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comment2.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706" r:id="rId4"/>
    <p:sldMasterId id="2147483727" r:id="rId5"/>
  </p:sldMasterIdLst>
  <p:notesMasterIdLst>
    <p:notesMasterId r:id="rId41"/>
  </p:notesMasterIdLst>
  <p:handoutMasterIdLst>
    <p:handoutMasterId r:id="rId42"/>
  </p:handoutMasterIdLst>
  <p:sldIdLst>
    <p:sldId id="2147374821" r:id="rId6"/>
    <p:sldId id="2147374834" r:id="rId7"/>
    <p:sldId id="2147375011" r:id="rId8"/>
    <p:sldId id="2147375012" r:id="rId9"/>
    <p:sldId id="2147375013" r:id="rId10"/>
    <p:sldId id="2147375014" r:id="rId11"/>
    <p:sldId id="2147375015" r:id="rId12"/>
    <p:sldId id="2147375016" r:id="rId13"/>
    <p:sldId id="2147375017" r:id="rId14"/>
    <p:sldId id="2147375047" r:id="rId15"/>
    <p:sldId id="2147375019" r:id="rId16"/>
    <p:sldId id="2147375048" r:id="rId17"/>
    <p:sldId id="2147375021" r:id="rId18"/>
    <p:sldId id="2147375037" r:id="rId19"/>
    <p:sldId id="2147375036" r:id="rId20"/>
    <p:sldId id="2147375023" r:id="rId21"/>
    <p:sldId id="2147375024" r:id="rId22"/>
    <p:sldId id="2147375025" r:id="rId23"/>
    <p:sldId id="2147375026" r:id="rId24"/>
    <p:sldId id="2147375027" r:id="rId25"/>
    <p:sldId id="2147375028" r:id="rId26"/>
    <p:sldId id="2147375029" r:id="rId27"/>
    <p:sldId id="2147375030" r:id="rId28"/>
    <p:sldId id="2147375040" r:id="rId29"/>
    <p:sldId id="2147375041" r:id="rId30"/>
    <p:sldId id="2147375042" r:id="rId31"/>
    <p:sldId id="2147375043" r:id="rId32"/>
    <p:sldId id="2147375044" r:id="rId33"/>
    <p:sldId id="2147375045" r:id="rId34"/>
    <p:sldId id="2147375046" r:id="rId35"/>
    <p:sldId id="2147375051" r:id="rId36"/>
    <p:sldId id="2147375050" r:id="rId37"/>
    <p:sldId id="2147375052" r:id="rId38"/>
    <p:sldId id="2147375053" r:id="rId39"/>
    <p:sldId id="2147375004" r:id="rId40"/>
  </p:sldIdLst>
  <p:sldSz cx="12192000" cy="6858000"/>
  <p:notesSz cx="6858000" cy="9144000"/>
  <p:embeddedFontLst>
    <p:embeddedFont>
      <p:font typeface="Calibri" panose="020F0502020204030204" pitchFamily="34" charset="0"/>
      <p:regular r:id="rId43"/>
      <p:bold r:id="rId44"/>
      <p:italic r:id="rId45"/>
      <p:boldItalic r:id="rId46"/>
    </p:embeddedFont>
    <p:embeddedFont>
      <p:font typeface="Ebrima" panose="02000000000000000000" pitchFamily="2" charset="0"/>
      <p:regular r:id="rId47"/>
      <p:bold r:id="rId48"/>
    </p:embeddedFont>
    <p:embeddedFont>
      <p:font typeface="Segoe UI" panose="020B0502040204020203" pitchFamily="34" charset="0"/>
      <p:regular r:id="rId49"/>
      <p:bold r:id="rId50"/>
      <p:italic r:id="rId51"/>
      <p:boldItalic r:id="rId5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EB52B4E-2C0B-4110-B64C-D49B0A1958EB}">
          <p14:sldIdLst>
            <p14:sldId id="2147374821"/>
            <p14:sldId id="2147374834"/>
            <p14:sldId id="2147375011"/>
            <p14:sldId id="2147375012"/>
            <p14:sldId id="2147375013"/>
            <p14:sldId id="2147375014"/>
            <p14:sldId id="2147375015"/>
            <p14:sldId id="2147375016"/>
            <p14:sldId id="2147375017"/>
            <p14:sldId id="2147375047"/>
            <p14:sldId id="2147375019"/>
            <p14:sldId id="2147375048"/>
            <p14:sldId id="2147375021"/>
            <p14:sldId id="2147375037"/>
            <p14:sldId id="2147375036"/>
            <p14:sldId id="2147375023"/>
            <p14:sldId id="2147375024"/>
            <p14:sldId id="2147375025"/>
            <p14:sldId id="2147375026"/>
            <p14:sldId id="2147375027"/>
            <p14:sldId id="2147375028"/>
            <p14:sldId id="2147375029"/>
            <p14:sldId id="2147375030"/>
            <p14:sldId id="2147375040"/>
            <p14:sldId id="2147375041"/>
            <p14:sldId id="2147375042"/>
            <p14:sldId id="2147375043"/>
            <p14:sldId id="2147375044"/>
            <p14:sldId id="2147375045"/>
            <p14:sldId id="2147375046"/>
            <p14:sldId id="2147375051"/>
            <p14:sldId id="2147375050"/>
            <p14:sldId id="2147375052"/>
            <p14:sldId id="2147375053"/>
            <p14:sldId id="2147375004"/>
          </p14:sldIdLst>
        </p14:section>
      </p14:sectionLst>
    </p:ex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lsea Maria TAYLOR" initials="CMT" lastIdx="14" clrIdx="0">
    <p:extLst>
      <p:ext uri="{19B8F6BF-5375-455C-9EA6-DF929625EA0E}">
        <p15:presenceInfo xmlns:p15="http://schemas.microsoft.com/office/powerpoint/2012/main" userId="S::ctaylor@who.int::e00f49f0-2072-454b-b23e-9b80ef311e2b" providerId="AD"/>
      </p:ext>
    </p:extLst>
  </p:cmAuthor>
  <p:cmAuthor id="2" name="RIVAS-MORELLO, Briana" initials="RB" lastIdx="1" clrIdx="1">
    <p:extLst>
      <p:ext uri="{19B8F6BF-5375-455C-9EA6-DF929625EA0E}">
        <p15:presenceInfo xmlns:p15="http://schemas.microsoft.com/office/powerpoint/2012/main" userId="S-1-5-21-1446143339-2250552318-1255726049-233473" providerId="AD"/>
      </p:ext>
    </p:extLst>
  </p:cmAuthor>
  <p:cmAuthor id="3" name="charissa varma" initials="cv" lastIdx="33" clrIdx="2">
    <p:extLst>
      <p:ext uri="{19B8F6BF-5375-455C-9EA6-DF929625EA0E}">
        <p15:presenceInfo xmlns:p15="http://schemas.microsoft.com/office/powerpoint/2012/main" userId="3391d1bd0b85eb4d" providerId="Windows Live"/>
      </p:ext>
    </p:extLst>
  </p:cmAuthor>
  <p:cmAuthor id="4" name="Yoonjoung Choi" initials="YC" lastIdx="10" clrIdx="3">
    <p:extLst>
      <p:ext uri="{19B8F6BF-5375-455C-9EA6-DF929625EA0E}">
        <p15:presenceInfo xmlns:p15="http://schemas.microsoft.com/office/powerpoint/2012/main" userId="Yoonjoung Choi" providerId="None"/>
      </p:ext>
    </p:extLst>
  </p:cmAuthor>
  <p:cmAuthor id="5" name="charissa.varma@gmail.com" initials="ch" lastIdx="17" clrIdx="4">
    <p:extLst>
      <p:ext uri="{19B8F6BF-5375-455C-9EA6-DF929625EA0E}">
        <p15:presenceInfo xmlns:p15="http://schemas.microsoft.com/office/powerpoint/2012/main" userId="S::urn:spo:guest#charissa.varma@gmail.com::" providerId="AD"/>
      </p:ext>
    </p:extLst>
  </p:cmAuthor>
  <p:cmAuthor id="6" name="David Boone" initials="DB" lastIdx="11" clrIdx="5">
    <p:extLst>
      <p:ext uri="{19B8F6BF-5375-455C-9EA6-DF929625EA0E}">
        <p15:presenceInfo xmlns:p15="http://schemas.microsoft.com/office/powerpoint/2012/main" userId="David Boon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00528A"/>
    <a:srgbClr val="1A9DD1"/>
    <a:srgbClr val="FF9933"/>
    <a:srgbClr val="6EAA2E"/>
    <a:srgbClr val="FFFF00"/>
    <a:srgbClr val="DEEDFA"/>
    <a:srgbClr val="EBF9FF"/>
    <a:srgbClr val="E8F6FC"/>
    <a:srgbClr val="0045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44B39F-00F8-B000-A0E4-65061F0D3888}" v="150" dt="2021-03-11T16:31:06.875"/>
    <p1510:client id="{69467CAA-12C7-A693-15F5-E7FB1D8FD530}" v="2" dt="2021-02-17T18:41:35.984"/>
    <p1510:client id="{A6E1C9B2-D26F-FC79-F015-B824E73257D1}" v="161" dt="2021-01-26T16:13:28.159"/>
    <p1510:client id="{A85628EF-325E-1E9A-89DE-034219F79C30}" v="612" dt="2021-01-26T17:25:56.897"/>
    <p1510:client id="{BC2EB79F-50E5-B000-A0E4-64931631CFD1}" v="6" dt="2021-03-23T20:48:11.620"/>
  </p1510:revLst>
</p1510:revInfo>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95" autoAdjust="0"/>
    <p:restoredTop sz="96149" autoAdjust="0"/>
  </p:normalViewPr>
  <p:slideViewPr>
    <p:cSldViewPr snapToGrid="0">
      <p:cViewPr varScale="1">
        <p:scale>
          <a:sx n="106" d="100"/>
          <a:sy n="106" d="100"/>
        </p:scale>
        <p:origin x="1116" y="102"/>
      </p:cViewPr>
      <p:guideLst>
        <p:guide orient="horz" pos="2137"/>
        <p:guide pos="3840"/>
      </p:guideLst>
    </p:cSldViewPr>
  </p:slideViewPr>
  <p:notesTextViewPr>
    <p:cViewPr>
      <p:scale>
        <a:sx n="1" d="1"/>
        <a:sy n="1" d="1"/>
      </p:scale>
      <p:origin x="0" y="0"/>
    </p:cViewPr>
  </p:notesTextViewPr>
  <p:sorterViewPr>
    <p:cViewPr>
      <p:scale>
        <a:sx n="150" d="100"/>
        <a:sy n="150" d="100"/>
      </p:scale>
      <p:origin x="0" y="-16752"/>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3.fntdata"/><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7.fntdata"/><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2.fntdata"/><Relationship Id="rId52"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9.fntdata"/><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5" dt="2021-01-26T15:24:08.162" idx="15">
    <p:pos x="10" y="10"/>
    <p:text>I am not sure about this text, so someone might want to look it over.
</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5" dt="2021-01-26T15:31:55.804" idx="17">
    <p:pos x="10" y="10"/>
    <p:text>Should there be anything on this slide?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7E8843-A7C4-432A-9F08-16396B59A19A}" type="datetimeFigureOut">
              <a:rPr lang="en-US" smtClean="0"/>
              <a:t>26-Apr-21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2C6CFA-711A-479C-88D9-264F221DCBD7}" type="slidenum">
              <a:rPr lang="en-US" smtClean="0"/>
              <a:t>‹#›</a:t>
            </a:fld>
            <a:endParaRPr lang="en-US"/>
          </a:p>
        </p:txBody>
      </p:sp>
    </p:spTree>
    <p:extLst>
      <p:ext uri="{BB962C8B-B14F-4D97-AF65-F5344CB8AC3E}">
        <p14:creationId xmlns:p14="http://schemas.microsoft.com/office/powerpoint/2010/main" val="2149428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3CDB66-C0F6-45B6-BFF5-4575694EFB28}" type="datetimeFigureOut">
              <a:rPr lang="en-US" smtClean="0"/>
              <a:t>26-Apr-21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7DFC79-30DA-484F-85C8-36E3971802A1}" type="slidenum">
              <a:rPr lang="en-US" smtClean="0"/>
              <a:t>‹#›</a:t>
            </a:fld>
            <a:endParaRPr lang="en-US"/>
          </a:p>
        </p:txBody>
      </p:sp>
    </p:spTree>
    <p:extLst>
      <p:ext uri="{BB962C8B-B14F-4D97-AF65-F5344CB8AC3E}">
        <p14:creationId xmlns:p14="http://schemas.microsoft.com/office/powerpoint/2010/main" val="2098081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1</a:t>
            </a:fld>
            <a:endParaRPr lang="en-US"/>
          </a:p>
        </p:txBody>
      </p:sp>
    </p:spTree>
    <p:extLst>
      <p:ext uri="{BB962C8B-B14F-4D97-AF65-F5344CB8AC3E}">
        <p14:creationId xmlns:p14="http://schemas.microsoft.com/office/powerpoint/2010/main" val="2355091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Before we discuss chartbooks, let me share just a few notes about dashboard. </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Dashboard presents only select key indicators, unlike the chartbooks which has comprehensive results.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Dashboard pulls the most recently uploaded CSV data by the data manager, as part of daily data management. So, results are identical between chartbooks</a:t>
            </a:r>
            <a:r>
              <a:rPr lang="en-US" sz="1200" kern="1200" baseline="0" dirty="0">
                <a:solidFill>
                  <a:schemeClr val="tx1"/>
                </a:solidFill>
                <a:effectLst/>
                <a:latin typeface="+mn-lt"/>
                <a:ea typeface="+mn-ea"/>
                <a:cs typeface="+mn-cs"/>
              </a:rPr>
              <a:t> and dashboard.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dashboard, footnotes will show the date for the latest CSV upload for clarification.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11</a:t>
            </a:fld>
            <a:endParaRPr lang="en-US"/>
          </a:p>
        </p:txBody>
      </p:sp>
    </p:spTree>
    <p:extLst>
      <p:ext uri="{BB962C8B-B14F-4D97-AF65-F5344CB8AC3E}">
        <p14:creationId xmlns:p14="http://schemas.microsoft.com/office/powerpoint/2010/main" val="60545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4203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Finally,</a:t>
            </a:r>
            <a:r>
              <a:rPr lang="en-GB" sz="1200" kern="1200" baseline="0" dirty="0">
                <a:solidFill>
                  <a:schemeClr val="tx1"/>
                </a:solidFill>
                <a:effectLst/>
                <a:latin typeface="+mn-lt"/>
                <a:ea typeface="+mn-ea"/>
                <a:cs typeface="+mn-cs"/>
              </a:rPr>
              <a:t> chartbooks: </a:t>
            </a:r>
            <a:r>
              <a:rPr lang="en-GB" sz="1200" kern="1200" dirty="0">
                <a:solidFill>
                  <a:schemeClr val="tx1"/>
                </a:solidFill>
                <a:effectLst/>
                <a:latin typeface="+mn-lt"/>
                <a:ea typeface="+mn-ea"/>
                <a:cs typeface="+mn-cs"/>
              </a:rPr>
              <a:t>Again, this is the main and most compressive data product of this assessment. Its format in excel allows most data users to review/explore results without need to use other programs.</a:t>
            </a:r>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 know that three data products will be exported</a:t>
            </a:r>
            <a:r>
              <a:rPr lang="en-GB" sz="1200" kern="1200" baseline="0" dirty="0">
                <a:solidFill>
                  <a:schemeClr val="tx1"/>
                </a:solidFill>
                <a:effectLst/>
                <a:latin typeface="+mn-lt"/>
                <a:ea typeface="+mn-ea"/>
                <a:cs typeface="+mn-cs"/>
              </a:rPr>
              <a:t> to the chartbook, during data management. They will be in green, blue, and purple tabs – or worksheets in the excel file.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Data managers need to manually update a few tabs in the chartbook. There are detailed instructions in the first worksheet, instruction tab.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13</a:t>
            </a:fld>
            <a:endParaRPr lang="en-US"/>
          </a:p>
        </p:txBody>
      </p:sp>
    </p:spTree>
    <p:extLst>
      <p:ext uri="{BB962C8B-B14F-4D97-AF65-F5344CB8AC3E}">
        <p14:creationId xmlns:p14="http://schemas.microsoft.com/office/powerpoint/2010/main" val="1764263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summary: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Users need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Provide basic information in the instructions (red tab);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Add sampling weight, if applicable (orange tab);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Provide country specific information</a:t>
            </a:r>
            <a:r>
              <a:rPr lang="en-GB" sz="1200" kern="1200" baseline="0" dirty="0">
                <a:solidFill>
                  <a:schemeClr val="tx1"/>
                </a:solidFill>
                <a:effectLst/>
                <a:latin typeface="+mn-lt"/>
                <a:ea typeface="+mn-ea"/>
                <a:cs typeface="+mn-cs"/>
              </a:rPr>
              <a:t> in </a:t>
            </a:r>
            <a:r>
              <a:rPr lang="en-GB" sz="1200" kern="1200" dirty="0">
                <a:solidFill>
                  <a:schemeClr val="tx1"/>
                </a:solidFill>
                <a:effectLst/>
                <a:latin typeface="+mn-lt"/>
                <a:ea typeface="+mn-ea"/>
                <a:cs typeface="+mn-cs"/>
              </a:rPr>
              <a:t>cover, acknowledgement, and methodology (dark grey tabs).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Results are presented in light grey tabs. They are based on the </a:t>
            </a:r>
            <a:r>
              <a:rPr lang="en-GB" sz="1200" b="1" kern="1200" baseline="0" dirty="0">
                <a:solidFill>
                  <a:schemeClr val="tx1"/>
                </a:solidFill>
                <a:effectLst/>
                <a:latin typeface="+mn-lt"/>
                <a:ea typeface="+mn-ea"/>
                <a:cs typeface="+mn-cs"/>
              </a:rPr>
              <a:t>summary indicator data in the purple tab, </a:t>
            </a:r>
            <a:r>
              <a:rPr lang="en-GB" sz="1200" b="0" kern="1200" baseline="0" dirty="0">
                <a:solidFill>
                  <a:schemeClr val="tx1"/>
                </a:solidFill>
                <a:effectLst/>
                <a:latin typeface="+mn-lt"/>
                <a:ea typeface="+mn-ea"/>
                <a:cs typeface="+mn-cs"/>
              </a:rPr>
              <a:t>which are refreshed/exported during data management. Here in these results tabs, new tables and charts can be created.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14</a:t>
            </a:fld>
            <a:endParaRPr lang="en-US"/>
          </a:p>
        </p:txBody>
      </p:sp>
    </p:spTree>
    <p:extLst>
      <p:ext uri="{BB962C8B-B14F-4D97-AF65-F5344CB8AC3E}">
        <p14:creationId xmlns:p14="http://schemas.microsoft.com/office/powerpoint/2010/main" val="222478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15</a:t>
            </a:fld>
            <a:endParaRPr lang="en-US"/>
          </a:p>
        </p:txBody>
      </p:sp>
    </p:spTree>
    <p:extLst>
      <p:ext uri="{BB962C8B-B14F-4D97-AF65-F5344CB8AC3E}">
        <p14:creationId xmlns:p14="http://schemas.microsoft.com/office/powerpoint/2010/main" val="3742717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a:t>
            </a:r>
            <a:r>
              <a:rPr lang="en-GB" sz="1200" kern="1200" baseline="0" dirty="0">
                <a:solidFill>
                  <a:schemeClr val="tx1"/>
                </a:solidFill>
                <a:effectLst/>
                <a:latin typeface="+mn-lt"/>
                <a:ea typeface="+mn-ea"/>
                <a:cs typeface="+mn-cs"/>
              </a:rPr>
              <a:t> let’s look at what happens in the results tabs.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Each section of the survey module maps to a separate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results tab.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Figure on the right displays a sample summary results tab.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a:solidFill>
                  <a:schemeClr val="tx1"/>
                </a:solidFill>
                <a:effectLst/>
                <a:latin typeface="+mn-lt"/>
                <a:ea typeface="+mn-ea"/>
                <a:cs typeface="+mn-cs"/>
              </a:rPr>
              <a:t>Again, every number here is automatically updated – based on the purple tab.  </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Each tab has five parts, and is built</a:t>
            </a:r>
            <a:r>
              <a:rPr lang="en-GB" sz="1200" b="1" kern="1200" baseline="0" dirty="0">
                <a:solidFill>
                  <a:schemeClr val="tx1"/>
                </a:solidFill>
                <a:effectLst/>
                <a:latin typeface="+mn-lt"/>
                <a:ea typeface="+mn-ea"/>
                <a:cs typeface="+mn-cs"/>
              </a:rPr>
              <a:t> from the bottom</a:t>
            </a:r>
            <a:r>
              <a:rPr lang="en-GB" sz="1200" b="1" kern="1200" dirty="0">
                <a:solidFill>
                  <a:schemeClr val="tx1"/>
                </a:solidFill>
                <a:effectLst/>
                <a:latin typeface="+mn-lt"/>
                <a:ea typeface="+mn-ea"/>
                <a:cs typeface="+mn-cs"/>
              </a:rPr>
              <a:t>:</a:t>
            </a:r>
            <a:endParaRPr lang="en-US" sz="12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Part 5 is the detailed results.  </a:t>
            </a:r>
            <a:r>
              <a:rPr lang="en-GB" sz="1200" kern="1200" dirty="0">
                <a:solidFill>
                  <a:schemeClr val="tx1"/>
                </a:solidFill>
                <a:effectLst/>
                <a:latin typeface="+mn-lt"/>
                <a:ea typeface="+mn-ea"/>
                <a:cs typeface="+mn-cs"/>
              </a:rPr>
              <a:t>This brings</a:t>
            </a:r>
            <a:r>
              <a:rPr lang="en-GB" sz="1200" kern="1200" baseline="0" dirty="0">
                <a:solidFill>
                  <a:schemeClr val="tx1"/>
                </a:solidFill>
                <a:effectLst/>
                <a:latin typeface="+mn-lt"/>
                <a:ea typeface="+mn-ea"/>
                <a:cs typeface="+mn-cs"/>
              </a:rPr>
              <a:t> relevant indicators from the purple tab to each result tab.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Then there are</a:t>
            </a:r>
            <a:r>
              <a:rPr lang="en-GB" sz="1200" b="1" kern="1200" baseline="0" dirty="0">
                <a:solidFill>
                  <a:schemeClr val="tx1"/>
                </a:solidFill>
                <a:effectLst/>
                <a:latin typeface="+mn-lt"/>
                <a:ea typeface="+mn-ea"/>
                <a:cs typeface="+mn-cs"/>
              </a:rPr>
              <a:t> d</a:t>
            </a:r>
            <a:r>
              <a:rPr lang="en-GB" sz="1200" b="1" kern="1200" dirty="0">
                <a:solidFill>
                  <a:schemeClr val="tx1"/>
                </a:solidFill>
                <a:effectLst/>
                <a:latin typeface="+mn-lt"/>
                <a:ea typeface="+mn-ea"/>
                <a:cs typeface="+mn-cs"/>
              </a:rPr>
              <a:t>ata tables, </a:t>
            </a:r>
            <a:r>
              <a:rPr lang="en-GB" sz="1200" kern="1200" dirty="0">
                <a:solidFill>
                  <a:schemeClr val="tx1"/>
                </a:solidFill>
                <a:effectLst/>
                <a:latin typeface="+mn-lt"/>
                <a:ea typeface="+mn-ea"/>
                <a:cs typeface="+mn-cs"/>
              </a:rPr>
              <a:t>presenting</a:t>
            </a:r>
            <a:r>
              <a:rPr lang="en-GB" sz="1200" kern="1200" baseline="0" dirty="0">
                <a:solidFill>
                  <a:schemeClr val="tx1"/>
                </a:solidFill>
                <a:effectLst/>
                <a:latin typeface="+mn-lt"/>
                <a:ea typeface="+mn-ea"/>
                <a:cs typeface="+mn-cs"/>
              </a:rPr>
              <a:t> select indicators from detailed results.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Above,</a:t>
            </a:r>
            <a:r>
              <a:rPr lang="en-GB" sz="1200" b="1" kern="1200" baseline="0" dirty="0">
                <a:solidFill>
                  <a:schemeClr val="tx1"/>
                </a:solidFill>
                <a:effectLst/>
                <a:latin typeface="+mn-lt"/>
                <a:ea typeface="+mn-ea"/>
                <a:cs typeface="+mn-cs"/>
              </a:rPr>
              <a:t> there are f</a:t>
            </a:r>
            <a:r>
              <a:rPr lang="en-GB" sz="1200" b="1" kern="1200" dirty="0">
                <a:solidFill>
                  <a:schemeClr val="tx1"/>
                </a:solidFill>
                <a:effectLst/>
                <a:latin typeface="+mn-lt"/>
                <a:ea typeface="+mn-ea"/>
                <a:cs typeface="+mn-cs"/>
              </a:rPr>
              <a:t>igures for each of the key tracer indicators. </a:t>
            </a:r>
            <a:r>
              <a:rPr lang="en-GB" sz="1200" kern="1200" dirty="0">
                <a:solidFill>
                  <a:schemeClr val="tx1"/>
                </a:solidFill>
                <a:effectLst/>
                <a:latin typeface="+mn-lt"/>
                <a:ea typeface="+mn-ea"/>
                <a:cs typeface="+mn-cs"/>
              </a:rPr>
              <a:t> These figures are generated from the data tables.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So, these three parts are all connected. </a:t>
            </a:r>
            <a:endParaRPr lang="en-US"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top panel has pre-populated information with details on the module and section of the survey, including the key tracer indicators</a:t>
            </a:r>
          </a:p>
          <a:p>
            <a:r>
              <a:rPr lang="en-GB" sz="1200" kern="1200" dirty="0">
                <a:solidFill>
                  <a:schemeClr val="tx1"/>
                </a:solidFill>
                <a:effectLst/>
                <a:latin typeface="+mn-lt"/>
                <a:ea typeface="+mn-ea"/>
                <a:cs typeface="+mn-cs"/>
              </a:rPr>
              <a:t>Finally, key results box in the middle. This is a space for the survey team to summarize highlight results from the tables and</a:t>
            </a:r>
            <a:r>
              <a:rPr lang="en-GB" sz="1200" kern="1200" baseline="0" dirty="0">
                <a:solidFill>
                  <a:schemeClr val="tx1"/>
                </a:solidFill>
                <a:effectLst/>
                <a:latin typeface="+mn-lt"/>
                <a:ea typeface="+mn-ea"/>
                <a:cs typeface="+mn-cs"/>
              </a:rPr>
              <a:t> figures. This is useful, if the survey wants to print out the chartbook as a report, without going through a separate full report writing process. Which is an option to consider for efficient time use during the pandemic. </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To summarize, the detailed results at the bottom feed into tables and figures. </a:t>
            </a:r>
            <a:endParaRPr lang="en-US" b="1" dirty="0"/>
          </a:p>
        </p:txBody>
      </p:sp>
      <p:sp>
        <p:nvSpPr>
          <p:cNvPr id="4" name="Slide Number Placeholder 3"/>
          <p:cNvSpPr>
            <a:spLocks noGrp="1"/>
          </p:cNvSpPr>
          <p:nvPr>
            <p:ph type="sldNum" sz="quarter" idx="10"/>
          </p:nvPr>
        </p:nvSpPr>
        <p:spPr/>
        <p:txBody>
          <a:bodyPr/>
          <a:lstStyle/>
          <a:p>
            <a:fld id="{907DFC79-30DA-484F-85C8-36E3971802A1}" type="slidenum">
              <a:rPr lang="en-US" smtClean="0"/>
              <a:t>16</a:t>
            </a:fld>
            <a:endParaRPr lang="en-US"/>
          </a:p>
        </p:txBody>
      </p:sp>
    </p:spTree>
    <p:extLst>
      <p:ext uri="{BB962C8B-B14F-4D97-AF65-F5344CB8AC3E}">
        <p14:creationId xmlns:p14="http://schemas.microsoft.com/office/powerpoint/2010/main" val="2452872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t>
            </a:r>
          </a:p>
          <a:p>
            <a:pPr marL="171450" indent="-171450">
              <a:buFont typeface="Arial" panose="020B0604020202020204" pitchFamily="34" charset="0"/>
              <a:buChar char="•"/>
            </a:pPr>
            <a:r>
              <a:rPr lang="en-US" dirty="0"/>
              <a:t>if new country-specific questions are included in the tool, or</a:t>
            </a:r>
          </a:p>
          <a:p>
            <a:pPr marL="171450" indent="-171450">
              <a:buFont typeface="Arial" panose="020B0604020202020204" pitchFamily="34" charset="0"/>
              <a:buChar char="•"/>
            </a:pPr>
            <a:r>
              <a:rPr lang="en-US" dirty="0"/>
              <a:t>If </a:t>
            </a:r>
            <a:r>
              <a:rPr lang="en-US" baseline="0" dirty="0"/>
              <a:t>new indicator is calculated using the standard questions, </a:t>
            </a:r>
            <a:endParaRPr lang="en-US" dirty="0"/>
          </a:p>
          <a:p>
            <a:r>
              <a:rPr lang="en-US" dirty="0"/>
              <a:t>we need to update the detailed data</a:t>
            </a:r>
            <a:r>
              <a:rPr lang="en-US" baseline="0" dirty="0"/>
              <a:t> results to show them in the chartbook. </a:t>
            </a:r>
          </a:p>
          <a:p>
            <a:endParaRPr lang="en-US" baseline="0" dirty="0"/>
          </a:p>
          <a:p>
            <a:r>
              <a:rPr lang="en-US" baseline="0" dirty="0"/>
              <a:t>We will practice this shortly. </a:t>
            </a:r>
          </a:p>
        </p:txBody>
      </p:sp>
      <p:sp>
        <p:nvSpPr>
          <p:cNvPr id="4" name="Slide Number Placeholder 3"/>
          <p:cNvSpPr>
            <a:spLocks noGrp="1"/>
          </p:cNvSpPr>
          <p:nvPr>
            <p:ph type="sldNum" sz="quarter" idx="10"/>
          </p:nvPr>
        </p:nvSpPr>
        <p:spPr/>
        <p:txBody>
          <a:bodyPr/>
          <a:lstStyle/>
          <a:p>
            <a:fld id="{907DFC79-30DA-484F-85C8-36E3971802A1}" type="slidenum">
              <a:rPr lang="en-US" smtClean="0"/>
              <a:t>17</a:t>
            </a:fld>
            <a:endParaRPr lang="en-US"/>
          </a:p>
        </p:txBody>
      </p:sp>
    </p:spTree>
    <p:extLst>
      <p:ext uri="{BB962C8B-B14F-4D97-AF65-F5344CB8AC3E}">
        <p14:creationId xmlns:p14="http://schemas.microsoft.com/office/powerpoint/2010/main" val="3488929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updating the detailed results, data table should be updated to present</a:t>
            </a:r>
            <a:r>
              <a:rPr lang="en-US" baseline="0" dirty="0"/>
              <a:t> country-specific data</a:t>
            </a:r>
            <a:r>
              <a:rPr lang="en-US" dirty="0"/>
              <a:t>. </a:t>
            </a:r>
          </a:p>
          <a:p>
            <a:endParaRPr lang="en-US" dirty="0">
              <a:cs typeface="Arial"/>
            </a:endParaRPr>
          </a:p>
          <a:p>
            <a:r>
              <a:rPr lang="en-US" dirty="0"/>
              <a:t>To create a new table</a:t>
            </a:r>
            <a:r>
              <a:rPr lang="en-US" u="sng" dirty="0"/>
              <a:t>, create that below the existing tables and add new rows first </a:t>
            </a:r>
            <a:r>
              <a:rPr lang="en-US" dirty="0"/>
              <a:t>to avoid accidently covering over information below</a:t>
            </a:r>
            <a:r>
              <a:rPr lang="en-US" baseline="0" dirty="0"/>
              <a:t> that. </a:t>
            </a:r>
            <a:endParaRPr lang="en-US" dirty="0">
              <a:cs typeface="Arial"/>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these data tables feed into</a:t>
            </a:r>
            <a:r>
              <a:rPr lang="en-US" baseline="0" dirty="0"/>
              <a:t> figures above, a</a:t>
            </a:r>
            <a:r>
              <a:rPr lang="en-US" dirty="0"/>
              <a:t>ny changes in wording (e.g., “change in service hours” to “change in facility hours”) will be reflected in the figure</a:t>
            </a:r>
            <a:r>
              <a:rPr lang="en-US" baseline="0" dirty="0"/>
              <a:t> legend</a:t>
            </a:r>
            <a:r>
              <a:rPr lang="en-US" dirty="0"/>
              <a:t>.</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18</a:t>
            </a:fld>
            <a:endParaRPr lang="en-US"/>
          </a:p>
        </p:txBody>
      </p:sp>
    </p:spTree>
    <p:extLst>
      <p:ext uri="{BB962C8B-B14F-4D97-AF65-F5344CB8AC3E}">
        <p14:creationId xmlns:p14="http://schemas.microsoft.com/office/powerpoint/2010/main" val="1887294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Finally, t</a:t>
            </a:r>
            <a:r>
              <a:rPr lang="en-US" sz="1200" dirty="0"/>
              <a:t>o create a new figure, </a:t>
            </a:r>
            <a:r>
              <a:rPr lang="en-US" sz="1200" u="sng" dirty="0"/>
              <a:t>add new rows first </a:t>
            </a:r>
            <a:r>
              <a:rPr lang="en-US" sz="1200" dirty="0"/>
              <a:t>to avoid accidently covering over information below that.  </a:t>
            </a:r>
            <a:endParaRPr lang="en-US" sz="1200" dirty="0">
              <a:cs typeface="Arial"/>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19</a:t>
            </a:fld>
            <a:endParaRPr lang="en-US"/>
          </a:p>
        </p:txBody>
      </p:sp>
    </p:spTree>
    <p:extLst>
      <p:ext uri="{BB962C8B-B14F-4D97-AF65-F5344CB8AC3E}">
        <p14:creationId xmlns:p14="http://schemas.microsoft.com/office/powerpoint/2010/main" val="602918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Creating new tables and</a:t>
            </a:r>
            <a:r>
              <a:rPr lang="en-US" baseline="0" dirty="0"/>
              <a:t> figures are fairly easy, using commonly used features in excel.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But, to update the detailed results, we need to use excel formulas that are not necessarily commonly used. So, let’s go over that.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20</a:t>
            </a:fld>
            <a:endParaRPr lang="en-US"/>
          </a:p>
        </p:txBody>
      </p:sp>
    </p:spTree>
    <p:extLst>
      <p:ext uri="{BB962C8B-B14F-4D97-AF65-F5344CB8AC3E}">
        <p14:creationId xmlns:p14="http://schemas.microsoft.com/office/powerpoint/2010/main" val="659785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data flow first.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204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Practice:</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Open the sample chartbook for practice </a:t>
            </a:r>
          </a:p>
          <a:p>
            <a:pPr lvl="0"/>
            <a:r>
              <a:rPr lang="en-US" sz="1200" kern="1200" dirty="0">
                <a:solidFill>
                  <a:schemeClr val="tx1"/>
                </a:solidFill>
                <a:effectLst/>
                <a:latin typeface="+mn-lt"/>
                <a:ea typeface="+mn-ea"/>
                <a:cs typeface="+mn-cs"/>
              </a:rPr>
              <a:t>Go to the second last tab</a:t>
            </a:r>
          </a:p>
          <a:p>
            <a:pPr lvl="0"/>
            <a:r>
              <a:rPr lang="en-US" sz="1200" kern="1200" dirty="0">
                <a:solidFill>
                  <a:schemeClr val="tx1"/>
                </a:solidFill>
                <a:effectLst/>
                <a:latin typeface="+mn-lt"/>
                <a:ea typeface="+mn-ea"/>
                <a:cs typeface="+mn-cs"/>
              </a:rPr>
              <a:t>See the practice instructions to update table A5.4. </a:t>
            </a:r>
          </a:p>
          <a:p>
            <a:r>
              <a:rPr lang="en-US" sz="1200" kern="1200" dirty="0">
                <a:solidFill>
                  <a:schemeClr val="tx1"/>
                </a:solidFill>
                <a:effectLst/>
                <a:latin typeface="+mn-lt"/>
                <a:ea typeface="+mn-ea"/>
                <a:cs typeface="+mn-cs"/>
              </a:rPr>
              <a:t>Check against solutions in the last tab.</a:t>
            </a:r>
            <a:r>
              <a:rPr lang="en-US" sz="120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21</a:t>
            </a:fld>
            <a:endParaRPr lang="en-US"/>
          </a:p>
        </p:txBody>
      </p:sp>
    </p:spTree>
    <p:extLst>
      <p:ext uri="{BB962C8B-B14F-4D97-AF65-F5344CB8AC3E}">
        <p14:creationId xmlns:p14="http://schemas.microsoft.com/office/powerpoint/2010/main" val="1295447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a:t>
            </a:r>
            <a:r>
              <a:rPr lang="en-US" baseline="0" dirty="0"/>
              <a:t> use HLOOKUP and MATCH functions in excel – also known as a dynamic duo. </a:t>
            </a:r>
          </a:p>
          <a:p>
            <a:endParaRPr lang="en-US" baseline="0" dirty="0"/>
          </a:p>
          <a:p>
            <a:r>
              <a:rPr lang="en-US" sz="1200" dirty="0"/>
              <a:t>Then, in each cell, we tell excel to:</a:t>
            </a:r>
          </a:p>
          <a:p>
            <a:pPr marL="285750" indent="-285750">
              <a:buFontTx/>
              <a:buChar char="-"/>
            </a:pPr>
            <a:r>
              <a:rPr lang="en-US" sz="1200" dirty="0">
                <a:solidFill>
                  <a:srgbClr val="7030A0"/>
                </a:solidFill>
              </a:rPr>
              <a:t>Go to the purple tab</a:t>
            </a:r>
          </a:p>
          <a:p>
            <a:pPr marL="285750" indent="-285750">
              <a:buFontTx/>
              <a:buChar char="-"/>
            </a:pPr>
            <a:r>
              <a:rPr lang="en-US" sz="1200" dirty="0">
                <a:solidFill>
                  <a:srgbClr val="A50021"/>
                </a:solidFill>
              </a:rPr>
              <a:t>Look for a column for which the header is same with </a:t>
            </a:r>
            <a:r>
              <a:rPr lang="en-US" sz="1200" b="1" dirty="0">
                <a:solidFill>
                  <a:srgbClr val="A50021"/>
                </a:solidFill>
              </a:rPr>
              <a:t>the new indicator name</a:t>
            </a:r>
          </a:p>
          <a:p>
            <a:pPr marL="285750" indent="-285750">
              <a:buFontTx/>
              <a:buChar char="-"/>
            </a:pPr>
            <a:r>
              <a:rPr lang="en-US" sz="1200" dirty="0">
                <a:solidFill>
                  <a:srgbClr val="008000"/>
                </a:solidFill>
              </a:rPr>
              <a:t>Find a row in that column for which value in column E (subgroup name,</a:t>
            </a:r>
            <a:r>
              <a:rPr lang="en-US" sz="1200" baseline="0" dirty="0">
                <a:solidFill>
                  <a:srgbClr val="008000"/>
                </a:solidFill>
              </a:rPr>
              <a:t> which is always in column E</a:t>
            </a:r>
            <a:r>
              <a:rPr lang="en-US" sz="1200" dirty="0">
                <a:solidFill>
                  <a:srgbClr val="008000"/>
                </a:solidFill>
              </a:rPr>
              <a:t>) matches with </a:t>
            </a:r>
            <a:r>
              <a:rPr lang="en-US" sz="1200" b="1" dirty="0">
                <a:solidFill>
                  <a:srgbClr val="008000"/>
                </a:solidFill>
              </a:rPr>
              <a:t>an analysis domain name (e.g., all, urban) </a:t>
            </a:r>
          </a:p>
          <a:p>
            <a:pPr marL="285750" indent="-285750">
              <a:buFontTx/>
              <a:buChar char="-"/>
            </a:pPr>
            <a:r>
              <a:rPr lang="en-US" sz="1200" dirty="0">
                <a:solidFill>
                  <a:srgbClr val="CC00CC"/>
                </a:solidFill>
              </a:rPr>
              <a:t>Display value in that cell in the table here. </a:t>
            </a:r>
          </a:p>
          <a:p>
            <a:pPr marL="285750" indent="-285750">
              <a:buFontTx/>
              <a:buChar char="-"/>
            </a:pPr>
            <a:r>
              <a:rPr lang="en-US" sz="1200" dirty="0">
                <a:solidFill>
                  <a:srgbClr val="0070C0"/>
                </a:solidFill>
              </a:rPr>
              <a:t>If nothing matches display nothing</a:t>
            </a:r>
          </a:p>
          <a:p>
            <a:pPr marL="285750" indent="-285750">
              <a:buFontTx/>
              <a:buChar char="-"/>
            </a:pPr>
            <a:endParaRPr lang="en-US" sz="1200" dirty="0">
              <a:solidFill>
                <a:srgbClr val="0070C0"/>
              </a:solidFill>
            </a:endParaRPr>
          </a:p>
          <a:p>
            <a:pPr marL="0" indent="0">
              <a:buFontTx/>
              <a:buNone/>
            </a:pPr>
            <a:r>
              <a:rPr lang="en-US" sz="1200" dirty="0">
                <a:solidFill>
                  <a:srgbClr val="0070C0"/>
                </a:solidFill>
              </a:rPr>
              <a:t>Using this example</a:t>
            </a:r>
            <a:r>
              <a:rPr lang="en-US" sz="1200" baseline="0" dirty="0">
                <a:solidFill>
                  <a:srgbClr val="0070C0"/>
                </a:solidFill>
              </a:rPr>
              <a:t> of provision of PPE in rural facilities, this large blue box shows our command in formula that excel understands – using corresponding colors for each step in human language. </a:t>
            </a:r>
          </a:p>
          <a:p>
            <a:pPr marL="0" indent="0">
              <a:buFontTx/>
              <a:buNone/>
            </a:pPr>
            <a:endParaRPr lang="en-US" sz="1200" baseline="0" dirty="0">
              <a:solidFill>
                <a:srgbClr val="0070C0"/>
              </a:solidFill>
            </a:endParaRPr>
          </a:p>
          <a:p>
            <a:pPr marL="0" indent="0">
              <a:buFontTx/>
              <a:buNone/>
            </a:pPr>
            <a:endParaRPr lang="en-US" sz="1200" dirty="0">
              <a:solidFill>
                <a:srgbClr val="0070C0"/>
              </a:solidFill>
            </a:endParaRPr>
          </a:p>
          <a:p>
            <a:pPr marL="0" indent="0">
              <a:buFontTx/>
              <a:buNone/>
            </a:pPr>
            <a:endParaRPr lang="en-US" sz="1200"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22</a:t>
            </a:fld>
            <a:endParaRPr lang="en-US"/>
          </a:p>
        </p:txBody>
      </p:sp>
    </p:spTree>
    <p:extLst>
      <p:ext uri="{BB962C8B-B14F-4D97-AF65-F5344CB8AC3E}">
        <p14:creationId xmlns:p14="http://schemas.microsoft.com/office/powerpoint/2010/main" val="3674850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23</a:t>
            </a:fld>
            <a:endParaRPr lang="en-US"/>
          </a:p>
        </p:txBody>
      </p:sp>
    </p:spTree>
    <p:extLst>
      <p:ext uri="{BB962C8B-B14F-4D97-AF65-F5344CB8AC3E}">
        <p14:creationId xmlns:p14="http://schemas.microsoft.com/office/powerpoint/2010/main" val="1014574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go to the second part. Here again we will go</a:t>
            </a:r>
            <a:r>
              <a:rPr lang="en-US" baseline="0" dirty="0"/>
              <a:t> over the standard analysis code, so that you can do and support adaptation of the code based on country-specific finalized questionnaires. </a:t>
            </a:r>
          </a:p>
          <a:p>
            <a:endParaRPr lang="en-US" baseline="0" dirty="0"/>
          </a:p>
          <a:p>
            <a:r>
              <a:rPr lang="en-US" baseline="0" dirty="0"/>
              <a:t>This session is mostly for data managers, but I recommend non-data managers also stay with us especially for the next few slides.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18062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support data managers, you</a:t>
            </a:r>
            <a:r>
              <a:rPr lang="en-US" sz="1200" kern="1200" baseline="0" dirty="0">
                <a:solidFill>
                  <a:schemeClr val="tx1"/>
                </a:solidFill>
                <a:effectLst/>
                <a:latin typeface="+mn-lt"/>
                <a:ea typeface="+mn-ea"/>
                <a:cs typeface="+mn-cs"/>
              </a:rPr>
              <a:t> will need to utilize four types of resources for each module.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They are standard:  </a:t>
            </a:r>
          </a:p>
          <a:p>
            <a:r>
              <a:rPr lang="en-US" sz="1200" kern="1200" baseline="0" dirty="0">
                <a:solidFill>
                  <a:schemeClr val="tx1"/>
                </a:solidFill>
                <a:effectLst/>
                <a:latin typeface="+mn-lt"/>
                <a:ea typeface="+mn-ea"/>
                <a:cs typeface="+mn-cs"/>
              </a:rPr>
              <a:t>questionnaires</a:t>
            </a:r>
          </a:p>
          <a:p>
            <a:r>
              <a:rPr lang="en-US" sz="1200" kern="1200" baseline="0" dirty="0">
                <a:solidFill>
                  <a:schemeClr val="tx1"/>
                </a:solidFill>
                <a:effectLst/>
                <a:latin typeface="+mn-lt"/>
                <a:ea typeface="+mn-ea"/>
                <a:cs typeface="+mn-cs"/>
              </a:rPr>
              <a:t>Mock data</a:t>
            </a:r>
          </a:p>
          <a:p>
            <a:r>
              <a:rPr lang="en-US" sz="1200" kern="1200" baseline="0" dirty="0">
                <a:solidFill>
                  <a:schemeClr val="tx1"/>
                </a:solidFill>
                <a:effectLst/>
                <a:latin typeface="+mn-lt"/>
                <a:ea typeface="+mn-ea"/>
                <a:cs typeface="+mn-cs"/>
              </a:rPr>
              <a:t>Analysis code, and </a:t>
            </a:r>
          </a:p>
          <a:p>
            <a:r>
              <a:rPr lang="en-US" sz="1200" kern="1200" baseline="0" dirty="0">
                <a:solidFill>
                  <a:schemeClr val="tx1"/>
                </a:solidFill>
                <a:effectLst/>
                <a:latin typeface="+mn-lt"/>
                <a:ea typeface="+mn-ea"/>
                <a:cs typeface="+mn-cs"/>
              </a:rPr>
              <a:t>Chartbook. </a:t>
            </a:r>
          </a:p>
          <a:p>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Latest versions of these resources are in the </a:t>
            </a:r>
            <a:r>
              <a:rPr lang="en-US" sz="1200" kern="1200" baseline="0" dirty="0" err="1">
                <a:solidFill>
                  <a:schemeClr val="tx1"/>
                </a:solidFill>
                <a:effectLst/>
                <a:latin typeface="+mn-lt"/>
                <a:ea typeface="+mn-ea"/>
                <a:cs typeface="+mn-cs"/>
              </a:rPr>
              <a:t>Github</a:t>
            </a:r>
            <a:r>
              <a:rPr lang="en-US" sz="1200" kern="1200" baseline="0" dirty="0">
                <a:solidFill>
                  <a:schemeClr val="tx1"/>
                </a:solidFill>
                <a:effectLst/>
                <a:latin typeface="+mn-lt"/>
                <a:ea typeface="+mn-ea"/>
                <a:cs typeface="+mn-cs"/>
              </a:rPr>
              <a:t>, except the chartbook. For today’s practice, we will used the sample chartbook which Regina shared by email yesterday.  </a:t>
            </a: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If you go to the </a:t>
            </a:r>
            <a:r>
              <a:rPr lang="en-US" sz="1200" kern="1200" baseline="0" dirty="0" err="1">
                <a:solidFill>
                  <a:schemeClr val="tx1"/>
                </a:solidFill>
                <a:effectLst/>
                <a:latin typeface="+mn-lt"/>
                <a:ea typeface="+mn-ea"/>
                <a:cs typeface="+mn-cs"/>
              </a:rPr>
              <a:t>Github</a:t>
            </a:r>
            <a:r>
              <a:rPr lang="en-US" sz="1200" kern="1200" baseline="0" dirty="0">
                <a:solidFill>
                  <a:schemeClr val="tx1"/>
                </a:solidFill>
                <a:effectLst/>
                <a:latin typeface="+mn-lt"/>
                <a:ea typeface="+mn-ea"/>
                <a:cs typeface="+mn-cs"/>
              </a:rPr>
              <a:t> page, please read readme towards the bottom of the page. </a:t>
            </a: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It shows what materials are available for each module. </a:t>
            </a: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It also shows the questionnaire version that the mock data and analysis code are based on.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Importantly, as the pandemic unfolds, standard questionnaires evolve. This means, analysis code also evolves – which I am sure most data managers would not be happy about. So, I ask you to be patient, flexible, and be ready to adapt.  </a:t>
            </a:r>
          </a:p>
          <a:p>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25</a:t>
            </a:fld>
            <a:endParaRPr lang="en-US"/>
          </a:p>
        </p:txBody>
      </p:sp>
    </p:spTree>
    <p:extLst>
      <p:ext uri="{BB962C8B-B14F-4D97-AF65-F5344CB8AC3E}">
        <p14:creationId xmlns:p14="http://schemas.microsoft.com/office/powerpoint/2010/main" val="4232854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used “dynamic duo” when we practiced </a:t>
            </a:r>
            <a:r>
              <a:rPr lang="en-US" sz="1200" kern="1200" dirty="0" err="1">
                <a:solidFill>
                  <a:schemeClr val="tx1"/>
                </a:solidFill>
                <a:effectLst/>
                <a:latin typeface="+mn-lt"/>
                <a:ea typeface="+mn-ea"/>
                <a:cs typeface="+mn-cs"/>
              </a:rPr>
              <a:t>hlookup</a:t>
            </a:r>
            <a:r>
              <a:rPr lang="en-US" sz="1200" kern="1200" baseline="0" dirty="0">
                <a:solidFill>
                  <a:schemeClr val="tx1"/>
                </a:solidFill>
                <a:effectLst/>
                <a:latin typeface="+mn-lt"/>
                <a:ea typeface="+mn-ea"/>
                <a:cs typeface="+mn-cs"/>
              </a:rPr>
              <a:t> and match. </a:t>
            </a:r>
          </a:p>
          <a:p>
            <a:r>
              <a:rPr lang="en-US" sz="1200" kern="1200" baseline="0" dirty="0">
                <a:solidFill>
                  <a:schemeClr val="tx1"/>
                </a:solidFill>
                <a:effectLst/>
                <a:latin typeface="+mn-lt"/>
                <a:ea typeface="+mn-ea"/>
                <a:cs typeface="+mn-cs"/>
              </a:rPr>
              <a:t>But, I think TRUE dynamic duo is the analysis code and the chartbook itself.  </a:t>
            </a:r>
          </a:p>
          <a:p>
            <a:r>
              <a:rPr lang="en-US" sz="1200" kern="1200" baseline="0" dirty="0">
                <a:solidFill>
                  <a:schemeClr val="tx1"/>
                </a:solidFill>
                <a:effectLst/>
                <a:latin typeface="+mn-lt"/>
                <a:ea typeface="+mn-ea"/>
                <a:cs typeface="+mn-cs"/>
              </a:rPr>
              <a:t>In this slide, the top part is chartbook, and the lower part is what analysis code does. The slide shows how they are related.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The three CSV files we talked about earlier are exported to three worksheets in a chartbook.  </a:t>
            </a:r>
          </a:p>
          <a:p>
            <a:r>
              <a:rPr lang="en-US" sz="1200" kern="1200" baseline="0" dirty="0">
                <a:solidFill>
                  <a:schemeClr val="tx1"/>
                </a:solidFill>
                <a:effectLst/>
                <a:latin typeface="+mn-lt"/>
                <a:ea typeface="+mn-ea"/>
                <a:cs typeface="+mn-cs"/>
              </a:rPr>
              <a:t>The navy tab has </a:t>
            </a:r>
            <a:r>
              <a:rPr lang="en-GB" sz="1200" b="1" dirty="0"/>
              <a:t>Definitions, denominators, and numerators of indicators presented in the purple tab. </a:t>
            </a:r>
            <a:r>
              <a:rPr lang="en-GB" sz="1200" dirty="0"/>
              <a:t> </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we will look at structure of analysis code.  </a:t>
            </a:r>
          </a:p>
        </p:txBody>
      </p:sp>
      <p:sp>
        <p:nvSpPr>
          <p:cNvPr id="4" name="Slide Number Placeholder 3"/>
          <p:cNvSpPr>
            <a:spLocks noGrp="1"/>
          </p:cNvSpPr>
          <p:nvPr>
            <p:ph type="sldNum" sz="quarter" idx="10"/>
          </p:nvPr>
        </p:nvSpPr>
        <p:spPr/>
        <p:txBody>
          <a:bodyPr/>
          <a:lstStyle/>
          <a:p>
            <a:fld id="{907DFC79-30DA-484F-85C8-36E3971802A1}" type="slidenum">
              <a:rPr lang="en-US" smtClean="0"/>
              <a:t>26</a:t>
            </a:fld>
            <a:endParaRPr lang="en-US"/>
          </a:p>
        </p:txBody>
      </p:sp>
    </p:spTree>
    <p:extLst>
      <p:ext uri="{BB962C8B-B14F-4D97-AF65-F5344CB8AC3E}">
        <p14:creationId xmlns:p14="http://schemas.microsoft.com/office/powerpoint/2010/main" val="615098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structure is very identical between Stat and R code,</a:t>
            </a:r>
            <a:r>
              <a:rPr lang="en-US" baseline="0" dirty="0"/>
              <a:t> and you can find a table of contents in both files.  It also lists REQUIRED edits for you to run the analysis code – even in countries that do only minimum required questionnaire adaptation. </a:t>
            </a:r>
          </a:p>
          <a:p>
            <a:endParaRPr lang="en-US" baseline="0" dirty="0"/>
          </a:p>
          <a:p>
            <a:r>
              <a:rPr lang="en-US" baseline="0" dirty="0"/>
              <a:t>This is an example of Stata.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27</a:t>
            </a:fld>
            <a:endParaRPr lang="en-US"/>
          </a:p>
        </p:txBody>
      </p:sp>
    </p:spTree>
    <p:extLst>
      <p:ext uri="{BB962C8B-B14F-4D97-AF65-F5344CB8AC3E}">
        <p14:creationId xmlns:p14="http://schemas.microsoft.com/office/powerpoint/2010/main" val="775414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Markdown</a:t>
            </a:r>
            <a:r>
              <a:rPr lang="en-US" baseline="0" dirty="0"/>
              <a:t> file of R code, published in </a:t>
            </a:r>
            <a:r>
              <a:rPr lang="en-US" baseline="0" dirty="0" err="1"/>
              <a:t>Rpubs</a:t>
            </a:r>
            <a:r>
              <a:rPr lang="en-US" baseline="0" dirty="0"/>
              <a:t>.  Again, you can find expandable table of contents and the four required updates </a:t>
            </a:r>
          </a:p>
          <a:p>
            <a:endParaRPr lang="en-US" baseline="0" dirty="0"/>
          </a:p>
          <a:p>
            <a:r>
              <a:rPr lang="en-US" baseline="0" dirty="0"/>
              <a:t>For those who use only Stata, this is basically combined Stata do file and Stata results all weaved together into one html file.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28</a:t>
            </a:fld>
            <a:endParaRPr lang="en-US"/>
          </a:p>
        </p:txBody>
      </p:sp>
    </p:spTree>
    <p:extLst>
      <p:ext uri="{BB962C8B-B14F-4D97-AF65-F5344CB8AC3E}">
        <p14:creationId xmlns:p14="http://schemas.microsoft.com/office/powerpoint/2010/main" val="448263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 whether you use Stata or 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let’s look the code structure – or table of contents – more closely, so that you can see where revisions are required for specific survey in your country.  After this session, we will have a very brief hands-on practice time using the code. </a:t>
            </a:r>
            <a:r>
              <a:rPr lang="en-US"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 have to not that the amount of code revision will be different, depending on how extensively the modules are adapted in the country. If there is </a:t>
            </a:r>
            <a:r>
              <a:rPr lang="en-GB" sz="1200" u="sng" kern="1200" dirty="0">
                <a:solidFill>
                  <a:schemeClr val="tx1"/>
                </a:solidFill>
                <a:effectLst/>
                <a:latin typeface="+mn-lt"/>
                <a:ea typeface="+mn-ea"/>
                <a:cs typeface="+mn-cs"/>
              </a:rPr>
              <a:t>no deletion/addition of questions</a:t>
            </a:r>
            <a:r>
              <a:rPr lang="en-GB" sz="1200" kern="1200" dirty="0">
                <a:solidFill>
                  <a:schemeClr val="tx1"/>
                </a:solidFill>
                <a:effectLst/>
                <a:latin typeface="+mn-lt"/>
                <a:ea typeface="+mn-ea"/>
                <a:cs typeface="+mn-cs"/>
              </a:rPr>
              <a:t> and </a:t>
            </a:r>
            <a:r>
              <a:rPr lang="en-GB" sz="1200" u="sng" kern="1200" dirty="0">
                <a:solidFill>
                  <a:schemeClr val="tx1"/>
                </a:solidFill>
                <a:effectLst/>
                <a:latin typeface="+mn-lt"/>
                <a:ea typeface="+mn-ea"/>
                <a:cs typeface="+mn-cs"/>
              </a:rPr>
              <a:t>no changes in question numbers</a:t>
            </a:r>
            <a:r>
              <a:rPr lang="en-GB" sz="1200" kern="1200" dirty="0">
                <a:solidFill>
                  <a:schemeClr val="tx1"/>
                </a:solidFill>
                <a:effectLst/>
                <a:latin typeface="+mn-lt"/>
                <a:ea typeface="+mn-ea"/>
                <a:cs typeface="+mn-cs"/>
              </a:rPr>
              <a:t>, there are minimum required revisions as marked in the code (FOUR in the two facility modules and THREE in the community module).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you to just practice</a:t>
            </a:r>
            <a:r>
              <a:rPr lang="en-GB" sz="1200" kern="1200" baseline="0" dirty="0">
                <a:solidFill>
                  <a:schemeClr val="tx1"/>
                </a:solidFill>
                <a:effectLst/>
                <a:latin typeface="+mn-lt"/>
                <a:ea typeface="+mn-ea"/>
                <a:cs typeface="+mn-cs"/>
              </a:rPr>
              <a:t> using the standard mock data, you need to change only Section A. </a:t>
            </a:r>
            <a:r>
              <a:rPr lang="en-GB" sz="1200" kern="1200" dirty="0">
                <a:solidFill>
                  <a:schemeClr val="tx1"/>
                </a:solidFill>
                <a:effectLst/>
                <a:latin typeface="+mn-lt"/>
                <a:ea typeface="+mn-ea"/>
                <a:cs typeface="+mn-cs"/>
              </a:rPr>
              <a:t> Which we</a:t>
            </a:r>
            <a:r>
              <a:rPr lang="en-GB" sz="1200" kern="1200" baseline="0" dirty="0">
                <a:solidFill>
                  <a:schemeClr val="tx1"/>
                </a:solidFill>
                <a:effectLst/>
                <a:latin typeface="+mn-lt"/>
                <a:ea typeface="+mn-ea"/>
                <a:cs typeface="+mn-cs"/>
              </a:rPr>
              <a:t> will do shortly.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29</a:t>
            </a:fld>
            <a:endParaRPr lang="en-US"/>
          </a:p>
        </p:txBody>
      </p:sp>
    </p:spTree>
    <p:extLst>
      <p:ext uri="{BB962C8B-B14F-4D97-AF65-F5344CB8AC3E}">
        <p14:creationId xmlns:p14="http://schemas.microsoft.com/office/powerpoint/2010/main" val="3893493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30</a:t>
            </a:fld>
            <a:endParaRPr lang="en-US"/>
          </a:p>
        </p:txBody>
      </p:sp>
    </p:spTree>
    <p:extLst>
      <p:ext uri="{BB962C8B-B14F-4D97-AF65-F5344CB8AC3E}">
        <p14:creationId xmlns:p14="http://schemas.microsoft.com/office/powerpoint/2010/main" val="1016938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400" kern="1200" dirty="0">
                <a:solidFill>
                  <a:schemeClr val="tx1"/>
                </a:solidFill>
                <a:effectLst/>
                <a:latin typeface="+mn-lt"/>
                <a:ea typeface="+mn-ea"/>
                <a:cs typeface="+mn-cs"/>
              </a:rPr>
              <a:t>Interview results are automatically uploaded to a server as they are completed</a:t>
            </a:r>
            <a:r>
              <a:rPr lang="en-US" sz="1400" kern="1200" baseline="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pPr lvl="0"/>
            <a:endParaRPr lang="en-GB" sz="1400" kern="1200" dirty="0">
              <a:solidFill>
                <a:schemeClr val="tx1"/>
              </a:solidFill>
              <a:effectLst/>
              <a:latin typeface="+mn-lt"/>
              <a:ea typeface="+mn-ea"/>
              <a:cs typeface="+mn-cs"/>
            </a:endParaRPr>
          </a:p>
          <a:p>
            <a:pPr lvl="0"/>
            <a:r>
              <a:rPr lang="en-GB" sz="1400" kern="1200" dirty="0">
                <a:solidFill>
                  <a:schemeClr val="tx1"/>
                </a:solidFill>
                <a:effectLst/>
                <a:latin typeface="+mn-lt"/>
                <a:ea typeface="+mn-ea"/>
                <a:cs typeface="+mn-cs"/>
              </a:rPr>
              <a:t>Data mangers then use an analysis code in a statistical software program – either Stata or R. Everyday, they run the code to directly download all cumulative interviews conducted up to that point into a CSV file on a local server and</a:t>
            </a:r>
            <a:r>
              <a:rPr lang="en-GB" sz="1400" kern="1200" baseline="0" dirty="0">
                <a:solidFill>
                  <a:schemeClr val="tx1"/>
                </a:solidFill>
                <a:effectLst/>
                <a:latin typeface="+mn-lt"/>
                <a:ea typeface="+mn-ea"/>
                <a:cs typeface="+mn-cs"/>
              </a:rPr>
              <a:t> </a:t>
            </a:r>
            <a:r>
              <a:rPr lang="en-GB" sz="1400" kern="1200" dirty="0">
                <a:solidFill>
                  <a:schemeClr val="tx1"/>
                </a:solidFill>
                <a:effectLst/>
                <a:latin typeface="+mn-lt"/>
                <a:ea typeface="+mn-ea"/>
                <a:cs typeface="+mn-cs"/>
              </a:rPr>
              <a:t>computer. Data mangers clean, manage and </a:t>
            </a:r>
            <a:r>
              <a:rPr lang="en-GB" sz="1400" kern="1200" dirty="0" err="1">
                <a:solidFill>
                  <a:schemeClr val="tx1"/>
                </a:solidFill>
                <a:effectLst/>
                <a:latin typeface="+mn-lt"/>
                <a:ea typeface="+mn-ea"/>
                <a:cs typeface="+mn-cs"/>
              </a:rPr>
              <a:t>analyze</a:t>
            </a:r>
            <a:r>
              <a:rPr lang="en-GB" sz="1400" kern="1200" dirty="0">
                <a:solidFill>
                  <a:schemeClr val="tx1"/>
                </a:solidFill>
                <a:effectLst/>
                <a:latin typeface="+mn-lt"/>
                <a:ea typeface="+mn-ea"/>
                <a:cs typeface="+mn-cs"/>
              </a:rPr>
              <a:t> the data. This action will produce a few outputs: </a:t>
            </a:r>
          </a:p>
          <a:p>
            <a:pPr marL="285750" lvl="0" indent="-285750">
              <a:buFont typeface="Arial" panose="020B0604020202020204" pitchFamily="34" charset="0"/>
              <a:buChar char="•"/>
            </a:pPr>
            <a:r>
              <a:rPr lang="en-GB" sz="1400" kern="1200" dirty="0">
                <a:solidFill>
                  <a:schemeClr val="tx1"/>
                </a:solidFill>
                <a:effectLst/>
                <a:latin typeface="+mn-lt"/>
                <a:ea typeface="+mn-ea"/>
                <a:cs typeface="+mn-cs"/>
              </a:rPr>
              <a:t>Field check tables in excel file. </a:t>
            </a:r>
            <a:endParaRPr lang="en-US"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400" kern="1200" dirty="0">
                <a:solidFill>
                  <a:schemeClr val="tx1"/>
                </a:solidFill>
                <a:effectLst/>
                <a:latin typeface="+mn-lt"/>
                <a:ea typeface="+mn-ea"/>
                <a:cs typeface="+mn-cs"/>
              </a:rPr>
              <a:t>Three CSV files. All these CSV files will be exported to chartbooks.</a:t>
            </a:r>
            <a:r>
              <a:rPr lang="en-GB" sz="1400" kern="1200" baseline="0" dirty="0">
                <a:solidFill>
                  <a:schemeClr val="tx1"/>
                </a:solidFill>
                <a:effectLst/>
                <a:latin typeface="+mn-lt"/>
                <a:ea typeface="+mn-ea"/>
                <a:cs typeface="+mn-cs"/>
              </a:rPr>
              <a:t> </a:t>
            </a:r>
          </a:p>
          <a:p>
            <a:pPr marL="0" lvl="0" indent="0">
              <a:buFont typeface="Arial" panose="020B0604020202020204" pitchFamily="34" charset="0"/>
              <a:buNone/>
            </a:pPr>
            <a:endParaRPr lang="en-GB" sz="1400" kern="1200" baseline="0" dirty="0">
              <a:solidFill>
                <a:schemeClr val="tx1"/>
              </a:solidFill>
              <a:effectLst/>
              <a:latin typeface="+mn-lt"/>
              <a:ea typeface="+mn-ea"/>
              <a:cs typeface="+mn-cs"/>
            </a:endParaRPr>
          </a:p>
          <a:p>
            <a:pPr marL="0" lvl="0" indent="0">
              <a:buFont typeface="Arial" panose="020B0604020202020204" pitchFamily="34" charset="0"/>
              <a:buNone/>
            </a:pPr>
            <a:r>
              <a:rPr lang="en-GB" sz="1400" kern="1200" baseline="0" dirty="0">
                <a:solidFill>
                  <a:schemeClr val="tx1"/>
                </a:solidFill>
                <a:effectLst/>
                <a:latin typeface="+mn-lt"/>
                <a:ea typeface="+mn-ea"/>
                <a:cs typeface="+mn-cs"/>
              </a:rPr>
              <a:t>First two CSV files are at the facility level. </a:t>
            </a:r>
          </a:p>
          <a:p>
            <a:pPr lvl="0"/>
            <a:endParaRPr lang="en-GB" sz="1400" kern="1200" baseline="0" dirty="0">
              <a:solidFill>
                <a:schemeClr val="tx1"/>
              </a:solidFill>
              <a:effectLst/>
              <a:latin typeface="+mn-lt"/>
              <a:ea typeface="+mn-ea"/>
              <a:cs typeface="+mn-cs"/>
            </a:endParaRPr>
          </a:p>
          <a:p>
            <a:pPr lvl="0"/>
            <a:r>
              <a:rPr lang="en-GB" sz="1400" kern="1200" baseline="0" dirty="0">
                <a:solidFill>
                  <a:schemeClr val="tx1"/>
                </a:solidFill>
                <a:effectLst/>
                <a:latin typeface="+mn-lt"/>
                <a:ea typeface="+mn-ea"/>
                <a:cs typeface="+mn-cs"/>
              </a:rPr>
              <a:t>The third file - </a:t>
            </a:r>
            <a:r>
              <a:rPr lang="en-GB" sz="1400" b="1" i="1" kern="1200" dirty="0">
                <a:solidFill>
                  <a:schemeClr val="tx1"/>
                </a:solidFill>
                <a:effectLst/>
                <a:latin typeface="+mn-lt"/>
                <a:ea typeface="+mn-ea"/>
                <a:cs typeface="+mn-cs"/>
              </a:rPr>
              <a:t>summary indicator data – </a:t>
            </a:r>
            <a:r>
              <a:rPr lang="en-GB" sz="1400" b="0" i="0" kern="1200" dirty="0">
                <a:solidFill>
                  <a:schemeClr val="tx1"/>
                </a:solidFill>
                <a:effectLst/>
                <a:latin typeface="+mn-lt"/>
                <a:ea typeface="+mn-ea"/>
                <a:cs typeface="+mn-cs"/>
              </a:rPr>
              <a:t>is the survey results, overall at the national level and also disaggregated</a:t>
            </a:r>
            <a:r>
              <a:rPr lang="en-GB" sz="1400" b="0" i="0" kern="1200" baseline="0" dirty="0">
                <a:solidFill>
                  <a:schemeClr val="tx1"/>
                </a:solidFill>
                <a:effectLst/>
                <a:latin typeface="+mn-lt"/>
                <a:ea typeface="+mn-ea"/>
                <a:cs typeface="+mn-cs"/>
              </a:rPr>
              <a:t> for a few select analysis domains</a:t>
            </a:r>
            <a:r>
              <a:rPr lang="en-GB" sz="1400" b="0" i="0" kern="1200" dirty="0">
                <a:solidFill>
                  <a:schemeClr val="tx1"/>
                </a:solidFill>
                <a:effectLst/>
                <a:latin typeface="+mn-lt"/>
                <a:ea typeface="+mn-ea"/>
                <a:cs typeface="+mn-cs"/>
              </a:rPr>
              <a:t>.</a:t>
            </a:r>
            <a:r>
              <a:rPr lang="en-GB" sz="1400" b="0" i="0" kern="1200" baseline="0" dirty="0">
                <a:solidFill>
                  <a:schemeClr val="tx1"/>
                </a:solidFill>
                <a:effectLst/>
                <a:latin typeface="+mn-lt"/>
                <a:ea typeface="+mn-ea"/>
                <a:cs typeface="+mn-cs"/>
              </a:rPr>
              <a:t> </a:t>
            </a:r>
          </a:p>
          <a:p>
            <a:pPr lvl="0"/>
            <a:endParaRPr lang="en-GB" sz="1400" b="0" i="0" kern="1200" dirty="0">
              <a:solidFill>
                <a:schemeClr val="tx1"/>
              </a:solidFill>
              <a:effectLst/>
              <a:latin typeface="+mn-lt"/>
              <a:ea typeface="+mn-ea"/>
              <a:cs typeface="+mn-cs"/>
            </a:endParaRPr>
          </a:p>
          <a:p>
            <a:pPr lvl="0"/>
            <a:r>
              <a:rPr lang="en-US" sz="1400" b="0" i="0" kern="1200" dirty="0">
                <a:solidFill>
                  <a:schemeClr val="tx1"/>
                </a:solidFill>
                <a:effectLst/>
                <a:latin typeface="+mn-lt"/>
                <a:ea typeface="+mn-ea"/>
                <a:cs typeface="+mn-cs"/>
              </a:rPr>
              <a:t>All three CSV files will be </a:t>
            </a:r>
            <a:r>
              <a:rPr lang="en-GB" sz="1400" kern="1200" dirty="0">
                <a:solidFill>
                  <a:schemeClr val="tx1"/>
                </a:solidFill>
                <a:effectLst/>
                <a:latin typeface="+mn-lt"/>
                <a:ea typeface="+mn-ea"/>
                <a:cs typeface="+mn-cs"/>
              </a:rPr>
              <a:t>automatically exported to the chartbook. Based on the </a:t>
            </a:r>
            <a:r>
              <a:rPr lang="en-GB" sz="1400" b="1" i="1" kern="1200" dirty="0">
                <a:solidFill>
                  <a:schemeClr val="tx1"/>
                </a:solidFill>
                <a:effectLst/>
                <a:latin typeface="+mn-lt"/>
                <a:ea typeface="+mn-ea"/>
                <a:cs typeface="+mn-cs"/>
              </a:rPr>
              <a:t>summary indicator data</a:t>
            </a:r>
            <a:r>
              <a:rPr lang="en-GB" sz="1400" kern="1200" dirty="0">
                <a:solidFill>
                  <a:schemeClr val="tx1"/>
                </a:solidFill>
                <a:effectLst/>
                <a:latin typeface="+mn-lt"/>
                <a:ea typeface="+mn-ea"/>
                <a:cs typeface="+mn-cs"/>
              </a:rPr>
              <a:t>, all tables and figures will be updated within the chartbook. </a:t>
            </a:r>
          </a:p>
          <a:p>
            <a:pPr lvl="0"/>
            <a:endParaRPr lang="en-US" sz="1400" kern="1200" dirty="0">
              <a:solidFill>
                <a:schemeClr val="tx1"/>
              </a:solidFill>
              <a:effectLst/>
              <a:latin typeface="+mn-lt"/>
              <a:ea typeface="+mn-ea"/>
              <a:cs typeface="+mn-cs"/>
            </a:endParaRPr>
          </a:p>
          <a:p>
            <a:pPr lvl="0"/>
            <a:r>
              <a:rPr lang="en-GB" sz="1400" kern="1200" dirty="0">
                <a:solidFill>
                  <a:schemeClr val="tx1"/>
                </a:solidFill>
                <a:effectLst/>
                <a:latin typeface="+mn-lt"/>
                <a:ea typeface="+mn-ea"/>
                <a:cs typeface="+mn-cs"/>
              </a:rPr>
              <a:t>In addition, the dashboard will be programmed to import and use</a:t>
            </a:r>
            <a:r>
              <a:rPr lang="en-GB" sz="1400" kern="1200" baseline="0" dirty="0">
                <a:solidFill>
                  <a:schemeClr val="tx1"/>
                </a:solidFill>
                <a:effectLst/>
                <a:latin typeface="+mn-lt"/>
                <a:ea typeface="+mn-ea"/>
                <a:cs typeface="+mn-cs"/>
              </a:rPr>
              <a:t> </a:t>
            </a:r>
            <a:r>
              <a:rPr lang="en-GB" sz="1400" kern="1200" dirty="0">
                <a:solidFill>
                  <a:schemeClr val="tx1"/>
                </a:solidFill>
                <a:effectLst/>
                <a:latin typeface="+mn-lt"/>
                <a:ea typeface="+mn-ea"/>
                <a:cs typeface="+mn-cs"/>
              </a:rPr>
              <a:t>the latest </a:t>
            </a:r>
            <a:r>
              <a:rPr lang="en-GB" sz="1400" b="1" i="1" kern="1200" dirty="0">
                <a:solidFill>
                  <a:schemeClr val="tx1"/>
                </a:solidFill>
                <a:effectLst/>
                <a:latin typeface="+mn-lt"/>
                <a:ea typeface="+mn-ea"/>
                <a:cs typeface="+mn-cs"/>
              </a:rPr>
              <a:t>summary indicator data</a:t>
            </a:r>
            <a:r>
              <a:rPr lang="en-GB" sz="1400"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a:t>
            </a:r>
            <a:r>
              <a:rPr lang="en-US" baseline="0" dirty="0"/>
              <a:t> review roles and responsibilities of data managers. </a:t>
            </a:r>
            <a:endParaRPr lang="en-US" dirty="0"/>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4</a:t>
            </a:fld>
            <a:endParaRPr lang="en-US"/>
          </a:p>
        </p:txBody>
      </p:sp>
    </p:spTree>
    <p:extLst>
      <p:ext uri="{BB962C8B-B14F-4D97-AF65-F5344CB8AC3E}">
        <p14:creationId xmlns:p14="http://schemas.microsoft.com/office/powerpoint/2010/main" val="12012427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31</a:t>
            </a:fld>
            <a:endParaRPr lang="en-US"/>
          </a:p>
        </p:txBody>
      </p:sp>
    </p:spTree>
    <p:extLst>
      <p:ext uri="{BB962C8B-B14F-4D97-AF65-F5344CB8AC3E}">
        <p14:creationId xmlns:p14="http://schemas.microsoft.com/office/powerpoint/2010/main" val="1361344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please have your Zoom and Stata/R code windows side by side. </a:t>
            </a:r>
          </a:p>
          <a:p>
            <a:endParaRPr lang="en-US" baseline="0" dirty="0"/>
          </a:p>
          <a:p>
            <a:r>
              <a:rPr lang="en-US" baseline="0" dirty="0"/>
              <a:t>Here our goal is to run the standard analysis code, using the mock data. For your information, the mock data is combination of real data and fake data.  </a:t>
            </a:r>
          </a:p>
          <a:p>
            <a:endParaRPr lang="en-US" baseline="0" dirty="0"/>
          </a:p>
          <a:p>
            <a:r>
              <a:rPr lang="en-US" baseline="0" dirty="0"/>
              <a:t>The real data part comes from randomly selected a quarter of data that were collected in a country last December – of course they are all de-identified and scrambled for ID code. And, then they were multiplied by a factor just to inflate the total number of facilities.  And then, we have also adapted the standard questionnaire since then, and for new and revised questions, arbitrary data were generated based on random simulation.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9467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33</a:t>
            </a:fld>
            <a:endParaRPr lang="en-US"/>
          </a:p>
        </p:txBody>
      </p:sp>
    </p:spTree>
    <p:extLst>
      <p:ext uri="{BB962C8B-B14F-4D97-AF65-F5344CB8AC3E}">
        <p14:creationId xmlns:p14="http://schemas.microsoft.com/office/powerpoint/2010/main" val="39403969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34</a:t>
            </a:fld>
            <a:endParaRPr lang="en-US"/>
          </a:p>
        </p:txBody>
      </p:sp>
    </p:spTree>
    <p:extLst>
      <p:ext uri="{BB962C8B-B14F-4D97-AF65-F5344CB8AC3E}">
        <p14:creationId xmlns:p14="http://schemas.microsoft.com/office/powerpoint/2010/main" val="3128620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7105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any surveys, data managers play an important role. In this survey, data managers’ role is even more critical – because of strong emphasis on rapid data use. This survey aims for rapid data collection, analysis, and production of key data products – all for optimal data use during the course of pandemic.</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means data mangers: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Prepare analysis </a:t>
            </a:r>
            <a:r>
              <a:rPr lang="en-GB" b="1" dirty="0"/>
              <a:t>before data collection, </a:t>
            </a:r>
            <a:endParaRPr lang="en-US" b="1" dirty="0"/>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Conduct data cleaning and analysis </a:t>
            </a:r>
            <a:r>
              <a:rPr lang="en-GB" sz="1200" b="1" kern="1200" dirty="0">
                <a:solidFill>
                  <a:schemeClr val="tx1"/>
                </a:solidFill>
                <a:effectLst/>
                <a:latin typeface="+mn-lt"/>
                <a:ea typeface="+mn-ea"/>
                <a:cs typeface="+mn-cs"/>
              </a:rPr>
              <a:t>daily during data collection</a:t>
            </a:r>
            <a:r>
              <a:rPr lang="en-GB" sz="1200" kern="1200" dirty="0">
                <a:solidFill>
                  <a:schemeClr val="tx1"/>
                </a:solidFill>
                <a:effectLst/>
                <a:latin typeface="+mn-lt"/>
                <a:ea typeface="+mn-ea"/>
                <a:cs typeface="+mn-cs"/>
              </a:rPr>
              <a:t>, and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Make key results available for review </a:t>
            </a:r>
            <a:r>
              <a:rPr lang="en-GB" sz="1200" b="1" kern="1200" dirty="0">
                <a:solidFill>
                  <a:schemeClr val="tx1"/>
                </a:solidFill>
                <a:effectLst/>
                <a:latin typeface="+mn-lt"/>
                <a:ea typeface="+mn-ea"/>
                <a:cs typeface="+mn-cs"/>
              </a:rPr>
              <a:t>immediately after data collection. </a:t>
            </a:r>
            <a:endParaRPr lang="en-US" sz="1200" b="1"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Specifically, a data manager.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Updates and tests analysis code and chartbooks – based on the </a:t>
            </a:r>
            <a:r>
              <a:rPr lang="en-GB" sz="1200" kern="1200" baseline="0" dirty="0">
                <a:solidFill>
                  <a:schemeClr val="tx1"/>
                </a:solidFill>
                <a:effectLst/>
                <a:latin typeface="+mn-lt"/>
                <a:ea typeface="+mn-ea"/>
                <a:cs typeface="+mn-cs"/>
              </a:rPr>
              <a:t>finalized country-specific questionnaires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Runs the analysis cost daily </a:t>
            </a: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With survey manager, monitor survey progress and</a:t>
            </a:r>
            <a:r>
              <a:rPr lang="en-GB" sz="1200" b="1" i="1" kern="1200" baseline="0" dirty="0">
                <a:solidFill>
                  <a:schemeClr val="tx1"/>
                </a:solidFill>
                <a:effectLst/>
                <a:latin typeface="+mn-lt"/>
                <a:ea typeface="+mn-ea"/>
                <a:cs typeface="+mn-cs"/>
              </a:rPr>
              <a:t> data quality, </a:t>
            </a:r>
            <a:r>
              <a:rPr lang="en-GB" sz="1200" b="1" i="1" kern="1200" dirty="0">
                <a:solidFill>
                  <a:schemeClr val="tx1"/>
                </a:solidFill>
                <a:effectLst/>
                <a:latin typeface="+mn-lt"/>
                <a:ea typeface="+mn-ea"/>
                <a:cs typeface="+mn-cs"/>
              </a:rPr>
              <a:t>participates in results interpretation and assists results dissemination and data use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a:t>
            </a:fld>
            <a:endParaRPr lang="en-US"/>
          </a:p>
        </p:txBody>
      </p:sp>
    </p:spTree>
    <p:extLst>
      <p:ext uri="{BB962C8B-B14F-4D97-AF65-F5344CB8AC3E}">
        <p14:creationId xmlns:p14="http://schemas.microsoft.com/office/powerpoint/2010/main" val="791466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Although not all of you will do</a:t>
            </a:r>
            <a:r>
              <a:rPr lang="en-GB" sz="1200" kern="1200" baseline="0" dirty="0">
                <a:solidFill>
                  <a:schemeClr val="tx1"/>
                </a:solidFill>
                <a:effectLst/>
                <a:latin typeface="+mn-lt"/>
                <a:ea typeface="+mn-ea"/>
                <a:cs typeface="+mn-cs"/>
              </a:rPr>
              <a:t> data analysis, let’s skim the analysis code.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will be one standard analysis code for each module – available in two statistical software:</a:t>
            </a:r>
            <a:r>
              <a:rPr lang="en-GB" sz="1200" kern="1200" baseline="0" dirty="0">
                <a:solidFill>
                  <a:schemeClr val="tx1"/>
                </a:solidFill>
                <a:effectLst/>
                <a:latin typeface="+mn-lt"/>
                <a:ea typeface="+mn-ea"/>
                <a:cs typeface="+mn-cs"/>
              </a:rPr>
              <a:t> Stata on the left and in R on the right side. Data managers can choose one they prefer.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is a table of contents at the top, and shows where</a:t>
            </a:r>
            <a:r>
              <a:rPr lang="en-GB" sz="1200" kern="1200" baseline="0" dirty="0">
                <a:solidFill>
                  <a:schemeClr val="tx1"/>
                </a:solidFill>
                <a:effectLst/>
                <a:latin typeface="+mn-lt"/>
                <a:ea typeface="+mn-ea"/>
                <a:cs typeface="+mn-cs"/>
              </a:rPr>
              <a:t> the minimum required edits are needed. There are detailed note throughout the code.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Across all modules, the analysis code structure is same. </a:t>
            </a:r>
            <a:r>
              <a:rPr lang="en-GB" sz="1200" b="1" kern="1200" dirty="0">
                <a:solidFill>
                  <a:schemeClr val="tx1"/>
                </a:solidFill>
                <a:effectLst/>
                <a:latin typeface="+mn-lt"/>
                <a:ea typeface="+mn-ea"/>
                <a:cs typeface="+mn-cs"/>
              </a:rPr>
              <a:t>In the implementation guide,</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Table 14 explains structure and contents of analysis codes in detail. </a:t>
            </a:r>
            <a:endParaRPr lang="en-US" sz="1200" b="1" kern="120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a:t>
            </a:fld>
            <a:endParaRPr lang="en-US"/>
          </a:p>
        </p:txBody>
      </p:sp>
    </p:spTree>
    <p:extLst>
      <p:ext uri="{BB962C8B-B14F-4D97-AF65-F5344CB8AC3E}">
        <p14:creationId xmlns:p14="http://schemas.microsoft.com/office/powerpoint/2010/main" val="122739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Very briefly, this slide outlines what the analysis code does. It will: </a:t>
            </a:r>
          </a:p>
          <a:p>
            <a:pPr marL="226695" lvl="0" indent="-217170">
              <a:spcBef>
                <a:spcPts val="0"/>
              </a:spcBef>
              <a:buFont typeface="+mj-lt"/>
              <a:buAutoNum type="arabicPeriod"/>
            </a:pPr>
            <a:r>
              <a:rPr lang="en-US" sz="1200" dirty="0"/>
              <a:t>Import </a:t>
            </a:r>
            <a:r>
              <a:rPr lang="en-US" sz="1200" dirty="0" err="1"/>
              <a:t>LimeSurvey</a:t>
            </a:r>
            <a:r>
              <a:rPr lang="en-US" sz="1200" dirty="0"/>
              <a:t> raw data from the server and save in CSV daily </a:t>
            </a:r>
            <a:endParaRPr lang="en-US" sz="1200" dirty="0">
              <a:cs typeface="Arial"/>
            </a:endParaRPr>
          </a:p>
          <a:p>
            <a:pPr marL="226695" lvl="0" indent="-217170">
              <a:spcBef>
                <a:spcPts val="0"/>
              </a:spcBef>
              <a:buFont typeface="+mj-lt"/>
              <a:buAutoNum type="arabicPeriod"/>
            </a:pPr>
            <a:r>
              <a:rPr lang="en-US" sz="1200" dirty="0"/>
              <a:t>Export de-identified </a:t>
            </a:r>
            <a:r>
              <a:rPr lang="en-US" sz="1200" u="sng" dirty="0"/>
              <a:t>facility-level raw data</a:t>
            </a:r>
            <a:r>
              <a:rPr lang="en-US" sz="1200" dirty="0"/>
              <a:t> to </a:t>
            </a:r>
            <a:r>
              <a:rPr lang="en-US" sz="1200" b="1" i="1" dirty="0"/>
              <a:t>the excel chartbook</a:t>
            </a:r>
            <a:endParaRPr lang="en-US" sz="1200" b="1" i="1" dirty="0">
              <a:cs typeface="Arial"/>
            </a:endParaRPr>
          </a:p>
          <a:p>
            <a:pPr marL="226695" lvl="0" indent="-217170">
              <a:spcBef>
                <a:spcPts val="0"/>
              </a:spcBef>
              <a:buFont typeface="+mj-lt"/>
              <a:buAutoNum type="arabicPeriod"/>
            </a:pPr>
            <a:r>
              <a:rPr lang="en-US" sz="1200" dirty="0"/>
              <a:t>Clean the facility-level raw data </a:t>
            </a:r>
            <a:endParaRPr lang="en-US" sz="1200" dirty="0">
              <a:cs typeface="Arial"/>
            </a:endParaRPr>
          </a:p>
          <a:p>
            <a:pPr marL="226695" lvl="0" indent="-217170">
              <a:spcBef>
                <a:spcPts val="0"/>
              </a:spcBef>
              <a:buFont typeface="+mj-lt"/>
              <a:buAutoNum type="arabicPeriod"/>
            </a:pPr>
            <a:r>
              <a:rPr lang="en-US" sz="1200" dirty="0"/>
              <a:t>Create</a:t>
            </a:r>
            <a:r>
              <a:rPr lang="en-US" sz="1200" dirty="0">
                <a:cs typeface="Arial"/>
              </a:rPr>
              <a:t> </a:t>
            </a:r>
            <a:r>
              <a:rPr lang="en-US" sz="1200" u="sng" dirty="0">
                <a:cs typeface="Arial"/>
              </a:rPr>
              <a:t>field check tables</a:t>
            </a:r>
            <a:r>
              <a:rPr lang="en-US" sz="1200" dirty="0">
                <a:cs typeface="Arial"/>
              </a:rPr>
              <a:t> for data quality monitoring </a:t>
            </a:r>
            <a:endParaRPr lang="en-US" sz="1200" b="1" i="1" dirty="0">
              <a:cs typeface="Arial"/>
            </a:endParaRPr>
          </a:p>
          <a:p>
            <a:pPr marL="226695" lvl="0" indent="-217170">
              <a:spcBef>
                <a:spcPts val="0"/>
              </a:spcBef>
              <a:buFont typeface="+mj-lt"/>
              <a:buAutoNum type="arabicPeriod"/>
            </a:pPr>
            <a:r>
              <a:rPr lang="en-US" sz="1200" dirty="0"/>
              <a:t>Construct variables for indicators and further analyses</a:t>
            </a:r>
            <a:endParaRPr lang="en-US" sz="1200" dirty="0">
              <a:cs typeface="Arial"/>
            </a:endParaRPr>
          </a:p>
          <a:p>
            <a:pPr marL="226695" lvl="0" indent="-217170">
              <a:spcBef>
                <a:spcPts val="0"/>
              </a:spcBef>
              <a:buFont typeface="+mj-lt"/>
              <a:buAutoNum type="arabicPeriod"/>
            </a:pPr>
            <a:r>
              <a:rPr lang="en-US" sz="1200" dirty="0"/>
              <a:t>Export the </a:t>
            </a:r>
            <a:r>
              <a:rPr lang="en-US" sz="1200" u="sng" dirty="0"/>
              <a:t>facility-level clean, analysis data</a:t>
            </a:r>
            <a:r>
              <a:rPr lang="en-US" sz="1200" dirty="0"/>
              <a:t> to </a:t>
            </a:r>
            <a:r>
              <a:rPr lang="en-US" sz="1200" b="1" i="1" dirty="0"/>
              <a:t>the excel chartbook </a:t>
            </a:r>
            <a:endParaRPr lang="en-US" sz="1200" b="1" i="1" dirty="0">
              <a:cs typeface="Arial"/>
            </a:endParaRPr>
          </a:p>
          <a:p>
            <a:pPr marL="226695" lvl="0" indent="-217170">
              <a:spcBef>
                <a:spcPts val="0"/>
              </a:spcBef>
              <a:buFont typeface="+mj-lt"/>
              <a:buAutoNum type="arabicPeriod"/>
            </a:pPr>
            <a:r>
              <a:rPr lang="en-US" sz="1200" dirty="0"/>
              <a:t>Calculate estimates for indicators</a:t>
            </a:r>
            <a:endParaRPr lang="en-US" sz="1200" dirty="0">
              <a:cs typeface="Arial"/>
            </a:endParaRPr>
          </a:p>
          <a:p>
            <a:pPr marL="226695" lvl="0" indent="-217170">
              <a:spcBef>
                <a:spcPts val="0"/>
              </a:spcBef>
              <a:buFont typeface="+mj-lt"/>
              <a:buAutoNum type="arabicPeriod"/>
            </a:pPr>
            <a:r>
              <a:rPr lang="en-US" sz="1200" dirty="0"/>
              <a:t>Export the </a:t>
            </a:r>
            <a:r>
              <a:rPr lang="en-US" sz="1200" u="sng" dirty="0"/>
              <a:t>summary indicator data</a:t>
            </a:r>
            <a:r>
              <a:rPr lang="en-US" sz="1200" dirty="0"/>
              <a:t> to </a:t>
            </a:r>
            <a:r>
              <a:rPr lang="en-US" sz="1200" b="1" i="1" dirty="0"/>
              <a:t>the excel chartbook</a:t>
            </a:r>
            <a:endParaRPr lang="en-US" sz="1200" b="1" i="1" dirty="0">
              <a:cs typeface="Arial"/>
            </a:endParaRPr>
          </a:p>
          <a:p>
            <a:pPr lvl="1"/>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you can see we export data to the chartbook three times, for transparency and to facilitate any further analysis by others: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Chartbook will have all datasets and automated tables and figures based on the summary indicator data.</a:t>
            </a: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b="1" kern="1200" dirty="0">
                <a:solidFill>
                  <a:srgbClr val="C00000"/>
                </a:solidFill>
                <a:effectLst/>
                <a:latin typeface="+mn-lt"/>
                <a:ea typeface="+mn-ea"/>
                <a:cs typeface="+mn-cs"/>
              </a:rPr>
              <a:t>The amount of code revision will be different, depending on how extensively the modules are changed in the country. </a:t>
            </a:r>
          </a:p>
          <a:p>
            <a:r>
              <a:rPr lang="en-GB" sz="1200" kern="1200" dirty="0">
                <a:solidFill>
                  <a:srgbClr val="C00000"/>
                </a:solidFill>
                <a:effectLst/>
                <a:latin typeface="+mn-lt"/>
                <a:ea typeface="+mn-ea"/>
                <a:cs typeface="+mn-cs"/>
              </a:rPr>
              <a:t>Still, there will be minimum required revisions as marked in the code. Such as facility types in the country. </a:t>
            </a:r>
            <a:endParaRPr lang="en-US" sz="1200" kern="1200" dirty="0">
              <a:solidFill>
                <a:srgbClr val="C00000"/>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8</a:t>
            </a:fld>
            <a:endParaRPr lang="en-US"/>
          </a:p>
        </p:txBody>
      </p:sp>
    </p:spTree>
    <p:extLst>
      <p:ext uri="{BB962C8B-B14F-4D97-AF65-F5344CB8AC3E}">
        <p14:creationId xmlns:p14="http://schemas.microsoft.com/office/powerpoint/2010/main" val="2201452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Finally, the analysis</a:t>
            </a:r>
            <a:r>
              <a:rPr lang="en-GB" sz="1200" kern="1200" baseline="0" dirty="0">
                <a:solidFill>
                  <a:schemeClr val="tx1"/>
                </a:solidFill>
                <a:effectLst/>
                <a:latin typeface="+mn-lt"/>
                <a:ea typeface="+mn-ea"/>
                <a:cs typeface="+mn-cs"/>
              </a:rPr>
              <a:t> code </a:t>
            </a:r>
            <a:r>
              <a:rPr lang="en-GB" sz="1200" kern="1200" dirty="0">
                <a:solidFill>
                  <a:schemeClr val="tx1"/>
                </a:solidFill>
                <a:effectLst/>
                <a:latin typeface="+mn-lt"/>
                <a:ea typeface="+mn-ea"/>
                <a:cs typeface="+mn-cs"/>
              </a:rPr>
              <a:t>also creates an excel file with </a:t>
            </a:r>
            <a:r>
              <a:rPr lang="en-GB" sz="1200" u="sng" kern="1200" dirty="0">
                <a:solidFill>
                  <a:schemeClr val="tx1"/>
                </a:solidFill>
                <a:effectLst/>
                <a:latin typeface="+mn-lt"/>
                <a:ea typeface="+mn-ea"/>
                <a:cs typeface="+mn-cs"/>
              </a:rPr>
              <a:t>cumulative</a:t>
            </a:r>
            <a:r>
              <a:rPr lang="en-GB" sz="1200" kern="1200" dirty="0">
                <a:solidFill>
                  <a:schemeClr val="tx1"/>
                </a:solidFill>
                <a:effectLst/>
                <a:latin typeface="+mn-lt"/>
                <a:ea typeface="+mn-ea"/>
                <a:cs typeface="+mn-cs"/>
              </a:rPr>
              <a:t> summary information about interviews daily. We call this </a:t>
            </a:r>
            <a:r>
              <a:rPr lang="en-GB" sz="1200" b="1" kern="1200" dirty="0">
                <a:solidFill>
                  <a:schemeClr val="tx1"/>
                </a:solidFill>
                <a:effectLst/>
                <a:latin typeface="+mn-lt"/>
                <a:ea typeface="+mn-ea"/>
                <a:cs typeface="+mn-cs"/>
              </a:rPr>
              <a:t>field check tables</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has basic summary information about the progress like</a:t>
            </a:r>
            <a:r>
              <a:rPr lang="en-GB" sz="1200" kern="1200" baseline="0" dirty="0">
                <a:solidFill>
                  <a:schemeClr val="tx1"/>
                </a:solidFill>
                <a:effectLst/>
                <a:latin typeface="+mn-lt"/>
                <a:ea typeface="+mn-ea"/>
                <a:cs typeface="+mn-cs"/>
              </a:rPr>
              <a:t> response rates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also use this to monitor interviewers’ performance as a group over time. For example, ideally, the percent of missing responses in the questions related to salary payment should be zero. </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Data manager and survey manager should review the results together, and the survey manager should use this information to provide group feedback to interviewers. Data collection is conducted over a very short period of time, and it is important to monitor, support, and improve interviewers’ performance as much as possible.   </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One note is that, if STATA is</a:t>
            </a:r>
            <a:r>
              <a:rPr lang="en-GB" sz="1200" kern="1200" baseline="0" dirty="0">
                <a:solidFill>
                  <a:schemeClr val="tx1"/>
                </a:solidFill>
                <a:effectLst/>
                <a:latin typeface="+mn-lt"/>
                <a:ea typeface="+mn-ea"/>
                <a:cs typeface="+mn-cs"/>
              </a:rPr>
              <a:t> used, </a:t>
            </a:r>
            <a:r>
              <a:rPr lang="en-GB" sz="1200" kern="1200" dirty="0">
                <a:solidFill>
                  <a:schemeClr val="tx1"/>
                </a:solidFill>
                <a:effectLst/>
                <a:latin typeface="+mn-lt"/>
                <a:ea typeface="+mn-ea"/>
                <a:cs typeface="+mn-cs"/>
              </a:rPr>
              <a:t>the field check tables file is produced in old excel format. When you open the excel file, you may get a caution message that the file format extension of the file do not match. Ignore it and open the file. If R is used, the field check tables will be </a:t>
            </a:r>
            <a:r>
              <a:rPr lang="en-GB" sz="1200" kern="1200">
                <a:solidFill>
                  <a:schemeClr val="tx1"/>
                </a:solidFill>
                <a:effectLst/>
                <a:latin typeface="+mn-lt"/>
                <a:ea typeface="+mn-ea"/>
                <a:cs typeface="+mn-cs"/>
              </a:rPr>
              <a:t>included in </a:t>
            </a:r>
            <a:r>
              <a:rPr lang="en-GB" sz="1200" kern="1200" dirty="0">
                <a:solidFill>
                  <a:schemeClr val="tx1"/>
                </a:solidFill>
                <a:effectLst/>
                <a:latin typeface="+mn-lt"/>
                <a:ea typeface="+mn-ea"/>
                <a:cs typeface="+mn-cs"/>
              </a:rPr>
              <a:t>a markdown</a:t>
            </a:r>
            <a:r>
              <a:rPr lang="en-GB" sz="1200" kern="1200" baseline="0" dirty="0">
                <a:solidFill>
                  <a:schemeClr val="tx1"/>
                </a:solidFill>
                <a:effectLst/>
                <a:latin typeface="+mn-lt"/>
                <a:ea typeface="+mn-ea"/>
                <a:cs typeface="+mn-cs"/>
              </a:rPr>
              <a:t> file.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9</a:t>
            </a:fld>
            <a:endParaRPr lang="en-US"/>
          </a:p>
        </p:txBody>
      </p:sp>
    </p:spTree>
    <p:extLst>
      <p:ext uri="{BB962C8B-B14F-4D97-AF65-F5344CB8AC3E}">
        <p14:creationId xmlns:p14="http://schemas.microsoft.com/office/powerpoint/2010/main" val="3921214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1449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10" name="Picture Placeholder 8"/>
          <p:cNvSpPr>
            <a:spLocks noGrp="1"/>
          </p:cNvSpPr>
          <p:nvPr>
            <p:ph type="pic" sz="quarter" idx="22"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802613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26/04/2021</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7940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26/04/2021</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3" name="Picture Placeholder 5"/>
          <p:cNvSpPr>
            <a:spLocks noGrp="1"/>
          </p:cNvSpPr>
          <p:nvPr>
            <p:ph type="pic" sz="quarter" idx="24" hasCustomPrompt="1"/>
          </p:nvPr>
        </p:nvSpPr>
        <p:spPr bwMode="gray">
          <a:xfrm>
            <a:off x="9737763" y="371958"/>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6219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26/04/2021</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495313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26/04/2021</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9183715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10" name="Picture Placeholder 8"/>
          <p:cNvSpPr>
            <a:spLocks noGrp="1"/>
          </p:cNvSpPr>
          <p:nvPr>
            <p:ph type="pic" sz="quarter" idx="23"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982847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E4DE8-535B-4DD2-A21B-23A218356C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E8CBC1-9AAC-4B1D-A532-06535EFA29A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A92ED3-D201-45DB-B35C-85D5401936F1}"/>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1100D89E-9A18-4E1C-9D52-AE70233539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4DB533-7305-444D-B786-64F1BE194426}"/>
              </a:ext>
            </a:extLst>
          </p:cNvPr>
          <p:cNvSpPr>
            <a:spLocks noGrp="1"/>
          </p:cNvSpPr>
          <p:nvPr>
            <p:ph type="sldNum" sz="quarter" idx="12"/>
          </p:nvPr>
        </p:nvSpPr>
        <p:spPr/>
        <p:txBody>
          <a:bodyPr/>
          <a:lstStyle/>
          <a:p>
            <a:fld id="{4A7EA0B7-9ED7-412B-8AFC-539CD9624B4C}" type="slidenum">
              <a:rPr lang="en-US" smtClean="0"/>
              <a:t>‹#›</a:t>
            </a:fld>
            <a:endParaRPr lang="en-US"/>
          </a:p>
        </p:txBody>
      </p:sp>
    </p:spTree>
    <p:extLst>
      <p:ext uri="{BB962C8B-B14F-4D97-AF65-F5344CB8AC3E}">
        <p14:creationId xmlns:p14="http://schemas.microsoft.com/office/powerpoint/2010/main" val="7352299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algn="ctr">
              <a:defRPr sz="1400">
                <a:solidFill>
                  <a:schemeClr val="bg1"/>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9" name="Picture Placeholder 8"/>
          <p:cNvSpPr>
            <a:spLocks noGrp="1"/>
          </p:cNvSpPr>
          <p:nvPr>
            <p:ph type="pic" sz="quarter" idx="23" hasCustomPrompt="1"/>
          </p:nvPr>
        </p:nvSpPr>
        <p:spPr bwMode="gray">
          <a:xfrm>
            <a:off x="8518300"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26805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2804620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666852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573114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11465296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2585783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67820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55170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4074093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9754185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bg2"/>
                </a:solidFill>
              </a:defRPr>
            </a:lvl1pPr>
          </a:lstStyle>
          <a:p>
            <a:fld id="{AD0CC27D-0020-48D4-9B6C-9E6EA0640D93}" type="datetime1">
              <a:rPr lang="en-GB" noProof="0" smtClean="0"/>
              <a:t>26/04/2021</a:t>
            </a:fld>
            <a:endParaRPr lang="en-GB" noProof="0"/>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bg2"/>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bg2"/>
                </a:solidFill>
                <a:latin typeface="+mn-lt"/>
              </a:defRPr>
            </a:lvl1pPr>
            <a:lvl2pPr>
              <a:lnSpc>
                <a:spcPct val="110000"/>
              </a:lnSpc>
              <a:defRPr sz="1400">
                <a:solidFill>
                  <a:schemeClr val="bg2"/>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16695699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rgbClr val="0074A2"/>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bg2"/>
                </a:solidFill>
              </a:defRPr>
            </a:lvl1pPr>
          </a:lstStyle>
          <a:p>
            <a:fld id="{A68D69CF-73BC-4E26-B56A-FEC2ABB77ED4}" type="datetime1">
              <a:rPr lang="en-GB" noProof="0" smtClean="0"/>
              <a:t>26/04/2021</a:t>
            </a:fld>
            <a:endParaRPr lang="en-GB" noProof="0"/>
          </a:p>
        </p:txBody>
      </p:sp>
      <p:sp>
        <p:nvSpPr>
          <p:cNvPr id="3" name="Footer Placeholder 2"/>
          <p:cNvSpPr>
            <a:spLocks noGrp="1"/>
          </p:cNvSpPr>
          <p:nvPr>
            <p:ph type="ftr" sz="quarter" idx="20"/>
          </p:nvPr>
        </p:nvSpPr>
        <p:spPr bwMode="gray"/>
        <p:txBody>
          <a:bodyPr/>
          <a:lstStyle>
            <a:lvl1pPr>
              <a:defRPr>
                <a:solidFill>
                  <a:schemeClr val="bg2"/>
                </a:solidFill>
              </a:defRPr>
            </a:lvl1pPr>
          </a:lstStyle>
          <a:p>
            <a:r>
              <a:rPr lang="en-GB" noProof="0"/>
              <a:t>|     Title of the presentation</a:t>
            </a:r>
          </a:p>
        </p:txBody>
      </p:sp>
      <p:sp>
        <p:nvSpPr>
          <p:cNvPr id="4" name="Slide Number Placeholder 3"/>
          <p:cNvSpPr>
            <a:spLocks noGrp="1"/>
          </p:cNvSpPr>
          <p:nvPr>
            <p:ph type="sldNum" sz="quarter" idx="21"/>
          </p:nvPr>
        </p:nvSpPr>
        <p:spPr bwMode="gray"/>
        <p:txBody>
          <a:bodyPr/>
          <a:lstStyle>
            <a:lvl1pPr>
              <a:defRPr>
                <a:solidFill>
                  <a:schemeClr val="bg2"/>
                </a:solidFill>
              </a:defRPr>
            </a:lvl1pPr>
          </a:lstStyle>
          <a:p>
            <a:fld id="{A74CE0EA-F3B5-4684-BA10-C594598FDB9C}" type="slidenum">
              <a:rPr lang="en-GB" noProof="0" smtClean="0"/>
              <a:pPr/>
              <a:t>‹#›</a:t>
            </a:fld>
            <a:endParaRPr lang="en-GB" noProof="0"/>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1" name="Picture Placeholder 5"/>
          <p:cNvSpPr>
            <a:spLocks noGrp="1"/>
          </p:cNvSpPr>
          <p:nvPr>
            <p:ph type="pic" sz="quarter" idx="23" hasCustomPrompt="1"/>
          </p:nvPr>
        </p:nvSpPr>
        <p:spPr bwMode="gray">
          <a:xfrm>
            <a:off x="9737763" y="370800"/>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561799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99262F6C-3198-4C0D-9FD3-A522B66D4040}" type="datetime1">
              <a:rPr lang="en-GB" noProof="0" smtClean="0"/>
              <a:t>26/04/2021</a:t>
            </a:fld>
            <a:endParaRPr lang="en-GB" noProof="0"/>
          </a:p>
        </p:txBody>
      </p:sp>
      <p:sp>
        <p:nvSpPr>
          <p:cNvPr id="8" name="Footer Placeholder 7"/>
          <p:cNvSpPr>
            <a:spLocks noGrp="1"/>
          </p:cNvSpPr>
          <p:nvPr>
            <p:ph type="ftr" sz="quarter" idx="31"/>
          </p:nvPr>
        </p:nvSpPr>
        <p:spPr bwMode="gray"/>
        <p:txBody>
          <a:bodyPr/>
          <a:lstStyle/>
          <a:p>
            <a:r>
              <a:rPr lang="en-GB" noProof="0"/>
              <a:t>|     Title of the presentation</a:t>
            </a:r>
          </a:p>
        </p:txBody>
      </p:sp>
      <p:sp>
        <p:nvSpPr>
          <p:cNvPr id="9" name="Slide Number Placeholder 8"/>
          <p:cNvSpPr>
            <a:spLocks noGrp="1"/>
          </p:cNvSpPr>
          <p:nvPr>
            <p:ph type="sldNum" sz="quarter" idx="32"/>
          </p:nvPr>
        </p:nvSpPr>
        <p:spPr bwMode="gray"/>
        <p:txBody>
          <a:bodyPr/>
          <a:lstStyle/>
          <a:p>
            <a:fld id="{A74CE0EA-F3B5-4684-BA10-C594598FDB9C}" type="slidenum">
              <a:rPr lang="en-GB" noProof="0" smtClean="0"/>
              <a:pPr/>
              <a:t>‹#›</a:t>
            </a:fld>
            <a:endParaRPr lang="en-GB" noProof="0"/>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970736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p>
            <a:fld id="{7BA931E1-7FC2-4DBD-9F66-3D1575A3F79C}" type="datetime1">
              <a:rPr lang="en-GB" noProof="0" smtClean="0"/>
              <a:t>26/04/2021</a:t>
            </a:fld>
            <a:endParaRPr lang="en-GB" noProof="0"/>
          </a:p>
        </p:txBody>
      </p:sp>
      <p:sp>
        <p:nvSpPr>
          <p:cNvPr id="4" name="Footer Placeholder 3"/>
          <p:cNvSpPr>
            <a:spLocks noGrp="1"/>
          </p:cNvSpPr>
          <p:nvPr>
            <p:ph type="ftr" sz="quarter" idx="11"/>
          </p:nvPr>
        </p:nvSpPr>
        <p:spPr bwMode="invGray"/>
        <p:txBody>
          <a:bodyPr/>
          <a:lstStyle/>
          <a:p>
            <a:r>
              <a:rPr lang="en-GB" noProof="0"/>
              <a:t>|     Title of the presentation</a:t>
            </a:r>
          </a:p>
        </p:txBody>
      </p:sp>
      <p:sp>
        <p:nvSpPr>
          <p:cNvPr id="5" name="Slide Number Placeholder 4"/>
          <p:cNvSpPr>
            <a:spLocks noGrp="1"/>
          </p:cNvSpPr>
          <p:nvPr>
            <p:ph type="sldNum" sz="quarter" idx="12"/>
          </p:nvPr>
        </p:nvSpPr>
        <p:spPr bwMode="invGray"/>
        <p:txBody>
          <a:bodyPr/>
          <a:lstStyle/>
          <a:p>
            <a:fld id="{A74CE0EA-F3B5-4684-BA10-C594598FDB9C}" type="slidenum">
              <a:rPr lang="en-GB" noProof="0" smtClean="0"/>
              <a:pPr/>
              <a:t>‹#›</a:t>
            </a:fld>
            <a:endParaRPr lang="en-GB" noProof="0"/>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11264855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8" name="Picture Placeholder 8"/>
          <p:cNvSpPr>
            <a:spLocks noGrp="1"/>
          </p:cNvSpPr>
          <p:nvPr>
            <p:ph type="pic" sz="quarter" idx="22" hasCustomPrompt="1"/>
          </p:nvPr>
        </p:nvSpPr>
        <p:spPr bwMode="gray">
          <a:xfrm>
            <a:off x="8518301"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688739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367639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294530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53182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79977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37959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756257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95619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26/04/2021</a:t>
            </a:fld>
            <a:endParaRPr lang="en-GB"/>
          </a:p>
        </p:txBody>
      </p:sp>
      <p:sp>
        <p:nvSpPr>
          <p:cNvPr id="5" name="Footer Placeholder 4"/>
          <p:cNvSpPr>
            <a:spLocks noGrp="1"/>
          </p:cNvSpPr>
          <p:nvPr>
            <p:ph type="ftr" sz="quarter" idx="3"/>
          </p:nvPr>
        </p:nvSpPr>
        <p:spPr bwMode="invGray">
          <a:xfrm>
            <a:off x="1392992" y="6580588"/>
            <a:ext cx="297326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US"/>
              <a:t>Training: Strengthening real time health services tracking and monitoring in the context of the COVID-19 pandemic</a:t>
            </a:r>
            <a:endParaRPr lang="en-GB"/>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1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12" name="Rectangle 11"/>
          <p:cNvSpPr/>
          <p:nvPr userDrawn="1"/>
        </p:nvSpPr>
        <p:spPr bwMode="gray">
          <a:xfrm>
            <a:off x="9735601" y="379578"/>
            <a:ext cx="1976400" cy="694800"/>
          </a:xfrm>
          <a:prstGeom prst="rect">
            <a:avLst/>
          </a:prstGeom>
          <a:blipFill dpi="0" rotWithShape="1">
            <a:blip r:embed="rId1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238844989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26" r:id="rId12"/>
    <p:sldLayoutId id="2147483719" r:id="rId13"/>
    <p:sldLayoutId id="2147483720" r:id="rId14"/>
    <p:sldLayoutId id="2147483742" r:id="rId15"/>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userDrawn="1">
          <p15:clr>
            <a:srgbClr val="F26B43"/>
          </p15:clr>
        </p15:guide>
        <p15:guide id="2" orient="horz" pos="3809" userDrawn="1">
          <p15:clr>
            <a:srgbClr val="F26B43"/>
          </p15:clr>
        </p15:guide>
        <p15:guide id="3" pos="3840" userDrawn="1">
          <p15:clr>
            <a:srgbClr val="F26B43"/>
          </p15:clr>
        </p15:guide>
        <p15:guide id="4" pos="302" userDrawn="1">
          <p15:clr>
            <a:srgbClr val="F26B43"/>
          </p15:clr>
        </p15:guide>
        <p15:guide id="5" pos="7379" userDrawn="1">
          <p15:clr>
            <a:srgbClr val="F26B43"/>
          </p15:clr>
        </p15:guide>
        <p15:guide id="6" pos="3761" userDrawn="1">
          <p15:clr>
            <a:srgbClr val="F26B43"/>
          </p15:clr>
        </p15:guide>
        <p15:guide id="7" pos="39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74A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fld id="{CB2A9C5F-569E-41BE-B5E5-7CBFE1B687B2}" type="datetime1">
              <a:rPr lang="en-GB" noProof="0" smtClean="0"/>
              <a:t>26/04/2021</a:t>
            </a:fld>
            <a:endParaRPr lang="en-GB" noProof="0"/>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r>
              <a:rPr lang="en-GB" noProof="0"/>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bg2"/>
                </a:solidFill>
                <a:latin typeface="+mn-lt"/>
                <a:cs typeface="Times New Roman" panose="02020603050405020304" pitchFamily="18" charset="0"/>
              </a:defRPr>
            </a:lvl1pPr>
          </a:lstStyle>
          <a:p>
            <a:fld id="{A74CE0EA-F3B5-4684-BA10-C594598FDB9C}" type="slidenum">
              <a:rPr lang="en-GB" noProof="0" smtClean="0"/>
              <a:pPr/>
              <a:t>‹#›</a:t>
            </a:fld>
            <a:endParaRPr lang="en-GB" noProof="0"/>
          </a:p>
        </p:txBody>
      </p:sp>
      <p:sp>
        <p:nvSpPr>
          <p:cNvPr id="9" name="Rectangle 8"/>
          <p:cNvSpPr/>
          <p:nvPr userDrawn="1"/>
        </p:nvSpPr>
        <p:spPr bwMode="invGray">
          <a:xfrm>
            <a:off x="9735601" y="371958"/>
            <a:ext cx="1976400" cy="694800"/>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422224977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hf hdr="0"/>
  <p:txStyles>
    <p:titleStyle>
      <a:lvl1pPr algn="l" defTabSz="914400" rtl="0" eaLnBrk="1" latinLnBrk="0" hangingPunct="1">
        <a:lnSpc>
          <a:spcPct val="90000"/>
        </a:lnSpc>
        <a:spcBef>
          <a:spcPct val="0"/>
        </a:spcBef>
        <a:buNone/>
        <a:defRPr sz="2800" b="1" kern="1200">
          <a:solidFill>
            <a:schemeClr val="bg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bg1"/>
        </a:buClr>
        <a:buSzPct val="80000"/>
        <a:buFontTx/>
        <a:buNone/>
        <a:defRPr sz="1400" b="0" kern="1200">
          <a:solidFill>
            <a:schemeClr val="bg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tabLst>
          <a:tab pos="1074738" algn="l"/>
        </a:tabLst>
        <a:defRPr sz="1400" kern="1200">
          <a:solidFill>
            <a:schemeClr val="bg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5pPr>
      <a:lvl6pPr marL="2062163" indent="-358775" algn="l" defTabSz="914400" rtl="0" eaLnBrk="1" latinLnBrk="0" hangingPunct="1">
        <a:lnSpc>
          <a:spcPct val="90000"/>
        </a:lnSpc>
        <a:spcBef>
          <a:spcPts val="500"/>
        </a:spcBef>
        <a:buClr>
          <a:schemeClr val="bg1"/>
        </a:buClr>
        <a:buFont typeface="Arial" panose="020B0604020202020204" pitchFamily="34" charset="0"/>
        <a:buChar char="•"/>
        <a:defRPr sz="1400" kern="1200">
          <a:solidFill>
            <a:schemeClr val="bg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ho-kenya-dashboard.herokuapp.com/"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orldhealthorg-my.sharepoint.com/personal/banicag_who_int/Documents/HSA%20unit/2%20Global%20goods%20&amp;%20tools/2%20HFAs/1%20HFAs%20for%20COVID-19/4.%20Implementation%20support%20materials/4.%20Analysis%20and%20dashboards/KEN_CEHS_Chartbook.xlsx?web=1"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hyperlink" Target="https://worldhealthorg-my.sharepoint.com/personal/banicag_who_int/Documents/HSA%20unit/2%20Global%20goods%20&amp;%20tools/2%20HFAs/1%20HFAs%20for%20COVID-19/4.%20Implementation%20support%20materials/4.%20Analysis%20and%20dashboards/KEN_CEHS_Chartbook.xlsx?web=1"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excelcampus.com/functions/vlookup-match-dynamic-duo/"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support.microsoft.com/en-us/office/overview-of-formulas-in-excel-ecfdc708-9162-49e8-b993-c311f47ca173" TargetMode="External"/><Relationship Id="rId5" Type="http://schemas.openxmlformats.org/officeDocument/2006/relationships/hyperlink" Target="https://excelwithbusiness.com/blog/use-vlookup-hlookup-index-match-excel/" TargetMode="External"/><Relationship Id="rId4" Type="http://schemas.openxmlformats.org/officeDocument/2006/relationships/hyperlink" Target="https://support.microsoft.com/en-us/office/hlookup-function-a3034eec-b719-4ba3-bb65-e1ad662ed95f"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hyperlink" Target="https://github.com/yoonjoung/WHO_HFA_COVID19"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41.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p:txBody>
          <a:bodyPr/>
          <a:lstStyle/>
          <a:p>
            <a:r>
              <a:rPr lang="en-GB" sz="1600" dirty="0">
                <a:cs typeface="Arial"/>
              </a:rPr>
              <a:t>Partner on boarding workshop </a:t>
            </a:r>
          </a:p>
          <a:p>
            <a:r>
              <a:rPr lang="en-GB" dirty="0">
                <a:cs typeface="Arial"/>
              </a:rPr>
              <a:t>Session 5: </a:t>
            </a:r>
            <a:r>
              <a:rPr lang="en-GB" dirty="0">
                <a:ea typeface="+mj-lt"/>
                <a:cs typeface="+mj-lt"/>
              </a:rPr>
              <a:t>Supporting data management and chartbook use</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dirty="0">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r>
              <a:rPr lang="en-GB" b="1" dirty="0"/>
              <a:t>March 30, 2021</a:t>
            </a:r>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4088034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dirty="0"/>
              <a:t>Dashboard</a:t>
            </a:r>
            <a:endParaRPr lang="en-US" dirty="0"/>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1</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2396013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11</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10" name="Content Placeholder 9"/>
          <p:cNvSpPr>
            <a:spLocks noGrp="1"/>
          </p:cNvSpPr>
          <p:nvPr>
            <p:ph idx="1"/>
          </p:nvPr>
        </p:nvSpPr>
        <p:spPr>
          <a:xfrm>
            <a:off x="482656" y="3829050"/>
            <a:ext cx="5985184" cy="2381223"/>
          </a:xfrm>
        </p:spPr>
        <p:txBody>
          <a:bodyPr vert="horz" lIns="18000" tIns="0" rIns="18000" bIns="0" rtlCol="0" anchor="t">
            <a:noAutofit/>
          </a:bodyPr>
          <a:lstStyle/>
          <a:p>
            <a:pPr marL="285750" indent="-285750">
              <a:spcBef>
                <a:spcPts val="0"/>
              </a:spcBef>
              <a:buSzPct val="100000"/>
              <a:buFont typeface="Arial" panose="020B0604020202020204" pitchFamily="34" charset="0"/>
              <a:buChar char="•"/>
            </a:pPr>
            <a:r>
              <a:rPr lang="en-US" dirty="0">
                <a:cs typeface="Times New Roman"/>
              </a:rPr>
              <a:t>The analysis code in Stata or R saves the summary indicator estimate data in CSV format in a designated folder on WHO server.  </a:t>
            </a:r>
          </a:p>
          <a:p>
            <a:pPr marL="285750" indent="-285750">
              <a:spcBef>
                <a:spcPts val="0"/>
              </a:spcBef>
              <a:buSzPct val="100000"/>
              <a:buFont typeface="Arial" panose="020B0604020202020204" pitchFamily="34" charset="0"/>
              <a:buChar char="•"/>
            </a:pPr>
            <a:r>
              <a:rPr lang="en-US" dirty="0">
                <a:cs typeface="Times New Roman"/>
              </a:rPr>
              <a:t>Dashboard presents only select key indicators. </a:t>
            </a:r>
          </a:p>
          <a:p>
            <a:pPr marL="285750" indent="-285750">
              <a:spcBef>
                <a:spcPts val="0"/>
              </a:spcBef>
              <a:buFont typeface="Arial" panose="020B0604020202020204" pitchFamily="34" charset="0"/>
              <a:buChar char="•"/>
            </a:pPr>
            <a:r>
              <a:rPr lang="en-US" dirty="0">
                <a:cs typeface="Times New Roman"/>
              </a:rPr>
              <a:t>Dashboard pulls the most recently uploaded CSV data by the data manager. Thus, results should be identical with those in chartbooks. </a:t>
            </a:r>
            <a:endParaRPr lang="en-US" dirty="0"/>
          </a:p>
          <a:p>
            <a:pPr marL="285750" indent="-285750">
              <a:spcBef>
                <a:spcPts val="0"/>
              </a:spcBef>
              <a:buFont typeface="Arial" panose="020B0604020202020204" pitchFamily="34" charset="0"/>
              <a:buChar char="•"/>
            </a:pPr>
            <a:r>
              <a:rPr lang="en-US" dirty="0">
                <a:cs typeface="Times New Roman"/>
              </a:rPr>
              <a:t>Dashboard footnotes will present the date of CSV upload and date of response.  </a:t>
            </a:r>
            <a:endParaRPr lang="en-US" dirty="0"/>
          </a:p>
        </p:txBody>
      </p:sp>
      <p:sp>
        <p:nvSpPr>
          <p:cNvPr id="13" name="Text Placeholder 16">
            <a:extLst>
              <a:ext uri="{FF2B5EF4-FFF2-40B4-BE49-F238E27FC236}">
                <a16:creationId xmlns:a16="http://schemas.microsoft.com/office/drawing/2014/main" id="{37167B69-CCBC-43DC-8A9E-07BAD760D0FA}"/>
              </a:ext>
            </a:extLst>
          </p:cNvPr>
          <p:cNvSpPr txBox="1">
            <a:spLocks/>
          </p:cNvSpPr>
          <p:nvPr/>
        </p:nvSpPr>
        <p:spPr>
          <a:xfrm>
            <a:off x="479999" y="804093"/>
            <a:ext cx="8160000" cy="239563"/>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endParaRPr lang="en-US"/>
          </a:p>
        </p:txBody>
      </p:sp>
      <p:sp>
        <p:nvSpPr>
          <p:cNvPr id="14" name="Title 15">
            <a:extLst>
              <a:ext uri="{FF2B5EF4-FFF2-40B4-BE49-F238E27FC236}">
                <a16:creationId xmlns:a16="http://schemas.microsoft.com/office/drawing/2014/main" id="{6105CC3A-2BEA-4615-A50D-58465C4856DD}"/>
              </a:ext>
            </a:extLst>
          </p:cNvPr>
          <p:cNvSpPr txBox="1">
            <a:spLocks/>
          </p:cNvSpPr>
          <p:nvPr/>
        </p:nvSpPr>
        <p:spPr bwMode="invGray">
          <a:xfrm>
            <a:off x="479999" y="581136"/>
            <a:ext cx="8568752" cy="349753"/>
          </a:xfrm>
          <a:prstGeom prst="rect">
            <a:avLst/>
          </a:prstGeom>
          <a:noFill/>
        </p:spPr>
        <p:txBody>
          <a:bodyPr vert="horz" lIns="18000" tIns="0" rIns="360000" bIns="0" rtlCol="0" anchor="b">
            <a:noAutofit/>
          </a:bodyPr>
          <a:lstStyle>
            <a:lvl1pPr defTabSz="914400">
              <a:lnSpc>
                <a:spcPct val="90000"/>
              </a:lnSpc>
              <a:spcBef>
                <a:spcPct val="0"/>
              </a:spcBef>
              <a:buNone/>
              <a:defRPr sz="2400" b="1">
                <a:solidFill>
                  <a:schemeClr val="tx2"/>
                </a:solidFill>
                <a:latin typeface="+mj-lt"/>
                <a:ea typeface="+mj-ea"/>
                <a:cs typeface="+mj-cs"/>
              </a:defRPr>
            </a:lvl1pPr>
          </a:lstStyle>
          <a:p>
            <a:r>
              <a:rPr lang="en-US" dirty="0"/>
              <a:t>Dashboard</a:t>
            </a:r>
            <a:endParaRPr lang="en-US" dirty="0">
              <a:ea typeface="Ebrima"/>
              <a:cs typeface="Ebrima"/>
            </a:endParaRPr>
          </a:p>
        </p:txBody>
      </p:sp>
      <p:pic>
        <p:nvPicPr>
          <p:cNvPr id="9" name="Picture 10">
            <a:extLst>
              <a:ext uri="{FF2B5EF4-FFF2-40B4-BE49-F238E27FC236}">
                <a16:creationId xmlns:a16="http://schemas.microsoft.com/office/drawing/2014/main" id="{FFD92941-9192-4E86-8AB2-A4CFD8F409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4364" y="3496046"/>
            <a:ext cx="4572000" cy="2545562"/>
          </a:xfrm>
          <a:prstGeom prst="rect">
            <a:avLst/>
          </a:prstGeom>
          <a:ln>
            <a:solidFill>
              <a:schemeClr val="bg1">
                <a:lumMod val="50000"/>
              </a:schemeClr>
            </a:solidFill>
          </a:ln>
        </p:spPr>
      </p:pic>
      <p:pic>
        <p:nvPicPr>
          <p:cNvPr id="11" name="Picture 11">
            <a:extLst>
              <a:ext uri="{FF2B5EF4-FFF2-40B4-BE49-F238E27FC236}">
                <a16:creationId xmlns:a16="http://schemas.microsoft.com/office/drawing/2014/main" id="{28C0CCB1-1119-4916-8DF1-FED28F6541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47490" y="1987546"/>
            <a:ext cx="4572000" cy="2402836"/>
          </a:xfrm>
          <a:prstGeom prst="rect">
            <a:avLst/>
          </a:prstGeom>
          <a:ln>
            <a:solidFill>
              <a:schemeClr val="bg1">
                <a:lumMod val="50000"/>
              </a:schemeClr>
            </a:solidFill>
          </a:ln>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8714" y="1081541"/>
            <a:ext cx="5194454" cy="2513064"/>
          </a:xfrm>
          <a:prstGeom prst="rect">
            <a:avLst/>
          </a:prstGeom>
        </p:spPr>
      </p:pic>
      <p:sp>
        <p:nvSpPr>
          <p:cNvPr id="8" name="TextBox 7"/>
          <p:cNvSpPr txBox="1"/>
          <p:nvPr/>
        </p:nvSpPr>
        <p:spPr>
          <a:xfrm>
            <a:off x="6467840" y="1323592"/>
            <a:ext cx="4878259" cy="369332"/>
          </a:xfrm>
          <a:prstGeom prst="rect">
            <a:avLst/>
          </a:prstGeom>
          <a:noFill/>
        </p:spPr>
        <p:txBody>
          <a:bodyPr wrap="none" rtlCol="0">
            <a:spAutoFit/>
          </a:bodyPr>
          <a:lstStyle/>
          <a:p>
            <a:r>
              <a:rPr lang="en-US" u="sng" dirty="0">
                <a:hlinkClick r:id="rId6"/>
              </a:rPr>
              <a:t>https://who-kenya-dashboard.herokuapp.com/</a:t>
            </a:r>
            <a:endParaRPr lang="en-US" dirty="0"/>
          </a:p>
        </p:txBody>
      </p:sp>
    </p:spTree>
    <p:extLst>
      <p:ext uri="{BB962C8B-B14F-4D97-AF65-F5344CB8AC3E}">
        <p14:creationId xmlns:p14="http://schemas.microsoft.com/office/powerpoint/2010/main" val="271013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dirty="0">
                <a:cs typeface="Times New Roman"/>
              </a:rPr>
              <a:t>Using the excel chartbooks</a:t>
            </a:r>
            <a:endParaRPr lang="en-US" dirty="0">
              <a:cs typeface="Times New Roman"/>
            </a:endParaRPr>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1</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
        <p:nvSpPr>
          <p:cNvPr id="10" name="TextBox 9"/>
          <p:cNvSpPr txBox="1"/>
          <p:nvPr/>
        </p:nvSpPr>
        <p:spPr>
          <a:xfrm>
            <a:off x="5411688" y="2004112"/>
            <a:ext cx="5121980" cy="1200329"/>
          </a:xfrm>
          <a:prstGeom prst="rect">
            <a:avLst/>
          </a:prstGeom>
          <a:noFill/>
        </p:spPr>
        <p:txBody>
          <a:bodyPr wrap="none" rtlCol="0">
            <a:spAutoFit/>
          </a:bodyPr>
          <a:lstStyle/>
          <a:p>
            <a:r>
              <a:rPr lang="en-US" dirty="0"/>
              <a:t>Open the sample chartbook </a:t>
            </a:r>
          </a:p>
          <a:p>
            <a:r>
              <a:rPr lang="en-US" dirty="0"/>
              <a:t>(SampleChartbook_ToPracticeDynamicDuo.xls) </a:t>
            </a:r>
          </a:p>
          <a:p>
            <a:endParaRPr lang="en-US" dirty="0"/>
          </a:p>
          <a:p>
            <a:r>
              <a:rPr lang="en-US" dirty="0"/>
              <a:t>Have Zoom and Excel windows side by side</a:t>
            </a: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1688" y="3273358"/>
            <a:ext cx="5486400" cy="2750415"/>
          </a:xfrm>
          <a:prstGeom prst="rect">
            <a:avLst/>
          </a:prstGeom>
          <a:ln>
            <a:solidFill>
              <a:schemeClr val="accent4"/>
            </a:solidFill>
          </a:ln>
        </p:spPr>
      </p:pic>
    </p:spTree>
    <p:extLst>
      <p:ext uri="{BB962C8B-B14F-4D97-AF65-F5344CB8AC3E}">
        <p14:creationId xmlns:p14="http://schemas.microsoft.com/office/powerpoint/2010/main" val="1483653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407908" y="1164337"/>
            <a:ext cx="6042053" cy="5055498"/>
          </a:xfrm>
        </p:spPr>
        <p:txBody>
          <a:bodyPr vert="horz" lIns="18000" tIns="0" rIns="18000" bIns="0" numCol="1" rtlCol="0" anchor="t">
            <a:noAutofit/>
          </a:bodyPr>
          <a:lstStyle/>
          <a:p>
            <a:r>
              <a:rPr lang="en-US" dirty="0">
                <a:ea typeface="+mn-lt"/>
                <a:cs typeface="+mn-lt"/>
              </a:rPr>
              <a:t>User modifications will be needed in the following tabs, and are noted in red bold in the instruction tab:</a:t>
            </a:r>
          </a:p>
          <a:p>
            <a:pPr marL="752475" lvl="1">
              <a:buClr>
                <a:srgbClr val="000000"/>
              </a:buClr>
              <a:buSzPct val="100000"/>
            </a:pPr>
            <a:r>
              <a:rPr lang="en-US" dirty="0">
                <a:ea typeface="+mn-lt"/>
                <a:cs typeface="+mn-lt"/>
              </a:rPr>
              <a:t>Instruction (red tab)</a:t>
            </a:r>
          </a:p>
          <a:p>
            <a:pPr marL="752475" lvl="1">
              <a:buClr>
                <a:srgbClr val="000000"/>
              </a:buClr>
              <a:buSzPct val="100000"/>
            </a:pPr>
            <a:r>
              <a:rPr lang="en-US" dirty="0">
                <a:ea typeface="+mn-lt"/>
                <a:cs typeface="+mn-lt"/>
              </a:rPr>
              <a:t>Weight (orange tab)</a:t>
            </a:r>
          </a:p>
          <a:p>
            <a:pPr marL="752475" lvl="1">
              <a:buClr>
                <a:srgbClr val="000000"/>
              </a:buClr>
            </a:pPr>
            <a:r>
              <a:rPr lang="en-US" dirty="0">
                <a:ea typeface="+mn-lt"/>
                <a:cs typeface="+mn-lt"/>
              </a:rPr>
              <a:t>Country-specific information (dark gray tabs) include: cover, acknowledgement, and methodology </a:t>
            </a:r>
          </a:p>
          <a:p>
            <a:pPr marL="752475" lvl="1">
              <a:buClr>
                <a:srgbClr val="000000"/>
              </a:buClr>
              <a:buSzPct val="100000"/>
            </a:pPr>
            <a:r>
              <a:rPr lang="en-US" dirty="0">
                <a:ea typeface="+mn-lt"/>
                <a:cs typeface="+mn-lt"/>
              </a:rPr>
              <a:t>Indicator estimate data (purple tab). This is automatically updated by the STATA/R code based on daily downloaded CSV file</a:t>
            </a:r>
          </a:p>
          <a:p>
            <a:r>
              <a:rPr lang="en-US" dirty="0">
                <a:ea typeface="+mn-lt"/>
                <a:cs typeface="+mn-lt"/>
              </a:rPr>
              <a:t>All country-specific results (dark gray tabs) are automatically updated based on indicator estimate data (purple tabs) which are exported from data analysis code </a:t>
            </a:r>
          </a:p>
          <a:p>
            <a:r>
              <a:rPr lang="en-US" dirty="0">
                <a:ea typeface="+mn-lt"/>
                <a:cs typeface="+mn-lt"/>
              </a:rPr>
              <a:t>Detailed instructions are found on the red tab.</a:t>
            </a:r>
          </a:p>
          <a:p>
            <a:endParaRPr lang="en-US" dirty="0">
              <a:cs typeface="Times New Roman"/>
            </a:endParaRPr>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13</a:t>
            </a:fld>
            <a:endParaRPr lang="en-GB" noProof="0"/>
          </a:p>
        </p:txBody>
      </p:sp>
      <p:sp>
        <p:nvSpPr>
          <p:cNvPr id="8" name="Text Placeholder 7">
            <a:extLst>
              <a:ext uri="{FF2B5EF4-FFF2-40B4-BE49-F238E27FC236}">
                <a16:creationId xmlns:a16="http://schemas.microsoft.com/office/drawing/2014/main" id="{1E8B47B6-34F1-404F-9D37-5DEEBB3A5604}"/>
              </a:ext>
            </a:extLst>
          </p:cNvPr>
          <p:cNvSpPr>
            <a:spLocks noGrp="1"/>
          </p:cNvSpPr>
          <p:nvPr>
            <p:ph type="body" sz="quarter" idx="21"/>
          </p:nvPr>
        </p:nvSpPr>
        <p:spPr/>
        <p:txBody>
          <a:bodyPr/>
          <a:lstStyle/>
          <a:p>
            <a:endParaRPr lang="en-US"/>
          </a:p>
        </p:txBody>
      </p:sp>
      <p:pic>
        <p:nvPicPr>
          <p:cNvPr id="2" name="Picture 1">
            <a:extLst>
              <a:ext uri="{FF2B5EF4-FFF2-40B4-BE49-F238E27FC236}">
                <a16:creationId xmlns:a16="http://schemas.microsoft.com/office/drawing/2014/main" id="{E5D1D0C9-E03F-489A-89B3-0F6F04E983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97026" y="1163542"/>
            <a:ext cx="4217997" cy="5126753"/>
          </a:xfrm>
          <a:prstGeom prst="rect">
            <a:avLst/>
          </a:prstGeom>
          <a:ln>
            <a:solidFill>
              <a:schemeClr val="accent1"/>
            </a:solidFill>
          </a:ln>
        </p:spPr>
      </p:pic>
      <p:sp>
        <p:nvSpPr>
          <p:cNvPr id="11" name="Text Placeholder 16">
            <a:extLst>
              <a:ext uri="{FF2B5EF4-FFF2-40B4-BE49-F238E27FC236}">
                <a16:creationId xmlns:a16="http://schemas.microsoft.com/office/drawing/2014/main" id="{3B7BB18D-B4C4-4898-A1AB-3C2F935CB7CB}"/>
              </a:ext>
            </a:extLst>
          </p:cNvPr>
          <p:cNvSpPr txBox="1">
            <a:spLocks/>
          </p:cNvSpPr>
          <p:nvPr/>
        </p:nvSpPr>
        <p:spPr>
          <a:xfrm>
            <a:off x="474362" y="569077"/>
            <a:ext cx="8160000" cy="658217"/>
          </a:xfrm>
          <a:prstGeom prst="rect">
            <a:avLst/>
          </a:prstGeom>
        </p:spPr>
        <p:txBody>
          <a:bodyP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b="1"/>
          </a:p>
        </p:txBody>
      </p:sp>
      <p:sp>
        <p:nvSpPr>
          <p:cNvPr id="17" name="Text Placeholder 16">
            <a:extLst>
              <a:ext uri="{FF2B5EF4-FFF2-40B4-BE49-F238E27FC236}">
                <a16:creationId xmlns:a16="http://schemas.microsoft.com/office/drawing/2014/main" id="{E41FB474-57CA-4AFF-A619-A24F46A16D10}"/>
              </a:ext>
            </a:extLst>
          </p:cNvPr>
          <p:cNvSpPr txBox="1">
            <a:spLocks/>
          </p:cNvSpPr>
          <p:nvPr/>
        </p:nvSpPr>
        <p:spPr>
          <a:xfrm>
            <a:off x="474362" y="806747"/>
            <a:ext cx="8160000" cy="249697"/>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endParaRPr lang="en-US"/>
          </a:p>
        </p:txBody>
      </p:sp>
      <p:sp>
        <p:nvSpPr>
          <p:cNvPr id="18" name="Title 15">
            <a:extLst>
              <a:ext uri="{FF2B5EF4-FFF2-40B4-BE49-F238E27FC236}">
                <a16:creationId xmlns:a16="http://schemas.microsoft.com/office/drawing/2014/main" id="{979E9E56-EF18-40DF-9204-C11ED75FE498}"/>
              </a:ext>
            </a:extLst>
          </p:cNvPr>
          <p:cNvSpPr txBox="1">
            <a:spLocks/>
          </p:cNvSpPr>
          <p:nvPr/>
        </p:nvSpPr>
        <p:spPr bwMode="invGray">
          <a:xfrm>
            <a:off x="479999" y="343434"/>
            <a:ext cx="8568752" cy="354799"/>
          </a:xfrm>
          <a:prstGeom prst="rect">
            <a:avLst/>
          </a:prstGeom>
          <a:noFill/>
        </p:spPr>
        <p:txBody>
          <a:bodyPr vert="horz" lIns="18000" tIns="0" rIns="360000" bIns="0" rtlCol="0" anchor="b">
            <a:noAutofit/>
          </a:bodyPr>
          <a:lstStyle>
            <a:defPPr>
              <a:defRPr lang="en-US"/>
            </a:defPPr>
            <a:lvl1pPr defTabSz="914400">
              <a:lnSpc>
                <a:spcPct val="90000"/>
              </a:lnSpc>
              <a:spcBef>
                <a:spcPct val="0"/>
              </a:spcBef>
              <a:buNone/>
              <a:defRPr sz="2400" b="1">
                <a:solidFill>
                  <a:schemeClr val="tx2"/>
                </a:solidFill>
                <a:latin typeface="+mj-lt"/>
                <a:ea typeface="+mj-ea"/>
                <a:cs typeface="+mj-cs"/>
              </a:defRPr>
            </a:lvl1pPr>
          </a:lstStyle>
          <a:p>
            <a:r>
              <a:rPr lang="en-US"/>
              <a:t>Create chartbook with country specific modifications</a:t>
            </a:r>
          </a:p>
        </p:txBody>
      </p:sp>
    </p:spTree>
    <p:extLst>
      <p:ext uri="{BB962C8B-B14F-4D97-AF65-F5344CB8AC3E}">
        <p14:creationId xmlns:p14="http://schemas.microsoft.com/office/powerpoint/2010/main" val="2181048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432109"/>
            <a:ext cx="12192000" cy="643467"/>
          </a:xfrm>
          <a:prstGeom prst="rect">
            <a:avLst/>
          </a:prstGeom>
        </p:spPr>
      </p:pic>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14</a:t>
            </a:fld>
            <a:endParaRPr lang="en-GB" noProof="0"/>
          </a:p>
        </p:txBody>
      </p:sp>
      <p:sp>
        <p:nvSpPr>
          <p:cNvPr id="10" name="Text Placeholder 9">
            <a:extLst>
              <a:ext uri="{FF2B5EF4-FFF2-40B4-BE49-F238E27FC236}">
                <a16:creationId xmlns:a16="http://schemas.microsoft.com/office/drawing/2014/main" id="{089C79F2-2B6B-4C60-ACED-4813DA92D4F1}"/>
              </a:ext>
            </a:extLst>
          </p:cNvPr>
          <p:cNvSpPr>
            <a:spLocks noGrp="1"/>
          </p:cNvSpPr>
          <p:nvPr>
            <p:ph type="body" sz="quarter" idx="21"/>
          </p:nvPr>
        </p:nvSpPr>
        <p:spPr/>
        <p:txBody>
          <a:bodyPr/>
          <a:lstStyle/>
          <a:p>
            <a:endParaRPr lang="en-US"/>
          </a:p>
        </p:txBody>
      </p:sp>
      <p:sp>
        <p:nvSpPr>
          <p:cNvPr id="3" name="TextBox 2">
            <a:extLst>
              <a:ext uri="{FF2B5EF4-FFF2-40B4-BE49-F238E27FC236}">
                <a16:creationId xmlns:a16="http://schemas.microsoft.com/office/drawing/2014/main" id="{928B3F7F-93E9-4AA3-AF45-F2F7812D8E98}"/>
              </a:ext>
            </a:extLst>
          </p:cNvPr>
          <p:cNvSpPr txBox="1"/>
          <p:nvPr/>
        </p:nvSpPr>
        <p:spPr>
          <a:xfrm>
            <a:off x="1557039" y="4826946"/>
            <a:ext cx="1198194" cy="954107"/>
          </a:xfrm>
          <a:prstGeom prst="rect">
            <a:avLst/>
          </a:prstGeom>
          <a:noFill/>
          <a:ln w="9525">
            <a:noFill/>
          </a:ln>
        </p:spPr>
        <p:txBody>
          <a:bodyPr wrap="square" rtlCol="0">
            <a:spAutoFit/>
          </a:bodyPr>
          <a:lstStyle/>
          <a:p>
            <a:pPr algn="ctr"/>
            <a:r>
              <a:rPr lang="en-US" sz="1400" dirty="0">
                <a:solidFill>
                  <a:srgbClr val="C00000"/>
                </a:solidFill>
              </a:rPr>
              <a:t>Add sampling weights </a:t>
            </a:r>
          </a:p>
          <a:p>
            <a:pPr algn="ctr"/>
            <a:r>
              <a:rPr lang="en-US" sz="1400" dirty="0">
                <a:solidFill>
                  <a:srgbClr val="C00000"/>
                </a:solidFill>
              </a:rPr>
              <a:t>(if needed)</a:t>
            </a:r>
          </a:p>
        </p:txBody>
      </p:sp>
      <p:sp>
        <p:nvSpPr>
          <p:cNvPr id="12" name="TextBox 11">
            <a:extLst>
              <a:ext uri="{FF2B5EF4-FFF2-40B4-BE49-F238E27FC236}">
                <a16:creationId xmlns:a16="http://schemas.microsoft.com/office/drawing/2014/main" id="{C4F3B1BC-9DD5-40DD-A700-9CEF72083C64}"/>
              </a:ext>
            </a:extLst>
          </p:cNvPr>
          <p:cNvSpPr txBox="1"/>
          <p:nvPr/>
        </p:nvSpPr>
        <p:spPr>
          <a:xfrm>
            <a:off x="3223066" y="1968552"/>
            <a:ext cx="2766801" cy="307777"/>
          </a:xfrm>
          <a:prstGeom prst="rect">
            <a:avLst/>
          </a:prstGeom>
          <a:noFill/>
          <a:ln w="9525">
            <a:noFill/>
          </a:ln>
        </p:spPr>
        <p:txBody>
          <a:bodyPr wrap="square" lIns="91440" tIns="45720" rIns="91440" bIns="45720" rtlCol="0" anchor="t">
            <a:spAutoFit/>
          </a:bodyPr>
          <a:lstStyle/>
          <a:p>
            <a:pPr algn="ctr"/>
            <a:r>
              <a:rPr lang="en-US" sz="1400" dirty="0"/>
              <a:t>For reference only </a:t>
            </a:r>
          </a:p>
        </p:txBody>
      </p:sp>
      <p:sp>
        <p:nvSpPr>
          <p:cNvPr id="13" name="Left Brace 12">
            <a:extLst>
              <a:ext uri="{FF2B5EF4-FFF2-40B4-BE49-F238E27FC236}">
                <a16:creationId xmlns:a16="http://schemas.microsoft.com/office/drawing/2014/main" id="{7B1D5C43-AF3D-4B35-A825-C0EA3806EDCF}"/>
              </a:ext>
            </a:extLst>
          </p:cNvPr>
          <p:cNvSpPr/>
          <p:nvPr/>
        </p:nvSpPr>
        <p:spPr>
          <a:xfrm rot="5400000">
            <a:off x="3870382" y="221986"/>
            <a:ext cx="1485496" cy="5652785"/>
          </a:xfrm>
          <a:prstGeom prst="leftBrace">
            <a:avLst>
              <a:gd name="adj1" fmla="val 50994"/>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3FD18966-31C1-4DD9-9AE1-A9AA1F1790ED}"/>
              </a:ext>
            </a:extLst>
          </p:cNvPr>
          <p:cNvSpPr txBox="1"/>
          <p:nvPr/>
        </p:nvSpPr>
        <p:spPr>
          <a:xfrm>
            <a:off x="7926530" y="4961044"/>
            <a:ext cx="1762421" cy="523220"/>
          </a:xfrm>
          <a:prstGeom prst="rect">
            <a:avLst/>
          </a:prstGeom>
          <a:noFill/>
          <a:ln w="9525">
            <a:noFill/>
          </a:ln>
        </p:spPr>
        <p:txBody>
          <a:bodyPr wrap="square" rtlCol="0">
            <a:spAutoFit/>
          </a:bodyPr>
          <a:lstStyle>
            <a:defPPr>
              <a:defRPr lang="en-US"/>
            </a:defPPr>
            <a:lvl1pPr>
              <a:defRPr sz="1400"/>
            </a:lvl1pPr>
          </a:lstStyle>
          <a:p>
            <a:pPr algn="ctr"/>
            <a:r>
              <a:rPr lang="en-US" dirty="0">
                <a:solidFill>
                  <a:srgbClr val="C00000"/>
                </a:solidFill>
              </a:rPr>
              <a:t>Provide country-specific information</a:t>
            </a:r>
          </a:p>
        </p:txBody>
      </p:sp>
      <p:sp>
        <p:nvSpPr>
          <p:cNvPr id="16" name="Left Brace 15">
            <a:extLst>
              <a:ext uri="{FF2B5EF4-FFF2-40B4-BE49-F238E27FC236}">
                <a16:creationId xmlns:a16="http://schemas.microsoft.com/office/drawing/2014/main" id="{08DD2491-3987-4611-B72E-4AF7693C4F93}"/>
              </a:ext>
            </a:extLst>
          </p:cNvPr>
          <p:cNvSpPr/>
          <p:nvPr/>
        </p:nvSpPr>
        <p:spPr>
          <a:xfrm rot="16200000">
            <a:off x="8484112" y="3222531"/>
            <a:ext cx="647258" cy="2525390"/>
          </a:xfrm>
          <a:prstGeom prst="lef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 Placeholder 16">
            <a:extLst>
              <a:ext uri="{FF2B5EF4-FFF2-40B4-BE49-F238E27FC236}">
                <a16:creationId xmlns:a16="http://schemas.microsoft.com/office/drawing/2014/main" id="{47D273BA-F7B3-492D-A750-EE6C6B00EEA7}"/>
              </a:ext>
            </a:extLst>
          </p:cNvPr>
          <p:cNvSpPr txBox="1">
            <a:spLocks/>
          </p:cNvSpPr>
          <p:nvPr/>
        </p:nvSpPr>
        <p:spPr>
          <a:xfrm>
            <a:off x="479999" y="791001"/>
            <a:ext cx="8160000" cy="308779"/>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t>Chartbook tabs requiring modifications</a:t>
            </a:r>
          </a:p>
        </p:txBody>
      </p:sp>
      <p:sp>
        <p:nvSpPr>
          <p:cNvPr id="18" name="Title 15">
            <a:extLst>
              <a:ext uri="{FF2B5EF4-FFF2-40B4-BE49-F238E27FC236}">
                <a16:creationId xmlns:a16="http://schemas.microsoft.com/office/drawing/2014/main" id="{D3A5F72B-BED4-4EF7-9140-3523E8BF5044}"/>
              </a:ext>
            </a:extLst>
          </p:cNvPr>
          <p:cNvSpPr txBox="1">
            <a:spLocks/>
          </p:cNvSpPr>
          <p:nvPr/>
        </p:nvSpPr>
        <p:spPr bwMode="invGray">
          <a:xfrm>
            <a:off x="479999" y="343434"/>
            <a:ext cx="8568752" cy="354799"/>
          </a:xfrm>
          <a:prstGeom prst="rect">
            <a:avLst/>
          </a:prstGeom>
          <a:noFill/>
        </p:spPr>
        <p:txBody>
          <a:bodyPr vert="horz" lIns="18000" tIns="0" rIns="360000" bIns="0" rtlCol="0" anchor="b">
            <a:noAutofit/>
          </a:bodyPr>
          <a:lstStyle>
            <a:defPPr>
              <a:defRPr lang="en-US"/>
            </a:defPPr>
            <a:lvl1pPr defTabSz="914400">
              <a:lnSpc>
                <a:spcPct val="90000"/>
              </a:lnSpc>
              <a:spcBef>
                <a:spcPct val="0"/>
              </a:spcBef>
              <a:buNone/>
              <a:defRPr sz="2400" b="1">
                <a:solidFill>
                  <a:schemeClr val="tx2"/>
                </a:solidFill>
                <a:latin typeface="+mj-lt"/>
                <a:ea typeface="+mj-ea"/>
                <a:cs typeface="+mj-cs"/>
              </a:defRPr>
            </a:lvl1pPr>
          </a:lstStyle>
          <a:p>
            <a:r>
              <a:rPr lang="en-US"/>
              <a:t>Create chartbook with country specific modifications</a:t>
            </a:r>
          </a:p>
        </p:txBody>
      </p:sp>
      <p:sp>
        <p:nvSpPr>
          <p:cNvPr id="19" name="TextBox 18">
            <a:extLst>
              <a:ext uri="{FF2B5EF4-FFF2-40B4-BE49-F238E27FC236}">
                <a16:creationId xmlns:a16="http://schemas.microsoft.com/office/drawing/2014/main" id="{928B3F7F-93E9-4AA3-AF45-F2F7812D8E98}"/>
              </a:ext>
            </a:extLst>
          </p:cNvPr>
          <p:cNvSpPr txBox="1"/>
          <p:nvPr/>
        </p:nvSpPr>
        <p:spPr>
          <a:xfrm>
            <a:off x="127003" y="4814537"/>
            <a:ext cx="1314117" cy="954107"/>
          </a:xfrm>
          <a:prstGeom prst="rect">
            <a:avLst/>
          </a:prstGeom>
          <a:noFill/>
          <a:ln w="9525">
            <a:noFill/>
          </a:ln>
        </p:spPr>
        <p:txBody>
          <a:bodyPr wrap="square" rtlCol="0">
            <a:spAutoFit/>
          </a:bodyPr>
          <a:lstStyle/>
          <a:p>
            <a:pPr algn="ctr"/>
            <a:r>
              <a:rPr lang="en-US" sz="1400" dirty="0">
                <a:solidFill>
                  <a:srgbClr val="C00000"/>
                </a:solidFill>
              </a:rPr>
              <a:t>Provide country name, </a:t>
            </a:r>
          </a:p>
          <a:p>
            <a:pPr algn="ctr"/>
            <a:r>
              <a:rPr lang="en-US" sz="1400" dirty="0">
                <a:solidFill>
                  <a:srgbClr val="C00000"/>
                </a:solidFill>
              </a:rPr>
              <a:t>survey year and month </a:t>
            </a:r>
          </a:p>
        </p:txBody>
      </p:sp>
      <p:cxnSp>
        <p:nvCxnSpPr>
          <p:cNvPr id="20" name="Straight Arrow Connector 19">
            <a:extLst>
              <a:ext uri="{FF2B5EF4-FFF2-40B4-BE49-F238E27FC236}">
                <a16:creationId xmlns:a16="http://schemas.microsoft.com/office/drawing/2014/main" id="{86D0CDCD-FE9D-466F-BD42-A6A1579AF4E8}"/>
              </a:ext>
            </a:extLst>
          </p:cNvPr>
          <p:cNvCxnSpPr/>
          <p:nvPr/>
        </p:nvCxnSpPr>
        <p:spPr>
          <a:xfrm flipV="1">
            <a:off x="789284" y="4075576"/>
            <a:ext cx="7477" cy="73629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3" idx="0"/>
          </p:cNvCxnSpPr>
          <p:nvPr/>
        </p:nvCxnSpPr>
        <p:spPr>
          <a:xfrm rot="16200000" flipV="1">
            <a:off x="1452230" y="4123040"/>
            <a:ext cx="751370" cy="656442"/>
          </a:xfrm>
          <a:prstGeom prst="bentConnector3">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FD18966-31C1-4DD9-9AE1-A9AA1F1790ED}"/>
              </a:ext>
            </a:extLst>
          </p:cNvPr>
          <p:cNvSpPr txBox="1"/>
          <p:nvPr/>
        </p:nvSpPr>
        <p:spPr>
          <a:xfrm>
            <a:off x="10191460" y="1797809"/>
            <a:ext cx="1907532" cy="1169551"/>
          </a:xfrm>
          <a:prstGeom prst="rect">
            <a:avLst/>
          </a:prstGeom>
          <a:noFill/>
          <a:ln w="9525">
            <a:noFill/>
          </a:ln>
        </p:spPr>
        <p:txBody>
          <a:bodyPr wrap="square" rtlCol="0">
            <a:spAutoFit/>
          </a:bodyPr>
          <a:lstStyle>
            <a:defPPr>
              <a:defRPr lang="en-US"/>
            </a:defPPr>
            <a:lvl1pPr>
              <a:defRPr sz="1400"/>
            </a:lvl1pPr>
          </a:lstStyle>
          <a:p>
            <a:pPr algn="ctr"/>
            <a:r>
              <a:rPr lang="en-US" b="1" dirty="0">
                <a:solidFill>
                  <a:srgbClr val="7030A0"/>
                </a:solidFill>
              </a:rPr>
              <a:t>Results based on the purple tab</a:t>
            </a:r>
            <a:r>
              <a:rPr lang="en-US" b="1" dirty="0"/>
              <a:t>:</a:t>
            </a:r>
          </a:p>
          <a:p>
            <a:pPr algn="ctr"/>
            <a:r>
              <a:rPr lang="en-US" dirty="0"/>
              <a:t>Can be further customized by </a:t>
            </a:r>
          </a:p>
          <a:p>
            <a:pPr algn="ctr"/>
            <a:r>
              <a:rPr lang="en-US" b="1" dirty="0"/>
              <a:t>non-data managers</a:t>
            </a:r>
          </a:p>
        </p:txBody>
      </p:sp>
      <p:sp>
        <p:nvSpPr>
          <p:cNvPr id="32" name="Left Brace 31">
            <a:extLst>
              <a:ext uri="{FF2B5EF4-FFF2-40B4-BE49-F238E27FC236}">
                <a16:creationId xmlns:a16="http://schemas.microsoft.com/office/drawing/2014/main" id="{7B1D5C43-AF3D-4B35-A825-C0EA3806EDCF}"/>
              </a:ext>
            </a:extLst>
          </p:cNvPr>
          <p:cNvSpPr/>
          <p:nvPr/>
        </p:nvSpPr>
        <p:spPr>
          <a:xfrm rot="5400000">
            <a:off x="11012658" y="2214383"/>
            <a:ext cx="647258" cy="252155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Box 35">
            <a:extLst>
              <a:ext uri="{FF2B5EF4-FFF2-40B4-BE49-F238E27FC236}">
                <a16:creationId xmlns:a16="http://schemas.microsoft.com/office/drawing/2014/main" id="{C4F3B1BC-9DD5-40DD-A700-9CEF72083C64}"/>
              </a:ext>
            </a:extLst>
          </p:cNvPr>
          <p:cNvSpPr txBox="1"/>
          <p:nvPr/>
        </p:nvSpPr>
        <p:spPr>
          <a:xfrm>
            <a:off x="2879626" y="3559109"/>
            <a:ext cx="4331367" cy="400110"/>
          </a:xfrm>
          <a:prstGeom prst="rect">
            <a:avLst/>
          </a:prstGeom>
          <a:noFill/>
          <a:ln w="9525">
            <a:noFill/>
          </a:ln>
        </p:spPr>
        <p:txBody>
          <a:bodyPr wrap="square" lIns="91440" tIns="45720" rIns="91440" bIns="45720" rtlCol="0" anchor="t">
            <a:spAutoFit/>
          </a:bodyPr>
          <a:lstStyle/>
          <a:p>
            <a:r>
              <a:rPr lang="en-US" sz="2000" b="1" dirty="0">
                <a:solidFill>
                  <a:srgbClr val="C00000"/>
                </a:solidFill>
              </a:rPr>
              <a:t>*			*					*	</a:t>
            </a:r>
          </a:p>
        </p:txBody>
      </p:sp>
      <p:sp>
        <p:nvSpPr>
          <p:cNvPr id="2" name="Rectangle 1"/>
          <p:cNvSpPr/>
          <p:nvPr/>
        </p:nvSpPr>
        <p:spPr>
          <a:xfrm>
            <a:off x="2090847" y="3166739"/>
            <a:ext cx="5053089" cy="523220"/>
          </a:xfrm>
          <a:prstGeom prst="rect">
            <a:avLst/>
          </a:prstGeom>
        </p:spPr>
        <p:txBody>
          <a:bodyPr wrap="square" lIns="91440" tIns="45720" rIns="91440" bIns="45720" anchor="t">
            <a:spAutoFit/>
          </a:bodyPr>
          <a:lstStyle/>
          <a:p>
            <a:pPr algn="ctr"/>
            <a:r>
              <a:rPr lang="en-US" sz="1400" b="1" dirty="0">
                <a:solidFill>
                  <a:srgbClr val="C00000"/>
                </a:solidFill>
              </a:rPr>
              <a:t>Three tabs: </a:t>
            </a:r>
            <a:r>
              <a:rPr lang="en-US" sz="1400" dirty="0">
                <a:solidFill>
                  <a:srgbClr val="C00000"/>
                </a:solidFill>
              </a:rPr>
              <a:t>Outputs from data management, </a:t>
            </a:r>
            <a:endParaRPr lang="en-US" dirty="0"/>
          </a:p>
          <a:p>
            <a:pPr algn="ctr"/>
            <a:r>
              <a:rPr lang="en-US" sz="1400" dirty="0">
                <a:solidFill>
                  <a:srgbClr val="C00000"/>
                </a:solidFill>
              </a:rPr>
              <a:t>automatically update</a:t>
            </a:r>
            <a:endParaRPr lang="en-US"/>
          </a:p>
        </p:txBody>
      </p:sp>
    </p:spTree>
    <p:extLst>
      <p:ext uri="{BB962C8B-B14F-4D97-AF65-F5344CB8AC3E}">
        <p14:creationId xmlns:p14="http://schemas.microsoft.com/office/powerpoint/2010/main" val="3176078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15</a:t>
            </a:fld>
            <a:endParaRPr lang="en-GB" noProof="0"/>
          </a:p>
        </p:txBody>
      </p:sp>
      <p:sp>
        <p:nvSpPr>
          <p:cNvPr id="10" name="Text Placeholder 9">
            <a:extLst>
              <a:ext uri="{FF2B5EF4-FFF2-40B4-BE49-F238E27FC236}">
                <a16:creationId xmlns:a16="http://schemas.microsoft.com/office/drawing/2014/main" id="{089C79F2-2B6B-4C60-ACED-4813DA92D4F1}"/>
              </a:ext>
            </a:extLst>
          </p:cNvPr>
          <p:cNvSpPr>
            <a:spLocks noGrp="1"/>
          </p:cNvSpPr>
          <p:nvPr>
            <p:ph type="body" sz="quarter" idx="21"/>
          </p:nvPr>
        </p:nvSpPr>
        <p:spPr/>
        <p:txBody>
          <a:bodyPr/>
          <a:lstStyle/>
          <a:p>
            <a:endParaRPr lang="en-US"/>
          </a:p>
        </p:txBody>
      </p:sp>
      <p:sp>
        <p:nvSpPr>
          <p:cNvPr id="18" name="Title 15">
            <a:extLst>
              <a:ext uri="{FF2B5EF4-FFF2-40B4-BE49-F238E27FC236}">
                <a16:creationId xmlns:a16="http://schemas.microsoft.com/office/drawing/2014/main" id="{D3A5F72B-BED4-4EF7-9140-3523E8BF5044}"/>
              </a:ext>
            </a:extLst>
          </p:cNvPr>
          <p:cNvSpPr txBox="1">
            <a:spLocks/>
          </p:cNvSpPr>
          <p:nvPr/>
        </p:nvSpPr>
        <p:spPr bwMode="invGray">
          <a:xfrm>
            <a:off x="479999" y="343434"/>
            <a:ext cx="8568752" cy="354799"/>
          </a:xfrm>
          <a:prstGeom prst="rect">
            <a:avLst/>
          </a:prstGeom>
          <a:noFill/>
        </p:spPr>
        <p:txBody>
          <a:bodyPr vert="horz" lIns="18000" tIns="0" rIns="360000" bIns="0" rtlCol="0" anchor="b">
            <a:noAutofit/>
          </a:bodyPr>
          <a:lstStyle>
            <a:defPPr>
              <a:defRPr lang="en-US"/>
            </a:defPPr>
            <a:lvl1pPr defTabSz="914400">
              <a:lnSpc>
                <a:spcPct val="90000"/>
              </a:lnSpc>
              <a:spcBef>
                <a:spcPct val="0"/>
              </a:spcBef>
              <a:buNone/>
              <a:defRPr sz="2400" b="1">
                <a:solidFill>
                  <a:schemeClr val="tx2"/>
                </a:solidFill>
                <a:latin typeface="+mj-lt"/>
                <a:ea typeface="+mj-ea"/>
                <a:cs typeface="+mj-cs"/>
              </a:defRPr>
            </a:lvl1pPr>
          </a:lstStyle>
          <a:p>
            <a:r>
              <a:rPr lang="en-US" dirty="0"/>
              <a:t>What does the purple tab look like? </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2993" y="2614342"/>
            <a:ext cx="10600377" cy="3869979"/>
          </a:xfrm>
          <a:prstGeom prst="rect">
            <a:avLst/>
          </a:prstGeom>
          <a:ln>
            <a:solidFill>
              <a:schemeClr val="accent6"/>
            </a:solidFill>
          </a:ln>
        </p:spPr>
      </p:pic>
      <p:sp>
        <p:nvSpPr>
          <p:cNvPr id="7" name="Right Bracket 6"/>
          <p:cNvSpPr/>
          <p:nvPr/>
        </p:nvSpPr>
        <p:spPr>
          <a:xfrm rot="16200000">
            <a:off x="3453174" y="-306947"/>
            <a:ext cx="220209" cy="5513678"/>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rot="16200000">
            <a:off x="10000294" y="1214551"/>
            <a:ext cx="229164" cy="2479633"/>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766486" y="1855694"/>
            <a:ext cx="5583580" cy="369332"/>
          </a:xfrm>
          <a:prstGeom prst="rect">
            <a:avLst/>
          </a:prstGeom>
          <a:noFill/>
        </p:spPr>
        <p:txBody>
          <a:bodyPr wrap="none" rtlCol="0">
            <a:spAutoFit/>
          </a:bodyPr>
          <a:lstStyle/>
          <a:p>
            <a:r>
              <a:rPr lang="en-US" b="1" dirty="0"/>
              <a:t>First six columns are same across all chartbooks</a:t>
            </a:r>
          </a:p>
        </p:txBody>
      </p:sp>
      <p:sp>
        <p:nvSpPr>
          <p:cNvPr id="12" name="TextBox 11"/>
          <p:cNvSpPr txBox="1"/>
          <p:nvPr/>
        </p:nvSpPr>
        <p:spPr>
          <a:xfrm>
            <a:off x="8915400" y="1371602"/>
            <a:ext cx="2380128" cy="923330"/>
          </a:xfrm>
          <a:prstGeom prst="rect">
            <a:avLst/>
          </a:prstGeom>
          <a:noFill/>
        </p:spPr>
        <p:txBody>
          <a:bodyPr wrap="square" lIns="91440" tIns="45720" rIns="91440" bIns="45720" rtlCol="0" anchor="t">
            <a:spAutoFit/>
          </a:bodyPr>
          <a:lstStyle/>
          <a:p>
            <a:pPr algn="ctr"/>
            <a:r>
              <a:rPr lang="en-US" b="1" dirty="0"/>
              <a:t>Last two columns: </a:t>
            </a:r>
          </a:p>
          <a:p>
            <a:pPr algn="ctr"/>
            <a:r>
              <a:rPr lang="en-US" b="1" dirty="0"/>
              <a:t>date and time of the latest update</a:t>
            </a:r>
          </a:p>
        </p:txBody>
      </p:sp>
    </p:spTree>
    <p:extLst>
      <p:ext uri="{BB962C8B-B14F-4D97-AF65-F5344CB8AC3E}">
        <p14:creationId xmlns:p14="http://schemas.microsoft.com/office/powerpoint/2010/main" val="4178896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479999" y="1446388"/>
            <a:ext cx="7049028" cy="4945176"/>
          </a:xfrm>
        </p:spPr>
        <p:txBody>
          <a:bodyPr vert="horz" lIns="18000" tIns="0" rIns="18000" bIns="0" numCol="1" rtlCol="0" anchor="t">
            <a:noAutofit/>
          </a:bodyPr>
          <a:lstStyle/>
          <a:p>
            <a:pPr>
              <a:spcAft>
                <a:spcPts val="0"/>
              </a:spcAft>
              <a:buSzPct val="100000"/>
            </a:pPr>
            <a:r>
              <a:rPr lang="en-US">
                <a:cs typeface="Times New Roman"/>
              </a:rPr>
              <a:t>Summary results (dark gray tabs) are automatically updated based on indicator estimate data (purple tab, exported from data analysis code) </a:t>
            </a:r>
            <a:endParaRPr lang="en-US"/>
          </a:p>
          <a:p>
            <a:pPr>
              <a:spcAft>
                <a:spcPts val="0"/>
              </a:spcAft>
              <a:buSzPct val="100000"/>
            </a:pPr>
            <a:r>
              <a:rPr lang="en-US">
                <a:cs typeface="Times New Roman"/>
              </a:rPr>
              <a:t>Each section of the survey maps to a separate summary results table that has five sections:</a:t>
            </a:r>
          </a:p>
          <a:p>
            <a:pPr marL="572770" lvl="2" indent="0">
              <a:buNone/>
            </a:pPr>
            <a:r>
              <a:rPr lang="en-US" b="1">
                <a:solidFill>
                  <a:srgbClr val="1A9DD1"/>
                </a:solidFill>
              </a:rPr>
              <a:t>1</a:t>
            </a:r>
            <a:r>
              <a:rPr lang="en-US"/>
              <a:t> – Pre-populated information with details on the module and section, including the key tracer indicators</a:t>
            </a:r>
            <a:endParaRPr lang="en-US">
              <a:cs typeface="Arial"/>
            </a:endParaRPr>
          </a:p>
          <a:p>
            <a:pPr marL="572770" lvl="2" indent="0">
              <a:buNone/>
            </a:pPr>
            <a:r>
              <a:rPr lang="en-US" b="1">
                <a:solidFill>
                  <a:srgbClr val="1A9DD1"/>
                </a:solidFill>
              </a:rPr>
              <a:t>2 </a:t>
            </a:r>
            <a:r>
              <a:rPr lang="en-US"/>
              <a:t>– Figures for each of the key tracer indicators. These figures are generated from the data tables in section 4 and are automatically updated based on daily data downloads.</a:t>
            </a:r>
            <a:endParaRPr lang="en-US">
              <a:cs typeface="Arial"/>
            </a:endParaRPr>
          </a:p>
          <a:p>
            <a:pPr marL="572770" lvl="2" indent="0">
              <a:buNone/>
            </a:pPr>
            <a:r>
              <a:rPr lang="en-US" b="1">
                <a:solidFill>
                  <a:srgbClr val="1A9DD1"/>
                </a:solidFill>
              </a:rPr>
              <a:t>3</a:t>
            </a:r>
            <a:r>
              <a:rPr lang="en-US"/>
              <a:t> – Key results. This needs to be by data manager manually updated based on the results seen in the figures in section 2.</a:t>
            </a:r>
            <a:endParaRPr lang="en-US">
              <a:cs typeface="Arial"/>
            </a:endParaRPr>
          </a:p>
          <a:p>
            <a:pPr marL="572770" lvl="2" indent="0">
              <a:buNone/>
            </a:pPr>
            <a:r>
              <a:rPr lang="en-US" b="1">
                <a:solidFill>
                  <a:srgbClr val="1A9DD1"/>
                </a:solidFill>
              </a:rPr>
              <a:t>4</a:t>
            </a:r>
            <a:r>
              <a:rPr lang="en-US"/>
              <a:t> – Data tables summarize data and populate figures. Automatically updated based on daily data downloads.</a:t>
            </a:r>
            <a:endParaRPr lang="en-US">
              <a:cs typeface="Arial"/>
            </a:endParaRPr>
          </a:p>
          <a:p>
            <a:pPr marL="572770" lvl="2" indent="0">
              <a:spcAft>
                <a:spcPts val="0"/>
              </a:spcAft>
              <a:buNone/>
            </a:pPr>
            <a:r>
              <a:rPr lang="en-US" b="1">
                <a:solidFill>
                  <a:srgbClr val="1A9DD1"/>
                </a:solidFill>
              </a:rPr>
              <a:t>5</a:t>
            </a:r>
            <a:r>
              <a:rPr lang="en-US"/>
              <a:t> – Detailed results. Automatically updated based on daily data downloads</a:t>
            </a:r>
            <a:endParaRPr lang="en-US">
              <a:cs typeface="Arial"/>
            </a:endParaRPr>
          </a:p>
          <a:p>
            <a:pPr lvl="0">
              <a:buSzPct val="100000"/>
            </a:pPr>
            <a:r>
              <a:rPr lang="en-US">
                <a:cs typeface="Times New Roman"/>
              </a:rPr>
              <a:t>Summary results tabs can be modified by country analysts to include additional analysis if desired</a:t>
            </a:r>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16</a:t>
            </a:fld>
            <a:endParaRPr lang="en-GB" noProof="0"/>
          </a:p>
        </p:txBody>
      </p:sp>
      <p:grpSp>
        <p:nvGrpSpPr>
          <p:cNvPr id="2" name="Group 1">
            <a:extLst>
              <a:ext uri="{FF2B5EF4-FFF2-40B4-BE49-F238E27FC236}">
                <a16:creationId xmlns:a16="http://schemas.microsoft.com/office/drawing/2014/main" id="{78EB90D3-14F0-410C-B940-2CC531C0C51F}"/>
              </a:ext>
            </a:extLst>
          </p:cNvPr>
          <p:cNvGrpSpPr/>
          <p:nvPr/>
        </p:nvGrpSpPr>
        <p:grpSpPr>
          <a:xfrm>
            <a:off x="7665720" y="360000"/>
            <a:ext cx="4046280" cy="6138000"/>
            <a:chOff x="7665720" y="360000"/>
            <a:chExt cx="4046280" cy="6138000"/>
          </a:xfrm>
        </p:grpSpPr>
        <p:pic>
          <p:nvPicPr>
            <p:cNvPr id="9" name="Picture 8">
              <a:extLst>
                <a:ext uri="{FF2B5EF4-FFF2-40B4-BE49-F238E27FC236}">
                  <a16:creationId xmlns:a16="http://schemas.microsoft.com/office/drawing/2014/main" id="{A2927A8C-B7D0-4EFB-9CD0-E7AD902568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15318" y="360000"/>
              <a:ext cx="3596682" cy="6138000"/>
            </a:xfrm>
            <a:prstGeom prst="rect">
              <a:avLst/>
            </a:prstGeom>
          </p:spPr>
        </p:pic>
        <p:sp>
          <p:nvSpPr>
            <p:cNvPr id="3" name="TextBox 2">
              <a:extLst>
                <a:ext uri="{FF2B5EF4-FFF2-40B4-BE49-F238E27FC236}">
                  <a16:creationId xmlns:a16="http://schemas.microsoft.com/office/drawing/2014/main" id="{99547FA0-4E52-4EF5-B8FB-7D1DA8924A0E}"/>
                </a:ext>
              </a:extLst>
            </p:cNvPr>
            <p:cNvSpPr txBox="1"/>
            <p:nvPr/>
          </p:nvSpPr>
          <p:spPr>
            <a:xfrm>
              <a:off x="7665720" y="808692"/>
              <a:ext cx="312906" cy="369332"/>
            </a:xfrm>
            <a:prstGeom prst="rect">
              <a:avLst/>
            </a:prstGeom>
            <a:noFill/>
          </p:spPr>
          <p:txBody>
            <a:bodyPr wrap="none" rtlCol="0">
              <a:spAutoFit/>
            </a:bodyPr>
            <a:lstStyle/>
            <a:p>
              <a:r>
                <a:rPr lang="en-US" b="1">
                  <a:solidFill>
                    <a:schemeClr val="tx2"/>
                  </a:solidFill>
                </a:rPr>
                <a:t>1</a:t>
              </a:r>
            </a:p>
          </p:txBody>
        </p:sp>
        <p:sp>
          <p:nvSpPr>
            <p:cNvPr id="11" name="TextBox 10">
              <a:extLst>
                <a:ext uri="{FF2B5EF4-FFF2-40B4-BE49-F238E27FC236}">
                  <a16:creationId xmlns:a16="http://schemas.microsoft.com/office/drawing/2014/main" id="{FE440AAB-43C8-4A8A-9729-04BF35A3D89A}"/>
                </a:ext>
              </a:extLst>
            </p:cNvPr>
            <p:cNvSpPr txBox="1"/>
            <p:nvPr/>
          </p:nvSpPr>
          <p:spPr>
            <a:xfrm>
              <a:off x="7665720" y="1848478"/>
              <a:ext cx="312906" cy="369332"/>
            </a:xfrm>
            <a:prstGeom prst="rect">
              <a:avLst/>
            </a:prstGeom>
            <a:noFill/>
          </p:spPr>
          <p:txBody>
            <a:bodyPr wrap="none" rtlCol="0">
              <a:spAutoFit/>
            </a:bodyPr>
            <a:lstStyle/>
            <a:p>
              <a:r>
                <a:rPr lang="en-US" b="1">
                  <a:solidFill>
                    <a:schemeClr val="tx2"/>
                  </a:solidFill>
                </a:rPr>
                <a:t>2</a:t>
              </a:r>
            </a:p>
          </p:txBody>
        </p:sp>
        <p:sp>
          <p:nvSpPr>
            <p:cNvPr id="12" name="TextBox 11">
              <a:extLst>
                <a:ext uri="{FF2B5EF4-FFF2-40B4-BE49-F238E27FC236}">
                  <a16:creationId xmlns:a16="http://schemas.microsoft.com/office/drawing/2014/main" id="{C6D7594B-1057-4F85-8DA3-80E43171AD70}"/>
                </a:ext>
              </a:extLst>
            </p:cNvPr>
            <p:cNvSpPr txBox="1"/>
            <p:nvPr/>
          </p:nvSpPr>
          <p:spPr>
            <a:xfrm>
              <a:off x="7665720" y="3189902"/>
              <a:ext cx="312906" cy="369332"/>
            </a:xfrm>
            <a:prstGeom prst="rect">
              <a:avLst/>
            </a:prstGeom>
            <a:noFill/>
          </p:spPr>
          <p:txBody>
            <a:bodyPr wrap="none" rtlCol="0">
              <a:spAutoFit/>
            </a:bodyPr>
            <a:lstStyle/>
            <a:p>
              <a:r>
                <a:rPr lang="en-US" b="1">
                  <a:solidFill>
                    <a:schemeClr val="tx2"/>
                  </a:solidFill>
                </a:rPr>
                <a:t>3</a:t>
              </a:r>
            </a:p>
          </p:txBody>
        </p:sp>
        <p:sp>
          <p:nvSpPr>
            <p:cNvPr id="13" name="TextBox 12">
              <a:extLst>
                <a:ext uri="{FF2B5EF4-FFF2-40B4-BE49-F238E27FC236}">
                  <a16:creationId xmlns:a16="http://schemas.microsoft.com/office/drawing/2014/main" id="{1BCBAFA7-1F50-481B-8FB4-6658BCE57BB9}"/>
                </a:ext>
              </a:extLst>
            </p:cNvPr>
            <p:cNvSpPr txBox="1"/>
            <p:nvPr/>
          </p:nvSpPr>
          <p:spPr>
            <a:xfrm>
              <a:off x="7665720" y="4071065"/>
              <a:ext cx="312906" cy="369332"/>
            </a:xfrm>
            <a:prstGeom prst="rect">
              <a:avLst/>
            </a:prstGeom>
            <a:noFill/>
          </p:spPr>
          <p:txBody>
            <a:bodyPr wrap="none" rtlCol="0">
              <a:spAutoFit/>
            </a:bodyPr>
            <a:lstStyle/>
            <a:p>
              <a:r>
                <a:rPr lang="en-US" b="1">
                  <a:solidFill>
                    <a:schemeClr val="tx2"/>
                  </a:solidFill>
                </a:rPr>
                <a:t>4</a:t>
              </a:r>
            </a:p>
          </p:txBody>
        </p:sp>
        <p:sp>
          <p:nvSpPr>
            <p:cNvPr id="14" name="TextBox 13">
              <a:extLst>
                <a:ext uri="{FF2B5EF4-FFF2-40B4-BE49-F238E27FC236}">
                  <a16:creationId xmlns:a16="http://schemas.microsoft.com/office/drawing/2014/main" id="{459DFC59-8AB5-4BC2-814B-AB681AE2449B}"/>
                </a:ext>
              </a:extLst>
            </p:cNvPr>
            <p:cNvSpPr txBox="1"/>
            <p:nvPr/>
          </p:nvSpPr>
          <p:spPr>
            <a:xfrm>
              <a:off x="7665720" y="5412488"/>
              <a:ext cx="312906" cy="369332"/>
            </a:xfrm>
            <a:prstGeom prst="rect">
              <a:avLst/>
            </a:prstGeom>
            <a:noFill/>
          </p:spPr>
          <p:txBody>
            <a:bodyPr wrap="none" rtlCol="0">
              <a:spAutoFit/>
            </a:bodyPr>
            <a:lstStyle/>
            <a:p>
              <a:r>
                <a:rPr lang="en-US" b="1">
                  <a:solidFill>
                    <a:schemeClr val="tx2"/>
                  </a:solidFill>
                </a:rPr>
                <a:t>5</a:t>
              </a:r>
            </a:p>
          </p:txBody>
        </p:sp>
      </p:grpSp>
      <p:sp>
        <p:nvSpPr>
          <p:cNvPr id="19" name="Text Placeholder 16">
            <a:extLst>
              <a:ext uri="{FF2B5EF4-FFF2-40B4-BE49-F238E27FC236}">
                <a16:creationId xmlns:a16="http://schemas.microsoft.com/office/drawing/2014/main" id="{EDDB7E81-88B7-4777-99C6-EA17E5D6FABB}"/>
              </a:ext>
            </a:extLst>
          </p:cNvPr>
          <p:cNvSpPr txBox="1">
            <a:spLocks/>
          </p:cNvSpPr>
          <p:nvPr/>
        </p:nvSpPr>
        <p:spPr>
          <a:xfrm>
            <a:off x="480485" y="806237"/>
            <a:ext cx="8160000" cy="282401"/>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t>Summary results tab</a:t>
            </a:r>
          </a:p>
        </p:txBody>
      </p:sp>
      <p:sp>
        <p:nvSpPr>
          <p:cNvPr id="15" name="Title 15">
            <a:extLst>
              <a:ext uri="{FF2B5EF4-FFF2-40B4-BE49-F238E27FC236}">
                <a16:creationId xmlns:a16="http://schemas.microsoft.com/office/drawing/2014/main" id="{BD55400E-16C7-4631-BC99-017712C9B551}"/>
              </a:ext>
            </a:extLst>
          </p:cNvPr>
          <p:cNvSpPr txBox="1">
            <a:spLocks/>
          </p:cNvSpPr>
          <p:nvPr/>
        </p:nvSpPr>
        <p:spPr bwMode="invGray">
          <a:xfrm>
            <a:off x="479999" y="343434"/>
            <a:ext cx="8568752" cy="354799"/>
          </a:xfrm>
          <a:prstGeom prst="rect">
            <a:avLst/>
          </a:prstGeom>
          <a:noFill/>
        </p:spPr>
        <p:txBody>
          <a:bodyPr vert="horz" lIns="18000" tIns="0" rIns="360000" bIns="0" rtlCol="0" anchor="b">
            <a:noAutofit/>
          </a:bodyPr>
          <a:lstStyle>
            <a:defPPr>
              <a:defRPr lang="en-US"/>
            </a:defPPr>
            <a:lvl1pPr defTabSz="914400">
              <a:lnSpc>
                <a:spcPct val="90000"/>
              </a:lnSpc>
              <a:spcBef>
                <a:spcPct val="0"/>
              </a:spcBef>
              <a:buNone/>
              <a:defRPr sz="2400" b="1">
                <a:solidFill>
                  <a:schemeClr val="tx2"/>
                </a:solidFill>
                <a:latin typeface="+mj-lt"/>
                <a:ea typeface="+mj-ea"/>
                <a:cs typeface="+mj-cs"/>
              </a:defRPr>
            </a:lvl1pPr>
          </a:lstStyle>
          <a:p>
            <a:r>
              <a:rPr lang="en-US"/>
              <a:t>Review results</a:t>
            </a:r>
          </a:p>
        </p:txBody>
      </p:sp>
    </p:spTree>
    <p:extLst>
      <p:ext uri="{BB962C8B-B14F-4D97-AF65-F5344CB8AC3E}">
        <p14:creationId xmlns:p14="http://schemas.microsoft.com/office/powerpoint/2010/main" val="4086664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B5C919-4FDC-4154-8F98-ECDBFABCAF52}"/>
              </a:ext>
            </a:extLst>
          </p:cNvPr>
          <p:cNvSpPr>
            <a:spLocks noGrp="1"/>
          </p:cNvSpPr>
          <p:nvPr>
            <p:ph type="body" sz="quarter" idx="13"/>
          </p:nvPr>
        </p:nvSpPr>
        <p:spPr/>
        <p:txBody>
          <a:bodyPr/>
          <a:lstStyle/>
          <a:p>
            <a:r>
              <a:rPr lang="en-US"/>
              <a:t>Detailed data results</a:t>
            </a:r>
          </a:p>
        </p:txBody>
      </p:sp>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17</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a:xfrm>
            <a:off x="479999" y="1019779"/>
            <a:ext cx="8160000" cy="60220"/>
          </a:xfrm>
        </p:spPr>
        <p:txBody>
          <a:bodyPr/>
          <a:lstStyle/>
          <a:p>
            <a:r>
              <a:rPr lang="en-US" sz="2400"/>
              <a:t>County adaptation of chartbook</a:t>
            </a:r>
            <a:endParaRPr lang="en-US" sz="240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185854" y="1609918"/>
            <a:ext cx="11592407" cy="954107"/>
          </a:xfrm>
          <a:prstGeom prst="rect">
            <a:avLst/>
          </a:prstGeom>
          <a:noFill/>
        </p:spPr>
        <p:txBody>
          <a:bodyPr wrap="square" lIns="91440" tIns="45720" rIns="91440" bIns="45720" rtlCol="0" anchor="t">
            <a:spAutoFit/>
          </a:bodyPr>
          <a:lstStyle/>
          <a:p>
            <a:r>
              <a:rPr lang="en-US" sz="1400" dirty="0"/>
              <a:t>The detailed data at the bottom of each results tab includes all indicators relevant to that section.</a:t>
            </a:r>
            <a:endParaRPr lang="en-US" sz="1400" dirty="0">
              <a:cs typeface="Arial"/>
            </a:endParaRPr>
          </a:p>
          <a:p>
            <a:r>
              <a:rPr lang="en-US" sz="1400" dirty="0"/>
              <a:t>They can be updated by changing </a:t>
            </a:r>
            <a:r>
              <a:rPr lang="en-US" sz="1400" dirty="0">
                <a:solidFill>
                  <a:srgbClr val="FF0000"/>
                </a:solidFill>
              </a:rPr>
              <a:t>red text</a:t>
            </a:r>
            <a:r>
              <a:rPr lang="en-US" sz="1400" dirty="0"/>
              <a:t> to the desired indicator name. Any change to red text will affect figures and data tables on the tab. </a:t>
            </a:r>
            <a:endParaRPr lang="en-US" sz="1400" dirty="0">
              <a:cs typeface="Arial"/>
            </a:endParaRPr>
          </a:p>
          <a:p>
            <a:r>
              <a:rPr lang="en-US" sz="1400" dirty="0"/>
              <a:t>To add a new figure, it is best to create a new detailed table (copy-and-paste) below the existing detailed tables.</a:t>
            </a:r>
            <a:endParaRPr lang="en-US" sz="1400" dirty="0">
              <a:cs typeface="Arial"/>
            </a:endParaRPr>
          </a:p>
          <a:p>
            <a:r>
              <a:rPr lang="en-US" sz="1400" dirty="0"/>
              <a:t>To change </a:t>
            </a:r>
            <a:r>
              <a:rPr lang="en-US" sz="1400" b="1" dirty="0"/>
              <a:t>HLOOKUP </a:t>
            </a:r>
            <a:r>
              <a:rPr lang="en-US" sz="1400" dirty="0"/>
              <a:t>formula to look at cell with red text</a:t>
            </a:r>
            <a:endParaRPr lang="en-US" sz="1400" dirty="0">
              <a:cs typeface="Arial"/>
            </a:endParaRPr>
          </a:p>
        </p:txBody>
      </p:sp>
      <p:pic>
        <p:nvPicPr>
          <p:cNvPr id="9" name="Picture 8">
            <a:hlinkClick r:id="rId3"/>
            <a:extLst>
              <a:ext uri="{FF2B5EF4-FFF2-40B4-BE49-F238E27FC236}">
                <a16:creationId xmlns:a16="http://schemas.microsoft.com/office/drawing/2014/main" id="{F0E7C443-E1DE-488C-91E4-B52470CD660A}"/>
              </a:ext>
            </a:extLst>
          </p:cNvPr>
          <p:cNvPicPr>
            <a:picLocks noChangeAspect="1"/>
          </p:cNvPicPr>
          <p:nvPr/>
        </p:nvPicPr>
        <p:blipFill>
          <a:blip r:embed="rId4"/>
          <a:stretch>
            <a:fillRect/>
          </a:stretch>
        </p:blipFill>
        <p:spPr>
          <a:xfrm>
            <a:off x="2721793" y="2683793"/>
            <a:ext cx="8892380" cy="3657534"/>
          </a:xfrm>
          <a:prstGeom prst="rect">
            <a:avLst/>
          </a:prstGeom>
        </p:spPr>
      </p:pic>
    </p:spTree>
    <p:extLst>
      <p:ext uri="{BB962C8B-B14F-4D97-AF65-F5344CB8AC3E}">
        <p14:creationId xmlns:p14="http://schemas.microsoft.com/office/powerpoint/2010/main" val="4214482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B5C919-4FDC-4154-8F98-ECDBFABCAF52}"/>
              </a:ext>
            </a:extLst>
          </p:cNvPr>
          <p:cNvSpPr>
            <a:spLocks noGrp="1"/>
          </p:cNvSpPr>
          <p:nvPr>
            <p:ph type="body" sz="quarter" idx="13"/>
          </p:nvPr>
        </p:nvSpPr>
        <p:spPr>
          <a:xfrm>
            <a:off x="480485" y="1188003"/>
            <a:ext cx="8160000" cy="288925"/>
          </a:xfrm>
        </p:spPr>
        <p:txBody>
          <a:bodyPr vert="horz" lIns="18000" tIns="0" rIns="18000" bIns="0" rtlCol="0" anchor="ctr">
            <a:noAutofit/>
          </a:bodyPr>
          <a:lstStyle/>
          <a:p>
            <a:r>
              <a:rPr lang="en-US" sz="1800">
                <a:cs typeface="Times New Roman"/>
              </a:rPr>
              <a:t>Data tables</a:t>
            </a:r>
            <a:endParaRPr lang="en-US" sz="1800">
              <a:ea typeface="Ebrima"/>
              <a:cs typeface="Times New Roman"/>
            </a:endParaRPr>
          </a:p>
        </p:txBody>
      </p:sp>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18</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a:t>County adaptation of chartbook</a:t>
            </a:r>
            <a:endParaRPr lang="en-US" sz="240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323556" y="1637749"/>
            <a:ext cx="5329139" cy="3139321"/>
          </a:xfrm>
          <a:prstGeom prst="rect">
            <a:avLst/>
          </a:prstGeom>
          <a:noFill/>
        </p:spPr>
        <p:txBody>
          <a:bodyPr wrap="square" lIns="91440" tIns="45720" rIns="91440" bIns="45720" rtlCol="0" anchor="t">
            <a:spAutoFit/>
          </a:bodyPr>
          <a:lstStyle/>
          <a:p>
            <a:r>
              <a:rPr lang="en-US" dirty="0"/>
              <a:t>Data tables summarize existing data and are used to create the figures. The data in these tables are pulled from the detailed results below.</a:t>
            </a:r>
            <a:endParaRPr lang="en-US" dirty="0">
              <a:cs typeface="Arial"/>
            </a:endParaRPr>
          </a:p>
          <a:p>
            <a:r>
              <a:rPr lang="en-US" dirty="0"/>
              <a:t>Any changes in wording (e.g., “change in service hours” to “change in facility hours”) will be reflected in the figures.</a:t>
            </a:r>
            <a:endParaRPr lang="en-US" dirty="0">
              <a:cs typeface="Arial"/>
            </a:endParaRPr>
          </a:p>
          <a:p>
            <a:r>
              <a:rPr lang="en-US" dirty="0"/>
              <a:t>To create a new figure, create new data table below the existing tables (add new rows first to avoid accidently covering over the detailed results tables below).</a:t>
            </a:r>
            <a:endParaRPr lang="en-US" dirty="0">
              <a:cs typeface="Arial"/>
            </a:endParaRPr>
          </a:p>
          <a:p>
            <a:pPr marL="285750" indent="-285750">
              <a:buFont typeface="Arial" panose="020B0604020202020204" pitchFamily="34" charset="0"/>
              <a:buChar char="•"/>
            </a:pPr>
            <a:endParaRPr lang="en-US" dirty="0">
              <a:cs typeface="Arial"/>
            </a:endParaRPr>
          </a:p>
        </p:txBody>
      </p:sp>
      <p:pic>
        <p:nvPicPr>
          <p:cNvPr id="11" name="Picture 10">
            <a:hlinkClick r:id="rId3"/>
            <a:extLst>
              <a:ext uri="{FF2B5EF4-FFF2-40B4-BE49-F238E27FC236}">
                <a16:creationId xmlns:a16="http://schemas.microsoft.com/office/drawing/2014/main" id="{ED0B5237-86AF-4694-8FA8-E12511FBC112}"/>
              </a:ext>
            </a:extLst>
          </p:cNvPr>
          <p:cNvPicPr>
            <a:picLocks noChangeAspect="1"/>
          </p:cNvPicPr>
          <p:nvPr/>
        </p:nvPicPr>
        <p:blipFill>
          <a:blip r:embed="rId4"/>
          <a:stretch>
            <a:fillRect/>
          </a:stretch>
        </p:blipFill>
        <p:spPr>
          <a:xfrm>
            <a:off x="5650815" y="1158357"/>
            <a:ext cx="5978368" cy="3796353"/>
          </a:xfrm>
          <a:prstGeom prst="rect">
            <a:avLst/>
          </a:prstGeom>
        </p:spPr>
      </p:pic>
    </p:spTree>
    <p:extLst>
      <p:ext uri="{BB962C8B-B14F-4D97-AF65-F5344CB8AC3E}">
        <p14:creationId xmlns:p14="http://schemas.microsoft.com/office/powerpoint/2010/main" val="1559257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B5C919-4FDC-4154-8F98-ECDBFABCAF52}"/>
              </a:ext>
            </a:extLst>
          </p:cNvPr>
          <p:cNvSpPr>
            <a:spLocks noGrp="1"/>
          </p:cNvSpPr>
          <p:nvPr>
            <p:ph type="body" sz="quarter" idx="13"/>
          </p:nvPr>
        </p:nvSpPr>
        <p:spPr>
          <a:xfrm>
            <a:off x="480485" y="1188003"/>
            <a:ext cx="8160000" cy="288925"/>
          </a:xfrm>
        </p:spPr>
        <p:txBody>
          <a:bodyPr/>
          <a:lstStyle/>
          <a:p>
            <a:r>
              <a:rPr lang="en-US"/>
              <a:t>Figures</a:t>
            </a:r>
          </a:p>
        </p:txBody>
      </p:sp>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19</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a:t>County adaptation of chartbook</a:t>
            </a:r>
            <a:endParaRPr lang="en-US" sz="240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323556" y="1637749"/>
            <a:ext cx="4353407" cy="2062103"/>
          </a:xfrm>
          <a:prstGeom prst="rect">
            <a:avLst/>
          </a:prstGeom>
          <a:noFill/>
        </p:spPr>
        <p:txBody>
          <a:bodyPr wrap="square" lIns="91440" tIns="45720" rIns="91440" bIns="45720" rtlCol="0" anchor="t">
            <a:spAutoFit/>
          </a:bodyPr>
          <a:lstStyle/>
          <a:p>
            <a:r>
              <a:rPr lang="en-US" sz="1600" dirty="0"/>
              <a:t>Figures are created based on data tables below. To create a new figure, add below existing figures (add new rows first to avoid accidently covering over the data tables below).</a:t>
            </a:r>
            <a:endParaRPr lang="en-US" sz="1600" dirty="0">
              <a:cs typeface="Arial"/>
            </a:endParaRP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p:txBody>
      </p:sp>
      <p:pic>
        <p:nvPicPr>
          <p:cNvPr id="9" name="Picture 8">
            <a:extLst>
              <a:ext uri="{FF2B5EF4-FFF2-40B4-BE49-F238E27FC236}">
                <a16:creationId xmlns:a16="http://schemas.microsoft.com/office/drawing/2014/main" id="{21426D98-D832-4486-998C-1201986892B9}"/>
              </a:ext>
            </a:extLst>
          </p:cNvPr>
          <p:cNvPicPr>
            <a:picLocks noChangeAspect="1"/>
          </p:cNvPicPr>
          <p:nvPr/>
        </p:nvPicPr>
        <p:blipFill>
          <a:blip r:embed="rId3"/>
          <a:stretch>
            <a:fillRect/>
          </a:stretch>
        </p:blipFill>
        <p:spPr>
          <a:xfrm>
            <a:off x="4740812" y="1332465"/>
            <a:ext cx="6822266" cy="4961186"/>
          </a:xfrm>
          <a:prstGeom prst="rect">
            <a:avLst/>
          </a:prstGeom>
        </p:spPr>
      </p:pic>
    </p:spTree>
    <p:extLst>
      <p:ext uri="{BB962C8B-B14F-4D97-AF65-F5344CB8AC3E}">
        <p14:creationId xmlns:p14="http://schemas.microsoft.com/office/powerpoint/2010/main" val="224609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3465DD-D85E-4BAA-9835-780AC09F1E44}"/>
              </a:ext>
            </a:extLst>
          </p:cNvPr>
          <p:cNvSpPr>
            <a:spLocks noGrp="1"/>
          </p:cNvSpPr>
          <p:nvPr>
            <p:ph idx="1"/>
          </p:nvPr>
        </p:nvSpPr>
        <p:spPr>
          <a:xfrm>
            <a:off x="480000" y="1914812"/>
            <a:ext cx="11226364" cy="3887633"/>
          </a:xfrm>
        </p:spPr>
        <p:txBody>
          <a:bodyPr vert="horz" lIns="18000" tIns="0" rIns="18000" bIns="0" numCol="2" spcCol="457200" rtlCol="0" anchor="t">
            <a:noAutofit/>
          </a:bodyPr>
          <a:lstStyle/>
          <a:p>
            <a:pPr algn="ctr">
              <a:lnSpc>
                <a:spcPct val="100000"/>
              </a:lnSpc>
              <a:spcBef>
                <a:spcPts val="600"/>
              </a:spcBef>
            </a:pPr>
            <a:r>
              <a:rPr lang="en-US" b="1" dirty="0">
                <a:solidFill>
                  <a:schemeClr val="accent1"/>
                </a:solidFill>
                <a:cs typeface="Times New Roman"/>
              </a:rPr>
              <a:t>PART 1</a:t>
            </a:r>
          </a:p>
          <a:p>
            <a:pPr>
              <a:lnSpc>
                <a:spcPct val="100000"/>
              </a:lnSpc>
              <a:spcBef>
                <a:spcPts val="600"/>
              </a:spcBef>
            </a:pPr>
            <a:r>
              <a:rPr lang="en-US" b="1" dirty="0">
                <a:solidFill>
                  <a:schemeClr val="accent1"/>
                </a:solidFill>
                <a:cs typeface="Times New Roman"/>
              </a:rPr>
              <a:t>Purpose: </a:t>
            </a:r>
            <a:r>
              <a:rPr lang="en-US" dirty="0">
                <a:cs typeface="Times New Roman"/>
              </a:rPr>
              <a:t>Equip attendants to support data management and chartbook use </a:t>
            </a:r>
          </a:p>
          <a:p>
            <a:pPr>
              <a:lnSpc>
                <a:spcPct val="100000"/>
              </a:lnSpc>
              <a:spcBef>
                <a:spcPts val="600"/>
              </a:spcBef>
            </a:pPr>
            <a:r>
              <a:rPr lang="en-US" b="1" dirty="0">
                <a:solidFill>
                  <a:schemeClr val="accent1"/>
                </a:solidFill>
                <a:cs typeface="Times New Roman"/>
              </a:rPr>
              <a:t>Target audience: </a:t>
            </a:r>
            <a:r>
              <a:rPr lang="en-US" dirty="0">
                <a:cs typeface="Times New Roman"/>
              </a:rPr>
              <a:t>Those who will support </a:t>
            </a:r>
            <a:r>
              <a:rPr lang="en-US" b="1" i="1" dirty="0">
                <a:cs typeface="Times New Roman"/>
              </a:rPr>
              <a:t>survey managers</a:t>
            </a:r>
            <a:r>
              <a:rPr lang="en-US" dirty="0">
                <a:cs typeface="Times New Roman"/>
              </a:rPr>
              <a:t> or </a:t>
            </a:r>
            <a:r>
              <a:rPr lang="en-US" b="1" i="1" dirty="0">
                <a:cs typeface="Times New Roman"/>
              </a:rPr>
              <a:t>data managers</a:t>
            </a:r>
            <a:endParaRPr lang="en-US" b="1" i="1" dirty="0"/>
          </a:p>
          <a:p>
            <a:pPr>
              <a:lnSpc>
                <a:spcPct val="100000"/>
              </a:lnSpc>
              <a:spcBef>
                <a:spcPts val="600"/>
              </a:spcBef>
            </a:pPr>
            <a:r>
              <a:rPr lang="en-US" b="1" dirty="0">
                <a:solidFill>
                  <a:schemeClr val="tx2"/>
                </a:solidFill>
                <a:cs typeface="Times New Roman"/>
              </a:rPr>
              <a:t>Expected outcomes: </a:t>
            </a:r>
            <a:r>
              <a:rPr lang="en-US" dirty="0">
                <a:cs typeface="Times New Roman"/>
              </a:rPr>
              <a:t>Following this session, partners will:  </a:t>
            </a:r>
            <a:endParaRPr lang="en-US" dirty="0"/>
          </a:p>
          <a:p>
            <a:pPr marL="342900" indent="-342900">
              <a:buFont typeface="Wingdings"/>
              <a:buChar char="ü"/>
            </a:pPr>
            <a:r>
              <a:rPr lang="en-US" dirty="0">
                <a:ea typeface="+mn-lt"/>
                <a:cs typeface="+mn-lt"/>
              </a:rPr>
              <a:t>Be familiar with data flow</a:t>
            </a:r>
          </a:p>
          <a:p>
            <a:pPr marL="342900" indent="-342900">
              <a:buClr>
                <a:srgbClr val="000000"/>
              </a:buClr>
              <a:buFont typeface="Wingdings"/>
              <a:buChar char="ü"/>
            </a:pPr>
            <a:r>
              <a:rPr lang="en-US" dirty="0">
                <a:ea typeface="+mn-lt"/>
                <a:cs typeface="+mn-lt"/>
              </a:rPr>
              <a:t>Understand roles and responsibilities of data managers</a:t>
            </a:r>
          </a:p>
          <a:p>
            <a:pPr marL="342900" indent="-342900">
              <a:buClr>
                <a:srgbClr val="000000"/>
              </a:buClr>
              <a:buFont typeface="Wingdings"/>
              <a:buChar char="ü"/>
            </a:pPr>
            <a:r>
              <a:rPr lang="en-US" dirty="0">
                <a:ea typeface="+mn-lt"/>
                <a:cs typeface="+mn-lt"/>
              </a:rPr>
              <a:t>Know how to use and update chartbooks</a:t>
            </a:r>
          </a:p>
          <a:p>
            <a:pPr marL="342900" indent="-342900">
              <a:buClr>
                <a:srgbClr val="000000"/>
              </a:buClr>
              <a:buFont typeface="Wingdings"/>
              <a:buChar char="ü"/>
            </a:pPr>
            <a:r>
              <a:rPr lang="en-US" dirty="0">
                <a:ea typeface="+mn-lt"/>
                <a:cs typeface="+mn-lt"/>
              </a:rPr>
              <a:t>Understand needs for technical assistance and be equipped to provide it</a:t>
            </a:r>
          </a:p>
          <a:p>
            <a:pPr algn="ctr">
              <a:lnSpc>
                <a:spcPct val="100000"/>
              </a:lnSpc>
              <a:spcBef>
                <a:spcPts val="600"/>
              </a:spcBef>
            </a:pPr>
            <a:r>
              <a:rPr lang="en-US" b="1" dirty="0">
                <a:solidFill>
                  <a:schemeClr val="accent1"/>
                </a:solidFill>
                <a:cs typeface="Times New Roman"/>
              </a:rPr>
              <a:t>PART 2</a:t>
            </a:r>
          </a:p>
          <a:p>
            <a:pPr>
              <a:lnSpc>
                <a:spcPct val="100000"/>
              </a:lnSpc>
              <a:spcBef>
                <a:spcPts val="600"/>
              </a:spcBef>
            </a:pPr>
            <a:r>
              <a:rPr lang="en-US" b="1" dirty="0">
                <a:solidFill>
                  <a:schemeClr val="accent1"/>
                </a:solidFill>
                <a:cs typeface="Times New Roman"/>
              </a:rPr>
              <a:t>Purpose: </a:t>
            </a:r>
            <a:r>
              <a:rPr lang="en-US" dirty="0">
                <a:cs typeface="Times New Roman"/>
              </a:rPr>
              <a:t>Equip attendants to support data management further</a:t>
            </a:r>
          </a:p>
          <a:p>
            <a:pPr>
              <a:lnSpc>
                <a:spcPct val="100000"/>
              </a:lnSpc>
              <a:spcBef>
                <a:spcPts val="600"/>
              </a:spcBef>
            </a:pPr>
            <a:r>
              <a:rPr lang="en-US" b="1" dirty="0">
                <a:solidFill>
                  <a:schemeClr val="accent1"/>
                </a:solidFill>
                <a:cs typeface="Times New Roman"/>
              </a:rPr>
              <a:t>Target audience: </a:t>
            </a:r>
            <a:r>
              <a:rPr lang="en-US" dirty="0">
                <a:cs typeface="Times New Roman"/>
              </a:rPr>
              <a:t>Those who will support </a:t>
            </a:r>
            <a:r>
              <a:rPr lang="en-US" b="1" i="1" dirty="0">
                <a:cs typeface="Times New Roman"/>
              </a:rPr>
              <a:t>data managers</a:t>
            </a:r>
            <a:endParaRPr lang="en-US" b="1" i="1" dirty="0"/>
          </a:p>
          <a:p>
            <a:pPr>
              <a:lnSpc>
                <a:spcPct val="100000"/>
              </a:lnSpc>
              <a:spcBef>
                <a:spcPts val="600"/>
              </a:spcBef>
            </a:pPr>
            <a:r>
              <a:rPr lang="en-US" b="1" dirty="0">
                <a:solidFill>
                  <a:schemeClr val="tx2"/>
                </a:solidFill>
                <a:cs typeface="Times New Roman"/>
              </a:rPr>
              <a:t>Expected outcomes: </a:t>
            </a:r>
            <a:r>
              <a:rPr lang="en-US" dirty="0">
                <a:cs typeface="Times New Roman"/>
              </a:rPr>
              <a:t>Following this session, partners will:  </a:t>
            </a:r>
            <a:endParaRPr lang="en-US" dirty="0"/>
          </a:p>
          <a:p>
            <a:pPr marL="285750" indent="-285750">
              <a:lnSpc>
                <a:spcPct val="100000"/>
              </a:lnSpc>
              <a:spcBef>
                <a:spcPts val="600"/>
              </a:spcBef>
              <a:buFont typeface="Wingdings" panose="05000000000000000000" pitchFamily="2" charset="2"/>
              <a:buChar char="ü"/>
            </a:pPr>
            <a:r>
              <a:rPr lang="en-US" dirty="0"/>
              <a:t>Be familiar with standard analysis code </a:t>
            </a:r>
          </a:p>
          <a:p>
            <a:pPr marL="285750" indent="-285750">
              <a:lnSpc>
                <a:spcPct val="100000"/>
              </a:lnSpc>
              <a:spcBef>
                <a:spcPts val="600"/>
              </a:spcBef>
              <a:buFont typeface="Wingdings" panose="05000000000000000000" pitchFamily="2" charset="2"/>
              <a:buChar char="ü"/>
            </a:pPr>
            <a:r>
              <a:rPr lang="en-US" dirty="0"/>
              <a:t>Understand minimum required adaptation in all countries</a:t>
            </a:r>
          </a:p>
          <a:p>
            <a:pPr marL="285750" indent="-285750">
              <a:lnSpc>
                <a:spcPct val="100000"/>
              </a:lnSpc>
              <a:spcBef>
                <a:spcPts val="600"/>
              </a:spcBef>
              <a:buFont typeface="Wingdings" panose="05000000000000000000" pitchFamily="2" charset="2"/>
              <a:buChar char="ü"/>
            </a:pPr>
            <a:r>
              <a:rPr lang="en-US" dirty="0"/>
              <a:t>Know how to update analysis code based on country-specific questionnaires </a:t>
            </a:r>
          </a:p>
          <a:p>
            <a:pPr marL="285750" indent="-285750">
              <a:lnSpc>
                <a:spcPct val="100000"/>
              </a:lnSpc>
              <a:spcBef>
                <a:spcPts val="600"/>
              </a:spcBef>
              <a:buFont typeface="Wingdings" panose="05000000000000000000" pitchFamily="2" charset="2"/>
              <a:buChar char="ü"/>
            </a:pPr>
            <a:r>
              <a:rPr lang="en-US" dirty="0"/>
              <a:t>Be able to export data management and analysis products to chartbooks</a:t>
            </a:r>
          </a:p>
          <a:p>
            <a:pPr marL="342900" indent="-342900">
              <a:buFont typeface="+mj-lt"/>
              <a:buAutoNum type="arabicPeriod"/>
            </a:pPr>
            <a:endParaRPr lang="en-US" b="1" dirty="0"/>
          </a:p>
        </p:txBody>
      </p:sp>
      <p:sp>
        <p:nvSpPr>
          <p:cNvPr id="3" name="Text Placeholder 2">
            <a:extLst>
              <a:ext uri="{FF2B5EF4-FFF2-40B4-BE49-F238E27FC236}">
                <a16:creationId xmlns:a16="http://schemas.microsoft.com/office/drawing/2014/main" id="{B5EA3518-6D4C-4FC7-A240-F6F966A199B3}"/>
              </a:ext>
            </a:extLst>
          </p:cNvPr>
          <p:cNvSpPr>
            <a:spLocks noGrp="1"/>
          </p:cNvSpPr>
          <p:nvPr>
            <p:ph type="body" sz="quarter" idx="13"/>
          </p:nvPr>
        </p:nvSpPr>
        <p:spPr>
          <a:xfrm>
            <a:off x="480485" y="1047931"/>
            <a:ext cx="8160000" cy="223571"/>
          </a:xfrm>
        </p:spPr>
        <p:txBody>
          <a:bodyPr>
            <a:noAutofit/>
          </a:bodyPr>
          <a:lstStyle/>
          <a:p>
            <a:r>
              <a:rPr lang="en-US"/>
              <a:t>Purpose and learning outcomes</a:t>
            </a:r>
          </a:p>
        </p:txBody>
      </p:sp>
      <p:sp>
        <p:nvSpPr>
          <p:cNvPr id="4" name="Date Placeholder 3">
            <a:extLst>
              <a:ext uri="{FF2B5EF4-FFF2-40B4-BE49-F238E27FC236}">
                <a16:creationId xmlns:a16="http://schemas.microsoft.com/office/drawing/2014/main" id="{C8983C6C-4D52-43DD-B1B4-9C032DFD91FF}"/>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C2ADABEF-7CC2-45F1-9B98-5ACFD9FC5C9B}"/>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C8AC51F-ED94-4678-9475-991DB8F98EF1}"/>
              </a:ext>
            </a:extLst>
          </p:cNvPr>
          <p:cNvSpPr>
            <a:spLocks noGrp="1"/>
          </p:cNvSpPr>
          <p:nvPr>
            <p:ph type="sldNum" sz="quarter" idx="16"/>
          </p:nvPr>
        </p:nvSpPr>
        <p:spPr/>
        <p:txBody>
          <a:bodyPr/>
          <a:lstStyle/>
          <a:p>
            <a:fld id="{A74CE0EA-F3B5-4684-BA10-C594598FDB9C}" type="slidenum">
              <a:rPr lang="en-GB" noProof="0" smtClean="0"/>
              <a:pPr/>
              <a:t>2</a:t>
            </a:fld>
            <a:endParaRPr lang="en-GB" noProof="0"/>
          </a:p>
        </p:txBody>
      </p:sp>
      <p:sp>
        <p:nvSpPr>
          <p:cNvPr id="7" name="Text Placeholder 6">
            <a:extLst>
              <a:ext uri="{FF2B5EF4-FFF2-40B4-BE49-F238E27FC236}">
                <a16:creationId xmlns:a16="http://schemas.microsoft.com/office/drawing/2014/main" id="{2C138008-629E-43C2-8B90-B9D55E2EB9F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EB51FBC9-801A-4BAC-A079-C3D4D4895395}"/>
              </a:ext>
            </a:extLst>
          </p:cNvPr>
          <p:cNvSpPr>
            <a:spLocks noGrp="1"/>
          </p:cNvSpPr>
          <p:nvPr>
            <p:ph type="title"/>
          </p:nvPr>
        </p:nvSpPr>
        <p:spPr>
          <a:xfrm>
            <a:off x="480485" y="332849"/>
            <a:ext cx="9089472" cy="716041"/>
          </a:xfrm>
        </p:spPr>
        <p:txBody>
          <a:bodyPr/>
          <a:lstStyle/>
          <a:p>
            <a:r>
              <a:rPr lang="en-US" sz="2400" dirty="0"/>
              <a:t>Session 5: Supporting data management and chartbook use</a:t>
            </a:r>
          </a:p>
        </p:txBody>
      </p:sp>
    </p:spTree>
    <p:extLst>
      <p:ext uri="{BB962C8B-B14F-4D97-AF65-F5344CB8AC3E}">
        <p14:creationId xmlns:p14="http://schemas.microsoft.com/office/powerpoint/2010/main" val="2827119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7"/>
          </p:nvPr>
        </p:nvSpPr>
        <p:spPr/>
      </p:sp>
      <p:sp>
        <p:nvSpPr>
          <p:cNvPr id="3" name="Text Placeholder 2"/>
          <p:cNvSpPr>
            <a:spLocks noGrp="1"/>
          </p:cNvSpPr>
          <p:nvPr>
            <p:ph type="body" sz="quarter" idx="18"/>
          </p:nvPr>
        </p:nvSpPr>
        <p:spPr>
          <a:xfrm>
            <a:off x="2" y="1799999"/>
            <a:ext cx="4279900" cy="3141456"/>
          </a:xfrm>
        </p:spPr>
        <p:txBody>
          <a:bodyPr anchor="ctr"/>
          <a:lstStyle/>
          <a:p>
            <a:r>
              <a:rPr lang="en-US" dirty="0"/>
              <a:t>Updating detailed results in chartbooks </a:t>
            </a:r>
          </a:p>
          <a:p>
            <a:pPr marL="457200" indent="-457200">
              <a:buClr>
                <a:schemeClr val="bg1"/>
              </a:buClr>
              <a:buFont typeface="Arial" panose="020B0604020202020204" pitchFamily="34" charset="0"/>
              <a:buChar char="•"/>
            </a:pPr>
            <a:r>
              <a:rPr lang="en-US" dirty="0"/>
              <a:t>Examples and practice</a:t>
            </a: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20</a:t>
            </a:fld>
            <a:endParaRPr lang="en-GB"/>
          </a:p>
        </p:txBody>
      </p:sp>
      <p:sp>
        <p:nvSpPr>
          <p:cNvPr id="7" name="Text Placeholder 6"/>
          <p:cNvSpPr>
            <a:spLocks noGrp="1"/>
          </p:cNvSpPr>
          <p:nvPr>
            <p:ph type="body" sz="quarter" idx="22"/>
          </p:nvPr>
        </p:nvSpPr>
        <p:spPr/>
        <p:txBody>
          <a:bodyPr/>
          <a:lstStyle/>
          <a:p>
            <a:endParaRPr lang="en-US"/>
          </a:p>
        </p:txBody>
      </p:sp>
      <p:sp>
        <p:nvSpPr>
          <p:cNvPr id="8" name="Title 7"/>
          <p:cNvSpPr>
            <a:spLocks noGrp="1"/>
          </p:cNvSpPr>
          <p:nvPr>
            <p:ph type="title"/>
          </p:nvPr>
        </p:nvSpPr>
        <p:spPr>
          <a:xfrm>
            <a:off x="477837" y="355770"/>
            <a:ext cx="8160000" cy="322617"/>
          </a:xfrm>
        </p:spPr>
        <p:txBody>
          <a:bodyPr/>
          <a:lstStyle/>
          <a:p>
            <a:r>
              <a:rPr lang="en-US" sz="2400" dirty="0"/>
              <a:t>PART 1</a:t>
            </a:r>
          </a:p>
        </p:txBody>
      </p:sp>
      <p:sp>
        <p:nvSpPr>
          <p:cNvPr id="9" name="Picture Placeholder 8"/>
          <p:cNvSpPr>
            <a:spLocks noGrp="1"/>
          </p:cNvSpPr>
          <p:nvPr>
            <p:ph type="pic" sz="quarter" idx="24"/>
          </p:nvPr>
        </p:nvSpPr>
        <p:spPr/>
      </p:sp>
      <p:grpSp>
        <p:nvGrpSpPr>
          <p:cNvPr id="11" name="Group 10"/>
          <p:cNvGrpSpPr/>
          <p:nvPr/>
        </p:nvGrpSpPr>
        <p:grpSpPr>
          <a:xfrm>
            <a:off x="6093182" y="916721"/>
            <a:ext cx="3347719" cy="4908011"/>
            <a:chOff x="344605" y="1371629"/>
            <a:chExt cx="3347719" cy="4908011"/>
          </a:xfrm>
        </p:grpSpPr>
        <p:grpSp>
          <p:nvGrpSpPr>
            <p:cNvPr id="12" name="Group 11">
              <a:extLst>
                <a:ext uri="{FF2B5EF4-FFF2-40B4-BE49-F238E27FC236}">
                  <a16:creationId xmlns:a16="http://schemas.microsoft.com/office/drawing/2014/main" id="{78EB90D3-14F0-410C-B940-2CC531C0C51F}"/>
                </a:ext>
              </a:extLst>
            </p:cNvPr>
            <p:cNvGrpSpPr>
              <a:grpSpLocks noChangeAspect="1"/>
            </p:cNvGrpSpPr>
            <p:nvPr/>
          </p:nvGrpSpPr>
          <p:grpSpPr>
            <a:xfrm>
              <a:off x="479999" y="1371629"/>
              <a:ext cx="3052437" cy="4630391"/>
              <a:chOff x="7665720" y="360000"/>
              <a:chExt cx="4046280" cy="6138000"/>
            </a:xfrm>
          </p:grpSpPr>
          <p:pic>
            <p:nvPicPr>
              <p:cNvPr id="14" name="Picture 13">
                <a:extLst>
                  <a:ext uri="{FF2B5EF4-FFF2-40B4-BE49-F238E27FC236}">
                    <a16:creationId xmlns:a16="http://schemas.microsoft.com/office/drawing/2014/main" id="{A2927A8C-B7D0-4EFB-9CD0-E7AD902568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15318" y="360000"/>
                <a:ext cx="3596682" cy="6138000"/>
              </a:xfrm>
              <a:prstGeom prst="rect">
                <a:avLst/>
              </a:prstGeom>
            </p:spPr>
          </p:pic>
          <p:sp>
            <p:nvSpPr>
              <p:cNvPr id="15" name="TextBox 14">
                <a:extLst>
                  <a:ext uri="{FF2B5EF4-FFF2-40B4-BE49-F238E27FC236}">
                    <a16:creationId xmlns:a16="http://schemas.microsoft.com/office/drawing/2014/main" id="{99547FA0-4E52-4EF5-B8FB-7D1DA8924A0E}"/>
                  </a:ext>
                </a:extLst>
              </p:cNvPr>
              <p:cNvSpPr txBox="1"/>
              <p:nvPr/>
            </p:nvSpPr>
            <p:spPr>
              <a:xfrm>
                <a:off x="7665720" y="808692"/>
                <a:ext cx="312906" cy="369332"/>
              </a:xfrm>
              <a:prstGeom prst="rect">
                <a:avLst/>
              </a:prstGeom>
              <a:noFill/>
            </p:spPr>
            <p:txBody>
              <a:bodyPr wrap="none" rtlCol="0">
                <a:spAutoFit/>
              </a:bodyPr>
              <a:lstStyle/>
              <a:p>
                <a:r>
                  <a:rPr lang="en-US" b="1">
                    <a:solidFill>
                      <a:schemeClr val="tx2"/>
                    </a:solidFill>
                  </a:rPr>
                  <a:t>1</a:t>
                </a:r>
              </a:p>
            </p:txBody>
          </p:sp>
          <p:sp>
            <p:nvSpPr>
              <p:cNvPr id="16" name="TextBox 15">
                <a:extLst>
                  <a:ext uri="{FF2B5EF4-FFF2-40B4-BE49-F238E27FC236}">
                    <a16:creationId xmlns:a16="http://schemas.microsoft.com/office/drawing/2014/main" id="{FE440AAB-43C8-4A8A-9729-04BF35A3D89A}"/>
                  </a:ext>
                </a:extLst>
              </p:cNvPr>
              <p:cNvSpPr txBox="1"/>
              <p:nvPr/>
            </p:nvSpPr>
            <p:spPr>
              <a:xfrm>
                <a:off x="7665720" y="1848478"/>
                <a:ext cx="312906" cy="369332"/>
              </a:xfrm>
              <a:prstGeom prst="rect">
                <a:avLst/>
              </a:prstGeom>
              <a:noFill/>
            </p:spPr>
            <p:txBody>
              <a:bodyPr wrap="none" rtlCol="0">
                <a:spAutoFit/>
              </a:bodyPr>
              <a:lstStyle/>
              <a:p>
                <a:r>
                  <a:rPr lang="en-US" b="1">
                    <a:solidFill>
                      <a:schemeClr val="tx2"/>
                    </a:solidFill>
                  </a:rPr>
                  <a:t>2</a:t>
                </a:r>
              </a:p>
            </p:txBody>
          </p:sp>
          <p:sp>
            <p:nvSpPr>
              <p:cNvPr id="17" name="TextBox 16">
                <a:extLst>
                  <a:ext uri="{FF2B5EF4-FFF2-40B4-BE49-F238E27FC236}">
                    <a16:creationId xmlns:a16="http://schemas.microsoft.com/office/drawing/2014/main" id="{C6D7594B-1057-4F85-8DA3-80E43171AD70}"/>
                  </a:ext>
                </a:extLst>
              </p:cNvPr>
              <p:cNvSpPr txBox="1"/>
              <p:nvPr/>
            </p:nvSpPr>
            <p:spPr>
              <a:xfrm>
                <a:off x="7665720" y="3189902"/>
                <a:ext cx="312906" cy="369332"/>
              </a:xfrm>
              <a:prstGeom prst="rect">
                <a:avLst/>
              </a:prstGeom>
              <a:noFill/>
            </p:spPr>
            <p:txBody>
              <a:bodyPr wrap="none" rtlCol="0">
                <a:spAutoFit/>
              </a:bodyPr>
              <a:lstStyle/>
              <a:p>
                <a:r>
                  <a:rPr lang="en-US" b="1">
                    <a:solidFill>
                      <a:schemeClr val="tx2"/>
                    </a:solidFill>
                  </a:rPr>
                  <a:t>3</a:t>
                </a:r>
              </a:p>
            </p:txBody>
          </p:sp>
          <p:sp>
            <p:nvSpPr>
              <p:cNvPr id="18" name="TextBox 17">
                <a:extLst>
                  <a:ext uri="{FF2B5EF4-FFF2-40B4-BE49-F238E27FC236}">
                    <a16:creationId xmlns:a16="http://schemas.microsoft.com/office/drawing/2014/main" id="{1BCBAFA7-1F50-481B-8FB4-6658BCE57BB9}"/>
                  </a:ext>
                </a:extLst>
              </p:cNvPr>
              <p:cNvSpPr txBox="1"/>
              <p:nvPr/>
            </p:nvSpPr>
            <p:spPr>
              <a:xfrm>
                <a:off x="7665720" y="4071065"/>
                <a:ext cx="312906" cy="369332"/>
              </a:xfrm>
              <a:prstGeom prst="rect">
                <a:avLst/>
              </a:prstGeom>
              <a:noFill/>
            </p:spPr>
            <p:txBody>
              <a:bodyPr wrap="none" rtlCol="0">
                <a:spAutoFit/>
              </a:bodyPr>
              <a:lstStyle/>
              <a:p>
                <a:r>
                  <a:rPr lang="en-US" b="1">
                    <a:solidFill>
                      <a:schemeClr val="tx2"/>
                    </a:solidFill>
                  </a:rPr>
                  <a:t>4</a:t>
                </a:r>
              </a:p>
            </p:txBody>
          </p:sp>
          <p:sp>
            <p:nvSpPr>
              <p:cNvPr id="19" name="TextBox 18">
                <a:extLst>
                  <a:ext uri="{FF2B5EF4-FFF2-40B4-BE49-F238E27FC236}">
                    <a16:creationId xmlns:a16="http://schemas.microsoft.com/office/drawing/2014/main" id="{459DFC59-8AB5-4BC2-814B-AB681AE2449B}"/>
                  </a:ext>
                </a:extLst>
              </p:cNvPr>
              <p:cNvSpPr txBox="1"/>
              <p:nvPr/>
            </p:nvSpPr>
            <p:spPr>
              <a:xfrm>
                <a:off x="7665720" y="5412488"/>
                <a:ext cx="312906" cy="369332"/>
              </a:xfrm>
              <a:prstGeom prst="rect">
                <a:avLst/>
              </a:prstGeom>
              <a:noFill/>
            </p:spPr>
            <p:txBody>
              <a:bodyPr wrap="none" rtlCol="0">
                <a:spAutoFit/>
              </a:bodyPr>
              <a:lstStyle/>
              <a:p>
                <a:r>
                  <a:rPr lang="en-US" b="1">
                    <a:solidFill>
                      <a:schemeClr val="tx2"/>
                    </a:solidFill>
                  </a:rPr>
                  <a:t>5</a:t>
                </a:r>
              </a:p>
            </p:txBody>
          </p:sp>
        </p:grpSp>
        <p:sp>
          <p:nvSpPr>
            <p:cNvPr id="13" name="Oval 12"/>
            <p:cNvSpPr/>
            <p:nvPr/>
          </p:nvSpPr>
          <p:spPr>
            <a:xfrm>
              <a:off x="344605" y="4571994"/>
              <a:ext cx="3347719" cy="1707646"/>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234891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21</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dirty="0"/>
              <a:t>How to update detailed results</a:t>
            </a:r>
            <a:endParaRPr lang="en-US" sz="2400" dirty="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479995" y="1371629"/>
            <a:ext cx="6161436" cy="3539430"/>
          </a:xfrm>
          <a:prstGeom prst="rect">
            <a:avLst/>
          </a:prstGeom>
          <a:noFill/>
        </p:spPr>
        <p:txBody>
          <a:bodyPr wrap="square" lIns="91440" tIns="45720" rIns="91440" bIns="45720" rtlCol="0" anchor="t">
            <a:spAutoFit/>
          </a:bodyPr>
          <a:lstStyle/>
          <a:p>
            <a:r>
              <a:rPr lang="en-US" sz="1600" dirty="0"/>
              <a:t>Practice:</a:t>
            </a:r>
          </a:p>
          <a:p>
            <a:r>
              <a:rPr lang="en-US" sz="1600" dirty="0"/>
              <a:t> </a:t>
            </a:r>
          </a:p>
          <a:p>
            <a:pPr marL="342900" indent="-342900">
              <a:buFont typeface="+mj-lt"/>
              <a:buAutoNum type="arabicPeriod"/>
            </a:pPr>
            <a:r>
              <a:rPr lang="en-US" sz="1600" dirty="0"/>
              <a:t>Open </a:t>
            </a:r>
            <a:r>
              <a:rPr lang="en-US" sz="1600" b="1" dirty="0"/>
              <a:t>SampleChartbook_ToPracticeDynamicDuo.xls</a:t>
            </a:r>
            <a:r>
              <a:rPr lang="en-US" sz="1600" dirty="0"/>
              <a:t> </a:t>
            </a:r>
          </a:p>
          <a:p>
            <a:pPr marL="342900" indent="-342900">
              <a:buFont typeface="+mj-lt"/>
              <a:buAutoNum type="arabicPeriod"/>
            </a:pPr>
            <a:r>
              <a:rPr lang="en-US" sz="1600" dirty="0"/>
              <a:t>Go to the second last tab: </a:t>
            </a:r>
            <a:r>
              <a:rPr lang="en-US" sz="1600" b="1" dirty="0"/>
              <a:t>5. COVID </a:t>
            </a:r>
            <a:r>
              <a:rPr lang="en-US" sz="1600" b="1" dirty="0" err="1"/>
              <a:t>prevention_Practice</a:t>
            </a:r>
            <a:endParaRPr lang="en-US" sz="1600" b="1" dirty="0"/>
          </a:p>
          <a:p>
            <a:pPr marL="342900" indent="-342900">
              <a:buFont typeface="+mj-lt"/>
              <a:buAutoNum type="arabicPeriod"/>
            </a:pPr>
            <a:r>
              <a:rPr lang="en-US" sz="1600" dirty="0"/>
              <a:t>See the practice instructions to update table A5.4. </a:t>
            </a:r>
          </a:p>
          <a:p>
            <a:pPr marL="342900" indent="-342900">
              <a:buFont typeface="+mj-lt"/>
              <a:buAutoNum type="arabicPeriod"/>
            </a:pPr>
            <a:endParaRPr lang="en-US" sz="1600" dirty="0"/>
          </a:p>
          <a:p>
            <a:pPr lvl="1"/>
            <a:r>
              <a:rPr lang="en-US" sz="1600" dirty="0">
                <a:solidFill>
                  <a:srgbClr val="0070C0"/>
                </a:solidFill>
              </a:rPr>
              <a:t>In this survey, a set of new indicators were created. The new indicator names are shown in red (</a:t>
            </a:r>
            <a:r>
              <a:rPr lang="en-US" sz="1600" dirty="0" err="1">
                <a:solidFill>
                  <a:srgbClr val="0070C0"/>
                </a:solidFill>
              </a:rPr>
              <a:t>xppe</a:t>
            </a:r>
            <a:r>
              <a:rPr lang="en-US" sz="1600" dirty="0">
                <a:solidFill>
                  <a:srgbClr val="0070C0"/>
                </a:solidFill>
              </a:rPr>
              <a:t> - obs) in row 180. </a:t>
            </a:r>
          </a:p>
          <a:p>
            <a:pPr lvl="1"/>
            <a:r>
              <a:rPr lang="en-US" sz="1600" dirty="0">
                <a:solidFill>
                  <a:srgbClr val="0070C0"/>
                </a:solidFill>
              </a:rPr>
              <a:t>Please update the table.</a:t>
            </a:r>
          </a:p>
          <a:p>
            <a:pPr marL="342900" indent="-342900">
              <a:buFont typeface="+mj-lt"/>
              <a:buAutoNum type="arabicPeriod"/>
            </a:pPr>
            <a:endParaRPr lang="en-US" sz="1600" dirty="0"/>
          </a:p>
          <a:p>
            <a:pPr marL="342900" indent="-342900">
              <a:buFont typeface="+mj-lt"/>
              <a:buAutoNum type="arabicPeriod"/>
            </a:pPr>
            <a:r>
              <a:rPr lang="en-US" sz="1600" dirty="0"/>
              <a:t>See solutions in the last tab: </a:t>
            </a:r>
            <a:r>
              <a:rPr lang="en-US" sz="1600" b="1" dirty="0"/>
              <a:t>5. COVID </a:t>
            </a:r>
            <a:r>
              <a:rPr lang="en-US" sz="1600" b="1" dirty="0" err="1"/>
              <a:t>prevention_Solution</a:t>
            </a:r>
            <a:endParaRPr lang="en-US" sz="1600" b="1" dirty="0"/>
          </a:p>
          <a:p>
            <a:endParaRPr lang="en-US" sz="1600" dirty="0"/>
          </a:p>
          <a:p>
            <a:endParaRPr lang="en-US" sz="1600" dirty="0"/>
          </a:p>
          <a:p>
            <a:endParaRPr lang="en-US" sz="1600" dirty="0"/>
          </a:p>
        </p:txBody>
      </p:sp>
      <p:pic>
        <p:nvPicPr>
          <p:cNvPr id="31" name="Picture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68371" y="1636294"/>
            <a:ext cx="4737993" cy="3811893"/>
          </a:xfrm>
          <a:prstGeom prst="rect">
            <a:avLst/>
          </a:prstGeom>
        </p:spPr>
      </p:pic>
    </p:spTree>
    <p:extLst>
      <p:ext uri="{BB962C8B-B14F-4D97-AF65-F5344CB8AC3E}">
        <p14:creationId xmlns:p14="http://schemas.microsoft.com/office/powerpoint/2010/main" val="116926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22</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dirty="0"/>
              <a:t>How to update detailed results</a:t>
            </a:r>
            <a:endParaRPr lang="en-US" sz="2400" dirty="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479998" y="1371629"/>
            <a:ext cx="4669518" cy="3785652"/>
          </a:xfrm>
          <a:prstGeom prst="rect">
            <a:avLst/>
          </a:prstGeom>
          <a:noFill/>
        </p:spPr>
        <p:txBody>
          <a:bodyPr wrap="square" lIns="91440" tIns="45720" rIns="91440" bIns="45720" rtlCol="0" anchor="t">
            <a:spAutoFit/>
          </a:bodyPr>
          <a:lstStyle/>
          <a:p>
            <a:r>
              <a:rPr lang="en-US" sz="1600" dirty="0"/>
              <a:t>Dynamic duo – </a:t>
            </a:r>
            <a:r>
              <a:rPr lang="en-US" sz="1600" b="1" dirty="0"/>
              <a:t>HLOOKUP</a:t>
            </a:r>
            <a:r>
              <a:rPr lang="en-US" sz="1600" dirty="0"/>
              <a:t> and </a:t>
            </a:r>
            <a:r>
              <a:rPr lang="en-US" sz="1600" b="1" dirty="0"/>
              <a:t>MATCH</a:t>
            </a:r>
          </a:p>
          <a:p>
            <a:endParaRPr lang="en-US" sz="1600" dirty="0"/>
          </a:p>
          <a:p>
            <a:r>
              <a:rPr lang="en-US" sz="1600" dirty="0"/>
              <a:t>First, manually enter name of a new indicator (already done for this practice). </a:t>
            </a:r>
          </a:p>
          <a:p>
            <a:endParaRPr lang="en-US" sz="1600" dirty="0"/>
          </a:p>
          <a:p>
            <a:r>
              <a:rPr lang="en-US" sz="1600" dirty="0"/>
              <a:t>Then, we tell excel to:</a:t>
            </a:r>
          </a:p>
          <a:p>
            <a:pPr marL="285750" indent="-285750">
              <a:buFontTx/>
              <a:buChar char="-"/>
            </a:pPr>
            <a:r>
              <a:rPr lang="en-US" sz="1600" dirty="0">
                <a:solidFill>
                  <a:srgbClr val="7030A0"/>
                </a:solidFill>
              </a:rPr>
              <a:t>Go to the purple tab</a:t>
            </a:r>
          </a:p>
          <a:p>
            <a:pPr marL="285750" indent="-285750">
              <a:buFontTx/>
              <a:buChar char="-"/>
            </a:pPr>
            <a:r>
              <a:rPr lang="en-US" sz="1600" dirty="0">
                <a:solidFill>
                  <a:srgbClr val="A50021"/>
                </a:solidFill>
              </a:rPr>
              <a:t>Look for a column for which the header is same with </a:t>
            </a:r>
            <a:r>
              <a:rPr lang="en-US" sz="1600" b="1" dirty="0">
                <a:solidFill>
                  <a:srgbClr val="A50021"/>
                </a:solidFill>
              </a:rPr>
              <a:t>the new indicator name</a:t>
            </a:r>
          </a:p>
          <a:p>
            <a:pPr marL="285750" indent="-285750">
              <a:buFontTx/>
              <a:buChar char="-"/>
            </a:pPr>
            <a:r>
              <a:rPr lang="en-US" sz="1600" dirty="0">
                <a:solidFill>
                  <a:srgbClr val="008000"/>
                </a:solidFill>
              </a:rPr>
              <a:t>Find a row in that column for which value in </a:t>
            </a:r>
            <a:r>
              <a:rPr lang="en-US" sz="1600" b="1" dirty="0">
                <a:solidFill>
                  <a:srgbClr val="008000"/>
                </a:solidFill>
              </a:rPr>
              <a:t>column F (subgroup name)</a:t>
            </a:r>
            <a:r>
              <a:rPr lang="en-US" sz="1600" dirty="0">
                <a:solidFill>
                  <a:srgbClr val="008000"/>
                </a:solidFill>
              </a:rPr>
              <a:t> matches with </a:t>
            </a:r>
            <a:r>
              <a:rPr lang="en-US" sz="1600" b="1" dirty="0">
                <a:solidFill>
                  <a:srgbClr val="008000"/>
                </a:solidFill>
              </a:rPr>
              <a:t>an analysis domain name (e.g., all, rural) </a:t>
            </a:r>
          </a:p>
          <a:p>
            <a:pPr marL="285750" indent="-285750">
              <a:buFontTx/>
              <a:buChar char="-"/>
            </a:pPr>
            <a:r>
              <a:rPr lang="en-US" sz="1600" dirty="0">
                <a:solidFill>
                  <a:srgbClr val="CC00CC"/>
                </a:solidFill>
              </a:rPr>
              <a:t>Display value in that cell </a:t>
            </a:r>
          </a:p>
          <a:p>
            <a:pPr marL="285750" indent="-285750">
              <a:buFontTx/>
              <a:buChar char="-"/>
            </a:pPr>
            <a:r>
              <a:rPr lang="en-US" sz="1600" dirty="0">
                <a:solidFill>
                  <a:srgbClr val="0070C0"/>
                </a:solidFill>
              </a:rPr>
              <a:t>If nothing matches display nothing</a:t>
            </a:r>
          </a:p>
          <a:p>
            <a:pPr marL="285750" indent="-285750">
              <a:buFontTx/>
              <a:buChar char="-"/>
            </a:pPr>
            <a:endParaRPr lang="en-US" sz="1600" dirty="0">
              <a:solidFill>
                <a:srgbClr val="0070C0"/>
              </a:solidFill>
            </a:endParaRPr>
          </a:p>
        </p:txBody>
      </p:sp>
      <p:sp>
        <p:nvSpPr>
          <p:cNvPr id="20" name="TextBox 19"/>
          <p:cNvSpPr txBox="1"/>
          <p:nvPr/>
        </p:nvSpPr>
        <p:spPr>
          <a:xfrm>
            <a:off x="5969976" y="4298991"/>
            <a:ext cx="5859380" cy="2308324"/>
          </a:xfrm>
          <a:prstGeom prst="rect">
            <a:avLst/>
          </a:prstGeom>
          <a:solidFill>
            <a:schemeClr val="accent5"/>
          </a:solidFill>
          <a:ln>
            <a:noFill/>
          </a:ln>
        </p:spPr>
        <p:txBody>
          <a:bodyPr wrap="square" rtlCol="0">
            <a:spAutoFit/>
          </a:bodyPr>
          <a:lstStyle/>
          <a:p>
            <a:r>
              <a:rPr lang="en-US" dirty="0">
                <a:solidFill>
                  <a:srgbClr val="CC00CC"/>
                </a:solidFill>
              </a:rPr>
              <a:t>= </a:t>
            </a:r>
            <a:r>
              <a:rPr lang="en-US" dirty="0">
                <a:solidFill>
                  <a:srgbClr val="0070C0"/>
                </a:solidFill>
              </a:rPr>
              <a:t>IFERROR(</a:t>
            </a:r>
          </a:p>
          <a:p>
            <a:pPr lvl="1"/>
            <a:r>
              <a:rPr lang="en-US" b="1" dirty="0">
                <a:solidFill>
                  <a:srgbClr val="A50021"/>
                </a:solidFill>
              </a:rPr>
              <a:t>HLOOKUP</a:t>
            </a:r>
            <a:r>
              <a:rPr lang="en-US" dirty="0">
                <a:solidFill>
                  <a:srgbClr val="A50021"/>
                </a:solidFill>
              </a:rPr>
              <a:t>(</a:t>
            </a:r>
          </a:p>
          <a:p>
            <a:pPr lvl="2"/>
            <a:r>
              <a:rPr lang="en-US" b="1" dirty="0">
                <a:solidFill>
                  <a:srgbClr val="A50021"/>
                </a:solidFill>
              </a:rPr>
              <a:t>E$180</a:t>
            </a:r>
            <a:r>
              <a:rPr lang="en-US" dirty="0">
                <a:solidFill>
                  <a:srgbClr val="A50021"/>
                </a:solidFill>
              </a:rPr>
              <a:t>, </a:t>
            </a:r>
          </a:p>
          <a:p>
            <a:pPr lvl="2"/>
            <a:r>
              <a:rPr lang="en-US" dirty="0">
                <a:solidFill>
                  <a:srgbClr val="7030A0"/>
                </a:solidFill>
              </a:rPr>
              <a:t>'Indicator estimate data'!$A$1:$ZZ$500</a:t>
            </a:r>
            <a:r>
              <a:rPr lang="en-US" dirty="0"/>
              <a:t>,</a:t>
            </a:r>
          </a:p>
          <a:p>
            <a:pPr lvl="2"/>
            <a:r>
              <a:rPr lang="en-US" b="1" dirty="0">
                <a:solidFill>
                  <a:srgbClr val="008000"/>
                </a:solidFill>
              </a:rPr>
              <a:t>MATCH($D183</a:t>
            </a:r>
            <a:r>
              <a:rPr lang="en-US" dirty="0">
                <a:solidFill>
                  <a:srgbClr val="008000"/>
                </a:solidFill>
              </a:rPr>
              <a:t>, </a:t>
            </a:r>
          </a:p>
          <a:p>
            <a:pPr lvl="2"/>
            <a:r>
              <a:rPr lang="en-US" dirty="0">
                <a:solidFill>
                  <a:srgbClr val="008000"/>
                </a:solidFill>
              </a:rPr>
              <a:t>'Indicator estimate data'!$F$1:$F$500,0)</a:t>
            </a:r>
            <a:r>
              <a:rPr lang="en-US" dirty="0"/>
              <a:t>, </a:t>
            </a:r>
          </a:p>
          <a:p>
            <a:pPr lvl="1"/>
            <a:r>
              <a:rPr lang="en-US" dirty="0">
                <a:solidFill>
                  <a:srgbClr val="C00000"/>
                </a:solidFill>
              </a:rPr>
              <a:t>	FALSE),</a:t>
            </a:r>
          </a:p>
          <a:p>
            <a:r>
              <a:rPr lang="en-US" dirty="0">
                <a:solidFill>
                  <a:srgbClr val="0070C0"/>
                </a:solidFill>
              </a:rPr>
              <a:t>“ ")</a:t>
            </a:r>
          </a:p>
        </p:txBody>
      </p:sp>
      <p:sp>
        <p:nvSpPr>
          <p:cNvPr id="27" name="Rectangle 26"/>
          <p:cNvSpPr/>
          <p:nvPr/>
        </p:nvSpPr>
        <p:spPr>
          <a:xfrm>
            <a:off x="8195284" y="958718"/>
            <a:ext cx="2333952" cy="17613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5364858" y="196931"/>
            <a:ext cx="6354953" cy="3948787"/>
            <a:chOff x="5351411" y="196931"/>
            <a:chExt cx="6354953" cy="3948787"/>
          </a:xfrm>
        </p:grpSpPr>
        <p:grpSp>
          <p:nvGrpSpPr>
            <p:cNvPr id="23" name="Group 22"/>
            <p:cNvGrpSpPr/>
            <p:nvPr/>
          </p:nvGrpSpPr>
          <p:grpSpPr>
            <a:xfrm>
              <a:off x="5351411" y="196931"/>
              <a:ext cx="6354953" cy="3948787"/>
              <a:chOff x="5351411" y="196931"/>
              <a:chExt cx="6354953" cy="3948787"/>
            </a:xfrm>
          </p:grpSpPr>
          <p:grpSp>
            <p:nvGrpSpPr>
              <p:cNvPr id="22" name="Group 21"/>
              <p:cNvGrpSpPr/>
              <p:nvPr/>
            </p:nvGrpSpPr>
            <p:grpSpPr>
              <a:xfrm>
                <a:off x="5351411" y="196931"/>
                <a:ext cx="6354953" cy="3948787"/>
                <a:chOff x="5351411" y="196931"/>
                <a:chExt cx="6354953" cy="3948787"/>
              </a:xfrm>
            </p:grpSpPr>
            <p:sp>
              <p:nvSpPr>
                <p:cNvPr id="21" name="Rectangle 20"/>
                <p:cNvSpPr/>
                <p:nvPr/>
              </p:nvSpPr>
              <p:spPr>
                <a:xfrm>
                  <a:off x="9950824" y="359999"/>
                  <a:ext cx="1755540" cy="72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5351411" y="196931"/>
                  <a:ext cx="4975930" cy="3948787"/>
                  <a:chOff x="7353762" y="306884"/>
                  <a:chExt cx="4352602" cy="3501832"/>
                </a:xfrm>
              </p:grpSpPr>
              <p:pic>
                <p:nvPicPr>
                  <p:cNvPr id="31" name="Picture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53762" y="306884"/>
                    <a:ext cx="4352602" cy="3501832"/>
                  </a:xfrm>
                  <a:prstGeom prst="rect">
                    <a:avLst/>
                  </a:prstGeom>
                </p:spPr>
              </p:pic>
              <p:sp>
                <p:nvSpPr>
                  <p:cNvPr id="34" name="Rectangle 33"/>
                  <p:cNvSpPr/>
                  <p:nvPr/>
                </p:nvSpPr>
                <p:spPr>
                  <a:xfrm>
                    <a:off x="8455242" y="3394286"/>
                    <a:ext cx="625642" cy="229548"/>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9217242" y="3396171"/>
                    <a:ext cx="625642" cy="229548"/>
                  </a:xfrm>
                  <a:prstGeom prst="rect">
                    <a:avLst/>
                  </a:prstGeom>
                  <a:solidFill>
                    <a:schemeClr val="accent5">
                      <a:lumMod val="7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9217242" y="2692239"/>
                    <a:ext cx="625642" cy="229548"/>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flipV="1">
                  <a:off x="8240108" y="2885863"/>
                  <a:ext cx="2333952" cy="3657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Rectangle 29"/>
              <p:cNvSpPr/>
              <p:nvPr/>
            </p:nvSpPr>
            <p:spPr>
              <a:xfrm flipV="1">
                <a:off x="8162535" y="910606"/>
                <a:ext cx="2333952" cy="16577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8603812" y="1305692"/>
              <a:ext cx="3066365" cy="2585323"/>
            </a:xfrm>
            <a:prstGeom prst="rect">
              <a:avLst/>
            </a:prstGeom>
            <a:solidFill>
              <a:schemeClr val="accent5"/>
            </a:solidFill>
            <a:ln>
              <a:noFill/>
            </a:ln>
          </p:spPr>
          <p:txBody>
            <a:bodyPr wrap="square" rtlCol="0">
              <a:spAutoFit/>
            </a:bodyPr>
            <a:lstStyle/>
            <a:p>
              <a:r>
                <a:rPr lang="en-US" dirty="0"/>
                <a:t>For example, to get percent of facilities that provide PPE among rural facilities</a:t>
              </a:r>
            </a:p>
            <a:p>
              <a:endParaRPr lang="en-US" dirty="0"/>
            </a:p>
            <a:p>
              <a:pPr marL="285750" indent="-285750">
                <a:buFont typeface="Arial" panose="020B0604020202020204" pitchFamily="34" charset="0"/>
                <a:buChar char="•"/>
              </a:pPr>
              <a:r>
                <a:rPr lang="en-US" dirty="0"/>
                <a:t>Indicator names is </a:t>
              </a:r>
              <a:r>
                <a:rPr lang="en-US" dirty="0" err="1"/>
                <a:t>xppe</a:t>
              </a:r>
              <a:r>
                <a:rPr lang="en-US" dirty="0"/>
                <a:t>, </a:t>
              </a:r>
              <a:r>
                <a:rPr lang="en-US" b="1" dirty="0">
                  <a:solidFill>
                    <a:srgbClr val="C00000"/>
                  </a:solidFill>
                </a:rPr>
                <a:t>E180</a:t>
              </a:r>
            </a:p>
            <a:p>
              <a:pPr marL="285750" indent="-285750">
                <a:buFont typeface="Arial" panose="020B0604020202020204" pitchFamily="34" charset="0"/>
                <a:buChar char="•"/>
              </a:pPr>
              <a:r>
                <a:rPr lang="en-US" dirty="0"/>
                <a:t>Analysis domain is Rural, </a:t>
              </a:r>
              <a:r>
                <a:rPr lang="en-US" b="1" dirty="0">
                  <a:solidFill>
                    <a:srgbClr val="008000"/>
                  </a:solidFill>
                </a:rPr>
                <a:t>D183</a:t>
              </a:r>
            </a:p>
            <a:p>
              <a:pPr marL="285750" indent="-285750">
                <a:buFont typeface="Arial" panose="020B0604020202020204" pitchFamily="34" charset="0"/>
                <a:buChar char="•"/>
              </a:pPr>
              <a:endParaRPr lang="en-US" dirty="0">
                <a:solidFill>
                  <a:srgbClr val="0070C0"/>
                </a:solidFill>
              </a:endParaRPr>
            </a:p>
          </p:txBody>
        </p:sp>
      </p:grpSp>
    </p:spTree>
    <p:extLst>
      <p:ext uri="{BB962C8B-B14F-4D97-AF65-F5344CB8AC3E}">
        <p14:creationId xmlns:p14="http://schemas.microsoft.com/office/powerpoint/2010/main" val="1237539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23</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dirty="0"/>
              <a:t>How to update detailed results</a:t>
            </a:r>
            <a:endParaRPr lang="en-US" sz="2400" dirty="0">
              <a:ea typeface="Ebrima"/>
              <a:cs typeface="Ebrima"/>
            </a:endParaRPr>
          </a:p>
        </p:txBody>
      </p:sp>
      <p:sp>
        <p:nvSpPr>
          <p:cNvPr id="2" name="TextBox 1">
            <a:extLst>
              <a:ext uri="{FF2B5EF4-FFF2-40B4-BE49-F238E27FC236}">
                <a16:creationId xmlns:a16="http://schemas.microsoft.com/office/drawing/2014/main" id="{92DBE94D-9E31-46C5-BE6E-6C4D0A3C7D6D}"/>
              </a:ext>
            </a:extLst>
          </p:cNvPr>
          <p:cNvSpPr txBox="1"/>
          <p:nvPr/>
        </p:nvSpPr>
        <p:spPr>
          <a:xfrm flipH="1">
            <a:off x="479995" y="1371629"/>
            <a:ext cx="10936437" cy="3293209"/>
          </a:xfrm>
          <a:prstGeom prst="rect">
            <a:avLst/>
          </a:prstGeom>
          <a:noFill/>
        </p:spPr>
        <p:txBody>
          <a:bodyPr wrap="square" lIns="91440" tIns="45720" rIns="91440" bIns="45720" rtlCol="0" anchor="t">
            <a:spAutoFit/>
          </a:bodyPr>
          <a:lstStyle/>
          <a:p>
            <a:r>
              <a:rPr lang="en-US" sz="1600" dirty="0"/>
              <a:t>Resources: </a:t>
            </a:r>
          </a:p>
          <a:p>
            <a:endParaRPr lang="en-US" sz="1600" dirty="0"/>
          </a:p>
          <a:p>
            <a:r>
              <a:rPr lang="en-US" sz="1600" dirty="0"/>
              <a:t> </a:t>
            </a:r>
          </a:p>
          <a:p>
            <a:pPr marL="285750" indent="-285750">
              <a:buFont typeface="Arial" panose="020B0604020202020204" pitchFamily="34" charset="0"/>
              <a:buChar char="•"/>
            </a:pPr>
            <a:r>
              <a:rPr lang="en-US" sz="1600" u="sng" dirty="0">
                <a:hlinkClick r:id="rId3"/>
              </a:rPr>
              <a:t>https://www.excelcampus.com/functions/vlookup-match-dynamic-duo/</a:t>
            </a:r>
            <a:r>
              <a:rPr lang="en-US" sz="1600" dirty="0"/>
              <a:t> </a:t>
            </a:r>
          </a:p>
          <a:p>
            <a:r>
              <a:rPr lang="en-US" sz="1600" dirty="0"/>
              <a:t>	(this is about VLOOKUP &amp; MATCH, but the logic is same and well explained)  </a:t>
            </a:r>
          </a:p>
          <a:p>
            <a:pPr marL="285750" indent="-285750">
              <a:buFont typeface="Arial" panose="020B0604020202020204" pitchFamily="34" charset="0"/>
              <a:buChar char="•"/>
            </a:pPr>
            <a:r>
              <a:rPr lang="en-US" sz="1600" dirty="0">
                <a:hlinkClick r:id="rId4"/>
              </a:rPr>
              <a:t>https://support.microsoft.com/en-us/office/hlookup-function-a3034eec-b719-4ba3-bb65-e1ad662ed95f</a:t>
            </a:r>
            <a:r>
              <a:rPr lang="en-US" sz="1600" dirty="0"/>
              <a:t> </a:t>
            </a:r>
          </a:p>
          <a:p>
            <a:r>
              <a:rPr lang="en-US" sz="1600" dirty="0"/>
              <a:t>	(only about HLOOKUP, without match, but useful)</a:t>
            </a:r>
            <a:endParaRPr lang="en-US" sz="1600" dirty="0">
              <a:hlinkClick r:id="rId5"/>
            </a:endParaRP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hlinkClick r:id="rId6"/>
              </a:rPr>
              <a:t>https://support.microsoft.com/en-us/office/overview-of-formulas-in-excel-ecfdc708-9162-49e8-b993-c311f47ca173</a:t>
            </a:r>
            <a:endParaRPr lang="en-US" sz="1600" dirty="0"/>
          </a:p>
          <a:p>
            <a:r>
              <a:rPr lang="en-US" sz="1600" dirty="0"/>
              <a:t>	(General information about excel formulas. “</a:t>
            </a:r>
            <a:r>
              <a:rPr lang="en-US" sz="1600" b="1" i="1" dirty="0"/>
              <a:t>Using references in excel formulas</a:t>
            </a:r>
            <a:r>
              <a:rPr lang="en-US" sz="1600" dirty="0"/>
              <a:t>” in the middle can be helpful )</a:t>
            </a:r>
            <a:endParaRPr lang="en-US" sz="1600" dirty="0">
              <a:hlinkClick r:id="rId5"/>
            </a:endParaRPr>
          </a:p>
          <a:p>
            <a:endParaRPr lang="en-US" sz="1600" dirty="0"/>
          </a:p>
          <a:p>
            <a:endParaRPr lang="en-US" sz="1600" dirty="0"/>
          </a:p>
          <a:p>
            <a:endParaRPr lang="en-US" sz="1600" dirty="0"/>
          </a:p>
        </p:txBody>
      </p:sp>
    </p:spTree>
    <p:extLst>
      <p:ext uri="{BB962C8B-B14F-4D97-AF65-F5344CB8AC3E}">
        <p14:creationId xmlns:p14="http://schemas.microsoft.com/office/powerpoint/2010/main" val="1922218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a:t>Automated data management</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2</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
        <p:nvSpPr>
          <p:cNvPr id="10" name="Content Placeholder 1">
            <a:extLst>
              <a:ext uri="{FF2B5EF4-FFF2-40B4-BE49-F238E27FC236}">
                <a16:creationId xmlns:a16="http://schemas.microsoft.com/office/drawing/2014/main" id="{573465DD-D85E-4BAA-9835-780AC09F1E44}"/>
              </a:ext>
            </a:extLst>
          </p:cNvPr>
          <p:cNvSpPr txBox="1">
            <a:spLocks/>
          </p:cNvSpPr>
          <p:nvPr/>
        </p:nvSpPr>
        <p:spPr>
          <a:xfrm>
            <a:off x="5881230" y="1975560"/>
            <a:ext cx="5680168" cy="3887633"/>
          </a:xfrm>
          <a:prstGeom prst="rect">
            <a:avLst/>
          </a:prstGeom>
        </p:spPr>
        <p:txBody>
          <a:bodyPr vert="horz" lIns="18000" tIns="0" rIns="18000" bIns="0" numCol="1" spcCol="457200" rtlCol="0" anchor="t">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r>
              <a:rPr lang="en-US" b="1" dirty="0">
                <a:solidFill>
                  <a:schemeClr val="tx2"/>
                </a:solidFill>
                <a:cs typeface="Times New Roman"/>
              </a:rPr>
              <a:t>Expected outcomes: </a:t>
            </a:r>
            <a:r>
              <a:rPr lang="en-US" dirty="0">
                <a:cs typeface="Times New Roman"/>
              </a:rPr>
              <a:t>Following this session, partners will:  </a:t>
            </a:r>
            <a:endParaRPr lang="en-US" dirty="0"/>
          </a:p>
          <a:p>
            <a:pPr marL="285750" indent="-285750">
              <a:lnSpc>
                <a:spcPct val="100000"/>
              </a:lnSpc>
              <a:spcBef>
                <a:spcPts val="600"/>
              </a:spcBef>
              <a:buFont typeface="Wingdings" panose="05000000000000000000" pitchFamily="2" charset="2"/>
              <a:buChar char="ü"/>
            </a:pPr>
            <a:r>
              <a:rPr lang="en-US" dirty="0"/>
              <a:t>Be familiar with standard analysis code </a:t>
            </a:r>
          </a:p>
          <a:p>
            <a:pPr marL="285750" indent="-285750">
              <a:lnSpc>
                <a:spcPct val="100000"/>
              </a:lnSpc>
              <a:spcBef>
                <a:spcPts val="600"/>
              </a:spcBef>
              <a:buFont typeface="Wingdings" panose="05000000000000000000" pitchFamily="2" charset="2"/>
              <a:buChar char="ü"/>
            </a:pPr>
            <a:r>
              <a:rPr lang="en-US" dirty="0"/>
              <a:t>Understand minimum required adaptation in all countries</a:t>
            </a:r>
          </a:p>
          <a:p>
            <a:pPr marL="285750" indent="-285750">
              <a:lnSpc>
                <a:spcPct val="100000"/>
              </a:lnSpc>
              <a:spcBef>
                <a:spcPts val="600"/>
              </a:spcBef>
              <a:buFont typeface="Wingdings" panose="05000000000000000000" pitchFamily="2" charset="2"/>
              <a:buChar char="ü"/>
            </a:pPr>
            <a:r>
              <a:rPr lang="en-US" dirty="0"/>
              <a:t>Know how to update analysis code based on country-specific questionnaires </a:t>
            </a:r>
          </a:p>
          <a:p>
            <a:pPr marL="285750" indent="-285750">
              <a:lnSpc>
                <a:spcPct val="100000"/>
              </a:lnSpc>
              <a:spcBef>
                <a:spcPts val="600"/>
              </a:spcBef>
              <a:buFont typeface="Wingdings" panose="05000000000000000000" pitchFamily="2" charset="2"/>
              <a:buChar char="ü"/>
            </a:pPr>
            <a:r>
              <a:rPr lang="en-US" dirty="0"/>
              <a:t>Be able to export data management and analysis products to chartbooks</a:t>
            </a:r>
          </a:p>
          <a:p>
            <a:pPr marL="342900" indent="-342900">
              <a:buFont typeface="+mj-lt"/>
              <a:buAutoNum type="arabicPeriod"/>
            </a:pPr>
            <a:endParaRPr lang="en-US" b="1" dirty="0"/>
          </a:p>
        </p:txBody>
      </p:sp>
    </p:spTree>
    <p:extLst>
      <p:ext uri="{BB962C8B-B14F-4D97-AF65-F5344CB8AC3E}">
        <p14:creationId xmlns:p14="http://schemas.microsoft.com/office/powerpoint/2010/main" val="2588492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25</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Resources for data managers </a:t>
            </a:r>
            <a:endParaRPr lang="en-US" sz="2400" b="0" dirty="0">
              <a:ea typeface="+mj-lt"/>
              <a:cs typeface="+mj-lt"/>
            </a:endParaRPr>
          </a:p>
        </p:txBody>
      </p:sp>
      <p:sp>
        <p:nvSpPr>
          <p:cNvPr id="13" name="Rectangle 12"/>
          <p:cNvSpPr/>
          <p:nvPr/>
        </p:nvSpPr>
        <p:spPr>
          <a:xfrm>
            <a:off x="480000" y="1348609"/>
            <a:ext cx="3757708" cy="3693319"/>
          </a:xfrm>
          <a:prstGeom prst="rect">
            <a:avLst/>
          </a:prstGeom>
        </p:spPr>
        <p:txBody>
          <a:bodyPr wrap="square">
            <a:spAutoFit/>
          </a:bodyPr>
          <a:lstStyle/>
          <a:p>
            <a:r>
              <a:rPr lang="en-GB" dirty="0"/>
              <a:t>Standard </a:t>
            </a:r>
          </a:p>
          <a:p>
            <a:pPr marL="285750" indent="-285750">
              <a:buFont typeface="Arial" panose="020B0604020202020204" pitchFamily="34" charset="0"/>
              <a:buChar char="•"/>
            </a:pPr>
            <a:r>
              <a:rPr lang="en-GB" dirty="0"/>
              <a:t>Questionnaires</a:t>
            </a:r>
          </a:p>
          <a:p>
            <a:pPr marL="285750" indent="-285750">
              <a:buFont typeface="Arial" panose="020B0604020202020204" pitchFamily="34" charset="0"/>
              <a:buChar char="•"/>
            </a:pPr>
            <a:r>
              <a:rPr lang="en-GB" dirty="0"/>
              <a:t>Mock data </a:t>
            </a:r>
          </a:p>
          <a:p>
            <a:pPr marL="285750" indent="-285750">
              <a:buFont typeface="Arial" panose="020B0604020202020204" pitchFamily="34" charset="0"/>
              <a:buChar char="•"/>
            </a:pPr>
            <a:r>
              <a:rPr lang="en-GB" dirty="0"/>
              <a:t>Analysis code (Stata &amp; R) </a:t>
            </a:r>
          </a:p>
          <a:p>
            <a:pPr marL="285750" indent="-285750">
              <a:buFont typeface="Arial" panose="020B0604020202020204" pitchFamily="34" charset="0"/>
              <a:buChar char="•"/>
            </a:pPr>
            <a:r>
              <a:rPr lang="en-GB" dirty="0"/>
              <a:t>Chartbooks* </a:t>
            </a:r>
          </a:p>
          <a:p>
            <a:pPr marL="285750" indent="-285750">
              <a:buFont typeface="Arial" panose="020B0604020202020204" pitchFamily="34" charset="0"/>
              <a:buChar char="•"/>
            </a:pPr>
            <a:endParaRPr lang="en-GB" dirty="0"/>
          </a:p>
          <a:p>
            <a:r>
              <a:rPr lang="en-GB" dirty="0"/>
              <a:t>Latest versions currently available in the main directory at </a:t>
            </a:r>
          </a:p>
          <a:p>
            <a:r>
              <a:rPr lang="en-GB" dirty="0">
                <a:hlinkClick r:id="rId3"/>
              </a:rPr>
              <a:t>https://github.com/yoonjoung/WHO_HFA_COVID19</a:t>
            </a:r>
            <a:endParaRPr lang="en-GB" dirty="0"/>
          </a:p>
          <a:p>
            <a:endParaRPr lang="en-GB" dirty="0"/>
          </a:p>
          <a:p>
            <a:r>
              <a:rPr lang="en-GB" b="1" i="1" dirty="0"/>
              <a:t>Standard questionnaires evolve, so does standard analysis code.   </a:t>
            </a:r>
          </a:p>
        </p:txBody>
      </p:sp>
      <p:grpSp>
        <p:nvGrpSpPr>
          <p:cNvPr id="14" name="Group 13"/>
          <p:cNvGrpSpPr/>
          <p:nvPr/>
        </p:nvGrpSpPr>
        <p:grpSpPr>
          <a:xfrm>
            <a:off x="4317910" y="1130099"/>
            <a:ext cx="7315200" cy="5277698"/>
            <a:chOff x="4245718" y="1130099"/>
            <a:chExt cx="7315200" cy="5277698"/>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45718" y="1130099"/>
              <a:ext cx="7315200" cy="5277698"/>
            </a:xfrm>
            <a:prstGeom prst="rect">
              <a:avLst/>
            </a:prstGeom>
          </p:spPr>
        </p:pic>
        <p:grpSp>
          <p:nvGrpSpPr>
            <p:cNvPr id="2" name="Group 1"/>
            <p:cNvGrpSpPr/>
            <p:nvPr/>
          </p:nvGrpSpPr>
          <p:grpSpPr>
            <a:xfrm>
              <a:off x="4712936" y="2028670"/>
              <a:ext cx="6584999" cy="3546349"/>
              <a:chOff x="4712936" y="2028670"/>
              <a:chExt cx="6584999" cy="3546349"/>
            </a:xfrm>
          </p:grpSpPr>
          <p:sp>
            <p:nvSpPr>
              <p:cNvPr id="15" name="Rectangle 14"/>
              <p:cNvSpPr/>
              <p:nvPr/>
            </p:nvSpPr>
            <p:spPr>
              <a:xfrm>
                <a:off x="6312081" y="4899251"/>
                <a:ext cx="2707574" cy="16625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9477867" y="4374690"/>
                <a:ext cx="1820068" cy="1200329"/>
              </a:xfrm>
              <a:prstGeom prst="rect">
                <a:avLst/>
              </a:prstGeom>
              <a:noFill/>
              <a:ln>
                <a:solidFill>
                  <a:srgbClr val="FF0000"/>
                </a:solidFill>
              </a:ln>
            </p:spPr>
            <p:txBody>
              <a:bodyPr wrap="square" rtlCol="0">
                <a:spAutoFit/>
              </a:bodyPr>
              <a:lstStyle/>
              <a:p>
                <a:r>
                  <a:rPr lang="en-US" dirty="0">
                    <a:solidFill>
                      <a:srgbClr val="FF0000"/>
                    </a:solidFill>
                  </a:rPr>
                  <a:t>Questionnaire version that the analysis code is based on </a:t>
                </a:r>
              </a:p>
            </p:txBody>
          </p:sp>
          <p:cxnSp>
            <p:nvCxnSpPr>
              <p:cNvPr id="21" name="Straight Connector 20"/>
              <p:cNvCxnSpPr>
                <a:endCxn id="19" idx="1"/>
              </p:cNvCxnSpPr>
              <p:nvPr/>
            </p:nvCxnSpPr>
            <p:spPr>
              <a:xfrm flipV="1">
                <a:off x="9040664" y="4974855"/>
                <a:ext cx="437203" cy="752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8645236" y="3193501"/>
                <a:ext cx="897599" cy="1483117"/>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4712936" y="2028670"/>
                <a:ext cx="6516195" cy="2838234"/>
                <a:chOff x="4712936" y="2028670"/>
                <a:chExt cx="6516195" cy="2838234"/>
              </a:xfrm>
            </p:grpSpPr>
            <p:sp>
              <p:nvSpPr>
                <p:cNvPr id="16" name="Rectangle 15"/>
                <p:cNvSpPr/>
                <p:nvPr/>
              </p:nvSpPr>
              <p:spPr>
                <a:xfrm>
                  <a:off x="4712936" y="4676618"/>
                  <a:ext cx="4114800" cy="190286"/>
                </a:xfrm>
                <a:prstGeom prst="rect">
                  <a:avLst/>
                </a:prstGeom>
                <a:noFill/>
                <a:ln w="28575">
                  <a:solidFill>
                    <a:srgbClr val="1A9D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9542835" y="2454837"/>
                  <a:ext cx="1686296" cy="1477328"/>
                </a:xfrm>
                <a:prstGeom prst="rect">
                  <a:avLst/>
                </a:prstGeom>
                <a:noFill/>
                <a:ln>
                  <a:solidFill>
                    <a:srgbClr val="1A9DD1"/>
                  </a:solidFill>
                </a:ln>
              </p:spPr>
              <p:txBody>
                <a:bodyPr wrap="square" rtlCol="0">
                  <a:spAutoFit/>
                </a:bodyPr>
                <a:lstStyle/>
                <a:p>
                  <a:r>
                    <a:rPr lang="en-US" dirty="0">
                      <a:solidFill>
                        <a:srgbClr val="1A9DD1"/>
                      </a:solidFill>
                    </a:rPr>
                    <a:t>Readme shows what materials are available for each module </a:t>
                  </a:r>
                </a:p>
              </p:txBody>
            </p:sp>
            <p:sp>
              <p:nvSpPr>
                <p:cNvPr id="18" name="Oval 17"/>
                <p:cNvSpPr/>
                <p:nvPr/>
              </p:nvSpPr>
              <p:spPr>
                <a:xfrm>
                  <a:off x="4801225" y="2028670"/>
                  <a:ext cx="1068779" cy="369150"/>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a:stCxn id="17" idx="1"/>
                  <a:endCxn id="18" idx="6"/>
                </p:cNvCxnSpPr>
                <p:nvPr/>
              </p:nvCxnSpPr>
              <p:spPr>
                <a:xfrm flipH="1" flipV="1">
                  <a:off x="5870004" y="2213245"/>
                  <a:ext cx="3672831" cy="980256"/>
                </a:xfrm>
                <a:prstGeom prst="line">
                  <a:avLst/>
                </a:prstGeom>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071517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Curved Up Arrow 90"/>
          <p:cNvSpPr/>
          <p:nvPr/>
        </p:nvSpPr>
        <p:spPr>
          <a:xfrm>
            <a:off x="4521869" y="3091237"/>
            <a:ext cx="2458414" cy="1547375"/>
          </a:xfrm>
          <a:prstGeom prst="curvedUpArrow">
            <a:avLst>
              <a:gd name="adj1" fmla="val 6194"/>
              <a:gd name="adj2" fmla="val 15594"/>
              <a:gd name="adj3" fmla="val 15217"/>
            </a:avLst>
          </a:prstGeom>
          <a:solidFill>
            <a:srgbClr val="33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26</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Analysis code and chartbook</a:t>
            </a:r>
            <a:endParaRPr lang="en-US" sz="2400" b="0" dirty="0">
              <a:ea typeface="+mj-lt"/>
              <a:cs typeface="+mj-lt"/>
            </a:endParaRPr>
          </a:p>
        </p:txBody>
      </p:sp>
      <p:sp>
        <p:nvSpPr>
          <p:cNvPr id="13" name="Rectangle 12"/>
          <p:cNvSpPr/>
          <p:nvPr/>
        </p:nvSpPr>
        <p:spPr>
          <a:xfrm>
            <a:off x="1833818" y="1229245"/>
            <a:ext cx="2904437" cy="738664"/>
          </a:xfrm>
          <a:prstGeom prst="rect">
            <a:avLst/>
          </a:prstGeom>
        </p:spPr>
        <p:txBody>
          <a:bodyPr wrap="square">
            <a:spAutoFit/>
          </a:bodyPr>
          <a:lstStyle/>
          <a:p>
            <a:r>
              <a:rPr lang="en-GB" sz="1400" dirty="0"/>
              <a:t>“Variables” map questions with variables in the raw data downloaded. </a:t>
            </a:r>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4214" y="2183879"/>
            <a:ext cx="11658935" cy="898637"/>
          </a:xfrm>
          <a:prstGeom prst="rect">
            <a:avLst/>
          </a:prstGeom>
        </p:spPr>
      </p:pic>
      <p:sp>
        <p:nvSpPr>
          <p:cNvPr id="17" name="Rectangle 16"/>
          <p:cNvSpPr/>
          <p:nvPr/>
        </p:nvSpPr>
        <p:spPr>
          <a:xfrm>
            <a:off x="6693157" y="1068639"/>
            <a:ext cx="3170027" cy="954107"/>
          </a:xfrm>
          <a:prstGeom prst="rect">
            <a:avLst/>
          </a:prstGeom>
        </p:spPr>
        <p:txBody>
          <a:bodyPr wrap="square">
            <a:spAutoFit/>
          </a:bodyPr>
          <a:lstStyle/>
          <a:p>
            <a:r>
              <a:rPr lang="en-GB" sz="1400" b="1" dirty="0"/>
              <a:t>Definitions, denominators, and numerators of indicators presented in the purple tab</a:t>
            </a:r>
            <a:r>
              <a:rPr lang="en-GB" sz="1400" dirty="0"/>
              <a:t> is presented in the navy tab. </a:t>
            </a:r>
          </a:p>
        </p:txBody>
      </p:sp>
      <p:cxnSp>
        <p:nvCxnSpPr>
          <p:cNvPr id="35" name="Straight Arrow Connector 34"/>
          <p:cNvCxnSpPr/>
          <p:nvPr/>
        </p:nvCxnSpPr>
        <p:spPr>
          <a:xfrm>
            <a:off x="8298298" y="2011715"/>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286037" y="2007256"/>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063993" y="4286341"/>
            <a:ext cx="1263652" cy="307777"/>
          </a:xfrm>
          <a:prstGeom prst="rect">
            <a:avLst/>
          </a:prstGeom>
          <a:noFill/>
        </p:spPr>
        <p:txBody>
          <a:bodyPr wrap="square" rtlCol="0">
            <a:spAutoFit/>
          </a:bodyPr>
          <a:lstStyle/>
          <a:p>
            <a:pPr algn="ctr"/>
            <a:r>
              <a:rPr lang="en-US" sz="1400" b="1" dirty="0">
                <a:solidFill>
                  <a:srgbClr val="3366CC"/>
                </a:solidFill>
              </a:rPr>
              <a:t>Download</a:t>
            </a:r>
          </a:p>
        </p:txBody>
      </p:sp>
      <p:sp>
        <p:nvSpPr>
          <p:cNvPr id="44" name="TextBox 43"/>
          <p:cNvSpPr txBox="1"/>
          <p:nvPr/>
        </p:nvSpPr>
        <p:spPr>
          <a:xfrm>
            <a:off x="4567073" y="4728515"/>
            <a:ext cx="2455544" cy="1169551"/>
          </a:xfrm>
          <a:prstGeom prst="rect">
            <a:avLst/>
          </a:prstGeom>
          <a:noFill/>
        </p:spPr>
        <p:txBody>
          <a:bodyPr wrap="square" rtlCol="0">
            <a:spAutoFit/>
          </a:bodyPr>
          <a:lstStyle/>
          <a:p>
            <a:pPr marL="285750" indent="-285750">
              <a:buFont typeface="Arial" panose="020B0604020202020204" pitchFamily="34" charset="0"/>
              <a:buChar char="•"/>
            </a:pPr>
            <a:r>
              <a:rPr lang="en-US" sz="1400" b="1" dirty="0">
                <a:solidFill>
                  <a:srgbClr val="3366CC"/>
                </a:solidFill>
              </a:rPr>
              <a:t>Data cleaning and management, </a:t>
            </a:r>
          </a:p>
          <a:p>
            <a:pPr marL="285750" indent="-285750">
              <a:buFont typeface="Arial" panose="020B0604020202020204" pitchFamily="34" charset="0"/>
              <a:buChar char="•"/>
            </a:pPr>
            <a:r>
              <a:rPr lang="en-US" sz="1400" b="1" dirty="0">
                <a:solidFill>
                  <a:srgbClr val="3366CC"/>
                </a:solidFill>
              </a:rPr>
              <a:t>Quality check (field check tables), </a:t>
            </a:r>
          </a:p>
          <a:p>
            <a:pPr marL="285750" indent="-285750">
              <a:buFont typeface="Arial" panose="020B0604020202020204" pitchFamily="34" charset="0"/>
              <a:buChar char="•"/>
            </a:pPr>
            <a:r>
              <a:rPr lang="en-US" sz="1400" b="1" dirty="0">
                <a:solidFill>
                  <a:srgbClr val="3366CC"/>
                </a:solidFill>
              </a:rPr>
              <a:t>Indicator construction</a:t>
            </a:r>
          </a:p>
        </p:txBody>
      </p:sp>
      <p:sp>
        <p:nvSpPr>
          <p:cNvPr id="45" name="TextBox 44"/>
          <p:cNvSpPr txBox="1"/>
          <p:nvPr/>
        </p:nvSpPr>
        <p:spPr>
          <a:xfrm>
            <a:off x="7556918" y="4647171"/>
            <a:ext cx="2008994" cy="738664"/>
          </a:xfrm>
          <a:prstGeom prst="rect">
            <a:avLst/>
          </a:prstGeom>
          <a:noFill/>
        </p:spPr>
        <p:txBody>
          <a:bodyPr wrap="square" rtlCol="0">
            <a:spAutoFit/>
          </a:bodyPr>
          <a:lstStyle/>
          <a:p>
            <a:r>
              <a:rPr lang="en-US" sz="1400" b="1" dirty="0">
                <a:solidFill>
                  <a:srgbClr val="3366CC"/>
                </a:solidFill>
              </a:rPr>
              <a:t>Calculate </a:t>
            </a:r>
          </a:p>
          <a:p>
            <a:r>
              <a:rPr lang="en-US" sz="1400" b="1" dirty="0">
                <a:solidFill>
                  <a:srgbClr val="3366CC"/>
                </a:solidFill>
              </a:rPr>
              <a:t>summary statistics</a:t>
            </a:r>
          </a:p>
          <a:p>
            <a:r>
              <a:rPr lang="en-US" sz="1400" b="1" dirty="0">
                <a:solidFill>
                  <a:srgbClr val="3366CC"/>
                </a:solidFill>
              </a:rPr>
              <a:t>(Indicator estimates)</a:t>
            </a:r>
          </a:p>
        </p:txBody>
      </p:sp>
      <p:sp>
        <p:nvSpPr>
          <p:cNvPr id="47" name="TextBox 46"/>
          <p:cNvSpPr txBox="1"/>
          <p:nvPr/>
        </p:nvSpPr>
        <p:spPr>
          <a:xfrm>
            <a:off x="10375900" y="5709360"/>
            <a:ext cx="1415011" cy="307777"/>
          </a:xfrm>
          <a:prstGeom prst="rect">
            <a:avLst/>
          </a:prstGeom>
          <a:noFill/>
          <a:ln>
            <a:noFill/>
          </a:ln>
        </p:spPr>
        <p:txBody>
          <a:bodyPr wrap="square" rtlCol="0">
            <a:spAutoFit/>
          </a:bodyPr>
          <a:lstStyle/>
          <a:p>
            <a:r>
              <a:rPr lang="en-US" sz="1400" b="1" dirty="0">
                <a:solidFill>
                  <a:srgbClr val="C00000"/>
                </a:solidFill>
              </a:rPr>
              <a:t>Analysis code</a:t>
            </a:r>
          </a:p>
        </p:txBody>
      </p:sp>
      <p:grpSp>
        <p:nvGrpSpPr>
          <p:cNvPr id="64" name="Group 63"/>
          <p:cNvGrpSpPr/>
          <p:nvPr/>
        </p:nvGrpSpPr>
        <p:grpSpPr>
          <a:xfrm>
            <a:off x="238125" y="1065402"/>
            <a:ext cx="11745024" cy="5003648"/>
            <a:chOff x="238125" y="1065402"/>
            <a:chExt cx="11745024" cy="5003648"/>
          </a:xfrm>
        </p:grpSpPr>
        <p:pic>
          <p:nvPicPr>
            <p:cNvPr id="53" name="Picture 5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4214" y="2180642"/>
              <a:ext cx="11658935" cy="898637"/>
            </a:xfrm>
            <a:prstGeom prst="rect">
              <a:avLst/>
            </a:prstGeom>
          </p:spPr>
        </p:pic>
        <p:sp>
          <p:nvSpPr>
            <p:cNvPr id="51" name="Rounded Rectangle 50"/>
            <p:cNvSpPr/>
            <p:nvPr/>
          </p:nvSpPr>
          <p:spPr>
            <a:xfrm>
              <a:off x="238125" y="3012053"/>
              <a:ext cx="10137775" cy="3056997"/>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833818" y="1226008"/>
              <a:ext cx="2904437" cy="738664"/>
            </a:xfrm>
            <a:prstGeom prst="rect">
              <a:avLst/>
            </a:prstGeom>
          </p:spPr>
          <p:txBody>
            <a:bodyPr wrap="square">
              <a:spAutoFit/>
            </a:bodyPr>
            <a:lstStyle/>
            <a:p>
              <a:r>
                <a:rPr lang="en-GB" sz="1400" dirty="0"/>
                <a:t>“Variables” map questions with variables in the raw data downloaded. </a:t>
              </a:r>
            </a:p>
          </p:txBody>
        </p:sp>
        <p:sp>
          <p:nvSpPr>
            <p:cNvPr id="54" name="Rectangle 53"/>
            <p:cNvSpPr/>
            <p:nvPr/>
          </p:nvSpPr>
          <p:spPr>
            <a:xfrm>
              <a:off x="6693157" y="1065402"/>
              <a:ext cx="3170027" cy="954107"/>
            </a:xfrm>
            <a:prstGeom prst="rect">
              <a:avLst/>
            </a:prstGeom>
          </p:spPr>
          <p:txBody>
            <a:bodyPr wrap="square">
              <a:spAutoFit/>
            </a:bodyPr>
            <a:lstStyle/>
            <a:p>
              <a:r>
                <a:rPr lang="en-GB" sz="1400" b="1" dirty="0"/>
                <a:t>Definitions, denominators, and numerators of indicators presented in the purple tab</a:t>
              </a:r>
              <a:r>
                <a:rPr lang="en-GB" sz="1400" dirty="0"/>
                <a:t> is presented in the navy tab. </a:t>
              </a:r>
            </a:p>
          </p:txBody>
        </p:sp>
        <p:cxnSp>
          <p:nvCxnSpPr>
            <p:cNvPr id="58" name="Straight Arrow Connector 57"/>
            <p:cNvCxnSpPr/>
            <p:nvPr/>
          </p:nvCxnSpPr>
          <p:spPr>
            <a:xfrm>
              <a:off x="8298298" y="2008478"/>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286037" y="2004019"/>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14059" y="4195903"/>
              <a:ext cx="914400" cy="902753"/>
            </a:xfrm>
            <a:prstGeom prst="rect">
              <a:avLst/>
            </a:prstGeom>
          </p:spPr>
        </p:pic>
        <p:pic>
          <p:nvPicPr>
            <p:cNvPr id="62" name="Picture 6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52700" y="3580587"/>
              <a:ext cx="914400" cy="914400"/>
            </a:xfrm>
            <a:prstGeom prst="rect">
              <a:avLst/>
            </a:prstGeom>
          </p:spPr>
        </p:pic>
      </p:grpSp>
      <p:sp>
        <p:nvSpPr>
          <p:cNvPr id="68" name="Curved Up Arrow 67"/>
          <p:cNvSpPr/>
          <p:nvPr/>
        </p:nvSpPr>
        <p:spPr>
          <a:xfrm>
            <a:off x="7022617" y="3091237"/>
            <a:ext cx="2840566" cy="1547375"/>
          </a:xfrm>
          <a:prstGeom prst="curvedUpArrow">
            <a:avLst>
              <a:gd name="adj1" fmla="val 6194"/>
              <a:gd name="adj2" fmla="val 15594"/>
              <a:gd name="adj3" fmla="val 15217"/>
            </a:avLst>
          </a:prstGeom>
          <a:solidFill>
            <a:srgbClr val="33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6" name="Picture 6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8449" y="4258563"/>
            <a:ext cx="1371600" cy="773842"/>
          </a:xfrm>
          <a:prstGeom prst="rect">
            <a:avLst/>
          </a:prstGeom>
          <a:ln>
            <a:solidFill>
              <a:schemeClr val="accent4"/>
            </a:solidFill>
          </a:ln>
        </p:spPr>
      </p:pic>
      <p:cxnSp>
        <p:nvCxnSpPr>
          <p:cNvPr id="69" name="Straight Arrow Connector 68"/>
          <p:cNvCxnSpPr>
            <a:stCxn id="61" idx="0"/>
          </p:cNvCxnSpPr>
          <p:nvPr/>
        </p:nvCxnSpPr>
        <p:spPr>
          <a:xfrm flipV="1">
            <a:off x="3771259" y="3040438"/>
            <a:ext cx="664521" cy="1155465"/>
          </a:xfrm>
          <a:prstGeom prst="straightConnector1">
            <a:avLst/>
          </a:prstGeom>
          <a:ln w="57150">
            <a:solidFill>
              <a:srgbClr val="3366CC"/>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931703" y="3397025"/>
            <a:ext cx="1263652" cy="307777"/>
          </a:xfrm>
          <a:prstGeom prst="rect">
            <a:avLst/>
          </a:prstGeom>
          <a:noFill/>
        </p:spPr>
        <p:txBody>
          <a:bodyPr wrap="square" rtlCol="0">
            <a:spAutoFit/>
          </a:bodyPr>
          <a:lstStyle/>
          <a:p>
            <a:r>
              <a:rPr lang="en-US" sz="1400" b="1" dirty="0">
                <a:solidFill>
                  <a:srgbClr val="3366CC"/>
                </a:solidFill>
              </a:rPr>
              <a:t>De-identify</a:t>
            </a:r>
          </a:p>
        </p:txBody>
      </p:sp>
      <p:cxnSp>
        <p:nvCxnSpPr>
          <p:cNvPr id="85" name="Straight Arrow Connector 84"/>
          <p:cNvCxnSpPr>
            <a:stCxn id="66" idx="3"/>
            <a:endCxn id="61" idx="1"/>
          </p:cNvCxnSpPr>
          <p:nvPr/>
        </p:nvCxnSpPr>
        <p:spPr>
          <a:xfrm>
            <a:off x="2030049" y="4645484"/>
            <a:ext cx="1284010" cy="1796"/>
          </a:xfrm>
          <a:prstGeom prst="straightConnector1">
            <a:avLst/>
          </a:prstGeom>
          <a:ln w="57150">
            <a:solidFill>
              <a:srgbClr val="3366CC"/>
            </a:solidFill>
            <a:tailEnd type="triangle"/>
          </a:ln>
        </p:spPr>
        <p:style>
          <a:lnRef idx="1">
            <a:schemeClr val="accent1"/>
          </a:lnRef>
          <a:fillRef idx="0">
            <a:schemeClr val="accent1"/>
          </a:fillRef>
          <a:effectRef idx="0">
            <a:schemeClr val="accent1"/>
          </a:effectRef>
          <a:fontRef idx="minor">
            <a:schemeClr val="tx1"/>
          </a:fontRef>
        </p:style>
      </p:cxnSp>
      <p:pic>
        <p:nvPicPr>
          <p:cNvPr id="87" name="Picture 8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85635" y="3580587"/>
            <a:ext cx="914400" cy="902898"/>
          </a:xfrm>
          <a:prstGeom prst="rect">
            <a:avLst/>
          </a:prstGeom>
        </p:spPr>
      </p:pic>
    </p:spTree>
    <p:extLst>
      <p:ext uri="{BB962C8B-B14F-4D97-AF65-F5344CB8AC3E}">
        <p14:creationId xmlns:p14="http://schemas.microsoft.com/office/powerpoint/2010/main" val="889573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27</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10387022" cy="314645"/>
          </a:xfrm>
          <a:noFill/>
        </p:spPr>
        <p:txBody>
          <a:bodyPr vert="horz" lIns="18000" tIns="0" rIns="360000" bIns="0" rtlCol="0" anchor="b">
            <a:noAutofit/>
          </a:bodyPr>
          <a:lstStyle/>
          <a:p>
            <a:r>
              <a:rPr lang="en-US" b="1" dirty="0">
                <a:solidFill>
                  <a:srgbClr val="009CDE"/>
                </a:solidFill>
                <a:latin typeface="Ebrima"/>
              </a:rPr>
              <a:t>Standard code for data management and analysis: Stata</a:t>
            </a:r>
            <a:endParaRPr lang="en-US" sz="2400" b="0" dirty="0">
              <a:ea typeface="+mj-lt"/>
              <a:cs typeface="+mj-lt"/>
            </a:endParaRPr>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885363" y="5312016"/>
            <a:ext cx="1828800" cy="981635"/>
          </a:xfrm>
          <a:prstGeom prst="rect">
            <a:avLst/>
          </a:prstGeom>
          <a:ln>
            <a:solidFill>
              <a:schemeClr val="accent4"/>
            </a:solidFill>
          </a:ln>
        </p:spPr>
      </p:pic>
      <p:sp>
        <p:nvSpPr>
          <p:cNvPr id="10" name="Content Placeholder 9"/>
          <p:cNvSpPr>
            <a:spLocks noGrp="1"/>
          </p:cNvSpPr>
          <p:nvPr>
            <p:ph idx="1"/>
          </p:nvPr>
        </p:nvSpPr>
        <p:spPr>
          <a:xfrm>
            <a:off x="480000" y="1800000"/>
            <a:ext cx="11232001" cy="4237200"/>
          </a:xfrm>
        </p:spPr>
        <p:txBody>
          <a:bodyPr/>
          <a:lstStyle/>
          <a:p>
            <a:r>
              <a:rPr lang="en-US"/>
              <a:t> </a:t>
            </a:r>
          </a:p>
          <a:p>
            <a:endParaRPr lang="en-US"/>
          </a:p>
        </p:txBody>
      </p:sp>
      <p:grpSp>
        <p:nvGrpSpPr>
          <p:cNvPr id="39" name="Group 38"/>
          <p:cNvGrpSpPr/>
          <p:nvPr/>
        </p:nvGrpSpPr>
        <p:grpSpPr>
          <a:xfrm>
            <a:off x="742008" y="771646"/>
            <a:ext cx="10755137" cy="5583782"/>
            <a:chOff x="742008" y="771646"/>
            <a:chExt cx="10755137" cy="5583782"/>
          </a:xfrm>
        </p:grpSpPr>
        <p:pic>
          <p:nvPicPr>
            <p:cNvPr id="33" name="Picture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01866" y="771646"/>
              <a:ext cx="7534282" cy="5583782"/>
            </a:xfrm>
            <a:prstGeom prst="rect">
              <a:avLst/>
            </a:prstGeom>
            <a:ln>
              <a:solidFill>
                <a:schemeClr val="bg1">
                  <a:lumMod val="50000"/>
                </a:schemeClr>
              </a:solidFill>
            </a:ln>
          </p:spPr>
        </p:pic>
        <p:grpSp>
          <p:nvGrpSpPr>
            <p:cNvPr id="38" name="Group 37"/>
            <p:cNvGrpSpPr/>
            <p:nvPr/>
          </p:nvGrpSpPr>
          <p:grpSpPr>
            <a:xfrm>
              <a:off x="742008" y="2159910"/>
              <a:ext cx="10755137" cy="3770957"/>
              <a:chOff x="742008" y="2159910"/>
              <a:chExt cx="10755137" cy="3770957"/>
            </a:xfrm>
          </p:grpSpPr>
          <p:sp>
            <p:nvSpPr>
              <p:cNvPr id="11" name="Rounded Rectangle 10"/>
              <p:cNvSpPr/>
              <p:nvPr/>
            </p:nvSpPr>
            <p:spPr>
              <a:xfrm>
                <a:off x="2300566" y="2159910"/>
                <a:ext cx="4449945" cy="534129"/>
              </a:xfrm>
              <a:prstGeom prst="roundRect">
                <a:avLst>
                  <a:gd name="adj" fmla="val 7122"/>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976807" y="3638090"/>
                <a:ext cx="2560053" cy="28051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788309" y="5040884"/>
                <a:ext cx="3924403" cy="53105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42008" y="4472547"/>
                <a:ext cx="1020639" cy="549309"/>
              </a:xfrm>
              <a:prstGeom prst="rect">
                <a:avLst/>
              </a:prstGeom>
              <a:noFill/>
            </p:spPr>
            <p:txBody>
              <a:bodyPr wrap="square" rtlCol="0">
                <a:spAutoFit/>
              </a:bodyPr>
              <a:lstStyle/>
              <a:p>
                <a:r>
                  <a:rPr lang="en-US" sz="1400" dirty="0">
                    <a:solidFill>
                      <a:srgbClr val="C00000"/>
                    </a:solidFill>
                  </a:rPr>
                  <a:t>Table of contents</a:t>
                </a:r>
              </a:p>
            </p:txBody>
          </p:sp>
          <p:sp>
            <p:nvSpPr>
              <p:cNvPr id="17" name="Left Brace 16"/>
              <p:cNvSpPr/>
              <p:nvPr/>
            </p:nvSpPr>
            <p:spPr>
              <a:xfrm>
                <a:off x="1679893" y="3563537"/>
                <a:ext cx="263828" cy="2367330"/>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C00000"/>
                  </a:solidFill>
                </a:endParaRPr>
              </a:p>
            </p:txBody>
          </p:sp>
          <p:cxnSp>
            <p:nvCxnSpPr>
              <p:cNvPr id="20" name="Straight Connector 19"/>
              <p:cNvCxnSpPr>
                <a:stCxn id="12" idx="6"/>
                <a:endCxn id="28" idx="1"/>
              </p:cNvCxnSpPr>
              <p:nvPr/>
            </p:nvCxnSpPr>
            <p:spPr>
              <a:xfrm flipV="1">
                <a:off x="6536860" y="3450567"/>
                <a:ext cx="2175853" cy="3277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28" idx="1"/>
                <a:endCxn id="13" idx="0"/>
              </p:cNvCxnSpPr>
              <p:nvPr/>
            </p:nvCxnSpPr>
            <p:spPr>
              <a:xfrm flipH="1">
                <a:off x="6750511" y="3450567"/>
                <a:ext cx="1962202" cy="159031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712713" y="2542626"/>
                <a:ext cx="2784432" cy="1815882"/>
              </a:xfrm>
              <a:prstGeom prst="rect">
                <a:avLst/>
              </a:prstGeom>
              <a:solidFill>
                <a:schemeClr val="bg1"/>
              </a:solidFill>
              <a:ln>
                <a:solidFill>
                  <a:srgbClr val="C00000"/>
                </a:solidFill>
              </a:ln>
            </p:spPr>
            <p:txBody>
              <a:bodyPr wrap="square" rtlCol="0">
                <a:spAutoFit/>
              </a:bodyPr>
              <a:lstStyle/>
              <a:p>
                <a:r>
                  <a:rPr lang="en-US" sz="1400">
                    <a:solidFill>
                      <a:srgbClr val="C00000"/>
                    </a:solidFill>
                  </a:rPr>
                  <a:t>Required updates:</a:t>
                </a:r>
              </a:p>
              <a:p>
                <a:pPr marL="342900" indent="-342900">
                  <a:buAutoNum type="arabicPeriod"/>
                </a:pPr>
                <a:r>
                  <a:rPr lang="en-US" sz="1400">
                    <a:solidFill>
                      <a:srgbClr val="C00000"/>
                    </a:solidFill>
                  </a:rPr>
                  <a:t>Directory and local macro</a:t>
                </a:r>
              </a:p>
              <a:p>
                <a:pPr marL="342900" indent="-342900">
                  <a:buAutoNum type="arabicPeriod"/>
                </a:pPr>
                <a:r>
                  <a:rPr lang="en-US" sz="1400">
                    <a:solidFill>
                      <a:srgbClr val="C00000"/>
                    </a:solidFill>
                  </a:rPr>
                  <a:t>Local macro for classification of facility type and management authority code</a:t>
                </a:r>
              </a:p>
              <a:p>
                <a:pPr marL="342900" indent="-342900">
                  <a:buFontTx/>
                  <a:buAutoNum type="arabicPeriod"/>
                </a:pPr>
                <a:r>
                  <a:rPr lang="en-US" sz="1400">
                    <a:solidFill>
                      <a:srgbClr val="C00000"/>
                    </a:solidFill>
                  </a:rPr>
                  <a:t>Indicators, as needed</a:t>
                </a:r>
              </a:p>
              <a:p>
                <a:pPr marL="342900" indent="-342900">
                  <a:buAutoNum type="arabicPeriod"/>
                </a:pPr>
                <a:r>
                  <a:rPr lang="en-US" sz="1400">
                    <a:solidFill>
                      <a:srgbClr val="C00000"/>
                    </a:solidFill>
                  </a:rPr>
                  <a:t>Sampling weight, if relevant </a:t>
                </a:r>
              </a:p>
            </p:txBody>
          </p:sp>
        </p:grpSp>
      </p:grpSp>
      <p:sp>
        <p:nvSpPr>
          <p:cNvPr id="3" name="Rectangle: Rounded Corners 2">
            <a:extLst>
              <a:ext uri="{FF2B5EF4-FFF2-40B4-BE49-F238E27FC236}">
                <a16:creationId xmlns:a16="http://schemas.microsoft.com/office/drawing/2014/main" id="{CAD58B76-D092-4C33-87CD-FA4683C4FFBB}"/>
              </a:ext>
            </a:extLst>
          </p:cNvPr>
          <p:cNvSpPr/>
          <p:nvPr/>
        </p:nvSpPr>
        <p:spPr>
          <a:xfrm>
            <a:off x="9816264" y="5232233"/>
            <a:ext cx="1050758" cy="114701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4890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28</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10505679" cy="314645"/>
          </a:xfrm>
          <a:noFill/>
        </p:spPr>
        <p:txBody>
          <a:bodyPr vert="horz" lIns="18000" tIns="0" rIns="360000" bIns="0" rtlCol="0" anchor="b">
            <a:noAutofit/>
          </a:bodyPr>
          <a:lstStyle/>
          <a:p>
            <a:r>
              <a:rPr lang="en-US" b="1" dirty="0">
                <a:solidFill>
                  <a:srgbClr val="009CDE"/>
                </a:solidFill>
                <a:latin typeface="Ebrima"/>
              </a:rPr>
              <a:t>Standard code for data management and analysis: R</a:t>
            </a:r>
            <a:endParaRPr lang="en-US" sz="2400" b="0" dirty="0">
              <a:ea typeface="+mj-lt"/>
              <a:cs typeface="+mj-lt"/>
            </a:endParaRPr>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885363" y="5312016"/>
            <a:ext cx="1828800" cy="981635"/>
          </a:xfrm>
          <a:prstGeom prst="rect">
            <a:avLst/>
          </a:prstGeom>
          <a:ln>
            <a:solidFill>
              <a:schemeClr val="accent4"/>
            </a:solidFill>
          </a:ln>
        </p:spPr>
      </p:pic>
      <p:sp>
        <p:nvSpPr>
          <p:cNvPr id="10" name="Content Placeholder 9"/>
          <p:cNvSpPr>
            <a:spLocks noGrp="1"/>
          </p:cNvSpPr>
          <p:nvPr>
            <p:ph idx="1"/>
          </p:nvPr>
        </p:nvSpPr>
        <p:spPr>
          <a:xfrm>
            <a:off x="480000" y="1800000"/>
            <a:ext cx="11232001" cy="4237200"/>
          </a:xfrm>
        </p:spPr>
        <p:txBody>
          <a:bodyPr/>
          <a:lstStyle/>
          <a:p>
            <a:r>
              <a:rPr lang="en-US"/>
              <a:t> </a:t>
            </a:r>
          </a:p>
          <a:p>
            <a:endParaRPr lang="en-US"/>
          </a:p>
        </p:txBody>
      </p:sp>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50567" y="716513"/>
            <a:ext cx="7383291" cy="5951905"/>
          </a:xfrm>
          <a:prstGeom prst="rect">
            <a:avLst/>
          </a:prstGeom>
          <a:ln>
            <a:solidFill>
              <a:schemeClr val="bg1">
                <a:lumMod val="50000"/>
              </a:schemeClr>
            </a:solidFill>
          </a:ln>
        </p:spPr>
      </p:pic>
      <p:sp>
        <p:nvSpPr>
          <p:cNvPr id="23" name="TextBox 22"/>
          <p:cNvSpPr txBox="1"/>
          <p:nvPr/>
        </p:nvSpPr>
        <p:spPr>
          <a:xfrm>
            <a:off x="868192" y="2664605"/>
            <a:ext cx="1020639" cy="549309"/>
          </a:xfrm>
          <a:prstGeom prst="rect">
            <a:avLst/>
          </a:prstGeom>
          <a:noFill/>
        </p:spPr>
        <p:txBody>
          <a:bodyPr wrap="square" rtlCol="0">
            <a:spAutoFit/>
          </a:bodyPr>
          <a:lstStyle/>
          <a:p>
            <a:r>
              <a:rPr lang="en-US" sz="1400" dirty="0">
                <a:solidFill>
                  <a:srgbClr val="C00000"/>
                </a:solidFill>
              </a:rPr>
              <a:t>Table of contents</a:t>
            </a:r>
          </a:p>
        </p:txBody>
      </p:sp>
      <p:sp>
        <p:nvSpPr>
          <p:cNvPr id="24" name="Left Brace 23"/>
          <p:cNvSpPr/>
          <p:nvPr/>
        </p:nvSpPr>
        <p:spPr>
          <a:xfrm>
            <a:off x="1735234" y="1755595"/>
            <a:ext cx="263828" cy="2367330"/>
          </a:xfrm>
          <a:prstGeom prst="leftBrace">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C00000"/>
              </a:solidFill>
            </a:endParaRPr>
          </a:p>
        </p:txBody>
      </p:sp>
      <p:sp>
        <p:nvSpPr>
          <p:cNvPr id="2" name="Rectangle: Rounded Corners 1">
            <a:extLst>
              <a:ext uri="{FF2B5EF4-FFF2-40B4-BE49-F238E27FC236}">
                <a16:creationId xmlns:a16="http://schemas.microsoft.com/office/drawing/2014/main" id="{34DE7F68-C8CA-433F-9E4B-F454ED219FC1}"/>
              </a:ext>
            </a:extLst>
          </p:cNvPr>
          <p:cNvSpPr/>
          <p:nvPr/>
        </p:nvSpPr>
        <p:spPr>
          <a:xfrm>
            <a:off x="10754727" y="5248275"/>
            <a:ext cx="1050758" cy="1147011"/>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DF7B8E3-1058-431D-AA03-7A1839508E5E}"/>
              </a:ext>
            </a:extLst>
          </p:cNvPr>
          <p:cNvSpPr txBox="1"/>
          <p:nvPr/>
        </p:nvSpPr>
        <p:spPr>
          <a:xfrm>
            <a:off x="9883786" y="3280562"/>
            <a:ext cx="1749717" cy="315798"/>
          </a:xfrm>
          <a:prstGeom prst="rect">
            <a:avLst/>
          </a:prstGeom>
          <a:solidFill>
            <a:schemeClr val="bg1"/>
          </a:solidFill>
          <a:ln>
            <a:solidFill>
              <a:srgbClr val="C00000"/>
            </a:solidFill>
          </a:ln>
        </p:spPr>
        <p:txBody>
          <a:bodyPr wrap="square" lIns="91440" tIns="45720" rIns="91440" bIns="45720" rtlCol="0" anchor="t">
            <a:spAutoFit/>
          </a:bodyPr>
          <a:lstStyle/>
          <a:p>
            <a:r>
              <a:rPr lang="en-US" sz="1400" dirty="0">
                <a:solidFill>
                  <a:srgbClr val="C00000"/>
                </a:solidFill>
              </a:rPr>
              <a:t>Required updates</a:t>
            </a:r>
          </a:p>
        </p:txBody>
      </p:sp>
      <p:sp>
        <p:nvSpPr>
          <p:cNvPr id="11" name="Oval 10">
            <a:extLst>
              <a:ext uri="{FF2B5EF4-FFF2-40B4-BE49-F238E27FC236}">
                <a16:creationId xmlns:a16="http://schemas.microsoft.com/office/drawing/2014/main" id="{75396E83-AE1D-49A2-99ED-78F9A5D9287C}"/>
              </a:ext>
            </a:extLst>
          </p:cNvPr>
          <p:cNvSpPr/>
          <p:nvPr/>
        </p:nvSpPr>
        <p:spPr>
          <a:xfrm>
            <a:off x="3976807" y="3285164"/>
            <a:ext cx="5343358" cy="125105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35B6583F-FC27-44FB-8E7B-CADF7273FAEC}"/>
              </a:ext>
            </a:extLst>
          </p:cNvPr>
          <p:cNvCxnSpPr/>
          <p:nvPr/>
        </p:nvCxnSpPr>
        <p:spPr>
          <a:xfrm flipV="1">
            <a:off x="9304123" y="3378378"/>
            <a:ext cx="571643" cy="5122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046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29</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Contents of analysis code: Stata and R</a:t>
            </a:r>
            <a:endParaRPr lang="en-US" sz="2400" b="0" dirty="0">
              <a:ea typeface="+mj-lt"/>
              <a:cs typeface="+mj-lt"/>
            </a:endParaRPr>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885363" y="5312016"/>
            <a:ext cx="1828800" cy="981635"/>
          </a:xfrm>
          <a:prstGeom prst="rect">
            <a:avLst/>
          </a:prstGeom>
          <a:ln>
            <a:solidFill>
              <a:schemeClr val="accent4"/>
            </a:solidFill>
          </a:ln>
        </p:spPr>
      </p:pic>
      <p:sp>
        <p:nvSpPr>
          <p:cNvPr id="10" name="Content Placeholder 9"/>
          <p:cNvSpPr>
            <a:spLocks noGrp="1"/>
          </p:cNvSpPr>
          <p:nvPr>
            <p:ph idx="1"/>
          </p:nvPr>
        </p:nvSpPr>
        <p:spPr>
          <a:xfrm>
            <a:off x="480000" y="1800000"/>
            <a:ext cx="11232001" cy="4237200"/>
          </a:xfrm>
        </p:spPr>
        <p:txBody>
          <a:bodyPr/>
          <a:lstStyle/>
          <a:p>
            <a:r>
              <a:rPr lang="en-US" dirty="0"/>
              <a:t> </a:t>
            </a:r>
          </a:p>
          <a:p>
            <a:endParaRPr lang="en-US" dirty="0"/>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75777" y="935879"/>
            <a:ext cx="6400800" cy="5357772"/>
          </a:xfrm>
          <a:prstGeom prst="rect">
            <a:avLst/>
          </a:prstGeom>
        </p:spPr>
      </p:pic>
      <p:sp>
        <p:nvSpPr>
          <p:cNvPr id="3" name="Right Arrow 2"/>
          <p:cNvSpPr/>
          <p:nvPr/>
        </p:nvSpPr>
        <p:spPr>
          <a:xfrm>
            <a:off x="5383369" y="1429553"/>
            <a:ext cx="296214" cy="190141"/>
          </a:xfrm>
          <a:prstGeom prst="rightArrow">
            <a:avLst/>
          </a:prstGeom>
          <a:solidFill>
            <a:srgbClr val="00528A"/>
          </a:solidFill>
          <a:ln>
            <a:solidFill>
              <a:srgbClr val="005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86366" y="1524623"/>
            <a:ext cx="2073499" cy="923330"/>
          </a:xfrm>
          <a:prstGeom prst="rect">
            <a:avLst/>
          </a:prstGeom>
          <a:noFill/>
        </p:spPr>
        <p:txBody>
          <a:bodyPr wrap="square" rtlCol="0">
            <a:spAutoFit/>
          </a:bodyPr>
          <a:lstStyle/>
          <a:p>
            <a:r>
              <a:rPr lang="en-US" dirty="0"/>
              <a:t>Table 14 in the </a:t>
            </a:r>
            <a:r>
              <a:rPr lang="en-US" b="1" i="1" dirty="0"/>
              <a:t>Implementation Guidance</a:t>
            </a:r>
          </a:p>
        </p:txBody>
      </p:sp>
      <p:sp>
        <p:nvSpPr>
          <p:cNvPr id="12" name="TextBox 11"/>
          <p:cNvSpPr txBox="1"/>
          <p:nvPr/>
        </p:nvSpPr>
        <p:spPr>
          <a:xfrm>
            <a:off x="9467248" y="1338335"/>
            <a:ext cx="2073499" cy="923330"/>
          </a:xfrm>
          <a:prstGeom prst="rect">
            <a:avLst/>
          </a:prstGeom>
          <a:noFill/>
        </p:spPr>
        <p:txBody>
          <a:bodyPr wrap="square" rtlCol="0">
            <a:spAutoFit/>
          </a:bodyPr>
          <a:lstStyle/>
          <a:p>
            <a:r>
              <a:rPr lang="en-US" dirty="0">
                <a:solidFill>
                  <a:srgbClr val="C00000"/>
                </a:solidFill>
              </a:rPr>
              <a:t>Must be changed to run the standard code</a:t>
            </a:r>
            <a:endParaRPr lang="en-US" b="1" i="1" dirty="0">
              <a:solidFill>
                <a:srgbClr val="C00000"/>
              </a:solidFill>
            </a:endParaRPr>
          </a:p>
        </p:txBody>
      </p:sp>
      <p:sp>
        <p:nvSpPr>
          <p:cNvPr id="13" name="Rounded Rectangle 12"/>
          <p:cNvSpPr/>
          <p:nvPr/>
        </p:nvSpPr>
        <p:spPr>
          <a:xfrm>
            <a:off x="5924281" y="1619694"/>
            <a:ext cx="3142450" cy="366594"/>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a:stCxn id="12" idx="1"/>
            <a:endCxn id="13" idx="3"/>
          </p:cNvCxnSpPr>
          <p:nvPr/>
        </p:nvCxnSpPr>
        <p:spPr>
          <a:xfrm flipH="1">
            <a:off x="9066731" y="1800000"/>
            <a:ext cx="400517" cy="299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5017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dirty="0"/>
              <a:t>Data flow</a:t>
            </a:r>
            <a:endParaRPr lang="en-US" dirty="0"/>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1</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1736076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30</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Contents of analysis code: Stata and R (continued)</a:t>
            </a:r>
            <a:endParaRPr lang="en-US" sz="2400" b="0" dirty="0">
              <a:ea typeface="+mj-lt"/>
              <a:cs typeface="+mj-lt"/>
            </a:endParaRPr>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885363" y="5312016"/>
            <a:ext cx="1828800" cy="981635"/>
          </a:xfrm>
          <a:prstGeom prst="rect">
            <a:avLst/>
          </a:prstGeom>
          <a:ln>
            <a:solidFill>
              <a:schemeClr val="accent4"/>
            </a:solidFill>
          </a:ln>
        </p:spPr>
      </p:pic>
      <p:sp>
        <p:nvSpPr>
          <p:cNvPr id="10" name="Content Placeholder 9"/>
          <p:cNvSpPr>
            <a:spLocks noGrp="1"/>
          </p:cNvSpPr>
          <p:nvPr>
            <p:ph idx="1"/>
          </p:nvPr>
        </p:nvSpPr>
        <p:spPr>
          <a:xfrm>
            <a:off x="480000" y="1800000"/>
            <a:ext cx="11232001" cy="4237200"/>
          </a:xfrm>
        </p:spPr>
        <p:txBody>
          <a:bodyPr/>
          <a:lstStyle/>
          <a:p>
            <a:r>
              <a:rPr lang="en-US"/>
              <a:t> </a:t>
            </a:r>
          </a:p>
          <a:p>
            <a:endParaRPr lang="en-US"/>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92782" y="651527"/>
            <a:ext cx="6400800" cy="6019061"/>
          </a:xfrm>
          <a:prstGeom prst="rect">
            <a:avLst/>
          </a:prstGeom>
        </p:spPr>
      </p:pic>
      <p:sp>
        <p:nvSpPr>
          <p:cNvPr id="11" name="Right Arrow 10"/>
          <p:cNvSpPr/>
          <p:nvPr/>
        </p:nvSpPr>
        <p:spPr>
          <a:xfrm>
            <a:off x="5653825" y="871101"/>
            <a:ext cx="296214" cy="190141"/>
          </a:xfrm>
          <a:prstGeom prst="rightArrow">
            <a:avLst/>
          </a:prstGeom>
          <a:solidFill>
            <a:srgbClr val="00528A"/>
          </a:solidFill>
          <a:ln>
            <a:solidFill>
              <a:srgbClr val="005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5653825" y="1441501"/>
            <a:ext cx="296214" cy="190141"/>
          </a:xfrm>
          <a:prstGeom prst="rightArrow">
            <a:avLst/>
          </a:prstGeom>
          <a:solidFill>
            <a:srgbClr val="00528A"/>
          </a:solidFill>
          <a:ln>
            <a:solidFill>
              <a:srgbClr val="005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5677435" y="4556041"/>
            <a:ext cx="296214" cy="190141"/>
          </a:xfrm>
          <a:prstGeom prst="rightArrow">
            <a:avLst/>
          </a:prstGeom>
          <a:solidFill>
            <a:srgbClr val="00528A"/>
          </a:solidFill>
          <a:ln>
            <a:solidFill>
              <a:srgbClr val="0052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5467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Curved Up Arrow 90"/>
          <p:cNvSpPr/>
          <p:nvPr/>
        </p:nvSpPr>
        <p:spPr>
          <a:xfrm>
            <a:off x="4521869" y="3091237"/>
            <a:ext cx="2458414" cy="1547375"/>
          </a:xfrm>
          <a:prstGeom prst="curvedUpArrow">
            <a:avLst>
              <a:gd name="adj1" fmla="val 6194"/>
              <a:gd name="adj2" fmla="val 15594"/>
              <a:gd name="adj3" fmla="val 15217"/>
            </a:avLst>
          </a:prstGeom>
          <a:solidFill>
            <a:srgbClr val="33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31</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Analysis code and chartbook: by section</a:t>
            </a:r>
            <a:endParaRPr lang="en-US" sz="2400" b="0" dirty="0">
              <a:ea typeface="+mj-lt"/>
              <a:cs typeface="+mj-lt"/>
            </a:endParaRPr>
          </a:p>
        </p:txBody>
      </p:sp>
      <p:sp>
        <p:nvSpPr>
          <p:cNvPr id="13" name="Rectangle 12"/>
          <p:cNvSpPr/>
          <p:nvPr/>
        </p:nvSpPr>
        <p:spPr>
          <a:xfrm>
            <a:off x="1833818" y="1229245"/>
            <a:ext cx="2904437" cy="738664"/>
          </a:xfrm>
          <a:prstGeom prst="rect">
            <a:avLst/>
          </a:prstGeom>
        </p:spPr>
        <p:txBody>
          <a:bodyPr wrap="square">
            <a:spAutoFit/>
          </a:bodyPr>
          <a:lstStyle/>
          <a:p>
            <a:r>
              <a:rPr lang="en-GB" sz="1400" dirty="0"/>
              <a:t>“Variables” map questions with variables in the raw data downloaded. </a:t>
            </a:r>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4214" y="2183879"/>
            <a:ext cx="11658935" cy="898637"/>
          </a:xfrm>
          <a:prstGeom prst="rect">
            <a:avLst/>
          </a:prstGeom>
        </p:spPr>
      </p:pic>
      <p:sp>
        <p:nvSpPr>
          <p:cNvPr id="17" name="Rectangle 16"/>
          <p:cNvSpPr/>
          <p:nvPr/>
        </p:nvSpPr>
        <p:spPr>
          <a:xfrm>
            <a:off x="6693157" y="1068639"/>
            <a:ext cx="3170027" cy="954107"/>
          </a:xfrm>
          <a:prstGeom prst="rect">
            <a:avLst/>
          </a:prstGeom>
        </p:spPr>
        <p:txBody>
          <a:bodyPr wrap="square">
            <a:spAutoFit/>
          </a:bodyPr>
          <a:lstStyle/>
          <a:p>
            <a:r>
              <a:rPr lang="en-GB" sz="1400" b="1" dirty="0"/>
              <a:t>Definitions, denominators, and numerators of indicators presented in the purple tab</a:t>
            </a:r>
            <a:r>
              <a:rPr lang="en-GB" sz="1400" dirty="0"/>
              <a:t> is presented in the navy tab. </a:t>
            </a:r>
          </a:p>
        </p:txBody>
      </p:sp>
      <p:cxnSp>
        <p:nvCxnSpPr>
          <p:cNvPr id="35" name="Straight Arrow Connector 34"/>
          <p:cNvCxnSpPr/>
          <p:nvPr/>
        </p:nvCxnSpPr>
        <p:spPr>
          <a:xfrm>
            <a:off x="8298298" y="2011715"/>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286037" y="2007256"/>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063993" y="4286341"/>
            <a:ext cx="1263652" cy="307777"/>
          </a:xfrm>
          <a:prstGeom prst="rect">
            <a:avLst/>
          </a:prstGeom>
          <a:noFill/>
        </p:spPr>
        <p:txBody>
          <a:bodyPr wrap="square" rtlCol="0">
            <a:spAutoFit/>
          </a:bodyPr>
          <a:lstStyle/>
          <a:p>
            <a:pPr algn="ctr"/>
            <a:r>
              <a:rPr lang="en-US" sz="1400" b="1" dirty="0">
                <a:solidFill>
                  <a:srgbClr val="3366CC"/>
                </a:solidFill>
              </a:rPr>
              <a:t>B.1</a:t>
            </a:r>
          </a:p>
        </p:txBody>
      </p:sp>
      <p:sp>
        <p:nvSpPr>
          <p:cNvPr id="44" name="TextBox 43"/>
          <p:cNvSpPr txBox="1"/>
          <p:nvPr/>
        </p:nvSpPr>
        <p:spPr>
          <a:xfrm>
            <a:off x="4567073" y="4728515"/>
            <a:ext cx="2455544" cy="307777"/>
          </a:xfrm>
          <a:prstGeom prst="rect">
            <a:avLst/>
          </a:prstGeom>
          <a:noFill/>
        </p:spPr>
        <p:txBody>
          <a:bodyPr wrap="square" rtlCol="0">
            <a:spAutoFit/>
          </a:bodyPr>
          <a:lstStyle/>
          <a:p>
            <a:pPr algn="ctr"/>
            <a:r>
              <a:rPr lang="en-US" sz="1400" b="1" dirty="0">
                <a:solidFill>
                  <a:srgbClr val="3366CC"/>
                </a:solidFill>
              </a:rPr>
              <a:t>B.4 – E.3</a:t>
            </a:r>
          </a:p>
        </p:txBody>
      </p:sp>
      <p:sp>
        <p:nvSpPr>
          <p:cNvPr id="45" name="TextBox 44"/>
          <p:cNvSpPr txBox="1"/>
          <p:nvPr/>
        </p:nvSpPr>
        <p:spPr>
          <a:xfrm>
            <a:off x="7519684" y="4729755"/>
            <a:ext cx="2008994" cy="307777"/>
          </a:xfrm>
          <a:prstGeom prst="rect">
            <a:avLst/>
          </a:prstGeom>
          <a:noFill/>
        </p:spPr>
        <p:txBody>
          <a:bodyPr wrap="square" rtlCol="0">
            <a:spAutoFit/>
          </a:bodyPr>
          <a:lstStyle/>
          <a:p>
            <a:pPr algn="ctr"/>
            <a:r>
              <a:rPr lang="en-US" sz="1400" b="1" dirty="0">
                <a:solidFill>
                  <a:srgbClr val="3366CC"/>
                </a:solidFill>
              </a:rPr>
              <a:t>F.1</a:t>
            </a:r>
          </a:p>
        </p:txBody>
      </p:sp>
      <p:sp>
        <p:nvSpPr>
          <p:cNvPr id="47" name="TextBox 46"/>
          <p:cNvSpPr txBox="1"/>
          <p:nvPr/>
        </p:nvSpPr>
        <p:spPr>
          <a:xfrm>
            <a:off x="10375900" y="5709360"/>
            <a:ext cx="1415011" cy="307777"/>
          </a:xfrm>
          <a:prstGeom prst="rect">
            <a:avLst/>
          </a:prstGeom>
          <a:noFill/>
          <a:ln>
            <a:noFill/>
          </a:ln>
        </p:spPr>
        <p:txBody>
          <a:bodyPr wrap="square" rtlCol="0">
            <a:spAutoFit/>
          </a:bodyPr>
          <a:lstStyle/>
          <a:p>
            <a:r>
              <a:rPr lang="en-US" sz="1400" b="1" dirty="0">
                <a:solidFill>
                  <a:srgbClr val="C00000"/>
                </a:solidFill>
              </a:rPr>
              <a:t>Analysis code</a:t>
            </a:r>
          </a:p>
        </p:txBody>
      </p:sp>
      <p:grpSp>
        <p:nvGrpSpPr>
          <p:cNvPr id="64" name="Group 63"/>
          <p:cNvGrpSpPr/>
          <p:nvPr/>
        </p:nvGrpSpPr>
        <p:grpSpPr>
          <a:xfrm>
            <a:off x="238125" y="1065402"/>
            <a:ext cx="11745024" cy="5003648"/>
            <a:chOff x="238125" y="1065402"/>
            <a:chExt cx="11745024" cy="5003648"/>
          </a:xfrm>
        </p:grpSpPr>
        <p:pic>
          <p:nvPicPr>
            <p:cNvPr id="53" name="Picture 5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4214" y="2180642"/>
              <a:ext cx="11658935" cy="898637"/>
            </a:xfrm>
            <a:prstGeom prst="rect">
              <a:avLst/>
            </a:prstGeom>
          </p:spPr>
        </p:pic>
        <p:sp>
          <p:nvSpPr>
            <p:cNvPr id="51" name="Rounded Rectangle 50"/>
            <p:cNvSpPr/>
            <p:nvPr/>
          </p:nvSpPr>
          <p:spPr>
            <a:xfrm>
              <a:off x="238125" y="3012053"/>
              <a:ext cx="10137775" cy="3056997"/>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833818" y="1226008"/>
              <a:ext cx="2904437" cy="738664"/>
            </a:xfrm>
            <a:prstGeom prst="rect">
              <a:avLst/>
            </a:prstGeom>
          </p:spPr>
          <p:txBody>
            <a:bodyPr wrap="square">
              <a:spAutoFit/>
            </a:bodyPr>
            <a:lstStyle/>
            <a:p>
              <a:r>
                <a:rPr lang="en-GB" sz="1400" dirty="0"/>
                <a:t>“Variables” map questions with variables in the raw data downloaded. </a:t>
              </a:r>
            </a:p>
          </p:txBody>
        </p:sp>
        <p:sp>
          <p:nvSpPr>
            <p:cNvPr id="54" name="Rectangle 53"/>
            <p:cNvSpPr/>
            <p:nvPr/>
          </p:nvSpPr>
          <p:spPr>
            <a:xfrm>
              <a:off x="6693157" y="1065402"/>
              <a:ext cx="3170027" cy="954107"/>
            </a:xfrm>
            <a:prstGeom prst="rect">
              <a:avLst/>
            </a:prstGeom>
          </p:spPr>
          <p:txBody>
            <a:bodyPr wrap="square">
              <a:spAutoFit/>
            </a:bodyPr>
            <a:lstStyle/>
            <a:p>
              <a:r>
                <a:rPr lang="en-GB" sz="1400" b="1" dirty="0"/>
                <a:t>Definitions, denominators, and numerators of indicators presented in the purple tab</a:t>
              </a:r>
              <a:r>
                <a:rPr lang="en-GB" sz="1400" dirty="0"/>
                <a:t> is presented in the navy tab. </a:t>
              </a:r>
            </a:p>
          </p:txBody>
        </p:sp>
        <p:cxnSp>
          <p:nvCxnSpPr>
            <p:cNvPr id="58" name="Straight Arrow Connector 57"/>
            <p:cNvCxnSpPr/>
            <p:nvPr/>
          </p:nvCxnSpPr>
          <p:spPr>
            <a:xfrm>
              <a:off x="8298298" y="2008478"/>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286037" y="2004019"/>
              <a:ext cx="0" cy="7315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14059" y="4195903"/>
              <a:ext cx="914400" cy="902753"/>
            </a:xfrm>
            <a:prstGeom prst="rect">
              <a:avLst/>
            </a:prstGeom>
          </p:spPr>
        </p:pic>
        <p:pic>
          <p:nvPicPr>
            <p:cNvPr id="62" name="Picture 6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52700" y="3580587"/>
              <a:ext cx="914400" cy="914400"/>
            </a:xfrm>
            <a:prstGeom prst="rect">
              <a:avLst/>
            </a:prstGeom>
          </p:spPr>
        </p:pic>
      </p:grpSp>
      <p:sp>
        <p:nvSpPr>
          <p:cNvPr id="68" name="Curved Up Arrow 67"/>
          <p:cNvSpPr/>
          <p:nvPr/>
        </p:nvSpPr>
        <p:spPr>
          <a:xfrm>
            <a:off x="7022617" y="3091237"/>
            <a:ext cx="2840566" cy="1547375"/>
          </a:xfrm>
          <a:prstGeom prst="curvedUpArrow">
            <a:avLst>
              <a:gd name="adj1" fmla="val 6194"/>
              <a:gd name="adj2" fmla="val 15594"/>
              <a:gd name="adj3" fmla="val 15217"/>
            </a:avLst>
          </a:prstGeom>
          <a:solidFill>
            <a:srgbClr val="33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6" name="Picture 6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8449" y="4258563"/>
            <a:ext cx="1371600" cy="773842"/>
          </a:xfrm>
          <a:prstGeom prst="rect">
            <a:avLst/>
          </a:prstGeom>
          <a:ln>
            <a:solidFill>
              <a:schemeClr val="accent4"/>
            </a:solidFill>
          </a:ln>
        </p:spPr>
      </p:pic>
      <p:cxnSp>
        <p:nvCxnSpPr>
          <p:cNvPr id="69" name="Straight Arrow Connector 68"/>
          <p:cNvCxnSpPr>
            <a:stCxn id="61" idx="0"/>
          </p:cNvCxnSpPr>
          <p:nvPr/>
        </p:nvCxnSpPr>
        <p:spPr>
          <a:xfrm flipV="1">
            <a:off x="3771259" y="3040438"/>
            <a:ext cx="664521" cy="1155465"/>
          </a:xfrm>
          <a:prstGeom prst="straightConnector1">
            <a:avLst/>
          </a:prstGeom>
          <a:ln w="57150">
            <a:solidFill>
              <a:srgbClr val="3366CC"/>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002581" y="3661550"/>
            <a:ext cx="1263652" cy="307777"/>
          </a:xfrm>
          <a:prstGeom prst="rect">
            <a:avLst/>
          </a:prstGeom>
          <a:noFill/>
        </p:spPr>
        <p:txBody>
          <a:bodyPr wrap="square" rtlCol="0">
            <a:spAutoFit/>
          </a:bodyPr>
          <a:lstStyle/>
          <a:p>
            <a:r>
              <a:rPr lang="en-US" sz="1400" b="1" dirty="0">
                <a:solidFill>
                  <a:srgbClr val="3366CC"/>
                </a:solidFill>
              </a:rPr>
              <a:t>B.2 &amp; B.3</a:t>
            </a:r>
          </a:p>
        </p:txBody>
      </p:sp>
      <p:cxnSp>
        <p:nvCxnSpPr>
          <p:cNvPr id="85" name="Straight Arrow Connector 84"/>
          <p:cNvCxnSpPr>
            <a:stCxn id="66" idx="3"/>
            <a:endCxn id="61" idx="1"/>
          </p:cNvCxnSpPr>
          <p:nvPr/>
        </p:nvCxnSpPr>
        <p:spPr>
          <a:xfrm>
            <a:off x="2030049" y="4645484"/>
            <a:ext cx="1284010" cy="1796"/>
          </a:xfrm>
          <a:prstGeom prst="straightConnector1">
            <a:avLst/>
          </a:prstGeom>
          <a:ln w="57150">
            <a:solidFill>
              <a:srgbClr val="3366CC"/>
            </a:solidFill>
            <a:tailEnd type="triangle"/>
          </a:ln>
        </p:spPr>
        <p:style>
          <a:lnRef idx="1">
            <a:schemeClr val="accent1"/>
          </a:lnRef>
          <a:fillRef idx="0">
            <a:schemeClr val="accent1"/>
          </a:fillRef>
          <a:effectRef idx="0">
            <a:schemeClr val="accent1"/>
          </a:effectRef>
          <a:fontRef idx="minor">
            <a:schemeClr val="tx1"/>
          </a:fontRef>
        </p:style>
      </p:cxnSp>
      <p:pic>
        <p:nvPicPr>
          <p:cNvPr id="87" name="Picture 8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85635" y="3580587"/>
            <a:ext cx="914400" cy="902898"/>
          </a:xfrm>
          <a:prstGeom prst="rect">
            <a:avLst/>
          </a:prstGeom>
        </p:spPr>
      </p:pic>
      <p:sp>
        <p:nvSpPr>
          <p:cNvPr id="32" name="TextBox 31"/>
          <p:cNvSpPr txBox="1"/>
          <p:nvPr/>
        </p:nvSpPr>
        <p:spPr>
          <a:xfrm>
            <a:off x="5755120" y="3284725"/>
            <a:ext cx="1263652" cy="307777"/>
          </a:xfrm>
          <a:prstGeom prst="rect">
            <a:avLst/>
          </a:prstGeom>
          <a:noFill/>
        </p:spPr>
        <p:txBody>
          <a:bodyPr wrap="square" rtlCol="0">
            <a:spAutoFit/>
          </a:bodyPr>
          <a:lstStyle/>
          <a:p>
            <a:pPr algn="ctr"/>
            <a:r>
              <a:rPr lang="en-US" sz="1400" b="1" dirty="0">
                <a:solidFill>
                  <a:srgbClr val="3366CC"/>
                </a:solidFill>
              </a:rPr>
              <a:t>E.4</a:t>
            </a:r>
          </a:p>
        </p:txBody>
      </p:sp>
      <p:sp>
        <p:nvSpPr>
          <p:cNvPr id="33" name="TextBox 32"/>
          <p:cNvSpPr txBox="1"/>
          <p:nvPr/>
        </p:nvSpPr>
        <p:spPr>
          <a:xfrm>
            <a:off x="8626659" y="3316809"/>
            <a:ext cx="1263652" cy="307777"/>
          </a:xfrm>
          <a:prstGeom prst="rect">
            <a:avLst/>
          </a:prstGeom>
          <a:noFill/>
        </p:spPr>
        <p:txBody>
          <a:bodyPr wrap="square" rtlCol="0">
            <a:spAutoFit/>
          </a:bodyPr>
          <a:lstStyle/>
          <a:p>
            <a:pPr algn="ctr"/>
            <a:r>
              <a:rPr lang="en-US" sz="1400" b="1" dirty="0">
                <a:solidFill>
                  <a:srgbClr val="3366CC"/>
                </a:solidFill>
              </a:rPr>
              <a:t>F.2</a:t>
            </a:r>
          </a:p>
        </p:txBody>
      </p:sp>
    </p:spTree>
    <p:extLst>
      <p:ext uri="{BB962C8B-B14F-4D97-AF65-F5344CB8AC3E}">
        <p14:creationId xmlns:p14="http://schemas.microsoft.com/office/powerpoint/2010/main" val="27607693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dirty="0">
                <a:cs typeface="Times New Roman"/>
              </a:rPr>
              <a:t>Using and updating analysis code </a:t>
            </a:r>
            <a:endParaRPr lang="en-US" dirty="0">
              <a:cs typeface="Times New Roman"/>
            </a:endParaRPr>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2</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
        <p:nvSpPr>
          <p:cNvPr id="10" name="TextBox 9"/>
          <p:cNvSpPr txBox="1"/>
          <p:nvPr/>
        </p:nvSpPr>
        <p:spPr>
          <a:xfrm>
            <a:off x="5411688" y="2004112"/>
            <a:ext cx="6224781" cy="1200329"/>
          </a:xfrm>
          <a:prstGeom prst="rect">
            <a:avLst/>
          </a:prstGeom>
          <a:noFill/>
        </p:spPr>
        <p:txBody>
          <a:bodyPr wrap="none" rtlCol="0">
            <a:spAutoFit/>
          </a:bodyPr>
          <a:lstStyle/>
          <a:p>
            <a:r>
              <a:rPr lang="en-US" dirty="0"/>
              <a:t>Open Stata/R code for CEHS Version 2</a:t>
            </a:r>
          </a:p>
          <a:p>
            <a:endParaRPr lang="en-US" dirty="0"/>
          </a:p>
          <a:p>
            <a:endParaRPr lang="en-US" dirty="0"/>
          </a:p>
          <a:p>
            <a:r>
              <a:rPr lang="en-US" dirty="0"/>
              <a:t>Have Zoom and </a:t>
            </a:r>
            <a:r>
              <a:rPr lang="en-US" b="1" dirty="0"/>
              <a:t>CEHS</a:t>
            </a:r>
            <a:r>
              <a:rPr lang="en-US" dirty="0"/>
              <a:t> Stata/R code windows side by side </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92750" y="3304921"/>
            <a:ext cx="5486400" cy="2770821"/>
          </a:xfrm>
          <a:prstGeom prst="rect">
            <a:avLst/>
          </a:prstGeom>
          <a:ln>
            <a:solidFill>
              <a:schemeClr val="accent4"/>
            </a:solidFill>
          </a:ln>
        </p:spPr>
      </p:pic>
    </p:spTree>
    <p:extLst>
      <p:ext uri="{BB962C8B-B14F-4D97-AF65-F5344CB8AC3E}">
        <p14:creationId xmlns:p14="http://schemas.microsoft.com/office/powerpoint/2010/main" val="1885849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33</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dirty="0"/>
              <a:t>Exercise 1</a:t>
            </a:r>
            <a:endParaRPr lang="en-US" sz="2400" dirty="0">
              <a:ea typeface="Ebrima"/>
              <a:cs typeface="Ebrima"/>
            </a:endParaRPr>
          </a:p>
        </p:txBody>
      </p:sp>
      <p:graphicFrame>
        <p:nvGraphicFramePr>
          <p:cNvPr id="3" name="Table 2"/>
          <p:cNvGraphicFramePr>
            <a:graphicFrameLocks noGrp="1"/>
          </p:cNvGraphicFramePr>
          <p:nvPr>
            <p:extLst>
              <p:ext uri="{D42A27DB-BD31-4B8C-83A1-F6EECF244321}">
                <p14:modId xmlns:p14="http://schemas.microsoft.com/office/powerpoint/2010/main" val="3108240481"/>
              </p:ext>
            </p:extLst>
          </p:nvPr>
        </p:nvGraphicFramePr>
        <p:xfrm>
          <a:off x="534418" y="1311648"/>
          <a:ext cx="7104167" cy="4399280"/>
        </p:xfrm>
        <a:graphic>
          <a:graphicData uri="http://schemas.openxmlformats.org/drawingml/2006/table">
            <a:tbl>
              <a:tblPr firstRow="1" bandRow="1">
                <a:tableStyleId>{5C22544A-7EE6-4342-B048-85BDC9FD1C3A}</a:tableStyleId>
              </a:tblPr>
              <a:tblGrid>
                <a:gridCol w="7104167">
                  <a:extLst>
                    <a:ext uri="{9D8B030D-6E8A-4147-A177-3AD203B41FA5}">
                      <a16:colId xmlns:a16="http://schemas.microsoft.com/office/drawing/2014/main" val="20000"/>
                    </a:ext>
                  </a:extLst>
                </a:gridCol>
              </a:tblGrid>
              <a:tr h="0">
                <a:tc>
                  <a:txBody>
                    <a:bodyPr/>
                    <a:lstStyle/>
                    <a:p>
                      <a:r>
                        <a:rPr lang="en-US" dirty="0">
                          <a:solidFill>
                            <a:schemeClr val="bg1"/>
                          </a:solidFill>
                        </a:rPr>
                        <a:t>Steps</a:t>
                      </a:r>
                      <a:r>
                        <a:rPr lang="en-US" baseline="0" dirty="0">
                          <a:solidFill>
                            <a:schemeClr val="bg1"/>
                          </a:solidFill>
                        </a:rPr>
                        <a:t> </a:t>
                      </a:r>
                      <a:endParaRPr lang="en-US" dirty="0">
                        <a:solidFill>
                          <a:schemeClr val="bg1"/>
                        </a:solidFill>
                      </a:endParaRPr>
                    </a:p>
                  </a:txBody>
                  <a:tcPr/>
                </a:tc>
                <a:extLst>
                  <a:ext uri="{0D108BD9-81ED-4DB2-BD59-A6C34878D82A}">
                    <a16:rowId xmlns:a16="http://schemas.microsoft.com/office/drawing/2014/main" val="10000"/>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a:solidFill>
                            <a:schemeClr val="tx1"/>
                          </a:solidFill>
                        </a:rPr>
                        <a:t>Open the sample chartbook</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solidFill>
                            <a:schemeClr val="tx1"/>
                          </a:solidFill>
                        </a:rPr>
                        <a:t>Save it as </a:t>
                      </a:r>
                      <a:r>
                        <a:rPr lang="en-US" b="1" baseline="0" dirty="0">
                          <a:solidFill>
                            <a:schemeClr val="tx1"/>
                          </a:solidFill>
                        </a:rPr>
                        <a:t>My</a:t>
                      </a:r>
                      <a:r>
                        <a:rPr lang="en-US" dirty="0">
                          <a:solidFill>
                            <a:schemeClr val="tx1"/>
                          </a:solidFill>
                        </a:rPr>
                        <a:t>SampleChartbook_ToPracticeDynamicDuo.xls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a:solidFill>
                            <a:schemeClr val="tx1"/>
                          </a:solidFill>
                        </a:rPr>
                        <a:t>Close the chartbook </a:t>
                      </a:r>
                    </a:p>
                  </a:txBody>
                  <a:tcPr/>
                </a:tc>
                <a:extLst>
                  <a:ext uri="{0D108BD9-81ED-4DB2-BD59-A6C34878D82A}">
                    <a16:rowId xmlns:a16="http://schemas.microsoft.com/office/drawing/2014/main" val="10001"/>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dirty="0">
                          <a:solidFill>
                            <a:schemeClr val="tx1"/>
                          </a:solidFill>
                        </a:rPr>
                        <a:t>Replace all “WHO_CEHS_Chartbook.xlsx” in analysis code with</a:t>
                      </a:r>
                      <a:r>
                        <a:rPr lang="en-US" baseline="0" dirty="0">
                          <a:solidFill>
                            <a:schemeClr val="tx1"/>
                          </a:solidFill>
                        </a:rPr>
                        <a:t> </a:t>
                      </a:r>
                      <a:r>
                        <a:rPr lang="en-US" b="1" dirty="0">
                          <a:solidFill>
                            <a:schemeClr val="tx1"/>
                          </a:solidFill>
                        </a:rPr>
                        <a:t>“My</a:t>
                      </a:r>
                      <a:r>
                        <a:rPr lang="en-US" dirty="0">
                          <a:solidFill>
                            <a:schemeClr val="tx1"/>
                          </a:solidFill>
                        </a:rPr>
                        <a:t>SampleChartbook_ToPracticeDynamicDuo.xlsx”</a:t>
                      </a:r>
                    </a:p>
                  </a:txBody>
                  <a:tcPr/>
                </a:tc>
                <a:extLst>
                  <a:ext uri="{0D108BD9-81ED-4DB2-BD59-A6C34878D82A}">
                    <a16:rowId xmlns:a16="http://schemas.microsoft.com/office/drawing/2014/main" val="10002"/>
                  </a:ext>
                </a:extLst>
              </a:tr>
              <a:tr h="37084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5"/>
                        <a:tabLst/>
                        <a:defRPr/>
                      </a:pPr>
                      <a:r>
                        <a:rPr lang="en-US" u="sng" dirty="0">
                          <a:solidFill>
                            <a:schemeClr val="tx1"/>
                          </a:solidFill>
                        </a:rPr>
                        <a:t>For only Stata users</a:t>
                      </a:r>
                      <a:r>
                        <a:rPr lang="en-US" dirty="0">
                          <a:solidFill>
                            <a:schemeClr val="tx1"/>
                          </a:solidFill>
                        </a:rPr>
                        <a:t>, delete all lines that have “</a:t>
                      </a:r>
                      <a:r>
                        <a:rPr lang="en-US" dirty="0" err="1">
                          <a:solidFill>
                            <a:schemeClr val="tx1"/>
                          </a:solidFill>
                        </a:rPr>
                        <a:t>dirpartner</a:t>
                      </a:r>
                      <a:r>
                        <a:rPr lang="en-US" dirty="0">
                          <a:solidFill>
                            <a:schemeClr val="tx1"/>
                          </a:solidFill>
                        </a:rPr>
                        <a:t>”</a:t>
                      </a:r>
                    </a:p>
                  </a:txBody>
                  <a:tcPr/>
                </a:tc>
                <a:extLst>
                  <a:ext uri="{0D108BD9-81ED-4DB2-BD59-A6C34878D82A}">
                    <a16:rowId xmlns:a16="http://schemas.microsoft.com/office/drawing/2014/main" val="10003"/>
                  </a:ext>
                </a:extLst>
              </a:tr>
              <a:tr h="370840">
                <a:tc>
                  <a:txBody>
                    <a:bodyPr/>
                    <a:lstStyle/>
                    <a:p>
                      <a:pPr marL="342900" indent="-342900">
                        <a:buFont typeface="+mj-lt"/>
                        <a:buAutoNum type="arabicPeriod" startAt="6"/>
                      </a:pPr>
                      <a:r>
                        <a:rPr lang="en-US" dirty="0">
                          <a:solidFill>
                            <a:schemeClr val="tx1"/>
                          </a:solidFill>
                        </a:rPr>
                        <a:t>Ru</a:t>
                      </a:r>
                      <a:r>
                        <a:rPr lang="en-US" baseline="0" dirty="0">
                          <a:solidFill>
                            <a:schemeClr val="tx1"/>
                          </a:solidFill>
                        </a:rPr>
                        <a:t>n the code</a:t>
                      </a:r>
                      <a:endParaRPr lang="en-US" dirty="0">
                        <a:solidFill>
                          <a:schemeClr val="tx1"/>
                        </a:solidFill>
                      </a:endParaRPr>
                    </a:p>
                  </a:txBody>
                  <a:tcPr/>
                </a:tc>
                <a:extLst>
                  <a:ext uri="{0D108BD9-81ED-4DB2-BD59-A6C34878D82A}">
                    <a16:rowId xmlns:a16="http://schemas.microsoft.com/office/drawing/2014/main" val="10004"/>
                  </a:ext>
                </a:extLst>
              </a:tr>
              <a:tr h="370840">
                <a:tc>
                  <a:txBody>
                    <a:bodyPr/>
                    <a:lstStyle/>
                    <a:p>
                      <a:pPr marL="342900" indent="-342900">
                        <a:buFont typeface="+mj-lt"/>
                        <a:buAutoNum type="arabicPeriod" startAt="7"/>
                      </a:pPr>
                      <a:r>
                        <a:rPr lang="en-US" u="none" dirty="0">
                          <a:solidFill>
                            <a:schemeClr val="tx1"/>
                          </a:solidFill>
                        </a:rPr>
                        <a:t>Check if you have the</a:t>
                      </a:r>
                      <a:r>
                        <a:rPr lang="en-US" u="none" baseline="0" dirty="0">
                          <a:solidFill>
                            <a:schemeClr val="tx1"/>
                          </a:solidFill>
                        </a:rPr>
                        <a:t> three CSV files.</a:t>
                      </a:r>
                      <a:endParaRPr lang="en-US" u="none" dirty="0">
                        <a:solidFill>
                          <a:schemeClr val="tx1"/>
                        </a:solidFill>
                      </a:endParaRPr>
                    </a:p>
                    <a:p>
                      <a:pPr marL="342900" indent="-342900">
                        <a:buFont typeface="+mj-lt"/>
                        <a:buAutoNum type="arabicPeriod" startAt="7"/>
                      </a:pPr>
                      <a:r>
                        <a:rPr lang="en-US" u="sng" dirty="0">
                          <a:solidFill>
                            <a:schemeClr val="tx1"/>
                          </a:solidFill>
                        </a:rPr>
                        <a:t>For Stata users: </a:t>
                      </a:r>
                      <a:r>
                        <a:rPr lang="en-US" dirty="0">
                          <a:solidFill>
                            <a:schemeClr val="tx1"/>
                          </a:solidFill>
                        </a:rPr>
                        <a:t>Open the sample chartbook purple tab.</a:t>
                      </a:r>
                      <a:r>
                        <a:rPr lang="en-US" baseline="0" dirty="0">
                          <a:solidFill>
                            <a:schemeClr val="tx1"/>
                          </a:solidFill>
                        </a:rPr>
                        <a:t> Check the last two columns: </a:t>
                      </a:r>
                      <a:r>
                        <a:rPr lang="en-US" b="1" baseline="0" dirty="0" err="1">
                          <a:solidFill>
                            <a:schemeClr val="tx1"/>
                          </a:solidFill>
                        </a:rPr>
                        <a:t>updatedate</a:t>
                      </a:r>
                      <a:r>
                        <a:rPr lang="en-US" baseline="0" dirty="0">
                          <a:solidFill>
                            <a:schemeClr val="tx1"/>
                          </a:solidFill>
                        </a:rPr>
                        <a:t> and </a:t>
                      </a:r>
                      <a:r>
                        <a:rPr lang="en-US" b="1" baseline="0" dirty="0" err="1">
                          <a:solidFill>
                            <a:schemeClr val="tx1"/>
                          </a:solidFill>
                        </a:rPr>
                        <a:t>updatetime</a:t>
                      </a:r>
                      <a:endParaRPr lang="en-US" b="1" baseline="0" dirty="0">
                        <a:solidFill>
                          <a:schemeClr val="tx1"/>
                        </a:solidFill>
                      </a:endParaRPr>
                    </a:p>
                    <a:p>
                      <a:pPr marL="347472" lvl="1" indent="0">
                        <a:buFont typeface="+mj-lt"/>
                        <a:buNone/>
                      </a:pPr>
                      <a:r>
                        <a:rPr lang="en-US" b="0" u="sng" baseline="0" dirty="0">
                          <a:solidFill>
                            <a:schemeClr val="tx1"/>
                          </a:solidFill>
                        </a:rPr>
                        <a:t>For R users</a:t>
                      </a:r>
                      <a:r>
                        <a:rPr lang="en-US" b="0" baseline="0" dirty="0">
                          <a:solidFill>
                            <a:schemeClr val="tx1"/>
                          </a:solidFill>
                        </a:rPr>
                        <a:t>: Open </a:t>
                      </a:r>
                      <a:r>
                        <a:rPr lang="en-US" b="1" i="1" baseline="0" dirty="0">
                          <a:solidFill>
                            <a:srgbClr val="00528A"/>
                          </a:solidFill>
                        </a:rPr>
                        <a:t>summary_CEHS_COUNTRYNAME_R1.csv</a:t>
                      </a:r>
                      <a:r>
                        <a:rPr lang="en-US" b="1" baseline="0" dirty="0">
                          <a:solidFill>
                            <a:schemeClr val="tx1"/>
                          </a:solidFill>
                        </a:rPr>
                        <a:t>. </a:t>
                      </a:r>
                      <a:r>
                        <a:rPr lang="en-US" baseline="0" dirty="0">
                          <a:solidFill>
                            <a:schemeClr val="tx1"/>
                          </a:solidFill>
                        </a:rPr>
                        <a:t>Check the last two columns: </a:t>
                      </a:r>
                      <a:r>
                        <a:rPr lang="en-US" b="1" baseline="0" dirty="0" err="1">
                          <a:solidFill>
                            <a:schemeClr val="tx1"/>
                          </a:solidFill>
                        </a:rPr>
                        <a:t>updatedate</a:t>
                      </a:r>
                      <a:r>
                        <a:rPr lang="en-US" baseline="0" dirty="0">
                          <a:solidFill>
                            <a:schemeClr val="tx1"/>
                          </a:solidFill>
                        </a:rPr>
                        <a:t> and </a:t>
                      </a:r>
                      <a:r>
                        <a:rPr lang="en-US" b="1" baseline="0" dirty="0" err="1">
                          <a:solidFill>
                            <a:schemeClr val="tx1"/>
                          </a:solidFill>
                        </a:rPr>
                        <a:t>updatetime</a:t>
                      </a:r>
                      <a:endParaRPr lang="en-US" dirty="0">
                        <a:solidFill>
                          <a:schemeClr val="tx1"/>
                        </a:solidFill>
                      </a:endParaRPr>
                    </a:p>
                  </a:txBody>
                  <a:tcPr/>
                </a:tc>
                <a:extLst>
                  <a:ext uri="{0D108BD9-81ED-4DB2-BD59-A6C34878D82A}">
                    <a16:rowId xmlns:a16="http://schemas.microsoft.com/office/drawing/2014/main" val="10005"/>
                  </a:ext>
                </a:extLst>
              </a:tr>
            </a:tbl>
          </a:graphicData>
        </a:graphic>
      </p:graphicFrame>
      <p:sp>
        <p:nvSpPr>
          <p:cNvPr id="2" name="TextBox 1"/>
          <p:cNvSpPr txBox="1"/>
          <p:nvPr/>
        </p:nvSpPr>
        <p:spPr>
          <a:xfrm>
            <a:off x="7887026" y="1304696"/>
            <a:ext cx="3970194" cy="4801314"/>
          </a:xfrm>
          <a:prstGeom prst="rect">
            <a:avLst/>
          </a:prstGeom>
          <a:noFill/>
        </p:spPr>
        <p:txBody>
          <a:bodyPr wrap="square" rtlCol="0">
            <a:spAutoFit/>
          </a:bodyPr>
          <a:lstStyle/>
          <a:p>
            <a:r>
              <a:rPr lang="en-US" dirty="0"/>
              <a:t>What percent of interviews have one or more missing responses for PPE questions? </a:t>
            </a:r>
          </a:p>
          <a:p>
            <a:r>
              <a:rPr lang="en-US" dirty="0"/>
              <a:t>(Hint: open the field check tables)</a:t>
            </a:r>
          </a:p>
          <a:p>
            <a:endParaRPr lang="en-US" dirty="0"/>
          </a:p>
          <a:p>
            <a:r>
              <a:rPr lang="en-US" dirty="0"/>
              <a:t>Extra credit 1: What if a survey asks about </a:t>
            </a:r>
            <a:r>
              <a:rPr lang="en-US" b="1" i="1" dirty="0"/>
              <a:t>8 PPE items</a:t>
            </a:r>
            <a:r>
              <a:rPr lang="en-US" dirty="0"/>
              <a:t>? How would you change the code? </a:t>
            </a:r>
          </a:p>
          <a:p>
            <a:endParaRPr lang="en-US" dirty="0"/>
          </a:p>
          <a:p>
            <a:r>
              <a:rPr lang="en-US" dirty="0"/>
              <a:t>Extra credit 2: What if a survey asks about </a:t>
            </a:r>
            <a:r>
              <a:rPr lang="en-US" b="1" i="1" dirty="0"/>
              <a:t>12 medicines</a:t>
            </a:r>
            <a:r>
              <a:rPr lang="en-US" dirty="0"/>
              <a:t>? How would you change the code? </a:t>
            </a:r>
          </a:p>
          <a:p>
            <a:endParaRPr lang="en-US" dirty="0"/>
          </a:p>
          <a:p>
            <a:r>
              <a:rPr lang="en-US" dirty="0"/>
              <a:t>Extra credit 3: If a survey asks the number of COVID-19 vaccination per week, how would you name the indicator? Would it start with </a:t>
            </a:r>
            <a:r>
              <a:rPr lang="en-US" b="1" dirty="0"/>
              <a:t>x</a:t>
            </a:r>
            <a:r>
              <a:rPr lang="en-US" dirty="0"/>
              <a:t> or </a:t>
            </a:r>
            <a:r>
              <a:rPr lang="en-US" b="1" dirty="0"/>
              <a:t>y</a:t>
            </a:r>
            <a:r>
              <a:rPr lang="en-US" dirty="0"/>
              <a:t>? </a:t>
            </a:r>
          </a:p>
        </p:txBody>
      </p:sp>
    </p:spTree>
    <p:extLst>
      <p:ext uri="{BB962C8B-B14F-4D97-AF65-F5344CB8AC3E}">
        <p14:creationId xmlns:p14="http://schemas.microsoft.com/office/powerpoint/2010/main" val="42663882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30EB9F2-236A-48B3-BB97-F33A90A9B7BD}"/>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B5448B-47D3-4AD2-958B-F3F04408AE7E}"/>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40D7B2B-9C51-46B0-9F80-E87E8CBDFE74}"/>
              </a:ext>
            </a:extLst>
          </p:cNvPr>
          <p:cNvSpPr>
            <a:spLocks noGrp="1"/>
          </p:cNvSpPr>
          <p:nvPr>
            <p:ph type="sldNum" sz="quarter" idx="16"/>
          </p:nvPr>
        </p:nvSpPr>
        <p:spPr/>
        <p:txBody>
          <a:bodyPr/>
          <a:lstStyle/>
          <a:p>
            <a:fld id="{A74CE0EA-F3B5-4684-BA10-C594598FDB9C}" type="slidenum">
              <a:rPr lang="en-GB" noProof="0" smtClean="0"/>
              <a:pPr/>
              <a:t>34</a:t>
            </a:fld>
            <a:endParaRPr lang="en-GB" noProof="0"/>
          </a:p>
        </p:txBody>
      </p:sp>
      <p:sp>
        <p:nvSpPr>
          <p:cNvPr id="7" name="Text Placeholder 6">
            <a:extLst>
              <a:ext uri="{FF2B5EF4-FFF2-40B4-BE49-F238E27FC236}">
                <a16:creationId xmlns:a16="http://schemas.microsoft.com/office/drawing/2014/main" id="{C301B4BF-4F23-4A61-B2A0-FE01333DD23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2E174F1-6376-4B04-87D2-BEEEAB13BAEE}"/>
              </a:ext>
            </a:extLst>
          </p:cNvPr>
          <p:cNvSpPr>
            <a:spLocks noGrp="1"/>
          </p:cNvSpPr>
          <p:nvPr>
            <p:ph type="title"/>
          </p:nvPr>
        </p:nvSpPr>
        <p:spPr/>
        <p:txBody>
          <a:bodyPr/>
          <a:lstStyle/>
          <a:p>
            <a:r>
              <a:rPr lang="en-US" sz="2400" dirty="0"/>
              <a:t>Extra credit answers</a:t>
            </a:r>
            <a:endParaRPr lang="en-US" sz="2400" dirty="0">
              <a:ea typeface="Ebrima"/>
              <a:cs typeface="Ebrima"/>
            </a:endParaRPr>
          </a:p>
        </p:txBody>
      </p:sp>
      <p:sp>
        <p:nvSpPr>
          <p:cNvPr id="2" name="TextBox 1"/>
          <p:cNvSpPr txBox="1"/>
          <p:nvPr/>
        </p:nvSpPr>
        <p:spPr>
          <a:xfrm>
            <a:off x="479999" y="1215338"/>
            <a:ext cx="4136971" cy="5078313"/>
          </a:xfrm>
          <a:prstGeom prst="rect">
            <a:avLst/>
          </a:prstGeom>
          <a:noFill/>
        </p:spPr>
        <p:txBody>
          <a:bodyPr wrap="square" numCol="1" rtlCol="0">
            <a:spAutoFit/>
          </a:bodyPr>
          <a:lstStyle/>
          <a:p>
            <a:r>
              <a:rPr lang="en-US" dirty="0"/>
              <a:t>What percent of interviews have one or more missing responses for PPE questions? </a:t>
            </a:r>
          </a:p>
          <a:p>
            <a:endParaRPr lang="en-US" dirty="0"/>
          </a:p>
          <a:p>
            <a:r>
              <a:rPr lang="en-US" dirty="0"/>
              <a:t>Extra credit 1: What if a survey asks about </a:t>
            </a:r>
            <a:r>
              <a:rPr lang="en-US" b="1" i="1" dirty="0"/>
              <a:t>8 PPE items</a:t>
            </a:r>
            <a:r>
              <a:rPr lang="en-US" dirty="0"/>
              <a:t>? How would you change the code? </a:t>
            </a:r>
          </a:p>
          <a:p>
            <a:endParaRPr lang="en-US" dirty="0"/>
          </a:p>
          <a:p>
            <a:endParaRPr lang="en-US" dirty="0"/>
          </a:p>
          <a:p>
            <a:endParaRPr lang="en-US" dirty="0"/>
          </a:p>
          <a:p>
            <a:r>
              <a:rPr lang="en-US" dirty="0"/>
              <a:t>Extra credit 2: What if a survey asks about </a:t>
            </a:r>
            <a:r>
              <a:rPr lang="en-US" b="1" i="1" dirty="0"/>
              <a:t>12 medicines</a:t>
            </a:r>
            <a:r>
              <a:rPr lang="en-US" dirty="0"/>
              <a:t>? How would you change the code? </a:t>
            </a:r>
          </a:p>
          <a:p>
            <a:endParaRPr lang="en-US" dirty="0"/>
          </a:p>
          <a:p>
            <a:r>
              <a:rPr lang="en-US" dirty="0"/>
              <a:t>Extra credit 3: If a survey asks the number of COVID-19 vaccination per week, how would you name the indicator? Would it start with </a:t>
            </a:r>
            <a:r>
              <a:rPr lang="en-US" b="1" dirty="0"/>
              <a:t>x</a:t>
            </a:r>
            <a:r>
              <a:rPr lang="en-US" dirty="0"/>
              <a:t> or </a:t>
            </a:r>
            <a:r>
              <a:rPr lang="en-US" b="1" dirty="0"/>
              <a:t>y</a:t>
            </a:r>
            <a:r>
              <a:rPr lang="en-US" dirty="0"/>
              <a:t>? </a:t>
            </a:r>
          </a:p>
        </p:txBody>
      </p:sp>
      <p:sp>
        <p:nvSpPr>
          <p:cNvPr id="10" name="TextBox 9"/>
          <p:cNvSpPr txBox="1"/>
          <p:nvPr/>
        </p:nvSpPr>
        <p:spPr>
          <a:xfrm>
            <a:off x="4739961" y="1215338"/>
            <a:ext cx="7089395" cy="5355312"/>
          </a:xfrm>
          <a:prstGeom prst="rect">
            <a:avLst/>
          </a:prstGeom>
          <a:noFill/>
        </p:spPr>
        <p:txBody>
          <a:bodyPr wrap="square" numCol="1" rtlCol="0">
            <a:spAutoFit/>
          </a:bodyPr>
          <a:lstStyle/>
          <a:p>
            <a:r>
              <a:rPr lang="en-US" b="1" dirty="0"/>
              <a:t>Answer</a:t>
            </a:r>
            <a:r>
              <a:rPr lang="en-US" dirty="0"/>
              <a:t>: 0% among 72 completed responses. See “7. Missing PPE availability (among completed interviews)” in the field check tables</a:t>
            </a:r>
          </a:p>
          <a:p>
            <a:endParaRPr lang="en-US" dirty="0"/>
          </a:p>
          <a:p>
            <a:endParaRPr lang="en-US" dirty="0"/>
          </a:p>
          <a:p>
            <a:r>
              <a:rPr lang="en-US" b="1" dirty="0"/>
              <a:t>Answer (in Stata)</a:t>
            </a:r>
            <a:r>
              <a:rPr lang="en-US" dirty="0">
                <a:solidFill>
                  <a:srgbClr val="3366CC"/>
                </a:solidFill>
              </a:rPr>
              <a:t> (Logic is similar in </a:t>
            </a:r>
            <a:r>
              <a:rPr lang="en-US" dirty="0" err="1">
                <a:solidFill>
                  <a:srgbClr val="3366CC"/>
                </a:solidFill>
              </a:rPr>
              <a:t>Rstudio</a:t>
            </a:r>
            <a:r>
              <a:rPr lang="en-US" dirty="0">
                <a:solidFill>
                  <a:srgbClr val="3366CC"/>
                </a:solidFill>
              </a:rPr>
              <a:t>)</a:t>
            </a:r>
          </a:p>
          <a:p>
            <a:pPr marL="285750" indent="-285750">
              <a:buFont typeface="Arial" panose="020B0604020202020204" pitchFamily="34" charset="0"/>
              <a:buChar char="•"/>
            </a:pPr>
            <a:r>
              <a:rPr lang="en-US" dirty="0"/>
              <a:t>Right after gen </a:t>
            </a:r>
            <a:r>
              <a:rPr lang="en-US" dirty="0" err="1"/>
              <a:t>xppe</a:t>
            </a:r>
            <a:r>
              <a:rPr lang="en-US" dirty="0"/>
              <a:t>, change </a:t>
            </a:r>
            <a:r>
              <a:rPr lang="en-US" b="1" i="1" dirty="0"/>
              <a:t>global </a:t>
            </a:r>
            <a:r>
              <a:rPr lang="en-US" b="1" i="1" dirty="0" err="1"/>
              <a:t>itemlist</a:t>
            </a:r>
            <a:r>
              <a:rPr lang="en-US" b="1" i="1" dirty="0"/>
              <a:t> "001 002 003 004 005 006”</a:t>
            </a:r>
            <a:r>
              <a:rPr lang="en-US" dirty="0"/>
              <a:t> to </a:t>
            </a:r>
            <a:r>
              <a:rPr lang="en-US" b="1" i="1" dirty="0">
                <a:solidFill>
                  <a:srgbClr val="C00000"/>
                </a:solidFill>
              </a:rPr>
              <a:t>global </a:t>
            </a:r>
            <a:r>
              <a:rPr lang="en-US" b="1" i="1" dirty="0" err="1">
                <a:solidFill>
                  <a:srgbClr val="C00000"/>
                </a:solidFill>
              </a:rPr>
              <a:t>itemlist</a:t>
            </a:r>
            <a:r>
              <a:rPr lang="en-US" b="1" i="1" dirty="0">
                <a:solidFill>
                  <a:srgbClr val="C00000"/>
                </a:solidFill>
              </a:rPr>
              <a:t> "001 002 003 004 005 006 007 008”</a:t>
            </a:r>
            <a:r>
              <a:rPr lang="en-US" b="1" dirty="0"/>
              <a:t> </a:t>
            </a:r>
          </a:p>
          <a:p>
            <a:pPr marL="285750" indent="-285750">
              <a:buFont typeface="Arial" panose="020B0604020202020204" pitchFamily="34" charset="0"/>
              <a:buChar char="•"/>
            </a:pPr>
            <a:r>
              <a:rPr lang="en-US" dirty="0"/>
              <a:t>change </a:t>
            </a:r>
            <a:r>
              <a:rPr lang="en-US" b="1" i="1" dirty="0"/>
              <a:t>gen max=6</a:t>
            </a:r>
            <a:r>
              <a:rPr lang="en-US" dirty="0"/>
              <a:t> to </a:t>
            </a:r>
            <a:r>
              <a:rPr lang="en-US" b="1" i="1" dirty="0">
                <a:solidFill>
                  <a:srgbClr val="C00000"/>
                </a:solidFill>
              </a:rPr>
              <a:t>gen max=8</a:t>
            </a:r>
            <a:r>
              <a:rPr lang="en-US" dirty="0"/>
              <a:t> for </a:t>
            </a:r>
            <a:r>
              <a:rPr lang="en-US" dirty="0" err="1"/>
              <a:t>xppe</a:t>
            </a:r>
            <a:r>
              <a:rPr lang="en-US" dirty="0"/>
              <a:t> score related variables </a:t>
            </a:r>
          </a:p>
          <a:p>
            <a:pPr marL="285750" indent="-285750">
              <a:buFont typeface="Arial" panose="020B0604020202020204" pitchFamily="34" charset="0"/>
              <a:buChar char="•"/>
            </a:pPr>
            <a:endParaRPr lang="en-US" dirty="0"/>
          </a:p>
          <a:p>
            <a:r>
              <a:rPr lang="en-US" b="1" dirty="0"/>
              <a:t>Answer (in Stata)</a:t>
            </a:r>
            <a:r>
              <a:rPr lang="en-US" dirty="0">
                <a:solidFill>
                  <a:srgbClr val="3366CC"/>
                </a:solidFill>
              </a:rPr>
              <a:t> (Logic is similar in </a:t>
            </a:r>
            <a:r>
              <a:rPr lang="en-US" dirty="0" err="1">
                <a:solidFill>
                  <a:srgbClr val="3366CC"/>
                </a:solidFill>
              </a:rPr>
              <a:t>Rstudio</a:t>
            </a:r>
            <a:r>
              <a:rPr lang="en-US" dirty="0">
                <a:solidFill>
                  <a:srgbClr val="3366CC"/>
                </a:solidFill>
              </a:rPr>
              <a:t>)</a:t>
            </a:r>
            <a:r>
              <a:rPr lang="en-US" dirty="0"/>
              <a:t> </a:t>
            </a:r>
          </a:p>
          <a:p>
            <a:r>
              <a:rPr lang="en-US" dirty="0"/>
              <a:t>In section E1, change </a:t>
            </a:r>
            <a:r>
              <a:rPr lang="en-US" b="1" i="1" dirty="0"/>
              <a:t>local </a:t>
            </a:r>
            <a:r>
              <a:rPr lang="en-US" b="1" i="1" dirty="0" err="1"/>
              <a:t>maxdrug</a:t>
            </a:r>
            <a:r>
              <a:rPr lang="en-US" b="1" i="1" dirty="0"/>
              <a:t> 17</a:t>
            </a:r>
            <a:r>
              <a:rPr lang="en-US" dirty="0"/>
              <a:t> to </a:t>
            </a:r>
            <a:r>
              <a:rPr lang="en-US" b="1" i="1" dirty="0">
                <a:solidFill>
                  <a:srgbClr val="C00000"/>
                </a:solidFill>
              </a:rPr>
              <a:t>local </a:t>
            </a:r>
            <a:r>
              <a:rPr lang="en-US" b="1" i="1" dirty="0" err="1">
                <a:solidFill>
                  <a:srgbClr val="C00000"/>
                </a:solidFill>
              </a:rPr>
              <a:t>maxdrug</a:t>
            </a:r>
            <a:r>
              <a:rPr lang="en-US" b="1" i="1" dirty="0">
                <a:solidFill>
                  <a:srgbClr val="C00000"/>
                </a:solidFill>
              </a:rPr>
              <a:t> 12</a:t>
            </a:r>
          </a:p>
          <a:p>
            <a:endParaRPr lang="en-US" b="1" i="1" dirty="0">
              <a:solidFill>
                <a:srgbClr val="C00000"/>
              </a:solidFill>
            </a:endParaRPr>
          </a:p>
          <a:p>
            <a:endParaRPr lang="en-US" b="1" dirty="0"/>
          </a:p>
          <a:p>
            <a:r>
              <a:rPr lang="en-US" b="1" dirty="0"/>
              <a:t>Answer (in Stata)</a:t>
            </a:r>
            <a:r>
              <a:rPr lang="en-US" dirty="0">
                <a:solidFill>
                  <a:srgbClr val="3366CC"/>
                </a:solidFill>
              </a:rPr>
              <a:t> (Logic is similar in </a:t>
            </a:r>
            <a:r>
              <a:rPr lang="en-US" dirty="0" err="1">
                <a:solidFill>
                  <a:srgbClr val="3366CC"/>
                </a:solidFill>
              </a:rPr>
              <a:t>Rstudio</a:t>
            </a:r>
            <a:r>
              <a:rPr lang="en-US" dirty="0">
                <a:solidFill>
                  <a:srgbClr val="3366CC"/>
                </a:solidFill>
              </a:rPr>
              <a:t>)</a:t>
            </a:r>
            <a:r>
              <a:rPr lang="en-US" dirty="0"/>
              <a:t> </a:t>
            </a:r>
          </a:p>
          <a:p>
            <a:r>
              <a:rPr lang="en-US" dirty="0"/>
              <a:t>The new indicator name should </a:t>
            </a:r>
            <a:r>
              <a:rPr lang="en-US" u="sng" dirty="0"/>
              <a:t>not</a:t>
            </a:r>
            <a:r>
              <a:rPr lang="en-US" dirty="0"/>
              <a:t> start with x, which is reserved for percent estimates. make it start with </a:t>
            </a:r>
            <a:r>
              <a:rPr lang="en-US" dirty="0" err="1"/>
              <a:t>ycovax</a:t>
            </a:r>
            <a:r>
              <a:rPr lang="en-US" dirty="0"/>
              <a:t> and add it in section F1. Change </a:t>
            </a:r>
            <a:r>
              <a:rPr lang="en-US" b="1" i="1" dirty="0"/>
              <a:t>(sum) </a:t>
            </a:r>
            <a:r>
              <a:rPr lang="en-US" b="1" i="1" dirty="0" err="1"/>
              <a:t>staff_num</a:t>
            </a:r>
            <a:r>
              <a:rPr lang="en-US" b="1" i="1" dirty="0"/>
              <a:t>* </a:t>
            </a:r>
            <a:r>
              <a:rPr lang="en-US" b="1" i="1" dirty="0" err="1"/>
              <a:t>yvac</a:t>
            </a:r>
            <a:r>
              <a:rPr lang="en-US" b="1" i="1" dirty="0"/>
              <a:t>* </a:t>
            </a:r>
            <a:r>
              <a:rPr lang="en-US" b="1" i="1" dirty="0" err="1"/>
              <a:t>vol</a:t>
            </a:r>
            <a:r>
              <a:rPr lang="en-US" b="1" i="1" dirty="0"/>
              <a:t>* </a:t>
            </a:r>
            <a:r>
              <a:rPr lang="en-US" dirty="0"/>
              <a:t>to </a:t>
            </a:r>
            <a:r>
              <a:rPr lang="en-US" b="1" i="1" dirty="0">
                <a:solidFill>
                  <a:srgbClr val="C00000"/>
                </a:solidFill>
              </a:rPr>
              <a:t>(sum) </a:t>
            </a:r>
            <a:r>
              <a:rPr lang="en-US" b="1" i="1" dirty="0" err="1">
                <a:solidFill>
                  <a:srgbClr val="C00000"/>
                </a:solidFill>
              </a:rPr>
              <a:t>staff_num</a:t>
            </a:r>
            <a:r>
              <a:rPr lang="en-US" b="1" i="1" dirty="0">
                <a:solidFill>
                  <a:srgbClr val="C00000"/>
                </a:solidFill>
              </a:rPr>
              <a:t>* </a:t>
            </a:r>
            <a:r>
              <a:rPr lang="en-US" b="1" i="1" dirty="0" err="1">
                <a:solidFill>
                  <a:srgbClr val="C00000"/>
                </a:solidFill>
              </a:rPr>
              <a:t>yvac</a:t>
            </a:r>
            <a:r>
              <a:rPr lang="en-US" b="1" i="1" dirty="0">
                <a:solidFill>
                  <a:srgbClr val="C00000"/>
                </a:solidFill>
              </a:rPr>
              <a:t>* </a:t>
            </a:r>
            <a:r>
              <a:rPr lang="en-US" b="1" i="1" dirty="0" err="1">
                <a:solidFill>
                  <a:srgbClr val="C00000"/>
                </a:solidFill>
              </a:rPr>
              <a:t>vol</a:t>
            </a:r>
            <a:r>
              <a:rPr lang="en-US" b="1" i="1" dirty="0">
                <a:solidFill>
                  <a:srgbClr val="C00000"/>
                </a:solidFill>
              </a:rPr>
              <a:t>* </a:t>
            </a:r>
            <a:r>
              <a:rPr lang="en-US" b="1" i="1" dirty="0" err="1">
                <a:solidFill>
                  <a:srgbClr val="C00000"/>
                </a:solidFill>
              </a:rPr>
              <a:t>ycovax</a:t>
            </a:r>
            <a:r>
              <a:rPr lang="en-US" b="1" i="1" dirty="0">
                <a:solidFill>
                  <a:srgbClr val="C00000"/>
                </a:solidFill>
              </a:rPr>
              <a:t>*</a:t>
            </a:r>
            <a:r>
              <a:rPr lang="en-US" dirty="0"/>
              <a:t> </a:t>
            </a:r>
          </a:p>
        </p:txBody>
      </p:sp>
    </p:spTree>
    <p:extLst>
      <p:ext uri="{BB962C8B-B14F-4D97-AF65-F5344CB8AC3E}">
        <p14:creationId xmlns:p14="http://schemas.microsoft.com/office/powerpoint/2010/main" val="3095378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Placeholder 6"/>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76" name="Text Placeholder 75"/>
          <p:cNvSpPr>
            <a:spLocks noGrp="1"/>
          </p:cNvSpPr>
          <p:nvPr>
            <p:ph type="body" sz="quarter" idx="10"/>
          </p:nvPr>
        </p:nvSpPr>
        <p:spPr/>
        <p:txBody>
          <a:bodyPr/>
          <a:lstStyle/>
          <a:p>
            <a:endParaRPr lang="en-US"/>
          </a:p>
        </p:txBody>
      </p:sp>
      <p:sp>
        <p:nvSpPr>
          <p:cNvPr id="77" name="Text Placeholder 76"/>
          <p:cNvSpPr>
            <a:spLocks noGrp="1"/>
          </p:cNvSpPr>
          <p:nvPr>
            <p:ph type="body" sz="quarter" idx="16"/>
          </p:nvPr>
        </p:nvSpPr>
        <p:spPr/>
        <p:txBody>
          <a:bodyPr/>
          <a:lstStyle/>
          <a:p>
            <a:endParaRPr lang="en-US"/>
          </a:p>
        </p:txBody>
      </p:sp>
      <p:sp>
        <p:nvSpPr>
          <p:cNvPr id="5" name="Title 4"/>
          <p:cNvSpPr>
            <a:spLocks noGrp="1"/>
          </p:cNvSpPr>
          <p:nvPr>
            <p:ph type="ctrTitle"/>
          </p:nvPr>
        </p:nvSpPr>
        <p:spPr/>
        <p:txBody>
          <a:bodyPr/>
          <a:lstStyle/>
          <a:p>
            <a:r>
              <a:rPr lang="en-GB"/>
              <a:t>Closing slide</a:t>
            </a:r>
            <a:endParaRPr lang="en-US"/>
          </a:p>
        </p:txBody>
      </p:sp>
      <p:sp>
        <p:nvSpPr>
          <p:cNvPr id="75" name="Subtitle 74"/>
          <p:cNvSpPr>
            <a:spLocks noGrp="1"/>
          </p:cNvSpPr>
          <p:nvPr>
            <p:ph type="subTitle" idx="1"/>
          </p:nvPr>
        </p:nvSpPr>
        <p:spPr/>
        <p:txBody>
          <a:bodyPr/>
          <a:lstStyle/>
          <a:p>
            <a:endParaRPr lang="en-US"/>
          </a:p>
        </p:txBody>
      </p:sp>
      <p:sp>
        <p:nvSpPr>
          <p:cNvPr id="78" name="Picture Placeholder 77"/>
          <p:cNvSpPr>
            <a:spLocks noGrp="1"/>
          </p:cNvSpPr>
          <p:nvPr>
            <p:ph type="pic" sz="quarter" idx="23"/>
          </p:nvPr>
        </p:nvSpPr>
        <p:spPr/>
      </p:sp>
    </p:spTree>
    <p:extLst>
      <p:ext uri="{BB962C8B-B14F-4D97-AF65-F5344CB8AC3E}">
        <p14:creationId xmlns:p14="http://schemas.microsoft.com/office/powerpoint/2010/main" val="3096875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4</a:t>
            </a:fld>
            <a:endParaRPr lang="en-GB" noProof="0"/>
          </a:p>
        </p:txBody>
      </p:sp>
      <p:pic>
        <p:nvPicPr>
          <p:cNvPr id="10" name="Content Placeholder 9"/>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59102" y="1270167"/>
            <a:ext cx="1982279" cy="1332487"/>
          </a:xfrm>
          <a:prstGeom prst="rect">
            <a:avLst/>
          </a:prstGeom>
          <a:ln>
            <a:solidFill>
              <a:schemeClr val="accent4"/>
            </a:solidFill>
          </a:ln>
        </p:spPr>
      </p:pic>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18" name="TextBox 17"/>
          <p:cNvSpPr txBox="1"/>
          <p:nvPr/>
        </p:nvSpPr>
        <p:spPr>
          <a:xfrm>
            <a:off x="1389289" y="1274519"/>
            <a:ext cx="960646" cy="307777"/>
          </a:xfrm>
          <a:prstGeom prst="rect">
            <a:avLst/>
          </a:prstGeom>
          <a:noFill/>
        </p:spPr>
        <p:txBody>
          <a:bodyPr wrap="square" rtlCol="0">
            <a:spAutoFit/>
          </a:bodyPr>
          <a:lstStyle/>
          <a:p>
            <a:r>
              <a:rPr lang="en-US" sz="1400" b="1" dirty="0"/>
              <a:t>Interview</a:t>
            </a:r>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9726" y="365417"/>
            <a:ext cx="9062835" cy="317310"/>
          </a:xfrm>
          <a:noFill/>
        </p:spPr>
        <p:txBody>
          <a:bodyPr vert="horz" lIns="18000" tIns="0" rIns="360000" bIns="0" rtlCol="0" anchor="b">
            <a:noAutofit/>
          </a:bodyPr>
          <a:lstStyle/>
          <a:p>
            <a:r>
              <a:rPr lang="en-GB" sz="2400" dirty="0">
                <a:ea typeface="+mj-lt"/>
                <a:cs typeface="+mj-lt"/>
              </a:rPr>
              <a:t>Data flow and products </a:t>
            </a:r>
            <a:endParaRPr lang="en-GB" sz="2400" dirty="0"/>
          </a:p>
        </p:txBody>
      </p:sp>
      <p:grpSp>
        <p:nvGrpSpPr>
          <p:cNvPr id="20" name="Group 19"/>
          <p:cNvGrpSpPr/>
          <p:nvPr/>
        </p:nvGrpSpPr>
        <p:grpSpPr>
          <a:xfrm>
            <a:off x="2651467" y="1232350"/>
            <a:ext cx="2200884" cy="1275222"/>
            <a:chOff x="2604580" y="1761956"/>
            <a:chExt cx="2200884" cy="1275222"/>
          </a:xfrm>
        </p:grpSpPr>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04580" y="1795463"/>
              <a:ext cx="2200884" cy="1241715"/>
            </a:xfrm>
            <a:prstGeom prst="rect">
              <a:avLst/>
            </a:prstGeom>
            <a:ln>
              <a:solidFill>
                <a:schemeClr val="accent4"/>
              </a:solidFill>
            </a:ln>
          </p:spPr>
        </p:pic>
        <p:sp>
          <p:nvSpPr>
            <p:cNvPr id="19" name="TextBox 18"/>
            <p:cNvSpPr txBox="1"/>
            <p:nvPr/>
          </p:nvSpPr>
          <p:spPr>
            <a:xfrm>
              <a:off x="3983178" y="1761956"/>
              <a:ext cx="805003" cy="307777"/>
            </a:xfrm>
            <a:prstGeom prst="rect">
              <a:avLst/>
            </a:prstGeom>
            <a:noFill/>
          </p:spPr>
          <p:txBody>
            <a:bodyPr wrap="square" rtlCol="0">
              <a:spAutoFit/>
            </a:bodyPr>
            <a:lstStyle/>
            <a:p>
              <a:pPr algn="r"/>
              <a:r>
                <a:rPr lang="en-US" sz="1400" b="1"/>
                <a:t>Server</a:t>
              </a:r>
            </a:p>
          </p:txBody>
        </p:sp>
      </p:grpSp>
      <p:grpSp>
        <p:nvGrpSpPr>
          <p:cNvPr id="26" name="Group 25"/>
          <p:cNvGrpSpPr/>
          <p:nvPr/>
        </p:nvGrpSpPr>
        <p:grpSpPr>
          <a:xfrm>
            <a:off x="7694151" y="1239916"/>
            <a:ext cx="3543102" cy="2948832"/>
            <a:chOff x="6424127" y="2303292"/>
            <a:chExt cx="4992306" cy="4198938"/>
          </a:xfrm>
        </p:grpSpPr>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24127" y="2303292"/>
              <a:ext cx="4992306" cy="4198938"/>
            </a:xfrm>
            <a:prstGeom prst="rect">
              <a:avLst/>
            </a:prstGeom>
            <a:ln>
              <a:solidFill>
                <a:schemeClr val="bg1">
                  <a:lumMod val="50000"/>
                </a:schemeClr>
              </a:solidFill>
            </a:ln>
          </p:spPr>
        </p:pic>
        <p:sp>
          <p:nvSpPr>
            <p:cNvPr id="25" name="TextBox 24"/>
            <p:cNvSpPr txBox="1"/>
            <p:nvPr/>
          </p:nvSpPr>
          <p:spPr>
            <a:xfrm>
              <a:off x="6771312" y="2438908"/>
              <a:ext cx="4399003" cy="941821"/>
            </a:xfrm>
            <a:prstGeom prst="rect">
              <a:avLst/>
            </a:prstGeom>
            <a:solidFill>
              <a:schemeClr val="bg1"/>
            </a:solidFill>
          </p:spPr>
          <p:txBody>
            <a:bodyPr wrap="square" rtlCol="0">
              <a:spAutoFit/>
            </a:bodyPr>
            <a:lstStyle/>
            <a:p>
              <a:pPr algn="ctr"/>
              <a:r>
                <a:rPr lang="en-US" sz="1400" b="1"/>
                <a:t>Excel chartbook: </a:t>
              </a:r>
            </a:p>
            <a:p>
              <a:pPr algn="ctr"/>
              <a:r>
                <a:rPr lang="en-US" sz="1400" b="1"/>
                <a:t>automated presentation of detailed results </a:t>
              </a:r>
            </a:p>
          </p:txBody>
        </p:sp>
      </p:grpSp>
      <p:cxnSp>
        <p:nvCxnSpPr>
          <p:cNvPr id="28" name="Straight Arrow Connector 27"/>
          <p:cNvCxnSpPr>
            <a:stCxn id="10" idx="3"/>
          </p:cNvCxnSpPr>
          <p:nvPr/>
        </p:nvCxnSpPr>
        <p:spPr>
          <a:xfrm flipV="1">
            <a:off x="2341381" y="1936410"/>
            <a:ext cx="328368" cy="1"/>
          </a:xfrm>
          <a:prstGeom prst="straightConnector1">
            <a:avLst/>
          </a:prstGeom>
          <a:ln w="28575">
            <a:solidFill>
              <a:schemeClr val="bg2">
                <a:lumMod val="25000"/>
              </a:schemeClr>
            </a:solidFill>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p:cNvCxnSpPr>
            <a:stCxn id="12" idx="2"/>
          </p:cNvCxnSpPr>
          <p:nvPr/>
        </p:nvCxnSpPr>
        <p:spPr>
          <a:xfrm>
            <a:off x="3751909" y="2507572"/>
            <a:ext cx="0" cy="797485"/>
          </a:xfrm>
          <a:prstGeom prst="straightConnector1">
            <a:avLst/>
          </a:prstGeom>
          <a:ln w="28575">
            <a:solidFill>
              <a:schemeClr val="bg2">
                <a:lumMod val="25000"/>
              </a:schemeClr>
            </a:solidFill>
            <a:tailEnd type="triangle"/>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7670832" y="4345111"/>
            <a:ext cx="3606058" cy="2140172"/>
            <a:chOff x="6415609" y="4761758"/>
            <a:chExt cx="3474295" cy="1956662"/>
          </a:xfrm>
        </p:grpSpPr>
        <p:pic>
          <p:nvPicPr>
            <p:cNvPr id="39" name="Picture 38"/>
            <p:cNvPicPr>
              <a:picLocks noChangeAspect="1"/>
            </p:cNvPicPr>
            <p:nvPr/>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415609" y="4761758"/>
              <a:ext cx="3474295" cy="1956662"/>
            </a:xfrm>
            <a:prstGeom prst="rect">
              <a:avLst/>
            </a:prstGeom>
            <a:ln>
              <a:solidFill>
                <a:schemeClr val="bg1">
                  <a:lumMod val="50000"/>
                </a:schemeClr>
              </a:solidFill>
            </a:ln>
          </p:spPr>
        </p:pic>
        <p:sp>
          <p:nvSpPr>
            <p:cNvPr id="38" name="TextBox 37"/>
            <p:cNvSpPr txBox="1"/>
            <p:nvPr/>
          </p:nvSpPr>
          <p:spPr>
            <a:xfrm>
              <a:off x="6987158" y="4984375"/>
              <a:ext cx="2254807" cy="307777"/>
            </a:xfrm>
            <a:prstGeom prst="rect">
              <a:avLst/>
            </a:prstGeom>
            <a:solidFill>
              <a:schemeClr val="bg1"/>
            </a:solidFill>
            <a:ln>
              <a:noFill/>
            </a:ln>
          </p:spPr>
          <p:txBody>
            <a:bodyPr wrap="square" rtlCol="0">
              <a:spAutoFit/>
            </a:bodyPr>
            <a:lstStyle/>
            <a:p>
              <a:pPr algn="ctr"/>
              <a:r>
                <a:rPr lang="en-US" sz="1400" b="1"/>
                <a:t>Country dashboard</a:t>
              </a:r>
            </a:p>
          </p:txBody>
        </p:sp>
      </p:grpSp>
      <p:grpSp>
        <p:nvGrpSpPr>
          <p:cNvPr id="27" name="Group 26"/>
          <p:cNvGrpSpPr/>
          <p:nvPr/>
        </p:nvGrpSpPr>
        <p:grpSpPr>
          <a:xfrm>
            <a:off x="417429" y="3352709"/>
            <a:ext cx="4894994" cy="2141970"/>
            <a:chOff x="548053" y="3352709"/>
            <a:chExt cx="4894994" cy="2141970"/>
          </a:xfrm>
        </p:grpSpPr>
        <p:grpSp>
          <p:nvGrpSpPr>
            <p:cNvPr id="16" name="Group 15"/>
            <p:cNvGrpSpPr/>
            <p:nvPr/>
          </p:nvGrpSpPr>
          <p:grpSpPr>
            <a:xfrm>
              <a:off x="548053" y="3352709"/>
              <a:ext cx="4894994" cy="2141970"/>
              <a:chOff x="548053" y="4275273"/>
              <a:chExt cx="4894994" cy="2141970"/>
            </a:xfrm>
          </p:grpSpPr>
          <p:grpSp>
            <p:nvGrpSpPr>
              <p:cNvPr id="24" name="Group 23"/>
              <p:cNvGrpSpPr/>
              <p:nvPr/>
            </p:nvGrpSpPr>
            <p:grpSpPr>
              <a:xfrm>
                <a:off x="2518009" y="4275273"/>
                <a:ext cx="2925038" cy="2141970"/>
                <a:chOff x="3051148" y="2481738"/>
                <a:chExt cx="2925038" cy="2141970"/>
              </a:xfrm>
            </p:grpSpPr>
            <p:pic>
              <p:nvPicPr>
                <p:cNvPr id="17" name="Picture 16"/>
                <p:cNvPicPr>
                  <a:picLocks noChangeAspect="1"/>
                </p:cNvPicPr>
                <p:nvPr/>
              </p:nvPicPr>
              <p:blipFill>
                <a:blip r:embed="rId7">
                  <a:duotone>
                    <a:schemeClr val="accent3">
                      <a:shade val="45000"/>
                      <a:satMod val="135000"/>
                    </a:schemeClr>
                    <a:prstClr val="white"/>
                  </a:duotone>
                </a:blip>
                <a:stretch>
                  <a:fillRect/>
                </a:stretch>
              </p:blipFill>
              <p:spPr>
                <a:xfrm>
                  <a:off x="3218267" y="3233058"/>
                  <a:ext cx="2590800" cy="1390650"/>
                </a:xfrm>
                <a:prstGeom prst="rect">
                  <a:avLst/>
                </a:prstGeom>
                <a:ln>
                  <a:solidFill>
                    <a:schemeClr val="accent4"/>
                  </a:solidFill>
                </a:ln>
              </p:spPr>
            </p:pic>
            <p:sp>
              <p:nvSpPr>
                <p:cNvPr id="23" name="TextBox 22"/>
                <p:cNvSpPr txBox="1"/>
                <p:nvPr/>
              </p:nvSpPr>
              <p:spPr>
                <a:xfrm>
                  <a:off x="3051148" y="2481738"/>
                  <a:ext cx="2925038" cy="738664"/>
                </a:xfrm>
                <a:prstGeom prst="rect">
                  <a:avLst/>
                </a:prstGeom>
                <a:noFill/>
              </p:spPr>
              <p:txBody>
                <a:bodyPr wrap="square" rtlCol="0">
                  <a:spAutoFit/>
                </a:bodyPr>
                <a:lstStyle/>
                <a:p>
                  <a:pPr algn="ctr"/>
                  <a:r>
                    <a:rPr lang="en-US" sz="1400" b="1" dirty="0"/>
                    <a:t>Data download, cleaning, management and </a:t>
                  </a:r>
                </a:p>
                <a:p>
                  <a:pPr algn="ctr"/>
                  <a:r>
                    <a:rPr lang="en-US" sz="1400" b="1" dirty="0"/>
                    <a:t>analysis using a software</a:t>
                  </a:r>
                </a:p>
              </p:txBody>
            </p:sp>
          </p:grpSp>
          <p:pic>
            <p:nvPicPr>
              <p:cNvPr id="2" name="Picture 2">
                <a:extLst>
                  <a:ext uri="{FF2B5EF4-FFF2-40B4-BE49-F238E27FC236}">
                    <a16:creationId xmlns:a16="http://schemas.microsoft.com/office/drawing/2014/main" id="{0C1832CD-0BEE-4483-B1F5-1C2B8D0093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0492" y="5123840"/>
                <a:ext cx="1139093" cy="1133475"/>
              </a:xfrm>
              <a:prstGeom prst="rect">
                <a:avLst/>
              </a:prstGeom>
              <a:ln>
                <a:solidFill>
                  <a:schemeClr val="bg1">
                    <a:lumMod val="50000"/>
                  </a:schemeClr>
                </a:solidFill>
              </a:ln>
            </p:spPr>
          </p:pic>
          <p:sp>
            <p:nvSpPr>
              <p:cNvPr id="9" name="TextBox 8">
                <a:extLst>
                  <a:ext uri="{FF2B5EF4-FFF2-40B4-BE49-F238E27FC236}">
                    <a16:creationId xmlns:a16="http://schemas.microsoft.com/office/drawing/2014/main" id="{90DE6DDF-89D0-400E-BCFB-537CD5AA8410}"/>
                  </a:ext>
                </a:extLst>
              </p:cNvPr>
              <p:cNvSpPr txBox="1"/>
              <p:nvPr/>
            </p:nvSpPr>
            <p:spPr>
              <a:xfrm>
                <a:off x="548053" y="4591699"/>
                <a:ext cx="1863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dirty="0"/>
                  <a:t>Field check tables</a:t>
                </a:r>
              </a:p>
              <a:p>
                <a:pPr algn="ctr"/>
                <a:r>
                  <a:rPr lang="en-US" sz="1400" b="1" dirty="0"/>
                  <a:t>For monitoring</a:t>
                </a:r>
              </a:p>
            </p:txBody>
          </p:sp>
        </p:grpSp>
        <p:cxnSp>
          <p:nvCxnSpPr>
            <p:cNvPr id="36" name="Straight Arrow Connector 35">
              <a:extLst>
                <a:ext uri="{FF2B5EF4-FFF2-40B4-BE49-F238E27FC236}">
                  <a16:creationId xmlns:a16="http://schemas.microsoft.com/office/drawing/2014/main" id="{D64B24CD-D17D-432A-BF42-37EC088BFA9A}"/>
                </a:ext>
              </a:extLst>
            </p:cNvPr>
            <p:cNvCxnSpPr>
              <a:cxnSpLocks/>
            </p:cNvCxnSpPr>
            <p:nvPr/>
          </p:nvCxnSpPr>
          <p:spPr>
            <a:xfrm flipH="1">
              <a:off x="2053950" y="4787978"/>
              <a:ext cx="633132" cy="9769"/>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6" name="Straight Arrow Connector 45"/>
          <p:cNvCxnSpPr/>
          <p:nvPr/>
        </p:nvCxnSpPr>
        <p:spPr>
          <a:xfrm flipV="1">
            <a:off x="6818203" y="5266745"/>
            <a:ext cx="875948" cy="1"/>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a:stCxn id="17" idx="3"/>
          </p:cNvCxnSpPr>
          <p:nvPr/>
        </p:nvCxnSpPr>
        <p:spPr>
          <a:xfrm flipV="1">
            <a:off x="5145304" y="4797747"/>
            <a:ext cx="683331" cy="1607"/>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59" idx="3"/>
          </p:cNvCxnSpPr>
          <p:nvPr/>
        </p:nvCxnSpPr>
        <p:spPr>
          <a:xfrm flipV="1">
            <a:off x="6898823" y="3366261"/>
            <a:ext cx="772009" cy="948564"/>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5807028" y="2792186"/>
            <a:ext cx="1091795" cy="3045278"/>
            <a:chOff x="5807028" y="2792186"/>
            <a:chExt cx="1091795" cy="3045278"/>
          </a:xfrm>
        </p:grpSpPr>
        <p:grpSp>
          <p:nvGrpSpPr>
            <p:cNvPr id="31" name="Group 30"/>
            <p:cNvGrpSpPr/>
            <p:nvPr/>
          </p:nvGrpSpPr>
          <p:grpSpPr>
            <a:xfrm>
              <a:off x="5839684" y="2858049"/>
              <a:ext cx="1025585" cy="914399"/>
              <a:chOff x="2866388" y="3269516"/>
              <a:chExt cx="1613160" cy="1609725"/>
            </a:xfrm>
          </p:grpSpPr>
          <p:pic>
            <p:nvPicPr>
              <p:cNvPr id="32" name="Picture 31"/>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a:solidFill>
                  <a:schemeClr val="accent4"/>
                </a:solidFill>
              </a:ln>
            </p:spPr>
          </p:pic>
          <p:sp>
            <p:nvSpPr>
              <p:cNvPr id="33" name="TextBox 32"/>
              <p:cNvSpPr txBox="1"/>
              <p:nvPr/>
            </p:nvSpPr>
            <p:spPr>
              <a:xfrm>
                <a:off x="2866388" y="3333187"/>
                <a:ext cx="1613160" cy="487634"/>
              </a:xfrm>
              <a:prstGeom prst="rect">
                <a:avLst/>
              </a:prstGeom>
              <a:noFill/>
            </p:spPr>
            <p:txBody>
              <a:bodyPr wrap="square" rtlCol="0">
                <a:spAutoFit/>
              </a:bodyPr>
              <a:lstStyle/>
              <a:p>
                <a:pPr algn="ctr"/>
                <a:r>
                  <a:rPr lang="en-US" sz="1200" b="1" dirty="0"/>
                  <a:t>Raw data</a:t>
                </a:r>
              </a:p>
            </p:txBody>
          </p:sp>
        </p:grpSp>
        <p:grpSp>
          <p:nvGrpSpPr>
            <p:cNvPr id="37" name="Group 36"/>
            <p:cNvGrpSpPr/>
            <p:nvPr/>
          </p:nvGrpSpPr>
          <p:grpSpPr>
            <a:xfrm>
              <a:off x="5839685" y="3826875"/>
              <a:ext cx="1025584" cy="914399"/>
              <a:chOff x="2870672" y="3269516"/>
              <a:chExt cx="1613159" cy="1609725"/>
            </a:xfrm>
          </p:grpSpPr>
          <p:pic>
            <p:nvPicPr>
              <p:cNvPr id="41" name="Picture 40"/>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a:solidFill>
                  <a:schemeClr val="accent4"/>
                </a:solidFill>
              </a:ln>
            </p:spPr>
          </p:pic>
          <p:sp>
            <p:nvSpPr>
              <p:cNvPr id="42" name="TextBox 41"/>
              <p:cNvSpPr txBox="1"/>
              <p:nvPr/>
            </p:nvSpPr>
            <p:spPr>
              <a:xfrm>
                <a:off x="2870672" y="3333187"/>
                <a:ext cx="1613159" cy="487634"/>
              </a:xfrm>
              <a:prstGeom prst="rect">
                <a:avLst/>
              </a:prstGeom>
              <a:noFill/>
            </p:spPr>
            <p:txBody>
              <a:bodyPr wrap="square" rtlCol="0">
                <a:spAutoFit/>
              </a:bodyPr>
              <a:lstStyle/>
              <a:p>
                <a:pPr algn="ctr"/>
                <a:r>
                  <a:rPr lang="en-US" sz="1200" b="1" dirty="0"/>
                  <a:t>Clean data</a:t>
                </a:r>
              </a:p>
            </p:txBody>
          </p:sp>
        </p:grpSp>
        <p:grpSp>
          <p:nvGrpSpPr>
            <p:cNvPr id="43" name="Group 42"/>
            <p:cNvGrpSpPr/>
            <p:nvPr/>
          </p:nvGrpSpPr>
          <p:grpSpPr>
            <a:xfrm>
              <a:off x="5839685" y="4820197"/>
              <a:ext cx="1025584" cy="914399"/>
              <a:chOff x="2874956" y="3269516"/>
              <a:chExt cx="1613161" cy="1609725"/>
            </a:xfrm>
          </p:grpSpPr>
          <p:pic>
            <p:nvPicPr>
              <p:cNvPr id="44" name="Picture 43"/>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w="12700">
                <a:solidFill>
                  <a:srgbClr val="C00000"/>
                </a:solidFill>
              </a:ln>
            </p:spPr>
          </p:pic>
          <p:sp>
            <p:nvSpPr>
              <p:cNvPr id="45" name="TextBox 44"/>
              <p:cNvSpPr txBox="1"/>
              <p:nvPr/>
            </p:nvSpPr>
            <p:spPr>
              <a:xfrm>
                <a:off x="2874956" y="3333187"/>
                <a:ext cx="1613161" cy="1137813"/>
              </a:xfrm>
              <a:prstGeom prst="rect">
                <a:avLst/>
              </a:prstGeom>
              <a:noFill/>
              <a:ln w="12700">
                <a:noFill/>
              </a:ln>
            </p:spPr>
            <p:txBody>
              <a:bodyPr wrap="square" rtlCol="0">
                <a:spAutoFit/>
              </a:bodyPr>
              <a:lstStyle/>
              <a:p>
                <a:pPr algn="ctr"/>
                <a:r>
                  <a:rPr lang="en-US" sz="1200" b="1" dirty="0">
                    <a:solidFill>
                      <a:srgbClr val="C00000"/>
                    </a:solidFill>
                  </a:rPr>
                  <a:t>Summary indicator </a:t>
                </a:r>
              </a:p>
              <a:p>
                <a:pPr algn="ctr"/>
                <a:r>
                  <a:rPr lang="en-US" sz="1200" b="1" dirty="0">
                    <a:solidFill>
                      <a:srgbClr val="C00000"/>
                    </a:solidFill>
                  </a:rPr>
                  <a:t>data</a:t>
                </a:r>
              </a:p>
            </p:txBody>
          </p:sp>
        </p:grpSp>
        <p:sp>
          <p:nvSpPr>
            <p:cNvPr id="59" name="Rectangle 58"/>
            <p:cNvSpPr/>
            <p:nvPr/>
          </p:nvSpPr>
          <p:spPr>
            <a:xfrm>
              <a:off x="5807028" y="2792186"/>
              <a:ext cx="1091795" cy="30452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35228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dirty="0"/>
              <a:t>Data mangers’ roles and responsibilities</a:t>
            </a:r>
            <a:endParaRPr lang="en-US" dirty="0"/>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r>
              <a:rPr lang="en-US" dirty="0"/>
              <a:t>PART 1</a:t>
            </a:r>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3992315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999" y="359999"/>
            <a:ext cx="8741822" cy="720000"/>
          </a:xfrm>
        </p:spPr>
        <p:txBody>
          <a:bodyPr/>
          <a:lstStyle/>
          <a:p>
            <a:r>
              <a:rPr lang="en-GB" altLang="en-US"/>
              <a:t>Main responsibilities of the data manager/analyst</a:t>
            </a:r>
            <a:endParaRPr lang="en-US"/>
          </a:p>
        </p:txBody>
      </p:sp>
      <p:sp>
        <p:nvSpPr>
          <p:cNvPr id="5" name="Content Placeholder 4"/>
          <p:cNvSpPr>
            <a:spLocks noGrp="1"/>
          </p:cNvSpPr>
          <p:nvPr>
            <p:ph idx="1"/>
          </p:nvPr>
        </p:nvSpPr>
        <p:spPr>
          <a:xfrm>
            <a:off x="480000" y="1957231"/>
            <a:ext cx="10773069" cy="4433842"/>
          </a:xfrm>
        </p:spPr>
        <p:txBody>
          <a:bodyPr vert="horz" lIns="18000" tIns="0" rIns="18000" bIns="0" numCol="2" rtlCol="0" anchor="t">
            <a:noAutofit/>
          </a:bodyPr>
          <a:lstStyle/>
          <a:p>
            <a:pPr>
              <a:spcBef>
                <a:spcPts val="181"/>
              </a:spcBef>
            </a:pPr>
            <a:r>
              <a:rPr lang="en-US" altLang="en-US" b="1" dirty="0">
                <a:solidFill>
                  <a:schemeClr val="bg1">
                    <a:lumMod val="65000"/>
                  </a:schemeClr>
                </a:solidFill>
                <a:cs typeface="Times New Roman"/>
              </a:rPr>
              <a:t>Survey manager: </a:t>
            </a:r>
            <a:endParaRPr lang="en-US" altLang="en-US" b="1" dirty="0">
              <a:solidFill>
                <a:schemeClr val="bg1">
                  <a:lumMod val="65000"/>
                </a:schemeClr>
              </a:solidFill>
            </a:endParaRPr>
          </a:p>
          <a:p>
            <a:pPr marL="752475" lvl="1">
              <a:spcBef>
                <a:spcPts val="181"/>
              </a:spcBef>
              <a:buFont typeface="Wingdings" panose="05000000000000000000" pitchFamily="2" charset="2"/>
              <a:buChar char="ü"/>
            </a:pPr>
            <a:r>
              <a:rPr lang="en-US" altLang="en-US" dirty="0">
                <a:solidFill>
                  <a:schemeClr val="bg1">
                    <a:lumMod val="65000"/>
                  </a:schemeClr>
                </a:solidFill>
              </a:rPr>
              <a:t>Develops and executes overall survey implementation plan</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Coordinate to finalize sampling </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Conducts or manages pre-data collection outreach </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Trains, supervises, and manages interviewers </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Develops detailed schedule for data collection</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Secures and manages functioning equipment and resources</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dirty="0">
                <a:solidFill>
                  <a:schemeClr val="bg1">
                    <a:lumMod val="65000"/>
                  </a:schemeClr>
                </a:solidFill>
              </a:rPr>
              <a:t>Manages day-to-day operation, including trouble shooting </a:t>
            </a:r>
            <a:endParaRPr lang="en-US" altLang="en-US"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b="1" i="1" dirty="0">
                <a:solidFill>
                  <a:schemeClr val="bg1">
                    <a:lumMod val="65000"/>
                  </a:schemeClr>
                </a:solidFill>
              </a:rPr>
              <a:t>With data manager, monitors survey progress and data quality </a:t>
            </a:r>
            <a:endParaRPr lang="en-US" altLang="en-US" b="1" i="1"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b="1" i="1" dirty="0">
                <a:solidFill>
                  <a:schemeClr val="bg1">
                    <a:lumMod val="65000"/>
                  </a:schemeClr>
                </a:solidFill>
              </a:rPr>
              <a:t>Participates in results interpretation </a:t>
            </a:r>
            <a:endParaRPr lang="en-US" altLang="en-US" b="1" i="1" dirty="0">
              <a:solidFill>
                <a:schemeClr val="bg1">
                  <a:lumMod val="65000"/>
                </a:schemeClr>
              </a:solidFill>
              <a:cs typeface="Arial"/>
            </a:endParaRPr>
          </a:p>
          <a:p>
            <a:pPr marL="752475" lvl="1">
              <a:spcBef>
                <a:spcPts val="181"/>
              </a:spcBef>
              <a:buFont typeface="Wingdings" panose="05000000000000000000" pitchFamily="2" charset="2"/>
              <a:buChar char="ü"/>
            </a:pPr>
            <a:r>
              <a:rPr lang="en-US" altLang="en-US" b="1" i="1" dirty="0">
                <a:solidFill>
                  <a:schemeClr val="bg1">
                    <a:lumMod val="65000"/>
                  </a:schemeClr>
                </a:solidFill>
              </a:rPr>
              <a:t>Participates in results dissemination and data use</a:t>
            </a:r>
            <a:endParaRPr lang="en-US" b="1" i="1" dirty="0">
              <a:solidFill>
                <a:schemeClr val="bg1">
                  <a:lumMod val="65000"/>
                </a:schemeClr>
              </a:solidFill>
              <a:cs typeface="Arial"/>
            </a:endParaRPr>
          </a:p>
          <a:p>
            <a:pPr>
              <a:spcBef>
                <a:spcPts val="181"/>
              </a:spcBef>
            </a:pPr>
            <a:r>
              <a:rPr lang="en-US" altLang="en-US" b="1" dirty="0">
                <a:cs typeface="Times New Roman"/>
              </a:rPr>
              <a:t>Data manager: </a:t>
            </a:r>
            <a:endParaRPr lang="en-US" altLang="en-US" b="1" dirty="0"/>
          </a:p>
          <a:p>
            <a:pPr marL="752475" lvl="1">
              <a:spcBef>
                <a:spcPts val="181"/>
              </a:spcBef>
              <a:buFont typeface="Wingdings" panose="05000000000000000000" pitchFamily="2" charset="2"/>
              <a:buChar char="ü"/>
            </a:pPr>
            <a:r>
              <a:rPr lang="en-US" altLang="en-US" dirty="0"/>
              <a:t>Modifies analysis code and chartbooks based on the finalized country-specific tools</a:t>
            </a:r>
            <a:endParaRPr lang="en-US" altLang="en-US" dirty="0">
              <a:cs typeface="Arial"/>
            </a:endParaRPr>
          </a:p>
          <a:p>
            <a:pPr marL="752475" lvl="1">
              <a:spcBef>
                <a:spcPts val="181"/>
              </a:spcBef>
              <a:buClr>
                <a:srgbClr val="000000"/>
              </a:buClr>
              <a:buFont typeface="Wingdings" panose="05000000000000000000" pitchFamily="2" charset="2"/>
              <a:buChar char="ü"/>
            </a:pPr>
            <a:r>
              <a:rPr lang="en-US" altLang="en-US" dirty="0"/>
              <a:t>Runs analysis code daily to: </a:t>
            </a:r>
          </a:p>
          <a:p>
            <a:pPr marL="1112837" lvl="2">
              <a:spcBef>
                <a:spcPts val="181"/>
              </a:spcBef>
              <a:buClr>
                <a:srgbClr val="000000"/>
              </a:buClr>
            </a:pPr>
            <a:r>
              <a:rPr lang="en-US" altLang="en-US" dirty="0"/>
              <a:t>Download data</a:t>
            </a:r>
          </a:p>
          <a:p>
            <a:pPr marL="1112837" lvl="2">
              <a:spcBef>
                <a:spcPts val="181"/>
              </a:spcBef>
              <a:buClr>
                <a:srgbClr val="000000"/>
              </a:buClr>
            </a:pPr>
            <a:r>
              <a:rPr lang="en-US" altLang="en-US" dirty="0"/>
              <a:t>Produce basic field check data daily</a:t>
            </a:r>
            <a:endParaRPr lang="en-US" altLang="en-US" dirty="0">
              <a:cs typeface="Arial"/>
            </a:endParaRPr>
          </a:p>
          <a:p>
            <a:pPr marL="1112837" lvl="2">
              <a:spcBef>
                <a:spcPts val="181"/>
              </a:spcBef>
            </a:pPr>
            <a:r>
              <a:rPr lang="en-US" altLang="en-US" dirty="0"/>
              <a:t>Create an analysis dataset</a:t>
            </a:r>
            <a:endParaRPr lang="en-US" altLang="en-US" dirty="0">
              <a:cs typeface="Arial"/>
            </a:endParaRPr>
          </a:p>
          <a:p>
            <a:pPr marL="1112837" lvl="2">
              <a:spcBef>
                <a:spcPts val="181"/>
              </a:spcBef>
            </a:pPr>
            <a:r>
              <a:rPr lang="en-US" altLang="en-US" dirty="0"/>
              <a:t>Calculate estimates for key indicators </a:t>
            </a:r>
            <a:endParaRPr lang="en-US" altLang="en-US" dirty="0">
              <a:cs typeface="Arial"/>
            </a:endParaRPr>
          </a:p>
          <a:p>
            <a:pPr marL="1112837" lvl="2">
              <a:spcBef>
                <a:spcPts val="181"/>
              </a:spcBef>
            </a:pPr>
            <a:r>
              <a:rPr lang="en-US" altLang="en-US" dirty="0"/>
              <a:t>Export update data products to chartbook </a:t>
            </a:r>
            <a:endParaRPr lang="en-US" altLang="en-US" dirty="0">
              <a:cs typeface="Arial"/>
            </a:endParaRPr>
          </a:p>
          <a:p>
            <a:pPr marL="752475" lvl="1">
              <a:spcBef>
                <a:spcPts val="181"/>
              </a:spcBef>
              <a:buFont typeface="Wingdings" panose="05000000000000000000" pitchFamily="2" charset="2"/>
              <a:buChar char="ü"/>
            </a:pPr>
            <a:r>
              <a:rPr lang="en-US" altLang="en-US" dirty="0"/>
              <a:t>With survey manager, monitors survey progress and data quality</a:t>
            </a:r>
            <a:r>
              <a:rPr lang="en-US" altLang="en-US" b="1" i="1" dirty="0"/>
              <a:t> </a:t>
            </a:r>
            <a:endParaRPr lang="en-US" altLang="en-US" b="1" i="1" dirty="0">
              <a:cs typeface="Arial"/>
            </a:endParaRPr>
          </a:p>
          <a:p>
            <a:pPr marL="752475" lvl="1">
              <a:spcBef>
                <a:spcPts val="181"/>
              </a:spcBef>
              <a:buFont typeface="Wingdings" panose="05000000000000000000" pitchFamily="2" charset="2"/>
              <a:buChar char="ü"/>
            </a:pPr>
            <a:r>
              <a:rPr lang="en-US" altLang="en-US" dirty="0"/>
              <a:t>Participates in results interpretation</a:t>
            </a:r>
            <a:r>
              <a:rPr lang="en-US" altLang="en-US" b="1" i="1" dirty="0"/>
              <a:t> </a:t>
            </a:r>
            <a:endParaRPr lang="en-US" altLang="en-US" b="1" i="1" dirty="0">
              <a:cs typeface="Arial"/>
            </a:endParaRPr>
          </a:p>
          <a:p>
            <a:pPr marL="752475" lvl="1">
              <a:spcBef>
                <a:spcPts val="181"/>
              </a:spcBef>
              <a:buFont typeface="Wingdings" panose="05000000000000000000" pitchFamily="2" charset="2"/>
              <a:buChar char="ü"/>
            </a:pPr>
            <a:r>
              <a:rPr lang="en-US" altLang="en-US" dirty="0"/>
              <a:t>Assists results dissemination and data use</a:t>
            </a:r>
            <a:endParaRPr lang="en-US" dirty="0">
              <a:cs typeface="Arial"/>
            </a:endParaRPr>
          </a:p>
          <a:p>
            <a:pPr>
              <a:spcBef>
                <a:spcPts val="181"/>
              </a:spcBef>
            </a:pPr>
            <a:endParaRPr lang="en-US" dirty="0"/>
          </a:p>
        </p:txBody>
      </p:sp>
      <p:sp>
        <p:nvSpPr>
          <p:cNvPr id="7" name="Content Placeholder 4"/>
          <p:cNvSpPr txBox="1">
            <a:spLocks/>
          </p:cNvSpPr>
          <p:nvPr/>
        </p:nvSpPr>
        <p:spPr bwMode="invGray">
          <a:xfrm>
            <a:off x="321958" y="1203451"/>
            <a:ext cx="11232001" cy="641782"/>
          </a:xfrm>
          <a:prstGeom prst="rect">
            <a:avLst/>
          </a:prstGeom>
        </p:spPr>
        <p:txBody>
          <a:bodyPr vert="horz" lIns="18000" tIns="0" rIns="18000" bIns="0" numCol="1" rtlCol="0" anchor="t">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1"/>
              </a:spcBef>
            </a:pPr>
            <a:r>
              <a:rPr lang="en-US" sz="1600" dirty="0">
                <a:ea typeface="+mn-lt"/>
                <a:cs typeface="+mn-lt"/>
              </a:rPr>
              <a:t>For the survey implementation to be a success, the survey manager and data manager will need to work closely together. So, it is important they understand each other’s responsibilities. </a:t>
            </a:r>
          </a:p>
          <a:p>
            <a:pPr>
              <a:spcBef>
                <a:spcPts val="181"/>
              </a:spcBef>
            </a:pPr>
            <a:endParaRPr lang="en-US" sz="1600" dirty="0">
              <a:ea typeface="+mn-lt"/>
              <a:cs typeface="+mn-lt"/>
            </a:endParaRPr>
          </a:p>
          <a:p>
            <a:pPr>
              <a:spcBef>
                <a:spcPts val="181"/>
              </a:spcBef>
            </a:pPr>
            <a:endParaRPr lang="en-US" altLang="en-US" sz="1600" dirty="0">
              <a:ea typeface="+mn-lt"/>
            </a:endParaRPr>
          </a:p>
        </p:txBody>
      </p:sp>
    </p:spTree>
    <p:extLst>
      <p:ext uri="{BB962C8B-B14F-4D97-AF65-F5344CB8AC3E}">
        <p14:creationId xmlns:p14="http://schemas.microsoft.com/office/powerpoint/2010/main" val="3209677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7</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0000" y="357463"/>
            <a:ext cx="9062835" cy="314645"/>
          </a:xfrm>
          <a:noFill/>
        </p:spPr>
        <p:txBody>
          <a:bodyPr vert="horz" lIns="18000" tIns="0" rIns="360000" bIns="0" rtlCol="0" anchor="b">
            <a:noAutofit/>
          </a:bodyPr>
          <a:lstStyle/>
          <a:p>
            <a:r>
              <a:rPr lang="en-US" b="1" dirty="0">
                <a:solidFill>
                  <a:srgbClr val="009CDE"/>
                </a:solidFill>
                <a:latin typeface="Ebrima"/>
              </a:rPr>
              <a:t>Standard code for data management and analysis</a:t>
            </a:r>
            <a:endParaRPr lang="en-US" sz="2400" b="0" dirty="0">
              <a:ea typeface="+mj-lt"/>
              <a:cs typeface="+mj-lt"/>
            </a:endParaRPr>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5011417" y="5416305"/>
            <a:ext cx="1828800" cy="981635"/>
          </a:xfrm>
          <a:prstGeom prst="rect">
            <a:avLst/>
          </a:prstGeom>
          <a:ln>
            <a:solidFill>
              <a:schemeClr val="accent4"/>
            </a:solidFill>
          </a:ln>
        </p:spPr>
      </p:pic>
      <p:sp>
        <p:nvSpPr>
          <p:cNvPr id="10" name="Content Placeholder 9"/>
          <p:cNvSpPr>
            <a:spLocks noGrp="1"/>
          </p:cNvSpPr>
          <p:nvPr>
            <p:ph idx="1"/>
          </p:nvPr>
        </p:nvSpPr>
        <p:spPr>
          <a:xfrm>
            <a:off x="480000" y="1800000"/>
            <a:ext cx="11232001" cy="4237200"/>
          </a:xfrm>
        </p:spPr>
        <p:txBody>
          <a:bodyPr/>
          <a:lstStyle/>
          <a:p>
            <a:r>
              <a:rPr lang="en-US" dirty="0"/>
              <a:t> </a:t>
            </a:r>
          </a:p>
          <a:p>
            <a:endParaRPr lang="en-US" dirty="0"/>
          </a:p>
        </p:txBody>
      </p:sp>
      <p:grpSp>
        <p:nvGrpSpPr>
          <p:cNvPr id="40" name="Group 39"/>
          <p:cNvGrpSpPr/>
          <p:nvPr/>
        </p:nvGrpSpPr>
        <p:grpSpPr>
          <a:xfrm>
            <a:off x="1101905" y="1266444"/>
            <a:ext cx="9940900" cy="4031909"/>
            <a:chOff x="1072409" y="1256612"/>
            <a:chExt cx="9940900" cy="4031909"/>
          </a:xfrm>
        </p:grpSpPr>
        <p:grpSp>
          <p:nvGrpSpPr>
            <p:cNvPr id="39" name="Group 38"/>
            <p:cNvGrpSpPr>
              <a:grpSpLocks noChangeAspect="1"/>
            </p:cNvGrpSpPr>
            <p:nvPr/>
          </p:nvGrpSpPr>
          <p:grpSpPr>
            <a:xfrm>
              <a:off x="1072409" y="1261346"/>
              <a:ext cx="4764611" cy="3927091"/>
              <a:chOff x="2001866" y="771646"/>
              <a:chExt cx="7534282" cy="5583782"/>
            </a:xfrm>
          </p:grpSpPr>
          <p:pic>
            <p:nvPicPr>
              <p:cNvPr id="33" name="Picture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01866" y="771646"/>
                <a:ext cx="7534282" cy="5583782"/>
              </a:xfrm>
              <a:prstGeom prst="rect">
                <a:avLst/>
              </a:prstGeom>
              <a:ln>
                <a:solidFill>
                  <a:schemeClr val="bg1">
                    <a:lumMod val="50000"/>
                  </a:schemeClr>
                </a:solidFill>
              </a:ln>
            </p:spPr>
          </p:pic>
          <p:grpSp>
            <p:nvGrpSpPr>
              <p:cNvPr id="38" name="Group 37"/>
              <p:cNvGrpSpPr/>
              <p:nvPr/>
            </p:nvGrpSpPr>
            <p:grpSpPr>
              <a:xfrm>
                <a:off x="2300566" y="2159910"/>
                <a:ext cx="6412146" cy="3412031"/>
                <a:chOff x="2300566" y="2159910"/>
                <a:chExt cx="6412146" cy="3412031"/>
              </a:xfrm>
            </p:grpSpPr>
            <p:sp>
              <p:nvSpPr>
                <p:cNvPr id="11" name="Rounded Rectangle 10"/>
                <p:cNvSpPr/>
                <p:nvPr/>
              </p:nvSpPr>
              <p:spPr>
                <a:xfrm>
                  <a:off x="2300566" y="2159910"/>
                  <a:ext cx="4449945" cy="534129"/>
                </a:xfrm>
                <a:prstGeom prst="roundRect">
                  <a:avLst>
                    <a:gd name="adj" fmla="val 7122"/>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976807" y="3638090"/>
                  <a:ext cx="2560053" cy="28051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788309" y="5040884"/>
                  <a:ext cx="3924403" cy="53105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 name="Group 20"/>
            <p:cNvGrpSpPr>
              <a:grpSpLocks noChangeAspect="1"/>
            </p:cNvGrpSpPr>
            <p:nvPr/>
          </p:nvGrpSpPr>
          <p:grpSpPr>
            <a:xfrm>
              <a:off x="5374621" y="1256612"/>
              <a:ext cx="5638688" cy="4031909"/>
              <a:chOff x="1310028" y="716513"/>
              <a:chExt cx="8323830" cy="5951905"/>
            </a:xfrm>
          </p:grpSpPr>
          <p:pic>
            <p:nvPicPr>
              <p:cNvPr id="23" name="Picture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50567" y="716513"/>
                <a:ext cx="7383291" cy="5951905"/>
              </a:xfrm>
              <a:prstGeom prst="rect">
                <a:avLst/>
              </a:prstGeom>
              <a:ln>
                <a:solidFill>
                  <a:schemeClr val="bg1">
                    <a:lumMod val="50000"/>
                  </a:schemeClr>
                </a:solidFill>
              </a:ln>
            </p:spPr>
          </p:pic>
          <p:sp>
            <p:nvSpPr>
              <p:cNvPr id="26" name="TextBox 25">
                <a:extLst>
                  <a:ext uri="{FF2B5EF4-FFF2-40B4-BE49-F238E27FC236}">
                    <a16:creationId xmlns:a16="http://schemas.microsoft.com/office/drawing/2014/main" id="{ADF7B8E3-1058-431D-AA03-7A1839508E5E}"/>
                  </a:ext>
                </a:extLst>
              </p:cNvPr>
              <p:cNvSpPr txBox="1"/>
              <p:nvPr/>
            </p:nvSpPr>
            <p:spPr>
              <a:xfrm>
                <a:off x="1310028" y="4238284"/>
                <a:ext cx="1593037" cy="863245"/>
              </a:xfrm>
              <a:prstGeom prst="rect">
                <a:avLst/>
              </a:prstGeom>
              <a:solidFill>
                <a:schemeClr val="bg1"/>
              </a:solidFill>
              <a:ln>
                <a:noFill/>
              </a:ln>
            </p:spPr>
            <p:txBody>
              <a:bodyPr wrap="square" lIns="91440" tIns="45720" rIns="91440" bIns="45720" rtlCol="0" anchor="t">
                <a:spAutoFit/>
              </a:bodyPr>
              <a:lstStyle/>
              <a:p>
                <a:pPr algn="ctr"/>
                <a:r>
                  <a:rPr lang="en-US" sz="1600" dirty="0">
                    <a:solidFill>
                      <a:srgbClr val="C00000"/>
                    </a:solidFill>
                  </a:rPr>
                  <a:t>Required updates</a:t>
                </a:r>
              </a:p>
            </p:txBody>
          </p:sp>
          <p:sp>
            <p:nvSpPr>
              <p:cNvPr id="27" name="Oval 26">
                <a:extLst>
                  <a:ext uri="{FF2B5EF4-FFF2-40B4-BE49-F238E27FC236}">
                    <a16:creationId xmlns:a16="http://schemas.microsoft.com/office/drawing/2014/main" id="{75396E83-AE1D-49A2-99ED-78F9A5D9287C}"/>
                  </a:ext>
                </a:extLst>
              </p:cNvPr>
              <p:cNvSpPr/>
              <p:nvPr/>
            </p:nvSpPr>
            <p:spPr>
              <a:xfrm>
                <a:off x="3976807" y="3285164"/>
                <a:ext cx="5343358" cy="125105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35B6583F-FC27-44FB-8E7B-CADF7273FAEC}"/>
                  </a:ext>
                </a:extLst>
              </p:cNvPr>
              <p:cNvCxnSpPr>
                <a:endCxn id="26" idx="3"/>
              </p:cNvCxnSpPr>
              <p:nvPr/>
            </p:nvCxnSpPr>
            <p:spPr>
              <a:xfrm flipH="1">
                <a:off x="2903065" y="3990721"/>
                <a:ext cx="1073742" cy="67918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cxnSp>
        <p:nvCxnSpPr>
          <p:cNvPr id="31" name="Straight Connector 30">
            <a:extLst>
              <a:ext uri="{FF2B5EF4-FFF2-40B4-BE49-F238E27FC236}">
                <a16:creationId xmlns:a16="http://schemas.microsoft.com/office/drawing/2014/main" id="{35B6583F-FC27-44FB-8E7B-CADF7273FAEC}"/>
              </a:ext>
            </a:extLst>
          </p:cNvPr>
          <p:cNvCxnSpPr>
            <a:stCxn id="26" idx="1"/>
          </p:cNvCxnSpPr>
          <p:nvPr/>
        </p:nvCxnSpPr>
        <p:spPr>
          <a:xfrm flipH="1">
            <a:off x="5161935" y="3944532"/>
            <a:ext cx="242182" cy="40132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5B6583F-FC27-44FB-8E7B-CADF7273FAEC}"/>
              </a:ext>
            </a:extLst>
          </p:cNvPr>
          <p:cNvCxnSpPr>
            <a:stCxn id="26" idx="1"/>
          </p:cNvCxnSpPr>
          <p:nvPr/>
        </p:nvCxnSpPr>
        <p:spPr>
          <a:xfrm flipH="1" flipV="1">
            <a:off x="3969793" y="3401961"/>
            <a:ext cx="1434324" cy="54257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98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8</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pic>
        <p:nvPicPr>
          <p:cNvPr id="9" name="Picture 8"/>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9877564" y="5233658"/>
            <a:ext cx="1828800" cy="981635"/>
          </a:xfrm>
          <a:prstGeom prst="rect">
            <a:avLst/>
          </a:prstGeom>
          <a:ln>
            <a:solidFill>
              <a:schemeClr val="accent4"/>
            </a:solidFill>
          </a:ln>
        </p:spPr>
      </p:pic>
      <p:sp>
        <p:nvSpPr>
          <p:cNvPr id="10" name="Content Placeholder 9"/>
          <p:cNvSpPr>
            <a:spLocks noGrp="1"/>
          </p:cNvSpPr>
          <p:nvPr>
            <p:ph idx="1"/>
          </p:nvPr>
        </p:nvSpPr>
        <p:spPr>
          <a:xfrm>
            <a:off x="480000" y="1153946"/>
            <a:ext cx="11214683" cy="5134423"/>
          </a:xfrm>
        </p:spPr>
        <p:txBody>
          <a:bodyPr vert="horz" lIns="18000" tIns="0" rIns="18000" bIns="0" rtlCol="0" anchor="t">
            <a:noAutofit/>
          </a:bodyPr>
          <a:lstStyle/>
          <a:p>
            <a:pPr>
              <a:buSzPct val="100000"/>
            </a:pPr>
            <a:r>
              <a:rPr lang="en-US" sz="1600" dirty="0">
                <a:cs typeface="Times New Roman"/>
              </a:rPr>
              <a:t>At the end of each day, data manager will run the analysis code/program. </a:t>
            </a:r>
            <a:endParaRPr lang="en-US" sz="1600" dirty="0"/>
          </a:p>
          <a:p>
            <a:pPr>
              <a:buSzPct val="100000"/>
            </a:pPr>
            <a:r>
              <a:rPr lang="en-US" sz="1600" dirty="0">
                <a:cs typeface="Times New Roman"/>
              </a:rPr>
              <a:t>The program will:</a:t>
            </a:r>
          </a:p>
          <a:p>
            <a:pPr marL="683895" lvl="1" indent="-217170">
              <a:spcBef>
                <a:spcPts val="0"/>
              </a:spcBef>
              <a:buFont typeface="+mj-lt"/>
              <a:buAutoNum type="arabicPeriod"/>
            </a:pPr>
            <a:r>
              <a:rPr lang="en-US" sz="1600" dirty="0"/>
              <a:t>Import LimeSurvey raw data from server and save in CSV daily </a:t>
            </a:r>
            <a:endParaRPr lang="en-US" sz="1600" dirty="0">
              <a:cs typeface="Arial"/>
            </a:endParaRPr>
          </a:p>
          <a:p>
            <a:pPr marL="683895" lvl="1" indent="-217170">
              <a:spcBef>
                <a:spcPts val="0"/>
              </a:spcBef>
              <a:buFont typeface="+mj-lt"/>
              <a:buAutoNum type="arabicPeriod"/>
            </a:pPr>
            <a:r>
              <a:rPr lang="en-US" sz="1600" dirty="0"/>
              <a:t>Export de-identified </a:t>
            </a:r>
            <a:r>
              <a:rPr lang="en-US" sz="1600" u="sng" dirty="0"/>
              <a:t>facility-level raw data</a:t>
            </a:r>
            <a:r>
              <a:rPr lang="en-US" sz="1600" dirty="0"/>
              <a:t> to </a:t>
            </a:r>
            <a:r>
              <a:rPr lang="en-US" sz="1600" b="1" i="1" dirty="0"/>
              <a:t>the excel chartbook</a:t>
            </a:r>
            <a:endParaRPr lang="en-US" sz="1600" b="1" i="1" dirty="0">
              <a:cs typeface="Arial"/>
            </a:endParaRPr>
          </a:p>
          <a:p>
            <a:pPr marL="683895" lvl="1" indent="-217170">
              <a:spcBef>
                <a:spcPts val="0"/>
              </a:spcBef>
              <a:buFont typeface="+mj-lt"/>
              <a:buAutoNum type="arabicPeriod"/>
            </a:pPr>
            <a:r>
              <a:rPr lang="en-US" sz="1600" dirty="0"/>
              <a:t>Clean the facility-level raw data </a:t>
            </a:r>
            <a:endParaRPr lang="en-US" sz="1600" dirty="0">
              <a:cs typeface="Arial"/>
            </a:endParaRPr>
          </a:p>
          <a:p>
            <a:pPr marL="683895" lvl="1" indent="-217170">
              <a:spcBef>
                <a:spcPts val="0"/>
              </a:spcBef>
              <a:buFont typeface="+mj-lt"/>
              <a:buAutoNum type="arabicPeriod"/>
            </a:pPr>
            <a:r>
              <a:rPr lang="en-US" sz="1600" dirty="0"/>
              <a:t>Create</a:t>
            </a:r>
            <a:r>
              <a:rPr lang="en-US" sz="1600" dirty="0">
                <a:cs typeface="Arial"/>
              </a:rPr>
              <a:t> </a:t>
            </a:r>
            <a:r>
              <a:rPr lang="en-US" sz="1600" u="sng" dirty="0">
                <a:cs typeface="Arial"/>
              </a:rPr>
              <a:t>field check tables</a:t>
            </a:r>
            <a:r>
              <a:rPr lang="en-US" sz="1600" dirty="0">
                <a:cs typeface="Arial"/>
              </a:rPr>
              <a:t> for data quality monitoring </a:t>
            </a:r>
            <a:endParaRPr lang="en-US" sz="1600" b="1" i="1" dirty="0">
              <a:cs typeface="Arial"/>
            </a:endParaRPr>
          </a:p>
          <a:p>
            <a:pPr marL="683895" lvl="1" indent="-217170">
              <a:spcBef>
                <a:spcPts val="0"/>
              </a:spcBef>
              <a:buFont typeface="+mj-lt"/>
              <a:buAutoNum type="arabicPeriod"/>
            </a:pPr>
            <a:r>
              <a:rPr lang="en-US" sz="1600" dirty="0"/>
              <a:t>Construct variables for indicators and further analyses</a:t>
            </a:r>
            <a:endParaRPr lang="en-US" sz="1600" dirty="0">
              <a:cs typeface="Arial"/>
            </a:endParaRPr>
          </a:p>
          <a:p>
            <a:pPr marL="683895" lvl="1" indent="-217170">
              <a:spcBef>
                <a:spcPts val="0"/>
              </a:spcBef>
              <a:buFont typeface="+mj-lt"/>
              <a:buAutoNum type="arabicPeriod"/>
            </a:pPr>
            <a:r>
              <a:rPr lang="en-US" sz="1600" dirty="0"/>
              <a:t>Export the </a:t>
            </a:r>
            <a:r>
              <a:rPr lang="en-US" sz="1600" u="sng" dirty="0"/>
              <a:t>facility-level clean, analysis data</a:t>
            </a:r>
            <a:r>
              <a:rPr lang="en-US" sz="1600" dirty="0"/>
              <a:t> to </a:t>
            </a:r>
            <a:r>
              <a:rPr lang="en-US" sz="1600" b="1" i="1" dirty="0"/>
              <a:t>the excel chartbook </a:t>
            </a:r>
            <a:endParaRPr lang="en-US" sz="1600" b="1" i="1" dirty="0">
              <a:cs typeface="Arial"/>
            </a:endParaRPr>
          </a:p>
          <a:p>
            <a:pPr marL="683895" lvl="1" indent="-217170">
              <a:spcBef>
                <a:spcPts val="0"/>
              </a:spcBef>
              <a:buFont typeface="+mj-lt"/>
              <a:buAutoNum type="arabicPeriod"/>
            </a:pPr>
            <a:r>
              <a:rPr lang="en-US" sz="1600" dirty="0"/>
              <a:t>Calculate estimates for indicators</a:t>
            </a:r>
            <a:endParaRPr lang="en-US" sz="1600" dirty="0">
              <a:cs typeface="Arial"/>
            </a:endParaRPr>
          </a:p>
          <a:p>
            <a:pPr marL="683895" lvl="1" indent="-217170">
              <a:spcBef>
                <a:spcPts val="0"/>
              </a:spcBef>
              <a:buFont typeface="+mj-lt"/>
              <a:buAutoNum type="arabicPeriod"/>
            </a:pPr>
            <a:r>
              <a:rPr lang="en-US" sz="1600" dirty="0"/>
              <a:t>Export the </a:t>
            </a:r>
            <a:r>
              <a:rPr lang="en-US" sz="1600" u="sng" dirty="0"/>
              <a:t>summary indicator data</a:t>
            </a:r>
            <a:r>
              <a:rPr lang="en-US" sz="1600" dirty="0"/>
              <a:t> to </a:t>
            </a:r>
            <a:r>
              <a:rPr lang="en-US" sz="1600" b="1" i="1" dirty="0"/>
              <a:t>the excel chartbook</a:t>
            </a:r>
            <a:endParaRPr lang="en-US" sz="1600" b="1" i="1" dirty="0">
              <a:cs typeface="Arial"/>
            </a:endParaRPr>
          </a:p>
          <a:p>
            <a:pPr>
              <a:buSzPct val="100000"/>
            </a:pPr>
            <a:r>
              <a:rPr lang="en-US" sz="1600" dirty="0">
                <a:cs typeface="Times New Roman"/>
              </a:rPr>
              <a:t>The standard program with detailed annotations is available in Stata and R. Data manger needs to revise it based on the finalized country-specific questionnaire.  </a:t>
            </a:r>
          </a:p>
          <a:p>
            <a:r>
              <a:rPr lang="en-US" sz="1600" dirty="0">
                <a:cs typeface="Times New Roman"/>
              </a:rPr>
              <a:t>Chartbook will have all data and automated charts based on the indicator estimate data.</a:t>
            </a:r>
            <a:endParaRPr lang="en-US" dirty="0"/>
          </a:p>
          <a:p>
            <a:endParaRPr lang="en-US" sz="1600" dirty="0"/>
          </a:p>
        </p:txBody>
      </p:sp>
      <p:sp>
        <p:nvSpPr>
          <p:cNvPr id="11" name="Text Placeholder 16">
            <a:extLst>
              <a:ext uri="{FF2B5EF4-FFF2-40B4-BE49-F238E27FC236}">
                <a16:creationId xmlns:a16="http://schemas.microsoft.com/office/drawing/2014/main" id="{3500743B-0197-4BE5-8C87-DFE5544A11CE}"/>
              </a:ext>
            </a:extLst>
          </p:cNvPr>
          <p:cNvSpPr txBox="1">
            <a:spLocks/>
          </p:cNvSpPr>
          <p:nvPr/>
        </p:nvSpPr>
        <p:spPr>
          <a:xfrm>
            <a:off x="479999" y="1018487"/>
            <a:ext cx="8160000" cy="220379"/>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endParaRPr lang="en-US"/>
          </a:p>
        </p:txBody>
      </p:sp>
      <p:sp>
        <p:nvSpPr>
          <p:cNvPr id="12" name="Title 15">
            <a:extLst>
              <a:ext uri="{FF2B5EF4-FFF2-40B4-BE49-F238E27FC236}">
                <a16:creationId xmlns:a16="http://schemas.microsoft.com/office/drawing/2014/main" id="{A5254F78-F46C-427F-99EB-80100070F12F}"/>
              </a:ext>
            </a:extLst>
          </p:cNvPr>
          <p:cNvSpPr txBox="1">
            <a:spLocks/>
          </p:cNvSpPr>
          <p:nvPr/>
        </p:nvSpPr>
        <p:spPr bwMode="invGray">
          <a:xfrm>
            <a:off x="479999" y="320888"/>
            <a:ext cx="8568752" cy="349753"/>
          </a:xfrm>
          <a:prstGeom prst="rect">
            <a:avLst/>
          </a:prstGeom>
          <a:noFill/>
        </p:spPr>
        <p:txBody>
          <a:bodyPr vert="horz" lIns="18000" tIns="0" rIns="360000" bIns="0" rtlCol="0" anchor="b">
            <a:noAutofit/>
          </a:bodyPr>
          <a:lstStyle>
            <a:lvl1pPr defTabSz="914400">
              <a:lnSpc>
                <a:spcPct val="90000"/>
              </a:lnSpc>
              <a:spcBef>
                <a:spcPct val="0"/>
              </a:spcBef>
              <a:buNone/>
              <a:defRPr sz="2400" b="1">
                <a:solidFill>
                  <a:schemeClr val="tx2"/>
                </a:solidFill>
                <a:latin typeface="+mj-lt"/>
                <a:ea typeface="+mj-ea"/>
                <a:cs typeface="+mj-cs"/>
              </a:defRPr>
            </a:lvl1pPr>
          </a:lstStyle>
          <a:p>
            <a:r>
              <a:rPr lang="en-GB">
                <a:ea typeface="+mj-lt"/>
                <a:cs typeface="+mj-lt"/>
              </a:rPr>
              <a:t>Automated data management</a:t>
            </a:r>
            <a:endParaRPr lang="en-US"/>
          </a:p>
        </p:txBody>
      </p:sp>
      <p:sp>
        <p:nvSpPr>
          <p:cNvPr id="2" name="TextBox 1">
            <a:extLst>
              <a:ext uri="{FF2B5EF4-FFF2-40B4-BE49-F238E27FC236}">
                <a16:creationId xmlns:a16="http://schemas.microsoft.com/office/drawing/2014/main" id="{706B2B67-F831-40B8-8C4D-3328F51E1892}"/>
              </a:ext>
            </a:extLst>
          </p:cNvPr>
          <p:cNvSpPr txBox="1"/>
          <p:nvPr/>
        </p:nvSpPr>
        <p:spPr>
          <a:xfrm>
            <a:off x="366132" y="682083"/>
            <a:ext cx="737095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Run standard code to update automated Chartbook</a:t>
            </a:r>
            <a:r>
              <a:rPr lang="en-GB">
                <a:latin typeface="Arial"/>
                <a:ea typeface="Ebrima"/>
                <a:cs typeface="Ebrima"/>
              </a:rPr>
              <a:t>​:</a:t>
            </a:r>
            <a:endParaRPr lang="en-GB">
              <a:latin typeface="Arial"/>
              <a:cs typeface="Arial"/>
            </a:endParaRPr>
          </a:p>
        </p:txBody>
      </p:sp>
    </p:spTree>
    <p:extLst>
      <p:ext uri="{BB962C8B-B14F-4D97-AF65-F5344CB8AC3E}">
        <p14:creationId xmlns:p14="http://schemas.microsoft.com/office/powerpoint/2010/main" val="1867654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9</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10" name="Content Placeholder 9"/>
          <p:cNvSpPr>
            <a:spLocks noGrp="1"/>
          </p:cNvSpPr>
          <p:nvPr>
            <p:ph idx="1"/>
          </p:nvPr>
        </p:nvSpPr>
        <p:spPr>
          <a:xfrm>
            <a:off x="484619" y="1800000"/>
            <a:ext cx="4815279" cy="4237200"/>
          </a:xfrm>
        </p:spPr>
        <p:txBody>
          <a:bodyPr vert="horz" lIns="18000" tIns="0" rIns="18000" bIns="0" rtlCol="0" anchor="t">
            <a:noAutofit/>
          </a:bodyPr>
          <a:lstStyle/>
          <a:p>
            <a:pPr>
              <a:buSzPct val="100000"/>
            </a:pPr>
            <a:r>
              <a:rPr lang="en-US" dirty="0">
                <a:cs typeface="Times New Roman"/>
              </a:rPr>
              <a:t>Finally, the program will also create an excel file with summary information on the following: </a:t>
            </a:r>
            <a:endParaRPr lang="en-US"/>
          </a:p>
          <a:p>
            <a:pPr marL="683895" lvl="1" indent="-217170">
              <a:spcBef>
                <a:spcPts val="0"/>
              </a:spcBef>
              <a:buSzPct val="80000"/>
            </a:pPr>
            <a:r>
              <a:rPr lang="en-US" dirty="0"/>
              <a:t>Total number of facilities interviewed</a:t>
            </a:r>
            <a:endParaRPr lang="en-US">
              <a:cs typeface="Arial"/>
            </a:endParaRPr>
          </a:p>
          <a:p>
            <a:pPr marL="683895" lvl="1" indent="-217170">
              <a:spcBef>
                <a:spcPts val="0"/>
              </a:spcBef>
              <a:buSzPct val="80000"/>
            </a:pPr>
            <a:r>
              <a:rPr lang="en-US" dirty="0"/>
              <a:t>Interview length</a:t>
            </a:r>
            <a:endParaRPr lang="en-US">
              <a:cs typeface="Arial"/>
            </a:endParaRPr>
          </a:p>
          <a:p>
            <a:pPr marL="683895" lvl="1" indent="-217170">
              <a:spcBef>
                <a:spcPts val="0"/>
              </a:spcBef>
              <a:buSzPct val="80000"/>
            </a:pPr>
            <a:r>
              <a:rPr lang="en-US" dirty="0"/>
              <a:t>% of interviews that have missing responses in select variables.</a:t>
            </a:r>
            <a:endParaRPr lang="en-US">
              <a:cs typeface="Arial"/>
            </a:endParaRPr>
          </a:p>
          <a:p>
            <a:pPr>
              <a:buSzPct val="100000"/>
            </a:pPr>
            <a:r>
              <a:rPr lang="en-US" dirty="0">
                <a:cs typeface="Times New Roman"/>
              </a:rPr>
              <a:t>Data manager will review the results with survey manager and the results will be used in the daily briefings with interviewers to provide group feedback.  </a:t>
            </a:r>
            <a:endParaRPr lang="en-US"/>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endParaRPr lang="en-US"/>
          </a:p>
        </p:txBody>
      </p:sp>
      <p:sp>
        <p:nvSpPr>
          <p:cNvPr id="13" name="Text Placeholder 16">
            <a:extLst>
              <a:ext uri="{FF2B5EF4-FFF2-40B4-BE49-F238E27FC236}">
                <a16:creationId xmlns:a16="http://schemas.microsoft.com/office/drawing/2014/main" id="{37167B69-CCBC-43DC-8A9E-07BAD760D0FA}"/>
              </a:ext>
            </a:extLst>
          </p:cNvPr>
          <p:cNvSpPr txBox="1">
            <a:spLocks/>
          </p:cNvSpPr>
          <p:nvPr/>
        </p:nvSpPr>
        <p:spPr>
          <a:xfrm>
            <a:off x="479999" y="804093"/>
            <a:ext cx="8160000" cy="239563"/>
          </a:xfrm>
          <a:prstGeom prst="rect">
            <a:avLst/>
          </a:prstGeom>
        </p:spPr>
        <p:txBody>
          <a:bodyPr vert="horz" lIns="18000" tIns="0" rIns="18000" bIns="0" rtlCol="0" anchor="ctr">
            <a:noAutofit/>
          </a:bodyPr>
          <a:lstStyle>
            <a:defPPr>
              <a:defRPr lang="en-US"/>
            </a:defPPr>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endParaRPr lang="en-US"/>
          </a:p>
        </p:txBody>
      </p:sp>
      <p:sp>
        <p:nvSpPr>
          <p:cNvPr id="14" name="Title 15">
            <a:extLst>
              <a:ext uri="{FF2B5EF4-FFF2-40B4-BE49-F238E27FC236}">
                <a16:creationId xmlns:a16="http://schemas.microsoft.com/office/drawing/2014/main" id="{6105CC3A-2BEA-4615-A50D-58465C4856DD}"/>
              </a:ext>
            </a:extLst>
          </p:cNvPr>
          <p:cNvSpPr txBox="1">
            <a:spLocks/>
          </p:cNvSpPr>
          <p:nvPr/>
        </p:nvSpPr>
        <p:spPr bwMode="invGray">
          <a:xfrm>
            <a:off x="479999" y="581136"/>
            <a:ext cx="8568752" cy="349753"/>
          </a:xfrm>
          <a:prstGeom prst="rect">
            <a:avLst/>
          </a:prstGeom>
          <a:noFill/>
        </p:spPr>
        <p:txBody>
          <a:bodyPr vert="horz" lIns="18000" tIns="0" rIns="360000" bIns="0" rtlCol="0" anchor="b">
            <a:noAutofit/>
          </a:bodyPr>
          <a:lstStyle>
            <a:lvl1pPr defTabSz="914400">
              <a:lnSpc>
                <a:spcPct val="90000"/>
              </a:lnSpc>
              <a:spcBef>
                <a:spcPct val="0"/>
              </a:spcBef>
              <a:buNone/>
              <a:defRPr sz="2400" b="1">
                <a:solidFill>
                  <a:schemeClr val="tx2"/>
                </a:solidFill>
                <a:latin typeface="+mj-lt"/>
                <a:ea typeface="+mj-ea"/>
                <a:cs typeface="+mj-cs"/>
              </a:defRPr>
            </a:lvl1pPr>
          </a:lstStyle>
          <a:p>
            <a:r>
              <a:rPr lang="en-US"/>
              <a:t>Perform daily data check, using automatically generated field check tables</a:t>
            </a:r>
            <a:endParaRPr lang="en-US">
              <a:ea typeface="Ebrima"/>
              <a:cs typeface="Ebrima"/>
            </a:endParaRPr>
          </a:p>
        </p:txBody>
      </p:sp>
      <p:pic>
        <p:nvPicPr>
          <p:cNvPr id="3" name="Picture 7">
            <a:extLst>
              <a:ext uri="{FF2B5EF4-FFF2-40B4-BE49-F238E27FC236}">
                <a16:creationId xmlns:a16="http://schemas.microsoft.com/office/drawing/2014/main" id="{F3D3F9C3-8771-45D2-B16E-C7F7093B8C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3719" y="2605548"/>
            <a:ext cx="5760199" cy="3824749"/>
          </a:xfrm>
          <a:prstGeom prst="rect">
            <a:avLst/>
          </a:prstGeom>
          <a:ln>
            <a:solidFill>
              <a:schemeClr val="bg1">
                <a:lumMod val="50000"/>
              </a:schemeClr>
            </a:solidFill>
          </a:ln>
        </p:spPr>
      </p:pic>
      <p:pic>
        <p:nvPicPr>
          <p:cNvPr id="2" name="Picture 2">
            <a:extLst>
              <a:ext uri="{FF2B5EF4-FFF2-40B4-BE49-F238E27FC236}">
                <a16:creationId xmlns:a16="http://schemas.microsoft.com/office/drawing/2014/main" id="{9AEA34CE-1661-4558-9249-1C084D31E5E6}"/>
              </a:ext>
            </a:extLst>
          </p:cNvPr>
          <p:cNvPicPr preferRelativeResize="0">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423919" y="883576"/>
            <a:ext cx="5509698" cy="3769747"/>
          </a:xfrm>
          <a:prstGeom prst="rect">
            <a:avLst/>
          </a:prstGeom>
          <a:ln>
            <a:solidFill>
              <a:schemeClr val="bg1">
                <a:lumMod val="50000"/>
              </a:schemeClr>
            </a:solidFill>
          </a:ln>
        </p:spPr>
      </p:pic>
    </p:spTree>
    <p:extLst>
      <p:ext uri="{BB962C8B-B14F-4D97-AF65-F5344CB8AC3E}">
        <p14:creationId xmlns:p14="http://schemas.microsoft.com/office/powerpoint/2010/main" val="107422081"/>
      </p:ext>
    </p:extLst>
  </p:cSld>
  <p:clrMapOvr>
    <a:masterClrMapping/>
  </p:clrMapOvr>
</p:sld>
</file>

<file path=ppt/theme/theme1.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CF2EB7E32E5A444B81751A637B8450B" ma:contentTypeVersion="13" ma:contentTypeDescription="Create a new document." ma:contentTypeScope="" ma:versionID="e25cad72d334c17f908d8e36bd5b5666">
  <xsd:schema xmlns:xsd="http://www.w3.org/2001/XMLSchema" xmlns:xs="http://www.w3.org/2001/XMLSchema" xmlns:p="http://schemas.microsoft.com/office/2006/metadata/properties" xmlns:ns3="698df9a5-162f-4433-85ad-f727d9a68241" xmlns:ns4="b3628224-3ea4-4f29-b92e-ae9903597121" targetNamespace="http://schemas.microsoft.com/office/2006/metadata/properties" ma:root="true" ma:fieldsID="96a83008feede258c6deb5bb18b322e3" ns3:_="" ns4:_="">
    <xsd:import namespace="698df9a5-162f-4433-85ad-f727d9a68241"/>
    <xsd:import namespace="b3628224-3ea4-4f29-b92e-ae990359712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8df9a5-162f-4433-85ad-f727d9a682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628224-3ea4-4f29-b92e-ae990359712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F254FE-9D46-4D14-9883-C70471B53F99}">
  <ds:schemaRefs>
    <ds:schemaRef ds:uri="http://schemas.microsoft.com/sharepoint/v3/contenttype/forms"/>
  </ds:schemaRefs>
</ds:datastoreItem>
</file>

<file path=customXml/itemProps2.xml><?xml version="1.0" encoding="utf-8"?>
<ds:datastoreItem xmlns:ds="http://schemas.openxmlformats.org/officeDocument/2006/customXml" ds:itemID="{0AA32C80-EA97-47ED-986D-6B6DCDACA19A}">
  <ds:schemaRefs>
    <ds:schemaRef ds:uri="698df9a5-162f-4433-85ad-f727d9a68241"/>
    <ds:schemaRef ds:uri="b3628224-3ea4-4f29-b92e-ae99035971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B0F457F-BC3D-42BD-9ED4-C7C74491E575}">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b3628224-3ea4-4f29-b92e-ae9903597121"/>
    <ds:schemaRef ds:uri="698df9a5-162f-4433-85ad-f727d9a68241"/>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13430</TotalTime>
  <Words>5196</Words>
  <Application>Microsoft Office PowerPoint</Application>
  <PresentationFormat>Widescreen</PresentationFormat>
  <Paragraphs>627</Paragraphs>
  <Slides>35</Slides>
  <Notes>33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Arial</vt:lpstr>
      <vt:lpstr>Times New Roman</vt:lpstr>
      <vt:lpstr>Segoe UI</vt:lpstr>
      <vt:lpstr>Ebrima</vt:lpstr>
      <vt:lpstr>Calibri</vt:lpstr>
      <vt:lpstr>Wingdings</vt:lpstr>
      <vt:lpstr>2_Office Theme</vt:lpstr>
      <vt:lpstr>3_Office Theme</vt:lpstr>
      <vt:lpstr>Frontline service readiness assessments</vt:lpstr>
      <vt:lpstr>Session 5: Supporting data management and chartbook use</vt:lpstr>
      <vt:lpstr>PART 1</vt:lpstr>
      <vt:lpstr>Data flow and products </vt:lpstr>
      <vt:lpstr>PART 1</vt:lpstr>
      <vt:lpstr>Main responsibilities of the data manager/analyst</vt:lpstr>
      <vt:lpstr>Standard code for data management and analysis</vt:lpstr>
      <vt:lpstr>PowerPoint Presentation</vt:lpstr>
      <vt:lpstr>PowerPoint Presentation</vt:lpstr>
      <vt:lpstr>PART 1</vt:lpstr>
      <vt:lpstr>PowerPoint Presentation</vt:lpstr>
      <vt:lpstr>PART 1</vt:lpstr>
      <vt:lpstr>PowerPoint Presentation</vt:lpstr>
      <vt:lpstr>PowerPoint Presentation</vt:lpstr>
      <vt:lpstr>PowerPoint Presentation</vt:lpstr>
      <vt:lpstr>PowerPoint Presentation</vt:lpstr>
      <vt:lpstr>County adaptation of chartbook</vt:lpstr>
      <vt:lpstr>County adaptation of chartbook</vt:lpstr>
      <vt:lpstr>County adaptation of chartbook</vt:lpstr>
      <vt:lpstr>PART 1</vt:lpstr>
      <vt:lpstr>How to update detailed results</vt:lpstr>
      <vt:lpstr>How to update detailed results</vt:lpstr>
      <vt:lpstr>How to update detailed results</vt:lpstr>
      <vt:lpstr>PART 2</vt:lpstr>
      <vt:lpstr>Resources for data managers </vt:lpstr>
      <vt:lpstr>Analysis code and chartbook</vt:lpstr>
      <vt:lpstr>Standard code for data management and analysis: Stata</vt:lpstr>
      <vt:lpstr>Standard code for data management and analysis: R</vt:lpstr>
      <vt:lpstr>Contents of analysis code: Stata and R</vt:lpstr>
      <vt:lpstr>Contents of analysis code: Stata and R (continued)</vt:lpstr>
      <vt:lpstr>Analysis code and chartbook: by section</vt:lpstr>
      <vt:lpstr>PART 2</vt:lpstr>
      <vt:lpstr>Exercise 1</vt:lpstr>
      <vt:lpstr>Extra credit answers</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Benedikt Fischer</dc:creator>
  <cp:lastModifiedBy>BANICA, Sorin</cp:lastModifiedBy>
  <cp:revision>421</cp:revision>
  <dcterms:created xsi:type="dcterms:W3CDTF">2016-09-26T17:27:22Z</dcterms:created>
  <dcterms:modified xsi:type="dcterms:W3CDTF">2021-04-26T14:48:53Z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0x010100ECF2EB7E32E5A444B81751A637B8450B</vt:lpwstr>
  </property>
</Properties>
</file>