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bookmarkIdSeed="2">
  <p:sldMasterIdLst>
    <p:sldMasterId id="2147483706" r:id="rId4"/>
    <p:sldMasterId id="2147483727" r:id="rId5"/>
  </p:sldMasterIdLst>
  <p:notesMasterIdLst>
    <p:notesMasterId r:id="rId22"/>
  </p:notesMasterIdLst>
  <p:handoutMasterIdLst>
    <p:handoutMasterId r:id="rId23"/>
  </p:handoutMasterIdLst>
  <p:sldIdLst>
    <p:sldId id="2147374289" r:id="rId6"/>
    <p:sldId id="2147374542" r:id="rId7"/>
    <p:sldId id="2147374543" r:id="rId8"/>
    <p:sldId id="2147374498" r:id="rId9"/>
    <p:sldId id="2147374499" r:id="rId10"/>
    <p:sldId id="2147374544" r:id="rId11"/>
    <p:sldId id="2147374546" r:id="rId12"/>
    <p:sldId id="2147374547" r:id="rId13"/>
    <p:sldId id="2147374548" r:id="rId14"/>
    <p:sldId id="2147374549" r:id="rId15"/>
    <p:sldId id="2147374550" r:id="rId16"/>
    <p:sldId id="2147374551" r:id="rId17"/>
    <p:sldId id="2147374552" r:id="rId18"/>
    <p:sldId id="2147374553" r:id="rId19"/>
    <p:sldId id="2147374554" r:id="rId20"/>
    <p:sldId id="2147374555" r:id="rId21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Ebrima" panose="02000000000000000000" pitchFamily="2" charset="0"/>
      <p:regular r:id="rId28"/>
      <p:bold r:id="rId29"/>
    </p:embeddedFont>
    <p:embeddedFont>
      <p:font typeface="Segoe UI" panose="020B0502040204020203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lsea Maria TAYLOR" initials="CMT" lastIdx="14" clrIdx="0">
    <p:extLst>
      <p:ext uri="{19B8F6BF-5375-455C-9EA6-DF929625EA0E}">
        <p15:presenceInfo xmlns:p15="http://schemas.microsoft.com/office/powerpoint/2012/main" userId="S::ctaylor@who.int::e00f49f0-2072-454b-b23e-9b80ef311e2b" providerId="AD"/>
      </p:ext>
    </p:extLst>
  </p:cmAuthor>
  <p:cmAuthor id="2" name="RIVAS-MORELLO, Briana" initials="RB" lastIdx="1" clrIdx="1">
    <p:extLst>
      <p:ext uri="{19B8F6BF-5375-455C-9EA6-DF929625EA0E}">
        <p15:presenceInfo xmlns:p15="http://schemas.microsoft.com/office/powerpoint/2012/main" userId="S-1-5-21-1446143339-2250552318-1255726049-2334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8A"/>
    <a:srgbClr val="1A9DD1"/>
    <a:srgbClr val="FF9933"/>
    <a:srgbClr val="6EAA2E"/>
    <a:srgbClr val="DEEDFA"/>
    <a:srgbClr val="EBF9FF"/>
    <a:srgbClr val="E8F6FC"/>
    <a:srgbClr val="00458A"/>
    <a:srgbClr val="3366CC"/>
    <a:srgbClr val="0051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67" autoAdjust="0"/>
    <p:restoredTop sz="94654"/>
  </p:normalViewPr>
  <p:slideViewPr>
    <p:cSldViewPr snapToGrid="0">
      <p:cViewPr varScale="1">
        <p:scale>
          <a:sx n="101" d="100"/>
          <a:sy n="101" d="100"/>
        </p:scale>
        <p:origin x="138" y="180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-44316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E8843-A7C4-432A-9F08-16396B59A19A}" type="datetimeFigureOut">
              <a:rPr lang="en-US" smtClean="0"/>
              <a:t>26-Apr-21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C6CFA-711A-479C-88D9-264F221DCB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428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CDB66-C0F6-45B6-BFF5-4575694EFB28}" type="datetimeFigureOut">
              <a:rPr lang="en-US" smtClean="0"/>
              <a:t>26-Apr-21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DFC79-30DA-484F-85C8-36E3971802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081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820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428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RBM: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44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803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402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297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 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2" hasCustomPrompt="1"/>
          </p:nvPr>
        </p:nvSpPr>
        <p:spPr>
          <a:xfrm>
            <a:off x="8518300" y="485184"/>
            <a:ext cx="3172871" cy="11124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8026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0CC27D-0020-48D4-9B6C-9E6EA0640D93}" type="datetime1">
              <a:rPr lang="en-GB" smtClean="0"/>
              <a:pPr/>
              <a:t>26/04/2021</a:t>
            </a:fld>
            <a:endParaRPr lang="en-GB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9408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68D69CF-73BC-4E26-B56A-FEC2ABB77ED4}" type="datetime1">
              <a:rPr lang="en-GB" smtClean="0"/>
              <a:pPr/>
              <a:t>26/04/2021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9737763" y="371958"/>
            <a:ext cx="1976400" cy="6948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6219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9262F6C-3198-4C0D-9FD3-A522B66D4040}" type="datetime1">
              <a:rPr lang="en-GB" smtClean="0"/>
              <a:pPr/>
              <a:t>26/04/2021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95313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931E1-7FC2-4DBD-9F66-3D1575A3F79C}" type="datetime1">
              <a:rPr lang="en-GB" smtClean="0"/>
              <a:pPr/>
              <a:t>26/04/2021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918371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3" hasCustomPrompt="1"/>
          </p:nvPr>
        </p:nvSpPr>
        <p:spPr>
          <a:xfrm>
            <a:off x="8518300" y="485184"/>
            <a:ext cx="3172871" cy="11124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2847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 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8518300" y="488563"/>
            <a:ext cx="3172871" cy="11124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805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462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666852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114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857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6529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67820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05517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074093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75418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D0CC27D-0020-48D4-9B6C-9E6EA0640D93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bg2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69569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68D69CF-73BC-4E26-B56A-FEC2ABB77ED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9737763" y="370800"/>
            <a:ext cx="1976400" cy="6948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1799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/>
          <a:p>
            <a:fld id="{99262F6C-3198-4C0D-9FD3-A522B66D4040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970736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/>
          <a:p>
            <a:fld id="{7BA931E1-7FC2-4DBD-9F66-3D1575A3F79C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11264855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518301" y="488563"/>
            <a:ext cx="3172871" cy="11124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739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36763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530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1824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799778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379594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756257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56194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smtClean="0"/>
              <a:pPr/>
              <a:t>26/04/2021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97326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Training: Strengthening real time health services tracking and monitoring in the context of the COVID-19 pandemic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2128187"/>
            <a:ext cx="1976400" cy="694800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 dirty="0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9735601" y="379578"/>
            <a:ext cx="1976400" cy="694800"/>
          </a:xfrm>
          <a:prstGeom prst="rect">
            <a:avLst/>
          </a:prstGeom>
          <a:blipFill dpi="0"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 dirty="0"/>
          </a:p>
        </p:txBody>
      </p:sp>
    </p:spTree>
    <p:extLst>
      <p:ext uri="{BB962C8B-B14F-4D97-AF65-F5344CB8AC3E}">
        <p14:creationId xmlns:p14="http://schemas.microsoft.com/office/powerpoint/2010/main" val="238844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26" r:id="rId12"/>
    <p:sldLayoutId id="2147483719" r:id="rId13"/>
    <p:sldLayoutId id="2147483720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sz="1400" b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 userDrawn="1">
          <p15:clr>
            <a:srgbClr val="F26B43"/>
          </p15:clr>
        </p15:guide>
        <p15:guide id="2" orient="horz" pos="3809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302" userDrawn="1">
          <p15:clr>
            <a:srgbClr val="F26B43"/>
          </p15:clr>
        </p15:guide>
        <p15:guide id="5" pos="7379" userDrawn="1">
          <p15:clr>
            <a:srgbClr val="F26B43"/>
          </p15:clr>
        </p15:guide>
        <p15:guide id="6" pos="3761" userDrawn="1">
          <p15:clr>
            <a:srgbClr val="F26B43"/>
          </p15:clr>
        </p15:guide>
        <p15:guide id="7" pos="391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4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371958"/>
            <a:ext cx="1976400" cy="694800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 dirty="0"/>
          </a:p>
        </p:txBody>
      </p:sp>
    </p:spTree>
    <p:extLst>
      <p:ext uri="{BB962C8B-B14F-4D97-AF65-F5344CB8AC3E}">
        <p14:creationId xmlns:p14="http://schemas.microsoft.com/office/powerpoint/2010/main" val="4222249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bg1"/>
        </a:buClr>
        <a:buSzPct val="80000"/>
        <a:buFontTx/>
        <a:buNone/>
        <a:defRPr sz="1400" b="0" kern="1200">
          <a:solidFill>
            <a:schemeClr val="bg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1527" y="1849905"/>
            <a:ext cx="3069644" cy="1726675"/>
          </a:xfrm>
        </p:spPr>
      </p:pic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0" y="4482003"/>
            <a:ext cx="12191999" cy="1655999"/>
          </a:xfrm>
        </p:spPr>
        <p:txBody>
          <a:bodyPr/>
          <a:lstStyle/>
          <a:p>
            <a:r>
              <a:rPr lang="en-US" dirty="0"/>
              <a:t>Data Demand and Use 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0" y="350981"/>
            <a:ext cx="8772041" cy="920051"/>
          </a:xfrm>
          <a:noFill/>
        </p:spPr>
        <p:txBody>
          <a:bodyPr vert="horz" lIns="468000" tIns="72000" rIns="450000" bIns="180000" rtlCol="0" anchor="t" anchorCtr="0">
            <a:noAutofit/>
          </a:bodyPr>
          <a:lstStyle/>
          <a:p>
            <a:r>
              <a:rPr lang="en-US" sz="3600" dirty="0">
                <a:latin typeface="Segoe UI" panose="020B0502040204020203" pitchFamily="34" charset="0"/>
                <a:cs typeface="Segoe UI" panose="020B0502040204020203" pitchFamily="34" charset="0"/>
              </a:rPr>
              <a:t>Frontline service readiness assessments</a:t>
            </a:r>
            <a:br>
              <a:rPr lang="en-US" sz="36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en-GB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479999" y="5440855"/>
            <a:ext cx="11211172" cy="288000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30/03/2019</a:t>
            </a:r>
          </a:p>
        </p:txBody>
      </p:sp>
    </p:spTree>
    <p:extLst>
      <p:ext uri="{BB962C8B-B14F-4D97-AF65-F5344CB8AC3E}">
        <p14:creationId xmlns:p14="http://schemas.microsoft.com/office/powerpoint/2010/main" val="2145041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AA80362-B00C-4729-93F6-0E3BC6A3CA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D5977-4BE0-4CDF-AC23-560EE72B447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1779554"/>
            <a:ext cx="4279900" cy="1649446"/>
          </a:xfrm>
        </p:spPr>
        <p:txBody>
          <a:bodyPr/>
          <a:lstStyle/>
          <a:p>
            <a:endParaRPr lang="en-US" dirty="0"/>
          </a:p>
          <a:p>
            <a:r>
              <a:rPr lang="en-US" altLang="en-KE" dirty="0"/>
              <a:t>Data</a:t>
            </a: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96888-A38F-4538-B269-FBF1884A0C4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D69CF-73BC-4E26-B56A-FEC2ABB77ED4}" type="datetime1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26/04/2021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A9621-21F8-48C4-8263-D01ED305296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B0B96-1742-445A-9C0D-A3C210FED97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4CE0EA-F3B5-4684-BA10-C594598FDB9C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5CB3FC-6207-45B2-B7ED-F010B28D63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763AE83-0DDA-422C-9DCB-B8D3C5A46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C2DFF82-B9FB-415F-A91B-3BFD7E6BBA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</p:spTree>
    <p:extLst>
      <p:ext uri="{BB962C8B-B14F-4D97-AF65-F5344CB8AC3E}">
        <p14:creationId xmlns:p14="http://schemas.microsoft.com/office/powerpoint/2010/main" val="423856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057" y="1587433"/>
            <a:ext cx="10225638" cy="3861146"/>
          </a:xfrm>
        </p:spPr>
        <p:txBody>
          <a:bodyPr/>
          <a:lstStyle/>
          <a:p>
            <a:pPr marL="457200" indent="-457200" eaLnBrk="1" hangingPunct="1">
              <a:spcBef>
                <a:spcPts val="8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KE" sz="2800" dirty="0"/>
              <a:t>Inform policies and plans</a:t>
            </a:r>
          </a:p>
          <a:p>
            <a:pPr marL="457200" indent="-457200" eaLnBrk="1" hangingPunct="1">
              <a:spcBef>
                <a:spcPts val="8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KE" sz="2800" dirty="0"/>
              <a:t>Raise additional needed resources</a:t>
            </a:r>
          </a:p>
          <a:p>
            <a:pPr marL="457200" indent="-457200" eaLnBrk="1" hangingPunct="1">
              <a:spcBef>
                <a:spcPts val="8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KE" sz="2800" dirty="0"/>
              <a:t>Strengthen programs and improve results </a:t>
            </a:r>
          </a:p>
          <a:p>
            <a:pPr marL="457200" indent="-457200" eaLnBrk="1" hangingPunct="1">
              <a:spcBef>
                <a:spcPts val="8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KE" sz="2800" dirty="0"/>
              <a:t>Ensure accountability and reporting</a:t>
            </a:r>
          </a:p>
          <a:p>
            <a:pPr marL="457200" indent="-457200" eaLnBrk="1" hangingPunct="1">
              <a:spcBef>
                <a:spcPts val="8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KE" sz="2800" dirty="0"/>
              <a:t>Improve quality of services provided</a:t>
            </a:r>
          </a:p>
          <a:p>
            <a:pPr marL="457200" indent="-457200" eaLnBrk="1" hangingPunct="1">
              <a:spcBef>
                <a:spcPts val="8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KE" sz="2800" dirty="0"/>
              <a:t>Contribute to global lessons learned</a:t>
            </a:r>
            <a:endParaRPr lang="en-KE" sz="2800" dirty="0"/>
          </a:p>
          <a:p>
            <a:pPr eaLnBrk="1" hangingPunct="1">
              <a:buClrTx/>
              <a:buFontTx/>
              <a:buNone/>
            </a:pPr>
            <a:r>
              <a:rPr lang="en-US" altLang="en-KE" sz="2600" dirty="0"/>
              <a:t> </a:t>
            </a:r>
          </a:p>
          <a:p>
            <a:endParaRPr lang="en-US" sz="26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11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B51FBC9-801A-4BAC-A079-C3D4D489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9057896" cy="749646"/>
          </a:xfrm>
        </p:spPr>
        <p:txBody>
          <a:bodyPr/>
          <a:lstStyle/>
          <a:p>
            <a:br>
              <a:rPr lang="en-GB" dirty="0"/>
            </a:br>
            <a:r>
              <a:rPr lang="en-US" altLang="en-KE" dirty="0"/>
              <a:t>Uses of Data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endParaRPr lang="en-KE" sz="2800" dirty="0"/>
          </a:p>
        </p:txBody>
      </p:sp>
    </p:spTree>
    <p:extLst>
      <p:ext uri="{BB962C8B-B14F-4D97-AF65-F5344CB8AC3E}">
        <p14:creationId xmlns:p14="http://schemas.microsoft.com/office/powerpoint/2010/main" val="412746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057" y="1587432"/>
            <a:ext cx="10225638" cy="4465497"/>
          </a:xfrm>
        </p:spPr>
        <p:txBody>
          <a:bodyPr/>
          <a:lstStyle/>
          <a:p>
            <a:pPr marL="457200" lvl="1" indent="0" eaLnBrk="1" hangingPunct="1">
              <a:buClr>
                <a:srgbClr val="C0504D"/>
              </a:buClr>
              <a:buNone/>
            </a:pPr>
            <a:r>
              <a:rPr lang="en-US" altLang="en-KE" sz="2800" dirty="0">
                <a:cs typeface="Times New Roman" panose="02020603050405020304" pitchFamily="18" charset="0"/>
              </a:rPr>
              <a:t>Demand refers to the value the decision-maker places on the data, whether or not they actually use the data</a:t>
            </a:r>
          </a:p>
          <a:p>
            <a:pPr marL="457200" lvl="1" indent="0" eaLnBrk="1" hangingPunct="1">
              <a:spcBef>
                <a:spcPts val="800"/>
              </a:spcBef>
              <a:buClr>
                <a:srgbClr val="C0504D"/>
              </a:buClr>
              <a:buNone/>
            </a:pPr>
            <a:endParaRPr lang="en-US" altLang="en-KE" sz="2800" dirty="0">
              <a:cs typeface="Times New Roman" panose="02020603050405020304" pitchFamily="18" charset="0"/>
            </a:endParaRPr>
          </a:p>
          <a:p>
            <a:pPr marL="457200" lvl="1" indent="0" eaLnBrk="1" hangingPunct="1">
              <a:spcBef>
                <a:spcPts val="800"/>
              </a:spcBef>
              <a:buClr>
                <a:srgbClr val="C0504D"/>
              </a:buClr>
              <a:buNone/>
            </a:pPr>
            <a:r>
              <a:rPr lang="en-US" altLang="en-KE" sz="2800" dirty="0">
                <a:cs typeface="Times New Roman" panose="02020603050405020304" pitchFamily="18" charset="0"/>
              </a:rPr>
              <a:t>Stakeholders including and not limited to decision-makers demand data if they</a:t>
            </a:r>
          </a:p>
          <a:p>
            <a:pPr lvl="2" eaLnBrk="1" hangingPunct="1">
              <a:spcBef>
                <a:spcPts val="700"/>
              </a:spcBef>
              <a:buClrTx/>
              <a:buFont typeface="Calibri" panose="020F0502020204030204" pitchFamily="34" charset="0"/>
              <a:buChar char="•"/>
            </a:pPr>
            <a:r>
              <a:rPr lang="en-US" altLang="en-KE" sz="2800" dirty="0">
                <a:cs typeface="Times New Roman" panose="02020603050405020304" pitchFamily="18" charset="0"/>
              </a:rPr>
              <a:t>Understand which data is needed to make the decision, and</a:t>
            </a:r>
          </a:p>
          <a:p>
            <a:pPr lvl="2" eaLnBrk="1" hangingPunct="1">
              <a:spcBef>
                <a:spcPts val="700"/>
              </a:spcBef>
              <a:buClrTx/>
              <a:buFont typeface="Calibri" panose="020F0502020204030204" pitchFamily="34" charset="0"/>
              <a:buChar char="•"/>
            </a:pPr>
            <a:r>
              <a:rPr lang="en-US" altLang="en-KE" sz="2800" dirty="0">
                <a:cs typeface="Times New Roman" panose="02020603050405020304" pitchFamily="18" charset="0"/>
              </a:rPr>
              <a:t>Proactively seek out the data needed</a:t>
            </a:r>
          </a:p>
          <a:p>
            <a:pPr marL="457200" indent="-457200" eaLnBrk="1" hangingPunct="1">
              <a:spcBef>
                <a:spcPts val="800"/>
              </a:spcBef>
              <a:buClrTx/>
              <a:buFont typeface="Arial" panose="020B0604020202020204" pitchFamily="34" charset="0"/>
              <a:buChar char="•"/>
            </a:pPr>
            <a:endParaRPr lang="en-US" altLang="en-KE" sz="2800" dirty="0"/>
          </a:p>
          <a:p>
            <a:pPr eaLnBrk="1" hangingPunct="1">
              <a:buClrTx/>
              <a:buFontTx/>
              <a:buNone/>
            </a:pPr>
            <a:r>
              <a:rPr lang="en-US" altLang="en-KE" sz="2600" dirty="0"/>
              <a:t> </a:t>
            </a:r>
          </a:p>
          <a:p>
            <a:endParaRPr lang="en-US" sz="26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12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B51FBC9-801A-4BAC-A079-C3D4D489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9057896" cy="749646"/>
          </a:xfrm>
        </p:spPr>
        <p:txBody>
          <a:bodyPr/>
          <a:lstStyle/>
          <a:p>
            <a:br>
              <a:rPr lang="en-GB" dirty="0"/>
            </a:br>
            <a:r>
              <a:rPr lang="en-US" altLang="en-KE" dirty="0"/>
              <a:t>Data Demand 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endParaRPr lang="en-KE" sz="2800" dirty="0"/>
          </a:p>
        </p:txBody>
      </p:sp>
    </p:spTree>
    <p:extLst>
      <p:ext uri="{BB962C8B-B14F-4D97-AF65-F5344CB8AC3E}">
        <p14:creationId xmlns:p14="http://schemas.microsoft.com/office/powerpoint/2010/main" val="3770877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534241-2627-4817-A521-AEE660049A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47CD1-4F3E-4659-8DF8-D9DF65D2CA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ED0DF-295C-4606-ABB2-67D7FD593CB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DB503-D193-4AD2-8A7B-FE60F423A3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4D0B2-80A2-4B49-B222-43BBE72850D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13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A5C211-0D63-4861-AAEA-ECCDB85CFE8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A88F27-F3BD-4EBD-B676-92DA1903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KE" dirty="0"/>
              <a:t>Data Demand and Use</a:t>
            </a:r>
            <a:endParaRPr lang="en-K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B3DC5D-6D0E-4357-BE5D-7743D1AF78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417" y="1825625"/>
            <a:ext cx="6114818" cy="41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01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441A74-C5E1-40E2-9A8E-7DF578C71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7584" y="1723795"/>
            <a:ext cx="8940666" cy="4569856"/>
          </a:xfrm>
        </p:spPr>
        <p:txBody>
          <a:bodyPr/>
          <a:lstStyle/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Lack of a “data culture” among stakeholders including and not limited to decision makers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Low staff motivation/ empowerment 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Organizational structures unable to absorb data collection/use 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Lack of technical skills and technology, particularly at peripheral levels 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Training often not regular and/or not sustained 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Infrastructure constraints– roads, telecommunication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Unclear staff roles and poor information flow 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Poor funding for M&amp;E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Political interference</a:t>
            </a:r>
          </a:p>
          <a:p>
            <a:endParaRPr lang="en-K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A3AD6-8EBF-42F0-B738-03385442A5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BA745-7943-4745-8DC9-DF75D1BACE2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11314-F1AD-4679-A5A8-0F448B9CD81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37FBA9-B08F-4446-A6FC-B301111FE4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14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831513-BE2D-4668-BD32-79B721B9611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63FFAB2-1DD8-4ABC-94C7-BE1753E5C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underutilization of data</a:t>
            </a:r>
            <a:endParaRPr lang="en-KE" dirty="0"/>
          </a:p>
        </p:txBody>
      </p:sp>
    </p:spTree>
    <p:extLst>
      <p:ext uri="{BB962C8B-B14F-4D97-AF65-F5344CB8AC3E}">
        <p14:creationId xmlns:p14="http://schemas.microsoft.com/office/powerpoint/2010/main" val="534363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FE9179-892C-4FFD-9789-C7705A889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00" y="1800000"/>
            <a:ext cx="5062671" cy="4237200"/>
          </a:xfrm>
        </p:spPr>
        <p:txBody>
          <a:bodyPr/>
          <a:lstStyle/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Provide timely reports and reviews on a regular basis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Involve program staff in M&amp;E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Ensure data quality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Demonstrate use of information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Ensure consistency of indicators</a:t>
            </a:r>
          </a:p>
          <a:p>
            <a:pPr lvl="2">
              <a:buClrTx/>
              <a:buFont typeface="Calibri" panose="020F0502020204030204" pitchFamily="34" charset="0"/>
              <a:buChar char="•"/>
            </a:pPr>
            <a:r>
              <a:rPr lang="en-US" altLang="en-KE" sz="2000" dirty="0"/>
              <a:t>Mandate performance monitoring</a:t>
            </a:r>
          </a:p>
          <a:p>
            <a:endParaRPr lang="en-K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F30026-7E5B-4EF3-A796-4F88E1807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FA68B-E377-4E85-B821-F2E1A3B5A5E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73E9B-C997-4FC4-B67F-0FC3D55486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B7E45-2CF6-420D-AE50-544671BC3CC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15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2AB0D67-8CFA-442A-8096-A21C539238F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8C000EA-B5CD-4EDC-94BA-F4AA73110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KE" dirty="0"/>
              <a:t>How to Increase the  Use of Data</a:t>
            </a:r>
            <a:endParaRPr lang="en-K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399E6C-9E9C-4A3E-A955-D333CA729833}"/>
              </a:ext>
            </a:extLst>
          </p:cNvPr>
          <p:cNvSpPr txBox="1"/>
          <p:nvPr/>
        </p:nvSpPr>
        <p:spPr>
          <a:xfrm>
            <a:off x="5992837" y="2025748"/>
            <a:ext cx="5270249" cy="3098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7087" lvl="2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SzPct val="100000"/>
              <a:buFont typeface="Calibri" panose="020F0502020204030204" pitchFamily="34" charset="0"/>
              <a:buChar char="•"/>
            </a:pPr>
            <a:r>
              <a:rPr lang="en-US" altLang="en-KE" sz="2000" dirty="0"/>
              <a:t>Increase knowledge and availability of data </a:t>
            </a:r>
          </a:p>
          <a:p>
            <a:pPr marL="827087" lvl="2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SzPct val="100000"/>
              <a:buFont typeface="Calibri" panose="020F0502020204030204" pitchFamily="34" charset="0"/>
              <a:buChar char="•"/>
            </a:pPr>
            <a:r>
              <a:rPr lang="en-US" altLang="en-KE" sz="2000" dirty="0"/>
              <a:t>Share findings &amp; recommendations with broad audiences in appropriate formats</a:t>
            </a:r>
          </a:p>
          <a:p>
            <a:pPr marL="827087" lvl="2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SzPct val="100000"/>
              <a:buFont typeface="Calibri" panose="020F0502020204030204" pitchFamily="34" charset="0"/>
              <a:buChar char="•"/>
            </a:pPr>
            <a:r>
              <a:rPr lang="en-US" altLang="en-KE" sz="2000" dirty="0"/>
              <a:t>Create action plan for the implementation of recommendations</a:t>
            </a:r>
          </a:p>
          <a:p>
            <a:endParaRPr lang="en-KE" dirty="0"/>
          </a:p>
        </p:txBody>
      </p:sp>
    </p:spTree>
    <p:extLst>
      <p:ext uri="{BB962C8B-B14F-4D97-AF65-F5344CB8AC3E}">
        <p14:creationId xmlns:p14="http://schemas.microsoft.com/office/powerpoint/2010/main" val="3473637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65784E2-D72D-445C-8BF0-F1D81BE99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sz="2000" dirty="0">
              <a:cs typeface="+mn-cs"/>
            </a:endParaRPr>
          </a:p>
          <a:p>
            <a:pPr algn="ctr"/>
            <a:endParaRPr lang="en-US" sz="2000" dirty="0">
              <a:cs typeface="+mn-cs"/>
            </a:endParaRPr>
          </a:p>
          <a:p>
            <a:pPr algn="ctr"/>
            <a:r>
              <a:rPr lang="en-US" sz="4400" dirty="0">
                <a:cs typeface="+mn-cs"/>
              </a:rPr>
              <a:t>Thank you!!</a:t>
            </a:r>
          </a:p>
          <a:p>
            <a:pPr algn="ctr"/>
            <a:r>
              <a:rPr lang="en-US" sz="4400" dirty="0">
                <a:cs typeface="+mn-cs"/>
              </a:rPr>
              <a:t>M</a:t>
            </a:r>
            <a:r>
              <a:rPr lang="fr-FR" altLang="en-KE" sz="4400" dirty="0" err="1">
                <a:cs typeface="+mn-cs"/>
              </a:rPr>
              <a:t>erci</a:t>
            </a:r>
            <a:r>
              <a:rPr lang="fr-FR" altLang="en-KE" sz="4400" dirty="0">
                <a:cs typeface="+mn-cs"/>
              </a:rPr>
              <a:t>!!</a:t>
            </a:r>
            <a:endParaRPr lang="en-KE" sz="4400" dirty="0"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71780-923D-4D87-80BB-D6783E0A9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AB8A7-777D-4666-8692-14476AD6617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E4071-7FAF-4444-A7D6-E06DCA92A8E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67184-E7B8-4ADF-9C3A-1691736157E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16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D06388-2E01-496E-A5A0-912DD2FADE5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A812749-328F-4384-926F-D35A44627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EB5285F8-F7BE-46DB-802D-4A02C2C84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1589"/>
            <a:ext cx="38472" cy="13402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K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en-K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110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2192" y="1954716"/>
            <a:ext cx="10225638" cy="3861146"/>
          </a:xfrm>
        </p:spPr>
        <p:txBody>
          <a:bodyPr/>
          <a:lstStyle/>
          <a:p>
            <a:r>
              <a:rPr lang="en-US" sz="2000" b="1" dirty="0">
                <a:solidFill>
                  <a:schemeClr val="accent1"/>
                </a:solidFill>
              </a:rPr>
              <a:t>Data</a:t>
            </a:r>
            <a:r>
              <a:rPr lang="en-US" sz="2000" dirty="0"/>
              <a:t> is a key component in evidence-based </a:t>
            </a:r>
            <a:r>
              <a:rPr lang="en-US" sz="2000" b="1" dirty="0"/>
              <a:t>decision making</a:t>
            </a:r>
          </a:p>
          <a:p>
            <a:r>
              <a:rPr lang="en-US" sz="2000" dirty="0"/>
              <a:t>Decision making is the process of choosing from among various alternatives using information in light of a given objective</a:t>
            </a:r>
          </a:p>
          <a:p>
            <a:r>
              <a:rPr lang="en-US" sz="2000" dirty="0"/>
              <a:t>The three main pillars of evidence-based decision making: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Stakeholders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Data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Most optimal decision</a:t>
            </a:r>
            <a:endParaRPr lang="en-US" sz="2000" dirty="0"/>
          </a:p>
          <a:p>
            <a:pPr marL="342900" indent="-342900">
              <a:buFont typeface="+mj-lt"/>
              <a:buAutoNum type="arabicPeriod"/>
            </a:pPr>
            <a:endParaRPr lang="en-US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2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B51FBC9-801A-4BAC-A079-C3D4D489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9057896" cy="749646"/>
          </a:xfrm>
        </p:spPr>
        <p:txBody>
          <a:bodyPr/>
          <a:lstStyle/>
          <a:p>
            <a:r>
              <a:rPr lang="en-US" dirty="0"/>
              <a:t>Data Demand and Use</a:t>
            </a:r>
            <a:br>
              <a:rPr lang="en-GB" dirty="0"/>
            </a:br>
            <a:endParaRPr lang="en-US" b="0" dirty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2818022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071" y="1914543"/>
            <a:ext cx="10225638" cy="3861146"/>
          </a:xfrm>
        </p:spPr>
        <p:txBody>
          <a:bodyPr/>
          <a:lstStyle/>
          <a:p>
            <a:endParaRPr lang="en-US" sz="2800" b="1" dirty="0"/>
          </a:p>
          <a:p>
            <a:r>
              <a:rPr 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Stakeholders: </a:t>
            </a:r>
            <a:r>
              <a:rPr lang="en-US" altLang="en-KE" sz="2800" dirty="0"/>
              <a:t>Involve ALL counterparts</a:t>
            </a:r>
          </a:p>
          <a:p>
            <a:r>
              <a:rPr 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Data: </a:t>
            </a:r>
            <a:r>
              <a:rPr lang="en-US" altLang="en-KE" sz="2800" dirty="0"/>
              <a:t>May require adequate/additional resources</a:t>
            </a:r>
          </a:p>
          <a:p>
            <a:r>
              <a:rPr 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Decisions: </a:t>
            </a:r>
            <a:r>
              <a:rPr lang="en-US" sz="2800" dirty="0"/>
              <a:t>S</a:t>
            </a:r>
            <a:r>
              <a:rPr lang="en-US" altLang="en-KE" sz="2800" dirty="0"/>
              <a:t>hould be informed by service delivery realities</a:t>
            </a:r>
            <a:endParaRPr lang="en-US" sz="2800" b="1" dirty="0"/>
          </a:p>
          <a:p>
            <a:endParaRPr lang="en-US" altLang="en-KE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3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altLang="en-KE" sz="2800" dirty="0">
                <a:solidFill>
                  <a:srgbClr val="1F497D"/>
                </a:solidFill>
                <a:latin typeface="Calibri" panose="020F0502020204030204" pitchFamily="34" charset="0"/>
              </a:rPr>
              <a:t>Strengthening the Decision-making Process</a:t>
            </a:r>
            <a:endParaRPr lang="en-KE" sz="2800" dirty="0"/>
          </a:p>
        </p:txBody>
      </p:sp>
      <p:sp>
        <p:nvSpPr>
          <p:cNvPr id="11" name="Title 7">
            <a:extLst>
              <a:ext uri="{FF2B5EF4-FFF2-40B4-BE49-F238E27FC236}">
                <a16:creationId xmlns:a16="http://schemas.microsoft.com/office/drawing/2014/main" id="{EEFF2E0A-3B11-4C49-A1B7-3F1ADC2BB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Demand and Use</a:t>
            </a:r>
            <a:br>
              <a:rPr lang="en-GB" dirty="0"/>
            </a:br>
            <a:endParaRPr lang="en-US" b="0" dirty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079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057" y="1587432"/>
            <a:ext cx="10225638" cy="4475437"/>
          </a:xfrm>
        </p:spPr>
        <p:txBody>
          <a:bodyPr/>
          <a:lstStyle/>
          <a:p>
            <a:pPr eaLnBrk="1" hangingPunct="1">
              <a:buClrTx/>
              <a:buFontTx/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Policy Making: </a:t>
            </a:r>
            <a:r>
              <a:rPr lang="en-US" altLang="en-KE" sz="2600" dirty="0"/>
              <a:t>COVID-91 Case management Policy </a:t>
            </a:r>
          </a:p>
          <a:p>
            <a:pPr eaLnBrk="1" hangingPunct="1">
              <a:buClrTx/>
              <a:buFontTx/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Strategic Planning: </a:t>
            </a:r>
            <a:r>
              <a:rPr lang="en-US" altLang="en-KE" sz="2600" dirty="0"/>
              <a:t>Priority groups for targeted vaccination</a:t>
            </a:r>
          </a:p>
          <a:p>
            <a:pPr eaLnBrk="1" hangingPunct="1">
              <a:buClrTx/>
              <a:buFontTx/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Program Management:  </a:t>
            </a:r>
            <a:r>
              <a:rPr lang="en-US" altLang="en-KE" sz="2600" dirty="0"/>
              <a:t>Scheduling of staff for supportive supervision and monitoring</a:t>
            </a:r>
          </a:p>
          <a:p>
            <a:pPr eaLnBrk="1" hangingPunct="1">
              <a:buClrTx/>
              <a:buFontTx/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Resource allocation: </a:t>
            </a:r>
          </a:p>
          <a:p>
            <a:pPr lvl="1"/>
            <a:r>
              <a:rPr lang="en-US" altLang="en-KE" sz="2000" dirty="0">
                <a:cs typeface="Times New Roman" panose="02020603050405020304" pitchFamily="18" charset="0"/>
              </a:rPr>
              <a:t>Drugs and Commodities</a:t>
            </a:r>
          </a:p>
          <a:p>
            <a:pPr lvl="1"/>
            <a:r>
              <a:rPr lang="en-US" altLang="en-KE" sz="2000" dirty="0">
                <a:cs typeface="Times New Roman" panose="02020603050405020304" pitchFamily="18" charset="0"/>
              </a:rPr>
              <a:t>Human resources</a:t>
            </a:r>
          </a:p>
          <a:p>
            <a:pPr lvl="1"/>
            <a:r>
              <a:rPr lang="en-US" altLang="en-KE" sz="2000" dirty="0">
                <a:cs typeface="Times New Roman" panose="02020603050405020304" pitchFamily="18" charset="0"/>
              </a:rPr>
              <a:t>Infrastructure/Equipment</a:t>
            </a:r>
            <a:endParaRPr lang="en-US" sz="2000" dirty="0">
              <a:cs typeface="Times New Roman" panose="02020603050405020304" pitchFamily="18" charset="0"/>
            </a:endParaRPr>
          </a:p>
          <a:p>
            <a:endParaRPr lang="en-US" sz="26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4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altLang="en-KE" sz="2800" dirty="0">
                <a:solidFill>
                  <a:srgbClr val="1F497D"/>
                </a:solidFill>
                <a:latin typeface="Calibri" panose="020F0502020204030204" pitchFamily="34" charset="0"/>
              </a:rPr>
              <a:t>Examples of Decisions</a:t>
            </a:r>
            <a:endParaRPr lang="en-KE" sz="2800" dirty="0"/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14993F13-F52C-494F-9629-54DE72BC2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60363"/>
            <a:ext cx="9058275" cy="749300"/>
          </a:xfrm>
        </p:spPr>
        <p:txBody>
          <a:bodyPr/>
          <a:lstStyle/>
          <a:p>
            <a:r>
              <a:rPr lang="en-US" dirty="0"/>
              <a:t>Data Demand and Use</a:t>
            </a:r>
            <a:br>
              <a:rPr lang="en-GB" dirty="0"/>
            </a:br>
            <a:endParaRPr lang="en-US" b="0" dirty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54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AA80362-B00C-4729-93F6-0E3BC6A3CA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D5977-4BE0-4CDF-AC23-560EE72B447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1779554"/>
            <a:ext cx="4279900" cy="164944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Decision making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96888-A38F-4538-B269-FBF1884A0C4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D69CF-73BC-4E26-B56A-FEC2ABB77ED4}" type="datetime1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26/04/2021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A9621-21F8-48C4-8263-D01ED305296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B0B96-1742-445A-9C0D-A3C210FED97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4CE0EA-F3B5-4684-BA10-C594598FDB9C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5CB3FC-6207-45B2-B7ED-F010B28D63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763AE83-0DDA-422C-9DCB-B8D3C5A46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C2DFF82-B9FB-415F-A91B-3BFD7E6BBA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</p:spTree>
    <p:extLst>
      <p:ext uri="{BB962C8B-B14F-4D97-AF65-F5344CB8AC3E}">
        <p14:creationId xmlns:p14="http://schemas.microsoft.com/office/powerpoint/2010/main" val="3794055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057" y="1587433"/>
            <a:ext cx="10225638" cy="3861146"/>
          </a:xfrm>
        </p:spPr>
        <p:txBody>
          <a:bodyPr/>
          <a:lstStyle/>
          <a:p>
            <a:pPr eaLnBrk="1" hangingPunct="1">
              <a:spcBef>
                <a:spcPts val="800"/>
              </a:spcBef>
              <a:buClr>
                <a:srgbClr val="C0504D"/>
              </a:buClr>
            </a:pPr>
            <a:r>
              <a:rPr lang="en-US" altLang="en-KE" sz="2600" dirty="0"/>
              <a:t>Usually, one person is responsible for making a decision at any level</a:t>
            </a:r>
          </a:p>
          <a:p>
            <a:pPr marL="180975" lvl="1" indent="0" eaLnBrk="1" hangingPunct="1">
              <a:spcBef>
                <a:spcPts val="700"/>
              </a:spcBef>
              <a:buClr>
                <a:srgbClr val="C0504D"/>
              </a:buClr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Peripheral levels: </a:t>
            </a:r>
            <a:r>
              <a:rPr lang="en-US" altLang="en-KE" sz="2600" dirty="0">
                <a:cs typeface="Times New Roman" panose="02020603050405020304" pitchFamily="18" charset="0"/>
              </a:rPr>
              <a:t>Parent/guardian of a sick person</a:t>
            </a:r>
          </a:p>
          <a:p>
            <a:pPr marL="180975" lvl="1" indent="0" eaLnBrk="1" hangingPunct="1">
              <a:spcBef>
                <a:spcPts val="700"/>
              </a:spcBef>
              <a:buClr>
                <a:srgbClr val="C0504D"/>
              </a:buClr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Mid Level: </a:t>
            </a:r>
            <a:r>
              <a:rPr lang="en-US" altLang="en-KE" sz="2600" dirty="0">
                <a:cs typeface="Times New Roman" panose="02020603050405020304" pitchFamily="18" charset="0"/>
              </a:rPr>
              <a:t>Regional M&amp;E Officer</a:t>
            </a:r>
          </a:p>
          <a:p>
            <a:pPr marL="180975" lvl="1" indent="0" eaLnBrk="1" hangingPunct="1">
              <a:spcBef>
                <a:spcPts val="700"/>
              </a:spcBef>
              <a:buClr>
                <a:srgbClr val="C0504D"/>
              </a:buClr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Central level: </a:t>
            </a:r>
            <a:r>
              <a:rPr lang="en-US" altLang="en-KE" sz="2600" dirty="0">
                <a:cs typeface="Times New Roman" panose="02020603050405020304" pitchFamily="18" charset="0"/>
              </a:rPr>
              <a:t>Country minister of health</a:t>
            </a:r>
          </a:p>
          <a:p>
            <a:pPr marL="180975" lvl="1" indent="0" eaLnBrk="1" hangingPunct="1">
              <a:spcBef>
                <a:spcPts val="700"/>
              </a:spcBef>
              <a:buClr>
                <a:srgbClr val="C0504D"/>
              </a:buClr>
              <a:buNone/>
            </a:pPr>
            <a:r>
              <a:rPr lang="en-US" altLang="en-KE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Global Level: </a:t>
            </a:r>
            <a:r>
              <a:rPr lang="en-US" altLang="en-KE" sz="2600" dirty="0">
                <a:cs typeface="Times New Roman" panose="02020603050405020304" pitchFamily="18" charset="0"/>
              </a:rPr>
              <a:t>Global Fund, WHO </a:t>
            </a:r>
          </a:p>
          <a:p>
            <a:r>
              <a:rPr lang="en-US" sz="2600" dirty="0"/>
              <a:t>All these must be backed by a mechanism aiming to choose the best alternative among many!!</a:t>
            </a:r>
            <a:endParaRPr lang="en-KE" sz="2600" dirty="0"/>
          </a:p>
          <a:p>
            <a:pPr eaLnBrk="1" hangingPunct="1">
              <a:buClrTx/>
              <a:buFontTx/>
              <a:buNone/>
            </a:pPr>
            <a:r>
              <a:rPr lang="en-US" altLang="en-KE" sz="2600" dirty="0"/>
              <a:t> </a:t>
            </a:r>
          </a:p>
          <a:p>
            <a:endParaRPr lang="en-US" sz="26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6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B51FBC9-801A-4BAC-A079-C3D4D489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9057896" cy="749646"/>
          </a:xfrm>
        </p:spPr>
        <p:txBody>
          <a:bodyPr/>
          <a:lstStyle/>
          <a:p>
            <a:br>
              <a:rPr lang="en-GB" dirty="0"/>
            </a:br>
            <a:r>
              <a:rPr lang="en-US" dirty="0"/>
              <a:t>Decision making levels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endParaRPr lang="en-KE" sz="2800" dirty="0"/>
          </a:p>
        </p:txBody>
      </p:sp>
    </p:spTree>
    <p:extLst>
      <p:ext uri="{BB962C8B-B14F-4D97-AF65-F5344CB8AC3E}">
        <p14:creationId xmlns:p14="http://schemas.microsoft.com/office/powerpoint/2010/main" val="3867284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AA80362-B00C-4729-93F6-0E3BC6A3CA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D5977-4BE0-4CDF-AC23-560EE72B447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1779554"/>
            <a:ext cx="4279900" cy="1649446"/>
          </a:xfrm>
        </p:spPr>
        <p:txBody>
          <a:bodyPr/>
          <a:lstStyle/>
          <a:p>
            <a:endParaRPr lang="en-US" dirty="0"/>
          </a:p>
          <a:p>
            <a:r>
              <a:rPr lang="en-US" altLang="en-KE" dirty="0"/>
              <a:t>Stakeholders</a:t>
            </a: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96888-A38F-4538-B269-FBF1884A0C4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D69CF-73BC-4E26-B56A-FEC2ABB77ED4}" type="datetime1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26/04/2021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A9621-21F8-48C4-8263-D01ED305296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B0B96-1742-445A-9C0D-A3C210FED97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4CE0EA-F3B5-4684-BA10-C594598FDB9C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5CB3FC-6207-45B2-B7ED-F010B28D63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763AE83-0DDA-422C-9DCB-B8D3C5A46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C2DFF82-B9FB-415F-A91B-3BFD7E6BBA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</p:spTree>
    <p:extLst>
      <p:ext uri="{BB962C8B-B14F-4D97-AF65-F5344CB8AC3E}">
        <p14:creationId xmlns:p14="http://schemas.microsoft.com/office/powerpoint/2010/main" val="1345838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01" y="1637215"/>
            <a:ext cx="10225638" cy="4415802"/>
          </a:xfrm>
        </p:spPr>
        <p:txBody>
          <a:bodyPr/>
          <a:lstStyle/>
          <a:p>
            <a:pPr marL="0" indent="0" algn="ctr">
              <a:buNone/>
            </a:pPr>
            <a:endParaRPr lang="en-US" sz="28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Any person or group with a particular interest in a data use/ policy or program</a:t>
            </a:r>
          </a:p>
          <a:p>
            <a:pPr marL="0" indent="0" algn="ctr">
              <a:buNone/>
            </a:pPr>
            <a:endParaRPr lang="en-US" sz="36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Each stakeholder has a special need in the decision making process</a:t>
            </a:r>
          </a:p>
          <a:p>
            <a:pPr eaLnBrk="1" hangingPunct="1">
              <a:spcBef>
                <a:spcPts val="800"/>
              </a:spcBef>
              <a:buClr>
                <a:srgbClr val="C0504D"/>
              </a:buClr>
            </a:pPr>
            <a:endParaRPr lang="en-US" altLang="en-KE" sz="2600" dirty="0"/>
          </a:p>
          <a:p>
            <a:pPr eaLnBrk="1" hangingPunct="1">
              <a:buClrTx/>
              <a:buFontTx/>
              <a:buNone/>
            </a:pPr>
            <a:r>
              <a:rPr lang="en-US" altLang="en-KE" sz="2600" dirty="0"/>
              <a:t> </a:t>
            </a:r>
          </a:p>
          <a:p>
            <a:endParaRPr lang="en-US" sz="26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8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B51FBC9-801A-4BAC-A079-C3D4D489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9057896" cy="749646"/>
          </a:xfrm>
        </p:spPr>
        <p:txBody>
          <a:bodyPr/>
          <a:lstStyle/>
          <a:p>
            <a:r>
              <a:rPr lang="en-US" dirty="0"/>
              <a:t>Who could be a Stakeholder?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endParaRPr lang="en-KE" sz="2800" dirty="0"/>
          </a:p>
        </p:txBody>
      </p:sp>
    </p:spTree>
    <p:extLst>
      <p:ext uri="{BB962C8B-B14F-4D97-AF65-F5344CB8AC3E}">
        <p14:creationId xmlns:p14="http://schemas.microsoft.com/office/powerpoint/2010/main" val="3023626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3465DD-D85E-4BAA-9835-780AC09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057" y="1587433"/>
            <a:ext cx="10225638" cy="3861146"/>
          </a:xfrm>
        </p:spPr>
        <p:txBody>
          <a:bodyPr/>
          <a:lstStyle/>
          <a:p>
            <a:pPr marL="0" indent="0" algn="ctr">
              <a:buNone/>
            </a:pPr>
            <a:endParaRPr lang="en-US" sz="28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eaLnBrk="1" hangingPunct="1">
              <a:spcBef>
                <a:spcPts val="800"/>
              </a:spcBef>
              <a:buClr>
                <a:srgbClr val="C0504D"/>
              </a:buClr>
            </a:pPr>
            <a:endParaRPr lang="en-US" altLang="en-KE" sz="2600" dirty="0"/>
          </a:p>
          <a:p>
            <a:pPr eaLnBrk="1" hangingPunct="1">
              <a:buClrTx/>
              <a:buFontTx/>
              <a:buNone/>
            </a:pPr>
            <a:r>
              <a:rPr lang="en-US" altLang="en-KE" sz="2600" dirty="0"/>
              <a:t> </a:t>
            </a:r>
          </a:p>
          <a:p>
            <a:endParaRPr lang="en-US" sz="26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6C-4D52-43DD-B1B4-9C032DFD91F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26/04/2021</a:t>
            </a:fld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DABEF-7CC2-45F1-9B98-5ACFD9FC5C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AC51F-ED94-4678-9475-991DB8F98E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9</a:t>
            </a:fld>
            <a:endParaRPr lang="en-GB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138008-629E-43C2-8B90-B9D55E2EB9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B51FBC9-801A-4BAC-A079-C3D4D489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99" y="359999"/>
            <a:ext cx="9057896" cy="749646"/>
          </a:xfrm>
        </p:spPr>
        <p:txBody>
          <a:bodyPr/>
          <a:lstStyle/>
          <a:p>
            <a:br>
              <a:rPr lang="en-GB" dirty="0"/>
            </a:br>
            <a:r>
              <a:rPr lang="en-US" altLang="en-KE" dirty="0"/>
              <a:t>Stakeholders in the Decision-Making Process  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445D86C-7923-466C-9CC4-8B0B476D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endParaRPr lang="en-KE" sz="28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59FBFB4-0E3B-42CD-A3C9-A28F396DDD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2733236"/>
              </p:ext>
            </p:extLst>
          </p:nvPr>
        </p:nvGraphicFramePr>
        <p:xfrm>
          <a:off x="479999" y="1587433"/>
          <a:ext cx="10619534" cy="49055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09767">
                  <a:extLst>
                    <a:ext uri="{9D8B030D-6E8A-4147-A177-3AD203B41FA5}">
                      <a16:colId xmlns:a16="http://schemas.microsoft.com/office/drawing/2014/main" val="3381430727"/>
                    </a:ext>
                  </a:extLst>
                </a:gridCol>
                <a:gridCol w="5309767">
                  <a:extLst>
                    <a:ext uri="{9D8B030D-6E8A-4147-A177-3AD203B41FA5}">
                      <a16:colId xmlns:a16="http://schemas.microsoft.com/office/drawing/2014/main" val="3460132753"/>
                    </a:ext>
                  </a:extLst>
                </a:gridCol>
              </a:tblGrid>
              <a:tr h="432050"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 dirty="0">
                          <a:effectLst/>
                        </a:rPr>
                        <a:t>Stakeholder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u="none" strike="noStrike" dirty="0">
                          <a:effectLst/>
                        </a:rPr>
                        <a:t>Motivation/ Considerations for data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950974"/>
                  </a:ext>
                </a:extLst>
              </a:tr>
              <a:tr h="247938">
                <a:tc rowSpan="5">
                  <a:txBody>
                    <a:bodyPr/>
                    <a:lstStyle/>
                    <a:p>
                      <a:pPr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 dirty="0">
                          <a:effectLst/>
                        </a:rPr>
                        <a:t>Program Managers and Implementation Partners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Program’s Efficacy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4251427563"/>
                  </a:ext>
                </a:extLst>
              </a:tr>
              <a:tr h="260212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Program’s Effectiveness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397684754"/>
                  </a:ext>
                </a:extLst>
              </a:tr>
              <a:tr h="174293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dirty="0">
                          <a:effectLst/>
                          <a:latin typeface="Arial" panose="020B0604020202020204" pitchFamily="34" charset="0"/>
                        </a:rPr>
                        <a:t>Target Population’s Satisfaction</a:t>
                      </a: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2839746976"/>
                  </a:ext>
                </a:extLst>
              </a:tr>
              <a:tr h="174293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Program’s Quality 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623249695"/>
                  </a:ext>
                </a:extLst>
              </a:tr>
              <a:tr h="238119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Program’s Coverage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1750261997"/>
                  </a:ext>
                </a:extLst>
              </a:tr>
              <a:tr h="260212">
                <a:tc rowSpan="4">
                  <a:txBody>
                    <a:bodyPr/>
                    <a:lstStyle/>
                    <a:p>
                      <a:pPr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>
                          <a:effectLst/>
                        </a:rPr>
                        <a:t>Health Partners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Program’s Effectiveness 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2091307752"/>
                  </a:ext>
                </a:extLst>
              </a:tr>
              <a:tr h="432050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Policy Implications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4290160294"/>
                  </a:ext>
                </a:extLst>
              </a:tr>
              <a:tr h="260212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Sustainability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2235826198"/>
                  </a:ext>
                </a:extLst>
              </a:tr>
              <a:tr h="316673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Cost-efficiency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1037227327"/>
                  </a:ext>
                </a:extLst>
              </a:tr>
              <a:tr h="517969">
                <a:tc rowSpan="3">
                  <a:txBody>
                    <a:bodyPr/>
                    <a:lstStyle/>
                    <a:p>
                      <a:pPr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>
                          <a:effectLst/>
                        </a:rPr>
                        <a:t>Policy Makers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Correct/improve policy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1712976633"/>
                  </a:ext>
                </a:extLst>
              </a:tr>
              <a:tr h="174293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Quality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2453080171"/>
                  </a:ext>
                </a:extLst>
              </a:tr>
              <a:tr h="316673">
                <a:tc vMerge="1">
                  <a:txBody>
                    <a:bodyPr/>
                    <a:lstStyle/>
                    <a:p>
                      <a:endParaRPr lang="en-K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Cost-efficiency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2106875043"/>
                  </a:ext>
                </a:extLst>
              </a:tr>
              <a:tr h="432050">
                <a:tc>
                  <a:txBody>
                    <a:bodyPr/>
                    <a:lstStyle/>
                    <a:p>
                      <a:pPr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 dirty="0">
                          <a:effectLst/>
                        </a:rPr>
                        <a:t>Data Producers/ Data Consumers 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tc>
                  <a:txBody>
                    <a:bodyPr/>
                    <a:lstStyle/>
                    <a:p>
                      <a:pPr marL="342900" indent="-342900" algn="l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u="none" strike="noStrike" dirty="0">
                          <a:effectLst/>
                        </a:rPr>
                        <a:t>All of the above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55" marR="2455" marT="2455" marB="0" anchor="ctr"/>
                </a:tc>
                <a:extLst>
                  <a:ext uri="{0D108BD9-81ED-4DB2-BD59-A6C34878D82A}">
                    <a16:rowId xmlns:a16="http://schemas.microsoft.com/office/drawing/2014/main" val="531313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8834529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F2EB7E32E5A444B81751A637B8450B" ma:contentTypeVersion="13" ma:contentTypeDescription="Create a new document." ma:contentTypeScope="" ma:versionID="e25cad72d334c17f908d8e36bd5b5666">
  <xsd:schema xmlns:xsd="http://www.w3.org/2001/XMLSchema" xmlns:xs="http://www.w3.org/2001/XMLSchema" xmlns:p="http://schemas.microsoft.com/office/2006/metadata/properties" xmlns:ns3="698df9a5-162f-4433-85ad-f727d9a68241" xmlns:ns4="b3628224-3ea4-4f29-b92e-ae9903597121" targetNamespace="http://schemas.microsoft.com/office/2006/metadata/properties" ma:root="true" ma:fieldsID="96a83008feede258c6deb5bb18b322e3" ns3:_="" ns4:_="">
    <xsd:import namespace="698df9a5-162f-4433-85ad-f727d9a68241"/>
    <xsd:import namespace="b3628224-3ea4-4f29-b92e-ae990359712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df9a5-162f-4433-85ad-f727d9a6824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628224-3ea4-4f29-b92e-ae9903597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AA32C80-EA97-47ED-986D-6B6DCDACA1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8df9a5-162f-4433-85ad-f727d9a68241"/>
    <ds:schemaRef ds:uri="b3628224-3ea4-4f29-b92e-ae99035971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F254FE-9D46-4D14-9883-C70471B53F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0F457F-BC3D-42BD-9ED4-C7C74491E575}">
  <ds:schemaRefs>
    <ds:schemaRef ds:uri="http://purl.org/dc/elements/1.1/"/>
    <ds:schemaRef ds:uri="http://schemas.microsoft.com/office/2006/metadata/properties"/>
    <ds:schemaRef ds:uri="b3628224-3ea4-4f29-b92e-ae9903597121"/>
    <ds:schemaRef ds:uri="698df9a5-162f-4433-85ad-f727d9a6824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2097</TotalTime>
  <Words>637</Words>
  <Application>Microsoft Office PowerPoint</Application>
  <PresentationFormat>Widescreen</PresentationFormat>
  <Paragraphs>163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Times New Roman</vt:lpstr>
      <vt:lpstr>Segoe UI</vt:lpstr>
      <vt:lpstr>Ebrima</vt:lpstr>
      <vt:lpstr>Calibri</vt:lpstr>
      <vt:lpstr>2_Office Theme</vt:lpstr>
      <vt:lpstr>3_Office Theme</vt:lpstr>
      <vt:lpstr>Frontline service readiness assessments </vt:lpstr>
      <vt:lpstr>Data Demand and Use </vt:lpstr>
      <vt:lpstr>Data Demand and Use </vt:lpstr>
      <vt:lpstr>Data Demand and Use </vt:lpstr>
      <vt:lpstr>PowerPoint Presentation</vt:lpstr>
      <vt:lpstr> Decision making levels</vt:lpstr>
      <vt:lpstr>PowerPoint Presentation</vt:lpstr>
      <vt:lpstr>Who could be a Stakeholder?</vt:lpstr>
      <vt:lpstr> Stakeholders in the Decision-Making Process  </vt:lpstr>
      <vt:lpstr>PowerPoint Presentation</vt:lpstr>
      <vt:lpstr> Uses of Data</vt:lpstr>
      <vt:lpstr> Data Demand </vt:lpstr>
      <vt:lpstr>Data Demand and Use</vt:lpstr>
      <vt:lpstr>Reasons for underutilization of data</vt:lpstr>
      <vt:lpstr>How to Increase the  Use of Data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Benedikt Fischer</dc:creator>
  <cp:lastModifiedBy>BANICA, Sorin</cp:lastModifiedBy>
  <cp:revision>139</cp:revision>
  <dcterms:created xsi:type="dcterms:W3CDTF">2016-09-26T17:27:22Z</dcterms:created>
  <dcterms:modified xsi:type="dcterms:W3CDTF">2021-04-26T14:49:31Z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0x010100ECF2EB7E32E5A444B81751A637B8450B</vt:lpwstr>
  </property>
</Properties>
</file>