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omments/comment2.xml" ContentType="application/vnd.openxmlformats-officedocument.presentationml.comment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706" r:id="rId4"/>
    <p:sldMasterId id="2147483727" r:id="rId5"/>
  </p:sldMasterIdLst>
  <p:notesMasterIdLst>
    <p:notesMasterId r:id="rId100"/>
  </p:notesMasterIdLst>
  <p:handoutMasterIdLst>
    <p:handoutMasterId r:id="rId101"/>
  </p:handoutMasterIdLst>
  <p:sldIdLst>
    <p:sldId id="311" r:id="rId6"/>
    <p:sldId id="2147374885" r:id="rId7"/>
    <p:sldId id="2147375024" r:id="rId8"/>
    <p:sldId id="2147374481" r:id="rId9"/>
    <p:sldId id="2147374707" r:id="rId10"/>
    <p:sldId id="363" r:id="rId11"/>
    <p:sldId id="2147374186" r:id="rId12"/>
    <p:sldId id="2147374803" r:id="rId13"/>
    <p:sldId id="2147374804" r:id="rId14"/>
    <p:sldId id="2147374713" r:id="rId15"/>
    <p:sldId id="2147374187" r:id="rId16"/>
    <p:sldId id="2147374800" r:id="rId17"/>
    <p:sldId id="2147374244" r:id="rId18"/>
    <p:sldId id="2147374189" r:id="rId19"/>
    <p:sldId id="2147374714" r:id="rId20"/>
    <p:sldId id="2147374796" r:id="rId21"/>
    <p:sldId id="2147374874" r:id="rId22"/>
    <p:sldId id="2147375026" r:id="rId23"/>
    <p:sldId id="2147374883" r:id="rId24"/>
    <p:sldId id="2147374248" r:id="rId25"/>
    <p:sldId id="2147374875" r:id="rId26"/>
    <p:sldId id="2147374715" r:id="rId27"/>
    <p:sldId id="2147374876" r:id="rId28"/>
    <p:sldId id="2147374878" r:id="rId29"/>
    <p:sldId id="2147374877" r:id="rId30"/>
    <p:sldId id="2147374879" r:id="rId31"/>
    <p:sldId id="2147375016" r:id="rId32"/>
    <p:sldId id="2147374270" r:id="rId33"/>
    <p:sldId id="2147374193" r:id="rId34"/>
    <p:sldId id="2147374860" r:id="rId35"/>
    <p:sldId id="2147374269" r:id="rId36"/>
    <p:sldId id="2147374195" r:id="rId37"/>
    <p:sldId id="2147375006" r:id="rId38"/>
    <p:sldId id="2147374196" r:id="rId39"/>
    <p:sldId id="2147374197" r:id="rId40"/>
    <p:sldId id="2147375005" r:id="rId41"/>
    <p:sldId id="2147375017" r:id="rId42"/>
    <p:sldId id="2147374880" r:id="rId43"/>
    <p:sldId id="2147374881" r:id="rId44"/>
    <p:sldId id="2147375014" r:id="rId45"/>
    <p:sldId id="2147374360" r:id="rId46"/>
    <p:sldId id="2147375013" r:id="rId47"/>
    <p:sldId id="2147375010" r:id="rId48"/>
    <p:sldId id="2147375011" r:id="rId49"/>
    <p:sldId id="2147375012" r:id="rId50"/>
    <p:sldId id="274" r:id="rId51"/>
    <p:sldId id="2147375007" r:id="rId52"/>
    <p:sldId id="2147374806" r:id="rId53"/>
    <p:sldId id="2264" r:id="rId54"/>
    <p:sldId id="2323" r:id="rId55"/>
    <p:sldId id="2147375015" r:id="rId56"/>
    <p:sldId id="2147374708" r:id="rId57"/>
    <p:sldId id="2147374483" r:id="rId58"/>
    <p:sldId id="2147374485" r:id="rId59"/>
    <p:sldId id="2147374811" r:id="rId60"/>
    <p:sldId id="2147374486" r:id="rId61"/>
    <p:sldId id="2147374795" r:id="rId62"/>
    <p:sldId id="2147374488" r:id="rId63"/>
    <p:sldId id="2147374807" r:id="rId64"/>
    <p:sldId id="2147374769" r:id="rId65"/>
    <p:sldId id="2147374510" r:id="rId66"/>
    <p:sldId id="2147374785" r:id="rId67"/>
    <p:sldId id="2147374671" r:id="rId68"/>
    <p:sldId id="2147374823" r:id="rId69"/>
    <p:sldId id="2147374495" r:id="rId70"/>
    <p:sldId id="2147374789" r:id="rId71"/>
    <p:sldId id="2147374791" r:id="rId72"/>
    <p:sldId id="2147374677" r:id="rId73"/>
    <p:sldId id="2147374814" r:id="rId74"/>
    <p:sldId id="2147374497" r:id="rId75"/>
    <p:sldId id="2147374787" r:id="rId76"/>
    <p:sldId id="2147374824" r:id="rId77"/>
    <p:sldId id="2147374788" r:id="rId78"/>
    <p:sldId id="2147374564" r:id="rId79"/>
    <p:sldId id="2147374565" r:id="rId80"/>
    <p:sldId id="2147374522" r:id="rId81"/>
    <p:sldId id="2147374728" r:id="rId82"/>
    <p:sldId id="2147374729" r:id="rId83"/>
    <p:sldId id="2147374817" r:id="rId84"/>
    <p:sldId id="2147374668" r:id="rId85"/>
    <p:sldId id="2147374730" r:id="rId86"/>
    <p:sldId id="2147374731" r:id="rId87"/>
    <p:sldId id="2147374431" r:id="rId88"/>
    <p:sldId id="2147374732" r:id="rId89"/>
    <p:sldId id="2147374733" r:id="rId90"/>
    <p:sldId id="2147375027" r:id="rId91"/>
    <p:sldId id="2147375028" r:id="rId92"/>
    <p:sldId id="2147375029" r:id="rId93"/>
    <p:sldId id="2147375030" r:id="rId94"/>
    <p:sldId id="2147375031" r:id="rId95"/>
    <p:sldId id="2147375032" r:id="rId96"/>
    <p:sldId id="2147375033" r:id="rId97"/>
    <p:sldId id="2147374884" r:id="rId98"/>
    <p:sldId id="2147374710" r:id="rId99"/>
  </p:sldIdLst>
  <p:sldSz cx="12192000" cy="6858000"/>
  <p:notesSz cx="6858000" cy="9144000"/>
  <p:embeddedFontLst>
    <p:embeddedFont>
      <p:font typeface="Calibri" panose="020F0502020204030204" pitchFamily="34" charset="0"/>
      <p:regular r:id="rId102"/>
      <p:bold r:id="rId103"/>
      <p:italic r:id="rId104"/>
      <p:boldItalic r:id="rId105"/>
    </p:embeddedFont>
    <p:embeddedFont>
      <p:font typeface="Ebrima" panose="02000000000000000000" pitchFamily="2" charset="0"/>
      <p:regular r:id="rId106"/>
      <p:bold r:id="rId107"/>
    </p:embeddedFont>
    <p:embeddedFont>
      <p:font typeface="Segoe UI" panose="020B0502040204020203" pitchFamily="34" charset="0"/>
      <p:regular r:id="rId108"/>
      <p:bold r:id="rId109"/>
      <p:italic r:id="rId110"/>
      <p:boldItalic r:id="rId11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EB52B4E-2C0B-4110-B64C-D49B0A1958EB}">
          <p14:sldIdLst>
            <p14:sldId id="311"/>
            <p14:sldId id="2147374885"/>
            <p14:sldId id="2147375024"/>
            <p14:sldId id="2147374481"/>
            <p14:sldId id="2147374707"/>
            <p14:sldId id="363"/>
            <p14:sldId id="2147374186"/>
            <p14:sldId id="2147374803"/>
            <p14:sldId id="2147374804"/>
          </p14:sldIdLst>
        </p14:section>
        <p14:section name="Untitled Section" id="{95379306-3AA0-42D2-9C18-A7AB6FA55E4B}">
          <p14:sldIdLst>
            <p14:sldId id="2147374713"/>
            <p14:sldId id="2147374187"/>
            <p14:sldId id="2147374800"/>
            <p14:sldId id="2147374244"/>
            <p14:sldId id="2147374189"/>
            <p14:sldId id="2147374714"/>
            <p14:sldId id="2147374796"/>
            <p14:sldId id="2147374874"/>
            <p14:sldId id="2147375026"/>
            <p14:sldId id="2147374883"/>
            <p14:sldId id="2147374248"/>
            <p14:sldId id="2147374875"/>
            <p14:sldId id="2147374715"/>
            <p14:sldId id="2147374876"/>
            <p14:sldId id="2147374878"/>
            <p14:sldId id="2147374877"/>
            <p14:sldId id="2147374879"/>
            <p14:sldId id="2147375016"/>
            <p14:sldId id="2147374270"/>
            <p14:sldId id="2147374193"/>
            <p14:sldId id="2147374860"/>
            <p14:sldId id="2147374269"/>
            <p14:sldId id="2147374195"/>
            <p14:sldId id="2147375006"/>
            <p14:sldId id="2147374196"/>
            <p14:sldId id="2147374197"/>
            <p14:sldId id="2147375005"/>
            <p14:sldId id="2147375017"/>
            <p14:sldId id="2147374880"/>
            <p14:sldId id="2147374881"/>
            <p14:sldId id="2147375014"/>
            <p14:sldId id="2147374360"/>
            <p14:sldId id="2147375013"/>
            <p14:sldId id="2147375010"/>
            <p14:sldId id="2147375011"/>
            <p14:sldId id="2147375012"/>
            <p14:sldId id="274"/>
            <p14:sldId id="2147375007"/>
            <p14:sldId id="2147374806"/>
            <p14:sldId id="2264"/>
            <p14:sldId id="2323"/>
            <p14:sldId id="2147375015"/>
            <p14:sldId id="2147374708"/>
            <p14:sldId id="2147374483"/>
            <p14:sldId id="2147374485"/>
            <p14:sldId id="2147374811"/>
            <p14:sldId id="2147374486"/>
            <p14:sldId id="2147374795"/>
            <p14:sldId id="2147374488"/>
            <p14:sldId id="2147374807"/>
            <p14:sldId id="2147374769"/>
            <p14:sldId id="2147374510"/>
            <p14:sldId id="2147374785"/>
            <p14:sldId id="2147374671"/>
            <p14:sldId id="2147374823"/>
            <p14:sldId id="2147374495"/>
            <p14:sldId id="2147374789"/>
            <p14:sldId id="2147374791"/>
            <p14:sldId id="2147374677"/>
            <p14:sldId id="2147374814"/>
            <p14:sldId id="2147374497"/>
            <p14:sldId id="2147374787"/>
            <p14:sldId id="2147374824"/>
            <p14:sldId id="2147374788"/>
            <p14:sldId id="2147374564"/>
            <p14:sldId id="2147374565"/>
            <p14:sldId id="2147374522"/>
            <p14:sldId id="2147374728"/>
            <p14:sldId id="2147374729"/>
            <p14:sldId id="2147374817"/>
            <p14:sldId id="2147374668"/>
            <p14:sldId id="2147374730"/>
            <p14:sldId id="2147374731"/>
            <p14:sldId id="2147374431"/>
            <p14:sldId id="2147374732"/>
            <p14:sldId id="2147374733"/>
            <p14:sldId id="2147375027"/>
            <p14:sldId id="2147375028"/>
            <p14:sldId id="2147375029"/>
            <p14:sldId id="2147375030"/>
            <p14:sldId id="2147375031"/>
            <p14:sldId id="2147375032"/>
            <p14:sldId id="2147375033"/>
            <p14:sldId id="2147374884"/>
            <p14:sldId id="2147374710"/>
          </p14:sldIdLst>
        </p14:section>
      </p14:sectionLst>
    </p:ex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lsea Maria TAYLOR" initials="CMT" lastIdx="14" clrIdx="0">
    <p:extLst>
      <p:ext uri="{19B8F6BF-5375-455C-9EA6-DF929625EA0E}">
        <p15:presenceInfo xmlns:p15="http://schemas.microsoft.com/office/powerpoint/2012/main" userId="S::ctaylor@who.int::e00f49f0-2072-454b-b23e-9b80ef311e2b" providerId="AD"/>
      </p:ext>
    </p:extLst>
  </p:cmAuthor>
  <p:cmAuthor id="2" name="RIVAS-MORELLO, Briana" initials="RB" lastIdx="1" clrIdx="1">
    <p:extLst>
      <p:ext uri="{19B8F6BF-5375-455C-9EA6-DF929625EA0E}">
        <p15:presenceInfo xmlns:p15="http://schemas.microsoft.com/office/powerpoint/2012/main" userId="S-1-5-21-1446143339-2250552318-1255726049-233473" providerId="AD"/>
      </p:ext>
    </p:extLst>
  </p:cmAuthor>
  <p:cmAuthor id="3" name="charissa varma" initials="cv" lastIdx="33" clrIdx="2">
    <p:extLst>
      <p:ext uri="{19B8F6BF-5375-455C-9EA6-DF929625EA0E}">
        <p15:presenceInfo xmlns:p15="http://schemas.microsoft.com/office/powerpoint/2012/main" userId="3391d1bd0b85eb4d" providerId="Windows Live"/>
      </p:ext>
    </p:extLst>
  </p:cmAuthor>
  <p:cmAuthor id="4" name="Yoonjoung Choi" initials="YC" lastIdx="11" clrIdx="3">
    <p:extLst>
      <p:ext uri="{19B8F6BF-5375-455C-9EA6-DF929625EA0E}">
        <p15:presenceInfo xmlns:p15="http://schemas.microsoft.com/office/powerpoint/2012/main" userId="Yoonjoung Choi" providerId="None"/>
      </p:ext>
    </p:extLst>
  </p:cmAuthor>
  <p:cmAuthor id="5" name="charissa.varma@gmail.com" initials="ch" lastIdx="17" clrIdx="4">
    <p:extLst>
      <p:ext uri="{19B8F6BF-5375-455C-9EA6-DF929625EA0E}">
        <p15:presenceInfo xmlns:p15="http://schemas.microsoft.com/office/powerpoint/2012/main" userId="S::urn:spo:guest#charissa.varma@gmail.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1A9DD1"/>
    <a:srgbClr val="FF9933"/>
    <a:srgbClr val="6EAA2E"/>
    <a:srgbClr val="FFFF00"/>
    <a:srgbClr val="00528A"/>
    <a:srgbClr val="DEEDFA"/>
    <a:srgbClr val="EBF9FF"/>
    <a:srgbClr val="E8F6FC"/>
    <a:srgbClr val="0045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380" autoAdjust="0"/>
    <p:restoredTop sz="89962" autoAdjust="0"/>
  </p:normalViewPr>
  <p:slideViewPr>
    <p:cSldViewPr snapToGrid="0">
      <p:cViewPr varScale="1">
        <p:scale>
          <a:sx n="99" d="100"/>
          <a:sy n="99" d="100"/>
        </p:scale>
        <p:origin x="150" y="90"/>
      </p:cViewPr>
      <p:guideLst>
        <p:guide orient="horz" pos="2208"/>
        <p:guide pos="3840"/>
      </p:guideLst>
    </p:cSldViewPr>
  </p:slideViewPr>
  <p:notesTextViewPr>
    <p:cViewPr>
      <p:scale>
        <a:sx n="150" d="100"/>
        <a:sy n="150" d="100"/>
      </p:scale>
      <p:origin x="0" y="0"/>
    </p:cViewPr>
  </p:notesTextViewPr>
  <p:sorterViewPr>
    <p:cViewPr>
      <p:scale>
        <a:sx n="75" d="100"/>
        <a:sy n="75" d="100"/>
      </p:scale>
      <p:origin x="0" y="-10692"/>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commentAuthors" Target="commentAuthors.xml"/><Relationship Id="rId16" Type="http://schemas.openxmlformats.org/officeDocument/2006/relationships/slide" Target="slides/slide11.xml"/><Relationship Id="rId107" Type="http://schemas.openxmlformats.org/officeDocument/2006/relationships/font" Target="fonts/font6.fntdata"/><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font" Target="fonts/font1.fntdata"/><Relationship Id="rId110" Type="http://schemas.openxmlformats.org/officeDocument/2006/relationships/font" Target="fonts/font9.fntdata"/><Relationship Id="rId115"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openxmlformats.org/officeDocument/2006/relationships/font" Target="fonts/font4.fntdata"/><Relationship Id="rId113"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font" Target="fonts/font2.fntdata"/><Relationship Id="rId108" Type="http://schemas.openxmlformats.org/officeDocument/2006/relationships/font" Target="fonts/font7.fntdata"/><Relationship Id="rId11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font" Target="fonts/font5.fntdata"/><Relationship Id="rId114"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8.fnt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font" Target="fonts/font3.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1-30T10:40:43.257" idx="11">
    <p:pos x="6695" y="3944"/>
    <p:text>This isn't in the Charbook, though we do have the other optional sections.  Should it be added?</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5" dt="2021-01-26T12:50:16.075" idx="9">
    <p:pos x="7371" y="737"/>
    <p:text>Is this highlighted bit part of the presentation of a note to us?
</p:text>
    <p:extLst>
      <p:ext uri="{C676402C-5697-4E1C-873F-D02D1690AC5C}">
        <p15:threadingInfo xmlns:p15="http://schemas.microsoft.com/office/powerpoint/2012/main" timeZoneBias="480"/>
      </p:ext>
    </p:extLst>
  </p:cm>
  <p:cm authorId="4" dt="2021-01-29T20:56:36.255" idx="10">
    <p:pos x="7371" y="833"/>
    <p:text>I think it's better te be a note . will delete this.</p:text>
    <p:extLst>
      <p:ext uri="{C676402C-5697-4E1C-873F-D02D1690AC5C}">
        <p15:threadingInfo xmlns:p15="http://schemas.microsoft.com/office/powerpoint/2012/main" timeZoneBias="300">
          <p15:parentCm authorId="5" idx="9"/>
        </p15:threadingInfo>
      </p:ext>
    </p:extLst>
  </p:cm>
</p: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94F034-5EDA-4B76-9E8E-1F47E0F1A598}"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552E613F-EAEB-478E-BA4D-9CCDF974E15A}">
      <dgm:prSet phldrT="[Text]" custT="1"/>
      <dgm:spPr/>
      <dgm:t>
        <a:bodyPr/>
        <a:lstStyle/>
        <a:p>
          <a:pPr algn="ctr"/>
          <a:r>
            <a:rPr lang="en-US" sz="2000" b="1"/>
            <a:t>Generate understanding and evidence </a:t>
          </a:r>
        </a:p>
        <a:p>
          <a:pPr algn="ctr"/>
          <a:endParaRPr lang="en-US" sz="1800" b="1"/>
        </a:p>
        <a:p>
          <a:pPr algn="ctr"/>
          <a:r>
            <a:rPr lang="en-US" sz="1600" b="0"/>
            <a:t>Identify bottlenecks through rapid and regular assessments at national, health facility and community level </a:t>
          </a:r>
        </a:p>
      </dgm:t>
    </dgm:pt>
    <dgm:pt modelId="{94D23744-F62B-4E19-B106-70CCD822E1D3}" type="parTrans" cxnId="{CFE6B57D-A25C-4605-A8C3-AB3BB45B203D}">
      <dgm:prSet/>
      <dgm:spPr/>
      <dgm:t>
        <a:bodyPr/>
        <a:lstStyle/>
        <a:p>
          <a:pPr algn="ctr"/>
          <a:endParaRPr lang="en-US" sz="2400"/>
        </a:p>
      </dgm:t>
    </dgm:pt>
    <dgm:pt modelId="{E6383D9B-9D66-4A97-A617-9090E4F83132}" type="sibTrans" cxnId="{CFE6B57D-A25C-4605-A8C3-AB3BB45B203D}">
      <dgm:prSet/>
      <dgm:spPr/>
      <dgm:t>
        <a:bodyPr/>
        <a:lstStyle/>
        <a:p>
          <a:pPr algn="ctr"/>
          <a:endParaRPr lang="en-US" sz="2400"/>
        </a:p>
      </dgm:t>
    </dgm:pt>
    <dgm:pt modelId="{C8865D86-4855-47B4-BEB0-544DA7F1D9B8}">
      <dgm:prSet phldrT="[Text]" custT="1"/>
      <dgm:spPr/>
      <dgm:t>
        <a:bodyPr/>
        <a:lstStyle/>
        <a:p>
          <a:pPr algn="ctr"/>
          <a:endParaRPr lang="en-US" sz="1600" b="1"/>
        </a:p>
        <a:p>
          <a:pPr algn="ctr"/>
          <a:r>
            <a:rPr lang="en-US" sz="2000" b="1"/>
            <a:t>Guide country responses and solutions</a:t>
          </a:r>
        </a:p>
        <a:p>
          <a:pPr algn="ctr"/>
          <a:endParaRPr lang="en-US" sz="1000" b="1"/>
        </a:p>
        <a:p>
          <a:pPr algn="ctr"/>
          <a:endParaRPr lang="en-US" sz="1000" b="1"/>
        </a:p>
        <a:p>
          <a:pPr algn="ctr"/>
          <a:r>
            <a:rPr lang="en-US" sz="1600" b="0"/>
            <a:t>Strengthen country intelligence platforms and automated dashboards for real-time analysis and use</a:t>
          </a:r>
          <a:endParaRPr lang="en-US" sz="1000" b="0"/>
        </a:p>
        <a:p>
          <a:pPr algn="ctr"/>
          <a:endParaRPr lang="en-US" sz="1000" b="1"/>
        </a:p>
      </dgm:t>
    </dgm:pt>
    <dgm:pt modelId="{4870D355-65AF-4F4F-8A4A-860E3B804F70}" type="parTrans" cxnId="{03C8B4B7-58E8-4AB2-AF43-B54B1ABEB767}">
      <dgm:prSet/>
      <dgm:spPr/>
      <dgm:t>
        <a:bodyPr/>
        <a:lstStyle/>
        <a:p>
          <a:pPr algn="ctr"/>
          <a:endParaRPr lang="en-US" sz="2400"/>
        </a:p>
      </dgm:t>
    </dgm:pt>
    <dgm:pt modelId="{70061672-57E1-4E6E-B23F-061B0536F141}" type="sibTrans" cxnId="{03C8B4B7-58E8-4AB2-AF43-B54B1ABEB767}">
      <dgm:prSet/>
      <dgm:spPr/>
      <dgm:t>
        <a:bodyPr/>
        <a:lstStyle/>
        <a:p>
          <a:pPr algn="ctr"/>
          <a:endParaRPr lang="en-US" sz="2400"/>
        </a:p>
      </dgm:t>
    </dgm:pt>
    <dgm:pt modelId="{A1E6C188-BAD8-41B5-844C-C58D1F7BEF89}">
      <dgm:prSet phldrT="[Text]" custT="1"/>
      <dgm:spPr/>
      <dgm:t>
        <a:bodyPr/>
        <a:lstStyle/>
        <a:p>
          <a:pPr algn="ctr"/>
          <a:endParaRPr lang="en-US" sz="1800" b="1"/>
        </a:p>
        <a:p>
          <a:pPr algn="ctr"/>
          <a:endParaRPr lang="en-US" sz="1800" b="1"/>
        </a:p>
        <a:p>
          <a:pPr algn="ctr"/>
          <a:endParaRPr lang="en-US" sz="1800" b="1"/>
        </a:p>
        <a:p>
          <a:pPr algn="ctr"/>
          <a:endParaRPr lang="en-US" sz="2000" b="1"/>
        </a:p>
        <a:p>
          <a:pPr algn="ctr"/>
          <a:r>
            <a:rPr lang="en-US" sz="2000" b="1"/>
            <a:t>Better resilient health services &amp; systems</a:t>
          </a:r>
        </a:p>
        <a:p>
          <a:pPr algn="ctr"/>
          <a:endParaRPr lang="en-US" sz="2000" b="1"/>
        </a:p>
        <a:p>
          <a:pPr algn="ctr"/>
          <a:endParaRPr lang="en-US" sz="1600" b="1"/>
        </a:p>
        <a:p>
          <a:pPr algn="ctr"/>
          <a:r>
            <a:rPr lang="en-US" sz="1600" b="0"/>
            <a:t>Use learning to scale to sustainable real-time monitoring and early warning systems for future health emergencies</a:t>
          </a:r>
        </a:p>
        <a:p>
          <a:pPr algn="ctr"/>
          <a:endParaRPr lang="en-US" sz="1600" b="1"/>
        </a:p>
        <a:p>
          <a:pPr algn="ctr"/>
          <a:endParaRPr lang="en-US" sz="1600" b="1"/>
        </a:p>
        <a:p>
          <a:pPr algn="ctr"/>
          <a:endParaRPr lang="en-US" sz="1800" b="1"/>
        </a:p>
        <a:p>
          <a:pPr algn="ctr"/>
          <a:endParaRPr lang="en-US" sz="1800" b="1"/>
        </a:p>
      </dgm:t>
    </dgm:pt>
    <dgm:pt modelId="{C8ACABFC-8597-4E9C-A0AF-684CE497419B}" type="parTrans" cxnId="{881FDB7F-5A46-4DAA-9F7C-BDA00C3E44B9}">
      <dgm:prSet/>
      <dgm:spPr/>
      <dgm:t>
        <a:bodyPr/>
        <a:lstStyle/>
        <a:p>
          <a:pPr algn="ctr"/>
          <a:endParaRPr lang="en-US" sz="2400"/>
        </a:p>
      </dgm:t>
    </dgm:pt>
    <dgm:pt modelId="{B1D980B4-DD3C-49CF-9023-561794FDC0B1}" type="sibTrans" cxnId="{881FDB7F-5A46-4DAA-9F7C-BDA00C3E44B9}">
      <dgm:prSet/>
      <dgm:spPr/>
      <dgm:t>
        <a:bodyPr/>
        <a:lstStyle/>
        <a:p>
          <a:pPr algn="ctr"/>
          <a:endParaRPr lang="en-US" sz="2400"/>
        </a:p>
      </dgm:t>
    </dgm:pt>
    <dgm:pt modelId="{0DC629A9-51F0-4F26-89CD-D4180C422BF9}" type="pres">
      <dgm:prSet presAssocID="{6F94F034-5EDA-4B76-9E8E-1F47E0F1A598}" presName="CompostProcess" presStyleCnt="0">
        <dgm:presLayoutVars>
          <dgm:dir/>
          <dgm:resizeHandles val="exact"/>
        </dgm:presLayoutVars>
      </dgm:prSet>
      <dgm:spPr/>
    </dgm:pt>
    <dgm:pt modelId="{3FA947F6-47C1-4C70-9374-00D9FDA30106}" type="pres">
      <dgm:prSet presAssocID="{6F94F034-5EDA-4B76-9E8E-1F47E0F1A598}" presName="arrow" presStyleLbl="bgShp" presStyleIdx="0" presStyleCnt="1"/>
      <dgm:spPr/>
    </dgm:pt>
    <dgm:pt modelId="{2E6B7318-35F3-4B7E-AC88-7FA8E05CB388}" type="pres">
      <dgm:prSet presAssocID="{6F94F034-5EDA-4B76-9E8E-1F47E0F1A598}" presName="linearProcess" presStyleCnt="0"/>
      <dgm:spPr/>
    </dgm:pt>
    <dgm:pt modelId="{CB0E2141-2356-44C1-B7A8-3DBF41176C17}" type="pres">
      <dgm:prSet presAssocID="{552E613F-EAEB-478E-BA4D-9CCDF974E15A}" presName="textNode" presStyleLbl="node1" presStyleIdx="0" presStyleCnt="3" custScaleY="186363">
        <dgm:presLayoutVars>
          <dgm:bulletEnabled val="1"/>
        </dgm:presLayoutVars>
      </dgm:prSet>
      <dgm:spPr/>
    </dgm:pt>
    <dgm:pt modelId="{423822E8-8A60-48B1-9007-D26A136FD468}" type="pres">
      <dgm:prSet presAssocID="{E6383D9B-9D66-4A97-A617-9090E4F83132}" presName="sibTrans" presStyleCnt="0"/>
      <dgm:spPr/>
    </dgm:pt>
    <dgm:pt modelId="{2597C0A9-0AAF-428A-8019-286197CC89AE}" type="pres">
      <dgm:prSet presAssocID="{C8865D86-4855-47B4-BEB0-544DA7F1D9B8}" presName="textNode" presStyleLbl="node1" presStyleIdx="1" presStyleCnt="3" custScaleY="187756" custLinFactNeighborX="19037" custLinFactNeighborY="696">
        <dgm:presLayoutVars>
          <dgm:bulletEnabled val="1"/>
        </dgm:presLayoutVars>
      </dgm:prSet>
      <dgm:spPr/>
    </dgm:pt>
    <dgm:pt modelId="{16219F6B-DCB7-48BF-8AC1-B70FA8616A70}" type="pres">
      <dgm:prSet presAssocID="{70061672-57E1-4E6E-B23F-061B0536F141}" presName="sibTrans" presStyleCnt="0"/>
      <dgm:spPr/>
    </dgm:pt>
    <dgm:pt modelId="{83264B40-CE82-48CB-9987-F2AAD647962D}" type="pres">
      <dgm:prSet presAssocID="{A1E6C188-BAD8-41B5-844C-C58D1F7BEF89}" presName="textNode" presStyleLbl="node1" presStyleIdx="2" presStyleCnt="3" custScaleX="108490" custScaleY="184848">
        <dgm:presLayoutVars>
          <dgm:bulletEnabled val="1"/>
        </dgm:presLayoutVars>
      </dgm:prSet>
      <dgm:spPr/>
    </dgm:pt>
  </dgm:ptLst>
  <dgm:cxnLst>
    <dgm:cxn modelId="{11A17717-23CA-4A94-8B06-1962FD4BCB5D}" type="presOf" srcId="{C8865D86-4855-47B4-BEB0-544DA7F1D9B8}" destId="{2597C0A9-0AAF-428A-8019-286197CC89AE}" srcOrd="0" destOrd="0" presId="urn:microsoft.com/office/officeart/2005/8/layout/hProcess9"/>
    <dgm:cxn modelId="{2AB12B23-EB59-43F3-A062-911D8FF17E48}" type="presOf" srcId="{552E613F-EAEB-478E-BA4D-9CCDF974E15A}" destId="{CB0E2141-2356-44C1-B7A8-3DBF41176C17}" srcOrd="0" destOrd="0" presId="urn:microsoft.com/office/officeart/2005/8/layout/hProcess9"/>
    <dgm:cxn modelId="{491A0542-71C9-42C7-B4F3-8BB0A50C2181}" type="presOf" srcId="{A1E6C188-BAD8-41B5-844C-C58D1F7BEF89}" destId="{83264B40-CE82-48CB-9987-F2AAD647962D}" srcOrd="0" destOrd="0" presId="urn:microsoft.com/office/officeart/2005/8/layout/hProcess9"/>
    <dgm:cxn modelId="{CFE6B57D-A25C-4605-A8C3-AB3BB45B203D}" srcId="{6F94F034-5EDA-4B76-9E8E-1F47E0F1A598}" destId="{552E613F-EAEB-478E-BA4D-9CCDF974E15A}" srcOrd="0" destOrd="0" parTransId="{94D23744-F62B-4E19-B106-70CCD822E1D3}" sibTransId="{E6383D9B-9D66-4A97-A617-9090E4F83132}"/>
    <dgm:cxn modelId="{881FDB7F-5A46-4DAA-9F7C-BDA00C3E44B9}" srcId="{6F94F034-5EDA-4B76-9E8E-1F47E0F1A598}" destId="{A1E6C188-BAD8-41B5-844C-C58D1F7BEF89}" srcOrd="2" destOrd="0" parTransId="{C8ACABFC-8597-4E9C-A0AF-684CE497419B}" sibTransId="{B1D980B4-DD3C-49CF-9023-561794FDC0B1}"/>
    <dgm:cxn modelId="{8C441BB4-0781-4DA7-8E37-083FD162BF02}" type="presOf" srcId="{6F94F034-5EDA-4B76-9E8E-1F47E0F1A598}" destId="{0DC629A9-51F0-4F26-89CD-D4180C422BF9}" srcOrd="0" destOrd="0" presId="urn:microsoft.com/office/officeart/2005/8/layout/hProcess9"/>
    <dgm:cxn modelId="{03C8B4B7-58E8-4AB2-AF43-B54B1ABEB767}" srcId="{6F94F034-5EDA-4B76-9E8E-1F47E0F1A598}" destId="{C8865D86-4855-47B4-BEB0-544DA7F1D9B8}" srcOrd="1" destOrd="0" parTransId="{4870D355-65AF-4F4F-8A4A-860E3B804F70}" sibTransId="{70061672-57E1-4E6E-B23F-061B0536F141}"/>
    <dgm:cxn modelId="{840B29C6-6311-4CD1-B65D-D4AADBFAA8F6}" type="presParOf" srcId="{0DC629A9-51F0-4F26-89CD-D4180C422BF9}" destId="{3FA947F6-47C1-4C70-9374-00D9FDA30106}" srcOrd="0" destOrd="0" presId="urn:microsoft.com/office/officeart/2005/8/layout/hProcess9"/>
    <dgm:cxn modelId="{9A6F3F81-70DB-4157-B9AC-15A690DA8A3D}" type="presParOf" srcId="{0DC629A9-51F0-4F26-89CD-D4180C422BF9}" destId="{2E6B7318-35F3-4B7E-AC88-7FA8E05CB388}" srcOrd="1" destOrd="0" presId="urn:microsoft.com/office/officeart/2005/8/layout/hProcess9"/>
    <dgm:cxn modelId="{0AA60F45-DDAA-4265-B8DB-214326D17FDA}" type="presParOf" srcId="{2E6B7318-35F3-4B7E-AC88-7FA8E05CB388}" destId="{CB0E2141-2356-44C1-B7A8-3DBF41176C17}" srcOrd="0" destOrd="0" presId="urn:microsoft.com/office/officeart/2005/8/layout/hProcess9"/>
    <dgm:cxn modelId="{7CBF7B5E-116D-42AD-9C34-B32C44E6EB2A}" type="presParOf" srcId="{2E6B7318-35F3-4B7E-AC88-7FA8E05CB388}" destId="{423822E8-8A60-48B1-9007-D26A136FD468}" srcOrd="1" destOrd="0" presId="urn:microsoft.com/office/officeart/2005/8/layout/hProcess9"/>
    <dgm:cxn modelId="{37C7087F-5663-4B59-84CD-4C674BA7C0AF}" type="presParOf" srcId="{2E6B7318-35F3-4B7E-AC88-7FA8E05CB388}" destId="{2597C0A9-0AAF-428A-8019-286197CC89AE}" srcOrd="2" destOrd="0" presId="urn:microsoft.com/office/officeart/2005/8/layout/hProcess9"/>
    <dgm:cxn modelId="{F717AE81-CBA3-4329-8A34-FC546DB111B7}" type="presParOf" srcId="{2E6B7318-35F3-4B7E-AC88-7FA8E05CB388}" destId="{16219F6B-DCB7-48BF-8AC1-B70FA8616A70}" srcOrd="3" destOrd="0" presId="urn:microsoft.com/office/officeart/2005/8/layout/hProcess9"/>
    <dgm:cxn modelId="{2F105D36-5C9C-4B00-A8DF-661453249E02}" type="presParOf" srcId="{2E6B7318-35F3-4B7E-AC88-7FA8E05CB388}" destId="{83264B40-CE82-48CB-9987-F2AAD647962D}"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6E67E0-A6D6-4166-B238-7BBA999E5287}"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ECBD2726-5139-48B4-A467-093A189C451D}">
      <dgm:prSet phldrT="[Text]"/>
      <dgm:spPr/>
      <dgm:t>
        <a:bodyPr/>
        <a:lstStyle/>
        <a:p>
          <a:r>
            <a:rPr lang="en-US" dirty="0"/>
            <a:t>Inform action plans and policy dialogues</a:t>
          </a:r>
        </a:p>
      </dgm:t>
    </dgm:pt>
    <dgm:pt modelId="{59C60345-2609-47AA-B4C0-360C60124F36}" type="parTrans" cxnId="{E43B36A9-476E-494F-8E7F-FCD7F6AE2BCC}">
      <dgm:prSet/>
      <dgm:spPr/>
      <dgm:t>
        <a:bodyPr/>
        <a:lstStyle/>
        <a:p>
          <a:endParaRPr lang="en-US"/>
        </a:p>
      </dgm:t>
    </dgm:pt>
    <dgm:pt modelId="{149E73D3-637B-4DCC-AB1D-078521E1CC0C}" type="sibTrans" cxnId="{E43B36A9-476E-494F-8E7F-FCD7F6AE2BCC}">
      <dgm:prSet/>
      <dgm:spPr/>
      <dgm:t>
        <a:bodyPr/>
        <a:lstStyle/>
        <a:p>
          <a:endParaRPr lang="en-US"/>
        </a:p>
      </dgm:t>
    </dgm:pt>
    <dgm:pt modelId="{644FF58E-3ACE-48C1-9C7B-BE94CB0D2927}">
      <dgm:prSet phldrT="[Text]"/>
      <dgm:spPr/>
      <dgm:t>
        <a:bodyPr/>
        <a:lstStyle/>
        <a:p>
          <a:r>
            <a:rPr lang="en-US" dirty="0"/>
            <a:t>Phone interviews with online data entry</a:t>
          </a:r>
        </a:p>
      </dgm:t>
    </dgm:pt>
    <dgm:pt modelId="{86F14ECD-6D22-454D-8721-4EA1094AD593}" type="parTrans" cxnId="{9529E4F0-ACBD-46D1-B938-4DFF319A6B8D}">
      <dgm:prSet/>
      <dgm:spPr/>
      <dgm:t>
        <a:bodyPr/>
        <a:lstStyle/>
        <a:p>
          <a:endParaRPr lang="en-US"/>
        </a:p>
      </dgm:t>
    </dgm:pt>
    <dgm:pt modelId="{F5C43E5E-528E-45EC-819F-2C75D0F4BCC0}" type="sibTrans" cxnId="{9529E4F0-ACBD-46D1-B938-4DFF319A6B8D}">
      <dgm:prSet/>
      <dgm:spPr/>
      <dgm:t>
        <a:bodyPr/>
        <a:lstStyle/>
        <a:p>
          <a:endParaRPr lang="en-US"/>
        </a:p>
      </dgm:t>
    </dgm:pt>
    <dgm:pt modelId="{5FB34CAA-DAAB-4240-A2D4-40E688A02145}">
      <dgm:prSet phldrT="[Text]"/>
      <dgm:spPr/>
      <dgm:t>
        <a:bodyPr/>
        <a:lstStyle/>
        <a:p>
          <a:r>
            <a:rPr lang="en-US" dirty="0"/>
            <a:t>Daily data download and database consolidation</a:t>
          </a:r>
        </a:p>
      </dgm:t>
    </dgm:pt>
    <dgm:pt modelId="{AA38242E-62F2-4207-A35B-6CE0BA5CB868}" type="parTrans" cxnId="{B5206D7A-0A8B-4F40-878C-BEF1FB5CE112}">
      <dgm:prSet/>
      <dgm:spPr/>
      <dgm:t>
        <a:bodyPr/>
        <a:lstStyle/>
        <a:p>
          <a:endParaRPr lang="en-US"/>
        </a:p>
      </dgm:t>
    </dgm:pt>
    <dgm:pt modelId="{2F9D9653-8FE5-4B2A-A042-0AC671CEEBC8}" type="sibTrans" cxnId="{B5206D7A-0A8B-4F40-878C-BEF1FB5CE112}">
      <dgm:prSet/>
      <dgm:spPr/>
      <dgm:t>
        <a:bodyPr/>
        <a:lstStyle/>
        <a:p>
          <a:endParaRPr lang="en-US"/>
        </a:p>
      </dgm:t>
    </dgm:pt>
    <dgm:pt modelId="{7DE59E64-69DE-4AE8-B3AF-2097A73305BF}">
      <dgm:prSet phldrT="[Text]"/>
      <dgm:spPr/>
      <dgm:t>
        <a:bodyPr/>
        <a:lstStyle/>
        <a:p>
          <a:r>
            <a:rPr lang="en-US" dirty="0"/>
            <a:t>Data feeds into automated chartbooks/ dashboard</a:t>
          </a:r>
        </a:p>
      </dgm:t>
    </dgm:pt>
    <dgm:pt modelId="{CE84B13F-0955-4E91-AB94-86CF091ECD57}" type="parTrans" cxnId="{0E07A15A-1669-4B31-BAD4-BAB7E7C5C1EE}">
      <dgm:prSet/>
      <dgm:spPr/>
      <dgm:t>
        <a:bodyPr/>
        <a:lstStyle/>
        <a:p>
          <a:endParaRPr lang="en-US"/>
        </a:p>
      </dgm:t>
    </dgm:pt>
    <dgm:pt modelId="{22DF3624-E469-424D-9356-F3CEB32583EE}" type="sibTrans" cxnId="{0E07A15A-1669-4B31-BAD4-BAB7E7C5C1EE}">
      <dgm:prSet/>
      <dgm:spPr/>
      <dgm:t>
        <a:bodyPr/>
        <a:lstStyle/>
        <a:p>
          <a:endParaRPr lang="en-US"/>
        </a:p>
      </dgm:t>
    </dgm:pt>
    <dgm:pt modelId="{68325FA3-08FA-4399-A32A-B009CD7ACB77}" type="pres">
      <dgm:prSet presAssocID="{F66E67E0-A6D6-4166-B238-7BBA999E5287}" presName="cycle" presStyleCnt="0">
        <dgm:presLayoutVars>
          <dgm:dir/>
          <dgm:resizeHandles val="exact"/>
        </dgm:presLayoutVars>
      </dgm:prSet>
      <dgm:spPr/>
    </dgm:pt>
    <dgm:pt modelId="{FD79F45B-27FD-41B5-B9F8-1B9A22A5F31C}" type="pres">
      <dgm:prSet presAssocID="{5FB34CAA-DAAB-4240-A2D4-40E688A02145}" presName="dummy" presStyleCnt="0"/>
      <dgm:spPr/>
    </dgm:pt>
    <dgm:pt modelId="{5D9B22D0-9EFF-438B-B559-AE65716E7F1F}" type="pres">
      <dgm:prSet presAssocID="{5FB34CAA-DAAB-4240-A2D4-40E688A02145}" presName="node" presStyleLbl="revTx" presStyleIdx="0" presStyleCnt="4">
        <dgm:presLayoutVars>
          <dgm:bulletEnabled val="1"/>
        </dgm:presLayoutVars>
      </dgm:prSet>
      <dgm:spPr/>
    </dgm:pt>
    <dgm:pt modelId="{D1F73459-2D11-4747-8BF0-CC6507D57798}" type="pres">
      <dgm:prSet presAssocID="{2F9D9653-8FE5-4B2A-A042-0AC671CEEBC8}" presName="sibTrans" presStyleLbl="node1" presStyleIdx="0" presStyleCnt="4"/>
      <dgm:spPr/>
    </dgm:pt>
    <dgm:pt modelId="{35238148-8E0E-42AE-A78C-D2E234FCCE01}" type="pres">
      <dgm:prSet presAssocID="{7DE59E64-69DE-4AE8-B3AF-2097A73305BF}" presName="dummy" presStyleCnt="0"/>
      <dgm:spPr/>
    </dgm:pt>
    <dgm:pt modelId="{980C4912-2DEF-46D4-AF15-A1768C7D0145}" type="pres">
      <dgm:prSet presAssocID="{7DE59E64-69DE-4AE8-B3AF-2097A73305BF}" presName="node" presStyleLbl="revTx" presStyleIdx="1" presStyleCnt="4">
        <dgm:presLayoutVars>
          <dgm:bulletEnabled val="1"/>
        </dgm:presLayoutVars>
      </dgm:prSet>
      <dgm:spPr/>
    </dgm:pt>
    <dgm:pt modelId="{29BB5FE7-E240-4B4F-9D66-FBFF37BA9F52}" type="pres">
      <dgm:prSet presAssocID="{22DF3624-E469-424D-9356-F3CEB32583EE}" presName="sibTrans" presStyleLbl="node1" presStyleIdx="1" presStyleCnt="4"/>
      <dgm:spPr/>
    </dgm:pt>
    <dgm:pt modelId="{A4A18283-56AF-45CE-882C-347FB91EF634}" type="pres">
      <dgm:prSet presAssocID="{ECBD2726-5139-48B4-A467-093A189C451D}" presName="dummy" presStyleCnt="0"/>
      <dgm:spPr/>
    </dgm:pt>
    <dgm:pt modelId="{379015CE-EFCE-42F2-AFB6-4D6537F5A413}" type="pres">
      <dgm:prSet presAssocID="{ECBD2726-5139-48B4-A467-093A189C451D}" presName="node" presStyleLbl="revTx" presStyleIdx="2" presStyleCnt="4">
        <dgm:presLayoutVars>
          <dgm:bulletEnabled val="1"/>
        </dgm:presLayoutVars>
      </dgm:prSet>
      <dgm:spPr/>
    </dgm:pt>
    <dgm:pt modelId="{7E8434F2-FE81-4FC3-B5BE-1AD027DF0BDD}" type="pres">
      <dgm:prSet presAssocID="{149E73D3-637B-4DCC-AB1D-078521E1CC0C}" presName="sibTrans" presStyleLbl="node1" presStyleIdx="2" presStyleCnt="4"/>
      <dgm:spPr/>
    </dgm:pt>
    <dgm:pt modelId="{F809A824-B8B3-4704-9740-E19A3D2D1D3C}" type="pres">
      <dgm:prSet presAssocID="{644FF58E-3ACE-48C1-9C7B-BE94CB0D2927}" presName="dummy" presStyleCnt="0"/>
      <dgm:spPr/>
    </dgm:pt>
    <dgm:pt modelId="{8A34A67B-07E2-40CC-A59D-8430C50FF98B}" type="pres">
      <dgm:prSet presAssocID="{644FF58E-3ACE-48C1-9C7B-BE94CB0D2927}" presName="node" presStyleLbl="revTx" presStyleIdx="3" presStyleCnt="4">
        <dgm:presLayoutVars>
          <dgm:bulletEnabled val="1"/>
        </dgm:presLayoutVars>
      </dgm:prSet>
      <dgm:spPr/>
    </dgm:pt>
    <dgm:pt modelId="{EA6B16AB-D99A-4212-B8CA-F8554176960E}" type="pres">
      <dgm:prSet presAssocID="{F5C43E5E-528E-45EC-819F-2C75D0F4BCC0}" presName="sibTrans" presStyleLbl="node1" presStyleIdx="3" presStyleCnt="4"/>
      <dgm:spPr/>
    </dgm:pt>
  </dgm:ptLst>
  <dgm:cxnLst>
    <dgm:cxn modelId="{0F68B601-7367-4B9C-8177-C06FF251A6D7}" type="presOf" srcId="{149E73D3-637B-4DCC-AB1D-078521E1CC0C}" destId="{7E8434F2-FE81-4FC3-B5BE-1AD027DF0BDD}" srcOrd="0" destOrd="0" presId="urn:microsoft.com/office/officeart/2005/8/layout/cycle1"/>
    <dgm:cxn modelId="{E4CB1004-F0F0-47C4-B251-6BC3B6F2188E}" type="presOf" srcId="{2F9D9653-8FE5-4B2A-A042-0AC671CEEBC8}" destId="{D1F73459-2D11-4747-8BF0-CC6507D57798}" srcOrd="0" destOrd="0" presId="urn:microsoft.com/office/officeart/2005/8/layout/cycle1"/>
    <dgm:cxn modelId="{5DC4B84D-A6C8-417D-8DC9-C82FFA0191FF}" type="presOf" srcId="{F5C43E5E-528E-45EC-819F-2C75D0F4BCC0}" destId="{EA6B16AB-D99A-4212-B8CA-F8554176960E}" srcOrd="0" destOrd="0" presId="urn:microsoft.com/office/officeart/2005/8/layout/cycle1"/>
    <dgm:cxn modelId="{B5206D7A-0A8B-4F40-878C-BEF1FB5CE112}" srcId="{F66E67E0-A6D6-4166-B238-7BBA999E5287}" destId="{5FB34CAA-DAAB-4240-A2D4-40E688A02145}" srcOrd="0" destOrd="0" parTransId="{AA38242E-62F2-4207-A35B-6CE0BA5CB868}" sibTransId="{2F9D9653-8FE5-4B2A-A042-0AC671CEEBC8}"/>
    <dgm:cxn modelId="{0E07A15A-1669-4B31-BAD4-BAB7E7C5C1EE}" srcId="{F66E67E0-A6D6-4166-B238-7BBA999E5287}" destId="{7DE59E64-69DE-4AE8-B3AF-2097A73305BF}" srcOrd="1" destOrd="0" parTransId="{CE84B13F-0955-4E91-AB94-86CF091ECD57}" sibTransId="{22DF3624-E469-424D-9356-F3CEB32583EE}"/>
    <dgm:cxn modelId="{1A1F4EA3-8FD0-4C78-AA3A-312B66148BDC}" type="presOf" srcId="{7DE59E64-69DE-4AE8-B3AF-2097A73305BF}" destId="{980C4912-2DEF-46D4-AF15-A1768C7D0145}" srcOrd="0" destOrd="0" presId="urn:microsoft.com/office/officeart/2005/8/layout/cycle1"/>
    <dgm:cxn modelId="{E43B36A9-476E-494F-8E7F-FCD7F6AE2BCC}" srcId="{F66E67E0-A6D6-4166-B238-7BBA999E5287}" destId="{ECBD2726-5139-48B4-A467-093A189C451D}" srcOrd="2" destOrd="0" parTransId="{59C60345-2609-47AA-B4C0-360C60124F36}" sibTransId="{149E73D3-637B-4DCC-AB1D-078521E1CC0C}"/>
    <dgm:cxn modelId="{B03FE4B3-2F78-4834-8E4A-494D0165138C}" type="presOf" srcId="{22DF3624-E469-424D-9356-F3CEB32583EE}" destId="{29BB5FE7-E240-4B4F-9D66-FBFF37BA9F52}" srcOrd="0" destOrd="0" presId="urn:microsoft.com/office/officeart/2005/8/layout/cycle1"/>
    <dgm:cxn modelId="{91174BC5-A861-4C0C-9968-8C03A1FD9EFD}" type="presOf" srcId="{5FB34CAA-DAAB-4240-A2D4-40E688A02145}" destId="{5D9B22D0-9EFF-438B-B559-AE65716E7F1F}" srcOrd="0" destOrd="0" presId="urn:microsoft.com/office/officeart/2005/8/layout/cycle1"/>
    <dgm:cxn modelId="{549730CA-B9BD-4DA2-9C8E-64C927506476}" type="presOf" srcId="{ECBD2726-5139-48B4-A467-093A189C451D}" destId="{379015CE-EFCE-42F2-AFB6-4D6537F5A413}" srcOrd="0" destOrd="0" presId="urn:microsoft.com/office/officeart/2005/8/layout/cycle1"/>
    <dgm:cxn modelId="{3E986BD7-6820-438A-BB01-6A5C310EA498}" type="presOf" srcId="{F66E67E0-A6D6-4166-B238-7BBA999E5287}" destId="{68325FA3-08FA-4399-A32A-B009CD7ACB77}" srcOrd="0" destOrd="0" presId="urn:microsoft.com/office/officeart/2005/8/layout/cycle1"/>
    <dgm:cxn modelId="{9529E4F0-ACBD-46D1-B938-4DFF319A6B8D}" srcId="{F66E67E0-A6D6-4166-B238-7BBA999E5287}" destId="{644FF58E-3ACE-48C1-9C7B-BE94CB0D2927}" srcOrd="3" destOrd="0" parTransId="{86F14ECD-6D22-454D-8721-4EA1094AD593}" sibTransId="{F5C43E5E-528E-45EC-819F-2C75D0F4BCC0}"/>
    <dgm:cxn modelId="{B108CEF5-5760-4C1E-AB26-36624D1254B7}" type="presOf" srcId="{644FF58E-3ACE-48C1-9C7B-BE94CB0D2927}" destId="{8A34A67B-07E2-40CC-A59D-8430C50FF98B}" srcOrd="0" destOrd="0" presId="urn:microsoft.com/office/officeart/2005/8/layout/cycle1"/>
    <dgm:cxn modelId="{6AF9FD6E-5B38-4960-98D7-A2915C9F3B9B}" type="presParOf" srcId="{68325FA3-08FA-4399-A32A-B009CD7ACB77}" destId="{FD79F45B-27FD-41B5-B9F8-1B9A22A5F31C}" srcOrd="0" destOrd="0" presId="urn:microsoft.com/office/officeart/2005/8/layout/cycle1"/>
    <dgm:cxn modelId="{D326E337-8960-4EF0-BE4E-9A135CD2C0B1}" type="presParOf" srcId="{68325FA3-08FA-4399-A32A-B009CD7ACB77}" destId="{5D9B22D0-9EFF-438B-B559-AE65716E7F1F}" srcOrd="1" destOrd="0" presId="urn:microsoft.com/office/officeart/2005/8/layout/cycle1"/>
    <dgm:cxn modelId="{D6DFE895-BB13-4626-88A4-F28315A8492E}" type="presParOf" srcId="{68325FA3-08FA-4399-A32A-B009CD7ACB77}" destId="{D1F73459-2D11-4747-8BF0-CC6507D57798}" srcOrd="2" destOrd="0" presId="urn:microsoft.com/office/officeart/2005/8/layout/cycle1"/>
    <dgm:cxn modelId="{FD82D430-CB76-4ABE-85B3-4573675AB9FD}" type="presParOf" srcId="{68325FA3-08FA-4399-A32A-B009CD7ACB77}" destId="{35238148-8E0E-42AE-A78C-D2E234FCCE01}" srcOrd="3" destOrd="0" presId="urn:microsoft.com/office/officeart/2005/8/layout/cycle1"/>
    <dgm:cxn modelId="{709C6F2B-FAFE-48B4-90ED-66340752B5E2}" type="presParOf" srcId="{68325FA3-08FA-4399-A32A-B009CD7ACB77}" destId="{980C4912-2DEF-46D4-AF15-A1768C7D0145}" srcOrd="4" destOrd="0" presId="urn:microsoft.com/office/officeart/2005/8/layout/cycle1"/>
    <dgm:cxn modelId="{82B7F667-2BE6-478B-B6FC-458DBD19F4F6}" type="presParOf" srcId="{68325FA3-08FA-4399-A32A-B009CD7ACB77}" destId="{29BB5FE7-E240-4B4F-9D66-FBFF37BA9F52}" srcOrd="5" destOrd="0" presId="urn:microsoft.com/office/officeart/2005/8/layout/cycle1"/>
    <dgm:cxn modelId="{2064A70B-261A-4800-899C-7429F7AE2FD8}" type="presParOf" srcId="{68325FA3-08FA-4399-A32A-B009CD7ACB77}" destId="{A4A18283-56AF-45CE-882C-347FB91EF634}" srcOrd="6" destOrd="0" presId="urn:microsoft.com/office/officeart/2005/8/layout/cycle1"/>
    <dgm:cxn modelId="{C89DDC15-EA20-499A-B520-E934B3A78F0E}" type="presParOf" srcId="{68325FA3-08FA-4399-A32A-B009CD7ACB77}" destId="{379015CE-EFCE-42F2-AFB6-4D6537F5A413}" srcOrd="7" destOrd="0" presId="urn:microsoft.com/office/officeart/2005/8/layout/cycle1"/>
    <dgm:cxn modelId="{1B7F1CCC-A5E5-4334-85F2-49BE12DC715A}" type="presParOf" srcId="{68325FA3-08FA-4399-A32A-B009CD7ACB77}" destId="{7E8434F2-FE81-4FC3-B5BE-1AD027DF0BDD}" srcOrd="8" destOrd="0" presId="urn:microsoft.com/office/officeart/2005/8/layout/cycle1"/>
    <dgm:cxn modelId="{9CF75D42-0D55-4847-BFE5-9A6A67D835BA}" type="presParOf" srcId="{68325FA3-08FA-4399-A32A-B009CD7ACB77}" destId="{F809A824-B8B3-4704-9740-E19A3D2D1D3C}" srcOrd="9" destOrd="0" presId="urn:microsoft.com/office/officeart/2005/8/layout/cycle1"/>
    <dgm:cxn modelId="{A7EA7BBE-F716-43D4-A339-8689CF522169}" type="presParOf" srcId="{68325FA3-08FA-4399-A32A-B009CD7ACB77}" destId="{8A34A67B-07E2-40CC-A59D-8430C50FF98B}" srcOrd="10" destOrd="0" presId="urn:microsoft.com/office/officeart/2005/8/layout/cycle1"/>
    <dgm:cxn modelId="{41567EDC-9A4D-44A1-AF37-2381D3497155}" type="presParOf" srcId="{68325FA3-08FA-4399-A32A-B009CD7ACB77}" destId="{EA6B16AB-D99A-4212-B8CA-F8554176960E}" srcOrd="11"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94F034-5EDA-4B76-9E8E-1F47E0F1A598}"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552E613F-EAEB-478E-BA4D-9CCDF974E15A}">
      <dgm:prSet phldrT="[Text]" custT="1"/>
      <dgm:spPr>
        <a:solidFill>
          <a:schemeClr val="accent1">
            <a:lumMod val="75000"/>
          </a:schemeClr>
        </a:solidFill>
      </dgm:spPr>
      <dgm:t>
        <a:bodyPr/>
        <a:lstStyle/>
        <a:p>
          <a:pPr algn="ctr"/>
          <a:r>
            <a:rPr lang="en-US" sz="1600" b="1" dirty="0"/>
            <a:t>1. Generate understanding and evidence </a:t>
          </a:r>
        </a:p>
        <a:p>
          <a:pPr algn="ctr"/>
          <a:r>
            <a:rPr lang="en-US" sz="1400" b="0" dirty="0"/>
            <a:t>to identify health systems bottlenecks through rapid readiness assessment tools (national, facility community levels)</a:t>
          </a:r>
        </a:p>
      </dgm:t>
    </dgm:pt>
    <dgm:pt modelId="{94D23744-F62B-4E19-B106-70CCD822E1D3}" type="parTrans" cxnId="{CFE6B57D-A25C-4605-A8C3-AB3BB45B203D}">
      <dgm:prSet/>
      <dgm:spPr/>
      <dgm:t>
        <a:bodyPr/>
        <a:lstStyle/>
        <a:p>
          <a:pPr algn="ctr"/>
          <a:endParaRPr lang="en-US" sz="2400"/>
        </a:p>
      </dgm:t>
    </dgm:pt>
    <dgm:pt modelId="{E6383D9B-9D66-4A97-A617-9090E4F83132}" type="sibTrans" cxnId="{CFE6B57D-A25C-4605-A8C3-AB3BB45B203D}">
      <dgm:prSet/>
      <dgm:spPr/>
      <dgm:t>
        <a:bodyPr/>
        <a:lstStyle/>
        <a:p>
          <a:pPr algn="ctr"/>
          <a:endParaRPr lang="en-US" sz="2400"/>
        </a:p>
      </dgm:t>
    </dgm:pt>
    <dgm:pt modelId="{C8865D86-4855-47B4-BEB0-544DA7F1D9B8}">
      <dgm:prSet phldrT="[Text]" custT="1"/>
      <dgm:spPr>
        <a:solidFill>
          <a:srgbClr val="00B0F0"/>
        </a:solidFill>
      </dgm:spPr>
      <dgm:t>
        <a:bodyPr/>
        <a:lstStyle/>
        <a:p>
          <a:pPr algn="ctr"/>
          <a:r>
            <a:rPr lang="en-US" sz="1600" b="1" dirty="0"/>
            <a:t>2. Guide country responses to deliver COVID-19 tools &amp; maintain EHS</a:t>
          </a:r>
        </a:p>
        <a:p>
          <a:pPr algn="ctr"/>
          <a:r>
            <a:rPr lang="en-US" sz="1400" b="0" dirty="0">
              <a:solidFill>
                <a:schemeClr val="bg1"/>
              </a:solidFill>
              <a:latin typeface="+mn-lt"/>
              <a:cs typeface="Calibri" panose="020F0502020204030204" pitchFamily="34" charset="0"/>
            </a:rPr>
            <a:t>by strengthening </a:t>
          </a:r>
          <a:r>
            <a:rPr kumimoji="0" lang="en-US" sz="1400" b="0" i="0" u="none" strike="noStrike" cap="none" spc="0" normalizeH="0" baseline="0" noProof="0" dirty="0">
              <a:ln>
                <a:noFill/>
              </a:ln>
              <a:solidFill>
                <a:schemeClr val="bg1"/>
              </a:solidFill>
              <a:effectLst/>
              <a:uLnTx/>
              <a:uFillTx/>
              <a:latin typeface="+mn-lt"/>
              <a:ea typeface="+mn-ea"/>
              <a:cs typeface="Calibri" panose="020F0502020204030204" pitchFamily="34" charset="0"/>
            </a:rPr>
            <a:t>country capacities &amp; platforms in HS monitoring &amp; analysis &amp; use of data </a:t>
          </a:r>
          <a:endParaRPr lang="en-US" sz="1400" b="0" dirty="0">
            <a:solidFill>
              <a:schemeClr val="bg1"/>
            </a:solidFill>
            <a:latin typeface="+mn-lt"/>
            <a:cs typeface="Calibri" panose="020F0502020204030204" pitchFamily="34" charset="0"/>
          </a:endParaRPr>
        </a:p>
      </dgm:t>
    </dgm:pt>
    <dgm:pt modelId="{4870D355-65AF-4F4F-8A4A-860E3B804F70}" type="parTrans" cxnId="{03C8B4B7-58E8-4AB2-AF43-B54B1ABEB767}">
      <dgm:prSet/>
      <dgm:spPr/>
      <dgm:t>
        <a:bodyPr/>
        <a:lstStyle/>
        <a:p>
          <a:pPr algn="ctr"/>
          <a:endParaRPr lang="en-US" sz="2400"/>
        </a:p>
      </dgm:t>
    </dgm:pt>
    <dgm:pt modelId="{70061672-57E1-4E6E-B23F-061B0536F141}" type="sibTrans" cxnId="{03C8B4B7-58E8-4AB2-AF43-B54B1ABEB767}">
      <dgm:prSet/>
      <dgm:spPr/>
      <dgm:t>
        <a:bodyPr/>
        <a:lstStyle/>
        <a:p>
          <a:pPr algn="ctr"/>
          <a:endParaRPr lang="en-US" sz="2400"/>
        </a:p>
      </dgm:t>
    </dgm:pt>
    <dgm:pt modelId="{A1E6C188-BAD8-41B5-844C-C58D1F7BEF89}">
      <dgm:prSet phldrT="[Text]" custT="1"/>
      <dgm:spPr>
        <a:solidFill>
          <a:schemeClr val="accent3"/>
        </a:solidFill>
      </dgm:spPr>
      <dgm:t>
        <a:bodyPr/>
        <a:lstStyle/>
        <a:p>
          <a:pPr algn="ctr"/>
          <a:r>
            <a:rPr lang="en-US" sz="1600" b="1" kern="1200" dirty="0">
              <a:latin typeface="+mn-lt"/>
              <a:cs typeface="Calibri" panose="020F0502020204030204" pitchFamily="34" charset="0"/>
            </a:rPr>
            <a:t>3</a:t>
          </a:r>
          <a:r>
            <a:rPr lang="en-US" sz="1600" b="1" kern="1200" dirty="0">
              <a:solidFill>
                <a:prstClr val="white"/>
              </a:solidFill>
              <a:latin typeface="+mn-lt"/>
              <a:ea typeface="+mn-ea"/>
              <a:cs typeface="Calibri" panose="020F0502020204030204" pitchFamily="34" charset="0"/>
            </a:rPr>
            <a:t>. Scale to sustainable health services monitoring systems </a:t>
          </a:r>
        </a:p>
        <a:p>
          <a:pPr algn="ctr"/>
          <a:endParaRPr lang="en-US" sz="1600" b="1" kern="1200" dirty="0">
            <a:solidFill>
              <a:prstClr val="white"/>
            </a:solidFill>
            <a:latin typeface="Arial"/>
            <a:ea typeface="+mn-ea"/>
            <a:cs typeface="+mn-cs"/>
          </a:endParaRPr>
        </a:p>
        <a:p>
          <a:pPr algn="ctr"/>
          <a:r>
            <a:rPr lang="en-US" sz="1400" b="0" kern="1200" dirty="0">
              <a:solidFill>
                <a:prstClr val="white"/>
              </a:solidFill>
              <a:latin typeface="Arial"/>
              <a:ea typeface="+mn-ea"/>
              <a:cs typeface="Calibri" panose="020F0502020204030204" pitchFamily="34" charset="0"/>
            </a:rPr>
            <a:t>through implementation, documentation and learning</a:t>
          </a:r>
        </a:p>
        <a:p>
          <a:pPr algn="ctr"/>
          <a:endParaRPr lang="en-US" sz="1800" b="1" kern="1200" dirty="0"/>
        </a:p>
      </dgm:t>
    </dgm:pt>
    <dgm:pt modelId="{C8ACABFC-8597-4E9C-A0AF-684CE497419B}" type="parTrans" cxnId="{881FDB7F-5A46-4DAA-9F7C-BDA00C3E44B9}">
      <dgm:prSet/>
      <dgm:spPr/>
      <dgm:t>
        <a:bodyPr/>
        <a:lstStyle/>
        <a:p>
          <a:pPr algn="ctr"/>
          <a:endParaRPr lang="en-US" sz="2400"/>
        </a:p>
      </dgm:t>
    </dgm:pt>
    <dgm:pt modelId="{B1D980B4-DD3C-49CF-9023-561794FDC0B1}" type="sibTrans" cxnId="{881FDB7F-5A46-4DAA-9F7C-BDA00C3E44B9}">
      <dgm:prSet/>
      <dgm:spPr/>
      <dgm:t>
        <a:bodyPr/>
        <a:lstStyle/>
        <a:p>
          <a:pPr algn="ctr"/>
          <a:endParaRPr lang="en-US" sz="2400"/>
        </a:p>
      </dgm:t>
    </dgm:pt>
    <dgm:pt modelId="{0DC629A9-51F0-4F26-89CD-D4180C422BF9}" type="pres">
      <dgm:prSet presAssocID="{6F94F034-5EDA-4B76-9E8E-1F47E0F1A598}" presName="CompostProcess" presStyleCnt="0">
        <dgm:presLayoutVars>
          <dgm:dir/>
          <dgm:resizeHandles val="exact"/>
        </dgm:presLayoutVars>
      </dgm:prSet>
      <dgm:spPr/>
    </dgm:pt>
    <dgm:pt modelId="{3FA947F6-47C1-4C70-9374-00D9FDA30106}" type="pres">
      <dgm:prSet presAssocID="{6F94F034-5EDA-4B76-9E8E-1F47E0F1A598}" presName="arrow" presStyleLbl="bgShp" presStyleIdx="0" presStyleCnt="1" custScaleX="117647"/>
      <dgm:spPr>
        <a:solidFill>
          <a:schemeClr val="bg1">
            <a:lumMod val="85000"/>
          </a:schemeClr>
        </a:solidFill>
      </dgm:spPr>
    </dgm:pt>
    <dgm:pt modelId="{2E6B7318-35F3-4B7E-AC88-7FA8E05CB388}" type="pres">
      <dgm:prSet presAssocID="{6F94F034-5EDA-4B76-9E8E-1F47E0F1A598}" presName="linearProcess" presStyleCnt="0"/>
      <dgm:spPr/>
    </dgm:pt>
    <dgm:pt modelId="{CB0E2141-2356-44C1-B7A8-3DBF41176C17}" type="pres">
      <dgm:prSet presAssocID="{552E613F-EAEB-478E-BA4D-9CCDF974E15A}" presName="textNode" presStyleLbl="node1" presStyleIdx="0" presStyleCnt="3" custScaleX="103730" custScaleY="222480">
        <dgm:presLayoutVars>
          <dgm:bulletEnabled val="1"/>
        </dgm:presLayoutVars>
      </dgm:prSet>
      <dgm:spPr/>
    </dgm:pt>
    <dgm:pt modelId="{423822E8-8A60-48B1-9007-D26A136FD468}" type="pres">
      <dgm:prSet presAssocID="{E6383D9B-9D66-4A97-A617-9090E4F83132}" presName="sibTrans" presStyleCnt="0"/>
      <dgm:spPr/>
    </dgm:pt>
    <dgm:pt modelId="{2597C0A9-0AAF-428A-8019-286197CC89AE}" type="pres">
      <dgm:prSet presAssocID="{C8865D86-4855-47B4-BEB0-544DA7F1D9B8}" presName="textNode" presStyleLbl="node1" presStyleIdx="1" presStyleCnt="3" custScaleX="108828" custScaleY="223872" custLinFactNeighborX="19037" custLinFactNeighborY="696">
        <dgm:presLayoutVars>
          <dgm:bulletEnabled val="1"/>
        </dgm:presLayoutVars>
      </dgm:prSet>
      <dgm:spPr/>
    </dgm:pt>
    <dgm:pt modelId="{16219F6B-DCB7-48BF-8AC1-B70FA8616A70}" type="pres">
      <dgm:prSet presAssocID="{70061672-57E1-4E6E-B23F-061B0536F141}" presName="sibTrans" presStyleCnt="0"/>
      <dgm:spPr/>
    </dgm:pt>
    <dgm:pt modelId="{83264B40-CE82-48CB-9987-F2AAD647962D}" type="pres">
      <dgm:prSet presAssocID="{A1E6C188-BAD8-41B5-844C-C58D1F7BEF89}" presName="textNode" presStyleLbl="node1" presStyleIdx="2" presStyleCnt="3" custScaleX="108490" custScaleY="222480">
        <dgm:presLayoutVars>
          <dgm:bulletEnabled val="1"/>
        </dgm:presLayoutVars>
      </dgm:prSet>
      <dgm:spPr/>
    </dgm:pt>
  </dgm:ptLst>
  <dgm:cxnLst>
    <dgm:cxn modelId="{11A17717-23CA-4A94-8B06-1962FD4BCB5D}" type="presOf" srcId="{C8865D86-4855-47B4-BEB0-544DA7F1D9B8}" destId="{2597C0A9-0AAF-428A-8019-286197CC89AE}" srcOrd="0" destOrd="0" presId="urn:microsoft.com/office/officeart/2005/8/layout/hProcess9"/>
    <dgm:cxn modelId="{2AB12B23-EB59-43F3-A062-911D8FF17E48}" type="presOf" srcId="{552E613F-EAEB-478E-BA4D-9CCDF974E15A}" destId="{CB0E2141-2356-44C1-B7A8-3DBF41176C17}" srcOrd="0" destOrd="0" presId="urn:microsoft.com/office/officeart/2005/8/layout/hProcess9"/>
    <dgm:cxn modelId="{491A0542-71C9-42C7-B4F3-8BB0A50C2181}" type="presOf" srcId="{A1E6C188-BAD8-41B5-844C-C58D1F7BEF89}" destId="{83264B40-CE82-48CB-9987-F2AAD647962D}" srcOrd="0" destOrd="0" presId="urn:microsoft.com/office/officeart/2005/8/layout/hProcess9"/>
    <dgm:cxn modelId="{CFE6B57D-A25C-4605-A8C3-AB3BB45B203D}" srcId="{6F94F034-5EDA-4B76-9E8E-1F47E0F1A598}" destId="{552E613F-EAEB-478E-BA4D-9CCDF974E15A}" srcOrd="0" destOrd="0" parTransId="{94D23744-F62B-4E19-B106-70CCD822E1D3}" sibTransId="{E6383D9B-9D66-4A97-A617-9090E4F83132}"/>
    <dgm:cxn modelId="{881FDB7F-5A46-4DAA-9F7C-BDA00C3E44B9}" srcId="{6F94F034-5EDA-4B76-9E8E-1F47E0F1A598}" destId="{A1E6C188-BAD8-41B5-844C-C58D1F7BEF89}" srcOrd="2" destOrd="0" parTransId="{C8ACABFC-8597-4E9C-A0AF-684CE497419B}" sibTransId="{B1D980B4-DD3C-49CF-9023-561794FDC0B1}"/>
    <dgm:cxn modelId="{8C441BB4-0781-4DA7-8E37-083FD162BF02}" type="presOf" srcId="{6F94F034-5EDA-4B76-9E8E-1F47E0F1A598}" destId="{0DC629A9-51F0-4F26-89CD-D4180C422BF9}" srcOrd="0" destOrd="0" presId="urn:microsoft.com/office/officeart/2005/8/layout/hProcess9"/>
    <dgm:cxn modelId="{03C8B4B7-58E8-4AB2-AF43-B54B1ABEB767}" srcId="{6F94F034-5EDA-4B76-9E8E-1F47E0F1A598}" destId="{C8865D86-4855-47B4-BEB0-544DA7F1D9B8}" srcOrd="1" destOrd="0" parTransId="{4870D355-65AF-4F4F-8A4A-860E3B804F70}" sibTransId="{70061672-57E1-4E6E-B23F-061B0536F141}"/>
    <dgm:cxn modelId="{840B29C6-6311-4CD1-B65D-D4AADBFAA8F6}" type="presParOf" srcId="{0DC629A9-51F0-4F26-89CD-D4180C422BF9}" destId="{3FA947F6-47C1-4C70-9374-00D9FDA30106}" srcOrd="0" destOrd="0" presId="urn:microsoft.com/office/officeart/2005/8/layout/hProcess9"/>
    <dgm:cxn modelId="{9A6F3F81-70DB-4157-B9AC-15A690DA8A3D}" type="presParOf" srcId="{0DC629A9-51F0-4F26-89CD-D4180C422BF9}" destId="{2E6B7318-35F3-4B7E-AC88-7FA8E05CB388}" srcOrd="1" destOrd="0" presId="urn:microsoft.com/office/officeart/2005/8/layout/hProcess9"/>
    <dgm:cxn modelId="{0AA60F45-DDAA-4265-B8DB-214326D17FDA}" type="presParOf" srcId="{2E6B7318-35F3-4B7E-AC88-7FA8E05CB388}" destId="{CB0E2141-2356-44C1-B7A8-3DBF41176C17}" srcOrd="0" destOrd="0" presId="urn:microsoft.com/office/officeart/2005/8/layout/hProcess9"/>
    <dgm:cxn modelId="{7CBF7B5E-116D-42AD-9C34-B32C44E6EB2A}" type="presParOf" srcId="{2E6B7318-35F3-4B7E-AC88-7FA8E05CB388}" destId="{423822E8-8A60-48B1-9007-D26A136FD468}" srcOrd="1" destOrd="0" presId="urn:microsoft.com/office/officeart/2005/8/layout/hProcess9"/>
    <dgm:cxn modelId="{37C7087F-5663-4B59-84CD-4C674BA7C0AF}" type="presParOf" srcId="{2E6B7318-35F3-4B7E-AC88-7FA8E05CB388}" destId="{2597C0A9-0AAF-428A-8019-286197CC89AE}" srcOrd="2" destOrd="0" presId="urn:microsoft.com/office/officeart/2005/8/layout/hProcess9"/>
    <dgm:cxn modelId="{F717AE81-CBA3-4329-8A34-FC546DB111B7}" type="presParOf" srcId="{2E6B7318-35F3-4B7E-AC88-7FA8E05CB388}" destId="{16219F6B-DCB7-48BF-8AC1-B70FA8616A70}" srcOrd="3" destOrd="0" presId="urn:microsoft.com/office/officeart/2005/8/layout/hProcess9"/>
    <dgm:cxn modelId="{2F105D36-5C9C-4B00-A8DF-661453249E02}" type="presParOf" srcId="{2E6B7318-35F3-4B7E-AC88-7FA8E05CB388}" destId="{83264B40-CE82-48CB-9987-F2AAD647962D}"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4308F7-0E09-4DA3-BE89-6AA01D2525CF}"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592364C7-BA37-4B57-AE1B-6BE300DA8974}">
      <dgm:prSet phldrT="[Text]" custT="1"/>
      <dgm:spPr/>
      <dgm:t>
        <a:bodyPr/>
        <a:lstStyle/>
        <a:p>
          <a:r>
            <a:rPr lang="en-US" sz="1400" dirty="0"/>
            <a:t>2021 Quarter 1 </a:t>
          </a:r>
        </a:p>
      </dgm:t>
    </dgm:pt>
    <dgm:pt modelId="{A23BA77A-15B6-4F70-BBC3-29674244FF39}" type="parTrans" cxnId="{7BFB0C3F-1290-4DE9-8855-0F3E1E683D61}">
      <dgm:prSet/>
      <dgm:spPr/>
      <dgm:t>
        <a:bodyPr/>
        <a:lstStyle/>
        <a:p>
          <a:endParaRPr lang="en-US"/>
        </a:p>
      </dgm:t>
    </dgm:pt>
    <dgm:pt modelId="{705E9209-0E50-4BD2-94C7-DCE68FE12C99}" type="sibTrans" cxnId="{7BFB0C3F-1290-4DE9-8855-0F3E1E683D61}">
      <dgm:prSet/>
      <dgm:spPr/>
      <dgm:t>
        <a:bodyPr/>
        <a:lstStyle/>
        <a:p>
          <a:endParaRPr lang="en-US"/>
        </a:p>
      </dgm:t>
    </dgm:pt>
    <dgm:pt modelId="{98D9B280-9F6B-4004-872A-77D26269B89B}">
      <dgm:prSet phldrT="[Text]" custT="1"/>
      <dgm:spPr/>
      <dgm:t>
        <a:bodyPr/>
        <a:lstStyle/>
        <a:p>
          <a:pPr>
            <a:spcAft>
              <a:spcPts val="600"/>
            </a:spcAft>
          </a:pPr>
          <a:r>
            <a:rPr lang="en-US" sz="1050" dirty="0"/>
            <a:t>Preparation : 4 countries.</a:t>
          </a:r>
        </a:p>
      </dgm:t>
    </dgm:pt>
    <dgm:pt modelId="{033C06B2-B394-4DF6-AB0A-04133FBE4715}" type="parTrans" cxnId="{E2657E6C-FCC9-4994-92A2-903DF98216DD}">
      <dgm:prSet/>
      <dgm:spPr/>
      <dgm:t>
        <a:bodyPr/>
        <a:lstStyle/>
        <a:p>
          <a:endParaRPr lang="en-US"/>
        </a:p>
      </dgm:t>
    </dgm:pt>
    <dgm:pt modelId="{EA30D550-7234-4C09-967D-C66536AC94BA}" type="sibTrans" cxnId="{E2657E6C-FCC9-4994-92A2-903DF98216DD}">
      <dgm:prSet/>
      <dgm:spPr/>
      <dgm:t>
        <a:bodyPr/>
        <a:lstStyle/>
        <a:p>
          <a:endParaRPr lang="en-US"/>
        </a:p>
      </dgm:t>
    </dgm:pt>
    <dgm:pt modelId="{EFA18074-CD05-40C1-A255-7D845E6E5472}">
      <dgm:prSet phldrT="[Text]" custT="1"/>
      <dgm:spPr/>
      <dgm:t>
        <a:bodyPr/>
        <a:lstStyle/>
        <a:p>
          <a:r>
            <a:rPr lang="en-US" sz="1400" dirty="0"/>
            <a:t>2021 Quarter 2 </a:t>
          </a:r>
        </a:p>
      </dgm:t>
    </dgm:pt>
    <dgm:pt modelId="{F7058C58-FCCB-4BD8-BF70-08424B50F9C2}" type="parTrans" cxnId="{A95270CC-5E28-4653-8608-CD813F613D93}">
      <dgm:prSet/>
      <dgm:spPr/>
      <dgm:t>
        <a:bodyPr/>
        <a:lstStyle/>
        <a:p>
          <a:endParaRPr lang="en-US"/>
        </a:p>
      </dgm:t>
    </dgm:pt>
    <dgm:pt modelId="{1DFEB42C-006C-4F99-A6E3-DF47DF3CFAB0}" type="sibTrans" cxnId="{A95270CC-5E28-4653-8608-CD813F613D93}">
      <dgm:prSet/>
      <dgm:spPr/>
      <dgm:t>
        <a:bodyPr/>
        <a:lstStyle/>
        <a:p>
          <a:endParaRPr lang="en-US"/>
        </a:p>
      </dgm:t>
    </dgm:pt>
    <dgm:pt modelId="{BBCD9B5E-5448-48EA-AE00-6227ED04492D}">
      <dgm:prSet phldrT="[Text]"/>
      <dgm:spPr/>
      <dgm:t>
        <a:bodyPr/>
        <a:lstStyle/>
        <a:p>
          <a:pPr>
            <a:spcAft>
              <a:spcPts val="600"/>
            </a:spcAft>
          </a:pPr>
          <a:r>
            <a:rPr lang="en-US" dirty="0"/>
            <a:t>Preparation : 14 countries.</a:t>
          </a:r>
        </a:p>
      </dgm:t>
    </dgm:pt>
    <dgm:pt modelId="{F5694EF5-41C4-43E5-93F9-528F08237855}" type="parTrans" cxnId="{B19F9D09-5BC1-4BD7-AD5E-84EA0EBCE6E0}">
      <dgm:prSet/>
      <dgm:spPr/>
      <dgm:t>
        <a:bodyPr/>
        <a:lstStyle/>
        <a:p>
          <a:endParaRPr lang="en-US"/>
        </a:p>
      </dgm:t>
    </dgm:pt>
    <dgm:pt modelId="{E79FCBB6-D8D7-469D-8A48-D915FA8A842B}" type="sibTrans" cxnId="{B19F9D09-5BC1-4BD7-AD5E-84EA0EBCE6E0}">
      <dgm:prSet/>
      <dgm:spPr/>
      <dgm:t>
        <a:bodyPr/>
        <a:lstStyle/>
        <a:p>
          <a:endParaRPr lang="en-US"/>
        </a:p>
      </dgm:t>
    </dgm:pt>
    <dgm:pt modelId="{B0E633E4-B255-4B4F-AF30-C07610824403}">
      <dgm:prSet phldrT="[Text]" custT="1"/>
      <dgm:spPr/>
      <dgm:t>
        <a:bodyPr/>
        <a:lstStyle/>
        <a:p>
          <a:r>
            <a:rPr lang="en-US" sz="1400" dirty="0"/>
            <a:t>2021 Quarter 3 </a:t>
          </a:r>
        </a:p>
      </dgm:t>
    </dgm:pt>
    <dgm:pt modelId="{F53045FA-1601-4893-802E-84B5D80B08AE}" type="parTrans" cxnId="{BE42ADFD-455E-4218-AA17-9BAFAC37B457}">
      <dgm:prSet/>
      <dgm:spPr/>
      <dgm:t>
        <a:bodyPr/>
        <a:lstStyle/>
        <a:p>
          <a:endParaRPr lang="en-US"/>
        </a:p>
      </dgm:t>
    </dgm:pt>
    <dgm:pt modelId="{20AAE831-4EC3-4144-ABA4-23A3649428B3}" type="sibTrans" cxnId="{BE42ADFD-455E-4218-AA17-9BAFAC37B457}">
      <dgm:prSet/>
      <dgm:spPr/>
      <dgm:t>
        <a:bodyPr/>
        <a:lstStyle/>
        <a:p>
          <a:endParaRPr lang="en-US"/>
        </a:p>
      </dgm:t>
    </dgm:pt>
    <dgm:pt modelId="{19C1B9F2-4A26-475E-A4A4-8D180DF50DCA}">
      <dgm:prSet phldrT="[Text]"/>
      <dgm:spPr/>
      <dgm:t>
        <a:bodyPr/>
        <a:lstStyle/>
        <a:p>
          <a:r>
            <a:rPr lang="en-US" dirty="0"/>
            <a:t>Preparation : 20+ countries.</a:t>
          </a:r>
        </a:p>
      </dgm:t>
    </dgm:pt>
    <dgm:pt modelId="{74F48D49-809D-42BD-BA15-9BA62F8BDD9B}" type="parTrans" cxnId="{B4C2BF91-67D5-49C2-BEB1-E966433305A3}">
      <dgm:prSet/>
      <dgm:spPr/>
      <dgm:t>
        <a:bodyPr/>
        <a:lstStyle/>
        <a:p>
          <a:endParaRPr lang="en-US"/>
        </a:p>
      </dgm:t>
    </dgm:pt>
    <dgm:pt modelId="{456B72C1-611E-453F-9131-5007AAB10FDA}" type="sibTrans" cxnId="{B4C2BF91-67D5-49C2-BEB1-E966433305A3}">
      <dgm:prSet/>
      <dgm:spPr/>
      <dgm:t>
        <a:bodyPr/>
        <a:lstStyle/>
        <a:p>
          <a:endParaRPr lang="en-US"/>
        </a:p>
      </dgm:t>
    </dgm:pt>
    <dgm:pt modelId="{86D8CB4B-783A-4F7E-969D-5E0448047B0A}">
      <dgm:prSet phldrT="[Text]" custT="1"/>
      <dgm:spPr/>
      <dgm:t>
        <a:bodyPr/>
        <a:lstStyle/>
        <a:p>
          <a:r>
            <a:rPr lang="en-US" sz="1400" dirty="0"/>
            <a:t>2021 Quarter 4 </a:t>
          </a:r>
        </a:p>
      </dgm:t>
    </dgm:pt>
    <dgm:pt modelId="{50ED129E-4F3C-41FC-B108-43A21D3B4AC7}" type="parTrans" cxnId="{AD472FBE-E15E-4C19-BD00-30ACA6F3224A}">
      <dgm:prSet/>
      <dgm:spPr/>
      <dgm:t>
        <a:bodyPr/>
        <a:lstStyle/>
        <a:p>
          <a:endParaRPr lang="en-US"/>
        </a:p>
      </dgm:t>
    </dgm:pt>
    <dgm:pt modelId="{F8D65731-2671-4ABA-A356-2E55E9B3C976}" type="sibTrans" cxnId="{AD472FBE-E15E-4C19-BD00-30ACA6F3224A}">
      <dgm:prSet/>
      <dgm:spPr/>
      <dgm:t>
        <a:bodyPr/>
        <a:lstStyle/>
        <a:p>
          <a:endParaRPr lang="en-US"/>
        </a:p>
      </dgm:t>
    </dgm:pt>
    <dgm:pt modelId="{01E18B01-67D6-4630-A1EB-07AE02FC4A30}">
      <dgm:prSet/>
      <dgm:spPr/>
      <dgm:t>
        <a:bodyPr/>
        <a:lstStyle/>
        <a:p>
          <a:r>
            <a:rPr lang="en-US" dirty="0"/>
            <a:t>Preparation : 20 countries.</a:t>
          </a:r>
        </a:p>
      </dgm:t>
    </dgm:pt>
    <dgm:pt modelId="{87474FFA-B612-49FD-B273-2809697DA2B9}" type="parTrans" cxnId="{A7877A51-2C23-4AE0-BCE4-B54A54AE49A5}">
      <dgm:prSet/>
      <dgm:spPr/>
      <dgm:t>
        <a:bodyPr/>
        <a:lstStyle/>
        <a:p>
          <a:endParaRPr lang="en-US"/>
        </a:p>
      </dgm:t>
    </dgm:pt>
    <dgm:pt modelId="{1E545D3A-4E96-4C59-8B39-7CF77D83DCA4}" type="sibTrans" cxnId="{A7877A51-2C23-4AE0-BCE4-B54A54AE49A5}">
      <dgm:prSet/>
      <dgm:spPr/>
      <dgm:t>
        <a:bodyPr/>
        <a:lstStyle/>
        <a:p>
          <a:endParaRPr lang="en-US"/>
        </a:p>
      </dgm:t>
    </dgm:pt>
    <dgm:pt modelId="{05F5DAEA-59CD-47E8-A11F-66B9A256F9B3}">
      <dgm:prSet phldrT="[Text]" custT="1"/>
      <dgm:spPr/>
      <dgm:t>
        <a:bodyPr/>
        <a:lstStyle/>
        <a:p>
          <a:pPr>
            <a:spcAft>
              <a:spcPts val="600"/>
            </a:spcAft>
          </a:pPr>
          <a:r>
            <a:rPr lang="en-US" sz="1050" dirty="0"/>
            <a:t>Implementation 1</a:t>
          </a:r>
          <a:r>
            <a:rPr lang="en-US" sz="1050" baseline="30000" dirty="0"/>
            <a:t>st</a:t>
          </a:r>
          <a:r>
            <a:rPr lang="en-US" sz="1050" dirty="0"/>
            <a:t>  round: </a:t>
          </a:r>
          <a:br>
            <a:rPr lang="en-US" sz="1050" dirty="0"/>
          </a:br>
          <a:r>
            <a:rPr lang="en-US" sz="1050" dirty="0"/>
            <a:t>1 country</a:t>
          </a:r>
        </a:p>
      </dgm:t>
    </dgm:pt>
    <dgm:pt modelId="{C5313D37-BF89-416A-9108-8EAC5B244890}" type="parTrans" cxnId="{1E205BBB-6D77-42E7-9BFB-8135BF5BDA91}">
      <dgm:prSet/>
      <dgm:spPr/>
      <dgm:t>
        <a:bodyPr/>
        <a:lstStyle/>
        <a:p>
          <a:endParaRPr lang="fr-FR"/>
        </a:p>
      </dgm:t>
    </dgm:pt>
    <dgm:pt modelId="{D7F99729-5C5C-4195-BC16-7CA13FAD3EA0}" type="sibTrans" cxnId="{1E205BBB-6D77-42E7-9BFB-8135BF5BDA91}">
      <dgm:prSet/>
      <dgm:spPr/>
      <dgm:t>
        <a:bodyPr/>
        <a:lstStyle/>
        <a:p>
          <a:endParaRPr lang="fr-FR"/>
        </a:p>
      </dgm:t>
    </dgm:pt>
    <dgm:pt modelId="{14D2ED73-520C-42D9-9D25-80AAE7319952}">
      <dgm:prSet phldrT="[Text]" custT="1"/>
      <dgm:spPr/>
      <dgm:t>
        <a:bodyPr/>
        <a:lstStyle/>
        <a:p>
          <a:pPr>
            <a:spcAft>
              <a:spcPts val="600"/>
            </a:spcAft>
          </a:pPr>
          <a:r>
            <a:rPr lang="en-US" sz="1050" dirty="0"/>
            <a:t>Dissemination and policy dialogue:</a:t>
          </a:r>
          <a:br>
            <a:rPr lang="en-US" sz="1050" dirty="0"/>
          </a:br>
          <a:r>
            <a:rPr lang="en-US" sz="1050" dirty="0"/>
            <a:t>1 country</a:t>
          </a:r>
        </a:p>
      </dgm:t>
    </dgm:pt>
    <dgm:pt modelId="{4FB35BC1-5C6B-4015-BDC7-AC537A65A0CD}" type="parTrans" cxnId="{E6ECFD31-F284-4AA8-8883-75F82DC7833E}">
      <dgm:prSet/>
      <dgm:spPr/>
      <dgm:t>
        <a:bodyPr/>
        <a:lstStyle/>
        <a:p>
          <a:endParaRPr lang="fr-FR"/>
        </a:p>
      </dgm:t>
    </dgm:pt>
    <dgm:pt modelId="{1F9D0B9A-224B-4D24-93B1-E6F315C2B51B}" type="sibTrans" cxnId="{E6ECFD31-F284-4AA8-8883-75F82DC7833E}">
      <dgm:prSet/>
      <dgm:spPr/>
      <dgm:t>
        <a:bodyPr/>
        <a:lstStyle/>
        <a:p>
          <a:endParaRPr lang="fr-FR"/>
        </a:p>
      </dgm:t>
    </dgm:pt>
    <dgm:pt modelId="{AC162109-A7AF-4150-B1E3-A3F88C323661}">
      <dgm:prSet/>
      <dgm:spPr/>
      <dgm:t>
        <a:bodyPr/>
        <a:lstStyle/>
        <a:p>
          <a:pPr>
            <a:spcAft>
              <a:spcPts val="600"/>
            </a:spcAft>
          </a:pPr>
          <a:r>
            <a:rPr lang="en-US" dirty="0"/>
            <a:t>Implementation 1st round:</a:t>
          </a:r>
          <a:br>
            <a:rPr lang="en-US" dirty="0"/>
          </a:br>
          <a:r>
            <a:rPr lang="en-US" dirty="0"/>
            <a:t>13 countries</a:t>
          </a:r>
        </a:p>
      </dgm:t>
    </dgm:pt>
    <dgm:pt modelId="{AB29F9EE-64F3-49FD-8E47-1EDC76A77354}" type="parTrans" cxnId="{0A883E34-8F91-4273-9222-470494404424}">
      <dgm:prSet/>
      <dgm:spPr/>
      <dgm:t>
        <a:bodyPr/>
        <a:lstStyle/>
        <a:p>
          <a:endParaRPr lang="fr-FR"/>
        </a:p>
      </dgm:t>
    </dgm:pt>
    <dgm:pt modelId="{57FC4193-0280-40C9-B673-2CF4BE6BFBE8}" type="sibTrans" cxnId="{0A883E34-8F91-4273-9222-470494404424}">
      <dgm:prSet/>
      <dgm:spPr/>
      <dgm:t>
        <a:bodyPr/>
        <a:lstStyle/>
        <a:p>
          <a:endParaRPr lang="fr-FR"/>
        </a:p>
      </dgm:t>
    </dgm:pt>
    <dgm:pt modelId="{77E0F602-D8BD-4F46-9037-E517D920CA72}">
      <dgm:prSet/>
      <dgm:spPr/>
      <dgm:t>
        <a:bodyPr/>
        <a:lstStyle/>
        <a:p>
          <a:pPr>
            <a:spcAft>
              <a:spcPts val="600"/>
            </a:spcAft>
          </a:pPr>
          <a:r>
            <a:rPr lang="en-US" dirty="0"/>
            <a:t>Implementation 2</a:t>
          </a:r>
          <a:r>
            <a:rPr lang="en-US" baseline="30000" dirty="0"/>
            <a:t>nd</a:t>
          </a:r>
          <a:r>
            <a:rPr lang="en-US" dirty="0"/>
            <a:t> round:</a:t>
          </a:r>
          <a:br>
            <a:rPr lang="en-US" dirty="0"/>
          </a:br>
          <a:r>
            <a:rPr lang="en-US" dirty="0"/>
            <a:t>1 country</a:t>
          </a:r>
        </a:p>
      </dgm:t>
    </dgm:pt>
    <dgm:pt modelId="{0B9327AB-2EB5-43E6-8F5A-4DCF6C49B102}" type="parTrans" cxnId="{077EE428-575F-4FC3-A0B5-787838BD070B}">
      <dgm:prSet/>
      <dgm:spPr/>
      <dgm:t>
        <a:bodyPr/>
        <a:lstStyle/>
        <a:p>
          <a:endParaRPr lang="fr-FR"/>
        </a:p>
      </dgm:t>
    </dgm:pt>
    <dgm:pt modelId="{6979E904-E6A8-4980-825C-B7DB228A862A}" type="sibTrans" cxnId="{077EE428-575F-4FC3-A0B5-787838BD070B}">
      <dgm:prSet/>
      <dgm:spPr/>
      <dgm:t>
        <a:bodyPr/>
        <a:lstStyle/>
        <a:p>
          <a:endParaRPr lang="fr-FR"/>
        </a:p>
      </dgm:t>
    </dgm:pt>
    <dgm:pt modelId="{F76A9D01-67A1-42CD-A7EF-D940C0F3F884}">
      <dgm:prSet/>
      <dgm:spPr/>
      <dgm:t>
        <a:bodyPr/>
        <a:lstStyle/>
        <a:p>
          <a:pPr>
            <a:spcAft>
              <a:spcPts val="600"/>
            </a:spcAft>
          </a:pPr>
          <a:r>
            <a:rPr lang="en-US" dirty="0"/>
            <a:t>Dissemination and policy dialogue: </a:t>
          </a:r>
          <a:br>
            <a:rPr lang="en-US" dirty="0"/>
          </a:br>
          <a:r>
            <a:rPr lang="en-US" dirty="0"/>
            <a:t>14 countries</a:t>
          </a:r>
        </a:p>
      </dgm:t>
    </dgm:pt>
    <dgm:pt modelId="{F327EAEA-AE45-4D50-8DAC-57CA6E1255E0}" type="parTrans" cxnId="{103F0A32-F9B6-45F8-83DF-FDA58E312D75}">
      <dgm:prSet/>
      <dgm:spPr/>
      <dgm:t>
        <a:bodyPr/>
        <a:lstStyle/>
        <a:p>
          <a:endParaRPr lang="fr-FR"/>
        </a:p>
      </dgm:t>
    </dgm:pt>
    <dgm:pt modelId="{17C61947-B54E-4B4D-96A7-1EDAEE8EE6B8}" type="sibTrans" cxnId="{103F0A32-F9B6-45F8-83DF-FDA58E312D75}">
      <dgm:prSet/>
      <dgm:spPr/>
      <dgm:t>
        <a:bodyPr/>
        <a:lstStyle/>
        <a:p>
          <a:endParaRPr lang="fr-FR"/>
        </a:p>
      </dgm:t>
    </dgm:pt>
    <dgm:pt modelId="{0A0CCCF0-1360-427B-BCBE-7F43E15388CA}">
      <dgm:prSet/>
      <dgm:spPr/>
      <dgm:t>
        <a:bodyPr/>
        <a:lstStyle/>
        <a:p>
          <a:r>
            <a:rPr lang="en-US" dirty="0"/>
            <a:t>Implementation 1st round:</a:t>
          </a:r>
          <a:br>
            <a:rPr lang="en-US" dirty="0"/>
          </a:br>
          <a:r>
            <a:rPr lang="en-US" dirty="0"/>
            <a:t>6 countries</a:t>
          </a:r>
        </a:p>
      </dgm:t>
    </dgm:pt>
    <dgm:pt modelId="{E482180C-4526-4124-BCD4-6E58BA74148C}" type="parTrans" cxnId="{A56CF131-A0A7-4B2B-A5CA-F42E54D08791}">
      <dgm:prSet/>
      <dgm:spPr/>
      <dgm:t>
        <a:bodyPr/>
        <a:lstStyle/>
        <a:p>
          <a:endParaRPr lang="fr-FR"/>
        </a:p>
      </dgm:t>
    </dgm:pt>
    <dgm:pt modelId="{834CE4D7-B455-409A-A947-6AAEEE554687}" type="sibTrans" cxnId="{A56CF131-A0A7-4B2B-A5CA-F42E54D08791}">
      <dgm:prSet/>
      <dgm:spPr/>
      <dgm:t>
        <a:bodyPr/>
        <a:lstStyle/>
        <a:p>
          <a:endParaRPr lang="fr-FR"/>
        </a:p>
      </dgm:t>
    </dgm:pt>
    <dgm:pt modelId="{910603AF-C814-4643-B0BF-CA2FCAE68810}">
      <dgm:prSet/>
      <dgm:spPr/>
      <dgm:t>
        <a:bodyPr/>
        <a:lstStyle/>
        <a:p>
          <a:r>
            <a:rPr lang="en-US" dirty="0"/>
            <a:t>Implementation 2</a:t>
          </a:r>
          <a:r>
            <a:rPr lang="en-US" baseline="30000" dirty="0"/>
            <a:t>nd</a:t>
          </a:r>
          <a:r>
            <a:rPr lang="en-US" dirty="0"/>
            <a:t> round:</a:t>
          </a:r>
          <a:br>
            <a:rPr lang="en-US" dirty="0"/>
          </a:br>
          <a:r>
            <a:rPr lang="en-US" dirty="0"/>
            <a:t>13 country</a:t>
          </a:r>
        </a:p>
      </dgm:t>
    </dgm:pt>
    <dgm:pt modelId="{06568575-FC50-4BAF-87F7-01B2C9F309D4}" type="parTrans" cxnId="{A14F5ACD-57B7-4F6F-8050-871EBAD8CF6D}">
      <dgm:prSet/>
      <dgm:spPr/>
      <dgm:t>
        <a:bodyPr/>
        <a:lstStyle/>
        <a:p>
          <a:endParaRPr lang="fr-FR"/>
        </a:p>
      </dgm:t>
    </dgm:pt>
    <dgm:pt modelId="{5C163009-D450-484A-A273-B675B948A100}" type="sibTrans" cxnId="{A14F5ACD-57B7-4F6F-8050-871EBAD8CF6D}">
      <dgm:prSet/>
      <dgm:spPr/>
      <dgm:t>
        <a:bodyPr/>
        <a:lstStyle/>
        <a:p>
          <a:endParaRPr lang="fr-FR"/>
        </a:p>
      </dgm:t>
    </dgm:pt>
    <dgm:pt modelId="{A7FFDD06-8685-4E8A-897F-A4C976EBECC1}">
      <dgm:prSet/>
      <dgm:spPr/>
      <dgm:t>
        <a:bodyPr/>
        <a:lstStyle/>
        <a:p>
          <a:r>
            <a:rPr lang="en-US" dirty="0"/>
            <a:t>Dissemination and policy dialogue: </a:t>
          </a:r>
          <a:br>
            <a:rPr lang="en-US" dirty="0"/>
          </a:br>
          <a:r>
            <a:rPr lang="en-US" dirty="0"/>
            <a:t>20 countries</a:t>
          </a:r>
        </a:p>
      </dgm:t>
    </dgm:pt>
    <dgm:pt modelId="{2A8F264E-FDCF-405B-AD4E-65B871CAE203}" type="parTrans" cxnId="{8914AE06-7345-4DA9-B851-0240341A700B}">
      <dgm:prSet/>
      <dgm:spPr/>
      <dgm:t>
        <a:bodyPr/>
        <a:lstStyle/>
        <a:p>
          <a:endParaRPr lang="fr-FR"/>
        </a:p>
      </dgm:t>
    </dgm:pt>
    <dgm:pt modelId="{2164AA54-B20B-4B61-AAA2-8733737C8A9E}" type="sibTrans" cxnId="{8914AE06-7345-4DA9-B851-0240341A700B}">
      <dgm:prSet/>
      <dgm:spPr/>
      <dgm:t>
        <a:bodyPr/>
        <a:lstStyle/>
        <a:p>
          <a:endParaRPr lang="fr-FR"/>
        </a:p>
      </dgm:t>
    </dgm:pt>
    <dgm:pt modelId="{85C60FDE-7630-4B97-8448-0F2304F00ACC}">
      <dgm:prSet phldrT="[Text]"/>
      <dgm:spPr/>
      <dgm:t>
        <a:bodyPr/>
        <a:lstStyle/>
        <a:p>
          <a:r>
            <a:rPr lang="en-US" dirty="0"/>
            <a:t>Implementation 3</a:t>
          </a:r>
          <a:r>
            <a:rPr lang="en-US" baseline="30000" dirty="0"/>
            <a:t>rd</a:t>
          </a:r>
          <a:r>
            <a:rPr lang="en-US" dirty="0"/>
            <a:t> round:</a:t>
          </a:r>
          <a:br>
            <a:rPr lang="en-US" dirty="0"/>
          </a:br>
          <a:r>
            <a:rPr lang="en-US" dirty="0"/>
            <a:t>1 country</a:t>
          </a:r>
        </a:p>
      </dgm:t>
    </dgm:pt>
    <dgm:pt modelId="{B22F8733-56CE-4775-9935-BE7C83643F8E}" type="parTrans" cxnId="{9A5D4B10-73C8-4758-AB57-502304501DCC}">
      <dgm:prSet/>
      <dgm:spPr/>
      <dgm:t>
        <a:bodyPr/>
        <a:lstStyle/>
        <a:p>
          <a:endParaRPr lang="fr-FR"/>
        </a:p>
      </dgm:t>
    </dgm:pt>
    <dgm:pt modelId="{12953E0B-54FF-4715-ADAD-5BDF87FE4DBF}" type="sibTrans" cxnId="{9A5D4B10-73C8-4758-AB57-502304501DCC}">
      <dgm:prSet/>
      <dgm:spPr/>
      <dgm:t>
        <a:bodyPr/>
        <a:lstStyle/>
        <a:p>
          <a:endParaRPr lang="fr-FR"/>
        </a:p>
      </dgm:t>
    </dgm:pt>
    <dgm:pt modelId="{CA59FBED-74C7-480D-BABF-9DBB9082E5D4}">
      <dgm:prSet/>
      <dgm:spPr/>
      <dgm:t>
        <a:bodyPr/>
        <a:lstStyle/>
        <a:p>
          <a:r>
            <a:rPr lang="en-US" dirty="0"/>
            <a:t>Implementation 1st round:</a:t>
          </a:r>
          <a:br>
            <a:rPr lang="en-US" dirty="0"/>
          </a:br>
          <a:r>
            <a:rPr lang="en-US" dirty="0"/>
            <a:t>X countries</a:t>
          </a:r>
        </a:p>
      </dgm:t>
    </dgm:pt>
    <dgm:pt modelId="{F33AC57F-6385-4279-8E57-FB3082BF586A}" type="parTrans" cxnId="{6BC28691-16DE-4C73-9B1A-C4F938620F91}">
      <dgm:prSet/>
      <dgm:spPr/>
      <dgm:t>
        <a:bodyPr/>
        <a:lstStyle/>
        <a:p>
          <a:endParaRPr lang="fr-FR"/>
        </a:p>
      </dgm:t>
    </dgm:pt>
    <dgm:pt modelId="{3761FC32-329E-4AC7-9A12-97C3EFD924C6}" type="sibTrans" cxnId="{6BC28691-16DE-4C73-9B1A-C4F938620F91}">
      <dgm:prSet/>
      <dgm:spPr/>
      <dgm:t>
        <a:bodyPr/>
        <a:lstStyle/>
        <a:p>
          <a:endParaRPr lang="fr-FR"/>
        </a:p>
      </dgm:t>
    </dgm:pt>
    <dgm:pt modelId="{5AA413A6-B5FF-4E07-AFF1-A8FBDA8AEDB1}">
      <dgm:prSet/>
      <dgm:spPr/>
      <dgm:t>
        <a:bodyPr/>
        <a:lstStyle/>
        <a:p>
          <a:r>
            <a:rPr lang="en-US" dirty="0"/>
            <a:t>Implementation 2</a:t>
          </a:r>
          <a:r>
            <a:rPr lang="en-US" baseline="30000" dirty="0"/>
            <a:t>nd</a:t>
          </a:r>
          <a:r>
            <a:rPr lang="en-US" dirty="0"/>
            <a:t> round:</a:t>
          </a:r>
          <a:br>
            <a:rPr lang="en-US" dirty="0"/>
          </a:br>
          <a:r>
            <a:rPr lang="en-US" dirty="0"/>
            <a:t>6 country</a:t>
          </a:r>
        </a:p>
      </dgm:t>
    </dgm:pt>
    <dgm:pt modelId="{11D19F01-F235-40BB-8781-B141CAFB8BEE}" type="parTrans" cxnId="{B2078AFB-9374-45D6-99E0-EC8854D57682}">
      <dgm:prSet/>
      <dgm:spPr/>
      <dgm:t>
        <a:bodyPr/>
        <a:lstStyle/>
        <a:p>
          <a:endParaRPr lang="fr-FR"/>
        </a:p>
      </dgm:t>
    </dgm:pt>
    <dgm:pt modelId="{19F944C2-B1DE-40EA-B5C6-88206065AC5A}" type="sibTrans" cxnId="{B2078AFB-9374-45D6-99E0-EC8854D57682}">
      <dgm:prSet/>
      <dgm:spPr/>
      <dgm:t>
        <a:bodyPr/>
        <a:lstStyle/>
        <a:p>
          <a:endParaRPr lang="fr-FR"/>
        </a:p>
      </dgm:t>
    </dgm:pt>
    <dgm:pt modelId="{4C25C91B-375D-4422-BF20-1B733DB6894E}">
      <dgm:prSet/>
      <dgm:spPr/>
      <dgm:t>
        <a:bodyPr/>
        <a:lstStyle/>
        <a:p>
          <a:r>
            <a:rPr lang="en-US" dirty="0"/>
            <a:t>Implementation 3</a:t>
          </a:r>
          <a:r>
            <a:rPr lang="en-US" baseline="30000" dirty="0"/>
            <a:t>rd</a:t>
          </a:r>
          <a:r>
            <a:rPr lang="en-US" dirty="0"/>
            <a:t> round:</a:t>
          </a:r>
          <a:br>
            <a:rPr lang="en-US" dirty="0"/>
          </a:br>
          <a:r>
            <a:rPr lang="en-US" dirty="0"/>
            <a:t>13 country</a:t>
          </a:r>
        </a:p>
      </dgm:t>
    </dgm:pt>
    <dgm:pt modelId="{C735A484-8641-44F0-8604-60D0366A7ACA}" type="parTrans" cxnId="{4D9FB7F3-6A92-4A94-9284-1D107078AF27}">
      <dgm:prSet/>
      <dgm:spPr/>
      <dgm:t>
        <a:bodyPr/>
        <a:lstStyle/>
        <a:p>
          <a:endParaRPr lang="fr-FR"/>
        </a:p>
      </dgm:t>
    </dgm:pt>
    <dgm:pt modelId="{A5EC8E23-40CF-488D-A1C7-32000D8AC176}" type="sibTrans" cxnId="{4D9FB7F3-6A92-4A94-9284-1D107078AF27}">
      <dgm:prSet/>
      <dgm:spPr/>
      <dgm:t>
        <a:bodyPr/>
        <a:lstStyle/>
        <a:p>
          <a:endParaRPr lang="fr-FR"/>
        </a:p>
      </dgm:t>
    </dgm:pt>
    <dgm:pt modelId="{C12B1D71-51AB-4912-A6E5-8AFDB688A22F}">
      <dgm:prSet/>
      <dgm:spPr/>
      <dgm:t>
        <a:bodyPr/>
        <a:lstStyle/>
        <a:p>
          <a:r>
            <a:rPr lang="en-US" dirty="0"/>
            <a:t>Dissemination and policy dialogue: </a:t>
          </a:r>
          <a:br>
            <a:rPr lang="en-US" dirty="0"/>
          </a:br>
          <a:r>
            <a:rPr lang="en-US" dirty="0"/>
            <a:t>20+ countries</a:t>
          </a:r>
        </a:p>
      </dgm:t>
    </dgm:pt>
    <dgm:pt modelId="{5CFF198C-6C7E-428C-8F69-827F6CE71820}" type="parTrans" cxnId="{FE5243B8-9C07-48C6-9ED5-B83A39E3E96D}">
      <dgm:prSet/>
      <dgm:spPr/>
      <dgm:t>
        <a:bodyPr/>
        <a:lstStyle/>
        <a:p>
          <a:endParaRPr lang="fr-FR"/>
        </a:p>
      </dgm:t>
    </dgm:pt>
    <dgm:pt modelId="{78ADC309-1915-4697-865F-B6DB56D11C5A}" type="sibTrans" cxnId="{FE5243B8-9C07-48C6-9ED5-B83A39E3E96D}">
      <dgm:prSet/>
      <dgm:spPr/>
      <dgm:t>
        <a:bodyPr/>
        <a:lstStyle/>
        <a:p>
          <a:endParaRPr lang="fr-FR"/>
        </a:p>
      </dgm:t>
    </dgm:pt>
    <dgm:pt modelId="{F3256032-73EC-40D1-8050-54B32D6F8165}">
      <dgm:prSet phldrT="[Text]"/>
      <dgm:spPr/>
      <dgm:t>
        <a:bodyPr/>
        <a:lstStyle/>
        <a:p>
          <a:r>
            <a:rPr lang="en-US" dirty="0"/>
            <a:t>Implementation 4</a:t>
          </a:r>
          <a:r>
            <a:rPr lang="en-US" baseline="30000" dirty="0"/>
            <a:t>rd </a:t>
          </a:r>
          <a:r>
            <a:rPr lang="en-US" dirty="0"/>
            <a:t>round:</a:t>
          </a:r>
          <a:br>
            <a:rPr lang="en-US" dirty="0"/>
          </a:br>
          <a:r>
            <a:rPr lang="en-US" dirty="0"/>
            <a:t>1 country</a:t>
          </a:r>
        </a:p>
      </dgm:t>
    </dgm:pt>
    <dgm:pt modelId="{5158044E-3D09-42E8-8FEF-4B804C8DBCDA}" type="parTrans" cxnId="{E42D2B40-F9F6-4375-B552-EA9B3479585E}">
      <dgm:prSet/>
      <dgm:spPr/>
      <dgm:t>
        <a:bodyPr/>
        <a:lstStyle/>
        <a:p>
          <a:endParaRPr lang="fr-FR"/>
        </a:p>
      </dgm:t>
    </dgm:pt>
    <dgm:pt modelId="{53C4C712-3C6F-4FCC-965C-9C3135F58060}" type="sibTrans" cxnId="{E42D2B40-F9F6-4375-B552-EA9B3479585E}">
      <dgm:prSet/>
      <dgm:spPr/>
      <dgm:t>
        <a:bodyPr/>
        <a:lstStyle/>
        <a:p>
          <a:endParaRPr lang="fr-FR"/>
        </a:p>
      </dgm:t>
    </dgm:pt>
    <dgm:pt modelId="{59793D61-5F54-4372-8457-131806ADDFCC}">
      <dgm:prSet phldrT="[Text]"/>
      <dgm:spPr/>
      <dgm:t>
        <a:bodyPr/>
        <a:lstStyle/>
        <a:p>
          <a:r>
            <a:rPr lang="en-US" dirty="0"/>
            <a:t>Documentation of experience / lessons learned</a:t>
          </a:r>
        </a:p>
      </dgm:t>
    </dgm:pt>
    <dgm:pt modelId="{C592F114-E29D-4B64-A10F-6C4239185C6B}" type="parTrans" cxnId="{B606495B-0242-4E2E-AF0F-73897E2244B8}">
      <dgm:prSet/>
      <dgm:spPr/>
      <dgm:t>
        <a:bodyPr/>
        <a:lstStyle/>
        <a:p>
          <a:endParaRPr lang="fr-FR"/>
        </a:p>
      </dgm:t>
    </dgm:pt>
    <dgm:pt modelId="{B5DC3C4F-3F00-42D5-9FB5-97AD155BB3DB}" type="sibTrans" cxnId="{B606495B-0242-4E2E-AF0F-73897E2244B8}">
      <dgm:prSet/>
      <dgm:spPr/>
      <dgm:t>
        <a:bodyPr/>
        <a:lstStyle/>
        <a:p>
          <a:endParaRPr lang="fr-FR"/>
        </a:p>
      </dgm:t>
    </dgm:pt>
    <dgm:pt modelId="{B8B31CE3-6C6F-4F5D-805B-24FDD7593359}">
      <dgm:prSet phldrT="[Text]" custT="1"/>
      <dgm:spPr/>
      <dgm:t>
        <a:bodyPr/>
        <a:lstStyle/>
        <a:p>
          <a:pPr>
            <a:spcAft>
              <a:spcPts val="600"/>
            </a:spcAft>
          </a:pPr>
          <a:r>
            <a:rPr lang="en-US" sz="1050" dirty="0"/>
            <a:t>Documentation of experience / lessons learned</a:t>
          </a:r>
        </a:p>
      </dgm:t>
    </dgm:pt>
    <dgm:pt modelId="{2C8CD233-C846-4492-BA12-B5F5C3E2DA9E}" type="parTrans" cxnId="{0F05B628-3611-4AC3-B3C4-77BB799E8157}">
      <dgm:prSet/>
      <dgm:spPr/>
      <dgm:t>
        <a:bodyPr/>
        <a:lstStyle/>
        <a:p>
          <a:endParaRPr lang="fr-FR"/>
        </a:p>
      </dgm:t>
    </dgm:pt>
    <dgm:pt modelId="{07E84FEF-8C51-4C3F-A1A8-FD0A5A67232A}" type="sibTrans" cxnId="{0F05B628-3611-4AC3-B3C4-77BB799E8157}">
      <dgm:prSet/>
      <dgm:spPr/>
      <dgm:t>
        <a:bodyPr/>
        <a:lstStyle/>
        <a:p>
          <a:endParaRPr lang="fr-FR"/>
        </a:p>
      </dgm:t>
    </dgm:pt>
    <dgm:pt modelId="{8195AE64-4480-470D-B24E-D97A1E51EA44}">
      <dgm:prSet phldrT="[Text]"/>
      <dgm:spPr/>
      <dgm:t>
        <a:bodyPr/>
        <a:lstStyle/>
        <a:p>
          <a:pPr>
            <a:spcAft>
              <a:spcPts val="600"/>
            </a:spcAft>
          </a:pPr>
          <a:r>
            <a:rPr lang="en-US" dirty="0"/>
            <a:t>Documentation of experience / lessons learned</a:t>
          </a:r>
        </a:p>
      </dgm:t>
    </dgm:pt>
    <dgm:pt modelId="{7FA62C72-EF59-403D-8799-42DBBCF7177F}" type="parTrans" cxnId="{32067B56-4FF0-4E02-98FF-75F9910CEE9E}">
      <dgm:prSet/>
      <dgm:spPr/>
      <dgm:t>
        <a:bodyPr/>
        <a:lstStyle/>
        <a:p>
          <a:endParaRPr lang="fr-FR"/>
        </a:p>
      </dgm:t>
    </dgm:pt>
    <dgm:pt modelId="{0BEFC223-13E6-48D6-9ABF-26339FC5489F}" type="sibTrans" cxnId="{32067B56-4FF0-4E02-98FF-75F9910CEE9E}">
      <dgm:prSet/>
      <dgm:spPr/>
      <dgm:t>
        <a:bodyPr/>
        <a:lstStyle/>
        <a:p>
          <a:endParaRPr lang="fr-FR"/>
        </a:p>
      </dgm:t>
    </dgm:pt>
    <dgm:pt modelId="{0FC67575-A5BC-4B6E-9307-DAB202ABEE42}">
      <dgm:prSet phldrT="[Text]"/>
      <dgm:spPr/>
      <dgm:t>
        <a:bodyPr/>
        <a:lstStyle/>
        <a:p>
          <a:r>
            <a:rPr lang="en-US" dirty="0"/>
            <a:t>Documentation of experience / lessons learned</a:t>
          </a:r>
        </a:p>
      </dgm:t>
    </dgm:pt>
    <dgm:pt modelId="{2C4CF252-BBE8-47BA-A8C8-4592098DABD9}" type="parTrans" cxnId="{2759B3BD-C29C-4AAF-8B5F-67480441801E}">
      <dgm:prSet/>
      <dgm:spPr/>
      <dgm:t>
        <a:bodyPr/>
        <a:lstStyle/>
        <a:p>
          <a:endParaRPr lang="fr-FR"/>
        </a:p>
      </dgm:t>
    </dgm:pt>
    <dgm:pt modelId="{930E14D7-B64F-41E2-9D6E-966D096877A8}" type="sibTrans" cxnId="{2759B3BD-C29C-4AAF-8B5F-67480441801E}">
      <dgm:prSet/>
      <dgm:spPr/>
      <dgm:t>
        <a:bodyPr/>
        <a:lstStyle/>
        <a:p>
          <a:endParaRPr lang="fr-FR"/>
        </a:p>
      </dgm:t>
    </dgm:pt>
    <dgm:pt modelId="{4A903FAD-C24D-4954-8ED5-606391DFFBD2}">
      <dgm:prSet phldrT="[Text]"/>
      <dgm:spPr/>
      <dgm:t>
        <a:bodyPr/>
        <a:lstStyle/>
        <a:p>
          <a:r>
            <a:rPr lang="en-US" dirty="0"/>
            <a:t>Scale to sustainable health services monitoring systems </a:t>
          </a:r>
        </a:p>
      </dgm:t>
    </dgm:pt>
    <dgm:pt modelId="{57547EF0-7175-4283-99F3-2DF2DB0A2D97}" type="parTrans" cxnId="{41666BF8-3667-44F5-8EDC-0AC607636CB6}">
      <dgm:prSet/>
      <dgm:spPr/>
      <dgm:t>
        <a:bodyPr/>
        <a:lstStyle/>
        <a:p>
          <a:endParaRPr lang="fr-FR"/>
        </a:p>
      </dgm:t>
    </dgm:pt>
    <dgm:pt modelId="{F55707F6-6E52-4071-924E-17B17D1C4B58}" type="sibTrans" cxnId="{41666BF8-3667-44F5-8EDC-0AC607636CB6}">
      <dgm:prSet/>
      <dgm:spPr/>
      <dgm:t>
        <a:bodyPr/>
        <a:lstStyle/>
        <a:p>
          <a:endParaRPr lang="fr-FR"/>
        </a:p>
      </dgm:t>
    </dgm:pt>
    <dgm:pt modelId="{6C4E8D5D-7EEE-4129-89E9-7D812E22EE4A}">
      <dgm:prSet phldrT="[Text]"/>
      <dgm:spPr/>
      <dgm:t>
        <a:bodyPr/>
        <a:lstStyle/>
        <a:p>
          <a:r>
            <a:rPr lang="en-US" dirty="0"/>
            <a:t>Scale to sustainable health services monitoring systems </a:t>
          </a:r>
        </a:p>
      </dgm:t>
    </dgm:pt>
    <dgm:pt modelId="{3E7F9357-1084-4A88-A4C6-8C08F4573F62}" type="parTrans" cxnId="{6165F617-B4BA-4355-9D03-E22543449D7B}">
      <dgm:prSet/>
      <dgm:spPr/>
      <dgm:t>
        <a:bodyPr/>
        <a:lstStyle/>
        <a:p>
          <a:endParaRPr lang="fr-FR"/>
        </a:p>
      </dgm:t>
    </dgm:pt>
    <dgm:pt modelId="{3473960D-9A60-492D-9521-2AF1BC3BDFEA}" type="sibTrans" cxnId="{6165F617-B4BA-4355-9D03-E22543449D7B}">
      <dgm:prSet/>
      <dgm:spPr/>
      <dgm:t>
        <a:bodyPr/>
        <a:lstStyle/>
        <a:p>
          <a:endParaRPr lang="fr-FR"/>
        </a:p>
      </dgm:t>
    </dgm:pt>
    <dgm:pt modelId="{9C48FF9B-0882-4175-96C4-7C4CD0B7B655}" type="pres">
      <dgm:prSet presAssocID="{094308F7-0E09-4DA3-BE89-6AA01D2525CF}" presName="linearFlow" presStyleCnt="0">
        <dgm:presLayoutVars>
          <dgm:dir/>
          <dgm:animLvl val="lvl"/>
          <dgm:resizeHandles val="exact"/>
        </dgm:presLayoutVars>
      </dgm:prSet>
      <dgm:spPr/>
    </dgm:pt>
    <dgm:pt modelId="{03732B55-D57D-481A-B7CD-0BC9F0A900C1}" type="pres">
      <dgm:prSet presAssocID="{592364C7-BA37-4B57-AE1B-6BE300DA8974}" presName="composite" presStyleCnt="0"/>
      <dgm:spPr/>
    </dgm:pt>
    <dgm:pt modelId="{0D93CD41-A953-42D9-9F4D-E5A72CC363BE}" type="pres">
      <dgm:prSet presAssocID="{592364C7-BA37-4B57-AE1B-6BE300DA8974}" presName="parTx" presStyleLbl="node1" presStyleIdx="0" presStyleCnt="4">
        <dgm:presLayoutVars>
          <dgm:chMax val="0"/>
          <dgm:chPref val="0"/>
          <dgm:bulletEnabled val="1"/>
        </dgm:presLayoutVars>
      </dgm:prSet>
      <dgm:spPr/>
    </dgm:pt>
    <dgm:pt modelId="{41326FEB-892F-406D-995C-BBFF46725CC2}" type="pres">
      <dgm:prSet presAssocID="{592364C7-BA37-4B57-AE1B-6BE300DA8974}" presName="parSh" presStyleLbl="node1" presStyleIdx="0" presStyleCnt="4" custLinFactNeighborX="-2823" custLinFactNeighborY="2279"/>
      <dgm:spPr/>
    </dgm:pt>
    <dgm:pt modelId="{48543989-8989-4FB0-A781-B78B596F1C9A}" type="pres">
      <dgm:prSet presAssocID="{592364C7-BA37-4B57-AE1B-6BE300DA8974}" presName="desTx" presStyleLbl="fgAcc1" presStyleIdx="0" presStyleCnt="4" custScaleX="123290" custScaleY="84403" custLinFactNeighborX="2934" custLinFactNeighborY="-5628">
        <dgm:presLayoutVars>
          <dgm:bulletEnabled val="1"/>
        </dgm:presLayoutVars>
      </dgm:prSet>
      <dgm:spPr/>
    </dgm:pt>
    <dgm:pt modelId="{038DE4E9-EEB5-4DE8-8B4E-13502C03A456}" type="pres">
      <dgm:prSet presAssocID="{705E9209-0E50-4BD2-94C7-DCE68FE12C99}" presName="sibTrans" presStyleLbl="sibTrans2D1" presStyleIdx="0" presStyleCnt="3"/>
      <dgm:spPr/>
    </dgm:pt>
    <dgm:pt modelId="{294A0974-7BC5-42A3-BCFF-58CA40431051}" type="pres">
      <dgm:prSet presAssocID="{705E9209-0E50-4BD2-94C7-DCE68FE12C99}" presName="connTx" presStyleLbl="sibTrans2D1" presStyleIdx="0" presStyleCnt="3"/>
      <dgm:spPr/>
    </dgm:pt>
    <dgm:pt modelId="{7165158D-3E6B-481E-9A16-5A8425149746}" type="pres">
      <dgm:prSet presAssocID="{EFA18074-CD05-40C1-A255-7D845E6E5472}" presName="composite" presStyleCnt="0"/>
      <dgm:spPr/>
    </dgm:pt>
    <dgm:pt modelId="{BCAB7C80-C77A-43D9-800A-51054B88E7E8}" type="pres">
      <dgm:prSet presAssocID="{EFA18074-CD05-40C1-A255-7D845E6E5472}" presName="parTx" presStyleLbl="node1" presStyleIdx="0" presStyleCnt="4">
        <dgm:presLayoutVars>
          <dgm:chMax val="0"/>
          <dgm:chPref val="0"/>
          <dgm:bulletEnabled val="1"/>
        </dgm:presLayoutVars>
      </dgm:prSet>
      <dgm:spPr/>
    </dgm:pt>
    <dgm:pt modelId="{F78AF1F6-E452-4CD3-B4C7-5B0182497DD9}" type="pres">
      <dgm:prSet presAssocID="{EFA18074-CD05-40C1-A255-7D845E6E5472}" presName="parSh" presStyleLbl="node1" presStyleIdx="1" presStyleCnt="4"/>
      <dgm:spPr/>
    </dgm:pt>
    <dgm:pt modelId="{2972D5B0-6F35-40BF-A4BF-EB29672D6F2B}" type="pres">
      <dgm:prSet presAssocID="{EFA18074-CD05-40C1-A255-7D845E6E5472}" presName="desTx" presStyleLbl="fgAcc1" presStyleIdx="1" presStyleCnt="4" custScaleX="140183" custScaleY="92870">
        <dgm:presLayoutVars>
          <dgm:bulletEnabled val="1"/>
        </dgm:presLayoutVars>
      </dgm:prSet>
      <dgm:spPr/>
    </dgm:pt>
    <dgm:pt modelId="{CE64C048-5C01-4DC5-AC68-3CB2EA458352}" type="pres">
      <dgm:prSet presAssocID="{1DFEB42C-006C-4F99-A6E3-DF47DF3CFAB0}" presName="sibTrans" presStyleLbl="sibTrans2D1" presStyleIdx="1" presStyleCnt="3"/>
      <dgm:spPr/>
    </dgm:pt>
    <dgm:pt modelId="{B48B322A-342F-4C45-BBE3-D4BF0E5FF075}" type="pres">
      <dgm:prSet presAssocID="{1DFEB42C-006C-4F99-A6E3-DF47DF3CFAB0}" presName="connTx" presStyleLbl="sibTrans2D1" presStyleIdx="1" presStyleCnt="3"/>
      <dgm:spPr/>
    </dgm:pt>
    <dgm:pt modelId="{5582F751-866C-41F4-B51F-B3E64A0EB467}" type="pres">
      <dgm:prSet presAssocID="{B0E633E4-B255-4B4F-AF30-C07610824403}" presName="composite" presStyleCnt="0"/>
      <dgm:spPr/>
    </dgm:pt>
    <dgm:pt modelId="{227848A3-C3A5-4758-93F6-A74F9D3C9F96}" type="pres">
      <dgm:prSet presAssocID="{B0E633E4-B255-4B4F-AF30-C07610824403}" presName="parTx" presStyleLbl="node1" presStyleIdx="1" presStyleCnt="4">
        <dgm:presLayoutVars>
          <dgm:chMax val="0"/>
          <dgm:chPref val="0"/>
          <dgm:bulletEnabled val="1"/>
        </dgm:presLayoutVars>
      </dgm:prSet>
      <dgm:spPr/>
    </dgm:pt>
    <dgm:pt modelId="{0281F336-08D8-4631-BC1E-65A3F79505BE}" type="pres">
      <dgm:prSet presAssocID="{B0E633E4-B255-4B4F-AF30-C07610824403}" presName="parSh" presStyleLbl="node1" presStyleIdx="2" presStyleCnt="4"/>
      <dgm:spPr/>
    </dgm:pt>
    <dgm:pt modelId="{13661302-830E-41B9-ACC3-7D702485FF80}" type="pres">
      <dgm:prSet presAssocID="{B0E633E4-B255-4B4F-AF30-C07610824403}" presName="desTx" presStyleLbl="fgAcc1" presStyleIdx="2" presStyleCnt="4" custScaleX="157537" custScaleY="88511" custLinFactNeighborX="9950" custLinFactNeighborY="-740">
        <dgm:presLayoutVars>
          <dgm:bulletEnabled val="1"/>
        </dgm:presLayoutVars>
      </dgm:prSet>
      <dgm:spPr/>
    </dgm:pt>
    <dgm:pt modelId="{3BD19D31-8F12-4495-882E-1B5A7B5D5202}" type="pres">
      <dgm:prSet presAssocID="{20AAE831-4EC3-4144-ABA4-23A3649428B3}" presName="sibTrans" presStyleLbl="sibTrans2D1" presStyleIdx="2" presStyleCnt="3"/>
      <dgm:spPr/>
    </dgm:pt>
    <dgm:pt modelId="{F0AE600D-C566-4211-8591-AF7807ED0591}" type="pres">
      <dgm:prSet presAssocID="{20AAE831-4EC3-4144-ABA4-23A3649428B3}" presName="connTx" presStyleLbl="sibTrans2D1" presStyleIdx="2" presStyleCnt="3"/>
      <dgm:spPr/>
    </dgm:pt>
    <dgm:pt modelId="{38C05CB0-195A-4F57-956C-9127C18B80F4}" type="pres">
      <dgm:prSet presAssocID="{86D8CB4B-783A-4F7E-969D-5E0448047B0A}" presName="composite" presStyleCnt="0"/>
      <dgm:spPr/>
    </dgm:pt>
    <dgm:pt modelId="{08252ECB-3C80-41FD-AEF8-445732DBEE80}" type="pres">
      <dgm:prSet presAssocID="{86D8CB4B-783A-4F7E-969D-5E0448047B0A}" presName="parTx" presStyleLbl="node1" presStyleIdx="2" presStyleCnt="4">
        <dgm:presLayoutVars>
          <dgm:chMax val="0"/>
          <dgm:chPref val="0"/>
          <dgm:bulletEnabled val="1"/>
        </dgm:presLayoutVars>
      </dgm:prSet>
      <dgm:spPr/>
    </dgm:pt>
    <dgm:pt modelId="{95D752E5-0BA9-4A1C-930F-39F10EED2696}" type="pres">
      <dgm:prSet presAssocID="{86D8CB4B-783A-4F7E-969D-5E0448047B0A}" presName="parSh" presStyleLbl="node1" presStyleIdx="3" presStyleCnt="4"/>
      <dgm:spPr/>
    </dgm:pt>
    <dgm:pt modelId="{0F92ADAE-A980-46AA-AB12-D5C23630A101}" type="pres">
      <dgm:prSet presAssocID="{86D8CB4B-783A-4F7E-969D-5E0448047B0A}" presName="desTx" presStyleLbl="fgAcc1" presStyleIdx="3" presStyleCnt="4" custScaleX="127481" custScaleY="97608" custLinFactNeighborX="333" custLinFactNeighborY="8651">
        <dgm:presLayoutVars>
          <dgm:bulletEnabled val="1"/>
        </dgm:presLayoutVars>
      </dgm:prSet>
      <dgm:spPr/>
    </dgm:pt>
  </dgm:ptLst>
  <dgm:cxnLst>
    <dgm:cxn modelId="{8914AE06-7345-4DA9-B851-0240341A700B}" srcId="{B0E633E4-B255-4B4F-AF30-C07610824403}" destId="{A7FFDD06-8685-4E8A-897F-A4C976EBECC1}" srcOrd="4" destOrd="0" parTransId="{2A8F264E-FDCF-405B-AD4E-65B871CAE203}" sibTransId="{2164AA54-B20B-4B61-AAA2-8733737C8A9E}"/>
    <dgm:cxn modelId="{9F363807-347F-44D0-BDE1-DEF9B82C2AF0}" type="presOf" srcId="{F76A9D01-67A1-42CD-A7EF-D940C0F3F884}" destId="{2972D5B0-6F35-40BF-A4BF-EB29672D6F2B}" srcOrd="0" destOrd="3" presId="urn:microsoft.com/office/officeart/2005/8/layout/process3"/>
    <dgm:cxn modelId="{B19F9D09-5BC1-4BD7-AD5E-84EA0EBCE6E0}" srcId="{EFA18074-CD05-40C1-A255-7D845E6E5472}" destId="{BBCD9B5E-5448-48EA-AE00-6227ED04492D}" srcOrd="0" destOrd="0" parTransId="{F5694EF5-41C4-43E5-93F9-528F08237855}" sibTransId="{E79FCBB6-D8D7-469D-8A48-D915FA8A842B}"/>
    <dgm:cxn modelId="{9A5D4B10-73C8-4758-AB57-502304501DCC}" srcId="{B0E633E4-B255-4B4F-AF30-C07610824403}" destId="{85C60FDE-7630-4B97-8448-0F2304F00ACC}" srcOrd="3" destOrd="0" parTransId="{B22F8733-56CE-4775-9935-BE7C83643F8E}" sibTransId="{12953E0B-54FF-4715-ADAD-5BDF87FE4DBF}"/>
    <dgm:cxn modelId="{5155E111-6129-422D-9C46-1E0BC43CCD20}" type="presOf" srcId="{4A903FAD-C24D-4954-8ED5-606391DFFBD2}" destId="{13661302-830E-41B9-ACC3-7D702485FF80}" srcOrd="0" destOrd="6" presId="urn:microsoft.com/office/officeart/2005/8/layout/process3"/>
    <dgm:cxn modelId="{84FD9516-9F2E-4D4B-A195-0EED51410E4F}" type="presOf" srcId="{20AAE831-4EC3-4144-ABA4-23A3649428B3}" destId="{3BD19D31-8F12-4495-882E-1B5A7B5D5202}" srcOrd="0" destOrd="0" presId="urn:microsoft.com/office/officeart/2005/8/layout/process3"/>
    <dgm:cxn modelId="{6165F617-B4BA-4355-9D03-E22543449D7B}" srcId="{86D8CB4B-783A-4F7E-969D-5E0448047B0A}" destId="{6C4E8D5D-7EEE-4129-89E9-7D812E22EE4A}" srcOrd="7" destOrd="0" parTransId="{3E7F9357-1084-4A88-A4C6-8C08F4573F62}" sibTransId="{3473960D-9A60-492D-9521-2AF1BC3BDFEA}"/>
    <dgm:cxn modelId="{0F05B628-3611-4AC3-B3C4-77BB799E8157}" srcId="{592364C7-BA37-4B57-AE1B-6BE300DA8974}" destId="{B8B31CE3-6C6F-4F5D-805B-24FDD7593359}" srcOrd="3" destOrd="0" parTransId="{2C8CD233-C846-4492-BA12-B5F5C3E2DA9E}" sibTransId="{07E84FEF-8C51-4C3F-A1A8-FD0A5A67232A}"/>
    <dgm:cxn modelId="{077EE428-575F-4FC3-A0B5-787838BD070B}" srcId="{EFA18074-CD05-40C1-A255-7D845E6E5472}" destId="{77E0F602-D8BD-4F46-9037-E517D920CA72}" srcOrd="2" destOrd="0" parTransId="{0B9327AB-2EB5-43E6-8F5A-4DCF6C49B102}" sibTransId="{6979E904-E6A8-4980-825C-B7DB228A862A}"/>
    <dgm:cxn modelId="{BF881E29-508C-4BB1-917C-1F39866169DA}" type="presOf" srcId="{705E9209-0E50-4BD2-94C7-DCE68FE12C99}" destId="{038DE4E9-EEB5-4DE8-8B4E-13502C03A456}" srcOrd="0" destOrd="0" presId="urn:microsoft.com/office/officeart/2005/8/layout/process3"/>
    <dgm:cxn modelId="{A56CF131-A0A7-4B2B-A5CA-F42E54D08791}" srcId="{B0E633E4-B255-4B4F-AF30-C07610824403}" destId="{0A0CCCF0-1360-427B-BCBE-7F43E15388CA}" srcOrd="1" destOrd="0" parTransId="{E482180C-4526-4124-BCD4-6E58BA74148C}" sibTransId="{834CE4D7-B455-409A-A947-6AAEEE554687}"/>
    <dgm:cxn modelId="{E6ECFD31-F284-4AA8-8883-75F82DC7833E}" srcId="{592364C7-BA37-4B57-AE1B-6BE300DA8974}" destId="{14D2ED73-520C-42D9-9D25-80AAE7319952}" srcOrd="2" destOrd="0" parTransId="{4FB35BC1-5C6B-4015-BDC7-AC537A65A0CD}" sibTransId="{1F9D0B9A-224B-4D24-93B1-E6F315C2B51B}"/>
    <dgm:cxn modelId="{103F0A32-F9B6-45F8-83DF-FDA58E312D75}" srcId="{EFA18074-CD05-40C1-A255-7D845E6E5472}" destId="{F76A9D01-67A1-42CD-A7EF-D940C0F3F884}" srcOrd="3" destOrd="0" parTransId="{F327EAEA-AE45-4D50-8DAC-57CA6E1255E0}" sibTransId="{17C61947-B54E-4B4D-96A7-1EDAEE8EE6B8}"/>
    <dgm:cxn modelId="{A812D733-521F-4C43-AAA5-033C5E787BBE}" type="presOf" srcId="{5AA413A6-B5FF-4E07-AFF1-A8FBDA8AEDB1}" destId="{0F92ADAE-A980-46AA-AB12-D5C23630A101}" srcOrd="0" destOrd="2" presId="urn:microsoft.com/office/officeart/2005/8/layout/process3"/>
    <dgm:cxn modelId="{0A883E34-8F91-4273-9222-470494404424}" srcId="{EFA18074-CD05-40C1-A255-7D845E6E5472}" destId="{AC162109-A7AF-4150-B1E3-A3F88C323661}" srcOrd="1" destOrd="0" parTransId="{AB29F9EE-64F3-49FD-8E47-1EDC76A77354}" sibTransId="{57FC4193-0280-40C9-B673-2CF4BE6BFBE8}"/>
    <dgm:cxn modelId="{7BFB0C3F-1290-4DE9-8855-0F3E1E683D61}" srcId="{094308F7-0E09-4DA3-BE89-6AA01D2525CF}" destId="{592364C7-BA37-4B57-AE1B-6BE300DA8974}" srcOrd="0" destOrd="0" parTransId="{A23BA77A-15B6-4F70-BBC3-29674244FF39}" sibTransId="{705E9209-0E50-4BD2-94C7-DCE68FE12C99}"/>
    <dgm:cxn modelId="{E42D2B40-F9F6-4375-B552-EA9B3479585E}" srcId="{86D8CB4B-783A-4F7E-969D-5E0448047B0A}" destId="{F3256032-73EC-40D1-8050-54B32D6F8165}" srcOrd="4" destOrd="0" parTransId="{5158044E-3D09-42E8-8FEF-4B804C8DBCDA}" sibTransId="{53C4C712-3C6F-4FCC-965C-9C3135F58060}"/>
    <dgm:cxn modelId="{B606495B-0242-4E2E-AF0F-73897E2244B8}" srcId="{86D8CB4B-783A-4F7E-969D-5E0448047B0A}" destId="{59793D61-5F54-4372-8457-131806ADDFCC}" srcOrd="6" destOrd="0" parTransId="{C592F114-E29D-4B64-A10F-6C4239185C6B}" sibTransId="{B5DC3C4F-3F00-42D5-9FB5-97AD155BB3DB}"/>
    <dgm:cxn modelId="{2181EF5E-9B89-4062-B544-C8F37D99848C}" type="presOf" srcId="{A7FFDD06-8685-4E8A-897F-A4C976EBECC1}" destId="{13661302-830E-41B9-ACC3-7D702485FF80}" srcOrd="0" destOrd="4" presId="urn:microsoft.com/office/officeart/2005/8/layout/process3"/>
    <dgm:cxn modelId="{8E75E35F-222B-4FCB-AD42-85040CCC3787}" type="presOf" srcId="{705E9209-0E50-4BD2-94C7-DCE68FE12C99}" destId="{294A0974-7BC5-42A3-BCFF-58CA40431051}" srcOrd="1" destOrd="0" presId="urn:microsoft.com/office/officeart/2005/8/layout/process3"/>
    <dgm:cxn modelId="{19896366-674D-4BCD-9B00-BFCA848DA8C2}" type="presOf" srcId="{86D8CB4B-783A-4F7E-969D-5E0448047B0A}" destId="{95D752E5-0BA9-4A1C-930F-39F10EED2696}" srcOrd="1" destOrd="0" presId="urn:microsoft.com/office/officeart/2005/8/layout/process3"/>
    <dgm:cxn modelId="{B6AEAB48-DFED-4C43-8212-ACCFB4EA0B56}" type="presOf" srcId="{86D8CB4B-783A-4F7E-969D-5E0448047B0A}" destId="{08252ECB-3C80-41FD-AEF8-445732DBEE80}" srcOrd="0" destOrd="0" presId="urn:microsoft.com/office/officeart/2005/8/layout/process3"/>
    <dgm:cxn modelId="{E2657E6C-FCC9-4994-92A2-903DF98216DD}" srcId="{592364C7-BA37-4B57-AE1B-6BE300DA8974}" destId="{98D9B280-9F6B-4004-872A-77D26269B89B}" srcOrd="0" destOrd="0" parTransId="{033C06B2-B394-4DF6-AB0A-04133FBE4715}" sibTransId="{EA30D550-7234-4C09-967D-C66536AC94BA}"/>
    <dgm:cxn modelId="{136D6E4D-81A3-4165-852A-814116A3077F}" type="presOf" srcId="{EFA18074-CD05-40C1-A255-7D845E6E5472}" destId="{BCAB7C80-C77A-43D9-800A-51054B88E7E8}" srcOrd="0" destOrd="0" presId="urn:microsoft.com/office/officeart/2005/8/layout/process3"/>
    <dgm:cxn modelId="{6838574D-B0DB-4B0F-8009-F88BF54D89AA}" type="presOf" srcId="{0FC67575-A5BC-4B6E-9307-DAB202ABEE42}" destId="{13661302-830E-41B9-ACC3-7D702485FF80}" srcOrd="0" destOrd="5" presId="urn:microsoft.com/office/officeart/2005/8/layout/process3"/>
    <dgm:cxn modelId="{E117C14F-D298-43A1-9571-EA379018855E}" type="presOf" srcId="{98D9B280-9F6B-4004-872A-77D26269B89B}" destId="{48543989-8989-4FB0-A781-B78B596F1C9A}" srcOrd="0" destOrd="0" presId="urn:microsoft.com/office/officeart/2005/8/layout/process3"/>
    <dgm:cxn modelId="{A7877A51-2C23-4AE0-BCE4-B54A54AE49A5}" srcId="{B0E633E4-B255-4B4F-AF30-C07610824403}" destId="{01E18B01-67D6-4630-A1EB-07AE02FC4A30}" srcOrd="0" destOrd="0" parTransId="{87474FFA-B612-49FD-B273-2809697DA2B9}" sibTransId="{1E545D3A-4E96-4C59-8B39-7CF77D83DCA4}"/>
    <dgm:cxn modelId="{7FA44172-1962-4913-87D2-EE79547D737C}" type="presOf" srcId="{77E0F602-D8BD-4F46-9037-E517D920CA72}" destId="{2972D5B0-6F35-40BF-A4BF-EB29672D6F2B}" srcOrd="0" destOrd="2" presId="urn:microsoft.com/office/officeart/2005/8/layout/process3"/>
    <dgm:cxn modelId="{256AE753-BDA7-4510-BA42-654A363AEE92}" type="presOf" srcId="{0A0CCCF0-1360-427B-BCBE-7F43E15388CA}" destId="{13661302-830E-41B9-ACC3-7D702485FF80}" srcOrd="0" destOrd="1" presId="urn:microsoft.com/office/officeart/2005/8/layout/process3"/>
    <dgm:cxn modelId="{32067B56-4FF0-4E02-98FF-75F9910CEE9E}" srcId="{EFA18074-CD05-40C1-A255-7D845E6E5472}" destId="{8195AE64-4480-470D-B24E-D97A1E51EA44}" srcOrd="4" destOrd="0" parTransId="{7FA62C72-EF59-403D-8799-42DBBCF7177F}" sibTransId="{0BEFC223-13E6-48D6-9ABF-26339FC5489F}"/>
    <dgm:cxn modelId="{576F287C-2919-4780-A55C-B80DDE0C0D74}" type="presOf" srcId="{AC162109-A7AF-4150-B1E3-A3F88C323661}" destId="{2972D5B0-6F35-40BF-A4BF-EB29672D6F2B}" srcOrd="0" destOrd="1" presId="urn:microsoft.com/office/officeart/2005/8/layout/process3"/>
    <dgm:cxn modelId="{C072A08D-E0E4-4955-8F93-DB747940447C}" type="presOf" srcId="{094308F7-0E09-4DA3-BE89-6AA01D2525CF}" destId="{9C48FF9B-0882-4175-96C4-7C4CD0B7B655}" srcOrd="0" destOrd="0" presId="urn:microsoft.com/office/officeart/2005/8/layout/process3"/>
    <dgm:cxn modelId="{F0675F8E-5D87-4EED-8872-3F917991B9B1}" type="presOf" srcId="{20AAE831-4EC3-4144-ABA4-23A3649428B3}" destId="{F0AE600D-C566-4211-8591-AF7807ED0591}" srcOrd="1" destOrd="0" presId="urn:microsoft.com/office/officeart/2005/8/layout/process3"/>
    <dgm:cxn modelId="{6BC28691-16DE-4C73-9B1A-C4F938620F91}" srcId="{86D8CB4B-783A-4F7E-969D-5E0448047B0A}" destId="{CA59FBED-74C7-480D-BABF-9DBB9082E5D4}" srcOrd="1" destOrd="0" parTransId="{F33AC57F-6385-4279-8E57-FB3082BF586A}" sibTransId="{3761FC32-329E-4AC7-9A12-97C3EFD924C6}"/>
    <dgm:cxn modelId="{B4C2BF91-67D5-49C2-BEB1-E966433305A3}" srcId="{86D8CB4B-783A-4F7E-969D-5E0448047B0A}" destId="{19C1B9F2-4A26-475E-A4A4-8D180DF50DCA}" srcOrd="0" destOrd="0" parTransId="{74F48D49-809D-42BD-BA15-9BA62F8BDD9B}" sibTransId="{456B72C1-611E-453F-9131-5007AAB10FDA}"/>
    <dgm:cxn modelId="{7EDB5A99-02BF-41C3-BB1F-9726837F5BA8}" type="presOf" srcId="{B0E633E4-B255-4B4F-AF30-C07610824403}" destId="{0281F336-08D8-4631-BC1E-65A3F79505BE}" srcOrd="1" destOrd="0" presId="urn:microsoft.com/office/officeart/2005/8/layout/process3"/>
    <dgm:cxn modelId="{A926219D-1C4E-490A-BC1F-714160A6C95F}" type="presOf" srcId="{01E18B01-67D6-4630-A1EB-07AE02FC4A30}" destId="{13661302-830E-41B9-ACC3-7D702485FF80}" srcOrd="0" destOrd="0" presId="urn:microsoft.com/office/officeart/2005/8/layout/process3"/>
    <dgm:cxn modelId="{495C12A0-BD62-4811-8CBF-72DB3D18984F}" type="presOf" srcId="{05F5DAEA-59CD-47E8-A11F-66B9A256F9B3}" destId="{48543989-8989-4FB0-A781-B78B596F1C9A}" srcOrd="0" destOrd="1" presId="urn:microsoft.com/office/officeart/2005/8/layout/process3"/>
    <dgm:cxn modelId="{7E4E1AA4-9791-4C8A-915E-F70AB0AA05B5}" type="presOf" srcId="{4C25C91B-375D-4422-BF20-1B733DB6894E}" destId="{0F92ADAE-A980-46AA-AB12-D5C23630A101}" srcOrd="0" destOrd="3" presId="urn:microsoft.com/office/officeart/2005/8/layout/process3"/>
    <dgm:cxn modelId="{792375B7-1EDF-4F37-8BBF-881F586C2AB4}" type="presOf" srcId="{910603AF-C814-4643-B0BF-CA2FCAE68810}" destId="{13661302-830E-41B9-ACC3-7D702485FF80}" srcOrd="0" destOrd="2" presId="urn:microsoft.com/office/officeart/2005/8/layout/process3"/>
    <dgm:cxn modelId="{FE5243B8-9C07-48C6-9ED5-B83A39E3E96D}" srcId="{86D8CB4B-783A-4F7E-969D-5E0448047B0A}" destId="{C12B1D71-51AB-4912-A6E5-8AFDB688A22F}" srcOrd="5" destOrd="0" parTransId="{5CFF198C-6C7E-428C-8F69-827F6CE71820}" sibTransId="{78ADC309-1915-4697-865F-B6DB56D11C5A}"/>
    <dgm:cxn modelId="{AB38EDB9-8AFE-42ED-95EC-9A7FC42DD5EC}" type="presOf" srcId="{C12B1D71-51AB-4912-A6E5-8AFDB688A22F}" destId="{0F92ADAE-A980-46AA-AB12-D5C23630A101}" srcOrd="0" destOrd="5" presId="urn:microsoft.com/office/officeart/2005/8/layout/process3"/>
    <dgm:cxn modelId="{C62112BB-19AE-4526-92C6-5980535F1C36}" type="presOf" srcId="{EFA18074-CD05-40C1-A255-7D845E6E5472}" destId="{F78AF1F6-E452-4CD3-B4C7-5B0182497DD9}" srcOrd="1" destOrd="0" presId="urn:microsoft.com/office/officeart/2005/8/layout/process3"/>
    <dgm:cxn modelId="{1E205BBB-6D77-42E7-9BFB-8135BF5BDA91}" srcId="{592364C7-BA37-4B57-AE1B-6BE300DA8974}" destId="{05F5DAEA-59CD-47E8-A11F-66B9A256F9B3}" srcOrd="1" destOrd="0" parTransId="{C5313D37-BF89-416A-9108-8EAC5B244890}" sibTransId="{D7F99729-5C5C-4195-BC16-7CA13FAD3EA0}"/>
    <dgm:cxn modelId="{1C46F1BC-D56F-4108-B125-AC93CAF590E6}" type="presOf" srcId="{8195AE64-4480-470D-B24E-D97A1E51EA44}" destId="{2972D5B0-6F35-40BF-A4BF-EB29672D6F2B}" srcOrd="0" destOrd="4" presId="urn:microsoft.com/office/officeart/2005/8/layout/process3"/>
    <dgm:cxn modelId="{2759B3BD-C29C-4AAF-8B5F-67480441801E}" srcId="{B0E633E4-B255-4B4F-AF30-C07610824403}" destId="{0FC67575-A5BC-4B6E-9307-DAB202ABEE42}" srcOrd="5" destOrd="0" parTransId="{2C4CF252-BBE8-47BA-A8C8-4592098DABD9}" sibTransId="{930E14D7-B64F-41E2-9D6E-966D096877A8}"/>
    <dgm:cxn modelId="{AD472FBE-E15E-4C19-BD00-30ACA6F3224A}" srcId="{094308F7-0E09-4DA3-BE89-6AA01D2525CF}" destId="{86D8CB4B-783A-4F7E-969D-5E0448047B0A}" srcOrd="3" destOrd="0" parTransId="{50ED129E-4F3C-41FC-B108-43A21D3B4AC7}" sibTransId="{F8D65731-2671-4ABA-A356-2E55E9B3C976}"/>
    <dgm:cxn modelId="{2A08AABF-0477-41D1-9CE0-A3C53D60FDC9}" type="presOf" srcId="{CA59FBED-74C7-480D-BABF-9DBB9082E5D4}" destId="{0F92ADAE-A980-46AA-AB12-D5C23630A101}" srcOrd="0" destOrd="1" presId="urn:microsoft.com/office/officeart/2005/8/layout/process3"/>
    <dgm:cxn modelId="{ABFEF0C0-19A9-4D6F-B148-D7CC19A59D86}" type="presOf" srcId="{BBCD9B5E-5448-48EA-AE00-6227ED04492D}" destId="{2972D5B0-6F35-40BF-A4BF-EB29672D6F2B}" srcOrd="0" destOrd="0" presId="urn:microsoft.com/office/officeart/2005/8/layout/process3"/>
    <dgm:cxn modelId="{A95270CC-5E28-4653-8608-CD813F613D93}" srcId="{094308F7-0E09-4DA3-BE89-6AA01D2525CF}" destId="{EFA18074-CD05-40C1-A255-7D845E6E5472}" srcOrd="1" destOrd="0" parTransId="{F7058C58-FCCB-4BD8-BF70-08424B50F9C2}" sibTransId="{1DFEB42C-006C-4F99-A6E3-DF47DF3CFAB0}"/>
    <dgm:cxn modelId="{A14F5ACD-57B7-4F6F-8050-871EBAD8CF6D}" srcId="{B0E633E4-B255-4B4F-AF30-C07610824403}" destId="{910603AF-C814-4643-B0BF-CA2FCAE68810}" srcOrd="2" destOrd="0" parTransId="{06568575-FC50-4BAF-87F7-01B2C9F309D4}" sibTransId="{5C163009-D450-484A-A273-B675B948A100}"/>
    <dgm:cxn modelId="{20655ECE-4E3D-4A6F-A429-03CE601DB163}" type="presOf" srcId="{1DFEB42C-006C-4F99-A6E3-DF47DF3CFAB0}" destId="{CE64C048-5C01-4DC5-AC68-3CB2EA458352}" srcOrd="0" destOrd="0" presId="urn:microsoft.com/office/officeart/2005/8/layout/process3"/>
    <dgm:cxn modelId="{1A884ED4-B92D-4966-8271-B734D523AE8D}" type="presOf" srcId="{1DFEB42C-006C-4F99-A6E3-DF47DF3CFAB0}" destId="{B48B322A-342F-4C45-BBE3-D4BF0E5FF075}" srcOrd="1" destOrd="0" presId="urn:microsoft.com/office/officeart/2005/8/layout/process3"/>
    <dgm:cxn modelId="{691A38DA-AC89-4970-A17C-2A3172FA0F8C}" type="presOf" srcId="{59793D61-5F54-4372-8457-131806ADDFCC}" destId="{0F92ADAE-A980-46AA-AB12-D5C23630A101}" srcOrd="0" destOrd="6" presId="urn:microsoft.com/office/officeart/2005/8/layout/process3"/>
    <dgm:cxn modelId="{144A78E1-D7AA-4611-B978-4632DE1843C2}" type="presOf" srcId="{85C60FDE-7630-4B97-8448-0F2304F00ACC}" destId="{13661302-830E-41B9-ACC3-7D702485FF80}" srcOrd="0" destOrd="3" presId="urn:microsoft.com/office/officeart/2005/8/layout/process3"/>
    <dgm:cxn modelId="{36BECAE8-18B9-46C4-A4F3-3798CD3573B6}" type="presOf" srcId="{14D2ED73-520C-42D9-9D25-80AAE7319952}" destId="{48543989-8989-4FB0-A781-B78B596F1C9A}" srcOrd="0" destOrd="2" presId="urn:microsoft.com/office/officeart/2005/8/layout/process3"/>
    <dgm:cxn modelId="{5A57CFE8-72A1-44D2-B862-604D5FD1967F}" type="presOf" srcId="{6C4E8D5D-7EEE-4129-89E9-7D812E22EE4A}" destId="{0F92ADAE-A980-46AA-AB12-D5C23630A101}" srcOrd="0" destOrd="7" presId="urn:microsoft.com/office/officeart/2005/8/layout/process3"/>
    <dgm:cxn modelId="{6152DDE8-CD84-4A17-A2CF-D223FDC24863}" type="presOf" srcId="{592364C7-BA37-4B57-AE1B-6BE300DA8974}" destId="{0D93CD41-A953-42D9-9F4D-E5A72CC363BE}" srcOrd="0" destOrd="0" presId="urn:microsoft.com/office/officeart/2005/8/layout/process3"/>
    <dgm:cxn modelId="{D594E4F0-0199-47DA-96EF-9B1FE4D1D32E}" type="presOf" srcId="{B0E633E4-B255-4B4F-AF30-C07610824403}" destId="{227848A3-C3A5-4758-93F6-A74F9D3C9F96}" srcOrd="0" destOrd="0" presId="urn:microsoft.com/office/officeart/2005/8/layout/process3"/>
    <dgm:cxn modelId="{01E1F9F2-498D-47A4-BF93-F888A294403E}" type="presOf" srcId="{592364C7-BA37-4B57-AE1B-6BE300DA8974}" destId="{41326FEB-892F-406D-995C-BBFF46725CC2}" srcOrd="1" destOrd="0" presId="urn:microsoft.com/office/officeart/2005/8/layout/process3"/>
    <dgm:cxn modelId="{E03256F3-8A85-4A09-9FE3-84B76B7A9438}" type="presOf" srcId="{F3256032-73EC-40D1-8050-54B32D6F8165}" destId="{0F92ADAE-A980-46AA-AB12-D5C23630A101}" srcOrd="0" destOrd="4" presId="urn:microsoft.com/office/officeart/2005/8/layout/process3"/>
    <dgm:cxn modelId="{4D9FB7F3-6A92-4A94-9284-1D107078AF27}" srcId="{86D8CB4B-783A-4F7E-969D-5E0448047B0A}" destId="{4C25C91B-375D-4422-BF20-1B733DB6894E}" srcOrd="3" destOrd="0" parTransId="{C735A484-8641-44F0-8604-60D0366A7ACA}" sibTransId="{A5EC8E23-40CF-488D-A1C7-32000D8AC176}"/>
    <dgm:cxn modelId="{AB0971F6-3105-486B-ABCF-192A168C3AB8}" type="presOf" srcId="{B8B31CE3-6C6F-4F5D-805B-24FDD7593359}" destId="{48543989-8989-4FB0-A781-B78B596F1C9A}" srcOrd="0" destOrd="3" presId="urn:microsoft.com/office/officeart/2005/8/layout/process3"/>
    <dgm:cxn modelId="{CEC4F9F7-F95D-49E4-9378-63F1667172AA}" type="presOf" srcId="{19C1B9F2-4A26-475E-A4A4-8D180DF50DCA}" destId="{0F92ADAE-A980-46AA-AB12-D5C23630A101}" srcOrd="0" destOrd="0" presId="urn:microsoft.com/office/officeart/2005/8/layout/process3"/>
    <dgm:cxn modelId="{41666BF8-3667-44F5-8EDC-0AC607636CB6}" srcId="{B0E633E4-B255-4B4F-AF30-C07610824403}" destId="{4A903FAD-C24D-4954-8ED5-606391DFFBD2}" srcOrd="6" destOrd="0" parTransId="{57547EF0-7175-4283-99F3-2DF2DB0A2D97}" sibTransId="{F55707F6-6E52-4071-924E-17B17D1C4B58}"/>
    <dgm:cxn modelId="{B2078AFB-9374-45D6-99E0-EC8854D57682}" srcId="{86D8CB4B-783A-4F7E-969D-5E0448047B0A}" destId="{5AA413A6-B5FF-4E07-AFF1-A8FBDA8AEDB1}" srcOrd="2" destOrd="0" parTransId="{11D19F01-F235-40BB-8781-B141CAFB8BEE}" sibTransId="{19F944C2-B1DE-40EA-B5C6-88206065AC5A}"/>
    <dgm:cxn modelId="{BE42ADFD-455E-4218-AA17-9BAFAC37B457}" srcId="{094308F7-0E09-4DA3-BE89-6AA01D2525CF}" destId="{B0E633E4-B255-4B4F-AF30-C07610824403}" srcOrd="2" destOrd="0" parTransId="{F53045FA-1601-4893-802E-84B5D80B08AE}" sibTransId="{20AAE831-4EC3-4144-ABA4-23A3649428B3}"/>
    <dgm:cxn modelId="{B81E5FDB-C843-43E4-BE76-DB598F83DCF7}" type="presParOf" srcId="{9C48FF9B-0882-4175-96C4-7C4CD0B7B655}" destId="{03732B55-D57D-481A-B7CD-0BC9F0A900C1}" srcOrd="0" destOrd="0" presId="urn:microsoft.com/office/officeart/2005/8/layout/process3"/>
    <dgm:cxn modelId="{82090B91-C8F2-48DF-8A02-F17F4F8A235C}" type="presParOf" srcId="{03732B55-D57D-481A-B7CD-0BC9F0A900C1}" destId="{0D93CD41-A953-42D9-9F4D-E5A72CC363BE}" srcOrd="0" destOrd="0" presId="urn:microsoft.com/office/officeart/2005/8/layout/process3"/>
    <dgm:cxn modelId="{8B7423EA-7386-44B0-8592-C6D4DC3F61A0}" type="presParOf" srcId="{03732B55-D57D-481A-B7CD-0BC9F0A900C1}" destId="{41326FEB-892F-406D-995C-BBFF46725CC2}" srcOrd="1" destOrd="0" presId="urn:microsoft.com/office/officeart/2005/8/layout/process3"/>
    <dgm:cxn modelId="{D765288A-C181-4CE3-B997-8A7F4337FAF7}" type="presParOf" srcId="{03732B55-D57D-481A-B7CD-0BC9F0A900C1}" destId="{48543989-8989-4FB0-A781-B78B596F1C9A}" srcOrd="2" destOrd="0" presId="urn:microsoft.com/office/officeart/2005/8/layout/process3"/>
    <dgm:cxn modelId="{94CC2CA8-EED6-4A12-96A5-811ED5929EB0}" type="presParOf" srcId="{9C48FF9B-0882-4175-96C4-7C4CD0B7B655}" destId="{038DE4E9-EEB5-4DE8-8B4E-13502C03A456}" srcOrd="1" destOrd="0" presId="urn:microsoft.com/office/officeart/2005/8/layout/process3"/>
    <dgm:cxn modelId="{D262ACE4-3CCC-4BBB-A049-7767702BB576}" type="presParOf" srcId="{038DE4E9-EEB5-4DE8-8B4E-13502C03A456}" destId="{294A0974-7BC5-42A3-BCFF-58CA40431051}" srcOrd="0" destOrd="0" presId="urn:microsoft.com/office/officeart/2005/8/layout/process3"/>
    <dgm:cxn modelId="{35E27357-BB77-4D8F-B53C-F6B822C40F14}" type="presParOf" srcId="{9C48FF9B-0882-4175-96C4-7C4CD0B7B655}" destId="{7165158D-3E6B-481E-9A16-5A8425149746}" srcOrd="2" destOrd="0" presId="urn:microsoft.com/office/officeart/2005/8/layout/process3"/>
    <dgm:cxn modelId="{D156C0C3-49DF-489C-BC78-28165BFB4F9D}" type="presParOf" srcId="{7165158D-3E6B-481E-9A16-5A8425149746}" destId="{BCAB7C80-C77A-43D9-800A-51054B88E7E8}" srcOrd="0" destOrd="0" presId="urn:microsoft.com/office/officeart/2005/8/layout/process3"/>
    <dgm:cxn modelId="{198F59B6-7AE5-47F0-8CF6-3D5F8F0F4EA5}" type="presParOf" srcId="{7165158D-3E6B-481E-9A16-5A8425149746}" destId="{F78AF1F6-E452-4CD3-B4C7-5B0182497DD9}" srcOrd="1" destOrd="0" presId="urn:microsoft.com/office/officeart/2005/8/layout/process3"/>
    <dgm:cxn modelId="{9E83DCFD-F664-4AE6-93C2-B02824E6E314}" type="presParOf" srcId="{7165158D-3E6B-481E-9A16-5A8425149746}" destId="{2972D5B0-6F35-40BF-A4BF-EB29672D6F2B}" srcOrd="2" destOrd="0" presId="urn:microsoft.com/office/officeart/2005/8/layout/process3"/>
    <dgm:cxn modelId="{37CB4397-021C-4852-91FD-865BC53E4CD5}" type="presParOf" srcId="{9C48FF9B-0882-4175-96C4-7C4CD0B7B655}" destId="{CE64C048-5C01-4DC5-AC68-3CB2EA458352}" srcOrd="3" destOrd="0" presId="urn:microsoft.com/office/officeart/2005/8/layout/process3"/>
    <dgm:cxn modelId="{96E2915C-7A70-4963-94B1-C51C1B04375F}" type="presParOf" srcId="{CE64C048-5C01-4DC5-AC68-3CB2EA458352}" destId="{B48B322A-342F-4C45-BBE3-D4BF0E5FF075}" srcOrd="0" destOrd="0" presId="urn:microsoft.com/office/officeart/2005/8/layout/process3"/>
    <dgm:cxn modelId="{729A7104-89BF-4981-A95F-0375B0342B35}" type="presParOf" srcId="{9C48FF9B-0882-4175-96C4-7C4CD0B7B655}" destId="{5582F751-866C-41F4-B51F-B3E64A0EB467}" srcOrd="4" destOrd="0" presId="urn:microsoft.com/office/officeart/2005/8/layout/process3"/>
    <dgm:cxn modelId="{1E84EB33-5B9F-42BE-8B81-C2607FDC7AB0}" type="presParOf" srcId="{5582F751-866C-41F4-B51F-B3E64A0EB467}" destId="{227848A3-C3A5-4758-93F6-A74F9D3C9F96}" srcOrd="0" destOrd="0" presId="urn:microsoft.com/office/officeart/2005/8/layout/process3"/>
    <dgm:cxn modelId="{FB8641D0-E983-48DA-8F56-8EDEE6B1DD36}" type="presParOf" srcId="{5582F751-866C-41F4-B51F-B3E64A0EB467}" destId="{0281F336-08D8-4631-BC1E-65A3F79505BE}" srcOrd="1" destOrd="0" presId="urn:microsoft.com/office/officeart/2005/8/layout/process3"/>
    <dgm:cxn modelId="{8DF6F5C8-CC7E-49CA-B4C0-4721DFB461F8}" type="presParOf" srcId="{5582F751-866C-41F4-B51F-B3E64A0EB467}" destId="{13661302-830E-41B9-ACC3-7D702485FF80}" srcOrd="2" destOrd="0" presId="urn:microsoft.com/office/officeart/2005/8/layout/process3"/>
    <dgm:cxn modelId="{75E4382E-9EE7-4806-903E-655AC70E0708}" type="presParOf" srcId="{9C48FF9B-0882-4175-96C4-7C4CD0B7B655}" destId="{3BD19D31-8F12-4495-882E-1B5A7B5D5202}" srcOrd="5" destOrd="0" presId="urn:microsoft.com/office/officeart/2005/8/layout/process3"/>
    <dgm:cxn modelId="{61CA4C0A-37D3-426F-8972-2F983A203EEC}" type="presParOf" srcId="{3BD19D31-8F12-4495-882E-1B5A7B5D5202}" destId="{F0AE600D-C566-4211-8591-AF7807ED0591}" srcOrd="0" destOrd="0" presId="urn:microsoft.com/office/officeart/2005/8/layout/process3"/>
    <dgm:cxn modelId="{37B02897-E76B-48B3-8A78-6B04165E9A07}" type="presParOf" srcId="{9C48FF9B-0882-4175-96C4-7C4CD0B7B655}" destId="{38C05CB0-195A-4F57-956C-9127C18B80F4}" srcOrd="6" destOrd="0" presId="urn:microsoft.com/office/officeart/2005/8/layout/process3"/>
    <dgm:cxn modelId="{52DDC235-52B2-4E34-9618-9F62BB9A9C48}" type="presParOf" srcId="{38C05CB0-195A-4F57-956C-9127C18B80F4}" destId="{08252ECB-3C80-41FD-AEF8-445732DBEE80}" srcOrd="0" destOrd="0" presId="urn:microsoft.com/office/officeart/2005/8/layout/process3"/>
    <dgm:cxn modelId="{F2B928C4-1C83-42CB-B05B-2A636C411AB3}" type="presParOf" srcId="{38C05CB0-195A-4F57-956C-9127C18B80F4}" destId="{95D752E5-0BA9-4A1C-930F-39F10EED2696}" srcOrd="1" destOrd="0" presId="urn:microsoft.com/office/officeart/2005/8/layout/process3"/>
    <dgm:cxn modelId="{85F6107F-52AF-4888-BA71-B370B675D0BA}" type="presParOf" srcId="{38C05CB0-195A-4F57-956C-9127C18B80F4}" destId="{0F92ADAE-A980-46AA-AB12-D5C23630A101}"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433C74B-AB53-4545-AEA5-EAE16A7794D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2E914589-05C9-496A-8D2B-63F76C9C888F}">
      <dgm:prSet/>
      <dgm:spPr/>
      <dgm:t>
        <a:bodyPr/>
        <a:lstStyle/>
        <a:p>
          <a:r>
            <a:rPr lang="en-GB" b="1"/>
            <a:t>Team leader/supervisor</a:t>
          </a:r>
        </a:p>
        <a:p>
          <a:r>
            <a:rPr lang="en-GB" b="1"/>
            <a:t>Oversees data collection team (for regional area or module) and validates questionnaires </a:t>
          </a:r>
        </a:p>
      </dgm:t>
    </dgm:pt>
    <dgm:pt modelId="{76E8013A-9972-4BF2-AEC5-469C6F6C4B39}" type="parTrans" cxnId="{58385E17-688A-4C12-98BA-9E20047ECB85}">
      <dgm:prSet/>
      <dgm:spPr/>
      <dgm:t>
        <a:bodyPr/>
        <a:lstStyle/>
        <a:p>
          <a:endParaRPr lang="en-GB"/>
        </a:p>
      </dgm:t>
    </dgm:pt>
    <dgm:pt modelId="{A3B41550-ADD2-4A14-92F6-50E0FD0CB536}" type="sibTrans" cxnId="{58385E17-688A-4C12-98BA-9E20047ECB85}">
      <dgm:prSet/>
      <dgm:spPr/>
      <dgm:t>
        <a:bodyPr/>
        <a:lstStyle/>
        <a:p>
          <a:endParaRPr lang="en-GB"/>
        </a:p>
      </dgm:t>
    </dgm:pt>
    <dgm:pt modelId="{A9944A14-E704-4683-8668-6643C1C9270E}">
      <dgm:prSet/>
      <dgm:spPr/>
      <dgm:t>
        <a:bodyPr/>
        <a:lstStyle/>
        <a:p>
          <a:r>
            <a:rPr lang="en-GB"/>
            <a:t>Organizes/schedules data collection telephone interviews</a:t>
          </a:r>
        </a:p>
      </dgm:t>
    </dgm:pt>
    <dgm:pt modelId="{7C955DCD-ECF2-494A-8876-9FB29143C1EC}" type="parTrans" cxnId="{697C1D6E-3D55-4066-936B-E31B47C8B067}">
      <dgm:prSet/>
      <dgm:spPr/>
      <dgm:t>
        <a:bodyPr/>
        <a:lstStyle/>
        <a:p>
          <a:endParaRPr lang="en-GB"/>
        </a:p>
      </dgm:t>
    </dgm:pt>
    <dgm:pt modelId="{B19DB832-DDE3-45A6-9121-35E14D873308}" type="sibTrans" cxnId="{697C1D6E-3D55-4066-936B-E31B47C8B067}">
      <dgm:prSet/>
      <dgm:spPr/>
      <dgm:t>
        <a:bodyPr/>
        <a:lstStyle/>
        <a:p>
          <a:endParaRPr lang="en-GB"/>
        </a:p>
      </dgm:t>
    </dgm:pt>
    <dgm:pt modelId="{16544A15-3F6B-4849-B699-0D1E76851F27}">
      <dgm:prSet/>
      <dgm:spPr/>
      <dgm:t>
        <a:bodyPr/>
        <a:lstStyle/>
        <a:p>
          <a:r>
            <a:rPr lang="en-GB"/>
            <a:t>Prepares the necessary materials for data collection</a:t>
          </a:r>
        </a:p>
      </dgm:t>
    </dgm:pt>
    <dgm:pt modelId="{73EE1159-7D33-438B-B1C6-08F40B7A73FD}" type="parTrans" cxnId="{D2D6EBF1-9447-495F-AF30-74F1FE6893C5}">
      <dgm:prSet/>
      <dgm:spPr/>
      <dgm:t>
        <a:bodyPr/>
        <a:lstStyle/>
        <a:p>
          <a:endParaRPr lang="en-GB"/>
        </a:p>
      </dgm:t>
    </dgm:pt>
    <dgm:pt modelId="{E0F73E05-4F89-41DE-9764-AEA7964869C6}" type="sibTrans" cxnId="{D2D6EBF1-9447-495F-AF30-74F1FE6893C5}">
      <dgm:prSet/>
      <dgm:spPr/>
      <dgm:t>
        <a:bodyPr/>
        <a:lstStyle/>
        <a:p>
          <a:endParaRPr lang="en-GB"/>
        </a:p>
      </dgm:t>
    </dgm:pt>
    <dgm:pt modelId="{5BAD0B7A-518F-4BBD-B2CD-D9B53316BEEF}">
      <dgm:prSet/>
      <dgm:spPr/>
      <dgm:t>
        <a:bodyPr/>
        <a:lstStyle/>
        <a:p>
          <a:r>
            <a:rPr lang="en-US"/>
            <a:t>Ensure data collectors/interviewers are ready for data collection </a:t>
          </a:r>
          <a:endParaRPr lang="en-GB"/>
        </a:p>
      </dgm:t>
    </dgm:pt>
    <dgm:pt modelId="{DDE97791-47D7-410C-9C1E-710EC658A6A5}" type="parTrans" cxnId="{7D0A49A6-108F-4E81-8CFF-E90C8925359E}">
      <dgm:prSet/>
      <dgm:spPr/>
      <dgm:t>
        <a:bodyPr/>
        <a:lstStyle/>
        <a:p>
          <a:endParaRPr lang="en-GB"/>
        </a:p>
      </dgm:t>
    </dgm:pt>
    <dgm:pt modelId="{87E298EF-3496-41DA-A9D2-9576D387B13D}" type="sibTrans" cxnId="{7D0A49A6-108F-4E81-8CFF-E90C8925359E}">
      <dgm:prSet/>
      <dgm:spPr/>
      <dgm:t>
        <a:bodyPr/>
        <a:lstStyle/>
        <a:p>
          <a:endParaRPr lang="en-GB"/>
        </a:p>
      </dgm:t>
    </dgm:pt>
    <dgm:pt modelId="{B37978C8-D25F-437F-A68A-A8800C73BE30}">
      <dgm:prSet/>
      <dgm:spPr/>
      <dgm:t>
        <a:bodyPr/>
        <a:lstStyle/>
        <a:p>
          <a:r>
            <a:rPr lang="en-GB"/>
            <a:t>Supervises data collection activities</a:t>
          </a:r>
        </a:p>
      </dgm:t>
    </dgm:pt>
    <dgm:pt modelId="{17079E05-6AFC-41AE-A874-E1BEDA88EE71}" type="parTrans" cxnId="{23EC8443-5666-41E8-8F37-461813DD63B3}">
      <dgm:prSet/>
      <dgm:spPr/>
      <dgm:t>
        <a:bodyPr/>
        <a:lstStyle/>
        <a:p>
          <a:endParaRPr lang="en-GB"/>
        </a:p>
      </dgm:t>
    </dgm:pt>
    <dgm:pt modelId="{FD263F47-3C87-44E1-AA77-36B3FEEF50F6}" type="sibTrans" cxnId="{23EC8443-5666-41E8-8F37-461813DD63B3}">
      <dgm:prSet/>
      <dgm:spPr/>
      <dgm:t>
        <a:bodyPr/>
        <a:lstStyle/>
        <a:p>
          <a:endParaRPr lang="en-GB"/>
        </a:p>
      </dgm:t>
    </dgm:pt>
    <dgm:pt modelId="{26297938-2A54-4B43-A6D2-0BB94CD1EA8E}">
      <dgm:prSet/>
      <dgm:spPr/>
      <dgm:t>
        <a:bodyPr/>
        <a:lstStyle/>
        <a:p>
          <a:r>
            <a:rPr lang="en-GB"/>
            <a:t>Ensures data collection protocols are followed</a:t>
          </a:r>
        </a:p>
      </dgm:t>
    </dgm:pt>
    <dgm:pt modelId="{856C7F67-6509-49D3-91E2-4166D49C7A9B}" type="parTrans" cxnId="{FEB84847-808B-4F80-8D75-1C3AB41670C7}">
      <dgm:prSet/>
      <dgm:spPr/>
      <dgm:t>
        <a:bodyPr/>
        <a:lstStyle/>
        <a:p>
          <a:endParaRPr lang="en-GB"/>
        </a:p>
      </dgm:t>
    </dgm:pt>
    <dgm:pt modelId="{07C60799-2B22-4B3F-BDF7-5909EA8F9BB4}" type="sibTrans" cxnId="{FEB84847-808B-4F80-8D75-1C3AB41670C7}">
      <dgm:prSet/>
      <dgm:spPr/>
      <dgm:t>
        <a:bodyPr/>
        <a:lstStyle/>
        <a:p>
          <a:endParaRPr lang="en-GB"/>
        </a:p>
      </dgm:t>
    </dgm:pt>
    <dgm:pt modelId="{84176A8D-FC81-4431-A504-D053B7357F78}">
      <dgm:prSet/>
      <dgm:spPr/>
      <dgm:t>
        <a:bodyPr/>
        <a:lstStyle/>
        <a:p>
          <a:r>
            <a:rPr lang="en-GB" dirty="0"/>
            <a:t>Checks submitted interview results at the end of each day for completeness /errors</a:t>
          </a:r>
        </a:p>
      </dgm:t>
    </dgm:pt>
    <dgm:pt modelId="{38E052BD-372B-4804-82E6-16225F82C683}" type="parTrans" cxnId="{148D3242-8AA7-468A-BFD2-765A15560AF5}">
      <dgm:prSet/>
      <dgm:spPr/>
      <dgm:t>
        <a:bodyPr/>
        <a:lstStyle/>
        <a:p>
          <a:endParaRPr lang="en-GB"/>
        </a:p>
      </dgm:t>
    </dgm:pt>
    <dgm:pt modelId="{8DAA6159-B4CA-4B63-9312-6B440884CA82}" type="sibTrans" cxnId="{148D3242-8AA7-468A-BFD2-765A15560AF5}">
      <dgm:prSet/>
      <dgm:spPr/>
      <dgm:t>
        <a:bodyPr/>
        <a:lstStyle/>
        <a:p>
          <a:endParaRPr lang="en-GB"/>
        </a:p>
      </dgm:t>
    </dgm:pt>
    <dgm:pt modelId="{9CCA17A4-D53A-42EA-A06B-440966A768DC}">
      <dgm:prSet/>
      <dgm:spPr/>
      <dgm:t>
        <a:bodyPr/>
        <a:lstStyle/>
        <a:p>
          <a:r>
            <a:rPr lang="en-US" dirty="0"/>
            <a:t>Inform the survey manager if facilities could not be contacted (to provide alternative site)</a:t>
          </a:r>
          <a:endParaRPr lang="en-GB" dirty="0"/>
        </a:p>
      </dgm:t>
    </dgm:pt>
    <dgm:pt modelId="{841A457B-1DCC-431F-AA75-8A8D19EDC092}" type="parTrans" cxnId="{488B3695-E412-49C5-AD50-E713A5650F14}">
      <dgm:prSet/>
      <dgm:spPr/>
      <dgm:t>
        <a:bodyPr/>
        <a:lstStyle/>
        <a:p>
          <a:endParaRPr lang="en-GB"/>
        </a:p>
      </dgm:t>
    </dgm:pt>
    <dgm:pt modelId="{6E64A3DB-2D50-498F-A2E0-00BB664FB3FE}" type="sibTrans" cxnId="{488B3695-E412-49C5-AD50-E713A5650F14}">
      <dgm:prSet/>
      <dgm:spPr/>
      <dgm:t>
        <a:bodyPr/>
        <a:lstStyle/>
        <a:p>
          <a:endParaRPr lang="en-GB"/>
        </a:p>
      </dgm:t>
    </dgm:pt>
    <dgm:pt modelId="{34B8092A-AA5F-4996-911A-7BDB46012894}">
      <dgm:prSet/>
      <dgm:spPr/>
      <dgm:t>
        <a:bodyPr/>
        <a:lstStyle/>
        <a:p>
          <a:r>
            <a:rPr lang="en-GB" dirty="0"/>
            <a:t>Reports to survey manager and data manager/analyst at the end of each day</a:t>
          </a:r>
        </a:p>
      </dgm:t>
    </dgm:pt>
    <dgm:pt modelId="{42D7D56D-6F96-48CA-8453-908A26ED5BDC}" type="parTrans" cxnId="{AD22AF9D-4C02-418C-9605-84F1B6D8EF25}">
      <dgm:prSet/>
      <dgm:spPr/>
      <dgm:t>
        <a:bodyPr/>
        <a:lstStyle/>
        <a:p>
          <a:endParaRPr lang="en-GB"/>
        </a:p>
      </dgm:t>
    </dgm:pt>
    <dgm:pt modelId="{6A0FA4AF-6A7B-40D8-B7F3-9944269123D1}" type="sibTrans" cxnId="{AD22AF9D-4C02-418C-9605-84F1B6D8EF25}">
      <dgm:prSet/>
      <dgm:spPr/>
      <dgm:t>
        <a:bodyPr/>
        <a:lstStyle/>
        <a:p>
          <a:endParaRPr lang="en-GB"/>
        </a:p>
      </dgm:t>
    </dgm:pt>
    <dgm:pt modelId="{744FBE01-B73C-4EAC-9449-D91ABB1CB122}" type="pres">
      <dgm:prSet presAssocID="{A433C74B-AB53-4545-AEA5-EAE16A7794D3}" presName="Name0" presStyleCnt="0">
        <dgm:presLayoutVars>
          <dgm:dir/>
          <dgm:animLvl val="lvl"/>
          <dgm:resizeHandles val="exact"/>
        </dgm:presLayoutVars>
      </dgm:prSet>
      <dgm:spPr/>
    </dgm:pt>
    <dgm:pt modelId="{F2C752D0-09B2-4196-B942-F01BCF950D31}" type="pres">
      <dgm:prSet presAssocID="{2E914589-05C9-496A-8D2B-63F76C9C888F}" presName="composite" presStyleCnt="0"/>
      <dgm:spPr/>
    </dgm:pt>
    <dgm:pt modelId="{606B6375-E930-4944-A560-85801CD0359C}" type="pres">
      <dgm:prSet presAssocID="{2E914589-05C9-496A-8D2B-63F76C9C888F}" presName="parTx" presStyleLbl="alignNode1" presStyleIdx="0" presStyleCnt="1">
        <dgm:presLayoutVars>
          <dgm:chMax val="0"/>
          <dgm:chPref val="0"/>
          <dgm:bulletEnabled val="1"/>
        </dgm:presLayoutVars>
      </dgm:prSet>
      <dgm:spPr/>
    </dgm:pt>
    <dgm:pt modelId="{A69E2A02-E3DD-43F3-8B85-854717636D52}" type="pres">
      <dgm:prSet presAssocID="{2E914589-05C9-496A-8D2B-63F76C9C888F}" presName="desTx" presStyleLbl="alignAccFollowNode1" presStyleIdx="0" presStyleCnt="1">
        <dgm:presLayoutVars>
          <dgm:bulletEnabled val="1"/>
        </dgm:presLayoutVars>
      </dgm:prSet>
      <dgm:spPr/>
    </dgm:pt>
  </dgm:ptLst>
  <dgm:cxnLst>
    <dgm:cxn modelId="{58385E17-688A-4C12-98BA-9E20047ECB85}" srcId="{A433C74B-AB53-4545-AEA5-EAE16A7794D3}" destId="{2E914589-05C9-496A-8D2B-63F76C9C888F}" srcOrd="0" destOrd="0" parTransId="{76E8013A-9972-4BF2-AEC5-469C6F6C4B39}" sibTransId="{A3B41550-ADD2-4A14-92F6-50E0FD0CB536}"/>
    <dgm:cxn modelId="{B1BF5B3D-9707-4D91-BBCE-B8A9AF1A918B}" type="presOf" srcId="{26297938-2A54-4B43-A6D2-0BB94CD1EA8E}" destId="{A69E2A02-E3DD-43F3-8B85-854717636D52}" srcOrd="0" destOrd="4" presId="urn:microsoft.com/office/officeart/2005/8/layout/hList1"/>
    <dgm:cxn modelId="{D4B7225E-B7D8-4176-8A7C-73E88932C2B3}" type="presOf" srcId="{34B8092A-AA5F-4996-911A-7BDB46012894}" destId="{A69E2A02-E3DD-43F3-8B85-854717636D52}" srcOrd="0" destOrd="7" presId="urn:microsoft.com/office/officeart/2005/8/layout/hList1"/>
    <dgm:cxn modelId="{148D3242-8AA7-468A-BFD2-765A15560AF5}" srcId="{2E914589-05C9-496A-8D2B-63F76C9C888F}" destId="{84176A8D-FC81-4431-A504-D053B7357F78}" srcOrd="5" destOrd="0" parTransId="{38E052BD-372B-4804-82E6-16225F82C683}" sibTransId="{8DAA6159-B4CA-4B63-9312-6B440884CA82}"/>
    <dgm:cxn modelId="{23EC8443-5666-41E8-8F37-461813DD63B3}" srcId="{2E914589-05C9-496A-8D2B-63F76C9C888F}" destId="{B37978C8-D25F-437F-A68A-A8800C73BE30}" srcOrd="3" destOrd="0" parTransId="{17079E05-6AFC-41AE-A874-E1BEDA88EE71}" sibTransId="{FD263F47-3C87-44E1-AA77-36B3FEEF50F6}"/>
    <dgm:cxn modelId="{FEB84847-808B-4F80-8D75-1C3AB41670C7}" srcId="{2E914589-05C9-496A-8D2B-63F76C9C888F}" destId="{26297938-2A54-4B43-A6D2-0BB94CD1EA8E}" srcOrd="4" destOrd="0" parTransId="{856C7F67-6509-49D3-91E2-4166D49C7A9B}" sibTransId="{07C60799-2B22-4B3F-BDF7-5909EA8F9BB4}"/>
    <dgm:cxn modelId="{697C1D6E-3D55-4066-936B-E31B47C8B067}" srcId="{2E914589-05C9-496A-8D2B-63F76C9C888F}" destId="{A9944A14-E704-4683-8668-6643C1C9270E}" srcOrd="0" destOrd="0" parTransId="{7C955DCD-ECF2-494A-8876-9FB29143C1EC}" sibTransId="{B19DB832-DDE3-45A6-9121-35E14D873308}"/>
    <dgm:cxn modelId="{5C40724E-53A4-4456-BC66-0CEA728BEE8E}" type="presOf" srcId="{B37978C8-D25F-437F-A68A-A8800C73BE30}" destId="{A69E2A02-E3DD-43F3-8B85-854717636D52}" srcOrd="0" destOrd="3" presId="urn:microsoft.com/office/officeart/2005/8/layout/hList1"/>
    <dgm:cxn modelId="{74901259-F392-4999-A754-C0B634ACE9C4}" type="presOf" srcId="{9CCA17A4-D53A-42EA-A06B-440966A768DC}" destId="{A69E2A02-E3DD-43F3-8B85-854717636D52}" srcOrd="0" destOrd="6" presId="urn:microsoft.com/office/officeart/2005/8/layout/hList1"/>
    <dgm:cxn modelId="{488B3695-E412-49C5-AD50-E713A5650F14}" srcId="{2E914589-05C9-496A-8D2B-63F76C9C888F}" destId="{9CCA17A4-D53A-42EA-A06B-440966A768DC}" srcOrd="6" destOrd="0" parTransId="{841A457B-1DCC-431F-AA75-8A8D19EDC092}" sibTransId="{6E64A3DB-2D50-498F-A2E0-00BB664FB3FE}"/>
    <dgm:cxn modelId="{CD163699-B542-4B3E-8D10-7B1718EF98EE}" type="presOf" srcId="{A433C74B-AB53-4545-AEA5-EAE16A7794D3}" destId="{744FBE01-B73C-4EAC-9449-D91ABB1CB122}" srcOrd="0" destOrd="0" presId="urn:microsoft.com/office/officeart/2005/8/layout/hList1"/>
    <dgm:cxn modelId="{AD22AF9D-4C02-418C-9605-84F1B6D8EF25}" srcId="{2E914589-05C9-496A-8D2B-63F76C9C888F}" destId="{34B8092A-AA5F-4996-911A-7BDB46012894}" srcOrd="7" destOrd="0" parTransId="{42D7D56D-6F96-48CA-8453-908A26ED5BDC}" sibTransId="{6A0FA4AF-6A7B-40D8-B7F3-9944269123D1}"/>
    <dgm:cxn modelId="{7D0A49A6-108F-4E81-8CFF-E90C8925359E}" srcId="{2E914589-05C9-496A-8D2B-63F76C9C888F}" destId="{5BAD0B7A-518F-4BBD-B2CD-D9B53316BEEF}" srcOrd="2" destOrd="0" parTransId="{DDE97791-47D7-410C-9C1E-710EC658A6A5}" sibTransId="{87E298EF-3496-41DA-A9D2-9576D387B13D}"/>
    <dgm:cxn modelId="{8F951AA8-718E-49F1-AD91-38B6DDA46320}" type="presOf" srcId="{A9944A14-E704-4683-8668-6643C1C9270E}" destId="{A69E2A02-E3DD-43F3-8B85-854717636D52}" srcOrd="0" destOrd="0" presId="urn:microsoft.com/office/officeart/2005/8/layout/hList1"/>
    <dgm:cxn modelId="{242CDEC5-BBD3-4747-B97C-78B6BFD5A756}" type="presOf" srcId="{2E914589-05C9-496A-8D2B-63F76C9C888F}" destId="{606B6375-E930-4944-A560-85801CD0359C}" srcOrd="0" destOrd="0" presId="urn:microsoft.com/office/officeart/2005/8/layout/hList1"/>
    <dgm:cxn modelId="{ADF752DF-C956-4C4E-B8B8-1E05FD9F65BC}" type="presOf" srcId="{84176A8D-FC81-4431-A504-D053B7357F78}" destId="{A69E2A02-E3DD-43F3-8B85-854717636D52}" srcOrd="0" destOrd="5" presId="urn:microsoft.com/office/officeart/2005/8/layout/hList1"/>
    <dgm:cxn modelId="{8F23EEE8-FF5F-4B8B-BEB3-675B01EACB86}" type="presOf" srcId="{5BAD0B7A-518F-4BBD-B2CD-D9B53316BEEF}" destId="{A69E2A02-E3DD-43F3-8B85-854717636D52}" srcOrd="0" destOrd="2" presId="urn:microsoft.com/office/officeart/2005/8/layout/hList1"/>
    <dgm:cxn modelId="{D2D6EBF1-9447-495F-AF30-74F1FE6893C5}" srcId="{2E914589-05C9-496A-8D2B-63F76C9C888F}" destId="{16544A15-3F6B-4849-B699-0D1E76851F27}" srcOrd="1" destOrd="0" parTransId="{73EE1159-7D33-438B-B1C6-08F40B7A73FD}" sibTransId="{E0F73E05-4F89-41DE-9764-AEA7964869C6}"/>
    <dgm:cxn modelId="{E7360FF6-552E-4157-B465-23311159D85B}" type="presOf" srcId="{16544A15-3F6B-4849-B699-0D1E76851F27}" destId="{A69E2A02-E3DD-43F3-8B85-854717636D52}" srcOrd="0" destOrd="1" presId="urn:microsoft.com/office/officeart/2005/8/layout/hList1"/>
    <dgm:cxn modelId="{1C2F0F63-AABE-4BC2-BB9D-55C488AF71D8}" type="presParOf" srcId="{744FBE01-B73C-4EAC-9449-D91ABB1CB122}" destId="{F2C752D0-09B2-4196-B942-F01BCF950D31}" srcOrd="0" destOrd="0" presId="urn:microsoft.com/office/officeart/2005/8/layout/hList1"/>
    <dgm:cxn modelId="{032514F1-B13D-4290-B58D-32CEA5C876F9}" type="presParOf" srcId="{F2C752D0-09B2-4196-B942-F01BCF950D31}" destId="{606B6375-E930-4944-A560-85801CD0359C}" srcOrd="0" destOrd="0" presId="urn:microsoft.com/office/officeart/2005/8/layout/hList1"/>
    <dgm:cxn modelId="{E4AFF0C4-A621-446E-B815-87CAC4E6C8E3}" type="presParOf" srcId="{F2C752D0-09B2-4196-B942-F01BCF950D31}" destId="{A69E2A02-E3DD-43F3-8B85-854717636D5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947F6-47C1-4C70-9374-00D9FDA30106}">
      <dsp:nvSpPr>
        <dsp:cNvPr id="0" name=""/>
        <dsp:cNvSpPr/>
      </dsp:nvSpPr>
      <dsp:spPr>
        <a:xfrm>
          <a:off x="808653" y="0"/>
          <a:ext cx="9164741" cy="4968995"/>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0E2141-2356-44C1-B7A8-3DBF41176C17}">
      <dsp:nvSpPr>
        <dsp:cNvPr id="0" name=""/>
        <dsp:cNvSpPr/>
      </dsp:nvSpPr>
      <dsp:spPr>
        <a:xfrm>
          <a:off x="287" y="632423"/>
          <a:ext cx="3385184" cy="370414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Generate understanding and evidence </a:t>
          </a:r>
        </a:p>
        <a:p>
          <a:pPr marL="0" lvl="0" indent="0" algn="ctr" defTabSz="889000">
            <a:lnSpc>
              <a:spcPct val="90000"/>
            </a:lnSpc>
            <a:spcBef>
              <a:spcPct val="0"/>
            </a:spcBef>
            <a:spcAft>
              <a:spcPct val="35000"/>
            </a:spcAft>
            <a:buNone/>
          </a:pPr>
          <a:endParaRPr lang="en-US" sz="1800" b="1" kern="1200"/>
        </a:p>
        <a:p>
          <a:pPr marL="0" lvl="0" indent="0" algn="ctr" defTabSz="889000">
            <a:lnSpc>
              <a:spcPct val="90000"/>
            </a:lnSpc>
            <a:spcBef>
              <a:spcPct val="0"/>
            </a:spcBef>
            <a:spcAft>
              <a:spcPct val="35000"/>
            </a:spcAft>
            <a:buNone/>
          </a:pPr>
          <a:r>
            <a:rPr lang="en-US" sz="1600" b="0" kern="1200"/>
            <a:t>Identify bottlenecks through rapid and regular assessments at national, health facility and community level </a:t>
          </a:r>
        </a:p>
      </dsp:txBody>
      <dsp:txXfrm>
        <a:off x="165538" y="797674"/>
        <a:ext cx="3054682" cy="3373645"/>
      </dsp:txXfrm>
    </dsp:sp>
    <dsp:sp modelId="{2597C0A9-0AAF-428A-8019-286197CC89AE}">
      <dsp:nvSpPr>
        <dsp:cNvPr id="0" name=""/>
        <dsp:cNvSpPr/>
      </dsp:nvSpPr>
      <dsp:spPr>
        <a:xfrm>
          <a:off x="3586953" y="632413"/>
          <a:ext cx="3385184" cy="373183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n-US" sz="1600" b="1" kern="1200"/>
        </a:p>
        <a:p>
          <a:pPr marL="0" lvl="0" indent="0" algn="ctr" defTabSz="711200">
            <a:lnSpc>
              <a:spcPct val="90000"/>
            </a:lnSpc>
            <a:spcBef>
              <a:spcPct val="0"/>
            </a:spcBef>
            <a:spcAft>
              <a:spcPct val="35000"/>
            </a:spcAft>
            <a:buNone/>
          </a:pPr>
          <a:r>
            <a:rPr lang="en-US" sz="2000" b="1" kern="1200"/>
            <a:t>Guide country responses and solutions</a:t>
          </a:r>
        </a:p>
        <a:p>
          <a:pPr marL="0" lvl="0" indent="0" algn="ctr" defTabSz="711200">
            <a:lnSpc>
              <a:spcPct val="90000"/>
            </a:lnSpc>
            <a:spcBef>
              <a:spcPct val="0"/>
            </a:spcBef>
            <a:spcAft>
              <a:spcPct val="35000"/>
            </a:spcAft>
            <a:buNone/>
          </a:pPr>
          <a:endParaRPr lang="en-US" sz="1000" b="1" kern="1200"/>
        </a:p>
        <a:p>
          <a:pPr marL="0" lvl="0" indent="0" algn="ctr" defTabSz="711200">
            <a:lnSpc>
              <a:spcPct val="90000"/>
            </a:lnSpc>
            <a:spcBef>
              <a:spcPct val="0"/>
            </a:spcBef>
            <a:spcAft>
              <a:spcPct val="35000"/>
            </a:spcAft>
            <a:buNone/>
          </a:pPr>
          <a:endParaRPr lang="en-US" sz="1000" b="1" kern="1200"/>
        </a:p>
        <a:p>
          <a:pPr marL="0" lvl="0" indent="0" algn="ctr" defTabSz="711200">
            <a:lnSpc>
              <a:spcPct val="90000"/>
            </a:lnSpc>
            <a:spcBef>
              <a:spcPct val="0"/>
            </a:spcBef>
            <a:spcAft>
              <a:spcPct val="35000"/>
            </a:spcAft>
            <a:buNone/>
          </a:pPr>
          <a:r>
            <a:rPr lang="en-US" sz="1600" b="0" kern="1200"/>
            <a:t>Strengthen country intelligence platforms and automated dashboards for real-time analysis and use</a:t>
          </a:r>
          <a:endParaRPr lang="en-US" sz="1000" b="0" kern="1200"/>
        </a:p>
        <a:p>
          <a:pPr marL="0" lvl="0" indent="0" algn="ctr" defTabSz="711200">
            <a:lnSpc>
              <a:spcPct val="90000"/>
            </a:lnSpc>
            <a:spcBef>
              <a:spcPct val="0"/>
            </a:spcBef>
            <a:spcAft>
              <a:spcPct val="35000"/>
            </a:spcAft>
            <a:buNone/>
          </a:pPr>
          <a:endParaRPr lang="en-US" sz="1000" b="1" kern="1200"/>
        </a:p>
      </dsp:txBody>
      <dsp:txXfrm>
        <a:off x="3752204" y="797664"/>
        <a:ext cx="3054682" cy="3401332"/>
      </dsp:txXfrm>
    </dsp:sp>
    <dsp:sp modelId="{83264B40-CE82-48CB-9987-F2AAD647962D}">
      <dsp:nvSpPr>
        <dsp:cNvPr id="0" name=""/>
        <dsp:cNvSpPr/>
      </dsp:nvSpPr>
      <dsp:spPr>
        <a:xfrm>
          <a:off x="7109174" y="647479"/>
          <a:ext cx="3672586" cy="367403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endParaRPr lang="en-US" sz="1800" b="1" kern="1200"/>
        </a:p>
        <a:p>
          <a:pPr marL="0" lvl="0" indent="0" algn="ctr" defTabSz="800100">
            <a:lnSpc>
              <a:spcPct val="90000"/>
            </a:lnSpc>
            <a:spcBef>
              <a:spcPct val="0"/>
            </a:spcBef>
            <a:spcAft>
              <a:spcPct val="35000"/>
            </a:spcAft>
            <a:buNone/>
          </a:pPr>
          <a:endParaRPr lang="en-US" sz="1800" b="1" kern="1200"/>
        </a:p>
        <a:p>
          <a:pPr marL="0" lvl="0" indent="0" algn="ctr" defTabSz="800100">
            <a:lnSpc>
              <a:spcPct val="90000"/>
            </a:lnSpc>
            <a:spcBef>
              <a:spcPct val="0"/>
            </a:spcBef>
            <a:spcAft>
              <a:spcPct val="35000"/>
            </a:spcAft>
            <a:buNone/>
          </a:pPr>
          <a:endParaRPr lang="en-US" sz="1800" b="1" kern="1200"/>
        </a:p>
        <a:p>
          <a:pPr marL="0" lvl="0" indent="0" algn="ctr" defTabSz="800100">
            <a:lnSpc>
              <a:spcPct val="90000"/>
            </a:lnSpc>
            <a:spcBef>
              <a:spcPct val="0"/>
            </a:spcBef>
            <a:spcAft>
              <a:spcPct val="35000"/>
            </a:spcAft>
            <a:buNone/>
          </a:pPr>
          <a:endParaRPr lang="en-US" sz="2000" b="1" kern="1200"/>
        </a:p>
        <a:p>
          <a:pPr marL="0" lvl="0" indent="0" algn="ctr" defTabSz="800100">
            <a:lnSpc>
              <a:spcPct val="90000"/>
            </a:lnSpc>
            <a:spcBef>
              <a:spcPct val="0"/>
            </a:spcBef>
            <a:spcAft>
              <a:spcPct val="35000"/>
            </a:spcAft>
            <a:buNone/>
          </a:pPr>
          <a:r>
            <a:rPr lang="en-US" sz="2000" b="1" kern="1200"/>
            <a:t>Better resilient health services &amp; systems</a:t>
          </a:r>
        </a:p>
        <a:p>
          <a:pPr marL="0" lvl="0" indent="0" algn="ctr" defTabSz="800100">
            <a:lnSpc>
              <a:spcPct val="90000"/>
            </a:lnSpc>
            <a:spcBef>
              <a:spcPct val="0"/>
            </a:spcBef>
            <a:spcAft>
              <a:spcPct val="35000"/>
            </a:spcAft>
            <a:buNone/>
          </a:pPr>
          <a:endParaRPr lang="en-US" sz="2000" b="1" kern="1200"/>
        </a:p>
        <a:p>
          <a:pPr marL="0" lvl="0" indent="0" algn="ctr" defTabSz="800100">
            <a:lnSpc>
              <a:spcPct val="90000"/>
            </a:lnSpc>
            <a:spcBef>
              <a:spcPct val="0"/>
            </a:spcBef>
            <a:spcAft>
              <a:spcPct val="35000"/>
            </a:spcAft>
            <a:buNone/>
          </a:pPr>
          <a:endParaRPr lang="en-US" sz="1600" b="1" kern="1200"/>
        </a:p>
        <a:p>
          <a:pPr marL="0" lvl="0" indent="0" algn="ctr" defTabSz="800100">
            <a:lnSpc>
              <a:spcPct val="90000"/>
            </a:lnSpc>
            <a:spcBef>
              <a:spcPct val="0"/>
            </a:spcBef>
            <a:spcAft>
              <a:spcPct val="35000"/>
            </a:spcAft>
            <a:buNone/>
          </a:pPr>
          <a:r>
            <a:rPr lang="en-US" sz="1600" b="0" kern="1200"/>
            <a:t>Use learning to scale to sustainable real-time monitoring and early warning systems for future health emergencies</a:t>
          </a:r>
        </a:p>
        <a:p>
          <a:pPr marL="0" lvl="0" indent="0" algn="ctr" defTabSz="800100">
            <a:lnSpc>
              <a:spcPct val="90000"/>
            </a:lnSpc>
            <a:spcBef>
              <a:spcPct val="0"/>
            </a:spcBef>
            <a:spcAft>
              <a:spcPct val="35000"/>
            </a:spcAft>
            <a:buNone/>
          </a:pPr>
          <a:endParaRPr lang="en-US" sz="1600" b="1" kern="1200"/>
        </a:p>
        <a:p>
          <a:pPr marL="0" lvl="0" indent="0" algn="ctr" defTabSz="800100">
            <a:lnSpc>
              <a:spcPct val="90000"/>
            </a:lnSpc>
            <a:spcBef>
              <a:spcPct val="0"/>
            </a:spcBef>
            <a:spcAft>
              <a:spcPct val="35000"/>
            </a:spcAft>
            <a:buNone/>
          </a:pPr>
          <a:endParaRPr lang="en-US" sz="1600" b="1" kern="1200"/>
        </a:p>
        <a:p>
          <a:pPr marL="0" lvl="0" indent="0" algn="ctr" defTabSz="800100">
            <a:lnSpc>
              <a:spcPct val="90000"/>
            </a:lnSpc>
            <a:spcBef>
              <a:spcPct val="0"/>
            </a:spcBef>
            <a:spcAft>
              <a:spcPct val="35000"/>
            </a:spcAft>
            <a:buNone/>
          </a:pPr>
          <a:endParaRPr lang="en-US" sz="1800" b="1" kern="1200"/>
        </a:p>
        <a:p>
          <a:pPr marL="0" lvl="0" indent="0" algn="ctr" defTabSz="800100">
            <a:lnSpc>
              <a:spcPct val="90000"/>
            </a:lnSpc>
            <a:spcBef>
              <a:spcPct val="0"/>
            </a:spcBef>
            <a:spcAft>
              <a:spcPct val="35000"/>
            </a:spcAft>
            <a:buNone/>
          </a:pPr>
          <a:endParaRPr lang="en-US" sz="1800" b="1" kern="1200"/>
        </a:p>
      </dsp:txBody>
      <dsp:txXfrm>
        <a:off x="7288455" y="826760"/>
        <a:ext cx="3314024" cy="33154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B22D0-9EFF-438B-B559-AE65716E7F1F}">
      <dsp:nvSpPr>
        <dsp:cNvPr id="0" name=""/>
        <dsp:cNvSpPr/>
      </dsp:nvSpPr>
      <dsp:spPr>
        <a:xfrm>
          <a:off x="1909850" y="214342"/>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Daily data download and database consolidation</a:t>
          </a:r>
        </a:p>
      </dsp:txBody>
      <dsp:txXfrm>
        <a:off x="1909850" y="214342"/>
        <a:ext cx="1083953" cy="1083953"/>
      </dsp:txXfrm>
    </dsp:sp>
    <dsp:sp modelId="{D1F73459-2D11-4747-8BF0-CC6507D57798}">
      <dsp:nvSpPr>
        <dsp:cNvPr id="0" name=""/>
        <dsp:cNvSpPr/>
      </dsp:nvSpPr>
      <dsp:spPr>
        <a:xfrm>
          <a:off x="-253" y="145911"/>
          <a:ext cx="3062488" cy="3062488"/>
        </a:xfrm>
        <a:prstGeom prst="circularArrow">
          <a:avLst>
            <a:gd name="adj1" fmla="val 6902"/>
            <a:gd name="adj2" fmla="val 465342"/>
            <a:gd name="adj3" fmla="val 549458"/>
            <a:gd name="adj4" fmla="val 205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0C4912-2DEF-46D4-AF15-A1768C7D0145}">
      <dsp:nvSpPr>
        <dsp:cNvPr id="0" name=""/>
        <dsp:cNvSpPr/>
      </dsp:nvSpPr>
      <dsp:spPr>
        <a:xfrm>
          <a:off x="1909850" y="2056014"/>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Data feeds into automated chartbooks/ dashboard</a:t>
          </a:r>
        </a:p>
      </dsp:txBody>
      <dsp:txXfrm>
        <a:off x="1909850" y="2056014"/>
        <a:ext cx="1083953" cy="1083953"/>
      </dsp:txXfrm>
    </dsp:sp>
    <dsp:sp modelId="{29BB5FE7-E240-4B4F-9D66-FBFF37BA9F52}">
      <dsp:nvSpPr>
        <dsp:cNvPr id="0" name=""/>
        <dsp:cNvSpPr/>
      </dsp:nvSpPr>
      <dsp:spPr>
        <a:xfrm>
          <a:off x="-253" y="145911"/>
          <a:ext cx="3062488" cy="3062488"/>
        </a:xfrm>
        <a:prstGeom prst="circularArrow">
          <a:avLst>
            <a:gd name="adj1" fmla="val 6902"/>
            <a:gd name="adj2" fmla="val 465342"/>
            <a:gd name="adj3" fmla="val 5949458"/>
            <a:gd name="adj4" fmla="val 43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9015CE-EFCE-42F2-AFB6-4D6537F5A413}">
      <dsp:nvSpPr>
        <dsp:cNvPr id="0" name=""/>
        <dsp:cNvSpPr/>
      </dsp:nvSpPr>
      <dsp:spPr>
        <a:xfrm>
          <a:off x="68178" y="2056014"/>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Inform action plans and policy dialogues</a:t>
          </a:r>
        </a:p>
      </dsp:txBody>
      <dsp:txXfrm>
        <a:off x="68178" y="2056014"/>
        <a:ext cx="1083953" cy="1083953"/>
      </dsp:txXfrm>
    </dsp:sp>
    <dsp:sp modelId="{7E8434F2-FE81-4FC3-B5BE-1AD027DF0BDD}">
      <dsp:nvSpPr>
        <dsp:cNvPr id="0" name=""/>
        <dsp:cNvSpPr/>
      </dsp:nvSpPr>
      <dsp:spPr>
        <a:xfrm>
          <a:off x="-253" y="145911"/>
          <a:ext cx="3062488" cy="3062488"/>
        </a:xfrm>
        <a:prstGeom prst="circularArrow">
          <a:avLst>
            <a:gd name="adj1" fmla="val 6902"/>
            <a:gd name="adj2" fmla="val 465342"/>
            <a:gd name="adj3" fmla="val 11349458"/>
            <a:gd name="adj4" fmla="val 97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34A67B-07E2-40CC-A59D-8430C50FF98B}">
      <dsp:nvSpPr>
        <dsp:cNvPr id="0" name=""/>
        <dsp:cNvSpPr/>
      </dsp:nvSpPr>
      <dsp:spPr>
        <a:xfrm>
          <a:off x="68178" y="214342"/>
          <a:ext cx="1083953" cy="1083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Phone interviews with online data entry</a:t>
          </a:r>
        </a:p>
      </dsp:txBody>
      <dsp:txXfrm>
        <a:off x="68178" y="214342"/>
        <a:ext cx="1083953" cy="1083953"/>
      </dsp:txXfrm>
    </dsp:sp>
    <dsp:sp modelId="{EA6B16AB-D99A-4212-B8CA-F8554176960E}">
      <dsp:nvSpPr>
        <dsp:cNvPr id="0" name=""/>
        <dsp:cNvSpPr/>
      </dsp:nvSpPr>
      <dsp:spPr>
        <a:xfrm>
          <a:off x="-253" y="145911"/>
          <a:ext cx="3062488" cy="3062488"/>
        </a:xfrm>
        <a:prstGeom prst="circularArrow">
          <a:avLst>
            <a:gd name="adj1" fmla="val 6902"/>
            <a:gd name="adj2" fmla="val 465342"/>
            <a:gd name="adj3" fmla="val 16749458"/>
            <a:gd name="adj4" fmla="val 15185200"/>
            <a:gd name="adj5" fmla="val 8052"/>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947F6-47C1-4C70-9374-00D9FDA30106}">
      <dsp:nvSpPr>
        <dsp:cNvPr id="0" name=""/>
        <dsp:cNvSpPr/>
      </dsp:nvSpPr>
      <dsp:spPr>
        <a:xfrm>
          <a:off x="2" y="0"/>
          <a:ext cx="11089039" cy="1973179"/>
        </a:xfrm>
        <a:prstGeom prst="rightArrow">
          <a:avLst/>
        </a:prstGeom>
        <a:solidFill>
          <a:schemeClr val="bg1">
            <a:lumMod val="85000"/>
          </a:schemeClr>
        </a:solidFill>
        <a:ln>
          <a:noFill/>
        </a:ln>
        <a:effectLst/>
      </dsp:spPr>
      <dsp:style>
        <a:lnRef idx="0">
          <a:scrgbClr r="0" g="0" b="0"/>
        </a:lnRef>
        <a:fillRef idx="1">
          <a:scrgbClr r="0" g="0" b="0"/>
        </a:fillRef>
        <a:effectRef idx="0">
          <a:scrgbClr r="0" g="0" b="0"/>
        </a:effectRef>
        <a:fontRef idx="minor"/>
      </dsp:style>
    </dsp:sp>
    <dsp:sp modelId="{CB0E2141-2356-44C1-B7A8-3DBF41176C17}">
      <dsp:nvSpPr>
        <dsp:cNvPr id="0" name=""/>
        <dsp:cNvSpPr/>
      </dsp:nvSpPr>
      <dsp:spPr>
        <a:xfrm>
          <a:off x="212616" y="108603"/>
          <a:ext cx="3209283" cy="1755971"/>
        </a:xfrm>
        <a:prstGeom prst="round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1. Generate understanding and evidence </a:t>
          </a:r>
        </a:p>
        <a:p>
          <a:pPr marL="0" lvl="0" indent="0" algn="ctr" defTabSz="711200">
            <a:lnSpc>
              <a:spcPct val="90000"/>
            </a:lnSpc>
            <a:spcBef>
              <a:spcPct val="0"/>
            </a:spcBef>
            <a:spcAft>
              <a:spcPct val="35000"/>
            </a:spcAft>
            <a:buNone/>
          </a:pPr>
          <a:r>
            <a:rPr lang="en-US" sz="1400" b="0" kern="1200" dirty="0"/>
            <a:t>to identify health systems bottlenecks through rapid readiness assessment tools (national, facility community levels)</a:t>
          </a:r>
        </a:p>
      </dsp:txBody>
      <dsp:txXfrm>
        <a:off x="298335" y="194322"/>
        <a:ext cx="3037845" cy="1584533"/>
      </dsp:txXfrm>
    </dsp:sp>
    <dsp:sp modelId="{2597C0A9-0AAF-428A-8019-286197CC89AE}">
      <dsp:nvSpPr>
        <dsp:cNvPr id="0" name=""/>
        <dsp:cNvSpPr/>
      </dsp:nvSpPr>
      <dsp:spPr>
        <a:xfrm>
          <a:off x="3856960" y="108603"/>
          <a:ext cx="3367009" cy="1766958"/>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2. Guide country responses to deliver COVID-19 tools &amp; maintain EHS</a:t>
          </a:r>
        </a:p>
        <a:p>
          <a:pPr marL="0" lvl="0" indent="0" algn="ctr" defTabSz="711200">
            <a:lnSpc>
              <a:spcPct val="90000"/>
            </a:lnSpc>
            <a:spcBef>
              <a:spcPct val="0"/>
            </a:spcBef>
            <a:spcAft>
              <a:spcPct val="35000"/>
            </a:spcAft>
            <a:buNone/>
          </a:pPr>
          <a:r>
            <a:rPr lang="en-US" sz="1400" b="0" kern="1200" dirty="0">
              <a:solidFill>
                <a:schemeClr val="bg1"/>
              </a:solidFill>
              <a:latin typeface="+mn-lt"/>
              <a:cs typeface="Calibri" panose="020F0502020204030204" pitchFamily="34" charset="0"/>
            </a:rPr>
            <a:t>by strengthening </a:t>
          </a:r>
          <a:r>
            <a:rPr kumimoji="0" lang="en-US" sz="1400" b="0" i="0" u="none" strike="noStrike" kern="1200" cap="none" spc="0" normalizeH="0" baseline="0" noProof="0" dirty="0">
              <a:ln>
                <a:noFill/>
              </a:ln>
              <a:solidFill>
                <a:schemeClr val="bg1"/>
              </a:solidFill>
              <a:effectLst/>
              <a:uLnTx/>
              <a:uFillTx/>
              <a:latin typeface="+mn-lt"/>
              <a:ea typeface="+mn-ea"/>
              <a:cs typeface="Calibri" panose="020F0502020204030204" pitchFamily="34" charset="0"/>
            </a:rPr>
            <a:t>country capacities &amp; platforms in HS monitoring &amp; analysis &amp; use of data </a:t>
          </a:r>
          <a:endParaRPr lang="en-US" sz="1400" b="0" kern="1200" dirty="0">
            <a:solidFill>
              <a:schemeClr val="bg1"/>
            </a:solidFill>
            <a:latin typeface="+mn-lt"/>
            <a:cs typeface="Calibri" panose="020F0502020204030204" pitchFamily="34" charset="0"/>
          </a:endParaRPr>
        </a:p>
      </dsp:txBody>
      <dsp:txXfrm>
        <a:off x="3943216" y="194859"/>
        <a:ext cx="3194497" cy="1594446"/>
      </dsp:txXfrm>
    </dsp:sp>
    <dsp:sp modelId="{83264B40-CE82-48CB-9987-F2AAD647962D}">
      <dsp:nvSpPr>
        <dsp:cNvPr id="0" name=""/>
        <dsp:cNvSpPr/>
      </dsp:nvSpPr>
      <dsp:spPr>
        <a:xfrm>
          <a:off x="7519876" y="108603"/>
          <a:ext cx="3356551" cy="1755971"/>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latin typeface="+mn-lt"/>
              <a:cs typeface="Calibri" panose="020F0502020204030204" pitchFamily="34" charset="0"/>
            </a:rPr>
            <a:t>3</a:t>
          </a:r>
          <a:r>
            <a:rPr lang="en-US" sz="1600" b="1" kern="1200" dirty="0">
              <a:solidFill>
                <a:prstClr val="white"/>
              </a:solidFill>
              <a:latin typeface="+mn-lt"/>
              <a:ea typeface="+mn-ea"/>
              <a:cs typeface="Calibri" panose="020F0502020204030204" pitchFamily="34" charset="0"/>
            </a:rPr>
            <a:t>. Scale to sustainable health services monitoring systems </a:t>
          </a:r>
        </a:p>
        <a:p>
          <a:pPr marL="0" lvl="0" indent="0" algn="ctr" defTabSz="711200">
            <a:lnSpc>
              <a:spcPct val="90000"/>
            </a:lnSpc>
            <a:spcBef>
              <a:spcPct val="0"/>
            </a:spcBef>
            <a:spcAft>
              <a:spcPct val="35000"/>
            </a:spcAft>
            <a:buNone/>
          </a:pPr>
          <a:endParaRPr lang="en-US" sz="1600" b="1" kern="1200" dirty="0">
            <a:solidFill>
              <a:prstClr val="white"/>
            </a:solidFill>
            <a:latin typeface="Arial"/>
            <a:ea typeface="+mn-ea"/>
            <a:cs typeface="+mn-cs"/>
          </a:endParaRPr>
        </a:p>
        <a:p>
          <a:pPr marL="0" lvl="0" indent="0" algn="ctr" defTabSz="711200">
            <a:lnSpc>
              <a:spcPct val="90000"/>
            </a:lnSpc>
            <a:spcBef>
              <a:spcPct val="0"/>
            </a:spcBef>
            <a:spcAft>
              <a:spcPct val="35000"/>
            </a:spcAft>
            <a:buNone/>
          </a:pPr>
          <a:r>
            <a:rPr lang="en-US" sz="1400" b="0" kern="1200" dirty="0">
              <a:solidFill>
                <a:prstClr val="white"/>
              </a:solidFill>
              <a:latin typeface="Arial"/>
              <a:ea typeface="+mn-ea"/>
              <a:cs typeface="Calibri" panose="020F0502020204030204" pitchFamily="34" charset="0"/>
            </a:rPr>
            <a:t>through implementation, documentation and learning</a:t>
          </a:r>
        </a:p>
        <a:p>
          <a:pPr marL="0" lvl="0" indent="0" algn="ctr" defTabSz="711200">
            <a:lnSpc>
              <a:spcPct val="90000"/>
            </a:lnSpc>
            <a:spcBef>
              <a:spcPct val="0"/>
            </a:spcBef>
            <a:spcAft>
              <a:spcPct val="35000"/>
            </a:spcAft>
            <a:buNone/>
          </a:pPr>
          <a:endParaRPr lang="en-US" sz="1800" b="1" kern="1200" dirty="0"/>
        </a:p>
      </dsp:txBody>
      <dsp:txXfrm>
        <a:off x="7605595" y="194322"/>
        <a:ext cx="3185113" cy="15845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326FEB-892F-406D-995C-BBFF46725CC2}">
      <dsp:nvSpPr>
        <dsp:cNvPr id="0" name=""/>
        <dsp:cNvSpPr/>
      </dsp:nvSpPr>
      <dsp:spPr>
        <a:xfrm>
          <a:off x="0" y="112009"/>
          <a:ext cx="1778793" cy="5160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2021 Quarter 1 </a:t>
          </a:r>
        </a:p>
      </dsp:txBody>
      <dsp:txXfrm>
        <a:off x="0" y="112009"/>
        <a:ext cx="1778793" cy="344009"/>
      </dsp:txXfrm>
    </dsp:sp>
    <dsp:sp modelId="{48543989-8989-4FB0-A781-B78B596F1C9A}">
      <dsp:nvSpPr>
        <dsp:cNvPr id="0" name=""/>
        <dsp:cNvSpPr/>
      </dsp:nvSpPr>
      <dsp:spPr>
        <a:xfrm>
          <a:off x="213637" y="494672"/>
          <a:ext cx="2193074" cy="196040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78232" rIns="78232" bIns="78232" numCol="1" spcCol="1270" anchor="t" anchorCtr="0">
          <a:noAutofit/>
        </a:bodyPr>
        <a:lstStyle/>
        <a:p>
          <a:pPr marL="57150" lvl="1" indent="-57150" algn="l" defTabSz="466725">
            <a:lnSpc>
              <a:spcPct val="90000"/>
            </a:lnSpc>
            <a:spcBef>
              <a:spcPct val="0"/>
            </a:spcBef>
            <a:spcAft>
              <a:spcPts val="600"/>
            </a:spcAft>
            <a:buChar char="•"/>
          </a:pPr>
          <a:r>
            <a:rPr lang="en-US" sz="1050" kern="1200" dirty="0"/>
            <a:t>Preparation : 4 countries.</a:t>
          </a:r>
        </a:p>
        <a:p>
          <a:pPr marL="57150" lvl="1" indent="-57150" algn="l" defTabSz="466725">
            <a:lnSpc>
              <a:spcPct val="90000"/>
            </a:lnSpc>
            <a:spcBef>
              <a:spcPct val="0"/>
            </a:spcBef>
            <a:spcAft>
              <a:spcPts val="600"/>
            </a:spcAft>
            <a:buChar char="•"/>
          </a:pPr>
          <a:r>
            <a:rPr lang="en-US" sz="1050" kern="1200" dirty="0"/>
            <a:t>Implementation 1</a:t>
          </a:r>
          <a:r>
            <a:rPr lang="en-US" sz="1050" kern="1200" baseline="30000" dirty="0"/>
            <a:t>st</a:t>
          </a:r>
          <a:r>
            <a:rPr lang="en-US" sz="1050" kern="1200" dirty="0"/>
            <a:t>  round: </a:t>
          </a:r>
          <a:br>
            <a:rPr lang="en-US" sz="1050" kern="1200" dirty="0"/>
          </a:br>
          <a:r>
            <a:rPr lang="en-US" sz="1050" kern="1200" dirty="0"/>
            <a:t>1 country</a:t>
          </a:r>
        </a:p>
        <a:p>
          <a:pPr marL="57150" lvl="1" indent="-57150" algn="l" defTabSz="466725">
            <a:lnSpc>
              <a:spcPct val="90000"/>
            </a:lnSpc>
            <a:spcBef>
              <a:spcPct val="0"/>
            </a:spcBef>
            <a:spcAft>
              <a:spcPts val="600"/>
            </a:spcAft>
            <a:buChar char="•"/>
          </a:pPr>
          <a:r>
            <a:rPr lang="en-US" sz="1050" kern="1200" dirty="0"/>
            <a:t>Dissemination and policy dialogue:</a:t>
          </a:r>
          <a:br>
            <a:rPr lang="en-US" sz="1050" kern="1200" dirty="0"/>
          </a:br>
          <a:r>
            <a:rPr lang="en-US" sz="1050" kern="1200" dirty="0"/>
            <a:t>1 country</a:t>
          </a:r>
        </a:p>
        <a:p>
          <a:pPr marL="57150" lvl="1" indent="-57150" algn="l" defTabSz="466725">
            <a:lnSpc>
              <a:spcPct val="90000"/>
            </a:lnSpc>
            <a:spcBef>
              <a:spcPct val="0"/>
            </a:spcBef>
            <a:spcAft>
              <a:spcPts val="600"/>
            </a:spcAft>
            <a:buChar char="•"/>
          </a:pPr>
          <a:r>
            <a:rPr lang="en-US" sz="1050" kern="1200" dirty="0"/>
            <a:t>Documentation of experience / lessons learned</a:t>
          </a:r>
        </a:p>
      </dsp:txBody>
      <dsp:txXfrm>
        <a:off x="271055" y="552090"/>
        <a:ext cx="2078238" cy="1845571"/>
      </dsp:txXfrm>
    </dsp:sp>
    <dsp:sp modelId="{038DE4E9-EEB5-4DE8-8B4E-13502C03A456}">
      <dsp:nvSpPr>
        <dsp:cNvPr id="0" name=""/>
        <dsp:cNvSpPr/>
      </dsp:nvSpPr>
      <dsp:spPr>
        <a:xfrm rot="21531760">
          <a:off x="2101234" y="31733"/>
          <a:ext cx="683851" cy="4428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101247" y="121626"/>
        <a:ext cx="550991" cy="265720"/>
      </dsp:txXfrm>
    </dsp:sp>
    <dsp:sp modelId="{F78AF1F6-E452-4CD3-B4C7-5B0182497DD9}">
      <dsp:nvSpPr>
        <dsp:cNvPr id="0" name=""/>
        <dsp:cNvSpPr/>
      </dsp:nvSpPr>
      <dsp:spPr>
        <a:xfrm>
          <a:off x="3068826" y="51083"/>
          <a:ext cx="1778793" cy="5160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2021 Quarter 2 </a:t>
          </a:r>
        </a:p>
      </dsp:txBody>
      <dsp:txXfrm>
        <a:off x="3068826" y="51083"/>
        <a:ext cx="1778793" cy="344009"/>
      </dsp:txXfrm>
    </dsp:sp>
    <dsp:sp modelId="{2972D5B0-6F35-40BF-A4BF-EB29672D6F2B}">
      <dsp:nvSpPr>
        <dsp:cNvPr id="0" name=""/>
        <dsp:cNvSpPr/>
      </dsp:nvSpPr>
      <dsp:spPr>
        <a:xfrm>
          <a:off x="3075770" y="477896"/>
          <a:ext cx="2493566" cy="215706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ts val="600"/>
            </a:spcAft>
            <a:buChar char="•"/>
          </a:pPr>
          <a:r>
            <a:rPr lang="en-US" sz="900" kern="1200" dirty="0"/>
            <a:t>Preparation : 14 countries.</a:t>
          </a:r>
        </a:p>
        <a:p>
          <a:pPr marL="57150" lvl="1" indent="-57150" algn="l" defTabSz="400050">
            <a:lnSpc>
              <a:spcPct val="90000"/>
            </a:lnSpc>
            <a:spcBef>
              <a:spcPct val="0"/>
            </a:spcBef>
            <a:spcAft>
              <a:spcPts val="600"/>
            </a:spcAft>
            <a:buChar char="•"/>
          </a:pPr>
          <a:r>
            <a:rPr lang="en-US" sz="900" kern="1200" dirty="0"/>
            <a:t>Implementation 1st round:</a:t>
          </a:r>
          <a:br>
            <a:rPr lang="en-US" sz="900" kern="1200" dirty="0"/>
          </a:br>
          <a:r>
            <a:rPr lang="en-US" sz="900" kern="1200" dirty="0"/>
            <a:t>13 countries</a:t>
          </a:r>
        </a:p>
        <a:p>
          <a:pPr marL="57150" lvl="1" indent="-57150" algn="l" defTabSz="400050">
            <a:lnSpc>
              <a:spcPct val="90000"/>
            </a:lnSpc>
            <a:spcBef>
              <a:spcPct val="0"/>
            </a:spcBef>
            <a:spcAft>
              <a:spcPts val="600"/>
            </a:spcAft>
            <a:buChar char="•"/>
          </a:pPr>
          <a:r>
            <a:rPr lang="en-US" sz="900" kern="1200" dirty="0"/>
            <a:t>Implementation 2</a:t>
          </a:r>
          <a:r>
            <a:rPr lang="en-US" sz="900" kern="1200" baseline="30000" dirty="0"/>
            <a:t>nd</a:t>
          </a:r>
          <a:r>
            <a:rPr lang="en-US" sz="900" kern="1200" dirty="0"/>
            <a:t> round:</a:t>
          </a:r>
          <a:br>
            <a:rPr lang="en-US" sz="900" kern="1200" dirty="0"/>
          </a:br>
          <a:r>
            <a:rPr lang="en-US" sz="900" kern="1200" dirty="0"/>
            <a:t>1 country</a:t>
          </a:r>
        </a:p>
        <a:p>
          <a:pPr marL="57150" lvl="1" indent="-57150" algn="l" defTabSz="400050">
            <a:lnSpc>
              <a:spcPct val="90000"/>
            </a:lnSpc>
            <a:spcBef>
              <a:spcPct val="0"/>
            </a:spcBef>
            <a:spcAft>
              <a:spcPts val="600"/>
            </a:spcAft>
            <a:buChar char="•"/>
          </a:pPr>
          <a:r>
            <a:rPr lang="en-US" sz="900" kern="1200" dirty="0"/>
            <a:t>Dissemination and policy dialogue: </a:t>
          </a:r>
          <a:br>
            <a:rPr lang="en-US" sz="900" kern="1200" dirty="0"/>
          </a:br>
          <a:r>
            <a:rPr lang="en-US" sz="900" kern="1200" dirty="0"/>
            <a:t>14 countries</a:t>
          </a:r>
        </a:p>
        <a:p>
          <a:pPr marL="57150" lvl="1" indent="-57150" algn="l" defTabSz="400050">
            <a:lnSpc>
              <a:spcPct val="90000"/>
            </a:lnSpc>
            <a:spcBef>
              <a:spcPct val="0"/>
            </a:spcBef>
            <a:spcAft>
              <a:spcPts val="600"/>
            </a:spcAft>
            <a:buChar char="•"/>
          </a:pPr>
          <a:r>
            <a:rPr lang="en-US" sz="900" kern="1200" dirty="0"/>
            <a:t>Documentation of experience / lessons learned</a:t>
          </a:r>
        </a:p>
      </dsp:txBody>
      <dsp:txXfrm>
        <a:off x="3138948" y="541074"/>
        <a:ext cx="2367210" cy="2030712"/>
      </dsp:txXfrm>
    </dsp:sp>
    <dsp:sp modelId="{CE64C048-5C01-4DC5-AC68-3CB2EA458352}">
      <dsp:nvSpPr>
        <dsp:cNvPr id="0" name=""/>
        <dsp:cNvSpPr/>
      </dsp:nvSpPr>
      <dsp:spPr>
        <a:xfrm rot="25879">
          <a:off x="5243463" y="14489"/>
          <a:ext cx="839237" cy="4428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5243465" y="102563"/>
        <a:ext cx="706377" cy="265720"/>
      </dsp:txXfrm>
    </dsp:sp>
    <dsp:sp modelId="{0281F336-08D8-4631-BC1E-65A3F79505BE}">
      <dsp:nvSpPr>
        <dsp:cNvPr id="0" name=""/>
        <dsp:cNvSpPr/>
      </dsp:nvSpPr>
      <dsp:spPr>
        <a:xfrm>
          <a:off x="6431042" y="76395"/>
          <a:ext cx="1778793" cy="5160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2021 Quarter 3 </a:t>
          </a:r>
        </a:p>
      </dsp:txBody>
      <dsp:txXfrm>
        <a:off x="6431042" y="76395"/>
        <a:ext cx="1778793" cy="344009"/>
      </dsp:txXfrm>
    </dsp:sp>
    <dsp:sp modelId="{13661302-830E-41B9-ACC3-7D702485FF80}">
      <dsp:nvSpPr>
        <dsp:cNvPr id="0" name=""/>
        <dsp:cNvSpPr/>
      </dsp:nvSpPr>
      <dsp:spPr>
        <a:xfrm>
          <a:off x="6460630" y="536643"/>
          <a:ext cx="2802258" cy="205582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US" sz="900" kern="1200" dirty="0"/>
            <a:t>Preparation : 20 countries.</a:t>
          </a:r>
        </a:p>
        <a:p>
          <a:pPr marL="57150" lvl="1" indent="-57150" algn="l" defTabSz="400050">
            <a:lnSpc>
              <a:spcPct val="90000"/>
            </a:lnSpc>
            <a:spcBef>
              <a:spcPct val="0"/>
            </a:spcBef>
            <a:spcAft>
              <a:spcPct val="15000"/>
            </a:spcAft>
            <a:buChar char="•"/>
          </a:pPr>
          <a:r>
            <a:rPr lang="en-US" sz="900" kern="1200" dirty="0"/>
            <a:t>Implementation 1st round:</a:t>
          </a:r>
          <a:br>
            <a:rPr lang="en-US" sz="900" kern="1200" dirty="0"/>
          </a:br>
          <a:r>
            <a:rPr lang="en-US" sz="900" kern="1200" dirty="0"/>
            <a:t>6 countries</a:t>
          </a:r>
        </a:p>
        <a:p>
          <a:pPr marL="57150" lvl="1" indent="-57150" algn="l" defTabSz="400050">
            <a:lnSpc>
              <a:spcPct val="90000"/>
            </a:lnSpc>
            <a:spcBef>
              <a:spcPct val="0"/>
            </a:spcBef>
            <a:spcAft>
              <a:spcPct val="15000"/>
            </a:spcAft>
            <a:buChar char="•"/>
          </a:pPr>
          <a:r>
            <a:rPr lang="en-US" sz="900" kern="1200" dirty="0"/>
            <a:t>Implementation 2</a:t>
          </a:r>
          <a:r>
            <a:rPr lang="en-US" sz="900" kern="1200" baseline="30000" dirty="0"/>
            <a:t>nd</a:t>
          </a:r>
          <a:r>
            <a:rPr lang="en-US" sz="900" kern="1200" dirty="0"/>
            <a:t> round:</a:t>
          </a:r>
          <a:br>
            <a:rPr lang="en-US" sz="900" kern="1200" dirty="0"/>
          </a:br>
          <a:r>
            <a:rPr lang="en-US" sz="900" kern="1200" dirty="0"/>
            <a:t>13 country</a:t>
          </a:r>
        </a:p>
        <a:p>
          <a:pPr marL="57150" lvl="1" indent="-57150" algn="l" defTabSz="400050">
            <a:lnSpc>
              <a:spcPct val="90000"/>
            </a:lnSpc>
            <a:spcBef>
              <a:spcPct val="0"/>
            </a:spcBef>
            <a:spcAft>
              <a:spcPct val="15000"/>
            </a:spcAft>
            <a:buChar char="•"/>
          </a:pPr>
          <a:r>
            <a:rPr lang="en-US" sz="900" kern="1200" dirty="0"/>
            <a:t>Implementation 3</a:t>
          </a:r>
          <a:r>
            <a:rPr lang="en-US" sz="900" kern="1200" baseline="30000" dirty="0"/>
            <a:t>rd</a:t>
          </a:r>
          <a:r>
            <a:rPr lang="en-US" sz="900" kern="1200" dirty="0"/>
            <a:t> round:</a:t>
          </a:r>
          <a:br>
            <a:rPr lang="en-US" sz="900" kern="1200" dirty="0"/>
          </a:br>
          <a:r>
            <a:rPr lang="en-US" sz="900" kern="1200" dirty="0"/>
            <a:t>1 country</a:t>
          </a:r>
        </a:p>
        <a:p>
          <a:pPr marL="57150" lvl="1" indent="-57150" algn="l" defTabSz="400050">
            <a:lnSpc>
              <a:spcPct val="90000"/>
            </a:lnSpc>
            <a:spcBef>
              <a:spcPct val="0"/>
            </a:spcBef>
            <a:spcAft>
              <a:spcPct val="15000"/>
            </a:spcAft>
            <a:buChar char="•"/>
          </a:pPr>
          <a:r>
            <a:rPr lang="en-US" sz="900" kern="1200" dirty="0"/>
            <a:t>Dissemination and policy dialogue: </a:t>
          </a:r>
          <a:br>
            <a:rPr lang="en-US" sz="900" kern="1200" dirty="0"/>
          </a:br>
          <a:r>
            <a:rPr lang="en-US" sz="900" kern="1200" dirty="0"/>
            <a:t>20 countries</a:t>
          </a:r>
        </a:p>
        <a:p>
          <a:pPr marL="57150" lvl="1" indent="-57150" algn="l" defTabSz="400050">
            <a:lnSpc>
              <a:spcPct val="90000"/>
            </a:lnSpc>
            <a:spcBef>
              <a:spcPct val="0"/>
            </a:spcBef>
            <a:spcAft>
              <a:spcPct val="15000"/>
            </a:spcAft>
            <a:buChar char="•"/>
          </a:pPr>
          <a:r>
            <a:rPr lang="en-US" sz="900" kern="1200" dirty="0"/>
            <a:t>Documentation of experience / lessons learned</a:t>
          </a:r>
        </a:p>
        <a:p>
          <a:pPr marL="57150" lvl="1" indent="-57150" algn="l" defTabSz="400050">
            <a:lnSpc>
              <a:spcPct val="90000"/>
            </a:lnSpc>
            <a:spcBef>
              <a:spcPct val="0"/>
            </a:spcBef>
            <a:spcAft>
              <a:spcPct val="15000"/>
            </a:spcAft>
            <a:buChar char="•"/>
          </a:pPr>
          <a:r>
            <a:rPr lang="en-US" sz="900" kern="1200" dirty="0"/>
            <a:t>Scale to sustainable health services monitoring systems </a:t>
          </a:r>
        </a:p>
      </dsp:txBody>
      <dsp:txXfrm>
        <a:off x="6520843" y="596856"/>
        <a:ext cx="2681832" cy="1935396"/>
      </dsp:txXfrm>
    </dsp:sp>
    <dsp:sp modelId="{3BD19D31-8F12-4495-882E-1B5A7B5D5202}">
      <dsp:nvSpPr>
        <dsp:cNvPr id="0" name=""/>
        <dsp:cNvSpPr/>
      </dsp:nvSpPr>
      <dsp:spPr>
        <a:xfrm rot="21546106">
          <a:off x="8607375" y="180"/>
          <a:ext cx="842998" cy="4428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8607383" y="89795"/>
        <a:ext cx="710138" cy="265720"/>
      </dsp:txXfrm>
    </dsp:sp>
    <dsp:sp modelId="{95D752E5-0BA9-4A1C-930F-39F10EED2696}">
      <dsp:nvSpPr>
        <dsp:cNvPr id="0" name=""/>
        <dsp:cNvSpPr/>
      </dsp:nvSpPr>
      <dsp:spPr>
        <a:xfrm>
          <a:off x="9800202" y="23571"/>
          <a:ext cx="1778793" cy="5160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2021 Quarter 4 </a:t>
          </a:r>
        </a:p>
      </dsp:txBody>
      <dsp:txXfrm>
        <a:off x="9800202" y="23571"/>
        <a:ext cx="1778793" cy="344009"/>
      </dsp:txXfrm>
    </dsp:sp>
    <dsp:sp modelId="{0F92ADAE-A980-46AA-AB12-D5C23630A101}">
      <dsp:nvSpPr>
        <dsp:cNvPr id="0" name=""/>
        <dsp:cNvSpPr/>
      </dsp:nvSpPr>
      <dsp:spPr>
        <a:xfrm>
          <a:off x="9924375" y="418932"/>
          <a:ext cx="2267624" cy="226711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US" sz="900" kern="1200" dirty="0"/>
            <a:t>Preparation : 20+ countries.</a:t>
          </a:r>
        </a:p>
        <a:p>
          <a:pPr marL="57150" lvl="1" indent="-57150" algn="l" defTabSz="400050">
            <a:lnSpc>
              <a:spcPct val="90000"/>
            </a:lnSpc>
            <a:spcBef>
              <a:spcPct val="0"/>
            </a:spcBef>
            <a:spcAft>
              <a:spcPct val="15000"/>
            </a:spcAft>
            <a:buChar char="•"/>
          </a:pPr>
          <a:r>
            <a:rPr lang="en-US" sz="900" kern="1200" dirty="0"/>
            <a:t>Implementation 1st round:</a:t>
          </a:r>
          <a:br>
            <a:rPr lang="en-US" sz="900" kern="1200" dirty="0"/>
          </a:br>
          <a:r>
            <a:rPr lang="en-US" sz="900" kern="1200" dirty="0"/>
            <a:t>X countries</a:t>
          </a:r>
        </a:p>
        <a:p>
          <a:pPr marL="57150" lvl="1" indent="-57150" algn="l" defTabSz="400050">
            <a:lnSpc>
              <a:spcPct val="90000"/>
            </a:lnSpc>
            <a:spcBef>
              <a:spcPct val="0"/>
            </a:spcBef>
            <a:spcAft>
              <a:spcPct val="15000"/>
            </a:spcAft>
            <a:buChar char="•"/>
          </a:pPr>
          <a:r>
            <a:rPr lang="en-US" sz="900" kern="1200" dirty="0"/>
            <a:t>Implementation 2</a:t>
          </a:r>
          <a:r>
            <a:rPr lang="en-US" sz="900" kern="1200" baseline="30000" dirty="0"/>
            <a:t>nd</a:t>
          </a:r>
          <a:r>
            <a:rPr lang="en-US" sz="900" kern="1200" dirty="0"/>
            <a:t> round:</a:t>
          </a:r>
          <a:br>
            <a:rPr lang="en-US" sz="900" kern="1200" dirty="0"/>
          </a:br>
          <a:r>
            <a:rPr lang="en-US" sz="900" kern="1200" dirty="0"/>
            <a:t>6 country</a:t>
          </a:r>
        </a:p>
        <a:p>
          <a:pPr marL="57150" lvl="1" indent="-57150" algn="l" defTabSz="400050">
            <a:lnSpc>
              <a:spcPct val="90000"/>
            </a:lnSpc>
            <a:spcBef>
              <a:spcPct val="0"/>
            </a:spcBef>
            <a:spcAft>
              <a:spcPct val="15000"/>
            </a:spcAft>
            <a:buChar char="•"/>
          </a:pPr>
          <a:r>
            <a:rPr lang="en-US" sz="900" kern="1200" dirty="0"/>
            <a:t>Implementation 3</a:t>
          </a:r>
          <a:r>
            <a:rPr lang="en-US" sz="900" kern="1200" baseline="30000" dirty="0"/>
            <a:t>rd</a:t>
          </a:r>
          <a:r>
            <a:rPr lang="en-US" sz="900" kern="1200" dirty="0"/>
            <a:t> round:</a:t>
          </a:r>
          <a:br>
            <a:rPr lang="en-US" sz="900" kern="1200" dirty="0"/>
          </a:br>
          <a:r>
            <a:rPr lang="en-US" sz="900" kern="1200" dirty="0"/>
            <a:t>13 country</a:t>
          </a:r>
        </a:p>
        <a:p>
          <a:pPr marL="57150" lvl="1" indent="-57150" algn="l" defTabSz="400050">
            <a:lnSpc>
              <a:spcPct val="90000"/>
            </a:lnSpc>
            <a:spcBef>
              <a:spcPct val="0"/>
            </a:spcBef>
            <a:spcAft>
              <a:spcPct val="15000"/>
            </a:spcAft>
            <a:buChar char="•"/>
          </a:pPr>
          <a:r>
            <a:rPr lang="en-US" sz="900" kern="1200" dirty="0"/>
            <a:t>Implementation 4</a:t>
          </a:r>
          <a:r>
            <a:rPr lang="en-US" sz="900" kern="1200" baseline="30000" dirty="0"/>
            <a:t>rd </a:t>
          </a:r>
          <a:r>
            <a:rPr lang="en-US" sz="900" kern="1200" dirty="0"/>
            <a:t>round:</a:t>
          </a:r>
          <a:br>
            <a:rPr lang="en-US" sz="900" kern="1200" dirty="0"/>
          </a:br>
          <a:r>
            <a:rPr lang="en-US" sz="900" kern="1200" dirty="0"/>
            <a:t>1 country</a:t>
          </a:r>
        </a:p>
        <a:p>
          <a:pPr marL="57150" lvl="1" indent="-57150" algn="l" defTabSz="400050">
            <a:lnSpc>
              <a:spcPct val="90000"/>
            </a:lnSpc>
            <a:spcBef>
              <a:spcPct val="0"/>
            </a:spcBef>
            <a:spcAft>
              <a:spcPct val="15000"/>
            </a:spcAft>
            <a:buChar char="•"/>
          </a:pPr>
          <a:r>
            <a:rPr lang="en-US" sz="900" kern="1200" dirty="0"/>
            <a:t>Dissemination and policy dialogue: </a:t>
          </a:r>
          <a:br>
            <a:rPr lang="en-US" sz="900" kern="1200" dirty="0"/>
          </a:br>
          <a:r>
            <a:rPr lang="en-US" sz="900" kern="1200" dirty="0"/>
            <a:t>20+ countries</a:t>
          </a:r>
        </a:p>
        <a:p>
          <a:pPr marL="57150" lvl="1" indent="-57150" algn="l" defTabSz="400050">
            <a:lnSpc>
              <a:spcPct val="90000"/>
            </a:lnSpc>
            <a:spcBef>
              <a:spcPct val="0"/>
            </a:spcBef>
            <a:spcAft>
              <a:spcPct val="15000"/>
            </a:spcAft>
            <a:buChar char="•"/>
          </a:pPr>
          <a:r>
            <a:rPr lang="en-US" sz="900" kern="1200" dirty="0"/>
            <a:t>Documentation of experience / lessons learned</a:t>
          </a:r>
        </a:p>
        <a:p>
          <a:pPr marL="57150" lvl="1" indent="-57150" algn="l" defTabSz="400050">
            <a:lnSpc>
              <a:spcPct val="90000"/>
            </a:lnSpc>
            <a:spcBef>
              <a:spcPct val="0"/>
            </a:spcBef>
            <a:spcAft>
              <a:spcPct val="15000"/>
            </a:spcAft>
            <a:buChar char="•"/>
          </a:pPr>
          <a:r>
            <a:rPr lang="en-US" sz="900" kern="1200" dirty="0"/>
            <a:t>Scale to sustainable health services monitoring systems </a:t>
          </a:r>
        </a:p>
      </dsp:txBody>
      <dsp:txXfrm>
        <a:off x="9990777" y="485334"/>
        <a:ext cx="2134820" cy="21343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B6375-E930-4944-A560-85801CD0359C}">
      <dsp:nvSpPr>
        <dsp:cNvPr id="0" name=""/>
        <dsp:cNvSpPr/>
      </dsp:nvSpPr>
      <dsp:spPr>
        <a:xfrm>
          <a:off x="0" y="20023"/>
          <a:ext cx="11226365" cy="126054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GB" sz="2300" b="1" kern="1200"/>
            <a:t>Team leader/supervisor</a:t>
          </a:r>
        </a:p>
        <a:p>
          <a:pPr marL="0" lvl="0" indent="0" algn="ctr" defTabSz="1022350">
            <a:lnSpc>
              <a:spcPct val="90000"/>
            </a:lnSpc>
            <a:spcBef>
              <a:spcPct val="0"/>
            </a:spcBef>
            <a:spcAft>
              <a:spcPct val="35000"/>
            </a:spcAft>
            <a:buNone/>
          </a:pPr>
          <a:r>
            <a:rPr lang="en-GB" sz="2300" b="1" kern="1200"/>
            <a:t>Oversees data collection team (for regional area or module) and validates questionnaires </a:t>
          </a:r>
        </a:p>
      </dsp:txBody>
      <dsp:txXfrm>
        <a:off x="0" y="20023"/>
        <a:ext cx="11226365" cy="1260547"/>
      </dsp:txXfrm>
    </dsp:sp>
    <dsp:sp modelId="{A69E2A02-E3DD-43F3-8B85-854717636D52}">
      <dsp:nvSpPr>
        <dsp:cNvPr id="0" name=""/>
        <dsp:cNvSpPr/>
      </dsp:nvSpPr>
      <dsp:spPr>
        <a:xfrm>
          <a:off x="0" y="1280570"/>
          <a:ext cx="11226365" cy="340928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GB" sz="2300" kern="1200"/>
            <a:t>Organizes/schedules data collection telephone interviews</a:t>
          </a:r>
        </a:p>
        <a:p>
          <a:pPr marL="228600" lvl="1" indent="-228600" algn="l" defTabSz="1022350">
            <a:lnSpc>
              <a:spcPct val="90000"/>
            </a:lnSpc>
            <a:spcBef>
              <a:spcPct val="0"/>
            </a:spcBef>
            <a:spcAft>
              <a:spcPct val="15000"/>
            </a:spcAft>
            <a:buChar char="•"/>
          </a:pPr>
          <a:r>
            <a:rPr lang="en-GB" sz="2300" kern="1200"/>
            <a:t>Prepares the necessary materials for data collection</a:t>
          </a:r>
        </a:p>
        <a:p>
          <a:pPr marL="228600" lvl="1" indent="-228600" algn="l" defTabSz="1022350">
            <a:lnSpc>
              <a:spcPct val="90000"/>
            </a:lnSpc>
            <a:spcBef>
              <a:spcPct val="0"/>
            </a:spcBef>
            <a:spcAft>
              <a:spcPct val="15000"/>
            </a:spcAft>
            <a:buChar char="•"/>
          </a:pPr>
          <a:r>
            <a:rPr lang="en-US" sz="2300" kern="1200"/>
            <a:t>Ensure data collectors/interviewers are ready for data collection </a:t>
          </a:r>
          <a:endParaRPr lang="en-GB" sz="2300" kern="1200"/>
        </a:p>
        <a:p>
          <a:pPr marL="228600" lvl="1" indent="-228600" algn="l" defTabSz="1022350">
            <a:lnSpc>
              <a:spcPct val="90000"/>
            </a:lnSpc>
            <a:spcBef>
              <a:spcPct val="0"/>
            </a:spcBef>
            <a:spcAft>
              <a:spcPct val="15000"/>
            </a:spcAft>
            <a:buChar char="•"/>
          </a:pPr>
          <a:r>
            <a:rPr lang="en-GB" sz="2300" kern="1200"/>
            <a:t>Supervises data collection activities</a:t>
          </a:r>
        </a:p>
        <a:p>
          <a:pPr marL="228600" lvl="1" indent="-228600" algn="l" defTabSz="1022350">
            <a:lnSpc>
              <a:spcPct val="90000"/>
            </a:lnSpc>
            <a:spcBef>
              <a:spcPct val="0"/>
            </a:spcBef>
            <a:spcAft>
              <a:spcPct val="15000"/>
            </a:spcAft>
            <a:buChar char="•"/>
          </a:pPr>
          <a:r>
            <a:rPr lang="en-GB" sz="2300" kern="1200"/>
            <a:t>Ensures data collection protocols are followed</a:t>
          </a:r>
        </a:p>
        <a:p>
          <a:pPr marL="228600" lvl="1" indent="-228600" algn="l" defTabSz="1022350">
            <a:lnSpc>
              <a:spcPct val="90000"/>
            </a:lnSpc>
            <a:spcBef>
              <a:spcPct val="0"/>
            </a:spcBef>
            <a:spcAft>
              <a:spcPct val="15000"/>
            </a:spcAft>
            <a:buChar char="•"/>
          </a:pPr>
          <a:r>
            <a:rPr lang="en-GB" sz="2300" kern="1200" dirty="0"/>
            <a:t>Checks submitted interview results at the end of each day for completeness /errors</a:t>
          </a:r>
        </a:p>
        <a:p>
          <a:pPr marL="228600" lvl="1" indent="-228600" algn="l" defTabSz="1022350">
            <a:lnSpc>
              <a:spcPct val="90000"/>
            </a:lnSpc>
            <a:spcBef>
              <a:spcPct val="0"/>
            </a:spcBef>
            <a:spcAft>
              <a:spcPct val="15000"/>
            </a:spcAft>
            <a:buChar char="•"/>
          </a:pPr>
          <a:r>
            <a:rPr lang="en-US" sz="2300" kern="1200" dirty="0"/>
            <a:t>Inform the survey manager if facilities could not be contacted (to provide alternative site)</a:t>
          </a:r>
          <a:endParaRPr lang="en-GB" sz="2300" kern="1200" dirty="0"/>
        </a:p>
        <a:p>
          <a:pPr marL="228600" lvl="1" indent="-228600" algn="l" defTabSz="1022350">
            <a:lnSpc>
              <a:spcPct val="90000"/>
            </a:lnSpc>
            <a:spcBef>
              <a:spcPct val="0"/>
            </a:spcBef>
            <a:spcAft>
              <a:spcPct val="15000"/>
            </a:spcAft>
            <a:buChar char="•"/>
          </a:pPr>
          <a:r>
            <a:rPr lang="en-GB" sz="2300" kern="1200" dirty="0"/>
            <a:t>Reports to survey manager and data manager/analyst at the end of each day</a:t>
          </a:r>
        </a:p>
      </dsp:txBody>
      <dsp:txXfrm>
        <a:off x="0" y="1280570"/>
        <a:ext cx="11226365" cy="340928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7E8843-A7C4-432A-9F08-16396B59A19A}" type="datetimeFigureOut">
              <a:rPr lang="en-US" smtClean="0"/>
              <a:t>26-Apr-21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2C6CFA-711A-479C-88D9-264F221DCBD7}" type="slidenum">
              <a:rPr lang="en-US" smtClean="0"/>
              <a:t>‹#›</a:t>
            </a:fld>
            <a:endParaRPr lang="en-US"/>
          </a:p>
        </p:txBody>
      </p:sp>
    </p:spTree>
    <p:extLst>
      <p:ext uri="{BB962C8B-B14F-4D97-AF65-F5344CB8AC3E}">
        <p14:creationId xmlns:p14="http://schemas.microsoft.com/office/powerpoint/2010/main" val="2149428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3CDB66-C0F6-45B6-BFF5-4575694EFB28}" type="datetimeFigureOut">
              <a:rPr lang="en-US" smtClean="0"/>
              <a:t>26-Apr-21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7DFC79-30DA-484F-85C8-36E3971802A1}" type="slidenum">
              <a:rPr lang="en-US" smtClean="0"/>
              <a:t>‹#›</a:t>
            </a:fld>
            <a:endParaRPr lang="en-US"/>
          </a:p>
        </p:txBody>
      </p:sp>
    </p:spTree>
    <p:extLst>
      <p:ext uri="{BB962C8B-B14F-4D97-AF65-F5344CB8AC3E}">
        <p14:creationId xmlns:p14="http://schemas.microsoft.com/office/powerpoint/2010/main" val="2098081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err="1">
                <a:latin typeface="Arial" panose="020B0604020202020204" pitchFamily="34" charset="0"/>
                <a:cs typeface="Arial" panose="020B0604020202020204" pitchFamily="34" charset="0"/>
              </a:rPr>
              <a:t>HillARY</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1</a:t>
            </a:fld>
            <a:endParaRPr lang="en-US"/>
          </a:p>
        </p:txBody>
      </p:sp>
    </p:spTree>
    <p:extLst>
      <p:ext uri="{BB962C8B-B14F-4D97-AF65-F5344CB8AC3E}">
        <p14:creationId xmlns:p14="http://schemas.microsoft.com/office/powerpoint/2010/main" val="660625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2111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Hillary </a:t>
            </a:r>
          </a:p>
        </p:txBody>
      </p:sp>
      <p:sp>
        <p:nvSpPr>
          <p:cNvPr id="4" name="Slide Number Placeholder 3"/>
          <p:cNvSpPr>
            <a:spLocks noGrp="1"/>
          </p:cNvSpPr>
          <p:nvPr>
            <p:ph type="sldNum" sz="quarter" idx="10"/>
          </p:nvPr>
        </p:nvSpPr>
        <p:spPr/>
        <p:txBody>
          <a:bodyPr/>
          <a:lstStyle/>
          <a:p>
            <a:fld id="{907DFC79-30DA-484F-85C8-36E3971802A1}" type="slidenum">
              <a:rPr lang="en-US" smtClean="0"/>
              <a:t>23</a:t>
            </a:fld>
            <a:endParaRPr lang="en-US"/>
          </a:p>
        </p:txBody>
      </p:sp>
    </p:spTree>
    <p:extLst>
      <p:ext uri="{BB962C8B-B14F-4D97-AF65-F5344CB8AC3E}">
        <p14:creationId xmlns:p14="http://schemas.microsoft.com/office/powerpoint/2010/main" val="2673479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Hillary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5529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Hillary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DD6AF5-BE8F-4468-962F-C9524DE311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9132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Hillary</a:t>
            </a:r>
          </a:p>
        </p:txBody>
      </p:sp>
      <p:sp>
        <p:nvSpPr>
          <p:cNvPr id="4" name="Slide Number Placeholder 3"/>
          <p:cNvSpPr>
            <a:spLocks noGrp="1"/>
          </p:cNvSpPr>
          <p:nvPr>
            <p:ph type="sldNum" sz="quarter" idx="10"/>
          </p:nvPr>
        </p:nvSpPr>
        <p:spPr/>
        <p:txBody>
          <a:bodyPr/>
          <a:lstStyle/>
          <a:p>
            <a:fld id="{907DFC79-30DA-484F-85C8-36E3971802A1}" type="slidenum">
              <a:rPr lang="en-US" smtClean="0"/>
              <a:t>26</a:t>
            </a:fld>
            <a:endParaRPr lang="en-US"/>
          </a:p>
        </p:txBody>
      </p:sp>
    </p:spTree>
    <p:extLst>
      <p:ext uri="{BB962C8B-B14F-4D97-AF65-F5344CB8AC3E}">
        <p14:creationId xmlns:p14="http://schemas.microsoft.com/office/powerpoint/2010/main" val="46125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7611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DD6AF5-BE8F-4468-962F-C9524DE311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639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30</a:t>
            </a:fld>
            <a:endParaRPr lang="en-US"/>
          </a:p>
        </p:txBody>
      </p:sp>
    </p:spTree>
    <p:extLst>
      <p:ext uri="{BB962C8B-B14F-4D97-AF65-F5344CB8AC3E}">
        <p14:creationId xmlns:p14="http://schemas.microsoft.com/office/powerpoint/2010/main" val="4065114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0957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DD6AF5-BE8F-4468-962F-C9524DE311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365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Regina </a:t>
            </a:r>
          </a:p>
        </p:txBody>
      </p:sp>
      <p:sp>
        <p:nvSpPr>
          <p:cNvPr id="4" name="Slide Number Placeholder 3"/>
          <p:cNvSpPr>
            <a:spLocks noGrp="1"/>
          </p:cNvSpPr>
          <p:nvPr>
            <p:ph type="sldNum" sz="quarter" idx="10"/>
          </p:nvPr>
        </p:nvSpPr>
        <p:spPr/>
        <p:txBody>
          <a:bodyPr/>
          <a:lstStyle/>
          <a:p>
            <a:fld id="{907DFC79-30DA-484F-85C8-36E3971802A1}" type="slidenum">
              <a:rPr lang="en-US" smtClean="0"/>
              <a:t>2</a:t>
            </a:fld>
            <a:endParaRPr lang="en-US"/>
          </a:p>
        </p:txBody>
      </p:sp>
    </p:spTree>
    <p:extLst>
      <p:ext uri="{BB962C8B-B14F-4D97-AF65-F5344CB8AC3E}">
        <p14:creationId xmlns:p14="http://schemas.microsoft.com/office/powerpoint/2010/main" val="78854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33</a:t>
            </a:fld>
            <a:endParaRPr lang="en-US"/>
          </a:p>
        </p:txBody>
      </p:sp>
    </p:spTree>
    <p:extLst>
      <p:ext uri="{BB962C8B-B14F-4D97-AF65-F5344CB8AC3E}">
        <p14:creationId xmlns:p14="http://schemas.microsoft.com/office/powerpoint/2010/main" val="1418991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Ann-Lise/Dirk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42352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Ann-Lise/Dirk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DD6AF5-BE8F-4468-962F-C9524DE311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50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Ann-Lise/Dirk</a:t>
            </a:r>
          </a:p>
        </p:txBody>
      </p:sp>
      <p:sp>
        <p:nvSpPr>
          <p:cNvPr id="4" name="Slide Number Placeholder 3"/>
          <p:cNvSpPr>
            <a:spLocks noGrp="1"/>
          </p:cNvSpPr>
          <p:nvPr>
            <p:ph type="sldNum" sz="quarter" idx="10"/>
          </p:nvPr>
        </p:nvSpPr>
        <p:spPr/>
        <p:txBody>
          <a:bodyPr/>
          <a:lstStyle/>
          <a:p>
            <a:fld id="{907DFC79-30DA-484F-85C8-36E3971802A1}" type="slidenum">
              <a:rPr lang="en-US" smtClean="0"/>
              <a:t>36</a:t>
            </a:fld>
            <a:endParaRPr lang="en-US"/>
          </a:p>
        </p:txBody>
      </p:sp>
    </p:spTree>
    <p:extLst>
      <p:ext uri="{BB962C8B-B14F-4D97-AF65-F5344CB8AC3E}">
        <p14:creationId xmlns:p14="http://schemas.microsoft.com/office/powerpoint/2010/main" val="127850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37</a:t>
            </a:fld>
            <a:endParaRPr lang="en-US"/>
          </a:p>
        </p:txBody>
      </p:sp>
    </p:spTree>
    <p:extLst>
      <p:ext uri="{BB962C8B-B14F-4D97-AF65-F5344CB8AC3E}">
        <p14:creationId xmlns:p14="http://schemas.microsoft.com/office/powerpoint/2010/main" val="4113985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38</a:t>
            </a:fld>
            <a:endParaRPr lang="en-US"/>
          </a:p>
        </p:txBody>
      </p:sp>
    </p:spTree>
    <p:extLst>
      <p:ext uri="{BB962C8B-B14F-4D97-AF65-F5344CB8AC3E}">
        <p14:creationId xmlns:p14="http://schemas.microsoft.com/office/powerpoint/2010/main" val="1564549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cs typeface="Times New Roman"/>
              </a:rPr>
              <a:t>Dirk </a:t>
            </a:r>
          </a:p>
          <a:p>
            <a:r>
              <a:rPr lang="en-US" sz="1200" dirty="0">
                <a:cs typeface="Times New Roman"/>
              </a:rPr>
              <a:t>The approach allows for rapid implementation in a short timeframe, providing real-time data collection and analysis of sentinel facilities. </a:t>
            </a:r>
          </a:p>
          <a:p>
            <a:endParaRPr lang="en-US" sz="1200" dirty="0"/>
          </a:p>
          <a:p>
            <a:r>
              <a:rPr lang="en-GB" sz="1200" dirty="0">
                <a:cs typeface="Times New Roman"/>
              </a:rPr>
              <a:t>With this approach, a single round of data collection can be completed in a single week, with a relatively small number of interviewers – if the sample size is between 100-150. </a:t>
            </a:r>
          </a:p>
          <a:p>
            <a:endParaRPr lang="en-GB" sz="1200" dirty="0"/>
          </a:p>
          <a:p>
            <a:r>
              <a:rPr lang="en-US" sz="1200" dirty="0">
                <a:cs typeface="Times New Roman"/>
              </a:rPr>
              <a:t>In this</a:t>
            </a:r>
            <a:r>
              <a:rPr lang="en-US" sz="1200" baseline="0" dirty="0">
                <a:cs typeface="Times New Roman"/>
              </a:rPr>
              <a:t> table, </a:t>
            </a:r>
            <a:r>
              <a:rPr lang="en-US" sz="1200" dirty="0">
                <a:cs typeface="Times New Roman"/>
              </a:rPr>
              <a:t>the last columns illustrate the human resource requirements needed to support this approach.</a:t>
            </a:r>
            <a:r>
              <a:rPr lang="en-US" sz="1200" baseline="0" dirty="0">
                <a:cs typeface="Times New Roman"/>
              </a:rPr>
              <a:t> </a:t>
            </a:r>
            <a:endParaRPr lang="en-US" sz="1200" dirty="0">
              <a:cs typeface="Times New Roman"/>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3613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40</a:t>
            </a:fld>
            <a:endParaRPr lang="en-US"/>
          </a:p>
        </p:txBody>
      </p:sp>
    </p:spTree>
    <p:extLst>
      <p:ext uri="{BB962C8B-B14F-4D97-AF65-F5344CB8AC3E}">
        <p14:creationId xmlns:p14="http://schemas.microsoft.com/office/powerpoint/2010/main" val="1204510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Dirk</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NEXT SLIDE PLEASE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A9F070-DDFA-4525-B5EE-5AC85C3B06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80927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42</a:t>
            </a:fld>
            <a:endParaRPr lang="en-US"/>
          </a:p>
        </p:txBody>
      </p:sp>
    </p:spTree>
    <p:extLst>
      <p:ext uri="{BB962C8B-B14F-4D97-AF65-F5344CB8AC3E}">
        <p14:creationId xmlns:p14="http://schemas.microsoft.com/office/powerpoint/2010/main" val="952203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Regina </a:t>
            </a:r>
          </a:p>
        </p:txBody>
      </p:sp>
      <p:sp>
        <p:nvSpPr>
          <p:cNvPr id="4" name="Slide Number Placeholder 3"/>
          <p:cNvSpPr>
            <a:spLocks noGrp="1"/>
          </p:cNvSpPr>
          <p:nvPr>
            <p:ph type="sldNum" sz="quarter" idx="10"/>
          </p:nvPr>
        </p:nvSpPr>
        <p:spPr/>
        <p:txBody>
          <a:bodyPr/>
          <a:lstStyle/>
          <a:p>
            <a:fld id="{907DFC79-30DA-484F-85C8-36E3971802A1}" type="slidenum">
              <a:rPr lang="en-US" smtClean="0"/>
              <a:t>4</a:t>
            </a:fld>
            <a:endParaRPr lang="en-US"/>
          </a:p>
        </p:txBody>
      </p:sp>
    </p:spTree>
    <p:extLst>
      <p:ext uri="{BB962C8B-B14F-4D97-AF65-F5344CB8AC3E}">
        <p14:creationId xmlns:p14="http://schemas.microsoft.com/office/powerpoint/2010/main" val="567499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A17AA951-F162-4656-8A25-230780F20E6F}" type="slidenum">
              <a:rPr lang="fr-FR" smtClean="0"/>
              <a:t>43</a:t>
            </a:fld>
            <a:endParaRPr lang="fr-FR"/>
          </a:p>
        </p:txBody>
      </p:sp>
    </p:spTree>
    <p:extLst>
      <p:ext uri="{BB962C8B-B14F-4D97-AF65-F5344CB8AC3E}">
        <p14:creationId xmlns:p14="http://schemas.microsoft.com/office/powerpoint/2010/main" val="2725516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44</a:t>
            </a:fld>
            <a:endParaRPr lang="en-US"/>
          </a:p>
        </p:txBody>
      </p:sp>
    </p:spTree>
    <p:extLst>
      <p:ext uri="{BB962C8B-B14F-4D97-AF65-F5344CB8AC3E}">
        <p14:creationId xmlns:p14="http://schemas.microsoft.com/office/powerpoint/2010/main" val="30578037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45</a:t>
            </a:fld>
            <a:endParaRPr lang="en-US"/>
          </a:p>
        </p:txBody>
      </p:sp>
    </p:spTree>
    <p:extLst>
      <p:ext uri="{BB962C8B-B14F-4D97-AF65-F5344CB8AC3E}">
        <p14:creationId xmlns:p14="http://schemas.microsoft.com/office/powerpoint/2010/main" val="36076731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ACT-A stands for Access to COVID tools accelerators.      It is a multi partner initiative to support countries to establish or strengthen their COVID-19 response capacities and to maintain the provision of essential health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ACTA has three pillars    focusing respectively on Diagnostics, Therapeutics and COVID-19 vaccines.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these three pillars the health systems connector aims To </a:t>
            </a:r>
            <a:r>
              <a:rPr lang="en-US" sz="1200" kern="1200" spc="-7" dirty="0">
                <a:solidFill>
                  <a:srgbClr val="069EDA"/>
                </a:solidFill>
                <a:effectLst/>
                <a:latin typeface="+mn-lt"/>
                <a:ea typeface="+mn-ea"/>
                <a:cs typeface="Calibri"/>
              </a:rPr>
              <a:t>p</a:t>
            </a:r>
            <a:r>
              <a:rPr lang="en-US" sz="1200" spc="-7" dirty="0">
                <a:solidFill>
                  <a:srgbClr val="069EDA"/>
                </a:solidFill>
                <a:latin typeface="+mn-lt"/>
                <a:cs typeface="Calibri"/>
              </a:rPr>
              <a:t>rovide cross-cutting health systems support for the deployment of COVID-19 tools; To s</a:t>
            </a:r>
            <a:r>
              <a:rPr lang="en-US" sz="1200" dirty="0">
                <a:solidFill>
                  <a:srgbClr val="069EDA"/>
                </a:solidFill>
                <a:latin typeface="+mn-lt"/>
                <a:cs typeface="Calibri"/>
              </a:rPr>
              <a:t>upport countries to take critical actions to unlock health system bottlenecks; To strengthen essential health system capacities, infrastructure and service delivery and Hence to smoothen </a:t>
            </a:r>
            <a:r>
              <a:rPr lang="en-CA" sz="1200" dirty="0">
                <a:solidFill>
                  <a:srgbClr val="069EDA"/>
                </a:solidFill>
                <a:latin typeface="+mn-lt"/>
                <a:cs typeface="Calibri"/>
              </a:rPr>
              <a:t>the road to a stronger response.</a:t>
            </a:r>
            <a:endParaRPr lang="en-US" sz="1200" dirty="0">
              <a:solidFill>
                <a:prstClr val="black"/>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prstClr val="black"/>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prstClr val="black"/>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NEXT SLIDE PLEASE</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endParaRPr lang="fr-FR" dirty="0"/>
          </a:p>
        </p:txBody>
      </p:sp>
      <p:sp>
        <p:nvSpPr>
          <p:cNvPr id="4" name="Slide Number Placeholder 3"/>
          <p:cNvSpPr>
            <a:spLocks noGrp="1"/>
          </p:cNvSpPr>
          <p:nvPr>
            <p:ph type="sldNum" sz="quarter" idx="5"/>
          </p:nvPr>
        </p:nvSpPr>
        <p:spPr/>
        <p:txBody>
          <a:bodyPr/>
          <a:lstStyle/>
          <a:p>
            <a:fld id="{CB8A4C31-0B74-400B-8E85-E0628B475F01}" type="slidenum">
              <a:rPr lang="en-US" smtClean="0"/>
              <a:t>46</a:t>
            </a:fld>
            <a:endParaRPr lang="en-US" dirty="0"/>
          </a:p>
        </p:txBody>
      </p:sp>
    </p:spTree>
    <p:extLst>
      <p:ext uri="{BB962C8B-B14F-4D97-AF65-F5344CB8AC3E}">
        <p14:creationId xmlns:p14="http://schemas.microsoft.com/office/powerpoint/2010/main" val="40693999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effectLst/>
            </a:endParaRPr>
          </a:p>
          <a:p>
            <a:pPr lvl="0"/>
            <a:r>
              <a:rPr lang="en-US" sz="1200" kern="1200" dirty="0">
                <a:solidFill>
                  <a:schemeClr val="tx1"/>
                </a:solidFill>
                <a:effectLst/>
                <a:latin typeface="+mn-lt"/>
                <a:ea typeface="+mn-ea"/>
                <a:cs typeface="+mn-cs"/>
              </a:rPr>
              <a:t>In order to fill critical data gaps at the global and regional level different ACTA partners have developed national </a:t>
            </a:r>
            <a:r>
              <a:rPr lang="en-US" sz="1200" kern="1200" dirty="0" err="1">
                <a:solidFill>
                  <a:schemeClr val="tx1"/>
                </a:solidFill>
                <a:effectLst/>
                <a:latin typeface="+mn-lt"/>
                <a:ea typeface="+mn-ea"/>
                <a:cs typeface="+mn-cs"/>
              </a:rPr>
              <a:t>highlevel</a:t>
            </a:r>
            <a:r>
              <a:rPr lang="en-US" sz="1200" kern="1200" dirty="0">
                <a:solidFill>
                  <a:schemeClr val="tx1"/>
                </a:solidFill>
                <a:effectLst/>
                <a:latin typeface="+mn-lt"/>
                <a:ea typeface="+mn-ea"/>
                <a:cs typeface="+mn-cs"/>
              </a:rPr>
              <a:t> tracking and assessment tools.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World Bank, WHO and UNICEF have worked on a joint tool to assess vaccine introduction readiness  and deployed that together in 135 countries.</a:t>
            </a:r>
          </a:p>
          <a:p>
            <a:pPr lvl="0"/>
            <a:endParaRPr lang="fr-FR"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WHO and UNICEF have been running global surveys on continuity of EHS, and are sharing data and trying to align to avoid undue burden on countries.</a:t>
            </a:r>
            <a:endParaRPr lang="fr-FR" sz="1200" kern="1200" dirty="0">
              <a:solidFill>
                <a:schemeClr val="tx1"/>
              </a:solidFill>
              <a:effectLst/>
              <a:latin typeface="+mn-lt"/>
              <a:ea typeface="+mn-ea"/>
              <a:cs typeface="+mn-cs"/>
            </a:endParaRPr>
          </a:p>
          <a:p>
            <a:endParaRPr lang="fr-FR" dirty="0"/>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NEXT SLIDE PLEASE</a:t>
            </a:r>
          </a:p>
          <a:p>
            <a:endParaRPr lang="fr-FR" dirty="0"/>
          </a:p>
        </p:txBody>
      </p:sp>
      <p:sp>
        <p:nvSpPr>
          <p:cNvPr id="4" name="Slide Number Placeholder 3"/>
          <p:cNvSpPr>
            <a:spLocks noGrp="1"/>
          </p:cNvSpPr>
          <p:nvPr>
            <p:ph type="sldNum" sz="quarter" idx="5"/>
          </p:nvPr>
        </p:nvSpPr>
        <p:spPr/>
        <p:txBody>
          <a:bodyPr/>
          <a:lstStyle/>
          <a:p>
            <a:fld id="{CB8A4C31-0B74-400B-8E85-E0628B475F01}" type="slidenum">
              <a:rPr lang="en-US" smtClean="0"/>
              <a:t>48</a:t>
            </a:fld>
            <a:endParaRPr lang="en-US" dirty="0"/>
          </a:p>
        </p:txBody>
      </p:sp>
    </p:spTree>
    <p:extLst>
      <p:ext uri="{BB962C8B-B14F-4D97-AF65-F5344CB8AC3E}">
        <p14:creationId xmlns:p14="http://schemas.microsoft.com/office/powerpoint/2010/main" val="42052769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49</a:t>
            </a:fld>
            <a:endParaRPr lang="en-US"/>
          </a:p>
        </p:txBody>
      </p:sp>
    </p:spTree>
    <p:extLst>
      <p:ext uri="{BB962C8B-B14F-4D97-AF65-F5344CB8AC3E}">
        <p14:creationId xmlns:p14="http://schemas.microsoft.com/office/powerpoint/2010/main" val="1853541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endParaRPr lang="fr-FR" dirty="0"/>
          </a:p>
        </p:txBody>
      </p:sp>
      <p:sp>
        <p:nvSpPr>
          <p:cNvPr id="4" name="Slide Number Placeholder 3"/>
          <p:cNvSpPr>
            <a:spLocks noGrp="1"/>
          </p:cNvSpPr>
          <p:nvPr>
            <p:ph type="sldNum" sz="quarter" idx="5"/>
          </p:nvPr>
        </p:nvSpPr>
        <p:spPr/>
        <p:txBody>
          <a:bodyPr/>
          <a:lstStyle/>
          <a:p>
            <a:fld id="{907DFC79-30DA-484F-85C8-36E3971802A1}" type="slidenum">
              <a:rPr lang="en-US" smtClean="0"/>
              <a:t>50</a:t>
            </a:fld>
            <a:endParaRPr lang="en-US"/>
          </a:p>
        </p:txBody>
      </p:sp>
    </p:spTree>
    <p:extLst>
      <p:ext uri="{BB962C8B-B14F-4D97-AF65-F5344CB8AC3E}">
        <p14:creationId xmlns:p14="http://schemas.microsoft.com/office/powerpoint/2010/main" val="33488568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David</a:t>
            </a:r>
            <a:r>
              <a:rPr lang="en-GB" baseline="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51</a:t>
            </a:fld>
            <a:endParaRPr lang="en-US"/>
          </a:p>
        </p:txBody>
      </p:sp>
    </p:spTree>
    <p:extLst>
      <p:ext uri="{BB962C8B-B14F-4D97-AF65-F5344CB8AC3E}">
        <p14:creationId xmlns:p14="http://schemas.microsoft.com/office/powerpoint/2010/main" val="26823275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Regina </a:t>
            </a:r>
          </a:p>
        </p:txBody>
      </p:sp>
      <p:sp>
        <p:nvSpPr>
          <p:cNvPr id="4" name="Slide Number Placeholder 3"/>
          <p:cNvSpPr>
            <a:spLocks noGrp="1"/>
          </p:cNvSpPr>
          <p:nvPr>
            <p:ph type="sldNum" sz="quarter" idx="10"/>
          </p:nvPr>
        </p:nvSpPr>
        <p:spPr/>
        <p:txBody>
          <a:bodyPr/>
          <a:lstStyle/>
          <a:p>
            <a:fld id="{907DFC79-30DA-484F-85C8-36E3971802A1}" type="slidenum">
              <a:rPr lang="en-US" smtClean="0"/>
              <a:t>52</a:t>
            </a:fld>
            <a:endParaRPr lang="en-US"/>
          </a:p>
        </p:txBody>
      </p:sp>
    </p:spTree>
    <p:extLst>
      <p:ext uri="{BB962C8B-B14F-4D97-AF65-F5344CB8AC3E}">
        <p14:creationId xmlns:p14="http://schemas.microsoft.com/office/powerpoint/2010/main" val="24066310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134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Hillary</a:t>
            </a:r>
            <a:r>
              <a:rPr lang="en-GB" baseline="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5</a:t>
            </a:fld>
            <a:endParaRPr lang="en-US"/>
          </a:p>
        </p:txBody>
      </p:sp>
    </p:spTree>
    <p:extLst>
      <p:ext uri="{BB962C8B-B14F-4D97-AF65-F5344CB8AC3E}">
        <p14:creationId xmlns:p14="http://schemas.microsoft.com/office/powerpoint/2010/main" val="444438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understand different</a:t>
            </a:r>
            <a:r>
              <a:rPr lang="en-US" baseline="0" dirty="0"/>
              <a:t> roles and responsibilities among three groups. </a:t>
            </a:r>
          </a:p>
          <a:p>
            <a:r>
              <a:rPr lang="en-US" baseline="0" dirty="0"/>
              <a:t>Please note that often these groups are not mutually exclusive.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54</a:t>
            </a:fld>
            <a:endParaRPr lang="en-US"/>
          </a:p>
        </p:txBody>
      </p:sp>
    </p:spTree>
    <p:extLst>
      <p:ext uri="{BB962C8B-B14F-4D97-AF65-F5344CB8AC3E}">
        <p14:creationId xmlns:p14="http://schemas.microsoft.com/office/powerpoint/2010/main" val="10008590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mn-lt"/>
                <a:cs typeface="+mn-lt"/>
              </a:rPr>
              <a:t>For undertaking surveys, the WHO recommends rapid and regular</a:t>
            </a:r>
            <a:r>
              <a:rPr lang="en-US" sz="1200" baseline="0" dirty="0">
                <a:ea typeface="+mn-lt"/>
                <a:cs typeface="+mn-lt"/>
              </a:rPr>
              <a:t> </a:t>
            </a:r>
            <a:r>
              <a:rPr lang="en-US" sz="1200" dirty="0">
                <a:ea typeface="+mn-lt"/>
                <a:cs typeface="+mn-lt"/>
              </a:rPr>
              <a:t>phone interviews with facility managers, using online data entry, among select sentinel facilities. </a:t>
            </a:r>
            <a:r>
              <a:rPr lang="en-GB" sz="1200" dirty="0"/>
              <a:t>Survey methods</a:t>
            </a:r>
            <a:r>
              <a:rPr lang="en-GB" sz="1200" baseline="0" dirty="0"/>
              <a:t> are presented more in detail in </a:t>
            </a:r>
            <a:r>
              <a:rPr lang="en-GB" sz="1200" dirty="0"/>
              <a:t>Session 2A.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a typeface="+mn-lt"/>
                <a:cs typeface="+mn-lt"/>
              </a:rPr>
              <a:t>This is an efficient and safe approach in an emergency setting that </a:t>
            </a:r>
            <a:r>
              <a:rPr lang="en-GB" sz="1200" u="sng" dirty="0">
                <a:ea typeface="+mn-lt"/>
                <a:cs typeface="+mn-lt"/>
              </a:rPr>
              <a:t>makes use of limited resources with high returns</a:t>
            </a:r>
            <a:r>
              <a:rPr lang="en-GB" sz="1200" dirty="0">
                <a:ea typeface="+mn-lt"/>
                <a:cs typeface="+mn-lt"/>
              </a:rPr>
              <a:t> and </a:t>
            </a:r>
            <a:r>
              <a:rPr lang="en-GB" sz="1200" u="sng" dirty="0">
                <a:ea typeface="+mn-lt"/>
                <a:cs typeface="+mn-lt"/>
              </a:rPr>
              <a:t>seeks to lower the burden on facilities as much as possible</a:t>
            </a:r>
            <a:r>
              <a:rPr lang="en-GB" sz="1200" dirty="0">
                <a:ea typeface="+mn-lt"/>
                <a:cs typeface="+mn-lt"/>
              </a:rPr>
              <a:t>. </a:t>
            </a:r>
            <a:endParaRPr lang="en-US"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mn-lt"/>
              <a:cs typeface="+mn-lt"/>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55</a:t>
            </a:fld>
            <a:endParaRPr lang="en-US"/>
          </a:p>
        </p:txBody>
      </p:sp>
    </p:spTree>
    <p:extLst>
      <p:ext uri="{BB962C8B-B14F-4D97-AF65-F5344CB8AC3E}">
        <p14:creationId xmlns:p14="http://schemas.microsoft.com/office/powerpoint/2010/main" val="27382775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key roles of the survey coordinating group is to determine survey scope and frequency. </a:t>
            </a:r>
          </a:p>
          <a:p>
            <a:endParaRPr lang="en-US" dirty="0"/>
          </a:p>
          <a:p>
            <a:pPr marL="0" lvl="1" indent="0">
              <a:buNone/>
            </a:pPr>
            <a:r>
              <a:rPr lang="en-US" sz="1800" dirty="0"/>
              <a:t>For the </a:t>
            </a:r>
            <a:r>
              <a:rPr lang="en-US" sz="1800" dirty="0">
                <a:ea typeface="+mn-lt"/>
                <a:cs typeface="+mn-lt"/>
              </a:rPr>
              <a:t>frontline service readiness assessment</a:t>
            </a:r>
            <a:r>
              <a:rPr lang="en-US" sz="1800" dirty="0"/>
              <a:t>, the WHO recommends countries begin by:</a:t>
            </a:r>
            <a:endParaRPr lang="en-US" sz="1800" dirty="0">
              <a:cs typeface="Arial"/>
            </a:endParaRPr>
          </a:p>
          <a:p>
            <a:pPr marL="285750" lvl="1" indent="-285750">
              <a:buFont typeface="Arial" panose="020B0604020202020204" pitchFamily="34" charset="0"/>
              <a:buChar char="•"/>
            </a:pPr>
            <a:r>
              <a:rPr lang="en-US" sz="1800" dirty="0"/>
              <a:t>Defining the scope of the survey and select modules to implement from the assessment suite, according to urgent data needs and priorities</a:t>
            </a:r>
            <a:endParaRPr lang="en-US" sz="1800" dirty="0">
              <a:cs typeface="Arial"/>
            </a:endParaRPr>
          </a:p>
          <a:p>
            <a:pPr marL="285750" lvl="1" indent="-285750">
              <a:buFont typeface="Arial" panose="020B0604020202020204" pitchFamily="34" charset="0"/>
              <a:buChar char="•"/>
            </a:pPr>
            <a:r>
              <a:rPr lang="en-US" sz="1800" dirty="0"/>
              <a:t>Defining the frequency of data collection for each module (at least quarterly, but could be as frequent as monthly according to need and resources) </a:t>
            </a:r>
            <a:endParaRPr lang="en-US" sz="1800" dirty="0">
              <a:cs typeface="Arial"/>
            </a:endParaRPr>
          </a:p>
          <a:p>
            <a:pPr marL="285750" lvl="1" indent="-285750">
              <a:buFont typeface="Arial" panose="020B0604020202020204" pitchFamily="34" charset="0"/>
              <a:buChar char="•"/>
            </a:pPr>
            <a:r>
              <a:rPr lang="en-US" sz="1800" dirty="0"/>
              <a:t>Confirming the mode of data collection. </a:t>
            </a:r>
            <a:r>
              <a:rPr lang="en-GB" sz="1800" dirty="0"/>
              <a:t>Depending on the local COVID-19 epidemiology, </a:t>
            </a:r>
            <a:r>
              <a:rPr lang="en-US" sz="1800" dirty="0"/>
              <a:t>interviewers </a:t>
            </a:r>
            <a:r>
              <a:rPr lang="en-GB" sz="1800" dirty="0"/>
              <a:t>may conduct phone interviews from their homes. Where the situation is safe, interviewers may complete data collection from an office setting.</a:t>
            </a:r>
            <a:endParaRPr lang="en-GB" sz="1800" dirty="0">
              <a:cs typeface="Arial"/>
            </a:endParaRPr>
          </a:p>
          <a:p>
            <a:pPr marL="285750" lvl="1" indent="-285750">
              <a:buFont typeface="Arial" panose="020B0604020202020204" pitchFamily="34" charset="0"/>
              <a:buChar char="•"/>
            </a:pPr>
            <a:r>
              <a:rPr lang="en-GB" sz="1800" dirty="0"/>
              <a:t>Determining survey sample</a:t>
            </a:r>
          </a:p>
          <a:p>
            <a:pPr marL="285750" lvl="1" indent="-285750">
              <a:buFont typeface="Arial" panose="020B0604020202020204" pitchFamily="34" charset="0"/>
              <a:buChar char="•"/>
            </a:pPr>
            <a:endParaRPr lang="en-GB" sz="1800" dirty="0">
              <a:cs typeface="Arial"/>
            </a:endParaRPr>
          </a:p>
          <a:p>
            <a:pPr marL="0" lvl="1" indent="-1270">
              <a:buNone/>
            </a:pPr>
            <a:endParaRPr lang="en-GB" sz="1800" dirty="0">
              <a:ea typeface="+mn-lt"/>
              <a:cs typeface="+mn-lt"/>
            </a:endParaRPr>
          </a:p>
          <a:p>
            <a:pPr marL="0" lvl="1" indent="-1270">
              <a:buNone/>
            </a:pPr>
            <a:endParaRPr lang="en-GB" sz="1800" dirty="0">
              <a:ea typeface="+mn-lt"/>
              <a:cs typeface="+mn-lt"/>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56</a:t>
            </a:fld>
            <a:endParaRPr lang="en-US"/>
          </a:p>
        </p:txBody>
      </p:sp>
    </p:spTree>
    <p:extLst>
      <p:ext uri="{BB962C8B-B14F-4D97-AF65-F5344CB8AC3E}">
        <p14:creationId xmlns:p14="http://schemas.microsoft.com/office/powerpoint/2010/main" val="37839932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1" indent="0">
              <a:lnSpc>
                <a:spcPct val="100000"/>
              </a:lnSpc>
              <a:spcBef>
                <a:spcPts val="0"/>
              </a:spcBef>
              <a:spcAft>
                <a:spcPts val="0"/>
              </a:spcAft>
              <a:buNone/>
            </a:pPr>
            <a:r>
              <a:rPr lang="en-US" sz="2000" dirty="0">
                <a:cs typeface="Arial"/>
              </a:rPr>
              <a:t>The survey implementation team consists of:</a:t>
            </a:r>
            <a:endParaRPr lang="en-US" sz="2000" dirty="0">
              <a:ea typeface="+mn-lt"/>
              <a:cs typeface="+mn-lt"/>
            </a:endParaRPr>
          </a:p>
          <a:p>
            <a:pPr marL="1257300" lvl="3" indent="-342900">
              <a:lnSpc>
                <a:spcPct val="100000"/>
              </a:lnSpc>
              <a:spcBef>
                <a:spcPts val="600"/>
              </a:spcBef>
              <a:buClr>
                <a:srgbClr val="000000"/>
              </a:buClr>
              <a:buAutoNum type="arabicPeriod"/>
            </a:pPr>
            <a:r>
              <a:rPr lang="en-US" sz="2000" dirty="0">
                <a:cs typeface="Arial"/>
              </a:rPr>
              <a:t>Survey manager</a:t>
            </a:r>
            <a:endParaRPr lang="en-US" sz="2000" dirty="0">
              <a:ea typeface="+mn-lt"/>
              <a:cs typeface="+mn-lt"/>
            </a:endParaRPr>
          </a:p>
          <a:p>
            <a:pPr marL="1257300" lvl="3" indent="-342900">
              <a:lnSpc>
                <a:spcPct val="100000"/>
              </a:lnSpc>
              <a:spcBef>
                <a:spcPts val="600"/>
              </a:spcBef>
              <a:buClr>
                <a:srgbClr val="000000"/>
              </a:buClr>
              <a:buAutoNum type="arabicPeriod"/>
            </a:pPr>
            <a:r>
              <a:rPr lang="en-US" sz="2000" dirty="0">
                <a:cs typeface="Arial"/>
              </a:rPr>
              <a:t>Team leader/supervisor </a:t>
            </a:r>
            <a:endParaRPr lang="en-US" sz="2000" dirty="0">
              <a:ea typeface="+mn-lt"/>
              <a:cs typeface="+mn-lt"/>
            </a:endParaRPr>
          </a:p>
          <a:p>
            <a:pPr marL="1257300" lvl="3" indent="-342900">
              <a:lnSpc>
                <a:spcPct val="100000"/>
              </a:lnSpc>
              <a:spcBef>
                <a:spcPts val="600"/>
              </a:spcBef>
              <a:buClr>
                <a:srgbClr val="000000"/>
              </a:buClr>
              <a:buAutoNum type="arabicPeriod"/>
            </a:pPr>
            <a:r>
              <a:rPr lang="en-US" sz="2000" dirty="0">
                <a:cs typeface="Arial"/>
              </a:rPr>
              <a:t>Data collectors/interviewers</a:t>
            </a:r>
            <a:endParaRPr lang="en-US" sz="2000" dirty="0">
              <a:ea typeface="+mn-lt"/>
              <a:cs typeface="+mn-lt"/>
            </a:endParaRPr>
          </a:p>
          <a:p>
            <a:pPr marL="1257300" lvl="3" indent="-342900">
              <a:lnSpc>
                <a:spcPct val="100000"/>
              </a:lnSpc>
              <a:spcBef>
                <a:spcPts val="600"/>
              </a:spcBef>
              <a:buClr>
                <a:srgbClr val="000000"/>
              </a:buClr>
              <a:buAutoNum type="arabicPeriod"/>
            </a:pPr>
            <a:r>
              <a:rPr lang="en-US" sz="2000" dirty="0">
                <a:cs typeface="Arial"/>
              </a:rPr>
              <a:t>Data manager/analyst</a:t>
            </a:r>
            <a:endParaRPr lang="en-US" sz="2000" dirty="0">
              <a:ea typeface="+mn-lt"/>
              <a:cs typeface="+mn-lt"/>
            </a:endParaRPr>
          </a:p>
          <a:p>
            <a:endParaRPr lang="en-US" dirty="0"/>
          </a:p>
          <a:p>
            <a:r>
              <a:rPr lang="en-US" dirty="0"/>
              <a:t>We will look at roles and responsibilities of a survey manager more closely in the next session. </a:t>
            </a:r>
          </a:p>
          <a:p>
            <a:endParaRPr lang="en-US" dirty="0"/>
          </a:p>
          <a:p>
            <a:r>
              <a:rPr lang="en-US" dirty="0"/>
              <a:t>Supervisors or team lead may be needed</a:t>
            </a:r>
            <a:r>
              <a:rPr lang="en-US" baseline="0" dirty="0"/>
              <a:t> depending on the size and organization of the team. </a:t>
            </a:r>
          </a:p>
          <a:p>
            <a:endParaRPr lang="en-US" baseline="0" dirty="0"/>
          </a:p>
          <a:p>
            <a:r>
              <a:rPr lang="en-US" baseline="0" dirty="0"/>
              <a:t>Interviewers are back bone of the team – as in any surveys. We have a separate session on interviewer training and their roles and responsibilities.  </a:t>
            </a:r>
          </a:p>
          <a:p>
            <a:endParaRPr lang="en-US" baseline="0" dirty="0"/>
          </a:p>
          <a:p>
            <a:r>
              <a:rPr lang="en-US" baseline="0" dirty="0"/>
              <a:t>Lastly, data managers. Data managers play a critical role, but even more up-front preparation is required in this assessment, because of the strong emphasis on rapid data analysis and review. Even though they are listed at the end of this slide, data managers need to start actually as soon as the questionnaire adaptation is completed. Preparation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57</a:t>
            </a:fld>
            <a:endParaRPr lang="en-US"/>
          </a:p>
        </p:txBody>
      </p:sp>
    </p:spTree>
    <p:extLst>
      <p:ext uri="{BB962C8B-B14F-4D97-AF65-F5344CB8AC3E}">
        <p14:creationId xmlns:p14="http://schemas.microsoft.com/office/powerpoint/2010/main" val="10627704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5275" lvl="0">
              <a:spcAft>
                <a:spcPts val="600"/>
              </a:spcAft>
            </a:pPr>
            <a:r>
              <a:rPr lang="en-US" dirty="0"/>
              <a:t>We want to share a note about the interviewers for the budgeting</a:t>
            </a:r>
            <a:r>
              <a:rPr lang="en-US" baseline="0" dirty="0"/>
              <a:t> purposes. </a:t>
            </a:r>
          </a:p>
          <a:p>
            <a:pPr marL="295275" lvl="0">
              <a:spcAft>
                <a:spcPts val="600"/>
              </a:spcAft>
            </a:pPr>
            <a:endParaRPr lang="en-US" sz="2000" baseline="0" dirty="0"/>
          </a:p>
          <a:p>
            <a:pPr marL="295275" lvl="0">
              <a:spcAft>
                <a:spcPts val="600"/>
              </a:spcAft>
            </a:pPr>
            <a:r>
              <a:rPr lang="en-US" sz="2000" dirty="0"/>
              <a:t>A country may find that the number of data collectors/interviewers depends on the survey plan and schedule. Nevertheless, the data collection period for the modules should not exceed 7 days, and it is expected that an interviewer can complete 4-5 interviews on any given day. With that in mind, the recommendation is to recruit </a:t>
            </a:r>
            <a:r>
              <a:rPr lang="en-US" sz="2000" b="1" dirty="0"/>
              <a:t>1 data collector per ±20 facilities</a:t>
            </a:r>
            <a:r>
              <a:rPr lang="en-US" sz="2000" dirty="0"/>
              <a:t>. </a:t>
            </a:r>
            <a:endParaRPr lang="en-US" sz="2000" dirty="0">
              <a:cs typeface="Arial"/>
            </a:endParaRPr>
          </a:p>
          <a:p>
            <a:pPr marL="752475" lvl="1">
              <a:spcAft>
                <a:spcPts val="600"/>
              </a:spcAft>
            </a:pPr>
            <a:endParaRPr lang="en-GB" sz="2000" dirty="0">
              <a:cs typeface="Arial"/>
            </a:endParaRPr>
          </a:p>
          <a:p>
            <a:pPr marL="295275" lvl="0">
              <a:spcAft>
                <a:spcPts val="600"/>
              </a:spcAft>
            </a:pPr>
            <a:r>
              <a:rPr lang="en-GB" sz="2000" dirty="0"/>
              <a:t>If multiple modules are implemented, </a:t>
            </a:r>
            <a:r>
              <a:rPr lang="en-US" sz="2000" dirty="0"/>
              <a:t>countries may use the same data collection team for all modules (which may extend the timeline), or train different data collection teams for each module (for more rapid deployment).</a:t>
            </a:r>
            <a:endParaRPr lang="en-US" sz="2000" dirty="0">
              <a:cs typeface="Arial"/>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58</a:t>
            </a:fld>
            <a:endParaRPr lang="en-US"/>
          </a:p>
        </p:txBody>
      </p:sp>
    </p:spTree>
    <p:extLst>
      <p:ext uri="{BB962C8B-B14F-4D97-AF65-F5344CB8AC3E}">
        <p14:creationId xmlns:p14="http://schemas.microsoft.com/office/powerpoint/2010/main" val="23130290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Survey managers </a:t>
            </a:r>
          </a:p>
        </p:txBody>
      </p:sp>
      <p:sp>
        <p:nvSpPr>
          <p:cNvPr id="4" name="Slide Number Placeholder 3"/>
          <p:cNvSpPr>
            <a:spLocks noGrp="1"/>
          </p:cNvSpPr>
          <p:nvPr>
            <p:ph type="sldNum" sz="quarter" idx="10"/>
          </p:nvPr>
        </p:nvSpPr>
        <p:spPr/>
        <p:txBody>
          <a:bodyPr/>
          <a:lstStyle/>
          <a:p>
            <a:fld id="{907DFC79-30DA-484F-85C8-36E3971802A1}" type="slidenum">
              <a:rPr lang="en-US" smtClean="0"/>
              <a:t>59</a:t>
            </a:fld>
            <a:endParaRPr lang="en-US"/>
          </a:p>
        </p:txBody>
      </p:sp>
    </p:spTree>
    <p:extLst>
      <p:ext uri="{BB962C8B-B14F-4D97-AF65-F5344CB8AC3E}">
        <p14:creationId xmlns:p14="http://schemas.microsoft.com/office/powerpoint/2010/main" val="5898028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7098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Detailed and methodical planning is critical for successful survey implementation, and should be led by the survey manager.  Survey manger also works closely with data mangers. It is important to understand roles and responsibilities of the survey manger. She/he: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Develops and executes overall survey implementation plan​</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Coordinate to finalize sampling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Conducts or manages pre-data collection outreach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Trains, supervises, and manages interviewers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Develops detailed schedule for data collection​</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Secures and manages functioning equipment and resources​</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Manages day-to-day operation, including trouble shooting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And, with data manger, the survey manager also: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Monitors survey progress and data quality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Participates in results interpretation ​</a:t>
            </a:r>
          </a:p>
          <a:p>
            <a:pPr marL="171450" lvl="0" indent="-171450" fontAlgn="base">
              <a:buFont typeface="Arial" panose="020B0604020202020204" pitchFamily="34" charset="0"/>
              <a:buChar char="•"/>
            </a:pPr>
            <a:r>
              <a:rPr lang="en-US" sz="1200" kern="1200" dirty="0">
                <a:solidFill>
                  <a:schemeClr val="tx1"/>
                </a:solidFill>
                <a:effectLst/>
                <a:latin typeface="+mn-lt"/>
                <a:ea typeface="+mn-ea"/>
                <a:cs typeface="+mn-cs"/>
              </a:rPr>
              <a:t>Participates in results dissemination and data use</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61</a:t>
            </a:fld>
            <a:endParaRPr lang="en-US"/>
          </a:p>
        </p:txBody>
      </p:sp>
    </p:spTree>
    <p:extLst>
      <p:ext uri="{BB962C8B-B14F-4D97-AF65-F5344CB8AC3E}">
        <p14:creationId xmlns:p14="http://schemas.microsoft.com/office/powerpoint/2010/main" val="668361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37972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of the first tasks is to conduct country-specific adaptation of standard modules – the questionnaires. </a:t>
            </a:r>
          </a:p>
          <a:p>
            <a:r>
              <a:rPr lang="en-US" sz="1200" kern="1200" dirty="0">
                <a:solidFill>
                  <a:schemeClr val="tx1"/>
                </a:solidFill>
                <a:effectLst/>
                <a:latin typeface="+mn-lt"/>
                <a:ea typeface="+mn-ea"/>
                <a:cs typeface="+mn-cs"/>
              </a:rPr>
              <a:t>Based on the determined survey objectives and scope, survey modules have been selected during the overall planning. </a:t>
            </a:r>
          </a:p>
          <a:p>
            <a:r>
              <a:rPr lang="en-US" sz="1200" kern="1200" dirty="0">
                <a:solidFill>
                  <a:schemeClr val="tx1"/>
                </a:solidFill>
                <a:effectLst/>
                <a:latin typeface="+mn-lt"/>
                <a:ea typeface="+mn-ea"/>
                <a:cs typeface="+mn-cs"/>
              </a:rPr>
              <a:t>Now, survey managers will organize and lead country-specific adaptation of standard modules. Specifically, they will: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Review modules per country need and context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Convene and guide technical experts for adaptation. Technical experts must review the module in advance before the workshop. It is important for the survey manger to manage the questionnaire revision within the specific survey objectives. </a:t>
            </a:r>
            <a:r>
              <a:rPr lang="en-US" sz="1200" b="1" kern="1200" dirty="0">
                <a:solidFill>
                  <a:schemeClr val="tx1"/>
                </a:solidFill>
                <a:effectLst/>
                <a:latin typeface="+mn-lt"/>
                <a:ea typeface="+mn-ea"/>
                <a:cs typeface="+mn-cs"/>
              </a:rPr>
              <a:t>A large amount of changes also means more preparation time for questionnaire testing and preparation for data analysis. Session 3A provides slides and more tips that can be used for an adaptation workshop.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Consolidate, review, and determine changes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Update both paper and online tools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Coordinate with data manager for testing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Finalize both paper and online tools for interviewer training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63</a:t>
            </a:fld>
            <a:endParaRPr lang="en-US"/>
          </a:p>
        </p:txBody>
      </p:sp>
    </p:spTree>
    <p:extLst>
      <p:ext uri="{BB962C8B-B14F-4D97-AF65-F5344CB8AC3E}">
        <p14:creationId xmlns:p14="http://schemas.microsoft.com/office/powerpoint/2010/main" val="3864538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Hillary </a:t>
            </a:r>
          </a:p>
        </p:txBody>
      </p:sp>
      <p:sp>
        <p:nvSpPr>
          <p:cNvPr id="4" name="Slide Number Placeholder 3"/>
          <p:cNvSpPr>
            <a:spLocks noGrp="1"/>
          </p:cNvSpPr>
          <p:nvPr>
            <p:ph type="sldNum" sz="quarter" idx="10"/>
          </p:nvPr>
        </p:nvSpPr>
        <p:spPr/>
        <p:txBody>
          <a:bodyPr/>
          <a:lstStyle/>
          <a:p>
            <a:fld id="{907DFC79-30DA-484F-85C8-36E3971802A1}" type="slidenum">
              <a:rPr lang="en-US" smtClean="0"/>
              <a:t>6</a:t>
            </a:fld>
            <a:endParaRPr lang="en-US"/>
          </a:p>
        </p:txBody>
      </p:sp>
    </p:spTree>
    <p:extLst>
      <p:ext uri="{BB962C8B-B14F-4D97-AF65-F5344CB8AC3E}">
        <p14:creationId xmlns:p14="http://schemas.microsoft.com/office/powerpoint/2010/main" val="8644157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adaptation is completed, survey manager should coordinate a small group of survey implementation team members to conduct mock interviews, using the country-specific online tools.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During the testing, mock interviewers complete questionnaires and submit through online tool. It is recommended to mock-interview different types of facilities in mind. Mock interviewers should record:</a:t>
            </a:r>
          </a:p>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Content issues (e.g. questions causing confusion or misunderstandings).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Content issues often mean clarification is needed during interviewer training. Please note that in the annotated questionnaires, which can be used as a reference for training as well as data collection.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In some cases, it may be need to rephrase questions or response options. However, we recommended </a:t>
            </a:r>
            <a:r>
              <a:rPr lang="en-US" sz="1200" u="sng"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to rephrase standard questions.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Flow issues in skip patterns. Especially, please pay attention to new or changed skip patterns introduced during the adaptation.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Logistical issues (e.g., issues with connectivity/device) </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Data manager will adapt the standard code for data management and analysis. Test the code using the mock interview dataset. This is a very important step in survey preparation – to ensure rapid data analysis and results production, a key features of this assessment. </a:t>
            </a:r>
            <a:r>
              <a:rPr lang="en-US" sz="1200" b="1" kern="1200" dirty="0">
                <a:solidFill>
                  <a:schemeClr val="tx1"/>
                </a:solidFill>
                <a:effectLst/>
                <a:latin typeface="+mn-lt"/>
                <a:ea typeface="+mn-ea"/>
                <a:cs typeface="+mn-cs"/>
              </a:rPr>
              <a:t>The more adaptation, the more time and effort is needed for this testing. </a:t>
            </a:r>
            <a:r>
              <a:rPr lang="en-US" sz="1200" kern="1200" dirty="0">
                <a:solidFill>
                  <a:schemeClr val="tx1"/>
                </a:solidFill>
                <a:effectLst/>
                <a:latin typeface="+mn-lt"/>
                <a:ea typeface="+mn-ea"/>
                <a:cs typeface="+mn-cs"/>
              </a:rPr>
              <a:t>More details will be discussed in session 4.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Survey manager will: </a:t>
            </a:r>
          </a:p>
          <a:p>
            <a:pPr lvl="0"/>
            <a:r>
              <a:rPr lang="en-US" sz="1200" kern="1200" dirty="0">
                <a:solidFill>
                  <a:schemeClr val="tx1"/>
                </a:solidFill>
                <a:effectLst/>
                <a:latin typeface="+mn-lt"/>
                <a:ea typeface="+mn-ea"/>
                <a:cs typeface="+mn-cs"/>
              </a:rPr>
              <a:t>Consolidate all feedback from survey implementation team and evaluate test results, </a:t>
            </a:r>
          </a:p>
          <a:p>
            <a:pPr lvl="0"/>
            <a:r>
              <a:rPr lang="en-US" sz="1200" kern="1200" dirty="0">
                <a:solidFill>
                  <a:schemeClr val="tx1"/>
                </a:solidFill>
                <a:effectLst/>
                <a:latin typeface="+mn-lt"/>
                <a:ea typeface="+mn-ea"/>
                <a:cs typeface="+mn-cs"/>
              </a:rPr>
              <a:t>Make amendments as needed to instrument, interviewer training content, and logistics</a:t>
            </a:r>
          </a:p>
          <a:p>
            <a:pPr lvl="0"/>
            <a:r>
              <a:rPr lang="en-US" sz="1200" kern="1200" dirty="0">
                <a:solidFill>
                  <a:schemeClr val="tx1"/>
                </a:solidFill>
                <a:effectLst/>
                <a:latin typeface="+mn-lt"/>
                <a:ea typeface="+mn-ea"/>
                <a:cs typeface="+mn-cs"/>
              </a:rPr>
              <a:t>Finalize both paper and online tools, including translation if needed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64</a:t>
            </a:fld>
            <a:endParaRPr lang="en-US"/>
          </a:p>
        </p:txBody>
      </p:sp>
    </p:spTree>
    <p:extLst>
      <p:ext uri="{BB962C8B-B14F-4D97-AF65-F5344CB8AC3E}">
        <p14:creationId xmlns:p14="http://schemas.microsoft.com/office/powerpoint/2010/main" val="27835266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19498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successful interviewer's performance is one of the most critical parts of a successful survey. So, it is important that all survey managers/supervisors conduct engaging training and provide supportive supervision during data collection.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training should starts with select skills for successful interviews, which we included in template slides that can be adapted and used in each country.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Then the paper modules should be reviewed once, followed by both “classroom” and “field” practice.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the classroom practice: organize interviewers into pairs, where each pair will conduct mock interviews and alternate roles.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the field practice: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Survey managers should identify pilot facilities that are not included in the sample.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Organize interviewers into teams (3-4 interviewers per team) and assign pilot facilities to each team. Each team should interview 1-2 facilities per module (in 2 different facility types as feasible).</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Instruct interviewers to record content as well as logistical issues during the practice.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Survey managers consolidate and address feedback. This is an opportunity to clarify and emphasize interview directions.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66</a:t>
            </a:fld>
            <a:endParaRPr lang="en-US"/>
          </a:p>
        </p:txBody>
      </p:sp>
    </p:spTree>
    <p:extLst>
      <p:ext uri="{BB962C8B-B14F-4D97-AF65-F5344CB8AC3E}">
        <p14:creationId xmlns:p14="http://schemas.microsoft.com/office/powerpoint/2010/main" val="8964458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37000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Survey managers/supervisors need to ensure all necessary equipment to conduct data collection is secured and ready for the interviewers, including: </a:t>
            </a:r>
          </a:p>
          <a:p>
            <a:pPr marL="171450" lvl="0" indent="-171450" fontAlgn="base">
              <a:buFont typeface="Arial" panose="020B0604020202020204" pitchFamily="34" charset="0"/>
              <a:buChar char="•"/>
            </a:pPr>
            <a:r>
              <a:rPr lang="en-GB" sz="1200" u="none" strike="noStrike" kern="1200" dirty="0">
                <a:solidFill>
                  <a:schemeClr val="tx1"/>
                </a:solidFill>
                <a:effectLst/>
                <a:latin typeface="+mn-lt"/>
                <a:ea typeface="+mn-ea"/>
                <a:cs typeface="+mn-cs"/>
              </a:rPr>
              <a:t>Laptop/tablet (the form can be used on smart phones, but data entry on tablets/computers is easier)</a:t>
            </a:r>
            <a:endParaRPr lang="en-US" sz="1200" u="none" strike="noStrike"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GB" sz="1200" u="none" strike="noStrike" kern="1200" dirty="0">
                <a:solidFill>
                  <a:schemeClr val="tx1"/>
                </a:solidFill>
                <a:effectLst/>
                <a:latin typeface="+mn-lt"/>
                <a:ea typeface="+mn-ea"/>
                <a:cs typeface="+mn-cs"/>
              </a:rPr>
              <a:t>Phone and headset</a:t>
            </a:r>
            <a:endParaRPr lang="en-US" sz="1200" u="none" strike="noStrike"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GB" sz="1200" u="none" strike="noStrike" kern="1200" dirty="0">
                <a:solidFill>
                  <a:schemeClr val="tx1"/>
                </a:solidFill>
                <a:effectLst/>
                <a:latin typeface="+mn-lt"/>
                <a:ea typeface="+mn-ea"/>
                <a:cs typeface="+mn-cs"/>
              </a:rPr>
              <a:t>Phone time top-up credit (if interviewers’ personal cell phones are used)</a:t>
            </a:r>
            <a:endParaRPr lang="en-US" sz="1200" u="none" strike="noStrike"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GB" sz="1200" u="none" strike="noStrike" kern="1200" dirty="0">
                <a:solidFill>
                  <a:schemeClr val="tx1"/>
                </a:solidFill>
                <a:effectLst/>
                <a:latin typeface="+mn-lt"/>
                <a:ea typeface="+mn-ea"/>
                <a:cs typeface="+mn-cs"/>
              </a:rPr>
              <a:t>Stable internet connection at a central location or each interviewer’s home</a:t>
            </a:r>
            <a:endParaRPr lang="en-US" sz="1200" u="none" strike="noStrike"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GB" sz="1200" u="none" strike="noStrike" kern="1200" dirty="0">
                <a:solidFill>
                  <a:schemeClr val="tx1"/>
                </a:solidFill>
                <a:effectLst/>
                <a:latin typeface="+mn-lt"/>
                <a:ea typeface="+mn-ea"/>
                <a:cs typeface="+mn-cs"/>
              </a:rPr>
              <a:t>Additional equipment maybe needed to strengthen internet/</a:t>
            </a:r>
            <a:r>
              <a:rPr lang="en-GB" sz="1200" u="none" strike="noStrike" kern="1200" dirty="0" err="1">
                <a:solidFill>
                  <a:schemeClr val="tx1"/>
                </a:solidFill>
                <a:effectLst/>
                <a:latin typeface="+mn-lt"/>
                <a:ea typeface="+mn-ea"/>
                <a:cs typeface="+mn-cs"/>
              </a:rPr>
              <a:t>wifi</a:t>
            </a:r>
            <a:r>
              <a:rPr lang="en-GB" sz="1200" u="none" strike="noStrike" kern="1200" dirty="0">
                <a:solidFill>
                  <a:schemeClr val="tx1"/>
                </a:solidFill>
                <a:effectLst/>
                <a:latin typeface="+mn-lt"/>
                <a:ea typeface="+mn-ea"/>
                <a:cs typeface="+mn-cs"/>
              </a:rPr>
              <a:t> (e.g., router, </a:t>
            </a:r>
            <a:r>
              <a:rPr lang="en-GB" sz="1200" u="none" strike="noStrike" kern="1200" dirty="0" err="1">
                <a:solidFill>
                  <a:schemeClr val="tx1"/>
                </a:solidFill>
                <a:effectLst/>
                <a:latin typeface="+mn-lt"/>
                <a:ea typeface="+mn-ea"/>
                <a:cs typeface="+mn-cs"/>
              </a:rPr>
              <a:t>wifi</a:t>
            </a:r>
            <a:r>
              <a:rPr lang="en-GB" sz="1200" u="none" strike="noStrike" kern="1200" dirty="0">
                <a:solidFill>
                  <a:schemeClr val="tx1"/>
                </a:solidFill>
                <a:effectLst/>
                <a:latin typeface="+mn-lt"/>
                <a:ea typeface="+mn-ea"/>
                <a:cs typeface="+mn-cs"/>
              </a:rPr>
              <a:t> signal enhancer) if calls are made from a central location. </a:t>
            </a:r>
            <a:endParaRPr lang="en-US" sz="120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68</a:t>
            </a:fld>
            <a:endParaRPr lang="en-US"/>
          </a:p>
        </p:txBody>
      </p:sp>
    </p:spTree>
    <p:extLst>
      <p:ext uri="{BB962C8B-B14F-4D97-AF65-F5344CB8AC3E}">
        <p14:creationId xmlns:p14="http://schemas.microsoft.com/office/powerpoint/2010/main" val="23325725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Survey managers/supervisors need to decide and organize a location where data collectors will conduct phone interviews and enter data. They will need to make sure there 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Good phone/internet signal coverage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Central location (institute or conference facility) or from individual location (office or home)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If in a central location, assure COVID-19 preventive measures as per country guidance (social distancing, hygiene, etc.) are in place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Conference facility might need hiring (and included in the budget)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69</a:t>
            </a:fld>
            <a:endParaRPr lang="en-US"/>
          </a:p>
        </p:txBody>
      </p:sp>
    </p:spTree>
    <p:extLst>
      <p:ext uri="{BB962C8B-B14F-4D97-AF65-F5344CB8AC3E}">
        <p14:creationId xmlns:p14="http://schemas.microsoft.com/office/powerpoint/2010/main" val="30963934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Survey statistician samples sentinel facilities based on survey scope and design.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Survey manager will: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Confirm sampled sentinel facilities for each module, because the sentinel facility is very likely different for different modules, based on the country context.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Consolidate facility details and develop </a:t>
            </a:r>
            <a:r>
              <a:rPr lang="en-US" sz="1200" b="1" i="1" kern="1200" dirty="0">
                <a:solidFill>
                  <a:schemeClr val="tx1"/>
                </a:solidFill>
                <a:effectLst/>
                <a:latin typeface="+mn-lt"/>
                <a:ea typeface="+mn-ea"/>
                <a:cs typeface="+mn-cs"/>
              </a:rPr>
              <a:t>sentinel facility list,</a:t>
            </a:r>
            <a:r>
              <a:rPr lang="en-US" sz="1200" kern="1200" dirty="0">
                <a:solidFill>
                  <a:schemeClr val="tx1"/>
                </a:solidFill>
                <a:effectLst/>
                <a:latin typeface="+mn-lt"/>
                <a:ea typeface="+mn-ea"/>
                <a:cs typeface="+mn-cs"/>
              </a:rPr>
              <a:t> for pre-interview outreach which will be discussed shortly.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feasible, include facility details pertaining to analysis domains to facilitate pre-populating facility details for the interview</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72</a:t>
            </a:fld>
            <a:endParaRPr lang="en-US"/>
          </a:p>
        </p:txBody>
      </p:sp>
    </p:spTree>
    <p:extLst>
      <p:ext uri="{BB962C8B-B14F-4D97-AF65-F5344CB8AC3E}">
        <p14:creationId xmlns:p14="http://schemas.microsoft.com/office/powerpoint/2010/main" val="16315020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an example of a </a:t>
            </a:r>
            <a:r>
              <a:rPr lang="en-US" sz="1200" b="1" i="1" kern="1200" dirty="0">
                <a:solidFill>
                  <a:schemeClr val="tx1"/>
                </a:solidFill>
                <a:effectLst/>
                <a:latin typeface="+mn-lt"/>
                <a:ea typeface="+mn-ea"/>
                <a:cs typeface="+mn-cs"/>
              </a:rPr>
              <a:t>sentinel facility list</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essential information that must be included: </a:t>
            </a:r>
          </a:p>
          <a:p>
            <a:endParaRPr lang="en-US" sz="1200" kern="1200" dirty="0">
              <a:solidFill>
                <a:schemeClr val="tx1"/>
              </a:solidFill>
              <a:effectLst/>
              <a:latin typeface="+mn-lt"/>
              <a:ea typeface="+mn-ea"/>
              <a:cs typeface="+mn-cs"/>
            </a:endParaRP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Facility ID from the master facility list and facility name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Telephone numbers – as facilities are interviewed over the phone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Facility type and managing authority </a:t>
            </a:r>
          </a:p>
          <a:p>
            <a:pPr marL="171450" lvl="0" indent="-171450" fontAlgn="base">
              <a:buFont typeface="Arial" panose="020B0604020202020204" pitchFamily="34" charset="0"/>
              <a:buChar char="•"/>
            </a:pPr>
            <a:r>
              <a:rPr lang="en-US" sz="1200" u="none" strike="noStrike" kern="1200" dirty="0">
                <a:solidFill>
                  <a:schemeClr val="tx1"/>
                </a:solidFill>
                <a:effectLst/>
                <a:latin typeface="+mn-lt"/>
                <a:ea typeface="+mn-ea"/>
                <a:cs typeface="+mn-cs"/>
              </a:rPr>
              <a:t>And, if possible, other background information such as the first administrative-level name can be included and pre-populated to the online tool.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73</a:t>
            </a:fld>
            <a:endParaRPr lang="en-US"/>
          </a:p>
        </p:txBody>
      </p:sp>
    </p:spTree>
    <p:extLst>
      <p:ext uri="{BB962C8B-B14F-4D97-AF65-F5344CB8AC3E}">
        <p14:creationId xmlns:p14="http://schemas.microsoft.com/office/powerpoint/2010/main" val="12209183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next step is to complete the pre-interview outreach to sentinel facilities – </a:t>
            </a:r>
            <a:r>
              <a:rPr lang="en-GB" sz="1200" b="1" kern="1200" dirty="0">
                <a:solidFill>
                  <a:schemeClr val="tx1"/>
                </a:solidFill>
                <a:effectLst/>
                <a:latin typeface="+mn-lt"/>
                <a:ea typeface="+mn-ea"/>
                <a:cs typeface="+mn-cs"/>
              </a:rPr>
              <a:t>a critical preparation for this assessment.</a:t>
            </a:r>
            <a:r>
              <a:rPr lang="en-GB"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survey manager/supervisor should use the details in the sentinel facility list to call every facility to:</a:t>
            </a:r>
          </a:p>
          <a:p>
            <a:pPr marL="228600" lvl="0" indent="-228600">
              <a:buFont typeface="+mj-lt"/>
              <a:buAutoNum type="arabicPeriod"/>
            </a:pPr>
            <a:r>
              <a:rPr lang="en-US" sz="1200" kern="1200" dirty="0">
                <a:solidFill>
                  <a:schemeClr val="tx1"/>
                </a:solidFill>
                <a:effectLst/>
                <a:latin typeface="+mn-lt"/>
                <a:ea typeface="+mn-ea"/>
                <a:cs typeface="+mn-cs"/>
              </a:rPr>
              <a:t>Identify any facilities that need to be replaced (after two attempts to reach them without confirmation) </a:t>
            </a:r>
          </a:p>
          <a:p>
            <a:pPr marL="228600" lvl="0" indent="-228600">
              <a:buFont typeface="+mj-lt"/>
              <a:buAutoNum type="arabicPeriod"/>
            </a:pPr>
            <a:r>
              <a:rPr lang="en-US" sz="1200" kern="1200" dirty="0">
                <a:solidFill>
                  <a:schemeClr val="tx1"/>
                </a:solidFill>
                <a:effectLst/>
                <a:latin typeface="+mn-lt"/>
                <a:ea typeface="+mn-ea"/>
                <a:cs typeface="+mn-cs"/>
              </a:rPr>
              <a:t>Identify the main respondent in the facility</a:t>
            </a:r>
          </a:p>
          <a:p>
            <a:pPr marL="228600" lvl="0" indent="-228600">
              <a:buFont typeface="+mj-lt"/>
              <a:buAutoNum type="arabicPeriod"/>
            </a:pPr>
            <a:r>
              <a:rPr lang="en-US" sz="1200" kern="1200" dirty="0">
                <a:solidFill>
                  <a:schemeClr val="tx1"/>
                </a:solidFill>
                <a:effectLst/>
                <a:latin typeface="+mn-lt"/>
                <a:ea typeface="+mn-ea"/>
                <a:cs typeface="+mn-cs"/>
              </a:rPr>
              <a:t>Schedule an interview appointment and </a:t>
            </a:r>
            <a:r>
              <a:rPr lang="en-US" sz="1200" b="1" i="1" kern="1200" dirty="0">
                <a:solidFill>
                  <a:schemeClr val="tx1"/>
                </a:solidFill>
                <a:effectLst/>
                <a:latin typeface="+mn-lt"/>
                <a:ea typeface="+mn-ea"/>
                <a:cs typeface="+mn-cs"/>
              </a:rPr>
              <a:t>fill the blank cells in the below table</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Introduce and sensitize the facility manager/respondent about the survey </a:t>
            </a:r>
          </a:p>
          <a:p>
            <a:pPr marL="228600" lvl="0" indent="-228600">
              <a:buFont typeface="+mj-lt"/>
              <a:buAutoNum type="arabicPeriod"/>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large facilities, the respondent should be encouraged to pre-collect information about specific sections before the interview or introduce staff who can answer questions for specific sections.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In the Continuity of EHS tool, if Annex 3 (HMIS record review) will be completed, the respondent should be asked to collect data before the call.</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74</a:t>
            </a:fld>
            <a:endParaRPr lang="en-US"/>
          </a:p>
        </p:txBody>
      </p:sp>
    </p:spTree>
    <p:extLst>
      <p:ext uri="{BB962C8B-B14F-4D97-AF65-F5344CB8AC3E}">
        <p14:creationId xmlns:p14="http://schemas.microsoft.com/office/powerpoint/2010/main" val="40340544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Based on the appointment made during the pre-interview outreach, an overall survey interview schedule should be developed to ensure that data collection is proceeding accordingly.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survey manager should develop a master/overall interview schedule. There are a number of factors to consider: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Facilities should be assigned to interviewers systematically, </a:t>
            </a:r>
            <a:r>
              <a:rPr lang="en-US" sz="1200" b="1" i="1" kern="1200" dirty="0">
                <a:solidFill>
                  <a:schemeClr val="tx1"/>
                </a:solidFill>
                <a:effectLst/>
                <a:latin typeface="+mn-lt"/>
                <a:ea typeface="+mn-ea"/>
                <a:cs typeface="+mn-cs"/>
              </a:rPr>
              <a:t>based on the pre-arranged appointment date/time.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Allocate sufficient time, estimated according to the module and facility type.</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The schedule may need to be updated continuously </a:t>
            </a:r>
            <a:r>
              <a:rPr lang="en-US" sz="1200" kern="1200" dirty="0">
                <a:solidFill>
                  <a:schemeClr val="tx1"/>
                </a:solidFill>
                <a:effectLst/>
                <a:latin typeface="+mn-lt"/>
                <a:ea typeface="+mn-ea"/>
                <a:cs typeface="+mn-cs"/>
              </a:rPr>
              <a:t>because of: rescheduled interviews, dropped calls, and/or interviews that lasted longer than allocated time. It is recommended to assign the same interviewer to complete those interviews.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multiple modules are used in a facility, consider assigning one interviewer to complete both interviews.</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75</a:t>
            </a:fld>
            <a:endParaRPr lang="en-US"/>
          </a:p>
        </p:txBody>
      </p:sp>
    </p:spTree>
    <p:extLst>
      <p:ext uri="{BB962C8B-B14F-4D97-AF65-F5344CB8AC3E}">
        <p14:creationId xmlns:p14="http://schemas.microsoft.com/office/powerpoint/2010/main" val="2770372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71218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To facilitate questionnaire completion, select background characteristics can be pre-populated ahead of data collection.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questions in the “Health facility identification and description” section of each module can be pre-populated with details from the sentinel facility list. These details should then be confirmed at the time of the interview.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76</a:t>
            </a:fld>
            <a:endParaRPr lang="en-US"/>
          </a:p>
        </p:txBody>
      </p:sp>
    </p:spTree>
    <p:extLst>
      <p:ext uri="{BB962C8B-B14F-4D97-AF65-F5344CB8AC3E}">
        <p14:creationId xmlns:p14="http://schemas.microsoft.com/office/powerpoint/2010/main" val="27538589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45355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Now, let’s go over data collection itself. </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Use checklists to ensure all materials and equipment are ready each day. Materials and equipment include: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List of interviewers and contact information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Overall interview schedule, updated daily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Daily list of facilities with </a:t>
            </a:r>
            <a:r>
              <a:rPr lang="en-GB" sz="1200" b="1" i="1" kern="1200" dirty="0">
                <a:solidFill>
                  <a:schemeClr val="tx1"/>
                </a:solidFill>
                <a:effectLst/>
                <a:latin typeface="+mn-lt"/>
                <a:ea typeface="+mn-ea"/>
                <a:cs typeface="+mn-cs"/>
              </a:rPr>
              <a:t>online tool links</a:t>
            </a:r>
            <a:r>
              <a:rPr lang="en-GB" sz="1200" kern="1200" dirty="0">
                <a:solidFill>
                  <a:schemeClr val="tx1"/>
                </a:solidFill>
                <a:effectLst/>
                <a:latin typeface="+mn-lt"/>
                <a:ea typeface="+mn-ea"/>
                <a:cs typeface="+mn-cs"/>
              </a:rPr>
              <a:t> for each interviewer – This is a map for interviewers, and we will talk about this more in detail briefly.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Annotated paper questionnaires for reference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Inventory of interviewer equipment (laptop, phone, headset, etc.)</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Functioning and stable internet and phone signal</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Daily team briefing</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survey manager/supervisor should work with data manager/analyst to ensure everything is running smoothly, and update and track the overall survey interview schedule.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78</a:t>
            </a:fld>
            <a:endParaRPr lang="en-US"/>
          </a:p>
        </p:txBody>
      </p:sp>
    </p:spTree>
    <p:extLst>
      <p:ext uri="{BB962C8B-B14F-4D97-AF65-F5344CB8AC3E}">
        <p14:creationId xmlns:p14="http://schemas.microsoft.com/office/powerpoint/2010/main" val="34472816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Each day, interviewers will receive a list of facilities to call with appointment time. This schedule has been developed from the pre-interview outreach.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list will have: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module to use (if multiple modules are used in the country)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Date and time of interview</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Respondent name and phone number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Background information about the facility and any note from outreach or previous calls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Unique online tool link and token, specific to each module and facility.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81</a:t>
            </a:fld>
            <a:endParaRPr lang="en-US"/>
          </a:p>
        </p:txBody>
      </p:sp>
    </p:spTree>
    <p:extLst>
      <p:ext uri="{BB962C8B-B14F-4D97-AF65-F5344CB8AC3E}">
        <p14:creationId xmlns:p14="http://schemas.microsoft.com/office/powerpoint/2010/main" val="29477166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an example of the list.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should note that last column: interview results/status.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the end of each interview – even when the interview was not completed – interviewers must record the result/status. During interviewer training, this should be emphasized. Survey managers will then use this information to update remaining schedule.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82</a:t>
            </a:fld>
            <a:endParaRPr lang="en-US"/>
          </a:p>
        </p:txBody>
      </p:sp>
    </p:spTree>
    <p:extLst>
      <p:ext uri="{BB962C8B-B14F-4D97-AF65-F5344CB8AC3E}">
        <p14:creationId xmlns:p14="http://schemas.microsoft.com/office/powerpoint/2010/main" val="31014934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the survey manager and supervisors should work with data managers to track the survey progress. This includes updating the overall survey interview schedule at the end of each day and make necessary adjustment to meet the target timeline.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Again, these adjustments should be reflected in daily facility list for interviewers, which we discussed previous slides.   </a:t>
            </a: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84</a:t>
            </a:fld>
            <a:endParaRPr lang="en-US"/>
          </a:p>
        </p:txBody>
      </p:sp>
    </p:spTree>
    <p:extLst>
      <p:ext uri="{BB962C8B-B14F-4D97-AF65-F5344CB8AC3E}">
        <p14:creationId xmlns:p14="http://schemas.microsoft.com/office/powerpoint/2010/main" val="42568969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survey manager/supervisor also need to </a:t>
            </a:r>
            <a:r>
              <a:rPr lang="en-GB" sz="1200" kern="1200" dirty="0">
                <a:solidFill>
                  <a:schemeClr val="tx1"/>
                </a:solidFill>
                <a:effectLst/>
                <a:latin typeface="+mn-lt"/>
                <a:ea typeface="+mn-ea"/>
                <a:cs typeface="+mn-cs"/>
              </a:rPr>
              <a:t>monitor the interviewers’ performance and provide feedback. Interviewers should be provided with daily briefings that help keep them motivated and engaged. This feedback can include: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Daily data updated, using daily </a:t>
            </a:r>
            <a:r>
              <a:rPr lang="en-GB" sz="1200" b="1" i="1" kern="1200" dirty="0">
                <a:solidFill>
                  <a:schemeClr val="tx1"/>
                </a:solidFill>
                <a:effectLst/>
                <a:latin typeface="+mn-lt"/>
                <a:ea typeface="+mn-ea"/>
                <a:cs typeface="+mn-cs"/>
              </a:rPr>
              <a:t>filed check tables </a:t>
            </a:r>
            <a:r>
              <a:rPr lang="en-GB" sz="1200" kern="1200" dirty="0">
                <a:solidFill>
                  <a:schemeClr val="tx1"/>
                </a:solidFill>
                <a:effectLst/>
                <a:latin typeface="+mn-lt"/>
                <a:ea typeface="+mn-ea"/>
                <a:cs typeface="+mn-cs"/>
              </a:rPr>
              <a:t>provided by the data manager</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Group feedback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Exchanging tips among interviewers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Questions and answers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Provide supportive supervision to individual interviewers as needed.</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85</a:t>
            </a:fld>
            <a:endParaRPr lang="en-US"/>
          </a:p>
        </p:txBody>
      </p:sp>
    </p:spTree>
    <p:extLst>
      <p:ext uri="{BB962C8B-B14F-4D97-AF65-F5344CB8AC3E}">
        <p14:creationId xmlns:p14="http://schemas.microsoft.com/office/powerpoint/2010/main" val="1730160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86</a:t>
            </a:fld>
            <a:endParaRPr lang="en-US"/>
          </a:p>
        </p:txBody>
      </p:sp>
    </p:spTree>
    <p:extLst>
      <p:ext uri="{BB962C8B-B14F-4D97-AF65-F5344CB8AC3E}">
        <p14:creationId xmlns:p14="http://schemas.microsoft.com/office/powerpoint/2010/main" val="11034025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87</a:t>
            </a:fld>
            <a:endParaRPr lang="en-US"/>
          </a:p>
        </p:txBody>
      </p:sp>
    </p:spTree>
    <p:extLst>
      <p:ext uri="{BB962C8B-B14F-4D97-AF65-F5344CB8AC3E}">
        <p14:creationId xmlns:p14="http://schemas.microsoft.com/office/powerpoint/2010/main" val="6843301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88</a:t>
            </a:fld>
            <a:endParaRPr lang="en-US"/>
          </a:p>
        </p:txBody>
      </p:sp>
    </p:spTree>
    <p:extLst>
      <p:ext uri="{BB962C8B-B14F-4D97-AF65-F5344CB8AC3E}">
        <p14:creationId xmlns:p14="http://schemas.microsoft.com/office/powerpoint/2010/main" val="2105216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David</a:t>
            </a:r>
            <a:r>
              <a:rPr lang="en-GB" baseline="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18</a:t>
            </a:fld>
            <a:endParaRPr lang="en-US"/>
          </a:p>
        </p:txBody>
      </p:sp>
    </p:spTree>
    <p:extLst>
      <p:ext uri="{BB962C8B-B14F-4D97-AF65-F5344CB8AC3E}">
        <p14:creationId xmlns:p14="http://schemas.microsoft.com/office/powerpoint/2010/main" val="38640436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89</a:t>
            </a:fld>
            <a:endParaRPr lang="en-US"/>
          </a:p>
        </p:txBody>
      </p:sp>
    </p:spTree>
    <p:extLst>
      <p:ext uri="{BB962C8B-B14F-4D97-AF65-F5344CB8AC3E}">
        <p14:creationId xmlns:p14="http://schemas.microsoft.com/office/powerpoint/2010/main" val="1996764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 </a:t>
            </a:r>
          </a:p>
          <a:p>
            <a:r>
              <a:rPr lang="en-US" dirty="0"/>
              <a:t>David will provide more information and country specificities</a:t>
            </a:r>
            <a:r>
              <a:rPr lang="en-US" baseline="0" dirty="0"/>
              <a:t> for sampling </a:t>
            </a:r>
            <a:endParaRPr lang="en-US" dirty="0"/>
          </a:p>
        </p:txBody>
      </p:sp>
      <p:sp>
        <p:nvSpPr>
          <p:cNvPr id="4" name="Slide Number Placeholder 3"/>
          <p:cNvSpPr>
            <a:spLocks noGrp="1"/>
          </p:cNvSpPr>
          <p:nvPr>
            <p:ph type="sldNum" sz="quarter" idx="10"/>
          </p:nvPr>
        </p:nvSpPr>
        <p:spPr/>
        <p:txBody>
          <a:bodyPr/>
          <a:lstStyle/>
          <a:p>
            <a:fld id="{907DFC79-30DA-484F-85C8-36E3971802A1}" type="slidenum">
              <a:rPr lang="en-US" smtClean="0"/>
              <a:t>90</a:t>
            </a:fld>
            <a:endParaRPr lang="en-US"/>
          </a:p>
        </p:txBody>
      </p:sp>
    </p:spTree>
    <p:extLst>
      <p:ext uri="{BB962C8B-B14F-4D97-AF65-F5344CB8AC3E}">
        <p14:creationId xmlns:p14="http://schemas.microsoft.com/office/powerpoint/2010/main" val="3612024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DFC79-30DA-484F-85C8-36E3971802A1}" type="slidenum">
              <a:rPr lang="en-US" smtClean="0"/>
              <a:t>91</a:t>
            </a:fld>
            <a:endParaRPr lang="en-US"/>
          </a:p>
        </p:txBody>
      </p:sp>
    </p:spTree>
    <p:extLst>
      <p:ext uri="{BB962C8B-B14F-4D97-AF65-F5344CB8AC3E}">
        <p14:creationId xmlns:p14="http://schemas.microsoft.com/office/powerpoint/2010/main" val="24834478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Dirk</a:t>
            </a:r>
          </a:p>
        </p:txBody>
      </p:sp>
      <p:sp>
        <p:nvSpPr>
          <p:cNvPr id="4" name="Slide Number Placeholder 3"/>
          <p:cNvSpPr>
            <a:spLocks noGrp="1"/>
          </p:cNvSpPr>
          <p:nvPr>
            <p:ph type="sldNum" sz="quarter" idx="10"/>
          </p:nvPr>
        </p:nvSpPr>
        <p:spPr/>
        <p:txBody>
          <a:bodyPr/>
          <a:lstStyle/>
          <a:p>
            <a:fld id="{907DFC79-30DA-484F-85C8-36E3971802A1}" type="slidenum">
              <a:rPr lang="en-US" smtClean="0"/>
              <a:t>92</a:t>
            </a:fld>
            <a:endParaRPr lang="en-US"/>
          </a:p>
        </p:txBody>
      </p:sp>
    </p:spTree>
    <p:extLst>
      <p:ext uri="{BB962C8B-B14F-4D97-AF65-F5344CB8AC3E}">
        <p14:creationId xmlns:p14="http://schemas.microsoft.com/office/powerpoint/2010/main" val="5137286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latin typeface="Arial" panose="020B0604020202020204" pitchFamily="34" charset="0"/>
                <a:cs typeface="Arial" panose="020B0604020202020204" pitchFamily="34" charset="0"/>
              </a:rPr>
              <a:t>David</a:t>
            </a:r>
            <a:r>
              <a:rPr lang="en-GB" baseline="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93</a:t>
            </a:fld>
            <a:endParaRPr lang="en-US"/>
          </a:p>
        </p:txBody>
      </p:sp>
    </p:spTree>
    <p:extLst>
      <p:ext uri="{BB962C8B-B14F-4D97-AF65-F5344CB8AC3E}">
        <p14:creationId xmlns:p14="http://schemas.microsoft.com/office/powerpoint/2010/main" val="6063063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YJ</a:t>
            </a:r>
          </a:p>
        </p:txBody>
      </p:sp>
      <p:sp>
        <p:nvSpPr>
          <p:cNvPr id="4" name="Slide Number Placeholder 3"/>
          <p:cNvSpPr>
            <a:spLocks noGrp="1"/>
          </p:cNvSpPr>
          <p:nvPr>
            <p:ph type="sldNum" sz="quarter" idx="10"/>
          </p:nvPr>
        </p:nvSpPr>
        <p:spPr/>
        <p:txBody>
          <a:bodyPr/>
          <a:lstStyle/>
          <a:p>
            <a:fld id="{907DFC79-30DA-484F-85C8-36E3971802A1}" type="slidenum">
              <a:rPr lang="en-US" smtClean="0"/>
              <a:t>94</a:t>
            </a:fld>
            <a:endParaRPr lang="en-US"/>
          </a:p>
        </p:txBody>
      </p:sp>
    </p:spTree>
    <p:extLst>
      <p:ext uri="{BB962C8B-B14F-4D97-AF65-F5344CB8AC3E}">
        <p14:creationId xmlns:p14="http://schemas.microsoft.com/office/powerpoint/2010/main" val="3906737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907DFC79-30DA-484F-85C8-36E3971802A1}" type="slidenum">
              <a:rPr lang="en-US" smtClean="0"/>
              <a:t>19</a:t>
            </a:fld>
            <a:endParaRPr lang="en-US"/>
          </a:p>
        </p:txBody>
      </p:sp>
    </p:spTree>
    <p:extLst>
      <p:ext uri="{BB962C8B-B14F-4D97-AF65-F5344CB8AC3E}">
        <p14:creationId xmlns:p14="http://schemas.microsoft.com/office/powerpoint/2010/main" val="1180360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7DFC79-30DA-484F-85C8-36E397180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5170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Ref idx="1001">
        <a:schemeClr val="bg1"/>
      </p:bgRef>
    </p:bg>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algn="ctr">
              <a:defRPr sz="1400">
                <a:solidFill>
                  <a:schemeClr val="accent4"/>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10" name="Picture Placeholder 8"/>
          <p:cNvSpPr>
            <a:spLocks noGrp="1"/>
          </p:cNvSpPr>
          <p:nvPr>
            <p:ph type="pic" sz="quarter" idx="22"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802613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tx1"/>
                </a:solidFill>
              </a:defRPr>
            </a:lvl1pPr>
          </a:lstStyle>
          <a:p>
            <a:fld id="{AD0CC27D-0020-48D4-9B6C-9E6EA0640D93}" type="datetime1">
              <a:rPr lang="en-GB" smtClean="0"/>
              <a:pPr/>
              <a:t>26/04/2021</a:t>
            </a:fld>
            <a:endParaRPr lang="en-GB"/>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tx1"/>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tx1"/>
                </a:solidFill>
                <a:latin typeface="+mn-lt"/>
              </a:defRPr>
            </a:lvl1pPr>
            <a:lvl2pPr>
              <a:lnSpc>
                <a:spcPct val="110000"/>
              </a:lnSpc>
              <a:defRPr sz="1400">
                <a:solidFill>
                  <a:schemeClr val="tx1"/>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7940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chemeClr val="bg1"/>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tx1"/>
                </a:solidFill>
              </a:defRPr>
            </a:lvl1pPr>
          </a:lstStyle>
          <a:p>
            <a:fld id="{A68D69CF-73BC-4E26-B56A-FEC2ABB77ED4}" type="datetime1">
              <a:rPr lang="en-GB" smtClean="0"/>
              <a:pPr/>
              <a:t>26/04/2021</a:t>
            </a:fld>
            <a:endParaRPr lang="en-GB"/>
          </a:p>
        </p:txBody>
      </p:sp>
      <p:sp>
        <p:nvSpPr>
          <p:cNvPr id="3" name="Footer Placeholder 2"/>
          <p:cNvSpPr>
            <a:spLocks noGrp="1"/>
          </p:cNvSpPr>
          <p:nvPr>
            <p:ph type="ftr" sz="quarter" idx="20"/>
          </p:nvPr>
        </p:nvSpPr>
        <p:spPr bwMode="gray"/>
        <p:txBody>
          <a:bodyPr/>
          <a:lstStyle>
            <a:lvl1pPr>
              <a:defRPr>
                <a:solidFill>
                  <a:schemeClr val="tx1"/>
                </a:solidFill>
              </a:defRPr>
            </a:lvl1pPr>
          </a:lstStyle>
          <a:p>
            <a:r>
              <a:rPr lang="en-GB"/>
              <a:t>|     Title of the presentation</a:t>
            </a:r>
          </a:p>
        </p:txBody>
      </p:sp>
      <p:sp>
        <p:nvSpPr>
          <p:cNvPr id="4" name="Slide Number Placeholder 3"/>
          <p:cNvSpPr>
            <a:spLocks noGrp="1"/>
          </p:cNvSpPr>
          <p:nvPr>
            <p:ph type="sldNum" sz="quarter" idx="21"/>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3" name="Picture Placeholder 5"/>
          <p:cNvSpPr>
            <a:spLocks noGrp="1"/>
          </p:cNvSpPr>
          <p:nvPr>
            <p:ph type="pic" sz="quarter" idx="24" hasCustomPrompt="1"/>
          </p:nvPr>
        </p:nvSpPr>
        <p:spPr bwMode="gray">
          <a:xfrm>
            <a:off x="9737763" y="371958"/>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796219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lvl1pPr>
              <a:defRPr>
                <a:solidFill>
                  <a:schemeClr val="tx1"/>
                </a:solidFill>
              </a:defRPr>
            </a:lvl1pPr>
          </a:lstStyle>
          <a:p>
            <a:fld id="{99262F6C-3198-4C0D-9FD3-A522B66D4040}" type="datetime1">
              <a:rPr lang="en-GB" smtClean="0"/>
              <a:pPr/>
              <a:t>26/04/2021</a:t>
            </a:fld>
            <a:endParaRPr lang="en-GB"/>
          </a:p>
        </p:txBody>
      </p:sp>
      <p:sp>
        <p:nvSpPr>
          <p:cNvPr id="8" name="Footer Placeholder 7"/>
          <p:cNvSpPr>
            <a:spLocks noGrp="1"/>
          </p:cNvSpPr>
          <p:nvPr>
            <p:ph type="ftr" sz="quarter" idx="31"/>
          </p:nvPr>
        </p:nvSpPr>
        <p:spPr bwMode="gray"/>
        <p:txBody>
          <a:bodyPr/>
          <a:lstStyle>
            <a:lvl1pPr>
              <a:defRPr>
                <a:solidFill>
                  <a:schemeClr val="tx1"/>
                </a:solidFill>
              </a:defRPr>
            </a:lvl1pPr>
          </a:lstStyle>
          <a:p>
            <a:r>
              <a:rPr lang="en-GB"/>
              <a:t>|     Title of the presentation</a:t>
            </a:r>
          </a:p>
        </p:txBody>
      </p:sp>
      <p:sp>
        <p:nvSpPr>
          <p:cNvPr id="9" name="Slide Number Placeholder 8"/>
          <p:cNvSpPr>
            <a:spLocks noGrp="1"/>
          </p:cNvSpPr>
          <p:nvPr>
            <p:ph type="sldNum" sz="quarter" idx="32"/>
          </p:nvPr>
        </p:nvSpPr>
        <p:spPr bwMode="gray"/>
        <p:txBody>
          <a:bodyPr/>
          <a:lstStyle>
            <a:lvl1pPr>
              <a:defRPr>
                <a:solidFill>
                  <a:schemeClr val="tx1"/>
                </a:solidFill>
              </a:defRPr>
            </a:lvl1pPr>
          </a:lstStyle>
          <a:p>
            <a:fld id="{A74CE0EA-F3B5-4684-BA10-C594598FDB9C}" type="slidenum">
              <a:rPr lang="en-GB" smtClean="0"/>
              <a:pPr/>
              <a:t>‹#›</a:t>
            </a:fld>
            <a:endParaRPr lang="en-GB"/>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solidFill>
                <a:schemeClr val="tx1"/>
              </a:solidFill>
            </a:endParaRPr>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solidFill>
                  <a:schemeClr val="tx2"/>
                </a:solidFill>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tx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495313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lvl1pPr>
              <a:defRPr>
                <a:solidFill>
                  <a:schemeClr val="tx1"/>
                </a:solidFill>
              </a:defRPr>
            </a:lvl1pPr>
          </a:lstStyle>
          <a:p>
            <a:fld id="{7BA931E1-7FC2-4DBD-9F66-3D1575A3F79C}" type="datetime1">
              <a:rPr lang="en-GB" smtClean="0"/>
              <a:pPr/>
              <a:t>26/04/2021</a:t>
            </a:fld>
            <a:endParaRPr lang="en-GB"/>
          </a:p>
        </p:txBody>
      </p:sp>
      <p:sp>
        <p:nvSpPr>
          <p:cNvPr id="4" name="Footer Placeholder 3"/>
          <p:cNvSpPr>
            <a:spLocks noGrp="1"/>
          </p:cNvSpPr>
          <p:nvPr>
            <p:ph type="ftr" sz="quarter" idx="11"/>
          </p:nvPr>
        </p:nvSpPr>
        <p:spPr bwMode="invGray"/>
        <p:txBody>
          <a:bodyPr/>
          <a:lstStyle>
            <a:lvl1pPr>
              <a:defRPr>
                <a:solidFill>
                  <a:schemeClr val="tx1"/>
                </a:solidFill>
              </a:defRPr>
            </a:lvl1pPr>
          </a:lstStyle>
          <a:p>
            <a:r>
              <a:rPr lang="en-GB"/>
              <a:t>|     Title of the presentation</a:t>
            </a:r>
          </a:p>
        </p:txBody>
      </p:sp>
      <p:sp>
        <p:nvSpPr>
          <p:cNvPr id="5" name="Slide Number Placeholder 4"/>
          <p:cNvSpPr>
            <a:spLocks noGrp="1"/>
          </p:cNvSpPr>
          <p:nvPr>
            <p:ph type="sldNum" sz="quarter" idx="12"/>
          </p:nvPr>
        </p:nvSpPr>
        <p:spPr bwMode="invGray"/>
        <p:txBody>
          <a:bodyPr/>
          <a:lstStyle>
            <a:lvl1pPr>
              <a:defRPr>
                <a:solidFill>
                  <a:schemeClr val="tx1"/>
                </a:solidFill>
              </a:defRPr>
            </a:lvl1pPr>
          </a:lstStyle>
          <a:p>
            <a:fld id="{A74CE0EA-F3B5-4684-BA10-C594598FDB9C}" type="slidenum">
              <a:rPr lang="en-GB" smtClean="0"/>
              <a:pPr/>
              <a:t>‹#›</a:t>
            </a:fld>
            <a:endParaRPr lang="en-GB"/>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9183715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chemeClr val="bg1"/>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accent4"/>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tx1"/>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tx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tx2"/>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10" name="Picture Placeholder 8"/>
          <p:cNvSpPr>
            <a:spLocks noGrp="1"/>
          </p:cNvSpPr>
          <p:nvPr>
            <p:ph type="pic" sz="quarter" idx="23" hasCustomPrompt="1"/>
          </p:nvPr>
        </p:nvSpPr>
        <p:spPr>
          <a:xfrm>
            <a:off x="8518300" y="485184"/>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982847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E4DE8-535B-4DD2-A21B-23A218356C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E8CBC1-9AAC-4B1D-A532-06535EFA29A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A92ED3-D201-45DB-B35C-85D5401936F1}"/>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1100D89E-9A18-4E1C-9D52-AE70233539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4DB533-7305-444D-B786-64F1BE194426}"/>
              </a:ext>
            </a:extLst>
          </p:cNvPr>
          <p:cNvSpPr>
            <a:spLocks noGrp="1"/>
          </p:cNvSpPr>
          <p:nvPr>
            <p:ph type="sldNum" sz="quarter" idx="12"/>
          </p:nvPr>
        </p:nvSpPr>
        <p:spPr/>
        <p:txBody>
          <a:bodyPr/>
          <a:lstStyle/>
          <a:p>
            <a:fld id="{4A7EA0B7-9ED7-412B-8AFC-539CD9624B4C}" type="slidenum">
              <a:rPr lang="en-US" smtClean="0"/>
              <a:t>‹#›</a:t>
            </a:fld>
            <a:endParaRPr lang="en-US"/>
          </a:p>
        </p:txBody>
      </p:sp>
    </p:spTree>
    <p:extLst>
      <p:ext uri="{BB962C8B-B14F-4D97-AF65-F5344CB8AC3E}">
        <p14:creationId xmlns:p14="http://schemas.microsoft.com/office/powerpoint/2010/main" val="203846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B8106-0230-4993-AA68-C2B572FD2231}"/>
              </a:ext>
            </a:extLst>
          </p:cNvPr>
          <p:cNvSpPr>
            <a:spLocks noGrp="1"/>
          </p:cNvSpPr>
          <p:nvPr>
            <p:ph type="title"/>
          </p:nvPr>
        </p:nvSpPr>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F3D75ACD-C74D-49DB-9BE4-027C29384D34}"/>
              </a:ext>
            </a:extLst>
          </p:cNvPr>
          <p:cNvSpPr>
            <a:spLocks noGrp="1"/>
          </p:cNvSpPr>
          <p:nvPr>
            <p:ph type="sldNum" sz="quarter" idx="10"/>
          </p:nvPr>
        </p:nvSpPr>
        <p:spPr/>
        <p:txBody>
          <a:bodyPr/>
          <a:lstStyle/>
          <a:p>
            <a:fld id="{2AAA7032-8CB7-40F4-9CB9-A644B8ADA1F8}" type="slidenum">
              <a:rPr lang="en-US" smtClean="0"/>
              <a:pPr/>
              <a:t>‹#›</a:t>
            </a:fld>
            <a:endParaRPr lang="en-US"/>
          </a:p>
        </p:txBody>
      </p:sp>
      <p:sp>
        <p:nvSpPr>
          <p:cNvPr id="5" name="Content Placeholder 4">
            <a:extLst>
              <a:ext uri="{FF2B5EF4-FFF2-40B4-BE49-F238E27FC236}">
                <a16:creationId xmlns:a16="http://schemas.microsoft.com/office/drawing/2014/main" id="{E48C11CD-A5D1-49E9-BBFE-9957D5AB85AA}"/>
              </a:ext>
            </a:extLst>
          </p:cNvPr>
          <p:cNvSpPr>
            <a:spLocks noGrp="1"/>
          </p:cNvSpPr>
          <p:nvPr>
            <p:ph sz="quarter" idx="11"/>
          </p:nvPr>
        </p:nvSpPr>
        <p:spPr>
          <a:xfrm>
            <a:off x="371475" y="1196975"/>
            <a:ext cx="11449050" cy="4787900"/>
          </a:xfrm>
        </p:spPr>
        <p:txBody>
          <a:bodyPr/>
          <a:lstStyle>
            <a:lvl1pPr>
              <a:defRPr>
                <a:solidFill>
                  <a:schemeClr val="tx1"/>
                </a:solidFill>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349083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26-Apr-21</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3086660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Text page - option 2">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457881" y="568785"/>
            <a:ext cx="10018083" cy="265786"/>
          </a:xfrm>
          <a:prstGeom prst="rect">
            <a:avLst/>
          </a:prstGeom>
        </p:spPr>
        <p:txBody>
          <a:bodyPr lIns="0" tIns="0" rIns="0" bIns="0" anchor="t" anchorCtr="0"/>
          <a:lstStyle>
            <a:lvl1pPr algn="l">
              <a:lnSpc>
                <a:spcPct val="90000"/>
              </a:lnSpc>
              <a:defRPr sz="2100" baseline="0">
                <a:solidFill>
                  <a:srgbClr val="2AA9E1"/>
                </a:solidFill>
                <a:latin typeface="Futura Std Book" charset="0"/>
                <a:ea typeface="Futura Std Book" charset="0"/>
                <a:cs typeface="Futura Std Book" charset="0"/>
              </a:defRPr>
            </a:lvl1pPr>
          </a:lstStyle>
          <a:p>
            <a:r>
              <a:rPr lang="en-US"/>
              <a:t>Headline goes here on one line</a:t>
            </a:r>
          </a:p>
        </p:txBody>
      </p:sp>
      <p:sp>
        <p:nvSpPr>
          <p:cNvPr id="13" name="Rectangle 12"/>
          <p:cNvSpPr/>
          <p:nvPr userDrawn="1"/>
        </p:nvSpPr>
        <p:spPr>
          <a:xfrm>
            <a:off x="11175737" y="6383873"/>
            <a:ext cx="419347" cy="159931"/>
          </a:xfrm>
          <a:prstGeom prst="rect">
            <a:avLst/>
          </a:prstGeom>
        </p:spPr>
        <p:txBody>
          <a:bodyPr wrap="none" lIns="0" tIns="0" rIns="0" bIns="0" anchor="b" anchorCtr="0">
            <a:noAutofit/>
          </a:bodyPr>
          <a:lstStyle/>
          <a:p>
            <a:pPr algn="r"/>
            <a:fld id="{EA3FA89B-6E25-8940-8A06-646F36749E8C}" type="slidenum">
              <a:rPr lang="en-US" sz="600" smtClean="0">
                <a:solidFill>
                  <a:srgbClr val="0F3051"/>
                </a:solidFill>
                <a:latin typeface="Futura Std Book" charset="0"/>
                <a:ea typeface="Futura Std Book" charset="0"/>
                <a:cs typeface="Futura Std Book" charset="0"/>
              </a:rPr>
              <a:pPr algn="r"/>
              <a:t>‹#›</a:t>
            </a:fld>
            <a:endParaRPr lang="en-US" sz="600">
              <a:solidFill>
                <a:srgbClr val="0F3051"/>
              </a:solidFill>
              <a:latin typeface="Futura Std Book" charset="0"/>
              <a:ea typeface="Futura Std Book" charset="0"/>
              <a:cs typeface="Futura Std Book" charset="0"/>
            </a:endParaRPr>
          </a:p>
        </p:txBody>
      </p:sp>
      <p:sp>
        <p:nvSpPr>
          <p:cNvPr id="6" name="Text Placeholder 4"/>
          <p:cNvSpPr>
            <a:spLocks noGrp="1"/>
          </p:cNvSpPr>
          <p:nvPr>
            <p:ph type="body" sz="quarter" idx="10"/>
          </p:nvPr>
        </p:nvSpPr>
        <p:spPr>
          <a:xfrm>
            <a:off x="556805" y="1775356"/>
            <a:ext cx="11078395" cy="4532312"/>
          </a:xfrm>
          <a:prstGeom prst="rect">
            <a:avLst/>
          </a:prstGeom>
        </p:spPr>
        <p:txBody>
          <a:bodyPr/>
          <a:lstStyle>
            <a:lvl1pPr marL="342900" indent="-342900">
              <a:buClr>
                <a:srgbClr val="0F3051"/>
              </a:buClr>
              <a:buFontTx/>
              <a:buChar char="►"/>
              <a:defRPr>
                <a:latin typeface="Futura Std Book"/>
              </a:defRPr>
            </a:lvl1pPr>
            <a:lvl2pPr marL="514350" indent="-171450">
              <a:buClr>
                <a:srgbClr val="0F3051"/>
              </a:buClr>
              <a:buFont typeface="Wingdings" panose="05000000000000000000" pitchFamily="2" charset="2"/>
              <a:buChar char="§"/>
              <a:defRPr>
                <a:latin typeface="Futura Std Book"/>
              </a:defRPr>
            </a:lvl2pPr>
            <a:lvl3pPr marL="857250" indent="-171450">
              <a:buClr>
                <a:srgbClr val="0F3051"/>
              </a:buClr>
              <a:buFontTx/>
              <a:buChar char="-"/>
              <a:defRPr>
                <a:latin typeface="Futura Std Book"/>
              </a:defRPr>
            </a:lvl3pPr>
            <a:lvl4pPr marL="1200150" indent="-171450">
              <a:buClr>
                <a:srgbClr val="0F3051"/>
              </a:buClr>
              <a:buFontTx/>
              <a:buChar char="▫"/>
              <a:defRPr>
                <a:latin typeface="Futura Std Book"/>
              </a:defRPr>
            </a:lvl4pPr>
            <a:lvl5pPr marL="1543050" indent="-171450">
              <a:buClr>
                <a:srgbClr val="0F3051"/>
              </a:buClr>
              <a:buFontTx/>
              <a:buChar char="◦"/>
              <a:defRPr>
                <a:latin typeface="Futura Std Book"/>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7614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algn="ctr">
              <a:defRPr sz="1400">
                <a:solidFill>
                  <a:schemeClr val="bg1"/>
                </a:solidFill>
              </a:defRPr>
            </a:lvl1pPr>
          </a:lstStyle>
          <a:p>
            <a:r>
              <a:rPr lang="en-GB" noProof="0"/>
              <a:t>Click on Icon to add picture, then arrange object (send to back)</a:t>
            </a:r>
            <a:br>
              <a:rPr lang="en-GB" noProof="0"/>
            </a:br>
            <a:r>
              <a:rPr lang="en-GB" noProof="0"/>
              <a:t>Change picture either by right mouse click on picture + „change picture“ </a:t>
            </a:r>
            <a:br>
              <a:rPr lang="en-GB" noProof="0"/>
            </a:br>
            <a:r>
              <a:rPr lang="en-GB" noProof="0"/>
              <a:t>or by deleting picture + resetting slide</a:t>
            </a:r>
          </a:p>
        </p:txBody>
      </p:sp>
      <p:sp>
        <p:nvSpPr>
          <p:cNvPr id="3" name="Subtitle 2"/>
          <p:cNvSpPr>
            <a:spLocks noGrp="1"/>
          </p:cNvSpPr>
          <p:nvPr>
            <p:ph type="subTitle" idx="1"/>
          </p:nvPr>
        </p:nvSpPr>
        <p:spPr bwMode="gray">
          <a:xfrm>
            <a:off x="2" y="4482003"/>
            <a:ext cx="12191999" cy="1655999"/>
          </a:xfrm>
          <a:solidFill>
            <a:schemeClr val="tx2"/>
          </a:solidFill>
        </p:spPr>
        <p:txBody>
          <a:bodyPr lIns="468000" tIns="360000" rIns="360000" bIns="828000" anchor="b">
            <a:noAutofit/>
          </a:bodyPr>
          <a:lstStyle>
            <a:lvl1pPr marL="0" indent="0" algn="l">
              <a:lnSpc>
                <a:spcPct val="90000"/>
              </a:lnSpc>
              <a:buNone/>
              <a:defRPr sz="2400" b="1">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Click to edit Master subtitle style</a:t>
            </a:r>
          </a:p>
        </p:txBody>
      </p:sp>
      <p:sp>
        <p:nvSpPr>
          <p:cNvPr id="2"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36" name="Text Placeholder 35"/>
          <p:cNvSpPr>
            <a:spLocks noGrp="1"/>
          </p:cNvSpPr>
          <p:nvPr>
            <p:ph type="body" sz="quarter" idx="10" hasCustomPrompt="1"/>
          </p:nvPr>
        </p:nvSpPr>
        <p:spPr bwMode="gray">
          <a:xfrm>
            <a:off x="480000" y="6507006"/>
            <a:ext cx="5971600" cy="247650"/>
          </a:xfrm>
        </p:spPr>
        <p:txBody>
          <a:bodyPr lIns="0"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90"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62" name="Text Placeholder 35"/>
          <p:cNvSpPr>
            <a:spLocks noGrp="1"/>
          </p:cNvSpPr>
          <p:nvPr>
            <p:ph type="body" sz="quarter" idx="15" hasCustomPrompt="1"/>
          </p:nvPr>
        </p:nvSpPr>
        <p:spPr bwMode="gray">
          <a:xfrm>
            <a:off x="479999" y="5440855"/>
            <a:ext cx="11211172" cy="288000"/>
          </a:xfrm>
        </p:spPr>
        <p:txBody>
          <a:bodyPr lIns="0" rIns="90000">
            <a:noAutofit/>
          </a:bodyPr>
          <a:lstStyle>
            <a:lvl1pPr algn="l">
              <a:defRPr sz="1600" b="0">
                <a:solidFill>
                  <a:schemeClr val="bg1"/>
                </a:solidFill>
                <a:latin typeface="+mj-lt"/>
                <a:cs typeface="Arial" panose="020B0604020202020204" pitchFamily="34"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Date</a:t>
            </a:r>
          </a:p>
        </p:txBody>
      </p:sp>
      <p:sp>
        <p:nvSpPr>
          <p:cNvPr id="9" name="Picture Placeholder 8"/>
          <p:cNvSpPr>
            <a:spLocks noGrp="1"/>
          </p:cNvSpPr>
          <p:nvPr>
            <p:ph type="pic" sz="quarter" idx="23" hasCustomPrompt="1"/>
          </p:nvPr>
        </p:nvSpPr>
        <p:spPr bwMode="gray">
          <a:xfrm>
            <a:off x="8518300"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326805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11465296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3" name="Content Placeholder 2"/>
          <p:cNvSpPr>
            <a:spLocks noGrp="1"/>
          </p:cNvSpPr>
          <p:nvPr>
            <p:ph idx="1"/>
          </p:nvPr>
        </p:nvSpPr>
        <p:spPr bwMode="invGray">
          <a:xfrm>
            <a:off x="480000" y="1800000"/>
            <a:ext cx="11232001"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4" name="Date Placeholder 3"/>
          <p:cNvSpPr>
            <a:spLocks noGrp="1"/>
          </p:cNvSpPr>
          <p:nvPr>
            <p:ph type="dt" sz="half" idx="14"/>
          </p:nvPr>
        </p:nvSpPr>
        <p:spPr bwMode="invGray"/>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bwMode="invGray"/>
        <p:txBody>
          <a:bodyPr/>
          <a:lstStyle/>
          <a:p>
            <a:r>
              <a:rPr lang="en-GB" noProof="0"/>
              <a:t>|     Title of the presentation</a:t>
            </a:r>
          </a:p>
        </p:txBody>
      </p:sp>
      <p:sp>
        <p:nvSpPr>
          <p:cNvPr id="6" name="Slide Number Placeholder 5"/>
          <p:cNvSpPr>
            <a:spLocks noGrp="1"/>
          </p:cNvSpPr>
          <p:nvPr>
            <p:ph type="sldNum" sz="quarter" idx="16"/>
          </p:nvPr>
        </p:nvSpPr>
        <p:spPr bwMode="invGray"/>
        <p:txBody>
          <a:bodyPr/>
          <a:lstStyle/>
          <a:p>
            <a:fld id="{A74CE0EA-F3B5-4684-BA10-C594598FDB9C}" type="slidenum">
              <a:rPr lang="en-GB" noProof="0" smtClean="0"/>
              <a:pPr/>
              <a:t>‹#›</a:t>
            </a:fld>
            <a:endParaRPr lang="en-GB" noProof="0"/>
          </a:p>
        </p:txBody>
      </p:sp>
      <p:sp>
        <p:nvSpPr>
          <p:cNvPr id="1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a:xfrm>
            <a:off x="479999" y="359999"/>
            <a:ext cx="8160000" cy="720000"/>
          </a:xfrm>
        </p:spPr>
        <p:txBody>
          <a:bodyPr/>
          <a:lstStyle>
            <a:lvl1pPr>
              <a:defRPr/>
            </a:lvl1pPr>
          </a:lstStyle>
          <a:p>
            <a:r>
              <a:rPr lang="en-GB" noProof="0"/>
              <a:t>Click to edit Master title style</a:t>
            </a:r>
          </a:p>
        </p:txBody>
      </p:sp>
    </p:spTree>
    <p:extLst>
      <p:ext uri="{BB962C8B-B14F-4D97-AF65-F5344CB8AC3E}">
        <p14:creationId xmlns:p14="http://schemas.microsoft.com/office/powerpoint/2010/main" val="28046204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666852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3573114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42585783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678208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055170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24074093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9754185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pter Intro large Text blue">
    <p:spTree>
      <p:nvGrpSpPr>
        <p:cNvPr id="1" name=""/>
        <p:cNvGrpSpPr/>
        <p:nvPr/>
      </p:nvGrpSpPr>
      <p:grpSpPr>
        <a:xfrm>
          <a:off x="0" y="0"/>
          <a:ext cx="0" cy="0"/>
          <a:chOff x="0" y="0"/>
          <a:chExt cx="0" cy="0"/>
        </a:xfrm>
      </p:grpSpPr>
      <p:sp>
        <p:nvSpPr>
          <p:cNvPr id="18" name="Date Placeholder 17"/>
          <p:cNvSpPr>
            <a:spLocks noGrp="1"/>
          </p:cNvSpPr>
          <p:nvPr>
            <p:ph type="dt" sz="half" idx="14"/>
          </p:nvPr>
        </p:nvSpPr>
        <p:spPr bwMode="invGray">
          <a:noFill/>
        </p:spPr>
        <p:txBody>
          <a:bodyPr/>
          <a:lstStyle>
            <a:lvl1pPr>
              <a:defRPr>
                <a:solidFill>
                  <a:schemeClr val="bg2"/>
                </a:solidFill>
              </a:defRPr>
            </a:lvl1pPr>
          </a:lstStyle>
          <a:p>
            <a:fld id="{AD0CC27D-0020-48D4-9B6C-9E6EA0640D93}" type="datetime1">
              <a:rPr lang="en-GB" noProof="0" smtClean="0"/>
              <a:t>26/04/2021</a:t>
            </a:fld>
            <a:endParaRPr lang="en-GB" noProof="0"/>
          </a:p>
        </p:txBody>
      </p:sp>
      <p:sp>
        <p:nvSpPr>
          <p:cNvPr id="19" name="Footer Placeholder 18"/>
          <p:cNvSpPr>
            <a:spLocks noGrp="1"/>
          </p:cNvSpPr>
          <p:nvPr>
            <p:ph type="ftr" sz="quarter" idx="15"/>
          </p:nvPr>
        </p:nvSpPr>
        <p:spPr bwMode="invGray">
          <a:noFill/>
        </p:spPr>
        <p:txBody>
          <a:bodyPr/>
          <a:lstStyle/>
          <a:p>
            <a:r>
              <a:rPr lang="en-GB" noProof="0"/>
              <a:t>|     Title of the presentation</a:t>
            </a:r>
          </a:p>
        </p:txBody>
      </p:sp>
      <p:sp>
        <p:nvSpPr>
          <p:cNvPr id="20" name="Slide Number Placeholder 19"/>
          <p:cNvSpPr>
            <a:spLocks noGrp="1"/>
          </p:cNvSpPr>
          <p:nvPr>
            <p:ph type="sldNum" sz="quarter" idx="16"/>
          </p:nvPr>
        </p:nvSpPr>
        <p:spPr bwMode="invGray">
          <a:noFill/>
        </p:spPr>
        <p:txBody>
          <a:bodyPr/>
          <a:lstStyle/>
          <a:p>
            <a:fld id="{A74CE0EA-F3B5-4684-BA10-C594598FDB9C}" type="slidenum">
              <a:rPr lang="en-GB" noProof="0" smtClean="0"/>
              <a:pPr/>
              <a:t>‹#›</a:t>
            </a:fld>
            <a:endParaRPr lang="en-GB" noProof="0"/>
          </a:p>
        </p:txBody>
      </p:sp>
      <p:sp>
        <p:nvSpPr>
          <p:cNvPr id="17" name="Text Placeholder 7"/>
          <p:cNvSpPr>
            <a:spLocks noGrp="1"/>
          </p:cNvSpPr>
          <p:nvPr>
            <p:ph type="body" sz="quarter" idx="21" hasCustomPrompt="1"/>
          </p:nvPr>
        </p:nvSpPr>
        <p:spPr bwMode="invGray">
          <a:xfrm>
            <a:off x="480000" y="6293651"/>
            <a:ext cx="11226365" cy="208579"/>
          </a:xfrm>
          <a:noFill/>
        </p:spPr>
        <p:txBody>
          <a:bodyPr anchor="t">
            <a:normAutofit/>
          </a:bodyPr>
          <a:lstStyle>
            <a:lvl1pPr>
              <a:defRPr sz="800" b="0">
                <a:solidFill>
                  <a:schemeClr val="bg2"/>
                </a:solidFill>
                <a:latin typeface="+mn-lt"/>
              </a:defRPr>
            </a:lvl1pPr>
          </a:lstStyle>
          <a:p>
            <a:pPr lvl="0"/>
            <a:r>
              <a:rPr lang="en-GB" noProof="0"/>
              <a:t>Source:</a:t>
            </a:r>
          </a:p>
        </p:txBody>
      </p:sp>
      <p:sp>
        <p:nvSpPr>
          <p:cNvPr id="4" name="Title 3"/>
          <p:cNvSpPr>
            <a:spLocks noGrp="1"/>
          </p:cNvSpPr>
          <p:nvPr>
            <p:ph type="title"/>
          </p:nvPr>
        </p:nvSpPr>
        <p:spPr bwMode="invGray">
          <a:noFill/>
        </p:spPr>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
        <p:nvSpPr>
          <p:cNvPr id="12" name="Text Placeholder 4"/>
          <p:cNvSpPr>
            <a:spLocks noGrp="1"/>
          </p:cNvSpPr>
          <p:nvPr>
            <p:ph type="body" sz="quarter" idx="18"/>
          </p:nvPr>
        </p:nvSpPr>
        <p:spPr bwMode="invGray">
          <a:xfrm>
            <a:off x="479999" y="1800000"/>
            <a:ext cx="11226365" cy="4237200"/>
          </a:xfrm>
          <a:noFill/>
        </p:spPr>
        <p:txBody>
          <a:bodyPr lIns="0" tIns="0" rIns="0" bIns="0"/>
          <a:lstStyle>
            <a:lvl1pPr>
              <a:lnSpc>
                <a:spcPct val="110000"/>
              </a:lnSpc>
              <a:defRPr sz="1400" b="1">
                <a:solidFill>
                  <a:schemeClr val="bg2"/>
                </a:solidFill>
                <a:latin typeface="+mn-lt"/>
              </a:defRPr>
            </a:lvl1pPr>
            <a:lvl2pPr>
              <a:lnSpc>
                <a:spcPct val="110000"/>
              </a:lnSpc>
              <a:defRPr sz="1400">
                <a:solidFill>
                  <a:schemeClr val="bg2"/>
                </a:solidFill>
                <a:latin typeface="+mn-lt"/>
              </a:defRPr>
            </a:lvl2pPr>
          </a:lstStyle>
          <a:p>
            <a:pPr lvl="0"/>
            <a:r>
              <a:rPr lang="en-GB" noProof="0"/>
              <a:t>Edit Master text styles</a:t>
            </a:r>
          </a:p>
          <a:p>
            <a:pPr lvl="1"/>
            <a:r>
              <a:rPr lang="en-GB" noProof="0"/>
              <a:t>Second level</a:t>
            </a:r>
          </a:p>
        </p:txBody>
      </p:sp>
    </p:spTree>
    <p:extLst>
      <p:ext uri="{BB962C8B-B14F-4D97-AF65-F5344CB8AC3E}">
        <p14:creationId xmlns:p14="http://schemas.microsoft.com/office/powerpoint/2010/main" val="1669569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hapter Intro Image blue">
    <p:spTree>
      <p:nvGrpSpPr>
        <p:cNvPr id="1" name=""/>
        <p:cNvGrpSpPr/>
        <p:nvPr/>
      </p:nvGrpSpPr>
      <p:grpSpPr>
        <a:xfrm>
          <a:off x="0" y="0"/>
          <a:ext cx="0" cy="0"/>
          <a:chOff x="0" y="0"/>
          <a:chExt cx="0" cy="0"/>
        </a:xfrm>
      </p:grpSpPr>
      <p:sp>
        <p:nvSpPr>
          <p:cNvPr id="8" name="Picture Placeholder 5"/>
          <p:cNvSpPr>
            <a:spLocks noGrp="1"/>
          </p:cNvSpPr>
          <p:nvPr>
            <p:ph type="pic" sz="quarter" idx="17" hasCustomPrompt="1"/>
          </p:nvPr>
        </p:nvSpPr>
        <p:spPr bwMode="gray">
          <a:xfrm>
            <a:off x="0" y="0"/>
            <a:ext cx="12192000" cy="6858000"/>
          </a:xfrm>
          <a:solidFill>
            <a:srgbClr val="0074A2"/>
          </a:solidFill>
        </p:spPr>
        <p:txBody>
          <a:bodyPr wrap="square" tIns="1980000" bIns="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9" name="Text Placeholder 4"/>
          <p:cNvSpPr>
            <a:spLocks noGrp="1"/>
          </p:cNvSpPr>
          <p:nvPr>
            <p:ph type="body" sz="quarter" idx="18"/>
          </p:nvPr>
        </p:nvSpPr>
        <p:spPr bwMode="gray">
          <a:xfrm>
            <a:off x="2" y="1800000"/>
            <a:ext cx="4279900" cy="1649446"/>
          </a:xfrm>
          <a:solidFill>
            <a:schemeClr val="tx2">
              <a:alpha val="90000"/>
            </a:schemeClr>
          </a:solidFill>
        </p:spPr>
        <p:txBody>
          <a:bodyPr lIns="468000" tIns="180000" rIns="360000" bIns="180000">
            <a:noAutofit/>
          </a:bodyPr>
          <a:lstStyle>
            <a:lvl1pPr>
              <a:defRPr sz="2800" b="1">
                <a:solidFill>
                  <a:schemeClr val="bg1"/>
                </a:solidFill>
                <a:latin typeface="+mj-lt"/>
              </a:defRPr>
            </a:lvl1pPr>
            <a:lvl2pPr marL="541338" indent="-274638">
              <a:tabLst>
                <a:tab pos="1614488" algn="l"/>
              </a:tabLst>
              <a:defRPr sz="2800">
                <a:solidFill>
                  <a:schemeClr val="bg1"/>
                </a:solidFill>
                <a:latin typeface="+mj-lt"/>
              </a:defRPr>
            </a:lvl2pPr>
          </a:lstStyle>
          <a:p>
            <a:pPr lvl="0"/>
            <a:r>
              <a:rPr lang="en-GB" noProof="0"/>
              <a:t>Edit Master text styles</a:t>
            </a:r>
          </a:p>
        </p:txBody>
      </p:sp>
      <p:sp>
        <p:nvSpPr>
          <p:cNvPr id="2" name="Date Placeholder 1"/>
          <p:cNvSpPr>
            <a:spLocks noGrp="1"/>
          </p:cNvSpPr>
          <p:nvPr>
            <p:ph type="dt" sz="half" idx="19"/>
          </p:nvPr>
        </p:nvSpPr>
        <p:spPr bwMode="gray"/>
        <p:txBody>
          <a:bodyPr/>
          <a:lstStyle>
            <a:lvl1pPr>
              <a:defRPr>
                <a:solidFill>
                  <a:schemeClr val="bg2"/>
                </a:solidFill>
              </a:defRPr>
            </a:lvl1pPr>
          </a:lstStyle>
          <a:p>
            <a:fld id="{A68D69CF-73BC-4E26-B56A-FEC2ABB77ED4}" type="datetime1">
              <a:rPr lang="en-GB" noProof="0" smtClean="0"/>
              <a:t>26/04/2021</a:t>
            </a:fld>
            <a:endParaRPr lang="en-GB" noProof="0"/>
          </a:p>
        </p:txBody>
      </p:sp>
      <p:sp>
        <p:nvSpPr>
          <p:cNvPr id="3" name="Footer Placeholder 2"/>
          <p:cNvSpPr>
            <a:spLocks noGrp="1"/>
          </p:cNvSpPr>
          <p:nvPr>
            <p:ph type="ftr" sz="quarter" idx="20"/>
          </p:nvPr>
        </p:nvSpPr>
        <p:spPr bwMode="gray"/>
        <p:txBody>
          <a:bodyPr/>
          <a:lstStyle>
            <a:lvl1pPr>
              <a:defRPr>
                <a:solidFill>
                  <a:schemeClr val="bg2"/>
                </a:solidFill>
              </a:defRPr>
            </a:lvl1pPr>
          </a:lstStyle>
          <a:p>
            <a:r>
              <a:rPr lang="en-GB" noProof="0"/>
              <a:t>|     Title of the presentation</a:t>
            </a:r>
          </a:p>
        </p:txBody>
      </p:sp>
      <p:sp>
        <p:nvSpPr>
          <p:cNvPr id="4" name="Slide Number Placeholder 3"/>
          <p:cNvSpPr>
            <a:spLocks noGrp="1"/>
          </p:cNvSpPr>
          <p:nvPr>
            <p:ph type="sldNum" sz="quarter" idx="21"/>
          </p:nvPr>
        </p:nvSpPr>
        <p:spPr bwMode="gray"/>
        <p:txBody>
          <a:bodyPr/>
          <a:lstStyle>
            <a:lvl1pPr>
              <a:defRPr>
                <a:solidFill>
                  <a:schemeClr val="bg2"/>
                </a:solidFill>
              </a:defRPr>
            </a:lvl1pPr>
          </a:lstStyle>
          <a:p>
            <a:fld id="{A74CE0EA-F3B5-4684-BA10-C594598FDB9C}" type="slidenum">
              <a:rPr lang="en-GB" noProof="0" smtClean="0"/>
              <a:pPr/>
              <a:t>‹#›</a:t>
            </a:fld>
            <a:endParaRPr lang="en-GB" noProof="0"/>
          </a:p>
        </p:txBody>
      </p:sp>
      <p:sp>
        <p:nvSpPr>
          <p:cNvPr id="15" name="Text Placeholder 7"/>
          <p:cNvSpPr>
            <a:spLocks noGrp="1"/>
          </p:cNvSpPr>
          <p:nvPr>
            <p:ph type="body" sz="quarter" idx="22" hasCustomPrompt="1"/>
          </p:nvPr>
        </p:nvSpPr>
        <p:spPr bwMode="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7" name="Title 16"/>
          <p:cNvSpPr>
            <a:spLocks noGrp="1"/>
          </p:cNvSpPr>
          <p:nvPr>
            <p:ph type="title"/>
          </p:nvPr>
        </p:nvSpPr>
        <p:spPr bwMode="gray"/>
        <p:txBody>
          <a:bodyPr/>
          <a:lstStyle/>
          <a:p>
            <a:r>
              <a:rPr lang="en-GB" noProof="0"/>
              <a:t>Click to edit Master title style</a:t>
            </a:r>
          </a:p>
        </p:txBody>
      </p:sp>
      <p:sp>
        <p:nvSpPr>
          <p:cNvPr id="11" name="Picture Placeholder 5"/>
          <p:cNvSpPr>
            <a:spLocks noGrp="1"/>
          </p:cNvSpPr>
          <p:nvPr>
            <p:ph type="pic" sz="quarter" idx="23" hasCustomPrompt="1"/>
          </p:nvPr>
        </p:nvSpPr>
        <p:spPr bwMode="gray">
          <a:xfrm>
            <a:off x="9737763" y="370800"/>
            <a:ext cx="1976400" cy="694800"/>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56179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blue">
    <p:spTree>
      <p:nvGrpSpPr>
        <p:cNvPr id="1" name=""/>
        <p:cNvGrpSpPr/>
        <p:nvPr/>
      </p:nvGrpSpPr>
      <p:grpSpPr>
        <a:xfrm>
          <a:off x="0" y="0"/>
          <a:ext cx="0" cy="0"/>
          <a:chOff x="0" y="0"/>
          <a:chExt cx="0" cy="0"/>
        </a:xfrm>
      </p:grpSpPr>
      <p:sp>
        <p:nvSpPr>
          <p:cNvPr id="3" name="Content Placeholder 2"/>
          <p:cNvSpPr>
            <a:spLocks noGrp="1"/>
          </p:cNvSpPr>
          <p:nvPr>
            <p:ph sz="half" idx="1"/>
          </p:nvPr>
        </p:nvSpPr>
        <p:spPr bwMode="invGray">
          <a:xfrm>
            <a:off x="479999"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Date Placeholder 7"/>
          <p:cNvSpPr>
            <a:spLocks noGrp="1"/>
          </p:cNvSpPr>
          <p:nvPr>
            <p:ph type="dt" sz="half" idx="22"/>
          </p:nvPr>
        </p:nvSpPr>
        <p:spPr bwMode="invGray"/>
        <p:txBody>
          <a:bodyPr/>
          <a:lstStyle/>
          <a:p>
            <a:fld id="{39CDCE64-EE06-4559-BA59-FD6059702EC4}"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3676398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blue new">
    <p:spTree>
      <p:nvGrpSpPr>
        <p:cNvPr id="1" name=""/>
        <p:cNvGrpSpPr/>
        <p:nvPr/>
      </p:nvGrpSpPr>
      <p:grpSpPr>
        <a:xfrm>
          <a:off x="0" y="0"/>
          <a:ext cx="0" cy="0"/>
          <a:chOff x="0" y="0"/>
          <a:chExt cx="0" cy="0"/>
        </a:xfrm>
      </p:grpSpPr>
      <p:sp>
        <p:nvSpPr>
          <p:cNvPr id="7" name="Date Placeholder 6"/>
          <p:cNvSpPr>
            <a:spLocks noGrp="1"/>
          </p:cNvSpPr>
          <p:nvPr>
            <p:ph type="dt" sz="half" idx="30"/>
          </p:nvPr>
        </p:nvSpPr>
        <p:spPr bwMode="gray"/>
        <p:txBody>
          <a:bodyPr/>
          <a:lstStyle/>
          <a:p>
            <a:fld id="{99262F6C-3198-4C0D-9FD3-A522B66D4040}" type="datetime1">
              <a:rPr lang="en-GB" noProof="0" smtClean="0"/>
              <a:t>26/04/2021</a:t>
            </a:fld>
            <a:endParaRPr lang="en-GB" noProof="0"/>
          </a:p>
        </p:txBody>
      </p:sp>
      <p:sp>
        <p:nvSpPr>
          <p:cNvPr id="8" name="Footer Placeholder 7"/>
          <p:cNvSpPr>
            <a:spLocks noGrp="1"/>
          </p:cNvSpPr>
          <p:nvPr>
            <p:ph type="ftr" sz="quarter" idx="31"/>
          </p:nvPr>
        </p:nvSpPr>
        <p:spPr bwMode="gray"/>
        <p:txBody>
          <a:bodyPr/>
          <a:lstStyle/>
          <a:p>
            <a:r>
              <a:rPr lang="en-GB" noProof="0"/>
              <a:t>|     Title of the presentation</a:t>
            </a:r>
          </a:p>
        </p:txBody>
      </p:sp>
      <p:sp>
        <p:nvSpPr>
          <p:cNvPr id="9" name="Slide Number Placeholder 8"/>
          <p:cNvSpPr>
            <a:spLocks noGrp="1"/>
          </p:cNvSpPr>
          <p:nvPr>
            <p:ph type="sldNum" sz="quarter" idx="32"/>
          </p:nvPr>
        </p:nvSpPr>
        <p:spPr bwMode="gray"/>
        <p:txBody>
          <a:bodyPr/>
          <a:lstStyle/>
          <a:p>
            <a:fld id="{A74CE0EA-F3B5-4684-BA10-C594598FDB9C}" type="slidenum">
              <a:rPr lang="en-GB" noProof="0" smtClean="0"/>
              <a:pPr/>
              <a:t>‹#›</a:t>
            </a:fld>
            <a:endParaRPr lang="en-GB" noProof="0"/>
          </a:p>
        </p:txBody>
      </p:sp>
      <p:sp>
        <p:nvSpPr>
          <p:cNvPr id="10" name="Title 9"/>
          <p:cNvSpPr>
            <a:spLocks noGrp="1"/>
          </p:cNvSpPr>
          <p:nvPr>
            <p:ph type="title"/>
          </p:nvPr>
        </p:nvSpPr>
        <p:spPr bwMode="gray">
          <a:xfrm>
            <a:off x="479999" y="359999"/>
            <a:ext cx="8160000" cy="720000"/>
          </a:xfrm>
        </p:spPr>
        <p:txBody>
          <a:bodyPr/>
          <a:lstStyle/>
          <a:p>
            <a:r>
              <a:rPr lang="en-GB" noProof="0"/>
              <a:t>Click to edit Master title style</a:t>
            </a:r>
          </a:p>
        </p:txBody>
      </p:sp>
      <p:sp>
        <p:nvSpPr>
          <p:cNvPr id="28" name="Rectangle 27"/>
          <p:cNvSpPr/>
          <p:nvPr userDrawn="1"/>
        </p:nvSpPr>
        <p:spPr bwMode="gray">
          <a:xfrm>
            <a:off x="480001" y="1800002"/>
            <a:ext cx="6367841" cy="1424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4" name="Text Placeholder 3"/>
          <p:cNvSpPr>
            <a:spLocks noGrp="1"/>
          </p:cNvSpPr>
          <p:nvPr>
            <p:ph type="body" sz="quarter" idx="33" hasCustomPrompt="1"/>
          </p:nvPr>
        </p:nvSpPr>
        <p:spPr>
          <a:xfrm>
            <a:off x="479999" y="214368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01</a:t>
            </a:r>
          </a:p>
        </p:txBody>
      </p:sp>
      <p:sp>
        <p:nvSpPr>
          <p:cNvPr id="31" name="Text Placeholder 3"/>
          <p:cNvSpPr>
            <a:spLocks noGrp="1"/>
          </p:cNvSpPr>
          <p:nvPr>
            <p:ph type="body" sz="quarter" idx="34" hasCustomPrompt="1"/>
          </p:nvPr>
        </p:nvSpPr>
        <p:spPr>
          <a:xfrm>
            <a:off x="1707437" y="214368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4" name="Text Placeholder 3"/>
          <p:cNvSpPr>
            <a:spLocks noGrp="1"/>
          </p:cNvSpPr>
          <p:nvPr>
            <p:ph type="body" sz="quarter" idx="35" hasCustomPrompt="1"/>
          </p:nvPr>
        </p:nvSpPr>
        <p:spPr>
          <a:xfrm>
            <a:off x="7432736" y="214368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36" name="Text Placeholder 3"/>
          <p:cNvSpPr>
            <a:spLocks noGrp="1"/>
          </p:cNvSpPr>
          <p:nvPr>
            <p:ph type="body" sz="quarter" idx="36" hasCustomPrompt="1"/>
          </p:nvPr>
        </p:nvSpPr>
        <p:spPr>
          <a:xfrm>
            <a:off x="479999" y="287792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02</a:t>
            </a:r>
          </a:p>
        </p:txBody>
      </p:sp>
      <p:sp>
        <p:nvSpPr>
          <p:cNvPr id="37" name="Text Placeholder 3"/>
          <p:cNvSpPr>
            <a:spLocks noGrp="1"/>
          </p:cNvSpPr>
          <p:nvPr>
            <p:ph type="body" sz="quarter" idx="37" hasCustomPrompt="1"/>
          </p:nvPr>
        </p:nvSpPr>
        <p:spPr>
          <a:xfrm>
            <a:off x="1707437" y="287792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39" name="Text Placeholder 3"/>
          <p:cNvSpPr>
            <a:spLocks noGrp="1"/>
          </p:cNvSpPr>
          <p:nvPr>
            <p:ph type="body" sz="quarter" idx="38" hasCustomPrompt="1"/>
          </p:nvPr>
        </p:nvSpPr>
        <p:spPr>
          <a:xfrm>
            <a:off x="7432736" y="287792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0" name="Text Placeholder 3"/>
          <p:cNvSpPr>
            <a:spLocks noGrp="1"/>
          </p:cNvSpPr>
          <p:nvPr>
            <p:ph type="body" sz="quarter" idx="39" hasCustomPrompt="1"/>
          </p:nvPr>
        </p:nvSpPr>
        <p:spPr>
          <a:xfrm>
            <a:off x="479999" y="361217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03</a:t>
            </a:r>
          </a:p>
        </p:txBody>
      </p:sp>
      <p:sp>
        <p:nvSpPr>
          <p:cNvPr id="41" name="Text Placeholder 3"/>
          <p:cNvSpPr>
            <a:spLocks noGrp="1"/>
          </p:cNvSpPr>
          <p:nvPr>
            <p:ph type="body" sz="quarter" idx="40" hasCustomPrompt="1"/>
          </p:nvPr>
        </p:nvSpPr>
        <p:spPr>
          <a:xfrm>
            <a:off x="1707437" y="361217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2" name="Text Placeholder 3"/>
          <p:cNvSpPr>
            <a:spLocks noGrp="1"/>
          </p:cNvSpPr>
          <p:nvPr>
            <p:ph type="body" sz="quarter" idx="41" hasCustomPrompt="1"/>
          </p:nvPr>
        </p:nvSpPr>
        <p:spPr>
          <a:xfrm>
            <a:off x="7432736" y="361217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3" name="Text Placeholder 3"/>
          <p:cNvSpPr>
            <a:spLocks noGrp="1"/>
          </p:cNvSpPr>
          <p:nvPr>
            <p:ph type="body" sz="quarter" idx="42" hasCustomPrompt="1"/>
          </p:nvPr>
        </p:nvSpPr>
        <p:spPr>
          <a:xfrm>
            <a:off x="479999" y="4346418"/>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04</a:t>
            </a:r>
          </a:p>
        </p:txBody>
      </p:sp>
      <p:sp>
        <p:nvSpPr>
          <p:cNvPr id="44" name="Text Placeholder 3"/>
          <p:cNvSpPr>
            <a:spLocks noGrp="1"/>
          </p:cNvSpPr>
          <p:nvPr>
            <p:ph type="body" sz="quarter" idx="43" hasCustomPrompt="1"/>
          </p:nvPr>
        </p:nvSpPr>
        <p:spPr>
          <a:xfrm>
            <a:off x="1707437" y="4346418"/>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5" name="Text Placeholder 3"/>
          <p:cNvSpPr>
            <a:spLocks noGrp="1"/>
          </p:cNvSpPr>
          <p:nvPr>
            <p:ph type="body" sz="quarter" idx="44" hasCustomPrompt="1"/>
          </p:nvPr>
        </p:nvSpPr>
        <p:spPr>
          <a:xfrm>
            <a:off x="7432736" y="4346418"/>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6" name="Text Placeholder 3"/>
          <p:cNvSpPr>
            <a:spLocks noGrp="1"/>
          </p:cNvSpPr>
          <p:nvPr>
            <p:ph type="body" sz="quarter" idx="45" hasCustomPrompt="1"/>
          </p:nvPr>
        </p:nvSpPr>
        <p:spPr>
          <a:xfrm>
            <a:off x="479999" y="5080663"/>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05</a:t>
            </a:r>
          </a:p>
        </p:txBody>
      </p:sp>
      <p:sp>
        <p:nvSpPr>
          <p:cNvPr id="47" name="Text Placeholder 3"/>
          <p:cNvSpPr>
            <a:spLocks noGrp="1"/>
          </p:cNvSpPr>
          <p:nvPr>
            <p:ph type="body" sz="quarter" idx="46" hasCustomPrompt="1"/>
          </p:nvPr>
        </p:nvSpPr>
        <p:spPr>
          <a:xfrm>
            <a:off x="1707437" y="5080663"/>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48" name="Text Placeholder 3"/>
          <p:cNvSpPr>
            <a:spLocks noGrp="1"/>
          </p:cNvSpPr>
          <p:nvPr>
            <p:ph type="body" sz="quarter" idx="47" hasCustomPrompt="1"/>
          </p:nvPr>
        </p:nvSpPr>
        <p:spPr>
          <a:xfrm>
            <a:off x="7432736" y="5080663"/>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49" name="Text Placeholder 3"/>
          <p:cNvSpPr>
            <a:spLocks noGrp="1"/>
          </p:cNvSpPr>
          <p:nvPr>
            <p:ph type="body" sz="quarter" idx="48" hasCustomPrompt="1"/>
          </p:nvPr>
        </p:nvSpPr>
        <p:spPr>
          <a:xfrm>
            <a:off x="479999" y="5814910"/>
            <a:ext cx="988484" cy="396000"/>
          </a:xfrm>
        </p:spPr>
        <p:txBody>
          <a:bodyPr/>
          <a:lstStyle>
            <a:lvl1pPr>
              <a:defRPr sz="2800" b="1">
                <a:latin typeface="+mj-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06</a:t>
            </a:r>
          </a:p>
        </p:txBody>
      </p:sp>
      <p:sp>
        <p:nvSpPr>
          <p:cNvPr id="50" name="Text Placeholder 3"/>
          <p:cNvSpPr>
            <a:spLocks noGrp="1"/>
          </p:cNvSpPr>
          <p:nvPr>
            <p:ph type="body" sz="quarter" idx="49" hasCustomPrompt="1"/>
          </p:nvPr>
        </p:nvSpPr>
        <p:spPr>
          <a:xfrm>
            <a:off x="1707437" y="5814910"/>
            <a:ext cx="5140403"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Headline</a:t>
            </a:r>
          </a:p>
        </p:txBody>
      </p:sp>
      <p:sp>
        <p:nvSpPr>
          <p:cNvPr id="51" name="Text Placeholder 3"/>
          <p:cNvSpPr>
            <a:spLocks noGrp="1"/>
          </p:cNvSpPr>
          <p:nvPr>
            <p:ph type="body" sz="quarter" idx="50" hasCustomPrompt="1"/>
          </p:nvPr>
        </p:nvSpPr>
        <p:spPr>
          <a:xfrm>
            <a:off x="7432736" y="5814910"/>
            <a:ext cx="4273629" cy="396000"/>
          </a:xfrm>
        </p:spPr>
        <p:txBody>
          <a:bodyPr tIns="144000"/>
          <a:lstStyle>
            <a:lvl1pPr>
              <a:lnSpc>
                <a:spcPct val="100000"/>
              </a:lnSpc>
              <a:spcBef>
                <a:spcPts val="0"/>
              </a:spcBef>
              <a:spcAft>
                <a:spcPts val="0"/>
              </a:spcAft>
              <a:defRPr sz="1600" b="0">
                <a:solidFill>
                  <a:schemeClr val="bg1"/>
                </a:solidFill>
                <a:latin typeface="+mn-lt"/>
              </a:defRPr>
            </a:lvl1pPr>
            <a:lvl2pPr>
              <a:defRPr sz="2800" b="1">
                <a:latin typeface="+mj-lt"/>
              </a:defRPr>
            </a:lvl2pPr>
            <a:lvl3pPr>
              <a:defRPr sz="2800" b="1">
                <a:latin typeface="+mj-lt"/>
              </a:defRPr>
            </a:lvl3pPr>
            <a:lvl4pPr>
              <a:defRPr sz="2800" b="1">
                <a:latin typeface="+mj-lt"/>
              </a:defRPr>
            </a:lvl4pPr>
            <a:lvl5pPr>
              <a:defRPr sz="2800" b="1">
                <a:latin typeface="+mj-lt"/>
              </a:defRPr>
            </a:lvl5pPr>
          </a:lstStyle>
          <a:p>
            <a:pPr lvl="0"/>
            <a:r>
              <a:rPr lang="en-GB" noProof="0"/>
              <a:t>Speaker</a:t>
            </a:r>
          </a:p>
        </p:txBody>
      </p:sp>
      <p:sp>
        <p:nvSpPr>
          <p:cNvPr id="2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897073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invGray"/>
        <p:txBody>
          <a:bodyPr/>
          <a:lstStyle/>
          <a:p>
            <a:fld id="{7BA931E1-7FC2-4DBD-9F66-3D1575A3F79C}" type="datetime1">
              <a:rPr lang="en-GB" noProof="0" smtClean="0"/>
              <a:t>26/04/2021</a:t>
            </a:fld>
            <a:endParaRPr lang="en-GB" noProof="0"/>
          </a:p>
        </p:txBody>
      </p:sp>
      <p:sp>
        <p:nvSpPr>
          <p:cNvPr id="4" name="Footer Placeholder 3"/>
          <p:cNvSpPr>
            <a:spLocks noGrp="1"/>
          </p:cNvSpPr>
          <p:nvPr>
            <p:ph type="ftr" sz="quarter" idx="11"/>
          </p:nvPr>
        </p:nvSpPr>
        <p:spPr bwMode="invGray"/>
        <p:txBody>
          <a:bodyPr/>
          <a:lstStyle/>
          <a:p>
            <a:r>
              <a:rPr lang="en-GB" noProof="0"/>
              <a:t>|     Title of the presentation</a:t>
            </a:r>
          </a:p>
        </p:txBody>
      </p:sp>
      <p:sp>
        <p:nvSpPr>
          <p:cNvPr id="5" name="Slide Number Placeholder 4"/>
          <p:cNvSpPr>
            <a:spLocks noGrp="1"/>
          </p:cNvSpPr>
          <p:nvPr>
            <p:ph type="sldNum" sz="quarter" idx="12"/>
          </p:nvPr>
        </p:nvSpPr>
        <p:spPr bwMode="invGray"/>
        <p:txBody>
          <a:bodyPr/>
          <a:lstStyle/>
          <a:p>
            <a:fld id="{A74CE0EA-F3B5-4684-BA10-C594598FDB9C}" type="slidenum">
              <a:rPr lang="en-GB" noProof="0" smtClean="0"/>
              <a:pPr/>
              <a:t>‹#›</a:t>
            </a:fld>
            <a:endParaRPr lang="en-GB" noProof="0"/>
          </a:p>
        </p:txBody>
      </p:sp>
      <p:sp>
        <p:nvSpPr>
          <p:cNvPr id="12"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bg2"/>
                </a:solidFill>
                <a:latin typeface="+mn-lt"/>
              </a:defRPr>
            </a:lvl1pPr>
          </a:lstStyle>
          <a:p>
            <a:pPr lvl="0"/>
            <a:r>
              <a:rPr lang="en-GB" noProof="0"/>
              <a:t>Source:</a:t>
            </a:r>
          </a:p>
        </p:txBody>
      </p:sp>
      <p:sp>
        <p:nvSpPr>
          <p:cNvPr id="13" name="Title 12"/>
          <p:cNvSpPr>
            <a:spLocks noGrp="1"/>
          </p:cNvSpPr>
          <p:nvPr>
            <p:ph type="title"/>
          </p:nvPr>
        </p:nvSpPr>
        <p:spPr bwMode="invGray"/>
        <p:txBody>
          <a:bodyPr/>
          <a:lstStyle/>
          <a:p>
            <a:r>
              <a:rPr lang="en-GB" noProof="0"/>
              <a:t>Click to edit Master title style</a:t>
            </a:r>
          </a:p>
        </p:txBody>
      </p:sp>
      <p:sp>
        <p:nvSpPr>
          <p:cNvPr id="10"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0">
                <a:solidFill>
                  <a:schemeClr val="bg1"/>
                </a:solidFill>
                <a:latin typeface="+mj-lt"/>
              </a:defRPr>
            </a:lvl1pPr>
          </a:lstStyle>
          <a:p>
            <a:pPr lvl="0"/>
            <a:r>
              <a:rPr lang="en-GB" noProof="0"/>
              <a:t>One line Subtitle (optional)</a:t>
            </a:r>
          </a:p>
        </p:txBody>
      </p:sp>
    </p:spTree>
    <p:extLst>
      <p:ext uri="{BB962C8B-B14F-4D97-AF65-F5344CB8AC3E}">
        <p14:creationId xmlns:p14="http://schemas.microsoft.com/office/powerpoint/2010/main" val="11264855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losing slide blue">
    <p:spTree>
      <p:nvGrpSpPr>
        <p:cNvPr id="1" name=""/>
        <p:cNvGrpSpPr/>
        <p:nvPr/>
      </p:nvGrpSpPr>
      <p:grpSpPr>
        <a:xfrm>
          <a:off x="0" y="0"/>
          <a:ext cx="0" cy="0"/>
          <a:chOff x="0" y="0"/>
          <a:chExt cx="0" cy="0"/>
        </a:xfrm>
      </p:grpSpPr>
      <p:sp>
        <p:nvSpPr>
          <p:cNvPr id="61" name="Picture Placeholder 4"/>
          <p:cNvSpPr>
            <a:spLocks noGrp="1"/>
          </p:cNvSpPr>
          <p:nvPr>
            <p:ph type="pic" sz="quarter" idx="13" hasCustomPrompt="1"/>
          </p:nvPr>
        </p:nvSpPr>
        <p:spPr bwMode="gray">
          <a:xfrm>
            <a:off x="0" y="0"/>
            <a:ext cx="12192000" cy="6858000"/>
          </a:xfrm>
          <a:solidFill>
            <a:srgbClr val="0074A2"/>
          </a:solidFill>
        </p:spPr>
        <p:txBody>
          <a:bodyPr bIns="1980000" anchor="ctr">
            <a:normAutofit/>
          </a:bodyP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 then arrange object (send to back)</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6" name="Text Placeholder 35"/>
          <p:cNvSpPr>
            <a:spLocks noGrp="1"/>
          </p:cNvSpPr>
          <p:nvPr>
            <p:ph type="body" sz="quarter" idx="10" hasCustomPrompt="1"/>
          </p:nvPr>
        </p:nvSpPr>
        <p:spPr bwMode="gray">
          <a:xfrm>
            <a:off x="480000" y="6507006"/>
            <a:ext cx="5971600" cy="247650"/>
          </a:xfrm>
        </p:spPr>
        <p:txBody>
          <a:bodyPr anchor="ctr">
            <a:noAutofit/>
          </a:bodyPr>
          <a:lstStyle>
            <a:lvl1pPr>
              <a:defRPr sz="1000" b="0">
                <a:solidFill>
                  <a:schemeClr val="bg2"/>
                </a:solidFill>
                <a:latin typeface="+mn-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Name of Author  |  Function | Division | Country </a:t>
            </a:r>
          </a:p>
        </p:txBody>
      </p:sp>
      <p:sp>
        <p:nvSpPr>
          <p:cNvPr id="37" name="Text Placeholder 35"/>
          <p:cNvSpPr>
            <a:spLocks noGrp="1"/>
          </p:cNvSpPr>
          <p:nvPr>
            <p:ph type="body" sz="quarter" idx="16" hasCustomPrompt="1"/>
          </p:nvPr>
        </p:nvSpPr>
        <p:spPr bwMode="gray">
          <a:xfrm>
            <a:off x="9495913" y="6476048"/>
            <a:ext cx="2195259" cy="247650"/>
          </a:xfrm>
        </p:spPr>
        <p:txBody>
          <a:bodyPr rIns="0" anchor="ctr">
            <a:noAutofit/>
          </a:bodyPr>
          <a:lstStyle>
            <a:lvl1pPr algn="ctr">
              <a:defRPr sz="1600" b="1" spc="0" baseline="0">
                <a:solidFill>
                  <a:schemeClr val="bg2"/>
                </a:solidFill>
                <a:latin typeface="+mj-lt"/>
                <a:cs typeface="Times New Roman" panose="02020603050405020304" pitchFamily="18" charset="0"/>
              </a:defRPr>
            </a:lvl1pPr>
            <a:lvl2pPr>
              <a:defRPr>
                <a:solidFill>
                  <a:schemeClr val="bg1"/>
                </a:solidFill>
                <a:latin typeface="Times New Roman" panose="02020603050405020304" pitchFamily="18" charset="0"/>
                <a:cs typeface="Times New Roman" panose="02020603050405020304" pitchFamily="18" charset="0"/>
              </a:defRPr>
            </a:lvl2pPr>
            <a:lvl3pPr>
              <a:defRPr>
                <a:solidFill>
                  <a:schemeClr val="bg1"/>
                </a:solidFill>
                <a:latin typeface="Times New Roman" panose="02020603050405020304" pitchFamily="18" charset="0"/>
                <a:cs typeface="Times New Roman" panose="02020603050405020304" pitchFamily="18" charset="0"/>
              </a:defRPr>
            </a:lvl3pPr>
            <a:lvl4pPr>
              <a:defRPr>
                <a:solidFill>
                  <a:schemeClr val="bg1"/>
                </a:solidFill>
                <a:latin typeface="Times New Roman" panose="02020603050405020304" pitchFamily="18" charset="0"/>
                <a:cs typeface="Times New Roman" panose="02020603050405020304" pitchFamily="18" charset="0"/>
              </a:defRPr>
            </a:lvl4pPr>
            <a:lvl5pPr>
              <a:defRPr>
                <a:solidFill>
                  <a:schemeClr val="bg1"/>
                </a:solidFill>
                <a:latin typeface="Times New Roman" panose="02020603050405020304" pitchFamily="18" charset="0"/>
                <a:cs typeface="Times New Roman" panose="02020603050405020304" pitchFamily="18" charset="0"/>
              </a:defRPr>
            </a:lvl5pPr>
          </a:lstStyle>
          <a:p>
            <a:pPr lvl="0"/>
            <a:r>
              <a:rPr lang="en-GB" noProof="0"/>
              <a:t>www.who.int</a:t>
            </a:r>
          </a:p>
        </p:txBody>
      </p:sp>
      <p:sp>
        <p:nvSpPr>
          <p:cNvPr id="39" name="Title 1"/>
          <p:cNvSpPr>
            <a:spLocks noGrp="1"/>
          </p:cNvSpPr>
          <p:nvPr>
            <p:ph type="ctrTitle" hasCustomPrompt="1"/>
          </p:nvPr>
        </p:nvSpPr>
        <p:spPr bwMode="gray">
          <a:xfrm>
            <a:off x="0" y="485184"/>
            <a:ext cx="7344000" cy="1119158"/>
          </a:xfrm>
          <a:noFill/>
        </p:spPr>
        <p:txBody>
          <a:bodyPr lIns="468000" tIns="72000" rIns="450000" bIns="180000" anchor="t" anchorCtr="0">
            <a:noAutofit/>
          </a:bodyPr>
          <a:lstStyle>
            <a:lvl1pPr algn="l">
              <a:lnSpc>
                <a:spcPct val="85000"/>
              </a:lnSpc>
              <a:defRPr sz="4200">
                <a:solidFill>
                  <a:schemeClr val="bg1"/>
                </a:solidFill>
                <a:latin typeface="+mj-lt"/>
              </a:defRPr>
            </a:lvl1pPr>
          </a:lstStyle>
          <a:p>
            <a:r>
              <a:rPr lang="en-GB" noProof="0"/>
              <a:t>Click to edit </a:t>
            </a:r>
            <a:br>
              <a:rPr lang="en-GB" noProof="0"/>
            </a:br>
            <a:r>
              <a:rPr lang="en-GB" noProof="0"/>
              <a:t>Master title style</a:t>
            </a:r>
          </a:p>
        </p:txBody>
      </p:sp>
      <p:sp>
        <p:nvSpPr>
          <p:cNvPr id="9" name="Subtitle 2"/>
          <p:cNvSpPr>
            <a:spLocks noGrp="1"/>
          </p:cNvSpPr>
          <p:nvPr>
            <p:ph type="subTitle" idx="1"/>
          </p:nvPr>
        </p:nvSpPr>
        <p:spPr bwMode="gray">
          <a:xfrm>
            <a:off x="2" y="4482000"/>
            <a:ext cx="12191999" cy="1656000"/>
          </a:xfrm>
          <a:solidFill>
            <a:schemeClr val="tx2">
              <a:alpha val="90000"/>
            </a:schemeClr>
          </a:solidFill>
        </p:spPr>
        <p:txBody>
          <a:bodyPr lIns="468000" tIns="216000" rIns="360000" bIns="216000" numCol="3" anchor="t">
            <a:noAutofit/>
          </a:bodyPr>
          <a:lstStyle>
            <a:lvl1pPr marL="0" indent="0" algn="l">
              <a:lnSpc>
                <a:spcPct val="90000"/>
              </a:lnSpc>
              <a:buNone/>
              <a:defRPr sz="1400" b="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GB" noProof="0"/>
          </a:p>
        </p:txBody>
      </p:sp>
      <p:sp>
        <p:nvSpPr>
          <p:cNvPr id="8" name="Picture Placeholder 8"/>
          <p:cNvSpPr>
            <a:spLocks noGrp="1"/>
          </p:cNvSpPr>
          <p:nvPr>
            <p:ph type="pic" sz="quarter" idx="22" hasCustomPrompt="1"/>
          </p:nvPr>
        </p:nvSpPr>
        <p:spPr bwMode="gray">
          <a:xfrm>
            <a:off x="8518301" y="488563"/>
            <a:ext cx="3172871" cy="1112400"/>
          </a:xfrm>
          <a:blipFill dpi="0" rotWithShape="1">
            <a:blip r:embed="rId2" cstate="email">
              <a:extLst>
                <a:ext uri="{28A0092B-C50C-407E-A947-70E740481C1C}">
                  <a14:useLocalDpi xmlns:a14="http://schemas.microsoft.com/office/drawing/2010/main"/>
                </a:ext>
              </a:extLst>
            </a:blip>
            <a:srcRect/>
            <a:stretch>
              <a:fillRect/>
            </a:stretch>
          </a:blipFill>
        </p:spPr>
        <p:txBody>
          <a:bodyPr/>
          <a:lstStyle>
            <a:lvl1pPr algn="ctr">
              <a:defRPr sz="100">
                <a:solidFill>
                  <a:schemeClr val="bg1"/>
                </a:solidFill>
              </a:defRPr>
            </a:lvl1pPr>
          </a:lstStyle>
          <a:p>
            <a:r>
              <a:rPr lang="en-GB" noProof="0"/>
              <a:t>.</a:t>
            </a:r>
          </a:p>
        </p:txBody>
      </p:sp>
    </p:spTree>
    <p:extLst>
      <p:ext uri="{BB962C8B-B14F-4D97-AF65-F5344CB8AC3E}">
        <p14:creationId xmlns:p14="http://schemas.microsoft.com/office/powerpoint/2010/main" val="1688739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167802BA-8623-48AE-9924-9F5F6790139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387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8"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294530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Boxe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035824F7-C870-482C-80C0-AFECF2DA260C}"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Content Placeholder 3"/>
          <p:cNvSpPr>
            <a:spLocks noGrp="1"/>
          </p:cNvSpPr>
          <p:nvPr>
            <p:ph sz="half" idx="26"/>
          </p:nvPr>
        </p:nvSpPr>
        <p:spPr bwMode="invGray">
          <a:xfrm>
            <a:off x="6234364" y="21600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0" name="Text Placeholder 5"/>
          <p:cNvSpPr>
            <a:spLocks noGrp="1"/>
          </p:cNvSpPr>
          <p:nvPr>
            <p:ph type="body" sz="quarter" idx="28"/>
          </p:nvPr>
        </p:nvSpPr>
        <p:spPr bwMode="invGray">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35"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
        <p:nvSpPr>
          <p:cNvPr id="37" name="Content Placeholder 2"/>
          <p:cNvSpPr>
            <a:spLocks noGrp="1"/>
          </p:cNvSpPr>
          <p:nvPr>
            <p:ph sz="half" idx="30"/>
          </p:nvPr>
        </p:nvSpPr>
        <p:spPr bwMode="invGray">
          <a:xfrm>
            <a:off x="479999"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Content Placeholder 3"/>
          <p:cNvSpPr>
            <a:spLocks noGrp="1"/>
          </p:cNvSpPr>
          <p:nvPr>
            <p:ph sz="half" idx="34"/>
          </p:nvPr>
        </p:nvSpPr>
        <p:spPr bwMode="invGray">
          <a:xfrm>
            <a:off x="6234364" y="4381200"/>
            <a:ext cx="5472000" cy="1656000"/>
          </a:xfrm>
        </p:spPr>
        <p:txBody>
          <a:bodyPr>
            <a:noAutofit/>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9" name="Text Placeholder 5"/>
          <p:cNvSpPr>
            <a:spLocks noGrp="1"/>
          </p:cNvSpPr>
          <p:nvPr>
            <p:ph type="body" sz="quarter" idx="35"/>
          </p:nvPr>
        </p:nvSpPr>
        <p:spPr bwMode="invGray">
          <a:xfrm>
            <a:off x="479999" y="4039524"/>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40" name="Text Placeholder 5"/>
          <p:cNvSpPr>
            <a:spLocks noGrp="1"/>
          </p:cNvSpPr>
          <p:nvPr>
            <p:ph type="body" sz="quarter" idx="36"/>
          </p:nvPr>
        </p:nvSpPr>
        <p:spPr bwMode="invGray">
          <a:xfrm>
            <a:off x="6234365" y="4039524"/>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53182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blue">
    <p:spTree>
      <p:nvGrpSpPr>
        <p:cNvPr id="1" name=""/>
        <p:cNvGrpSpPr/>
        <p:nvPr/>
      </p:nvGrpSpPr>
      <p:grpSpPr>
        <a:xfrm>
          <a:off x="0" y="0"/>
          <a:ext cx="0" cy="0"/>
          <a:chOff x="0" y="0"/>
          <a:chExt cx="0" cy="0"/>
        </a:xfrm>
      </p:grpSpPr>
      <p:sp>
        <p:nvSpPr>
          <p:cNvPr id="8" name="Date Placeholder 7"/>
          <p:cNvSpPr>
            <a:spLocks noGrp="1"/>
          </p:cNvSpPr>
          <p:nvPr>
            <p:ph type="dt" sz="half" idx="22"/>
          </p:nvPr>
        </p:nvSpPr>
        <p:spPr bwMode="invGray"/>
        <p:txBody>
          <a:bodyPr/>
          <a:lstStyle/>
          <a:p>
            <a:fld id="{BBB6CCEC-3D0A-48BE-9958-590F11C39C0A}" type="datetime1">
              <a:rPr lang="en-GB" noProof="0" smtClean="0"/>
              <a:t>26/04/2021</a:t>
            </a:fld>
            <a:endParaRPr lang="en-GB" noProof="0"/>
          </a:p>
        </p:txBody>
      </p:sp>
      <p:sp>
        <p:nvSpPr>
          <p:cNvPr id="9" name="Footer Placeholder 8"/>
          <p:cNvSpPr>
            <a:spLocks noGrp="1"/>
          </p:cNvSpPr>
          <p:nvPr>
            <p:ph type="ftr" sz="quarter" idx="23"/>
          </p:nvPr>
        </p:nvSpPr>
        <p:spPr bwMode="invGray"/>
        <p:txBody>
          <a:bodyPr/>
          <a:lstStyle/>
          <a:p>
            <a:r>
              <a:rPr lang="en-GB" noProof="0"/>
              <a:t>|     Title of the presentation</a:t>
            </a:r>
          </a:p>
        </p:txBody>
      </p:sp>
      <p:sp>
        <p:nvSpPr>
          <p:cNvPr id="10" name="Slide Number Placeholder 9"/>
          <p:cNvSpPr>
            <a:spLocks noGrp="1"/>
          </p:cNvSpPr>
          <p:nvPr>
            <p:ph type="sldNum" sz="quarter" idx="24"/>
          </p:nvPr>
        </p:nvSpPr>
        <p:spPr bwMode="invGray"/>
        <p:txBody>
          <a:bodyPr/>
          <a:lstStyle/>
          <a:p>
            <a:fld id="{A74CE0EA-F3B5-4684-BA10-C594598FDB9C}" type="slidenum">
              <a:rPr lang="en-GB" noProof="0" smtClean="0"/>
              <a:pPr/>
              <a:t>‹#›</a:t>
            </a:fld>
            <a:endParaRPr lang="en-GB" noProof="0"/>
          </a:p>
        </p:txBody>
      </p:sp>
      <p:sp>
        <p:nvSpPr>
          <p:cNvPr id="21"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bwMode="invGray"/>
        <p:txBody>
          <a:bodyPr/>
          <a:lstStyle/>
          <a:p>
            <a:r>
              <a:rPr lang="en-GB" noProof="0"/>
              <a:t>Click to edit Master title style</a:t>
            </a:r>
          </a:p>
        </p:txBody>
      </p:sp>
      <p:sp>
        <p:nvSpPr>
          <p:cNvPr id="12" name="Content Placeholder 2"/>
          <p:cNvSpPr>
            <a:spLocks noGrp="1"/>
          </p:cNvSpPr>
          <p:nvPr>
            <p:ph sz="half" idx="25"/>
          </p:nvPr>
        </p:nvSpPr>
        <p:spPr bwMode="invGray">
          <a:xfrm>
            <a:off x="479999"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Text Placeholder 5"/>
          <p:cNvSpPr>
            <a:spLocks noGrp="1"/>
          </p:cNvSpPr>
          <p:nvPr>
            <p:ph type="body" sz="quarter" idx="27"/>
          </p:nvPr>
        </p:nvSpPr>
        <p:spPr bwMode="invGray">
          <a:xfrm>
            <a:off x="479999"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16" name="Content Placeholder 2"/>
          <p:cNvSpPr>
            <a:spLocks noGrp="1"/>
          </p:cNvSpPr>
          <p:nvPr>
            <p:ph sz="half" idx="29"/>
          </p:nvPr>
        </p:nvSpPr>
        <p:spPr bwMode="invGray">
          <a:xfrm>
            <a:off x="4317181"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7" name="Text Placeholder 5"/>
          <p:cNvSpPr>
            <a:spLocks noGrp="1"/>
          </p:cNvSpPr>
          <p:nvPr>
            <p:ph type="body" sz="quarter" idx="30"/>
          </p:nvPr>
        </p:nvSpPr>
        <p:spPr bwMode="invGray">
          <a:xfrm>
            <a:off x="4317181"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4" name="Content Placeholder 2"/>
          <p:cNvSpPr>
            <a:spLocks noGrp="1"/>
          </p:cNvSpPr>
          <p:nvPr>
            <p:ph sz="half" idx="31"/>
          </p:nvPr>
        </p:nvSpPr>
        <p:spPr bwMode="invGray">
          <a:xfrm>
            <a:off x="8154364" y="2160000"/>
            <a:ext cx="3552000" cy="3877200"/>
          </a:xfrm>
        </p:spPr>
        <p:txBody>
          <a:bodyPr/>
          <a:lstStyle>
            <a:lvl1pPr>
              <a:defRPr sz="1400"/>
            </a:lvl1pPr>
            <a:lvl2pPr>
              <a:defRPr sz="1400"/>
            </a:lvl2pPr>
            <a:lvl3pPr>
              <a:defRPr sz="1400"/>
            </a:lvl3pPr>
            <a:lvl4pPr>
              <a:defRPr sz="1400"/>
            </a:lvl4pPr>
            <a:lvl5pPr>
              <a:defRPr sz="14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5" name="Text Placeholder 5"/>
          <p:cNvSpPr>
            <a:spLocks noGrp="1"/>
          </p:cNvSpPr>
          <p:nvPr>
            <p:ph type="body" sz="quarter" idx="32"/>
          </p:nvPr>
        </p:nvSpPr>
        <p:spPr bwMode="invGray">
          <a:xfrm>
            <a:off x="8154364" y="1800000"/>
            <a:ext cx="355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
        <p:nvSpPr>
          <p:cNvPr id="23"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79977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 Text right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p:spPr>
        <p:txBody>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414CCF51-8078-42ED-9407-7F055975162E}"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237959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ation blue">
    <p:spTree>
      <p:nvGrpSpPr>
        <p:cNvPr id="1" name=""/>
        <p:cNvGrpSpPr/>
        <p:nvPr/>
      </p:nvGrpSpPr>
      <p:grpSpPr>
        <a:xfrm>
          <a:off x="0" y="0"/>
          <a:ext cx="0" cy="0"/>
          <a:chOff x="0" y="0"/>
          <a:chExt cx="0" cy="0"/>
        </a:xfrm>
      </p:grpSpPr>
      <p:sp>
        <p:nvSpPr>
          <p:cNvPr id="4" name="Content Placeholder 3"/>
          <p:cNvSpPr>
            <a:spLocks noGrp="1"/>
          </p:cNvSpPr>
          <p:nvPr>
            <p:ph sz="half" idx="2"/>
          </p:nvPr>
        </p:nvSpPr>
        <p:spPr bwMode="invGray">
          <a:xfrm>
            <a:off x="6234364" y="1800000"/>
            <a:ext cx="5472000" cy="4237200"/>
          </a:xfrm>
          <a:solidFill>
            <a:srgbClr val="009CDE"/>
          </a:solidFill>
        </p:spPr>
        <p:txBody>
          <a:bodyPr lIns="144000" tIns="144000" rIns="144000" bIns="144000"/>
          <a:lstStyle>
            <a:lvl1pPr>
              <a:defRPr sz="1400" b="1">
                <a:solidFill>
                  <a:schemeClr val="bg1"/>
                </a:solidFill>
                <a:latin typeface="+mn-lt"/>
              </a:defRPr>
            </a:lvl1pPr>
            <a:lvl2pPr>
              <a:buClr>
                <a:schemeClr val="bg1"/>
              </a:buClr>
              <a:defRPr sz="1400">
                <a:solidFill>
                  <a:schemeClr val="bg1"/>
                </a:solidFill>
                <a:latin typeface="+mn-lt"/>
              </a:defRPr>
            </a:lvl2pPr>
            <a:lvl3pPr>
              <a:buClr>
                <a:schemeClr val="bg1"/>
              </a:buClr>
              <a:defRPr sz="1400">
                <a:solidFill>
                  <a:schemeClr val="bg1"/>
                </a:solidFill>
                <a:latin typeface="+mn-lt"/>
              </a:defRPr>
            </a:lvl3pPr>
            <a:lvl4pPr>
              <a:buClr>
                <a:schemeClr val="bg1"/>
              </a:buClr>
              <a:defRPr sz="1400">
                <a:solidFill>
                  <a:schemeClr val="bg1"/>
                </a:solidFill>
                <a:latin typeface="+mn-lt"/>
              </a:defRPr>
            </a:lvl4pPr>
            <a:lvl5pPr>
              <a:buClr>
                <a:schemeClr val="bg1"/>
              </a:buClr>
              <a:defRPr sz="1400">
                <a:solidFill>
                  <a:schemeClr val="bg1"/>
                </a:solidFill>
                <a:latin typeface="+mn-lt"/>
              </a:defRPr>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Picture Placeholder 5"/>
          <p:cNvSpPr>
            <a:spLocks noGrp="1"/>
          </p:cNvSpPr>
          <p:nvPr>
            <p:ph type="pic" sz="quarter" idx="17" hasCustomPrompt="1"/>
          </p:nvPr>
        </p:nvSpPr>
        <p:spPr bwMode="invGray">
          <a:xfrm>
            <a:off x="479999" y="1800000"/>
            <a:ext cx="5472000"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8" name="Date Placeholder 7"/>
          <p:cNvSpPr>
            <a:spLocks noGrp="1"/>
          </p:cNvSpPr>
          <p:nvPr>
            <p:ph type="dt" sz="half" idx="18"/>
          </p:nvPr>
        </p:nvSpPr>
        <p:spPr bwMode="invGray"/>
        <p:txBody>
          <a:bodyPr/>
          <a:lstStyle/>
          <a:p>
            <a:fld id="{B5CB8422-2CBD-43EC-AF21-8B33A2ACAA82}" type="datetime1">
              <a:rPr lang="en-GB" noProof="0" smtClean="0"/>
              <a:t>26/04/2021</a:t>
            </a:fld>
            <a:endParaRPr lang="en-GB" noProof="0"/>
          </a:p>
        </p:txBody>
      </p:sp>
      <p:sp>
        <p:nvSpPr>
          <p:cNvPr id="9" name="Footer Placeholder 8"/>
          <p:cNvSpPr>
            <a:spLocks noGrp="1"/>
          </p:cNvSpPr>
          <p:nvPr>
            <p:ph type="ftr" sz="quarter" idx="19"/>
          </p:nvPr>
        </p:nvSpPr>
        <p:spPr bwMode="invGray"/>
        <p:txBody>
          <a:bodyPr/>
          <a:lstStyle/>
          <a:p>
            <a:r>
              <a:rPr lang="en-GB" noProof="0"/>
              <a:t>|     Title of the presentation</a:t>
            </a:r>
          </a:p>
        </p:txBody>
      </p:sp>
      <p:sp>
        <p:nvSpPr>
          <p:cNvPr id="10" name="Slide Number Placeholder 9"/>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23"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5" name="Title 14"/>
          <p:cNvSpPr>
            <a:spLocks noGrp="1"/>
          </p:cNvSpPr>
          <p:nvPr>
            <p:ph type="title"/>
          </p:nvPr>
        </p:nvSpPr>
        <p:spPr bwMode="invGray"/>
        <p:txBody>
          <a:bodyPr/>
          <a:lstStyle/>
          <a:p>
            <a:r>
              <a:rPr lang="en-GB" noProof="0"/>
              <a:t>Click to edit Master title style</a:t>
            </a:r>
          </a:p>
        </p:txBody>
      </p:sp>
      <p:sp>
        <p:nvSpPr>
          <p:cNvPr id="16"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3756257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Image blue">
    <p:spTree>
      <p:nvGrpSpPr>
        <p:cNvPr id="1" name=""/>
        <p:cNvGrpSpPr/>
        <p:nvPr/>
      </p:nvGrpSpPr>
      <p:grpSpPr>
        <a:xfrm>
          <a:off x="0" y="0"/>
          <a:ext cx="0" cy="0"/>
          <a:chOff x="0" y="0"/>
          <a:chExt cx="0" cy="0"/>
        </a:xfrm>
      </p:grpSpPr>
      <p:sp>
        <p:nvSpPr>
          <p:cNvPr id="6" name="Picture Placeholder 5"/>
          <p:cNvSpPr>
            <a:spLocks noGrp="1"/>
          </p:cNvSpPr>
          <p:nvPr>
            <p:ph type="pic" sz="quarter" idx="17" hasCustomPrompt="1"/>
          </p:nvPr>
        </p:nvSpPr>
        <p:spPr bwMode="invGray">
          <a:xfrm>
            <a:off x="479999" y="1800000"/>
            <a:ext cx="11226364" cy="4237200"/>
          </a:xfrm>
          <a:solidFill>
            <a:schemeClr val="bg1">
              <a:lumMod val="85000"/>
            </a:schemeClr>
          </a:solidFill>
        </p:spPr>
        <p:txBody>
          <a:bodyPr bIns="1980000" anchor="ctr"/>
          <a:lstStyle>
            <a:lvl1pPr marL="0" marR="0" indent="0" algn="ctr" defTabSz="914400" rtl="0" eaLnBrk="1" fontAlgn="auto" latinLnBrk="0" hangingPunct="1">
              <a:lnSpc>
                <a:spcPct val="110000"/>
              </a:lnSpc>
              <a:spcBef>
                <a:spcPts val="1000"/>
              </a:spcBef>
              <a:spcAft>
                <a:spcPts val="600"/>
              </a:spcAft>
              <a:buClr>
                <a:schemeClr val="tx1"/>
              </a:buClr>
              <a:buSzPct val="80000"/>
              <a:buFontTx/>
              <a:buNone/>
              <a:tabLst/>
              <a:defRPr sz="1400">
                <a:solidFill>
                  <a:schemeClr val="bg1"/>
                </a:solidFill>
              </a:defRPr>
            </a:lvl1pPr>
          </a:lstStyle>
          <a:p>
            <a:pPr marL="0" marR="0" lvl="0" indent="0" algn="ctr" defTabSz="914400" rtl="0" eaLnBrk="1" fontAlgn="auto" latinLnBrk="0" hangingPunct="1">
              <a:lnSpc>
                <a:spcPct val="110000"/>
              </a:lnSpc>
              <a:spcBef>
                <a:spcPts val="1000"/>
              </a:spcBef>
              <a:spcAft>
                <a:spcPts val="600"/>
              </a:spcAft>
              <a:buClr>
                <a:schemeClr val="tx1"/>
              </a:buClr>
              <a:buSzPct val="80000"/>
              <a:buFontTx/>
              <a:buNone/>
              <a:tabLst/>
              <a:defRPr/>
            </a:pPr>
            <a:r>
              <a:rPr lang="en-GB" noProof="0"/>
              <a:t>Click on Icon to add picture</a:t>
            </a:r>
            <a:br>
              <a:rPr lang="en-GB" noProof="0"/>
            </a:br>
            <a:r>
              <a:rPr lang="en-GB" noProof="0"/>
              <a:t>Change picture either by</a:t>
            </a:r>
            <a:br>
              <a:rPr lang="en-GB" noProof="0"/>
            </a:br>
            <a:r>
              <a:rPr lang="en-GB" noProof="0"/>
              <a:t>right mouse click on picture + „change picture“ </a:t>
            </a:r>
            <a:br>
              <a:rPr lang="en-GB" noProof="0"/>
            </a:br>
            <a:r>
              <a:rPr lang="en-GB" noProof="0"/>
              <a:t>or by deleting picture + resetting slide</a:t>
            </a:r>
          </a:p>
        </p:txBody>
      </p:sp>
      <p:sp>
        <p:nvSpPr>
          <p:cNvPr id="3" name="Date Placeholder 2"/>
          <p:cNvSpPr>
            <a:spLocks noGrp="1"/>
          </p:cNvSpPr>
          <p:nvPr>
            <p:ph type="dt" sz="half" idx="18"/>
          </p:nvPr>
        </p:nvSpPr>
        <p:spPr bwMode="invGray"/>
        <p:txBody>
          <a:bodyPr/>
          <a:lstStyle/>
          <a:p>
            <a:fld id="{6C135116-9A9A-47DA-A114-676E0C1FD8BF}" type="datetime1">
              <a:rPr lang="en-GB" noProof="0" smtClean="0"/>
              <a:t>26/04/2021</a:t>
            </a:fld>
            <a:endParaRPr lang="en-GB" noProof="0"/>
          </a:p>
        </p:txBody>
      </p:sp>
      <p:sp>
        <p:nvSpPr>
          <p:cNvPr id="4" name="Footer Placeholder 3"/>
          <p:cNvSpPr>
            <a:spLocks noGrp="1"/>
          </p:cNvSpPr>
          <p:nvPr>
            <p:ph type="ftr" sz="quarter" idx="19"/>
          </p:nvPr>
        </p:nvSpPr>
        <p:spPr bwMode="invGray"/>
        <p:txBody>
          <a:bodyPr/>
          <a:lstStyle/>
          <a:p>
            <a:r>
              <a:rPr lang="en-GB" noProof="0"/>
              <a:t>|     Title of the presentation</a:t>
            </a:r>
          </a:p>
        </p:txBody>
      </p:sp>
      <p:sp>
        <p:nvSpPr>
          <p:cNvPr id="5" name="Slide Number Placeholder 4"/>
          <p:cNvSpPr>
            <a:spLocks noGrp="1"/>
          </p:cNvSpPr>
          <p:nvPr>
            <p:ph type="sldNum" sz="quarter" idx="20"/>
          </p:nvPr>
        </p:nvSpPr>
        <p:spPr bwMode="invGray"/>
        <p:txBody>
          <a:bodyPr/>
          <a:lstStyle/>
          <a:p>
            <a:fld id="{A74CE0EA-F3B5-4684-BA10-C594598FDB9C}" type="slidenum">
              <a:rPr lang="en-GB" noProof="0" smtClean="0"/>
              <a:pPr/>
              <a:t>‹#›</a:t>
            </a:fld>
            <a:endParaRPr lang="en-GB" noProof="0"/>
          </a:p>
        </p:txBody>
      </p:sp>
      <p:sp>
        <p:nvSpPr>
          <p:cNvPr id="16" name="Text Placeholder 7"/>
          <p:cNvSpPr>
            <a:spLocks noGrp="1"/>
          </p:cNvSpPr>
          <p:nvPr>
            <p:ph type="body" sz="quarter" idx="21" hasCustomPrompt="1"/>
          </p:nvPr>
        </p:nvSpPr>
        <p:spPr bwMode="invGray">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7" name="Title 6"/>
          <p:cNvSpPr>
            <a:spLocks noGrp="1"/>
          </p:cNvSpPr>
          <p:nvPr>
            <p:ph type="title"/>
          </p:nvPr>
        </p:nvSpPr>
        <p:spPr bwMode="invGray"/>
        <p:txBody>
          <a:bodyPr/>
          <a:lstStyle/>
          <a:p>
            <a:r>
              <a:rPr lang="en-GB" noProof="0"/>
              <a:t>Click to edit Master title style</a:t>
            </a:r>
          </a:p>
        </p:txBody>
      </p:sp>
      <p:sp>
        <p:nvSpPr>
          <p:cNvPr id="14" name="Text Placeholder 7"/>
          <p:cNvSpPr>
            <a:spLocks noGrp="1"/>
          </p:cNvSpPr>
          <p:nvPr>
            <p:ph type="body" sz="quarter" idx="13" hasCustomPrompt="1"/>
          </p:nvPr>
        </p:nvSpPr>
        <p:spPr bwMode="invGray">
          <a:xfrm>
            <a:off x="480485" y="1188003"/>
            <a:ext cx="8160000" cy="288925"/>
          </a:xfrm>
        </p:spPr>
        <p:txBody>
          <a:bodyPr lIns="18000" anchor="ctr">
            <a:normAutofit/>
          </a:bodyPr>
          <a:lstStyle>
            <a:lvl1pPr>
              <a:defRPr sz="1600" b="1">
                <a:solidFill>
                  <a:schemeClr val="bg1">
                    <a:lumMod val="50000"/>
                  </a:schemeClr>
                </a:solidFill>
                <a:latin typeface="+mj-lt"/>
              </a:defRPr>
            </a:lvl1pPr>
          </a:lstStyle>
          <a:p>
            <a:pPr lvl="0"/>
            <a:r>
              <a:rPr lang="en-GB" noProof="0"/>
              <a:t>One line Subtitle (optional)</a:t>
            </a:r>
          </a:p>
        </p:txBody>
      </p:sp>
    </p:spTree>
    <p:extLst>
      <p:ext uri="{BB962C8B-B14F-4D97-AF65-F5344CB8AC3E}">
        <p14:creationId xmlns:p14="http://schemas.microsoft.com/office/powerpoint/2010/main" val="95619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fld id="{CB2A9C5F-569E-41BE-B5E5-7CBFE1B687B2}" type="datetime1">
              <a:rPr lang="en-GB" smtClean="0"/>
              <a:pPr/>
              <a:t>26/04/2021</a:t>
            </a:fld>
            <a:endParaRPr lang="en-GB"/>
          </a:p>
        </p:txBody>
      </p:sp>
      <p:sp>
        <p:nvSpPr>
          <p:cNvPr id="5" name="Footer Placeholder 4"/>
          <p:cNvSpPr>
            <a:spLocks noGrp="1"/>
          </p:cNvSpPr>
          <p:nvPr>
            <p:ph type="ftr" sz="quarter" idx="3"/>
          </p:nvPr>
        </p:nvSpPr>
        <p:spPr bwMode="invGray">
          <a:xfrm>
            <a:off x="1392992" y="6580588"/>
            <a:ext cx="2973268" cy="180000"/>
          </a:xfrm>
          <a:prstGeom prst="rect">
            <a:avLst/>
          </a:prstGeom>
        </p:spPr>
        <p:txBody>
          <a:bodyPr vert="horz" lIns="0" tIns="0" rIns="0" bIns="0" rtlCol="0" anchor="t"/>
          <a:lstStyle>
            <a:lvl1pPr algn="l">
              <a:defRPr sz="800">
                <a:solidFill>
                  <a:schemeClr val="tx1"/>
                </a:solidFill>
                <a:latin typeface="+mn-lt"/>
                <a:cs typeface="Times New Roman" panose="02020603050405020304" pitchFamily="18" charset="0"/>
              </a:defRPr>
            </a:lvl1pPr>
          </a:lstStyle>
          <a:p>
            <a:r>
              <a:rPr lang="en-US"/>
              <a:t>Training: Strengthening real time health services tracking and monitoring in the context of the COVID-19 pandemic</a:t>
            </a:r>
            <a:endParaRPr lang="en-GB"/>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tx1"/>
                </a:solidFill>
                <a:latin typeface="+mn-lt"/>
                <a:cs typeface="Times New Roman" panose="02020603050405020304" pitchFamily="18" charset="0"/>
              </a:defRPr>
            </a:lvl1pPr>
          </a:lstStyle>
          <a:p>
            <a:fld id="{A74CE0EA-F3B5-4684-BA10-C594598FDB9C}" type="slidenum">
              <a:rPr lang="en-GB" smtClean="0"/>
              <a:pPr/>
              <a:t>‹#›</a:t>
            </a:fld>
            <a:endParaRPr lang="en-GB"/>
          </a:p>
        </p:txBody>
      </p:sp>
      <p:sp>
        <p:nvSpPr>
          <p:cNvPr id="9" name="Rectangle 8"/>
          <p:cNvSpPr/>
          <p:nvPr userDrawn="1"/>
        </p:nvSpPr>
        <p:spPr bwMode="invGray">
          <a:xfrm>
            <a:off x="9735601" y="2128187"/>
            <a:ext cx="1976400" cy="694800"/>
          </a:xfrm>
          <a:prstGeom prst="rect">
            <a:avLst/>
          </a:prstGeom>
          <a:blipFill dpi="0" rotWithShape="1">
            <a:blip r:embed="rId20"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
        <p:nvSpPr>
          <p:cNvPr id="12" name="Rectangle 11"/>
          <p:cNvSpPr/>
          <p:nvPr userDrawn="1"/>
        </p:nvSpPr>
        <p:spPr bwMode="gray">
          <a:xfrm>
            <a:off x="9735601" y="379578"/>
            <a:ext cx="1976400" cy="694800"/>
          </a:xfrm>
          <a:prstGeom prst="rect">
            <a:avLst/>
          </a:prstGeom>
          <a:blipFill dpi="0" rotWithShape="1">
            <a:blip r:embed="rId21"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238844989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26" r:id="rId12"/>
    <p:sldLayoutId id="2147483719" r:id="rId13"/>
    <p:sldLayoutId id="2147483720" r:id="rId14"/>
    <p:sldLayoutId id="2147483742" r:id="rId15"/>
    <p:sldLayoutId id="2147483783" r:id="rId16"/>
    <p:sldLayoutId id="2147483784" r:id="rId17"/>
    <p:sldLayoutId id="2147483785" r:id="rId18"/>
  </p:sldLayoutIdLst>
  <p:hf hdr="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userDrawn="1">
          <p15:clr>
            <a:srgbClr val="F26B43"/>
          </p15:clr>
        </p15:guide>
        <p15:guide id="2" orient="horz" pos="3809" userDrawn="1">
          <p15:clr>
            <a:srgbClr val="F26B43"/>
          </p15:clr>
        </p15:guide>
        <p15:guide id="3" pos="3840" userDrawn="1">
          <p15:clr>
            <a:srgbClr val="F26B43"/>
          </p15:clr>
        </p15:guide>
        <p15:guide id="4" pos="302" userDrawn="1">
          <p15:clr>
            <a:srgbClr val="F26B43"/>
          </p15:clr>
        </p15:guide>
        <p15:guide id="5" pos="7379" userDrawn="1">
          <p15:clr>
            <a:srgbClr val="F26B43"/>
          </p15:clr>
        </p15:guide>
        <p15:guide id="6" pos="3761" userDrawn="1">
          <p15:clr>
            <a:srgbClr val="F26B43"/>
          </p15:clr>
        </p15:guide>
        <p15:guide id="7" pos="39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74A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invGray">
          <a:xfrm>
            <a:off x="479999" y="359999"/>
            <a:ext cx="8160000" cy="720000"/>
          </a:xfrm>
          <a:prstGeom prst="rect">
            <a:avLst/>
          </a:prstGeom>
        </p:spPr>
        <p:txBody>
          <a:bodyPr vert="horz" lIns="18000" tIns="0" rIns="360000" bIns="0" rtlCol="0" anchor="b">
            <a:noAutofit/>
          </a:bodyPr>
          <a:lstStyle/>
          <a:p>
            <a:r>
              <a:rPr lang="en-GB" noProof="0"/>
              <a:t>Click to edit Master title style</a:t>
            </a:r>
          </a:p>
        </p:txBody>
      </p:sp>
      <p:sp>
        <p:nvSpPr>
          <p:cNvPr id="3" name="Text Placeholder 2"/>
          <p:cNvSpPr>
            <a:spLocks noGrp="1"/>
          </p:cNvSpPr>
          <p:nvPr>
            <p:ph type="body" idx="1"/>
          </p:nvPr>
        </p:nvSpPr>
        <p:spPr bwMode="invGray">
          <a:xfrm>
            <a:off x="480000" y="1800000"/>
            <a:ext cx="11232001" cy="4237200"/>
          </a:xfrm>
          <a:prstGeom prst="rect">
            <a:avLst/>
          </a:prstGeom>
        </p:spPr>
        <p:txBody>
          <a:bodyPr vert="horz" lIns="18000" tIns="0" rIns="18000" bIns="0" rtlCol="0">
            <a:noAutofit/>
          </a:body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Sixth level</a:t>
            </a:r>
          </a:p>
        </p:txBody>
      </p:sp>
      <p:sp>
        <p:nvSpPr>
          <p:cNvPr id="4" name="Date Placeholder 3"/>
          <p:cNvSpPr>
            <a:spLocks noGrp="1"/>
          </p:cNvSpPr>
          <p:nvPr>
            <p:ph type="dt" sz="half" idx="2"/>
          </p:nvPr>
        </p:nvSpPr>
        <p:spPr bwMode="invGray">
          <a:xfrm>
            <a:off x="480000" y="6580588"/>
            <a:ext cx="790001"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fld id="{CB2A9C5F-569E-41BE-B5E5-7CBFE1B687B2}" type="datetime1">
              <a:rPr lang="en-GB" noProof="0" smtClean="0"/>
              <a:t>26/04/2021</a:t>
            </a:fld>
            <a:endParaRPr lang="en-GB" noProof="0"/>
          </a:p>
        </p:txBody>
      </p:sp>
      <p:sp>
        <p:nvSpPr>
          <p:cNvPr id="5" name="Footer Placeholder 4"/>
          <p:cNvSpPr>
            <a:spLocks noGrp="1"/>
          </p:cNvSpPr>
          <p:nvPr>
            <p:ph type="ftr" sz="quarter" idx="3"/>
          </p:nvPr>
        </p:nvSpPr>
        <p:spPr bwMode="invGray">
          <a:xfrm>
            <a:off x="1392992" y="6580588"/>
            <a:ext cx="2264608" cy="180000"/>
          </a:xfrm>
          <a:prstGeom prst="rect">
            <a:avLst/>
          </a:prstGeom>
        </p:spPr>
        <p:txBody>
          <a:bodyPr vert="horz" lIns="0" tIns="0" rIns="0" bIns="0" rtlCol="0" anchor="t"/>
          <a:lstStyle>
            <a:lvl1pPr algn="l">
              <a:defRPr sz="800">
                <a:solidFill>
                  <a:schemeClr val="bg2"/>
                </a:solidFill>
                <a:latin typeface="+mn-lt"/>
                <a:cs typeface="Times New Roman" panose="02020603050405020304" pitchFamily="18" charset="0"/>
              </a:defRPr>
            </a:lvl1pPr>
          </a:lstStyle>
          <a:p>
            <a:r>
              <a:rPr lang="en-GB" noProof="0"/>
              <a:t>|     Title of the presentation</a:t>
            </a:r>
          </a:p>
        </p:txBody>
      </p:sp>
      <p:sp>
        <p:nvSpPr>
          <p:cNvPr id="6" name="Slide Number Placeholder 5"/>
          <p:cNvSpPr>
            <a:spLocks noGrp="1"/>
          </p:cNvSpPr>
          <p:nvPr>
            <p:ph type="sldNum" sz="quarter" idx="4"/>
          </p:nvPr>
        </p:nvSpPr>
        <p:spPr bwMode="invGray">
          <a:xfrm>
            <a:off x="11416433" y="6580588"/>
            <a:ext cx="289931" cy="180000"/>
          </a:xfrm>
          <a:prstGeom prst="rect">
            <a:avLst/>
          </a:prstGeom>
        </p:spPr>
        <p:txBody>
          <a:bodyPr vert="horz" lIns="0" tIns="0" rIns="0" bIns="0" rtlCol="0" anchor="t"/>
          <a:lstStyle>
            <a:lvl1pPr algn="r">
              <a:defRPr sz="800" b="0">
                <a:solidFill>
                  <a:schemeClr val="bg2"/>
                </a:solidFill>
                <a:latin typeface="+mn-lt"/>
                <a:cs typeface="Times New Roman" panose="02020603050405020304" pitchFamily="18" charset="0"/>
              </a:defRPr>
            </a:lvl1pPr>
          </a:lstStyle>
          <a:p>
            <a:fld id="{A74CE0EA-F3B5-4684-BA10-C594598FDB9C}" type="slidenum">
              <a:rPr lang="en-GB" noProof="0" smtClean="0"/>
              <a:pPr/>
              <a:t>‹#›</a:t>
            </a:fld>
            <a:endParaRPr lang="en-GB" noProof="0"/>
          </a:p>
        </p:txBody>
      </p:sp>
      <p:sp>
        <p:nvSpPr>
          <p:cNvPr id="9" name="Rectangle 8"/>
          <p:cNvSpPr/>
          <p:nvPr userDrawn="1"/>
        </p:nvSpPr>
        <p:spPr bwMode="invGray">
          <a:xfrm>
            <a:off x="9735601" y="371958"/>
            <a:ext cx="1976400" cy="694800"/>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noProof="0"/>
          </a:p>
        </p:txBody>
      </p:sp>
    </p:spTree>
    <p:extLst>
      <p:ext uri="{BB962C8B-B14F-4D97-AF65-F5344CB8AC3E}">
        <p14:creationId xmlns:p14="http://schemas.microsoft.com/office/powerpoint/2010/main" val="422224977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hf hdr="0"/>
  <p:txStyles>
    <p:titleStyle>
      <a:lvl1pPr algn="l" defTabSz="914400" rtl="0" eaLnBrk="1" latinLnBrk="0" hangingPunct="1">
        <a:lnSpc>
          <a:spcPct val="90000"/>
        </a:lnSpc>
        <a:spcBef>
          <a:spcPct val="0"/>
        </a:spcBef>
        <a:buNone/>
        <a:defRPr sz="2800" b="1" kern="1200">
          <a:solidFill>
            <a:schemeClr val="bg2"/>
          </a:solidFill>
          <a:latin typeface="+mj-lt"/>
          <a:ea typeface="+mj-ea"/>
          <a:cs typeface="+mj-cs"/>
        </a:defRPr>
      </a:lvl1pPr>
    </p:titleStyle>
    <p:bodyStyle>
      <a:lvl1pPr marL="0" indent="0" algn="l" defTabSz="914400" rtl="0" eaLnBrk="1" latinLnBrk="0" hangingPunct="1">
        <a:lnSpc>
          <a:spcPct val="110000"/>
        </a:lnSpc>
        <a:spcBef>
          <a:spcPts val="1000"/>
        </a:spcBef>
        <a:spcAft>
          <a:spcPts val="600"/>
        </a:spcAft>
        <a:buClr>
          <a:schemeClr val="bg1"/>
        </a:buClr>
        <a:buSzPct val="80000"/>
        <a:buFontTx/>
        <a:buNone/>
        <a:defRPr sz="1400" b="0" kern="1200">
          <a:solidFill>
            <a:schemeClr val="bg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tabLst>
          <a:tab pos="1074738" algn="l"/>
        </a:tabLst>
        <a:defRPr sz="1400" kern="1200">
          <a:solidFill>
            <a:schemeClr val="bg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bg1"/>
        </a:buClr>
        <a:buSzPct val="100000"/>
        <a:buFont typeface="Arial" panose="020B0604020202020204" pitchFamily="34" charset="0"/>
        <a:buChar char="•"/>
        <a:defRPr sz="1400" kern="1200">
          <a:solidFill>
            <a:schemeClr val="bg1"/>
          </a:solidFill>
          <a:latin typeface="+mn-lt"/>
          <a:ea typeface="+mn-ea"/>
          <a:cs typeface="+mn-cs"/>
        </a:defRPr>
      </a:lvl5pPr>
      <a:lvl6pPr marL="2062163" indent="-358775" algn="l" defTabSz="914400" rtl="0" eaLnBrk="1" latinLnBrk="0" hangingPunct="1">
        <a:lnSpc>
          <a:spcPct val="90000"/>
        </a:lnSpc>
        <a:spcBef>
          <a:spcPts val="500"/>
        </a:spcBef>
        <a:buClr>
          <a:schemeClr val="bg1"/>
        </a:buClr>
        <a:buFont typeface="Arial" panose="020B0604020202020204" pitchFamily="34" charset="0"/>
        <a:buChar char="•"/>
        <a:defRPr sz="1400" kern="1200">
          <a:solidFill>
            <a:schemeClr val="bg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31">
          <p15:clr>
            <a:srgbClr val="F26B43"/>
          </p15:clr>
        </p15:guide>
        <p15:guide id="2" orient="horz" pos="3809">
          <p15:clr>
            <a:srgbClr val="F26B43"/>
          </p15:clr>
        </p15:guide>
        <p15:guide id="3" pos="3840">
          <p15:clr>
            <a:srgbClr val="F26B43"/>
          </p15:clr>
        </p15:guide>
        <p15:guide id="4" pos="302">
          <p15:clr>
            <a:srgbClr val="F26B43"/>
          </p15:clr>
        </p15:guide>
        <p15:guide id="5" pos="7379">
          <p15:clr>
            <a:srgbClr val="F26B43"/>
          </p15:clr>
        </p15:guide>
        <p15:guide id="6" pos="3761">
          <p15:clr>
            <a:srgbClr val="F26B43"/>
          </p15:clr>
        </p15:guide>
        <p15:guide id="7" pos="391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hyperlink" Target="https://www.who.int/teams/integrated-health-services/monitoring-health-service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file:///C:\Users\horemansd\AppData\Local\Microsoft\Windows\INetCache\Content.Outlook\KD6DM6G2\COVID%20health%20products_20210305_Clean.docx#_Toc65846906" TargetMode="External"/><Relationship Id="rId13" Type="http://schemas.openxmlformats.org/officeDocument/2006/relationships/hyperlink" Target="file:///C:\Users\horemansd\AppData\Local\Microsoft\Windows\INetCache\Content.Outlook\KD6DM6G2\COVID%20health%20products_20210305_Clean.docx#_Toc65846911" TargetMode="External"/><Relationship Id="rId3" Type="http://schemas.openxmlformats.org/officeDocument/2006/relationships/hyperlink" Target="file:///C:\Users\horemansd\AppData\Local\Microsoft\Windows\INetCache\Content.Outlook\KD6DM6G2\COVID%20health%20products_20210305_Clean.docx#_Toc65846901" TargetMode="External"/><Relationship Id="rId7" Type="http://schemas.openxmlformats.org/officeDocument/2006/relationships/hyperlink" Target="file:///C:\Users\horemansd\AppData\Local\Microsoft\Windows\INetCache\Content.Outlook\KD6DM6G2\COVID%20health%20products_20210305_Clean.docx#_Toc65846905" TargetMode="External"/><Relationship Id="rId12" Type="http://schemas.openxmlformats.org/officeDocument/2006/relationships/hyperlink" Target="file:///C:\Users\horemansd\AppData\Local\Microsoft\Windows\INetCache\Content.Outlook\KD6DM6G2\COVID%20health%20products_20210305_Clean.docx#_Toc65846910" TargetMode="External"/><Relationship Id="rId17" Type="http://schemas.openxmlformats.org/officeDocument/2006/relationships/hyperlink" Target="file:///C:\Users\horemansd\AppData\Local\Microsoft\Windows\INetCache\Content.Outlook\KD6DM6G2\COVID%20health%20products_20210305_Clean.docx#_Toc65846915" TargetMode="External"/><Relationship Id="rId2" Type="http://schemas.openxmlformats.org/officeDocument/2006/relationships/hyperlink" Target="file:///C:\Users\horemansd\AppData\Local\Microsoft\Windows\INetCache\Content.Outlook\KD6DM6G2\COVID%20health%20products_20210305_Clean.docx#_Toc65846900" TargetMode="External"/><Relationship Id="rId16" Type="http://schemas.openxmlformats.org/officeDocument/2006/relationships/hyperlink" Target="file:///C:\Users\horemansd\AppData\Local\Microsoft\Windows\INetCache\Content.Outlook\KD6DM6G2\COVID%20health%20products_20210305_Clean.docx#_Toc65846914" TargetMode="External"/><Relationship Id="rId1" Type="http://schemas.openxmlformats.org/officeDocument/2006/relationships/slideLayout" Target="../slideLayouts/slideLayout2.xml"/><Relationship Id="rId6" Type="http://schemas.openxmlformats.org/officeDocument/2006/relationships/hyperlink" Target="file:///C:\Users\horemansd\AppData\Local\Microsoft\Windows\INetCache\Content.Outlook\KD6DM6G2\COVID%20health%20products_20210305_Clean.docx#_Toc65846904" TargetMode="External"/><Relationship Id="rId11" Type="http://schemas.openxmlformats.org/officeDocument/2006/relationships/hyperlink" Target="file:///C:\Users\horemansd\AppData\Local\Microsoft\Windows\INetCache\Content.Outlook\KD6DM6G2\COVID%20health%20products_20210305_Clean.docx#_Toc65846909" TargetMode="External"/><Relationship Id="rId5" Type="http://schemas.openxmlformats.org/officeDocument/2006/relationships/hyperlink" Target="file:///C:\Users\horemansd\AppData\Local\Microsoft\Windows\INetCache\Content.Outlook\KD6DM6G2\COVID%20health%20products_20210305_Clean.docx#_Toc65846903" TargetMode="External"/><Relationship Id="rId15" Type="http://schemas.openxmlformats.org/officeDocument/2006/relationships/hyperlink" Target="file:///C:\Users\horemansd\AppData\Local\Microsoft\Windows\INetCache\Content.Outlook\KD6DM6G2\COVID%20health%20products_20210305_Clean.docx#_Toc65846913" TargetMode="External"/><Relationship Id="rId10" Type="http://schemas.openxmlformats.org/officeDocument/2006/relationships/hyperlink" Target="file:///C:\Users\horemansd\AppData\Local\Microsoft\Windows\INetCache\Content.Outlook\KD6DM6G2\COVID%20health%20products_20210305_Clean.docx#_Toc65846908" TargetMode="External"/><Relationship Id="rId4" Type="http://schemas.openxmlformats.org/officeDocument/2006/relationships/hyperlink" Target="file:///C:\Users\horemansd\AppData\Local\Microsoft\Windows\INetCache\Content.Outlook\KD6DM6G2\COVID%20health%20products_20210305_Clean.docx#_Toc65846902" TargetMode="External"/><Relationship Id="rId9" Type="http://schemas.openxmlformats.org/officeDocument/2006/relationships/hyperlink" Target="file:///C:\Users\horemansd\AppData\Local\Microsoft\Windows\INetCache\Content.Outlook\KD6DM6G2\COVID%20health%20products_20210305_Clean.docx#_Toc65846907" TargetMode="External"/><Relationship Id="rId14" Type="http://schemas.openxmlformats.org/officeDocument/2006/relationships/hyperlink" Target="file:///C:\Users\horemansd\AppData\Local\Microsoft\Windows\INetCache\Content.Outlook\KD6DM6G2\COVID%20health%20products_20210305_Clean.docx#_Toc65846912"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diagramColors" Target="../diagrams/colors2.xml"/><Relationship Id="rId12"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QuickStyle" Target="../diagrams/quickStyle2.xml"/><Relationship Id="rId11" Type="http://schemas.openxmlformats.org/officeDocument/2006/relationships/image" Target="../media/image37.svg"/><Relationship Id="rId5" Type="http://schemas.openxmlformats.org/officeDocument/2006/relationships/diagramLayout" Target="../diagrams/layout2.xml"/><Relationship Id="rId15" Type="http://schemas.openxmlformats.org/officeDocument/2006/relationships/image" Target="../media/image41.svg"/><Relationship Id="rId10" Type="http://schemas.openxmlformats.org/officeDocument/2006/relationships/image" Target="../media/image36.png"/><Relationship Id="rId4" Type="http://schemas.openxmlformats.org/officeDocument/2006/relationships/diagramData" Target="../diagrams/data2.xml"/><Relationship Id="rId9" Type="http://schemas.openxmlformats.org/officeDocument/2006/relationships/image" Target="../media/image35.png"/><Relationship Id="rId14"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svg"/><Relationship Id="rId12"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app.powerbi.com/view?r=eyJrIjoiMDc3Zjg5OGYtZWUzYy00OTI3LWE0ZGUtOGQ2OGZmNDgyZjc5IiwidCI6ImY2MTBjMGI3LWJkMjQtNGIzOS04MTBiLTNkYzI4MGFmYjU5MCIsImMiOjh9" TargetMode="External"/><Relationship Id="rId7"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hyperlink" Target="https://data.unicef.org/resources/rapid-situation-tracking-covid-19-socioeconomic-impacts-data-viz/" TargetMode="External"/><Relationship Id="rId5" Type="http://schemas.openxmlformats.org/officeDocument/2006/relationships/hyperlink" Target="https://covid19.who.int/" TargetMode="External"/><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18.xml"/><Relationship Id="rId5" Type="http://schemas.openxmlformats.org/officeDocument/2006/relationships/hyperlink" Target="https://www.globalfinancingfacility.org/monitoring-continuity-essential-health-services-during-covid-19-pandemic" TargetMode="Externa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hyperlink" Target="https://extranet.who.int/dataformv3/index.php/198466/lang/en/token/A293BnEdnD"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hyperlink" Target="https://extranet.who.int/dataformv3/index.php/521969/lang/en/token/08zTmhDnG5_Kenya" TargetMode="External"/><Relationship Id="rId5" Type="http://schemas.openxmlformats.org/officeDocument/2006/relationships/hyperlink" Target="https://extranet.who.int/dataformv3/index.php/521969/lang/en/token/jzyQH2qn92_Kenya" TargetMode="External"/><Relationship Id="rId4" Type="http://schemas.openxmlformats.org/officeDocument/2006/relationships/hyperlink" Target="https://extranet.who.int/dataformv3/index.php/198466/lang/en/token/PJaH6nNzH1"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s://extranet.who.int/dataformv3/index.php/198466/lang/en/token/A293BnEdnD"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hyperlink" Target="https://extranet.who.int/dataformv3/index.php/521969/lang/en/token/erz3ag1sta_Kenya" TargetMode="External"/><Relationship Id="rId4" Type="http://schemas.openxmlformats.org/officeDocument/2006/relationships/hyperlink" Target="https://extranet.who.int/dataformv3/index.php/521969/lang/en/token/jzyQH2qn92_Kenya"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8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0.xml"/><Relationship Id="rId1" Type="http://schemas.openxmlformats.org/officeDocument/2006/relationships/slideLayout" Target="../slideLayouts/slideLayout15.xml"/><Relationship Id="rId5" Type="http://schemas.openxmlformats.org/officeDocument/2006/relationships/image" Target="../media/image65.png"/><Relationship Id="rId4" Type="http://schemas.openxmlformats.org/officeDocument/2006/relationships/image" Target="../media/image64.sv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p:spPr>
      </p:pic>
      <p:sp>
        <p:nvSpPr>
          <p:cNvPr id="10" name="Subtitle 9"/>
          <p:cNvSpPr>
            <a:spLocks noGrp="1"/>
          </p:cNvSpPr>
          <p:nvPr>
            <p:ph type="subTitle" idx="1"/>
          </p:nvPr>
        </p:nvSpPr>
        <p:spPr/>
        <p:txBody>
          <a:bodyPr/>
          <a:lstStyle/>
          <a:p>
            <a:r>
              <a:rPr lang="en-GB"/>
              <a:t>Strengthening real-time health services tracking and monitoring in the context of the COVID-19 pandemic</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r>
              <a:rPr lang="en-GB" sz="1050" b="1"/>
              <a:t>27 November 2020</a:t>
            </a:r>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r>
              <a:rPr lang="en-GB" b="1" dirty="0"/>
              <a:t>Expert Training workshop</a:t>
            </a:r>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3524055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DA734C-8CE7-4503-BC8B-4581903CC29F}"/>
              </a:ext>
            </a:extLst>
          </p:cNvPr>
          <p:cNvSpPr>
            <a:spLocks noGrp="1"/>
          </p:cNvSpPr>
          <p:nvPr>
            <p:ph type="title"/>
          </p:nvPr>
        </p:nvSpPr>
        <p:spPr/>
        <p:txBody>
          <a:bodyPr/>
          <a:lstStyle/>
          <a:p>
            <a:r>
              <a:rPr lang="en-CA" sz="2400"/>
              <a:t>Context</a:t>
            </a:r>
            <a:endParaRPr lang="en-GB" sz="2400"/>
          </a:p>
        </p:txBody>
      </p:sp>
      <p:sp>
        <p:nvSpPr>
          <p:cNvPr id="14" name="Picture Placeholder 13">
            <a:extLst>
              <a:ext uri="{FF2B5EF4-FFF2-40B4-BE49-F238E27FC236}">
                <a16:creationId xmlns:a16="http://schemas.microsoft.com/office/drawing/2014/main" id="{2CD14EFB-846A-4591-A757-8E298A9767AB}"/>
              </a:ext>
            </a:extLst>
          </p:cNvPr>
          <p:cNvSpPr>
            <a:spLocks noGrp="1"/>
          </p:cNvSpPr>
          <p:nvPr>
            <p:ph idx="1"/>
          </p:nvPr>
        </p:nvSpPr>
        <p:spPr/>
        <p:txBody>
          <a:bodyPr vert="horz" lIns="18000" tIns="0" rIns="18000" bIns="0" rtlCol="0" anchor="t">
            <a:noAutofit/>
          </a:bodyPr>
          <a:lstStyle/>
          <a:p>
            <a:endParaRPr lang="en-GB" sz="2000" b="1" i="1" dirty="0">
              <a:ea typeface="+mn-lt"/>
              <a:cs typeface="+mn-lt"/>
            </a:endParaRPr>
          </a:p>
          <a:p>
            <a:endParaRPr lang="en-GB" sz="2000" b="1" i="1" dirty="0">
              <a:ea typeface="+mn-lt"/>
              <a:cs typeface="+mn-lt"/>
            </a:endParaRPr>
          </a:p>
          <a:p>
            <a:r>
              <a:rPr lang="en-GB" sz="2000" b="1" i="1" dirty="0">
                <a:ea typeface="+mn-lt"/>
                <a:cs typeface="+mn-lt"/>
              </a:rPr>
              <a:t>There is a need for reliable, timely data to scale up delivery of essential COVID-19 tools to frontline services, and to track, monitor and understand service disruptions. </a:t>
            </a:r>
          </a:p>
          <a:p>
            <a:endParaRPr lang="en-GB" sz="2000" i="1" dirty="0"/>
          </a:p>
        </p:txBody>
      </p:sp>
      <p:sp>
        <p:nvSpPr>
          <p:cNvPr id="4" name="Date Placeholder 3">
            <a:extLst>
              <a:ext uri="{FF2B5EF4-FFF2-40B4-BE49-F238E27FC236}">
                <a16:creationId xmlns:a16="http://schemas.microsoft.com/office/drawing/2014/main" id="{37FC1DF2-2750-4E8E-AD9B-C60A3AD581BB}"/>
              </a:ext>
            </a:extLst>
          </p:cNvPr>
          <p:cNvSpPr>
            <a:spLocks noGrp="1"/>
          </p:cNvSpPr>
          <p:nvPr>
            <p:ph type="dt" sz="half" idx="10"/>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84D6752B-8788-467E-BE56-E7E275CE03FA}"/>
              </a:ext>
            </a:extLst>
          </p:cNvPr>
          <p:cNvSpPr>
            <a:spLocks noGrp="1"/>
          </p:cNvSpPr>
          <p:nvPr>
            <p:ph type="ftr" sz="quarter" idx="11"/>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60A7BF26-52AA-4207-AD15-01692B885987}"/>
              </a:ext>
            </a:extLst>
          </p:cNvPr>
          <p:cNvSpPr>
            <a:spLocks noGrp="1"/>
          </p:cNvSpPr>
          <p:nvPr>
            <p:ph type="sldNum" sz="quarter" idx="12"/>
          </p:nvPr>
        </p:nvSpPr>
        <p:spPr/>
        <p:txBody>
          <a:bodyPr/>
          <a:lstStyle/>
          <a:p>
            <a:fld id="{A74CE0EA-F3B5-4684-BA10-C594598FDB9C}" type="slidenum">
              <a:rPr lang="en-GB" noProof="0" smtClean="0"/>
              <a:pPr/>
              <a:t>10</a:t>
            </a:fld>
            <a:endParaRPr lang="en-GB" noProof="0"/>
          </a:p>
        </p:txBody>
      </p:sp>
    </p:spTree>
    <p:extLst>
      <p:ext uri="{BB962C8B-B14F-4D97-AF65-F5344CB8AC3E}">
        <p14:creationId xmlns:p14="http://schemas.microsoft.com/office/powerpoint/2010/main" val="2220125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860898-F4F1-43B9-ACB7-0346DB93DA3C}"/>
              </a:ext>
            </a:extLst>
          </p:cNvPr>
          <p:cNvSpPr>
            <a:spLocks noGrp="1"/>
          </p:cNvSpPr>
          <p:nvPr>
            <p:ph type="body" sz="quarter" idx="13"/>
          </p:nvPr>
        </p:nvSpPr>
        <p:spPr>
          <a:xfrm>
            <a:off x="228251" y="834067"/>
            <a:ext cx="9954487" cy="1078171"/>
          </a:xfrm>
        </p:spPr>
        <p:txBody>
          <a:bodyPr vert="horz" lIns="18000" tIns="0" rIns="18000" bIns="0" rtlCol="0" anchor="t">
            <a:noAutofit/>
          </a:bodyPr>
          <a:lstStyle/>
          <a:p>
            <a:pPr>
              <a:lnSpc>
                <a:spcPct val="100000"/>
              </a:lnSpc>
              <a:spcBef>
                <a:spcPts val="600"/>
              </a:spcBef>
              <a:spcAft>
                <a:spcPts val="0"/>
              </a:spcAft>
            </a:pPr>
            <a:r>
              <a:rPr lang="en-GB" sz="1800" b="0">
                <a:solidFill>
                  <a:schemeClr val="tx1"/>
                </a:solidFill>
                <a:latin typeface="Arial"/>
                <a:cs typeface="Times New Roman"/>
              </a:rPr>
              <a:t>In response to this need, the WHO has developed a new and innovative suite of health facility and community assessment tools to rapidly generate the data required to address this dual track challenge. </a:t>
            </a:r>
            <a:r>
              <a:rPr lang="en-US" sz="1800" b="0">
                <a:solidFill>
                  <a:schemeClr val="tx1"/>
                </a:solidFill>
                <a:latin typeface="Arial"/>
                <a:cs typeface="Times New Roman"/>
              </a:rPr>
              <a:t>The primary objectives of the new tools are threefold:</a:t>
            </a:r>
          </a:p>
        </p:txBody>
      </p:sp>
      <p:sp>
        <p:nvSpPr>
          <p:cNvPr id="6" name="Slide Number Placeholder 5">
            <a:extLst>
              <a:ext uri="{FF2B5EF4-FFF2-40B4-BE49-F238E27FC236}">
                <a16:creationId xmlns:a16="http://schemas.microsoft.com/office/drawing/2014/main" id="{DB5C48EC-BFA3-4609-9959-A312C58FBA52}"/>
              </a:ext>
            </a:extLst>
          </p:cNvPr>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Title 7">
            <a:extLst>
              <a:ext uri="{FF2B5EF4-FFF2-40B4-BE49-F238E27FC236}">
                <a16:creationId xmlns:a16="http://schemas.microsoft.com/office/drawing/2014/main" id="{9BC6C45D-4D0E-4491-BAF6-C1034E428BB2}"/>
              </a:ext>
            </a:extLst>
          </p:cNvPr>
          <p:cNvSpPr>
            <a:spLocks noGrp="1"/>
          </p:cNvSpPr>
          <p:nvPr>
            <p:ph type="title"/>
          </p:nvPr>
        </p:nvSpPr>
        <p:spPr>
          <a:xfrm>
            <a:off x="615375" y="146443"/>
            <a:ext cx="9315851" cy="722912"/>
          </a:xfrm>
        </p:spPr>
        <p:txBody>
          <a:bodyPr vert="horz" lIns="18000" tIns="0" rIns="360000" bIns="0" rtlCol="0" anchor="ctr">
            <a:noAutofit/>
          </a:bodyPr>
          <a:lstStyle/>
          <a:p>
            <a:r>
              <a:rPr lang="en-US" sz="2400"/>
              <a:t>Context</a:t>
            </a:r>
          </a:p>
        </p:txBody>
      </p:sp>
      <p:graphicFrame>
        <p:nvGraphicFramePr>
          <p:cNvPr id="13" name="Diagram 12">
            <a:extLst>
              <a:ext uri="{FF2B5EF4-FFF2-40B4-BE49-F238E27FC236}">
                <a16:creationId xmlns:a16="http://schemas.microsoft.com/office/drawing/2014/main" id="{2AEEF2A1-10CC-4BD2-A134-C8F7C1E4E651}"/>
              </a:ext>
            </a:extLst>
          </p:cNvPr>
          <p:cNvGraphicFramePr/>
          <p:nvPr>
            <p:extLst>
              <p:ext uri="{D42A27DB-BD31-4B8C-83A1-F6EECF244321}">
                <p14:modId xmlns:p14="http://schemas.microsoft.com/office/powerpoint/2010/main" val="1767939304"/>
              </p:ext>
            </p:extLst>
          </p:nvPr>
        </p:nvGraphicFramePr>
        <p:xfrm>
          <a:off x="779349" y="1787379"/>
          <a:ext cx="10782049" cy="49689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Rectangle 8">
            <a:extLst>
              <a:ext uri="{FF2B5EF4-FFF2-40B4-BE49-F238E27FC236}">
                <a16:creationId xmlns:a16="http://schemas.microsoft.com/office/drawing/2014/main" id="{090D3105-9826-481A-80DC-3672C17CB96F}"/>
              </a:ext>
            </a:extLst>
          </p:cNvPr>
          <p:cNvSpPr>
            <a:spLocks noChangeArrowheads="1"/>
          </p:cNvSpPr>
          <p:nvPr/>
        </p:nvSpPr>
        <p:spPr bwMode="auto">
          <a:xfrm>
            <a:off x="2124075" y="231230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16" name="Rectangle 10">
            <a:extLst>
              <a:ext uri="{FF2B5EF4-FFF2-40B4-BE49-F238E27FC236}">
                <a16:creationId xmlns:a16="http://schemas.microsoft.com/office/drawing/2014/main" id="{F3B8E0EF-5725-4BCC-B75F-B2AFB4BF49C4}"/>
              </a:ext>
            </a:extLst>
          </p:cNvPr>
          <p:cNvSpPr>
            <a:spLocks noChangeArrowheads="1"/>
          </p:cNvSpPr>
          <p:nvPr/>
        </p:nvSpPr>
        <p:spPr bwMode="auto">
          <a:xfrm>
            <a:off x="2124075" y="559525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1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11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76424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ABF90-F040-493E-BE8C-1B3245E2FD04}"/>
              </a:ext>
            </a:extLst>
          </p:cNvPr>
          <p:cNvSpPr>
            <a:spLocks noGrp="1"/>
          </p:cNvSpPr>
          <p:nvPr>
            <p:ph type="title"/>
          </p:nvPr>
        </p:nvSpPr>
        <p:spPr/>
        <p:txBody>
          <a:bodyPr/>
          <a:lstStyle/>
          <a:p>
            <a:r>
              <a:rPr lang="en-US">
                <a:ea typeface="+mj-lt"/>
                <a:cs typeface="+mj-lt"/>
              </a:rPr>
              <a:t>Context</a:t>
            </a:r>
            <a:endParaRPr lang="en-GB" b="0">
              <a:ea typeface="+mj-lt"/>
              <a:cs typeface="+mj-lt"/>
            </a:endParaRPr>
          </a:p>
        </p:txBody>
      </p:sp>
      <p:sp>
        <p:nvSpPr>
          <p:cNvPr id="3" name="Content Placeholder 2">
            <a:extLst>
              <a:ext uri="{FF2B5EF4-FFF2-40B4-BE49-F238E27FC236}">
                <a16:creationId xmlns:a16="http://schemas.microsoft.com/office/drawing/2014/main" id="{734C77B7-7E54-4B74-98DE-14F06A7DAAE8}"/>
              </a:ext>
            </a:extLst>
          </p:cNvPr>
          <p:cNvSpPr>
            <a:spLocks noGrp="1"/>
          </p:cNvSpPr>
          <p:nvPr>
            <p:ph idx="1"/>
          </p:nvPr>
        </p:nvSpPr>
        <p:spPr>
          <a:xfrm>
            <a:off x="471341" y="1315091"/>
            <a:ext cx="11232001" cy="4237200"/>
          </a:xfrm>
        </p:spPr>
        <p:txBody>
          <a:bodyPr vert="horz" lIns="18000" tIns="0" rIns="18000" bIns="0" rtlCol="0" anchor="t">
            <a:noAutofit/>
          </a:bodyPr>
          <a:lstStyle/>
          <a:p>
            <a:r>
              <a:rPr lang="en-US" sz="1800">
                <a:cs typeface="Arial"/>
              </a:rPr>
              <a:t>The WHO's approach is committed to strengthening global and regional capacities to scale up a country's implementation. The WHO's approach uses existing regional and country capacities as much as possible to fill any remaining resource gaps. This includes:</a:t>
            </a:r>
            <a:r>
              <a:rPr lang="en-GB" sz="1800">
                <a:cs typeface="Arial"/>
              </a:rPr>
              <a:t> </a:t>
            </a:r>
            <a:endParaRPr lang="en-US" sz="1800">
              <a:ea typeface="+mn-lt"/>
              <a:cs typeface="+mn-lt"/>
            </a:endParaRPr>
          </a:p>
          <a:p>
            <a:pPr marL="752475" lvl="1">
              <a:buClr>
                <a:srgbClr val="000000"/>
              </a:buClr>
              <a:buFont typeface="Arial,Sans-Serif"/>
              <a:buChar char="•"/>
            </a:pPr>
            <a:r>
              <a:rPr lang="en-US" sz="1800">
                <a:cs typeface="Arial"/>
              </a:rPr>
              <a:t>Establishing global and regional/sub-regional technical support teams to lead survey implementation </a:t>
            </a:r>
            <a:endParaRPr lang="en-GB" sz="1800">
              <a:ea typeface="+mn-lt"/>
              <a:cs typeface="+mn-lt"/>
            </a:endParaRPr>
          </a:p>
          <a:p>
            <a:pPr marL="752475" lvl="1">
              <a:buClr>
                <a:srgbClr val="000000"/>
              </a:buClr>
              <a:buFont typeface="Arial,Sans-Serif"/>
              <a:buChar char="•"/>
            </a:pPr>
            <a:r>
              <a:rPr lang="en-US" sz="1800">
                <a:cs typeface="Arial"/>
              </a:rPr>
              <a:t>Using online webinar series to train regional/sub-regional technical support teams </a:t>
            </a:r>
            <a:endParaRPr lang="en-GB" sz="1800">
              <a:ea typeface="+mn-lt"/>
              <a:cs typeface="+mn-lt"/>
            </a:endParaRPr>
          </a:p>
          <a:p>
            <a:pPr marL="752475" lvl="1">
              <a:buClr>
                <a:srgbClr val="000000"/>
              </a:buClr>
              <a:buFont typeface="Arial,Sans-Serif"/>
              <a:buChar char="•"/>
            </a:pPr>
            <a:r>
              <a:rPr lang="en-US" sz="1800">
                <a:cs typeface="Arial"/>
              </a:rPr>
              <a:t>Country introductions to survey tools, approach, and available WHO support </a:t>
            </a:r>
            <a:endParaRPr lang="en-GB" sz="1800">
              <a:ea typeface="+mn-lt"/>
              <a:cs typeface="+mn-lt"/>
            </a:endParaRPr>
          </a:p>
          <a:p>
            <a:pPr marL="752475" lvl="1">
              <a:buClr>
                <a:srgbClr val="000000"/>
              </a:buClr>
              <a:buFont typeface="Arial,Sans-Serif"/>
              <a:buChar char="•"/>
            </a:pPr>
            <a:r>
              <a:rPr lang="en-US" sz="1800" err="1">
                <a:cs typeface="Arial"/>
              </a:rPr>
              <a:t>MoH</a:t>
            </a:r>
            <a:r>
              <a:rPr lang="en-US" sz="1800">
                <a:cs typeface="Arial"/>
              </a:rPr>
              <a:t> initiated requests for support and establishment of survey coordination mechanisms and implementation teams</a:t>
            </a:r>
            <a:endParaRPr lang="en-GB" sz="1800">
              <a:ea typeface="+mn-lt"/>
              <a:cs typeface="+mn-lt"/>
            </a:endParaRPr>
          </a:p>
          <a:p>
            <a:pPr marL="752475" lvl="1">
              <a:buClr>
                <a:srgbClr val="000000"/>
              </a:buClr>
              <a:buFont typeface="Arial,Sans-Serif"/>
              <a:buChar char="•"/>
            </a:pPr>
            <a:r>
              <a:rPr lang="en-US" sz="1800">
                <a:cs typeface="Arial"/>
              </a:rPr>
              <a:t>Country-specific or multi-country online webinars to train survey implementation teams</a:t>
            </a:r>
            <a:endParaRPr lang="en-GB" sz="1800">
              <a:ea typeface="+mn-lt"/>
              <a:cs typeface="+mn-lt"/>
            </a:endParaRPr>
          </a:p>
          <a:p>
            <a:pPr marL="752475" lvl="1">
              <a:buClr>
                <a:srgbClr val="000000"/>
              </a:buClr>
              <a:buFont typeface="Arial,Sans-Serif"/>
              <a:buChar char="•"/>
            </a:pPr>
            <a:r>
              <a:rPr lang="en-US" sz="1800">
                <a:cs typeface="Arial"/>
              </a:rPr>
              <a:t>Country implementations of surveys</a:t>
            </a:r>
            <a:r>
              <a:rPr lang="en-GB" sz="1800">
                <a:cs typeface="Arial"/>
              </a:rPr>
              <a:t> </a:t>
            </a:r>
            <a:endParaRPr lang="en-GB" sz="1800">
              <a:ea typeface="+mn-lt"/>
              <a:cs typeface="+mn-lt"/>
            </a:endParaRPr>
          </a:p>
          <a:p>
            <a:pPr marL="3257550" lvl="6" indent="-285750">
              <a:buClr>
                <a:srgbClr val="000000"/>
              </a:buClr>
              <a:buSzPct val="100000"/>
              <a:buFont typeface="Arial,Sans-Serif"/>
              <a:buChar char="•"/>
            </a:pPr>
            <a:endParaRPr lang="en-US">
              <a:ea typeface="+mn-lt"/>
              <a:cs typeface="+mn-lt"/>
            </a:endParaRPr>
          </a:p>
          <a:p>
            <a:pPr marL="752475" lvl="1">
              <a:buClr>
                <a:srgbClr val="000000"/>
              </a:buClr>
              <a:buFont typeface="Arial,Sans-Serif"/>
              <a:buChar char="•"/>
            </a:pPr>
            <a:endParaRPr lang="en-GB" sz="1800">
              <a:ea typeface="+mn-lt"/>
              <a:cs typeface="+mn-lt"/>
            </a:endParaRPr>
          </a:p>
          <a:p>
            <a:endParaRPr lang="en-GB" sz="1800"/>
          </a:p>
        </p:txBody>
      </p:sp>
      <p:sp>
        <p:nvSpPr>
          <p:cNvPr id="4" name="Date Placeholder 3">
            <a:extLst>
              <a:ext uri="{FF2B5EF4-FFF2-40B4-BE49-F238E27FC236}">
                <a16:creationId xmlns:a16="http://schemas.microsoft.com/office/drawing/2014/main" id="{C321E48A-6C1C-450F-BB3D-45FC2110B12F}"/>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55BEF170-8E89-40D6-8DC3-AFE444FFAB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A3CEAB-5DC8-4E15-8777-13175E9C62F3}"/>
              </a:ext>
            </a:extLst>
          </p:cNvPr>
          <p:cNvSpPr>
            <a:spLocks noGrp="1"/>
          </p:cNvSpPr>
          <p:nvPr>
            <p:ph type="sldNum" sz="quarter" idx="12"/>
          </p:nvPr>
        </p:nvSpPr>
        <p:spPr/>
        <p:txBody>
          <a:bodyPr/>
          <a:lstStyle/>
          <a:p>
            <a:fld id="{4A7EA0B7-9ED7-412B-8AFC-539CD9624B4C}" type="slidenum">
              <a:rPr lang="en-US" smtClean="0"/>
              <a:t>12</a:t>
            </a:fld>
            <a:endParaRPr lang="en-US"/>
          </a:p>
        </p:txBody>
      </p:sp>
    </p:spTree>
    <p:extLst>
      <p:ext uri="{BB962C8B-B14F-4D97-AF65-F5344CB8AC3E}">
        <p14:creationId xmlns:p14="http://schemas.microsoft.com/office/powerpoint/2010/main" val="2785408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a:xfrm>
            <a:off x="2" y="1799999"/>
            <a:ext cx="4279900" cy="2023855"/>
          </a:xfrm>
        </p:spPr>
        <p:txBody>
          <a:bodyPr anchor="ctr"/>
          <a:lstStyle/>
          <a:p>
            <a:r>
              <a:rPr lang="en-GB">
                <a:ea typeface="+mj-ea"/>
                <a:cs typeface="+mj-cs"/>
              </a:rPr>
              <a:t>Introduction to frontline service readiness assessments</a:t>
            </a:r>
            <a:endParaRPr lang="en-US">
              <a:ea typeface="+mj-ea"/>
              <a:cs typeface="+mj-cs"/>
            </a:endParaRP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13</a:t>
            </a:fld>
            <a:endParaRPr lang="en-GB"/>
          </a:p>
        </p:txBody>
      </p:sp>
      <p:sp>
        <p:nvSpPr>
          <p:cNvPr id="7" name="Text Placeholder 6"/>
          <p:cNvSpPr>
            <a:spLocks noGrp="1"/>
          </p:cNvSpPr>
          <p:nvPr>
            <p:ph type="body" sz="quarter" idx="22"/>
          </p:nvPr>
        </p:nvSpPr>
        <p:spPr/>
        <p:txBody>
          <a:bodyPr/>
          <a:lstStyle/>
          <a:p>
            <a:endParaRPr lang="en-US"/>
          </a:p>
        </p:txBody>
      </p:sp>
      <p:sp>
        <p:nvSpPr>
          <p:cNvPr id="9" name="Picture Placeholder 8"/>
          <p:cNvSpPr>
            <a:spLocks noGrp="1"/>
          </p:cNvSpPr>
          <p:nvPr>
            <p:ph type="pic" sz="quarter" idx="24"/>
          </p:nvPr>
        </p:nvSpPr>
        <p:spPr/>
      </p:sp>
    </p:spTree>
    <p:extLst>
      <p:ext uri="{BB962C8B-B14F-4D97-AF65-F5344CB8AC3E}">
        <p14:creationId xmlns:p14="http://schemas.microsoft.com/office/powerpoint/2010/main" val="3173575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06CF0F0-E6A2-423B-B534-EF028F1B013E}"/>
              </a:ext>
            </a:extLst>
          </p:cNvPr>
          <p:cNvSpPr>
            <a:spLocks noGrp="1"/>
          </p:cNvSpPr>
          <p:nvPr>
            <p:ph idx="1"/>
          </p:nvPr>
        </p:nvSpPr>
        <p:spPr>
          <a:xfrm>
            <a:off x="1655686" y="2524124"/>
            <a:ext cx="9250439" cy="3513075"/>
          </a:xfrm>
        </p:spPr>
        <p:txBody>
          <a:bodyPr vert="horz" lIns="18000" tIns="0" rIns="18000" bIns="0" rtlCol="0" anchor="t">
            <a:noAutofit/>
          </a:bodyPr>
          <a:lstStyle/>
          <a:p>
            <a:r>
              <a:rPr lang="en-GB" sz="1800">
                <a:cs typeface="Times New Roman"/>
              </a:rPr>
              <a:t>Rapid health facility and community assessments on current and surge capacities of frontline services and community needs throughout the course of pandemic</a:t>
            </a:r>
          </a:p>
          <a:p>
            <a:endParaRPr lang="en-GB" sz="1800"/>
          </a:p>
          <a:p>
            <a:r>
              <a:rPr lang="en-GB" sz="1800">
                <a:cs typeface="Times New Roman"/>
              </a:rPr>
              <a:t>Response to country needs to address the dual-track challenge of responding to COVID-19 while maintaining essential health services</a:t>
            </a:r>
          </a:p>
          <a:p>
            <a:endParaRPr lang="en-GB" sz="1800"/>
          </a:p>
          <a:p>
            <a:r>
              <a:rPr lang="en-GB" sz="1800">
                <a:cs typeface="Times New Roman"/>
              </a:rPr>
              <a:t>Used by national authorities, IMST, and facility managers to inform urgent priorities and actions at national, subnational, and local levels</a:t>
            </a:r>
          </a:p>
          <a:p>
            <a:endParaRPr lang="en-US" sz="1800"/>
          </a:p>
        </p:txBody>
      </p:sp>
      <p:sp>
        <p:nvSpPr>
          <p:cNvPr id="3" name="Text Placeholder 2"/>
          <p:cNvSpPr>
            <a:spLocks noGrp="1"/>
          </p:cNvSpPr>
          <p:nvPr>
            <p:ph type="body" sz="quarter" idx="13"/>
          </p:nvPr>
        </p:nvSpPr>
        <p:spPr>
          <a:xfrm>
            <a:off x="564841" y="1152228"/>
            <a:ext cx="7551637" cy="1208081"/>
          </a:xfrm>
        </p:spPr>
        <p:txBody>
          <a:bodyPr vert="horz" lIns="18000" tIns="0" rIns="18000" bIns="0" rtlCol="0" anchor="t">
            <a:noAutofit/>
          </a:bodyPr>
          <a:lstStyle/>
          <a:p>
            <a:pPr>
              <a:lnSpc>
                <a:spcPct val="100000"/>
              </a:lnSpc>
              <a:spcBef>
                <a:spcPts val="0"/>
              </a:spcBef>
              <a:spcAft>
                <a:spcPts val="0"/>
              </a:spcAft>
            </a:pPr>
            <a:r>
              <a:rPr lang="en-US" sz="1800" b="0">
                <a:solidFill>
                  <a:schemeClr val="tx1"/>
                </a:solidFill>
                <a:latin typeface="+mn-lt"/>
                <a:cs typeface="Times New Roman"/>
              </a:rPr>
              <a:t>When looking at how to generate evidence to fill critical data gaps, WHO’s suite of frontline service readiness assessments can provide the following:</a:t>
            </a:r>
            <a:endParaRPr lang="en-GB" sz="1800" b="0">
              <a:solidFill>
                <a:schemeClr val="tx1"/>
              </a:solidFill>
              <a:latin typeface="+mn-lt"/>
              <a:cs typeface="Times New Roman"/>
            </a:endParaRPr>
          </a:p>
        </p:txBody>
      </p:sp>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Text Placeholder 4">
            <a:extLst>
              <a:ext uri="{FF2B5EF4-FFF2-40B4-BE49-F238E27FC236}">
                <a16:creationId xmlns:a16="http://schemas.microsoft.com/office/drawing/2014/main" id="{DFE52A4E-EA19-47A5-90FB-244F12D95472}"/>
              </a:ext>
            </a:extLst>
          </p:cNvPr>
          <p:cNvSpPr>
            <a:spLocks noGrp="1"/>
          </p:cNvSpPr>
          <p:nvPr>
            <p:ph type="body" sz="quarter" idx="21"/>
          </p:nvPr>
        </p:nvSpPr>
        <p:spPr/>
        <p:txBody>
          <a:bodyPr/>
          <a:lstStyle/>
          <a:p>
            <a:endParaRPr lang="en-US"/>
          </a:p>
        </p:txBody>
      </p:sp>
      <p:sp>
        <p:nvSpPr>
          <p:cNvPr id="8" name="Title 7"/>
          <p:cNvSpPr>
            <a:spLocks noGrp="1"/>
          </p:cNvSpPr>
          <p:nvPr>
            <p:ph type="title"/>
          </p:nvPr>
        </p:nvSpPr>
        <p:spPr>
          <a:xfrm>
            <a:off x="480000" y="359999"/>
            <a:ext cx="8160000" cy="460802"/>
          </a:xfrm>
        </p:spPr>
        <p:txBody>
          <a:bodyPr anchor="ctr"/>
          <a:lstStyle/>
          <a:p>
            <a:r>
              <a:rPr lang="en-US" sz="2000">
                <a:solidFill>
                  <a:schemeClr val="accent1"/>
                </a:solidFill>
              </a:rPr>
              <a:t>WHO’s suite of frontline service readiness assessments</a:t>
            </a:r>
            <a:endParaRPr lang="en-GB" sz="2000">
              <a:solidFill>
                <a:schemeClr val="accent1"/>
              </a:solidFill>
              <a:ea typeface="Ebrima"/>
              <a:cs typeface="Ebrima"/>
            </a:endParaRPr>
          </a:p>
        </p:txBody>
      </p:sp>
      <p:grpSp>
        <p:nvGrpSpPr>
          <p:cNvPr id="16" name="Group 9">
            <a:extLst>
              <a:ext uri="{FF2B5EF4-FFF2-40B4-BE49-F238E27FC236}">
                <a16:creationId xmlns:a16="http://schemas.microsoft.com/office/drawing/2014/main" id="{FC7A6331-DE9F-40D2-B1C5-E7E64DEB56C8}"/>
              </a:ext>
            </a:extLst>
          </p:cNvPr>
          <p:cNvGrpSpPr/>
          <p:nvPr/>
        </p:nvGrpSpPr>
        <p:grpSpPr>
          <a:xfrm>
            <a:off x="811604" y="2444663"/>
            <a:ext cx="795790" cy="3141075"/>
            <a:chOff x="587574" y="1777089"/>
            <a:chExt cx="1028890" cy="3705734"/>
          </a:xfrm>
        </p:grpSpPr>
        <p:pic>
          <p:nvPicPr>
            <p:cNvPr id="11" name="Graphic 11" descr="Research">
              <a:extLst>
                <a:ext uri="{FF2B5EF4-FFF2-40B4-BE49-F238E27FC236}">
                  <a16:creationId xmlns:a16="http://schemas.microsoft.com/office/drawing/2014/main" id="{2A6A71B3-8753-4519-9339-0D58750AF474}"/>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7574" y="1777089"/>
              <a:ext cx="966452" cy="966452"/>
            </a:xfrm>
            <a:prstGeom prst="rect">
              <a:avLst/>
            </a:prstGeom>
          </p:spPr>
        </p:pic>
        <p:pic>
          <p:nvPicPr>
            <p:cNvPr id="13" name="Graphic 13" descr="Gears">
              <a:extLst>
                <a:ext uri="{FF2B5EF4-FFF2-40B4-BE49-F238E27FC236}">
                  <a16:creationId xmlns:a16="http://schemas.microsoft.com/office/drawing/2014/main" id="{560B3BEE-E467-4320-82F0-2F12ED1A5D5E}"/>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13600" y="3234065"/>
              <a:ext cx="966452" cy="966452"/>
            </a:xfrm>
            <a:prstGeom prst="rect">
              <a:avLst/>
            </a:prstGeom>
          </p:spPr>
        </p:pic>
        <p:pic>
          <p:nvPicPr>
            <p:cNvPr id="15" name="Graphic 16" descr="Siren">
              <a:extLst>
                <a:ext uri="{FF2B5EF4-FFF2-40B4-BE49-F238E27FC236}">
                  <a16:creationId xmlns:a16="http://schemas.microsoft.com/office/drawing/2014/main" id="{D410A995-4CA1-40B6-83FB-524515F7B81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02064" y="4568423"/>
              <a:ext cx="914400" cy="914400"/>
            </a:xfrm>
            <a:prstGeom prst="rect">
              <a:avLst/>
            </a:prstGeom>
          </p:spPr>
        </p:pic>
      </p:grpSp>
      <p:grpSp>
        <p:nvGrpSpPr>
          <p:cNvPr id="9" name="Group 8">
            <a:extLst>
              <a:ext uri="{FF2B5EF4-FFF2-40B4-BE49-F238E27FC236}">
                <a16:creationId xmlns:a16="http://schemas.microsoft.com/office/drawing/2014/main" id="{B543CAEC-8EE6-4985-9AC2-983A03647197}"/>
              </a:ext>
            </a:extLst>
          </p:cNvPr>
          <p:cNvGrpSpPr/>
          <p:nvPr/>
        </p:nvGrpSpPr>
        <p:grpSpPr>
          <a:xfrm>
            <a:off x="8715375" y="989696"/>
            <a:ext cx="3237315" cy="1313746"/>
            <a:chOff x="8715375" y="970646"/>
            <a:chExt cx="3237315" cy="1313746"/>
          </a:xfrm>
        </p:grpSpPr>
        <p:pic>
          <p:nvPicPr>
            <p:cNvPr id="2" name="Picture 1">
              <a:extLst>
                <a:ext uri="{FF2B5EF4-FFF2-40B4-BE49-F238E27FC236}">
                  <a16:creationId xmlns:a16="http://schemas.microsoft.com/office/drawing/2014/main" id="{5E53C4C9-B8B2-4C79-A8EB-2BF03FB73CF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849234" y="979467"/>
              <a:ext cx="3103456" cy="1266825"/>
            </a:xfrm>
            <a:prstGeom prst="rect">
              <a:avLst/>
            </a:prstGeom>
            <a:ln>
              <a:noFill/>
            </a:ln>
          </p:spPr>
        </p:pic>
        <p:sp>
          <p:nvSpPr>
            <p:cNvPr id="7" name="Oval 6">
              <a:extLst>
                <a:ext uri="{FF2B5EF4-FFF2-40B4-BE49-F238E27FC236}">
                  <a16:creationId xmlns:a16="http://schemas.microsoft.com/office/drawing/2014/main" id="{16BFD413-51DE-4E5D-8211-C9DD3ACB7153}"/>
                </a:ext>
              </a:extLst>
            </p:cNvPr>
            <p:cNvSpPr/>
            <p:nvPr/>
          </p:nvSpPr>
          <p:spPr>
            <a:xfrm>
              <a:off x="8715375" y="970646"/>
              <a:ext cx="1314450" cy="13137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04072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45942797-9915-4426-8D99-24E6B8C8D995}"/>
              </a:ext>
            </a:extLst>
          </p:cNvPr>
          <p:cNvSpPr>
            <a:spLocks noGrp="1"/>
          </p:cNvSpPr>
          <p:nvPr>
            <p:ph type="dt" sz="half" idx="10"/>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D3A2EFDC-2A54-4B2D-8CD1-12874E2775A8}"/>
              </a:ext>
            </a:extLst>
          </p:cNvPr>
          <p:cNvSpPr>
            <a:spLocks noGrp="1"/>
          </p:cNvSpPr>
          <p:nvPr>
            <p:ph type="ftr" sz="quarter" idx="11"/>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AD2F51FC-936D-4A62-8486-52FF57B43380}"/>
              </a:ext>
            </a:extLst>
          </p:cNvPr>
          <p:cNvSpPr>
            <a:spLocks noGrp="1"/>
          </p:cNvSpPr>
          <p:nvPr>
            <p:ph type="sldNum" sz="quarter" idx="12"/>
          </p:nvPr>
        </p:nvSpPr>
        <p:spPr/>
        <p:txBody>
          <a:bodyPr/>
          <a:lstStyle/>
          <a:p>
            <a:fld id="{A74CE0EA-F3B5-4684-BA10-C594598FDB9C}" type="slidenum">
              <a:rPr lang="en-GB" noProof="0" smtClean="0"/>
              <a:pPr/>
              <a:t>15</a:t>
            </a:fld>
            <a:endParaRPr lang="en-GB" noProof="0"/>
          </a:p>
        </p:txBody>
      </p:sp>
      <p:sp>
        <p:nvSpPr>
          <p:cNvPr id="43" name="Text Placeholder 42">
            <a:extLst>
              <a:ext uri="{FF2B5EF4-FFF2-40B4-BE49-F238E27FC236}">
                <a16:creationId xmlns:a16="http://schemas.microsoft.com/office/drawing/2014/main" id="{B07F6F90-5B2E-49EE-A6EF-9AB37AF05BC6}"/>
              </a:ext>
            </a:extLst>
          </p:cNvPr>
          <p:cNvSpPr>
            <a:spLocks noGrp="1"/>
          </p:cNvSpPr>
          <p:nvPr>
            <p:ph type="body" sz="quarter" idx="21"/>
          </p:nvPr>
        </p:nvSpPr>
        <p:spPr/>
        <p:txBody>
          <a:bodyPr/>
          <a:lstStyle/>
          <a:p>
            <a:endParaRPr lang="en-GB"/>
          </a:p>
        </p:txBody>
      </p:sp>
      <p:sp>
        <p:nvSpPr>
          <p:cNvPr id="41" name="Title 40">
            <a:extLst>
              <a:ext uri="{FF2B5EF4-FFF2-40B4-BE49-F238E27FC236}">
                <a16:creationId xmlns:a16="http://schemas.microsoft.com/office/drawing/2014/main" id="{DA0A8EDB-0E40-43BE-8FCF-275C960AE19C}"/>
              </a:ext>
            </a:extLst>
          </p:cNvPr>
          <p:cNvSpPr>
            <a:spLocks noGrp="1"/>
          </p:cNvSpPr>
          <p:nvPr>
            <p:ph type="title"/>
          </p:nvPr>
        </p:nvSpPr>
        <p:spPr>
          <a:xfrm>
            <a:off x="479999" y="359999"/>
            <a:ext cx="8160000" cy="288925"/>
          </a:xfrm>
        </p:spPr>
        <p:txBody>
          <a:bodyPr/>
          <a:lstStyle/>
          <a:p>
            <a:r>
              <a:rPr lang="en-US" sz="1800">
                <a:solidFill>
                  <a:schemeClr val="accent1"/>
                </a:solidFill>
              </a:rPr>
              <a:t>WHO’s suite of frontline service readiness assessments</a:t>
            </a:r>
            <a:endParaRPr lang="en-GB" sz="1800">
              <a:solidFill>
                <a:schemeClr val="accent1"/>
              </a:solidFill>
              <a:ea typeface="Ebrima"/>
              <a:cs typeface="Ebrima"/>
            </a:endParaRPr>
          </a:p>
        </p:txBody>
      </p:sp>
      <p:sp>
        <p:nvSpPr>
          <p:cNvPr id="42" name="Text Placeholder 41">
            <a:extLst>
              <a:ext uri="{FF2B5EF4-FFF2-40B4-BE49-F238E27FC236}">
                <a16:creationId xmlns:a16="http://schemas.microsoft.com/office/drawing/2014/main" id="{C6D3C6DF-800D-4AD4-A98A-8B3F53B3D93E}"/>
              </a:ext>
            </a:extLst>
          </p:cNvPr>
          <p:cNvSpPr>
            <a:spLocks noGrp="1"/>
          </p:cNvSpPr>
          <p:nvPr>
            <p:ph type="body" sz="quarter" idx="13"/>
          </p:nvPr>
        </p:nvSpPr>
        <p:spPr>
          <a:xfrm>
            <a:off x="480485" y="648925"/>
            <a:ext cx="9332818" cy="828004"/>
          </a:xfrm>
        </p:spPr>
        <p:txBody>
          <a:bodyPr>
            <a:noAutofit/>
          </a:bodyPr>
          <a:lstStyle/>
          <a:p>
            <a:r>
              <a:rPr lang="en-US" sz="2400" b="0">
                <a:solidFill>
                  <a:schemeClr val="tx1"/>
                </a:solidFill>
                <a:latin typeface="+mn-lt"/>
                <a:cs typeface="Times New Roman"/>
              </a:rPr>
              <a:t>WHO’s suite of frontline service readiness assessments will:</a:t>
            </a:r>
            <a:endParaRPr lang="en-GB" sz="2400" b="0">
              <a:solidFill>
                <a:schemeClr val="tx1"/>
              </a:solidFill>
              <a:latin typeface="+mn-lt"/>
              <a:cs typeface="Times New Roman"/>
            </a:endParaRPr>
          </a:p>
        </p:txBody>
      </p:sp>
      <p:sp>
        <p:nvSpPr>
          <p:cNvPr id="28" name="Rectangle 27">
            <a:extLst>
              <a:ext uri="{FF2B5EF4-FFF2-40B4-BE49-F238E27FC236}">
                <a16:creationId xmlns:a16="http://schemas.microsoft.com/office/drawing/2014/main" id="{3ADFDCA9-04B5-4D8F-94E2-3C14784BF67F}"/>
              </a:ext>
            </a:extLst>
          </p:cNvPr>
          <p:cNvSpPr/>
          <p:nvPr/>
        </p:nvSpPr>
        <p:spPr>
          <a:xfrm>
            <a:off x="1392992" y="1702748"/>
            <a:ext cx="9144989" cy="3508653"/>
          </a:xfrm>
          <a:prstGeom prst="rect">
            <a:avLst/>
          </a:prstGeom>
        </p:spPr>
        <p:txBody>
          <a:bodyPr wrap="square" lIns="91440" tIns="45720" rIns="91440" bIns="45720" anchor="t">
            <a:spAutoFit/>
          </a:bodyPr>
          <a:lstStyle/>
          <a:p>
            <a:pPr marL="342900" marR="0" lvl="0" indent="-342900" algn="l" defTabSz="914400" rtl="0" eaLnBrk="1" fontAlgn="auto" latinLnBrk="0" hangingPunct="1">
              <a:lnSpc>
                <a:spcPct val="100000"/>
              </a:lnSpc>
              <a:spcBef>
                <a:spcPts val="0"/>
              </a:spcBef>
              <a:spcAft>
                <a:spcPts val="1200"/>
              </a:spcAft>
              <a:buClrTx/>
              <a:buSzTx/>
              <a:buFont typeface="Wingdings" panose="05000000000000000000" pitchFamily="2" charset="2"/>
              <a:buChar char="ü"/>
              <a:tabLst/>
              <a:defRPr/>
            </a:pPr>
            <a:r>
              <a:rPr lang="en-GB">
                <a:solidFill>
                  <a:schemeClr val="accent2"/>
                </a:solidFill>
              </a:rPr>
              <a:t>Respond to country demand</a:t>
            </a:r>
            <a:endParaRPr kumimoji="0" lang="en-GB" b="0" i="0" u="none" strike="noStrike" kern="1200" cap="none" spc="0" normalizeH="0" baseline="0" noProof="0">
              <a:ln>
                <a:noFill/>
              </a:ln>
              <a:solidFill>
                <a:schemeClr val="accent2"/>
              </a:solidFill>
              <a:effectLst/>
              <a:uLnTx/>
              <a:uFillTx/>
            </a:endParaRPr>
          </a:p>
          <a:p>
            <a:pPr marL="342900" indent="-342900" defTabSz="914400">
              <a:spcAft>
                <a:spcPts val="1200"/>
              </a:spcAft>
              <a:buFont typeface="Wingdings" panose="05000000000000000000" pitchFamily="2" charset="2"/>
              <a:buChar char="ü"/>
              <a:defRPr/>
            </a:pPr>
            <a:r>
              <a:rPr lang="en-GB">
                <a:solidFill>
                  <a:schemeClr val="accent2"/>
                </a:solidFill>
              </a:rPr>
              <a:t>Provide a flexible, modular </a:t>
            </a:r>
            <a:r>
              <a:rPr kumimoji="0" lang="en-GB" b="0" i="0" u="none" strike="noStrike" kern="1200" cap="none" spc="0" normalizeH="0" baseline="0" noProof="0">
                <a:ln>
                  <a:noFill/>
                </a:ln>
                <a:solidFill>
                  <a:schemeClr val="accent2"/>
                </a:solidFill>
                <a:effectLst/>
                <a:uLnTx/>
                <a:uFillTx/>
                <a:ea typeface="+mn-ea"/>
                <a:cs typeface="+mn-cs"/>
              </a:rPr>
              <a:t>approach</a:t>
            </a:r>
            <a:r>
              <a:rPr lang="en-GB">
                <a:solidFill>
                  <a:schemeClr val="accent2"/>
                </a:solidFill>
              </a:rPr>
              <a:t> allowing</a:t>
            </a:r>
            <a:r>
              <a:rPr kumimoji="0" lang="en-GB" b="0" i="0" u="none" strike="noStrike" kern="1200" cap="none" spc="0" normalizeH="0" baseline="0" noProof="0">
                <a:ln>
                  <a:noFill/>
                </a:ln>
                <a:solidFill>
                  <a:schemeClr val="accent2"/>
                </a:solidFill>
                <a:effectLst/>
                <a:uLnTx/>
                <a:uFillTx/>
                <a:ea typeface="+mn-ea"/>
                <a:cs typeface="+mn-cs"/>
              </a:rPr>
              <a:t> countries </a:t>
            </a:r>
            <a:r>
              <a:rPr lang="en-GB">
                <a:solidFill>
                  <a:schemeClr val="accent2"/>
                </a:solidFill>
              </a:rPr>
              <a:t>to choose</a:t>
            </a:r>
            <a:r>
              <a:rPr kumimoji="0" lang="en-GB" b="0" i="0" u="none" strike="noStrike" kern="1200" cap="none" spc="0" normalizeH="0" baseline="0" noProof="0">
                <a:ln>
                  <a:noFill/>
                </a:ln>
                <a:solidFill>
                  <a:schemeClr val="accent2"/>
                </a:solidFill>
                <a:effectLst/>
                <a:uLnTx/>
                <a:uFillTx/>
                <a:ea typeface="+mn-ea"/>
                <a:cs typeface="+mn-cs"/>
              </a:rPr>
              <a:t> modules based on objectives priorities</a:t>
            </a:r>
            <a:r>
              <a:rPr lang="en-GB">
                <a:solidFill>
                  <a:schemeClr val="accent2"/>
                </a:solidFill>
              </a:rPr>
              <a:t> </a:t>
            </a:r>
            <a:endParaRPr lang="en-GB" b="0" i="0" u="none" strike="noStrike" kern="1200" cap="none" spc="0" normalizeH="0" baseline="0" noProof="0">
              <a:ln>
                <a:noFill/>
              </a:ln>
              <a:solidFill>
                <a:schemeClr val="accent2"/>
              </a:solidFill>
              <a:effectLst/>
              <a:uLnTx/>
              <a:uFillTx/>
              <a:cs typeface="Arial"/>
            </a:endParaRPr>
          </a:p>
          <a:p>
            <a:pPr marL="342900" indent="-342900" defTabSz="914400">
              <a:spcAft>
                <a:spcPts val="1200"/>
              </a:spcAft>
              <a:buFont typeface="Wingdings" panose="05000000000000000000" pitchFamily="2" charset="2"/>
              <a:buChar char="ü"/>
              <a:defRPr/>
            </a:pPr>
            <a:r>
              <a:rPr lang="en-GB">
                <a:solidFill>
                  <a:schemeClr val="accent2"/>
                </a:solidFill>
              </a:rPr>
              <a:t>Develop tools </a:t>
            </a:r>
            <a:r>
              <a:rPr kumimoji="0" lang="en-GB" b="0" i="0" u="none" strike="noStrike" kern="1200" cap="none" spc="0" normalizeH="0" baseline="0" noProof="0">
                <a:ln>
                  <a:noFill/>
                </a:ln>
                <a:solidFill>
                  <a:schemeClr val="accent2"/>
                </a:solidFill>
                <a:effectLst/>
                <a:uLnTx/>
                <a:uFillTx/>
                <a:ea typeface="+mn-ea"/>
                <a:cs typeface="+mn-cs"/>
              </a:rPr>
              <a:t>through broad scientific review</a:t>
            </a:r>
            <a:r>
              <a:rPr lang="en-GB">
                <a:solidFill>
                  <a:schemeClr val="accent2"/>
                </a:solidFill>
              </a:rPr>
              <a:t> </a:t>
            </a:r>
            <a:endParaRPr lang="en-GB" b="0" i="0" u="none" strike="noStrike" kern="1200" cap="none" spc="0" normalizeH="0" baseline="0" noProof="0">
              <a:ln>
                <a:noFill/>
              </a:ln>
              <a:solidFill>
                <a:schemeClr val="accent2"/>
              </a:solidFill>
              <a:effectLst/>
              <a:uLnTx/>
              <a:uFillTx/>
              <a:cs typeface="Arial"/>
            </a:endParaRPr>
          </a:p>
          <a:p>
            <a:pPr marL="342900" indent="-342900" defTabSz="914400">
              <a:spcAft>
                <a:spcPts val="1200"/>
              </a:spcAft>
              <a:buFont typeface="Wingdings" panose="05000000000000000000" pitchFamily="2" charset="2"/>
              <a:buChar char="ü"/>
              <a:defRPr/>
            </a:pPr>
            <a:r>
              <a:rPr lang="en-GB">
                <a:solidFill>
                  <a:schemeClr val="accent2"/>
                </a:solidFill>
              </a:rPr>
              <a:t>Offer tools based </a:t>
            </a:r>
            <a:r>
              <a:rPr kumimoji="0" lang="en-GB" b="0" i="0" u="none" strike="noStrike" kern="1200" cap="none" spc="0" normalizeH="0" baseline="0" noProof="0">
                <a:ln>
                  <a:noFill/>
                </a:ln>
                <a:solidFill>
                  <a:schemeClr val="accent2"/>
                </a:solidFill>
                <a:effectLst/>
                <a:uLnTx/>
                <a:uFillTx/>
                <a:ea typeface="+mn-ea"/>
                <a:cs typeface="+mn-cs"/>
              </a:rPr>
              <a:t>on recommended WHO guidance and</a:t>
            </a:r>
            <a:r>
              <a:rPr lang="en-GB">
                <a:solidFill>
                  <a:schemeClr val="accent2"/>
                </a:solidFill>
              </a:rPr>
              <a:t> </a:t>
            </a:r>
            <a:r>
              <a:rPr kumimoji="0" lang="en-GB" b="0" i="0" u="none" strike="noStrike" kern="1200" cap="none" spc="0" normalizeH="0" baseline="0" noProof="0">
                <a:ln>
                  <a:noFill/>
                </a:ln>
                <a:solidFill>
                  <a:schemeClr val="accent2"/>
                </a:solidFill>
                <a:effectLst/>
                <a:uLnTx/>
                <a:uFillTx/>
                <a:ea typeface="+mn-ea"/>
                <a:cs typeface="+mn-cs"/>
              </a:rPr>
              <a:t>standards</a:t>
            </a:r>
            <a:endParaRPr lang="en-GB" b="0" i="0" u="none" strike="noStrike" kern="1200" cap="none" spc="0" normalizeH="0" baseline="0" noProof="0">
              <a:ln>
                <a:noFill/>
              </a:ln>
              <a:solidFill>
                <a:schemeClr val="accent2"/>
              </a:solidFill>
              <a:effectLst/>
              <a:uLnTx/>
              <a:uFillTx/>
              <a:cs typeface="Arial"/>
            </a:endParaRPr>
          </a:p>
          <a:p>
            <a:pPr marL="342900" marR="0" lvl="0" indent="-342900" algn="l" defTabSz="914400" rtl="0" eaLnBrk="1" fontAlgn="auto" latinLnBrk="0" hangingPunct="1">
              <a:lnSpc>
                <a:spcPct val="100000"/>
              </a:lnSpc>
              <a:spcBef>
                <a:spcPts val="0"/>
              </a:spcBef>
              <a:spcAft>
                <a:spcPts val="1200"/>
              </a:spcAft>
              <a:buClrTx/>
              <a:buSzTx/>
              <a:buFont typeface="Wingdings" panose="05000000000000000000" pitchFamily="2" charset="2"/>
              <a:buChar char="ü"/>
              <a:tabLst/>
              <a:defRPr/>
            </a:pPr>
            <a:r>
              <a:rPr lang="en-GB">
                <a:solidFill>
                  <a:schemeClr val="accent2"/>
                </a:solidFill>
              </a:rPr>
              <a:t>Review</a:t>
            </a:r>
            <a:r>
              <a:rPr kumimoji="0" lang="en-GB" b="0" i="0" u="none" strike="noStrike" kern="1200" cap="none" spc="0" normalizeH="0" baseline="0" noProof="0">
                <a:ln>
                  <a:noFill/>
                </a:ln>
                <a:solidFill>
                  <a:schemeClr val="accent2"/>
                </a:solidFill>
                <a:effectLst/>
                <a:uLnTx/>
                <a:uFillTx/>
                <a:ea typeface="+mn-ea"/>
                <a:cs typeface="+mn-cs"/>
              </a:rPr>
              <a:t> and </a:t>
            </a:r>
            <a:r>
              <a:rPr lang="en-GB">
                <a:solidFill>
                  <a:schemeClr val="accent2"/>
                </a:solidFill>
              </a:rPr>
              <a:t>align</a:t>
            </a:r>
            <a:r>
              <a:rPr kumimoji="0" lang="en-GB" b="0" i="0" u="none" strike="noStrike" kern="1200" cap="none" spc="0" normalizeH="0" baseline="0" noProof="0">
                <a:ln>
                  <a:noFill/>
                </a:ln>
                <a:solidFill>
                  <a:schemeClr val="accent2"/>
                </a:solidFill>
                <a:effectLst/>
                <a:uLnTx/>
                <a:uFillTx/>
                <a:ea typeface="+mn-ea"/>
                <a:cs typeface="+mn-cs"/>
              </a:rPr>
              <a:t> with key partners (ACT-A)</a:t>
            </a:r>
            <a:endParaRPr lang="en-GB" b="0" i="0" u="none" strike="noStrike" kern="1200" cap="none" spc="0" normalizeH="0" baseline="0" noProof="0">
              <a:ln>
                <a:noFill/>
              </a:ln>
              <a:solidFill>
                <a:schemeClr val="accent2"/>
              </a:solidFill>
              <a:effectLst/>
              <a:uLnTx/>
              <a:uFillTx/>
              <a:cs typeface="Arial"/>
            </a:endParaRPr>
          </a:p>
          <a:p>
            <a:pPr marL="342900" indent="-342900" defTabSz="914400">
              <a:spcAft>
                <a:spcPts val="1200"/>
              </a:spcAft>
              <a:buFont typeface="Wingdings" panose="05000000000000000000" pitchFamily="2" charset="2"/>
              <a:buChar char="ü"/>
              <a:defRPr/>
            </a:pPr>
            <a:r>
              <a:rPr lang="en-US">
                <a:solidFill>
                  <a:schemeClr val="accent2"/>
                </a:solidFill>
                <a:cs typeface="Calibri"/>
              </a:rPr>
              <a:t>Provide data feeds into country intelligence platforms and partner platforms</a:t>
            </a:r>
            <a:endParaRPr lang="en-GB">
              <a:solidFill>
                <a:schemeClr val="accent2"/>
              </a:solidFill>
              <a:cs typeface="Calibri"/>
            </a:endParaRPr>
          </a:p>
          <a:p>
            <a:pPr marL="342900" indent="-342900" defTabSz="914400">
              <a:spcAft>
                <a:spcPts val="1200"/>
              </a:spcAft>
              <a:buFont typeface="Wingdings" panose="05000000000000000000" pitchFamily="2" charset="2"/>
              <a:buChar char="ü"/>
              <a:defRPr/>
            </a:pPr>
            <a:r>
              <a:rPr lang="en-GB">
                <a:solidFill>
                  <a:schemeClr val="accent2"/>
                </a:solidFill>
              </a:rPr>
              <a:t>Offer potential for scaling to real time health services, tracking, and monitoring as an early warning for future crises</a:t>
            </a:r>
            <a:endParaRPr lang="en-GB" b="0" i="0" u="none" strike="noStrike" kern="1200" cap="none" spc="0" normalizeH="0" baseline="0" noProof="0">
              <a:ln>
                <a:noFill/>
              </a:ln>
              <a:solidFill>
                <a:schemeClr val="accent2"/>
              </a:solidFill>
              <a:effectLst/>
              <a:uLnTx/>
              <a:uFillTx/>
              <a:cs typeface="Arial"/>
            </a:endParaRPr>
          </a:p>
        </p:txBody>
      </p:sp>
    </p:spTree>
    <p:extLst>
      <p:ext uri="{BB962C8B-B14F-4D97-AF65-F5344CB8AC3E}">
        <p14:creationId xmlns:p14="http://schemas.microsoft.com/office/powerpoint/2010/main" val="1310601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D64DD-FF5D-4064-9A06-39858C6A9394}"/>
              </a:ext>
            </a:extLst>
          </p:cNvPr>
          <p:cNvSpPr>
            <a:spLocks noGrp="1"/>
          </p:cNvSpPr>
          <p:nvPr>
            <p:ph type="title"/>
          </p:nvPr>
        </p:nvSpPr>
        <p:spPr/>
        <p:txBody>
          <a:bodyPr/>
          <a:lstStyle/>
          <a:p>
            <a:r>
              <a:rPr lang="en-US" sz="2400">
                <a:solidFill>
                  <a:schemeClr val="accent1"/>
                </a:solidFill>
                <a:ea typeface="+mj-lt"/>
                <a:cs typeface="+mj-lt"/>
              </a:rPr>
              <a:t>WHO’s suite of frontline service readiness assessments</a:t>
            </a:r>
            <a:endParaRPr lang="en-GB" sz="2400" b="0">
              <a:solidFill>
                <a:schemeClr val="accent1"/>
              </a:solidFill>
              <a:ea typeface="+mj-lt"/>
              <a:cs typeface="+mj-lt"/>
            </a:endParaRPr>
          </a:p>
          <a:p>
            <a:endParaRPr lang="en-GB" sz="2400">
              <a:ea typeface="Ebrima"/>
              <a:cs typeface="Ebrima"/>
            </a:endParaRPr>
          </a:p>
        </p:txBody>
      </p:sp>
      <p:sp>
        <p:nvSpPr>
          <p:cNvPr id="3" name="Content Placeholder 2">
            <a:extLst>
              <a:ext uri="{FF2B5EF4-FFF2-40B4-BE49-F238E27FC236}">
                <a16:creationId xmlns:a16="http://schemas.microsoft.com/office/drawing/2014/main" id="{4390024D-FE43-4FC3-B2C9-12107A8D4BCA}"/>
              </a:ext>
            </a:extLst>
          </p:cNvPr>
          <p:cNvSpPr>
            <a:spLocks noGrp="1"/>
          </p:cNvSpPr>
          <p:nvPr>
            <p:ph idx="1"/>
          </p:nvPr>
        </p:nvSpPr>
        <p:spPr>
          <a:xfrm>
            <a:off x="405659" y="1075171"/>
            <a:ext cx="11232001" cy="4237200"/>
          </a:xfrm>
        </p:spPr>
        <p:txBody>
          <a:bodyPr vert="horz" lIns="18000" tIns="0" rIns="18000" bIns="0" rtlCol="0" anchor="t">
            <a:noAutofit/>
          </a:bodyPr>
          <a:lstStyle/>
          <a:p>
            <a:r>
              <a:rPr lang="en-US" sz="1800" dirty="0">
                <a:ea typeface="+mn-lt"/>
                <a:cs typeface="+mn-lt"/>
              </a:rPr>
              <a:t>The WHO’s suite of frontline service readiness assessments tools is designed to detect and monitor health systems bottlenecks, health facility capacity, and readiness gaps throughout this evolving pandemic. The c</a:t>
            </a:r>
            <a:r>
              <a:rPr lang="en-GB" sz="1800" dirty="0">
                <a:ea typeface="+mn-lt"/>
                <a:cs typeface="+mn-lt"/>
              </a:rPr>
              <a:t>ore tools are: </a:t>
            </a:r>
            <a:endParaRPr lang="en-US" sz="1800" dirty="0"/>
          </a:p>
          <a:p>
            <a:pPr marL="826770" lvl="2">
              <a:buFont typeface="Arial"/>
              <a:buChar char="•"/>
            </a:pPr>
            <a:r>
              <a:rPr lang="en-GB" sz="1800" b="1" dirty="0">
                <a:solidFill>
                  <a:schemeClr val="tx2"/>
                </a:solidFill>
                <a:ea typeface="+mn-lt"/>
                <a:cs typeface="+mn-lt"/>
              </a:rPr>
              <a:t>COVID-19 case management capacities module</a:t>
            </a:r>
            <a:r>
              <a:rPr lang="en-GB" sz="1800" dirty="0">
                <a:ea typeface="+mn-lt"/>
                <a:cs typeface="+mn-lt"/>
              </a:rPr>
              <a:t>: </a:t>
            </a:r>
            <a:r>
              <a:rPr lang="en-US" sz="1800" dirty="0">
                <a:ea typeface="+mn-lt"/>
                <a:cs typeface="+mn-lt"/>
              </a:rPr>
              <a:t>Diagnostics, therapeutics, and vaccine readiness module aims t</a:t>
            </a:r>
            <a:r>
              <a:rPr lang="en-GB" sz="1800" dirty="0">
                <a:ea typeface="+mn-lt"/>
                <a:cs typeface="+mn-lt"/>
              </a:rPr>
              <a:t>o assess </a:t>
            </a:r>
            <a:r>
              <a:rPr lang="en-GB" sz="1800" i="1" dirty="0">
                <a:ea typeface="+mn-lt"/>
                <a:cs typeface="+mn-lt"/>
              </a:rPr>
              <a:t>hospital and COVID-19 treatment facility capacities</a:t>
            </a:r>
            <a:r>
              <a:rPr lang="en-GB" sz="1800" dirty="0">
                <a:ea typeface="+mn-lt"/>
                <a:cs typeface="+mn-lt"/>
              </a:rPr>
              <a:t> in COVID-19 case management, including the availability of diagnostics, therapeutics and other essential health products such as oxygen and PPE, as well as cold chain capacities.</a:t>
            </a:r>
            <a:endParaRPr lang="en-GB" sz="1800" dirty="0">
              <a:cs typeface="Times New Roman" panose="02020603050405020304" pitchFamily="18" charset="0"/>
            </a:endParaRPr>
          </a:p>
          <a:p>
            <a:pPr marL="826770" lvl="2">
              <a:buFont typeface="Arial"/>
              <a:buChar char="•"/>
            </a:pPr>
            <a:r>
              <a:rPr lang="en-US" sz="1800" b="1" dirty="0">
                <a:solidFill>
                  <a:srgbClr val="6EAA2E"/>
                </a:solidFill>
                <a:ea typeface="+mn-lt"/>
                <a:cs typeface="+mn-lt"/>
              </a:rPr>
              <a:t>Continuity of essential health services module</a:t>
            </a:r>
            <a:r>
              <a:rPr lang="en-US" sz="1800" dirty="0">
                <a:ea typeface="+mn-lt"/>
                <a:cs typeface="+mn-lt"/>
              </a:rPr>
              <a:t>: This facility assessment modules aims to assess </a:t>
            </a:r>
            <a:r>
              <a:rPr lang="en-US" sz="1800" i="1" dirty="0">
                <a:ea typeface="+mn-lt"/>
                <a:cs typeface="+mn-lt"/>
              </a:rPr>
              <a:t>capacities of primary care and hospital facilities</a:t>
            </a:r>
            <a:r>
              <a:rPr lang="en-US" sz="1800" dirty="0">
                <a:ea typeface="+mn-lt"/>
                <a:cs typeface="+mn-lt"/>
              </a:rPr>
              <a:t> to </a:t>
            </a:r>
            <a:r>
              <a:rPr lang="en-GB" sz="1800" dirty="0">
                <a:ea typeface="+mn-lt"/>
                <a:cs typeface="+mn-lt"/>
              </a:rPr>
              <a:t>deliver essential health services</a:t>
            </a:r>
            <a:r>
              <a:rPr lang="en-US" sz="1800" dirty="0">
                <a:ea typeface="+mn-lt"/>
                <a:cs typeface="+mn-lt"/>
              </a:rPr>
              <a:t> (e.g. </a:t>
            </a:r>
            <a:r>
              <a:rPr lang="en-GB" sz="1800" dirty="0">
                <a:ea typeface="+mn-lt"/>
                <a:cs typeface="+mn-lt"/>
              </a:rPr>
              <a:t>health worker availability and infections, isolation and triage capacities, adherence to IPC standards, and availability of essential medicines and supplies) and helps to track changes in service utilisation and service delivery modifications.</a:t>
            </a:r>
            <a:endParaRPr lang="en-GB" sz="1800" dirty="0">
              <a:cs typeface="Times New Roman" panose="02020603050405020304" pitchFamily="18" charset="0"/>
            </a:endParaRPr>
          </a:p>
          <a:p>
            <a:pPr marL="826770" lvl="2">
              <a:buFont typeface="Arial"/>
              <a:buChar char="•"/>
            </a:pPr>
            <a:r>
              <a:rPr lang="en-US" sz="1800" b="1" dirty="0">
                <a:solidFill>
                  <a:srgbClr val="FF9933"/>
                </a:solidFill>
                <a:ea typeface="+mn-lt"/>
                <a:cs typeface="+mn-lt"/>
              </a:rPr>
              <a:t>Community needs, perceptions and demand module</a:t>
            </a:r>
            <a:r>
              <a:rPr lang="en-GB" sz="1800" dirty="0">
                <a:ea typeface="+mn-lt"/>
                <a:cs typeface="+mn-lt"/>
              </a:rPr>
              <a:t>: This </a:t>
            </a:r>
            <a:r>
              <a:rPr lang="en-GB" sz="1800" i="1" dirty="0">
                <a:ea typeface="+mn-lt"/>
                <a:cs typeface="+mn-lt"/>
              </a:rPr>
              <a:t>community assessment</a:t>
            </a:r>
            <a:r>
              <a:rPr lang="en-GB" sz="1800" dirty="0">
                <a:ea typeface="+mn-lt"/>
                <a:cs typeface="+mn-lt"/>
              </a:rPr>
              <a:t> modules aims to collect information on unmet health needs, changes in care-seeking behaviours, and barriers to care affecting service demand.     </a:t>
            </a:r>
          </a:p>
          <a:p>
            <a:pPr marL="826770" lvl="2">
              <a:buFont typeface="Arial"/>
              <a:buChar char="•"/>
            </a:pPr>
            <a:r>
              <a:rPr lang="en-GB" sz="1800" dirty="0">
                <a:ea typeface="+mn-lt"/>
                <a:cs typeface="+mn-lt"/>
              </a:rPr>
              <a:t>Health Service Resilience </a:t>
            </a:r>
            <a:endParaRPr lang="en-GB" sz="1800" dirty="0">
              <a:cs typeface="Times New Roman" panose="02020603050405020304" pitchFamily="18" charset="0"/>
            </a:endParaRPr>
          </a:p>
          <a:p>
            <a:br>
              <a:rPr lang="en-US" dirty="0"/>
            </a:br>
            <a:br>
              <a:rPr lang="en-US" dirty="0"/>
            </a:br>
            <a:endParaRPr lang="en-US" dirty="0"/>
          </a:p>
          <a:p>
            <a:endParaRPr lang="en-GB" dirty="0"/>
          </a:p>
        </p:txBody>
      </p:sp>
      <p:sp>
        <p:nvSpPr>
          <p:cNvPr id="4" name="Date Placeholder 3">
            <a:extLst>
              <a:ext uri="{FF2B5EF4-FFF2-40B4-BE49-F238E27FC236}">
                <a16:creationId xmlns:a16="http://schemas.microsoft.com/office/drawing/2014/main" id="{FE7F6D43-EDA3-49B6-BDD7-D998F86ACBD9}"/>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639BBD1F-BFC0-4258-81A7-E5DC8DC54B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73B5C5-37F3-49DD-9109-8C6A305222CB}"/>
              </a:ext>
            </a:extLst>
          </p:cNvPr>
          <p:cNvSpPr>
            <a:spLocks noGrp="1"/>
          </p:cNvSpPr>
          <p:nvPr>
            <p:ph type="sldNum" sz="quarter" idx="12"/>
          </p:nvPr>
        </p:nvSpPr>
        <p:spPr/>
        <p:txBody>
          <a:bodyPr/>
          <a:lstStyle/>
          <a:p>
            <a:fld id="{4A7EA0B7-9ED7-412B-8AFC-539CD9624B4C}" type="slidenum">
              <a:rPr lang="en-US" smtClean="0"/>
              <a:t>16</a:t>
            </a:fld>
            <a:endParaRPr lang="en-US"/>
          </a:p>
        </p:txBody>
      </p:sp>
    </p:spTree>
    <p:extLst>
      <p:ext uri="{BB962C8B-B14F-4D97-AF65-F5344CB8AC3E}">
        <p14:creationId xmlns:p14="http://schemas.microsoft.com/office/powerpoint/2010/main" val="147965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1C0A2E-BE6A-4627-BDCA-C2129254104F}"/>
              </a:ext>
            </a:extLst>
          </p:cNvPr>
          <p:cNvSpPr>
            <a:spLocks noGrp="1"/>
          </p:cNvSpPr>
          <p:nvPr>
            <p:ph type="sldNum" sz="quarter" idx="12"/>
          </p:nvPr>
        </p:nvSpPr>
        <p:spPr>
          <a:xfrm>
            <a:off x="11416433" y="6566074"/>
            <a:ext cx="289931" cy="180000"/>
          </a:xfrm>
        </p:spPr>
        <p:txBody>
          <a:bodyPr/>
          <a:lstStyle/>
          <a:p>
            <a:fld id="{A74CE0EA-F3B5-4684-BA10-C594598FDB9C}" type="slidenum">
              <a:rPr lang="en-GB" sz="1200" smtClean="0"/>
              <a:pPr/>
              <a:t>17</a:t>
            </a:fld>
            <a:endParaRPr lang="en-GB" sz="1200"/>
          </a:p>
        </p:txBody>
      </p:sp>
      <p:sp>
        <p:nvSpPr>
          <p:cNvPr id="6" name="Title 5">
            <a:extLst>
              <a:ext uri="{FF2B5EF4-FFF2-40B4-BE49-F238E27FC236}">
                <a16:creationId xmlns:a16="http://schemas.microsoft.com/office/drawing/2014/main" id="{D6727671-438C-4C95-B062-0DA92A6598DC}"/>
              </a:ext>
            </a:extLst>
          </p:cNvPr>
          <p:cNvSpPr>
            <a:spLocks noGrp="1"/>
          </p:cNvSpPr>
          <p:nvPr>
            <p:ph type="title"/>
          </p:nvPr>
        </p:nvSpPr>
        <p:spPr>
          <a:xfrm>
            <a:off x="479999" y="188357"/>
            <a:ext cx="8160000" cy="283254"/>
          </a:xfrm>
        </p:spPr>
        <p:txBody>
          <a:bodyPr/>
          <a:lstStyle/>
          <a:p>
            <a:r>
              <a:rPr lang="en-GB" sz="2400" dirty="0"/>
              <a:t>Country readiness assessment tools</a:t>
            </a:r>
            <a:endParaRPr lang="en-US" sz="2400" dirty="0"/>
          </a:p>
        </p:txBody>
      </p:sp>
      <p:grpSp>
        <p:nvGrpSpPr>
          <p:cNvPr id="7" name="Group 6">
            <a:extLst>
              <a:ext uri="{FF2B5EF4-FFF2-40B4-BE49-F238E27FC236}">
                <a16:creationId xmlns:a16="http://schemas.microsoft.com/office/drawing/2014/main" id="{78FDF7D8-A617-4E5E-860F-E78B00BB75B1}"/>
              </a:ext>
            </a:extLst>
          </p:cNvPr>
          <p:cNvGrpSpPr/>
          <p:nvPr/>
        </p:nvGrpSpPr>
        <p:grpSpPr>
          <a:xfrm>
            <a:off x="43542" y="598778"/>
            <a:ext cx="12491459" cy="6161809"/>
            <a:chOff x="479998" y="930201"/>
            <a:chExt cx="12491459" cy="6161809"/>
          </a:xfrm>
        </p:grpSpPr>
        <p:grpSp>
          <p:nvGrpSpPr>
            <p:cNvPr id="67" name="Group 66">
              <a:extLst>
                <a:ext uri="{FF2B5EF4-FFF2-40B4-BE49-F238E27FC236}">
                  <a16:creationId xmlns:a16="http://schemas.microsoft.com/office/drawing/2014/main" id="{77D96141-7F64-48E9-991E-0EF6573DD812}"/>
                </a:ext>
              </a:extLst>
            </p:cNvPr>
            <p:cNvGrpSpPr/>
            <p:nvPr/>
          </p:nvGrpSpPr>
          <p:grpSpPr>
            <a:xfrm>
              <a:off x="479998" y="930201"/>
              <a:ext cx="12491459" cy="6161809"/>
              <a:chOff x="361950" y="965467"/>
              <a:chExt cx="12491459" cy="5641726"/>
            </a:xfrm>
          </p:grpSpPr>
          <p:sp>
            <p:nvSpPr>
              <p:cNvPr id="34" name="Rectangle: Rounded Corners 33">
                <a:extLst>
                  <a:ext uri="{FF2B5EF4-FFF2-40B4-BE49-F238E27FC236}">
                    <a16:creationId xmlns:a16="http://schemas.microsoft.com/office/drawing/2014/main" id="{09D97FDC-4F3D-41FB-A9B1-E1E6FC99D572}"/>
                  </a:ext>
                </a:extLst>
              </p:cNvPr>
              <p:cNvSpPr/>
              <p:nvPr/>
            </p:nvSpPr>
            <p:spPr>
              <a:xfrm>
                <a:off x="361951" y="3354155"/>
                <a:ext cx="10936434" cy="325303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AD0B541-B425-4F16-AC6A-C873033D6B35}"/>
                  </a:ext>
                </a:extLst>
              </p:cNvPr>
              <p:cNvSpPr/>
              <p:nvPr/>
            </p:nvSpPr>
            <p:spPr>
              <a:xfrm>
                <a:off x="361950" y="1656166"/>
                <a:ext cx="10936435" cy="167683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65" name="Group 64">
                <a:extLst>
                  <a:ext uri="{FF2B5EF4-FFF2-40B4-BE49-F238E27FC236}">
                    <a16:creationId xmlns:a16="http://schemas.microsoft.com/office/drawing/2014/main" id="{1A75BCC6-515F-4893-B16D-C448213BD714}"/>
                  </a:ext>
                </a:extLst>
              </p:cNvPr>
              <p:cNvGrpSpPr/>
              <p:nvPr/>
            </p:nvGrpSpPr>
            <p:grpSpPr>
              <a:xfrm>
                <a:off x="471186" y="965467"/>
                <a:ext cx="12382223" cy="4696823"/>
                <a:chOff x="471186" y="965467"/>
                <a:chExt cx="12382223" cy="4696823"/>
              </a:xfrm>
            </p:grpSpPr>
            <p:sp>
              <p:nvSpPr>
                <p:cNvPr id="2" name="TextBox 1">
                  <a:extLst>
                    <a:ext uri="{FF2B5EF4-FFF2-40B4-BE49-F238E27FC236}">
                      <a16:creationId xmlns:a16="http://schemas.microsoft.com/office/drawing/2014/main" id="{6D2EDC0F-5CD9-47A0-B922-C13F980A8902}"/>
                    </a:ext>
                  </a:extLst>
                </p:cNvPr>
                <p:cNvSpPr txBox="1"/>
                <p:nvPr/>
              </p:nvSpPr>
              <p:spPr>
                <a:xfrm>
                  <a:off x="507328" y="2049275"/>
                  <a:ext cx="1501201" cy="307777"/>
                </a:xfrm>
                <a:prstGeom prst="rect">
                  <a:avLst/>
                </a:prstGeom>
                <a:noFill/>
              </p:spPr>
              <p:txBody>
                <a:bodyPr wrap="square" rtlCol="0">
                  <a:spAutoFit/>
                </a:bodyPr>
                <a:lstStyle/>
                <a:p>
                  <a:r>
                    <a:rPr lang="en-US" sz="1400" dirty="0">
                      <a:solidFill>
                        <a:schemeClr val="accent2"/>
                      </a:solidFill>
                    </a:rPr>
                    <a:t>National</a:t>
                  </a:r>
                </a:p>
              </p:txBody>
            </p:sp>
            <p:sp>
              <p:nvSpPr>
                <p:cNvPr id="10" name="TextBox 9">
                  <a:extLst>
                    <a:ext uri="{FF2B5EF4-FFF2-40B4-BE49-F238E27FC236}">
                      <a16:creationId xmlns:a16="http://schemas.microsoft.com/office/drawing/2014/main" id="{C656A2B3-97A8-40A3-941F-396C16FF192A}"/>
                    </a:ext>
                  </a:extLst>
                </p:cNvPr>
                <p:cNvSpPr txBox="1"/>
                <p:nvPr/>
              </p:nvSpPr>
              <p:spPr>
                <a:xfrm>
                  <a:off x="471186" y="5380491"/>
                  <a:ext cx="1501201" cy="281799"/>
                </a:xfrm>
                <a:prstGeom prst="rect">
                  <a:avLst/>
                </a:prstGeom>
                <a:noFill/>
              </p:spPr>
              <p:txBody>
                <a:bodyPr wrap="square" rtlCol="0">
                  <a:spAutoFit/>
                </a:bodyPr>
                <a:lstStyle/>
                <a:p>
                  <a:r>
                    <a:rPr lang="en-US" sz="1400" dirty="0">
                      <a:solidFill>
                        <a:schemeClr val="accent2"/>
                      </a:solidFill>
                    </a:rPr>
                    <a:t>Community</a:t>
                  </a:r>
                </a:p>
              </p:txBody>
            </p:sp>
            <p:sp>
              <p:nvSpPr>
                <p:cNvPr id="11" name="TextBox 10">
                  <a:extLst>
                    <a:ext uri="{FF2B5EF4-FFF2-40B4-BE49-F238E27FC236}">
                      <a16:creationId xmlns:a16="http://schemas.microsoft.com/office/drawing/2014/main" id="{D4B40C44-1836-4CFA-B224-501616F17A6B}"/>
                    </a:ext>
                  </a:extLst>
                </p:cNvPr>
                <p:cNvSpPr txBox="1"/>
                <p:nvPr/>
              </p:nvSpPr>
              <p:spPr>
                <a:xfrm>
                  <a:off x="507328" y="4028808"/>
                  <a:ext cx="1501201" cy="479058"/>
                </a:xfrm>
                <a:prstGeom prst="rect">
                  <a:avLst/>
                </a:prstGeom>
                <a:noFill/>
              </p:spPr>
              <p:txBody>
                <a:bodyPr wrap="square" rtlCol="0">
                  <a:spAutoFit/>
                </a:bodyPr>
                <a:lstStyle/>
                <a:p>
                  <a:r>
                    <a:rPr lang="en-US" sz="1400" dirty="0">
                      <a:solidFill>
                        <a:schemeClr val="accent2"/>
                      </a:solidFill>
                    </a:rPr>
                    <a:t>Primary care/Hospital </a:t>
                  </a:r>
                </a:p>
              </p:txBody>
            </p:sp>
            <p:sp>
              <p:nvSpPr>
                <p:cNvPr id="12" name="TextBox 11">
                  <a:extLst>
                    <a:ext uri="{FF2B5EF4-FFF2-40B4-BE49-F238E27FC236}">
                      <a16:creationId xmlns:a16="http://schemas.microsoft.com/office/drawing/2014/main" id="{9073D146-7972-4697-99FD-E1AF19C275BD}"/>
                    </a:ext>
                  </a:extLst>
                </p:cNvPr>
                <p:cNvSpPr txBox="1"/>
                <p:nvPr/>
              </p:nvSpPr>
              <p:spPr>
                <a:xfrm>
                  <a:off x="471186" y="4724967"/>
                  <a:ext cx="1200537" cy="281799"/>
                </a:xfrm>
                <a:prstGeom prst="rect">
                  <a:avLst/>
                </a:prstGeom>
                <a:noFill/>
              </p:spPr>
              <p:txBody>
                <a:bodyPr wrap="square" rtlCol="0">
                  <a:spAutoFit/>
                </a:bodyPr>
                <a:lstStyle/>
                <a:p>
                  <a:r>
                    <a:rPr lang="en-US" sz="1400" dirty="0">
                      <a:solidFill>
                        <a:schemeClr val="accent2"/>
                      </a:solidFill>
                    </a:rPr>
                    <a:t>Primary care</a:t>
                  </a:r>
                </a:p>
              </p:txBody>
            </p:sp>
            <p:sp>
              <p:nvSpPr>
                <p:cNvPr id="28" name="TextBox 27">
                  <a:extLst>
                    <a:ext uri="{FF2B5EF4-FFF2-40B4-BE49-F238E27FC236}">
                      <a16:creationId xmlns:a16="http://schemas.microsoft.com/office/drawing/2014/main" id="{74E5763B-16DD-40EF-B18F-43F03B4D2579}"/>
                    </a:ext>
                  </a:extLst>
                </p:cNvPr>
                <p:cNvSpPr txBox="1"/>
                <p:nvPr/>
              </p:nvSpPr>
              <p:spPr>
                <a:xfrm>
                  <a:off x="5830163" y="2005637"/>
                  <a:ext cx="5157239" cy="530352"/>
                </a:xfrm>
                <a:prstGeom prst="rect">
                  <a:avLst/>
                </a:prstGeom>
                <a:solidFill>
                  <a:schemeClr val="accent5"/>
                </a:solidFill>
                <a:ln>
                  <a:noFill/>
                </a:ln>
              </p:spPr>
              <p:txBody>
                <a:bodyPr wrap="square" rtlCol="0">
                  <a:spAutoFit/>
                </a:bodyPr>
                <a:lstStyle/>
                <a:p>
                  <a:r>
                    <a:rPr lang="en-US" sz="1400"/>
                    <a:t>Prepare for allocation and deployment of large-scale COVID-19 vaccine introduction</a:t>
                  </a:r>
                </a:p>
              </p:txBody>
            </p:sp>
            <p:sp>
              <p:nvSpPr>
                <p:cNvPr id="30" name="TextBox 29">
                  <a:extLst>
                    <a:ext uri="{FF2B5EF4-FFF2-40B4-BE49-F238E27FC236}">
                      <a16:creationId xmlns:a16="http://schemas.microsoft.com/office/drawing/2014/main" id="{C799FF05-9A30-45B2-BE5D-AD645105BE53}"/>
                    </a:ext>
                  </a:extLst>
                </p:cNvPr>
                <p:cNvSpPr txBox="1"/>
                <p:nvPr/>
              </p:nvSpPr>
              <p:spPr>
                <a:xfrm>
                  <a:off x="5866262" y="4027078"/>
                  <a:ext cx="5157236" cy="479058"/>
                </a:xfrm>
                <a:prstGeom prst="rect">
                  <a:avLst/>
                </a:prstGeom>
                <a:solidFill>
                  <a:srgbClr val="7EB0DE"/>
                </a:solidFill>
                <a:ln>
                  <a:noFill/>
                </a:ln>
              </p:spPr>
              <p:txBody>
                <a:bodyPr wrap="square" rtlCol="0">
                  <a:spAutoFit/>
                </a:bodyPr>
                <a:lstStyle/>
                <a:p>
                  <a:pPr lvl="0"/>
                  <a:r>
                    <a:rPr lang="en-GB" sz="1400" dirty="0"/>
                    <a:t>To assess the non-specific resilience capacity of the health facility.</a:t>
                  </a:r>
                  <a:endParaRPr lang="en-US" sz="1100" dirty="0"/>
                </a:p>
              </p:txBody>
            </p:sp>
            <p:sp>
              <p:nvSpPr>
                <p:cNvPr id="3" name="Rectangle 2">
                  <a:extLst>
                    <a:ext uri="{FF2B5EF4-FFF2-40B4-BE49-F238E27FC236}">
                      <a16:creationId xmlns:a16="http://schemas.microsoft.com/office/drawing/2014/main" id="{76E9AE57-7EB0-44C6-B39B-41DD40F39AC6}"/>
                    </a:ext>
                  </a:extLst>
                </p:cNvPr>
                <p:cNvSpPr/>
                <p:nvPr/>
              </p:nvSpPr>
              <p:spPr>
                <a:xfrm>
                  <a:off x="3422710" y="1680298"/>
                  <a:ext cx="9430699" cy="338554"/>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  National checklists/pulse surveys</a:t>
                  </a:r>
                  <a:endParaRPr lang="en-US" sz="1600" dirty="0"/>
                </a:p>
              </p:txBody>
            </p:sp>
            <p:sp>
              <p:nvSpPr>
                <p:cNvPr id="5" name="Rectangle 4">
                  <a:extLst>
                    <a:ext uri="{FF2B5EF4-FFF2-40B4-BE49-F238E27FC236}">
                      <a16:creationId xmlns:a16="http://schemas.microsoft.com/office/drawing/2014/main" id="{E3551EF2-876E-4035-82F9-F5A124494EEA}"/>
                    </a:ext>
                  </a:extLst>
                </p:cNvPr>
                <p:cNvSpPr/>
                <p:nvPr/>
              </p:nvSpPr>
              <p:spPr>
                <a:xfrm>
                  <a:off x="1569816" y="3585146"/>
                  <a:ext cx="9430696" cy="338554"/>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Frontline service readiness assessments –  health facility tracking &amp; monitoring (demand-side)</a:t>
                  </a:r>
                  <a:endParaRPr lang="en-US" sz="1600" dirty="0"/>
                </a:p>
              </p:txBody>
            </p:sp>
            <p:sp>
              <p:nvSpPr>
                <p:cNvPr id="36" name="Arrow: Pentagon 35">
                  <a:extLst>
                    <a:ext uri="{FF2B5EF4-FFF2-40B4-BE49-F238E27FC236}">
                      <a16:creationId xmlns:a16="http://schemas.microsoft.com/office/drawing/2014/main" id="{DAE9CF03-91A1-4000-AEB6-3E3F9C12D793}"/>
                    </a:ext>
                  </a:extLst>
                </p:cNvPr>
                <p:cNvSpPr/>
                <p:nvPr/>
              </p:nvSpPr>
              <p:spPr>
                <a:xfrm>
                  <a:off x="1840198" y="2025607"/>
                  <a:ext cx="3768153" cy="52744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6">
                          <a:lumMod val="20000"/>
                          <a:lumOff val="80000"/>
                        </a:schemeClr>
                      </a:solidFill>
                    </a:rPr>
                    <a:t>COVID-19 vaccine introduction readiness assessment tool (VIRAT) </a:t>
                  </a:r>
                </a:p>
              </p:txBody>
            </p:sp>
            <p:sp>
              <p:nvSpPr>
                <p:cNvPr id="40" name="Arrow: Pentagon 39">
                  <a:extLst>
                    <a:ext uri="{FF2B5EF4-FFF2-40B4-BE49-F238E27FC236}">
                      <a16:creationId xmlns:a16="http://schemas.microsoft.com/office/drawing/2014/main" id="{0A9B79AF-271A-4FE7-8711-0CEA852C8DF1}"/>
                    </a:ext>
                  </a:extLst>
                </p:cNvPr>
                <p:cNvSpPr/>
                <p:nvPr/>
              </p:nvSpPr>
              <p:spPr>
                <a:xfrm>
                  <a:off x="1920882" y="4688743"/>
                  <a:ext cx="3768153" cy="530352"/>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Continuity of essential health services – facility assessment</a:t>
                  </a:r>
                </a:p>
              </p:txBody>
            </p:sp>
            <p:cxnSp>
              <p:nvCxnSpPr>
                <p:cNvPr id="43" name="Straight Arrow Connector 42">
                  <a:extLst>
                    <a:ext uri="{FF2B5EF4-FFF2-40B4-BE49-F238E27FC236}">
                      <a16:creationId xmlns:a16="http://schemas.microsoft.com/office/drawing/2014/main" id="{F31621B9-7AA9-4DF8-9727-5C54DDD7DFAB}"/>
                    </a:ext>
                  </a:extLst>
                </p:cNvPr>
                <p:cNvCxnSpPr/>
                <p:nvPr/>
              </p:nvCxnSpPr>
              <p:spPr>
                <a:xfrm>
                  <a:off x="3724275" y="3256323"/>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A6C55161-21D6-4802-AC2A-0C3CAEA7DAD6}"/>
                    </a:ext>
                  </a:extLst>
                </p:cNvPr>
                <p:cNvCxnSpPr/>
                <p:nvPr/>
              </p:nvCxnSpPr>
              <p:spPr>
                <a:xfrm>
                  <a:off x="8138060" y="3226911"/>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Rectangle: Rounded Corners 53">
                  <a:extLst>
                    <a:ext uri="{FF2B5EF4-FFF2-40B4-BE49-F238E27FC236}">
                      <a16:creationId xmlns:a16="http://schemas.microsoft.com/office/drawing/2014/main" id="{2EF39FBD-F2AF-41BB-A65B-ACA6ABC4E28A}"/>
                    </a:ext>
                  </a:extLst>
                </p:cNvPr>
                <p:cNvSpPr/>
                <p:nvPr/>
              </p:nvSpPr>
              <p:spPr>
                <a:xfrm>
                  <a:off x="1543864" y="965467"/>
                  <a:ext cx="8572597" cy="618311"/>
                </a:xfrm>
                <a:prstGeom prst="roundRect">
                  <a:avLst/>
                </a:prstGeom>
                <a:solidFill>
                  <a:schemeClr val="accent5">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To guide the delivery of COVID-19 essential tools and health services</a:t>
                  </a:r>
                  <a:br>
                    <a:rPr lang="en-US" b="1" dirty="0"/>
                  </a:br>
                  <a:r>
                    <a:rPr lang="en-US" b="1" dirty="0"/>
                    <a:t>(national and subnational authorities, IMST, partners)</a:t>
                  </a:r>
                </a:p>
              </p:txBody>
            </p:sp>
            <p:cxnSp>
              <p:nvCxnSpPr>
                <p:cNvPr id="64" name="Straight Arrow Connector 63">
                  <a:extLst>
                    <a:ext uri="{FF2B5EF4-FFF2-40B4-BE49-F238E27FC236}">
                      <a16:creationId xmlns:a16="http://schemas.microsoft.com/office/drawing/2014/main" id="{08B9C58F-4D8A-43DC-8907-DFA0FC616CD0}"/>
                    </a:ext>
                  </a:extLst>
                </p:cNvPr>
                <p:cNvCxnSpPr/>
                <p:nvPr/>
              </p:nvCxnSpPr>
              <p:spPr>
                <a:xfrm>
                  <a:off x="885825" y="3247826"/>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57C2905-15F0-4FD1-80B0-BDA13BFC3689}"/>
                    </a:ext>
                  </a:extLst>
                </p:cNvPr>
                <p:cNvCxnSpPr/>
                <p:nvPr/>
              </p:nvCxnSpPr>
              <p:spPr>
                <a:xfrm flipV="1">
                  <a:off x="5699051" y="1503395"/>
                  <a:ext cx="0" cy="326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sp>
          <p:nvSpPr>
            <p:cNvPr id="27" name="TextBox 26">
              <a:extLst>
                <a:ext uri="{FF2B5EF4-FFF2-40B4-BE49-F238E27FC236}">
                  <a16:creationId xmlns:a16="http://schemas.microsoft.com/office/drawing/2014/main" id="{2F8E50C4-EA80-4F11-B8D5-2D04B08E9BB9}"/>
                </a:ext>
              </a:extLst>
            </p:cNvPr>
            <p:cNvSpPr txBox="1"/>
            <p:nvPr/>
          </p:nvSpPr>
          <p:spPr>
            <a:xfrm>
              <a:off x="5956980" y="2807402"/>
              <a:ext cx="5157239" cy="576072"/>
            </a:xfrm>
            <a:prstGeom prst="rect">
              <a:avLst/>
            </a:prstGeom>
            <a:solidFill>
              <a:schemeClr val="accent5"/>
            </a:solidFill>
            <a:ln>
              <a:noFill/>
            </a:ln>
          </p:spPr>
          <p:txBody>
            <a:bodyPr wrap="square" rtlCol="0">
              <a:spAutoFit/>
            </a:bodyPr>
            <a:lstStyle/>
            <a:p>
              <a:r>
                <a:rPr lang="en-US" sz="1400"/>
                <a:t>Guide urgent actions and decisions to mitigate service disruptions across health system</a:t>
              </a:r>
            </a:p>
          </p:txBody>
        </p:sp>
        <p:sp>
          <p:nvSpPr>
            <p:cNvPr id="32" name="Arrow: Pentagon 31">
              <a:extLst>
                <a:ext uri="{FF2B5EF4-FFF2-40B4-BE49-F238E27FC236}">
                  <a16:creationId xmlns:a16="http://schemas.microsoft.com/office/drawing/2014/main" id="{F7E295A8-192B-42DA-B61E-832B4C101371}"/>
                </a:ext>
              </a:extLst>
            </p:cNvPr>
            <p:cNvSpPr/>
            <p:nvPr/>
          </p:nvSpPr>
          <p:spPr>
            <a:xfrm>
              <a:off x="1958246" y="2811479"/>
              <a:ext cx="3768153" cy="576072"/>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accent6">
                      <a:lumMod val="20000"/>
                      <a:lumOff val="80000"/>
                    </a:schemeClr>
                  </a:solidFill>
                </a:rPr>
                <a:t>National pulse survey on continuity of essential health services</a:t>
              </a:r>
            </a:p>
          </p:txBody>
        </p:sp>
      </p:grpSp>
      <p:sp>
        <p:nvSpPr>
          <p:cNvPr id="35" name="TextBox 34">
            <a:extLst>
              <a:ext uri="{FF2B5EF4-FFF2-40B4-BE49-F238E27FC236}">
                <a16:creationId xmlns:a16="http://schemas.microsoft.com/office/drawing/2014/main" id="{9073D146-7972-4697-99FD-E1AF19C275BD}"/>
              </a:ext>
            </a:extLst>
          </p:cNvPr>
          <p:cNvSpPr txBox="1"/>
          <p:nvPr/>
        </p:nvSpPr>
        <p:spPr>
          <a:xfrm>
            <a:off x="134940" y="6044641"/>
            <a:ext cx="1353315" cy="307777"/>
          </a:xfrm>
          <a:prstGeom prst="rect">
            <a:avLst/>
          </a:prstGeom>
          <a:noFill/>
        </p:spPr>
        <p:txBody>
          <a:bodyPr wrap="square" rtlCol="0">
            <a:spAutoFit/>
          </a:bodyPr>
          <a:lstStyle/>
          <a:p>
            <a:r>
              <a:rPr lang="en-US" sz="1400" dirty="0">
                <a:solidFill>
                  <a:schemeClr val="accent2"/>
                </a:solidFill>
              </a:rPr>
              <a:t>Hospital</a:t>
            </a:r>
          </a:p>
        </p:txBody>
      </p:sp>
      <p:sp>
        <p:nvSpPr>
          <p:cNvPr id="37" name="TextBox 36">
            <a:extLst>
              <a:ext uri="{FF2B5EF4-FFF2-40B4-BE49-F238E27FC236}">
                <a16:creationId xmlns:a16="http://schemas.microsoft.com/office/drawing/2014/main" id="{319BB902-1039-4AA5-8AC9-DD7930DCE749}"/>
              </a:ext>
            </a:extLst>
          </p:cNvPr>
          <p:cNvSpPr txBox="1"/>
          <p:nvPr/>
        </p:nvSpPr>
        <p:spPr>
          <a:xfrm>
            <a:off x="5511755" y="6032980"/>
            <a:ext cx="5157237" cy="523220"/>
          </a:xfrm>
          <a:prstGeom prst="rect">
            <a:avLst/>
          </a:prstGeom>
          <a:solidFill>
            <a:srgbClr val="7EB0DE"/>
          </a:solidFill>
          <a:ln>
            <a:noFill/>
          </a:ln>
        </p:spPr>
        <p:txBody>
          <a:bodyPr wrap="square" rtlCol="0">
            <a:spAutoFit/>
          </a:bodyPr>
          <a:lstStyle/>
          <a:p>
            <a:r>
              <a:rPr lang="en-US" sz="1400" dirty="0"/>
              <a:t>Guide delivery and scale of essential COVID-19 tools (diagnostics, therapeutics (including oxygen), PPE, cold chain)</a:t>
            </a:r>
          </a:p>
        </p:txBody>
      </p:sp>
      <p:sp>
        <p:nvSpPr>
          <p:cNvPr id="41" name="Arrow: Pentagon 39">
            <a:extLst>
              <a:ext uri="{FF2B5EF4-FFF2-40B4-BE49-F238E27FC236}">
                <a16:creationId xmlns:a16="http://schemas.microsoft.com/office/drawing/2014/main" id="{0A9B79AF-271A-4FE7-8711-0CEA852C8DF1}"/>
              </a:ext>
            </a:extLst>
          </p:cNvPr>
          <p:cNvSpPr/>
          <p:nvPr/>
        </p:nvSpPr>
        <p:spPr>
          <a:xfrm>
            <a:off x="1579652" y="6039856"/>
            <a:ext cx="3768153" cy="579242"/>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solidFill>
                  <a:schemeClr val="bg1"/>
                </a:solidFill>
              </a:rPr>
              <a:t>COVID-19 case management capacities – facility assessment</a:t>
            </a:r>
          </a:p>
        </p:txBody>
      </p:sp>
      <p:sp>
        <p:nvSpPr>
          <p:cNvPr id="42" name="Arrow: Pentagon 39">
            <a:extLst>
              <a:ext uri="{FF2B5EF4-FFF2-40B4-BE49-F238E27FC236}">
                <a16:creationId xmlns:a16="http://schemas.microsoft.com/office/drawing/2014/main" id="{0A9B79AF-271A-4FE7-8711-0CEA852C8DF1}"/>
              </a:ext>
            </a:extLst>
          </p:cNvPr>
          <p:cNvSpPr/>
          <p:nvPr/>
        </p:nvSpPr>
        <p:spPr>
          <a:xfrm>
            <a:off x="1595637" y="5379944"/>
            <a:ext cx="3768153" cy="579243"/>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Community needs, perceptions, and demand – community assessment</a:t>
            </a:r>
          </a:p>
        </p:txBody>
      </p:sp>
      <p:sp>
        <p:nvSpPr>
          <p:cNvPr id="44" name="TextBox 43">
            <a:extLst>
              <a:ext uri="{FF2B5EF4-FFF2-40B4-BE49-F238E27FC236}">
                <a16:creationId xmlns:a16="http://schemas.microsoft.com/office/drawing/2014/main" id="{319BB902-1039-4AA5-8AC9-DD7930DCE749}"/>
              </a:ext>
            </a:extLst>
          </p:cNvPr>
          <p:cNvSpPr txBox="1"/>
          <p:nvPr/>
        </p:nvSpPr>
        <p:spPr>
          <a:xfrm>
            <a:off x="5547853" y="5322765"/>
            <a:ext cx="5157237" cy="579243"/>
          </a:xfrm>
          <a:prstGeom prst="rect">
            <a:avLst/>
          </a:prstGeom>
          <a:solidFill>
            <a:srgbClr val="7EB0DE"/>
          </a:solidFill>
          <a:ln>
            <a:noFill/>
          </a:ln>
        </p:spPr>
        <p:txBody>
          <a:bodyPr wrap="square" rtlCol="0">
            <a:spAutoFit/>
          </a:bodyPr>
          <a:lstStyle/>
          <a:p>
            <a:pPr lvl="0"/>
            <a:r>
              <a:rPr lang="en-US" sz="1400" dirty="0"/>
              <a:t>Assess and respond to community perceptions and needs, including vaccine acceptance and barriers to care</a:t>
            </a:r>
          </a:p>
        </p:txBody>
      </p:sp>
      <p:sp>
        <p:nvSpPr>
          <p:cNvPr id="46" name="TextBox 45">
            <a:extLst>
              <a:ext uri="{FF2B5EF4-FFF2-40B4-BE49-F238E27FC236}">
                <a16:creationId xmlns:a16="http://schemas.microsoft.com/office/drawing/2014/main" id="{C799FF05-9A30-45B2-BE5D-AD645105BE53}"/>
              </a:ext>
            </a:extLst>
          </p:cNvPr>
          <p:cNvSpPr txBox="1"/>
          <p:nvPr/>
        </p:nvSpPr>
        <p:spPr>
          <a:xfrm>
            <a:off x="5520527" y="4601522"/>
            <a:ext cx="5157236" cy="579243"/>
          </a:xfrm>
          <a:prstGeom prst="rect">
            <a:avLst/>
          </a:prstGeom>
          <a:solidFill>
            <a:srgbClr val="7EB0DE"/>
          </a:solidFill>
          <a:ln>
            <a:noFill/>
          </a:ln>
        </p:spPr>
        <p:txBody>
          <a:bodyPr wrap="square" rtlCol="0">
            <a:spAutoFit/>
          </a:bodyPr>
          <a:lstStyle/>
          <a:p>
            <a:pPr lvl="0"/>
            <a:r>
              <a:rPr lang="en-US" sz="1400" dirty="0"/>
              <a:t>Track and monitor health worker capacities and protection, changes in utilization, service delivery and disruptions</a:t>
            </a:r>
          </a:p>
        </p:txBody>
      </p:sp>
      <p:sp>
        <p:nvSpPr>
          <p:cNvPr id="47" name="Arrow: Pentagon 39">
            <a:extLst>
              <a:ext uri="{FF2B5EF4-FFF2-40B4-BE49-F238E27FC236}">
                <a16:creationId xmlns:a16="http://schemas.microsoft.com/office/drawing/2014/main" id="{0A9B79AF-271A-4FE7-8711-0CEA852C8DF1}"/>
              </a:ext>
            </a:extLst>
          </p:cNvPr>
          <p:cNvSpPr/>
          <p:nvPr/>
        </p:nvSpPr>
        <p:spPr>
          <a:xfrm>
            <a:off x="1595636" y="3914512"/>
            <a:ext cx="3768153" cy="579243"/>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Health Service Resilience Assessment </a:t>
            </a:r>
          </a:p>
        </p:txBody>
      </p:sp>
    </p:spTree>
    <p:extLst>
      <p:ext uri="{BB962C8B-B14F-4D97-AF65-F5344CB8AC3E}">
        <p14:creationId xmlns:p14="http://schemas.microsoft.com/office/powerpoint/2010/main" val="2382815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a:xfrm>
            <a:off x="36939" y="4537277"/>
            <a:ext cx="12191999" cy="1655999"/>
          </a:xfrm>
        </p:spPr>
        <p:txBody>
          <a:bodyPr/>
          <a:lstStyle/>
          <a:p>
            <a:pPr algn="ctr"/>
            <a:r>
              <a:rPr lang="en-GB" dirty="0"/>
              <a:t>Questions and answers</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7" name="Text Placeholder 16"/>
          <p:cNvSpPr>
            <a:spLocks noGrp="1"/>
          </p:cNvSpPr>
          <p:nvPr>
            <p:ph type="body" sz="quarter" idx="16"/>
          </p:nvPr>
        </p:nvSpPr>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329912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p:txBody>
          <a:bodyPr/>
          <a:lstStyle/>
          <a:p>
            <a:r>
              <a:rPr lang="en-GB" dirty="0"/>
              <a:t>Session 2: Overview of the different assessment modules, content and proposed methodology</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933660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9999" y="1400017"/>
            <a:ext cx="10788368" cy="4960588"/>
          </a:xfrm>
        </p:spPr>
        <p:txBody>
          <a:bodyPr/>
          <a:lstStyle/>
          <a:p>
            <a:pPr marL="342900" indent="-342900">
              <a:buSzPct val="100000"/>
              <a:buFont typeface="Wingdings" panose="05000000000000000000" pitchFamily="2" charset="2"/>
              <a:buChar char="ü"/>
            </a:pPr>
            <a:r>
              <a:rPr lang="en-US" sz="2000" b="1" dirty="0">
                <a:solidFill>
                  <a:schemeClr val="accent1"/>
                </a:solidFill>
                <a:cs typeface="Times New Roman"/>
              </a:rPr>
              <a:t>Provide an overview of the proposed objectives of the WHO’s frontline service readiness assessments and approach</a:t>
            </a:r>
          </a:p>
          <a:p>
            <a:pPr marL="342900" indent="-342900">
              <a:buSzPct val="100000"/>
              <a:buFont typeface="Wingdings" panose="05000000000000000000" pitchFamily="2" charset="2"/>
              <a:buChar char="ü"/>
            </a:pPr>
            <a:r>
              <a:rPr lang="en-US" sz="2000" b="1" dirty="0">
                <a:solidFill>
                  <a:schemeClr val="accent1"/>
                </a:solidFill>
                <a:cs typeface="Times New Roman"/>
              </a:rPr>
              <a:t>Provide an overview of the methodology for data collection and sampling, as well as key performance indicators in chart books </a:t>
            </a:r>
          </a:p>
          <a:p>
            <a:pPr marL="342900" indent="-342900">
              <a:buSzPct val="100000"/>
              <a:buFont typeface="Wingdings" panose="05000000000000000000" pitchFamily="2" charset="2"/>
              <a:buChar char="ü"/>
            </a:pPr>
            <a:r>
              <a:rPr lang="en-US" sz="2000" b="1" dirty="0">
                <a:solidFill>
                  <a:schemeClr val="accent1"/>
                </a:solidFill>
                <a:cs typeface="Times New Roman"/>
              </a:rPr>
              <a:t>Understand key steps needed for survey coordination and planning, including:</a:t>
            </a:r>
          </a:p>
          <a:p>
            <a:pPr marL="342900" lvl="1" indent="-342900">
              <a:spcBef>
                <a:spcPts val="1000"/>
              </a:spcBef>
              <a:buFont typeface="Wingdings" panose="05000000000000000000" pitchFamily="2" charset="2"/>
              <a:buChar char="ü"/>
            </a:pPr>
            <a:r>
              <a:rPr lang="en-US" sz="2000" b="1" dirty="0">
                <a:solidFill>
                  <a:schemeClr val="accent1"/>
                </a:solidFill>
                <a:cs typeface="Times New Roman"/>
              </a:rPr>
              <a:t>Steps for survey implementation</a:t>
            </a:r>
          </a:p>
          <a:p>
            <a:pPr marL="342900" lvl="1" indent="-342900">
              <a:spcBef>
                <a:spcPts val="1000"/>
              </a:spcBef>
              <a:buFont typeface="Wingdings" panose="05000000000000000000" pitchFamily="2" charset="2"/>
              <a:buChar char="ü"/>
            </a:pPr>
            <a:r>
              <a:rPr lang="en-US" sz="2000" b="1" dirty="0">
                <a:solidFill>
                  <a:schemeClr val="accent1"/>
                </a:solidFill>
                <a:cs typeface="Times New Roman"/>
              </a:rPr>
              <a:t>Determining the survey design: scope, frequency, and sample</a:t>
            </a:r>
          </a:p>
          <a:p>
            <a:pPr marL="752475" lvl="1">
              <a:lnSpc>
                <a:spcPct val="100000"/>
              </a:lnSpc>
              <a:spcBef>
                <a:spcPts val="0"/>
              </a:spcBef>
              <a:buFont typeface="Wingdings" panose="05000000000000000000" pitchFamily="2" charset="2"/>
              <a:buChar char="ü"/>
            </a:pPr>
            <a:endParaRPr lang="en-GB" b="1" dirty="0">
              <a:solidFill>
                <a:schemeClr val="accent1"/>
              </a:solidFill>
            </a:endParaRPr>
          </a:p>
          <a:p>
            <a:pPr marL="752475" lvl="1">
              <a:lnSpc>
                <a:spcPct val="100000"/>
              </a:lnSpc>
              <a:spcBef>
                <a:spcPts val="0"/>
              </a:spcBef>
              <a:buFont typeface="Wingdings" panose="05000000000000000000" pitchFamily="2" charset="2"/>
              <a:buChar char="ü"/>
            </a:pPr>
            <a:endParaRPr lang="en-GB" b="1" dirty="0">
              <a:solidFill>
                <a:schemeClr val="accent1"/>
              </a:solidFill>
              <a:cs typeface="Arial"/>
            </a:endParaRPr>
          </a:p>
          <a:p>
            <a:pPr marL="752475" lvl="1">
              <a:lnSpc>
                <a:spcPct val="100000"/>
              </a:lnSpc>
              <a:spcBef>
                <a:spcPts val="0"/>
              </a:spcBef>
              <a:buFont typeface="Wingdings" panose="05000000000000000000" pitchFamily="2" charset="2"/>
              <a:buChar char="ü"/>
            </a:pPr>
            <a:endParaRPr lang="en-GB" b="1" dirty="0">
              <a:solidFill>
                <a:schemeClr val="accent1"/>
              </a:solidFill>
              <a:cs typeface="Times New Roman"/>
            </a:endParaRPr>
          </a:p>
          <a:p>
            <a:pPr marL="342900" indent="-342900">
              <a:lnSpc>
                <a:spcPct val="100000"/>
              </a:lnSpc>
              <a:spcAft>
                <a:spcPts val="0"/>
              </a:spcAft>
              <a:buSzPct val="100000"/>
              <a:buFont typeface="Wingdings" panose="05000000000000000000" pitchFamily="2" charset="2"/>
              <a:buChar char="ü"/>
            </a:pPr>
            <a:endParaRPr lang="en-US" b="1" dirty="0">
              <a:solidFill>
                <a:schemeClr val="accent1"/>
              </a:solidFill>
              <a:cs typeface="Times New Roman"/>
            </a:endParaRPr>
          </a:p>
          <a:p>
            <a:pPr marL="285750" indent="-285750">
              <a:buFont typeface="Wingdings" panose="05000000000000000000" pitchFamily="2" charset="2"/>
              <a:buChar char="ü"/>
            </a:pPr>
            <a:endParaRPr lang="en-US" b="1" dirty="0">
              <a:solidFill>
                <a:schemeClr val="accent1"/>
              </a:solidFill>
            </a:endParaRPr>
          </a:p>
        </p:txBody>
      </p:sp>
      <p:sp>
        <p:nvSpPr>
          <p:cNvPr id="4" name="Date Placeholder 3"/>
          <p:cNvSpPr>
            <a:spLocks noGrp="1"/>
          </p:cNvSpPr>
          <p:nvPr>
            <p:ph type="dt" sz="half" idx="14"/>
          </p:nvPr>
        </p:nvSpPr>
        <p:spPr/>
        <p:txBody>
          <a:bodyPr/>
          <a:lstStyle/>
          <a:p>
            <a:fld id="{DCD9F9BF-D269-4020-816F-460E917B7A74}" type="datetime1">
              <a:rPr lang="en-GB" noProof="0" smtClean="0"/>
              <a:t>26/04/2021</a:t>
            </a:fld>
            <a:endParaRPr lang="en-GB" noProof="0" dirty="0"/>
          </a:p>
        </p:txBody>
      </p:sp>
      <p:sp>
        <p:nvSpPr>
          <p:cNvPr id="5" name="Footer Placeholder 4"/>
          <p:cNvSpPr>
            <a:spLocks noGrp="1"/>
          </p:cNvSpPr>
          <p:nvPr>
            <p:ph type="ftr" sz="quarter" idx="15"/>
          </p:nvPr>
        </p:nvSpPr>
        <p:spPr/>
        <p:txBody>
          <a:bodyPr/>
          <a:lstStyle/>
          <a:p>
            <a:r>
              <a:rPr lang="en-GB" noProof="0"/>
              <a:t>|     Title of the presentation</a:t>
            </a:r>
          </a:p>
        </p:txBody>
      </p:sp>
      <p:sp>
        <p:nvSpPr>
          <p:cNvPr id="6" name="Slide Number Placeholder 5"/>
          <p:cNvSpPr>
            <a:spLocks noGrp="1"/>
          </p:cNvSpPr>
          <p:nvPr>
            <p:ph type="sldNum" sz="quarter" idx="16"/>
          </p:nvPr>
        </p:nvSpPr>
        <p:spPr/>
        <p:txBody>
          <a:bodyPr/>
          <a:lstStyle/>
          <a:p>
            <a:fld id="{A74CE0EA-F3B5-4684-BA10-C594598FDB9C}" type="slidenum">
              <a:rPr lang="en-GB" noProof="0" smtClean="0"/>
              <a:pPr/>
              <a:t>2</a:t>
            </a:fld>
            <a:endParaRPr lang="en-GB" noProof="0"/>
          </a:p>
        </p:txBody>
      </p:sp>
      <p:sp>
        <p:nvSpPr>
          <p:cNvPr id="8" name="Title 7"/>
          <p:cNvSpPr>
            <a:spLocks noGrp="1"/>
          </p:cNvSpPr>
          <p:nvPr>
            <p:ph type="title"/>
          </p:nvPr>
        </p:nvSpPr>
        <p:spPr>
          <a:xfrm>
            <a:off x="479999" y="341194"/>
            <a:ext cx="8160000" cy="533400"/>
          </a:xfrm>
        </p:spPr>
        <p:txBody>
          <a:bodyPr/>
          <a:lstStyle/>
          <a:p>
            <a:r>
              <a:rPr lang="en-US" dirty="0"/>
              <a:t>Workshop Objectives (I/II) </a:t>
            </a:r>
          </a:p>
        </p:txBody>
      </p:sp>
    </p:spTree>
    <p:extLst>
      <p:ext uri="{BB962C8B-B14F-4D97-AF65-F5344CB8AC3E}">
        <p14:creationId xmlns:p14="http://schemas.microsoft.com/office/powerpoint/2010/main" val="1545531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2" y="1799999"/>
            <a:ext cx="4279900" cy="1857601"/>
          </a:xfrm>
        </p:spPr>
        <p:txBody>
          <a:bodyPr anchor="ctr"/>
          <a:lstStyle/>
          <a:p>
            <a:r>
              <a:rPr lang="en-GB"/>
              <a:t>Survey modules and key performance indicators</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3839620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45" name="TextBox 44">
            <a:extLst>
              <a:ext uri="{FF2B5EF4-FFF2-40B4-BE49-F238E27FC236}">
                <a16:creationId xmlns:a16="http://schemas.microsoft.com/office/drawing/2014/main" id="{BA1E7234-6C64-4817-98B8-A1EB2AA97E1D}"/>
              </a:ext>
            </a:extLst>
          </p:cNvPr>
          <p:cNvSpPr txBox="1"/>
          <p:nvPr/>
        </p:nvSpPr>
        <p:spPr>
          <a:xfrm>
            <a:off x="3099723" y="6228659"/>
            <a:ext cx="182614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Arial"/>
                <a:ea typeface="+mn-ea"/>
                <a:cs typeface="+mn-cs"/>
                <a:hlinkClick r:id="rId3"/>
              </a:rPr>
              <a:t>See all modules</a:t>
            </a: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graphicFrame>
        <p:nvGraphicFramePr>
          <p:cNvPr id="11" name="Table 10">
            <a:extLst>
              <a:ext uri="{FF2B5EF4-FFF2-40B4-BE49-F238E27FC236}">
                <a16:creationId xmlns:a16="http://schemas.microsoft.com/office/drawing/2014/main" id="{11C08A24-D894-4413-B7D6-C19B1FA3B9A3}"/>
              </a:ext>
            </a:extLst>
          </p:cNvPr>
          <p:cNvGraphicFramePr>
            <a:graphicFrameLocks noGrp="1"/>
          </p:cNvGraphicFramePr>
          <p:nvPr>
            <p:extLst>
              <p:ext uri="{D42A27DB-BD31-4B8C-83A1-F6EECF244321}">
                <p14:modId xmlns:p14="http://schemas.microsoft.com/office/powerpoint/2010/main" val="2960659992"/>
              </p:ext>
            </p:extLst>
          </p:nvPr>
        </p:nvGraphicFramePr>
        <p:xfrm>
          <a:off x="830146" y="1384300"/>
          <a:ext cx="10876218" cy="5196288"/>
        </p:xfrm>
        <a:graphic>
          <a:graphicData uri="http://schemas.openxmlformats.org/drawingml/2006/table">
            <a:tbl>
              <a:tblPr firstRow="1" firstCol="1" bandRow="1">
                <a:tableStyleId>{5A111915-BE36-4E01-A7E5-04B1672EAD32}</a:tableStyleId>
              </a:tblPr>
              <a:tblGrid>
                <a:gridCol w="319646">
                  <a:extLst>
                    <a:ext uri="{9D8B030D-6E8A-4147-A177-3AD203B41FA5}">
                      <a16:colId xmlns:a16="http://schemas.microsoft.com/office/drawing/2014/main" val="1420592266"/>
                    </a:ext>
                  </a:extLst>
                </a:gridCol>
                <a:gridCol w="2833134">
                  <a:extLst>
                    <a:ext uri="{9D8B030D-6E8A-4147-A177-3AD203B41FA5}">
                      <a16:colId xmlns:a16="http://schemas.microsoft.com/office/drawing/2014/main" val="1035333111"/>
                    </a:ext>
                  </a:extLst>
                </a:gridCol>
                <a:gridCol w="3861719">
                  <a:extLst>
                    <a:ext uri="{9D8B030D-6E8A-4147-A177-3AD203B41FA5}">
                      <a16:colId xmlns:a16="http://schemas.microsoft.com/office/drawing/2014/main" val="3262924803"/>
                    </a:ext>
                  </a:extLst>
                </a:gridCol>
                <a:gridCol w="3861719">
                  <a:extLst>
                    <a:ext uri="{9D8B030D-6E8A-4147-A177-3AD203B41FA5}">
                      <a16:colId xmlns:a16="http://schemas.microsoft.com/office/drawing/2014/main" val="3276147738"/>
                    </a:ext>
                  </a:extLst>
                </a:gridCol>
              </a:tblGrid>
              <a:tr h="191676">
                <a:tc gridSpan="3">
                  <a:txBody>
                    <a:bodyPr/>
                    <a:lstStyle/>
                    <a:p>
                      <a:pPr algn="ctr">
                        <a:spcBef>
                          <a:spcPts val="600"/>
                        </a:spcBef>
                        <a:spcAft>
                          <a:spcPts val="0"/>
                        </a:spcAft>
                      </a:pPr>
                      <a:r>
                        <a:rPr lang="en-US" sz="1200" b="1" u="none" dirty="0">
                          <a:solidFill>
                            <a:schemeClr val="tx1"/>
                          </a:solidFill>
                          <a:effectLst/>
                        </a:rPr>
                        <a:t>Health facility and community assessment tools (core modules)</a:t>
                      </a:r>
                      <a:endParaRPr lang="en-US" sz="1200" b="1" u="none"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a:txBody>
                    <a:bodyPr/>
                    <a:lstStyle/>
                    <a:p>
                      <a:pPr algn="ctr">
                        <a:spcBef>
                          <a:spcPts val="600"/>
                        </a:spcBef>
                        <a:spcAft>
                          <a:spcPts val="0"/>
                        </a:spcAft>
                      </a:pPr>
                      <a:endParaRPr lang="en-US" sz="1200" b="1" u="none"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414469753"/>
                  </a:ext>
                </a:extLst>
              </a:tr>
              <a:tr h="504461">
                <a:tc>
                  <a:txBody>
                    <a:bodyPr/>
                    <a:lstStyle/>
                    <a:p>
                      <a:pPr>
                        <a:spcBef>
                          <a:spcPts val="600"/>
                        </a:spcBef>
                        <a:spcAft>
                          <a:spcPts val="0"/>
                        </a:spcAft>
                      </a:pPr>
                      <a:r>
                        <a:rPr lang="en-US" sz="1100" b="0">
                          <a:effectLst/>
                        </a:rPr>
                        <a:t>1</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COVID-19 case management capacities: Diagnostics, therapeutics, and vaccine readiness</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100" dirty="0">
                          <a:effectLst/>
                        </a:rPr>
                        <a:t>Assess present and surge capacities for the treatment of COVID-19 in health facilities</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200" dirty="0">
                          <a:effectLst/>
                          <a:latin typeface="+mn-lt"/>
                          <a:ea typeface="SimSun" panose="02010600030101010101" pitchFamily="2" charset="-122"/>
                          <a:cs typeface="Times New Roman" panose="02020603050405020304" pitchFamily="18" charset="0"/>
                        </a:rPr>
                        <a:t>Hospitals</a:t>
                      </a:r>
                      <a:br>
                        <a:rPr lang="en-US" sz="1200" dirty="0">
                          <a:effectLst/>
                          <a:latin typeface="+mn-lt"/>
                          <a:ea typeface="SimSun" panose="02010600030101010101" pitchFamily="2" charset="-122"/>
                          <a:cs typeface="Times New Roman" panose="02020603050405020304" pitchFamily="18" charset="0"/>
                        </a:rPr>
                      </a:br>
                      <a:r>
                        <a:rPr lang="en-US" sz="1200" dirty="0">
                          <a:effectLst/>
                          <a:latin typeface="+mn-lt"/>
                          <a:ea typeface="SimSun" panose="02010600030101010101" pitchFamily="2" charset="-122"/>
                          <a:cs typeface="Times New Roman" panose="02020603050405020304" pitchFamily="18" charset="0"/>
                        </a:rPr>
                        <a:t>COVID-19 treatment </a:t>
                      </a:r>
                      <a:r>
                        <a:rPr lang="en-US" sz="1200" dirty="0" err="1">
                          <a:effectLst/>
                          <a:latin typeface="+mn-lt"/>
                          <a:ea typeface="SimSun" panose="02010600030101010101" pitchFamily="2" charset="-122"/>
                          <a:cs typeface="Times New Roman" panose="02020603050405020304" pitchFamily="18" charset="0"/>
                        </a:rPr>
                        <a:t>centres</a:t>
                      </a:r>
                      <a:endParaRPr lang="en-US" sz="1200" dirty="0">
                        <a:effectLst/>
                        <a:latin typeface="+mn-lt"/>
                        <a:ea typeface="SimSun" panose="02010600030101010101" pitchFamily="2" charset="-122"/>
                        <a:cs typeface="Times New Roman" panose="02020603050405020304" pitchFamily="18" charset="0"/>
                      </a:endParaRPr>
                    </a:p>
                  </a:txBody>
                  <a:tcPr marL="64171" marR="64171" marT="0" marB="0">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1155587395"/>
                  </a:ext>
                </a:extLst>
              </a:tr>
              <a:tr h="523523">
                <a:tc>
                  <a:txBody>
                    <a:bodyPr/>
                    <a:lstStyle/>
                    <a:p>
                      <a:pPr>
                        <a:spcBef>
                          <a:spcPts val="600"/>
                        </a:spcBef>
                        <a:spcAft>
                          <a:spcPts val="0"/>
                        </a:spcAft>
                      </a:pPr>
                      <a:r>
                        <a:rPr lang="en-US" sz="1100" b="0">
                          <a:effectLst/>
                        </a:rPr>
                        <a:t>2</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Continuity of essential health services</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lvl="0" indent="0">
                        <a:spcBef>
                          <a:spcPts val="600"/>
                        </a:spcBef>
                        <a:spcAft>
                          <a:spcPts val="0"/>
                        </a:spcAft>
                        <a:buFont typeface="Symbol" panose="05050102010706020507" pitchFamily="18" charset="2"/>
                        <a:buNone/>
                      </a:pPr>
                      <a:r>
                        <a:rPr lang="en-US" sz="1100" dirty="0">
                          <a:effectLst/>
                        </a:rPr>
                        <a:t>Assess health facility and health workforce capacities to maintain the safe provision of essential health services </a:t>
                      </a:r>
                    </a:p>
                  </a:txBody>
                  <a:tcPr marL="64171" marR="64171" marT="0" marB="0"/>
                </a:tc>
                <a:tc>
                  <a:txBody>
                    <a:bodyPr/>
                    <a:lstStyle/>
                    <a:p>
                      <a:pPr marL="182880" lvl="0" indent="0">
                        <a:spcBef>
                          <a:spcPts val="600"/>
                        </a:spcBef>
                        <a:spcAft>
                          <a:spcPts val="0"/>
                        </a:spcAft>
                        <a:buFont typeface="Symbol" panose="05050102010706020507" pitchFamily="18" charset="2"/>
                        <a:buNone/>
                      </a:pPr>
                      <a:r>
                        <a:rPr lang="en-US" sz="1200" dirty="0">
                          <a:effectLst/>
                          <a:latin typeface="+mn-lt"/>
                        </a:rPr>
                        <a:t>Hospitals</a:t>
                      </a:r>
                      <a:br>
                        <a:rPr lang="en-US" sz="1200" dirty="0">
                          <a:effectLst/>
                          <a:latin typeface="+mn-lt"/>
                        </a:rPr>
                      </a:br>
                      <a:r>
                        <a:rPr lang="en-US" sz="1200" dirty="0">
                          <a:effectLst/>
                          <a:latin typeface="+mn-lt"/>
                        </a:rPr>
                        <a:t>Primary care facilities</a:t>
                      </a:r>
                    </a:p>
                  </a:txBody>
                  <a:tcPr marL="64171" marR="64171" marT="0" marB="0">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3938321323"/>
                  </a:ext>
                </a:extLst>
              </a:tr>
              <a:tr h="421616">
                <a:tc>
                  <a:txBody>
                    <a:bodyPr/>
                    <a:lstStyle/>
                    <a:p>
                      <a:pPr>
                        <a:spcBef>
                          <a:spcPts val="600"/>
                        </a:spcBef>
                        <a:spcAft>
                          <a:spcPts val="0"/>
                        </a:spcAft>
                      </a:pPr>
                      <a:r>
                        <a:rPr lang="en-US" sz="1100" b="0">
                          <a:effectLst/>
                        </a:rPr>
                        <a:t>3</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Community needs, perceptions and demand – community assessment tool</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GB" sz="1100" dirty="0">
                          <a:effectLst/>
                        </a:rPr>
                        <a:t>Assess community needs, changes in care-seeking behaviours, and  barriers to accessing care</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200" dirty="0">
                          <a:effectLst/>
                          <a:latin typeface="+mn-lt"/>
                          <a:ea typeface="SimSun" panose="02010600030101010101" pitchFamily="2" charset="-122"/>
                          <a:cs typeface="Times New Roman" panose="02020603050405020304" pitchFamily="18" charset="0"/>
                        </a:rPr>
                        <a:t>Communities (community health workers, community leaders, civil society organization leaders)</a:t>
                      </a:r>
                    </a:p>
                  </a:txBody>
                  <a:tcPr marL="64171" marR="64171" marT="0" marB="0">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3366284628"/>
                  </a:ext>
                </a:extLst>
              </a:tr>
              <a:tr h="435671">
                <a:tc>
                  <a:txBody>
                    <a:bodyPr/>
                    <a:lstStyle/>
                    <a:p>
                      <a:pPr>
                        <a:spcBef>
                          <a:spcPts val="600"/>
                        </a:spcBef>
                        <a:spcAft>
                          <a:spcPts val="0"/>
                        </a:spcAft>
                      </a:pPr>
                      <a:r>
                        <a:rPr lang="en-US" sz="1100" b="0" dirty="0">
                          <a:effectLst/>
                          <a:latin typeface="Times New Roman" panose="02020603050405020304" pitchFamily="18" charset="0"/>
                          <a:ea typeface="SimSun" panose="02010600030101010101" pitchFamily="2" charset="-122"/>
                          <a:cs typeface="Times New Roman" panose="02020603050405020304" pitchFamily="18" charset="0"/>
                        </a:rPr>
                        <a:t>4</a:t>
                      </a: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200" b="1" dirty="0">
                          <a:solidFill>
                            <a:schemeClr val="accent2"/>
                          </a:solidFill>
                          <a:effectLst/>
                          <a:latin typeface="Calibri" panose="020F0502020204030204" pitchFamily="34" charset="0"/>
                          <a:ea typeface="SimSun" panose="02010600030101010101" pitchFamily="2" charset="-122"/>
                          <a:cs typeface="Calibri" panose="020F0502020204030204" pitchFamily="34" charset="0"/>
                        </a:rPr>
                        <a:t>Health Service  Resilience Assessment </a:t>
                      </a:r>
                    </a:p>
                  </a:txBody>
                  <a:tcPr marL="64171" marR="64171" marT="0" marB="0"/>
                </a:tc>
                <a:tc>
                  <a:txBody>
                    <a:bodyPr/>
                    <a:lstStyle/>
                    <a:p>
                      <a:pPr marL="182880" marR="0" lvl="0" indent="0" algn="l" defTabSz="914400" rtl="0" eaLnBrk="1" fontAlgn="auto" latinLnBrk="0" hangingPunct="1">
                        <a:lnSpc>
                          <a:spcPct val="100000"/>
                        </a:lnSpc>
                        <a:spcBef>
                          <a:spcPts val="600"/>
                        </a:spcBef>
                        <a:spcAft>
                          <a:spcPts val="0"/>
                        </a:spcAft>
                        <a:buClrTx/>
                        <a:buSzTx/>
                        <a:buFontTx/>
                        <a:buNone/>
                        <a:tabLst/>
                        <a:defRPr/>
                      </a:pPr>
                      <a:r>
                        <a:rPr lang="en-GB" sz="1100" dirty="0"/>
                        <a:t>To assess the non-specific resilience capacity of the health facility.</a:t>
                      </a:r>
                      <a:endParaRPr lang="en-US" sz="1000" dirty="0"/>
                    </a:p>
                    <a:p>
                      <a:pPr marL="182880">
                        <a:spcBef>
                          <a:spcPts val="600"/>
                        </a:spcBef>
                        <a:spcAft>
                          <a:spcPts val="0"/>
                        </a:spcAft>
                      </a:pP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marR="0" lvl="0" indent="0" algn="l" defTabSz="914400" rtl="0" eaLnBrk="1" fontAlgn="auto" latinLnBrk="0" hangingPunct="1">
                        <a:lnSpc>
                          <a:spcPct val="100000"/>
                        </a:lnSpc>
                        <a:spcBef>
                          <a:spcPts val="600"/>
                        </a:spcBef>
                        <a:spcAft>
                          <a:spcPts val="0"/>
                        </a:spcAft>
                        <a:buClrTx/>
                        <a:buSzTx/>
                        <a:buFontTx/>
                        <a:buNone/>
                        <a:tabLst/>
                        <a:defRPr/>
                      </a:pPr>
                      <a:r>
                        <a:rPr lang="en-US" sz="1200" kern="1200" dirty="0">
                          <a:solidFill>
                            <a:schemeClr val="tx1"/>
                          </a:solidFill>
                          <a:effectLst/>
                          <a:latin typeface="+mn-lt"/>
                          <a:ea typeface="+mn-ea"/>
                          <a:cs typeface="+mn-cs"/>
                        </a:rPr>
                        <a:t>Hospitals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Primary care facilities</a:t>
                      </a:r>
                    </a:p>
                    <a:p>
                      <a:pPr marL="182880">
                        <a:spcBef>
                          <a:spcPts val="600"/>
                        </a:spcBef>
                        <a:spcAft>
                          <a:spcPts val="0"/>
                        </a:spcAft>
                      </a:pPr>
                      <a:endParaRPr lang="en-US" sz="11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3928046851"/>
                  </a:ext>
                </a:extLst>
              </a:tr>
              <a:tr h="210807">
                <a:tc gridSpan="3">
                  <a:txBody>
                    <a:bodyPr/>
                    <a:lstStyle/>
                    <a:p>
                      <a:pPr marL="182880" algn="ctr">
                        <a:spcBef>
                          <a:spcPts val="600"/>
                        </a:spcBef>
                        <a:spcAft>
                          <a:spcPts val="0"/>
                        </a:spcAft>
                      </a:pPr>
                      <a:r>
                        <a:rPr lang="en-US" sz="1200" dirty="0">
                          <a:effectLst/>
                        </a:rPr>
                        <a:t>In-depth assessment tools/modules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solidFill>
                      <a:schemeClr val="accent5"/>
                    </a:solidFill>
                  </a:tcPr>
                </a:tc>
                <a:tc hMerge="1">
                  <a:txBody>
                    <a:bodyPr/>
                    <a:lstStyle/>
                    <a:p>
                      <a:endParaRPr lang="en-US"/>
                    </a:p>
                  </a:txBody>
                  <a:tcPr/>
                </a:tc>
                <a:tc hMerge="1">
                  <a:txBody>
                    <a:bodyPr/>
                    <a:lstStyle/>
                    <a:p>
                      <a:endParaRPr lang="en-US"/>
                    </a:p>
                  </a:txBody>
                  <a:tcPr/>
                </a:tc>
                <a:tc>
                  <a:txBody>
                    <a:bodyPr/>
                    <a:lstStyle/>
                    <a:p>
                      <a:pPr marL="182880" algn="ctr">
                        <a:spcBef>
                          <a:spcPts val="600"/>
                        </a:spcBef>
                        <a:spcAft>
                          <a:spcPts val="0"/>
                        </a:spcAft>
                      </a:pP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solidFill>
                      <a:schemeClr val="accent5"/>
                    </a:solidFill>
                  </a:tcPr>
                </a:tc>
                <a:extLst>
                  <a:ext uri="{0D108BD9-81ED-4DB2-BD59-A6C34878D82A}">
                    <a16:rowId xmlns:a16="http://schemas.microsoft.com/office/drawing/2014/main" val="2811267967"/>
                  </a:ext>
                </a:extLst>
              </a:tr>
              <a:tr h="421616">
                <a:tc>
                  <a:txBody>
                    <a:bodyPr/>
                    <a:lstStyle/>
                    <a:p>
                      <a:pPr>
                        <a:spcBef>
                          <a:spcPts val="600"/>
                        </a:spcBef>
                        <a:spcAft>
                          <a:spcPts val="0"/>
                        </a:spcAft>
                      </a:pPr>
                      <a:r>
                        <a:rPr lang="en-US" sz="1100" b="0">
                          <a:effectLst/>
                        </a:rPr>
                        <a:t>4</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Rapid hospital readiness checklist </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100" dirty="0">
                          <a:effectLst/>
                        </a:rPr>
                        <a:t>Assess overall hospital readiness to identify priority actions to prepare for, be ready for and respond to COVID-19</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marR="0" lvl="0" indent="0" algn="l" defTabSz="914400" rtl="0" eaLnBrk="1" fontAlgn="auto" latinLnBrk="0" hangingPunct="1">
                        <a:lnSpc>
                          <a:spcPct val="100000"/>
                        </a:lnSpc>
                        <a:spcBef>
                          <a:spcPts val="0"/>
                        </a:spcBef>
                        <a:spcAft>
                          <a:spcPts val="0"/>
                        </a:spcAft>
                        <a:buClrTx/>
                        <a:buSzTx/>
                        <a:buFontTx/>
                        <a:buNone/>
                        <a:tabLst/>
                        <a:defRPr/>
                      </a:pPr>
                      <a:r>
                        <a:rPr lang="en-GB" sz="1200" dirty="0"/>
                        <a:t>Hospitals</a:t>
                      </a:r>
                    </a:p>
                    <a:p>
                      <a:pPr marL="182880"/>
                      <a:r>
                        <a:rPr lang="en-GB" sz="1200" dirty="0"/>
                        <a:t>COVID-19 treatment centres</a:t>
                      </a:r>
                    </a:p>
                    <a:p>
                      <a:pPr marL="182880"/>
                      <a:r>
                        <a:rPr lang="en-GB" sz="1200" dirty="0"/>
                        <a:t>Long-term care facilities</a:t>
                      </a:r>
                    </a:p>
                  </a:txBody>
                  <a:tcPr>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262220335"/>
                  </a:ext>
                </a:extLst>
              </a:tr>
              <a:tr h="504461">
                <a:tc>
                  <a:txBody>
                    <a:bodyPr/>
                    <a:lstStyle/>
                    <a:p>
                      <a:pPr>
                        <a:spcBef>
                          <a:spcPts val="600"/>
                        </a:spcBef>
                        <a:spcAft>
                          <a:spcPts val="0"/>
                        </a:spcAft>
                      </a:pPr>
                      <a:r>
                        <a:rPr lang="en-US" sz="1100" b="0">
                          <a:effectLst/>
                        </a:rPr>
                        <a:t>5</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Biomedical equipment for COVID-19 case management – inventory tool</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100" dirty="0">
                          <a:effectLst/>
                        </a:rPr>
                        <a:t>Conduct an in-depth facility inventory of biomedical equipment re-allocation, procurement and planning measures for COVID-19</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r>
                        <a:rPr lang="en-US" sz="1200" dirty="0"/>
                        <a:t>Hospitals </a:t>
                      </a:r>
                    </a:p>
                    <a:p>
                      <a:pPr marL="182880"/>
                      <a:r>
                        <a:rPr lang="en-GB" sz="1200" dirty="0"/>
                        <a:t>COVID-19 treatment centres</a:t>
                      </a:r>
                    </a:p>
                  </a:txBody>
                  <a:tcPr>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87593322"/>
                  </a:ext>
                </a:extLst>
              </a:tr>
              <a:tr h="504461">
                <a:tc>
                  <a:txBody>
                    <a:bodyPr/>
                    <a:lstStyle/>
                    <a:p>
                      <a:pPr>
                        <a:spcBef>
                          <a:spcPts val="600"/>
                        </a:spcBef>
                        <a:spcAft>
                          <a:spcPts val="0"/>
                        </a:spcAft>
                      </a:pPr>
                      <a:r>
                        <a:rPr lang="en-US" sz="1100" b="0">
                          <a:effectLst/>
                        </a:rPr>
                        <a:t>6</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tcPr>
                </a:tc>
                <a:tc>
                  <a:txBody>
                    <a:bodyPr/>
                    <a:lstStyle/>
                    <a:p>
                      <a:pPr>
                        <a:spcBef>
                          <a:spcPts val="600"/>
                        </a:spcBef>
                        <a:spcAft>
                          <a:spcPts val="0"/>
                        </a:spcAft>
                      </a:pPr>
                      <a:r>
                        <a:rPr lang="en-US" sz="1100" b="1" dirty="0">
                          <a:solidFill>
                            <a:schemeClr val="accent2"/>
                          </a:solidFill>
                          <a:effectLst/>
                        </a:rPr>
                        <a:t>Ensuring a safe environment for patients and staff in COVID-19 health-care facilities</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spcBef>
                          <a:spcPts val="600"/>
                        </a:spcBef>
                        <a:spcAft>
                          <a:spcPts val="0"/>
                        </a:spcAft>
                      </a:pPr>
                      <a:r>
                        <a:rPr lang="en-US" sz="1100" dirty="0">
                          <a:effectLst/>
                        </a:rPr>
                        <a:t>Assess structural capacities of health facilities to allow safe service delivery and enable surge capacity planning</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tc>
                <a:tc>
                  <a:txBody>
                    <a:bodyPr/>
                    <a:lstStyle/>
                    <a:p>
                      <a:pPr marL="182880"/>
                      <a:r>
                        <a:rPr lang="en-US" sz="1200" dirty="0"/>
                        <a:t>Hospitals </a:t>
                      </a:r>
                    </a:p>
                    <a:p>
                      <a:pPr marL="182880"/>
                      <a:r>
                        <a:rPr lang="en-GB" sz="1200" dirty="0"/>
                        <a:t>COVID-19 treatment centres</a:t>
                      </a:r>
                    </a:p>
                    <a:p>
                      <a:pPr marL="182880"/>
                      <a:r>
                        <a:rPr lang="en-US" sz="1200" dirty="0"/>
                        <a:t>Primary care facilities</a:t>
                      </a:r>
                    </a:p>
                  </a:txBody>
                  <a:tcPr>
                    <a:lnR w="63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820545248"/>
                  </a:ext>
                </a:extLst>
              </a:tr>
              <a:tr h="421616">
                <a:tc>
                  <a:txBody>
                    <a:bodyPr/>
                    <a:lstStyle/>
                    <a:p>
                      <a:pPr>
                        <a:spcBef>
                          <a:spcPts val="600"/>
                        </a:spcBef>
                        <a:spcAft>
                          <a:spcPts val="0"/>
                        </a:spcAft>
                      </a:pPr>
                      <a:r>
                        <a:rPr lang="en-US" sz="1100" b="0">
                          <a:effectLst/>
                        </a:rPr>
                        <a:t>7</a:t>
                      </a:r>
                      <a:endParaRPr lang="en-US" sz="1100" b="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L w="6350" cap="flat" cmpd="sng" algn="ctr">
                      <a:solidFill>
                        <a:schemeClr val="bg1">
                          <a:lumMod val="50000"/>
                        </a:schemeClr>
                      </a:solidFill>
                      <a:prstDash val="solid"/>
                      <a:round/>
                      <a:headEnd type="none" w="med" len="med"/>
                      <a:tailEnd type="none" w="med" len="med"/>
                    </a:lnL>
                    <a:lnB w="6350" cap="flat" cmpd="sng" algn="ctr">
                      <a:solidFill>
                        <a:schemeClr val="bg1">
                          <a:lumMod val="50000"/>
                        </a:schemeClr>
                      </a:solidFill>
                      <a:prstDash val="solid"/>
                      <a:round/>
                      <a:headEnd type="none" w="med" len="med"/>
                      <a:tailEnd type="none" w="med" len="med"/>
                    </a:lnB>
                  </a:tcPr>
                </a:tc>
                <a:tc>
                  <a:txBody>
                    <a:bodyPr/>
                    <a:lstStyle/>
                    <a:p>
                      <a:pPr>
                        <a:spcBef>
                          <a:spcPts val="600"/>
                        </a:spcBef>
                        <a:spcAft>
                          <a:spcPts val="0"/>
                        </a:spcAft>
                      </a:pPr>
                      <a:r>
                        <a:rPr lang="en-US" sz="1100" b="1" dirty="0">
                          <a:solidFill>
                            <a:schemeClr val="accent2"/>
                          </a:solidFill>
                          <a:effectLst/>
                        </a:rPr>
                        <a:t>Infection prevention and control health care facility response for COVID-19</a:t>
                      </a:r>
                      <a:endParaRPr lang="en-US" sz="1100" b="1" dirty="0">
                        <a:solidFill>
                          <a:schemeClr val="accent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B w="6350" cap="flat" cmpd="sng" algn="ctr">
                      <a:solidFill>
                        <a:schemeClr val="bg1">
                          <a:lumMod val="50000"/>
                        </a:schemeClr>
                      </a:solidFill>
                      <a:prstDash val="solid"/>
                      <a:round/>
                      <a:headEnd type="none" w="med" len="med"/>
                      <a:tailEnd type="none" w="med" len="med"/>
                    </a:lnB>
                  </a:tcPr>
                </a:tc>
                <a:tc>
                  <a:txBody>
                    <a:bodyPr/>
                    <a:lstStyle/>
                    <a:p>
                      <a:pPr marL="182880">
                        <a:spcBef>
                          <a:spcPts val="600"/>
                        </a:spcBef>
                        <a:spcAft>
                          <a:spcPts val="0"/>
                        </a:spcAft>
                      </a:pPr>
                      <a:r>
                        <a:rPr lang="en-US" sz="1100" dirty="0">
                          <a:effectLst/>
                        </a:rPr>
                        <a:t>Assess infection prevention and control capacities to respond to COVID-19</a:t>
                      </a:r>
                      <a:endParaRPr lang="en-US"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4171" marR="64171" marT="0" marB="0">
                    <a:lnB w="6350" cap="flat" cmpd="sng" algn="ctr">
                      <a:solidFill>
                        <a:schemeClr val="bg1">
                          <a:lumMod val="50000"/>
                        </a:schemeClr>
                      </a:solidFill>
                      <a:prstDash val="solid"/>
                      <a:round/>
                      <a:headEnd type="none" w="med" len="med"/>
                      <a:tailEnd type="none" w="med" len="med"/>
                    </a:lnB>
                  </a:tcPr>
                </a:tc>
                <a:tc>
                  <a:txBody>
                    <a:bodyPr/>
                    <a:lstStyle/>
                    <a:p>
                      <a:pPr marL="182880"/>
                      <a:r>
                        <a:rPr lang="en-US" sz="1200" dirty="0"/>
                        <a:t>Hospitals </a:t>
                      </a:r>
                    </a:p>
                    <a:p>
                      <a:pPr marL="182880"/>
                      <a:r>
                        <a:rPr lang="en-GB" sz="1200" dirty="0"/>
                        <a:t>COVID-19 treatment centres</a:t>
                      </a:r>
                    </a:p>
                    <a:p>
                      <a:pPr marL="182880"/>
                      <a:r>
                        <a:rPr lang="en-US" sz="1200" dirty="0"/>
                        <a:t>Primary care facilities</a:t>
                      </a:r>
                    </a:p>
                    <a:p>
                      <a:pPr marL="182880" marR="0" lvl="0" indent="0" algn="l" defTabSz="914400" rtl="0" eaLnBrk="1" fontAlgn="auto" latinLnBrk="0" hangingPunct="1">
                        <a:lnSpc>
                          <a:spcPct val="100000"/>
                        </a:lnSpc>
                        <a:spcBef>
                          <a:spcPts val="0"/>
                        </a:spcBef>
                        <a:spcAft>
                          <a:spcPts val="0"/>
                        </a:spcAft>
                        <a:buClrTx/>
                        <a:buSzTx/>
                        <a:buFontTx/>
                        <a:buNone/>
                        <a:tabLst/>
                        <a:defRPr/>
                      </a:pPr>
                      <a:r>
                        <a:rPr lang="en-GB" sz="1200" dirty="0"/>
                        <a:t>Long-term care facilities</a:t>
                      </a:r>
                    </a:p>
                  </a:txBody>
                  <a:tcPr>
                    <a:lnR w="6350" cap="flat" cmpd="sng" algn="ctr">
                      <a:solidFill>
                        <a:schemeClr val="bg1">
                          <a:lumMod val="50000"/>
                        </a:schemeClr>
                      </a:solidFill>
                      <a:prstDash val="solid"/>
                      <a:round/>
                      <a:headEnd type="none" w="med" len="med"/>
                      <a:tailEnd type="none" w="med" len="med"/>
                    </a:ln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35524878"/>
                  </a:ext>
                </a:extLst>
              </a:tr>
            </a:tbl>
          </a:graphicData>
        </a:graphic>
      </p:graphicFrame>
      <p:sp>
        <p:nvSpPr>
          <p:cNvPr id="17" name="Título 1">
            <a:extLst>
              <a:ext uri="{FF2B5EF4-FFF2-40B4-BE49-F238E27FC236}">
                <a16:creationId xmlns:a16="http://schemas.microsoft.com/office/drawing/2014/main" id="{C392015B-5145-461F-A92F-616093D9554A}"/>
              </a:ext>
            </a:extLst>
          </p:cNvPr>
          <p:cNvSpPr txBox="1">
            <a:spLocks/>
          </p:cNvSpPr>
          <p:nvPr/>
        </p:nvSpPr>
        <p:spPr bwMode="invGray">
          <a:xfrm>
            <a:off x="490285" y="338791"/>
            <a:ext cx="9063289" cy="677599"/>
          </a:xfrm>
          <a:prstGeom prst="rect">
            <a:avLst/>
          </a:prstGeom>
        </p:spPr>
        <p:txBody>
          <a:bodyPr vert="horz" lIns="18000" tIns="0" rIns="360000" bIns="0" rtlCol="0" anchor="b">
            <a:noAutofit/>
          </a:bodyPr>
          <a:lst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a:lstStyle>
          <a:p>
            <a:pPr lvl="0">
              <a:lnSpc>
                <a:spcPct val="100000"/>
              </a:lnSpc>
              <a:defRPr/>
            </a:pPr>
            <a:r>
              <a:rPr lang="en-GB" sz="2400" dirty="0"/>
              <a:t>Scope of this training: 4 modules</a:t>
            </a:r>
            <a:endParaRPr kumimoji="0" lang="en-US" sz="2400" b="1" i="0" u="none" strike="noStrike" kern="1200" cap="none" spc="0" normalizeH="0" baseline="0" noProof="0" dirty="0">
              <a:ln>
                <a:noFill/>
              </a:ln>
              <a:solidFill>
                <a:srgbClr val="009CDE"/>
              </a:solidFill>
              <a:effectLst/>
              <a:uLnTx/>
              <a:uFillTx/>
              <a:latin typeface="Ebrima"/>
              <a:ea typeface="+mj-ea"/>
              <a:cs typeface="+mj-cs"/>
            </a:endParaRPr>
          </a:p>
        </p:txBody>
      </p:sp>
      <p:grpSp>
        <p:nvGrpSpPr>
          <p:cNvPr id="8" name="Group 7">
            <a:extLst>
              <a:ext uri="{FF2B5EF4-FFF2-40B4-BE49-F238E27FC236}">
                <a16:creationId xmlns:a16="http://schemas.microsoft.com/office/drawing/2014/main" id="{55AF683C-4421-4925-A578-C9942283385D}"/>
              </a:ext>
            </a:extLst>
          </p:cNvPr>
          <p:cNvGrpSpPr/>
          <p:nvPr/>
        </p:nvGrpSpPr>
        <p:grpSpPr>
          <a:xfrm>
            <a:off x="3916829" y="2116634"/>
            <a:ext cx="191927" cy="3659964"/>
            <a:chOff x="4138494" y="2178213"/>
            <a:chExt cx="185066" cy="3445778"/>
          </a:xfrm>
        </p:grpSpPr>
        <p:grpSp>
          <p:nvGrpSpPr>
            <p:cNvPr id="5" name="Group 4">
              <a:extLst>
                <a:ext uri="{FF2B5EF4-FFF2-40B4-BE49-F238E27FC236}">
                  <a16:creationId xmlns:a16="http://schemas.microsoft.com/office/drawing/2014/main" id="{050D4E0E-7E62-4B0F-BA51-20AD03936E63}"/>
                </a:ext>
              </a:extLst>
            </p:cNvPr>
            <p:cNvGrpSpPr/>
            <p:nvPr/>
          </p:nvGrpSpPr>
          <p:grpSpPr>
            <a:xfrm>
              <a:off x="4138494" y="2178213"/>
              <a:ext cx="185066" cy="3053640"/>
              <a:chOff x="4138494" y="2178213"/>
              <a:chExt cx="185066" cy="3053640"/>
            </a:xfrm>
          </p:grpSpPr>
          <p:grpSp>
            <p:nvGrpSpPr>
              <p:cNvPr id="4" name="Group 3">
                <a:extLst>
                  <a:ext uri="{FF2B5EF4-FFF2-40B4-BE49-F238E27FC236}">
                    <a16:creationId xmlns:a16="http://schemas.microsoft.com/office/drawing/2014/main" id="{B8AD4FC4-AA3B-4640-9799-849F9453D238}"/>
                  </a:ext>
                </a:extLst>
              </p:cNvPr>
              <p:cNvGrpSpPr/>
              <p:nvPr/>
            </p:nvGrpSpPr>
            <p:grpSpPr>
              <a:xfrm>
                <a:off x="4138494" y="2178213"/>
                <a:ext cx="185066" cy="2641834"/>
                <a:chOff x="4138494" y="2178213"/>
                <a:chExt cx="185066" cy="2641834"/>
              </a:xfrm>
            </p:grpSpPr>
            <p:sp>
              <p:nvSpPr>
                <p:cNvPr id="9" name="Arrow: Right 8">
                  <a:extLst>
                    <a:ext uri="{FF2B5EF4-FFF2-40B4-BE49-F238E27FC236}">
                      <a16:creationId xmlns:a16="http://schemas.microsoft.com/office/drawing/2014/main" id="{8105595F-546C-4308-B0FC-3FC8E21B2D90}"/>
                    </a:ext>
                  </a:extLst>
                </p:cNvPr>
                <p:cNvSpPr/>
                <p:nvPr/>
              </p:nvSpPr>
              <p:spPr>
                <a:xfrm>
                  <a:off x="4142490" y="4657085"/>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3" name="Group 2">
                  <a:extLst>
                    <a:ext uri="{FF2B5EF4-FFF2-40B4-BE49-F238E27FC236}">
                      <a16:creationId xmlns:a16="http://schemas.microsoft.com/office/drawing/2014/main" id="{89B1C1C9-A89A-4B05-9BB6-A4FE109E8337}"/>
                    </a:ext>
                  </a:extLst>
                </p:cNvPr>
                <p:cNvGrpSpPr/>
                <p:nvPr/>
              </p:nvGrpSpPr>
              <p:grpSpPr>
                <a:xfrm>
                  <a:off x="4138494" y="2178213"/>
                  <a:ext cx="185066" cy="2138168"/>
                  <a:chOff x="4138494" y="2178213"/>
                  <a:chExt cx="185066" cy="2138168"/>
                </a:xfrm>
              </p:grpSpPr>
              <p:sp>
                <p:nvSpPr>
                  <p:cNvPr id="2" name="Arrow: Right 1">
                    <a:extLst>
                      <a:ext uri="{FF2B5EF4-FFF2-40B4-BE49-F238E27FC236}">
                        <a16:creationId xmlns:a16="http://schemas.microsoft.com/office/drawing/2014/main" id="{723318DF-87CD-4C61-8902-4EA27DF86743}"/>
                      </a:ext>
                    </a:extLst>
                  </p:cNvPr>
                  <p:cNvSpPr/>
                  <p:nvPr/>
                </p:nvSpPr>
                <p:spPr>
                  <a:xfrm>
                    <a:off x="4142490" y="3410291"/>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 name="Arrow: Right 11">
                    <a:extLst>
                      <a:ext uri="{FF2B5EF4-FFF2-40B4-BE49-F238E27FC236}">
                        <a16:creationId xmlns:a16="http://schemas.microsoft.com/office/drawing/2014/main" id="{6EE6E660-34EE-4EB7-9B87-ACBB31B845A1}"/>
                      </a:ext>
                    </a:extLst>
                  </p:cNvPr>
                  <p:cNvSpPr/>
                  <p:nvPr/>
                </p:nvSpPr>
                <p:spPr>
                  <a:xfrm>
                    <a:off x="4138494" y="2178213"/>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 name="Arrow: Right 12">
                    <a:extLst>
                      <a:ext uri="{FF2B5EF4-FFF2-40B4-BE49-F238E27FC236}">
                        <a16:creationId xmlns:a16="http://schemas.microsoft.com/office/drawing/2014/main" id="{F06F9719-4DF7-4828-B1FE-0595EDED0295}"/>
                      </a:ext>
                    </a:extLst>
                  </p:cNvPr>
                  <p:cNvSpPr/>
                  <p:nvPr/>
                </p:nvSpPr>
                <p:spPr>
                  <a:xfrm>
                    <a:off x="4138494" y="2834091"/>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4" name="Arrow: Right 13">
                    <a:extLst>
                      <a:ext uri="{FF2B5EF4-FFF2-40B4-BE49-F238E27FC236}">
                        <a16:creationId xmlns:a16="http://schemas.microsoft.com/office/drawing/2014/main" id="{F3A7D9CA-B713-4EF7-951D-E06246D11867}"/>
                      </a:ext>
                    </a:extLst>
                  </p:cNvPr>
                  <p:cNvSpPr/>
                  <p:nvPr/>
                </p:nvSpPr>
                <p:spPr>
                  <a:xfrm>
                    <a:off x="4142490" y="4153419"/>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sp>
            <p:nvSpPr>
              <p:cNvPr id="15" name="Arrow: Right 14">
                <a:extLst>
                  <a:ext uri="{FF2B5EF4-FFF2-40B4-BE49-F238E27FC236}">
                    <a16:creationId xmlns:a16="http://schemas.microsoft.com/office/drawing/2014/main" id="{1B82E430-547E-4CFC-B608-A8D586206459}"/>
                  </a:ext>
                </a:extLst>
              </p:cNvPr>
              <p:cNvSpPr/>
              <p:nvPr/>
            </p:nvSpPr>
            <p:spPr>
              <a:xfrm>
                <a:off x="4142490" y="5068891"/>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16" name="Arrow: Right 15">
              <a:extLst>
                <a:ext uri="{FF2B5EF4-FFF2-40B4-BE49-F238E27FC236}">
                  <a16:creationId xmlns:a16="http://schemas.microsoft.com/office/drawing/2014/main" id="{0F73EAC8-8A99-46EC-808F-F8912E55B1E2}"/>
                </a:ext>
              </a:extLst>
            </p:cNvPr>
            <p:cNvSpPr/>
            <p:nvPr/>
          </p:nvSpPr>
          <p:spPr>
            <a:xfrm>
              <a:off x="4142490" y="5461029"/>
              <a:ext cx="181070" cy="162962"/>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22" name="Oval 21">
            <a:extLst>
              <a:ext uri="{FF2B5EF4-FFF2-40B4-BE49-F238E27FC236}">
                <a16:creationId xmlns:a16="http://schemas.microsoft.com/office/drawing/2014/main" id="{3A57DD74-FB8F-49A6-A192-5713F2F38C0B}"/>
              </a:ext>
            </a:extLst>
          </p:cNvPr>
          <p:cNvSpPr/>
          <p:nvPr/>
        </p:nvSpPr>
        <p:spPr>
          <a:xfrm>
            <a:off x="-203200" y="1070904"/>
            <a:ext cx="12125911" cy="28423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570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DFC88B-CEE8-489F-8788-AA8C605ABBE1}"/>
              </a:ext>
            </a:extLst>
          </p:cNvPr>
          <p:cNvSpPr>
            <a:spLocks noGrp="1"/>
          </p:cNvSpPr>
          <p:nvPr>
            <p:ph idx="1"/>
          </p:nvPr>
        </p:nvSpPr>
        <p:spPr/>
        <p:txBody>
          <a:bodyPr vert="horz" lIns="18000" tIns="0" rIns="18000" bIns="0" rtlCol="0" anchor="t">
            <a:noAutofit/>
          </a:bodyPr>
          <a:lstStyle/>
          <a:p>
            <a:r>
              <a:rPr lang="en-GB" sz="2000" dirty="0">
                <a:cs typeface="Arial"/>
              </a:rPr>
              <a:t>Examples of the </a:t>
            </a:r>
            <a:r>
              <a:rPr lang="en-GB" sz="2000" dirty="0">
                <a:cs typeface="Times New Roman"/>
              </a:rPr>
              <a:t>survey modules and key performance indicators for:</a:t>
            </a:r>
            <a:endParaRPr lang="en-GB" dirty="0"/>
          </a:p>
          <a:p>
            <a:pPr marL="826770" lvl="2">
              <a:buFont typeface="+mj-lt"/>
              <a:buAutoNum type="arabicPeriod"/>
            </a:pPr>
            <a:r>
              <a:rPr lang="en-US" sz="2000" dirty="0">
                <a:solidFill>
                  <a:srgbClr val="1A9DD1"/>
                </a:solidFill>
              </a:rPr>
              <a:t>Health Service Resilience </a:t>
            </a:r>
          </a:p>
          <a:p>
            <a:pPr marL="826770" lvl="2">
              <a:buFont typeface="+mj-lt"/>
              <a:buAutoNum type="arabicPeriod"/>
            </a:pPr>
            <a:r>
              <a:rPr lang="en-US" sz="2000" dirty="0">
                <a:solidFill>
                  <a:srgbClr val="1A9DD1"/>
                </a:solidFill>
              </a:rPr>
              <a:t>COVID-19 case management capacities module</a:t>
            </a:r>
            <a:endParaRPr lang="en-US" sz="2000" dirty="0">
              <a:solidFill>
                <a:srgbClr val="1A9DD1"/>
              </a:solidFill>
              <a:cs typeface="Times New Roman" panose="02020603050405020304" pitchFamily="18" charset="0"/>
            </a:endParaRPr>
          </a:p>
          <a:p>
            <a:pPr marL="826770" lvl="2">
              <a:buFont typeface="+mj-lt"/>
              <a:buAutoNum type="arabicPeriod"/>
            </a:pPr>
            <a:r>
              <a:rPr lang="en-US" sz="2000" dirty="0">
                <a:solidFill>
                  <a:srgbClr val="6EAA2E"/>
                </a:solidFill>
              </a:rPr>
              <a:t>Continuity of essential health services module</a:t>
            </a:r>
            <a:endParaRPr lang="en-US" sz="2000" dirty="0">
              <a:solidFill>
                <a:srgbClr val="6EAA2E"/>
              </a:solidFill>
              <a:cs typeface="Times New Roman" panose="02020603050405020304" pitchFamily="18" charset="0"/>
            </a:endParaRPr>
          </a:p>
          <a:p>
            <a:pPr marL="826770" lvl="2">
              <a:buFont typeface="+mj-lt"/>
              <a:buAutoNum type="arabicPeriod"/>
            </a:pPr>
            <a:r>
              <a:rPr lang="en-US" sz="2000" dirty="0">
                <a:solidFill>
                  <a:srgbClr val="FF9933"/>
                </a:solidFill>
              </a:rPr>
              <a:t>Community needs, perceptions and demand module</a:t>
            </a:r>
            <a:endParaRPr lang="en-US" sz="2000" dirty="0">
              <a:solidFill>
                <a:srgbClr val="FF9933"/>
              </a:solidFill>
              <a:cs typeface="Times New Roman" panose="02020603050405020304" pitchFamily="18" charset="0"/>
            </a:endParaRPr>
          </a:p>
          <a:p>
            <a:r>
              <a:rPr lang="en-US" sz="2000" dirty="0">
                <a:cs typeface="Times New Roman"/>
              </a:rPr>
              <a:t>These examples illustrate the objectives, use, and content areas for each of these core survey modules, the key questions and indicators keys, and provide an example of performance indicators for national dashboards.</a:t>
            </a:r>
          </a:p>
        </p:txBody>
      </p:sp>
      <p:sp>
        <p:nvSpPr>
          <p:cNvPr id="4" name="Date Placeholder 3">
            <a:extLst>
              <a:ext uri="{FF2B5EF4-FFF2-40B4-BE49-F238E27FC236}">
                <a16:creationId xmlns:a16="http://schemas.microsoft.com/office/drawing/2014/main" id="{CA5E77FC-202A-45AC-9A81-E9E77CACC8EA}"/>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AC17D085-83C9-430D-A79D-B8215DDFEAFB}"/>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058A8FE7-8631-4F41-BB69-B74BEEDA982A}"/>
              </a:ext>
            </a:extLst>
          </p:cNvPr>
          <p:cNvSpPr>
            <a:spLocks noGrp="1"/>
          </p:cNvSpPr>
          <p:nvPr>
            <p:ph type="sldNum" sz="quarter" idx="16"/>
          </p:nvPr>
        </p:nvSpPr>
        <p:spPr/>
        <p:txBody>
          <a:bodyPr/>
          <a:lstStyle/>
          <a:p>
            <a:fld id="{A74CE0EA-F3B5-4684-BA10-C594598FDB9C}" type="slidenum">
              <a:rPr lang="en-GB" noProof="0" smtClean="0"/>
              <a:pPr/>
              <a:t>22</a:t>
            </a:fld>
            <a:endParaRPr lang="en-GB" noProof="0"/>
          </a:p>
        </p:txBody>
      </p:sp>
      <p:sp>
        <p:nvSpPr>
          <p:cNvPr id="7" name="Text Placeholder 6">
            <a:extLst>
              <a:ext uri="{FF2B5EF4-FFF2-40B4-BE49-F238E27FC236}">
                <a16:creationId xmlns:a16="http://schemas.microsoft.com/office/drawing/2014/main" id="{AA54BF87-0D1C-4595-A549-C78B5FBCFB3E}"/>
              </a:ext>
            </a:extLst>
          </p:cNvPr>
          <p:cNvSpPr>
            <a:spLocks noGrp="1"/>
          </p:cNvSpPr>
          <p:nvPr>
            <p:ph type="body" sz="quarter" idx="21"/>
          </p:nvPr>
        </p:nvSpPr>
        <p:spPr/>
        <p:txBody>
          <a:bodyPr/>
          <a:lstStyle/>
          <a:p>
            <a:endParaRPr lang="en-GB"/>
          </a:p>
        </p:txBody>
      </p:sp>
      <p:sp>
        <p:nvSpPr>
          <p:cNvPr id="8" name="Title 7">
            <a:extLst>
              <a:ext uri="{FF2B5EF4-FFF2-40B4-BE49-F238E27FC236}">
                <a16:creationId xmlns:a16="http://schemas.microsoft.com/office/drawing/2014/main" id="{2C14ACDA-0610-4FBB-B9EE-68C4072E679C}"/>
              </a:ext>
            </a:extLst>
          </p:cNvPr>
          <p:cNvSpPr>
            <a:spLocks noGrp="1"/>
          </p:cNvSpPr>
          <p:nvPr>
            <p:ph type="title"/>
          </p:nvPr>
        </p:nvSpPr>
        <p:spPr>
          <a:xfrm>
            <a:off x="479999" y="359999"/>
            <a:ext cx="8160000" cy="460801"/>
          </a:xfrm>
        </p:spPr>
        <p:txBody>
          <a:bodyPr/>
          <a:lstStyle/>
          <a:p>
            <a:r>
              <a:rPr lang="en-GB" sz="2400"/>
              <a:t>Survey modules and key performance indicators</a:t>
            </a:r>
            <a:endParaRPr lang="en-US" sz="2400"/>
          </a:p>
        </p:txBody>
      </p:sp>
    </p:spTree>
    <p:extLst>
      <p:ext uri="{BB962C8B-B14F-4D97-AF65-F5344CB8AC3E}">
        <p14:creationId xmlns:p14="http://schemas.microsoft.com/office/powerpoint/2010/main" val="3385781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5ED0CE2-D46D-4A5D-AA96-988747B49B42}"/>
              </a:ext>
            </a:extLst>
          </p:cNvPr>
          <p:cNvSpPr>
            <a:spLocks noGrp="1"/>
          </p:cNvSpPr>
          <p:nvPr>
            <p:ph type="body" sz="quarter" idx="13"/>
          </p:nvPr>
        </p:nvSpPr>
        <p:spPr/>
        <p:txBody>
          <a:bodyPr/>
          <a:lstStyle/>
          <a:p>
            <a:endParaRPr lang="en-US" dirty="0"/>
          </a:p>
        </p:txBody>
      </p:sp>
      <p:sp>
        <p:nvSpPr>
          <p:cNvPr id="4" name="Date Placeholder 3">
            <a:extLst>
              <a:ext uri="{FF2B5EF4-FFF2-40B4-BE49-F238E27FC236}">
                <a16:creationId xmlns:a16="http://schemas.microsoft.com/office/drawing/2014/main" id="{08E9C287-DD57-4136-A7B2-AA183F34E236}"/>
              </a:ext>
            </a:extLst>
          </p:cNvPr>
          <p:cNvSpPr>
            <a:spLocks noGrp="1"/>
          </p:cNvSpPr>
          <p:nvPr>
            <p:ph type="dt" sz="half"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9144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949D7296-6874-4840-B546-A09749318F20}"/>
              </a:ext>
            </a:extLst>
          </p:cNvPr>
          <p:cNvSpPr>
            <a:spLocks noGrp="1"/>
          </p:cNvSpPr>
          <p:nvPr>
            <p:ph type="ftr" sz="quarter" idx="1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8C16F2C5-7C15-4DD7-89BC-3D0C018F203C}"/>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A3B968EC-EDD7-4497-9E6C-EF71863BD8E5}"/>
              </a:ext>
            </a:extLst>
          </p:cNvPr>
          <p:cNvSpPr>
            <a:spLocks noGrp="1"/>
          </p:cNvSpPr>
          <p:nvPr>
            <p:ph type="body" sz="quarter" idx="21"/>
          </p:nvPr>
        </p:nvSpPr>
        <p:spPr/>
        <p:txBody>
          <a:bodyPr/>
          <a:lstStyle/>
          <a:p>
            <a:r>
              <a:rPr lang="en-US" i="1" dirty="0"/>
              <a:t>Source: WHO Regional Office for Africa</a:t>
            </a:r>
          </a:p>
        </p:txBody>
      </p:sp>
      <p:sp>
        <p:nvSpPr>
          <p:cNvPr id="8" name="Title 7">
            <a:extLst>
              <a:ext uri="{FF2B5EF4-FFF2-40B4-BE49-F238E27FC236}">
                <a16:creationId xmlns:a16="http://schemas.microsoft.com/office/drawing/2014/main" id="{45D3241D-69E4-45DD-8A8E-BD314499D342}"/>
              </a:ext>
            </a:extLst>
          </p:cNvPr>
          <p:cNvSpPr>
            <a:spLocks noGrp="1"/>
          </p:cNvSpPr>
          <p:nvPr>
            <p:ph type="title"/>
          </p:nvPr>
        </p:nvSpPr>
        <p:spPr>
          <a:xfrm>
            <a:off x="71016" y="314767"/>
            <a:ext cx="9564914" cy="488514"/>
          </a:xfrm>
        </p:spPr>
        <p:txBody>
          <a:bodyPr/>
          <a:lstStyle/>
          <a:p>
            <a:r>
              <a:rPr lang="en-US" dirty="0"/>
              <a:t>Resilience capacities in the context of health targets</a:t>
            </a:r>
          </a:p>
        </p:txBody>
      </p:sp>
      <p:pic>
        <p:nvPicPr>
          <p:cNvPr id="9" name="Content Placeholder 8">
            <a:extLst>
              <a:ext uri="{FF2B5EF4-FFF2-40B4-BE49-F238E27FC236}">
                <a16:creationId xmlns:a16="http://schemas.microsoft.com/office/drawing/2014/main" id="{2DC162A8-643E-4583-B781-362B4014EE55}"/>
              </a:ext>
            </a:extLst>
          </p:cNvPr>
          <p:cNvPicPr>
            <a:picLocks noGrp="1"/>
          </p:cNvPicPr>
          <p:nvPr>
            <p:ph idx="1"/>
          </p:nvPr>
        </p:nvPicPr>
        <p:blipFill rotWithShape="1">
          <a:blip r:embed="rId3" cstate="email">
            <a:extLst>
              <a:ext uri="{28A0092B-C50C-407E-A947-70E740481C1C}">
                <a14:useLocalDpi xmlns:a14="http://schemas.microsoft.com/office/drawing/2010/main"/>
              </a:ext>
            </a:extLst>
          </a:blip>
          <a:srcRect/>
          <a:stretch/>
        </p:blipFill>
        <p:spPr bwMode="auto">
          <a:xfrm>
            <a:off x="1411243" y="1119178"/>
            <a:ext cx="4483535" cy="5135294"/>
          </a:xfrm>
          <a:prstGeom prst="rect">
            <a:avLst/>
          </a:prstGeom>
          <a:ln>
            <a:noFill/>
          </a:ln>
          <a:extLst>
            <a:ext uri="{53640926-AAD7-44D8-BBD7-CCE9431645EC}">
              <a14:shadowObscured xmlns:a14="http://schemas.microsoft.com/office/drawing/2010/main"/>
            </a:ext>
          </a:extLst>
        </p:spPr>
      </p:pic>
      <p:sp>
        <p:nvSpPr>
          <p:cNvPr id="10" name="Rectangle: Rounded Corners 9">
            <a:extLst>
              <a:ext uri="{FF2B5EF4-FFF2-40B4-BE49-F238E27FC236}">
                <a16:creationId xmlns:a16="http://schemas.microsoft.com/office/drawing/2014/main" id="{4D1EA584-803E-4D57-A688-393744DAC059}"/>
              </a:ext>
            </a:extLst>
          </p:cNvPr>
          <p:cNvSpPr/>
          <p:nvPr/>
        </p:nvSpPr>
        <p:spPr>
          <a:xfrm>
            <a:off x="71016" y="4020814"/>
            <a:ext cx="1321975" cy="17825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SYSTEM COMPONENTS</a:t>
            </a:r>
          </a:p>
          <a:p>
            <a:pPr algn="ctr"/>
            <a:r>
              <a:rPr lang="en-US" sz="1100" i="1" dirty="0"/>
              <a:t>(Areas for investment)</a:t>
            </a:r>
          </a:p>
        </p:txBody>
      </p:sp>
      <p:sp>
        <p:nvSpPr>
          <p:cNvPr id="11" name="Rectangle: Rounded Corners 10">
            <a:extLst>
              <a:ext uri="{FF2B5EF4-FFF2-40B4-BE49-F238E27FC236}">
                <a16:creationId xmlns:a16="http://schemas.microsoft.com/office/drawing/2014/main" id="{09F52F2D-A733-4922-86DC-564ECDDC2F28}"/>
              </a:ext>
            </a:extLst>
          </p:cNvPr>
          <p:cNvSpPr/>
          <p:nvPr/>
        </p:nvSpPr>
        <p:spPr>
          <a:xfrm>
            <a:off x="71017" y="2876365"/>
            <a:ext cx="1321975" cy="5822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NEEDED FUNCTIONALITY</a:t>
            </a:r>
          </a:p>
        </p:txBody>
      </p:sp>
      <p:sp>
        <p:nvSpPr>
          <p:cNvPr id="12" name="Rectangle: Rounded Corners 11">
            <a:extLst>
              <a:ext uri="{FF2B5EF4-FFF2-40B4-BE49-F238E27FC236}">
                <a16:creationId xmlns:a16="http://schemas.microsoft.com/office/drawing/2014/main" id="{31A9104A-DB34-48DB-93D3-5E3D9638E400}"/>
              </a:ext>
            </a:extLst>
          </p:cNvPr>
          <p:cNvSpPr/>
          <p:nvPr/>
        </p:nvSpPr>
        <p:spPr>
          <a:xfrm>
            <a:off x="71017" y="2006353"/>
            <a:ext cx="1321974" cy="8308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TARGETED OUTCOMES</a:t>
            </a:r>
          </a:p>
        </p:txBody>
      </p:sp>
      <p:sp>
        <p:nvSpPr>
          <p:cNvPr id="13" name="Rectangle: Rounded Corners 12">
            <a:extLst>
              <a:ext uri="{FF2B5EF4-FFF2-40B4-BE49-F238E27FC236}">
                <a16:creationId xmlns:a16="http://schemas.microsoft.com/office/drawing/2014/main" id="{C2DD3B9B-C5FF-4730-8852-07580F28A9DF}"/>
              </a:ext>
            </a:extLst>
          </p:cNvPr>
          <p:cNvSpPr/>
          <p:nvPr/>
        </p:nvSpPr>
        <p:spPr>
          <a:xfrm>
            <a:off x="71017" y="1188003"/>
            <a:ext cx="1321974" cy="7791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ASPIRED IMPACT</a:t>
            </a:r>
          </a:p>
        </p:txBody>
      </p:sp>
      <p:cxnSp>
        <p:nvCxnSpPr>
          <p:cNvPr id="15" name="Straight Arrow Connector 14">
            <a:extLst>
              <a:ext uri="{FF2B5EF4-FFF2-40B4-BE49-F238E27FC236}">
                <a16:creationId xmlns:a16="http://schemas.microsoft.com/office/drawing/2014/main" id="{D766A703-C283-4751-B426-9A0DA9B5D2D3}"/>
              </a:ext>
            </a:extLst>
          </p:cNvPr>
          <p:cNvCxnSpPr>
            <a:cxnSpLocks/>
          </p:cNvCxnSpPr>
          <p:nvPr/>
        </p:nvCxnSpPr>
        <p:spPr>
          <a:xfrm flipH="1">
            <a:off x="5211196" y="3266983"/>
            <a:ext cx="22675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E78E213-324C-483B-B020-F961CBBB5CB9}"/>
              </a:ext>
            </a:extLst>
          </p:cNvPr>
          <p:cNvCxnSpPr>
            <a:cxnSpLocks/>
            <a:stCxn id="19" idx="2"/>
            <a:endCxn id="20" idx="0"/>
          </p:cNvCxnSpPr>
          <p:nvPr/>
        </p:nvCxnSpPr>
        <p:spPr>
          <a:xfrm>
            <a:off x="7478734" y="2467992"/>
            <a:ext cx="0" cy="1867069"/>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C98DB45-7835-4C38-9825-C8AD1B553C80}"/>
              </a:ext>
            </a:extLst>
          </p:cNvPr>
          <p:cNvSpPr/>
          <p:nvPr/>
        </p:nvSpPr>
        <p:spPr>
          <a:xfrm>
            <a:off x="6283993" y="1890944"/>
            <a:ext cx="2389481" cy="577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b="1" dirty="0"/>
              <a:t>SPECIFIC RESILIENCE</a:t>
            </a:r>
          </a:p>
          <a:p>
            <a:pPr algn="ctr"/>
            <a:r>
              <a:rPr lang="en-US" sz="1100" i="1" dirty="0"/>
              <a:t>Targeted at potential / known shock events </a:t>
            </a:r>
            <a:r>
              <a:rPr lang="en-US" sz="1100" i="1" dirty="0">
                <a:solidFill>
                  <a:srgbClr val="FF0000"/>
                </a:solidFill>
              </a:rPr>
              <a:t>(IHR core capacities)</a:t>
            </a:r>
          </a:p>
        </p:txBody>
      </p:sp>
      <p:sp>
        <p:nvSpPr>
          <p:cNvPr id="20" name="Rectangle 19">
            <a:extLst>
              <a:ext uri="{FF2B5EF4-FFF2-40B4-BE49-F238E27FC236}">
                <a16:creationId xmlns:a16="http://schemas.microsoft.com/office/drawing/2014/main" id="{FC7B7A8E-3665-465C-9A88-90D7B77C40E2}"/>
              </a:ext>
            </a:extLst>
          </p:cNvPr>
          <p:cNvSpPr/>
          <p:nvPr/>
        </p:nvSpPr>
        <p:spPr>
          <a:xfrm>
            <a:off x="6283993" y="4335061"/>
            <a:ext cx="2389481" cy="577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b="1" dirty="0"/>
              <a:t>NON-SPECIFIC RESILIENCE</a:t>
            </a:r>
          </a:p>
          <a:p>
            <a:pPr algn="ctr"/>
            <a:r>
              <a:rPr lang="en-US" sz="1100" i="1" dirty="0"/>
              <a:t>Not targeted at explicit shock events </a:t>
            </a:r>
            <a:r>
              <a:rPr lang="en-US" sz="1100" i="1" dirty="0">
                <a:solidFill>
                  <a:srgbClr val="FF0000"/>
                </a:solidFill>
              </a:rPr>
              <a:t>(inherent system capacities)</a:t>
            </a:r>
          </a:p>
        </p:txBody>
      </p:sp>
      <p:sp>
        <p:nvSpPr>
          <p:cNvPr id="25" name="Rectangle: Rounded Corners 24">
            <a:extLst>
              <a:ext uri="{FF2B5EF4-FFF2-40B4-BE49-F238E27FC236}">
                <a16:creationId xmlns:a16="http://schemas.microsoft.com/office/drawing/2014/main" id="{64C4C63C-CC25-442B-A4C0-D3EAF2929B89}"/>
              </a:ext>
            </a:extLst>
          </p:cNvPr>
          <p:cNvSpPr/>
          <p:nvPr/>
        </p:nvSpPr>
        <p:spPr>
          <a:xfrm>
            <a:off x="9014567" y="1004794"/>
            <a:ext cx="3106415" cy="234934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342900" indent="-342900">
              <a:buFont typeface="+mj-lt"/>
              <a:buAutoNum type="arabicPeriod"/>
            </a:pPr>
            <a:r>
              <a:rPr lang="en-US" sz="1050" dirty="0"/>
              <a:t>Legislation and financing</a:t>
            </a:r>
          </a:p>
          <a:p>
            <a:pPr marL="342900" indent="-342900">
              <a:buFont typeface="+mj-lt"/>
              <a:buAutoNum type="arabicPeriod"/>
            </a:pPr>
            <a:r>
              <a:rPr lang="en-US" sz="1050" dirty="0"/>
              <a:t>IHR coordination</a:t>
            </a:r>
          </a:p>
          <a:p>
            <a:pPr marL="342900" indent="-342900">
              <a:buFont typeface="+mj-lt"/>
              <a:buAutoNum type="arabicPeriod"/>
            </a:pPr>
            <a:r>
              <a:rPr lang="en-US" sz="1050" dirty="0"/>
              <a:t>Zoonotic events</a:t>
            </a:r>
          </a:p>
          <a:p>
            <a:pPr marL="342900" indent="-342900">
              <a:buFont typeface="+mj-lt"/>
              <a:buAutoNum type="arabicPeriod"/>
            </a:pPr>
            <a:r>
              <a:rPr lang="en-US" sz="1050" dirty="0"/>
              <a:t>Food safety</a:t>
            </a:r>
          </a:p>
          <a:p>
            <a:pPr marL="342900" indent="-342900">
              <a:buFont typeface="+mj-lt"/>
              <a:buAutoNum type="arabicPeriod"/>
            </a:pPr>
            <a:r>
              <a:rPr lang="en-US" sz="1050" dirty="0"/>
              <a:t>Laboratory</a:t>
            </a:r>
          </a:p>
          <a:p>
            <a:pPr marL="342900" indent="-342900">
              <a:buFont typeface="+mj-lt"/>
              <a:buAutoNum type="arabicPeriod"/>
            </a:pPr>
            <a:r>
              <a:rPr lang="en-US" sz="1050" dirty="0"/>
              <a:t>Surveillance</a:t>
            </a:r>
          </a:p>
          <a:p>
            <a:pPr marL="342900" indent="-342900">
              <a:buFont typeface="+mj-lt"/>
              <a:buAutoNum type="arabicPeriod"/>
            </a:pPr>
            <a:r>
              <a:rPr lang="en-US" sz="1050" dirty="0"/>
              <a:t>Human resources</a:t>
            </a:r>
          </a:p>
          <a:p>
            <a:pPr marL="342900" indent="-342900">
              <a:buFont typeface="+mj-lt"/>
              <a:buAutoNum type="arabicPeriod"/>
            </a:pPr>
            <a:r>
              <a:rPr lang="en-US" sz="1050" dirty="0"/>
              <a:t>National Health Emergency Framework</a:t>
            </a:r>
          </a:p>
          <a:p>
            <a:pPr marL="342900" indent="-342900">
              <a:buFont typeface="+mj-lt"/>
              <a:buAutoNum type="arabicPeriod"/>
            </a:pPr>
            <a:r>
              <a:rPr lang="en-US" sz="1050" dirty="0"/>
              <a:t>Health service provision</a:t>
            </a:r>
          </a:p>
          <a:p>
            <a:pPr marL="342900" indent="-342900">
              <a:buFont typeface="+mj-lt"/>
              <a:buAutoNum type="arabicPeriod"/>
            </a:pPr>
            <a:r>
              <a:rPr lang="en-US" sz="1050" dirty="0"/>
              <a:t>Risk communication</a:t>
            </a:r>
          </a:p>
          <a:p>
            <a:pPr marL="342900" indent="-342900">
              <a:buFont typeface="+mj-lt"/>
              <a:buAutoNum type="arabicPeriod"/>
            </a:pPr>
            <a:r>
              <a:rPr lang="en-US" sz="1050" dirty="0"/>
              <a:t>Points of entry</a:t>
            </a:r>
          </a:p>
          <a:p>
            <a:pPr marL="342900" indent="-342900">
              <a:buFont typeface="+mj-lt"/>
              <a:buAutoNum type="arabicPeriod"/>
            </a:pPr>
            <a:r>
              <a:rPr lang="en-US" sz="1050" dirty="0"/>
              <a:t>Chemical events</a:t>
            </a:r>
          </a:p>
          <a:p>
            <a:pPr marL="342900" indent="-342900">
              <a:buFont typeface="+mj-lt"/>
              <a:buAutoNum type="arabicPeriod"/>
            </a:pPr>
            <a:r>
              <a:rPr lang="en-US" sz="1050" dirty="0"/>
              <a:t>Radiation emergencies</a:t>
            </a:r>
          </a:p>
        </p:txBody>
      </p:sp>
      <p:sp>
        <p:nvSpPr>
          <p:cNvPr id="26" name="Rectangle: Rounded Corners 25">
            <a:extLst>
              <a:ext uri="{FF2B5EF4-FFF2-40B4-BE49-F238E27FC236}">
                <a16:creationId xmlns:a16="http://schemas.microsoft.com/office/drawing/2014/main" id="{B0741B6B-3C6D-4CE6-9EBA-C9DAD4BB97C3}"/>
              </a:ext>
            </a:extLst>
          </p:cNvPr>
          <p:cNvSpPr/>
          <p:nvPr/>
        </p:nvSpPr>
        <p:spPr>
          <a:xfrm>
            <a:off x="9014567" y="3773010"/>
            <a:ext cx="3106415" cy="169563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342900" indent="-342900">
              <a:buFont typeface="+mj-lt"/>
              <a:buAutoNum type="arabicPeriod"/>
            </a:pPr>
            <a:r>
              <a:rPr lang="en-US" sz="1050" b="1" dirty="0"/>
              <a:t>Awareness</a:t>
            </a:r>
            <a:r>
              <a:rPr lang="en-US" sz="1050" dirty="0"/>
              <a:t> of self capacities &amp; risks</a:t>
            </a:r>
          </a:p>
          <a:p>
            <a:pPr marL="342900" indent="-342900">
              <a:buFont typeface="+mj-lt"/>
              <a:buAutoNum type="arabicPeriod"/>
            </a:pPr>
            <a:endParaRPr lang="en-US" sz="1050" dirty="0"/>
          </a:p>
          <a:p>
            <a:pPr marL="342900" indent="-342900">
              <a:buFont typeface="+mj-lt"/>
              <a:buAutoNum type="arabicPeriod"/>
            </a:pPr>
            <a:r>
              <a:rPr lang="en-US" sz="1050" b="1" dirty="0"/>
              <a:t>Diversity</a:t>
            </a:r>
            <a:r>
              <a:rPr lang="en-US" sz="1050" dirty="0"/>
              <a:t> in service provision</a:t>
            </a:r>
          </a:p>
          <a:p>
            <a:pPr marL="342900" indent="-342900">
              <a:buFont typeface="+mj-lt"/>
              <a:buAutoNum type="arabicPeriod"/>
            </a:pPr>
            <a:endParaRPr lang="en-US" sz="1050" b="1" dirty="0"/>
          </a:p>
          <a:p>
            <a:pPr marL="342900" indent="-342900">
              <a:buFont typeface="+mj-lt"/>
              <a:buAutoNum type="arabicPeriod"/>
            </a:pPr>
            <a:r>
              <a:rPr lang="en-US" sz="1050" b="1" dirty="0"/>
              <a:t>Self regulation</a:t>
            </a:r>
            <a:r>
              <a:rPr lang="en-US" sz="1050" dirty="0"/>
              <a:t> &amp; local decision space</a:t>
            </a:r>
          </a:p>
          <a:p>
            <a:pPr marL="342900" indent="-342900">
              <a:buFont typeface="+mj-lt"/>
              <a:buAutoNum type="arabicPeriod"/>
            </a:pPr>
            <a:endParaRPr lang="en-US" sz="1050" dirty="0"/>
          </a:p>
          <a:p>
            <a:pPr marL="342900" indent="-342900">
              <a:buFont typeface="+mj-lt"/>
              <a:buAutoNum type="arabicPeriod"/>
            </a:pPr>
            <a:r>
              <a:rPr lang="en-US" sz="1050" dirty="0"/>
              <a:t>Local resource </a:t>
            </a:r>
            <a:r>
              <a:rPr lang="en-US" sz="1050" b="1" dirty="0"/>
              <a:t>mobilization </a:t>
            </a:r>
            <a:r>
              <a:rPr lang="en-US" sz="1050" dirty="0"/>
              <a:t>capacity</a:t>
            </a:r>
          </a:p>
          <a:p>
            <a:pPr marL="342900" indent="-342900">
              <a:buFont typeface="+mj-lt"/>
              <a:buAutoNum type="arabicPeriod"/>
            </a:pPr>
            <a:endParaRPr lang="en-US" sz="1050" b="1" dirty="0"/>
          </a:p>
          <a:p>
            <a:pPr marL="342900" indent="-342900">
              <a:buFont typeface="+mj-lt"/>
              <a:buAutoNum type="arabicPeriod"/>
            </a:pPr>
            <a:r>
              <a:rPr lang="en-US" sz="1050" b="1" dirty="0"/>
              <a:t>Transformation </a:t>
            </a:r>
            <a:r>
              <a:rPr lang="en-US" sz="1050" dirty="0"/>
              <a:t>and self learning</a:t>
            </a:r>
          </a:p>
        </p:txBody>
      </p:sp>
      <p:cxnSp>
        <p:nvCxnSpPr>
          <p:cNvPr id="28" name="Straight Connector 27">
            <a:extLst>
              <a:ext uri="{FF2B5EF4-FFF2-40B4-BE49-F238E27FC236}">
                <a16:creationId xmlns:a16="http://schemas.microsoft.com/office/drawing/2014/main" id="{BC8E454F-4969-4B1F-97C1-42261A9F0B4A}"/>
              </a:ext>
            </a:extLst>
          </p:cNvPr>
          <p:cNvCxnSpPr>
            <a:stCxn id="19" idx="3"/>
            <a:endCxn id="25" idx="1"/>
          </p:cNvCxnSpPr>
          <p:nvPr/>
        </p:nvCxnSpPr>
        <p:spPr>
          <a:xfrm>
            <a:off x="8673474" y="2179468"/>
            <a:ext cx="3410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F5A6B2E-66EB-4750-997A-442DBCB1DF42}"/>
              </a:ext>
            </a:extLst>
          </p:cNvPr>
          <p:cNvCxnSpPr>
            <a:cxnSpLocks/>
            <a:stCxn id="20" idx="3"/>
            <a:endCxn id="26" idx="1"/>
          </p:cNvCxnSpPr>
          <p:nvPr/>
        </p:nvCxnSpPr>
        <p:spPr>
          <a:xfrm flipV="1">
            <a:off x="8673474" y="4620828"/>
            <a:ext cx="341093" cy="275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43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fltVal val="0"/>
                                          </p:val>
                                        </p:tav>
                                        <p:tav tm="100000">
                                          <p:val>
                                            <p:strVal val="#ppt_w"/>
                                          </p:val>
                                        </p:tav>
                                      </p:tavLst>
                                    </p:anim>
                                    <p:anim calcmode="lin" valueType="num">
                                      <p:cBhvr>
                                        <p:cTn id="28" dur="1000" fill="hold"/>
                                        <p:tgtEl>
                                          <p:spTgt spid="19"/>
                                        </p:tgtEl>
                                        <p:attrNameLst>
                                          <p:attrName>ppt_h</p:attrName>
                                        </p:attrNameLst>
                                      </p:cBhvr>
                                      <p:tavLst>
                                        <p:tav tm="0">
                                          <p:val>
                                            <p:fltVal val="0"/>
                                          </p:val>
                                        </p:tav>
                                        <p:tav tm="100000">
                                          <p:val>
                                            <p:strVal val="#ppt_h"/>
                                          </p:val>
                                        </p:tav>
                                      </p:tavLst>
                                    </p:anim>
                                    <p:anim calcmode="lin" valueType="num">
                                      <p:cBhvr>
                                        <p:cTn id="29" dur="1000" fill="hold"/>
                                        <p:tgtEl>
                                          <p:spTgt spid="19"/>
                                        </p:tgtEl>
                                        <p:attrNameLst>
                                          <p:attrName>style.rotation</p:attrName>
                                        </p:attrNameLst>
                                      </p:cBhvr>
                                      <p:tavLst>
                                        <p:tav tm="0">
                                          <p:val>
                                            <p:fltVal val="90"/>
                                          </p:val>
                                        </p:tav>
                                        <p:tav tm="100000">
                                          <p:val>
                                            <p:fltVal val="0"/>
                                          </p:val>
                                        </p:tav>
                                      </p:tavLst>
                                    </p:anim>
                                    <p:animEffect transition="in" filter="fade">
                                      <p:cBhvr>
                                        <p:cTn id="30" dur="1000"/>
                                        <p:tgtEl>
                                          <p:spTgt spid="19"/>
                                        </p:tgtEl>
                                      </p:cBhvr>
                                    </p:animEffect>
                                  </p:childTnLst>
                                </p:cTn>
                              </p:par>
                              <p:par>
                                <p:cTn id="31" presetID="3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style.rotation</p:attrName>
                                        </p:attrNameLst>
                                      </p:cBhvr>
                                      <p:tavLst>
                                        <p:tav tm="0">
                                          <p:val>
                                            <p:fltVal val="90"/>
                                          </p:val>
                                        </p:tav>
                                        <p:tav tm="100000">
                                          <p:val>
                                            <p:fltVal val="0"/>
                                          </p:val>
                                        </p:tav>
                                      </p:tavLst>
                                    </p:anim>
                                    <p:animEffect transition="in" filter="fade">
                                      <p:cBhvr>
                                        <p:cTn id="36" dur="1000"/>
                                        <p:tgtEl>
                                          <p:spTgt spid="1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par>
                                <p:cTn id="43" presetID="3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style.rotation</p:attrName>
                                        </p:attrNameLst>
                                      </p:cBhvr>
                                      <p:tavLst>
                                        <p:tav tm="0">
                                          <p:val>
                                            <p:fltVal val="90"/>
                                          </p:val>
                                        </p:tav>
                                        <p:tav tm="100000">
                                          <p:val>
                                            <p:fltVal val="0"/>
                                          </p:val>
                                        </p:tav>
                                      </p:tavLst>
                                    </p:anim>
                                    <p:animEffect transition="in" filter="fade">
                                      <p:cBhvr>
                                        <p:cTn id="48" dur="10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1000"/>
                                        <p:tgtEl>
                                          <p:spTgt spid="26"/>
                                        </p:tgtEl>
                                      </p:cBhvr>
                                    </p:animEffect>
                                    <p:anim calcmode="lin" valueType="num">
                                      <p:cBhvr>
                                        <p:cTn id="66" dur="1000" fill="hold"/>
                                        <p:tgtEl>
                                          <p:spTgt spid="26"/>
                                        </p:tgtEl>
                                        <p:attrNameLst>
                                          <p:attrName>ppt_x</p:attrName>
                                        </p:attrNameLst>
                                      </p:cBhvr>
                                      <p:tavLst>
                                        <p:tav tm="0">
                                          <p:val>
                                            <p:strVal val="#ppt_x"/>
                                          </p:val>
                                        </p:tav>
                                        <p:tav tm="100000">
                                          <p:val>
                                            <p:strVal val="#ppt_x"/>
                                          </p:val>
                                        </p:tav>
                                      </p:tavLst>
                                    </p:anim>
                                    <p:anim calcmode="lin" valueType="num">
                                      <p:cBhvr>
                                        <p:cTn id="67" dur="1000" fill="hold"/>
                                        <p:tgtEl>
                                          <p:spTgt spid="2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9" grpId="0" animBg="1"/>
      <p:bldP spid="20" grpId="0" animBg="1"/>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5BEDB11-478F-4737-A02A-94E03A1C28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 y="21012"/>
            <a:ext cx="10085821" cy="6827752"/>
          </a:xfrm>
          <a:prstGeom prst="rect">
            <a:avLst/>
          </a:prstGeom>
        </p:spPr>
      </p:pic>
      <p:graphicFrame>
        <p:nvGraphicFramePr>
          <p:cNvPr id="10" name="Content Placeholder 2">
            <a:extLst>
              <a:ext uri="{FF2B5EF4-FFF2-40B4-BE49-F238E27FC236}">
                <a16:creationId xmlns:a16="http://schemas.microsoft.com/office/drawing/2014/main" id="{564FC1B9-BFEA-4887-A57B-766FF18B2644}"/>
              </a:ext>
            </a:extLst>
          </p:cNvPr>
          <p:cNvGraphicFramePr>
            <a:graphicFrameLocks noGrp="1"/>
          </p:cNvGraphicFramePr>
          <p:nvPr>
            <p:ph idx="1"/>
            <p:extLst>
              <p:ext uri="{D42A27DB-BD31-4B8C-83A1-F6EECF244321}">
                <p14:modId xmlns:p14="http://schemas.microsoft.com/office/powerpoint/2010/main" val="1870013471"/>
              </p:ext>
            </p:extLst>
          </p:nvPr>
        </p:nvGraphicFramePr>
        <p:xfrm>
          <a:off x="2145069" y="1577020"/>
          <a:ext cx="7940756" cy="4925212"/>
        </p:xfrm>
        <a:graphic>
          <a:graphicData uri="http://schemas.openxmlformats.org/drawingml/2006/table">
            <a:tbl>
              <a:tblPr firstRow="1" bandRow="1">
                <a:tableStyleId>{72833802-FEF1-4C79-8D5D-14CF1EAF98D9}</a:tableStyleId>
              </a:tblPr>
              <a:tblGrid>
                <a:gridCol w="1511482">
                  <a:extLst>
                    <a:ext uri="{9D8B030D-6E8A-4147-A177-3AD203B41FA5}">
                      <a16:colId xmlns:a16="http://schemas.microsoft.com/office/drawing/2014/main" val="1715339317"/>
                    </a:ext>
                  </a:extLst>
                </a:gridCol>
                <a:gridCol w="6429274">
                  <a:extLst>
                    <a:ext uri="{9D8B030D-6E8A-4147-A177-3AD203B41FA5}">
                      <a16:colId xmlns:a16="http://schemas.microsoft.com/office/drawing/2014/main" val="1960234871"/>
                    </a:ext>
                  </a:extLst>
                </a:gridCol>
              </a:tblGrid>
              <a:tr h="60347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Health Service Resilience</a:t>
                      </a:r>
                      <a:r>
                        <a:rPr lang="en-US" sz="1600" baseline="0" dirty="0">
                          <a:solidFill>
                            <a:schemeClr val="bg1"/>
                          </a:solidFill>
                        </a:rPr>
                        <a:t> </a:t>
                      </a:r>
                      <a:endParaRPr lang="en-US" sz="1600" b="0" dirty="0">
                        <a:solidFill>
                          <a:schemeClr val="bg1"/>
                        </a:solidFill>
                      </a:endParaRPr>
                    </a:p>
                  </a:txBody>
                  <a:tcPr marL="117620" marR="117620">
                    <a:lnL w="9525" cap="flat" cmpd="sng" algn="ctr">
                      <a:solidFill>
                        <a:srgbClr val="00528A"/>
                      </a:solid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tx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a:solidFill>
                          <a:schemeClr val="tx1"/>
                        </a:solidFill>
                        <a:highlight>
                          <a:srgbClr val="FFFF00"/>
                        </a:highlight>
                      </a:endParaRPr>
                    </a:p>
                  </a:txBody>
                  <a:tcPr>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accent2"/>
                    </a:solidFill>
                  </a:tcPr>
                </a:tc>
                <a:extLst>
                  <a:ext uri="{0D108BD9-81ED-4DB2-BD59-A6C34878D82A}">
                    <a16:rowId xmlns:a16="http://schemas.microsoft.com/office/drawing/2014/main" val="3250481101"/>
                  </a:ext>
                </a:extLst>
              </a:tr>
              <a:tr h="6034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Objective: </a:t>
                      </a:r>
                      <a:endParaRPr lang="en-US" sz="1400" b="1">
                        <a:solidFill>
                          <a:schemeClr val="accent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lvl="0"/>
                      <a:r>
                        <a:rPr lang="en-US" sz="1400" b="0" dirty="0">
                          <a:solidFill>
                            <a:schemeClr val="tx1"/>
                          </a:solidFill>
                        </a:rPr>
                        <a:t>Asses</a:t>
                      </a:r>
                      <a:r>
                        <a:rPr lang="en-GB" sz="1400" dirty="0"/>
                        <a:t>To assess the non-specific resilience capacity of the health facility.</a:t>
                      </a:r>
                      <a:endParaRPr lang="en-US" sz="1100" dirty="0"/>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632709524"/>
                  </a:ext>
                </a:extLst>
              </a:tr>
              <a:tr h="5297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Use:</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Provide data on strengths and gaps of health</a:t>
                      </a:r>
                      <a:r>
                        <a:rPr lang="en-US" sz="1400" baseline="0" dirty="0"/>
                        <a:t> systems and their capacities to respond to known and unknown shock events </a:t>
                      </a:r>
                      <a:endParaRPr lang="en-GB" sz="1400" b="0" dirty="0">
                        <a:solidFill>
                          <a:schemeClr val="tx1"/>
                        </a:solidFill>
                      </a:endParaRP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2405379763"/>
                  </a:ext>
                </a:extLst>
              </a:tr>
              <a:tr h="540574">
                <a:tc>
                  <a:txBody>
                    <a:bodyPr/>
                    <a:lstStyle/>
                    <a:p>
                      <a:pPr algn="l"/>
                      <a:r>
                        <a:rPr lang="en-GB" sz="1400" b="1">
                          <a:solidFill>
                            <a:schemeClr val="accent2"/>
                          </a:solidFill>
                        </a:rPr>
                        <a:t>Facility type: </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r>
                        <a:rPr lang="en-GB" sz="1400" dirty="0"/>
                        <a:t>Hospitals and primary care facilities </a:t>
                      </a:r>
                      <a:endParaRPr lang="en-US" sz="1400" dirty="0"/>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831129988"/>
                  </a:ext>
                </a:extLst>
              </a:tr>
              <a:tr h="370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Respondents:</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Facility managers and/or facility management team members</a:t>
                      </a: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241490576"/>
                  </a:ext>
                </a:extLst>
              </a:tr>
              <a:tr h="22774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solidFill>
                            <a:schemeClr val="accent2"/>
                          </a:solidFill>
                        </a:rPr>
                        <a:t>Content: </a:t>
                      </a: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342900" lvl="0" indent="-342900">
                        <a:spcBef>
                          <a:spcPts val="0"/>
                        </a:spcBef>
                        <a:buFont typeface="Arial" panose="020B0604020202020204" pitchFamily="34" charset="0"/>
                        <a:buAutoNum type="arabicPeriod"/>
                      </a:pPr>
                      <a:r>
                        <a:rPr lang="en-GB" sz="1400" baseline="0" dirty="0"/>
                        <a:t>Awareness </a:t>
                      </a:r>
                    </a:p>
                    <a:p>
                      <a:pPr marL="342900" lvl="0" indent="-342900">
                        <a:spcBef>
                          <a:spcPts val="0"/>
                        </a:spcBef>
                        <a:buFont typeface="Arial" panose="020B0604020202020204" pitchFamily="34" charset="0"/>
                        <a:buAutoNum type="arabicPeriod"/>
                      </a:pPr>
                      <a:r>
                        <a:rPr lang="en-GB" sz="1400" baseline="0" dirty="0"/>
                        <a:t>Diversity </a:t>
                      </a:r>
                    </a:p>
                    <a:p>
                      <a:pPr marL="342900" lvl="0" indent="-342900">
                        <a:spcBef>
                          <a:spcPts val="0"/>
                        </a:spcBef>
                        <a:buFont typeface="Arial" panose="020B0604020202020204" pitchFamily="34" charset="0"/>
                        <a:buAutoNum type="arabicPeriod"/>
                      </a:pPr>
                      <a:r>
                        <a:rPr lang="en-GB" sz="1400" baseline="0" dirty="0"/>
                        <a:t>Versatility and self-regulating </a:t>
                      </a:r>
                    </a:p>
                    <a:p>
                      <a:pPr marL="342900" lvl="0" indent="-342900">
                        <a:spcBef>
                          <a:spcPts val="0"/>
                        </a:spcBef>
                        <a:buFont typeface="Arial" panose="020B0604020202020204" pitchFamily="34" charset="0"/>
                        <a:buAutoNum type="arabicPeriod"/>
                      </a:pPr>
                      <a:r>
                        <a:rPr lang="en-GB" sz="1400" baseline="0" dirty="0"/>
                        <a:t>Deployment and mobilization </a:t>
                      </a:r>
                    </a:p>
                    <a:p>
                      <a:pPr marL="342900" lvl="0" indent="-342900">
                        <a:spcBef>
                          <a:spcPts val="0"/>
                        </a:spcBef>
                        <a:buFont typeface="Arial" panose="020B0604020202020204" pitchFamily="34" charset="0"/>
                        <a:buAutoNum type="arabicPeriod"/>
                      </a:pPr>
                      <a:r>
                        <a:rPr lang="en-GB" sz="1400" baseline="0" dirty="0"/>
                        <a:t>Transformation </a:t>
                      </a: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742375661"/>
                  </a:ext>
                </a:extLst>
              </a:tr>
            </a:tbl>
          </a:graphicData>
        </a:graphic>
      </p:graphicFrame>
      <p:sp>
        <p:nvSpPr>
          <p:cNvPr id="2" name="Text Placeholder 1">
            <a:extLst>
              <a:ext uri="{FF2B5EF4-FFF2-40B4-BE49-F238E27FC236}">
                <a16:creationId xmlns:a16="http://schemas.microsoft.com/office/drawing/2014/main" id="{1CA395CD-3683-4EF9-BF33-98A1BF4B680D}"/>
              </a:ext>
            </a:extLst>
          </p:cNvPr>
          <p:cNvSpPr>
            <a:spLocks noGrp="1"/>
          </p:cNvSpPr>
          <p:nvPr>
            <p:ph type="body" sz="quarter" idx="13"/>
          </p:nvPr>
        </p:nvSpPr>
        <p:spPr>
          <a:xfrm>
            <a:off x="480000" y="718047"/>
            <a:ext cx="8160000" cy="290565"/>
          </a:xfrm>
        </p:spPr>
        <p:txBody>
          <a:bodyPr>
            <a:normAutofit/>
          </a:bodyPr>
          <a:lstStyle/>
          <a:p>
            <a:r>
              <a:rPr lang="en-US" sz="1600" dirty="0"/>
              <a:t>Health Service Resilience module: </a:t>
            </a:r>
            <a:r>
              <a:rPr lang="en-US" dirty="0"/>
              <a:t>Objectives, use and </a:t>
            </a:r>
            <a:r>
              <a:rPr lang="en-US" dirty="0">
                <a:solidFill>
                  <a:schemeClr val="tx1">
                    <a:lumMod val="50000"/>
                    <a:lumOff val="50000"/>
                  </a:schemeClr>
                </a:solidFill>
              </a:rPr>
              <a:t>content</a:t>
            </a:r>
            <a:r>
              <a:rPr lang="en-US" dirty="0"/>
              <a:t> areas</a:t>
            </a:r>
          </a:p>
        </p:txBody>
      </p:sp>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Title 7"/>
          <p:cNvSpPr>
            <a:spLocks noGrp="1"/>
          </p:cNvSpPr>
          <p:nvPr>
            <p:ph type="title"/>
          </p:nvPr>
        </p:nvSpPr>
        <p:spPr>
          <a:xfrm>
            <a:off x="480000" y="343529"/>
            <a:ext cx="8711626" cy="346534"/>
          </a:xfrm>
        </p:spPr>
        <p:txBody>
          <a:bodyPr/>
          <a:lstStyle/>
          <a:p>
            <a:r>
              <a:rPr lang="en-GB" sz="2400" dirty="0"/>
              <a:t>Survey modules and key performance indicators</a:t>
            </a:r>
          </a:p>
        </p:txBody>
      </p:sp>
      <p:grpSp>
        <p:nvGrpSpPr>
          <p:cNvPr id="17" name="Group 16">
            <a:extLst>
              <a:ext uri="{FF2B5EF4-FFF2-40B4-BE49-F238E27FC236}">
                <a16:creationId xmlns:a16="http://schemas.microsoft.com/office/drawing/2014/main" id="{8E025C7E-D4BD-4950-9D88-0D76153E5FB3}"/>
              </a:ext>
            </a:extLst>
          </p:cNvPr>
          <p:cNvGrpSpPr/>
          <p:nvPr/>
        </p:nvGrpSpPr>
        <p:grpSpPr>
          <a:xfrm>
            <a:off x="815371" y="1577020"/>
            <a:ext cx="944624" cy="4108325"/>
            <a:chOff x="-2176459" y="20843"/>
            <a:chExt cx="1133986" cy="5404740"/>
          </a:xfrm>
        </p:grpSpPr>
        <p:pic>
          <p:nvPicPr>
            <p:cNvPr id="12" name="Picture 11">
              <a:extLst>
                <a:ext uri="{FF2B5EF4-FFF2-40B4-BE49-F238E27FC236}">
                  <a16:creationId xmlns:a16="http://schemas.microsoft.com/office/drawing/2014/main" id="{DC660462-FACC-414E-B8EF-6A2CAC38049D}"/>
                </a:ext>
              </a:extLst>
            </p:cNvPr>
            <p:cNvPicPr>
              <a:picLocks noChangeAspect="1"/>
            </p:cNvPicPr>
            <p:nvPr/>
          </p:nvPicPr>
          <p:blipFill>
            <a:blip r:embed="rId4" cstate="email">
              <a:biLevel thresh="75000"/>
              <a:extLst>
                <a:ext uri="{28A0092B-C50C-407E-A947-70E740481C1C}">
                  <a14:useLocalDpi xmlns:a14="http://schemas.microsoft.com/office/drawing/2010/main"/>
                </a:ext>
              </a:extLst>
            </a:blip>
            <a:stretch>
              <a:fillRect/>
            </a:stretch>
          </p:blipFill>
          <p:spPr>
            <a:xfrm>
              <a:off x="-2134425" y="20843"/>
              <a:ext cx="1091952" cy="1049215"/>
            </a:xfrm>
            <a:prstGeom prst="rect">
              <a:avLst/>
            </a:prstGeom>
          </p:spPr>
        </p:pic>
        <p:pic>
          <p:nvPicPr>
            <p:cNvPr id="13" name="Picture 12">
              <a:extLst>
                <a:ext uri="{FF2B5EF4-FFF2-40B4-BE49-F238E27FC236}">
                  <a16:creationId xmlns:a16="http://schemas.microsoft.com/office/drawing/2014/main" id="{B7CE8D5E-03EC-44B8-B42B-557227B3B226}"/>
                </a:ext>
              </a:extLst>
            </p:cNvPr>
            <p:cNvPicPr>
              <a:picLocks noChangeAspect="1"/>
            </p:cNvPicPr>
            <p:nvPr/>
          </p:nvPicPr>
          <p:blipFill>
            <a:blip r:embed="rId5" cstate="email">
              <a:biLevel thresh="75000"/>
              <a:extLst>
                <a:ext uri="{28A0092B-C50C-407E-A947-70E740481C1C}">
                  <a14:useLocalDpi xmlns:a14="http://schemas.microsoft.com/office/drawing/2010/main"/>
                </a:ext>
              </a:extLst>
            </a:blip>
            <a:stretch>
              <a:fillRect/>
            </a:stretch>
          </p:blipFill>
          <p:spPr>
            <a:xfrm>
              <a:off x="-2159490" y="1113505"/>
              <a:ext cx="1112326" cy="1049214"/>
            </a:xfrm>
            <a:prstGeom prst="rect">
              <a:avLst/>
            </a:prstGeom>
          </p:spPr>
        </p:pic>
        <p:pic>
          <p:nvPicPr>
            <p:cNvPr id="14" name="Picture 13">
              <a:extLst>
                <a:ext uri="{FF2B5EF4-FFF2-40B4-BE49-F238E27FC236}">
                  <a16:creationId xmlns:a16="http://schemas.microsoft.com/office/drawing/2014/main" id="{85D5E2AE-3A60-4777-B4D9-42072063C61E}"/>
                </a:ext>
              </a:extLst>
            </p:cNvPr>
            <p:cNvPicPr>
              <a:picLocks noChangeAspect="1"/>
            </p:cNvPicPr>
            <p:nvPr/>
          </p:nvPicPr>
          <p:blipFill>
            <a:blip r:embed="rId6" cstate="email">
              <a:biLevel thresh="75000"/>
              <a:extLst>
                <a:ext uri="{28A0092B-C50C-407E-A947-70E740481C1C}">
                  <a14:useLocalDpi xmlns:a14="http://schemas.microsoft.com/office/drawing/2010/main"/>
                </a:ext>
              </a:extLst>
            </a:blip>
            <a:stretch>
              <a:fillRect/>
            </a:stretch>
          </p:blipFill>
          <p:spPr>
            <a:xfrm>
              <a:off x="-2139768" y="2192290"/>
              <a:ext cx="1057104" cy="1041326"/>
            </a:xfrm>
            <a:prstGeom prst="rect">
              <a:avLst/>
            </a:prstGeom>
          </p:spPr>
        </p:pic>
        <p:pic>
          <p:nvPicPr>
            <p:cNvPr id="15" name="Picture 14">
              <a:extLst>
                <a:ext uri="{FF2B5EF4-FFF2-40B4-BE49-F238E27FC236}">
                  <a16:creationId xmlns:a16="http://schemas.microsoft.com/office/drawing/2014/main" id="{0A41BF94-36D3-4289-AFD3-72ADCC41B782}"/>
                </a:ext>
              </a:extLst>
            </p:cNvPr>
            <p:cNvPicPr>
              <a:picLocks noChangeAspect="1"/>
            </p:cNvPicPr>
            <p:nvPr/>
          </p:nvPicPr>
          <p:blipFill>
            <a:blip r:embed="rId7" cstate="email">
              <a:biLevel thresh="75000"/>
              <a:extLst>
                <a:ext uri="{28A0092B-C50C-407E-A947-70E740481C1C}">
                  <a14:useLocalDpi xmlns:a14="http://schemas.microsoft.com/office/drawing/2010/main"/>
                </a:ext>
              </a:extLst>
            </a:blip>
            <a:stretch>
              <a:fillRect/>
            </a:stretch>
          </p:blipFill>
          <p:spPr>
            <a:xfrm>
              <a:off x="-2176459" y="3259283"/>
              <a:ext cx="1064993" cy="1041326"/>
            </a:xfrm>
            <a:prstGeom prst="rect">
              <a:avLst/>
            </a:prstGeom>
          </p:spPr>
        </p:pic>
        <p:pic>
          <p:nvPicPr>
            <p:cNvPr id="16" name="Picture 15">
              <a:extLst>
                <a:ext uri="{FF2B5EF4-FFF2-40B4-BE49-F238E27FC236}">
                  <a16:creationId xmlns:a16="http://schemas.microsoft.com/office/drawing/2014/main" id="{4867C259-DD5A-4F0B-B673-89B7D245C19F}"/>
                </a:ext>
              </a:extLst>
            </p:cNvPr>
            <p:cNvPicPr>
              <a:picLocks noChangeAspect="1"/>
            </p:cNvPicPr>
            <p:nvPr/>
          </p:nvPicPr>
          <p:blipFill>
            <a:blip r:embed="rId8" cstate="email">
              <a:biLevel thresh="75000"/>
              <a:extLst>
                <a:ext uri="{28A0092B-C50C-407E-A947-70E740481C1C}">
                  <a14:useLocalDpi xmlns:a14="http://schemas.microsoft.com/office/drawing/2010/main"/>
                </a:ext>
              </a:extLst>
            </a:blip>
            <a:stretch>
              <a:fillRect/>
            </a:stretch>
          </p:blipFill>
          <p:spPr>
            <a:xfrm>
              <a:off x="-2151602" y="4352702"/>
              <a:ext cx="1080769" cy="1072881"/>
            </a:xfrm>
            <a:prstGeom prst="rect">
              <a:avLst/>
            </a:prstGeom>
          </p:spPr>
        </p:pic>
      </p:grpSp>
    </p:spTree>
    <p:extLst>
      <p:ext uri="{BB962C8B-B14F-4D97-AF65-F5344CB8AC3E}">
        <p14:creationId xmlns:p14="http://schemas.microsoft.com/office/powerpoint/2010/main" val="2245490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DAD1FD3-AFD5-4573-AD62-42CF5A503087}"/>
              </a:ext>
            </a:extLst>
          </p:cNvPr>
          <p:cNvSpPr>
            <a:spLocks noGrp="1"/>
          </p:cNvSpPr>
          <p:nvPr>
            <p:ph type="title"/>
          </p:nvPr>
        </p:nvSpPr>
        <p:spPr>
          <a:xfrm>
            <a:off x="479999" y="359999"/>
            <a:ext cx="8160000" cy="420177"/>
          </a:xfrm>
        </p:spPr>
        <p:txBody>
          <a:bodyPr vert="horz" lIns="18000" tIns="0" rIns="360000" bIns="0" rtlCol="0" anchor="b">
            <a:noAutofit/>
          </a:bodyPr>
          <a:lstStyle/>
          <a:p>
            <a:pPr>
              <a:lnSpc>
                <a:spcPct val="100000"/>
              </a:lnSpc>
            </a:pPr>
            <a:r>
              <a:rPr lang="en-US" sz="2400" dirty="0"/>
              <a:t>Health Services Resilience Module </a:t>
            </a:r>
          </a:p>
        </p:txBody>
      </p:sp>
      <p:graphicFrame>
        <p:nvGraphicFramePr>
          <p:cNvPr id="15" name="Table 14">
            <a:extLst>
              <a:ext uri="{FF2B5EF4-FFF2-40B4-BE49-F238E27FC236}">
                <a16:creationId xmlns:a16="http://schemas.microsoft.com/office/drawing/2014/main" id="{A24D4E35-0BEF-42EC-972D-D8436050A53F}"/>
              </a:ext>
            </a:extLst>
          </p:cNvPr>
          <p:cNvGraphicFramePr>
            <a:graphicFrameLocks noGrp="1"/>
          </p:cNvGraphicFramePr>
          <p:nvPr/>
        </p:nvGraphicFramePr>
        <p:xfrm>
          <a:off x="479999" y="1059221"/>
          <a:ext cx="10780538" cy="5722579"/>
        </p:xfrm>
        <a:graphic>
          <a:graphicData uri="http://schemas.openxmlformats.org/drawingml/2006/table">
            <a:tbl>
              <a:tblPr/>
              <a:tblGrid>
                <a:gridCol w="564473">
                  <a:extLst>
                    <a:ext uri="{9D8B030D-6E8A-4147-A177-3AD203B41FA5}">
                      <a16:colId xmlns:a16="http://schemas.microsoft.com/office/drawing/2014/main" val="212359446"/>
                    </a:ext>
                  </a:extLst>
                </a:gridCol>
                <a:gridCol w="3151151">
                  <a:extLst>
                    <a:ext uri="{9D8B030D-6E8A-4147-A177-3AD203B41FA5}">
                      <a16:colId xmlns:a16="http://schemas.microsoft.com/office/drawing/2014/main" val="356456415"/>
                    </a:ext>
                  </a:extLst>
                </a:gridCol>
                <a:gridCol w="7064914">
                  <a:extLst>
                    <a:ext uri="{9D8B030D-6E8A-4147-A177-3AD203B41FA5}">
                      <a16:colId xmlns:a16="http://schemas.microsoft.com/office/drawing/2014/main" val="1127521752"/>
                    </a:ext>
                  </a:extLst>
                </a:gridCol>
              </a:tblGrid>
              <a:tr h="270816">
                <a:tc gridSpan="2">
                  <a:txBody>
                    <a:bodyPr/>
                    <a:lstStyle/>
                    <a:p>
                      <a:pPr algn="ctr" rtl="0" fontAlgn="ctr"/>
                      <a:r>
                        <a:rPr lang="en-US" sz="1600" b="1" kern="1200" dirty="0">
                          <a:solidFill>
                            <a:schemeClr val="bg1"/>
                          </a:solidFill>
                          <a:effectLst/>
                          <a:latin typeface="+mn-lt"/>
                          <a:ea typeface="+mn-ea"/>
                          <a:cs typeface="+mn-cs"/>
                        </a:rPr>
                        <a:t>Section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l" rtl="0" fontAlgn="ctr"/>
                      <a:endParaRPr lang="en-US" sz="1400" b="1" i="0" u="none" strike="noStrike" kern="1200">
                        <a:solidFill>
                          <a:schemeClr val="bg1"/>
                        </a:solidFill>
                        <a:effectLst/>
                        <a:latin typeface="+mn-lt"/>
                        <a:ea typeface="+mn-ea"/>
                        <a:cs typeface="+mn-cs"/>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lvl="0" indent="0" algn="ctr" rtl="0" fontAlgn="ctr">
                        <a:buClr>
                          <a:srgbClr val="000000"/>
                        </a:buClr>
                        <a:buSzPts val="1200"/>
                        <a:buFont typeface="Arial" panose="020B0604020202020204" pitchFamily="34" charset="0"/>
                        <a:buNone/>
                      </a:pPr>
                      <a:r>
                        <a:rPr lang="en-US" sz="1600" b="1" kern="1200" dirty="0">
                          <a:solidFill>
                            <a:schemeClr val="bg1"/>
                          </a:solidFill>
                          <a:effectLst/>
                          <a:latin typeface="+mn-lt"/>
                          <a:ea typeface="+mn-ea"/>
                          <a:cs typeface="+mn-cs"/>
                        </a:rPr>
                        <a:t>Description</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4018476"/>
                  </a:ext>
                </a:extLst>
              </a:tr>
              <a:tr h="735305">
                <a:tc>
                  <a:txBody>
                    <a:bodyPr/>
                    <a:lstStyle/>
                    <a:p>
                      <a:pPr marL="0" lvl="0" indent="0">
                        <a:spcBef>
                          <a:spcPts val="0"/>
                        </a:spcBef>
                        <a:buFont typeface="Arial" panose="020B0604020202020204" pitchFamily="34" charset="0"/>
                        <a:buNone/>
                      </a:pPr>
                      <a:r>
                        <a:rPr lang="en-US" sz="1600" kern="1200">
                          <a:solidFill>
                            <a:schemeClr val="tx1"/>
                          </a:solidFill>
                          <a:effectLst/>
                          <a:latin typeface="+mn-lt"/>
                          <a:ea typeface="+mn-ea"/>
                          <a:cs typeface="+mn-cs"/>
                        </a:rPr>
                        <a:t>1</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kern="1200" dirty="0">
                          <a:solidFill>
                            <a:schemeClr val="tx1"/>
                          </a:solidFill>
                          <a:effectLst/>
                          <a:latin typeface="+mn-lt"/>
                          <a:ea typeface="+mn-ea"/>
                          <a:cs typeface="+mn-cs"/>
                        </a:rPr>
                        <a:t>System Awareness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Arial" panose="020B0604020202020204" pitchFamily="34" charset="0"/>
                        <a:buChar char="•"/>
                      </a:pPr>
                      <a:r>
                        <a:rPr lang="en-GB" sz="1600" kern="1200" dirty="0">
                          <a:solidFill>
                            <a:schemeClr val="tx1"/>
                          </a:solidFill>
                          <a:effectLst/>
                          <a:latin typeface="+mn-lt"/>
                          <a:ea typeface="+mn-ea"/>
                          <a:cs typeface="+mn-cs"/>
                        </a:rPr>
                        <a:t>Knowledge of system capacity to address potential health events, has instituted actions to measure its capacity, and routinely disseminates information on potential public health events that need to be prepared for. </a:t>
                      </a:r>
                      <a:endParaRPr lang="en-US" sz="1600" kern="1200" dirty="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860850"/>
                  </a:ext>
                </a:extLst>
              </a:tr>
              <a:tr h="735305">
                <a:tc>
                  <a:txBody>
                    <a:bodyPr/>
                    <a:lstStyle/>
                    <a:p>
                      <a:pPr marL="0" lvl="0" indent="0">
                        <a:spcBef>
                          <a:spcPts val="0"/>
                        </a:spcBef>
                        <a:buFont typeface="Arial" panose="020B0604020202020204" pitchFamily="34" charset="0"/>
                        <a:buNone/>
                      </a:pPr>
                      <a:r>
                        <a:rPr lang="en-US" sz="1600" kern="1200">
                          <a:solidFill>
                            <a:schemeClr val="tx1"/>
                          </a:solidFill>
                          <a:effectLst/>
                          <a:latin typeface="+mn-lt"/>
                          <a:ea typeface="+mn-ea"/>
                          <a:cs typeface="+mn-cs"/>
                        </a:rPr>
                        <a:t>2</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lvl="0" indent="0">
                        <a:spcBef>
                          <a:spcPts val="0"/>
                        </a:spcBef>
                        <a:buFont typeface="Arial" panose="020B0604020202020204" pitchFamily="34" charset="0"/>
                        <a:buNone/>
                      </a:pPr>
                      <a:r>
                        <a:rPr lang="en-US" sz="1600" kern="1200" dirty="0">
                          <a:solidFill>
                            <a:schemeClr val="tx1"/>
                          </a:solidFill>
                          <a:effectLst/>
                          <a:latin typeface="+mn-lt"/>
                          <a:ea typeface="+mn-ea"/>
                          <a:cs typeface="+mn-cs"/>
                        </a:rPr>
                        <a:t>Diversity</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SzPct val="86000"/>
                        <a:buFont typeface="Arial" panose="020B0604020202020204" pitchFamily="34" charset="0"/>
                        <a:buChar char="•"/>
                      </a:pPr>
                      <a:r>
                        <a:rPr lang="en-GB" sz="1600" kern="1200" dirty="0">
                          <a:solidFill>
                            <a:schemeClr val="tx1"/>
                          </a:solidFill>
                          <a:effectLst/>
                          <a:latin typeface="+mn-lt"/>
                          <a:ea typeface="+mn-ea"/>
                          <a:cs typeface="+mn-cs"/>
                        </a:rPr>
                        <a:t>The spectrum of services that remain functional and available during public health events. A system with high diversity is able to maintain the delivery of essential health services and during public health events. </a:t>
                      </a:r>
                      <a:endParaRPr lang="en-US" sz="1600" kern="1200" dirty="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2631348"/>
                  </a:ext>
                </a:extLst>
              </a:tr>
              <a:tr h="1218672">
                <a:tc>
                  <a:txBody>
                    <a:bodyPr/>
                    <a:lstStyle/>
                    <a:p>
                      <a:pPr algn="l" rtl="0" fontAlgn="ctr"/>
                      <a:r>
                        <a:rPr lang="en-US" sz="1600" kern="1200">
                          <a:solidFill>
                            <a:schemeClr val="tx1"/>
                          </a:solidFill>
                          <a:effectLst/>
                          <a:latin typeface="+mn-lt"/>
                          <a:ea typeface="+mn-ea"/>
                          <a:cs typeface="+mn-cs"/>
                        </a:rPr>
                        <a:t>3</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600" kern="1200" dirty="0">
                          <a:solidFill>
                            <a:schemeClr val="tx1"/>
                          </a:solidFill>
                          <a:effectLst/>
                          <a:latin typeface="+mn-lt"/>
                          <a:ea typeface="+mn-ea"/>
                          <a:cs typeface="+mn-cs"/>
                        </a:rPr>
                        <a:t>System Versatility and Self-Regulation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lgn="l" defTabSz="914400" rtl="0" eaLnBrk="1" latinLnBrk="0" hangingPunct="1">
                        <a:buSzPct val="86000"/>
                        <a:buFont typeface="Arial" panose="020B0604020202020204" pitchFamily="34" charset="0"/>
                        <a:buChar char="•"/>
                      </a:pPr>
                      <a:r>
                        <a:rPr lang="en-GB" sz="1600" kern="1200" dirty="0">
                          <a:solidFill>
                            <a:schemeClr val="tx1"/>
                          </a:solidFill>
                          <a:effectLst/>
                          <a:latin typeface="+mn-lt"/>
                          <a:ea typeface="+mn-ea"/>
                          <a:cs typeface="+mn-cs"/>
                        </a:rPr>
                        <a:t>Ability of the system to quickly and effectively identify health threats, improvise and utilize available resources to rapidly respond to system shocks. Self-Regulating health systems have the ability to rapidly identify locally available resources ((that can be leveraged to support effective response to shocks and ensure that routine services are not adversely affected. </a:t>
                      </a:r>
                      <a:endParaRPr lang="en-US" sz="1600" kern="1200" dirty="0">
                        <a:solidFill>
                          <a:schemeClr val="tx1"/>
                        </a:solidFill>
                        <a:effectLst/>
                        <a:latin typeface="+mn-lt"/>
                        <a:ea typeface="+mn-ea"/>
                        <a:cs typeface="+mn-cs"/>
                      </a:endParaRP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1544258"/>
                  </a:ext>
                </a:extLst>
              </a:tr>
              <a:tr h="707123">
                <a:tc>
                  <a:txBody>
                    <a:bodyPr/>
                    <a:lstStyle/>
                    <a:p>
                      <a:pPr marL="0" lvl="0" indent="0">
                        <a:spcBef>
                          <a:spcPts val="0"/>
                        </a:spcBef>
                        <a:buFont typeface="Arial" panose="020B0604020202020204" pitchFamily="34" charset="0"/>
                        <a:buNone/>
                      </a:pPr>
                      <a:r>
                        <a:rPr lang="en-US" sz="1600" kern="1200">
                          <a:solidFill>
                            <a:schemeClr val="tx1"/>
                          </a:solidFill>
                          <a:effectLst/>
                          <a:latin typeface="+mn-lt"/>
                          <a:ea typeface="+mn-ea"/>
                          <a:cs typeface="+mn-cs"/>
                        </a:rPr>
                        <a:t>4</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lvl="0" indent="0">
                        <a:spcBef>
                          <a:spcPts val="0"/>
                        </a:spcBef>
                        <a:buFont typeface="Arial" panose="020B0604020202020204" pitchFamily="34" charset="0"/>
                        <a:buNone/>
                      </a:pPr>
                      <a:r>
                        <a:rPr lang="en-US" sz="1600" kern="1200" dirty="0">
                          <a:solidFill>
                            <a:schemeClr val="tx1"/>
                          </a:solidFill>
                          <a:effectLst/>
                          <a:latin typeface="+mn-lt"/>
                          <a:ea typeface="+mn-ea"/>
                          <a:cs typeface="+mn-cs"/>
                        </a:rPr>
                        <a:t>Deployment and Mobilization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lgn="l" defTabSz="914400" rtl="0" eaLnBrk="1" latinLnBrk="0" hangingPunct="1">
                        <a:buSzPct val="86000"/>
                        <a:buFont typeface="Arial" panose="020B0604020202020204" pitchFamily="34" charset="0"/>
                        <a:buChar char="•"/>
                      </a:pPr>
                      <a:r>
                        <a:rPr lang="en-GB" sz="1600" kern="1200" dirty="0">
                          <a:solidFill>
                            <a:schemeClr val="tx1"/>
                          </a:solidFill>
                          <a:effectLst/>
                          <a:latin typeface="+mn-lt"/>
                          <a:ea typeface="+mn-ea"/>
                          <a:cs typeface="+mn-cs"/>
                        </a:rPr>
                        <a:t>Characterized by a strong communication network of partners in the health sector (NGOs, CSOs, and others) so that in the event of a system shock, resources can be rapidly and efficiently organized to address the system shock and regularize the potentially negative effect on essential services. </a:t>
                      </a:r>
                      <a:endParaRPr lang="en-US" sz="1600" kern="1200" dirty="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7585803"/>
                  </a:ext>
                </a:extLst>
              </a:tr>
              <a:tr h="1140053">
                <a:tc>
                  <a:txBody>
                    <a:bodyPr/>
                    <a:lstStyle/>
                    <a:p>
                      <a:pPr algn="l" rtl="0" fontAlgn="ctr"/>
                      <a:r>
                        <a:rPr lang="en-US" sz="1600" kern="1200" dirty="0">
                          <a:solidFill>
                            <a:schemeClr val="tx1"/>
                          </a:solidFill>
                          <a:effectLst/>
                          <a:latin typeface="+mn-lt"/>
                          <a:ea typeface="+mn-ea"/>
                          <a:cs typeface="+mn-cs"/>
                        </a:rPr>
                        <a:t>5</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600" kern="1200" dirty="0">
                          <a:solidFill>
                            <a:schemeClr val="tx1"/>
                          </a:solidFill>
                          <a:effectLst/>
                          <a:latin typeface="+mn-lt"/>
                          <a:ea typeface="+mn-ea"/>
                          <a:cs typeface="+mn-cs"/>
                        </a:rPr>
                        <a:t>Transformation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SzPct val="86000"/>
                        <a:buFont typeface="Arial" panose="020B0604020202020204" pitchFamily="34" charset="0"/>
                        <a:buChar char="•"/>
                      </a:pPr>
                      <a:r>
                        <a:rPr lang="en-GB" sz="1600" kern="1200" dirty="0">
                          <a:solidFill>
                            <a:schemeClr val="tx1"/>
                          </a:solidFill>
                          <a:effectLst/>
                          <a:latin typeface="+mn-lt"/>
                          <a:ea typeface="+mn-ea"/>
                          <a:cs typeface="+mn-cs"/>
                        </a:rPr>
                        <a:t>Transform and ‘bounce back’ after shocks take actions to understand the effect of past events on their system and the impact on system performance. Lessons learnt during event response and best practices are taken into account for better preparedness of the health system. </a:t>
                      </a:r>
                      <a:endParaRPr lang="en-US" sz="1600" kern="1200" dirty="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9154374"/>
                  </a:ext>
                </a:extLst>
              </a:tr>
            </a:tbl>
          </a:graphicData>
        </a:graphic>
      </p:graphicFrame>
    </p:spTree>
    <p:extLst>
      <p:ext uri="{BB962C8B-B14F-4D97-AF65-F5344CB8AC3E}">
        <p14:creationId xmlns:p14="http://schemas.microsoft.com/office/powerpoint/2010/main" val="168825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F13A1B-2424-460D-ADA3-F97EF670214E}"/>
              </a:ext>
            </a:extLst>
          </p:cNvPr>
          <p:cNvSpPr>
            <a:spLocks noGrp="1"/>
          </p:cNvSpPr>
          <p:nvPr>
            <p:ph type="body" sz="quarter" idx="13"/>
          </p:nvPr>
        </p:nvSpPr>
        <p:spPr>
          <a:xfrm>
            <a:off x="480000" y="343821"/>
            <a:ext cx="8160000" cy="288925"/>
          </a:xfrm>
        </p:spPr>
        <p:txBody>
          <a:bodyPr vert="horz" lIns="18000" tIns="0" rIns="18000" bIns="0" rtlCol="0" anchor="t">
            <a:normAutofit/>
          </a:bodyPr>
          <a:lstStyle/>
          <a:p>
            <a:r>
              <a:rPr lang="en-US" sz="1600" dirty="0"/>
              <a:t>Resilience module : </a:t>
            </a:r>
            <a:r>
              <a:rPr lang="en-US" dirty="0">
                <a:solidFill>
                  <a:schemeClr val="tx1">
                    <a:lumMod val="50000"/>
                    <a:lumOff val="50000"/>
                  </a:schemeClr>
                </a:solidFill>
              </a:rPr>
              <a:t>Key performance indicators for national dashboards</a:t>
            </a:r>
          </a:p>
        </p:txBody>
      </p:sp>
      <p:sp>
        <p:nvSpPr>
          <p:cNvPr id="4" name="Slide Number Placeholder 3">
            <a:extLst>
              <a:ext uri="{FF2B5EF4-FFF2-40B4-BE49-F238E27FC236}">
                <a16:creationId xmlns:a16="http://schemas.microsoft.com/office/drawing/2014/main" id="{FD20FD2E-387B-4286-920E-A06C45852AB3}"/>
              </a:ext>
            </a:extLst>
          </p:cNvPr>
          <p:cNvSpPr>
            <a:spLocks noGrp="1"/>
          </p:cNvSpPr>
          <p:nvPr>
            <p:ph type="sldNum" sz="quarter" idx="16"/>
          </p:nvPr>
        </p:nvSpPr>
        <p:spPr/>
        <p:txBody>
          <a:bodyPr/>
          <a:lstStyle/>
          <a:p>
            <a:fld id="{A74CE0EA-F3B5-4684-BA10-C594598FDB9C}" type="slidenum">
              <a:rPr lang="en-GB" smtClean="0"/>
              <a:pPr/>
              <a:t>26</a:t>
            </a:fld>
            <a:endParaRPr lang="en-GB"/>
          </a:p>
        </p:txBody>
      </p:sp>
      <p:sp>
        <p:nvSpPr>
          <p:cNvPr id="7" name="Text Placeholder 6">
            <a:extLst>
              <a:ext uri="{FF2B5EF4-FFF2-40B4-BE49-F238E27FC236}">
                <a16:creationId xmlns:a16="http://schemas.microsoft.com/office/drawing/2014/main" id="{29333ED0-1A52-4AAF-8A0F-5FE7AD93DDDF}"/>
              </a:ext>
            </a:extLst>
          </p:cNvPr>
          <p:cNvSpPr>
            <a:spLocks noGrp="1"/>
          </p:cNvSpPr>
          <p:nvPr>
            <p:ph type="body" sz="quarter" idx="21"/>
          </p:nvPr>
        </p:nvSpPr>
        <p:spPr/>
        <p:txBody>
          <a:bodyPr/>
          <a:lstStyle/>
          <a:p>
            <a:endParaRPr lang="en-US"/>
          </a:p>
        </p:txBody>
      </p:sp>
      <p:sp>
        <p:nvSpPr>
          <p:cNvPr id="6" name="Title 5">
            <a:extLst>
              <a:ext uri="{FF2B5EF4-FFF2-40B4-BE49-F238E27FC236}">
                <a16:creationId xmlns:a16="http://schemas.microsoft.com/office/drawing/2014/main" id="{8F73FB45-17D5-4E87-B946-F4DB6D0EFE24}"/>
              </a:ext>
            </a:extLst>
          </p:cNvPr>
          <p:cNvSpPr>
            <a:spLocks noGrp="1"/>
          </p:cNvSpPr>
          <p:nvPr>
            <p:ph type="title"/>
          </p:nvPr>
        </p:nvSpPr>
        <p:spPr>
          <a:xfrm>
            <a:off x="480000" y="-7502"/>
            <a:ext cx="8160000" cy="399479"/>
          </a:xfrm>
        </p:spPr>
        <p:txBody>
          <a:bodyPr vert="horz" lIns="18000" tIns="0" rIns="360000" bIns="0" rtlCol="0" anchor="b">
            <a:noAutofit/>
          </a:bodyPr>
          <a:lstStyle/>
          <a:p>
            <a:r>
              <a:rPr lang="en-GB" sz="2400" dirty="0"/>
              <a:t>Survey modules and key performance indicators</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1546394370"/>
              </p:ext>
            </p:extLst>
          </p:nvPr>
        </p:nvGraphicFramePr>
        <p:xfrm>
          <a:off x="278533" y="723629"/>
          <a:ext cx="11621366" cy="6152649"/>
        </p:xfrm>
        <a:graphic>
          <a:graphicData uri="http://schemas.openxmlformats.org/drawingml/2006/table">
            <a:tbl>
              <a:tblPr firstRow="1" firstCol="1" bandRow="1">
                <a:tableStyleId>{5C22544A-7EE6-4342-B048-85BDC9FD1C3A}</a:tableStyleId>
              </a:tblPr>
              <a:tblGrid>
                <a:gridCol w="1078046">
                  <a:extLst>
                    <a:ext uri="{9D8B030D-6E8A-4147-A177-3AD203B41FA5}">
                      <a16:colId xmlns:a16="http://schemas.microsoft.com/office/drawing/2014/main" val="882496117"/>
                    </a:ext>
                  </a:extLst>
                </a:gridCol>
                <a:gridCol w="409784">
                  <a:extLst>
                    <a:ext uri="{9D8B030D-6E8A-4147-A177-3AD203B41FA5}">
                      <a16:colId xmlns:a16="http://schemas.microsoft.com/office/drawing/2014/main" val="1584590520"/>
                    </a:ext>
                  </a:extLst>
                </a:gridCol>
                <a:gridCol w="10133536">
                  <a:extLst>
                    <a:ext uri="{9D8B030D-6E8A-4147-A177-3AD203B41FA5}">
                      <a16:colId xmlns:a16="http://schemas.microsoft.com/office/drawing/2014/main" val="2419694249"/>
                    </a:ext>
                  </a:extLst>
                </a:gridCol>
              </a:tblGrid>
              <a:tr h="108642">
                <a:tc>
                  <a:txBody>
                    <a:bodyPr/>
                    <a:lstStyle/>
                    <a:p>
                      <a:pPr marL="0" marR="0" algn="ctr">
                        <a:lnSpc>
                          <a:spcPct val="115000"/>
                        </a:lnSpc>
                        <a:spcBef>
                          <a:spcPts val="0"/>
                        </a:spcBef>
                        <a:spcAft>
                          <a:spcPts val="0"/>
                        </a:spcAft>
                      </a:pPr>
                      <a:r>
                        <a:rPr lang="en-US" sz="1050">
                          <a:effectLst/>
                        </a:rPr>
                        <a:t>Construct</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gn="ctr">
                        <a:lnSpc>
                          <a:spcPct val="115000"/>
                        </a:lnSpc>
                        <a:spcBef>
                          <a:spcPts val="0"/>
                        </a:spcBef>
                        <a:spcAft>
                          <a:spcPts val="0"/>
                        </a:spcAft>
                      </a:pPr>
                      <a:r>
                        <a:rPr lang="en-US" sz="1050">
                          <a:effectLst/>
                        </a:rPr>
                        <a:t>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gn="ctr">
                        <a:lnSpc>
                          <a:spcPct val="115000"/>
                        </a:lnSpc>
                        <a:spcBef>
                          <a:spcPts val="0"/>
                        </a:spcBef>
                        <a:spcAft>
                          <a:spcPts val="0"/>
                        </a:spcAft>
                      </a:pPr>
                      <a:r>
                        <a:rPr lang="en-US" sz="1050" dirty="0">
                          <a:effectLst/>
                        </a:rPr>
                        <a:t>Attributes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408168293"/>
                  </a:ext>
                </a:extLst>
              </a:tr>
              <a:tr h="217284">
                <a:tc rowSpan="5">
                  <a:txBody>
                    <a:bodyPr/>
                    <a:lstStyle/>
                    <a:p>
                      <a:pPr marL="71755" marR="71755" algn="ctr">
                        <a:lnSpc>
                          <a:spcPct val="115000"/>
                        </a:lnSpc>
                        <a:spcBef>
                          <a:spcPts val="0"/>
                        </a:spcBef>
                        <a:spcAft>
                          <a:spcPts val="0"/>
                        </a:spcAft>
                      </a:pPr>
                      <a:r>
                        <a:rPr lang="en-US" sz="1050">
                          <a:effectLst/>
                        </a:rPr>
                        <a:t>Awareness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vert="vert270" anchor="ctr"/>
                </a:tc>
                <a:tc>
                  <a:txBody>
                    <a:bodyPr/>
                    <a:lstStyle/>
                    <a:p>
                      <a:pPr marL="0" marR="0">
                        <a:lnSpc>
                          <a:spcPct val="115000"/>
                        </a:lnSpc>
                        <a:spcBef>
                          <a:spcPts val="0"/>
                        </a:spcBef>
                        <a:spcAft>
                          <a:spcPts val="0"/>
                        </a:spcAft>
                      </a:pPr>
                      <a:r>
                        <a:rPr lang="en-US" sz="1050">
                          <a:effectLst/>
                        </a:rPr>
                        <a:t>1.1</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Facility has documented up to date (under 1 year old) mapping of the health system assets – specifically staff, infrastructure, commodities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35641264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1.2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dirty="0">
                          <a:effectLst/>
                        </a:rPr>
                        <a:t>The Facility has documented up to date (under 1 year old) mapping of potential shocks – covering acute and chronic disease, environmental, economic, and political shocks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67655895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1.3</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Facility has a functional surveillance network reporting both weekly on notifiable diseases, and monthly on health system capacity changes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439650941"/>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1.4</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Simulation exercises have been conducted in the past 1 year, assessing capacity to respond to potential shock events of highest risk of occurrence</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4153035779"/>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1.5</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agreed standard operating procedures for ensuring functional staff, supplies and infrastructure in the event of a shock event</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780426231"/>
                  </a:ext>
                </a:extLst>
              </a:tr>
              <a:tr h="217284">
                <a:tc rowSpan="5">
                  <a:txBody>
                    <a:bodyPr/>
                    <a:lstStyle/>
                    <a:p>
                      <a:pPr marL="71755" marR="71755" algn="ctr">
                        <a:lnSpc>
                          <a:spcPct val="115000"/>
                        </a:lnSpc>
                        <a:spcBef>
                          <a:spcPts val="0"/>
                        </a:spcBef>
                        <a:spcAft>
                          <a:spcPts val="0"/>
                        </a:spcAft>
                      </a:pPr>
                      <a:r>
                        <a:rPr lang="en-US" sz="1050">
                          <a:effectLst/>
                        </a:rPr>
                        <a:t>Diversity</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vert="vert270" anchor="ctr"/>
                </a:tc>
                <a:tc>
                  <a:txBody>
                    <a:bodyPr/>
                    <a:lstStyle/>
                    <a:p>
                      <a:pPr marL="0" marR="0">
                        <a:lnSpc>
                          <a:spcPct val="115000"/>
                        </a:lnSpc>
                        <a:spcBef>
                          <a:spcPts val="0"/>
                        </a:spcBef>
                        <a:spcAft>
                          <a:spcPts val="0"/>
                        </a:spcAft>
                      </a:pPr>
                      <a:r>
                        <a:rPr lang="en-US" sz="1050">
                          <a:effectLst/>
                        </a:rPr>
                        <a:t>2.1</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facility has a functional therapeutics committee that is monitoring rare / uncommon events impacting service provision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4073107315"/>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2.2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no stock outs in the past 1 year for common supportive drugs and supplies used in emergency (Oxygen, analgesics, PPEs, and other supportive supplies)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778749688"/>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2.3</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health facility has micro-plans for different service delivery models, to take essential services to hard to reach populations in their areas of responsibility</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858909860"/>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2.4</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dirty="0">
                          <a:effectLst/>
                        </a:rPr>
                        <a:t>The health facility is aware of the range of essential services they are expected to provide, and have plans to expand their capacity to provide these</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11430523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2.5</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health facility is utilizing multiple service delivery approaches: fixed sites, outreaches, mobile clinics, e-referrals, etc to take services to their population</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685295737"/>
                  </a:ext>
                </a:extLst>
              </a:tr>
              <a:tr h="108642">
                <a:tc rowSpan="5">
                  <a:txBody>
                    <a:bodyPr/>
                    <a:lstStyle/>
                    <a:p>
                      <a:pPr marL="71755" marR="71755" algn="ctr">
                        <a:lnSpc>
                          <a:spcPct val="115000"/>
                        </a:lnSpc>
                        <a:spcBef>
                          <a:spcPts val="0"/>
                        </a:spcBef>
                        <a:spcAft>
                          <a:spcPts val="0"/>
                        </a:spcAft>
                      </a:pPr>
                      <a:r>
                        <a:rPr lang="en-US" sz="1050">
                          <a:effectLst/>
                        </a:rPr>
                        <a:t>Versatility and self-regulating</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vert="vert270" anchor="ctr"/>
                </a:tc>
                <a:tc>
                  <a:txBody>
                    <a:bodyPr/>
                    <a:lstStyle/>
                    <a:p>
                      <a:pPr marL="0" marR="0">
                        <a:lnSpc>
                          <a:spcPct val="115000"/>
                        </a:lnSpc>
                        <a:spcBef>
                          <a:spcPts val="0"/>
                        </a:spcBef>
                        <a:spcAft>
                          <a:spcPts val="0"/>
                        </a:spcAft>
                      </a:pPr>
                      <a:r>
                        <a:rPr lang="en-US" sz="1050">
                          <a:effectLst/>
                        </a:rPr>
                        <a:t>3.1</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health facility has the needed epidemiology and other technical skills to identify and isolate health threats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91342689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3.2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standard operating procedures to allow health facility staff to repurpose their infrastructure, staff and medical supplies when facing potential threats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849257428"/>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3.3</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exist processes to guide the facility on how to identify and shield staff, infrastructure and medical supplies for continuing essential services provision during threats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457032549"/>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3.4</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Mechanisms exist for coordinating additional capacities (staff, infrastructure, medical supplies) mobilized to respond to threats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446929236"/>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3.5</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 health facility staff have the required decision space, authority and protocols to initiate action and spend funds in event of shock events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698070739"/>
                  </a:ext>
                </a:extLst>
              </a:tr>
              <a:tr h="217284">
                <a:tc rowSpan="5">
                  <a:txBody>
                    <a:bodyPr/>
                    <a:lstStyle/>
                    <a:p>
                      <a:pPr marL="71755" marR="71755" algn="ctr">
                        <a:lnSpc>
                          <a:spcPct val="115000"/>
                        </a:lnSpc>
                        <a:spcBef>
                          <a:spcPts val="0"/>
                        </a:spcBef>
                        <a:spcAft>
                          <a:spcPts val="0"/>
                        </a:spcAft>
                      </a:pPr>
                      <a:r>
                        <a:rPr lang="en-US" sz="1050">
                          <a:effectLst/>
                        </a:rPr>
                        <a:t>Deployment and mobilization</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vert="vert270" anchor="ctr"/>
                </a:tc>
                <a:tc>
                  <a:txBody>
                    <a:bodyPr/>
                    <a:lstStyle/>
                    <a:p>
                      <a:pPr marL="0" marR="0">
                        <a:lnSpc>
                          <a:spcPct val="115000"/>
                        </a:lnSpc>
                        <a:spcBef>
                          <a:spcPts val="0"/>
                        </a:spcBef>
                        <a:spcAft>
                          <a:spcPts val="0"/>
                        </a:spcAft>
                      </a:pPr>
                      <a:r>
                        <a:rPr lang="en-US" sz="1050">
                          <a:effectLst/>
                        </a:rPr>
                        <a:t>4.1</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functional mechanisms for communication and engagement with non-public health providers working in the area of responsibility of the facility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81812798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4.2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functional mechanisms for communication and engagement with community groups in the area of responsibility of the facility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2536535035"/>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4.3</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functional mechanisms for communication and engagement with other health related sectors in the area of responsibility of the facility – such as agriculture, water, security, etc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790082587"/>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4.4</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pre-agreed mechanisms for sharing of personnel, funds and capacities amongst stakeholders working within their areas of responsibility of the facility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242596798"/>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4.5</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gn="just">
                        <a:lnSpc>
                          <a:spcPct val="115000"/>
                        </a:lnSpc>
                        <a:spcBef>
                          <a:spcPts val="0"/>
                        </a:spcBef>
                        <a:spcAft>
                          <a:spcPts val="0"/>
                        </a:spcAft>
                      </a:pPr>
                      <a:r>
                        <a:rPr lang="en-US" sz="1050">
                          <a:effectLst/>
                        </a:rPr>
                        <a:t>Public, and private sources of additional capacities (staff, infrastructure, medical supplies) for surge capacity are known and procedures to bring these on board are available</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791140507"/>
                  </a:ext>
                </a:extLst>
              </a:tr>
              <a:tr h="217284">
                <a:tc rowSpan="5">
                  <a:txBody>
                    <a:bodyPr/>
                    <a:lstStyle/>
                    <a:p>
                      <a:pPr marL="71755" marR="71755" algn="ctr">
                        <a:lnSpc>
                          <a:spcPct val="115000"/>
                        </a:lnSpc>
                        <a:spcBef>
                          <a:spcPts val="0"/>
                        </a:spcBef>
                        <a:spcAft>
                          <a:spcPts val="0"/>
                        </a:spcAft>
                      </a:pPr>
                      <a:r>
                        <a:rPr lang="en-US" sz="1050">
                          <a:effectLst/>
                        </a:rPr>
                        <a:t>Transformation</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vert="vert270" anchor="ctr"/>
                </a:tc>
                <a:tc>
                  <a:txBody>
                    <a:bodyPr/>
                    <a:lstStyle/>
                    <a:p>
                      <a:pPr marL="0" marR="0">
                        <a:lnSpc>
                          <a:spcPct val="115000"/>
                        </a:lnSpc>
                        <a:spcBef>
                          <a:spcPts val="0"/>
                        </a:spcBef>
                        <a:spcAft>
                          <a:spcPts val="0"/>
                        </a:spcAft>
                      </a:pPr>
                      <a:r>
                        <a:rPr lang="en-US" sz="1050">
                          <a:effectLst/>
                        </a:rPr>
                        <a:t>5.1</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is regularly updated information on the level of functionality of the health facility – covering its capacity to ensure care access, quality care, build community demand and ensure resilience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979494202"/>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5.2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agreed protocols to guide absorption of resources and skills mobilized during a response to an event into the routine system</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3990203856"/>
                  </a:ext>
                </a:extLst>
              </a:tr>
              <a:tr h="108642">
                <a:tc vMerge="1">
                  <a:txBody>
                    <a:bodyPr/>
                    <a:lstStyle/>
                    <a:p>
                      <a:endParaRPr lang="en-US"/>
                    </a:p>
                  </a:txBody>
                  <a:tcPr/>
                </a:tc>
                <a:tc>
                  <a:txBody>
                    <a:bodyPr/>
                    <a:lstStyle/>
                    <a:p>
                      <a:pPr marL="0" marR="0">
                        <a:lnSpc>
                          <a:spcPct val="115000"/>
                        </a:lnSpc>
                        <a:spcBef>
                          <a:spcPts val="0"/>
                        </a:spcBef>
                        <a:spcAft>
                          <a:spcPts val="0"/>
                        </a:spcAft>
                      </a:pPr>
                      <a:r>
                        <a:rPr lang="en-US" sz="1050">
                          <a:effectLst/>
                        </a:rPr>
                        <a:t>5.3</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are protocols to constantly monitor essential service provision during a shock event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810780254"/>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a:effectLst/>
                        </a:rPr>
                        <a:t>5.4</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a:effectLst/>
                        </a:rPr>
                        <a:t>There is guidance on comprehensive recovery planning based on assessment, and investment across the health system</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695027823"/>
                  </a:ext>
                </a:extLst>
              </a:tr>
              <a:tr h="217284">
                <a:tc vMerge="1">
                  <a:txBody>
                    <a:bodyPr/>
                    <a:lstStyle/>
                    <a:p>
                      <a:endParaRPr lang="en-US"/>
                    </a:p>
                  </a:txBody>
                  <a:tcPr/>
                </a:tc>
                <a:tc>
                  <a:txBody>
                    <a:bodyPr/>
                    <a:lstStyle/>
                    <a:p>
                      <a:pPr marL="0" marR="0">
                        <a:lnSpc>
                          <a:spcPct val="115000"/>
                        </a:lnSpc>
                        <a:spcBef>
                          <a:spcPts val="0"/>
                        </a:spcBef>
                        <a:spcAft>
                          <a:spcPts val="0"/>
                        </a:spcAft>
                      </a:pPr>
                      <a:r>
                        <a:rPr lang="en-US" sz="1050" dirty="0">
                          <a:effectLst/>
                        </a:rPr>
                        <a:t>5.5</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tc>
                  <a:txBody>
                    <a:bodyPr/>
                    <a:lstStyle/>
                    <a:p>
                      <a:pPr marL="0" marR="0">
                        <a:lnSpc>
                          <a:spcPct val="115000"/>
                        </a:lnSpc>
                        <a:spcBef>
                          <a:spcPts val="0"/>
                        </a:spcBef>
                        <a:spcAft>
                          <a:spcPts val="0"/>
                        </a:spcAft>
                      </a:pPr>
                      <a:r>
                        <a:rPr lang="en-US" sz="1050" dirty="0">
                          <a:effectLst/>
                        </a:rPr>
                        <a:t>Process documentation and intelligence generation is planned for shock events, and a repository of such lessons exists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8734" marR="28734" marT="0" marB="0"/>
                </a:tc>
                <a:extLst>
                  <a:ext uri="{0D108BD9-81ED-4DB2-BD59-A6C34878D82A}">
                    <a16:rowId xmlns:a16="http://schemas.microsoft.com/office/drawing/2014/main" val="1767892203"/>
                  </a:ext>
                </a:extLst>
              </a:tr>
            </a:tbl>
          </a:graphicData>
        </a:graphic>
      </p:graphicFrame>
    </p:spTree>
    <p:extLst>
      <p:ext uri="{BB962C8B-B14F-4D97-AF65-F5344CB8AC3E}">
        <p14:creationId xmlns:p14="http://schemas.microsoft.com/office/powerpoint/2010/main" val="2936355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2EB4AB-E284-4338-8D70-F5044DE6B25C}"/>
              </a:ext>
            </a:extLst>
          </p:cNvPr>
          <p:cNvSpPr>
            <a:spLocks noGrp="1"/>
          </p:cNvSpPr>
          <p:nvPr>
            <p:ph type="body" sz="quarter" idx="13"/>
          </p:nvPr>
        </p:nvSpPr>
        <p:spPr>
          <a:xfrm>
            <a:off x="479999" y="2284046"/>
            <a:ext cx="8160000" cy="288925"/>
          </a:xfrm>
        </p:spPr>
        <p:txBody>
          <a:bodyPr/>
          <a:lstStyle/>
          <a:p>
            <a:r>
              <a:rPr lang="en-US" dirty="0"/>
              <a:t>Paper format table of content</a:t>
            </a:r>
            <a:endParaRPr lang="fr-FR" dirty="0"/>
          </a:p>
        </p:txBody>
      </p:sp>
      <p:sp>
        <p:nvSpPr>
          <p:cNvPr id="4" name="Date Placeholder 3">
            <a:extLst>
              <a:ext uri="{FF2B5EF4-FFF2-40B4-BE49-F238E27FC236}">
                <a16:creationId xmlns:a16="http://schemas.microsoft.com/office/drawing/2014/main" id="{7C404F83-B49A-457A-9F4B-59454CADD967}"/>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37511EF9-3452-4344-9BD1-D34CEDECD3FC}"/>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4D5148C4-6214-4645-A548-AA86CCFC3126}"/>
              </a:ext>
            </a:extLst>
          </p:cNvPr>
          <p:cNvSpPr>
            <a:spLocks noGrp="1"/>
          </p:cNvSpPr>
          <p:nvPr>
            <p:ph type="sldNum" sz="quarter" idx="16"/>
          </p:nvPr>
        </p:nvSpPr>
        <p:spPr/>
        <p:txBody>
          <a:bodyPr/>
          <a:lstStyle/>
          <a:p>
            <a:fld id="{A74CE0EA-F3B5-4684-BA10-C594598FDB9C}" type="slidenum">
              <a:rPr lang="en-GB" noProof="0" smtClean="0"/>
              <a:pPr/>
              <a:t>27</a:t>
            </a:fld>
            <a:endParaRPr lang="en-GB" noProof="0"/>
          </a:p>
        </p:txBody>
      </p:sp>
      <p:sp>
        <p:nvSpPr>
          <p:cNvPr id="8" name="Title 7">
            <a:extLst>
              <a:ext uri="{FF2B5EF4-FFF2-40B4-BE49-F238E27FC236}">
                <a16:creationId xmlns:a16="http://schemas.microsoft.com/office/drawing/2014/main" id="{687297F2-5929-4689-A494-0ABC4AD6B8ED}"/>
              </a:ext>
            </a:extLst>
          </p:cNvPr>
          <p:cNvSpPr>
            <a:spLocks noGrp="1"/>
          </p:cNvSpPr>
          <p:nvPr>
            <p:ph type="title"/>
          </p:nvPr>
        </p:nvSpPr>
        <p:spPr>
          <a:xfrm>
            <a:off x="479999" y="101957"/>
            <a:ext cx="8160000" cy="720000"/>
          </a:xfrm>
        </p:spPr>
        <p:txBody>
          <a:bodyPr/>
          <a:lstStyle/>
          <a:p>
            <a:r>
              <a:rPr lang="en-US" dirty="0"/>
              <a:t>Tool formats and content</a:t>
            </a:r>
            <a:endParaRPr lang="fr-FR" dirty="0"/>
          </a:p>
        </p:txBody>
      </p:sp>
      <p:sp>
        <p:nvSpPr>
          <p:cNvPr id="9" name="Rectangle 1">
            <a:extLst>
              <a:ext uri="{FF2B5EF4-FFF2-40B4-BE49-F238E27FC236}">
                <a16:creationId xmlns:a16="http://schemas.microsoft.com/office/drawing/2014/main" id="{52CFDE15-9ED4-42F8-BA58-C83651D76FAE}"/>
              </a:ext>
            </a:extLst>
          </p:cNvPr>
          <p:cNvSpPr>
            <a:spLocks noGrp="1" noChangeArrowheads="1"/>
          </p:cNvSpPr>
          <p:nvPr>
            <p:ph idx="1"/>
          </p:nvPr>
        </p:nvSpPr>
        <p:spPr bwMode="auto">
          <a:xfrm>
            <a:off x="479999" y="2620721"/>
            <a:ext cx="9334560" cy="375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635750" algn="r"/>
              </a:tabLst>
              <a:defRPr>
                <a:solidFill>
                  <a:schemeClr val="tx1"/>
                </a:solidFill>
                <a:latin typeface="Arial" panose="020B0604020202020204" pitchFamily="34" charset="0"/>
              </a:defRPr>
            </a:lvl1pPr>
            <a:lvl2pPr eaLnBrk="0" fontAlgn="base" hangingPunct="0">
              <a:spcBef>
                <a:spcPct val="0"/>
              </a:spcBef>
              <a:spcAft>
                <a:spcPct val="0"/>
              </a:spcAft>
              <a:tabLst>
                <a:tab pos="6635750" algn="r"/>
              </a:tabLst>
              <a:defRPr>
                <a:solidFill>
                  <a:schemeClr val="tx1"/>
                </a:solidFill>
                <a:latin typeface="Arial" panose="020B0604020202020204" pitchFamily="34" charset="0"/>
              </a:defRPr>
            </a:lvl2pPr>
            <a:lvl3pPr eaLnBrk="0" fontAlgn="base" hangingPunct="0">
              <a:spcBef>
                <a:spcPct val="0"/>
              </a:spcBef>
              <a:spcAft>
                <a:spcPct val="0"/>
              </a:spcAft>
              <a:tabLst>
                <a:tab pos="6635750" algn="r"/>
              </a:tabLst>
              <a:defRPr>
                <a:solidFill>
                  <a:schemeClr val="tx1"/>
                </a:solidFill>
                <a:latin typeface="Arial" panose="020B0604020202020204" pitchFamily="34" charset="0"/>
              </a:defRPr>
            </a:lvl3pPr>
            <a:lvl4pPr eaLnBrk="0" fontAlgn="base" hangingPunct="0">
              <a:spcBef>
                <a:spcPct val="0"/>
              </a:spcBef>
              <a:spcAft>
                <a:spcPct val="0"/>
              </a:spcAft>
              <a:tabLst>
                <a:tab pos="6635750" algn="r"/>
              </a:tabLst>
              <a:defRPr>
                <a:solidFill>
                  <a:schemeClr val="tx1"/>
                </a:solidFill>
                <a:latin typeface="Arial" panose="020B0604020202020204" pitchFamily="34" charset="0"/>
              </a:defRPr>
            </a:lvl4pPr>
            <a:lvl5pPr eaLnBrk="0" fontAlgn="base" hangingPunct="0">
              <a:spcBef>
                <a:spcPct val="0"/>
              </a:spcBef>
              <a:spcAft>
                <a:spcPct val="0"/>
              </a:spcAft>
              <a:tabLst>
                <a:tab pos="6635750" algn="r"/>
              </a:tabLst>
              <a:defRPr>
                <a:solidFill>
                  <a:schemeClr val="tx1"/>
                </a:solidFill>
                <a:latin typeface="Arial" panose="020B0604020202020204" pitchFamily="34" charset="0"/>
              </a:defRPr>
            </a:lvl5pPr>
            <a:lvl6pPr eaLnBrk="0" fontAlgn="base" hangingPunct="0">
              <a:spcBef>
                <a:spcPct val="0"/>
              </a:spcBef>
              <a:spcAft>
                <a:spcPct val="0"/>
              </a:spcAft>
              <a:tabLst>
                <a:tab pos="6635750" algn="r"/>
              </a:tabLst>
              <a:defRPr>
                <a:solidFill>
                  <a:schemeClr val="tx1"/>
                </a:solidFill>
                <a:latin typeface="Arial" panose="020B0604020202020204" pitchFamily="34" charset="0"/>
              </a:defRPr>
            </a:lvl6pPr>
            <a:lvl7pPr eaLnBrk="0" fontAlgn="base" hangingPunct="0">
              <a:spcBef>
                <a:spcPct val="0"/>
              </a:spcBef>
              <a:spcAft>
                <a:spcPct val="0"/>
              </a:spcAft>
              <a:tabLst>
                <a:tab pos="6635750" algn="r"/>
              </a:tabLst>
              <a:defRPr>
                <a:solidFill>
                  <a:schemeClr val="tx1"/>
                </a:solidFill>
                <a:latin typeface="Arial" panose="020B0604020202020204" pitchFamily="34" charset="0"/>
              </a:defRPr>
            </a:lvl7pPr>
            <a:lvl8pPr eaLnBrk="0" fontAlgn="base" hangingPunct="0">
              <a:spcBef>
                <a:spcPct val="0"/>
              </a:spcBef>
              <a:spcAft>
                <a:spcPct val="0"/>
              </a:spcAft>
              <a:tabLst>
                <a:tab pos="6635750" algn="r"/>
              </a:tabLst>
              <a:defRPr>
                <a:solidFill>
                  <a:schemeClr val="tx1"/>
                </a:solidFill>
                <a:latin typeface="Arial" panose="020B0604020202020204" pitchFamily="34" charset="0"/>
              </a:defRPr>
            </a:lvl8pPr>
            <a:lvl9pPr eaLnBrk="0" fontAlgn="base" hangingPunct="0">
              <a:spcBef>
                <a:spcPct val="0"/>
              </a:spcBef>
              <a:spcAft>
                <a:spcPct val="0"/>
              </a:spcAft>
              <a:tabLst>
                <a:tab pos="663575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1" i="0" u="none" strike="noStrike" cap="none" normalizeH="0" baseline="0" dirty="0">
                <a:ln>
                  <a:noFill/>
                </a:ln>
                <a:solidFill>
                  <a:srgbClr val="3170A5"/>
                </a:solidFill>
                <a:effectLst/>
                <a:latin typeface="Arial" panose="020B0604020202020204" pitchFamily="34" charset="0"/>
                <a:ea typeface="Times New Roman" panose="02020603050405020304" pitchFamily="18" charset="0"/>
                <a:cs typeface="Arial" panose="020B0604020202020204" pitchFamily="34" charset="0"/>
              </a:rPr>
              <a:t>Contents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2"/>
              </a:rPr>
              <a:t>Acknowledgements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3"/>
              </a:rPr>
              <a:t>Introduction</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4"/>
              </a:rPr>
              <a:t>Consent</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5"/>
              </a:rPr>
              <a:t>Section 1: Health facility identification and description</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6"/>
              </a:rPr>
              <a:t>Section 2: Staffing and incident management support team</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7"/>
              </a:rPr>
              <a:t>Section 3: Case management and bed capacity for COVID‑19 patients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8"/>
              </a:rPr>
              <a:t>Section 4: Selected medicines and supplies for COVID‑19 case management</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9"/>
              </a:rPr>
              <a:t>Section 5: Personal protective equipment and infection prevention and control</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0"/>
              </a:rPr>
              <a:t>Section 6: COVID‑19 laboratory diagnostics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1"/>
              </a:rPr>
              <a:t>Section 7: Medical equipment for diagnosis, patient monitoring and case management</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2"/>
              </a:rPr>
              <a:t>Section 8: General vaccine readiness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3"/>
              </a:rPr>
              <a:t>Section 9. COVID-19 vaccine readiness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4"/>
              </a:rPr>
              <a:t>Section 10. Interview result</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5"/>
              </a:rPr>
              <a:t>References</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6"/>
              </a:rPr>
              <a:t>Annex 1. Suite of health service capacity assessments in the context of the COVID-19 pandemic</a:t>
            </a:r>
            <a:endParaRPr kumimoji="0" lang="fr-FR" altLang="fr-FR"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6635750" algn="r"/>
              </a:tabLst>
            </a:pPr>
            <a:r>
              <a:rPr kumimoji="0" lang="en-GB" altLang="fr-FR"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hlinkClick r:id="rId17"/>
              </a:rPr>
              <a:t>Annex 2. Data Sharing</a:t>
            </a:r>
            <a:endParaRPr kumimoji="0" lang="en-GB" altLang="fr-FR" b="0" i="0" u="none" strike="noStrike" cap="none" normalizeH="0" baseline="0" dirty="0">
              <a:ln>
                <a:noFill/>
              </a:ln>
              <a:solidFill>
                <a:schemeClr val="tx1"/>
              </a:solidFill>
              <a:effectLst/>
              <a:latin typeface="Arial" panose="020B0604020202020204" pitchFamily="34" charset="0"/>
            </a:endParaRPr>
          </a:p>
        </p:txBody>
      </p:sp>
      <p:sp>
        <p:nvSpPr>
          <p:cNvPr id="12" name="Text Placeholder 2">
            <a:extLst>
              <a:ext uri="{FF2B5EF4-FFF2-40B4-BE49-F238E27FC236}">
                <a16:creationId xmlns:a16="http://schemas.microsoft.com/office/drawing/2014/main" id="{4B54DF8F-FAAA-479E-8CB1-5627F5CB31D2}"/>
              </a:ext>
            </a:extLst>
          </p:cNvPr>
          <p:cNvSpPr txBox="1">
            <a:spLocks/>
          </p:cNvSpPr>
          <p:nvPr/>
        </p:nvSpPr>
        <p:spPr bwMode="invGray">
          <a:xfrm>
            <a:off x="479999" y="959197"/>
            <a:ext cx="8160000" cy="288925"/>
          </a:xfrm>
          <a:prstGeom prst="rect">
            <a:avLst/>
          </a:prstGeom>
        </p:spPr>
        <p:txBody>
          <a:bodyPr vert="horz" lIns="18000" tIns="0" rIns="18000" bIns="0" rtlCol="0" anchor="ctr">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1" kern="1200">
                <a:solidFill>
                  <a:schemeClr val="bg1">
                    <a:lumMod val="50000"/>
                  </a:schemeClr>
                </a:solidFill>
                <a:latin typeface="+mj-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Tool formats </a:t>
            </a:r>
            <a:endParaRPr lang="fr-FR" dirty="0"/>
          </a:p>
        </p:txBody>
      </p:sp>
      <p:sp>
        <p:nvSpPr>
          <p:cNvPr id="13" name="Rectangle 1">
            <a:extLst>
              <a:ext uri="{FF2B5EF4-FFF2-40B4-BE49-F238E27FC236}">
                <a16:creationId xmlns:a16="http://schemas.microsoft.com/office/drawing/2014/main" id="{9982451D-B624-44DD-B2B0-EC848A179929}"/>
              </a:ext>
            </a:extLst>
          </p:cNvPr>
          <p:cNvSpPr txBox="1">
            <a:spLocks noChangeArrowheads="1"/>
          </p:cNvSpPr>
          <p:nvPr/>
        </p:nvSpPr>
        <p:spPr bwMode="auto">
          <a:xfrm>
            <a:off x="479999" y="1342038"/>
            <a:ext cx="933456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0" fontAlgn="base" latinLnBrk="0" hangingPunct="0">
              <a:lnSpc>
                <a:spcPct val="110000"/>
              </a:lnSpc>
              <a:spcBef>
                <a:spcPct val="0"/>
              </a:spcBef>
              <a:spcAft>
                <a:spcPct val="0"/>
              </a:spcAft>
              <a:buClr>
                <a:schemeClr val="tx1"/>
              </a:buClr>
              <a:buSzPct val="80000"/>
              <a:buFontTx/>
              <a:buNone/>
              <a:tabLst>
                <a:tab pos="6635750" algn="r"/>
              </a:tabLst>
              <a:defRPr sz="1400" b="0" kern="1200">
                <a:solidFill>
                  <a:schemeClr val="tx1"/>
                </a:solidFill>
                <a:latin typeface="Arial" panose="020B0604020202020204" pitchFamily="34" charset="0"/>
                <a:ea typeface="+mn-ea"/>
                <a:cs typeface="Times New Roman" panose="02020603050405020304" pitchFamily="18" charset="0"/>
              </a:defRPr>
            </a:lvl1pPr>
            <a:lvl2pPr marL="466725" indent="-285750" algn="l" defTabSz="914400" rtl="0" eaLnBrk="0" fontAlgn="base" latinLnBrk="0" hangingPunct="0">
              <a:lnSpc>
                <a:spcPct val="110000"/>
              </a:lnSpc>
              <a:spcBef>
                <a:spcPct val="0"/>
              </a:spcBef>
              <a:spcAft>
                <a:spcPct val="0"/>
              </a:spcAft>
              <a:buClr>
                <a:schemeClr val="tx1"/>
              </a:buClr>
              <a:buSzPct val="100000"/>
              <a:buFont typeface="Arial" panose="020B0604020202020204" pitchFamily="34" charset="0"/>
              <a:buChar char="•"/>
              <a:tabLst>
                <a:tab pos="6635750" algn="r"/>
              </a:tabLst>
              <a:defRPr sz="1400" kern="1200">
                <a:solidFill>
                  <a:schemeClr val="tx1"/>
                </a:solidFill>
                <a:latin typeface="Arial" panose="020B0604020202020204" pitchFamily="34" charset="0"/>
                <a:ea typeface="+mn-ea"/>
                <a:cs typeface="+mn-cs"/>
              </a:defRPr>
            </a:lvl2pPr>
            <a:lvl3pPr marL="827087" indent="-285750" algn="l" defTabSz="914400" rtl="0" eaLnBrk="0" fontAlgn="base" latinLnBrk="0" hangingPunct="0">
              <a:lnSpc>
                <a:spcPct val="110000"/>
              </a:lnSpc>
              <a:spcBef>
                <a:spcPct val="0"/>
              </a:spcBef>
              <a:spcAft>
                <a:spcPct val="0"/>
              </a:spcAft>
              <a:buClr>
                <a:schemeClr val="tx1"/>
              </a:buClr>
              <a:buSzPct val="100000"/>
              <a:buFont typeface="Arial" panose="020B0604020202020204" pitchFamily="34" charset="0"/>
              <a:buChar char="•"/>
              <a:tabLst>
                <a:tab pos="6635750" algn="r"/>
              </a:tabLst>
              <a:defRPr sz="1400" kern="1200">
                <a:solidFill>
                  <a:schemeClr val="tx1"/>
                </a:solidFill>
                <a:latin typeface="Arial" panose="020B0604020202020204" pitchFamily="34" charset="0"/>
                <a:ea typeface="+mn-ea"/>
                <a:cs typeface="+mn-cs"/>
              </a:defRPr>
            </a:lvl3pPr>
            <a:lvl4pPr marL="1179513" indent="-285750" algn="l" defTabSz="914400" rtl="0" eaLnBrk="0" fontAlgn="base" latinLnBrk="0" hangingPunct="0">
              <a:lnSpc>
                <a:spcPct val="110000"/>
              </a:lnSpc>
              <a:spcBef>
                <a:spcPct val="0"/>
              </a:spcBef>
              <a:spcAft>
                <a:spcPct val="0"/>
              </a:spcAft>
              <a:buClr>
                <a:schemeClr val="tx1"/>
              </a:buClr>
              <a:buSzPct val="100000"/>
              <a:buFont typeface="Arial" panose="020B0604020202020204" pitchFamily="34" charset="0"/>
              <a:buChar char="•"/>
              <a:tabLst>
                <a:tab pos="6635750" algn="r"/>
              </a:tabLst>
              <a:defRPr sz="1400" kern="1200">
                <a:solidFill>
                  <a:schemeClr val="tx1"/>
                </a:solidFill>
                <a:latin typeface="Arial" panose="020B0604020202020204" pitchFamily="34" charset="0"/>
                <a:ea typeface="+mn-ea"/>
                <a:cs typeface="+mn-cs"/>
              </a:defRPr>
            </a:lvl4pPr>
            <a:lvl5pPr marL="1616075" indent="-358775" algn="l" defTabSz="914400" rtl="0" eaLnBrk="0" fontAlgn="base" latinLnBrk="0" hangingPunct="0">
              <a:lnSpc>
                <a:spcPct val="110000"/>
              </a:lnSpc>
              <a:spcBef>
                <a:spcPct val="0"/>
              </a:spcBef>
              <a:spcAft>
                <a:spcPct val="0"/>
              </a:spcAft>
              <a:buClr>
                <a:schemeClr val="tx1"/>
              </a:buClr>
              <a:buSzPct val="100000"/>
              <a:buFont typeface="Arial" panose="020B0604020202020204" pitchFamily="34" charset="0"/>
              <a:buChar char="•"/>
              <a:tabLst>
                <a:tab pos="6635750" algn="r"/>
              </a:tabLst>
              <a:defRPr sz="1400" kern="1200">
                <a:solidFill>
                  <a:schemeClr val="tx1"/>
                </a:solidFill>
                <a:latin typeface="Arial" panose="020B0604020202020204" pitchFamily="34" charset="0"/>
                <a:ea typeface="+mn-ea"/>
                <a:cs typeface="+mn-cs"/>
              </a:defRPr>
            </a:lvl5pPr>
            <a:lvl6pPr marL="2062163" indent="-358775" algn="l" defTabSz="914400" rtl="0" eaLnBrk="0" fontAlgn="base" latinLnBrk="0" hangingPunct="0">
              <a:lnSpc>
                <a:spcPct val="90000"/>
              </a:lnSpc>
              <a:spcBef>
                <a:spcPct val="0"/>
              </a:spcBef>
              <a:spcAft>
                <a:spcPct val="0"/>
              </a:spcAft>
              <a:buClr>
                <a:schemeClr val="tx1"/>
              </a:buClr>
              <a:buFont typeface="Arial" panose="020B0604020202020204" pitchFamily="34" charset="0"/>
              <a:buChar char="•"/>
              <a:tabLst>
                <a:tab pos="6635750" algn="r"/>
              </a:tabLst>
              <a:defRPr sz="14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6635750" algn="r"/>
              </a:tabLst>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6635750" algn="r"/>
              </a:tabLst>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6635750" algn="r"/>
              </a:tabLst>
              <a:defRPr sz="1800" kern="1200">
                <a:solidFill>
                  <a:schemeClr val="tx1"/>
                </a:solidFill>
                <a:latin typeface="Arial" panose="020B0604020202020204" pitchFamily="34" charset="0"/>
                <a:ea typeface="+mn-ea"/>
                <a:cs typeface="+mn-cs"/>
              </a:defRPr>
            </a:lvl9pPr>
          </a:lstStyle>
          <a:p>
            <a:pPr marL="285750" indent="-285750">
              <a:lnSpc>
                <a:spcPct val="100000"/>
              </a:lnSpc>
              <a:buClrTx/>
              <a:buSzTx/>
              <a:buFont typeface="Arial" panose="020B0604020202020204" pitchFamily="34" charset="0"/>
              <a:buChar char="•"/>
            </a:pPr>
            <a:r>
              <a:rPr lang="en-US" altLang="fr-FR" dirty="0">
                <a:ea typeface="Times New Roman" panose="02020603050405020304" pitchFamily="18" charset="0"/>
                <a:cs typeface="Arial" panose="020B0604020202020204" pitchFamily="34" charset="0"/>
              </a:rPr>
              <a:t>Standard tool (paper format) </a:t>
            </a:r>
            <a:endParaRPr lang="en-GB" altLang="fr-FR" dirty="0">
              <a:ea typeface="Times New Roman" panose="02020603050405020304" pitchFamily="18" charset="0"/>
              <a:cs typeface="Arial" panose="020B0604020202020204" pitchFamily="34" charset="0"/>
            </a:endParaRPr>
          </a:p>
          <a:p>
            <a:pPr marL="285750" indent="-285750">
              <a:lnSpc>
                <a:spcPct val="100000"/>
              </a:lnSpc>
              <a:buClrTx/>
              <a:buSzTx/>
              <a:buFont typeface="Arial" panose="020B0604020202020204" pitchFamily="34" charset="0"/>
              <a:buChar char="•"/>
            </a:pPr>
            <a:r>
              <a:rPr lang="en-GB" altLang="fr-FR" dirty="0">
                <a:ea typeface="Times New Roman" panose="02020603050405020304" pitchFamily="18" charset="0"/>
                <a:cs typeface="Arial" panose="020B0604020202020204" pitchFamily="34" charset="0"/>
              </a:rPr>
              <a:t>Annotated tool</a:t>
            </a:r>
            <a:r>
              <a:rPr lang="en-US" altLang="fr-FR" dirty="0">
                <a:ea typeface="Times New Roman" panose="02020603050405020304" pitchFamily="18" charset="0"/>
                <a:cs typeface="Arial" panose="020B0604020202020204" pitchFamily="34" charset="0"/>
              </a:rPr>
              <a:t> (paper format) </a:t>
            </a:r>
            <a:endParaRPr lang="en-GB" altLang="fr-FR" dirty="0">
              <a:ea typeface="Times New Roman" panose="02020603050405020304" pitchFamily="18" charset="0"/>
              <a:cs typeface="Arial" panose="020B0604020202020204" pitchFamily="34" charset="0"/>
            </a:endParaRPr>
          </a:p>
          <a:p>
            <a:pPr marL="285750" indent="-285750">
              <a:lnSpc>
                <a:spcPct val="100000"/>
              </a:lnSpc>
              <a:buClrTx/>
              <a:buSzTx/>
              <a:buFont typeface="Arial" panose="020B0604020202020204" pitchFamily="34" charset="0"/>
              <a:buChar char="•"/>
            </a:pPr>
            <a:r>
              <a:rPr lang="en-GB" altLang="fr-FR" dirty="0">
                <a:ea typeface="Times New Roman" panose="02020603050405020304" pitchFamily="18" charset="0"/>
                <a:cs typeface="Arial" panose="020B0604020202020204" pitchFamily="34" charset="0"/>
              </a:rPr>
              <a:t>Digital format</a:t>
            </a:r>
            <a:endParaRPr lang="en-GB" altLang="fr-FR" dirty="0"/>
          </a:p>
        </p:txBody>
      </p:sp>
    </p:spTree>
    <p:extLst>
      <p:ext uri="{BB962C8B-B14F-4D97-AF65-F5344CB8AC3E}">
        <p14:creationId xmlns:p14="http://schemas.microsoft.com/office/powerpoint/2010/main" val="1776514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5BEDB11-478F-4737-A02A-94E03A1C28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 y="21012"/>
            <a:ext cx="10085821" cy="6827752"/>
          </a:xfrm>
          <a:prstGeom prst="rect">
            <a:avLst/>
          </a:prstGeom>
        </p:spPr>
      </p:pic>
      <p:graphicFrame>
        <p:nvGraphicFramePr>
          <p:cNvPr id="10" name="Content Placeholder 2">
            <a:extLst>
              <a:ext uri="{FF2B5EF4-FFF2-40B4-BE49-F238E27FC236}">
                <a16:creationId xmlns:a16="http://schemas.microsoft.com/office/drawing/2014/main" id="{564FC1B9-BFEA-4887-A57B-766FF18B2644}"/>
              </a:ext>
            </a:extLst>
          </p:cNvPr>
          <p:cNvGraphicFramePr>
            <a:graphicFrameLocks noGrp="1"/>
          </p:cNvGraphicFramePr>
          <p:nvPr>
            <p:ph idx="1"/>
            <p:extLst>
              <p:ext uri="{D42A27DB-BD31-4B8C-83A1-F6EECF244321}">
                <p14:modId xmlns:p14="http://schemas.microsoft.com/office/powerpoint/2010/main" val="3071690520"/>
              </p:ext>
            </p:extLst>
          </p:nvPr>
        </p:nvGraphicFramePr>
        <p:xfrm>
          <a:off x="2145069" y="1577020"/>
          <a:ext cx="7940756" cy="4925212"/>
        </p:xfrm>
        <a:graphic>
          <a:graphicData uri="http://schemas.openxmlformats.org/drawingml/2006/table">
            <a:tbl>
              <a:tblPr firstRow="1" bandRow="1">
                <a:tableStyleId>{72833802-FEF1-4C79-8D5D-14CF1EAF98D9}</a:tableStyleId>
              </a:tblPr>
              <a:tblGrid>
                <a:gridCol w="1511482">
                  <a:extLst>
                    <a:ext uri="{9D8B030D-6E8A-4147-A177-3AD203B41FA5}">
                      <a16:colId xmlns:a16="http://schemas.microsoft.com/office/drawing/2014/main" val="1715339317"/>
                    </a:ext>
                  </a:extLst>
                </a:gridCol>
                <a:gridCol w="6429274">
                  <a:extLst>
                    <a:ext uri="{9D8B030D-6E8A-4147-A177-3AD203B41FA5}">
                      <a16:colId xmlns:a16="http://schemas.microsoft.com/office/drawing/2014/main" val="1960234871"/>
                    </a:ext>
                  </a:extLst>
                </a:gridCol>
              </a:tblGrid>
              <a:tr h="60347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chemeClr val="bg1"/>
                          </a:solidFill>
                        </a:rPr>
                        <a:t>COVID-19 case management capacities: diagnostics, therapeutics, vaccine readiness, and other health products</a:t>
                      </a:r>
                      <a:endParaRPr lang="en-US" sz="1600" b="0">
                        <a:solidFill>
                          <a:schemeClr val="bg1"/>
                        </a:solidFill>
                      </a:endParaRPr>
                    </a:p>
                  </a:txBody>
                  <a:tcPr marL="117620" marR="117620">
                    <a:lnL w="9525" cap="flat" cmpd="sng" algn="ctr">
                      <a:solidFill>
                        <a:srgbClr val="00528A"/>
                      </a:solid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rgbClr val="00528A"/>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a:solidFill>
                          <a:schemeClr val="tx1"/>
                        </a:solidFill>
                        <a:highlight>
                          <a:srgbClr val="FFFF00"/>
                        </a:highlight>
                      </a:endParaRPr>
                    </a:p>
                  </a:txBody>
                  <a:tcPr>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accent2"/>
                    </a:solidFill>
                  </a:tcPr>
                </a:tc>
                <a:extLst>
                  <a:ext uri="{0D108BD9-81ED-4DB2-BD59-A6C34878D82A}">
                    <a16:rowId xmlns:a16="http://schemas.microsoft.com/office/drawing/2014/main" val="3250481101"/>
                  </a:ext>
                </a:extLst>
              </a:tr>
              <a:tr h="6034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Objective: </a:t>
                      </a:r>
                      <a:endParaRPr lang="en-US" sz="1400" b="1">
                        <a:solidFill>
                          <a:schemeClr val="accent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Assess current and surge capacities of health facilities for COVID-19 management (clinical tools ad essential supplies)</a:t>
                      </a: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632709524"/>
                  </a:ext>
                </a:extLst>
              </a:tr>
              <a:tr h="5297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Use:</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Guide rapid deployment and scale up of essential COVID-19 clinical tools and supplies</a:t>
                      </a:r>
                      <a:endParaRPr lang="en-GB" sz="1400" b="0">
                        <a:solidFill>
                          <a:schemeClr val="tx1"/>
                        </a:solidFill>
                      </a:endParaRP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2405379763"/>
                  </a:ext>
                </a:extLst>
              </a:tr>
              <a:tr h="540574">
                <a:tc>
                  <a:txBody>
                    <a:bodyPr/>
                    <a:lstStyle/>
                    <a:p>
                      <a:pPr algn="l"/>
                      <a:r>
                        <a:rPr lang="en-GB" sz="1400" b="1">
                          <a:solidFill>
                            <a:schemeClr val="accent2"/>
                          </a:solidFill>
                        </a:rPr>
                        <a:t>Facility type: </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r>
                        <a:rPr lang="en-GB" sz="1400"/>
                        <a:t>Hospitals and COVID-19 treatment centres treating moderate, severe and critical COVID-19 cases</a:t>
                      </a:r>
                      <a:endParaRPr lang="en-US" sz="1400"/>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831129988"/>
                  </a:ext>
                </a:extLst>
              </a:tr>
              <a:tr h="370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solidFill>
                            <a:schemeClr val="accent2"/>
                          </a:solidFill>
                        </a:rPr>
                        <a:t>Respondents:</a:t>
                      </a:r>
                      <a:endParaRPr lang="en-US" sz="1400" b="1">
                        <a:solidFill>
                          <a:schemeClr val="accent2"/>
                        </a:solidFill>
                      </a:endParaRP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Facility managers and/or facility management team members</a:t>
                      </a:r>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241490576"/>
                  </a:ext>
                </a:extLst>
              </a:tr>
              <a:tr h="22774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solidFill>
                            <a:schemeClr val="accent2"/>
                          </a:solidFill>
                        </a:rPr>
                        <a:t>Content: </a:t>
                      </a:r>
                    </a:p>
                  </a:txBody>
                  <a:tcPr marL="117620" marR="117620">
                    <a:lnL w="9525" cap="flat" cmpd="sng" algn="ctr">
                      <a:solidFill>
                        <a:srgbClr val="00528A"/>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tc>
                  <a:txBody>
                    <a:bodyPr/>
                    <a:lstStyle/>
                    <a:p>
                      <a:pPr marL="0" lvl="0" indent="0">
                        <a:spcBef>
                          <a:spcPts val="0"/>
                        </a:spcBef>
                        <a:buFont typeface="Arial" panose="020B0604020202020204" pitchFamily="34" charset="0"/>
                        <a:buNone/>
                      </a:pPr>
                      <a:r>
                        <a:rPr lang="en-US" sz="1400"/>
                        <a:t>Section 1: Health facility ID and description</a:t>
                      </a:r>
                    </a:p>
                    <a:p>
                      <a:pPr marL="0" lvl="0" indent="0">
                        <a:spcBef>
                          <a:spcPts val="0"/>
                        </a:spcBef>
                        <a:buFont typeface="Arial" panose="020B0604020202020204" pitchFamily="34" charset="0"/>
                        <a:buNone/>
                      </a:pPr>
                      <a:r>
                        <a:rPr lang="en-US" sz="1400"/>
                        <a:t>Section 2: Hospital incident management support team</a:t>
                      </a:r>
                    </a:p>
                    <a:p>
                      <a:pPr marL="0" lvl="0" indent="0">
                        <a:spcBef>
                          <a:spcPts val="0"/>
                        </a:spcBef>
                        <a:buFont typeface="Arial" panose="020B0604020202020204" pitchFamily="34" charset="0"/>
                        <a:buNone/>
                      </a:pPr>
                      <a:r>
                        <a:rPr lang="en-US" sz="1400"/>
                        <a:t>Section 3: Case management and bed capacities for COVID-19</a:t>
                      </a:r>
                    </a:p>
                    <a:p>
                      <a:pPr marL="0" lvl="0" indent="0">
                        <a:spcBef>
                          <a:spcPts val="0"/>
                        </a:spcBef>
                        <a:buFont typeface="Arial" panose="020B0604020202020204" pitchFamily="34" charset="0"/>
                        <a:buNone/>
                      </a:pPr>
                      <a:r>
                        <a:rPr lang="en-US" sz="1400"/>
                        <a:t>Section 4: Selected medicines and supplies for COVID-19 case management</a:t>
                      </a:r>
                    </a:p>
                    <a:p>
                      <a:pPr marL="0" lvl="0" indent="0">
                        <a:spcBef>
                          <a:spcPts val="0"/>
                        </a:spcBef>
                        <a:buFont typeface="Arial" panose="020B0604020202020204" pitchFamily="34" charset="0"/>
                        <a:buNone/>
                      </a:pPr>
                      <a:r>
                        <a:rPr lang="en-US" sz="1400"/>
                        <a:t>Section 5: Personal protective equipment and infection prevention and control</a:t>
                      </a:r>
                    </a:p>
                    <a:p>
                      <a:pPr marL="0" lvl="0" indent="0">
                        <a:spcBef>
                          <a:spcPts val="0"/>
                        </a:spcBef>
                        <a:buFont typeface="Arial" panose="020B0604020202020204" pitchFamily="34" charset="0"/>
                        <a:buNone/>
                      </a:pPr>
                      <a:r>
                        <a:rPr lang="en-US" sz="1400"/>
                        <a:t>Section 6: COVID-19 laboratory diagnostics</a:t>
                      </a:r>
                    </a:p>
                    <a:p>
                      <a:pPr marL="0" lvl="0" indent="0">
                        <a:spcBef>
                          <a:spcPts val="0"/>
                        </a:spcBef>
                        <a:buFont typeface="Arial" panose="020B0604020202020204" pitchFamily="34" charset="0"/>
                        <a:buNone/>
                      </a:pPr>
                      <a:r>
                        <a:rPr lang="en-US" sz="1400"/>
                        <a:t>Section 7: Medical equipment for diagnosis, patient monitoring and case management</a:t>
                      </a:r>
                    </a:p>
                    <a:p>
                      <a:pPr marL="0" lvl="0" indent="0">
                        <a:spcBef>
                          <a:spcPts val="0"/>
                        </a:spcBef>
                        <a:buFont typeface="Arial" panose="020B0604020202020204" pitchFamily="34" charset="0"/>
                        <a:buNone/>
                      </a:pPr>
                      <a:r>
                        <a:rPr lang="en-US" sz="1400"/>
                        <a:t>Section 8: COVID-19 vaccine readiness (optional)</a:t>
                      </a:r>
                    </a:p>
                    <a:p>
                      <a:pPr marL="0" lvl="0" indent="0">
                        <a:spcBef>
                          <a:spcPts val="0"/>
                        </a:spcBef>
                        <a:buFont typeface="Arial" panose="020B0604020202020204" pitchFamily="34" charset="0"/>
                        <a:buNone/>
                      </a:pPr>
                      <a:r>
                        <a:rPr lang="en-US" sz="1400"/>
                        <a:t>Section 9: Interview result</a:t>
                      </a:r>
                      <a:endParaRPr lang="en-GB" sz="1400"/>
                    </a:p>
                  </a:txBody>
                  <a:tcPr marL="117620" marR="117620">
                    <a:lnL w="9525" cap="flat" cmpd="sng" algn="ctr">
                      <a:noFill/>
                      <a:prstDash val="solid"/>
                      <a:round/>
                      <a:headEnd type="none" w="med" len="med"/>
                      <a:tailEnd type="none" w="med" len="med"/>
                    </a:lnL>
                    <a:lnR w="9525" cap="flat" cmpd="sng" algn="ctr">
                      <a:solidFill>
                        <a:srgbClr val="00528A"/>
                      </a:solidFill>
                      <a:prstDash val="solid"/>
                      <a:round/>
                      <a:headEnd type="none" w="med" len="med"/>
                      <a:tailEnd type="none" w="med" len="med"/>
                    </a:lnR>
                    <a:lnT w="9525" cap="flat" cmpd="sng" algn="ctr">
                      <a:solidFill>
                        <a:srgbClr val="00528A"/>
                      </a:solidFill>
                      <a:prstDash val="solid"/>
                      <a:round/>
                      <a:headEnd type="none" w="med" len="med"/>
                      <a:tailEnd type="none" w="med" len="med"/>
                    </a:lnT>
                    <a:lnB w="9525" cap="flat" cmpd="sng" algn="ctr">
                      <a:solidFill>
                        <a:srgbClr val="00528A"/>
                      </a:solidFill>
                      <a:prstDash val="solid"/>
                      <a:round/>
                      <a:headEnd type="none" w="med" len="med"/>
                      <a:tailEnd type="none" w="med" len="med"/>
                    </a:lnB>
                    <a:solidFill>
                      <a:schemeClr val="bg1"/>
                    </a:solidFill>
                  </a:tcPr>
                </a:tc>
                <a:extLst>
                  <a:ext uri="{0D108BD9-81ED-4DB2-BD59-A6C34878D82A}">
                    <a16:rowId xmlns:a16="http://schemas.microsoft.com/office/drawing/2014/main" val="1742375661"/>
                  </a:ext>
                </a:extLst>
              </a:tr>
            </a:tbl>
          </a:graphicData>
        </a:graphic>
      </p:graphicFrame>
      <p:sp>
        <p:nvSpPr>
          <p:cNvPr id="2" name="Text Placeholder 1">
            <a:extLst>
              <a:ext uri="{FF2B5EF4-FFF2-40B4-BE49-F238E27FC236}">
                <a16:creationId xmlns:a16="http://schemas.microsoft.com/office/drawing/2014/main" id="{1CA395CD-3683-4EF9-BF33-98A1BF4B680D}"/>
              </a:ext>
            </a:extLst>
          </p:cNvPr>
          <p:cNvSpPr>
            <a:spLocks noGrp="1"/>
          </p:cNvSpPr>
          <p:nvPr>
            <p:ph type="body" sz="quarter" idx="13"/>
          </p:nvPr>
        </p:nvSpPr>
        <p:spPr>
          <a:xfrm>
            <a:off x="480000" y="718047"/>
            <a:ext cx="8160000" cy="290565"/>
          </a:xfrm>
        </p:spPr>
        <p:txBody>
          <a:bodyPr>
            <a:normAutofit/>
          </a:bodyPr>
          <a:lstStyle/>
          <a:p>
            <a:r>
              <a:rPr lang="en-US" sz="1600"/>
              <a:t>COVID-19 case management capacities module: </a:t>
            </a:r>
            <a:r>
              <a:rPr lang="en-US"/>
              <a:t>Objectives, use and </a:t>
            </a:r>
            <a:r>
              <a:rPr lang="en-US">
                <a:solidFill>
                  <a:schemeClr val="tx1">
                    <a:lumMod val="50000"/>
                    <a:lumOff val="50000"/>
                  </a:schemeClr>
                </a:solidFill>
              </a:rPr>
              <a:t>content</a:t>
            </a:r>
            <a:r>
              <a:rPr lang="en-US"/>
              <a:t> areas</a:t>
            </a:r>
          </a:p>
        </p:txBody>
      </p:sp>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4" name="Text Placeholder 3">
            <a:extLst>
              <a:ext uri="{FF2B5EF4-FFF2-40B4-BE49-F238E27FC236}">
                <a16:creationId xmlns:a16="http://schemas.microsoft.com/office/drawing/2014/main" id="{165B300D-CBF2-4F2E-96D1-413D6D35A0F8}"/>
              </a:ext>
            </a:extLst>
          </p:cNvPr>
          <p:cNvSpPr>
            <a:spLocks noGrp="1"/>
          </p:cNvSpPr>
          <p:nvPr>
            <p:ph type="body" sz="quarter" idx="21"/>
          </p:nvPr>
        </p:nvSpPr>
        <p:spPr/>
        <p:txBody>
          <a:bodyPr/>
          <a:lstStyle/>
          <a:p>
            <a:endParaRPr lang="en-US"/>
          </a:p>
        </p:txBody>
      </p:sp>
      <p:sp>
        <p:nvSpPr>
          <p:cNvPr id="8" name="Title 7"/>
          <p:cNvSpPr>
            <a:spLocks noGrp="1"/>
          </p:cNvSpPr>
          <p:nvPr>
            <p:ph type="title"/>
          </p:nvPr>
        </p:nvSpPr>
        <p:spPr>
          <a:xfrm>
            <a:off x="480000" y="343529"/>
            <a:ext cx="8711626" cy="346534"/>
          </a:xfrm>
        </p:spPr>
        <p:txBody>
          <a:bodyPr/>
          <a:lstStyle/>
          <a:p>
            <a:r>
              <a:rPr lang="en-GB" sz="2400"/>
              <a:t>Survey modules and key performance indicators</a:t>
            </a:r>
          </a:p>
        </p:txBody>
      </p:sp>
      <p:grpSp>
        <p:nvGrpSpPr>
          <p:cNvPr id="17" name="Group 16">
            <a:extLst>
              <a:ext uri="{FF2B5EF4-FFF2-40B4-BE49-F238E27FC236}">
                <a16:creationId xmlns:a16="http://schemas.microsoft.com/office/drawing/2014/main" id="{8E025C7E-D4BD-4950-9D88-0D76153E5FB3}"/>
              </a:ext>
            </a:extLst>
          </p:cNvPr>
          <p:cNvGrpSpPr/>
          <p:nvPr/>
        </p:nvGrpSpPr>
        <p:grpSpPr>
          <a:xfrm>
            <a:off x="815371" y="1577020"/>
            <a:ext cx="944624" cy="4108325"/>
            <a:chOff x="-2176459" y="20843"/>
            <a:chExt cx="1133986" cy="5404740"/>
          </a:xfrm>
        </p:grpSpPr>
        <p:pic>
          <p:nvPicPr>
            <p:cNvPr id="12" name="Picture 11">
              <a:extLst>
                <a:ext uri="{FF2B5EF4-FFF2-40B4-BE49-F238E27FC236}">
                  <a16:creationId xmlns:a16="http://schemas.microsoft.com/office/drawing/2014/main" id="{DC660462-FACC-414E-B8EF-6A2CAC3804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34425" y="20843"/>
              <a:ext cx="1091952" cy="1049215"/>
            </a:xfrm>
            <a:prstGeom prst="rect">
              <a:avLst/>
            </a:prstGeom>
          </p:spPr>
        </p:pic>
        <p:pic>
          <p:nvPicPr>
            <p:cNvPr id="13" name="Picture 12">
              <a:extLst>
                <a:ext uri="{FF2B5EF4-FFF2-40B4-BE49-F238E27FC236}">
                  <a16:creationId xmlns:a16="http://schemas.microsoft.com/office/drawing/2014/main" id="{B7CE8D5E-03EC-44B8-B42B-557227B3B22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59490" y="1113505"/>
              <a:ext cx="1112326" cy="1049214"/>
            </a:xfrm>
            <a:prstGeom prst="rect">
              <a:avLst/>
            </a:prstGeom>
          </p:spPr>
        </p:pic>
        <p:pic>
          <p:nvPicPr>
            <p:cNvPr id="14" name="Picture 13">
              <a:extLst>
                <a:ext uri="{FF2B5EF4-FFF2-40B4-BE49-F238E27FC236}">
                  <a16:creationId xmlns:a16="http://schemas.microsoft.com/office/drawing/2014/main" id="{85D5E2AE-3A60-4777-B4D9-42072063C61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39768" y="2192290"/>
              <a:ext cx="1057104" cy="1041326"/>
            </a:xfrm>
            <a:prstGeom prst="rect">
              <a:avLst/>
            </a:prstGeom>
          </p:spPr>
        </p:pic>
        <p:pic>
          <p:nvPicPr>
            <p:cNvPr id="15" name="Picture 14">
              <a:extLst>
                <a:ext uri="{FF2B5EF4-FFF2-40B4-BE49-F238E27FC236}">
                  <a16:creationId xmlns:a16="http://schemas.microsoft.com/office/drawing/2014/main" id="{0A41BF94-36D3-4289-AFD3-72ADCC41B78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76459" y="3259283"/>
              <a:ext cx="1064993" cy="1041326"/>
            </a:xfrm>
            <a:prstGeom prst="rect">
              <a:avLst/>
            </a:prstGeom>
          </p:spPr>
        </p:pic>
        <p:pic>
          <p:nvPicPr>
            <p:cNvPr id="16" name="Picture 15">
              <a:extLst>
                <a:ext uri="{FF2B5EF4-FFF2-40B4-BE49-F238E27FC236}">
                  <a16:creationId xmlns:a16="http://schemas.microsoft.com/office/drawing/2014/main" id="{4867C259-DD5A-4F0B-B673-89B7D245C19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51602" y="4352702"/>
              <a:ext cx="1080769" cy="1072881"/>
            </a:xfrm>
            <a:prstGeom prst="rect">
              <a:avLst/>
            </a:prstGeom>
          </p:spPr>
        </p:pic>
      </p:grpSp>
    </p:spTree>
    <p:extLst>
      <p:ext uri="{BB962C8B-B14F-4D97-AF65-F5344CB8AC3E}">
        <p14:creationId xmlns:p14="http://schemas.microsoft.com/office/powerpoint/2010/main" val="2526676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C7CCC0-0569-4BD0-9D0F-69B4DFC9FA32}"/>
              </a:ext>
            </a:extLst>
          </p:cNvPr>
          <p:cNvSpPr>
            <a:spLocks noGrp="1"/>
          </p:cNvSpPr>
          <p:nvPr>
            <p:ph idx="1"/>
          </p:nvPr>
        </p:nvSpPr>
        <p:spPr/>
        <p:txBody>
          <a:bodyPr/>
          <a:lstStyle/>
          <a:p>
            <a:endParaRPr lang="en-US"/>
          </a:p>
        </p:txBody>
      </p:sp>
      <p:sp>
        <p:nvSpPr>
          <p:cNvPr id="17" name="Text Placeholder 16">
            <a:extLst>
              <a:ext uri="{FF2B5EF4-FFF2-40B4-BE49-F238E27FC236}">
                <a16:creationId xmlns:a16="http://schemas.microsoft.com/office/drawing/2014/main" id="{26DA44F2-FCF6-4CAE-BD84-7F5627B4949B}"/>
              </a:ext>
            </a:extLst>
          </p:cNvPr>
          <p:cNvSpPr>
            <a:spLocks noGrp="1"/>
          </p:cNvSpPr>
          <p:nvPr>
            <p:ph type="body" sz="quarter" idx="13"/>
          </p:nvPr>
        </p:nvSpPr>
        <p:spPr>
          <a:xfrm>
            <a:off x="479997" y="730103"/>
            <a:ext cx="8340729" cy="489749"/>
          </a:xfrm>
        </p:spPr>
        <p:txBody>
          <a:bodyPr vert="horz" lIns="18000" tIns="0" rIns="18000" bIns="0" rtlCol="0" anchor="t">
            <a:noAutofit/>
          </a:bodyPr>
          <a:lstStyle/>
          <a:p>
            <a:r>
              <a:rPr lang="en-US" sz="1600"/>
              <a:t>COVID-19 case management capacities module: </a:t>
            </a:r>
            <a:r>
              <a:rPr lang="en-US">
                <a:solidFill>
                  <a:schemeClr val="tx1">
                    <a:lumMod val="50000"/>
                    <a:lumOff val="50000"/>
                  </a:schemeClr>
                </a:solidFill>
              </a:rPr>
              <a:t>Key questions and indicators</a:t>
            </a:r>
            <a:br>
              <a:rPr lang="en-US">
                <a:solidFill>
                  <a:schemeClr val="tx1">
                    <a:lumMod val="50000"/>
                    <a:lumOff val="50000"/>
                  </a:schemeClr>
                </a:solidFill>
              </a:rPr>
            </a:br>
            <a:r>
              <a:rPr lang="en-US">
                <a:solidFill>
                  <a:schemeClr val="tx1">
                    <a:lumMod val="50000"/>
                    <a:lumOff val="50000"/>
                  </a:schemeClr>
                </a:solidFill>
              </a:rPr>
              <a:t>For use in hospitals and COVID-19 treatment centres (moderate, severe, critical cases)</a:t>
            </a:r>
          </a:p>
        </p:txBody>
      </p:sp>
      <p:sp>
        <p:nvSpPr>
          <p:cNvPr id="5" name="Text Placeholder 4">
            <a:extLst>
              <a:ext uri="{FF2B5EF4-FFF2-40B4-BE49-F238E27FC236}">
                <a16:creationId xmlns:a16="http://schemas.microsoft.com/office/drawing/2014/main" id="{E39172D1-6735-4649-9611-CFF842210FB9}"/>
              </a:ext>
            </a:extLst>
          </p:cNvPr>
          <p:cNvSpPr>
            <a:spLocks noGrp="1"/>
          </p:cNvSpPr>
          <p:nvPr>
            <p:ph type="body" sz="quarter" idx="21"/>
          </p:nvPr>
        </p:nvSpPr>
        <p:spPr/>
        <p:txBody>
          <a:bodyPr/>
          <a:lstStyle/>
          <a:p>
            <a:endParaRPr lang="en-US"/>
          </a:p>
        </p:txBody>
      </p:sp>
      <p:sp>
        <p:nvSpPr>
          <p:cNvPr id="16" name="Title 15">
            <a:extLst>
              <a:ext uri="{FF2B5EF4-FFF2-40B4-BE49-F238E27FC236}">
                <a16:creationId xmlns:a16="http://schemas.microsoft.com/office/drawing/2014/main" id="{BDAD1FD3-AFD5-4573-AD62-42CF5A503087}"/>
              </a:ext>
            </a:extLst>
          </p:cNvPr>
          <p:cNvSpPr>
            <a:spLocks noGrp="1"/>
          </p:cNvSpPr>
          <p:nvPr>
            <p:ph type="title"/>
          </p:nvPr>
        </p:nvSpPr>
        <p:spPr>
          <a:xfrm>
            <a:off x="479998" y="338870"/>
            <a:ext cx="8568752" cy="387118"/>
          </a:xfrm>
        </p:spPr>
        <p:txBody>
          <a:bodyPr/>
          <a:lstStyle/>
          <a:p>
            <a:r>
              <a:rPr lang="en-GB" sz="2400"/>
              <a:t>Survey modules and key performance indicators</a:t>
            </a:r>
            <a:endParaRPr lang="en-US" sz="2400"/>
          </a:p>
        </p:txBody>
      </p:sp>
      <p:graphicFrame>
        <p:nvGraphicFramePr>
          <p:cNvPr id="15" name="Table 14">
            <a:extLst>
              <a:ext uri="{FF2B5EF4-FFF2-40B4-BE49-F238E27FC236}">
                <a16:creationId xmlns:a16="http://schemas.microsoft.com/office/drawing/2014/main" id="{A24D4E35-0BEF-42EC-972D-D8436050A53F}"/>
              </a:ext>
            </a:extLst>
          </p:cNvPr>
          <p:cNvGraphicFramePr>
            <a:graphicFrameLocks noGrp="1"/>
          </p:cNvGraphicFramePr>
          <p:nvPr>
            <p:extLst>
              <p:ext uri="{D42A27DB-BD31-4B8C-83A1-F6EECF244321}">
                <p14:modId xmlns:p14="http://schemas.microsoft.com/office/powerpoint/2010/main" val="3294663112"/>
              </p:ext>
            </p:extLst>
          </p:nvPr>
        </p:nvGraphicFramePr>
        <p:xfrm>
          <a:off x="479997" y="1429227"/>
          <a:ext cx="11490328" cy="5424019"/>
        </p:xfrm>
        <a:graphic>
          <a:graphicData uri="http://schemas.openxmlformats.org/drawingml/2006/table">
            <a:tbl>
              <a:tblPr/>
              <a:tblGrid>
                <a:gridCol w="368987">
                  <a:extLst>
                    <a:ext uri="{9D8B030D-6E8A-4147-A177-3AD203B41FA5}">
                      <a16:colId xmlns:a16="http://schemas.microsoft.com/office/drawing/2014/main" val="1319531880"/>
                    </a:ext>
                  </a:extLst>
                </a:gridCol>
                <a:gridCol w="1909615">
                  <a:extLst>
                    <a:ext uri="{9D8B030D-6E8A-4147-A177-3AD203B41FA5}">
                      <a16:colId xmlns:a16="http://schemas.microsoft.com/office/drawing/2014/main" val="356456415"/>
                    </a:ext>
                  </a:extLst>
                </a:gridCol>
                <a:gridCol w="4405347">
                  <a:extLst>
                    <a:ext uri="{9D8B030D-6E8A-4147-A177-3AD203B41FA5}">
                      <a16:colId xmlns:a16="http://schemas.microsoft.com/office/drawing/2014/main" val="2212651421"/>
                    </a:ext>
                  </a:extLst>
                </a:gridCol>
                <a:gridCol w="4806379">
                  <a:extLst>
                    <a:ext uri="{9D8B030D-6E8A-4147-A177-3AD203B41FA5}">
                      <a16:colId xmlns:a16="http://schemas.microsoft.com/office/drawing/2014/main" val="180945229"/>
                    </a:ext>
                  </a:extLst>
                </a:gridCol>
              </a:tblGrid>
              <a:tr h="298021">
                <a:tc gridSpan="2">
                  <a:txBody>
                    <a:bodyPr/>
                    <a:lstStyle/>
                    <a:p>
                      <a:pPr algn="ctr" rtl="0" fontAlgn="ctr"/>
                      <a:r>
                        <a:rPr lang="en-GB" sz="1400" b="1" i="0" u="none" strike="noStrike">
                          <a:solidFill>
                            <a:schemeClr val="bg1"/>
                          </a:solidFill>
                          <a:effectLst/>
                          <a:latin typeface="+mn-lt"/>
                        </a:rPr>
                        <a:t>Sections</a:t>
                      </a:r>
                      <a:endParaRPr lang="en-US" sz="1400" b="1" i="0" u="none" strike="noStrike">
                        <a:solidFill>
                          <a:schemeClr val="bg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00528A"/>
                    </a:solidFill>
                  </a:tcPr>
                </a:tc>
                <a:tc hMerge="1">
                  <a:txBody>
                    <a:bodyPr/>
                    <a:lstStyle/>
                    <a:p>
                      <a:pPr algn="l" rtl="0" fontAlgn="ctr"/>
                      <a:endParaRPr lang="en-US" sz="1400" b="1" i="0" u="none" strike="noStrike">
                        <a:solidFill>
                          <a:schemeClr val="bg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marL="0" lvl="0" indent="0" algn="ctr" rtl="0" fontAlgn="ctr">
                        <a:buClr>
                          <a:srgbClr val="000000"/>
                        </a:buClr>
                        <a:buSzPts val="1200"/>
                        <a:buFont typeface="Arial" panose="020B0604020202020204" pitchFamily="34" charset="0"/>
                        <a:buNone/>
                      </a:pPr>
                      <a:r>
                        <a:rPr lang="en-US" sz="1400" b="1" i="0" u="none" strike="noStrike">
                          <a:solidFill>
                            <a:schemeClr val="bg1"/>
                          </a:solidFill>
                          <a:effectLst/>
                          <a:latin typeface="+mn-lt"/>
                        </a:rPr>
                        <a:t>Key questions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00528A"/>
                    </a:solidFill>
                  </a:tcPr>
                </a:tc>
                <a:tc>
                  <a:txBody>
                    <a:bodyPr/>
                    <a:lstStyle/>
                    <a:p>
                      <a:pPr marL="0" lvl="0" indent="0" algn="ctr" rtl="0" fontAlgn="ctr">
                        <a:buClr>
                          <a:srgbClr val="000000"/>
                        </a:buClr>
                        <a:buSzPts val="1200"/>
                        <a:buFont typeface="Arial" panose="020B0604020202020204" pitchFamily="34" charset="0"/>
                        <a:buNone/>
                      </a:pPr>
                      <a:r>
                        <a:rPr lang="en-US" sz="1400" b="1" i="0" u="none" strike="noStrike">
                          <a:solidFill>
                            <a:schemeClr val="bg1"/>
                          </a:solidFill>
                          <a:effectLst/>
                          <a:latin typeface="+mn-lt"/>
                        </a:rPr>
                        <a:t>Key performance Indicators </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00528A"/>
                    </a:solidFill>
                  </a:tcPr>
                </a:tc>
                <a:extLst>
                  <a:ext uri="{0D108BD9-81ED-4DB2-BD59-A6C34878D82A}">
                    <a16:rowId xmlns:a16="http://schemas.microsoft.com/office/drawing/2014/main" val="54018476"/>
                  </a:ext>
                </a:extLst>
              </a:tr>
              <a:tr h="513571">
                <a:tc>
                  <a:txBody>
                    <a:bodyPr/>
                    <a:lstStyle/>
                    <a:p>
                      <a:pPr algn="l" rtl="0" fontAlgn="ctr"/>
                      <a:r>
                        <a:rPr lang="en-US" sz="1200" b="1" i="0" u="none" strike="noStrike">
                          <a:solidFill>
                            <a:schemeClr val="tx1"/>
                          </a:solidFill>
                          <a:effectLst/>
                          <a:latin typeface="+mn-lt"/>
                        </a:rPr>
                        <a:t>1</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fontAlgn="ctr"/>
                      <a:r>
                        <a:rPr lang="en-GB" sz="1200" b="1" i="0" u="none" strike="noStrike">
                          <a:solidFill>
                            <a:schemeClr val="tx1"/>
                          </a:solidFill>
                          <a:effectLst/>
                          <a:latin typeface="+mn-lt"/>
                        </a:rPr>
                        <a:t>Health facility type and description</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lvl="0" indent="-171450" algn="l" defTabSz="914400" rtl="0" eaLnBrk="1" fontAlgn="ctr" latinLnBrk="0" hangingPunct="1">
                        <a:buClr>
                          <a:srgbClr val="000000"/>
                        </a:buClr>
                        <a:buSzPts val="1200"/>
                        <a:buFont typeface="Arial" panose="020B0604020202020204" pitchFamily="34" charset="0"/>
                        <a:buChar char="•"/>
                      </a:pPr>
                      <a:r>
                        <a:rPr lang="en-GB" sz="1200" b="0" kern="1200">
                          <a:solidFill>
                            <a:schemeClr val="tx1"/>
                          </a:solidFill>
                          <a:latin typeface="+mn-lt"/>
                          <a:ea typeface="+mn-ea"/>
                          <a:cs typeface="+mn-cs"/>
                        </a:rPr>
                        <a:t>What are the facility characteristics?</a:t>
                      </a: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54330" lvl="0" indent="-171450" algn="l" rtl="0" fontAlgn="ctr">
                        <a:buClr>
                          <a:srgbClr val="000000"/>
                        </a:buClr>
                        <a:buSzPts val="1200"/>
                        <a:buFont typeface="Arial" panose="020B0604020202020204" pitchFamily="34" charset="0"/>
                        <a:buChar char="•"/>
                      </a:pPr>
                      <a:r>
                        <a:rPr lang="en-US" sz="1200" b="0">
                          <a:solidFill>
                            <a:schemeClr val="tx1"/>
                          </a:solidFill>
                        </a:rPr>
                        <a:t>All KPIs can be disaggregated by facility type, residence area (rural/urban), managing authority (public/private)</a:t>
                      </a:r>
                      <a:endParaRPr lang="en-US" sz="1200" b="0" i="0" u="none" strike="noStrike">
                        <a:solidFill>
                          <a:schemeClr val="tx1"/>
                        </a:solidFill>
                        <a:effectLst/>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0413965"/>
                  </a:ext>
                </a:extLst>
              </a:tr>
              <a:tr h="539327">
                <a:tc>
                  <a:txBody>
                    <a:bodyPr/>
                    <a:lstStyle/>
                    <a:p>
                      <a:pPr algn="l" rtl="0" fontAlgn="ctr"/>
                      <a:r>
                        <a:rPr lang="en-US" sz="1200" b="1" i="0" u="none" strike="noStrike">
                          <a:solidFill>
                            <a:schemeClr val="tx1"/>
                          </a:solidFill>
                          <a:effectLst/>
                          <a:latin typeface="+mn-lt"/>
                        </a:rPr>
                        <a:t>2</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GB" sz="1200" b="1" i="0" u="none" strike="noStrike">
                          <a:solidFill>
                            <a:schemeClr val="tx1"/>
                          </a:solidFill>
                          <a:effectLst/>
                          <a:latin typeface="+mn-lt"/>
                        </a:rPr>
                        <a:t>Hospital IMST</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b="0" kern="1200">
                          <a:solidFill>
                            <a:schemeClr val="tx1"/>
                          </a:solidFill>
                          <a:latin typeface="+mn-lt"/>
                          <a:ea typeface="+mn-ea"/>
                          <a:cs typeface="+mn-cs"/>
                        </a:rPr>
                        <a:t>Have facilities adopted and activated incident management support (IMST) team protocols?</a:t>
                      </a:r>
                    </a:p>
                    <a:p>
                      <a:pPr marL="228600" lvl="0" indent="-171450" algn="l" defTabSz="914400" rtl="0" eaLnBrk="1" fontAlgn="ctr" latinLnBrk="0" hangingPunct="1">
                        <a:buClr>
                          <a:srgbClr val="000000"/>
                        </a:buClr>
                        <a:buSzPts val="1200"/>
                        <a:buFont typeface="Arial" panose="020B0604020202020204" pitchFamily="34" charset="0"/>
                        <a:buChar char="•"/>
                      </a:pP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rtl="0" fontAlgn="ctr">
                        <a:buClr>
                          <a:srgbClr val="000000"/>
                        </a:buClr>
                        <a:buSzPts val="1200"/>
                        <a:buFont typeface="Arial" panose="020B0604020202020204" pitchFamily="34" charset="0"/>
                        <a:buChar char="•"/>
                      </a:pPr>
                      <a:endParaRPr lang="en-GB" sz="1200" u="none" strike="noStrike">
                        <a:solidFill>
                          <a:schemeClr val="tx1"/>
                        </a:solidFill>
                        <a:effectLst/>
                        <a:latin typeface="+mn-lt"/>
                      </a:endParaRPr>
                    </a:p>
                    <a:p>
                      <a:pPr marL="354330" lvl="0" indent="-171450" algn="l" rtl="0" fontAlgn="ctr">
                        <a:buClr>
                          <a:srgbClr val="000000"/>
                        </a:buClr>
                        <a:buSzPts val="1200"/>
                        <a:buFont typeface="Arial" panose="020B0604020202020204" pitchFamily="34" charset="0"/>
                        <a:buChar char="•"/>
                      </a:pPr>
                      <a:r>
                        <a:rPr lang="en-GB" sz="1200" u="none" strike="noStrike">
                          <a:solidFill>
                            <a:schemeClr val="tx1"/>
                          </a:solidFill>
                          <a:effectLst/>
                          <a:latin typeface="+mn-lt"/>
                        </a:rPr>
                        <a:t>% of facilities with IMST protocols adopted and activated</a:t>
                      </a:r>
                    </a:p>
                    <a:p>
                      <a:pPr marL="354330" lvl="0" indent="-171450" algn="l" rtl="0" fontAlgn="ctr">
                        <a:buClr>
                          <a:srgbClr val="000000"/>
                        </a:buClr>
                        <a:buSzPts val="1200"/>
                        <a:buFont typeface="Arial" panose="020B0604020202020204" pitchFamily="34" charset="0"/>
                        <a:buChar char="•"/>
                      </a:pPr>
                      <a:endParaRPr lang="en-US" sz="1200" b="0" i="0" u="none" strike="noStrike">
                        <a:solidFill>
                          <a:schemeClr val="tx1"/>
                        </a:solidFill>
                        <a:effectLst/>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2631348"/>
                  </a:ext>
                </a:extLst>
              </a:tr>
              <a:tr h="625843">
                <a:tc>
                  <a:txBody>
                    <a:bodyPr/>
                    <a:lstStyle/>
                    <a:p>
                      <a:pPr algn="l" rtl="0" fontAlgn="ctr"/>
                      <a:r>
                        <a:rPr lang="en-US" sz="1200" b="1" i="0" u="none" strike="noStrike">
                          <a:solidFill>
                            <a:schemeClr val="tx1"/>
                          </a:solidFill>
                          <a:effectLst/>
                          <a:latin typeface="+mn-lt"/>
                        </a:rPr>
                        <a:t>3</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u="none" strike="noStrike">
                          <a:solidFill>
                            <a:schemeClr val="tx1"/>
                          </a:solidFill>
                          <a:effectLst/>
                          <a:latin typeface="+mn-lt"/>
                        </a:rPr>
                        <a:t>Case management and bed capacity</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sufficient bed and space capacities to manage COVID-19 patients?</a:t>
                      </a:r>
                      <a:endParaRPr lang="en-US" sz="1200" b="0" kern="1200">
                        <a:solidFill>
                          <a:schemeClr val="tx1"/>
                        </a:solidFill>
                        <a:latin typeface="+mn-lt"/>
                        <a:ea typeface="+mn-ea"/>
                        <a:cs typeface="+mn-cs"/>
                      </a:endParaRPr>
                    </a:p>
                    <a:p>
                      <a:pPr marL="228600" lvl="0" indent="-171450" algn="l" defTabSz="914400" rtl="0" eaLnBrk="1" fontAlgn="ctr" latinLnBrk="0" hangingPunct="1">
                        <a:buClr>
                          <a:srgbClr val="000000"/>
                        </a:buClr>
                        <a:buSzPts val="1200"/>
                        <a:buFont typeface="Arial" panose="020B0604020202020204" pitchFamily="34" charset="0"/>
                        <a:buChar char="•"/>
                      </a:pPr>
                      <a:endParaRPr lang="en-US" sz="1200" b="0" kern="1200">
                        <a:solidFill>
                          <a:schemeClr val="tx1"/>
                        </a:solidFill>
                        <a:latin typeface="+mn-lt"/>
                        <a:ea typeface="+mn-ea"/>
                        <a:cs typeface="+mn-cs"/>
                      </a:endParaRP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200" u="none" strike="noStrike" kern="1200">
                          <a:solidFill>
                            <a:schemeClr val="tx1"/>
                          </a:solidFill>
                          <a:effectLst/>
                          <a:latin typeface="+mn-lt"/>
                        </a:rPr>
                        <a:t>Total # of beds for COVID patients (moderate, severe, critical)</a:t>
                      </a:r>
                    </a:p>
                    <a:p>
                      <a:pPr marL="354330" lvl="0" indent="-171450" algn="l" defTabSz="914400" rtl="0" eaLnBrk="1" fontAlgn="ctr" latinLnBrk="0" hangingPunct="1">
                        <a:buClr>
                          <a:srgbClr val="000000"/>
                        </a:buClr>
                        <a:buSzPts val="1200"/>
                        <a:buFont typeface="Arial" panose="020B0604020202020204" pitchFamily="34" charset="0"/>
                        <a:buChar char="•"/>
                      </a:pPr>
                      <a:r>
                        <a:rPr lang="en-US" sz="1200" u="none" strike="noStrike" kern="1200">
                          <a:solidFill>
                            <a:schemeClr val="tx1"/>
                          </a:solidFill>
                          <a:effectLst/>
                          <a:latin typeface="+mn-lt"/>
                        </a:rPr>
                        <a:t># of beds currently occupied by COVID patients</a:t>
                      </a:r>
                    </a:p>
                    <a:p>
                      <a:pPr marL="354330" lvl="0" indent="-171450" algn="l" defTabSz="914400" rtl="0" eaLnBrk="1" fontAlgn="ctr" latinLnBrk="0" hangingPunct="1">
                        <a:buClr>
                          <a:srgbClr val="000000"/>
                        </a:buClr>
                        <a:buSzPts val="1200"/>
                        <a:buFont typeface="Arial" panose="020B0604020202020204" pitchFamily="34" charset="0"/>
                        <a:buChar char="•"/>
                      </a:pPr>
                      <a:r>
                        <a:rPr lang="en-US" sz="1200" u="none" strike="noStrike" kern="1200">
                          <a:solidFill>
                            <a:schemeClr val="tx1"/>
                          </a:solidFill>
                          <a:effectLst/>
                          <a:latin typeface="+mn-lt"/>
                        </a:rPr>
                        <a:t>Total # of beds available for surge (ICU, respiratory isolation)</a:t>
                      </a: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1544258"/>
                  </a:ext>
                </a:extLst>
              </a:tr>
              <a:tr h="539327">
                <a:tc>
                  <a:txBody>
                    <a:bodyPr/>
                    <a:lstStyle/>
                    <a:p>
                      <a:pPr algn="l" rtl="0" fontAlgn="ctr"/>
                      <a:r>
                        <a:rPr lang="en-US" sz="1200" b="1" i="0" u="none" strike="noStrike">
                          <a:solidFill>
                            <a:schemeClr val="tx1"/>
                          </a:solidFill>
                          <a:effectLst/>
                          <a:latin typeface="+mn-lt"/>
                        </a:rPr>
                        <a:t>4</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u="none" strike="noStrike">
                          <a:solidFill>
                            <a:schemeClr val="tx1"/>
                          </a:solidFill>
                          <a:effectLst/>
                          <a:latin typeface="+mn-lt"/>
                        </a:rPr>
                        <a:t>Medicines and supplies</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the necesarry medicines and medical supplies for the management of COVID-19 patients?</a:t>
                      </a:r>
                    </a:p>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rPr>
                        <a:t>% of facilities with available tracer medicines </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rPr>
                        <a:t>% of facilities participating in the Solidarity Clinical trial (and availability of trial medications)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7585803"/>
                  </a:ext>
                </a:extLst>
              </a:tr>
              <a:tr h="718139">
                <a:tc>
                  <a:txBody>
                    <a:bodyPr/>
                    <a:lstStyle/>
                    <a:p>
                      <a:pPr algn="l" rtl="0" fontAlgn="ctr"/>
                      <a:r>
                        <a:rPr lang="en-US" sz="1200" b="1" i="0" u="none" strike="noStrike">
                          <a:solidFill>
                            <a:schemeClr val="tx1"/>
                          </a:solidFill>
                          <a:effectLst/>
                          <a:latin typeface="+mn-lt"/>
                        </a:rPr>
                        <a:t>5</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u="none" strike="noStrike">
                          <a:solidFill>
                            <a:schemeClr val="tx1"/>
                          </a:solidFill>
                          <a:effectLst/>
                          <a:latin typeface="+mn-lt"/>
                        </a:rPr>
                        <a:t>PPE and IPC</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necessary PPE for health workers?</a:t>
                      </a:r>
                    </a:p>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the necesarry IPC supplies? </a:t>
                      </a:r>
                    </a:p>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endParaRPr lang="pt-BR" sz="1200" b="0" kern="1200">
                        <a:solidFill>
                          <a:schemeClr val="tx1"/>
                        </a:solidFill>
                        <a:latin typeface="+mn-lt"/>
                        <a:ea typeface="+mn-ea"/>
                        <a:cs typeface="+mn-cs"/>
                      </a:endParaRPr>
                    </a:p>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ea typeface="+mn-ea"/>
                          <a:cs typeface="+mn-cs"/>
                        </a:rPr>
                        <a:t>% of facilities with available personal protective equipment for staff (e.g. masks, gowns, goggles, etc.)</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ea typeface="+mn-ea"/>
                          <a:cs typeface="+mn-cs"/>
                        </a:rPr>
                        <a:t>% of facilities with available infection prevention and control supplies (e.g. soap, biohazard bags, sanitizer stations, etc.)</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9154374"/>
                  </a:ext>
                </a:extLst>
              </a:tr>
              <a:tr h="71813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a:solidFill>
                            <a:schemeClr val="tx1"/>
                          </a:solidFill>
                          <a:latin typeface="+mn-lt"/>
                        </a:rPr>
                        <a:t>6</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tx1"/>
                          </a:solidFill>
                          <a:effectLst/>
                          <a:uLnTx/>
                          <a:uFillTx/>
                          <a:latin typeface="+mn-lt"/>
                        </a:rPr>
                        <a:t>COVID-19 laboratory diagnostics</a:t>
                      </a:r>
                      <a:endParaRPr lang="en-US" sz="1200" b="1">
                        <a:solidFill>
                          <a:schemeClr val="tx1"/>
                        </a:solidFill>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GB" sz="1200" b="0" kern="1200">
                          <a:solidFill>
                            <a:schemeClr val="tx1"/>
                          </a:solidFill>
                          <a:latin typeface="+mn-lt"/>
                          <a:ea typeface="+mn-ea"/>
                          <a:cs typeface="+mn-cs"/>
                        </a:rPr>
                        <a:t>Do facilities have necessary COVID-19 diagnostic supplies for COVID-19 testing? </a:t>
                      </a:r>
                      <a:endParaRPr lang="pt-BR" sz="1200" b="0" kern="1200">
                        <a:solidFill>
                          <a:schemeClr val="tx1"/>
                        </a:solidFill>
                        <a:latin typeface="+mn-lt"/>
                        <a:ea typeface="+mn-ea"/>
                        <a:cs typeface="+mn-cs"/>
                      </a:endParaRPr>
                    </a:p>
                    <a:p>
                      <a:pPr marL="228600" lvl="0" indent="-171450" algn="l" defTabSz="914400" rtl="0" eaLnBrk="1" fontAlgn="ctr" latinLnBrk="0" hangingPunct="1">
                        <a:buClr>
                          <a:srgbClr val="000000"/>
                        </a:buClr>
                        <a:buSzPts val="1200"/>
                        <a:buFont typeface="Arial" panose="020B0604020202020204" pitchFamily="34" charset="0"/>
                        <a:buChar char="•"/>
                      </a:pP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200" u="none" strike="noStrike" kern="1200">
                          <a:solidFill>
                            <a:schemeClr val="tx1"/>
                          </a:solidFill>
                          <a:effectLst/>
                          <a:latin typeface="+mn-lt"/>
                        </a:rPr>
                        <a:t>% of facilities with laboratory diagnostic capacities with tracer items (e.g. specimen collection, onsite </a:t>
                      </a:r>
                      <a:r>
                        <a:rPr lang="en-US" sz="1200" u="none" strike="noStrike" kern="1200">
                          <a:solidFill>
                            <a:schemeClr val="tx1"/>
                          </a:solidFill>
                          <a:effectLst/>
                          <a:latin typeface="+mn-lt"/>
                          <a:ea typeface="+mn-ea"/>
                          <a:cs typeface="+mn-cs"/>
                        </a:rPr>
                        <a:t>PCR/ RDTs, system for offsite testing)</a:t>
                      </a:r>
                    </a:p>
                    <a:p>
                      <a:pPr marL="354330" lvl="0" indent="-171450" algn="l" defTabSz="914400" rtl="0" eaLnBrk="1" fontAlgn="ctr" latinLnBrk="0" hangingPunct="1">
                        <a:buClr>
                          <a:srgbClr val="000000"/>
                        </a:buClr>
                        <a:buSzPts val="1200"/>
                        <a:buFont typeface="Arial" panose="020B0604020202020204" pitchFamily="34" charset="0"/>
                        <a:buChar char="•"/>
                      </a:pPr>
                      <a:r>
                        <a:rPr lang="en-US" sz="1200" u="none" strike="noStrike" kern="1200">
                          <a:solidFill>
                            <a:schemeClr val="tx1"/>
                          </a:solidFill>
                          <a:effectLst/>
                          <a:latin typeface="+mn-lt"/>
                          <a:ea typeface="+mn-ea"/>
                          <a:cs typeface="+mn-cs"/>
                        </a:rPr>
                        <a:t>% of facilities receiving timely results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9133198"/>
                  </a:ext>
                </a:extLst>
              </a:tr>
              <a:tr h="841828">
                <a:tc>
                  <a:txBody>
                    <a:bodyPr/>
                    <a:lstStyle/>
                    <a:p>
                      <a:pPr algn="l" rtl="0" fontAlgn="ctr"/>
                      <a:r>
                        <a:rPr lang="en-US" sz="1200" b="1" i="0" u="none" strike="noStrike">
                          <a:solidFill>
                            <a:schemeClr val="tx1"/>
                          </a:solidFill>
                          <a:effectLst/>
                          <a:latin typeface="+mn-lt"/>
                        </a:rPr>
                        <a:t>7</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u="none" strike="noStrike">
                          <a:solidFill>
                            <a:schemeClr val="tx1"/>
                          </a:solidFill>
                          <a:effectLst/>
                          <a:latin typeface="+mn-lt"/>
                        </a:rPr>
                        <a:t>Medical equipment</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the necesarry medical equipment for COVID-19 patient diagnosis, monitoring and case management?</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rPr>
                        <a:t>% of facilities with available/functional medical equipment onsite for COVID-19 diagnosis, monitoring, and case management (e.g. x-ray, pulse oximeters, ventilators, oxygen, etc.)</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ea typeface="+mn-ea"/>
                          <a:cs typeface="+mn-cs"/>
                        </a:rPr>
                        <a:t>% of facilities with malfunctions (and reasons)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64816667"/>
                  </a:ext>
                </a:extLst>
              </a:tr>
              <a:tr h="53932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i="0" u="none" strike="noStrike">
                          <a:solidFill>
                            <a:schemeClr val="tx1"/>
                          </a:solidFill>
                          <a:effectLst/>
                          <a:latin typeface="+mn-lt"/>
                        </a:rPr>
                        <a:t>8</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u="none" strike="noStrike">
                          <a:solidFill>
                            <a:schemeClr val="tx1"/>
                          </a:solidFill>
                          <a:effectLst/>
                          <a:latin typeface="+mn-lt"/>
                        </a:rPr>
                        <a:t>COVID-19 vaccine readiness</a:t>
                      </a:r>
                      <a:endParaRPr lang="en-US" sz="12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200" b="0" kern="1200">
                          <a:solidFill>
                            <a:schemeClr val="tx1"/>
                          </a:solidFill>
                          <a:latin typeface="+mn-lt"/>
                          <a:ea typeface="+mn-ea"/>
                          <a:cs typeface="+mn-cs"/>
                        </a:rPr>
                        <a:t>Do facilities have a functioning cold chain ready to support COVID-19 vaccine introduction?</a:t>
                      </a:r>
                    </a:p>
                    <a:p>
                      <a:pPr marL="22860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endParaRPr lang="en-US" sz="1200" b="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u="none" strike="noStrike" kern="1200">
                          <a:solidFill>
                            <a:schemeClr val="tx1"/>
                          </a:solidFill>
                          <a:effectLst/>
                          <a:latin typeface="+mn-lt"/>
                        </a:rPr>
                        <a:t>% of facilities with functional cold chain capacity to deliver COVID-19 vaccines (vaccine fridge with continuous temperature recorder, vaccine carriers/cold boxes, ice packs)</a:t>
                      </a:r>
                      <a:endParaRPr lang="en-US" sz="1200" u="none" strike="noStrike" kern="120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316117"/>
                  </a:ext>
                </a:extLst>
              </a:tr>
            </a:tbl>
          </a:graphicData>
        </a:graphic>
      </p:graphicFrame>
      <p:grpSp>
        <p:nvGrpSpPr>
          <p:cNvPr id="4" name="Group 3">
            <a:extLst>
              <a:ext uri="{FF2B5EF4-FFF2-40B4-BE49-F238E27FC236}">
                <a16:creationId xmlns:a16="http://schemas.microsoft.com/office/drawing/2014/main" id="{90185F84-7AE4-41D1-BC9D-A58E93B1B581}"/>
              </a:ext>
            </a:extLst>
          </p:cNvPr>
          <p:cNvGrpSpPr/>
          <p:nvPr/>
        </p:nvGrpSpPr>
        <p:grpSpPr>
          <a:xfrm>
            <a:off x="7016909" y="1892433"/>
            <a:ext cx="326866" cy="4772228"/>
            <a:chOff x="6818905" y="1692877"/>
            <a:chExt cx="183814" cy="4572099"/>
          </a:xfrm>
        </p:grpSpPr>
        <p:sp>
          <p:nvSpPr>
            <p:cNvPr id="14" name="Arrow: Right 13">
              <a:extLst>
                <a:ext uri="{FF2B5EF4-FFF2-40B4-BE49-F238E27FC236}">
                  <a16:creationId xmlns:a16="http://schemas.microsoft.com/office/drawing/2014/main" id="{C826A0A5-857C-434D-B694-C968DD4C2038}"/>
                </a:ext>
              </a:extLst>
            </p:cNvPr>
            <p:cNvSpPr/>
            <p:nvPr/>
          </p:nvSpPr>
          <p:spPr>
            <a:xfrm>
              <a:off x="6818905" y="1692877"/>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D2FBED5F-A063-4CFA-A461-8567AD5D4B1A}"/>
                </a:ext>
              </a:extLst>
            </p:cNvPr>
            <p:cNvSpPr/>
            <p:nvPr/>
          </p:nvSpPr>
          <p:spPr>
            <a:xfrm>
              <a:off x="6819820" y="2241785"/>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504E9855-F5C5-4068-BAD8-02FD2569CC80}"/>
                </a:ext>
              </a:extLst>
            </p:cNvPr>
            <p:cNvSpPr/>
            <p:nvPr/>
          </p:nvSpPr>
          <p:spPr>
            <a:xfrm>
              <a:off x="6819820" y="2797987"/>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1B558FC3-3725-4D65-ACCF-FEEACB55E11E}"/>
                </a:ext>
              </a:extLst>
            </p:cNvPr>
            <p:cNvSpPr/>
            <p:nvPr/>
          </p:nvSpPr>
          <p:spPr>
            <a:xfrm>
              <a:off x="6821649" y="3373272"/>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585C58EE-17F7-4383-AB0D-7089151BDD48}"/>
                </a:ext>
              </a:extLst>
            </p:cNvPr>
            <p:cNvSpPr/>
            <p:nvPr/>
          </p:nvSpPr>
          <p:spPr>
            <a:xfrm>
              <a:off x="6819820" y="3949159"/>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58EDA5C2-9D48-4EE3-89C1-A9031CF65599}"/>
                </a:ext>
              </a:extLst>
            </p:cNvPr>
            <p:cNvSpPr/>
            <p:nvPr/>
          </p:nvSpPr>
          <p:spPr>
            <a:xfrm>
              <a:off x="6819820" y="4664837"/>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858B4E91-7437-4C1C-AEE9-2488F81D365B}"/>
                </a:ext>
              </a:extLst>
            </p:cNvPr>
            <p:cNvSpPr/>
            <p:nvPr/>
          </p:nvSpPr>
          <p:spPr>
            <a:xfrm>
              <a:off x="6818905" y="5464107"/>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9DB6C0F0-0FE8-4536-A18D-28ABB7F75A35}"/>
                </a:ext>
              </a:extLst>
            </p:cNvPr>
            <p:cNvSpPr/>
            <p:nvPr/>
          </p:nvSpPr>
          <p:spPr>
            <a:xfrm>
              <a:off x="6821374" y="6102014"/>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9702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4363" y="1445158"/>
            <a:ext cx="11232001" cy="4237200"/>
          </a:xfrm>
        </p:spPr>
        <p:txBody>
          <a:bodyPr/>
          <a:lstStyle/>
          <a:p>
            <a:pPr marL="342900" lvl="1" indent="-342900">
              <a:spcBef>
                <a:spcPts val="1000"/>
              </a:spcBef>
              <a:buFont typeface="Wingdings" panose="05000000000000000000" pitchFamily="2" charset="2"/>
              <a:buChar char="ü"/>
            </a:pPr>
            <a:r>
              <a:rPr lang="en-US" sz="1800" b="1" dirty="0">
                <a:solidFill>
                  <a:schemeClr val="accent1"/>
                </a:solidFill>
                <a:cs typeface="Times New Roman"/>
              </a:rPr>
              <a:t>Preparing the overall operational plan and timeline </a:t>
            </a:r>
          </a:p>
          <a:p>
            <a:pPr marL="342900" lvl="1" indent="-342900">
              <a:spcBef>
                <a:spcPts val="1000"/>
              </a:spcBef>
              <a:buFont typeface="Wingdings" panose="05000000000000000000" pitchFamily="2" charset="2"/>
              <a:buChar char="ü"/>
            </a:pPr>
            <a:r>
              <a:rPr lang="en-US" sz="1800" b="1" dirty="0">
                <a:solidFill>
                  <a:schemeClr val="accent1"/>
                </a:solidFill>
                <a:cs typeface="Times New Roman"/>
              </a:rPr>
              <a:t>Identifying survey implementation team</a:t>
            </a:r>
          </a:p>
          <a:p>
            <a:pPr marL="342900" lvl="1" indent="-342900">
              <a:spcBef>
                <a:spcPts val="1000"/>
              </a:spcBef>
              <a:buFont typeface="Wingdings" panose="05000000000000000000" pitchFamily="2" charset="2"/>
              <a:buChar char="ü"/>
            </a:pPr>
            <a:r>
              <a:rPr lang="en-GB" sz="1800" b="1" dirty="0">
                <a:solidFill>
                  <a:schemeClr val="accent1"/>
                </a:solidFill>
                <a:cs typeface="Times New Roman"/>
              </a:rPr>
              <a:t>Identifying resource requirements and prepare the budget</a:t>
            </a:r>
          </a:p>
          <a:p>
            <a:pPr marL="342900" indent="-342900">
              <a:buSzPct val="100000"/>
              <a:buFont typeface="Wingdings" panose="05000000000000000000" pitchFamily="2" charset="2"/>
              <a:buChar char="ü"/>
            </a:pPr>
            <a:r>
              <a:rPr lang="en-US" sz="1800" b="1" dirty="0">
                <a:solidFill>
                  <a:schemeClr val="accent1"/>
                </a:solidFill>
                <a:cs typeface="Times New Roman"/>
              </a:rPr>
              <a:t>Understand roles and responsibilities of survey manager who will oversee the entire implementation</a:t>
            </a:r>
          </a:p>
          <a:p>
            <a:pPr marL="342900" indent="-342900">
              <a:buSzPct val="100000"/>
              <a:buFont typeface="Wingdings" panose="05000000000000000000" pitchFamily="2" charset="2"/>
              <a:buChar char="ü"/>
            </a:pPr>
            <a:r>
              <a:rPr lang="en-US" sz="1800" b="1" dirty="0">
                <a:solidFill>
                  <a:schemeClr val="accent1"/>
                </a:solidFill>
                <a:cs typeface="Times New Roman"/>
              </a:rPr>
              <a:t>Be equipped to support country-specific adaptation of standard modules</a:t>
            </a:r>
          </a:p>
          <a:p>
            <a:pPr marL="342900" indent="-342900">
              <a:buSzPct val="100000"/>
              <a:buFont typeface="Wingdings" panose="05000000000000000000" pitchFamily="2" charset="2"/>
              <a:buChar char="ü"/>
            </a:pPr>
            <a:r>
              <a:rPr lang="en-US" sz="1800" b="1" dirty="0">
                <a:solidFill>
                  <a:schemeClr val="accent1"/>
                </a:solidFill>
                <a:cs typeface="Times New Roman"/>
              </a:rPr>
              <a:t>Be equipped to prepare and conduct interviewer training </a:t>
            </a:r>
          </a:p>
          <a:p>
            <a:pPr marL="342900" indent="-342900">
              <a:buSzPct val="100000"/>
              <a:buFont typeface="Wingdings" panose="05000000000000000000" pitchFamily="2" charset="2"/>
              <a:buChar char="ü"/>
            </a:pPr>
            <a:r>
              <a:rPr lang="en-US" sz="1800" b="1" dirty="0">
                <a:solidFill>
                  <a:schemeClr val="accent1"/>
                </a:solidFill>
                <a:cs typeface="Times New Roman"/>
              </a:rPr>
              <a:t>Be equipped to support country with sampling </a:t>
            </a:r>
          </a:p>
          <a:p>
            <a:pPr marL="342900" indent="-342900">
              <a:buSzPct val="100000"/>
              <a:buFont typeface="Wingdings" panose="05000000000000000000" pitchFamily="2" charset="2"/>
              <a:buChar char="ü"/>
            </a:pPr>
            <a:r>
              <a:rPr lang="en-US" sz="1800" b="1" dirty="0">
                <a:solidFill>
                  <a:schemeClr val="accent1"/>
                </a:solidFill>
                <a:cs typeface="Times New Roman"/>
              </a:rPr>
              <a:t>Be equipped to support data management and country adaptation of chart book </a:t>
            </a:r>
          </a:p>
          <a:p>
            <a:endParaRPr lang="en-US" sz="1800" dirty="0"/>
          </a:p>
        </p:txBody>
      </p:sp>
      <p:sp>
        <p:nvSpPr>
          <p:cNvPr id="4" name="Date Placeholder 3"/>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p:cNvSpPr>
            <a:spLocks noGrp="1"/>
          </p:cNvSpPr>
          <p:nvPr>
            <p:ph type="ftr" sz="quarter" idx="15"/>
          </p:nvPr>
        </p:nvSpPr>
        <p:spPr/>
        <p:txBody>
          <a:bodyPr/>
          <a:lstStyle/>
          <a:p>
            <a:r>
              <a:rPr lang="en-GB" noProof="0"/>
              <a:t>|     Title of the presentation</a:t>
            </a:r>
          </a:p>
        </p:txBody>
      </p:sp>
      <p:sp>
        <p:nvSpPr>
          <p:cNvPr id="6" name="Slide Number Placeholder 5"/>
          <p:cNvSpPr>
            <a:spLocks noGrp="1"/>
          </p:cNvSpPr>
          <p:nvPr>
            <p:ph type="sldNum" sz="quarter" idx="16"/>
          </p:nvPr>
        </p:nvSpPr>
        <p:spPr/>
        <p:txBody>
          <a:bodyPr/>
          <a:lstStyle/>
          <a:p>
            <a:fld id="{A74CE0EA-F3B5-4684-BA10-C594598FDB9C}" type="slidenum">
              <a:rPr lang="en-GB" noProof="0" smtClean="0"/>
              <a:pPr/>
              <a:t>3</a:t>
            </a:fld>
            <a:endParaRPr lang="en-GB" noProof="0"/>
          </a:p>
        </p:txBody>
      </p:sp>
      <p:sp>
        <p:nvSpPr>
          <p:cNvPr id="7" name="Text Placeholder 6"/>
          <p:cNvSpPr>
            <a:spLocks noGrp="1"/>
          </p:cNvSpPr>
          <p:nvPr>
            <p:ph type="body" sz="quarter" idx="21"/>
          </p:nvPr>
        </p:nvSpPr>
        <p:spPr/>
        <p:txBody>
          <a:bodyPr/>
          <a:lstStyle/>
          <a:p>
            <a:endParaRPr lang="en-US"/>
          </a:p>
        </p:txBody>
      </p:sp>
      <p:sp>
        <p:nvSpPr>
          <p:cNvPr id="8" name="Title 7"/>
          <p:cNvSpPr>
            <a:spLocks noGrp="1"/>
          </p:cNvSpPr>
          <p:nvPr>
            <p:ph type="title"/>
          </p:nvPr>
        </p:nvSpPr>
        <p:spPr/>
        <p:txBody>
          <a:bodyPr/>
          <a:lstStyle/>
          <a:p>
            <a:r>
              <a:rPr lang="en-US" dirty="0"/>
              <a:t>Workshop (II/II)</a:t>
            </a:r>
          </a:p>
        </p:txBody>
      </p:sp>
    </p:spTree>
    <p:extLst>
      <p:ext uri="{BB962C8B-B14F-4D97-AF65-F5344CB8AC3E}">
        <p14:creationId xmlns:p14="http://schemas.microsoft.com/office/powerpoint/2010/main" val="2814911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FDDFE6-3916-405D-95E9-08C183FC1A0D}"/>
              </a:ext>
            </a:extLst>
          </p:cNvPr>
          <p:cNvSpPr>
            <a:spLocks noGrp="1"/>
          </p:cNvSpPr>
          <p:nvPr>
            <p:ph idx="1"/>
          </p:nvPr>
        </p:nvSpPr>
        <p:spPr/>
        <p:txBody>
          <a:bodyPr/>
          <a:lstStyle/>
          <a:p>
            <a:endParaRPr lang="en-US"/>
          </a:p>
        </p:txBody>
      </p:sp>
      <p:sp>
        <p:nvSpPr>
          <p:cNvPr id="3" name="Text Placeholder 2">
            <a:extLst>
              <a:ext uri="{FF2B5EF4-FFF2-40B4-BE49-F238E27FC236}">
                <a16:creationId xmlns:a16="http://schemas.microsoft.com/office/drawing/2014/main" id="{38F13A1B-2424-460D-ADA3-F97EF670214E}"/>
              </a:ext>
            </a:extLst>
          </p:cNvPr>
          <p:cNvSpPr>
            <a:spLocks noGrp="1"/>
          </p:cNvSpPr>
          <p:nvPr>
            <p:ph type="body" sz="quarter" idx="13"/>
          </p:nvPr>
        </p:nvSpPr>
        <p:spPr>
          <a:xfrm>
            <a:off x="480000" y="747385"/>
            <a:ext cx="8160000" cy="288925"/>
          </a:xfrm>
        </p:spPr>
        <p:txBody>
          <a:bodyPr vert="horz" lIns="18000" tIns="0" rIns="18000" bIns="0" rtlCol="0" anchor="t">
            <a:normAutofit fontScale="85000" lnSpcReduction="10000"/>
          </a:bodyPr>
          <a:lstStyle/>
          <a:p>
            <a:r>
              <a:rPr lang="en-US" sz="1600"/>
              <a:t>Frontline service readiness assessments: </a:t>
            </a:r>
            <a:r>
              <a:rPr lang="en-US">
                <a:solidFill>
                  <a:schemeClr val="tx1">
                    <a:lumMod val="50000"/>
                    <a:lumOff val="50000"/>
                  </a:schemeClr>
                </a:solidFill>
              </a:rPr>
              <a:t>Key performance indicators for national dashboards</a:t>
            </a:r>
          </a:p>
        </p:txBody>
      </p:sp>
      <p:sp>
        <p:nvSpPr>
          <p:cNvPr id="4" name="Slide Number Placeholder 3">
            <a:extLst>
              <a:ext uri="{FF2B5EF4-FFF2-40B4-BE49-F238E27FC236}">
                <a16:creationId xmlns:a16="http://schemas.microsoft.com/office/drawing/2014/main" id="{FD20FD2E-387B-4286-920E-A06C45852AB3}"/>
              </a:ext>
            </a:extLst>
          </p:cNvPr>
          <p:cNvSpPr>
            <a:spLocks noGrp="1"/>
          </p:cNvSpPr>
          <p:nvPr>
            <p:ph type="sldNum" sz="quarter" idx="16"/>
          </p:nvPr>
        </p:nvSpPr>
        <p:spPr/>
        <p:txBody>
          <a:bodyPr/>
          <a:lstStyle/>
          <a:p>
            <a:fld id="{A74CE0EA-F3B5-4684-BA10-C594598FDB9C}" type="slidenum">
              <a:rPr lang="en-GB" smtClean="0"/>
              <a:pPr/>
              <a:t>30</a:t>
            </a:fld>
            <a:endParaRPr lang="en-GB"/>
          </a:p>
        </p:txBody>
      </p:sp>
      <p:sp>
        <p:nvSpPr>
          <p:cNvPr id="7" name="Text Placeholder 6">
            <a:extLst>
              <a:ext uri="{FF2B5EF4-FFF2-40B4-BE49-F238E27FC236}">
                <a16:creationId xmlns:a16="http://schemas.microsoft.com/office/drawing/2014/main" id="{29333ED0-1A52-4AAF-8A0F-5FE7AD93DDDF}"/>
              </a:ext>
            </a:extLst>
          </p:cNvPr>
          <p:cNvSpPr>
            <a:spLocks noGrp="1"/>
          </p:cNvSpPr>
          <p:nvPr>
            <p:ph type="body" sz="quarter" idx="21"/>
          </p:nvPr>
        </p:nvSpPr>
        <p:spPr/>
        <p:txBody>
          <a:bodyPr/>
          <a:lstStyle/>
          <a:p>
            <a:endParaRPr lang="en-US"/>
          </a:p>
        </p:txBody>
      </p:sp>
      <p:sp>
        <p:nvSpPr>
          <p:cNvPr id="6" name="Title 5">
            <a:extLst>
              <a:ext uri="{FF2B5EF4-FFF2-40B4-BE49-F238E27FC236}">
                <a16:creationId xmlns:a16="http://schemas.microsoft.com/office/drawing/2014/main" id="{8F73FB45-17D5-4E87-B946-F4DB6D0EFE24}"/>
              </a:ext>
            </a:extLst>
          </p:cNvPr>
          <p:cNvSpPr>
            <a:spLocks noGrp="1"/>
          </p:cNvSpPr>
          <p:nvPr>
            <p:ph type="title"/>
          </p:nvPr>
        </p:nvSpPr>
        <p:spPr>
          <a:xfrm>
            <a:off x="480000" y="347906"/>
            <a:ext cx="8160000" cy="399479"/>
          </a:xfrm>
        </p:spPr>
        <p:txBody>
          <a:bodyPr vert="horz" lIns="18000" tIns="0" rIns="360000" bIns="0" rtlCol="0" anchor="b">
            <a:noAutofit/>
          </a:bodyPr>
          <a:lstStyle/>
          <a:p>
            <a:r>
              <a:rPr lang="en-GB" sz="2400" dirty="0"/>
              <a:t>Survey modules and key performance indicators (1)</a:t>
            </a:r>
            <a:endParaRPr lang="en-US" sz="2400" dirty="0"/>
          </a:p>
        </p:txBody>
      </p:sp>
      <p:graphicFrame>
        <p:nvGraphicFramePr>
          <p:cNvPr id="12" name="Table 11">
            <a:extLst>
              <a:ext uri="{FF2B5EF4-FFF2-40B4-BE49-F238E27FC236}">
                <a16:creationId xmlns:a16="http://schemas.microsoft.com/office/drawing/2014/main" id="{F69081D7-ACCB-4A8E-B715-8EA282018525}"/>
              </a:ext>
            </a:extLst>
          </p:cNvPr>
          <p:cNvGraphicFramePr>
            <a:graphicFrameLocks noGrp="1"/>
          </p:cNvGraphicFramePr>
          <p:nvPr/>
        </p:nvGraphicFramePr>
        <p:xfrm>
          <a:off x="480001" y="1435788"/>
          <a:ext cx="11226364" cy="4779503"/>
        </p:xfrm>
        <a:graphic>
          <a:graphicData uri="http://schemas.openxmlformats.org/drawingml/2006/table">
            <a:tbl>
              <a:tblPr/>
              <a:tblGrid>
                <a:gridCol w="1401173">
                  <a:extLst>
                    <a:ext uri="{9D8B030D-6E8A-4147-A177-3AD203B41FA5}">
                      <a16:colId xmlns:a16="http://schemas.microsoft.com/office/drawing/2014/main" val="2415310253"/>
                    </a:ext>
                  </a:extLst>
                </a:gridCol>
                <a:gridCol w="2105398">
                  <a:extLst>
                    <a:ext uri="{9D8B030D-6E8A-4147-A177-3AD203B41FA5}">
                      <a16:colId xmlns:a16="http://schemas.microsoft.com/office/drawing/2014/main" val="356456415"/>
                    </a:ext>
                  </a:extLst>
                </a:gridCol>
                <a:gridCol w="7719793">
                  <a:extLst>
                    <a:ext uri="{9D8B030D-6E8A-4147-A177-3AD203B41FA5}">
                      <a16:colId xmlns:a16="http://schemas.microsoft.com/office/drawing/2014/main" val="180945229"/>
                    </a:ext>
                  </a:extLst>
                </a:gridCol>
              </a:tblGrid>
              <a:tr h="530363">
                <a:tc row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1" u="none" strike="noStrike">
                          <a:solidFill>
                            <a:schemeClr val="tx1"/>
                          </a:solidFill>
                          <a:effectLst/>
                          <a:latin typeface="+mn-lt"/>
                        </a:rPr>
                        <a:t>COVID-19 case management capacities module</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p>
                      <a:pPr algn="l" rtl="0" fontAlgn="ctr"/>
                      <a:r>
                        <a:rPr lang="en-US" sz="1400" b="0" i="0" u="none" strike="noStrike">
                          <a:solidFill>
                            <a:schemeClr val="tx1"/>
                          </a:solidFill>
                          <a:effectLst/>
                          <a:latin typeface="+mn-lt"/>
                        </a:rPr>
                        <a:t>COVID-19 facility readiness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p>
                      <a:pPr marL="171450" lvl="0" indent="-171450" algn="l" defTabSz="914400" rtl="0" eaLnBrk="1" fontAlgn="ctr" latinLnBrk="0" hangingPunct="1">
                        <a:buClr>
                          <a:srgbClr val="000000"/>
                        </a:buClr>
                        <a:buSzPts val="1200"/>
                        <a:buFont typeface="Arial" panose="020B0604020202020204" pitchFamily="34" charset="0"/>
                        <a:buChar char="•"/>
                      </a:pPr>
                      <a:r>
                        <a:rPr lang="en-US" sz="1400" u="none" strike="noStrike" kern="1200">
                          <a:solidFill>
                            <a:schemeClr val="tx1"/>
                          </a:solidFill>
                          <a:effectLst/>
                          <a:latin typeface="+mn-lt"/>
                          <a:cs typeface="Calibri" panose="020F0502020204030204" pitchFamily="34" charset="0"/>
                        </a:rPr>
                        <a:t>% facilities with IMST protocols adopted and activated</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extLst>
                  <a:ext uri="{0D108BD9-81ED-4DB2-BD59-A6C34878D82A}">
                    <a16:rowId xmlns:a16="http://schemas.microsoft.com/office/drawing/2014/main" val="967826866"/>
                  </a:ext>
                </a:extLst>
              </a:tr>
              <a:tr h="1018746">
                <a:tc vMerge="1">
                  <a:txBody>
                    <a:bodyPr/>
                    <a:lstStyle/>
                    <a:p>
                      <a:pPr algn="l" rtl="0" fontAlgn="ct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GB" sz="1400" b="0" i="0" u="none" strike="noStrike">
                          <a:solidFill>
                            <a:schemeClr val="tx1"/>
                          </a:solidFill>
                          <a:effectLst/>
                          <a:latin typeface="+mn-lt"/>
                        </a:rPr>
                        <a:t>COVID-19 patient capacities</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mn-cs"/>
                        </a:rPr>
                        <a:t>Total # of beds for COVID patients (moderate, severe, critical)</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mn-cs"/>
                        </a:rPr>
                        <a:t># of beds currently occupied by COVID patients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mn-cs"/>
                        </a:rPr>
                        <a:t>Total # of beds available for surge (ICU, respiratory isolation)</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extLst>
                  <a:ext uri="{0D108BD9-81ED-4DB2-BD59-A6C34878D82A}">
                    <a16:rowId xmlns:a16="http://schemas.microsoft.com/office/drawing/2014/main" val="3602450522"/>
                  </a:ext>
                </a:extLst>
              </a:tr>
              <a:tr h="3230394">
                <a:tc vMerge="1">
                  <a:txBody>
                    <a:bodyPr/>
                    <a:lstStyle/>
                    <a:p>
                      <a:pPr algn="l" rtl="0" fontAlgn="ct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p>
                      <a:pPr algn="l" rtl="0" fontAlgn="ctr"/>
                      <a:r>
                        <a:rPr lang="en-US" sz="1400" b="0" i="0" u="none" strike="noStrike">
                          <a:solidFill>
                            <a:schemeClr val="tx1"/>
                          </a:solidFill>
                          <a:effectLst/>
                          <a:latin typeface="+mn-lt"/>
                        </a:rPr>
                        <a:t>COVID-19 essential clinical tools and supplies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rPr>
                        <a:t>% of facilities with available tracer medicines</a:t>
                      </a:r>
                      <a:r>
                        <a:rPr lang="en-US" sz="1400" u="none" strike="noStrike" kern="1200" dirty="0">
                          <a:solidFill>
                            <a:schemeClr val="tx1"/>
                          </a:solidFill>
                          <a:effectLst/>
                          <a:latin typeface="+mn-lt"/>
                          <a:cs typeface="Calibri" panose="020F0502020204030204" pitchFamily="34" charset="0"/>
                        </a:rPr>
                        <a:t>:100%/≥50% of tracers, mean availability</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rPr>
                        <a:t>% of facilities with laboratory diagnostic capacities with tracer items</a:t>
                      </a:r>
                      <a:r>
                        <a:rPr lang="en-US" sz="1400" u="none" strike="noStrike" kern="1200" dirty="0">
                          <a:solidFill>
                            <a:schemeClr val="tx1"/>
                          </a:solidFill>
                          <a:effectLst/>
                          <a:latin typeface="+mn-lt"/>
                          <a:cs typeface="Calibri" panose="020F0502020204030204" pitchFamily="34" charset="0"/>
                        </a:rPr>
                        <a:t>: 100%/≥50% of tracers, mean availability, timeliness of results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rPr>
                        <a:t>% of facilities with available/functional medical equipment onsite for COVID-19 diagnosis, monitoring, and case management (e.g. x-ray, pulse oximeters, ventilators, oxygen, etc.): </a:t>
                      </a:r>
                      <a:r>
                        <a:rPr lang="en-US" sz="1400" u="none" strike="noStrike" kern="1200" dirty="0">
                          <a:solidFill>
                            <a:schemeClr val="tx1"/>
                          </a:solidFill>
                          <a:effectLst/>
                          <a:latin typeface="+mn-lt"/>
                          <a:cs typeface="Calibri"/>
                        </a:rPr>
                        <a:t>100%/≥50% of tracers, mean availability</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ea typeface="+mn-ea"/>
                          <a:cs typeface="+mn-cs"/>
                        </a:rPr>
                        <a:t>% of facilities with available PPE for staff (e.g., masks, gowns, goggles, etc.): </a:t>
                      </a:r>
                      <a:r>
                        <a:rPr lang="en-US" sz="1400" u="none" strike="noStrike" kern="1200" dirty="0">
                          <a:solidFill>
                            <a:schemeClr val="tx1"/>
                          </a:solidFill>
                          <a:effectLst/>
                          <a:latin typeface="+mn-lt"/>
                          <a:cs typeface="Calibri"/>
                        </a:rPr>
                        <a:t>100%/≥50% of tracers, mean availability</a:t>
                      </a:r>
                    </a:p>
                    <a:p>
                      <a:pPr marL="182880" marR="0" lvl="0" indent="0" algn="l" defTabSz="914400" rtl="0" eaLnBrk="1" fontAlgn="ctr" latinLnBrk="0" hangingPunct="1">
                        <a:lnSpc>
                          <a:spcPct val="100000"/>
                        </a:lnSpc>
                        <a:spcBef>
                          <a:spcPts val="0"/>
                        </a:spcBef>
                        <a:spcAft>
                          <a:spcPts val="0"/>
                        </a:spcAft>
                        <a:buClr>
                          <a:srgbClr val="000000"/>
                        </a:buClr>
                        <a:buSzPts val="1200"/>
                        <a:buFontTx/>
                        <a:buNone/>
                        <a:tabLst/>
                        <a:defRPr/>
                      </a:pPr>
                      <a:r>
                        <a:rPr lang="en-US" sz="1400" u="none" strike="noStrike" kern="1200" dirty="0">
                          <a:solidFill>
                            <a:schemeClr val="tx1"/>
                          </a:solidFill>
                          <a:effectLst/>
                          <a:latin typeface="+mn-lt"/>
                          <a:ea typeface="+mn-ea"/>
                          <a:cs typeface="+mn-cs"/>
                        </a:rPr>
                        <a:t>% of facilities with available IPC supplies (e.g., soap, biohazard bags, sanitizer stations, etc.): </a:t>
                      </a:r>
                      <a:r>
                        <a:rPr lang="en-US" sz="1400" u="none" strike="noStrike" kern="1200" dirty="0">
                          <a:solidFill>
                            <a:schemeClr val="tx1"/>
                          </a:solidFill>
                          <a:effectLst/>
                          <a:latin typeface="+mn-lt"/>
                          <a:cs typeface="Calibri"/>
                        </a:rPr>
                        <a:t>100%/≥50% of tracers, mean availability</a:t>
                      </a:r>
                      <a:endParaRPr lang="en-US" sz="1400" u="none" strike="noStrike" kern="1200" dirty="0">
                        <a:solidFill>
                          <a:schemeClr val="tx1"/>
                        </a:solidFill>
                        <a:effectLst/>
                        <a:latin typeface="+mn-lt"/>
                        <a:ea typeface="+mn-ea"/>
                        <a:cs typeface="Calibri"/>
                      </a:endParaRP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rPr>
                        <a:t>% facilities with functional cold chain capacity to deliver COVID-19 vaccines (vaccine fridge with continuous temperature recorder, vaccine carriers/cold boxes, ice packs): </a:t>
                      </a:r>
                      <a:r>
                        <a:rPr lang="en-US" sz="1400" u="none" strike="noStrike" kern="1200" dirty="0">
                          <a:solidFill>
                            <a:schemeClr val="tx1"/>
                          </a:solidFill>
                          <a:effectLst/>
                          <a:latin typeface="+mn-lt"/>
                          <a:cs typeface="Calibri" panose="020F0502020204030204" pitchFamily="34" charset="0"/>
                        </a:rPr>
                        <a:t>100%/≥50% of tracers, mean availability</a:t>
                      </a:r>
                      <a:endParaRPr lang="en-US" sz="1400" u="none" strike="noStrike" kern="1200" dirty="0">
                        <a:solidFill>
                          <a:schemeClr val="tx1"/>
                        </a:solidFill>
                        <a:effectLst/>
                        <a:latin typeface="+mn-lt"/>
                        <a:ea typeface="+mn-ea"/>
                        <a:cs typeface="+mn-cs"/>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DEEDFA"/>
                    </a:solidFill>
                  </a:tcPr>
                </a:tc>
                <a:extLst>
                  <a:ext uri="{0D108BD9-81ED-4DB2-BD59-A6C34878D82A}">
                    <a16:rowId xmlns:a16="http://schemas.microsoft.com/office/drawing/2014/main" val="2614414447"/>
                  </a:ext>
                </a:extLst>
              </a:tr>
            </a:tbl>
          </a:graphicData>
        </a:graphic>
      </p:graphicFrame>
    </p:spTree>
    <p:extLst>
      <p:ext uri="{BB962C8B-B14F-4D97-AF65-F5344CB8AC3E}">
        <p14:creationId xmlns:p14="http://schemas.microsoft.com/office/powerpoint/2010/main" val="1239734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9CFC16-D598-49AE-9411-92C65AF2400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3469"/>
            <a:ext cx="9938566" cy="6854531"/>
          </a:xfrm>
          <a:prstGeom prst="rect">
            <a:avLst/>
          </a:prstGeom>
        </p:spPr>
      </p:pic>
      <p:graphicFrame>
        <p:nvGraphicFramePr>
          <p:cNvPr id="3" name="Content Placeholder 2">
            <a:extLst>
              <a:ext uri="{FF2B5EF4-FFF2-40B4-BE49-F238E27FC236}">
                <a16:creationId xmlns:a16="http://schemas.microsoft.com/office/drawing/2014/main" id="{B2675483-114D-43A7-9DE8-D7D0863E904F}"/>
              </a:ext>
            </a:extLst>
          </p:cNvPr>
          <p:cNvGraphicFramePr>
            <a:graphicFrameLocks noGrp="1"/>
          </p:cNvGraphicFramePr>
          <p:nvPr>
            <p:ph idx="1"/>
            <p:extLst>
              <p:ext uri="{D42A27DB-BD31-4B8C-83A1-F6EECF244321}">
                <p14:modId xmlns:p14="http://schemas.microsoft.com/office/powerpoint/2010/main" val="2559900523"/>
              </p:ext>
            </p:extLst>
          </p:nvPr>
        </p:nvGraphicFramePr>
        <p:xfrm>
          <a:off x="1689860" y="1183985"/>
          <a:ext cx="9368666" cy="5008745"/>
        </p:xfrm>
        <a:graphic>
          <a:graphicData uri="http://schemas.openxmlformats.org/drawingml/2006/table">
            <a:tbl>
              <a:tblPr firstRow="1" bandRow="1">
                <a:tableStyleId>{5C22544A-7EE6-4342-B048-85BDC9FD1C3A}</a:tableStyleId>
              </a:tblPr>
              <a:tblGrid>
                <a:gridCol w="1657571">
                  <a:extLst>
                    <a:ext uri="{9D8B030D-6E8A-4147-A177-3AD203B41FA5}">
                      <a16:colId xmlns:a16="http://schemas.microsoft.com/office/drawing/2014/main" val="1715339317"/>
                    </a:ext>
                  </a:extLst>
                </a:gridCol>
                <a:gridCol w="7711095">
                  <a:extLst>
                    <a:ext uri="{9D8B030D-6E8A-4147-A177-3AD203B41FA5}">
                      <a16:colId xmlns:a16="http://schemas.microsoft.com/office/drawing/2014/main" val="1960234871"/>
                    </a:ext>
                  </a:extLst>
                </a:gridCol>
              </a:tblGrid>
              <a:tr h="467225">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Continuity of essential health services module</a:t>
                      </a:r>
                      <a:endParaRPr lang="en-US" sz="1500" b="0">
                        <a:solidFill>
                          <a:srgbClr val="6EAA2E"/>
                        </a:solidFill>
                      </a:endParaRPr>
                    </a:p>
                  </a:txBody>
                  <a:tcPr marL="111692" marR="111692">
                    <a:lnL w="9525" cap="flat" cmpd="sng" algn="ctr">
                      <a:solidFill>
                        <a:srgbClr val="6EAA2E"/>
                      </a:solid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rgbClr val="6EAA2E"/>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solidFill>
                          <a:schemeClr val="tx1"/>
                        </a:solidFill>
                      </a:endParaRPr>
                    </a:p>
                  </a:txBody>
                  <a:tcPr>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4110771955"/>
                  </a:ext>
                </a:extLst>
              </a:tr>
              <a:tr h="467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a:solidFill>
                            <a:srgbClr val="6EAA2E"/>
                          </a:solidFill>
                        </a:rPr>
                        <a:t>Objective:</a:t>
                      </a:r>
                    </a:p>
                  </a:txBody>
                  <a:tcPr marL="111692" marR="111692">
                    <a:lnL w="9525" cap="flat" cmpd="sng" algn="ctr">
                      <a:solidFill>
                        <a:srgbClr val="6EAA2E"/>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1"/>
                          </a:solidFill>
                        </a:rPr>
                        <a:t>Assess health facility and health workforce capacities to maintain safe provision of essential health services throughout the pandemic</a:t>
                      </a:r>
                    </a:p>
                  </a:txBody>
                  <a:tcPr marL="111692" marR="111692">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3195028664"/>
                  </a:ext>
                </a:extLst>
              </a:tr>
              <a:tr h="679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1">
                          <a:solidFill>
                            <a:srgbClr val="6EAA2E"/>
                          </a:solidFill>
                        </a:rPr>
                        <a:t>Use:</a:t>
                      </a:r>
                      <a:endParaRPr lang="en-US" sz="1500">
                        <a:solidFill>
                          <a:srgbClr val="6EAA2E"/>
                        </a:solidFill>
                      </a:endParaRPr>
                    </a:p>
                  </a:txBody>
                  <a:tcPr marL="111692" marR="111692">
                    <a:lnL w="9525" cap="flat" cmpd="sng" algn="ctr">
                      <a:solidFill>
                        <a:srgbClr val="6EAA2E"/>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Detect and track changes in service utilization, service delivery modifications, staff capacities and protection to guide </a:t>
                      </a:r>
                      <a:r>
                        <a:rPr lang="en-GB" sz="1400" b="0">
                          <a:solidFill>
                            <a:schemeClr val="tx1"/>
                          </a:solidFill>
                        </a:rPr>
                        <a:t>strategies and plans to mitigate disruptions and maintain essential health services</a:t>
                      </a:r>
                    </a:p>
                  </a:txBody>
                  <a:tcPr marL="111692" marR="111692">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2405379763"/>
                  </a:ext>
                </a:extLst>
              </a:tr>
              <a:tr h="288580">
                <a:tc>
                  <a:txBody>
                    <a:bodyPr/>
                    <a:lstStyle/>
                    <a:p>
                      <a:pPr algn="l"/>
                      <a:r>
                        <a:rPr lang="en-GB" sz="1500" b="1">
                          <a:solidFill>
                            <a:srgbClr val="6EAA2E"/>
                          </a:solidFill>
                        </a:rPr>
                        <a:t>Facility type: </a:t>
                      </a:r>
                      <a:endParaRPr lang="en-US" sz="1500">
                        <a:solidFill>
                          <a:srgbClr val="6EAA2E"/>
                        </a:solidFill>
                      </a:endParaRPr>
                    </a:p>
                  </a:txBody>
                  <a:tcPr marL="111692" marR="111692">
                    <a:lnL w="9525" cap="flat" cmpd="sng" algn="ctr">
                      <a:solidFill>
                        <a:srgbClr val="6EAA2E"/>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tc>
                  <a:txBody>
                    <a:bodyPr/>
                    <a:lstStyle/>
                    <a:p>
                      <a:r>
                        <a:rPr lang="en-GB" sz="1400">
                          <a:solidFill>
                            <a:schemeClr val="tx1"/>
                          </a:solidFill>
                        </a:rPr>
                        <a:t>Hospitals, primary care centres/clinics</a:t>
                      </a:r>
                      <a:endParaRPr lang="en-US" sz="1400">
                        <a:solidFill>
                          <a:schemeClr val="tx1"/>
                        </a:solidFill>
                      </a:endParaRPr>
                    </a:p>
                  </a:txBody>
                  <a:tcPr marL="111692" marR="111692">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831129988"/>
                  </a:ext>
                </a:extLst>
              </a:tr>
              <a:tr h="2885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1">
                          <a:solidFill>
                            <a:srgbClr val="6EAA2E"/>
                          </a:solidFill>
                        </a:rPr>
                        <a:t>Respondents:</a:t>
                      </a:r>
                      <a:endParaRPr lang="en-US" sz="1500">
                        <a:solidFill>
                          <a:srgbClr val="6EAA2E"/>
                        </a:solidFill>
                      </a:endParaRPr>
                    </a:p>
                  </a:txBody>
                  <a:tcPr marL="111692" marR="111692">
                    <a:lnL w="9525" cap="flat" cmpd="sng" algn="ctr">
                      <a:solidFill>
                        <a:srgbClr val="6EAA2E"/>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solidFill>
                            <a:schemeClr val="tx1"/>
                          </a:solidFill>
                        </a:rPr>
                        <a:t>Facility managers and/or facility management team members</a:t>
                      </a:r>
                    </a:p>
                  </a:txBody>
                  <a:tcPr marL="111692" marR="111692">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1241490576"/>
                  </a:ext>
                </a:extLst>
              </a:tr>
              <a:tr h="25672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a:solidFill>
                            <a:srgbClr val="6EAA2E"/>
                          </a:solidFill>
                        </a:rPr>
                        <a:t>Content: </a:t>
                      </a:r>
                    </a:p>
                  </a:txBody>
                  <a:tcPr marL="111692" marR="111692">
                    <a:lnL w="9525" cap="flat" cmpd="sng" algn="ctr">
                      <a:solidFill>
                        <a:srgbClr val="6EAA2E"/>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tc>
                  <a:txBody>
                    <a:bodyPr/>
                    <a:lstStyle/>
                    <a:p>
                      <a:pPr marL="0" lvl="0" indent="0">
                        <a:spcBef>
                          <a:spcPts val="0"/>
                        </a:spcBef>
                        <a:buFont typeface="Arial" panose="020B0604020202020204" pitchFamily="34" charset="0"/>
                        <a:buNone/>
                      </a:pPr>
                      <a:r>
                        <a:rPr lang="en-US" sz="1400">
                          <a:solidFill>
                            <a:schemeClr val="tx1"/>
                          </a:solidFill>
                        </a:rPr>
                        <a:t>Section 1: Health facility ID and description</a:t>
                      </a:r>
                    </a:p>
                    <a:p>
                      <a:pPr marL="0" lvl="0" indent="0">
                        <a:spcBef>
                          <a:spcPts val="0"/>
                        </a:spcBef>
                        <a:buFont typeface="Arial" panose="020B0604020202020204" pitchFamily="34" charset="0"/>
                        <a:buNone/>
                      </a:pPr>
                      <a:r>
                        <a:rPr lang="en-US" sz="1400">
                          <a:solidFill>
                            <a:schemeClr val="tx1"/>
                          </a:solidFill>
                        </a:rPr>
                        <a:t>Section 2: Staffing</a:t>
                      </a:r>
                    </a:p>
                    <a:p>
                      <a:pPr marL="0" lvl="0" indent="0">
                        <a:spcBef>
                          <a:spcPts val="0"/>
                        </a:spcBef>
                        <a:buFont typeface="Arial" panose="020B0604020202020204" pitchFamily="34" charset="0"/>
                        <a:buNone/>
                      </a:pPr>
                      <a:r>
                        <a:rPr lang="en-US" sz="1400">
                          <a:solidFill>
                            <a:schemeClr val="tx1"/>
                          </a:solidFill>
                        </a:rPr>
                        <a:t>Section 3: Financial management</a:t>
                      </a:r>
                    </a:p>
                    <a:p>
                      <a:pPr marL="0" lvl="0" indent="0">
                        <a:spcBef>
                          <a:spcPts val="0"/>
                        </a:spcBef>
                        <a:buFont typeface="Arial" panose="020B0604020202020204" pitchFamily="34" charset="0"/>
                        <a:buNone/>
                      </a:pPr>
                      <a:r>
                        <a:rPr lang="en-US" sz="1400">
                          <a:solidFill>
                            <a:schemeClr val="tx1"/>
                          </a:solidFill>
                        </a:rPr>
                        <a:t>Section 4: Service delivery and utilization*</a:t>
                      </a:r>
                    </a:p>
                    <a:p>
                      <a:pPr marL="0" lvl="0" indent="0">
                        <a:spcBef>
                          <a:spcPts val="0"/>
                        </a:spcBef>
                        <a:buFont typeface="Arial" panose="020B0604020202020204" pitchFamily="34" charset="0"/>
                        <a:buNone/>
                      </a:pPr>
                      <a:r>
                        <a:rPr lang="en-US" sz="1400">
                          <a:solidFill>
                            <a:schemeClr val="tx1"/>
                          </a:solidFill>
                        </a:rPr>
                        <a:t>Section 5: COVID-19 infection prevention and control and personal protective equipment</a:t>
                      </a:r>
                    </a:p>
                    <a:p>
                      <a:pPr marL="0" lvl="0" indent="0">
                        <a:spcBef>
                          <a:spcPts val="0"/>
                        </a:spcBef>
                        <a:buFont typeface="Arial" panose="020B0604020202020204" pitchFamily="34" charset="0"/>
                        <a:buNone/>
                      </a:pPr>
                      <a:r>
                        <a:rPr lang="en-US" sz="1400">
                          <a:solidFill>
                            <a:schemeClr val="tx1"/>
                          </a:solidFill>
                        </a:rPr>
                        <a:t>Section 6: Management of suspected and confirmed COVID-19 cases in primary care centres</a:t>
                      </a:r>
                    </a:p>
                    <a:p>
                      <a:pPr marL="0" lvl="0" indent="0">
                        <a:spcBef>
                          <a:spcPts val="0"/>
                        </a:spcBef>
                        <a:buFont typeface="Arial" panose="020B0604020202020204" pitchFamily="34" charset="0"/>
                        <a:buNone/>
                      </a:pPr>
                      <a:r>
                        <a:rPr lang="en-US" sz="1400">
                          <a:solidFill>
                            <a:schemeClr val="tx1"/>
                          </a:solidFill>
                        </a:rPr>
                        <a:t>Section 7: Availability of selected tracer therapeutics (optional)</a:t>
                      </a:r>
                    </a:p>
                    <a:p>
                      <a:pPr marL="0" lvl="0" indent="0">
                        <a:spcBef>
                          <a:spcPts val="0"/>
                        </a:spcBef>
                        <a:buFont typeface="Arial" panose="020B0604020202020204" pitchFamily="34" charset="0"/>
                        <a:buNone/>
                      </a:pPr>
                      <a:r>
                        <a:rPr lang="en-US" sz="1400">
                          <a:solidFill>
                            <a:schemeClr val="tx1"/>
                          </a:solidFill>
                        </a:rPr>
                        <a:t>Section 8: Availability of diagnostics (optional)</a:t>
                      </a:r>
                    </a:p>
                    <a:p>
                      <a:pPr marL="0" lvl="0" indent="0">
                        <a:spcBef>
                          <a:spcPts val="0"/>
                        </a:spcBef>
                        <a:buFont typeface="Arial" panose="020B0604020202020204" pitchFamily="34" charset="0"/>
                        <a:buNone/>
                      </a:pPr>
                      <a:r>
                        <a:rPr lang="en-US" sz="1400">
                          <a:solidFill>
                            <a:schemeClr val="tx1"/>
                          </a:solidFill>
                        </a:rPr>
                        <a:t>Section 9: Vaccine readiness (optional)</a:t>
                      </a:r>
                    </a:p>
                    <a:p>
                      <a:pPr marL="0" lvl="0" indent="0">
                        <a:spcBef>
                          <a:spcPts val="0"/>
                        </a:spcBef>
                        <a:buFont typeface="Arial" panose="020B0604020202020204" pitchFamily="34" charset="0"/>
                        <a:buNone/>
                      </a:pPr>
                      <a:r>
                        <a:rPr lang="en-US" sz="1400">
                          <a:solidFill>
                            <a:schemeClr val="tx1"/>
                          </a:solidFill>
                        </a:rPr>
                        <a:t>Section 10: Facility infrastructure (optional)</a:t>
                      </a:r>
                    </a:p>
                    <a:p>
                      <a:pPr marL="0" lvl="0" indent="0">
                        <a:spcBef>
                          <a:spcPts val="0"/>
                        </a:spcBef>
                        <a:buFont typeface="Arial" panose="020B0604020202020204" pitchFamily="34" charset="0"/>
                        <a:buNone/>
                      </a:pPr>
                      <a:r>
                        <a:rPr lang="en-US" sz="1400">
                          <a:solidFill>
                            <a:schemeClr val="tx1"/>
                          </a:solidFill>
                        </a:rPr>
                        <a:t>Section 11: Interview result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solidFill>
                            <a:schemeClr val="tx1"/>
                          </a:solidFill>
                        </a:rPr>
                        <a:t>Annex: Routine data record review</a:t>
                      </a:r>
                      <a:endParaRPr lang="fr-FR" sz="1400">
                        <a:solidFill>
                          <a:schemeClr val="tx1"/>
                        </a:solidFill>
                      </a:endParaRPr>
                    </a:p>
                  </a:txBody>
                  <a:tcPr marL="111692" marR="111692">
                    <a:lnL w="9525" cap="flat" cmpd="sng" algn="ctr">
                      <a:noFill/>
                      <a:prstDash val="solid"/>
                      <a:round/>
                      <a:headEnd type="none" w="med" len="med"/>
                      <a:tailEnd type="none" w="med" len="med"/>
                    </a:lnL>
                    <a:lnR w="9525" cap="flat" cmpd="sng" algn="ctr">
                      <a:solidFill>
                        <a:srgbClr val="6EAA2E"/>
                      </a:solidFill>
                      <a:prstDash val="solid"/>
                      <a:round/>
                      <a:headEnd type="none" w="med" len="med"/>
                      <a:tailEnd type="none" w="med" len="med"/>
                    </a:lnR>
                    <a:lnT w="9525" cap="flat" cmpd="sng" algn="ctr">
                      <a:solidFill>
                        <a:srgbClr val="6EAA2E"/>
                      </a:solidFill>
                      <a:prstDash val="solid"/>
                      <a:round/>
                      <a:headEnd type="none" w="med" len="med"/>
                      <a:tailEnd type="none" w="med" len="med"/>
                    </a:lnT>
                    <a:lnB w="9525" cap="flat" cmpd="sng" algn="ctr">
                      <a:solidFill>
                        <a:srgbClr val="6EAA2E"/>
                      </a:solidFill>
                      <a:prstDash val="solid"/>
                      <a:round/>
                      <a:headEnd type="none" w="med" len="med"/>
                      <a:tailEnd type="none" w="med" len="med"/>
                    </a:lnB>
                    <a:solidFill>
                      <a:schemeClr val="bg1"/>
                    </a:solidFill>
                  </a:tcPr>
                </a:tc>
                <a:extLst>
                  <a:ext uri="{0D108BD9-81ED-4DB2-BD59-A6C34878D82A}">
                    <a16:rowId xmlns:a16="http://schemas.microsoft.com/office/drawing/2014/main" val="1742375661"/>
                  </a:ext>
                </a:extLst>
              </a:tr>
            </a:tbl>
          </a:graphicData>
        </a:graphic>
      </p:graphicFrame>
      <p:sp>
        <p:nvSpPr>
          <p:cNvPr id="2" name="Text Placeholder 1">
            <a:extLst>
              <a:ext uri="{FF2B5EF4-FFF2-40B4-BE49-F238E27FC236}">
                <a16:creationId xmlns:a16="http://schemas.microsoft.com/office/drawing/2014/main" id="{023B764D-0259-47E6-9067-667D174CAC20}"/>
              </a:ext>
            </a:extLst>
          </p:cNvPr>
          <p:cNvSpPr>
            <a:spLocks noGrp="1"/>
          </p:cNvSpPr>
          <p:nvPr>
            <p:ph type="body" sz="quarter" idx="13"/>
          </p:nvPr>
        </p:nvSpPr>
        <p:spPr>
          <a:xfrm>
            <a:off x="470475" y="763207"/>
            <a:ext cx="8160000" cy="288925"/>
          </a:xfrm>
        </p:spPr>
        <p:txBody>
          <a:bodyPr vert="horz" lIns="18000" tIns="0" rIns="18000" bIns="0" rtlCol="0" anchor="t">
            <a:normAutofit/>
          </a:bodyPr>
          <a:lstStyle/>
          <a:p>
            <a:r>
              <a:rPr lang="en-US" sz="1600"/>
              <a:t>Continuity of essential health services module: </a:t>
            </a:r>
            <a:r>
              <a:rPr lang="en-US">
                <a:solidFill>
                  <a:schemeClr val="tx1">
                    <a:lumMod val="50000"/>
                    <a:lumOff val="50000"/>
                  </a:schemeClr>
                </a:solidFill>
              </a:rPr>
              <a:t>Objectives, use, and content areas</a:t>
            </a:r>
          </a:p>
        </p:txBody>
      </p:sp>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Title 7"/>
          <p:cNvSpPr>
            <a:spLocks noGrp="1"/>
          </p:cNvSpPr>
          <p:nvPr>
            <p:ph type="title"/>
          </p:nvPr>
        </p:nvSpPr>
        <p:spPr>
          <a:xfrm>
            <a:off x="470475" y="371628"/>
            <a:ext cx="8160000" cy="363789"/>
          </a:xfrm>
        </p:spPr>
        <p:txBody>
          <a:bodyPr/>
          <a:lstStyle/>
          <a:p>
            <a:r>
              <a:rPr lang="en-GB" sz="2400"/>
              <a:t>Survey modules and key performance indicators</a:t>
            </a:r>
            <a:endParaRPr lang="en-GB" sz="2400">
              <a:solidFill>
                <a:srgbClr val="5BB245"/>
              </a:solidFill>
            </a:endParaRPr>
          </a:p>
        </p:txBody>
      </p:sp>
      <p:grpSp>
        <p:nvGrpSpPr>
          <p:cNvPr id="14" name="Group 13">
            <a:extLst>
              <a:ext uri="{FF2B5EF4-FFF2-40B4-BE49-F238E27FC236}">
                <a16:creationId xmlns:a16="http://schemas.microsoft.com/office/drawing/2014/main" id="{F222DD67-BAC0-4BA6-A152-1C8473BAC729}"/>
              </a:ext>
            </a:extLst>
          </p:cNvPr>
          <p:cNvGrpSpPr/>
          <p:nvPr/>
        </p:nvGrpSpPr>
        <p:grpSpPr>
          <a:xfrm>
            <a:off x="651016" y="1183985"/>
            <a:ext cx="858303" cy="4453272"/>
            <a:chOff x="10754082" y="6416981"/>
            <a:chExt cx="904194" cy="4739710"/>
          </a:xfrm>
        </p:grpSpPr>
        <p:pic>
          <p:nvPicPr>
            <p:cNvPr id="5" name="Picture 4">
              <a:extLst>
                <a:ext uri="{FF2B5EF4-FFF2-40B4-BE49-F238E27FC236}">
                  <a16:creationId xmlns:a16="http://schemas.microsoft.com/office/drawing/2014/main" id="{90FC5043-C2A5-4A34-9CA6-BC39DDA3DD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54082" y="6416981"/>
              <a:ext cx="904194" cy="874452"/>
            </a:xfrm>
            <a:prstGeom prst="rect">
              <a:avLst/>
            </a:prstGeom>
          </p:spPr>
        </p:pic>
        <p:pic>
          <p:nvPicPr>
            <p:cNvPr id="10" name="Picture 9">
              <a:extLst>
                <a:ext uri="{FF2B5EF4-FFF2-40B4-BE49-F238E27FC236}">
                  <a16:creationId xmlns:a16="http://schemas.microsoft.com/office/drawing/2014/main" id="{8D898126-3B43-43F2-8D5E-78D9DE46217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00281" y="7463127"/>
              <a:ext cx="811793" cy="817762"/>
            </a:xfrm>
            <a:prstGeom prst="rect">
              <a:avLst/>
            </a:prstGeom>
          </p:spPr>
        </p:pic>
        <p:pic>
          <p:nvPicPr>
            <p:cNvPr id="11" name="Picture 10">
              <a:extLst>
                <a:ext uri="{FF2B5EF4-FFF2-40B4-BE49-F238E27FC236}">
                  <a16:creationId xmlns:a16="http://schemas.microsoft.com/office/drawing/2014/main" id="{61A5004C-D8C2-4591-B199-8C884164D51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814831" y="8460602"/>
              <a:ext cx="826408" cy="857016"/>
            </a:xfrm>
            <a:prstGeom prst="rect">
              <a:avLst/>
            </a:prstGeom>
          </p:spPr>
        </p:pic>
        <p:pic>
          <p:nvPicPr>
            <p:cNvPr id="12" name="Picture 11">
              <a:extLst>
                <a:ext uri="{FF2B5EF4-FFF2-40B4-BE49-F238E27FC236}">
                  <a16:creationId xmlns:a16="http://schemas.microsoft.com/office/drawing/2014/main" id="{CA8BE6F4-6D28-445B-BBA2-D95E5231536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800901" y="9411528"/>
              <a:ext cx="857375" cy="845298"/>
            </a:xfrm>
            <a:prstGeom prst="rect">
              <a:avLst/>
            </a:prstGeom>
          </p:spPr>
        </p:pic>
        <p:pic>
          <p:nvPicPr>
            <p:cNvPr id="13" name="Picture 12">
              <a:extLst>
                <a:ext uri="{FF2B5EF4-FFF2-40B4-BE49-F238E27FC236}">
                  <a16:creationId xmlns:a16="http://schemas.microsoft.com/office/drawing/2014/main" id="{DED8EE12-380B-47E0-A111-7FA613107D4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825479" y="10329885"/>
              <a:ext cx="832797" cy="826806"/>
            </a:xfrm>
            <a:prstGeom prst="rect">
              <a:avLst/>
            </a:prstGeom>
          </p:spPr>
        </p:pic>
      </p:grpSp>
      <p:sp>
        <p:nvSpPr>
          <p:cNvPr id="9" name="TextBox 8">
            <a:extLst>
              <a:ext uri="{FF2B5EF4-FFF2-40B4-BE49-F238E27FC236}">
                <a16:creationId xmlns:a16="http://schemas.microsoft.com/office/drawing/2014/main" id="{E8B2DB94-E728-4977-AB97-87D03E9B673A}"/>
              </a:ext>
            </a:extLst>
          </p:cNvPr>
          <p:cNvSpPr txBox="1"/>
          <p:nvPr/>
        </p:nvSpPr>
        <p:spPr>
          <a:xfrm>
            <a:off x="1689860" y="6220520"/>
            <a:ext cx="9016240" cy="600164"/>
          </a:xfrm>
          <a:prstGeom prst="rect">
            <a:avLst/>
          </a:prstGeom>
          <a:noFill/>
        </p:spPr>
        <p:txBody>
          <a:bodyPr wrap="square" rtlCol="0">
            <a:spAutoFit/>
          </a:bodyPr>
          <a:lstStyle/>
          <a:p>
            <a:r>
              <a:rPr lang="en-US" sz="1100"/>
              <a:t>*Section 4: Service delivery and utilization section assesses a set of tracer services including for: undifferentiated symptoms; family planning and contraception; antenatal care; postnatal care; immunization; care for sick children; HIV; TB; STIs; malaria; chronic cardiovascular disease; chronic respiratory disease; diabetes; cancer; mental health; intimate partner and sexual violence; NTDs; and rehabilitation</a:t>
            </a:r>
          </a:p>
        </p:txBody>
      </p:sp>
    </p:spTree>
    <p:extLst>
      <p:ext uri="{BB962C8B-B14F-4D97-AF65-F5344CB8AC3E}">
        <p14:creationId xmlns:p14="http://schemas.microsoft.com/office/powerpoint/2010/main" val="18852286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a:extLst>
              <a:ext uri="{FF2B5EF4-FFF2-40B4-BE49-F238E27FC236}">
                <a16:creationId xmlns:a16="http://schemas.microsoft.com/office/drawing/2014/main" id="{71CD1565-0469-4349-8E22-BF6642F0FE87}"/>
              </a:ext>
            </a:extLst>
          </p:cNvPr>
          <p:cNvSpPr>
            <a:spLocks noGrp="1"/>
          </p:cNvSpPr>
          <p:nvPr>
            <p:ph idx="1"/>
          </p:nvPr>
        </p:nvSpPr>
        <p:spPr/>
        <p:txBody>
          <a:bodyPr/>
          <a:lstStyle/>
          <a:p>
            <a:endParaRPr lang="en-US"/>
          </a:p>
        </p:txBody>
      </p:sp>
      <p:sp>
        <p:nvSpPr>
          <p:cNvPr id="17" name="Text Placeholder 16">
            <a:extLst>
              <a:ext uri="{FF2B5EF4-FFF2-40B4-BE49-F238E27FC236}">
                <a16:creationId xmlns:a16="http://schemas.microsoft.com/office/drawing/2014/main" id="{26DA44F2-FCF6-4CAE-BD84-7F5627B4949B}"/>
              </a:ext>
            </a:extLst>
          </p:cNvPr>
          <p:cNvSpPr>
            <a:spLocks noGrp="1"/>
          </p:cNvSpPr>
          <p:nvPr>
            <p:ph type="body" sz="quarter" idx="13"/>
          </p:nvPr>
        </p:nvSpPr>
        <p:spPr>
          <a:xfrm>
            <a:off x="496472" y="718718"/>
            <a:ext cx="7828378" cy="593978"/>
          </a:xfrm>
        </p:spPr>
        <p:txBody>
          <a:bodyPr vert="horz" lIns="18000" tIns="0" rIns="18000" bIns="0" rtlCol="0" anchor="t">
            <a:normAutofit/>
          </a:bodyPr>
          <a:lstStyle/>
          <a:p>
            <a:r>
              <a:rPr lang="en-US" sz="1600"/>
              <a:t>Continuity of essential health services module: </a:t>
            </a:r>
            <a:r>
              <a:rPr lang="en-US">
                <a:solidFill>
                  <a:schemeClr val="tx1">
                    <a:lumMod val="50000"/>
                    <a:lumOff val="50000"/>
                  </a:schemeClr>
                </a:solidFill>
              </a:rPr>
              <a:t>Key questions and indicators </a:t>
            </a:r>
            <a:br>
              <a:rPr lang="en-US">
                <a:solidFill>
                  <a:schemeClr val="tx1">
                    <a:lumMod val="50000"/>
                    <a:lumOff val="50000"/>
                  </a:schemeClr>
                </a:solidFill>
              </a:rPr>
            </a:br>
            <a:r>
              <a:rPr lang="en-US">
                <a:solidFill>
                  <a:schemeClr val="tx1">
                    <a:lumMod val="50000"/>
                    <a:lumOff val="50000"/>
                  </a:schemeClr>
                </a:solidFill>
              </a:rPr>
              <a:t>For use in hospitals and primary care facilities</a:t>
            </a:r>
          </a:p>
        </p:txBody>
      </p:sp>
      <p:sp>
        <p:nvSpPr>
          <p:cNvPr id="25" name="Text Placeholder 24">
            <a:extLst>
              <a:ext uri="{FF2B5EF4-FFF2-40B4-BE49-F238E27FC236}">
                <a16:creationId xmlns:a16="http://schemas.microsoft.com/office/drawing/2014/main" id="{D5BC39AD-D6CB-4496-B832-0328D4AC7585}"/>
              </a:ext>
            </a:extLst>
          </p:cNvPr>
          <p:cNvSpPr>
            <a:spLocks noGrp="1"/>
          </p:cNvSpPr>
          <p:nvPr>
            <p:ph type="body" sz="quarter" idx="21"/>
          </p:nvPr>
        </p:nvSpPr>
        <p:spPr/>
        <p:txBody>
          <a:bodyPr/>
          <a:lstStyle/>
          <a:p>
            <a:endParaRPr lang="en-US"/>
          </a:p>
        </p:txBody>
      </p:sp>
      <p:sp>
        <p:nvSpPr>
          <p:cNvPr id="16" name="Title 15">
            <a:extLst>
              <a:ext uri="{FF2B5EF4-FFF2-40B4-BE49-F238E27FC236}">
                <a16:creationId xmlns:a16="http://schemas.microsoft.com/office/drawing/2014/main" id="{BDAD1FD3-AFD5-4573-AD62-42CF5A503087}"/>
              </a:ext>
            </a:extLst>
          </p:cNvPr>
          <p:cNvSpPr>
            <a:spLocks noGrp="1"/>
          </p:cNvSpPr>
          <p:nvPr>
            <p:ph type="title"/>
          </p:nvPr>
        </p:nvSpPr>
        <p:spPr>
          <a:xfrm>
            <a:off x="496472" y="335845"/>
            <a:ext cx="8160000" cy="347436"/>
          </a:xfrm>
        </p:spPr>
        <p:txBody>
          <a:bodyPr/>
          <a:lstStyle/>
          <a:p>
            <a:br>
              <a:rPr lang="en-GB" sz="2400"/>
            </a:br>
            <a:r>
              <a:rPr lang="en-GB" sz="2400"/>
              <a:t>Survey modules and key performance indicators</a:t>
            </a:r>
            <a:endParaRPr lang="en-US" sz="2400">
              <a:solidFill>
                <a:srgbClr val="5BB245"/>
              </a:solidFill>
            </a:endParaRPr>
          </a:p>
        </p:txBody>
      </p:sp>
      <p:graphicFrame>
        <p:nvGraphicFramePr>
          <p:cNvPr id="15" name="Table 14">
            <a:extLst>
              <a:ext uri="{FF2B5EF4-FFF2-40B4-BE49-F238E27FC236}">
                <a16:creationId xmlns:a16="http://schemas.microsoft.com/office/drawing/2014/main" id="{A24D4E35-0BEF-42EC-972D-D8436050A53F}"/>
              </a:ext>
            </a:extLst>
          </p:cNvPr>
          <p:cNvGraphicFramePr>
            <a:graphicFrameLocks noGrp="1"/>
          </p:cNvGraphicFramePr>
          <p:nvPr>
            <p:extLst>
              <p:ext uri="{D42A27DB-BD31-4B8C-83A1-F6EECF244321}">
                <p14:modId xmlns:p14="http://schemas.microsoft.com/office/powerpoint/2010/main" val="1195892338"/>
              </p:ext>
            </p:extLst>
          </p:nvPr>
        </p:nvGraphicFramePr>
        <p:xfrm>
          <a:off x="496472" y="1265380"/>
          <a:ext cx="11581226" cy="5592620"/>
        </p:xfrm>
        <a:graphic>
          <a:graphicData uri="http://schemas.openxmlformats.org/drawingml/2006/table">
            <a:tbl>
              <a:tblPr/>
              <a:tblGrid>
                <a:gridCol w="212077">
                  <a:extLst>
                    <a:ext uri="{9D8B030D-6E8A-4147-A177-3AD203B41FA5}">
                      <a16:colId xmlns:a16="http://schemas.microsoft.com/office/drawing/2014/main" val="247067301"/>
                    </a:ext>
                  </a:extLst>
                </a:gridCol>
                <a:gridCol w="1457736">
                  <a:extLst>
                    <a:ext uri="{9D8B030D-6E8A-4147-A177-3AD203B41FA5}">
                      <a16:colId xmlns:a16="http://schemas.microsoft.com/office/drawing/2014/main" val="356456415"/>
                    </a:ext>
                  </a:extLst>
                </a:gridCol>
                <a:gridCol w="4768208">
                  <a:extLst>
                    <a:ext uri="{9D8B030D-6E8A-4147-A177-3AD203B41FA5}">
                      <a16:colId xmlns:a16="http://schemas.microsoft.com/office/drawing/2014/main" val="1127521752"/>
                    </a:ext>
                  </a:extLst>
                </a:gridCol>
                <a:gridCol w="5143205">
                  <a:extLst>
                    <a:ext uri="{9D8B030D-6E8A-4147-A177-3AD203B41FA5}">
                      <a16:colId xmlns:a16="http://schemas.microsoft.com/office/drawing/2014/main" val="180945229"/>
                    </a:ext>
                  </a:extLst>
                </a:gridCol>
              </a:tblGrid>
              <a:tr h="256554">
                <a:tc gridSpan="2">
                  <a:txBody>
                    <a:bodyPr/>
                    <a:lstStyle/>
                    <a:p>
                      <a:pPr algn="ctr" rtl="0" fontAlgn="ctr"/>
                      <a:r>
                        <a:rPr lang="en-US" sz="1100" b="1" i="0" u="none" strike="noStrike">
                          <a:solidFill>
                            <a:schemeClr val="bg1"/>
                          </a:solidFill>
                          <a:effectLst/>
                          <a:latin typeface="+mn-lt"/>
                        </a:rPr>
                        <a:t>Sections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5BB245"/>
                    </a:solidFill>
                  </a:tcPr>
                </a:tc>
                <a:tc hMerge="1">
                  <a:txBody>
                    <a:bodyPr/>
                    <a:lstStyle/>
                    <a:p>
                      <a:pPr algn="l" rtl="0" fontAlgn="ctr"/>
                      <a:endParaRPr lang="en-US" sz="1400" b="1" i="0" u="none" strike="noStrike">
                        <a:solidFill>
                          <a:schemeClr val="bg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5BB245"/>
                    </a:solidFill>
                  </a:tcPr>
                </a:tc>
                <a:tc>
                  <a:txBody>
                    <a:bodyPr/>
                    <a:lstStyle/>
                    <a:p>
                      <a:pPr marL="0" lvl="0" indent="0" algn="ctr" rtl="0" fontAlgn="ctr">
                        <a:buClr>
                          <a:srgbClr val="000000"/>
                        </a:buClr>
                        <a:buSzPts val="1200"/>
                        <a:buFont typeface="Arial" panose="020B0604020202020204" pitchFamily="34" charset="0"/>
                        <a:buNone/>
                      </a:pPr>
                      <a:r>
                        <a:rPr lang="en-US" sz="1100" b="1" i="0" u="none" strike="noStrike">
                          <a:solidFill>
                            <a:schemeClr val="bg1"/>
                          </a:solidFill>
                          <a:effectLst/>
                          <a:latin typeface="+mn-lt"/>
                        </a:rPr>
                        <a:t>Key questions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5BB245"/>
                    </a:solidFill>
                  </a:tcPr>
                </a:tc>
                <a:tc>
                  <a:txBody>
                    <a:bodyPr/>
                    <a:lstStyle/>
                    <a:p>
                      <a:pPr marL="0" lvl="0" indent="0" algn="ctr" rtl="0" fontAlgn="ctr">
                        <a:buClr>
                          <a:srgbClr val="000000"/>
                        </a:buClr>
                        <a:buSzPts val="1200"/>
                        <a:buFont typeface="Arial" panose="020B0604020202020204" pitchFamily="34" charset="0"/>
                        <a:buNone/>
                      </a:pPr>
                      <a:r>
                        <a:rPr lang="en-US" sz="1100" b="1" i="0" u="none" strike="noStrike">
                          <a:solidFill>
                            <a:schemeClr val="bg1"/>
                          </a:solidFill>
                          <a:effectLst/>
                          <a:latin typeface="+mn-lt"/>
                        </a:rPr>
                        <a:t>Performance Indicators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5BB245"/>
                    </a:solidFill>
                  </a:tcPr>
                </a:tc>
                <a:extLst>
                  <a:ext uri="{0D108BD9-81ED-4DB2-BD59-A6C34878D82A}">
                    <a16:rowId xmlns:a16="http://schemas.microsoft.com/office/drawing/2014/main" val="54018476"/>
                  </a:ext>
                </a:extLst>
              </a:tr>
              <a:tr h="422561">
                <a:tc>
                  <a:txBody>
                    <a:bodyPr/>
                    <a:lstStyle/>
                    <a:p>
                      <a:pPr marL="0" algn="l" defTabSz="914400" rtl="0" eaLnBrk="1" fontAlgn="ctr" latinLnBrk="0" hangingPunct="1"/>
                      <a:r>
                        <a:rPr lang="en-US" sz="1100" b="1" kern="1200">
                          <a:solidFill>
                            <a:schemeClr val="dk1"/>
                          </a:solidFill>
                          <a:latin typeface="+mn-lt"/>
                          <a:ea typeface="+mn-ea"/>
                          <a:cs typeface="+mn-cs"/>
                        </a:rPr>
                        <a:t>1</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GB" sz="1100" b="1" i="0" u="none" strike="noStrike">
                          <a:solidFill>
                            <a:schemeClr val="tx1"/>
                          </a:solidFill>
                          <a:effectLst/>
                          <a:latin typeface="+mn-lt"/>
                        </a:rPr>
                        <a:t>Health facility type and description</a:t>
                      </a:r>
                      <a:endParaRPr lang="en-US" sz="1100" b="1" i="0" u="none" strike="noStrike">
                        <a:solidFill>
                          <a:schemeClr val="tx1"/>
                        </a:solidFill>
                        <a:effectLst/>
                        <a:latin typeface="+mn-lt"/>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lvl="0" indent="-171450" algn="l" rtl="0" fontAlgn="ctr">
                        <a:buClr>
                          <a:srgbClr val="000000"/>
                        </a:buClr>
                        <a:buSzPts val="1200"/>
                        <a:buFont typeface="Arial" panose="020B0604020202020204" pitchFamily="34" charset="0"/>
                        <a:buChar char="•"/>
                      </a:pPr>
                      <a:r>
                        <a:rPr lang="en-GB" sz="1100" b="0" i="0" u="none" strike="noStrike">
                          <a:solidFill>
                            <a:schemeClr val="tx1"/>
                          </a:solidFill>
                          <a:effectLst/>
                          <a:latin typeface="+mn-lt"/>
                        </a:rPr>
                        <a:t>What are the facility characteristics?</a:t>
                      </a:r>
                      <a:endParaRPr lang="en-US" sz="1100" b="0" i="0" u="none" strike="noStrike">
                        <a:solidFill>
                          <a:schemeClr val="tx1"/>
                        </a:solidFill>
                        <a:effectLst/>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54330" lvl="0" indent="-171450" algn="l" rtl="0" fontAlgn="ctr">
                        <a:buClr>
                          <a:srgbClr val="000000"/>
                        </a:buClr>
                        <a:buSzPts val="1200"/>
                        <a:buFont typeface="Arial" panose="020B0604020202020204" pitchFamily="34" charset="0"/>
                        <a:buChar char="•"/>
                      </a:pPr>
                      <a:r>
                        <a:rPr lang="en-US" sz="1100" b="0">
                          <a:solidFill>
                            <a:schemeClr val="tx1"/>
                          </a:solidFill>
                        </a:rPr>
                        <a:t>All KPIs can be disaggregated by facility type, residence area (rural/urban), managing authority (public/private)</a:t>
                      </a:r>
                      <a:endParaRPr lang="en-US" sz="1100" b="0" i="0" u="none" strike="noStrike">
                        <a:solidFill>
                          <a:schemeClr val="tx1"/>
                        </a:solidFill>
                        <a:effectLst/>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0886051"/>
                  </a:ext>
                </a:extLst>
              </a:tr>
              <a:tr h="666951">
                <a:tc>
                  <a:txBody>
                    <a:bodyPr/>
                    <a:lstStyle/>
                    <a:p>
                      <a:pPr marL="0" algn="l" defTabSz="914400" rtl="0" eaLnBrk="1" fontAlgn="ctr" latinLnBrk="0" hangingPunct="1"/>
                      <a:r>
                        <a:rPr lang="en-US" sz="1100" b="1" kern="1200">
                          <a:solidFill>
                            <a:schemeClr val="dk1"/>
                          </a:solidFill>
                          <a:latin typeface="+mn-lt"/>
                          <a:ea typeface="+mn-ea"/>
                          <a:cs typeface="+mn-cs"/>
                        </a:rPr>
                        <a:t>2</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914400" rtl="0" eaLnBrk="1" fontAlgn="ctr" latinLnBrk="0" hangingPunct="1"/>
                      <a:r>
                        <a:rPr lang="en-GB" sz="1100" b="1" kern="1200">
                          <a:solidFill>
                            <a:schemeClr val="dk1"/>
                          </a:solidFill>
                          <a:latin typeface="+mn-lt"/>
                          <a:ea typeface="+mn-ea"/>
                          <a:cs typeface="+mn-cs"/>
                        </a:rPr>
                        <a:t>Staffing</a:t>
                      </a:r>
                      <a:endParaRPr lang="en-US" sz="1100" b="1" kern="1200">
                        <a:solidFill>
                          <a:schemeClr val="dk1"/>
                        </a:solidFill>
                        <a:latin typeface="+mn-lt"/>
                        <a:ea typeface="+mn-ea"/>
                        <a:cs typeface="+mn-cs"/>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lvl="0" indent="-171450">
                        <a:buClrTx/>
                        <a:buFont typeface="Arial" panose="020B0604020202020204" pitchFamily="34" charset="0"/>
                        <a:buChar char="•"/>
                      </a:pPr>
                      <a:r>
                        <a:rPr lang="en-US" sz="1100"/>
                        <a:t>How many staff are available? </a:t>
                      </a:r>
                    </a:p>
                    <a:p>
                      <a:pPr marL="171450" lvl="0" indent="-171450">
                        <a:buClrTx/>
                        <a:buFont typeface="Arial" panose="020B0604020202020204" pitchFamily="34" charset="0"/>
                        <a:buChar char="•"/>
                      </a:pPr>
                      <a:r>
                        <a:rPr lang="en-US" sz="1100"/>
                        <a:t>How many staff have been diagnosed with COVID-19? </a:t>
                      </a:r>
                    </a:p>
                    <a:p>
                      <a:pPr marL="171450" lvl="0" indent="-171450">
                        <a:buClrTx/>
                        <a:buFont typeface="Arial" panose="020B0604020202020204" pitchFamily="34" charset="0"/>
                        <a:buChar char="•"/>
                      </a:pPr>
                      <a:r>
                        <a:rPr lang="en-US" sz="1100"/>
                        <a:t>Is additional training and support being provided to staff?</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Tx/>
                        <a:buSzPts val="1200"/>
                        <a:buFont typeface="Arial" panose="020B0604020202020204" pitchFamily="34" charset="0"/>
                        <a:buChar char="•"/>
                      </a:pPr>
                      <a:r>
                        <a:rPr lang="en-GB" sz="1100" kern="1200">
                          <a:solidFill>
                            <a:schemeClr val="tx1"/>
                          </a:solidFill>
                          <a:latin typeface="+mn-lt"/>
                          <a:ea typeface="+mn-ea"/>
                          <a:cs typeface="+mn-cs"/>
                        </a:rPr>
                        <a:t>% of staff (by occupation) diagnosed with COVID-19 </a:t>
                      </a:r>
                    </a:p>
                    <a:p>
                      <a:pPr marL="354330" lvl="0" indent="-171450" algn="l" defTabSz="914400" rtl="0" eaLnBrk="1" fontAlgn="ctr" latinLnBrk="0" hangingPunct="1">
                        <a:buClrTx/>
                        <a:buSzPts val="1200"/>
                        <a:buFont typeface="Arial" panose="020B0604020202020204" pitchFamily="34" charset="0"/>
                        <a:buChar char="•"/>
                      </a:pPr>
                      <a:r>
                        <a:rPr lang="en-GB" sz="1100" kern="1200">
                          <a:solidFill>
                            <a:schemeClr val="tx1"/>
                          </a:solidFill>
                          <a:latin typeface="+mn-lt"/>
                          <a:ea typeface="+mn-ea"/>
                          <a:cs typeface="+mn-cs"/>
                        </a:rPr>
                        <a:t>% of facilities with staff leave/absences and reasons/changes in staff management </a:t>
                      </a:r>
                    </a:p>
                    <a:p>
                      <a:pPr marL="354330" lvl="0" indent="-171450" algn="l" defTabSz="914400" rtl="0" eaLnBrk="1" fontAlgn="ctr" latinLnBrk="0" hangingPunct="1">
                        <a:buClrTx/>
                        <a:buSzPts val="1200"/>
                        <a:buFont typeface="Arial" panose="020B0604020202020204" pitchFamily="34" charset="0"/>
                        <a:buChar char="•"/>
                      </a:pPr>
                      <a:r>
                        <a:rPr lang="en-GB" sz="1100" kern="1200">
                          <a:solidFill>
                            <a:schemeClr val="tx1"/>
                          </a:solidFill>
                          <a:latin typeface="+mn-lt"/>
                          <a:ea typeface="+mn-ea"/>
                          <a:cs typeface="+mn-cs"/>
                        </a:rPr>
                        <a:t>% of facilities providing staff training, support, supervision (by type)</a:t>
                      </a:r>
                      <a:endParaRPr lang="en-US" sz="1100" kern="120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2631348"/>
                  </a:ext>
                </a:extLst>
              </a:tr>
              <a:tr h="754573">
                <a:tc>
                  <a:txBody>
                    <a:bodyPr/>
                    <a:lstStyle/>
                    <a:p>
                      <a:pPr marL="0" algn="l" defTabSz="914400" rtl="0" eaLnBrk="1" fontAlgn="ctr" latinLnBrk="0" hangingPunct="1"/>
                      <a:r>
                        <a:rPr lang="en-US" sz="1100" b="1" kern="1200">
                          <a:solidFill>
                            <a:schemeClr val="dk1"/>
                          </a:solidFill>
                          <a:latin typeface="+mn-lt"/>
                          <a:ea typeface="+mn-ea"/>
                          <a:cs typeface="+mn-cs"/>
                        </a:rPr>
                        <a:t>3</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914400" rtl="0" eaLnBrk="1" fontAlgn="ctr" latinLnBrk="0" hangingPunct="1"/>
                      <a:r>
                        <a:rPr lang="en-US" sz="1100" b="1" kern="1200">
                          <a:solidFill>
                            <a:schemeClr val="dk1"/>
                          </a:solidFill>
                          <a:latin typeface="+mn-lt"/>
                          <a:ea typeface="+mn-ea"/>
                          <a:cs typeface="+mn-cs"/>
                        </a:rPr>
                        <a:t>Financial management</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100" b="0">
                          <a:solidFill>
                            <a:schemeClr val="tx1"/>
                          </a:solidFill>
                          <a:latin typeface="+mn-lt"/>
                          <a:ea typeface="+mn-ea"/>
                          <a:cs typeface="+mn-cs"/>
                        </a:rPr>
                        <a:t>Are facilities continuing to charge user fees during the pandemic?</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100" b="0">
                          <a:solidFill>
                            <a:schemeClr val="tx1"/>
                          </a:solidFill>
                          <a:latin typeface="+mn-lt"/>
                          <a:ea typeface="+mn-ea"/>
                          <a:cs typeface="+mn-cs"/>
                        </a:rPr>
                        <a:t>Are facilities receiving additional funding for essential health services? </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pt-BR" sz="1100" b="0">
                          <a:solidFill>
                            <a:schemeClr val="tx1"/>
                          </a:solidFill>
                          <a:latin typeface="+mn-lt"/>
                          <a:ea typeface="+mn-ea"/>
                          <a:cs typeface="+mn-cs"/>
                        </a:rPr>
                        <a:t>Are staff salaries and overtime pay being paid on time? </a:t>
                      </a: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100" u="none" strike="noStrike" kern="1200">
                          <a:solidFill>
                            <a:schemeClr val="tx1"/>
                          </a:solidFill>
                          <a:effectLst/>
                          <a:latin typeface="+mn-lt"/>
                          <a:ea typeface="+mn-ea"/>
                          <a:cs typeface="+mn-cs"/>
                        </a:rPr>
                        <a:t>% of facilities that waived/increased user fees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rec</a:t>
                      </a:r>
                      <a:r>
                        <a:rPr lang="en-US" sz="1100" u="none" strike="noStrike" kern="1200">
                          <a:solidFill>
                            <a:schemeClr val="tx1"/>
                          </a:solidFill>
                          <a:effectLst/>
                          <a:latin typeface="+mn-lt"/>
                        </a:rPr>
                        <a:t>eiving additional funding for essential health services and sources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maintaining on-time salary/overtime payments</a:t>
                      </a: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1544258"/>
                  </a:ext>
                </a:extLst>
              </a:tr>
              <a:tr h="832957">
                <a:tc>
                  <a:txBody>
                    <a:bodyPr/>
                    <a:lstStyle/>
                    <a:p>
                      <a:pPr marL="0" algn="l" defTabSz="914400" rtl="0" eaLnBrk="1" fontAlgn="ctr" latinLnBrk="0" hangingPunct="1"/>
                      <a:r>
                        <a:rPr lang="en-US" sz="1100" b="1" kern="1200">
                          <a:solidFill>
                            <a:schemeClr val="dk1"/>
                          </a:solidFill>
                          <a:latin typeface="+mn-lt"/>
                          <a:ea typeface="+mn-ea"/>
                          <a:cs typeface="+mn-cs"/>
                        </a:rPr>
                        <a:t>4</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914400" rtl="0" eaLnBrk="1" fontAlgn="ctr" latinLnBrk="0" hangingPunct="1"/>
                      <a:r>
                        <a:rPr lang="en-US" sz="1100" b="1" kern="1200">
                          <a:solidFill>
                            <a:schemeClr val="dk1"/>
                          </a:solidFill>
                          <a:latin typeface="+mn-lt"/>
                          <a:ea typeface="+mn-ea"/>
                          <a:cs typeface="+mn-cs"/>
                        </a:rPr>
                        <a:t>Service delivery &amp; utilization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Has delivery of services unrelated to COVID-19 changed?</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Has service utilization increased/decreased and what are the reasons?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Has the facility implemented community communication campaigns?</a:t>
                      </a:r>
                      <a:br>
                        <a:rPr lang="en-US" sz="1100" b="0">
                          <a:solidFill>
                            <a:schemeClr val="tx1"/>
                          </a:solidFill>
                          <a:latin typeface="+mn-lt"/>
                        </a:rPr>
                      </a:br>
                      <a:r>
                        <a:rPr lang="en-US" sz="1100" b="0">
                          <a:solidFill>
                            <a:schemeClr val="tx1"/>
                          </a:solidFill>
                          <a:latin typeface="+mn-lt"/>
                        </a:rPr>
                        <a:t>Has the facility made catch-up plans for missed routine appoints?</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service delivery modifications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facilities with observed </a:t>
                      </a:r>
                      <a:r>
                        <a:rPr lang="en-US" sz="1100" u="none" strike="noStrike" kern="1200">
                          <a:solidFill>
                            <a:schemeClr val="tx1"/>
                          </a:solidFill>
                          <a:effectLst/>
                          <a:latin typeface="+mn-lt"/>
                        </a:rPr>
                        <a:t>increases/decreases in tracer service (OPD, IPD, emergency) and reasons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rPr>
                        <a:t>% of facilities with service restoration plans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rPr>
                        <a:t>% </a:t>
                      </a:r>
                      <a:r>
                        <a:rPr lang="en-US" sz="1100" u="none" strike="noStrike" kern="1200">
                          <a:solidFill>
                            <a:schemeClr val="tx1"/>
                          </a:solidFill>
                          <a:effectLst/>
                          <a:latin typeface="+mn-lt"/>
                          <a:ea typeface="+mn-ea"/>
                          <a:cs typeface="+mn-cs"/>
                        </a:rPr>
                        <a:t>change in service utilization (record review)</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7585803"/>
                  </a:ext>
                </a:extLst>
              </a:tr>
              <a:tr h="500945">
                <a:tc>
                  <a:txBody>
                    <a:bodyPr/>
                    <a:lstStyle/>
                    <a:p>
                      <a:pPr marL="0" algn="l" defTabSz="914400" rtl="0" eaLnBrk="1" fontAlgn="ctr" latinLnBrk="0" hangingPunct="1"/>
                      <a:r>
                        <a:rPr lang="en-US" sz="1100" b="1" kern="1200">
                          <a:solidFill>
                            <a:schemeClr val="dk1"/>
                          </a:solidFill>
                          <a:latin typeface="+mn-lt"/>
                          <a:ea typeface="+mn-ea"/>
                          <a:cs typeface="+mn-cs"/>
                        </a:rPr>
                        <a:t>5</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914400" rtl="0" eaLnBrk="1" fontAlgn="ctr" latinLnBrk="0" hangingPunct="1"/>
                      <a:r>
                        <a:rPr lang="en-US" sz="1100" b="1" kern="1200">
                          <a:solidFill>
                            <a:schemeClr val="dk1"/>
                          </a:solidFill>
                          <a:latin typeface="+mn-lt"/>
                          <a:ea typeface="+mn-ea"/>
                          <a:cs typeface="+mn-cs"/>
                        </a:rPr>
                        <a:t>IPC &amp; PPE</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Are safety processes and protocols in place to ensure the safe delivery of health services? Do facilities have triage and isolation capacities?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Do staff have sufficient PPE to deliver essential services safely?</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safe environment measures (triage capacity, isolation capacity)</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IPC guidelines in place</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adequate PPE for staff</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9154374"/>
                  </a:ext>
                </a:extLst>
              </a:tr>
              <a:tr h="666951">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6</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noProof="0">
                          <a:solidFill>
                            <a:schemeClr val="dk1"/>
                          </a:solidFill>
                          <a:latin typeface="+mn-lt"/>
                          <a:ea typeface="+mn-ea"/>
                          <a:cs typeface="+mn-cs"/>
                        </a:rPr>
                        <a:t>Management of COVID-19 in PC</a:t>
                      </a:r>
                      <a:endParaRPr lang="en-US" sz="1100" b="1" kern="1200">
                        <a:solidFill>
                          <a:schemeClr val="dk1"/>
                        </a:solidFill>
                        <a:latin typeface="+mn-lt"/>
                        <a:ea typeface="+mn-ea"/>
                        <a:cs typeface="+mn-cs"/>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Which COVID-19 primary care services are being delivered in the facility? What support is being provided to deliver these services?</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100" u="none" strike="noStrike" kern="1200">
                          <a:solidFill>
                            <a:schemeClr val="tx1"/>
                          </a:solidFill>
                          <a:effectLst/>
                          <a:latin typeface="+mn-lt"/>
                          <a:ea typeface="+mn-ea"/>
                          <a:cs typeface="+mn-cs"/>
                        </a:rPr>
                        <a:t>% of primary care facilities with measures to manage COVID-19 (mild cases)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capacity to provide COVID-19 services in primary care (e.g. collecting specimens for diagnosis, onsite testing, referrals)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59133198"/>
                  </a:ext>
                </a:extLst>
              </a:tr>
              <a:tr h="256554">
                <a:tc>
                  <a:txBody>
                    <a:bodyPr/>
                    <a:lstStyle/>
                    <a:p>
                      <a:pPr marL="0" algn="l" defTabSz="914400" rtl="0" eaLnBrk="1" fontAlgn="ctr" latinLnBrk="0" hangingPunct="1"/>
                      <a:r>
                        <a:rPr lang="en-US" sz="1100" b="1" kern="1200">
                          <a:solidFill>
                            <a:schemeClr val="dk1"/>
                          </a:solidFill>
                          <a:latin typeface="+mn-lt"/>
                          <a:ea typeface="+mn-ea"/>
                          <a:cs typeface="+mn-cs"/>
                        </a:rPr>
                        <a:t>7</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l" defTabSz="914400" rtl="0" eaLnBrk="1" fontAlgn="ctr" latinLnBrk="0" hangingPunct="1"/>
                      <a:r>
                        <a:rPr lang="en-US" sz="1100" b="1" kern="1200">
                          <a:solidFill>
                            <a:schemeClr val="dk1"/>
                          </a:solidFill>
                          <a:latin typeface="+mn-lt"/>
                          <a:ea typeface="+mn-ea"/>
                          <a:cs typeface="+mn-cs"/>
                        </a:rPr>
                        <a:t>Therapeutics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Do facilities have available therapeutics for essential health services?</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100" u="none" strike="noStrike" kern="1200">
                          <a:solidFill>
                            <a:schemeClr val="tx1"/>
                          </a:solidFill>
                          <a:effectLst/>
                          <a:latin typeface="+mn-lt"/>
                        </a:rPr>
                        <a:t>% of facilities with available tracer therapeutics, supplies and vaccines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4816667"/>
                  </a:ext>
                </a:extLst>
              </a:tr>
              <a:tr h="33493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8</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Diagnostics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Do facilities have available diagnostic tests and supplies for essential health services?</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100" u="none" strike="noStrike" kern="1200">
                          <a:solidFill>
                            <a:schemeClr val="tx1"/>
                          </a:solidFill>
                          <a:effectLst/>
                          <a:latin typeface="+mn-lt"/>
                          <a:ea typeface="+mn-ea"/>
                          <a:cs typeface="+mn-cs"/>
                        </a:rPr>
                        <a:t>% of facilities with available tracer diagnostics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316117"/>
                  </a:ext>
                </a:extLst>
              </a:tr>
              <a:tr h="25655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9</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Vaccine readiness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b="0">
                          <a:solidFill>
                            <a:schemeClr val="tx1"/>
                          </a:solidFill>
                          <a:latin typeface="+mn-lt"/>
                        </a:rPr>
                        <a:t>Do facilities have functioning cold chain capacity?</a:t>
                      </a:r>
                      <a:endParaRPr lang="pt-BR" sz="1100" b="0">
                        <a:solidFill>
                          <a:schemeClr val="tx1"/>
                        </a:solidFill>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rPr>
                        <a:t>% of facilities with cold chain capacities</a:t>
                      </a:r>
                      <a:endParaRPr lang="en-US" sz="1100" u="none" strike="noStrike" kern="1200">
                        <a:solidFill>
                          <a:schemeClr val="tx1"/>
                        </a:solidFill>
                        <a:effectLst/>
                        <a:latin typeface="+mn-lt"/>
                        <a:ea typeface="+mn-ea"/>
                        <a:cs typeface="+mn-cs"/>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6553616"/>
                  </a:ext>
                </a:extLst>
              </a:tr>
              <a:tr h="422561">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10</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100" b="1" kern="1200">
                          <a:solidFill>
                            <a:schemeClr val="dk1"/>
                          </a:solidFill>
                          <a:latin typeface="+mn-lt"/>
                          <a:ea typeface="+mn-ea"/>
                          <a:cs typeface="+mn-cs"/>
                        </a:rPr>
                        <a:t>Facility infrastructure</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Have facilities experienced unplanned closures?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Have facilities experienced infrastructure-related issues?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that have experiences unplanned closures</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100" u="none" strike="noStrike" kern="1200">
                          <a:solidFill>
                            <a:schemeClr val="tx1"/>
                          </a:solidFill>
                          <a:effectLst/>
                          <a:latin typeface="+mn-lt"/>
                          <a:ea typeface="+mn-ea"/>
                          <a:cs typeface="+mn-cs"/>
                        </a:rPr>
                        <a:t>% of facilities with infrastructure-related issues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5712303"/>
                  </a:ext>
                </a:extLst>
              </a:tr>
            </a:tbl>
          </a:graphicData>
        </a:graphic>
      </p:graphicFrame>
      <p:grpSp>
        <p:nvGrpSpPr>
          <p:cNvPr id="2" name="Group 1">
            <a:extLst>
              <a:ext uri="{FF2B5EF4-FFF2-40B4-BE49-F238E27FC236}">
                <a16:creationId xmlns:a16="http://schemas.microsoft.com/office/drawing/2014/main" id="{7681C6C8-FEAA-4C10-AC55-467ADCB4E725}"/>
              </a:ext>
            </a:extLst>
          </p:cNvPr>
          <p:cNvGrpSpPr/>
          <p:nvPr/>
        </p:nvGrpSpPr>
        <p:grpSpPr>
          <a:xfrm>
            <a:off x="6877206" y="1805991"/>
            <a:ext cx="246914" cy="4875611"/>
            <a:chOff x="6763484" y="1710741"/>
            <a:chExt cx="246914" cy="4875611"/>
          </a:xfrm>
        </p:grpSpPr>
        <p:grpSp>
          <p:nvGrpSpPr>
            <p:cNvPr id="5" name="Group 4">
              <a:extLst>
                <a:ext uri="{FF2B5EF4-FFF2-40B4-BE49-F238E27FC236}">
                  <a16:creationId xmlns:a16="http://schemas.microsoft.com/office/drawing/2014/main" id="{9FA2413A-FCEB-4FE8-95F7-AE2168720C10}"/>
                </a:ext>
              </a:extLst>
            </p:cNvPr>
            <p:cNvGrpSpPr/>
            <p:nvPr/>
          </p:nvGrpSpPr>
          <p:grpSpPr>
            <a:xfrm>
              <a:off x="6763484" y="1710741"/>
              <a:ext cx="246914" cy="4875611"/>
              <a:chOff x="6818905" y="1671855"/>
              <a:chExt cx="183814" cy="4954573"/>
            </a:xfrm>
          </p:grpSpPr>
          <p:sp>
            <p:nvSpPr>
              <p:cNvPr id="6" name="Arrow: Right 5">
                <a:extLst>
                  <a:ext uri="{FF2B5EF4-FFF2-40B4-BE49-F238E27FC236}">
                    <a16:creationId xmlns:a16="http://schemas.microsoft.com/office/drawing/2014/main" id="{B84FA664-4C3E-4E82-96EF-B28FE59E219A}"/>
                  </a:ext>
                </a:extLst>
              </p:cNvPr>
              <p:cNvSpPr/>
              <p:nvPr/>
            </p:nvSpPr>
            <p:spPr>
              <a:xfrm>
                <a:off x="6821649" y="1671855"/>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C69C4F1E-63E0-4743-83B2-4D3D82BCF619}"/>
                  </a:ext>
                </a:extLst>
              </p:cNvPr>
              <p:cNvSpPr/>
              <p:nvPr/>
            </p:nvSpPr>
            <p:spPr>
              <a:xfrm>
                <a:off x="6819820" y="2166700"/>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1759AA0C-67DF-4257-B18A-31CFA944C356}"/>
                  </a:ext>
                </a:extLst>
              </p:cNvPr>
              <p:cNvSpPr/>
              <p:nvPr/>
            </p:nvSpPr>
            <p:spPr>
              <a:xfrm>
                <a:off x="6819820" y="2941121"/>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E28F4B9F-86EA-482F-9B4E-A991CD33277A}"/>
                  </a:ext>
                </a:extLst>
              </p:cNvPr>
              <p:cNvSpPr/>
              <p:nvPr/>
            </p:nvSpPr>
            <p:spPr>
              <a:xfrm>
                <a:off x="6821649" y="3733083"/>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969571C6-31C3-46C2-B015-E87ED25908B7}"/>
                  </a:ext>
                </a:extLst>
              </p:cNvPr>
              <p:cNvSpPr/>
              <p:nvPr/>
            </p:nvSpPr>
            <p:spPr>
              <a:xfrm>
                <a:off x="6819820" y="4475459"/>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5D7B7415-43B8-42C8-BA04-F4BBE8EE572F}"/>
                  </a:ext>
                </a:extLst>
              </p:cNvPr>
              <p:cNvSpPr/>
              <p:nvPr/>
            </p:nvSpPr>
            <p:spPr>
              <a:xfrm>
                <a:off x="6819820" y="5004081"/>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014DD2CB-D1DB-4F96-B0E6-EE31318AB5F5}"/>
                  </a:ext>
                </a:extLst>
              </p:cNvPr>
              <p:cNvSpPr/>
              <p:nvPr/>
            </p:nvSpPr>
            <p:spPr>
              <a:xfrm>
                <a:off x="6818905" y="5516358"/>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E5128BCC-F4EC-4BE7-89F1-BF64C1F80D2C}"/>
                  </a:ext>
                </a:extLst>
              </p:cNvPr>
              <p:cNvSpPr/>
              <p:nvPr/>
            </p:nvSpPr>
            <p:spPr>
              <a:xfrm>
                <a:off x="6821374" y="6463468"/>
                <a:ext cx="181070" cy="162960"/>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Arrow: Right 13">
              <a:extLst>
                <a:ext uri="{FF2B5EF4-FFF2-40B4-BE49-F238E27FC236}">
                  <a16:creationId xmlns:a16="http://schemas.microsoft.com/office/drawing/2014/main" id="{E55499EF-88B2-490F-A1C3-E997B967A0EA}"/>
                </a:ext>
              </a:extLst>
            </p:cNvPr>
            <p:cNvSpPr/>
            <p:nvPr/>
          </p:nvSpPr>
          <p:spPr>
            <a:xfrm>
              <a:off x="6763484" y="6073765"/>
              <a:ext cx="243228" cy="160363"/>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292956E3-5F6B-41BE-9661-0D4364F2DA16}"/>
                </a:ext>
              </a:extLst>
            </p:cNvPr>
            <p:cNvSpPr/>
            <p:nvPr/>
          </p:nvSpPr>
          <p:spPr>
            <a:xfrm>
              <a:off x="6763484" y="5768657"/>
              <a:ext cx="243228" cy="160363"/>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0701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FDDFE6-3916-405D-95E9-08C183FC1A0D}"/>
              </a:ext>
            </a:extLst>
          </p:cNvPr>
          <p:cNvSpPr>
            <a:spLocks noGrp="1"/>
          </p:cNvSpPr>
          <p:nvPr>
            <p:ph idx="1"/>
          </p:nvPr>
        </p:nvSpPr>
        <p:spPr/>
        <p:txBody>
          <a:bodyPr/>
          <a:lstStyle/>
          <a:p>
            <a:endParaRPr lang="en-US"/>
          </a:p>
        </p:txBody>
      </p:sp>
      <p:sp>
        <p:nvSpPr>
          <p:cNvPr id="3" name="Text Placeholder 2">
            <a:extLst>
              <a:ext uri="{FF2B5EF4-FFF2-40B4-BE49-F238E27FC236}">
                <a16:creationId xmlns:a16="http://schemas.microsoft.com/office/drawing/2014/main" id="{38F13A1B-2424-460D-ADA3-F97EF670214E}"/>
              </a:ext>
            </a:extLst>
          </p:cNvPr>
          <p:cNvSpPr>
            <a:spLocks noGrp="1"/>
          </p:cNvSpPr>
          <p:nvPr>
            <p:ph type="body" sz="quarter" idx="13"/>
          </p:nvPr>
        </p:nvSpPr>
        <p:spPr>
          <a:xfrm>
            <a:off x="480000" y="747385"/>
            <a:ext cx="8160000" cy="288925"/>
          </a:xfrm>
        </p:spPr>
        <p:txBody>
          <a:bodyPr vert="horz" lIns="18000" tIns="0" rIns="18000" bIns="0" rtlCol="0" anchor="t">
            <a:normAutofit fontScale="85000" lnSpcReduction="10000"/>
          </a:bodyPr>
          <a:lstStyle/>
          <a:p>
            <a:r>
              <a:rPr lang="en-US" sz="1600"/>
              <a:t>Frontline service readiness assessments: </a:t>
            </a:r>
            <a:r>
              <a:rPr lang="en-US">
                <a:solidFill>
                  <a:schemeClr val="tx1">
                    <a:lumMod val="50000"/>
                    <a:lumOff val="50000"/>
                  </a:schemeClr>
                </a:solidFill>
              </a:rPr>
              <a:t>Key performance indicators for national dashboards</a:t>
            </a:r>
          </a:p>
        </p:txBody>
      </p:sp>
      <p:sp>
        <p:nvSpPr>
          <p:cNvPr id="4" name="Slide Number Placeholder 3">
            <a:extLst>
              <a:ext uri="{FF2B5EF4-FFF2-40B4-BE49-F238E27FC236}">
                <a16:creationId xmlns:a16="http://schemas.microsoft.com/office/drawing/2014/main" id="{FD20FD2E-387B-4286-920E-A06C45852AB3}"/>
              </a:ext>
            </a:extLst>
          </p:cNvPr>
          <p:cNvSpPr>
            <a:spLocks noGrp="1"/>
          </p:cNvSpPr>
          <p:nvPr>
            <p:ph type="sldNum" sz="quarter" idx="16"/>
          </p:nvPr>
        </p:nvSpPr>
        <p:spPr/>
        <p:txBody>
          <a:bodyPr/>
          <a:lstStyle/>
          <a:p>
            <a:fld id="{A74CE0EA-F3B5-4684-BA10-C594598FDB9C}" type="slidenum">
              <a:rPr lang="en-GB" smtClean="0"/>
              <a:pPr/>
              <a:t>33</a:t>
            </a:fld>
            <a:endParaRPr lang="en-GB"/>
          </a:p>
        </p:txBody>
      </p:sp>
      <p:sp>
        <p:nvSpPr>
          <p:cNvPr id="7" name="Text Placeholder 6">
            <a:extLst>
              <a:ext uri="{FF2B5EF4-FFF2-40B4-BE49-F238E27FC236}">
                <a16:creationId xmlns:a16="http://schemas.microsoft.com/office/drawing/2014/main" id="{29333ED0-1A52-4AAF-8A0F-5FE7AD93DDDF}"/>
              </a:ext>
            </a:extLst>
          </p:cNvPr>
          <p:cNvSpPr>
            <a:spLocks noGrp="1"/>
          </p:cNvSpPr>
          <p:nvPr>
            <p:ph type="body" sz="quarter" idx="21"/>
          </p:nvPr>
        </p:nvSpPr>
        <p:spPr/>
        <p:txBody>
          <a:bodyPr/>
          <a:lstStyle/>
          <a:p>
            <a:endParaRPr lang="en-US"/>
          </a:p>
        </p:txBody>
      </p:sp>
      <p:sp>
        <p:nvSpPr>
          <p:cNvPr id="6" name="Title 5">
            <a:extLst>
              <a:ext uri="{FF2B5EF4-FFF2-40B4-BE49-F238E27FC236}">
                <a16:creationId xmlns:a16="http://schemas.microsoft.com/office/drawing/2014/main" id="{8F73FB45-17D5-4E87-B946-F4DB6D0EFE24}"/>
              </a:ext>
            </a:extLst>
          </p:cNvPr>
          <p:cNvSpPr>
            <a:spLocks noGrp="1"/>
          </p:cNvSpPr>
          <p:nvPr>
            <p:ph type="title"/>
          </p:nvPr>
        </p:nvSpPr>
        <p:spPr>
          <a:xfrm>
            <a:off x="480000" y="347906"/>
            <a:ext cx="8160000" cy="399479"/>
          </a:xfrm>
        </p:spPr>
        <p:txBody>
          <a:bodyPr vert="horz" lIns="18000" tIns="0" rIns="360000" bIns="0" rtlCol="0" anchor="b">
            <a:noAutofit/>
          </a:bodyPr>
          <a:lstStyle/>
          <a:p>
            <a:r>
              <a:rPr lang="en-GB" sz="2400" dirty="0"/>
              <a:t>Survey modules and key performance indicators (2)</a:t>
            </a:r>
            <a:endParaRPr lang="en-US" sz="2400" dirty="0"/>
          </a:p>
        </p:txBody>
      </p:sp>
      <p:graphicFrame>
        <p:nvGraphicFramePr>
          <p:cNvPr id="12" name="Table 11">
            <a:extLst>
              <a:ext uri="{FF2B5EF4-FFF2-40B4-BE49-F238E27FC236}">
                <a16:creationId xmlns:a16="http://schemas.microsoft.com/office/drawing/2014/main" id="{F69081D7-ACCB-4A8E-B715-8EA282018525}"/>
              </a:ext>
            </a:extLst>
          </p:cNvPr>
          <p:cNvGraphicFramePr>
            <a:graphicFrameLocks noGrp="1"/>
          </p:cNvGraphicFramePr>
          <p:nvPr/>
        </p:nvGraphicFramePr>
        <p:xfrm>
          <a:off x="480001" y="1292762"/>
          <a:ext cx="11226364" cy="5085782"/>
        </p:xfrm>
        <a:graphic>
          <a:graphicData uri="http://schemas.openxmlformats.org/drawingml/2006/table">
            <a:tbl>
              <a:tblPr/>
              <a:tblGrid>
                <a:gridCol w="1401173">
                  <a:extLst>
                    <a:ext uri="{9D8B030D-6E8A-4147-A177-3AD203B41FA5}">
                      <a16:colId xmlns:a16="http://schemas.microsoft.com/office/drawing/2014/main" val="2415310253"/>
                    </a:ext>
                  </a:extLst>
                </a:gridCol>
                <a:gridCol w="2105398">
                  <a:extLst>
                    <a:ext uri="{9D8B030D-6E8A-4147-A177-3AD203B41FA5}">
                      <a16:colId xmlns:a16="http://schemas.microsoft.com/office/drawing/2014/main" val="356456415"/>
                    </a:ext>
                  </a:extLst>
                </a:gridCol>
                <a:gridCol w="7719793">
                  <a:extLst>
                    <a:ext uri="{9D8B030D-6E8A-4147-A177-3AD203B41FA5}">
                      <a16:colId xmlns:a16="http://schemas.microsoft.com/office/drawing/2014/main" val="180945229"/>
                    </a:ext>
                  </a:extLst>
                </a:gridCol>
              </a:tblGrid>
              <a:tr h="562507">
                <a:tc rowSpan="6">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1400" b="1" i="0" u="none" strike="noStrike" dirty="0">
                          <a:solidFill>
                            <a:schemeClr val="tx1"/>
                          </a:solidFill>
                          <a:effectLst/>
                          <a:latin typeface="+mn-lt"/>
                        </a:rPr>
                        <a:t>Continuity of essential health services module</a:t>
                      </a:r>
                      <a:endParaRPr lang="en-US" sz="1400" b="0" i="0" u="none" strike="noStrike" dirty="0">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GB" sz="1400" b="0" u="none" strike="noStrike" dirty="0">
                          <a:solidFill>
                            <a:schemeClr val="tx1"/>
                          </a:solidFill>
                          <a:effectLst/>
                          <a:latin typeface="+mn-lt"/>
                        </a:rPr>
                        <a:t>Staffing</a:t>
                      </a:r>
                      <a:endParaRPr lang="en-US" sz="1400" b="0" i="0" u="none" strike="noStrike" dirty="0">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lvl="0" indent="-171450" algn="l" rtl="0" fontAlgn="ctr">
                        <a:buClr>
                          <a:srgbClr val="000000"/>
                        </a:buClr>
                        <a:buSzPts val="1200"/>
                        <a:buFont typeface="Arial" panose="020B0604020202020204" pitchFamily="34" charset="0"/>
                        <a:buChar char="•"/>
                      </a:pPr>
                      <a:r>
                        <a:rPr lang="en-US" sz="1400" u="none" strike="noStrike">
                          <a:solidFill>
                            <a:schemeClr val="tx1"/>
                          </a:solidFill>
                          <a:effectLst/>
                          <a:latin typeface="+mn-lt"/>
                          <a:cs typeface="Calibri" panose="020F0502020204030204" pitchFamily="34" charset="0"/>
                        </a:rPr>
                        <a:t>% of staff (by occupation) diagnosed with COVID-19 </a:t>
                      </a:r>
                    </a:p>
                    <a:p>
                      <a:pPr marL="171450" lvl="0" indent="-171450" algn="l" rtl="0" fontAlgn="ctr">
                        <a:buClr>
                          <a:srgbClr val="000000"/>
                        </a:buClr>
                        <a:buSzPts val="1200"/>
                        <a:buFont typeface="Arial" panose="020B0604020202020204" pitchFamily="34" charset="0"/>
                        <a:buChar char="•"/>
                      </a:pPr>
                      <a:r>
                        <a:rPr lang="en-US" sz="1400" u="none" strike="noStrike">
                          <a:solidFill>
                            <a:schemeClr val="tx1"/>
                          </a:solidFill>
                          <a:effectLst/>
                          <a:latin typeface="+mn-lt"/>
                          <a:cs typeface="Calibri" panose="020F0502020204030204" pitchFamily="34" charset="0"/>
                        </a:rPr>
                        <a:t>% of facilities providing staff training, support, supervision (by type)</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1602631348"/>
                  </a:ext>
                </a:extLst>
              </a:tr>
              <a:tr h="995282">
                <a:tc vMerge="1">
                  <a:txBody>
                    <a:bodyPr/>
                    <a:lstStyle/>
                    <a:p>
                      <a:pPr algn="l" rtl="0" fontAlgn="ct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400" b="0" u="none" strike="noStrike">
                          <a:solidFill>
                            <a:schemeClr val="tx1"/>
                          </a:solidFill>
                          <a:effectLst/>
                          <a:latin typeface="+mn-lt"/>
                        </a:rPr>
                        <a:t>Financial management</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lvl="0" indent="-171450" algn="l" defTabSz="914400" rtl="0" eaLnBrk="1" fontAlgn="ctr" latinLnBrk="0" hangingPunct="1">
                        <a:buClr>
                          <a:srgbClr val="000000"/>
                        </a:buClr>
                        <a:buSzPts val="1200"/>
                        <a:buFont typeface="Arial" panose="020B0604020202020204" pitchFamily="34" charset="0"/>
                        <a:buChar char="•"/>
                      </a:pPr>
                      <a:r>
                        <a:rPr lang="en-US" sz="1400" u="none" strike="noStrike" kern="1200" dirty="0">
                          <a:solidFill>
                            <a:schemeClr val="tx1"/>
                          </a:solidFill>
                          <a:effectLst/>
                          <a:latin typeface="+mn-lt"/>
                          <a:ea typeface="+mn-ea"/>
                          <a:cs typeface="Calibri" panose="020F0502020204030204" pitchFamily="34" charset="0"/>
                        </a:rPr>
                        <a:t>% of facilities that waived/increased user fees</a:t>
                      </a:r>
                    </a:p>
                    <a:p>
                      <a:pPr marL="171450" lvl="0" indent="-171450" algn="l" defTabSz="914400" rtl="0" eaLnBrk="1" fontAlgn="ctr" latinLnBrk="0" hangingPunct="1">
                        <a:buClr>
                          <a:srgbClr val="000000"/>
                        </a:buClr>
                        <a:buSzPts val="1200"/>
                        <a:buFont typeface="Arial" panose="020B0604020202020204" pitchFamily="34" charset="0"/>
                        <a:buChar char="•"/>
                      </a:pPr>
                      <a:r>
                        <a:rPr lang="en-US" sz="1400" u="none" strike="noStrike" kern="1200" dirty="0">
                          <a:solidFill>
                            <a:schemeClr val="tx1"/>
                          </a:solidFill>
                          <a:effectLst/>
                          <a:latin typeface="+mn-lt"/>
                          <a:ea typeface="+mn-ea"/>
                          <a:cs typeface="Calibri" panose="020F0502020204030204" pitchFamily="34" charset="0"/>
                        </a:rPr>
                        <a:t>% of  facilities receiving additional funding for essential health services and sources</a:t>
                      </a:r>
                    </a:p>
                    <a:p>
                      <a:pPr marL="171450" lvl="0" indent="-171450" algn="l" defTabSz="914400" rtl="0" eaLnBrk="1" fontAlgn="ctr" latinLnBrk="0" hangingPunct="1">
                        <a:buClr>
                          <a:srgbClr val="000000"/>
                        </a:buClr>
                        <a:buSzPts val="1200"/>
                        <a:buFont typeface="Arial" panose="020B0604020202020204" pitchFamily="34" charset="0"/>
                        <a:buChar char="•"/>
                      </a:pPr>
                      <a:r>
                        <a:rPr lang="en-US" sz="1400" u="none" strike="noStrike" kern="1200" dirty="0">
                          <a:solidFill>
                            <a:schemeClr val="tx1"/>
                          </a:solidFill>
                          <a:effectLst/>
                          <a:latin typeface="+mn-lt"/>
                          <a:ea typeface="+mn-ea"/>
                          <a:cs typeface="Calibri" panose="020F0502020204030204" pitchFamily="34" charset="0"/>
                        </a:rPr>
                        <a:t>% of facilities maintaining on-time salary/overtime payments</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3441544258"/>
                  </a:ext>
                </a:extLst>
              </a:tr>
              <a:tr h="1119865">
                <a:tc vMerge="1">
                  <a:txBody>
                    <a:bodyPr/>
                    <a:lstStyle/>
                    <a:p>
                      <a:pPr algn="l" rtl="0" fontAlgn="ct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400" b="0" u="none" strike="noStrike">
                          <a:solidFill>
                            <a:schemeClr val="tx1"/>
                          </a:solidFill>
                          <a:effectLst/>
                          <a:latin typeface="+mn-lt"/>
                        </a:rPr>
                        <a:t>Service delivery and utilization</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cs typeface="Calibri" panose="020F0502020204030204" pitchFamily="34" charset="0"/>
                        </a:rPr>
                        <a:t>%  facilities with observed increases/decreases in tracer service (OPD, IPD, emergency) and reasons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ea typeface="+mn-ea"/>
                          <a:cs typeface="Calibri" panose="020F0502020204030204" pitchFamily="34" charset="0"/>
                        </a:rPr>
                        <a:t>% communities with increases/decreases in community-based services (from community needs/demand module)</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ea typeface="+mn-ea"/>
                          <a:cs typeface="Calibri" panose="020F0502020204030204" pitchFamily="34" charset="0"/>
                        </a:rPr>
                        <a:t>% of facilities with service delivery modifications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cs typeface="Calibri" panose="020F0502020204030204" pitchFamily="34" charset="0"/>
                        </a:rPr>
                        <a:t>% change in service utilization (record review)</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2297585803"/>
                  </a:ext>
                </a:extLst>
              </a:tr>
              <a:tr h="841185">
                <a:tc vMerge="1">
                  <a:txBody>
                    <a:bodyPr/>
                    <a:lstStyle/>
                    <a:p>
                      <a:pPr algn="l" rtl="0" fontAlgn="ct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400" b="0" u="none" strike="noStrike">
                          <a:solidFill>
                            <a:schemeClr val="tx1"/>
                          </a:solidFill>
                          <a:effectLst/>
                          <a:latin typeface="+mn-lt"/>
                        </a:rPr>
                        <a:t>COVID-19 IPC and PPE</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Calibri" panose="020F0502020204030204" pitchFamily="34" charset="0"/>
                        </a:rPr>
                        <a:t>% of  facilities with safe environment measures (triage capacity, isolation capacity)</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Calibri" panose="020F0502020204030204" pitchFamily="34" charset="0"/>
                        </a:rPr>
                        <a:t>% of facilities with IPC guidelines in place</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a:solidFill>
                            <a:schemeClr val="tx1"/>
                          </a:solidFill>
                          <a:effectLst/>
                          <a:latin typeface="+mn-lt"/>
                          <a:ea typeface="+mn-ea"/>
                          <a:cs typeface="Calibri" panose="020F0502020204030204" pitchFamily="34" charset="0"/>
                        </a:rPr>
                        <a:t>% of facilities with adequate PPE for staff</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4279154374"/>
                  </a:ext>
                </a:extLst>
              </a:tr>
              <a:tr h="841185">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100" b="0" u="none" strike="noStrike" kern="1200">
                        <a:solidFill>
                          <a:schemeClr val="tx1"/>
                        </a:solidFill>
                        <a:effectLst/>
                        <a:latin typeface="+mn-lt"/>
                        <a:ea typeface="+mn-ea"/>
                        <a:cs typeface="+mn-cs"/>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1400" b="0" u="none" strike="noStrike" kern="1200">
                          <a:solidFill>
                            <a:schemeClr val="tx1"/>
                          </a:solidFill>
                          <a:effectLst/>
                          <a:latin typeface="+mn-lt"/>
                          <a:ea typeface="+mn-ea"/>
                          <a:cs typeface="+mn-cs"/>
                        </a:rPr>
                        <a:t>COVID-19 case management in primary care facilities</a:t>
                      </a:r>
                      <a:endParaRPr lang="en-US" sz="1400" b="0" u="none" strike="noStrike" kern="1200">
                        <a:solidFill>
                          <a:schemeClr val="tx1"/>
                        </a:solidFill>
                        <a:effectLst/>
                        <a:latin typeface="+mn-lt"/>
                        <a:ea typeface="+mn-ea"/>
                        <a:cs typeface="+mn-cs"/>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a:latin typeface="+mn-lt"/>
                        </a:rPr>
                        <a:t>% of primary care facilities with measures to manage COVID-19 (mild cases)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a:latin typeface="+mn-lt"/>
                        </a:rPr>
                        <a:t>% of facilities with capacity to provide COVID-19 services in primary care (e.g., collecting specimens for diagnosis, onsite testing, referrals)</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1605071632"/>
                  </a:ext>
                </a:extLst>
              </a:tr>
              <a:tr h="562507">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100" b="0">
                        <a:solidFill>
                          <a:schemeClr val="tx1"/>
                        </a:solidFill>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a:ln>
                            <a:noFill/>
                          </a:ln>
                          <a:solidFill>
                            <a:schemeClr val="tx1"/>
                          </a:solidFill>
                          <a:effectLst/>
                          <a:uLnTx/>
                          <a:uFillTx/>
                          <a:latin typeface="+mn-lt"/>
                        </a:rPr>
                        <a:t>Health products</a:t>
                      </a:r>
                      <a:endParaRPr lang="en-US" sz="1400" b="0">
                        <a:solidFill>
                          <a:schemeClr val="tx1"/>
                        </a:solidFill>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cs typeface="Calibri"/>
                        </a:rPr>
                        <a:t>Availability of essential tracer medicines, diagnostics, vaccines and supplies</a:t>
                      </a:r>
                    </a:p>
                    <a:p>
                      <a:pPr marL="17145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400" u="none" strike="noStrike" kern="1200" dirty="0">
                          <a:solidFill>
                            <a:schemeClr val="tx1"/>
                          </a:solidFill>
                          <a:effectLst/>
                          <a:latin typeface="+mn-lt"/>
                          <a:ea typeface="+mn-ea"/>
                          <a:cs typeface="+mn-cs"/>
                        </a:rPr>
                        <a:t>% of facilities with cold chain capacities </a:t>
                      </a:r>
                      <a:r>
                        <a:rPr lang="en-US" sz="1400" u="none" strike="noStrike" kern="1200" dirty="0">
                          <a:solidFill>
                            <a:schemeClr val="tx1"/>
                          </a:solidFill>
                          <a:effectLst/>
                          <a:latin typeface="+mn-lt"/>
                          <a:ea typeface="+mn-ea"/>
                          <a:cs typeface="Calibri"/>
                        </a:rPr>
                        <a:t>to deliver vaccines</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92D050">
                        <a:lumMod val="20000"/>
                        <a:lumOff val="80000"/>
                      </a:srgbClr>
                    </a:solidFill>
                  </a:tcPr>
                </a:tc>
                <a:extLst>
                  <a:ext uri="{0D108BD9-81ED-4DB2-BD59-A6C34878D82A}">
                    <a16:rowId xmlns:a16="http://schemas.microsoft.com/office/drawing/2014/main" val="2859133198"/>
                  </a:ext>
                </a:extLst>
              </a:tr>
            </a:tbl>
          </a:graphicData>
        </a:graphic>
      </p:graphicFrame>
    </p:spTree>
    <p:extLst>
      <p:ext uri="{BB962C8B-B14F-4D97-AF65-F5344CB8AC3E}">
        <p14:creationId xmlns:p14="http://schemas.microsoft.com/office/powerpoint/2010/main" val="3242299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44449A-6802-4D1D-A295-C3DC27D1D179}"/>
              </a:ext>
            </a:extLst>
          </p:cNvPr>
          <p:cNvPicPr>
            <a:picLocks noChangeAspect="1"/>
          </p:cNvPicPr>
          <p:nvPr/>
        </p:nvPicPr>
        <p:blipFill>
          <a:blip r:embed="rId3"/>
          <a:stretch>
            <a:fillRect/>
          </a:stretch>
        </p:blipFill>
        <p:spPr>
          <a:xfrm>
            <a:off x="1" y="0"/>
            <a:ext cx="10065742" cy="6834433"/>
          </a:xfrm>
          <a:prstGeom prst="rect">
            <a:avLst/>
          </a:prstGeom>
        </p:spPr>
      </p:pic>
      <p:graphicFrame>
        <p:nvGraphicFramePr>
          <p:cNvPr id="3" name="Content Placeholder 2">
            <a:extLst>
              <a:ext uri="{FF2B5EF4-FFF2-40B4-BE49-F238E27FC236}">
                <a16:creationId xmlns:a16="http://schemas.microsoft.com/office/drawing/2014/main" id="{B2675483-114D-43A7-9DE8-D7D0863E904F}"/>
              </a:ext>
            </a:extLst>
          </p:cNvPr>
          <p:cNvGraphicFramePr>
            <a:graphicFrameLocks noGrp="1"/>
          </p:cNvGraphicFramePr>
          <p:nvPr>
            <p:ph idx="1"/>
            <p:extLst>
              <p:ext uri="{D42A27DB-BD31-4B8C-83A1-F6EECF244321}">
                <p14:modId xmlns:p14="http://schemas.microsoft.com/office/powerpoint/2010/main" val="328242179"/>
              </p:ext>
            </p:extLst>
          </p:nvPr>
        </p:nvGraphicFramePr>
        <p:xfrm>
          <a:off x="2222995" y="1726688"/>
          <a:ext cx="7962900" cy="4282325"/>
        </p:xfrm>
        <a:graphic>
          <a:graphicData uri="http://schemas.openxmlformats.org/drawingml/2006/table">
            <a:tbl>
              <a:tblPr firstRow="1" bandRow="1">
                <a:tableStyleId>{5C22544A-7EE6-4342-B048-85BDC9FD1C3A}</a:tableStyleId>
              </a:tblPr>
              <a:tblGrid>
                <a:gridCol w="1725695">
                  <a:extLst>
                    <a:ext uri="{9D8B030D-6E8A-4147-A177-3AD203B41FA5}">
                      <a16:colId xmlns:a16="http://schemas.microsoft.com/office/drawing/2014/main" val="1715339317"/>
                    </a:ext>
                  </a:extLst>
                </a:gridCol>
                <a:gridCol w="6237205">
                  <a:extLst>
                    <a:ext uri="{9D8B030D-6E8A-4147-A177-3AD203B41FA5}">
                      <a16:colId xmlns:a16="http://schemas.microsoft.com/office/drawing/2014/main" val="1960234871"/>
                    </a:ext>
                  </a:extLst>
                </a:gridCol>
              </a:tblGrid>
              <a:tr h="53453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solidFill>
                            <a:schemeClr val="bg1"/>
                          </a:solidFill>
                        </a:rPr>
                        <a:t>Community needs, perceptions and demand module</a:t>
                      </a:r>
                    </a:p>
                  </a:txBody>
                  <a:tcPr marL="134434" marR="134434">
                    <a:lnL w="9525" cap="flat" cmpd="sng" algn="ctr">
                      <a:solidFill>
                        <a:srgbClr val="FF9933"/>
                      </a:solid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rgbClr val="FF9933"/>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solidFill>
                          <a:schemeClr val="tx1"/>
                        </a:solidFill>
                      </a:endParaRPr>
                    </a:p>
                  </a:txBody>
                  <a:tcPr>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rgbClr val="FF9933"/>
                    </a:solidFill>
                  </a:tcPr>
                </a:tc>
                <a:extLst>
                  <a:ext uri="{0D108BD9-81ED-4DB2-BD59-A6C34878D82A}">
                    <a16:rowId xmlns:a16="http://schemas.microsoft.com/office/drawing/2014/main" val="2815957871"/>
                  </a:ext>
                </a:extLst>
              </a:tr>
              <a:tr h="5345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solidFill>
                            <a:srgbClr val="FF9933"/>
                          </a:solidFill>
                        </a:rPr>
                        <a:t>Objective:</a:t>
                      </a:r>
                    </a:p>
                  </a:txBody>
                  <a:tcPr marL="134434" marR="134434">
                    <a:lnL w="9525" cap="flat" cmpd="sng" algn="ctr">
                      <a:solidFill>
                        <a:srgbClr val="FF993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1"/>
                          </a:solidFill>
                        </a:rPr>
                        <a:t>Assess community health needs, changes in care-seeking behaviours, barriers to care affecting services demand, and disruptions to community-based care</a:t>
                      </a:r>
                    </a:p>
                  </a:txBody>
                  <a:tcPr marL="134434" marR="134434">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extLst>
                  <a:ext uri="{0D108BD9-81ED-4DB2-BD59-A6C34878D82A}">
                    <a16:rowId xmlns:a16="http://schemas.microsoft.com/office/drawing/2014/main" val="3195028664"/>
                  </a:ext>
                </a:extLst>
              </a:tr>
              <a:tr h="5345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1">
                          <a:solidFill>
                            <a:srgbClr val="FF9933"/>
                          </a:solidFill>
                        </a:rPr>
                        <a:t>Use:</a:t>
                      </a:r>
                      <a:endParaRPr lang="en-US" sz="1500">
                        <a:solidFill>
                          <a:srgbClr val="FF9933"/>
                        </a:solidFill>
                      </a:endParaRPr>
                    </a:p>
                  </a:txBody>
                  <a:tcPr marL="134434" marR="134434">
                    <a:lnL w="9525" cap="flat" cmpd="sng" algn="ctr">
                      <a:solidFill>
                        <a:srgbClr val="FF993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Guide </a:t>
                      </a:r>
                      <a:r>
                        <a:rPr lang="en-GB" sz="1400" b="0">
                          <a:solidFill>
                            <a:schemeClr val="tx1"/>
                          </a:solidFill>
                        </a:rPr>
                        <a:t>strategies and plans to address unmet health needs and eliminate barriers to care</a:t>
                      </a:r>
                    </a:p>
                  </a:txBody>
                  <a:tcPr marL="134434" marR="134434">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extLst>
                  <a:ext uri="{0D108BD9-81ED-4DB2-BD59-A6C34878D82A}">
                    <a16:rowId xmlns:a16="http://schemas.microsoft.com/office/drawing/2014/main" val="2405379763"/>
                  </a:ext>
                </a:extLst>
              </a:tr>
              <a:tr h="428176">
                <a:tc>
                  <a:txBody>
                    <a:bodyPr/>
                    <a:lstStyle/>
                    <a:p>
                      <a:pPr algn="l"/>
                      <a:r>
                        <a:rPr lang="en-GB" sz="1500" b="1">
                          <a:solidFill>
                            <a:srgbClr val="FF9933"/>
                          </a:solidFill>
                        </a:rPr>
                        <a:t>Assessment type: </a:t>
                      </a:r>
                      <a:endParaRPr lang="en-US" sz="1500">
                        <a:solidFill>
                          <a:srgbClr val="FF9933"/>
                        </a:solidFill>
                      </a:endParaRPr>
                    </a:p>
                  </a:txBody>
                  <a:tcPr marL="134434" marR="134434">
                    <a:lnL w="9525" cap="flat" cmpd="sng" algn="ctr">
                      <a:solidFill>
                        <a:srgbClr val="FF993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tc>
                  <a:txBody>
                    <a:bodyPr/>
                    <a:lstStyle/>
                    <a:p>
                      <a:r>
                        <a:rPr lang="en-GB" sz="1400">
                          <a:solidFill>
                            <a:schemeClr val="tx1"/>
                          </a:solidFill>
                        </a:rPr>
                        <a:t>Community</a:t>
                      </a:r>
                      <a:endParaRPr lang="en-US" sz="1400">
                        <a:solidFill>
                          <a:schemeClr val="tx1"/>
                        </a:solidFill>
                      </a:endParaRPr>
                    </a:p>
                  </a:txBody>
                  <a:tcPr marL="134434" marR="134434">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extLst>
                  <a:ext uri="{0D108BD9-81ED-4DB2-BD59-A6C34878D82A}">
                    <a16:rowId xmlns:a16="http://schemas.microsoft.com/office/drawing/2014/main" val="831129988"/>
                  </a:ext>
                </a:extLst>
              </a:tr>
              <a:tr h="330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1">
                          <a:solidFill>
                            <a:srgbClr val="FF9933"/>
                          </a:solidFill>
                        </a:rPr>
                        <a:t>Respondents:</a:t>
                      </a:r>
                      <a:endParaRPr lang="en-US" sz="1500">
                        <a:solidFill>
                          <a:srgbClr val="FF9933"/>
                        </a:solidFill>
                      </a:endParaRPr>
                    </a:p>
                  </a:txBody>
                  <a:tcPr marL="134434" marR="134434">
                    <a:lnL w="9525" cap="flat" cmpd="sng" algn="ctr">
                      <a:solidFill>
                        <a:srgbClr val="FF993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solidFill>
                            <a:schemeClr val="tx1"/>
                          </a:solidFill>
                        </a:rPr>
                        <a:t>Community health workers, community leaders, civil society organization leaders</a:t>
                      </a:r>
                    </a:p>
                  </a:txBody>
                  <a:tcPr marL="134434" marR="134434">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extLst>
                  <a:ext uri="{0D108BD9-81ED-4DB2-BD59-A6C34878D82A}">
                    <a16:rowId xmlns:a16="http://schemas.microsoft.com/office/drawing/2014/main" val="1241490576"/>
                  </a:ext>
                </a:extLst>
              </a:tr>
              <a:tr h="14149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a:solidFill>
                            <a:srgbClr val="FF9933"/>
                          </a:solidFill>
                        </a:rPr>
                        <a:t>Content: </a:t>
                      </a:r>
                    </a:p>
                  </a:txBody>
                  <a:tcPr marL="134434" marR="134434">
                    <a:lnL w="9525" cap="flat" cmpd="sng" algn="ctr">
                      <a:solidFill>
                        <a:srgbClr val="FF9933"/>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tc>
                  <a:txBody>
                    <a:bodyPr/>
                    <a:lstStyle/>
                    <a:p>
                      <a:pPr marL="0" lvl="0" indent="0">
                        <a:spcBef>
                          <a:spcPts val="0"/>
                        </a:spcBef>
                        <a:buFont typeface="Arial" panose="020B0604020202020204" pitchFamily="34" charset="0"/>
                        <a:buNone/>
                      </a:pPr>
                      <a:r>
                        <a:rPr lang="en-US" sz="1400">
                          <a:solidFill>
                            <a:schemeClr val="tx1"/>
                          </a:solidFill>
                        </a:rPr>
                        <a:t>Section 1: Identification and informed consent</a:t>
                      </a:r>
                    </a:p>
                    <a:p>
                      <a:pPr marL="0" lvl="0" indent="0">
                        <a:spcBef>
                          <a:spcPts val="0"/>
                        </a:spcBef>
                        <a:buFont typeface="Arial" panose="020B0604020202020204" pitchFamily="34" charset="0"/>
                        <a:buNone/>
                      </a:pPr>
                      <a:r>
                        <a:rPr lang="en-US" sz="1400">
                          <a:solidFill>
                            <a:schemeClr val="tx1"/>
                          </a:solidFill>
                        </a:rPr>
                        <a:t>Section 2: Community needs and use of essential health services</a:t>
                      </a:r>
                    </a:p>
                    <a:p>
                      <a:pPr marL="0" lvl="0" indent="0">
                        <a:spcBef>
                          <a:spcPts val="0"/>
                        </a:spcBef>
                        <a:buFont typeface="Arial" panose="020B0604020202020204" pitchFamily="34" charset="0"/>
                        <a:buNone/>
                      </a:pPr>
                      <a:r>
                        <a:rPr lang="en-US" sz="1400">
                          <a:solidFill>
                            <a:schemeClr val="tx1"/>
                          </a:solidFill>
                        </a:rPr>
                        <a:t>Section 3: Barriers to seeking essential health services in the community</a:t>
                      </a:r>
                    </a:p>
                    <a:p>
                      <a:pPr marL="0" lvl="0" indent="0">
                        <a:spcBef>
                          <a:spcPts val="0"/>
                        </a:spcBef>
                        <a:buFont typeface="Arial" panose="020B0604020202020204" pitchFamily="34" charset="0"/>
                        <a:buNone/>
                      </a:pPr>
                      <a:r>
                        <a:rPr lang="en-US" sz="1400">
                          <a:solidFill>
                            <a:schemeClr val="tx1"/>
                          </a:solidFill>
                        </a:rPr>
                        <a:t>Section 4: Attitudes towards COVID-19 vaccination </a:t>
                      </a:r>
                    </a:p>
                    <a:p>
                      <a:pPr marL="0" lvl="0" indent="0">
                        <a:spcBef>
                          <a:spcPts val="0"/>
                        </a:spcBef>
                        <a:buFont typeface="Arial" panose="020B0604020202020204" pitchFamily="34" charset="0"/>
                        <a:buNone/>
                      </a:pPr>
                      <a:r>
                        <a:rPr lang="en-US" sz="1400">
                          <a:solidFill>
                            <a:schemeClr val="tx1"/>
                          </a:solidFill>
                        </a:rPr>
                        <a:t>Section 5: Barriers in delivery of community-based services</a:t>
                      </a:r>
                    </a:p>
                    <a:p>
                      <a:pPr marL="0" lvl="0" indent="0">
                        <a:spcBef>
                          <a:spcPts val="0"/>
                        </a:spcBef>
                        <a:buFont typeface="Arial" panose="020B0604020202020204" pitchFamily="34" charset="0"/>
                        <a:buNone/>
                      </a:pPr>
                      <a:r>
                        <a:rPr lang="en-US" sz="1400">
                          <a:solidFill>
                            <a:schemeClr val="tx1"/>
                          </a:solidFill>
                        </a:rPr>
                        <a:t>Section 6: Interview result</a:t>
                      </a:r>
                    </a:p>
                  </a:txBody>
                  <a:tcPr marL="134434" marR="134434">
                    <a:lnL w="9525" cap="flat" cmpd="sng" algn="ctr">
                      <a:noFill/>
                      <a:prstDash val="solid"/>
                      <a:round/>
                      <a:headEnd type="none" w="med" len="med"/>
                      <a:tailEnd type="none" w="med" len="med"/>
                    </a:lnL>
                    <a:lnR w="9525" cap="flat" cmpd="sng" algn="ctr">
                      <a:solidFill>
                        <a:srgbClr val="FF9933"/>
                      </a:solidFill>
                      <a:prstDash val="solid"/>
                      <a:round/>
                      <a:headEnd type="none" w="med" len="med"/>
                      <a:tailEnd type="none" w="med" len="med"/>
                    </a:lnR>
                    <a:lnT w="9525" cap="flat" cmpd="sng" algn="ctr">
                      <a:solidFill>
                        <a:srgbClr val="FF9933"/>
                      </a:solidFill>
                      <a:prstDash val="solid"/>
                      <a:round/>
                      <a:headEnd type="none" w="med" len="med"/>
                      <a:tailEnd type="none" w="med" len="med"/>
                    </a:lnT>
                    <a:lnB w="9525" cap="flat" cmpd="sng" algn="ctr">
                      <a:solidFill>
                        <a:srgbClr val="FF9933"/>
                      </a:solidFill>
                      <a:prstDash val="solid"/>
                      <a:round/>
                      <a:headEnd type="none" w="med" len="med"/>
                      <a:tailEnd type="none" w="med" len="med"/>
                    </a:lnB>
                    <a:solidFill>
                      <a:schemeClr val="bg1"/>
                    </a:solidFill>
                  </a:tcPr>
                </a:tc>
                <a:extLst>
                  <a:ext uri="{0D108BD9-81ED-4DB2-BD59-A6C34878D82A}">
                    <a16:rowId xmlns:a16="http://schemas.microsoft.com/office/drawing/2014/main" val="1742375661"/>
                  </a:ext>
                </a:extLst>
              </a:tr>
            </a:tbl>
          </a:graphicData>
        </a:graphic>
      </p:graphicFrame>
      <p:sp>
        <p:nvSpPr>
          <p:cNvPr id="7" name="Text Placeholder 6">
            <a:extLst>
              <a:ext uri="{FF2B5EF4-FFF2-40B4-BE49-F238E27FC236}">
                <a16:creationId xmlns:a16="http://schemas.microsoft.com/office/drawing/2014/main" id="{BC7580C6-9163-4BBD-B950-C6B8C61336EB}"/>
              </a:ext>
            </a:extLst>
          </p:cNvPr>
          <p:cNvSpPr>
            <a:spLocks noGrp="1"/>
          </p:cNvSpPr>
          <p:nvPr>
            <p:ph type="body" sz="quarter" idx="13"/>
          </p:nvPr>
        </p:nvSpPr>
        <p:spPr>
          <a:xfrm>
            <a:off x="480000" y="752057"/>
            <a:ext cx="8160000" cy="288925"/>
          </a:xfrm>
        </p:spPr>
        <p:txBody>
          <a:bodyPr vert="horz" lIns="18000" tIns="0" rIns="18000" bIns="0" rtlCol="0" anchor="t">
            <a:normAutofit fontScale="92500"/>
          </a:bodyPr>
          <a:lstStyle/>
          <a:p>
            <a:r>
              <a:rPr lang="en-US" sz="1600"/>
              <a:t>Community needs, perceptions and demand module: </a:t>
            </a:r>
            <a:r>
              <a:rPr lang="en-US">
                <a:solidFill>
                  <a:schemeClr val="tx1">
                    <a:lumMod val="50000"/>
                    <a:lumOff val="50000"/>
                  </a:schemeClr>
                </a:solidFill>
              </a:rPr>
              <a:t>Objectives, use and content areas</a:t>
            </a:r>
          </a:p>
        </p:txBody>
      </p:sp>
      <p:sp>
        <p:nvSpPr>
          <p:cNvPr id="6" name="Slide Number Placeholder 5"/>
          <p:cNvSpPr>
            <a:spLocks noGrp="1"/>
          </p:cNvSpPr>
          <p:nvPr>
            <p:ph type="sldNum" sz="quarter" idx="16"/>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9" name="Text Placeholder 8">
            <a:extLst>
              <a:ext uri="{FF2B5EF4-FFF2-40B4-BE49-F238E27FC236}">
                <a16:creationId xmlns:a16="http://schemas.microsoft.com/office/drawing/2014/main" id="{037994BE-4525-4CE4-A77B-1C6644FDD8F0}"/>
              </a:ext>
            </a:extLst>
          </p:cNvPr>
          <p:cNvSpPr>
            <a:spLocks noGrp="1"/>
          </p:cNvSpPr>
          <p:nvPr>
            <p:ph type="body" sz="quarter" idx="21"/>
          </p:nvPr>
        </p:nvSpPr>
        <p:spPr/>
        <p:txBody>
          <a:bodyPr/>
          <a:lstStyle/>
          <a:p>
            <a:endParaRPr lang="en-US"/>
          </a:p>
        </p:txBody>
      </p:sp>
      <p:sp>
        <p:nvSpPr>
          <p:cNvPr id="8" name="Title 7"/>
          <p:cNvSpPr>
            <a:spLocks noGrp="1"/>
          </p:cNvSpPr>
          <p:nvPr>
            <p:ph type="title"/>
          </p:nvPr>
        </p:nvSpPr>
        <p:spPr>
          <a:xfrm>
            <a:off x="480000" y="332355"/>
            <a:ext cx="8160000" cy="366615"/>
          </a:xfrm>
        </p:spPr>
        <p:txBody>
          <a:bodyPr>
            <a:noAutofit/>
          </a:bodyPr>
          <a:lstStyle/>
          <a:p>
            <a:pPr>
              <a:lnSpc>
                <a:spcPct val="100000"/>
              </a:lnSpc>
            </a:pPr>
            <a:br>
              <a:rPr lang="en-US" sz="2400"/>
            </a:br>
            <a:br>
              <a:rPr lang="en-US" sz="2400"/>
            </a:br>
            <a:br>
              <a:rPr lang="en-US" sz="2400"/>
            </a:br>
            <a:br>
              <a:rPr lang="en-US" sz="2400"/>
            </a:br>
            <a:r>
              <a:rPr lang="en-GB" sz="2400"/>
              <a:t>Survey modules and key performance indicators</a:t>
            </a:r>
          </a:p>
        </p:txBody>
      </p:sp>
      <p:grpSp>
        <p:nvGrpSpPr>
          <p:cNvPr id="13" name="Group 12">
            <a:extLst>
              <a:ext uri="{FF2B5EF4-FFF2-40B4-BE49-F238E27FC236}">
                <a16:creationId xmlns:a16="http://schemas.microsoft.com/office/drawing/2014/main" id="{58BCF5E7-1AD9-4144-854D-B3EA1FA97DC7}"/>
              </a:ext>
            </a:extLst>
          </p:cNvPr>
          <p:cNvGrpSpPr/>
          <p:nvPr/>
        </p:nvGrpSpPr>
        <p:grpSpPr>
          <a:xfrm>
            <a:off x="1112609" y="1691810"/>
            <a:ext cx="849040" cy="3917815"/>
            <a:chOff x="357421" y="1450161"/>
            <a:chExt cx="1156925" cy="5640083"/>
          </a:xfrm>
        </p:grpSpPr>
        <p:pic>
          <p:nvPicPr>
            <p:cNvPr id="4" name="Picture 3">
              <a:extLst>
                <a:ext uri="{FF2B5EF4-FFF2-40B4-BE49-F238E27FC236}">
                  <a16:creationId xmlns:a16="http://schemas.microsoft.com/office/drawing/2014/main" id="{6F9CDCFA-3261-4CAF-BFB3-910EAC590E2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1"/>
            <a:stretch/>
          </p:blipFill>
          <p:spPr>
            <a:xfrm>
              <a:off x="393140" y="1450161"/>
              <a:ext cx="1074737" cy="1057275"/>
            </a:xfrm>
            <a:prstGeom prst="rect">
              <a:avLst/>
            </a:prstGeom>
          </p:spPr>
        </p:pic>
        <p:pic>
          <p:nvPicPr>
            <p:cNvPr id="5" name="Picture 4">
              <a:extLst>
                <a:ext uri="{FF2B5EF4-FFF2-40B4-BE49-F238E27FC236}">
                  <a16:creationId xmlns:a16="http://schemas.microsoft.com/office/drawing/2014/main" id="{7E567456-415F-415C-B4D4-874F16E6304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1347" y="2538269"/>
              <a:ext cx="1133475" cy="1123950"/>
            </a:xfrm>
            <a:prstGeom prst="rect">
              <a:avLst/>
            </a:prstGeom>
          </p:spPr>
        </p:pic>
        <p:pic>
          <p:nvPicPr>
            <p:cNvPr id="10" name="Picture 9">
              <a:extLst>
                <a:ext uri="{FF2B5EF4-FFF2-40B4-BE49-F238E27FC236}">
                  <a16:creationId xmlns:a16="http://schemas.microsoft.com/office/drawing/2014/main" id="{7824B4BC-13B2-4419-9DAB-C59214BE379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1821" y="3741314"/>
              <a:ext cx="1152525" cy="1095375"/>
            </a:xfrm>
            <a:prstGeom prst="rect">
              <a:avLst/>
            </a:prstGeom>
          </p:spPr>
        </p:pic>
        <p:pic>
          <p:nvPicPr>
            <p:cNvPr id="11" name="Picture 10">
              <a:extLst>
                <a:ext uri="{FF2B5EF4-FFF2-40B4-BE49-F238E27FC236}">
                  <a16:creationId xmlns:a16="http://schemas.microsoft.com/office/drawing/2014/main" id="{57298141-EC87-4C33-92EA-3BB3448C5F6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3140" y="4861633"/>
              <a:ext cx="1114425" cy="1114425"/>
            </a:xfrm>
            <a:prstGeom prst="rect">
              <a:avLst/>
            </a:prstGeom>
          </p:spPr>
        </p:pic>
        <p:pic>
          <p:nvPicPr>
            <p:cNvPr id="12" name="Picture 11">
              <a:extLst>
                <a:ext uri="{FF2B5EF4-FFF2-40B4-BE49-F238E27FC236}">
                  <a16:creationId xmlns:a16="http://schemas.microsoft.com/office/drawing/2014/main" id="{CAD171FF-3E8D-4ABF-838A-DDA2302FFAA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7421" y="5975819"/>
              <a:ext cx="1133475" cy="1114425"/>
            </a:xfrm>
            <a:prstGeom prst="rect">
              <a:avLst/>
            </a:prstGeom>
          </p:spPr>
        </p:pic>
      </p:grpSp>
    </p:spTree>
    <p:extLst>
      <p:ext uri="{BB962C8B-B14F-4D97-AF65-F5344CB8AC3E}">
        <p14:creationId xmlns:p14="http://schemas.microsoft.com/office/powerpoint/2010/main" val="780479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BDAD1FD3-AFD5-4573-AD62-42CF5A503087}"/>
              </a:ext>
            </a:extLst>
          </p:cNvPr>
          <p:cNvSpPr>
            <a:spLocks noGrp="1"/>
          </p:cNvSpPr>
          <p:nvPr>
            <p:ph type="title"/>
          </p:nvPr>
        </p:nvSpPr>
        <p:spPr>
          <a:xfrm>
            <a:off x="590550" y="340913"/>
            <a:ext cx="9831238" cy="344794"/>
          </a:xfrm>
        </p:spPr>
        <p:txBody>
          <a:bodyPr vert="horz" lIns="18000" tIns="0" rIns="360000" bIns="0" rtlCol="0" anchor="b">
            <a:noAutofit/>
          </a:bodyPr>
          <a:lstStyle/>
          <a:p>
            <a:pPr>
              <a:lnSpc>
                <a:spcPct val="100000"/>
              </a:lnSpc>
            </a:pPr>
            <a:r>
              <a:rPr lang="en-GB" sz="2400"/>
              <a:t>Survey modules and key performance indicators</a:t>
            </a:r>
            <a:endParaRPr lang="en-US" sz="2400"/>
          </a:p>
        </p:txBody>
      </p:sp>
      <p:sp>
        <p:nvSpPr>
          <p:cNvPr id="17" name="Text Placeholder 16">
            <a:extLst>
              <a:ext uri="{FF2B5EF4-FFF2-40B4-BE49-F238E27FC236}">
                <a16:creationId xmlns:a16="http://schemas.microsoft.com/office/drawing/2014/main" id="{26DA44F2-FCF6-4CAE-BD84-7F5627B4949B}"/>
              </a:ext>
            </a:extLst>
          </p:cNvPr>
          <p:cNvSpPr>
            <a:spLocks noGrp="1"/>
          </p:cNvSpPr>
          <p:nvPr>
            <p:ph type="body" sz="quarter" idx="13"/>
          </p:nvPr>
        </p:nvSpPr>
        <p:spPr>
          <a:xfrm>
            <a:off x="513120" y="691237"/>
            <a:ext cx="9178235" cy="526610"/>
          </a:xfrm>
        </p:spPr>
        <p:txBody>
          <a:bodyPr vert="horz" lIns="18000" tIns="0" rIns="18000" bIns="0" rtlCol="0" anchor="t">
            <a:normAutofit/>
          </a:bodyPr>
          <a:lstStyle/>
          <a:p>
            <a:r>
              <a:rPr lang="en-US" sz="1600"/>
              <a:t>Community needs, perceptions and demand module: </a:t>
            </a:r>
            <a:r>
              <a:rPr lang="en-US">
                <a:solidFill>
                  <a:schemeClr val="tx1">
                    <a:lumMod val="50000"/>
                    <a:lumOff val="50000"/>
                  </a:schemeClr>
                </a:solidFill>
              </a:rPr>
              <a:t>Key questions and indicators</a:t>
            </a:r>
            <a:br>
              <a:rPr lang="en-US">
                <a:solidFill>
                  <a:schemeClr val="tx1">
                    <a:lumMod val="50000"/>
                    <a:lumOff val="50000"/>
                  </a:schemeClr>
                </a:solidFill>
              </a:rPr>
            </a:br>
            <a:r>
              <a:rPr lang="en-US">
                <a:solidFill>
                  <a:schemeClr val="tx1">
                    <a:lumMod val="50000"/>
                    <a:lumOff val="50000"/>
                  </a:schemeClr>
                </a:solidFill>
              </a:rPr>
              <a:t>For use in communities</a:t>
            </a:r>
          </a:p>
        </p:txBody>
      </p:sp>
      <p:graphicFrame>
        <p:nvGraphicFramePr>
          <p:cNvPr id="15" name="Table 14">
            <a:extLst>
              <a:ext uri="{FF2B5EF4-FFF2-40B4-BE49-F238E27FC236}">
                <a16:creationId xmlns:a16="http://schemas.microsoft.com/office/drawing/2014/main" id="{A24D4E35-0BEF-42EC-972D-D8436050A53F}"/>
              </a:ext>
            </a:extLst>
          </p:cNvPr>
          <p:cNvGraphicFramePr>
            <a:graphicFrameLocks noGrp="1"/>
          </p:cNvGraphicFramePr>
          <p:nvPr>
            <p:extLst>
              <p:ext uri="{D42A27DB-BD31-4B8C-83A1-F6EECF244321}">
                <p14:modId xmlns:p14="http://schemas.microsoft.com/office/powerpoint/2010/main" val="4225789735"/>
              </p:ext>
            </p:extLst>
          </p:nvPr>
        </p:nvGraphicFramePr>
        <p:xfrm>
          <a:off x="590550" y="1660534"/>
          <a:ext cx="11277599" cy="4963706"/>
        </p:xfrm>
        <a:graphic>
          <a:graphicData uri="http://schemas.openxmlformats.org/drawingml/2006/table">
            <a:tbl>
              <a:tblPr/>
              <a:tblGrid>
                <a:gridCol w="386315">
                  <a:extLst>
                    <a:ext uri="{9D8B030D-6E8A-4147-A177-3AD203B41FA5}">
                      <a16:colId xmlns:a16="http://schemas.microsoft.com/office/drawing/2014/main" val="212359446"/>
                    </a:ext>
                  </a:extLst>
                </a:gridCol>
                <a:gridCol w="2156592">
                  <a:extLst>
                    <a:ext uri="{9D8B030D-6E8A-4147-A177-3AD203B41FA5}">
                      <a16:colId xmlns:a16="http://schemas.microsoft.com/office/drawing/2014/main" val="356456415"/>
                    </a:ext>
                  </a:extLst>
                </a:gridCol>
                <a:gridCol w="4835101">
                  <a:extLst>
                    <a:ext uri="{9D8B030D-6E8A-4147-A177-3AD203B41FA5}">
                      <a16:colId xmlns:a16="http://schemas.microsoft.com/office/drawing/2014/main" val="1127521752"/>
                    </a:ext>
                  </a:extLst>
                </a:gridCol>
                <a:gridCol w="3899591">
                  <a:extLst>
                    <a:ext uri="{9D8B030D-6E8A-4147-A177-3AD203B41FA5}">
                      <a16:colId xmlns:a16="http://schemas.microsoft.com/office/drawing/2014/main" val="180945229"/>
                    </a:ext>
                  </a:extLst>
                </a:gridCol>
              </a:tblGrid>
              <a:tr h="270816">
                <a:tc gridSpan="2">
                  <a:txBody>
                    <a:bodyPr/>
                    <a:lstStyle/>
                    <a:p>
                      <a:pPr algn="ctr" rtl="0" fontAlgn="ctr"/>
                      <a:r>
                        <a:rPr lang="en-US" sz="1200" b="1" i="0" u="none" strike="noStrike" kern="1200">
                          <a:solidFill>
                            <a:schemeClr val="bg1"/>
                          </a:solidFill>
                          <a:effectLst/>
                          <a:latin typeface="+mn-lt"/>
                          <a:ea typeface="+mn-ea"/>
                          <a:cs typeface="+mn-cs"/>
                        </a:rPr>
                        <a:t>Section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hMerge="1">
                  <a:txBody>
                    <a:bodyPr/>
                    <a:lstStyle/>
                    <a:p>
                      <a:pPr algn="l" rtl="0" fontAlgn="ctr"/>
                      <a:endParaRPr lang="en-US" sz="1400" b="1" i="0" u="none" strike="noStrike" kern="1200">
                        <a:solidFill>
                          <a:schemeClr val="bg1"/>
                        </a:solidFill>
                        <a:effectLst/>
                        <a:latin typeface="+mn-lt"/>
                        <a:ea typeface="+mn-ea"/>
                        <a:cs typeface="+mn-cs"/>
                      </a:endParaRP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lvl="0" indent="0" algn="ctr" rtl="0" fontAlgn="ctr">
                        <a:buClr>
                          <a:srgbClr val="000000"/>
                        </a:buClr>
                        <a:buSzPts val="1200"/>
                        <a:buFont typeface="Arial" panose="020B0604020202020204" pitchFamily="34" charset="0"/>
                        <a:buNone/>
                      </a:pPr>
                      <a:r>
                        <a:rPr lang="en-US" sz="1200" b="1" i="0" u="none" strike="noStrike">
                          <a:solidFill>
                            <a:schemeClr val="bg1"/>
                          </a:solidFill>
                          <a:effectLst/>
                          <a:latin typeface="+mn-lt"/>
                        </a:rPr>
                        <a:t>Key questions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marL="0" lvl="0" indent="0" algn="ctr" rtl="0" fontAlgn="ctr">
                        <a:buClr>
                          <a:srgbClr val="000000"/>
                        </a:buClr>
                        <a:buSzPts val="1200"/>
                        <a:buFont typeface="Arial" panose="020B0604020202020204" pitchFamily="34" charset="0"/>
                        <a:buNone/>
                      </a:pPr>
                      <a:r>
                        <a:rPr lang="en-US" sz="1200" b="1" i="0" u="none" strike="noStrike">
                          <a:solidFill>
                            <a:schemeClr val="bg1"/>
                          </a:solidFill>
                          <a:effectLst/>
                          <a:latin typeface="+mn-lt"/>
                        </a:rPr>
                        <a:t>Key performance indicators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FF9933"/>
                    </a:solidFill>
                  </a:tcPr>
                </a:tc>
                <a:extLst>
                  <a:ext uri="{0D108BD9-81ED-4DB2-BD59-A6C34878D82A}">
                    <a16:rowId xmlns:a16="http://schemas.microsoft.com/office/drawing/2014/main" val="54018476"/>
                  </a:ext>
                </a:extLst>
              </a:tr>
              <a:tr h="735305">
                <a:tc>
                  <a:txBody>
                    <a:bodyPr/>
                    <a:lstStyle/>
                    <a:p>
                      <a:pPr marL="0" lvl="0" indent="0">
                        <a:spcBef>
                          <a:spcPts val="0"/>
                        </a:spcBef>
                        <a:buFont typeface="Arial" panose="020B0604020202020204" pitchFamily="34" charset="0"/>
                        <a:buNone/>
                      </a:pPr>
                      <a:r>
                        <a:rPr lang="en-US" sz="1200" b="1">
                          <a:latin typeface="+mn-lt"/>
                        </a:rPr>
                        <a:t>1</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a:solidFill>
                            <a:schemeClr val="tx1"/>
                          </a:solidFill>
                        </a:rPr>
                        <a:t>Identification and informed consent</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Font typeface="Arial" panose="020B0604020202020204" pitchFamily="34" charset="0"/>
                        <a:buChar char="•"/>
                      </a:pPr>
                      <a:r>
                        <a:rPr lang="en-US" sz="1200">
                          <a:latin typeface="+mn-lt"/>
                        </a:rPr>
                        <a:t>Who is the key informant providing responses?</a:t>
                      </a:r>
                    </a:p>
                    <a:p>
                      <a:pPr marL="285750" lvl="0" indent="-285750">
                        <a:buFont typeface="Arial" panose="020B0604020202020204" pitchFamily="34" charset="0"/>
                        <a:buChar char="•"/>
                      </a:pPr>
                      <a:r>
                        <a:rPr lang="en-US" sz="1200">
                          <a:latin typeface="+mn-lt"/>
                        </a:rPr>
                        <a:t>What is the residence setting of the community?</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b="0">
                          <a:solidFill>
                            <a:schemeClr val="tx1"/>
                          </a:solidFill>
                        </a:rPr>
                        <a:t>All KPIs can be disaggregated by type of key informant (CHW, community leader, CSO, etc.) and residence area (rural/urban)</a:t>
                      </a:r>
                      <a:endParaRPr lang="en-US" sz="1200">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860850"/>
                  </a:ext>
                </a:extLst>
              </a:tr>
              <a:tr h="735305">
                <a:tc>
                  <a:txBody>
                    <a:bodyPr/>
                    <a:lstStyle/>
                    <a:p>
                      <a:pPr marL="0" lvl="0" indent="0">
                        <a:spcBef>
                          <a:spcPts val="0"/>
                        </a:spcBef>
                        <a:buFont typeface="Arial" panose="020B0604020202020204" pitchFamily="34" charset="0"/>
                        <a:buNone/>
                      </a:pPr>
                      <a:r>
                        <a:rPr lang="en-US" sz="1200" b="1">
                          <a:latin typeface="+mn-lt"/>
                        </a:rPr>
                        <a:t>2</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lvl="0" indent="0">
                        <a:spcBef>
                          <a:spcPts val="0"/>
                        </a:spcBef>
                        <a:buFont typeface="Arial" panose="020B0604020202020204" pitchFamily="34" charset="0"/>
                        <a:buNone/>
                      </a:pPr>
                      <a:r>
                        <a:rPr lang="en-US" sz="1200" b="1">
                          <a:latin typeface="+mn-lt"/>
                        </a:rPr>
                        <a:t>Community needs and use of essential health services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Font typeface="Arial" panose="020B0604020202020204" pitchFamily="34" charset="0"/>
                        <a:buChar char="•"/>
                      </a:pPr>
                      <a:r>
                        <a:rPr lang="en-US" sz="1200">
                          <a:latin typeface="+mn-lt"/>
                        </a:rPr>
                        <a:t>How has the COVID-19 pandemic affected utilization of essential health services? </a:t>
                      </a:r>
                      <a:endParaRPr lang="pt-BR" sz="1200">
                        <a:latin typeface="+mn-lt"/>
                      </a:endParaRPr>
                    </a:p>
                    <a:p>
                      <a:pPr marL="285750" lvl="0" indent="-285750">
                        <a:buFont typeface="Arial" panose="020B0604020202020204" pitchFamily="34" charset="0"/>
                        <a:buChar char="•"/>
                      </a:pPr>
                      <a:r>
                        <a:rPr lang="pt-BR" sz="1200">
                          <a:latin typeface="+mn-lt"/>
                        </a:rPr>
                        <a:t>What are the current unmet needs for health services in the community?</a:t>
                      </a:r>
                      <a:endParaRPr lang="en-US" sz="1200">
                        <a:latin typeface="+mn-lt"/>
                      </a:endParaRP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rtl="0" fontAlgn="ctr">
                        <a:buClr>
                          <a:srgbClr val="000000"/>
                        </a:buClr>
                        <a:buSzPts val="1200"/>
                        <a:buFont typeface="Arial" panose="020B0604020202020204" pitchFamily="34" charset="0"/>
                        <a:buChar char="•"/>
                      </a:pPr>
                      <a:r>
                        <a:rPr lang="en-US" sz="1200">
                          <a:latin typeface="+mn-lt"/>
                        </a:rPr>
                        <a:t>% of CHW’s who believe that community has unmet health needs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2631348"/>
                  </a:ext>
                </a:extLst>
              </a:tr>
              <a:tr h="1218672">
                <a:tc>
                  <a:txBody>
                    <a:bodyPr/>
                    <a:lstStyle/>
                    <a:p>
                      <a:pPr algn="l" rtl="0" fontAlgn="ctr"/>
                      <a:r>
                        <a:rPr lang="en-US" sz="1200" b="1">
                          <a:latin typeface="+mn-lt"/>
                        </a:rPr>
                        <a:t>3</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a:latin typeface="+mn-lt"/>
                        </a:rPr>
                        <a:t>Barriers to seeking care</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a:latin typeface="+mn-lt"/>
                        </a:rPr>
                        <a:t>What are main barriers for people to use essential health services during the COVID-19 pandemic? </a:t>
                      </a:r>
                    </a:p>
                    <a:p>
                      <a:pPr marL="285750" marR="0" lvl="0" indent="-2857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200">
                          <a:latin typeface="+mn-lt"/>
                        </a:rPr>
                        <a:t>Are there marginalized groups more affected during the COVID-19 pandemic? </a:t>
                      </a:r>
                    </a:p>
                    <a:p>
                      <a:pPr marL="285750" marR="0" lvl="0" indent="-2857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200">
                          <a:latin typeface="+mn-lt"/>
                        </a:rPr>
                        <a:t>Where/what are the first points of contact during COVID-19 pandemic?  </a:t>
                      </a: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lvl="0" indent="-171450" algn="l" defTabSz="914400" rtl="0" eaLnBrk="1" fontAlgn="ctr" latinLnBrk="0" hangingPunct="1">
                        <a:buClr>
                          <a:srgbClr val="000000"/>
                        </a:buClr>
                        <a:buSzPts val="1200"/>
                        <a:buFont typeface="Arial" panose="020B0604020202020204" pitchFamily="34" charset="0"/>
                        <a:buChar char="•"/>
                      </a:pPr>
                      <a:r>
                        <a:rPr lang="en-US" sz="1200">
                          <a:latin typeface="+mn-lt"/>
                        </a:rPr>
                        <a:t>% of CHW’s who believe that community faced barriers to seeking care pre-COVID and % who believe it has gotten worse</a:t>
                      </a:r>
                    </a:p>
                    <a:p>
                      <a:pPr marL="354330" lvl="0" indent="-171450" algn="l" defTabSz="914400" rtl="0" eaLnBrk="1" fontAlgn="ctr" latinLnBrk="0" hangingPunct="1">
                        <a:buClr>
                          <a:srgbClr val="000000"/>
                        </a:buClr>
                        <a:buSzPts val="1200"/>
                        <a:buFont typeface="Arial" panose="020B0604020202020204" pitchFamily="34" charset="0"/>
                        <a:buChar char="•"/>
                      </a:pPr>
                      <a:r>
                        <a:rPr lang="en-US" sz="1200">
                          <a:latin typeface="+mn-lt"/>
                        </a:rPr>
                        <a:t>% of CHW’s who believe there are disadvantaged groups in the community</a:t>
                      </a:r>
                    </a:p>
                    <a:p>
                      <a:pPr marL="354330" lvl="0" indent="-171450" algn="l" defTabSz="914400" rtl="0" eaLnBrk="1" fontAlgn="ctr" latinLnBrk="0" hangingPunct="1">
                        <a:buClr>
                          <a:srgbClr val="000000"/>
                        </a:buClr>
                        <a:buSzPts val="1200"/>
                        <a:buFont typeface="Arial" panose="020B0604020202020204" pitchFamily="34" charset="0"/>
                        <a:buChar char="•"/>
                      </a:pPr>
                      <a:r>
                        <a:rPr lang="en-US" sz="1200">
                          <a:latin typeface="+mn-lt"/>
                        </a:rPr>
                        <a:t>Distribution of first point of care/information in the community</a:t>
                      </a:r>
                    </a:p>
                  </a:txBody>
                  <a:tcPr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1544258"/>
                  </a:ext>
                </a:extLst>
              </a:tr>
              <a:tr h="707123">
                <a:tc>
                  <a:txBody>
                    <a:bodyPr/>
                    <a:lstStyle/>
                    <a:p>
                      <a:pPr marL="0" lvl="0" indent="0">
                        <a:spcBef>
                          <a:spcPts val="0"/>
                        </a:spcBef>
                        <a:buFont typeface="Arial" panose="020B0604020202020204" pitchFamily="34" charset="0"/>
                        <a:buNone/>
                      </a:pPr>
                      <a:r>
                        <a:rPr lang="en-US" sz="1200" b="1">
                          <a:latin typeface="+mn-lt"/>
                        </a:rPr>
                        <a:t>4</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lvl="0" indent="0">
                        <a:spcBef>
                          <a:spcPts val="0"/>
                        </a:spcBef>
                        <a:buFont typeface="Arial" panose="020B0604020202020204" pitchFamily="34" charset="0"/>
                        <a:buNone/>
                      </a:pPr>
                      <a:r>
                        <a:rPr lang="en-US" sz="1200" b="1">
                          <a:latin typeface="+mn-lt"/>
                        </a:rPr>
                        <a:t>Attitudes towards COVID-19 vaccination</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Font typeface="Arial" panose="020B0604020202020204" pitchFamily="34" charset="0"/>
                        <a:buChar char="•"/>
                      </a:pPr>
                      <a:r>
                        <a:rPr lang="en-US" sz="1200">
                          <a:latin typeface="+mn-lt"/>
                        </a:rPr>
                        <a:t>What are the perceived attitudes towards potential COVID-19 vaccines?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a:latin typeface="+mn-lt"/>
                        </a:rPr>
                        <a:t>% of CHW’s who believe community has demand for COVID-19 vaccine (adults, children)</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a:latin typeface="+mn-lt"/>
                        </a:rPr>
                        <a:t>Distribution of reasons for low demand</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7585803"/>
                  </a:ext>
                </a:extLst>
              </a:tr>
              <a:tr h="1140053">
                <a:tc>
                  <a:txBody>
                    <a:bodyPr/>
                    <a:lstStyle/>
                    <a:p>
                      <a:pPr algn="l" rtl="0" fontAlgn="ctr"/>
                      <a:r>
                        <a:rPr lang="en-US" sz="1200" b="1">
                          <a:latin typeface="+mn-lt"/>
                        </a:rPr>
                        <a:t>5</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rtl="0" fontAlgn="ctr"/>
                      <a:r>
                        <a:rPr lang="en-US" sz="1200" b="1">
                          <a:latin typeface="+mn-lt"/>
                        </a:rPr>
                        <a:t>Barriers in delivery of community-based services</a:t>
                      </a:r>
                    </a:p>
                  </a:txBody>
                  <a:tcPr anchor="ctr">
                    <a:lnL w="12700" cmpd="sng">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lvl="0" indent="-285750">
                        <a:buFont typeface="Arial" panose="020B0604020202020204" pitchFamily="34" charset="0"/>
                        <a:buChar char="•"/>
                      </a:pPr>
                      <a:r>
                        <a:rPr lang="en-US" sz="1200">
                          <a:latin typeface="+mn-lt"/>
                        </a:rPr>
                        <a:t>Have community health workers been able to continue their work in the COVID-19 pandemic context? </a:t>
                      </a:r>
                    </a:p>
                    <a:p>
                      <a:pPr marL="285750" lvl="0" indent="-285750">
                        <a:buFont typeface="Arial" panose="020B0604020202020204" pitchFamily="34" charset="0"/>
                        <a:buChar char="•"/>
                      </a:pPr>
                      <a:r>
                        <a:rPr lang="en-US" sz="1200">
                          <a:latin typeface="+mn-lt"/>
                        </a:rPr>
                        <a:t>Have community health workers experienced stigma in pursuing their functions?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a:latin typeface="+mn-lt"/>
                        </a:rPr>
                        <a:t>Distribution of perceived risk (moderate, high, very high) reported by CHWs and reasons</a:t>
                      </a:r>
                    </a:p>
                    <a:p>
                      <a:pPr marL="354330" marR="0" lvl="0" indent="-1714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200">
                          <a:latin typeface="+mn-lt"/>
                        </a:rPr>
                        <a:t>% of CHWs lacking support to perform work </a:t>
                      </a:r>
                    </a:p>
                    <a:p>
                      <a:pPr marL="354330" marR="0" lvl="0" indent="-171450" algn="l" defTabSz="914400" rtl="0" eaLnBrk="1" fontAlgn="ctr" latinLnBrk="0" hangingPunct="1">
                        <a:lnSpc>
                          <a:spcPct val="100000"/>
                        </a:lnSpc>
                        <a:spcBef>
                          <a:spcPts val="0"/>
                        </a:spcBef>
                        <a:spcAft>
                          <a:spcPts val="0"/>
                        </a:spcAft>
                        <a:buClr>
                          <a:srgbClr val="000000"/>
                        </a:buClr>
                        <a:buSzPts val="1200"/>
                        <a:buFont typeface="Arial" panose="020B0604020202020204" pitchFamily="34" charset="0"/>
                        <a:buChar char="•"/>
                        <a:tabLst/>
                        <a:defRPr/>
                      </a:pPr>
                      <a:r>
                        <a:rPr lang="en-US" sz="1200">
                          <a:latin typeface="+mn-lt"/>
                        </a:rPr>
                        <a:t>% of communities with change in service volume by service (e.g., malaria prevention, social support for TB patients)</a:t>
                      </a:r>
                    </a:p>
                  </a:txBody>
                  <a:tcPr marL="106419" marR="2956" marT="2956" marB="0" anchor="ctr">
                    <a:lnL>
                      <a:noFill/>
                    </a:lnL>
                    <a:lnR>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9154374"/>
                  </a:ext>
                </a:extLst>
              </a:tr>
            </a:tbl>
          </a:graphicData>
        </a:graphic>
      </p:graphicFrame>
      <p:grpSp>
        <p:nvGrpSpPr>
          <p:cNvPr id="6" name="Group 5">
            <a:extLst>
              <a:ext uri="{FF2B5EF4-FFF2-40B4-BE49-F238E27FC236}">
                <a16:creationId xmlns:a16="http://schemas.microsoft.com/office/drawing/2014/main" id="{18E7301A-B59F-4545-A75F-5CA7C0C99360}"/>
              </a:ext>
            </a:extLst>
          </p:cNvPr>
          <p:cNvGrpSpPr/>
          <p:nvPr/>
        </p:nvGrpSpPr>
        <p:grpSpPr>
          <a:xfrm>
            <a:off x="7988016" y="2222879"/>
            <a:ext cx="246914" cy="3858066"/>
            <a:chOff x="6818905" y="3531586"/>
            <a:chExt cx="183814" cy="3920519"/>
          </a:xfrm>
        </p:grpSpPr>
        <p:sp>
          <p:nvSpPr>
            <p:cNvPr id="10" name="Arrow: Right 9">
              <a:extLst>
                <a:ext uri="{FF2B5EF4-FFF2-40B4-BE49-F238E27FC236}">
                  <a16:creationId xmlns:a16="http://schemas.microsoft.com/office/drawing/2014/main" id="{E1B76F39-987D-4B93-AA59-F3865905B771}"/>
                </a:ext>
              </a:extLst>
            </p:cNvPr>
            <p:cNvSpPr/>
            <p:nvPr/>
          </p:nvSpPr>
          <p:spPr>
            <a:xfrm>
              <a:off x="6821649" y="3531586"/>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F399C34A-2F6B-40CC-A480-22EF9BBDF3CE}"/>
                </a:ext>
              </a:extLst>
            </p:cNvPr>
            <p:cNvSpPr/>
            <p:nvPr/>
          </p:nvSpPr>
          <p:spPr>
            <a:xfrm>
              <a:off x="6819820" y="4244340"/>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D229C947-9CD9-497C-8D27-44C47F86673E}"/>
                </a:ext>
              </a:extLst>
            </p:cNvPr>
            <p:cNvSpPr/>
            <p:nvPr/>
          </p:nvSpPr>
          <p:spPr>
            <a:xfrm>
              <a:off x="6818905" y="5291728"/>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23942E21-0C89-40C3-B4CA-29EA1BF4E49D}"/>
                </a:ext>
              </a:extLst>
            </p:cNvPr>
            <p:cNvSpPr/>
            <p:nvPr/>
          </p:nvSpPr>
          <p:spPr>
            <a:xfrm>
              <a:off x="6818905" y="6416265"/>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AB19F079-0F22-4E1B-B9D7-59F38BA76282}"/>
                </a:ext>
              </a:extLst>
            </p:cNvPr>
            <p:cNvSpPr/>
            <p:nvPr/>
          </p:nvSpPr>
          <p:spPr>
            <a:xfrm>
              <a:off x="6818905" y="7289143"/>
              <a:ext cx="181070" cy="16296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300117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F13A1B-2424-460D-ADA3-F97EF670214E}"/>
              </a:ext>
            </a:extLst>
          </p:cNvPr>
          <p:cNvSpPr>
            <a:spLocks noGrp="1"/>
          </p:cNvSpPr>
          <p:nvPr>
            <p:ph type="body" sz="quarter" idx="13"/>
          </p:nvPr>
        </p:nvSpPr>
        <p:spPr>
          <a:xfrm>
            <a:off x="480000" y="747385"/>
            <a:ext cx="8160000" cy="288925"/>
          </a:xfrm>
        </p:spPr>
        <p:txBody>
          <a:bodyPr vert="horz" lIns="18000" tIns="0" rIns="18000" bIns="0" rtlCol="0" anchor="t">
            <a:normAutofit fontScale="85000" lnSpcReduction="10000"/>
          </a:bodyPr>
          <a:lstStyle/>
          <a:p>
            <a:r>
              <a:rPr lang="en-US" sz="1600"/>
              <a:t>Frontline service readiness assessments: </a:t>
            </a:r>
            <a:r>
              <a:rPr lang="en-US">
                <a:solidFill>
                  <a:schemeClr val="tx1">
                    <a:lumMod val="50000"/>
                    <a:lumOff val="50000"/>
                  </a:schemeClr>
                </a:solidFill>
              </a:rPr>
              <a:t>Key performance indicators for national dashboards</a:t>
            </a:r>
          </a:p>
        </p:txBody>
      </p:sp>
      <p:sp>
        <p:nvSpPr>
          <p:cNvPr id="4" name="Slide Number Placeholder 3">
            <a:extLst>
              <a:ext uri="{FF2B5EF4-FFF2-40B4-BE49-F238E27FC236}">
                <a16:creationId xmlns:a16="http://schemas.microsoft.com/office/drawing/2014/main" id="{FD20FD2E-387B-4286-920E-A06C45852AB3}"/>
              </a:ext>
            </a:extLst>
          </p:cNvPr>
          <p:cNvSpPr>
            <a:spLocks noGrp="1"/>
          </p:cNvSpPr>
          <p:nvPr>
            <p:ph type="sldNum" sz="quarter" idx="16"/>
          </p:nvPr>
        </p:nvSpPr>
        <p:spPr/>
        <p:txBody>
          <a:bodyPr/>
          <a:lstStyle/>
          <a:p>
            <a:fld id="{A74CE0EA-F3B5-4684-BA10-C594598FDB9C}" type="slidenum">
              <a:rPr lang="en-GB" smtClean="0"/>
              <a:pPr/>
              <a:t>36</a:t>
            </a:fld>
            <a:endParaRPr lang="en-GB"/>
          </a:p>
        </p:txBody>
      </p:sp>
      <p:sp>
        <p:nvSpPr>
          <p:cNvPr id="7" name="Text Placeholder 6">
            <a:extLst>
              <a:ext uri="{FF2B5EF4-FFF2-40B4-BE49-F238E27FC236}">
                <a16:creationId xmlns:a16="http://schemas.microsoft.com/office/drawing/2014/main" id="{29333ED0-1A52-4AAF-8A0F-5FE7AD93DDDF}"/>
              </a:ext>
            </a:extLst>
          </p:cNvPr>
          <p:cNvSpPr>
            <a:spLocks noGrp="1"/>
          </p:cNvSpPr>
          <p:nvPr>
            <p:ph type="body" sz="quarter" idx="21"/>
          </p:nvPr>
        </p:nvSpPr>
        <p:spPr/>
        <p:txBody>
          <a:bodyPr/>
          <a:lstStyle/>
          <a:p>
            <a:endParaRPr lang="en-US"/>
          </a:p>
        </p:txBody>
      </p:sp>
      <p:sp>
        <p:nvSpPr>
          <p:cNvPr id="6" name="Title 5">
            <a:extLst>
              <a:ext uri="{FF2B5EF4-FFF2-40B4-BE49-F238E27FC236}">
                <a16:creationId xmlns:a16="http://schemas.microsoft.com/office/drawing/2014/main" id="{8F73FB45-17D5-4E87-B946-F4DB6D0EFE24}"/>
              </a:ext>
            </a:extLst>
          </p:cNvPr>
          <p:cNvSpPr>
            <a:spLocks noGrp="1"/>
          </p:cNvSpPr>
          <p:nvPr>
            <p:ph type="title"/>
          </p:nvPr>
        </p:nvSpPr>
        <p:spPr>
          <a:xfrm>
            <a:off x="480000" y="347906"/>
            <a:ext cx="8160000" cy="399479"/>
          </a:xfrm>
        </p:spPr>
        <p:txBody>
          <a:bodyPr vert="horz" lIns="18000" tIns="0" rIns="360000" bIns="0" rtlCol="0" anchor="b">
            <a:noAutofit/>
          </a:bodyPr>
          <a:lstStyle/>
          <a:p>
            <a:r>
              <a:rPr lang="en-GB" sz="2400" dirty="0"/>
              <a:t>Survey modules and key performance indicators (3)</a:t>
            </a:r>
            <a:endParaRPr lang="en-US" sz="2400" dirty="0"/>
          </a:p>
        </p:txBody>
      </p:sp>
      <p:graphicFrame>
        <p:nvGraphicFramePr>
          <p:cNvPr id="12" name="Table 11">
            <a:extLst>
              <a:ext uri="{FF2B5EF4-FFF2-40B4-BE49-F238E27FC236}">
                <a16:creationId xmlns:a16="http://schemas.microsoft.com/office/drawing/2014/main" id="{F69081D7-ACCB-4A8E-B715-8EA282018525}"/>
              </a:ext>
            </a:extLst>
          </p:cNvPr>
          <p:cNvGraphicFramePr>
            <a:graphicFrameLocks noGrp="1"/>
          </p:cNvGraphicFramePr>
          <p:nvPr/>
        </p:nvGraphicFramePr>
        <p:xfrm>
          <a:off x="480001" y="1435788"/>
          <a:ext cx="11226364" cy="2602812"/>
        </p:xfrm>
        <a:graphic>
          <a:graphicData uri="http://schemas.openxmlformats.org/drawingml/2006/table">
            <a:tbl>
              <a:tblPr/>
              <a:tblGrid>
                <a:gridCol w="1401173">
                  <a:extLst>
                    <a:ext uri="{9D8B030D-6E8A-4147-A177-3AD203B41FA5}">
                      <a16:colId xmlns:a16="http://schemas.microsoft.com/office/drawing/2014/main" val="2415310253"/>
                    </a:ext>
                  </a:extLst>
                </a:gridCol>
                <a:gridCol w="2105398">
                  <a:extLst>
                    <a:ext uri="{9D8B030D-6E8A-4147-A177-3AD203B41FA5}">
                      <a16:colId xmlns:a16="http://schemas.microsoft.com/office/drawing/2014/main" val="356456415"/>
                    </a:ext>
                  </a:extLst>
                </a:gridCol>
                <a:gridCol w="7719793">
                  <a:extLst>
                    <a:ext uri="{9D8B030D-6E8A-4147-A177-3AD203B41FA5}">
                      <a16:colId xmlns:a16="http://schemas.microsoft.com/office/drawing/2014/main" val="180945229"/>
                    </a:ext>
                  </a:extLst>
                </a:gridCol>
              </a:tblGrid>
              <a:tr h="910098">
                <a:tc row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1" dirty="0">
                          <a:latin typeface="+mn-lt"/>
                        </a:rPr>
                        <a:t>Community needs, perceptions and demand module</a:t>
                      </a:r>
                      <a:endParaRPr lang="en-US" sz="1400" b="0" i="0" u="none" strike="noStrike" dirty="0">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0" u="none" strike="noStrike">
                          <a:solidFill>
                            <a:schemeClr val="tx1"/>
                          </a:solidFill>
                          <a:effectLst/>
                          <a:latin typeface="+mn-lt"/>
                        </a:rPr>
                        <a:t>Community needs</a:t>
                      </a:r>
                      <a:endParaRPr lang="en-US" sz="1400" b="0" i="0" u="none" strike="noStrike">
                        <a:solidFill>
                          <a:schemeClr val="tx1"/>
                        </a:solidFill>
                        <a:effectLst/>
                        <a:latin typeface="+mn-lt"/>
                      </a:endParaRP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171450" marR="0" lvl="0" indent="-1714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400" kern="1200" dirty="0">
                          <a:solidFill>
                            <a:schemeClr val="dk1"/>
                          </a:solidFill>
                          <a:latin typeface="+mn-lt"/>
                          <a:ea typeface="+mn-ea"/>
                          <a:cs typeface="+mn-cs"/>
                        </a:rPr>
                        <a:t>% of CHW’s who believe that the community has unmet health needs</a:t>
                      </a:r>
                      <a:endParaRPr lang="en-US" sz="1400" u="none" strike="noStrike" kern="1200" dirty="0">
                        <a:solidFill>
                          <a:schemeClr val="tx1"/>
                        </a:solidFill>
                        <a:effectLst/>
                        <a:latin typeface="+mn-lt"/>
                        <a:ea typeface="+mn-ea"/>
                        <a:cs typeface="Calibri" panose="020F0502020204030204" pitchFamily="34" charset="0"/>
                      </a:endParaRPr>
                    </a:p>
                    <a:p>
                      <a:pPr marL="171450" marR="0" lvl="0" indent="-1714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400" u="none" strike="noStrike" kern="1200" dirty="0">
                          <a:solidFill>
                            <a:schemeClr val="tx1"/>
                          </a:solidFill>
                          <a:effectLst/>
                          <a:latin typeface="+mn-lt"/>
                          <a:ea typeface="+mn-ea"/>
                          <a:cs typeface="Calibri"/>
                        </a:rPr>
                        <a:t>% of CHW’s who believe that the community faced barriers to seeking care pre-COVID and % who believe it has gotten worse</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extLst>
                  <a:ext uri="{0D108BD9-81ED-4DB2-BD59-A6C34878D82A}">
                    <a16:rowId xmlns:a16="http://schemas.microsoft.com/office/drawing/2014/main" val="65316117"/>
                  </a:ext>
                </a:extLst>
              </a:tr>
              <a:tr h="1692714">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100" b="0" i="0" u="none" strike="noStrike">
                        <a:solidFill>
                          <a:schemeClr val="tx1"/>
                        </a:solidFill>
                        <a:effectLst/>
                        <a:latin typeface="+mn-lt"/>
                      </a:endParaRPr>
                    </a:p>
                  </a:txBody>
                  <a:tcPr anchor="ct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0" i="0" u="none" strike="noStrike">
                          <a:solidFill>
                            <a:schemeClr val="tx1"/>
                          </a:solidFill>
                          <a:effectLst/>
                          <a:latin typeface="+mn-lt"/>
                        </a:rPr>
                        <a:t>Demand for COVID-19 vaccination</a:t>
                      </a:r>
                    </a:p>
                  </a:txBody>
                  <a:tcPr>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tc>
                  <a:txBody>
                    <a:bodyPr/>
                    <a:lstStyle/>
                    <a:p>
                      <a:pPr marL="171450" marR="0" lvl="0" indent="-171450" algn="l" rtl="0" eaLnBrk="1" fontAlgn="ctr" latinLnBrk="0" hangingPunct="1">
                        <a:lnSpc>
                          <a:spcPct val="100000"/>
                        </a:lnSpc>
                        <a:spcBef>
                          <a:spcPts val="0"/>
                        </a:spcBef>
                        <a:spcAft>
                          <a:spcPts val="0"/>
                        </a:spcAft>
                        <a:buClr>
                          <a:srgbClr val="000000"/>
                        </a:buClr>
                        <a:buSzPts val="1200"/>
                        <a:buFont typeface="Arial" panose="020B0604020202020204" pitchFamily="34" charset="0"/>
                        <a:buChar char="•"/>
                      </a:pPr>
                      <a:r>
                        <a:rPr lang="en-US" sz="1400" u="none" strike="noStrike" kern="1200" dirty="0">
                          <a:solidFill>
                            <a:schemeClr val="tx1"/>
                          </a:solidFill>
                          <a:effectLst/>
                          <a:latin typeface="+mn-lt"/>
                          <a:ea typeface="+mn-ea"/>
                          <a:cs typeface="Calibri"/>
                        </a:rPr>
                        <a:t>% of CHW’s who believe that the community has demand for COVID-19 vaccine (adults, children) and reasons for lack of demand</a:t>
                      </a:r>
                    </a:p>
                  </a:txBody>
                  <a:tcPr marL="106419" marR="2956" marT="2956" marB="0">
                    <a:lnL w="9525" cap="flat" cmpd="sng" algn="ctr">
                      <a:solidFill>
                        <a:schemeClr val="accent4">
                          <a:lumMod val="60000"/>
                          <a:lumOff val="40000"/>
                        </a:schemeClr>
                      </a:solidFill>
                      <a:prstDash val="solid"/>
                      <a:round/>
                      <a:headEnd type="none" w="med" len="med"/>
                      <a:tailEnd type="none" w="med" len="med"/>
                    </a:lnL>
                    <a:lnR w="9525" cap="flat" cmpd="sng" algn="ctr">
                      <a:solidFill>
                        <a:schemeClr val="accent4">
                          <a:lumMod val="60000"/>
                          <a:lumOff val="40000"/>
                        </a:schemeClr>
                      </a:solidFill>
                      <a:prstDash val="solid"/>
                      <a:round/>
                      <a:headEnd type="none" w="med" len="med"/>
                      <a:tailEnd type="none" w="med" len="med"/>
                    </a:ln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FFCC66">
                        <a:lumMod val="60000"/>
                        <a:lumOff val="40000"/>
                      </a:srgbClr>
                    </a:solidFill>
                  </a:tcPr>
                </a:tc>
                <a:extLst>
                  <a:ext uri="{0D108BD9-81ED-4DB2-BD59-A6C34878D82A}">
                    <a16:rowId xmlns:a16="http://schemas.microsoft.com/office/drawing/2014/main" val="3935480672"/>
                  </a:ext>
                </a:extLst>
              </a:tr>
            </a:tbl>
          </a:graphicData>
        </a:graphic>
      </p:graphicFrame>
    </p:spTree>
    <p:extLst>
      <p:ext uri="{BB962C8B-B14F-4D97-AF65-F5344CB8AC3E}">
        <p14:creationId xmlns:p14="http://schemas.microsoft.com/office/powerpoint/2010/main" val="31083347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7"/>
          </p:nvPr>
        </p:nvSpPr>
        <p:spPr/>
      </p:sp>
      <p:sp>
        <p:nvSpPr>
          <p:cNvPr id="3" name="Text Placeholder 2"/>
          <p:cNvSpPr>
            <a:spLocks noGrp="1"/>
          </p:cNvSpPr>
          <p:nvPr>
            <p:ph type="body" sz="quarter" idx="18"/>
          </p:nvPr>
        </p:nvSpPr>
        <p:spPr>
          <a:xfrm>
            <a:off x="2" y="1799999"/>
            <a:ext cx="4279900" cy="1857601"/>
          </a:xfrm>
        </p:spPr>
        <p:txBody>
          <a:bodyPr anchor="ctr"/>
          <a:lstStyle/>
          <a:p>
            <a:r>
              <a:rPr lang="en-US" dirty="0"/>
              <a:t>Methodology </a:t>
            </a: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37</a:t>
            </a:fld>
            <a:endParaRPr lang="en-GB"/>
          </a:p>
        </p:txBody>
      </p:sp>
      <p:sp>
        <p:nvSpPr>
          <p:cNvPr id="7" name="Text Placeholder 6"/>
          <p:cNvSpPr>
            <a:spLocks noGrp="1"/>
          </p:cNvSpPr>
          <p:nvPr>
            <p:ph type="body" sz="quarter" idx="22"/>
          </p:nvPr>
        </p:nvSpPr>
        <p:spPr/>
        <p:txBody>
          <a:bodyPr/>
          <a:lstStyle/>
          <a:p>
            <a:endParaRPr lang="en-US"/>
          </a:p>
        </p:txBody>
      </p:sp>
      <p:sp>
        <p:nvSpPr>
          <p:cNvPr id="9" name="Picture Placeholder 8"/>
          <p:cNvSpPr>
            <a:spLocks noGrp="1"/>
          </p:cNvSpPr>
          <p:nvPr>
            <p:ph type="pic" sz="quarter" idx="24"/>
          </p:nvPr>
        </p:nvSpPr>
        <p:spPr/>
      </p:sp>
    </p:spTree>
    <p:extLst>
      <p:ext uri="{BB962C8B-B14F-4D97-AF65-F5344CB8AC3E}">
        <p14:creationId xmlns:p14="http://schemas.microsoft.com/office/powerpoint/2010/main" val="1774673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1DB63DE-1BF5-4B00-9806-9FE26E90E5C4}"/>
              </a:ext>
            </a:extLst>
          </p:cNvPr>
          <p:cNvSpPr>
            <a:spLocks noGrp="1"/>
          </p:cNvSpPr>
          <p:nvPr>
            <p:ph type="sldNum" sz="quarter" idx="2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7EA0B7-9ED7-412B-8AFC-539CD9624B4C}" type="slidenum">
              <a:rPr kumimoji="0" lang="en-US"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2" name="Title 1">
            <a:extLst>
              <a:ext uri="{FF2B5EF4-FFF2-40B4-BE49-F238E27FC236}">
                <a16:creationId xmlns:a16="http://schemas.microsoft.com/office/drawing/2014/main" id="{72926FD3-90E0-45FB-9CFE-4E347EC729B3}"/>
              </a:ext>
            </a:extLst>
          </p:cNvPr>
          <p:cNvSpPr>
            <a:spLocks noGrp="1"/>
          </p:cNvSpPr>
          <p:nvPr>
            <p:ph type="title"/>
          </p:nvPr>
        </p:nvSpPr>
        <p:spPr>
          <a:xfrm>
            <a:off x="471611" y="212805"/>
            <a:ext cx="8160000" cy="479935"/>
          </a:xfrm>
        </p:spPr>
        <p:txBody>
          <a:bodyPr vert="horz" lIns="18000" tIns="0" rIns="360000" bIns="0" rtlCol="0" anchor="b">
            <a:noAutofit/>
          </a:bodyPr>
          <a:lstStyle/>
          <a:p>
            <a:r>
              <a:rPr lang="en-US" sz="2400" dirty="0"/>
              <a:t>Recommended approach</a:t>
            </a:r>
          </a:p>
        </p:txBody>
      </p:sp>
      <p:sp>
        <p:nvSpPr>
          <p:cNvPr id="11" name="Content Placeholder 10">
            <a:extLst>
              <a:ext uri="{FF2B5EF4-FFF2-40B4-BE49-F238E27FC236}">
                <a16:creationId xmlns:a16="http://schemas.microsoft.com/office/drawing/2014/main" id="{8E92387C-05A0-4F8F-B027-CD89B8431F6F}"/>
              </a:ext>
            </a:extLst>
          </p:cNvPr>
          <p:cNvSpPr>
            <a:spLocks noGrp="1"/>
          </p:cNvSpPr>
          <p:nvPr>
            <p:ph sz="half" idx="26"/>
          </p:nvPr>
        </p:nvSpPr>
        <p:spPr>
          <a:xfrm>
            <a:off x="385014" y="1989061"/>
            <a:ext cx="5599581" cy="4554891"/>
          </a:xfrm>
        </p:spPr>
        <p:txBody>
          <a:bodyPr/>
          <a:lstStyle/>
          <a:p>
            <a:pPr marL="285750" lvl="1">
              <a:buFont typeface="Wingdings" panose="05000000000000000000" pitchFamily="2" charset="2"/>
              <a:buChar char="ü"/>
            </a:pPr>
            <a:r>
              <a:rPr lang="en-US" sz="1600" b="1" dirty="0"/>
              <a:t>Rapid and high-frequency </a:t>
            </a:r>
            <a:r>
              <a:rPr lang="en-US" sz="1600" b="1" u="sng" dirty="0"/>
              <a:t>phone surveys</a:t>
            </a:r>
          </a:p>
          <a:p>
            <a:pPr marL="285750" lvl="1">
              <a:buFont typeface="Wingdings" panose="05000000000000000000" pitchFamily="2" charset="2"/>
              <a:buChar char="ü"/>
            </a:pPr>
            <a:r>
              <a:rPr lang="en-US" sz="1600" b="1" dirty="0"/>
              <a:t>On-line interviews with facility managers &amp; CHWs using electronic data collection tools</a:t>
            </a:r>
          </a:p>
          <a:p>
            <a:pPr marL="285750" lvl="1">
              <a:buFont typeface="Wingdings" panose="05000000000000000000" pitchFamily="2" charset="2"/>
              <a:buChar char="ü"/>
            </a:pPr>
            <a:r>
              <a:rPr lang="en-US" sz="1600" b="1" dirty="0"/>
              <a:t>Sample of sentinel facilities and their communities (public/private, urban/rural, hospital/primary care facilities, geography)</a:t>
            </a:r>
          </a:p>
          <a:p>
            <a:pPr marL="285750" lvl="1">
              <a:buFont typeface="Wingdings" panose="05000000000000000000" pitchFamily="2" charset="2"/>
              <a:buChar char="ü"/>
            </a:pPr>
            <a:r>
              <a:rPr lang="en-US" sz="1600" b="1" dirty="0"/>
              <a:t>Training and data collection = approx. 7 days</a:t>
            </a:r>
          </a:p>
          <a:p>
            <a:pPr marL="285750" lvl="1">
              <a:buFont typeface="Wingdings" panose="05000000000000000000" pitchFamily="2" charset="2"/>
              <a:buChar char="ü"/>
            </a:pPr>
            <a:r>
              <a:rPr lang="en-US" sz="1600" b="1" dirty="0"/>
              <a:t>Real-time data through automated analyses chartbooks and dashboards </a:t>
            </a:r>
          </a:p>
          <a:p>
            <a:pPr marL="285750" lvl="1">
              <a:buFont typeface="Wingdings" panose="05000000000000000000" pitchFamily="2" charset="2"/>
              <a:buChar char="ü"/>
            </a:pPr>
            <a:r>
              <a:rPr lang="en-US" sz="1600" b="1" dirty="0"/>
              <a:t>Repeated at least quarterly (or monthly) to </a:t>
            </a:r>
            <a:r>
              <a:rPr lang="en-GB" sz="1600" b="1" dirty="0"/>
              <a:t>allow national planners to track health service capacities throughout the pandemic</a:t>
            </a:r>
            <a:endParaRPr lang="en-US" sz="1600" b="1" dirty="0"/>
          </a:p>
        </p:txBody>
      </p:sp>
      <p:sp>
        <p:nvSpPr>
          <p:cNvPr id="9" name="Text Placeholder 8">
            <a:extLst>
              <a:ext uri="{FF2B5EF4-FFF2-40B4-BE49-F238E27FC236}">
                <a16:creationId xmlns:a16="http://schemas.microsoft.com/office/drawing/2014/main" id="{B330B0A5-2279-402A-A68D-AB74D9226104}"/>
              </a:ext>
            </a:extLst>
          </p:cNvPr>
          <p:cNvSpPr>
            <a:spLocks noGrp="1"/>
          </p:cNvSpPr>
          <p:nvPr>
            <p:ph type="body" sz="quarter" idx="13"/>
          </p:nvPr>
        </p:nvSpPr>
        <p:spPr>
          <a:xfrm>
            <a:off x="474733" y="763398"/>
            <a:ext cx="8160000" cy="880960"/>
          </a:xfrm>
        </p:spPr>
        <p:txBody>
          <a:bodyPr vert="horz" lIns="18000" tIns="0" rIns="18000" bIns="0" rtlCol="0" anchor="t">
            <a:noAutofit/>
          </a:bodyPr>
          <a:lstStyle/>
          <a:p>
            <a:pPr>
              <a:spcBef>
                <a:spcPts val="0"/>
              </a:spcBef>
              <a:spcAft>
                <a:spcPts val="0"/>
              </a:spcAft>
            </a:pPr>
            <a:r>
              <a:rPr lang="en-GB" dirty="0">
                <a:solidFill>
                  <a:schemeClr val="tx1">
                    <a:lumMod val="50000"/>
                    <a:lumOff val="50000"/>
                  </a:schemeClr>
                </a:solidFill>
              </a:rPr>
              <a:t>To rapidly detect bottlenecks and track and  monitor health services:</a:t>
            </a:r>
          </a:p>
          <a:p>
            <a:pPr>
              <a:spcBef>
                <a:spcPts val="0"/>
              </a:spcBef>
              <a:spcAft>
                <a:spcPts val="0"/>
              </a:spcAft>
            </a:pPr>
            <a:r>
              <a:rPr lang="en-GB" dirty="0">
                <a:solidFill>
                  <a:schemeClr val="tx1">
                    <a:lumMod val="50000"/>
                    <a:lumOff val="50000"/>
                  </a:schemeClr>
                </a:solidFill>
              </a:rPr>
              <a:t> Low cost, safe, near to real-time data</a:t>
            </a:r>
            <a:endParaRPr lang="en-US" dirty="0">
              <a:solidFill>
                <a:schemeClr val="tx1">
                  <a:lumMod val="50000"/>
                  <a:lumOff val="50000"/>
                </a:schemeClr>
              </a:solidFill>
            </a:endParaRPr>
          </a:p>
        </p:txBody>
      </p:sp>
      <p:pic>
        <p:nvPicPr>
          <p:cNvPr id="16" name="Picture 15">
            <a:extLst>
              <a:ext uri="{FF2B5EF4-FFF2-40B4-BE49-F238E27FC236}">
                <a16:creationId xmlns:a16="http://schemas.microsoft.com/office/drawing/2014/main" id="{27C3582F-7839-4898-81AC-ABD7EB782F3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14312" y="149913"/>
            <a:ext cx="2959832" cy="1340487"/>
          </a:xfrm>
          <a:prstGeom prst="rect">
            <a:avLst/>
          </a:prstGeom>
        </p:spPr>
      </p:pic>
      <p:sp>
        <p:nvSpPr>
          <p:cNvPr id="17" name="Oval 16">
            <a:extLst>
              <a:ext uri="{FF2B5EF4-FFF2-40B4-BE49-F238E27FC236}">
                <a16:creationId xmlns:a16="http://schemas.microsoft.com/office/drawing/2014/main" id="{F869A9BD-CC26-4ECE-9A89-2CCD8368F70A}"/>
              </a:ext>
            </a:extLst>
          </p:cNvPr>
          <p:cNvSpPr/>
          <p:nvPr/>
        </p:nvSpPr>
        <p:spPr>
          <a:xfrm>
            <a:off x="9816175" y="282555"/>
            <a:ext cx="1156581" cy="11206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grpSp>
        <p:nvGrpSpPr>
          <p:cNvPr id="29" name="Group 28">
            <a:extLst>
              <a:ext uri="{FF2B5EF4-FFF2-40B4-BE49-F238E27FC236}">
                <a16:creationId xmlns:a16="http://schemas.microsoft.com/office/drawing/2014/main" id="{C5B2DDA6-00F6-4DB2-9C2B-1EEABBF642D2}"/>
              </a:ext>
            </a:extLst>
          </p:cNvPr>
          <p:cNvGrpSpPr/>
          <p:nvPr/>
        </p:nvGrpSpPr>
        <p:grpSpPr>
          <a:xfrm>
            <a:off x="6409680" y="1855252"/>
            <a:ext cx="5463959" cy="3354311"/>
            <a:chOff x="6929306" y="1930753"/>
            <a:chExt cx="5463959" cy="3354311"/>
          </a:xfrm>
        </p:grpSpPr>
        <p:graphicFrame>
          <p:nvGraphicFramePr>
            <p:cNvPr id="3" name="Diagram 2">
              <a:extLst>
                <a:ext uri="{FF2B5EF4-FFF2-40B4-BE49-F238E27FC236}">
                  <a16:creationId xmlns:a16="http://schemas.microsoft.com/office/drawing/2014/main" id="{8DDDB39A-DDCB-4E05-A17A-B4A6BE454117}"/>
                </a:ext>
              </a:extLst>
            </p:cNvPr>
            <p:cNvGraphicFramePr/>
            <p:nvPr/>
          </p:nvGraphicFramePr>
          <p:xfrm>
            <a:off x="7843706" y="1930753"/>
            <a:ext cx="3061982" cy="33543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6" name="Picture 25">
              <a:extLst>
                <a:ext uri="{FF2B5EF4-FFF2-40B4-BE49-F238E27FC236}">
                  <a16:creationId xmlns:a16="http://schemas.microsoft.com/office/drawing/2014/main" id="{CA69C1B0-3C4D-49B9-A9CB-ED6A53C955E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19146" y="4106974"/>
              <a:ext cx="1374119" cy="886552"/>
            </a:xfrm>
            <a:prstGeom prst="rect">
              <a:avLst/>
            </a:prstGeom>
            <a:ln>
              <a:solidFill>
                <a:schemeClr val="bg1">
                  <a:lumMod val="50000"/>
                </a:schemeClr>
              </a:solidFill>
            </a:ln>
          </p:spPr>
        </p:pic>
        <p:pic>
          <p:nvPicPr>
            <p:cNvPr id="8" name="Graphic 7" descr="Call center">
              <a:extLst>
                <a:ext uri="{FF2B5EF4-FFF2-40B4-BE49-F238E27FC236}">
                  <a16:creationId xmlns:a16="http://schemas.microsoft.com/office/drawing/2014/main" id="{BE1AA999-7ECB-4C4B-BB82-5B2237AEEA4E}"/>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929306" y="2064562"/>
              <a:ext cx="914400" cy="914400"/>
            </a:xfrm>
            <a:prstGeom prst="rect">
              <a:avLst/>
            </a:prstGeom>
          </p:spPr>
        </p:pic>
        <p:pic>
          <p:nvPicPr>
            <p:cNvPr id="13" name="Graphic 12" descr="Database">
              <a:extLst>
                <a:ext uri="{FF2B5EF4-FFF2-40B4-BE49-F238E27FC236}">
                  <a16:creationId xmlns:a16="http://schemas.microsoft.com/office/drawing/2014/main" id="{BE468901-96B7-42A9-92F5-124410404EE0}"/>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840168" y="2064562"/>
              <a:ext cx="914400" cy="914400"/>
            </a:xfrm>
            <a:prstGeom prst="rect">
              <a:avLst/>
            </a:prstGeom>
          </p:spPr>
        </p:pic>
        <p:pic>
          <p:nvPicPr>
            <p:cNvPr id="20" name="Graphic 19" descr="Decision chart">
              <a:extLst>
                <a:ext uri="{FF2B5EF4-FFF2-40B4-BE49-F238E27FC236}">
                  <a16:creationId xmlns:a16="http://schemas.microsoft.com/office/drawing/2014/main" id="{AA0908E7-0D02-42D6-8FDD-A84089285847}"/>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993536" y="4134822"/>
              <a:ext cx="914400" cy="914400"/>
            </a:xfrm>
            <a:prstGeom prst="rect">
              <a:avLst/>
            </a:prstGeom>
          </p:spPr>
        </p:pic>
      </p:grpSp>
      <p:grpSp>
        <p:nvGrpSpPr>
          <p:cNvPr id="14" name="Group 13">
            <a:extLst>
              <a:ext uri="{FF2B5EF4-FFF2-40B4-BE49-F238E27FC236}">
                <a16:creationId xmlns:a16="http://schemas.microsoft.com/office/drawing/2014/main" id="{07EE502F-A878-465A-842C-72DE2FA15AB0}"/>
              </a:ext>
            </a:extLst>
          </p:cNvPr>
          <p:cNvGrpSpPr/>
          <p:nvPr/>
        </p:nvGrpSpPr>
        <p:grpSpPr>
          <a:xfrm>
            <a:off x="8332126" y="3109176"/>
            <a:ext cx="1045890" cy="639647"/>
            <a:chOff x="68178" y="214342"/>
            <a:chExt cx="1083953" cy="1083953"/>
          </a:xfrm>
        </p:grpSpPr>
        <p:sp>
          <p:nvSpPr>
            <p:cNvPr id="15" name="Rectangle 14">
              <a:extLst>
                <a:ext uri="{FF2B5EF4-FFF2-40B4-BE49-F238E27FC236}">
                  <a16:creationId xmlns:a16="http://schemas.microsoft.com/office/drawing/2014/main" id="{4BD3A7EA-6E7D-4E52-9D3C-649F1A7723C6}"/>
                </a:ext>
              </a:extLst>
            </p:cNvPr>
            <p:cNvSpPr/>
            <p:nvPr/>
          </p:nvSpPr>
          <p:spPr>
            <a:xfrm>
              <a:off x="68178" y="214342"/>
              <a:ext cx="1083953" cy="108395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TextBox 17">
              <a:extLst>
                <a:ext uri="{FF2B5EF4-FFF2-40B4-BE49-F238E27FC236}">
                  <a16:creationId xmlns:a16="http://schemas.microsoft.com/office/drawing/2014/main" id="{771FDF42-A348-4A7E-B99C-40662FF787F5}"/>
                </a:ext>
              </a:extLst>
            </p:cNvPr>
            <p:cNvSpPr txBox="1"/>
            <p:nvPr/>
          </p:nvSpPr>
          <p:spPr>
            <a:xfrm>
              <a:off x="68178" y="214342"/>
              <a:ext cx="1083953" cy="10839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black">
                      <a:hueOff val="0"/>
                      <a:satOff val="0"/>
                      <a:lumOff val="0"/>
                      <a:alphaOff val="0"/>
                    </a:prstClr>
                  </a:solidFill>
                  <a:effectLst/>
                  <a:uLnTx/>
                  <a:uFillTx/>
                  <a:latin typeface="Arial"/>
                  <a:ea typeface="+mn-ea"/>
                  <a:cs typeface="+mn-cs"/>
                </a:rPr>
                <a:t>Continuous monitoring and learning</a:t>
              </a:r>
            </a:p>
          </p:txBody>
        </p:sp>
      </p:grpSp>
    </p:spTree>
    <p:extLst>
      <p:ext uri="{BB962C8B-B14F-4D97-AF65-F5344CB8AC3E}">
        <p14:creationId xmlns:p14="http://schemas.microsoft.com/office/powerpoint/2010/main" val="37824432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901D833E-C8F7-4899-9D5E-7CB9A4212B88}"/>
              </a:ext>
            </a:extLst>
          </p:cNvPr>
          <p:cNvGraphicFramePr>
            <a:graphicFrameLocks noGrp="1"/>
          </p:cNvGraphicFramePr>
          <p:nvPr>
            <p:ph sz="half" idx="1"/>
          </p:nvPr>
        </p:nvGraphicFramePr>
        <p:xfrm>
          <a:off x="4900564" y="1947815"/>
          <a:ext cx="6720306" cy="4085298"/>
        </p:xfrm>
        <a:graphic>
          <a:graphicData uri="http://schemas.openxmlformats.org/drawingml/2006/table">
            <a:tbl>
              <a:tblPr firstRow="1" firstCol="1" bandRow="1">
                <a:tableStyleId>{F2DE63D5-997A-4646-A377-4702673A728D}</a:tableStyleId>
              </a:tblPr>
              <a:tblGrid>
                <a:gridCol w="1428016">
                  <a:extLst>
                    <a:ext uri="{9D8B030D-6E8A-4147-A177-3AD203B41FA5}">
                      <a16:colId xmlns:a16="http://schemas.microsoft.com/office/drawing/2014/main" val="566987980"/>
                    </a:ext>
                  </a:extLst>
                </a:gridCol>
                <a:gridCol w="1345962">
                  <a:extLst>
                    <a:ext uri="{9D8B030D-6E8A-4147-A177-3AD203B41FA5}">
                      <a16:colId xmlns:a16="http://schemas.microsoft.com/office/drawing/2014/main" val="3638994420"/>
                    </a:ext>
                  </a:extLst>
                </a:gridCol>
                <a:gridCol w="1913341">
                  <a:extLst>
                    <a:ext uri="{9D8B030D-6E8A-4147-A177-3AD203B41FA5}">
                      <a16:colId xmlns:a16="http://schemas.microsoft.com/office/drawing/2014/main" val="3268545283"/>
                    </a:ext>
                  </a:extLst>
                </a:gridCol>
                <a:gridCol w="2032987">
                  <a:extLst>
                    <a:ext uri="{9D8B030D-6E8A-4147-A177-3AD203B41FA5}">
                      <a16:colId xmlns:a16="http://schemas.microsoft.com/office/drawing/2014/main" val="2110346608"/>
                    </a:ext>
                  </a:extLst>
                </a:gridCol>
              </a:tblGrid>
              <a:tr h="214032">
                <a:tc>
                  <a:txBody>
                    <a:bodyPr/>
                    <a:lstStyle/>
                    <a:p>
                      <a:pPr>
                        <a:lnSpc>
                          <a:spcPct val="115000"/>
                        </a:lnSpc>
                        <a:spcAft>
                          <a:spcPts val="0"/>
                        </a:spcAft>
                      </a:pPr>
                      <a:r>
                        <a:rPr lang="en-US" sz="1100" noProof="0">
                          <a:effectLst/>
                        </a:rPr>
                        <a:t>Module</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Sample size</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Interview timing</a:t>
                      </a:r>
                      <a:endParaRPr lang="en-US" sz="1100" noProof="0">
                        <a:effectLst/>
                        <a:latin typeface="Calibri"/>
                        <a:ea typeface="SimSun"/>
                        <a:cs typeface="Arial"/>
                      </a:endParaRPr>
                    </a:p>
                  </a:txBody>
                  <a:tcPr marL="60243" marR="60243" marT="9525" marB="0"/>
                </a:tc>
                <a:tc>
                  <a:txBody>
                    <a:bodyPr/>
                    <a:lstStyle/>
                    <a:p>
                      <a:pPr>
                        <a:lnSpc>
                          <a:spcPct val="115000"/>
                        </a:lnSpc>
                        <a:spcAft>
                          <a:spcPts val="0"/>
                        </a:spcAft>
                      </a:pPr>
                      <a:r>
                        <a:rPr lang="en-US" sz="1100" noProof="0">
                          <a:effectLst/>
                        </a:rPr>
                        <a:t>Illustrative examples</a:t>
                      </a:r>
                      <a:endParaRPr lang="en-US" sz="1100" noProof="0">
                        <a:effectLst/>
                        <a:latin typeface="Calibri"/>
                        <a:ea typeface="SimSun"/>
                        <a:cs typeface="Arial"/>
                      </a:endParaRPr>
                    </a:p>
                  </a:txBody>
                  <a:tcPr marL="60243" marR="60243" marT="9525" marB="0"/>
                </a:tc>
                <a:extLst>
                  <a:ext uri="{0D108BD9-81ED-4DB2-BD59-A6C34878D82A}">
                    <a16:rowId xmlns:a16="http://schemas.microsoft.com/office/drawing/2014/main" val="933715924"/>
                  </a:ext>
                </a:extLst>
              </a:tr>
              <a:tr h="865785">
                <a:tc>
                  <a:txBody>
                    <a:bodyPr/>
                    <a:lstStyle/>
                    <a:p>
                      <a:pPr>
                        <a:lnSpc>
                          <a:spcPct val="115000"/>
                        </a:lnSpc>
                        <a:spcAft>
                          <a:spcPts val="0"/>
                        </a:spcAft>
                      </a:pPr>
                      <a:r>
                        <a:rPr lang="en-US" sz="1100" b="1" u="none" noProof="0" dirty="0">
                          <a:effectLst/>
                          <a:latin typeface="+mn-lt"/>
                        </a:rPr>
                        <a:t>Health Services Resilience</a:t>
                      </a:r>
                    </a:p>
                  </a:txBody>
                  <a:tcPr marL="60243" marR="60243" marT="9525" marB="0"/>
                </a:tc>
                <a:tc>
                  <a:txBody>
                    <a:bodyPr/>
                    <a:lstStyle/>
                    <a:p>
                      <a:pPr>
                        <a:lnSpc>
                          <a:spcPct val="115000"/>
                        </a:lnSpc>
                        <a:spcAft>
                          <a:spcPts val="0"/>
                        </a:spcAft>
                      </a:pPr>
                      <a:r>
                        <a:rPr lang="en-US" sz="1100" u="none" noProof="0" dirty="0">
                          <a:effectLst/>
                          <a:latin typeface="+mn-lt"/>
                        </a:rPr>
                        <a:t>100</a:t>
                      </a:r>
                      <a:r>
                        <a:rPr lang="en-US" sz="1100" u="none" baseline="0" noProof="0" dirty="0">
                          <a:effectLst/>
                          <a:latin typeface="+mn-lt"/>
                        </a:rPr>
                        <a:t> health facilities (50 hospitals +50 primary care facilities)</a:t>
                      </a:r>
                      <a:endParaRPr lang="en-US" sz="1100" u="none" noProof="0" dirty="0">
                        <a:effectLst/>
                        <a:latin typeface="+mn-lt"/>
                      </a:endParaRPr>
                    </a:p>
                  </a:txBody>
                  <a:tcPr marL="60243" marR="60243" marT="9525" marB="0"/>
                </a:tc>
                <a:tc>
                  <a:txBody>
                    <a:bodyPr/>
                    <a:lstStyle/>
                    <a:p>
                      <a:pPr marL="0" lvl="0" indent="0">
                        <a:lnSpc>
                          <a:spcPct val="115000"/>
                        </a:lnSpc>
                        <a:spcAft>
                          <a:spcPts val="0"/>
                        </a:spcAft>
                        <a:buFont typeface="Arial" panose="020B0604020202020204" pitchFamily="34" charset="0"/>
                        <a:buNone/>
                        <a:tabLst>
                          <a:tab pos="457200" algn="l"/>
                        </a:tabLst>
                      </a:pPr>
                      <a:r>
                        <a:rPr lang="en-US" sz="1100" noProof="0" dirty="0">
                          <a:effectLst/>
                          <a:latin typeface="+mn-lt"/>
                          <a:ea typeface="SimSun"/>
                          <a:cs typeface="Times New Roman"/>
                        </a:rPr>
                        <a:t>Estimated: 30-45 minute interview</a:t>
                      </a:r>
                    </a:p>
                    <a:p>
                      <a:pPr marL="171450" lvl="0" indent="-171450">
                        <a:lnSpc>
                          <a:spcPct val="115000"/>
                        </a:lnSpc>
                        <a:spcAft>
                          <a:spcPts val="0"/>
                        </a:spcAft>
                        <a:buFont typeface="Arial" panose="020B0604020202020204" pitchFamily="34" charset="0"/>
                        <a:buChar char="•"/>
                        <a:tabLst>
                          <a:tab pos="457200" algn="l"/>
                        </a:tabLst>
                      </a:pPr>
                      <a:r>
                        <a:rPr lang="en-US" sz="1100" noProof="0" dirty="0">
                          <a:effectLst/>
                          <a:latin typeface="+mn-lt"/>
                          <a:ea typeface="SimSun"/>
                          <a:cs typeface="Times New Roman"/>
                        </a:rPr>
                        <a:t>1 interviewer can cover 4 facilities per day</a:t>
                      </a: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1 interviewer can cover 20 facilities per week</a:t>
                      </a:r>
                    </a:p>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5 interviewers can cover 100 facilities per week</a:t>
                      </a:r>
                      <a:endParaRPr lang="en-US" sz="1100" noProof="0" dirty="0">
                        <a:effectLst/>
                        <a:latin typeface="+mn-lt"/>
                        <a:ea typeface="SimSun"/>
                        <a:cs typeface="Times New Roman"/>
                      </a:endParaRPr>
                    </a:p>
                  </a:txBody>
                  <a:tcPr marL="60243" marR="60243" marT="9525" marB="0"/>
                </a:tc>
                <a:extLst>
                  <a:ext uri="{0D108BD9-81ED-4DB2-BD59-A6C34878D82A}">
                    <a16:rowId xmlns:a16="http://schemas.microsoft.com/office/drawing/2014/main" val="380770941"/>
                  </a:ext>
                </a:extLst>
              </a:tr>
              <a:tr h="865785">
                <a:tc>
                  <a:txBody>
                    <a:bodyPr/>
                    <a:lstStyle/>
                    <a:p>
                      <a:pPr>
                        <a:lnSpc>
                          <a:spcPct val="115000"/>
                        </a:lnSpc>
                        <a:spcAft>
                          <a:spcPts val="0"/>
                        </a:spcAft>
                      </a:pPr>
                      <a:r>
                        <a:rPr lang="en-US" sz="1100" b="1" u="none" noProof="0" dirty="0">
                          <a:effectLst/>
                          <a:latin typeface="+mn-lt"/>
                        </a:rPr>
                        <a:t>COVID-19 case management capacities</a:t>
                      </a:r>
                    </a:p>
                  </a:txBody>
                  <a:tcPr marL="60243" marR="60243" marT="9525" marB="0"/>
                </a:tc>
                <a:tc>
                  <a:txBody>
                    <a:bodyPr/>
                    <a:lstStyle/>
                    <a:p>
                      <a:pPr>
                        <a:lnSpc>
                          <a:spcPct val="115000"/>
                        </a:lnSpc>
                        <a:spcAft>
                          <a:spcPts val="0"/>
                        </a:spcAft>
                      </a:pPr>
                      <a:r>
                        <a:rPr lang="en-US" sz="1100" u="none" noProof="0" dirty="0">
                          <a:effectLst/>
                          <a:latin typeface="+mn-lt"/>
                        </a:rPr>
                        <a:t>50 hospitals or COVID-19 designated treatment </a:t>
                      </a:r>
                      <a:r>
                        <a:rPr lang="en-US" sz="1100" u="none" noProof="0" dirty="0" err="1">
                          <a:effectLst/>
                          <a:latin typeface="+mn-lt"/>
                        </a:rPr>
                        <a:t>centres</a:t>
                      </a:r>
                      <a:endParaRPr lang="en-US" sz="1100" u="none" noProof="0" dirty="0">
                        <a:effectLst/>
                        <a:latin typeface="+mn-lt"/>
                      </a:endParaRPr>
                    </a:p>
                  </a:txBody>
                  <a:tcPr marL="60243" marR="60243" marT="9525" marB="0"/>
                </a:tc>
                <a:tc>
                  <a:txBody>
                    <a:bodyPr/>
                    <a:lstStyle/>
                    <a:p>
                      <a:pPr marL="0" lvl="0" indent="0">
                        <a:lnSpc>
                          <a:spcPct val="115000"/>
                        </a:lnSpc>
                        <a:spcAft>
                          <a:spcPts val="0"/>
                        </a:spcAft>
                        <a:buFont typeface="Arial" panose="020B0604020202020204" pitchFamily="34" charset="0"/>
                        <a:buNone/>
                        <a:tabLst>
                          <a:tab pos="457200" algn="l"/>
                        </a:tabLst>
                      </a:pPr>
                      <a:r>
                        <a:rPr lang="en-US" sz="1100" noProof="0" dirty="0">
                          <a:effectLst/>
                          <a:latin typeface="+mn-lt"/>
                          <a:ea typeface="SimSun"/>
                          <a:cs typeface="Times New Roman"/>
                        </a:rPr>
                        <a:t>Estimated: 30 minute interview</a:t>
                      </a:r>
                    </a:p>
                    <a:p>
                      <a:pPr marL="171450" lvl="0" indent="-171450">
                        <a:lnSpc>
                          <a:spcPct val="115000"/>
                        </a:lnSpc>
                        <a:spcAft>
                          <a:spcPts val="0"/>
                        </a:spcAft>
                        <a:buFont typeface="Arial" panose="020B0604020202020204" pitchFamily="34" charset="0"/>
                        <a:buChar char="•"/>
                      </a:pPr>
                      <a:r>
                        <a:rPr lang="en-US" sz="1100" noProof="0" dirty="0">
                          <a:effectLst/>
                          <a:latin typeface="+mn-lt"/>
                          <a:ea typeface="SimSun"/>
                          <a:cs typeface="Times New Roman"/>
                        </a:rPr>
                        <a:t>1 interviewer can cover 5 facilities per day </a:t>
                      </a: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1 interviewer can cover 25 facilities per week</a:t>
                      </a:r>
                    </a:p>
                    <a:p>
                      <a:pPr marL="342900" lvl="0" indent="-342900">
                        <a:lnSpc>
                          <a:spcPct val="115000"/>
                        </a:lnSpc>
                        <a:spcAft>
                          <a:spcPts val="0"/>
                        </a:spcAft>
                        <a:buFont typeface="Arial" panose="020B0604020202020204" pitchFamily="34" charset="0"/>
                        <a:buChar char="•"/>
                        <a:tabLst>
                          <a:tab pos="457200" algn="l"/>
                        </a:tabLst>
                      </a:pPr>
                      <a:r>
                        <a:rPr lang="en-US" sz="1100" noProof="0">
                          <a:effectLst/>
                          <a:latin typeface="+mn-lt"/>
                        </a:rPr>
                        <a:t>2 interviewers can cover 50 facilities per week</a:t>
                      </a:r>
                      <a:endParaRPr lang="en-US" sz="1100" noProof="0">
                        <a:effectLst/>
                        <a:latin typeface="+mn-lt"/>
                        <a:ea typeface="SimSun"/>
                        <a:cs typeface="Times New Roman"/>
                      </a:endParaRPr>
                    </a:p>
                  </a:txBody>
                  <a:tcPr marL="60243" marR="60243" marT="9525" marB="0"/>
                </a:tc>
                <a:extLst>
                  <a:ext uri="{0D108BD9-81ED-4DB2-BD59-A6C34878D82A}">
                    <a16:rowId xmlns:a16="http://schemas.microsoft.com/office/drawing/2014/main" val="2998588566"/>
                  </a:ext>
                </a:extLst>
              </a:tr>
              <a:tr h="865785">
                <a:tc>
                  <a:txBody>
                    <a:bodyPr/>
                    <a:lstStyle/>
                    <a:p>
                      <a:pPr>
                        <a:lnSpc>
                          <a:spcPct val="115000"/>
                        </a:lnSpc>
                        <a:spcAft>
                          <a:spcPts val="0"/>
                        </a:spcAft>
                      </a:pPr>
                      <a:r>
                        <a:rPr lang="en-US" sz="1100" b="1" u="none" noProof="0">
                          <a:effectLst/>
                          <a:latin typeface="+mn-lt"/>
                        </a:rPr>
                        <a:t>Continuity of essential health services</a:t>
                      </a:r>
                    </a:p>
                    <a:p>
                      <a:pPr>
                        <a:lnSpc>
                          <a:spcPct val="115000"/>
                        </a:lnSpc>
                        <a:spcAft>
                          <a:spcPts val="0"/>
                        </a:spcAft>
                      </a:pPr>
                      <a:endParaRPr lang="en-US" sz="1100" b="1" u="none" noProof="0">
                        <a:effectLst/>
                        <a:latin typeface="+mn-lt"/>
                      </a:endParaRPr>
                    </a:p>
                  </a:txBody>
                  <a:tcPr marL="60243" marR="60243" marT="9525" marB="0"/>
                </a:tc>
                <a:tc>
                  <a:txBody>
                    <a:bodyPr/>
                    <a:lstStyle/>
                    <a:p>
                      <a:pPr>
                        <a:lnSpc>
                          <a:spcPct val="115000"/>
                        </a:lnSpc>
                        <a:spcAft>
                          <a:spcPts val="0"/>
                        </a:spcAft>
                      </a:pPr>
                      <a:r>
                        <a:rPr lang="en-US" sz="1100" u="none" noProof="0">
                          <a:effectLst/>
                          <a:latin typeface="+mn-lt"/>
                        </a:rPr>
                        <a:t>100 health facilities </a:t>
                      </a:r>
                      <a:endParaRPr lang="pt-BR" sz="1100" u="none" noProof="0">
                        <a:effectLst/>
                        <a:latin typeface="+mn-lt"/>
                      </a:endParaRPr>
                    </a:p>
                    <a:p>
                      <a:pPr>
                        <a:lnSpc>
                          <a:spcPct val="115000"/>
                        </a:lnSpc>
                        <a:spcAft>
                          <a:spcPts val="0"/>
                        </a:spcAft>
                      </a:pPr>
                      <a:r>
                        <a:rPr lang="en-US" sz="1100" u="none" noProof="0">
                          <a:effectLst/>
                          <a:latin typeface="+mn-lt"/>
                        </a:rPr>
                        <a:t>(50 hospitals + 50 primary care facilities)</a:t>
                      </a:r>
                    </a:p>
                  </a:txBody>
                  <a:tcPr marL="60243" marR="60243" marT="9525" marB="0"/>
                </a:tc>
                <a:tc>
                  <a:txBody>
                    <a:bodyPr/>
                    <a:lstStyle/>
                    <a:p>
                      <a:pPr marL="0" lvl="0" indent="0">
                        <a:lnSpc>
                          <a:spcPct val="115000"/>
                        </a:lnSpc>
                        <a:spcAft>
                          <a:spcPts val="0"/>
                        </a:spcAft>
                        <a:buFont typeface="Arial" panose="020B0604020202020204" pitchFamily="34" charset="0"/>
                        <a:buNone/>
                        <a:tabLst>
                          <a:tab pos="457200" algn="l"/>
                        </a:tabLst>
                      </a:pPr>
                      <a:r>
                        <a:rPr lang="en-US" sz="1100" noProof="0" dirty="0">
                          <a:effectLst/>
                          <a:latin typeface="+mn-lt"/>
                          <a:ea typeface="SimSun"/>
                          <a:cs typeface="Times New Roman"/>
                        </a:rPr>
                        <a:t>Estimated: 30-45 minute interview</a:t>
                      </a:r>
                    </a:p>
                    <a:p>
                      <a:pPr marL="171450" lvl="0" indent="-171450">
                        <a:lnSpc>
                          <a:spcPct val="115000"/>
                        </a:lnSpc>
                        <a:spcAft>
                          <a:spcPts val="0"/>
                        </a:spcAft>
                        <a:buFont typeface="Arial" panose="020B0604020202020204" pitchFamily="34" charset="0"/>
                        <a:buChar char="•"/>
                        <a:tabLst>
                          <a:tab pos="457200" algn="l"/>
                        </a:tabLst>
                      </a:pPr>
                      <a:r>
                        <a:rPr lang="en-US" sz="1100" noProof="0" dirty="0">
                          <a:effectLst/>
                          <a:latin typeface="+mn-lt"/>
                          <a:ea typeface="SimSun"/>
                          <a:cs typeface="Times New Roman"/>
                        </a:rPr>
                        <a:t>1 interviewer can cover 4 facilities per day</a:t>
                      </a: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1 interviewer can cover 20 facilities per week</a:t>
                      </a:r>
                    </a:p>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5 interviewers can cover 100 facilities per week</a:t>
                      </a:r>
                      <a:endParaRPr lang="en-US" sz="1100" noProof="0" dirty="0">
                        <a:effectLst/>
                        <a:latin typeface="+mn-lt"/>
                        <a:ea typeface="SimSun"/>
                        <a:cs typeface="Times New Roman"/>
                      </a:endParaRPr>
                    </a:p>
                  </a:txBody>
                  <a:tcPr marL="60243" marR="60243" marT="9525" marB="0"/>
                </a:tc>
                <a:extLst>
                  <a:ext uri="{0D108BD9-81ED-4DB2-BD59-A6C34878D82A}">
                    <a16:rowId xmlns:a16="http://schemas.microsoft.com/office/drawing/2014/main" val="2618485260"/>
                  </a:ext>
                </a:extLst>
              </a:tr>
              <a:tr h="1023284">
                <a:tc>
                  <a:txBody>
                    <a:bodyPr/>
                    <a:lstStyle/>
                    <a:p>
                      <a:pPr>
                        <a:lnSpc>
                          <a:spcPct val="115000"/>
                        </a:lnSpc>
                        <a:spcAft>
                          <a:spcPts val="0"/>
                        </a:spcAft>
                      </a:pPr>
                      <a:r>
                        <a:rPr lang="en-US" sz="1100" b="1" u="none" noProof="0" dirty="0">
                          <a:effectLst/>
                          <a:latin typeface="+mn-lt"/>
                        </a:rPr>
                        <a:t>Community needs, perceptions and demand</a:t>
                      </a:r>
                    </a:p>
                    <a:p>
                      <a:pPr>
                        <a:lnSpc>
                          <a:spcPct val="115000"/>
                        </a:lnSpc>
                        <a:spcAft>
                          <a:spcPts val="0"/>
                        </a:spcAft>
                      </a:pPr>
                      <a:endParaRPr lang="en-US" sz="1100" b="1" u="none" noProof="0" dirty="0">
                        <a:effectLst/>
                        <a:latin typeface="+mn-lt"/>
                      </a:endParaRPr>
                    </a:p>
                    <a:p>
                      <a:pPr>
                        <a:lnSpc>
                          <a:spcPct val="115000"/>
                        </a:lnSpc>
                        <a:spcAft>
                          <a:spcPts val="0"/>
                        </a:spcAft>
                      </a:pPr>
                      <a:endParaRPr lang="en-US" sz="1100" b="1" u="none" noProof="0" dirty="0">
                        <a:effectLst/>
                        <a:latin typeface="+mn-lt"/>
                        <a:ea typeface="SimSun"/>
                        <a:cs typeface="Arial"/>
                      </a:endParaRPr>
                    </a:p>
                  </a:txBody>
                  <a:tcPr marL="60243" marR="60243" marT="9525" marB="0"/>
                </a:tc>
                <a:tc>
                  <a:txBody>
                    <a:bodyPr/>
                    <a:lstStyle/>
                    <a:p>
                      <a:pPr>
                        <a:lnSpc>
                          <a:spcPct val="115000"/>
                        </a:lnSpc>
                        <a:spcAft>
                          <a:spcPts val="0"/>
                        </a:spcAft>
                      </a:pPr>
                      <a:r>
                        <a:rPr lang="en-US" sz="1100" u="none" noProof="0">
                          <a:effectLst/>
                          <a:latin typeface="+mn-lt"/>
                        </a:rPr>
                        <a:t>50 community interviews </a:t>
                      </a:r>
                    </a:p>
                  </a:txBody>
                  <a:tcPr marL="60243" marR="60243" marT="9525" marB="0"/>
                </a:tc>
                <a:tc>
                  <a:txBody>
                    <a:bodyPr/>
                    <a:lstStyle/>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tab pos="457200" algn="l"/>
                        </a:tabLst>
                        <a:defRPr/>
                      </a:pPr>
                      <a:r>
                        <a:rPr lang="en-US" sz="1100" kern="1200" noProof="0">
                          <a:solidFill>
                            <a:schemeClr val="tx1"/>
                          </a:solidFill>
                          <a:effectLst/>
                          <a:latin typeface="+mn-lt"/>
                          <a:ea typeface="+mn-ea"/>
                          <a:cs typeface="+mn-cs"/>
                        </a:rPr>
                        <a:t>Estimated: 15 minute interview</a:t>
                      </a:r>
                    </a:p>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tab pos="457200" algn="l"/>
                        </a:tabLst>
                        <a:defRPr/>
                      </a:pPr>
                      <a:r>
                        <a:rPr lang="en-US" sz="1100" kern="1200" noProof="0">
                          <a:solidFill>
                            <a:schemeClr val="tx1"/>
                          </a:solidFill>
                          <a:effectLst/>
                          <a:latin typeface="+mn-lt"/>
                          <a:ea typeface="+mn-ea"/>
                          <a:cs typeface="+mn-cs"/>
                        </a:rPr>
                        <a:t>1 interviewer can cover 5 communities per day</a:t>
                      </a:r>
                      <a:endParaRPr lang="en-US" sz="1100" noProof="0">
                        <a:effectLst/>
                        <a:latin typeface="+mn-lt"/>
                        <a:ea typeface="SimSun"/>
                        <a:cs typeface="Times New Roman"/>
                      </a:endParaRPr>
                    </a:p>
                  </a:txBody>
                  <a:tcPr marL="60243" marR="60243" marT="9525" marB="0"/>
                </a:tc>
                <a:tc>
                  <a:txBody>
                    <a:bodyPr/>
                    <a:lstStyle/>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1 interviewer can complete 25 community interviews per week</a:t>
                      </a:r>
                    </a:p>
                    <a:p>
                      <a:pPr marL="342900" lvl="0" indent="-342900">
                        <a:lnSpc>
                          <a:spcPct val="115000"/>
                        </a:lnSpc>
                        <a:spcAft>
                          <a:spcPts val="0"/>
                        </a:spcAft>
                        <a:buFont typeface="Arial" panose="020B0604020202020204" pitchFamily="34" charset="0"/>
                        <a:buChar char="•"/>
                        <a:tabLst>
                          <a:tab pos="457200" algn="l"/>
                        </a:tabLst>
                      </a:pPr>
                      <a:r>
                        <a:rPr lang="en-US" sz="1100" noProof="0" dirty="0">
                          <a:effectLst/>
                          <a:latin typeface="+mn-lt"/>
                        </a:rPr>
                        <a:t>2 interviewers can complete 50 community interviews per week</a:t>
                      </a:r>
                      <a:endParaRPr lang="en-US" sz="1100" noProof="0" dirty="0">
                        <a:effectLst/>
                        <a:latin typeface="+mn-lt"/>
                        <a:ea typeface="SimSun"/>
                        <a:cs typeface="Times New Roman"/>
                      </a:endParaRPr>
                    </a:p>
                  </a:txBody>
                  <a:tcPr marL="60243" marR="60243" marT="9525" marB="0"/>
                </a:tc>
                <a:extLst>
                  <a:ext uri="{0D108BD9-81ED-4DB2-BD59-A6C34878D82A}">
                    <a16:rowId xmlns:a16="http://schemas.microsoft.com/office/drawing/2014/main" val="3145297698"/>
                  </a:ext>
                </a:extLst>
              </a:tr>
            </a:tbl>
          </a:graphicData>
        </a:graphic>
      </p:graphicFrame>
      <p:sp>
        <p:nvSpPr>
          <p:cNvPr id="12" name="Content Placeholder 11">
            <a:extLst>
              <a:ext uri="{FF2B5EF4-FFF2-40B4-BE49-F238E27FC236}">
                <a16:creationId xmlns:a16="http://schemas.microsoft.com/office/drawing/2014/main" id="{66A1A577-8D7A-4082-9B80-675AEA8B95AA}"/>
              </a:ext>
            </a:extLst>
          </p:cNvPr>
          <p:cNvSpPr>
            <a:spLocks noGrp="1"/>
          </p:cNvSpPr>
          <p:nvPr>
            <p:ph sz="half" idx="2"/>
          </p:nvPr>
        </p:nvSpPr>
        <p:spPr>
          <a:xfrm>
            <a:off x="621183" y="1947815"/>
            <a:ext cx="3745078" cy="4237200"/>
          </a:xfrm>
        </p:spPr>
        <p:txBody>
          <a:bodyPr vert="horz" lIns="18000" tIns="0" rIns="18000" bIns="0" rtlCol="0" anchor="t">
            <a:noAutofit/>
          </a:bodyPr>
          <a:lstStyle/>
          <a:p>
            <a:r>
              <a:rPr lang="en-US" sz="1600" dirty="0">
                <a:cs typeface="Times New Roman"/>
              </a:rPr>
              <a:t>The approach allows for rapid implementation in a short timeframe providing real-time data collection and analysis of sentinel facilities. </a:t>
            </a:r>
            <a:endParaRPr lang="en-US" sz="1600" dirty="0"/>
          </a:p>
          <a:p>
            <a:r>
              <a:rPr lang="en-GB" sz="1600" dirty="0">
                <a:cs typeface="Times New Roman"/>
              </a:rPr>
              <a:t>With this approach, a single round of data collection can be completed in a single week. </a:t>
            </a:r>
            <a:endParaRPr lang="en-GB" sz="1600" dirty="0"/>
          </a:p>
          <a:p>
            <a:r>
              <a:rPr lang="en-US" sz="1600" dirty="0">
                <a:cs typeface="Times New Roman"/>
              </a:rPr>
              <a:t>This table illustrates the human resource requirements needed to support this rapid completion of data collection.</a:t>
            </a:r>
          </a:p>
          <a:p>
            <a:endParaRPr lang="en-US" dirty="0"/>
          </a:p>
        </p:txBody>
      </p:sp>
      <p:sp>
        <p:nvSpPr>
          <p:cNvPr id="4" name="Date Placeholder 3">
            <a:extLst>
              <a:ext uri="{FF2B5EF4-FFF2-40B4-BE49-F238E27FC236}">
                <a16:creationId xmlns:a16="http://schemas.microsoft.com/office/drawing/2014/main" id="{C53BBF73-EDFA-4A9F-817A-064D69CE7281}"/>
              </a:ext>
            </a:extLst>
          </p:cNvPr>
          <p:cNvSpPr>
            <a:spLocks noGrp="1"/>
          </p:cNvSpPr>
          <p:nvPr>
            <p:ph type="dt" sz="half" idx="2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D9F9BF-D269-4020-816F-460E917B7A7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9144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54417167-38A0-408D-95DB-E93488C323D4}"/>
              </a:ext>
            </a:extLst>
          </p:cNvPr>
          <p:cNvSpPr>
            <a:spLocks noGrp="1"/>
          </p:cNvSpPr>
          <p:nvPr>
            <p:ph type="ftr" sz="quarter" idx="2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37520ACC-9B43-42C3-AC73-05CCC14345B8}"/>
              </a:ext>
            </a:extLst>
          </p:cNvPr>
          <p:cNvSpPr>
            <a:spLocks noGrp="1"/>
          </p:cNvSpPr>
          <p:nvPr>
            <p:ph type="sldNum" sz="quarter" idx="2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14" name="Text Placeholder 13">
            <a:extLst>
              <a:ext uri="{FF2B5EF4-FFF2-40B4-BE49-F238E27FC236}">
                <a16:creationId xmlns:a16="http://schemas.microsoft.com/office/drawing/2014/main" id="{44CB87AC-8846-44D0-A9F5-9044BF0A23F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059ED57C-9D8B-41C4-9E8E-88FFC1B49B98}"/>
              </a:ext>
            </a:extLst>
          </p:cNvPr>
          <p:cNvSpPr>
            <a:spLocks noGrp="1"/>
          </p:cNvSpPr>
          <p:nvPr>
            <p:ph type="title"/>
          </p:nvPr>
        </p:nvSpPr>
        <p:spPr/>
        <p:txBody>
          <a:bodyPr/>
          <a:lstStyle/>
          <a:p>
            <a:r>
              <a:rPr lang="en-US"/>
              <a:t>Rapid timeframe</a:t>
            </a:r>
          </a:p>
        </p:txBody>
      </p:sp>
      <p:sp>
        <p:nvSpPr>
          <p:cNvPr id="13" name="Text Placeholder 12">
            <a:extLst>
              <a:ext uri="{FF2B5EF4-FFF2-40B4-BE49-F238E27FC236}">
                <a16:creationId xmlns:a16="http://schemas.microsoft.com/office/drawing/2014/main" id="{9FFF62E4-C0AC-4BCA-80D6-1AB7C76E65D1}"/>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924817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7B4AD70-D9D5-473E-BB0B-35D9A1FEA48C}"/>
              </a:ext>
            </a:extLst>
          </p:cNvPr>
          <p:cNvSpPr>
            <a:spLocks noGrp="1"/>
          </p:cNvSpPr>
          <p:nvPr>
            <p:ph type="sldNum" sz="quarter" idx="16"/>
          </p:nvPr>
        </p:nvSpPr>
        <p:spPr/>
        <p:txBody>
          <a:bodyPr/>
          <a:lstStyle/>
          <a:p>
            <a:fld id="{A74CE0EA-F3B5-4684-BA10-C594598FDB9C}" type="slidenum">
              <a:rPr lang="en-GB" noProof="0" smtClean="0"/>
              <a:pPr/>
              <a:t>4</a:t>
            </a:fld>
            <a:endParaRPr lang="en-GB" noProof="0"/>
          </a:p>
        </p:txBody>
      </p:sp>
      <p:sp>
        <p:nvSpPr>
          <p:cNvPr id="8" name="Title 7">
            <a:extLst>
              <a:ext uri="{FF2B5EF4-FFF2-40B4-BE49-F238E27FC236}">
                <a16:creationId xmlns:a16="http://schemas.microsoft.com/office/drawing/2014/main" id="{CCB4420B-02ED-4744-B177-02EDD5D0F8F3}"/>
              </a:ext>
            </a:extLst>
          </p:cNvPr>
          <p:cNvSpPr>
            <a:spLocks noGrp="1"/>
          </p:cNvSpPr>
          <p:nvPr>
            <p:ph type="title"/>
          </p:nvPr>
        </p:nvSpPr>
        <p:spPr>
          <a:xfrm>
            <a:off x="535879" y="90729"/>
            <a:ext cx="8709890" cy="390906"/>
          </a:xfrm>
        </p:spPr>
        <p:txBody>
          <a:bodyPr vert="horz" lIns="18000" tIns="0" rIns="360000" bIns="0" rtlCol="0" anchor="b">
            <a:noAutofit/>
          </a:bodyPr>
          <a:lstStyle/>
          <a:p>
            <a:r>
              <a:rPr lang="en-US" sz="2400"/>
              <a:t>Workshop Overview </a:t>
            </a:r>
            <a:endParaRPr lang="en-US" sz="2400" dirty="0"/>
          </a:p>
        </p:txBody>
      </p:sp>
      <p:graphicFrame>
        <p:nvGraphicFramePr>
          <p:cNvPr id="9" name="Table 8">
            <a:extLst>
              <a:ext uri="{FF2B5EF4-FFF2-40B4-BE49-F238E27FC236}">
                <a16:creationId xmlns:a16="http://schemas.microsoft.com/office/drawing/2014/main" id="{519E4C42-0A8E-46BD-A496-3A641CFA7C93}"/>
              </a:ext>
            </a:extLst>
          </p:cNvPr>
          <p:cNvGraphicFramePr>
            <a:graphicFrameLocks noGrp="1"/>
          </p:cNvGraphicFramePr>
          <p:nvPr>
            <p:extLst>
              <p:ext uri="{D42A27DB-BD31-4B8C-83A1-F6EECF244321}">
                <p14:modId xmlns:p14="http://schemas.microsoft.com/office/powerpoint/2010/main" val="4044723412"/>
              </p:ext>
            </p:extLst>
          </p:nvPr>
        </p:nvGraphicFramePr>
        <p:xfrm>
          <a:off x="685800" y="585439"/>
          <a:ext cx="8991599" cy="6096422"/>
        </p:xfrm>
        <a:graphic>
          <a:graphicData uri="http://schemas.openxmlformats.org/drawingml/2006/table">
            <a:tbl>
              <a:tblPr firstRow="1" bandRow="1">
                <a:tableStyleId>{5C22544A-7EE6-4342-B048-85BDC9FD1C3A}</a:tableStyleId>
              </a:tblPr>
              <a:tblGrid>
                <a:gridCol w="1552725">
                  <a:extLst>
                    <a:ext uri="{9D8B030D-6E8A-4147-A177-3AD203B41FA5}">
                      <a16:colId xmlns:a16="http://schemas.microsoft.com/office/drawing/2014/main" val="567409461"/>
                    </a:ext>
                  </a:extLst>
                </a:gridCol>
                <a:gridCol w="7438874">
                  <a:extLst>
                    <a:ext uri="{9D8B030D-6E8A-4147-A177-3AD203B41FA5}">
                      <a16:colId xmlns:a16="http://schemas.microsoft.com/office/drawing/2014/main" val="2742407278"/>
                    </a:ext>
                  </a:extLst>
                </a:gridCol>
              </a:tblGrid>
              <a:tr h="960049">
                <a:tc>
                  <a:txBody>
                    <a:bodyPr/>
                    <a:lstStyle/>
                    <a:p>
                      <a:r>
                        <a:rPr lang="en-US" sz="1200" b="1" dirty="0">
                          <a:solidFill>
                            <a:schemeClr val="tx2"/>
                          </a:solidFill>
                        </a:rPr>
                        <a:t>Session 1</a:t>
                      </a:r>
                    </a:p>
                  </a:txBody>
                  <a:tcPr>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GB" sz="1200" b="1" kern="1200" dirty="0">
                          <a:solidFill>
                            <a:schemeClr val="tx1"/>
                          </a:solidFill>
                          <a:effectLst/>
                          <a:latin typeface="+mn-lt"/>
                          <a:ea typeface="+mn-ea"/>
                          <a:cs typeface="+mn-cs"/>
                        </a:rPr>
                        <a:t>Introduction to frontline service readiness assessments and approach</a:t>
                      </a:r>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Context</a:t>
                      </a:r>
                      <a:endParaRPr lang="en-US"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Introduction to frontline service readiness assessments</a:t>
                      </a:r>
                      <a:endParaRPr lang="en-US"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Overview of survey modules and key performance indicators</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Key</a:t>
                      </a:r>
                      <a:r>
                        <a:rPr lang="en-GB" sz="1200" b="0" kern="1200" baseline="0" dirty="0">
                          <a:solidFill>
                            <a:schemeClr val="tx1"/>
                          </a:solidFill>
                          <a:effectLst/>
                          <a:latin typeface="+mn-lt"/>
                          <a:ea typeface="+mn-ea"/>
                          <a:cs typeface="+mn-cs"/>
                        </a:rPr>
                        <a:t> features of the assessment</a:t>
                      </a:r>
                      <a:endParaRPr lang="en-US" sz="1200" b="0" kern="1200" dirty="0">
                        <a:solidFill>
                          <a:schemeClr val="tx1"/>
                        </a:solidFill>
                        <a:effectLst/>
                        <a:latin typeface="+mn-lt"/>
                        <a:ea typeface="+mn-ea"/>
                        <a:cs typeface="+mn-cs"/>
                      </a:endParaRPr>
                    </a:p>
                  </a:txBody>
                  <a:tcPr>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261114598"/>
                  </a:ext>
                </a:extLst>
              </a:tr>
              <a:tr h="338549">
                <a:tc>
                  <a:txBody>
                    <a:bodyPr/>
                    <a:lstStyle/>
                    <a:p>
                      <a:r>
                        <a:rPr lang="en-US" sz="1200" b="1" dirty="0">
                          <a:solidFill>
                            <a:schemeClr val="tx2"/>
                          </a:solidFill>
                        </a:rPr>
                        <a:t>Session 2</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US" sz="1200" b="1" kern="1200" dirty="0">
                          <a:solidFill>
                            <a:schemeClr val="tx1"/>
                          </a:solidFill>
                          <a:effectLst/>
                          <a:latin typeface="+mn-lt"/>
                          <a:ea typeface="+mn-ea"/>
                          <a:cs typeface="+mn-cs"/>
                        </a:rPr>
                        <a:t>Overview of the different assessment modules, content and proposed methodology </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34220114"/>
                  </a:ext>
                </a:extLst>
              </a:tr>
              <a:tr h="1309157">
                <a:tc>
                  <a:txBody>
                    <a:bodyPr/>
                    <a:lstStyle/>
                    <a:p>
                      <a:pPr lvl="0" algn="l">
                        <a:lnSpc>
                          <a:spcPct val="100000"/>
                        </a:lnSpc>
                        <a:spcBef>
                          <a:spcPts val="0"/>
                        </a:spcBef>
                        <a:spcAft>
                          <a:spcPts val="0"/>
                        </a:spcAft>
                        <a:buNone/>
                      </a:pPr>
                      <a:r>
                        <a:rPr lang="en-US" sz="1200" b="1" i="0" u="none" strike="noStrike" noProof="0" dirty="0">
                          <a:solidFill>
                            <a:schemeClr val="tx2"/>
                          </a:solidFill>
                          <a:latin typeface="Arial"/>
                        </a:rPr>
                        <a:t>Session 3</a:t>
                      </a:r>
                      <a:endParaRPr lang="en-US" sz="1200" b="0" i="0" u="none" strike="noStrike" noProof="0" dirty="0">
                        <a:latin typeface="Arial"/>
                      </a:endParaRPr>
                    </a:p>
                    <a:p>
                      <a:pPr lvl="0">
                        <a:buNone/>
                      </a:pPr>
                      <a:endParaRPr lang="en-US" sz="1200" b="1" dirty="0">
                        <a:solidFill>
                          <a:schemeClr val="tx2"/>
                        </a:solidFill>
                      </a:endParaRPr>
                    </a:p>
                  </a:txBody>
                  <a:tcPr>
                    <a:lnT w="9525" cap="flat" cmpd="sng" algn="ctr">
                      <a:solidFill>
                        <a:schemeClr val="accent4">
                          <a:lumMod val="60000"/>
                          <a:lumOff val="40000"/>
                        </a:schemeClr>
                      </a:solidFill>
                      <a:prstDash val="solid"/>
                      <a:round/>
                      <a:headEnd type="none" w="med" len="med"/>
                      <a:tailEnd type="none" w="med" len="med"/>
                    </a:lnT>
                    <a:lnB w="9524">
                      <a:solidFill>
                        <a:schemeClr val="accent4">
                          <a:lumMod val="60000"/>
                          <a:lumOff val="40000"/>
                        </a:schemeClr>
                      </a:solidFill>
                    </a:lnB>
                    <a:noFill/>
                  </a:tcPr>
                </a:tc>
                <a:tc>
                  <a:txBody>
                    <a:bodyPr/>
                    <a:lstStyle/>
                    <a:p>
                      <a:pPr lvl="0" algn="l">
                        <a:lnSpc>
                          <a:spcPct val="100000"/>
                        </a:lnSpc>
                        <a:spcBef>
                          <a:spcPts val="0"/>
                        </a:spcBef>
                        <a:spcAft>
                          <a:spcPts val="0"/>
                        </a:spcAft>
                        <a:buNone/>
                      </a:pPr>
                      <a:r>
                        <a:rPr lang="en-GB" sz="1200" b="1" i="0" u="none" strike="noStrike" kern="1200" noProof="0" dirty="0">
                          <a:effectLst/>
                        </a:rPr>
                        <a:t>Supporting the Survey</a:t>
                      </a:r>
                      <a:r>
                        <a:rPr lang="en-GB" sz="1200" b="1" i="0" u="none" strike="noStrike" kern="1200" baseline="0" noProof="0" dirty="0">
                          <a:effectLst/>
                        </a:rPr>
                        <a:t> Manager </a:t>
                      </a: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Country-specific adaptation of modules (Required and elective</a:t>
                      </a:r>
                      <a:r>
                        <a:rPr lang="en-GB" sz="1200" b="0" kern="1200" baseline="0" dirty="0">
                          <a:solidFill>
                            <a:schemeClr val="tx1"/>
                          </a:solidFill>
                          <a:effectLst/>
                          <a:latin typeface="+mn-lt"/>
                          <a:ea typeface="+mn-ea"/>
                          <a:cs typeface="+mn-cs"/>
                        </a:rPr>
                        <a:t> adaptation)</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Interviewer training </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Logistics and planning </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Data collection </a:t>
                      </a: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Q&amp;A</a:t>
                      </a:r>
                      <a:endParaRPr lang="en-US" sz="1200" b="0" kern="1200" dirty="0">
                        <a:solidFill>
                          <a:schemeClr val="tx1"/>
                        </a:solidFill>
                        <a:effectLst/>
                        <a:latin typeface="+mn-lt"/>
                        <a:ea typeface="+mn-ea"/>
                        <a:cs typeface="+mn-cs"/>
                      </a:endParaRPr>
                    </a:p>
                    <a:p>
                      <a:pPr lvl="0" algn="l">
                        <a:lnSpc>
                          <a:spcPct val="100000"/>
                        </a:lnSpc>
                        <a:spcBef>
                          <a:spcPts val="0"/>
                        </a:spcBef>
                        <a:spcAft>
                          <a:spcPts val="0"/>
                        </a:spcAft>
                        <a:buNone/>
                      </a:pPr>
                      <a:endParaRPr lang="en-GB" sz="1200" b="0" i="0" u="none" strike="noStrike" kern="1200" noProof="0" dirty="0">
                        <a:effectLst/>
                      </a:endParaRPr>
                    </a:p>
                  </a:txBody>
                  <a:tcPr>
                    <a:lnT w="9525" cap="flat" cmpd="sng" algn="ctr">
                      <a:solidFill>
                        <a:schemeClr val="accent4">
                          <a:lumMod val="60000"/>
                          <a:lumOff val="40000"/>
                        </a:schemeClr>
                      </a:solidFill>
                      <a:prstDash val="solid"/>
                      <a:round/>
                      <a:headEnd type="none" w="med" len="med"/>
                      <a:tailEnd type="none" w="med" len="med"/>
                    </a:lnT>
                    <a:lnB w="9524">
                      <a:solidFill>
                        <a:schemeClr val="accent4">
                          <a:lumMod val="60000"/>
                          <a:lumOff val="40000"/>
                        </a:schemeClr>
                      </a:solidFill>
                    </a:lnB>
                    <a:noFill/>
                  </a:tcPr>
                </a:tc>
                <a:extLst>
                  <a:ext uri="{0D108BD9-81ED-4DB2-BD59-A6C34878D82A}">
                    <a16:rowId xmlns:a16="http://schemas.microsoft.com/office/drawing/2014/main" val="1746454522"/>
                  </a:ext>
                </a:extLst>
              </a:tr>
              <a:tr h="552755">
                <a:tc gridSpan="2">
                  <a:txBody>
                    <a:bodyPr/>
                    <a:lstStyle/>
                    <a:p>
                      <a:pPr algn="ctr"/>
                      <a:r>
                        <a:rPr lang="en-US" sz="1600" b="1" dirty="0">
                          <a:solidFill>
                            <a:schemeClr val="tx2"/>
                          </a:solidFill>
                        </a:rPr>
                        <a:t>DAY 2</a:t>
                      </a:r>
                    </a:p>
                    <a:p>
                      <a:pPr marL="0" lvl="0" indent="0" algn="ctr">
                        <a:buFont typeface="Arial" panose="020B0604020202020204" pitchFamily="34" charset="0"/>
                        <a:buNone/>
                      </a:pPr>
                      <a:r>
                        <a:rPr lang="en-US" sz="1600" b="0" kern="1200" dirty="0">
                          <a:solidFill>
                            <a:schemeClr val="tx1"/>
                          </a:solidFill>
                          <a:effectLst/>
                          <a:latin typeface="+mn-lt"/>
                          <a:ea typeface="+mn-ea"/>
                          <a:cs typeface="+mn-cs"/>
                        </a:rPr>
                        <a:t> </a:t>
                      </a:r>
                    </a:p>
                  </a:txBody>
                  <a:tcPr>
                    <a:lnT w="9524"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hMerge="1">
                  <a:txBody>
                    <a:bodyPr/>
                    <a:lstStyle/>
                    <a:p>
                      <a:pPr marL="0" lvl="0" indent="0" algn="ctr">
                        <a:buFont typeface="Arial" panose="020B0604020202020204" pitchFamily="34" charset="0"/>
                        <a:buNone/>
                      </a:pPr>
                      <a:endParaRPr lang="en-US" sz="1200" b="0" kern="1200" dirty="0">
                        <a:solidFill>
                          <a:schemeClr val="tx1"/>
                        </a:solidFill>
                        <a:effectLst/>
                        <a:latin typeface="+mn-lt"/>
                        <a:ea typeface="+mn-ea"/>
                        <a:cs typeface="+mn-cs"/>
                      </a:endParaRPr>
                    </a:p>
                  </a:txBody>
                  <a:tcPr>
                    <a:lnT w="9524"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2"/>
                  </a:ext>
                </a:extLst>
              </a:tr>
              <a:tr h="261831">
                <a:tc>
                  <a:txBody>
                    <a:bodyPr/>
                    <a:lstStyle/>
                    <a:p>
                      <a:r>
                        <a:rPr lang="en-US" sz="1200" b="1" dirty="0">
                          <a:solidFill>
                            <a:schemeClr val="tx2"/>
                          </a:solidFill>
                        </a:rPr>
                        <a:t>Session 4</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US" sz="1200" b="1" kern="1200" dirty="0">
                          <a:solidFill>
                            <a:schemeClr val="tx1"/>
                          </a:solidFill>
                          <a:effectLst/>
                          <a:latin typeface="+mn-lt"/>
                          <a:ea typeface="+mn-ea"/>
                          <a:cs typeface="+mn-cs"/>
                        </a:rPr>
                        <a:t>Sampling</a:t>
                      </a:r>
                      <a:r>
                        <a:rPr lang="en-US" sz="1200" b="1" kern="1200" baseline="0" dirty="0">
                          <a:solidFill>
                            <a:schemeClr val="tx1"/>
                          </a:solidFill>
                          <a:effectLst/>
                          <a:latin typeface="+mn-lt"/>
                          <a:ea typeface="+mn-ea"/>
                          <a:cs typeface="+mn-cs"/>
                        </a:rPr>
                        <a:t> approach </a:t>
                      </a:r>
                      <a:endParaRPr lang="en-US" sz="1200" b="0" kern="1200" dirty="0">
                        <a:solidFill>
                          <a:schemeClr val="tx1"/>
                        </a:solidFill>
                        <a:effectLst/>
                        <a:latin typeface="+mn-lt"/>
                        <a:ea typeface="+mn-ea"/>
                        <a:cs typeface="+mn-cs"/>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2245660594"/>
                  </a:ext>
                </a:extLst>
              </a:tr>
              <a:tr h="809777">
                <a:tc>
                  <a:txBody>
                    <a:bodyPr/>
                    <a:lstStyle/>
                    <a:p>
                      <a:r>
                        <a:rPr lang="en-US" sz="1200" b="1" dirty="0">
                          <a:solidFill>
                            <a:schemeClr val="tx2"/>
                          </a:solidFill>
                        </a:rPr>
                        <a:t>Session 5</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lvl="0"/>
                      <a:r>
                        <a:rPr lang="en-US" sz="1200" b="1" kern="1200" dirty="0">
                          <a:solidFill>
                            <a:schemeClr val="tx1"/>
                          </a:solidFill>
                          <a:effectLst/>
                          <a:latin typeface="+mn-lt"/>
                          <a:ea typeface="+mn-ea"/>
                          <a:cs typeface="+mn-cs"/>
                        </a:rPr>
                        <a:t>Supporting data management and country adaptation of chart book </a:t>
                      </a:r>
                    </a:p>
                    <a:p>
                      <a:pPr marL="171450" lvl="0" indent="-171450" algn="l" defTabSz="914400" rtl="0" eaLnBrk="1" latinLnBrk="0" hangingPunct="1">
                        <a:buFont typeface="Arial" panose="020B0604020202020204" pitchFamily="34" charset="0"/>
                        <a:buChar char="•"/>
                      </a:pPr>
                      <a:r>
                        <a:rPr lang="en-US" sz="1200" b="0" kern="1200" dirty="0">
                          <a:solidFill>
                            <a:schemeClr val="tx1"/>
                          </a:solidFill>
                          <a:effectLst/>
                          <a:latin typeface="+mn-lt"/>
                          <a:ea typeface="+mn-ea"/>
                          <a:cs typeface="+mn-cs"/>
                        </a:rPr>
                        <a:t>Using and revising the analysis code </a:t>
                      </a:r>
                    </a:p>
                    <a:p>
                      <a:pPr marL="171450" lvl="0" indent="-171450" algn="l" defTabSz="914400" rtl="0" eaLnBrk="1" latinLnBrk="0" hangingPunct="1">
                        <a:buFont typeface="Arial" panose="020B0604020202020204" pitchFamily="34" charset="0"/>
                        <a:buChar char="•"/>
                      </a:pPr>
                      <a:r>
                        <a:rPr lang="en-US" sz="1200" b="0" kern="1200" dirty="0">
                          <a:solidFill>
                            <a:schemeClr val="tx1"/>
                          </a:solidFill>
                          <a:effectLst/>
                          <a:latin typeface="+mn-lt"/>
                          <a:ea typeface="+mn-ea"/>
                          <a:cs typeface="+mn-cs"/>
                        </a:rPr>
                        <a:t>Q&amp;A</a:t>
                      </a:r>
                    </a:p>
                    <a:p>
                      <a:pPr lvl="0"/>
                      <a:endParaRPr lang="en-US" sz="1200" b="0" kern="1200" dirty="0">
                        <a:solidFill>
                          <a:schemeClr val="tx1"/>
                        </a:solidFill>
                        <a:effectLst/>
                        <a:latin typeface="+mn-lt"/>
                        <a:ea typeface="+mn-ea"/>
                        <a:cs typeface="+mn-cs"/>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4"/>
                  </a:ext>
                </a:extLst>
              </a:tr>
              <a:tr h="515313">
                <a:tc>
                  <a:txBody>
                    <a:bodyPr/>
                    <a:lstStyle/>
                    <a:p>
                      <a:r>
                        <a:rPr lang="en-US" sz="1200" b="1" dirty="0">
                          <a:solidFill>
                            <a:schemeClr val="tx2"/>
                          </a:solidFill>
                        </a:rPr>
                        <a:t>Session 6</a:t>
                      </a: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Supporting data use </a:t>
                      </a:r>
                      <a:endParaRPr lang="en-US" sz="1200" b="0" kern="1200" dirty="0">
                        <a:solidFill>
                          <a:schemeClr val="tx1"/>
                        </a:solidFill>
                        <a:effectLst/>
                        <a:latin typeface="+mn-lt"/>
                        <a:ea typeface="+mn-ea"/>
                        <a:cs typeface="+mn-cs"/>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942632404"/>
                  </a:ext>
                </a:extLst>
              </a:tr>
              <a:tr h="11346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2"/>
                          </a:solidFill>
                        </a:rPr>
                        <a:t>Session 7</a:t>
                      </a:r>
                    </a:p>
                    <a:p>
                      <a:endParaRPr lang="en-US" sz="1200" b="1" dirty="0">
                        <a:solidFill>
                          <a:schemeClr val="tx2"/>
                        </a:solidFill>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tc>
                  <a:txBody>
                    <a:bodyPr/>
                    <a:lstStyle/>
                    <a:p>
                      <a:pPr marL="0" lvl="0" algn="l" defTabSz="914400" rtl="0" eaLnBrk="1" latinLnBrk="0" hangingPunct="1"/>
                      <a:r>
                        <a:rPr lang="en-GB" sz="1200" b="1" kern="1200" dirty="0">
                          <a:solidFill>
                            <a:schemeClr val="tx1"/>
                          </a:solidFill>
                          <a:effectLst/>
                          <a:latin typeface="+mn-lt"/>
                          <a:ea typeface="+mn-ea"/>
                          <a:cs typeface="+mn-cs"/>
                        </a:rPr>
                        <a:t>Roles and responsibilities: </a:t>
                      </a: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WHO HQ/RO/CO – partners – country </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Potential scope of technical assistance and available resources </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Further discussion: roles and responsibilities to support countries</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Q&amp;A</a:t>
                      </a:r>
                      <a:endParaRPr lang="en-US" sz="1200" b="0" kern="1200" dirty="0">
                        <a:solidFill>
                          <a:schemeClr val="tx1"/>
                        </a:solidFill>
                        <a:effectLst/>
                        <a:latin typeface="+mn-lt"/>
                        <a:ea typeface="+mn-ea"/>
                        <a:cs typeface="+mn-cs"/>
                      </a:endParaRPr>
                    </a:p>
                    <a:p>
                      <a:pPr marL="171450" lvl="0" indent="-171450" algn="l" defTabSz="914400" rtl="0" eaLnBrk="1" latinLnBrk="0" hangingPunct="1">
                        <a:buFont typeface="Arial" panose="020B0604020202020204" pitchFamily="34" charset="0"/>
                        <a:buChar char="•"/>
                      </a:pPr>
                      <a:r>
                        <a:rPr lang="en-GB" sz="1200" b="0" kern="1200" dirty="0">
                          <a:solidFill>
                            <a:schemeClr val="tx1"/>
                          </a:solidFill>
                          <a:effectLst/>
                          <a:latin typeface="+mn-lt"/>
                          <a:ea typeface="+mn-ea"/>
                          <a:cs typeface="+mn-cs"/>
                        </a:rPr>
                        <a:t>Wrap-up</a:t>
                      </a:r>
                      <a:endParaRPr lang="en-US" sz="1200" b="0" kern="1200" dirty="0">
                        <a:solidFill>
                          <a:schemeClr val="tx1"/>
                        </a:solidFill>
                        <a:effectLst/>
                        <a:latin typeface="+mn-lt"/>
                        <a:ea typeface="+mn-ea"/>
                        <a:cs typeface="+mn-cs"/>
                      </a:endParaRPr>
                    </a:p>
                  </a:txBody>
                  <a:tcPr>
                    <a:lnT w="9525" cap="flat" cmpd="sng" algn="ctr">
                      <a:solidFill>
                        <a:schemeClr val="accent4">
                          <a:lumMod val="60000"/>
                          <a:lumOff val="40000"/>
                        </a:schemeClr>
                      </a:solidFill>
                      <a:prstDash val="solid"/>
                      <a:round/>
                      <a:headEnd type="none" w="med" len="med"/>
                      <a:tailEnd type="none" w="med" len="med"/>
                    </a:lnT>
                    <a:lnB w="9525" cap="flat" cmpd="sng" algn="ctr">
                      <a:solidFill>
                        <a:schemeClr val="accent4">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9988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7"/>
          </p:nvPr>
        </p:nvSpPr>
        <p:spPr/>
      </p:sp>
      <p:sp>
        <p:nvSpPr>
          <p:cNvPr id="3" name="Text Placeholder 2"/>
          <p:cNvSpPr>
            <a:spLocks noGrp="1"/>
          </p:cNvSpPr>
          <p:nvPr>
            <p:ph type="body" sz="quarter" idx="18"/>
          </p:nvPr>
        </p:nvSpPr>
        <p:spPr>
          <a:xfrm>
            <a:off x="2" y="1799999"/>
            <a:ext cx="4279900" cy="1857601"/>
          </a:xfrm>
        </p:spPr>
        <p:txBody>
          <a:bodyPr anchor="ctr"/>
          <a:lstStyle/>
          <a:p>
            <a:r>
              <a:rPr lang="en-US" dirty="0"/>
              <a:t>Scope &amp; scaling up</a:t>
            </a: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40</a:t>
            </a:fld>
            <a:endParaRPr lang="en-GB"/>
          </a:p>
        </p:txBody>
      </p:sp>
      <p:sp>
        <p:nvSpPr>
          <p:cNvPr id="7" name="Text Placeholder 6"/>
          <p:cNvSpPr>
            <a:spLocks noGrp="1"/>
          </p:cNvSpPr>
          <p:nvPr>
            <p:ph type="body" sz="quarter" idx="22"/>
          </p:nvPr>
        </p:nvSpPr>
        <p:spPr/>
        <p:txBody>
          <a:bodyPr/>
          <a:lstStyle/>
          <a:p>
            <a:endParaRPr lang="en-US"/>
          </a:p>
        </p:txBody>
      </p:sp>
      <p:sp>
        <p:nvSpPr>
          <p:cNvPr id="9" name="Picture Placeholder 8"/>
          <p:cNvSpPr>
            <a:spLocks noGrp="1"/>
          </p:cNvSpPr>
          <p:nvPr>
            <p:ph type="pic" sz="quarter" idx="24"/>
          </p:nvPr>
        </p:nvSpPr>
        <p:spPr/>
      </p:sp>
    </p:spTree>
    <p:extLst>
      <p:ext uri="{BB962C8B-B14F-4D97-AF65-F5344CB8AC3E}">
        <p14:creationId xmlns:p14="http://schemas.microsoft.com/office/powerpoint/2010/main" val="2712959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C6C45D-4D0E-4491-BAF6-C1034E428BB2}"/>
              </a:ext>
            </a:extLst>
          </p:cNvPr>
          <p:cNvSpPr>
            <a:spLocks noGrp="1"/>
          </p:cNvSpPr>
          <p:nvPr>
            <p:ph type="title"/>
          </p:nvPr>
        </p:nvSpPr>
        <p:spPr>
          <a:xfrm>
            <a:off x="569464" y="151289"/>
            <a:ext cx="8010092" cy="596436"/>
          </a:xfrm>
        </p:spPr>
        <p:txBody>
          <a:bodyPr vert="horz" lIns="18000" tIns="0" rIns="360000" bIns="0" rtlCol="0" anchor="ctr">
            <a:noAutofit/>
          </a:bodyPr>
          <a:lstStyle/>
          <a:p>
            <a:r>
              <a:rPr lang="en-GB" sz="2400" b="1" dirty="0">
                <a:latin typeface="Calibri"/>
                <a:ea typeface="Meiryo"/>
                <a:cs typeface="Calibri"/>
              </a:rPr>
              <a:t>ACT-A </a:t>
            </a:r>
            <a:r>
              <a:rPr lang="en-GB" sz="2400" dirty="0">
                <a:latin typeface="Calibri"/>
                <a:ea typeface="Meiryo"/>
                <a:cs typeface="Calibri"/>
              </a:rPr>
              <a:t>HSC HS Monitoring Group</a:t>
            </a:r>
            <a:r>
              <a:rPr lang="en-GB" sz="2400" b="1" dirty="0">
                <a:latin typeface="Calibri"/>
                <a:ea typeface="Meiryo"/>
                <a:cs typeface="Calibri"/>
              </a:rPr>
              <a:t>:</a:t>
            </a:r>
            <a:r>
              <a:rPr lang="en-GB" sz="2400" dirty="0">
                <a:latin typeface="Calibri"/>
                <a:ea typeface="Meiryo"/>
                <a:cs typeface="Calibri"/>
              </a:rPr>
              <a:t>  Workplan and roadmap   </a:t>
            </a:r>
            <a:endParaRPr lang="en-US" sz="2400" b="1" dirty="0"/>
          </a:p>
        </p:txBody>
      </p:sp>
      <p:sp>
        <p:nvSpPr>
          <p:cNvPr id="3" name="Text Placeholder 2">
            <a:extLst>
              <a:ext uri="{FF2B5EF4-FFF2-40B4-BE49-F238E27FC236}">
                <a16:creationId xmlns:a16="http://schemas.microsoft.com/office/drawing/2014/main" id="{BA860898-F4F1-43B9-ACB7-0346DB93DA3C}"/>
              </a:ext>
            </a:extLst>
          </p:cNvPr>
          <p:cNvSpPr>
            <a:spLocks noGrp="1"/>
          </p:cNvSpPr>
          <p:nvPr>
            <p:ph type="body" idx="1"/>
          </p:nvPr>
        </p:nvSpPr>
        <p:spPr>
          <a:xfrm>
            <a:off x="569464" y="833185"/>
            <a:ext cx="11089045" cy="596436"/>
          </a:xfrm>
        </p:spPr>
        <p:txBody>
          <a:bodyPr vert="horz" lIns="18000" tIns="0" rIns="18000" bIns="0" rtlCol="0" anchor="t">
            <a:noAutofit/>
          </a:bodyPr>
          <a:lstStyle/>
          <a:p>
            <a:r>
              <a:rPr lang="en-GB" sz="2000" b="1" dirty="0">
                <a:solidFill>
                  <a:schemeClr val="bg1">
                    <a:lumMod val="50000"/>
                  </a:schemeClr>
                </a:solidFill>
              </a:rPr>
              <a:t>Aim: to strengthen country capacity to track and monitor delivery of COVID-19 essential tools and continuity of essential health services</a:t>
            </a:r>
            <a:endParaRPr lang="en-US" sz="2000" b="1" dirty="0">
              <a:solidFill>
                <a:schemeClr val="bg1">
                  <a:lumMod val="50000"/>
                </a:schemeClr>
              </a:solidFill>
            </a:endParaRPr>
          </a:p>
        </p:txBody>
      </p:sp>
      <p:sp>
        <p:nvSpPr>
          <p:cNvPr id="15" name="Rectangle 8">
            <a:extLst>
              <a:ext uri="{FF2B5EF4-FFF2-40B4-BE49-F238E27FC236}">
                <a16:creationId xmlns:a16="http://schemas.microsoft.com/office/drawing/2014/main" id="{090D3105-9826-481A-80DC-3672C17CB96F}"/>
              </a:ext>
            </a:extLst>
          </p:cNvPr>
          <p:cNvSpPr>
            <a:spLocks noChangeArrowheads="1"/>
          </p:cNvSpPr>
          <p:nvPr/>
        </p:nvSpPr>
        <p:spPr bwMode="auto">
          <a:xfrm>
            <a:off x="2124075" y="231230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CC75D03F-21BD-4042-83D3-5E3E650A3C61}"/>
              </a:ext>
            </a:extLst>
          </p:cNvPr>
          <p:cNvGrpSpPr/>
          <p:nvPr/>
        </p:nvGrpSpPr>
        <p:grpSpPr>
          <a:xfrm>
            <a:off x="551477" y="1505524"/>
            <a:ext cx="11089045" cy="5165935"/>
            <a:chOff x="452062" y="1480519"/>
            <a:chExt cx="11506070" cy="5165935"/>
          </a:xfrm>
        </p:grpSpPr>
        <p:graphicFrame>
          <p:nvGraphicFramePr>
            <p:cNvPr id="13" name="Diagram 12">
              <a:extLst>
                <a:ext uri="{FF2B5EF4-FFF2-40B4-BE49-F238E27FC236}">
                  <a16:creationId xmlns:a16="http://schemas.microsoft.com/office/drawing/2014/main" id="{2AEEF2A1-10CC-4BD2-A134-C8F7C1E4E651}"/>
                </a:ext>
              </a:extLst>
            </p:cNvPr>
            <p:cNvGraphicFramePr/>
            <p:nvPr/>
          </p:nvGraphicFramePr>
          <p:xfrm>
            <a:off x="452062" y="1480519"/>
            <a:ext cx="11506070" cy="1973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a:extLst>
                <a:ext uri="{FF2B5EF4-FFF2-40B4-BE49-F238E27FC236}">
                  <a16:creationId xmlns:a16="http://schemas.microsoft.com/office/drawing/2014/main" id="{76C8E547-DB13-4E86-8EA8-78C1112A1109}"/>
                </a:ext>
              </a:extLst>
            </p:cNvPr>
            <p:cNvSpPr txBox="1"/>
            <p:nvPr/>
          </p:nvSpPr>
          <p:spPr>
            <a:xfrm>
              <a:off x="4534908" y="3515909"/>
              <a:ext cx="290374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F0"/>
                  </a:solidFill>
                  <a:effectLst/>
                  <a:uLnTx/>
                  <a:uFillTx/>
                  <a:latin typeface="Calibri" panose="020F0502020204030204"/>
                  <a:ea typeface="+mn-ea"/>
                  <a:cs typeface="+mn-cs"/>
                </a:rPr>
                <a:t>Medium-term: Jan-June 21 </a:t>
              </a:r>
            </a:p>
          </p:txBody>
        </p:sp>
        <p:sp>
          <p:nvSpPr>
            <p:cNvPr id="24" name="TextBox 23">
              <a:extLst>
                <a:ext uri="{FF2B5EF4-FFF2-40B4-BE49-F238E27FC236}">
                  <a16:creationId xmlns:a16="http://schemas.microsoft.com/office/drawing/2014/main" id="{5C68D294-10C2-4BDA-BA74-BED07801FB1B}"/>
                </a:ext>
              </a:extLst>
            </p:cNvPr>
            <p:cNvSpPr txBox="1"/>
            <p:nvPr/>
          </p:nvSpPr>
          <p:spPr>
            <a:xfrm>
              <a:off x="8233626" y="3523247"/>
              <a:ext cx="35899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0AD47"/>
                  </a:solidFill>
                  <a:effectLst/>
                  <a:uLnTx/>
                  <a:uFillTx/>
                  <a:latin typeface="Calibri" panose="020F0502020204030204"/>
                  <a:ea typeface="+mn-ea"/>
                  <a:cs typeface="+mn-cs"/>
                </a:rPr>
                <a:t>Long-term: within 1-2 years</a:t>
              </a:r>
            </a:p>
          </p:txBody>
        </p:sp>
        <p:sp>
          <p:nvSpPr>
            <p:cNvPr id="4" name="Rectangle 3">
              <a:extLst>
                <a:ext uri="{FF2B5EF4-FFF2-40B4-BE49-F238E27FC236}">
                  <a16:creationId xmlns:a16="http://schemas.microsoft.com/office/drawing/2014/main" id="{17C4C4E6-52DC-4842-83FA-02275D2A9DE3}"/>
                </a:ext>
              </a:extLst>
            </p:cNvPr>
            <p:cNvSpPr/>
            <p:nvPr/>
          </p:nvSpPr>
          <p:spPr>
            <a:xfrm>
              <a:off x="612948" y="3903253"/>
              <a:ext cx="3526970" cy="2739211"/>
            </a:xfrm>
            <a:prstGeom prst="rect">
              <a:avLst/>
            </a:prstGeom>
            <a:solidFill>
              <a:schemeClr val="bg1"/>
            </a:solidFill>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prstClr val="black"/>
                  </a:solidFill>
                  <a:latin typeface="Calibri" panose="020F0502020204030204"/>
                </a:rPr>
                <a:t>Standard</a:t>
              </a: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 package of innovative tools and methods to fill data gaps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472C4">
                    <a:lumMod val="75000"/>
                  </a:srgbClr>
                </a:buClr>
                <a:buSzTx/>
                <a:buFont typeface="Wingdings" panose="05000000000000000000" pitchFamily="2" charset="2"/>
                <a:buChar char="q"/>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National pulse surveys on disruptions to services</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rgbClr val="4472C4">
                    <a:lumMod val="75000"/>
                  </a:srgbClr>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COVID-19 vaccine introduction readiness assessment tool (</a:t>
              </a: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COVAX pillar)</a:t>
              </a:r>
            </a:p>
            <a:p>
              <a:pPr marL="285750" marR="0" lvl="0" indent="-285750" algn="l" defTabSz="914400" rtl="0" eaLnBrk="1" fontAlgn="auto" latinLnBrk="0" hangingPunct="1">
                <a:lnSpc>
                  <a:spcPct val="100000"/>
                </a:lnSpc>
                <a:spcBef>
                  <a:spcPts val="0"/>
                </a:spcBef>
                <a:spcAft>
                  <a:spcPts val="0"/>
                </a:spcAft>
                <a:buClr>
                  <a:srgbClr val="4472C4">
                    <a:lumMod val="75000"/>
                  </a:srgbClr>
                </a:buClr>
                <a:buSzTx/>
                <a:buFont typeface="Wingdings" panose="05000000000000000000" pitchFamily="2" charset="2"/>
                <a:buChar char="q"/>
                <a:tabLst/>
                <a:defRPr/>
              </a:pPr>
              <a:r>
                <a:rPr lang="en-US" sz="1400" dirty="0">
                  <a:solidFill>
                    <a:prstClr val="black"/>
                  </a:solidFill>
                  <a:latin typeface="Calibri" panose="020F0502020204030204"/>
                </a:rPr>
                <a:t>Frontline service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capacity and readiness assessment tools</a:t>
              </a:r>
            </a:p>
            <a:p>
              <a:pPr marL="285750" marR="0" lvl="0" indent="-285750" algn="l" defTabSz="914400" rtl="0" eaLnBrk="1" fontAlgn="auto" latinLnBrk="0" hangingPunct="1">
                <a:lnSpc>
                  <a:spcPct val="100000"/>
                </a:lnSpc>
                <a:spcBef>
                  <a:spcPts val="0"/>
                </a:spcBef>
                <a:spcAft>
                  <a:spcPts val="0"/>
                </a:spcAft>
                <a:buClr>
                  <a:srgbClr val="4472C4">
                    <a:lumMod val="75000"/>
                  </a:srgbClr>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Community demand side tools</a:t>
              </a:r>
            </a:p>
            <a:p>
              <a:pPr marL="285750" marR="0" lvl="0" indent="-285750" algn="l" defTabSz="914400" rtl="0" eaLnBrk="1" fontAlgn="auto" latinLnBrk="0" hangingPunct="1">
                <a:lnSpc>
                  <a:spcPct val="100000"/>
                </a:lnSpc>
                <a:spcBef>
                  <a:spcPts val="0"/>
                </a:spcBef>
                <a:spcAft>
                  <a:spcPts val="0"/>
                </a:spcAft>
                <a:buClr>
                  <a:srgbClr val="4472C4">
                    <a:lumMod val="75000"/>
                  </a:srgbClr>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Implementation guidance &amp; training </a:t>
              </a:r>
              <a:endParaRPr kumimoji="0" lang="en-US" sz="1400" b="0" i="0" u="none" strike="noStrike" kern="1200" cap="none" spc="0" normalizeH="0" baseline="0" noProof="0" dirty="0">
                <a:ln>
                  <a:noFill/>
                </a:ln>
                <a:solidFill>
                  <a:prstClr val="black"/>
                </a:solidFill>
                <a:effectLst/>
                <a:uLnTx/>
                <a:uFillTx/>
                <a:latin typeface="Arial"/>
                <a:ea typeface="+mn-ea"/>
                <a:cs typeface="+mn-cs"/>
              </a:endParaRPr>
            </a:p>
          </p:txBody>
        </p:sp>
        <p:sp>
          <p:nvSpPr>
            <p:cNvPr id="28" name="TextBox 27">
              <a:extLst>
                <a:ext uri="{FF2B5EF4-FFF2-40B4-BE49-F238E27FC236}">
                  <a16:creationId xmlns:a16="http://schemas.microsoft.com/office/drawing/2014/main" id="{6A6E1491-F497-49B6-B20E-5D086BEDB53F}"/>
                </a:ext>
              </a:extLst>
            </p:cNvPr>
            <p:cNvSpPr txBox="1"/>
            <p:nvPr/>
          </p:nvSpPr>
          <p:spPr>
            <a:xfrm>
              <a:off x="612949" y="3513719"/>
              <a:ext cx="329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Short-term: Sept-Dec 2020</a:t>
              </a:r>
            </a:p>
          </p:txBody>
        </p:sp>
        <p:sp>
          <p:nvSpPr>
            <p:cNvPr id="30" name="Rectangle 29">
              <a:extLst>
                <a:ext uri="{FF2B5EF4-FFF2-40B4-BE49-F238E27FC236}">
                  <a16:creationId xmlns:a16="http://schemas.microsoft.com/office/drawing/2014/main" id="{BF0BC406-8F09-42F1-BABE-BA28D9C8D973}"/>
                </a:ext>
              </a:extLst>
            </p:cNvPr>
            <p:cNvSpPr/>
            <p:nvPr/>
          </p:nvSpPr>
          <p:spPr>
            <a:xfrm>
              <a:off x="4449930" y="3903254"/>
              <a:ext cx="3526970" cy="2585323"/>
            </a:xfrm>
            <a:prstGeom prst="rect">
              <a:avLst/>
            </a:prstGeom>
            <a:solidFill>
              <a:schemeClr val="bg1"/>
            </a:solidFill>
            <a:ln>
              <a:solidFill>
                <a:srgbClr val="00B0F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Supporting country implementation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(deployment and learning</a:t>
              </a:r>
              <a:r>
                <a:rPr lang="en-US" sz="1600" b="1" dirty="0">
                  <a:solidFill>
                    <a:prstClr val="black"/>
                  </a:solidFill>
                  <a:latin typeface="Calibri" panose="020F0502020204030204" pitchFamily="34" charset="0"/>
                  <a:cs typeface="Calibri" panose="020F0502020204030204" pitchFamily="34" charset="0"/>
                </a:rPr>
                <a:t> </a:t>
              </a:r>
              <a:br>
                <a:rPr lang="en-US" sz="1600" b="1" dirty="0">
                  <a:solidFill>
                    <a:prstClr val="black"/>
                  </a:solidFill>
                  <a:latin typeface="Calibri" panose="020F0502020204030204" pitchFamily="34" charset="0"/>
                  <a:cs typeface="Calibri" panose="020F0502020204030204" pitchFamily="34" charset="0"/>
                </a:rPr>
              </a:br>
              <a:r>
                <a:rPr lang="en-US" sz="1600" b="1" dirty="0">
                  <a:solidFill>
                    <a:prstClr val="black"/>
                  </a:solidFill>
                  <a:latin typeface="Calibri" panose="020F0502020204030204" pitchFamily="34" charset="0"/>
                  <a:cs typeface="Calibri" panose="020F0502020204030204" pitchFamily="34" charset="0"/>
                </a:rPr>
                <a:t>in 20-30 countries)</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rgbClr val="00B0F0"/>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Deployment of tools to support real time reporting on frontline capacities, bottlenecks and priorities</a:t>
              </a:r>
            </a:p>
            <a:p>
              <a:pPr marL="285750" marR="0" lvl="0" indent="-285750" algn="l" defTabSz="914400" rtl="0" eaLnBrk="1" fontAlgn="auto" latinLnBrk="0" hangingPunct="1">
                <a:lnSpc>
                  <a:spcPct val="100000"/>
                </a:lnSpc>
                <a:spcBef>
                  <a:spcPts val="0"/>
                </a:spcBef>
                <a:spcAft>
                  <a:spcPts val="0"/>
                </a:spcAft>
                <a:buClr>
                  <a:srgbClr val="00B0F0"/>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Country intelligence platforms and analytical capacities strengthened</a:t>
              </a:r>
            </a:p>
            <a:p>
              <a:pPr marL="285750" marR="0" lvl="0" indent="-285750" algn="l" defTabSz="914400" rtl="0" eaLnBrk="1" fontAlgn="auto" latinLnBrk="0" hangingPunct="1">
                <a:lnSpc>
                  <a:spcPct val="100000"/>
                </a:lnSpc>
                <a:spcBef>
                  <a:spcPts val="0"/>
                </a:spcBef>
                <a:spcAft>
                  <a:spcPts val="0"/>
                </a:spcAft>
                <a:buClr>
                  <a:srgbClr val="00B0F0"/>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National and global dashboards to support decision making </a:t>
              </a:r>
            </a:p>
          </p:txBody>
        </p:sp>
        <p:sp>
          <p:nvSpPr>
            <p:cNvPr id="31" name="Rectangle 30">
              <a:extLst>
                <a:ext uri="{FF2B5EF4-FFF2-40B4-BE49-F238E27FC236}">
                  <a16:creationId xmlns:a16="http://schemas.microsoft.com/office/drawing/2014/main" id="{2F354FDA-27FE-4AC7-86B9-506666A263F3}"/>
                </a:ext>
              </a:extLst>
            </p:cNvPr>
            <p:cNvSpPr/>
            <p:nvPr/>
          </p:nvSpPr>
          <p:spPr>
            <a:xfrm>
              <a:off x="8246738" y="3903254"/>
              <a:ext cx="3489533" cy="2743200"/>
            </a:xfrm>
            <a:prstGeom prst="rect">
              <a:avLst/>
            </a:prstGeom>
            <a:ln>
              <a:solidFill>
                <a:srgbClr val="92D05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Scale and 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r>
                <a:rPr kumimoji="0" lang="en-GB"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Cross country learning, adaptation and scaling</a:t>
              </a: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Scale to support sustainable systems for health services early  warning and alert for future crises</a:t>
              </a: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ct val="0"/>
                </a:spcBef>
                <a:spcAft>
                  <a:spcPts val="0"/>
                </a:spcAft>
                <a:buClr>
                  <a:srgbClr val="70AD47"/>
                </a:buClr>
                <a:buSzTx/>
                <a:buFont typeface="Wingdings" panose="05000000000000000000" pitchFamily="2" charset="2"/>
                <a:buChar char="q"/>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spTree>
    <p:extLst>
      <p:ext uri="{BB962C8B-B14F-4D97-AF65-F5344CB8AC3E}">
        <p14:creationId xmlns:p14="http://schemas.microsoft.com/office/powerpoint/2010/main" val="20255302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E818-EC14-4608-97B9-3DE52A1F7217}"/>
              </a:ext>
            </a:extLst>
          </p:cNvPr>
          <p:cNvSpPr>
            <a:spLocks noGrp="1"/>
          </p:cNvSpPr>
          <p:nvPr>
            <p:ph type="title"/>
          </p:nvPr>
        </p:nvSpPr>
        <p:spPr>
          <a:xfrm>
            <a:off x="515491" y="97412"/>
            <a:ext cx="11449050" cy="922199"/>
          </a:xfrm>
        </p:spPr>
        <p:txBody>
          <a:bodyPr/>
          <a:lstStyle/>
          <a:p>
            <a:r>
              <a:rPr lang="en-US" sz="3200" dirty="0"/>
              <a:t>Scaling up timeframe</a:t>
            </a:r>
            <a:br>
              <a:rPr lang="en-US" sz="3200" dirty="0"/>
            </a:br>
            <a:endParaRPr lang="en-US" dirty="0"/>
          </a:p>
        </p:txBody>
      </p:sp>
      <p:sp>
        <p:nvSpPr>
          <p:cNvPr id="3" name="Slide Number Placeholder 2">
            <a:extLst>
              <a:ext uri="{FF2B5EF4-FFF2-40B4-BE49-F238E27FC236}">
                <a16:creationId xmlns:a16="http://schemas.microsoft.com/office/drawing/2014/main" id="{854013A1-8FC5-407B-9E64-4A99FA3F6336}"/>
              </a:ext>
            </a:extLst>
          </p:cNvPr>
          <p:cNvSpPr>
            <a:spLocks noGrp="1"/>
          </p:cNvSpPr>
          <p:nvPr>
            <p:ph type="sldNum" sz="quarter" idx="10"/>
          </p:nvPr>
        </p:nvSpPr>
        <p:spPr/>
        <p:txBody>
          <a:bodyPr/>
          <a:lstStyle/>
          <a:p>
            <a:fld id="{2AAA7032-8CB7-40F4-9CB9-A644B8ADA1F8}" type="slidenum">
              <a:rPr lang="en-US" smtClean="0"/>
              <a:pPr/>
              <a:t>42</a:t>
            </a:fld>
            <a:endParaRPr lang="en-US"/>
          </a:p>
        </p:txBody>
      </p:sp>
      <p:sp>
        <p:nvSpPr>
          <p:cNvPr id="4" name="Content Placeholder 3">
            <a:extLst>
              <a:ext uri="{FF2B5EF4-FFF2-40B4-BE49-F238E27FC236}">
                <a16:creationId xmlns:a16="http://schemas.microsoft.com/office/drawing/2014/main" id="{3008E68A-DEFC-4864-96AE-0FF4E09F0715}"/>
              </a:ext>
            </a:extLst>
          </p:cNvPr>
          <p:cNvSpPr>
            <a:spLocks noGrp="1"/>
          </p:cNvSpPr>
          <p:nvPr>
            <p:ph sz="quarter" idx="11"/>
          </p:nvPr>
        </p:nvSpPr>
        <p:spPr>
          <a:xfrm>
            <a:off x="0" y="910990"/>
            <a:ext cx="11964541" cy="4787900"/>
          </a:xfrm>
        </p:spPr>
        <p:txBody>
          <a:bodyPr/>
          <a:lstStyle/>
          <a:p>
            <a:pPr marL="989013" lvl="2" indent="-457200">
              <a:buFont typeface="+mj-lt"/>
              <a:buAutoNum type="arabicPeriod"/>
            </a:pPr>
            <a:r>
              <a:rPr lang="en-US" sz="1800" dirty="0"/>
              <a:t>Piloting testing and frontrunners (3-4 countries: Greece, Kenya, Malawi, Cameroon, Ukraine)</a:t>
            </a:r>
          </a:p>
          <a:p>
            <a:pPr marL="989013" lvl="2" indent="-457200">
              <a:buFont typeface="+mj-lt"/>
              <a:buAutoNum type="arabicPeriod"/>
            </a:pPr>
            <a:r>
              <a:rPr lang="en-US" sz="1800" dirty="0"/>
              <a:t>AFRO regional office communications with WCO =&gt;  WCO reaching out to MOH partners communicating initiative,  available support and soliciting country interest.</a:t>
            </a:r>
          </a:p>
          <a:p>
            <a:pPr marL="989013" lvl="2" indent="-457200">
              <a:buFont typeface="+mj-lt"/>
              <a:buAutoNum type="arabicPeriod"/>
            </a:pPr>
            <a:r>
              <a:rPr lang="en-US" sz="1800" dirty="0"/>
              <a:t>Regional orientation webinar on COVID-19 context frontline HSCA for countries (WCO and MOH teams)</a:t>
            </a:r>
          </a:p>
          <a:p>
            <a:pPr marL="989013" lvl="2" indent="-457200">
              <a:buFont typeface="+mj-lt"/>
              <a:buAutoNum type="arabicPeriod"/>
            </a:pPr>
            <a:r>
              <a:rPr lang="en-US" sz="1800" dirty="0"/>
              <a:t>Funding support and technical support available to countries </a:t>
            </a:r>
          </a:p>
          <a:p>
            <a:pPr marL="989013" lvl="2" indent="-457200">
              <a:buFont typeface="+mj-lt"/>
              <a:buAutoNum type="arabicPeriod"/>
            </a:pPr>
            <a:r>
              <a:rPr lang="en-US" sz="1800" dirty="0"/>
              <a:t>Individual country orientation workshops and country formal requests for support being submitted</a:t>
            </a:r>
          </a:p>
          <a:p>
            <a:pPr marL="989013" lvl="2" indent="-457200">
              <a:buFont typeface="+mj-lt"/>
              <a:buAutoNum type="arabicPeriod"/>
            </a:pPr>
            <a:r>
              <a:rPr lang="en-US" sz="1800" dirty="0"/>
              <a:t>Preparation and Implementation </a:t>
            </a:r>
          </a:p>
          <a:p>
            <a:pPr marL="989013" lvl="2" indent="-457200">
              <a:buFont typeface="+mj-lt"/>
              <a:buAutoNum type="arabicPeriod"/>
            </a:pPr>
            <a:r>
              <a:rPr lang="en-US" sz="1800" dirty="0"/>
              <a:t>Timeframe</a:t>
            </a:r>
          </a:p>
          <a:p>
            <a:pPr lvl="2" indent="0">
              <a:buNone/>
            </a:pPr>
            <a:endParaRPr lang="en-US" sz="2400" dirty="0"/>
          </a:p>
        </p:txBody>
      </p:sp>
      <p:graphicFrame>
        <p:nvGraphicFramePr>
          <p:cNvPr id="5" name="Diagram 4">
            <a:extLst>
              <a:ext uri="{FF2B5EF4-FFF2-40B4-BE49-F238E27FC236}">
                <a16:creationId xmlns:a16="http://schemas.microsoft.com/office/drawing/2014/main" id="{21A4244C-18E6-4157-8EAF-17C3C76495DB}"/>
              </a:ext>
            </a:extLst>
          </p:cNvPr>
          <p:cNvGraphicFramePr/>
          <p:nvPr/>
        </p:nvGraphicFramePr>
        <p:xfrm>
          <a:off x="0" y="4171950"/>
          <a:ext cx="12192000" cy="26860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780668"/>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C039B7-52D0-4329-8E71-9472F19A70CF}"/>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Title 7">
            <a:extLst>
              <a:ext uri="{FF2B5EF4-FFF2-40B4-BE49-F238E27FC236}">
                <a16:creationId xmlns:a16="http://schemas.microsoft.com/office/drawing/2014/main" id="{BD9C1706-D138-41C1-B186-39AA2FBCDDC8}"/>
              </a:ext>
            </a:extLst>
          </p:cNvPr>
          <p:cNvSpPr>
            <a:spLocks noGrp="1"/>
          </p:cNvSpPr>
          <p:nvPr>
            <p:ph type="title"/>
          </p:nvPr>
        </p:nvSpPr>
        <p:spPr>
          <a:xfrm>
            <a:off x="295227" y="274872"/>
            <a:ext cx="9645186" cy="720000"/>
          </a:xfrm>
        </p:spPr>
        <p:txBody>
          <a:bodyPr/>
          <a:lstStyle/>
          <a:p>
            <a:r>
              <a:rPr lang="en-US" dirty="0"/>
              <a:t>Countries supported to implement real-time regular HSPP tracking and monitoring (1/2)</a:t>
            </a:r>
          </a:p>
        </p:txBody>
      </p:sp>
      <p:graphicFrame>
        <p:nvGraphicFramePr>
          <p:cNvPr id="10" name="Table 9">
            <a:extLst>
              <a:ext uri="{FF2B5EF4-FFF2-40B4-BE49-F238E27FC236}">
                <a16:creationId xmlns:a16="http://schemas.microsoft.com/office/drawing/2014/main" id="{D76E5B11-78A6-4E11-BFA8-DC5969757C26}"/>
              </a:ext>
            </a:extLst>
          </p:cNvPr>
          <p:cNvGraphicFramePr>
            <a:graphicFrameLocks noGrp="1"/>
          </p:cNvGraphicFramePr>
          <p:nvPr/>
        </p:nvGraphicFramePr>
        <p:xfrm>
          <a:off x="445871" y="1299931"/>
          <a:ext cx="11474430" cy="5043116"/>
        </p:xfrm>
        <a:graphic>
          <a:graphicData uri="http://schemas.openxmlformats.org/drawingml/2006/table">
            <a:tbl>
              <a:tblPr/>
              <a:tblGrid>
                <a:gridCol w="1179847">
                  <a:extLst>
                    <a:ext uri="{9D8B030D-6E8A-4147-A177-3AD203B41FA5}">
                      <a16:colId xmlns:a16="http://schemas.microsoft.com/office/drawing/2014/main" val="1805654159"/>
                    </a:ext>
                  </a:extLst>
                </a:gridCol>
                <a:gridCol w="818830">
                  <a:extLst>
                    <a:ext uri="{9D8B030D-6E8A-4147-A177-3AD203B41FA5}">
                      <a16:colId xmlns:a16="http://schemas.microsoft.com/office/drawing/2014/main" val="1156413257"/>
                    </a:ext>
                  </a:extLst>
                </a:gridCol>
                <a:gridCol w="1194518">
                  <a:extLst>
                    <a:ext uri="{9D8B030D-6E8A-4147-A177-3AD203B41FA5}">
                      <a16:colId xmlns:a16="http://schemas.microsoft.com/office/drawing/2014/main" val="627305240"/>
                    </a:ext>
                  </a:extLst>
                </a:gridCol>
                <a:gridCol w="1064399">
                  <a:extLst>
                    <a:ext uri="{9D8B030D-6E8A-4147-A177-3AD203B41FA5}">
                      <a16:colId xmlns:a16="http://schemas.microsoft.com/office/drawing/2014/main" val="3525753643"/>
                    </a:ext>
                  </a:extLst>
                </a:gridCol>
                <a:gridCol w="1064399">
                  <a:extLst>
                    <a:ext uri="{9D8B030D-6E8A-4147-A177-3AD203B41FA5}">
                      <a16:colId xmlns:a16="http://schemas.microsoft.com/office/drawing/2014/main" val="805167283"/>
                    </a:ext>
                  </a:extLst>
                </a:gridCol>
                <a:gridCol w="830442">
                  <a:extLst>
                    <a:ext uri="{9D8B030D-6E8A-4147-A177-3AD203B41FA5}">
                      <a16:colId xmlns:a16="http://schemas.microsoft.com/office/drawing/2014/main" val="3221571911"/>
                    </a:ext>
                  </a:extLst>
                </a:gridCol>
                <a:gridCol w="830442">
                  <a:extLst>
                    <a:ext uri="{9D8B030D-6E8A-4147-A177-3AD203B41FA5}">
                      <a16:colId xmlns:a16="http://schemas.microsoft.com/office/drawing/2014/main" val="1774658093"/>
                    </a:ext>
                  </a:extLst>
                </a:gridCol>
                <a:gridCol w="1458676">
                  <a:extLst>
                    <a:ext uri="{9D8B030D-6E8A-4147-A177-3AD203B41FA5}">
                      <a16:colId xmlns:a16="http://schemas.microsoft.com/office/drawing/2014/main" val="1983912313"/>
                    </a:ext>
                  </a:extLst>
                </a:gridCol>
                <a:gridCol w="1158810">
                  <a:extLst>
                    <a:ext uri="{9D8B030D-6E8A-4147-A177-3AD203B41FA5}">
                      <a16:colId xmlns:a16="http://schemas.microsoft.com/office/drawing/2014/main" val="284299363"/>
                    </a:ext>
                  </a:extLst>
                </a:gridCol>
                <a:gridCol w="984367">
                  <a:extLst>
                    <a:ext uri="{9D8B030D-6E8A-4147-A177-3AD203B41FA5}">
                      <a16:colId xmlns:a16="http://schemas.microsoft.com/office/drawing/2014/main" val="806535449"/>
                    </a:ext>
                  </a:extLst>
                </a:gridCol>
                <a:gridCol w="889700">
                  <a:extLst>
                    <a:ext uri="{9D8B030D-6E8A-4147-A177-3AD203B41FA5}">
                      <a16:colId xmlns:a16="http://schemas.microsoft.com/office/drawing/2014/main" val="2862036694"/>
                    </a:ext>
                  </a:extLst>
                </a:gridCol>
              </a:tblGrid>
              <a:tr h="310444">
                <a:tc gridSpan="3">
                  <a:txBody>
                    <a:bodyPr/>
                    <a:lstStyle/>
                    <a:p>
                      <a:pPr algn="ctr" fontAlgn="b"/>
                      <a:r>
                        <a:rPr lang="en-US" sz="1050" b="1" i="0" u="none" strike="noStrike">
                          <a:solidFill>
                            <a:srgbClr val="000000"/>
                          </a:solidFill>
                          <a:effectLst/>
                          <a:latin typeface="Calibri" panose="020F0502020204030204" pitchFamily="34" charset="0"/>
                        </a:rPr>
                        <a:t>Countries supported for HSSP monitoring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algn="ctr" fontAlgn="b"/>
                      <a:r>
                        <a:rPr lang="en-US" sz="1000" b="1" i="0" u="none" strike="noStrike">
                          <a:solidFill>
                            <a:srgbClr val="FFFFFF"/>
                          </a:solidFill>
                          <a:effectLst/>
                          <a:latin typeface="Calibri" panose="020F0502020204030204" pitchFamily="34" charset="0"/>
                        </a:rPr>
                        <a:t>1. Generate understanding and evidence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pPr algn="ctr" fontAlgn="b"/>
                      <a:endParaRPr lang="en-US" sz="1000" b="1" i="0" u="none" strike="noStrike">
                        <a:solidFill>
                          <a:srgbClr val="FFFFFF"/>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gridSpan="2">
                  <a:txBody>
                    <a:bodyPr/>
                    <a:lstStyle/>
                    <a:p>
                      <a:pPr algn="ctr" fontAlgn="b"/>
                      <a:r>
                        <a:rPr lang="en-US" sz="1000" b="1" i="0" u="none" strike="noStrike">
                          <a:solidFill>
                            <a:srgbClr val="FFFFFF"/>
                          </a:solidFill>
                          <a:effectLst/>
                          <a:latin typeface="Calibri" panose="020F0502020204030204" pitchFamily="34" charset="0"/>
                        </a:rPr>
                        <a:t>2. Guide country responses and actions</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hMerge="1">
                  <a:txBody>
                    <a:bodyPr/>
                    <a:lstStyle/>
                    <a:p>
                      <a:endParaRPr lang="en-US"/>
                    </a:p>
                  </a:txBody>
                  <a:tcPr/>
                </a:tc>
                <a:tc gridSpan="2">
                  <a:txBody>
                    <a:bodyPr/>
                    <a:lstStyle/>
                    <a:p>
                      <a:pPr algn="ctr" fontAlgn="b"/>
                      <a:r>
                        <a:rPr lang="en-US" sz="1000" b="1" i="0" u="none" strike="noStrike">
                          <a:solidFill>
                            <a:srgbClr val="FFFFFF"/>
                          </a:solidFill>
                          <a:effectLst/>
                          <a:latin typeface="Calibri" panose="020F0502020204030204" pitchFamily="34" charset="0"/>
                        </a:rPr>
                        <a:t>3. Build better resilient health services/systems</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hMerge="1">
                  <a:txBody>
                    <a:bodyPr/>
                    <a:lstStyle/>
                    <a:p>
                      <a:endParaRPr lang="en-US"/>
                    </a:p>
                  </a:txBody>
                  <a:tcPr/>
                </a:tc>
                <a:extLst>
                  <a:ext uri="{0D108BD9-81ED-4DB2-BD59-A6C34878D82A}">
                    <a16:rowId xmlns:a16="http://schemas.microsoft.com/office/drawing/2014/main" val="1321402563"/>
                  </a:ext>
                </a:extLst>
              </a:tr>
              <a:tr h="617169">
                <a:tc>
                  <a:txBody>
                    <a:bodyPr/>
                    <a:lstStyle/>
                    <a:p>
                      <a:pPr algn="ctr" rtl="0" fontAlgn="ctr"/>
                      <a:r>
                        <a:rPr lang="en-US" sz="1000" b="1" i="0" u="none" strike="noStrike">
                          <a:solidFill>
                            <a:srgbClr val="000000"/>
                          </a:solidFill>
                          <a:effectLst/>
                          <a:latin typeface="Calibri" panose="020F0502020204030204" pitchFamily="34" charset="0"/>
                        </a:rPr>
                        <a:t>Country</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Region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dirty="0" err="1">
                          <a:solidFill>
                            <a:srgbClr val="000000"/>
                          </a:solidFill>
                          <a:effectLst/>
                          <a:latin typeface="Calibri" panose="020F0502020204030204" pitchFamily="34" charset="0"/>
                        </a:rPr>
                        <a:t>MoH</a:t>
                      </a:r>
                      <a:r>
                        <a:rPr lang="en-US" sz="1000" b="1" i="0" u="none" strike="noStrike" dirty="0">
                          <a:solidFill>
                            <a:srgbClr val="000000"/>
                          </a:solidFill>
                          <a:effectLst/>
                          <a:latin typeface="Calibri" panose="020F0502020204030204" pitchFamily="34" charset="0"/>
                        </a:rPr>
                        <a:t> expression of interest/ TA request (X: submitted)</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Survey planning &amp; preparation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Training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Data collection – facility + community survey</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dirty="0">
                          <a:solidFill>
                            <a:srgbClr val="000000"/>
                          </a:solidFill>
                          <a:effectLst/>
                          <a:latin typeface="Calibri" panose="020F0502020204030204" pitchFamily="34" charset="0"/>
                        </a:rPr>
                        <a:t>Data collection – HMIS</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dirty="0">
                          <a:solidFill>
                            <a:srgbClr val="000000"/>
                          </a:solidFill>
                          <a:effectLst/>
                          <a:latin typeface="Calibri" panose="020F0502020204030204" pitchFamily="34" charset="0"/>
                        </a:rPr>
                        <a:t>Analysis </a:t>
                      </a:r>
                    </a:p>
                    <a:p>
                      <a:pPr algn="ctr" rtl="0" fontAlgn="ctr"/>
                      <a:r>
                        <a:rPr lang="en-US" sz="900" b="1" i="0" u="none" strike="noStrike" dirty="0">
                          <a:solidFill>
                            <a:srgbClr val="000000"/>
                          </a:solidFill>
                          <a:effectLst/>
                          <a:latin typeface="Calibri" panose="020F0502020204030204" pitchFamily="34" charset="0"/>
                        </a:rPr>
                        <a:t>(facility/community assessments, HMIS, pulse survey, epi. data, etc.)</a:t>
                      </a:r>
                      <a:endParaRPr lang="en-US" sz="1000" b="1"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Use of data</a:t>
                      </a:r>
                      <a:br>
                        <a:rPr lang="en-US" sz="1000" b="1" i="0" u="none" strike="noStrike">
                          <a:solidFill>
                            <a:srgbClr val="000000"/>
                          </a:solidFill>
                          <a:effectLst/>
                          <a:latin typeface="Calibri" panose="020F0502020204030204" pitchFamily="34" charset="0"/>
                        </a:rPr>
                      </a:br>
                      <a:r>
                        <a:rPr lang="en-US" sz="1000" b="1" i="0" u="none" strike="noStrike">
                          <a:solidFill>
                            <a:srgbClr val="000000"/>
                          </a:solidFill>
                          <a:effectLst/>
                          <a:latin typeface="Calibri" panose="020F0502020204030204" pitchFamily="34" charset="0"/>
                        </a:rPr>
                        <a:t>(policy dialogue + action plan)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a:rPr>
                        <a:t>Country database &amp; dashboard</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Ongoing M&amp;E</a:t>
                      </a:r>
                    </a:p>
                    <a:p>
                      <a:pPr algn="ctr" rtl="0" fontAlgn="ctr"/>
                      <a:r>
                        <a:rPr lang="en-US" sz="1000" b="1" i="0" u="none" strike="noStrike">
                          <a:solidFill>
                            <a:srgbClr val="000000"/>
                          </a:solidFill>
                          <a:effectLst/>
                          <a:latin typeface="Calibri" panose="020F0502020204030204" pitchFamily="34" charset="0"/>
                        </a:rPr>
                        <a:t>Round 2</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95876695"/>
                  </a:ext>
                </a:extLst>
              </a:tr>
              <a:tr h="157082">
                <a:tc>
                  <a:txBody>
                    <a:bodyPr/>
                    <a:lstStyle/>
                    <a:p>
                      <a:pPr algn="l" rtl="0" fontAlgn="ctr"/>
                      <a:r>
                        <a:rPr lang="en-US" sz="1000" b="1" i="0" u="none" strike="noStrike" dirty="0">
                          <a:solidFill>
                            <a:srgbClr val="000000"/>
                          </a:solidFill>
                          <a:effectLst/>
                          <a:latin typeface="Calibri"/>
                        </a:rPr>
                        <a:t>Angola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953052655"/>
                  </a:ext>
                </a:extLst>
              </a:tr>
              <a:tr h="157082">
                <a:tc>
                  <a:txBody>
                    <a:bodyPr/>
                    <a:lstStyle/>
                    <a:p>
                      <a:pPr algn="l" rtl="0" fontAlgn="ctr"/>
                      <a:r>
                        <a:rPr lang="en-US" sz="1000" b="1" i="0" u="none" strike="noStrike">
                          <a:solidFill>
                            <a:srgbClr val="000000"/>
                          </a:solidFill>
                          <a:effectLst/>
                          <a:latin typeface="Calibri"/>
                        </a:rPr>
                        <a:t>Burkina Faso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692705415"/>
                  </a:ext>
                </a:extLst>
              </a:tr>
              <a:tr h="157082">
                <a:tc>
                  <a:txBody>
                    <a:bodyPr/>
                    <a:lstStyle/>
                    <a:p>
                      <a:pPr algn="l" rtl="0" fontAlgn="ctr"/>
                      <a:r>
                        <a:rPr lang="en-US" sz="1000" b="1" i="0" u="none" strike="noStrike">
                          <a:solidFill>
                            <a:srgbClr val="000000"/>
                          </a:solidFill>
                          <a:effectLst/>
                          <a:latin typeface="Calibri"/>
                        </a:rPr>
                        <a:t>Benin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511865576"/>
                  </a:ext>
                </a:extLst>
              </a:tr>
              <a:tr h="157082">
                <a:tc>
                  <a:txBody>
                    <a:bodyPr/>
                    <a:lstStyle/>
                    <a:p>
                      <a:pPr algn="l" rtl="0" fontAlgn="ctr"/>
                      <a:r>
                        <a:rPr lang="en-US" sz="1000" b="1" i="0" u="none" strike="noStrike">
                          <a:solidFill>
                            <a:srgbClr val="000000"/>
                          </a:solidFill>
                          <a:effectLst/>
                          <a:latin typeface="Calibri"/>
                        </a:rPr>
                        <a:t>Cameroon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15 March</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0" i="0" u="none" strike="noStrike" dirty="0">
                          <a:solidFill>
                            <a:srgbClr val="000000"/>
                          </a:solidFill>
                          <a:effectLst/>
                          <a:highlight>
                            <a:srgbClr val="FFFF00"/>
                          </a:highlight>
                          <a:latin typeface="Calibri" panose="020F0502020204030204" pitchFamily="34" charset="0"/>
                        </a:rPr>
                        <a:t>1 April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72678725"/>
                  </a:ext>
                </a:extLst>
              </a:tr>
              <a:tr h="157082">
                <a:tc>
                  <a:txBody>
                    <a:bodyPr/>
                    <a:lstStyle/>
                    <a:p>
                      <a:pPr algn="l" rtl="0" fontAlgn="ctr"/>
                      <a:r>
                        <a:rPr lang="en-US" sz="1000" b="1" i="0" u="none" strike="noStrike">
                          <a:solidFill>
                            <a:srgbClr val="000000"/>
                          </a:solidFill>
                          <a:effectLst/>
                          <a:latin typeface="Calibri"/>
                        </a:rPr>
                        <a:t>Chad</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209154772"/>
                  </a:ext>
                </a:extLst>
              </a:tr>
              <a:tr h="157082">
                <a:tc>
                  <a:txBody>
                    <a:bodyPr/>
                    <a:lstStyle/>
                    <a:p>
                      <a:pPr algn="l" rtl="0" fontAlgn="ctr"/>
                      <a:r>
                        <a:rPr lang="en-US" sz="1000" b="1" i="0" u="none" strike="noStrike">
                          <a:solidFill>
                            <a:srgbClr val="000000"/>
                          </a:solidFill>
                          <a:effectLst/>
                          <a:latin typeface="Calibri"/>
                        </a:rPr>
                        <a:t>Congo </a:t>
                      </a:r>
                      <a:endParaRPr lang="en-US" sz="1000" b="1"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21 March</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828101397"/>
                  </a:ext>
                </a:extLst>
              </a:tr>
              <a:tr h="157082">
                <a:tc>
                  <a:txBody>
                    <a:bodyPr/>
                    <a:lstStyle/>
                    <a:p>
                      <a:pPr algn="l" rtl="0" fontAlgn="ctr"/>
                      <a:r>
                        <a:rPr lang="en-US" sz="1000" b="1" i="0" u="none" strike="noStrike">
                          <a:solidFill>
                            <a:srgbClr val="000000"/>
                          </a:solidFill>
                          <a:effectLst/>
                          <a:latin typeface="Calibri"/>
                        </a:rPr>
                        <a:t>DRC</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18757765"/>
                  </a:ext>
                </a:extLst>
              </a:tr>
              <a:tr h="157082">
                <a:tc>
                  <a:txBody>
                    <a:bodyPr/>
                    <a:lstStyle/>
                    <a:p>
                      <a:pPr algn="l" rtl="0" fontAlgn="ctr"/>
                      <a:r>
                        <a:rPr lang="en-US" sz="1000" b="1" i="0" u="none" strike="noStrike" dirty="0">
                          <a:solidFill>
                            <a:srgbClr val="000000"/>
                          </a:solidFill>
                          <a:effectLst/>
                          <a:latin typeface="Calibri"/>
                        </a:rPr>
                        <a:t>Eswatini</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773976806"/>
                  </a:ext>
                </a:extLst>
              </a:tr>
              <a:tr h="157082">
                <a:tc>
                  <a:txBody>
                    <a:bodyPr/>
                    <a:lstStyle/>
                    <a:p>
                      <a:pPr algn="l" rtl="0" fontAlgn="ctr"/>
                      <a:r>
                        <a:rPr lang="en-US" sz="1000" b="1" i="0" u="none" strike="noStrike">
                          <a:solidFill>
                            <a:srgbClr val="000000"/>
                          </a:solidFill>
                          <a:effectLst/>
                          <a:latin typeface="Calibri"/>
                        </a:rPr>
                        <a:t>Ethiopia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23126373"/>
                  </a:ext>
                </a:extLst>
              </a:tr>
              <a:tr h="157082">
                <a:tc>
                  <a:txBody>
                    <a:bodyPr/>
                    <a:lstStyle/>
                    <a:p>
                      <a:pPr algn="l" rtl="0" fontAlgn="ctr"/>
                      <a:r>
                        <a:rPr lang="en-US" sz="1000" b="1" i="0" u="none" strike="noStrike">
                          <a:solidFill>
                            <a:srgbClr val="000000"/>
                          </a:solidFill>
                          <a:effectLst/>
                          <a:latin typeface="Calibri"/>
                        </a:rPr>
                        <a:t>Gabon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108407016"/>
                  </a:ext>
                </a:extLst>
              </a:tr>
              <a:tr h="157082">
                <a:tc>
                  <a:txBody>
                    <a:bodyPr/>
                    <a:lstStyle/>
                    <a:p>
                      <a:pPr algn="l" rtl="0" fontAlgn="ctr"/>
                      <a:r>
                        <a:rPr lang="en-US" sz="1000" b="1" i="0" u="none" strike="noStrike">
                          <a:solidFill>
                            <a:srgbClr val="000000"/>
                          </a:solidFill>
                          <a:effectLst/>
                          <a:latin typeface="Calibri" panose="020F0502020204030204" pitchFamily="34" charset="0"/>
                        </a:rPr>
                        <a:t>Ghana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646385414"/>
                  </a:ext>
                </a:extLst>
              </a:tr>
              <a:tr h="157082">
                <a:tc>
                  <a:txBody>
                    <a:bodyPr/>
                    <a:lstStyle/>
                    <a:p>
                      <a:pPr algn="l" rtl="0" fontAlgn="ctr"/>
                      <a:r>
                        <a:rPr lang="en-US" sz="1000" b="1" i="0" u="none" strike="noStrike">
                          <a:solidFill>
                            <a:srgbClr val="000000"/>
                          </a:solidFill>
                          <a:effectLst/>
                          <a:latin typeface="Calibri"/>
                        </a:rPr>
                        <a:t>Kenya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900" b="0" i="0" u="none" strike="noStrike">
                          <a:solidFill>
                            <a:srgbClr val="000000"/>
                          </a:solidFill>
                          <a:effectLst/>
                          <a:latin typeface="Calibri" panose="020F0502020204030204" pitchFamily="34" charset="0"/>
                        </a:rPr>
                        <a:t>Ongoing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n-US" sz="900" b="0" i="0" u="none" strike="noStrike">
                          <a:solidFill>
                            <a:srgbClr val="000000"/>
                          </a:solidFill>
                          <a:effectLst/>
                          <a:latin typeface="Calibri" panose="020F0502020204030204" pitchFamily="34" charset="0"/>
                        </a:rPr>
                        <a:t>Ongoing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n-US" sz="900" b="0" i="0" u="none" strike="noStrike">
                          <a:solidFill>
                            <a:srgbClr val="000000"/>
                          </a:solidFill>
                          <a:effectLst/>
                          <a:latin typeface="Calibri" panose="020F0502020204030204" pitchFamily="34" charset="0"/>
                        </a:rPr>
                        <a:t>Ongoing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a:solidFill>
                            <a:srgbClr val="000000"/>
                          </a:solidFill>
                          <a:effectLst/>
                          <a:latin typeface="Calibri" panose="020F0502020204030204" pitchFamily="34" charset="0"/>
                        </a:rPr>
                        <a:t>1 April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47629121"/>
                  </a:ext>
                </a:extLst>
              </a:tr>
              <a:tr h="157082">
                <a:tc>
                  <a:txBody>
                    <a:bodyPr/>
                    <a:lstStyle/>
                    <a:p>
                      <a:pPr algn="l" rtl="0" fontAlgn="ctr"/>
                      <a:r>
                        <a:rPr lang="en-US" sz="1000" b="1" i="1" u="none" strike="noStrike" dirty="0">
                          <a:solidFill>
                            <a:srgbClr val="000000"/>
                          </a:solidFill>
                          <a:effectLst/>
                          <a:latin typeface="Calibri"/>
                        </a:rPr>
                        <a:t>(Malawi)</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en-US" sz="1000" b="0" i="1" u="none" strike="noStrike" dirty="0">
                          <a:solidFill>
                            <a:srgbClr val="000000"/>
                          </a:solidFill>
                          <a:effectLst/>
                          <a:latin typeface="Calibri"/>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endParaRPr lang="en-US" sz="900" b="0" i="1" u="none" strike="noStrike" dirty="0">
                        <a:solidFill>
                          <a:srgbClr val="FF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1" u="none" strike="noStrike" dirty="0">
                        <a:solidFill>
                          <a:srgbClr val="FF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1" u="none" strike="noStrike" dirty="0">
                          <a:solidFill>
                            <a:schemeClr val="tx1"/>
                          </a:solidFill>
                          <a:effectLst/>
                          <a:latin typeface="Calibri"/>
                        </a:rPr>
                        <a:t>3 March?</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1"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1" u="none" strike="noStrike">
                        <a:solidFill>
                          <a:srgbClr val="000000"/>
                        </a:solidFill>
                        <a:effectLst/>
                        <a:latin typeface="Calibri"/>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1"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1"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1"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1"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276045860"/>
                  </a:ext>
                </a:extLst>
              </a:tr>
              <a:tr h="190423">
                <a:tc>
                  <a:txBody>
                    <a:bodyPr/>
                    <a:lstStyle/>
                    <a:p>
                      <a:pPr algn="l" rtl="0" fontAlgn="ctr"/>
                      <a:r>
                        <a:rPr lang="en-US" sz="1000" b="1" i="0" u="none" strike="noStrike" dirty="0">
                          <a:solidFill>
                            <a:srgbClr val="000000"/>
                          </a:solidFill>
                          <a:effectLst/>
                          <a:latin typeface="Calibri"/>
                        </a:rPr>
                        <a:t>Mali</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sng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sng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sng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sngStrike">
                        <a:solidFill>
                          <a:srgbClr val="000000"/>
                        </a:solidFill>
                        <a:effectLst/>
                        <a:latin typeface="Calibri"/>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sng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sng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sng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sng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146183822"/>
                  </a:ext>
                </a:extLst>
              </a:tr>
              <a:tr h="157082">
                <a:tc>
                  <a:txBody>
                    <a:bodyPr/>
                    <a:lstStyle/>
                    <a:p>
                      <a:pPr algn="l" rtl="0" fontAlgn="ctr"/>
                      <a:r>
                        <a:rPr lang="en-US" sz="1000" b="1" i="0" u="none" strike="noStrike">
                          <a:solidFill>
                            <a:srgbClr val="000000"/>
                          </a:solidFill>
                          <a:effectLst/>
                          <a:latin typeface="Calibri" panose="020F0502020204030204" pitchFamily="34" charset="0"/>
                        </a:rPr>
                        <a:t>Mozambique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51542226"/>
                  </a:ext>
                </a:extLst>
              </a:tr>
              <a:tr h="0">
                <a:tc>
                  <a:txBody>
                    <a:bodyPr/>
                    <a:lstStyle/>
                    <a:p>
                      <a:pPr marL="0" algn="l" defTabSz="914400" rtl="0" eaLnBrk="1" fontAlgn="ctr" latinLnBrk="0" hangingPunct="1"/>
                      <a:r>
                        <a:rPr lang="en-US" sz="1000" b="1" i="0" u="none" strike="noStrike" kern="1200" dirty="0">
                          <a:solidFill>
                            <a:srgbClr val="000000"/>
                          </a:solidFill>
                          <a:effectLst/>
                          <a:latin typeface="Calibri" panose="020F0502020204030204" pitchFamily="34" charset="0"/>
                          <a:ea typeface="+mn-ea"/>
                          <a:cs typeface="+mn-cs"/>
                        </a:rPr>
                        <a:t>Namibia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77132732"/>
                  </a:ext>
                </a:extLst>
              </a:tr>
              <a:tr h="0">
                <a:tc>
                  <a:txBody>
                    <a:bodyPr/>
                    <a:lstStyle/>
                    <a:p>
                      <a:pPr marL="0" algn="l" defTabSz="914400" rtl="0" eaLnBrk="1" fontAlgn="ctr" latinLnBrk="0" hangingPunct="1"/>
                      <a:r>
                        <a:rPr lang="en-US" sz="1000" b="1" i="0" u="none" strike="noStrike" kern="1200" dirty="0">
                          <a:solidFill>
                            <a:srgbClr val="000000"/>
                          </a:solidFill>
                          <a:effectLst/>
                          <a:latin typeface="Calibri" panose="020F0502020204030204" pitchFamily="34" charset="0"/>
                          <a:ea typeface="+mn-ea"/>
                          <a:cs typeface="+mn-cs"/>
                        </a:rPr>
                        <a:t>Niger</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900" b="0" i="0" u="none" strike="noStrike" kern="1200" dirty="0">
                          <a:solidFill>
                            <a:srgbClr val="000000"/>
                          </a:solidFill>
                          <a:effectLst/>
                          <a:latin typeface="Calibri" panose="020F0502020204030204" pitchFamily="34" charset="0"/>
                          <a:ea typeface="+mn-ea"/>
                          <a:cs typeface="+mn-cs"/>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algn="l" defTabSz="914400" rtl="0" eaLnBrk="1" fontAlgn="ctr" latinLnBrk="0" hangingPunct="1"/>
                      <a:endParaRPr lang="en-US" sz="1000" b="1" i="0" u="none" strike="noStrike" kern="1200" dirty="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54256785"/>
                  </a:ext>
                </a:extLst>
              </a:tr>
              <a:tr h="157082">
                <a:tc>
                  <a:txBody>
                    <a:bodyPr/>
                    <a:lstStyle/>
                    <a:p>
                      <a:pPr algn="l" rtl="0" fontAlgn="ctr"/>
                      <a:r>
                        <a:rPr lang="en-US" sz="1000" b="1" i="0" u="none" strike="noStrike">
                          <a:solidFill>
                            <a:srgbClr val="000000"/>
                          </a:solidFill>
                          <a:effectLst/>
                          <a:latin typeface="Calibri" panose="020F0502020204030204" pitchFamily="34" charset="0"/>
                        </a:rPr>
                        <a:t>Nigeria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a:rPr>
                        <a:t>?</a:t>
                      </a:r>
                      <a:endParaRPr lang="en-US" dirty="0"/>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endParaRPr lang="en-US" sz="900" b="0" i="0" u="none" strike="noStrike" dirty="0">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19867243"/>
                  </a:ext>
                </a:extLst>
              </a:tr>
              <a:tr h="15708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b="1" i="0" u="none" strike="noStrike" dirty="0">
                          <a:solidFill>
                            <a:srgbClr val="000000"/>
                          </a:solidFill>
                          <a:effectLst/>
                          <a:latin typeface="Calibri" panose="020F0502020204030204" pitchFamily="34" charset="0"/>
                        </a:rPr>
                        <a:t>Rwanda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702603624"/>
                  </a:ext>
                </a:extLst>
              </a:tr>
              <a:tr h="15708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000" b="1" i="0" u="none" strike="noStrike">
                          <a:solidFill>
                            <a:srgbClr val="000000"/>
                          </a:solidFill>
                          <a:effectLst/>
                          <a:latin typeface="Calibri" panose="020F0502020204030204" pitchFamily="34" charset="0"/>
                        </a:rPr>
                        <a:t>Sao Tome &amp; Principe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84914742"/>
                  </a:ext>
                </a:extLst>
              </a:tr>
              <a:tr h="157082">
                <a:tc>
                  <a:txBody>
                    <a:bodyPr/>
                    <a:lstStyle/>
                    <a:p>
                      <a:pPr algn="l" rtl="0" fontAlgn="ctr"/>
                      <a:r>
                        <a:rPr lang="en-US" sz="1000" b="1" i="0" u="none" strike="noStrike" dirty="0">
                          <a:solidFill>
                            <a:srgbClr val="000000"/>
                          </a:solidFill>
                          <a:effectLst/>
                          <a:latin typeface="Calibri" panose="020F0502020204030204" pitchFamily="34" charset="0"/>
                        </a:rPr>
                        <a:t>Senegal</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a:ea typeface="+mn-ea"/>
                          <a:cs typeface="+mn-cs"/>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974808010"/>
                  </a:ext>
                </a:extLst>
              </a:tr>
              <a:tr h="157082">
                <a:tc>
                  <a:txBody>
                    <a:bodyPr/>
                    <a:lstStyle/>
                    <a:p>
                      <a:pPr algn="l" rtl="0" fontAlgn="ctr"/>
                      <a:r>
                        <a:rPr lang="en-US" sz="1000" b="1" i="0" u="none" strike="noStrike">
                          <a:solidFill>
                            <a:srgbClr val="000000"/>
                          </a:solidFill>
                          <a:effectLst/>
                          <a:latin typeface="Calibri" panose="020F0502020204030204" pitchFamily="34" charset="0"/>
                        </a:rPr>
                        <a:t>South Africa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00894467"/>
                  </a:ext>
                </a:extLst>
              </a:tr>
              <a:tr h="157082">
                <a:tc>
                  <a:txBody>
                    <a:bodyPr/>
                    <a:lstStyle/>
                    <a:p>
                      <a:pPr algn="l" rtl="0" fontAlgn="ctr"/>
                      <a:r>
                        <a:rPr lang="en-US" sz="1000" b="1" i="0" u="none" strike="noStrike">
                          <a:solidFill>
                            <a:srgbClr val="000000"/>
                          </a:solidFill>
                          <a:effectLst/>
                          <a:latin typeface="Calibri" panose="020F0502020204030204" pitchFamily="34" charset="0"/>
                        </a:rPr>
                        <a:t>South Sudan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169620644"/>
                  </a:ext>
                </a:extLst>
              </a:tr>
              <a:tr h="157082">
                <a:tc>
                  <a:txBody>
                    <a:bodyPr/>
                    <a:lstStyle/>
                    <a:p>
                      <a:pPr algn="l" rtl="0" fontAlgn="ctr"/>
                      <a:r>
                        <a:rPr lang="en-US" sz="1000" b="1" i="0" u="none" strike="noStrike">
                          <a:solidFill>
                            <a:srgbClr val="000000"/>
                          </a:solidFill>
                          <a:effectLst/>
                          <a:latin typeface="Calibri" panose="020F0502020204030204" pitchFamily="34" charset="0"/>
                        </a:rPr>
                        <a:t>Uganda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67698507"/>
                  </a:ext>
                </a:extLst>
              </a:tr>
              <a:tr h="157082">
                <a:tc>
                  <a:txBody>
                    <a:bodyPr/>
                    <a:lstStyle/>
                    <a:p>
                      <a:pPr algn="l" rtl="0" fontAlgn="ctr"/>
                      <a:r>
                        <a:rPr lang="en-US" sz="1000" b="1" i="0" u="none" strike="noStrike" dirty="0">
                          <a:solidFill>
                            <a:srgbClr val="000000"/>
                          </a:solidFill>
                          <a:effectLst/>
                          <a:latin typeface="Calibri" panose="020F0502020204030204" pitchFamily="34" charset="0"/>
                        </a:rPr>
                        <a:t>Zambia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211191743"/>
                  </a:ext>
                </a:extLst>
              </a:tr>
              <a:tr h="157082">
                <a:tc>
                  <a:txBody>
                    <a:bodyPr/>
                    <a:lstStyle/>
                    <a:p>
                      <a:pPr algn="l" rtl="0" fontAlgn="ctr"/>
                      <a:r>
                        <a:rPr lang="en-US" sz="1000" b="1" i="0" u="none" strike="noStrike" dirty="0">
                          <a:solidFill>
                            <a:srgbClr val="000000"/>
                          </a:solidFill>
                          <a:effectLst/>
                          <a:latin typeface="Calibri" panose="020F0502020204030204" pitchFamily="34" charset="0"/>
                        </a:rPr>
                        <a:t>Zimbabwe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AFRO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600163690"/>
                  </a:ext>
                </a:extLst>
              </a:tr>
            </a:tbl>
          </a:graphicData>
        </a:graphic>
      </p:graphicFrame>
    </p:spTree>
    <p:extLst>
      <p:ext uri="{BB962C8B-B14F-4D97-AF65-F5344CB8AC3E}">
        <p14:creationId xmlns:p14="http://schemas.microsoft.com/office/powerpoint/2010/main" val="40713702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C039B7-52D0-4329-8E71-9472F19A70CF}"/>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8" name="Title 7">
            <a:extLst>
              <a:ext uri="{FF2B5EF4-FFF2-40B4-BE49-F238E27FC236}">
                <a16:creationId xmlns:a16="http://schemas.microsoft.com/office/drawing/2014/main" id="{BD9C1706-D138-41C1-B186-39AA2FBCDDC8}"/>
              </a:ext>
            </a:extLst>
          </p:cNvPr>
          <p:cNvSpPr>
            <a:spLocks noGrp="1"/>
          </p:cNvSpPr>
          <p:nvPr>
            <p:ph type="title"/>
          </p:nvPr>
        </p:nvSpPr>
        <p:spPr>
          <a:xfrm>
            <a:off x="295227" y="159974"/>
            <a:ext cx="9645186" cy="720000"/>
          </a:xfrm>
        </p:spPr>
        <p:txBody>
          <a:bodyPr/>
          <a:lstStyle/>
          <a:p>
            <a:r>
              <a:rPr lang="en-US"/>
              <a:t>Countries supported to implement real-time regular HSPP tracking and monitoring (2/2)</a:t>
            </a:r>
          </a:p>
        </p:txBody>
      </p:sp>
      <p:graphicFrame>
        <p:nvGraphicFramePr>
          <p:cNvPr id="10" name="Table 9">
            <a:extLst>
              <a:ext uri="{FF2B5EF4-FFF2-40B4-BE49-F238E27FC236}">
                <a16:creationId xmlns:a16="http://schemas.microsoft.com/office/drawing/2014/main" id="{D76E5B11-78A6-4E11-BFA8-DC5969757C26}"/>
              </a:ext>
            </a:extLst>
          </p:cNvPr>
          <p:cNvGraphicFramePr>
            <a:graphicFrameLocks noGrp="1"/>
          </p:cNvGraphicFramePr>
          <p:nvPr/>
        </p:nvGraphicFramePr>
        <p:xfrm>
          <a:off x="323661" y="1446745"/>
          <a:ext cx="11544678" cy="4668120"/>
        </p:xfrm>
        <a:graphic>
          <a:graphicData uri="http://schemas.openxmlformats.org/drawingml/2006/table">
            <a:tbl>
              <a:tblPr/>
              <a:tblGrid>
                <a:gridCol w="1070915">
                  <a:extLst>
                    <a:ext uri="{9D8B030D-6E8A-4147-A177-3AD203B41FA5}">
                      <a16:colId xmlns:a16="http://schemas.microsoft.com/office/drawing/2014/main" val="1805654159"/>
                    </a:ext>
                  </a:extLst>
                </a:gridCol>
                <a:gridCol w="1070915">
                  <a:extLst>
                    <a:ext uri="{9D8B030D-6E8A-4147-A177-3AD203B41FA5}">
                      <a16:colId xmlns:a16="http://schemas.microsoft.com/office/drawing/2014/main" val="1156413257"/>
                    </a:ext>
                  </a:extLst>
                </a:gridCol>
                <a:gridCol w="1070915">
                  <a:extLst>
                    <a:ext uri="{9D8B030D-6E8A-4147-A177-3AD203B41FA5}">
                      <a16:colId xmlns:a16="http://schemas.microsoft.com/office/drawing/2014/main" val="627305240"/>
                    </a:ext>
                  </a:extLst>
                </a:gridCol>
                <a:gridCol w="1070915">
                  <a:extLst>
                    <a:ext uri="{9D8B030D-6E8A-4147-A177-3AD203B41FA5}">
                      <a16:colId xmlns:a16="http://schemas.microsoft.com/office/drawing/2014/main" val="3525753643"/>
                    </a:ext>
                  </a:extLst>
                </a:gridCol>
                <a:gridCol w="1070915">
                  <a:extLst>
                    <a:ext uri="{9D8B030D-6E8A-4147-A177-3AD203B41FA5}">
                      <a16:colId xmlns:a16="http://schemas.microsoft.com/office/drawing/2014/main" val="805167283"/>
                    </a:ext>
                  </a:extLst>
                </a:gridCol>
                <a:gridCol w="835526">
                  <a:extLst>
                    <a:ext uri="{9D8B030D-6E8A-4147-A177-3AD203B41FA5}">
                      <a16:colId xmlns:a16="http://schemas.microsoft.com/office/drawing/2014/main" val="3221571911"/>
                    </a:ext>
                  </a:extLst>
                </a:gridCol>
                <a:gridCol w="835526">
                  <a:extLst>
                    <a:ext uri="{9D8B030D-6E8A-4147-A177-3AD203B41FA5}">
                      <a16:colId xmlns:a16="http://schemas.microsoft.com/office/drawing/2014/main" val="1774658093"/>
                    </a:ext>
                  </a:extLst>
                </a:gridCol>
                <a:gridCol w="1467606">
                  <a:extLst>
                    <a:ext uri="{9D8B030D-6E8A-4147-A177-3AD203B41FA5}">
                      <a16:colId xmlns:a16="http://schemas.microsoft.com/office/drawing/2014/main" val="1983912313"/>
                    </a:ext>
                  </a:extLst>
                </a:gridCol>
                <a:gridCol w="1165904">
                  <a:extLst>
                    <a:ext uri="{9D8B030D-6E8A-4147-A177-3AD203B41FA5}">
                      <a16:colId xmlns:a16="http://schemas.microsoft.com/office/drawing/2014/main" val="284299363"/>
                    </a:ext>
                  </a:extLst>
                </a:gridCol>
                <a:gridCol w="990393">
                  <a:extLst>
                    <a:ext uri="{9D8B030D-6E8A-4147-A177-3AD203B41FA5}">
                      <a16:colId xmlns:a16="http://schemas.microsoft.com/office/drawing/2014/main" val="806535449"/>
                    </a:ext>
                  </a:extLst>
                </a:gridCol>
                <a:gridCol w="895148">
                  <a:extLst>
                    <a:ext uri="{9D8B030D-6E8A-4147-A177-3AD203B41FA5}">
                      <a16:colId xmlns:a16="http://schemas.microsoft.com/office/drawing/2014/main" val="2862036694"/>
                    </a:ext>
                  </a:extLst>
                </a:gridCol>
              </a:tblGrid>
              <a:tr h="0">
                <a:tc gridSpan="3">
                  <a:txBody>
                    <a:bodyPr/>
                    <a:lstStyle/>
                    <a:p>
                      <a:pPr algn="ctr" fontAlgn="b"/>
                      <a:r>
                        <a:rPr lang="en-US" sz="1050" b="1" i="0" u="none" strike="noStrike">
                          <a:solidFill>
                            <a:srgbClr val="000000"/>
                          </a:solidFill>
                          <a:effectLst/>
                          <a:latin typeface="Calibri" panose="020F0502020204030204" pitchFamily="34" charset="0"/>
                        </a:rPr>
                        <a:t>Countries supported for HSSP monitoring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algn="ctr" fontAlgn="b"/>
                      <a:r>
                        <a:rPr lang="en-US" sz="1000" b="1" i="0" u="none" strike="noStrike">
                          <a:solidFill>
                            <a:srgbClr val="FFFFFF"/>
                          </a:solidFill>
                          <a:effectLst/>
                          <a:latin typeface="Calibri" panose="020F0502020204030204" pitchFamily="34" charset="0"/>
                        </a:rPr>
                        <a:t>1. Generate understanding and evidence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hMerge="1">
                  <a:txBody>
                    <a:bodyPr/>
                    <a:lstStyle/>
                    <a:p>
                      <a:endParaRPr lang="en-US"/>
                    </a:p>
                  </a:txBody>
                  <a:tcPr/>
                </a:tc>
                <a:tc hMerge="1">
                  <a:txBody>
                    <a:bodyPr/>
                    <a:lstStyle/>
                    <a:p>
                      <a:endParaRPr lang="en-US"/>
                    </a:p>
                  </a:txBody>
                  <a:tcPr/>
                </a:tc>
                <a:tc hMerge="1">
                  <a:txBody>
                    <a:bodyPr/>
                    <a:lstStyle/>
                    <a:p>
                      <a:pPr algn="ctr" fontAlgn="b"/>
                      <a:endParaRPr lang="en-US" sz="1000" b="1" i="0" u="none" strike="noStrike">
                        <a:solidFill>
                          <a:srgbClr val="FFFFFF"/>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gridSpan="2">
                  <a:txBody>
                    <a:bodyPr/>
                    <a:lstStyle/>
                    <a:p>
                      <a:pPr algn="ctr" fontAlgn="b"/>
                      <a:r>
                        <a:rPr lang="en-US" sz="1000" b="1" i="0" u="none" strike="noStrike">
                          <a:solidFill>
                            <a:srgbClr val="FFFFFF"/>
                          </a:solidFill>
                          <a:effectLst/>
                          <a:latin typeface="Calibri" panose="020F0502020204030204" pitchFamily="34" charset="0"/>
                        </a:rPr>
                        <a:t>2. Guide country responses and actions</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hMerge="1">
                  <a:txBody>
                    <a:bodyPr/>
                    <a:lstStyle/>
                    <a:p>
                      <a:endParaRPr lang="en-US"/>
                    </a:p>
                  </a:txBody>
                  <a:tcPr/>
                </a:tc>
                <a:tc gridSpan="2">
                  <a:txBody>
                    <a:bodyPr/>
                    <a:lstStyle/>
                    <a:p>
                      <a:pPr algn="ctr" fontAlgn="b"/>
                      <a:r>
                        <a:rPr lang="en-US" sz="1000" b="1" i="0" u="none" strike="noStrike">
                          <a:solidFill>
                            <a:srgbClr val="FFFFFF"/>
                          </a:solidFill>
                          <a:effectLst/>
                          <a:latin typeface="Calibri" panose="020F0502020204030204" pitchFamily="34" charset="0"/>
                        </a:rPr>
                        <a:t>3. Build better resilient health services/systems</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hMerge="1">
                  <a:txBody>
                    <a:bodyPr/>
                    <a:lstStyle/>
                    <a:p>
                      <a:endParaRPr lang="en-US"/>
                    </a:p>
                  </a:txBody>
                  <a:tcPr/>
                </a:tc>
                <a:extLst>
                  <a:ext uri="{0D108BD9-81ED-4DB2-BD59-A6C34878D82A}">
                    <a16:rowId xmlns:a16="http://schemas.microsoft.com/office/drawing/2014/main" val="1321402563"/>
                  </a:ext>
                </a:extLst>
              </a:tr>
              <a:tr h="545501">
                <a:tc>
                  <a:txBody>
                    <a:bodyPr/>
                    <a:lstStyle/>
                    <a:p>
                      <a:pPr algn="ctr" rtl="0" fontAlgn="ctr"/>
                      <a:r>
                        <a:rPr lang="en-US" sz="1000" b="1" i="0" u="none" strike="noStrike">
                          <a:solidFill>
                            <a:srgbClr val="000000"/>
                          </a:solidFill>
                          <a:effectLst/>
                          <a:latin typeface="Calibri" panose="020F0502020204030204" pitchFamily="34" charset="0"/>
                        </a:rPr>
                        <a:t>Country</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Region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err="1">
                          <a:solidFill>
                            <a:srgbClr val="000000"/>
                          </a:solidFill>
                          <a:effectLst/>
                          <a:latin typeface="Calibri" panose="020F0502020204030204" pitchFamily="34" charset="0"/>
                        </a:rPr>
                        <a:t>MoH</a:t>
                      </a:r>
                      <a:r>
                        <a:rPr lang="en-US" sz="1000" b="1" i="0" u="none" strike="noStrike">
                          <a:solidFill>
                            <a:srgbClr val="000000"/>
                          </a:solidFill>
                          <a:effectLst/>
                          <a:latin typeface="Calibri" panose="020F0502020204030204" pitchFamily="34" charset="0"/>
                        </a:rPr>
                        <a:t> expression of interest/ TA request</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Survey planning &amp; preparation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Training</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Data collection – facility + community survey</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dirty="0">
                          <a:solidFill>
                            <a:srgbClr val="000000"/>
                          </a:solidFill>
                          <a:effectLst/>
                          <a:latin typeface="Calibri" panose="020F0502020204030204" pitchFamily="34" charset="0"/>
                        </a:rPr>
                        <a:t>Data collection – HMIS MCA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Analysis </a:t>
                      </a:r>
                    </a:p>
                    <a:p>
                      <a:pPr algn="ctr" rtl="0" fontAlgn="ctr"/>
                      <a:r>
                        <a:rPr lang="en-US" sz="900" b="1" i="0" u="none" strike="noStrike">
                          <a:solidFill>
                            <a:srgbClr val="000000"/>
                          </a:solidFill>
                          <a:effectLst/>
                          <a:latin typeface="Calibri" panose="020F0502020204030204" pitchFamily="34" charset="0"/>
                        </a:rPr>
                        <a:t>(facility/community assessments, HMIS, pulse survey, epi. data, etc.)</a:t>
                      </a:r>
                      <a:endParaRPr lang="en-US" sz="1000" b="1"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Use of data</a:t>
                      </a:r>
                      <a:br>
                        <a:rPr lang="en-US" sz="1000" b="1" i="0" u="none" strike="noStrike">
                          <a:solidFill>
                            <a:srgbClr val="000000"/>
                          </a:solidFill>
                          <a:effectLst/>
                          <a:latin typeface="Calibri" panose="020F0502020204030204" pitchFamily="34" charset="0"/>
                        </a:rPr>
                      </a:br>
                      <a:r>
                        <a:rPr lang="en-US" sz="1000" b="1" i="0" u="none" strike="noStrike">
                          <a:solidFill>
                            <a:srgbClr val="000000"/>
                          </a:solidFill>
                          <a:effectLst/>
                          <a:latin typeface="Calibri" panose="020F0502020204030204" pitchFamily="34" charset="0"/>
                        </a:rPr>
                        <a:t>(policy dialogue + action plan)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a:rPr>
                        <a:t>Country database &amp; dashboard</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rtl="0" fontAlgn="ctr"/>
                      <a:r>
                        <a:rPr lang="en-US" sz="1000" b="1" i="0" u="none" strike="noStrike">
                          <a:solidFill>
                            <a:srgbClr val="000000"/>
                          </a:solidFill>
                          <a:effectLst/>
                          <a:latin typeface="Calibri" panose="020F0502020204030204" pitchFamily="34" charset="0"/>
                        </a:rPr>
                        <a:t>Ongoing M&amp;E</a:t>
                      </a:r>
                    </a:p>
                    <a:p>
                      <a:pPr algn="ctr" rtl="0" fontAlgn="ctr"/>
                      <a:r>
                        <a:rPr lang="en-US" sz="1000" b="1" i="0" u="none" strike="noStrike">
                          <a:solidFill>
                            <a:srgbClr val="000000"/>
                          </a:solidFill>
                          <a:effectLst/>
                          <a:latin typeface="Calibri" panose="020F0502020204030204" pitchFamily="34" charset="0"/>
                        </a:rPr>
                        <a:t>Round 2</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95876695"/>
                  </a:ext>
                </a:extLst>
              </a:tr>
              <a:tr h="138841">
                <a:tc>
                  <a:txBody>
                    <a:bodyPr/>
                    <a:lstStyle/>
                    <a:p>
                      <a:pPr algn="l" rtl="0" fontAlgn="ctr"/>
                      <a:r>
                        <a:rPr lang="en-US" sz="1000" b="1" i="0" u="none" strike="noStrike" dirty="0">
                          <a:solidFill>
                            <a:srgbClr val="000000"/>
                          </a:solidFill>
                          <a:effectLst/>
                          <a:latin typeface="Calibri" panose="020F0502020204030204" pitchFamily="34" charset="0"/>
                        </a:rPr>
                        <a:t>Pakistan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EMRO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91999055"/>
                  </a:ext>
                </a:extLst>
              </a:tr>
              <a:tr h="138841">
                <a:tc>
                  <a:txBody>
                    <a:bodyPr/>
                    <a:lstStyle/>
                    <a:p>
                      <a:pPr algn="l" rtl="0" fontAlgn="ctr"/>
                      <a:r>
                        <a:rPr lang="en-US" sz="1000" b="1" i="0" u="none" strike="noStrike">
                          <a:solidFill>
                            <a:srgbClr val="000000"/>
                          </a:solidFill>
                          <a:effectLst/>
                          <a:latin typeface="Calibri" panose="020F0502020204030204" pitchFamily="34" charset="0"/>
                        </a:rPr>
                        <a:t>Sudan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EMRO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637132731"/>
                  </a:ext>
                </a:extLst>
              </a:tr>
              <a:tr h="138841">
                <a:tc>
                  <a:txBody>
                    <a:bodyPr/>
                    <a:lstStyle/>
                    <a:p>
                      <a:pPr algn="l" rtl="0" fontAlgn="ctr"/>
                      <a:r>
                        <a:rPr lang="en-US" sz="1000" b="1" i="0" u="none" strike="noStrike">
                          <a:solidFill>
                            <a:srgbClr val="000000"/>
                          </a:solidFill>
                          <a:effectLst/>
                          <a:latin typeface="Calibri" panose="020F0502020204030204" pitchFamily="34" charset="0"/>
                        </a:rPr>
                        <a:t>Yemen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EMRO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25034535"/>
                  </a:ext>
                </a:extLst>
              </a:tr>
              <a:tr h="138841">
                <a:tc>
                  <a:txBody>
                    <a:bodyPr/>
                    <a:lstStyle/>
                    <a:p>
                      <a:pPr algn="l" rtl="0" fontAlgn="ctr"/>
                      <a:r>
                        <a:rPr lang="en-US" sz="1000" b="1" i="0" u="none" strike="noStrike">
                          <a:solidFill>
                            <a:srgbClr val="000000"/>
                          </a:solidFill>
                          <a:effectLst/>
                          <a:latin typeface="Calibri" panose="020F0502020204030204" pitchFamily="34" charset="0"/>
                        </a:rPr>
                        <a:t>Kazakhstan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281911271"/>
                  </a:ext>
                </a:extLst>
              </a:tr>
              <a:tr h="138841">
                <a:tc>
                  <a:txBody>
                    <a:bodyPr/>
                    <a:lstStyle/>
                    <a:p>
                      <a:pPr algn="l" rtl="0" fontAlgn="ctr"/>
                      <a:r>
                        <a:rPr lang="en-US" sz="1000" b="1" i="0" u="none" strike="noStrike">
                          <a:solidFill>
                            <a:srgbClr val="000000"/>
                          </a:solidFill>
                          <a:effectLst/>
                          <a:latin typeface="Calibri" panose="020F0502020204030204" pitchFamily="34" charset="0"/>
                        </a:rPr>
                        <a:t>Kyrgyzstan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815424117"/>
                  </a:ext>
                </a:extLst>
              </a:tr>
              <a:tr h="138841">
                <a:tc>
                  <a:txBody>
                    <a:bodyPr/>
                    <a:lstStyle/>
                    <a:p>
                      <a:pPr algn="l" rtl="0" fontAlgn="ctr"/>
                      <a:r>
                        <a:rPr lang="en-US" sz="1000" b="1" i="0" u="none" strike="noStrike">
                          <a:solidFill>
                            <a:srgbClr val="000000"/>
                          </a:solidFill>
                          <a:effectLst/>
                          <a:latin typeface="Calibri" panose="020F0502020204030204" pitchFamily="34" charset="0"/>
                        </a:rPr>
                        <a:t>R. of Moldova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007463692"/>
                  </a:ext>
                </a:extLst>
              </a:tr>
              <a:tr h="138841">
                <a:tc>
                  <a:txBody>
                    <a:bodyPr/>
                    <a:lstStyle/>
                    <a:p>
                      <a:pPr algn="l" rtl="0" fontAlgn="ctr"/>
                      <a:r>
                        <a:rPr lang="en-US" sz="1000" b="1" i="0" u="none" strike="noStrike">
                          <a:solidFill>
                            <a:srgbClr val="000000"/>
                          </a:solidFill>
                          <a:effectLst/>
                          <a:latin typeface="Calibri"/>
                        </a:rPr>
                        <a:t>Romania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204402556"/>
                  </a:ext>
                </a:extLst>
              </a:tr>
              <a:tr h="138841">
                <a:tc>
                  <a:txBody>
                    <a:bodyPr/>
                    <a:lstStyle/>
                    <a:p>
                      <a:pPr algn="l" rtl="0" fontAlgn="ctr"/>
                      <a:r>
                        <a:rPr lang="en-US" sz="1000" b="1" i="0" u="none" strike="noStrike">
                          <a:solidFill>
                            <a:srgbClr val="000000"/>
                          </a:solidFill>
                          <a:effectLst/>
                          <a:latin typeface="Calibri"/>
                        </a:rPr>
                        <a:t>Tajikistan</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91451487"/>
                  </a:ext>
                </a:extLst>
              </a:tr>
              <a:tr h="138841">
                <a:tc>
                  <a:txBody>
                    <a:bodyPr/>
                    <a:lstStyle/>
                    <a:p>
                      <a:pPr algn="l" rtl="0" fontAlgn="ctr"/>
                      <a:r>
                        <a:rPr lang="en-US" sz="1000" b="1" i="0" u="none" strike="noStrike">
                          <a:solidFill>
                            <a:srgbClr val="000000"/>
                          </a:solidFill>
                          <a:effectLst/>
                          <a:latin typeface="Calibri"/>
                        </a:rPr>
                        <a:t>Ukraine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EURO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effectLst/>
                          <a:latin typeface="Calibri" panose="020F0502020204030204" pitchFamily="34" charset="0"/>
                        </a:rPr>
                        <a:t>X</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panose="020F0502020204030204" pitchFamily="34" charset="0"/>
                        </a:rPr>
                        <a:t>1 March</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dirty="0">
                          <a:solidFill>
                            <a:srgbClr val="000000"/>
                          </a:solidFill>
                          <a:effectLst/>
                          <a:latin typeface="Calibri"/>
                        </a:rPr>
                        <a:t> </a:t>
                      </a:r>
                      <a:r>
                        <a:rPr lang="en-US" sz="900" b="0" i="0" u="none" strike="noStrike" dirty="0">
                          <a:solidFill>
                            <a:srgbClr val="000000"/>
                          </a:solidFill>
                          <a:effectLst/>
                          <a:highlight>
                            <a:srgbClr val="FFFF00"/>
                          </a:highlight>
                          <a:latin typeface="Calibri"/>
                        </a:rPr>
                        <a:t>16 March</a:t>
                      </a: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a:rPr>
                        <a:t>  1 April</a:t>
                      </a: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854290481"/>
                  </a:ext>
                </a:extLst>
              </a:tr>
              <a:tr h="138841">
                <a:tc>
                  <a:txBody>
                    <a:bodyPr/>
                    <a:lstStyle/>
                    <a:p>
                      <a:pPr algn="l" rtl="0" fontAlgn="ctr"/>
                      <a:r>
                        <a:rPr lang="en-US" sz="1000" b="1" i="0" u="none" strike="noStrike">
                          <a:solidFill>
                            <a:srgbClr val="000000"/>
                          </a:solidFill>
                          <a:effectLst/>
                          <a:latin typeface="Calibri" panose="020F0502020204030204" pitchFamily="34" charset="0"/>
                        </a:rPr>
                        <a:t>Belize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520038787"/>
                  </a:ext>
                </a:extLst>
              </a:tr>
              <a:tr h="138841">
                <a:tc>
                  <a:txBody>
                    <a:bodyPr/>
                    <a:lstStyle/>
                    <a:p>
                      <a:pPr algn="l" rtl="0" fontAlgn="ctr"/>
                      <a:r>
                        <a:rPr lang="en-US" sz="1000" b="1" i="0" u="none" strike="noStrike">
                          <a:solidFill>
                            <a:srgbClr val="000000"/>
                          </a:solidFill>
                          <a:effectLst/>
                          <a:latin typeface="Calibri"/>
                        </a:rPr>
                        <a:t>Bolivia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820463900"/>
                  </a:ext>
                </a:extLst>
              </a:tr>
              <a:tr h="138841">
                <a:tc>
                  <a:txBody>
                    <a:bodyPr/>
                    <a:lstStyle/>
                    <a:p>
                      <a:pPr algn="l" rtl="0" fontAlgn="ctr"/>
                      <a:r>
                        <a:rPr lang="en-US" sz="1000" b="1" i="0" u="none" strike="noStrike">
                          <a:solidFill>
                            <a:srgbClr val="000000"/>
                          </a:solidFill>
                          <a:effectLst/>
                          <a:latin typeface="Calibri" panose="020F0502020204030204" pitchFamily="34" charset="0"/>
                        </a:rPr>
                        <a:t>Brazil</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860245972"/>
                  </a:ext>
                </a:extLst>
              </a:tr>
              <a:tr h="125881">
                <a:tc>
                  <a:txBody>
                    <a:bodyPr/>
                    <a:lstStyle/>
                    <a:p>
                      <a:pPr marL="0" algn="l" defTabSz="914400" rtl="0" eaLnBrk="1" fontAlgn="ctr" latinLnBrk="0" hangingPunct="1"/>
                      <a:r>
                        <a:rPr lang="en-US" sz="1000" b="1" i="0" u="none" strike="noStrike" kern="1200">
                          <a:solidFill>
                            <a:srgbClr val="000000"/>
                          </a:solidFill>
                          <a:effectLst/>
                          <a:latin typeface="Calibri" panose="020F0502020204030204" pitchFamily="34" charset="0"/>
                          <a:ea typeface="+mn-ea"/>
                          <a:cs typeface="+mn-cs"/>
                        </a:rPr>
                        <a:t>Dominican Republic</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427536873"/>
                  </a:ext>
                </a:extLst>
              </a:tr>
              <a:tr h="0">
                <a:tc>
                  <a:txBody>
                    <a:bodyPr/>
                    <a:lstStyle/>
                    <a:p>
                      <a:pPr marL="0" algn="l" defTabSz="914400" rtl="0" eaLnBrk="1" fontAlgn="ctr" latinLnBrk="0" hangingPunct="1"/>
                      <a:r>
                        <a:rPr lang="en-US" sz="900" b="1" i="0" u="none" strike="noStrike" kern="1200">
                          <a:solidFill>
                            <a:srgbClr val="000000"/>
                          </a:solidFill>
                          <a:effectLst/>
                          <a:latin typeface="Calibri" panose="020F0502020204030204" pitchFamily="34" charset="0"/>
                          <a:ea typeface="+mn-ea"/>
                          <a:cs typeface="+mn-cs"/>
                        </a:rPr>
                        <a:t>Guyana</a:t>
                      </a:r>
                      <a:endParaRPr lang="fr-FR" sz="900" b="1" i="0" u="none" strike="noStrike" kern="1200">
                        <a:solidFill>
                          <a:srgbClr val="000000"/>
                        </a:solidFill>
                        <a:effectLst/>
                        <a:latin typeface="Calibri" panose="020F0502020204030204" pitchFamily="34" charset="0"/>
                        <a:ea typeface="+mn-ea"/>
                        <a:cs typeface="+mn-cs"/>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dirty="0">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64914944"/>
                  </a:ext>
                </a:extLst>
              </a:tr>
              <a:tr h="138841">
                <a:tc>
                  <a:txBody>
                    <a:bodyPr/>
                    <a:lstStyle/>
                    <a:p>
                      <a:pPr algn="l" rtl="0" fontAlgn="ctr"/>
                      <a:r>
                        <a:rPr lang="en-US" sz="1000" b="1" i="0" u="none" strike="noStrike">
                          <a:solidFill>
                            <a:srgbClr val="000000"/>
                          </a:solidFill>
                          <a:effectLst/>
                          <a:latin typeface="Calibri" panose="020F0502020204030204" pitchFamily="34" charset="0"/>
                        </a:rPr>
                        <a:t>Haiti</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154075007"/>
                  </a:ext>
                </a:extLst>
              </a:tr>
              <a:tr h="130527">
                <a:tc>
                  <a:txBody>
                    <a:bodyPr/>
                    <a:lstStyle/>
                    <a:p>
                      <a:pPr algn="l" rtl="0" fontAlgn="ctr"/>
                      <a:r>
                        <a:rPr lang="en-US" sz="1000" b="1" i="0" u="none" strike="noStrike">
                          <a:solidFill>
                            <a:srgbClr val="000000"/>
                          </a:solidFill>
                          <a:effectLst/>
                          <a:latin typeface="Calibri" panose="020F0502020204030204" pitchFamily="34" charset="0"/>
                        </a:rPr>
                        <a:t>Jamaica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33704209"/>
                  </a:ext>
                </a:extLst>
              </a:tr>
              <a:tr h="130527">
                <a:tc>
                  <a:txBody>
                    <a:bodyPr/>
                    <a:lstStyle/>
                    <a:p>
                      <a:pPr lvl="0" algn="l">
                        <a:buNone/>
                      </a:pPr>
                      <a:r>
                        <a:rPr lang="en-US" sz="1000" b="1" i="0" u="none" strike="noStrike">
                          <a:solidFill>
                            <a:srgbClr val="000000"/>
                          </a:solidFill>
                          <a:effectLst/>
                          <a:latin typeface="Calibri"/>
                        </a:rPr>
                        <a:t>Paraguay</a:t>
                      </a: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tcPr>
                </a:tc>
                <a:tc>
                  <a:txBody>
                    <a:bodyPr/>
                    <a:lstStyle/>
                    <a:p>
                      <a:pPr marL="0" lvl="0" indent="0" algn="ctr" defTabSz="914400" rtl="0" eaLnBrk="1" fontAlgn="ctr" latinLnBrk="0" hangingPunct="1">
                        <a:lnSpc>
                          <a:spcPct val="100000"/>
                        </a:lnSpc>
                        <a:spcBef>
                          <a:spcPts val="0"/>
                        </a:spcBef>
                        <a:spcAft>
                          <a:spcPts val="0"/>
                        </a:spcAft>
                        <a:buNone/>
                        <a:tabLst/>
                        <a:defRPr/>
                      </a:pPr>
                      <a:r>
                        <a:rPr lang="en-US" sz="1000" b="0" i="0" u="none" strike="noStrike" kern="1200">
                          <a:solidFill>
                            <a:srgbClr val="000000"/>
                          </a:solidFill>
                          <a:effectLst/>
                          <a:latin typeface="Calibri" panose="020F0502020204030204" pitchFamily="34" charset="0"/>
                          <a:ea typeface="+mn-ea"/>
                          <a:cs typeface="+mn-cs"/>
                        </a:rPr>
                        <a:t>PAHO</a:t>
                      </a: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rgbClr val="92D050"/>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dirty="0">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4">
                        <a:lumMod val="20000"/>
                        <a:lumOff val="8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extLst>
                  <a:ext uri="{0D108BD9-81ED-4DB2-BD59-A6C34878D82A}">
                    <a16:rowId xmlns:a16="http://schemas.microsoft.com/office/drawing/2014/main" val="2496016188"/>
                  </a:ext>
                </a:extLst>
              </a:tr>
              <a:tr h="130527">
                <a:tc>
                  <a:txBody>
                    <a:bodyPr/>
                    <a:lstStyle/>
                    <a:p>
                      <a:pPr lvl="0" algn="l">
                        <a:buNone/>
                      </a:pPr>
                      <a:r>
                        <a:rPr lang="en-US" sz="1000" b="1" i="0" u="none" strike="noStrike">
                          <a:solidFill>
                            <a:srgbClr val="000000"/>
                          </a:solidFill>
                          <a:effectLst/>
                          <a:latin typeface="Calibri"/>
                        </a:rPr>
                        <a:t>Peru</a:t>
                      </a: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tcPr>
                </a:tc>
                <a:tc>
                  <a:txBody>
                    <a:bodyPr/>
                    <a:lstStyle/>
                    <a:p>
                      <a:pPr marL="0" lvl="0" indent="0" algn="ctr" defTabSz="914400" rtl="0" eaLnBrk="1" fontAlgn="ctr" latinLnBrk="0" hangingPunct="1">
                        <a:lnSpc>
                          <a:spcPct val="100000"/>
                        </a:lnSpc>
                        <a:spcBef>
                          <a:spcPts val="0"/>
                        </a:spcBef>
                        <a:spcAft>
                          <a:spcPts val="0"/>
                        </a:spcAft>
                        <a:buNone/>
                        <a:tabLst/>
                        <a:defRPr/>
                      </a:pPr>
                      <a:r>
                        <a:rPr lang="en-US" sz="1000" b="0" i="0" u="none" strike="noStrike" kern="1200" dirty="0">
                          <a:solidFill>
                            <a:srgbClr val="000000"/>
                          </a:solidFill>
                          <a:effectLst/>
                          <a:latin typeface="Calibri" panose="020F0502020204030204" pitchFamily="34" charset="0"/>
                          <a:ea typeface="+mn-ea"/>
                          <a:cs typeface="+mn-cs"/>
                        </a:rPr>
                        <a:t>PAHO</a:t>
                      </a: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rgbClr val="92D050"/>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dirty="0">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4">
                        <a:lumMod val="20000"/>
                        <a:lumOff val="8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tc>
                  <a:txBody>
                    <a:bodyPr/>
                    <a:lstStyle/>
                    <a:p>
                      <a:pPr lvl="0" algn="ctr">
                        <a:buNone/>
                      </a:pPr>
                      <a:endParaRPr lang="en-US" sz="900" b="0" i="0" u="none" strike="noStrike">
                        <a:solidFill>
                          <a:srgbClr val="000000"/>
                        </a:solidFill>
                        <a:effectLst/>
                        <a:latin typeface="Calibri"/>
                      </a:endParaRPr>
                    </a:p>
                  </a:txBody>
                  <a:tcPr marL="3696" marR="3696" marT="3696" marB="0">
                    <a:lnL w="6350">
                      <a:solidFill>
                        <a:srgbClr val="000000"/>
                      </a:solidFill>
                    </a:lnL>
                    <a:lnR w="6350">
                      <a:solidFill>
                        <a:srgbClr val="000000"/>
                      </a:solidFill>
                    </a:lnR>
                    <a:lnT w="6350">
                      <a:solidFill>
                        <a:srgbClr val="000000"/>
                      </a:solidFill>
                    </a:lnT>
                    <a:lnB w="6350">
                      <a:solidFill>
                        <a:srgbClr val="000000"/>
                      </a:solidFill>
                    </a:lnB>
                    <a:solidFill>
                      <a:schemeClr val="accent6">
                        <a:lumMod val="40000"/>
                        <a:lumOff val="60000"/>
                      </a:schemeClr>
                    </a:solidFill>
                  </a:tcPr>
                </a:tc>
                <a:extLst>
                  <a:ext uri="{0D108BD9-81ED-4DB2-BD59-A6C34878D82A}">
                    <a16:rowId xmlns:a16="http://schemas.microsoft.com/office/drawing/2014/main" val="2879020106"/>
                  </a:ext>
                </a:extLst>
              </a:tr>
              <a:tr h="130527">
                <a:tc>
                  <a:txBody>
                    <a:bodyPr/>
                    <a:lstStyle/>
                    <a:p>
                      <a:pPr algn="l" rtl="0" fontAlgn="ctr"/>
                      <a:r>
                        <a:rPr lang="en-US" sz="1000" b="1" i="0" u="none" strike="noStrike">
                          <a:solidFill>
                            <a:srgbClr val="000000"/>
                          </a:solidFill>
                          <a:effectLst/>
                          <a:latin typeface="Calibri" panose="020F0502020204030204" pitchFamily="34" charset="0"/>
                        </a:rPr>
                        <a:t>Suriname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Calibri" panose="020F0502020204030204" pitchFamily="34" charset="0"/>
                          <a:ea typeface="+mn-ea"/>
                          <a:cs typeface="+mn-cs"/>
                        </a:rPr>
                        <a:t>PAHO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631206032"/>
                  </a:ext>
                </a:extLst>
              </a:tr>
              <a:tr h="138841">
                <a:tc>
                  <a:txBody>
                    <a:bodyPr/>
                    <a:lstStyle/>
                    <a:p>
                      <a:pPr algn="l" rtl="0" fontAlgn="ctr"/>
                      <a:r>
                        <a:rPr lang="en-US" sz="1000" b="1" i="0" u="none" strike="noStrike">
                          <a:solidFill>
                            <a:srgbClr val="000000"/>
                          </a:solidFill>
                          <a:effectLst/>
                          <a:latin typeface="Calibri"/>
                        </a:rPr>
                        <a:t>Bangladesh</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SEARO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158523466"/>
                  </a:ext>
                </a:extLst>
              </a:tr>
              <a:tr h="125314">
                <a:tc>
                  <a:txBody>
                    <a:bodyPr/>
                    <a:lstStyle/>
                    <a:p>
                      <a:pPr algn="l" rtl="0" fontAlgn="ctr"/>
                      <a:r>
                        <a:rPr lang="en-US" sz="1000" b="1" i="0" u="none" strike="noStrike">
                          <a:solidFill>
                            <a:srgbClr val="000000"/>
                          </a:solidFill>
                          <a:effectLst/>
                          <a:latin typeface="Calibri" panose="020F0502020204030204" pitchFamily="34" charset="0"/>
                        </a:rPr>
                        <a:t>India</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SEARO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287140045"/>
                  </a:ext>
                </a:extLst>
              </a:tr>
              <a:tr h="138841">
                <a:tc>
                  <a:txBody>
                    <a:bodyPr/>
                    <a:lstStyle/>
                    <a:p>
                      <a:pPr algn="l" rtl="0" fontAlgn="ctr"/>
                      <a:r>
                        <a:rPr lang="en-US" sz="1000" b="1" i="0" u="none" strike="noStrike">
                          <a:solidFill>
                            <a:srgbClr val="000000"/>
                          </a:solidFill>
                          <a:effectLst/>
                          <a:latin typeface="Calibri" panose="020F0502020204030204" pitchFamily="34" charset="0"/>
                        </a:rPr>
                        <a:t>Myanmar</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SEARO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530255642"/>
                  </a:ext>
                </a:extLst>
              </a:tr>
              <a:tr h="138841">
                <a:tc>
                  <a:txBody>
                    <a:bodyPr/>
                    <a:lstStyle/>
                    <a:p>
                      <a:pPr algn="l" rtl="0" fontAlgn="ctr"/>
                      <a:r>
                        <a:rPr lang="en-US" sz="1000" b="1" i="0" u="none" strike="noStrike">
                          <a:solidFill>
                            <a:srgbClr val="000000"/>
                          </a:solidFill>
                          <a:effectLst/>
                          <a:latin typeface="Calibri" panose="020F0502020204030204" pitchFamily="34" charset="0"/>
                        </a:rPr>
                        <a:t>Nepal</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SEARO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172219186"/>
                  </a:ext>
                </a:extLst>
              </a:tr>
              <a:tr h="138841">
                <a:tc>
                  <a:txBody>
                    <a:bodyPr/>
                    <a:lstStyle/>
                    <a:p>
                      <a:pPr algn="l" rtl="0" fontAlgn="ctr"/>
                      <a:r>
                        <a:rPr lang="en-US" sz="1000" b="1" i="0" u="none" strike="noStrike">
                          <a:solidFill>
                            <a:srgbClr val="000000"/>
                          </a:solidFill>
                          <a:effectLst/>
                          <a:latin typeface="Calibri" panose="020F0502020204030204" pitchFamily="34" charset="0"/>
                        </a:rPr>
                        <a:t>Timor-Leste</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000" b="0" i="0" u="none" strike="noStrike" kern="1200" dirty="0">
                          <a:solidFill>
                            <a:srgbClr val="000000"/>
                          </a:solidFill>
                          <a:effectLst/>
                          <a:latin typeface="Calibri" panose="020F0502020204030204" pitchFamily="34" charset="0"/>
                          <a:ea typeface="+mn-ea"/>
                          <a:cs typeface="+mn-cs"/>
                        </a:rPr>
                        <a:t>SEARO</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endParaRPr lang="en-US" sz="900" b="0" i="0" u="none" strike="noStrike">
                        <a:solidFill>
                          <a:srgbClr val="000000"/>
                        </a:solidFill>
                        <a:effectLst/>
                        <a:latin typeface="Calibri" panose="020F0502020204030204" pitchFamily="34" charset="0"/>
                      </a:endParaRP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0" fontAlgn="ctr"/>
                      <a:r>
                        <a:rPr lang="en-US" sz="900" b="0" i="0" u="none" strike="noStrike">
                          <a:solidFill>
                            <a:srgbClr val="000000"/>
                          </a:solidFill>
                          <a:effectLst/>
                          <a:latin typeface="Calibri" panose="020F0502020204030204" pitchFamily="34" charset="0"/>
                        </a:rPr>
                        <a:t> </a:t>
                      </a:r>
                    </a:p>
                  </a:txBody>
                  <a:tcPr marL="3697" marR="3697" marT="36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3697" marR="3697" marT="3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214403021"/>
                  </a:ext>
                </a:extLst>
              </a:tr>
            </a:tbl>
          </a:graphicData>
        </a:graphic>
      </p:graphicFrame>
    </p:spTree>
    <p:extLst>
      <p:ext uri="{BB962C8B-B14F-4D97-AF65-F5344CB8AC3E}">
        <p14:creationId xmlns:p14="http://schemas.microsoft.com/office/powerpoint/2010/main" val="19511797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E818-EC14-4608-97B9-3DE52A1F7217}"/>
              </a:ext>
            </a:extLst>
          </p:cNvPr>
          <p:cNvSpPr>
            <a:spLocks noGrp="1"/>
          </p:cNvSpPr>
          <p:nvPr>
            <p:ph type="title"/>
          </p:nvPr>
        </p:nvSpPr>
        <p:spPr>
          <a:xfrm>
            <a:off x="485636" y="368515"/>
            <a:ext cx="11449050" cy="922199"/>
          </a:xfrm>
        </p:spPr>
        <p:txBody>
          <a:bodyPr/>
          <a:lstStyle/>
          <a:p>
            <a:r>
              <a:rPr lang="en-US" sz="3200" dirty="0"/>
              <a:t>Versions and languages</a:t>
            </a:r>
            <a:br>
              <a:rPr lang="en-US" sz="3200" dirty="0"/>
            </a:br>
            <a:endParaRPr lang="en-US" dirty="0"/>
          </a:p>
        </p:txBody>
      </p:sp>
      <p:sp>
        <p:nvSpPr>
          <p:cNvPr id="3" name="Slide Number Placeholder 2">
            <a:extLst>
              <a:ext uri="{FF2B5EF4-FFF2-40B4-BE49-F238E27FC236}">
                <a16:creationId xmlns:a16="http://schemas.microsoft.com/office/drawing/2014/main" id="{854013A1-8FC5-407B-9E64-4A99FA3F6336}"/>
              </a:ext>
            </a:extLst>
          </p:cNvPr>
          <p:cNvSpPr>
            <a:spLocks noGrp="1"/>
          </p:cNvSpPr>
          <p:nvPr>
            <p:ph type="sldNum" sz="quarter" idx="10"/>
          </p:nvPr>
        </p:nvSpPr>
        <p:spPr/>
        <p:txBody>
          <a:bodyPr/>
          <a:lstStyle/>
          <a:p>
            <a:fld id="{2AAA7032-8CB7-40F4-9CB9-A644B8ADA1F8}" type="slidenum">
              <a:rPr lang="en-US" smtClean="0"/>
              <a:pPr/>
              <a:t>45</a:t>
            </a:fld>
            <a:endParaRPr lang="en-US"/>
          </a:p>
        </p:txBody>
      </p:sp>
      <p:sp>
        <p:nvSpPr>
          <p:cNvPr id="4" name="Content Placeholder 3">
            <a:extLst>
              <a:ext uri="{FF2B5EF4-FFF2-40B4-BE49-F238E27FC236}">
                <a16:creationId xmlns:a16="http://schemas.microsoft.com/office/drawing/2014/main" id="{3008E68A-DEFC-4864-96AE-0FF4E09F0715}"/>
              </a:ext>
            </a:extLst>
          </p:cNvPr>
          <p:cNvSpPr>
            <a:spLocks noGrp="1"/>
          </p:cNvSpPr>
          <p:nvPr>
            <p:ph sz="quarter" idx="11"/>
          </p:nvPr>
        </p:nvSpPr>
        <p:spPr>
          <a:xfrm>
            <a:off x="485636" y="1252025"/>
            <a:ext cx="10663333" cy="5605975"/>
          </a:xfrm>
        </p:spPr>
        <p:txBody>
          <a:bodyPr/>
          <a:lstStyle/>
          <a:p>
            <a:pPr marL="989013" lvl="2" indent="-457200">
              <a:buFont typeface="+mj-lt"/>
              <a:buAutoNum type="arabicPeriod"/>
            </a:pPr>
            <a:r>
              <a:rPr lang="en-US" sz="2400" dirty="0"/>
              <a:t>All assessment modules and resource materials originally developed in English</a:t>
            </a:r>
          </a:p>
          <a:p>
            <a:pPr marL="989013" lvl="2" indent="-457200">
              <a:buFont typeface="+mj-lt"/>
              <a:buAutoNum type="arabicPeriod"/>
            </a:pPr>
            <a:r>
              <a:rPr lang="en-US" sz="2400" dirty="0"/>
              <a:t>All assessment modules and main resource materials reviewed and published on WHO website in English</a:t>
            </a:r>
          </a:p>
          <a:p>
            <a:pPr marL="989013" lvl="2" indent="-457200">
              <a:buFont typeface="+mj-lt"/>
              <a:buAutoNum type="arabicPeriod"/>
            </a:pPr>
            <a:r>
              <a:rPr lang="en-US" sz="2400" dirty="0"/>
              <a:t>All assessment modules and main resource materials being translated into 6 UN languages and Portuguese published (ongoing process)</a:t>
            </a:r>
          </a:p>
          <a:p>
            <a:pPr marL="989013" lvl="2" indent="-457200">
              <a:buFont typeface="+mj-lt"/>
              <a:buAutoNum type="arabicPeriod"/>
            </a:pPr>
            <a:r>
              <a:rPr lang="en-US" sz="2400" dirty="0"/>
              <a:t>Dynamic aspect of modules and materials </a:t>
            </a:r>
          </a:p>
          <a:p>
            <a:pPr marL="989013" lvl="2" indent="-457200">
              <a:buFont typeface="+mj-lt"/>
              <a:buAutoNum type="arabicPeriod"/>
            </a:pPr>
            <a:r>
              <a:rPr lang="en-US" sz="2400" dirty="0"/>
              <a:t>Country specific versions </a:t>
            </a:r>
          </a:p>
          <a:p>
            <a:pPr marL="989013" lvl="2" indent="-457200">
              <a:buFont typeface="+mj-lt"/>
              <a:buAutoNum type="arabicPeriod"/>
            </a:pPr>
            <a:r>
              <a:rPr lang="en-US" sz="2400" dirty="0"/>
              <a:t>Local languages (possibly important for community tool)</a:t>
            </a:r>
          </a:p>
          <a:p>
            <a:pPr marL="989013" lvl="2" indent="-457200">
              <a:buFont typeface="+mj-lt"/>
              <a:buAutoNum type="arabicPeriod"/>
            </a:pPr>
            <a:r>
              <a:rPr lang="en-US" sz="2400" dirty="0"/>
              <a:t>Pool of experts to support Lusophone, French and English speaking countries.</a:t>
            </a:r>
          </a:p>
        </p:txBody>
      </p:sp>
    </p:spTree>
    <p:extLst>
      <p:ext uri="{BB962C8B-B14F-4D97-AF65-F5344CB8AC3E}">
        <p14:creationId xmlns:p14="http://schemas.microsoft.com/office/powerpoint/2010/main" val="402808496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252B848-4D20-4498-9EBE-58D2591EEE19}"/>
              </a:ext>
            </a:extLst>
          </p:cNvPr>
          <p:cNvGrpSpPr/>
          <p:nvPr/>
        </p:nvGrpSpPr>
        <p:grpSpPr>
          <a:xfrm>
            <a:off x="-4446" y="3104886"/>
            <a:ext cx="12196446" cy="3765661"/>
            <a:chOff x="-4446" y="3104886"/>
            <a:chExt cx="12196446" cy="3765661"/>
          </a:xfrm>
        </p:grpSpPr>
        <p:grpSp>
          <p:nvGrpSpPr>
            <p:cNvPr id="10" name="Group 9">
              <a:extLst>
                <a:ext uri="{FF2B5EF4-FFF2-40B4-BE49-F238E27FC236}">
                  <a16:creationId xmlns:a16="http://schemas.microsoft.com/office/drawing/2014/main" id="{14721672-0152-E34D-B514-51CA27930460}"/>
                </a:ext>
              </a:extLst>
            </p:cNvPr>
            <p:cNvGrpSpPr/>
            <p:nvPr/>
          </p:nvGrpSpPr>
          <p:grpSpPr>
            <a:xfrm>
              <a:off x="0" y="3104886"/>
              <a:ext cx="12192000" cy="3759398"/>
              <a:chOff x="0" y="4406900"/>
              <a:chExt cx="13004800" cy="5346700"/>
            </a:xfrm>
          </p:grpSpPr>
          <p:sp>
            <p:nvSpPr>
              <p:cNvPr id="5" name="object 5"/>
              <p:cNvSpPr/>
              <p:nvPr/>
            </p:nvSpPr>
            <p:spPr>
              <a:xfrm>
                <a:off x="0" y="4406900"/>
                <a:ext cx="13004800" cy="53467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642915"/>
                <a:endParaRPr sz="1266" dirty="0">
                  <a:solidFill>
                    <a:prstClr val="black"/>
                  </a:solidFill>
                  <a:latin typeface="Calibri"/>
                </a:endParaRPr>
              </a:p>
            </p:txBody>
          </p:sp>
          <p:sp>
            <p:nvSpPr>
              <p:cNvPr id="6" name="object 6"/>
              <p:cNvSpPr/>
              <p:nvPr/>
            </p:nvSpPr>
            <p:spPr>
              <a:xfrm>
                <a:off x="0" y="6388100"/>
                <a:ext cx="8116800" cy="33655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642915"/>
                <a:endParaRPr sz="1266" dirty="0">
                  <a:solidFill>
                    <a:prstClr val="black"/>
                  </a:solidFill>
                  <a:latin typeface="Calibri"/>
                </a:endParaRPr>
              </a:p>
            </p:txBody>
          </p:sp>
        </p:grpSp>
        <p:sp>
          <p:nvSpPr>
            <p:cNvPr id="4" name="object 4"/>
            <p:cNvSpPr/>
            <p:nvPr/>
          </p:nvSpPr>
          <p:spPr>
            <a:xfrm>
              <a:off x="-4446" y="4110095"/>
              <a:ext cx="6447191" cy="276045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defTabSz="642915"/>
              <a:endParaRPr sz="1266" dirty="0">
                <a:solidFill>
                  <a:prstClr val="black"/>
                </a:solidFill>
                <a:latin typeface="Calibri"/>
              </a:endParaRPr>
            </a:p>
          </p:txBody>
        </p:sp>
      </p:grpSp>
      <p:sp>
        <p:nvSpPr>
          <p:cNvPr id="9" name="object 9"/>
          <p:cNvSpPr txBox="1">
            <a:spLocks noGrp="1"/>
          </p:cNvSpPr>
          <p:nvPr>
            <p:ph type="title"/>
          </p:nvPr>
        </p:nvSpPr>
        <p:spPr>
          <a:xfrm>
            <a:off x="458412" y="631741"/>
            <a:ext cx="5984333" cy="311817"/>
          </a:xfrm>
          <a:prstGeom prst="rect">
            <a:avLst/>
          </a:prstGeom>
        </p:spPr>
        <p:txBody>
          <a:bodyPr vert="horz" wrap="square" lIns="0" tIns="42863" rIns="0" bIns="0" rtlCol="0">
            <a:spAutoFit/>
          </a:bodyPr>
          <a:lstStyle/>
          <a:p>
            <a:pPr marL="8929" marR="3572">
              <a:lnSpc>
                <a:spcPts val="2039"/>
              </a:lnSpc>
              <a:spcBef>
                <a:spcPts val="337"/>
              </a:spcBef>
            </a:pPr>
            <a:r>
              <a:rPr lang="en-US" dirty="0"/>
              <a:t>ACT-A Pillars and Health Systems Connector</a:t>
            </a:r>
            <a:endParaRPr dirty="0"/>
          </a:p>
        </p:txBody>
      </p:sp>
      <p:sp>
        <p:nvSpPr>
          <p:cNvPr id="11" name="Rectangle 10">
            <a:extLst>
              <a:ext uri="{FF2B5EF4-FFF2-40B4-BE49-F238E27FC236}">
                <a16:creationId xmlns:a16="http://schemas.microsoft.com/office/drawing/2014/main" id="{1296D4D1-6C1A-6741-AF4D-7DB55CA752D1}"/>
              </a:ext>
            </a:extLst>
          </p:cNvPr>
          <p:cNvSpPr/>
          <p:nvPr/>
        </p:nvSpPr>
        <p:spPr>
          <a:xfrm>
            <a:off x="3596153" y="2089144"/>
            <a:ext cx="1214438" cy="2125266"/>
          </a:xfrm>
          <a:prstGeom prst="rect">
            <a:avLst/>
          </a:prstGeom>
          <a:solidFill>
            <a:schemeClr val="bg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42915"/>
            <a:r>
              <a:rPr lang="en-GB" sz="1266" b="1" dirty="0">
                <a:solidFill>
                  <a:srgbClr val="069EDA"/>
                </a:solidFill>
                <a:latin typeface="Calibri"/>
              </a:rPr>
              <a:t>VACCINES</a:t>
            </a: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p:txBody>
      </p:sp>
      <p:sp>
        <p:nvSpPr>
          <p:cNvPr id="12" name="Rectangle 11">
            <a:extLst>
              <a:ext uri="{FF2B5EF4-FFF2-40B4-BE49-F238E27FC236}">
                <a16:creationId xmlns:a16="http://schemas.microsoft.com/office/drawing/2014/main" id="{EBB84436-D675-264D-81A9-ACAC13B854F5}"/>
              </a:ext>
            </a:extLst>
          </p:cNvPr>
          <p:cNvSpPr/>
          <p:nvPr/>
        </p:nvSpPr>
        <p:spPr>
          <a:xfrm>
            <a:off x="2331512" y="2089144"/>
            <a:ext cx="1214438" cy="2125266"/>
          </a:xfrm>
          <a:prstGeom prst="rect">
            <a:avLst/>
          </a:prstGeom>
          <a:solidFill>
            <a:schemeClr val="bg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42915"/>
            <a:r>
              <a:rPr lang="en-GB" sz="1266" b="1" dirty="0">
                <a:solidFill>
                  <a:srgbClr val="069EDA"/>
                </a:solidFill>
                <a:latin typeface="Calibri"/>
              </a:rPr>
              <a:t>THERAPEUTICS</a:t>
            </a: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p:txBody>
      </p:sp>
      <p:sp>
        <p:nvSpPr>
          <p:cNvPr id="13" name="Rectangle 12">
            <a:extLst>
              <a:ext uri="{FF2B5EF4-FFF2-40B4-BE49-F238E27FC236}">
                <a16:creationId xmlns:a16="http://schemas.microsoft.com/office/drawing/2014/main" id="{D1B95F56-11C8-0D45-95A3-6D2102D9DAD8}"/>
              </a:ext>
            </a:extLst>
          </p:cNvPr>
          <p:cNvSpPr/>
          <p:nvPr/>
        </p:nvSpPr>
        <p:spPr>
          <a:xfrm>
            <a:off x="1066871" y="2089298"/>
            <a:ext cx="1214438" cy="2120828"/>
          </a:xfrm>
          <a:prstGeom prst="rect">
            <a:avLst/>
          </a:prstGeom>
          <a:solidFill>
            <a:schemeClr val="bg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42915"/>
            <a:r>
              <a:rPr lang="en-GB" sz="1266" b="1" dirty="0">
                <a:solidFill>
                  <a:srgbClr val="069EDA"/>
                </a:solidFill>
                <a:latin typeface="Calibri"/>
              </a:rPr>
              <a:t>DIAGNOSTICS</a:t>
            </a: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p:txBody>
      </p:sp>
      <p:sp>
        <p:nvSpPr>
          <p:cNvPr id="14" name="Rectangle 13">
            <a:extLst>
              <a:ext uri="{FF2B5EF4-FFF2-40B4-BE49-F238E27FC236}">
                <a16:creationId xmlns:a16="http://schemas.microsoft.com/office/drawing/2014/main" id="{79DAD091-EA88-914E-AE52-2ED68010797A}"/>
              </a:ext>
            </a:extLst>
          </p:cNvPr>
          <p:cNvSpPr/>
          <p:nvPr/>
        </p:nvSpPr>
        <p:spPr>
          <a:xfrm>
            <a:off x="1066871" y="4267989"/>
            <a:ext cx="3756781" cy="1227678"/>
          </a:xfrm>
          <a:prstGeom prst="rect">
            <a:avLst/>
          </a:prstGeom>
          <a:solidFill>
            <a:schemeClr val="bg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42915"/>
            <a:r>
              <a:rPr lang="en-GB" sz="1266" b="1" dirty="0">
                <a:solidFill>
                  <a:srgbClr val="069EDA"/>
                </a:solidFill>
                <a:latin typeface="Calibri"/>
              </a:rPr>
              <a:t>HEALTH SYSTEMS CONNECTOR</a:t>
            </a: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a:p>
            <a:pPr algn="ctr" defTabSz="642915"/>
            <a:endParaRPr lang="en-GB" sz="1266" b="1" dirty="0">
              <a:solidFill>
                <a:srgbClr val="069EDA"/>
              </a:solidFill>
              <a:latin typeface="Calibri"/>
            </a:endParaRPr>
          </a:p>
        </p:txBody>
      </p:sp>
      <p:sp>
        <p:nvSpPr>
          <p:cNvPr id="17" name="Oval 16">
            <a:extLst>
              <a:ext uri="{FF2B5EF4-FFF2-40B4-BE49-F238E27FC236}">
                <a16:creationId xmlns:a16="http://schemas.microsoft.com/office/drawing/2014/main" id="{5E1DDC07-9497-F04B-8E59-7C312E2E9149}"/>
              </a:ext>
            </a:extLst>
          </p:cNvPr>
          <p:cNvSpPr>
            <a:spLocks noChangeAspect="1"/>
          </p:cNvSpPr>
          <p:nvPr/>
        </p:nvSpPr>
        <p:spPr>
          <a:xfrm>
            <a:off x="3806582" y="3125550"/>
            <a:ext cx="784688" cy="784688"/>
          </a:xfrm>
          <a:prstGeom prst="ellipse">
            <a:avLst/>
          </a:prstGeom>
          <a:gradFill flip="none" rotWithShape="1">
            <a:gsLst>
              <a:gs pos="0">
                <a:srgbClr val="85B2D3">
                  <a:alpha val="38000"/>
                </a:srgbClr>
              </a:gs>
              <a:gs pos="48000">
                <a:srgbClr val="069EDA"/>
              </a:gs>
              <a:gs pos="100000">
                <a:srgbClr val="1D6DDA"/>
              </a:gs>
            </a:gsLst>
            <a:lin ang="81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642915"/>
            <a:endParaRPr lang="en-GB" sz="1266" dirty="0">
              <a:solidFill>
                <a:prstClr val="white"/>
              </a:solidFill>
              <a:latin typeface="Calibri"/>
            </a:endParaRPr>
          </a:p>
        </p:txBody>
      </p:sp>
      <p:sp>
        <p:nvSpPr>
          <p:cNvPr id="18" name="Oval 17">
            <a:extLst>
              <a:ext uri="{FF2B5EF4-FFF2-40B4-BE49-F238E27FC236}">
                <a16:creationId xmlns:a16="http://schemas.microsoft.com/office/drawing/2014/main" id="{FDD5E1DB-72D4-AD4D-84C6-B57F6637DEFA}"/>
              </a:ext>
            </a:extLst>
          </p:cNvPr>
          <p:cNvSpPr>
            <a:spLocks noChangeAspect="1"/>
          </p:cNvSpPr>
          <p:nvPr/>
        </p:nvSpPr>
        <p:spPr>
          <a:xfrm>
            <a:off x="2545624" y="3103450"/>
            <a:ext cx="784688" cy="784688"/>
          </a:xfrm>
          <a:prstGeom prst="ellipse">
            <a:avLst/>
          </a:prstGeom>
          <a:gradFill flip="none" rotWithShape="1">
            <a:gsLst>
              <a:gs pos="0">
                <a:srgbClr val="85B2D3">
                  <a:alpha val="38000"/>
                </a:srgbClr>
              </a:gs>
              <a:gs pos="48000">
                <a:srgbClr val="069EDA"/>
              </a:gs>
              <a:gs pos="100000">
                <a:srgbClr val="1D6DDA"/>
              </a:gs>
            </a:gsLst>
            <a:lin ang="81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642915"/>
            <a:endParaRPr lang="en-GB" sz="1266" dirty="0">
              <a:solidFill>
                <a:prstClr val="white"/>
              </a:solidFill>
              <a:latin typeface="Calibri"/>
            </a:endParaRPr>
          </a:p>
        </p:txBody>
      </p:sp>
      <p:sp>
        <p:nvSpPr>
          <p:cNvPr id="25" name="Oval 24">
            <a:extLst>
              <a:ext uri="{FF2B5EF4-FFF2-40B4-BE49-F238E27FC236}">
                <a16:creationId xmlns:a16="http://schemas.microsoft.com/office/drawing/2014/main" id="{69EF5E48-97F6-9F40-8F77-B263EBDEDD64}"/>
              </a:ext>
            </a:extLst>
          </p:cNvPr>
          <p:cNvSpPr>
            <a:spLocks noChangeAspect="1"/>
          </p:cNvSpPr>
          <p:nvPr/>
        </p:nvSpPr>
        <p:spPr>
          <a:xfrm>
            <a:off x="1280983" y="3121267"/>
            <a:ext cx="784688" cy="784688"/>
          </a:xfrm>
          <a:prstGeom prst="ellipse">
            <a:avLst/>
          </a:prstGeom>
          <a:gradFill flip="none" rotWithShape="1">
            <a:gsLst>
              <a:gs pos="0">
                <a:srgbClr val="85B2D3">
                  <a:alpha val="38000"/>
                </a:srgbClr>
              </a:gs>
              <a:gs pos="48000">
                <a:srgbClr val="069EDA"/>
              </a:gs>
              <a:gs pos="100000">
                <a:srgbClr val="1D6DDA"/>
              </a:gs>
            </a:gsLst>
            <a:lin ang="81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642915"/>
            <a:endParaRPr lang="en-GB" sz="1266" dirty="0">
              <a:solidFill>
                <a:prstClr val="white"/>
              </a:solidFill>
              <a:latin typeface="Calibri"/>
            </a:endParaRPr>
          </a:p>
        </p:txBody>
      </p:sp>
      <p:pic>
        <p:nvPicPr>
          <p:cNvPr id="32" name="Graphic 31" descr="Medical with solid fill">
            <a:extLst>
              <a:ext uri="{FF2B5EF4-FFF2-40B4-BE49-F238E27FC236}">
                <a16:creationId xmlns:a16="http://schemas.microsoft.com/office/drawing/2014/main" id="{DDDB6423-4847-394B-8BF9-B0E398A67EE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801796" y="4939743"/>
            <a:ext cx="272344" cy="272344"/>
          </a:xfrm>
          <a:prstGeom prst="rect">
            <a:avLst/>
          </a:prstGeom>
        </p:spPr>
      </p:pic>
      <p:sp>
        <p:nvSpPr>
          <p:cNvPr id="35" name="bk object 16">
            <a:extLst>
              <a:ext uri="{FF2B5EF4-FFF2-40B4-BE49-F238E27FC236}">
                <a16:creationId xmlns:a16="http://schemas.microsoft.com/office/drawing/2014/main" id="{8DB6FBB5-2107-4D45-9185-6C127BDEBA4D}"/>
              </a:ext>
            </a:extLst>
          </p:cNvPr>
          <p:cNvSpPr>
            <a:spLocks noChangeAspect="1"/>
          </p:cNvSpPr>
          <p:nvPr/>
        </p:nvSpPr>
        <p:spPr>
          <a:xfrm>
            <a:off x="1745527" y="1391408"/>
            <a:ext cx="2379247" cy="453715"/>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pPr defTabSz="642915"/>
            <a:endParaRPr sz="1266" dirty="0">
              <a:solidFill>
                <a:prstClr val="black"/>
              </a:solidFill>
              <a:latin typeface="Calibri"/>
            </a:endParaRPr>
          </a:p>
        </p:txBody>
      </p:sp>
      <p:pic>
        <p:nvPicPr>
          <p:cNvPr id="15" name="Picture 14">
            <a:extLst>
              <a:ext uri="{FF2B5EF4-FFF2-40B4-BE49-F238E27FC236}">
                <a16:creationId xmlns:a16="http://schemas.microsoft.com/office/drawing/2014/main" id="{97B70229-FE51-374C-B15E-533E9CB079F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91887" y="3035103"/>
            <a:ext cx="964406" cy="910828"/>
          </a:xfrm>
          <a:prstGeom prst="rect">
            <a:avLst/>
          </a:prstGeom>
        </p:spPr>
      </p:pic>
      <p:pic>
        <p:nvPicPr>
          <p:cNvPr id="16" name="Picture 15">
            <a:extLst>
              <a:ext uri="{FF2B5EF4-FFF2-40B4-BE49-F238E27FC236}">
                <a16:creationId xmlns:a16="http://schemas.microsoft.com/office/drawing/2014/main" id="{A583830B-3EB7-1749-8E1A-70A73709E19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466652" y="3035103"/>
            <a:ext cx="964406" cy="910828"/>
          </a:xfrm>
          <a:prstGeom prst="rect">
            <a:avLst/>
          </a:prstGeom>
        </p:spPr>
      </p:pic>
      <p:pic>
        <p:nvPicPr>
          <p:cNvPr id="19" name="Picture 18">
            <a:extLst>
              <a:ext uri="{FF2B5EF4-FFF2-40B4-BE49-F238E27FC236}">
                <a16:creationId xmlns:a16="http://schemas.microsoft.com/office/drawing/2014/main" id="{847D342F-849F-E446-BDC0-0093C9C78517}"/>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704503" y="3035103"/>
            <a:ext cx="964406" cy="910828"/>
          </a:xfrm>
          <a:prstGeom prst="rect">
            <a:avLst/>
          </a:prstGeom>
        </p:spPr>
      </p:pic>
      <p:pic>
        <p:nvPicPr>
          <p:cNvPr id="21" name="Picture 20">
            <a:extLst>
              <a:ext uri="{FF2B5EF4-FFF2-40B4-BE49-F238E27FC236}">
                <a16:creationId xmlns:a16="http://schemas.microsoft.com/office/drawing/2014/main" id="{A67AD832-44D0-1648-92A4-5E99F9A617D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466652" y="4578497"/>
            <a:ext cx="964406" cy="910828"/>
          </a:xfrm>
          <a:prstGeom prst="rect">
            <a:avLst/>
          </a:prstGeom>
        </p:spPr>
      </p:pic>
      <p:sp>
        <p:nvSpPr>
          <p:cNvPr id="22" name="object 3">
            <a:extLst>
              <a:ext uri="{FF2B5EF4-FFF2-40B4-BE49-F238E27FC236}">
                <a16:creationId xmlns:a16="http://schemas.microsoft.com/office/drawing/2014/main" id="{A8678C42-E0E2-4C63-826B-BDF66BAFA47A}"/>
              </a:ext>
            </a:extLst>
          </p:cNvPr>
          <p:cNvSpPr txBox="1"/>
          <p:nvPr/>
        </p:nvSpPr>
        <p:spPr>
          <a:xfrm>
            <a:off x="6215426" y="2193344"/>
            <a:ext cx="295573" cy="442666"/>
          </a:xfrm>
          <a:prstGeom prst="rect">
            <a:avLst/>
          </a:prstGeom>
        </p:spPr>
        <p:txBody>
          <a:bodyPr vert="horz" wrap="square" lIns="0" tIns="9823" rIns="0" bIns="0" rtlCol="0">
            <a:spAutoFit/>
          </a:bodyPr>
          <a:lstStyle/>
          <a:p>
            <a:pPr marL="8929" defTabSz="642915">
              <a:spcBef>
                <a:spcPts val="77"/>
              </a:spcBef>
            </a:pPr>
            <a:r>
              <a:rPr lang="en-CA" sz="2812" b="1" dirty="0">
                <a:solidFill>
                  <a:srgbClr val="069EDA"/>
                </a:solidFill>
                <a:latin typeface="Calibri"/>
                <a:cs typeface="Calibri"/>
              </a:rPr>
              <a:t>➤</a:t>
            </a:r>
            <a:endParaRPr sz="2812" dirty="0">
              <a:solidFill>
                <a:prstClr val="black"/>
              </a:solidFill>
              <a:latin typeface="Calibri"/>
              <a:cs typeface="Calibri"/>
            </a:endParaRPr>
          </a:p>
        </p:txBody>
      </p:sp>
      <p:sp>
        <p:nvSpPr>
          <p:cNvPr id="23" name="object 4">
            <a:extLst>
              <a:ext uri="{FF2B5EF4-FFF2-40B4-BE49-F238E27FC236}">
                <a16:creationId xmlns:a16="http://schemas.microsoft.com/office/drawing/2014/main" id="{D314C591-41EB-47B2-BE2A-AFF1C1973120}"/>
              </a:ext>
            </a:extLst>
          </p:cNvPr>
          <p:cNvSpPr txBox="1"/>
          <p:nvPr/>
        </p:nvSpPr>
        <p:spPr>
          <a:xfrm>
            <a:off x="6215426" y="3039037"/>
            <a:ext cx="295573" cy="442666"/>
          </a:xfrm>
          <a:prstGeom prst="rect">
            <a:avLst/>
          </a:prstGeom>
        </p:spPr>
        <p:txBody>
          <a:bodyPr vert="horz" wrap="square" lIns="0" tIns="9823" rIns="0" bIns="0" rtlCol="0">
            <a:spAutoFit/>
          </a:bodyPr>
          <a:lstStyle/>
          <a:p>
            <a:pPr marL="8929" defTabSz="642915">
              <a:spcBef>
                <a:spcPts val="77"/>
              </a:spcBef>
            </a:pPr>
            <a:r>
              <a:rPr lang="en-CA" sz="2812" b="1" dirty="0">
                <a:solidFill>
                  <a:srgbClr val="069EDA"/>
                </a:solidFill>
                <a:latin typeface="Calibri"/>
                <a:cs typeface="Calibri"/>
              </a:rPr>
              <a:t>➤</a:t>
            </a:r>
            <a:endParaRPr lang="en-CA" sz="2812" dirty="0">
              <a:solidFill>
                <a:prstClr val="black"/>
              </a:solidFill>
              <a:latin typeface="Calibri"/>
              <a:cs typeface="Calibri"/>
            </a:endParaRPr>
          </a:p>
        </p:txBody>
      </p:sp>
      <p:sp>
        <p:nvSpPr>
          <p:cNvPr id="24" name="object 5">
            <a:extLst>
              <a:ext uri="{FF2B5EF4-FFF2-40B4-BE49-F238E27FC236}">
                <a16:creationId xmlns:a16="http://schemas.microsoft.com/office/drawing/2014/main" id="{3506D977-0A5B-47E6-B13D-331FA5A7495F}"/>
              </a:ext>
            </a:extLst>
          </p:cNvPr>
          <p:cNvSpPr txBox="1"/>
          <p:nvPr/>
        </p:nvSpPr>
        <p:spPr>
          <a:xfrm>
            <a:off x="6215426" y="3884729"/>
            <a:ext cx="295573" cy="442666"/>
          </a:xfrm>
          <a:prstGeom prst="rect">
            <a:avLst/>
          </a:prstGeom>
        </p:spPr>
        <p:txBody>
          <a:bodyPr vert="horz" wrap="square" lIns="0" tIns="9823" rIns="0" bIns="0" rtlCol="0">
            <a:spAutoFit/>
          </a:bodyPr>
          <a:lstStyle/>
          <a:p>
            <a:pPr marL="8929" defTabSz="642915">
              <a:spcBef>
                <a:spcPts val="77"/>
              </a:spcBef>
            </a:pPr>
            <a:r>
              <a:rPr lang="en-CA" sz="2812" b="1" dirty="0">
                <a:solidFill>
                  <a:srgbClr val="069EDA"/>
                </a:solidFill>
                <a:latin typeface="Calibri"/>
                <a:cs typeface="Calibri"/>
              </a:rPr>
              <a:t>➤</a:t>
            </a:r>
            <a:endParaRPr lang="en-CA" sz="2812" dirty="0">
              <a:solidFill>
                <a:prstClr val="black"/>
              </a:solidFill>
              <a:latin typeface="Calibri"/>
              <a:cs typeface="Calibri"/>
            </a:endParaRPr>
          </a:p>
        </p:txBody>
      </p:sp>
      <p:sp>
        <p:nvSpPr>
          <p:cNvPr id="26" name="object 6">
            <a:extLst>
              <a:ext uri="{FF2B5EF4-FFF2-40B4-BE49-F238E27FC236}">
                <a16:creationId xmlns:a16="http://schemas.microsoft.com/office/drawing/2014/main" id="{1D5C301B-41BA-4D9B-9844-5190DEBDD744}"/>
              </a:ext>
            </a:extLst>
          </p:cNvPr>
          <p:cNvSpPr txBox="1"/>
          <p:nvPr/>
        </p:nvSpPr>
        <p:spPr>
          <a:xfrm>
            <a:off x="6215426" y="4705752"/>
            <a:ext cx="295573" cy="442666"/>
          </a:xfrm>
          <a:prstGeom prst="rect">
            <a:avLst/>
          </a:prstGeom>
        </p:spPr>
        <p:txBody>
          <a:bodyPr vert="horz" wrap="square" lIns="0" tIns="9823" rIns="0" bIns="0" rtlCol="0">
            <a:spAutoFit/>
          </a:bodyPr>
          <a:lstStyle/>
          <a:p>
            <a:pPr marL="8929" defTabSz="642915">
              <a:spcBef>
                <a:spcPts val="77"/>
              </a:spcBef>
            </a:pPr>
            <a:r>
              <a:rPr lang="en-CA" sz="2812" b="1" dirty="0">
                <a:solidFill>
                  <a:srgbClr val="069EDA"/>
                </a:solidFill>
                <a:latin typeface="Calibri"/>
                <a:cs typeface="Calibri"/>
              </a:rPr>
              <a:t>➤</a:t>
            </a:r>
            <a:endParaRPr lang="en-CA" sz="2812" dirty="0">
              <a:solidFill>
                <a:prstClr val="black"/>
              </a:solidFill>
              <a:latin typeface="Calibri"/>
              <a:cs typeface="Calibri"/>
            </a:endParaRPr>
          </a:p>
        </p:txBody>
      </p:sp>
      <p:sp>
        <p:nvSpPr>
          <p:cNvPr id="27" name="object 7">
            <a:extLst>
              <a:ext uri="{FF2B5EF4-FFF2-40B4-BE49-F238E27FC236}">
                <a16:creationId xmlns:a16="http://schemas.microsoft.com/office/drawing/2014/main" id="{4B8141CC-0A50-44C8-8E90-C5D1FC0FDC8B}"/>
              </a:ext>
            </a:extLst>
          </p:cNvPr>
          <p:cNvSpPr txBox="1"/>
          <p:nvPr/>
        </p:nvSpPr>
        <p:spPr>
          <a:xfrm>
            <a:off x="6777889" y="2241562"/>
            <a:ext cx="4069458" cy="441700"/>
          </a:xfrm>
          <a:prstGeom prst="rect">
            <a:avLst/>
          </a:prstGeom>
        </p:spPr>
        <p:txBody>
          <a:bodyPr vert="horz" wrap="square" lIns="0" tIns="8930" rIns="0" bIns="0" rtlCol="0">
            <a:spAutoFit/>
          </a:bodyPr>
          <a:lstStyle/>
          <a:p>
            <a:pPr marL="8929" marR="3572" defTabSz="642915">
              <a:spcBef>
                <a:spcPts val="70"/>
              </a:spcBef>
            </a:pPr>
            <a:r>
              <a:rPr lang="en-CA" sz="1406" spc="-7" dirty="0">
                <a:solidFill>
                  <a:srgbClr val="069EDA"/>
                </a:solidFill>
                <a:latin typeface="Calibri"/>
                <a:cs typeface="Calibri"/>
              </a:rPr>
              <a:t>Provide cross-cutting health systems support for the deployment of COVID-19 tools</a:t>
            </a:r>
            <a:endParaRPr sz="1406" dirty="0">
              <a:solidFill>
                <a:prstClr val="black"/>
              </a:solidFill>
              <a:latin typeface="Calibri"/>
              <a:cs typeface="Calibri"/>
            </a:endParaRPr>
          </a:p>
        </p:txBody>
      </p:sp>
      <p:sp>
        <p:nvSpPr>
          <p:cNvPr id="28" name="object 8">
            <a:extLst>
              <a:ext uri="{FF2B5EF4-FFF2-40B4-BE49-F238E27FC236}">
                <a16:creationId xmlns:a16="http://schemas.microsoft.com/office/drawing/2014/main" id="{0C9D8D01-E1D0-4BDA-A704-E26E6F72B57C}"/>
              </a:ext>
            </a:extLst>
          </p:cNvPr>
          <p:cNvSpPr txBox="1"/>
          <p:nvPr/>
        </p:nvSpPr>
        <p:spPr>
          <a:xfrm>
            <a:off x="6777889" y="3087254"/>
            <a:ext cx="3968788" cy="441700"/>
          </a:xfrm>
          <a:prstGeom prst="rect">
            <a:avLst/>
          </a:prstGeom>
        </p:spPr>
        <p:txBody>
          <a:bodyPr vert="horz" wrap="square" lIns="0" tIns="8930" rIns="0" bIns="0" rtlCol="0">
            <a:spAutoFit/>
          </a:bodyPr>
          <a:lstStyle/>
          <a:p>
            <a:pPr marL="8929" marR="3572" defTabSz="642915">
              <a:spcBef>
                <a:spcPts val="70"/>
              </a:spcBef>
            </a:pPr>
            <a:r>
              <a:rPr lang="en-CA" sz="1406" dirty="0">
                <a:solidFill>
                  <a:srgbClr val="069EDA"/>
                </a:solidFill>
                <a:latin typeface="Calibri"/>
                <a:cs typeface="Calibri"/>
              </a:rPr>
              <a:t>Support countries to take critical actions to unlock health system bottlenecks </a:t>
            </a:r>
            <a:endParaRPr sz="1406" dirty="0">
              <a:solidFill>
                <a:prstClr val="black"/>
              </a:solidFill>
              <a:latin typeface="Calibri"/>
              <a:cs typeface="Calibri"/>
            </a:endParaRPr>
          </a:p>
        </p:txBody>
      </p:sp>
      <p:sp>
        <p:nvSpPr>
          <p:cNvPr id="29" name="object 9">
            <a:extLst>
              <a:ext uri="{FF2B5EF4-FFF2-40B4-BE49-F238E27FC236}">
                <a16:creationId xmlns:a16="http://schemas.microsoft.com/office/drawing/2014/main" id="{F3F7C994-60C7-42C8-8758-2AB17C0F73C3}"/>
              </a:ext>
            </a:extLst>
          </p:cNvPr>
          <p:cNvSpPr txBox="1"/>
          <p:nvPr/>
        </p:nvSpPr>
        <p:spPr>
          <a:xfrm>
            <a:off x="6777888" y="3932947"/>
            <a:ext cx="3968789" cy="441700"/>
          </a:xfrm>
          <a:prstGeom prst="rect">
            <a:avLst/>
          </a:prstGeom>
        </p:spPr>
        <p:txBody>
          <a:bodyPr vert="horz" wrap="square" lIns="0" tIns="8930" rIns="0" bIns="0" rtlCol="0">
            <a:spAutoFit/>
          </a:bodyPr>
          <a:lstStyle/>
          <a:p>
            <a:pPr marL="8929" marR="3572" defTabSz="642915">
              <a:spcBef>
                <a:spcPts val="70"/>
              </a:spcBef>
            </a:pPr>
            <a:r>
              <a:rPr lang="en-CA" sz="1406" dirty="0">
                <a:solidFill>
                  <a:srgbClr val="069EDA"/>
                </a:solidFill>
                <a:latin typeface="Calibri"/>
                <a:cs typeface="Calibri"/>
              </a:rPr>
              <a:t>Strengthen essential health system capacities, infrastructure and service delivery</a:t>
            </a:r>
            <a:endParaRPr sz="1406" dirty="0">
              <a:solidFill>
                <a:prstClr val="black"/>
              </a:solidFill>
              <a:latin typeface="Calibri"/>
              <a:cs typeface="Calibri"/>
            </a:endParaRPr>
          </a:p>
        </p:txBody>
      </p:sp>
      <p:sp>
        <p:nvSpPr>
          <p:cNvPr id="30" name="object 10">
            <a:extLst>
              <a:ext uri="{FF2B5EF4-FFF2-40B4-BE49-F238E27FC236}">
                <a16:creationId xmlns:a16="http://schemas.microsoft.com/office/drawing/2014/main" id="{4E50DFC2-2DF7-4E08-84C6-FCA0B1737369}"/>
              </a:ext>
            </a:extLst>
          </p:cNvPr>
          <p:cNvSpPr txBox="1"/>
          <p:nvPr/>
        </p:nvSpPr>
        <p:spPr>
          <a:xfrm>
            <a:off x="6777888" y="4753968"/>
            <a:ext cx="3876512" cy="225358"/>
          </a:xfrm>
          <a:prstGeom prst="rect">
            <a:avLst/>
          </a:prstGeom>
        </p:spPr>
        <p:txBody>
          <a:bodyPr vert="horz" wrap="square" lIns="0" tIns="8930" rIns="0" bIns="0" rtlCol="0">
            <a:spAutoFit/>
          </a:bodyPr>
          <a:lstStyle/>
          <a:p>
            <a:pPr marL="8929" marR="3572" indent="37057" defTabSz="642915">
              <a:spcBef>
                <a:spcPts val="70"/>
              </a:spcBef>
            </a:pPr>
            <a:r>
              <a:rPr lang="en-CA" sz="1406" dirty="0">
                <a:solidFill>
                  <a:srgbClr val="069EDA"/>
                </a:solidFill>
                <a:latin typeface="Calibri"/>
                <a:cs typeface="Calibri"/>
              </a:rPr>
              <a:t>Smooth the road to a stronger response</a:t>
            </a:r>
            <a:endParaRPr sz="1406" dirty="0">
              <a:solidFill>
                <a:prstClr val="black"/>
              </a:solidFill>
              <a:latin typeface="Calibri"/>
              <a:cs typeface="Calibri"/>
            </a:endParaRPr>
          </a:p>
        </p:txBody>
      </p:sp>
      <p:sp>
        <p:nvSpPr>
          <p:cNvPr id="31" name="object 13">
            <a:extLst>
              <a:ext uri="{FF2B5EF4-FFF2-40B4-BE49-F238E27FC236}">
                <a16:creationId xmlns:a16="http://schemas.microsoft.com/office/drawing/2014/main" id="{3C7A0684-003A-45D3-8517-958393D2F2FF}"/>
              </a:ext>
            </a:extLst>
          </p:cNvPr>
          <p:cNvSpPr txBox="1"/>
          <p:nvPr/>
        </p:nvSpPr>
        <p:spPr>
          <a:xfrm>
            <a:off x="5951358" y="1477875"/>
            <a:ext cx="5782018" cy="320280"/>
          </a:xfrm>
          <a:prstGeom prst="rect">
            <a:avLst/>
          </a:prstGeom>
        </p:spPr>
        <p:txBody>
          <a:bodyPr vert="horz" wrap="square" lIns="0" tIns="42863" rIns="0" bIns="0" rtlCol="0">
            <a:spAutoFit/>
          </a:bodyPr>
          <a:lstStyle/>
          <a:p>
            <a:pPr marL="8929" marR="208501" lvl="0" defTabSz="642915">
              <a:spcBef>
                <a:spcPts val="70"/>
              </a:spcBef>
            </a:pPr>
            <a:r>
              <a:rPr lang="en-US" b="1" spc="46" dirty="0">
                <a:solidFill>
                  <a:schemeClr val="bg1">
                    <a:lumMod val="50000"/>
                  </a:schemeClr>
                </a:solidFill>
                <a:latin typeface="Calibri"/>
                <a:cs typeface="Calibri"/>
              </a:rPr>
              <a:t>HSC Connector objectives</a:t>
            </a:r>
          </a:p>
        </p:txBody>
      </p:sp>
      <p:sp>
        <p:nvSpPr>
          <p:cNvPr id="2" name="AutoShape 2" descr="https://euc-powerpoint.officeapps.live.com/pods/GetClipboardImage.ashx?Id=0c158a3b-f790-42c5-bc59-c0bb630296f0&amp;DC=GEU2&amp;pkey=b5b3eed4-4318-4626-b2fc-24cb1921d07c&amp;wdoverrides=GetClipboardImageEnabled:true">
            <a:extLst>
              <a:ext uri="{FF2B5EF4-FFF2-40B4-BE49-F238E27FC236}">
                <a16:creationId xmlns:a16="http://schemas.microsoft.com/office/drawing/2014/main" id="{2FAF9D16-539B-46EE-B3B3-138570F0AD9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3308407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51C0A2E-BE6A-4627-BDCA-C2129254104F}"/>
              </a:ext>
            </a:extLst>
          </p:cNvPr>
          <p:cNvSpPr>
            <a:spLocks noGrp="1"/>
          </p:cNvSpPr>
          <p:nvPr>
            <p:ph type="sldNum" sz="quarter" idx="12"/>
          </p:nvPr>
        </p:nvSpPr>
        <p:spPr>
          <a:xfrm>
            <a:off x="11416433" y="6566074"/>
            <a:ext cx="289931" cy="180000"/>
          </a:xfrm>
        </p:spPr>
        <p:txBody>
          <a:bodyPr/>
          <a:lstStyle/>
          <a:p>
            <a:fld id="{A74CE0EA-F3B5-4684-BA10-C594598FDB9C}" type="slidenum">
              <a:rPr lang="en-GB" sz="1200" smtClean="0"/>
              <a:pPr/>
              <a:t>47</a:t>
            </a:fld>
            <a:endParaRPr lang="en-GB" sz="1200"/>
          </a:p>
        </p:txBody>
      </p:sp>
      <p:sp>
        <p:nvSpPr>
          <p:cNvPr id="6" name="Title 5">
            <a:extLst>
              <a:ext uri="{FF2B5EF4-FFF2-40B4-BE49-F238E27FC236}">
                <a16:creationId xmlns:a16="http://schemas.microsoft.com/office/drawing/2014/main" id="{D6727671-438C-4C95-B062-0DA92A6598DC}"/>
              </a:ext>
            </a:extLst>
          </p:cNvPr>
          <p:cNvSpPr>
            <a:spLocks noGrp="1"/>
          </p:cNvSpPr>
          <p:nvPr>
            <p:ph type="title"/>
          </p:nvPr>
        </p:nvSpPr>
        <p:spPr>
          <a:xfrm>
            <a:off x="479999" y="188357"/>
            <a:ext cx="8160000" cy="283254"/>
          </a:xfrm>
        </p:spPr>
        <p:txBody>
          <a:bodyPr/>
          <a:lstStyle/>
          <a:p>
            <a:r>
              <a:rPr lang="en-GB" sz="2400" dirty="0"/>
              <a:t>Country readiness assessment tools</a:t>
            </a:r>
            <a:endParaRPr lang="en-US" sz="2400" dirty="0"/>
          </a:p>
        </p:txBody>
      </p:sp>
      <p:grpSp>
        <p:nvGrpSpPr>
          <p:cNvPr id="7" name="Group 6">
            <a:extLst>
              <a:ext uri="{FF2B5EF4-FFF2-40B4-BE49-F238E27FC236}">
                <a16:creationId xmlns:a16="http://schemas.microsoft.com/office/drawing/2014/main" id="{78FDF7D8-A617-4E5E-860F-E78B00BB75B1}"/>
              </a:ext>
            </a:extLst>
          </p:cNvPr>
          <p:cNvGrpSpPr/>
          <p:nvPr/>
        </p:nvGrpSpPr>
        <p:grpSpPr>
          <a:xfrm>
            <a:off x="43542" y="598778"/>
            <a:ext cx="12491459" cy="6161809"/>
            <a:chOff x="479998" y="930201"/>
            <a:chExt cx="12491459" cy="6161809"/>
          </a:xfrm>
        </p:grpSpPr>
        <p:grpSp>
          <p:nvGrpSpPr>
            <p:cNvPr id="67" name="Group 66">
              <a:extLst>
                <a:ext uri="{FF2B5EF4-FFF2-40B4-BE49-F238E27FC236}">
                  <a16:creationId xmlns:a16="http://schemas.microsoft.com/office/drawing/2014/main" id="{77D96141-7F64-48E9-991E-0EF6573DD812}"/>
                </a:ext>
              </a:extLst>
            </p:cNvPr>
            <p:cNvGrpSpPr/>
            <p:nvPr/>
          </p:nvGrpSpPr>
          <p:grpSpPr>
            <a:xfrm>
              <a:off x="479998" y="930201"/>
              <a:ext cx="12491459" cy="6161809"/>
              <a:chOff x="361950" y="965467"/>
              <a:chExt cx="12491459" cy="5641726"/>
            </a:xfrm>
          </p:grpSpPr>
          <p:sp>
            <p:nvSpPr>
              <p:cNvPr id="34" name="Rectangle: Rounded Corners 33">
                <a:extLst>
                  <a:ext uri="{FF2B5EF4-FFF2-40B4-BE49-F238E27FC236}">
                    <a16:creationId xmlns:a16="http://schemas.microsoft.com/office/drawing/2014/main" id="{09D97FDC-4F3D-41FB-A9B1-E1E6FC99D572}"/>
                  </a:ext>
                </a:extLst>
              </p:cNvPr>
              <p:cNvSpPr/>
              <p:nvPr/>
            </p:nvSpPr>
            <p:spPr>
              <a:xfrm>
                <a:off x="361951" y="3354155"/>
                <a:ext cx="10936434" cy="325303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AD0B541-B425-4F16-AC6A-C873033D6B35}"/>
                  </a:ext>
                </a:extLst>
              </p:cNvPr>
              <p:cNvSpPr/>
              <p:nvPr/>
            </p:nvSpPr>
            <p:spPr>
              <a:xfrm>
                <a:off x="361950" y="1656166"/>
                <a:ext cx="10936435" cy="167683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65" name="Group 64">
                <a:extLst>
                  <a:ext uri="{FF2B5EF4-FFF2-40B4-BE49-F238E27FC236}">
                    <a16:creationId xmlns:a16="http://schemas.microsoft.com/office/drawing/2014/main" id="{1A75BCC6-515F-4893-B16D-C448213BD714}"/>
                  </a:ext>
                </a:extLst>
              </p:cNvPr>
              <p:cNvGrpSpPr/>
              <p:nvPr/>
            </p:nvGrpSpPr>
            <p:grpSpPr>
              <a:xfrm>
                <a:off x="471186" y="965467"/>
                <a:ext cx="12382223" cy="4696823"/>
                <a:chOff x="471186" y="965467"/>
                <a:chExt cx="12382223" cy="4696823"/>
              </a:xfrm>
            </p:grpSpPr>
            <p:sp>
              <p:nvSpPr>
                <p:cNvPr id="2" name="TextBox 1">
                  <a:extLst>
                    <a:ext uri="{FF2B5EF4-FFF2-40B4-BE49-F238E27FC236}">
                      <a16:creationId xmlns:a16="http://schemas.microsoft.com/office/drawing/2014/main" id="{6D2EDC0F-5CD9-47A0-B922-C13F980A8902}"/>
                    </a:ext>
                  </a:extLst>
                </p:cNvPr>
                <p:cNvSpPr txBox="1"/>
                <p:nvPr/>
              </p:nvSpPr>
              <p:spPr>
                <a:xfrm>
                  <a:off x="507328" y="2049275"/>
                  <a:ext cx="1501201" cy="307777"/>
                </a:xfrm>
                <a:prstGeom prst="rect">
                  <a:avLst/>
                </a:prstGeom>
                <a:noFill/>
              </p:spPr>
              <p:txBody>
                <a:bodyPr wrap="square" rtlCol="0">
                  <a:spAutoFit/>
                </a:bodyPr>
                <a:lstStyle/>
                <a:p>
                  <a:r>
                    <a:rPr lang="en-US" sz="1400" dirty="0">
                      <a:solidFill>
                        <a:schemeClr val="accent2"/>
                      </a:solidFill>
                    </a:rPr>
                    <a:t>National</a:t>
                  </a:r>
                </a:p>
              </p:txBody>
            </p:sp>
            <p:sp>
              <p:nvSpPr>
                <p:cNvPr id="10" name="TextBox 9">
                  <a:extLst>
                    <a:ext uri="{FF2B5EF4-FFF2-40B4-BE49-F238E27FC236}">
                      <a16:creationId xmlns:a16="http://schemas.microsoft.com/office/drawing/2014/main" id="{C656A2B3-97A8-40A3-941F-396C16FF192A}"/>
                    </a:ext>
                  </a:extLst>
                </p:cNvPr>
                <p:cNvSpPr txBox="1"/>
                <p:nvPr/>
              </p:nvSpPr>
              <p:spPr>
                <a:xfrm>
                  <a:off x="471186" y="5380491"/>
                  <a:ext cx="1501201" cy="281799"/>
                </a:xfrm>
                <a:prstGeom prst="rect">
                  <a:avLst/>
                </a:prstGeom>
                <a:noFill/>
              </p:spPr>
              <p:txBody>
                <a:bodyPr wrap="square" rtlCol="0">
                  <a:spAutoFit/>
                </a:bodyPr>
                <a:lstStyle/>
                <a:p>
                  <a:r>
                    <a:rPr lang="en-US" sz="1400" dirty="0">
                      <a:solidFill>
                        <a:schemeClr val="accent2"/>
                      </a:solidFill>
                    </a:rPr>
                    <a:t>Community</a:t>
                  </a:r>
                </a:p>
              </p:txBody>
            </p:sp>
            <p:sp>
              <p:nvSpPr>
                <p:cNvPr id="11" name="TextBox 10">
                  <a:extLst>
                    <a:ext uri="{FF2B5EF4-FFF2-40B4-BE49-F238E27FC236}">
                      <a16:creationId xmlns:a16="http://schemas.microsoft.com/office/drawing/2014/main" id="{D4B40C44-1836-4CFA-B224-501616F17A6B}"/>
                    </a:ext>
                  </a:extLst>
                </p:cNvPr>
                <p:cNvSpPr txBox="1"/>
                <p:nvPr/>
              </p:nvSpPr>
              <p:spPr>
                <a:xfrm>
                  <a:off x="507328" y="4028808"/>
                  <a:ext cx="1501201" cy="479058"/>
                </a:xfrm>
                <a:prstGeom prst="rect">
                  <a:avLst/>
                </a:prstGeom>
                <a:noFill/>
              </p:spPr>
              <p:txBody>
                <a:bodyPr wrap="square" rtlCol="0">
                  <a:spAutoFit/>
                </a:bodyPr>
                <a:lstStyle/>
                <a:p>
                  <a:r>
                    <a:rPr lang="en-US" sz="1400" dirty="0">
                      <a:solidFill>
                        <a:schemeClr val="accent2"/>
                      </a:solidFill>
                    </a:rPr>
                    <a:t>Primary care/Hospital </a:t>
                  </a:r>
                </a:p>
              </p:txBody>
            </p:sp>
            <p:sp>
              <p:nvSpPr>
                <p:cNvPr id="12" name="TextBox 11">
                  <a:extLst>
                    <a:ext uri="{FF2B5EF4-FFF2-40B4-BE49-F238E27FC236}">
                      <a16:creationId xmlns:a16="http://schemas.microsoft.com/office/drawing/2014/main" id="{9073D146-7972-4697-99FD-E1AF19C275BD}"/>
                    </a:ext>
                  </a:extLst>
                </p:cNvPr>
                <p:cNvSpPr txBox="1"/>
                <p:nvPr/>
              </p:nvSpPr>
              <p:spPr>
                <a:xfrm>
                  <a:off x="471186" y="4724967"/>
                  <a:ext cx="1200537" cy="281799"/>
                </a:xfrm>
                <a:prstGeom prst="rect">
                  <a:avLst/>
                </a:prstGeom>
                <a:noFill/>
              </p:spPr>
              <p:txBody>
                <a:bodyPr wrap="square" rtlCol="0">
                  <a:spAutoFit/>
                </a:bodyPr>
                <a:lstStyle/>
                <a:p>
                  <a:r>
                    <a:rPr lang="en-US" sz="1400" dirty="0">
                      <a:solidFill>
                        <a:schemeClr val="accent2"/>
                      </a:solidFill>
                    </a:rPr>
                    <a:t>Primary care</a:t>
                  </a:r>
                </a:p>
              </p:txBody>
            </p:sp>
            <p:sp>
              <p:nvSpPr>
                <p:cNvPr id="28" name="TextBox 27">
                  <a:extLst>
                    <a:ext uri="{FF2B5EF4-FFF2-40B4-BE49-F238E27FC236}">
                      <a16:creationId xmlns:a16="http://schemas.microsoft.com/office/drawing/2014/main" id="{74E5763B-16DD-40EF-B18F-43F03B4D2579}"/>
                    </a:ext>
                  </a:extLst>
                </p:cNvPr>
                <p:cNvSpPr txBox="1"/>
                <p:nvPr/>
              </p:nvSpPr>
              <p:spPr>
                <a:xfrm>
                  <a:off x="5830163" y="2005637"/>
                  <a:ext cx="5157239" cy="530352"/>
                </a:xfrm>
                <a:prstGeom prst="rect">
                  <a:avLst/>
                </a:prstGeom>
                <a:solidFill>
                  <a:schemeClr val="accent5"/>
                </a:solidFill>
                <a:ln>
                  <a:noFill/>
                </a:ln>
              </p:spPr>
              <p:txBody>
                <a:bodyPr wrap="square" rtlCol="0">
                  <a:spAutoFit/>
                </a:bodyPr>
                <a:lstStyle/>
                <a:p>
                  <a:r>
                    <a:rPr lang="en-US" sz="1400"/>
                    <a:t>Prepare for allocation and deployment of large-scale COVID-19 vaccine introduction</a:t>
                  </a:r>
                </a:p>
              </p:txBody>
            </p:sp>
            <p:sp>
              <p:nvSpPr>
                <p:cNvPr id="30" name="TextBox 29">
                  <a:extLst>
                    <a:ext uri="{FF2B5EF4-FFF2-40B4-BE49-F238E27FC236}">
                      <a16:creationId xmlns:a16="http://schemas.microsoft.com/office/drawing/2014/main" id="{C799FF05-9A30-45B2-BE5D-AD645105BE53}"/>
                    </a:ext>
                  </a:extLst>
                </p:cNvPr>
                <p:cNvSpPr txBox="1"/>
                <p:nvPr/>
              </p:nvSpPr>
              <p:spPr>
                <a:xfrm>
                  <a:off x="5866262" y="4027078"/>
                  <a:ext cx="5157236" cy="479058"/>
                </a:xfrm>
                <a:prstGeom prst="rect">
                  <a:avLst/>
                </a:prstGeom>
                <a:solidFill>
                  <a:srgbClr val="7EB0DE"/>
                </a:solidFill>
                <a:ln>
                  <a:noFill/>
                </a:ln>
              </p:spPr>
              <p:txBody>
                <a:bodyPr wrap="square" rtlCol="0">
                  <a:spAutoFit/>
                </a:bodyPr>
                <a:lstStyle/>
                <a:p>
                  <a:pPr lvl="0"/>
                  <a:r>
                    <a:rPr lang="en-GB" sz="1400" dirty="0"/>
                    <a:t>To assess the non-specific resilience capacity of the health facility.</a:t>
                  </a:r>
                  <a:endParaRPr lang="en-US" sz="1100" dirty="0"/>
                </a:p>
              </p:txBody>
            </p:sp>
            <p:sp>
              <p:nvSpPr>
                <p:cNvPr id="3" name="Rectangle 2">
                  <a:extLst>
                    <a:ext uri="{FF2B5EF4-FFF2-40B4-BE49-F238E27FC236}">
                      <a16:creationId xmlns:a16="http://schemas.microsoft.com/office/drawing/2014/main" id="{76E9AE57-7EB0-44C6-B39B-41DD40F39AC6}"/>
                    </a:ext>
                  </a:extLst>
                </p:cNvPr>
                <p:cNvSpPr/>
                <p:nvPr/>
              </p:nvSpPr>
              <p:spPr>
                <a:xfrm>
                  <a:off x="3422710" y="1680298"/>
                  <a:ext cx="9430699" cy="338554"/>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  National checklists/pulse surveys</a:t>
                  </a:r>
                  <a:endParaRPr lang="en-US" sz="1600" dirty="0"/>
                </a:p>
              </p:txBody>
            </p:sp>
            <p:sp>
              <p:nvSpPr>
                <p:cNvPr id="5" name="Rectangle 4">
                  <a:extLst>
                    <a:ext uri="{FF2B5EF4-FFF2-40B4-BE49-F238E27FC236}">
                      <a16:creationId xmlns:a16="http://schemas.microsoft.com/office/drawing/2014/main" id="{E3551EF2-876E-4035-82F9-F5A124494EEA}"/>
                    </a:ext>
                  </a:extLst>
                </p:cNvPr>
                <p:cNvSpPr/>
                <p:nvPr/>
              </p:nvSpPr>
              <p:spPr>
                <a:xfrm>
                  <a:off x="1569816" y="3585146"/>
                  <a:ext cx="9430696" cy="338554"/>
                </a:xfrm>
                <a:prstGeom prst="rect">
                  <a:avLst/>
                </a:prstGeom>
              </p:spPr>
              <p:txBody>
                <a:bodyPr wrap="square">
                  <a:spAutoFit/>
                </a:bodyPr>
                <a:lstStyle/>
                <a:p>
                  <a:r>
                    <a:rPr lang="en-US" sz="1600" b="1" dirty="0">
                      <a:ea typeface="Times New Roman" panose="02020603050405020304" pitchFamily="18" charset="0"/>
                      <a:cs typeface="Times New Roman" panose="02020603050405020304" pitchFamily="18" charset="0"/>
                    </a:rPr>
                    <a:t>Frontline service readiness assessments –  health facility tracking &amp; monitoring (demand-side)</a:t>
                  </a:r>
                  <a:endParaRPr lang="en-US" sz="1600" dirty="0"/>
                </a:p>
              </p:txBody>
            </p:sp>
            <p:sp>
              <p:nvSpPr>
                <p:cNvPr id="36" name="Arrow: Pentagon 35">
                  <a:extLst>
                    <a:ext uri="{FF2B5EF4-FFF2-40B4-BE49-F238E27FC236}">
                      <a16:creationId xmlns:a16="http://schemas.microsoft.com/office/drawing/2014/main" id="{DAE9CF03-91A1-4000-AEB6-3E3F9C12D793}"/>
                    </a:ext>
                  </a:extLst>
                </p:cNvPr>
                <p:cNvSpPr/>
                <p:nvPr/>
              </p:nvSpPr>
              <p:spPr>
                <a:xfrm>
                  <a:off x="1840198" y="2025607"/>
                  <a:ext cx="3768153" cy="527449"/>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6">
                          <a:lumMod val="20000"/>
                          <a:lumOff val="80000"/>
                        </a:schemeClr>
                      </a:solidFill>
                    </a:rPr>
                    <a:t>COVID-19 vaccine introduction readiness assessment tool (VIRAT) </a:t>
                  </a:r>
                </a:p>
              </p:txBody>
            </p:sp>
            <p:sp>
              <p:nvSpPr>
                <p:cNvPr id="40" name="Arrow: Pentagon 39">
                  <a:extLst>
                    <a:ext uri="{FF2B5EF4-FFF2-40B4-BE49-F238E27FC236}">
                      <a16:creationId xmlns:a16="http://schemas.microsoft.com/office/drawing/2014/main" id="{0A9B79AF-271A-4FE7-8711-0CEA852C8DF1}"/>
                    </a:ext>
                  </a:extLst>
                </p:cNvPr>
                <p:cNvSpPr/>
                <p:nvPr/>
              </p:nvSpPr>
              <p:spPr>
                <a:xfrm>
                  <a:off x="1920882" y="4688743"/>
                  <a:ext cx="3768153" cy="530352"/>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Continuity of essential health services – facility assessment</a:t>
                  </a:r>
                </a:p>
              </p:txBody>
            </p:sp>
            <p:cxnSp>
              <p:nvCxnSpPr>
                <p:cNvPr id="43" name="Straight Arrow Connector 42">
                  <a:extLst>
                    <a:ext uri="{FF2B5EF4-FFF2-40B4-BE49-F238E27FC236}">
                      <a16:creationId xmlns:a16="http://schemas.microsoft.com/office/drawing/2014/main" id="{F31621B9-7AA9-4DF8-9727-5C54DDD7DFAB}"/>
                    </a:ext>
                  </a:extLst>
                </p:cNvPr>
                <p:cNvCxnSpPr/>
                <p:nvPr/>
              </p:nvCxnSpPr>
              <p:spPr>
                <a:xfrm>
                  <a:off x="3724275" y="3256323"/>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A6C55161-21D6-4802-AC2A-0C3CAEA7DAD6}"/>
                    </a:ext>
                  </a:extLst>
                </p:cNvPr>
                <p:cNvCxnSpPr/>
                <p:nvPr/>
              </p:nvCxnSpPr>
              <p:spPr>
                <a:xfrm>
                  <a:off x="8138060" y="3226911"/>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Rectangle: Rounded Corners 53">
                  <a:extLst>
                    <a:ext uri="{FF2B5EF4-FFF2-40B4-BE49-F238E27FC236}">
                      <a16:creationId xmlns:a16="http://schemas.microsoft.com/office/drawing/2014/main" id="{2EF39FBD-F2AF-41BB-A65B-ACA6ABC4E28A}"/>
                    </a:ext>
                  </a:extLst>
                </p:cNvPr>
                <p:cNvSpPr/>
                <p:nvPr/>
              </p:nvSpPr>
              <p:spPr>
                <a:xfrm>
                  <a:off x="1543864" y="965467"/>
                  <a:ext cx="8572597" cy="618311"/>
                </a:xfrm>
                <a:prstGeom prst="roundRect">
                  <a:avLst/>
                </a:prstGeom>
                <a:solidFill>
                  <a:schemeClr val="accent5">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To guide the delivery of COVID-19 essential tools and health services</a:t>
                  </a:r>
                  <a:br>
                    <a:rPr lang="en-US" b="1" dirty="0"/>
                  </a:br>
                  <a:r>
                    <a:rPr lang="en-US" b="1" dirty="0"/>
                    <a:t>(national and subnational authorities, IMST, partners)</a:t>
                  </a:r>
                </a:p>
              </p:txBody>
            </p:sp>
            <p:cxnSp>
              <p:nvCxnSpPr>
                <p:cNvPr id="64" name="Straight Arrow Connector 63">
                  <a:extLst>
                    <a:ext uri="{FF2B5EF4-FFF2-40B4-BE49-F238E27FC236}">
                      <a16:creationId xmlns:a16="http://schemas.microsoft.com/office/drawing/2014/main" id="{08B9C58F-4D8A-43DC-8907-DFA0FC616CD0}"/>
                    </a:ext>
                  </a:extLst>
                </p:cNvPr>
                <p:cNvCxnSpPr/>
                <p:nvPr/>
              </p:nvCxnSpPr>
              <p:spPr>
                <a:xfrm>
                  <a:off x="885825" y="3247826"/>
                  <a:ext cx="0" cy="373078"/>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57C2905-15F0-4FD1-80B0-BDA13BFC3689}"/>
                    </a:ext>
                  </a:extLst>
                </p:cNvPr>
                <p:cNvCxnSpPr/>
                <p:nvPr/>
              </p:nvCxnSpPr>
              <p:spPr>
                <a:xfrm flipV="1">
                  <a:off x="5699051" y="1503395"/>
                  <a:ext cx="0" cy="326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sp>
          <p:nvSpPr>
            <p:cNvPr id="27" name="TextBox 26">
              <a:extLst>
                <a:ext uri="{FF2B5EF4-FFF2-40B4-BE49-F238E27FC236}">
                  <a16:creationId xmlns:a16="http://schemas.microsoft.com/office/drawing/2014/main" id="{2F8E50C4-EA80-4F11-B8D5-2D04B08E9BB9}"/>
                </a:ext>
              </a:extLst>
            </p:cNvPr>
            <p:cNvSpPr txBox="1"/>
            <p:nvPr/>
          </p:nvSpPr>
          <p:spPr>
            <a:xfrm>
              <a:off x="5956980" y="2807402"/>
              <a:ext cx="5157239" cy="576072"/>
            </a:xfrm>
            <a:prstGeom prst="rect">
              <a:avLst/>
            </a:prstGeom>
            <a:solidFill>
              <a:schemeClr val="accent5"/>
            </a:solidFill>
            <a:ln>
              <a:noFill/>
            </a:ln>
          </p:spPr>
          <p:txBody>
            <a:bodyPr wrap="square" rtlCol="0">
              <a:spAutoFit/>
            </a:bodyPr>
            <a:lstStyle/>
            <a:p>
              <a:r>
                <a:rPr lang="en-US" sz="1400"/>
                <a:t>Guide urgent actions and decisions to mitigate service disruptions across health system</a:t>
              </a:r>
            </a:p>
          </p:txBody>
        </p:sp>
        <p:sp>
          <p:nvSpPr>
            <p:cNvPr id="32" name="Arrow: Pentagon 31">
              <a:extLst>
                <a:ext uri="{FF2B5EF4-FFF2-40B4-BE49-F238E27FC236}">
                  <a16:creationId xmlns:a16="http://schemas.microsoft.com/office/drawing/2014/main" id="{F7E295A8-192B-42DA-B61E-832B4C101371}"/>
                </a:ext>
              </a:extLst>
            </p:cNvPr>
            <p:cNvSpPr/>
            <p:nvPr/>
          </p:nvSpPr>
          <p:spPr>
            <a:xfrm>
              <a:off x="1958246" y="2811479"/>
              <a:ext cx="3768153" cy="576072"/>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accent6">
                      <a:lumMod val="20000"/>
                      <a:lumOff val="80000"/>
                    </a:schemeClr>
                  </a:solidFill>
                </a:rPr>
                <a:t>National pulse survey on continuity of essential health services</a:t>
              </a:r>
            </a:p>
          </p:txBody>
        </p:sp>
      </p:grpSp>
      <p:sp>
        <p:nvSpPr>
          <p:cNvPr id="35" name="TextBox 34">
            <a:extLst>
              <a:ext uri="{FF2B5EF4-FFF2-40B4-BE49-F238E27FC236}">
                <a16:creationId xmlns:a16="http://schemas.microsoft.com/office/drawing/2014/main" id="{9073D146-7972-4697-99FD-E1AF19C275BD}"/>
              </a:ext>
            </a:extLst>
          </p:cNvPr>
          <p:cNvSpPr txBox="1"/>
          <p:nvPr/>
        </p:nvSpPr>
        <p:spPr>
          <a:xfrm>
            <a:off x="134940" y="6044641"/>
            <a:ext cx="1353315" cy="307777"/>
          </a:xfrm>
          <a:prstGeom prst="rect">
            <a:avLst/>
          </a:prstGeom>
          <a:noFill/>
        </p:spPr>
        <p:txBody>
          <a:bodyPr wrap="square" rtlCol="0">
            <a:spAutoFit/>
          </a:bodyPr>
          <a:lstStyle/>
          <a:p>
            <a:r>
              <a:rPr lang="en-US" sz="1400" dirty="0">
                <a:solidFill>
                  <a:schemeClr val="accent2"/>
                </a:solidFill>
              </a:rPr>
              <a:t>Hospital</a:t>
            </a:r>
          </a:p>
        </p:txBody>
      </p:sp>
      <p:sp>
        <p:nvSpPr>
          <p:cNvPr id="37" name="TextBox 36">
            <a:extLst>
              <a:ext uri="{FF2B5EF4-FFF2-40B4-BE49-F238E27FC236}">
                <a16:creationId xmlns:a16="http://schemas.microsoft.com/office/drawing/2014/main" id="{319BB902-1039-4AA5-8AC9-DD7930DCE749}"/>
              </a:ext>
            </a:extLst>
          </p:cNvPr>
          <p:cNvSpPr txBox="1"/>
          <p:nvPr/>
        </p:nvSpPr>
        <p:spPr>
          <a:xfrm>
            <a:off x="5511755" y="6032980"/>
            <a:ext cx="5157237" cy="523220"/>
          </a:xfrm>
          <a:prstGeom prst="rect">
            <a:avLst/>
          </a:prstGeom>
          <a:solidFill>
            <a:srgbClr val="7EB0DE"/>
          </a:solidFill>
          <a:ln>
            <a:noFill/>
          </a:ln>
        </p:spPr>
        <p:txBody>
          <a:bodyPr wrap="square" rtlCol="0">
            <a:spAutoFit/>
          </a:bodyPr>
          <a:lstStyle/>
          <a:p>
            <a:r>
              <a:rPr lang="en-US" sz="1400" dirty="0"/>
              <a:t>Guide delivery and scale of essential COVID-19 tools (diagnostics, therapeutics (including oxygen), PPE, cold chain)</a:t>
            </a:r>
          </a:p>
        </p:txBody>
      </p:sp>
      <p:sp>
        <p:nvSpPr>
          <p:cNvPr id="41" name="Arrow: Pentagon 39">
            <a:extLst>
              <a:ext uri="{FF2B5EF4-FFF2-40B4-BE49-F238E27FC236}">
                <a16:creationId xmlns:a16="http://schemas.microsoft.com/office/drawing/2014/main" id="{0A9B79AF-271A-4FE7-8711-0CEA852C8DF1}"/>
              </a:ext>
            </a:extLst>
          </p:cNvPr>
          <p:cNvSpPr/>
          <p:nvPr/>
        </p:nvSpPr>
        <p:spPr>
          <a:xfrm>
            <a:off x="1579652" y="6039856"/>
            <a:ext cx="3768153" cy="579242"/>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solidFill>
                  <a:schemeClr val="bg1"/>
                </a:solidFill>
              </a:rPr>
              <a:t>COVID-19 case management capacities – facility assessment</a:t>
            </a:r>
          </a:p>
        </p:txBody>
      </p:sp>
      <p:sp>
        <p:nvSpPr>
          <p:cNvPr id="42" name="Arrow: Pentagon 39">
            <a:extLst>
              <a:ext uri="{FF2B5EF4-FFF2-40B4-BE49-F238E27FC236}">
                <a16:creationId xmlns:a16="http://schemas.microsoft.com/office/drawing/2014/main" id="{0A9B79AF-271A-4FE7-8711-0CEA852C8DF1}"/>
              </a:ext>
            </a:extLst>
          </p:cNvPr>
          <p:cNvSpPr/>
          <p:nvPr/>
        </p:nvSpPr>
        <p:spPr>
          <a:xfrm>
            <a:off x="1595637" y="5379944"/>
            <a:ext cx="3768153" cy="579243"/>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Community needs, perceptions, and demand – community assessment</a:t>
            </a:r>
          </a:p>
        </p:txBody>
      </p:sp>
      <p:sp>
        <p:nvSpPr>
          <p:cNvPr id="44" name="TextBox 43">
            <a:extLst>
              <a:ext uri="{FF2B5EF4-FFF2-40B4-BE49-F238E27FC236}">
                <a16:creationId xmlns:a16="http://schemas.microsoft.com/office/drawing/2014/main" id="{319BB902-1039-4AA5-8AC9-DD7930DCE749}"/>
              </a:ext>
            </a:extLst>
          </p:cNvPr>
          <p:cNvSpPr txBox="1"/>
          <p:nvPr/>
        </p:nvSpPr>
        <p:spPr>
          <a:xfrm>
            <a:off x="5547853" y="5322765"/>
            <a:ext cx="5157237" cy="579243"/>
          </a:xfrm>
          <a:prstGeom prst="rect">
            <a:avLst/>
          </a:prstGeom>
          <a:solidFill>
            <a:srgbClr val="7EB0DE"/>
          </a:solidFill>
          <a:ln>
            <a:noFill/>
          </a:ln>
        </p:spPr>
        <p:txBody>
          <a:bodyPr wrap="square" rtlCol="0">
            <a:spAutoFit/>
          </a:bodyPr>
          <a:lstStyle/>
          <a:p>
            <a:pPr lvl="0"/>
            <a:r>
              <a:rPr lang="en-US" sz="1400" dirty="0"/>
              <a:t>Assess and respond to community perceptions and needs, including vaccine acceptance and barriers to care</a:t>
            </a:r>
          </a:p>
        </p:txBody>
      </p:sp>
      <p:sp>
        <p:nvSpPr>
          <p:cNvPr id="46" name="TextBox 45">
            <a:extLst>
              <a:ext uri="{FF2B5EF4-FFF2-40B4-BE49-F238E27FC236}">
                <a16:creationId xmlns:a16="http://schemas.microsoft.com/office/drawing/2014/main" id="{C799FF05-9A30-45B2-BE5D-AD645105BE53}"/>
              </a:ext>
            </a:extLst>
          </p:cNvPr>
          <p:cNvSpPr txBox="1"/>
          <p:nvPr/>
        </p:nvSpPr>
        <p:spPr>
          <a:xfrm>
            <a:off x="5520527" y="4601522"/>
            <a:ext cx="5157236" cy="579243"/>
          </a:xfrm>
          <a:prstGeom prst="rect">
            <a:avLst/>
          </a:prstGeom>
          <a:solidFill>
            <a:srgbClr val="7EB0DE"/>
          </a:solidFill>
          <a:ln>
            <a:noFill/>
          </a:ln>
        </p:spPr>
        <p:txBody>
          <a:bodyPr wrap="square" rtlCol="0">
            <a:spAutoFit/>
          </a:bodyPr>
          <a:lstStyle/>
          <a:p>
            <a:pPr lvl="0"/>
            <a:r>
              <a:rPr lang="en-US" sz="1400" dirty="0"/>
              <a:t>Track and monitor health worker capacities and protection, changes in utilization, service delivery and disruptions</a:t>
            </a:r>
          </a:p>
        </p:txBody>
      </p:sp>
      <p:sp>
        <p:nvSpPr>
          <p:cNvPr id="47" name="Arrow: Pentagon 39">
            <a:extLst>
              <a:ext uri="{FF2B5EF4-FFF2-40B4-BE49-F238E27FC236}">
                <a16:creationId xmlns:a16="http://schemas.microsoft.com/office/drawing/2014/main" id="{0A9B79AF-271A-4FE7-8711-0CEA852C8DF1}"/>
              </a:ext>
            </a:extLst>
          </p:cNvPr>
          <p:cNvSpPr/>
          <p:nvPr/>
        </p:nvSpPr>
        <p:spPr>
          <a:xfrm>
            <a:off x="1595636" y="3914512"/>
            <a:ext cx="3768153" cy="579243"/>
          </a:xfrm>
          <a:prstGeom prst="homePlate">
            <a:avLst/>
          </a:prstGeom>
          <a:solidFill>
            <a:srgbClr val="2B6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b="1" dirty="0"/>
              <a:t>Health Service Resilience Assessment </a:t>
            </a:r>
          </a:p>
        </p:txBody>
      </p:sp>
    </p:spTree>
    <p:extLst>
      <p:ext uri="{BB962C8B-B14F-4D97-AF65-F5344CB8AC3E}">
        <p14:creationId xmlns:p14="http://schemas.microsoft.com/office/powerpoint/2010/main" val="2226408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B32A2-8C9A-4C0C-A86E-4A2D5FAA887F}"/>
              </a:ext>
            </a:extLst>
          </p:cNvPr>
          <p:cNvSpPr>
            <a:spLocks noGrp="1"/>
          </p:cNvSpPr>
          <p:nvPr>
            <p:ph type="title" idx="4294967295"/>
          </p:nvPr>
        </p:nvSpPr>
        <p:spPr>
          <a:xfrm>
            <a:off x="336381" y="117181"/>
            <a:ext cx="8159750" cy="549525"/>
          </a:xfrm>
        </p:spPr>
        <p:txBody>
          <a:bodyPr anchor="ctr">
            <a:normAutofit/>
          </a:bodyPr>
          <a:lstStyle/>
          <a:p>
            <a:r>
              <a:rPr lang="en-US" sz="2800" dirty="0">
                <a:ea typeface="Meiryo"/>
              </a:rPr>
              <a:t>Global situation analysis</a:t>
            </a:r>
            <a:endParaRPr lang="en-US" sz="2800" dirty="0">
              <a:highlight>
                <a:srgbClr val="FFFF00"/>
              </a:highlight>
              <a:ea typeface="Meiryo"/>
            </a:endParaRPr>
          </a:p>
        </p:txBody>
      </p:sp>
      <p:grpSp>
        <p:nvGrpSpPr>
          <p:cNvPr id="4" name="Group 3">
            <a:extLst>
              <a:ext uri="{FF2B5EF4-FFF2-40B4-BE49-F238E27FC236}">
                <a16:creationId xmlns:a16="http://schemas.microsoft.com/office/drawing/2014/main" id="{30905744-1EB5-40F4-B8D1-465CC8586C9F}"/>
              </a:ext>
            </a:extLst>
          </p:cNvPr>
          <p:cNvGrpSpPr/>
          <p:nvPr/>
        </p:nvGrpSpPr>
        <p:grpSpPr>
          <a:xfrm>
            <a:off x="186" y="666706"/>
            <a:ext cx="12191627" cy="6496258"/>
            <a:chOff x="372" y="512077"/>
            <a:chExt cx="12191627" cy="6369426"/>
          </a:xfrm>
        </p:grpSpPr>
        <p:grpSp>
          <p:nvGrpSpPr>
            <p:cNvPr id="17" name="Group 16">
              <a:extLst>
                <a:ext uri="{FF2B5EF4-FFF2-40B4-BE49-F238E27FC236}">
                  <a16:creationId xmlns:a16="http://schemas.microsoft.com/office/drawing/2014/main" id="{DBFEF8B4-1825-4F58-9E85-123F2D03A0C4}"/>
                </a:ext>
              </a:extLst>
            </p:cNvPr>
            <p:cNvGrpSpPr/>
            <p:nvPr/>
          </p:nvGrpSpPr>
          <p:grpSpPr>
            <a:xfrm>
              <a:off x="372" y="512077"/>
              <a:ext cx="12191627" cy="6369426"/>
              <a:chOff x="-1" y="521714"/>
              <a:chExt cx="12191999" cy="6369620"/>
            </a:xfrm>
          </p:grpSpPr>
          <p:sp>
            <p:nvSpPr>
              <p:cNvPr id="12" name="Rectangle 11">
                <a:extLst>
                  <a:ext uri="{FF2B5EF4-FFF2-40B4-BE49-F238E27FC236}">
                    <a16:creationId xmlns:a16="http://schemas.microsoft.com/office/drawing/2014/main" id="{D737BD7C-1636-4F6C-8D10-242C5ADAD18F}"/>
                  </a:ext>
                </a:extLst>
              </p:cNvPr>
              <p:cNvSpPr/>
              <p:nvPr/>
            </p:nvSpPr>
            <p:spPr>
              <a:xfrm>
                <a:off x="-1" y="521714"/>
                <a:ext cx="12191999" cy="6332966"/>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42915"/>
                <a:endParaRPr lang="en-US" sz="1687" dirty="0">
                  <a:solidFill>
                    <a:prstClr val="white"/>
                  </a:solidFill>
                  <a:latin typeface="Calibri"/>
                </a:endParaRPr>
              </a:p>
            </p:txBody>
          </p:sp>
          <p:grpSp>
            <p:nvGrpSpPr>
              <p:cNvPr id="9" name="Group 8">
                <a:extLst>
                  <a:ext uri="{FF2B5EF4-FFF2-40B4-BE49-F238E27FC236}">
                    <a16:creationId xmlns:a16="http://schemas.microsoft.com/office/drawing/2014/main" id="{E3557843-0C8B-40B0-96F6-F467B160B91F}"/>
                  </a:ext>
                </a:extLst>
              </p:cNvPr>
              <p:cNvGrpSpPr/>
              <p:nvPr/>
            </p:nvGrpSpPr>
            <p:grpSpPr>
              <a:xfrm>
                <a:off x="28145" y="540697"/>
                <a:ext cx="12015976" cy="6350637"/>
                <a:chOff x="28145" y="540697"/>
                <a:chExt cx="12015976" cy="6350637"/>
              </a:xfrm>
            </p:grpSpPr>
            <p:sp>
              <p:nvSpPr>
                <p:cNvPr id="7" name="Text Placeholder 2">
                  <a:extLst>
                    <a:ext uri="{FF2B5EF4-FFF2-40B4-BE49-F238E27FC236}">
                      <a16:creationId xmlns:a16="http://schemas.microsoft.com/office/drawing/2014/main" id="{395C8B4A-5345-4B62-827C-1DE6AB4339C4}"/>
                    </a:ext>
                  </a:extLst>
                </p:cNvPr>
                <p:cNvSpPr txBox="1">
                  <a:spLocks/>
                </p:cNvSpPr>
                <p:nvPr/>
              </p:nvSpPr>
              <p:spPr bwMode="gray">
                <a:xfrm>
                  <a:off x="6076973" y="3963813"/>
                  <a:ext cx="5967148" cy="259461"/>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b="1" dirty="0">
                      <a:solidFill>
                        <a:schemeClr val="tx2"/>
                      </a:solidFill>
                      <a:latin typeface="Calibri"/>
                    </a:rPr>
                    <a:t>National pulse survey on EHS continuity (n=129)</a:t>
                  </a:r>
                  <a:endParaRPr lang="en-GB" b="1" dirty="0">
                    <a:solidFill>
                      <a:schemeClr val="tx2"/>
                    </a:solidFill>
                    <a:latin typeface="Calibri"/>
                  </a:endParaRPr>
                </a:p>
              </p:txBody>
            </p:sp>
            <p:sp>
              <p:nvSpPr>
                <p:cNvPr id="10" name="Text Placeholder 2">
                  <a:extLst>
                    <a:ext uri="{FF2B5EF4-FFF2-40B4-BE49-F238E27FC236}">
                      <a16:creationId xmlns:a16="http://schemas.microsoft.com/office/drawing/2014/main" id="{2F2467C5-0AAC-4934-84B0-EC1F3FA8423B}"/>
                    </a:ext>
                  </a:extLst>
                </p:cNvPr>
                <p:cNvSpPr txBox="1">
                  <a:spLocks/>
                </p:cNvSpPr>
                <p:nvPr/>
              </p:nvSpPr>
              <p:spPr bwMode="gray">
                <a:xfrm>
                  <a:off x="28145" y="540697"/>
                  <a:ext cx="5967148" cy="259461"/>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b="1" dirty="0">
                      <a:solidFill>
                        <a:schemeClr val="tx2"/>
                      </a:solidFill>
                      <a:latin typeface="Calibri"/>
                    </a:rPr>
                    <a:t>National vaccine readiness assessment (n=135)</a:t>
                  </a:r>
                  <a:endParaRPr lang="en-GB" b="1" dirty="0">
                    <a:solidFill>
                      <a:schemeClr val="tx2"/>
                    </a:solidFill>
                    <a:latin typeface="Calibri"/>
                  </a:endParaRPr>
                </a:p>
              </p:txBody>
            </p:sp>
            <p:sp>
              <p:nvSpPr>
                <p:cNvPr id="13" name="Text Placeholder 2">
                  <a:extLst>
                    <a:ext uri="{FF2B5EF4-FFF2-40B4-BE49-F238E27FC236}">
                      <a16:creationId xmlns:a16="http://schemas.microsoft.com/office/drawing/2014/main" id="{82CFAC57-8C82-4F10-A7AA-9EBC634EC578}"/>
                    </a:ext>
                  </a:extLst>
                </p:cNvPr>
                <p:cNvSpPr txBox="1">
                  <a:spLocks/>
                </p:cNvSpPr>
                <p:nvPr/>
              </p:nvSpPr>
              <p:spPr bwMode="gray">
                <a:xfrm>
                  <a:off x="6761456" y="6631873"/>
                  <a:ext cx="4470591" cy="259461"/>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sz="1100" i="1" dirty="0">
                      <a:solidFill>
                        <a:prstClr val="black"/>
                      </a:solidFill>
                      <a:latin typeface="Calibri"/>
                    </a:rPr>
                    <a:t>Source: WHO pulse survey on EHS, 2020 (round 2 in progress)</a:t>
                  </a:r>
                </a:p>
              </p:txBody>
            </p:sp>
            <p:sp>
              <p:nvSpPr>
                <p:cNvPr id="23" name="Text Placeholder 2">
                  <a:extLst>
                    <a:ext uri="{FF2B5EF4-FFF2-40B4-BE49-F238E27FC236}">
                      <a16:creationId xmlns:a16="http://schemas.microsoft.com/office/drawing/2014/main" id="{6D4B0632-9567-4581-9F1E-B4A87B3A20A0}"/>
                    </a:ext>
                  </a:extLst>
                </p:cNvPr>
                <p:cNvSpPr txBox="1">
                  <a:spLocks/>
                </p:cNvSpPr>
                <p:nvPr/>
              </p:nvSpPr>
              <p:spPr bwMode="gray">
                <a:xfrm>
                  <a:off x="187220" y="3751784"/>
                  <a:ext cx="5514935" cy="187923"/>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sz="1100" i="1" dirty="0">
                      <a:solidFill>
                        <a:prstClr val="black"/>
                      </a:solidFill>
                      <a:latin typeface="Calibri"/>
                    </a:rPr>
                    <a:t>Source: WHO, WB, UNICEF </a:t>
                  </a:r>
                  <a:r>
                    <a:rPr lang="en-US" sz="1100" i="1" dirty="0">
                      <a:solidFill>
                        <a:prstClr val="black"/>
                      </a:solidFill>
                      <a:latin typeface="Calibri"/>
                      <a:hlinkClick r:id="rId3"/>
                    </a:rPr>
                    <a:t>Country readiness core indicators dashboard</a:t>
                  </a:r>
                  <a:endParaRPr lang="en-US" sz="1100" b="1" dirty="0">
                    <a:solidFill>
                      <a:srgbClr val="C0504D"/>
                    </a:solidFill>
                    <a:latin typeface="Calibri"/>
                  </a:endParaRPr>
                </a:p>
              </p:txBody>
            </p:sp>
          </p:grpSp>
        </p:grpSp>
        <p:pic>
          <p:nvPicPr>
            <p:cNvPr id="3" name="Picture 2">
              <a:extLst>
                <a:ext uri="{FF2B5EF4-FFF2-40B4-BE49-F238E27FC236}">
                  <a16:creationId xmlns:a16="http://schemas.microsoft.com/office/drawing/2014/main" id="{C05AA664-C9D2-49E9-9606-A2C10A4E87D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1858" y="4300479"/>
              <a:ext cx="4975575" cy="2330860"/>
            </a:xfrm>
            <a:prstGeom prst="rect">
              <a:avLst/>
            </a:prstGeom>
          </p:spPr>
        </p:pic>
        <p:sp>
          <p:nvSpPr>
            <p:cNvPr id="20" name="Text Placeholder 2">
              <a:extLst>
                <a:ext uri="{FF2B5EF4-FFF2-40B4-BE49-F238E27FC236}">
                  <a16:creationId xmlns:a16="http://schemas.microsoft.com/office/drawing/2014/main" id="{892E8420-33F3-4903-BFA1-8F1993B6706A}"/>
                </a:ext>
              </a:extLst>
            </p:cNvPr>
            <p:cNvSpPr txBox="1">
              <a:spLocks/>
            </p:cNvSpPr>
            <p:nvPr/>
          </p:nvSpPr>
          <p:spPr bwMode="gray">
            <a:xfrm>
              <a:off x="787778" y="4010253"/>
              <a:ext cx="4443733" cy="259453"/>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b="1" dirty="0">
                  <a:solidFill>
                    <a:schemeClr val="tx2"/>
                  </a:solidFill>
                  <a:latin typeface="Calibri"/>
                </a:rPr>
                <a:t>Tracking COVID-19 vaccine dosage administration</a:t>
              </a:r>
              <a:endParaRPr lang="en-GB" b="1" dirty="0">
                <a:solidFill>
                  <a:schemeClr val="tx2"/>
                </a:solidFill>
                <a:latin typeface="Calibri"/>
              </a:endParaRPr>
            </a:p>
          </p:txBody>
        </p:sp>
        <p:sp>
          <p:nvSpPr>
            <p:cNvPr id="22" name="Text Placeholder 2">
              <a:extLst>
                <a:ext uri="{FF2B5EF4-FFF2-40B4-BE49-F238E27FC236}">
                  <a16:creationId xmlns:a16="http://schemas.microsoft.com/office/drawing/2014/main" id="{5E93B4EF-1C30-4F13-9E54-BBC40F680FA6}"/>
                </a:ext>
              </a:extLst>
            </p:cNvPr>
            <p:cNvSpPr txBox="1">
              <a:spLocks/>
            </p:cNvSpPr>
            <p:nvPr/>
          </p:nvSpPr>
          <p:spPr bwMode="gray">
            <a:xfrm>
              <a:off x="723105" y="6638499"/>
              <a:ext cx="4443733" cy="159326"/>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sz="1100" i="1" dirty="0">
                  <a:solidFill>
                    <a:prstClr val="black"/>
                  </a:solidFill>
                  <a:latin typeface="Calibri"/>
                </a:rPr>
                <a:t>Source: </a:t>
              </a:r>
              <a:r>
                <a:rPr lang="en-US" sz="1100" i="1" dirty="0">
                  <a:solidFill>
                    <a:prstClr val="black"/>
                  </a:solidFill>
                  <a:latin typeface="Calibri"/>
                  <a:hlinkClick r:id="rId5"/>
                </a:rPr>
                <a:t>WHO COVID-19 dashboard</a:t>
              </a:r>
              <a:endParaRPr lang="en-US" sz="1100" i="1" dirty="0">
                <a:solidFill>
                  <a:prstClr val="black"/>
                </a:solidFill>
                <a:latin typeface="Calibri"/>
              </a:endParaRPr>
            </a:p>
          </p:txBody>
        </p:sp>
      </p:grpSp>
      <p:sp>
        <p:nvSpPr>
          <p:cNvPr id="26" name="Text Placeholder 2">
            <a:extLst>
              <a:ext uri="{FF2B5EF4-FFF2-40B4-BE49-F238E27FC236}">
                <a16:creationId xmlns:a16="http://schemas.microsoft.com/office/drawing/2014/main" id="{A8A853B7-6691-4580-BBAA-508E69A0CCB0}"/>
              </a:ext>
            </a:extLst>
          </p:cNvPr>
          <p:cNvSpPr txBox="1">
            <a:spLocks/>
          </p:cNvSpPr>
          <p:nvPr/>
        </p:nvSpPr>
        <p:spPr bwMode="gray">
          <a:xfrm>
            <a:off x="6071631" y="667198"/>
            <a:ext cx="6121313" cy="264619"/>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b="1" dirty="0">
                <a:solidFill>
                  <a:schemeClr val="tx2"/>
                </a:solidFill>
                <a:latin typeface="Calibri"/>
              </a:rPr>
              <a:t>Tracking the situation of children in COVID-19 – EHS continuity (n=134)</a:t>
            </a:r>
            <a:endParaRPr lang="en-GB" b="1" dirty="0">
              <a:solidFill>
                <a:schemeClr val="tx2"/>
              </a:solidFill>
              <a:latin typeface="Calibri"/>
            </a:endParaRPr>
          </a:p>
        </p:txBody>
      </p:sp>
      <p:sp>
        <p:nvSpPr>
          <p:cNvPr id="27" name="Text Placeholder 2">
            <a:extLst>
              <a:ext uri="{FF2B5EF4-FFF2-40B4-BE49-F238E27FC236}">
                <a16:creationId xmlns:a16="http://schemas.microsoft.com/office/drawing/2014/main" id="{7CF61602-726C-4C66-B60E-E705B18CD3A9}"/>
              </a:ext>
            </a:extLst>
          </p:cNvPr>
          <p:cNvSpPr txBox="1">
            <a:spLocks/>
          </p:cNvSpPr>
          <p:nvPr/>
        </p:nvSpPr>
        <p:spPr bwMode="gray">
          <a:xfrm>
            <a:off x="6110800" y="3883983"/>
            <a:ext cx="5740867" cy="264696"/>
          </a:xfrm>
          <a:prstGeom prst="rect">
            <a:avLst/>
          </a:prstGeom>
        </p:spPr>
        <p:txBody>
          <a:bodyPr vert="horz" lIns="17999" tIns="0" rIns="17999" bIns="0" rtlCol="0" anchor="ctr">
            <a:no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600" b="0" kern="1200">
                <a:solidFill>
                  <a:schemeClr val="tx1"/>
                </a:solidFill>
                <a:latin typeface="+mj-lt"/>
                <a:ea typeface="+mn-ea"/>
                <a:cs typeface="Times New Roman" panose="02020603050405020304" pitchFamily="18" charset="0"/>
              </a:defRPr>
            </a:lvl1pPr>
            <a:lvl2pPr marL="360363" indent="-179388"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642915">
              <a:spcBef>
                <a:spcPts val="0"/>
              </a:spcBef>
              <a:spcAft>
                <a:spcPts val="0"/>
              </a:spcAft>
              <a:buClr>
                <a:prstClr val="black"/>
              </a:buClr>
            </a:pPr>
            <a:r>
              <a:rPr lang="en-US" sz="1100" i="1" dirty="0">
                <a:solidFill>
                  <a:prstClr val="black"/>
                </a:solidFill>
                <a:latin typeface="Calibri"/>
              </a:rPr>
              <a:t>Source: UNICEF </a:t>
            </a:r>
            <a:r>
              <a:rPr lang="en-US" sz="1100" i="1" dirty="0">
                <a:solidFill>
                  <a:prstClr val="black"/>
                </a:solidFill>
                <a:latin typeface="Calibri"/>
                <a:hlinkClick r:id="rId6"/>
              </a:rPr>
              <a:t>Tracking the situation of children during COVID-19 dashboard</a:t>
            </a:r>
            <a:endParaRPr lang="en-US" sz="1100" b="1" dirty="0">
              <a:solidFill>
                <a:srgbClr val="C0504D"/>
              </a:solidFill>
              <a:latin typeface="Calibri"/>
            </a:endParaRPr>
          </a:p>
        </p:txBody>
      </p:sp>
      <p:grpSp>
        <p:nvGrpSpPr>
          <p:cNvPr id="29" name="Group 28">
            <a:extLst>
              <a:ext uri="{FF2B5EF4-FFF2-40B4-BE49-F238E27FC236}">
                <a16:creationId xmlns:a16="http://schemas.microsoft.com/office/drawing/2014/main" id="{4676C856-7CDA-407F-B4EC-6ED63C43841F}"/>
              </a:ext>
            </a:extLst>
          </p:cNvPr>
          <p:cNvGrpSpPr/>
          <p:nvPr/>
        </p:nvGrpSpPr>
        <p:grpSpPr>
          <a:xfrm>
            <a:off x="7020179" y="966420"/>
            <a:ext cx="3926245" cy="2951131"/>
            <a:chOff x="7274668" y="942855"/>
            <a:chExt cx="3926245" cy="2951131"/>
          </a:xfrm>
        </p:grpSpPr>
        <p:pic>
          <p:nvPicPr>
            <p:cNvPr id="25" name="Picture 24">
              <a:extLst>
                <a:ext uri="{FF2B5EF4-FFF2-40B4-BE49-F238E27FC236}">
                  <a16:creationId xmlns:a16="http://schemas.microsoft.com/office/drawing/2014/main" id="{F39E63EE-4173-4A1C-9DAA-171D6A661F9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274668" y="942855"/>
              <a:ext cx="3922111" cy="2528522"/>
            </a:xfrm>
            <a:prstGeom prst="rect">
              <a:avLst/>
            </a:prstGeom>
            <a:ln>
              <a:noFill/>
            </a:ln>
          </p:spPr>
        </p:pic>
        <p:pic>
          <p:nvPicPr>
            <p:cNvPr id="28" name="Picture 27">
              <a:extLst>
                <a:ext uri="{FF2B5EF4-FFF2-40B4-BE49-F238E27FC236}">
                  <a16:creationId xmlns:a16="http://schemas.microsoft.com/office/drawing/2014/main" id="{757C7627-EC30-4126-9F24-DC0CEC3C8602}"/>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278802" y="1316732"/>
              <a:ext cx="3922111" cy="2577254"/>
            </a:xfrm>
            <a:prstGeom prst="rect">
              <a:avLst/>
            </a:prstGeom>
            <a:ln>
              <a:noFill/>
            </a:ln>
          </p:spPr>
        </p:pic>
      </p:grpSp>
      <p:pic>
        <p:nvPicPr>
          <p:cNvPr id="30" name="Picture 29">
            <a:extLst>
              <a:ext uri="{FF2B5EF4-FFF2-40B4-BE49-F238E27FC236}">
                <a16:creationId xmlns:a16="http://schemas.microsoft.com/office/drawing/2014/main" id="{B7C674C5-37B8-4A4F-B3E6-DA6AEAFBE770}"/>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65211" y="983634"/>
            <a:ext cx="4440346" cy="3004030"/>
          </a:xfrm>
          <a:prstGeom prst="rect">
            <a:avLst/>
          </a:prstGeom>
        </p:spPr>
      </p:pic>
      <p:pic>
        <p:nvPicPr>
          <p:cNvPr id="21" name="Picture 20">
            <a:extLst>
              <a:ext uri="{FF2B5EF4-FFF2-40B4-BE49-F238E27FC236}">
                <a16:creationId xmlns:a16="http://schemas.microsoft.com/office/drawing/2014/main" id="{DB0D658D-908D-4CFC-B789-3FAE0F015EE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381920" y="4528245"/>
            <a:ext cx="5500733" cy="2370099"/>
          </a:xfrm>
          <a:prstGeom prst="rect">
            <a:avLst/>
          </a:prstGeom>
        </p:spPr>
      </p:pic>
    </p:spTree>
    <p:extLst>
      <p:ext uri="{BB962C8B-B14F-4D97-AF65-F5344CB8AC3E}">
        <p14:creationId xmlns:p14="http://schemas.microsoft.com/office/powerpoint/2010/main" val="1113193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A98306-9AE2-4006-880D-0D6C291272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70000"/>
            <a:ext cx="12192000" cy="3810000"/>
          </a:xfrm>
          <a:prstGeom prst="rect">
            <a:avLst/>
          </a:prstGeom>
        </p:spPr>
      </p:pic>
      <p:pic>
        <p:nvPicPr>
          <p:cNvPr id="13" name="Picture 12">
            <a:extLst>
              <a:ext uri="{FF2B5EF4-FFF2-40B4-BE49-F238E27FC236}">
                <a16:creationId xmlns:a16="http://schemas.microsoft.com/office/drawing/2014/main" id="{0A646D1C-1E70-4FBA-A273-A20AB72BBE1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984750"/>
            <a:ext cx="12192000" cy="1663700"/>
          </a:xfrm>
          <a:prstGeom prst="rect">
            <a:avLst/>
          </a:prstGeom>
        </p:spPr>
      </p:pic>
      <p:sp>
        <p:nvSpPr>
          <p:cNvPr id="14" name="Title 1">
            <a:extLst>
              <a:ext uri="{FF2B5EF4-FFF2-40B4-BE49-F238E27FC236}">
                <a16:creationId xmlns:a16="http://schemas.microsoft.com/office/drawing/2014/main" id="{18E36DD7-1C2F-40F6-A2EC-972C0FDA8ECB}"/>
              </a:ext>
            </a:extLst>
          </p:cNvPr>
          <p:cNvSpPr>
            <a:spLocks noGrp="1"/>
          </p:cNvSpPr>
          <p:nvPr>
            <p:ph type="ctrTitle"/>
          </p:nvPr>
        </p:nvSpPr>
        <p:spPr>
          <a:xfrm>
            <a:off x="1353317" y="250627"/>
            <a:ext cx="10510763" cy="928178"/>
          </a:xfrm>
        </p:spPr>
        <p:txBody>
          <a:bodyPr lIns="0" tIns="0" rIns="0" bIns="0" anchor="t" anchorCtr="0">
            <a:normAutofit/>
          </a:bodyPr>
          <a:lstStyle/>
          <a:p>
            <a:r>
              <a:rPr lang="en-US" sz="3200" b="1" dirty="0">
                <a:solidFill>
                  <a:srgbClr val="2BAAE1"/>
                </a:solidFill>
              </a:rPr>
              <a:t>Monitoring essential services through HMIS data analysis support and monthly facility phone surveys</a:t>
            </a:r>
          </a:p>
        </p:txBody>
      </p:sp>
      <p:sp>
        <p:nvSpPr>
          <p:cNvPr id="5" name="Rectangle 4">
            <a:extLst>
              <a:ext uri="{FF2B5EF4-FFF2-40B4-BE49-F238E27FC236}">
                <a16:creationId xmlns:a16="http://schemas.microsoft.com/office/drawing/2014/main" id="{22F2A5DB-C092-40AC-9F45-94A1E6E1406C}"/>
              </a:ext>
            </a:extLst>
          </p:cNvPr>
          <p:cNvSpPr/>
          <p:nvPr/>
        </p:nvSpPr>
        <p:spPr>
          <a:xfrm>
            <a:off x="628072" y="2761672"/>
            <a:ext cx="4202546" cy="2223077"/>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lvl="0" indent="-171450">
              <a:buFont typeface="Arial" panose="020B0604020202020204" pitchFamily="34" charset="0"/>
              <a:buChar char="•"/>
              <a:defRPr/>
            </a:pPr>
            <a:r>
              <a:rPr kumimoji="0" lang="en-US" sz="1050" b="0" i="0" u="sng" strike="noStrike" kern="1200" cap="none" spc="0" normalizeH="0" baseline="0" noProof="0" dirty="0">
                <a:ln>
                  <a:noFill/>
                </a:ln>
                <a:solidFill>
                  <a:prstClr val="black"/>
                </a:solidFill>
                <a:effectLst/>
                <a:uLnTx/>
                <a:uFillTx/>
                <a:latin typeface="Calibri" panose="020F0502020204030204"/>
                <a:ea typeface="+mn-ea"/>
                <a:cs typeface="+mn-cs"/>
              </a:rPr>
              <a:t>HMIS:</a:t>
            </a:r>
            <a:r>
              <a:rPr kumimoji="0" lang="en-US" sz="1050" b="0" i="0" strike="noStrike" kern="1200" cap="none" spc="0" normalizeH="0" baseline="0" noProof="0" dirty="0">
                <a:ln>
                  <a:noFill/>
                </a:ln>
                <a:solidFill>
                  <a:prstClr val="black"/>
                </a:solidFill>
                <a:effectLst/>
                <a:uLnTx/>
                <a:uFillTx/>
                <a:latin typeface="Calibri" panose="020F0502020204030204"/>
                <a:ea typeface="+mn-ea"/>
                <a:cs typeface="+mn-cs"/>
              </a:rPr>
              <a:t> </a:t>
            </a:r>
            <a:r>
              <a:rPr lang="en-US" sz="1050" dirty="0">
                <a:solidFill>
                  <a:prstClr val="black"/>
                </a:solidFill>
                <a:latin typeface="Calibri" panose="020F0502020204030204"/>
              </a:rPr>
              <a:t>Nationwide historical</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 data on the facility-level service volume data from the Health Management Information Systems are used in a regression model to project the expected volume of key essential health services during the pandemic. The expected volume is compared to observed volumes after adjusting for seasonality, trends, and facility characteristics to quantify service delivery disruption</a:t>
            </a:r>
            <a:r>
              <a:rPr lang="en-US" sz="1050" dirty="0">
                <a:solidFill>
                  <a:prstClr val="black"/>
                </a:solidFill>
              </a:rPr>
              <a:t>. For more info: </a:t>
            </a:r>
            <a:r>
              <a:rPr lang="en-US" sz="1050" dirty="0">
                <a:solidFill>
                  <a:prstClr val="black"/>
                </a:solidFill>
                <a:hlinkClick r:id="rId5"/>
              </a:rPr>
              <a:t>https://www.globalfinancingfacility.org/monitoring-continuity-essential-health-services-during-covid-19-pandemic</a:t>
            </a:r>
            <a:endParaRPr lang="en-US" sz="1050" dirty="0">
              <a:solidFill>
                <a:prstClr val="black"/>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sng" strike="noStrike" kern="1200" cap="none" spc="0" normalizeH="0" baseline="0" noProof="0" dirty="0">
                <a:ln>
                  <a:noFill/>
                </a:ln>
                <a:solidFill>
                  <a:prstClr val="black"/>
                </a:solidFill>
                <a:effectLst/>
                <a:uLnTx/>
                <a:uFillTx/>
                <a:latin typeface="Calibri" panose="020F0502020204030204"/>
                <a:ea typeface="+mn-ea"/>
                <a:cs typeface="+mn-cs"/>
              </a:rPr>
              <a:t>Phone surveys:</a:t>
            </a:r>
            <a:r>
              <a:rPr kumimoji="0" lang="en-US" sz="1050" b="0" i="0" strike="noStrike" kern="1200" cap="none" spc="0" normalizeH="0" baseline="0" noProof="0" dirty="0">
                <a:ln>
                  <a:noFill/>
                </a:ln>
                <a:solidFill>
                  <a:prstClr val="black"/>
                </a:solidFill>
                <a:effectLst/>
                <a:uLnTx/>
                <a:uFillTx/>
                <a:latin typeface="Calibri" panose="020F0502020204030204"/>
                <a:ea typeface="+mn-ea"/>
                <a:cs typeface="+mn-cs"/>
              </a:rPr>
              <a:t> A</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dministered monthly to </a:t>
            </a:r>
            <a:r>
              <a:rPr lang="en-US" sz="1050" dirty="0">
                <a:solidFill>
                  <a:prstClr val="black"/>
                </a:solidFill>
                <a:latin typeface="Calibri" panose="020F0502020204030204"/>
              </a:rPr>
              <a:t>a</a:t>
            </a: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 nationally representative sample of facilities (about 100HFs). The surveys are based on the CEHS tool and quantify disruptions in a timelier manner than HMIS monitoring and represent facilities not included in HMIS. The surveys also provide important context on the drivers of disruptions and capture information on general health system weaknesses.</a:t>
            </a:r>
          </a:p>
        </p:txBody>
      </p:sp>
    </p:spTree>
    <p:extLst>
      <p:ext uri="{BB962C8B-B14F-4D97-AF65-F5344CB8AC3E}">
        <p14:creationId xmlns:p14="http://schemas.microsoft.com/office/powerpoint/2010/main" val="1539736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p:txBody>
          <a:bodyPr/>
          <a:lstStyle/>
          <a:p>
            <a:r>
              <a:rPr lang="en-GB"/>
              <a:t>Session 1: Introduction to frontline service readiness assessments and approach</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7" name="Text Placeholder 16"/>
          <p:cNvSpPr>
            <a:spLocks noGrp="1"/>
          </p:cNvSpPr>
          <p:nvPr>
            <p:ph type="body" sz="quarter" idx="16"/>
          </p:nvPr>
        </p:nvSpPr>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2962489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222171CA-B01F-4F40-A96E-C335D4F8820D}"/>
              </a:ext>
            </a:extLst>
          </p:cNvPr>
          <p:cNvSpPr txBox="1">
            <a:spLocks/>
          </p:cNvSpPr>
          <p:nvPr/>
        </p:nvSpPr>
        <p:spPr>
          <a:xfrm>
            <a:off x="342270" y="252737"/>
            <a:ext cx="3611460" cy="17176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8064A2"/>
                </a:solidFill>
                <a:latin typeface="Calibri" charset="0"/>
                <a:ea typeface="Calibri" charset="0"/>
                <a:cs typeface="Calibri" charset="0"/>
              </a:defRPr>
            </a:lvl1pPr>
          </a:lstStyle>
          <a:p>
            <a:endParaRPr lang="pt-BR">
              <a:solidFill>
                <a:schemeClr val="accent6"/>
              </a:solidFill>
            </a:endParaRPr>
          </a:p>
        </p:txBody>
      </p:sp>
      <p:sp>
        <p:nvSpPr>
          <p:cNvPr id="13" name="Espaço Reservado para Conteúdo 2">
            <a:extLst>
              <a:ext uri="{FF2B5EF4-FFF2-40B4-BE49-F238E27FC236}">
                <a16:creationId xmlns:a16="http://schemas.microsoft.com/office/drawing/2014/main" id="{F9238350-7121-4A4C-ADBE-E915C6CB97DD}"/>
              </a:ext>
            </a:extLst>
          </p:cNvPr>
          <p:cNvSpPr txBox="1">
            <a:spLocks/>
          </p:cNvSpPr>
          <p:nvPr/>
        </p:nvSpPr>
        <p:spPr>
          <a:xfrm>
            <a:off x="61592" y="871673"/>
            <a:ext cx="6769770" cy="573700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000" kern="1200">
                <a:solidFill>
                  <a:srgbClr val="575756"/>
                </a:solidFill>
                <a:latin typeface="Calibri" charset="0"/>
                <a:ea typeface="Calibri" charset="0"/>
                <a:cs typeface="Calibri" charset="0"/>
              </a:defRPr>
            </a:lvl1pPr>
            <a:lvl2pPr marL="685800" indent="-228600" algn="l" defTabSz="914400" rtl="0" eaLnBrk="1" latinLnBrk="0" hangingPunct="1">
              <a:lnSpc>
                <a:spcPct val="90000"/>
              </a:lnSpc>
              <a:spcBef>
                <a:spcPts val="500"/>
              </a:spcBef>
              <a:buFont typeface="Arial"/>
              <a:buChar char="•"/>
              <a:defRPr sz="1800" kern="1200">
                <a:solidFill>
                  <a:srgbClr val="575756"/>
                </a:solidFill>
                <a:latin typeface="Calibri" charset="0"/>
                <a:ea typeface="Calibri" charset="0"/>
                <a:cs typeface="Calibri" charset="0"/>
              </a:defRPr>
            </a:lvl2pPr>
            <a:lvl3pPr marL="1143000" indent="-228600" algn="l" defTabSz="914400" rtl="0" eaLnBrk="1" latinLnBrk="0" hangingPunct="1">
              <a:lnSpc>
                <a:spcPct val="90000"/>
              </a:lnSpc>
              <a:spcBef>
                <a:spcPts val="500"/>
              </a:spcBef>
              <a:buFont typeface="Arial"/>
              <a:buChar char="•"/>
              <a:defRPr sz="1600" kern="1200">
                <a:solidFill>
                  <a:srgbClr val="575756"/>
                </a:solidFill>
                <a:latin typeface="Calibri" charset="0"/>
                <a:ea typeface="Calibri" charset="0"/>
                <a:cs typeface="Calibri" charset="0"/>
              </a:defRPr>
            </a:lvl3pPr>
            <a:lvl4pPr marL="1600200" indent="-228600" algn="l" defTabSz="914400" rtl="0" eaLnBrk="1" latinLnBrk="0" hangingPunct="1">
              <a:lnSpc>
                <a:spcPct val="90000"/>
              </a:lnSpc>
              <a:spcBef>
                <a:spcPts val="500"/>
              </a:spcBef>
              <a:buFont typeface="Arial"/>
              <a:buChar char="•"/>
              <a:defRPr sz="1600" kern="1200">
                <a:solidFill>
                  <a:srgbClr val="575756"/>
                </a:solidFill>
                <a:latin typeface="Calibri" charset="0"/>
                <a:ea typeface="Calibri" charset="0"/>
                <a:cs typeface="Calibri" charset="0"/>
              </a:defRPr>
            </a:lvl4pPr>
            <a:lvl5pPr marL="2057400" indent="-228600" algn="l" defTabSz="914400" rtl="0" eaLnBrk="1" latinLnBrk="0" hangingPunct="1">
              <a:lnSpc>
                <a:spcPct val="90000"/>
              </a:lnSpc>
              <a:spcBef>
                <a:spcPts val="500"/>
              </a:spcBef>
              <a:buFont typeface="Arial"/>
              <a:buChar char="•"/>
              <a:defRPr sz="1600" kern="1200">
                <a:solidFill>
                  <a:srgbClr val="575756"/>
                </a:solidFill>
                <a:latin typeface="Calibri" charset="0"/>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t-BR">
                <a:latin typeface="Calibri"/>
                <a:cs typeface="Calibri"/>
              </a:rPr>
              <a:t>With the objective to:</a:t>
            </a:r>
            <a:endParaRPr lang="pt-BR">
              <a:cs typeface="Calibri"/>
            </a:endParaRPr>
          </a:p>
          <a:p>
            <a:pPr lvl="1"/>
            <a:r>
              <a:rPr lang="pt-BR">
                <a:latin typeface="Calibri"/>
                <a:cs typeface="Calibri"/>
              </a:rPr>
              <a:t>understand the extent to which the service disruptions will affect the program performance and the achievement of grant targets</a:t>
            </a:r>
            <a:endParaRPr lang="pt-BR">
              <a:cs typeface="Calibri"/>
            </a:endParaRPr>
          </a:p>
          <a:p>
            <a:pPr lvl="1"/>
            <a:r>
              <a:rPr lang="pt-BR">
                <a:latin typeface="Calibri"/>
                <a:cs typeface="Calibri"/>
              </a:rPr>
              <a:t>inform strategic discussions and facilitate effective grant management</a:t>
            </a:r>
            <a:endParaRPr lang="pt-BR"/>
          </a:p>
          <a:p>
            <a:pPr lvl="1"/>
            <a:r>
              <a:rPr lang="pt-BR">
                <a:latin typeface="Calibri"/>
                <a:cs typeface="Calibri"/>
              </a:rPr>
              <a:t>refine scenarios and assumptions in the modeling for potential impact of COVID-19</a:t>
            </a:r>
            <a:endParaRPr lang="pt-BR"/>
          </a:p>
          <a:p>
            <a:r>
              <a:rPr lang="pt-BR">
                <a:latin typeface="Calibri"/>
                <a:cs typeface="Calibri"/>
              </a:rPr>
              <a:t>Global Fund is:</a:t>
            </a:r>
            <a:endParaRPr lang="pt-BR">
              <a:cs typeface="Calibri"/>
            </a:endParaRPr>
          </a:p>
          <a:p>
            <a:pPr lvl="1"/>
            <a:r>
              <a:rPr lang="pt-BR">
                <a:latin typeface="Calibri"/>
                <a:cs typeface="Calibri"/>
              </a:rPr>
              <a:t>monitoring service coverage more frequently using a sub-set of KPI indicators in 38 countries provided by the Principal Recipients</a:t>
            </a:r>
            <a:endParaRPr lang="pt-BR">
              <a:cs typeface="Calibri"/>
            </a:endParaRPr>
          </a:p>
          <a:p>
            <a:pPr lvl="1"/>
            <a:r>
              <a:rPr lang="pt-BR">
                <a:latin typeface="Calibri"/>
                <a:cs typeface="Calibri"/>
              </a:rPr>
              <a:t>undertaking verification of programmatic implementation to check service continuity in the 38 selected countries through spotchecks implemented by the Local Fund Agents to provide urgent information </a:t>
            </a:r>
          </a:p>
          <a:p>
            <a:pPr lvl="1"/>
            <a:r>
              <a:rPr lang="pt-BR">
                <a:latin typeface="Calibri"/>
                <a:cs typeface="Calibri"/>
              </a:rPr>
              <a:t>complementing the ongoing efforts by other agencies. Specifically, </a:t>
            </a:r>
            <a:r>
              <a:rPr lang="pt-BR" b="1">
                <a:latin typeface="Calibri"/>
                <a:cs typeface="Calibri"/>
              </a:rPr>
              <a:t>actively supporting the roll-out of EHS survey piloting in 2 selected countries (TBC) among partners</a:t>
            </a:r>
            <a:r>
              <a:rPr lang="pt-BR">
                <a:latin typeface="Calibri"/>
                <a:cs typeface="Calibri"/>
              </a:rPr>
              <a:t>.</a:t>
            </a:r>
            <a:endParaRPr lang="pt-BR"/>
          </a:p>
          <a:p>
            <a:endParaRPr lang="pt-BR"/>
          </a:p>
          <a:p>
            <a:endParaRPr lang="pt-BR"/>
          </a:p>
        </p:txBody>
      </p:sp>
      <p:sp>
        <p:nvSpPr>
          <p:cNvPr id="29" name="Título 1">
            <a:extLst>
              <a:ext uri="{FF2B5EF4-FFF2-40B4-BE49-F238E27FC236}">
                <a16:creationId xmlns:a16="http://schemas.microsoft.com/office/drawing/2014/main" id="{5C02364F-B76B-43EB-B681-216693D8DEE7}"/>
              </a:ext>
            </a:extLst>
          </p:cNvPr>
          <p:cNvSpPr>
            <a:spLocks noGrp="1"/>
          </p:cNvSpPr>
          <p:nvPr>
            <p:ph type="title"/>
          </p:nvPr>
        </p:nvSpPr>
        <p:spPr>
          <a:xfrm>
            <a:off x="342270" y="102297"/>
            <a:ext cx="11265179" cy="668805"/>
          </a:xfrm>
        </p:spPr>
        <p:txBody>
          <a:bodyPr>
            <a:normAutofit/>
          </a:bodyPr>
          <a:lstStyle/>
          <a:p>
            <a:r>
              <a:rPr lang="pt-BR">
                <a:latin typeface="Calibri"/>
                <a:cs typeface="Calibri"/>
              </a:rPr>
              <a:t>Global </a:t>
            </a:r>
            <a:r>
              <a:rPr lang="pt-BR" err="1">
                <a:latin typeface="Calibri"/>
                <a:cs typeface="Calibri"/>
              </a:rPr>
              <a:t>Fund</a:t>
            </a:r>
            <a:r>
              <a:rPr lang="pt-BR">
                <a:latin typeface="Calibri"/>
                <a:cs typeface="Calibri"/>
              </a:rPr>
              <a:t> </a:t>
            </a:r>
            <a:r>
              <a:rPr lang="pt-BR" err="1">
                <a:latin typeface="Calibri"/>
                <a:cs typeface="Calibri"/>
              </a:rPr>
              <a:t>monitoring</a:t>
            </a:r>
            <a:r>
              <a:rPr lang="pt-BR">
                <a:latin typeface="Calibri"/>
                <a:cs typeface="Calibri"/>
              </a:rPr>
              <a:t> COVID-19 </a:t>
            </a:r>
            <a:r>
              <a:rPr lang="pt-BR" err="1">
                <a:latin typeface="Calibri"/>
                <a:cs typeface="Calibri"/>
              </a:rPr>
              <a:t>impact</a:t>
            </a:r>
            <a:r>
              <a:rPr lang="pt-BR">
                <a:latin typeface="Calibri"/>
                <a:cs typeface="Calibri"/>
              </a:rPr>
              <a:t> in </a:t>
            </a:r>
            <a:r>
              <a:rPr lang="pt-BR" err="1">
                <a:latin typeface="Calibri"/>
                <a:cs typeface="Calibri"/>
              </a:rPr>
              <a:t>supported</a:t>
            </a:r>
            <a:r>
              <a:rPr lang="pt-BR">
                <a:latin typeface="Calibri"/>
                <a:cs typeface="Calibri"/>
              </a:rPr>
              <a:t> </a:t>
            </a:r>
            <a:r>
              <a:rPr lang="pt-BR" err="1">
                <a:latin typeface="Calibri"/>
                <a:cs typeface="Calibri"/>
              </a:rPr>
              <a:t>programs</a:t>
            </a:r>
            <a:r>
              <a:rPr lang="pt-BR">
                <a:latin typeface="Calibri"/>
                <a:cs typeface="Calibri"/>
              </a:rPr>
              <a:t> </a:t>
            </a:r>
            <a:endParaRPr lang="pt-BR"/>
          </a:p>
        </p:txBody>
      </p:sp>
      <p:pic>
        <p:nvPicPr>
          <p:cNvPr id="7" name="Picture 8" descr="A picture containing text, map&#10;&#10;Description automatically generated">
            <a:extLst>
              <a:ext uri="{FF2B5EF4-FFF2-40B4-BE49-F238E27FC236}">
                <a16:creationId xmlns:a16="http://schemas.microsoft.com/office/drawing/2014/main" id="{B4B44276-3DAE-44A0-8EC0-2B4837393E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58297" y="1272443"/>
            <a:ext cx="5369973" cy="3653296"/>
          </a:xfrm>
          <a:prstGeom prst="rect">
            <a:avLst/>
          </a:prstGeom>
        </p:spPr>
      </p:pic>
      <p:sp>
        <p:nvSpPr>
          <p:cNvPr id="9" name="TextBox 8">
            <a:extLst>
              <a:ext uri="{FF2B5EF4-FFF2-40B4-BE49-F238E27FC236}">
                <a16:creationId xmlns:a16="http://schemas.microsoft.com/office/drawing/2014/main" id="{E14D48E1-D9F2-44D4-A31B-D25B79DEAFF2}"/>
              </a:ext>
            </a:extLst>
          </p:cNvPr>
          <p:cNvSpPr txBox="1"/>
          <p:nvPr/>
        </p:nvSpPr>
        <p:spPr>
          <a:xfrm>
            <a:off x="7171205" y="4679015"/>
            <a:ext cx="504712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cs typeface="Calibri"/>
              </a:rPr>
              <a:t>38 Global Fund selected countries</a:t>
            </a:r>
          </a:p>
        </p:txBody>
      </p:sp>
      <p:cxnSp>
        <p:nvCxnSpPr>
          <p:cNvPr id="8" name="Straight Connector 7">
            <a:extLst>
              <a:ext uri="{FF2B5EF4-FFF2-40B4-BE49-F238E27FC236}">
                <a16:creationId xmlns:a16="http://schemas.microsoft.com/office/drawing/2014/main" id="{32BE08E1-1494-4E78-BA05-5BB4B4F29886}"/>
              </a:ext>
            </a:extLst>
          </p:cNvPr>
          <p:cNvCxnSpPr>
            <a:cxnSpLocks/>
          </p:cNvCxnSpPr>
          <p:nvPr/>
        </p:nvCxnSpPr>
        <p:spPr>
          <a:xfrm>
            <a:off x="438931" y="771102"/>
            <a:ext cx="1089776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55194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a:xfrm>
            <a:off x="36939" y="4537277"/>
            <a:ext cx="12191999" cy="1655999"/>
          </a:xfrm>
        </p:spPr>
        <p:txBody>
          <a:bodyPr/>
          <a:lstStyle/>
          <a:p>
            <a:r>
              <a:rPr lang="en-GB" dirty="0"/>
              <a:t>Questions and answers</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7" name="Text Placeholder 16"/>
          <p:cNvSpPr>
            <a:spLocks noGrp="1"/>
          </p:cNvSpPr>
          <p:nvPr>
            <p:ph type="body" sz="quarter" idx="16"/>
          </p:nvPr>
        </p:nvSpPr>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28406346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p:txBody>
          <a:bodyPr/>
          <a:lstStyle/>
          <a:p>
            <a:r>
              <a:rPr lang="en-GB" dirty="0"/>
              <a:t>Session 3: Overall planning for the assessments: Supporting the survey manager </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18178418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p:txBody>
          <a:bodyPr/>
          <a:lstStyle/>
          <a:p>
            <a:r>
              <a:rPr lang="en-GB"/>
              <a:t>Survey coordination and planning</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35305399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FD931-ADE0-4EEF-BACF-52232ADDF2D8}"/>
              </a:ext>
            </a:extLst>
          </p:cNvPr>
          <p:cNvSpPr>
            <a:spLocks noGrp="1"/>
          </p:cNvSpPr>
          <p:nvPr>
            <p:ph type="title"/>
          </p:nvPr>
        </p:nvSpPr>
        <p:spPr>
          <a:xfrm>
            <a:off x="504825" y="365960"/>
            <a:ext cx="9110288" cy="361774"/>
          </a:xfrm>
        </p:spPr>
        <p:txBody>
          <a:bodyPr/>
          <a:lstStyle/>
          <a:p>
            <a:r>
              <a:rPr lang="en-GB" sz="2400">
                <a:ea typeface="+mj-lt"/>
                <a:cs typeface="+mj-lt"/>
              </a:rPr>
              <a:t>Survey coordination and planning</a:t>
            </a:r>
            <a:endParaRPr lang="en-US" sz="2400" b="0">
              <a:ea typeface="+mj-lt"/>
              <a:cs typeface="+mj-lt"/>
            </a:endParaRPr>
          </a:p>
        </p:txBody>
      </p:sp>
      <p:sp>
        <p:nvSpPr>
          <p:cNvPr id="6" name="Slide Number Placeholder 5">
            <a:extLst>
              <a:ext uri="{FF2B5EF4-FFF2-40B4-BE49-F238E27FC236}">
                <a16:creationId xmlns:a16="http://schemas.microsoft.com/office/drawing/2014/main" id="{9CD1643A-3B59-4933-A1C1-2C9F83E7DEFB}"/>
              </a:ext>
            </a:extLst>
          </p:cNvPr>
          <p:cNvSpPr>
            <a:spLocks noGrp="1"/>
          </p:cNvSpPr>
          <p:nvPr>
            <p:ph type="sldNum" sz="quarter" idx="12"/>
          </p:nvPr>
        </p:nvSpPr>
        <p:spPr/>
        <p:txBody>
          <a:bodyPr/>
          <a:lstStyle/>
          <a:p>
            <a:fld id="{4A7EA0B7-9ED7-412B-8AFC-539CD9624B4C}" type="slidenum">
              <a:rPr lang="en-US" smtClean="0"/>
              <a:t>54</a:t>
            </a:fld>
            <a:endParaRPr lang="en-US"/>
          </a:p>
        </p:txBody>
      </p:sp>
      <p:pic>
        <p:nvPicPr>
          <p:cNvPr id="14" name="Picture 14" descr="Text&#10;&#10;Description automatically generated">
            <a:extLst>
              <a:ext uri="{FF2B5EF4-FFF2-40B4-BE49-F238E27FC236}">
                <a16:creationId xmlns:a16="http://schemas.microsoft.com/office/drawing/2014/main" id="{1ACCB7E3-560C-4096-BA40-6BAE41B572B1}"/>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844856" y="1335366"/>
            <a:ext cx="10576631" cy="5203638"/>
          </a:xfrm>
        </p:spPr>
      </p:pic>
    </p:spTree>
    <p:extLst>
      <p:ext uri="{BB962C8B-B14F-4D97-AF65-F5344CB8AC3E}">
        <p14:creationId xmlns:p14="http://schemas.microsoft.com/office/powerpoint/2010/main" val="9422930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480000" y="1262685"/>
            <a:ext cx="7419661" cy="4688617"/>
          </a:xfrm>
        </p:spPr>
        <p:txBody>
          <a:bodyPr vert="horz" lIns="18000" tIns="0" rIns="18000" bIns="0" rtlCol="0" anchor="t">
            <a:noAutofit/>
          </a:bodyPr>
          <a:lstStyle/>
          <a:p>
            <a:r>
              <a:rPr lang="en-GB" sz="1800" dirty="0">
                <a:ea typeface="+mn-lt"/>
                <a:cs typeface="+mn-lt"/>
              </a:rPr>
              <a:t>In response to the urgent need for high-frequency real-time data, the WHO offers an efficient and safe approach in an emergency setting that makes use of limited resources with high returns and seeks to lower the burden on facilities as much as possible. </a:t>
            </a:r>
            <a:endParaRPr lang="en-US" sz="1800" dirty="0">
              <a:ea typeface="+mn-lt"/>
              <a:cs typeface="+mn-lt"/>
            </a:endParaRPr>
          </a:p>
          <a:p>
            <a:r>
              <a:rPr lang="en-GB" sz="1800" dirty="0">
                <a:ea typeface="+mn-lt"/>
                <a:cs typeface="+mn-lt"/>
              </a:rPr>
              <a:t>This approach involves </a:t>
            </a:r>
            <a:r>
              <a:rPr lang="en-GB" sz="1800" b="1" dirty="0">
                <a:ea typeface="+mn-lt"/>
                <a:cs typeface="+mn-lt"/>
              </a:rPr>
              <a:t>rapid and regular phone interviews with facility managers using an electronic questionnaire among select sentinel facilities</a:t>
            </a:r>
            <a:r>
              <a:rPr lang="en-GB" sz="1800" dirty="0">
                <a:ea typeface="+mn-lt"/>
                <a:cs typeface="+mn-lt"/>
              </a:rPr>
              <a:t>. </a:t>
            </a:r>
          </a:p>
          <a:p>
            <a:r>
              <a:rPr lang="en-GB" sz="1800" dirty="0">
                <a:ea typeface="+mn-lt"/>
                <a:cs typeface="+mn-lt"/>
              </a:rPr>
              <a:t>Frequency of phone interviews can range from monthly to quarterly, in order to provide trend data and allow national planners and stakeholders to track the impact on health service capacities throughout the pandemic.  </a:t>
            </a:r>
          </a:p>
          <a:p>
            <a:endParaRPr lang="en-GB" sz="1800" dirty="0">
              <a:ea typeface="+mn-lt"/>
              <a:cs typeface="+mn-lt"/>
            </a:endParaRPr>
          </a:p>
          <a:p>
            <a:endParaRPr lang="pt-BR" sz="1800" dirty="0">
              <a:ea typeface="+mn-lt"/>
              <a:cs typeface="+mn-lt"/>
            </a:endParaRPr>
          </a:p>
          <a:p>
            <a:r>
              <a:rPr lang="pt-BR" sz="1800" dirty="0">
                <a:cs typeface="Times New Roman"/>
              </a:rPr>
              <a:t>  </a:t>
            </a:r>
            <a:endParaRPr lang="pt-BR" sz="1800" dirty="0"/>
          </a:p>
          <a:p>
            <a:pPr lvl="1">
              <a:buFont typeface="Arial" panose="020B0604020202020204" pitchFamily="34" charset="0"/>
              <a:buChar char="•"/>
            </a:pPr>
            <a:endParaRPr lang="pt-BR" sz="1800" dirty="0">
              <a:latin typeface="Arial" panose="020B0604020202020204" pitchFamily="34" charset="0"/>
              <a:cs typeface="Arial" panose="020B0604020202020204" pitchFamily="34" charset="0"/>
            </a:endParaRPr>
          </a:p>
        </p:txBody>
      </p:sp>
      <p:sp>
        <p:nvSpPr>
          <p:cNvPr id="8" name="Text Placeholder 7">
            <a:extLst>
              <a:ext uri="{FF2B5EF4-FFF2-40B4-BE49-F238E27FC236}">
                <a16:creationId xmlns:a16="http://schemas.microsoft.com/office/drawing/2014/main" id="{FE4B7621-C865-485F-82B5-93A557544D78}"/>
              </a:ext>
            </a:extLst>
          </p:cNvPr>
          <p:cNvSpPr>
            <a:spLocks noGrp="1"/>
          </p:cNvSpPr>
          <p:nvPr>
            <p:ph type="body" sz="quarter" idx="21"/>
          </p:nvPr>
        </p:nvSpPr>
        <p:spPr/>
        <p:txBody>
          <a:bodyPr/>
          <a:lstStyle/>
          <a:p>
            <a:endParaRPr lang="en-US"/>
          </a:p>
        </p:txBody>
      </p:sp>
      <p:sp>
        <p:nvSpPr>
          <p:cNvPr id="13" name="Title 7">
            <a:extLst>
              <a:ext uri="{FF2B5EF4-FFF2-40B4-BE49-F238E27FC236}">
                <a16:creationId xmlns:a16="http://schemas.microsoft.com/office/drawing/2014/main" id="{F9DA90CF-88DA-4E34-A48D-1530B8514C23}"/>
              </a:ext>
            </a:extLst>
          </p:cNvPr>
          <p:cNvSpPr>
            <a:spLocks noGrp="1"/>
          </p:cNvSpPr>
          <p:nvPr>
            <p:ph type="title"/>
          </p:nvPr>
        </p:nvSpPr>
        <p:spPr>
          <a:xfrm>
            <a:off x="480485" y="402843"/>
            <a:ext cx="8160000" cy="392476"/>
          </a:xfrm>
        </p:spPr>
        <p:txBody>
          <a:bodyPr vert="horz" lIns="18000" tIns="0" rIns="360000" bIns="0" rtlCol="0" anchor="ctr">
            <a:noAutofit/>
          </a:bodyPr>
          <a:lstStyle/>
          <a:p>
            <a:r>
              <a:rPr lang="en-US" sz="2400" dirty="0"/>
              <a:t>Survey scope and frequency</a:t>
            </a:r>
            <a:endParaRPr lang="en-GB" sz="2400" b="0" dirty="0">
              <a:ea typeface="+mj-lt"/>
              <a:cs typeface="+mj-lt"/>
            </a:endParaRPr>
          </a:p>
          <a:p>
            <a:endParaRPr lang="en-GB" sz="2400" dirty="0">
              <a:ea typeface="+mj-lt"/>
              <a:cs typeface="+mj-lt"/>
            </a:endParaRPr>
          </a:p>
        </p:txBody>
      </p:sp>
      <p:pic>
        <p:nvPicPr>
          <p:cNvPr id="10" name="Picture 9">
            <a:extLst>
              <a:ext uri="{FF2B5EF4-FFF2-40B4-BE49-F238E27FC236}">
                <a16:creationId xmlns:a16="http://schemas.microsoft.com/office/drawing/2014/main" id="{5BBE31FC-07FC-4D67-A6EB-BBB8A8A2F2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97688" y="-1863"/>
            <a:ext cx="4661556" cy="6858000"/>
          </a:xfrm>
          <a:prstGeom prst="parallelogram">
            <a:avLst/>
          </a:prstGeom>
        </p:spPr>
      </p:pic>
      <p:sp>
        <p:nvSpPr>
          <p:cNvPr id="6" name="Text Placeholder 2">
            <a:extLst>
              <a:ext uri="{FF2B5EF4-FFF2-40B4-BE49-F238E27FC236}">
                <a16:creationId xmlns:a16="http://schemas.microsoft.com/office/drawing/2014/main" id="{33289D54-E469-47B0-AD4A-32E8917DE5FB}"/>
              </a:ext>
            </a:extLst>
          </p:cNvPr>
          <p:cNvSpPr>
            <a:spLocks noGrp="1"/>
          </p:cNvSpPr>
          <p:nvPr>
            <p:ph type="body" sz="quarter" idx="13"/>
          </p:nvPr>
        </p:nvSpPr>
        <p:spPr>
          <a:xfrm>
            <a:off x="479999" y="819969"/>
            <a:ext cx="8160000" cy="288925"/>
          </a:xfrm>
        </p:spPr>
        <p:txBody>
          <a:bodyPr/>
          <a:lstStyle/>
          <a:p>
            <a:r>
              <a:rPr lang="en-US" dirty="0">
                <a:ea typeface="+mj-lt"/>
                <a:cs typeface="+mj-lt"/>
              </a:rPr>
              <a:t>Survey methods</a:t>
            </a:r>
            <a:endParaRPr lang="en-US" dirty="0"/>
          </a:p>
        </p:txBody>
      </p:sp>
    </p:spTree>
    <p:extLst>
      <p:ext uri="{BB962C8B-B14F-4D97-AF65-F5344CB8AC3E}">
        <p14:creationId xmlns:p14="http://schemas.microsoft.com/office/powerpoint/2010/main" val="2233490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423062-424F-48D7-AF58-E2A116804CE9}"/>
              </a:ext>
            </a:extLst>
          </p:cNvPr>
          <p:cNvSpPr>
            <a:spLocks noGrp="1"/>
          </p:cNvSpPr>
          <p:nvPr>
            <p:ph idx="1"/>
          </p:nvPr>
        </p:nvSpPr>
        <p:spPr>
          <a:xfrm>
            <a:off x="505977" y="1375705"/>
            <a:ext cx="11232001" cy="4917946"/>
          </a:xfrm>
        </p:spPr>
        <p:txBody>
          <a:bodyPr vert="horz" lIns="18000" tIns="0" rIns="18000" bIns="0" rtlCol="0" anchor="t">
            <a:noAutofit/>
          </a:bodyPr>
          <a:lstStyle/>
          <a:p>
            <a:pPr marL="0" lvl="1" indent="0">
              <a:buNone/>
            </a:pPr>
            <a:r>
              <a:rPr lang="en-US" sz="1800" dirty="0"/>
              <a:t>When designing surveys using the </a:t>
            </a:r>
            <a:r>
              <a:rPr lang="en-US" sz="1800" dirty="0">
                <a:ea typeface="+mn-lt"/>
                <a:cs typeface="+mn-lt"/>
              </a:rPr>
              <a:t>frontline service readiness assessment </a:t>
            </a:r>
            <a:r>
              <a:rPr lang="en-US" sz="1800" dirty="0"/>
              <a:t>suite, the WHO recommends countries begin by:</a:t>
            </a:r>
            <a:endParaRPr lang="en-US" sz="1800" dirty="0">
              <a:cs typeface="Arial"/>
            </a:endParaRPr>
          </a:p>
          <a:p>
            <a:pPr marL="571500" lvl="2" indent="-212725">
              <a:buSzPct val="80000"/>
            </a:pPr>
            <a:r>
              <a:rPr lang="en-US" sz="1800" dirty="0"/>
              <a:t>Defining the scope of the survey and select modules from the suite to implement, according to urgent data needs and priorities</a:t>
            </a:r>
            <a:endParaRPr lang="en-US" sz="1800" dirty="0">
              <a:cs typeface="Arial"/>
            </a:endParaRPr>
          </a:p>
          <a:p>
            <a:pPr marL="571500" lvl="2" indent="-212725">
              <a:buSzPct val="80000"/>
            </a:pPr>
            <a:r>
              <a:rPr lang="en-US" sz="1800" dirty="0"/>
              <a:t>Defining the frequency of data collection for each module (at least quarterly, but could be as frequent as monthly according to need) </a:t>
            </a:r>
            <a:endParaRPr lang="en-US" sz="1800" dirty="0">
              <a:cs typeface="Arial"/>
            </a:endParaRPr>
          </a:p>
          <a:p>
            <a:pPr marL="571500" lvl="2" indent="-212725">
              <a:buClr>
                <a:srgbClr val="000000"/>
              </a:buClr>
              <a:buSzPct val="80000"/>
            </a:pPr>
            <a:r>
              <a:rPr lang="en-US" sz="1800" dirty="0"/>
              <a:t>Confirming the mode of data collection. </a:t>
            </a:r>
            <a:r>
              <a:rPr lang="en-GB" sz="1800" dirty="0"/>
              <a:t>Depending on the local COVID-19 epidemiology, </a:t>
            </a:r>
            <a:r>
              <a:rPr lang="en-US" sz="1800" dirty="0"/>
              <a:t>interviewers </a:t>
            </a:r>
            <a:r>
              <a:rPr lang="en-GB" sz="1800" dirty="0"/>
              <a:t>may conduct phone interviews from their homes. Where the situation is safe, interviewers may complete data collection from an office setting.</a:t>
            </a:r>
            <a:r>
              <a:rPr lang="en-GB" sz="1800" dirty="0">
                <a:ea typeface="+mn-lt"/>
                <a:cs typeface="+mn-lt"/>
              </a:rPr>
              <a:t> </a:t>
            </a:r>
            <a:endParaRPr lang="en-GB" sz="1800" dirty="0">
              <a:cs typeface="Arial"/>
            </a:endParaRPr>
          </a:p>
          <a:p>
            <a:pPr marL="571500" lvl="2" indent="-212725">
              <a:buSzPct val="80000"/>
            </a:pPr>
            <a:r>
              <a:rPr lang="en-GB" sz="1800" dirty="0"/>
              <a:t>Determining survey sample</a:t>
            </a:r>
            <a:endParaRPr lang="en-GB" sz="1800" dirty="0">
              <a:cs typeface="Arial"/>
            </a:endParaRPr>
          </a:p>
          <a:p>
            <a:pPr marL="0" lvl="1" indent="-1270">
              <a:buNone/>
            </a:pPr>
            <a:endParaRPr lang="en-GB" sz="1800" dirty="0">
              <a:ea typeface="+mn-lt"/>
              <a:cs typeface="+mn-lt"/>
            </a:endParaRPr>
          </a:p>
          <a:p>
            <a:pPr marL="0" lvl="1" indent="-1270">
              <a:buNone/>
            </a:pPr>
            <a:endParaRPr lang="en-GB" sz="1600" dirty="0">
              <a:cs typeface="Arial"/>
            </a:endParaRPr>
          </a:p>
        </p:txBody>
      </p:sp>
      <p:sp>
        <p:nvSpPr>
          <p:cNvPr id="3" name="Text Placeholder 2">
            <a:extLst>
              <a:ext uri="{FF2B5EF4-FFF2-40B4-BE49-F238E27FC236}">
                <a16:creationId xmlns:a16="http://schemas.microsoft.com/office/drawing/2014/main" id="{33289D54-E469-47B0-AD4A-32E8917DE5FB}"/>
              </a:ext>
            </a:extLst>
          </p:cNvPr>
          <p:cNvSpPr>
            <a:spLocks noGrp="1"/>
          </p:cNvSpPr>
          <p:nvPr>
            <p:ph type="body" sz="quarter" idx="13"/>
          </p:nvPr>
        </p:nvSpPr>
        <p:spPr>
          <a:xfrm>
            <a:off x="479999" y="819969"/>
            <a:ext cx="8160000" cy="288925"/>
          </a:xfrm>
        </p:spPr>
        <p:txBody>
          <a:bodyPr/>
          <a:lstStyle/>
          <a:p>
            <a:r>
              <a:rPr lang="en-US" dirty="0">
                <a:ea typeface="+mj-lt"/>
                <a:cs typeface="+mj-lt"/>
              </a:rPr>
              <a:t>Determine survey design</a:t>
            </a:r>
            <a:endParaRPr lang="en-US" dirty="0"/>
          </a:p>
        </p:txBody>
      </p:sp>
      <p:sp>
        <p:nvSpPr>
          <p:cNvPr id="4" name="Date Placeholder 3">
            <a:extLst>
              <a:ext uri="{FF2B5EF4-FFF2-40B4-BE49-F238E27FC236}">
                <a16:creationId xmlns:a16="http://schemas.microsoft.com/office/drawing/2014/main" id="{CE714A9B-84EF-4B16-9A3D-73D9B6ED2F33}"/>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DB17767E-20D2-4AAA-A86E-58AD66E39F72}"/>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70ED6F63-33FD-40B6-BA8C-2354DF45FFB1}"/>
              </a:ext>
            </a:extLst>
          </p:cNvPr>
          <p:cNvSpPr>
            <a:spLocks noGrp="1"/>
          </p:cNvSpPr>
          <p:nvPr>
            <p:ph type="sldNum" sz="quarter" idx="16"/>
          </p:nvPr>
        </p:nvSpPr>
        <p:spPr/>
        <p:txBody>
          <a:bodyPr/>
          <a:lstStyle/>
          <a:p>
            <a:fld id="{A74CE0EA-F3B5-4684-BA10-C594598FDB9C}" type="slidenum">
              <a:rPr lang="en-GB" noProof="0" smtClean="0"/>
              <a:pPr/>
              <a:t>56</a:t>
            </a:fld>
            <a:endParaRPr lang="en-GB" noProof="0"/>
          </a:p>
        </p:txBody>
      </p:sp>
      <p:sp>
        <p:nvSpPr>
          <p:cNvPr id="7" name="Text Placeholder 6">
            <a:extLst>
              <a:ext uri="{FF2B5EF4-FFF2-40B4-BE49-F238E27FC236}">
                <a16:creationId xmlns:a16="http://schemas.microsoft.com/office/drawing/2014/main" id="{CC04E1A0-CE0F-467A-A463-C2C818FFFE70}"/>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A529741-EEDC-4D2C-A665-2D890EF519E3}"/>
              </a:ext>
            </a:extLst>
          </p:cNvPr>
          <p:cNvSpPr>
            <a:spLocks noGrp="1"/>
          </p:cNvSpPr>
          <p:nvPr>
            <p:ph type="title"/>
          </p:nvPr>
        </p:nvSpPr>
        <p:spPr>
          <a:xfrm>
            <a:off x="479999" y="336639"/>
            <a:ext cx="8160000" cy="356099"/>
          </a:xfrm>
        </p:spPr>
        <p:txBody>
          <a:bodyPr/>
          <a:lstStyle/>
          <a:p>
            <a:r>
              <a:rPr lang="en-GB" sz="2400" dirty="0">
                <a:ea typeface="+mj-lt"/>
                <a:cs typeface="+mj-lt"/>
              </a:rPr>
              <a:t>Survey scope and frequency</a:t>
            </a:r>
            <a:endParaRPr lang="en-US" sz="2400" b="0" dirty="0">
              <a:ea typeface="+mj-lt"/>
              <a:cs typeface="+mj-lt"/>
            </a:endParaRPr>
          </a:p>
        </p:txBody>
      </p:sp>
    </p:spTree>
    <p:extLst>
      <p:ext uri="{BB962C8B-B14F-4D97-AF65-F5344CB8AC3E}">
        <p14:creationId xmlns:p14="http://schemas.microsoft.com/office/powerpoint/2010/main" val="23057127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Text&#10;&#10;Description automatically generated">
            <a:extLst>
              <a:ext uri="{FF2B5EF4-FFF2-40B4-BE49-F238E27FC236}">
                <a16:creationId xmlns:a16="http://schemas.microsoft.com/office/drawing/2014/main" id="{047F64E7-D7B1-46FF-AB70-7925BEC5735F}"/>
              </a:ext>
            </a:extLst>
          </p:cNvPr>
          <p:cNvPicPr>
            <a:picLocks noGrp="1" noChangeAspect="1"/>
          </p:cNvPicPr>
          <p:nvPr>
            <p:ph idx="1"/>
          </p:nvPr>
        </p:nvPicPr>
        <p:blipFill>
          <a:blip r:embed="rId3"/>
          <a:stretch>
            <a:fillRect/>
          </a:stretch>
        </p:blipFill>
        <p:spPr>
          <a:xfrm>
            <a:off x="480001" y="1900782"/>
            <a:ext cx="11232001" cy="4221487"/>
          </a:xfrm>
        </p:spPr>
      </p:pic>
      <p:sp>
        <p:nvSpPr>
          <p:cNvPr id="3" name="Text Placeholder 2">
            <a:extLst>
              <a:ext uri="{FF2B5EF4-FFF2-40B4-BE49-F238E27FC236}">
                <a16:creationId xmlns:a16="http://schemas.microsoft.com/office/drawing/2014/main" id="{8189970D-5961-4090-A4E5-D0F0628ABA8C}"/>
              </a:ext>
            </a:extLst>
          </p:cNvPr>
          <p:cNvSpPr>
            <a:spLocks noGrp="1"/>
          </p:cNvSpPr>
          <p:nvPr>
            <p:ph type="body" sz="quarter" idx="13"/>
          </p:nvPr>
        </p:nvSpPr>
        <p:spPr>
          <a:xfrm>
            <a:off x="480485" y="1624759"/>
            <a:ext cx="9275121" cy="363266"/>
          </a:xfrm>
        </p:spPr>
        <p:txBody>
          <a:bodyPr vert="horz" lIns="18000" tIns="0" rIns="18000" bIns="0" rtlCol="0" anchor="ctr">
            <a:noAutofit/>
          </a:bodyPr>
          <a:lstStyle/>
          <a:p>
            <a:r>
              <a:rPr lang="en-US" sz="2000" b="0">
                <a:solidFill>
                  <a:schemeClr val="tx1"/>
                </a:solidFill>
                <a:latin typeface="Arial"/>
                <a:ea typeface="Ebrima"/>
                <a:cs typeface="Arial"/>
              </a:rPr>
              <a:t>An overview of the survey implementation team:</a:t>
            </a:r>
            <a:endParaRPr lang="en-GB" sz="2000" b="0">
              <a:solidFill>
                <a:schemeClr val="tx1"/>
              </a:solidFill>
              <a:ea typeface="+mj-lt"/>
              <a:cs typeface="+mj-lt"/>
            </a:endParaRPr>
          </a:p>
        </p:txBody>
      </p:sp>
      <p:sp>
        <p:nvSpPr>
          <p:cNvPr id="4" name="Date Placeholder 3">
            <a:extLst>
              <a:ext uri="{FF2B5EF4-FFF2-40B4-BE49-F238E27FC236}">
                <a16:creationId xmlns:a16="http://schemas.microsoft.com/office/drawing/2014/main" id="{95519F54-23A6-4562-8ADA-49C8768E01A0}"/>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F4E8A302-C923-41E6-983A-7CCEE3244EEF}"/>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2042EC66-FD05-41EA-BAC1-065D9B110E3A}"/>
              </a:ext>
            </a:extLst>
          </p:cNvPr>
          <p:cNvSpPr>
            <a:spLocks noGrp="1"/>
          </p:cNvSpPr>
          <p:nvPr>
            <p:ph type="sldNum" sz="quarter" idx="16"/>
          </p:nvPr>
        </p:nvSpPr>
        <p:spPr/>
        <p:txBody>
          <a:bodyPr/>
          <a:lstStyle/>
          <a:p>
            <a:fld id="{A74CE0EA-F3B5-4684-BA10-C594598FDB9C}" type="slidenum">
              <a:rPr lang="en-GB" noProof="0" smtClean="0"/>
              <a:pPr/>
              <a:t>57</a:t>
            </a:fld>
            <a:endParaRPr lang="en-GB" noProof="0"/>
          </a:p>
        </p:txBody>
      </p:sp>
      <p:sp>
        <p:nvSpPr>
          <p:cNvPr id="7" name="Text Placeholder 6">
            <a:extLst>
              <a:ext uri="{FF2B5EF4-FFF2-40B4-BE49-F238E27FC236}">
                <a16:creationId xmlns:a16="http://schemas.microsoft.com/office/drawing/2014/main" id="{30F4A75C-F17B-459E-864C-E23FDA157D3A}"/>
              </a:ext>
            </a:extLst>
          </p:cNvPr>
          <p:cNvSpPr>
            <a:spLocks noGrp="1"/>
          </p:cNvSpPr>
          <p:nvPr>
            <p:ph type="body" sz="quarter" idx="21"/>
          </p:nvPr>
        </p:nvSpPr>
        <p:spPr/>
        <p:txBody>
          <a:bodyPr/>
          <a:lstStyle/>
          <a:p>
            <a:endParaRPr lang="en-GB"/>
          </a:p>
        </p:txBody>
      </p:sp>
      <p:sp>
        <p:nvSpPr>
          <p:cNvPr id="8" name="Title 7">
            <a:extLst>
              <a:ext uri="{FF2B5EF4-FFF2-40B4-BE49-F238E27FC236}">
                <a16:creationId xmlns:a16="http://schemas.microsoft.com/office/drawing/2014/main" id="{ADB8746D-E527-40F0-BD72-192B50344E3B}"/>
              </a:ext>
            </a:extLst>
          </p:cNvPr>
          <p:cNvSpPr>
            <a:spLocks noGrp="1"/>
          </p:cNvSpPr>
          <p:nvPr>
            <p:ph type="title"/>
          </p:nvPr>
        </p:nvSpPr>
        <p:spPr>
          <a:xfrm>
            <a:off x="479999" y="1084828"/>
            <a:ext cx="8252926" cy="329708"/>
          </a:xfrm>
        </p:spPr>
        <p:txBody>
          <a:bodyPr/>
          <a:lstStyle/>
          <a:p>
            <a:r>
              <a:rPr lang="en-GB" sz="2400" dirty="0">
                <a:ea typeface="Ebrima"/>
                <a:cs typeface="Ebrima"/>
              </a:rPr>
              <a:t>Survey implementation team</a:t>
            </a:r>
            <a:endParaRPr lang="en-GB" sz="2400" b="0" dirty="0">
              <a:ea typeface="+mj-lt"/>
              <a:cs typeface="+mj-lt"/>
            </a:endParaRPr>
          </a:p>
          <a:p>
            <a:endParaRPr lang="en-GB" sz="2400" dirty="0">
              <a:ea typeface="+mj-lt"/>
              <a:cs typeface="+mj-lt"/>
            </a:endParaRPr>
          </a:p>
        </p:txBody>
      </p:sp>
    </p:spTree>
    <p:extLst>
      <p:ext uri="{BB962C8B-B14F-4D97-AF65-F5344CB8AC3E}">
        <p14:creationId xmlns:p14="http://schemas.microsoft.com/office/powerpoint/2010/main" val="15313646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2D63EF-7793-4C5C-863D-3D8E43B0CD70}"/>
              </a:ext>
            </a:extLst>
          </p:cNvPr>
          <p:cNvSpPr>
            <a:spLocks noGrp="1"/>
          </p:cNvSpPr>
          <p:nvPr>
            <p:ph type="dt" sz="half" idx="14"/>
          </p:nvPr>
        </p:nvSpPr>
        <p:spPr/>
        <p:txBody>
          <a:bodyPr/>
          <a:lstStyle/>
          <a:p>
            <a:fld id="{AD0CC27D-0020-48D4-9B6C-9E6EA0640D93}" type="datetime1">
              <a:rPr lang="en-GB" smtClean="0"/>
              <a:pPr/>
              <a:t>26/04/2021</a:t>
            </a:fld>
            <a:endParaRPr lang="en-GB"/>
          </a:p>
        </p:txBody>
      </p:sp>
      <p:sp>
        <p:nvSpPr>
          <p:cNvPr id="3" name="Footer Placeholder 2">
            <a:extLst>
              <a:ext uri="{FF2B5EF4-FFF2-40B4-BE49-F238E27FC236}">
                <a16:creationId xmlns:a16="http://schemas.microsoft.com/office/drawing/2014/main" id="{B3663792-59E1-4A32-A3D2-12FB2E137F8A}"/>
              </a:ext>
            </a:extLst>
          </p:cNvPr>
          <p:cNvSpPr>
            <a:spLocks noGrp="1"/>
          </p:cNvSpPr>
          <p:nvPr>
            <p:ph type="ftr" sz="quarter" idx="15"/>
          </p:nvPr>
        </p:nvSpPr>
        <p:spPr/>
        <p:txBody>
          <a:bodyPr/>
          <a:lstStyle/>
          <a:p>
            <a:r>
              <a:rPr lang="en-GB" noProof="0"/>
              <a:t>|     Title of the presentation</a:t>
            </a:r>
          </a:p>
        </p:txBody>
      </p:sp>
      <p:sp>
        <p:nvSpPr>
          <p:cNvPr id="4" name="Slide Number Placeholder 3">
            <a:extLst>
              <a:ext uri="{FF2B5EF4-FFF2-40B4-BE49-F238E27FC236}">
                <a16:creationId xmlns:a16="http://schemas.microsoft.com/office/drawing/2014/main" id="{1E774797-AB35-4920-9052-A44BD7D804B5}"/>
              </a:ext>
            </a:extLst>
          </p:cNvPr>
          <p:cNvSpPr>
            <a:spLocks noGrp="1"/>
          </p:cNvSpPr>
          <p:nvPr>
            <p:ph type="sldNum" sz="quarter" idx="16"/>
          </p:nvPr>
        </p:nvSpPr>
        <p:spPr/>
        <p:txBody>
          <a:bodyPr/>
          <a:lstStyle/>
          <a:p>
            <a:fld id="{A74CE0EA-F3B5-4684-BA10-C594598FDB9C}" type="slidenum">
              <a:rPr lang="en-GB" noProof="0" smtClean="0"/>
              <a:pPr/>
              <a:t>58</a:t>
            </a:fld>
            <a:endParaRPr lang="en-GB" noProof="0"/>
          </a:p>
        </p:txBody>
      </p:sp>
      <p:sp>
        <p:nvSpPr>
          <p:cNvPr id="5" name="Text Placeholder 4">
            <a:extLst>
              <a:ext uri="{FF2B5EF4-FFF2-40B4-BE49-F238E27FC236}">
                <a16:creationId xmlns:a16="http://schemas.microsoft.com/office/drawing/2014/main" id="{18571083-16C5-4DE8-91D7-4AAC7184C7CB}"/>
              </a:ext>
            </a:extLst>
          </p:cNvPr>
          <p:cNvSpPr>
            <a:spLocks noGrp="1"/>
          </p:cNvSpPr>
          <p:nvPr>
            <p:ph type="body" sz="quarter" idx="21"/>
          </p:nvPr>
        </p:nvSpPr>
        <p:spPr/>
        <p:txBody>
          <a:bodyPr/>
          <a:lstStyle/>
          <a:p>
            <a:endParaRPr lang="fr-FR"/>
          </a:p>
        </p:txBody>
      </p:sp>
      <p:sp>
        <p:nvSpPr>
          <p:cNvPr id="6" name="Title 5">
            <a:extLst>
              <a:ext uri="{FF2B5EF4-FFF2-40B4-BE49-F238E27FC236}">
                <a16:creationId xmlns:a16="http://schemas.microsoft.com/office/drawing/2014/main" id="{E7B71425-DFB5-43C6-9664-E3184B4F35C6}"/>
              </a:ext>
            </a:extLst>
          </p:cNvPr>
          <p:cNvSpPr>
            <a:spLocks noGrp="1"/>
          </p:cNvSpPr>
          <p:nvPr>
            <p:ph type="title"/>
          </p:nvPr>
        </p:nvSpPr>
        <p:spPr>
          <a:xfrm>
            <a:off x="479999" y="343790"/>
            <a:ext cx="8160000" cy="375149"/>
          </a:xfrm>
        </p:spPr>
        <p:txBody>
          <a:bodyPr/>
          <a:lstStyle/>
          <a:p>
            <a:r>
              <a:rPr lang="en-GB" sz="2400" dirty="0">
                <a:ea typeface="+mj-lt"/>
                <a:cs typeface="+mj-lt"/>
              </a:rPr>
              <a:t>Survey implementation team</a:t>
            </a:r>
            <a:endParaRPr lang="en-GB" sz="2400" dirty="0"/>
          </a:p>
        </p:txBody>
      </p:sp>
      <p:sp>
        <p:nvSpPr>
          <p:cNvPr id="8" name="Text Placeholder 7">
            <a:extLst>
              <a:ext uri="{FF2B5EF4-FFF2-40B4-BE49-F238E27FC236}">
                <a16:creationId xmlns:a16="http://schemas.microsoft.com/office/drawing/2014/main" id="{E778C9FB-3704-4857-81A1-E226F37C16A2}"/>
              </a:ext>
            </a:extLst>
          </p:cNvPr>
          <p:cNvSpPr>
            <a:spLocks noGrp="1"/>
          </p:cNvSpPr>
          <p:nvPr>
            <p:ph type="body" sz="quarter" idx="18"/>
          </p:nvPr>
        </p:nvSpPr>
        <p:spPr>
          <a:xfrm>
            <a:off x="415219" y="1935332"/>
            <a:ext cx="11226365" cy="3503281"/>
          </a:xfrm>
        </p:spPr>
        <p:txBody>
          <a:bodyPr/>
          <a:lstStyle/>
          <a:p>
            <a:endParaRPr lang="en-US"/>
          </a:p>
          <a:p>
            <a:endParaRPr lang="en-US"/>
          </a:p>
        </p:txBody>
      </p:sp>
      <p:sp>
        <p:nvSpPr>
          <p:cNvPr id="9" name="Rectangle 8">
            <a:extLst>
              <a:ext uri="{FF2B5EF4-FFF2-40B4-BE49-F238E27FC236}">
                <a16:creationId xmlns:a16="http://schemas.microsoft.com/office/drawing/2014/main" id="{D762CA7E-2DC4-4009-9CE2-FD8FE89B42E8}"/>
              </a:ext>
            </a:extLst>
          </p:cNvPr>
          <p:cNvSpPr/>
          <p:nvPr/>
        </p:nvSpPr>
        <p:spPr>
          <a:xfrm>
            <a:off x="126878" y="1390860"/>
            <a:ext cx="11226255" cy="4585871"/>
          </a:xfrm>
          <a:prstGeom prst="rect">
            <a:avLst/>
          </a:prstGeom>
        </p:spPr>
        <p:txBody>
          <a:bodyPr wrap="square" lIns="91440" tIns="45720" rIns="91440" bIns="45720" anchor="ctr">
            <a:spAutoFit/>
          </a:bodyPr>
          <a:lstStyle/>
          <a:p>
            <a:pPr marL="752475" lvl="1">
              <a:spcAft>
                <a:spcPts val="600"/>
              </a:spcAft>
            </a:pPr>
            <a:endParaRPr lang="en-US" dirty="0"/>
          </a:p>
          <a:p>
            <a:pPr marL="752475" lvl="1">
              <a:spcAft>
                <a:spcPts val="600"/>
              </a:spcAft>
            </a:pPr>
            <a:r>
              <a:rPr lang="en-US" sz="2000" dirty="0"/>
              <a:t>A country may find that the number of data collectors/interviewers depends on the survey plan and schedule. Nevertheless, the data collection period for the modules should not exceed 7 days, and it is expected that an interviewer can complete 4-5 interviews on any given day. With that in mind, the recommendation is to recruit </a:t>
            </a:r>
            <a:r>
              <a:rPr lang="en-US" sz="2000" b="1" dirty="0"/>
              <a:t>1 data collector per ±20 facilities</a:t>
            </a:r>
            <a:r>
              <a:rPr lang="en-US" sz="2000" dirty="0"/>
              <a:t>. </a:t>
            </a:r>
            <a:endParaRPr lang="en-US" sz="2000" dirty="0">
              <a:cs typeface="Arial"/>
            </a:endParaRPr>
          </a:p>
          <a:p>
            <a:pPr marL="752475" lvl="1">
              <a:spcAft>
                <a:spcPts val="600"/>
              </a:spcAft>
            </a:pPr>
            <a:endParaRPr lang="en-GB" sz="2000" dirty="0">
              <a:cs typeface="Arial"/>
            </a:endParaRPr>
          </a:p>
          <a:p>
            <a:pPr marL="752475" lvl="1">
              <a:spcAft>
                <a:spcPts val="600"/>
              </a:spcAft>
            </a:pPr>
            <a:r>
              <a:rPr lang="en-GB" sz="2000" dirty="0"/>
              <a:t>If multiple modules are implemented, </a:t>
            </a:r>
            <a:r>
              <a:rPr lang="en-US" sz="2000" dirty="0"/>
              <a:t>countries may use the same data collection team for all modules (extending the timeline potentially), or train different data collection teams for each module (for more rapid deployment).</a:t>
            </a:r>
            <a:endParaRPr lang="en-US" sz="2000" dirty="0">
              <a:cs typeface="Arial"/>
            </a:endParaRPr>
          </a:p>
          <a:p>
            <a:pPr lvl="1"/>
            <a:endParaRPr lang="en-US" dirty="0">
              <a:ea typeface="+mn-lt"/>
              <a:cs typeface="+mn-lt"/>
            </a:endParaRPr>
          </a:p>
          <a:p>
            <a:pPr marL="342900" indent="-342900">
              <a:buFont typeface="Arial" panose="020B0604020202020204" pitchFamily="34" charset="0"/>
              <a:buChar char="•"/>
            </a:pPr>
            <a:endParaRPr lang="en-US" dirty="0">
              <a:cs typeface="Arial"/>
            </a:endParaRPr>
          </a:p>
          <a:p>
            <a:pPr marL="285750" indent="-285750">
              <a:buFont typeface="Arial" panose="020B0604020202020204" pitchFamily="34" charset="0"/>
              <a:buChar char="•"/>
            </a:pPr>
            <a:endParaRPr lang="en-GB" altLang="en-US" sz="2000" i="1" dirty="0">
              <a:highlight>
                <a:srgbClr val="FFFF00"/>
              </a:highlight>
              <a:cs typeface="Arial"/>
            </a:endParaRPr>
          </a:p>
          <a:p>
            <a:pPr marL="285750" indent="-285750">
              <a:buFont typeface="Arial" panose="020B0604020202020204" pitchFamily="34" charset="0"/>
              <a:buChar char="•"/>
            </a:pPr>
            <a:endParaRPr lang="en-US" dirty="0">
              <a:cs typeface="Arial"/>
            </a:endParaRPr>
          </a:p>
        </p:txBody>
      </p:sp>
    </p:spTree>
    <p:extLst>
      <p:ext uri="{BB962C8B-B14F-4D97-AF65-F5344CB8AC3E}">
        <p14:creationId xmlns:p14="http://schemas.microsoft.com/office/powerpoint/2010/main" val="3433053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8B98DC-6279-4AFB-9C3C-E82CD8EC8D3D}"/>
              </a:ext>
            </a:extLst>
          </p:cNvPr>
          <p:cNvSpPr>
            <a:spLocks noGrp="1"/>
          </p:cNvSpPr>
          <p:nvPr>
            <p:ph type="body" sz="quarter" idx="21"/>
          </p:nvPr>
        </p:nvSpPr>
        <p:spPr/>
        <p:txBody>
          <a:bodyPr/>
          <a:lstStyle/>
          <a:p>
            <a:endParaRPr lang="en-US"/>
          </a:p>
        </p:txBody>
      </p:sp>
      <p:sp>
        <p:nvSpPr>
          <p:cNvPr id="23554" name="Rectangle 4">
            <a:extLst>
              <a:ext uri="{FF2B5EF4-FFF2-40B4-BE49-F238E27FC236}">
                <a16:creationId xmlns:a16="http://schemas.microsoft.com/office/drawing/2014/main" id="{DEAAC91B-54EF-4056-82B3-552739A07E6A}"/>
              </a:ext>
            </a:extLst>
          </p:cNvPr>
          <p:cNvSpPr>
            <a:spLocks noGrp="1" noChangeArrowheads="1"/>
          </p:cNvSpPr>
          <p:nvPr>
            <p:ph type="title"/>
          </p:nvPr>
        </p:nvSpPr>
        <p:spPr>
          <a:xfrm>
            <a:off x="479998" y="355770"/>
            <a:ext cx="9125428" cy="378184"/>
          </a:xfrm>
        </p:spPr>
        <p:txBody>
          <a:bodyPr/>
          <a:lstStyle/>
          <a:p>
            <a:r>
              <a:rPr lang="en-GB" sz="2400" dirty="0"/>
              <a:t>Survey implementation team</a:t>
            </a:r>
            <a:endParaRPr lang="en-GB" sz="2400" b="0" dirty="0">
              <a:ea typeface="+mj-lt"/>
              <a:cs typeface="+mj-lt"/>
            </a:endParaRPr>
          </a:p>
        </p:txBody>
      </p:sp>
      <p:graphicFrame>
        <p:nvGraphicFramePr>
          <p:cNvPr id="2" name="Diagram 1">
            <a:extLst>
              <a:ext uri="{FF2B5EF4-FFF2-40B4-BE49-F238E27FC236}">
                <a16:creationId xmlns:a16="http://schemas.microsoft.com/office/drawing/2014/main" id="{99EF4903-B502-4CAA-B528-B2BCE0C0EAEC}"/>
              </a:ext>
            </a:extLst>
          </p:cNvPr>
          <p:cNvGraphicFramePr/>
          <p:nvPr>
            <p:extLst>
              <p:ext uri="{D42A27DB-BD31-4B8C-83A1-F6EECF244321}">
                <p14:modId xmlns:p14="http://schemas.microsoft.com/office/powerpoint/2010/main" val="1109178886"/>
              </p:ext>
            </p:extLst>
          </p:nvPr>
        </p:nvGraphicFramePr>
        <p:xfrm>
          <a:off x="480000" y="1354742"/>
          <a:ext cx="11226365" cy="4709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3272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a:xfrm>
            <a:off x="2" y="1800000"/>
            <a:ext cx="4279900" cy="1857600"/>
          </a:xfrm>
        </p:spPr>
        <p:txBody>
          <a:bodyPr anchor="ctr"/>
          <a:lstStyle/>
          <a:p>
            <a:r>
              <a:rPr lang="en-US">
                <a:ea typeface="+mj-ea"/>
                <a:cs typeface="+mj-cs"/>
              </a:rPr>
              <a:t>Context</a:t>
            </a: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6</a:t>
            </a:fld>
            <a:endParaRPr lang="en-GB"/>
          </a:p>
        </p:txBody>
      </p:sp>
      <p:sp>
        <p:nvSpPr>
          <p:cNvPr id="7" name="Text Placeholder 6"/>
          <p:cNvSpPr>
            <a:spLocks noGrp="1"/>
          </p:cNvSpPr>
          <p:nvPr>
            <p:ph type="body" sz="quarter" idx="22"/>
          </p:nvPr>
        </p:nvSpPr>
        <p:spPr/>
        <p:txBody>
          <a:bodyPr/>
          <a:lstStyle/>
          <a:p>
            <a:endParaRPr lang="en-US"/>
          </a:p>
        </p:txBody>
      </p:sp>
      <p:sp>
        <p:nvSpPr>
          <p:cNvPr id="9" name="Picture Placeholder 8"/>
          <p:cNvSpPr>
            <a:spLocks noGrp="1"/>
          </p:cNvSpPr>
          <p:nvPr>
            <p:ph type="pic" sz="quarter" idx="24"/>
          </p:nvPr>
        </p:nvSpPr>
        <p:spPr/>
      </p:sp>
    </p:spTree>
    <p:extLst>
      <p:ext uri="{BB962C8B-B14F-4D97-AF65-F5344CB8AC3E}">
        <p14:creationId xmlns:p14="http://schemas.microsoft.com/office/powerpoint/2010/main" val="16795847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0" y="1779554"/>
            <a:ext cx="4279900" cy="1649446"/>
          </a:xfrm>
        </p:spPr>
        <p:txBody>
          <a:bodyPr/>
          <a:lstStyle/>
          <a:p>
            <a:r>
              <a:rPr lang="en-GB"/>
              <a:t>Roles and responsibilities of survey manager</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42918019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999" y="602453"/>
            <a:ext cx="8741822" cy="529500"/>
          </a:xfrm>
        </p:spPr>
        <p:txBody>
          <a:bodyPr/>
          <a:lstStyle/>
          <a:p>
            <a:r>
              <a:rPr lang="en-GB" sz="2400">
                <a:ea typeface="+mj-lt"/>
                <a:cs typeface="+mj-lt"/>
              </a:rPr>
              <a:t>Roles and responsibilities of the survey manager</a:t>
            </a:r>
            <a:endParaRPr lang="en-GB" sz="2400" b="0">
              <a:ea typeface="+mj-lt"/>
              <a:cs typeface="+mj-lt"/>
            </a:endParaRPr>
          </a:p>
          <a:p>
            <a:endParaRPr lang="en-GB" altLang="en-US">
              <a:ea typeface="Ebrima"/>
              <a:cs typeface="Ebrima"/>
            </a:endParaRPr>
          </a:p>
        </p:txBody>
      </p:sp>
      <p:sp>
        <p:nvSpPr>
          <p:cNvPr id="5" name="Content Placeholder 4"/>
          <p:cNvSpPr>
            <a:spLocks noGrp="1"/>
          </p:cNvSpPr>
          <p:nvPr>
            <p:ph idx="1"/>
          </p:nvPr>
        </p:nvSpPr>
        <p:spPr>
          <a:xfrm>
            <a:off x="480000" y="1957231"/>
            <a:ext cx="10773069" cy="4433842"/>
          </a:xfrm>
        </p:spPr>
        <p:txBody>
          <a:bodyPr vert="horz" lIns="18000" tIns="0" rIns="18000" bIns="0" numCol="2" rtlCol="0" anchor="t">
            <a:noAutofit/>
          </a:bodyPr>
          <a:lstStyle/>
          <a:p>
            <a:pPr>
              <a:spcBef>
                <a:spcPts val="181"/>
              </a:spcBef>
            </a:pPr>
            <a:r>
              <a:rPr lang="en-US" altLang="en-US">
                <a:cs typeface="Times New Roman"/>
              </a:rPr>
              <a:t>Survey manager: </a:t>
            </a:r>
            <a:endParaRPr lang="en-US" altLang="en-US"/>
          </a:p>
          <a:p>
            <a:pPr marL="752475" lvl="1">
              <a:spcBef>
                <a:spcPts val="181"/>
              </a:spcBef>
              <a:buFont typeface="Wingdings" panose="05000000000000000000" pitchFamily="2" charset="2"/>
              <a:buChar char="ü"/>
            </a:pPr>
            <a:r>
              <a:rPr lang="en-US" altLang="en-US"/>
              <a:t>Develops and executes overall survey implementation plan</a:t>
            </a:r>
            <a:endParaRPr lang="en-US" altLang="en-US">
              <a:cs typeface="Arial"/>
            </a:endParaRPr>
          </a:p>
          <a:p>
            <a:pPr marL="752475" lvl="1">
              <a:spcBef>
                <a:spcPts val="181"/>
              </a:spcBef>
              <a:buFont typeface="Wingdings" panose="05000000000000000000" pitchFamily="2" charset="2"/>
              <a:buChar char="ü"/>
            </a:pPr>
            <a:r>
              <a:rPr lang="en-US" altLang="en-US"/>
              <a:t>Coordinate to finalize sampling </a:t>
            </a:r>
            <a:endParaRPr lang="en-US" altLang="en-US">
              <a:cs typeface="Arial"/>
            </a:endParaRPr>
          </a:p>
          <a:p>
            <a:pPr marL="752475" lvl="1">
              <a:spcBef>
                <a:spcPts val="181"/>
              </a:spcBef>
              <a:buFont typeface="Wingdings" panose="05000000000000000000" pitchFamily="2" charset="2"/>
              <a:buChar char="ü"/>
            </a:pPr>
            <a:r>
              <a:rPr lang="en-US" altLang="en-US"/>
              <a:t>Conducts or manages pre-data collection outreach </a:t>
            </a:r>
            <a:endParaRPr lang="en-US" altLang="en-US">
              <a:cs typeface="Arial"/>
            </a:endParaRPr>
          </a:p>
          <a:p>
            <a:pPr marL="752475" lvl="1">
              <a:spcBef>
                <a:spcPts val="181"/>
              </a:spcBef>
              <a:buFont typeface="Wingdings" panose="05000000000000000000" pitchFamily="2" charset="2"/>
              <a:buChar char="ü"/>
            </a:pPr>
            <a:r>
              <a:rPr lang="en-US" altLang="en-US"/>
              <a:t>Trains, supervises, and manages interviewers </a:t>
            </a:r>
            <a:endParaRPr lang="en-US" altLang="en-US">
              <a:cs typeface="Arial"/>
            </a:endParaRPr>
          </a:p>
          <a:p>
            <a:pPr marL="752475" lvl="1">
              <a:spcBef>
                <a:spcPts val="181"/>
              </a:spcBef>
              <a:buFont typeface="Wingdings" panose="05000000000000000000" pitchFamily="2" charset="2"/>
              <a:buChar char="ü"/>
            </a:pPr>
            <a:r>
              <a:rPr lang="en-US" altLang="en-US"/>
              <a:t>Develops detailed schedule for data collection</a:t>
            </a:r>
            <a:endParaRPr lang="en-US" altLang="en-US">
              <a:cs typeface="Arial"/>
            </a:endParaRPr>
          </a:p>
          <a:p>
            <a:pPr marL="752475" lvl="1">
              <a:spcBef>
                <a:spcPts val="181"/>
              </a:spcBef>
              <a:buFont typeface="Wingdings" panose="05000000000000000000" pitchFamily="2" charset="2"/>
              <a:buChar char="ü"/>
            </a:pPr>
            <a:r>
              <a:rPr lang="en-US" altLang="en-US"/>
              <a:t>Secures and manages functioning equipment and resources</a:t>
            </a:r>
            <a:endParaRPr lang="en-US" altLang="en-US">
              <a:cs typeface="Arial"/>
            </a:endParaRPr>
          </a:p>
          <a:p>
            <a:pPr marL="752475" lvl="1">
              <a:spcBef>
                <a:spcPts val="181"/>
              </a:spcBef>
              <a:buFont typeface="Wingdings" panose="05000000000000000000" pitchFamily="2" charset="2"/>
              <a:buChar char="ü"/>
            </a:pPr>
            <a:r>
              <a:rPr lang="en-US" altLang="en-US"/>
              <a:t>Manages day-to-day operation, including trouble shooting </a:t>
            </a:r>
            <a:endParaRPr lang="en-US" altLang="en-US">
              <a:cs typeface="Arial"/>
            </a:endParaRPr>
          </a:p>
          <a:p>
            <a:pPr marL="752475" lvl="1">
              <a:spcBef>
                <a:spcPts val="181"/>
              </a:spcBef>
              <a:buFont typeface="Wingdings" panose="05000000000000000000" pitchFamily="2" charset="2"/>
              <a:buChar char="ü"/>
            </a:pPr>
            <a:r>
              <a:rPr lang="en-US" altLang="en-US"/>
              <a:t>With data manager, monitors survey progress and data quality </a:t>
            </a:r>
            <a:endParaRPr lang="en-US" altLang="en-US">
              <a:cs typeface="Arial"/>
            </a:endParaRPr>
          </a:p>
          <a:p>
            <a:pPr marL="752475" lvl="1">
              <a:spcBef>
                <a:spcPts val="181"/>
              </a:spcBef>
              <a:buFont typeface="Wingdings" panose="05000000000000000000" pitchFamily="2" charset="2"/>
              <a:buChar char="ü"/>
            </a:pPr>
            <a:r>
              <a:rPr lang="en-US" altLang="en-US"/>
              <a:t>Participates in results interpretation </a:t>
            </a:r>
            <a:endParaRPr lang="en-US" altLang="en-US">
              <a:cs typeface="Arial"/>
            </a:endParaRPr>
          </a:p>
          <a:p>
            <a:pPr marL="752475" lvl="1">
              <a:spcBef>
                <a:spcPts val="181"/>
              </a:spcBef>
              <a:buFont typeface="Wingdings" panose="05000000000000000000" pitchFamily="2" charset="2"/>
              <a:buChar char="ü"/>
            </a:pPr>
            <a:r>
              <a:rPr lang="en-US" altLang="en-US"/>
              <a:t>Participates in results dissemination and data use</a:t>
            </a:r>
            <a:endParaRPr lang="en-US">
              <a:cs typeface="Arial"/>
            </a:endParaRPr>
          </a:p>
          <a:p>
            <a:pPr>
              <a:spcBef>
                <a:spcPts val="181"/>
              </a:spcBef>
            </a:pPr>
            <a:r>
              <a:rPr lang="en-US" altLang="en-US" b="1">
                <a:solidFill>
                  <a:schemeClr val="accent6"/>
                </a:solidFill>
                <a:cs typeface="Times New Roman"/>
              </a:rPr>
              <a:t>Data manager: </a:t>
            </a:r>
            <a:endParaRPr lang="en-US" altLang="en-US" b="1">
              <a:solidFill>
                <a:schemeClr val="accent6"/>
              </a:solidFill>
            </a:endParaRPr>
          </a:p>
          <a:p>
            <a:pPr marL="752475" lvl="1">
              <a:spcBef>
                <a:spcPts val="181"/>
              </a:spcBef>
              <a:buFont typeface="Wingdings" panose="05000000000000000000" pitchFamily="2" charset="2"/>
              <a:buChar char="ü"/>
            </a:pPr>
            <a:r>
              <a:rPr lang="en-US" altLang="en-US">
                <a:solidFill>
                  <a:schemeClr val="accent6"/>
                </a:solidFill>
              </a:rPr>
              <a:t>Downloads and cleans data</a:t>
            </a:r>
            <a:endParaRPr lang="en-US" altLang="en-US">
              <a:solidFill>
                <a:schemeClr val="accent6"/>
              </a:solidFill>
              <a:cs typeface="Arial"/>
            </a:endParaRPr>
          </a:p>
          <a:p>
            <a:pPr marL="752475" lvl="1">
              <a:spcBef>
                <a:spcPts val="181"/>
              </a:spcBef>
              <a:buClr>
                <a:srgbClr val="000000"/>
              </a:buClr>
              <a:buFont typeface="Wingdings" panose="05000000000000000000" pitchFamily="2" charset="2"/>
              <a:buChar char="ü"/>
            </a:pPr>
            <a:r>
              <a:rPr lang="en-US" altLang="en-US">
                <a:solidFill>
                  <a:schemeClr val="accent6"/>
                </a:solidFill>
              </a:rPr>
              <a:t> Produces basic field check data daily</a:t>
            </a:r>
            <a:endParaRPr lang="en-US" altLang="en-US">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With survey manager, monitors survey progress and data quality</a:t>
            </a:r>
            <a:r>
              <a:rPr lang="en-US" altLang="en-US" b="1" i="1">
                <a:solidFill>
                  <a:schemeClr val="accent6"/>
                </a:solidFill>
              </a:rPr>
              <a:t> </a:t>
            </a:r>
            <a:endParaRPr lang="en-US" altLang="en-US" b="1" i="1">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Creates an analysis dataset</a:t>
            </a:r>
            <a:endParaRPr lang="en-US" altLang="en-US">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Calculates estimates for key indicators </a:t>
            </a:r>
            <a:endParaRPr lang="en-US" altLang="en-US">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Updates chartbook and produces survey results </a:t>
            </a:r>
            <a:endParaRPr lang="en-US" altLang="en-US">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Participates in results interpretation</a:t>
            </a:r>
            <a:r>
              <a:rPr lang="en-US" altLang="en-US" b="1" i="1">
                <a:solidFill>
                  <a:schemeClr val="accent6"/>
                </a:solidFill>
              </a:rPr>
              <a:t> </a:t>
            </a:r>
            <a:endParaRPr lang="en-US" altLang="en-US" b="1" i="1">
              <a:solidFill>
                <a:schemeClr val="accent6"/>
              </a:solidFill>
              <a:cs typeface="Arial"/>
            </a:endParaRPr>
          </a:p>
          <a:p>
            <a:pPr marL="752475" lvl="1">
              <a:spcBef>
                <a:spcPts val="181"/>
              </a:spcBef>
              <a:buFont typeface="Wingdings" panose="05000000000000000000" pitchFamily="2" charset="2"/>
              <a:buChar char="ü"/>
            </a:pPr>
            <a:r>
              <a:rPr lang="en-US" altLang="en-US">
                <a:solidFill>
                  <a:schemeClr val="accent6"/>
                </a:solidFill>
              </a:rPr>
              <a:t>Assists results dissemination and data use</a:t>
            </a:r>
            <a:endParaRPr lang="en-US">
              <a:solidFill>
                <a:schemeClr val="accent6"/>
              </a:solidFill>
              <a:cs typeface="Arial"/>
            </a:endParaRPr>
          </a:p>
          <a:p>
            <a:pPr>
              <a:spcBef>
                <a:spcPts val="181"/>
              </a:spcBef>
            </a:pPr>
            <a:endParaRPr lang="en-US">
              <a:solidFill>
                <a:schemeClr val="accent4"/>
              </a:solidFill>
            </a:endParaRPr>
          </a:p>
        </p:txBody>
      </p:sp>
      <p:sp>
        <p:nvSpPr>
          <p:cNvPr id="7" name="Content Placeholder 4"/>
          <p:cNvSpPr txBox="1">
            <a:spLocks/>
          </p:cNvSpPr>
          <p:nvPr/>
        </p:nvSpPr>
        <p:spPr bwMode="invGray">
          <a:xfrm>
            <a:off x="321958" y="1203451"/>
            <a:ext cx="11232001" cy="641782"/>
          </a:xfrm>
          <a:prstGeom prst="rect">
            <a:avLst/>
          </a:prstGeom>
        </p:spPr>
        <p:txBody>
          <a:bodyPr vert="horz" lIns="18000" tIns="0" rIns="18000" bIns="0" numCol="1" rtlCol="0" anchor="t">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1"/>
              </a:spcBef>
            </a:pPr>
            <a:r>
              <a:rPr lang="en-US" sz="1600">
                <a:ea typeface="+mn-lt"/>
                <a:cs typeface="+mn-lt"/>
              </a:rPr>
              <a:t>For the survey implementation to be a success, the survey manager and data manager will need to work closely together. So, it is important they understand each other’s responsibilities. </a:t>
            </a:r>
          </a:p>
          <a:p>
            <a:pPr>
              <a:spcBef>
                <a:spcPts val="181"/>
              </a:spcBef>
            </a:pPr>
            <a:endParaRPr lang="en-US" sz="1600">
              <a:ea typeface="+mn-lt"/>
              <a:cs typeface="+mn-lt"/>
            </a:endParaRPr>
          </a:p>
          <a:p>
            <a:pPr>
              <a:spcBef>
                <a:spcPts val="181"/>
              </a:spcBef>
            </a:pPr>
            <a:endParaRPr lang="en-US" altLang="en-US" sz="1600">
              <a:ea typeface="+mn-lt"/>
            </a:endParaRPr>
          </a:p>
        </p:txBody>
      </p:sp>
    </p:spTree>
    <p:extLst>
      <p:ext uri="{BB962C8B-B14F-4D97-AF65-F5344CB8AC3E}">
        <p14:creationId xmlns:p14="http://schemas.microsoft.com/office/powerpoint/2010/main" val="20637345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a:xfrm>
            <a:off x="2" y="0"/>
            <a:ext cx="12192000" cy="6858000"/>
          </a:xfrm>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p:txBody>
          <a:bodyPr/>
          <a:lstStyle/>
          <a:p>
            <a:r>
              <a:rPr lang="en-GB"/>
              <a:t>Country-specific adaptation of standard modules</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25821839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063FA5-4B53-4B57-B19A-4B21FB3D77B0}"/>
              </a:ext>
            </a:extLst>
          </p:cNvPr>
          <p:cNvSpPr>
            <a:spLocks noGrp="1"/>
          </p:cNvSpPr>
          <p:nvPr>
            <p:ph idx="1"/>
          </p:nvPr>
        </p:nvSpPr>
        <p:spPr>
          <a:xfrm>
            <a:off x="479999" y="1460691"/>
            <a:ext cx="11232001" cy="4237200"/>
          </a:xfrm>
        </p:spPr>
        <p:txBody>
          <a:bodyPr vert="horz" lIns="18000" tIns="0" rIns="18000" bIns="0" rtlCol="0" anchor="t">
            <a:noAutofit/>
          </a:bodyPr>
          <a:lstStyle/>
          <a:p>
            <a:r>
              <a:rPr lang="en-US" sz="2000">
                <a:ea typeface="+mn-lt"/>
                <a:cs typeface="+mn-lt"/>
              </a:rPr>
              <a:t>Survey managers will organize and lead country-specific adaptation of standard modules, where the survey module selection is based on the survey objectives and scope. They will:</a:t>
            </a:r>
            <a:endParaRPr lang="en-US" sz="2000"/>
          </a:p>
          <a:p>
            <a:pPr marL="826770" lvl="2">
              <a:buFont typeface="Arial"/>
              <a:buChar char="•"/>
            </a:pPr>
            <a:r>
              <a:rPr lang="en-US" sz="2000">
                <a:cs typeface="Times New Roman"/>
              </a:rPr>
              <a:t>Review modules per country need and context</a:t>
            </a:r>
            <a:endParaRPr lang="en-US" sz="2000">
              <a:cs typeface="Arial"/>
            </a:endParaRPr>
          </a:p>
          <a:p>
            <a:pPr marL="826770" lvl="2">
              <a:buClr>
                <a:srgbClr val="000000"/>
              </a:buClr>
              <a:buFont typeface="Arial"/>
              <a:buChar char="•"/>
            </a:pPr>
            <a:r>
              <a:rPr lang="en-US" sz="2000">
                <a:cs typeface="Arial"/>
              </a:rPr>
              <a:t>Convene</a:t>
            </a:r>
            <a:r>
              <a:rPr lang="en-US" sz="2000">
                <a:cs typeface="Times New Roman"/>
              </a:rPr>
              <a:t> and guide technical experts for adaptation. Session 3A provides slides that can be used for an adaptation workshop.  </a:t>
            </a:r>
            <a:endParaRPr lang="en-US" sz="2000">
              <a:cs typeface="Arial"/>
            </a:endParaRPr>
          </a:p>
          <a:p>
            <a:pPr marL="826770" lvl="2">
              <a:buClr>
                <a:srgbClr val="000000"/>
              </a:buClr>
              <a:buFont typeface="Arial"/>
              <a:buChar char="•"/>
            </a:pPr>
            <a:r>
              <a:rPr lang="en-US" sz="2000">
                <a:cs typeface="Times New Roman"/>
              </a:rPr>
              <a:t>Consolidate, review, and determine changes</a:t>
            </a:r>
            <a:endParaRPr lang="en-US" sz="2000">
              <a:cs typeface="Arial"/>
            </a:endParaRPr>
          </a:p>
          <a:p>
            <a:pPr marL="826770" lvl="2">
              <a:buClr>
                <a:srgbClr val="000000"/>
              </a:buClr>
              <a:buFont typeface="Arial"/>
              <a:buChar char="•"/>
            </a:pPr>
            <a:r>
              <a:rPr lang="en-US" sz="2000">
                <a:cs typeface="Arial"/>
              </a:rPr>
              <a:t>Update both paper and online tools </a:t>
            </a:r>
          </a:p>
          <a:p>
            <a:pPr marL="826770" lvl="2">
              <a:buClr>
                <a:srgbClr val="000000"/>
              </a:buClr>
              <a:buFont typeface="Arial"/>
              <a:buChar char="•"/>
            </a:pPr>
            <a:r>
              <a:rPr lang="en-US" sz="2000">
                <a:cs typeface="Arial"/>
              </a:rPr>
              <a:t>Coordinate with data manager for testing</a:t>
            </a:r>
          </a:p>
          <a:p>
            <a:pPr marL="826770" lvl="2">
              <a:buClr>
                <a:srgbClr val="000000"/>
              </a:buClr>
              <a:buFont typeface="Arial"/>
              <a:buChar char="•"/>
            </a:pPr>
            <a:r>
              <a:rPr lang="en-US" sz="2000"/>
              <a:t>Finalize both paper and online tools for interviewer training </a:t>
            </a:r>
          </a:p>
          <a:p>
            <a:pPr marL="826770" lvl="2">
              <a:buClr>
                <a:srgbClr val="000000"/>
              </a:buClr>
              <a:buFont typeface="Arial"/>
              <a:buChar char="•"/>
            </a:pPr>
            <a:endParaRPr lang="en-US" sz="2000">
              <a:cs typeface="Arial"/>
            </a:endParaRPr>
          </a:p>
          <a:p>
            <a:endParaRPr lang="en-GB" sz="2000"/>
          </a:p>
        </p:txBody>
      </p:sp>
      <p:sp>
        <p:nvSpPr>
          <p:cNvPr id="4" name="Date Placeholder 3">
            <a:extLst>
              <a:ext uri="{FF2B5EF4-FFF2-40B4-BE49-F238E27FC236}">
                <a16:creationId xmlns:a16="http://schemas.microsoft.com/office/drawing/2014/main" id="{48940239-3ACC-4AE5-9518-4564C73EE0A9}"/>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57C7E64C-1530-48AC-9A0C-8E4D49784D22}"/>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46F4F880-AA9B-463C-9B27-9788B11A7140}"/>
              </a:ext>
            </a:extLst>
          </p:cNvPr>
          <p:cNvSpPr>
            <a:spLocks noGrp="1"/>
          </p:cNvSpPr>
          <p:nvPr>
            <p:ph type="sldNum" sz="quarter" idx="16"/>
          </p:nvPr>
        </p:nvSpPr>
        <p:spPr/>
        <p:txBody>
          <a:bodyPr/>
          <a:lstStyle/>
          <a:p>
            <a:fld id="{A74CE0EA-F3B5-4684-BA10-C594598FDB9C}" type="slidenum">
              <a:rPr lang="en-GB" noProof="0" smtClean="0"/>
              <a:pPr/>
              <a:t>63</a:t>
            </a:fld>
            <a:endParaRPr lang="en-GB" noProof="0"/>
          </a:p>
        </p:txBody>
      </p:sp>
      <p:sp>
        <p:nvSpPr>
          <p:cNvPr id="11" name="Text Placeholder 10">
            <a:extLst>
              <a:ext uri="{FF2B5EF4-FFF2-40B4-BE49-F238E27FC236}">
                <a16:creationId xmlns:a16="http://schemas.microsoft.com/office/drawing/2014/main" id="{5A59551A-9850-4025-B638-24AE2D732541}"/>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24854AB5-8EF6-4168-A68D-54961A4143C4}"/>
              </a:ext>
            </a:extLst>
          </p:cNvPr>
          <p:cNvSpPr>
            <a:spLocks noGrp="1"/>
          </p:cNvSpPr>
          <p:nvPr>
            <p:ph type="title"/>
          </p:nvPr>
        </p:nvSpPr>
        <p:spPr>
          <a:xfrm>
            <a:off x="479999" y="359999"/>
            <a:ext cx="8160000" cy="504932"/>
          </a:xfrm>
        </p:spPr>
        <p:txBody>
          <a:bodyPr/>
          <a:lstStyle/>
          <a:p>
            <a:r>
              <a:rPr lang="en-US" sz="2400">
                <a:solidFill>
                  <a:srgbClr val="1A9DD1"/>
                </a:solidFill>
              </a:rPr>
              <a:t>Country-specific adaptation of standard modules</a:t>
            </a:r>
            <a:endParaRPr lang="en-US" sz="2400"/>
          </a:p>
        </p:txBody>
      </p:sp>
    </p:spTree>
    <p:extLst>
      <p:ext uri="{BB962C8B-B14F-4D97-AF65-F5344CB8AC3E}">
        <p14:creationId xmlns:p14="http://schemas.microsoft.com/office/powerpoint/2010/main" val="10878632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8C8132-EDCA-4CE7-B6AD-7004BCF32D55}"/>
              </a:ext>
            </a:extLst>
          </p:cNvPr>
          <p:cNvSpPr>
            <a:spLocks noGrp="1"/>
          </p:cNvSpPr>
          <p:nvPr>
            <p:ph idx="1"/>
          </p:nvPr>
        </p:nvSpPr>
        <p:spPr>
          <a:xfrm>
            <a:off x="480000" y="1455147"/>
            <a:ext cx="10264200" cy="4857654"/>
          </a:xfrm>
        </p:spPr>
        <p:txBody>
          <a:bodyPr/>
          <a:lstStyle/>
          <a:p>
            <a:pPr>
              <a:buSzPct val="100000"/>
            </a:pPr>
            <a:r>
              <a:rPr lang="en-US" sz="2000"/>
              <a:t>Survey manager should coordinate a small group of survey implementation team members to conduct mock interviews, using the country-specific online tools. </a:t>
            </a:r>
          </a:p>
          <a:p>
            <a:pPr marL="685800" lvl="1" indent="-228600">
              <a:spcAft>
                <a:spcPts val="400"/>
              </a:spcAft>
              <a:buSzPct val="80000"/>
            </a:pPr>
            <a:r>
              <a:rPr lang="en-US" sz="2000"/>
              <a:t>Content issues (e.g. questions causing confusion or misunderstandings)</a:t>
            </a:r>
          </a:p>
          <a:p>
            <a:pPr marL="685800" lvl="1" indent="-228600">
              <a:spcAft>
                <a:spcPts val="400"/>
              </a:spcAft>
              <a:buSzPct val="80000"/>
            </a:pPr>
            <a:r>
              <a:rPr lang="en-US" sz="2000"/>
              <a:t>Flow issues in skip patterns</a:t>
            </a:r>
          </a:p>
          <a:p>
            <a:pPr marL="685800" lvl="1" indent="-228600">
              <a:spcAft>
                <a:spcPts val="400"/>
              </a:spcAft>
              <a:buSzPct val="80000"/>
            </a:pPr>
            <a:r>
              <a:rPr lang="en-US" sz="2000"/>
              <a:t>Logistical issues (e.g., issues with connectivity/device) </a:t>
            </a:r>
          </a:p>
          <a:p>
            <a:pPr>
              <a:buSzPct val="100000"/>
            </a:pPr>
            <a:r>
              <a:rPr lang="en-US" sz="2000"/>
              <a:t>Data manager will adapt the standard code for data management and analysis. Test the code using the mock interview dataset.</a:t>
            </a:r>
          </a:p>
          <a:p>
            <a:pPr>
              <a:buSzPct val="100000"/>
            </a:pPr>
            <a:r>
              <a:rPr lang="en-US" sz="2000"/>
              <a:t>Survey manager will: </a:t>
            </a:r>
          </a:p>
          <a:p>
            <a:pPr marL="809625" lvl="1" indent="-342900"/>
            <a:r>
              <a:rPr lang="en-US" sz="2000"/>
              <a:t>Evaluate test results, </a:t>
            </a:r>
          </a:p>
          <a:p>
            <a:pPr marL="809625" lvl="1" indent="-342900"/>
            <a:r>
              <a:rPr lang="en-US" sz="2000"/>
              <a:t>Make amendments as needed to instrument, training content, and logistics</a:t>
            </a:r>
          </a:p>
          <a:p>
            <a:pPr marL="809625" lvl="1" indent="-342900"/>
            <a:r>
              <a:rPr lang="en-US" sz="2000"/>
              <a:t>Finalize both paper and online tools, including translation if needed </a:t>
            </a:r>
          </a:p>
        </p:txBody>
      </p:sp>
      <p:sp>
        <p:nvSpPr>
          <p:cNvPr id="3" name="Text Placeholder 2">
            <a:extLst>
              <a:ext uri="{FF2B5EF4-FFF2-40B4-BE49-F238E27FC236}">
                <a16:creationId xmlns:a16="http://schemas.microsoft.com/office/drawing/2014/main" id="{4E620636-1BBE-4F3E-B6A0-4BAB51DA5D33}"/>
              </a:ext>
            </a:extLst>
          </p:cNvPr>
          <p:cNvSpPr>
            <a:spLocks noGrp="1"/>
          </p:cNvSpPr>
          <p:nvPr>
            <p:ph type="body" sz="quarter" idx="13"/>
          </p:nvPr>
        </p:nvSpPr>
        <p:spPr>
          <a:xfrm>
            <a:off x="480000" y="791073"/>
            <a:ext cx="8160000" cy="288925"/>
          </a:xfrm>
        </p:spPr>
        <p:txBody>
          <a:bodyPr>
            <a:normAutofit/>
          </a:bodyPr>
          <a:lstStyle/>
          <a:p>
            <a:r>
              <a:rPr lang="en-US"/>
              <a:t>Prior to interviewer training, the modules should be tested and finalized</a:t>
            </a:r>
          </a:p>
        </p:txBody>
      </p:sp>
      <p:sp>
        <p:nvSpPr>
          <p:cNvPr id="6" name="Slide Number Placeholder 5">
            <a:extLst>
              <a:ext uri="{FF2B5EF4-FFF2-40B4-BE49-F238E27FC236}">
                <a16:creationId xmlns:a16="http://schemas.microsoft.com/office/drawing/2014/main" id="{A4D99BEE-ED73-4DD6-B451-73F1BA8AE35E}"/>
              </a:ext>
            </a:extLst>
          </p:cNvPr>
          <p:cNvSpPr>
            <a:spLocks noGrp="1"/>
          </p:cNvSpPr>
          <p:nvPr>
            <p:ph type="sldNum" sz="quarter" idx="16"/>
          </p:nvPr>
        </p:nvSpPr>
        <p:spPr/>
        <p:txBody>
          <a:bodyPr/>
          <a:lstStyle/>
          <a:p>
            <a:fld id="{A74CE0EA-F3B5-4684-BA10-C594598FDB9C}" type="slidenum">
              <a:rPr lang="en-GB" noProof="0" smtClean="0"/>
              <a:pPr/>
              <a:t>64</a:t>
            </a:fld>
            <a:endParaRPr lang="en-GB" noProof="0"/>
          </a:p>
        </p:txBody>
      </p:sp>
      <p:sp>
        <p:nvSpPr>
          <p:cNvPr id="8" name="Title 7">
            <a:extLst>
              <a:ext uri="{FF2B5EF4-FFF2-40B4-BE49-F238E27FC236}">
                <a16:creationId xmlns:a16="http://schemas.microsoft.com/office/drawing/2014/main" id="{9FF1B11F-79CA-4773-923B-A630D8F5329C}"/>
              </a:ext>
            </a:extLst>
          </p:cNvPr>
          <p:cNvSpPr>
            <a:spLocks noGrp="1"/>
          </p:cNvSpPr>
          <p:nvPr>
            <p:ph type="title"/>
          </p:nvPr>
        </p:nvSpPr>
        <p:spPr>
          <a:xfrm>
            <a:off x="480000" y="415924"/>
            <a:ext cx="9006901" cy="375149"/>
          </a:xfrm>
          <a:noFill/>
        </p:spPr>
        <p:txBody>
          <a:bodyPr vert="horz" lIns="18000" tIns="0" rIns="360000" bIns="0" rtlCol="0" anchor="b">
            <a:noAutofit/>
          </a:bodyPr>
          <a:lstStyle/>
          <a:p>
            <a:r>
              <a:rPr lang="en-US" sz="2400"/>
              <a:t>Test and finalize country-specific modules</a:t>
            </a:r>
          </a:p>
        </p:txBody>
      </p:sp>
    </p:spTree>
    <p:extLst>
      <p:ext uri="{BB962C8B-B14F-4D97-AF65-F5344CB8AC3E}">
        <p14:creationId xmlns:p14="http://schemas.microsoft.com/office/powerpoint/2010/main" val="22775953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a:xfrm>
            <a:off x="2" y="0"/>
            <a:ext cx="12192000" cy="6858000"/>
          </a:xfrm>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p:txBody>
          <a:bodyPr/>
          <a:lstStyle/>
          <a:p>
            <a:r>
              <a:rPr lang="en-GB"/>
              <a:t>Training</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29071908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66</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p:txBody>
          <a:bodyPr/>
          <a:lstStyle/>
          <a:p>
            <a:r>
              <a:rPr lang="en-US" sz="2400" dirty="0"/>
              <a:t>Interview Training</a:t>
            </a:r>
          </a:p>
        </p:txBody>
      </p:sp>
      <p:sp>
        <p:nvSpPr>
          <p:cNvPr id="9" name="Content Placeholder 4"/>
          <p:cNvSpPr>
            <a:spLocks noGrp="1"/>
          </p:cNvSpPr>
          <p:nvPr>
            <p:ph idx="1"/>
          </p:nvPr>
        </p:nvSpPr>
        <p:spPr>
          <a:xfrm>
            <a:off x="480000" y="1177389"/>
            <a:ext cx="11232001" cy="4698077"/>
          </a:xfrm>
        </p:spPr>
        <p:txBody>
          <a:bodyPr vert="horz" lIns="18000" tIns="0" rIns="18000" bIns="0" numCol="1" rtlCol="0" anchor="t">
            <a:noAutofit/>
          </a:bodyPr>
          <a:lstStyle/>
          <a:p>
            <a:pPr>
              <a:spcBef>
                <a:spcPts val="181"/>
              </a:spcBef>
            </a:pPr>
            <a:r>
              <a:rPr lang="en-US" sz="1600">
                <a:cs typeface="Times New Roman"/>
              </a:rPr>
              <a:t>On recruiting and training interviewers:</a:t>
            </a:r>
            <a:endParaRPr lang="en-US" altLang="en-US" sz="1600">
              <a:cs typeface="Times New Roman"/>
            </a:endParaRPr>
          </a:p>
          <a:p>
            <a:pPr>
              <a:spcBef>
                <a:spcPts val="181"/>
              </a:spcBef>
            </a:pPr>
            <a:r>
              <a:rPr lang="en-US" altLang="en-US" sz="1600">
                <a:cs typeface="Times New Roman"/>
              </a:rPr>
              <a:t>A successful interviewer's performance is one of the most critical parts of a successful survey. So, it is important that all survey managers/supervisors conduct engaging training and provide supportive supervision during data collection.  </a:t>
            </a:r>
            <a:endParaRPr lang="en-US" sz="1600"/>
          </a:p>
          <a:p>
            <a:r>
              <a:rPr lang="en-US" sz="1600">
                <a:cs typeface="Times New Roman"/>
              </a:rPr>
              <a:t>Interviewer training includes both “classroom” and “field” practice, so survey mangers will need to:</a:t>
            </a:r>
          </a:p>
          <a:p>
            <a:pPr marL="809625" lvl="1" indent="-342900">
              <a:buAutoNum type="arabicPeriod"/>
            </a:pPr>
            <a:r>
              <a:rPr lang="en-US" sz="1600"/>
              <a:t>Prepare interviewers for classroom practice by:</a:t>
            </a:r>
            <a:endParaRPr lang="en-US" sz="1600">
              <a:cs typeface="Arial"/>
            </a:endParaRPr>
          </a:p>
          <a:p>
            <a:pPr marL="1169670" lvl="2" indent="-342900">
              <a:buAutoNum type="alphaLcParenR"/>
            </a:pPr>
            <a:r>
              <a:rPr lang="en-US" sz="1600"/>
              <a:t>Organizing interviewers into pairs, where each pair will conduct mock interviews and alternate roles</a:t>
            </a:r>
            <a:endParaRPr lang="en-US" sz="1600">
              <a:cs typeface="Arial"/>
            </a:endParaRPr>
          </a:p>
          <a:p>
            <a:pPr marL="809625" lvl="1" indent="-342900">
              <a:buAutoNum type="arabicPeriod"/>
            </a:pPr>
            <a:r>
              <a:rPr lang="en-US" sz="1600"/>
              <a:t>Prepare interviewers for field practice by:</a:t>
            </a:r>
            <a:endParaRPr lang="en-US" sz="1600">
              <a:cs typeface="Arial"/>
            </a:endParaRPr>
          </a:p>
          <a:p>
            <a:pPr marL="1169670" lvl="2" indent="-342900">
              <a:buAutoNum type="alphaLcParenR"/>
            </a:pPr>
            <a:r>
              <a:rPr lang="en-US" sz="1600"/>
              <a:t>Identifying pilot facilities that are not included in the sample </a:t>
            </a:r>
            <a:endParaRPr lang="en-US" sz="1600">
              <a:cs typeface="Arial"/>
            </a:endParaRPr>
          </a:p>
          <a:p>
            <a:pPr marL="1169670" lvl="2" indent="-342900">
              <a:buAutoNum type="alphaLcParenR"/>
            </a:pPr>
            <a:r>
              <a:rPr lang="en-US" sz="1600"/>
              <a:t>Organizing interviewers into teams (3-4 interviewers per team) and assigning pilot facilities to each team. Each team should interview 1-2 facilities per module (in 2 different facility types as feasible)</a:t>
            </a:r>
            <a:endParaRPr lang="en-US" sz="1600">
              <a:cs typeface="Arial"/>
            </a:endParaRPr>
          </a:p>
          <a:p>
            <a:pPr marL="1169670" lvl="2" indent="-342900">
              <a:buAutoNum type="alphaLcParenR"/>
            </a:pPr>
            <a:r>
              <a:rPr lang="en-US" sz="1600"/>
              <a:t>Instructing interviewers on content and logistical issues to record</a:t>
            </a:r>
          </a:p>
          <a:p>
            <a:pPr marL="1169670" lvl="2" indent="-342900">
              <a:buFont typeface="Arial" panose="020B0604020202020204" pitchFamily="34" charset="0"/>
              <a:buAutoNum type="alphaLcParenR"/>
            </a:pPr>
            <a:r>
              <a:rPr lang="en-US" sz="1600"/>
              <a:t>Consolidating and address all feedback from the practice. </a:t>
            </a:r>
            <a:endParaRPr lang="en-US" sz="1600">
              <a:cs typeface="Arial"/>
            </a:endParaRPr>
          </a:p>
          <a:p>
            <a:pPr indent="-317"/>
            <a:r>
              <a:rPr lang="en-US" sz="1600"/>
              <a:t>Practice provides opportunities to clarify and emphasize interview directions again. </a:t>
            </a:r>
            <a:endParaRPr lang="en-US" sz="1600">
              <a:cs typeface="Arial"/>
            </a:endParaRPr>
          </a:p>
        </p:txBody>
      </p:sp>
    </p:spTree>
    <p:extLst>
      <p:ext uri="{BB962C8B-B14F-4D97-AF65-F5344CB8AC3E}">
        <p14:creationId xmlns:p14="http://schemas.microsoft.com/office/powerpoint/2010/main" val="19110258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a:xfrm>
            <a:off x="2" y="0"/>
            <a:ext cx="12192000" cy="6858000"/>
          </a:xfrm>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p:txBody>
          <a:bodyPr/>
          <a:lstStyle/>
          <a:p>
            <a:r>
              <a:rPr lang="en-GB"/>
              <a:t>Prepare for data collection</a:t>
            </a:r>
            <a:endParaRPr lang="en-US"/>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22153390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063FA5-4B53-4B57-B19A-4B21FB3D77B0}"/>
              </a:ext>
            </a:extLst>
          </p:cNvPr>
          <p:cNvSpPr>
            <a:spLocks noGrp="1"/>
          </p:cNvSpPr>
          <p:nvPr>
            <p:ph idx="1"/>
          </p:nvPr>
        </p:nvSpPr>
        <p:spPr>
          <a:xfrm>
            <a:off x="442829" y="1893194"/>
            <a:ext cx="11232001" cy="4554414"/>
          </a:xfrm>
        </p:spPr>
        <p:txBody>
          <a:bodyPr vert="horz" lIns="18000" tIns="0" rIns="18000" bIns="0" rtlCol="0" anchor="t">
            <a:noAutofit/>
          </a:bodyPr>
          <a:lstStyle/>
          <a:p>
            <a:r>
              <a:rPr lang="en-US" sz="2000">
                <a:ea typeface="+mn-lt"/>
                <a:cs typeface="+mn-lt"/>
              </a:rPr>
              <a:t>Survey managers/supervisors need to e</a:t>
            </a:r>
            <a:r>
              <a:rPr lang="en-US" sz="2000">
                <a:cs typeface="Times New Roman"/>
              </a:rPr>
              <a:t>nsure all necessary equipment to conduct data collection is secured and ready for the interviewers, including: </a:t>
            </a:r>
            <a:endParaRPr lang="en-US" sz="2000"/>
          </a:p>
          <a:p>
            <a:pPr marL="685800" lvl="1" indent="-219075">
              <a:buFont typeface="Wingdings" panose="05000000000000000000" pitchFamily="2" charset="2"/>
              <a:buChar char="§"/>
            </a:pPr>
            <a:r>
              <a:rPr lang="en-GB" sz="2000"/>
              <a:t>Laptop/tablet (the form can be used on smart phones, but data entry on tablets/computers is easier)</a:t>
            </a:r>
            <a:endParaRPr lang="en-US" sz="2000">
              <a:cs typeface="Arial"/>
            </a:endParaRPr>
          </a:p>
          <a:p>
            <a:pPr marL="685800" lvl="1" indent="-219075">
              <a:buFont typeface="Wingdings" panose="05000000000000000000" pitchFamily="2" charset="2"/>
              <a:buChar char="§"/>
            </a:pPr>
            <a:r>
              <a:rPr lang="en-GB" sz="2000"/>
              <a:t>Phone and headset</a:t>
            </a:r>
            <a:endParaRPr lang="en-GB" sz="2000">
              <a:cs typeface="Arial"/>
            </a:endParaRPr>
          </a:p>
          <a:p>
            <a:pPr marL="685800" lvl="1" indent="-219075">
              <a:buFont typeface="Wingdings" panose="05000000000000000000" pitchFamily="2" charset="2"/>
              <a:buChar char="§"/>
            </a:pPr>
            <a:r>
              <a:rPr lang="en-GB" sz="2000"/>
              <a:t>Phone time top-up credit (if interviewers’ personal cell phones are used)</a:t>
            </a:r>
            <a:endParaRPr lang="en-GB" sz="2000">
              <a:cs typeface="Arial"/>
            </a:endParaRPr>
          </a:p>
          <a:p>
            <a:pPr marL="685800" lvl="1" indent="-219075">
              <a:buFont typeface="Wingdings" panose="05000000000000000000" pitchFamily="2" charset="2"/>
              <a:buChar char="§"/>
            </a:pPr>
            <a:r>
              <a:rPr lang="en-GB" sz="2000"/>
              <a:t>Stable internet connection at a central location or each interviewer’s home</a:t>
            </a:r>
            <a:endParaRPr lang="en-US" sz="2000">
              <a:cs typeface="Arial"/>
            </a:endParaRPr>
          </a:p>
          <a:p>
            <a:pPr marL="685800" lvl="1" indent="-219075">
              <a:buFont typeface="Wingdings" panose="05000000000000000000" pitchFamily="2" charset="2"/>
              <a:buChar char="§"/>
            </a:pPr>
            <a:r>
              <a:rPr lang="en-GB" sz="2000"/>
              <a:t>Additional equipment maybe needed to strengthen internet/</a:t>
            </a:r>
            <a:r>
              <a:rPr lang="en-GB" sz="2000" err="1"/>
              <a:t>wifi</a:t>
            </a:r>
            <a:r>
              <a:rPr lang="en-GB" sz="2000"/>
              <a:t> (e.g., router, </a:t>
            </a:r>
            <a:r>
              <a:rPr lang="en-GB" sz="2000" err="1"/>
              <a:t>wifi</a:t>
            </a:r>
            <a:r>
              <a:rPr lang="en-GB" sz="2000"/>
              <a:t> signal enhancer) if calls are made from a central location. </a:t>
            </a:r>
            <a:endParaRPr lang="en-GB" sz="2000">
              <a:cs typeface="Arial"/>
            </a:endParaRPr>
          </a:p>
          <a:p>
            <a:pPr lvl="1"/>
            <a:endParaRPr lang="en-GB" sz="2000">
              <a:cs typeface="Arial"/>
            </a:endParaRPr>
          </a:p>
          <a:p>
            <a:pPr marL="752475" lvl="1">
              <a:buFont typeface="Wingdings" panose="05000000000000000000" pitchFamily="2" charset="2"/>
              <a:buChar char="ü"/>
            </a:pPr>
            <a:endParaRPr lang="en-GB" sz="2000">
              <a:cs typeface="Arial"/>
            </a:endParaRPr>
          </a:p>
        </p:txBody>
      </p:sp>
      <p:sp>
        <p:nvSpPr>
          <p:cNvPr id="4" name="Date Placeholder 3">
            <a:extLst>
              <a:ext uri="{FF2B5EF4-FFF2-40B4-BE49-F238E27FC236}">
                <a16:creationId xmlns:a16="http://schemas.microsoft.com/office/drawing/2014/main" id="{48940239-3ACC-4AE5-9518-4564C73EE0A9}"/>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57C7E64C-1530-48AC-9A0C-8E4D49784D22}"/>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46F4F880-AA9B-463C-9B27-9788B11A7140}"/>
              </a:ext>
            </a:extLst>
          </p:cNvPr>
          <p:cNvSpPr>
            <a:spLocks noGrp="1"/>
          </p:cNvSpPr>
          <p:nvPr>
            <p:ph type="sldNum" sz="quarter" idx="16"/>
          </p:nvPr>
        </p:nvSpPr>
        <p:spPr/>
        <p:txBody>
          <a:bodyPr/>
          <a:lstStyle/>
          <a:p>
            <a:fld id="{A74CE0EA-F3B5-4684-BA10-C594598FDB9C}" type="slidenum">
              <a:rPr lang="en-GB" noProof="0" smtClean="0"/>
              <a:pPr/>
              <a:t>68</a:t>
            </a:fld>
            <a:endParaRPr lang="en-GB" noProof="0"/>
          </a:p>
        </p:txBody>
      </p:sp>
      <p:sp>
        <p:nvSpPr>
          <p:cNvPr id="11" name="Text Placeholder 10">
            <a:extLst>
              <a:ext uri="{FF2B5EF4-FFF2-40B4-BE49-F238E27FC236}">
                <a16:creationId xmlns:a16="http://schemas.microsoft.com/office/drawing/2014/main" id="{5A59551A-9850-4025-B638-24AE2D732541}"/>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24854AB5-8EF6-4168-A68D-54961A4143C4}"/>
              </a:ext>
            </a:extLst>
          </p:cNvPr>
          <p:cNvSpPr>
            <a:spLocks noGrp="1"/>
          </p:cNvSpPr>
          <p:nvPr>
            <p:ph type="title"/>
          </p:nvPr>
        </p:nvSpPr>
        <p:spPr/>
        <p:txBody>
          <a:bodyPr/>
          <a:lstStyle/>
          <a:p>
            <a:r>
              <a:rPr lang="en-GB" sz="2400"/>
              <a:t>Secure equipment and resources </a:t>
            </a:r>
            <a:endParaRPr lang="en-US" sz="2400"/>
          </a:p>
        </p:txBody>
      </p:sp>
    </p:spTree>
    <p:extLst>
      <p:ext uri="{BB962C8B-B14F-4D97-AF65-F5344CB8AC3E}">
        <p14:creationId xmlns:p14="http://schemas.microsoft.com/office/powerpoint/2010/main" val="34884724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5DEC0-191E-4109-994D-06DEA75657D0}"/>
              </a:ext>
            </a:extLst>
          </p:cNvPr>
          <p:cNvSpPr>
            <a:spLocks noGrp="1"/>
          </p:cNvSpPr>
          <p:nvPr>
            <p:ph type="title"/>
          </p:nvPr>
        </p:nvSpPr>
        <p:spPr/>
        <p:txBody>
          <a:bodyPr/>
          <a:lstStyle/>
          <a:p>
            <a:r>
              <a:rPr lang="en-GB" sz="2400"/>
              <a:t>Secure venue – as appropriate</a:t>
            </a:r>
            <a:endParaRPr lang="en-US" sz="2400"/>
          </a:p>
        </p:txBody>
      </p:sp>
      <p:sp>
        <p:nvSpPr>
          <p:cNvPr id="3" name="Content Placeholder 2">
            <a:extLst>
              <a:ext uri="{FF2B5EF4-FFF2-40B4-BE49-F238E27FC236}">
                <a16:creationId xmlns:a16="http://schemas.microsoft.com/office/drawing/2014/main" id="{704FCF82-FECE-47BB-A31F-A32A7F290A31}"/>
              </a:ext>
            </a:extLst>
          </p:cNvPr>
          <p:cNvSpPr>
            <a:spLocks noGrp="1"/>
          </p:cNvSpPr>
          <p:nvPr>
            <p:ph idx="1"/>
          </p:nvPr>
        </p:nvSpPr>
        <p:spPr/>
        <p:txBody>
          <a:bodyPr vert="horz" lIns="18000" tIns="0" rIns="18000" bIns="0" rtlCol="0" anchor="t">
            <a:noAutofit/>
          </a:bodyPr>
          <a:lstStyle/>
          <a:p>
            <a:r>
              <a:rPr lang="en-US" sz="2000">
                <a:ea typeface="+mn-lt"/>
                <a:cs typeface="+mn-lt"/>
              </a:rPr>
              <a:t>Survey managers/supervisors need to decide and organize a location where data collectors will conduct phone interviews and enter data. They will need to make sure there is: </a:t>
            </a:r>
            <a:endParaRPr lang="en-US"/>
          </a:p>
          <a:p>
            <a:pPr marL="685800" lvl="1" indent="-219075">
              <a:buClr>
                <a:srgbClr val="000000"/>
              </a:buClr>
              <a:buFont typeface="Wingdings,Sans-Serif"/>
              <a:buChar char="§"/>
            </a:pPr>
            <a:r>
              <a:rPr lang="en-US" sz="2000">
                <a:ea typeface="+mn-lt"/>
                <a:cs typeface="+mn-lt"/>
              </a:rPr>
              <a:t>Good phone/internet signal coverage </a:t>
            </a:r>
          </a:p>
          <a:p>
            <a:pPr marL="685800" lvl="1" indent="-219075">
              <a:buClr>
                <a:srgbClr val="000000"/>
              </a:buClr>
              <a:buFont typeface="Wingdings,Sans-Serif"/>
              <a:buChar char="§"/>
            </a:pPr>
            <a:r>
              <a:rPr lang="en-US" sz="2000">
                <a:ea typeface="+mn-lt"/>
                <a:cs typeface="+mn-lt"/>
              </a:rPr>
              <a:t>Central location (institute or conference facility) or from individual location (office or home)</a:t>
            </a:r>
          </a:p>
          <a:p>
            <a:pPr marL="685800" lvl="1" indent="-219075">
              <a:buClr>
                <a:srgbClr val="000000"/>
              </a:buClr>
              <a:buFont typeface="Wingdings,Sans-Serif"/>
              <a:buChar char="§"/>
            </a:pPr>
            <a:r>
              <a:rPr lang="en-GB" sz="2000">
                <a:ea typeface="+mn-lt"/>
                <a:cs typeface="+mn-lt"/>
              </a:rPr>
              <a:t>If in a central location, assure COVID-19 preventive measures as per country guidance (social distancing, hygiene, etc.) are in place</a:t>
            </a:r>
          </a:p>
          <a:p>
            <a:pPr marL="685800" lvl="1" indent="-219075">
              <a:buClr>
                <a:srgbClr val="000000"/>
              </a:buClr>
              <a:buFont typeface="Wingdings,Sans-Serif"/>
              <a:buChar char="§"/>
            </a:pPr>
            <a:r>
              <a:rPr lang="en-GB" sz="2000">
                <a:ea typeface="+mn-lt"/>
                <a:cs typeface="+mn-lt"/>
              </a:rPr>
              <a:t>Conference facility might need hiring (and included in the budget)</a:t>
            </a:r>
          </a:p>
          <a:p>
            <a:endParaRPr lang="en-GB" sz="2000"/>
          </a:p>
        </p:txBody>
      </p:sp>
      <p:sp>
        <p:nvSpPr>
          <p:cNvPr id="4" name="Date Placeholder 3">
            <a:extLst>
              <a:ext uri="{FF2B5EF4-FFF2-40B4-BE49-F238E27FC236}">
                <a16:creationId xmlns:a16="http://schemas.microsoft.com/office/drawing/2014/main" id="{D00E1D05-D1EB-4510-8418-A90E322F173F}"/>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3AB307CD-9762-489A-9B39-C1BA331E74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4A82F7-B842-49A2-9BDA-39A52CF38C07}"/>
              </a:ext>
            </a:extLst>
          </p:cNvPr>
          <p:cNvSpPr>
            <a:spLocks noGrp="1"/>
          </p:cNvSpPr>
          <p:nvPr>
            <p:ph type="sldNum" sz="quarter" idx="12"/>
          </p:nvPr>
        </p:nvSpPr>
        <p:spPr/>
        <p:txBody>
          <a:bodyPr/>
          <a:lstStyle/>
          <a:p>
            <a:fld id="{4A7EA0B7-9ED7-412B-8AFC-539CD9624B4C}" type="slidenum">
              <a:rPr lang="en-US" smtClean="0"/>
              <a:t>69</a:t>
            </a:fld>
            <a:endParaRPr lang="en-US"/>
          </a:p>
        </p:txBody>
      </p:sp>
    </p:spTree>
    <p:extLst>
      <p:ext uri="{BB962C8B-B14F-4D97-AF65-F5344CB8AC3E}">
        <p14:creationId xmlns:p14="http://schemas.microsoft.com/office/powerpoint/2010/main" val="3825302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480000" y="1495002"/>
            <a:ext cx="7419661" cy="4010252"/>
          </a:xfrm>
        </p:spPr>
        <p:txBody>
          <a:bodyPr vert="horz" lIns="18000" tIns="0" rIns="18000" bIns="0" rtlCol="0" anchor="t">
            <a:noAutofit/>
          </a:bodyPr>
          <a:lstStyle/>
          <a:p>
            <a:r>
              <a:rPr lang="en-CA" sz="2000">
                <a:cs typeface="Times New Roman"/>
              </a:rPr>
              <a:t>The COVID-19 pandemic has challenged public health systems and health services globally, revealing that even robust health systems can be quickly overwhelmed and compromised by an outbreak. </a:t>
            </a:r>
            <a:endParaRPr lang="en-US" sz="2000">
              <a:cs typeface="Times New Roman"/>
            </a:endParaRPr>
          </a:p>
          <a:p>
            <a:r>
              <a:rPr lang="en-US" sz="2000">
                <a:cs typeface="Times New Roman"/>
              </a:rPr>
              <a:t>Every day we are confronting a multitude of questions concerning COVID-19, while trying to maintain the delivery of regular health services.</a:t>
            </a:r>
            <a:endParaRPr lang="en-GB" sz="2000">
              <a:cs typeface="Times New Roman"/>
            </a:endParaRPr>
          </a:p>
          <a:p>
            <a:pPr lvl="1"/>
            <a:endParaRPr lang="pt-BR" sz="2000">
              <a:cs typeface="Arial"/>
            </a:endParaRPr>
          </a:p>
        </p:txBody>
      </p:sp>
      <p:sp>
        <p:nvSpPr>
          <p:cNvPr id="8" name="Text Placeholder 7">
            <a:extLst>
              <a:ext uri="{FF2B5EF4-FFF2-40B4-BE49-F238E27FC236}">
                <a16:creationId xmlns:a16="http://schemas.microsoft.com/office/drawing/2014/main" id="{FE4B7621-C865-485F-82B5-93A557544D78}"/>
              </a:ext>
            </a:extLst>
          </p:cNvPr>
          <p:cNvSpPr>
            <a:spLocks noGrp="1"/>
          </p:cNvSpPr>
          <p:nvPr>
            <p:ph type="body" sz="quarter" idx="21"/>
          </p:nvPr>
        </p:nvSpPr>
        <p:spPr/>
        <p:txBody>
          <a:bodyPr/>
          <a:lstStyle/>
          <a:p>
            <a:endParaRPr lang="en-US"/>
          </a:p>
        </p:txBody>
      </p:sp>
      <p:sp>
        <p:nvSpPr>
          <p:cNvPr id="13" name="Title 7">
            <a:extLst>
              <a:ext uri="{FF2B5EF4-FFF2-40B4-BE49-F238E27FC236}">
                <a16:creationId xmlns:a16="http://schemas.microsoft.com/office/drawing/2014/main" id="{F9DA90CF-88DA-4E34-A48D-1530B8514C23}"/>
              </a:ext>
            </a:extLst>
          </p:cNvPr>
          <p:cNvSpPr>
            <a:spLocks noGrp="1"/>
          </p:cNvSpPr>
          <p:nvPr>
            <p:ph type="title"/>
          </p:nvPr>
        </p:nvSpPr>
        <p:spPr>
          <a:xfrm>
            <a:off x="480485" y="402843"/>
            <a:ext cx="8160000" cy="392476"/>
          </a:xfrm>
        </p:spPr>
        <p:txBody>
          <a:bodyPr vert="horz" lIns="18000" tIns="0" rIns="360000" bIns="0" rtlCol="0" anchor="ctr">
            <a:noAutofit/>
          </a:bodyPr>
          <a:lstStyle/>
          <a:p>
            <a:r>
              <a:rPr lang="en-GB" sz="2400">
                <a:latin typeface="+mj-lt"/>
                <a:ea typeface="+mj-ea"/>
                <a:cs typeface="+mj-cs"/>
              </a:rPr>
              <a:t>Context</a:t>
            </a:r>
          </a:p>
        </p:txBody>
      </p:sp>
      <p:pic>
        <p:nvPicPr>
          <p:cNvPr id="10" name="Picture 9">
            <a:extLst>
              <a:ext uri="{FF2B5EF4-FFF2-40B4-BE49-F238E27FC236}">
                <a16:creationId xmlns:a16="http://schemas.microsoft.com/office/drawing/2014/main" id="{5BBE31FC-07FC-4D67-A6EB-BBB8A8A2F21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97688" y="-1863"/>
            <a:ext cx="4661556" cy="6858000"/>
          </a:xfrm>
          <a:prstGeom prst="parallelogram">
            <a:avLst/>
          </a:prstGeom>
        </p:spPr>
      </p:pic>
    </p:spTree>
    <p:extLst>
      <p:ext uri="{BB962C8B-B14F-4D97-AF65-F5344CB8AC3E}">
        <p14:creationId xmlns:p14="http://schemas.microsoft.com/office/powerpoint/2010/main" val="11107659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8C8132-EDCA-4CE7-B6AD-7004BCF32D55}"/>
              </a:ext>
            </a:extLst>
          </p:cNvPr>
          <p:cNvSpPr>
            <a:spLocks noGrp="1"/>
          </p:cNvSpPr>
          <p:nvPr>
            <p:ph idx="1"/>
          </p:nvPr>
        </p:nvSpPr>
        <p:spPr>
          <a:xfrm>
            <a:off x="480000" y="1108917"/>
            <a:ext cx="10264200" cy="4857654"/>
          </a:xfrm>
        </p:spPr>
        <p:txBody>
          <a:bodyPr vert="horz" lIns="18000" tIns="0" rIns="18000" bIns="0" rtlCol="0" anchor="t">
            <a:noAutofit/>
          </a:bodyPr>
          <a:lstStyle/>
          <a:p>
            <a:pPr>
              <a:buSzPct val="100000"/>
            </a:pPr>
            <a:r>
              <a:rPr lang="en-US" sz="1600">
                <a:ea typeface="+mn-lt"/>
                <a:cs typeface="+mn-lt"/>
              </a:rPr>
              <a:t>Prior to interviewer training, the modules should be tested and finalized.</a:t>
            </a:r>
            <a:r>
              <a:rPr lang="en-US" sz="1600">
                <a:cs typeface="Arial"/>
              </a:rPr>
              <a:t> To do this, the s</a:t>
            </a:r>
            <a:r>
              <a:rPr lang="en-US" sz="1600">
                <a:cs typeface="Times New Roman"/>
              </a:rPr>
              <a:t>urvey manager/supervisor will organize a small group of survey implementation team members to conduct mock interviews using the country-specific online tools. </a:t>
            </a:r>
            <a:endParaRPr lang="en-US"/>
          </a:p>
          <a:p>
            <a:r>
              <a:rPr lang="en-US" sz="1600">
                <a:cs typeface="Times New Roman"/>
              </a:rPr>
              <a:t>During this testing, mock interviewers will complete and submit </a:t>
            </a:r>
            <a:r>
              <a:rPr lang="en-US" sz="1600">
                <a:ea typeface="+mn-lt"/>
                <a:cs typeface="+mn-lt"/>
              </a:rPr>
              <a:t>questionnaires </a:t>
            </a:r>
            <a:r>
              <a:rPr lang="en-US" sz="1600">
                <a:cs typeface="Times New Roman"/>
              </a:rPr>
              <a:t>using the online tools. The s</a:t>
            </a:r>
            <a:r>
              <a:rPr lang="en-US" sz="1600">
                <a:ea typeface="+mn-lt"/>
                <a:cs typeface="+mn-lt"/>
              </a:rPr>
              <a:t>urvey managers/supervisors and data managers will consolidate this feedback.</a:t>
            </a:r>
            <a:r>
              <a:rPr lang="en-US" sz="1600">
                <a:ea typeface="+mn-lt"/>
                <a:cs typeface="Arial"/>
              </a:rPr>
              <a:t> </a:t>
            </a:r>
            <a:r>
              <a:rPr lang="en-US" sz="1600">
                <a:ea typeface="+mn-lt"/>
                <a:cs typeface="Times New Roman"/>
              </a:rPr>
              <a:t>Mock</a:t>
            </a:r>
            <a:r>
              <a:rPr lang="en-US" sz="1600">
                <a:cs typeface="Times New Roman"/>
              </a:rPr>
              <a:t> interviewers should record:</a:t>
            </a:r>
            <a:endParaRPr lang="en-US"/>
          </a:p>
          <a:p>
            <a:pPr marL="685800" lvl="1" indent="-228600">
              <a:spcAft>
                <a:spcPts val="400"/>
              </a:spcAft>
              <a:buSzPct val="80000"/>
            </a:pPr>
            <a:r>
              <a:rPr lang="en-US" sz="1600"/>
              <a:t>Timing of the interview</a:t>
            </a:r>
            <a:endParaRPr lang="en-US" sz="1600">
              <a:cs typeface="Arial"/>
            </a:endParaRPr>
          </a:p>
          <a:p>
            <a:pPr marL="685800" lvl="1" indent="-228600">
              <a:spcAft>
                <a:spcPts val="400"/>
              </a:spcAft>
              <a:buSzPct val="80000"/>
            </a:pPr>
            <a:r>
              <a:rPr lang="en-US" sz="1600"/>
              <a:t>Content issues (e.g., questions causing confusion or misunderstandings)</a:t>
            </a:r>
            <a:endParaRPr lang="en-US" sz="1600">
              <a:cs typeface="Arial"/>
            </a:endParaRPr>
          </a:p>
          <a:p>
            <a:pPr marL="685800" lvl="1" indent="-228600">
              <a:spcAft>
                <a:spcPts val="400"/>
              </a:spcAft>
              <a:buSzPct val="80000"/>
            </a:pPr>
            <a:r>
              <a:rPr lang="en-US" sz="1600"/>
              <a:t>Flow issues (e.g., skip pattern)</a:t>
            </a:r>
            <a:endParaRPr lang="en-US" sz="1600">
              <a:cs typeface="Arial"/>
            </a:endParaRPr>
          </a:p>
          <a:p>
            <a:pPr marL="685800" lvl="1" indent="-228600">
              <a:spcAft>
                <a:spcPts val="400"/>
              </a:spcAft>
              <a:buSzPct val="80000"/>
            </a:pPr>
            <a:r>
              <a:rPr lang="en-US" sz="1600"/>
              <a:t>Logistical issues (e.g., issues with connectivity/device) </a:t>
            </a:r>
          </a:p>
          <a:p>
            <a:pPr>
              <a:lnSpc>
                <a:spcPct val="100000"/>
              </a:lnSpc>
              <a:buSzPct val="100000"/>
            </a:pPr>
            <a:r>
              <a:rPr lang="en-US" sz="1600">
                <a:cs typeface="Times New Roman"/>
              </a:rPr>
              <a:t>Data managers need to adapt the standard code for data management and analysis in order to test the code using the mock interview dataset. </a:t>
            </a:r>
            <a:endParaRPr lang="en-US" sz="1600"/>
          </a:p>
          <a:p>
            <a:pPr>
              <a:buSzPct val="100000"/>
            </a:pPr>
            <a:r>
              <a:rPr lang="en-US" sz="1600">
                <a:cs typeface="Times New Roman"/>
              </a:rPr>
              <a:t>Once the pilot test is complete, the survey manager/</a:t>
            </a:r>
            <a:r>
              <a:rPr lang="en-US" sz="1600">
                <a:ea typeface="+mn-lt"/>
                <a:cs typeface="+mn-lt"/>
              </a:rPr>
              <a:t>supervisor can</a:t>
            </a:r>
            <a:r>
              <a:rPr lang="en-US" sz="1600">
                <a:cs typeface="Times New Roman"/>
              </a:rPr>
              <a:t> evaluate the test results and make any necessary changes to the process, logistics, and instruments. If any final adjustments to instruments need to be made, they must be made on both paper and online tools. Survey managers/</a:t>
            </a:r>
            <a:r>
              <a:rPr lang="en-US" sz="1600">
                <a:ea typeface="+mn-lt"/>
                <a:cs typeface="+mn-lt"/>
              </a:rPr>
              <a:t>supervisors </a:t>
            </a:r>
            <a:r>
              <a:rPr lang="en-US" sz="1600">
                <a:cs typeface="Times New Roman"/>
              </a:rPr>
              <a:t>also will need to coordinate the translation of the final tools, as needed. </a:t>
            </a:r>
            <a:endParaRPr lang="en-US" sz="1600"/>
          </a:p>
        </p:txBody>
      </p:sp>
      <p:sp>
        <p:nvSpPr>
          <p:cNvPr id="6" name="Slide Number Placeholder 5">
            <a:extLst>
              <a:ext uri="{FF2B5EF4-FFF2-40B4-BE49-F238E27FC236}">
                <a16:creationId xmlns:a16="http://schemas.microsoft.com/office/drawing/2014/main" id="{A4D99BEE-ED73-4DD6-B451-73F1BA8AE35E}"/>
              </a:ext>
            </a:extLst>
          </p:cNvPr>
          <p:cNvSpPr>
            <a:spLocks noGrp="1"/>
          </p:cNvSpPr>
          <p:nvPr>
            <p:ph type="sldNum" sz="quarter" idx="16"/>
          </p:nvPr>
        </p:nvSpPr>
        <p:spPr/>
        <p:txBody>
          <a:bodyPr/>
          <a:lstStyle/>
          <a:p>
            <a:fld id="{A74CE0EA-F3B5-4684-BA10-C594598FDB9C}" type="slidenum">
              <a:rPr lang="en-GB" noProof="0" smtClean="0"/>
              <a:pPr/>
              <a:t>70</a:t>
            </a:fld>
            <a:endParaRPr lang="en-GB" noProof="0"/>
          </a:p>
        </p:txBody>
      </p:sp>
      <p:sp>
        <p:nvSpPr>
          <p:cNvPr id="8" name="Title 7">
            <a:extLst>
              <a:ext uri="{FF2B5EF4-FFF2-40B4-BE49-F238E27FC236}">
                <a16:creationId xmlns:a16="http://schemas.microsoft.com/office/drawing/2014/main" id="{9FF1B11F-79CA-4773-923B-A630D8F5329C}"/>
              </a:ext>
            </a:extLst>
          </p:cNvPr>
          <p:cNvSpPr>
            <a:spLocks noGrp="1"/>
          </p:cNvSpPr>
          <p:nvPr>
            <p:ph type="title"/>
          </p:nvPr>
        </p:nvSpPr>
        <p:spPr>
          <a:xfrm>
            <a:off x="480000" y="415924"/>
            <a:ext cx="9006901" cy="375149"/>
          </a:xfrm>
          <a:noFill/>
        </p:spPr>
        <p:txBody>
          <a:bodyPr vert="horz" lIns="18000" tIns="0" rIns="360000" bIns="0" rtlCol="0" anchor="b">
            <a:noAutofit/>
          </a:bodyPr>
          <a:lstStyle/>
          <a:p>
            <a:r>
              <a:rPr lang="en-GB" sz="2400"/>
              <a:t>Prepare for data collection</a:t>
            </a:r>
            <a:endParaRPr lang="en-US" sz="2400"/>
          </a:p>
        </p:txBody>
      </p:sp>
    </p:spTree>
    <p:extLst>
      <p:ext uri="{BB962C8B-B14F-4D97-AF65-F5344CB8AC3E}">
        <p14:creationId xmlns:p14="http://schemas.microsoft.com/office/powerpoint/2010/main" val="25187289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67488C-CC88-49CC-A8A8-28E4CC06DF94}"/>
              </a:ext>
            </a:extLst>
          </p:cNvPr>
          <p:cNvSpPr>
            <a:spLocks noGrp="1"/>
          </p:cNvSpPr>
          <p:nvPr>
            <p:ph type="dt" sz="half" idx="22"/>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A1DC1A94-AB9E-4614-8621-3C0EDA86E319}"/>
              </a:ext>
            </a:extLst>
          </p:cNvPr>
          <p:cNvSpPr>
            <a:spLocks noGrp="1"/>
          </p:cNvSpPr>
          <p:nvPr>
            <p:ph type="ftr" sz="quarter" idx="23"/>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56BD615-76A7-4A7C-99DF-F859D82003BC}"/>
              </a:ext>
            </a:extLst>
          </p:cNvPr>
          <p:cNvSpPr>
            <a:spLocks noGrp="1"/>
          </p:cNvSpPr>
          <p:nvPr>
            <p:ph type="sldNum" sz="quarter" idx="24"/>
          </p:nvPr>
        </p:nvSpPr>
        <p:spPr/>
        <p:txBody>
          <a:bodyPr/>
          <a:lstStyle/>
          <a:p>
            <a:fld id="{A74CE0EA-F3B5-4684-BA10-C594598FDB9C}" type="slidenum">
              <a:rPr lang="en-GB" noProof="0" smtClean="0"/>
              <a:pPr/>
              <a:t>71</a:t>
            </a:fld>
            <a:endParaRPr lang="en-GB" noProof="0"/>
          </a:p>
        </p:txBody>
      </p:sp>
      <p:sp>
        <p:nvSpPr>
          <p:cNvPr id="9" name="Text Placeholder 8">
            <a:extLst>
              <a:ext uri="{FF2B5EF4-FFF2-40B4-BE49-F238E27FC236}">
                <a16:creationId xmlns:a16="http://schemas.microsoft.com/office/drawing/2014/main" id="{C241FBDF-C1B4-4EC1-94A5-47EC53C68B7B}"/>
              </a:ext>
            </a:extLst>
          </p:cNvPr>
          <p:cNvSpPr>
            <a:spLocks noGrp="1"/>
          </p:cNvSpPr>
          <p:nvPr>
            <p:ph type="body" sz="quarter" idx="21"/>
          </p:nvPr>
        </p:nvSpPr>
        <p:spPr/>
        <p:txBody>
          <a:bodyPr/>
          <a:lstStyle/>
          <a:p>
            <a:endParaRPr lang="en-GB"/>
          </a:p>
        </p:txBody>
      </p:sp>
      <p:sp>
        <p:nvSpPr>
          <p:cNvPr id="8" name="Title 7">
            <a:extLst>
              <a:ext uri="{FF2B5EF4-FFF2-40B4-BE49-F238E27FC236}">
                <a16:creationId xmlns:a16="http://schemas.microsoft.com/office/drawing/2014/main" id="{2C116747-E091-40F2-A42A-6CE9A986B200}"/>
              </a:ext>
            </a:extLst>
          </p:cNvPr>
          <p:cNvSpPr>
            <a:spLocks noGrp="1"/>
          </p:cNvSpPr>
          <p:nvPr>
            <p:ph type="title"/>
          </p:nvPr>
        </p:nvSpPr>
        <p:spPr/>
        <p:txBody>
          <a:bodyPr/>
          <a:lstStyle/>
          <a:p>
            <a:r>
              <a:rPr lang="en-GB" sz="2400"/>
              <a:t>Prepare for data collection</a:t>
            </a:r>
            <a:br>
              <a:rPr lang="en-US" sz="2400"/>
            </a:br>
            <a:endParaRPr lang="en-US" sz="2400">
              <a:ea typeface="Ebrima"/>
              <a:cs typeface="Ebrima"/>
            </a:endParaRPr>
          </a:p>
        </p:txBody>
      </p:sp>
      <p:sp>
        <p:nvSpPr>
          <p:cNvPr id="2" name="Content Placeholder 1">
            <a:extLst>
              <a:ext uri="{FF2B5EF4-FFF2-40B4-BE49-F238E27FC236}">
                <a16:creationId xmlns:a16="http://schemas.microsoft.com/office/drawing/2014/main" id="{69455A1D-F03E-4F19-8AE3-FB57B0A0E4B9}"/>
              </a:ext>
            </a:extLst>
          </p:cNvPr>
          <p:cNvSpPr>
            <a:spLocks noGrp="1"/>
          </p:cNvSpPr>
          <p:nvPr>
            <p:ph sz="half" idx="25"/>
          </p:nvPr>
        </p:nvSpPr>
        <p:spPr/>
        <p:txBody>
          <a:bodyPr vert="horz" lIns="18000" tIns="0" rIns="18000" bIns="0" rtlCol="0" anchor="t">
            <a:noAutofit/>
          </a:bodyPr>
          <a:lstStyle/>
          <a:p>
            <a:pPr marL="752475" lvl="1">
              <a:buFont typeface="Wingdings" panose="05000000000000000000" pitchFamily="2" charset="2"/>
              <a:buChar char="ü"/>
            </a:pPr>
            <a:r>
              <a:rPr lang="en-US" sz="1800"/>
              <a:t>Obtain MFL</a:t>
            </a:r>
            <a:endParaRPr lang="en-US" sz="1800">
              <a:cs typeface="Arial"/>
            </a:endParaRPr>
          </a:p>
          <a:p>
            <a:pPr marL="752475" lvl="1">
              <a:buFont typeface="Wingdings" panose="05000000000000000000" pitchFamily="2" charset="2"/>
              <a:buChar char="ü"/>
            </a:pPr>
            <a:r>
              <a:rPr lang="en-US" sz="1800"/>
              <a:t>Determine the sample frame</a:t>
            </a:r>
            <a:endParaRPr lang="en-US" sz="1800">
              <a:cs typeface="Arial"/>
            </a:endParaRPr>
          </a:p>
          <a:p>
            <a:pPr marL="752475" lvl="1">
              <a:buFont typeface="Wingdings" panose="05000000000000000000" pitchFamily="2" charset="2"/>
              <a:buChar char="ü"/>
            </a:pPr>
            <a:r>
              <a:rPr lang="en-US" sz="1800"/>
              <a:t>Determine the sample size</a:t>
            </a:r>
            <a:endParaRPr lang="en-US" sz="1800">
              <a:cs typeface="Arial"/>
            </a:endParaRPr>
          </a:p>
          <a:p>
            <a:pPr marL="752475" lvl="1">
              <a:buFont typeface="Wingdings" panose="05000000000000000000" pitchFamily="2" charset="2"/>
              <a:buChar char="ü"/>
            </a:pPr>
            <a:r>
              <a:rPr lang="en-US" sz="1800"/>
              <a:t>Select sentinel facilities (stratified sampling, if relevant)</a:t>
            </a:r>
            <a:endParaRPr lang="en-US" sz="1800">
              <a:cs typeface="Arial"/>
            </a:endParaRPr>
          </a:p>
          <a:p>
            <a:pPr marL="1112520" lvl="2"/>
            <a:r>
              <a:rPr lang="en-US" sz="1800"/>
              <a:t>Partition the sampling frame into identified strata</a:t>
            </a:r>
            <a:endParaRPr lang="en-US" sz="1800">
              <a:cs typeface="Arial"/>
            </a:endParaRPr>
          </a:p>
          <a:p>
            <a:pPr marL="1112520" lvl="2"/>
            <a:r>
              <a:rPr lang="en-US" sz="1800"/>
              <a:t>Randomly select facilities within each stratum </a:t>
            </a:r>
            <a:endParaRPr lang="en-US" sz="1800">
              <a:cs typeface="Arial"/>
            </a:endParaRPr>
          </a:p>
          <a:p>
            <a:pPr marL="1112520" lvl="2"/>
            <a:r>
              <a:rPr lang="en-US" sz="1800"/>
              <a:t>Calculate sampling weight to provide national/aggregate estimates</a:t>
            </a:r>
            <a:endParaRPr lang="en-US" sz="1800">
              <a:cs typeface="Arial"/>
            </a:endParaRPr>
          </a:p>
          <a:p>
            <a:endParaRPr lang="en-US" sz="1800">
              <a:cs typeface="Arial"/>
            </a:endParaRPr>
          </a:p>
          <a:p>
            <a:endParaRPr lang="en-US" sz="1800"/>
          </a:p>
        </p:txBody>
      </p:sp>
      <p:sp>
        <p:nvSpPr>
          <p:cNvPr id="10" name="Content Placeholder 9">
            <a:extLst>
              <a:ext uri="{FF2B5EF4-FFF2-40B4-BE49-F238E27FC236}">
                <a16:creationId xmlns:a16="http://schemas.microsoft.com/office/drawing/2014/main" id="{778C913B-FE9C-4F30-B085-32BCC6FF2B1E}"/>
              </a:ext>
            </a:extLst>
          </p:cNvPr>
          <p:cNvSpPr>
            <a:spLocks noGrp="1"/>
          </p:cNvSpPr>
          <p:nvPr>
            <p:ph sz="half" idx="26"/>
          </p:nvPr>
        </p:nvSpPr>
        <p:spPr/>
        <p:txBody>
          <a:bodyPr vert="horz" lIns="18000" tIns="0" rIns="18000" bIns="0" rtlCol="0" anchor="t">
            <a:noAutofit/>
          </a:bodyPr>
          <a:lstStyle/>
          <a:p>
            <a:pPr marL="826770" lvl="2">
              <a:buClr>
                <a:srgbClr val="000000"/>
              </a:buClr>
              <a:buFont typeface="Wingdings"/>
              <a:buChar char="ü"/>
            </a:pPr>
            <a:r>
              <a:rPr lang="en-US" sz="1800">
                <a:ea typeface="+mn-lt"/>
                <a:cs typeface="+mn-lt"/>
              </a:rPr>
              <a:t>Identify which facilities will be interviewed for each module</a:t>
            </a:r>
            <a:endParaRPr lang="en-US" sz="1800">
              <a:cs typeface="Arial"/>
            </a:endParaRPr>
          </a:p>
          <a:p>
            <a:pPr marL="752475" lvl="1">
              <a:buClr>
                <a:srgbClr val="000000"/>
              </a:buClr>
              <a:buFont typeface="Wingdings,Sans-Serif"/>
              <a:buChar char="ü"/>
            </a:pPr>
            <a:r>
              <a:rPr lang="en-US" sz="1800">
                <a:ea typeface="+mn-lt"/>
                <a:cs typeface="+mn-lt"/>
              </a:rPr>
              <a:t>Consolidate facility details and ensure they are up to date</a:t>
            </a:r>
          </a:p>
          <a:p>
            <a:pPr marL="752475" lvl="1">
              <a:buClr>
                <a:srgbClr val="000000"/>
              </a:buClr>
              <a:buFont typeface="Wingdings,Sans-Serif"/>
              <a:buChar char="ü"/>
            </a:pPr>
            <a:r>
              <a:rPr lang="en-US" sz="1800">
                <a:ea typeface="+mn-lt"/>
                <a:cs typeface="+mn-lt"/>
              </a:rPr>
              <a:t>As feasible, include facility details pertaining to analysis domains to facilitate pre-populating facility details for the interview</a:t>
            </a:r>
          </a:p>
          <a:p>
            <a:pPr marL="752475" lvl="1">
              <a:buClr>
                <a:srgbClr val="000000"/>
              </a:buClr>
              <a:buFont typeface="Wingdings,Sans-Serif"/>
              <a:buChar char="ü"/>
            </a:pPr>
            <a:r>
              <a:rPr lang="en-US" sz="1800">
                <a:ea typeface="+mn-lt"/>
                <a:cs typeface="+mn-lt"/>
              </a:rPr>
              <a:t>Survey manger/supervisor will have a master list of the following information</a:t>
            </a:r>
          </a:p>
          <a:p>
            <a:endParaRPr lang="en-GB" sz="1800"/>
          </a:p>
        </p:txBody>
      </p:sp>
      <p:sp>
        <p:nvSpPr>
          <p:cNvPr id="11" name="Text Placeholder 10">
            <a:extLst>
              <a:ext uri="{FF2B5EF4-FFF2-40B4-BE49-F238E27FC236}">
                <a16:creationId xmlns:a16="http://schemas.microsoft.com/office/drawing/2014/main" id="{910B3A96-0F5F-438F-B9A6-C2E1D57390D6}"/>
              </a:ext>
            </a:extLst>
          </p:cNvPr>
          <p:cNvSpPr>
            <a:spLocks noGrp="1"/>
          </p:cNvSpPr>
          <p:nvPr>
            <p:ph type="body" sz="quarter" idx="27"/>
          </p:nvPr>
        </p:nvSpPr>
        <p:spPr/>
        <p:txBody>
          <a:bodyPr>
            <a:noAutofit/>
          </a:bodyPr>
          <a:lstStyle/>
          <a:p>
            <a:r>
              <a:rPr lang="en-US" sz="1600" b="0">
                <a:ea typeface="+mj-lt"/>
                <a:cs typeface="+mj-lt"/>
              </a:rPr>
              <a:t>Identify sample  (coordination with a survey statistician   </a:t>
            </a:r>
            <a:endParaRPr lang="en-GB" sz="1600" b="0">
              <a:ea typeface="+mj-lt"/>
              <a:cs typeface="+mj-lt"/>
            </a:endParaRPr>
          </a:p>
        </p:txBody>
      </p:sp>
      <p:sp>
        <p:nvSpPr>
          <p:cNvPr id="12" name="Text Placeholder 11">
            <a:extLst>
              <a:ext uri="{FF2B5EF4-FFF2-40B4-BE49-F238E27FC236}">
                <a16:creationId xmlns:a16="http://schemas.microsoft.com/office/drawing/2014/main" id="{C9E697B3-294D-43D4-98A6-B604DF1F6415}"/>
              </a:ext>
            </a:extLst>
          </p:cNvPr>
          <p:cNvSpPr>
            <a:spLocks noGrp="1"/>
          </p:cNvSpPr>
          <p:nvPr>
            <p:ph type="body" sz="quarter" idx="28"/>
          </p:nvPr>
        </p:nvSpPr>
        <p:spPr/>
        <p:txBody>
          <a:bodyPr vert="horz" lIns="72000" tIns="18000" rIns="72000" bIns="18000" rtlCol="0" anchor="ctr">
            <a:noAutofit/>
          </a:bodyPr>
          <a:lstStyle/>
          <a:p>
            <a:r>
              <a:rPr lang="en-US" sz="1800" b="0">
                <a:latin typeface="Arial"/>
                <a:ea typeface="Ebrima"/>
                <a:cs typeface="Arial"/>
              </a:rPr>
              <a:t>Develop facility list</a:t>
            </a:r>
            <a:endParaRPr lang="en-GB" sz="1800" b="0">
              <a:ea typeface="+mj-lt"/>
              <a:cs typeface="+mj-lt"/>
            </a:endParaRPr>
          </a:p>
        </p:txBody>
      </p:sp>
      <p:sp>
        <p:nvSpPr>
          <p:cNvPr id="13" name="TextBox 12">
            <a:extLst>
              <a:ext uri="{FF2B5EF4-FFF2-40B4-BE49-F238E27FC236}">
                <a16:creationId xmlns:a16="http://schemas.microsoft.com/office/drawing/2014/main" id="{30F100BB-C8DD-4EF0-B03A-345B4390B6B6}"/>
              </a:ext>
            </a:extLst>
          </p:cNvPr>
          <p:cNvSpPr txBox="1"/>
          <p:nvPr/>
        </p:nvSpPr>
        <p:spPr>
          <a:xfrm>
            <a:off x="479999" y="1117777"/>
            <a:ext cx="6094520" cy="369332"/>
          </a:xfrm>
          <a:prstGeom prst="rect">
            <a:avLst/>
          </a:prstGeom>
          <a:noFill/>
        </p:spPr>
        <p:txBody>
          <a:bodyPr wrap="square">
            <a:spAutoFit/>
          </a:bodyPr>
          <a:lstStyle/>
          <a:p>
            <a:r>
              <a:rPr lang="en-US" sz="1800"/>
              <a:t>Develop a list of sentinel facilities:</a:t>
            </a:r>
            <a:endParaRPr lang="en-GB"/>
          </a:p>
        </p:txBody>
      </p:sp>
    </p:spTree>
    <p:extLst>
      <p:ext uri="{BB962C8B-B14F-4D97-AF65-F5344CB8AC3E}">
        <p14:creationId xmlns:p14="http://schemas.microsoft.com/office/powerpoint/2010/main" val="6941063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455A1D-F03E-4F19-8AE3-FB57B0A0E4B9}"/>
              </a:ext>
            </a:extLst>
          </p:cNvPr>
          <p:cNvSpPr>
            <a:spLocks noGrp="1"/>
          </p:cNvSpPr>
          <p:nvPr>
            <p:ph idx="1"/>
          </p:nvPr>
        </p:nvSpPr>
        <p:spPr>
          <a:xfrm>
            <a:off x="479999" y="1659522"/>
            <a:ext cx="11232001" cy="4842708"/>
          </a:xfrm>
        </p:spPr>
        <p:txBody>
          <a:bodyPr/>
          <a:lstStyle/>
          <a:p>
            <a:r>
              <a:rPr lang="en-US" sz="2000"/>
              <a:t>Survey statistician samples sentinel facilities per survey scope and design. </a:t>
            </a:r>
          </a:p>
          <a:p>
            <a:r>
              <a:rPr lang="en-US" sz="2000"/>
              <a:t>Survey manager will:</a:t>
            </a:r>
          </a:p>
          <a:p>
            <a:pPr marL="809625" lvl="1" indent="-342900"/>
            <a:r>
              <a:rPr lang="en-US" sz="2000"/>
              <a:t>Confirm sampled sentinel facilities for each module. </a:t>
            </a:r>
          </a:p>
          <a:p>
            <a:pPr marL="809625" lvl="1" indent="-342900"/>
            <a:r>
              <a:rPr lang="en-US" sz="2000"/>
              <a:t>Consolidate facility details and develop </a:t>
            </a:r>
            <a:r>
              <a:rPr lang="en-US" sz="2000" b="1" i="1"/>
              <a:t>sentinel facility list</a:t>
            </a:r>
          </a:p>
          <a:p>
            <a:pPr marL="809625" lvl="1" indent="-342900"/>
            <a:r>
              <a:rPr lang="en-US" sz="2000"/>
              <a:t>If feasible, include facility details pertaining to analysis domains to facilitate pre-populating facility details for the interview</a:t>
            </a:r>
          </a:p>
          <a:p>
            <a:pPr marL="752475" lvl="1">
              <a:buFont typeface="Wingdings" panose="05000000000000000000" pitchFamily="2" charset="2"/>
              <a:buChar char="ü"/>
            </a:pPr>
            <a:endParaRPr lang="en-US" sz="2000"/>
          </a:p>
          <a:p>
            <a:endParaRPr lang="en-US" sz="2000"/>
          </a:p>
        </p:txBody>
      </p:sp>
      <p:sp>
        <p:nvSpPr>
          <p:cNvPr id="3" name="Text Placeholder 2">
            <a:extLst>
              <a:ext uri="{FF2B5EF4-FFF2-40B4-BE49-F238E27FC236}">
                <a16:creationId xmlns:a16="http://schemas.microsoft.com/office/drawing/2014/main" id="{342ED071-B042-4050-92EC-6FE1910E50FA}"/>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A367488C-CC88-49CC-A8A8-28E4CC06DF94}"/>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A1DC1A94-AB9E-4614-8621-3C0EDA86E319}"/>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56BD615-76A7-4A7C-99DF-F859D82003BC}"/>
              </a:ext>
            </a:extLst>
          </p:cNvPr>
          <p:cNvSpPr>
            <a:spLocks noGrp="1"/>
          </p:cNvSpPr>
          <p:nvPr>
            <p:ph type="sldNum" sz="quarter" idx="16"/>
          </p:nvPr>
        </p:nvSpPr>
        <p:spPr/>
        <p:txBody>
          <a:bodyPr/>
          <a:lstStyle/>
          <a:p>
            <a:fld id="{A74CE0EA-F3B5-4684-BA10-C594598FDB9C}" type="slidenum">
              <a:rPr lang="en-GB" noProof="0" smtClean="0"/>
              <a:pPr/>
              <a:t>72</a:t>
            </a:fld>
            <a:endParaRPr lang="en-GB" noProof="0"/>
          </a:p>
        </p:txBody>
      </p:sp>
      <p:sp>
        <p:nvSpPr>
          <p:cNvPr id="7" name="Text Placeholder 6">
            <a:extLst>
              <a:ext uri="{FF2B5EF4-FFF2-40B4-BE49-F238E27FC236}">
                <a16:creationId xmlns:a16="http://schemas.microsoft.com/office/drawing/2014/main" id="{C9F3145F-1C5F-4B84-8A19-4D24E9ED0B92}"/>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2C116747-E091-40F2-A42A-6CE9A986B200}"/>
              </a:ext>
            </a:extLst>
          </p:cNvPr>
          <p:cNvSpPr>
            <a:spLocks noGrp="1"/>
          </p:cNvSpPr>
          <p:nvPr>
            <p:ph type="title"/>
          </p:nvPr>
        </p:nvSpPr>
        <p:spPr/>
        <p:txBody>
          <a:bodyPr/>
          <a:lstStyle/>
          <a:p>
            <a:r>
              <a:rPr lang="en-US"/>
              <a:t>Develop sentinel facility list </a:t>
            </a:r>
          </a:p>
        </p:txBody>
      </p:sp>
    </p:spTree>
    <p:extLst>
      <p:ext uri="{BB962C8B-B14F-4D97-AF65-F5344CB8AC3E}">
        <p14:creationId xmlns:p14="http://schemas.microsoft.com/office/powerpoint/2010/main" val="29207432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2ED071-B042-4050-92EC-6FE1910E50FA}"/>
              </a:ext>
            </a:extLst>
          </p:cNvPr>
          <p:cNvSpPr>
            <a:spLocks noGrp="1"/>
          </p:cNvSpPr>
          <p:nvPr>
            <p:ph type="body" sz="quarter" idx="13"/>
          </p:nvPr>
        </p:nvSpPr>
        <p:spPr/>
        <p:txBody>
          <a:bodyPr/>
          <a:lstStyle/>
          <a:p>
            <a:r>
              <a:rPr lang="en-US">
                <a:solidFill>
                  <a:schemeClr val="tx1"/>
                </a:solidFill>
                <a:cs typeface="Times New Roman"/>
              </a:rPr>
              <a:t>Example of sentinel facility list and background information in Kenya</a:t>
            </a:r>
            <a:endParaRPr lang="en-US">
              <a:solidFill>
                <a:schemeClr val="tx1"/>
              </a:solidFill>
              <a:ea typeface="Ebrima"/>
              <a:cs typeface="Times New Roman"/>
            </a:endParaRPr>
          </a:p>
        </p:txBody>
      </p:sp>
      <p:sp>
        <p:nvSpPr>
          <p:cNvPr id="4" name="Date Placeholder 3">
            <a:extLst>
              <a:ext uri="{FF2B5EF4-FFF2-40B4-BE49-F238E27FC236}">
                <a16:creationId xmlns:a16="http://schemas.microsoft.com/office/drawing/2014/main" id="{A367488C-CC88-49CC-A8A8-28E4CC06DF94}"/>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A1DC1A94-AB9E-4614-8621-3C0EDA86E319}"/>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356BD615-76A7-4A7C-99DF-F859D82003BC}"/>
              </a:ext>
            </a:extLst>
          </p:cNvPr>
          <p:cNvSpPr>
            <a:spLocks noGrp="1"/>
          </p:cNvSpPr>
          <p:nvPr>
            <p:ph type="sldNum" sz="quarter" idx="16"/>
          </p:nvPr>
        </p:nvSpPr>
        <p:spPr/>
        <p:txBody>
          <a:bodyPr/>
          <a:lstStyle/>
          <a:p>
            <a:fld id="{A74CE0EA-F3B5-4684-BA10-C594598FDB9C}" type="slidenum">
              <a:rPr lang="en-GB" noProof="0" smtClean="0"/>
              <a:pPr/>
              <a:t>73</a:t>
            </a:fld>
            <a:endParaRPr lang="en-GB" noProof="0"/>
          </a:p>
        </p:txBody>
      </p:sp>
      <p:sp>
        <p:nvSpPr>
          <p:cNvPr id="7" name="Text Placeholder 6">
            <a:extLst>
              <a:ext uri="{FF2B5EF4-FFF2-40B4-BE49-F238E27FC236}">
                <a16:creationId xmlns:a16="http://schemas.microsoft.com/office/drawing/2014/main" id="{C9F3145F-1C5F-4B84-8A19-4D24E9ED0B92}"/>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2C116747-E091-40F2-A42A-6CE9A986B200}"/>
              </a:ext>
            </a:extLst>
          </p:cNvPr>
          <p:cNvSpPr>
            <a:spLocks noGrp="1"/>
          </p:cNvSpPr>
          <p:nvPr>
            <p:ph type="title"/>
          </p:nvPr>
        </p:nvSpPr>
        <p:spPr>
          <a:xfrm>
            <a:off x="479999" y="359999"/>
            <a:ext cx="8160000" cy="379214"/>
          </a:xfrm>
        </p:spPr>
        <p:txBody>
          <a:bodyPr/>
          <a:lstStyle/>
          <a:p>
            <a:r>
              <a:rPr lang="en-GB" sz="2400"/>
              <a:t>Develop sentinel facility list (continued)</a:t>
            </a:r>
            <a:endParaRPr lang="en-US" sz="2400"/>
          </a:p>
        </p:txBody>
      </p:sp>
      <p:graphicFrame>
        <p:nvGraphicFramePr>
          <p:cNvPr id="11" name="Content Placeholder 10">
            <a:extLst>
              <a:ext uri="{FF2B5EF4-FFF2-40B4-BE49-F238E27FC236}">
                <a16:creationId xmlns:a16="http://schemas.microsoft.com/office/drawing/2014/main" id="{8FFC6578-EADD-4C4A-8574-FFD7C2D97DFD}"/>
              </a:ext>
            </a:extLst>
          </p:cNvPr>
          <p:cNvGraphicFramePr>
            <a:graphicFrameLocks noGrp="1"/>
          </p:cNvGraphicFramePr>
          <p:nvPr>
            <p:ph idx="1"/>
          </p:nvPr>
        </p:nvGraphicFramePr>
        <p:xfrm>
          <a:off x="781840" y="1704155"/>
          <a:ext cx="10634592" cy="4547440"/>
        </p:xfrm>
        <a:graphic>
          <a:graphicData uri="http://schemas.openxmlformats.org/drawingml/2006/table">
            <a:tbl>
              <a:tblPr firstRow="1" firstCol="1" bandRow="1">
                <a:tableStyleId>{5A111915-BE36-4E01-A7E5-04B1672EAD32}</a:tableStyleId>
              </a:tblPr>
              <a:tblGrid>
                <a:gridCol w="494191">
                  <a:extLst>
                    <a:ext uri="{9D8B030D-6E8A-4147-A177-3AD203B41FA5}">
                      <a16:colId xmlns:a16="http://schemas.microsoft.com/office/drawing/2014/main" val="1465491099"/>
                    </a:ext>
                  </a:extLst>
                </a:gridCol>
                <a:gridCol w="1061884">
                  <a:extLst>
                    <a:ext uri="{9D8B030D-6E8A-4147-A177-3AD203B41FA5}">
                      <a16:colId xmlns:a16="http://schemas.microsoft.com/office/drawing/2014/main" val="1907017212"/>
                    </a:ext>
                  </a:extLst>
                </a:gridCol>
                <a:gridCol w="876625">
                  <a:extLst>
                    <a:ext uri="{9D8B030D-6E8A-4147-A177-3AD203B41FA5}">
                      <a16:colId xmlns:a16="http://schemas.microsoft.com/office/drawing/2014/main" val="415448141"/>
                    </a:ext>
                  </a:extLst>
                </a:gridCol>
                <a:gridCol w="2473685">
                  <a:extLst>
                    <a:ext uri="{9D8B030D-6E8A-4147-A177-3AD203B41FA5}">
                      <a16:colId xmlns:a16="http://schemas.microsoft.com/office/drawing/2014/main" val="2952110918"/>
                    </a:ext>
                  </a:extLst>
                </a:gridCol>
                <a:gridCol w="867466">
                  <a:extLst>
                    <a:ext uri="{9D8B030D-6E8A-4147-A177-3AD203B41FA5}">
                      <a16:colId xmlns:a16="http://schemas.microsoft.com/office/drawing/2014/main" val="3632474219"/>
                    </a:ext>
                  </a:extLst>
                </a:gridCol>
                <a:gridCol w="814232">
                  <a:extLst>
                    <a:ext uri="{9D8B030D-6E8A-4147-A177-3AD203B41FA5}">
                      <a16:colId xmlns:a16="http://schemas.microsoft.com/office/drawing/2014/main" val="2203084463"/>
                    </a:ext>
                  </a:extLst>
                </a:gridCol>
                <a:gridCol w="814232">
                  <a:extLst>
                    <a:ext uri="{9D8B030D-6E8A-4147-A177-3AD203B41FA5}">
                      <a16:colId xmlns:a16="http://schemas.microsoft.com/office/drawing/2014/main" val="139408312"/>
                    </a:ext>
                  </a:extLst>
                </a:gridCol>
                <a:gridCol w="2185330">
                  <a:extLst>
                    <a:ext uri="{9D8B030D-6E8A-4147-A177-3AD203B41FA5}">
                      <a16:colId xmlns:a16="http://schemas.microsoft.com/office/drawing/2014/main" val="20007"/>
                    </a:ext>
                  </a:extLst>
                </a:gridCol>
                <a:gridCol w="1046947">
                  <a:extLst>
                    <a:ext uri="{9D8B030D-6E8A-4147-A177-3AD203B41FA5}">
                      <a16:colId xmlns:a16="http://schemas.microsoft.com/office/drawing/2014/main" val="3356248573"/>
                    </a:ext>
                  </a:extLst>
                </a:gridCol>
              </a:tblGrid>
              <a:tr h="287905">
                <a:tc>
                  <a:txBody>
                    <a:bodyPr/>
                    <a:lstStyle/>
                    <a:p>
                      <a:pPr marL="0" marR="0" algn="ctr">
                        <a:lnSpc>
                          <a:spcPct val="107000"/>
                        </a:lnSpc>
                        <a:spcBef>
                          <a:spcPts val="0"/>
                        </a:spcBef>
                        <a:spcAft>
                          <a:spcPts val="0"/>
                        </a:spcAft>
                      </a:pPr>
                      <a:r>
                        <a:rPr lang="en-GB" sz="1200">
                          <a:solidFill>
                            <a:schemeClr val="tx1"/>
                          </a:solidFill>
                          <a:effectLst/>
                        </a:rPr>
                        <a:t>No.</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County</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FACILITY CODE</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Facility name</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US" sz="1200">
                          <a:solidFill>
                            <a:schemeClr val="tx1"/>
                          </a:solidFill>
                          <a:effectLst/>
                        </a:rPr>
                        <a:t>Facility address</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US" sz="1200">
                          <a:solidFill>
                            <a:schemeClr val="tx1"/>
                          </a:solidFill>
                          <a:effectLst/>
                        </a:rPr>
                        <a:t>Facility phone number</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Sub-county</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Facility type</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tc>
                  <a:txBody>
                    <a:bodyPr/>
                    <a:lstStyle/>
                    <a:p>
                      <a:pPr marL="0" marR="0" algn="ctr">
                        <a:lnSpc>
                          <a:spcPct val="107000"/>
                        </a:lnSpc>
                        <a:spcBef>
                          <a:spcPts val="0"/>
                        </a:spcBef>
                        <a:spcAft>
                          <a:spcPts val="0"/>
                        </a:spcAft>
                      </a:pPr>
                      <a:r>
                        <a:rPr lang="en-GB" sz="1200">
                          <a:solidFill>
                            <a:schemeClr val="tx1"/>
                          </a:solidFill>
                          <a:effectLst/>
                        </a:rPr>
                        <a:t>Managing authority </a:t>
                      </a:r>
                      <a:endParaRPr lang="en-US" sz="1200">
                        <a:solidFill>
                          <a:schemeClr val="tx1"/>
                        </a:solidFill>
                        <a:effectLst/>
                        <a:latin typeface="+mn-lt"/>
                        <a:ea typeface="Calibri" panose="020F0502020204030204" pitchFamily="34" charset="0"/>
                        <a:cs typeface="Times New Roman" panose="02020603050405020304" pitchFamily="18" charset="0"/>
                      </a:endParaRPr>
                    </a:p>
                  </a:txBody>
                  <a:tcPr marL="55033" marR="55033" marT="0" marB="0" anchor="ctr"/>
                </a:tc>
                <a:extLst>
                  <a:ext uri="{0D108BD9-81ED-4DB2-BD59-A6C34878D82A}">
                    <a16:rowId xmlns:a16="http://schemas.microsoft.com/office/drawing/2014/main" val="731785042"/>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BARINGO</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14242</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BARTOLIMO DISP</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937191488"/>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2</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BARINGO</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14211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AIC ELDAMA RAVINE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569415419"/>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3</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BOMET</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14628</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KABOSON HEALTH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BASIC HEALTH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811255746"/>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BOMET</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14741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KAPLONG MISSION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581776436"/>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5</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BUNGOMA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18584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CHEMSES 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17638528"/>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6</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BUNGOMA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15825</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BUMULA SUB COUNTY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3395405847"/>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7</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BUSIA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21034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AKIRIAMASI 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346738604"/>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8</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BUSIA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16091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PORT VICTORIA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Primary care hospitals</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333140049"/>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9</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ELGEYO MARAKWET</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14774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KAPTALAMWA HEALTH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BASIC HEALTH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143609260"/>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10</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ELGEYO MARAKWET</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14206</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TAMBACH SUB-COUNTY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53836985"/>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EMBU</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12114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JOYKIM NURSING HOME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COMPREHENSIVE HEALTH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309420300"/>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12</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EMBU</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16464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ISHIARA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394443007"/>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13</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EMBU</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12004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EMBU PROVINCIAL GENERAL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SECONDARY CARE HOSPITALS</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4272044863"/>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14</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GARISSA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18999</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ALLIANCE MEDICAL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MEDICAL CLINIC</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438121630"/>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15</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GARISSA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13368</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IFO TWO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926590255"/>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16</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GARISSA</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13346</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GARISSA COUNTY REFERRAL HOSPITAL</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SECONDARY CARE HOSPITALS</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1095641765"/>
                  </a:ext>
                </a:extLst>
              </a:tr>
              <a:tr h="287905">
                <a:tc>
                  <a:txBody>
                    <a:bodyPr/>
                    <a:lstStyle/>
                    <a:p>
                      <a:pPr marL="0" marR="0">
                        <a:lnSpc>
                          <a:spcPct val="107000"/>
                        </a:lnSpc>
                        <a:spcBef>
                          <a:spcPts val="0"/>
                        </a:spcBef>
                        <a:spcAft>
                          <a:spcPts val="0"/>
                        </a:spcAft>
                      </a:pPr>
                      <a:r>
                        <a:rPr lang="en-GB" sz="900">
                          <a:solidFill>
                            <a:schemeClr val="bg1">
                              <a:lumMod val="65000"/>
                            </a:schemeClr>
                          </a:solidFill>
                          <a:effectLst/>
                        </a:rPr>
                        <a:t>17</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HOMA BAY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24576</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COMMUNITY APHALINK MEDICAL CENTRE</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DISPENSARY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66487015"/>
                  </a:ext>
                </a:extLst>
              </a:tr>
              <a:tr h="175800">
                <a:tc>
                  <a:txBody>
                    <a:bodyPr/>
                    <a:lstStyle/>
                    <a:p>
                      <a:pPr marL="0" marR="0">
                        <a:lnSpc>
                          <a:spcPct val="107000"/>
                        </a:lnSpc>
                        <a:spcBef>
                          <a:spcPts val="0"/>
                        </a:spcBef>
                        <a:spcAft>
                          <a:spcPts val="0"/>
                        </a:spcAft>
                      </a:pPr>
                      <a:r>
                        <a:rPr lang="en-GB" sz="900">
                          <a:solidFill>
                            <a:schemeClr val="bg1">
                              <a:lumMod val="65000"/>
                            </a:schemeClr>
                          </a:solidFill>
                          <a:effectLst/>
                        </a:rPr>
                        <a:t>18</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HOMA BAY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13761</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MALELA SUB COUNTY</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r>
                        <a:rPr lang="en-GB" sz="900">
                          <a:solidFill>
                            <a:schemeClr val="bg1">
                              <a:lumMod val="65000"/>
                            </a:schemeClr>
                          </a:solidFill>
                          <a:effectLst/>
                        </a:rPr>
                        <a:t>ISOLATION CENTER</a:t>
                      </a: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tc>
                  <a:txBody>
                    <a:bodyPr/>
                    <a:lstStyle/>
                    <a:p>
                      <a:pPr marL="0" marR="0">
                        <a:lnSpc>
                          <a:spcPct val="107000"/>
                        </a:lnSpc>
                        <a:spcBef>
                          <a:spcPts val="0"/>
                        </a:spcBef>
                        <a:spcAft>
                          <a:spcPts val="0"/>
                        </a:spcAft>
                      </a:pPr>
                      <a:endParaRPr lang="en-US" sz="90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5033" marR="55033" marT="0" marB="0"/>
                </a:tc>
                <a:extLst>
                  <a:ext uri="{0D108BD9-81ED-4DB2-BD59-A6C34878D82A}">
                    <a16:rowId xmlns:a16="http://schemas.microsoft.com/office/drawing/2014/main" val="2732980949"/>
                  </a:ext>
                </a:extLst>
              </a:tr>
            </a:tbl>
          </a:graphicData>
        </a:graphic>
      </p:graphicFrame>
      <p:grpSp>
        <p:nvGrpSpPr>
          <p:cNvPr id="33" name="Group 32"/>
          <p:cNvGrpSpPr/>
          <p:nvPr/>
        </p:nvGrpSpPr>
        <p:grpSpPr>
          <a:xfrm>
            <a:off x="1648511" y="1632067"/>
            <a:ext cx="9756197" cy="3925628"/>
            <a:chOff x="1648511" y="1632067"/>
            <a:chExt cx="9756197" cy="3925628"/>
          </a:xfrm>
        </p:grpSpPr>
        <p:grpSp>
          <p:nvGrpSpPr>
            <p:cNvPr id="31" name="Group 30"/>
            <p:cNvGrpSpPr/>
            <p:nvPr/>
          </p:nvGrpSpPr>
          <p:grpSpPr>
            <a:xfrm>
              <a:off x="1648511" y="1632067"/>
              <a:ext cx="9756197" cy="1822541"/>
              <a:chOff x="1648511" y="1556651"/>
              <a:chExt cx="9756197" cy="1822541"/>
            </a:xfrm>
          </p:grpSpPr>
          <p:grpSp>
            <p:nvGrpSpPr>
              <p:cNvPr id="29" name="Group 28"/>
              <p:cNvGrpSpPr/>
              <p:nvPr/>
            </p:nvGrpSpPr>
            <p:grpSpPr>
              <a:xfrm>
                <a:off x="1648511" y="1556651"/>
                <a:ext cx="2236510" cy="1807008"/>
                <a:chOff x="1648511" y="1556651"/>
                <a:chExt cx="2236510" cy="1807008"/>
              </a:xfrm>
            </p:grpSpPr>
            <p:sp>
              <p:nvSpPr>
                <p:cNvPr id="2" name="Oval 1"/>
                <p:cNvSpPr/>
                <p:nvPr/>
              </p:nvSpPr>
              <p:spPr>
                <a:xfrm>
                  <a:off x="2177592" y="1556651"/>
                  <a:ext cx="1178351" cy="69635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9" name="TextBox 8"/>
                <p:cNvSpPr txBox="1"/>
                <p:nvPr/>
              </p:nvSpPr>
              <p:spPr>
                <a:xfrm>
                  <a:off x="1648511" y="2717328"/>
                  <a:ext cx="2236510" cy="646331"/>
                </a:xfrm>
                <a:prstGeom prst="rect">
                  <a:avLst/>
                </a:prstGeom>
                <a:solidFill>
                  <a:schemeClr val="bg1"/>
                </a:solidFill>
              </p:spPr>
              <p:txBody>
                <a:bodyPr wrap="none" rtlCol="0">
                  <a:spAutoFit/>
                </a:bodyPr>
                <a:lstStyle/>
                <a:p>
                  <a:pPr algn="ctr"/>
                  <a:r>
                    <a:rPr lang="en-US" b="1">
                      <a:solidFill>
                        <a:srgbClr val="C00000"/>
                      </a:solidFill>
                    </a:rPr>
                    <a:t>Unique ID number </a:t>
                  </a:r>
                </a:p>
                <a:p>
                  <a:pPr algn="ctr"/>
                  <a:r>
                    <a:rPr lang="en-US" b="1">
                      <a:solidFill>
                        <a:srgbClr val="C00000"/>
                      </a:solidFill>
                    </a:rPr>
                    <a:t>from MFL</a:t>
                  </a:r>
                </a:p>
              </p:txBody>
            </p:sp>
            <p:cxnSp>
              <p:nvCxnSpPr>
                <p:cNvPr id="12" name="Straight Connector 11"/>
                <p:cNvCxnSpPr>
                  <a:stCxn id="9" idx="0"/>
                  <a:endCxn id="2" idx="4"/>
                </p:cNvCxnSpPr>
                <p:nvPr/>
              </p:nvCxnSpPr>
              <p:spPr>
                <a:xfrm flipV="1">
                  <a:off x="2766766" y="2253005"/>
                  <a:ext cx="2" cy="46432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5920259" y="1572184"/>
                <a:ext cx="2121093" cy="1807008"/>
                <a:chOff x="5920259" y="1572184"/>
                <a:chExt cx="2121093" cy="1807008"/>
              </a:xfrm>
            </p:grpSpPr>
            <p:sp>
              <p:nvSpPr>
                <p:cNvPr id="14" name="Oval 13"/>
                <p:cNvSpPr/>
                <p:nvPr/>
              </p:nvSpPr>
              <p:spPr>
                <a:xfrm>
                  <a:off x="6382203" y="1572184"/>
                  <a:ext cx="1178351" cy="69635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15" name="TextBox 14"/>
                <p:cNvSpPr txBox="1"/>
                <p:nvPr/>
              </p:nvSpPr>
              <p:spPr>
                <a:xfrm>
                  <a:off x="5920259" y="2732861"/>
                  <a:ext cx="2121093" cy="646331"/>
                </a:xfrm>
                <a:prstGeom prst="rect">
                  <a:avLst/>
                </a:prstGeom>
                <a:solidFill>
                  <a:schemeClr val="bg1"/>
                </a:solidFill>
              </p:spPr>
              <p:txBody>
                <a:bodyPr wrap="none" rtlCol="0">
                  <a:spAutoFit/>
                </a:bodyPr>
                <a:lstStyle/>
                <a:p>
                  <a:pPr algn="ctr"/>
                  <a:r>
                    <a:rPr lang="en-US" b="1">
                      <a:solidFill>
                        <a:srgbClr val="C00000"/>
                      </a:solidFill>
                    </a:rPr>
                    <a:t>For pre-interview </a:t>
                  </a:r>
                </a:p>
                <a:p>
                  <a:pPr algn="ctr"/>
                  <a:r>
                    <a:rPr lang="en-US" b="1">
                      <a:solidFill>
                        <a:srgbClr val="C00000"/>
                      </a:solidFill>
                    </a:rPr>
                    <a:t>outreach</a:t>
                  </a:r>
                </a:p>
              </p:txBody>
            </p:sp>
            <p:cxnSp>
              <p:nvCxnSpPr>
                <p:cNvPr id="16" name="Straight Connector 15"/>
                <p:cNvCxnSpPr>
                  <a:endCxn id="14" idx="4"/>
                </p:cNvCxnSpPr>
                <p:nvPr/>
              </p:nvCxnSpPr>
              <p:spPr>
                <a:xfrm flipV="1">
                  <a:off x="6971379" y="2268538"/>
                  <a:ext cx="0" cy="44879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8649426" y="1577075"/>
                <a:ext cx="2755282" cy="1623853"/>
                <a:chOff x="8649426" y="1577075"/>
                <a:chExt cx="2755282" cy="1623853"/>
              </a:xfrm>
            </p:grpSpPr>
            <p:sp>
              <p:nvSpPr>
                <p:cNvPr id="18" name="Rounded Rectangle 17"/>
                <p:cNvSpPr/>
                <p:nvPr/>
              </p:nvSpPr>
              <p:spPr>
                <a:xfrm>
                  <a:off x="8649426" y="1577075"/>
                  <a:ext cx="2755282" cy="696354"/>
                </a:xfrm>
                <a:prstGeom prst="round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9017816" y="2831596"/>
                  <a:ext cx="2018501" cy="369332"/>
                </a:xfrm>
                <a:prstGeom prst="rect">
                  <a:avLst/>
                </a:prstGeom>
                <a:solidFill>
                  <a:schemeClr val="bg1"/>
                </a:solidFill>
              </p:spPr>
              <p:txBody>
                <a:bodyPr wrap="none" rtlCol="0">
                  <a:spAutoFit/>
                </a:bodyPr>
                <a:lstStyle/>
                <a:p>
                  <a:pPr algn="ctr"/>
                  <a:r>
                    <a:rPr lang="en-US" b="1">
                      <a:solidFill>
                        <a:schemeClr val="tx2"/>
                      </a:solidFill>
                    </a:rPr>
                    <a:t>Analysis domain</a:t>
                  </a:r>
                </a:p>
              </p:txBody>
            </p:sp>
            <p:cxnSp>
              <p:nvCxnSpPr>
                <p:cNvPr id="20" name="Straight Connector 19"/>
                <p:cNvCxnSpPr>
                  <a:stCxn id="19" idx="0"/>
                  <a:endCxn id="18" idx="2"/>
                </p:cNvCxnSpPr>
                <p:nvPr/>
              </p:nvCxnSpPr>
              <p:spPr>
                <a:xfrm flipV="1">
                  <a:off x="10027067" y="2273429"/>
                  <a:ext cx="0" cy="55816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32" name="TextBox 31"/>
            <p:cNvSpPr txBox="1"/>
            <p:nvPr/>
          </p:nvSpPr>
          <p:spPr>
            <a:xfrm>
              <a:off x="4231134" y="4911364"/>
              <a:ext cx="3724096" cy="646331"/>
            </a:xfrm>
            <a:prstGeom prst="rect">
              <a:avLst/>
            </a:prstGeom>
            <a:solidFill>
              <a:schemeClr val="bg1"/>
            </a:solidFill>
          </p:spPr>
          <p:txBody>
            <a:bodyPr wrap="none" rtlCol="0">
              <a:spAutoFit/>
            </a:bodyPr>
            <a:lstStyle/>
            <a:p>
              <a:r>
                <a:rPr lang="en-US" b="1"/>
                <a:t>Background information can be </a:t>
              </a:r>
            </a:p>
            <a:p>
              <a:r>
                <a:rPr lang="en-US" b="1"/>
                <a:t>pre-populated in the online tool</a:t>
              </a:r>
            </a:p>
          </p:txBody>
        </p:sp>
      </p:grpSp>
    </p:spTree>
    <p:extLst>
      <p:ext uri="{BB962C8B-B14F-4D97-AF65-F5344CB8AC3E}">
        <p14:creationId xmlns:p14="http://schemas.microsoft.com/office/powerpoint/2010/main" val="25412882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80000" y="1129591"/>
            <a:ext cx="11232001" cy="3291262"/>
          </a:xfrm>
        </p:spPr>
        <p:txBody>
          <a:bodyPr vert="horz" lIns="18000" tIns="0" rIns="18000" bIns="0" numCol="1" rtlCol="0" anchor="t">
            <a:normAutofit lnSpcReduction="10000"/>
          </a:bodyPr>
          <a:lstStyle/>
          <a:p>
            <a:pPr>
              <a:spcBef>
                <a:spcPts val="181"/>
              </a:spcBef>
            </a:pPr>
            <a:r>
              <a:rPr lang="en-GB" altLang="en-US" sz="1600">
                <a:cs typeface="Times New Roman"/>
              </a:rPr>
              <a:t>The next step is to complete the pre-interview outreach to sentinel facilities. </a:t>
            </a:r>
            <a:r>
              <a:rPr lang="en-US" altLang="en-US" sz="1600">
                <a:cs typeface="Times New Roman"/>
              </a:rPr>
              <a:t>The survey manager/</a:t>
            </a:r>
            <a:r>
              <a:rPr lang="en-US" sz="1600">
                <a:ea typeface="+mn-lt"/>
                <a:cs typeface="+mn-lt"/>
              </a:rPr>
              <a:t>supervisor </a:t>
            </a:r>
            <a:r>
              <a:rPr lang="en-US" altLang="en-US" sz="1600">
                <a:cs typeface="Times New Roman"/>
              </a:rPr>
              <a:t>should use the details in the facility list to call every facility (and additionally mail/email an official letter of introduction as feasible) to:</a:t>
            </a:r>
          </a:p>
          <a:p>
            <a:pPr marL="809625" lvl="1" indent="-342900">
              <a:spcBef>
                <a:spcPts val="181"/>
              </a:spcBef>
              <a:buFont typeface="+mj-lt"/>
              <a:buAutoNum type="arabicParenR"/>
            </a:pPr>
            <a:r>
              <a:rPr lang="en-US" altLang="en-US" sz="1600"/>
              <a:t>Identify any facilities that need to be replaced (after two attempts to reach them without confirmation) </a:t>
            </a:r>
            <a:endParaRPr lang="en-US" altLang="en-US" sz="1600">
              <a:cs typeface="Arial"/>
            </a:endParaRPr>
          </a:p>
          <a:p>
            <a:pPr marL="809625" lvl="1" indent="-342900">
              <a:spcBef>
                <a:spcPts val="181"/>
              </a:spcBef>
              <a:buFont typeface="+mj-lt"/>
              <a:buAutoNum type="arabicParenR"/>
            </a:pPr>
            <a:r>
              <a:rPr lang="en-US" altLang="en-US" sz="1600"/>
              <a:t>Identify the main respondent in the facility</a:t>
            </a:r>
            <a:endParaRPr lang="en-US" altLang="en-US" sz="1600">
              <a:cs typeface="Arial"/>
            </a:endParaRPr>
          </a:p>
          <a:p>
            <a:pPr marL="809625" lvl="1" indent="-342900">
              <a:spcBef>
                <a:spcPts val="181"/>
              </a:spcBef>
              <a:buFont typeface="+mj-lt"/>
              <a:buAutoNum type="arabicParenR"/>
            </a:pPr>
            <a:r>
              <a:rPr lang="en-US" altLang="en-US" sz="1600"/>
              <a:t>Schedule an interview appointment: </a:t>
            </a:r>
            <a:r>
              <a:rPr lang="en-US" altLang="en-US" sz="1600" b="1" i="1"/>
              <a:t>fill the blank cells in the below table</a:t>
            </a:r>
            <a:endParaRPr lang="en-US" altLang="en-US" sz="1600" b="1" i="1">
              <a:cs typeface="Arial"/>
            </a:endParaRPr>
          </a:p>
          <a:p>
            <a:pPr marL="809625" lvl="1" indent="-342900">
              <a:spcBef>
                <a:spcPts val="181"/>
              </a:spcBef>
              <a:buFont typeface="+mj-lt"/>
              <a:buAutoNum type="arabicParenR"/>
            </a:pPr>
            <a:r>
              <a:rPr lang="en-US" altLang="en-US" sz="1600"/>
              <a:t>Introduce and sensitize the facility manager/respondent about the survey </a:t>
            </a:r>
          </a:p>
          <a:p>
            <a:pPr marL="0" lvl="1" indent="0">
              <a:spcBef>
                <a:spcPts val="181"/>
              </a:spcBef>
              <a:buClr>
                <a:srgbClr val="000000"/>
              </a:buClr>
              <a:buNone/>
            </a:pPr>
            <a:r>
              <a:rPr lang="en-US" altLang="en-US" sz="1600"/>
              <a:t>In large facilities, the respondent should be encouraged to pre-collect information about specific sections before the interview or introduce staff who can answer questions for specific sections.  </a:t>
            </a:r>
            <a:endParaRPr lang="en-US" altLang="en-US" sz="1600">
              <a:cs typeface="Arial"/>
            </a:endParaRPr>
          </a:p>
          <a:p>
            <a:pPr marL="0" lvl="2" indent="0">
              <a:spcBef>
                <a:spcPts val="181"/>
              </a:spcBef>
              <a:buClr>
                <a:srgbClr val="000000"/>
              </a:buClr>
              <a:buNone/>
            </a:pPr>
            <a:r>
              <a:rPr lang="en-US" altLang="en-US" sz="1600"/>
              <a:t>Note: In the Continuity of EHS tool, if Annex 3 (HMIS record review) will be completed, the respondent should be asked to collect data before the call.</a:t>
            </a:r>
            <a:endParaRPr lang="en-US" sz="1600">
              <a:cs typeface="Arial"/>
            </a:endParaRPr>
          </a:p>
          <a:p>
            <a:pPr marL="342900" indent="-342900">
              <a:spcBef>
                <a:spcPts val="181"/>
              </a:spcBef>
              <a:buFont typeface="+mj-lt"/>
              <a:buAutoNum type="arabicPeriod"/>
            </a:pPr>
            <a:endParaRPr lang="en-US" altLang="en-US" sz="1600"/>
          </a:p>
          <a:p>
            <a:pPr marL="342900" indent="-342900">
              <a:spcBef>
                <a:spcPts val="181"/>
              </a:spcBef>
              <a:buFont typeface="+mj-lt"/>
              <a:buAutoNum type="arabicPeriod"/>
            </a:pPr>
            <a:endParaRPr lang="en-US" altLang="en-US" sz="1600"/>
          </a:p>
          <a:p>
            <a:pPr marL="457200" indent="-457200">
              <a:buFont typeface="+mj-lt"/>
              <a:buAutoNum type="alphaLcParenR"/>
            </a:pPr>
            <a:endParaRPr lang="en-US" sz="1600"/>
          </a:p>
          <a:p>
            <a:pPr marL="457200" indent="-457200">
              <a:buFont typeface="+mj-lt"/>
              <a:buAutoNum type="alphaLcParenR"/>
            </a:pPr>
            <a:endParaRPr lang="en-US" sz="1600"/>
          </a:p>
          <a:p>
            <a:pPr marL="457200" indent="-457200">
              <a:buFont typeface="+mj-lt"/>
              <a:buAutoNum type="alphaLcParenR"/>
            </a:pPr>
            <a:endParaRPr lang="en-US" sz="1600"/>
          </a:p>
          <a:p>
            <a:pPr marL="457200" indent="-457200">
              <a:buFont typeface="+mj-lt"/>
              <a:buAutoNum type="alphaLcParenR"/>
            </a:pPr>
            <a:endParaRPr lang="en-US" sz="1600"/>
          </a:p>
        </p:txBody>
      </p:sp>
      <p:sp>
        <p:nvSpPr>
          <p:cNvPr id="3" name="Text Placeholder 2">
            <a:extLst>
              <a:ext uri="{FF2B5EF4-FFF2-40B4-BE49-F238E27FC236}">
                <a16:creationId xmlns:a16="http://schemas.microsoft.com/office/drawing/2014/main" id="{7D3EAB32-15C0-44C4-9544-AECB8BC62151}"/>
              </a:ext>
            </a:extLst>
          </p:cNvPr>
          <p:cNvSpPr>
            <a:spLocks noGrp="1"/>
          </p:cNvSpPr>
          <p:nvPr>
            <p:ph type="body" sz="quarter" idx="21"/>
          </p:nvPr>
        </p:nvSpPr>
        <p:spPr/>
        <p:txBody>
          <a:bodyPr/>
          <a:lstStyle/>
          <a:p>
            <a:endParaRPr lang="en-US"/>
          </a:p>
        </p:txBody>
      </p:sp>
      <p:sp>
        <p:nvSpPr>
          <p:cNvPr id="4" name="Title 3"/>
          <p:cNvSpPr>
            <a:spLocks noGrp="1"/>
          </p:cNvSpPr>
          <p:nvPr>
            <p:ph type="title"/>
          </p:nvPr>
        </p:nvSpPr>
        <p:spPr>
          <a:xfrm>
            <a:off x="479999" y="359999"/>
            <a:ext cx="8160000" cy="400260"/>
          </a:xfrm>
        </p:spPr>
        <p:txBody>
          <a:bodyPr anchor="t"/>
          <a:lstStyle/>
          <a:p>
            <a:r>
              <a:rPr lang="en-GB" sz="2400"/>
              <a:t>Conduct pre-interview outreach </a:t>
            </a:r>
            <a:endParaRPr lang="en-US" sz="2400"/>
          </a:p>
        </p:txBody>
      </p:sp>
      <p:graphicFrame>
        <p:nvGraphicFramePr>
          <p:cNvPr id="6" name="Group 95">
            <a:extLst>
              <a:ext uri="{FF2B5EF4-FFF2-40B4-BE49-F238E27FC236}">
                <a16:creationId xmlns:a16="http://schemas.microsoft.com/office/drawing/2014/main" id="{FC8E5D56-AF16-48F5-AFD0-D83899F091C7}"/>
              </a:ext>
            </a:extLst>
          </p:cNvPr>
          <p:cNvGraphicFramePr>
            <a:graphicFrameLocks noGrp="1"/>
          </p:cNvGraphicFramePr>
          <p:nvPr/>
        </p:nvGraphicFramePr>
        <p:xfrm>
          <a:off x="719091" y="4483173"/>
          <a:ext cx="10697593" cy="2124992"/>
        </p:xfrm>
        <a:graphic>
          <a:graphicData uri="http://schemas.openxmlformats.org/drawingml/2006/table">
            <a:tbl>
              <a:tblPr/>
              <a:tblGrid>
                <a:gridCol w="597927">
                  <a:extLst>
                    <a:ext uri="{9D8B030D-6E8A-4147-A177-3AD203B41FA5}">
                      <a16:colId xmlns:a16="http://schemas.microsoft.com/office/drawing/2014/main" val="20000"/>
                    </a:ext>
                  </a:extLst>
                </a:gridCol>
                <a:gridCol w="1159249">
                  <a:extLst>
                    <a:ext uri="{9D8B030D-6E8A-4147-A177-3AD203B41FA5}">
                      <a16:colId xmlns:a16="http://schemas.microsoft.com/office/drawing/2014/main" val="3230502374"/>
                    </a:ext>
                  </a:extLst>
                </a:gridCol>
                <a:gridCol w="1086034">
                  <a:extLst>
                    <a:ext uri="{9D8B030D-6E8A-4147-A177-3AD203B41FA5}">
                      <a16:colId xmlns:a16="http://schemas.microsoft.com/office/drawing/2014/main" val="20003"/>
                    </a:ext>
                  </a:extLst>
                </a:gridCol>
                <a:gridCol w="731582">
                  <a:extLst>
                    <a:ext uri="{9D8B030D-6E8A-4147-A177-3AD203B41FA5}">
                      <a16:colId xmlns:a16="http://schemas.microsoft.com/office/drawing/2014/main" val="20004"/>
                    </a:ext>
                  </a:extLst>
                </a:gridCol>
                <a:gridCol w="1017543">
                  <a:extLst>
                    <a:ext uri="{9D8B030D-6E8A-4147-A177-3AD203B41FA5}">
                      <a16:colId xmlns:a16="http://schemas.microsoft.com/office/drawing/2014/main" val="20001"/>
                    </a:ext>
                  </a:extLst>
                </a:gridCol>
                <a:gridCol w="1017543">
                  <a:extLst>
                    <a:ext uri="{9D8B030D-6E8A-4147-A177-3AD203B41FA5}">
                      <a16:colId xmlns:a16="http://schemas.microsoft.com/office/drawing/2014/main" val="598689618"/>
                    </a:ext>
                  </a:extLst>
                </a:gridCol>
                <a:gridCol w="789018">
                  <a:extLst>
                    <a:ext uri="{9D8B030D-6E8A-4147-A177-3AD203B41FA5}">
                      <a16:colId xmlns:a16="http://schemas.microsoft.com/office/drawing/2014/main" val="20006"/>
                    </a:ext>
                  </a:extLst>
                </a:gridCol>
                <a:gridCol w="1012817">
                  <a:extLst>
                    <a:ext uri="{9D8B030D-6E8A-4147-A177-3AD203B41FA5}">
                      <a16:colId xmlns:a16="http://schemas.microsoft.com/office/drawing/2014/main" val="20007"/>
                    </a:ext>
                  </a:extLst>
                </a:gridCol>
                <a:gridCol w="1250794">
                  <a:extLst>
                    <a:ext uri="{9D8B030D-6E8A-4147-A177-3AD203B41FA5}">
                      <a16:colId xmlns:a16="http://schemas.microsoft.com/office/drawing/2014/main" val="20008"/>
                    </a:ext>
                  </a:extLst>
                </a:gridCol>
                <a:gridCol w="1238542">
                  <a:extLst>
                    <a:ext uri="{9D8B030D-6E8A-4147-A177-3AD203B41FA5}">
                      <a16:colId xmlns:a16="http://schemas.microsoft.com/office/drawing/2014/main" val="20002"/>
                    </a:ext>
                  </a:extLst>
                </a:gridCol>
                <a:gridCol w="796544">
                  <a:extLst>
                    <a:ext uri="{9D8B030D-6E8A-4147-A177-3AD203B41FA5}">
                      <a16:colId xmlns:a16="http://schemas.microsoft.com/office/drawing/2014/main" val="20005"/>
                    </a:ext>
                  </a:extLst>
                </a:gridCol>
              </a:tblGrid>
              <a:tr h="332230">
                <a:tc gridSpan="6">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1200" b="1" i="0" u="none" strike="noStrike" cap="none" normalizeH="0" baseline="0">
                          <a:ln>
                            <a:noFill/>
                          </a:ln>
                          <a:solidFill>
                            <a:sysClr val="windowText" lastClr="000000"/>
                          </a:solidFill>
                          <a:effectLst/>
                          <a:latin typeface="+mn-lt"/>
                          <a:cs typeface="Arial" panose="020B0604020202020204" pitchFamily="34" charset="0"/>
                        </a:rPr>
                        <a:t>Information on sampled facilities </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1"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rgbClr val="E8F6FC"/>
                    </a:solidFill>
                  </a:tcPr>
                </a:tc>
                <a:tc gridSpan="5">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1200" b="1" i="0" u="none" strike="noStrike" cap="none" normalizeH="0" baseline="0">
                          <a:ln>
                            <a:noFill/>
                          </a:ln>
                          <a:solidFill>
                            <a:sysClr val="windowText" lastClr="000000"/>
                          </a:solidFill>
                          <a:effectLst/>
                          <a:latin typeface="+mn-lt"/>
                          <a:cs typeface="Arial" panose="020B0604020202020204" pitchFamily="34" charset="0"/>
                        </a:rPr>
                        <a:t>Information to be verified/ obtained during the outreach call</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rgbClr val="E8F6FC"/>
                    </a:solidFill>
                  </a:tcPr>
                </a:tc>
                <a:tc hMerge="1">
                  <a:txBody>
                    <a:bodyPr/>
                    <a:lstStyle/>
                    <a:p>
                      <a:endParaRPr lang="en-US"/>
                    </a:p>
                  </a:txBody>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200" b="0" i="0" u="none" strike="noStrike" cap="none" normalizeH="0" baseline="0">
                        <a:ln>
                          <a:noFill/>
                        </a:ln>
                        <a:solidFill>
                          <a:srgbClr val="000066"/>
                        </a:solidFill>
                        <a:effectLst/>
                        <a:latin typeface="+mn-lt"/>
                        <a:cs typeface="Arial" panose="020B0604020202020204" pitchFamily="34" charset="0"/>
                      </a:endParaRPr>
                    </a:p>
                  </a:txBody>
                  <a:tcPr marL="94710" marR="94710" marT="47353" marB="47353" horzOverflow="overflow">
                    <a:lnL w="2880" cap="flat" cmpd="sng" algn="ctr">
                      <a:solidFill>
                        <a:srgbClr val="000000"/>
                      </a:solidFill>
                      <a:prstDash val="solid"/>
                      <a:round/>
                      <a:headEnd type="none" w="med" len="med"/>
                      <a:tailEnd type="none" w="med" len="med"/>
                    </a:lnL>
                    <a:lnR w="2880" cap="flat" cmpd="sng" algn="ctr">
                      <a:solidFill>
                        <a:srgbClr val="000000"/>
                      </a:solidFill>
                      <a:prstDash val="solid"/>
                      <a:round/>
                      <a:headEnd type="none" w="med" len="med"/>
                      <a:tailEnd type="none" w="med" len="med"/>
                    </a:lnR>
                    <a:lnT w="2880" cap="flat" cmpd="sng" algn="ctr">
                      <a:solidFill>
                        <a:srgbClr val="000000"/>
                      </a:solidFill>
                      <a:prstDash val="solid"/>
                      <a:round/>
                      <a:headEnd type="none" w="med" len="med"/>
                      <a:tailEnd type="none" w="med" len="med"/>
                    </a:lnT>
                    <a:lnB w="2880" cap="flat" cmpd="sng" algn="ctr">
                      <a:solidFill>
                        <a:srgbClr val="000000"/>
                      </a:solidFill>
                      <a:prstDash val="solid"/>
                      <a:round/>
                      <a:headEnd type="none" w="med" len="med"/>
                      <a:tailEnd type="none" w="med" len="med"/>
                    </a:lnB>
                    <a:lnTlToBr>
                      <a:noFill/>
                    </a:lnTlToBr>
                    <a:lnBlToTr>
                      <a:noFill/>
                    </a:lnBlToTr>
                    <a:solidFill>
                      <a:srgbClr val="D9F1FF"/>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1"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200" b="0" i="0" u="none" strike="noStrike" kern="1200" cap="none" normalizeH="0" baseline="0">
                        <a:ln>
                          <a:noFill/>
                        </a:ln>
                        <a:solidFill>
                          <a:srgbClr val="000066"/>
                        </a:solidFill>
                        <a:effectLst/>
                        <a:latin typeface="+mn-lt"/>
                        <a:ea typeface="+mn-ea"/>
                        <a:cs typeface="Arial" panose="020B0604020202020204" pitchFamily="34" charset="0"/>
                      </a:endParaRPr>
                    </a:p>
                  </a:txBody>
                  <a:tcPr marL="94710" marR="94710" marT="47353" marB="47353" horzOverflow="overflow">
                    <a:lnL w="2880" cap="flat" cmpd="sng" algn="ctr">
                      <a:solidFill>
                        <a:srgbClr val="000000"/>
                      </a:solidFill>
                      <a:prstDash val="solid"/>
                      <a:round/>
                      <a:headEnd type="none" w="med" len="med"/>
                      <a:tailEnd type="none" w="med" len="med"/>
                    </a:lnL>
                    <a:lnR w="2880" cap="flat" cmpd="sng" algn="ctr">
                      <a:solidFill>
                        <a:srgbClr val="000000"/>
                      </a:solidFill>
                      <a:prstDash val="solid"/>
                      <a:round/>
                      <a:headEnd type="none" w="med" len="med"/>
                      <a:tailEnd type="none" w="med" len="med"/>
                    </a:lnR>
                    <a:lnT w="2880" cap="flat" cmpd="sng" algn="ctr">
                      <a:solidFill>
                        <a:srgbClr val="000000"/>
                      </a:solidFill>
                      <a:prstDash val="solid"/>
                      <a:round/>
                      <a:headEnd type="none" w="med" len="med"/>
                      <a:tailEnd type="none" w="med" len="med"/>
                    </a:lnT>
                    <a:lnB w="2880" cap="flat" cmpd="sng" algn="ctr">
                      <a:solidFill>
                        <a:srgbClr val="000000"/>
                      </a:solidFill>
                      <a:prstDash val="solid"/>
                      <a:round/>
                      <a:headEnd type="none" w="med" len="med"/>
                      <a:tailEnd type="none" w="med" len="med"/>
                    </a:lnB>
                    <a:lnTlToBr>
                      <a:noFill/>
                    </a:lnTlToBr>
                    <a:lnBlToTr>
                      <a:noFill/>
                    </a:lnBlToTr>
                    <a:solidFill>
                      <a:srgbClr val="D9F1FF"/>
                    </a:solidFill>
                  </a:tcPr>
                </a:tc>
                <a:extLst>
                  <a:ext uri="{0D108BD9-81ED-4DB2-BD59-A6C34878D82A}">
                    <a16:rowId xmlns:a16="http://schemas.microsoft.com/office/drawing/2014/main" val="10002"/>
                  </a:ext>
                </a:extLst>
              </a:tr>
              <a:tr h="341059">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code</a:t>
                      </a:r>
                    </a:p>
                  </a:txBody>
                  <a:tcPr marL="94710" marR="94710" marT="47353"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name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type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address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Module</a:t>
                      </a:r>
                    </a:p>
                  </a:txBody>
                  <a:tcPr marL="94710" marR="94710" marT="47353" marB="47353" horzOverflow="overflow">
                    <a:lnL w="12700" cap="flat" cmpd="sng" algn="ctr">
                      <a:solidFill>
                        <a:schemeClr val="accent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Outreach call date</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a:t>
                      </a:r>
                    </a:p>
                  </a:txBody>
                  <a:tcPr marL="94710" marR="94710" marT="47353" marB="47353" horzOverflow="overflow">
                    <a:lnL w="12700" cap="flat" cmpd="sng" algn="ctr">
                      <a:solidFill>
                        <a:schemeClr val="accent6"/>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Date and time of appointment</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Outreach note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extLst>
                  <a:ext uri="{0D108BD9-81ED-4DB2-BD59-A6C34878D82A}">
                    <a16:rowId xmlns:a16="http://schemas.microsoft.com/office/drawing/2014/main" val="10004"/>
                  </a:ext>
                </a:extLst>
              </a:tr>
              <a:tr h="378662">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123</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 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ABC</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123-456-789</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essential health services</a:t>
                      </a:r>
                    </a:p>
                  </a:txBody>
                  <a:tcPr marL="94710" marR="94710" marT="98592" marB="47353" horzOverflow="overflow">
                    <a:lnL w="12700" cap="flat" cmpd="sng" algn="ctr">
                      <a:solidFill>
                        <a:schemeClr val="accent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accent6"/>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78662">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COVID case management capacity</a:t>
                      </a:r>
                    </a:p>
                  </a:txBody>
                  <a:tcPr marL="94710" marR="94710" marT="98592" marB="47353" horzOverflow="overflow">
                    <a:lnL w="12700" cap="flat" cmpd="sng" algn="ctr">
                      <a:solidFill>
                        <a:schemeClr val="accent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accent6"/>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78662">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456</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XX health centre</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Health centre</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XYZ</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789-123-456</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essential health services</a:t>
                      </a:r>
                    </a:p>
                  </a:txBody>
                  <a:tcPr marL="94710" marR="94710" marT="98592" marB="47353" horzOverflow="overflow">
                    <a:lnL w="12700" cap="flat" cmpd="sng" algn="ctr">
                      <a:solidFill>
                        <a:schemeClr val="accent6"/>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accent6"/>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grpSp>
        <p:nvGrpSpPr>
          <p:cNvPr id="12" name="Group 11"/>
          <p:cNvGrpSpPr/>
          <p:nvPr/>
        </p:nvGrpSpPr>
        <p:grpSpPr>
          <a:xfrm>
            <a:off x="5086564" y="4420718"/>
            <a:ext cx="6508406" cy="2272313"/>
            <a:chOff x="5086564" y="4420718"/>
            <a:chExt cx="6508406" cy="2272313"/>
          </a:xfrm>
        </p:grpSpPr>
        <p:sp>
          <p:nvSpPr>
            <p:cNvPr id="7" name="Rounded Rectangle 6"/>
            <p:cNvSpPr/>
            <p:nvPr/>
          </p:nvSpPr>
          <p:spPr>
            <a:xfrm>
              <a:off x="5231876" y="4420718"/>
              <a:ext cx="6363094" cy="2272313"/>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086564" y="5052767"/>
              <a:ext cx="1319752" cy="11488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12752" y="5527363"/>
              <a:ext cx="3471893" cy="738664"/>
            </a:xfrm>
            <a:prstGeom prst="rect">
              <a:avLst/>
            </a:prstGeom>
            <a:solidFill>
              <a:schemeClr val="bg1"/>
            </a:solidFill>
          </p:spPr>
          <p:txBody>
            <a:bodyPr wrap="square" rtlCol="0">
              <a:spAutoFit/>
            </a:bodyPr>
            <a:lstStyle/>
            <a:p>
              <a:r>
                <a:rPr lang="en-US" sz="1400">
                  <a:solidFill>
                    <a:srgbClr val="C00000"/>
                  </a:solidFill>
                </a:rPr>
                <a:t>In some higher-level facilities, two interviews need to be scheduled, </a:t>
              </a:r>
            </a:p>
            <a:p>
              <a:r>
                <a:rPr lang="en-US" sz="1400">
                  <a:solidFill>
                    <a:srgbClr val="C00000"/>
                  </a:solidFill>
                </a:rPr>
                <a:t>depending on the country-specific design</a:t>
              </a:r>
            </a:p>
          </p:txBody>
        </p:sp>
        <p:cxnSp>
          <p:nvCxnSpPr>
            <p:cNvPr id="11" name="Straight Connector 10"/>
            <p:cNvCxnSpPr>
              <a:stCxn id="8" idx="6"/>
              <a:endCxn id="9" idx="1"/>
            </p:cNvCxnSpPr>
            <p:nvPr/>
          </p:nvCxnSpPr>
          <p:spPr>
            <a:xfrm>
              <a:off x="6406316" y="5627190"/>
              <a:ext cx="406436" cy="26950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47021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42F15-02A1-4936-A489-DCBD8E1CC3F3}"/>
              </a:ext>
            </a:extLst>
          </p:cNvPr>
          <p:cNvSpPr>
            <a:spLocks noGrp="1"/>
          </p:cNvSpPr>
          <p:nvPr>
            <p:ph idx="1"/>
          </p:nvPr>
        </p:nvSpPr>
        <p:spPr>
          <a:xfrm>
            <a:off x="479998" y="1074198"/>
            <a:ext cx="11222930" cy="2062198"/>
          </a:xfrm>
        </p:spPr>
        <p:txBody>
          <a:bodyPr vert="horz" lIns="18000" tIns="0" rIns="18000" bIns="0" rtlCol="0" anchor="t">
            <a:noAutofit/>
          </a:bodyPr>
          <a:lstStyle/>
          <a:p>
            <a:pPr>
              <a:spcBef>
                <a:spcPts val="0"/>
              </a:spcBef>
            </a:pPr>
            <a:r>
              <a:rPr lang="en-US" sz="1600">
                <a:cs typeface="Times New Roman"/>
              </a:rPr>
              <a:t>The survey manager/</a:t>
            </a:r>
            <a:r>
              <a:rPr lang="en-US" sz="1600">
                <a:ea typeface="+mn-lt"/>
                <a:cs typeface="+mn-lt"/>
              </a:rPr>
              <a:t>supervisor </a:t>
            </a:r>
            <a:r>
              <a:rPr lang="en-US" sz="1600">
                <a:cs typeface="Times New Roman"/>
              </a:rPr>
              <a:t>should develop a master/overall interview schedule </a:t>
            </a:r>
            <a:r>
              <a:rPr lang="en-US" sz="1600">
                <a:ea typeface="+mn-lt"/>
                <a:cs typeface="+mn-lt"/>
              </a:rPr>
              <a:t>to ensure that data collection proceeds accordingly</a:t>
            </a:r>
            <a:r>
              <a:rPr lang="en-US" sz="1600">
                <a:ea typeface="+mn-lt"/>
                <a:cs typeface="Times New Roman"/>
              </a:rPr>
              <a:t>.</a:t>
            </a:r>
            <a:r>
              <a:rPr lang="en-US" sz="1600">
                <a:cs typeface="Times New Roman"/>
              </a:rPr>
              <a:t> Facilities need to be assigned to interviewers systematically, based on pre-arranged appointment dates/times. </a:t>
            </a:r>
            <a:endParaRPr lang="en-US" sz="1600"/>
          </a:p>
          <a:p>
            <a:pPr>
              <a:spcBef>
                <a:spcPts val="0"/>
              </a:spcBef>
              <a:buClr>
                <a:srgbClr val="000000"/>
              </a:buClr>
            </a:pPr>
            <a:r>
              <a:rPr lang="en-US" sz="1600">
                <a:cs typeface="Times New Roman"/>
              </a:rPr>
              <a:t>The survey manager/</a:t>
            </a:r>
            <a:r>
              <a:rPr lang="en-US" sz="1600">
                <a:ea typeface="+mn-lt"/>
                <a:cs typeface="+mn-lt"/>
              </a:rPr>
              <a:t>supervisor should </a:t>
            </a:r>
            <a:r>
              <a:rPr lang="en-US" sz="1600">
                <a:ea typeface="+mn-lt"/>
                <a:cs typeface="Times New Roman"/>
              </a:rPr>
              <a:t>a</a:t>
            </a:r>
            <a:r>
              <a:rPr lang="en-US" sz="1600">
                <a:cs typeface="Times New Roman"/>
              </a:rPr>
              <a:t>llocate sufficient time, estimated according to the module and facility type, as the</a:t>
            </a:r>
            <a:r>
              <a:rPr lang="en-US" sz="1600" b="1" i="1">
                <a:cs typeface="Times New Roman"/>
              </a:rPr>
              <a:t> </a:t>
            </a:r>
            <a:r>
              <a:rPr lang="en-US" sz="1600">
                <a:cs typeface="Times New Roman"/>
              </a:rPr>
              <a:t>schedule will likely need to be updated continuously because of various contingencies such as: rescheduled interviews, dropped calls, and/or interviews that lasted longer than allocated time. It is recommended the same interviewer be assigned to complete those missed interviews.</a:t>
            </a:r>
            <a:endParaRPr lang="en-US" sz="1600"/>
          </a:p>
          <a:p>
            <a:pPr>
              <a:spcBef>
                <a:spcPts val="0"/>
              </a:spcBef>
            </a:pPr>
            <a:r>
              <a:rPr lang="en-US" sz="1600">
                <a:cs typeface="Times New Roman"/>
              </a:rPr>
              <a:t>If two modules are used in a facility, consider assigning one interviewer both interviews.</a:t>
            </a:r>
          </a:p>
          <a:p>
            <a:endParaRPr lang="en-US" sz="1600"/>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75</a:t>
            </a:fld>
            <a:endParaRPr lang="en-GB" noProof="0"/>
          </a:p>
        </p:txBody>
      </p:sp>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79998" y="359999"/>
            <a:ext cx="8993939" cy="414633"/>
          </a:xfrm>
        </p:spPr>
        <p:txBody>
          <a:bodyPr anchor="t"/>
          <a:lstStyle/>
          <a:p>
            <a:r>
              <a:rPr lang="en-GB" sz="2400"/>
              <a:t>Develop interview call schedule</a:t>
            </a:r>
            <a:endParaRPr lang="en-US" sz="2400"/>
          </a:p>
        </p:txBody>
      </p:sp>
      <p:graphicFrame>
        <p:nvGraphicFramePr>
          <p:cNvPr id="10" name="Group 95">
            <a:extLst>
              <a:ext uri="{FF2B5EF4-FFF2-40B4-BE49-F238E27FC236}">
                <a16:creationId xmlns:a16="http://schemas.microsoft.com/office/drawing/2014/main" id="{FC8E5D56-AF16-48F5-AFD0-D83899F091C7}"/>
              </a:ext>
            </a:extLst>
          </p:cNvPr>
          <p:cNvGraphicFramePr>
            <a:graphicFrameLocks noGrp="1"/>
          </p:cNvGraphicFramePr>
          <p:nvPr/>
        </p:nvGraphicFramePr>
        <p:xfrm>
          <a:off x="804652" y="3562999"/>
          <a:ext cx="10790316" cy="2820316"/>
        </p:xfrm>
        <a:graphic>
          <a:graphicData uri="http://schemas.openxmlformats.org/drawingml/2006/table">
            <a:tbl>
              <a:tblPr/>
              <a:tblGrid>
                <a:gridCol w="628222">
                  <a:extLst>
                    <a:ext uri="{9D8B030D-6E8A-4147-A177-3AD203B41FA5}">
                      <a16:colId xmlns:a16="http://schemas.microsoft.com/office/drawing/2014/main" val="20000"/>
                    </a:ext>
                  </a:extLst>
                </a:gridCol>
                <a:gridCol w="838986">
                  <a:extLst>
                    <a:ext uri="{9D8B030D-6E8A-4147-A177-3AD203B41FA5}">
                      <a16:colId xmlns:a16="http://schemas.microsoft.com/office/drawing/2014/main" val="3230502374"/>
                    </a:ext>
                  </a:extLst>
                </a:gridCol>
                <a:gridCol w="942680">
                  <a:extLst>
                    <a:ext uri="{9D8B030D-6E8A-4147-A177-3AD203B41FA5}">
                      <a16:colId xmlns:a16="http://schemas.microsoft.com/office/drawing/2014/main" val="20003"/>
                    </a:ext>
                  </a:extLst>
                </a:gridCol>
                <a:gridCol w="641023">
                  <a:extLst>
                    <a:ext uri="{9D8B030D-6E8A-4147-A177-3AD203B41FA5}">
                      <a16:colId xmlns:a16="http://schemas.microsoft.com/office/drawing/2014/main" val="20004"/>
                    </a:ext>
                  </a:extLst>
                </a:gridCol>
                <a:gridCol w="914400">
                  <a:extLst>
                    <a:ext uri="{9D8B030D-6E8A-4147-A177-3AD203B41FA5}">
                      <a16:colId xmlns:a16="http://schemas.microsoft.com/office/drawing/2014/main" val="20001"/>
                    </a:ext>
                  </a:extLst>
                </a:gridCol>
                <a:gridCol w="989814">
                  <a:extLst>
                    <a:ext uri="{9D8B030D-6E8A-4147-A177-3AD203B41FA5}">
                      <a16:colId xmlns:a16="http://schemas.microsoft.com/office/drawing/2014/main" val="20009"/>
                    </a:ext>
                  </a:extLst>
                </a:gridCol>
                <a:gridCol w="810705">
                  <a:extLst>
                    <a:ext uri="{9D8B030D-6E8A-4147-A177-3AD203B41FA5}">
                      <a16:colId xmlns:a16="http://schemas.microsoft.com/office/drawing/2014/main" val="20006"/>
                    </a:ext>
                  </a:extLst>
                </a:gridCol>
                <a:gridCol w="857840">
                  <a:extLst>
                    <a:ext uri="{9D8B030D-6E8A-4147-A177-3AD203B41FA5}">
                      <a16:colId xmlns:a16="http://schemas.microsoft.com/office/drawing/2014/main" val="20007"/>
                    </a:ext>
                  </a:extLst>
                </a:gridCol>
                <a:gridCol w="1149363">
                  <a:extLst>
                    <a:ext uri="{9D8B030D-6E8A-4147-A177-3AD203B41FA5}">
                      <a16:colId xmlns:a16="http://schemas.microsoft.com/office/drawing/2014/main" val="20008"/>
                    </a:ext>
                  </a:extLst>
                </a:gridCol>
                <a:gridCol w="954262">
                  <a:extLst>
                    <a:ext uri="{9D8B030D-6E8A-4147-A177-3AD203B41FA5}">
                      <a16:colId xmlns:a16="http://schemas.microsoft.com/office/drawing/2014/main" val="20002"/>
                    </a:ext>
                  </a:extLst>
                </a:gridCol>
                <a:gridCol w="1018967">
                  <a:extLst>
                    <a:ext uri="{9D8B030D-6E8A-4147-A177-3AD203B41FA5}">
                      <a16:colId xmlns:a16="http://schemas.microsoft.com/office/drawing/2014/main" val="20005"/>
                    </a:ext>
                  </a:extLst>
                </a:gridCol>
                <a:gridCol w="1044054">
                  <a:extLst>
                    <a:ext uri="{9D8B030D-6E8A-4147-A177-3AD203B41FA5}">
                      <a16:colId xmlns:a16="http://schemas.microsoft.com/office/drawing/2014/main" val="20010"/>
                    </a:ext>
                  </a:extLst>
                </a:gridCol>
              </a:tblGrid>
              <a:tr h="332230">
                <a:tc gridSpan="6">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1200" b="1" i="0" u="none" strike="noStrike" cap="none" normalizeH="0" baseline="0">
                          <a:ln>
                            <a:noFill/>
                          </a:ln>
                          <a:solidFill>
                            <a:sysClr val="windowText" lastClr="000000"/>
                          </a:solidFill>
                          <a:effectLst/>
                          <a:latin typeface="+mn-lt"/>
                          <a:cs typeface="Arial" panose="020B0604020202020204" pitchFamily="34" charset="0"/>
                        </a:rPr>
                        <a:t>Information on sampled facilities </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100" b="0"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100" b="1" i="0" u="none" strike="noStrike" cap="none" normalizeH="0" baseline="0">
                        <a:ln>
                          <a:noFill/>
                        </a:ln>
                        <a:solidFill>
                          <a:sysClr val="windowText" lastClr="000000"/>
                        </a:solidFill>
                        <a:effectLst/>
                        <a:latin typeface="+mn-lt"/>
                        <a:cs typeface="Arial" panose="020B0604020202020204" pitchFamily="34" charset="0"/>
                      </a:endParaRP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gridSpan="5">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1200" b="1" i="0" u="none" strike="noStrike" cap="none" normalizeH="0" baseline="0">
                          <a:ln>
                            <a:noFill/>
                          </a:ln>
                          <a:solidFill>
                            <a:sysClr val="windowText" lastClr="000000"/>
                          </a:solidFill>
                          <a:effectLst/>
                          <a:latin typeface="+mn-lt"/>
                          <a:cs typeface="Arial" panose="020B0604020202020204" pitchFamily="34" charset="0"/>
                        </a:rPr>
                        <a:t>Information to be verified/ obtained during the outreach call</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hMerge="1">
                  <a:txBody>
                    <a:bodyPr/>
                    <a:lstStyle/>
                    <a:p>
                      <a:endParaRPr lang="en-US"/>
                    </a:p>
                  </a:txBody>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200" b="0" i="0" u="none" strike="noStrike" cap="none" normalizeH="0" baseline="0">
                        <a:ln>
                          <a:noFill/>
                        </a:ln>
                        <a:solidFill>
                          <a:srgbClr val="000066"/>
                        </a:solidFill>
                        <a:effectLst/>
                        <a:latin typeface="+mn-lt"/>
                        <a:cs typeface="Arial" panose="020B0604020202020204" pitchFamily="34" charset="0"/>
                      </a:endParaRPr>
                    </a:p>
                  </a:txBody>
                  <a:tcPr marL="94710" marR="94710" marT="47353" marB="47353" horzOverflow="overflow">
                    <a:lnL w="2880" cap="flat" cmpd="sng" algn="ctr">
                      <a:solidFill>
                        <a:srgbClr val="000000"/>
                      </a:solidFill>
                      <a:prstDash val="solid"/>
                      <a:round/>
                      <a:headEnd type="none" w="med" len="med"/>
                      <a:tailEnd type="none" w="med" len="med"/>
                    </a:lnL>
                    <a:lnR w="2880" cap="flat" cmpd="sng" algn="ctr">
                      <a:solidFill>
                        <a:srgbClr val="000000"/>
                      </a:solidFill>
                      <a:prstDash val="solid"/>
                      <a:round/>
                      <a:headEnd type="none" w="med" len="med"/>
                      <a:tailEnd type="none" w="med" len="med"/>
                    </a:lnR>
                    <a:lnT w="2880" cap="flat" cmpd="sng" algn="ctr">
                      <a:solidFill>
                        <a:srgbClr val="000000"/>
                      </a:solidFill>
                      <a:prstDash val="solid"/>
                      <a:round/>
                      <a:headEnd type="none" w="med" len="med"/>
                      <a:tailEnd type="none" w="med" len="med"/>
                    </a:lnT>
                    <a:lnB w="2880" cap="flat" cmpd="sng" algn="ctr">
                      <a:solidFill>
                        <a:srgbClr val="000000"/>
                      </a:solidFill>
                      <a:prstDash val="solid"/>
                      <a:round/>
                      <a:headEnd type="none" w="med" len="med"/>
                      <a:tailEnd type="none" w="med" len="med"/>
                    </a:lnB>
                    <a:lnTlToBr>
                      <a:noFill/>
                    </a:lnTlToBr>
                    <a:lnBlToTr>
                      <a:noFill/>
                    </a:lnBlToTr>
                    <a:solidFill>
                      <a:srgbClr val="D9F1FF"/>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1200" b="0" i="0" u="none" strike="noStrike" kern="1200" cap="none" normalizeH="0" baseline="0">
                        <a:ln>
                          <a:noFill/>
                        </a:ln>
                        <a:solidFill>
                          <a:srgbClr val="000066"/>
                        </a:solidFill>
                        <a:effectLst/>
                        <a:latin typeface="+mn-lt"/>
                        <a:ea typeface="+mn-ea"/>
                        <a:cs typeface="Arial" panose="020B0604020202020204" pitchFamily="34" charset="0"/>
                      </a:endParaRPr>
                    </a:p>
                  </a:txBody>
                  <a:tcPr marL="94710" marR="94710" marT="47353" marB="47353" horzOverflow="overflow">
                    <a:lnL w="2880" cap="flat" cmpd="sng" algn="ctr">
                      <a:solidFill>
                        <a:srgbClr val="000000"/>
                      </a:solidFill>
                      <a:prstDash val="solid"/>
                      <a:round/>
                      <a:headEnd type="none" w="med" len="med"/>
                      <a:tailEnd type="none" w="med" len="med"/>
                    </a:lnL>
                    <a:lnR w="2880" cap="flat" cmpd="sng" algn="ctr">
                      <a:solidFill>
                        <a:srgbClr val="000000"/>
                      </a:solidFill>
                      <a:prstDash val="solid"/>
                      <a:round/>
                      <a:headEnd type="none" w="med" len="med"/>
                      <a:tailEnd type="none" w="med" len="med"/>
                    </a:lnR>
                    <a:lnT w="2880" cap="flat" cmpd="sng" algn="ctr">
                      <a:solidFill>
                        <a:srgbClr val="000000"/>
                      </a:solidFill>
                      <a:prstDash val="solid"/>
                      <a:round/>
                      <a:headEnd type="none" w="med" len="med"/>
                      <a:tailEnd type="none" w="med" len="med"/>
                    </a:lnT>
                    <a:lnB w="2880" cap="flat" cmpd="sng" algn="ctr">
                      <a:solidFill>
                        <a:srgbClr val="000000"/>
                      </a:solidFill>
                      <a:prstDash val="solid"/>
                      <a:round/>
                      <a:headEnd type="none" w="med" len="med"/>
                      <a:tailEnd type="none" w="med" len="med"/>
                    </a:lnB>
                    <a:lnTlToBr>
                      <a:noFill/>
                    </a:lnTlToBr>
                    <a:lnBlToTr>
                      <a:noFill/>
                    </a:lnBlToTr>
                    <a:solidFill>
                      <a:srgbClr val="D9F1FF"/>
                    </a:solidFill>
                  </a:tcPr>
                </a:tc>
                <a:tc hMerge="1">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1200" b="0" i="0" u="none" strike="noStrike" kern="1200" cap="none" normalizeH="0" baseline="0">
                        <a:ln>
                          <a:noFill/>
                        </a:ln>
                        <a:solidFill>
                          <a:srgbClr val="000066"/>
                        </a:solidFill>
                        <a:effectLst/>
                        <a:latin typeface="+mn-lt"/>
                        <a:ea typeface="+mn-ea"/>
                        <a:cs typeface="Arial" panose="020B0604020202020204" pitchFamily="34" charset="0"/>
                      </a:endParaRPr>
                    </a:p>
                  </a:txBody>
                  <a:tcPr marL="94710" marR="94710" marT="47353" marB="47353" horzOverflow="overflow">
                    <a:lnL w="2880" cap="flat" cmpd="sng" algn="ctr">
                      <a:solidFill>
                        <a:srgbClr val="000000"/>
                      </a:solidFill>
                      <a:prstDash val="solid"/>
                      <a:round/>
                      <a:headEnd type="none" w="med" len="med"/>
                      <a:tailEnd type="none" w="med" len="med"/>
                    </a:lnL>
                    <a:lnR w="2880" cap="flat" cmpd="sng" algn="ctr">
                      <a:solidFill>
                        <a:srgbClr val="000000"/>
                      </a:solidFill>
                      <a:prstDash val="solid"/>
                      <a:round/>
                      <a:headEnd type="none" w="med" len="med"/>
                      <a:tailEnd type="none" w="med" len="med"/>
                    </a:lnR>
                    <a:lnT w="2880" cap="flat" cmpd="sng" algn="ctr">
                      <a:solidFill>
                        <a:srgbClr val="000000"/>
                      </a:solidFill>
                      <a:prstDash val="solid"/>
                      <a:round/>
                      <a:headEnd type="none" w="med" len="med"/>
                      <a:tailEnd type="none" w="med" len="med"/>
                    </a:lnT>
                    <a:lnB w="2880" cap="flat" cmpd="sng" algn="ctr">
                      <a:solidFill>
                        <a:srgbClr val="000000"/>
                      </a:solidFill>
                      <a:prstDash val="solid"/>
                      <a:round/>
                      <a:headEnd type="none" w="med" len="med"/>
                      <a:tailEnd type="none" w="med" len="med"/>
                    </a:lnB>
                    <a:lnTlToBr>
                      <a:noFill/>
                    </a:lnTlToBr>
                    <a:lnBlToTr>
                      <a:noFill/>
                    </a:lnBlToTr>
                    <a:solidFill>
                      <a:srgbClr val="D9F1FF"/>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1200" b="1" i="0" u="none" strike="noStrike" cap="none" normalizeH="0" baseline="0">
                          <a:ln>
                            <a:noFill/>
                          </a:ln>
                          <a:solidFill>
                            <a:sysClr val="windowText" lastClr="000000"/>
                          </a:solidFill>
                          <a:effectLst/>
                          <a:latin typeface="+mn-lt"/>
                          <a:cs typeface="Arial" panose="020B0604020202020204" pitchFamily="34" charset="0"/>
                        </a:rPr>
                        <a:t>Interviewer assignment  </a:t>
                      </a: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extLst>
                  <a:ext uri="{0D108BD9-81ED-4DB2-BD59-A6C34878D82A}">
                    <a16:rowId xmlns:a16="http://schemas.microsoft.com/office/drawing/2014/main" val="10002"/>
                  </a:ext>
                </a:extLst>
              </a:tr>
              <a:tr h="403539">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ID</a:t>
                      </a:r>
                    </a:p>
                  </a:txBody>
                  <a:tcPr marL="94710" marR="94710" marT="47353"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name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type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address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Module</a:t>
                      </a:r>
                    </a:p>
                  </a:txBody>
                  <a:tcPr marL="94710" marR="94710" marT="47353" marB="47353" horzOverflow="overflow">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Outreach call date</a:t>
                      </a:r>
                    </a:p>
                  </a:txBody>
                  <a:tcPr marL="94710" marR="94710" marT="47353"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Date and time of appointment</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Outreach note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Interviewer</a:t>
                      </a:r>
                      <a:endPar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endParaRPr>
                    </a:p>
                  </a:txBody>
                  <a:tcPr marL="94710" marR="94710" marT="47353"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extLst>
                  <a:ext uri="{0D108BD9-81ED-4DB2-BD59-A6C34878D82A}">
                    <a16:rowId xmlns:a16="http://schemas.microsoft.com/office/drawing/2014/main" val="10004"/>
                  </a:ext>
                </a:extLst>
              </a:tr>
              <a:tr h="378662">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123</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 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ABC</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123-456-789</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essential health services</a:t>
                      </a:r>
                    </a:p>
                  </a:txBody>
                  <a:tcPr marL="94710" marR="94710" marT="98592" marB="47353" horzOverflow="overflow">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12/9/2020</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Mary Doe</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123-456-777</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12/16/2020 2PM </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Respondent number is different from the main number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78662">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COVID case management capacity</a:t>
                      </a:r>
                    </a:p>
                  </a:txBody>
                  <a:tcPr marL="94710" marR="94710" marT="98592" marB="47353" horzOverflow="overflow">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12/9/2020</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Jane Mwagi</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123-456-756</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12/17/2020 2PM </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Respondent number is different from the main number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78662">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456</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XX 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XYZ</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789-123-456</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essential health services</a:t>
                      </a:r>
                    </a:p>
                  </a:txBody>
                  <a:tcPr marL="94710" marR="94710" marT="98592" marB="47353" horzOverflow="overflow">
                    <a:lnL w="1270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12/7/2020</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John Smith</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789-123-456</a:t>
                      </a: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Courier New" panose="02070309020205020404" pitchFamily="49" charset="0"/>
                        </a:rPr>
                        <a:t>12/17/2020 3PM</a:t>
                      </a: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Need to email the tool again – </a:t>
                      </a:r>
                      <a:r>
                        <a:rPr kumimoji="0" lang="en-GB" sz="900" b="1" i="1" u="none" strike="noStrike" cap="none" normalizeH="0" baseline="0">
                          <a:ln>
                            <a:noFill/>
                          </a:ln>
                          <a:solidFill>
                            <a:sysClr val="windowText" lastClr="000000"/>
                          </a:solidFill>
                          <a:effectLst/>
                          <a:latin typeface="+mn-lt"/>
                          <a:cs typeface="Courier New" panose="02070309020205020404" pitchFamily="49" charset="0"/>
                        </a:rPr>
                        <a:t>DONE (12/8/2020)</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B</a:t>
                      </a:r>
                    </a:p>
                  </a:txBody>
                  <a:tcPr marL="94710" marR="94710" marT="98592" marB="4735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9" name="Rounded Rectangle 8"/>
          <p:cNvSpPr/>
          <p:nvPr/>
        </p:nvSpPr>
        <p:spPr>
          <a:xfrm>
            <a:off x="4722829" y="3966912"/>
            <a:ext cx="6983535" cy="2488132"/>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46193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2353CA-8336-4758-85D4-B62D80FFC76B}"/>
              </a:ext>
            </a:extLst>
          </p:cNvPr>
          <p:cNvSpPr>
            <a:spLocks noGrp="1"/>
          </p:cNvSpPr>
          <p:nvPr>
            <p:ph idx="1"/>
          </p:nvPr>
        </p:nvSpPr>
        <p:spPr>
          <a:xfrm>
            <a:off x="567244" y="1507272"/>
            <a:ext cx="5047548" cy="3384323"/>
          </a:xfrm>
        </p:spPr>
        <p:txBody>
          <a:bodyPr vert="horz" lIns="18000" tIns="0" rIns="18000" bIns="0" rtlCol="0" anchor="t">
            <a:noAutofit/>
          </a:bodyPr>
          <a:lstStyle/>
          <a:p>
            <a:pPr>
              <a:buSzPct val="100000"/>
            </a:pPr>
            <a:r>
              <a:rPr lang="en-US" sz="2000">
                <a:cs typeface="Times New Roman"/>
              </a:rPr>
              <a:t>Select background characteristics can be pre-populated ahead of data collection. </a:t>
            </a:r>
          </a:p>
          <a:p>
            <a:pPr>
              <a:buSzPct val="100000"/>
            </a:pPr>
            <a:r>
              <a:rPr lang="en-US" sz="2000">
                <a:cs typeface="Times New Roman"/>
              </a:rPr>
              <a:t>Many questions in the “Health facility identification and description” section of each module can be pre-populated with details from the sentinel facility list, and these details should then be confirmed at the time of the interview. </a:t>
            </a:r>
            <a:endParaRPr lang="en-US" sz="2000"/>
          </a:p>
        </p:txBody>
      </p:sp>
      <p:sp>
        <p:nvSpPr>
          <p:cNvPr id="4" name="Date Placeholder 3">
            <a:extLst>
              <a:ext uri="{FF2B5EF4-FFF2-40B4-BE49-F238E27FC236}">
                <a16:creationId xmlns:a16="http://schemas.microsoft.com/office/drawing/2014/main" id="{48798054-4D74-4D07-A34D-CA71925A5464}"/>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D92FBA55-18FD-455A-99C2-8CC7C791C90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6E2E130A-79CC-4FC8-8EA3-29A9A38BEA58}"/>
              </a:ext>
            </a:extLst>
          </p:cNvPr>
          <p:cNvSpPr>
            <a:spLocks noGrp="1"/>
          </p:cNvSpPr>
          <p:nvPr>
            <p:ph type="sldNum" sz="quarter" idx="16"/>
          </p:nvPr>
        </p:nvSpPr>
        <p:spPr/>
        <p:txBody>
          <a:bodyPr/>
          <a:lstStyle/>
          <a:p>
            <a:fld id="{A74CE0EA-F3B5-4684-BA10-C594598FDB9C}" type="slidenum">
              <a:rPr lang="en-GB" noProof="0" smtClean="0"/>
              <a:pPr/>
              <a:t>76</a:t>
            </a:fld>
            <a:endParaRPr lang="en-GB" noProof="0"/>
          </a:p>
        </p:txBody>
      </p:sp>
      <p:sp>
        <p:nvSpPr>
          <p:cNvPr id="7" name="Text Placeholder 6">
            <a:extLst>
              <a:ext uri="{FF2B5EF4-FFF2-40B4-BE49-F238E27FC236}">
                <a16:creationId xmlns:a16="http://schemas.microsoft.com/office/drawing/2014/main" id="{FBFC20FC-C834-428F-8390-1E3006546D62}"/>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6E8FFE17-DCB5-4E6E-91C3-A991B1A3300A}"/>
              </a:ext>
            </a:extLst>
          </p:cNvPr>
          <p:cNvSpPr>
            <a:spLocks noGrp="1"/>
          </p:cNvSpPr>
          <p:nvPr>
            <p:ph type="title"/>
          </p:nvPr>
        </p:nvSpPr>
        <p:spPr>
          <a:xfrm>
            <a:off x="474364" y="105215"/>
            <a:ext cx="8683051" cy="907399"/>
          </a:xfrm>
          <a:noFill/>
        </p:spPr>
        <p:txBody>
          <a:bodyPr vert="horz" lIns="18000" tIns="0" rIns="360000" bIns="0" rtlCol="0" anchor="b">
            <a:noAutofit/>
          </a:bodyPr>
          <a:lstStyle/>
          <a:p>
            <a:r>
              <a:rPr lang="en-US" sz="2400"/>
              <a:t>Pre-populate questionnaires prior to starting each interview</a:t>
            </a:r>
          </a:p>
        </p:txBody>
      </p:sp>
      <p:pic>
        <p:nvPicPr>
          <p:cNvPr id="11" name="Picture 10">
            <a:extLst>
              <a:ext uri="{FF2B5EF4-FFF2-40B4-BE49-F238E27FC236}">
                <a16:creationId xmlns:a16="http://schemas.microsoft.com/office/drawing/2014/main" id="{017A2628-48E2-42FF-BE8C-D37DC0C3D6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4057" y="1090973"/>
            <a:ext cx="4853043" cy="5749810"/>
          </a:xfrm>
          <a:prstGeom prst="rect">
            <a:avLst/>
          </a:prstGeom>
        </p:spPr>
      </p:pic>
    </p:spTree>
    <p:extLst>
      <p:ext uri="{BB962C8B-B14F-4D97-AF65-F5344CB8AC3E}">
        <p14:creationId xmlns:p14="http://schemas.microsoft.com/office/powerpoint/2010/main" val="34709847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80362-B00C-4729-93F6-0E3BC6A3CA3F}"/>
              </a:ext>
            </a:extLst>
          </p:cNvPr>
          <p:cNvSpPr>
            <a:spLocks noGrp="1"/>
          </p:cNvSpPr>
          <p:nvPr>
            <p:ph type="pic" sz="quarter" idx="17"/>
          </p:nvPr>
        </p:nvSpPr>
        <p:spPr/>
      </p:sp>
      <p:sp>
        <p:nvSpPr>
          <p:cNvPr id="3" name="Text Placeholder 2">
            <a:extLst>
              <a:ext uri="{FF2B5EF4-FFF2-40B4-BE49-F238E27FC236}">
                <a16:creationId xmlns:a16="http://schemas.microsoft.com/office/drawing/2014/main" id="{408D5977-4BE0-4CDF-AC23-560EE72B447C}"/>
              </a:ext>
            </a:extLst>
          </p:cNvPr>
          <p:cNvSpPr>
            <a:spLocks noGrp="1"/>
          </p:cNvSpPr>
          <p:nvPr>
            <p:ph type="body" sz="quarter" idx="18"/>
          </p:nvPr>
        </p:nvSpPr>
        <p:spPr>
          <a:xfrm>
            <a:off x="2" y="1800000"/>
            <a:ext cx="4279900" cy="1649446"/>
          </a:xfrm>
        </p:spPr>
        <p:txBody>
          <a:bodyPr/>
          <a:lstStyle/>
          <a:p>
            <a:r>
              <a:rPr lang="en-US"/>
              <a:t>Data collection </a:t>
            </a:r>
          </a:p>
        </p:txBody>
      </p:sp>
      <p:sp>
        <p:nvSpPr>
          <p:cNvPr id="4" name="Date Placeholder 3">
            <a:extLst>
              <a:ext uri="{FF2B5EF4-FFF2-40B4-BE49-F238E27FC236}">
                <a16:creationId xmlns:a16="http://schemas.microsoft.com/office/drawing/2014/main" id="{B7196888-A38F-4538-B269-FBF1884A0C41}"/>
              </a:ext>
            </a:extLst>
          </p:cNvPr>
          <p:cNvSpPr>
            <a:spLocks noGrp="1"/>
          </p:cNvSpPr>
          <p:nvPr>
            <p:ph type="dt" sz="half" idx="19"/>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68D69CF-73BC-4E26-B56A-FEC2ABB77ED4}" type="datetime1">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26/04/2021</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5" name="Footer Placeholder 4">
            <a:extLst>
              <a:ext uri="{FF2B5EF4-FFF2-40B4-BE49-F238E27FC236}">
                <a16:creationId xmlns:a16="http://schemas.microsoft.com/office/drawing/2014/main" id="{D61A9621-21F8-48C4-8263-D01ED3052962}"/>
              </a:ext>
            </a:extLst>
          </p:cNvPr>
          <p:cNvSpPr>
            <a:spLocks noGrp="1"/>
          </p:cNvSpPr>
          <p:nvPr>
            <p:ph type="ftr" sz="quarter" idx="2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rPr>
              <a:t>|     Title of the presentation</a:t>
            </a:r>
          </a:p>
        </p:txBody>
      </p:sp>
      <p:sp>
        <p:nvSpPr>
          <p:cNvPr id="6" name="Slide Number Placeholder 5">
            <a:extLst>
              <a:ext uri="{FF2B5EF4-FFF2-40B4-BE49-F238E27FC236}">
                <a16:creationId xmlns:a16="http://schemas.microsoft.com/office/drawing/2014/main" id="{B1CB0B96-1742-445A-9C0D-A3C210FED97D}"/>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4CE0EA-F3B5-4684-BA10-C594598FDB9C}" type="slidenum">
              <a:rPr kumimoji="0" lang="en-GB" sz="800" b="0" i="0" u="none" strike="noStrike" kern="1200" cap="none" spc="0" normalizeH="0" baseline="0" noProof="0" smtClean="0">
                <a:ln>
                  <a:noFill/>
                </a:ln>
                <a:solidFill>
                  <a:prstClr val="black"/>
                </a:solidFill>
                <a:effectLst/>
                <a:uLnTx/>
                <a:uFillTx/>
                <a:latin typeface="Arial"/>
                <a:ea typeface="+mn-ea"/>
                <a:cs typeface="Times New Roman" panose="02020603050405020304" pitchFamily="18" charset="0"/>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GB" sz="800" b="0" i="0" u="none" strike="noStrike" kern="1200" cap="none" spc="0" normalizeH="0" baseline="0" noProof="0">
              <a:ln>
                <a:noFill/>
              </a:ln>
              <a:solidFill>
                <a:prstClr val="black"/>
              </a:solidFill>
              <a:effectLst/>
              <a:uLnTx/>
              <a:uFillTx/>
              <a:latin typeface="Arial"/>
              <a:ea typeface="+mn-ea"/>
              <a:cs typeface="Times New Roman" panose="02020603050405020304" pitchFamily="18" charset="0"/>
            </a:endParaRPr>
          </a:p>
        </p:txBody>
      </p:sp>
      <p:sp>
        <p:nvSpPr>
          <p:cNvPr id="7" name="Text Placeholder 6">
            <a:extLst>
              <a:ext uri="{FF2B5EF4-FFF2-40B4-BE49-F238E27FC236}">
                <a16:creationId xmlns:a16="http://schemas.microsoft.com/office/drawing/2014/main" id="{DB5CB3FC-6207-45B2-B7ED-F010B28D636F}"/>
              </a:ext>
            </a:extLst>
          </p:cNvPr>
          <p:cNvSpPr>
            <a:spLocks noGrp="1"/>
          </p:cNvSpPr>
          <p:nvPr>
            <p:ph type="body" sz="quarter" idx="22"/>
          </p:nvPr>
        </p:nvSpPr>
        <p:spPr/>
        <p:txBody>
          <a:bodyPr/>
          <a:lstStyle/>
          <a:p>
            <a:endParaRPr lang="en-US"/>
          </a:p>
        </p:txBody>
      </p:sp>
      <p:sp>
        <p:nvSpPr>
          <p:cNvPr id="8" name="Title 7">
            <a:extLst>
              <a:ext uri="{FF2B5EF4-FFF2-40B4-BE49-F238E27FC236}">
                <a16:creationId xmlns:a16="http://schemas.microsoft.com/office/drawing/2014/main" id="{0763AE83-0DDA-422C-9DCB-B8D3C5A4671F}"/>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FC2DFF82-B9FB-415F-A91B-3BFD7E6BBA5D}"/>
              </a:ext>
            </a:extLst>
          </p:cNvPr>
          <p:cNvSpPr>
            <a:spLocks noGrp="1"/>
          </p:cNvSpPr>
          <p:nvPr>
            <p:ph type="pic" sz="quarter" idx="24"/>
          </p:nvPr>
        </p:nvSpPr>
        <p:spPr/>
      </p:sp>
    </p:spTree>
    <p:extLst>
      <p:ext uri="{BB962C8B-B14F-4D97-AF65-F5344CB8AC3E}">
        <p14:creationId xmlns:p14="http://schemas.microsoft.com/office/powerpoint/2010/main" val="30270329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79999" y="1310400"/>
            <a:ext cx="11232001" cy="4237200"/>
          </a:xfrm>
        </p:spPr>
        <p:txBody>
          <a:bodyPr vert="horz" lIns="18000" tIns="0" rIns="18000" bIns="0" numCol="1" rtlCol="0" anchor="t">
            <a:normAutofit/>
          </a:bodyPr>
          <a:lstStyle/>
          <a:p>
            <a:pPr>
              <a:spcBef>
                <a:spcPts val="181"/>
              </a:spcBef>
            </a:pPr>
            <a:r>
              <a:rPr lang="en-GB" altLang="en-US" sz="1800">
                <a:cs typeface="Times New Roman"/>
              </a:rPr>
              <a:t>Use checklists to ensure all materials and equipment are ready each day. Materials and equipment include:</a:t>
            </a:r>
            <a:endParaRPr lang="en-US" sz="1800"/>
          </a:p>
          <a:p>
            <a:pPr marL="809625" lvl="1" indent="-342900">
              <a:spcBef>
                <a:spcPts val="181"/>
              </a:spcBef>
              <a:buFont typeface="Wingdings" panose="05000000000000000000" pitchFamily="2" charset="2"/>
              <a:buChar char="ü"/>
            </a:pPr>
            <a:r>
              <a:rPr lang="en-GB" altLang="en-US" sz="1800"/>
              <a:t>List of interviewers and contact information</a:t>
            </a:r>
            <a:endParaRPr lang="en-US" altLang="en-US" sz="1800">
              <a:cs typeface="Arial"/>
            </a:endParaRPr>
          </a:p>
          <a:p>
            <a:pPr marL="809625" lvl="1" indent="-342900">
              <a:spcBef>
                <a:spcPts val="181"/>
              </a:spcBef>
              <a:buFont typeface="Wingdings" panose="05000000000000000000" pitchFamily="2" charset="2"/>
              <a:buChar char="ü"/>
            </a:pPr>
            <a:r>
              <a:rPr lang="en-GB" altLang="en-US" sz="1800"/>
              <a:t>Overall interview schedule, updated daily  </a:t>
            </a:r>
            <a:endParaRPr lang="en-GB" altLang="en-US" sz="1800">
              <a:cs typeface="Arial"/>
            </a:endParaRPr>
          </a:p>
          <a:p>
            <a:pPr marL="809625" lvl="1" indent="-342900">
              <a:spcBef>
                <a:spcPts val="181"/>
              </a:spcBef>
              <a:buFont typeface="Wingdings" panose="05000000000000000000" pitchFamily="2" charset="2"/>
              <a:buChar char="ü"/>
            </a:pPr>
            <a:r>
              <a:rPr lang="en-GB" altLang="en-US" sz="1800"/>
              <a:t>Daily list of facilities with </a:t>
            </a:r>
            <a:r>
              <a:rPr lang="en-GB" altLang="en-US" sz="1800" b="1" i="1"/>
              <a:t>online tool links</a:t>
            </a:r>
            <a:r>
              <a:rPr lang="en-GB" altLang="en-US" sz="1800"/>
              <a:t> for each interviewer</a:t>
            </a:r>
            <a:endParaRPr lang="en-GB" altLang="en-US" sz="1800">
              <a:cs typeface="Arial"/>
            </a:endParaRPr>
          </a:p>
          <a:p>
            <a:pPr marL="809625" lvl="1" indent="-342900">
              <a:spcBef>
                <a:spcPts val="181"/>
              </a:spcBef>
              <a:buFont typeface="Wingdings" panose="05000000000000000000" pitchFamily="2" charset="2"/>
              <a:buChar char="ü"/>
            </a:pPr>
            <a:r>
              <a:rPr lang="en-GB" altLang="en-US" sz="1800"/>
              <a:t>Annotated paper questionnaires for reference </a:t>
            </a:r>
            <a:endParaRPr lang="en-GB" altLang="en-US" sz="1800">
              <a:cs typeface="Arial"/>
            </a:endParaRPr>
          </a:p>
          <a:p>
            <a:pPr marL="809625" lvl="1" indent="-342900">
              <a:spcBef>
                <a:spcPts val="181"/>
              </a:spcBef>
              <a:buFont typeface="Wingdings" panose="05000000000000000000" pitchFamily="2" charset="2"/>
              <a:buChar char="ü"/>
            </a:pPr>
            <a:r>
              <a:rPr lang="en-GB" altLang="en-US" sz="1800"/>
              <a:t>Inventory of interviewer equipment (laptop, phone, headset, etc.)</a:t>
            </a:r>
            <a:endParaRPr lang="en-GB" altLang="en-US" sz="1800">
              <a:cs typeface="Arial"/>
            </a:endParaRPr>
          </a:p>
          <a:p>
            <a:pPr marL="809625" lvl="1" indent="-342900">
              <a:spcBef>
                <a:spcPts val="181"/>
              </a:spcBef>
              <a:buFont typeface="Wingdings" panose="05000000000000000000" pitchFamily="2" charset="2"/>
              <a:buChar char="ü"/>
            </a:pPr>
            <a:r>
              <a:rPr lang="en-GB" altLang="en-US" sz="1800"/>
              <a:t>Stable internet and phone signal</a:t>
            </a:r>
            <a:endParaRPr lang="en-GB" altLang="en-US" sz="1800">
              <a:cs typeface="Arial"/>
            </a:endParaRPr>
          </a:p>
          <a:p>
            <a:pPr marL="809625" lvl="1" indent="-342900">
              <a:spcBef>
                <a:spcPts val="181"/>
              </a:spcBef>
              <a:buFont typeface="Wingdings" panose="05000000000000000000" pitchFamily="2" charset="2"/>
              <a:buChar char="ü"/>
            </a:pPr>
            <a:r>
              <a:rPr lang="en-GB" altLang="en-US" sz="1800"/>
              <a:t>Daily team briefing</a:t>
            </a:r>
            <a:endParaRPr lang="en-GB" altLang="en-US" sz="1800">
              <a:cs typeface="Arial"/>
            </a:endParaRPr>
          </a:p>
          <a:p>
            <a:pPr>
              <a:spcBef>
                <a:spcPts val="181"/>
              </a:spcBef>
            </a:pPr>
            <a:r>
              <a:rPr lang="en-US" altLang="en-US" sz="1800">
                <a:cs typeface="Times New Roman"/>
              </a:rPr>
              <a:t>The survey manager/</a:t>
            </a:r>
            <a:r>
              <a:rPr lang="en-US" sz="1800">
                <a:ea typeface="+mn-lt"/>
                <a:cs typeface="+mn-lt"/>
              </a:rPr>
              <a:t>supervisor </a:t>
            </a:r>
            <a:r>
              <a:rPr lang="en-US" sz="1800">
                <a:cs typeface="Arial"/>
              </a:rPr>
              <a:t>should w</a:t>
            </a:r>
            <a:r>
              <a:rPr lang="en-US" altLang="en-US" sz="1800">
                <a:cs typeface="Times New Roman"/>
              </a:rPr>
              <a:t>ork with data manager/analyst to ensure everything is running smoothly, and update and track the overall survey interview schedule. </a:t>
            </a:r>
            <a:endParaRPr lang="en-US" altLang="en-US" sz="1800"/>
          </a:p>
          <a:p>
            <a:pPr marL="457200" indent="-457200">
              <a:buFont typeface="+mj-lt"/>
              <a:buAutoNum type="alphaLcParenR"/>
            </a:pPr>
            <a:endParaRPr lang="en-US" sz="1800"/>
          </a:p>
          <a:p>
            <a:pPr marL="457200" indent="-457200">
              <a:buFont typeface="+mj-lt"/>
              <a:buAutoNum type="alphaLcParenR"/>
            </a:pPr>
            <a:endParaRPr lang="en-US" sz="1800"/>
          </a:p>
          <a:p>
            <a:pPr marL="457200" indent="-457200">
              <a:buFont typeface="+mj-lt"/>
              <a:buAutoNum type="alphaLcParenR"/>
            </a:pPr>
            <a:endParaRPr lang="en-US" sz="1800"/>
          </a:p>
          <a:p>
            <a:pPr marL="457200" indent="-457200">
              <a:buFont typeface="+mj-lt"/>
              <a:buAutoNum type="alphaLcParenR"/>
            </a:pPr>
            <a:endParaRPr lang="en-US" sz="1800"/>
          </a:p>
        </p:txBody>
      </p:sp>
      <p:sp>
        <p:nvSpPr>
          <p:cNvPr id="3" name="Text Placeholder 2">
            <a:extLst>
              <a:ext uri="{FF2B5EF4-FFF2-40B4-BE49-F238E27FC236}">
                <a16:creationId xmlns:a16="http://schemas.microsoft.com/office/drawing/2014/main" id="{535AC116-8758-4EAB-8B12-2F153AE610AE}"/>
              </a:ext>
            </a:extLst>
          </p:cNvPr>
          <p:cNvSpPr>
            <a:spLocks noGrp="1"/>
          </p:cNvSpPr>
          <p:nvPr>
            <p:ph type="body" sz="quarter" idx="21"/>
          </p:nvPr>
        </p:nvSpPr>
        <p:spPr/>
        <p:txBody>
          <a:bodyPr/>
          <a:lstStyle/>
          <a:p>
            <a:endParaRPr lang="en-US"/>
          </a:p>
        </p:txBody>
      </p:sp>
      <p:sp>
        <p:nvSpPr>
          <p:cNvPr id="4" name="Title 3"/>
          <p:cNvSpPr>
            <a:spLocks noGrp="1"/>
          </p:cNvSpPr>
          <p:nvPr>
            <p:ph type="title"/>
          </p:nvPr>
        </p:nvSpPr>
        <p:spPr>
          <a:xfrm>
            <a:off x="479999" y="359999"/>
            <a:ext cx="8160000" cy="394603"/>
          </a:xfrm>
        </p:spPr>
        <p:txBody>
          <a:bodyPr/>
          <a:lstStyle/>
          <a:p>
            <a:r>
              <a:rPr lang="en-GB" altLang="en-US" sz="2400"/>
              <a:t>Management of daily operations</a:t>
            </a:r>
            <a:endParaRPr lang="en-US" sz="2400"/>
          </a:p>
        </p:txBody>
      </p:sp>
    </p:spTree>
    <p:extLst>
      <p:ext uri="{BB962C8B-B14F-4D97-AF65-F5344CB8AC3E}">
        <p14:creationId xmlns:p14="http://schemas.microsoft.com/office/powerpoint/2010/main" val="11040900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342900" indent="-342900">
              <a:buAutoNum type="arabicPeriod"/>
            </a:pPr>
            <a:endParaRPr lang="en-GB"/>
          </a:p>
          <a:p>
            <a:pPr marL="342900" indent="-342900">
              <a:buAutoNum type="arabicPeriod"/>
            </a:pPr>
            <a:endParaRPr lang="en-US"/>
          </a:p>
        </p:txBody>
      </p:sp>
      <p:sp>
        <p:nvSpPr>
          <p:cNvPr id="20" name="Text Placeholder 16">
            <a:extLst>
              <a:ext uri="{FF2B5EF4-FFF2-40B4-BE49-F238E27FC236}">
                <a16:creationId xmlns:a16="http://schemas.microsoft.com/office/drawing/2014/main" id="{16AB9DE8-BFBC-40E7-B025-81DBA939CAB0}"/>
              </a:ext>
            </a:extLst>
          </p:cNvPr>
          <p:cNvSpPr txBox="1">
            <a:spLocks/>
          </p:cNvSpPr>
          <p:nvPr/>
        </p:nvSpPr>
        <p:spPr>
          <a:xfrm>
            <a:off x="474362" y="694446"/>
            <a:ext cx="8160000" cy="287610"/>
          </a:xfrm>
          <a:prstGeom prst="rect">
            <a:avLst/>
          </a:prstGeom>
        </p:spPr>
        <p:txBody>
          <a:bodyPr vert="horz" lIns="18000" tIns="0" rIns="18000" bIns="0" rtlCol="0" anchor="ctr">
            <a:normAutofit/>
          </a:bodyPr>
          <a:lstStyle>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10000"/>
              </a:lnSpc>
              <a:spcBef>
                <a:spcPts val="1000"/>
              </a:spcBef>
              <a:spcAft>
                <a:spcPts val="600"/>
              </a:spcAft>
              <a:buClr>
                <a:prstClr val="black"/>
              </a:buClr>
              <a:buSzPct val="80000"/>
              <a:buFontTx/>
              <a:buNone/>
              <a:tabLst/>
              <a:defRPr/>
            </a:pPr>
            <a:r>
              <a:rPr kumimoji="0" lang="en-US" sz="1600" b="1" i="0" u="none" strike="noStrike" kern="1200" cap="none" spc="0" normalizeH="0" baseline="0" noProof="0">
                <a:ln>
                  <a:noFill/>
                </a:ln>
                <a:solidFill>
                  <a:prstClr val="white">
                    <a:lumMod val="50000"/>
                  </a:prstClr>
                </a:solidFill>
                <a:effectLst/>
                <a:uLnTx/>
                <a:uFillTx/>
                <a:latin typeface="Ebrima"/>
                <a:ea typeface="+mn-ea"/>
                <a:cs typeface="Times New Roman" panose="02020603050405020304" pitchFamily="18" charset="0"/>
              </a:rPr>
              <a:t>Online survey link and tokens</a:t>
            </a:r>
          </a:p>
        </p:txBody>
      </p:sp>
      <p:sp>
        <p:nvSpPr>
          <p:cNvPr id="21" name="Title 15">
            <a:extLst>
              <a:ext uri="{FF2B5EF4-FFF2-40B4-BE49-F238E27FC236}">
                <a16:creationId xmlns:a16="http://schemas.microsoft.com/office/drawing/2014/main" id="{BE58F6A9-11C2-4260-9A6A-2035ECD955A4}"/>
              </a:ext>
            </a:extLst>
          </p:cNvPr>
          <p:cNvSpPr>
            <a:spLocks noGrp="1"/>
          </p:cNvSpPr>
          <p:nvPr>
            <p:ph type="title"/>
          </p:nvPr>
        </p:nvSpPr>
        <p:spPr>
          <a:xfrm>
            <a:off x="474362" y="357318"/>
            <a:ext cx="8568752" cy="332846"/>
          </a:xfrm>
        </p:spPr>
        <p:txBody>
          <a:bodyPr vert="horz" lIns="18000" tIns="0" rIns="360000" bIns="0" rtlCol="0" anchor="b">
            <a:noAutofit/>
          </a:bodyPr>
          <a:lstStyle/>
          <a:p>
            <a:br>
              <a:rPr lang="en-US" sz="2400"/>
            </a:br>
            <a:r>
              <a:rPr lang="en-US" sz="2400"/>
              <a:t>Generate survey links</a:t>
            </a:r>
          </a:p>
        </p:txBody>
      </p:sp>
      <p:sp>
        <p:nvSpPr>
          <p:cNvPr id="6" name="TextBox 5">
            <a:extLst>
              <a:ext uri="{FF2B5EF4-FFF2-40B4-BE49-F238E27FC236}">
                <a16:creationId xmlns:a16="http://schemas.microsoft.com/office/drawing/2014/main" id="{0E6E2FA0-A8EC-4CE4-B520-641467034471}"/>
              </a:ext>
            </a:extLst>
          </p:cNvPr>
          <p:cNvSpPr txBox="1"/>
          <p:nvPr/>
        </p:nvSpPr>
        <p:spPr>
          <a:xfrm>
            <a:off x="539411" y="933539"/>
            <a:ext cx="10886680" cy="6232475"/>
          </a:xfrm>
          <a:prstGeom prst="rect">
            <a:avLst/>
          </a:prstGeom>
          <a:noFill/>
        </p:spPr>
        <p:txBody>
          <a:bodyPr wrap="square" lIns="91440" tIns="45720" rIns="91440" bIns="45720" rtlCol="0" anchor="t">
            <a:spAutoFit/>
          </a:bodyPr>
          <a:lstStyle/>
          <a:p>
            <a:pPr>
              <a:spcAft>
                <a:spcPts val="600"/>
              </a:spcAft>
              <a:defRPr/>
            </a:pPr>
            <a:endParaRPr lang="en-US">
              <a:latin typeface="Arial"/>
            </a:endParaRPr>
          </a:p>
          <a:p>
            <a:pPr>
              <a:spcAft>
                <a:spcPts val="600"/>
              </a:spcAft>
              <a:defRPr/>
            </a:pPr>
            <a:r>
              <a:rPr kumimoji="0" lang="en-US" b="0" i="0" u="none" strike="noStrike" kern="1200" cap="none" spc="0" normalizeH="0" baseline="0" noProof="0">
                <a:ln>
                  <a:noFill/>
                </a:ln>
                <a:effectLst/>
                <a:uLnTx/>
                <a:uFillTx/>
                <a:latin typeface="Arial"/>
                <a:ea typeface="+mn-ea"/>
                <a:cs typeface="+mn-cs"/>
              </a:rPr>
              <a:t>Surveys are conducted through a Lime Survey online tool</a:t>
            </a:r>
            <a:r>
              <a:rPr lang="en-US">
                <a:latin typeface="Arial"/>
              </a:rPr>
              <a:t> where an individual link will be generated for every interview (per module, per facility, and/or community representative).</a:t>
            </a:r>
            <a:endParaRPr lang="en-US">
              <a:latin typeface="Arial"/>
              <a:cs typeface="Arial"/>
            </a:endParaRPr>
          </a:p>
          <a:p>
            <a:pPr marR="0" lvl="0" algn="l" defTabSz="457200" rtl="0" eaLnBrk="1" fontAlgn="auto" latinLnBrk="0" hangingPunct="1">
              <a:lnSpc>
                <a:spcPct val="100000"/>
              </a:lnSpc>
              <a:spcBef>
                <a:spcPts val="0"/>
              </a:spcBef>
              <a:spcAft>
                <a:spcPts val="600"/>
              </a:spcAft>
              <a:buClrTx/>
              <a:buSzTx/>
              <a:tabLst/>
              <a:defRPr/>
            </a:pPr>
            <a:r>
              <a:rPr kumimoji="0" lang="en-US" b="0" i="0" u="none" strike="noStrike" kern="1200" cap="none" spc="0" normalizeH="0" baseline="0" noProof="0">
                <a:ln>
                  <a:noFill/>
                </a:ln>
                <a:effectLst/>
                <a:uLnTx/>
                <a:uFillTx/>
                <a:latin typeface="Arial"/>
                <a:ea typeface="+mn-ea"/>
                <a:cs typeface="+mn-cs"/>
              </a:rPr>
              <a:t>Steps for link generation and dissemination:</a:t>
            </a:r>
            <a:endParaRPr lang="en-US" b="0" i="0" u="none" strike="noStrike" kern="1200" cap="none" spc="0" normalizeH="0" baseline="0" noProof="0">
              <a:ln>
                <a:noFill/>
              </a:ln>
              <a:effectLst/>
              <a:uLnTx/>
              <a:uFillTx/>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endParaRPr>
          </a:p>
          <a:p>
            <a:pPr>
              <a:spcAft>
                <a:spcPts val="600"/>
              </a:spcAft>
              <a:defRPr/>
            </a:pPr>
            <a:r>
              <a:rPr lang="en-US">
                <a:latin typeface="Arial"/>
              </a:rPr>
              <a:t>Finalizing the online tool and generating tokens will require some basic knowledge of the </a:t>
            </a:r>
            <a:r>
              <a:rPr lang="en-US"/>
              <a:t>Lime Survey software</a:t>
            </a:r>
            <a:endParaRPr lang="en-US">
              <a:latin typeface="Arial"/>
              <a:cs typeface="Arial"/>
            </a:endParaRPr>
          </a:p>
          <a:p>
            <a:pPr marR="0" lvl="0" algn="l" defTabSz="457200" rtl="0" eaLnBrk="1" fontAlgn="auto" latinLnBrk="0" hangingPunct="1">
              <a:lnSpc>
                <a:spcPct val="100000"/>
              </a:lnSpc>
              <a:spcBef>
                <a:spcPts val="0"/>
              </a:spcBef>
              <a:spcAft>
                <a:spcPts val="600"/>
              </a:spcAft>
              <a:buClrTx/>
              <a:buSzTx/>
              <a:tabLst/>
              <a:defRPr/>
            </a:pPr>
            <a:endParaRPr lang="en-US" b="0" i="0" u="none" strike="noStrike" kern="1200" cap="none" spc="0" normalizeH="0" baseline="0" noProof="0">
              <a:ln>
                <a:noFill/>
              </a:ln>
              <a:effectLst/>
              <a:uLnTx/>
              <a:uFillTx/>
              <a:latin typeface="Arial"/>
              <a:cs typeface="Arial"/>
            </a:endParaRPr>
          </a:p>
        </p:txBody>
      </p:sp>
      <p:pic>
        <p:nvPicPr>
          <p:cNvPr id="3" name="Graphic 2" descr="Siren">
            <a:extLst>
              <a:ext uri="{FF2B5EF4-FFF2-40B4-BE49-F238E27FC236}">
                <a16:creationId xmlns:a16="http://schemas.microsoft.com/office/drawing/2014/main" id="{857B238F-F2A9-4FB7-9DA6-0E343EF8D146}"/>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92698" y="2749545"/>
            <a:ext cx="464236" cy="464236"/>
          </a:xfrm>
          <a:prstGeom prst="rect">
            <a:avLst/>
          </a:prstGeom>
        </p:spPr>
      </p:pic>
      <p:pic>
        <p:nvPicPr>
          <p:cNvPr id="2" name="Picture 3" descr="A picture containing icon&#10;&#10;Description automatically generated">
            <a:extLst>
              <a:ext uri="{FF2B5EF4-FFF2-40B4-BE49-F238E27FC236}">
                <a16:creationId xmlns:a16="http://schemas.microsoft.com/office/drawing/2014/main" id="{1EFA8304-FF9A-4EBA-827B-C2659346B62E}"/>
              </a:ext>
            </a:extLst>
          </p:cNvPr>
          <p:cNvPicPr>
            <a:picLocks noChangeAspect="1"/>
          </p:cNvPicPr>
          <p:nvPr/>
        </p:nvPicPr>
        <p:blipFill>
          <a:blip r:embed="rId4"/>
          <a:stretch>
            <a:fillRect/>
          </a:stretch>
        </p:blipFill>
        <p:spPr>
          <a:xfrm>
            <a:off x="688182" y="2368863"/>
            <a:ext cx="11077573" cy="3609136"/>
          </a:xfrm>
          <a:prstGeom prst="rect">
            <a:avLst/>
          </a:prstGeom>
        </p:spPr>
      </p:pic>
    </p:spTree>
    <p:extLst>
      <p:ext uri="{BB962C8B-B14F-4D97-AF65-F5344CB8AC3E}">
        <p14:creationId xmlns:p14="http://schemas.microsoft.com/office/powerpoint/2010/main" val="1826986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480000" y="1495002"/>
            <a:ext cx="7419661" cy="4010252"/>
          </a:xfrm>
        </p:spPr>
        <p:txBody>
          <a:bodyPr vert="horz" lIns="18000" tIns="0" rIns="18000" bIns="0" rtlCol="0" anchor="t">
            <a:noAutofit/>
          </a:bodyPr>
          <a:lstStyle/>
          <a:p>
            <a:r>
              <a:rPr lang="en-US" sz="2000">
                <a:cs typeface="Times New Roman"/>
              </a:rPr>
              <a:t>Against this rapidly evolving situation, many countries face challenges securing </a:t>
            </a:r>
            <a:r>
              <a:rPr lang="en-US" sz="2000" b="1" i="1">
                <a:cs typeface="Times New Roman"/>
              </a:rPr>
              <a:t>accurate </a:t>
            </a:r>
            <a:r>
              <a:rPr lang="en-US" sz="2000">
                <a:cs typeface="Times New Roman"/>
              </a:rPr>
              <a:t>and </a:t>
            </a:r>
            <a:r>
              <a:rPr lang="en-US" sz="2000" b="1" i="1">
                <a:cs typeface="Times New Roman"/>
              </a:rPr>
              <a:t>timely data</a:t>
            </a:r>
            <a:r>
              <a:rPr lang="en-US" sz="2000" b="1">
                <a:cs typeface="Times New Roman"/>
              </a:rPr>
              <a:t> </a:t>
            </a:r>
            <a:r>
              <a:rPr lang="en-US" sz="2000">
                <a:cs typeface="Times New Roman"/>
              </a:rPr>
              <a:t>on the capacities of frontline health services, as well as facilities to deliver </a:t>
            </a:r>
            <a:r>
              <a:rPr lang="en-US" sz="2000" b="1" i="1">
                <a:cs typeface="Times New Roman"/>
              </a:rPr>
              <a:t>essential COVID-19 tools</a:t>
            </a:r>
            <a:r>
              <a:rPr lang="en-US" sz="2000">
                <a:cs typeface="Times New Roman"/>
              </a:rPr>
              <a:t>. </a:t>
            </a:r>
            <a:endParaRPr lang="en-US" sz="2000"/>
          </a:p>
          <a:p>
            <a:r>
              <a:rPr lang="en-US" sz="2000">
                <a:cs typeface="Times New Roman"/>
              </a:rPr>
              <a:t>At the same time, routine data systems are falling short in their ability to </a:t>
            </a:r>
            <a:r>
              <a:rPr lang="en-US" sz="2000" b="1" i="1">
                <a:cs typeface="Times New Roman"/>
              </a:rPr>
              <a:t>detect </a:t>
            </a:r>
            <a:r>
              <a:rPr lang="en-US" sz="2000">
                <a:cs typeface="Times New Roman"/>
              </a:rPr>
              <a:t>and </a:t>
            </a:r>
            <a:r>
              <a:rPr lang="en-US" sz="2000" b="1" i="1">
                <a:cs typeface="Times New Roman"/>
              </a:rPr>
              <a:t>track </a:t>
            </a:r>
            <a:r>
              <a:rPr lang="en-US" sz="2000">
                <a:cs typeface="Times New Roman"/>
              </a:rPr>
              <a:t>the extent of disruptions across essential health services to inform mitigation strategies and respond to evolving community needs and barriers to accessing care.</a:t>
            </a:r>
            <a:endParaRPr lang="en-US" sz="1800"/>
          </a:p>
        </p:txBody>
      </p:sp>
      <p:sp>
        <p:nvSpPr>
          <p:cNvPr id="8" name="Text Placeholder 7">
            <a:extLst>
              <a:ext uri="{FF2B5EF4-FFF2-40B4-BE49-F238E27FC236}">
                <a16:creationId xmlns:a16="http://schemas.microsoft.com/office/drawing/2014/main" id="{FE4B7621-C865-485F-82B5-93A557544D78}"/>
              </a:ext>
            </a:extLst>
          </p:cNvPr>
          <p:cNvSpPr>
            <a:spLocks noGrp="1"/>
          </p:cNvSpPr>
          <p:nvPr>
            <p:ph type="body" sz="quarter" idx="21"/>
          </p:nvPr>
        </p:nvSpPr>
        <p:spPr/>
        <p:txBody>
          <a:bodyPr/>
          <a:lstStyle/>
          <a:p>
            <a:endParaRPr lang="en-US"/>
          </a:p>
        </p:txBody>
      </p:sp>
      <p:sp>
        <p:nvSpPr>
          <p:cNvPr id="13" name="Title 7">
            <a:extLst>
              <a:ext uri="{FF2B5EF4-FFF2-40B4-BE49-F238E27FC236}">
                <a16:creationId xmlns:a16="http://schemas.microsoft.com/office/drawing/2014/main" id="{F9DA90CF-88DA-4E34-A48D-1530B8514C23}"/>
              </a:ext>
            </a:extLst>
          </p:cNvPr>
          <p:cNvSpPr>
            <a:spLocks noGrp="1"/>
          </p:cNvSpPr>
          <p:nvPr>
            <p:ph type="title"/>
          </p:nvPr>
        </p:nvSpPr>
        <p:spPr>
          <a:xfrm>
            <a:off x="480485" y="379031"/>
            <a:ext cx="8160000" cy="392476"/>
          </a:xfrm>
        </p:spPr>
        <p:txBody>
          <a:bodyPr vert="horz" lIns="18000" tIns="0" rIns="360000" bIns="0" rtlCol="0" anchor="ctr">
            <a:noAutofit/>
          </a:bodyPr>
          <a:lstStyle/>
          <a:p>
            <a:r>
              <a:rPr lang="en-GB" sz="2400">
                <a:latin typeface="+mj-lt"/>
                <a:ea typeface="+mj-ea"/>
                <a:cs typeface="+mj-cs"/>
              </a:rPr>
              <a:t>Context</a:t>
            </a:r>
          </a:p>
        </p:txBody>
      </p:sp>
      <p:pic>
        <p:nvPicPr>
          <p:cNvPr id="10" name="Picture 9">
            <a:extLst>
              <a:ext uri="{FF2B5EF4-FFF2-40B4-BE49-F238E27FC236}">
                <a16:creationId xmlns:a16="http://schemas.microsoft.com/office/drawing/2014/main" id="{5BBE31FC-07FC-4D67-A6EB-BBB8A8A2F21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97688" y="-1863"/>
            <a:ext cx="4661556" cy="6858000"/>
          </a:xfrm>
          <a:prstGeom prst="parallelogram">
            <a:avLst/>
          </a:prstGeom>
        </p:spPr>
      </p:pic>
    </p:spTree>
    <p:extLst>
      <p:ext uri="{BB962C8B-B14F-4D97-AF65-F5344CB8AC3E}">
        <p14:creationId xmlns:p14="http://schemas.microsoft.com/office/powerpoint/2010/main" val="33858643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342900" indent="-342900">
              <a:buAutoNum type="arabicPeriod"/>
            </a:pPr>
            <a:endParaRPr lang="en-GB"/>
          </a:p>
          <a:p>
            <a:pPr marL="342900" indent="-342900">
              <a:buAutoNum type="arabicPeriod"/>
            </a:pPr>
            <a:endParaRPr lang="en-US"/>
          </a:p>
        </p:txBody>
      </p:sp>
      <p:sp>
        <p:nvSpPr>
          <p:cNvPr id="20" name="Text Placeholder 16">
            <a:extLst>
              <a:ext uri="{FF2B5EF4-FFF2-40B4-BE49-F238E27FC236}">
                <a16:creationId xmlns:a16="http://schemas.microsoft.com/office/drawing/2014/main" id="{16AB9DE8-BFBC-40E7-B025-81DBA939CAB0}"/>
              </a:ext>
            </a:extLst>
          </p:cNvPr>
          <p:cNvSpPr txBox="1">
            <a:spLocks/>
          </p:cNvSpPr>
          <p:nvPr/>
        </p:nvSpPr>
        <p:spPr>
          <a:xfrm>
            <a:off x="474362" y="694446"/>
            <a:ext cx="8160000" cy="287610"/>
          </a:xfrm>
          <a:prstGeom prst="rect">
            <a:avLst/>
          </a:prstGeom>
        </p:spPr>
        <p:txBody>
          <a:bodyPr vert="horz" lIns="18000" tIns="0" rIns="18000" bIns="0" rtlCol="0" anchor="ctr">
            <a:normAutofit/>
          </a:bodyPr>
          <a:lstStyle>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t>Online survey link and tokens</a:t>
            </a:r>
          </a:p>
        </p:txBody>
      </p:sp>
      <p:sp>
        <p:nvSpPr>
          <p:cNvPr id="21" name="Title 15">
            <a:extLst>
              <a:ext uri="{FF2B5EF4-FFF2-40B4-BE49-F238E27FC236}">
                <a16:creationId xmlns:a16="http://schemas.microsoft.com/office/drawing/2014/main" id="{BE58F6A9-11C2-4260-9A6A-2035ECD955A4}"/>
              </a:ext>
            </a:extLst>
          </p:cNvPr>
          <p:cNvSpPr>
            <a:spLocks noGrp="1"/>
          </p:cNvSpPr>
          <p:nvPr>
            <p:ph type="title"/>
          </p:nvPr>
        </p:nvSpPr>
        <p:spPr>
          <a:xfrm>
            <a:off x="474362" y="357318"/>
            <a:ext cx="8568752" cy="332846"/>
          </a:xfrm>
        </p:spPr>
        <p:txBody>
          <a:bodyPr vert="horz" lIns="18000" tIns="0" rIns="360000" bIns="0" rtlCol="0" anchor="b">
            <a:noAutofit/>
          </a:bodyPr>
          <a:lstStyle/>
          <a:p>
            <a:r>
              <a:rPr lang="en-US" sz="2400"/>
              <a:t>Generate survey links</a:t>
            </a:r>
            <a:endParaRPr lang="en-US" sz="2400">
              <a:ea typeface="Ebrima"/>
              <a:cs typeface="Ebrima"/>
            </a:endParaRPr>
          </a:p>
        </p:txBody>
      </p:sp>
      <p:sp>
        <p:nvSpPr>
          <p:cNvPr id="6" name="TextBox 5">
            <a:extLst>
              <a:ext uri="{FF2B5EF4-FFF2-40B4-BE49-F238E27FC236}">
                <a16:creationId xmlns:a16="http://schemas.microsoft.com/office/drawing/2014/main" id="{0E6E2FA0-A8EC-4CE4-B520-641467034471}"/>
              </a:ext>
            </a:extLst>
          </p:cNvPr>
          <p:cNvSpPr txBox="1"/>
          <p:nvPr/>
        </p:nvSpPr>
        <p:spPr>
          <a:xfrm>
            <a:off x="519575" y="1033856"/>
            <a:ext cx="10886680" cy="3247043"/>
          </a:xfrm>
          <a:prstGeom prst="rect">
            <a:avLst/>
          </a:prstGeom>
          <a:noFill/>
        </p:spPr>
        <p:txBody>
          <a:bodyPr wrap="square" lIns="91440" tIns="45720" rIns="91440" bIns="45720" rtlCol="0" anchor="t">
            <a:spAutoFit/>
          </a:bodyPr>
          <a:lstStyle/>
          <a:p>
            <a:pPr>
              <a:spcAft>
                <a:spcPts val="600"/>
              </a:spcAft>
            </a:pPr>
            <a:r>
              <a:rPr lang="en-US"/>
              <a:t>The survey link consists of two important codes:</a:t>
            </a:r>
            <a:endParaRPr lang="en-US">
              <a:cs typeface="Arial"/>
            </a:endParaRPr>
          </a:p>
          <a:p>
            <a:pPr marL="800100" lvl="1" indent="-342900">
              <a:spcAft>
                <a:spcPts val="600"/>
              </a:spcAft>
              <a:buAutoNum type="arabicPeriod"/>
            </a:pPr>
            <a:r>
              <a:rPr lang="en-US"/>
              <a:t>A module-specific number: Each survey links for a specific module and has a module-specific number </a:t>
            </a:r>
            <a:endParaRPr lang="en-US">
              <a:cs typeface="Arial"/>
            </a:endParaRPr>
          </a:p>
          <a:p>
            <a:pPr marL="800100" lvl="1" indent="-342900">
              <a:spcAft>
                <a:spcPts val="600"/>
              </a:spcAft>
              <a:buAutoNum type="arabicPeriod"/>
            </a:pPr>
            <a:r>
              <a:rPr lang="en-US"/>
              <a:t>Tokens: Individual tokens must be generated for every facility and/or community representative in the sample Tokens will:</a:t>
            </a:r>
            <a:endParaRPr lang="en-US">
              <a:cs typeface="Arial"/>
            </a:endParaRPr>
          </a:p>
          <a:p>
            <a:pPr marL="1714500" lvl="3" indent="-342900">
              <a:spcAft>
                <a:spcPts val="600"/>
              </a:spcAft>
              <a:buAutoNum type="alphaLcParenR"/>
            </a:pPr>
            <a:r>
              <a:rPr lang="en-US"/>
              <a:t>Consolidate and link facility data in cases where the same facility is completing multiple modules.</a:t>
            </a:r>
            <a:endParaRPr lang="en-US">
              <a:cs typeface="Arial"/>
            </a:endParaRPr>
          </a:p>
          <a:p>
            <a:pPr marL="1714500" lvl="3" indent="-342900">
              <a:spcAft>
                <a:spcPts val="600"/>
              </a:spcAft>
              <a:buAutoNum type="alphaLcParenR"/>
            </a:pPr>
            <a:r>
              <a:rPr lang="en-US"/>
              <a:t>Track module completion/progress by facility and/or community representative</a:t>
            </a:r>
            <a:endParaRPr lang="en-US">
              <a:cs typeface="Arial"/>
            </a:endParaRPr>
          </a:p>
          <a:p>
            <a:pPr>
              <a:spcAft>
                <a:spcPts val="600"/>
              </a:spcAft>
            </a:pPr>
            <a:r>
              <a:rPr lang="en-US"/>
              <a:t>Interviewers need to confirm they are using the correct link before pre-populating facility information and starting each interview</a:t>
            </a:r>
            <a:endParaRPr lang="en-US">
              <a:cs typeface="Arial"/>
            </a:endParaRPr>
          </a:p>
        </p:txBody>
      </p:sp>
      <p:graphicFrame>
        <p:nvGraphicFramePr>
          <p:cNvPr id="4" name="Table 3">
            <a:extLst>
              <a:ext uri="{FF2B5EF4-FFF2-40B4-BE49-F238E27FC236}">
                <a16:creationId xmlns:a16="http://schemas.microsoft.com/office/drawing/2014/main" id="{40773800-22DF-413E-83B2-710DB3E26B60}"/>
              </a:ext>
            </a:extLst>
          </p:cNvPr>
          <p:cNvGraphicFramePr>
            <a:graphicFrameLocks noGrp="1"/>
          </p:cNvGraphicFramePr>
          <p:nvPr>
            <p:extLst>
              <p:ext uri="{D42A27DB-BD31-4B8C-83A1-F6EECF244321}">
                <p14:modId xmlns:p14="http://schemas.microsoft.com/office/powerpoint/2010/main" val="1147747903"/>
              </p:ext>
            </p:extLst>
          </p:nvPr>
        </p:nvGraphicFramePr>
        <p:xfrm>
          <a:off x="336848" y="4493100"/>
          <a:ext cx="11375152" cy="800164"/>
        </p:xfrm>
        <a:graphic>
          <a:graphicData uri="http://schemas.openxmlformats.org/drawingml/2006/table">
            <a:tbl>
              <a:tblPr>
                <a:tableStyleId>{5C22544A-7EE6-4342-B048-85BDC9FD1C3A}</a:tableStyleId>
              </a:tblPr>
              <a:tblGrid>
                <a:gridCol w="4661279">
                  <a:extLst>
                    <a:ext uri="{9D8B030D-6E8A-4147-A177-3AD203B41FA5}">
                      <a16:colId xmlns:a16="http://schemas.microsoft.com/office/drawing/2014/main" val="2563172193"/>
                    </a:ext>
                  </a:extLst>
                </a:gridCol>
                <a:gridCol w="834501">
                  <a:extLst>
                    <a:ext uri="{9D8B030D-6E8A-4147-A177-3AD203B41FA5}">
                      <a16:colId xmlns:a16="http://schemas.microsoft.com/office/drawing/2014/main" val="4132092058"/>
                    </a:ext>
                  </a:extLst>
                </a:gridCol>
                <a:gridCol w="2974627">
                  <a:extLst>
                    <a:ext uri="{9D8B030D-6E8A-4147-A177-3AD203B41FA5}">
                      <a16:colId xmlns:a16="http://schemas.microsoft.com/office/drawing/2014/main" val="1041411409"/>
                    </a:ext>
                  </a:extLst>
                </a:gridCol>
                <a:gridCol w="1337736">
                  <a:extLst>
                    <a:ext uri="{9D8B030D-6E8A-4147-A177-3AD203B41FA5}">
                      <a16:colId xmlns:a16="http://schemas.microsoft.com/office/drawing/2014/main" val="395590852"/>
                    </a:ext>
                  </a:extLst>
                </a:gridCol>
                <a:gridCol w="581092">
                  <a:extLst>
                    <a:ext uri="{9D8B030D-6E8A-4147-A177-3AD203B41FA5}">
                      <a16:colId xmlns:a16="http://schemas.microsoft.com/office/drawing/2014/main" val="1027213158"/>
                    </a:ext>
                  </a:extLst>
                </a:gridCol>
                <a:gridCol w="985917">
                  <a:extLst>
                    <a:ext uri="{9D8B030D-6E8A-4147-A177-3AD203B41FA5}">
                      <a16:colId xmlns:a16="http://schemas.microsoft.com/office/drawing/2014/main" val="3757199632"/>
                    </a:ext>
                  </a:extLst>
                </a:gridCol>
              </a:tblGrid>
              <a:tr h="200041">
                <a:tc gridSpan="6">
                  <a:txBody>
                    <a:bodyPr/>
                    <a:lstStyle/>
                    <a:p>
                      <a:pPr algn="l" fontAlgn="b"/>
                      <a:r>
                        <a:rPr lang="en-US" sz="1000" b="1" i="0" u="none" strike="noStrike">
                          <a:solidFill>
                            <a:schemeClr val="accent1"/>
                          </a:solidFill>
                          <a:effectLst/>
                          <a:latin typeface="+mn-lt"/>
                        </a:rPr>
                        <a:t>Illustrative example from Kenya: </a:t>
                      </a:r>
                      <a:r>
                        <a:rPr lang="en-US" sz="1000" b="1" u="none" strike="noStrike">
                          <a:solidFill>
                            <a:schemeClr val="accent1"/>
                          </a:solidFill>
                          <a:effectLst/>
                          <a:latin typeface="+mn-lt"/>
                        </a:rPr>
                        <a:t>Continuity of essential health services module </a:t>
                      </a:r>
                      <a:endParaRPr lang="en-US" sz="1000" b="1" i="0" u="none" strike="noStrike">
                        <a:solidFill>
                          <a:schemeClr val="accent1"/>
                        </a:solidFill>
                        <a:effectLst/>
                        <a:latin typeface="+mn-lt"/>
                      </a:endParaRPr>
                    </a:p>
                  </a:txBody>
                  <a:tcPr marL="7456" marR="7456" marT="745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692011714"/>
                  </a:ext>
                </a:extLst>
              </a:tr>
              <a:tr h="200041">
                <a:tc>
                  <a:txBody>
                    <a:bodyPr/>
                    <a:lstStyle/>
                    <a:p>
                      <a:pPr algn="l" fontAlgn="b"/>
                      <a:r>
                        <a:rPr lang="en-US" sz="1000" b="1" u="none" strike="noStrike">
                          <a:effectLst/>
                        </a:rPr>
                        <a:t>Survey link (includes token)</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Facility code</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Facility name</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County name</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Level</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Token number</a:t>
                      </a:r>
                      <a:endParaRPr lang="en-US" sz="1000" b="1"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580111225"/>
                  </a:ext>
                </a:extLst>
              </a:tr>
              <a:tr h="200041">
                <a:tc>
                  <a:txBody>
                    <a:bodyPr/>
                    <a:lstStyle/>
                    <a:p>
                      <a:pPr algn="l" fontAlgn="b"/>
                      <a:r>
                        <a:rPr lang="en-US" sz="1000" u="sng" strike="noStrike">
                          <a:effectLst/>
                        </a:rPr>
                        <a:t>https://extranet.who.int/dataformv3/index.php/769747/lang/en/token/X4Fcg2ncEi</a:t>
                      </a:r>
                      <a:endParaRPr lang="en-US" sz="1000" b="0" i="0" u="sng" strike="noStrike">
                        <a:solidFill>
                          <a:srgbClr val="0563C1"/>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r" fontAlgn="b"/>
                      <a:r>
                        <a:rPr lang="en-US" sz="1000" u="none" strike="noStrike">
                          <a:effectLst/>
                        </a:rPr>
                        <a:t>21208</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 </a:t>
                      </a:r>
                      <a:r>
                        <a:rPr lang="en-US" sz="1000" u="none" strike="noStrike" err="1">
                          <a:effectLst/>
                        </a:rPr>
                        <a:t>Mainga</a:t>
                      </a:r>
                      <a:r>
                        <a:rPr lang="en-US" sz="1000" u="none" strike="noStrike">
                          <a:effectLst/>
                        </a:rPr>
                        <a:t> Health Centre </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Kisumu</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Level 3</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X4Fcg2ncEi</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22379629"/>
                  </a:ext>
                </a:extLst>
              </a:tr>
              <a:tr h="200041">
                <a:tc>
                  <a:txBody>
                    <a:bodyPr/>
                    <a:lstStyle/>
                    <a:p>
                      <a:pPr algn="l" fontAlgn="b"/>
                      <a:r>
                        <a:rPr lang="en-US" sz="1000" u="sng" strike="noStrike">
                          <a:effectLst/>
                        </a:rPr>
                        <a:t>https://extranet.who.int/dataformv3/index.php/769747/lang/en/token/fZwz1rEFBh</a:t>
                      </a:r>
                      <a:endParaRPr lang="en-US" sz="1000" b="0" i="0" u="sng" strike="noStrike">
                        <a:solidFill>
                          <a:srgbClr val="0563C1"/>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r" fontAlgn="b"/>
                      <a:r>
                        <a:rPr lang="en-US" sz="1000" u="none" strike="noStrike">
                          <a:effectLst/>
                        </a:rPr>
                        <a:t>13465</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AGA KHAN HOSPITAL Kisumu</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Kisumu</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Level 4</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fZwz1rEFBh</a:t>
                      </a:r>
                      <a:endParaRPr lang="en-US" sz="1000" b="0" i="0" u="none" strike="noStrike">
                        <a:solidFill>
                          <a:srgbClr val="000000"/>
                        </a:solidFill>
                        <a:effectLst/>
                        <a:latin typeface="Calibri" panose="020F0502020204030204" pitchFamily="34" charset="0"/>
                      </a:endParaRPr>
                    </a:p>
                  </a:txBody>
                  <a:tcPr marL="7456" marR="7456" marT="7456"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80012799"/>
                  </a:ext>
                </a:extLst>
              </a:tr>
            </a:tbl>
          </a:graphicData>
        </a:graphic>
      </p:graphicFrame>
      <p:graphicFrame>
        <p:nvGraphicFramePr>
          <p:cNvPr id="14" name="Table 13">
            <a:extLst>
              <a:ext uri="{FF2B5EF4-FFF2-40B4-BE49-F238E27FC236}">
                <a16:creationId xmlns:a16="http://schemas.microsoft.com/office/drawing/2014/main" id="{AF197950-FA15-4948-BBF9-793BE5B5EC17}"/>
              </a:ext>
            </a:extLst>
          </p:cNvPr>
          <p:cNvGraphicFramePr>
            <a:graphicFrameLocks noGrp="1"/>
          </p:cNvGraphicFramePr>
          <p:nvPr>
            <p:extLst>
              <p:ext uri="{D42A27DB-BD31-4B8C-83A1-F6EECF244321}">
                <p14:modId xmlns:p14="http://schemas.microsoft.com/office/powerpoint/2010/main" val="1033650171"/>
              </p:ext>
            </p:extLst>
          </p:nvPr>
        </p:nvGraphicFramePr>
        <p:xfrm>
          <a:off x="336848" y="5473305"/>
          <a:ext cx="11375151" cy="898372"/>
        </p:xfrm>
        <a:graphic>
          <a:graphicData uri="http://schemas.openxmlformats.org/drawingml/2006/table">
            <a:tbl>
              <a:tblPr>
                <a:tableStyleId>{5C22544A-7EE6-4342-B048-85BDC9FD1C3A}</a:tableStyleId>
              </a:tblPr>
              <a:tblGrid>
                <a:gridCol w="4672008">
                  <a:extLst>
                    <a:ext uri="{9D8B030D-6E8A-4147-A177-3AD203B41FA5}">
                      <a16:colId xmlns:a16="http://schemas.microsoft.com/office/drawing/2014/main" val="1759053343"/>
                    </a:ext>
                  </a:extLst>
                </a:gridCol>
                <a:gridCol w="881406">
                  <a:extLst>
                    <a:ext uri="{9D8B030D-6E8A-4147-A177-3AD203B41FA5}">
                      <a16:colId xmlns:a16="http://schemas.microsoft.com/office/drawing/2014/main" val="4105012950"/>
                    </a:ext>
                  </a:extLst>
                </a:gridCol>
                <a:gridCol w="2914201">
                  <a:extLst>
                    <a:ext uri="{9D8B030D-6E8A-4147-A177-3AD203B41FA5}">
                      <a16:colId xmlns:a16="http://schemas.microsoft.com/office/drawing/2014/main" val="4123048416"/>
                    </a:ext>
                  </a:extLst>
                </a:gridCol>
                <a:gridCol w="1349406">
                  <a:extLst>
                    <a:ext uri="{9D8B030D-6E8A-4147-A177-3AD203B41FA5}">
                      <a16:colId xmlns:a16="http://schemas.microsoft.com/office/drawing/2014/main" val="1488172605"/>
                    </a:ext>
                  </a:extLst>
                </a:gridCol>
                <a:gridCol w="595756">
                  <a:extLst>
                    <a:ext uri="{9D8B030D-6E8A-4147-A177-3AD203B41FA5}">
                      <a16:colId xmlns:a16="http://schemas.microsoft.com/office/drawing/2014/main" val="3561560497"/>
                    </a:ext>
                  </a:extLst>
                </a:gridCol>
                <a:gridCol w="962374">
                  <a:extLst>
                    <a:ext uri="{9D8B030D-6E8A-4147-A177-3AD203B41FA5}">
                      <a16:colId xmlns:a16="http://schemas.microsoft.com/office/drawing/2014/main" val="2595988866"/>
                    </a:ext>
                  </a:extLst>
                </a:gridCol>
              </a:tblGrid>
              <a:tr h="224593">
                <a:tc gridSpan="6">
                  <a:txBody>
                    <a:bodyPr/>
                    <a:lstStyle/>
                    <a:p>
                      <a:pPr algn="l" fontAlgn="b"/>
                      <a:r>
                        <a:rPr lang="en-US" sz="1000" b="1" i="0" u="none" strike="noStrike">
                          <a:solidFill>
                            <a:schemeClr val="accent1"/>
                          </a:solidFill>
                          <a:effectLst/>
                          <a:latin typeface="Arial" panose="020B0604020202020204" pitchFamily="34" charset="0"/>
                          <a:cs typeface="Arial" panose="020B0604020202020204" pitchFamily="34" charset="0"/>
                        </a:rPr>
                        <a:t>Illustrative example from Kenya: </a:t>
                      </a:r>
                      <a:r>
                        <a:rPr lang="en-US" sz="1000" b="1" u="none" strike="noStrike">
                          <a:solidFill>
                            <a:schemeClr val="accent1"/>
                          </a:solidFill>
                          <a:effectLst/>
                        </a:rPr>
                        <a:t>COVID-19 case management capacities module</a:t>
                      </a:r>
                      <a:endParaRPr lang="en-US" sz="1000" b="1" i="0" u="none" strike="noStrike">
                        <a:solidFill>
                          <a:schemeClr val="accent1"/>
                        </a:solidFill>
                        <a:effectLst/>
                        <a:latin typeface="Calibri" panose="020F0502020204030204" pitchFamily="34" charset="0"/>
                      </a:endParaRPr>
                    </a:p>
                  </a:txBody>
                  <a:tcPr marL="7038" marR="7038" marT="70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343660083"/>
                  </a:ext>
                </a:extLst>
              </a:tr>
              <a:tr h="224593">
                <a:tc>
                  <a:txBody>
                    <a:bodyPr/>
                    <a:lstStyle/>
                    <a:p>
                      <a:pPr algn="l" fontAlgn="b"/>
                      <a:r>
                        <a:rPr lang="en-US" sz="1000" b="1" u="none" strike="noStrike">
                          <a:effectLst/>
                        </a:rPr>
                        <a:t>Survey link (includes token)</a:t>
                      </a:r>
                      <a:endParaRPr lang="en-US" sz="1000" b="1" i="0" u="none" strike="noStrike">
                        <a:solidFill>
                          <a:srgbClr val="0563C1"/>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Facility code</a:t>
                      </a:r>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Facility name</a:t>
                      </a:r>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County name</a:t>
                      </a:r>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Level</a:t>
                      </a:r>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tc>
                  <a:txBody>
                    <a:bodyPr/>
                    <a:lstStyle/>
                    <a:p>
                      <a:pPr algn="l" fontAlgn="b"/>
                      <a:r>
                        <a:rPr lang="en-US" sz="1000" b="1" u="none" strike="noStrike">
                          <a:effectLst/>
                        </a:rPr>
                        <a:t>Token number</a:t>
                      </a:r>
                      <a:endParaRPr lang="en-US" sz="1000" b="1"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93687937"/>
                  </a:ext>
                </a:extLst>
              </a:tr>
              <a:tr h="224593">
                <a:tc>
                  <a:txBody>
                    <a:bodyPr/>
                    <a:lstStyle/>
                    <a:p>
                      <a:pPr algn="l" fontAlgn="b"/>
                      <a:r>
                        <a:rPr lang="en-US" sz="1000" u="sng" strike="noStrike">
                          <a:effectLst/>
                        </a:rPr>
                        <a:t>https://extranet.who.int/dataformv3/index.php/447349/lang/en/token/blIXM1ElUL</a:t>
                      </a:r>
                      <a:endParaRPr lang="en-US" sz="1000" b="0" i="0" u="sng" strike="noStrike">
                        <a:solidFill>
                          <a:srgbClr val="0563C1"/>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r" fontAlgn="b"/>
                      <a:r>
                        <a:rPr lang="en-US" sz="1000" u="none" strike="noStrike">
                          <a:effectLst/>
                        </a:rPr>
                        <a:t>12867</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Aga Khan Hospital</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Nairobi</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Level 5</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blIXM1ElUL</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19481920"/>
                  </a:ext>
                </a:extLst>
              </a:tr>
              <a:tr h="224593">
                <a:tc>
                  <a:txBody>
                    <a:bodyPr/>
                    <a:lstStyle/>
                    <a:p>
                      <a:pPr algn="l" fontAlgn="b"/>
                      <a:r>
                        <a:rPr lang="en-US" sz="1000" u="sng" strike="noStrike">
                          <a:effectLst/>
                        </a:rPr>
                        <a:t>https://extranet.who.int/dataformv3/index.php/447349/lang/en/token/fZwz1rEFBh</a:t>
                      </a:r>
                      <a:endParaRPr lang="en-US" sz="1000" b="0" i="0" u="sng" strike="noStrike">
                        <a:solidFill>
                          <a:srgbClr val="0563C1"/>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r" fontAlgn="b"/>
                      <a:r>
                        <a:rPr lang="en-US" sz="1000" u="none" strike="noStrike">
                          <a:effectLst/>
                        </a:rPr>
                        <a:t>13465</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AGA KHAN HOSPITAL Kisumu</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Kisumu</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Level 4</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algn="l" fontAlgn="b"/>
                      <a:r>
                        <a:rPr lang="en-US" sz="1000" u="none" strike="noStrike">
                          <a:effectLst/>
                        </a:rPr>
                        <a:t>fZwz1rEFBh</a:t>
                      </a:r>
                      <a:endParaRPr lang="en-US" sz="1000" b="0" i="0" u="none" strike="noStrike">
                        <a:solidFill>
                          <a:srgbClr val="000000"/>
                        </a:solidFill>
                        <a:effectLst/>
                        <a:latin typeface="Calibri" panose="020F0502020204030204" pitchFamily="34" charset="0"/>
                      </a:endParaRPr>
                    </a:p>
                  </a:txBody>
                  <a:tcPr marL="7038" marR="7038" marT="7038" marB="0">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92497383"/>
                  </a:ext>
                </a:extLst>
              </a:tr>
            </a:tbl>
          </a:graphicData>
        </a:graphic>
      </p:graphicFrame>
      <p:grpSp>
        <p:nvGrpSpPr>
          <p:cNvPr id="38" name="Group 37">
            <a:extLst>
              <a:ext uri="{FF2B5EF4-FFF2-40B4-BE49-F238E27FC236}">
                <a16:creationId xmlns:a16="http://schemas.microsoft.com/office/drawing/2014/main" id="{995F8197-3233-457A-924F-28351096B49F}"/>
              </a:ext>
            </a:extLst>
          </p:cNvPr>
          <p:cNvGrpSpPr/>
          <p:nvPr/>
        </p:nvGrpSpPr>
        <p:grpSpPr>
          <a:xfrm>
            <a:off x="2271426" y="4889528"/>
            <a:ext cx="9440573" cy="1923800"/>
            <a:chOff x="2271426" y="4889528"/>
            <a:chExt cx="9440573" cy="1923800"/>
          </a:xfrm>
        </p:grpSpPr>
        <p:grpSp>
          <p:nvGrpSpPr>
            <p:cNvPr id="26" name="Group 25">
              <a:extLst>
                <a:ext uri="{FF2B5EF4-FFF2-40B4-BE49-F238E27FC236}">
                  <a16:creationId xmlns:a16="http://schemas.microsoft.com/office/drawing/2014/main" id="{FD091411-56ED-4FAB-BC8B-56C0B55CD0DE}"/>
                </a:ext>
              </a:extLst>
            </p:cNvPr>
            <p:cNvGrpSpPr/>
            <p:nvPr/>
          </p:nvGrpSpPr>
          <p:grpSpPr>
            <a:xfrm>
              <a:off x="3710866" y="4889528"/>
              <a:ext cx="8001133" cy="1466923"/>
              <a:chOff x="3710868" y="5042517"/>
              <a:chExt cx="8001133" cy="1318344"/>
            </a:xfrm>
          </p:grpSpPr>
          <p:sp>
            <p:nvSpPr>
              <p:cNvPr id="22" name="Rectangle 21">
                <a:extLst>
                  <a:ext uri="{FF2B5EF4-FFF2-40B4-BE49-F238E27FC236}">
                    <a16:creationId xmlns:a16="http://schemas.microsoft.com/office/drawing/2014/main" id="{7C666D6D-545B-4486-82B4-328801D6557D}"/>
                  </a:ext>
                </a:extLst>
              </p:cNvPr>
              <p:cNvSpPr/>
              <p:nvPr/>
            </p:nvSpPr>
            <p:spPr>
              <a:xfrm>
                <a:off x="3710869" y="5042517"/>
                <a:ext cx="1278382" cy="3628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10C3F43-4943-4818-9C0F-52BC71CE0A0C}"/>
                  </a:ext>
                </a:extLst>
              </p:cNvPr>
              <p:cNvSpPr/>
              <p:nvPr/>
            </p:nvSpPr>
            <p:spPr>
              <a:xfrm>
                <a:off x="3710868" y="5970855"/>
                <a:ext cx="1278382" cy="3900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8FABDCB-6C6C-43B1-9C21-A923383869C7}"/>
                  </a:ext>
                </a:extLst>
              </p:cNvPr>
              <p:cNvSpPr/>
              <p:nvPr/>
            </p:nvSpPr>
            <p:spPr>
              <a:xfrm>
                <a:off x="10653206" y="5042517"/>
                <a:ext cx="1049917" cy="3628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86EC67F-02E3-4F2A-830F-B6670E136755}"/>
                  </a:ext>
                </a:extLst>
              </p:cNvPr>
              <p:cNvSpPr/>
              <p:nvPr/>
            </p:nvSpPr>
            <p:spPr>
              <a:xfrm>
                <a:off x="10653206" y="5970855"/>
                <a:ext cx="1058795" cy="3900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a:extLst>
                <a:ext uri="{FF2B5EF4-FFF2-40B4-BE49-F238E27FC236}">
                  <a16:creationId xmlns:a16="http://schemas.microsoft.com/office/drawing/2014/main" id="{9AB31D6C-818A-4E8E-B205-6383737DCAF6}"/>
                </a:ext>
              </a:extLst>
            </p:cNvPr>
            <p:cNvSpPr/>
            <p:nvPr/>
          </p:nvSpPr>
          <p:spPr>
            <a:xfrm>
              <a:off x="2877843" y="4889528"/>
              <a:ext cx="469039" cy="4037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4F50737-CBED-4746-B908-709812531C00}"/>
                </a:ext>
              </a:extLst>
            </p:cNvPr>
            <p:cNvSpPr/>
            <p:nvPr/>
          </p:nvSpPr>
          <p:spPr>
            <a:xfrm>
              <a:off x="2877843" y="5922491"/>
              <a:ext cx="469039" cy="4491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Left Brace 31">
              <a:extLst>
                <a:ext uri="{FF2B5EF4-FFF2-40B4-BE49-F238E27FC236}">
                  <a16:creationId xmlns:a16="http://schemas.microsoft.com/office/drawing/2014/main" id="{4A1C19AB-7239-4CC1-A5E8-A24A4D93E070}"/>
                </a:ext>
              </a:extLst>
            </p:cNvPr>
            <p:cNvSpPr/>
            <p:nvPr/>
          </p:nvSpPr>
          <p:spPr>
            <a:xfrm rot="16200000">
              <a:off x="3082432" y="6227500"/>
              <a:ext cx="59861" cy="469039"/>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Left Brace 32">
              <a:extLst>
                <a:ext uri="{FF2B5EF4-FFF2-40B4-BE49-F238E27FC236}">
                  <a16:creationId xmlns:a16="http://schemas.microsoft.com/office/drawing/2014/main" id="{01831739-94B6-46FE-9E6E-AC0263FFFDA3}"/>
                </a:ext>
              </a:extLst>
            </p:cNvPr>
            <p:cNvSpPr/>
            <p:nvPr/>
          </p:nvSpPr>
          <p:spPr>
            <a:xfrm rot="5400000" flipH="1">
              <a:off x="4327196" y="5815757"/>
              <a:ext cx="45719" cy="1278381"/>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Box 33">
              <a:extLst>
                <a:ext uri="{FF2B5EF4-FFF2-40B4-BE49-F238E27FC236}">
                  <a16:creationId xmlns:a16="http://schemas.microsoft.com/office/drawing/2014/main" id="{D671AB1E-32F6-4C36-A361-CEF8711A5F8C}"/>
                </a:ext>
              </a:extLst>
            </p:cNvPr>
            <p:cNvSpPr txBox="1"/>
            <p:nvPr/>
          </p:nvSpPr>
          <p:spPr>
            <a:xfrm>
              <a:off x="2271426" y="6551718"/>
              <a:ext cx="1681871" cy="261610"/>
            </a:xfrm>
            <a:prstGeom prst="rect">
              <a:avLst/>
            </a:prstGeom>
            <a:noFill/>
          </p:spPr>
          <p:txBody>
            <a:bodyPr wrap="none" rtlCol="0">
              <a:spAutoFit/>
            </a:bodyPr>
            <a:lstStyle/>
            <a:p>
              <a:r>
                <a:rPr lang="en-US" sz="1050">
                  <a:solidFill>
                    <a:srgbClr val="FF0000"/>
                  </a:solidFill>
                </a:rPr>
                <a:t>Module-specific number</a:t>
              </a:r>
            </a:p>
          </p:txBody>
        </p:sp>
        <p:sp>
          <p:nvSpPr>
            <p:cNvPr id="35" name="TextBox 34">
              <a:extLst>
                <a:ext uri="{FF2B5EF4-FFF2-40B4-BE49-F238E27FC236}">
                  <a16:creationId xmlns:a16="http://schemas.microsoft.com/office/drawing/2014/main" id="{7C4E17DE-C9AB-4711-BE45-46D18E71E383}"/>
                </a:ext>
              </a:extLst>
            </p:cNvPr>
            <p:cNvSpPr txBox="1"/>
            <p:nvPr/>
          </p:nvSpPr>
          <p:spPr>
            <a:xfrm>
              <a:off x="4070170" y="6559412"/>
              <a:ext cx="559769" cy="253916"/>
            </a:xfrm>
            <a:prstGeom prst="rect">
              <a:avLst/>
            </a:prstGeom>
            <a:noFill/>
          </p:spPr>
          <p:txBody>
            <a:bodyPr wrap="none" rtlCol="0">
              <a:spAutoFit/>
            </a:bodyPr>
            <a:lstStyle/>
            <a:p>
              <a:r>
                <a:rPr lang="en-US" sz="1050">
                  <a:solidFill>
                    <a:srgbClr val="FF0000"/>
                  </a:solidFill>
                </a:rPr>
                <a:t>Token</a:t>
              </a:r>
            </a:p>
          </p:txBody>
        </p:sp>
        <p:sp>
          <p:nvSpPr>
            <p:cNvPr id="36" name="Left Brace 35">
              <a:extLst>
                <a:ext uri="{FF2B5EF4-FFF2-40B4-BE49-F238E27FC236}">
                  <a16:creationId xmlns:a16="http://schemas.microsoft.com/office/drawing/2014/main" id="{8D2EA1DC-5B28-4157-8511-AEB716F98DA5}"/>
                </a:ext>
              </a:extLst>
            </p:cNvPr>
            <p:cNvSpPr/>
            <p:nvPr/>
          </p:nvSpPr>
          <p:spPr>
            <a:xfrm rot="5400000" flipH="1">
              <a:off x="11141552" y="5931799"/>
              <a:ext cx="73220" cy="1049918"/>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36">
              <a:extLst>
                <a:ext uri="{FF2B5EF4-FFF2-40B4-BE49-F238E27FC236}">
                  <a16:creationId xmlns:a16="http://schemas.microsoft.com/office/drawing/2014/main" id="{66A6C5F5-EF65-4445-BF7C-4C4467B07D4D}"/>
                </a:ext>
              </a:extLst>
            </p:cNvPr>
            <p:cNvSpPr txBox="1"/>
            <p:nvPr/>
          </p:nvSpPr>
          <p:spPr>
            <a:xfrm>
              <a:off x="10880077" y="6555565"/>
              <a:ext cx="598749" cy="253916"/>
            </a:xfrm>
            <a:prstGeom prst="rect">
              <a:avLst/>
            </a:prstGeom>
            <a:noFill/>
          </p:spPr>
          <p:txBody>
            <a:bodyPr wrap="square" rtlCol="0">
              <a:spAutoFit/>
            </a:bodyPr>
            <a:lstStyle/>
            <a:p>
              <a:r>
                <a:rPr lang="en-US" sz="1050">
                  <a:solidFill>
                    <a:srgbClr val="FF0000"/>
                  </a:solidFill>
                </a:rPr>
                <a:t>Token</a:t>
              </a:r>
            </a:p>
          </p:txBody>
        </p:sp>
      </p:grpSp>
    </p:spTree>
    <p:extLst>
      <p:ext uri="{BB962C8B-B14F-4D97-AF65-F5344CB8AC3E}">
        <p14:creationId xmlns:p14="http://schemas.microsoft.com/office/powerpoint/2010/main" val="3970464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42F15-02A1-4936-A489-DCBD8E1CC3F3}"/>
              </a:ext>
            </a:extLst>
          </p:cNvPr>
          <p:cNvSpPr>
            <a:spLocks noGrp="1"/>
          </p:cNvSpPr>
          <p:nvPr>
            <p:ph idx="1"/>
          </p:nvPr>
        </p:nvSpPr>
        <p:spPr>
          <a:xfrm>
            <a:off x="425570" y="1256294"/>
            <a:ext cx="11232001" cy="4350858"/>
          </a:xfrm>
        </p:spPr>
        <p:txBody>
          <a:bodyPr vert="horz" lIns="18000" tIns="0" rIns="18000" bIns="0" rtlCol="0" anchor="t">
            <a:noAutofit/>
          </a:bodyPr>
          <a:lstStyle/>
          <a:p>
            <a:pPr marL="285750">
              <a:spcAft>
                <a:spcPts val="0"/>
              </a:spcAft>
            </a:pPr>
            <a:r>
              <a:rPr lang="en-US" sz="1800">
                <a:cs typeface="Times New Roman"/>
              </a:rPr>
              <a:t>Interviewers will be provided with a daily list of facilities based on the overall survey interview schedule. The list should include:</a:t>
            </a:r>
          </a:p>
          <a:p>
            <a:pPr marL="1038225" lvl="1">
              <a:spcAft>
                <a:spcPts val="0"/>
              </a:spcAft>
              <a:buFont typeface="Wingdings" panose="05000000000000000000" pitchFamily="2" charset="2"/>
              <a:buChar char="§"/>
            </a:pPr>
            <a:r>
              <a:rPr lang="en-US" sz="1800"/>
              <a:t>Module (if multiple modules are used in the country)</a:t>
            </a:r>
            <a:endParaRPr lang="en-US" sz="1800">
              <a:cs typeface="Arial"/>
            </a:endParaRPr>
          </a:p>
          <a:p>
            <a:pPr marL="1038225" lvl="1">
              <a:spcAft>
                <a:spcPts val="0"/>
              </a:spcAft>
              <a:buFont typeface="Wingdings" panose="05000000000000000000" pitchFamily="2" charset="2"/>
              <a:buChar char="§"/>
            </a:pPr>
            <a:r>
              <a:rPr lang="en-US" sz="1800"/>
              <a:t>Date and time of interview</a:t>
            </a:r>
            <a:endParaRPr lang="en-US" sz="1800">
              <a:cs typeface="Arial"/>
            </a:endParaRPr>
          </a:p>
          <a:p>
            <a:pPr marL="1038225" lvl="1">
              <a:spcAft>
                <a:spcPts val="0"/>
              </a:spcAft>
              <a:buFont typeface="Wingdings" panose="05000000000000000000" pitchFamily="2" charset="2"/>
              <a:buChar char="§"/>
            </a:pPr>
            <a:r>
              <a:rPr lang="en-US" sz="1800"/>
              <a:t>Respondent name and phone number</a:t>
            </a:r>
            <a:endParaRPr lang="en-US" sz="1800">
              <a:cs typeface="Arial"/>
            </a:endParaRPr>
          </a:p>
          <a:p>
            <a:pPr marL="1038225" lvl="1">
              <a:spcAft>
                <a:spcPts val="0"/>
              </a:spcAft>
              <a:buFont typeface="Wingdings" panose="05000000000000000000" pitchFamily="2" charset="2"/>
              <a:buChar char="§"/>
            </a:pPr>
            <a:r>
              <a:rPr lang="en-US" sz="1800"/>
              <a:t>Background information about the facility and any note from outreach or previous calls</a:t>
            </a:r>
            <a:endParaRPr lang="en-US" sz="1800">
              <a:cs typeface="Arial"/>
            </a:endParaRPr>
          </a:p>
          <a:p>
            <a:pPr marL="1038225" lvl="1">
              <a:spcAft>
                <a:spcPts val="0"/>
              </a:spcAft>
              <a:buFont typeface="Wingdings" panose="05000000000000000000" pitchFamily="2" charset="2"/>
              <a:buChar char="§"/>
            </a:pPr>
            <a:r>
              <a:rPr lang="en-US" sz="1800"/>
              <a:t>Results/status for interviewers to complete for every call </a:t>
            </a:r>
            <a:endParaRPr lang="en-US" sz="1800">
              <a:cs typeface="Arial"/>
            </a:endParaRPr>
          </a:p>
          <a:p>
            <a:pPr marL="1038225" lvl="1">
              <a:spcAft>
                <a:spcPts val="0"/>
              </a:spcAft>
              <a:buFont typeface="Wingdings" panose="05000000000000000000" pitchFamily="2" charset="2"/>
              <a:buChar char="§"/>
            </a:pPr>
            <a:r>
              <a:rPr lang="en-US" sz="1800"/>
              <a:t>Unique online tool link and token, specific to each module and facility</a:t>
            </a:r>
            <a:endParaRPr lang="en-US" sz="1800">
              <a:cs typeface="Arial"/>
            </a:endParaRPr>
          </a:p>
          <a:p>
            <a:pPr marL="1038225" lvl="1">
              <a:spcAft>
                <a:spcPts val="0"/>
              </a:spcAft>
              <a:buFont typeface="Wingdings" panose="05000000000000000000" pitchFamily="2" charset="2"/>
              <a:buChar char="ü"/>
            </a:pPr>
            <a:endParaRPr lang="en-US">
              <a:hlinkClick r:id="rId3"/>
            </a:endParaRPr>
          </a:p>
          <a:p>
            <a:pPr marL="1398270" lvl="2">
              <a:spcAft>
                <a:spcPts val="0"/>
              </a:spcAft>
            </a:pPr>
            <a:r>
              <a:rPr lang="en-US">
                <a:hlinkClick r:id="rId3"/>
              </a:rPr>
              <a:t>https://extranet.who.int/dataformv3/index.php/198466/lang/en/token/A293BnEdnD</a:t>
            </a:r>
            <a:endParaRPr lang="en-US">
              <a:cs typeface="Arial"/>
            </a:endParaRPr>
          </a:p>
          <a:p>
            <a:pPr marL="1398270" lvl="2">
              <a:spcAft>
                <a:spcPts val="0"/>
              </a:spcAft>
            </a:pPr>
            <a:r>
              <a:rPr lang="en-US">
                <a:hlinkClick r:id="rId4"/>
              </a:rPr>
              <a:t>https://extranet.who.int/dataformv3/index.php/198466/lang/en/token/PJaH6nNzH1</a:t>
            </a:r>
            <a:endParaRPr lang="en-US">
              <a:cs typeface="Arial"/>
            </a:endParaRPr>
          </a:p>
          <a:p>
            <a:pPr marL="1398270" lvl="2">
              <a:spcAft>
                <a:spcPts val="0"/>
              </a:spcAft>
            </a:pPr>
            <a:endParaRPr lang="en-US">
              <a:cs typeface="Arial"/>
            </a:endParaRPr>
          </a:p>
          <a:p>
            <a:pPr marL="1398270" lvl="2">
              <a:spcAft>
                <a:spcPts val="0"/>
              </a:spcAft>
            </a:pPr>
            <a:r>
              <a:rPr lang="en-US">
                <a:hlinkClick r:id="rId5">
                  <a:extLst>
                    <a:ext uri="{A12FA001-AC4F-418D-AE19-62706E023703}">
                      <ahyp:hlinkClr xmlns:ahyp="http://schemas.microsoft.com/office/drawing/2018/hyperlinkcolor" val="tx"/>
                    </a:ext>
                  </a:extLst>
                </a:hlinkClick>
              </a:rPr>
              <a:t>https://extranet.who.int/dataformv3/index.php/521969/lang/en/token/jzyQH2qn92</a:t>
            </a:r>
            <a:r>
              <a:rPr lang="en-US">
                <a:solidFill>
                  <a:schemeClr val="bg1"/>
                </a:solidFill>
                <a:hlinkClick r:id="rId5">
                  <a:extLst>
                    <a:ext uri="{A12FA001-AC4F-418D-AE19-62706E023703}">
                      <ahyp:hlinkClr xmlns:ahyp="http://schemas.microsoft.com/office/drawing/2018/hyperlinkcolor" val="tx"/>
                    </a:ext>
                  </a:extLst>
                </a:hlinkClick>
              </a:rPr>
              <a:t>_Kenya</a:t>
            </a:r>
            <a:endParaRPr lang="en-US">
              <a:solidFill>
                <a:schemeClr val="bg1"/>
              </a:solidFill>
              <a:cs typeface="Arial"/>
            </a:endParaRPr>
          </a:p>
          <a:p>
            <a:pPr marL="1398270" lvl="2">
              <a:spcAft>
                <a:spcPts val="0"/>
              </a:spcAft>
            </a:pPr>
            <a:r>
              <a:rPr lang="en-US">
                <a:hlinkClick r:id="rId6"/>
              </a:rPr>
              <a:t>https://extranet.who.int/dataformv3/index.php/521969/lang/en/token/08zTmhDnG5_Kenya</a:t>
            </a:r>
            <a:endParaRPr lang="en-US">
              <a:cs typeface="Arial"/>
            </a:endParaRPr>
          </a:p>
          <a:p>
            <a:pPr marL="1038225" lvl="1">
              <a:spcAft>
                <a:spcPts val="0"/>
              </a:spcAft>
              <a:buFont typeface="Wingdings" panose="05000000000000000000" pitchFamily="2" charset="2"/>
              <a:buChar char="ü"/>
            </a:pPr>
            <a:endParaRPr lang="en-US"/>
          </a:p>
          <a:p>
            <a:pPr marL="1038225" lvl="1">
              <a:spcAft>
                <a:spcPts val="0"/>
              </a:spcAft>
              <a:buFont typeface="Wingdings" panose="05000000000000000000" pitchFamily="2" charset="2"/>
              <a:buChar char="ü"/>
            </a:pPr>
            <a:endParaRPr lang="en-US"/>
          </a:p>
          <a:p>
            <a:pPr marL="1038225" lvl="1">
              <a:spcAft>
                <a:spcPts val="0"/>
              </a:spcAft>
              <a:buFont typeface="Wingdings" panose="05000000000000000000" pitchFamily="2" charset="2"/>
              <a:buChar char="ü"/>
            </a:pPr>
            <a:endParaRPr lang="en-US" b="1"/>
          </a:p>
          <a:p>
            <a:pPr marL="1038225" lvl="1">
              <a:spcAft>
                <a:spcPts val="0"/>
              </a:spcAft>
              <a:buFont typeface="Wingdings" panose="05000000000000000000" pitchFamily="2" charset="2"/>
              <a:buChar char="ü"/>
            </a:pPr>
            <a:endParaRPr lang="en-US" b="1"/>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81</a:t>
            </a:fld>
            <a:endParaRPr lang="en-GB" noProof="0"/>
          </a:p>
        </p:txBody>
      </p:sp>
      <p:sp>
        <p:nvSpPr>
          <p:cNvPr id="12" name="Text Placeholder 11">
            <a:extLst>
              <a:ext uri="{FF2B5EF4-FFF2-40B4-BE49-F238E27FC236}">
                <a16:creationId xmlns:a16="http://schemas.microsoft.com/office/drawing/2014/main" id="{7F508C6F-5EC6-413D-ACB3-BC8909E65A9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79999" y="359999"/>
            <a:ext cx="8160000" cy="566969"/>
          </a:xfrm>
        </p:spPr>
        <p:txBody>
          <a:bodyPr/>
          <a:lstStyle/>
          <a:p>
            <a:r>
              <a:rPr lang="en-GB" altLang="en-US" sz="2800"/>
              <a:t>Daily list of facilities </a:t>
            </a:r>
            <a:r>
              <a:rPr lang="en-GB" altLang="en-US"/>
              <a:t>for </a:t>
            </a:r>
            <a:r>
              <a:rPr lang="en-GB" altLang="en-US" sz="2800"/>
              <a:t>interviewers </a:t>
            </a:r>
            <a:endParaRPr lang="en-US"/>
          </a:p>
        </p:txBody>
      </p:sp>
      <p:grpSp>
        <p:nvGrpSpPr>
          <p:cNvPr id="31" name="Group 30"/>
          <p:cNvGrpSpPr/>
          <p:nvPr/>
        </p:nvGrpSpPr>
        <p:grpSpPr>
          <a:xfrm>
            <a:off x="3379087" y="4345757"/>
            <a:ext cx="7188360" cy="1585275"/>
            <a:chOff x="3379087" y="4345757"/>
            <a:chExt cx="7188360" cy="1585275"/>
          </a:xfrm>
        </p:grpSpPr>
        <p:grpSp>
          <p:nvGrpSpPr>
            <p:cNvPr id="22" name="Group 21"/>
            <p:cNvGrpSpPr/>
            <p:nvPr/>
          </p:nvGrpSpPr>
          <p:grpSpPr>
            <a:xfrm>
              <a:off x="6702458" y="4364611"/>
              <a:ext cx="3864989" cy="542074"/>
              <a:chOff x="6702458" y="4364611"/>
              <a:chExt cx="3864989" cy="542074"/>
            </a:xfrm>
          </p:grpSpPr>
          <p:sp>
            <p:nvSpPr>
              <p:cNvPr id="19" name="Rounded Rectangle 18"/>
              <p:cNvSpPr/>
              <p:nvPr/>
            </p:nvSpPr>
            <p:spPr>
              <a:xfrm>
                <a:off x="6702458" y="4364611"/>
                <a:ext cx="1649690" cy="348791"/>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flipH="1">
                <a:off x="8652965" y="4383465"/>
                <a:ext cx="1914482" cy="523220"/>
              </a:xfrm>
              <a:prstGeom prst="rect">
                <a:avLst/>
              </a:prstGeom>
              <a:noFill/>
              <a:ln>
                <a:solidFill>
                  <a:schemeClr val="bg1"/>
                </a:solidFill>
              </a:ln>
            </p:spPr>
            <p:txBody>
              <a:bodyPr wrap="square" rtlCol="0">
                <a:spAutoFit/>
              </a:bodyPr>
              <a:lstStyle/>
              <a:p>
                <a:r>
                  <a:rPr lang="en-US" sz="1400">
                    <a:solidFill>
                      <a:srgbClr val="C00000"/>
                    </a:solidFill>
                  </a:rPr>
                  <a:t>Facility-specific code/token</a:t>
                </a:r>
              </a:p>
            </p:txBody>
          </p:sp>
          <p:cxnSp>
            <p:nvCxnSpPr>
              <p:cNvPr id="21" name="Straight Connector 20"/>
              <p:cNvCxnSpPr>
                <a:endCxn id="19" idx="3"/>
              </p:cNvCxnSpPr>
              <p:nvPr/>
            </p:nvCxnSpPr>
            <p:spPr>
              <a:xfrm flipH="1">
                <a:off x="8352148" y="4539006"/>
                <a:ext cx="287851" cy="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3379087" y="4345757"/>
              <a:ext cx="2759330" cy="1585275"/>
              <a:chOff x="3388514" y="4345757"/>
              <a:chExt cx="2759330" cy="1585275"/>
            </a:xfrm>
          </p:grpSpPr>
          <p:sp>
            <p:nvSpPr>
              <p:cNvPr id="17" name="Rounded Rectangle 16"/>
              <p:cNvSpPr/>
              <p:nvPr/>
            </p:nvSpPr>
            <p:spPr>
              <a:xfrm>
                <a:off x="5410986" y="4345757"/>
                <a:ext cx="725863" cy="697583"/>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5421981" y="5233449"/>
                <a:ext cx="725863" cy="697583"/>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3388514" y="4770883"/>
                <a:ext cx="1456863" cy="523220"/>
              </a:xfrm>
              <a:prstGeom prst="rect">
                <a:avLst/>
              </a:prstGeom>
              <a:solidFill>
                <a:schemeClr val="bg1"/>
              </a:solidFill>
            </p:spPr>
            <p:txBody>
              <a:bodyPr wrap="square" rtlCol="0">
                <a:spAutoFit/>
              </a:bodyPr>
              <a:lstStyle/>
              <a:p>
                <a:pPr algn="ctr"/>
                <a:r>
                  <a:rPr lang="en-US" sz="1400" dirty="0">
                    <a:solidFill>
                      <a:srgbClr val="C00000"/>
                    </a:solidFill>
                  </a:rPr>
                  <a:t>Module-specific number</a:t>
                </a:r>
              </a:p>
            </p:txBody>
          </p:sp>
          <p:cxnSp>
            <p:nvCxnSpPr>
              <p:cNvPr id="25" name="Straight Connector 24"/>
              <p:cNvCxnSpPr>
                <a:stCxn id="23" idx="3"/>
                <a:endCxn id="17" idx="1"/>
              </p:cNvCxnSpPr>
              <p:nvPr/>
            </p:nvCxnSpPr>
            <p:spPr>
              <a:xfrm flipV="1">
                <a:off x="4845377" y="4694549"/>
                <a:ext cx="565609" cy="3379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18" idx="1"/>
              </p:cNvCxnSpPr>
              <p:nvPr/>
            </p:nvCxnSpPr>
            <p:spPr>
              <a:xfrm>
                <a:off x="4845377" y="5032493"/>
                <a:ext cx="576604" cy="54974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9" name="Rectangle 28"/>
            <p:cNvSpPr/>
            <p:nvPr/>
          </p:nvSpPr>
          <p:spPr>
            <a:xfrm>
              <a:off x="8210746" y="5284676"/>
              <a:ext cx="895547" cy="288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8363146" y="5616189"/>
              <a:ext cx="895547" cy="288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7949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42F15-02A1-4936-A489-DCBD8E1CC3F3}"/>
              </a:ext>
            </a:extLst>
          </p:cNvPr>
          <p:cNvSpPr>
            <a:spLocks noGrp="1"/>
          </p:cNvSpPr>
          <p:nvPr>
            <p:ph idx="1"/>
          </p:nvPr>
        </p:nvSpPr>
        <p:spPr>
          <a:xfrm>
            <a:off x="479999" y="1691723"/>
            <a:ext cx="11232001" cy="1828849"/>
          </a:xfrm>
        </p:spPr>
        <p:txBody>
          <a:bodyPr/>
          <a:lstStyle/>
          <a:p>
            <a:pPr marL="285750">
              <a:spcAft>
                <a:spcPts val="0"/>
              </a:spcAft>
            </a:pPr>
            <a:endParaRPr lang="en-US" b="1"/>
          </a:p>
        </p:txBody>
      </p:sp>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82</a:t>
            </a:fld>
            <a:endParaRPr lang="en-GB" noProof="0"/>
          </a:p>
        </p:txBody>
      </p:sp>
      <p:sp>
        <p:nvSpPr>
          <p:cNvPr id="12" name="Text Placeholder 11">
            <a:extLst>
              <a:ext uri="{FF2B5EF4-FFF2-40B4-BE49-F238E27FC236}">
                <a16:creationId xmlns:a16="http://schemas.microsoft.com/office/drawing/2014/main" id="{7F508C6F-5EC6-413D-ACB3-BC8909E65A94}"/>
              </a:ext>
            </a:extLst>
          </p:cNvPr>
          <p:cNvSpPr>
            <a:spLocks noGrp="1"/>
          </p:cNvSpPr>
          <p:nvPr>
            <p:ph type="body" sz="quarter" idx="21"/>
          </p:nvPr>
        </p:nvSpPr>
        <p:spPr/>
        <p:txBody>
          <a:bodyPr/>
          <a:lstStyle/>
          <a:p>
            <a:endParaRPr lang="en-US"/>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79999" y="359999"/>
            <a:ext cx="8973094" cy="689140"/>
          </a:xfrm>
        </p:spPr>
        <p:txBody>
          <a:bodyPr/>
          <a:lstStyle/>
          <a:p>
            <a:r>
              <a:rPr lang="en-GB" altLang="en-US"/>
              <a:t>Daily list of facilities for interviewers (continued)</a:t>
            </a:r>
            <a:endParaRPr lang="en-US">
              <a:ea typeface="Ebrima"/>
              <a:cs typeface="Ebrima"/>
            </a:endParaRPr>
          </a:p>
        </p:txBody>
      </p:sp>
      <p:graphicFrame>
        <p:nvGraphicFramePr>
          <p:cNvPr id="16" name="Group 95">
            <a:extLst>
              <a:ext uri="{FF2B5EF4-FFF2-40B4-BE49-F238E27FC236}">
                <a16:creationId xmlns:a16="http://schemas.microsoft.com/office/drawing/2014/main" id="{FC8E5D56-AF16-48F5-AFD0-D83899F091C7}"/>
              </a:ext>
            </a:extLst>
          </p:cNvPr>
          <p:cNvGraphicFramePr>
            <a:graphicFrameLocks noGrp="1"/>
          </p:cNvGraphicFramePr>
          <p:nvPr/>
        </p:nvGraphicFramePr>
        <p:xfrm>
          <a:off x="328993" y="1691723"/>
          <a:ext cx="11528378" cy="4126790"/>
        </p:xfrm>
        <a:graphic>
          <a:graphicData uri="http://schemas.openxmlformats.org/drawingml/2006/table">
            <a:tbl>
              <a:tblPr/>
              <a:tblGrid>
                <a:gridCol w="613687">
                  <a:extLst>
                    <a:ext uri="{9D8B030D-6E8A-4147-A177-3AD203B41FA5}">
                      <a16:colId xmlns:a16="http://schemas.microsoft.com/office/drawing/2014/main" val="20000"/>
                    </a:ext>
                  </a:extLst>
                </a:gridCol>
                <a:gridCol w="612743">
                  <a:extLst>
                    <a:ext uri="{9D8B030D-6E8A-4147-A177-3AD203B41FA5}">
                      <a16:colId xmlns:a16="http://schemas.microsoft.com/office/drawing/2014/main" val="3230502374"/>
                    </a:ext>
                  </a:extLst>
                </a:gridCol>
                <a:gridCol w="606471">
                  <a:extLst>
                    <a:ext uri="{9D8B030D-6E8A-4147-A177-3AD203B41FA5}">
                      <a16:colId xmlns:a16="http://schemas.microsoft.com/office/drawing/2014/main" val="20003"/>
                    </a:ext>
                  </a:extLst>
                </a:gridCol>
                <a:gridCol w="621454">
                  <a:extLst>
                    <a:ext uri="{9D8B030D-6E8A-4147-A177-3AD203B41FA5}">
                      <a16:colId xmlns:a16="http://schemas.microsoft.com/office/drawing/2014/main" val="20004"/>
                    </a:ext>
                  </a:extLst>
                </a:gridCol>
                <a:gridCol w="663172">
                  <a:extLst>
                    <a:ext uri="{9D8B030D-6E8A-4147-A177-3AD203B41FA5}">
                      <a16:colId xmlns:a16="http://schemas.microsoft.com/office/drawing/2014/main" val="20001"/>
                    </a:ext>
                  </a:extLst>
                </a:gridCol>
                <a:gridCol w="886002">
                  <a:extLst>
                    <a:ext uri="{9D8B030D-6E8A-4147-A177-3AD203B41FA5}">
                      <a16:colId xmlns:a16="http://schemas.microsoft.com/office/drawing/2014/main" val="20009"/>
                    </a:ext>
                  </a:extLst>
                </a:gridCol>
                <a:gridCol w="1464963">
                  <a:extLst>
                    <a:ext uri="{9D8B030D-6E8A-4147-A177-3AD203B41FA5}">
                      <a16:colId xmlns:a16="http://schemas.microsoft.com/office/drawing/2014/main" val="20012"/>
                    </a:ext>
                  </a:extLst>
                </a:gridCol>
                <a:gridCol w="801278">
                  <a:extLst>
                    <a:ext uri="{9D8B030D-6E8A-4147-A177-3AD203B41FA5}">
                      <a16:colId xmlns:a16="http://schemas.microsoft.com/office/drawing/2014/main" val="20006"/>
                    </a:ext>
                  </a:extLst>
                </a:gridCol>
                <a:gridCol w="782425">
                  <a:extLst>
                    <a:ext uri="{9D8B030D-6E8A-4147-A177-3AD203B41FA5}">
                      <a16:colId xmlns:a16="http://schemas.microsoft.com/office/drawing/2014/main" val="20007"/>
                    </a:ext>
                  </a:extLst>
                </a:gridCol>
                <a:gridCol w="810705">
                  <a:extLst>
                    <a:ext uri="{9D8B030D-6E8A-4147-A177-3AD203B41FA5}">
                      <a16:colId xmlns:a16="http://schemas.microsoft.com/office/drawing/2014/main" val="20008"/>
                    </a:ext>
                  </a:extLst>
                </a:gridCol>
                <a:gridCol w="829559">
                  <a:extLst>
                    <a:ext uri="{9D8B030D-6E8A-4147-A177-3AD203B41FA5}">
                      <a16:colId xmlns:a16="http://schemas.microsoft.com/office/drawing/2014/main" val="20002"/>
                    </a:ext>
                  </a:extLst>
                </a:gridCol>
                <a:gridCol w="1018094">
                  <a:extLst>
                    <a:ext uri="{9D8B030D-6E8A-4147-A177-3AD203B41FA5}">
                      <a16:colId xmlns:a16="http://schemas.microsoft.com/office/drawing/2014/main" val="20005"/>
                    </a:ext>
                  </a:extLst>
                </a:gridCol>
                <a:gridCol w="782425">
                  <a:extLst>
                    <a:ext uri="{9D8B030D-6E8A-4147-A177-3AD203B41FA5}">
                      <a16:colId xmlns:a16="http://schemas.microsoft.com/office/drawing/2014/main" val="20010"/>
                    </a:ext>
                  </a:extLst>
                </a:gridCol>
                <a:gridCol w="1035400">
                  <a:extLst>
                    <a:ext uri="{9D8B030D-6E8A-4147-A177-3AD203B41FA5}">
                      <a16:colId xmlns:a16="http://schemas.microsoft.com/office/drawing/2014/main" val="20011"/>
                    </a:ext>
                  </a:extLst>
                </a:gridCol>
              </a:tblGrid>
              <a:tr h="0">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ID</a:t>
                      </a:r>
                    </a:p>
                  </a:txBody>
                  <a:tcPr marL="94710" marR="94710" marT="47353"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name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type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address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Facility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Module </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Online tool link</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Outreach call date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Arial" panose="020B0604020202020204" pitchFamily="34" charset="0"/>
                        </a:rPr>
                        <a:t>Main respondent phone number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Date and time of appointment</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Note</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Arial" panose="020B0604020202020204" pitchFamily="34" charset="0"/>
                        </a:rPr>
                        <a:t>Interviewer</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tc>
                  <a:txBody>
                    <a:bodyPr/>
                    <a:lstStyle/>
                    <a:p>
                      <a:pPr marL="0" marR="0" lvl="0" indent="0" algn="ctr" defTabSz="449263" rtl="0" eaLnBrk="0" fontAlgn="base" latinLnBrk="0" hangingPunct="0">
                        <a:lnSpc>
                          <a:spcPct val="104000"/>
                        </a:lnSpc>
                        <a:spcBef>
                          <a:spcPts val="12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1" i="0" u="none" strike="noStrike" kern="1200" cap="none" normalizeH="0" baseline="0">
                          <a:ln>
                            <a:noFill/>
                          </a:ln>
                          <a:solidFill>
                            <a:sysClr val="windowText" lastClr="000000"/>
                          </a:solidFill>
                          <a:effectLst/>
                          <a:latin typeface="+mn-lt"/>
                          <a:ea typeface="+mn-ea"/>
                          <a:cs typeface="Arial" panose="020B0604020202020204" pitchFamily="34" charset="0"/>
                        </a:rPr>
                        <a:t>Status</a:t>
                      </a:r>
                    </a:p>
                  </a:txBody>
                  <a:tcPr marL="94710" marR="94710" marT="47353"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E8F6FC"/>
                    </a:solidFill>
                  </a:tcPr>
                </a:tc>
                <a:extLst>
                  <a:ext uri="{0D108BD9-81ED-4DB2-BD59-A6C34878D82A}">
                    <a16:rowId xmlns:a16="http://schemas.microsoft.com/office/drawing/2014/main" val="10000"/>
                  </a:ext>
                </a:extLst>
              </a:tr>
              <a:tr h="455559">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890</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CC 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Hospital</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456-456-789</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COVID case management capacity</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lang="en-US" sz="900" b="0" i="0" u="none" strike="noStrike">
                          <a:solidFill>
                            <a:srgbClr val="000000"/>
                          </a:solidFill>
                          <a:effectLst/>
                          <a:latin typeface="Calibri" panose="020F0502020204030204" pitchFamily="34" charset="0"/>
                          <a:hlinkClick r:id="rId3"/>
                        </a:rPr>
                        <a:t>https://extranet.who.int/dataformv3/index.php/198466/lang/en/token/A293BnEdnD</a:t>
                      </a:r>
                      <a:endParaRPr lang="en-US" sz="900" b="0" i="0" u="none" strike="noStrike">
                        <a:solidFill>
                          <a:srgbClr val="000000"/>
                        </a:solidFill>
                        <a:effectLst/>
                        <a:latin typeface="Calibri" panose="020F0502020204030204" pitchFamily="34" charset="0"/>
                      </a:endParaRP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12/9/2020</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Peter Baressi</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456-456-789</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12/18/2020 10AM</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1"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5559">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159</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ZZ health caneter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Health center</a:t>
                      </a: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234-567-561</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EHS</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lang="en-US" sz="900">
                          <a:hlinkClick r:id="rId4"/>
                        </a:rPr>
                        <a:t>https://extranet.who.int/dataformv3/index.php/521969/lang/en/token/jzyQH2qn92</a:t>
                      </a:r>
                      <a:r>
                        <a:rPr lang="en-US" sz="900">
                          <a:solidFill>
                            <a:schemeClr val="bg1"/>
                          </a:solidFill>
                          <a:hlinkClick r:id="rId4"/>
                        </a:rPr>
                        <a:t>_Kenya</a:t>
                      </a:r>
                      <a:endParaRPr lang="en-US" sz="900">
                        <a:solidFill>
                          <a:schemeClr val="bg1"/>
                        </a:solidFill>
                      </a:endParaRP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12/7/2020</a:t>
                      </a: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Chelsea Park</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234-567-561</a:t>
                      </a: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12/18/2020 12PM</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1" i="1" u="none" strike="noStrike" cap="none" normalizeH="0" baseline="0">
                        <a:ln>
                          <a:noFill/>
                        </a:ln>
                        <a:solidFill>
                          <a:schemeClr val="tx1"/>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5559">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456</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XX 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789-123-456</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EHS</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lang="en-US" sz="900">
                          <a:hlinkClick r:id="rId4"/>
                        </a:rPr>
                        <a:t>https://extranet.who.int/dataformv3/index.php/521969/lang/en/token/jzyQH2qn92</a:t>
                      </a:r>
                      <a:r>
                        <a:rPr lang="en-US" sz="900">
                          <a:solidFill>
                            <a:schemeClr val="bg1"/>
                          </a:solidFill>
                          <a:hlinkClick r:id="rId4"/>
                        </a:rPr>
                        <a:t>_Kenya</a:t>
                      </a:r>
                      <a:endParaRPr lang="en-US" sz="900">
                        <a:solidFill>
                          <a:schemeClr val="bg1"/>
                        </a:solidFill>
                      </a:endParaRP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12/7/2020</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John Smith</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789-123-456</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kern="1200" cap="none" normalizeH="0" baseline="0">
                          <a:ln>
                            <a:noFill/>
                          </a:ln>
                          <a:solidFill>
                            <a:schemeClr val="tx1"/>
                          </a:solidFill>
                          <a:effectLst/>
                          <a:latin typeface="+mn-lt"/>
                          <a:ea typeface="+mn-ea"/>
                          <a:cs typeface="Courier New" panose="02070309020205020404" pitchFamily="49" charset="0"/>
                        </a:rPr>
                        <a:t>12/18/2020 2PM</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kern="1200" cap="none" normalizeH="0" baseline="0">
                          <a:ln>
                            <a:noFill/>
                          </a:ln>
                          <a:solidFill>
                            <a:schemeClr val="tx1"/>
                          </a:solidFill>
                          <a:effectLst/>
                          <a:latin typeface="+mn-lt"/>
                          <a:ea typeface="+mn-ea"/>
                          <a:cs typeface="Courier New" panose="02070309020205020404" pitchFamily="49" charset="0"/>
                        </a:rPr>
                        <a:t>Rescheduled from 12/17/2020. start from Section 7</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1" i="1" u="none" strike="noStrike" cap="none" normalizeH="0" baseline="0">
                        <a:ln>
                          <a:noFill/>
                        </a:ln>
                        <a:solidFill>
                          <a:schemeClr val="tx1"/>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5559">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567</a:t>
                      </a:r>
                    </a:p>
                  </a:txBody>
                  <a:tcPr marL="94710" marR="94710" marT="98592" marB="47353" horzOverflow="overflow">
                    <a:lnL w="12700" cap="flat" cmpd="sng" algn="ctr">
                      <a:solidFill>
                        <a:schemeClr val="tx1"/>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YYY 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Health center</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 </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987-987-564</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Continuity of EHS</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hlinkClick r:id="rId5"/>
                        </a:rPr>
                        <a:t>https://extranet.who.int/dataformv3/index.php/521969/lang/en/token/erz3ag1sta_Kenya</a:t>
                      </a: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12/7/2020</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cap="none" normalizeH="0" baseline="0">
                          <a:ln>
                            <a:noFill/>
                          </a:ln>
                          <a:solidFill>
                            <a:sysClr val="windowText" lastClr="000000"/>
                          </a:solidFill>
                          <a:effectLst/>
                          <a:latin typeface="+mn-lt"/>
                          <a:cs typeface="Courier New" panose="02070309020205020404" pitchFamily="49" charset="0"/>
                        </a:rPr>
                        <a:t>Thomas Gichangi</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kern="1200" cap="none" normalizeH="0" baseline="0">
                          <a:ln>
                            <a:noFill/>
                          </a:ln>
                          <a:solidFill>
                            <a:sysClr val="windowText" lastClr="000000"/>
                          </a:solidFill>
                          <a:effectLst/>
                          <a:latin typeface="Calibri" panose="020F0502020204030204" pitchFamily="34" charset="0"/>
                          <a:ea typeface="+mn-ea"/>
                          <a:cs typeface="Courier New" panose="02070309020205020404" pitchFamily="49" charset="0"/>
                        </a:rPr>
                        <a:t>987-987-564</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CA" sz="900" b="0" i="0" u="none" strike="noStrike" kern="1200" cap="none" normalizeH="0" baseline="0">
                          <a:ln>
                            <a:noFill/>
                          </a:ln>
                          <a:solidFill>
                            <a:sysClr val="windowText" lastClr="000000"/>
                          </a:solidFill>
                          <a:effectLst/>
                          <a:latin typeface="+mn-lt"/>
                          <a:ea typeface="+mn-ea"/>
                          <a:cs typeface="Courier New" panose="02070309020205020404" pitchFamily="49" charset="0"/>
                        </a:rPr>
                        <a:t>12/18/2020 4PM</a:t>
                      </a:r>
                      <a:endParaRPr kumimoji="0" lang="en-CA" sz="900" b="0"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rtl="0" eaLnBrk="0" hangingPunct="0">
                        <a:spcBef>
                          <a:spcPts val="2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rgbClr val="000066"/>
                          </a:solidFill>
                          <a:latin typeface="Calibri" panose="020F0502020204030204" pitchFamily="34" charset="0"/>
                          <a:cs typeface="Arial" panose="020B0604020202020204" pitchFamily="34" charset="0"/>
                        </a:defRPr>
                      </a:lvl1pPr>
                      <a:lvl2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2pPr>
                      <a:lvl3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3pPr>
                      <a:lvl4pPr rtl="0"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rgbClr val="000066"/>
                          </a:solidFill>
                          <a:latin typeface="Calibri" panose="020F0502020204030204" pitchFamily="34" charset="0"/>
                          <a:cs typeface="Arial" panose="020B0604020202020204" pitchFamily="34" charset="0"/>
                        </a:defRPr>
                      </a:lvl4pPr>
                      <a:lvl5pPr algn="r" eaLnBrk="0" hangingPunct="0">
                        <a:spcBef>
                          <a:spcPts val="575"/>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5pPr>
                      <a:lvl6pPr marL="25146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6pPr>
                      <a:lvl7pPr marL="29718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7pPr>
                      <a:lvl8pPr marL="34290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8pPr>
                      <a:lvl9pPr marL="3886200" indent="-228600" algn="r" defTabSz="449263" rtl="1" eaLnBrk="0" fontAlgn="base" hangingPunct="0">
                        <a:spcBef>
                          <a:spcPts val="575"/>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100">
                          <a:solidFill>
                            <a:srgbClr val="000066"/>
                          </a:solidFill>
                          <a:latin typeface="Arial" panose="020B0604020202020204" pitchFamily="34" charset="0"/>
                          <a:cs typeface="Arial" panose="020B0604020202020204" pitchFamily="34" charset="0"/>
                        </a:defRPr>
                      </a:lvl9p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kumimoji="0" lang="en-GB" sz="900" b="0" i="0" u="none" strike="noStrike" cap="none" normalizeH="0" baseline="0">
                          <a:ln>
                            <a:noFill/>
                          </a:ln>
                          <a:solidFill>
                            <a:sysClr val="windowText" lastClr="000000"/>
                          </a:solidFill>
                          <a:effectLst/>
                          <a:latin typeface="+mn-lt"/>
                          <a:cs typeface="Courier New" panose="02070309020205020404" pitchFamily="49" charset="0"/>
                        </a:rPr>
                        <a:t>A</a:t>
                      </a: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49263" rtl="0" eaLnBrk="0" fontAlgn="base" latinLnBrk="0" hangingPunct="0">
                        <a:lnSpc>
                          <a:spcPct val="79000"/>
                        </a:lnSpc>
                        <a:spcBef>
                          <a:spcPts val="140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kumimoji="0" lang="en-GB" sz="900" b="1" i="0" u="none" strike="noStrike" cap="none" normalizeH="0" baseline="0">
                        <a:ln>
                          <a:noFill/>
                        </a:ln>
                        <a:solidFill>
                          <a:sysClr val="windowText" lastClr="000000"/>
                        </a:solidFill>
                        <a:effectLst/>
                        <a:latin typeface="+mn-lt"/>
                        <a:cs typeface="Courier New" panose="02070309020205020404" pitchFamily="49" charset="0"/>
                      </a:endParaRPr>
                    </a:p>
                  </a:txBody>
                  <a:tcPr marL="94710" marR="94710" marT="98592" marB="47353" horzOverflow="overflow">
                    <a:lnL w="635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3" name="Rounded Rectangle 12"/>
          <p:cNvSpPr/>
          <p:nvPr/>
        </p:nvSpPr>
        <p:spPr>
          <a:xfrm>
            <a:off x="4237044" y="1584931"/>
            <a:ext cx="1617001" cy="4325675"/>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0746557" y="1584930"/>
            <a:ext cx="1187778" cy="4325675"/>
          </a:xfrm>
          <a:prstGeom prst="roundRect">
            <a:avLst>
              <a:gd name="adj" fmla="val 7122"/>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795D35FF-3261-4B47-AC2B-B5FCA5C078CB}"/>
              </a:ext>
            </a:extLst>
          </p:cNvPr>
          <p:cNvSpPr txBox="1"/>
          <p:nvPr/>
        </p:nvSpPr>
        <p:spPr>
          <a:xfrm>
            <a:off x="543757" y="1162203"/>
            <a:ext cx="6094520" cy="369332"/>
          </a:xfrm>
          <a:prstGeom prst="rect">
            <a:avLst/>
          </a:prstGeom>
          <a:noFill/>
        </p:spPr>
        <p:txBody>
          <a:bodyPr wrap="square">
            <a:spAutoFit/>
          </a:bodyPr>
          <a:lstStyle/>
          <a:p>
            <a:r>
              <a:rPr lang="en-US"/>
              <a:t>Example of a</a:t>
            </a:r>
            <a:r>
              <a:rPr lang="en-US" sz="1800"/>
              <a:t> daily list of facilities </a:t>
            </a:r>
            <a:r>
              <a:rPr lang="en-US"/>
              <a:t>for</a:t>
            </a:r>
            <a:r>
              <a:rPr lang="en-US" sz="1800"/>
              <a:t> interviewers</a:t>
            </a:r>
            <a:endParaRPr lang="en-GB"/>
          </a:p>
        </p:txBody>
      </p:sp>
    </p:spTree>
    <p:extLst>
      <p:ext uri="{BB962C8B-B14F-4D97-AF65-F5344CB8AC3E}">
        <p14:creationId xmlns:p14="http://schemas.microsoft.com/office/powerpoint/2010/main" val="29918269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342900" indent="-342900">
              <a:buAutoNum type="arabicPeriod"/>
            </a:pPr>
            <a:endParaRPr lang="en-GB"/>
          </a:p>
          <a:p>
            <a:pPr marL="342900" indent="-342900">
              <a:buAutoNum type="arabicPeriod"/>
            </a:pPr>
            <a:endParaRPr lang="en-US"/>
          </a:p>
        </p:txBody>
      </p:sp>
      <p:grpSp>
        <p:nvGrpSpPr>
          <p:cNvPr id="19" name="Group 18"/>
          <p:cNvGrpSpPr/>
          <p:nvPr/>
        </p:nvGrpSpPr>
        <p:grpSpPr>
          <a:xfrm>
            <a:off x="1146597" y="1422835"/>
            <a:ext cx="9972119" cy="4974144"/>
            <a:chOff x="1146597" y="1452019"/>
            <a:chExt cx="9972119" cy="4974144"/>
          </a:xfrm>
        </p:grpSpPr>
        <p:cxnSp>
          <p:nvCxnSpPr>
            <p:cNvPr id="7" name="Straight Arrow Connector 6"/>
            <p:cNvCxnSpPr>
              <a:stCxn id="10" idx="3"/>
            </p:cNvCxnSpPr>
            <p:nvPr/>
          </p:nvCxnSpPr>
          <p:spPr>
            <a:xfrm>
              <a:off x="5718597" y="4910235"/>
              <a:ext cx="767821" cy="3606"/>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oup 8"/>
            <p:cNvGrpSpPr>
              <a:grpSpLocks noChangeAspect="1"/>
            </p:cNvGrpSpPr>
            <p:nvPr/>
          </p:nvGrpSpPr>
          <p:grpSpPr>
            <a:xfrm>
              <a:off x="1146597" y="3325801"/>
              <a:ext cx="4572000" cy="3096798"/>
              <a:chOff x="8097370" y="2538844"/>
              <a:chExt cx="3743325" cy="2535500"/>
            </a:xfrm>
          </p:grpSpPr>
          <p:pic>
            <p:nvPicPr>
              <p:cNvPr id="10" name="Picture 9"/>
              <p:cNvPicPr>
                <a:picLocks noChangeAspect="1"/>
              </p:cNvPicPr>
              <p:nvPr/>
            </p:nvPicPr>
            <p:blipFill>
              <a:blip r:embed="rId2"/>
              <a:stretch>
                <a:fillRect/>
              </a:stretch>
            </p:blipFill>
            <p:spPr>
              <a:xfrm>
                <a:off x="8097370" y="2597846"/>
                <a:ext cx="3743325" cy="2476498"/>
              </a:xfrm>
              <a:prstGeom prst="rect">
                <a:avLst/>
              </a:prstGeom>
              <a:ln>
                <a:solidFill>
                  <a:schemeClr val="bg1">
                    <a:lumMod val="50000"/>
                  </a:schemeClr>
                </a:solidFill>
              </a:ln>
            </p:spPr>
          </p:pic>
          <p:sp>
            <p:nvSpPr>
              <p:cNvPr id="11" name="Rounded Rectangle 10"/>
              <p:cNvSpPr/>
              <p:nvPr/>
            </p:nvSpPr>
            <p:spPr>
              <a:xfrm>
                <a:off x="9191338" y="2538844"/>
                <a:ext cx="2605880" cy="1510863"/>
              </a:xfrm>
              <a:prstGeom prst="roundRect">
                <a:avLst/>
              </a:prstGeom>
              <a:solidFill>
                <a:schemeClr val="accent6">
                  <a:lumMod val="20000"/>
                  <a:lumOff val="80000"/>
                </a:schemeClr>
              </a:solidFill>
              <a:ln>
                <a:solidFill>
                  <a:schemeClr val="accent6">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000" b="1">
                    <a:solidFill>
                      <a:schemeClr val="accent6">
                        <a:lumMod val="50000"/>
                      </a:schemeClr>
                    </a:solidFill>
                  </a:rPr>
                  <a:t>Click facility link</a:t>
                </a:r>
                <a:endParaRPr lang="en-US" sz="2000" b="1">
                  <a:solidFill>
                    <a:srgbClr val="C00000"/>
                  </a:solidFill>
                </a:endParaRPr>
              </a:p>
            </p:txBody>
          </p:sp>
          <p:sp>
            <p:nvSpPr>
              <p:cNvPr id="12" name="Oval 11"/>
              <p:cNvSpPr/>
              <p:nvPr/>
            </p:nvSpPr>
            <p:spPr>
              <a:xfrm>
                <a:off x="8519207" y="2810360"/>
                <a:ext cx="457200" cy="457200"/>
              </a:xfrm>
              <a:prstGeom prst="ellipse">
                <a:avLst/>
              </a:prstGeom>
              <a:solidFill>
                <a:schemeClr val="accent6">
                  <a:lumMod val="60000"/>
                  <a:lumOff val="40000"/>
                </a:schemeClr>
              </a:solidFill>
              <a:ln>
                <a:solidFill>
                  <a:schemeClr val="accent6">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b="1">
                    <a:solidFill>
                      <a:schemeClr val="accent6">
                        <a:lumMod val="50000"/>
                      </a:schemeClr>
                    </a:solidFill>
                  </a:rPr>
                  <a:t>1</a:t>
                </a:r>
              </a:p>
            </p:txBody>
          </p:sp>
          <p:sp>
            <p:nvSpPr>
              <p:cNvPr id="13" name="Rounded Rectangle 12"/>
              <p:cNvSpPr/>
              <p:nvPr/>
            </p:nvSpPr>
            <p:spPr>
              <a:xfrm>
                <a:off x="8119760" y="4367298"/>
                <a:ext cx="2423136" cy="21125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6486418" y="1452019"/>
              <a:ext cx="4632298" cy="4974144"/>
              <a:chOff x="6486418" y="1259623"/>
              <a:chExt cx="4632298" cy="4974144"/>
            </a:xfrm>
          </p:grpSpPr>
          <p:pic>
            <p:nvPicPr>
              <p:cNvPr id="18" name="Picture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86418" y="1259623"/>
                <a:ext cx="4572000" cy="4974144"/>
              </a:xfrm>
              <a:prstGeom prst="rect">
                <a:avLst/>
              </a:prstGeom>
              <a:ln>
                <a:solidFill>
                  <a:schemeClr val="bg1">
                    <a:lumMod val="50000"/>
                  </a:schemeClr>
                </a:solidFill>
              </a:ln>
            </p:spPr>
          </p:pic>
          <p:grpSp>
            <p:nvGrpSpPr>
              <p:cNvPr id="8" name="Group 7"/>
              <p:cNvGrpSpPr>
                <a:grpSpLocks noChangeAspect="1"/>
              </p:cNvGrpSpPr>
              <p:nvPr/>
            </p:nvGrpSpPr>
            <p:grpSpPr>
              <a:xfrm>
                <a:off x="7280518" y="2372478"/>
                <a:ext cx="3543101" cy="1642538"/>
                <a:chOff x="8775510" y="4591862"/>
                <a:chExt cx="2834480" cy="1314031"/>
              </a:xfrm>
            </p:grpSpPr>
            <p:sp>
              <p:nvSpPr>
                <p:cNvPr id="15" name="Rounded Rectangle 14"/>
                <p:cNvSpPr/>
                <p:nvPr/>
              </p:nvSpPr>
              <p:spPr>
                <a:xfrm>
                  <a:off x="9004110" y="4927755"/>
                  <a:ext cx="2605880" cy="978138"/>
                </a:xfrm>
                <a:prstGeom prst="roundRect">
                  <a:avLst/>
                </a:prstGeom>
                <a:solidFill>
                  <a:schemeClr val="accent6">
                    <a:lumMod val="20000"/>
                    <a:lumOff val="80000"/>
                  </a:schemeClr>
                </a:solidFill>
                <a:ln>
                  <a:solidFill>
                    <a:schemeClr val="accent6">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sz="2000" b="1">
                      <a:solidFill>
                        <a:schemeClr val="accent6">
                          <a:lumMod val="50000"/>
                        </a:schemeClr>
                      </a:solidFill>
                    </a:rPr>
                    <a:t>Select language</a:t>
                  </a:r>
                </a:p>
              </p:txBody>
            </p:sp>
            <p:sp>
              <p:nvSpPr>
                <p:cNvPr id="16" name="Oval 15"/>
                <p:cNvSpPr/>
                <p:nvPr/>
              </p:nvSpPr>
              <p:spPr>
                <a:xfrm>
                  <a:off x="8775510" y="4743403"/>
                  <a:ext cx="457200" cy="457200"/>
                </a:xfrm>
                <a:prstGeom prst="ellipse">
                  <a:avLst/>
                </a:prstGeom>
                <a:solidFill>
                  <a:schemeClr val="accent6">
                    <a:lumMod val="60000"/>
                    <a:lumOff val="40000"/>
                  </a:schemeClr>
                </a:solidFill>
                <a:ln>
                  <a:solidFill>
                    <a:schemeClr val="accent6">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200" b="1">
                      <a:solidFill>
                        <a:schemeClr val="accent6">
                          <a:lumMod val="50000"/>
                        </a:schemeClr>
                      </a:solidFill>
                    </a:rPr>
                    <a:t>2</a:t>
                  </a:r>
                </a:p>
              </p:txBody>
            </p:sp>
            <p:sp>
              <p:nvSpPr>
                <p:cNvPr id="17" name="Rounded Rectangle 16"/>
                <p:cNvSpPr/>
                <p:nvPr/>
              </p:nvSpPr>
              <p:spPr>
                <a:xfrm>
                  <a:off x="9612935" y="4591862"/>
                  <a:ext cx="694114" cy="23883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Oval 1"/>
              <p:cNvSpPr/>
              <p:nvPr/>
            </p:nvSpPr>
            <p:spPr>
              <a:xfrm>
                <a:off x="10379413" y="5496130"/>
                <a:ext cx="739303" cy="48638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0" name="Text Placeholder 16">
            <a:extLst>
              <a:ext uri="{FF2B5EF4-FFF2-40B4-BE49-F238E27FC236}">
                <a16:creationId xmlns:a16="http://schemas.microsoft.com/office/drawing/2014/main" id="{16AB9DE8-BFBC-40E7-B025-81DBA939CAB0}"/>
              </a:ext>
            </a:extLst>
          </p:cNvPr>
          <p:cNvSpPr txBox="1">
            <a:spLocks/>
          </p:cNvSpPr>
          <p:nvPr/>
        </p:nvSpPr>
        <p:spPr>
          <a:xfrm>
            <a:off x="474362" y="694446"/>
            <a:ext cx="8160000" cy="287610"/>
          </a:xfrm>
          <a:prstGeom prst="rect">
            <a:avLst/>
          </a:prstGeom>
        </p:spPr>
        <p:txBody>
          <a:bodyPr vert="horz" lIns="18000" tIns="0" rIns="18000" bIns="0" rtlCol="0" anchor="ctr">
            <a:normAutofit/>
          </a:bodyPr>
          <a:lstStyle>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t>Access online survey</a:t>
            </a:r>
          </a:p>
        </p:txBody>
      </p:sp>
      <p:sp>
        <p:nvSpPr>
          <p:cNvPr id="21" name="Title 15">
            <a:extLst>
              <a:ext uri="{FF2B5EF4-FFF2-40B4-BE49-F238E27FC236}">
                <a16:creationId xmlns:a16="http://schemas.microsoft.com/office/drawing/2014/main" id="{BE58F6A9-11C2-4260-9A6A-2035ECD955A4}"/>
              </a:ext>
            </a:extLst>
          </p:cNvPr>
          <p:cNvSpPr>
            <a:spLocks noGrp="1"/>
          </p:cNvSpPr>
          <p:nvPr>
            <p:ph type="title"/>
          </p:nvPr>
        </p:nvSpPr>
        <p:spPr>
          <a:xfrm>
            <a:off x="474362" y="357318"/>
            <a:ext cx="8568752" cy="332846"/>
          </a:xfrm>
        </p:spPr>
        <p:txBody>
          <a:bodyPr vert="horz" lIns="18000" tIns="0" rIns="360000" bIns="0" rtlCol="0" anchor="b">
            <a:noAutofit/>
          </a:bodyPr>
          <a:lstStyle/>
          <a:p>
            <a:r>
              <a:rPr lang="en-US" sz="2400"/>
              <a:t>Online Data Entry</a:t>
            </a:r>
          </a:p>
        </p:txBody>
      </p:sp>
      <p:sp>
        <p:nvSpPr>
          <p:cNvPr id="6" name="TextBox 5">
            <a:extLst>
              <a:ext uri="{FF2B5EF4-FFF2-40B4-BE49-F238E27FC236}">
                <a16:creationId xmlns:a16="http://schemas.microsoft.com/office/drawing/2014/main" id="{0E6E2FA0-A8EC-4CE4-B520-641467034471}"/>
              </a:ext>
            </a:extLst>
          </p:cNvPr>
          <p:cNvSpPr txBox="1"/>
          <p:nvPr/>
        </p:nvSpPr>
        <p:spPr>
          <a:xfrm>
            <a:off x="673169" y="1444614"/>
            <a:ext cx="4944327" cy="1477328"/>
          </a:xfrm>
          <a:prstGeom prst="rect">
            <a:avLst/>
          </a:prstGeom>
          <a:noFill/>
        </p:spPr>
        <p:txBody>
          <a:bodyPr wrap="square" rtlCol="0">
            <a:spAutoFit/>
          </a:bodyPr>
          <a:lstStyle/>
          <a:p>
            <a:pPr>
              <a:spcAft>
                <a:spcPts val="600"/>
              </a:spcAft>
            </a:pPr>
            <a:r>
              <a:rPr lang="en-US" sz="1600"/>
              <a:t>Interviewers can access the questionnaire through a link received by email</a:t>
            </a:r>
          </a:p>
          <a:p>
            <a:r>
              <a:rPr lang="en-US" sz="1600"/>
              <a:t>Language selection is the first step:</a:t>
            </a:r>
          </a:p>
          <a:p>
            <a:pPr marL="742950" lvl="1" indent="-285750">
              <a:spcAft>
                <a:spcPts val="600"/>
              </a:spcAft>
              <a:buSzPct val="80000"/>
              <a:buFont typeface="Arial" panose="020B0604020202020204" pitchFamily="34" charset="0"/>
              <a:buChar char="•"/>
            </a:pPr>
            <a:r>
              <a:rPr lang="en-US" sz="1600"/>
              <a:t>Available in English, French and Russian</a:t>
            </a:r>
          </a:p>
          <a:p>
            <a:endParaRPr lang="en-US" sz="1600"/>
          </a:p>
        </p:txBody>
      </p:sp>
    </p:spTree>
    <p:extLst>
      <p:ext uri="{BB962C8B-B14F-4D97-AF65-F5344CB8AC3E}">
        <p14:creationId xmlns:p14="http://schemas.microsoft.com/office/powerpoint/2010/main" val="10510619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79999" y="2237173"/>
            <a:ext cx="11232001" cy="1341437"/>
          </a:xfrm>
        </p:spPr>
        <p:txBody>
          <a:bodyPr vert="horz" lIns="18000" tIns="0" rIns="18000" bIns="0" numCol="1" rtlCol="0" anchor="t">
            <a:normAutofit/>
          </a:bodyPr>
          <a:lstStyle/>
          <a:p>
            <a:pPr>
              <a:spcBef>
                <a:spcPts val="181"/>
              </a:spcBef>
            </a:pPr>
            <a:r>
              <a:rPr lang="en-US" altLang="en-US" sz="2000">
                <a:cs typeface="Times New Roman"/>
              </a:rPr>
              <a:t>The survey manager/</a:t>
            </a:r>
            <a:r>
              <a:rPr lang="en-US" sz="2000">
                <a:ea typeface="+mn-lt"/>
                <a:cs typeface="+mn-lt"/>
              </a:rPr>
              <a:t>supervisor </a:t>
            </a:r>
            <a:r>
              <a:rPr lang="en-US" sz="2000">
                <a:cs typeface="Arial"/>
              </a:rPr>
              <a:t>should w</a:t>
            </a:r>
            <a:r>
              <a:rPr lang="en-US" altLang="en-US" sz="2000">
                <a:cs typeface="Times New Roman"/>
              </a:rPr>
              <a:t>ork with data manager/analyst to track the survey progress. This includes updating the overall survey interview schedule at the end of each day and make necessary adjustment to meet the target timeline. These adjustments should be reflected in daily facility list for interviewers.  </a:t>
            </a:r>
            <a:endParaRPr lang="en-US" altLang="en-US" sz="2000"/>
          </a:p>
        </p:txBody>
      </p:sp>
      <p:sp>
        <p:nvSpPr>
          <p:cNvPr id="3" name="Text Placeholder 2">
            <a:extLst>
              <a:ext uri="{FF2B5EF4-FFF2-40B4-BE49-F238E27FC236}">
                <a16:creationId xmlns:a16="http://schemas.microsoft.com/office/drawing/2014/main" id="{535AC116-8758-4EAB-8B12-2F153AE610AE}"/>
              </a:ext>
            </a:extLst>
          </p:cNvPr>
          <p:cNvSpPr>
            <a:spLocks noGrp="1"/>
          </p:cNvSpPr>
          <p:nvPr>
            <p:ph type="body" sz="quarter" idx="21"/>
          </p:nvPr>
        </p:nvSpPr>
        <p:spPr/>
        <p:txBody>
          <a:bodyPr/>
          <a:lstStyle/>
          <a:p>
            <a:endParaRPr lang="en-US"/>
          </a:p>
        </p:txBody>
      </p:sp>
      <p:sp>
        <p:nvSpPr>
          <p:cNvPr id="4" name="Title 3"/>
          <p:cNvSpPr>
            <a:spLocks noGrp="1"/>
          </p:cNvSpPr>
          <p:nvPr>
            <p:ph type="title"/>
          </p:nvPr>
        </p:nvSpPr>
        <p:spPr>
          <a:xfrm>
            <a:off x="479998" y="359999"/>
            <a:ext cx="9408720" cy="720000"/>
          </a:xfrm>
        </p:spPr>
        <p:txBody>
          <a:bodyPr/>
          <a:lstStyle/>
          <a:p>
            <a:r>
              <a:rPr lang="en-GB" altLang="en-US" sz="2400"/>
              <a:t>Monitoring survey progress</a:t>
            </a:r>
            <a:endParaRPr lang="en-US" sz="2400">
              <a:ea typeface="Ebrima"/>
              <a:cs typeface="Ebrima"/>
            </a:endParaRPr>
          </a:p>
        </p:txBody>
      </p:sp>
      <p:sp>
        <p:nvSpPr>
          <p:cNvPr id="6" name="Text Placeholder 5"/>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2499127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77655" y="1205196"/>
            <a:ext cx="11232001" cy="4237200"/>
          </a:xfrm>
        </p:spPr>
        <p:txBody>
          <a:bodyPr vert="horz" lIns="18000" tIns="0" rIns="18000" bIns="0" numCol="1" rtlCol="0" anchor="t">
            <a:normAutofit/>
          </a:bodyPr>
          <a:lstStyle/>
          <a:p>
            <a:pPr>
              <a:spcBef>
                <a:spcPts val="181"/>
              </a:spcBef>
            </a:pPr>
            <a:r>
              <a:rPr lang="en-US" altLang="en-US" sz="1800">
                <a:cs typeface="Times New Roman"/>
              </a:rPr>
              <a:t>The survey manager/</a:t>
            </a:r>
            <a:r>
              <a:rPr lang="en-US" sz="1800">
                <a:ea typeface="+mn-lt"/>
                <a:cs typeface="+mn-lt"/>
              </a:rPr>
              <a:t>supervisor </a:t>
            </a:r>
            <a:r>
              <a:rPr lang="en-US" sz="1800">
                <a:cs typeface="Arial"/>
              </a:rPr>
              <a:t>should </a:t>
            </a:r>
            <a:r>
              <a:rPr lang="en-GB" sz="1800">
                <a:cs typeface="Arial"/>
              </a:rPr>
              <a:t>m</a:t>
            </a:r>
            <a:r>
              <a:rPr lang="en-GB" altLang="en-US" sz="1800">
                <a:cs typeface="Times New Roman"/>
              </a:rPr>
              <a:t>onitor the interviewers’ performance and provide feedback. Interviewers should be provided with daily briefings that help keep them motivated and engaged. This feedback can include: </a:t>
            </a:r>
            <a:endParaRPr lang="en-US" sz="1800"/>
          </a:p>
          <a:p>
            <a:pPr marL="752475" lvl="1">
              <a:spcBef>
                <a:spcPts val="181"/>
              </a:spcBef>
              <a:buFont typeface="Wingdings" panose="05000000000000000000" pitchFamily="2" charset="2"/>
              <a:buChar char="ü"/>
            </a:pPr>
            <a:r>
              <a:rPr lang="en-GB" altLang="en-US" sz="1800"/>
              <a:t>Daily data updated, using </a:t>
            </a:r>
            <a:r>
              <a:rPr lang="en-GB" altLang="en-US" sz="1800" b="1" i="1"/>
              <a:t>daily filed check tables </a:t>
            </a:r>
            <a:r>
              <a:rPr lang="en-GB" altLang="en-US" sz="1800"/>
              <a:t>provided by the data manager</a:t>
            </a:r>
          </a:p>
          <a:p>
            <a:pPr marL="752475" lvl="1">
              <a:spcBef>
                <a:spcPts val="181"/>
              </a:spcBef>
              <a:buFont typeface="Wingdings" panose="05000000000000000000" pitchFamily="2" charset="2"/>
              <a:buChar char="ü"/>
            </a:pPr>
            <a:r>
              <a:rPr lang="en-GB" altLang="en-US" sz="1800"/>
              <a:t>Group feedback </a:t>
            </a:r>
          </a:p>
          <a:p>
            <a:pPr marL="752475" lvl="1">
              <a:spcBef>
                <a:spcPts val="181"/>
              </a:spcBef>
              <a:buFont typeface="Wingdings" panose="05000000000000000000" pitchFamily="2" charset="2"/>
              <a:buChar char="ü"/>
            </a:pPr>
            <a:r>
              <a:rPr lang="en-GB" altLang="en-US" sz="1800"/>
              <a:t>Exchanging tips among interviewers</a:t>
            </a:r>
          </a:p>
          <a:p>
            <a:pPr marL="752475" lvl="1">
              <a:spcBef>
                <a:spcPts val="181"/>
              </a:spcBef>
              <a:buFont typeface="Wingdings" panose="05000000000000000000" pitchFamily="2" charset="2"/>
              <a:buChar char="ü"/>
            </a:pPr>
            <a:r>
              <a:rPr lang="en-GB" altLang="en-US" sz="1800"/>
              <a:t>Questions and answers </a:t>
            </a:r>
          </a:p>
          <a:p>
            <a:pPr>
              <a:spcBef>
                <a:spcPts val="181"/>
              </a:spcBef>
            </a:pPr>
            <a:r>
              <a:rPr lang="en-GB" altLang="en-US" sz="1800">
                <a:cs typeface="Times New Roman"/>
              </a:rPr>
              <a:t>Provide supportive supervision to individual interviewers as needed.</a:t>
            </a:r>
            <a:endParaRPr lang="en-US" sz="1800">
              <a:cs typeface="Times New Roman"/>
            </a:endParaRPr>
          </a:p>
        </p:txBody>
      </p:sp>
      <p:sp>
        <p:nvSpPr>
          <p:cNvPr id="3" name="Text Placeholder 2">
            <a:extLst>
              <a:ext uri="{FF2B5EF4-FFF2-40B4-BE49-F238E27FC236}">
                <a16:creationId xmlns:a16="http://schemas.microsoft.com/office/drawing/2014/main" id="{535AC116-8758-4EAB-8B12-2F153AE610AE}"/>
              </a:ext>
            </a:extLst>
          </p:cNvPr>
          <p:cNvSpPr>
            <a:spLocks noGrp="1"/>
          </p:cNvSpPr>
          <p:nvPr>
            <p:ph type="body" sz="quarter" idx="21"/>
          </p:nvPr>
        </p:nvSpPr>
        <p:spPr/>
        <p:txBody>
          <a:bodyPr/>
          <a:lstStyle/>
          <a:p>
            <a:endParaRPr lang="en-US"/>
          </a:p>
        </p:txBody>
      </p:sp>
      <p:sp>
        <p:nvSpPr>
          <p:cNvPr id="4" name="Title 3"/>
          <p:cNvSpPr>
            <a:spLocks noGrp="1"/>
          </p:cNvSpPr>
          <p:nvPr>
            <p:ph type="title"/>
          </p:nvPr>
        </p:nvSpPr>
        <p:spPr>
          <a:xfrm>
            <a:off x="479999" y="359999"/>
            <a:ext cx="8160000" cy="460801"/>
          </a:xfrm>
        </p:spPr>
        <p:txBody>
          <a:bodyPr/>
          <a:lstStyle/>
          <a:p>
            <a:r>
              <a:rPr lang="en-US"/>
              <a:t>Supervision</a:t>
            </a:r>
            <a:endParaRPr lang="en-US">
              <a:ea typeface="Ebrima"/>
              <a:cs typeface="Ebrima"/>
            </a:endParaRPr>
          </a:p>
        </p:txBody>
      </p:sp>
    </p:spTree>
    <p:extLst>
      <p:ext uri="{BB962C8B-B14F-4D97-AF65-F5344CB8AC3E}">
        <p14:creationId xmlns:p14="http://schemas.microsoft.com/office/powerpoint/2010/main" val="288294793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7"/>
          </p:nvPr>
        </p:nvSpPr>
        <p:spPr/>
      </p:sp>
      <p:sp>
        <p:nvSpPr>
          <p:cNvPr id="3" name="Text Placeholder 2"/>
          <p:cNvSpPr>
            <a:spLocks noGrp="1"/>
          </p:cNvSpPr>
          <p:nvPr>
            <p:ph type="body" sz="quarter" idx="18"/>
          </p:nvPr>
        </p:nvSpPr>
        <p:spPr>
          <a:xfrm>
            <a:off x="2" y="1799999"/>
            <a:ext cx="4279900" cy="1857601"/>
          </a:xfrm>
        </p:spPr>
        <p:txBody>
          <a:bodyPr anchor="ctr"/>
          <a:lstStyle/>
          <a:p>
            <a:r>
              <a:rPr lang="en-US"/>
              <a:t>Data entry and automated analyses</a:t>
            </a:r>
          </a:p>
        </p:txBody>
      </p:sp>
      <p:sp>
        <p:nvSpPr>
          <p:cNvPr id="4" name="Date Placeholder 3"/>
          <p:cNvSpPr>
            <a:spLocks noGrp="1"/>
          </p:cNvSpPr>
          <p:nvPr>
            <p:ph type="dt" sz="half" idx="19"/>
          </p:nvPr>
        </p:nvSpPr>
        <p:spPr/>
        <p:txBody>
          <a:bodyPr/>
          <a:lstStyle/>
          <a:p>
            <a:fld id="{A68D69CF-73BC-4E26-B56A-FEC2ABB77ED4}" type="datetime1">
              <a:rPr lang="en-GB" smtClean="0"/>
              <a:pPr/>
              <a:t>26/04/2021</a:t>
            </a:fld>
            <a:endParaRPr lang="en-GB"/>
          </a:p>
        </p:txBody>
      </p:sp>
      <p:sp>
        <p:nvSpPr>
          <p:cNvPr id="5" name="Footer Placeholder 4"/>
          <p:cNvSpPr>
            <a:spLocks noGrp="1"/>
          </p:cNvSpPr>
          <p:nvPr>
            <p:ph type="ftr" sz="quarter" idx="20"/>
          </p:nvPr>
        </p:nvSpPr>
        <p:spPr/>
        <p:txBody>
          <a:bodyPr/>
          <a:lstStyle/>
          <a:p>
            <a:r>
              <a:rPr lang="en-GB"/>
              <a:t>|     Title of the presentation</a:t>
            </a:r>
          </a:p>
        </p:txBody>
      </p:sp>
      <p:sp>
        <p:nvSpPr>
          <p:cNvPr id="6" name="Slide Number Placeholder 5"/>
          <p:cNvSpPr>
            <a:spLocks noGrp="1"/>
          </p:cNvSpPr>
          <p:nvPr>
            <p:ph type="sldNum" sz="quarter" idx="21"/>
          </p:nvPr>
        </p:nvSpPr>
        <p:spPr/>
        <p:txBody>
          <a:bodyPr/>
          <a:lstStyle/>
          <a:p>
            <a:fld id="{A74CE0EA-F3B5-4684-BA10-C594598FDB9C}" type="slidenum">
              <a:rPr lang="en-GB" smtClean="0"/>
              <a:pPr/>
              <a:t>86</a:t>
            </a:fld>
            <a:endParaRPr lang="en-GB"/>
          </a:p>
        </p:txBody>
      </p:sp>
      <p:sp>
        <p:nvSpPr>
          <p:cNvPr id="7" name="Text Placeholder 6"/>
          <p:cNvSpPr>
            <a:spLocks noGrp="1"/>
          </p:cNvSpPr>
          <p:nvPr>
            <p:ph type="body" sz="quarter" idx="22"/>
          </p:nvPr>
        </p:nvSpPr>
        <p:spPr/>
        <p:txBody>
          <a:bodyPr/>
          <a:lstStyle/>
          <a:p>
            <a:endParaRPr lang="en-US"/>
          </a:p>
        </p:txBody>
      </p:sp>
      <p:sp>
        <p:nvSpPr>
          <p:cNvPr id="9" name="Picture Placeholder 8"/>
          <p:cNvSpPr>
            <a:spLocks noGrp="1"/>
          </p:cNvSpPr>
          <p:nvPr>
            <p:ph type="pic" sz="quarter" idx="24"/>
          </p:nvPr>
        </p:nvSpPr>
        <p:spPr/>
      </p:sp>
    </p:spTree>
    <p:extLst>
      <p:ext uri="{BB962C8B-B14F-4D97-AF65-F5344CB8AC3E}">
        <p14:creationId xmlns:p14="http://schemas.microsoft.com/office/powerpoint/2010/main" val="35955407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C8010-84E9-4A82-87A9-EACA1F8212F6}"/>
              </a:ext>
            </a:extLst>
          </p:cNvPr>
          <p:cNvSpPr>
            <a:spLocks noGrp="1"/>
          </p:cNvSpPr>
          <p:nvPr>
            <p:ph type="title"/>
          </p:nvPr>
        </p:nvSpPr>
        <p:spPr/>
        <p:txBody>
          <a:bodyPr/>
          <a:lstStyle/>
          <a:p>
            <a:r>
              <a:rPr lang="en-US">
                <a:ea typeface="+mj-lt"/>
                <a:cs typeface="+mj-lt"/>
              </a:rPr>
              <a:t>Data entry and automated analyses</a:t>
            </a:r>
            <a:endParaRPr lang="en-US"/>
          </a:p>
        </p:txBody>
      </p:sp>
      <p:sp>
        <p:nvSpPr>
          <p:cNvPr id="3" name="Content Placeholder 2">
            <a:extLst>
              <a:ext uri="{FF2B5EF4-FFF2-40B4-BE49-F238E27FC236}">
                <a16:creationId xmlns:a16="http://schemas.microsoft.com/office/drawing/2014/main" id="{DCEFDC9C-9F53-4B71-ABFA-5FF04F7CB566}"/>
              </a:ext>
            </a:extLst>
          </p:cNvPr>
          <p:cNvSpPr>
            <a:spLocks noGrp="1"/>
          </p:cNvSpPr>
          <p:nvPr>
            <p:ph idx="1"/>
          </p:nvPr>
        </p:nvSpPr>
        <p:spPr>
          <a:xfrm>
            <a:off x="480000" y="1823812"/>
            <a:ext cx="11232001" cy="4237200"/>
          </a:xfrm>
        </p:spPr>
        <p:txBody>
          <a:bodyPr vert="horz" lIns="18000" tIns="0" rIns="18000" bIns="0" rtlCol="0" anchor="t">
            <a:noAutofit/>
          </a:bodyPr>
          <a:lstStyle/>
          <a:p>
            <a:endParaRPr lang="en-GB" sz="2000">
              <a:ea typeface="+mn-lt"/>
              <a:cs typeface="+mn-lt"/>
            </a:endParaRPr>
          </a:p>
          <a:p>
            <a:endParaRPr lang="en-GB" sz="2000">
              <a:ea typeface="+mn-lt"/>
              <a:cs typeface="+mn-lt"/>
            </a:endParaRPr>
          </a:p>
          <a:p>
            <a:r>
              <a:rPr lang="en-GB" sz="2000">
                <a:ea typeface="+mn-lt"/>
                <a:cs typeface="+mn-lt"/>
              </a:rPr>
              <a:t>Through documentation, adaptation, and learning, the aim is to integrate these tools and dashboards into routine data systems that will allow countries to support sustainable real-time monitoring and early warning systems for health services in the event of future crises. </a:t>
            </a:r>
            <a:endParaRPr lang="en-US" sz="2000"/>
          </a:p>
        </p:txBody>
      </p:sp>
      <p:sp>
        <p:nvSpPr>
          <p:cNvPr id="4" name="Date Placeholder 3">
            <a:extLst>
              <a:ext uri="{FF2B5EF4-FFF2-40B4-BE49-F238E27FC236}">
                <a16:creationId xmlns:a16="http://schemas.microsoft.com/office/drawing/2014/main" id="{07A9AAF8-42AA-41FF-8F74-0E8E0EE404D9}"/>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BFF6BDEC-AA18-4327-85A2-45E504B1BF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28F4AF-8F73-461B-8D50-5EBE1E778649}"/>
              </a:ext>
            </a:extLst>
          </p:cNvPr>
          <p:cNvSpPr>
            <a:spLocks noGrp="1"/>
          </p:cNvSpPr>
          <p:nvPr>
            <p:ph type="sldNum" sz="quarter" idx="12"/>
          </p:nvPr>
        </p:nvSpPr>
        <p:spPr/>
        <p:txBody>
          <a:bodyPr/>
          <a:lstStyle/>
          <a:p>
            <a:fld id="{4A7EA0B7-9ED7-412B-8AFC-539CD9624B4C}" type="slidenum">
              <a:rPr lang="en-US" smtClean="0"/>
              <a:t>87</a:t>
            </a:fld>
            <a:endParaRPr lang="en-US"/>
          </a:p>
        </p:txBody>
      </p:sp>
    </p:spTree>
    <p:extLst>
      <p:ext uri="{BB962C8B-B14F-4D97-AF65-F5344CB8AC3E}">
        <p14:creationId xmlns:p14="http://schemas.microsoft.com/office/powerpoint/2010/main" val="9536106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3B8702-D27A-4E9F-8C63-0FEF25F6FD48}"/>
              </a:ext>
            </a:extLst>
          </p:cNvPr>
          <p:cNvSpPr>
            <a:spLocks noGrp="1"/>
          </p:cNvSpPr>
          <p:nvPr>
            <p:ph type="dt" sz="half" idx="14"/>
          </p:nvPr>
        </p:nvSpPr>
        <p:spPr/>
        <p:txBody>
          <a:bodyPr/>
          <a:lstStyle/>
          <a:p>
            <a:fld id="{DCD9F9BF-D269-4020-816F-460E917B7A74}" type="datetime1">
              <a:rPr lang="en-GB" noProof="0" smtClean="0"/>
              <a:t>26/04/2021</a:t>
            </a:fld>
            <a:endParaRPr lang="en-GB" noProof="0"/>
          </a:p>
        </p:txBody>
      </p:sp>
      <p:sp>
        <p:nvSpPr>
          <p:cNvPr id="5" name="Footer Placeholder 4">
            <a:extLst>
              <a:ext uri="{FF2B5EF4-FFF2-40B4-BE49-F238E27FC236}">
                <a16:creationId xmlns:a16="http://schemas.microsoft.com/office/drawing/2014/main" id="{E7648B0A-7451-41E0-8A33-C26AA0C7BCF1}"/>
              </a:ext>
            </a:extLst>
          </p:cNvPr>
          <p:cNvSpPr>
            <a:spLocks noGrp="1"/>
          </p:cNvSpPr>
          <p:nvPr>
            <p:ph type="ftr" sz="quarter" idx="15"/>
          </p:nvPr>
        </p:nvSpPr>
        <p:spPr/>
        <p:txBody>
          <a:bodyPr/>
          <a:lstStyle/>
          <a:p>
            <a:r>
              <a:rPr lang="en-GB" noProof="0"/>
              <a:t>|     Title of the presentation</a:t>
            </a:r>
          </a:p>
        </p:txBody>
      </p:sp>
      <p:sp>
        <p:nvSpPr>
          <p:cNvPr id="6" name="Slide Number Placeholder 5">
            <a:extLst>
              <a:ext uri="{FF2B5EF4-FFF2-40B4-BE49-F238E27FC236}">
                <a16:creationId xmlns:a16="http://schemas.microsoft.com/office/drawing/2014/main" id="{8DC62E36-12E9-4E0A-90AA-853586646D6B}"/>
              </a:ext>
            </a:extLst>
          </p:cNvPr>
          <p:cNvSpPr>
            <a:spLocks noGrp="1"/>
          </p:cNvSpPr>
          <p:nvPr>
            <p:ph type="sldNum" sz="quarter" idx="16"/>
          </p:nvPr>
        </p:nvSpPr>
        <p:spPr/>
        <p:txBody>
          <a:bodyPr/>
          <a:lstStyle/>
          <a:p>
            <a:fld id="{A74CE0EA-F3B5-4684-BA10-C594598FDB9C}" type="slidenum">
              <a:rPr lang="en-GB" noProof="0" smtClean="0"/>
              <a:pPr/>
              <a:t>88</a:t>
            </a:fld>
            <a:endParaRPr lang="en-GB" noProof="0"/>
          </a:p>
        </p:txBody>
      </p:sp>
      <p:pic>
        <p:nvPicPr>
          <p:cNvPr id="10" name="Content Placeholder 9"/>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59102" y="1270167"/>
            <a:ext cx="1982279" cy="1332487"/>
          </a:xfrm>
          <a:prstGeom prst="rect">
            <a:avLst/>
          </a:prstGeom>
          <a:ln>
            <a:solidFill>
              <a:schemeClr val="accent4"/>
            </a:solidFill>
          </a:ln>
        </p:spPr>
      </p:pic>
      <p:sp>
        <p:nvSpPr>
          <p:cNvPr id="7" name="Text Placeholder 6">
            <a:extLst>
              <a:ext uri="{FF2B5EF4-FFF2-40B4-BE49-F238E27FC236}">
                <a16:creationId xmlns:a16="http://schemas.microsoft.com/office/drawing/2014/main" id="{47EBF058-2CCB-4AB7-A530-9AD4C7E58527}"/>
              </a:ext>
            </a:extLst>
          </p:cNvPr>
          <p:cNvSpPr>
            <a:spLocks noGrp="1"/>
          </p:cNvSpPr>
          <p:nvPr>
            <p:ph type="body" sz="quarter" idx="21"/>
          </p:nvPr>
        </p:nvSpPr>
        <p:spPr/>
        <p:txBody>
          <a:bodyPr/>
          <a:lstStyle/>
          <a:p>
            <a:endParaRPr lang="en-US"/>
          </a:p>
        </p:txBody>
      </p:sp>
      <p:sp>
        <p:nvSpPr>
          <p:cNvPr id="18" name="TextBox 17"/>
          <p:cNvSpPr txBox="1"/>
          <p:nvPr/>
        </p:nvSpPr>
        <p:spPr>
          <a:xfrm>
            <a:off x="1389289" y="1274519"/>
            <a:ext cx="960646" cy="307777"/>
          </a:xfrm>
          <a:prstGeom prst="rect">
            <a:avLst/>
          </a:prstGeom>
          <a:noFill/>
        </p:spPr>
        <p:txBody>
          <a:bodyPr wrap="square" rtlCol="0">
            <a:spAutoFit/>
          </a:bodyPr>
          <a:lstStyle/>
          <a:p>
            <a:r>
              <a:rPr lang="en-US" sz="1400" b="1" dirty="0"/>
              <a:t>Interview</a:t>
            </a:r>
          </a:p>
        </p:txBody>
      </p:sp>
      <p:sp>
        <p:nvSpPr>
          <p:cNvPr id="8" name="Title 7">
            <a:extLst>
              <a:ext uri="{FF2B5EF4-FFF2-40B4-BE49-F238E27FC236}">
                <a16:creationId xmlns:a16="http://schemas.microsoft.com/office/drawing/2014/main" id="{D5A3D4E3-E2C0-4ABB-982A-3B3A148A3730}"/>
              </a:ext>
            </a:extLst>
          </p:cNvPr>
          <p:cNvSpPr>
            <a:spLocks noGrp="1"/>
          </p:cNvSpPr>
          <p:nvPr>
            <p:ph type="title"/>
          </p:nvPr>
        </p:nvSpPr>
        <p:spPr>
          <a:xfrm>
            <a:off x="489726" y="365417"/>
            <a:ext cx="9062835" cy="317310"/>
          </a:xfrm>
          <a:noFill/>
        </p:spPr>
        <p:txBody>
          <a:bodyPr vert="horz" lIns="18000" tIns="0" rIns="360000" bIns="0" rtlCol="0" anchor="b">
            <a:noAutofit/>
          </a:bodyPr>
          <a:lstStyle/>
          <a:p>
            <a:r>
              <a:rPr lang="en-GB" sz="2400" dirty="0">
                <a:ea typeface="+mj-lt"/>
                <a:cs typeface="+mj-lt"/>
              </a:rPr>
              <a:t>Data entry and automated analysis</a:t>
            </a:r>
            <a:endParaRPr lang="en-GB" sz="2400" dirty="0"/>
          </a:p>
        </p:txBody>
      </p:sp>
      <p:grpSp>
        <p:nvGrpSpPr>
          <p:cNvPr id="20" name="Group 19"/>
          <p:cNvGrpSpPr/>
          <p:nvPr/>
        </p:nvGrpSpPr>
        <p:grpSpPr>
          <a:xfrm>
            <a:off x="2651467" y="1232350"/>
            <a:ext cx="2200884" cy="1275222"/>
            <a:chOff x="2604580" y="1761956"/>
            <a:chExt cx="2200884" cy="1275222"/>
          </a:xfrm>
        </p:grpSpPr>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04580" y="1795463"/>
              <a:ext cx="2200884" cy="1241715"/>
            </a:xfrm>
            <a:prstGeom prst="rect">
              <a:avLst/>
            </a:prstGeom>
            <a:ln>
              <a:solidFill>
                <a:schemeClr val="accent4"/>
              </a:solidFill>
            </a:ln>
          </p:spPr>
        </p:pic>
        <p:sp>
          <p:nvSpPr>
            <p:cNvPr id="19" name="TextBox 18"/>
            <p:cNvSpPr txBox="1"/>
            <p:nvPr/>
          </p:nvSpPr>
          <p:spPr>
            <a:xfrm>
              <a:off x="3983178" y="1761956"/>
              <a:ext cx="805003" cy="307777"/>
            </a:xfrm>
            <a:prstGeom prst="rect">
              <a:avLst/>
            </a:prstGeom>
            <a:noFill/>
          </p:spPr>
          <p:txBody>
            <a:bodyPr wrap="square" rtlCol="0">
              <a:spAutoFit/>
            </a:bodyPr>
            <a:lstStyle/>
            <a:p>
              <a:pPr algn="r"/>
              <a:r>
                <a:rPr lang="en-US" sz="1400" b="1"/>
                <a:t>Server</a:t>
              </a:r>
            </a:p>
          </p:txBody>
        </p:sp>
      </p:grpSp>
      <p:grpSp>
        <p:nvGrpSpPr>
          <p:cNvPr id="26" name="Group 25"/>
          <p:cNvGrpSpPr/>
          <p:nvPr/>
        </p:nvGrpSpPr>
        <p:grpSpPr>
          <a:xfrm>
            <a:off x="7694151" y="1239916"/>
            <a:ext cx="3543102" cy="2948832"/>
            <a:chOff x="6424127" y="2303292"/>
            <a:chExt cx="4992306" cy="4198938"/>
          </a:xfrm>
        </p:grpSpPr>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24127" y="2303292"/>
              <a:ext cx="4992306" cy="4198938"/>
            </a:xfrm>
            <a:prstGeom prst="rect">
              <a:avLst/>
            </a:prstGeom>
            <a:ln>
              <a:solidFill>
                <a:schemeClr val="bg1">
                  <a:lumMod val="50000"/>
                </a:schemeClr>
              </a:solidFill>
            </a:ln>
          </p:spPr>
        </p:pic>
        <p:sp>
          <p:nvSpPr>
            <p:cNvPr id="25" name="TextBox 24"/>
            <p:cNvSpPr txBox="1"/>
            <p:nvPr/>
          </p:nvSpPr>
          <p:spPr>
            <a:xfrm>
              <a:off x="6771312" y="2438908"/>
              <a:ext cx="4399003" cy="941821"/>
            </a:xfrm>
            <a:prstGeom prst="rect">
              <a:avLst/>
            </a:prstGeom>
            <a:solidFill>
              <a:schemeClr val="bg1"/>
            </a:solidFill>
          </p:spPr>
          <p:txBody>
            <a:bodyPr wrap="square" rtlCol="0">
              <a:spAutoFit/>
            </a:bodyPr>
            <a:lstStyle/>
            <a:p>
              <a:pPr algn="ctr"/>
              <a:r>
                <a:rPr lang="en-US" sz="1400" b="1"/>
                <a:t>Excel chartbook: </a:t>
              </a:r>
            </a:p>
            <a:p>
              <a:pPr algn="ctr"/>
              <a:r>
                <a:rPr lang="en-US" sz="1400" b="1"/>
                <a:t>automated presentation of detailed results </a:t>
              </a:r>
            </a:p>
          </p:txBody>
        </p:sp>
      </p:grpSp>
      <p:cxnSp>
        <p:nvCxnSpPr>
          <p:cNvPr id="28" name="Straight Arrow Connector 27"/>
          <p:cNvCxnSpPr>
            <a:stCxn id="10" idx="3"/>
          </p:cNvCxnSpPr>
          <p:nvPr/>
        </p:nvCxnSpPr>
        <p:spPr>
          <a:xfrm flipV="1">
            <a:off x="2341381" y="1936410"/>
            <a:ext cx="328368" cy="1"/>
          </a:xfrm>
          <a:prstGeom prst="straightConnector1">
            <a:avLst/>
          </a:prstGeom>
          <a:ln w="28575">
            <a:solidFill>
              <a:schemeClr val="bg2">
                <a:lumMod val="25000"/>
              </a:schemeClr>
            </a:solidFill>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p:cNvCxnSpPr>
            <a:stCxn id="12" idx="2"/>
          </p:cNvCxnSpPr>
          <p:nvPr/>
        </p:nvCxnSpPr>
        <p:spPr>
          <a:xfrm>
            <a:off x="3751909" y="2507572"/>
            <a:ext cx="0" cy="797485"/>
          </a:xfrm>
          <a:prstGeom prst="straightConnector1">
            <a:avLst/>
          </a:prstGeom>
          <a:ln w="28575">
            <a:solidFill>
              <a:schemeClr val="bg2">
                <a:lumMod val="25000"/>
              </a:schemeClr>
            </a:solidFill>
            <a:tailEnd type="triangle"/>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7670832" y="4345111"/>
            <a:ext cx="3606058" cy="2140172"/>
            <a:chOff x="6415609" y="4761758"/>
            <a:chExt cx="3474295" cy="1956662"/>
          </a:xfrm>
        </p:grpSpPr>
        <p:pic>
          <p:nvPicPr>
            <p:cNvPr id="39" name="Picture 38"/>
            <p:cNvPicPr>
              <a:picLocks noChangeAspect="1"/>
            </p:cNvPicPr>
            <p:nvPr/>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415609" y="4761758"/>
              <a:ext cx="3474295" cy="1956662"/>
            </a:xfrm>
            <a:prstGeom prst="rect">
              <a:avLst/>
            </a:prstGeom>
            <a:ln>
              <a:solidFill>
                <a:schemeClr val="bg1">
                  <a:lumMod val="50000"/>
                </a:schemeClr>
              </a:solidFill>
            </a:ln>
          </p:spPr>
        </p:pic>
        <p:sp>
          <p:nvSpPr>
            <p:cNvPr id="38" name="TextBox 37"/>
            <p:cNvSpPr txBox="1"/>
            <p:nvPr/>
          </p:nvSpPr>
          <p:spPr>
            <a:xfrm>
              <a:off x="6987158" y="4984375"/>
              <a:ext cx="2254807" cy="307777"/>
            </a:xfrm>
            <a:prstGeom prst="rect">
              <a:avLst/>
            </a:prstGeom>
            <a:solidFill>
              <a:schemeClr val="bg1"/>
            </a:solidFill>
            <a:ln>
              <a:noFill/>
            </a:ln>
          </p:spPr>
          <p:txBody>
            <a:bodyPr wrap="square" rtlCol="0">
              <a:spAutoFit/>
            </a:bodyPr>
            <a:lstStyle/>
            <a:p>
              <a:pPr algn="ctr"/>
              <a:r>
                <a:rPr lang="en-US" sz="1400" b="1"/>
                <a:t>Country dashboard</a:t>
              </a:r>
            </a:p>
          </p:txBody>
        </p:sp>
      </p:grpSp>
      <p:grpSp>
        <p:nvGrpSpPr>
          <p:cNvPr id="27" name="Group 26"/>
          <p:cNvGrpSpPr/>
          <p:nvPr/>
        </p:nvGrpSpPr>
        <p:grpSpPr>
          <a:xfrm>
            <a:off x="417429" y="3352709"/>
            <a:ext cx="4894994" cy="2141970"/>
            <a:chOff x="548053" y="3352709"/>
            <a:chExt cx="4894994" cy="2141970"/>
          </a:xfrm>
        </p:grpSpPr>
        <p:grpSp>
          <p:nvGrpSpPr>
            <p:cNvPr id="16" name="Group 15"/>
            <p:cNvGrpSpPr/>
            <p:nvPr/>
          </p:nvGrpSpPr>
          <p:grpSpPr>
            <a:xfrm>
              <a:off x="548053" y="3352709"/>
              <a:ext cx="4894994" cy="2141970"/>
              <a:chOff x="548053" y="4275273"/>
              <a:chExt cx="4894994" cy="2141970"/>
            </a:xfrm>
          </p:grpSpPr>
          <p:grpSp>
            <p:nvGrpSpPr>
              <p:cNvPr id="24" name="Group 23"/>
              <p:cNvGrpSpPr/>
              <p:nvPr/>
            </p:nvGrpSpPr>
            <p:grpSpPr>
              <a:xfrm>
                <a:off x="2518009" y="4275273"/>
                <a:ext cx="2925038" cy="2141970"/>
                <a:chOff x="3051148" y="2481738"/>
                <a:chExt cx="2925038" cy="2141970"/>
              </a:xfrm>
            </p:grpSpPr>
            <p:pic>
              <p:nvPicPr>
                <p:cNvPr id="17" name="Picture 16"/>
                <p:cNvPicPr>
                  <a:picLocks noChangeAspect="1"/>
                </p:cNvPicPr>
                <p:nvPr/>
              </p:nvPicPr>
              <p:blipFill>
                <a:blip r:embed="rId7">
                  <a:duotone>
                    <a:schemeClr val="accent3">
                      <a:shade val="45000"/>
                      <a:satMod val="135000"/>
                    </a:schemeClr>
                    <a:prstClr val="white"/>
                  </a:duotone>
                </a:blip>
                <a:stretch>
                  <a:fillRect/>
                </a:stretch>
              </p:blipFill>
              <p:spPr>
                <a:xfrm>
                  <a:off x="3218267" y="3233058"/>
                  <a:ext cx="2590800" cy="1390650"/>
                </a:xfrm>
                <a:prstGeom prst="rect">
                  <a:avLst/>
                </a:prstGeom>
                <a:ln>
                  <a:solidFill>
                    <a:schemeClr val="accent4"/>
                  </a:solidFill>
                </a:ln>
              </p:spPr>
            </p:pic>
            <p:sp>
              <p:nvSpPr>
                <p:cNvPr id="23" name="TextBox 22"/>
                <p:cNvSpPr txBox="1"/>
                <p:nvPr/>
              </p:nvSpPr>
              <p:spPr>
                <a:xfrm>
                  <a:off x="3051148" y="2481738"/>
                  <a:ext cx="2925038" cy="738664"/>
                </a:xfrm>
                <a:prstGeom prst="rect">
                  <a:avLst/>
                </a:prstGeom>
                <a:noFill/>
              </p:spPr>
              <p:txBody>
                <a:bodyPr wrap="square" rtlCol="0">
                  <a:spAutoFit/>
                </a:bodyPr>
                <a:lstStyle/>
                <a:p>
                  <a:pPr algn="ctr"/>
                  <a:r>
                    <a:rPr lang="en-US" sz="1400" b="1" dirty="0"/>
                    <a:t>Data download, cleaning, management and </a:t>
                  </a:r>
                </a:p>
                <a:p>
                  <a:pPr algn="ctr"/>
                  <a:r>
                    <a:rPr lang="en-US" sz="1400" b="1" dirty="0"/>
                    <a:t>analysis using a software</a:t>
                  </a:r>
                </a:p>
              </p:txBody>
            </p:sp>
          </p:grpSp>
          <p:pic>
            <p:nvPicPr>
              <p:cNvPr id="2" name="Picture 2">
                <a:extLst>
                  <a:ext uri="{FF2B5EF4-FFF2-40B4-BE49-F238E27FC236}">
                    <a16:creationId xmlns:a16="http://schemas.microsoft.com/office/drawing/2014/main" id="{0C1832CD-0BEE-4483-B1F5-1C2B8D0093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0492" y="5123840"/>
                <a:ext cx="1139093" cy="1133475"/>
              </a:xfrm>
              <a:prstGeom prst="rect">
                <a:avLst/>
              </a:prstGeom>
              <a:ln>
                <a:solidFill>
                  <a:schemeClr val="bg1">
                    <a:lumMod val="50000"/>
                  </a:schemeClr>
                </a:solidFill>
              </a:ln>
            </p:spPr>
          </p:pic>
          <p:sp>
            <p:nvSpPr>
              <p:cNvPr id="9" name="TextBox 8">
                <a:extLst>
                  <a:ext uri="{FF2B5EF4-FFF2-40B4-BE49-F238E27FC236}">
                    <a16:creationId xmlns:a16="http://schemas.microsoft.com/office/drawing/2014/main" id="{90DE6DDF-89D0-400E-BCFB-537CD5AA8410}"/>
                  </a:ext>
                </a:extLst>
              </p:cNvPr>
              <p:cNvSpPr txBox="1"/>
              <p:nvPr/>
            </p:nvSpPr>
            <p:spPr>
              <a:xfrm>
                <a:off x="548053" y="4591699"/>
                <a:ext cx="1863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dirty="0"/>
                  <a:t>Field check tables</a:t>
                </a:r>
              </a:p>
              <a:p>
                <a:pPr algn="ctr"/>
                <a:r>
                  <a:rPr lang="en-US" sz="1400" b="1" dirty="0"/>
                  <a:t>For monitoring</a:t>
                </a:r>
              </a:p>
            </p:txBody>
          </p:sp>
        </p:grpSp>
        <p:cxnSp>
          <p:nvCxnSpPr>
            <p:cNvPr id="36" name="Straight Arrow Connector 35">
              <a:extLst>
                <a:ext uri="{FF2B5EF4-FFF2-40B4-BE49-F238E27FC236}">
                  <a16:creationId xmlns:a16="http://schemas.microsoft.com/office/drawing/2014/main" id="{D64B24CD-D17D-432A-BF42-37EC088BFA9A}"/>
                </a:ext>
              </a:extLst>
            </p:cNvPr>
            <p:cNvCxnSpPr>
              <a:cxnSpLocks/>
            </p:cNvCxnSpPr>
            <p:nvPr/>
          </p:nvCxnSpPr>
          <p:spPr>
            <a:xfrm flipH="1">
              <a:off x="2053950" y="4787978"/>
              <a:ext cx="633132" cy="9769"/>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6" name="Straight Arrow Connector 45"/>
          <p:cNvCxnSpPr/>
          <p:nvPr/>
        </p:nvCxnSpPr>
        <p:spPr>
          <a:xfrm flipV="1">
            <a:off x="6818203" y="5266745"/>
            <a:ext cx="875948" cy="1"/>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a:stCxn id="17" idx="3"/>
          </p:cNvCxnSpPr>
          <p:nvPr/>
        </p:nvCxnSpPr>
        <p:spPr>
          <a:xfrm flipV="1">
            <a:off x="5145304" y="4797747"/>
            <a:ext cx="683331" cy="1607"/>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59" idx="3"/>
          </p:cNvCxnSpPr>
          <p:nvPr/>
        </p:nvCxnSpPr>
        <p:spPr>
          <a:xfrm flipV="1">
            <a:off x="6898823" y="3366261"/>
            <a:ext cx="772009" cy="948564"/>
          </a:xfrm>
          <a:prstGeom prst="straightConnector1">
            <a:avLst/>
          </a:prstGeom>
          <a:ln w="28575">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5807028" y="2792186"/>
            <a:ext cx="1091795" cy="3045278"/>
            <a:chOff x="5807028" y="2792186"/>
            <a:chExt cx="1091795" cy="3045278"/>
          </a:xfrm>
        </p:grpSpPr>
        <p:grpSp>
          <p:nvGrpSpPr>
            <p:cNvPr id="31" name="Group 30"/>
            <p:cNvGrpSpPr/>
            <p:nvPr/>
          </p:nvGrpSpPr>
          <p:grpSpPr>
            <a:xfrm>
              <a:off x="5839684" y="2858049"/>
              <a:ext cx="1025585" cy="914399"/>
              <a:chOff x="2866388" y="3269516"/>
              <a:chExt cx="1613160" cy="1609725"/>
            </a:xfrm>
          </p:grpSpPr>
          <p:pic>
            <p:nvPicPr>
              <p:cNvPr id="32" name="Picture 31"/>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a:solidFill>
                  <a:schemeClr val="accent4"/>
                </a:solidFill>
              </a:ln>
            </p:spPr>
          </p:pic>
          <p:sp>
            <p:nvSpPr>
              <p:cNvPr id="33" name="TextBox 32"/>
              <p:cNvSpPr txBox="1"/>
              <p:nvPr/>
            </p:nvSpPr>
            <p:spPr>
              <a:xfrm>
                <a:off x="2866388" y="3333187"/>
                <a:ext cx="1613160" cy="487634"/>
              </a:xfrm>
              <a:prstGeom prst="rect">
                <a:avLst/>
              </a:prstGeom>
              <a:noFill/>
            </p:spPr>
            <p:txBody>
              <a:bodyPr wrap="square" rtlCol="0">
                <a:spAutoFit/>
              </a:bodyPr>
              <a:lstStyle/>
              <a:p>
                <a:pPr algn="ctr"/>
                <a:r>
                  <a:rPr lang="en-US" sz="1200" b="1" dirty="0"/>
                  <a:t>Raw data</a:t>
                </a:r>
              </a:p>
            </p:txBody>
          </p:sp>
        </p:grpSp>
        <p:grpSp>
          <p:nvGrpSpPr>
            <p:cNvPr id="37" name="Group 36"/>
            <p:cNvGrpSpPr/>
            <p:nvPr/>
          </p:nvGrpSpPr>
          <p:grpSpPr>
            <a:xfrm>
              <a:off x="5839685" y="3826875"/>
              <a:ext cx="1025584" cy="914399"/>
              <a:chOff x="2870672" y="3269516"/>
              <a:chExt cx="1613159" cy="1609725"/>
            </a:xfrm>
          </p:grpSpPr>
          <p:pic>
            <p:nvPicPr>
              <p:cNvPr id="41" name="Picture 40"/>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a:solidFill>
                  <a:schemeClr val="accent4"/>
                </a:solidFill>
              </a:ln>
            </p:spPr>
          </p:pic>
          <p:sp>
            <p:nvSpPr>
              <p:cNvPr id="42" name="TextBox 41"/>
              <p:cNvSpPr txBox="1"/>
              <p:nvPr/>
            </p:nvSpPr>
            <p:spPr>
              <a:xfrm>
                <a:off x="2870672" y="3333187"/>
                <a:ext cx="1613159" cy="487634"/>
              </a:xfrm>
              <a:prstGeom prst="rect">
                <a:avLst/>
              </a:prstGeom>
              <a:noFill/>
            </p:spPr>
            <p:txBody>
              <a:bodyPr wrap="square" rtlCol="0">
                <a:spAutoFit/>
              </a:bodyPr>
              <a:lstStyle/>
              <a:p>
                <a:pPr algn="ctr"/>
                <a:r>
                  <a:rPr lang="en-US" sz="1200" b="1" dirty="0"/>
                  <a:t>Clean data</a:t>
                </a:r>
              </a:p>
            </p:txBody>
          </p:sp>
        </p:grpSp>
        <p:grpSp>
          <p:nvGrpSpPr>
            <p:cNvPr id="43" name="Group 42"/>
            <p:cNvGrpSpPr/>
            <p:nvPr/>
          </p:nvGrpSpPr>
          <p:grpSpPr>
            <a:xfrm>
              <a:off x="5839685" y="4820197"/>
              <a:ext cx="1025584" cy="914399"/>
              <a:chOff x="2874956" y="3269516"/>
              <a:chExt cx="1613161" cy="1609725"/>
            </a:xfrm>
          </p:grpSpPr>
          <p:pic>
            <p:nvPicPr>
              <p:cNvPr id="44" name="Picture 43"/>
              <p:cNvPicPr>
                <a:picLocks noChangeAspect="1"/>
              </p:cNvPicPr>
              <p:nvPr/>
            </p:nvPicPr>
            <p:blipFill>
              <a:blip r:embed="rId9"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975812" y="3269516"/>
                <a:ext cx="1438275" cy="1609725"/>
              </a:xfrm>
              <a:prstGeom prst="rect">
                <a:avLst/>
              </a:prstGeom>
              <a:ln w="12700">
                <a:solidFill>
                  <a:srgbClr val="C00000"/>
                </a:solidFill>
              </a:ln>
            </p:spPr>
          </p:pic>
          <p:sp>
            <p:nvSpPr>
              <p:cNvPr id="45" name="TextBox 44"/>
              <p:cNvSpPr txBox="1"/>
              <p:nvPr/>
            </p:nvSpPr>
            <p:spPr>
              <a:xfrm>
                <a:off x="2874956" y="3333187"/>
                <a:ext cx="1613161" cy="1137813"/>
              </a:xfrm>
              <a:prstGeom prst="rect">
                <a:avLst/>
              </a:prstGeom>
              <a:noFill/>
              <a:ln w="12700">
                <a:noFill/>
              </a:ln>
            </p:spPr>
            <p:txBody>
              <a:bodyPr wrap="square" rtlCol="0">
                <a:spAutoFit/>
              </a:bodyPr>
              <a:lstStyle/>
              <a:p>
                <a:pPr algn="ctr"/>
                <a:r>
                  <a:rPr lang="en-US" sz="1200" b="1" dirty="0">
                    <a:solidFill>
                      <a:srgbClr val="C00000"/>
                    </a:solidFill>
                  </a:rPr>
                  <a:t>Summary indicator </a:t>
                </a:r>
              </a:p>
              <a:p>
                <a:pPr algn="ctr"/>
                <a:r>
                  <a:rPr lang="en-US" sz="1200" b="1" dirty="0">
                    <a:solidFill>
                      <a:srgbClr val="C00000"/>
                    </a:solidFill>
                  </a:rPr>
                  <a:t>data</a:t>
                </a:r>
              </a:p>
            </p:txBody>
          </p:sp>
        </p:grpSp>
        <p:sp>
          <p:nvSpPr>
            <p:cNvPr id="59" name="Rectangle 58"/>
            <p:cNvSpPr/>
            <p:nvPr/>
          </p:nvSpPr>
          <p:spPr>
            <a:xfrm>
              <a:off x="5807028" y="2792186"/>
              <a:ext cx="1091795" cy="30452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990180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342900" indent="-342900">
              <a:buAutoNum type="arabicPeriod"/>
            </a:pPr>
            <a:endParaRPr lang="en-GB"/>
          </a:p>
          <a:p>
            <a:pPr marL="342900" indent="-342900">
              <a:buAutoNum type="arabicPeriod"/>
            </a:pPr>
            <a:endParaRPr lang="en-US"/>
          </a:p>
        </p:txBody>
      </p:sp>
      <p:sp>
        <p:nvSpPr>
          <p:cNvPr id="20" name="Text Placeholder 16">
            <a:extLst>
              <a:ext uri="{FF2B5EF4-FFF2-40B4-BE49-F238E27FC236}">
                <a16:creationId xmlns:a16="http://schemas.microsoft.com/office/drawing/2014/main" id="{16AB9DE8-BFBC-40E7-B025-81DBA939CAB0}"/>
              </a:ext>
            </a:extLst>
          </p:cNvPr>
          <p:cNvSpPr txBox="1">
            <a:spLocks/>
          </p:cNvSpPr>
          <p:nvPr/>
        </p:nvSpPr>
        <p:spPr>
          <a:xfrm>
            <a:off x="474362" y="694446"/>
            <a:ext cx="8160000" cy="287610"/>
          </a:xfrm>
          <a:prstGeom prst="rect">
            <a:avLst/>
          </a:prstGeom>
        </p:spPr>
        <p:txBody>
          <a:bodyPr vert="horz" lIns="18000" tIns="0" rIns="18000" bIns="0" rtlCol="0" anchor="ctr">
            <a:normAutofit/>
          </a:bodyPr>
          <a:lstStyle>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10000"/>
              </a:lnSpc>
              <a:spcBef>
                <a:spcPts val="1000"/>
              </a:spcBef>
              <a:spcAft>
                <a:spcPts val="600"/>
              </a:spcAft>
              <a:buClr>
                <a:prstClr val="black"/>
              </a:buClr>
              <a:buSzPct val="80000"/>
              <a:buFontTx/>
              <a:buNone/>
              <a:tabLst/>
              <a:defRPr/>
            </a:pPr>
            <a:endParaRPr lang="en-US" sz="1800" b="1" i="0" u="none" strike="noStrike" kern="1200" cap="none" spc="0" normalizeH="0" baseline="0" noProof="0">
              <a:ln>
                <a:noFill/>
              </a:ln>
              <a:solidFill>
                <a:schemeClr val="tx1"/>
              </a:solidFill>
              <a:effectLst/>
              <a:uLnTx/>
              <a:uFillTx/>
              <a:latin typeface="Ebrima"/>
              <a:ea typeface="Ebrima"/>
              <a:cs typeface="Times New Roman"/>
            </a:endParaRPr>
          </a:p>
        </p:txBody>
      </p:sp>
      <p:sp>
        <p:nvSpPr>
          <p:cNvPr id="21" name="Title 15">
            <a:extLst>
              <a:ext uri="{FF2B5EF4-FFF2-40B4-BE49-F238E27FC236}">
                <a16:creationId xmlns:a16="http://schemas.microsoft.com/office/drawing/2014/main" id="{BE58F6A9-11C2-4260-9A6A-2035ECD955A4}"/>
              </a:ext>
            </a:extLst>
          </p:cNvPr>
          <p:cNvSpPr>
            <a:spLocks noGrp="1"/>
          </p:cNvSpPr>
          <p:nvPr>
            <p:ph type="title"/>
          </p:nvPr>
        </p:nvSpPr>
        <p:spPr>
          <a:xfrm>
            <a:off x="474362" y="357318"/>
            <a:ext cx="8568752" cy="332846"/>
          </a:xfrm>
        </p:spPr>
        <p:txBody>
          <a:bodyPr vert="horz" lIns="18000" tIns="0" rIns="360000" bIns="0" rtlCol="0" anchor="b">
            <a:noAutofit/>
          </a:bodyPr>
          <a:lstStyle/>
          <a:p>
            <a:br>
              <a:rPr lang="en-US" sz="2400" b="0">
                <a:ea typeface="+mj-lt"/>
                <a:cs typeface="+mj-lt"/>
              </a:rPr>
            </a:br>
            <a:r>
              <a:rPr lang="en-US" sz="2400"/>
              <a:t>Data entry and automated analyses</a:t>
            </a:r>
            <a:endParaRPr lang="en-US" sz="2400" b="0">
              <a:ea typeface="+mj-lt"/>
              <a:cs typeface="+mj-lt"/>
            </a:endParaRPr>
          </a:p>
        </p:txBody>
      </p:sp>
      <p:sp>
        <p:nvSpPr>
          <p:cNvPr id="6" name="TextBox 5">
            <a:extLst>
              <a:ext uri="{FF2B5EF4-FFF2-40B4-BE49-F238E27FC236}">
                <a16:creationId xmlns:a16="http://schemas.microsoft.com/office/drawing/2014/main" id="{0E6E2FA0-A8EC-4CE4-B520-641467034471}"/>
              </a:ext>
            </a:extLst>
          </p:cNvPr>
          <p:cNvSpPr txBox="1"/>
          <p:nvPr/>
        </p:nvSpPr>
        <p:spPr>
          <a:xfrm>
            <a:off x="539411" y="933539"/>
            <a:ext cx="10886680" cy="5170646"/>
          </a:xfrm>
          <a:prstGeom prst="rect">
            <a:avLst/>
          </a:prstGeom>
          <a:noFill/>
        </p:spPr>
        <p:txBody>
          <a:bodyPr wrap="square" lIns="91440" tIns="45720" rIns="91440" bIns="45720" rtlCol="0" anchor="t">
            <a:spAutoFit/>
          </a:bodyPr>
          <a:lstStyle/>
          <a:p>
            <a:pPr>
              <a:spcAft>
                <a:spcPts val="600"/>
              </a:spcAft>
              <a:defRPr/>
            </a:pPr>
            <a:endParaRPr lang="en-US">
              <a:latin typeface="Arial"/>
            </a:endParaRPr>
          </a:p>
          <a:p>
            <a:pPr>
              <a:spcAft>
                <a:spcPts val="600"/>
              </a:spcAft>
              <a:defRPr/>
            </a:pPr>
            <a:r>
              <a:rPr kumimoji="0" lang="en-US" b="0" i="0" u="none" strike="noStrike" kern="1200" cap="none" spc="0" normalizeH="0" baseline="0" noProof="0">
                <a:ln>
                  <a:noFill/>
                </a:ln>
                <a:effectLst/>
                <a:uLnTx/>
                <a:uFillTx/>
                <a:latin typeface="Arial"/>
                <a:ea typeface="+mn-ea"/>
                <a:cs typeface="+mn-cs"/>
              </a:rPr>
              <a:t>Surveys are conducted through a Lime Survey online tool</a:t>
            </a:r>
            <a:r>
              <a:rPr lang="en-US">
                <a:latin typeface="Arial"/>
              </a:rPr>
              <a:t> where an individual link will be generated for every interview (per module, per facility and/or community representative).</a:t>
            </a:r>
            <a:endParaRPr lang="en-US">
              <a:latin typeface="Arial"/>
              <a:cs typeface="Arial"/>
            </a:endParaRPr>
          </a:p>
          <a:p>
            <a:pPr marL="342900" marR="0" lvl="0" indent="-3429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marL="342900" indent="-342900">
              <a:spcAft>
                <a:spcPts val="600"/>
              </a:spcAft>
              <a:buFont typeface="Arial" panose="020B0604020202020204" pitchFamily="34" charset="0"/>
              <a:buChar char="•"/>
              <a:defRPr/>
            </a:pPr>
            <a:endParaRPr lang="en-US">
              <a:latin typeface="Arial"/>
              <a:cs typeface="Arial"/>
            </a:endParaRPr>
          </a:p>
          <a:p>
            <a:pPr>
              <a:spcAft>
                <a:spcPts val="600"/>
              </a:spcAft>
              <a:defRPr/>
            </a:pPr>
            <a:endParaRPr lang="en-US">
              <a:latin typeface="Arial"/>
              <a:cs typeface="Arial"/>
            </a:endParaRPr>
          </a:p>
          <a:p>
            <a:pPr>
              <a:spcAft>
                <a:spcPts val="600"/>
              </a:spcAft>
              <a:defRPr/>
            </a:pPr>
            <a:r>
              <a:rPr lang="en-US">
                <a:latin typeface="Arial"/>
              </a:rPr>
              <a:t>Finalizing the online tool and generating tokens will require some basic knowledge of the </a:t>
            </a:r>
            <a:r>
              <a:rPr lang="en-US"/>
              <a:t>Lime Survey software</a:t>
            </a:r>
            <a:endParaRPr lang="en-US">
              <a:latin typeface="Arial"/>
              <a:cs typeface="Arial"/>
            </a:endParaRPr>
          </a:p>
          <a:p>
            <a:pPr marR="0" lvl="0" algn="l" defTabSz="457200" rtl="0" eaLnBrk="1" fontAlgn="auto" latinLnBrk="0" hangingPunct="1">
              <a:lnSpc>
                <a:spcPct val="100000"/>
              </a:lnSpc>
              <a:spcBef>
                <a:spcPts val="0"/>
              </a:spcBef>
              <a:spcAft>
                <a:spcPts val="600"/>
              </a:spcAft>
              <a:buClrTx/>
              <a:buSzTx/>
              <a:tabLst/>
              <a:defRPr/>
            </a:pPr>
            <a:endParaRPr lang="en-US" b="0" i="0" u="none" strike="noStrike" kern="1200" cap="none" spc="0" normalizeH="0" baseline="0" noProof="0">
              <a:ln>
                <a:noFill/>
              </a:ln>
              <a:effectLst/>
              <a:uLnTx/>
              <a:uFillTx/>
              <a:latin typeface="Arial"/>
              <a:cs typeface="Arial"/>
            </a:endParaRPr>
          </a:p>
        </p:txBody>
      </p:sp>
      <p:pic>
        <p:nvPicPr>
          <p:cNvPr id="3" name="Graphic 2" descr="Siren">
            <a:extLst>
              <a:ext uri="{FF2B5EF4-FFF2-40B4-BE49-F238E27FC236}">
                <a16:creationId xmlns:a16="http://schemas.microsoft.com/office/drawing/2014/main" id="{857B238F-F2A9-4FB7-9DA6-0E343EF8D14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92698" y="2749545"/>
            <a:ext cx="464236" cy="464236"/>
          </a:xfrm>
          <a:prstGeom prst="rect">
            <a:avLst/>
          </a:prstGeom>
        </p:spPr>
      </p:pic>
      <p:pic>
        <p:nvPicPr>
          <p:cNvPr id="2" name="Picture 3" descr="A picture containing icon&#10;&#10;Description automatically generated">
            <a:extLst>
              <a:ext uri="{FF2B5EF4-FFF2-40B4-BE49-F238E27FC236}">
                <a16:creationId xmlns:a16="http://schemas.microsoft.com/office/drawing/2014/main" id="{1EFA8304-FF9A-4EBA-827B-C2659346B62E}"/>
              </a:ext>
            </a:extLst>
          </p:cNvPr>
          <p:cNvPicPr>
            <a:picLocks noChangeAspect="1"/>
          </p:cNvPicPr>
          <p:nvPr/>
        </p:nvPicPr>
        <p:blipFill>
          <a:blip r:embed="rId5"/>
          <a:stretch>
            <a:fillRect/>
          </a:stretch>
        </p:blipFill>
        <p:spPr>
          <a:xfrm>
            <a:off x="1255036" y="1932107"/>
            <a:ext cx="8317649" cy="3200257"/>
          </a:xfrm>
          <a:prstGeom prst="rect">
            <a:avLst/>
          </a:prstGeom>
        </p:spPr>
      </p:pic>
    </p:spTree>
    <p:extLst>
      <p:ext uri="{BB962C8B-B14F-4D97-AF65-F5344CB8AC3E}">
        <p14:creationId xmlns:p14="http://schemas.microsoft.com/office/powerpoint/2010/main" val="642097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idx="1"/>
          </p:nvPr>
        </p:nvSpPr>
        <p:spPr>
          <a:xfrm>
            <a:off x="480000" y="1495002"/>
            <a:ext cx="7419661" cy="4010252"/>
          </a:xfrm>
        </p:spPr>
        <p:txBody>
          <a:bodyPr vert="horz" lIns="18000" tIns="0" rIns="18000" bIns="0" rtlCol="0" anchor="t">
            <a:noAutofit/>
          </a:bodyPr>
          <a:lstStyle/>
          <a:p>
            <a:pPr>
              <a:lnSpc>
                <a:spcPct val="100000"/>
              </a:lnSpc>
              <a:spcBef>
                <a:spcPts val="0"/>
              </a:spcBef>
              <a:spcAft>
                <a:spcPts val="0"/>
              </a:spcAft>
            </a:pPr>
            <a:endParaRPr lang="en-GB" sz="2000">
              <a:cs typeface="Arial"/>
            </a:endParaRPr>
          </a:p>
          <a:p>
            <a:pPr>
              <a:lnSpc>
                <a:spcPct val="100000"/>
              </a:lnSpc>
              <a:spcBef>
                <a:spcPts val="0"/>
              </a:spcBef>
              <a:spcAft>
                <a:spcPts val="0"/>
              </a:spcAft>
            </a:pPr>
            <a:r>
              <a:rPr lang="en-GB" sz="2000">
                <a:cs typeface="Arial"/>
              </a:rPr>
              <a:t>Because of this, countries need to consider implementing </a:t>
            </a:r>
            <a:r>
              <a:rPr lang="en-GB" sz="2000" b="1" i="1">
                <a:cs typeface="Arial"/>
              </a:rPr>
              <a:t>regular </a:t>
            </a:r>
            <a:r>
              <a:rPr lang="en-GB" sz="2000">
                <a:cs typeface="Arial"/>
              </a:rPr>
              <a:t>and </a:t>
            </a:r>
            <a:r>
              <a:rPr lang="en-GB" sz="2000" b="1" i="1">
                <a:cs typeface="Arial"/>
              </a:rPr>
              <a:t>rapid assessments</a:t>
            </a:r>
            <a:r>
              <a:rPr lang="en-GB" sz="2000" b="1">
                <a:cs typeface="Arial"/>
              </a:rPr>
              <a:t> </a:t>
            </a:r>
            <a:r>
              <a:rPr lang="en-GB" sz="2000">
                <a:cs typeface="Arial"/>
              </a:rPr>
              <a:t>in facilities and communities to determine priority need for: service availability, workforce capacities, training and protection, availability of essential health products and supplies, vaccine readiness, infection prevention and control (IPC) capacities, and safety measures. </a:t>
            </a:r>
            <a:endParaRPr lang="en-GB" sz="2000">
              <a:ea typeface="+mn-lt"/>
              <a:cs typeface="Arial"/>
            </a:endParaRPr>
          </a:p>
          <a:p>
            <a:pPr>
              <a:lnSpc>
                <a:spcPct val="100000"/>
              </a:lnSpc>
              <a:spcBef>
                <a:spcPts val="0"/>
              </a:spcBef>
              <a:spcAft>
                <a:spcPts val="0"/>
              </a:spcAft>
            </a:pPr>
            <a:endParaRPr lang="en-GB" sz="1800">
              <a:ea typeface="+mn-lt"/>
              <a:cs typeface="+mn-lt"/>
            </a:endParaRPr>
          </a:p>
          <a:p>
            <a:endParaRPr lang="en-GB" sz="1800">
              <a:cs typeface="Arial"/>
            </a:endParaRPr>
          </a:p>
          <a:p>
            <a:pPr lvl="1">
              <a:buFont typeface="Arial" panose="020B0604020202020204" pitchFamily="34" charset="0"/>
              <a:buChar char="•"/>
            </a:pPr>
            <a:endParaRPr lang="en-GB" sz="1800">
              <a:latin typeface="Arial" panose="020B0604020202020204" pitchFamily="34" charset="0"/>
              <a:cs typeface="Arial" panose="020B0604020202020204" pitchFamily="34" charset="0"/>
            </a:endParaRPr>
          </a:p>
        </p:txBody>
      </p:sp>
      <p:sp>
        <p:nvSpPr>
          <p:cNvPr id="8" name="Text Placeholder 7">
            <a:extLst>
              <a:ext uri="{FF2B5EF4-FFF2-40B4-BE49-F238E27FC236}">
                <a16:creationId xmlns:a16="http://schemas.microsoft.com/office/drawing/2014/main" id="{FE4B7621-C865-485F-82B5-93A557544D78}"/>
              </a:ext>
            </a:extLst>
          </p:cNvPr>
          <p:cNvSpPr>
            <a:spLocks noGrp="1"/>
          </p:cNvSpPr>
          <p:nvPr>
            <p:ph type="body" sz="quarter" idx="21"/>
          </p:nvPr>
        </p:nvSpPr>
        <p:spPr/>
        <p:txBody>
          <a:bodyPr/>
          <a:lstStyle/>
          <a:p>
            <a:endParaRPr lang="en-US"/>
          </a:p>
        </p:txBody>
      </p:sp>
      <p:sp>
        <p:nvSpPr>
          <p:cNvPr id="13" name="Title 7">
            <a:extLst>
              <a:ext uri="{FF2B5EF4-FFF2-40B4-BE49-F238E27FC236}">
                <a16:creationId xmlns:a16="http://schemas.microsoft.com/office/drawing/2014/main" id="{F9DA90CF-88DA-4E34-A48D-1530B8514C23}"/>
              </a:ext>
            </a:extLst>
          </p:cNvPr>
          <p:cNvSpPr>
            <a:spLocks noGrp="1"/>
          </p:cNvSpPr>
          <p:nvPr>
            <p:ph type="title"/>
          </p:nvPr>
        </p:nvSpPr>
        <p:spPr>
          <a:xfrm>
            <a:off x="480485" y="379031"/>
            <a:ext cx="8160000" cy="392476"/>
          </a:xfrm>
        </p:spPr>
        <p:txBody>
          <a:bodyPr vert="horz" lIns="18000" tIns="0" rIns="360000" bIns="0" rtlCol="0" anchor="ctr">
            <a:noAutofit/>
          </a:bodyPr>
          <a:lstStyle/>
          <a:p>
            <a:r>
              <a:rPr lang="en-GB" sz="2400">
                <a:latin typeface="+mj-lt"/>
                <a:ea typeface="+mj-ea"/>
                <a:cs typeface="+mj-cs"/>
              </a:rPr>
              <a:t>Context</a:t>
            </a:r>
          </a:p>
        </p:txBody>
      </p:sp>
      <p:pic>
        <p:nvPicPr>
          <p:cNvPr id="10" name="Picture 9">
            <a:extLst>
              <a:ext uri="{FF2B5EF4-FFF2-40B4-BE49-F238E27FC236}">
                <a16:creationId xmlns:a16="http://schemas.microsoft.com/office/drawing/2014/main" id="{5BBE31FC-07FC-4D67-A6EB-BBB8A8A2F21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97688" y="-1863"/>
            <a:ext cx="4661556" cy="6858000"/>
          </a:xfrm>
          <a:prstGeom prst="parallelogram">
            <a:avLst/>
          </a:prstGeom>
        </p:spPr>
      </p:pic>
    </p:spTree>
    <p:extLst>
      <p:ext uri="{BB962C8B-B14F-4D97-AF65-F5344CB8AC3E}">
        <p14:creationId xmlns:p14="http://schemas.microsoft.com/office/powerpoint/2010/main" val="295542329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342900" indent="-342900">
              <a:buAutoNum type="arabicPeriod"/>
            </a:pPr>
            <a:endParaRPr lang="en-GB"/>
          </a:p>
          <a:p>
            <a:pPr marL="342900" indent="-342900">
              <a:buAutoNum type="arabicPeriod"/>
            </a:pPr>
            <a:endParaRPr lang="en-US"/>
          </a:p>
        </p:txBody>
      </p:sp>
      <p:grpSp>
        <p:nvGrpSpPr>
          <p:cNvPr id="18" name="Group 17"/>
          <p:cNvGrpSpPr/>
          <p:nvPr/>
        </p:nvGrpSpPr>
        <p:grpSpPr>
          <a:xfrm>
            <a:off x="2866628" y="986751"/>
            <a:ext cx="6458743" cy="5788032"/>
            <a:chOff x="4075037" y="436535"/>
            <a:chExt cx="7315199" cy="6223947"/>
          </a:xfrm>
        </p:grpSpPr>
        <p:pic>
          <p:nvPicPr>
            <p:cNvPr id="19" name="Picture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75037" y="436535"/>
              <a:ext cx="7315199" cy="6223947"/>
            </a:xfrm>
            <a:prstGeom prst="rect">
              <a:avLst/>
            </a:prstGeom>
            <a:ln>
              <a:solidFill>
                <a:schemeClr val="bg1">
                  <a:lumMod val="50000"/>
                </a:schemeClr>
              </a:solidFill>
            </a:ln>
          </p:spPr>
        </p:pic>
        <p:sp>
          <p:nvSpPr>
            <p:cNvPr id="20" name="Rounded Rectangle 19"/>
            <p:cNvSpPr/>
            <p:nvPr/>
          </p:nvSpPr>
          <p:spPr>
            <a:xfrm>
              <a:off x="4639819" y="3831593"/>
              <a:ext cx="6149291" cy="236691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5">
            <a:extLst>
              <a:ext uri="{FF2B5EF4-FFF2-40B4-BE49-F238E27FC236}">
                <a16:creationId xmlns:a16="http://schemas.microsoft.com/office/drawing/2014/main" id="{7104058D-0858-4898-8010-5809ADCC2DA2}"/>
              </a:ext>
            </a:extLst>
          </p:cNvPr>
          <p:cNvSpPr>
            <a:spLocks noGrp="1"/>
          </p:cNvSpPr>
          <p:nvPr>
            <p:ph type="title"/>
          </p:nvPr>
        </p:nvSpPr>
        <p:spPr>
          <a:xfrm>
            <a:off x="480000" y="357977"/>
            <a:ext cx="8568752" cy="398303"/>
          </a:xfrm>
        </p:spPr>
        <p:txBody>
          <a:bodyPr vert="horz" lIns="18000" tIns="0" rIns="360000" bIns="0" rtlCol="0" anchor="b">
            <a:noAutofit/>
          </a:bodyPr>
          <a:lstStyle/>
          <a:p>
            <a:br>
              <a:rPr lang="en-US" sz="2400" b="0">
                <a:ea typeface="+mj-lt"/>
                <a:cs typeface="+mj-lt"/>
              </a:rPr>
            </a:br>
            <a:r>
              <a:rPr lang="en-US" sz="2400">
                <a:ea typeface="+mj-lt"/>
                <a:cs typeface="+mj-lt"/>
              </a:rPr>
              <a:t>Data entry and automated analyses</a:t>
            </a:r>
            <a:endParaRPr lang="en-US"/>
          </a:p>
        </p:txBody>
      </p:sp>
      <p:sp>
        <p:nvSpPr>
          <p:cNvPr id="2" name="TextBox 1">
            <a:extLst>
              <a:ext uri="{FF2B5EF4-FFF2-40B4-BE49-F238E27FC236}">
                <a16:creationId xmlns:a16="http://schemas.microsoft.com/office/drawing/2014/main" id="{4B5FDC9E-A172-4F67-972C-6F9DC9620898}"/>
              </a:ext>
            </a:extLst>
          </p:cNvPr>
          <p:cNvSpPr txBox="1"/>
          <p:nvPr/>
        </p:nvSpPr>
        <p:spPr>
          <a:xfrm>
            <a:off x="576695" y="1217468"/>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Ebrima"/>
              </a:rPr>
              <a:t>Data sharing and facility consent</a:t>
            </a:r>
            <a:r>
              <a:rPr lang="en-GB">
                <a:latin typeface="Ebrima"/>
                <a:ea typeface="Ebrima"/>
                <a:cs typeface="Ebrima"/>
              </a:rPr>
              <a:t>​:</a:t>
            </a:r>
            <a:endParaRPr lang="en-GB">
              <a:cs typeface="Arial"/>
            </a:endParaRPr>
          </a:p>
        </p:txBody>
      </p:sp>
    </p:spTree>
    <p:extLst>
      <p:ext uri="{BB962C8B-B14F-4D97-AF65-F5344CB8AC3E}">
        <p14:creationId xmlns:p14="http://schemas.microsoft.com/office/powerpoint/2010/main" val="23056523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1514986"/>
            <a:ext cx="10515600" cy="4288062"/>
          </a:xfrm>
        </p:spPr>
        <p:txBody>
          <a:bodyPr numCol="2">
            <a:normAutofit/>
          </a:bodyPr>
          <a:lstStyle/>
          <a:p>
            <a:pPr marL="457200" indent="-457200">
              <a:buSzPct val="100000"/>
              <a:buFont typeface="+mj-lt"/>
              <a:buAutoNum type="alphaLcParenR"/>
            </a:pPr>
            <a:r>
              <a:rPr lang="en-GB" b="1"/>
              <a:t>Select one of the available answers (most common)</a:t>
            </a:r>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SzPct val="100000"/>
              <a:buFont typeface="+mj-lt"/>
              <a:buAutoNum type="alphaLcParenR"/>
            </a:pPr>
            <a:r>
              <a:rPr lang="en-GB" b="1"/>
              <a:t>Enter a number (rare)</a:t>
            </a:r>
          </a:p>
          <a:p>
            <a:pPr marL="457200" indent="-457200">
              <a:buFont typeface="+mj-lt"/>
              <a:buAutoNum type="alphaLcParenR"/>
            </a:pPr>
            <a:endParaRPr lang="en-GB" b="1"/>
          </a:p>
          <a:p>
            <a:pPr marL="457200" indent="-457200">
              <a:buFont typeface="+mj-lt"/>
              <a:buAutoNum type="alphaLcParenR"/>
            </a:pPr>
            <a:endParaRPr lang="en-GB" b="1"/>
          </a:p>
          <a:p>
            <a:pPr marL="457200" indent="-457200">
              <a:buFont typeface="+mj-lt"/>
              <a:buAutoNum type="alphaLcParenR"/>
            </a:pPr>
            <a:endParaRPr lang="en-GB" b="1"/>
          </a:p>
          <a:p>
            <a:pPr marL="457200" indent="-457200">
              <a:buSzPct val="100000"/>
              <a:buFont typeface="+mj-lt"/>
              <a:buAutoNum type="alphaLcParenR"/>
            </a:pPr>
            <a:r>
              <a:rPr lang="en-GB" b="1"/>
              <a:t>Enter a text answer (few)  </a:t>
            </a:r>
          </a:p>
        </p:txBody>
      </p:sp>
      <p:grpSp>
        <p:nvGrpSpPr>
          <p:cNvPr id="17" name="Group 16"/>
          <p:cNvGrpSpPr/>
          <p:nvPr/>
        </p:nvGrpSpPr>
        <p:grpSpPr>
          <a:xfrm>
            <a:off x="838200" y="1957287"/>
            <a:ext cx="4944476" cy="4736844"/>
            <a:chOff x="838200" y="1934733"/>
            <a:chExt cx="4944476" cy="4736844"/>
          </a:xfrm>
        </p:grpSpPr>
        <p:pic>
          <p:nvPicPr>
            <p:cNvPr id="3" name="Picture 2"/>
            <p:cNvPicPr>
              <a:picLocks noChangeAspect="1"/>
            </p:cNvPicPr>
            <p:nvPr/>
          </p:nvPicPr>
          <p:blipFill>
            <a:blip r:embed="rId3"/>
            <a:stretch>
              <a:fillRect/>
            </a:stretch>
          </p:blipFill>
          <p:spPr>
            <a:xfrm>
              <a:off x="934451" y="3188730"/>
              <a:ext cx="4848225" cy="1857375"/>
            </a:xfrm>
            <a:prstGeom prst="rect">
              <a:avLst/>
            </a:prstGeom>
            <a:ln>
              <a:solidFill>
                <a:schemeClr val="bg1">
                  <a:lumMod val="50000"/>
                </a:schemeClr>
              </a:solidFill>
            </a:ln>
          </p:spPr>
        </p:pic>
        <p:pic>
          <p:nvPicPr>
            <p:cNvPr id="12" name="Picture 11"/>
            <p:cNvPicPr>
              <a:picLocks noChangeAspect="1"/>
            </p:cNvPicPr>
            <p:nvPr/>
          </p:nvPicPr>
          <p:blipFill>
            <a:blip r:embed="rId4"/>
            <a:stretch>
              <a:fillRect/>
            </a:stretch>
          </p:blipFill>
          <p:spPr>
            <a:xfrm>
              <a:off x="934451" y="5119002"/>
              <a:ext cx="4838700" cy="1552575"/>
            </a:xfrm>
            <a:prstGeom prst="rect">
              <a:avLst/>
            </a:prstGeom>
            <a:ln>
              <a:solidFill>
                <a:schemeClr val="bg1">
                  <a:lumMod val="50000"/>
                </a:schemeClr>
              </a:solidFill>
            </a:ln>
          </p:spPr>
        </p:pic>
        <p:pic>
          <p:nvPicPr>
            <p:cNvPr id="13" name="Picture 12"/>
            <p:cNvPicPr>
              <a:picLocks noChangeAspect="1"/>
            </p:cNvPicPr>
            <p:nvPr/>
          </p:nvPicPr>
          <p:blipFill>
            <a:blip r:embed="rId5"/>
            <a:stretch>
              <a:fillRect/>
            </a:stretch>
          </p:blipFill>
          <p:spPr>
            <a:xfrm>
              <a:off x="934451" y="1934733"/>
              <a:ext cx="4838700" cy="1181100"/>
            </a:xfrm>
            <a:prstGeom prst="rect">
              <a:avLst/>
            </a:prstGeom>
            <a:ln>
              <a:solidFill>
                <a:schemeClr val="bg1">
                  <a:lumMod val="50000"/>
                </a:schemeClr>
              </a:solidFill>
            </a:ln>
          </p:spPr>
        </p:pic>
        <p:sp>
          <p:nvSpPr>
            <p:cNvPr id="14" name="Oval 13"/>
            <p:cNvSpPr/>
            <p:nvPr/>
          </p:nvSpPr>
          <p:spPr>
            <a:xfrm>
              <a:off x="838200" y="3572525"/>
              <a:ext cx="451104" cy="125956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084576" y="5672759"/>
              <a:ext cx="2218944" cy="33586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063752" y="2308583"/>
              <a:ext cx="2218944" cy="61736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p:cNvPicPr>
            <a:picLocks noChangeAspect="1"/>
          </p:cNvPicPr>
          <p:nvPr/>
        </p:nvPicPr>
        <p:blipFill>
          <a:blip r:embed="rId6"/>
          <a:stretch>
            <a:fillRect/>
          </a:stretch>
        </p:blipFill>
        <p:spPr>
          <a:xfrm>
            <a:off x="6096000" y="1957287"/>
            <a:ext cx="4838700" cy="1123950"/>
          </a:xfrm>
          <a:prstGeom prst="rect">
            <a:avLst/>
          </a:prstGeom>
          <a:ln>
            <a:solidFill>
              <a:schemeClr val="bg1">
                <a:lumMod val="50000"/>
              </a:schemeClr>
            </a:solidFill>
          </a:ln>
        </p:spPr>
      </p:pic>
      <p:pic>
        <p:nvPicPr>
          <p:cNvPr id="19" name="Picture 18"/>
          <p:cNvPicPr>
            <a:picLocks noChangeAspect="1"/>
          </p:cNvPicPr>
          <p:nvPr/>
        </p:nvPicPr>
        <p:blipFill>
          <a:blip r:embed="rId7"/>
          <a:stretch>
            <a:fillRect/>
          </a:stretch>
        </p:blipFill>
        <p:spPr>
          <a:xfrm>
            <a:off x="6096000" y="3776764"/>
            <a:ext cx="4857750" cy="923925"/>
          </a:xfrm>
          <a:prstGeom prst="rect">
            <a:avLst/>
          </a:prstGeom>
          <a:ln>
            <a:solidFill>
              <a:schemeClr val="bg1">
                <a:lumMod val="50000"/>
              </a:schemeClr>
            </a:solidFill>
          </a:ln>
        </p:spPr>
      </p:pic>
      <p:sp>
        <p:nvSpPr>
          <p:cNvPr id="20" name="Text Placeholder 16">
            <a:extLst>
              <a:ext uri="{FF2B5EF4-FFF2-40B4-BE49-F238E27FC236}">
                <a16:creationId xmlns:a16="http://schemas.microsoft.com/office/drawing/2014/main" id="{781A9199-C3CE-4020-A6DD-CC45FDE64B03}"/>
              </a:ext>
            </a:extLst>
          </p:cNvPr>
          <p:cNvSpPr txBox="1">
            <a:spLocks/>
          </p:cNvSpPr>
          <p:nvPr/>
        </p:nvSpPr>
        <p:spPr>
          <a:xfrm>
            <a:off x="474362" y="680314"/>
            <a:ext cx="8160000" cy="282336"/>
          </a:xfrm>
          <a:prstGeom prst="rect">
            <a:avLst/>
          </a:prstGeom>
        </p:spPr>
        <p:txBody>
          <a:bodyPr vert="horz" lIns="18000" tIns="0" rIns="18000" bIns="0" rtlCol="0" anchor="ctr">
            <a:normAutofit/>
          </a:bodyPr>
          <a:lstStyle>
            <a:lvl1pPr indent="0" defTabSz="914400">
              <a:lnSpc>
                <a:spcPct val="110000"/>
              </a:lnSpc>
              <a:spcBef>
                <a:spcPts val="1000"/>
              </a:spcBef>
              <a:spcAft>
                <a:spcPts val="600"/>
              </a:spcAft>
              <a:buClr>
                <a:schemeClr val="tx1"/>
              </a:buClr>
              <a:buSzPct val="80000"/>
              <a:buFontTx/>
              <a:buNone/>
              <a:defRPr sz="1600" b="1">
                <a:solidFill>
                  <a:schemeClr val="bg1">
                    <a:lumMod val="50000"/>
                  </a:schemeClr>
                </a:solidFill>
                <a:latin typeface="+mj-lt"/>
                <a:cs typeface="Times New Roman" panose="02020603050405020304" pitchFamily="18" charset="0"/>
              </a:defRPr>
            </a:lvl1pPr>
            <a:lvl2pPr marL="466725" indent="-285750" defTabSz="914400">
              <a:lnSpc>
                <a:spcPct val="110000"/>
              </a:lnSpc>
              <a:spcBef>
                <a:spcPts val="500"/>
              </a:spcBef>
              <a:spcAft>
                <a:spcPts val="600"/>
              </a:spcAft>
              <a:buClr>
                <a:schemeClr val="tx1"/>
              </a:buClr>
              <a:buSzPct val="100000"/>
              <a:buFont typeface="Arial" panose="020B0604020202020204" pitchFamily="34" charset="0"/>
              <a:buChar char="•"/>
              <a:defRPr sz="1400"/>
            </a:lvl2pPr>
            <a:lvl3pPr marL="827087" indent="-285750" defTabSz="914400">
              <a:lnSpc>
                <a:spcPct val="110000"/>
              </a:lnSpc>
              <a:spcBef>
                <a:spcPts val="500"/>
              </a:spcBef>
              <a:spcAft>
                <a:spcPts val="600"/>
              </a:spcAft>
              <a:buClr>
                <a:schemeClr val="tx1"/>
              </a:buClr>
              <a:buSzPct val="100000"/>
              <a:buFont typeface="Arial" panose="020B0604020202020204" pitchFamily="34" charset="0"/>
              <a:buChar char="•"/>
              <a:defRPr sz="1400"/>
            </a:lvl3pPr>
            <a:lvl4pPr marL="1179513" indent="-285750" defTabSz="914400">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a:lvl4pPr>
            <a:lvl5pPr marL="1616075" indent="-358775" defTabSz="914400">
              <a:lnSpc>
                <a:spcPct val="110000"/>
              </a:lnSpc>
              <a:spcBef>
                <a:spcPts val="500"/>
              </a:spcBef>
              <a:spcAft>
                <a:spcPts val="600"/>
              </a:spcAft>
              <a:buClr>
                <a:schemeClr val="tx1"/>
              </a:buClr>
              <a:buSzPct val="100000"/>
              <a:buFont typeface="Arial" panose="020B0604020202020204" pitchFamily="34" charset="0"/>
              <a:buChar char="•"/>
              <a:defRPr sz="1400"/>
            </a:lvl5pPr>
            <a:lvl6pPr marL="2062163" indent="-358775" defTabSz="914400">
              <a:lnSpc>
                <a:spcPct val="90000"/>
              </a:lnSpc>
              <a:spcBef>
                <a:spcPts val="500"/>
              </a:spcBef>
              <a:buClr>
                <a:schemeClr val="tx1"/>
              </a:buClr>
              <a:buFont typeface="Arial" panose="020B0604020202020204" pitchFamily="34" charset="0"/>
              <a:buChar char="•"/>
              <a:defRPr sz="1400"/>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sz="1800">
                <a:solidFill>
                  <a:schemeClr val="tx1"/>
                </a:solidFill>
                <a:cs typeface="Times New Roman"/>
              </a:rPr>
              <a:t>Sample data entry sections:</a:t>
            </a:r>
            <a:endParaRPr lang="en-US" sz="1800">
              <a:solidFill>
                <a:schemeClr val="tx1"/>
              </a:solidFill>
              <a:ea typeface="Ebrima"/>
              <a:cs typeface="Times New Roman"/>
            </a:endParaRPr>
          </a:p>
        </p:txBody>
      </p:sp>
      <p:sp>
        <p:nvSpPr>
          <p:cNvPr id="21" name="Title 15">
            <a:extLst>
              <a:ext uri="{FF2B5EF4-FFF2-40B4-BE49-F238E27FC236}">
                <a16:creationId xmlns:a16="http://schemas.microsoft.com/office/drawing/2014/main" id="{CF9A5636-DA25-4C6F-98EA-296874D7AF7F}"/>
              </a:ext>
            </a:extLst>
          </p:cNvPr>
          <p:cNvSpPr>
            <a:spLocks noGrp="1"/>
          </p:cNvSpPr>
          <p:nvPr>
            <p:ph type="title"/>
          </p:nvPr>
        </p:nvSpPr>
        <p:spPr>
          <a:xfrm>
            <a:off x="474362" y="366662"/>
            <a:ext cx="8568752" cy="313652"/>
          </a:xfrm>
        </p:spPr>
        <p:txBody>
          <a:bodyPr vert="horz" lIns="18000" tIns="0" rIns="360000" bIns="0" rtlCol="0" anchor="b">
            <a:noAutofit/>
          </a:bodyPr>
          <a:lstStyle/>
          <a:p>
            <a:br>
              <a:rPr lang="en-US" sz="2400" b="0">
                <a:ea typeface="+mj-lt"/>
                <a:cs typeface="+mj-lt"/>
              </a:rPr>
            </a:br>
            <a:r>
              <a:rPr lang="en-US" sz="2400"/>
              <a:t>Data entry and automated analyses</a:t>
            </a:r>
            <a:endParaRPr lang="en-US" sz="2400" b="0">
              <a:ea typeface="+mj-lt"/>
              <a:cs typeface="+mj-lt"/>
            </a:endParaRPr>
          </a:p>
        </p:txBody>
      </p:sp>
    </p:spTree>
    <p:extLst>
      <p:ext uri="{BB962C8B-B14F-4D97-AF65-F5344CB8AC3E}">
        <p14:creationId xmlns:p14="http://schemas.microsoft.com/office/powerpoint/2010/main" val="37191174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DFC0C-86A4-4816-A54C-D9B561DC19B7}"/>
              </a:ext>
            </a:extLst>
          </p:cNvPr>
          <p:cNvSpPr>
            <a:spLocks noGrp="1"/>
          </p:cNvSpPr>
          <p:nvPr>
            <p:ph type="title"/>
          </p:nvPr>
        </p:nvSpPr>
        <p:spPr/>
        <p:txBody>
          <a:bodyPr/>
          <a:lstStyle/>
          <a:p>
            <a:r>
              <a:rPr lang="en-US" sz="2400">
                <a:ea typeface="Ebrima"/>
                <a:cs typeface="Ebrima"/>
              </a:rPr>
              <a:t>Data entry and automated analyses</a:t>
            </a:r>
            <a:endParaRPr lang="en-GB" sz="2400" b="0">
              <a:ea typeface="+mj-lt"/>
              <a:cs typeface="+mj-lt"/>
            </a:endParaRPr>
          </a:p>
          <a:p>
            <a:endParaRPr lang="en-GB">
              <a:ea typeface="Ebrima"/>
              <a:cs typeface="Ebrima"/>
            </a:endParaRPr>
          </a:p>
        </p:txBody>
      </p:sp>
      <p:sp>
        <p:nvSpPr>
          <p:cNvPr id="3" name="Content Placeholder 2">
            <a:extLst>
              <a:ext uri="{FF2B5EF4-FFF2-40B4-BE49-F238E27FC236}">
                <a16:creationId xmlns:a16="http://schemas.microsoft.com/office/drawing/2014/main" id="{F462163B-E590-4BE2-8E56-87EA88EB5D73}"/>
              </a:ext>
            </a:extLst>
          </p:cNvPr>
          <p:cNvSpPr>
            <a:spLocks noGrp="1"/>
          </p:cNvSpPr>
          <p:nvPr>
            <p:ph idx="1"/>
          </p:nvPr>
        </p:nvSpPr>
        <p:spPr>
          <a:xfrm>
            <a:off x="480000" y="1240406"/>
            <a:ext cx="11232001" cy="4237200"/>
          </a:xfrm>
        </p:spPr>
        <p:txBody>
          <a:bodyPr vert="horz" lIns="18000" tIns="0" rIns="18000" bIns="0" rtlCol="0" anchor="t">
            <a:noAutofit/>
          </a:bodyPr>
          <a:lstStyle/>
          <a:p>
            <a:r>
              <a:rPr lang="en-GB" sz="1800">
                <a:ea typeface="+mn-lt"/>
                <a:cs typeface="+mn-lt"/>
              </a:rPr>
              <a:t>The tools are available in paper and electronic online formats, so if countries choose to use the WHO online survey tools, automated analysis chartbooks and dashboards will also be available for real-time decision making and use. </a:t>
            </a:r>
            <a:endParaRPr lang="en-US" sz="1800">
              <a:ea typeface="+mn-lt"/>
            </a:endParaRPr>
          </a:p>
          <a:p>
            <a:r>
              <a:rPr lang="en-GB" sz="1800">
                <a:ea typeface="+mn-lt"/>
                <a:cs typeface="+mn-lt"/>
              </a:rPr>
              <a:t>The dashboards can provide an alert function for specific bottlenecks and challenges, such as stock outs, changes in utilization, service disruptions, and staff shortages, to inform mitigation strategies and protocols for maintaining essential health services, as well as for planning and redistribution of resources at national, subnational and local levels. </a:t>
            </a:r>
            <a:endParaRPr lang="en-US" sz="1800">
              <a:ea typeface="+mn-lt"/>
            </a:endParaRPr>
          </a:p>
          <a:p>
            <a:r>
              <a:rPr lang="en-GB" sz="1800">
                <a:ea typeface="+mn-lt"/>
                <a:cs typeface="+mn-lt"/>
              </a:rPr>
              <a:t>Countries have access to their country database locally. It is recommended that these results are triangulated with HMIS data on service provision and utilisation, and feed into existing country data and intelligence platforms to guide the response. A policy dialogue will be organized with key country stakeholders to review findings, alert critical bottlenecks, and co-develop an action plan to mitigate challenges and disruptions. </a:t>
            </a:r>
            <a:endParaRPr lang="en-US" sz="1800"/>
          </a:p>
        </p:txBody>
      </p:sp>
      <p:sp>
        <p:nvSpPr>
          <p:cNvPr id="4" name="Date Placeholder 3">
            <a:extLst>
              <a:ext uri="{FF2B5EF4-FFF2-40B4-BE49-F238E27FC236}">
                <a16:creationId xmlns:a16="http://schemas.microsoft.com/office/drawing/2014/main" id="{26292D0E-4057-4503-A945-022CBF519268}"/>
              </a:ext>
            </a:extLst>
          </p:cNvPr>
          <p:cNvSpPr>
            <a:spLocks noGrp="1"/>
          </p:cNvSpPr>
          <p:nvPr>
            <p:ph type="dt" sz="half" idx="10"/>
          </p:nvPr>
        </p:nvSpPr>
        <p:spPr/>
        <p:txBody>
          <a:bodyPr/>
          <a:lstStyle/>
          <a:p>
            <a:fld id="{D2EDC0F5-ADB6-4E00-A326-9CEE881FEA90}" type="datetimeFigureOut">
              <a:rPr lang="en-US" smtClean="0"/>
              <a:t>26-Apr-21</a:t>
            </a:fld>
            <a:endParaRPr lang="en-US"/>
          </a:p>
        </p:txBody>
      </p:sp>
      <p:sp>
        <p:nvSpPr>
          <p:cNvPr id="5" name="Footer Placeholder 4">
            <a:extLst>
              <a:ext uri="{FF2B5EF4-FFF2-40B4-BE49-F238E27FC236}">
                <a16:creationId xmlns:a16="http://schemas.microsoft.com/office/drawing/2014/main" id="{7A563CD3-D5D7-46EB-8844-426238FA90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33021-FB24-4BD2-A91A-942A8A35D5C2}"/>
              </a:ext>
            </a:extLst>
          </p:cNvPr>
          <p:cNvSpPr>
            <a:spLocks noGrp="1"/>
          </p:cNvSpPr>
          <p:nvPr>
            <p:ph type="sldNum" sz="quarter" idx="12"/>
          </p:nvPr>
        </p:nvSpPr>
        <p:spPr/>
        <p:txBody>
          <a:bodyPr/>
          <a:lstStyle/>
          <a:p>
            <a:fld id="{4A7EA0B7-9ED7-412B-8AFC-539CD9624B4C}" type="slidenum">
              <a:rPr lang="en-US" smtClean="0"/>
              <a:t>92</a:t>
            </a:fld>
            <a:endParaRPr lang="en-US"/>
          </a:p>
        </p:txBody>
      </p:sp>
    </p:spTree>
    <p:extLst>
      <p:ext uri="{BB962C8B-B14F-4D97-AF65-F5344CB8AC3E}">
        <p14:creationId xmlns:p14="http://schemas.microsoft.com/office/powerpoint/2010/main" val="232547243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a:xfrm>
            <a:off x="36939" y="4537277"/>
            <a:ext cx="12191999" cy="1655999"/>
          </a:xfrm>
        </p:spPr>
        <p:txBody>
          <a:bodyPr/>
          <a:lstStyle/>
          <a:p>
            <a:r>
              <a:rPr lang="en-GB" dirty="0"/>
              <a:t>Session 4: Sampling Approach </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40769357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10" name="Subtitle 9"/>
          <p:cNvSpPr>
            <a:spLocks noGrp="1"/>
          </p:cNvSpPr>
          <p:nvPr>
            <p:ph type="subTitle" idx="1"/>
          </p:nvPr>
        </p:nvSpPr>
        <p:spPr>
          <a:xfrm>
            <a:off x="36939" y="4537277"/>
            <a:ext cx="12191999" cy="1655999"/>
          </a:xfrm>
        </p:spPr>
        <p:txBody>
          <a:bodyPr/>
          <a:lstStyle/>
          <a:p>
            <a:r>
              <a:rPr lang="en-GB" dirty="0"/>
              <a:t>Session 5A: Data management and analysis for automated results – for survey and data managers</a:t>
            </a:r>
          </a:p>
        </p:txBody>
      </p:sp>
      <p:sp>
        <p:nvSpPr>
          <p:cNvPr id="9" name="Title 8"/>
          <p:cNvSpPr>
            <a:spLocks noGrp="1"/>
          </p:cNvSpPr>
          <p:nvPr>
            <p:ph type="ctrTitle"/>
          </p:nvPr>
        </p:nvSpPr>
        <p:spPr>
          <a:xfrm>
            <a:off x="0" y="151875"/>
            <a:ext cx="8772041" cy="1119158"/>
          </a:xfrm>
        </p:spPr>
        <p:txBody>
          <a:bodyPr/>
          <a:lstStyle/>
          <a:p>
            <a:r>
              <a:rPr lang="en-US">
                <a:latin typeface="Segoe UI" panose="020B0502040204020203" pitchFamily="34" charset="0"/>
                <a:cs typeface="Segoe UI" panose="020B0502040204020203" pitchFamily="34" charset="0"/>
              </a:rPr>
              <a:t>Frontline service readiness assessments</a:t>
            </a:r>
            <a:endParaRPr lang="en-GB">
              <a:solidFill>
                <a:schemeClr val="tx2"/>
              </a:solidFill>
            </a:endParaRPr>
          </a:p>
        </p:txBody>
      </p:sp>
      <p:sp>
        <p:nvSpPr>
          <p:cNvPr id="13" name="Text Placeholder 12"/>
          <p:cNvSpPr>
            <a:spLocks noGrp="1"/>
          </p:cNvSpPr>
          <p:nvPr>
            <p:ph type="body" sz="quarter" idx="10"/>
          </p:nvPr>
        </p:nvSpPr>
        <p:spPr>
          <a:xfrm>
            <a:off x="479999" y="5778319"/>
            <a:ext cx="5971600" cy="247650"/>
          </a:xfrm>
        </p:spPr>
        <p:txBody>
          <a:bodyPr/>
          <a:lstStyle/>
          <a:p>
            <a:endParaRPr lang="en-GB" sz="1050" b="1" i="1">
              <a:solidFill>
                <a:srgbClr val="FF0000"/>
              </a:solidFill>
            </a:endParaRPr>
          </a:p>
        </p:txBody>
      </p:sp>
      <p:sp>
        <p:nvSpPr>
          <p:cNvPr id="17" name="Text Placeholder 16"/>
          <p:cNvSpPr>
            <a:spLocks noGrp="1"/>
          </p:cNvSpPr>
          <p:nvPr>
            <p:ph type="body" sz="quarter" idx="16"/>
          </p:nvPr>
        </p:nvSpPr>
        <p:spPr/>
        <p:txBody>
          <a:bodyPr/>
          <a:lstStyle/>
          <a:p>
            <a:endParaRPr lang="en-GB"/>
          </a:p>
        </p:txBody>
      </p:sp>
      <p:sp>
        <p:nvSpPr>
          <p:cNvPr id="2" name="Text Placeholder 1"/>
          <p:cNvSpPr>
            <a:spLocks noGrp="1"/>
          </p:cNvSpPr>
          <p:nvPr>
            <p:ph type="body" sz="quarter" idx="15"/>
          </p:nvPr>
        </p:nvSpPr>
        <p:spPr>
          <a:xfrm>
            <a:off x="479999" y="5440855"/>
            <a:ext cx="11211172" cy="288000"/>
          </a:xfrm>
        </p:spPr>
        <p:txBody>
          <a:bodyPr/>
          <a:lstStyle/>
          <a:p>
            <a:endParaRPr lang="en-GB"/>
          </a:p>
        </p:txBody>
      </p:sp>
      <p:sp>
        <p:nvSpPr>
          <p:cNvPr id="3" name="Picture Placeholder 2"/>
          <p:cNvSpPr>
            <a:spLocks noGrp="1"/>
          </p:cNvSpPr>
          <p:nvPr>
            <p:ph type="pic" sz="quarter" idx="22"/>
          </p:nvPr>
        </p:nvSpPr>
        <p:spPr/>
      </p:sp>
    </p:spTree>
    <p:extLst>
      <p:ext uri="{BB962C8B-B14F-4D97-AF65-F5344CB8AC3E}">
        <p14:creationId xmlns:p14="http://schemas.microsoft.com/office/powerpoint/2010/main" val="370784772"/>
      </p:ext>
    </p:extLst>
  </p:cSld>
  <p:clrMapOvr>
    <a:masterClrMapping/>
  </p:clrMapOvr>
</p:sld>
</file>

<file path=ppt/theme/theme1.xml><?xml version="1.0" encoding="utf-8"?>
<a:theme xmlns:a="http://schemas.openxmlformats.org/drawingml/2006/main" name="2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WHO PPT color scheme 2016">
      <a:dk1>
        <a:sysClr val="windowText" lastClr="000000"/>
      </a:dk1>
      <a:lt1>
        <a:sysClr val="window" lastClr="FFFFFF"/>
      </a:lt1>
      <a:dk2>
        <a:srgbClr val="009CDE"/>
      </a:dk2>
      <a:lt2>
        <a:srgbClr val="F3F3F3"/>
      </a:lt2>
      <a:accent1>
        <a:srgbClr val="009CDE"/>
      </a:accent1>
      <a:accent2>
        <a:srgbClr val="183C5C"/>
      </a:accent2>
      <a:accent3>
        <a:srgbClr val="66C4EB"/>
      </a:accent3>
      <a:accent4>
        <a:srgbClr val="9B9B9B"/>
      </a:accent4>
      <a:accent5>
        <a:srgbClr val="CCEBF8"/>
      </a:accent5>
      <a:accent6>
        <a:srgbClr val="C9C9C9"/>
      </a:accent6>
      <a:hlink>
        <a:srgbClr val="009CDE"/>
      </a:hlink>
      <a:folHlink>
        <a:srgbClr val="B2B2B2"/>
      </a:folHlink>
    </a:clrScheme>
    <a:fontScheme name="WHO Fonts PPT 2016">
      <a:majorFont>
        <a:latin typeface="Ebrima"/>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F2EB7E32E5A444B81751A637B8450B" ma:contentTypeVersion="13" ma:contentTypeDescription="Create a new document." ma:contentTypeScope="" ma:versionID="e25cad72d334c17f908d8e36bd5b5666">
  <xsd:schema xmlns:xsd="http://www.w3.org/2001/XMLSchema" xmlns:xs="http://www.w3.org/2001/XMLSchema" xmlns:p="http://schemas.microsoft.com/office/2006/metadata/properties" xmlns:ns3="698df9a5-162f-4433-85ad-f727d9a68241" xmlns:ns4="b3628224-3ea4-4f29-b92e-ae9903597121" targetNamespace="http://schemas.microsoft.com/office/2006/metadata/properties" ma:root="true" ma:fieldsID="96a83008feede258c6deb5bb18b322e3" ns3:_="" ns4:_="">
    <xsd:import namespace="698df9a5-162f-4433-85ad-f727d9a68241"/>
    <xsd:import namespace="b3628224-3ea4-4f29-b92e-ae990359712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8df9a5-162f-4433-85ad-f727d9a682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628224-3ea4-4f29-b92e-ae990359712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A32C80-EA97-47ED-986D-6B6DCDACA19A}">
  <ds:schemaRefs>
    <ds:schemaRef ds:uri="698df9a5-162f-4433-85ad-f727d9a68241"/>
    <ds:schemaRef ds:uri="b3628224-3ea4-4f29-b92e-ae99035971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F254FE-9D46-4D14-9883-C70471B53F99}">
  <ds:schemaRefs>
    <ds:schemaRef ds:uri="http://schemas.microsoft.com/sharepoint/v3/contenttype/forms"/>
  </ds:schemaRefs>
</ds:datastoreItem>
</file>

<file path=customXml/itemProps3.xml><?xml version="1.0" encoding="utf-8"?>
<ds:datastoreItem xmlns:ds="http://schemas.openxmlformats.org/officeDocument/2006/customXml" ds:itemID="{BB0F457F-BC3D-42BD-9ED4-C7C74491E575}">
  <ds:schemaRefs>
    <ds:schemaRef ds:uri="http://purl.org/dc/terms/"/>
    <ds:schemaRef ds:uri="http://schemas.microsoft.com/office/2006/documentManagement/types"/>
    <ds:schemaRef ds:uri="b3628224-3ea4-4f29-b92e-ae9903597121"/>
    <ds:schemaRef ds:uri="698df9a5-162f-4433-85ad-f727d9a68241"/>
    <ds:schemaRef ds:uri="http://purl.org/dc/elements/1.1/"/>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1269</TotalTime>
  <Words>14225</Words>
  <Application>Microsoft Office PowerPoint</Application>
  <PresentationFormat>Widescreen</PresentationFormat>
  <Paragraphs>2103</Paragraphs>
  <Slides>94</Slides>
  <Notes>75</Notes>
  <HiddenSlides>5</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94</vt:i4>
      </vt:variant>
    </vt:vector>
  </HeadingPairs>
  <TitlesOfParts>
    <vt:vector size="106" baseType="lpstr">
      <vt:lpstr>Arial</vt:lpstr>
      <vt:lpstr>Times New Roman</vt:lpstr>
      <vt:lpstr>Segoe UI</vt:lpstr>
      <vt:lpstr>Ebrima</vt:lpstr>
      <vt:lpstr>Wingdings,Sans-Serif</vt:lpstr>
      <vt:lpstr>Calibri</vt:lpstr>
      <vt:lpstr>Futura Std Book</vt:lpstr>
      <vt:lpstr>Arial,Sans-Serif</vt:lpstr>
      <vt:lpstr>Symbol</vt:lpstr>
      <vt:lpstr>Wingdings</vt:lpstr>
      <vt:lpstr>2_Office Theme</vt:lpstr>
      <vt:lpstr>3_Office Theme</vt:lpstr>
      <vt:lpstr>Frontline service readiness assessments</vt:lpstr>
      <vt:lpstr>Workshop Objectives (I/II) </vt:lpstr>
      <vt:lpstr>Workshop (II/II)</vt:lpstr>
      <vt:lpstr>Workshop Overview </vt:lpstr>
      <vt:lpstr>Frontline service readiness assessments</vt:lpstr>
      <vt:lpstr>PowerPoint Presentation</vt:lpstr>
      <vt:lpstr>Context</vt:lpstr>
      <vt:lpstr>Context</vt:lpstr>
      <vt:lpstr>Context</vt:lpstr>
      <vt:lpstr>Context</vt:lpstr>
      <vt:lpstr>Context</vt:lpstr>
      <vt:lpstr>Context</vt:lpstr>
      <vt:lpstr>PowerPoint Presentation</vt:lpstr>
      <vt:lpstr>WHO’s suite of frontline service readiness assessments</vt:lpstr>
      <vt:lpstr>WHO’s suite of frontline service readiness assessments</vt:lpstr>
      <vt:lpstr>WHO’s suite of frontline service readiness assessments </vt:lpstr>
      <vt:lpstr>Country readiness assessment tools</vt:lpstr>
      <vt:lpstr>Frontline service readiness assessments</vt:lpstr>
      <vt:lpstr>Frontline service readiness assessments</vt:lpstr>
      <vt:lpstr>PowerPoint Presentation</vt:lpstr>
      <vt:lpstr>PowerPoint Presentation</vt:lpstr>
      <vt:lpstr>Survey modules and key performance indicators</vt:lpstr>
      <vt:lpstr>Resilience capacities in the context of health targets</vt:lpstr>
      <vt:lpstr>Survey modules and key performance indicators</vt:lpstr>
      <vt:lpstr>Health Services Resilience Module </vt:lpstr>
      <vt:lpstr>Survey modules and key performance indicators</vt:lpstr>
      <vt:lpstr>Tool formats and content</vt:lpstr>
      <vt:lpstr>Survey modules and key performance indicators</vt:lpstr>
      <vt:lpstr>Survey modules and key performance indicators</vt:lpstr>
      <vt:lpstr>Survey modules and key performance indicators (1)</vt:lpstr>
      <vt:lpstr>Survey modules and key performance indicators</vt:lpstr>
      <vt:lpstr> Survey modules and key performance indicators</vt:lpstr>
      <vt:lpstr>Survey modules and key performance indicators (2)</vt:lpstr>
      <vt:lpstr>    Survey modules and key performance indicators</vt:lpstr>
      <vt:lpstr>Survey modules and key performance indicators</vt:lpstr>
      <vt:lpstr>Survey modules and key performance indicators (3)</vt:lpstr>
      <vt:lpstr>PowerPoint Presentation</vt:lpstr>
      <vt:lpstr>Recommended approach</vt:lpstr>
      <vt:lpstr>Rapid timeframe</vt:lpstr>
      <vt:lpstr>PowerPoint Presentation</vt:lpstr>
      <vt:lpstr>ACT-A HSC HS Monitoring Group:  Workplan and roadmap   </vt:lpstr>
      <vt:lpstr>Scaling up timeframe </vt:lpstr>
      <vt:lpstr>Countries supported to implement real-time regular HSPP tracking and monitoring (1/2)</vt:lpstr>
      <vt:lpstr>Countries supported to implement real-time regular HSPP tracking and monitoring (2/2)</vt:lpstr>
      <vt:lpstr>Versions and languages </vt:lpstr>
      <vt:lpstr>ACT-A Pillars and Health Systems Connector</vt:lpstr>
      <vt:lpstr>Country readiness assessment tools</vt:lpstr>
      <vt:lpstr>Global situation analysis</vt:lpstr>
      <vt:lpstr>Monitoring essential services through HMIS data analysis support and monthly facility phone surveys</vt:lpstr>
      <vt:lpstr>Global Fund monitoring COVID-19 impact in supported programs </vt:lpstr>
      <vt:lpstr>Frontline service readiness assessments</vt:lpstr>
      <vt:lpstr>Frontline service readiness assessments</vt:lpstr>
      <vt:lpstr>PowerPoint Presentation</vt:lpstr>
      <vt:lpstr>Survey coordination and planning</vt:lpstr>
      <vt:lpstr>Survey scope and frequency </vt:lpstr>
      <vt:lpstr>Survey scope and frequency</vt:lpstr>
      <vt:lpstr>Survey implementation team </vt:lpstr>
      <vt:lpstr>Survey implementation team</vt:lpstr>
      <vt:lpstr>Survey implementation team</vt:lpstr>
      <vt:lpstr>PowerPoint Presentation</vt:lpstr>
      <vt:lpstr>Roles and responsibilities of the survey manager </vt:lpstr>
      <vt:lpstr>PowerPoint Presentation</vt:lpstr>
      <vt:lpstr>Country-specific adaptation of standard modules</vt:lpstr>
      <vt:lpstr>Test and finalize country-specific modules</vt:lpstr>
      <vt:lpstr>PowerPoint Presentation</vt:lpstr>
      <vt:lpstr>Interview Training</vt:lpstr>
      <vt:lpstr>PowerPoint Presentation</vt:lpstr>
      <vt:lpstr>Secure equipment and resources </vt:lpstr>
      <vt:lpstr>Secure venue – as appropriate</vt:lpstr>
      <vt:lpstr>Prepare for data collection</vt:lpstr>
      <vt:lpstr>Prepare for data collection </vt:lpstr>
      <vt:lpstr>Develop sentinel facility list </vt:lpstr>
      <vt:lpstr>Develop sentinel facility list (continued)</vt:lpstr>
      <vt:lpstr>Conduct pre-interview outreach </vt:lpstr>
      <vt:lpstr>Develop interview call schedule</vt:lpstr>
      <vt:lpstr>Pre-populate questionnaires prior to starting each interview</vt:lpstr>
      <vt:lpstr>PowerPoint Presentation</vt:lpstr>
      <vt:lpstr>Management of daily operations</vt:lpstr>
      <vt:lpstr> Generate survey links</vt:lpstr>
      <vt:lpstr>Generate survey links</vt:lpstr>
      <vt:lpstr>Daily list of facilities for interviewers </vt:lpstr>
      <vt:lpstr>Daily list of facilities for interviewers (continued)</vt:lpstr>
      <vt:lpstr>Online Data Entry</vt:lpstr>
      <vt:lpstr>Monitoring survey progress</vt:lpstr>
      <vt:lpstr>Supervision</vt:lpstr>
      <vt:lpstr>PowerPoint Presentation</vt:lpstr>
      <vt:lpstr>Data entry and automated analyses</vt:lpstr>
      <vt:lpstr>Data entry and automated analysis</vt:lpstr>
      <vt:lpstr> Data entry and automated analyses</vt:lpstr>
      <vt:lpstr> Data entry and automated analyses</vt:lpstr>
      <vt:lpstr> Data entry and automated analyses</vt:lpstr>
      <vt:lpstr>Data entry and automated analyses </vt:lpstr>
      <vt:lpstr>Frontline service readiness assessments</vt:lpstr>
      <vt:lpstr>Frontline service readiness assessments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Benedikt Fischer</dc:creator>
  <cp:lastModifiedBy>BANICA, Sorin</cp:lastModifiedBy>
  <cp:revision>198</cp:revision>
  <dcterms:created xsi:type="dcterms:W3CDTF">2016-09-26T17:27:22Z</dcterms:created>
  <dcterms:modified xsi:type="dcterms:W3CDTF">2021-04-26T14:47:38Z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0x010100ECF2EB7E32E5A444B81751A637B8450B</vt:lpwstr>
  </property>
</Properties>
</file>