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95" r:id="rId6"/>
  </p:sldMasterIdLst>
  <p:notesMasterIdLst>
    <p:notesMasterId r:id="rId29"/>
  </p:notesMasterIdLst>
  <p:sldIdLst>
    <p:sldId id="2147374357" r:id="rId7"/>
    <p:sldId id="259" r:id="rId8"/>
    <p:sldId id="2147374932" r:id="rId9"/>
    <p:sldId id="2147374092" r:id="rId10"/>
    <p:sldId id="748" r:id="rId11"/>
    <p:sldId id="2147374999" r:id="rId12"/>
    <p:sldId id="286" r:id="rId13"/>
    <p:sldId id="291" r:id="rId14"/>
    <p:sldId id="292" r:id="rId15"/>
    <p:sldId id="2147374322" r:id="rId16"/>
    <p:sldId id="2147374994" r:id="rId17"/>
    <p:sldId id="2147374995" r:id="rId18"/>
    <p:sldId id="2147374996" r:id="rId19"/>
    <p:sldId id="2147374997" r:id="rId20"/>
    <p:sldId id="2147374323" r:id="rId21"/>
    <p:sldId id="2147374353" r:id="rId22"/>
    <p:sldId id="2147374356" r:id="rId23"/>
    <p:sldId id="2147374093" r:id="rId24"/>
    <p:sldId id="2147374814" r:id="rId25"/>
    <p:sldId id="256" r:id="rId26"/>
    <p:sldId id="2147374360" r:id="rId27"/>
    <p:sldId id="21473743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C8A69B-D4D9-4832-BC52-0F85662AEFB5}">
          <p14:sldIdLst>
            <p14:sldId id="2147374357"/>
            <p14:sldId id="259"/>
            <p14:sldId id="2147374932"/>
            <p14:sldId id="2147374092"/>
            <p14:sldId id="748"/>
            <p14:sldId id="2147374999"/>
            <p14:sldId id="286"/>
            <p14:sldId id="291"/>
            <p14:sldId id="292"/>
            <p14:sldId id="2147374322"/>
            <p14:sldId id="2147374994"/>
            <p14:sldId id="2147374995"/>
            <p14:sldId id="2147374996"/>
            <p14:sldId id="2147374997"/>
            <p14:sldId id="2147374323"/>
            <p14:sldId id="2147374353"/>
            <p14:sldId id="2147374356"/>
            <p14:sldId id="2147374093"/>
            <p14:sldId id="2147374814"/>
            <p14:sldId id="256"/>
            <p14:sldId id="2147374360"/>
            <p14:sldId id="21473743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Maria TAYLOR" initials="CMT" lastIdx="11" clrIdx="0">
    <p:extLst>
      <p:ext uri="{19B8F6BF-5375-455C-9EA6-DF929625EA0E}">
        <p15:presenceInfo xmlns:p15="http://schemas.microsoft.com/office/powerpoint/2012/main" userId="S::ctaylor@who.int::e00f49f0-2072-454b-b23e-9b80ef311e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AS-MORELLO, Briana" userId="40191e37-c3a5-4390-b3bd-559075f025e4" providerId="ADAL" clId="{2F36EF89-1E10-44D8-A710-1DDA9D005A06}"/>
    <pc:docChg chg="custSel modSld">
      <pc:chgData name="RIVAS-MORELLO, Briana" userId="40191e37-c3a5-4390-b3bd-559075f025e4" providerId="ADAL" clId="{2F36EF89-1E10-44D8-A710-1DDA9D005A06}" dt="2021-03-03T15:40:43.511" v="16" actId="27636"/>
      <pc:docMkLst>
        <pc:docMk/>
      </pc:docMkLst>
      <pc:sldChg chg="delSp modSp">
        <pc:chgData name="RIVAS-MORELLO, Briana" userId="40191e37-c3a5-4390-b3bd-559075f025e4" providerId="ADAL" clId="{2F36EF89-1E10-44D8-A710-1DDA9D005A06}" dt="2021-03-02T14:38:29.500" v="13" actId="1035"/>
        <pc:sldMkLst>
          <pc:docMk/>
          <pc:sldMk cId="2185583808" sldId="748"/>
        </pc:sldMkLst>
        <pc:spChg chg="del mod">
          <ac:chgData name="RIVAS-MORELLO, Briana" userId="40191e37-c3a5-4390-b3bd-559075f025e4" providerId="ADAL" clId="{2F36EF89-1E10-44D8-A710-1DDA9D005A06}" dt="2021-03-02T14:38:18.277" v="5" actId="478"/>
          <ac:spMkLst>
            <pc:docMk/>
            <pc:sldMk cId="2185583808" sldId="748"/>
            <ac:spMk id="2" creationId="{5F77B629-EC3D-4062-ABED-F5871DC026A6}"/>
          </ac:spMkLst>
        </pc:spChg>
        <pc:spChg chg="mod">
          <ac:chgData name="RIVAS-MORELLO, Briana" userId="40191e37-c3a5-4390-b3bd-559075f025e4" providerId="ADAL" clId="{2F36EF89-1E10-44D8-A710-1DDA9D005A06}" dt="2021-03-02T14:37:14.721" v="2" actId="6549"/>
          <ac:spMkLst>
            <pc:docMk/>
            <pc:sldMk cId="2185583808" sldId="748"/>
            <ac:spMk id="9" creationId="{F8FB893D-313A-403F-9BAB-283FE9B9CEC6}"/>
          </ac:spMkLst>
        </pc:spChg>
        <pc:grpChg chg="mod">
          <ac:chgData name="RIVAS-MORELLO, Briana" userId="40191e37-c3a5-4390-b3bd-559075f025e4" providerId="ADAL" clId="{2F36EF89-1E10-44D8-A710-1DDA9D005A06}" dt="2021-03-02T14:38:29.500" v="13" actId="1035"/>
          <ac:grpSpMkLst>
            <pc:docMk/>
            <pc:sldMk cId="2185583808" sldId="748"/>
            <ac:grpSpMk id="8" creationId="{26E0CA18-5E2C-4E3D-998A-EF44391C596E}"/>
          </ac:grpSpMkLst>
        </pc:grpChg>
      </pc:sldChg>
      <pc:sldChg chg="modSp">
        <pc:chgData name="RIVAS-MORELLO, Briana" userId="40191e37-c3a5-4390-b3bd-559075f025e4" providerId="ADAL" clId="{2F36EF89-1E10-44D8-A710-1DDA9D005A06}" dt="2021-03-03T15:40:43.511" v="16" actId="27636"/>
        <pc:sldMkLst>
          <pc:docMk/>
          <pc:sldMk cId="3744972384" sldId="2147374360"/>
        </pc:sldMkLst>
        <pc:spChg chg="mod">
          <ac:chgData name="RIVAS-MORELLO, Briana" userId="40191e37-c3a5-4390-b3bd-559075f025e4" providerId="ADAL" clId="{2F36EF89-1E10-44D8-A710-1DDA9D005A06}" dt="2021-03-03T15:40:43.511" v="16" actId="27636"/>
          <ac:spMkLst>
            <pc:docMk/>
            <pc:sldMk cId="3744972384" sldId="2147374360"/>
            <ac:spMk id="3" creationId="{C98C2E25-9FAA-4AFB-B6D5-4354D7D3014C}"/>
          </ac:spMkLst>
        </pc:spChg>
        <pc:spChg chg="mod">
          <ac:chgData name="RIVAS-MORELLO, Briana" userId="40191e37-c3a5-4390-b3bd-559075f025e4" providerId="ADAL" clId="{2F36EF89-1E10-44D8-A710-1DDA9D005A06}" dt="2021-03-03T15:40:41.495" v="14" actId="20577"/>
          <ac:spMkLst>
            <pc:docMk/>
            <pc:sldMk cId="3744972384" sldId="2147374360"/>
            <ac:spMk id="8" creationId="{2987E50E-2189-422B-90C3-DEC5C494C7E1}"/>
          </ac:spMkLst>
        </pc:spChg>
      </pc:sldChg>
      <pc:sldChg chg="modSp">
        <pc:chgData name="RIVAS-MORELLO, Briana" userId="40191e37-c3a5-4390-b3bd-559075f025e4" providerId="ADAL" clId="{2F36EF89-1E10-44D8-A710-1DDA9D005A06}" dt="2021-03-02T14:37:11.572" v="0" actId="6549"/>
        <pc:sldMkLst>
          <pc:docMk/>
          <pc:sldMk cId="1478957691" sldId="2147374999"/>
        </pc:sldMkLst>
        <pc:spChg chg="mod">
          <ac:chgData name="RIVAS-MORELLO, Briana" userId="40191e37-c3a5-4390-b3bd-559075f025e4" providerId="ADAL" clId="{2F36EF89-1E10-44D8-A710-1DDA9D005A06}" dt="2021-03-02T14:37:11.572" v="0" actId="6549"/>
          <ac:spMkLst>
            <pc:docMk/>
            <pc:sldMk cId="1478957691" sldId="2147374999"/>
            <ac:spMk id="7" creationId="{C547D930-F012-4028-A645-F7AF83BCA323}"/>
          </ac:spMkLst>
        </pc:spChg>
      </pc:sldChg>
    </pc:docChg>
  </pc:docChgLst>
  <pc:docChgLst>
    <pc:chgData name="BANICA, Sorin" userId="e7366f8e-5a97-4a44-abae-802edd837a2a" providerId="ADAL" clId="{2CF8281A-ACB3-484F-9CA7-9BC4AC225B65}"/>
    <pc:docChg chg="undo modSld">
      <pc:chgData name="BANICA, Sorin" userId="e7366f8e-5a97-4a44-abae-802edd837a2a" providerId="ADAL" clId="{2CF8281A-ACB3-484F-9CA7-9BC4AC225B65}" dt="2021-03-04T08:42:16.723" v="1" actId="20577"/>
      <pc:docMkLst>
        <pc:docMk/>
      </pc:docMkLst>
      <pc:sldChg chg="modSp">
        <pc:chgData name="BANICA, Sorin" userId="e7366f8e-5a97-4a44-abae-802edd837a2a" providerId="ADAL" clId="{2CF8281A-ACB3-484F-9CA7-9BC4AC225B65}" dt="2021-03-04T08:42:16.723" v="1" actId="20577"/>
        <pc:sldMkLst>
          <pc:docMk/>
          <pc:sldMk cId="212760495" sldId="2147374357"/>
        </pc:sldMkLst>
        <pc:spChg chg="mod">
          <ac:chgData name="BANICA, Sorin" userId="e7366f8e-5a97-4a44-abae-802edd837a2a" providerId="ADAL" clId="{2CF8281A-ACB3-484F-9CA7-9BC4AC225B65}" dt="2021-03-04T08:42:16.723" v="1" actId="20577"/>
          <ac:spMkLst>
            <pc:docMk/>
            <pc:sldMk cId="212760495" sldId="2147374357"/>
            <ac:spMk id="4" creationId="{41682244-3621-4041-83D0-2D2F0D54C924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4F034-5EDA-4B76-9E8E-1F47E0F1A59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2E613F-EAEB-478E-BA4D-9CCDF974E15A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600" b="1" dirty="0"/>
            <a:t>1. Generate understanding and evidence </a:t>
          </a:r>
        </a:p>
        <a:p>
          <a:pPr algn="ctr"/>
          <a:endParaRPr lang="en-US" sz="1600" b="1" dirty="0"/>
        </a:p>
        <a:p>
          <a:pPr algn="ctr"/>
          <a:r>
            <a:rPr lang="en-US" sz="1400" b="0" dirty="0"/>
            <a:t>to identify health systems bottlenecks through rapid readiness assessment tools (national, facility community levels)</a:t>
          </a:r>
        </a:p>
      </dgm:t>
    </dgm:pt>
    <dgm:pt modelId="{94D23744-F62B-4E19-B106-70CCD822E1D3}" type="parTrans" cxnId="{CFE6B57D-A25C-4605-A8C3-AB3BB45B203D}">
      <dgm:prSet/>
      <dgm:spPr/>
      <dgm:t>
        <a:bodyPr/>
        <a:lstStyle/>
        <a:p>
          <a:pPr algn="ctr"/>
          <a:endParaRPr lang="en-US" sz="2400"/>
        </a:p>
      </dgm:t>
    </dgm:pt>
    <dgm:pt modelId="{E6383D9B-9D66-4A97-A617-9090E4F83132}" type="sibTrans" cxnId="{CFE6B57D-A25C-4605-A8C3-AB3BB45B203D}">
      <dgm:prSet/>
      <dgm:spPr/>
      <dgm:t>
        <a:bodyPr/>
        <a:lstStyle/>
        <a:p>
          <a:pPr algn="ctr"/>
          <a:endParaRPr lang="en-US" sz="2400"/>
        </a:p>
      </dgm:t>
    </dgm:pt>
    <dgm:pt modelId="{C8865D86-4855-47B4-BEB0-544DA7F1D9B8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b="1" dirty="0"/>
            <a:t>2. Guide country responses to deliver COVID-19 tools &amp; maintain EHS</a:t>
          </a:r>
        </a:p>
        <a:p>
          <a:pPr algn="ctr"/>
          <a:endParaRPr lang="en-US" sz="1600" b="1" dirty="0"/>
        </a:p>
        <a:p>
          <a:pPr algn="ctr"/>
          <a:r>
            <a:rPr lang="en-US" sz="1400" b="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by strengthening </a:t>
          </a:r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rPr>
            <a:t>country capacities &amp; platforms in health services monitoring, analysis &amp; use of data </a:t>
          </a:r>
          <a:endParaRPr lang="en-US" sz="1400" b="0" dirty="0">
            <a:solidFill>
              <a:schemeClr val="bg1"/>
            </a:solidFill>
            <a:latin typeface="+mn-lt"/>
            <a:cs typeface="Calibri" panose="020F0502020204030204" pitchFamily="34" charset="0"/>
          </a:endParaRPr>
        </a:p>
      </dgm:t>
    </dgm:pt>
    <dgm:pt modelId="{4870D355-65AF-4F4F-8A4A-860E3B804F70}" type="parTrans" cxnId="{03C8B4B7-58E8-4AB2-AF43-B54B1ABEB767}">
      <dgm:prSet/>
      <dgm:spPr/>
      <dgm:t>
        <a:bodyPr/>
        <a:lstStyle/>
        <a:p>
          <a:pPr algn="ctr"/>
          <a:endParaRPr lang="en-US" sz="2400"/>
        </a:p>
      </dgm:t>
    </dgm:pt>
    <dgm:pt modelId="{70061672-57E1-4E6E-B23F-061B0536F141}" type="sibTrans" cxnId="{03C8B4B7-58E8-4AB2-AF43-B54B1ABEB767}">
      <dgm:prSet/>
      <dgm:spPr/>
      <dgm:t>
        <a:bodyPr/>
        <a:lstStyle/>
        <a:p>
          <a:pPr algn="ctr"/>
          <a:endParaRPr lang="en-US" sz="2400"/>
        </a:p>
      </dgm:t>
    </dgm:pt>
    <dgm:pt modelId="{A1E6C188-BAD8-41B5-844C-C58D1F7BEF8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n-US" sz="1600" b="1" kern="1200" dirty="0">
              <a:latin typeface="+mn-lt"/>
              <a:cs typeface="Calibri" panose="020F0502020204030204" pitchFamily="34" charset="0"/>
            </a:rPr>
            <a:t>3</a:t>
          </a:r>
          <a:r>
            <a:rPr lang="en-US" sz="1600" b="1" kern="1200" dirty="0">
              <a:solidFill>
                <a:prstClr val="white"/>
              </a:solidFill>
              <a:latin typeface="+mn-lt"/>
              <a:ea typeface="+mn-ea"/>
              <a:cs typeface="Calibri" panose="020F0502020204030204" pitchFamily="34" charset="0"/>
            </a:rPr>
            <a:t>. Scale to sustainable health services monitoring systems </a:t>
          </a:r>
        </a:p>
        <a:p>
          <a:pPr algn="ctr"/>
          <a:endParaRPr lang="en-US" sz="1600" b="1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algn="ctr"/>
          <a:endParaRPr lang="en-US" sz="1600" b="0" kern="1200" dirty="0">
            <a:solidFill>
              <a:prstClr val="white"/>
            </a:solidFill>
            <a:latin typeface="Arial"/>
            <a:ea typeface="+mn-ea"/>
            <a:cs typeface="Calibri" panose="020F0502020204030204" pitchFamily="34" charset="0"/>
          </a:endParaRPr>
        </a:p>
        <a:p>
          <a:pPr algn="ctr"/>
          <a:r>
            <a:rPr lang="en-US" sz="1600" b="0" kern="1200" dirty="0">
              <a:solidFill>
                <a:prstClr val="white"/>
              </a:solidFill>
              <a:latin typeface="Arial"/>
              <a:ea typeface="+mn-ea"/>
              <a:cs typeface="Calibri" panose="020F0502020204030204" pitchFamily="34" charset="0"/>
            </a:rPr>
            <a:t>through implementation, documentation and learning</a:t>
          </a:r>
          <a:endParaRPr lang="en-US" sz="1800" b="1" kern="1200" dirty="0"/>
        </a:p>
      </dgm:t>
    </dgm:pt>
    <dgm:pt modelId="{C8ACABFC-8597-4E9C-A0AF-684CE497419B}" type="parTrans" cxnId="{881FDB7F-5A46-4DAA-9F7C-BDA00C3E44B9}">
      <dgm:prSet/>
      <dgm:spPr/>
      <dgm:t>
        <a:bodyPr/>
        <a:lstStyle/>
        <a:p>
          <a:pPr algn="ctr"/>
          <a:endParaRPr lang="en-US" sz="2400"/>
        </a:p>
      </dgm:t>
    </dgm:pt>
    <dgm:pt modelId="{B1D980B4-DD3C-49CF-9023-561794FDC0B1}" type="sibTrans" cxnId="{881FDB7F-5A46-4DAA-9F7C-BDA00C3E44B9}">
      <dgm:prSet/>
      <dgm:spPr/>
      <dgm:t>
        <a:bodyPr/>
        <a:lstStyle/>
        <a:p>
          <a:pPr algn="ctr"/>
          <a:endParaRPr lang="en-US" sz="2400"/>
        </a:p>
      </dgm:t>
    </dgm:pt>
    <dgm:pt modelId="{0DC629A9-51F0-4F26-89CD-D4180C422BF9}" type="pres">
      <dgm:prSet presAssocID="{6F94F034-5EDA-4B76-9E8E-1F47E0F1A598}" presName="CompostProcess" presStyleCnt="0">
        <dgm:presLayoutVars>
          <dgm:dir/>
          <dgm:resizeHandles val="exact"/>
        </dgm:presLayoutVars>
      </dgm:prSet>
      <dgm:spPr/>
    </dgm:pt>
    <dgm:pt modelId="{3FA947F6-47C1-4C70-9374-00D9FDA30106}" type="pres">
      <dgm:prSet presAssocID="{6F94F034-5EDA-4B76-9E8E-1F47E0F1A598}" presName="arrow" presStyleLbl="bgShp" presStyleIdx="0" presStyleCnt="1" custScaleX="117647"/>
      <dgm:spPr>
        <a:solidFill>
          <a:schemeClr val="accent3">
            <a:lumMod val="60000"/>
            <a:lumOff val="40000"/>
          </a:schemeClr>
        </a:solidFill>
      </dgm:spPr>
    </dgm:pt>
    <dgm:pt modelId="{2E6B7318-35F3-4B7E-AC88-7FA8E05CB388}" type="pres">
      <dgm:prSet presAssocID="{6F94F034-5EDA-4B76-9E8E-1F47E0F1A598}" presName="linearProcess" presStyleCnt="0"/>
      <dgm:spPr/>
    </dgm:pt>
    <dgm:pt modelId="{CB0E2141-2356-44C1-B7A8-3DBF41176C17}" type="pres">
      <dgm:prSet presAssocID="{552E613F-EAEB-478E-BA4D-9CCDF974E15A}" presName="textNode" presStyleLbl="node1" presStyleIdx="0" presStyleCnt="3" custScaleX="103730" custScaleY="222480">
        <dgm:presLayoutVars>
          <dgm:bulletEnabled val="1"/>
        </dgm:presLayoutVars>
      </dgm:prSet>
      <dgm:spPr/>
    </dgm:pt>
    <dgm:pt modelId="{423822E8-8A60-48B1-9007-D26A136FD468}" type="pres">
      <dgm:prSet presAssocID="{E6383D9B-9D66-4A97-A617-9090E4F83132}" presName="sibTrans" presStyleCnt="0"/>
      <dgm:spPr/>
    </dgm:pt>
    <dgm:pt modelId="{2597C0A9-0AAF-428A-8019-286197CC89AE}" type="pres">
      <dgm:prSet presAssocID="{C8865D86-4855-47B4-BEB0-544DA7F1D9B8}" presName="textNode" presStyleLbl="node1" presStyleIdx="1" presStyleCnt="3" custScaleX="108828" custScaleY="223872" custLinFactNeighborX="12857" custLinFactNeighborY="696">
        <dgm:presLayoutVars>
          <dgm:bulletEnabled val="1"/>
        </dgm:presLayoutVars>
      </dgm:prSet>
      <dgm:spPr/>
    </dgm:pt>
    <dgm:pt modelId="{16219F6B-DCB7-48BF-8AC1-B70FA8616A70}" type="pres">
      <dgm:prSet presAssocID="{70061672-57E1-4E6E-B23F-061B0536F141}" presName="sibTrans" presStyleCnt="0"/>
      <dgm:spPr/>
    </dgm:pt>
    <dgm:pt modelId="{83264B40-CE82-48CB-9987-F2AAD647962D}" type="pres">
      <dgm:prSet presAssocID="{A1E6C188-BAD8-41B5-844C-C58D1F7BEF89}" presName="textNode" presStyleLbl="node1" presStyleIdx="2" presStyleCnt="3" custScaleX="108490" custScaleY="222480" custLinFactNeighborX="-8240">
        <dgm:presLayoutVars>
          <dgm:bulletEnabled val="1"/>
        </dgm:presLayoutVars>
      </dgm:prSet>
      <dgm:spPr/>
    </dgm:pt>
  </dgm:ptLst>
  <dgm:cxnLst>
    <dgm:cxn modelId="{11A17717-23CA-4A94-8B06-1962FD4BCB5D}" type="presOf" srcId="{C8865D86-4855-47B4-BEB0-544DA7F1D9B8}" destId="{2597C0A9-0AAF-428A-8019-286197CC89AE}" srcOrd="0" destOrd="0" presId="urn:microsoft.com/office/officeart/2005/8/layout/hProcess9"/>
    <dgm:cxn modelId="{2AB12B23-EB59-43F3-A062-911D8FF17E48}" type="presOf" srcId="{552E613F-EAEB-478E-BA4D-9CCDF974E15A}" destId="{CB0E2141-2356-44C1-B7A8-3DBF41176C17}" srcOrd="0" destOrd="0" presId="urn:microsoft.com/office/officeart/2005/8/layout/hProcess9"/>
    <dgm:cxn modelId="{491A0542-71C9-42C7-B4F3-8BB0A50C2181}" type="presOf" srcId="{A1E6C188-BAD8-41B5-844C-C58D1F7BEF89}" destId="{83264B40-CE82-48CB-9987-F2AAD647962D}" srcOrd="0" destOrd="0" presId="urn:microsoft.com/office/officeart/2005/8/layout/hProcess9"/>
    <dgm:cxn modelId="{CFE6B57D-A25C-4605-A8C3-AB3BB45B203D}" srcId="{6F94F034-5EDA-4B76-9E8E-1F47E0F1A598}" destId="{552E613F-EAEB-478E-BA4D-9CCDF974E15A}" srcOrd="0" destOrd="0" parTransId="{94D23744-F62B-4E19-B106-70CCD822E1D3}" sibTransId="{E6383D9B-9D66-4A97-A617-9090E4F83132}"/>
    <dgm:cxn modelId="{881FDB7F-5A46-4DAA-9F7C-BDA00C3E44B9}" srcId="{6F94F034-5EDA-4B76-9E8E-1F47E0F1A598}" destId="{A1E6C188-BAD8-41B5-844C-C58D1F7BEF89}" srcOrd="2" destOrd="0" parTransId="{C8ACABFC-8597-4E9C-A0AF-684CE497419B}" sibTransId="{B1D980B4-DD3C-49CF-9023-561794FDC0B1}"/>
    <dgm:cxn modelId="{8C441BB4-0781-4DA7-8E37-083FD162BF02}" type="presOf" srcId="{6F94F034-5EDA-4B76-9E8E-1F47E0F1A598}" destId="{0DC629A9-51F0-4F26-89CD-D4180C422BF9}" srcOrd="0" destOrd="0" presId="urn:microsoft.com/office/officeart/2005/8/layout/hProcess9"/>
    <dgm:cxn modelId="{03C8B4B7-58E8-4AB2-AF43-B54B1ABEB767}" srcId="{6F94F034-5EDA-4B76-9E8E-1F47E0F1A598}" destId="{C8865D86-4855-47B4-BEB0-544DA7F1D9B8}" srcOrd="1" destOrd="0" parTransId="{4870D355-65AF-4F4F-8A4A-860E3B804F70}" sibTransId="{70061672-57E1-4E6E-B23F-061B0536F141}"/>
    <dgm:cxn modelId="{840B29C6-6311-4CD1-B65D-D4AADBFAA8F6}" type="presParOf" srcId="{0DC629A9-51F0-4F26-89CD-D4180C422BF9}" destId="{3FA947F6-47C1-4C70-9374-00D9FDA30106}" srcOrd="0" destOrd="0" presId="urn:microsoft.com/office/officeart/2005/8/layout/hProcess9"/>
    <dgm:cxn modelId="{9A6F3F81-70DB-4157-B9AC-15A690DA8A3D}" type="presParOf" srcId="{0DC629A9-51F0-4F26-89CD-D4180C422BF9}" destId="{2E6B7318-35F3-4B7E-AC88-7FA8E05CB388}" srcOrd="1" destOrd="0" presId="urn:microsoft.com/office/officeart/2005/8/layout/hProcess9"/>
    <dgm:cxn modelId="{0AA60F45-DDAA-4265-B8DB-214326D17FDA}" type="presParOf" srcId="{2E6B7318-35F3-4B7E-AC88-7FA8E05CB388}" destId="{CB0E2141-2356-44C1-B7A8-3DBF41176C17}" srcOrd="0" destOrd="0" presId="urn:microsoft.com/office/officeart/2005/8/layout/hProcess9"/>
    <dgm:cxn modelId="{7CBF7B5E-116D-42AD-9C34-B32C44E6EB2A}" type="presParOf" srcId="{2E6B7318-35F3-4B7E-AC88-7FA8E05CB388}" destId="{423822E8-8A60-48B1-9007-D26A136FD468}" srcOrd="1" destOrd="0" presId="urn:microsoft.com/office/officeart/2005/8/layout/hProcess9"/>
    <dgm:cxn modelId="{37C7087F-5663-4B59-84CD-4C674BA7C0AF}" type="presParOf" srcId="{2E6B7318-35F3-4B7E-AC88-7FA8E05CB388}" destId="{2597C0A9-0AAF-428A-8019-286197CC89AE}" srcOrd="2" destOrd="0" presId="urn:microsoft.com/office/officeart/2005/8/layout/hProcess9"/>
    <dgm:cxn modelId="{F717AE81-CBA3-4329-8A34-FC546DB111B7}" type="presParOf" srcId="{2E6B7318-35F3-4B7E-AC88-7FA8E05CB388}" destId="{16219F6B-DCB7-48BF-8AC1-B70FA8616A70}" srcOrd="3" destOrd="0" presId="urn:microsoft.com/office/officeart/2005/8/layout/hProcess9"/>
    <dgm:cxn modelId="{2F105D36-5C9C-4B00-A8DF-661453249E02}" type="presParOf" srcId="{2E6B7318-35F3-4B7E-AC88-7FA8E05CB388}" destId="{83264B40-CE82-48CB-9987-F2AAD647962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6C5947-7EDD-4B87-9B9D-E66AD223652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13A00-D586-4C0B-BDEB-A252414CFFE0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  <a:buFont typeface="+mj-lt"/>
            <a:buNone/>
          </a:pPr>
          <a:r>
            <a:rPr lang="en-GB" sz="1500" b="1" dirty="0">
              <a:effectLst/>
              <a:latin typeface="+mn-lt"/>
            </a:rPr>
            <a:t>Governance and coordination</a:t>
          </a:r>
          <a:endParaRPr lang="en-US" sz="1500" dirty="0"/>
        </a:p>
      </dgm:t>
    </dgm:pt>
    <dgm:pt modelId="{E630DC2C-6071-4082-A0E2-FCE00CD5F3FB}" type="parTrans" cxnId="{C6BB6DDD-5336-4AAA-90F5-4C08BA18C51B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FEF0CB96-6D6E-4926-B960-74EA72C2C54E}" type="sibTrans" cxnId="{C6BB6DDD-5336-4AAA-90F5-4C08BA18C51B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2EFE0E2B-2A4A-477B-A45B-8F3DCFFA95BE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 err="1">
              <a:solidFill>
                <a:schemeClr val="tx1"/>
              </a:solidFill>
              <a:effectLst/>
              <a:latin typeface="+mn-lt"/>
            </a:rPr>
            <a:t>MoH</a:t>
          </a: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 request for support</a:t>
          </a:r>
          <a:endParaRPr lang="en-US" sz="1400" b="1" dirty="0">
            <a:solidFill>
              <a:schemeClr val="tx1"/>
            </a:solidFill>
          </a:endParaRPr>
        </a:p>
      </dgm:t>
    </dgm:pt>
    <dgm:pt modelId="{5F93AE59-4BC5-4F71-8127-3C77CBFE1AAC}" type="parTrans" cxnId="{5F955942-A840-4E55-9DA9-C065224CDF2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79663AD6-4790-4A55-83B2-43B4CF6EF590}" type="sibTrans" cxnId="{5F955942-A840-4E55-9DA9-C065224CDF2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71B3F143-2CAC-4FAD-8FC4-C799F3E4B681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1500" b="1" dirty="0"/>
            <a:t>Sampling</a:t>
          </a:r>
        </a:p>
      </dgm:t>
    </dgm:pt>
    <dgm:pt modelId="{7770ED2D-ABBE-4417-A92A-11878B844CE9}" type="parTrans" cxnId="{40E22F64-5656-4E3F-A96C-FC527B83F10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0A037CB1-F116-46C9-B5DB-DB3E3A0865BE}" type="sibTrans" cxnId="{40E22F64-5656-4E3F-A96C-FC527B83F10A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6816DC6F-0CCF-401C-98B1-8CC39F04CE84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Obtain master facility list and list of eligible facilities</a:t>
          </a:r>
          <a:endParaRPr lang="en-US" sz="1400" b="1" dirty="0">
            <a:solidFill>
              <a:schemeClr val="tx1"/>
            </a:solidFill>
          </a:endParaRPr>
        </a:p>
      </dgm:t>
    </dgm:pt>
    <dgm:pt modelId="{A46FBC83-B3F8-417D-B151-8BA6DF6B7BC6}" type="parTrans" cxnId="{3B265EBD-68BD-45B1-83C8-B957DF12405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8BD0C7E6-973B-4BAA-BD5C-2B3FBCD309F6}" type="sibTrans" cxnId="{3B265EBD-68BD-45B1-83C8-B957DF12405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70839D17-CC32-4D46-B2C6-82FB45274519}">
      <dgm:prSet phldrT="[Text]" custT="1"/>
      <dgm:spPr>
        <a:solidFill>
          <a:srgbClr val="92D050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Font typeface="+mj-lt"/>
            <a:buNone/>
          </a:pPr>
          <a:r>
            <a:rPr lang="en-GB" sz="1500" b="1" dirty="0">
              <a:effectLst/>
              <a:latin typeface="+mn-lt"/>
            </a:rPr>
            <a:t>Survey planning and preparation</a:t>
          </a:r>
          <a:endParaRPr lang="en-US" sz="1500" dirty="0"/>
        </a:p>
      </dgm:t>
    </dgm:pt>
    <dgm:pt modelId="{B9E734D0-516B-46E3-A121-DFBA86311F3D}" type="parTrans" cxnId="{7205D0EC-052E-4DEF-962D-41F04027F8E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151074CA-4B84-4011-A726-5D347A4BA893}" type="sibTrans" cxnId="{7205D0EC-052E-4DEF-962D-41F04027F8E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9B5B85B0-D4F5-4E4E-92F0-3A589B328F65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Review and adapt modules and survey materials</a:t>
          </a:r>
          <a:endParaRPr lang="en-US" sz="1400" b="1" dirty="0">
            <a:solidFill>
              <a:schemeClr val="tx1"/>
            </a:solidFill>
          </a:endParaRPr>
        </a:p>
      </dgm:t>
    </dgm:pt>
    <dgm:pt modelId="{62AD85FA-DE9E-4F81-B903-F1F749F0DB50}" type="parTrans" cxnId="{5483ED18-69A3-42F3-A6DE-B5974DB65FE1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C46948BF-C745-401F-91F1-D666ABD6ED6F}" type="sibTrans" cxnId="{5483ED18-69A3-42F3-A6DE-B5974DB65FE1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E53CE4FB-F8E1-4634-8997-2792B43D52B3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Conduct telephone interviews</a:t>
          </a:r>
          <a:endParaRPr lang="en-US" sz="1400" b="1" dirty="0">
            <a:solidFill>
              <a:schemeClr val="tx1"/>
            </a:solidFill>
          </a:endParaRPr>
        </a:p>
      </dgm:t>
    </dgm:pt>
    <dgm:pt modelId="{ED911C48-7C6B-482A-9D2E-CC89FBE1D90B}" type="parTrans" cxnId="{6DF3F841-9C3A-4C48-A737-3262625472C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44FBED6F-E2EF-4FDD-9EE1-BDFFAD3469B6}" type="sibTrans" cxnId="{6DF3F841-9C3A-4C48-A737-3262625472CC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2442D3A6-E303-4E86-9E2B-4A1CE662D522}">
      <dgm:prSet custT="1"/>
      <dgm:spPr>
        <a:solidFill>
          <a:srgbClr val="FFC000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Font typeface="+mj-lt"/>
            <a:buNone/>
          </a:pPr>
          <a:r>
            <a:rPr lang="en-GB" sz="1500" b="1" dirty="0">
              <a:effectLst/>
              <a:latin typeface="+mn-lt"/>
            </a:rPr>
            <a:t>Data collection and reporting</a:t>
          </a:r>
          <a:endParaRPr lang="en-US" sz="1500" dirty="0"/>
        </a:p>
      </dgm:t>
    </dgm:pt>
    <dgm:pt modelId="{E59638AB-FCE4-43F6-931A-C3BEBB469079}" type="parTrans" cxnId="{1A4712B5-A0B7-47C6-BF05-5F423A449EF3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12BAB30D-EB82-4FF5-9658-EC58C96246BD}" type="sibTrans" cxnId="{1A4712B5-A0B7-47C6-BF05-5F423A449EF3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B6B9C87E-2311-4614-94F1-5D97DA9832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  <a:buFont typeface="+mj-lt"/>
            <a:buNone/>
          </a:pPr>
          <a:r>
            <a:rPr lang="en-GB" sz="1500" b="1" dirty="0">
              <a:effectLst/>
              <a:latin typeface="+mn-lt"/>
            </a:rPr>
            <a:t>Data analysis and use</a:t>
          </a:r>
          <a:endParaRPr lang="en-US" sz="15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1D0FAF5-35D8-414D-B34C-B440EA959C16}" type="parTrans" cxnId="{2EF7E3FC-D949-4685-8899-736F7DC908C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04BCDE85-5E48-45E3-86DD-4C8F3CC6DF09}" type="sibTrans" cxnId="{2EF7E3FC-D949-4685-8899-736F7DC908C5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1B3EC3DB-36ED-4E18-A004-C4B809D5574C}">
      <dgm:prSet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Update database and automated outputs daily</a:t>
          </a:r>
          <a:endParaRPr lang="en-US" sz="1400" b="1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4EA3F26-882A-4417-8E3B-69862382D204}" type="parTrans" cxnId="{B2F9226D-9439-4B0C-BE3D-154A0B427B2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867FA11E-E921-4581-8CA4-CE269B1FB03C}" type="sibTrans" cxnId="{B2F9226D-9439-4B0C-BE3D-154A0B427B2E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D30DF6AF-0CF5-44B9-A177-89745560684F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Establish coordinating group</a:t>
          </a:r>
          <a:endParaRPr lang="en-US" sz="1400" b="1" dirty="0">
            <a:solidFill>
              <a:schemeClr val="tx1"/>
            </a:solidFill>
          </a:endParaRPr>
        </a:p>
      </dgm:t>
    </dgm:pt>
    <dgm:pt modelId="{37D42DC8-D536-48C1-93A4-F7E6081AD2A9}" type="parTrans" cxnId="{54143E46-8951-4D5F-BDA7-0366686F2AE6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F823A238-1C2D-4319-A80F-597A62A6D625}" type="sibTrans" cxnId="{54143E46-8951-4D5F-BDA7-0366686F2AE6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3200"/>
        </a:p>
      </dgm:t>
    </dgm:pt>
    <dgm:pt modelId="{4DFA8C09-90EF-4E9F-AE5B-00AA618B28EE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Determine scope and frequency of survey</a:t>
          </a:r>
          <a:endParaRPr lang="en-US" sz="1400" b="1" dirty="0">
            <a:solidFill>
              <a:schemeClr val="tx1"/>
            </a:solidFill>
          </a:endParaRPr>
        </a:p>
      </dgm:t>
    </dgm:pt>
    <dgm:pt modelId="{BACF0EF4-73F2-40D4-89FE-C637B5CAF33B}" type="parTrans" cxnId="{DAB34B32-1114-46B2-941C-EC5AB04B46C9}">
      <dgm:prSet/>
      <dgm:spPr/>
      <dgm:t>
        <a:bodyPr/>
        <a:lstStyle/>
        <a:p>
          <a:endParaRPr lang="en-US"/>
        </a:p>
      </dgm:t>
    </dgm:pt>
    <dgm:pt modelId="{A29D280C-A18B-406D-A584-43DA6F656658}" type="sibTrans" cxnId="{DAB34B32-1114-46B2-941C-EC5AB04B46C9}">
      <dgm:prSet/>
      <dgm:spPr/>
      <dgm:t>
        <a:bodyPr/>
        <a:lstStyle/>
        <a:p>
          <a:endParaRPr lang="en-US"/>
        </a:p>
      </dgm:t>
    </dgm:pt>
    <dgm:pt modelId="{C845E59E-BB34-4F9B-B8F8-67B1EC4189EB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Identify survey implementation team</a:t>
          </a:r>
          <a:endParaRPr lang="en-US" sz="1400" b="1" dirty="0">
            <a:solidFill>
              <a:schemeClr val="tx1"/>
            </a:solidFill>
          </a:endParaRPr>
        </a:p>
      </dgm:t>
    </dgm:pt>
    <dgm:pt modelId="{7DE0F71A-5CE8-48F2-A8D9-0F9787A69C04}" type="parTrans" cxnId="{859D0C8A-BAF2-4346-8DB6-E56CE86B03F9}">
      <dgm:prSet/>
      <dgm:spPr/>
      <dgm:t>
        <a:bodyPr/>
        <a:lstStyle/>
        <a:p>
          <a:endParaRPr lang="en-US"/>
        </a:p>
      </dgm:t>
    </dgm:pt>
    <dgm:pt modelId="{88F8C058-5D53-4BFD-AEE2-63F6A69367A0}" type="sibTrans" cxnId="{859D0C8A-BAF2-4346-8DB6-E56CE86B03F9}">
      <dgm:prSet/>
      <dgm:spPr/>
      <dgm:t>
        <a:bodyPr/>
        <a:lstStyle/>
        <a:p>
          <a:endParaRPr lang="en-US"/>
        </a:p>
      </dgm:t>
    </dgm:pt>
    <dgm:pt modelId="{F5430BCF-AD6A-4561-9DE1-853DF02014B6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Prepare overall survey plan</a:t>
          </a:r>
          <a:endParaRPr lang="en-US" sz="1400" b="1" dirty="0">
            <a:solidFill>
              <a:schemeClr val="tx1"/>
            </a:solidFill>
          </a:endParaRPr>
        </a:p>
      </dgm:t>
    </dgm:pt>
    <dgm:pt modelId="{A4D1A1F5-0CF5-43FF-B1A5-A9E67D6BA0C8}" type="parTrans" cxnId="{BDA941B7-2792-4BCD-92C2-8EB1B5E65B7A}">
      <dgm:prSet/>
      <dgm:spPr/>
      <dgm:t>
        <a:bodyPr/>
        <a:lstStyle/>
        <a:p>
          <a:endParaRPr lang="en-US"/>
        </a:p>
      </dgm:t>
    </dgm:pt>
    <dgm:pt modelId="{2672A063-DA87-46BC-B9D1-ED36DA03972B}" type="sibTrans" cxnId="{BDA941B7-2792-4BCD-92C2-8EB1B5E65B7A}">
      <dgm:prSet/>
      <dgm:spPr/>
      <dgm:t>
        <a:bodyPr/>
        <a:lstStyle/>
        <a:p>
          <a:endParaRPr lang="en-US"/>
        </a:p>
      </dgm:t>
    </dgm:pt>
    <dgm:pt modelId="{3F24D95A-66FE-4AF3-90E7-9402CC0AA6ED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dirty="0">
              <a:solidFill>
                <a:schemeClr val="tx1"/>
              </a:solidFill>
              <a:effectLst/>
              <a:latin typeface="+mn-lt"/>
            </a:rPr>
            <a:t>Identify resource requirement and prepare budget</a:t>
          </a:r>
          <a:endParaRPr lang="en-US" sz="1400" b="1" dirty="0">
            <a:solidFill>
              <a:schemeClr val="tx1"/>
            </a:solidFill>
          </a:endParaRPr>
        </a:p>
      </dgm:t>
    </dgm:pt>
    <dgm:pt modelId="{F833FCB4-9E7A-4383-A2E0-6E5C26500C5D}" type="parTrans" cxnId="{4003FCEF-49D0-42DC-9C92-92DBD025BFDD}">
      <dgm:prSet/>
      <dgm:spPr/>
      <dgm:t>
        <a:bodyPr/>
        <a:lstStyle/>
        <a:p>
          <a:endParaRPr lang="en-US"/>
        </a:p>
      </dgm:t>
    </dgm:pt>
    <dgm:pt modelId="{4F08D9C7-72F3-4D61-9593-C67ADFBD4F60}" type="sibTrans" cxnId="{4003FCEF-49D0-42DC-9C92-92DBD025BFDD}">
      <dgm:prSet/>
      <dgm:spPr/>
      <dgm:t>
        <a:bodyPr/>
        <a:lstStyle/>
        <a:p>
          <a:endParaRPr lang="en-US"/>
        </a:p>
      </dgm:t>
    </dgm:pt>
    <dgm:pt modelId="{EE6B848E-2CB8-4A14-A962-F0AF80BFEEBE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Procure equipment and coordinate logistics</a:t>
          </a:r>
          <a:endParaRPr lang="en-US" sz="1400" b="1" dirty="0">
            <a:solidFill>
              <a:schemeClr val="tx1"/>
            </a:solidFill>
          </a:endParaRPr>
        </a:p>
      </dgm:t>
    </dgm:pt>
    <dgm:pt modelId="{5B3CD16D-A1DF-4193-A57B-C170A7E76377}" type="parTrans" cxnId="{FDF1B85D-C541-4196-8DEC-B09E412CC6EF}">
      <dgm:prSet/>
      <dgm:spPr/>
      <dgm:t>
        <a:bodyPr/>
        <a:lstStyle/>
        <a:p>
          <a:endParaRPr lang="en-US"/>
        </a:p>
      </dgm:t>
    </dgm:pt>
    <dgm:pt modelId="{9FBB2056-229F-45BB-9ACE-03EF0D090278}" type="sibTrans" cxnId="{FDF1B85D-C541-4196-8DEC-B09E412CC6EF}">
      <dgm:prSet/>
      <dgm:spPr/>
      <dgm:t>
        <a:bodyPr/>
        <a:lstStyle/>
        <a:p>
          <a:endParaRPr lang="en-US"/>
        </a:p>
      </dgm:t>
    </dgm:pt>
    <dgm:pt modelId="{70AEE6C8-A656-4322-95ED-8A3E2F50DFE6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Plan and conduct interviewer training</a:t>
          </a:r>
          <a:endParaRPr lang="en-US" sz="1400" b="1" dirty="0">
            <a:solidFill>
              <a:schemeClr val="tx1"/>
            </a:solidFill>
          </a:endParaRPr>
        </a:p>
      </dgm:t>
    </dgm:pt>
    <dgm:pt modelId="{C9611A5A-4DBC-4C4B-90F8-B475BC7B6709}" type="parTrans" cxnId="{3BA34329-7208-4172-9777-EB8A427164A2}">
      <dgm:prSet/>
      <dgm:spPr/>
      <dgm:t>
        <a:bodyPr/>
        <a:lstStyle/>
        <a:p>
          <a:endParaRPr lang="en-US"/>
        </a:p>
      </dgm:t>
    </dgm:pt>
    <dgm:pt modelId="{8B162C62-A9CB-4C91-9BC5-8B44F56E7973}" type="sibTrans" cxnId="{3BA34329-7208-4172-9777-EB8A427164A2}">
      <dgm:prSet/>
      <dgm:spPr/>
      <dgm:t>
        <a:bodyPr/>
        <a:lstStyle/>
        <a:p>
          <a:endParaRPr lang="en-US"/>
        </a:p>
      </dgm:t>
    </dgm:pt>
    <dgm:pt modelId="{D81D6CD3-B3BF-4BB3-88D8-7D8D49250CEB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Pilot test</a:t>
          </a:r>
          <a:endParaRPr lang="en-US" sz="1400" b="1" dirty="0">
            <a:solidFill>
              <a:schemeClr val="tx1"/>
            </a:solidFill>
          </a:endParaRPr>
        </a:p>
      </dgm:t>
    </dgm:pt>
    <dgm:pt modelId="{AEC5979F-28D8-4B7A-869A-719DFBFDE2CD}" type="parTrans" cxnId="{F8AE14A7-7E4B-41B4-9298-A3B144C03A10}">
      <dgm:prSet/>
      <dgm:spPr/>
      <dgm:t>
        <a:bodyPr/>
        <a:lstStyle/>
        <a:p>
          <a:endParaRPr lang="en-US"/>
        </a:p>
      </dgm:t>
    </dgm:pt>
    <dgm:pt modelId="{2926855C-2064-4465-B5B0-70ABC5B7B64E}" type="sibTrans" cxnId="{F8AE14A7-7E4B-41B4-9298-A3B144C03A10}">
      <dgm:prSet/>
      <dgm:spPr/>
      <dgm:t>
        <a:bodyPr/>
        <a:lstStyle/>
        <a:p>
          <a:endParaRPr lang="en-US"/>
        </a:p>
      </dgm:t>
    </dgm:pt>
    <dgm:pt modelId="{F8DAFAB5-728D-41B2-ACE9-69D0BEDE26BC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Complete pre-interview outreach</a:t>
          </a:r>
          <a:endParaRPr lang="en-US" sz="1400" b="1" dirty="0">
            <a:solidFill>
              <a:schemeClr val="tx1"/>
            </a:solidFill>
          </a:endParaRPr>
        </a:p>
      </dgm:t>
    </dgm:pt>
    <dgm:pt modelId="{A35C3E62-E537-48DD-895C-E72846429C68}" type="parTrans" cxnId="{3AC860D8-943A-40F4-A251-C3CFBC954CE8}">
      <dgm:prSet/>
      <dgm:spPr/>
      <dgm:t>
        <a:bodyPr/>
        <a:lstStyle/>
        <a:p>
          <a:endParaRPr lang="en-US"/>
        </a:p>
      </dgm:t>
    </dgm:pt>
    <dgm:pt modelId="{C7CE4553-AE55-4FAB-8396-D95F48027045}" type="sibTrans" cxnId="{3AC860D8-943A-40F4-A251-C3CFBC954CE8}">
      <dgm:prSet/>
      <dgm:spPr/>
      <dgm:t>
        <a:bodyPr/>
        <a:lstStyle/>
        <a:p>
          <a:endParaRPr lang="en-US"/>
        </a:p>
      </dgm:t>
    </dgm:pt>
    <dgm:pt modelId="{5E6AFE3C-F774-453B-9EEE-AC51308D1352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Download survey data from the online server</a:t>
          </a:r>
          <a:endParaRPr lang="en-US" sz="1400" b="1" dirty="0">
            <a:solidFill>
              <a:schemeClr val="tx1"/>
            </a:solidFill>
          </a:endParaRPr>
        </a:p>
      </dgm:t>
    </dgm:pt>
    <dgm:pt modelId="{57C804BA-B93A-4605-95A6-A74245ED4941}" type="parTrans" cxnId="{4940AFC6-B6DC-4248-9B1E-F1969DA4AE94}">
      <dgm:prSet/>
      <dgm:spPr/>
      <dgm:t>
        <a:bodyPr/>
        <a:lstStyle/>
        <a:p>
          <a:endParaRPr lang="en-US"/>
        </a:p>
      </dgm:t>
    </dgm:pt>
    <dgm:pt modelId="{62506B40-1B33-4810-9BA4-77D15E06CD8F}" type="sibTrans" cxnId="{4940AFC6-B6DC-4248-9B1E-F1969DA4AE94}">
      <dgm:prSet/>
      <dgm:spPr/>
      <dgm:t>
        <a:bodyPr/>
        <a:lstStyle/>
        <a:p>
          <a:endParaRPr lang="en-US"/>
        </a:p>
      </dgm:t>
    </dgm:pt>
    <dgm:pt modelId="{E1511157-5F19-49D9-B259-4D245F984359}">
      <dgm:prSet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Develop roadmap/action plan to mitigate disruptions and address priority bottlenecks</a:t>
          </a:r>
          <a:endParaRPr lang="en-US" sz="1400" b="1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4FD25E2-B454-4BE4-96AF-C140B5DB5B49}" type="parTrans" cxnId="{19324C02-D414-40AA-B163-B5CD99E183AF}">
      <dgm:prSet/>
      <dgm:spPr/>
      <dgm:t>
        <a:bodyPr/>
        <a:lstStyle/>
        <a:p>
          <a:endParaRPr lang="en-US"/>
        </a:p>
      </dgm:t>
    </dgm:pt>
    <dgm:pt modelId="{9AA212C6-5180-41ED-8517-7CD7E6CD4F2A}" type="sibTrans" cxnId="{19324C02-D414-40AA-B163-B5CD99E183AF}">
      <dgm:prSet/>
      <dgm:spPr/>
      <dgm:t>
        <a:bodyPr/>
        <a:lstStyle/>
        <a:p>
          <a:endParaRPr lang="en-US"/>
        </a:p>
      </dgm:t>
    </dgm:pt>
    <dgm:pt modelId="{0F6A69EA-660B-449B-9CD8-B8F9056841FE}">
      <dgm:prSet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Integrate/scale to national preparedness and performance monitoring dashboard (long-term)</a:t>
          </a:r>
          <a:endParaRPr lang="en-US" sz="1400" b="1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C41416-FD66-46F7-9D3E-9641CE871108}" type="parTrans" cxnId="{9ED10354-6065-424C-808D-0BBD9F10DE80}">
      <dgm:prSet/>
      <dgm:spPr/>
      <dgm:t>
        <a:bodyPr/>
        <a:lstStyle/>
        <a:p>
          <a:endParaRPr lang="en-US"/>
        </a:p>
      </dgm:t>
    </dgm:pt>
    <dgm:pt modelId="{37333FFC-48C1-4DBF-B499-EED7AFA1CD7C}" type="sibTrans" cxnId="{9ED10354-6065-424C-808D-0BBD9F10DE80}">
      <dgm:prSet/>
      <dgm:spPr/>
      <dgm:t>
        <a:bodyPr/>
        <a:lstStyle/>
        <a:p>
          <a:endParaRPr lang="en-US"/>
        </a:p>
      </dgm:t>
    </dgm:pt>
    <dgm:pt modelId="{3D96F599-70C4-4D7C-BC5E-63F35C5661B7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</a:rPr>
            <a:t>Determine sample based on sampling approach</a:t>
          </a:r>
          <a:endParaRPr lang="en-US" sz="1400" b="1" dirty="0">
            <a:solidFill>
              <a:schemeClr val="tx1"/>
            </a:solidFill>
          </a:endParaRPr>
        </a:p>
      </dgm:t>
    </dgm:pt>
    <dgm:pt modelId="{C2A87463-9D3B-4885-8EAD-A059361C3F47}" type="parTrans" cxnId="{0A86CEAD-CA79-4841-A59A-48B794D123AA}">
      <dgm:prSet/>
      <dgm:spPr/>
      <dgm:t>
        <a:bodyPr/>
        <a:lstStyle/>
        <a:p>
          <a:endParaRPr lang="en-US"/>
        </a:p>
      </dgm:t>
    </dgm:pt>
    <dgm:pt modelId="{933769E9-34BB-46E0-9AA7-5F87A3CF4F83}" type="sibTrans" cxnId="{0A86CEAD-CA79-4841-A59A-48B794D123AA}">
      <dgm:prSet/>
      <dgm:spPr/>
      <dgm:t>
        <a:bodyPr/>
        <a:lstStyle/>
        <a:p>
          <a:endParaRPr lang="en-US"/>
        </a:p>
      </dgm:t>
    </dgm:pt>
    <dgm:pt modelId="{0F790C74-38A8-43CB-92CE-2BBD9CCA0385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Prepare interview schedule</a:t>
          </a:r>
          <a:endParaRPr lang="en-US" sz="1400" b="1" dirty="0">
            <a:solidFill>
              <a:schemeClr val="tx1"/>
            </a:solidFill>
          </a:endParaRPr>
        </a:p>
      </dgm:t>
    </dgm:pt>
    <dgm:pt modelId="{D8511B8D-D30F-465C-AD38-AB9597BF8317}" type="parTrans" cxnId="{B5FC4983-C25E-41C0-B472-09380B71CE26}">
      <dgm:prSet/>
      <dgm:spPr/>
      <dgm:t>
        <a:bodyPr/>
        <a:lstStyle/>
        <a:p>
          <a:endParaRPr lang="en-US"/>
        </a:p>
      </dgm:t>
    </dgm:pt>
    <dgm:pt modelId="{76331F30-6F70-494A-B636-FFF5E2ADF99D}" type="sibTrans" cxnId="{B5FC4983-C25E-41C0-B472-09380B71CE26}">
      <dgm:prSet/>
      <dgm:spPr/>
      <dgm:t>
        <a:bodyPr/>
        <a:lstStyle/>
        <a:p>
          <a:endParaRPr lang="en-US"/>
        </a:p>
      </dgm:t>
    </dgm:pt>
    <dgm:pt modelId="{BF52141D-B0B3-46F9-99A3-986BF804E38B}">
      <dgm:prSet phldrT="[Text]" custT="1"/>
      <dgm:spPr/>
      <dgm:t>
        <a:bodyPr/>
        <a:lstStyle/>
        <a:p>
          <a:pPr marL="182880" indent="-182880">
            <a:spcBef>
              <a:spcPts val="600"/>
            </a:spcBef>
            <a:spcAft>
              <a:spcPts val="6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dirty="0">
            <a:solidFill>
              <a:schemeClr val="tx1"/>
            </a:solidFill>
          </a:endParaRPr>
        </a:p>
      </dgm:t>
    </dgm:pt>
    <dgm:pt modelId="{FE29FF43-4D1A-4F3E-9282-DBFB38B46B47}" type="parTrans" cxnId="{34A0AF20-E1F9-4693-9DB3-F2A6939EACEC}">
      <dgm:prSet/>
      <dgm:spPr/>
      <dgm:t>
        <a:bodyPr/>
        <a:lstStyle/>
        <a:p>
          <a:endParaRPr lang="en-US"/>
        </a:p>
      </dgm:t>
    </dgm:pt>
    <dgm:pt modelId="{1F99E8DC-F30D-430E-84FB-98C2603392BC}" type="sibTrans" cxnId="{34A0AF20-E1F9-4693-9DB3-F2A6939EACEC}">
      <dgm:prSet/>
      <dgm:spPr/>
      <dgm:t>
        <a:bodyPr/>
        <a:lstStyle/>
        <a:p>
          <a:endParaRPr lang="en-US"/>
        </a:p>
      </dgm:t>
    </dgm:pt>
    <dgm:pt modelId="{F7AFCF69-5A6B-460B-97ED-4EA4614E9B68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dirty="0">
            <a:solidFill>
              <a:schemeClr val="tx1"/>
            </a:solidFill>
          </a:endParaRPr>
        </a:p>
      </dgm:t>
    </dgm:pt>
    <dgm:pt modelId="{5CB1A5C7-EB1C-4A9A-AD97-ABCA69981782}" type="parTrans" cxnId="{5CF1696A-9588-49A9-83FA-4AB3565643D6}">
      <dgm:prSet/>
      <dgm:spPr/>
      <dgm:t>
        <a:bodyPr/>
        <a:lstStyle/>
        <a:p>
          <a:endParaRPr lang="en-US"/>
        </a:p>
      </dgm:t>
    </dgm:pt>
    <dgm:pt modelId="{6715C309-A019-4CB6-9F7E-86A7AE2B8DE5}" type="sibTrans" cxnId="{5CF1696A-9588-49A9-83FA-4AB3565643D6}">
      <dgm:prSet/>
      <dgm:spPr/>
      <dgm:t>
        <a:bodyPr/>
        <a:lstStyle/>
        <a:p>
          <a:endParaRPr lang="en-US"/>
        </a:p>
      </dgm:t>
    </dgm:pt>
    <dgm:pt modelId="{00847068-68A4-4DA3-82CA-846E08BE74E6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dirty="0">
            <a:solidFill>
              <a:schemeClr val="tx1"/>
            </a:solidFill>
          </a:endParaRPr>
        </a:p>
      </dgm:t>
    </dgm:pt>
    <dgm:pt modelId="{7540C759-F0FA-412E-9E96-0B28B93BCF7E}" type="parTrans" cxnId="{C5ED7FB3-20CC-4799-8207-3FC4BC2EE440}">
      <dgm:prSet/>
      <dgm:spPr/>
      <dgm:t>
        <a:bodyPr/>
        <a:lstStyle/>
        <a:p>
          <a:endParaRPr lang="en-US"/>
        </a:p>
      </dgm:t>
    </dgm:pt>
    <dgm:pt modelId="{70357F04-51D5-4086-BB92-73DB714E73B7}" type="sibTrans" cxnId="{C5ED7FB3-20CC-4799-8207-3FC4BC2EE440}">
      <dgm:prSet/>
      <dgm:spPr/>
      <dgm:t>
        <a:bodyPr/>
        <a:lstStyle/>
        <a:p>
          <a:endParaRPr lang="en-US"/>
        </a:p>
      </dgm:t>
    </dgm:pt>
    <dgm:pt modelId="{564CC91A-3C1C-4138-84B6-7AF57CAA9B66}">
      <dgm:prSet phldrT="[Text]"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dirty="0">
            <a:solidFill>
              <a:schemeClr val="tx1"/>
            </a:solidFill>
          </a:endParaRPr>
        </a:p>
      </dgm:t>
    </dgm:pt>
    <dgm:pt modelId="{E0D31487-37CC-424C-84FD-D812BB558654}" type="parTrans" cxnId="{2035C17B-9D50-4C6F-87F4-8E3D959F3570}">
      <dgm:prSet/>
      <dgm:spPr/>
      <dgm:t>
        <a:bodyPr/>
        <a:lstStyle/>
        <a:p>
          <a:endParaRPr lang="en-US"/>
        </a:p>
      </dgm:t>
    </dgm:pt>
    <dgm:pt modelId="{9A3A04ED-5934-479D-8740-23EBEE10CD7F}" type="sibTrans" cxnId="{2035C17B-9D50-4C6F-87F4-8E3D959F3570}">
      <dgm:prSet/>
      <dgm:spPr/>
      <dgm:t>
        <a:bodyPr/>
        <a:lstStyle/>
        <a:p>
          <a:endParaRPr lang="en-US"/>
        </a:p>
      </dgm:t>
    </dgm:pt>
    <dgm:pt modelId="{9608EB1A-DD5C-4EEF-9004-837EEDB21D71}">
      <dgm:prSet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E103203-8506-45DB-B74C-D815F278B095}" type="parTrans" cxnId="{B8BDECFF-DF9C-417F-AAF0-84BFAAC554E3}">
      <dgm:prSet/>
      <dgm:spPr/>
      <dgm:t>
        <a:bodyPr/>
        <a:lstStyle/>
        <a:p>
          <a:endParaRPr lang="en-US"/>
        </a:p>
      </dgm:t>
    </dgm:pt>
    <dgm:pt modelId="{94C64F73-98C5-483C-B3A9-B78DEB419F62}" type="sibTrans" cxnId="{B8BDECFF-DF9C-417F-AAF0-84BFAAC554E3}">
      <dgm:prSet/>
      <dgm:spPr/>
      <dgm:t>
        <a:bodyPr/>
        <a:lstStyle/>
        <a:p>
          <a:endParaRPr lang="en-US"/>
        </a:p>
      </dgm:t>
    </dgm:pt>
    <dgm:pt modelId="{28265CE0-63C1-439C-813E-14F8CC4A2AFE}">
      <dgm:prSet custT="1"/>
      <dgm:spPr/>
      <dgm:t>
        <a:bodyPr/>
        <a:lstStyle/>
        <a:p>
          <a:pPr marL="182880" indent="-182880">
            <a:spcBef>
              <a:spcPts val="80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dirty="0">
              <a:solidFill>
                <a:schemeClr val="tx1"/>
              </a:solidFill>
              <a:effectLst/>
              <a:latin typeface="+mn-lt"/>
            </a:rPr>
            <a:t>Incorporate feedback into next round of survey</a:t>
          </a:r>
          <a:endParaRPr lang="en-US" sz="1400" b="1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02E204C-8100-4C05-AAC0-84854E72CF19}" type="parTrans" cxnId="{5FB7BFA5-6BF9-43F6-BD3D-F2D2C63ACE18}">
      <dgm:prSet/>
      <dgm:spPr/>
      <dgm:t>
        <a:bodyPr/>
        <a:lstStyle/>
        <a:p>
          <a:endParaRPr lang="en-US"/>
        </a:p>
      </dgm:t>
    </dgm:pt>
    <dgm:pt modelId="{E9969DFD-62A2-4CE8-B13D-773EE423F99F}" type="sibTrans" cxnId="{5FB7BFA5-6BF9-43F6-BD3D-F2D2C63ACE18}">
      <dgm:prSet/>
      <dgm:spPr/>
      <dgm:t>
        <a:bodyPr/>
        <a:lstStyle/>
        <a:p>
          <a:endParaRPr lang="en-US"/>
        </a:p>
      </dgm:t>
    </dgm:pt>
    <dgm:pt modelId="{4A2662C9-0438-4468-9710-1851764F9656}" type="pres">
      <dgm:prSet presAssocID="{3A6C5947-7EDD-4B87-9B9D-E66AD223652B}" presName="Name0" presStyleCnt="0">
        <dgm:presLayoutVars>
          <dgm:dir/>
          <dgm:animLvl val="lvl"/>
          <dgm:resizeHandles val="exact"/>
        </dgm:presLayoutVars>
      </dgm:prSet>
      <dgm:spPr/>
    </dgm:pt>
    <dgm:pt modelId="{0A6F5801-6ADE-4E1A-A985-914A7598E5AC}" type="pres">
      <dgm:prSet presAssocID="{2A313A00-D586-4C0B-BDEB-A252414CFFE0}" presName="composite" presStyleCnt="0"/>
      <dgm:spPr/>
    </dgm:pt>
    <dgm:pt modelId="{C1E3121C-2616-4EE8-B184-4182BD32AD2B}" type="pres">
      <dgm:prSet presAssocID="{2A313A00-D586-4C0B-BDEB-A252414CFFE0}" presName="parTx" presStyleLbl="node1" presStyleIdx="0" presStyleCnt="5" custScaleY="124708">
        <dgm:presLayoutVars>
          <dgm:chMax val="0"/>
          <dgm:chPref val="0"/>
          <dgm:bulletEnabled val="1"/>
        </dgm:presLayoutVars>
      </dgm:prSet>
      <dgm:spPr/>
    </dgm:pt>
    <dgm:pt modelId="{FAE2D847-B024-40A4-B4CA-90CA024CCAF9}" type="pres">
      <dgm:prSet presAssocID="{2A313A00-D586-4C0B-BDEB-A252414CFFE0}" presName="desTx" presStyleLbl="revTx" presStyleIdx="0" presStyleCnt="5">
        <dgm:presLayoutVars>
          <dgm:bulletEnabled val="1"/>
        </dgm:presLayoutVars>
      </dgm:prSet>
      <dgm:spPr/>
    </dgm:pt>
    <dgm:pt modelId="{D28277B1-4877-4BC5-A93E-293D6E45B94A}" type="pres">
      <dgm:prSet presAssocID="{FEF0CB96-6D6E-4926-B960-74EA72C2C54E}" presName="space" presStyleCnt="0"/>
      <dgm:spPr/>
    </dgm:pt>
    <dgm:pt modelId="{02AD0AE6-76D2-4E58-B7A9-8D839A43089D}" type="pres">
      <dgm:prSet presAssocID="{71B3F143-2CAC-4FAD-8FC4-C799F3E4B681}" presName="composite" presStyleCnt="0"/>
      <dgm:spPr/>
    </dgm:pt>
    <dgm:pt modelId="{74C626BD-BD48-4141-ABA0-98FAB596FC3D}" type="pres">
      <dgm:prSet presAssocID="{71B3F143-2CAC-4FAD-8FC4-C799F3E4B681}" presName="parTx" presStyleLbl="node1" presStyleIdx="1" presStyleCnt="5" custScaleY="124708">
        <dgm:presLayoutVars>
          <dgm:chMax val="0"/>
          <dgm:chPref val="0"/>
          <dgm:bulletEnabled val="1"/>
        </dgm:presLayoutVars>
      </dgm:prSet>
      <dgm:spPr/>
    </dgm:pt>
    <dgm:pt modelId="{D2D612F6-F070-41E9-9D23-F0FC1730E56A}" type="pres">
      <dgm:prSet presAssocID="{71B3F143-2CAC-4FAD-8FC4-C799F3E4B681}" presName="desTx" presStyleLbl="revTx" presStyleIdx="1" presStyleCnt="5">
        <dgm:presLayoutVars>
          <dgm:bulletEnabled val="1"/>
        </dgm:presLayoutVars>
      </dgm:prSet>
      <dgm:spPr/>
    </dgm:pt>
    <dgm:pt modelId="{7C407D17-93A8-4242-A362-DBDA42014080}" type="pres">
      <dgm:prSet presAssocID="{0A037CB1-F116-46C9-B5DB-DB3E3A0865BE}" presName="space" presStyleCnt="0"/>
      <dgm:spPr/>
    </dgm:pt>
    <dgm:pt modelId="{38EA7050-8BAA-4FF8-91F6-46D5EEF5057F}" type="pres">
      <dgm:prSet presAssocID="{70839D17-CC32-4D46-B2C6-82FB45274519}" presName="composite" presStyleCnt="0"/>
      <dgm:spPr/>
    </dgm:pt>
    <dgm:pt modelId="{F0E76B87-AE67-4D83-A571-7DBBE77237DD}" type="pres">
      <dgm:prSet presAssocID="{70839D17-CC32-4D46-B2C6-82FB45274519}" presName="parTx" presStyleLbl="node1" presStyleIdx="2" presStyleCnt="5" custScaleY="124708">
        <dgm:presLayoutVars>
          <dgm:chMax val="0"/>
          <dgm:chPref val="0"/>
          <dgm:bulletEnabled val="1"/>
        </dgm:presLayoutVars>
      </dgm:prSet>
      <dgm:spPr/>
    </dgm:pt>
    <dgm:pt modelId="{4F67478B-6228-4F51-8691-79CE70E91730}" type="pres">
      <dgm:prSet presAssocID="{70839D17-CC32-4D46-B2C6-82FB45274519}" presName="desTx" presStyleLbl="revTx" presStyleIdx="2" presStyleCnt="5">
        <dgm:presLayoutVars>
          <dgm:bulletEnabled val="1"/>
        </dgm:presLayoutVars>
      </dgm:prSet>
      <dgm:spPr/>
    </dgm:pt>
    <dgm:pt modelId="{38DD2952-A64A-4EE2-BBF4-0C89BB80BB7D}" type="pres">
      <dgm:prSet presAssocID="{151074CA-4B84-4011-A726-5D347A4BA893}" presName="space" presStyleCnt="0"/>
      <dgm:spPr/>
    </dgm:pt>
    <dgm:pt modelId="{E76D2184-3886-423E-9724-6AA4B149D564}" type="pres">
      <dgm:prSet presAssocID="{2442D3A6-E303-4E86-9E2B-4A1CE662D522}" presName="composite" presStyleCnt="0"/>
      <dgm:spPr/>
    </dgm:pt>
    <dgm:pt modelId="{7826A2DE-0D8A-41BF-977E-2DF00484D1AD}" type="pres">
      <dgm:prSet presAssocID="{2442D3A6-E303-4E86-9E2B-4A1CE662D522}" presName="parTx" presStyleLbl="node1" presStyleIdx="3" presStyleCnt="5" custScaleY="124708">
        <dgm:presLayoutVars>
          <dgm:chMax val="0"/>
          <dgm:chPref val="0"/>
          <dgm:bulletEnabled val="1"/>
        </dgm:presLayoutVars>
      </dgm:prSet>
      <dgm:spPr/>
    </dgm:pt>
    <dgm:pt modelId="{E3BBAB93-45F1-4805-9535-8417844CBD08}" type="pres">
      <dgm:prSet presAssocID="{2442D3A6-E303-4E86-9E2B-4A1CE662D522}" presName="desTx" presStyleLbl="revTx" presStyleIdx="3" presStyleCnt="5">
        <dgm:presLayoutVars>
          <dgm:bulletEnabled val="1"/>
        </dgm:presLayoutVars>
      </dgm:prSet>
      <dgm:spPr/>
    </dgm:pt>
    <dgm:pt modelId="{FC472654-8DA3-4A71-987A-50DF8D24DEFA}" type="pres">
      <dgm:prSet presAssocID="{12BAB30D-EB82-4FF5-9658-EC58C96246BD}" presName="space" presStyleCnt="0"/>
      <dgm:spPr/>
    </dgm:pt>
    <dgm:pt modelId="{B6C1F14E-D606-405B-BC8D-BB677FD44641}" type="pres">
      <dgm:prSet presAssocID="{B6B9C87E-2311-4614-94F1-5D97DA9832D7}" presName="composite" presStyleCnt="0"/>
      <dgm:spPr/>
    </dgm:pt>
    <dgm:pt modelId="{FE15A25A-208E-42DF-B179-A746111EF060}" type="pres">
      <dgm:prSet presAssocID="{B6B9C87E-2311-4614-94F1-5D97DA9832D7}" presName="parTx" presStyleLbl="node1" presStyleIdx="4" presStyleCnt="5" custScaleY="124708" custLinFactNeighborX="-14998" custLinFactNeighborY="1829">
        <dgm:presLayoutVars>
          <dgm:chMax val="0"/>
          <dgm:chPref val="0"/>
          <dgm:bulletEnabled val="1"/>
        </dgm:presLayoutVars>
      </dgm:prSet>
      <dgm:spPr/>
    </dgm:pt>
    <dgm:pt modelId="{972697F2-23F6-42EC-8F37-84B443BCED5A}" type="pres">
      <dgm:prSet presAssocID="{B6B9C87E-2311-4614-94F1-5D97DA9832D7}" presName="desTx" presStyleLbl="revTx" presStyleIdx="4" presStyleCnt="5" custScaleX="143734">
        <dgm:presLayoutVars>
          <dgm:bulletEnabled val="1"/>
        </dgm:presLayoutVars>
      </dgm:prSet>
      <dgm:spPr/>
    </dgm:pt>
  </dgm:ptLst>
  <dgm:cxnLst>
    <dgm:cxn modelId="{19324C02-D414-40AA-B163-B5CD99E183AF}" srcId="{B6B9C87E-2311-4614-94F1-5D97DA9832D7}" destId="{E1511157-5F19-49D9-B259-4D245F984359}" srcOrd="2" destOrd="0" parTransId="{D4FD25E2-B454-4BE4-96AF-C140B5DB5B49}" sibTransId="{9AA212C6-5180-41ED-8517-7CD7E6CD4F2A}"/>
    <dgm:cxn modelId="{DD7BE705-CD2C-4090-8120-71A78C12B485}" type="presOf" srcId="{E53CE4FB-F8E1-4634-8997-2792B43D52B3}" destId="{E3BBAB93-45F1-4805-9535-8417844CBD08}" srcOrd="0" destOrd="1" presId="urn:microsoft.com/office/officeart/2005/8/layout/chevron1"/>
    <dgm:cxn modelId="{3659560A-7E69-4EAE-8D25-6A28AAF932FF}" type="presOf" srcId="{B6B9C87E-2311-4614-94F1-5D97DA9832D7}" destId="{FE15A25A-208E-42DF-B179-A746111EF060}" srcOrd="0" destOrd="0" presId="urn:microsoft.com/office/officeart/2005/8/layout/chevron1"/>
    <dgm:cxn modelId="{47EF350C-BAC0-4462-9CDE-BBAF9BBBD924}" type="presOf" srcId="{9608EB1A-DD5C-4EEF-9004-837EEDB21D71}" destId="{972697F2-23F6-42EC-8F37-84B443BCED5A}" srcOrd="0" destOrd="0" presId="urn:microsoft.com/office/officeart/2005/8/layout/chevron1"/>
    <dgm:cxn modelId="{A6E3820C-ECE2-4629-8EE8-55590719ED29}" type="presOf" srcId="{28265CE0-63C1-439C-813E-14F8CC4A2AFE}" destId="{972697F2-23F6-42EC-8F37-84B443BCED5A}" srcOrd="0" destOrd="3" presId="urn:microsoft.com/office/officeart/2005/8/layout/chevron1"/>
    <dgm:cxn modelId="{06BB7B0F-1C46-40F3-893B-F06F9BBB274C}" type="presOf" srcId="{F7AFCF69-5A6B-460B-97ED-4EA4614E9B68}" destId="{D2D612F6-F070-41E9-9D23-F0FC1730E56A}" srcOrd="0" destOrd="0" presId="urn:microsoft.com/office/officeart/2005/8/layout/chevron1"/>
    <dgm:cxn modelId="{5483ED18-69A3-42F3-A6DE-B5974DB65FE1}" srcId="{70839D17-CC32-4D46-B2C6-82FB45274519}" destId="{9B5B85B0-D4F5-4E4E-92F0-3A589B328F65}" srcOrd="1" destOrd="0" parTransId="{62AD85FA-DE9E-4F81-B903-F1F749F0DB50}" sibTransId="{C46948BF-C745-401F-91F1-D666ABD6ED6F}"/>
    <dgm:cxn modelId="{A4D2251D-09F3-4C52-9BBD-B3CBCD3C043E}" type="presOf" srcId="{564CC91A-3C1C-4138-84B6-7AF57CAA9B66}" destId="{E3BBAB93-45F1-4805-9535-8417844CBD08}" srcOrd="0" destOrd="0" presId="urn:microsoft.com/office/officeart/2005/8/layout/chevron1"/>
    <dgm:cxn modelId="{34A0AF20-E1F9-4693-9DB3-F2A6939EACEC}" srcId="{2A313A00-D586-4C0B-BDEB-A252414CFFE0}" destId="{BF52141D-B0B3-46F9-99A3-986BF804E38B}" srcOrd="0" destOrd="0" parTransId="{FE29FF43-4D1A-4F3E-9282-DBFB38B46B47}" sibTransId="{1F99E8DC-F30D-430E-84FB-98C2603392BC}"/>
    <dgm:cxn modelId="{BBCE1E22-9325-4427-9396-14D8E4E70E65}" type="presOf" srcId="{BF52141D-B0B3-46F9-99A3-986BF804E38B}" destId="{FAE2D847-B024-40A4-B4CA-90CA024CCAF9}" srcOrd="0" destOrd="0" presId="urn:microsoft.com/office/officeart/2005/8/layout/chevron1"/>
    <dgm:cxn modelId="{73272427-3A95-4519-8BDA-E66EAEDC821C}" type="presOf" srcId="{70839D17-CC32-4D46-B2C6-82FB45274519}" destId="{F0E76B87-AE67-4D83-A571-7DBBE77237DD}" srcOrd="0" destOrd="0" presId="urn:microsoft.com/office/officeart/2005/8/layout/chevron1"/>
    <dgm:cxn modelId="{3BA34329-7208-4172-9777-EB8A427164A2}" srcId="{70839D17-CC32-4D46-B2C6-82FB45274519}" destId="{70AEE6C8-A656-4322-95ED-8A3E2F50DFE6}" srcOrd="3" destOrd="0" parTransId="{C9611A5A-4DBC-4C4B-90F8-B475BC7B6709}" sibTransId="{8B162C62-A9CB-4C91-9BC5-8B44F56E7973}"/>
    <dgm:cxn modelId="{DAB34B32-1114-46B2-941C-EC5AB04B46C9}" srcId="{2A313A00-D586-4C0B-BDEB-A252414CFFE0}" destId="{4DFA8C09-90EF-4E9F-AE5B-00AA618B28EE}" srcOrd="3" destOrd="0" parTransId="{BACF0EF4-73F2-40D4-89FE-C637B5CAF33B}" sibTransId="{A29D280C-A18B-406D-A584-43DA6F656658}"/>
    <dgm:cxn modelId="{6C04BE32-04D9-4C33-B41A-DA4A8E542DC8}" type="presOf" srcId="{00847068-68A4-4DA3-82CA-846E08BE74E6}" destId="{4F67478B-6228-4F51-8691-79CE70E91730}" srcOrd="0" destOrd="0" presId="urn:microsoft.com/office/officeart/2005/8/layout/chevron1"/>
    <dgm:cxn modelId="{FDF1B85D-C541-4196-8DEC-B09E412CC6EF}" srcId="{70839D17-CC32-4D46-B2C6-82FB45274519}" destId="{EE6B848E-2CB8-4A14-A962-F0AF80BFEEBE}" srcOrd="2" destOrd="0" parTransId="{5B3CD16D-A1DF-4193-A57B-C170A7E76377}" sibTransId="{9FBB2056-229F-45BB-9ACE-03EF0D090278}"/>
    <dgm:cxn modelId="{0341E560-B411-4532-A61A-0FC927F4D17D}" type="presOf" srcId="{2442D3A6-E303-4E86-9E2B-4A1CE662D522}" destId="{7826A2DE-0D8A-41BF-977E-2DF00484D1AD}" srcOrd="0" destOrd="0" presId="urn:microsoft.com/office/officeart/2005/8/layout/chevron1"/>
    <dgm:cxn modelId="{6DF3F841-9C3A-4C48-A737-3262625472CC}" srcId="{2442D3A6-E303-4E86-9E2B-4A1CE662D522}" destId="{E53CE4FB-F8E1-4634-8997-2792B43D52B3}" srcOrd="1" destOrd="0" parTransId="{ED911C48-7C6B-482A-9D2E-CC89FBE1D90B}" sibTransId="{44FBED6F-E2EF-4FDD-9EE1-BDFFAD3469B6}"/>
    <dgm:cxn modelId="{5F955942-A840-4E55-9DA9-C065224CDF2A}" srcId="{2A313A00-D586-4C0B-BDEB-A252414CFFE0}" destId="{2EFE0E2B-2A4A-477B-A45B-8F3DCFFA95BE}" srcOrd="1" destOrd="0" parTransId="{5F93AE59-4BC5-4F71-8127-3C77CBFE1AAC}" sibTransId="{79663AD6-4790-4A55-83B2-43B4CF6EF590}"/>
    <dgm:cxn modelId="{40E22F64-5656-4E3F-A96C-FC527B83F10A}" srcId="{3A6C5947-7EDD-4B87-9B9D-E66AD223652B}" destId="{71B3F143-2CAC-4FAD-8FC4-C799F3E4B681}" srcOrd="1" destOrd="0" parTransId="{7770ED2D-ABBE-4417-A92A-11878B844CE9}" sibTransId="{0A037CB1-F116-46C9-B5DB-DB3E3A0865BE}"/>
    <dgm:cxn modelId="{E58C5164-86BA-4C14-92E6-F39B78C10915}" type="presOf" srcId="{0F790C74-38A8-43CB-92CE-2BBD9CCA0385}" destId="{4F67478B-6228-4F51-8691-79CE70E91730}" srcOrd="0" destOrd="6" presId="urn:microsoft.com/office/officeart/2005/8/layout/chevron1"/>
    <dgm:cxn modelId="{89917344-71FF-4643-B9CD-F78BC5FAB8DE}" type="presOf" srcId="{D30DF6AF-0CF5-44B9-A177-89745560684F}" destId="{FAE2D847-B024-40A4-B4CA-90CA024CCAF9}" srcOrd="0" destOrd="2" presId="urn:microsoft.com/office/officeart/2005/8/layout/chevron1"/>
    <dgm:cxn modelId="{54143E46-8951-4D5F-BDA7-0366686F2AE6}" srcId="{2A313A00-D586-4C0B-BDEB-A252414CFFE0}" destId="{D30DF6AF-0CF5-44B9-A177-89745560684F}" srcOrd="2" destOrd="0" parTransId="{37D42DC8-D536-48C1-93A4-F7E6081AD2A9}" sibTransId="{F823A238-1C2D-4319-A80F-597A62A6D625}"/>
    <dgm:cxn modelId="{96FD064A-CA58-41E9-8C25-A540564A774B}" type="presOf" srcId="{6816DC6F-0CCF-401C-98B1-8CC39F04CE84}" destId="{D2D612F6-F070-41E9-9D23-F0FC1730E56A}" srcOrd="0" destOrd="1" presId="urn:microsoft.com/office/officeart/2005/8/layout/chevron1"/>
    <dgm:cxn modelId="{5CF1696A-9588-49A9-83FA-4AB3565643D6}" srcId="{71B3F143-2CAC-4FAD-8FC4-C799F3E4B681}" destId="{F7AFCF69-5A6B-460B-97ED-4EA4614E9B68}" srcOrd="0" destOrd="0" parTransId="{5CB1A5C7-EB1C-4A9A-AD97-ABCA69981782}" sibTransId="{6715C309-A019-4CB6-9F7E-86A7AE2B8DE5}"/>
    <dgm:cxn modelId="{B2F9226D-9439-4B0C-BE3D-154A0B427B2E}" srcId="{B6B9C87E-2311-4614-94F1-5D97DA9832D7}" destId="{1B3EC3DB-36ED-4E18-A004-C4B809D5574C}" srcOrd="1" destOrd="0" parTransId="{B4EA3F26-882A-4417-8E3B-69862382D204}" sibTransId="{867FA11E-E921-4581-8CA4-CE269B1FB03C}"/>
    <dgm:cxn modelId="{9ED10354-6065-424C-808D-0BBD9F10DE80}" srcId="{B6B9C87E-2311-4614-94F1-5D97DA9832D7}" destId="{0F6A69EA-660B-449B-9CD8-B8F9056841FE}" srcOrd="4" destOrd="0" parTransId="{66C41416-FD66-46F7-9D3E-9641CE871108}" sibTransId="{37333FFC-48C1-4DBF-B499-EED7AFA1CD7C}"/>
    <dgm:cxn modelId="{F8080655-1EA3-4D8A-8F9F-3DCC2FBEA5FA}" type="presOf" srcId="{F5430BCF-AD6A-4561-9DE1-853DF02014B6}" destId="{FAE2D847-B024-40A4-B4CA-90CA024CCAF9}" srcOrd="0" destOrd="5" presId="urn:microsoft.com/office/officeart/2005/8/layout/chevron1"/>
    <dgm:cxn modelId="{F939C375-B63C-4BE8-A642-A50CC2F81106}" type="presOf" srcId="{4DFA8C09-90EF-4E9F-AE5B-00AA618B28EE}" destId="{FAE2D847-B024-40A4-B4CA-90CA024CCAF9}" srcOrd="0" destOrd="3" presId="urn:microsoft.com/office/officeart/2005/8/layout/chevron1"/>
    <dgm:cxn modelId="{6CC7BE76-C1B0-429B-A9EC-2A4509B7F8CC}" type="presOf" srcId="{3A6C5947-7EDD-4B87-9B9D-E66AD223652B}" destId="{4A2662C9-0438-4468-9710-1851764F9656}" srcOrd="0" destOrd="0" presId="urn:microsoft.com/office/officeart/2005/8/layout/chevron1"/>
    <dgm:cxn modelId="{4E061A7B-41EA-4C37-9A50-DA372F508B37}" type="presOf" srcId="{3F24D95A-66FE-4AF3-90E7-9402CC0AA6ED}" destId="{FAE2D847-B024-40A4-B4CA-90CA024CCAF9}" srcOrd="0" destOrd="6" presId="urn:microsoft.com/office/officeart/2005/8/layout/chevron1"/>
    <dgm:cxn modelId="{2035C17B-9D50-4C6F-87F4-8E3D959F3570}" srcId="{2442D3A6-E303-4E86-9E2B-4A1CE662D522}" destId="{564CC91A-3C1C-4138-84B6-7AF57CAA9B66}" srcOrd="0" destOrd="0" parTransId="{E0D31487-37CC-424C-84FD-D812BB558654}" sibTransId="{9A3A04ED-5934-479D-8740-23EBEE10CD7F}"/>
    <dgm:cxn modelId="{CD8D0A82-72A6-4B66-AE80-80981A6B2697}" type="presOf" srcId="{D81D6CD3-B3BF-4BB3-88D8-7D8D49250CEB}" destId="{4F67478B-6228-4F51-8691-79CE70E91730}" srcOrd="0" destOrd="4" presId="urn:microsoft.com/office/officeart/2005/8/layout/chevron1"/>
    <dgm:cxn modelId="{B5FC4983-C25E-41C0-B472-09380B71CE26}" srcId="{70839D17-CC32-4D46-B2C6-82FB45274519}" destId="{0F790C74-38A8-43CB-92CE-2BBD9CCA0385}" srcOrd="6" destOrd="0" parTransId="{D8511B8D-D30F-465C-AD38-AB9597BF8317}" sibTransId="{76331F30-6F70-494A-B636-FFF5E2ADF99D}"/>
    <dgm:cxn modelId="{34AFCD84-EA9C-467C-8933-DB34054EC374}" type="presOf" srcId="{1B3EC3DB-36ED-4E18-A004-C4B809D5574C}" destId="{972697F2-23F6-42EC-8F37-84B443BCED5A}" srcOrd="0" destOrd="1" presId="urn:microsoft.com/office/officeart/2005/8/layout/chevron1"/>
    <dgm:cxn modelId="{70E9B386-0B37-4B7B-9160-CCED49F50F8C}" type="presOf" srcId="{C845E59E-BB34-4F9B-B8F8-67B1EC4189EB}" destId="{FAE2D847-B024-40A4-B4CA-90CA024CCAF9}" srcOrd="0" destOrd="4" presId="urn:microsoft.com/office/officeart/2005/8/layout/chevron1"/>
    <dgm:cxn modelId="{859D0C8A-BAF2-4346-8DB6-E56CE86B03F9}" srcId="{2A313A00-D586-4C0B-BDEB-A252414CFFE0}" destId="{C845E59E-BB34-4F9B-B8F8-67B1EC4189EB}" srcOrd="4" destOrd="0" parTransId="{7DE0F71A-5CE8-48F2-A8D9-0F9787A69C04}" sibTransId="{88F8C058-5D53-4BFD-AEE2-63F6A69367A0}"/>
    <dgm:cxn modelId="{30416793-172A-4821-A2CC-5C8C9B4638AC}" type="presOf" srcId="{2EFE0E2B-2A4A-477B-A45B-8F3DCFFA95BE}" destId="{FAE2D847-B024-40A4-B4CA-90CA024CCAF9}" srcOrd="0" destOrd="1" presId="urn:microsoft.com/office/officeart/2005/8/layout/chevron1"/>
    <dgm:cxn modelId="{7536AA9C-45D5-4D0C-AEAB-4AAA36ABA9C0}" type="presOf" srcId="{0F6A69EA-660B-449B-9CD8-B8F9056841FE}" destId="{972697F2-23F6-42EC-8F37-84B443BCED5A}" srcOrd="0" destOrd="4" presId="urn:microsoft.com/office/officeart/2005/8/layout/chevron1"/>
    <dgm:cxn modelId="{2B6489A1-44DF-4FEC-9A42-410F8E32D560}" type="presOf" srcId="{5E6AFE3C-F774-453B-9EEE-AC51308D1352}" destId="{E3BBAB93-45F1-4805-9535-8417844CBD08}" srcOrd="0" destOrd="2" presId="urn:microsoft.com/office/officeart/2005/8/layout/chevron1"/>
    <dgm:cxn modelId="{9643A1A3-F93D-4827-B62D-FCCE58445586}" type="presOf" srcId="{9B5B85B0-D4F5-4E4E-92F0-3A589B328F65}" destId="{4F67478B-6228-4F51-8691-79CE70E91730}" srcOrd="0" destOrd="1" presId="urn:microsoft.com/office/officeart/2005/8/layout/chevron1"/>
    <dgm:cxn modelId="{5FB7BFA5-6BF9-43F6-BD3D-F2D2C63ACE18}" srcId="{B6B9C87E-2311-4614-94F1-5D97DA9832D7}" destId="{28265CE0-63C1-439C-813E-14F8CC4A2AFE}" srcOrd="3" destOrd="0" parTransId="{602E204C-8100-4C05-AAC0-84854E72CF19}" sibTransId="{E9969DFD-62A2-4CE8-B13D-773EE423F99F}"/>
    <dgm:cxn modelId="{F8AE14A7-7E4B-41B4-9298-A3B144C03A10}" srcId="{70839D17-CC32-4D46-B2C6-82FB45274519}" destId="{D81D6CD3-B3BF-4BB3-88D8-7D8D49250CEB}" srcOrd="4" destOrd="0" parTransId="{AEC5979F-28D8-4B7A-869A-719DFBFDE2CD}" sibTransId="{2926855C-2064-4465-B5B0-70ABC5B7B64E}"/>
    <dgm:cxn modelId="{0A86CEAD-CA79-4841-A59A-48B794D123AA}" srcId="{71B3F143-2CAC-4FAD-8FC4-C799F3E4B681}" destId="{3D96F599-70C4-4D7C-BC5E-63F35C5661B7}" srcOrd="2" destOrd="0" parTransId="{C2A87463-9D3B-4885-8EAD-A059361C3F47}" sibTransId="{933769E9-34BB-46E0-9AA7-5F87A3CF4F83}"/>
    <dgm:cxn modelId="{C5ED7FB3-20CC-4799-8207-3FC4BC2EE440}" srcId="{70839D17-CC32-4D46-B2C6-82FB45274519}" destId="{00847068-68A4-4DA3-82CA-846E08BE74E6}" srcOrd="0" destOrd="0" parTransId="{7540C759-F0FA-412E-9E96-0B28B93BCF7E}" sibTransId="{70357F04-51D5-4086-BB92-73DB714E73B7}"/>
    <dgm:cxn modelId="{1A4712B5-A0B7-47C6-BF05-5F423A449EF3}" srcId="{3A6C5947-7EDD-4B87-9B9D-E66AD223652B}" destId="{2442D3A6-E303-4E86-9E2B-4A1CE662D522}" srcOrd="3" destOrd="0" parTransId="{E59638AB-FCE4-43F6-931A-C3BEBB469079}" sibTransId="{12BAB30D-EB82-4FF5-9658-EC58C96246BD}"/>
    <dgm:cxn modelId="{BDA941B7-2792-4BCD-92C2-8EB1B5E65B7A}" srcId="{2A313A00-D586-4C0B-BDEB-A252414CFFE0}" destId="{F5430BCF-AD6A-4561-9DE1-853DF02014B6}" srcOrd="5" destOrd="0" parTransId="{A4D1A1F5-0CF5-43FF-B1A5-A9E67D6BA0C8}" sibTransId="{2672A063-DA87-46BC-B9D1-ED36DA03972B}"/>
    <dgm:cxn modelId="{3B265EBD-68BD-45B1-83C8-B957DF124055}" srcId="{71B3F143-2CAC-4FAD-8FC4-C799F3E4B681}" destId="{6816DC6F-0CCF-401C-98B1-8CC39F04CE84}" srcOrd="1" destOrd="0" parTransId="{A46FBC83-B3F8-417D-B151-8BA6DF6B7BC6}" sibTransId="{8BD0C7E6-973B-4BAA-BD5C-2B3FBCD309F6}"/>
    <dgm:cxn modelId="{601158BD-1B80-4C32-90F3-81C900DE2688}" type="presOf" srcId="{70AEE6C8-A656-4322-95ED-8A3E2F50DFE6}" destId="{4F67478B-6228-4F51-8691-79CE70E91730}" srcOrd="0" destOrd="3" presId="urn:microsoft.com/office/officeart/2005/8/layout/chevron1"/>
    <dgm:cxn modelId="{4940AFC6-B6DC-4248-9B1E-F1969DA4AE94}" srcId="{2442D3A6-E303-4E86-9E2B-4A1CE662D522}" destId="{5E6AFE3C-F774-453B-9EEE-AC51308D1352}" srcOrd="2" destOrd="0" parTransId="{57C804BA-B93A-4605-95A6-A74245ED4941}" sibTransId="{62506B40-1B33-4810-9BA4-77D15E06CD8F}"/>
    <dgm:cxn modelId="{E7CFCAC9-56A8-4656-897E-C6F9259A1A6F}" type="presOf" srcId="{F8DAFAB5-728D-41B2-ACE9-69D0BEDE26BC}" destId="{4F67478B-6228-4F51-8691-79CE70E91730}" srcOrd="0" destOrd="5" presId="urn:microsoft.com/office/officeart/2005/8/layout/chevron1"/>
    <dgm:cxn modelId="{2AC653D0-5313-4391-B14A-41E5E583EC68}" type="presOf" srcId="{71B3F143-2CAC-4FAD-8FC4-C799F3E4B681}" destId="{74C626BD-BD48-4141-ABA0-98FAB596FC3D}" srcOrd="0" destOrd="0" presId="urn:microsoft.com/office/officeart/2005/8/layout/chevron1"/>
    <dgm:cxn modelId="{3AC860D8-943A-40F4-A251-C3CFBC954CE8}" srcId="{70839D17-CC32-4D46-B2C6-82FB45274519}" destId="{F8DAFAB5-728D-41B2-ACE9-69D0BEDE26BC}" srcOrd="5" destOrd="0" parTransId="{A35C3E62-E537-48DD-895C-E72846429C68}" sibTransId="{C7CE4553-AE55-4FAB-8396-D95F48027045}"/>
    <dgm:cxn modelId="{BF5610DB-78BB-45BC-9AF3-6ECF2EBF2A59}" type="presOf" srcId="{3D96F599-70C4-4D7C-BC5E-63F35C5661B7}" destId="{D2D612F6-F070-41E9-9D23-F0FC1730E56A}" srcOrd="0" destOrd="2" presId="urn:microsoft.com/office/officeart/2005/8/layout/chevron1"/>
    <dgm:cxn modelId="{C0F246DC-C7C0-4302-9BD2-E7FF86DE17A6}" type="presOf" srcId="{2A313A00-D586-4C0B-BDEB-A252414CFFE0}" destId="{C1E3121C-2616-4EE8-B184-4182BD32AD2B}" srcOrd="0" destOrd="0" presId="urn:microsoft.com/office/officeart/2005/8/layout/chevron1"/>
    <dgm:cxn modelId="{C6BB6DDD-5336-4AAA-90F5-4C08BA18C51B}" srcId="{3A6C5947-7EDD-4B87-9B9D-E66AD223652B}" destId="{2A313A00-D586-4C0B-BDEB-A252414CFFE0}" srcOrd="0" destOrd="0" parTransId="{E630DC2C-6071-4082-A0E2-FCE00CD5F3FB}" sibTransId="{FEF0CB96-6D6E-4926-B960-74EA72C2C54E}"/>
    <dgm:cxn modelId="{7205D0EC-052E-4DEF-962D-41F04027F8E7}" srcId="{3A6C5947-7EDD-4B87-9B9D-E66AD223652B}" destId="{70839D17-CC32-4D46-B2C6-82FB45274519}" srcOrd="2" destOrd="0" parTransId="{B9E734D0-516B-46E3-A121-DFBA86311F3D}" sibTransId="{151074CA-4B84-4011-A726-5D347A4BA893}"/>
    <dgm:cxn modelId="{F6DB32EE-D657-4E43-BF6A-FEAED47EE24E}" type="presOf" srcId="{E1511157-5F19-49D9-B259-4D245F984359}" destId="{972697F2-23F6-42EC-8F37-84B443BCED5A}" srcOrd="0" destOrd="2" presId="urn:microsoft.com/office/officeart/2005/8/layout/chevron1"/>
    <dgm:cxn modelId="{4003FCEF-49D0-42DC-9C92-92DBD025BFDD}" srcId="{2A313A00-D586-4C0B-BDEB-A252414CFFE0}" destId="{3F24D95A-66FE-4AF3-90E7-9402CC0AA6ED}" srcOrd="6" destOrd="0" parTransId="{F833FCB4-9E7A-4383-A2E0-6E5C26500C5D}" sibTransId="{4F08D9C7-72F3-4D61-9593-C67ADFBD4F60}"/>
    <dgm:cxn modelId="{8330AFF5-477D-44B4-842C-794318D51CC8}" type="presOf" srcId="{EE6B848E-2CB8-4A14-A962-F0AF80BFEEBE}" destId="{4F67478B-6228-4F51-8691-79CE70E91730}" srcOrd="0" destOrd="2" presId="urn:microsoft.com/office/officeart/2005/8/layout/chevron1"/>
    <dgm:cxn modelId="{2EF7E3FC-D949-4685-8899-736F7DC908C5}" srcId="{3A6C5947-7EDD-4B87-9B9D-E66AD223652B}" destId="{B6B9C87E-2311-4614-94F1-5D97DA9832D7}" srcOrd="4" destOrd="0" parTransId="{B1D0FAF5-35D8-414D-B34C-B440EA959C16}" sibTransId="{04BCDE85-5E48-45E3-86DD-4C8F3CC6DF09}"/>
    <dgm:cxn modelId="{B8BDECFF-DF9C-417F-AAF0-84BFAAC554E3}" srcId="{B6B9C87E-2311-4614-94F1-5D97DA9832D7}" destId="{9608EB1A-DD5C-4EEF-9004-837EEDB21D71}" srcOrd="0" destOrd="0" parTransId="{2E103203-8506-45DB-B74C-D815F278B095}" sibTransId="{94C64F73-98C5-483C-B3A9-B78DEB419F62}"/>
    <dgm:cxn modelId="{86C8E2A6-2BDB-4142-A829-D23D140322EC}" type="presParOf" srcId="{4A2662C9-0438-4468-9710-1851764F9656}" destId="{0A6F5801-6ADE-4E1A-A985-914A7598E5AC}" srcOrd="0" destOrd="0" presId="urn:microsoft.com/office/officeart/2005/8/layout/chevron1"/>
    <dgm:cxn modelId="{37C8D093-704A-4E9C-AEAA-19A81E3D8197}" type="presParOf" srcId="{0A6F5801-6ADE-4E1A-A985-914A7598E5AC}" destId="{C1E3121C-2616-4EE8-B184-4182BD32AD2B}" srcOrd="0" destOrd="0" presId="urn:microsoft.com/office/officeart/2005/8/layout/chevron1"/>
    <dgm:cxn modelId="{EE636561-317A-493F-B533-F4DA37CA06D1}" type="presParOf" srcId="{0A6F5801-6ADE-4E1A-A985-914A7598E5AC}" destId="{FAE2D847-B024-40A4-B4CA-90CA024CCAF9}" srcOrd="1" destOrd="0" presId="urn:microsoft.com/office/officeart/2005/8/layout/chevron1"/>
    <dgm:cxn modelId="{C30B06C0-FBA9-4AC9-A266-E6F87A70F770}" type="presParOf" srcId="{4A2662C9-0438-4468-9710-1851764F9656}" destId="{D28277B1-4877-4BC5-A93E-293D6E45B94A}" srcOrd="1" destOrd="0" presId="urn:microsoft.com/office/officeart/2005/8/layout/chevron1"/>
    <dgm:cxn modelId="{B3562ECA-FA66-4A50-BE2B-65503D717EB7}" type="presParOf" srcId="{4A2662C9-0438-4468-9710-1851764F9656}" destId="{02AD0AE6-76D2-4E58-B7A9-8D839A43089D}" srcOrd="2" destOrd="0" presId="urn:microsoft.com/office/officeart/2005/8/layout/chevron1"/>
    <dgm:cxn modelId="{86EA9383-1CA7-4432-A3B3-CEB5467604A6}" type="presParOf" srcId="{02AD0AE6-76D2-4E58-B7A9-8D839A43089D}" destId="{74C626BD-BD48-4141-ABA0-98FAB596FC3D}" srcOrd="0" destOrd="0" presId="urn:microsoft.com/office/officeart/2005/8/layout/chevron1"/>
    <dgm:cxn modelId="{6B394A81-3BE1-499E-81E1-7E4D3D9445F3}" type="presParOf" srcId="{02AD0AE6-76D2-4E58-B7A9-8D839A43089D}" destId="{D2D612F6-F070-41E9-9D23-F0FC1730E56A}" srcOrd="1" destOrd="0" presId="urn:microsoft.com/office/officeart/2005/8/layout/chevron1"/>
    <dgm:cxn modelId="{6FDC5D09-AC9F-451C-AE5B-E8F7BCAB9AA7}" type="presParOf" srcId="{4A2662C9-0438-4468-9710-1851764F9656}" destId="{7C407D17-93A8-4242-A362-DBDA42014080}" srcOrd="3" destOrd="0" presId="urn:microsoft.com/office/officeart/2005/8/layout/chevron1"/>
    <dgm:cxn modelId="{FE269776-9787-4F50-B61F-9207E0858187}" type="presParOf" srcId="{4A2662C9-0438-4468-9710-1851764F9656}" destId="{38EA7050-8BAA-4FF8-91F6-46D5EEF5057F}" srcOrd="4" destOrd="0" presId="urn:microsoft.com/office/officeart/2005/8/layout/chevron1"/>
    <dgm:cxn modelId="{B5475C1B-9807-4862-AF91-1B2775C4E662}" type="presParOf" srcId="{38EA7050-8BAA-4FF8-91F6-46D5EEF5057F}" destId="{F0E76B87-AE67-4D83-A571-7DBBE77237DD}" srcOrd="0" destOrd="0" presId="urn:microsoft.com/office/officeart/2005/8/layout/chevron1"/>
    <dgm:cxn modelId="{176C9BF9-D894-4504-863C-882FE7F21B04}" type="presParOf" srcId="{38EA7050-8BAA-4FF8-91F6-46D5EEF5057F}" destId="{4F67478B-6228-4F51-8691-79CE70E91730}" srcOrd="1" destOrd="0" presId="urn:microsoft.com/office/officeart/2005/8/layout/chevron1"/>
    <dgm:cxn modelId="{6F040DBC-27F4-41B3-91F0-6CB15AEBBA7F}" type="presParOf" srcId="{4A2662C9-0438-4468-9710-1851764F9656}" destId="{38DD2952-A64A-4EE2-BBF4-0C89BB80BB7D}" srcOrd="5" destOrd="0" presId="urn:microsoft.com/office/officeart/2005/8/layout/chevron1"/>
    <dgm:cxn modelId="{548CF670-1032-4287-8BEB-5652E5C07F13}" type="presParOf" srcId="{4A2662C9-0438-4468-9710-1851764F9656}" destId="{E76D2184-3886-423E-9724-6AA4B149D564}" srcOrd="6" destOrd="0" presId="urn:microsoft.com/office/officeart/2005/8/layout/chevron1"/>
    <dgm:cxn modelId="{2A13F614-511A-4297-A11B-CE75C425AAFD}" type="presParOf" srcId="{E76D2184-3886-423E-9724-6AA4B149D564}" destId="{7826A2DE-0D8A-41BF-977E-2DF00484D1AD}" srcOrd="0" destOrd="0" presId="urn:microsoft.com/office/officeart/2005/8/layout/chevron1"/>
    <dgm:cxn modelId="{D6431441-07D3-4ECB-BCF2-EAEA7B9AAC24}" type="presParOf" srcId="{E76D2184-3886-423E-9724-6AA4B149D564}" destId="{E3BBAB93-45F1-4805-9535-8417844CBD08}" srcOrd="1" destOrd="0" presId="urn:microsoft.com/office/officeart/2005/8/layout/chevron1"/>
    <dgm:cxn modelId="{A579D77F-46A3-4FBB-9BB2-C9A5B68ABCC3}" type="presParOf" srcId="{4A2662C9-0438-4468-9710-1851764F9656}" destId="{FC472654-8DA3-4A71-987A-50DF8D24DEFA}" srcOrd="7" destOrd="0" presId="urn:microsoft.com/office/officeart/2005/8/layout/chevron1"/>
    <dgm:cxn modelId="{399CFAA2-1DBD-48B3-AE28-5B42E065DAB2}" type="presParOf" srcId="{4A2662C9-0438-4468-9710-1851764F9656}" destId="{B6C1F14E-D606-405B-BC8D-BB677FD44641}" srcOrd="8" destOrd="0" presId="urn:microsoft.com/office/officeart/2005/8/layout/chevron1"/>
    <dgm:cxn modelId="{C7873632-47C5-4066-8E94-19875DF302D5}" type="presParOf" srcId="{B6C1F14E-D606-405B-BC8D-BB677FD44641}" destId="{FE15A25A-208E-42DF-B179-A746111EF060}" srcOrd="0" destOrd="0" presId="urn:microsoft.com/office/officeart/2005/8/layout/chevron1"/>
    <dgm:cxn modelId="{3603E1E5-9A5F-48EB-9ED0-9D69EDB5160E}" type="presParOf" srcId="{B6C1F14E-D606-405B-BC8D-BB677FD44641}" destId="{972697F2-23F6-42EC-8F37-84B443BCED5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144DE-2A99-4A97-8839-C458164AD4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7919C-A49A-44C5-BABA-03C3C95CE45F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Do facilities have sufficient bed and space capacities to manage COVID-19 patients?</a:t>
          </a:r>
          <a:endParaRPr lang="en-US" dirty="0">
            <a:solidFill>
              <a:schemeClr val="tx1"/>
            </a:solidFill>
          </a:endParaRPr>
        </a:p>
      </dgm:t>
    </dgm:pt>
    <dgm:pt modelId="{243E3671-87EA-4FBF-869F-FD6B4D467DF3}" type="parTrans" cxnId="{34A65C37-7DD3-4CF5-8D2E-D0280DF14D70}">
      <dgm:prSet/>
      <dgm:spPr/>
      <dgm:t>
        <a:bodyPr/>
        <a:lstStyle/>
        <a:p>
          <a:endParaRPr lang="en-US"/>
        </a:p>
      </dgm:t>
    </dgm:pt>
    <dgm:pt modelId="{A647965C-BE55-479C-987B-F995916E1F5C}" type="sibTrans" cxnId="{34A65C37-7DD3-4CF5-8D2E-D0280DF14D70}">
      <dgm:prSet/>
      <dgm:spPr/>
      <dgm:t>
        <a:bodyPr/>
        <a:lstStyle/>
        <a:p>
          <a:endParaRPr lang="en-US"/>
        </a:p>
      </dgm:t>
    </dgm:pt>
    <dgm:pt modelId="{863917ED-CED6-4793-A10A-4BFB2529C47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b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the necessary medicines and medical supplies for the management of COVID-19 patients?</a:t>
          </a:r>
          <a:endParaRPr lang="pt-BR" dirty="0">
            <a:solidFill>
              <a:schemeClr val="tx1"/>
            </a:solidFill>
          </a:endParaRPr>
        </a:p>
      </dgm:t>
    </dgm:pt>
    <dgm:pt modelId="{CD5EF4C2-F68F-47E8-9DA5-652AE49AF9DE}" type="parTrans" cxnId="{1FC95B10-7694-4CBC-AF56-B95FD741F04B}">
      <dgm:prSet/>
      <dgm:spPr/>
      <dgm:t>
        <a:bodyPr/>
        <a:lstStyle/>
        <a:p>
          <a:endParaRPr lang="en-US"/>
        </a:p>
      </dgm:t>
    </dgm:pt>
    <dgm:pt modelId="{0757A73D-CF9E-4D35-BD93-743721436DA4}" type="sibTrans" cxnId="{1FC95B10-7694-4CBC-AF56-B95FD741F04B}">
      <dgm:prSet/>
      <dgm:spPr/>
      <dgm:t>
        <a:bodyPr/>
        <a:lstStyle/>
        <a:p>
          <a:endParaRPr lang="en-US"/>
        </a:p>
      </dgm:t>
    </dgm:pt>
    <dgm:pt modelId="{6CF2BFBC-A953-44C7-AD0E-39D9962CF56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necessary PPE for health workers?</a:t>
          </a:r>
          <a:br>
            <a:rPr lang="pt-BR" b="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pt-BR" b="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the necessary IPC supplies? </a:t>
          </a:r>
          <a:endParaRPr lang="pt-BR" dirty="0">
            <a:solidFill>
              <a:schemeClr val="tx1"/>
            </a:solidFill>
          </a:endParaRPr>
        </a:p>
      </dgm:t>
    </dgm:pt>
    <dgm:pt modelId="{DE9E5869-0611-447A-BF93-B7F199FEDA20}" type="parTrans" cxnId="{8C964155-303A-45E5-9AB3-EFA5E9FA47E7}">
      <dgm:prSet/>
      <dgm:spPr/>
      <dgm:t>
        <a:bodyPr/>
        <a:lstStyle/>
        <a:p>
          <a:endParaRPr lang="en-US"/>
        </a:p>
      </dgm:t>
    </dgm:pt>
    <dgm:pt modelId="{CCDFB369-BCBE-4B93-85CC-839193C01EE7}" type="sibTrans" cxnId="{8C964155-303A-45E5-9AB3-EFA5E9FA47E7}">
      <dgm:prSet/>
      <dgm:spPr/>
      <dgm:t>
        <a:bodyPr/>
        <a:lstStyle/>
        <a:p>
          <a:endParaRPr lang="en-US"/>
        </a:p>
      </dgm:t>
    </dgm:pt>
    <dgm:pt modelId="{5DE4898F-4FA2-47A8-BA7A-331955657F7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necessary COVID-19 diagnostic supplies for COVID-19 testing? </a:t>
          </a:r>
          <a:endParaRPr lang="pt-BR" dirty="0">
            <a:solidFill>
              <a:schemeClr val="tx1"/>
            </a:solidFill>
          </a:endParaRPr>
        </a:p>
      </dgm:t>
    </dgm:pt>
    <dgm:pt modelId="{0B2122D0-3782-4649-ADDB-F6870493B831}" type="parTrans" cxnId="{093E0BB4-7FF9-4A6B-AEFD-5C3F682DEAF1}">
      <dgm:prSet/>
      <dgm:spPr/>
      <dgm:t>
        <a:bodyPr/>
        <a:lstStyle/>
        <a:p>
          <a:endParaRPr lang="en-US"/>
        </a:p>
      </dgm:t>
    </dgm:pt>
    <dgm:pt modelId="{35F22E55-565C-47D8-B7FB-23FED7F3D600}" type="sibTrans" cxnId="{093E0BB4-7FF9-4A6B-AEFD-5C3F682DEAF1}">
      <dgm:prSet/>
      <dgm:spPr/>
      <dgm:t>
        <a:bodyPr/>
        <a:lstStyle/>
        <a:p>
          <a:endParaRPr lang="en-US"/>
        </a:p>
      </dgm:t>
    </dgm:pt>
    <dgm:pt modelId="{7FF84223-FF4F-4E0F-BE14-F0203338358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the necessary medical equipment for COVID-19 patient diagnosis, monitoring and case management?</a:t>
          </a:r>
          <a:endParaRPr lang="pt-BR" dirty="0">
            <a:solidFill>
              <a:schemeClr val="tx1"/>
            </a:solidFill>
          </a:endParaRPr>
        </a:p>
      </dgm:t>
    </dgm:pt>
    <dgm:pt modelId="{512E3311-66F9-4AFA-90B6-0E67A4576236}" type="parTrans" cxnId="{A7F69489-C565-432F-9398-5BE7864781DD}">
      <dgm:prSet/>
      <dgm:spPr/>
      <dgm:t>
        <a:bodyPr/>
        <a:lstStyle/>
        <a:p>
          <a:endParaRPr lang="en-US"/>
        </a:p>
      </dgm:t>
    </dgm:pt>
    <dgm:pt modelId="{D2B1676A-8647-4AA4-81D6-DBCAD860C795}" type="sibTrans" cxnId="{A7F69489-C565-432F-9398-5BE7864781DD}">
      <dgm:prSet/>
      <dgm:spPr/>
      <dgm:t>
        <a:bodyPr/>
        <a:lstStyle/>
        <a:p>
          <a:endParaRPr lang="en-US"/>
        </a:p>
      </dgm:t>
    </dgm:pt>
    <dgm:pt modelId="{F243A685-D968-4D83-97CA-F3866BC236BC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Have facilities adopted and activated IMST protocols</a:t>
          </a:r>
        </a:p>
      </dgm:t>
    </dgm:pt>
    <dgm:pt modelId="{617355BA-BFE5-4F52-9146-76063AAB6774}" type="parTrans" cxnId="{3BF87A92-7720-48AF-B663-7A36663C9FE6}">
      <dgm:prSet/>
      <dgm:spPr/>
      <dgm:t>
        <a:bodyPr/>
        <a:lstStyle/>
        <a:p>
          <a:endParaRPr lang="en-US"/>
        </a:p>
      </dgm:t>
    </dgm:pt>
    <dgm:pt modelId="{54C53124-DFDB-486B-AF4A-C373A80329BD}" type="sibTrans" cxnId="{3BF87A92-7720-48AF-B663-7A36663C9FE6}">
      <dgm:prSet/>
      <dgm:spPr/>
      <dgm:t>
        <a:bodyPr/>
        <a:lstStyle/>
        <a:p>
          <a:endParaRPr lang="en-US"/>
        </a:p>
      </dgm:t>
    </dgm:pt>
    <dgm:pt modelId="{36B9639D-40FE-483F-AEB3-DA74E93D19E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rgbClr val="000000"/>
            </a:buClr>
            <a:buSzPts val="1200"/>
            <a:buFont typeface="Arial" panose="020B0604020202020204" pitchFamily="34" charset="0"/>
            <a:buChar char="•"/>
          </a:pPr>
          <a:r>
            <a:rPr lang="pt-BR" b="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a functioning cold chain ready to support COVID-19 vaccine introduction?</a:t>
          </a:r>
          <a:endParaRPr lang="pt-BR" dirty="0">
            <a:solidFill>
              <a:schemeClr val="tx1"/>
            </a:solidFill>
          </a:endParaRPr>
        </a:p>
      </dgm:t>
    </dgm:pt>
    <dgm:pt modelId="{89B5226F-C9DE-44EC-A1B3-E52F0AFEEAA9}" type="parTrans" cxnId="{A46A1EDC-9BE2-4F7B-9DC2-042EC8C4ED37}">
      <dgm:prSet/>
      <dgm:spPr/>
      <dgm:t>
        <a:bodyPr/>
        <a:lstStyle/>
        <a:p>
          <a:endParaRPr lang="en-US"/>
        </a:p>
      </dgm:t>
    </dgm:pt>
    <dgm:pt modelId="{68D0ADE5-13D9-45E9-97D0-A88345FB2C66}" type="sibTrans" cxnId="{A46A1EDC-9BE2-4F7B-9DC2-042EC8C4ED37}">
      <dgm:prSet/>
      <dgm:spPr/>
      <dgm:t>
        <a:bodyPr/>
        <a:lstStyle/>
        <a:p>
          <a:endParaRPr lang="en-US"/>
        </a:p>
      </dgm:t>
    </dgm:pt>
    <dgm:pt modelId="{6B5BCDDE-D55F-43BD-8170-73908F44CC39}" type="pres">
      <dgm:prSet presAssocID="{638144DE-2A99-4A97-8839-C458164AD47F}" presName="Name0" presStyleCnt="0">
        <dgm:presLayoutVars>
          <dgm:chMax val="7"/>
          <dgm:chPref val="7"/>
          <dgm:dir/>
        </dgm:presLayoutVars>
      </dgm:prSet>
      <dgm:spPr/>
    </dgm:pt>
    <dgm:pt modelId="{68454221-2071-4F7B-8CBA-D9CAB4740ECC}" type="pres">
      <dgm:prSet presAssocID="{638144DE-2A99-4A97-8839-C458164AD47F}" presName="Name1" presStyleCnt="0"/>
      <dgm:spPr/>
    </dgm:pt>
    <dgm:pt modelId="{5F1464D2-8721-4711-A414-DC5246FB7F49}" type="pres">
      <dgm:prSet presAssocID="{638144DE-2A99-4A97-8839-C458164AD47F}" presName="cycle" presStyleCnt="0"/>
      <dgm:spPr/>
    </dgm:pt>
    <dgm:pt modelId="{348BE59B-9B5E-4C38-850E-544834EE55DC}" type="pres">
      <dgm:prSet presAssocID="{638144DE-2A99-4A97-8839-C458164AD47F}" presName="srcNode" presStyleLbl="node1" presStyleIdx="0" presStyleCnt="7"/>
      <dgm:spPr/>
    </dgm:pt>
    <dgm:pt modelId="{74D72756-482B-4B25-89DA-6BF12797024D}" type="pres">
      <dgm:prSet presAssocID="{638144DE-2A99-4A97-8839-C458164AD47F}" presName="conn" presStyleLbl="parChTrans1D2" presStyleIdx="0" presStyleCnt="1"/>
      <dgm:spPr/>
    </dgm:pt>
    <dgm:pt modelId="{1E3DB53D-C16C-4EE2-AAAA-5F0237D80723}" type="pres">
      <dgm:prSet presAssocID="{638144DE-2A99-4A97-8839-C458164AD47F}" presName="extraNode" presStyleLbl="node1" presStyleIdx="0" presStyleCnt="7"/>
      <dgm:spPr/>
    </dgm:pt>
    <dgm:pt modelId="{481286B3-35BA-4CD1-A4D0-2F01B9B4176A}" type="pres">
      <dgm:prSet presAssocID="{638144DE-2A99-4A97-8839-C458164AD47F}" presName="dstNode" presStyleLbl="node1" presStyleIdx="0" presStyleCnt="7"/>
      <dgm:spPr/>
    </dgm:pt>
    <dgm:pt modelId="{98CEA709-DDDF-482C-A553-0FCF320FE63A}" type="pres">
      <dgm:prSet presAssocID="{F243A685-D968-4D83-97CA-F3866BC236BC}" presName="text_1" presStyleLbl="node1" presStyleIdx="0" presStyleCnt="7">
        <dgm:presLayoutVars>
          <dgm:bulletEnabled val="1"/>
        </dgm:presLayoutVars>
      </dgm:prSet>
      <dgm:spPr/>
    </dgm:pt>
    <dgm:pt modelId="{F3C8DF75-05B6-445F-9D5E-A1A41AD17624}" type="pres">
      <dgm:prSet presAssocID="{F243A685-D968-4D83-97CA-F3866BC236BC}" presName="accent_1" presStyleCnt="0"/>
      <dgm:spPr/>
    </dgm:pt>
    <dgm:pt modelId="{AE8112CE-9C03-4D4B-A19E-805B0A66CC38}" type="pres">
      <dgm:prSet presAssocID="{F243A685-D968-4D83-97CA-F3866BC236BC}" presName="accentRepeatNode" presStyleLbl="solidFgAcc1" presStyleIdx="0" presStyleCnt="7"/>
      <dgm:spPr/>
    </dgm:pt>
    <dgm:pt modelId="{87BE5855-984C-4ECD-A02F-5D7F51A66444}" type="pres">
      <dgm:prSet presAssocID="{F547919C-A49A-44C5-BABA-03C3C95CE45F}" presName="text_2" presStyleLbl="node1" presStyleIdx="1" presStyleCnt="7">
        <dgm:presLayoutVars>
          <dgm:bulletEnabled val="1"/>
        </dgm:presLayoutVars>
      </dgm:prSet>
      <dgm:spPr/>
    </dgm:pt>
    <dgm:pt modelId="{A9CF1A4F-48C1-4899-9820-B080A57FB11F}" type="pres">
      <dgm:prSet presAssocID="{F547919C-A49A-44C5-BABA-03C3C95CE45F}" presName="accent_2" presStyleCnt="0"/>
      <dgm:spPr/>
    </dgm:pt>
    <dgm:pt modelId="{BE166836-9A2E-4C45-94C0-4BFCCB8C4AE9}" type="pres">
      <dgm:prSet presAssocID="{F547919C-A49A-44C5-BABA-03C3C95CE45F}" presName="accentRepeatNode" presStyleLbl="solidFgAcc1" presStyleIdx="1" presStyleCnt="7"/>
      <dgm:spPr/>
    </dgm:pt>
    <dgm:pt modelId="{1B9D6110-F03F-43EF-AC4A-1FB5FAEBD92A}" type="pres">
      <dgm:prSet presAssocID="{863917ED-CED6-4793-A10A-4BFB2529C47C}" presName="text_3" presStyleLbl="node1" presStyleIdx="2" presStyleCnt="7">
        <dgm:presLayoutVars>
          <dgm:bulletEnabled val="1"/>
        </dgm:presLayoutVars>
      </dgm:prSet>
      <dgm:spPr/>
    </dgm:pt>
    <dgm:pt modelId="{4589B490-68D2-4730-8C46-ECF55A68B6C2}" type="pres">
      <dgm:prSet presAssocID="{863917ED-CED6-4793-A10A-4BFB2529C47C}" presName="accent_3" presStyleCnt="0"/>
      <dgm:spPr/>
    </dgm:pt>
    <dgm:pt modelId="{853A671D-9F1F-41FE-B565-3CEC0BB4FEF5}" type="pres">
      <dgm:prSet presAssocID="{863917ED-CED6-4793-A10A-4BFB2529C47C}" presName="accentRepeatNode" presStyleLbl="solidFgAcc1" presStyleIdx="2" presStyleCnt="7"/>
      <dgm:spPr/>
    </dgm:pt>
    <dgm:pt modelId="{0DF19A04-EB73-4093-BE4A-774282E39B9B}" type="pres">
      <dgm:prSet presAssocID="{6CF2BFBC-A953-44C7-AD0E-39D9962CF569}" presName="text_4" presStyleLbl="node1" presStyleIdx="3" presStyleCnt="7">
        <dgm:presLayoutVars>
          <dgm:bulletEnabled val="1"/>
        </dgm:presLayoutVars>
      </dgm:prSet>
      <dgm:spPr/>
    </dgm:pt>
    <dgm:pt modelId="{69A9D3D1-0636-460E-8B2B-D16686F4F4FB}" type="pres">
      <dgm:prSet presAssocID="{6CF2BFBC-A953-44C7-AD0E-39D9962CF569}" presName="accent_4" presStyleCnt="0"/>
      <dgm:spPr/>
    </dgm:pt>
    <dgm:pt modelId="{E2A8130F-D359-4468-B185-844E72FEF9E4}" type="pres">
      <dgm:prSet presAssocID="{6CF2BFBC-A953-44C7-AD0E-39D9962CF569}" presName="accentRepeatNode" presStyleLbl="solidFgAcc1" presStyleIdx="3" presStyleCnt="7"/>
      <dgm:spPr/>
    </dgm:pt>
    <dgm:pt modelId="{68670330-F811-4A63-8F7B-0EB1952019D8}" type="pres">
      <dgm:prSet presAssocID="{5DE4898F-4FA2-47A8-BA7A-331955657F74}" presName="text_5" presStyleLbl="node1" presStyleIdx="4" presStyleCnt="7">
        <dgm:presLayoutVars>
          <dgm:bulletEnabled val="1"/>
        </dgm:presLayoutVars>
      </dgm:prSet>
      <dgm:spPr/>
    </dgm:pt>
    <dgm:pt modelId="{45335DBE-8AD6-4C57-B3FF-F86B8200B1A1}" type="pres">
      <dgm:prSet presAssocID="{5DE4898F-4FA2-47A8-BA7A-331955657F74}" presName="accent_5" presStyleCnt="0"/>
      <dgm:spPr/>
    </dgm:pt>
    <dgm:pt modelId="{D1DBDA7D-2BF0-48CD-9699-8443A944C9D4}" type="pres">
      <dgm:prSet presAssocID="{5DE4898F-4FA2-47A8-BA7A-331955657F74}" presName="accentRepeatNode" presStyleLbl="solidFgAcc1" presStyleIdx="4" presStyleCnt="7"/>
      <dgm:spPr/>
    </dgm:pt>
    <dgm:pt modelId="{B15AC3BF-D4B5-45F0-9937-6F829FE45A18}" type="pres">
      <dgm:prSet presAssocID="{7FF84223-FF4F-4E0F-BE14-F02033383582}" presName="text_6" presStyleLbl="node1" presStyleIdx="5" presStyleCnt="7">
        <dgm:presLayoutVars>
          <dgm:bulletEnabled val="1"/>
        </dgm:presLayoutVars>
      </dgm:prSet>
      <dgm:spPr/>
    </dgm:pt>
    <dgm:pt modelId="{F672DE52-DAB1-44BB-BD82-61D93F395988}" type="pres">
      <dgm:prSet presAssocID="{7FF84223-FF4F-4E0F-BE14-F02033383582}" presName="accent_6" presStyleCnt="0"/>
      <dgm:spPr/>
    </dgm:pt>
    <dgm:pt modelId="{3FC5E7A5-ABFE-4308-A511-3642AEC42DE5}" type="pres">
      <dgm:prSet presAssocID="{7FF84223-FF4F-4E0F-BE14-F02033383582}" presName="accentRepeatNode" presStyleLbl="solidFgAcc1" presStyleIdx="5" presStyleCnt="7"/>
      <dgm:spPr/>
    </dgm:pt>
    <dgm:pt modelId="{2F417642-37A0-482F-8B60-9955CA0FDD04}" type="pres">
      <dgm:prSet presAssocID="{36B9639D-40FE-483F-AEB3-DA74E93D19ED}" presName="text_7" presStyleLbl="node1" presStyleIdx="6" presStyleCnt="7">
        <dgm:presLayoutVars>
          <dgm:bulletEnabled val="1"/>
        </dgm:presLayoutVars>
      </dgm:prSet>
      <dgm:spPr/>
    </dgm:pt>
    <dgm:pt modelId="{418EE821-71D2-4E19-8639-5B65643CBED5}" type="pres">
      <dgm:prSet presAssocID="{36B9639D-40FE-483F-AEB3-DA74E93D19ED}" presName="accent_7" presStyleCnt="0"/>
      <dgm:spPr/>
    </dgm:pt>
    <dgm:pt modelId="{2D6FD3FD-00D1-4853-9C05-BF0D7EBD9AAC}" type="pres">
      <dgm:prSet presAssocID="{36B9639D-40FE-483F-AEB3-DA74E93D19ED}" presName="accentRepeatNode" presStyleLbl="solidFgAcc1" presStyleIdx="6" presStyleCnt="7"/>
      <dgm:spPr/>
    </dgm:pt>
  </dgm:ptLst>
  <dgm:cxnLst>
    <dgm:cxn modelId="{1FC95B10-7694-4CBC-AF56-B95FD741F04B}" srcId="{638144DE-2A99-4A97-8839-C458164AD47F}" destId="{863917ED-CED6-4793-A10A-4BFB2529C47C}" srcOrd="2" destOrd="0" parTransId="{CD5EF4C2-F68F-47E8-9DA5-652AE49AF9DE}" sibTransId="{0757A73D-CF9E-4D35-BD93-743721436DA4}"/>
    <dgm:cxn modelId="{8DC5021A-FE33-4614-B0F8-158D6E2038D3}" type="presOf" srcId="{F243A685-D968-4D83-97CA-F3866BC236BC}" destId="{98CEA709-DDDF-482C-A553-0FCF320FE63A}" srcOrd="0" destOrd="0" presId="urn:microsoft.com/office/officeart/2008/layout/VerticalCurvedList"/>
    <dgm:cxn modelId="{1AA8771E-A844-4C08-9543-83C558CD8EF6}" type="presOf" srcId="{6CF2BFBC-A953-44C7-AD0E-39D9962CF569}" destId="{0DF19A04-EB73-4093-BE4A-774282E39B9B}" srcOrd="0" destOrd="0" presId="urn:microsoft.com/office/officeart/2008/layout/VerticalCurvedList"/>
    <dgm:cxn modelId="{9BF06B2F-11DE-4C9E-BF7A-F54D2D97F473}" type="presOf" srcId="{638144DE-2A99-4A97-8839-C458164AD47F}" destId="{6B5BCDDE-D55F-43BD-8170-73908F44CC39}" srcOrd="0" destOrd="0" presId="urn:microsoft.com/office/officeart/2008/layout/VerticalCurvedList"/>
    <dgm:cxn modelId="{34A65C37-7DD3-4CF5-8D2E-D0280DF14D70}" srcId="{638144DE-2A99-4A97-8839-C458164AD47F}" destId="{F547919C-A49A-44C5-BABA-03C3C95CE45F}" srcOrd="1" destOrd="0" parTransId="{243E3671-87EA-4FBF-869F-FD6B4D467DF3}" sibTransId="{A647965C-BE55-479C-987B-F995916E1F5C}"/>
    <dgm:cxn modelId="{DE252F3D-4D00-4382-85F5-8BB102359F68}" type="presOf" srcId="{5DE4898F-4FA2-47A8-BA7A-331955657F74}" destId="{68670330-F811-4A63-8F7B-0EB1952019D8}" srcOrd="0" destOrd="0" presId="urn:microsoft.com/office/officeart/2008/layout/VerticalCurvedList"/>
    <dgm:cxn modelId="{3B2DB83D-11CE-4543-82E5-20E951BA6A06}" type="presOf" srcId="{54C53124-DFDB-486B-AF4A-C373A80329BD}" destId="{74D72756-482B-4B25-89DA-6BF12797024D}" srcOrd="0" destOrd="0" presId="urn:microsoft.com/office/officeart/2008/layout/VerticalCurvedList"/>
    <dgm:cxn modelId="{59695841-AE3C-42B4-A37B-AE5AB0A3ED84}" type="presOf" srcId="{7FF84223-FF4F-4E0F-BE14-F02033383582}" destId="{B15AC3BF-D4B5-45F0-9937-6F829FE45A18}" srcOrd="0" destOrd="0" presId="urn:microsoft.com/office/officeart/2008/layout/VerticalCurvedList"/>
    <dgm:cxn modelId="{DFDE9A63-65CC-4BCB-AC0B-BBFD48B37455}" type="presOf" srcId="{863917ED-CED6-4793-A10A-4BFB2529C47C}" destId="{1B9D6110-F03F-43EF-AC4A-1FB5FAEBD92A}" srcOrd="0" destOrd="0" presId="urn:microsoft.com/office/officeart/2008/layout/VerticalCurvedList"/>
    <dgm:cxn modelId="{8C964155-303A-45E5-9AB3-EFA5E9FA47E7}" srcId="{638144DE-2A99-4A97-8839-C458164AD47F}" destId="{6CF2BFBC-A953-44C7-AD0E-39D9962CF569}" srcOrd="3" destOrd="0" parTransId="{DE9E5869-0611-447A-BF93-B7F199FEDA20}" sibTransId="{CCDFB369-BCBE-4B93-85CC-839193C01EE7}"/>
    <dgm:cxn modelId="{FD082286-927A-49CE-BDA6-9B9DDF065811}" type="presOf" srcId="{36B9639D-40FE-483F-AEB3-DA74E93D19ED}" destId="{2F417642-37A0-482F-8B60-9955CA0FDD04}" srcOrd="0" destOrd="0" presId="urn:microsoft.com/office/officeart/2008/layout/VerticalCurvedList"/>
    <dgm:cxn modelId="{A7F69489-C565-432F-9398-5BE7864781DD}" srcId="{638144DE-2A99-4A97-8839-C458164AD47F}" destId="{7FF84223-FF4F-4E0F-BE14-F02033383582}" srcOrd="5" destOrd="0" parTransId="{512E3311-66F9-4AFA-90B6-0E67A4576236}" sibTransId="{D2B1676A-8647-4AA4-81D6-DBCAD860C795}"/>
    <dgm:cxn modelId="{3BF87A92-7720-48AF-B663-7A36663C9FE6}" srcId="{638144DE-2A99-4A97-8839-C458164AD47F}" destId="{F243A685-D968-4D83-97CA-F3866BC236BC}" srcOrd="0" destOrd="0" parTransId="{617355BA-BFE5-4F52-9146-76063AAB6774}" sibTransId="{54C53124-DFDB-486B-AF4A-C373A80329BD}"/>
    <dgm:cxn modelId="{5E1498B2-3F4B-4824-89A0-C3E31257224E}" type="presOf" srcId="{F547919C-A49A-44C5-BABA-03C3C95CE45F}" destId="{87BE5855-984C-4ECD-A02F-5D7F51A66444}" srcOrd="0" destOrd="0" presId="urn:microsoft.com/office/officeart/2008/layout/VerticalCurvedList"/>
    <dgm:cxn modelId="{093E0BB4-7FF9-4A6B-AEFD-5C3F682DEAF1}" srcId="{638144DE-2A99-4A97-8839-C458164AD47F}" destId="{5DE4898F-4FA2-47A8-BA7A-331955657F74}" srcOrd="4" destOrd="0" parTransId="{0B2122D0-3782-4649-ADDB-F6870493B831}" sibTransId="{35F22E55-565C-47D8-B7FB-23FED7F3D600}"/>
    <dgm:cxn modelId="{A46A1EDC-9BE2-4F7B-9DC2-042EC8C4ED37}" srcId="{638144DE-2A99-4A97-8839-C458164AD47F}" destId="{36B9639D-40FE-483F-AEB3-DA74E93D19ED}" srcOrd="6" destOrd="0" parTransId="{89B5226F-C9DE-44EC-A1B3-E52F0AFEEAA9}" sibTransId="{68D0ADE5-13D9-45E9-97D0-A88345FB2C66}"/>
    <dgm:cxn modelId="{B3DAC20D-574B-4DB6-81E8-D8E2BF9ED90D}" type="presParOf" srcId="{6B5BCDDE-D55F-43BD-8170-73908F44CC39}" destId="{68454221-2071-4F7B-8CBA-D9CAB4740ECC}" srcOrd="0" destOrd="0" presId="urn:microsoft.com/office/officeart/2008/layout/VerticalCurvedList"/>
    <dgm:cxn modelId="{22AB0EB9-E82A-4D80-8349-1E08CCF3A012}" type="presParOf" srcId="{68454221-2071-4F7B-8CBA-D9CAB4740ECC}" destId="{5F1464D2-8721-4711-A414-DC5246FB7F49}" srcOrd="0" destOrd="0" presId="urn:microsoft.com/office/officeart/2008/layout/VerticalCurvedList"/>
    <dgm:cxn modelId="{843A57F2-316D-4BAC-96B7-5150FEFA506F}" type="presParOf" srcId="{5F1464D2-8721-4711-A414-DC5246FB7F49}" destId="{348BE59B-9B5E-4C38-850E-544834EE55DC}" srcOrd="0" destOrd="0" presId="urn:microsoft.com/office/officeart/2008/layout/VerticalCurvedList"/>
    <dgm:cxn modelId="{54DEB61B-12D2-4D81-813A-0F699D2DC5CF}" type="presParOf" srcId="{5F1464D2-8721-4711-A414-DC5246FB7F49}" destId="{74D72756-482B-4B25-89DA-6BF12797024D}" srcOrd="1" destOrd="0" presId="urn:microsoft.com/office/officeart/2008/layout/VerticalCurvedList"/>
    <dgm:cxn modelId="{16C31B40-9D4C-4BF4-9CB3-F032283E68DD}" type="presParOf" srcId="{5F1464D2-8721-4711-A414-DC5246FB7F49}" destId="{1E3DB53D-C16C-4EE2-AAAA-5F0237D80723}" srcOrd="2" destOrd="0" presId="urn:microsoft.com/office/officeart/2008/layout/VerticalCurvedList"/>
    <dgm:cxn modelId="{EB56B54B-E3F6-40DA-9184-D540649708B5}" type="presParOf" srcId="{5F1464D2-8721-4711-A414-DC5246FB7F49}" destId="{481286B3-35BA-4CD1-A4D0-2F01B9B4176A}" srcOrd="3" destOrd="0" presId="urn:microsoft.com/office/officeart/2008/layout/VerticalCurvedList"/>
    <dgm:cxn modelId="{57F52C12-7608-4A40-A373-EF53F6DFF703}" type="presParOf" srcId="{68454221-2071-4F7B-8CBA-D9CAB4740ECC}" destId="{98CEA709-DDDF-482C-A553-0FCF320FE63A}" srcOrd="1" destOrd="0" presId="urn:microsoft.com/office/officeart/2008/layout/VerticalCurvedList"/>
    <dgm:cxn modelId="{67CA19FD-EB47-4213-B47A-5FB6C23203CB}" type="presParOf" srcId="{68454221-2071-4F7B-8CBA-D9CAB4740ECC}" destId="{F3C8DF75-05B6-445F-9D5E-A1A41AD17624}" srcOrd="2" destOrd="0" presId="urn:microsoft.com/office/officeart/2008/layout/VerticalCurvedList"/>
    <dgm:cxn modelId="{19B37C22-5BD1-4E3C-84C6-37A00B38B669}" type="presParOf" srcId="{F3C8DF75-05B6-445F-9D5E-A1A41AD17624}" destId="{AE8112CE-9C03-4D4B-A19E-805B0A66CC38}" srcOrd="0" destOrd="0" presId="urn:microsoft.com/office/officeart/2008/layout/VerticalCurvedList"/>
    <dgm:cxn modelId="{EE5952F0-92B3-40CD-A649-007FBFAC75B8}" type="presParOf" srcId="{68454221-2071-4F7B-8CBA-D9CAB4740ECC}" destId="{87BE5855-984C-4ECD-A02F-5D7F51A66444}" srcOrd="3" destOrd="0" presId="urn:microsoft.com/office/officeart/2008/layout/VerticalCurvedList"/>
    <dgm:cxn modelId="{0D759F5D-C0E0-4F12-8170-B847268490D5}" type="presParOf" srcId="{68454221-2071-4F7B-8CBA-D9CAB4740ECC}" destId="{A9CF1A4F-48C1-4899-9820-B080A57FB11F}" srcOrd="4" destOrd="0" presId="urn:microsoft.com/office/officeart/2008/layout/VerticalCurvedList"/>
    <dgm:cxn modelId="{56B2D5DC-8B32-4062-AEB8-6233789EB33D}" type="presParOf" srcId="{A9CF1A4F-48C1-4899-9820-B080A57FB11F}" destId="{BE166836-9A2E-4C45-94C0-4BFCCB8C4AE9}" srcOrd="0" destOrd="0" presId="urn:microsoft.com/office/officeart/2008/layout/VerticalCurvedList"/>
    <dgm:cxn modelId="{F92DF6C2-45E9-4A2C-99BB-A10EF98C8359}" type="presParOf" srcId="{68454221-2071-4F7B-8CBA-D9CAB4740ECC}" destId="{1B9D6110-F03F-43EF-AC4A-1FB5FAEBD92A}" srcOrd="5" destOrd="0" presId="urn:microsoft.com/office/officeart/2008/layout/VerticalCurvedList"/>
    <dgm:cxn modelId="{1511BA51-71B2-4624-A7ED-DBCAF4C1C13D}" type="presParOf" srcId="{68454221-2071-4F7B-8CBA-D9CAB4740ECC}" destId="{4589B490-68D2-4730-8C46-ECF55A68B6C2}" srcOrd="6" destOrd="0" presId="urn:microsoft.com/office/officeart/2008/layout/VerticalCurvedList"/>
    <dgm:cxn modelId="{8C14D699-9C3E-4AE5-AE34-7C4F3B445095}" type="presParOf" srcId="{4589B490-68D2-4730-8C46-ECF55A68B6C2}" destId="{853A671D-9F1F-41FE-B565-3CEC0BB4FEF5}" srcOrd="0" destOrd="0" presId="urn:microsoft.com/office/officeart/2008/layout/VerticalCurvedList"/>
    <dgm:cxn modelId="{8A79D136-19EB-492D-B413-7205A201A1FF}" type="presParOf" srcId="{68454221-2071-4F7B-8CBA-D9CAB4740ECC}" destId="{0DF19A04-EB73-4093-BE4A-774282E39B9B}" srcOrd="7" destOrd="0" presId="urn:microsoft.com/office/officeart/2008/layout/VerticalCurvedList"/>
    <dgm:cxn modelId="{19CF64F5-6179-4331-8155-1E8C740D2564}" type="presParOf" srcId="{68454221-2071-4F7B-8CBA-D9CAB4740ECC}" destId="{69A9D3D1-0636-460E-8B2B-D16686F4F4FB}" srcOrd="8" destOrd="0" presId="urn:microsoft.com/office/officeart/2008/layout/VerticalCurvedList"/>
    <dgm:cxn modelId="{424F0AFF-A4D5-4ED7-A462-83659407F591}" type="presParOf" srcId="{69A9D3D1-0636-460E-8B2B-D16686F4F4FB}" destId="{E2A8130F-D359-4468-B185-844E72FEF9E4}" srcOrd="0" destOrd="0" presId="urn:microsoft.com/office/officeart/2008/layout/VerticalCurvedList"/>
    <dgm:cxn modelId="{FBFDF060-8CD5-41FF-8E07-45BA223F4102}" type="presParOf" srcId="{68454221-2071-4F7B-8CBA-D9CAB4740ECC}" destId="{68670330-F811-4A63-8F7B-0EB1952019D8}" srcOrd="9" destOrd="0" presId="urn:microsoft.com/office/officeart/2008/layout/VerticalCurvedList"/>
    <dgm:cxn modelId="{6D6264EE-541B-4C5D-8FFF-E19420BD2001}" type="presParOf" srcId="{68454221-2071-4F7B-8CBA-D9CAB4740ECC}" destId="{45335DBE-8AD6-4C57-B3FF-F86B8200B1A1}" srcOrd="10" destOrd="0" presId="urn:microsoft.com/office/officeart/2008/layout/VerticalCurvedList"/>
    <dgm:cxn modelId="{6F1B54B3-99E4-4781-892D-6347FC905706}" type="presParOf" srcId="{45335DBE-8AD6-4C57-B3FF-F86B8200B1A1}" destId="{D1DBDA7D-2BF0-48CD-9699-8443A944C9D4}" srcOrd="0" destOrd="0" presId="urn:microsoft.com/office/officeart/2008/layout/VerticalCurvedList"/>
    <dgm:cxn modelId="{1D13AD71-96E9-426D-8A29-AE5166CCEEA2}" type="presParOf" srcId="{68454221-2071-4F7B-8CBA-D9CAB4740ECC}" destId="{B15AC3BF-D4B5-45F0-9937-6F829FE45A18}" srcOrd="11" destOrd="0" presId="urn:microsoft.com/office/officeart/2008/layout/VerticalCurvedList"/>
    <dgm:cxn modelId="{8EE8AE56-E70C-4094-904B-9544179D514D}" type="presParOf" srcId="{68454221-2071-4F7B-8CBA-D9CAB4740ECC}" destId="{F672DE52-DAB1-44BB-BD82-61D93F395988}" srcOrd="12" destOrd="0" presId="urn:microsoft.com/office/officeart/2008/layout/VerticalCurvedList"/>
    <dgm:cxn modelId="{41F33D23-4B53-4648-9320-CF9F7EEAD223}" type="presParOf" srcId="{F672DE52-DAB1-44BB-BD82-61D93F395988}" destId="{3FC5E7A5-ABFE-4308-A511-3642AEC42DE5}" srcOrd="0" destOrd="0" presId="urn:microsoft.com/office/officeart/2008/layout/VerticalCurvedList"/>
    <dgm:cxn modelId="{9383468D-6B30-4E24-BF3C-02AF8A4B972F}" type="presParOf" srcId="{68454221-2071-4F7B-8CBA-D9CAB4740ECC}" destId="{2F417642-37A0-482F-8B60-9955CA0FDD04}" srcOrd="13" destOrd="0" presId="urn:microsoft.com/office/officeart/2008/layout/VerticalCurvedList"/>
    <dgm:cxn modelId="{53A84C50-1177-4ABB-BA73-D4F5C20FA414}" type="presParOf" srcId="{68454221-2071-4F7B-8CBA-D9CAB4740ECC}" destId="{418EE821-71D2-4E19-8639-5B65643CBED5}" srcOrd="14" destOrd="0" presId="urn:microsoft.com/office/officeart/2008/layout/VerticalCurvedList"/>
    <dgm:cxn modelId="{2AA130AE-A59C-4645-A221-470C24163832}" type="presParOf" srcId="{418EE821-71D2-4E19-8639-5B65643CBED5}" destId="{2D6FD3FD-00D1-4853-9C05-BF0D7EBD9AA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B43C29-25A5-4FDD-B674-0CF1228EEE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28C71-42A6-461C-AFC9-640AF922519A}">
      <dgm:prSet phldrT="[Text]" custT="1"/>
      <dgm:spPr>
        <a:solidFill>
          <a:srgbClr val="D6EDBD"/>
        </a:solidFill>
        <a:ln>
          <a:noFill/>
        </a:ln>
      </dgm:spPr>
      <dgm:t>
        <a:bodyPr/>
        <a:lstStyle/>
        <a:p>
          <a:pPr>
            <a:buClr>
              <a:srgbClr val="0092D5"/>
            </a:buClr>
            <a:buFont typeface="Arial" charset="0"/>
            <a:buChar char="•"/>
          </a:pPr>
          <a:r>
            <a:rPr lang="en-US" sz="1300" dirty="0">
              <a:solidFill>
                <a:schemeClr val="tx1"/>
              </a:solidFill>
            </a:rPr>
            <a:t>How many staff are available?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How many staff have been diagnosed with COVID-19? 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Is additional training and support being provided to staff?</a:t>
          </a:r>
        </a:p>
      </dgm:t>
    </dgm:pt>
    <dgm:pt modelId="{2AA8E7E5-D663-4522-8218-43BE92F4A083}" type="parTrans" cxnId="{E2A42188-BFAB-4BC4-B5FC-F97405B50D40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F2F554A0-0B29-4253-99AB-006B4F96DBF0}" type="sibTrans" cxnId="{E2A42188-BFAB-4BC4-B5FC-F97405B50D40}">
      <dgm:prSet/>
      <dgm:spPr>
        <a:ln>
          <a:solidFill>
            <a:srgbClr val="92D050"/>
          </a:solidFill>
        </a:ln>
      </dgm:spPr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3A6F2250-228A-4170-91A6-200DBBE62E9B}">
      <dgm:prSet custT="1"/>
      <dgm:spPr>
        <a:solidFill>
          <a:srgbClr val="D6EDBD"/>
        </a:solidFill>
      </dgm:spPr>
      <dgm:t>
        <a:bodyPr/>
        <a:lstStyle/>
        <a:p>
          <a:r>
            <a:rPr lang="pt-BR" sz="1300" dirty="0">
              <a:solidFill>
                <a:schemeClr val="tx1"/>
              </a:solidFill>
            </a:rPr>
            <a:t>Are facilities continuing to charge user fees? </a:t>
          </a:r>
          <a:br>
            <a:rPr lang="pt-BR" sz="1300" dirty="0">
              <a:solidFill>
                <a:schemeClr val="tx1"/>
              </a:solidFill>
            </a:rPr>
          </a:br>
          <a:r>
            <a:rPr lang="pt-BR" sz="1300" dirty="0">
              <a:solidFill>
                <a:schemeClr val="tx1"/>
              </a:solidFill>
            </a:rPr>
            <a:t>Are facilities receiving additional funding for essential health services? </a:t>
          </a:r>
          <a:br>
            <a:rPr lang="pt-BR" sz="1300" dirty="0">
              <a:solidFill>
                <a:schemeClr val="tx1"/>
              </a:solidFill>
            </a:rPr>
          </a:br>
          <a:r>
            <a:rPr lang="pt-BR" sz="1300" dirty="0">
              <a:solidFill>
                <a:schemeClr val="tx1"/>
              </a:solidFill>
            </a:rPr>
            <a:t>Are staff salaries and overtime pay being paid on time? </a:t>
          </a:r>
        </a:p>
      </dgm:t>
    </dgm:pt>
    <dgm:pt modelId="{05E645D5-21C1-4364-968A-7CDA5B5D2E00}" type="parTrans" cxnId="{1C5A6177-9FBA-46C3-B10F-C2451D49153A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451FB259-7A48-430E-B142-4F462A0B5B3E}" type="sibTrans" cxnId="{1C5A6177-9FBA-46C3-B10F-C2451D49153A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D6F101AE-5A72-436E-A263-9C139517B7DD}">
      <dgm:prSet custT="1"/>
      <dgm:spPr>
        <a:solidFill>
          <a:srgbClr val="D6EDBD"/>
        </a:solidFill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Are safety processes and protocols in place to ensure safe delivery of services? 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Do facilities have triage and isolation capacities?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Do staff have sufficient PPE to deliver essential services safely?</a:t>
          </a:r>
          <a:endParaRPr lang="pt-BR" sz="1300" dirty="0">
            <a:solidFill>
              <a:schemeClr val="tx1"/>
            </a:solidFill>
          </a:endParaRPr>
        </a:p>
      </dgm:t>
    </dgm:pt>
    <dgm:pt modelId="{29336538-4CF7-4DE0-A913-F326A21A8E02}" type="parTrans" cxnId="{05F25D44-6D14-4145-A238-108725D73C89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248730E-B932-45D7-AC63-7BCADC9CE289}" type="sibTrans" cxnId="{05F25D44-6D14-4145-A238-108725D73C89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DABB30F8-9D22-4F17-AA1F-D2BDCB89EA71}">
      <dgm:prSet custT="1"/>
      <dgm:spPr>
        <a:solidFill>
          <a:srgbClr val="D6EDBD"/>
        </a:solidFill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Do facilities have available therapeutics, diagnostic tests and supplies for essential health services?</a:t>
          </a:r>
          <a:endParaRPr lang="pt-BR" sz="1300" dirty="0">
            <a:solidFill>
              <a:schemeClr val="tx1"/>
            </a:solidFill>
          </a:endParaRPr>
        </a:p>
      </dgm:t>
    </dgm:pt>
    <dgm:pt modelId="{455B05D5-76DE-428D-AC5A-6726D3836A63}" type="parTrans" cxnId="{713EBDA6-404F-429B-8061-EEFC93D44F83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27860956-AE99-41E1-A631-4BDE13A09894}" type="sibTrans" cxnId="{713EBDA6-404F-429B-8061-EEFC93D44F83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DC3FCE83-45A8-4851-8EE3-E509BD9983AD}">
      <dgm:prSet custT="1"/>
      <dgm:spPr>
        <a:solidFill>
          <a:srgbClr val="D6EDBD"/>
        </a:solidFill>
      </dgm:spPr>
      <dgm:t>
        <a:bodyPr/>
        <a:lstStyle/>
        <a:p>
          <a:pPr>
            <a:buClr>
              <a:srgbClr val="000000"/>
            </a:buClr>
            <a:buSzPts val="1200"/>
            <a:buFont typeface="Arial" panose="020B0604020202020204" pitchFamily="34" charset="0"/>
            <a:buChar char="•"/>
          </a:pPr>
          <a:r>
            <a:rPr lang="en-US" sz="1300" dirty="0">
              <a:solidFill>
                <a:schemeClr val="tx1"/>
              </a:solidFill>
            </a:rPr>
            <a:t>Which COVID-19 primary care services are being delivered in the facility? 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What support is being provided to deliver these services?</a:t>
          </a:r>
          <a:endParaRPr lang="pt-BR" sz="1300" dirty="0">
            <a:solidFill>
              <a:schemeClr val="tx1"/>
            </a:solidFill>
          </a:endParaRPr>
        </a:p>
      </dgm:t>
    </dgm:pt>
    <dgm:pt modelId="{95B75786-73B1-4748-BA8D-E79F79A34864}" type="parTrans" cxnId="{409BD91A-CF63-4E25-9FF1-5D73FEB0CF76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B95A73C5-C7A6-47A3-9339-146DA12CA92D}" type="sibTrans" cxnId="{409BD91A-CF63-4E25-9FF1-5D73FEB0CF76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88310F39-16D9-4B34-8069-EBD5CA23285B}">
      <dgm:prSet custT="1"/>
      <dgm:spPr>
        <a:solidFill>
          <a:srgbClr val="D6EDBD"/>
        </a:solidFill>
      </dgm:spPr>
      <dgm:t>
        <a:bodyPr/>
        <a:lstStyle/>
        <a:p>
          <a:r>
            <a:rPr lang="pt-BR" sz="1300" dirty="0">
              <a:solidFill>
                <a:schemeClr val="tx1"/>
              </a:solidFill>
            </a:rPr>
            <a:t>Do facilities have functioning cold chain capacity?</a:t>
          </a:r>
        </a:p>
      </dgm:t>
    </dgm:pt>
    <dgm:pt modelId="{A2A0886A-EBC3-4756-9579-9AB07001890E}" type="parTrans" cxnId="{79D4166B-52F5-486D-8AC7-D70B53A8D52A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3DD2E64F-6531-47CC-9771-D6948DF3D186}" type="sibTrans" cxnId="{79D4166B-52F5-486D-8AC7-D70B53A8D52A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A64B33B8-D228-4F6C-93B8-03D0377DC89B}">
      <dgm:prSet custT="1"/>
      <dgm:spPr>
        <a:solidFill>
          <a:srgbClr val="D6EDBD"/>
        </a:solidFill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Has delivery of services unrelated to COVID-19 changed?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Has service utilization increased/decreased and what are the reasons?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Has the facility implemented community communication campaigns?</a:t>
          </a:r>
          <a:br>
            <a:rPr lang="en-US" sz="1300" dirty="0">
              <a:solidFill>
                <a:schemeClr val="tx1"/>
              </a:solidFill>
            </a:rPr>
          </a:br>
          <a:r>
            <a:rPr lang="en-US" sz="1300" dirty="0">
              <a:solidFill>
                <a:schemeClr val="tx1"/>
              </a:solidFill>
            </a:rPr>
            <a:t>Has the facility made catch-up plans for missed routine appoints?</a:t>
          </a:r>
          <a:br>
            <a:rPr lang="en-US" sz="1300" dirty="0">
              <a:solidFill>
                <a:schemeClr val="tx1"/>
              </a:solidFill>
            </a:rPr>
          </a:br>
          <a:r>
            <a:rPr lang="pt-BR" sz="1300" dirty="0">
              <a:solidFill>
                <a:schemeClr val="tx1"/>
              </a:solidFill>
            </a:rPr>
            <a:t>Have facilities experienced unplanned closures?</a:t>
          </a:r>
        </a:p>
      </dgm:t>
    </dgm:pt>
    <dgm:pt modelId="{60E2C6D6-1757-45AA-A7FA-81B7C4739FE1}" type="parTrans" cxnId="{F6485547-C9DD-466E-B946-ED05376A79BF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BB8C94A-05E1-4192-BB50-ADCE0B4C0BD0}" type="sibTrans" cxnId="{F6485547-C9DD-466E-B946-ED05376A79BF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4C730E4C-5FF8-476C-A8AF-6316B0C66552}" type="pres">
      <dgm:prSet presAssocID="{03B43C29-25A5-4FDD-B674-0CF1228EEE00}" presName="Name0" presStyleCnt="0">
        <dgm:presLayoutVars>
          <dgm:chMax val="7"/>
          <dgm:chPref val="7"/>
          <dgm:dir/>
        </dgm:presLayoutVars>
      </dgm:prSet>
      <dgm:spPr/>
    </dgm:pt>
    <dgm:pt modelId="{7F40B962-3971-4E62-A05D-5DB05A18BCAE}" type="pres">
      <dgm:prSet presAssocID="{03B43C29-25A5-4FDD-B674-0CF1228EEE00}" presName="Name1" presStyleCnt="0"/>
      <dgm:spPr/>
    </dgm:pt>
    <dgm:pt modelId="{0A54BF5B-96EC-435B-8A7C-7EAB0458A5FB}" type="pres">
      <dgm:prSet presAssocID="{03B43C29-25A5-4FDD-B674-0CF1228EEE00}" presName="cycle" presStyleCnt="0"/>
      <dgm:spPr/>
    </dgm:pt>
    <dgm:pt modelId="{B427BD96-0CDD-4C7B-990B-3987D9A40118}" type="pres">
      <dgm:prSet presAssocID="{03B43C29-25A5-4FDD-B674-0CF1228EEE00}" presName="srcNode" presStyleLbl="node1" presStyleIdx="0" presStyleCnt="7"/>
      <dgm:spPr/>
    </dgm:pt>
    <dgm:pt modelId="{446EF6B0-F24F-4CFA-9EA6-6ADBD6837787}" type="pres">
      <dgm:prSet presAssocID="{03B43C29-25A5-4FDD-B674-0CF1228EEE00}" presName="conn" presStyleLbl="parChTrans1D2" presStyleIdx="0" presStyleCnt="1"/>
      <dgm:spPr/>
    </dgm:pt>
    <dgm:pt modelId="{6F1ED75C-156B-4426-9463-AD085170B7F3}" type="pres">
      <dgm:prSet presAssocID="{03B43C29-25A5-4FDD-B674-0CF1228EEE00}" presName="extraNode" presStyleLbl="node1" presStyleIdx="0" presStyleCnt="7"/>
      <dgm:spPr/>
    </dgm:pt>
    <dgm:pt modelId="{22C7FD23-6B76-4067-ADA7-EF0D2D39666C}" type="pres">
      <dgm:prSet presAssocID="{03B43C29-25A5-4FDD-B674-0CF1228EEE00}" presName="dstNode" presStyleLbl="node1" presStyleIdx="0" presStyleCnt="7"/>
      <dgm:spPr/>
    </dgm:pt>
    <dgm:pt modelId="{D74ABC2B-D738-4BBD-BB4F-9DA17504F675}" type="pres">
      <dgm:prSet presAssocID="{14E28C71-42A6-461C-AFC9-640AF922519A}" presName="text_1" presStyleLbl="node1" presStyleIdx="0" presStyleCnt="7" custScaleX="99990" custScaleY="104284" custLinFactNeighborX="178" custLinFactNeighborY="8648">
        <dgm:presLayoutVars>
          <dgm:bulletEnabled val="1"/>
        </dgm:presLayoutVars>
      </dgm:prSet>
      <dgm:spPr/>
    </dgm:pt>
    <dgm:pt modelId="{EC094BB2-CAF4-451B-B786-6B4D1EC4DD14}" type="pres">
      <dgm:prSet presAssocID="{14E28C71-42A6-461C-AFC9-640AF922519A}" presName="accent_1" presStyleCnt="0"/>
      <dgm:spPr/>
    </dgm:pt>
    <dgm:pt modelId="{1DF58166-6707-4C69-AEF1-E3FEA221A7C8}" type="pres">
      <dgm:prSet presAssocID="{14E28C71-42A6-461C-AFC9-640AF922519A}" presName="accentRepeatNode" presStyleLbl="solidFgAcc1" presStyleIdx="0" presStyleCnt="7"/>
      <dgm:spPr>
        <a:ln>
          <a:solidFill>
            <a:srgbClr val="92D050"/>
          </a:solidFill>
        </a:ln>
      </dgm:spPr>
    </dgm:pt>
    <dgm:pt modelId="{20FDBED8-D11A-4A42-BD72-D377FE33B766}" type="pres">
      <dgm:prSet presAssocID="{3A6F2250-228A-4170-91A6-200DBBE62E9B}" presName="text_2" presStyleLbl="node1" presStyleIdx="1" presStyleCnt="7" custScaleY="104284" custLinFactNeighborY="-11214">
        <dgm:presLayoutVars>
          <dgm:bulletEnabled val="1"/>
        </dgm:presLayoutVars>
      </dgm:prSet>
      <dgm:spPr/>
    </dgm:pt>
    <dgm:pt modelId="{7193BDB2-209C-4E60-9371-8542F9B818C8}" type="pres">
      <dgm:prSet presAssocID="{3A6F2250-228A-4170-91A6-200DBBE62E9B}" presName="accent_2" presStyleCnt="0"/>
      <dgm:spPr/>
    </dgm:pt>
    <dgm:pt modelId="{5800447E-35B9-4F1F-9D61-D4FFE276AF79}" type="pres">
      <dgm:prSet presAssocID="{3A6F2250-228A-4170-91A6-200DBBE62E9B}" presName="accentRepeatNode" presStyleLbl="solidFgAcc1" presStyleIdx="1" presStyleCnt="7" custLinFactNeighborY="-8970"/>
      <dgm:spPr>
        <a:ln>
          <a:solidFill>
            <a:srgbClr val="92D050"/>
          </a:solidFill>
        </a:ln>
      </dgm:spPr>
    </dgm:pt>
    <dgm:pt modelId="{776E15EC-DBAE-4802-AF31-DE738ADE9BB1}" type="pres">
      <dgm:prSet presAssocID="{A64B33B8-D228-4F6C-93B8-03D0377DC89B}" presName="text_3" presStyleLbl="node1" presStyleIdx="2" presStyleCnt="7" custScaleY="180617">
        <dgm:presLayoutVars>
          <dgm:bulletEnabled val="1"/>
        </dgm:presLayoutVars>
      </dgm:prSet>
      <dgm:spPr/>
    </dgm:pt>
    <dgm:pt modelId="{00462558-6C08-4088-A5CC-42377A0DF11A}" type="pres">
      <dgm:prSet presAssocID="{A64B33B8-D228-4F6C-93B8-03D0377DC89B}" presName="accent_3" presStyleCnt="0"/>
      <dgm:spPr/>
    </dgm:pt>
    <dgm:pt modelId="{B71175EB-72E7-4767-88D8-9EEED5EFB9A0}" type="pres">
      <dgm:prSet presAssocID="{A64B33B8-D228-4F6C-93B8-03D0377DC89B}" presName="accentRepeatNode" presStyleLbl="solidFgAcc1" presStyleIdx="2" presStyleCnt="7"/>
      <dgm:spPr>
        <a:ln>
          <a:solidFill>
            <a:srgbClr val="92D050"/>
          </a:solidFill>
        </a:ln>
      </dgm:spPr>
    </dgm:pt>
    <dgm:pt modelId="{D09076AF-71D6-4170-8A8C-8E5A9A2C3D22}" type="pres">
      <dgm:prSet presAssocID="{D6F101AE-5A72-436E-A263-9C139517B7DD}" presName="text_4" presStyleLbl="node1" presStyleIdx="3" presStyleCnt="7" custScaleY="104284" custLinFactNeighborY="22428">
        <dgm:presLayoutVars>
          <dgm:bulletEnabled val="1"/>
        </dgm:presLayoutVars>
      </dgm:prSet>
      <dgm:spPr/>
    </dgm:pt>
    <dgm:pt modelId="{33A8AD5A-1852-4802-A30E-94EBA6301A1B}" type="pres">
      <dgm:prSet presAssocID="{D6F101AE-5A72-436E-A263-9C139517B7DD}" presName="accent_4" presStyleCnt="0"/>
      <dgm:spPr/>
    </dgm:pt>
    <dgm:pt modelId="{A327F252-9B3A-4C4F-A67A-777C1069C086}" type="pres">
      <dgm:prSet presAssocID="{D6F101AE-5A72-436E-A263-9C139517B7DD}" presName="accentRepeatNode" presStyleLbl="solidFgAcc1" presStyleIdx="3" presStyleCnt="7" custLinFactNeighborY="17940"/>
      <dgm:spPr>
        <a:ln>
          <a:solidFill>
            <a:srgbClr val="92D050"/>
          </a:solidFill>
        </a:ln>
      </dgm:spPr>
    </dgm:pt>
    <dgm:pt modelId="{8BE048C2-0996-4324-82DB-6FCF811AB165}" type="pres">
      <dgm:prSet presAssocID="{DC3FCE83-45A8-4851-8EE3-E509BD9983AD}" presName="text_5" presStyleLbl="node1" presStyleIdx="4" presStyleCnt="7" custScaleY="104284">
        <dgm:presLayoutVars>
          <dgm:bulletEnabled val="1"/>
        </dgm:presLayoutVars>
      </dgm:prSet>
      <dgm:spPr/>
    </dgm:pt>
    <dgm:pt modelId="{C16FAD9A-964E-41AB-A7CD-6FE1B4E9C5E1}" type="pres">
      <dgm:prSet presAssocID="{DC3FCE83-45A8-4851-8EE3-E509BD9983AD}" presName="accent_5" presStyleCnt="0"/>
      <dgm:spPr/>
    </dgm:pt>
    <dgm:pt modelId="{A47B2EAB-B006-4196-907A-93DBDE3249F8}" type="pres">
      <dgm:prSet presAssocID="{DC3FCE83-45A8-4851-8EE3-E509BD9983AD}" presName="accentRepeatNode" presStyleLbl="solidFgAcc1" presStyleIdx="4" presStyleCnt="7"/>
      <dgm:spPr>
        <a:ln>
          <a:solidFill>
            <a:srgbClr val="92D050"/>
          </a:solidFill>
        </a:ln>
      </dgm:spPr>
    </dgm:pt>
    <dgm:pt modelId="{23431EDF-C294-4B8F-AC8B-BA50068ABDF8}" type="pres">
      <dgm:prSet presAssocID="{DABB30F8-9D22-4F17-AA1F-D2BDCB89EA71}" presName="text_6" presStyleLbl="node1" presStyleIdx="5" presStyleCnt="7" custScaleY="104284">
        <dgm:presLayoutVars>
          <dgm:bulletEnabled val="1"/>
        </dgm:presLayoutVars>
      </dgm:prSet>
      <dgm:spPr/>
    </dgm:pt>
    <dgm:pt modelId="{8AABA5C1-658F-422A-93D0-DB5ECE229003}" type="pres">
      <dgm:prSet presAssocID="{DABB30F8-9D22-4F17-AA1F-D2BDCB89EA71}" presName="accent_6" presStyleCnt="0"/>
      <dgm:spPr/>
    </dgm:pt>
    <dgm:pt modelId="{7E1630E3-C7E4-4443-87B4-1ABC2E5ACAF4}" type="pres">
      <dgm:prSet presAssocID="{DABB30F8-9D22-4F17-AA1F-D2BDCB89EA71}" presName="accentRepeatNode" presStyleLbl="solidFgAcc1" presStyleIdx="5" presStyleCnt="7"/>
      <dgm:spPr>
        <a:ln>
          <a:solidFill>
            <a:srgbClr val="92D050"/>
          </a:solidFill>
        </a:ln>
      </dgm:spPr>
    </dgm:pt>
    <dgm:pt modelId="{993428E3-721A-41FA-8845-9395D3FF5010}" type="pres">
      <dgm:prSet presAssocID="{88310F39-16D9-4B34-8069-EBD5CA23285B}" presName="text_7" presStyleLbl="node1" presStyleIdx="6" presStyleCnt="7" custScaleY="104284">
        <dgm:presLayoutVars>
          <dgm:bulletEnabled val="1"/>
        </dgm:presLayoutVars>
      </dgm:prSet>
      <dgm:spPr/>
    </dgm:pt>
    <dgm:pt modelId="{B18291C9-86BD-46AC-B6F6-04F8CAC4F264}" type="pres">
      <dgm:prSet presAssocID="{88310F39-16D9-4B34-8069-EBD5CA23285B}" presName="accent_7" presStyleCnt="0"/>
      <dgm:spPr/>
    </dgm:pt>
    <dgm:pt modelId="{5A85F907-5411-408D-89AB-730AA19B6845}" type="pres">
      <dgm:prSet presAssocID="{88310F39-16D9-4B34-8069-EBD5CA23285B}" presName="accentRepeatNode" presStyleLbl="solidFgAcc1" presStyleIdx="6" presStyleCnt="7"/>
      <dgm:spPr>
        <a:ln>
          <a:solidFill>
            <a:srgbClr val="92D050"/>
          </a:solidFill>
        </a:ln>
      </dgm:spPr>
    </dgm:pt>
  </dgm:ptLst>
  <dgm:cxnLst>
    <dgm:cxn modelId="{409BD91A-CF63-4E25-9FF1-5D73FEB0CF76}" srcId="{03B43C29-25A5-4FDD-B674-0CF1228EEE00}" destId="{DC3FCE83-45A8-4851-8EE3-E509BD9983AD}" srcOrd="4" destOrd="0" parTransId="{95B75786-73B1-4748-BA8D-E79F79A34864}" sibTransId="{B95A73C5-C7A6-47A3-9339-146DA12CA92D}"/>
    <dgm:cxn modelId="{481D9433-1092-4380-BAF4-1C8DFA3AEF81}" type="presOf" srcId="{88310F39-16D9-4B34-8069-EBD5CA23285B}" destId="{993428E3-721A-41FA-8845-9395D3FF5010}" srcOrd="0" destOrd="0" presId="urn:microsoft.com/office/officeart/2008/layout/VerticalCurvedList"/>
    <dgm:cxn modelId="{C4E13B5E-ABC9-46A3-A819-734677DDEB00}" type="presOf" srcId="{DABB30F8-9D22-4F17-AA1F-D2BDCB89EA71}" destId="{23431EDF-C294-4B8F-AC8B-BA50068ABDF8}" srcOrd="0" destOrd="0" presId="urn:microsoft.com/office/officeart/2008/layout/VerticalCurvedList"/>
    <dgm:cxn modelId="{05F25D44-6D14-4145-A238-108725D73C89}" srcId="{03B43C29-25A5-4FDD-B674-0CF1228EEE00}" destId="{D6F101AE-5A72-436E-A263-9C139517B7DD}" srcOrd="3" destOrd="0" parTransId="{29336538-4CF7-4DE0-A913-F326A21A8E02}" sibTransId="{6248730E-B932-45D7-AC63-7BCADC9CE289}"/>
    <dgm:cxn modelId="{F6485547-C9DD-466E-B946-ED05376A79BF}" srcId="{03B43C29-25A5-4FDD-B674-0CF1228EEE00}" destId="{A64B33B8-D228-4F6C-93B8-03D0377DC89B}" srcOrd="2" destOrd="0" parTransId="{60E2C6D6-1757-45AA-A7FA-81B7C4739FE1}" sibTransId="{6BB8C94A-05E1-4192-BB50-ADCE0B4C0BD0}"/>
    <dgm:cxn modelId="{79D4166B-52F5-486D-8AC7-D70B53A8D52A}" srcId="{03B43C29-25A5-4FDD-B674-0CF1228EEE00}" destId="{88310F39-16D9-4B34-8069-EBD5CA23285B}" srcOrd="6" destOrd="0" parTransId="{A2A0886A-EBC3-4756-9579-9AB07001890E}" sibTransId="{3DD2E64F-6531-47CC-9771-D6948DF3D186}"/>
    <dgm:cxn modelId="{1C5A6177-9FBA-46C3-B10F-C2451D49153A}" srcId="{03B43C29-25A5-4FDD-B674-0CF1228EEE00}" destId="{3A6F2250-228A-4170-91A6-200DBBE62E9B}" srcOrd="1" destOrd="0" parTransId="{05E645D5-21C1-4364-968A-7CDA5B5D2E00}" sibTransId="{451FB259-7A48-430E-B142-4F462A0B5B3E}"/>
    <dgm:cxn modelId="{40A5CA5A-0E5F-4CA5-8C99-BE8603A1F8D6}" type="presOf" srcId="{DC3FCE83-45A8-4851-8EE3-E509BD9983AD}" destId="{8BE048C2-0996-4324-82DB-6FCF811AB165}" srcOrd="0" destOrd="0" presId="urn:microsoft.com/office/officeart/2008/layout/VerticalCurvedList"/>
    <dgm:cxn modelId="{E9F56C85-92CB-4EC6-8A68-6A1FBCA20010}" type="presOf" srcId="{F2F554A0-0B29-4253-99AB-006B4F96DBF0}" destId="{446EF6B0-F24F-4CFA-9EA6-6ADBD6837787}" srcOrd="0" destOrd="0" presId="urn:microsoft.com/office/officeart/2008/layout/VerticalCurvedList"/>
    <dgm:cxn modelId="{E2A42188-BFAB-4BC4-B5FC-F97405B50D40}" srcId="{03B43C29-25A5-4FDD-B674-0CF1228EEE00}" destId="{14E28C71-42A6-461C-AFC9-640AF922519A}" srcOrd="0" destOrd="0" parTransId="{2AA8E7E5-D663-4522-8218-43BE92F4A083}" sibTransId="{F2F554A0-0B29-4253-99AB-006B4F96DBF0}"/>
    <dgm:cxn modelId="{713EBDA6-404F-429B-8061-EEFC93D44F83}" srcId="{03B43C29-25A5-4FDD-B674-0CF1228EEE00}" destId="{DABB30F8-9D22-4F17-AA1F-D2BDCB89EA71}" srcOrd="5" destOrd="0" parTransId="{455B05D5-76DE-428D-AC5A-6726D3836A63}" sibTransId="{27860956-AE99-41E1-A631-4BDE13A09894}"/>
    <dgm:cxn modelId="{60E7F5A8-4077-45B4-B1A1-E186D23B8DF8}" type="presOf" srcId="{3A6F2250-228A-4170-91A6-200DBBE62E9B}" destId="{20FDBED8-D11A-4A42-BD72-D377FE33B766}" srcOrd="0" destOrd="0" presId="urn:microsoft.com/office/officeart/2008/layout/VerticalCurvedList"/>
    <dgm:cxn modelId="{196394AA-B80E-4BDE-B7E9-4B29CF1F997F}" type="presOf" srcId="{A64B33B8-D228-4F6C-93B8-03D0377DC89B}" destId="{776E15EC-DBAE-4802-AF31-DE738ADE9BB1}" srcOrd="0" destOrd="0" presId="urn:microsoft.com/office/officeart/2008/layout/VerticalCurvedList"/>
    <dgm:cxn modelId="{1650E8AE-2C2D-43AD-AD8A-913F2821E543}" type="presOf" srcId="{14E28C71-42A6-461C-AFC9-640AF922519A}" destId="{D74ABC2B-D738-4BBD-BB4F-9DA17504F675}" srcOrd="0" destOrd="0" presId="urn:microsoft.com/office/officeart/2008/layout/VerticalCurvedList"/>
    <dgm:cxn modelId="{075256B0-F7F3-42E2-8055-6AA745646A41}" type="presOf" srcId="{D6F101AE-5A72-436E-A263-9C139517B7DD}" destId="{D09076AF-71D6-4170-8A8C-8E5A9A2C3D22}" srcOrd="0" destOrd="0" presId="urn:microsoft.com/office/officeart/2008/layout/VerticalCurvedList"/>
    <dgm:cxn modelId="{8F5B70DA-AB40-4173-B8E5-F40B8D8DE451}" type="presOf" srcId="{03B43C29-25A5-4FDD-B674-0CF1228EEE00}" destId="{4C730E4C-5FF8-476C-A8AF-6316B0C66552}" srcOrd="0" destOrd="0" presId="urn:microsoft.com/office/officeart/2008/layout/VerticalCurvedList"/>
    <dgm:cxn modelId="{4439C64B-D67A-45BF-BF21-45948871F3A4}" type="presParOf" srcId="{4C730E4C-5FF8-476C-A8AF-6316B0C66552}" destId="{7F40B962-3971-4E62-A05D-5DB05A18BCAE}" srcOrd="0" destOrd="0" presId="urn:microsoft.com/office/officeart/2008/layout/VerticalCurvedList"/>
    <dgm:cxn modelId="{5BAC9B2F-4250-4C71-BF73-403F6BCE261D}" type="presParOf" srcId="{7F40B962-3971-4E62-A05D-5DB05A18BCAE}" destId="{0A54BF5B-96EC-435B-8A7C-7EAB0458A5FB}" srcOrd="0" destOrd="0" presId="urn:microsoft.com/office/officeart/2008/layout/VerticalCurvedList"/>
    <dgm:cxn modelId="{283B3115-12EF-4798-AF57-252561D1E451}" type="presParOf" srcId="{0A54BF5B-96EC-435B-8A7C-7EAB0458A5FB}" destId="{B427BD96-0CDD-4C7B-990B-3987D9A40118}" srcOrd="0" destOrd="0" presId="urn:microsoft.com/office/officeart/2008/layout/VerticalCurvedList"/>
    <dgm:cxn modelId="{062DE33A-221A-4791-9D85-5D959642B653}" type="presParOf" srcId="{0A54BF5B-96EC-435B-8A7C-7EAB0458A5FB}" destId="{446EF6B0-F24F-4CFA-9EA6-6ADBD6837787}" srcOrd="1" destOrd="0" presId="urn:microsoft.com/office/officeart/2008/layout/VerticalCurvedList"/>
    <dgm:cxn modelId="{495CA11A-8987-4E90-B878-4BB2BC69FB49}" type="presParOf" srcId="{0A54BF5B-96EC-435B-8A7C-7EAB0458A5FB}" destId="{6F1ED75C-156B-4426-9463-AD085170B7F3}" srcOrd="2" destOrd="0" presId="urn:microsoft.com/office/officeart/2008/layout/VerticalCurvedList"/>
    <dgm:cxn modelId="{F9279D21-F9D8-4494-887B-6B5024CF0F71}" type="presParOf" srcId="{0A54BF5B-96EC-435B-8A7C-7EAB0458A5FB}" destId="{22C7FD23-6B76-4067-ADA7-EF0D2D39666C}" srcOrd="3" destOrd="0" presId="urn:microsoft.com/office/officeart/2008/layout/VerticalCurvedList"/>
    <dgm:cxn modelId="{4EDA29E4-B24C-4D95-A77F-27FDE0629EF3}" type="presParOf" srcId="{7F40B962-3971-4E62-A05D-5DB05A18BCAE}" destId="{D74ABC2B-D738-4BBD-BB4F-9DA17504F675}" srcOrd="1" destOrd="0" presId="urn:microsoft.com/office/officeart/2008/layout/VerticalCurvedList"/>
    <dgm:cxn modelId="{0ECDA8ED-BD79-4B96-9331-1EE31669E82A}" type="presParOf" srcId="{7F40B962-3971-4E62-A05D-5DB05A18BCAE}" destId="{EC094BB2-CAF4-451B-B786-6B4D1EC4DD14}" srcOrd="2" destOrd="0" presId="urn:microsoft.com/office/officeart/2008/layout/VerticalCurvedList"/>
    <dgm:cxn modelId="{D5A0A51D-4E00-4BCA-BAE2-30201ED02D78}" type="presParOf" srcId="{EC094BB2-CAF4-451B-B786-6B4D1EC4DD14}" destId="{1DF58166-6707-4C69-AEF1-E3FEA221A7C8}" srcOrd="0" destOrd="0" presId="urn:microsoft.com/office/officeart/2008/layout/VerticalCurvedList"/>
    <dgm:cxn modelId="{C48466AC-4561-4502-9602-428657EBE574}" type="presParOf" srcId="{7F40B962-3971-4E62-A05D-5DB05A18BCAE}" destId="{20FDBED8-D11A-4A42-BD72-D377FE33B766}" srcOrd="3" destOrd="0" presId="urn:microsoft.com/office/officeart/2008/layout/VerticalCurvedList"/>
    <dgm:cxn modelId="{7360BD28-E0D3-4D08-BBF0-3E7C981B80CD}" type="presParOf" srcId="{7F40B962-3971-4E62-A05D-5DB05A18BCAE}" destId="{7193BDB2-209C-4E60-9371-8542F9B818C8}" srcOrd="4" destOrd="0" presId="urn:microsoft.com/office/officeart/2008/layout/VerticalCurvedList"/>
    <dgm:cxn modelId="{746E106C-054D-4817-AA35-86D411727DFC}" type="presParOf" srcId="{7193BDB2-209C-4E60-9371-8542F9B818C8}" destId="{5800447E-35B9-4F1F-9D61-D4FFE276AF79}" srcOrd="0" destOrd="0" presId="urn:microsoft.com/office/officeart/2008/layout/VerticalCurvedList"/>
    <dgm:cxn modelId="{612E26E2-829B-4659-9FDF-98BABDAB8DFD}" type="presParOf" srcId="{7F40B962-3971-4E62-A05D-5DB05A18BCAE}" destId="{776E15EC-DBAE-4802-AF31-DE738ADE9BB1}" srcOrd="5" destOrd="0" presId="urn:microsoft.com/office/officeart/2008/layout/VerticalCurvedList"/>
    <dgm:cxn modelId="{B975297E-CDB0-449A-9411-774AA401B43E}" type="presParOf" srcId="{7F40B962-3971-4E62-A05D-5DB05A18BCAE}" destId="{00462558-6C08-4088-A5CC-42377A0DF11A}" srcOrd="6" destOrd="0" presId="urn:microsoft.com/office/officeart/2008/layout/VerticalCurvedList"/>
    <dgm:cxn modelId="{ACB80B96-2EAA-4989-8E5E-E8949B46DD03}" type="presParOf" srcId="{00462558-6C08-4088-A5CC-42377A0DF11A}" destId="{B71175EB-72E7-4767-88D8-9EEED5EFB9A0}" srcOrd="0" destOrd="0" presId="urn:microsoft.com/office/officeart/2008/layout/VerticalCurvedList"/>
    <dgm:cxn modelId="{C5E53C03-C97A-437A-823F-81536ABBB58B}" type="presParOf" srcId="{7F40B962-3971-4E62-A05D-5DB05A18BCAE}" destId="{D09076AF-71D6-4170-8A8C-8E5A9A2C3D22}" srcOrd="7" destOrd="0" presId="urn:microsoft.com/office/officeart/2008/layout/VerticalCurvedList"/>
    <dgm:cxn modelId="{97D86B68-2E40-410E-A3FF-FED7AF59D15E}" type="presParOf" srcId="{7F40B962-3971-4E62-A05D-5DB05A18BCAE}" destId="{33A8AD5A-1852-4802-A30E-94EBA6301A1B}" srcOrd="8" destOrd="0" presId="urn:microsoft.com/office/officeart/2008/layout/VerticalCurvedList"/>
    <dgm:cxn modelId="{1750E39A-68A5-48CF-A436-278DF335F88C}" type="presParOf" srcId="{33A8AD5A-1852-4802-A30E-94EBA6301A1B}" destId="{A327F252-9B3A-4C4F-A67A-777C1069C086}" srcOrd="0" destOrd="0" presId="urn:microsoft.com/office/officeart/2008/layout/VerticalCurvedList"/>
    <dgm:cxn modelId="{78E7595B-7569-4C8F-A664-4006DADC5B4B}" type="presParOf" srcId="{7F40B962-3971-4E62-A05D-5DB05A18BCAE}" destId="{8BE048C2-0996-4324-82DB-6FCF811AB165}" srcOrd="9" destOrd="0" presId="urn:microsoft.com/office/officeart/2008/layout/VerticalCurvedList"/>
    <dgm:cxn modelId="{E37B113C-709B-4453-A19E-FB9071E01459}" type="presParOf" srcId="{7F40B962-3971-4E62-A05D-5DB05A18BCAE}" destId="{C16FAD9A-964E-41AB-A7CD-6FE1B4E9C5E1}" srcOrd="10" destOrd="0" presId="urn:microsoft.com/office/officeart/2008/layout/VerticalCurvedList"/>
    <dgm:cxn modelId="{FDE675C5-D8F6-426F-AC16-CFE185DEEC86}" type="presParOf" srcId="{C16FAD9A-964E-41AB-A7CD-6FE1B4E9C5E1}" destId="{A47B2EAB-B006-4196-907A-93DBDE3249F8}" srcOrd="0" destOrd="0" presId="urn:microsoft.com/office/officeart/2008/layout/VerticalCurvedList"/>
    <dgm:cxn modelId="{09AFA4A4-3237-4C99-8886-8F4BDCF63896}" type="presParOf" srcId="{7F40B962-3971-4E62-A05D-5DB05A18BCAE}" destId="{23431EDF-C294-4B8F-AC8B-BA50068ABDF8}" srcOrd="11" destOrd="0" presId="urn:microsoft.com/office/officeart/2008/layout/VerticalCurvedList"/>
    <dgm:cxn modelId="{6795E1BC-9C75-4C86-9C77-4AB26B35BC43}" type="presParOf" srcId="{7F40B962-3971-4E62-A05D-5DB05A18BCAE}" destId="{8AABA5C1-658F-422A-93D0-DB5ECE229003}" srcOrd="12" destOrd="0" presId="urn:microsoft.com/office/officeart/2008/layout/VerticalCurvedList"/>
    <dgm:cxn modelId="{1611B42C-9D77-4366-BED4-874B79D406F3}" type="presParOf" srcId="{8AABA5C1-658F-422A-93D0-DB5ECE229003}" destId="{7E1630E3-C7E4-4443-87B4-1ABC2E5ACAF4}" srcOrd="0" destOrd="0" presId="urn:microsoft.com/office/officeart/2008/layout/VerticalCurvedList"/>
    <dgm:cxn modelId="{C112EDF6-76A0-43F4-A727-8E9A975EC58A}" type="presParOf" srcId="{7F40B962-3971-4E62-A05D-5DB05A18BCAE}" destId="{993428E3-721A-41FA-8845-9395D3FF5010}" srcOrd="13" destOrd="0" presId="urn:microsoft.com/office/officeart/2008/layout/VerticalCurvedList"/>
    <dgm:cxn modelId="{1598C95D-E5A8-4957-8233-A7F68D4B6B76}" type="presParOf" srcId="{7F40B962-3971-4E62-A05D-5DB05A18BCAE}" destId="{B18291C9-86BD-46AC-B6F6-04F8CAC4F264}" srcOrd="14" destOrd="0" presId="urn:microsoft.com/office/officeart/2008/layout/VerticalCurvedList"/>
    <dgm:cxn modelId="{632BC1E8-F149-4A10-BB84-52BA458A72DC}" type="presParOf" srcId="{B18291C9-86BD-46AC-B6F6-04F8CAC4F264}" destId="{5A85F907-5411-408D-89AB-730AA19B68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D9C38-18EC-4188-907A-BCE461B815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81478-7344-411D-A43D-16145CEB2E8E}">
      <dgm:prSet phldrT="[Text]" custT="1"/>
      <dgm:spPr>
        <a:solidFill>
          <a:srgbClr val="FFE07D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+mn-lt"/>
            </a:rPr>
            <a:t>Have community health workers been able to continue their work in the COVID-19 pandemic context? </a:t>
          </a:r>
          <a:br>
            <a:rPr lang="en-US" sz="1500" dirty="0">
              <a:solidFill>
                <a:schemeClr val="tx1"/>
              </a:solidFill>
              <a:latin typeface="+mn-lt"/>
            </a:rPr>
          </a:br>
          <a:r>
            <a:rPr lang="en-US" sz="1500" dirty="0">
              <a:solidFill>
                <a:schemeClr val="tx1"/>
              </a:solidFill>
              <a:latin typeface="+mn-lt"/>
            </a:rPr>
            <a:t>Have community health workers experienced stigma in pursuing their functions?</a:t>
          </a:r>
          <a:endParaRPr lang="en-US" sz="1500" dirty="0">
            <a:solidFill>
              <a:schemeClr val="tx1"/>
            </a:solidFill>
          </a:endParaRPr>
        </a:p>
      </dgm:t>
    </dgm:pt>
    <dgm:pt modelId="{3833F0F5-7028-4F2C-8E03-8EBE498283DE}" type="parTrans" cxnId="{3BE6AD08-8360-4666-825F-1E229E963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A65CC1-6094-44A6-A87D-31BFCC00F2D5}" type="sibTrans" cxnId="{3BE6AD08-8360-4666-825F-1E229E963F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EB5B9C-ED76-4678-A7FE-5F71F51CB0E5}">
      <dgm:prSet phldrT="[Text]" custT="1"/>
      <dgm:spPr>
        <a:solidFill>
          <a:srgbClr val="FFE07D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+mn-lt"/>
            </a:rPr>
            <a:t>How has the COVID-19 pandemic affected utilization of essential health services? </a:t>
          </a:r>
          <a:br>
            <a:rPr lang="en-US" sz="1500" dirty="0">
              <a:solidFill>
                <a:schemeClr val="tx1"/>
              </a:solidFill>
              <a:latin typeface="+mn-lt"/>
            </a:rPr>
          </a:br>
          <a:r>
            <a:rPr lang="pt-BR" sz="1500" dirty="0">
              <a:solidFill>
                <a:schemeClr val="tx1"/>
              </a:solidFill>
              <a:latin typeface="+mn-lt"/>
            </a:rPr>
            <a:t>What are the current unmet needs for health services in the community?</a:t>
          </a:r>
          <a:endParaRPr lang="en-US" sz="1500" dirty="0">
            <a:solidFill>
              <a:schemeClr val="tx1"/>
            </a:solidFill>
          </a:endParaRPr>
        </a:p>
      </dgm:t>
    </dgm:pt>
    <dgm:pt modelId="{2596015A-E477-4237-8418-A191682C7FE5}" type="parTrans" cxnId="{FEA41F9E-339C-4D11-B832-D0D6E6E81D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8D94D8-6458-4223-8D21-3F75DE61F963}" type="sibTrans" cxnId="{FEA41F9E-339C-4D11-B832-D0D6E6E81DFD}">
      <dgm:prSet/>
      <dgm:spPr>
        <a:ln>
          <a:solidFill>
            <a:srgbClr val="FFCC66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857F1A-BDE6-4258-8B35-CD67455910A3}">
      <dgm:prSet phldrT="[Text]" custT="1"/>
      <dgm:spPr>
        <a:solidFill>
          <a:srgbClr val="FFE07D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+mn-lt"/>
            </a:rPr>
            <a:t>What are community attitudes towards potential COVID-19 vaccination?</a:t>
          </a:r>
          <a:endParaRPr lang="en-US" sz="1500" dirty="0">
            <a:solidFill>
              <a:schemeClr val="tx1"/>
            </a:solidFill>
          </a:endParaRPr>
        </a:p>
      </dgm:t>
    </dgm:pt>
    <dgm:pt modelId="{C92ADE2E-C561-4E4B-9E7A-7EED93F77D21}" type="parTrans" cxnId="{1AC0A2DC-F2CC-4436-9B27-96FF3C055F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1ACC78-5702-4FBA-B0BF-D812B1EAD753}" type="sibTrans" cxnId="{1AC0A2DC-F2CC-4436-9B27-96FF3C055F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14A385-918E-4BFD-A719-B5ABB91BA9E6}">
      <dgm:prSet phldrT="[Text]" custT="1"/>
      <dgm:spPr>
        <a:solidFill>
          <a:srgbClr val="FFE07D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+mn-lt"/>
            </a:rPr>
            <a:t>What are main barriers for people to use essential health services during the COVID-19 pandemic? </a:t>
          </a:r>
          <a:br>
            <a:rPr lang="en-US" sz="1500" dirty="0">
              <a:solidFill>
                <a:schemeClr val="tx1"/>
              </a:solidFill>
              <a:latin typeface="+mn-lt"/>
            </a:rPr>
          </a:br>
          <a:r>
            <a:rPr lang="en-US" sz="1500" dirty="0">
              <a:solidFill>
                <a:schemeClr val="tx1"/>
              </a:solidFill>
              <a:latin typeface="+mn-lt"/>
            </a:rPr>
            <a:t>Are there marginalized group more affected during the COVID-19 pandemic? </a:t>
          </a:r>
          <a:br>
            <a:rPr lang="en-US" sz="1500" dirty="0">
              <a:solidFill>
                <a:schemeClr val="tx1"/>
              </a:solidFill>
              <a:latin typeface="+mn-lt"/>
            </a:rPr>
          </a:br>
          <a:r>
            <a:rPr lang="en-US" sz="1500" dirty="0">
              <a:solidFill>
                <a:schemeClr val="tx1"/>
              </a:solidFill>
              <a:latin typeface="+mn-lt"/>
            </a:rPr>
            <a:t>Where/what are the first points of contact of care during COVID-19 pandemic? </a:t>
          </a:r>
          <a:endParaRPr lang="en-US" sz="1500" dirty="0">
            <a:solidFill>
              <a:schemeClr val="tx1"/>
            </a:solidFill>
          </a:endParaRPr>
        </a:p>
      </dgm:t>
    </dgm:pt>
    <dgm:pt modelId="{D2CE9A13-7B62-4FD2-A617-A19ED0C915E4}" type="parTrans" cxnId="{C608E92A-5417-4D6C-9CF7-2CD84AF4B3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5106A4-333E-4C4D-9ADB-1D0F6C891C9D}" type="sibTrans" cxnId="{C608E92A-5417-4D6C-9CF7-2CD84AF4B3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2486D3-0CBD-4208-95D9-FC47FABD9A23}" type="pres">
      <dgm:prSet presAssocID="{D15D9C38-18EC-4188-907A-BCE461B81546}" presName="Name0" presStyleCnt="0">
        <dgm:presLayoutVars>
          <dgm:chMax val="7"/>
          <dgm:chPref val="7"/>
          <dgm:dir/>
        </dgm:presLayoutVars>
      </dgm:prSet>
      <dgm:spPr/>
    </dgm:pt>
    <dgm:pt modelId="{1B6F4494-4975-47A7-BA28-EAC75BBB933A}" type="pres">
      <dgm:prSet presAssocID="{D15D9C38-18EC-4188-907A-BCE461B81546}" presName="Name1" presStyleCnt="0"/>
      <dgm:spPr/>
    </dgm:pt>
    <dgm:pt modelId="{424D9581-2BE8-4D80-88F2-A4AD96DDAA25}" type="pres">
      <dgm:prSet presAssocID="{D15D9C38-18EC-4188-907A-BCE461B81546}" presName="cycle" presStyleCnt="0"/>
      <dgm:spPr/>
    </dgm:pt>
    <dgm:pt modelId="{F78A93B5-4B24-4A8A-B235-4CAD0726D796}" type="pres">
      <dgm:prSet presAssocID="{D15D9C38-18EC-4188-907A-BCE461B81546}" presName="srcNode" presStyleLbl="node1" presStyleIdx="0" presStyleCnt="4"/>
      <dgm:spPr/>
    </dgm:pt>
    <dgm:pt modelId="{4309CE0B-E90F-4255-BACE-D431E5ACC567}" type="pres">
      <dgm:prSet presAssocID="{D15D9C38-18EC-4188-907A-BCE461B81546}" presName="conn" presStyleLbl="parChTrans1D2" presStyleIdx="0" presStyleCnt="1"/>
      <dgm:spPr/>
    </dgm:pt>
    <dgm:pt modelId="{41DB5914-608E-4261-8A69-431EB2CA6A71}" type="pres">
      <dgm:prSet presAssocID="{D15D9C38-18EC-4188-907A-BCE461B81546}" presName="extraNode" presStyleLbl="node1" presStyleIdx="0" presStyleCnt="4"/>
      <dgm:spPr/>
    </dgm:pt>
    <dgm:pt modelId="{4F13F129-CBEC-40F7-91E5-BE89AADD81F0}" type="pres">
      <dgm:prSet presAssocID="{D15D9C38-18EC-4188-907A-BCE461B81546}" presName="dstNode" presStyleLbl="node1" presStyleIdx="0" presStyleCnt="4"/>
      <dgm:spPr/>
    </dgm:pt>
    <dgm:pt modelId="{6188A7C6-0893-41B6-A900-81A46CF8831F}" type="pres">
      <dgm:prSet presAssocID="{EAEB5B9C-ED76-4678-A7FE-5F71F51CB0E5}" presName="text_1" presStyleLbl="node1" presStyleIdx="0" presStyleCnt="4">
        <dgm:presLayoutVars>
          <dgm:bulletEnabled val="1"/>
        </dgm:presLayoutVars>
      </dgm:prSet>
      <dgm:spPr/>
    </dgm:pt>
    <dgm:pt modelId="{624C76E8-6590-42EC-8502-A73762E0C114}" type="pres">
      <dgm:prSet presAssocID="{EAEB5B9C-ED76-4678-A7FE-5F71F51CB0E5}" presName="accent_1" presStyleCnt="0"/>
      <dgm:spPr/>
    </dgm:pt>
    <dgm:pt modelId="{2642E9AD-C149-4D28-A2FA-B5E0898875DB}" type="pres">
      <dgm:prSet presAssocID="{EAEB5B9C-ED76-4678-A7FE-5F71F51CB0E5}" presName="accentRepeatNode" presStyleLbl="solidFgAcc1" presStyleIdx="0" presStyleCnt="4"/>
      <dgm:spPr>
        <a:ln>
          <a:solidFill>
            <a:srgbClr val="FFCC66"/>
          </a:solidFill>
        </a:ln>
      </dgm:spPr>
    </dgm:pt>
    <dgm:pt modelId="{9C6F8D71-32BE-4866-ABF0-BB60E638559F}" type="pres">
      <dgm:prSet presAssocID="{4214A385-918E-4BFD-A719-B5ABB91BA9E6}" presName="text_2" presStyleLbl="node1" presStyleIdx="1" presStyleCnt="4" custScaleY="167492" custLinFactNeighborY="10208">
        <dgm:presLayoutVars>
          <dgm:bulletEnabled val="1"/>
        </dgm:presLayoutVars>
      </dgm:prSet>
      <dgm:spPr/>
    </dgm:pt>
    <dgm:pt modelId="{1EA9ACC6-C043-4B54-826F-A69EBCD06FE6}" type="pres">
      <dgm:prSet presAssocID="{4214A385-918E-4BFD-A719-B5ABB91BA9E6}" presName="accent_2" presStyleCnt="0"/>
      <dgm:spPr/>
    </dgm:pt>
    <dgm:pt modelId="{D9E58509-CB9C-4379-B4E6-354C15E65B21}" type="pres">
      <dgm:prSet presAssocID="{4214A385-918E-4BFD-A719-B5ABB91BA9E6}" presName="accentRepeatNode" presStyleLbl="solidFgAcc1" presStyleIdx="1" presStyleCnt="4" custLinFactNeighborY="8168"/>
      <dgm:spPr>
        <a:ln>
          <a:solidFill>
            <a:srgbClr val="FFCC66"/>
          </a:solidFill>
        </a:ln>
      </dgm:spPr>
    </dgm:pt>
    <dgm:pt modelId="{BBD1036D-34B9-45EC-BD0C-F39F54D09BB9}" type="pres">
      <dgm:prSet presAssocID="{29857F1A-BDE6-4258-8B35-CD67455910A3}" presName="text_3" presStyleLbl="node1" presStyleIdx="2" presStyleCnt="4" custLinFactNeighborY="19140">
        <dgm:presLayoutVars>
          <dgm:bulletEnabled val="1"/>
        </dgm:presLayoutVars>
      </dgm:prSet>
      <dgm:spPr/>
    </dgm:pt>
    <dgm:pt modelId="{2884357C-9BB7-46F2-AEE6-D357717B94FB}" type="pres">
      <dgm:prSet presAssocID="{29857F1A-BDE6-4258-8B35-CD67455910A3}" presName="accent_3" presStyleCnt="0"/>
      <dgm:spPr/>
    </dgm:pt>
    <dgm:pt modelId="{26E01678-6E29-4AE1-BA67-1500DB8AE2F2}" type="pres">
      <dgm:prSet presAssocID="{29857F1A-BDE6-4258-8B35-CD67455910A3}" presName="accentRepeatNode" presStyleLbl="solidFgAcc1" presStyleIdx="2" presStyleCnt="4" custLinFactNeighborY="15315"/>
      <dgm:spPr>
        <a:ln>
          <a:solidFill>
            <a:srgbClr val="FFCC66"/>
          </a:solidFill>
        </a:ln>
      </dgm:spPr>
    </dgm:pt>
    <dgm:pt modelId="{A3F85D0A-869C-4A8C-867B-135BF9B4B439}" type="pres">
      <dgm:prSet presAssocID="{2AD81478-7344-411D-A43D-16145CEB2E8E}" presName="text_4" presStyleLbl="node1" presStyleIdx="3" presStyleCnt="4">
        <dgm:presLayoutVars>
          <dgm:bulletEnabled val="1"/>
        </dgm:presLayoutVars>
      </dgm:prSet>
      <dgm:spPr/>
    </dgm:pt>
    <dgm:pt modelId="{83B1D61C-11C5-4F3F-A32B-77204F24A752}" type="pres">
      <dgm:prSet presAssocID="{2AD81478-7344-411D-A43D-16145CEB2E8E}" presName="accent_4" presStyleCnt="0"/>
      <dgm:spPr/>
    </dgm:pt>
    <dgm:pt modelId="{F864D8A7-A888-4490-AB5F-4A5C6E96F5AB}" type="pres">
      <dgm:prSet presAssocID="{2AD81478-7344-411D-A43D-16145CEB2E8E}" presName="accentRepeatNode" presStyleLbl="solidFgAcc1" presStyleIdx="3" presStyleCnt="4"/>
      <dgm:spPr>
        <a:ln>
          <a:solidFill>
            <a:srgbClr val="FFC000"/>
          </a:solidFill>
        </a:ln>
      </dgm:spPr>
    </dgm:pt>
  </dgm:ptLst>
  <dgm:cxnLst>
    <dgm:cxn modelId="{3BE6AD08-8360-4666-825F-1E229E963F20}" srcId="{D15D9C38-18EC-4188-907A-BCE461B81546}" destId="{2AD81478-7344-411D-A43D-16145CEB2E8E}" srcOrd="3" destOrd="0" parTransId="{3833F0F5-7028-4F2C-8E03-8EBE498283DE}" sibTransId="{31A65CC1-6094-44A6-A87D-31BFCC00F2D5}"/>
    <dgm:cxn modelId="{C608E92A-5417-4D6C-9CF7-2CD84AF4B32E}" srcId="{D15D9C38-18EC-4188-907A-BCE461B81546}" destId="{4214A385-918E-4BFD-A719-B5ABB91BA9E6}" srcOrd="1" destOrd="0" parTransId="{D2CE9A13-7B62-4FD2-A617-A19ED0C915E4}" sibTransId="{A05106A4-333E-4C4D-9ADB-1D0F6C891C9D}"/>
    <dgm:cxn modelId="{80AC6B5D-CE51-4637-A950-047B0E910D6F}" type="presOf" srcId="{EAEB5B9C-ED76-4678-A7FE-5F71F51CB0E5}" destId="{6188A7C6-0893-41B6-A900-81A46CF8831F}" srcOrd="0" destOrd="0" presId="urn:microsoft.com/office/officeart/2008/layout/VerticalCurvedList"/>
    <dgm:cxn modelId="{76D1AA7A-680F-47C2-9541-ABF5A294CABB}" type="presOf" srcId="{29857F1A-BDE6-4258-8B35-CD67455910A3}" destId="{BBD1036D-34B9-45EC-BD0C-F39F54D09BB9}" srcOrd="0" destOrd="0" presId="urn:microsoft.com/office/officeart/2008/layout/VerticalCurvedList"/>
    <dgm:cxn modelId="{9395C981-B6B8-4F70-9691-1900DBD5FB59}" type="presOf" srcId="{4214A385-918E-4BFD-A719-B5ABB91BA9E6}" destId="{9C6F8D71-32BE-4866-ABF0-BB60E638559F}" srcOrd="0" destOrd="0" presId="urn:microsoft.com/office/officeart/2008/layout/VerticalCurvedList"/>
    <dgm:cxn modelId="{FEA41F9E-339C-4D11-B832-D0D6E6E81DFD}" srcId="{D15D9C38-18EC-4188-907A-BCE461B81546}" destId="{EAEB5B9C-ED76-4678-A7FE-5F71F51CB0E5}" srcOrd="0" destOrd="0" parTransId="{2596015A-E477-4237-8418-A191682C7FE5}" sibTransId="{E98D94D8-6458-4223-8D21-3F75DE61F963}"/>
    <dgm:cxn modelId="{6B1C50C4-150E-4C27-BD80-13D846FE2E53}" type="presOf" srcId="{E98D94D8-6458-4223-8D21-3F75DE61F963}" destId="{4309CE0B-E90F-4255-BACE-D431E5ACC567}" srcOrd="0" destOrd="0" presId="urn:microsoft.com/office/officeart/2008/layout/VerticalCurvedList"/>
    <dgm:cxn modelId="{F99B94D1-12B4-4FC3-AECA-7592AEDEAEA8}" type="presOf" srcId="{2AD81478-7344-411D-A43D-16145CEB2E8E}" destId="{A3F85D0A-869C-4A8C-867B-135BF9B4B439}" srcOrd="0" destOrd="0" presId="urn:microsoft.com/office/officeart/2008/layout/VerticalCurvedList"/>
    <dgm:cxn modelId="{1AC0A2DC-F2CC-4436-9B27-96FF3C055F86}" srcId="{D15D9C38-18EC-4188-907A-BCE461B81546}" destId="{29857F1A-BDE6-4258-8B35-CD67455910A3}" srcOrd="2" destOrd="0" parTransId="{C92ADE2E-C561-4E4B-9E7A-7EED93F77D21}" sibTransId="{8B1ACC78-5702-4FBA-B0BF-D812B1EAD753}"/>
    <dgm:cxn modelId="{331919E2-3818-4FA2-8600-CDC91C726C54}" type="presOf" srcId="{D15D9C38-18EC-4188-907A-BCE461B81546}" destId="{E12486D3-0CBD-4208-95D9-FC47FABD9A23}" srcOrd="0" destOrd="0" presId="urn:microsoft.com/office/officeart/2008/layout/VerticalCurvedList"/>
    <dgm:cxn modelId="{CC2C67F9-A989-4B7F-8B5A-0844DC6CDC1C}" type="presParOf" srcId="{E12486D3-0CBD-4208-95D9-FC47FABD9A23}" destId="{1B6F4494-4975-47A7-BA28-EAC75BBB933A}" srcOrd="0" destOrd="0" presId="urn:microsoft.com/office/officeart/2008/layout/VerticalCurvedList"/>
    <dgm:cxn modelId="{BCA442F3-D1F5-4F3F-BD6D-6DDBCEE17FEF}" type="presParOf" srcId="{1B6F4494-4975-47A7-BA28-EAC75BBB933A}" destId="{424D9581-2BE8-4D80-88F2-A4AD96DDAA25}" srcOrd="0" destOrd="0" presId="urn:microsoft.com/office/officeart/2008/layout/VerticalCurvedList"/>
    <dgm:cxn modelId="{497B251A-48DF-45E7-A9BF-B881BDF2EADE}" type="presParOf" srcId="{424D9581-2BE8-4D80-88F2-A4AD96DDAA25}" destId="{F78A93B5-4B24-4A8A-B235-4CAD0726D796}" srcOrd="0" destOrd="0" presId="urn:microsoft.com/office/officeart/2008/layout/VerticalCurvedList"/>
    <dgm:cxn modelId="{3F454A94-E6A6-48AD-8A17-64659E23FE95}" type="presParOf" srcId="{424D9581-2BE8-4D80-88F2-A4AD96DDAA25}" destId="{4309CE0B-E90F-4255-BACE-D431E5ACC567}" srcOrd="1" destOrd="0" presId="urn:microsoft.com/office/officeart/2008/layout/VerticalCurvedList"/>
    <dgm:cxn modelId="{5C764BA8-AC72-4DFE-B2A3-5BAB25AD3109}" type="presParOf" srcId="{424D9581-2BE8-4D80-88F2-A4AD96DDAA25}" destId="{41DB5914-608E-4261-8A69-431EB2CA6A71}" srcOrd="2" destOrd="0" presId="urn:microsoft.com/office/officeart/2008/layout/VerticalCurvedList"/>
    <dgm:cxn modelId="{8BDBABE2-F7AF-47B5-86F3-26F4C8469E26}" type="presParOf" srcId="{424D9581-2BE8-4D80-88F2-A4AD96DDAA25}" destId="{4F13F129-CBEC-40F7-91E5-BE89AADD81F0}" srcOrd="3" destOrd="0" presId="urn:microsoft.com/office/officeart/2008/layout/VerticalCurvedList"/>
    <dgm:cxn modelId="{759DC883-6BD5-4DC2-A970-4D98F728E2EF}" type="presParOf" srcId="{1B6F4494-4975-47A7-BA28-EAC75BBB933A}" destId="{6188A7C6-0893-41B6-A900-81A46CF8831F}" srcOrd="1" destOrd="0" presId="urn:microsoft.com/office/officeart/2008/layout/VerticalCurvedList"/>
    <dgm:cxn modelId="{BD7B09AD-BFDE-4EBC-830B-CC7701442053}" type="presParOf" srcId="{1B6F4494-4975-47A7-BA28-EAC75BBB933A}" destId="{624C76E8-6590-42EC-8502-A73762E0C114}" srcOrd="2" destOrd="0" presId="urn:microsoft.com/office/officeart/2008/layout/VerticalCurvedList"/>
    <dgm:cxn modelId="{A9478DB3-3F31-42B2-980F-1AACD9EF59A9}" type="presParOf" srcId="{624C76E8-6590-42EC-8502-A73762E0C114}" destId="{2642E9AD-C149-4D28-A2FA-B5E0898875DB}" srcOrd="0" destOrd="0" presId="urn:microsoft.com/office/officeart/2008/layout/VerticalCurvedList"/>
    <dgm:cxn modelId="{540B2CED-2F29-4FD8-99D0-51438A3A898D}" type="presParOf" srcId="{1B6F4494-4975-47A7-BA28-EAC75BBB933A}" destId="{9C6F8D71-32BE-4866-ABF0-BB60E638559F}" srcOrd="3" destOrd="0" presId="urn:microsoft.com/office/officeart/2008/layout/VerticalCurvedList"/>
    <dgm:cxn modelId="{49C623BE-662B-4193-9DF3-5E7AE185EFFB}" type="presParOf" srcId="{1B6F4494-4975-47A7-BA28-EAC75BBB933A}" destId="{1EA9ACC6-C043-4B54-826F-A69EBCD06FE6}" srcOrd="4" destOrd="0" presId="urn:microsoft.com/office/officeart/2008/layout/VerticalCurvedList"/>
    <dgm:cxn modelId="{3CE43794-3674-4DB9-8FCA-992AADC5FCB0}" type="presParOf" srcId="{1EA9ACC6-C043-4B54-826F-A69EBCD06FE6}" destId="{D9E58509-CB9C-4379-B4E6-354C15E65B21}" srcOrd="0" destOrd="0" presId="urn:microsoft.com/office/officeart/2008/layout/VerticalCurvedList"/>
    <dgm:cxn modelId="{ACA019E4-E21E-4D07-8E7D-3326EFDFC7F0}" type="presParOf" srcId="{1B6F4494-4975-47A7-BA28-EAC75BBB933A}" destId="{BBD1036D-34B9-45EC-BD0C-F39F54D09BB9}" srcOrd="5" destOrd="0" presId="urn:microsoft.com/office/officeart/2008/layout/VerticalCurvedList"/>
    <dgm:cxn modelId="{EC5AEEF7-0293-4324-8B28-78E9B2F4B71E}" type="presParOf" srcId="{1B6F4494-4975-47A7-BA28-EAC75BBB933A}" destId="{2884357C-9BB7-46F2-AEE6-D357717B94FB}" srcOrd="6" destOrd="0" presId="urn:microsoft.com/office/officeart/2008/layout/VerticalCurvedList"/>
    <dgm:cxn modelId="{473E255B-9276-4504-A82A-E4CF0ABAE3DA}" type="presParOf" srcId="{2884357C-9BB7-46F2-AEE6-D357717B94FB}" destId="{26E01678-6E29-4AE1-BA67-1500DB8AE2F2}" srcOrd="0" destOrd="0" presId="urn:microsoft.com/office/officeart/2008/layout/VerticalCurvedList"/>
    <dgm:cxn modelId="{A15097AE-EBC9-4915-95E3-B82EC845E712}" type="presParOf" srcId="{1B6F4494-4975-47A7-BA28-EAC75BBB933A}" destId="{A3F85D0A-869C-4A8C-867B-135BF9B4B439}" srcOrd="7" destOrd="0" presId="urn:microsoft.com/office/officeart/2008/layout/VerticalCurvedList"/>
    <dgm:cxn modelId="{CC06C690-64E3-4C3E-BC35-71C93C7D19BC}" type="presParOf" srcId="{1B6F4494-4975-47A7-BA28-EAC75BBB933A}" destId="{83B1D61C-11C5-4F3F-A32B-77204F24A752}" srcOrd="8" destOrd="0" presId="urn:microsoft.com/office/officeart/2008/layout/VerticalCurvedList"/>
    <dgm:cxn modelId="{D8E74CE3-5823-48E1-8218-6526AF7FD829}" type="presParOf" srcId="{83B1D61C-11C5-4F3F-A32B-77204F24A752}" destId="{F864D8A7-A888-4490-AB5F-4A5C6E96F5AB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5D9C38-18EC-4188-907A-BCE461B815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B5B9C-ED76-4678-A7FE-5F71F51CB0E5}">
      <dgm:prSet phldrT="[Text]"/>
      <dgm:spPr>
        <a:solidFill>
          <a:srgbClr val="C0E5E6"/>
        </a:solidFill>
      </dgm:spPr>
      <dgm:t>
        <a:bodyPr/>
        <a:lstStyle/>
        <a:p>
          <a:r>
            <a:rPr lang="en-US" b="0" i="0" dirty="0">
              <a:solidFill>
                <a:schemeClr val="tx1"/>
              </a:solidFill>
            </a:rPr>
            <a:t>Do facilities have the necessary arrangements and backup arrangements in place and the functioning capacity to respond to COVID-19 (including safe and quality care of COVID-19 and non-COVID-19 patients and the continued provision of safe and essential public health functions)?</a:t>
          </a:r>
          <a:endParaRPr lang="en-US" dirty="0">
            <a:solidFill>
              <a:schemeClr val="tx1"/>
            </a:solidFill>
          </a:endParaRPr>
        </a:p>
      </dgm:t>
    </dgm:pt>
    <dgm:pt modelId="{2596015A-E477-4237-8418-A191682C7FE5}" type="parTrans" cxnId="{FEA41F9E-339C-4D11-B832-D0D6E6E81D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8D94D8-6458-4223-8D21-3F75DE61F963}" type="sibTrans" cxnId="{FEA41F9E-339C-4D11-B832-D0D6E6E81DFD}">
      <dgm:prSet/>
      <dgm:spPr>
        <a:ln>
          <a:solidFill>
            <a:srgbClr val="009999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8D9A18-4ECD-48CC-85AE-7371DA1ABC69}">
      <dgm:prSet/>
      <dgm:spPr>
        <a:solidFill>
          <a:srgbClr val="C0E5E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</a:rPr>
            <a:t>Which recommended actions need to be given priority and investment to make the facility fully functional?</a:t>
          </a:r>
        </a:p>
      </dgm:t>
    </dgm:pt>
    <dgm:pt modelId="{A5D17194-2C52-4F0E-AF50-676EBD97BDF3}" type="parTrans" cxnId="{2BAB9D41-A47A-4027-A2C1-F3F04BD2DB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441E03-F626-4674-8466-56C0D6267AB3}" type="sibTrans" cxnId="{2BAB9D41-A47A-4027-A2C1-F3F04BD2DB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3CE668-8AE7-4666-9DE6-31894328E9C9}">
      <dgm:prSet/>
      <dgm:spPr>
        <a:solidFill>
          <a:srgbClr val="C0E5E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</a:rPr>
            <a:t>What are the ‘to do’ priority actions in case of surge?</a:t>
          </a:r>
        </a:p>
      </dgm:t>
    </dgm:pt>
    <dgm:pt modelId="{9EF03201-1DCA-459E-B125-7E0F44C9E99F}" type="parTrans" cxnId="{82A4603B-0AB6-4597-9D9C-43134E40BA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DE25F4-E4AC-42B3-800F-216C9FAADCD2}" type="sibTrans" cxnId="{82A4603B-0AB6-4597-9D9C-43134E40BA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2486D3-0CBD-4208-95D9-FC47FABD9A23}" type="pres">
      <dgm:prSet presAssocID="{D15D9C38-18EC-4188-907A-BCE461B81546}" presName="Name0" presStyleCnt="0">
        <dgm:presLayoutVars>
          <dgm:chMax val="7"/>
          <dgm:chPref val="7"/>
          <dgm:dir/>
        </dgm:presLayoutVars>
      </dgm:prSet>
      <dgm:spPr/>
    </dgm:pt>
    <dgm:pt modelId="{1B6F4494-4975-47A7-BA28-EAC75BBB933A}" type="pres">
      <dgm:prSet presAssocID="{D15D9C38-18EC-4188-907A-BCE461B81546}" presName="Name1" presStyleCnt="0"/>
      <dgm:spPr/>
    </dgm:pt>
    <dgm:pt modelId="{424D9581-2BE8-4D80-88F2-A4AD96DDAA25}" type="pres">
      <dgm:prSet presAssocID="{D15D9C38-18EC-4188-907A-BCE461B81546}" presName="cycle" presStyleCnt="0"/>
      <dgm:spPr/>
    </dgm:pt>
    <dgm:pt modelId="{F78A93B5-4B24-4A8A-B235-4CAD0726D796}" type="pres">
      <dgm:prSet presAssocID="{D15D9C38-18EC-4188-907A-BCE461B81546}" presName="srcNode" presStyleLbl="node1" presStyleIdx="0" presStyleCnt="3"/>
      <dgm:spPr/>
    </dgm:pt>
    <dgm:pt modelId="{4309CE0B-E90F-4255-BACE-D431E5ACC567}" type="pres">
      <dgm:prSet presAssocID="{D15D9C38-18EC-4188-907A-BCE461B81546}" presName="conn" presStyleLbl="parChTrans1D2" presStyleIdx="0" presStyleCnt="1"/>
      <dgm:spPr/>
    </dgm:pt>
    <dgm:pt modelId="{41DB5914-608E-4261-8A69-431EB2CA6A71}" type="pres">
      <dgm:prSet presAssocID="{D15D9C38-18EC-4188-907A-BCE461B81546}" presName="extraNode" presStyleLbl="node1" presStyleIdx="0" presStyleCnt="3"/>
      <dgm:spPr/>
    </dgm:pt>
    <dgm:pt modelId="{4F13F129-CBEC-40F7-91E5-BE89AADD81F0}" type="pres">
      <dgm:prSet presAssocID="{D15D9C38-18EC-4188-907A-BCE461B81546}" presName="dstNode" presStyleLbl="node1" presStyleIdx="0" presStyleCnt="3"/>
      <dgm:spPr/>
    </dgm:pt>
    <dgm:pt modelId="{6188A7C6-0893-41B6-A900-81A46CF8831F}" type="pres">
      <dgm:prSet presAssocID="{EAEB5B9C-ED76-4678-A7FE-5F71F51CB0E5}" presName="text_1" presStyleLbl="node1" presStyleIdx="0" presStyleCnt="3">
        <dgm:presLayoutVars>
          <dgm:bulletEnabled val="1"/>
        </dgm:presLayoutVars>
      </dgm:prSet>
      <dgm:spPr/>
    </dgm:pt>
    <dgm:pt modelId="{624C76E8-6590-42EC-8502-A73762E0C114}" type="pres">
      <dgm:prSet presAssocID="{EAEB5B9C-ED76-4678-A7FE-5F71F51CB0E5}" presName="accent_1" presStyleCnt="0"/>
      <dgm:spPr/>
    </dgm:pt>
    <dgm:pt modelId="{2642E9AD-C149-4D28-A2FA-B5E0898875DB}" type="pres">
      <dgm:prSet presAssocID="{EAEB5B9C-ED76-4678-A7FE-5F71F51CB0E5}" presName="accentRepeatNode" presStyleLbl="solidFgAcc1" presStyleIdx="0" presStyleCnt="3"/>
      <dgm:spPr>
        <a:ln>
          <a:solidFill>
            <a:srgbClr val="009999"/>
          </a:solidFill>
        </a:ln>
      </dgm:spPr>
    </dgm:pt>
    <dgm:pt modelId="{5AB19B95-F218-4A44-A0A0-89FFB8D82B83}" type="pres">
      <dgm:prSet presAssocID="{FF8D9A18-4ECD-48CC-85AE-7371DA1ABC69}" presName="text_2" presStyleLbl="node1" presStyleIdx="1" presStyleCnt="3">
        <dgm:presLayoutVars>
          <dgm:bulletEnabled val="1"/>
        </dgm:presLayoutVars>
      </dgm:prSet>
      <dgm:spPr/>
    </dgm:pt>
    <dgm:pt modelId="{4F50BE1B-6A18-45F6-8E04-C52347DC1739}" type="pres">
      <dgm:prSet presAssocID="{FF8D9A18-4ECD-48CC-85AE-7371DA1ABC69}" presName="accent_2" presStyleCnt="0"/>
      <dgm:spPr/>
    </dgm:pt>
    <dgm:pt modelId="{F9E6B8CE-02BA-4307-B592-CD6264C4854B}" type="pres">
      <dgm:prSet presAssocID="{FF8D9A18-4ECD-48CC-85AE-7371DA1ABC69}" presName="accentRepeatNode" presStyleLbl="solidFgAcc1" presStyleIdx="1" presStyleCnt="3"/>
      <dgm:spPr>
        <a:ln>
          <a:solidFill>
            <a:srgbClr val="009999"/>
          </a:solidFill>
        </a:ln>
      </dgm:spPr>
    </dgm:pt>
    <dgm:pt modelId="{76918D46-F38E-480D-9FE5-91DEC195DC7A}" type="pres">
      <dgm:prSet presAssocID="{BE3CE668-8AE7-4666-9DE6-31894328E9C9}" presName="text_3" presStyleLbl="node1" presStyleIdx="2" presStyleCnt="3">
        <dgm:presLayoutVars>
          <dgm:bulletEnabled val="1"/>
        </dgm:presLayoutVars>
      </dgm:prSet>
      <dgm:spPr/>
    </dgm:pt>
    <dgm:pt modelId="{7B50FB97-D0ED-4C1D-B75D-B7A88489EEAB}" type="pres">
      <dgm:prSet presAssocID="{BE3CE668-8AE7-4666-9DE6-31894328E9C9}" presName="accent_3" presStyleCnt="0"/>
      <dgm:spPr/>
    </dgm:pt>
    <dgm:pt modelId="{BD5D70C8-4757-4039-9F06-6DB7BC603463}" type="pres">
      <dgm:prSet presAssocID="{BE3CE668-8AE7-4666-9DE6-31894328E9C9}" presName="accentRepeatNode" presStyleLbl="solidFgAcc1" presStyleIdx="2" presStyleCnt="3"/>
      <dgm:spPr>
        <a:ln>
          <a:solidFill>
            <a:srgbClr val="009999"/>
          </a:solidFill>
        </a:ln>
      </dgm:spPr>
    </dgm:pt>
  </dgm:ptLst>
  <dgm:cxnLst>
    <dgm:cxn modelId="{82A4603B-0AB6-4597-9D9C-43134E40BAC9}" srcId="{D15D9C38-18EC-4188-907A-BCE461B81546}" destId="{BE3CE668-8AE7-4666-9DE6-31894328E9C9}" srcOrd="2" destOrd="0" parTransId="{9EF03201-1DCA-459E-B125-7E0F44C9E99F}" sibTransId="{1FDE25F4-E4AC-42B3-800F-216C9FAADCD2}"/>
    <dgm:cxn modelId="{80AC6B5D-CE51-4637-A950-047B0E910D6F}" type="presOf" srcId="{EAEB5B9C-ED76-4678-A7FE-5F71F51CB0E5}" destId="{6188A7C6-0893-41B6-A900-81A46CF8831F}" srcOrd="0" destOrd="0" presId="urn:microsoft.com/office/officeart/2008/layout/VerticalCurvedList"/>
    <dgm:cxn modelId="{2BAB9D41-A47A-4027-A2C1-F3F04BD2DB35}" srcId="{D15D9C38-18EC-4188-907A-BCE461B81546}" destId="{FF8D9A18-4ECD-48CC-85AE-7371DA1ABC69}" srcOrd="1" destOrd="0" parTransId="{A5D17194-2C52-4F0E-AF50-676EBD97BDF3}" sibTransId="{34441E03-F626-4674-8466-56C0D6267AB3}"/>
    <dgm:cxn modelId="{C439A97A-A98D-4B13-A9E0-E4EEEF8D09B9}" type="presOf" srcId="{FF8D9A18-4ECD-48CC-85AE-7371DA1ABC69}" destId="{5AB19B95-F218-4A44-A0A0-89FFB8D82B83}" srcOrd="0" destOrd="0" presId="urn:microsoft.com/office/officeart/2008/layout/VerticalCurvedList"/>
    <dgm:cxn modelId="{FEA41F9E-339C-4D11-B832-D0D6E6E81DFD}" srcId="{D15D9C38-18EC-4188-907A-BCE461B81546}" destId="{EAEB5B9C-ED76-4678-A7FE-5F71F51CB0E5}" srcOrd="0" destOrd="0" parTransId="{2596015A-E477-4237-8418-A191682C7FE5}" sibTransId="{E98D94D8-6458-4223-8D21-3F75DE61F963}"/>
    <dgm:cxn modelId="{6B1C50C4-150E-4C27-BD80-13D846FE2E53}" type="presOf" srcId="{E98D94D8-6458-4223-8D21-3F75DE61F963}" destId="{4309CE0B-E90F-4255-BACE-D431E5ACC567}" srcOrd="0" destOrd="0" presId="urn:microsoft.com/office/officeart/2008/layout/VerticalCurvedList"/>
    <dgm:cxn modelId="{331919E2-3818-4FA2-8600-CDC91C726C54}" type="presOf" srcId="{D15D9C38-18EC-4188-907A-BCE461B81546}" destId="{E12486D3-0CBD-4208-95D9-FC47FABD9A23}" srcOrd="0" destOrd="0" presId="urn:microsoft.com/office/officeart/2008/layout/VerticalCurvedList"/>
    <dgm:cxn modelId="{867AE8FF-5A0D-4C3A-A104-F62522B64F11}" type="presOf" srcId="{BE3CE668-8AE7-4666-9DE6-31894328E9C9}" destId="{76918D46-F38E-480D-9FE5-91DEC195DC7A}" srcOrd="0" destOrd="0" presId="urn:microsoft.com/office/officeart/2008/layout/VerticalCurvedList"/>
    <dgm:cxn modelId="{CC2C67F9-A989-4B7F-8B5A-0844DC6CDC1C}" type="presParOf" srcId="{E12486D3-0CBD-4208-95D9-FC47FABD9A23}" destId="{1B6F4494-4975-47A7-BA28-EAC75BBB933A}" srcOrd="0" destOrd="0" presId="urn:microsoft.com/office/officeart/2008/layout/VerticalCurvedList"/>
    <dgm:cxn modelId="{BCA442F3-D1F5-4F3F-BD6D-6DDBCEE17FEF}" type="presParOf" srcId="{1B6F4494-4975-47A7-BA28-EAC75BBB933A}" destId="{424D9581-2BE8-4D80-88F2-A4AD96DDAA25}" srcOrd="0" destOrd="0" presId="urn:microsoft.com/office/officeart/2008/layout/VerticalCurvedList"/>
    <dgm:cxn modelId="{497B251A-48DF-45E7-A9BF-B881BDF2EADE}" type="presParOf" srcId="{424D9581-2BE8-4D80-88F2-A4AD96DDAA25}" destId="{F78A93B5-4B24-4A8A-B235-4CAD0726D796}" srcOrd="0" destOrd="0" presId="urn:microsoft.com/office/officeart/2008/layout/VerticalCurvedList"/>
    <dgm:cxn modelId="{3F454A94-E6A6-48AD-8A17-64659E23FE95}" type="presParOf" srcId="{424D9581-2BE8-4D80-88F2-A4AD96DDAA25}" destId="{4309CE0B-E90F-4255-BACE-D431E5ACC567}" srcOrd="1" destOrd="0" presId="urn:microsoft.com/office/officeart/2008/layout/VerticalCurvedList"/>
    <dgm:cxn modelId="{5C764BA8-AC72-4DFE-B2A3-5BAB25AD3109}" type="presParOf" srcId="{424D9581-2BE8-4D80-88F2-A4AD96DDAA25}" destId="{41DB5914-608E-4261-8A69-431EB2CA6A71}" srcOrd="2" destOrd="0" presId="urn:microsoft.com/office/officeart/2008/layout/VerticalCurvedList"/>
    <dgm:cxn modelId="{8BDBABE2-F7AF-47B5-86F3-26F4C8469E26}" type="presParOf" srcId="{424D9581-2BE8-4D80-88F2-A4AD96DDAA25}" destId="{4F13F129-CBEC-40F7-91E5-BE89AADD81F0}" srcOrd="3" destOrd="0" presId="urn:microsoft.com/office/officeart/2008/layout/VerticalCurvedList"/>
    <dgm:cxn modelId="{759DC883-6BD5-4DC2-A970-4D98F728E2EF}" type="presParOf" srcId="{1B6F4494-4975-47A7-BA28-EAC75BBB933A}" destId="{6188A7C6-0893-41B6-A900-81A46CF8831F}" srcOrd="1" destOrd="0" presId="urn:microsoft.com/office/officeart/2008/layout/VerticalCurvedList"/>
    <dgm:cxn modelId="{BD7B09AD-BFDE-4EBC-830B-CC7701442053}" type="presParOf" srcId="{1B6F4494-4975-47A7-BA28-EAC75BBB933A}" destId="{624C76E8-6590-42EC-8502-A73762E0C114}" srcOrd="2" destOrd="0" presId="urn:microsoft.com/office/officeart/2008/layout/VerticalCurvedList"/>
    <dgm:cxn modelId="{A9478DB3-3F31-42B2-980F-1AACD9EF59A9}" type="presParOf" srcId="{624C76E8-6590-42EC-8502-A73762E0C114}" destId="{2642E9AD-C149-4D28-A2FA-B5E0898875DB}" srcOrd="0" destOrd="0" presId="urn:microsoft.com/office/officeart/2008/layout/VerticalCurvedList"/>
    <dgm:cxn modelId="{036297A2-615D-45F8-8920-AA17EEE37DA1}" type="presParOf" srcId="{1B6F4494-4975-47A7-BA28-EAC75BBB933A}" destId="{5AB19B95-F218-4A44-A0A0-89FFB8D82B83}" srcOrd="3" destOrd="0" presId="urn:microsoft.com/office/officeart/2008/layout/VerticalCurvedList"/>
    <dgm:cxn modelId="{221E462F-7DB3-4ED7-B436-625F790C51C6}" type="presParOf" srcId="{1B6F4494-4975-47A7-BA28-EAC75BBB933A}" destId="{4F50BE1B-6A18-45F6-8E04-C52347DC1739}" srcOrd="4" destOrd="0" presId="urn:microsoft.com/office/officeart/2008/layout/VerticalCurvedList"/>
    <dgm:cxn modelId="{CEE1CB24-FA11-4A2D-9F8E-33FB4BF832DA}" type="presParOf" srcId="{4F50BE1B-6A18-45F6-8E04-C52347DC1739}" destId="{F9E6B8CE-02BA-4307-B592-CD6264C4854B}" srcOrd="0" destOrd="0" presId="urn:microsoft.com/office/officeart/2008/layout/VerticalCurvedList"/>
    <dgm:cxn modelId="{326CB0CB-A8B3-4FAD-B03C-547547D04EF0}" type="presParOf" srcId="{1B6F4494-4975-47A7-BA28-EAC75BBB933A}" destId="{76918D46-F38E-480D-9FE5-91DEC195DC7A}" srcOrd="5" destOrd="0" presId="urn:microsoft.com/office/officeart/2008/layout/VerticalCurvedList"/>
    <dgm:cxn modelId="{6978609D-A739-4372-8B8C-2DBA9320F887}" type="presParOf" srcId="{1B6F4494-4975-47A7-BA28-EAC75BBB933A}" destId="{7B50FB97-D0ED-4C1D-B75D-B7A88489EEAB}" srcOrd="6" destOrd="0" presId="urn:microsoft.com/office/officeart/2008/layout/VerticalCurvedList"/>
    <dgm:cxn modelId="{8802D7A2-CF57-47BA-B3D3-9C4E6816AA15}" type="presParOf" srcId="{7B50FB97-D0ED-4C1D-B75D-B7A88489EEAB}" destId="{BD5D70C8-4757-4039-9F06-6DB7BC603463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5D9C38-18EC-4188-907A-BCE461B815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B5B9C-ED76-4678-A7FE-5F71F51CB0E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500" b="0" i="0" dirty="0">
              <a:solidFill>
                <a:schemeClr val="tx1"/>
              </a:solidFill>
            </a:rPr>
            <a:t>Do facilities have adequate supplies to administer oxygen and ventilation to severe and critical COVID-19 patients?</a:t>
          </a:r>
          <a:endParaRPr lang="en-US" sz="1500" dirty="0">
            <a:solidFill>
              <a:schemeClr val="tx1"/>
            </a:solidFill>
          </a:endParaRPr>
        </a:p>
      </dgm:t>
    </dgm:pt>
    <dgm:pt modelId="{2596015A-E477-4237-8418-A191682C7FE5}" type="parTrans" cxnId="{FEA41F9E-339C-4D11-B832-D0D6E6E81D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8D94D8-6458-4223-8D21-3F75DE61F963}" type="sibTrans" cxnId="{FEA41F9E-339C-4D11-B832-D0D6E6E81DF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607B59-351D-4D96-A312-5D5726BE3B9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0" i="0" dirty="0">
              <a:solidFill>
                <a:schemeClr val="tx1"/>
              </a:solidFill>
            </a:rPr>
            <a:t>What is the current capacity for the production of biomedical equipment?</a:t>
          </a:r>
        </a:p>
      </dgm:t>
    </dgm:pt>
    <dgm:pt modelId="{AFCAE4C0-2DC8-4D44-BBF3-F46C0F2EE6CF}" type="parTrans" cxnId="{52DA029F-8B59-40A0-A061-50CAA7DAA688}">
      <dgm:prSet/>
      <dgm:spPr/>
      <dgm:t>
        <a:bodyPr/>
        <a:lstStyle/>
        <a:p>
          <a:endParaRPr lang="en-US"/>
        </a:p>
      </dgm:t>
    </dgm:pt>
    <dgm:pt modelId="{A4FC7093-B275-4784-A23F-5AFAD4A046F3}" type="sibTrans" cxnId="{52DA029F-8B59-40A0-A061-50CAA7DAA688}">
      <dgm:prSet/>
      <dgm:spPr/>
      <dgm:t>
        <a:bodyPr/>
        <a:lstStyle/>
        <a:p>
          <a:endParaRPr lang="en-US"/>
        </a:p>
      </dgm:t>
    </dgm:pt>
    <dgm:pt modelId="{2C714994-800F-42D4-B378-AF1D6389815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0" i="0">
              <a:solidFill>
                <a:schemeClr val="tx1"/>
              </a:solidFill>
            </a:rPr>
            <a:t>What are the causes of equipment malfunctioning? </a:t>
          </a:r>
        </a:p>
      </dgm:t>
    </dgm:pt>
    <dgm:pt modelId="{A9DF753A-BD3A-45B2-AAEA-8A5993C669FE}" type="parTrans" cxnId="{335BEEC1-0B32-4477-848A-C9A98CB445AF}">
      <dgm:prSet/>
      <dgm:spPr/>
      <dgm:t>
        <a:bodyPr/>
        <a:lstStyle/>
        <a:p>
          <a:endParaRPr lang="en-US"/>
        </a:p>
      </dgm:t>
    </dgm:pt>
    <dgm:pt modelId="{D15AA24C-5D2F-40CA-BAA6-752459B959BF}" type="sibTrans" cxnId="{335BEEC1-0B32-4477-848A-C9A98CB445AF}">
      <dgm:prSet/>
      <dgm:spPr/>
      <dgm:t>
        <a:bodyPr/>
        <a:lstStyle/>
        <a:p>
          <a:endParaRPr lang="en-US"/>
        </a:p>
      </dgm:t>
    </dgm:pt>
    <dgm:pt modelId="{E787488F-9C20-42C0-AEBD-EE3A7BB8CC8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0" i="0">
              <a:solidFill>
                <a:schemeClr val="tx1"/>
              </a:solidFill>
            </a:rPr>
            <a:t>What resources need to be procured, reassigned or redistributed?</a:t>
          </a:r>
        </a:p>
      </dgm:t>
    </dgm:pt>
    <dgm:pt modelId="{1BD23A92-F76D-4740-9F53-2EE1E670B78F}" type="parTrans" cxnId="{F3B667C4-F3DB-4AEB-9263-99159299A78B}">
      <dgm:prSet/>
      <dgm:spPr/>
      <dgm:t>
        <a:bodyPr/>
        <a:lstStyle/>
        <a:p>
          <a:endParaRPr lang="en-US"/>
        </a:p>
      </dgm:t>
    </dgm:pt>
    <dgm:pt modelId="{769F2533-A508-4B21-9E88-0C3990CE85E4}" type="sibTrans" cxnId="{F3B667C4-F3DB-4AEB-9263-99159299A78B}">
      <dgm:prSet/>
      <dgm:spPr/>
      <dgm:t>
        <a:bodyPr/>
        <a:lstStyle/>
        <a:p>
          <a:endParaRPr lang="en-US"/>
        </a:p>
      </dgm:t>
    </dgm:pt>
    <dgm:pt modelId="{E12486D3-0CBD-4208-95D9-FC47FABD9A23}" type="pres">
      <dgm:prSet presAssocID="{D15D9C38-18EC-4188-907A-BCE461B81546}" presName="Name0" presStyleCnt="0">
        <dgm:presLayoutVars>
          <dgm:chMax val="7"/>
          <dgm:chPref val="7"/>
          <dgm:dir/>
        </dgm:presLayoutVars>
      </dgm:prSet>
      <dgm:spPr/>
    </dgm:pt>
    <dgm:pt modelId="{1B6F4494-4975-47A7-BA28-EAC75BBB933A}" type="pres">
      <dgm:prSet presAssocID="{D15D9C38-18EC-4188-907A-BCE461B81546}" presName="Name1" presStyleCnt="0"/>
      <dgm:spPr/>
    </dgm:pt>
    <dgm:pt modelId="{424D9581-2BE8-4D80-88F2-A4AD96DDAA25}" type="pres">
      <dgm:prSet presAssocID="{D15D9C38-18EC-4188-907A-BCE461B81546}" presName="cycle" presStyleCnt="0"/>
      <dgm:spPr/>
    </dgm:pt>
    <dgm:pt modelId="{F78A93B5-4B24-4A8A-B235-4CAD0726D796}" type="pres">
      <dgm:prSet presAssocID="{D15D9C38-18EC-4188-907A-BCE461B81546}" presName="srcNode" presStyleLbl="node1" presStyleIdx="0" presStyleCnt="4"/>
      <dgm:spPr/>
    </dgm:pt>
    <dgm:pt modelId="{4309CE0B-E90F-4255-BACE-D431E5ACC567}" type="pres">
      <dgm:prSet presAssocID="{D15D9C38-18EC-4188-907A-BCE461B81546}" presName="conn" presStyleLbl="parChTrans1D2" presStyleIdx="0" presStyleCnt="1"/>
      <dgm:spPr/>
    </dgm:pt>
    <dgm:pt modelId="{41DB5914-608E-4261-8A69-431EB2CA6A71}" type="pres">
      <dgm:prSet presAssocID="{D15D9C38-18EC-4188-907A-BCE461B81546}" presName="extraNode" presStyleLbl="node1" presStyleIdx="0" presStyleCnt="4"/>
      <dgm:spPr/>
    </dgm:pt>
    <dgm:pt modelId="{4F13F129-CBEC-40F7-91E5-BE89AADD81F0}" type="pres">
      <dgm:prSet presAssocID="{D15D9C38-18EC-4188-907A-BCE461B81546}" presName="dstNode" presStyleLbl="node1" presStyleIdx="0" presStyleCnt="4"/>
      <dgm:spPr/>
    </dgm:pt>
    <dgm:pt modelId="{6188A7C6-0893-41B6-A900-81A46CF8831F}" type="pres">
      <dgm:prSet presAssocID="{EAEB5B9C-ED76-4678-A7FE-5F71F51CB0E5}" presName="text_1" presStyleLbl="node1" presStyleIdx="0" presStyleCnt="4">
        <dgm:presLayoutVars>
          <dgm:bulletEnabled val="1"/>
        </dgm:presLayoutVars>
      </dgm:prSet>
      <dgm:spPr/>
    </dgm:pt>
    <dgm:pt modelId="{624C76E8-6590-42EC-8502-A73762E0C114}" type="pres">
      <dgm:prSet presAssocID="{EAEB5B9C-ED76-4678-A7FE-5F71F51CB0E5}" presName="accent_1" presStyleCnt="0"/>
      <dgm:spPr/>
    </dgm:pt>
    <dgm:pt modelId="{2642E9AD-C149-4D28-A2FA-B5E0898875DB}" type="pres">
      <dgm:prSet presAssocID="{EAEB5B9C-ED76-4678-A7FE-5F71F51CB0E5}" presName="accentRepeatNode" presStyleLbl="solidFgAcc1" presStyleIdx="0" presStyleCnt="4"/>
      <dgm:spPr>
        <a:ln>
          <a:solidFill>
            <a:schemeClr val="tx2"/>
          </a:solidFill>
        </a:ln>
      </dgm:spPr>
    </dgm:pt>
    <dgm:pt modelId="{0573E4BA-632E-493C-8DE1-12879CF4547C}" type="pres">
      <dgm:prSet presAssocID="{01607B59-351D-4D96-A312-5D5726BE3B91}" presName="text_2" presStyleLbl="node1" presStyleIdx="1" presStyleCnt="4">
        <dgm:presLayoutVars>
          <dgm:bulletEnabled val="1"/>
        </dgm:presLayoutVars>
      </dgm:prSet>
      <dgm:spPr/>
    </dgm:pt>
    <dgm:pt modelId="{6D3D95FB-29AC-4049-B98E-0E5F30EDDBBC}" type="pres">
      <dgm:prSet presAssocID="{01607B59-351D-4D96-A312-5D5726BE3B91}" presName="accent_2" presStyleCnt="0"/>
      <dgm:spPr/>
    </dgm:pt>
    <dgm:pt modelId="{87FB278B-5750-4474-89E3-F2C861CE76F2}" type="pres">
      <dgm:prSet presAssocID="{01607B59-351D-4D96-A312-5D5726BE3B91}" presName="accentRepeatNode" presStyleLbl="solidFgAcc1" presStyleIdx="1" presStyleCnt="4"/>
      <dgm:spPr/>
    </dgm:pt>
    <dgm:pt modelId="{8019C845-886E-4CE0-9DE1-0FE690E09FB8}" type="pres">
      <dgm:prSet presAssocID="{2C714994-800F-42D4-B378-AF1D63898158}" presName="text_3" presStyleLbl="node1" presStyleIdx="2" presStyleCnt="4">
        <dgm:presLayoutVars>
          <dgm:bulletEnabled val="1"/>
        </dgm:presLayoutVars>
      </dgm:prSet>
      <dgm:spPr/>
    </dgm:pt>
    <dgm:pt modelId="{11C7AD6B-6EC6-4902-A761-1FCE80B9E210}" type="pres">
      <dgm:prSet presAssocID="{2C714994-800F-42D4-B378-AF1D63898158}" presName="accent_3" presStyleCnt="0"/>
      <dgm:spPr/>
    </dgm:pt>
    <dgm:pt modelId="{0C2DB62B-AA4B-4071-ACA0-86FFB3DFD899}" type="pres">
      <dgm:prSet presAssocID="{2C714994-800F-42D4-B378-AF1D63898158}" presName="accentRepeatNode" presStyleLbl="solidFgAcc1" presStyleIdx="2" presStyleCnt="4"/>
      <dgm:spPr/>
    </dgm:pt>
    <dgm:pt modelId="{C1F2C8FC-5EDF-4D15-AFA6-89D5A09291DA}" type="pres">
      <dgm:prSet presAssocID="{E787488F-9C20-42C0-AEBD-EE3A7BB8CC89}" presName="text_4" presStyleLbl="node1" presStyleIdx="3" presStyleCnt="4">
        <dgm:presLayoutVars>
          <dgm:bulletEnabled val="1"/>
        </dgm:presLayoutVars>
      </dgm:prSet>
      <dgm:spPr/>
    </dgm:pt>
    <dgm:pt modelId="{C1E53F28-784D-49F4-90A0-BBE38FC8CF73}" type="pres">
      <dgm:prSet presAssocID="{E787488F-9C20-42C0-AEBD-EE3A7BB8CC89}" presName="accent_4" presStyleCnt="0"/>
      <dgm:spPr/>
    </dgm:pt>
    <dgm:pt modelId="{805CB427-3E5C-47EB-9E32-BA88B4CD01A8}" type="pres">
      <dgm:prSet presAssocID="{E787488F-9C20-42C0-AEBD-EE3A7BB8CC89}" presName="accentRepeatNode" presStyleLbl="solidFgAcc1" presStyleIdx="3" presStyleCnt="4"/>
      <dgm:spPr/>
    </dgm:pt>
  </dgm:ptLst>
  <dgm:cxnLst>
    <dgm:cxn modelId="{B7799D3D-31E0-4CCD-A4FB-C66EA5D40EAD}" type="presOf" srcId="{E787488F-9C20-42C0-AEBD-EE3A7BB8CC89}" destId="{C1F2C8FC-5EDF-4D15-AFA6-89D5A09291DA}" srcOrd="0" destOrd="0" presId="urn:microsoft.com/office/officeart/2008/layout/VerticalCurvedList"/>
    <dgm:cxn modelId="{80AC6B5D-CE51-4637-A950-047B0E910D6F}" type="presOf" srcId="{EAEB5B9C-ED76-4678-A7FE-5F71F51CB0E5}" destId="{6188A7C6-0893-41B6-A900-81A46CF8831F}" srcOrd="0" destOrd="0" presId="urn:microsoft.com/office/officeart/2008/layout/VerticalCurvedList"/>
    <dgm:cxn modelId="{12680546-D551-4A06-8359-79299ED8BB0C}" type="presOf" srcId="{01607B59-351D-4D96-A312-5D5726BE3B91}" destId="{0573E4BA-632E-493C-8DE1-12879CF4547C}" srcOrd="0" destOrd="0" presId="urn:microsoft.com/office/officeart/2008/layout/VerticalCurvedList"/>
    <dgm:cxn modelId="{FEA41F9E-339C-4D11-B832-D0D6E6E81DFD}" srcId="{D15D9C38-18EC-4188-907A-BCE461B81546}" destId="{EAEB5B9C-ED76-4678-A7FE-5F71F51CB0E5}" srcOrd="0" destOrd="0" parTransId="{2596015A-E477-4237-8418-A191682C7FE5}" sibTransId="{E98D94D8-6458-4223-8D21-3F75DE61F963}"/>
    <dgm:cxn modelId="{52DA029F-8B59-40A0-A061-50CAA7DAA688}" srcId="{D15D9C38-18EC-4188-907A-BCE461B81546}" destId="{01607B59-351D-4D96-A312-5D5726BE3B91}" srcOrd="1" destOrd="0" parTransId="{AFCAE4C0-2DC8-4D44-BBF3-F46C0F2EE6CF}" sibTransId="{A4FC7093-B275-4784-A23F-5AFAD4A046F3}"/>
    <dgm:cxn modelId="{335BEEC1-0B32-4477-848A-C9A98CB445AF}" srcId="{D15D9C38-18EC-4188-907A-BCE461B81546}" destId="{2C714994-800F-42D4-B378-AF1D63898158}" srcOrd="2" destOrd="0" parTransId="{A9DF753A-BD3A-45B2-AAEA-8A5993C669FE}" sibTransId="{D15AA24C-5D2F-40CA-BAA6-752459B959BF}"/>
    <dgm:cxn modelId="{F3B667C4-F3DB-4AEB-9263-99159299A78B}" srcId="{D15D9C38-18EC-4188-907A-BCE461B81546}" destId="{E787488F-9C20-42C0-AEBD-EE3A7BB8CC89}" srcOrd="3" destOrd="0" parTransId="{1BD23A92-F76D-4740-9F53-2EE1E670B78F}" sibTransId="{769F2533-A508-4B21-9E88-0C3990CE85E4}"/>
    <dgm:cxn modelId="{6B1C50C4-150E-4C27-BD80-13D846FE2E53}" type="presOf" srcId="{E98D94D8-6458-4223-8D21-3F75DE61F963}" destId="{4309CE0B-E90F-4255-BACE-D431E5ACC567}" srcOrd="0" destOrd="0" presId="urn:microsoft.com/office/officeart/2008/layout/VerticalCurvedList"/>
    <dgm:cxn modelId="{331919E2-3818-4FA2-8600-CDC91C726C54}" type="presOf" srcId="{D15D9C38-18EC-4188-907A-BCE461B81546}" destId="{E12486D3-0CBD-4208-95D9-FC47FABD9A23}" srcOrd="0" destOrd="0" presId="urn:microsoft.com/office/officeart/2008/layout/VerticalCurvedList"/>
    <dgm:cxn modelId="{211281F9-02FB-4ED2-9BC5-8034A39F7F08}" type="presOf" srcId="{2C714994-800F-42D4-B378-AF1D63898158}" destId="{8019C845-886E-4CE0-9DE1-0FE690E09FB8}" srcOrd="0" destOrd="0" presId="urn:microsoft.com/office/officeart/2008/layout/VerticalCurvedList"/>
    <dgm:cxn modelId="{CC2C67F9-A989-4B7F-8B5A-0844DC6CDC1C}" type="presParOf" srcId="{E12486D3-0CBD-4208-95D9-FC47FABD9A23}" destId="{1B6F4494-4975-47A7-BA28-EAC75BBB933A}" srcOrd="0" destOrd="0" presId="urn:microsoft.com/office/officeart/2008/layout/VerticalCurvedList"/>
    <dgm:cxn modelId="{BCA442F3-D1F5-4F3F-BD6D-6DDBCEE17FEF}" type="presParOf" srcId="{1B6F4494-4975-47A7-BA28-EAC75BBB933A}" destId="{424D9581-2BE8-4D80-88F2-A4AD96DDAA25}" srcOrd="0" destOrd="0" presId="urn:microsoft.com/office/officeart/2008/layout/VerticalCurvedList"/>
    <dgm:cxn modelId="{497B251A-48DF-45E7-A9BF-B881BDF2EADE}" type="presParOf" srcId="{424D9581-2BE8-4D80-88F2-A4AD96DDAA25}" destId="{F78A93B5-4B24-4A8A-B235-4CAD0726D796}" srcOrd="0" destOrd="0" presId="urn:microsoft.com/office/officeart/2008/layout/VerticalCurvedList"/>
    <dgm:cxn modelId="{3F454A94-E6A6-48AD-8A17-64659E23FE95}" type="presParOf" srcId="{424D9581-2BE8-4D80-88F2-A4AD96DDAA25}" destId="{4309CE0B-E90F-4255-BACE-D431E5ACC567}" srcOrd="1" destOrd="0" presId="urn:microsoft.com/office/officeart/2008/layout/VerticalCurvedList"/>
    <dgm:cxn modelId="{5C764BA8-AC72-4DFE-B2A3-5BAB25AD3109}" type="presParOf" srcId="{424D9581-2BE8-4D80-88F2-A4AD96DDAA25}" destId="{41DB5914-608E-4261-8A69-431EB2CA6A71}" srcOrd="2" destOrd="0" presId="urn:microsoft.com/office/officeart/2008/layout/VerticalCurvedList"/>
    <dgm:cxn modelId="{8BDBABE2-F7AF-47B5-86F3-26F4C8469E26}" type="presParOf" srcId="{424D9581-2BE8-4D80-88F2-A4AD96DDAA25}" destId="{4F13F129-CBEC-40F7-91E5-BE89AADD81F0}" srcOrd="3" destOrd="0" presId="urn:microsoft.com/office/officeart/2008/layout/VerticalCurvedList"/>
    <dgm:cxn modelId="{759DC883-6BD5-4DC2-A970-4D98F728E2EF}" type="presParOf" srcId="{1B6F4494-4975-47A7-BA28-EAC75BBB933A}" destId="{6188A7C6-0893-41B6-A900-81A46CF8831F}" srcOrd="1" destOrd="0" presId="urn:microsoft.com/office/officeart/2008/layout/VerticalCurvedList"/>
    <dgm:cxn modelId="{BD7B09AD-BFDE-4EBC-830B-CC7701442053}" type="presParOf" srcId="{1B6F4494-4975-47A7-BA28-EAC75BBB933A}" destId="{624C76E8-6590-42EC-8502-A73762E0C114}" srcOrd="2" destOrd="0" presId="urn:microsoft.com/office/officeart/2008/layout/VerticalCurvedList"/>
    <dgm:cxn modelId="{A9478DB3-3F31-42B2-980F-1AACD9EF59A9}" type="presParOf" srcId="{624C76E8-6590-42EC-8502-A73762E0C114}" destId="{2642E9AD-C149-4D28-A2FA-B5E0898875DB}" srcOrd="0" destOrd="0" presId="urn:microsoft.com/office/officeart/2008/layout/VerticalCurvedList"/>
    <dgm:cxn modelId="{BF517E4C-0C64-40D4-8926-DFCB50A4C841}" type="presParOf" srcId="{1B6F4494-4975-47A7-BA28-EAC75BBB933A}" destId="{0573E4BA-632E-493C-8DE1-12879CF4547C}" srcOrd="3" destOrd="0" presId="urn:microsoft.com/office/officeart/2008/layout/VerticalCurvedList"/>
    <dgm:cxn modelId="{04AE24A1-4CD7-45BD-AF16-E1B67488209F}" type="presParOf" srcId="{1B6F4494-4975-47A7-BA28-EAC75BBB933A}" destId="{6D3D95FB-29AC-4049-B98E-0E5F30EDDBBC}" srcOrd="4" destOrd="0" presId="urn:microsoft.com/office/officeart/2008/layout/VerticalCurvedList"/>
    <dgm:cxn modelId="{6BF84811-55D6-46AD-971C-D00A25405AAF}" type="presParOf" srcId="{6D3D95FB-29AC-4049-B98E-0E5F30EDDBBC}" destId="{87FB278B-5750-4474-89E3-F2C861CE76F2}" srcOrd="0" destOrd="0" presId="urn:microsoft.com/office/officeart/2008/layout/VerticalCurvedList"/>
    <dgm:cxn modelId="{5418E749-961D-46FA-A177-A1DFC6FBF3C4}" type="presParOf" srcId="{1B6F4494-4975-47A7-BA28-EAC75BBB933A}" destId="{8019C845-886E-4CE0-9DE1-0FE690E09FB8}" srcOrd="5" destOrd="0" presId="urn:microsoft.com/office/officeart/2008/layout/VerticalCurvedList"/>
    <dgm:cxn modelId="{9D72E222-5A3C-417D-8273-931BE02FA143}" type="presParOf" srcId="{1B6F4494-4975-47A7-BA28-EAC75BBB933A}" destId="{11C7AD6B-6EC6-4902-A761-1FCE80B9E210}" srcOrd="6" destOrd="0" presId="urn:microsoft.com/office/officeart/2008/layout/VerticalCurvedList"/>
    <dgm:cxn modelId="{6CA42191-FA3A-46F2-A3B0-1A129EF7224A}" type="presParOf" srcId="{11C7AD6B-6EC6-4902-A761-1FCE80B9E210}" destId="{0C2DB62B-AA4B-4071-ACA0-86FFB3DFD899}" srcOrd="0" destOrd="0" presId="urn:microsoft.com/office/officeart/2008/layout/VerticalCurvedList"/>
    <dgm:cxn modelId="{C0171460-9EBF-4CEB-8F84-7BDBC3C0EFC5}" type="presParOf" srcId="{1B6F4494-4975-47A7-BA28-EAC75BBB933A}" destId="{C1F2C8FC-5EDF-4D15-AFA6-89D5A09291DA}" srcOrd="7" destOrd="0" presId="urn:microsoft.com/office/officeart/2008/layout/VerticalCurvedList"/>
    <dgm:cxn modelId="{A396A7BC-EAA9-453B-AE9A-1D52FDEE322A}" type="presParOf" srcId="{1B6F4494-4975-47A7-BA28-EAC75BBB933A}" destId="{C1E53F28-784D-49F4-90A0-BBE38FC8CF73}" srcOrd="8" destOrd="0" presId="urn:microsoft.com/office/officeart/2008/layout/VerticalCurvedList"/>
    <dgm:cxn modelId="{49415B33-697B-47D0-B4CE-53A456940AAF}" type="presParOf" srcId="{C1E53F28-784D-49F4-90A0-BBE38FC8CF73}" destId="{805CB427-3E5C-47EB-9E32-BA88B4CD01A8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5D9C38-18EC-4188-907A-BCE461B815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87D83-0542-4817-9DFF-3D2D54D0AA5F}">
      <dgm:prSet custT="1"/>
      <dgm:spPr>
        <a:solidFill>
          <a:srgbClr val="F6E7FF"/>
        </a:solidFill>
      </dgm:spPr>
      <dgm:t>
        <a:bodyPr/>
        <a:lstStyle/>
        <a:p>
          <a:r>
            <a:rPr lang="en-US" sz="1500" b="0" i="0" dirty="0">
              <a:solidFill>
                <a:schemeClr val="tx1"/>
              </a:solidFill>
            </a:rPr>
            <a:t>Does the facility provide a safe environment with adequate engineering and administrative controls to promote safe patient care for COVID‑19?</a:t>
          </a:r>
          <a:endParaRPr lang="en-US" sz="1500" dirty="0">
            <a:solidFill>
              <a:schemeClr val="tx1"/>
            </a:solidFill>
          </a:endParaRPr>
        </a:p>
      </dgm:t>
    </dgm:pt>
    <dgm:pt modelId="{40A7FCF0-CA2E-4720-9089-D88B5B017419}" type="parTrans" cxnId="{F8AD2119-7A41-4CD0-A665-0940BE745A11}">
      <dgm:prSet/>
      <dgm:spPr/>
      <dgm:t>
        <a:bodyPr/>
        <a:lstStyle/>
        <a:p>
          <a:endParaRPr lang="en-US"/>
        </a:p>
      </dgm:t>
    </dgm:pt>
    <dgm:pt modelId="{200ACD9B-2365-4332-BDBF-2C8047DD2080}" type="sibTrans" cxnId="{F8AD2119-7A41-4CD0-A665-0940BE745A11}">
      <dgm:prSet/>
      <dgm:spPr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D3CB02E6-6810-4CD9-A235-2F72B0CBC264}">
      <dgm:prSet custT="1"/>
      <dgm:spPr>
        <a:solidFill>
          <a:srgbClr val="F6E7FF"/>
        </a:solidFill>
      </dgm:spPr>
      <dgm:t>
        <a:bodyPr/>
        <a:lstStyle/>
        <a:p>
          <a:r>
            <a:rPr lang="en-US" sz="1500" b="0" i="0" dirty="0">
              <a:solidFill>
                <a:schemeClr val="tx1"/>
              </a:solidFill>
            </a:rPr>
            <a:t>Does the facility provide a safe environment with adequate engineering and administrative controls to protect the health and well-being of the staff?</a:t>
          </a:r>
          <a:endParaRPr lang="en-US" sz="1500" dirty="0">
            <a:solidFill>
              <a:schemeClr val="tx1"/>
            </a:solidFill>
          </a:endParaRPr>
        </a:p>
      </dgm:t>
    </dgm:pt>
    <dgm:pt modelId="{FCAB210D-2EB2-4368-8632-6BB68A4FCD7A}" type="parTrans" cxnId="{E305AFC1-DE1F-4D38-A8D6-FA532E583721}">
      <dgm:prSet/>
      <dgm:spPr/>
      <dgm:t>
        <a:bodyPr/>
        <a:lstStyle/>
        <a:p>
          <a:endParaRPr lang="en-US"/>
        </a:p>
      </dgm:t>
    </dgm:pt>
    <dgm:pt modelId="{44A81E28-80B3-4A4C-B00A-070E2FB8B0E6}" type="sibTrans" cxnId="{E305AFC1-DE1F-4D38-A8D6-FA532E583721}">
      <dgm:prSet/>
      <dgm:spPr/>
      <dgm:t>
        <a:bodyPr/>
        <a:lstStyle/>
        <a:p>
          <a:endParaRPr lang="en-US"/>
        </a:p>
      </dgm:t>
    </dgm:pt>
    <dgm:pt modelId="{E12486D3-0CBD-4208-95D9-FC47FABD9A23}" type="pres">
      <dgm:prSet presAssocID="{D15D9C38-18EC-4188-907A-BCE461B81546}" presName="Name0" presStyleCnt="0">
        <dgm:presLayoutVars>
          <dgm:chMax val="7"/>
          <dgm:chPref val="7"/>
          <dgm:dir/>
        </dgm:presLayoutVars>
      </dgm:prSet>
      <dgm:spPr/>
    </dgm:pt>
    <dgm:pt modelId="{1B6F4494-4975-47A7-BA28-EAC75BBB933A}" type="pres">
      <dgm:prSet presAssocID="{D15D9C38-18EC-4188-907A-BCE461B81546}" presName="Name1" presStyleCnt="0"/>
      <dgm:spPr/>
    </dgm:pt>
    <dgm:pt modelId="{424D9581-2BE8-4D80-88F2-A4AD96DDAA25}" type="pres">
      <dgm:prSet presAssocID="{D15D9C38-18EC-4188-907A-BCE461B81546}" presName="cycle" presStyleCnt="0"/>
      <dgm:spPr/>
    </dgm:pt>
    <dgm:pt modelId="{F78A93B5-4B24-4A8A-B235-4CAD0726D796}" type="pres">
      <dgm:prSet presAssocID="{D15D9C38-18EC-4188-907A-BCE461B81546}" presName="srcNode" presStyleLbl="node1" presStyleIdx="0" presStyleCnt="2"/>
      <dgm:spPr/>
    </dgm:pt>
    <dgm:pt modelId="{4309CE0B-E90F-4255-BACE-D431E5ACC567}" type="pres">
      <dgm:prSet presAssocID="{D15D9C38-18EC-4188-907A-BCE461B81546}" presName="conn" presStyleLbl="parChTrans1D2" presStyleIdx="0" presStyleCnt="1"/>
      <dgm:spPr/>
    </dgm:pt>
    <dgm:pt modelId="{41DB5914-608E-4261-8A69-431EB2CA6A71}" type="pres">
      <dgm:prSet presAssocID="{D15D9C38-18EC-4188-907A-BCE461B81546}" presName="extraNode" presStyleLbl="node1" presStyleIdx="0" presStyleCnt="2"/>
      <dgm:spPr/>
    </dgm:pt>
    <dgm:pt modelId="{4F13F129-CBEC-40F7-91E5-BE89AADD81F0}" type="pres">
      <dgm:prSet presAssocID="{D15D9C38-18EC-4188-907A-BCE461B81546}" presName="dstNode" presStyleLbl="node1" presStyleIdx="0" presStyleCnt="2"/>
      <dgm:spPr/>
    </dgm:pt>
    <dgm:pt modelId="{8FBBF89A-66AD-4254-BE03-461CF00FDB2B}" type="pres">
      <dgm:prSet presAssocID="{63187D83-0542-4817-9DFF-3D2D54D0AA5F}" presName="text_1" presStyleLbl="node1" presStyleIdx="0" presStyleCnt="2">
        <dgm:presLayoutVars>
          <dgm:bulletEnabled val="1"/>
        </dgm:presLayoutVars>
      </dgm:prSet>
      <dgm:spPr/>
    </dgm:pt>
    <dgm:pt modelId="{0C8C5D08-2C25-49ED-AE1E-CD5EA87482F8}" type="pres">
      <dgm:prSet presAssocID="{63187D83-0542-4817-9DFF-3D2D54D0AA5F}" presName="accent_1" presStyleCnt="0"/>
      <dgm:spPr/>
    </dgm:pt>
    <dgm:pt modelId="{3D38E449-BF1F-41F9-8120-7227DB334FCA}" type="pres">
      <dgm:prSet presAssocID="{63187D83-0542-4817-9DFF-3D2D54D0AA5F}" presName="accentRepeatNode" presStyleLbl="solidFgAcc1" presStyleIdx="0" presStyleCnt="2" custScaleX="86190" custScaleY="86190"/>
      <dgm:spPr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>
          <a:solidFill>
            <a:srgbClr val="660066"/>
          </a:solidFill>
        </a:ln>
      </dgm:spPr>
    </dgm:pt>
    <dgm:pt modelId="{509A42BB-A1EB-4232-92B2-96A72698B6A8}" type="pres">
      <dgm:prSet presAssocID="{D3CB02E6-6810-4CD9-A235-2F72B0CBC264}" presName="text_2" presStyleLbl="node1" presStyleIdx="1" presStyleCnt="2">
        <dgm:presLayoutVars>
          <dgm:bulletEnabled val="1"/>
        </dgm:presLayoutVars>
      </dgm:prSet>
      <dgm:spPr/>
    </dgm:pt>
    <dgm:pt modelId="{C06BE5F1-3F04-414E-A305-C41D1A46B423}" type="pres">
      <dgm:prSet presAssocID="{D3CB02E6-6810-4CD9-A235-2F72B0CBC264}" presName="accent_2" presStyleCnt="0"/>
      <dgm:spPr/>
    </dgm:pt>
    <dgm:pt modelId="{5DE23636-8FE2-41C3-AD72-E112937C0C05}" type="pres">
      <dgm:prSet presAssocID="{D3CB02E6-6810-4CD9-A235-2F72B0CBC264}" presName="accentRepeatNode" presStyleLbl="solidFgAcc1" presStyleIdx="1" presStyleCnt="2" custScaleX="86190" custScaleY="86190"/>
      <dgm:spPr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  <a:ln>
          <a:solidFill>
            <a:srgbClr val="660066"/>
          </a:solidFill>
        </a:ln>
      </dgm:spPr>
    </dgm:pt>
  </dgm:ptLst>
  <dgm:cxnLst>
    <dgm:cxn modelId="{F8AD2119-7A41-4CD0-A665-0940BE745A11}" srcId="{D15D9C38-18EC-4188-907A-BCE461B81546}" destId="{63187D83-0542-4817-9DFF-3D2D54D0AA5F}" srcOrd="0" destOrd="0" parTransId="{40A7FCF0-CA2E-4720-9089-D88B5B017419}" sibTransId="{200ACD9B-2365-4332-BDBF-2C8047DD2080}"/>
    <dgm:cxn modelId="{0BEC6D3F-5A1A-4078-B166-F57BAFF9D3CE}" type="presOf" srcId="{D3CB02E6-6810-4CD9-A235-2F72B0CBC264}" destId="{509A42BB-A1EB-4232-92B2-96A72698B6A8}" srcOrd="0" destOrd="0" presId="urn:microsoft.com/office/officeart/2008/layout/VerticalCurvedList"/>
    <dgm:cxn modelId="{85F19187-3C9B-4216-B2F1-1D594D7B5210}" type="presOf" srcId="{200ACD9B-2365-4332-BDBF-2C8047DD2080}" destId="{4309CE0B-E90F-4255-BACE-D431E5ACC567}" srcOrd="0" destOrd="0" presId="urn:microsoft.com/office/officeart/2008/layout/VerticalCurvedList"/>
    <dgm:cxn modelId="{64033691-F8FA-425C-B3DF-0E71C6705328}" type="presOf" srcId="{63187D83-0542-4817-9DFF-3D2D54D0AA5F}" destId="{8FBBF89A-66AD-4254-BE03-461CF00FDB2B}" srcOrd="0" destOrd="0" presId="urn:microsoft.com/office/officeart/2008/layout/VerticalCurvedList"/>
    <dgm:cxn modelId="{E305AFC1-DE1F-4D38-A8D6-FA532E583721}" srcId="{D15D9C38-18EC-4188-907A-BCE461B81546}" destId="{D3CB02E6-6810-4CD9-A235-2F72B0CBC264}" srcOrd="1" destOrd="0" parTransId="{FCAB210D-2EB2-4368-8632-6BB68A4FCD7A}" sibTransId="{44A81E28-80B3-4A4C-B00A-070E2FB8B0E6}"/>
    <dgm:cxn modelId="{331919E2-3818-4FA2-8600-CDC91C726C54}" type="presOf" srcId="{D15D9C38-18EC-4188-907A-BCE461B81546}" destId="{E12486D3-0CBD-4208-95D9-FC47FABD9A23}" srcOrd="0" destOrd="0" presId="urn:microsoft.com/office/officeart/2008/layout/VerticalCurvedList"/>
    <dgm:cxn modelId="{CC2C67F9-A989-4B7F-8B5A-0844DC6CDC1C}" type="presParOf" srcId="{E12486D3-0CBD-4208-95D9-FC47FABD9A23}" destId="{1B6F4494-4975-47A7-BA28-EAC75BBB933A}" srcOrd="0" destOrd="0" presId="urn:microsoft.com/office/officeart/2008/layout/VerticalCurvedList"/>
    <dgm:cxn modelId="{BCA442F3-D1F5-4F3F-BD6D-6DDBCEE17FEF}" type="presParOf" srcId="{1B6F4494-4975-47A7-BA28-EAC75BBB933A}" destId="{424D9581-2BE8-4D80-88F2-A4AD96DDAA25}" srcOrd="0" destOrd="0" presId="urn:microsoft.com/office/officeart/2008/layout/VerticalCurvedList"/>
    <dgm:cxn modelId="{497B251A-48DF-45E7-A9BF-B881BDF2EADE}" type="presParOf" srcId="{424D9581-2BE8-4D80-88F2-A4AD96DDAA25}" destId="{F78A93B5-4B24-4A8A-B235-4CAD0726D796}" srcOrd="0" destOrd="0" presId="urn:microsoft.com/office/officeart/2008/layout/VerticalCurvedList"/>
    <dgm:cxn modelId="{3F454A94-E6A6-48AD-8A17-64659E23FE95}" type="presParOf" srcId="{424D9581-2BE8-4D80-88F2-A4AD96DDAA25}" destId="{4309CE0B-E90F-4255-BACE-D431E5ACC567}" srcOrd="1" destOrd="0" presId="urn:microsoft.com/office/officeart/2008/layout/VerticalCurvedList"/>
    <dgm:cxn modelId="{5C764BA8-AC72-4DFE-B2A3-5BAB25AD3109}" type="presParOf" srcId="{424D9581-2BE8-4D80-88F2-A4AD96DDAA25}" destId="{41DB5914-608E-4261-8A69-431EB2CA6A71}" srcOrd="2" destOrd="0" presId="urn:microsoft.com/office/officeart/2008/layout/VerticalCurvedList"/>
    <dgm:cxn modelId="{8BDBABE2-F7AF-47B5-86F3-26F4C8469E26}" type="presParOf" srcId="{424D9581-2BE8-4D80-88F2-A4AD96DDAA25}" destId="{4F13F129-CBEC-40F7-91E5-BE89AADD81F0}" srcOrd="3" destOrd="0" presId="urn:microsoft.com/office/officeart/2008/layout/VerticalCurvedList"/>
    <dgm:cxn modelId="{4D114F43-9646-4E85-BEE1-AFB423569D42}" type="presParOf" srcId="{1B6F4494-4975-47A7-BA28-EAC75BBB933A}" destId="{8FBBF89A-66AD-4254-BE03-461CF00FDB2B}" srcOrd="1" destOrd="0" presId="urn:microsoft.com/office/officeart/2008/layout/VerticalCurvedList"/>
    <dgm:cxn modelId="{4820B712-0CC6-4A99-BD1A-BDFEBE064E63}" type="presParOf" srcId="{1B6F4494-4975-47A7-BA28-EAC75BBB933A}" destId="{0C8C5D08-2C25-49ED-AE1E-CD5EA87482F8}" srcOrd="2" destOrd="0" presId="urn:microsoft.com/office/officeart/2008/layout/VerticalCurvedList"/>
    <dgm:cxn modelId="{4B5E0CE4-46D5-4B50-BCE0-CF63409E8269}" type="presParOf" srcId="{0C8C5D08-2C25-49ED-AE1E-CD5EA87482F8}" destId="{3D38E449-BF1F-41F9-8120-7227DB334FCA}" srcOrd="0" destOrd="0" presId="urn:microsoft.com/office/officeart/2008/layout/VerticalCurvedList"/>
    <dgm:cxn modelId="{D8B3216A-BF17-48BB-BD16-93FC25F5BD05}" type="presParOf" srcId="{1B6F4494-4975-47A7-BA28-EAC75BBB933A}" destId="{509A42BB-A1EB-4232-92B2-96A72698B6A8}" srcOrd="3" destOrd="0" presId="urn:microsoft.com/office/officeart/2008/layout/VerticalCurvedList"/>
    <dgm:cxn modelId="{B1F5A43E-DECF-4791-9170-6421D5177F86}" type="presParOf" srcId="{1B6F4494-4975-47A7-BA28-EAC75BBB933A}" destId="{C06BE5F1-3F04-414E-A305-C41D1A46B423}" srcOrd="4" destOrd="0" presId="urn:microsoft.com/office/officeart/2008/layout/VerticalCurvedList"/>
    <dgm:cxn modelId="{342FB5A6-3D6E-43F8-9DB7-87961FD8BD80}" type="presParOf" srcId="{C06BE5F1-3F04-414E-A305-C41D1A46B423}" destId="{5DE23636-8FE2-41C3-AD72-E112937C0C05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5D9C38-18EC-4188-907A-BCE461B815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86DB4-EF06-4ECD-9E82-DDB719690C20}">
      <dgm:prSet/>
      <dgm:spPr>
        <a:solidFill>
          <a:srgbClr val="FFDCC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</a:rPr>
            <a:t>Are facilities adequately equipped with critical IPC supplies and infrastructure to support a robust COVID‑19 response or resurgence?</a:t>
          </a:r>
        </a:p>
      </dgm:t>
    </dgm:pt>
    <dgm:pt modelId="{498D1942-B0D9-4FBD-BFA6-F126CEC6D6C5}" type="parTrans" cxnId="{3179F4D1-9A92-4CAD-8FCB-E55640916EA8}">
      <dgm:prSet/>
      <dgm:spPr/>
      <dgm:t>
        <a:bodyPr/>
        <a:lstStyle/>
        <a:p>
          <a:endParaRPr lang="en-US"/>
        </a:p>
      </dgm:t>
    </dgm:pt>
    <dgm:pt modelId="{9DD744B2-BF3A-4764-8069-062A14282FDC}" type="sibTrans" cxnId="{3179F4D1-9A92-4CAD-8FCB-E55640916EA8}">
      <dgm:prSet/>
      <dgm:spPr/>
      <dgm:t>
        <a:bodyPr/>
        <a:lstStyle/>
        <a:p>
          <a:endParaRPr lang="en-US"/>
        </a:p>
      </dgm:t>
    </dgm:pt>
    <dgm:pt modelId="{F1017BDD-B301-4E23-8F7A-804FBBA42ED5}">
      <dgm:prSet/>
      <dgm:spPr>
        <a:solidFill>
          <a:srgbClr val="FFDCC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solidFill>
                <a:schemeClr val="tx1"/>
              </a:solidFill>
            </a:rPr>
            <a:t>Are facilities providing baseline IPC training in standard precautions and COVID‑19-related guidelines and protocols as per international guidance?</a:t>
          </a:r>
        </a:p>
      </dgm:t>
    </dgm:pt>
    <dgm:pt modelId="{1C99A492-6726-4DDD-A36C-8A1FBEADC57F}" type="parTrans" cxnId="{36E35803-97FD-4155-AC8D-2A9E0BC6A915}">
      <dgm:prSet/>
      <dgm:spPr/>
      <dgm:t>
        <a:bodyPr/>
        <a:lstStyle/>
        <a:p>
          <a:endParaRPr lang="en-US"/>
        </a:p>
      </dgm:t>
    </dgm:pt>
    <dgm:pt modelId="{6061DDAC-7F18-404D-933B-A9610DB5C0FE}" type="sibTrans" cxnId="{36E35803-97FD-4155-AC8D-2A9E0BC6A915}">
      <dgm:prSet/>
      <dgm:spPr/>
      <dgm:t>
        <a:bodyPr/>
        <a:lstStyle/>
        <a:p>
          <a:endParaRPr lang="en-US"/>
        </a:p>
      </dgm:t>
    </dgm:pt>
    <dgm:pt modelId="{2210BD11-751D-4B92-839D-2AD24E4815AE}">
      <dgm:prSet/>
      <dgm:spPr>
        <a:solidFill>
          <a:srgbClr val="FFDCC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solidFill>
                <a:schemeClr val="tx1"/>
              </a:solidFill>
            </a:rPr>
            <a:t>Are facilities performing IPC monitoring of COVID‑19 infections in patients/residents, residents and staff?</a:t>
          </a:r>
        </a:p>
      </dgm:t>
    </dgm:pt>
    <dgm:pt modelId="{82AA04B3-CD19-4FE1-AC23-A6872302A54A}" type="parTrans" cxnId="{09157859-8B03-45D8-8A23-E446170E515A}">
      <dgm:prSet/>
      <dgm:spPr/>
      <dgm:t>
        <a:bodyPr/>
        <a:lstStyle/>
        <a:p>
          <a:endParaRPr lang="en-US"/>
        </a:p>
      </dgm:t>
    </dgm:pt>
    <dgm:pt modelId="{8021A272-9706-44D1-BBC3-BFE049DCD460}" type="sibTrans" cxnId="{09157859-8B03-45D8-8A23-E446170E515A}">
      <dgm:prSet/>
      <dgm:spPr/>
      <dgm:t>
        <a:bodyPr/>
        <a:lstStyle/>
        <a:p>
          <a:endParaRPr lang="en-US"/>
        </a:p>
      </dgm:t>
    </dgm:pt>
    <dgm:pt modelId="{737390E2-85EA-4752-ABCE-22042D1D37F4}">
      <dgm:prSet/>
      <dgm:spPr>
        <a:solidFill>
          <a:srgbClr val="FFDCC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solidFill>
                <a:schemeClr val="tx1"/>
              </a:solidFill>
            </a:rPr>
            <a:t>Do facilities have appropriate flow and visitor restrictions in place?</a:t>
          </a:r>
        </a:p>
      </dgm:t>
    </dgm:pt>
    <dgm:pt modelId="{FC8C5A02-0A35-43B6-9B3C-F0E1C6E347C0}" type="parTrans" cxnId="{65AE4D14-BF79-4705-97E0-F243902C6B33}">
      <dgm:prSet/>
      <dgm:spPr/>
      <dgm:t>
        <a:bodyPr/>
        <a:lstStyle/>
        <a:p>
          <a:endParaRPr lang="en-US"/>
        </a:p>
      </dgm:t>
    </dgm:pt>
    <dgm:pt modelId="{165E3293-5D4C-40E1-A8E4-D0774F23EC0C}" type="sibTrans" cxnId="{65AE4D14-BF79-4705-97E0-F243902C6B33}">
      <dgm:prSet/>
      <dgm:spPr/>
      <dgm:t>
        <a:bodyPr/>
        <a:lstStyle/>
        <a:p>
          <a:endParaRPr lang="en-US"/>
        </a:p>
      </dgm:t>
    </dgm:pt>
    <dgm:pt modelId="{2B869E52-B320-4BD6-9C03-159E6E094DC3}">
      <dgm:prSet/>
      <dgm:spPr>
        <a:solidFill>
          <a:srgbClr val="FFDCC5"/>
        </a:solidFill>
      </dgm:spPr>
      <dgm:t>
        <a:bodyPr/>
        <a:lstStyle/>
        <a:p>
          <a:r>
            <a:rPr lang="en-US" b="0" i="0" dirty="0">
              <a:solidFill>
                <a:schemeClr val="tx1"/>
              </a:solidFill>
            </a:rPr>
            <a:t>Do facilities have a minimum IPC </a:t>
          </a:r>
          <a:r>
            <a:rPr lang="en-US" b="0" i="0" dirty="0" err="1">
              <a:solidFill>
                <a:schemeClr val="tx1"/>
              </a:solidFill>
            </a:rPr>
            <a:t>programme</a:t>
          </a:r>
          <a:r>
            <a:rPr lang="en-US" b="0" i="0" dirty="0">
              <a:solidFill>
                <a:schemeClr val="tx1"/>
              </a:solidFill>
            </a:rPr>
            <a:t> or focal point assisting in their COVID‑19 response?</a:t>
          </a:r>
        </a:p>
      </dgm:t>
    </dgm:pt>
    <dgm:pt modelId="{5402BADE-DB71-4550-9D12-89286D02ED15}" type="parTrans" cxnId="{8E437B5B-FB3F-460C-BC04-522E33319837}">
      <dgm:prSet/>
      <dgm:spPr/>
      <dgm:t>
        <a:bodyPr/>
        <a:lstStyle/>
        <a:p>
          <a:endParaRPr lang="en-US"/>
        </a:p>
      </dgm:t>
    </dgm:pt>
    <dgm:pt modelId="{8B5C71A8-8DED-4ABE-BFE2-44915B7B3614}" type="sibTrans" cxnId="{8E437B5B-FB3F-460C-BC04-522E33319837}">
      <dgm:prSet/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E12486D3-0CBD-4208-95D9-FC47FABD9A23}" type="pres">
      <dgm:prSet presAssocID="{D15D9C38-18EC-4188-907A-BCE461B81546}" presName="Name0" presStyleCnt="0">
        <dgm:presLayoutVars>
          <dgm:chMax val="7"/>
          <dgm:chPref val="7"/>
          <dgm:dir/>
        </dgm:presLayoutVars>
      </dgm:prSet>
      <dgm:spPr/>
    </dgm:pt>
    <dgm:pt modelId="{1B6F4494-4975-47A7-BA28-EAC75BBB933A}" type="pres">
      <dgm:prSet presAssocID="{D15D9C38-18EC-4188-907A-BCE461B81546}" presName="Name1" presStyleCnt="0"/>
      <dgm:spPr/>
    </dgm:pt>
    <dgm:pt modelId="{424D9581-2BE8-4D80-88F2-A4AD96DDAA25}" type="pres">
      <dgm:prSet presAssocID="{D15D9C38-18EC-4188-907A-BCE461B81546}" presName="cycle" presStyleCnt="0"/>
      <dgm:spPr/>
    </dgm:pt>
    <dgm:pt modelId="{F78A93B5-4B24-4A8A-B235-4CAD0726D796}" type="pres">
      <dgm:prSet presAssocID="{D15D9C38-18EC-4188-907A-BCE461B81546}" presName="srcNode" presStyleLbl="node1" presStyleIdx="0" presStyleCnt="5"/>
      <dgm:spPr/>
    </dgm:pt>
    <dgm:pt modelId="{4309CE0B-E90F-4255-BACE-D431E5ACC567}" type="pres">
      <dgm:prSet presAssocID="{D15D9C38-18EC-4188-907A-BCE461B81546}" presName="conn" presStyleLbl="parChTrans1D2" presStyleIdx="0" presStyleCnt="1"/>
      <dgm:spPr/>
    </dgm:pt>
    <dgm:pt modelId="{41DB5914-608E-4261-8A69-431EB2CA6A71}" type="pres">
      <dgm:prSet presAssocID="{D15D9C38-18EC-4188-907A-BCE461B81546}" presName="extraNode" presStyleLbl="node1" presStyleIdx="0" presStyleCnt="5"/>
      <dgm:spPr/>
    </dgm:pt>
    <dgm:pt modelId="{4F13F129-CBEC-40F7-91E5-BE89AADD81F0}" type="pres">
      <dgm:prSet presAssocID="{D15D9C38-18EC-4188-907A-BCE461B81546}" presName="dstNode" presStyleLbl="node1" presStyleIdx="0" presStyleCnt="5"/>
      <dgm:spPr/>
    </dgm:pt>
    <dgm:pt modelId="{EC4B3FC4-1638-4790-BF3F-A18F01C28626}" type="pres">
      <dgm:prSet presAssocID="{2B869E52-B320-4BD6-9C03-159E6E094DC3}" presName="text_1" presStyleLbl="node1" presStyleIdx="0" presStyleCnt="5">
        <dgm:presLayoutVars>
          <dgm:bulletEnabled val="1"/>
        </dgm:presLayoutVars>
      </dgm:prSet>
      <dgm:spPr/>
    </dgm:pt>
    <dgm:pt modelId="{B3A16FEA-6A49-499E-8FFB-280CF0D39AAB}" type="pres">
      <dgm:prSet presAssocID="{2B869E52-B320-4BD6-9C03-159E6E094DC3}" presName="accent_1" presStyleCnt="0"/>
      <dgm:spPr/>
    </dgm:pt>
    <dgm:pt modelId="{A00E1246-F20F-457B-AF3F-AFB3D84045E9}" type="pres">
      <dgm:prSet presAssocID="{2B869E52-B320-4BD6-9C03-159E6E094DC3}" presName="accentRepeatNode" presStyleLbl="solidFgAcc1" presStyleIdx="0" presStyleCnt="5"/>
      <dgm:spPr>
        <a:ln>
          <a:solidFill>
            <a:srgbClr val="FF6600"/>
          </a:solidFill>
        </a:ln>
      </dgm:spPr>
    </dgm:pt>
    <dgm:pt modelId="{26B54EC3-DE8F-43A7-A12A-81605A5C2BA0}" type="pres">
      <dgm:prSet presAssocID="{7FE86DB4-EF06-4ECD-9E82-DDB719690C20}" presName="text_2" presStyleLbl="node1" presStyleIdx="1" presStyleCnt="5">
        <dgm:presLayoutVars>
          <dgm:bulletEnabled val="1"/>
        </dgm:presLayoutVars>
      </dgm:prSet>
      <dgm:spPr/>
    </dgm:pt>
    <dgm:pt modelId="{D18CC08D-1751-4722-A119-35EA80F4CE74}" type="pres">
      <dgm:prSet presAssocID="{7FE86DB4-EF06-4ECD-9E82-DDB719690C20}" presName="accent_2" presStyleCnt="0"/>
      <dgm:spPr/>
    </dgm:pt>
    <dgm:pt modelId="{99A9F831-2BD9-4FD7-9915-E22072FD35E1}" type="pres">
      <dgm:prSet presAssocID="{7FE86DB4-EF06-4ECD-9E82-DDB719690C20}" presName="accentRepeatNode" presStyleLbl="solidFgAcc1" presStyleIdx="1" presStyleCnt="5"/>
      <dgm:spPr>
        <a:ln>
          <a:solidFill>
            <a:srgbClr val="FF6600"/>
          </a:solidFill>
        </a:ln>
      </dgm:spPr>
    </dgm:pt>
    <dgm:pt modelId="{FB631E56-8ADD-4C81-AD78-3CD9F2430525}" type="pres">
      <dgm:prSet presAssocID="{F1017BDD-B301-4E23-8F7A-804FBBA42ED5}" presName="text_3" presStyleLbl="node1" presStyleIdx="2" presStyleCnt="5">
        <dgm:presLayoutVars>
          <dgm:bulletEnabled val="1"/>
        </dgm:presLayoutVars>
      </dgm:prSet>
      <dgm:spPr/>
    </dgm:pt>
    <dgm:pt modelId="{F57D0A0A-20E0-4BEF-8A37-DB68B5883F3B}" type="pres">
      <dgm:prSet presAssocID="{F1017BDD-B301-4E23-8F7A-804FBBA42ED5}" presName="accent_3" presStyleCnt="0"/>
      <dgm:spPr/>
    </dgm:pt>
    <dgm:pt modelId="{FD25D115-C82D-4CCA-9601-CBE49C896348}" type="pres">
      <dgm:prSet presAssocID="{F1017BDD-B301-4E23-8F7A-804FBBA42ED5}" presName="accentRepeatNode" presStyleLbl="solidFgAcc1" presStyleIdx="2" presStyleCnt="5"/>
      <dgm:spPr>
        <a:ln>
          <a:solidFill>
            <a:srgbClr val="FF6600"/>
          </a:solidFill>
        </a:ln>
      </dgm:spPr>
    </dgm:pt>
    <dgm:pt modelId="{F7C25453-A51B-40E7-AFE4-C8C2ABA81725}" type="pres">
      <dgm:prSet presAssocID="{2210BD11-751D-4B92-839D-2AD24E4815AE}" presName="text_4" presStyleLbl="node1" presStyleIdx="3" presStyleCnt="5">
        <dgm:presLayoutVars>
          <dgm:bulletEnabled val="1"/>
        </dgm:presLayoutVars>
      </dgm:prSet>
      <dgm:spPr/>
    </dgm:pt>
    <dgm:pt modelId="{AA4A9196-629D-4E00-810C-52688E53A854}" type="pres">
      <dgm:prSet presAssocID="{2210BD11-751D-4B92-839D-2AD24E4815AE}" presName="accent_4" presStyleCnt="0"/>
      <dgm:spPr/>
    </dgm:pt>
    <dgm:pt modelId="{0237C159-7109-4263-8A6E-39C28D564B9D}" type="pres">
      <dgm:prSet presAssocID="{2210BD11-751D-4B92-839D-2AD24E4815AE}" presName="accentRepeatNode" presStyleLbl="solidFgAcc1" presStyleIdx="3" presStyleCnt="5"/>
      <dgm:spPr>
        <a:ln>
          <a:solidFill>
            <a:srgbClr val="FF6600"/>
          </a:solidFill>
        </a:ln>
      </dgm:spPr>
    </dgm:pt>
    <dgm:pt modelId="{FAE53D91-C4C7-4EFF-94C0-15B204A427FF}" type="pres">
      <dgm:prSet presAssocID="{737390E2-85EA-4752-ABCE-22042D1D37F4}" presName="text_5" presStyleLbl="node1" presStyleIdx="4" presStyleCnt="5">
        <dgm:presLayoutVars>
          <dgm:bulletEnabled val="1"/>
        </dgm:presLayoutVars>
      </dgm:prSet>
      <dgm:spPr/>
    </dgm:pt>
    <dgm:pt modelId="{A8C70CCE-124B-4A98-8C3D-BCA90436B06B}" type="pres">
      <dgm:prSet presAssocID="{737390E2-85EA-4752-ABCE-22042D1D37F4}" presName="accent_5" presStyleCnt="0"/>
      <dgm:spPr/>
    </dgm:pt>
    <dgm:pt modelId="{22E50127-00B5-4B01-8187-B18B2DF3F5B9}" type="pres">
      <dgm:prSet presAssocID="{737390E2-85EA-4752-ABCE-22042D1D37F4}" presName="accentRepeatNode" presStyleLbl="solidFgAcc1" presStyleIdx="4" presStyleCnt="5"/>
      <dgm:spPr>
        <a:ln>
          <a:solidFill>
            <a:srgbClr val="FF6600"/>
          </a:solidFill>
        </a:ln>
      </dgm:spPr>
    </dgm:pt>
  </dgm:ptLst>
  <dgm:cxnLst>
    <dgm:cxn modelId="{36E35803-97FD-4155-AC8D-2A9E0BC6A915}" srcId="{D15D9C38-18EC-4188-907A-BCE461B81546}" destId="{F1017BDD-B301-4E23-8F7A-804FBBA42ED5}" srcOrd="2" destOrd="0" parTransId="{1C99A492-6726-4DDD-A36C-8A1FBEADC57F}" sibTransId="{6061DDAC-7F18-404D-933B-A9610DB5C0FE}"/>
    <dgm:cxn modelId="{BC69BE07-3E8E-43F9-BF2F-FEC254FDBEA9}" type="presOf" srcId="{8B5C71A8-8DED-4ABE-BFE2-44915B7B3614}" destId="{4309CE0B-E90F-4255-BACE-D431E5ACC567}" srcOrd="0" destOrd="0" presId="urn:microsoft.com/office/officeart/2008/layout/VerticalCurvedList"/>
    <dgm:cxn modelId="{5153F912-A2F6-4033-945F-5059ECE1ACD9}" type="presOf" srcId="{7FE86DB4-EF06-4ECD-9E82-DDB719690C20}" destId="{26B54EC3-DE8F-43A7-A12A-81605A5C2BA0}" srcOrd="0" destOrd="0" presId="urn:microsoft.com/office/officeart/2008/layout/VerticalCurvedList"/>
    <dgm:cxn modelId="{65AE4D14-BF79-4705-97E0-F243902C6B33}" srcId="{D15D9C38-18EC-4188-907A-BCE461B81546}" destId="{737390E2-85EA-4752-ABCE-22042D1D37F4}" srcOrd="4" destOrd="0" parTransId="{FC8C5A02-0A35-43B6-9B3C-F0E1C6E347C0}" sibTransId="{165E3293-5D4C-40E1-A8E4-D0774F23EC0C}"/>
    <dgm:cxn modelId="{19984D1D-E5AB-48FF-9A0F-0AC23006D60D}" type="presOf" srcId="{2210BD11-751D-4B92-839D-2AD24E4815AE}" destId="{F7C25453-A51B-40E7-AFE4-C8C2ABA81725}" srcOrd="0" destOrd="0" presId="urn:microsoft.com/office/officeart/2008/layout/VerticalCurvedList"/>
    <dgm:cxn modelId="{8E437B5B-FB3F-460C-BC04-522E33319837}" srcId="{D15D9C38-18EC-4188-907A-BCE461B81546}" destId="{2B869E52-B320-4BD6-9C03-159E6E094DC3}" srcOrd="0" destOrd="0" parTransId="{5402BADE-DB71-4550-9D12-89286D02ED15}" sibTransId="{8B5C71A8-8DED-4ABE-BFE2-44915B7B3614}"/>
    <dgm:cxn modelId="{09157859-8B03-45D8-8A23-E446170E515A}" srcId="{D15D9C38-18EC-4188-907A-BCE461B81546}" destId="{2210BD11-751D-4B92-839D-2AD24E4815AE}" srcOrd="3" destOrd="0" parTransId="{82AA04B3-CD19-4FE1-AC23-A6872302A54A}" sibTransId="{8021A272-9706-44D1-BBC3-BFE049DCD460}"/>
    <dgm:cxn modelId="{0E122281-DAEE-4242-86AD-0E5C7F1FDDDD}" type="presOf" srcId="{737390E2-85EA-4752-ABCE-22042D1D37F4}" destId="{FAE53D91-C4C7-4EFF-94C0-15B204A427FF}" srcOrd="0" destOrd="0" presId="urn:microsoft.com/office/officeart/2008/layout/VerticalCurvedList"/>
    <dgm:cxn modelId="{B7DB2489-8EFE-4CB0-866E-B4A985276DD9}" type="presOf" srcId="{2B869E52-B320-4BD6-9C03-159E6E094DC3}" destId="{EC4B3FC4-1638-4790-BF3F-A18F01C28626}" srcOrd="0" destOrd="0" presId="urn:microsoft.com/office/officeart/2008/layout/VerticalCurvedList"/>
    <dgm:cxn modelId="{9953F690-CD4F-4D5E-BD38-47024275CFE2}" type="presOf" srcId="{F1017BDD-B301-4E23-8F7A-804FBBA42ED5}" destId="{FB631E56-8ADD-4C81-AD78-3CD9F2430525}" srcOrd="0" destOrd="0" presId="urn:microsoft.com/office/officeart/2008/layout/VerticalCurvedList"/>
    <dgm:cxn modelId="{3179F4D1-9A92-4CAD-8FCB-E55640916EA8}" srcId="{D15D9C38-18EC-4188-907A-BCE461B81546}" destId="{7FE86DB4-EF06-4ECD-9E82-DDB719690C20}" srcOrd="1" destOrd="0" parTransId="{498D1942-B0D9-4FBD-BFA6-F126CEC6D6C5}" sibTransId="{9DD744B2-BF3A-4764-8069-062A14282FDC}"/>
    <dgm:cxn modelId="{331919E2-3818-4FA2-8600-CDC91C726C54}" type="presOf" srcId="{D15D9C38-18EC-4188-907A-BCE461B81546}" destId="{E12486D3-0CBD-4208-95D9-FC47FABD9A23}" srcOrd="0" destOrd="0" presId="urn:microsoft.com/office/officeart/2008/layout/VerticalCurvedList"/>
    <dgm:cxn modelId="{CC2C67F9-A989-4B7F-8B5A-0844DC6CDC1C}" type="presParOf" srcId="{E12486D3-0CBD-4208-95D9-FC47FABD9A23}" destId="{1B6F4494-4975-47A7-BA28-EAC75BBB933A}" srcOrd="0" destOrd="0" presId="urn:microsoft.com/office/officeart/2008/layout/VerticalCurvedList"/>
    <dgm:cxn modelId="{BCA442F3-D1F5-4F3F-BD6D-6DDBCEE17FEF}" type="presParOf" srcId="{1B6F4494-4975-47A7-BA28-EAC75BBB933A}" destId="{424D9581-2BE8-4D80-88F2-A4AD96DDAA25}" srcOrd="0" destOrd="0" presId="urn:microsoft.com/office/officeart/2008/layout/VerticalCurvedList"/>
    <dgm:cxn modelId="{497B251A-48DF-45E7-A9BF-B881BDF2EADE}" type="presParOf" srcId="{424D9581-2BE8-4D80-88F2-A4AD96DDAA25}" destId="{F78A93B5-4B24-4A8A-B235-4CAD0726D796}" srcOrd="0" destOrd="0" presId="urn:microsoft.com/office/officeart/2008/layout/VerticalCurvedList"/>
    <dgm:cxn modelId="{3F454A94-E6A6-48AD-8A17-64659E23FE95}" type="presParOf" srcId="{424D9581-2BE8-4D80-88F2-A4AD96DDAA25}" destId="{4309CE0B-E90F-4255-BACE-D431E5ACC567}" srcOrd="1" destOrd="0" presId="urn:microsoft.com/office/officeart/2008/layout/VerticalCurvedList"/>
    <dgm:cxn modelId="{5C764BA8-AC72-4DFE-B2A3-5BAB25AD3109}" type="presParOf" srcId="{424D9581-2BE8-4D80-88F2-A4AD96DDAA25}" destId="{41DB5914-608E-4261-8A69-431EB2CA6A71}" srcOrd="2" destOrd="0" presId="urn:microsoft.com/office/officeart/2008/layout/VerticalCurvedList"/>
    <dgm:cxn modelId="{8BDBABE2-F7AF-47B5-86F3-26F4C8469E26}" type="presParOf" srcId="{424D9581-2BE8-4D80-88F2-A4AD96DDAA25}" destId="{4F13F129-CBEC-40F7-91E5-BE89AADD81F0}" srcOrd="3" destOrd="0" presId="urn:microsoft.com/office/officeart/2008/layout/VerticalCurvedList"/>
    <dgm:cxn modelId="{37947B33-7D74-4028-8644-DD5F40768A11}" type="presParOf" srcId="{1B6F4494-4975-47A7-BA28-EAC75BBB933A}" destId="{EC4B3FC4-1638-4790-BF3F-A18F01C28626}" srcOrd="1" destOrd="0" presId="urn:microsoft.com/office/officeart/2008/layout/VerticalCurvedList"/>
    <dgm:cxn modelId="{73A7C559-4E1C-4511-9B04-003533E0F2CD}" type="presParOf" srcId="{1B6F4494-4975-47A7-BA28-EAC75BBB933A}" destId="{B3A16FEA-6A49-499E-8FFB-280CF0D39AAB}" srcOrd="2" destOrd="0" presId="urn:microsoft.com/office/officeart/2008/layout/VerticalCurvedList"/>
    <dgm:cxn modelId="{D11CFB9F-AD66-40A6-BF53-B3521FF71C45}" type="presParOf" srcId="{B3A16FEA-6A49-499E-8FFB-280CF0D39AAB}" destId="{A00E1246-F20F-457B-AF3F-AFB3D84045E9}" srcOrd="0" destOrd="0" presId="urn:microsoft.com/office/officeart/2008/layout/VerticalCurvedList"/>
    <dgm:cxn modelId="{C413280A-8381-45E7-A163-4178B435FB24}" type="presParOf" srcId="{1B6F4494-4975-47A7-BA28-EAC75BBB933A}" destId="{26B54EC3-DE8F-43A7-A12A-81605A5C2BA0}" srcOrd="3" destOrd="0" presId="urn:microsoft.com/office/officeart/2008/layout/VerticalCurvedList"/>
    <dgm:cxn modelId="{64388ADE-CDA9-4A60-93AE-EC81AF24642F}" type="presParOf" srcId="{1B6F4494-4975-47A7-BA28-EAC75BBB933A}" destId="{D18CC08D-1751-4722-A119-35EA80F4CE74}" srcOrd="4" destOrd="0" presId="urn:microsoft.com/office/officeart/2008/layout/VerticalCurvedList"/>
    <dgm:cxn modelId="{185D7CC5-1B95-4969-8D00-1E764386E9AD}" type="presParOf" srcId="{D18CC08D-1751-4722-A119-35EA80F4CE74}" destId="{99A9F831-2BD9-4FD7-9915-E22072FD35E1}" srcOrd="0" destOrd="0" presId="urn:microsoft.com/office/officeart/2008/layout/VerticalCurvedList"/>
    <dgm:cxn modelId="{2247F6DB-8D3B-4F60-8FE4-D2A4CB0C8AB4}" type="presParOf" srcId="{1B6F4494-4975-47A7-BA28-EAC75BBB933A}" destId="{FB631E56-8ADD-4C81-AD78-3CD9F2430525}" srcOrd="5" destOrd="0" presId="urn:microsoft.com/office/officeart/2008/layout/VerticalCurvedList"/>
    <dgm:cxn modelId="{705EC5CA-416C-4A0D-B482-1C5D52BEF7FA}" type="presParOf" srcId="{1B6F4494-4975-47A7-BA28-EAC75BBB933A}" destId="{F57D0A0A-20E0-4BEF-8A37-DB68B5883F3B}" srcOrd="6" destOrd="0" presId="urn:microsoft.com/office/officeart/2008/layout/VerticalCurvedList"/>
    <dgm:cxn modelId="{24DEC03F-075B-42D2-98ED-C986135D7E96}" type="presParOf" srcId="{F57D0A0A-20E0-4BEF-8A37-DB68B5883F3B}" destId="{FD25D115-C82D-4CCA-9601-CBE49C896348}" srcOrd="0" destOrd="0" presId="urn:microsoft.com/office/officeart/2008/layout/VerticalCurvedList"/>
    <dgm:cxn modelId="{BBF7123C-85A5-48E1-B1EF-49101C9370A6}" type="presParOf" srcId="{1B6F4494-4975-47A7-BA28-EAC75BBB933A}" destId="{F7C25453-A51B-40E7-AFE4-C8C2ABA81725}" srcOrd="7" destOrd="0" presId="urn:microsoft.com/office/officeart/2008/layout/VerticalCurvedList"/>
    <dgm:cxn modelId="{5409A76A-3BB5-449F-81D4-9771A0B3E8B6}" type="presParOf" srcId="{1B6F4494-4975-47A7-BA28-EAC75BBB933A}" destId="{AA4A9196-629D-4E00-810C-52688E53A854}" srcOrd="8" destOrd="0" presId="urn:microsoft.com/office/officeart/2008/layout/VerticalCurvedList"/>
    <dgm:cxn modelId="{2CE3F07D-AF5C-4F04-A532-DD73E054B858}" type="presParOf" srcId="{AA4A9196-629D-4E00-810C-52688E53A854}" destId="{0237C159-7109-4263-8A6E-39C28D564B9D}" srcOrd="0" destOrd="0" presId="urn:microsoft.com/office/officeart/2008/layout/VerticalCurvedList"/>
    <dgm:cxn modelId="{A298D8EF-53D5-4E95-9C11-9AFE39C92F83}" type="presParOf" srcId="{1B6F4494-4975-47A7-BA28-EAC75BBB933A}" destId="{FAE53D91-C4C7-4EFF-94C0-15B204A427FF}" srcOrd="9" destOrd="0" presId="urn:microsoft.com/office/officeart/2008/layout/VerticalCurvedList"/>
    <dgm:cxn modelId="{D43B6046-B65D-4C09-8029-EC960E703DF1}" type="presParOf" srcId="{1B6F4494-4975-47A7-BA28-EAC75BBB933A}" destId="{A8C70CCE-124B-4A98-8C3D-BCA90436B06B}" srcOrd="10" destOrd="0" presId="urn:microsoft.com/office/officeart/2008/layout/VerticalCurvedList"/>
    <dgm:cxn modelId="{B98B1D41-5107-415C-A075-679E25A0AB24}" type="presParOf" srcId="{A8C70CCE-124B-4A98-8C3D-BCA90436B06B}" destId="{22E50127-00B5-4B01-8187-B18B2DF3F5B9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6E67E0-A6D6-4166-B238-7BBA999E528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BD2726-5139-48B4-A467-093A189C451D}">
      <dgm:prSet phldrT="[Text]"/>
      <dgm:spPr/>
      <dgm:t>
        <a:bodyPr/>
        <a:lstStyle/>
        <a:p>
          <a:r>
            <a:rPr lang="en-US" dirty="0"/>
            <a:t>Inform action plans and policy dialogues</a:t>
          </a:r>
        </a:p>
      </dgm:t>
    </dgm:pt>
    <dgm:pt modelId="{59C60345-2609-47AA-B4C0-360C60124F36}" type="parTrans" cxnId="{E43B36A9-476E-494F-8E7F-FCD7F6AE2BCC}">
      <dgm:prSet/>
      <dgm:spPr/>
      <dgm:t>
        <a:bodyPr/>
        <a:lstStyle/>
        <a:p>
          <a:endParaRPr lang="en-US"/>
        </a:p>
      </dgm:t>
    </dgm:pt>
    <dgm:pt modelId="{149E73D3-637B-4DCC-AB1D-078521E1CC0C}" type="sibTrans" cxnId="{E43B36A9-476E-494F-8E7F-FCD7F6AE2BCC}">
      <dgm:prSet/>
      <dgm:spPr/>
      <dgm:t>
        <a:bodyPr/>
        <a:lstStyle/>
        <a:p>
          <a:endParaRPr lang="en-US"/>
        </a:p>
      </dgm:t>
    </dgm:pt>
    <dgm:pt modelId="{644FF58E-3ACE-48C1-9C7B-BE94CB0D2927}">
      <dgm:prSet phldrT="[Text]"/>
      <dgm:spPr/>
      <dgm:t>
        <a:bodyPr/>
        <a:lstStyle/>
        <a:p>
          <a:r>
            <a:rPr lang="en-US" dirty="0"/>
            <a:t>Phone interviews with online data entry</a:t>
          </a:r>
        </a:p>
      </dgm:t>
    </dgm:pt>
    <dgm:pt modelId="{86F14ECD-6D22-454D-8721-4EA1094AD593}" type="parTrans" cxnId="{9529E4F0-ACBD-46D1-B938-4DFF319A6B8D}">
      <dgm:prSet/>
      <dgm:spPr/>
      <dgm:t>
        <a:bodyPr/>
        <a:lstStyle/>
        <a:p>
          <a:endParaRPr lang="en-US"/>
        </a:p>
      </dgm:t>
    </dgm:pt>
    <dgm:pt modelId="{F5C43E5E-528E-45EC-819F-2C75D0F4BCC0}" type="sibTrans" cxnId="{9529E4F0-ACBD-46D1-B938-4DFF319A6B8D}">
      <dgm:prSet/>
      <dgm:spPr/>
      <dgm:t>
        <a:bodyPr/>
        <a:lstStyle/>
        <a:p>
          <a:endParaRPr lang="en-US"/>
        </a:p>
      </dgm:t>
    </dgm:pt>
    <dgm:pt modelId="{5FB34CAA-DAAB-4240-A2D4-40E688A02145}">
      <dgm:prSet phldrT="[Text]"/>
      <dgm:spPr/>
      <dgm:t>
        <a:bodyPr/>
        <a:lstStyle/>
        <a:p>
          <a:r>
            <a:rPr lang="en-US" dirty="0"/>
            <a:t>Daily data download and database consolidation</a:t>
          </a:r>
        </a:p>
      </dgm:t>
    </dgm:pt>
    <dgm:pt modelId="{AA38242E-62F2-4207-A35B-6CE0BA5CB868}" type="parTrans" cxnId="{B5206D7A-0A8B-4F40-878C-BEF1FB5CE112}">
      <dgm:prSet/>
      <dgm:spPr/>
      <dgm:t>
        <a:bodyPr/>
        <a:lstStyle/>
        <a:p>
          <a:endParaRPr lang="en-US"/>
        </a:p>
      </dgm:t>
    </dgm:pt>
    <dgm:pt modelId="{2F9D9653-8FE5-4B2A-A042-0AC671CEEBC8}" type="sibTrans" cxnId="{B5206D7A-0A8B-4F40-878C-BEF1FB5CE112}">
      <dgm:prSet/>
      <dgm:spPr/>
      <dgm:t>
        <a:bodyPr/>
        <a:lstStyle/>
        <a:p>
          <a:endParaRPr lang="en-US"/>
        </a:p>
      </dgm:t>
    </dgm:pt>
    <dgm:pt modelId="{7DE59E64-69DE-4AE8-B3AF-2097A73305BF}">
      <dgm:prSet phldrT="[Text]"/>
      <dgm:spPr/>
      <dgm:t>
        <a:bodyPr/>
        <a:lstStyle/>
        <a:p>
          <a:r>
            <a:rPr lang="en-US" dirty="0"/>
            <a:t>Data feeds into automated chartbooks/ dashboard</a:t>
          </a:r>
        </a:p>
      </dgm:t>
    </dgm:pt>
    <dgm:pt modelId="{CE84B13F-0955-4E91-AB94-86CF091ECD57}" type="parTrans" cxnId="{0E07A15A-1669-4B31-BAD4-BAB7E7C5C1EE}">
      <dgm:prSet/>
      <dgm:spPr/>
      <dgm:t>
        <a:bodyPr/>
        <a:lstStyle/>
        <a:p>
          <a:endParaRPr lang="en-US"/>
        </a:p>
      </dgm:t>
    </dgm:pt>
    <dgm:pt modelId="{22DF3624-E469-424D-9356-F3CEB32583EE}" type="sibTrans" cxnId="{0E07A15A-1669-4B31-BAD4-BAB7E7C5C1EE}">
      <dgm:prSet/>
      <dgm:spPr/>
      <dgm:t>
        <a:bodyPr/>
        <a:lstStyle/>
        <a:p>
          <a:endParaRPr lang="en-US"/>
        </a:p>
      </dgm:t>
    </dgm:pt>
    <dgm:pt modelId="{68325FA3-08FA-4399-A32A-B009CD7ACB77}" type="pres">
      <dgm:prSet presAssocID="{F66E67E0-A6D6-4166-B238-7BBA999E5287}" presName="cycle" presStyleCnt="0">
        <dgm:presLayoutVars>
          <dgm:dir/>
          <dgm:resizeHandles val="exact"/>
        </dgm:presLayoutVars>
      </dgm:prSet>
      <dgm:spPr/>
    </dgm:pt>
    <dgm:pt modelId="{FD79F45B-27FD-41B5-B9F8-1B9A22A5F31C}" type="pres">
      <dgm:prSet presAssocID="{5FB34CAA-DAAB-4240-A2D4-40E688A02145}" presName="dummy" presStyleCnt="0"/>
      <dgm:spPr/>
    </dgm:pt>
    <dgm:pt modelId="{5D9B22D0-9EFF-438B-B559-AE65716E7F1F}" type="pres">
      <dgm:prSet presAssocID="{5FB34CAA-DAAB-4240-A2D4-40E688A02145}" presName="node" presStyleLbl="revTx" presStyleIdx="0" presStyleCnt="4">
        <dgm:presLayoutVars>
          <dgm:bulletEnabled val="1"/>
        </dgm:presLayoutVars>
      </dgm:prSet>
      <dgm:spPr/>
    </dgm:pt>
    <dgm:pt modelId="{D1F73459-2D11-4747-8BF0-CC6507D57798}" type="pres">
      <dgm:prSet presAssocID="{2F9D9653-8FE5-4B2A-A042-0AC671CEEBC8}" presName="sibTrans" presStyleLbl="node1" presStyleIdx="0" presStyleCnt="4"/>
      <dgm:spPr/>
    </dgm:pt>
    <dgm:pt modelId="{35238148-8E0E-42AE-A78C-D2E234FCCE01}" type="pres">
      <dgm:prSet presAssocID="{7DE59E64-69DE-4AE8-B3AF-2097A73305BF}" presName="dummy" presStyleCnt="0"/>
      <dgm:spPr/>
    </dgm:pt>
    <dgm:pt modelId="{980C4912-2DEF-46D4-AF15-A1768C7D0145}" type="pres">
      <dgm:prSet presAssocID="{7DE59E64-69DE-4AE8-B3AF-2097A73305BF}" presName="node" presStyleLbl="revTx" presStyleIdx="1" presStyleCnt="4">
        <dgm:presLayoutVars>
          <dgm:bulletEnabled val="1"/>
        </dgm:presLayoutVars>
      </dgm:prSet>
      <dgm:spPr/>
    </dgm:pt>
    <dgm:pt modelId="{29BB5FE7-E240-4B4F-9D66-FBFF37BA9F52}" type="pres">
      <dgm:prSet presAssocID="{22DF3624-E469-424D-9356-F3CEB32583EE}" presName="sibTrans" presStyleLbl="node1" presStyleIdx="1" presStyleCnt="4"/>
      <dgm:spPr/>
    </dgm:pt>
    <dgm:pt modelId="{A4A18283-56AF-45CE-882C-347FB91EF634}" type="pres">
      <dgm:prSet presAssocID="{ECBD2726-5139-48B4-A467-093A189C451D}" presName="dummy" presStyleCnt="0"/>
      <dgm:spPr/>
    </dgm:pt>
    <dgm:pt modelId="{379015CE-EFCE-42F2-AFB6-4D6537F5A413}" type="pres">
      <dgm:prSet presAssocID="{ECBD2726-5139-48B4-A467-093A189C451D}" presName="node" presStyleLbl="revTx" presStyleIdx="2" presStyleCnt="4">
        <dgm:presLayoutVars>
          <dgm:bulletEnabled val="1"/>
        </dgm:presLayoutVars>
      </dgm:prSet>
      <dgm:spPr/>
    </dgm:pt>
    <dgm:pt modelId="{7E8434F2-FE81-4FC3-B5BE-1AD027DF0BDD}" type="pres">
      <dgm:prSet presAssocID="{149E73D3-637B-4DCC-AB1D-078521E1CC0C}" presName="sibTrans" presStyleLbl="node1" presStyleIdx="2" presStyleCnt="4"/>
      <dgm:spPr/>
    </dgm:pt>
    <dgm:pt modelId="{F809A824-B8B3-4704-9740-E19A3D2D1D3C}" type="pres">
      <dgm:prSet presAssocID="{644FF58E-3ACE-48C1-9C7B-BE94CB0D2927}" presName="dummy" presStyleCnt="0"/>
      <dgm:spPr/>
    </dgm:pt>
    <dgm:pt modelId="{8A34A67B-07E2-40CC-A59D-8430C50FF98B}" type="pres">
      <dgm:prSet presAssocID="{644FF58E-3ACE-48C1-9C7B-BE94CB0D2927}" presName="node" presStyleLbl="revTx" presStyleIdx="3" presStyleCnt="4">
        <dgm:presLayoutVars>
          <dgm:bulletEnabled val="1"/>
        </dgm:presLayoutVars>
      </dgm:prSet>
      <dgm:spPr/>
    </dgm:pt>
    <dgm:pt modelId="{EA6B16AB-D99A-4212-B8CA-F8554176960E}" type="pres">
      <dgm:prSet presAssocID="{F5C43E5E-528E-45EC-819F-2C75D0F4BCC0}" presName="sibTrans" presStyleLbl="node1" presStyleIdx="3" presStyleCnt="4"/>
      <dgm:spPr/>
    </dgm:pt>
  </dgm:ptLst>
  <dgm:cxnLst>
    <dgm:cxn modelId="{0F68B601-7367-4B9C-8177-C06FF251A6D7}" type="presOf" srcId="{149E73D3-637B-4DCC-AB1D-078521E1CC0C}" destId="{7E8434F2-FE81-4FC3-B5BE-1AD027DF0BDD}" srcOrd="0" destOrd="0" presId="urn:microsoft.com/office/officeart/2005/8/layout/cycle1"/>
    <dgm:cxn modelId="{E4CB1004-F0F0-47C4-B251-6BC3B6F2188E}" type="presOf" srcId="{2F9D9653-8FE5-4B2A-A042-0AC671CEEBC8}" destId="{D1F73459-2D11-4747-8BF0-CC6507D57798}" srcOrd="0" destOrd="0" presId="urn:microsoft.com/office/officeart/2005/8/layout/cycle1"/>
    <dgm:cxn modelId="{5DC4B84D-A6C8-417D-8DC9-C82FFA0191FF}" type="presOf" srcId="{F5C43E5E-528E-45EC-819F-2C75D0F4BCC0}" destId="{EA6B16AB-D99A-4212-B8CA-F8554176960E}" srcOrd="0" destOrd="0" presId="urn:microsoft.com/office/officeart/2005/8/layout/cycle1"/>
    <dgm:cxn modelId="{B5206D7A-0A8B-4F40-878C-BEF1FB5CE112}" srcId="{F66E67E0-A6D6-4166-B238-7BBA999E5287}" destId="{5FB34CAA-DAAB-4240-A2D4-40E688A02145}" srcOrd="0" destOrd="0" parTransId="{AA38242E-62F2-4207-A35B-6CE0BA5CB868}" sibTransId="{2F9D9653-8FE5-4B2A-A042-0AC671CEEBC8}"/>
    <dgm:cxn modelId="{0E07A15A-1669-4B31-BAD4-BAB7E7C5C1EE}" srcId="{F66E67E0-A6D6-4166-B238-7BBA999E5287}" destId="{7DE59E64-69DE-4AE8-B3AF-2097A73305BF}" srcOrd="1" destOrd="0" parTransId="{CE84B13F-0955-4E91-AB94-86CF091ECD57}" sibTransId="{22DF3624-E469-424D-9356-F3CEB32583EE}"/>
    <dgm:cxn modelId="{1A1F4EA3-8FD0-4C78-AA3A-312B66148BDC}" type="presOf" srcId="{7DE59E64-69DE-4AE8-B3AF-2097A73305BF}" destId="{980C4912-2DEF-46D4-AF15-A1768C7D0145}" srcOrd="0" destOrd="0" presId="urn:microsoft.com/office/officeart/2005/8/layout/cycle1"/>
    <dgm:cxn modelId="{E43B36A9-476E-494F-8E7F-FCD7F6AE2BCC}" srcId="{F66E67E0-A6D6-4166-B238-7BBA999E5287}" destId="{ECBD2726-5139-48B4-A467-093A189C451D}" srcOrd="2" destOrd="0" parTransId="{59C60345-2609-47AA-B4C0-360C60124F36}" sibTransId="{149E73D3-637B-4DCC-AB1D-078521E1CC0C}"/>
    <dgm:cxn modelId="{B03FE4B3-2F78-4834-8E4A-494D0165138C}" type="presOf" srcId="{22DF3624-E469-424D-9356-F3CEB32583EE}" destId="{29BB5FE7-E240-4B4F-9D66-FBFF37BA9F52}" srcOrd="0" destOrd="0" presId="urn:microsoft.com/office/officeart/2005/8/layout/cycle1"/>
    <dgm:cxn modelId="{91174BC5-A861-4C0C-9968-8C03A1FD9EFD}" type="presOf" srcId="{5FB34CAA-DAAB-4240-A2D4-40E688A02145}" destId="{5D9B22D0-9EFF-438B-B559-AE65716E7F1F}" srcOrd="0" destOrd="0" presId="urn:microsoft.com/office/officeart/2005/8/layout/cycle1"/>
    <dgm:cxn modelId="{549730CA-B9BD-4DA2-9C8E-64C927506476}" type="presOf" srcId="{ECBD2726-5139-48B4-A467-093A189C451D}" destId="{379015CE-EFCE-42F2-AFB6-4D6537F5A413}" srcOrd="0" destOrd="0" presId="urn:microsoft.com/office/officeart/2005/8/layout/cycle1"/>
    <dgm:cxn modelId="{3E986BD7-6820-438A-BB01-6A5C310EA498}" type="presOf" srcId="{F66E67E0-A6D6-4166-B238-7BBA999E5287}" destId="{68325FA3-08FA-4399-A32A-B009CD7ACB77}" srcOrd="0" destOrd="0" presId="urn:microsoft.com/office/officeart/2005/8/layout/cycle1"/>
    <dgm:cxn modelId="{9529E4F0-ACBD-46D1-B938-4DFF319A6B8D}" srcId="{F66E67E0-A6D6-4166-B238-7BBA999E5287}" destId="{644FF58E-3ACE-48C1-9C7B-BE94CB0D2927}" srcOrd="3" destOrd="0" parTransId="{86F14ECD-6D22-454D-8721-4EA1094AD593}" sibTransId="{F5C43E5E-528E-45EC-819F-2C75D0F4BCC0}"/>
    <dgm:cxn modelId="{B108CEF5-5760-4C1E-AB26-36624D1254B7}" type="presOf" srcId="{644FF58E-3ACE-48C1-9C7B-BE94CB0D2927}" destId="{8A34A67B-07E2-40CC-A59D-8430C50FF98B}" srcOrd="0" destOrd="0" presId="urn:microsoft.com/office/officeart/2005/8/layout/cycle1"/>
    <dgm:cxn modelId="{6AF9FD6E-5B38-4960-98D7-A2915C9F3B9B}" type="presParOf" srcId="{68325FA3-08FA-4399-A32A-B009CD7ACB77}" destId="{FD79F45B-27FD-41B5-B9F8-1B9A22A5F31C}" srcOrd="0" destOrd="0" presId="urn:microsoft.com/office/officeart/2005/8/layout/cycle1"/>
    <dgm:cxn modelId="{D326E337-8960-4EF0-BE4E-9A135CD2C0B1}" type="presParOf" srcId="{68325FA3-08FA-4399-A32A-B009CD7ACB77}" destId="{5D9B22D0-9EFF-438B-B559-AE65716E7F1F}" srcOrd="1" destOrd="0" presId="urn:microsoft.com/office/officeart/2005/8/layout/cycle1"/>
    <dgm:cxn modelId="{D6DFE895-BB13-4626-88A4-F28315A8492E}" type="presParOf" srcId="{68325FA3-08FA-4399-A32A-B009CD7ACB77}" destId="{D1F73459-2D11-4747-8BF0-CC6507D57798}" srcOrd="2" destOrd="0" presId="urn:microsoft.com/office/officeart/2005/8/layout/cycle1"/>
    <dgm:cxn modelId="{FD82D430-CB76-4ABE-85B3-4573675AB9FD}" type="presParOf" srcId="{68325FA3-08FA-4399-A32A-B009CD7ACB77}" destId="{35238148-8E0E-42AE-A78C-D2E234FCCE01}" srcOrd="3" destOrd="0" presId="urn:microsoft.com/office/officeart/2005/8/layout/cycle1"/>
    <dgm:cxn modelId="{709C6F2B-FAFE-48B4-90ED-66340752B5E2}" type="presParOf" srcId="{68325FA3-08FA-4399-A32A-B009CD7ACB77}" destId="{980C4912-2DEF-46D4-AF15-A1768C7D0145}" srcOrd="4" destOrd="0" presId="urn:microsoft.com/office/officeart/2005/8/layout/cycle1"/>
    <dgm:cxn modelId="{82B7F667-2BE6-478B-B6FC-458DBD19F4F6}" type="presParOf" srcId="{68325FA3-08FA-4399-A32A-B009CD7ACB77}" destId="{29BB5FE7-E240-4B4F-9D66-FBFF37BA9F52}" srcOrd="5" destOrd="0" presId="urn:microsoft.com/office/officeart/2005/8/layout/cycle1"/>
    <dgm:cxn modelId="{2064A70B-261A-4800-899C-7429F7AE2FD8}" type="presParOf" srcId="{68325FA3-08FA-4399-A32A-B009CD7ACB77}" destId="{A4A18283-56AF-45CE-882C-347FB91EF634}" srcOrd="6" destOrd="0" presId="urn:microsoft.com/office/officeart/2005/8/layout/cycle1"/>
    <dgm:cxn modelId="{C89DDC15-EA20-499A-B520-E934B3A78F0E}" type="presParOf" srcId="{68325FA3-08FA-4399-A32A-B009CD7ACB77}" destId="{379015CE-EFCE-42F2-AFB6-4D6537F5A413}" srcOrd="7" destOrd="0" presId="urn:microsoft.com/office/officeart/2005/8/layout/cycle1"/>
    <dgm:cxn modelId="{1B7F1CCC-A5E5-4334-85F2-49BE12DC715A}" type="presParOf" srcId="{68325FA3-08FA-4399-A32A-B009CD7ACB77}" destId="{7E8434F2-FE81-4FC3-B5BE-1AD027DF0BDD}" srcOrd="8" destOrd="0" presId="urn:microsoft.com/office/officeart/2005/8/layout/cycle1"/>
    <dgm:cxn modelId="{9CF75D42-0D55-4847-BFE5-9A6A67D835BA}" type="presParOf" srcId="{68325FA3-08FA-4399-A32A-B009CD7ACB77}" destId="{F809A824-B8B3-4704-9740-E19A3D2D1D3C}" srcOrd="9" destOrd="0" presId="urn:microsoft.com/office/officeart/2005/8/layout/cycle1"/>
    <dgm:cxn modelId="{A7EA7BBE-F716-43D4-A339-8689CF522169}" type="presParOf" srcId="{68325FA3-08FA-4399-A32A-B009CD7ACB77}" destId="{8A34A67B-07E2-40CC-A59D-8430C50FF98B}" srcOrd="10" destOrd="0" presId="urn:microsoft.com/office/officeart/2005/8/layout/cycle1"/>
    <dgm:cxn modelId="{41567EDC-9A4D-44A1-AF37-2381D3497155}" type="presParOf" srcId="{68325FA3-08FA-4399-A32A-B009CD7ACB77}" destId="{EA6B16AB-D99A-4212-B8CA-F8554176960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947F6-47C1-4C70-9374-00D9FDA30106}">
      <dsp:nvSpPr>
        <dsp:cNvPr id="0" name=""/>
        <dsp:cNvSpPr/>
      </dsp:nvSpPr>
      <dsp:spPr>
        <a:xfrm>
          <a:off x="2" y="0"/>
          <a:ext cx="11222575" cy="3732273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E2141-2356-44C1-B7A8-3DBF41176C17}">
      <dsp:nvSpPr>
        <dsp:cNvPr id="0" name=""/>
        <dsp:cNvSpPr/>
      </dsp:nvSpPr>
      <dsp:spPr>
        <a:xfrm>
          <a:off x="89363" y="205424"/>
          <a:ext cx="3300193" cy="332142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1. Generate understanding and evidence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to identify health systems bottlenecks through rapid readiness assessment tools (national, facility community levels)</a:t>
          </a:r>
        </a:p>
      </dsp:txBody>
      <dsp:txXfrm>
        <a:off x="250465" y="366526"/>
        <a:ext cx="2977989" cy="2999220"/>
      </dsp:txXfrm>
    </dsp:sp>
    <dsp:sp modelId="{2597C0A9-0AAF-428A-8019-286197CC89AE}">
      <dsp:nvSpPr>
        <dsp:cNvPr id="0" name=""/>
        <dsp:cNvSpPr/>
      </dsp:nvSpPr>
      <dsp:spPr>
        <a:xfrm>
          <a:off x="3857709" y="205424"/>
          <a:ext cx="3462387" cy="334220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2. Guide country responses to deliver COVID-19 tools &amp; maintain EHS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by strengthening 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rPr>
            <a:t>country capacities &amp; platforms in health services monitoring, analysis &amp; use of data </a:t>
          </a:r>
          <a:endParaRPr lang="en-US" sz="1400" b="0" kern="1200" dirty="0">
            <a:solidFill>
              <a:schemeClr val="bg1"/>
            </a:solidFill>
            <a:latin typeface="+mn-lt"/>
            <a:cs typeface="Calibri" panose="020F0502020204030204" pitchFamily="34" charset="0"/>
          </a:endParaRPr>
        </a:p>
      </dsp:txBody>
      <dsp:txXfrm>
        <a:off x="4020862" y="368577"/>
        <a:ext cx="3136081" cy="3015899"/>
      </dsp:txXfrm>
    </dsp:sp>
    <dsp:sp modelId="{83264B40-CE82-48CB-9987-F2AAD647962D}">
      <dsp:nvSpPr>
        <dsp:cNvPr id="0" name=""/>
        <dsp:cNvSpPr/>
      </dsp:nvSpPr>
      <dsp:spPr>
        <a:xfrm>
          <a:off x="7647402" y="205424"/>
          <a:ext cx="3451634" cy="3321424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Calibri" panose="020F0502020204030204" pitchFamily="34" charset="0"/>
            </a:rPr>
            <a:t>3</a:t>
          </a:r>
          <a:r>
            <a:rPr lang="en-US" sz="1600" b="1" kern="1200" dirty="0">
              <a:solidFill>
                <a:prstClr val="white"/>
              </a:solidFill>
              <a:latin typeface="+mn-lt"/>
              <a:ea typeface="+mn-ea"/>
              <a:cs typeface="Calibri" panose="020F0502020204030204" pitchFamily="34" charset="0"/>
            </a:rPr>
            <a:t>. Scale to sustainable health services monitoring systems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prstClr val="white"/>
            </a:solidFill>
            <a:latin typeface="Arial"/>
            <a:ea typeface="+mn-ea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white"/>
              </a:solidFill>
              <a:latin typeface="Arial"/>
              <a:ea typeface="+mn-ea"/>
              <a:cs typeface="Calibri" panose="020F0502020204030204" pitchFamily="34" charset="0"/>
            </a:rPr>
            <a:t>through implementation, documentation and learning</a:t>
          </a:r>
          <a:endParaRPr lang="en-US" sz="1800" b="1" kern="1200" dirty="0"/>
        </a:p>
      </dsp:txBody>
      <dsp:txXfrm>
        <a:off x="7809541" y="367563"/>
        <a:ext cx="3127356" cy="29971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3121C-2616-4EE8-B184-4182BD32AD2B}">
      <dsp:nvSpPr>
        <dsp:cNvPr id="0" name=""/>
        <dsp:cNvSpPr/>
      </dsp:nvSpPr>
      <dsp:spPr>
        <a:xfrm>
          <a:off x="7079" y="517566"/>
          <a:ext cx="2349086" cy="9396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GB" sz="1500" b="1" kern="1200" dirty="0">
              <a:effectLst/>
              <a:latin typeface="+mn-lt"/>
            </a:rPr>
            <a:t>Governance and coordination</a:t>
          </a:r>
          <a:endParaRPr lang="en-US" sz="1500" kern="1200" dirty="0"/>
        </a:p>
      </dsp:txBody>
      <dsp:txXfrm>
        <a:off x="476896" y="517566"/>
        <a:ext cx="1409452" cy="939634"/>
      </dsp:txXfrm>
    </dsp:sp>
    <dsp:sp modelId="{FAE2D847-B024-40A4-B4CA-90CA024CCAF9}">
      <dsp:nvSpPr>
        <dsp:cNvPr id="0" name=""/>
        <dsp:cNvSpPr/>
      </dsp:nvSpPr>
      <dsp:spPr>
        <a:xfrm>
          <a:off x="7079" y="1458300"/>
          <a:ext cx="1879269" cy="35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 err="1">
              <a:solidFill>
                <a:schemeClr val="tx1"/>
              </a:solidFill>
              <a:effectLst/>
              <a:latin typeface="+mn-lt"/>
            </a:rPr>
            <a:t>MoH</a:t>
          </a: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 request for support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Establish coordinating group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Determine scope and frequency of survey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Identify survey implementation team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Prepare overall survey plan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Identify resource requirement and prepare budget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079" y="1458300"/>
        <a:ext cx="1879269" cy="3586035"/>
      </dsp:txXfrm>
    </dsp:sp>
    <dsp:sp modelId="{74C626BD-BD48-4141-ABA0-98FAB596FC3D}">
      <dsp:nvSpPr>
        <dsp:cNvPr id="0" name=""/>
        <dsp:cNvSpPr/>
      </dsp:nvSpPr>
      <dsp:spPr>
        <a:xfrm>
          <a:off x="2140166" y="517566"/>
          <a:ext cx="2349086" cy="939634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500" b="1" kern="1200" dirty="0"/>
            <a:t>Sampling</a:t>
          </a:r>
        </a:p>
      </dsp:txBody>
      <dsp:txXfrm>
        <a:off x="2609983" y="517566"/>
        <a:ext cx="1409452" cy="939634"/>
      </dsp:txXfrm>
    </dsp:sp>
    <dsp:sp modelId="{D2D612F6-F070-41E9-9D23-F0FC1730E56A}">
      <dsp:nvSpPr>
        <dsp:cNvPr id="0" name=""/>
        <dsp:cNvSpPr/>
      </dsp:nvSpPr>
      <dsp:spPr>
        <a:xfrm>
          <a:off x="2140166" y="1458300"/>
          <a:ext cx="1879269" cy="35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Obtain master facility list and list of eligible facilities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</a:rPr>
            <a:t>Determine sample based on sampling approach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140166" y="1458300"/>
        <a:ext cx="1879269" cy="3586035"/>
      </dsp:txXfrm>
    </dsp:sp>
    <dsp:sp modelId="{F0E76B87-AE67-4D83-A571-7DBBE77237DD}">
      <dsp:nvSpPr>
        <dsp:cNvPr id="0" name=""/>
        <dsp:cNvSpPr/>
      </dsp:nvSpPr>
      <dsp:spPr>
        <a:xfrm>
          <a:off x="4273253" y="517566"/>
          <a:ext cx="2349086" cy="93963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GB" sz="1500" b="1" kern="1200" dirty="0">
              <a:effectLst/>
              <a:latin typeface="+mn-lt"/>
            </a:rPr>
            <a:t>Survey planning and preparation</a:t>
          </a:r>
          <a:endParaRPr lang="en-US" sz="1500" kern="1200" dirty="0"/>
        </a:p>
      </dsp:txBody>
      <dsp:txXfrm>
        <a:off x="4743070" y="517566"/>
        <a:ext cx="1409452" cy="939634"/>
      </dsp:txXfrm>
    </dsp:sp>
    <dsp:sp modelId="{4F67478B-6228-4F51-8691-79CE70E91730}">
      <dsp:nvSpPr>
        <dsp:cNvPr id="0" name=""/>
        <dsp:cNvSpPr/>
      </dsp:nvSpPr>
      <dsp:spPr>
        <a:xfrm>
          <a:off x="4273253" y="1458300"/>
          <a:ext cx="1879269" cy="35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Review and adapt modules and survey materials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Procure equipment and coordinate logistics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Plan and conduct interviewer training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Pilot test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Complete pre-interview outreach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Prepare interview schedule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273253" y="1458300"/>
        <a:ext cx="1879269" cy="3586035"/>
      </dsp:txXfrm>
    </dsp:sp>
    <dsp:sp modelId="{7826A2DE-0D8A-41BF-977E-2DF00484D1AD}">
      <dsp:nvSpPr>
        <dsp:cNvPr id="0" name=""/>
        <dsp:cNvSpPr/>
      </dsp:nvSpPr>
      <dsp:spPr>
        <a:xfrm>
          <a:off x="6406339" y="517566"/>
          <a:ext cx="2349086" cy="93963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GB" sz="1500" b="1" kern="1200" dirty="0">
              <a:effectLst/>
              <a:latin typeface="+mn-lt"/>
            </a:rPr>
            <a:t>Data collection and reporting</a:t>
          </a:r>
          <a:endParaRPr lang="en-US" sz="1500" kern="1200" dirty="0"/>
        </a:p>
      </dsp:txBody>
      <dsp:txXfrm>
        <a:off x="6876156" y="517566"/>
        <a:ext cx="1409452" cy="939634"/>
      </dsp:txXfrm>
    </dsp:sp>
    <dsp:sp modelId="{E3BBAB93-45F1-4805-9535-8417844CBD08}">
      <dsp:nvSpPr>
        <dsp:cNvPr id="0" name=""/>
        <dsp:cNvSpPr/>
      </dsp:nvSpPr>
      <dsp:spPr>
        <a:xfrm>
          <a:off x="6406339" y="1458300"/>
          <a:ext cx="1879269" cy="35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GB" sz="1400" b="1" kern="1200" dirty="0">
              <a:solidFill>
                <a:schemeClr val="tx1"/>
              </a:solidFill>
              <a:effectLst/>
              <a:latin typeface="+mn-lt"/>
            </a:rPr>
            <a:t>Conduct telephone interviews</a:t>
          </a:r>
          <a:endParaRPr lang="en-US" sz="1400" b="1" kern="1200" dirty="0">
            <a:solidFill>
              <a:schemeClr val="tx1"/>
            </a:solidFill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Download survey data from the online server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406339" y="1458300"/>
        <a:ext cx="1879269" cy="3586035"/>
      </dsp:txXfrm>
    </dsp:sp>
    <dsp:sp modelId="{FE15A25A-208E-42DF-B179-A746111EF060}">
      <dsp:nvSpPr>
        <dsp:cNvPr id="0" name=""/>
        <dsp:cNvSpPr/>
      </dsp:nvSpPr>
      <dsp:spPr>
        <a:xfrm>
          <a:off x="8598050" y="531347"/>
          <a:ext cx="2349086" cy="93963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GB" sz="1500" b="1" kern="1200" dirty="0">
              <a:effectLst/>
              <a:latin typeface="+mn-lt"/>
            </a:rPr>
            <a:t>Data analysis and use</a:t>
          </a:r>
          <a:endParaRPr lang="en-US" sz="1500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067867" y="531347"/>
        <a:ext cx="1409452" cy="939634"/>
      </dsp:txXfrm>
    </dsp:sp>
    <dsp:sp modelId="{972697F2-23F6-42EC-8F37-84B443BCED5A}">
      <dsp:nvSpPr>
        <dsp:cNvPr id="0" name=""/>
        <dsp:cNvSpPr/>
      </dsp:nvSpPr>
      <dsp:spPr>
        <a:xfrm>
          <a:off x="8539426" y="1458300"/>
          <a:ext cx="2701149" cy="358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endParaRPr lang="en-US" sz="1400" b="1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Update database and automated outputs daily</a:t>
          </a:r>
          <a:endParaRPr lang="en-US" sz="1400" b="1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Develop roadmap/action plan to mitigate disruptions and address priority bottlenecks</a:t>
          </a:r>
          <a:endParaRPr lang="en-US" sz="1400" b="1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Incorporate feedback into next round of survey</a:t>
          </a:r>
          <a:endParaRPr lang="en-US" sz="1400" b="1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82880" lvl="1" indent="-182880" algn="l" defTabSz="622300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2F5496"/>
            </a:buClr>
            <a:buSzPct val="100000"/>
            <a:buFont typeface="Wingdings" panose="05000000000000000000" pitchFamily="2" charset="2"/>
            <a:buChar char="ü"/>
          </a:pPr>
          <a:r>
            <a:rPr lang="en-US" sz="1400" b="1" kern="1200" dirty="0">
              <a:solidFill>
                <a:schemeClr val="tx1"/>
              </a:solidFill>
              <a:effectLst/>
              <a:latin typeface="+mn-lt"/>
            </a:rPr>
            <a:t>Integrate/scale to national preparedness and performance monitoring dashboard (long-term)</a:t>
          </a:r>
          <a:endParaRPr lang="en-US" sz="1400" b="1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539426" y="1458300"/>
        <a:ext cx="2701149" cy="3586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72756-482B-4B25-89DA-6BF12797024D}">
      <dsp:nvSpPr>
        <dsp:cNvPr id="0" name=""/>
        <dsp:cNvSpPr/>
      </dsp:nvSpPr>
      <dsp:spPr>
        <a:xfrm>
          <a:off x="-6126943" y="-938051"/>
          <a:ext cx="7298494" cy="7298494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EA709-DDDF-482C-A553-0FCF320FE63A}">
      <dsp:nvSpPr>
        <dsp:cNvPr id="0" name=""/>
        <dsp:cNvSpPr/>
      </dsp:nvSpPr>
      <dsp:spPr>
        <a:xfrm>
          <a:off x="380380" y="246501"/>
          <a:ext cx="7685390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Have facilities adopted and activated IMST protocols</a:t>
          </a:r>
        </a:p>
      </dsp:txBody>
      <dsp:txXfrm>
        <a:off x="380380" y="246501"/>
        <a:ext cx="7685390" cy="492786"/>
      </dsp:txXfrm>
    </dsp:sp>
    <dsp:sp modelId="{AE8112CE-9C03-4D4B-A19E-805B0A66CC38}">
      <dsp:nvSpPr>
        <dsp:cNvPr id="0" name=""/>
        <dsp:cNvSpPr/>
      </dsp:nvSpPr>
      <dsp:spPr>
        <a:xfrm>
          <a:off x="72388" y="184903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E5855-984C-4ECD-A02F-5D7F51A66444}">
      <dsp:nvSpPr>
        <dsp:cNvPr id="0" name=""/>
        <dsp:cNvSpPr/>
      </dsp:nvSpPr>
      <dsp:spPr>
        <a:xfrm>
          <a:off x="826643" y="986116"/>
          <a:ext cx="7239127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</a:rPr>
            <a:t>Do facilities have sufficient bed and space capacities to manage COVID-19 patients?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826643" y="986116"/>
        <a:ext cx="7239127" cy="492786"/>
      </dsp:txXfrm>
    </dsp:sp>
    <dsp:sp modelId="{BE166836-9A2E-4C45-94C0-4BFCCB8C4AE9}">
      <dsp:nvSpPr>
        <dsp:cNvPr id="0" name=""/>
        <dsp:cNvSpPr/>
      </dsp:nvSpPr>
      <dsp:spPr>
        <a:xfrm>
          <a:off x="518651" y="924517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D6110-F03F-43EF-AC4A-1FB5FAEBD92A}">
      <dsp:nvSpPr>
        <dsp:cNvPr id="0" name=""/>
        <dsp:cNvSpPr/>
      </dsp:nvSpPr>
      <dsp:spPr>
        <a:xfrm>
          <a:off x="1071193" y="1725188"/>
          <a:ext cx="6994577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the necessary medicines and medical supplies for the management of COVID-19 patients?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1071193" y="1725188"/>
        <a:ext cx="6994577" cy="492786"/>
      </dsp:txXfrm>
    </dsp:sp>
    <dsp:sp modelId="{853A671D-9F1F-41FE-B565-3CEC0BB4FEF5}">
      <dsp:nvSpPr>
        <dsp:cNvPr id="0" name=""/>
        <dsp:cNvSpPr/>
      </dsp:nvSpPr>
      <dsp:spPr>
        <a:xfrm>
          <a:off x="763201" y="1663589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19A04-EB73-4093-BE4A-774282E39B9B}">
      <dsp:nvSpPr>
        <dsp:cNvPr id="0" name=""/>
        <dsp:cNvSpPr/>
      </dsp:nvSpPr>
      <dsp:spPr>
        <a:xfrm>
          <a:off x="1149275" y="2464802"/>
          <a:ext cx="6916495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necessary PPE for health workers?</a:t>
          </a:r>
          <a:br>
            <a:rPr lang="pt-BR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pt-BR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the necessary IPC supplies? 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1149275" y="2464802"/>
        <a:ext cx="6916495" cy="492786"/>
      </dsp:txXfrm>
    </dsp:sp>
    <dsp:sp modelId="{E2A8130F-D359-4468-B185-844E72FEF9E4}">
      <dsp:nvSpPr>
        <dsp:cNvPr id="0" name=""/>
        <dsp:cNvSpPr/>
      </dsp:nvSpPr>
      <dsp:spPr>
        <a:xfrm>
          <a:off x="841284" y="2403204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70330-F811-4A63-8F7B-0EB1952019D8}">
      <dsp:nvSpPr>
        <dsp:cNvPr id="0" name=""/>
        <dsp:cNvSpPr/>
      </dsp:nvSpPr>
      <dsp:spPr>
        <a:xfrm>
          <a:off x="1071193" y="3204416"/>
          <a:ext cx="6994577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necessary COVID-19 diagnostic supplies for COVID-19 testing? 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1071193" y="3204416"/>
        <a:ext cx="6994577" cy="492786"/>
      </dsp:txXfrm>
    </dsp:sp>
    <dsp:sp modelId="{D1DBDA7D-2BF0-48CD-9699-8443A944C9D4}">
      <dsp:nvSpPr>
        <dsp:cNvPr id="0" name=""/>
        <dsp:cNvSpPr/>
      </dsp:nvSpPr>
      <dsp:spPr>
        <a:xfrm>
          <a:off x="763201" y="3142818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C3BF-D4B5-45F0-9937-6F829FE45A18}">
      <dsp:nvSpPr>
        <dsp:cNvPr id="0" name=""/>
        <dsp:cNvSpPr/>
      </dsp:nvSpPr>
      <dsp:spPr>
        <a:xfrm>
          <a:off x="826643" y="3943488"/>
          <a:ext cx="7239127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the necessary medical equipment for COVID-19 patient diagnosis, monitoring and case management?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826643" y="3943488"/>
        <a:ext cx="7239127" cy="492786"/>
      </dsp:txXfrm>
    </dsp:sp>
    <dsp:sp modelId="{3FC5E7A5-ABFE-4308-A511-3642AEC42DE5}">
      <dsp:nvSpPr>
        <dsp:cNvPr id="0" name=""/>
        <dsp:cNvSpPr/>
      </dsp:nvSpPr>
      <dsp:spPr>
        <a:xfrm>
          <a:off x="518651" y="3881890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17642-37A0-482F-8B60-9955CA0FDD04}">
      <dsp:nvSpPr>
        <dsp:cNvPr id="0" name=""/>
        <dsp:cNvSpPr/>
      </dsp:nvSpPr>
      <dsp:spPr>
        <a:xfrm>
          <a:off x="380380" y="4683103"/>
          <a:ext cx="7685390" cy="4927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5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 panose="020B0604020202020204" pitchFamily="34" charset="0"/>
            <a:buNone/>
          </a:pPr>
          <a:r>
            <a:rPr lang="pt-BR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 facilities have a functioning cold chain ready to support COVID-19 vaccine introduction?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380380" y="4683103"/>
        <a:ext cx="7685390" cy="492786"/>
      </dsp:txXfrm>
    </dsp:sp>
    <dsp:sp modelId="{2D6FD3FD-00D1-4853-9C05-BF0D7EBD9AAC}">
      <dsp:nvSpPr>
        <dsp:cNvPr id="0" name=""/>
        <dsp:cNvSpPr/>
      </dsp:nvSpPr>
      <dsp:spPr>
        <a:xfrm>
          <a:off x="72388" y="4621504"/>
          <a:ext cx="615983" cy="615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EF6B0-F24F-4CFA-9EA6-6ADBD6837787}">
      <dsp:nvSpPr>
        <dsp:cNvPr id="0" name=""/>
        <dsp:cNvSpPr/>
      </dsp:nvSpPr>
      <dsp:spPr>
        <a:xfrm>
          <a:off x="-6540792" y="-1001103"/>
          <a:ext cx="7791181" cy="7791181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ABC2B-D738-4BBD-BB4F-9DA17504F675}">
      <dsp:nvSpPr>
        <dsp:cNvPr id="0" name=""/>
        <dsp:cNvSpPr/>
      </dsp:nvSpPr>
      <dsp:spPr>
        <a:xfrm>
          <a:off x="420755" y="297394"/>
          <a:ext cx="8009663" cy="548640"/>
        </a:xfrm>
        <a:prstGeom prst="rect">
          <a:avLst/>
        </a:prstGeom>
        <a:solidFill>
          <a:srgbClr val="D6ED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2D5"/>
            </a:buClr>
            <a:buFont typeface="Arial" charset="0"/>
            <a:buNone/>
          </a:pPr>
          <a:r>
            <a:rPr lang="en-US" sz="1300" kern="1200" dirty="0">
              <a:solidFill>
                <a:schemeClr val="tx1"/>
              </a:solidFill>
            </a:rPr>
            <a:t>How many staff are available?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How many staff have been diagnosed with COVID-19? 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Is additional training and support being provided to staff?</a:t>
          </a:r>
        </a:p>
      </dsp:txBody>
      <dsp:txXfrm>
        <a:off x="420755" y="297394"/>
        <a:ext cx="8009663" cy="548640"/>
      </dsp:txXfrm>
    </dsp:sp>
    <dsp:sp modelId="{1DF58166-6707-4C69-AEF1-E3FEA221A7C8}">
      <dsp:nvSpPr>
        <dsp:cNvPr id="0" name=""/>
        <dsp:cNvSpPr/>
      </dsp:nvSpPr>
      <dsp:spPr>
        <a:xfrm>
          <a:off x="77282" y="197404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DBED8-D11A-4A42-BD72-D377FE33B766}">
      <dsp:nvSpPr>
        <dsp:cNvPr id="0" name=""/>
        <dsp:cNvSpPr/>
      </dsp:nvSpPr>
      <dsp:spPr>
        <a:xfrm>
          <a:off x="882529" y="982516"/>
          <a:ext cx="7534032" cy="54864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</a:rPr>
            <a:t>Are facilities continuing to charge user fees? </a:t>
          </a:r>
          <a:br>
            <a:rPr lang="pt-BR" sz="1300" kern="1200" dirty="0">
              <a:solidFill>
                <a:schemeClr val="tx1"/>
              </a:solidFill>
            </a:rPr>
          </a:br>
          <a:r>
            <a:rPr lang="pt-BR" sz="1300" kern="1200" dirty="0">
              <a:solidFill>
                <a:schemeClr val="tx1"/>
              </a:solidFill>
            </a:rPr>
            <a:t>Are facilities receiving additional funding for essential health services? </a:t>
          </a:r>
          <a:br>
            <a:rPr lang="pt-BR" sz="1300" kern="1200" dirty="0">
              <a:solidFill>
                <a:schemeClr val="tx1"/>
              </a:solidFill>
            </a:rPr>
          </a:br>
          <a:r>
            <a:rPr lang="pt-BR" sz="1300" kern="1200" dirty="0">
              <a:solidFill>
                <a:schemeClr val="tx1"/>
              </a:solidFill>
            </a:rPr>
            <a:t>Are staff salaries and overtime pay being paid on time? </a:t>
          </a:r>
        </a:p>
      </dsp:txBody>
      <dsp:txXfrm>
        <a:off x="882529" y="982516"/>
        <a:ext cx="7534032" cy="548640"/>
      </dsp:txXfrm>
    </dsp:sp>
    <dsp:sp modelId="{5800447E-35B9-4F1F-9D61-D4FFE276AF79}">
      <dsp:nvSpPr>
        <dsp:cNvPr id="0" name=""/>
        <dsp:cNvSpPr/>
      </dsp:nvSpPr>
      <dsp:spPr>
        <a:xfrm>
          <a:off x="553715" y="928030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E15EC-DBAE-4802-AF31-DE738ADE9BB1}">
      <dsp:nvSpPr>
        <dsp:cNvPr id="0" name=""/>
        <dsp:cNvSpPr/>
      </dsp:nvSpPr>
      <dsp:spPr>
        <a:xfrm>
          <a:off x="1143611" y="1629756"/>
          <a:ext cx="7272949" cy="950229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Has delivery of services unrelated to COVID-19 changed?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Has service utilization increased/decreased and what are the reasons?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Has the facility implemented community communication campaigns?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Has the facility made catch-up plans for missed routine appoints?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pt-BR" sz="1300" kern="1200" dirty="0">
              <a:solidFill>
                <a:schemeClr val="tx1"/>
              </a:solidFill>
            </a:rPr>
            <a:t>Have facilities experienced unplanned closures?</a:t>
          </a:r>
        </a:p>
      </dsp:txBody>
      <dsp:txXfrm>
        <a:off x="1143611" y="1629756"/>
        <a:ext cx="7272949" cy="950229"/>
      </dsp:txXfrm>
    </dsp:sp>
    <dsp:sp modelId="{B71175EB-72E7-4767-88D8-9EEED5EFB9A0}">
      <dsp:nvSpPr>
        <dsp:cNvPr id="0" name=""/>
        <dsp:cNvSpPr/>
      </dsp:nvSpPr>
      <dsp:spPr>
        <a:xfrm>
          <a:off x="814798" y="1776057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76AF-71D6-4170-8A8C-8E5A9A2C3D22}">
      <dsp:nvSpPr>
        <dsp:cNvPr id="0" name=""/>
        <dsp:cNvSpPr/>
      </dsp:nvSpPr>
      <dsp:spPr>
        <a:xfrm>
          <a:off x="1226973" y="2738161"/>
          <a:ext cx="7189588" cy="54864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Are safety processes and protocols in place to ensure safe delivery of services? 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Do facilities have triage and isolation capacities?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Do staff have sufficient PPE to deliver essential services safely?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1226973" y="2738161"/>
        <a:ext cx="7189588" cy="548640"/>
      </dsp:txXfrm>
    </dsp:sp>
    <dsp:sp modelId="{A327F252-9B3A-4C4F-A67A-777C1069C086}">
      <dsp:nvSpPr>
        <dsp:cNvPr id="0" name=""/>
        <dsp:cNvSpPr/>
      </dsp:nvSpPr>
      <dsp:spPr>
        <a:xfrm>
          <a:off x="898159" y="2683651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048C2-0996-4324-82DB-6FCF811AB165}">
      <dsp:nvSpPr>
        <dsp:cNvPr id="0" name=""/>
        <dsp:cNvSpPr/>
      </dsp:nvSpPr>
      <dsp:spPr>
        <a:xfrm>
          <a:off x="1143611" y="3409782"/>
          <a:ext cx="7272949" cy="54864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 panose="020B0604020202020204" pitchFamily="34" charset="0"/>
            <a:buNone/>
          </a:pPr>
          <a:r>
            <a:rPr lang="en-US" sz="1300" kern="1200" dirty="0">
              <a:solidFill>
                <a:schemeClr val="tx1"/>
              </a:solidFill>
            </a:rPr>
            <a:t>Which COVID-19 primary care services are being delivered in the facility? </a:t>
          </a:r>
          <a:br>
            <a:rPr lang="en-US" sz="1300" kern="1200" dirty="0">
              <a:solidFill>
                <a:schemeClr val="tx1"/>
              </a:solidFill>
            </a:rPr>
          </a:br>
          <a:r>
            <a:rPr lang="en-US" sz="1300" kern="1200" dirty="0">
              <a:solidFill>
                <a:schemeClr val="tx1"/>
              </a:solidFill>
            </a:rPr>
            <a:t>What support is being provided to deliver these services?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1143611" y="3409782"/>
        <a:ext cx="7272949" cy="548640"/>
      </dsp:txXfrm>
    </dsp:sp>
    <dsp:sp modelId="{A47B2EAB-B006-4196-907A-93DBDE3249F8}">
      <dsp:nvSpPr>
        <dsp:cNvPr id="0" name=""/>
        <dsp:cNvSpPr/>
      </dsp:nvSpPr>
      <dsp:spPr>
        <a:xfrm>
          <a:off x="814798" y="3355289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31EDF-C294-4B8F-AC8B-BA50068ABDF8}">
      <dsp:nvSpPr>
        <dsp:cNvPr id="0" name=""/>
        <dsp:cNvSpPr/>
      </dsp:nvSpPr>
      <dsp:spPr>
        <a:xfrm>
          <a:off x="882529" y="4198820"/>
          <a:ext cx="7534032" cy="54864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Do facilities have available therapeutics, diagnostic tests and supplies for essential health services?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882529" y="4198820"/>
        <a:ext cx="7534032" cy="548640"/>
      </dsp:txXfrm>
    </dsp:sp>
    <dsp:sp modelId="{7E1630E3-C7E4-4443-87B4-1ABC2E5ACAF4}">
      <dsp:nvSpPr>
        <dsp:cNvPr id="0" name=""/>
        <dsp:cNvSpPr/>
      </dsp:nvSpPr>
      <dsp:spPr>
        <a:xfrm>
          <a:off x="553715" y="4144326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428E3-721A-41FA-8845-9395D3FF5010}">
      <dsp:nvSpPr>
        <dsp:cNvPr id="0" name=""/>
        <dsp:cNvSpPr/>
      </dsp:nvSpPr>
      <dsp:spPr>
        <a:xfrm>
          <a:off x="406096" y="4988436"/>
          <a:ext cx="8010464" cy="54864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9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1"/>
              </a:solidFill>
            </a:rPr>
            <a:t>Do facilities have functioning cold chain capacity?</a:t>
          </a:r>
        </a:p>
      </dsp:txBody>
      <dsp:txXfrm>
        <a:off x="406096" y="4988436"/>
        <a:ext cx="8010464" cy="548640"/>
      </dsp:txXfrm>
    </dsp:sp>
    <dsp:sp modelId="{5A85F907-5411-408D-89AB-730AA19B6845}">
      <dsp:nvSpPr>
        <dsp:cNvPr id="0" name=""/>
        <dsp:cNvSpPr/>
      </dsp:nvSpPr>
      <dsp:spPr>
        <a:xfrm>
          <a:off x="77282" y="4933942"/>
          <a:ext cx="657627" cy="657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CE0B-E90F-4255-BACE-D431E5ACC567}">
      <dsp:nvSpPr>
        <dsp:cNvPr id="0" name=""/>
        <dsp:cNvSpPr/>
      </dsp:nvSpPr>
      <dsp:spPr>
        <a:xfrm>
          <a:off x="-5663661" y="-866973"/>
          <a:ext cx="6743097" cy="6743097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8A7C6-0893-41B6-A900-81A46CF8831F}">
      <dsp:nvSpPr>
        <dsp:cNvPr id="0" name=""/>
        <dsp:cNvSpPr/>
      </dsp:nvSpPr>
      <dsp:spPr>
        <a:xfrm>
          <a:off x="565046" y="385103"/>
          <a:ext cx="7492839" cy="770607"/>
        </a:xfrm>
        <a:prstGeom prst="rect">
          <a:avLst/>
        </a:prstGeom>
        <a:solidFill>
          <a:srgbClr val="FFE0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How has the COVID-19 pandemic affected utilization of essential health services? </a:t>
          </a:r>
          <a:br>
            <a:rPr lang="en-US" sz="1500" kern="1200" dirty="0">
              <a:solidFill>
                <a:schemeClr val="tx1"/>
              </a:solidFill>
              <a:latin typeface="+mn-lt"/>
            </a:rPr>
          </a:br>
          <a:r>
            <a:rPr lang="pt-BR" sz="1500" kern="1200" dirty="0">
              <a:solidFill>
                <a:schemeClr val="tx1"/>
              </a:solidFill>
              <a:latin typeface="+mn-lt"/>
            </a:rPr>
            <a:t>What are the current unmet needs for health services in the community?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65046" y="385103"/>
        <a:ext cx="7492839" cy="770607"/>
      </dsp:txXfrm>
    </dsp:sp>
    <dsp:sp modelId="{2642E9AD-C149-4D28-A2FA-B5E0898875DB}">
      <dsp:nvSpPr>
        <dsp:cNvPr id="0" name=""/>
        <dsp:cNvSpPr/>
      </dsp:nvSpPr>
      <dsp:spPr>
        <a:xfrm>
          <a:off x="83416" y="288777"/>
          <a:ext cx="963259" cy="963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F8D71-32BE-4866-ABF0-BB60E638559F}">
      <dsp:nvSpPr>
        <dsp:cNvPr id="0" name=""/>
        <dsp:cNvSpPr/>
      </dsp:nvSpPr>
      <dsp:spPr>
        <a:xfrm>
          <a:off x="1006853" y="1359829"/>
          <a:ext cx="7051032" cy="1290706"/>
        </a:xfrm>
        <a:prstGeom prst="rect">
          <a:avLst/>
        </a:prstGeom>
        <a:solidFill>
          <a:srgbClr val="FFE0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What are main barriers for people to use essential health services during the COVID-19 pandemic? </a:t>
          </a:r>
          <a:br>
            <a:rPr lang="en-US" sz="1500" kern="1200" dirty="0">
              <a:solidFill>
                <a:schemeClr val="tx1"/>
              </a:solidFill>
              <a:latin typeface="+mn-lt"/>
            </a:rPr>
          </a:br>
          <a:r>
            <a:rPr lang="en-US" sz="1500" kern="1200" dirty="0">
              <a:solidFill>
                <a:schemeClr val="tx1"/>
              </a:solidFill>
              <a:latin typeface="+mn-lt"/>
            </a:rPr>
            <a:t>Are there marginalized group more affected during the COVID-19 pandemic? </a:t>
          </a:r>
          <a:br>
            <a:rPr lang="en-US" sz="1500" kern="1200" dirty="0">
              <a:solidFill>
                <a:schemeClr val="tx1"/>
              </a:solidFill>
              <a:latin typeface="+mn-lt"/>
            </a:rPr>
          </a:br>
          <a:r>
            <a:rPr lang="en-US" sz="1500" kern="1200" dirty="0">
              <a:solidFill>
                <a:schemeClr val="tx1"/>
              </a:solidFill>
              <a:latin typeface="+mn-lt"/>
            </a:rPr>
            <a:t>Where/what are the first points of contact of care during COVID-19 pandemic?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06853" y="1359829"/>
        <a:ext cx="7051032" cy="1290706"/>
      </dsp:txXfrm>
    </dsp:sp>
    <dsp:sp modelId="{D9E58509-CB9C-4379-B4E6-354C15E65B21}">
      <dsp:nvSpPr>
        <dsp:cNvPr id="0" name=""/>
        <dsp:cNvSpPr/>
      </dsp:nvSpPr>
      <dsp:spPr>
        <a:xfrm>
          <a:off x="525223" y="1523568"/>
          <a:ext cx="963259" cy="963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1036D-34B9-45EC-BD0C-F39F54D09BB9}">
      <dsp:nvSpPr>
        <dsp:cNvPr id="0" name=""/>
        <dsp:cNvSpPr/>
      </dsp:nvSpPr>
      <dsp:spPr>
        <a:xfrm>
          <a:off x="1006853" y="2844821"/>
          <a:ext cx="7051032" cy="770607"/>
        </a:xfrm>
        <a:prstGeom prst="rect">
          <a:avLst/>
        </a:prstGeom>
        <a:solidFill>
          <a:srgbClr val="FFE0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What are community attitudes towards potential COVID-19 vaccination?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06853" y="2844821"/>
        <a:ext cx="7051032" cy="770607"/>
      </dsp:txXfrm>
    </dsp:sp>
    <dsp:sp modelId="{26E01678-6E29-4AE1-BA67-1500DB8AE2F2}">
      <dsp:nvSpPr>
        <dsp:cNvPr id="0" name=""/>
        <dsp:cNvSpPr/>
      </dsp:nvSpPr>
      <dsp:spPr>
        <a:xfrm>
          <a:off x="525223" y="2748524"/>
          <a:ext cx="963259" cy="963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5D0A-869C-4A8C-867B-135BF9B4B439}">
      <dsp:nvSpPr>
        <dsp:cNvPr id="0" name=""/>
        <dsp:cNvSpPr/>
      </dsp:nvSpPr>
      <dsp:spPr>
        <a:xfrm>
          <a:off x="565046" y="3853438"/>
          <a:ext cx="7492839" cy="770607"/>
        </a:xfrm>
        <a:prstGeom prst="rect">
          <a:avLst/>
        </a:prstGeom>
        <a:solidFill>
          <a:srgbClr val="FFE0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Have community health workers been able to continue their work in the COVID-19 pandemic context? </a:t>
          </a:r>
          <a:br>
            <a:rPr lang="en-US" sz="1500" kern="1200" dirty="0">
              <a:solidFill>
                <a:schemeClr val="tx1"/>
              </a:solidFill>
              <a:latin typeface="+mn-lt"/>
            </a:rPr>
          </a:br>
          <a:r>
            <a:rPr lang="en-US" sz="1500" kern="1200" dirty="0">
              <a:solidFill>
                <a:schemeClr val="tx1"/>
              </a:solidFill>
              <a:latin typeface="+mn-lt"/>
            </a:rPr>
            <a:t>Have community health workers experienced stigma in pursuing their functions?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65046" y="3853438"/>
        <a:ext cx="7492839" cy="770607"/>
      </dsp:txXfrm>
    </dsp:sp>
    <dsp:sp modelId="{F864D8A7-A888-4490-AB5F-4A5C6E96F5AB}">
      <dsp:nvSpPr>
        <dsp:cNvPr id="0" name=""/>
        <dsp:cNvSpPr/>
      </dsp:nvSpPr>
      <dsp:spPr>
        <a:xfrm>
          <a:off x="83416" y="3757112"/>
          <a:ext cx="963259" cy="963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CE0B-E90F-4255-BACE-D431E5ACC567}">
      <dsp:nvSpPr>
        <dsp:cNvPr id="0" name=""/>
        <dsp:cNvSpPr/>
      </dsp:nvSpPr>
      <dsp:spPr>
        <a:xfrm>
          <a:off x="-5041983" y="-772462"/>
          <a:ext cx="6004589" cy="6004589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8A7C6-0893-41B6-A900-81A46CF8831F}">
      <dsp:nvSpPr>
        <dsp:cNvPr id="0" name=""/>
        <dsp:cNvSpPr/>
      </dsp:nvSpPr>
      <dsp:spPr>
        <a:xfrm>
          <a:off x="619109" y="445966"/>
          <a:ext cx="7447455" cy="891933"/>
        </a:xfrm>
        <a:prstGeom prst="rect">
          <a:avLst/>
        </a:prstGeom>
        <a:solidFill>
          <a:srgbClr val="C0E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79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Do facilities have the necessary arrangements and backup arrangements in place and the functioning capacity to respond to COVID-19 (including safe and quality care of COVID-19 and non-COVID-19 patients and the continued provision of safe and essential public health functions)?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19109" y="445966"/>
        <a:ext cx="7447455" cy="891933"/>
      </dsp:txXfrm>
    </dsp:sp>
    <dsp:sp modelId="{2642E9AD-C149-4D28-A2FA-B5E0898875DB}">
      <dsp:nvSpPr>
        <dsp:cNvPr id="0" name=""/>
        <dsp:cNvSpPr/>
      </dsp:nvSpPr>
      <dsp:spPr>
        <a:xfrm>
          <a:off x="61651" y="334474"/>
          <a:ext cx="1114916" cy="1114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9B95-F218-4A44-A0A0-89FFB8D82B83}">
      <dsp:nvSpPr>
        <dsp:cNvPr id="0" name=""/>
        <dsp:cNvSpPr/>
      </dsp:nvSpPr>
      <dsp:spPr>
        <a:xfrm>
          <a:off x="943326" y="1783866"/>
          <a:ext cx="7123237" cy="891933"/>
        </a:xfrm>
        <a:prstGeom prst="rect">
          <a:avLst/>
        </a:prstGeom>
        <a:solidFill>
          <a:srgbClr val="C0E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79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 dirty="0">
              <a:solidFill>
                <a:schemeClr val="tx1"/>
              </a:solidFill>
            </a:rPr>
            <a:t>Which recommended actions need to be given priority and investment to make the facility fully functional?</a:t>
          </a:r>
        </a:p>
      </dsp:txBody>
      <dsp:txXfrm>
        <a:off x="943326" y="1783866"/>
        <a:ext cx="7123237" cy="891933"/>
      </dsp:txXfrm>
    </dsp:sp>
    <dsp:sp modelId="{F9E6B8CE-02BA-4307-B592-CD6264C4854B}">
      <dsp:nvSpPr>
        <dsp:cNvPr id="0" name=""/>
        <dsp:cNvSpPr/>
      </dsp:nvSpPr>
      <dsp:spPr>
        <a:xfrm>
          <a:off x="385868" y="1672374"/>
          <a:ext cx="1114916" cy="1114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18D46-F38E-480D-9FE5-91DEC195DC7A}">
      <dsp:nvSpPr>
        <dsp:cNvPr id="0" name=""/>
        <dsp:cNvSpPr/>
      </dsp:nvSpPr>
      <dsp:spPr>
        <a:xfrm>
          <a:off x="619109" y="3121765"/>
          <a:ext cx="7447455" cy="891933"/>
        </a:xfrm>
        <a:prstGeom prst="rect">
          <a:avLst/>
        </a:prstGeom>
        <a:solidFill>
          <a:srgbClr val="C0E5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79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 dirty="0">
              <a:solidFill>
                <a:schemeClr val="tx1"/>
              </a:solidFill>
            </a:rPr>
            <a:t>What are the ‘to do’ priority actions in case of surge?</a:t>
          </a:r>
        </a:p>
      </dsp:txBody>
      <dsp:txXfrm>
        <a:off x="619109" y="3121765"/>
        <a:ext cx="7447455" cy="891933"/>
      </dsp:txXfrm>
    </dsp:sp>
    <dsp:sp modelId="{BD5D70C8-4757-4039-9F06-6DB7BC603463}">
      <dsp:nvSpPr>
        <dsp:cNvPr id="0" name=""/>
        <dsp:cNvSpPr/>
      </dsp:nvSpPr>
      <dsp:spPr>
        <a:xfrm>
          <a:off x="61651" y="3010273"/>
          <a:ext cx="1114916" cy="1114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CE0B-E90F-4255-BACE-D431E5ACC567}">
      <dsp:nvSpPr>
        <dsp:cNvPr id="0" name=""/>
        <dsp:cNvSpPr/>
      </dsp:nvSpPr>
      <dsp:spPr>
        <a:xfrm>
          <a:off x="-5041983" y="-772462"/>
          <a:ext cx="6004589" cy="6004589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8A7C6-0893-41B6-A900-81A46CF8831F}">
      <dsp:nvSpPr>
        <dsp:cNvPr id="0" name=""/>
        <dsp:cNvSpPr/>
      </dsp:nvSpPr>
      <dsp:spPr>
        <a:xfrm>
          <a:off x="504049" y="342859"/>
          <a:ext cx="7714006" cy="6860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Do facilities have adequate supplies to administer oxygen and ventilation to severe and critical COVID-19 patients?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04049" y="342859"/>
        <a:ext cx="7714006" cy="686074"/>
      </dsp:txXfrm>
    </dsp:sp>
    <dsp:sp modelId="{2642E9AD-C149-4D28-A2FA-B5E0898875DB}">
      <dsp:nvSpPr>
        <dsp:cNvPr id="0" name=""/>
        <dsp:cNvSpPr/>
      </dsp:nvSpPr>
      <dsp:spPr>
        <a:xfrm>
          <a:off x="75253" y="257099"/>
          <a:ext cx="857593" cy="857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3E4BA-632E-493C-8DE1-12879CF4547C}">
      <dsp:nvSpPr>
        <dsp:cNvPr id="0" name=""/>
        <dsp:cNvSpPr/>
      </dsp:nvSpPr>
      <dsp:spPr>
        <a:xfrm>
          <a:off x="897392" y="1372149"/>
          <a:ext cx="7320664" cy="6860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 dirty="0">
              <a:solidFill>
                <a:schemeClr val="tx1"/>
              </a:solidFill>
            </a:rPr>
            <a:t>What is the current capacity for the production of biomedical equipment?</a:t>
          </a:r>
        </a:p>
      </dsp:txBody>
      <dsp:txXfrm>
        <a:off x="897392" y="1372149"/>
        <a:ext cx="7320664" cy="686074"/>
      </dsp:txXfrm>
    </dsp:sp>
    <dsp:sp modelId="{87FB278B-5750-4474-89E3-F2C861CE76F2}">
      <dsp:nvSpPr>
        <dsp:cNvPr id="0" name=""/>
        <dsp:cNvSpPr/>
      </dsp:nvSpPr>
      <dsp:spPr>
        <a:xfrm>
          <a:off x="468595" y="1286390"/>
          <a:ext cx="857593" cy="857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9C845-886E-4CE0-9DE1-0FE690E09FB8}">
      <dsp:nvSpPr>
        <dsp:cNvPr id="0" name=""/>
        <dsp:cNvSpPr/>
      </dsp:nvSpPr>
      <dsp:spPr>
        <a:xfrm>
          <a:off x="897392" y="2401440"/>
          <a:ext cx="7320664" cy="6860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>
              <a:solidFill>
                <a:schemeClr val="tx1"/>
              </a:solidFill>
            </a:rPr>
            <a:t>What are the causes of equipment malfunctioning? </a:t>
          </a:r>
        </a:p>
      </dsp:txBody>
      <dsp:txXfrm>
        <a:off x="897392" y="2401440"/>
        <a:ext cx="7320664" cy="686074"/>
      </dsp:txXfrm>
    </dsp:sp>
    <dsp:sp modelId="{0C2DB62B-AA4B-4071-ACA0-86FFB3DFD899}">
      <dsp:nvSpPr>
        <dsp:cNvPr id="0" name=""/>
        <dsp:cNvSpPr/>
      </dsp:nvSpPr>
      <dsp:spPr>
        <a:xfrm>
          <a:off x="468595" y="2315681"/>
          <a:ext cx="857593" cy="857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2C8FC-5EDF-4D15-AFA6-89D5A09291DA}">
      <dsp:nvSpPr>
        <dsp:cNvPr id="0" name=""/>
        <dsp:cNvSpPr/>
      </dsp:nvSpPr>
      <dsp:spPr>
        <a:xfrm>
          <a:off x="504049" y="3430731"/>
          <a:ext cx="7714006" cy="6860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7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>
              <a:solidFill>
                <a:schemeClr val="tx1"/>
              </a:solidFill>
            </a:rPr>
            <a:t>What resources need to be procured, reassigned or redistributed?</a:t>
          </a:r>
        </a:p>
      </dsp:txBody>
      <dsp:txXfrm>
        <a:off x="504049" y="3430731"/>
        <a:ext cx="7714006" cy="686074"/>
      </dsp:txXfrm>
    </dsp:sp>
    <dsp:sp modelId="{805CB427-3E5C-47EB-9E32-BA88B4CD01A8}">
      <dsp:nvSpPr>
        <dsp:cNvPr id="0" name=""/>
        <dsp:cNvSpPr/>
      </dsp:nvSpPr>
      <dsp:spPr>
        <a:xfrm>
          <a:off x="75253" y="3344971"/>
          <a:ext cx="857593" cy="857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CE0B-E90F-4255-BACE-D431E5ACC567}">
      <dsp:nvSpPr>
        <dsp:cNvPr id="0" name=""/>
        <dsp:cNvSpPr/>
      </dsp:nvSpPr>
      <dsp:spPr>
        <a:xfrm>
          <a:off x="-4379270" y="-671712"/>
          <a:ext cx="5217333" cy="5217333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BF89A-66AD-4254-BE03-461CF00FDB2B}">
      <dsp:nvSpPr>
        <dsp:cNvPr id="0" name=""/>
        <dsp:cNvSpPr/>
      </dsp:nvSpPr>
      <dsp:spPr>
        <a:xfrm>
          <a:off x="680371" y="553426"/>
          <a:ext cx="7169476" cy="1106698"/>
        </a:xfrm>
        <a:prstGeom prst="rect">
          <a:avLst/>
        </a:prstGeom>
        <a:solidFill>
          <a:srgbClr val="F6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44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Does the facility provide a safe environment with adequate engineering and administrative controls to promote safe patient care for COVID‑19?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80371" y="553426"/>
        <a:ext cx="7169476" cy="1106698"/>
      </dsp:txXfrm>
    </dsp:sp>
    <dsp:sp modelId="{3D38E449-BF1F-41F9-8120-7227DB334FCA}">
      <dsp:nvSpPr>
        <dsp:cNvPr id="0" name=""/>
        <dsp:cNvSpPr/>
      </dsp:nvSpPr>
      <dsp:spPr>
        <a:xfrm>
          <a:off x="84207" y="510611"/>
          <a:ext cx="1192329" cy="119232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A42BB-A1EB-4232-92B2-96A72698B6A8}">
      <dsp:nvSpPr>
        <dsp:cNvPr id="0" name=""/>
        <dsp:cNvSpPr/>
      </dsp:nvSpPr>
      <dsp:spPr>
        <a:xfrm>
          <a:off x="680371" y="2213784"/>
          <a:ext cx="7169476" cy="1106698"/>
        </a:xfrm>
        <a:prstGeom prst="rect">
          <a:avLst/>
        </a:prstGeom>
        <a:solidFill>
          <a:srgbClr val="F6E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44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Does the facility provide a safe environment with adequate engineering and administrative controls to protect the health and well-being of the staff?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80371" y="2213784"/>
        <a:ext cx="7169476" cy="1106698"/>
      </dsp:txXfrm>
    </dsp:sp>
    <dsp:sp modelId="{5DE23636-8FE2-41C3-AD72-E112937C0C05}">
      <dsp:nvSpPr>
        <dsp:cNvPr id="0" name=""/>
        <dsp:cNvSpPr/>
      </dsp:nvSpPr>
      <dsp:spPr>
        <a:xfrm>
          <a:off x="84207" y="2170968"/>
          <a:ext cx="1192329" cy="119232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CE0B-E90F-4255-BACE-D431E5ACC567}">
      <dsp:nvSpPr>
        <dsp:cNvPr id="0" name=""/>
        <dsp:cNvSpPr/>
      </dsp:nvSpPr>
      <dsp:spPr>
        <a:xfrm>
          <a:off x="-5538657" y="-847969"/>
          <a:ext cx="6594601" cy="6594601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3FC4-1638-4790-BF3F-A18F01C28626}">
      <dsp:nvSpPr>
        <dsp:cNvPr id="0" name=""/>
        <dsp:cNvSpPr/>
      </dsp:nvSpPr>
      <dsp:spPr>
        <a:xfrm>
          <a:off x="461666" y="306068"/>
          <a:ext cx="7371998" cy="612528"/>
        </a:xfrm>
        <a:prstGeom prst="rect">
          <a:avLst/>
        </a:prstGeom>
        <a:solidFill>
          <a:srgbClr val="FFD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9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Do facilities have a minimum IPC </a:t>
          </a:r>
          <a:r>
            <a:rPr lang="en-US" sz="1500" b="0" i="0" kern="1200" dirty="0" err="1">
              <a:solidFill>
                <a:schemeClr val="tx1"/>
              </a:solidFill>
            </a:rPr>
            <a:t>programme</a:t>
          </a:r>
          <a:r>
            <a:rPr lang="en-US" sz="1500" b="0" i="0" kern="1200" dirty="0">
              <a:solidFill>
                <a:schemeClr val="tx1"/>
              </a:solidFill>
            </a:rPr>
            <a:t> or focal point assisting in their COVID‑19 response?</a:t>
          </a:r>
        </a:p>
      </dsp:txBody>
      <dsp:txXfrm>
        <a:off x="461666" y="306068"/>
        <a:ext cx="7371998" cy="612528"/>
      </dsp:txXfrm>
    </dsp:sp>
    <dsp:sp modelId="{A00E1246-F20F-457B-AF3F-AFB3D84045E9}">
      <dsp:nvSpPr>
        <dsp:cNvPr id="0" name=""/>
        <dsp:cNvSpPr/>
      </dsp:nvSpPr>
      <dsp:spPr>
        <a:xfrm>
          <a:off x="78835" y="229502"/>
          <a:ext cx="765660" cy="765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54EC3-DE8F-43A7-A12A-81605A5C2BA0}">
      <dsp:nvSpPr>
        <dsp:cNvPr id="0" name=""/>
        <dsp:cNvSpPr/>
      </dsp:nvSpPr>
      <dsp:spPr>
        <a:xfrm>
          <a:off x="900586" y="1224567"/>
          <a:ext cx="6933078" cy="612528"/>
        </a:xfrm>
        <a:prstGeom prst="rect">
          <a:avLst/>
        </a:prstGeom>
        <a:solidFill>
          <a:srgbClr val="FFD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9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 dirty="0">
              <a:solidFill>
                <a:schemeClr val="tx1"/>
              </a:solidFill>
            </a:rPr>
            <a:t>Are facilities adequately equipped with critical IPC supplies and infrastructure to support a robust COVID‑19 response or resurgence?</a:t>
          </a:r>
        </a:p>
      </dsp:txBody>
      <dsp:txXfrm>
        <a:off x="900586" y="1224567"/>
        <a:ext cx="6933078" cy="612528"/>
      </dsp:txXfrm>
    </dsp:sp>
    <dsp:sp modelId="{99A9F831-2BD9-4FD7-9915-E22072FD35E1}">
      <dsp:nvSpPr>
        <dsp:cNvPr id="0" name=""/>
        <dsp:cNvSpPr/>
      </dsp:nvSpPr>
      <dsp:spPr>
        <a:xfrm>
          <a:off x="517755" y="1148001"/>
          <a:ext cx="765660" cy="765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31E56-8ADD-4C81-AD78-3CD9F2430525}">
      <dsp:nvSpPr>
        <dsp:cNvPr id="0" name=""/>
        <dsp:cNvSpPr/>
      </dsp:nvSpPr>
      <dsp:spPr>
        <a:xfrm>
          <a:off x="1035299" y="2143066"/>
          <a:ext cx="6798365" cy="612528"/>
        </a:xfrm>
        <a:prstGeom prst="rect">
          <a:avLst/>
        </a:prstGeom>
        <a:solidFill>
          <a:srgbClr val="FFD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9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>
              <a:solidFill>
                <a:schemeClr val="tx1"/>
              </a:solidFill>
            </a:rPr>
            <a:t>Are facilities providing baseline IPC training in standard precautions and COVID‑19-related guidelines and protocols as per international guidance?</a:t>
          </a:r>
        </a:p>
      </dsp:txBody>
      <dsp:txXfrm>
        <a:off x="1035299" y="2143066"/>
        <a:ext cx="6798365" cy="612528"/>
      </dsp:txXfrm>
    </dsp:sp>
    <dsp:sp modelId="{FD25D115-C82D-4CCA-9601-CBE49C896348}">
      <dsp:nvSpPr>
        <dsp:cNvPr id="0" name=""/>
        <dsp:cNvSpPr/>
      </dsp:nvSpPr>
      <dsp:spPr>
        <a:xfrm>
          <a:off x="652468" y="2066500"/>
          <a:ext cx="765660" cy="765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25453-A51B-40E7-AFE4-C8C2ABA81725}">
      <dsp:nvSpPr>
        <dsp:cNvPr id="0" name=""/>
        <dsp:cNvSpPr/>
      </dsp:nvSpPr>
      <dsp:spPr>
        <a:xfrm>
          <a:off x="900586" y="3061565"/>
          <a:ext cx="6933078" cy="612528"/>
        </a:xfrm>
        <a:prstGeom prst="rect">
          <a:avLst/>
        </a:prstGeom>
        <a:solidFill>
          <a:srgbClr val="FFD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9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>
              <a:solidFill>
                <a:schemeClr val="tx1"/>
              </a:solidFill>
            </a:rPr>
            <a:t>Are facilities performing IPC monitoring of COVID‑19 infections in patients/residents, residents and staff?</a:t>
          </a:r>
        </a:p>
      </dsp:txBody>
      <dsp:txXfrm>
        <a:off x="900586" y="3061565"/>
        <a:ext cx="6933078" cy="612528"/>
      </dsp:txXfrm>
    </dsp:sp>
    <dsp:sp modelId="{0237C159-7109-4263-8A6E-39C28D564B9D}">
      <dsp:nvSpPr>
        <dsp:cNvPr id="0" name=""/>
        <dsp:cNvSpPr/>
      </dsp:nvSpPr>
      <dsp:spPr>
        <a:xfrm>
          <a:off x="517755" y="2984999"/>
          <a:ext cx="765660" cy="765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53D91-C4C7-4EFF-94C0-15B204A427FF}">
      <dsp:nvSpPr>
        <dsp:cNvPr id="0" name=""/>
        <dsp:cNvSpPr/>
      </dsp:nvSpPr>
      <dsp:spPr>
        <a:xfrm>
          <a:off x="461666" y="3980064"/>
          <a:ext cx="7371998" cy="612528"/>
        </a:xfrm>
        <a:prstGeom prst="rect">
          <a:avLst/>
        </a:prstGeom>
        <a:solidFill>
          <a:srgbClr val="FFD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9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b="0" i="0" kern="1200">
              <a:solidFill>
                <a:schemeClr val="tx1"/>
              </a:solidFill>
            </a:rPr>
            <a:t>Do facilities have appropriate flow and visitor restrictions in place?</a:t>
          </a:r>
        </a:p>
      </dsp:txBody>
      <dsp:txXfrm>
        <a:off x="461666" y="3980064"/>
        <a:ext cx="7371998" cy="612528"/>
      </dsp:txXfrm>
    </dsp:sp>
    <dsp:sp modelId="{22E50127-00B5-4B01-8187-B18B2DF3F5B9}">
      <dsp:nvSpPr>
        <dsp:cNvPr id="0" name=""/>
        <dsp:cNvSpPr/>
      </dsp:nvSpPr>
      <dsp:spPr>
        <a:xfrm>
          <a:off x="78835" y="3903498"/>
          <a:ext cx="765660" cy="765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B22D0-9EFF-438B-B559-AE65716E7F1F}">
      <dsp:nvSpPr>
        <dsp:cNvPr id="0" name=""/>
        <dsp:cNvSpPr/>
      </dsp:nvSpPr>
      <dsp:spPr>
        <a:xfrm>
          <a:off x="1909850" y="214342"/>
          <a:ext cx="1083953" cy="10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Daily data download and database consolidation</a:t>
          </a:r>
        </a:p>
      </dsp:txBody>
      <dsp:txXfrm>
        <a:off x="1909850" y="214342"/>
        <a:ext cx="1083953" cy="1083953"/>
      </dsp:txXfrm>
    </dsp:sp>
    <dsp:sp modelId="{D1F73459-2D11-4747-8BF0-CC6507D57798}">
      <dsp:nvSpPr>
        <dsp:cNvPr id="0" name=""/>
        <dsp:cNvSpPr/>
      </dsp:nvSpPr>
      <dsp:spPr>
        <a:xfrm>
          <a:off x="-253" y="145911"/>
          <a:ext cx="3062488" cy="3062488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4912-2DEF-46D4-AF15-A1768C7D0145}">
      <dsp:nvSpPr>
        <dsp:cNvPr id="0" name=""/>
        <dsp:cNvSpPr/>
      </dsp:nvSpPr>
      <dsp:spPr>
        <a:xfrm>
          <a:off x="1909850" y="2056014"/>
          <a:ext cx="1083953" cy="10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feeds into automated chartbooks/ dashboard</a:t>
          </a:r>
        </a:p>
      </dsp:txBody>
      <dsp:txXfrm>
        <a:off x="1909850" y="2056014"/>
        <a:ext cx="1083953" cy="1083953"/>
      </dsp:txXfrm>
    </dsp:sp>
    <dsp:sp modelId="{29BB5FE7-E240-4B4F-9D66-FBFF37BA9F52}">
      <dsp:nvSpPr>
        <dsp:cNvPr id="0" name=""/>
        <dsp:cNvSpPr/>
      </dsp:nvSpPr>
      <dsp:spPr>
        <a:xfrm>
          <a:off x="-253" y="145911"/>
          <a:ext cx="3062488" cy="3062488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015CE-EFCE-42F2-AFB6-4D6537F5A413}">
      <dsp:nvSpPr>
        <dsp:cNvPr id="0" name=""/>
        <dsp:cNvSpPr/>
      </dsp:nvSpPr>
      <dsp:spPr>
        <a:xfrm>
          <a:off x="68178" y="2056014"/>
          <a:ext cx="1083953" cy="10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Inform action plans and policy dialogues</a:t>
          </a:r>
        </a:p>
      </dsp:txBody>
      <dsp:txXfrm>
        <a:off x="68178" y="2056014"/>
        <a:ext cx="1083953" cy="1083953"/>
      </dsp:txXfrm>
    </dsp:sp>
    <dsp:sp modelId="{7E8434F2-FE81-4FC3-B5BE-1AD027DF0BDD}">
      <dsp:nvSpPr>
        <dsp:cNvPr id="0" name=""/>
        <dsp:cNvSpPr/>
      </dsp:nvSpPr>
      <dsp:spPr>
        <a:xfrm>
          <a:off x="-253" y="145911"/>
          <a:ext cx="3062488" cy="3062488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4A67B-07E2-40CC-A59D-8430C50FF98B}">
      <dsp:nvSpPr>
        <dsp:cNvPr id="0" name=""/>
        <dsp:cNvSpPr/>
      </dsp:nvSpPr>
      <dsp:spPr>
        <a:xfrm>
          <a:off x="68178" y="214342"/>
          <a:ext cx="1083953" cy="10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Phone interviews with online data entry</a:t>
          </a:r>
        </a:p>
      </dsp:txBody>
      <dsp:txXfrm>
        <a:off x="68178" y="214342"/>
        <a:ext cx="1083953" cy="1083953"/>
      </dsp:txXfrm>
    </dsp:sp>
    <dsp:sp modelId="{EA6B16AB-D99A-4212-B8CA-F8554176960E}">
      <dsp:nvSpPr>
        <dsp:cNvPr id="0" name=""/>
        <dsp:cNvSpPr/>
      </dsp:nvSpPr>
      <dsp:spPr>
        <a:xfrm>
          <a:off x="-253" y="145911"/>
          <a:ext cx="3062488" cy="3062488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5F20-E946-4CB4-8C54-8753F8A30234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F070-DDFA-4525-B5EE-5AC85C3B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3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AF5-BE8F-4468-962F-C9524DE311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AF5-BE8F-4468-962F-C9524DE31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13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AF5-BE8F-4468-962F-C9524DE311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AF5-BE8F-4468-962F-C9524DE31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AF5-BE8F-4468-962F-C9524DE311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D6AF5-BE8F-4468-962F-C9524DE311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9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80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63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406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22137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77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4DE8-535B-4DD2-A21B-23A21835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CBC1-9AAC-4B1D-A532-06535EFA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92ED3-D201-45DB-B35C-85D54019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0F5-ADB6-4E00-A326-9CEE881FEA90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D89E-9A18-4E1C-9D52-AE702335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B533-7305-444D-B786-64F1BE19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A0B7-9ED7-412B-8AFC-539CD962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5812" y="1122363"/>
            <a:ext cx="9144000" cy="2387600"/>
          </a:xfrm>
        </p:spPr>
        <p:txBody>
          <a:bodyPr anchor="b"/>
          <a:lstStyle>
            <a:lvl1pPr algn="l">
              <a:defRPr sz="5400" b="1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5812" y="3602038"/>
            <a:ext cx="9144000" cy="115284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subtítulo</a:t>
            </a:r>
            <a:r>
              <a:rPr lang="en-US"/>
              <a:t> </a:t>
            </a:r>
            <a:r>
              <a:rPr lang="en-US" err="1"/>
              <a:t>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08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325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204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46081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29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05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5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67401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3991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28458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2632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748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216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864823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0468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783335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0779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A2C8B-3D80-4BC2-BAA5-325C4477A648}"/>
              </a:ext>
            </a:extLst>
          </p:cNvPr>
          <p:cNvSpPr/>
          <p:nvPr userDrawn="1"/>
        </p:nvSpPr>
        <p:spPr>
          <a:xfrm>
            <a:off x="0" y="-9468"/>
            <a:ext cx="12192000" cy="1622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4" descr="Kenya Flag">
            <a:extLst>
              <a:ext uri="{FF2B5EF4-FFF2-40B4-BE49-F238E27FC236}">
                <a16:creationId xmlns:a16="http://schemas.microsoft.com/office/drawing/2014/main" id="{117C3941-6CC5-4941-A3FF-5E8D09DD5A3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301" y="314237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B1D84-7518-4E79-B1B9-DDB9C70B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1F8A-213C-4612-A802-80D617DDF9D4}" type="datetimeFigureOut">
              <a:rPr lang="en-US"/>
              <a:pPr>
                <a:defRPr/>
              </a:pPr>
              <a:t>04-Mar-21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850CFA-0A7B-4C49-ABEC-BDE24B5D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2CDF7-FA05-4C3B-B768-50D02ABC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79FB802D-7C33-4B22-87DD-76B37C5B8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48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A2C8B-3D80-4BC2-BAA5-325C4477A648}"/>
              </a:ext>
            </a:extLst>
          </p:cNvPr>
          <p:cNvSpPr/>
          <p:nvPr userDrawn="1"/>
        </p:nvSpPr>
        <p:spPr>
          <a:xfrm>
            <a:off x="0" y="-9468"/>
            <a:ext cx="12192000" cy="1622137"/>
          </a:xfrm>
          <a:prstGeom prst="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4" descr="Kenya Flag">
            <a:extLst>
              <a:ext uri="{FF2B5EF4-FFF2-40B4-BE49-F238E27FC236}">
                <a16:creationId xmlns:a16="http://schemas.microsoft.com/office/drawing/2014/main" id="{117C3941-6CC5-4941-A3FF-5E8D09DD5A3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301" y="314237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B1D84-7518-4E79-B1B9-DDB9C70B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1F8A-213C-4612-A802-80D617DDF9D4}" type="datetimeFigureOut">
              <a:rPr lang="en-US"/>
              <a:pPr>
                <a:defRPr/>
              </a:pPr>
              <a:t>04-Mar-21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850CFA-0A7B-4C49-ABEC-BDE24B5D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2CDF7-FA05-4C3B-B768-50D02ABC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79FB802D-7C33-4B22-87DD-76B37C5B8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039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472D-BEC1-460A-9B6D-A45BEB0FE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DD422-7409-4A61-B3FB-CEFC9CC4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A7288-F231-488D-AAD8-FD92321C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4F97-7AC4-4730-8D14-3B8123D8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6EA2-DD51-4436-B19B-365B39D3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2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2F52-5522-4FAE-A2E8-CA83E128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DE31-0022-4AEE-8B65-8983611B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FB01D-D2DE-4E32-A17C-27872437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DDF19-F3D6-4D12-B553-ABA47B5F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D206-6D81-41AE-8A45-D03B4D8E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48CF-ACA4-4386-B246-E2C523AF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FD6CA-1CC9-4AA5-9EF5-A0C584527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3102-310C-4458-B9CE-08B6E697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FD513-C237-439B-8871-CF0976F5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41D7-B685-4EE4-ABFD-D351D48F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7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B28E-EFAF-4D8D-A975-ACB6FBE0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6E00-2641-4138-B4DB-1BF0CAA5B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29F7B-E38F-4EB4-A669-106E94AD1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0E08D-D281-4DF9-9BE1-C56F0ACD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CA5E0-49B3-411A-931B-757237AD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F6A3D-5910-4DEB-BA48-5DFA541A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3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D3EE-6E59-4BD6-8F99-DE4CE473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F3617-36EE-425A-8ABB-81A508C5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5F3E5-AFAC-4653-8E65-7549301A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D7835-BA64-4E09-9043-DECDD2804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6C4AC-5BFE-45C2-B79D-346870C94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8083C-3968-437B-AD54-FFC92D1D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E1DF1-E831-43D8-9957-977AA4CB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474F-BF88-4ABD-A6AA-926795A4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3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0331-AEEF-4DCC-A0E8-793661CE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F4D8-8C6C-4941-AA7E-40F857A6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9B173-44FF-4EFA-B7CC-DD2C734C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5B19D-DD8E-44FB-9733-587C442B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3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8EFEF-D5E8-4FE6-96E0-315EC9B6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403AB-3E5E-4E97-9AB5-4C136ED1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CF7D1-13F4-47C9-B32D-989E439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178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4309-3CD0-4A76-A31E-D16DBDC2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7990-F5C7-4825-A65F-31F306B26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C9E75-0439-47BA-889A-D83ECAC5F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A8AD3-A4C2-49A2-9548-FB5C3DF8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96493-7DC1-4E29-B374-A14B3F3D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AA941-CE32-49FC-97C5-E9AFA8FE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6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7BEF-233B-48DE-9D27-8F5BD7A3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B3CC7-F177-4415-8677-A9DB6D1B8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2C840-AFDB-4C04-AD24-DDDAEFADE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5D6F-06D8-47BF-B135-E26DEC66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3AE6B-2369-401E-BBF3-65914375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42F10-5B58-44FC-BEAD-CC163772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6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46C4-4245-4A52-A750-02C0F69F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77BCB-58DD-4DEC-88A2-637D62647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DDEE-8897-4088-ADC2-AE36FFF1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A71A-0D84-40E1-B822-6BFFDF16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FCECA-B8BB-4BC8-AE3A-121434A0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5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29636-BE6F-4B9D-B446-2BDCF9A3A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876D7-0DBC-4B17-8C73-7FD53553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A4E7-A9DC-4BD2-9F11-48F4E5C6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CC82-5416-497C-B69F-08D23AEC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BDB1E-8F30-43A2-B983-3411FCAF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3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51137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7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38329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4987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8126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04/03/2021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367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97326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Training: Strengthening real time health services tracking and monitoring in the context of the COVID-19 pandemic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735601" y="379578"/>
            <a:ext cx="1976400" cy="6948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111093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97326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Training: Strengthening real time health services tracking and monitoring in the context of the COVID-19 pandemic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77245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  <p:sldLayoutId id="214748369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FF654-E4ED-4A54-B2F0-D028274F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AB0F7-D039-4AF9-A711-48D81CF13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5B180-AC74-4AAC-8089-8B5C79675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3316-658A-40EF-A9BE-38DBBDE9A9DA}" type="datetimeFigureOut">
              <a:rPr lang="en-US" smtClean="0"/>
              <a:t>04-Mar-21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2DBB4-6E9D-4836-AA34-4F88075B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58874-E188-4D43-9380-13BE513EB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F639-356A-4A80-B6C8-2B735720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WHO-2019-nCoV-hospital-readiness-checklist-2020.1" TargetMode="External"/><Relationship Id="rId13" Type="http://schemas.openxmlformats.org/officeDocument/2006/relationships/image" Target="../media/image74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2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0.jpe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81.svg"/><Relationship Id="rId3" Type="http://schemas.openxmlformats.org/officeDocument/2006/relationships/image" Target="../media/image77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9.svg"/><Relationship Id="rId5" Type="http://schemas.openxmlformats.org/officeDocument/2006/relationships/diagramLayout" Target="../diagrams/layout6.xml"/><Relationship Id="rId15" Type="http://schemas.openxmlformats.org/officeDocument/2006/relationships/image" Target="../media/image83.svg"/><Relationship Id="rId10" Type="http://schemas.openxmlformats.org/officeDocument/2006/relationships/image" Target="../media/image78.png"/><Relationship Id="rId4" Type="http://schemas.openxmlformats.org/officeDocument/2006/relationships/diagramData" Target="../diagrams/data6.xml"/><Relationship Id="rId9" Type="http://schemas.openxmlformats.org/officeDocument/2006/relationships/hyperlink" Target="https://www.who.int/publications/i/item/WHO-2019-nCov-biomedical-equipment-inventory-2020.1" TargetMode="External"/><Relationship Id="rId1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WHO-2019-nCoV-HCF_assessment-Safe_environment-2020.1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WHO-2019-nCoV-HCF_assessment-IPC-2020.1" TargetMode="External"/><Relationship Id="rId13" Type="http://schemas.openxmlformats.org/officeDocument/2006/relationships/image" Target="../media/image91.svg"/><Relationship Id="rId18" Type="http://schemas.openxmlformats.org/officeDocument/2006/relationships/image" Target="../media/image9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90.png"/><Relationship Id="rId17" Type="http://schemas.openxmlformats.org/officeDocument/2006/relationships/image" Target="../media/image9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89.sv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93.svg"/><Relationship Id="rId10" Type="http://schemas.openxmlformats.org/officeDocument/2006/relationships/image" Target="../media/image88.png"/><Relationship Id="rId19" Type="http://schemas.openxmlformats.org/officeDocument/2006/relationships/image" Target="../media/image97.svg"/><Relationship Id="rId4" Type="http://schemas.openxmlformats.org/officeDocument/2006/relationships/diagramLayout" Target="../diagrams/layout8.xml"/><Relationship Id="rId9" Type="http://schemas.openxmlformats.org/officeDocument/2006/relationships/image" Target="../media/image87.jpeg"/><Relationship Id="rId1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0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02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01.svg"/><Relationship Id="rId4" Type="http://schemas.openxmlformats.org/officeDocument/2006/relationships/diagramLayout" Target="../diagrams/layout9.xml"/><Relationship Id="rId9" Type="http://schemas.openxmlformats.org/officeDocument/2006/relationships/image" Target="../media/image100.png"/><Relationship Id="rId14" Type="http://schemas.openxmlformats.org/officeDocument/2006/relationships/image" Target="../media/image10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svg"/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12" Type="http://schemas.openxmlformats.org/officeDocument/2006/relationships/image" Target="../media/image1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4.svg"/><Relationship Id="rId5" Type="http://schemas.openxmlformats.org/officeDocument/2006/relationships/image" Target="../media/image109.svg"/><Relationship Id="rId10" Type="http://schemas.openxmlformats.org/officeDocument/2006/relationships/image" Target="../media/image7.png"/><Relationship Id="rId4" Type="http://schemas.openxmlformats.org/officeDocument/2006/relationships/image" Target="../media/image108.png"/><Relationship Id="rId9" Type="http://schemas.openxmlformats.org/officeDocument/2006/relationships/image" Target="../media/image113.sv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s://www.who.int/teams/integrated-health-services/monitoring-health-services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15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hyperlink" Target="https://www.who.int/publications/i/item/WHO-2019-nCoV-HCF_assessment-Products-2020.1" TargetMode="External"/><Relationship Id="rId18" Type="http://schemas.openxmlformats.org/officeDocument/2006/relationships/image" Target="../media/image5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7.emf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emf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9.png"/><Relationship Id="rId10" Type="http://schemas.openxmlformats.org/officeDocument/2006/relationships/image" Target="../media/image45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44.emf"/><Relationship Id="rId1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3.emf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diagramData" Target="../diagrams/data3.xml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s://www.who.int/publications/i/item/WHO-2019-nCoV-HCF_assessment-EHS-2020.1" TargetMode="External"/><Relationship Id="rId5" Type="http://schemas.openxmlformats.org/officeDocument/2006/relationships/diagramColors" Target="../diagrams/colors3.xml"/><Relationship Id="rId15" Type="http://schemas.openxmlformats.org/officeDocument/2006/relationships/image" Target="../media/image60.png"/><Relationship Id="rId10" Type="http://schemas.openxmlformats.org/officeDocument/2006/relationships/image" Target="../media/image56.e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5.emf"/><Relationship Id="rId14" Type="http://schemas.openxmlformats.org/officeDocument/2006/relationships/image" Target="../media/image5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hyperlink" Target="https://apps.who.int/iris/bitstream/handle/10665/339388/WHO-2019-nCoV-vaccination-community-assessmenttool-2021.1-eng.pdf" TargetMode="Externa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6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65.emf"/><Relationship Id="rId14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D1AA28-E9F6-4EF2-AE15-12844725C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652B6-97D9-4705-A15C-CDC683AF4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Strengthening real-time health services tracking and monitoring in the context of the COVID-19 pandemic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682244-3621-4041-83D0-2D2F0D54C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Frontline service readiness assessments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Orientation session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D0EE2B-138F-4547-BECE-72D8D8E92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17C15E-D9E1-4BB8-A08D-4300623F5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6E1F48-D643-40B9-998B-98C0111E8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fld id="{F7C6D6D1-F2C2-45A1-AE82-A90F823143CB}" type="datetime3">
              <a:rPr lang="en-US" smtClean="0"/>
              <a:t>4 March 2021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34A069C-239B-49FD-AA95-9E18D5A6BE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1276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A5F0D-265F-4427-9796-D72BC3E9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13A1B-2424-460D-ADA3-F97EF6702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059" y="640849"/>
            <a:ext cx="8379940" cy="288925"/>
          </a:xfrm>
        </p:spPr>
        <p:txBody>
          <a:bodyPr vert="horz" lIns="18000" tIns="0" rIns="18000" bIns="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 facility and community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FD2E-387B-4286-920E-A06C45852A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2D4D62-FB39-4410-BDAC-0A6C827950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73FB45-17D5-4E87-B946-F4DB6D0E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125836"/>
            <a:ext cx="9991288" cy="436655"/>
          </a:xfrm>
        </p:spPr>
        <p:txBody>
          <a:bodyPr vert="horz" lIns="18000" tIns="0" rIns="360000" bIns="0" rtlCol="0" anchor="b">
            <a:noAutofit/>
          </a:bodyPr>
          <a:lstStyle/>
          <a:p>
            <a:r>
              <a:rPr lang="en-US" sz="2000" dirty="0"/>
              <a:t>Key performance indicators for national dashboards on service readiness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9081D7-ACCB-4A8E-B715-8EA282018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86386"/>
              </p:ext>
            </p:extLst>
          </p:nvPr>
        </p:nvGraphicFramePr>
        <p:xfrm>
          <a:off x="111482" y="995035"/>
          <a:ext cx="11963399" cy="5818014"/>
        </p:xfrm>
        <a:graphic>
          <a:graphicData uri="http://schemas.openxmlformats.org/drawingml/2006/table">
            <a:tbl>
              <a:tblPr/>
              <a:tblGrid>
                <a:gridCol w="1493163">
                  <a:extLst>
                    <a:ext uri="{9D8B030D-6E8A-4147-A177-3AD203B41FA5}">
                      <a16:colId xmlns:a16="http://schemas.microsoft.com/office/drawing/2014/main" val="2415310253"/>
                    </a:ext>
                  </a:extLst>
                </a:gridCol>
                <a:gridCol w="2243622">
                  <a:extLst>
                    <a:ext uri="{9D8B030D-6E8A-4147-A177-3AD203B41FA5}">
                      <a16:colId xmlns:a16="http://schemas.microsoft.com/office/drawing/2014/main" val="356456415"/>
                    </a:ext>
                  </a:extLst>
                </a:gridCol>
                <a:gridCol w="8226614">
                  <a:extLst>
                    <a:ext uri="{9D8B030D-6E8A-4147-A177-3AD203B41FA5}">
                      <a16:colId xmlns:a16="http://schemas.microsoft.com/office/drawing/2014/main" val="180945229"/>
                    </a:ext>
                  </a:extLst>
                </a:gridCol>
              </a:tblGrid>
              <a:tr h="24442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 case management capacities module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 facility readiness</a:t>
                      </a: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ctr" latinLnBrk="0" hangingPunct="1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% facilities with IMST protocols adopted and activated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26866"/>
                  </a:ext>
                </a:extLst>
              </a:tr>
              <a:tr h="469511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GB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 patient capacities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# of beds for COVID patients (moderate, severe, critical)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beds currently occupied by COVID patients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# of beds available for surge (ICU, respiratory isolation)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50522"/>
                  </a:ext>
                </a:extLst>
              </a:tr>
              <a:tr h="1524311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 essential clinical tools and supplies</a:t>
                      </a: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facilities with available tracer medicines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:100%/≥50% of tracers, mean availability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facilities with laboratory diagnostic capacities with tracer items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: 100%/≥50% of tracers, mean availability, timeliness of results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facilities with available/functional medical equipment onsite for COVID-19 diagnosis, monitoring, and case management (e.g. x-ray, pulse oximeters, ventilators, oxygen, etc.): 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100%/≥50% of tracers, mean availability</a:t>
                      </a:r>
                      <a:endParaRPr 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facilities with available PPE for staff (e.g. masks, gowns, goggles, etc.): 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100%/≥50% of tracers, mean availability</a:t>
                      </a:r>
                    </a:p>
                    <a:p>
                      <a:pPr marL="18288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facilities with available IPC supplies (e.g. soap, biohazard bags, sanitizer stations, etc.): 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100%/≥50% of tracers, mean availability</a:t>
                      </a:r>
                      <a:endParaRPr 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facilities with functional cold chain capacity to deliver COVID-19 vaccines (vaccine fridge with continuous temperature recorder, vaccine carriers/cold boxes, ice packs): 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100%/≥50% of tracers, mean availability</a:t>
                      </a:r>
                      <a:endParaRPr 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414447"/>
                  </a:ext>
                </a:extLst>
              </a:tr>
              <a:tr h="31396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Continuity of essential health services module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GB" sz="105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Staffing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lvl="0" indent="-171450" algn="l" rtl="0" fontAlgn="ctr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% of staff (by occupation) diagnosed with COVID-19 </a:t>
                      </a:r>
                    </a:p>
                    <a:p>
                      <a:pPr marL="171450" lvl="0" indent="-171450" algn="l" rtl="0" fontAlgn="ctr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% of facilities providing staff training, support, supervision (by type)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31348"/>
                  </a:ext>
                </a:extLst>
              </a:tr>
              <a:tr h="555521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Financial management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lvl="0" indent="-171450" algn="l" defTabSz="914400" rtl="0" eaLnBrk="1" fontAlgn="ctr" latinLnBrk="0" hangingPunct="1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facilities that waived/increased user fees</a:t>
                      </a:r>
                    </a:p>
                    <a:p>
                      <a:pPr marL="171450" lvl="0" indent="-171450" algn="l" defTabSz="914400" rtl="0" eaLnBrk="1" fontAlgn="ctr" latinLnBrk="0" hangingPunct="1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 facilities receiving additional funding for essential health services and sources</a:t>
                      </a:r>
                    </a:p>
                    <a:p>
                      <a:pPr marL="171450" lvl="0" indent="-171450" algn="l" defTabSz="914400" rtl="0" eaLnBrk="1" fontAlgn="ctr" latinLnBrk="0" hangingPunct="1"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facilities maintaining on-time salary/overtime payments</a:t>
                      </a: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44258"/>
                  </a:ext>
                </a:extLst>
              </a:tr>
              <a:tr h="625057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Service delivery and utilization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%  facilities with observed increases/decreases in tracer service (OPD, IPD, emergency) and reasons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communities with increases/decreases in community-based services (from community needs/demand module)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facilities with service delivery modifications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% change in service utilization (record review)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85803"/>
                  </a:ext>
                </a:extLst>
              </a:tr>
              <a:tr h="469511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 IPC and PPE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 facilities with safe environment measures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facilities with IPC guidelines in place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facilities with adequate PPE for staff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54374"/>
                  </a:ext>
                </a:extLst>
              </a:tr>
              <a:tr h="4695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case management in primary care facilities</a:t>
                      </a:r>
                      <a:endParaRPr lang="en-US" sz="105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% of primary care facilities with measures to manage COVID-19 (mild cases)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% of facilities with capacity to provide COVID-19 services in primary care (e.g. collecting specimens for diagnosis, onsite testing, referrals)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71632"/>
                  </a:ext>
                </a:extLst>
              </a:tr>
              <a:tr h="31396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Health products</a:t>
                      </a:r>
                      <a:endParaRPr lang="en-US" sz="105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Availability of essential tracer medicines, diagnostics, vaccines and supplies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facilities with cold chain capacities </a:t>
                      </a: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to deliver vaccines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33198"/>
                  </a:ext>
                </a:extLst>
              </a:tr>
              <a:tr h="34575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+mn-lt"/>
                        </a:rPr>
                        <a:t>Community needs, perceptions and demand module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needs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CHW’s who believe that community has unmet health needs</a:t>
                      </a:r>
                      <a:endParaRPr lang="en-U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CHW’s who believe that community faced barriers to seeking care pre-COVID and % who believe it has gotten worse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6117"/>
                  </a:ext>
                </a:extLst>
              </a:tr>
              <a:tr h="3796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Demand for COVID-19 vaccination</a:t>
                      </a:r>
                    </a:p>
                  </a:txBody>
                  <a:tcPr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% of CHW’s who believe community has demand for COVID-19 vaccine (adults, children) and reasons for lack of demand</a:t>
                      </a:r>
                    </a:p>
                  </a:txBody>
                  <a:tcPr marL="106419" marR="2956" marT="2956" marB="0">
                    <a:lnL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8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29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F8B06-CCE9-4A01-A59B-623FCB137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1046906"/>
            <a:ext cx="8820831" cy="646331"/>
          </a:xfrm>
        </p:spPr>
        <p:txBody>
          <a:bodyPr>
            <a:normAutofit/>
          </a:bodyPr>
          <a:lstStyle/>
          <a:p>
            <a:pPr marL="18288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Assess overall hospital readiness to identify priority actions to prepare for, be ready for and respond to COVID-19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915" y="576308"/>
            <a:ext cx="9283461" cy="458675"/>
          </a:xfrm>
        </p:spPr>
        <p:txBody>
          <a:bodyPr>
            <a:noAutofit/>
          </a:bodyPr>
          <a:lstStyle/>
          <a:p>
            <a:r>
              <a:rPr lang="en-US" dirty="0"/>
              <a:t>Rapid hospital readiness assessment module</a:t>
            </a:r>
            <a:endParaRPr lang="pt-B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53CD2E-D465-480A-A89B-3A48CAF28623}"/>
              </a:ext>
            </a:extLst>
          </p:cNvPr>
          <p:cNvGrpSpPr/>
          <p:nvPr/>
        </p:nvGrpSpPr>
        <p:grpSpPr>
          <a:xfrm>
            <a:off x="636916" y="1950966"/>
            <a:ext cx="10640332" cy="4459665"/>
            <a:chOff x="636916" y="1950966"/>
            <a:chExt cx="10640332" cy="44596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B24C25-69FB-4C65-AF97-253234B5819A}"/>
                </a:ext>
              </a:extLst>
            </p:cNvPr>
            <p:cNvGrpSpPr/>
            <p:nvPr/>
          </p:nvGrpSpPr>
          <p:grpSpPr>
            <a:xfrm>
              <a:off x="636916" y="1950966"/>
              <a:ext cx="10640332" cy="4459665"/>
              <a:chOff x="686077" y="1488851"/>
              <a:chExt cx="10640332" cy="4459665"/>
            </a:xfrm>
          </p:grpSpPr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F64A842E-436D-4A98-BE51-0FCE402D92C0}"/>
                  </a:ext>
                </a:extLst>
              </p:cNvPr>
              <p:cNvGraphicFramePr/>
              <p:nvPr/>
            </p:nvGraphicFramePr>
            <p:xfrm>
              <a:off x="3198409" y="1488851"/>
              <a:ext cx="8128000" cy="44596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FEC12E-03C7-4849-9EC0-D8B6E3C5365E}"/>
                  </a:ext>
                </a:extLst>
              </p:cNvPr>
              <p:cNvSpPr/>
              <p:nvPr/>
            </p:nvSpPr>
            <p:spPr>
              <a:xfrm>
                <a:off x="1415618" y="5070475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E7E6E6">
                        <a:lumMod val="10000"/>
                      </a:srgbClr>
                    </a:solidFill>
                    <a:hlinkClick r:id="rId8"/>
                  </a:rPr>
                  <a:t>view</a:t>
                </a:r>
                <a:endParaRPr lang="en-US" dirty="0"/>
              </a:p>
            </p:txBody>
          </p:sp>
          <p:pic>
            <p:nvPicPr>
              <p:cNvPr id="4098" name="Picture 2" descr="Rapid hospital readiness checklist: Interim Guidance">
                <a:extLst>
                  <a:ext uri="{FF2B5EF4-FFF2-40B4-BE49-F238E27FC236}">
                    <a16:creationId xmlns:a16="http://schemas.microsoft.com/office/drawing/2014/main" id="{E3623B7E-D3F8-4773-A32C-89716C35E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077" y="1984107"/>
                <a:ext cx="2143887" cy="3026664"/>
              </a:xfrm>
              <a:prstGeom prst="rect">
                <a:avLst/>
              </a:prstGeom>
              <a:noFill/>
              <a:ln>
                <a:solidFill>
                  <a:srgbClr val="00999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Graphic 8" descr="Checklist RTL">
                <a:extLst>
                  <a:ext uri="{FF2B5EF4-FFF2-40B4-BE49-F238E27FC236}">
                    <a16:creationId xmlns:a16="http://schemas.microsoft.com/office/drawing/2014/main" id="{EBC494E3-D924-4EB9-B98C-7D46A6F88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502949" y="2084932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2" name="Graphic 11" descr="Siren">
                <a:extLst>
                  <a:ext uri="{FF2B5EF4-FFF2-40B4-BE49-F238E27FC236}">
                    <a16:creationId xmlns:a16="http://schemas.microsoft.com/office/drawing/2014/main" id="{629B23DE-111B-4B6B-960E-50E6F51C0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502949" y="4712354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4" name="Graphic 13" descr="Decision chart">
                <a:extLst>
                  <a:ext uri="{FF2B5EF4-FFF2-40B4-BE49-F238E27FC236}">
                    <a16:creationId xmlns:a16="http://schemas.microsoft.com/office/drawing/2014/main" id="{987BE14D-49E6-40F1-B630-A65BB9798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822989" y="3398643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2A9124-24DF-4945-9821-E9C79FDE3939}"/>
                </a:ext>
              </a:extLst>
            </p:cNvPr>
            <p:cNvSpPr/>
            <p:nvPr/>
          </p:nvSpPr>
          <p:spPr>
            <a:xfrm>
              <a:off x="692393" y="6056594"/>
              <a:ext cx="20329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</a:rPr>
                <a:t>(for use in hospitals)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73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F8B06-CCE9-4A01-A59B-623FCB137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980" y="1155061"/>
            <a:ext cx="9232859" cy="646331"/>
          </a:xfrm>
        </p:spPr>
        <p:txBody>
          <a:bodyPr>
            <a:normAutofit/>
          </a:bodyPr>
          <a:lstStyle/>
          <a:p>
            <a:pPr marL="18288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Conduct an in-depth facility inventory of biomedical equipment re-allocation, procurement and planning measures for COVID-19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013" y="684463"/>
            <a:ext cx="9232860" cy="458675"/>
          </a:xfrm>
        </p:spPr>
        <p:txBody>
          <a:bodyPr>
            <a:noAutofit/>
          </a:bodyPr>
          <a:lstStyle/>
          <a:p>
            <a:r>
              <a:rPr lang="en-US" dirty="0"/>
              <a:t>Biomedical equipment for COVID-19 case management - inventory tool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F4715E-9480-4EAC-88E1-D69BE1EEDB9B}"/>
              </a:ext>
            </a:extLst>
          </p:cNvPr>
          <p:cNvGrpSpPr/>
          <p:nvPr/>
        </p:nvGrpSpPr>
        <p:grpSpPr>
          <a:xfrm>
            <a:off x="737214" y="2059121"/>
            <a:ext cx="10766528" cy="4747915"/>
            <a:chOff x="737214" y="2059121"/>
            <a:chExt cx="10766528" cy="47479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3B7724-6E0F-499E-98AE-C4F736D4C268}"/>
                </a:ext>
              </a:extLst>
            </p:cNvPr>
            <p:cNvGrpSpPr/>
            <p:nvPr/>
          </p:nvGrpSpPr>
          <p:grpSpPr>
            <a:xfrm>
              <a:off x="737214" y="2059121"/>
              <a:ext cx="10766528" cy="4459665"/>
              <a:chOff x="707718" y="1734657"/>
              <a:chExt cx="10569530" cy="4459665"/>
            </a:xfrm>
          </p:grpSpPr>
          <p:pic>
            <p:nvPicPr>
              <p:cNvPr id="5122" name="Picture 2" descr="Biomedical equipment for COVID-19 case management - inventory tool: Interim guidance">
                <a:extLst>
                  <a:ext uri="{FF2B5EF4-FFF2-40B4-BE49-F238E27FC236}">
                    <a16:creationId xmlns:a16="http://schemas.microsoft.com/office/drawing/2014/main" id="{1234018F-2A32-486B-BFE2-4401664C5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718" y="2174797"/>
                <a:ext cx="2137635" cy="301752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9735216-465B-4E49-ABC3-4991E7F923A2}"/>
                  </a:ext>
                </a:extLst>
              </p:cNvPr>
              <p:cNvGrpSpPr/>
              <p:nvPr/>
            </p:nvGrpSpPr>
            <p:grpSpPr>
              <a:xfrm>
                <a:off x="1444049" y="1734657"/>
                <a:ext cx="9833199" cy="4459665"/>
                <a:chOff x="1444049" y="1734657"/>
                <a:chExt cx="9833199" cy="445966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8B24C25-69FB-4C65-AF97-253234B5819A}"/>
                    </a:ext>
                  </a:extLst>
                </p:cNvPr>
                <p:cNvGrpSpPr/>
                <p:nvPr/>
              </p:nvGrpSpPr>
              <p:grpSpPr>
                <a:xfrm>
                  <a:off x="1444049" y="1734657"/>
                  <a:ext cx="9833199" cy="4459665"/>
                  <a:chOff x="1493210" y="1488851"/>
                  <a:chExt cx="9833199" cy="4459665"/>
                </a:xfrm>
              </p:grpSpPr>
              <p:graphicFrame>
                <p:nvGraphicFramePr>
                  <p:cNvPr id="8" name="Diagram 7">
                    <a:extLst>
                      <a:ext uri="{FF2B5EF4-FFF2-40B4-BE49-F238E27FC236}">
                        <a16:creationId xmlns:a16="http://schemas.microsoft.com/office/drawing/2014/main" id="{F64A842E-436D-4A98-BE51-0FCE402D92C0}"/>
                      </a:ext>
                    </a:extLst>
                  </p:cNvPr>
                  <p:cNvGraphicFramePr/>
                  <p:nvPr/>
                </p:nvGraphicFramePr>
                <p:xfrm>
                  <a:off x="3198409" y="1488851"/>
                  <a:ext cx="8128000" cy="445966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" r:lo="rId5" r:qs="rId6" r:cs="rId7"/>
                  </a:graphicData>
                </a:graphic>
              </p:graphicFrame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B3FEC12E-03C7-4849-9EC0-D8B6E3C5365E}"/>
                      </a:ext>
                    </a:extLst>
                  </p:cNvPr>
                  <p:cNvSpPr/>
                  <p:nvPr/>
                </p:nvSpPr>
                <p:spPr>
                  <a:xfrm>
                    <a:off x="1493210" y="5044283"/>
                    <a:ext cx="68480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b="1" dirty="0">
                        <a:solidFill>
                          <a:srgbClr val="E7E6E6">
                            <a:lumMod val="10000"/>
                          </a:srgbClr>
                        </a:solidFill>
                        <a:hlinkClick r:id="rId9"/>
                      </a:rPr>
                      <a:t>view</a:t>
                    </a:r>
                    <a:endParaRPr lang="en-US" dirty="0"/>
                  </a:p>
                </p:txBody>
              </p:sp>
            </p:grpSp>
            <p:pic>
              <p:nvPicPr>
                <p:cNvPr id="4" name="Graphic 3" descr="Lungs">
                  <a:extLst>
                    <a:ext uri="{FF2B5EF4-FFF2-40B4-BE49-F238E27FC236}">
                      <a16:creationId xmlns:a16="http://schemas.microsoft.com/office/drawing/2014/main" id="{28AC9980-5493-468E-91C5-DF7C02E58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3844" y="2079995"/>
                  <a:ext cx="640080" cy="640080"/>
                </a:xfrm>
                <a:prstGeom prst="rect">
                  <a:avLst/>
                </a:prstGeom>
              </p:spPr>
            </p:pic>
            <p:pic>
              <p:nvPicPr>
                <p:cNvPr id="6" name="Graphic 5" descr="Gears">
                  <a:extLst>
                    <a:ext uri="{FF2B5EF4-FFF2-40B4-BE49-F238E27FC236}">
                      <a16:creationId xmlns:a16="http://schemas.microsoft.com/office/drawing/2014/main" id="{8BDD53AC-A9BF-4F0F-97A2-646D6250EC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5458" y="4219295"/>
                  <a:ext cx="548640" cy="548640"/>
                </a:xfrm>
                <a:prstGeom prst="rect">
                  <a:avLst/>
                </a:prstGeom>
              </p:spPr>
            </p:pic>
            <p:pic>
              <p:nvPicPr>
                <p:cNvPr id="11" name="Graphic 10" descr="Workflow RTL">
                  <a:extLst>
                    <a:ext uri="{FF2B5EF4-FFF2-40B4-BE49-F238E27FC236}">
                      <a16:creationId xmlns:a16="http://schemas.microsoft.com/office/drawing/2014/main" id="{15B4A0DA-1BAF-4E2F-A214-EC1C1AD888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7619" y="5264522"/>
                  <a:ext cx="548640" cy="54864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80561AE9-6D7B-41E4-A822-84CE7D854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28086" t="20578" r="2588"/>
                <a:stretch/>
              </p:blipFill>
              <p:spPr>
                <a:xfrm>
                  <a:off x="3767162" y="3191398"/>
                  <a:ext cx="581092" cy="578721"/>
                </a:xfrm>
                <a:prstGeom prst="rect">
                  <a:avLst/>
                </a:prstGeom>
              </p:spPr>
            </p:pic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CA948-E40C-4215-8015-6B84D7DB4764}"/>
                </a:ext>
              </a:extLst>
            </p:cNvPr>
            <p:cNvSpPr/>
            <p:nvPr/>
          </p:nvSpPr>
          <p:spPr>
            <a:xfrm>
              <a:off x="737214" y="6022206"/>
              <a:ext cx="219767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(for use in hospitals and COVID-19 treatment </a:t>
              </a:r>
              <a:r>
                <a:rPr lang="en-US" sz="1500" dirty="0" err="1">
                  <a:solidFill>
                    <a:schemeClr val="accent4">
                      <a:lumMod val="50000"/>
                    </a:schemeClr>
                  </a:solidFill>
                </a:rPr>
                <a:t>centres</a:t>
              </a:r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2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F8B06-CCE9-4A01-A59B-623FCB137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1115733"/>
            <a:ext cx="9232859" cy="646331"/>
          </a:xfrm>
        </p:spPr>
        <p:txBody>
          <a:bodyPr>
            <a:normAutofit/>
          </a:bodyPr>
          <a:lstStyle/>
          <a:p>
            <a:pPr marL="18288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Assess structural capacities of health facilities to allow safe service delivery and enable surge capacity planning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517" y="645135"/>
            <a:ext cx="9232860" cy="458675"/>
          </a:xfrm>
        </p:spPr>
        <p:txBody>
          <a:bodyPr>
            <a:noAutofit/>
          </a:bodyPr>
          <a:lstStyle/>
          <a:p>
            <a:r>
              <a:rPr lang="en-US" dirty="0"/>
              <a:t>Ensuring a safe environment for patients and staff in COVID-19 health-care facilities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F4B02F-3CE4-404E-95D3-10F2EF1A3B8D}"/>
              </a:ext>
            </a:extLst>
          </p:cNvPr>
          <p:cNvGrpSpPr/>
          <p:nvPr/>
        </p:nvGrpSpPr>
        <p:grpSpPr>
          <a:xfrm>
            <a:off x="687517" y="2201304"/>
            <a:ext cx="10572324" cy="4335984"/>
            <a:chOff x="687517" y="2338956"/>
            <a:chExt cx="10572324" cy="433598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2B957-05F6-4BB4-9734-894F4FD97D83}"/>
                </a:ext>
              </a:extLst>
            </p:cNvPr>
            <p:cNvGrpSpPr/>
            <p:nvPr/>
          </p:nvGrpSpPr>
          <p:grpSpPr>
            <a:xfrm>
              <a:off x="687517" y="2338956"/>
              <a:ext cx="10572324" cy="3873909"/>
              <a:chOff x="704923" y="1868129"/>
              <a:chExt cx="10572324" cy="387390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8B24C25-69FB-4C65-AF97-253234B5819A}"/>
                  </a:ext>
                </a:extLst>
              </p:cNvPr>
              <p:cNvGrpSpPr/>
              <p:nvPr/>
            </p:nvGrpSpPr>
            <p:grpSpPr>
              <a:xfrm>
                <a:off x="1431224" y="1868129"/>
                <a:ext cx="9846023" cy="3873909"/>
                <a:chOff x="1198829" y="1488851"/>
                <a:chExt cx="10127580" cy="4153690"/>
              </a:xfrm>
            </p:grpSpPr>
            <p:graphicFrame>
              <p:nvGraphicFramePr>
                <p:cNvPr id="8" name="Diagram 7">
                  <a:extLst>
                    <a:ext uri="{FF2B5EF4-FFF2-40B4-BE49-F238E27FC236}">
                      <a16:creationId xmlns:a16="http://schemas.microsoft.com/office/drawing/2014/main" id="{F64A842E-436D-4A98-BE51-0FCE402D92C0}"/>
                    </a:ext>
                  </a:extLst>
                </p:cNvPr>
                <p:cNvGraphicFramePr/>
                <p:nvPr/>
              </p:nvGraphicFramePr>
              <p:xfrm>
                <a:off x="3198409" y="1488851"/>
                <a:ext cx="8128000" cy="415369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3FEC12E-03C7-4849-9EC0-D8B6E3C5365E}"/>
                    </a:ext>
                  </a:extLst>
                </p:cNvPr>
                <p:cNvSpPr/>
                <p:nvPr/>
              </p:nvSpPr>
              <p:spPr>
                <a:xfrm>
                  <a:off x="1198829" y="4884779"/>
                  <a:ext cx="704386" cy="39600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b="1" dirty="0">
                      <a:solidFill>
                        <a:srgbClr val="E7E6E6">
                          <a:lumMod val="10000"/>
                        </a:srgbClr>
                      </a:solidFill>
                      <a:hlinkClick r:id="rId8"/>
                    </a:rPr>
                    <a:t>view</a:t>
                  </a:r>
                  <a:endParaRPr lang="en-US" dirty="0"/>
                </a:p>
              </p:txBody>
            </p:sp>
          </p:grpSp>
          <p:pic>
            <p:nvPicPr>
              <p:cNvPr id="6146" name="Picture 2" descr="Ensuring a safe environment for patients and staff in COVID-19 health-care facilities ">
                <a:extLst>
                  <a:ext uri="{FF2B5EF4-FFF2-40B4-BE49-F238E27FC236}">
                    <a16:creationId xmlns:a16="http://schemas.microsoft.com/office/drawing/2014/main" id="{BDA058FA-153C-4949-A965-12C735E0B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923" y="1979284"/>
                <a:ext cx="2137410" cy="301752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548AC3-40AE-400C-9254-4DAA1D76741C}"/>
                </a:ext>
              </a:extLst>
            </p:cNvPr>
            <p:cNvSpPr/>
            <p:nvPr/>
          </p:nvSpPr>
          <p:spPr>
            <a:xfrm>
              <a:off x="687517" y="5890110"/>
              <a:ext cx="213741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(for use in hospitals and COVID-19 treatment </a:t>
              </a:r>
              <a:r>
                <a:rPr lang="en-US" sz="1500" dirty="0" err="1">
                  <a:solidFill>
                    <a:schemeClr val="accent4">
                      <a:lumMod val="50000"/>
                    </a:schemeClr>
                  </a:solidFill>
                </a:rPr>
                <a:t>centres</a:t>
              </a:r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43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F8B06-CCE9-4A01-A59B-623FCB137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1115733"/>
            <a:ext cx="9232859" cy="646331"/>
          </a:xfrm>
        </p:spPr>
        <p:txBody>
          <a:bodyPr>
            <a:normAutofit/>
          </a:bodyPr>
          <a:lstStyle/>
          <a:p>
            <a:pPr marL="18288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Assess infection prevention and control capacities to respond to COVID-19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517" y="645135"/>
            <a:ext cx="9232860" cy="458675"/>
          </a:xfrm>
        </p:spPr>
        <p:txBody>
          <a:bodyPr>
            <a:noAutofit/>
          </a:bodyPr>
          <a:lstStyle/>
          <a:p>
            <a:r>
              <a:rPr lang="en-US" dirty="0"/>
              <a:t>Infection prevention and control health-care facility response for COVID-19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4A5928-78FD-469F-8B3B-D45CD5BEFFB6}"/>
              </a:ext>
            </a:extLst>
          </p:cNvPr>
          <p:cNvGrpSpPr/>
          <p:nvPr/>
        </p:nvGrpSpPr>
        <p:grpSpPr>
          <a:xfrm>
            <a:off x="857942" y="1762064"/>
            <a:ext cx="10476113" cy="4898662"/>
            <a:chOff x="801135" y="1773987"/>
            <a:chExt cx="10476113" cy="489866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B24C25-69FB-4C65-AF97-253234B5819A}"/>
                </a:ext>
              </a:extLst>
            </p:cNvPr>
            <p:cNvGrpSpPr/>
            <p:nvPr/>
          </p:nvGrpSpPr>
          <p:grpSpPr>
            <a:xfrm>
              <a:off x="1527435" y="1773987"/>
              <a:ext cx="9749813" cy="4898662"/>
              <a:chOff x="1297791" y="1488851"/>
              <a:chExt cx="10028618" cy="4459665"/>
            </a:xfrm>
          </p:grpSpPr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F64A842E-436D-4A98-BE51-0FCE402D92C0}"/>
                  </a:ext>
                </a:extLst>
              </p:cNvPr>
              <p:cNvGraphicFramePr/>
              <p:nvPr/>
            </p:nvGraphicFramePr>
            <p:xfrm>
              <a:off x="3198409" y="1488851"/>
              <a:ext cx="8128000" cy="44596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FEC12E-03C7-4849-9EC0-D8B6E3C5365E}"/>
                  </a:ext>
                </a:extLst>
              </p:cNvPr>
              <p:cNvSpPr/>
              <p:nvPr/>
            </p:nvSpPr>
            <p:spPr>
              <a:xfrm>
                <a:off x="1297791" y="4776131"/>
                <a:ext cx="704386" cy="33623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b="1" dirty="0">
                    <a:solidFill>
                      <a:srgbClr val="E7E6E6">
                        <a:lumMod val="10000"/>
                      </a:srgbClr>
                    </a:solidFill>
                    <a:hlinkClick r:id="rId8"/>
                  </a:rPr>
                  <a:t>view</a:t>
                </a:r>
                <a:endParaRPr lang="en-US" dirty="0"/>
              </a:p>
            </p:txBody>
          </p:sp>
        </p:grpSp>
        <p:pic>
          <p:nvPicPr>
            <p:cNvPr id="7170" name="Picture 2" descr="Infection prevention and control health-care facility response for COVID-19">
              <a:extLst>
                <a:ext uri="{FF2B5EF4-FFF2-40B4-BE49-F238E27FC236}">
                  <a16:creationId xmlns:a16="http://schemas.microsoft.com/office/drawing/2014/main" id="{0824BCD4-5BFA-4170-A432-5ED6309B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35" y="2291577"/>
              <a:ext cx="2137410" cy="301752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phic 3" descr="Head with gears">
              <a:extLst>
                <a:ext uri="{FF2B5EF4-FFF2-40B4-BE49-F238E27FC236}">
                  <a16:creationId xmlns:a16="http://schemas.microsoft.com/office/drawing/2014/main" id="{BFE01442-05DF-4947-A689-E2BB58F4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16752" y="2148889"/>
              <a:ext cx="457200" cy="457200"/>
            </a:xfrm>
            <a:prstGeom prst="rect">
              <a:avLst/>
            </a:prstGeom>
          </p:spPr>
        </p:pic>
        <p:pic>
          <p:nvPicPr>
            <p:cNvPr id="9" name="Graphic 8" descr="Checklist RTL">
              <a:extLst>
                <a:ext uri="{FF2B5EF4-FFF2-40B4-BE49-F238E27FC236}">
                  <a16:creationId xmlns:a16="http://schemas.microsoft.com/office/drawing/2014/main" id="{14C5AE14-90FA-4550-A9A4-A65C9895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86159" y="3999504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Hospital">
              <a:extLst>
                <a:ext uri="{FF2B5EF4-FFF2-40B4-BE49-F238E27FC236}">
                  <a16:creationId xmlns:a16="http://schemas.microsoft.com/office/drawing/2014/main" id="{869F245C-5D9D-4DB2-8F9E-6EC68E74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060563" y="4897457"/>
              <a:ext cx="457200" cy="457200"/>
            </a:xfrm>
            <a:prstGeom prst="rect">
              <a:avLst/>
            </a:prstGeom>
          </p:spPr>
        </p:pic>
        <p:pic>
          <p:nvPicPr>
            <p:cNvPr id="16" name="Graphic 15" descr="Workflow">
              <a:extLst>
                <a:ext uri="{FF2B5EF4-FFF2-40B4-BE49-F238E27FC236}">
                  <a16:creationId xmlns:a16="http://schemas.microsoft.com/office/drawing/2014/main" id="{90459C9F-F7B9-47F9-A9F7-7AC158C2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06920" y="5844570"/>
              <a:ext cx="457200" cy="457200"/>
            </a:xfrm>
            <a:prstGeom prst="rect">
              <a:avLst/>
            </a:prstGeom>
          </p:spPr>
        </p:pic>
        <p:pic>
          <p:nvPicPr>
            <p:cNvPr id="18" name="Graphic 17" descr="Soap">
              <a:extLst>
                <a:ext uri="{FF2B5EF4-FFF2-40B4-BE49-F238E27FC236}">
                  <a16:creationId xmlns:a16="http://schemas.microsoft.com/office/drawing/2014/main" id="{B3BF8AF7-7ACF-4371-8CBF-D9EA9AC7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985347" y="3017144"/>
              <a:ext cx="548640" cy="54864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B7CE1DD-43E8-4DE0-B5CF-B2FFEC03B813}"/>
              </a:ext>
            </a:extLst>
          </p:cNvPr>
          <p:cNvSpPr/>
          <p:nvPr/>
        </p:nvSpPr>
        <p:spPr>
          <a:xfrm>
            <a:off x="857943" y="5874612"/>
            <a:ext cx="21374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(for use in hospitals and COVID-19 treatment </a:t>
            </a:r>
            <a:r>
              <a:rPr lang="en-US" sz="1500" dirty="0" err="1">
                <a:solidFill>
                  <a:schemeClr val="accent4">
                    <a:lumMod val="50000"/>
                  </a:schemeClr>
                </a:solidFill>
              </a:rPr>
              <a:t>centres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455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EF6D95-B245-4E9B-9FAB-B198E61DCC8A}"/>
              </a:ext>
            </a:extLst>
          </p:cNvPr>
          <p:cNvSpPr/>
          <p:nvPr/>
        </p:nvSpPr>
        <p:spPr>
          <a:xfrm>
            <a:off x="7788599" y="1496677"/>
            <a:ext cx="405515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b="1" dirty="0">
                <a:latin typeface="Calibri" panose="020F0502020204030204"/>
              </a:rPr>
              <a:t>Automated dashboards for national, regional and global level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/>
              </a:rPr>
              <a:t>Data feeds into country and partner intelligence platforms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/>
              </a:rPr>
              <a:t>Results triangulated and analysed (HMIS, VIRAT, pulse surveys, epidemiological surveillance data, mortality data, etc)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/>
              </a:rPr>
              <a:t>Evidence base for policy dialogues and development of action plans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/>
              </a:rPr>
              <a:t>Supports continuous monitoring for </a:t>
            </a:r>
            <a:r>
              <a:rPr lang="en-US" sz="1600" b="1" dirty="0">
                <a:latin typeface="Calibri" panose="020F0502020204030204"/>
              </a:rPr>
              <a:t>real-time update to action plan as situation evolves</a:t>
            </a:r>
            <a:endParaRPr lang="pt-BR" sz="1600" b="1" dirty="0"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/>
              </a:rPr>
              <a:t>Potential to integrate and scale to health system and service readiness alert system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1CD61E1-6FDB-48FF-8BCC-F5D65B360876}"/>
              </a:ext>
            </a:extLst>
          </p:cNvPr>
          <p:cNvSpPr txBox="1">
            <a:spLocks/>
          </p:cNvSpPr>
          <p:nvPr/>
        </p:nvSpPr>
        <p:spPr bwMode="invGray">
          <a:xfrm>
            <a:off x="406251" y="-2866"/>
            <a:ext cx="9063289" cy="623652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9CDE"/>
                </a:solidFill>
                <a:latin typeface="Ebrima"/>
              </a:rPr>
              <a:t>Strengthening country analysis and evidence for action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Ebrima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F3362D-A315-4D83-89DC-4054B34931B6}"/>
              </a:ext>
            </a:extLst>
          </p:cNvPr>
          <p:cNvGrpSpPr/>
          <p:nvPr/>
        </p:nvGrpSpPr>
        <p:grpSpPr>
          <a:xfrm>
            <a:off x="265147" y="908032"/>
            <a:ext cx="7041343" cy="5629358"/>
            <a:chOff x="265147" y="961736"/>
            <a:chExt cx="7041343" cy="5629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9D8251-83C5-4E30-BF0A-117B4F9CF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47" y="961736"/>
              <a:ext cx="7041343" cy="56293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99E791-632C-433A-B5D0-4031AA38306D}"/>
                </a:ext>
              </a:extLst>
            </p:cNvPr>
            <p:cNvSpPr/>
            <p:nvPr/>
          </p:nvSpPr>
          <p:spPr>
            <a:xfrm>
              <a:off x="2845497" y="6228585"/>
              <a:ext cx="1929468" cy="362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>
                  <a:solidFill>
                    <a:schemeClr val="accent4"/>
                  </a:solidFill>
                </a:rPr>
                <a:t>Mock up</a:t>
              </a:r>
              <a:endParaRPr lang="en-US" b="1" i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370513D-0FA0-464E-998A-4A5CA4EF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492" y="361228"/>
            <a:ext cx="2707946" cy="9001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F7FF01D-557F-49D7-ACF0-A1528D52502A}"/>
              </a:ext>
            </a:extLst>
          </p:cNvPr>
          <p:cNvSpPr/>
          <p:nvPr/>
        </p:nvSpPr>
        <p:spPr>
          <a:xfrm>
            <a:off x="9816175" y="248689"/>
            <a:ext cx="1156581" cy="1120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E191F1B-2B4D-4267-8B6F-ABA88F94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92" y="361228"/>
            <a:ext cx="2707946" cy="9001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B63DE-1BF5-4B00-9806-9FE26E90E5C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A7EA0B7-9ED7-412B-8AFC-539CD9624B4C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26FD3-90E0-45FB-9CFE-4E347EC7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1" y="212805"/>
            <a:ext cx="8160000" cy="479935"/>
          </a:xfrm>
        </p:spPr>
        <p:txBody>
          <a:bodyPr vert="horz" lIns="18000" tIns="0" rIns="360000" bIns="0" rtlCol="0" anchor="b">
            <a:noAutofit/>
          </a:bodyPr>
          <a:lstStyle/>
          <a:p>
            <a:r>
              <a:rPr lang="en-US" sz="2400" dirty="0"/>
              <a:t>Recommended approach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92387C-05A0-4F8F-B027-CD89B8431F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85014" y="1989061"/>
            <a:ext cx="5599581" cy="4554891"/>
          </a:xfrm>
        </p:spPr>
        <p:txBody>
          <a:bodyPr/>
          <a:lstStyle/>
          <a:p>
            <a:pPr marL="285750" lvl="1">
              <a:buFont typeface="Wingdings" panose="05000000000000000000" pitchFamily="2" charset="2"/>
              <a:buChar char="ü"/>
            </a:pPr>
            <a:r>
              <a:rPr lang="en-US" sz="1600" b="1" dirty="0"/>
              <a:t>Rapid and high-frequency </a:t>
            </a:r>
            <a:r>
              <a:rPr lang="en-US" sz="1600" b="1" u="sng" dirty="0"/>
              <a:t>phone surveys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 sz="1600" b="1" dirty="0"/>
              <a:t>On-line interviews with facility managers &amp; CHWs using electronic data collection tools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 sz="1600" b="1" dirty="0"/>
              <a:t>Sample of sentinel facilities and their communities (public/private, urban/rural, hospital/primary care facilities, geography)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 sz="1600" b="1" dirty="0"/>
              <a:t>Training and data collection = approx. 7 days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 sz="1600" b="1" dirty="0"/>
              <a:t>Real-time data through automated analyses chartbooks and dashboards </a:t>
            </a:r>
          </a:p>
          <a:p>
            <a:pPr marL="285750" lvl="1">
              <a:buFont typeface="Wingdings" panose="05000000000000000000" pitchFamily="2" charset="2"/>
              <a:buChar char="ü"/>
            </a:pPr>
            <a:r>
              <a:rPr lang="en-US" sz="1600" b="1" dirty="0"/>
              <a:t>Repeated at least quarterly (or monthly) to </a:t>
            </a:r>
            <a:r>
              <a:rPr lang="en-GB" sz="1600" b="1" dirty="0"/>
              <a:t>allow national planners to track health service capacities throughout the pandemic</a:t>
            </a:r>
            <a:endParaRPr lang="en-US" sz="16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30B0A5-2279-402A-A68D-AB74D9226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733" y="763398"/>
            <a:ext cx="8160000" cy="880960"/>
          </a:xfrm>
        </p:spPr>
        <p:txBody>
          <a:bodyPr vert="horz" lIns="18000" tIns="0" rIns="18000" bIns="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rapidly detect bottlenecks and track and  monitor health services: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Low cost, safe, near to real-time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69A9BD-CC26-4ECE-9A89-2CCD8368F70A}"/>
              </a:ext>
            </a:extLst>
          </p:cNvPr>
          <p:cNvSpPr/>
          <p:nvPr/>
        </p:nvSpPr>
        <p:spPr>
          <a:xfrm>
            <a:off x="9816175" y="248689"/>
            <a:ext cx="1156581" cy="1120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F44F5A-C126-4B2C-9DDD-470A6A28FB0D}"/>
              </a:ext>
            </a:extLst>
          </p:cNvPr>
          <p:cNvGrpSpPr/>
          <p:nvPr/>
        </p:nvGrpSpPr>
        <p:grpSpPr>
          <a:xfrm>
            <a:off x="6410185" y="1989061"/>
            <a:ext cx="5463959" cy="3354311"/>
            <a:chOff x="6409680" y="1855252"/>
            <a:chExt cx="5463959" cy="33543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5B2DDA6-00F6-4DB2-9C2B-1EEABBF642D2}"/>
                </a:ext>
              </a:extLst>
            </p:cNvPr>
            <p:cNvGrpSpPr/>
            <p:nvPr/>
          </p:nvGrpSpPr>
          <p:grpSpPr>
            <a:xfrm>
              <a:off x="6409680" y="1855252"/>
              <a:ext cx="5463959" cy="3354311"/>
              <a:chOff x="6929306" y="1930753"/>
              <a:chExt cx="5463959" cy="3354311"/>
            </a:xfrm>
          </p:grpSpPr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8DDDB39A-DDCB-4E05-A17A-B4A6BE45411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29674556"/>
                  </p:ext>
                </p:extLst>
              </p:nvPr>
            </p:nvGraphicFramePr>
            <p:xfrm>
              <a:off x="7843706" y="1930753"/>
              <a:ext cx="3061982" cy="33543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A69C1B0-3C4D-49B9-A9CB-ED6A53C95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19146" y="4106974"/>
                <a:ext cx="1374119" cy="88655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8" name="Graphic 7" descr="Call center">
                <a:extLst>
                  <a:ext uri="{FF2B5EF4-FFF2-40B4-BE49-F238E27FC236}">
                    <a16:creationId xmlns:a16="http://schemas.microsoft.com/office/drawing/2014/main" id="{BE1AA999-7ECB-4C4B-BB82-5B2237AEE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29306" y="20645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" name="Graphic 12" descr="Database">
                <a:extLst>
                  <a:ext uri="{FF2B5EF4-FFF2-40B4-BE49-F238E27FC236}">
                    <a16:creationId xmlns:a16="http://schemas.microsoft.com/office/drawing/2014/main" id="{BE468901-96B7-42A9-92F5-124410404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40168" y="20645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Graphic 19" descr="Decision chart">
                <a:extLst>
                  <a:ext uri="{FF2B5EF4-FFF2-40B4-BE49-F238E27FC236}">
                    <a16:creationId xmlns:a16="http://schemas.microsoft.com/office/drawing/2014/main" id="{AA0908E7-0D02-42D6-8FDD-A84089285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93536" y="413482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EE502F-A878-465A-842C-72DE2FA15AB0}"/>
                </a:ext>
              </a:extLst>
            </p:cNvPr>
            <p:cNvGrpSpPr/>
            <p:nvPr/>
          </p:nvGrpSpPr>
          <p:grpSpPr>
            <a:xfrm>
              <a:off x="8332126" y="3109176"/>
              <a:ext cx="1045890" cy="639647"/>
              <a:chOff x="68178" y="214342"/>
              <a:chExt cx="1083953" cy="108395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D3A7EA-6E7D-4E52-9D3C-649F1A7723C6}"/>
                  </a:ext>
                </a:extLst>
              </p:cNvPr>
              <p:cNvSpPr/>
              <p:nvPr/>
            </p:nvSpPr>
            <p:spPr>
              <a:xfrm>
                <a:off x="68178" y="214342"/>
                <a:ext cx="1083953" cy="108395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1FDF42-A348-4A7E-B99C-40662FF787F5}"/>
                  </a:ext>
                </a:extLst>
              </p:cNvPr>
              <p:cNvSpPr txBox="1"/>
              <p:nvPr/>
            </p:nvSpPr>
            <p:spPr>
              <a:xfrm>
                <a:off x="68178" y="214342"/>
                <a:ext cx="1083953" cy="1083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b="1" kern="1200" dirty="0"/>
                  <a:t>Continuous monitoring and learning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073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CDB9573B-933F-4B83-9385-772F1635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999" y="359999"/>
            <a:ext cx="8160000" cy="396928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Key steps for survey implementation</a:t>
            </a:r>
            <a:endParaRPr lang="en-US" altLang="en-US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28272F-EF18-47C2-8EF9-AF3E226DE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634920"/>
              </p:ext>
            </p:extLst>
          </p:nvPr>
        </p:nvGraphicFramePr>
        <p:xfrm>
          <a:off x="479998" y="836038"/>
          <a:ext cx="11306533" cy="556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37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C0A2E-BE6A-4627-BDCA-C212925410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727671-438C-4C95-B062-0DA92A65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4" y="129957"/>
            <a:ext cx="9492943" cy="355645"/>
          </a:xfrm>
        </p:spPr>
        <p:txBody>
          <a:bodyPr vert="horz" lIns="18000" tIns="0" rIns="360000" bIns="0" rtlCol="0" anchor="ctr">
            <a:noAutofit/>
          </a:bodyPr>
          <a:lstStyle/>
          <a:p>
            <a:r>
              <a:rPr lang="en-GB" sz="2000" dirty="0"/>
              <a:t>Supporting implementation of country readiness tracking and monitoring</a:t>
            </a:r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540253-9FBA-4F0D-909D-A51588D6BAD6}"/>
              </a:ext>
            </a:extLst>
          </p:cNvPr>
          <p:cNvGrpSpPr/>
          <p:nvPr/>
        </p:nvGrpSpPr>
        <p:grpSpPr>
          <a:xfrm>
            <a:off x="510664" y="708247"/>
            <a:ext cx="12491459" cy="6149753"/>
            <a:chOff x="596122" y="712865"/>
            <a:chExt cx="12491459" cy="61497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FDF7D8-A617-4E5E-860F-E78B00BB75B1}"/>
                </a:ext>
              </a:extLst>
            </p:cNvPr>
            <p:cNvGrpSpPr/>
            <p:nvPr/>
          </p:nvGrpSpPr>
          <p:grpSpPr>
            <a:xfrm>
              <a:off x="596122" y="712865"/>
              <a:ext cx="12491459" cy="6145135"/>
              <a:chOff x="479998" y="947483"/>
              <a:chExt cx="12491459" cy="627077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7D96141-7F64-48E9-991E-0EF6573DD812}"/>
                  </a:ext>
                </a:extLst>
              </p:cNvPr>
              <p:cNvGrpSpPr/>
              <p:nvPr/>
            </p:nvGrpSpPr>
            <p:grpSpPr>
              <a:xfrm>
                <a:off x="479998" y="947483"/>
                <a:ext cx="12491459" cy="6270774"/>
                <a:chOff x="361950" y="981291"/>
                <a:chExt cx="12491459" cy="5741493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9D97FDC-4F3D-41FB-A9B1-E1E6FC99D572}"/>
                    </a:ext>
                  </a:extLst>
                </p:cNvPr>
                <p:cNvSpPr/>
                <p:nvPr/>
              </p:nvSpPr>
              <p:spPr>
                <a:xfrm>
                  <a:off x="361950" y="3606648"/>
                  <a:ext cx="10936435" cy="3116136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FAD0B541-B425-4F16-AC6A-C873033D6B35}"/>
                    </a:ext>
                  </a:extLst>
                </p:cNvPr>
                <p:cNvSpPr/>
                <p:nvPr/>
              </p:nvSpPr>
              <p:spPr>
                <a:xfrm>
                  <a:off x="361950" y="1762478"/>
                  <a:ext cx="10936435" cy="1676837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9CD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1A75BCC6-515F-4893-B16D-C448213BD714}"/>
                    </a:ext>
                  </a:extLst>
                </p:cNvPr>
                <p:cNvGrpSpPr/>
                <p:nvPr/>
              </p:nvGrpSpPr>
              <p:grpSpPr>
                <a:xfrm>
                  <a:off x="479999" y="981291"/>
                  <a:ext cx="12373410" cy="5115866"/>
                  <a:chOff x="479999" y="981291"/>
                  <a:chExt cx="12373410" cy="5115866"/>
                </a:xfrm>
              </p:grpSpPr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6D2EDC0F-5CD9-47A0-B922-C13F980A890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28" y="2155588"/>
                    <a:ext cx="15012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3C5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National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656A2B3-97A8-40A3-941F-396C16FF192A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99" y="4236325"/>
                    <a:ext cx="15012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3C5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Hospital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4B40C44-1836-4CFA-B224-501616F17A6B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99" y="4958058"/>
                    <a:ext cx="15012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3C5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Primary care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073D146-7972-4697-99FD-E1AF19C275BD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99" y="5601064"/>
                    <a:ext cx="1200537" cy="2817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83C5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Community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4E5763B-16DD-40EF-B18F-43F03B4D2579}"/>
                      </a:ext>
                    </a:extLst>
                  </p:cNvPr>
                  <p:cNvSpPr txBox="1"/>
                  <p:nvPr/>
                </p:nvSpPr>
                <p:spPr>
                  <a:xfrm>
                    <a:off x="5830163" y="2111952"/>
                    <a:ext cx="5157239" cy="530352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Prepare for allocation and deployment of large-scale COVID-19 vaccine introduction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CEF779A-FB1D-4BC0-8BB7-9BBCEDD8D03E}"/>
                      </a:ext>
                    </a:extLst>
                  </p:cNvPr>
                  <p:cNvSpPr txBox="1"/>
                  <p:nvPr/>
                </p:nvSpPr>
                <p:spPr>
                  <a:xfrm>
                    <a:off x="5830167" y="4117560"/>
                    <a:ext cx="5157235" cy="530352"/>
                  </a:xfrm>
                  <a:prstGeom prst="rect">
                    <a:avLst/>
                  </a:prstGeom>
                  <a:solidFill>
                    <a:srgbClr val="7EB0DE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Guide delivery and scale of essential COVID-19 tools (diagnostics, therapeutics (including oxygen), PPE, cold chain)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799FF05-9A30-45B2-BE5D-AD645105BE53}"/>
                      </a:ext>
                    </a:extLst>
                  </p:cNvPr>
                  <p:cNvSpPr txBox="1"/>
                  <p:nvPr/>
                </p:nvSpPr>
                <p:spPr>
                  <a:xfrm>
                    <a:off x="5838933" y="4850801"/>
                    <a:ext cx="5157236" cy="530352"/>
                  </a:xfrm>
                  <a:prstGeom prst="rect">
                    <a:avLst/>
                  </a:prstGeom>
                  <a:solidFill>
                    <a:srgbClr val="7EB0DE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Track and monitor health worker capacities and protection, changes in utilization, service delivery and disruptions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9BB902-1039-4AA5-8AC9-DD7930DCE749}"/>
                      </a:ext>
                    </a:extLst>
                  </p:cNvPr>
                  <p:cNvSpPr txBox="1"/>
                  <p:nvPr/>
                </p:nvSpPr>
                <p:spPr>
                  <a:xfrm>
                    <a:off x="5838932" y="5563780"/>
                    <a:ext cx="5157237" cy="530352"/>
                  </a:xfrm>
                  <a:prstGeom prst="rect">
                    <a:avLst/>
                  </a:prstGeom>
                  <a:solidFill>
                    <a:srgbClr val="7EB0DE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Assess and respond to community perceptions and needs, including vaccine acceptance and barriers to care</a:t>
                    </a:r>
                  </a:p>
                </p:txBody>
              </p:sp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76E9AE57-7EB0-44C6-B39B-41DD40F39AC6}"/>
                      </a:ext>
                    </a:extLst>
                  </p:cNvPr>
                  <p:cNvSpPr/>
                  <p:nvPr/>
                </p:nvSpPr>
                <p:spPr>
                  <a:xfrm>
                    <a:off x="3422710" y="1799453"/>
                    <a:ext cx="9430699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National checklists/pulse surveys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E3551EF2-876E-4035-82F9-F5A124494EEA}"/>
                      </a:ext>
                    </a:extLst>
                  </p:cNvPr>
                  <p:cNvSpPr/>
                  <p:nvPr/>
                </p:nvSpPr>
                <p:spPr>
                  <a:xfrm>
                    <a:off x="1642386" y="3664880"/>
                    <a:ext cx="9430696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Frontline service readiness assessments –  health facility tracking &amp; monitoring (demand-side)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Arrow: Pentagon 35">
                    <a:extLst>
                      <a:ext uri="{FF2B5EF4-FFF2-40B4-BE49-F238E27FC236}">
                        <a16:creationId xmlns:a16="http://schemas.microsoft.com/office/drawing/2014/main" id="{DAE9CF03-91A1-4000-AEB6-3E3F9C12D793}"/>
                      </a:ext>
                    </a:extLst>
                  </p:cNvPr>
                  <p:cNvSpPr/>
                  <p:nvPr/>
                </p:nvSpPr>
                <p:spPr>
                  <a:xfrm>
                    <a:off x="1840198" y="2131920"/>
                    <a:ext cx="3768153" cy="527449"/>
                  </a:xfrm>
                  <a:prstGeom prst="homePlat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9C9C9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COVID-19 vaccine introduction readiness assessment tool (VIRAT) </a:t>
                    </a:r>
                  </a:p>
                </p:txBody>
              </p:sp>
              <p:sp>
                <p:nvSpPr>
                  <p:cNvPr id="38" name="Arrow: Pentagon 37">
                    <a:extLst>
                      <a:ext uri="{FF2B5EF4-FFF2-40B4-BE49-F238E27FC236}">
                        <a16:creationId xmlns:a16="http://schemas.microsoft.com/office/drawing/2014/main" id="{9F321426-B159-4829-AC2E-873FBC39EBEB}"/>
                      </a:ext>
                    </a:extLst>
                  </p:cNvPr>
                  <p:cNvSpPr/>
                  <p:nvPr/>
                </p:nvSpPr>
                <p:spPr>
                  <a:xfrm>
                    <a:off x="1904286" y="4122300"/>
                    <a:ext cx="3768153" cy="530352"/>
                  </a:xfrm>
                  <a:prstGeom prst="homePlate">
                    <a:avLst/>
                  </a:prstGeom>
                  <a:solidFill>
                    <a:srgbClr val="2B6BA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COVID-19 case management capacities – facility assessment</a:t>
                    </a:r>
                  </a:p>
                </p:txBody>
              </p:sp>
              <p:sp>
                <p:nvSpPr>
                  <p:cNvPr id="39" name="Arrow: Pentagon 38">
                    <a:extLst>
                      <a:ext uri="{FF2B5EF4-FFF2-40B4-BE49-F238E27FC236}">
                        <a16:creationId xmlns:a16="http://schemas.microsoft.com/office/drawing/2014/main" id="{32C3EAC4-7756-4AB8-B5B9-35262BB51D29}"/>
                      </a:ext>
                    </a:extLst>
                  </p:cNvPr>
                  <p:cNvSpPr/>
                  <p:nvPr/>
                </p:nvSpPr>
                <p:spPr>
                  <a:xfrm>
                    <a:off x="1893553" y="4850801"/>
                    <a:ext cx="3768153" cy="530352"/>
                  </a:xfrm>
                  <a:prstGeom prst="homePlate">
                    <a:avLst/>
                  </a:prstGeom>
                  <a:solidFill>
                    <a:srgbClr val="2B6BA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Continuity of essential health services – facility assessment</a:t>
                    </a:r>
                  </a:p>
                </p:txBody>
              </p:sp>
              <p:sp>
                <p:nvSpPr>
                  <p:cNvPr id="40" name="Arrow: Pentagon 39">
                    <a:extLst>
                      <a:ext uri="{FF2B5EF4-FFF2-40B4-BE49-F238E27FC236}">
                        <a16:creationId xmlns:a16="http://schemas.microsoft.com/office/drawing/2014/main" id="{0A9B79AF-271A-4FE7-8711-0CEA852C8DF1}"/>
                      </a:ext>
                    </a:extLst>
                  </p:cNvPr>
                  <p:cNvSpPr/>
                  <p:nvPr/>
                </p:nvSpPr>
                <p:spPr>
                  <a:xfrm>
                    <a:off x="1893553" y="5566805"/>
                    <a:ext cx="3768153" cy="530352"/>
                  </a:xfrm>
                  <a:prstGeom prst="homePlate">
                    <a:avLst/>
                  </a:prstGeom>
                  <a:solidFill>
                    <a:srgbClr val="2B6BA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Community needs, perceptions, and demand – community assessment</a:t>
                    </a:r>
                  </a:p>
                </p:txBody>
              </p: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F31621B9-7AA9-4DF8-9727-5C54DDD7DFAB}"/>
                      </a:ext>
                    </a:extLst>
                  </p:cNvPr>
                  <p:cNvCxnSpPr/>
                  <p:nvPr/>
                </p:nvCxnSpPr>
                <p:spPr>
                  <a:xfrm>
                    <a:off x="3724275" y="3362635"/>
                    <a:ext cx="0" cy="373078"/>
                  </a:xfrm>
                  <a:prstGeom prst="straightConnector1">
                    <a:avLst/>
                  </a:prstGeom>
                  <a:ln w="19050"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A6C55161-21D6-4802-AC2A-0C3CAEA7DAD6}"/>
                      </a:ext>
                    </a:extLst>
                  </p:cNvPr>
                  <p:cNvCxnSpPr/>
                  <p:nvPr/>
                </p:nvCxnSpPr>
                <p:spPr>
                  <a:xfrm>
                    <a:off x="8138060" y="3346512"/>
                    <a:ext cx="0" cy="373078"/>
                  </a:xfrm>
                  <a:prstGeom prst="straightConnector1">
                    <a:avLst/>
                  </a:prstGeom>
                  <a:ln w="19050"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2EF39FBD-F2AF-41BB-A65B-ACA6ABC4E28A}"/>
                      </a:ext>
                    </a:extLst>
                  </p:cNvPr>
                  <p:cNvSpPr/>
                  <p:nvPr/>
                </p:nvSpPr>
                <p:spPr>
                  <a:xfrm>
                    <a:off x="1981200" y="981291"/>
                    <a:ext cx="7754965" cy="537581"/>
                  </a:xfrm>
                  <a:prstGeom prst="roundRect">
                    <a:avLst/>
                  </a:prstGeom>
                  <a:solidFill>
                    <a:schemeClr val="accent5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To guide the delivery of COVID-19 essential tools and health services</a:t>
                    </a:r>
                    <a:b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</a:b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(national and subnational authorities, IMST, partners)</a:t>
                    </a:r>
                  </a:p>
                </p:txBody>
              </p: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08B9C58F-4D8A-43DC-8907-DFA0FC616CD0}"/>
                      </a:ext>
                    </a:extLst>
                  </p:cNvPr>
                  <p:cNvCxnSpPr/>
                  <p:nvPr/>
                </p:nvCxnSpPr>
                <p:spPr>
                  <a:xfrm>
                    <a:off x="885825" y="3367427"/>
                    <a:ext cx="0" cy="373078"/>
                  </a:xfrm>
                  <a:prstGeom prst="straightConnector1">
                    <a:avLst/>
                  </a:prstGeom>
                  <a:ln w="19050"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857C2905-15F0-4FD1-80B0-BDA13BFC368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699051" y="1503395"/>
                    <a:ext cx="0" cy="32654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8E50C4-EA80-4F11-B8D5-2D04B08E9BB9}"/>
                  </a:ext>
                </a:extLst>
              </p:cNvPr>
              <p:cNvSpPr txBox="1"/>
              <p:nvPr/>
            </p:nvSpPr>
            <p:spPr>
              <a:xfrm>
                <a:off x="5956980" y="2923516"/>
                <a:ext cx="5157239" cy="57607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Guide urgent actions and decisions to mitigate service disruptions across health system</a:t>
                </a:r>
              </a:p>
            </p:txBody>
          </p:sp>
          <p:sp>
            <p:nvSpPr>
              <p:cNvPr id="32" name="Arrow: Pentagon 31">
                <a:extLst>
                  <a:ext uri="{FF2B5EF4-FFF2-40B4-BE49-F238E27FC236}">
                    <a16:creationId xmlns:a16="http://schemas.microsoft.com/office/drawing/2014/main" id="{F7E295A8-192B-42DA-B61E-832B4C101371}"/>
                  </a:ext>
                </a:extLst>
              </p:cNvPr>
              <p:cNvSpPr/>
              <p:nvPr/>
            </p:nvSpPr>
            <p:spPr>
              <a:xfrm>
                <a:off x="1958246" y="2927593"/>
                <a:ext cx="3768153" cy="576072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9C9C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National pulse survey on continuity of essential health services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F686B5-5278-4516-A9B2-22A07C49DC38}"/>
                </a:ext>
              </a:extLst>
            </p:cNvPr>
            <p:cNvSpPr/>
            <p:nvPr/>
          </p:nvSpPr>
          <p:spPr>
            <a:xfrm>
              <a:off x="2123239" y="6216287"/>
              <a:ext cx="91472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sz="1200" b="1" dirty="0">
                  <a:solidFill>
                    <a:prstClr val="black"/>
                  </a:solidFill>
                </a:rPr>
                <a:t>Plus in-depth checklists and inventory tools: </a:t>
              </a:r>
              <a:r>
                <a:rPr lang="en-US" sz="1200" dirty="0"/>
                <a:t>Rapid hospital readiness checklist; Biomedical equipment for COVID-19 case management – inventory tool; Ensuring a safe environment for patients and staff in COVID-19 health-care facilities; Infection prevention and control health care facility response for COVID-19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3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4A608-7E3B-4AE6-BDE7-56BB75FC4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543" y="1013138"/>
            <a:ext cx="11075158" cy="553515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3 level approach with </a:t>
            </a:r>
            <a:r>
              <a:rPr lang="en-US" sz="1800" dirty="0"/>
              <a:t>WHO regional offices, country offices and UHC-P/PHC SP country coordination platform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FA6D762-D431-42C7-80CE-0884272F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3" y="520340"/>
            <a:ext cx="9499796" cy="504932"/>
          </a:xfrm>
        </p:spPr>
        <p:txBody>
          <a:bodyPr/>
          <a:lstStyle/>
          <a:p>
            <a:r>
              <a:rPr lang="en-US" dirty="0"/>
              <a:t>WHO support to countries: essential health services during COVID-19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2F706A-0A93-4C17-8FB3-8F2B8FB05260}"/>
              </a:ext>
            </a:extLst>
          </p:cNvPr>
          <p:cNvGrpSpPr/>
          <p:nvPr/>
        </p:nvGrpSpPr>
        <p:grpSpPr>
          <a:xfrm>
            <a:off x="304112" y="1714528"/>
            <a:ext cx="4642033" cy="4746282"/>
            <a:chOff x="346323" y="1475219"/>
            <a:chExt cx="6200304" cy="474628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FF7A17-AE9B-4958-BC0E-B65828A222FF}"/>
                </a:ext>
              </a:extLst>
            </p:cNvPr>
            <p:cNvGrpSpPr/>
            <p:nvPr/>
          </p:nvGrpSpPr>
          <p:grpSpPr>
            <a:xfrm>
              <a:off x="346323" y="1475219"/>
              <a:ext cx="6200304" cy="4746282"/>
              <a:chOff x="391921" y="1425707"/>
              <a:chExt cx="6200304" cy="45084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7A4E94-0A78-484D-9110-B3BB4A250BCA}"/>
                  </a:ext>
                </a:extLst>
              </p:cNvPr>
              <p:cNvSpPr/>
              <p:nvPr/>
            </p:nvSpPr>
            <p:spPr>
              <a:xfrm>
                <a:off x="1032997" y="2001771"/>
                <a:ext cx="5075450" cy="497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Embedded into national planning &amp; coordination mechanism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F0A0410-D3E9-4ABD-BD1C-AB7B74892051}"/>
                  </a:ext>
                </a:extLst>
              </p:cNvPr>
              <p:cNvGrpSpPr/>
              <p:nvPr/>
            </p:nvGrpSpPr>
            <p:grpSpPr>
              <a:xfrm>
                <a:off x="391921" y="1425707"/>
                <a:ext cx="6200304" cy="4508449"/>
                <a:chOff x="393211" y="1425707"/>
                <a:chExt cx="6432787" cy="4508449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995096D-7A28-4AD8-B669-DBE2B05B4B5B}"/>
                    </a:ext>
                  </a:extLst>
                </p:cNvPr>
                <p:cNvGrpSpPr/>
                <p:nvPr/>
              </p:nvGrpSpPr>
              <p:grpSpPr>
                <a:xfrm>
                  <a:off x="393211" y="1425707"/>
                  <a:ext cx="6306241" cy="4508449"/>
                  <a:chOff x="373224" y="274280"/>
                  <a:chExt cx="7280562" cy="5201026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0A64BA2-F8C1-43B6-826D-D67C1CAA7B3F}"/>
                      </a:ext>
                    </a:extLst>
                  </p:cNvPr>
                  <p:cNvSpPr/>
                  <p:nvPr/>
                </p:nvSpPr>
                <p:spPr>
                  <a:xfrm>
                    <a:off x="1114279" y="370594"/>
                    <a:ext cx="6539507" cy="3372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Country led, country owned, country tailored</a:t>
                    </a: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BA263D20-406A-46A7-995D-BD4988E823DB}"/>
                      </a:ext>
                    </a:extLst>
                  </p:cNvPr>
                  <p:cNvGrpSpPr/>
                  <p:nvPr/>
                </p:nvGrpSpPr>
                <p:grpSpPr>
                  <a:xfrm>
                    <a:off x="373224" y="274280"/>
                    <a:ext cx="7054905" cy="5201026"/>
                    <a:chOff x="373224" y="274280"/>
                    <a:chExt cx="7054905" cy="5201026"/>
                  </a:xfrm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076B0157-2AAA-4350-BB4A-6F7548D784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3224" y="274280"/>
                      <a:ext cx="575251" cy="5200187"/>
                      <a:chOff x="119627" y="247030"/>
                      <a:chExt cx="575251" cy="5200187"/>
                    </a:xfrm>
                  </p:grpSpPr>
                  <p:pic>
                    <p:nvPicPr>
                      <p:cNvPr id="60" name="Graphic 59" descr="Bank">
                        <a:extLst>
                          <a:ext uri="{FF2B5EF4-FFF2-40B4-BE49-F238E27FC236}">
                            <a16:creationId xmlns:a16="http://schemas.microsoft.com/office/drawing/2014/main" id="{35FA2986-DD3D-4ED6-9873-9B4CB6F6B1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7445" y="247030"/>
                        <a:ext cx="527433" cy="52743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" name="Graphic 60" descr="Cheers">
                        <a:extLst>
                          <a:ext uri="{FF2B5EF4-FFF2-40B4-BE49-F238E27FC236}">
                            <a16:creationId xmlns:a16="http://schemas.microsoft.com/office/drawing/2014/main" id="{771401BE-89AC-4862-9CDC-F3B42894FCC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7444" y="1004030"/>
                        <a:ext cx="527434" cy="52743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" name="Graphic 61" descr="Lightbulb and gear">
                        <a:extLst>
                          <a:ext uri="{FF2B5EF4-FFF2-40B4-BE49-F238E27FC236}">
                            <a16:creationId xmlns:a16="http://schemas.microsoft.com/office/drawing/2014/main" id="{8D4E7E10-9464-47E6-BAA4-CBD1F0278B3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9627" y="4943000"/>
                        <a:ext cx="527432" cy="50421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299CC4E1-BA8E-43B9-B399-407B593ED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4279" y="4901956"/>
                      <a:ext cx="6313850" cy="57335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Continuous monitoring and evaluation, adaptation, learning</a:t>
                      </a:r>
                    </a:p>
                  </p:txBody>
                </p:sp>
              </p:grpSp>
            </p:grp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84D86AB-44C6-4A0B-9DAA-3F80457F0508}"/>
                    </a:ext>
                  </a:extLst>
                </p:cNvPr>
                <p:cNvSpPr/>
                <p:nvPr/>
              </p:nvSpPr>
              <p:spPr>
                <a:xfrm>
                  <a:off x="1035094" y="2749212"/>
                  <a:ext cx="5393826" cy="4970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Based on country needs, supporting rapid assessment and situation analysis 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965948D-0415-4C11-882D-D7662CF42CA3}"/>
                    </a:ext>
                  </a:extLst>
                </p:cNvPr>
                <p:cNvSpPr/>
                <p:nvPr/>
              </p:nvSpPr>
              <p:spPr>
                <a:xfrm>
                  <a:off x="1058327" y="3493041"/>
                  <a:ext cx="5767671" cy="9062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Supporting action plans and policy dialogues to </a:t>
                  </a: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prioritise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mitigation strategies, resource allocation, deployment of COVID-19  essential tools</a:t>
                  </a:r>
                </a:p>
              </p:txBody>
            </p:sp>
            <p:pic>
              <p:nvPicPr>
                <p:cNvPr id="54" name="Graphic 53" descr="Decision chart">
                  <a:extLst>
                    <a:ext uri="{FF2B5EF4-FFF2-40B4-BE49-F238E27FC236}">
                      <a16:creationId xmlns:a16="http://schemas.microsoft.com/office/drawing/2014/main" id="{A642B669-5EBE-4D0D-8283-22F2853DE6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687" y="3613399"/>
                  <a:ext cx="548640" cy="548640"/>
                </a:xfrm>
                <a:prstGeom prst="rect">
                  <a:avLst/>
                </a:prstGeom>
              </p:spPr>
            </p:pic>
            <p:pic>
              <p:nvPicPr>
                <p:cNvPr id="55" name="Graphic 54" descr="Statistics">
                  <a:extLst>
                    <a:ext uri="{FF2B5EF4-FFF2-40B4-BE49-F238E27FC236}">
                      <a16:creationId xmlns:a16="http://schemas.microsoft.com/office/drawing/2014/main" id="{D352337C-27FE-4C51-971C-501D5F3356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829" y="2745545"/>
                  <a:ext cx="548640" cy="54864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Graphic 46" descr="First aid kit">
              <a:extLst>
                <a:ext uri="{FF2B5EF4-FFF2-40B4-BE49-F238E27FC236}">
                  <a16:creationId xmlns:a16="http://schemas.microsoft.com/office/drawing/2014/main" id="{B94B6A01-0342-4E48-AF73-40F95397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9830" y="4847221"/>
              <a:ext cx="457200" cy="4572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95322D1-C8C1-4690-90F5-6C77E428DB67}"/>
                </a:ext>
              </a:extLst>
            </p:cNvPr>
            <p:cNvSpPr/>
            <p:nvPr/>
          </p:nvSpPr>
          <p:spPr>
            <a:xfrm>
              <a:off x="987399" y="4722096"/>
              <a:ext cx="55592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Supporting implementation of plans (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e.g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strengthening essential health services, HWF capacities and training, quality &amp; safety, including IPC)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F984420-8A4D-4453-A59A-25DA2AF58F23}"/>
              </a:ext>
            </a:extLst>
          </p:cNvPr>
          <p:cNvGrpSpPr/>
          <p:nvPr/>
        </p:nvGrpSpPr>
        <p:grpSpPr>
          <a:xfrm>
            <a:off x="4662881" y="1518070"/>
            <a:ext cx="7403042" cy="5055670"/>
            <a:chOff x="5588503" y="1485264"/>
            <a:chExt cx="6448717" cy="486495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C266080-BE22-48B7-ABB3-D3B27C4E23B7}"/>
                </a:ext>
              </a:extLst>
            </p:cNvPr>
            <p:cNvGrpSpPr/>
            <p:nvPr/>
          </p:nvGrpSpPr>
          <p:grpSpPr>
            <a:xfrm>
              <a:off x="6846271" y="5023664"/>
              <a:ext cx="4112033" cy="1326555"/>
              <a:chOff x="6387400" y="4974239"/>
              <a:chExt cx="4849271" cy="1549859"/>
            </a:xfrm>
          </p:grpSpPr>
          <p:sp>
            <p:nvSpPr>
              <p:cNvPr id="63" name="Arrow: Down 62">
                <a:extLst>
                  <a:ext uri="{FF2B5EF4-FFF2-40B4-BE49-F238E27FC236}">
                    <a16:creationId xmlns:a16="http://schemas.microsoft.com/office/drawing/2014/main" id="{E2F87F50-8405-47F2-8196-151FDDCDC586}"/>
                  </a:ext>
                </a:extLst>
              </p:cNvPr>
              <p:cNvSpPr/>
              <p:nvPr/>
            </p:nvSpPr>
            <p:spPr>
              <a:xfrm>
                <a:off x="8566387" y="4974239"/>
                <a:ext cx="491296" cy="522351"/>
              </a:xfrm>
              <a:prstGeom prst="down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FDB453D-1FFC-4470-A9DD-188B46E81A4E}"/>
                  </a:ext>
                </a:extLst>
              </p:cNvPr>
              <p:cNvSpPr/>
              <p:nvPr/>
            </p:nvSpPr>
            <p:spPr>
              <a:xfrm>
                <a:off x="6387400" y="5445341"/>
                <a:ext cx="4849271" cy="1078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CD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Building towards sustainable early warning systems for health services for future crises  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CD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B5222F-2945-4576-B004-5AC75F76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88503" y="1485264"/>
              <a:ext cx="6448717" cy="3627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38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0617D75-1B85-4AB6-BE0E-6D2BB4A5A9F3}"/>
              </a:ext>
            </a:extLst>
          </p:cNvPr>
          <p:cNvSpPr/>
          <p:nvPr/>
        </p:nvSpPr>
        <p:spPr>
          <a:xfrm>
            <a:off x="650365" y="4753034"/>
            <a:ext cx="6898100" cy="1692153"/>
          </a:xfrm>
          <a:prstGeom prst="homePlate">
            <a:avLst/>
          </a:prstGeom>
          <a:solidFill>
            <a:srgbClr val="0092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There is an urgent need at country level  for “real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-time” data and evidence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identify bottlenecks to rapidly deploy essential COVID-19 tools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++ monitoring and tracking of essential health services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80000" y="1476150"/>
            <a:ext cx="7359075" cy="4237200"/>
          </a:xfrm>
        </p:spPr>
        <p:txBody>
          <a:bodyPr>
            <a:no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Health systems are being challenged by the COVID-19 pandemic, with  surges in demand affecting health workforce capacities &amp; protection, supply chain readiness, essential health service delivery and utilization, and community trust (among others)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Countries are facing major gaps &amp; challenges in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Few countries have basic data on existing &amp; surge HS capacities  (e.g beds, staff, essential supplies, PPE)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Fewer still can track and monitor extent of disruptions on essential health service, inform mitigation strategies, assess evolving community needs &amp; access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CA683-EC99-4D10-A3B0-62E06477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744879"/>
            <a:ext cx="81600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4B7621-C865-485F-82B5-93A557544D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F9DA90CF-88DA-4E34-A48D-1530B851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5" y="379031"/>
            <a:ext cx="8160000" cy="392476"/>
          </a:xfrm>
        </p:spPr>
        <p:txBody>
          <a:bodyPr vert="horz" lIns="18000" tIns="0" rIns="360000" bIns="0" rtlCol="0" anchor="ctr">
            <a:no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E31FC-07FC-4D67-A6EB-BBB8A8A2F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688" y="-1863"/>
            <a:ext cx="4661556" cy="68580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11076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5082341-D625-4747-BE7A-FF148CF07F80}"/>
              </a:ext>
            </a:extLst>
          </p:cNvPr>
          <p:cNvGrpSpPr/>
          <p:nvPr/>
        </p:nvGrpSpPr>
        <p:grpSpPr>
          <a:xfrm>
            <a:off x="58722" y="213831"/>
            <a:ext cx="12133277" cy="6389522"/>
            <a:chOff x="0" y="227083"/>
            <a:chExt cx="12192000" cy="6389522"/>
          </a:xfrm>
        </p:grpSpPr>
        <p:sp>
          <p:nvSpPr>
            <p:cNvPr id="7" name="Ohnutá šípka 6">
              <a:extLst>
                <a:ext uri="{FF2B5EF4-FFF2-40B4-BE49-F238E27FC236}">
                  <a16:creationId xmlns:a16="http://schemas.microsoft.com/office/drawing/2014/main" id="{3F0D8E36-5FC7-1046-A7D8-E2F41DD5494D}"/>
                </a:ext>
              </a:extLst>
            </p:cNvPr>
            <p:cNvSpPr/>
            <p:nvPr/>
          </p:nvSpPr>
          <p:spPr>
            <a:xfrm rot="10800000">
              <a:off x="2448682" y="5624718"/>
              <a:ext cx="7502773" cy="693161"/>
            </a:xfrm>
            <a:prstGeom prst="bentArrow">
              <a:avLst/>
            </a:prstGeom>
            <a:solidFill>
              <a:srgbClr val="009C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95B07AFC-BE34-4645-BC40-AE54D325E459}"/>
                </a:ext>
              </a:extLst>
            </p:cNvPr>
            <p:cNvGrpSpPr/>
            <p:nvPr/>
          </p:nvGrpSpPr>
          <p:grpSpPr>
            <a:xfrm>
              <a:off x="0" y="227083"/>
              <a:ext cx="12192000" cy="6389522"/>
              <a:chOff x="0" y="227083"/>
              <a:chExt cx="12192000" cy="6389522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FAD71825-C965-0744-B27F-2ACBE20AB461}"/>
                  </a:ext>
                </a:extLst>
              </p:cNvPr>
              <p:cNvGrpSpPr/>
              <p:nvPr/>
            </p:nvGrpSpPr>
            <p:grpSpPr>
              <a:xfrm>
                <a:off x="0" y="227083"/>
                <a:ext cx="12192000" cy="6389522"/>
                <a:chOff x="0" y="223331"/>
                <a:chExt cx="12192000" cy="6389522"/>
              </a:xfrm>
            </p:grpSpPr>
            <p:grpSp>
              <p:nvGrpSpPr>
                <p:cNvPr id="67" name="Skupina 66">
                  <a:extLst>
                    <a:ext uri="{FF2B5EF4-FFF2-40B4-BE49-F238E27FC236}">
                      <a16:creationId xmlns:a16="http://schemas.microsoft.com/office/drawing/2014/main" id="{243348D5-335A-3C4C-A9FA-C516F935D926}"/>
                    </a:ext>
                  </a:extLst>
                </p:cNvPr>
                <p:cNvGrpSpPr/>
                <p:nvPr/>
              </p:nvGrpSpPr>
              <p:grpSpPr>
                <a:xfrm>
                  <a:off x="530759" y="223331"/>
                  <a:ext cx="11123038" cy="1047030"/>
                  <a:chOff x="531845" y="66009"/>
                  <a:chExt cx="11123038" cy="1047030"/>
                </a:xfrm>
              </p:grpSpPr>
              <p:sp>
                <p:nvSpPr>
                  <p:cNvPr id="62" name="Pravouholník 61">
                    <a:extLst>
                      <a:ext uri="{FF2B5EF4-FFF2-40B4-BE49-F238E27FC236}">
                        <a16:creationId xmlns:a16="http://schemas.microsoft.com/office/drawing/2014/main" id="{1460867E-26EC-E840-BADC-130DF849E578}"/>
                      </a:ext>
                    </a:extLst>
                  </p:cNvPr>
                  <p:cNvSpPr/>
                  <p:nvPr/>
                </p:nvSpPr>
                <p:spPr>
                  <a:xfrm>
                    <a:off x="531845" y="80320"/>
                    <a:ext cx="11123038" cy="731064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k-S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" name="Skupina 50">
                    <a:extLst>
                      <a:ext uri="{FF2B5EF4-FFF2-40B4-BE49-F238E27FC236}">
                        <a16:creationId xmlns:a16="http://schemas.microsoft.com/office/drawing/2014/main" id="{1415A82E-E403-254A-826F-F39BEB71EEA0}"/>
                      </a:ext>
                    </a:extLst>
                  </p:cNvPr>
                  <p:cNvGrpSpPr/>
                  <p:nvPr/>
                </p:nvGrpSpPr>
                <p:grpSpPr>
                  <a:xfrm>
                    <a:off x="605695" y="66009"/>
                    <a:ext cx="10980610" cy="753579"/>
                    <a:chOff x="605695" y="66009"/>
                    <a:chExt cx="10980610" cy="753579"/>
                  </a:xfrm>
                </p:grpSpPr>
                <p:sp>
                  <p:nvSpPr>
                    <p:cNvPr id="42" name="Zaoblený obdĺžnik 41">
                      <a:extLst>
                        <a:ext uri="{FF2B5EF4-FFF2-40B4-BE49-F238E27FC236}">
                          <a16:creationId xmlns:a16="http://schemas.microsoft.com/office/drawing/2014/main" id="{78850C54-A909-2249-942A-B9D7C81C3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695" y="162229"/>
                      <a:ext cx="1528604" cy="457200"/>
                    </a:xfrm>
                    <a:prstGeom prst="roundRect">
                      <a:avLst/>
                    </a:prstGeom>
                    <a:ln w="57150"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WHO HQ</a:t>
                      </a:r>
                    </a:p>
                  </p:txBody>
                </p:sp>
                <p:sp>
                  <p:nvSpPr>
                    <p:cNvPr id="43" name="Zaoblený obdĺžnik 42">
                      <a:extLst>
                        <a:ext uri="{FF2B5EF4-FFF2-40B4-BE49-F238E27FC236}">
                          <a16:creationId xmlns:a16="http://schemas.microsoft.com/office/drawing/2014/main" id="{2A685CD8-DF1C-CD4F-96A1-F9068FBA6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813" y="162229"/>
                      <a:ext cx="1549935" cy="457200"/>
                    </a:xfrm>
                    <a:prstGeom prst="roundRect">
                      <a:avLst/>
                    </a:prstGeom>
                    <a:ln w="57150"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Regional Office</a:t>
                      </a:r>
                    </a:p>
                  </p:txBody>
                </p:sp>
                <p:sp>
                  <p:nvSpPr>
                    <p:cNvPr id="44" name="Zaoblený obdĺžnik 43">
                      <a:extLst>
                        <a:ext uri="{FF2B5EF4-FFF2-40B4-BE49-F238E27FC236}">
                          <a16:creationId xmlns:a16="http://schemas.microsoft.com/office/drawing/2014/main" id="{BDB01B5B-A61F-4A40-AB83-024319F16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8321" y="66009"/>
                      <a:ext cx="1825143" cy="753579"/>
                    </a:xfrm>
                    <a:prstGeom prst="roundRect">
                      <a:avLst/>
                    </a:prstGeom>
                    <a:ln w="57150"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EHS cross divisional coordination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kumimoji="0" lang="sk-SK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5" name="Zaoblený obdĺžnik 44">
                      <a:extLst>
                        <a:ext uri="{FF2B5EF4-FFF2-40B4-BE49-F238E27FC236}">
                          <a16:creationId xmlns:a16="http://schemas.microsoft.com/office/drawing/2014/main" id="{20A708FA-787D-FF44-824B-558429BC2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57700" y="146195"/>
                      <a:ext cx="1528605" cy="457200"/>
                    </a:xfrm>
                    <a:prstGeom prst="roundRect">
                      <a:avLst/>
                    </a:prstGeom>
                    <a:ln w="57150"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Country offices</a:t>
                      </a:r>
                    </a:p>
                  </p:txBody>
                </p:sp>
                <p:sp>
                  <p:nvSpPr>
                    <p:cNvPr id="46" name="Zaoblený obdĺžnik 45">
                      <a:extLst>
                        <a:ext uri="{FF2B5EF4-FFF2-40B4-BE49-F238E27FC236}">
                          <a16:creationId xmlns:a16="http://schemas.microsoft.com/office/drawing/2014/main" id="{8214692A-ECFF-654A-8773-CEFA139EA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7478" y="128694"/>
                      <a:ext cx="1528605" cy="457200"/>
                    </a:xfrm>
                    <a:prstGeom prst="roundRect">
                      <a:avLst/>
                    </a:prstGeom>
                    <a:ln w="57150"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 Hubs</a:t>
                      </a:r>
                    </a:p>
                  </p:txBody>
                </p:sp>
                <p:sp>
                  <p:nvSpPr>
                    <p:cNvPr id="47" name="Obojsmerná vodorovná šípka 46">
                      <a:extLst>
                        <a:ext uri="{FF2B5EF4-FFF2-40B4-BE49-F238E27FC236}">
                          <a16:creationId xmlns:a16="http://schemas.microsoft.com/office/drawing/2014/main" id="{75B837C7-6015-A547-99B1-41992821B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242" y="187560"/>
                      <a:ext cx="604413" cy="429608"/>
                    </a:xfrm>
                    <a:prstGeom prst="leftRightArrow">
                      <a:avLst/>
                    </a:prstGeom>
                    <a:solidFill>
                      <a:srgbClr val="009CDE"/>
                    </a:solidFill>
                    <a:ln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" name="Obojsmerná vodorovná šípka 47">
                      <a:extLst>
                        <a:ext uri="{FF2B5EF4-FFF2-40B4-BE49-F238E27FC236}">
                          <a16:creationId xmlns:a16="http://schemas.microsoft.com/office/drawing/2014/main" id="{DFCB2DD3-8B09-E147-AAE1-7691FBFBD1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21" y="179845"/>
                      <a:ext cx="634300" cy="429608"/>
                    </a:xfrm>
                    <a:prstGeom prst="leftRightArrow">
                      <a:avLst/>
                    </a:prstGeom>
                    <a:solidFill>
                      <a:srgbClr val="009CDE"/>
                    </a:solidFill>
                    <a:ln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Obojsmerná vodorovná šípka 48">
                      <a:extLst>
                        <a:ext uri="{FF2B5EF4-FFF2-40B4-BE49-F238E27FC236}">
                          <a16:creationId xmlns:a16="http://schemas.microsoft.com/office/drawing/2014/main" id="{EBAA6541-1B4A-FA49-A238-A29CEB385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7907" y="142490"/>
                      <a:ext cx="604413" cy="429608"/>
                    </a:xfrm>
                    <a:prstGeom prst="leftRightArrow">
                      <a:avLst/>
                    </a:prstGeom>
                    <a:solidFill>
                      <a:srgbClr val="009CDE"/>
                    </a:solidFill>
                    <a:ln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" name="Obojsmerná vodorovná šípka 49">
                      <a:extLst>
                        <a:ext uri="{FF2B5EF4-FFF2-40B4-BE49-F238E27FC236}">
                          <a16:creationId xmlns:a16="http://schemas.microsoft.com/office/drawing/2014/main" id="{D184B4C9-C842-4649-8289-A9C3FEEA7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8129" y="174113"/>
                      <a:ext cx="604413" cy="429608"/>
                    </a:xfrm>
                    <a:prstGeom prst="leftRightArrow">
                      <a:avLst/>
                    </a:prstGeom>
                    <a:solidFill>
                      <a:srgbClr val="009CDE"/>
                    </a:solidFill>
                    <a:ln>
                      <a:solidFill>
                        <a:srgbClr val="009CD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3" name="Pruhovaná šípka vpravo 62">
                    <a:extLst>
                      <a:ext uri="{FF2B5EF4-FFF2-40B4-BE49-F238E27FC236}">
                        <a16:creationId xmlns:a16="http://schemas.microsoft.com/office/drawing/2014/main" id="{D471581F-45C2-C44A-9F0F-1CAF6ACF6A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30779" y="-598658"/>
                    <a:ext cx="280028" cy="3137979"/>
                  </a:xfrm>
                  <a:prstGeom prst="stripedRightArrow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k-S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Pruhovaná šípka vpravo 63">
                    <a:extLst>
                      <a:ext uri="{FF2B5EF4-FFF2-40B4-BE49-F238E27FC236}">
                        <a16:creationId xmlns:a16="http://schemas.microsoft.com/office/drawing/2014/main" id="{33F2D98A-E074-3A47-BCFB-F3ACDCC198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31913" y="-595965"/>
                    <a:ext cx="280028" cy="3137979"/>
                  </a:xfrm>
                  <a:prstGeom prst="stripedRightArrow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k-S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Pruhovaná šípka vpravo 64">
                    <a:extLst>
                      <a:ext uri="{FF2B5EF4-FFF2-40B4-BE49-F238E27FC236}">
                        <a16:creationId xmlns:a16="http://schemas.microsoft.com/office/drawing/2014/main" id="{A8E5A252-8F5B-D74C-8BD5-D7A310F6B8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52129" y="-603280"/>
                    <a:ext cx="280028" cy="3137979"/>
                  </a:xfrm>
                  <a:prstGeom prst="stripedRightArrow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k-S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8" name="Zaoblený obdĺžnik 67">
                  <a:extLst>
                    <a:ext uri="{FF2B5EF4-FFF2-40B4-BE49-F238E27FC236}">
                      <a16:creationId xmlns:a16="http://schemas.microsoft.com/office/drawing/2014/main" id="{69802FD9-B55F-5142-B135-C770563D1806}"/>
                    </a:ext>
                  </a:extLst>
                </p:cNvPr>
                <p:cNvSpPr/>
                <p:nvPr/>
              </p:nvSpPr>
              <p:spPr>
                <a:xfrm>
                  <a:off x="0" y="1602612"/>
                  <a:ext cx="12192000" cy="5010241"/>
                </a:xfrm>
                <a:prstGeom prst="roundRect">
                  <a:avLst/>
                </a:pr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k-S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Pravouholník 68">
                  <a:extLst>
                    <a:ext uri="{FF2B5EF4-FFF2-40B4-BE49-F238E27FC236}">
                      <a16:creationId xmlns:a16="http://schemas.microsoft.com/office/drawing/2014/main" id="{720CE667-3F88-0848-A773-69FD1B184ACF}"/>
                    </a:ext>
                  </a:extLst>
                </p:cNvPr>
                <p:cNvSpPr/>
                <p:nvPr/>
              </p:nvSpPr>
              <p:spPr>
                <a:xfrm>
                  <a:off x="1854217" y="1315777"/>
                  <a:ext cx="8343350" cy="27863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k-SK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 O U N T R Y     L </a:t>
                  </a:r>
                  <a:r>
                    <a:rPr kumimoji="0" lang="sk-SK" sz="20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</a:t>
                  </a:r>
                  <a:r>
                    <a:rPr kumimoji="0" lang="sk-SK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V </a:t>
                  </a:r>
                  <a:r>
                    <a:rPr kumimoji="0" lang="sk-SK" sz="20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</a:t>
                  </a:r>
                  <a:r>
                    <a:rPr kumimoji="0" lang="sk-SK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L</a:t>
                  </a:r>
                </a:p>
              </p:txBody>
            </p:sp>
            <p:grpSp>
              <p:nvGrpSpPr>
                <p:cNvPr id="12" name="Skupina 11">
                  <a:extLst>
                    <a:ext uri="{FF2B5EF4-FFF2-40B4-BE49-F238E27FC236}">
                      <a16:creationId xmlns:a16="http://schemas.microsoft.com/office/drawing/2014/main" id="{7B4FECE3-28AA-0943-B2AF-4B92D9D512B0}"/>
                    </a:ext>
                  </a:extLst>
                </p:cNvPr>
                <p:cNvGrpSpPr/>
                <p:nvPr/>
              </p:nvGrpSpPr>
              <p:grpSpPr>
                <a:xfrm>
                  <a:off x="253567" y="2108749"/>
                  <a:ext cx="7276505" cy="4147967"/>
                  <a:chOff x="253567" y="2108749"/>
                  <a:chExt cx="7276505" cy="4147967"/>
                </a:xfrm>
              </p:grpSpPr>
              <p:sp>
                <p:nvSpPr>
                  <p:cNvPr id="76" name="Zaoblený obdĺžnik 75">
                    <a:extLst>
                      <a:ext uri="{FF2B5EF4-FFF2-40B4-BE49-F238E27FC236}">
                        <a16:creationId xmlns:a16="http://schemas.microsoft.com/office/drawing/2014/main" id="{79814E5C-DE70-DC46-9AC2-CE07DA713A11}"/>
                      </a:ext>
                    </a:extLst>
                  </p:cNvPr>
                  <p:cNvSpPr/>
                  <p:nvPr/>
                </p:nvSpPr>
                <p:spPr>
                  <a:xfrm>
                    <a:off x="1741058" y="3009952"/>
                    <a:ext cx="5789014" cy="144396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k-S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" name="Skupina 10">
                    <a:extLst>
                      <a:ext uri="{FF2B5EF4-FFF2-40B4-BE49-F238E27FC236}">
                        <a16:creationId xmlns:a16="http://schemas.microsoft.com/office/drawing/2014/main" id="{AF55580B-9141-D545-9B43-E7C8AB3CC2BD}"/>
                      </a:ext>
                    </a:extLst>
                  </p:cNvPr>
                  <p:cNvGrpSpPr/>
                  <p:nvPr/>
                </p:nvGrpSpPr>
                <p:grpSpPr>
                  <a:xfrm>
                    <a:off x="253567" y="2108749"/>
                    <a:ext cx="7217946" cy="3714390"/>
                    <a:chOff x="257567" y="2099776"/>
                    <a:chExt cx="7217946" cy="3714390"/>
                  </a:xfrm>
                </p:grpSpPr>
                <p:sp>
                  <p:nvSpPr>
                    <p:cNvPr id="78" name="Zaoblený obdĺžnik 77">
                      <a:extLst>
                        <a:ext uri="{FF2B5EF4-FFF2-40B4-BE49-F238E27FC236}">
                          <a16:creationId xmlns:a16="http://schemas.microsoft.com/office/drawing/2014/main" id="{B236F17D-BE81-084F-A3C1-F88F9D960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567" y="2445275"/>
                      <a:ext cx="1460396" cy="2681204"/>
                    </a:xfrm>
                    <a:prstGeom prst="round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66" name="Skupina 65">
                      <a:extLst>
                        <a:ext uri="{FF2B5EF4-FFF2-40B4-BE49-F238E27FC236}">
                          <a16:creationId xmlns:a16="http://schemas.microsoft.com/office/drawing/2014/main" id="{06FFC60E-3342-6D43-B259-44E122054E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85" y="2099776"/>
                      <a:ext cx="7095528" cy="3714390"/>
                      <a:chOff x="95295" y="1947101"/>
                      <a:chExt cx="7095528" cy="3714390"/>
                    </a:xfrm>
                  </p:grpSpPr>
                  <p:sp>
                    <p:nvSpPr>
                      <p:cNvPr id="13" name="Textové pole 6">
                        <a:extLst>
                          <a:ext uri="{FF2B5EF4-FFF2-40B4-BE49-F238E27FC236}">
                            <a16:creationId xmlns:a16="http://schemas.microsoft.com/office/drawing/2014/main" id="{DC36A3EA-CA5B-5A40-A52A-DC154301171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20022" y="3083196"/>
                        <a:ext cx="1086843" cy="102000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1">
                        <a:schemeClr val="lt1"/>
                      </a:fillRef>
                      <a:effectRef idx="0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3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Rapid</a:t>
                        </a:r>
                        <a:br>
                          <a:rPr kumimoji="0" lang="en-GB" sz="13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a:br>
                        <a:r>
                          <a:rPr kumimoji="0" lang="en-GB" sz="13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Assessment and Situation Analysis</a:t>
                        </a:r>
                        <a:endParaRPr kumimoji="0" lang="sk-SK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" name="Textové pole 7">
                        <a:extLst>
                          <a:ext uri="{FF2B5EF4-FFF2-40B4-BE49-F238E27FC236}">
                            <a16:creationId xmlns:a16="http://schemas.microsoft.com/office/drawing/2014/main" id="{5170B4B9-DE26-224C-8AFA-B58E732DE7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04075" y="3083196"/>
                        <a:ext cx="1189693" cy="1020000"/>
                      </a:xfrm>
                      <a:prstGeom prst="rect">
                        <a:avLst/>
                      </a:prstGeom>
                      <a:ln w="571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Action</a:t>
                        </a:r>
                        <a:endParaRPr kumimoji="0" lang="sk-SK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Plan</a:t>
                        </a:r>
                        <a:endParaRPr kumimoji="0" lang="sk-SK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" name="Textové pole 8">
                        <a:extLst>
                          <a:ext uri="{FF2B5EF4-FFF2-40B4-BE49-F238E27FC236}">
                            <a16:creationId xmlns:a16="http://schemas.microsoft.com/office/drawing/2014/main" id="{70295D5C-04F4-1E46-B0E0-2057568654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295" y="3359455"/>
                        <a:ext cx="1097690" cy="1408387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National MOH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Coordinating mechanism</a:t>
                        </a:r>
                        <a:endParaRPr kumimoji="0" lang="sk-SK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6" name="Textové pole 9">
                        <a:extLst>
                          <a:ext uri="{FF2B5EF4-FFF2-40B4-BE49-F238E27FC236}">
                            <a16:creationId xmlns:a16="http://schemas.microsoft.com/office/drawing/2014/main" id="{4C92D9CD-6B05-2A4B-B212-FBCCEFCE1F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88384" y="3149370"/>
                        <a:ext cx="1189694" cy="967665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Action Plan</a:t>
                        </a:r>
                        <a:endParaRPr kumimoji="0" lang="sk-SK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Implemented</a:t>
                        </a:r>
                        <a:endParaRPr kumimoji="0" lang="sk-SK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7" name="Textové pole 10">
                        <a:extLst>
                          <a:ext uri="{FF2B5EF4-FFF2-40B4-BE49-F238E27FC236}">
                            <a16:creationId xmlns:a16="http://schemas.microsoft.com/office/drawing/2014/main" id="{474AEA73-DFDF-6B4E-8034-B8DD8D0D70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81312" y="3149370"/>
                        <a:ext cx="1309511" cy="967664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1">
                        <a:schemeClr val="lt1"/>
                      </a:fillRef>
                      <a:effectRef idx="0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Monitoring</a:t>
                        </a:r>
                        <a:b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a:br>
                        <a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and</a:t>
                        </a:r>
                        <a:b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a:br>
                        <a:r>
                          <a:rPr kumimoji="0" lang="en-GB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Evaluation</a:t>
                        </a:r>
                        <a:endParaRPr kumimoji="0" lang="sk-SK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3" name="Textové pole 22">
                        <a:extLst>
                          <a:ext uri="{FF2B5EF4-FFF2-40B4-BE49-F238E27FC236}">
                            <a16:creationId xmlns:a16="http://schemas.microsoft.com/office/drawing/2014/main" id="{A5EBAD8E-62D8-7440-94D1-887F2B7F07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91755" y="4976039"/>
                        <a:ext cx="956278" cy="68545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Results</a:t>
                        </a:r>
                        <a:endParaRPr kumimoji="0" lang="sk-SK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Textové pole 23">
                        <a:extLst>
                          <a:ext uri="{FF2B5EF4-FFF2-40B4-BE49-F238E27FC236}">
                            <a16:creationId xmlns:a16="http://schemas.microsoft.com/office/drawing/2014/main" id="{C4E5FC8C-53A8-2F46-B592-19B4AC3357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22642" y="4976039"/>
                        <a:ext cx="956278" cy="68545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18000" tIns="45720" rIns="1800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Root Cause Analysis</a:t>
                        </a:r>
                        <a:endParaRPr kumimoji="0" lang="sk-SK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" name="Pravouholník 5">
                        <a:extLst>
                          <a:ext uri="{FF2B5EF4-FFF2-40B4-BE49-F238E27FC236}">
                            <a16:creationId xmlns:a16="http://schemas.microsoft.com/office/drawing/2014/main" id="{44CB9292-FC8E-9340-B85C-4D37651AB0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17103" y="1988080"/>
                        <a:ext cx="1236205" cy="313108"/>
                      </a:xfrm>
                      <a:prstGeom prst="rect">
                        <a:avLst/>
                      </a:prstGeom>
                      <a:solidFill>
                        <a:srgbClr val="009CDE"/>
                      </a:solidFill>
                      <a:ln w="57150">
                        <a:solidFill>
                          <a:srgbClr val="009CDE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Feedback</a:t>
                        </a:r>
                        <a:endParaRPr kumimoji="0" lang="sk-SK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Šípka ohnutá nahor 52">
                        <a:extLst>
                          <a:ext uri="{FF2B5EF4-FFF2-40B4-BE49-F238E27FC236}">
                            <a16:creationId xmlns:a16="http://schemas.microsoft.com/office/drawing/2014/main" id="{47D1D734-EB14-6E4D-A658-43A92CD2E31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518632" y="2065657"/>
                        <a:ext cx="1146292" cy="909179"/>
                      </a:xfrm>
                      <a:prstGeom prst="bentUpArrow">
                        <a:avLst/>
                      </a:prstGeom>
                      <a:solidFill>
                        <a:srgbClr val="009CDE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4" name="Šípka ohnutá nahor 53">
                        <a:extLst>
                          <a:ext uri="{FF2B5EF4-FFF2-40B4-BE49-F238E27FC236}">
                            <a16:creationId xmlns:a16="http://schemas.microsoft.com/office/drawing/2014/main" id="{BE36C0C0-8C73-5346-9782-57F423EF37D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258418" y="2006881"/>
                        <a:ext cx="1096283" cy="1086511"/>
                      </a:xfrm>
                      <a:prstGeom prst="bentUpArrow">
                        <a:avLst/>
                      </a:prstGeom>
                      <a:solidFill>
                        <a:srgbClr val="009CDE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Šípka doprava 54">
                        <a:extLst>
                          <a:ext uri="{FF2B5EF4-FFF2-40B4-BE49-F238E27FC236}">
                            <a16:creationId xmlns:a16="http://schemas.microsoft.com/office/drawing/2014/main" id="{0590569A-6077-B04A-BEAB-B9A7A8F29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4724" y="3432836"/>
                        <a:ext cx="241108" cy="424448"/>
                      </a:xfrm>
                      <a:prstGeom prst="rightArrow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Šípka doprava 55">
                        <a:extLst>
                          <a:ext uri="{FF2B5EF4-FFF2-40B4-BE49-F238E27FC236}">
                            <a16:creationId xmlns:a16="http://schemas.microsoft.com/office/drawing/2014/main" id="{DC96EFA2-C829-F745-94A0-138756DAA1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2078" y="3407139"/>
                        <a:ext cx="241108" cy="424448"/>
                      </a:xfrm>
                      <a:prstGeom prst="rightArrow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" name="Šípka doprava 56">
                        <a:extLst>
                          <a:ext uri="{FF2B5EF4-FFF2-40B4-BE49-F238E27FC236}">
                            <a16:creationId xmlns:a16="http://schemas.microsoft.com/office/drawing/2014/main" id="{25E2253D-0835-1544-82E3-F09226ABD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23934" y="3396441"/>
                        <a:ext cx="241108" cy="424448"/>
                      </a:xfrm>
                      <a:prstGeom prst="rightArrow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Šípka doprava 57">
                        <a:extLst>
                          <a:ext uri="{FF2B5EF4-FFF2-40B4-BE49-F238E27FC236}">
                            <a16:creationId xmlns:a16="http://schemas.microsoft.com/office/drawing/2014/main" id="{CA0A197D-BEBF-204C-AEF8-8AA72DD5E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6192" y="3396441"/>
                        <a:ext cx="241108" cy="424448"/>
                      </a:xfrm>
                      <a:prstGeom prst="rightArrow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Šípka doprava 58">
                        <a:extLst>
                          <a:ext uri="{FF2B5EF4-FFF2-40B4-BE49-F238E27FC236}">
                            <a16:creationId xmlns:a16="http://schemas.microsoft.com/office/drawing/2014/main" id="{36D8B605-1EC5-314B-91C3-D97F0348501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053153" y="4321550"/>
                        <a:ext cx="833481" cy="424448"/>
                      </a:xfrm>
                      <a:prstGeom prst="rightArrow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Šípka doprava 59">
                        <a:extLst>
                          <a:ext uri="{FF2B5EF4-FFF2-40B4-BE49-F238E27FC236}">
                            <a16:creationId xmlns:a16="http://schemas.microsoft.com/office/drawing/2014/main" id="{2E9D5E77-CDD4-E146-8066-C86902C98C3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34686" y="4334312"/>
                        <a:ext cx="807957" cy="424448"/>
                      </a:xfrm>
                      <a:prstGeom prst="rightArrow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Šípka doprava 60">
                        <a:extLst>
                          <a:ext uri="{FF2B5EF4-FFF2-40B4-BE49-F238E27FC236}">
                            <a16:creationId xmlns:a16="http://schemas.microsoft.com/office/drawing/2014/main" id="{02DF1ACD-DCB6-624B-96FE-A6623AE627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0250" y="5106541"/>
                        <a:ext cx="462392" cy="424448"/>
                      </a:xfrm>
                      <a:prstGeom prst="rightArrow">
                        <a:avLst/>
                      </a:prstGeom>
                      <a:ln/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sk-S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0" name="Zaoblený obdĺžnik 79">
                      <a:extLst>
                        <a:ext uri="{FF2B5EF4-FFF2-40B4-BE49-F238E27FC236}">
                          <a16:creationId xmlns:a16="http://schemas.microsoft.com/office/drawing/2014/main" id="{8D4BFC3B-81CE-E642-B48C-6BC3C621F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730" y="2525674"/>
                      <a:ext cx="1303528" cy="842575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Strengthening governance for EHS &amp; COVID-19</a:t>
                      </a:r>
                    </a:p>
                  </p:txBody>
                </p:sp>
              </p:grpSp>
              <p:sp>
                <p:nvSpPr>
                  <p:cNvPr id="82" name="Ohnutá šípka 81">
                    <a:extLst>
                      <a:ext uri="{FF2B5EF4-FFF2-40B4-BE49-F238E27FC236}">
                        <a16:creationId xmlns:a16="http://schemas.microsoft.com/office/drawing/2014/main" id="{05ED56A4-9B43-7D4D-9D77-3BBB33679A1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23" y="4910244"/>
                    <a:ext cx="1991872" cy="701071"/>
                  </a:xfrm>
                  <a:prstGeom prst="bentArrow">
                    <a:avLst/>
                  </a:prstGeom>
                  <a:solidFill>
                    <a:srgbClr val="009CDE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k-S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41DFB213-4D57-DD46-940F-6C9DC6CF6FAE}"/>
                  </a:ext>
                </a:extLst>
              </p:cNvPr>
              <p:cNvGrpSpPr/>
              <p:nvPr/>
            </p:nvGrpSpPr>
            <p:grpSpPr>
              <a:xfrm>
                <a:off x="7559264" y="2280345"/>
                <a:ext cx="4520935" cy="3759379"/>
                <a:chOff x="7559264" y="2280345"/>
                <a:chExt cx="4520935" cy="3759379"/>
              </a:xfrm>
            </p:grpSpPr>
            <p:grpSp>
              <p:nvGrpSpPr>
                <p:cNvPr id="5" name="Skupina 4">
                  <a:extLst>
                    <a:ext uri="{FF2B5EF4-FFF2-40B4-BE49-F238E27FC236}">
                      <a16:creationId xmlns:a16="http://schemas.microsoft.com/office/drawing/2014/main" id="{6ED18491-BE01-2846-AB88-16013C402FB8}"/>
                    </a:ext>
                  </a:extLst>
                </p:cNvPr>
                <p:cNvGrpSpPr/>
                <p:nvPr/>
              </p:nvGrpSpPr>
              <p:grpSpPr>
                <a:xfrm>
                  <a:off x="7559264" y="2280345"/>
                  <a:ext cx="4520935" cy="3759379"/>
                  <a:chOff x="7564299" y="2045058"/>
                  <a:chExt cx="4520935" cy="3759379"/>
                </a:xfrm>
              </p:grpSpPr>
              <p:grpSp>
                <p:nvGrpSpPr>
                  <p:cNvPr id="52" name="Skupina 51">
                    <a:extLst>
                      <a:ext uri="{FF2B5EF4-FFF2-40B4-BE49-F238E27FC236}">
                        <a16:creationId xmlns:a16="http://schemas.microsoft.com/office/drawing/2014/main" id="{A212881A-5F59-F748-BD19-1B4150906858}"/>
                      </a:ext>
                    </a:extLst>
                  </p:cNvPr>
                  <p:cNvGrpSpPr/>
                  <p:nvPr/>
                </p:nvGrpSpPr>
                <p:grpSpPr>
                  <a:xfrm>
                    <a:off x="7564299" y="2045058"/>
                    <a:ext cx="4520935" cy="3759379"/>
                    <a:chOff x="6355622" y="681533"/>
                    <a:chExt cx="4520935" cy="3759379"/>
                  </a:xfrm>
                </p:grpSpPr>
                <p:grpSp>
                  <p:nvGrpSpPr>
                    <p:cNvPr id="37" name="Skupina 36">
                      <a:extLst>
                        <a:ext uri="{FF2B5EF4-FFF2-40B4-BE49-F238E27FC236}">
                          <a16:creationId xmlns:a16="http://schemas.microsoft.com/office/drawing/2014/main" id="{33B88845-65D0-A04C-8751-140ADA7195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8423" y="681533"/>
                      <a:ext cx="3958134" cy="3759379"/>
                      <a:chOff x="6601795" y="541164"/>
                      <a:chExt cx="3958134" cy="3759379"/>
                    </a:xfrm>
                  </p:grpSpPr>
                  <p:grpSp>
                    <p:nvGrpSpPr>
                      <p:cNvPr id="18" name="Skupina 17">
                        <a:extLst>
                          <a:ext uri="{FF2B5EF4-FFF2-40B4-BE49-F238E27FC236}">
                            <a16:creationId xmlns:a16="http://schemas.microsoft.com/office/drawing/2014/main" id="{D7675CC1-46C6-6D4D-BC80-26160D76AE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0296" y="628316"/>
                        <a:ext cx="3348906" cy="967039"/>
                        <a:chOff x="2562162" y="-1737864"/>
                        <a:chExt cx="3349019" cy="967529"/>
                      </a:xfrm>
                    </p:grpSpPr>
                    <p:sp>
                      <p:nvSpPr>
                        <p:cNvPr id="29" name="Textové pole 11">
                          <a:extLst>
                            <a:ext uri="{FF2B5EF4-FFF2-40B4-BE49-F238E27FC236}">
                              <a16:creationId xmlns:a16="http://schemas.microsoft.com/office/drawing/2014/main" id="{0D774997-9E52-8A49-8E84-47CB192FFC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62162" y="-1737864"/>
                          <a:ext cx="977218" cy="960900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6350">
                          <a:solidFill>
                            <a:schemeClr val="accent1"/>
                          </a:solidFill>
                        </a:ln>
                        <a:effectLst>
                          <a:softEdge rad="12700"/>
                        </a:effectLst>
                      </p:spPr>
                      <p:txBody>
                        <a:bodyPr rot="0" spcFirstLastPara="0" vert="horz" wrap="square" lIns="18000" tIns="45720" rIns="1800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on continuity of EHS</a:t>
                          </a:r>
                          <a:endParaRPr kumimoji="0" lang="sk-SK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0" name="Textové pole 12">
                          <a:extLst>
                            <a:ext uri="{FF2B5EF4-FFF2-40B4-BE49-F238E27FC236}">
                              <a16:creationId xmlns:a16="http://schemas.microsoft.com/office/drawing/2014/main" id="{B4083631-5A71-C54A-92C2-9504AAE3F8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11078" y="-1737864"/>
                          <a:ext cx="1199135" cy="967529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6350">
                          <a:solidFill>
                            <a:schemeClr val="accent1"/>
                          </a:solidFill>
                        </a:ln>
                        <a:effectLst>
                          <a:softEdge rad="12700"/>
                        </a:effectLst>
                      </p:spPr>
                      <p:txBody>
                        <a:bodyPr rot="0" spcFirstLastPara="0" vert="horz" wrap="square" lIns="18000" tIns="45720" rIns="1800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vaccines country readiness assessment tools </a:t>
                          </a:r>
                          <a:endParaRPr kumimoji="0" lang="sk-SK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1" name="Textové pole 13">
                          <a:extLst>
                            <a:ext uri="{FF2B5EF4-FFF2-40B4-BE49-F238E27FC236}">
                              <a16:creationId xmlns:a16="http://schemas.microsoft.com/office/drawing/2014/main" id="{644695F1-219C-EC43-8811-4DB189CBB7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859838" y="-1737863"/>
                          <a:ext cx="1051343" cy="960898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6350">
                          <a:solidFill>
                            <a:schemeClr val="accent1"/>
                          </a:solidFill>
                        </a:ln>
                        <a:effectLst>
                          <a:softEdge rad="12700"/>
                        </a:effectLst>
                      </p:spPr>
                      <p:txBody>
                        <a:bodyPr rot="0" spcFirstLastPara="0" vert="horz" wrap="square" lIns="18000" tIns="45720" rIns="1800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COVID -19 Essential Supplies forecasting tools</a:t>
                          </a:r>
                          <a:endParaRPr kumimoji="0" lang="sk-SK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2" name="Pravouholník 31">
                        <a:extLst>
                          <a:ext uri="{FF2B5EF4-FFF2-40B4-BE49-F238E27FC236}">
                            <a16:creationId xmlns:a16="http://schemas.microsoft.com/office/drawing/2014/main" id="{2D84978D-C15B-5B47-B34D-8A581AB2D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1795" y="2489868"/>
                        <a:ext cx="3357406" cy="54425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COVID-19 in-depth hospital readiness, IPC, safe environment, biomedical equipment checklists</a:t>
                        </a:r>
                        <a:endParaRPr kumimoji="0" lang="sk-S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3" name="Pravouholník 32">
                        <a:extLst>
                          <a:ext uri="{FF2B5EF4-FFF2-40B4-BE49-F238E27FC236}">
                            <a16:creationId xmlns:a16="http://schemas.microsoft.com/office/drawing/2014/main" id="{938DEBE9-125F-B740-ABEE-EC9C378044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1795" y="3955847"/>
                        <a:ext cx="3348549" cy="34469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Routine HMIS</a:t>
                        </a:r>
                        <a:endParaRPr kumimoji="0" lang="sk-S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5" name="Pravouholník 34">
                        <a:extLst>
                          <a:ext uri="{FF2B5EF4-FFF2-40B4-BE49-F238E27FC236}">
                            <a16:creationId xmlns:a16="http://schemas.microsoft.com/office/drawing/2014/main" id="{5B3B3D97-D8EE-064C-A82D-299F5153D4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1796" y="1641793"/>
                        <a:ext cx="3357406" cy="34469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Health facility and community assessments on EHS</a:t>
                        </a:r>
                        <a:endParaRPr kumimoji="0" lang="sk-SK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6" name="Pravouholník 35">
                        <a:extLst>
                          <a:ext uri="{FF2B5EF4-FFF2-40B4-BE49-F238E27FC236}">
                            <a16:creationId xmlns:a16="http://schemas.microsoft.com/office/drawing/2014/main" id="{12D8B656-26FE-6841-A31E-E83BD4831A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0898" y="541164"/>
                        <a:ext cx="529031" cy="33312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9CDE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vert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WHO </a:t>
                        </a:r>
                        <a:r>
                          <a:rPr kumimoji="0" lang="sk-SK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SUITE  OF SURVEY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</a:t>
                        </a:r>
                        <a:r>
                          <a:rPr kumimoji="0" lang="sk-SK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GB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&amp; </a:t>
                        </a:r>
                        <a:r>
                          <a:rPr kumimoji="0" lang="sk-SK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ASSESSMENT TOOLS</a:t>
                        </a:r>
                      </a:p>
                    </p:txBody>
                  </p:sp>
                </p:grpSp>
                <p:sp>
                  <p:nvSpPr>
                    <p:cNvPr id="40" name="Pruhovaná šípka vpravo 39">
                      <a:extLst>
                        <a:ext uri="{FF2B5EF4-FFF2-40B4-BE49-F238E27FC236}">
                          <a16:creationId xmlns:a16="http://schemas.microsoft.com/office/drawing/2014/main" id="{DF9604A8-C521-2A47-83F9-ACDAAD0D385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355622" y="981487"/>
                      <a:ext cx="481525" cy="2360644"/>
                    </a:xfrm>
                    <a:prstGeom prst="stripedRightArrow">
                      <a:avLst/>
                    </a:prstGeom>
                    <a:solidFill>
                      <a:srgbClr val="009CDE"/>
                    </a:solidFill>
                    <a:ln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0" name="Pravouholník 69">
                    <a:extLst>
                      <a:ext uri="{FF2B5EF4-FFF2-40B4-BE49-F238E27FC236}">
                        <a16:creationId xmlns:a16="http://schemas.microsoft.com/office/drawing/2014/main" id="{8CEF5D84-8A88-6746-B522-3592BB0251CA}"/>
                      </a:ext>
                    </a:extLst>
                  </p:cNvPr>
                  <p:cNvSpPr/>
                  <p:nvPr/>
                </p:nvSpPr>
                <p:spPr>
                  <a:xfrm>
                    <a:off x="8118244" y="4584454"/>
                    <a:ext cx="3357406" cy="36710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Access to and affordability of essential medicines and medical products</a:t>
                    </a:r>
                    <a:endParaRPr kumimoji="0" lang="sk-S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Pravouholník 70">
                    <a:extLst>
                      <a:ext uri="{FF2B5EF4-FFF2-40B4-BE49-F238E27FC236}">
                        <a16:creationId xmlns:a16="http://schemas.microsoft.com/office/drawing/2014/main" id="{D1907DFF-B50E-B142-92AE-57A2C52C3C42}"/>
                      </a:ext>
                    </a:extLst>
                  </p:cNvPr>
                  <p:cNvSpPr/>
                  <p:nvPr/>
                </p:nvSpPr>
                <p:spPr>
                  <a:xfrm>
                    <a:off x="8127101" y="5021297"/>
                    <a:ext cx="3357406" cy="326400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Behavioral insight survey and household surveys</a:t>
                    </a:r>
                    <a:endParaRPr kumimoji="0" lang="sk-S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" name="Pravouholník 8">
                  <a:extLst>
                    <a:ext uri="{FF2B5EF4-FFF2-40B4-BE49-F238E27FC236}">
                      <a16:creationId xmlns:a16="http://schemas.microsoft.com/office/drawing/2014/main" id="{39F8D372-E6B3-4B45-B03E-56BE0837D2D2}"/>
                    </a:ext>
                  </a:extLst>
                </p:cNvPr>
                <p:cNvSpPr/>
                <p:nvPr/>
              </p:nvSpPr>
              <p:spPr>
                <a:xfrm>
                  <a:off x="8055994" y="2280345"/>
                  <a:ext cx="3504752" cy="3331208"/>
                </a:xfrm>
                <a:prstGeom prst="rect">
                  <a:avLst/>
                </a:prstGeom>
                <a:noFill/>
                <a:ln w="28575">
                  <a:solidFill>
                    <a:srgbClr val="009C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k-S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2" name="Pravouholník 31">
            <a:extLst>
              <a:ext uri="{FF2B5EF4-FFF2-40B4-BE49-F238E27FC236}">
                <a16:creationId xmlns:a16="http://schemas.microsoft.com/office/drawing/2014/main" id="{012AC00A-9B50-428C-B8DB-088823D04893}"/>
              </a:ext>
            </a:extLst>
          </p:cNvPr>
          <p:cNvSpPr/>
          <p:nvPr/>
        </p:nvSpPr>
        <p:spPr>
          <a:xfrm>
            <a:off x="8141669" y="3797937"/>
            <a:ext cx="3341235" cy="344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COVID-19 diagnostics, therapeutics, vaccine readiness facility assessment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9D5EF-195C-47BB-A4E4-F31D62DB1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75A56-B0A4-4568-917C-3A4A5466DD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C2E25-9FAA-4AFB-B6D5-4354D7D30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914" y="801278"/>
            <a:ext cx="8765986" cy="414328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Leverage existing global, regional and national capacities in a phased training and implementation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C29B-A97A-4A7E-A746-6AF81A6908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87E50E-2189-422B-90C3-DEC5C494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14" y="160676"/>
            <a:ext cx="8160000" cy="590689"/>
          </a:xfrm>
        </p:spPr>
        <p:txBody>
          <a:bodyPr/>
          <a:lstStyle/>
          <a:p>
            <a:r>
              <a:rPr lang="en-US" dirty="0"/>
              <a:t>WHO Country implementation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472685-72EE-436B-BF42-14273D002272}"/>
              </a:ext>
            </a:extLst>
          </p:cNvPr>
          <p:cNvGrpSpPr/>
          <p:nvPr/>
        </p:nvGrpSpPr>
        <p:grpSpPr>
          <a:xfrm>
            <a:off x="466914" y="1445299"/>
            <a:ext cx="11393204" cy="5225289"/>
            <a:chOff x="243282" y="1632711"/>
            <a:chExt cx="11600162" cy="5225289"/>
          </a:xfrm>
        </p:grpSpPr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6F3DE1DB-3FAA-4434-9A86-EBD109F4522D}"/>
                </a:ext>
              </a:extLst>
            </p:cNvPr>
            <p:cNvSpPr/>
            <p:nvPr/>
          </p:nvSpPr>
          <p:spPr>
            <a:xfrm rot="5400000">
              <a:off x="1604420" y="2926718"/>
              <a:ext cx="482872" cy="5497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838DBC-EA6E-4A1D-9F29-AAEE81168723}"/>
                </a:ext>
              </a:extLst>
            </p:cNvPr>
            <p:cNvGrpSpPr/>
            <p:nvPr/>
          </p:nvGrpSpPr>
          <p:grpSpPr>
            <a:xfrm>
              <a:off x="243282" y="1632711"/>
              <a:ext cx="2302190" cy="1259545"/>
              <a:chOff x="50332" y="0"/>
              <a:chExt cx="1927843" cy="1390531"/>
            </a:xfrm>
            <a:solidFill>
              <a:srgbClr val="92D050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9C18E7-C6B3-4808-93FC-982EB98A872C}"/>
                  </a:ext>
                </a:extLst>
              </p:cNvPr>
              <p:cNvSpPr/>
              <p:nvPr/>
            </p:nvSpPr>
            <p:spPr>
              <a:xfrm>
                <a:off x="50332" y="0"/>
                <a:ext cx="1927843" cy="1390531"/>
              </a:xfrm>
              <a:prstGeom prst="roundRect">
                <a:avLst>
                  <a:gd name="adj" fmla="val 1667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: Rounded Corners 5">
                <a:extLst>
                  <a:ext uri="{FF2B5EF4-FFF2-40B4-BE49-F238E27FC236}">
                    <a16:creationId xmlns:a16="http://schemas.microsoft.com/office/drawing/2014/main" id="{EBC6923C-BEF4-45AB-92E1-2AECB4004205}"/>
                  </a:ext>
                </a:extLst>
              </p:cNvPr>
              <p:cNvSpPr txBox="1"/>
              <p:nvPr/>
            </p:nvSpPr>
            <p:spPr>
              <a:xfrm>
                <a:off x="118224" y="67892"/>
                <a:ext cx="1792059" cy="12547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Phase 1: Strengthen global and regional capacities to support country implementation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C28368-E070-41CD-B3FE-FC34F18A0648}"/>
                </a:ext>
              </a:extLst>
            </p:cNvPr>
            <p:cNvGrpSpPr/>
            <p:nvPr/>
          </p:nvGrpSpPr>
          <p:grpSpPr>
            <a:xfrm>
              <a:off x="2564081" y="1871089"/>
              <a:ext cx="6813425" cy="795690"/>
              <a:chOff x="-376776" y="-250229"/>
              <a:chExt cx="6813425" cy="114455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03171C-49AD-4F64-8E8B-508023FB6786}"/>
                  </a:ext>
                </a:extLst>
              </p:cNvPr>
              <p:cNvSpPr/>
              <p:nvPr/>
            </p:nvSpPr>
            <p:spPr>
              <a:xfrm>
                <a:off x="2058905" y="434446"/>
                <a:ext cx="4377744" cy="4598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C0FB4-9D25-47D3-BA40-EFEDA074C535}"/>
                  </a:ext>
                </a:extLst>
              </p:cNvPr>
              <p:cNvSpPr txBox="1"/>
              <p:nvPr/>
            </p:nvSpPr>
            <p:spPr>
              <a:xfrm>
                <a:off x="-376776" y="-250229"/>
                <a:ext cx="6504287" cy="9458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Demonstration country (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ies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to validate tools, approach, training materials</a:t>
                </a:r>
              </a:p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Establish global and regional/sub-regional technical support teams</a:t>
                </a:r>
              </a:p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Online webinar series to train regional/sub-regional technical support team </a:t>
                </a:r>
              </a:p>
            </p:txBody>
          </p:sp>
        </p:grpSp>
        <p:sp>
          <p:nvSpPr>
            <p:cNvPr id="17" name="Arrow: Bent-Up 16">
              <a:extLst>
                <a:ext uri="{FF2B5EF4-FFF2-40B4-BE49-F238E27FC236}">
                  <a16:creationId xmlns:a16="http://schemas.microsoft.com/office/drawing/2014/main" id="{9652F858-161D-4828-BFBA-2C7291B81C73}"/>
                </a:ext>
              </a:extLst>
            </p:cNvPr>
            <p:cNvSpPr/>
            <p:nvPr/>
          </p:nvSpPr>
          <p:spPr>
            <a:xfrm rot="5400000">
              <a:off x="3679921" y="4220587"/>
              <a:ext cx="482872" cy="5497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51B505-050D-40B1-8DAA-D386B118BE78}"/>
                </a:ext>
              </a:extLst>
            </p:cNvPr>
            <p:cNvGrpSpPr/>
            <p:nvPr/>
          </p:nvGrpSpPr>
          <p:grpSpPr>
            <a:xfrm>
              <a:off x="2245948" y="2956695"/>
              <a:ext cx="2134307" cy="1259545"/>
              <a:chOff x="2319937" y="1214040"/>
              <a:chExt cx="1927843" cy="139053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6EBD7E2C-8093-4CA1-AA7A-BC313B4DF73E}"/>
                  </a:ext>
                </a:extLst>
              </p:cNvPr>
              <p:cNvSpPr/>
              <p:nvPr/>
            </p:nvSpPr>
            <p:spPr>
              <a:xfrm>
                <a:off x="2319937" y="1214040"/>
                <a:ext cx="1927843" cy="1390531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: Rounded Corners 5">
                <a:extLst>
                  <a:ext uri="{FF2B5EF4-FFF2-40B4-BE49-F238E27FC236}">
                    <a16:creationId xmlns:a16="http://schemas.microsoft.com/office/drawing/2014/main" id="{39321EFB-4BF0-41D1-BC6C-CD77DA682B6A}"/>
                  </a:ext>
                </a:extLst>
              </p:cNvPr>
              <p:cNvSpPr txBox="1"/>
              <p:nvPr/>
            </p:nvSpPr>
            <p:spPr>
              <a:xfrm>
                <a:off x="2387829" y="1281932"/>
                <a:ext cx="1792059" cy="1254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Phase 2: Strengthen country implementation capacities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3125F8-CCB0-419F-B2CD-2D07DC968366}"/>
                </a:ext>
              </a:extLst>
            </p:cNvPr>
            <p:cNvGrpSpPr/>
            <p:nvPr/>
          </p:nvGrpSpPr>
          <p:grpSpPr>
            <a:xfrm>
              <a:off x="4286711" y="3226795"/>
              <a:ext cx="7026843" cy="574534"/>
              <a:chOff x="4360701" y="1615126"/>
              <a:chExt cx="6179918" cy="57453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0AAD4E-83F5-4339-8C13-765D6E9E834B}"/>
                  </a:ext>
                </a:extLst>
              </p:cNvPr>
              <p:cNvSpPr/>
              <p:nvPr/>
            </p:nvSpPr>
            <p:spPr>
              <a:xfrm>
                <a:off x="4360701" y="1615126"/>
                <a:ext cx="6051628" cy="4598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480883-7895-4F67-AE26-94DC9341475E}"/>
                  </a:ext>
                </a:extLst>
              </p:cNvPr>
              <p:cNvSpPr txBox="1"/>
              <p:nvPr/>
            </p:nvSpPr>
            <p:spPr>
              <a:xfrm>
                <a:off x="4488991" y="1729782"/>
                <a:ext cx="6051628" cy="459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Country orientation webinars to introduce survey tools and approach</a:t>
                </a:r>
              </a:p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MoH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initiation of survey and selection of survey implementation team (e.g. national institute, academic institution, etc.)</a:t>
                </a:r>
              </a:p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Country-specific/multi-country online webinars to train survey implementation teams</a:t>
                </a:r>
              </a:p>
            </p:txBody>
          </p:sp>
        </p:grpSp>
        <p:sp>
          <p:nvSpPr>
            <p:cNvPr id="24" name="Arrow: Bent-Up 23">
              <a:extLst>
                <a:ext uri="{FF2B5EF4-FFF2-40B4-BE49-F238E27FC236}">
                  <a16:creationId xmlns:a16="http://schemas.microsoft.com/office/drawing/2014/main" id="{631C92CD-8E47-413E-A54E-C37451F496B2}"/>
                </a:ext>
              </a:extLst>
            </p:cNvPr>
            <p:cNvSpPr/>
            <p:nvPr/>
          </p:nvSpPr>
          <p:spPr>
            <a:xfrm rot="5400000">
              <a:off x="5729358" y="5565025"/>
              <a:ext cx="482872" cy="5497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AF2C72B-94CF-4252-9F1B-7E5D03161069}"/>
                </a:ext>
              </a:extLst>
            </p:cNvPr>
            <p:cNvGrpSpPr/>
            <p:nvPr/>
          </p:nvGrpSpPr>
          <p:grpSpPr>
            <a:xfrm>
              <a:off x="4241683" y="4279334"/>
              <a:ext cx="2134307" cy="1259545"/>
              <a:chOff x="5167615" y="2106778"/>
              <a:chExt cx="1927843" cy="1390531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175B368-4047-4FFD-BF49-EFEA9F4407C8}"/>
                  </a:ext>
                </a:extLst>
              </p:cNvPr>
              <p:cNvSpPr/>
              <p:nvPr/>
            </p:nvSpPr>
            <p:spPr>
              <a:xfrm>
                <a:off x="5167615" y="2106778"/>
                <a:ext cx="1927843" cy="1390531"/>
              </a:xfrm>
              <a:prstGeom prst="roundRect">
                <a:avLst>
                  <a:gd name="adj" fmla="val 16670"/>
                </a:avLst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: Rounded Corners 5">
                <a:extLst>
                  <a:ext uri="{FF2B5EF4-FFF2-40B4-BE49-F238E27FC236}">
                    <a16:creationId xmlns:a16="http://schemas.microsoft.com/office/drawing/2014/main" id="{B6C67B6B-09FE-4F7A-998F-97868A737143}"/>
                  </a:ext>
                </a:extLst>
              </p:cNvPr>
              <p:cNvSpPr txBox="1"/>
              <p:nvPr/>
            </p:nvSpPr>
            <p:spPr>
              <a:xfrm>
                <a:off x="5235507" y="2174670"/>
                <a:ext cx="1792059" cy="1254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Phase 3: Country implementation of survey and response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ACC6B51-A426-4175-B46A-976B1DD61289}"/>
                </a:ext>
              </a:extLst>
            </p:cNvPr>
            <p:cNvGrpSpPr/>
            <p:nvPr/>
          </p:nvGrpSpPr>
          <p:grpSpPr>
            <a:xfrm>
              <a:off x="6129703" y="3792082"/>
              <a:ext cx="5611613" cy="1797296"/>
              <a:chOff x="7073025" y="2486394"/>
              <a:chExt cx="4893379" cy="58007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D657329-D0C0-4AD5-95D9-991FAA001755}"/>
                  </a:ext>
                </a:extLst>
              </p:cNvPr>
              <p:cNvSpPr/>
              <p:nvPr/>
            </p:nvSpPr>
            <p:spPr>
              <a:xfrm>
                <a:off x="7073025" y="2486394"/>
                <a:ext cx="4638975" cy="4598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D8D4DC3-D473-4896-B6DF-CCC09566739D}"/>
                  </a:ext>
                </a:extLst>
              </p:cNvPr>
              <p:cNvSpPr txBox="1"/>
              <p:nvPr/>
            </p:nvSpPr>
            <p:spPr>
              <a:xfrm>
                <a:off x="7327429" y="2606592"/>
                <a:ext cx="4638975" cy="459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MoH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+ survey implementation team co-implement survey (regular data collection, analysis, dissemination of findings)</a:t>
                </a:r>
              </a:p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Policy dialogue + development of action plan to mitigate service disruptions and address priority health systems bottlenecks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A1CDAF-8D5D-4B34-B4E5-93333AD6FACB}"/>
                </a:ext>
              </a:extLst>
            </p:cNvPr>
            <p:cNvGrpSpPr/>
            <p:nvPr/>
          </p:nvGrpSpPr>
          <p:grpSpPr>
            <a:xfrm>
              <a:off x="6321796" y="5598455"/>
              <a:ext cx="2134307" cy="1259545"/>
              <a:chOff x="7723830" y="3200677"/>
              <a:chExt cx="1927843" cy="1390531"/>
            </a:xfrm>
            <a:solidFill>
              <a:srgbClr val="FFC000"/>
            </a:solidFill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4C1DDE5-5071-41C1-9BD7-ACC35B765A38}"/>
                  </a:ext>
                </a:extLst>
              </p:cNvPr>
              <p:cNvSpPr/>
              <p:nvPr/>
            </p:nvSpPr>
            <p:spPr>
              <a:xfrm>
                <a:off x="7723830" y="3200677"/>
                <a:ext cx="1927843" cy="1390531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ectangle: Rounded Corners 4">
                <a:extLst>
                  <a:ext uri="{FF2B5EF4-FFF2-40B4-BE49-F238E27FC236}">
                    <a16:creationId xmlns:a16="http://schemas.microsoft.com/office/drawing/2014/main" id="{FB1106C8-A15C-4BE8-90D5-6FDDC52C5B82}"/>
                  </a:ext>
                </a:extLst>
              </p:cNvPr>
              <p:cNvSpPr txBox="1"/>
              <p:nvPr/>
            </p:nvSpPr>
            <p:spPr>
              <a:xfrm>
                <a:off x="7783479" y="3279696"/>
                <a:ext cx="1792059" cy="12547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Phase 4: Learning and scale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1EC08E-3A95-4D47-ADB4-1F2F14EF42CD}"/>
                </a:ext>
              </a:extLst>
            </p:cNvPr>
            <p:cNvGrpSpPr/>
            <p:nvPr/>
          </p:nvGrpSpPr>
          <p:grpSpPr>
            <a:xfrm>
              <a:off x="7234758" y="5997711"/>
              <a:ext cx="4608686" cy="459878"/>
              <a:chOff x="8137862" y="3660097"/>
              <a:chExt cx="4838516" cy="45987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E0ED30E-98EE-42F1-B6A8-41B6D38794B1}"/>
                  </a:ext>
                </a:extLst>
              </p:cNvPr>
              <p:cNvSpPr/>
              <p:nvPr/>
            </p:nvSpPr>
            <p:spPr>
              <a:xfrm>
                <a:off x="8137862" y="3660097"/>
                <a:ext cx="3476331" cy="4598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B19BF1-EB72-4557-AD3A-170D43EAC0A6}"/>
                  </a:ext>
                </a:extLst>
              </p:cNvPr>
              <p:cNvSpPr txBox="1"/>
              <p:nvPr/>
            </p:nvSpPr>
            <p:spPr>
              <a:xfrm>
                <a:off x="9500047" y="3660097"/>
                <a:ext cx="3476331" cy="459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114300" marR="0" lvl="1" indent="-11430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Document cross-country learning to scale to real-time health service readiness monitoring and alert systems for future health emergencies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497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40DC193-C7DD-42DE-AEBD-028806D0C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652B6-97D9-4705-A15C-CDC683AF4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Questions and discussion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682244-3621-4041-83D0-2D2F0D54C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D15C20-AAC4-432D-84A1-E7B5C53A07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4122D-7E26-4741-87B0-C7206B191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 March 2021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12A978-DEBB-468A-876F-28B5BFD6F2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34743C-3BAE-44DF-A07A-EBB1A7A95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60898-F4F1-43B9-ACB7-0346DB93D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1188003"/>
            <a:ext cx="9167717" cy="288925"/>
          </a:xfrm>
        </p:spPr>
        <p:txBody>
          <a:bodyPr vert="horz" lIns="18000" tIns="0" rIns="18000" bIns="0" rtlCol="0" anchor="t">
            <a:noAutofit/>
          </a:bodyPr>
          <a:lstStyle/>
          <a:p>
            <a:r>
              <a:rPr lang="en-GB" sz="1800" dirty="0"/>
              <a:t>To strengthen tracking and monitoring of health services to respond to COVID-19 while maintaining other essential health services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48EC-BFA3-4609-9959-A312C58FBA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C6C45D-4D0E-4491-BAF6-C1034E42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8" y="359999"/>
            <a:ext cx="9339119" cy="720000"/>
          </a:xfrm>
        </p:spPr>
        <p:txBody>
          <a:bodyPr vert="horz" lIns="18000" tIns="0" rIns="360000" bIns="0" rtlCol="0" anchor="ctr">
            <a:noAutofit/>
          </a:bodyPr>
          <a:lstStyle/>
          <a:p>
            <a:r>
              <a:rPr lang="en-GB" sz="2400" dirty="0"/>
              <a:t>Aim: Improve data, evidence and knowledge throughout the course of the COVID-19 pandemic</a:t>
            </a:r>
            <a:endParaRPr lang="en-US" sz="2400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90D3105-9826-481A-80DC-3672C17C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312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3B8E0EF-5725-4BCC-B75F-B2AFB4BF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5952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BCD7DE-DFA7-4CDF-9239-6EC0022C4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17343"/>
              </p:ext>
            </p:extLst>
          </p:nvPr>
        </p:nvGraphicFramePr>
        <p:xfrm>
          <a:off x="483783" y="1862986"/>
          <a:ext cx="11222581" cy="373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41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>
            <a:extLst>
              <a:ext uri="{FF2B5EF4-FFF2-40B4-BE49-F238E27FC236}">
                <a16:creationId xmlns:a16="http://schemas.microsoft.com/office/drawing/2014/main" id="{5C02364F-B76B-43EB-B681-216693D8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85" y="309054"/>
            <a:ext cx="8395580" cy="651766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solidFill>
                  <a:srgbClr val="009CDE"/>
                </a:solidFill>
                <a:latin typeface="Ebrima"/>
                <a:ea typeface="+mj-ea"/>
                <a:cs typeface="+mj-cs"/>
              </a:rPr>
              <a:t>WHO </a:t>
            </a:r>
            <a:r>
              <a:rPr lang="pt-BR" sz="2400" dirty="0">
                <a:solidFill>
                  <a:srgbClr val="FF0000"/>
                </a:solidFill>
                <a:latin typeface="Ebrima"/>
                <a:ea typeface="+mj-ea"/>
                <a:cs typeface="+mj-cs"/>
              </a:rPr>
              <a:t>national pulse survey </a:t>
            </a:r>
            <a:r>
              <a:rPr lang="pt-BR" sz="2400" dirty="0">
                <a:solidFill>
                  <a:srgbClr val="009CDE"/>
                </a:solidFill>
                <a:latin typeface="Ebrima"/>
                <a:ea typeface="+mj-ea"/>
                <a:cs typeface="+mj-cs"/>
              </a:rPr>
              <a:t>on continuity of essential health services in the context of COVID-19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E5DD30-438A-4FF0-AA11-5FD88944A8FC}"/>
              </a:ext>
            </a:extLst>
          </p:cNvPr>
          <p:cNvCxnSpPr>
            <a:cxnSpLocks/>
          </p:cNvCxnSpPr>
          <p:nvPr/>
        </p:nvCxnSpPr>
        <p:spPr>
          <a:xfrm>
            <a:off x="622584" y="1471619"/>
            <a:ext cx="10302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ítulo 3">
            <a:extLst>
              <a:ext uri="{FF2B5EF4-FFF2-40B4-BE49-F238E27FC236}">
                <a16:creationId xmlns:a16="http://schemas.microsoft.com/office/drawing/2014/main" id="{405D4D79-97B6-4EAD-B81D-838BCC78FA73}"/>
              </a:ext>
            </a:extLst>
          </p:cNvPr>
          <p:cNvSpPr txBox="1">
            <a:spLocks/>
          </p:cNvSpPr>
          <p:nvPr/>
        </p:nvSpPr>
        <p:spPr>
          <a:xfrm>
            <a:off x="622584" y="1039432"/>
            <a:ext cx="9144000" cy="31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Calibri" charset="0"/>
              </a:rPr>
              <a:t>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Calibri" charset="0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Calibri" charset="0"/>
              </a:rPr>
              <a:t> round: Integration of all WHO national pulse surveys on service disruptions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EEB48E-F4CF-413B-A535-A27D91668B06}"/>
              </a:ext>
            </a:extLst>
          </p:cNvPr>
          <p:cNvGrpSpPr/>
          <p:nvPr/>
        </p:nvGrpSpPr>
        <p:grpSpPr>
          <a:xfrm>
            <a:off x="344154" y="1839806"/>
            <a:ext cx="5528141" cy="4585706"/>
            <a:chOff x="861594" y="1662379"/>
            <a:chExt cx="7771267" cy="4979053"/>
          </a:xfrm>
        </p:grpSpPr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7C34C9A2-066B-4FE0-9BE8-A689A44B20CA}"/>
                </a:ext>
              </a:extLst>
            </p:cNvPr>
            <p:cNvSpPr/>
            <p:nvPr/>
          </p:nvSpPr>
          <p:spPr>
            <a:xfrm>
              <a:off x="1732548" y="1662379"/>
              <a:ext cx="6900313" cy="497905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Gain rapid snapshot of changes and challenges in service delivery/utilization to inform policy dialogues and guide resource investments as pandemic progresses.</a:t>
              </a: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Contributes to quarterly SPRP monitoring: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Pillar 9 Health services indicators on maintaining essential health services</a:t>
              </a: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Second round: January-February 2021</a:t>
              </a: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Modular approach:</a:t>
              </a:r>
              <a:r>
                <a:rPr lang="en-US" sz="1600" dirty="0">
                  <a:solidFill>
                    <a:srgbClr val="595959"/>
                  </a:solidFill>
                  <a:latin typeface="Calibri" panose="020F0502020204030204"/>
                </a:rPr>
                <a:t>  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ach module completed by appropriate key informant. </a:t>
              </a: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1600" dirty="0">
                <a:solidFill>
                  <a:srgbClr val="595959"/>
                </a:solidFill>
                <a:latin typeface="Calibri" panose="020F0502020204030204"/>
              </a:endParaRP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Results used at country level to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 policy and planning dialogue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comprehensively assess full extent of disruptions, critical bottlenecks, and recommend mitigation approaches/solutions.</a:t>
              </a: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Graphic 2" descr="Camera">
              <a:extLst>
                <a:ext uri="{FF2B5EF4-FFF2-40B4-BE49-F238E27FC236}">
                  <a16:creationId xmlns:a16="http://schemas.microsoft.com/office/drawing/2014/main" id="{5C725DD6-9E6F-4B49-9A19-D57B97AA0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594" y="1662379"/>
              <a:ext cx="640080" cy="640080"/>
            </a:xfrm>
            <a:prstGeom prst="rect">
              <a:avLst/>
            </a:prstGeom>
          </p:spPr>
        </p:pic>
        <p:pic>
          <p:nvPicPr>
            <p:cNvPr id="7" name="Graphic 6" descr="Statistics">
              <a:extLst>
                <a:ext uri="{FF2B5EF4-FFF2-40B4-BE49-F238E27FC236}">
                  <a16:creationId xmlns:a16="http://schemas.microsoft.com/office/drawing/2014/main" id="{949063B8-2525-470C-8FAC-5B82EE505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1594" y="2803200"/>
              <a:ext cx="640080" cy="640080"/>
            </a:xfrm>
            <a:prstGeom prst="rect">
              <a:avLst/>
            </a:prstGeom>
          </p:spPr>
        </p:pic>
        <p:pic>
          <p:nvPicPr>
            <p:cNvPr id="11" name="Graphic 10" descr="Daily calendar">
              <a:extLst>
                <a:ext uri="{FF2B5EF4-FFF2-40B4-BE49-F238E27FC236}">
                  <a16:creationId xmlns:a16="http://schemas.microsoft.com/office/drawing/2014/main" id="{1BA5A186-7590-4AC2-AC8F-264C94384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1888" y="3814011"/>
              <a:ext cx="640080" cy="640080"/>
            </a:xfrm>
            <a:prstGeom prst="rect">
              <a:avLst/>
            </a:prstGeom>
          </p:spPr>
        </p:pic>
        <p:pic>
          <p:nvPicPr>
            <p:cNvPr id="15" name="Graphic 14" descr="Social network">
              <a:extLst>
                <a:ext uri="{FF2B5EF4-FFF2-40B4-BE49-F238E27FC236}">
                  <a16:creationId xmlns:a16="http://schemas.microsoft.com/office/drawing/2014/main" id="{2054CFBD-B72B-4392-9F83-9570CE85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1888" y="5496274"/>
              <a:ext cx="640080" cy="640080"/>
            </a:xfrm>
            <a:prstGeom prst="rect">
              <a:avLst/>
            </a:prstGeom>
          </p:spPr>
        </p:pic>
        <p:pic>
          <p:nvPicPr>
            <p:cNvPr id="17" name="Graphic 16" descr="Gears">
              <a:extLst>
                <a:ext uri="{FF2B5EF4-FFF2-40B4-BE49-F238E27FC236}">
                  <a16:creationId xmlns:a16="http://schemas.microsoft.com/office/drawing/2014/main" id="{DB567A43-DB08-4F75-BE43-079D4C4BF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1888" y="4662949"/>
              <a:ext cx="640080" cy="64008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2565A8-F03D-40C5-95E9-D221F18549E6}"/>
              </a:ext>
            </a:extLst>
          </p:cNvPr>
          <p:cNvGrpSpPr/>
          <p:nvPr/>
        </p:nvGrpSpPr>
        <p:grpSpPr>
          <a:xfrm>
            <a:off x="9218831" y="259992"/>
            <a:ext cx="2767825" cy="947348"/>
            <a:chOff x="9218831" y="259992"/>
            <a:chExt cx="2767825" cy="9473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7B6F6D-8F95-45EB-86C8-97368121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78710" y="268907"/>
              <a:ext cx="2707946" cy="900197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AC6D5C-EBD3-4AFA-B00E-EA979AB856FB}"/>
                </a:ext>
              </a:extLst>
            </p:cNvPr>
            <p:cNvSpPr/>
            <p:nvPr/>
          </p:nvSpPr>
          <p:spPr>
            <a:xfrm>
              <a:off x="9218831" y="259992"/>
              <a:ext cx="964235" cy="9473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FDE265-49A6-4004-97A2-72855C2A36FE}"/>
              </a:ext>
            </a:extLst>
          </p:cNvPr>
          <p:cNvGrpSpPr/>
          <p:nvPr/>
        </p:nvGrpSpPr>
        <p:grpSpPr>
          <a:xfrm>
            <a:off x="6145402" y="1774131"/>
            <a:ext cx="6046598" cy="4430976"/>
            <a:chOff x="6066112" y="1791258"/>
            <a:chExt cx="6046598" cy="44309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AB0651-322C-47E1-AC26-EDB1211B3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337" b="3234"/>
            <a:stretch/>
          </p:blipFill>
          <p:spPr>
            <a:xfrm>
              <a:off x="8101280" y="5307485"/>
              <a:ext cx="2426779" cy="9147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FC9B4F-F53C-4472-A2A7-683B0430D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8548"/>
            <a:stretch/>
          </p:blipFill>
          <p:spPr>
            <a:xfrm>
              <a:off x="6066112" y="2446446"/>
              <a:ext cx="6046598" cy="287320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4EE9834-B789-4D5F-9DD3-1FD61169B84E}"/>
                </a:ext>
              </a:extLst>
            </p:cNvPr>
            <p:cNvSpPr/>
            <p:nvPr/>
          </p:nvSpPr>
          <p:spPr>
            <a:xfrm>
              <a:off x="6195676" y="1791258"/>
              <a:ext cx="58373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Pulse survey round 1: Percentage of 25 tracer services disrupted across countries (n=129)</a:t>
              </a:r>
              <a:endParaRPr lang="en-GB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26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747FF9-663B-4544-8B50-6F9FC1E54BB7}"/>
              </a:ext>
            </a:extLst>
          </p:cNvPr>
          <p:cNvSpPr/>
          <p:nvPr/>
        </p:nvSpPr>
        <p:spPr>
          <a:xfrm>
            <a:off x="1" y="2355829"/>
            <a:ext cx="12188468" cy="4502171"/>
          </a:xfrm>
          <a:prstGeom prst="rect">
            <a:avLst/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E0CA18-5E2C-4E3D-998A-EF44391C596E}"/>
              </a:ext>
            </a:extLst>
          </p:cNvPr>
          <p:cNvGrpSpPr/>
          <p:nvPr/>
        </p:nvGrpSpPr>
        <p:grpSpPr>
          <a:xfrm>
            <a:off x="75428" y="2721222"/>
            <a:ext cx="12035993" cy="3994713"/>
            <a:chOff x="-27984" y="1586581"/>
            <a:chExt cx="12035993" cy="355587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2D33943-2AEF-2241-A8FE-705EFB498871}"/>
                </a:ext>
              </a:extLst>
            </p:cNvPr>
            <p:cNvGrpSpPr/>
            <p:nvPr/>
          </p:nvGrpSpPr>
          <p:grpSpPr>
            <a:xfrm>
              <a:off x="2363817" y="2719830"/>
              <a:ext cx="2364292" cy="2176272"/>
              <a:chOff x="3301069" y="2351102"/>
              <a:chExt cx="3016213" cy="2165940"/>
            </a:xfrm>
          </p:grpSpPr>
          <p:sp>
            <p:nvSpPr>
              <p:cNvPr id="22" name="Freeform: Shape 79">
                <a:extLst>
                  <a:ext uri="{FF2B5EF4-FFF2-40B4-BE49-F238E27FC236}">
                    <a16:creationId xmlns:a16="http://schemas.microsoft.com/office/drawing/2014/main" id="{202D8E72-1D4F-F04B-B0F3-7561E20C96E1}"/>
                  </a:ext>
                </a:extLst>
              </p:cNvPr>
              <p:cNvSpPr/>
              <p:nvPr/>
            </p:nvSpPr>
            <p:spPr>
              <a:xfrm>
                <a:off x="3790870" y="2351102"/>
                <a:ext cx="2333066" cy="973763"/>
              </a:xfrm>
              <a:custGeom>
                <a:avLst/>
                <a:gdLst>
                  <a:gd name="connsiteX0" fmla="*/ 0 w 2239885"/>
                  <a:gd name="connsiteY0" fmla="*/ 0 h 979604"/>
                  <a:gd name="connsiteX1" fmla="*/ 1750083 w 2239885"/>
                  <a:gd name="connsiteY1" fmla="*/ 0 h 979604"/>
                  <a:gd name="connsiteX2" fmla="*/ 2239885 w 2239885"/>
                  <a:gd name="connsiteY2" fmla="*/ 489802 h 979604"/>
                  <a:gd name="connsiteX3" fmla="*/ 1750083 w 2239885"/>
                  <a:gd name="connsiteY3" fmla="*/ 979604 h 979604"/>
                  <a:gd name="connsiteX4" fmla="*/ 0 w 2239885"/>
                  <a:gd name="connsiteY4" fmla="*/ 979604 h 979604"/>
                  <a:gd name="connsiteX5" fmla="*/ 0 w 2239885"/>
                  <a:gd name="connsiteY5" fmla="*/ 0 h 9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885" h="979604">
                    <a:moveTo>
                      <a:pt x="2239885" y="979603"/>
                    </a:moveTo>
                    <a:lnTo>
                      <a:pt x="489802" y="979603"/>
                    </a:lnTo>
                    <a:lnTo>
                      <a:pt x="0" y="489802"/>
                    </a:lnTo>
                    <a:lnTo>
                      <a:pt x="489802" y="1"/>
                    </a:lnTo>
                    <a:lnTo>
                      <a:pt x="2239885" y="1"/>
                    </a:lnTo>
                    <a:lnTo>
                      <a:pt x="2239885" y="979603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6879" tIns="64771" rIns="120904" bIns="64771" numCol="1" spcCol="1270" anchor="ctr" anchorCtr="0">
                <a:noAutofit/>
              </a:bodyPr>
              <a:lstStyle/>
              <a:p>
                <a:pPr marL="0" marR="0" lvl="0" indent="0" algn="ctr" defTabSz="755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Focus of specific content area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423B927-C4D6-D244-B053-B46308AF06D7}"/>
                  </a:ext>
                </a:extLst>
              </p:cNvPr>
              <p:cNvSpPr/>
              <p:nvPr/>
            </p:nvSpPr>
            <p:spPr>
              <a:xfrm>
                <a:off x="3301069" y="2351103"/>
                <a:ext cx="979604" cy="979604"/>
              </a:xfrm>
              <a:prstGeom prst="ellipse">
                <a:avLst/>
              </a:prstGeom>
              <a:blipFill rotWithShape="1"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Freeform: Shape 81">
                <a:extLst>
                  <a:ext uri="{FF2B5EF4-FFF2-40B4-BE49-F238E27FC236}">
                    <a16:creationId xmlns:a16="http://schemas.microsoft.com/office/drawing/2014/main" id="{74E27870-DEF9-9842-9B5A-0FAD75453F02}"/>
                  </a:ext>
                </a:extLst>
              </p:cNvPr>
              <p:cNvSpPr/>
              <p:nvPr/>
            </p:nvSpPr>
            <p:spPr>
              <a:xfrm>
                <a:off x="3790869" y="3537437"/>
                <a:ext cx="2526413" cy="973763"/>
              </a:xfrm>
              <a:custGeom>
                <a:avLst/>
                <a:gdLst>
                  <a:gd name="connsiteX0" fmla="*/ 0 w 2239885"/>
                  <a:gd name="connsiteY0" fmla="*/ 0 h 979604"/>
                  <a:gd name="connsiteX1" fmla="*/ 1750083 w 2239885"/>
                  <a:gd name="connsiteY1" fmla="*/ 0 h 979604"/>
                  <a:gd name="connsiteX2" fmla="*/ 2239885 w 2239885"/>
                  <a:gd name="connsiteY2" fmla="*/ 489802 h 979604"/>
                  <a:gd name="connsiteX3" fmla="*/ 1750083 w 2239885"/>
                  <a:gd name="connsiteY3" fmla="*/ 979604 h 979604"/>
                  <a:gd name="connsiteX4" fmla="*/ 0 w 2239885"/>
                  <a:gd name="connsiteY4" fmla="*/ 979604 h 979604"/>
                  <a:gd name="connsiteX5" fmla="*/ 0 w 2239885"/>
                  <a:gd name="connsiteY5" fmla="*/ 0 h 9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885" h="979604">
                    <a:moveTo>
                      <a:pt x="2239885" y="979603"/>
                    </a:moveTo>
                    <a:lnTo>
                      <a:pt x="489802" y="979603"/>
                    </a:lnTo>
                    <a:lnTo>
                      <a:pt x="0" y="489802"/>
                    </a:lnTo>
                    <a:lnTo>
                      <a:pt x="489802" y="1"/>
                    </a:lnTo>
                    <a:lnTo>
                      <a:pt x="2239885" y="1"/>
                    </a:lnTo>
                    <a:lnTo>
                      <a:pt x="2239885" y="979603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6879" tIns="64771" rIns="120904" bIns="64770" numCol="1" spcCol="1270" anchor="ctr" anchorCtr="0">
                <a:noAutofit/>
              </a:bodyPr>
              <a:lstStyle/>
              <a:p>
                <a:pPr marL="0" marR="0" lvl="0" indent="0" algn="ctr" defTabSz="755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50" dirty="0">
                    <a:solidFill>
                      <a:srgbClr val="404040"/>
                    </a:solidFill>
                    <a:latin typeface="Arial" panose="020B0604020202020204"/>
                  </a:rPr>
                  <a:t>Ensure complementarity </a:t>
                </a:r>
                <a:r>
                  <a:rPr kumimoji="0" lang="en-US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across modules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BEC3AD-FD6D-3743-8A9D-4225F0AC9724}"/>
                  </a:ext>
                </a:extLst>
              </p:cNvPr>
              <p:cNvSpPr/>
              <p:nvPr/>
            </p:nvSpPr>
            <p:spPr>
              <a:xfrm>
                <a:off x="3301069" y="3537438"/>
                <a:ext cx="979604" cy="979604"/>
              </a:xfrm>
              <a:prstGeom prst="ellipse">
                <a:avLst/>
              </a:prstGeom>
              <a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5D0145-163B-B946-AECC-DC8CF90D75CC}"/>
                </a:ext>
              </a:extLst>
            </p:cNvPr>
            <p:cNvGrpSpPr/>
            <p:nvPr/>
          </p:nvGrpSpPr>
          <p:grpSpPr>
            <a:xfrm>
              <a:off x="5178497" y="2719830"/>
              <a:ext cx="1885796" cy="2153736"/>
              <a:chOff x="6574557" y="2359625"/>
              <a:chExt cx="2530687" cy="2153736"/>
            </a:xfrm>
          </p:grpSpPr>
          <p:sp>
            <p:nvSpPr>
              <p:cNvPr id="29" name="Freeform: Shape 86">
                <a:extLst>
                  <a:ext uri="{FF2B5EF4-FFF2-40B4-BE49-F238E27FC236}">
                    <a16:creationId xmlns:a16="http://schemas.microsoft.com/office/drawing/2014/main" id="{99C6149E-EDB3-D641-BFA8-AED06FE93159}"/>
                  </a:ext>
                </a:extLst>
              </p:cNvPr>
              <p:cNvSpPr/>
              <p:nvPr/>
            </p:nvSpPr>
            <p:spPr>
              <a:xfrm>
                <a:off x="6574557" y="2359625"/>
                <a:ext cx="2454200" cy="978408"/>
              </a:xfrm>
              <a:custGeom>
                <a:avLst/>
                <a:gdLst>
                  <a:gd name="connsiteX0" fmla="*/ 0 w 2341867"/>
                  <a:gd name="connsiteY0" fmla="*/ 0 h 979604"/>
                  <a:gd name="connsiteX1" fmla="*/ 1852065 w 2341867"/>
                  <a:gd name="connsiteY1" fmla="*/ 0 h 979604"/>
                  <a:gd name="connsiteX2" fmla="*/ 2341867 w 2341867"/>
                  <a:gd name="connsiteY2" fmla="*/ 489802 h 979604"/>
                  <a:gd name="connsiteX3" fmla="*/ 1852065 w 2341867"/>
                  <a:gd name="connsiteY3" fmla="*/ 979604 h 979604"/>
                  <a:gd name="connsiteX4" fmla="*/ 0 w 2341867"/>
                  <a:gd name="connsiteY4" fmla="*/ 979604 h 979604"/>
                  <a:gd name="connsiteX5" fmla="*/ 0 w 2341867"/>
                  <a:gd name="connsiteY5" fmla="*/ 0 h 9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867" h="979604">
                    <a:moveTo>
                      <a:pt x="2341867" y="979603"/>
                    </a:moveTo>
                    <a:lnTo>
                      <a:pt x="489802" y="979603"/>
                    </a:lnTo>
                    <a:lnTo>
                      <a:pt x="0" y="489802"/>
                    </a:lnTo>
                    <a:lnTo>
                      <a:pt x="489802" y="1"/>
                    </a:lnTo>
                    <a:lnTo>
                      <a:pt x="2341867" y="1"/>
                    </a:lnTo>
                    <a:lnTo>
                      <a:pt x="2341867" y="979603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6879" tIns="64771" rIns="120904" bIns="64771" numCol="1" spcCol="1270" anchor="ctr" anchorCtr="0">
                <a:noAutofit/>
              </a:bodyPr>
              <a:lstStyle/>
              <a:p>
                <a:pPr marL="0" marR="0" lvl="0" indent="0" algn="ctr" defTabSz="755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Targets users (national planners, hospitals, IMST) </a:t>
                </a:r>
              </a:p>
            </p:txBody>
          </p:sp>
          <p:sp>
            <p:nvSpPr>
              <p:cNvPr id="31" name="Freeform: Shape 88">
                <a:extLst>
                  <a:ext uri="{FF2B5EF4-FFF2-40B4-BE49-F238E27FC236}">
                    <a16:creationId xmlns:a16="http://schemas.microsoft.com/office/drawing/2014/main" id="{807DC353-D002-7B4A-93CA-D2FD26031005}"/>
                  </a:ext>
                </a:extLst>
              </p:cNvPr>
              <p:cNvSpPr/>
              <p:nvPr/>
            </p:nvSpPr>
            <p:spPr>
              <a:xfrm>
                <a:off x="6651044" y="3534953"/>
                <a:ext cx="2454200" cy="978408"/>
              </a:xfrm>
              <a:custGeom>
                <a:avLst/>
                <a:gdLst>
                  <a:gd name="connsiteX0" fmla="*/ 0 w 2239885"/>
                  <a:gd name="connsiteY0" fmla="*/ 0 h 979604"/>
                  <a:gd name="connsiteX1" fmla="*/ 1750083 w 2239885"/>
                  <a:gd name="connsiteY1" fmla="*/ 0 h 979604"/>
                  <a:gd name="connsiteX2" fmla="*/ 2239885 w 2239885"/>
                  <a:gd name="connsiteY2" fmla="*/ 489802 h 979604"/>
                  <a:gd name="connsiteX3" fmla="*/ 1750083 w 2239885"/>
                  <a:gd name="connsiteY3" fmla="*/ 979604 h 979604"/>
                  <a:gd name="connsiteX4" fmla="*/ 0 w 2239885"/>
                  <a:gd name="connsiteY4" fmla="*/ 979604 h 979604"/>
                  <a:gd name="connsiteX5" fmla="*/ 0 w 2239885"/>
                  <a:gd name="connsiteY5" fmla="*/ 0 h 9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885" h="979604">
                    <a:moveTo>
                      <a:pt x="2239885" y="979603"/>
                    </a:moveTo>
                    <a:lnTo>
                      <a:pt x="489802" y="979603"/>
                    </a:lnTo>
                    <a:lnTo>
                      <a:pt x="0" y="489802"/>
                    </a:lnTo>
                    <a:lnTo>
                      <a:pt x="489802" y="1"/>
                    </a:lnTo>
                    <a:lnTo>
                      <a:pt x="2239885" y="1"/>
                    </a:lnTo>
                    <a:lnTo>
                      <a:pt x="2239885" y="979603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6879" tIns="64771" rIns="120904" bIns="647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250" dirty="0">
                    <a:solidFill>
                      <a:srgbClr val="404040"/>
                    </a:solidFill>
                    <a:latin typeface="Arial" panose="020B0604020202020204"/>
                  </a:rPr>
                  <a:t>Practical time-sensitive decisions and actions</a:t>
                </a:r>
                <a:r>
                  <a:rPr lang="en-US" sz="1250" dirty="0">
                    <a:solidFill>
                      <a:srgbClr val="404040"/>
                    </a:solidFill>
                    <a:latin typeface="Arial" panose="020B0604020202020204"/>
                  </a:rPr>
                  <a:t> </a:t>
                </a:r>
              </a:p>
            </p:txBody>
          </p:sp>
        </p:grpSp>
        <p:sp>
          <p:nvSpPr>
            <p:cNvPr id="34" name="Freeform: Shape 93">
              <a:extLst>
                <a:ext uri="{FF2B5EF4-FFF2-40B4-BE49-F238E27FC236}">
                  <a16:creationId xmlns:a16="http://schemas.microsoft.com/office/drawing/2014/main" id="{04229B05-20F2-0B41-8F9D-B122ABA92072}"/>
                </a:ext>
              </a:extLst>
            </p:cNvPr>
            <p:cNvSpPr/>
            <p:nvPr/>
          </p:nvSpPr>
          <p:spPr>
            <a:xfrm>
              <a:off x="7532943" y="2719830"/>
              <a:ext cx="1828800" cy="979606"/>
            </a:xfrm>
            <a:custGeom>
              <a:avLst/>
              <a:gdLst>
                <a:gd name="connsiteX0" fmla="*/ 0 w 2239885"/>
                <a:gd name="connsiteY0" fmla="*/ 0 h 979604"/>
                <a:gd name="connsiteX1" fmla="*/ 1750083 w 2239885"/>
                <a:gd name="connsiteY1" fmla="*/ 0 h 979604"/>
                <a:gd name="connsiteX2" fmla="*/ 2239885 w 2239885"/>
                <a:gd name="connsiteY2" fmla="*/ 489802 h 979604"/>
                <a:gd name="connsiteX3" fmla="*/ 1750083 w 2239885"/>
                <a:gd name="connsiteY3" fmla="*/ 979604 h 979604"/>
                <a:gd name="connsiteX4" fmla="*/ 0 w 2239885"/>
                <a:gd name="connsiteY4" fmla="*/ 979604 h 979604"/>
                <a:gd name="connsiteX5" fmla="*/ 0 w 2239885"/>
                <a:gd name="connsiteY5" fmla="*/ 0 h 97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885" h="979604">
                  <a:moveTo>
                    <a:pt x="2239885" y="979603"/>
                  </a:moveTo>
                  <a:lnTo>
                    <a:pt x="489802" y="979603"/>
                  </a:lnTo>
                  <a:lnTo>
                    <a:pt x="0" y="489802"/>
                  </a:lnTo>
                  <a:lnTo>
                    <a:pt x="489802" y="1"/>
                  </a:lnTo>
                  <a:lnTo>
                    <a:pt x="2239885" y="1"/>
                  </a:lnTo>
                  <a:lnTo>
                    <a:pt x="2239885" y="979603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6879" tIns="64771" rIns="120904" bIns="64771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Executed in rapid time frame with minimum effort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878277-84E7-CF4C-A049-280DB1C04AA1}"/>
                </a:ext>
              </a:extLst>
            </p:cNvPr>
            <p:cNvSpPr/>
            <p:nvPr/>
          </p:nvSpPr>
          <p:spPr>
            <a:xfrm>
              <a:off x="252815" y="1611420"/>
              <a:ext cx="1837971" cy="946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1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Use of evidence and adherence</a:t>
              </a:r>
            </a:p>
            <a:p>
              <a:pPr marL="0" marR="0" lvl="1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 standards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CD6653-DE82-B34F-AD66-5D226AFBDCA5}"/>
                </a:ext>
              </a:extLst>
            </p:cNvPr>
            <p:cNvSpPr/>
            <p:nvPr/>
          </p:nvSpPr>
          <p:spPr>
            <a:xfrm>
              <a:off x="2680523" y="1590788"/>
              <a:ext cx="1837944" cy="946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1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Content specificity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6336F3-8753-4A4F-B82A-A60FF006ED0C}"/>
                </a:ext>
              </a:extLst>
            </p:cNvPr>
            <p:cNvSpPr/>
            <p:nvPr/>
          </p:nvSpPr>
          <p:spPr>
            <a:xfrm>
              <a:off x="5177028" y="1590788"/>
              <a:ext cx="1837944" cy="946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1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Actionable results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241E5F-04BE-3D4E-8044-B53F8B5231B5}"/>
                </a:ext>
              </a:extLst>
            </p:cNvPr>
            <p:cNvSpPr/>
            <p:nvPr/>
          </p:nvSpPr>
          <p:spPr>
            <a:xfrm>
              <a:off x="7673533" y="1590788"/>
              <a:ext cx="1837944" cy="946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1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Feasibility and scale-ability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3F55069-259D-C24B-BE0A-BB4ADFA11C07}"/>
                </a:ext>
              </a:extLst>
            </p:cNvPr>
            <p:cNvGrpSpPr/>
            <p:nvPr/>
          </p:nvGrpSpPr>
          <p:grpSpPr>
            <a:xfrm>
              <a:off x="10163539" y="2719830"/>
              <a:ext cx="1828800" cy="2173266"/>
              <a:chOff x="867961" y="2342579"/>
              <a:chExt cx="2688756" cy="2173266"/>
            </a:xfrm>
          </p:grpSpPr>
          <p:sp>
            <p:nvSpPr>
              <p:cNvPr id="42" name="Freeform: Shape 72">
                <a:extLst>
                  <a:ext uri="{FF2B5EF4-FFF2-40B4-BE49-F238E27FC236}">
                    <a16:creationId xmlns:a16="http://schemas.microsoft.com/office/drawing/2014/main" id="{3A8C7CA0-2EB8-144C-8F3D-47E3B4D00BE1}"/>
                  </a:ext>
                </a:extLst>
              </p:cNvPr>
              <p:cNvSpPr/>
              <p:nvPr/>
            </p:nvSpPr>
            <p:spPr>
              <a:xfrm>
                <a:off x="867961" y="2342579"/>
                <a:ext cx="2688756" cy="978408"/>
              </a:xfrm>
              <a:custGeom>
                <a:avLst/>
                <a:gdLst>
                  <a:gd name="connsiteX0" fmla="*/ 0 w 2239885"/>
                  <a:gd name="connsiteY0" fmla="*/ 0 h 979604"/>
                  <a:gd name="connsiteX1" fmla="*/ 1750083 w 2239885"/>
                  <a:gd name="connsiteY1" fmla="*/ 0 h 979604"/>
                  <a:gd name="connsiteX2" fmla="*/ 2239885 w 2239885"/>
                  <a:gd name="connsiteY2" fmla="*/ 489802 h 979604"/>
                  <a:gd name="connsiteX3" fmla="*/ 1750083 w 2239885"/>
                  <a:gd name="connsiteY3" fmla="*/ 979604 h 979604"/>
                  <a:gd name="connsiteX4" fmla="*/ 0 w 2239885"/>
                  <a:gd name="connsiteY4" fmla="*/ 979604 h 979604"/>
                  <a:gd name="connsiteX5" fmla="*/ 0 w 2239885"/>
                  <a:gd name="connsiteY5" fmla="*/ 0 h 9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885" h="979604">
                    <a:moveTo>
                      <a:pt x="2239885" y="979603"/>
                    </a:moveTo>
                    <a:lnTo>
                      <a:pt x="489802" y="979603"/>
                    </a:lnTo>
                    <a:lnTo>
                      <a:pt x="0" y="489802"/>
                    </a:lnTo>
                    <a:lnTo>
                      <a:pt x="489802" y="1"/>
                    </a:lnTo>
                    <a:lnTo>
                      <a:pt x="2239885" y="1"/>
                    </a:lnTo>
                    <a:lnTo>
                      <a:pt x="2239885" y="9796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6879" tIns="64771" rIns="120904" bIns="64771" numCol="1" spcCol="1270" anchor="ctr" anchorCtr="0">
                <a:noAutofit/>
              </a:bodyPr>
              <a:lstStyle/>
              <a:p>
                <a:pPr marL="0" marR="0" lvl="0" indent="0" algn="ctr" defTabSz="755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Paper based methods </a:t>
                </a:r>
              </a:p>
            </p:txBody>
          </p:sp>
          <p:sp>
            <p:nvSpPr>
              <p:cNvPr id="44" name="Freeform: Shape 74">
                <a:extLst>
                  <a:ext uri="{FF2B5EF4-FFF2-40B4-BE49-F238E27FC236}">
                    <a16:creationId xmlns:a16="http://schemas.microsoft.com/office/drawing/2014/main" id="{FC2BF467-0E22-FE42-A471-9800767D80B0}"/>
                  </a:ext>
                </a:extLst>
              </p:cNvPr>
              <p:cNvSpPr/>
              <p:nvPr/>
            </p:nvSpPr>
            <p:spPr>
              <a:xfrm>
                <a:off x="867961" y="3537437"/>
                <a:ext cx="2688756" cy="978408"/>
              </a:xfrm>
              <a:custGeom>
                <a:avLst/>
                <a:gdLst>
                  <a:gd name="connsiteX0" fmla="*/ 0 w 2239885"/>
                  <a:gd name="connsiteY0" fmla="*/ 0 h 979604"/>
                  <a:gd name="connsiteX1" fmla="*/ 1750083 w 2239885"/>
                  <a:gd name="connsiteY1" fmla="*/ 0 h 979604"/>
                  <a:gd name="connsiteX2" fmla="*/ 2239885 w 2239885"/>
                  <a:gd name="connsiteY2" fmla="*/ 489802 h 979604"/>
                  <a:gd name="connsiteX3" fmla="*/ 1750083 w 2239885"/>
                  <a:gd name="connsiteY3" fmla="*/ 979604 h 979604"/>
                  <a:gd name="connsiteX4" fmla="*/ 0 w 2239885"/>
                  <a:gd name="connsiteY4" fmla="*/ 979604 h 979604"/>
                  <a:gd name="connsiteX5" fmla="*/ 0 w 2239885"/>
                  <a:gd name="connsiteY5" fmla="*/ 0 h 9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885" h="979604">
                    <a:moveTo>
                      <a:pt x="2239885" y="979603"/>
                    </a:moveTo>
                    <a:lnTo>
                      <a:pt x="489802" y="979603"/>
                    </a:lnTo>
                    <a:lnTo>
                      <a:pt x="0" y="489802"/>
                    </a:lnTo>
                    <a:lnTo>
                      <a:pt x="489802" y="1"/>
                    </a:lnTo>
                    <a:lnTo>
                      <a:pt x="2239885" y="1"/>
                    </a:lnTo>
                    <a:lnTo>
                      <a:pt x="2239885" y="9796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6879" tIns="144781" rIns="270256" bIns="144780" numCol="1" spcCol="1270" anchor="ctr" anchorCtr="0">
                <a:noAutofit/>
              </a:bodyPr>
              <a:lstStyle/>
              <a:p>
                <a:pPr marL="0" marR="0" lvl="0" indent="0" algn="ctr" defTabSz="1689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Electronic platforms 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5C64B2-3403-4B40-9E44-5C1DDE103686}"/>
                </a:ext>
              </a:extLst>
            </p:cNvPr>
            <p:cNvSpPr/>
            <p:nvPr/>
          </p:nvSpPr>
          <p:spPr>
            <a:xfrm>
              <a:off x="10170038" y="1590788"/>
              <a:ext cx="1837971" cy="9468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Compatibility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FC1FBD-5E77-4E4B-81E4-3F40DC8FB190}"/>
                </a:ext>
              </a:extLst>
            </p:cNvPr>
            <p:cNvGrpSpPr/>
            <p:nvPr/>
          </p:nvGrpSpPr>
          <p:grpSpPr>
            <a:xfrm>
              <a:off x="-27984" y="2719830"/>
              <a:ext cx="2136155" cy="2173266"/>
              <a:chOff x="-27984" y="2719830"/>
              <a:chExt cx="2136155" cy="217326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D6293BD-112C-4C4A-865A-70317CEF5439}"/>
                  </a:ext>
                </a:extLst>
              </p:cNvPr>
              <p:cNvGrpSpPr/>
              <p:nvPr/>
            </p:nvGrpSpPr>
            <p:grpSpPr>
              <a:xfrm>
                <a:off x="-27984" y="2719830"/>
                <a:ext cx="2136155" cy="2173266"/>
                <a:chOff x="75049" y="2342579"/>
                <a:chExt cx="3032798" cy="2173266"/>
              </a:xfrm>
            </p:grpSpPr>
            <p:sp>
              <p:nvSpPr>
                <p:cNvPr id="18" name="Freeform: Shape 72">
                  <a:extLst>
                    <a:ext uri="{FF2B5EF4-FFF2-40B4-BE49-F238E27FC236}">
                      <a16:creationId xmlns:a16="http://schemas.microsoft.com/office/drawing/2014/main" id="{07B26EA0-E311-1A42-BBDF-82B66A2FCE65}"/>
                    </a:ext>
                  </a:extLst>
                </p:cNvPr>
                <p:cNvSpPr/>
                <p:nvPr/>
              </p:nvSpPr>
              <p:spPr>
                <a:xfrm>
                  <a:off x="513734" y="2342579"/>
                  <a:ext cx="2594113" cy="978408"/>
                </a:xfrm>
                <a:custGeom>
                  <a:avLst/>
                  <a:gdLst>
                    <a:gd name="connsiteX0" fmla="*/ 0 w 2239885"/>
                    <a:gd name="connsiteY0" fmla="*/ 0 h 979604"/>
                    <a:gd name="connsiteX1" fmla="*/ 1750083 w 2239885"/>
                    <a:gd name="connsiteY1" fmla="*/ 0 h 979604"/>
                    <a:gd name="connsiteX2" fmla="*/ 2239885 w 2239885"/>
                    <a:gd name="connsiteY2" fmla="*/ 489802 h 979604"/>
                    <a:gd name="connsiteX3" fmla="*/ 1750083 w 2239885"/>
                    <a:gd name="connsiteY3" fmla="*/ 979604 h 979604"/>
                    <a:gd name="connsiteX4" fmla="*/ 0 w 2239885"/>
                    <a:gd name="connsiteY4" fmla="*/ 979604 h 979604"/>
                    <a:gd name="connsiteX5" fmla="*/ 0 w 2239885"/>
                    <a:gd name="connsiteY5" fmla="*/ 0 h 979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9885" h="979604">
                      <a:moveTo>
                        <a:pt x="2239885" y="979603"/>
                      </a:moveTo>
                      <a:lnTo>
                        <a:pt x="489802" y="979603"/>
                      </a:lnTo>
                      <a:lnTo>
                        <a:pt x="0" y="489802"/>
                      </a:lnTo>
                      <a:lnTo>
                        <a:pt x="489802" y="1"/>
                      </a:lnTo>
                      <a:lnTo>
                        <a:pt x="2239885" y="1"/>
                      </a:lnTo>
                      <a:lnTo>
                        <a:pt x="2239885" y="979603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76879" tIns="64771" rIns="120904" bIns="64771" numCol="1" spcCol="1270" anchor="ctr" anchorCtr="0">
                  <a:noAutofit/>
                </a:bodyPr>
                <a:lstStyle/>
                <a:p>
                  <a:pPr marL="0" marR="0" lvl="0" indent="0" algn="ctr" defTabSz="7556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Country Context</a:t>
                  </a: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8F52BF4-ED05-7D47-A6DA-108B23ED9AA1}"/>
                    </a:ext>
                  </a:extLst>
                </p:cNvPr>
                <p:cNvSpPr/>
                <p:nvPr/>
              </p:nvSpPr>
              <p:spPr>
                <a:xfrm>
                  <a:off x="75049" y="2502171"/>
                  <a:ext cx="1038573" cy="731520"/>
                </a:xfrm>
                <a:prstGeom prst="ellipse">
                  <a:avLst/>
                </a:prstGeom>
                <a:blipFill rotWithShape="1"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74">
                  <a:extLst>
                    <a:ext uri="{FF2B5EF4-FFF2-40B4-BE49-F238E27FC236}">
                      <a16:creationId xmlns:a16="http://schemas.microsoft.com/office/drawing/2014/main" id="{2742E93D-C2AB-7243-84A5-A13DBB3F2583}"/>
                    </a:ext>
                  </a:extLst>
                </p:cNvPr>
                <p:cNvSpPr/>
                <p:nvPr/>
              </p:nvSpPr>
              <p:spPr>
                <a:xfrm>
                  <a:off x="513734" y="3537437"/>
                  <a:ext cx="2594113" cy="978408"/>
                </a:xfrm>
                <a:custGeom>
                  <a:avLst/>
                  <a:gdLst>
                    <a:gd name="connsiteX0" fmla="*/ 0 w 2239885"/>
                    <a:gd name="connsiteY0" fmla="*/ 0 h 979604"/>
                    <a:gd name="connsiteX1" fmla="*/ 1750083 w 2239885"/>
                    <a:gd name="connsiteY1" fmla="*/ 0 h 979604"/>
                    <a:gd name="connsiteX2" fmla="*/ 2239885 w 2239885"/>
                    <a:gd name="connsiteY2" fmla="*/ 489802 h 979604"/>
                    <a:gd name="connsiteX3" fmla="*/ 1750083 w 2239885"/>
                    <a:gd name="connsiteY3" fmla="*/ 979604 h 979604"/>
                    <a:gd name="connsiteX4" fmla="*/ 0 w 2239885"/>
                    <a:gd name="connsiteY4" fmla="*/ 979604 h 979604"/>
                    <a:gd name="connsiteX5" fmla="*/ 0 w 2239885"/>
                    <a:gd name="connsiteY5" fmla="*/ 0 h 979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9885" h="979604">
                      <a:moveTo>
                        <a:pt x="2239885" y="979603"/>
                      </a:moveTo>
                      <a:lnTo>
                        <a:pt x="489802" y="979603"/>
                      </a:lnTo>
                      <a:lnTo>
                        <a:pt x="0" y="489802"/>
                      </a:lnTo>
                      <a:lnTo>
                        <a:pt x="489802" y="1"/>
                      </a:lnTo>
                      <a:lnTo>
                        <a:pt x="2239885" y="1"/>
                      </a:lnTo>
                      <a:lnTo>
                        <a:pt x="2239885" y="979603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76879" tIns="144781" rIns="270256" bIns="144780" numCol="1" spcCol="1270" anchor="ctr" anchorCtr="0">
                  <a:noAutofit/>
                </a:bodyPr>
                <a:lstStyle/>
                <a:p>
                  <a:pPr marL="0" marR="0" lvl="0" indent="0" algn="ctr" defTabSz="1689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WHO </a:t>
                  </a:r>
                  <a:r>
                    <a:rPr kumimoji="0" lang="en-GB" sz="125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Guid</a:t>
                  </a:r>
                  <a:r>
                    <a:rPr kumimoji="0" lang="en-US" sz="12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ances</a:t>
                  </a:r>
                </a:p>
              </p:txBody>
            </p:sp>
          </p:grpSp>
          <p:pic>
            <p:nvPicPr>
              <p:cNvPr id="49" name="Graphic 48" descr="Open book">
                <a:extLst>
                  <a:ext uri="{FF2B5EF4-FFF2-40B4-BE49-F238E27FC236}">
                    <a16:creationId xmlns:a16="http://schemas.microsoft.com/office/drawing/2014/main" id="{46198782-0BC0-7F45-AE06-92649047C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546" y="4116859"/>
                <a:ext cx="731520" cy="731520"/>
              </a:xfrm>
              <a:prstGeom prst="rect">
                <a:avLst/>
              </a:prstGeom>
            </p:spPr>
          </p:pic>
        </p:grpSp>
        <p:pic>
          <p:nvPicPr>
            <p:cNvPr id="51" name="Graphic 50" descr="Upward trend">
              <a:extLst>
                <a:ext uri="{FF2B5EF4-FFF2-40B4-BE49-F238E27FC236}">
                  <a16:creationId xmlns:a16="http://schemas.microsoft.com/office/drawing/2014/main" id="{6296E7DF-F5EE-7E49-BD17-65D1739F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99756" y="4012176"/>
              <a:ext cx="731520" cy="731520"/>
            </a:xfrm>
            <a:prstGeom prst="rect">
              <a:avLst/>
            </a:prstGeom>
          </p:spPr>
        </p:pic>
        <p:pic>
          <p:nvPicPr>
            <p:cNvPr id="53" name="Graphic 52" descr="Group">
              <a:extLst>
                <a:ext uri="{FF2B5EF4-FFF2-40B4-BE49-F238E27FC236}">
                  <a16:creationId xmlns:a16="http://schemas.microsoft.com/office/drawing/2014/main" id="{22DA48E8-540B-AB44-9716-4BAE00FC9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61110" y="2930345"/>
              <a:ext cx="731520" cy="731520"/>
            </a:xfrm>
            <a:prstGeom prst="rect">
              <a:avLst/>
            </a:prstGeom>
          </p:spPr>
        </p:pic>
        <p:pic>
          <p:nvPicPr>
            <p:cNvPr id="55" name="Graphic 54" descr="Hourglass">
              <a:extLst>
                <a:ext uri="{FF2B5EF4-FFF2-40B4-BE49-F238E27FC236}">
                  <a16:creationId xmlns:a16="http://schemas.microsoft.com/office/drawing/2014/main" id="{E4C4642A-EB08-2648-ADFF-1491DDCB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59389" y="2813341"/>
              <a:ext cx="731520" cy="731520"/>
            </a:xfrm>
            <a:prstGeom prst="rect">
              <a:avLst/>
            </a:prstGeom>
          </p:spPr>
        </p:pic>
        <p:pic>
          <p:nvPicPr>
            <p:cNvPr id="57" name="Graphic 56" descr="Document">
              <a:extLst>
                <a:ext uri="{FF2B5EF4-FFF2-40B4-BE49-F238E27FC236}">
                  <a16:creationId xmlns:a16="http://schemas.microsoft.com/office/drawing/2014/main" id="{2269B735-BD98-F247-86C7-1AB16669B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765071" y="2815104"/>
              <a:ext cx="731520" cy="731520"/>
            </a:xfrm>
            <a:prstGeom prst="rect">
              <a:avLst/>
            </a:prstGeom>
          </p:spPr>
        </p:pic>
        <p:pic>
          <p:nvPicPr>
            <p:cNvPr id="59" name="Graphic 58" descr="Cloud Computing">
              <a:extLst>
                <a:ext uri="{FF2B5EF4-FFF2-40B4-BE49-F238E27FC236}">
                  <a16:creationId xmlns:a16="http://schemas.microsoft.com/office/drawing/2014/main" id="{06C44221-898E-944A-86A4-D2B19F155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874605" y="3982077"/>
              <a:ext cx="731520" cy="73152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98A656C-1E00-475C-8EBF-C664C353CCF5}"/>
                </a:ext>
              </a:extLst>
            </p:cNvPr>
            <p:cNvCxnSpPr/>
            <p:nvPr/>
          </p:nvCxnSpPr>
          <p:spPr>
            <a:xfrm>
              <a:off x="2291907" y="1677798"/>
              <a:ext cx="0" cy="3464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1417A6-3D60-4509-BBEA-636EC2898288}"/>
                </a:ext>
              </a:extLst>
            </p:cNvPr>
            <p:cNvCxnSpPr/>
            <p:nvPr/>
          </p:nvCxnSpPr>
          <p:spPr>
            <a:xfrm>
              <a:off x="4769692" y="1590788"/>
              <a:ext cx="0" cy="3464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6D2E867-A47B-4AD8-AC28-F4EF8C93F336}"/>
                </a:ext>
              </a:extLst>
            </p:cNvPr>
            <p:cNvCxnSpPr/>
            <p:nvPr/>
          </p:nvCxnSpPr>
          <p:spPr>
            <a:xfrm>
              <a:off x="7259389" y="1611420"/>
              <a:ext cx="0" cy="3464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6C62C50-4D09-439F-BE42-8B45CCD6FA70}"/>
                </a:ext>
              </a:extLst>
            </p:cNvPr>
            <p:cNvCxnSpPr/>
            <p:nvPr/>
          </p:nvCxnSpPr>
          <p:spPr>
            <a:xfrm>
              <a:off x="9707461" y="1586581"/>
              <a:ext cx="0" cy="3464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F952E-091D-43D0-B254-CA87E55ED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430310"/>
            <a:ext cx="11225880" cy="925519"/>
          </a:xfrm>
        </p:spPr>
        <p:txBody>
          <a:bodyPr anchor="t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/>
              <a:t>Goal | Support countries through rapid and accurate assessments of the current and surge capacities of health facilities throughout the different phases of the COVID-19 pandemic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FB893D-313A-403F-9BAB-283FE9B9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8160000" cy="888154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Introducing WHO suite of </a:t>
            </a:r>
            <a:r>
              <a:rPr lang="en-US" sz="2400" dirty="0">
                <a:solidFill>
                  <a:srgbClr val="FF0000"/>
                </a:solidFill>
              </a:rPr>
              <a:t>frontline service readiness </a:t>
            </a:r>
            <a:r>
              <a:rPr lang="en-US" sz="2400" dirty="0">
                <a:solidFill>
                  <a:schemeClr val="accent1"/>
                </a:solidFill>
              </a:rPr>
              <a:t>assessments</a:t>
            </a:r>
            <a:endParaRPr lang="en-US" sz="2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B30DCC-AEF6-4791-9D73-72224280CC0C}"/>
              </a:ext>
            </a:extLst>
          </p:cNvPr>
          <p:cNvGrpSpPr/>
          <p:nvPr/>
        </p:nvGrpSpPr>
        <p:grpSpPr>
          <a:xfrm>
            <a:off x="9218831" y="259992"/>
            <a:ext cx="2767825" cy="947348"/>
            <a:chOff x="9218831" y="259992"/>
            <a:chExt cx="2767825" cy="94734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F5123CB-4970-4050-A655-6266BE62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278710" y="268907"/>
              <a:ext cx="2707946" cy="900197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CE40DDC-DC3F-4287-8A55-9C662A5561AC}"/>
                </a:ext>
              </a:extLst>
            </p:cNvPr>
            <p:cNvSpPr/>
            <p:nvPr/>
          </p:nvSpPr>
          <p:spPr>
            <a:xfrm>
              <a:off x="9218831" y="259992"/>
              <a:ext cx="964235" cy="9473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558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C57D7A-1A36-4479-AA6F-FBA3586D4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970039"/>
            <a:ext cx="8738347" cy="5068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track, monitor and guide deployment and scale up of essential clinical tools and supplies for COVID-19 and other essential health services (</a:t>
            </a:r>
            <a:r>
              <a:rPr lang="en-US" dirty="0">
                <a:hlinkClick r:id="rId3"/>
              </a:rPr>
              <a:t>view modules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47D930-F012-4028-A645-F7AF83BC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41200"/>
            <a:ext cx="8502454" cy="720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Modules in WHO suite of </a:t>
            </a:r>
            <a:r>
              <a:rPr lang="en-US" dirty="0">
                <a:solidFill>
                  <a:srgbClr val="FF0000"/>
                </a:solidFill>
              </a:rPr>
              <a:t>frontline service readiness </a:t>
            </a:r>
            <a:r>
              <a:rPr lang="en-US" dirty="0">
                <a:solidFill>
                  <a:schemeClr val="accent1"/>
                </a:solidFill>
              </a:rPr>
              <a:t>assessments</a:t>
            </a:r>
            <a:endParaRPr lang="en-US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C392015B-5145-461F-A92F-616093D9554A}"/>
              </a:ext>
            </a:extLst>
          </p:cNvPr>
          <p:cNvSpPr txBox="1">
            <a:spLocks/>
          </p:cNvSpPr>
          <p:nvPr/>
        </p:nvSpPr>
        <p:spPr bwMode="invGray">
          <a:xfrm>
            <a:off x="490285" y="338791"/>
            <a:ext cx="9063289" cy="677599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5D1A2081-45CE-4D88-947E-A9796E27BDEA}"/>
              </a:ext>
            </a:extLst>
          </p:cNvPr>
          <p:cNvSpPr txBox="1">
            <a:spLocks/>
          </p:cNvSpPr>
          <p:nvPr/>
        </p:nvSpPr>
        <p:spPr>
          <a:xfrm>
            <a:off x="490286" y="956819"/>
            <a:ext cx="8099054" cy="587648"/>
          </a:xfrm>
          <a:prstGeom prst="rect">
            <a:avLst/>
          </a:prstGeom>
        </p:spPr>
        <p:txBody>
          <a:bodyPr vert="horz" lIns="18000" tIns="0" rIns="18000" bIns="0" rtlCol="0" anchor="t">
            <a:normAutofit/>
          </a:bodyPr>
          <a:lstStyle>
            <a:lvl1pPr indent="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  <a:lvl2pPr marL="466725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179513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/>
            </a:lvl4pPr>
            <a:lvl5pPr marL="1616075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indent="-358775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35B21CD-E7D6-4A56-9AEB-6BCD14783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62507"/>
              </p:ext>
            </p:extLst>
          </p:nvPr>
        </p:nvGraphicFramePr>
        <p:xfrm>
          <a:off x="1078984" y="1607423"/>
          <a:ext cx="10034031" cy="517653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96222">
                  <a:extLst>
                    <a:ext uri="{9D8B030D-6E8A-4147-A177-3AD203B41FA5}">
                      <a16:colId xmlns:a16="http://schemas.microsoft.com/office/drawing/2014/main" val="1420592266"/>
                    </a:ext>
                  </a:extLst>
                </a:gridCol>
                <a:gridCol w="4326076">
                  <a:extLst>
                    <a:ext uri="{9D8B030D-6E8A-4147-A177-3AD203B41FA5}">
                      <a16:colId xmlns:a16="http://schemas.microsoft.com/office/drawing/2014/main" val="1008258373"/>
                    </a:ext>
                  </a:extLst>
                </a:gridCol>
                <a:gridCol w="4911733">
                  <a:extLst>
                    <a:ext uri="{9D8B030D-6E8A-4147-A177-3AD203B41FA5}">
                      <a16:colId xmlns:a16="http://schemas.microsoft.com/office/drawing/2014/main" val="412333913"/>
                    </a:ext>
                  </a:extLst>
                </a:gridCol>
              </a:tblGrid>
              <a:tr h="254376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 facility and community assessment tools (core modules)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69753"/>
                  </a:ext>
                </a:extLst>
              </a:tr>
              <a:tr h="666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COVID-19 case management capacities: Diagnostics, therapeutics, and vaccine readiness</a:t>
                      </a: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Assess present and surge capacities for the treatment of COVID-19 in health facilities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587395"/>
                  </a:ext>
                </a:extLst>
              </a:tr>
              <a:tr h="666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Continuity of essential health services</a:t>
                      </a: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Assess health facility and health workforce capacities to maintain the safe provision of essential health services </a:t>
                      </a: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21323"/>
                  </a:ext>
                </a:extLst>
              </a:tr>
              <a:tr h="666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Community needs, perceptions and demand – community assessment tool</a:t>
                      </a: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Assess community needs, changes in care-seeking behaviours, and  barriers to accessing care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284628"/>
                  </a:ext>
                </a:extLst>
              </a:tr>
              <a:tr h="254376">
                <a:tc gridSpan="3">
                  <a:txBody>
                    <a:bodyPr/>
                    <a:lstStyle/>
                    <a:p>
                      <a:pPr marL="1828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In-depth assessment tools/modules 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8288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67967"/>
                  </a:ext>
                </a:extLst>
              </a:tr>
              <a:tr h="6677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Rapid hospital readiness checklist </a:t>
                      </a:r>
                      <a:endParaRPr lang="en-US" sz="1400" dirty="0"/>
                    </a:p>
                  </a:txBody>
                  <a:tcPr marL="64171" marR="64171" marT="0" marB="0" anchor="ctr"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Assess overall hospital readiness to identify priority actions to prepare for, be ready for and respond to COVID-19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93322"/>
                  </a:ext>
                </a:extLst>
              </a:tr>
              <a:tr h="6677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3C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Biomedical equipment for COVID-19 case management – inventory tool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Conduct an in-depth facility inventory of biomedical equipment re-allocation, procurement and planning measures for COVID-19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75866"/>
                  </a:ext>
                </a:extLst>
              </a:tr>
              <a:tr h="666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Ensuring a safe environment for patients and staff in COVID-19 health-care facilities</a:t>
                      </a: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Assess structural capacities of health facilities to allow safe service delivery and enable surge capacity planning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545248"/>
                  </a:ext>
                </a:extLst>
              </a:tr>
              <a:tr h="666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Infection prevention and control health care facility response for COVID-19</a:t>
                      </a:r>
                      <a:endParaRPr lang="en-US" sz="14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Assess infection prevention and control capacities to respond to COVID-19</a:t>
                      </a:r>
                      <a:endParaRPr lang="en-US" sz="14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71" marR="64171" marT="0" marB="0"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2487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03C467CC-3AD8-4E7C-B5A8-3DFD01B76D8E}"/>
              </a:ext>
            </a:extLst>
          </p:cNvPr>
          <p:cNvGrpSpPr/>
          <p:nvPr/>
        </p:nvGrpSpPr>
        <p:grpSpPr>
          <a:xfrm>
            <a:off x="1268751" y="1874297"/>
            <a:ext cx="5081636" cy="4895165"/>
            <a:chOff x="957002" y="2033219"/>
            <a:chExt cx="5081636" cy="48951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CBF95E9-3CD3-45E2-A937-65204CF5517A}"/>
                </a:ext>
              </a:extLst>
            </p:cNvPr>
            <p:cNvGrpSpPr/>
            <p:nvPr/>
          </p:nvGrpSpPr>
          <p:grpSpPr>
            <a:xfrm>
              <a:off x="5852415" y="2246887"/>
              <a:ext cx="186223" cy="4456301"/>
              <a:chOff x="4138493" y="2348388"/>
              <a:chExt cx="185067" cy="33480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6F7EC52-D0B6-42BD-9B94-32053366871A}"/>
                  </a:ext>
                </a:extLst>
              </p:cNvPr>
              <p:cNvGrpSpPr/>
              <p:nvPr/>
            </p:nvGrpSpPr>
            <p:grpSpPr>
              <a:xfrm>
                <a:off x="4138493" y="2348388"/>
                <a:ext cx="185067" cy="2856999"/>
                <a:chOff x="4138493" y="2348388"/>
                <a:chExt cx="185067" cy="285699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B990347-D940-4525-A432-3EAC6EDE2525}"/>
                    </a:ext>
                  </a:extLst>
                </p:cNvPr>
                <p:cNvGrpSpPr/>
                <p:nvPr/>
              </p:nvGrpSpPr>
              <p:grpSpPr>
                <a:xfrm>
                  <a:off x="4138493" y="2348388"/>
                  <a:ext cx="185067" cy="2331247"/>
                  <a:chOff x="4138493" y="2348388"/>
                  <a:chExt cx="185067" cy="2331247"/>
                </a:xfrm>
              </p:grpSpPr>
              <p:sp>
                <p:nvSpPr>
                  <p:cNvPr id="41" name="Arrow: Right 40">
                    <a:extLst>
                      <a:ext uri="{FF2B5EF4-FFF2-40B4-BE49-F238E27FC236}">
                        <a16:creationId xmlns:a16="http://schemas.microsoft.com/office/drawing/2014/main" id="{C1274D10-11F2-4572-98C2-56E098BD8858}"/>
                      </a:ext>
                    </a:extLst>
                  </p:cNvPr>
                  <p:cNvSpPr/>
                  <p:nvPr/>
                </p:nvSpPr>
                <p:spPr>
                  <a:xfrm>
                    <a:off x="4138493" y="4516673"/>
                    <a:ext cx="181070" cy="162962"/>
                  </a:xfrm>
                  <a:prstGeom prst="rightArrow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96BF1A20-77DE-429F-B764-32856DBC73B1}"/>
                      </a:ext>
                    </a:extLst>
                  </p:cNvPr>
                  <p:cNvGrpSpPr/>
                  <p:nvPr/>
                </p:nvGrpSpPr>
                <p:grpSpPr>
                  <a:xfrm>
                    <a:off x="4138494" y="2348388"/>
                    <a:ext cx="185066" cy="1829464"/>
                    <a:chOff x="4138494" y="2348388"/>
                    <a:chExt cx="185066" cy="1829464"/>
                  </a:xfrm>
                </p:grpSpPr>
                <p:sp>
                  <p:nvSpPr>
                    <p:cNvPr id="43" name="Arrow: Right 42">
                      <a:extLst>
                        <a:ext uri="{FF2B5EF4-FFF2-40B4-BE49-F238E27FC236}">
                          <a16:creationId xmlns:a16="http://schemas.microsoft.com/office/drawing/2014/main" id="{BE49D531-3619-4C66-B644-E35B24DF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2490" y="3343188"/>
                      <a:ext cx="181070" cy="162962"/>
                    </a:xfrm>
                    <a:prstGeom prst="rightArrow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Arrow: Right 43">
                      <a:extLst>
                        <a:ext uri="{FF2B5EF4-FFF2-40B4-BE49-F238E27FC236}">
                          <a16:creationId xmlns:a16="http://schemas.microsoft.com/office/drawing/2014/main" id="{07782FBF-94E4-47B8-939B-87FB73FC1E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494" y="2348388"/>
                      <a:ext cx="181070" cy="162962"/>
                    </a:xfrm>
                    <a:prstGeom prst="rightArrow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" name="Arrow: Right 45">
                      <a:extLst>
                        <a:ext uri="{FF2B5EF4-FFF2-40B4-BE49-F238E27FC236}">
                          <a16:creationId xmlns:a16="http://schemas.microsoft.com/office/drawing/2014/main" id="{55FAC1B1-6529-4FAD-8266-2B2A63E76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494" y="2846291"/>
                      <a:ext cx="181070" cy="162962"/>
                    </a:xfrm>
                    <a:prstGeom prst="rightArrow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Arrow: Right 46">
                      <a:extLst>
                        <a:ext uri="{FF2B5EF4-FFF2-40B4-BE49-F238E27FC236}">
                          <a16:creationId xmlns:a16="http://schemas.microsoft.com/office/drawing/2014/main" id="{D7FA5875-7F36-4C26-8C7A-1AB684D0A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2490" y="4014890"/>
                      <a:ext cx="181070" cy="162962"/>
                    </a:xfrm>
                    <a:prstGeom prst="rightArrow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" name="Arrow: Right 39">
                  <a:extLst>
                    <a:ext uri="{FF2B5EF4-FFF2-40B4-BE49-F238E27FC236}">
                      <a16:creationId xmlns:a16="http://schemas.microsoft.com/office/drawing/2014/main" id="{16541BEA-DC2E-4DD2-B1C7-0A08E7F029BE}"/>
                    </a:ext>
                  </a:extLst>
                </p:cNvPr>
                <p:cNvSpPr/>
                <p:nvPr/>
              </p:nvSpPr>
              <p:spPr>
                <a:xfrm>
                  <a:off x="4141086" y="5042425"/>
                  <a:ext cx="181070" cy="162962"/>
                </a:xfrm>
                <a:prstGeom prst="rightArrow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E4E1D7EC-1621-4EE0-A7A2-6840225D0AAA}"/>
                  </a:ext>
                </a:extLst>
              </p:cNvPr>
              <p:cNvSpPr/>
              <p:nvPr/>
            </p:nvSpPr>
            <p:spPr>
              <a:xfrm>
                <a:off x="4138493" y="5533506"/>
                <a:ext cx="181070" cy="16296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81EFE0-1876-484B-BFBF-7E39D05A189C}"/>
                </a:ext>
              </a:extLst>
            </p:cNvPr>
            <p:cNvGrpSpPr/>
            <p:nvPr/>
          </p:nvGrpSpPr>
          <p:grpSpPr>
            <a:xfrm>
              <a:off x="957002" y="2033219"/>
              <a:ext cx="432256" cy="4895165"/>
              <a:chOff x="1875121" y="2131523"/>
              <a:chExt cx="432256" cy="48951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F1F1F31-5FAD-4FB8-89FA-2AA0C55DFAA7}"/>
                  </a:ext>
                </a:extLst>
              </p:cNvPr>
              <p:cNvGrpSpPr/>
              <p:nvPr/>
            </p:nvGrpSpPr>
            <p:grpSpPr>
              <a:xfrm>
                <a:off x="1875121" y="2131523"/>
                <a:ext cx="432256" cy="4895165"/>
                <a:chOff x="2270756" y="1998003"/>
                <a:chExt cx="459940" cy="4830764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AB6DAAF7-7E28-4574-8F56-38107BB9F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272671" y="4236597"/>
                  <a:ext cx="447564" cy="611325"/>
                </a:xfrm>
                <a:prstGeom prst="rect">
                  <a:avLst/>
                </a:prstGeom>
                <a:ln>
                  <a:solidFill>
                    <a:srgbClr val="00A2AA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BB1DC7E5-7F78-433F-A77A-F373FC0498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"/>
                <a:stretch/>
              </p:blipFill>
              <p:spPr>
                <a:xfrm>
                  <a:off x="2283132" y="1998003"/>
                  <a:ext cx="447564" cy="610632"/>
                </a:xfrm>
                <a:prstGeom prst="rect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3" name="Picture 19">
                  <a:extLst>
                    <a:ext uri="{FF2B5EF4-FFF2-40B4-BE49-F238E27FC236}">
                      <a16:creationId xmlns:a16="http://schemas.microsoft.com/office/drawing/2014/main" id="{14AC9FA3-BC6D-4EAC-8EC1-807F8691DB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2673" y="4894918"/>
                  <a:ext cx="447563" cy="610636"/>
                </a:xfrm>
                <a:prstGeom prst="rect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EEE4146E-EAFB-4455-BDC9-480EAF4129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2672" y="6218131"/>
                  <a:ext cx="447563" cy="610636"/>
                </a:xfrm>
                <a:prstGeom prst="rect">
                  <a:avLst/>
                </a:prstGeom>
                <a:ln>
                  <a:solidFill>
                    <a:srgbClr val="EA671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13A16ECD-3D11-44E8-99F7-36DD50CBA7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455" y="2643414"/>
                  <a:ext cx="447564" cy="61717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3BF0988C-0424-4E27-BC63-8C99BE088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0756" y="3318452"/>
                  <a:ext cx="447564" cy="623337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30" name="Picture 2" descr="Ensuring a safe environment for patients and staff in COVID-19 health-care facilities ">
                <a:extLst>
                  <a:ext uri="{FF2B5EF4-FFF2-40B4-BE49-F238E27FC236}">
                    <a16:creationId xmlns:a16="http://schemas.microsoft.com/office/drawing/2014/main" id="{82604AF8-6B04-44EF-82A3-BAAA1DCE6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0197" y="5732137"/>
                <a:ext cx="420624" cy="593822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5363A0-FC4D-4E6C-8BC3-0F35DFB28A60}"/>
              </a:ext>
            </a:extLst>
          </p:cNvPr>
          <p:cNvGrpSpPr/>
          <p:nvPr/>
        </p:nvGrpSpPr>
        <p:grpSpPr>
          <a:xfrm>
            <a:off x="9218831" y="259992"/>
            <a:ext cx="2767825" cy="947348"/>
            <a:chOff x="9218831" y="259992"/>
            <a:chExt cx="2767825" cy="94734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14F6CA2-F875-4E7C-BA77-8D7E8439D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78710" y="268907"/>
              <a:ext cx="2707946" cy="900197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2209E44-1532-4B54-B7BA-CA80E99BA6C1}"/>
                </a:ext>
              </a:extLst>
            </p:cNvPr>
            <p:cNvSpPr/>
            <p:nvPr/>
          </p:nvSpPr>
          <p:spPr>
            <a:xfrm>
              <a:off x="9218831" y="259992"/>
              <a:ext cx="964235" cy="9473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95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3D569B-8775-4D49-AAD2-07984706E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99" y="860585"/>
            <a:ext cx="10418174" cy="690885"/>
          </a:xfrm>
        </p:spPr>
        <p:txBody>
          <a:bodyPr>
            <a:normAutofit/>
          </a:bodyPr>
          <a:lstStyle/>
          <a:p>
            <a:r>
              <a:rPr lang="en-US" dirty="0"/>
              <a:t>To guide delivery and scale of essential COVID-19 tools, including diagnostics, therapeutics, vaccine capacity and other essential supplies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999" y="359999"/>
            <a:ext cx="8840982" cy="463128"/>
          </a:xfrm>
        </p:spPr>
        <p:txBody>
          <a:bodyPr>
            <a:noAutofit/>
          </a:bodyPr>
          <a:lstStyle/>
          <a:p>
            <a:r>
              <a:rPr lang="pt-BR" dirty="0"/>
              <a:t>COVID-19 case management capacities module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FDE05D-9147-4F3E-8607-278FE60EFE3A}"/>
              </a:ext>
            </a:extLst>
          </p:cNvPr>
          <p:cNvGrpSpPr/>
          <p:nvPr/>
        </p:nvGrpSpPr>
        <p:grpSpPr>
          <a:xfrm>
            <a:off x="860883" y="1588928"/>
            <a:ext cx="10647216" cy="5422392"/>
            <a:chOff x="772392" y="1551470"/>
            <a:chExt cx="10647216" cy="54223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70FCE2-1DF5-4CEB-A1FB-EABEDDBB0F47}"/>
                </a:ext>
              </a:extLst>
            </p:cNvPr>
            <p:cNvGrpSpPr/>
            <p:nvPr/>
          </p:nvGrpSpPr>
          <p:grpSpPr>
            <a:xfrm>
              <a:off x="772392" y="1551470"/>
              <a:ext cx="10647216" cy="5422392"/>
              <a:chOff x="772392" y="1488575"/>
              <a:chExt cx="10647216" cy="542239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3172B03-1A1E-402D-901B-FAFB57464E94}"/>
                  </a:ext>
                </a:extLst>
              </p:cNvPr>
              <p:cNvGrpSpPr/>
              <p:nvPr/>
            </p:nvGrpSpPr>
            <p:grpSpPr>
              <a:xfrm>
                <a:off x="3281448" y="1488575"/>
                <a:ext cx="8138160" cy="5422392"/>
                <a:chOff x="3125795" y="1306275"/>
                <a:chExt cx="8138160" cy="5422392"/>
              </a:xfrm>
            </p:grpSpPr>
            <p:graphicFrame>
              <p:nvGraphicFramePr>
                <p:cNvPr id="10" name="Diagram 9">
                  <a:extLst>
                    <a:ext uri="{FF2B5EF4-FFF2-40B4-BE49-F238E27FC236}">
                      <a16:creationId xmlns:a16="http://schemas.microsoft.com/office/drawing/2014/main" id="{723BE6F3-D369-4B25-BA2D-773A0DB3E6C5}"/>
                    </a:ext>
                  </a:extLst>
                </p:cNvPr>
                <p:cNvGraphicFramePr/>
                <p:nvPr/>
              </p:nvGraphicFramePr>
              <p:xfrm>
                <a:off x="3125795" y="1306275"/>
                <a:ext cx="8138160" cy="542239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2605" y="6010967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800000" flipV="1">
                  <a:off x="3679639" y="5293267"/>
                  <a:ext cx="462052" cy="457200"/>
                </a:xfrm>
                <a:prstGeom prst="rect">
                  <a:avLst/>
                </a:prstGeom>
              </p:spPr>
            </p:pic>
            <p:pic>
              <p:nvPicPr>
                <p:cNvPr id="7" name="Imagem 6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8332" y="378887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" name="Imagem 1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9985" y="3102601"/>
                  <a:ext cx="387800" cy="387798"/>
                </a:xfrm>
                <a:prstGeom prst="rect">
                  <a:avLst/>
                </a:prstGeom>
              </p:spPr>
            </p:pic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9805" y="2298008"/>
                  <a:ext cx="457200" cy="45720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4" descr="Diagnostics, therapeutics, vaccine readiness, and other health products for COVID-19">
                <a:hlinkClick r:id="rId13"/>
                <a:extLst>
                  <a:ext uri="{FF2B5EF4-FFF2-40B4-BE49-F238E27FC236}">
                    <a16:creationId xmlns:a16="http://schemas.microsoft.com/office/drawing/2014/main" id="{6EFC4FFD-5C2A-4D94-A1B6-0F9A96821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392" y="2275218"/>
                <a:ext cx="2137410" cy="301752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395D3D9-EBAC-45DC-B4F2-C91ABE3D59B5}"/>
                  </a:ext>
                </a:extLst>
              </p:cNvPr>
              <p:cNvSpPr/>
              <p:nvPr/>
            </p:nvSpPr>
            <p:spPr>
              <a:xfrm>
                <a:off x="1498695" y="5285890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E7E6E6">
                        <a:lumMod val="10000"/>
                      </a:srgbClr>
                    </a:solidFill>
                    <a:hlinkClick r:id="rId13"/>
                  </a:rPr>
                  <a:t>view</a:t>
                </a:r>
                <a:endParaRPr lang="en-US" dirty="0"/>
              </a:p>
            </p:txBody>
          </p:sp>
          <p:pic>
            <p:nvPicPr>
              <p:cNvPr id="20" name="Graphic 19" descr="Decision chart">
                <a:extLst>
                  <a:ext uri="{FF2B5EF4-FFF2-40B4-BE49-F238E27FC236}">
                    <a16:creationId xmlns:a16="http://schemas.microsoft.com/office/drawing/2014/main" id="{227BE9A9-2537-40EA-9CD1-BD1ED8B8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483978" y="1795313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2" name="Graphic 21" descr="DNA">
                <a:extLst>
                  <a:ext uri="{FF2B5EF4-FFF2-40B4-BE49-F238E27FC236}">
                    <a16:creationId xmlns:a16="http://schemas.microsoft.com/office/drawing/2014/main" id="{CE93EE8C-40D8-49DD-89CA-F66ACBEA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177678" y="4769089"/>
                <a:ext cx="365760" cy="36576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206D51-969F-4B79-9354-5EDA2C9068F7}"/>
                </a:ext>
              </a:extLst>
            </p:cNvPr>
            <p:cNvSpPr/>
            <p:nvPr/>
          </p:nvSpPr>
          <p:spPr>
            <a:xfrm>
              <a:off x="772392" y="5863747"/>
              <a:ext cx="213741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(for use in hospitals and COVID-19 treatment </a:t>
              </a:r>
              <a:r>
                <a:rPr lang="en-US" sz="1500" dirty="0" err="1">
                  <a:solidFill>
                    <a:schemeClr val="accent4">
                      <a:lumMod val="50000"/>
                    </a:schemeClr>
                  </a:solidFill>
                </a:rPr>
                <a:t>centres</a:t>
              </a:r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24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314A9A-773F-493B-8261-C522430BD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730011"/>
            <a:ext cx="9380207" cy="746917"/>
          </a:xfrm>
        </p:spPr>
        <p:txBody>
          <a:bodyPr>
            <a:normAutofit/>
          </a:bodyPr>
          <a:lstStyle/>
          <a:p>
            <a:r>
              <a:rPr lang="en-US" dirty="0"/>
              <a:t>Track and monitor health worker capacities and protection, changes in utilization, service delivery and disruptions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999" y="359999"/>
            <a:ext cx="8160000" cy="452086"/>
          </a:xfrm>
        </p:spPr>
        <p:txBody>
          <a:bodyPr>
            <a:normAutofit/>
          </a:bodyPr>
          <a:lstStyle/>
          <a:p>
            <a:r>
              <a:rPr lang="pt-BR" dirty="0"/>
              <a:t>Continuity of essential health services module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85F66-71FC-4D1C-BF4B-DB7492248302}"/>
              </a:ext>
            </a:extLst>
          </p:cNvPr>
          <p:cNvGrpSpPr/>
          <p:nvPr/>
        </p:nvGrpSpPr>
        <p:grpSpPr>
          <a:xfrm>
            <a:off x="670271" y="1270587"/>
            <a:ext cx="10840381" cy="5788974"/>
            <a:chOff x="670271" y="1270587"/>
            <a:chExt cx="10840381" cy="578897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5B1F39-B4CA-445A-9212-26422DF9F399}"/>
                </a:ext>
              </a:extLst>
            </p:cNvPr>
            <p:cNvGrpSpPr/>
            <p:nvPr/>
          </p:nvGrpSpPr>
          <p:grpSpPr>
            <a:xfrm>
              <a:off x="681347" y="1270587"/>
              <a:ext cx="10829305" cy="5788974"/>
              <a:chOff x="605611" y="1182097"/>
              <a:chExt cx="10829305" cy="578897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B3F4AAD-2C7E-49F8-AE94-AE729F9E65CC}"/>
                  </a:ext>
                </a:extLst>
              </p:cNvPr>
              <p:cNvGrpSpPr/>
              <p:nvPr/>
            </p:nvGrpSpPr>
            <p:grpSpPr>
              <a:xfrm>
                <a:off x="2941072" y="1182097"/>
                <a:ext cx="8493844" cy="5788974"/>
                <a:chOff x="3098375" y="1330633"/>
                <a:chExt cx="8138160" cy="5422392"/>
              </a:xfrm>
            </p:grpSpPr>
            <p:graphicFrame>
              <p:nvGraphicFramePr>
                <p:cNvPr id="4" name="Diagram 3">
                  <a:extLst>
                    <a:ext uri="{FF2B5EF4-FFF2-40B4-BE49-F238E27FC236}">
                      <a16:creationId xmlns:a16="http://schemas.microsoft.com/office/drawing/2014/main" id="{12CB522F-D0A6-492B-A4C4-473ECC8DB697}"/>
                    </a:ext>
                  </a:extLst>
                </p:cNvPr>
                <p:cNvGraphicFramePr/>
                <p:nvPr/>
              </p:nvGraphicFramePr>
              <p:xfrm>
                <a:off x="3098375" y="1330633"/>
                <a:ext cx="8138160" cy="542239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5548" y="1618414"/>
                  <a:ext cx="400620" cy="428248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0395" y="2288155"/>
                  <a:ext cx="428250" cy="428248"/>
                </a:xfrm>
                <a:prstGeom prst="rect">
                  <a:avLst/>
                </a:prstGeom>
              </p:spPr>
            </p:pic>
            <p:pic>
              <p:nvPicPr>
                <p:cNvPr id="7" name="Imagem 6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8092" y="5307347"/>
                  <a:ext cx="428248" cy="428248"/>
                </a:xfrm>
                <a:prstGeom prst="rect">
                  <a:avLst/>
                </a:prstGeom>
              </p:spPr>
            </p:pic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4219" y="3956576"/>
                  <a:ext cx="428248" cy="428248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hlinkClick r:id="rId11"/>
                <a:extLst>
                  <a:ext uri="{FF2B5EF4-FFF2-40B4-BE49-F238E27FC236}">
                    <a16:creationId xmlns:a16="http://schemas.microsoft.com/office/drawing/2014/main" id="{38E167EC-2A4E-4CAD-9BCC-371CBCD75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5611" y="2021612"/>
                <a:ext cx="2156750" cy="3017520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6C16220-22C4-484A-8461-F3340DA33598}"/>
                  </a:ext>
                </a:extLst>
              </p:cNvPr>
              <p:cNvSpPr/>
              <p:nvPr/>
            </p:nvSpPr>
            <p:spPr>
              <a:xfrm>
                <a:off x="1341584" y="5084970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b="1" dirty="0">
                    <a:solidFill>
                      <a:srgbClr val="E7E6E6">
                        <a:lumMod val="10000"/>
                      </a:srgbClr>
                    </a:solidFill>
                    <a:hlinkClick r:id="rId11"/>
                  </a:rPr>
                  <a:t>view</a:t>
                </a:r>
                <a:endParaRPr lang="en-US" b="1" dirty="0">
                  <a:solidFill>
                    <a:srgbClr val="E7E6E6">
                      <a:lumMod val="10000"/>
                    </a:srgbClr>
                  </a:solidFill>
                </a:endParaRPr>
              </a:p>
            </p:txBody>
          </p:sp>
          <p:pic>
            <p:nvPicPr>
              <p:cNvPr id="21" name="Graphic 20" descr="Needle">
                <a:extLst>
                  <a:ext uri="{FF2B5EF4-FFF2-40B4-BE49-F238E27FC236}">
                    <a16:creationId xmlns:a16="http://schemas.microsoft.com/office/drawing/2014/main" id="{0993C66B-5636-4939-91B9-007343EA6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108954" y="623990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" name="Graphic 22" descr="Stethoscope">
                <a:extLst>
                  <a:ext uri="{FF2B5EF4-FFF2-40B4-BE49-F238E27FC236}">
                    <a16:creationId xmlns:a16="http://schemas.microsoft.com/office/drawing/2014/main" id="{0C662746-D0D7-41A1-9FD1-655E9DE17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869512" y="466625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" name="Graphic 24" descr="Heart with pulse">
                <a:extLst>
                  <a:ext uri="{FF2B5EF4-FFF2-40B4-BE49-F238E27FC236}">
                    <a16:creationId xmlns:a16="http://schemas.microsoft.com/office/drawing/2014/main" id="{A67056B8-401C-454B-B22B-B0DC36D87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859680" y="3083556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DD9589-84E8-4949-B7F4-2F9F9F72C903}"/>
                </a:ext>
              </a:extLst>
            </p:cNvPr>
            <p:cNvSpPr/>
            <p:nvPr/>
          </p:nvSpPr>
          <p:spPr>
            <a:xfrm>
              <a:off x="670271" y="5709592"/>
              <a:ext cx="215675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(for use in hospitals and primary care settings)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03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F8B06-CCE9-4A01-A59B-623FCB137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830597"/>
            <a:ext cx="8160000" cy="646331"/>
          </a:xfrm>
        </p:spPr>
        <p:txBody>
          <a:bodyPr>
            <a:normAutofit/>
          </a:bodyPr>
          <a:lstStyle/>
          <a:p>
            <a:r>
              <a:rPr lang="en-US" dirty="0"/>
              <a:t>Assess and respond to community perceptions and needs including vaccine acceptance and barriers to care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999" y="359999"/>
            <a:ext cx="9440378" cy="458675"/>
          </a:xfrm>
        </p:spPr>
        <p:txBody>
          <a:bodyPr>
            <a:noAutofit/>
          </a:bodyPr>
          <a:lstStyle/>
          <a:p>
            <a:r>
              <a:rPr lang="en-US" dirty="0"/>
              <a:t>Community needs, perceptions and demand module</a:t>
            </a:r>
            <a:endParaRPr lang="pt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15CBD0-2705-4715-8AA3-10E0CE776D0D}"/>
              </a:ext>
            </a:extLst>
          </p:cNvPr>
          <p:cNvGrpSpPr/>
          <p:nvPr/>
        </p:nvGrpSpPr>
        <p:grpSpPr>
          <a:xfrm>
            <a:off x="672795" y="1577341"/>
            <a:ext cx="10846410" cy="5009150"/>
            <a:chOff x="672795" y="1577341"/>
            <a:chExt cx="10846410" cy="50091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5FCD38-D6F4-46BA-BAF7-DB6E91912530}"/>
                </a:ext>
              </a:extLst>
            </p:cNvPr>
            <p:cNvGrpSpPr/>
            <p:nvPr/>
          </p:nvGrpSpPr>
          <p:grpSpPr>
            <a:xfrm>
              <a:off x="672795" y="1577341"/>
              <a:ext cx="10846410" cy="5009150"/>
              <a:chOff x="479999" y="1488851"/>
              <a:chExt cx="10846410" cy="500915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1F805FA-36BC-4C52-BA36-F8351054A5D3}"/>
                  </a:ext>
                </a:extLst>
              </p:cNvPr>
              <p:cNvGrpSpPr/>
              <p:nvPr/>
            </p:nvGrpSpPr>
            <p:grpSpPr>
              <a:xfrm>
                <a:off x="3198409" y="1488851"/>
                <a:ext cx="8128000" cy="5009150"/>
                <a:chOff x="1794386" y="1475590"/>
                <a:chExt cx="8128000" cy="5418667"/>
              </a:xfrm>
            </p:grpSpPr>
            <p:graphicFrame>
              <p:nvGraphicFramePr>
                <p:cNvPr id="8" name="Diagram 7">
                  <a:extLst>
                    <a:ext uri="{FF2B5EF4-FFF2-40B4-BE49-F238E27FC236}">
                      <a16:creationId xmlns:a16="http://schemas.microsoft.com/office/drawing/2014/main" id="{F64A842E-436D-4A98-BE51-0FCE402D92C0}"/>
                    </a:ext>
                  </a:extLst>
                </p:cNvPr>
                <p:cNvGraphicFramePr/>
                <p:nvPr/>
              </p:nvGraphicFramePr>
              <p:xfrm>
                <a:off x="1794386" y="1475590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pic>
              <p:nvPicPr>
                <p:cNvPr id="4" name="Imagem 3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0714" y="5749552"/>
                  <a:ext cx="593493" cy="593493"/>
                </a:xfrm>
                <a:prstGeom prst="rect">
                  <a:avLst/>
                </a:prstGeom>
              </p:spPr>
            </p:pic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1276" y="3361959"/>
                  <a:ext cx="548640" cy="548637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0042" y="2011335"/>
                  <a:ext cx="593494" cy="593493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>
                <a:hlinkClick r:id="rId11"/>
                <a:extLst>
                  <a:ext uri="{FF2B5EF4-FFF2-40B4-BE49-F238E27FC236}">
                    <a16:creationId xmlns:a16="http://schemas.microsoft.com/office/drawing/2014/main" id="{BB60A1BC-EEEA-42FE-AFC0-5BFEEBE21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999" y="1914393"/>
                <a:ext cx="2226956" cy="3029214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FEC12E-03C7-4849-9EC0-D8B6E3C5365E}"/>
                  </a:ext>
                </a:extLst>
              </p:cNvPr>
              <p:cNvSpPr/>
              <p:nvPr/>
            </p:nvSpPr>
            <p:spPr>
              <a:xfrm>
                <a:off x="1251075" y="5025135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b="1" dirty="0">
                    <a:solidFill>
                      <a:srgbClr val="E7E6E6">
                        <a:lumMod val="10000"/>
                      </a:srgbClr>
                    </a:solidFill>
                    <a:hlinkClick r:id="rId11"/>
                  </a:rPr>
                  <a:t>view</a:t>
                </a:r>
                <a:endParaRPr lang="en-US" dirty="0"/>
              </a:p>
            </p:txBody>
          </p:sp>
          <p:pic>
            <p:nvPicPr>
              <p:cNvPr id="21" name="Graphic 20" descr="Needle">
                <a:extLst>
                  <a:ext uri="{FF2B5EF4-FFF2-40B4-BE49-F238E27FC236}">
                    <a16:creationId xmlns:a16="http://schemas.microsoft.com/office/drawing/2014/main" id="{67E8A8BD-8D0F-4B9C-9105-4F6D74DFC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33400" y="4448959"/>
                <a:ext cx="572103" cy="572103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490086-B8AC-4356-AAFA-92D6FC2A6FBB}"/>
                </a:ext>
              </a:extLst>
            </p:cNvPr>
            <p:cNvSpPr/>
            <p:nvPr/>
          </p:nvSpPr>
          <p:spPr>
            <a:xfrm>
              <a:off x="672795" y="5634988"/>
              <a:ext cx="222695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4">
                      <a:lumMod val="50000"/>
                    </a:schemeClr>
                  </a:solidFill>
                </a:rPr>
                <a:t>(for use in communities - by community leaders and CHWs)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28633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2EB7E32E5A444B81751A637B8450B" ma:contentTypeVersion="13" ma:contentTypeDescription="Create a new document." ma:contentTypeScope="" ma:versionID="e25cad72d334c17f908d8e36bd5b5666">
  <xsd:schema xmlns:xsd="http://www.w3.org/2001/XMLSchema" xmlns:xs="http://www.w3.org/2001/XMLSchema" xmlns:p="http://schemas.microsoft.com/office/2006/metadata/properties" xmlns:ns3="698df9a5-162f-4433-85ad-f727d9a68241" xmlns:ns4="b3628224-3ea4-4f29-b92e-ae9903597121" targetNamespace="http://schemas.microsoft.com/office/2006/metadata/properties" ma:root="true" ma:fieldsID="96a83008feede258c6deb5bb18b322e3" ns3:_="" ns4:_="">
    <xsd:import namespace="698df9a5-162f-4433-85ad-f727d9a68241"/>
    <xsd:import namespace="b3628224-3ea4-4f29-b92e-ae9903597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df9a5-162f-4433-85ad-f727d9a682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28224-3ea4-4f29-b92e-ae9903597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95B3E-12FF-425A-9666-6F61A00B48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0E85A-B98A-4A48-9EE3-A8D06053D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8df9a5-162f-4433-85ad-f727d9a68241"/>
    <ds:schemaRef ds:uri="b3628224-3ea4-4f29-b92e-ae9903597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EE21-BC3A-4C77-B530-E320DD07B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3148</Words>
  <Application>Microsoft Office PowerPoint</Application>
  <PresentationFormat>Widescreen</PresentationFormat>
  <Paragraphs>319</Paragraphs>
  <Slides>22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Ebrima</vt:lpstr>
      <vt:lpstr>Symbol</vt:lpstr>
      <vt:lpstr>Times New Roman</vt:lpstr>
      <vt:lpstr>Wingdings</vt:lpstr>
      <vt:lpstr>2_Office Theme</vt:lpstr>
      <vt:lpstr>3_Office Theme</vt:lpstr>
      <vt:lpstr>Office Theme</vt:lpstr>
      <vt:lpstr>Frontline service readiness assessments  Orientation session</vt:lpstr>
      <vt:lpstr>Context</vt:lpstr>
      <vt:lpstr>Aim: Improve data, evidence and knowledge throughout the course of the COVID-19 pandemic</vt:lpstr>
      <vt:lpstr>WHO national pulse survey on continuity of essential health services in the context of COVID-19</vt:lpstr>
      <vt:lpstr>Introducing WHO suite of frontline service readiness assessments</vt:lpstr>
      <vt:lpstr>Modules in WHO suite of frontline service readiness assessments</vt:lpstr>
      <vt:lpstr>COVID-19 case management capacities module</vt:lpstr>
      <vt:lpstr>Continuity of essential health services module</vt:lpstr>
      <vt:lpstr>Community needs, perceptions and demand module</vt:lpstr>
      <vt:lpstr>Key performance indicators for national dashboards on service readiness</vt:lpstr>
      <vt:lpstr>Rapid hospital readiness assessment module</vt:lpstr>
      <vt:lpstr>Biomedical equipment for COVID-19 case management - inventory tool</vt:lpstr>
      <vt:lpstr>Ensuring a safe environment for patients and staff in COVID-19 health-care facilities</vt:lpstr>
      <vt:lpstr>Infection prevention and control health-care facility response for COVID-19</vt:lpstr>
      <vt:lpstr>PowerPoint Presentation</vt:lpstr>
      <vt:lpstr>Recommended approach</vt:lpstr>
      <vt:lpstr>Key steps for survey implementation</vt:lpstr>
      <vt:lpstr>Supporting implementation of country readiness tracking and monitoring</vt:lpstr>
      <vt:lpstr>WHO support to countries: essential health services during COVID-19</vt:lpstr>
      <vt:lpstr>PowerPoint Presentation</vt:lpstr>
      <vt:lpstr>WHO Country implementation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RIVAS-MORELLO, Briana</dc:creator>
  <cp:lastModifiedBy>BANICA, Sorin</cp:lastModifiedBy>
  <cp:revision>50</cp:revision>
  <dcterms:created xsi:type="dcterms:W3CDTF">2021-01-14T14:39:49Z</dcterms:created>
  <dcterms:modified xsi:type="dcterms:W3CDTF">2021-03-04T08:42:26Z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0x010100ECF2EB7E32E5A444B81751A637B8450B</vt:lpwstr>
  </property>
</Properties>
</file>