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3"/>
    <p:sldMasterId id="2147483706" r:id="rId4"/>
  </p:sldMasterIdLst>
  <p:notesMasterIdLst>
    <p:notesMasterId r:id="rId82"/>
  </p:notesMasterIdLst>
  <p:handoutMasterIdLst>
    <p:handoutMasterId r:id="rId83"/>
  </p:handoutMasterIdLst>
  <p:sldIdLst>
    <p:sldId id="311" r:id="rId5"/>
    <p:sldId id="337" r:id="rId6"/>
    <p:sldId id="338" r:id="rId7"/>
    <p:sldId id="483" r:id="rId8"/>
    <p:sldId id="482" r:id="rId9"/>
    <p:sldId id="339" r:id="rId10"/>
    <p:sldId id="485" r:id="rId11"/>
    <p:sldId id="486" r:id="rId12"/>
    <p:sldId id="487" r:id="rId13"/>
    <p:sldId id="488" r:id="rId14"/>
    <p:sldId id="552" r:id="rId15"/>
    <p:sldId id="489" r:id="rId16"/>
    <p:sldId id="490" r:id="rId17"/>
    <p:sldId id="491" r:id="rId18"/>
    <p:sldId id="492" r:id="rId19"/>
    <p:sldId id="493" r:id="rId20"/>
    <p:sldId id="494" r:id="rId21"/>
    <p:sldId id="538" r:id="rId22"/>
    <p:sldId id="557" r:id="rId23"/>
    <p:sldId id="558" r:id="rId24"/>
    <p:sldId id="539" r:id="rId25"/>
    <p:sldId id="497" r:id="rId26"/>
    <p:sldId id="554" r:id="rId27"/>
    <p:sldId id="498" r:id="rId28"/>
    <p:sldId id="540" r:id="rId29"/>
    <p:sldId id="541" r:id="rId30"/>
    <p:sldId id="499" r:id="rId31"/>
    <p:sldId id="570" r:id="rId32"/>
    <p:sldId id="574" r:id="rId33"/>
    <p:sldId id="571" r:id="rId34"/>
    <p:sldId id="575" r:id="rId35"/>
    <p:sldId id="579" r:id="rId36"/>
    <p:sldId id="576" r:id="rId37"/>
    <p:sldId id="586" r:id="rId38"/>
    <p:sldId id="504" r:id="rId39"/>
    <p:sldId id="505" r:id="rId40"/>
    <p:sldId id="506" r:id="rId41"/>
    <p:sldId id="507" r:id="rId42"/>
    <p:sldId id="508" r:id="rId43"/>
    <p:sldId id="509" r:id="rId44"/>
    <p:sldId id="510" r:id="rId45"/>
    <p:sldId id="511" r:id="rId46"/>
    <p:sldId id="512" r:id="rId47"/>
    <p:sldId id="513" r:id="rId48"/>
    <p:sldId id="514" r:id="rId49"/>
    <p:sldId id="515" r:id="rId50"/>
    <p:sldId id="542" r:id="rId51"/>
    <p:sldId id="518" r:id="rId52"/>
    <p:sldId id="555" r:id="rId53"/>
    <p:sldId id="519" r:id="rId54"/>
    <p:sldId id="577" r:id="rId55"/>
    <p:sldId id="578" r:id="rId56"/>
    <p:sldId id="567" r:id="rId57"/>
    <p:sldId id="522" r:id="rId58"/>
    <p:sldId id="565" r:id="rId59"/>
    <p:sldId id="523" r:id="rId60"/>
    <p:sldId id="587" r:id="rId61"/>
    <p:sldId id="525" r:id="rId62"/>
    <p:sldId id="526" r:id="rId63"/>
    <p:sldId id="543" r:id="rId64"/>
    <p:sldId id="528" r:id="rId65"/>
    <p:sldId id="529" r:id="rId66"/>
    <p:sldId id="573" r:id="rId67"/>
    <p:sldId id="544" r:id="rId68"/>
    <p:sldId id="531" r:id="rId69"/>
    <p:sldId id="545" r:id="rId70"/>
    <p:sldId id="546" r:id="rId71"/>
    <p:sldId id="581" r:id="rId72"/>
    <p:sldId id="534" r:id="rId73"/>
    <p:sldId id="588" r:id="rId74"/>
    <p:sldId id="551" r:id="rId75"/>
    <p:sldId id="580" r:id="rId76"/>
    <p:sldId id="553" r:id="rId77"/>
    <p:sldId id="535" r:id="rId78"/>
    <p:sldId id="568" r:id="rId79"/>
    <p:sldId id="582" r:id="rId80"/>
    <p:sldId id="585" r:id="rId81"/>
  </p:sldIdLst>
  <p:sldSz cx="9144000" cy="6858000" type="screen4x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973">
          <p15:clr>
            <a:srgbClr val="A4A3A4"/>
          </p15:clr>
        </p15:guide>
        <p15:guide id="4" pos="41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 Twyman" initials="AT" lastIdx="178" clrIdx="0"/>
  <p:cmAuthor id="2" name="ALLEGRANZI, Benedetta" initials="AB" lastIdx="14" clrIdx="1"/>
  <p:cmAuthor id="3" name="Nizam Damani" initials="ND" lastIdx="16" clrIdx="2"/>
  <p:cmAuthor id="4" name="Microsoft Office User" initials="Office" lastIdx="1" clrIdx="3"/>
  <p:cmAuthor id="5" name="Lydia Wanstall" initials="LW" lastIdx="43" clrIdx="4"/>
  <p:cmAuthor id="6" name="JULIE STORR" initials="JS" lastIdx="7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C"/>
    <a:srgbClr val="F7D342"/>
    <a:srgbClr val="EFEF80"/>
    <a:srgbClr val="F4EBE6"/>
    <a:srgbClr val="D2AF9C"/>
    <a:srgbClr val="BC886A"/>
    <a:srgbClr val="A56039"/>
    <a:srgbClr val="8F3807"/>
    <a:srgbClr val="761302"/>
    <a:srgbClr val="EA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44" autoAdjust="0"/>
    <p:restoredTop sz="91322" autoAdjust="0"/>
  </p:normalViewPr>
  <p:slideViewPr>
    <p:cSldViewPr>
      <p:cViewPr varScale="1">
        <p:scale>
          <a:sx n="110" d="100"/>
          <a:sy n="110" d="100"/>
        </p:scale>
        <p:origin x="616" y="184"/>
      </p:cViewPr>
      <p:guideLst>
        <p:guide orient="horz" pos="2137"/>
        <p:guide pos="2880"/>
        <p:guide orient="horz" pos="1973"/>
        <p:guide pos="4162"/>
      </p:guideLst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-18512"/>
    </p:cViewPr>
  </p:sorterViewPr>
  <p:notesViewPr>
    <p:cSldViewPr>
      <p:cViewPr varScale="1">
        <p:scale>
          <a:sx n="117" d="100"/>
          <a:sy n="117" d="100"/>
        </p:scale>
        <p:origin x="33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commentAuthors" Target="commentAuthor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E8843-A7C4-432A-9F08-16396B59A19A}" type="datetimeFigureOut">
              <a:rPr lang="en-US" smtClean="0"/>
              <a:t>7/24/24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C6CFA-711A-479C-88D9-264F221DCBD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2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CDB66-C0F6-45B6-BFF5-4575694EFB2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DFC79-30DA-484F-85C8-36E3971802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25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9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CB-ADF5-4EFD-9C29-4C8D69F4F545}" type="slidenum">
              <a:rPr lang="en-ZW" smtClean="0"/>
              <a:t>19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00195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CB-ADF5-4EFD-9C29-4C8D69F4F545}" type="slidenum">
              <a:rPr lang="en-ZW" smtClean="0"/>
              <a:t>20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3245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66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7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Participants</a:t>
            </a:r>
            <a:r>
              <a:rPr lang="en-US" baseline="0" dirty="0"/>
              <a:t> split into groups and write on 2xflipchart papers:</a:t>
            </a:r>
          </a:p>
          <a:p>
            <a:pPr marL="342900" indent="-342900" algn="l">
              <a:buAutoNum type="arabicPeriod"/>
            </a:pPr>
            <a:r>
              <a:rPr lang="en-US" baseline="0" dirty="0"/>
              <a:t>As many indications for catheterisation as they can think</a:t>
            </a:r>
          </a:p>
          <a:p>
            <a:pPr marL="342900" indent="-342900" algn="l">
              <a:buAutoNum type="arabicPeriod"/>
            </a:pPr>
            <a:r>
              <a:rPr lang="en-US" baseline="0" dirty="0"/>
              <a:t>As many reasons for not using a urinary catheter as they can think of</a:t>
            </a:r>
          </a:p>
          <a:p>
            <a:pPr marL="342900" indent="-342900" algn="l">
              <a:buAutoNum type="arabicPeriod"/>
            </a:pPr>
            <a:r>
              <a:rPr lang="en-US" baseline="0" dirty="0"/>
              <a:t>10 mins plus 10 mins plenary feedback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World Health Organization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8C30B28-B54F-4A0E-A0CB-1D6875E1689F}" type="datetime3">
              <a:rPr lang="en-GB" altLang="en-US" smtClean="0"/>
              <a:pPr>
                <a:defRPr/>
              </a:pPr>
              <a:t>24 July, 2024</a:t>
            </a:fld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66C8E-7B24-40B4-861E-687967B7FFBC}" type="slidenum">
              <a:rPr lang="en-GB" altLang="en-US" smtClean="0"/>
              <a:pPr>
                <a:defRPr/>
              </a:pPr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65608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9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1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3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algn="l" defTabSz="912454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 </a:t>
            </a:r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030A-B5B8-4D58-B5B5-F13C985E8D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09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875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0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World Health Organization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8C30B28-B54F-4A0E-A0CB-1D6875E1689F}" type="datetime3">
              <a:rPr lang="en-GB" altLang="en-US" smtClean="0"/>
              <a:pPr>
                <a:defRPr/>
              </a:pPr>
              <a:t>24 July, 2024</a:t>
            </a:fld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66C8E-7B24-40B4-861E-687967B7FFBC}" type="slidenum">
              <a:rPr lang="en-GB" altLang="en-US" smtClean="0"/>
              <a:pPr>
                <a:defRPr/>
              </a:pPr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061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B6640-375B-48C3-A6A0-425CD8F9B844}" type="slidenum">
              <a:rPr lang="en-ZW" smtClean="0"/>
              <a:t>38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172737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B6640-375B-48C3-A6A0-425CD8F9B844}" type="slidenum">
              <a:rPr lang="en-ZW" smtClean="0"/>
              <a:t>39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110873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B6640-375B-48C3-A6A0-425CD8F9B844}" type="slidenum">
              <a:rPr lang="en-ZW" smtClean="0"/>
              <a:t>40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745243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B6640-375B-48C3-A6A0-425CD8F9B844}" type="slidenum">
              <a:rPr lang="en-ZW" smtClean="0"/>
              <a:t>41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824350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B6640-375B-48C3-A6A0-425CD8F9B844}" type="slidenum">
              <a:rPr lang="en-ZW" smtClean="0"/>
              <a:t>46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4356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096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CB-ADF5-4EFD-9C29-4C8D69F4F545}" type="slidenum">
              <a:rPr lang="en-ZW" smtClean="0"/>
              <a:t>50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45175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CB-ADF5-4EFD-9C29-4C8D69F4F545}" type="slidenum">
              <a:rPr lang="en-ZW" smtClean="0"/>
              <a:t>51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45175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17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CB-ADF5-4EFD-9C29-4C8D69F4F545}" type="slidenum">
              <a:rPr lang="en-ZW" smtClean="0"/>
              <a:t>52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45175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AE425-7F5A-41D0-9B5E-CC03AEA29EE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31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33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85904-B225-E54F-BBC5-AA45106EB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8606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World Health Organization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8C30B28-B54F-4A0E-A0CB-1D6875E1689F}" type="datetime3">
              <a:rPr lang="en-GB" altLang="en-US" smtClean="0"/>
              <a:pPr>
                <a:defRPr/>
              </a:pPr>
              <a:t>24 July, 2024</a:t>
            </a:fld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66C8E-7B24-40B4-861E-687967B7FFBC}" type="slidenum">
              <a:rPr lang="en-GB" altLang="en-US" smtClean="0"/>
              <a:pPr>
                <a:defRPr/>
              </a:pPr>
              <a:t>61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7424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28688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12EF32-E025-4C8F-AFCF-14B316DB60D6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8" tIns="45152" rIns="91918" bIns="45152"/>
          <a:lstStyle/>
          <a:p>
            <a:endParaRPr lang="en-US" altLang="en-US" dirty="0">
              <a:latin typeface="Times New Roman" charset="0"/>
            </a:endParaRPr>
          </a:p>
        </p:txBody>
      </p:sp>
      <p:sp>
        <p:nvSpPr>
          <p:cNvPr id="542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70462" cy="37274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7932786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127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>
                <a:solidFill>
                  <a:prstClr val="black"/>
                </a:solidFill>
              </a:rPr>
              <a:pPr/>
              <a:t>66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4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>
                <a:solidFill>
                  <a:prstClr val="black"/>
                </a:solidFill>
              </a:rPr>
              <a:pPr/>
              <a:t>67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51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algn="l" defTabSz="912454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 </a:t>
            </a:r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B030A-B5B8-4D58-B5B5-F13C985E8D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0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457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>
                <a:solidFill>
                  <a:prstClr val="black"/>
                </a:solidFill>
              </a:rPr>
              <a:pPr/>
              <a:t>71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34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71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2454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3041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4A7EA5A-33ED-4B89-8AC7-57EF0A999CB1}" type="slidenum">
              <a:rPr lang="en-GB" altLang="en-US">
                <a:solidFill>
                  <a:prstClr val="black"/>
                </a:solidFill>
              </a:rPr>
              <a:pPr/>
              <a:t>77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5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0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200" dirty="0"/>
              <a:t> </a:t>
            </a:r>
          </a:p>
          <a:p>
            <a:pPr>
              <a:spcBef>
                <a:spcPts val="0"/>
              </a:spcBef>
            </a:pP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2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77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144588"/>
            <a:ext cx="4119563" cy="3089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CB-ADF5-4EFD-9C29-4C8D69F4F545}" type="slidenum">
              <a:rPr lang="en-ZW" smtClean="0"/>
              <a:t>15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90064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82001"/>
            <a:ext cx="9143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5440855"/>
            <a:ext cx="8408379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595508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54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826542-68AB-4EF5-B2B7-7C8D70871A17}" type="datetime1">
              <a:rPr lang="en-GB" noProof="0" smtClean="0"/>
              <a:pPr/>
              <a:t>23/07/2024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807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2"/>
            <a:ext cx="9144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B999A-019E-47DF-9626-59D35A5C5D1F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337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72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99262F6C-3198-4C0D-9FD3-A522B66D4040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28545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8F2AE24-6C3D-4363-8DA8-E9E849065A01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535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1" noProof="0" dirty="0"/>
              <a:t>WHO</a:t>
            </a:r>
          </a:p>
          <a:p>
            <a:r>
              <a:rPr lang="en-GB" noProof="0" dirty="0"/>
              <a:t>20, Avenue </a:t>
            </a:r>
            <a:r>
              <a:rPr lang="en-GB" noProof="0" dirty="0" err="1"/>
              <a:t>Appia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1211 Geneva</a:t>
            </a:r>
          </a:p>
          <a:p>
            <a:r>
              <a:rPr lang="en-GB" noProof="0" dirty="0"/>
              <a:t>Switzerland</a:t>
            </a:r>
          </a:p>
          <a:p>
            <a:endParaRPr lang="en-GB" noProof="0" dirty="0"/>
          </a:p>
          <a:p>
            <a:r>
              <a:rPr lang="en-GB" noProof="0" dirty="0"/>
              <a:t>Tel.: +xx</a:t>
            </a:r>
            <a:br>
              <a:rPr lang="en-GB" noProof="0" dirty="0"/>
            </a:br>
            <a:r>
              <a:rPr lang="en-GB" noProof="0" dirty="0"/>
              <a:t>Fax: +xx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48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2" y="1380815"/>
            <a:ext cx="4080591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0" y="1380815"/>
            <a:ext cx="4080591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74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4" y="275014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157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955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864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WHO Syrian Crisis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52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5F25C-B8D8-45F9-9C80-5699EEACB709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924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1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7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  <a:r>
              <a:rPr lang="en-GB" dirty="0" err="1"/>
              <a:t>subtile</a:t>
            </a:r>
            <a:r>
              <a:rPr lang="en-GB" dirty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lIns="104306" tIns="52153" rIns="104306" bIns="52153"/>
          <a:lstStyle/>
          <a:p>
            <a:fld id="{BBF881A2-3128-B04B-A992-16EED388FC3C}" type="datetimeFigureOut">
              <a:rPr lang="en-US" smtClean="0"/>
              <a:t>7/23/24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104306" tIns="52153" rIns="104306" bIns="5215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104306" tIns="52153" rIns="104306" bIns="52153"/>
          <a:lstStyle/>
          <a:p>
            <a:fld id="{C96CD7F1-1DF6-1841-85EF-98D32B38B2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1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 Response to The Syrian Cri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41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669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9E717-63D2-7143-8047-6A6D29E51132}" type="datetimeFigureOut">
              <a:rPr lang="en-US" smtClean="0"/>
              <a:t>7/23/24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96B7-2971-DA4A-9187-77B352FFE43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1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" y="4482002"/>
            <a:ext cx="9143999" cy="1655999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9999" y="5440855"/>
            <a:ext cx="8408379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026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359999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359999" y="359999"/>
            <a:ext cx="612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529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67639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530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824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997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5FFF000-091D-47C5-9387-17D52AD2CE62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3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9594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56257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56194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D0CC27D-0020-48D4-9B6C-9E6EA0640D93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080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9144000" cy="6858000"/>
          </a:xfrm>
          <a:solidFill>
            <a:srgbClr val="0074A2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68D69CF-73BC-4E26-B56A-FEC2ABB77ED4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4000" y="370800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219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99262F6C-3198-4C0D-9FD3-A522B66D4040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 dirty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359999" y="359999"/>
            <a:ext cx="612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95313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7BA931E1-7FC2-4DBD-9F66-3D1575A3F79C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18371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1" noProof="0" dirty="0"/>
              <a:t>WHO</a:t>
            </a:r>
          </a:p>
          <a:p>
            <a:r>
              <a:rPr lang="en-GB" noProof="0" dirty="0"/>
              <a:t>20, Avenue </a:t>
            </a:r>
            <a:r>
              <a:rPr lang="en-GB" noProof="0" dirty="0" err="1"/>
              <a:t>Appia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1211 Geneva</a:t>
            </a:r>
          </a:p>
          <a:p>
            <a:r>
              <a:rPr lang="en-GB" noProof="0" dirty="0"/>
              <a:t>Switzerland</a:t>
            </a:r>
          </a:p>
          <a:p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82847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8F2AE24-6C3D-4363-8DA8-E9E849065A01}" type="datetime1">
              <a:rPr lang="en-US" smtClean="0">
                <a:solidFill>
                  <a:prstClr val="black"/>
                </a:solidFill>
              </a:rPr>
              <a:pPr/>
              <a:t>7/23/24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‹N°›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9999" y="6293648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0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490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9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C78BF3F-558A-4B3C-B451-D04BA3C54A4A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19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00EC954-D5DE-4DD1-907A-F19F26ED4621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69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39959C5-8A63-4BDF-9345-C80A98690B8E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0733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B9FF11-A344-43C4-823B-F8CC00676CD1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9456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29A7516-E6F8-4BF1-9169-1AE6A8B4C4E1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17715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31EE352-73CD-4388-84F2-249FAFD249D6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6228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9999" y="367619"/>
            <a:ext cx="612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999" y="1807620"/>
            <a:ext cx="8424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0087168E-D4AA-4E26-BAB4-555C1D81D0C3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6803373" y="379578"/>
            <a:ext cx="1976400" cy="694800"/>
          </a:xfrm>
          <a:prstGeom prst="rect">
            <a:avLst/>
          </a:prstGeom>
          <a:blipFill dpi="0"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266350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62" r:id="rId2"/>
    <p:sldLayoutId id="2147483664" r:id="rId3"/>
    <p:sldLayoutId id="2147483686" r:id="rId4"/>
    <p:sldLayoutId id="2147483687" r:id="rId5"/>
    <p:sldLayoutId id="2147483688" r:id="rId6"/>
    <p:sldLayoutId id="2147483670" r:id="rId7"/>
    <p:sldLayoutId id="2147483690" r:id="rId8"/>
    <p:sldLayoutId id="2147483671" r:id="rId9"/>
    <p:sldLayoutId id="2147483685" r:id="rId10"/>
    <p:sldLayoutId id="2147483676" r:id="rId11"/>
    <p:sldLayoutId id="2147483725" r:id="rId12"/>
    <p:sldLayoutId id="2147483666" r:id="rId13"/>
    <p:sldLayoutId id="2147483684" r:id="rId14"/>
    <p:sldLayoutId id="2147483730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40" r:id="rId22"/>
    <p:sldLayoutId id="2147483741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60363" indent="-17938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 userDrawn="1">
          <p15:clr>
            <a:srgbClr val="F26B43"/>
          </p15:clr>
        </p15:guide>
        <p15:guide id="2" orient="horz" pos="3809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pos="226" userDrawn="1">
          <p15:clr>
            <a:srgbClr val="F26B43"/>
          </p15:clr>
        </p15:guide>
        <p15:guide id="5" pos="5534" userDrawn="1">
          <p15:clr>
            <a:srgbClr val="F26B43"/>
          </p15:clr>
        </p15:guide>
        <p15:guide id="6" pos="2939" userDrawn="1">
          <p15:clr>
            <a:srgbClr val="F26B43"/>
          </p15:clr>
        </p15:guide>
        <p15:guide id="7" pos="28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359999" y="359999"/>
            <a:ext cx="612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359999" y="1800000"/>
            <a:ext cx="8424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359999" y="6580588"/>
            <a:ext cx="5925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noProof="0" smtClean="0"/>
              <a:t>23/07/2024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044744" y="6580588"/>
            <a:ext cx="1698456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8562325" y="6580588"/>
            <a:ext cx="21744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6803373" y="371958"/>
            <a:ext cx="1976400" cy="694800"/>
          </a:xfrm>
          <a:prstGeom prst="rect">
            <a:avLst/>
          </a:prstGeom>
          <a:blipFill dpi="0"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238844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26" r:id="rId12"/>
    <p:sldLayoutId id="2147483719" r:id="rId13"/>
    <p:sldLayoutId id="2147483720" r:id="rId14"/>
    <p:sldLayoutId id="2147483727" r:id="rId15"/>
    <p:sldLayoutId id="2147483728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bg1"/>
        </a:buClr>
        <a:buSzPct val="80000"/>
        <a:buFontTx/>
        <a:buNone/>
        <a:defRPr sz="1400" b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 userDrawn="1">
          <p15:clr>
            <a:srgbClr val="F26B43"/>
          </p15:clr>
        </p15:guide>
        <p15:guide id="2" orient="horz" pos="3809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pos="227" userDrawn="1">
          <p15:clr>
            <a:srgbClr val="F26B43"/>
          </p15:clr>
        </p15:guide>
        <p15:guide id="5" pos="5534" userDrawn="1">
          <p15:clr>
            <a:srgbClr val="F26B43"/>
          </p15:clr>
        </p15:guide>
        <p15:guide id="6" pos="2821" userDrawn="1">
          <p15:clr>
            <a:srgbClr val="F26B43"/>
          </p15:clr>
        </p15:guide>
        <p15:guide id="7" pos="29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gpsc/5may/hh-urinary-catheter_poster.pdf?ua=1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heific.org/basic-concepts-english-version-2016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ealthywa.wa.gov.au/Articles/U_Z/Your-indwelling-urinary-catheter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iris/handle/10665/80135)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iris/handle/10665/80135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iris/handle/10665/80135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who.int/iris/handle/10665/8013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infectioncontrol/guidelines/cauti/index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e-mjOGiquk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hsn/datastat/index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hyperlink" Target="https://ecdc.europa.eu/en/publications-data/point-prevalency-survey-database/microorganisms-and-antimicrobial-resistance-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pertensionetwork.com/en/know-hta/risk-factors-that-increase-the-risk-of-hypertension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pic.org/Resources/Topic-specific-infection-prevention/Catheter-associated-urinary-tract-infectio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hsn/training/patient-safety-component/index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dc.europa.eu/en/publications/Publications/0512-TED-PPS-HAI-antimicrobial-use-protocol.pdf" TargetMode="Externa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improvement.nhs.uk/documents/847/epic3_National_Evidence-Based_Guidelines_for_Preventing_HCAI_in_NHSE.pdf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jm.org/doi/full/10.1056/nejmvcm054648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://content.nejm.org/" TargetMode="External"/><Relationship Id="rId4" Type="http://schemas.openxmlformats.org/officeDocument/2006/relationships/hyperlink" Target="https://www.nejm.org/doi/full/10.1056/NEJMvcm070667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t.org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gpsc/5may/hh-urinary-catheter_poster.pdf?ua=1" TargetMode="Externa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hsn/pdfs/pscmanual/17pscnosinfdef_current.pdf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www.ihi.org/resources/Pages/Tools/HowtoGuidePreventCatheterAssociatedUrinaryTractInfection.aspx" TargetMode="External"/><Relationship Id="rId4" Type="http://schemas.openxmlformats.org/officeDocument/2006/relationships/hyperlink" Target="https://ecdc.europa.eu/sites/portal/files/media/en/publications/Publications/PPS-HAI-antimicrobial-use-EU-acute-care-hospitals-V5-3.pdf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kern="0" dirty="0"/>
              <a:t>Prevention of catheter-associated urinary tract infection (CAUTI)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Advanced Infection Prevention </a:t>
            </a:r>
            <a:r>
              <a:rPr lang="en-US" sz="4000"/>
              <a:t>and Control </a:t>
            </a:r>
            <a:r>
              <a:rPr lang="en-US" sz="4000" dirty="0"/>
              <a:t>(IPC) Training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WHO Global IPC Unit 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2018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" b="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405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Avoid urinary catheterization if possible!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When feasible, use a two-person team to perform insertion.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Use sterile equipment and aseptic technique during insertion and aftercare/maintenance.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Review the need for the catheter daily and remove as soon as possible when no longer needed (ideally within 48 hours).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Hand hygiene is critical (especially </a:t>
            </a:r>
            <a:r>
              <a:rPr lang="en-US" sz="2400" b="1" dirty="0"/>
              <a:t>moment 2</a:t>
            </a:r>
            <a:r>
              <a:rPr lang="en-US" sz="2400" dirty="0"/>
              <a:t> before an aseptic/clean procedure and </a:t>
            </a:r>
            <a:r>
              <a:rPr lang="en-US" sz="2400" b="1" dirty="0"/>
              <a:t>moment 3</a:t>
            </a:r>
            <a:r>
              <a:rPr lang="en-US" sz="2400" dirty="0"/>
              <a:t> after blood and body fluid exposure).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Refer to handout 1 in the student handbook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Key points to note (1)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2F76B-65C2-B645-B825-A6B9DAB1D867}"/>
              </a:ext>
            </a:extLst>
          </p:cNvPr>
          <p:cNvGrpSpPr/>
          <p:nvPr/>
        </p:nvGrpSpPr>
        <p:grpSpPr>
          <a:xfrm rot="19742653">
            <a:off x="8154578" y="5905954"/>
            <a:ext cx="965386" cy="908640"/>
            <a:chOff x="5080284" y="3465523"/>
            <a:chExt cx="1128965" cy="100181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2215B86-4671-734B-B902-35957A9D1792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0F60DA-8364-E94B-9CBD-530FB268A9F9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20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84965E-67FB-441D-BFD0-BB17320735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70" y="1700808"/>
            <a:ext cx="3031404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5270" y="1268760"/>
            <a:ext cx="5427838" cy="4947619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2000" b="1" dirty="0"/>
              <a:t>Five key additional considerations for a patient with a urinary catheter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/>
              <a:t>Make sure that there is an appropriate indication for the indwelling urinary catheter.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/>
              <a:t>Use a closed urinary drainage system, and keep it closed.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/>
              <a:t>Insert the catheter aseptically using sterile gloves.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/>
              <a:t>Assess the patient at least daily to determine whether the catheter is still necessary.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/>
              <a:t>Patients with indwelling urinary catheters do not need antibiotics (including for asymptomatic bacteriuria), unless they have a documented infection.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9370" y="6376538"/>
            <a:ext cx="5064821" cy="382826"/>
          </a:xfrm>
        </p:spPr>
        <p:txBody>
          <a:bodyPr>
            <a:normAutofit/>
          </a:bodyPr>
          <a:lstStyle/>
          <a:p>
            <a:r>
              <a:rPr lang="fr-FR" sz="1100" i="1" dirty="0"/>
              <a:t>Source</a:t>
            </a:r>
            <a:r>
              <a:rPr lang="fr-FR" sz="1100" dirty="0"/>
              <a:t>: </a:t>
            </a:r>
            <a:r>
              <a:rPr lang="fr-FR" sz="1100" dirty="0">
                <a:hlinkClick r:id="rId3"/>
              </a:rPr>
              <a:t>http://www.who.int/gpsc/5may/hh-urinary-catheter_poster.pdf?ua=1 </a:t>
            </a:r>
            <a:endParaRPr lang="fr-FR" sz="11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719" y="120241"/>
            <a:ext cx="6774226" cy="568127"/>
          </a:xfrm>
        </p:spPr>
        <p:txBody>
          <a:bodyPr/>
          <a:lstStyle/>
          <a:p>
            <a:r>
              <a:rPr lang="en-GB" sz="3200" dirty="0"/>
              <a:t>The critical role of hand hygiene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72F76B-65C2-B645-B825-A6B9DAB1D867}"/>
              </a:ext>
            </a:extLst>
          </p:cNvPr>
          <p:cNvGrpSpPr/>
          <p:nvPr/>
        </p:nvGrpSpPr>
        <p:grpSpPr>
          <a:xfrm rot="19742653">
            <a:off x="8154578" y="5905954"/>
            <a:ext cx="965386" cy="908640"/>
            <a:chOff x="5080284" y="3465523"/>
            <a:chExt cx="1128965" cy="10018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2215B86-4671-734B-B902-35957A9D1792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0F60DA-8364-E94B-9CBD-530FB268A9F9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B452FC9-D703-49CC-BB53-E3E72684A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656" y="726089"/>
            <a:ext cx="6120000" cy="288925"/>
          </a:xfrm>
        </p:spPr>
        <p:txBody>
          <a:bodyPr>
            <a:noAutofit/>
          </a:bodyPr>
          <a:lstStyle/>
          <a:p>
            <a:r>
              <a:rPr lang="en-US" sz="1800" b="1" dirty="0"/>
              <a:t>Refer to handout 2 in the student handbook</a:t>
            </a:r>
          </a:p>
        </p:txBody>
      </p:sp>
    </p:spTree>
    <p:extLst>
      <p:ext uri="{BB962C8B-B14F-4D97-AF65-F5344CB8AC3E}">
        <p14:creationId xmlns:p14="http://schemas.microsoft.com/office/powerpoint/2010/main" val="30118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Don’t change the catheter routinely if it is functioning properly.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Maintain closed drainage.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Bladder irrigation/washout and use of antiseptics/antimicrobial agents does </a:t>
            </a:r>
            <a:r>
              <a:rPr lang="en-US" sz="2400" b="1" i="1" dirty="0"/>
              <a:t>not</a:t>
            </a:r>
            <a:r>
              <a:rPr lang="en-US" sz="2400" dirty="0"/>
              <a:t> prevent CAUTI: </a:t>
            </a:r>
            <a:r>
              <a:rPr lang="en-US" sz="2400" b="1" dirty="0"/>
              <a:t>do not use! </a:t>
            </a:r>
            <a:endParaRPr lang="en-US" sz="24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Empty drainage bag regularly into a clean receptacle used only on one patient.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clean receptacle should be changed daily.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Refer to handout 1 in the student handbook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Key points to note (2)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E6D6C9-28C9-C547-89E0-DEDBAB7AE04D}"/>
              </a:ext>
            </a:extLst>
          </p:cNvPr>
          <p:cNvGrpSpPr/>
          <p:nvPr/>
        </p:nvGrpSpPr>
        <p:grpSpPr>
          <a:xfrm rot="19742653">
            <a:off x="8154578" y="5905954"/>
            <a:ext cx="965386" cy="908640"/>
            <a:chOff x="5080284" y="3465523"/>
            <a:chExt cx="1128965" cy="10018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D25027F-0055-E446-9E38-6B3D5E4FF9BB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B89805-7511-034F-A6FF-4AB8BED3E17F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80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41E427-B7CF-474B-B50F-B84B3E70ED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688" y="6021288"/>
            <a:ext cx="7769381" cy="504056"/>
          </a:xfrm>
        </p:spPr>
        <p:txBody>
          <a:bodyPr>
            <a:noAutofit/>
          </a:bodyPr>
          <a:lstStyle/>
          <a:p>
            <a:r>
              <a:rPr lang="en-GB" sz="1100" i="1" dirty="0"/>
              <a:t>Source</a:t>
            </a:r>
            <a:r>
              <a:rPr lang="en-GB" sz="1100" dirty="0"/>
              <a:t>: </a:t>
            </a:r>
            <a:r>
              <a:rPr lang="en-GB" sz="1100" dirty="0" err="1"/>
              <a:t>Damani</a:t>
            </a:r>
            <a:r>
              <a:rPr lang="en-GB" sz="1100" dirty="0"/>
              <a:t> N. Prevention of catheter-associated urinary tract infections. In: Friedman C, Newsom </a:t>
            </a:r>
            <a:r>
              <a:rPr lang="en-GB" sz="1100" dirty="0" err="1"/>
              <a:t>SWB</a:t>
            </a:r>
            <a:r>
              <a:rPr lang="en-GB" sz="1100" dirty="0"/>
              <a:t>, editors, </a:t>
            </a:r>
            <a:r>
              <a:rPr lang="en-GB" sz="1100" dirty="0" err="1"/>
              <a:t>IFIC</a:t>
            </a:r>
            <a:r>
              <a:rPr lang="en-GB" sz="1100" dirty="0"/>
              <a:t> basic concepts of infection control, 3rd edition. Craigavon: International Federation of Infection Control; 2016 (</a:t>
            </a:r>
            <a:r>
              <a:rPr lang="en-GB" sz="1100" dirty="0">
                <a:hlinkClick r:id="rId3"/>
              </a:rPr>
              <a:t>http://theific.org/basic-concepts-english-version-2016/</a:t>
            </a:r>
            <a:r>
              <a:rPr lang="en-GB" sz="1100" dirty="0"/>
              <a:t>).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Supplementary information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F6B305-1B89-48D0-B578-4A3837F44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1257958"/>
            <a:ext cx="3199832" cy="42693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9999" y="2748611"/>
            <a:ext cx="351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Refer to handout 3 in the student handbook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156B-F406-4F48-8D33-50E7868AB880}"/>
              </a:ext>
            </a:extLst>
          </p:cNvPr>
          <p:cNvGrpSpPr/>
          <p:nvPr/>
        </p:nvGrpSpPr>
        <p:grpSpPr>
          <a:xfrm rot="19815842">
            <a:off x="8120713" y="5876509"/>
            <a:ext cx="965386" cy="908640"/>
            <a:chOff x="877728" y="4131510"/>
            <a:chExt cx="1128965" cy="10018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DFCD13-EBB9-EE40-AB6C-489D008DABE8}"/>
                </a:ext>
              </a:extLst>
            </p:cNvPr>
            <p:cNvSpPr/>
            <p:nvPr/>
          </p:nvSpPr>
          <p:spPr bwMode="auto">
            <a:xfrm>
              <a:off x="914400" y="4131510"/>
              <a:ext cx="1058403" cy="1001818"/>
            </a:xfrm>
            <a:prstGeom prst="ellipse">
              <a:avLst/>
            </a:prstGeom>
            <a:solidFill>
              <a:srgbClr val="660066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78BD06-52F4-8B46-8A98-6C372A15A23E}"/>
                </a:ext>
              </a:extLst>
            </p:cNvPr>
            <p:cNvSpPr txBox="1"/>
            <p:nvPr/>
          </p:nvSpPr>
          <p:spPr>
            <a:xfrm>
              <a:off x="877728" y="4414124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Reference/reading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201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igure 1 - figure 2b.jpg" descr="figure 1 - figure 2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686" y="2931375"/>
            <a:ext cx="5548802" cy="39227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-452037">
              <a:spcBef>
                <a:spcPts val="513"/>
              </a:spcBef>
            </a:pPr>
            <a:r>
              <a:rPr lang="en-GB" sz="2400" dirty="0">
                <a:latin typeface="Arial"/>
                <a:ea typeface="+mn-ea"/>
                <a:cs typeface="Arial"/>
              </a:rPr>
              <a:t>1. Who has inserted a catheter before? </a:t>
            </a:r>
          </a:p>
          <a:p>
            <a:pPr indent="-452037">
              <a:spcBef>
                <a:spcPts val="513"/>
              </a:spcBef>
            </a:pPr>
            <a:r>
              <a:rPr lang="en-GB" sz="2400" dirty="0">
                <a:latin typeface="Arial"/>
                <a:cs typeface="Arial"/>
              </a:rPr>
              <a:t>2. </a:t>
            </a:r>
            <a:r>
              <a:rPr lang="en-GB" sz="2400" dirty="0">
                <a:latin typeface="Arial"/>
                <a:ea typeface="+mn-ea"/>
                <a:cs typeface="Arial"/>
              </a:rPr>
              <a:t>When is catheterization necessary?</a:t>
            </a:r>
          </a:p>
          <a:p>
            <a:pPr indent="-452037">
              <a:spcBef>
                <a:spcPts val="513"/>
              </a:spcBef>
            </a:pPr>
            <a:r>
              <a:rPr lang="en-GB" sz="2400" dirty="0">
                <a:latin typeface="Arial"/>
                <a:cs typeface="Arial"/>
              </a:rPr>
              <a:t>3. </a:t>
            </a:r>
            <a:r>
              <a:rPr lang="en-GB" sz="2400" dirty="0">
                <a:latin typeface="Arial"/>
                <a:ea typeface="+mn-ea"/>
                <a:cs typeface="Arial"/>
              </a:rPr>
              <a:t>How frequently are catheters used in your facility?</a:t>
            </a:r>
          </a:p>
          <a:p>
            <a:pPr indent="-452037">
              <a:spcBef>
                <a:spcPts val="513"/>
              </a:spcBef>
            </a:pPr>
            <a:r>
              <a:rPr lang="en-GB" sz="2400" dirty="0">
                <a:latin typeface="Arial"/>
                <a:cs typeface="Arial"/>
              </a:rPr>
              <a:t>4. What are the potential complications?</a:t>
            </a:r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6DAC14-98E4-8741-9523-4DA217D2CD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Your indwelling urinary catheter [website]. Perth: Department of Health, Government of Western Australia; 2018 (</a:t>
            </a:r>
            <a:r>
              <a:rPr lang="en-CA" sz="1100" dirty="0">
                <a:hlinkClick r:id="rId3"/>
              </a:rPr>
              <a:t>http://healthywa.wa.gov.au/Articles/U_Z/Your-indwelling-urinary-catheter</a:t>
            </a:r>
            <a:r>
              <a:rPr lang="en-CA" sz="1100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7619"/>
            <a:ext cx="6458812" cy="720000"/>
          </a:xfrm>
        </p:spPr>
        <p:txBody>
          <a:bodyPr>
            <a:noAutofit/>
          </a:bodyPr>
          <a:lstStyle/>
          <a:p>
            <a:r>
              <a:rPr lang="en-GB" sz="3200" dirty="0">
                <a:cs typeface="Arial"/>
              </a:rPr>
              <a:t>Questions on the use of indwelling urinary catheters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5E2E97-C6BE-1046-BA0E-9B933D1C4DCF}"/>
              </a:ext>
            </a:extLst>
          </p:cNvPr>
          <p:cNvGrpSpPr/>
          <p:nvPr/>
        </p:nvGrpSpPr>
        <p:grpSpPr>
          <a:xfrm rot="20152253">
            <a:off x="8170248" y="5943619"/>
            <a:ext cx="965386" cy="908640"/>
            <a:chOff x="818498" y="507964"/>
            <a:chExt cx="1128965" cy="10018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715C0B-1E75-FE4D-8280-7FEC33D47E54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5F72C-6FDF-674B-90CF-10BB64B05AA2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1088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5715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ZW" sz="2800" dirty="0">
                <a:latin typeface="Arial"/>
                <a:cs typeface="Arial"/>
              </a:rPr>
              <a:t>In low- and middle-income countries (LMICs), CAUTIs are one of the major health care-associated infections (HAIs) </a:t>
            </a:r>
            <a:r>
              <a:rPr lang="en-ZW" sz="2800" b="1" dirty="0">
                <a:latin typeface="Arial"/>
                <a:cs typeface="Arial"/>
              </a:rPr>
              <a:t>but are largely preventable.</a:t>
            </a:r>
            <a:endParaRPr lang="en-GB" sz="2800" dirty="0"/>
          </a:p>
          <a:p>
            <a:pPr marL="571500" indent="-571500">
              <a:spcBef>
                <a:spcPts val="585"/>
              </a:spcBef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571500" indent="-5715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As many as 65–70% of CAUTI cases are preventable.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 </a:t>
            </a:r>
            <a:endParaRPr lang="en-ZW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054403-4258-9C4E-A179-3353A3EF86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0000" y="5733256"/>
            <a:ext cx="8419774" cy="46502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CA" sz="1100" i="1" dirty="0"/>
              <a:t>Sources</a:t>
            </a:r>
            <a:r>
              <a:rPr lang="en-CA" sz="1100" dirty="0"/>
              <a:t>: </a:t>
            </a:r>
          </a:p>
          <a:p>
            <a:pPr marL="171450" indent="-171450">
              <a:spcBef>
                <a:spcPts val="0"/>
              </a:spcBef>
              <a:buFont typeface="Arial" charset="0"/>
              <a:buChar char="•"/>
            </a:pPr>
            <a:r>
              <a:rPr lang="en-CA" sz="1100" dirty="0"/>
              <a:t>Report on the burden of endemic healthcare-associated infections worldwide. Geneva: World Health Organization; 2011 (</a:t>
            </a:r>
            <a:r>
              <a:rPr lang="en-CA" sz="1100" dirty="0">
                <a:hlinkClick r:id="rId3"/>
              </a:rPr>
              <a:t>http://apps.who.int/iris/handle/10665/80135)</a:t>
            </a:r>
            <a:r>
              <a:rPr lang="en-CA" sz="1100" dirty="0"/>
              <a:t>;</a:t>
            </a:r>
          </a:p>
          <a:p>
            <a:pPr marL="171450" indent="-171450">
              <a:spcBef>
                <a:spcPts val="0"/>
              </a:spcBef>
              <a:buFont typeface="Arial" charset="0"/>
              <a:buChar char="•"/>
            </a:pPr>
            <a:r>
              <a:rPr lang="en-GB" sz="1100" dirty="0" err="1">
                <a:solidFill>
                  <a:srgbClr val="000000"/>
                </a:solidFill>
                <a:ea typeface="Minion-Regular"/>
              </a:rPr>
              <a:t>Umscheid</a:t>
            </a:r>
            <a:r>
              <a:rPr lang="en-GB" sz="1100" dirty="0">
                <a:solidFill>
                  <a:srgbClr val="000000"/>
                </a:solidFill>
                <a:ea typeface="Minion-Regular"/>
              </a:rPr>
              <a:t> CA, Mitchell MD, Doshi JA, Agarwal R, Williams K, Brennan PJ. Estimating the proportion of healthcare-associated infections that are reasonably preventable and the related mortality and costs. Infect Control Hosp </a:t>
            </a:r>
            <a:r>
              <a:rPr lang="en-GB" sz="1100" dirty="0" err="1">
                <a:solidFill>
                  <a:srgbClr val="000000"/>
                </a:solidFill>
                <a:ea typeface="Minion-Regular"/>
              </a:rPr>
              <a:t>Epidemiol</a:t>
            </a:r>
            <a:r>
              <a:rPr lang="en-GB" sz="1100" dirty="0">
                <a:solidFill>
                  <a:srgbClr val="000000"/>
                </a:solidFill>
                <a:ea typeface="Minion-Regular"/>
              </a:rPr>
              <a:t>. 2011;32(2):101–14.</a:t>
            </a:r>
            <a:endParaRPr lang="en-GB" sz="11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W" sz="3200" dirty="0">
                <a:cs typeface="Arial"/>
              </a:rPr>
              <a:t>Epidemiology of CAUTI</a:t>
            </a:r>
          </a:p>
        </p:txBody>
      </p:sp>
    </p:spTree>
    <p:extLst>
      <p:ext uri="{BB962C8B-B14F-4D97-AF65-F5344CB8AC3E}">
        <p14:creationId xmlns:p14="http://schemas.microsoft.com/office/powerpoint/2010/main" val="351416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CB08B-F324-48EF-97BF-177CA3FB0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96" y="1825545"/>
            <a:ext cx="7498080" cy="4133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E21C44-67C9-42AD-BFEF-E8A44B726257}"/>
              </a:ext>
            </a:extLst>
          </p:cNvPr>
          <p:cNvSpPr/>
          <p:nvPr/>
        </p:nvSpPr>
        <p:spPr bwMode="auto">
          <a:xfrm>
            <a:off x="5509505" y="1512536"/>
            <a:ext cx="2840866" cy="50317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t" anchorCtr="0" compatLnSpc="1">
            <a:prstTxWarp prst="textNoShape">
              <a:avLst/>
            </a:prstTxWarp>
          </a:bodyPr>
          <a:lstStyle/>
          <a:p>
            <a:pPr defTabSz="891859" rtl="1" fontAlgn="base">
              <a:spcBef>
                <a:spcPct val="0"/>
              </a:spcBef>
              <a:spcAft>
                <a:spcPct val="0"/>
              </a:spcAft>
            </a:pPr>
            <a:endParaRPr lang="en-US" sz="3335" b="1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F4751B-31AA-4E5C-8F36-E0F2ADFF14DB}"/>
              </a:ext>
            </a:extLst>
          </p:cNvPr>
          <p:cNvSpPr/>
          <p:nvPr/>
        </p:nvSpPr>
        <p:spPr bwMode="auto">
          <a:xfrm>
            <a:off x="5002965" y="4402633"/>
            <a:ext cx="1613308" cy="150035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t" anchorCtr="0" compatLnSpc="1">
            <a:prstTxWarp prst="textNoShape">
              <a:avLst/>
            </a:prstTxWarp>
          </a:bodyPr>
          <a:lstStyle/>
          <a:p>
            <a:pPr defTabSz="891859" rtl="1" fontAlgn="base">
              <a:spcBef>
                <a:spcPct val="0"/>
              </a:spcBef>
              <a:spcAft>
                <a:spcPct val="0"/>
              </a:spcAft>
            </a:pPr>
            <a:endParaRPr lang="en-US" sz="3335" b="1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E06C5-B334-4EAC-AB3D-990778F1E005}"/>
              </a:ext>
            </a:extLst>
          </p:cNvPr>
          <p:cNvSpPr txBox="1"/>
          <p:nvPr/>
        </p:nvSpPr>
        <p:spPr>
          <a:xfrm rot="16200000">
            <a:off x="-1384946" y="3311253"/>
            <a:ext cx="4166889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/>
              <a:t>Incidence of infection 1995–2010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B3A65-B0CF-48C0-AE0D-ACBF94742460}"/>
              </a:ext>
            </a:extLst>
          </p:cNvPr>
          <p:cNvSpPr txBox="1"/>
          <p:nvPr/>
        </p:nvSpPr>
        <p:spPr>
          <a:xfrm>
            <a:off x="405112" y="6012642"/>
            <a:ext cx="4166889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97" dirty="0"/>
              <a:t>HAI per 1000 patient-days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CE45E-5E71-414F-A55E-8F11EFFCACD9}"/>
              </a:ext>
            </a:extLst>
          </p:cNvPr>
          <p:cNvSpPr txBox="1"/>
          <p:nvPr/>
        </p:nvSpPr>
        <p:spPr>
          <a:xfrm>
            <a:off x="3345387" y="5870698"/>
            <a:ext cx="1553921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97" dirty="0"/>
              <a:t>CR-BSI per 1000 device-days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9E2E-F556-4EB3-9A3E-00B995413042}"/>
              </a:ext>
            </a:extLst>
          </p:cNvPr>
          <p:cNvSpPr txBox="1"/>
          <p:nvPr/>
        </p:nvSpPr>
        <p:spPr>
          <a:xfrm>
            <a:off x="5067566" y="5859588"/>
            <a:ext cx="1553921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97" dirty="0"/>
              <a:t>CAUTI per 1000 device-days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8DC88-2206-4308-95A8-6BA6C713A766}"/>
              </a:ext>
            </a:extLst>
          </p:cNvPr>
          <p:cNvSpPr txBox="1"/>
          <p:nvPr/>
        </p:nvSpPr>
        <p:spPr>
          <a:xfrm>
            <a:off x="6805660" y="5859588"/>
            <a:ext cx="1553921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97" dirty="0"/>
              <a:t>VAP per 1000 device-days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0002F-AD80-DA49-8BDB-35FCAA16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2" y="529353"/>
            <a:ext cx="5927822" cy="720000"/>
          </a:xfrm>
        </p:spPr>
        <p:txBody>
          <a:bodyPr>
            <a:noAutofit/>
          </a:bodyPr>
          <a:lstStyle/>
          <a:p>
            <a:r>
              <a:rPr lang="en-GB" sz="2600" kern="0" dirty="0">
                <a:latin typeface="Arial" panose="020B0604020202020204" pitchFamily="34" charset="0"/>
                <a:cs typeface="Arial" panose="020B0604020202020204" pitchFamily="34" charset="0"/>
              </a:rPr>
              <a:t>Incidence of </a:t>
            </a:r>
            <a:r>
              <a:rPr lang="en-GB" sz="2600" kern="0" dirty="0" err="1">
                <a:latin typeface="Arial" panose="020B0604020202020204" pitchFamily="34" charset="0"/>
                <a:cs typeface="Arial" panose="020B0604020202020204" pitchFamily="34" charset="0"/>
              </a:rPr>
              <a:t>HAIs</a:t>
            </a:r>
            <a:r>
              <a:rPr lang="en-GB" sz="2600" kern="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600" kern="0" dirty="0" err="1">
                <a:latin typeface="Arial" panose="020B0604020202020204" pitchFamily="34" charset="0"/>
                <a:cs typeface="Arial" panose="020B0604020202020204" pitchFamily="34" charset="0"/>
              </a:rPr>
              <a:t>LMICs</a:t>
            </a:r>
            <a:r>
              <a:rPr lang="en-GB" sz="2600" kern="0" dirty="0">
                <a:latin typeface="Arial" panose="020B0604020202020204" pitchFamily="34" charset="0"/>
                <a:cs typeface="Arial" panose="020B0604020202020204" pitchFamily="34" charset="0"/>
              </a:rPr>
              <a:t> among high-risk patients</a:t>
            </a:r>
            <a:endParaRPr lang="en-CA" sz="2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0E2E2D-D9E6-3346-9BB6-DC96B38FE1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113" y="6430535"/>
            <a:ext cx="8419774" cy="208579"/>
          </a:xfrm>
        </p:spPr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Report on the burden of endemic healthcare-associated infections worldwide. Geneva: World Health Organization; 2011 (</a:t>
            </a:r>
            <a:r>
              <a:rPr lang="en-CA" sz="1100" dirty="0">
                <a:hlinkClick r:id="rId3"/>
              </a:rPr>
              <a:t>http://apps.who.int/iris/handle/10665/80135</a:t>
            </a:r>
            <a:r>
              <a:rPr lang="en-CA" sz="1100" dirty="0"/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1" y="1249353"/>
            <a:ext cx="4392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Notes</a:t>
            </a:r>
            <a:r>
              <a:rPr lang="en-CA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CA" dirty="0"/>
              <a:t>CR-BSI = catheter-related bloodstream infection</a:t>
            </a:r>
          </a:p>
          <a:p>
            <a:pPr marL="285750" indent="-285750">
              <a:buFont typeface="Arial" charset="0"/>
              <a:buChar char="•"/>
            </a:pPr>
            <a:r>
              <a:rPr lang="en-CA" dirty="0"/>
              <a:t>VAP = ventilator-associated pneumonia</a:t>
            </a:r>
          </a:p>
        </p:txBody>
      </p:sp>
    </p:spTree>
    <p:extLst>
      <p:ext uri="{BB962C8B-B14F-4D97-AF65-F5344CB8AC3E}">
        <p14:creationId xmlns:p14="http://schemas.microsoft.com/office/powerpoint/2010/main" val="1064560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8CCE0-0429-4927-90EA-A501069BC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85" y="2809797"/>
            <a:ext cx="8448675" cy="2790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D917AF-5836-4CAF-8659-0628BFED9E8D}"/>
              </a:ext>
            </a:extLst>
          </p:cNvPr>
          <p:cNvSpPr/>
          <p:nvPr/>
        </p:nvSpPr>
        <p:spPr>
          <a:xfrm>
            <a:off x="529224" y="5963029"/>
            <a:ext cx="4990983" cy="247927"/>
          </a:xfrm>
          <a:prstGeom prst="rect">
            <a:avLst/>
          </a:prstGeom>
        </p:spPr>
        <p:txBody>
          <a:bodyPr wrap="square" lIns="89193" tIns="44596" rIns="89193" bIns="44596">
            <a:spAutoFit/>
          </a:bodyPr>
          <a:lstStyle/>
          <a:p>
            <a:r>
              <a:rPr lang="en-ZW" sz="1026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on the burden of endemic HAIs worldwide. </a:t>
            </a:r>
            <a:r>
              <a:rPr lang="en-ZW" sz="102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Geneva: WHO, 2011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E06C5-B334-4EAC-AB3D-990778F1E005}"/>
              </a:ext>
            </a:extLst>
          </p:cNvPr>
          <p:cNvSpPr txBox="1"/>
          <p:nvPr/>
        </p:nvSpPr>
        <p:spPr>
          <a:xfrm rot="16200000">
            <a:off x="-1744508" y="3320796"/>
            <a:ext cx="4166889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/>
              <a:t>Incidence of infection from 1995–2010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B3A65-B0CF-48C0-AE0D-ACBF94742460}"/>
              </a:ext>
            </a:extLst>
          </p:cNvPr>
          <p:cNvSpPr txBox="1"/>
          <p:nvPr/>
        </p:nvSpPr>
        <p:spPr>
          <a:xfrm>
            <a:off x="1352061" y="5756201"/>
            <a:ext cx="1716005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68" dirty="0"/>
              <a:t>HAI per 1000 patient-days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CE45E-5E71-414F-A55E-8F11EFFCACD9}"/>
              </a:ext>
            </a:extLst>
          </p:cNvPr>
          <p:cNvSpPr txBox="1"/>
          <p:nvPr/>
        </p:nvSpPr>
        <p:spPr>
          <a:xfrm>
            <a:off x="3412294" y="5726756"/>
            <a:ext cx="155392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68" dirty="0"/>
              <a:t>CR-BSI per 1000 device-days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9E2E-F556-4EB3-9A3E-00B995413042}"/>
              </a:ext>
            </a:extLst>
          </p:cNvPr>
          <p:cNvSpPr txBox="1"/>
          <p:nvPr/>
        </p:nvSpPr>
        <p:spPr>
          <a:xfrm>
            <a:off x="5373109" y="5726756"/>
            <a:ext cx="155392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68" dirty="0"/>
              <a:t>CAUTI per 1000 device-days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8DC88-2206-4308-95A8-6BA6C713A766}"/>
              </a:ext>
            </a:extLst>
          </p:cNvPr>
          <p:cNvSpPr txBox="1"/>
          <p:nvPr/>
        </p:nvSpPr>
        <p:spPr>
          <a:xfrm>
            <a:off x="7297174" y="5707698"/>
            <a:ext cx="155392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68" dirty="0"/>
              <a:t>VAP per 1000 device-days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F4751B-31AA-4E5C-8F36-E0F2ADFF14DB}"/>
              </a:ext>
            </a:extLst>
          </p:cNvPr>
          <p:cNvSpPr/>
          <p:nvPr/>
        </p:nvSpPr>
        <p:spPr bwMode="auto">
          <a:xfrm>
            <a:off x="5310443" y="3015259"/>
            <a:ext cx="1613308" cy="255357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8191" tIns="39095" rIns="78191" bIns="39095" numCol="1" rtlCol="0" anchor="t" anchorCtr="0" compatLnSpc="1">
            <a:prstTxWarp prst="textNoShape">
              <a:avLst/>
            </a:prstTxWarp>
          </a:bodyPr>
          <a:lstStyle/>
          <a:p>
            <a:pPr defTabSz="891859" rtl="1" fontAlgn="base">
              <a:spcBef>
                <a:spcPct val="0"/>
              </a:spcBef>
              <a:spcAft>
                <a:spcPct val="0"/>
              </a:spcAft>
            </a:pPr>
            <a:endParaRPr lang="en-US" sz="3335" b="1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3E1BCE-27A7-4944-BE2C-52A8592A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04665"/>
            <a:ext cx="6729570" cy="720000"/>
          </a:xfrm>
        </p:spPr>
        <p:txBody>
          <a:bodyPr>
            <a:noAutofit/>
          </a:bodyPr>
          <a:lstStyle/>
          <a:p>
            <a:r>
              <a:rPr lang="en-GB" sz="3200" kern="0" dirty="0">
                <a:latin typeface="Arial" panose="020B0604020202020204" pitchFamily="34" charset="0"/>
                <a:cs typeface="Arial" panose="020B0604020202020204" pitchFamily="34" charset="0"/>
              </a:rPr>
              <a:t>Incidence of </a:t>
            </a:r>
            <a:r>
              <a:rPr lang="en-GB" sz="3200" kern="0" dirty="0" err="1">
                <a:latin typeface="Arial" panose="020B0604020202020204" pitchFamily="34" charset="0"/>
                <a:cs typeface="Arial" panose="020B0604020202020204" pitchFamily="34" charset="0"/>
              </a:rPr>
              <a:t>HAIs</a:t>
            </a:r>
            <a:r>
              <a:rPr lang="en-GB" sz="3200" kern="0" dirty="0">
                <a:latin typeface="Arial" panose="020B0604020202020204" pitchFamily="34" charset="0"/>
                <a:cs typeface="Arial" panose="020B0604020202020204" pitchFamily="34" charset="0"/>
              </a:rPr>
              <a:t> in high-income countries among high-risk patients</a:t>
            </a:r>
            <a:endParaRPr lang="en-CA" sz="3200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40E2E2D-D9E6-3346-9BB6-DC96B38FE1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113" y="6430535"/>
            <a:ext cx="8419774" cy="208579"/>
          </a:xfrm>
        </p:spPr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Report on the burden of endemic healthcare-associated infections worldwide. Geneva: World Health Organization; 2011 (</a:t>
            </a:r>
            <a:r>
              <a:rPr lang="en-CA" sz="1100" dirty="0">
                <a:hlinkClick r:id="rId3"/>
              </a:rPr>
              <a:t>http://apps.who.int/iris/handle/10665/80135</a:t>
            </a:r>
            <a:r>
              <a:rPr lang="en-CA" sz="11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06657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3976" y="810095"/>
            <a:ext cx="7812400" cy="720000"/>
          </a:xfrm>
        </p:spPr>
        <p:txBody>
          <a:bodyPr>
            <a:noAutofit/>
          </a:bodyPr>
          <a:lstStyle/>
          <a:p>
            <a:r>
              <a:rPr lang="en-US" sz="3200" dirty="0"/>
              <a:t>Overall incidence of </a:t>
            </a:r>
            <a:r>
              <a:rPr lang="en-US" sz="3200" dirty="0" err="1"/>
              <a:t>HAIs</a:t>
            </a:r>
            <a:r>
              <a:rPr lang="en-US" sz="3200" dirty="0"/>
              <a:t> and device-associated infections in high-risk patients (1995–2010): meta-analysis</a:t>
            </a:r>
          </a:p>
        </p:txBody>
      </p:sp>
      <p:sp>
        <p:nvSpPr>
          <p:cNvPr id="1461251" name="Text Box 4"/>
          <p:cNvSpPr txBox="1">
            <a:spLocks noChangeArrowheads="1"/>
          </p:cNvSpPr>
          <p:nvPr/>
        </p:nvSpPr>
        <p:spPr bwMode="auto">
          <a:xfrm>
            <a:off x="4541866" y="1711999"/>
            <a:ext cx="4602134" cy="2845884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89171" tIns="44587" rIns="89171" bIns="445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sz="2000" dirty="0" err="1">
                <a:solidFill>
                  <a:srgbClr val="FF0000"/>
                </a:solidFill>
              </a:rPr>
              <a:t>LMICs</a:t>
            </a:r>
            <a:endParaRPr lang="en-GB" sz="2000" dirty="0">
              <a:solidFill>
                <a:srgbClr val="FF0000"/>
              </a:solidFill>
            </a:endParaRP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HAI: 47.9/1000 patient days</a:t>
            </a: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CR-BSI: 12.2 /1000 catheter days </a:t>
            </a: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CAUTI: 8.8/1000 urinary catheter days</a:t>
            </a: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VAP: 23.9/1000 ventilation days </a:t>
            </a:r>
          </a:p>
        </p:txBody>
      </p:sp>
      <p:sp>
        <p:nvSpPr>
          <p:cNvPr id="1461252" name="Text Box 5"/>
          <p:cNvSpPr txBox="1">
            <a:spLocks noChangeArrowheads="1"/>
          </p:cNvSpPr>
          <p:nvPr/>
        </p:nvSpPr>
        <p:spPr bwMode="auto">
          <a:xfrm>
            <a:off x="981075" y="4859197"/>
            <a:ext cx="7343775" cy="511058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 lIns="89171" tIns="44587" rIns="89171" bIns="445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sz="2736" dirty="0">
                <a:solidFill>
                  <a:srgbClr val="000000"/>
                </a:solidFill>
              </a:rPr>
              <a:t>Incidence is at least twice as high in </a:t>
            </a:r>
            <a:r>
              <a:rPr lang="en-GB" sz="2736" dirty="0" err="1">
                <a:solidFill>
                  <a:srgbClr val="000000"/>
                </a:solidFill>
              </a:rPr>
              <a:t>LMICs</a:t>
            </a:r>
            <a:endParaRPr lang="en-GB" sz="2736" dirty="0">
              <a:solidFill>
                <a:srgbClr val="000000"/>
              </a:solidFill>
            </a:endParaRPr>
          </a:p>
        </p:txBody>
      </p:sp>
      <p:sp>
        <p:nvSpPr>
          <p:cNvPr id="1461253" name="Text Box 6"/>
          <p:cNvSpPr txBox="1">
            <a:spLocks noChangeArrowheads="1"/>
          </p:cNvSpPr>
          <p:nvPr/>
        </p:nvSpPr>
        <p:spPr bwMode="auto">
          <a:xfrm>
            <a:off x="35497" y="1682643"/>
            <a:ext cx="4416404" cy="2903757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 lIns="89171" tIns="44587" rIns="89171" bIns="445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sz="2000" dirty="0">
                <a:solidFill>
                  <a:srgbClr val="0000FF"/>
                </a:solidFill>
              </a:rPr>
              <a:t>High-income countries</a:t>
            </a: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HAI: 17.0/1000 patient days</a:t>
            </a: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CR-BSI: 3.5/1000 catheter days</a:t>
            </a: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CAUTI: 4.1/1000 urinary catheter days</a:t>
            </a:r>
          </a:p>
          <a:p>
            <a:pPr marL="293144" indent="-293144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VAP: 7.9 /1000 ventilation days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FA8EA6-9B2E-4D01-9BF9-18C1DEB1811E}"/>
              </a:ext>
            </a:extLst>
          </p:cNvPr>
          <p:cNvSpPr/>
          <p:nvPr/>
        </p:nvSpPr>
        <p:spPr>
          <a:xfrm>
            <a:off x="627961" y="5496816"/>
            <a:ext cx="8151813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REMEMBER: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CAUTI is a major causes of bloodstream infection and sepsis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40E2E2D-D9E6-3346-9BB6-DC96B38FE1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113" y="6430535"/>
            <a:ext cx="8419774" cy="208579"/>
          </a:xfrm>
        </p:spPr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Report on the burden of endemic healthcare-associated infections worldwide. Geneva: World Health Organization; 2011 (</a:t>
            </a:r>
            <a:r>
              <a:rPr lang="en-CA" sz="1100" dirty="0">
                <a:hlinkClick r:id="rId3"/>
              </a:rPr>
              <a:t>http://apps.who.int/iris/handle/10665/80135</a:t>
            </a:r>
            <a:r>
              <a:rPr lang="en-CA" sz="11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0432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6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1251" grpId="0" animBg="1"/>
      <p:bldP spid="1461252" grpId="0" animBg="1"/>
      <p:bldP spid="14612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98" y="1124744"/>
            <a:ext cx="8574995" cy="4811450"/>
          </a:xfrm>
        </p:spPr>
        <p:txBody>
          <a:bodyPr>
            <a:noAutofit/>
          </a:bodyPr>
          <a:lstStyle/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000" b="1" dirty="0">
                <a:cs typeface="Arial"/>
              </a:rPr>
              <a:t>Associated with increased morbidity and mortality</a:t>
            </a:r>
          </a:p>
          <a:p>
            <a:pPr marL="703263" lvl="1" indent="-342900">
              <a:spcBef>
                <a:spcPts val="513"/>
              </a:spcBef>
              <a:buFont typeface="Arial" panose="020B0604020202020204" pitchFamily="34" charset="0"/>
              <a:buChar char="–"/>
            </a:pPr>
            <a:r>
              <a:rPr lang="en-ZW" sz="2000" dirty="0">
                <a:cs typeface="Arial"/>
              </a:rPr>
              <a:t>70–80% of urinary tract infections (</a:t>
            </a:r>
            <a:r>
              <a:rPr lang="en-ZW" sz="2000" dirty="0" err="1">
                <a:cs typeface="Arial"/>
              </a:rPr>
              <a:t>UTIs</a:t>
            </a:r>
            <a:r>
              <a:rPr lang="en-ZW" sz="2000" dirty="0">
                <a:cs typeface="Arial"/>
              </a:rPr>
              <a:t>) are attributable to indwelling urethral catheter use.</a:t>
            </a:r>
          </a:p>
          <a:p>
            <a:pPr marL="703263" lvl="1" indent="-342900">
              <a:spcBef>
                <a:spcPts val="513"/>
              </a:spcBef>
              <a:buFont typeface="Arial" panose="020B0604020202020204" pitchFamily="34" charset="0"/>
              <a:buChar char="–"/>
            </a:pPr>
            <a:r>
              <a:rPr lang="en-ZW" sz="2000" dirty="0">
                <a:cs typeface="Arial"/>
              </a:rPr>
              <a:t>CAUTI has been reported to be associated with mortality but the data may be biased (with confounding by unmeasured clinical variables).</a:t>
            </a: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 addition, inappropriate treatment with antibiotics promotes </a:t>
            </a:r>
            <a:r>
              <a:rPr lang="en-US" sz="2000" b="1" dirty="0"/>
              <a:t>antimicrobial resistance</a:t>
            </a:r>
            <a:r>
              <a:rPr lang="en-US" sz="2000" dirty="0"/>
              <a:t>.</a:t>
            </a:r>
            <a:endParaRPr lang="en-US" sz="2000" b="1" dirty="0"/>
          </a:p>
          <a:p>
            <a:pPr>
              <a:spcBef>
                <a:spcPts val="513"/>
              </a:spcBef>
            </a:pPr>
            <a:r>
              <a:rPr lang="en-US" sz="2000" b="1" dirty="0">
                <a:solidFill>
                  <a:srgbClr val="000000"/>
                </a:solidFill>
                <a:cs typeface="Arial"/>
              </a:rPr>
              <a:t>Complications of CAUTI</a:t>
            </a:r>
            <a:endParaRPr lang="en-ZW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000" dirty="0">
                <a:solidFill>
                  <a:srgbClr val="000000"/>
                </a:solidFill>
              </a:rPr>
              <a:t>CAUTI can lead to prostatitis, epididymitis and orchitis (in males); and cystitis, pyelonephritis, Gram-negative bacteraemia, </a:t>
            </a:r>
            <a:r>
              <a:rPr lang="en-ZW" sz="2000" dirty="0"/>
              <a:t>endocarditis, vertebral osteomyelitis, septic arthritis, endophthalmitis and meningitis in patients</a:t>
            </a:r>
            <a:r>
              <a:rPr lang="en-ZW" sz="2000" dirty="0">
                <a:solidFill>
                  <a:srgbClr val="000000"/>
                </a:solidFill>
              </a:rPr>
              <a:t>.</a:t>
            </a:r>
            <a:endParaRPr lang="en-ZW" sz="20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98" y="313548"/>
            <a:ext cx="6457450" cy="720000"/>
          </a:xfrm>
        </p:spPr>
        <p:txBody>
          <a:bodyPr>
            <a:normAutofit fontScale="90000"/>
          </a:bodyPr>
          <a:lstStyle/>
          <a:p>
            <a:r>
              <a:rPr lang="en-ZW" sz="3200" dirty="0">
                <a:cs typeface="Arial"/>
              </a:rPr>
              <a:t>Impact of </a:t>
            </a:r>
            <a:r>
              <a:rPr lang="en-ZW" sz="3200" dirty="0"/>
              <a:t>CAUTI – Complications of indwelling catheters to patients</a:t>
            </a:r>
            <a:endParaRPr lang="en-ZW" sz="3200" dirty="0">
              <a:cs typeface="Arial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1054403-4258-9C4E-A179-3353A3EF86D4}"/>
              </a:ext>
            </a:extLst>
          </p:cNvPr>
          <p:cNvSpPr txBox="1">
            <a:spLocks/>
          </p:cNvSpPr>
          <p:nvPr/>
        </p:nvSpPr>
        <p:spPr bwMode="gray">
          <a:xfrm>
            <a:off x="346798" y="5922361"/>
            <a:ext cx="8419774" cy="465029"/>
          </a:xfrm>
          <a:prstGeom prst="rect">
            <a:avLst/>
          </a:prstGeom>
        </p:spPr>
        <p:txBody>
          <a:bodyPr vert="horz" lIns="18000" tIns="0" rIns="18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360363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CA" sz="900" i="1" dirty="0"/>
              <a:t>Sources</a:t>
            </a:r>
            <a:r>
              <a:rPr lang="en-CA" sz="900" dirty="0"/>
              <a:t>: </a:t>
            </a:r>
          </a:p>
          <a:p>
            <a:pPr marL="171450" indent="-171450">
              <a:spcBef>
                <a:spcPts val="0"/>
              </a:spcBef>
              <a:buFont typeface="Arial" charset="0"/>
              <a:buChar char="•"/>
            </a:pPr>
            <a:r>
              <a:rPr lang="en-CA" sz="900" dirty="0"/>
              <a:t>Chenoweth CE, Gould CV, Saint S. Diagnosis, management and prevention of catheter-associated urinary tract infections. Infect Dis </a:t>
            </a:r>
            <a:r>
              <a:rPr lang="en-CA" sz="900" dirty="0" err="1"/>
              <a:t>Clin</a:t>
            </a:r>
            <a:r>
              <a:rPr lang="en-CA" sz="900" dirty="0"/>
              <a:t> N Am. 2014;28(1):105–19; </a:t>
            </a:r>
          </a:p>
          <a:p>
            <a:pPr marL="171450" indent="-171450">
              <a:spcBef>
                <a:spcPts val="0"/>
              </a:spcBef>
              <a:buFont typeface="Arial" charset="0"/>
              <a:buChar char="•"/>
            </a:pPr>
            <a:r>
              <a:rPr lang="en-CA" sz="900" dirty="0">
                <a:solidFill>
                  <a:srgbClr val="000000"/>
                </a:solidFill>
                <a:ea typeface="Minion-Regular"/>
              </a:rPr>
              <a:t>Lo E, Nicolle LE, Coffin SE, Gould C, Maragakis LL, </a:t>
            </a:r>
            <a:r>
              <a:rPr lang="en-CA" sz="900" dirty="0" err="1">
                <a:solidFill>
                  <a:srgbClr val="000000"/>
                </a:solidFill>
                <a:ea typeface="Minion-Regular"/>
              </a:rPr>
              <a:t>Meddings</a:t>
            </a:r>
            <a:r>
              <a:rPr lang="en-CA" sz="900" dirty="0">
                <a:solidFill>
                  <a:srgbClr val="000000"/>
                </a:solidFill>
                <a:ea typeface="Minion-Regular"/>
              </a:rPr>
              <a:t> J et al. Strategies to prevent catheter-associated urinary tract infections in acute care hospitals: 2014 update. Infect Control </a:t>
            </a:r>
            <a:r>
              <a:rPr lang="en-CA" sz="900" dirty="0" err="1">
                <a:solidFill>
                  <a:srgbClr val="000000"/>
                </a:solidFill>
                <a:ea typeface="Minion-Regular"/>
              </a:rPr>
              <a:t>Hosp</a:t>
            </a:r>
            <a:r>
              <a:rPr lang="en-CA" sz="900" dirty="0">
                <a:solidFill>
                  <a:srgbClr val="000000"/>
                </a:solidFill>
                <a:ea typeface="Minion-Regular"/>
              </a:rPr>
              <a:t> </a:t>
            </a:r>
            <a:r>
              <a:rPr lang="en-CA" sz="900" dirty="0" err="1">
                <a:solidFill>
                  <a:srgbClr val="000000"/>
                </a:solidFill>
                <a:ea typeface="Minion-Regular"/>
              </a:rPr>
              <a:t>Epidemiol</a:t>
            </a:r>
            <a:r>
              <a:rPr lang="en-CA" sz="900" dirty="0">
                <a:solidFill>
                  <a:srgbClr val="000000"/>
                </a:solidFill>
                <a:ea typeface="Minion-Regular"/>
              </a:rPr>
              <a:t>. 2014;35(5):464–79.</a:t>
            </a:r>
          </a:p>
        </p:txBody>
      </p:sp>
    </p:spTree>
    <p:extLst>
      <p:ext uri="{BB962C8B-B14F-4D97-AF65-F5344CB8AC3E}">
        <p14:creationId xmlns:p14="http://schemas.microsoft.com/office/powerpoint/2010/main" val="65029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799999"/>
            <a:ext cx="7323335" cy="46839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b="1" dirty="0"/>
              <a:t>Session 1.</a:t>
            </a:r>
            <a:r>
              <a:rPr lang="en-US" sz="2200" dirty="0"/>
              <a:t> </a:t>
            </a:r>
            <a:r>
              <a:rPr lang="en-GB" sz="2200" dirty="0"/>
              <a:t>The problem of </a:t>
            </a:r>
            <a:r>
              <a:rPr lang="en-GB" sz="2200" dirty="0" err="1"/>
              <a:t>CAUTI</a:t>
            </a:r>
            <a:br>
              <a:rPr lang="en-GB" sz="2200" dirty="0"/>
            </a:br>
            <a:endParaRPr lang="en-US" sz="2200" b="1" dirty="0"/>
          </a:p>
          <a:p>
            <a:pPr>
              <a:spcBef>
                <a:spcPts val="0"/>
              </a:spcBef>
            </a:pPr>
            <a:r>
              <a:rPr lang="en-US" sz="2200" b="1" dirty="0"/>
              <a:t>Session 2.</a:t>
            </a:r>
            <a:r>
              <a:rPr lang="en-US" sz="2200" dirty="0"/>
              <a:t> Catheter use, occurrence of CAUTI and related risk factors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b="1" dirty="0"/>
              <a:t>Session 3.</a:t>
            </a:r>
            <a:r>
              <a:rPr lang="en-US" sz="2200" dirty="0"/>
              <a:t> Recognizing CAUTI and understanding management principles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b="1" dirty="0"/>
              <a:t>Session 4.</a:t>
            </a:r>
            <a:r>
              <a:rPr lang="en-US" sz="2200" dirty="0"/>
              <a:t> Explaining evidence-based (multimodal) implementation strategies for CAUTI prevention including appropriate catheter insertion, maintenance and removal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4" y="1188002"/>
            <a:ext cx="6803924" cy="296782"/>
          </a:xfrm>
        </p:spPr>
        <p:txBody>
          <a:bodyPr>
            <a:noAutofit/>
          </a:bodyPr>
          <a:lstStyle/>
          <a:p>
            <a:r>
              <a:rPr lang="en-GB" sz="1800" b="1" kern="0" dirty="0"/>
              <a:t>Prevention of catheter-associated urinary tract infection (CAUTI)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Module outline</a:t>
            </a:r>
            <a:endParaRPr lang="en-US" sz="32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7683334" y="1799999"/>
            <a:ext cx="2230145" cy="447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88938" indent="-388938" algn="l" defTabSz="1041400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9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917575" indent="-320675" algn="l" defTabSz="10414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400">
                <a:solidFill>
                  <a:srgbClr val="000066"/>
                </a:solidFill>
                <a:latin typeface="+mn-lt"/>
                <a:cs typeface="+mn-cs"/>
              </a:defRPr>
            </a:lvl2pPr>
            <a:lvl3pPr marL="1431925" indent="-306388" algn="l" defTabSz="10414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4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897063" indent="-257175" algn="l" defTabSz="10414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4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2266950" indent="-163513" algn="r" defTabSz="10414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5pPr>
            <a:lvl6pPr marL="2724776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6pPr>
            <a:lvl7pPr marL="3181815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7pPr>
            <a:lvl8pPr marL="3638854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8pPr>
            <a:lvl9pPr marL="4095892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</a:rPr>
              <a:t>30 mins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br>
              <a:rPr lang="en-US" sz="2500" dirty="0">
                <a:solidFill>
                  <a:srgbClr val="000000"/>
                </a:solidFill>
              </a:rPr>
            </a:br>
            <a:r>
              <a:rPr lang="en-US" sz="2500" dirty="0">
                <a:solidFill>
                  <a:srgbClr val="000000"/>
                </a:solidFill>
              </a:rPr>
              <a:t>60 mins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500" dirty="0">
                <a:solidFill>
                  <a:srgbClr val="000000"/>
                </a:solidFill>
              </a:rPr>
              <a:t>60 mins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br>
              <a:rPr lang="en-US" sz="2500" dirty="0">
                <a:solidFill>
                  <a:srgbClr val="000000"/>
                </a:solidFill>
              </a:rPr>
            </a:br>
            <a:r>
              <a:rPr lang="en-US" sz="2500" dirty="0">
                <a:solidFill>
                  <a:srgbClr val="000000"/>
                </a:solidFill>
              </a:rPr>
              <a:t>60 mins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773" y="1340768"/>
            <a:ext cx="8424001" cy="439248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200" b="1" dirty="0">
                <a:cs typeface="Arial"/>
              </a:rPr>
              <a:t>Associated with excess health care costs </a:t>
            </a:r>
          </a:p>
          <a:p>
            <a:pPr marL="703263" lvl="1" indent="-342900">
              <a:spcBef>
                <a:spcPts val="513"/>
              </a:spcBef>
              <a:buFontTx/>
              <a:buChar char="–"/>
            </a:pPr>
            <a:r>
              <a:rPr lang="en-ZW" sz="2000" dirty="0" err="1">
                <a:cs typeface="Arial"/>
              </a:rPr>
              <a:t>CAUTI</a:t>
            </a:r>
            <a:r>
              <a:rPr lang="en-ZW" sz="2000" dirty="0">
                <a:cs typeface="Arial"/>
              </a:rPr>
              <a:t> leads to increased length of stay in hospital and additional diagnostics/treatment.</a:t>
            </a:r>
          </a:p>
          <a:p>
            <a:pPr marL="703263" lvl="1" indent="-342900">
              <a:spcBef>
                <a:spcPts val="513"/>
              </a:spcBef>
              <a:buFontTx/>
              <a:buChar char="–"/>
            </a:pPr>
            <a:r>
              <a:rPr lang="en-ZW" sz="2000" dirty="0">
                <a:cs typeface="Arial"/>
              </a:rPr>
              <a:t>It places a larger burden on intensive care units </a:t>
            </a:r>
          </a:p>
          <a:p>
            <a:pPr marL="703263" lvl="1" indent="-342900">
              <a:spcBef>
                <a:spcPts val="513"/>
              </a:spcBef>
              <a:buFontTx/>
              <a:buChar char="–"/>
            </a:pPr>
            <a:r>
              <a:rPr lang="en-US" sz="2000" dirty="0"/>
              <a:t>In the United States of America, </a:t>
            </a:r>
            <a:r>
              <a:rPr lang="en-US" sz="2000" dirty="0" err="1"/>
              <a:t>CAUTIs</a:t>
            </a:r>
            <a:r>
              <a:rPr lang="en-US" sz="2000" dirty="0"/>
              <a:t> resulted in an estimated $131</a:t>
            </a:r>
            <a:r>
              <a:rPr lang="en-GB" sz="2000" dirty="0"/>
              <a:t> </a:t>
            </a:r>
            <a:r>
              <a:rPr lang="en-US" sz="2000" dirty="0"/>
              <a:t>million in annual excess medical costs.</a:t>
            </a:r>
          </a:p>
          <a:p>
            <a:pPr>
              <a:spcBef>
                <a:spcPts val="513"/>
              </a:spcBef>
            </a:pPr>
            <a:r>
              <a:rPr lang="en-US" sz="2200" b="1" dirty="0">
                <a:latin typeface="+mj-lt"/>
                <a:cs typeface="Arial"/>
              </a:rPr>
              <a:t>Summary</a:t>
            </a:r>
          </a:p>
          <a:p>
            <a:pPr lvl="1" indent="0">
              <a:spcBef>
                <a:spcPts val="513"/>
              </a:spcBef>
              <a:buNone/>
            </a:pPr>
            <a:r>
              <a:rPr lang="en-ZW" sz="2200" dirty="0"/>
              <a:t>Complications associated with CAUTI cause discomfort to the patient and prolonged hospital stays, and increase costs and mortality.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7619"/>
            <a:ext cx="6811982" cy="720000"/>
          </a:xfrm>
        </p:spPr>
        <p:txBody>
          <a:bodyPr>
            <a:normAutofit fontScale="90000"/>
          </a:bodyPr>
          <a:lstStyle/>
          <a:p>
            <a:r>
              <a:rPr lang="en-ZW" sz="3200" dirty="0">
                <a:cs typeface="Arial"/>
              </a:rPr>
              <a:t>Impact of </a:t>
            </a:r>
            <a:r>
              <a:rPr lang="en-ZW" sz="3200" dirty="0"/>
              <a:t>CAUTI </a:t>
            </a:r>
            <a:r>
              <a:rPr lang="mr-IN" sz="3200" dirty="0"/>
              <a:t>–</a:t>
            </a:r>
            <a:r>
              <a:rPr lang="en-ZW" sz="3200" dirty="0"/>
              <a:t> Health services</a:t>
            </a:r>
            <a:endParaRPr lang="en-ZW" sz="3200" dirty="0">
              <a:cs typeface="Arial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1054403-4258-9C4E-A179-3353A3EF86D4}"/>
              </a:ext>
            </a:extLst>
          </p:cNvPr>
          <p:cNvSpPr txBox="1">
            <a:spLocks/>
          </p:cNvSpPr>
          <p:nvPr/>
        </p:nvSpPr>
        <p:spPr bwMode="gray">
          <a:xfrm>
            <a:off x="355773" y="5810180"/>
            <a:ext cx="8419774" cy="465029"/>
          </a:xfrm>
          <a:prstGeom prst="rect">
            <a:avLst/>
          </a:prstGeom>
        </p:spPr>
        <p:txBody>
          <a:bodyPr vert="horz" lIns="18000" tIns="0" rIns="18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360363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CA" sz="900" i="1" dirty="0"/>
              <a:t>Sources</a:t>
            </a:r>
            <a:r>
              <a:rPr lang="en-CA" sz="900" dirty="0"/>
              <a:t>: </a:t>
            </a:r>
          </a:p>
          <a:p>
            <a:pPr marL="171450" indent="-171450">
              <a:spcBef>
                <a:spcPts val="0"/>
              </a:spcBef>
              <a:buFont typeface="Arial" charset="0"/>
              <a:buChar char="•"/>
            </a:pPr>
            <a:r>
              <a:rPr lang="en-CA" sz="900" dirty="0"/>
              <a:t>Chenoweth CE, Gould CV, Saint S. Diagnosis, management and prevention of catheter-associated urinary tract infections. Infect Dis </a:t>
            </a:r>
            <a:r>
              <a:rPr lang="en-CA" sz="900" dirty="0" err="1"/>
              <a:t>Clin</a:t>
            </a:r>
            <a:r>
              <a:rPr lang="en-CA" sz="900" dirty="0"/>
              <a:t> N Am. 2014;28(1):105–19; </a:t>
            </a:r>
          </a:p>
          <a:p>
            <a:pPr marL="171450" indent="-171450">
              <a:spcBef>
                <a:spcPts val="0"/>
              </a:spcBef>
              <a:buFont typeface="Arial" charset="0"/>
              <a:buChar char="•"/>
            </a:pPr>
            <a:r>
              <a:rPr lang="en-CA" sz="900" dirty="0">
                <a:solidFill>
                  <a:srgbClr val="000000"/>
                </a:solidFill>
                <a:ea typeface="Minion-Regular"/>
              </a:rPr>
              <a:t>Lo E, Nicolle LE, Coffin SE, Gould C, Maragakis LL, </a:t>
            </a:r>
            <a:r>
              <a:rPr lang="en-CA" sz="900" dirty="0" err="1">
                <a:solidFill>
                  <a:srgbClr val="000000"/>
                </a:solidFill>
                <a:ea typeface="Minion-Regular"/>
              </a:rPr>
              <a:t>Meddings</a:t>
            </a:r>
            <a:r>
              <a:rPr lang="en-CA" sz="900" dirty="0">
                <a:solidFill>
                  <a:srgbClr val="000000"/>
                </a:solidFill>
                <a:ea typeface="Minion-Regular"/>
              </a:rPr>
              <a:t> J et al. Strategies to prevent catheter-associated urinary tract infections in acute care hospitals: 2014 update. Infect Control </a:t>
            </a:r>
            <a:r>
              <a:rPr lang="en-CA" sz="900" dirty="0" err="1">
                <a:solidFill>
                  <a:srgbClr val="000000"/>
                </a:solidFill>
                <a:ea typeface="Minion-Regular"/>
              </a:rPr>
              <a:t>Hosp</a:t>
            </a:r>
            <a:r>
              <a:rPr lang="en-CA" sz="900" dirty="0">
                <a:solidFill>
                  <a:srgbClr val="000000"/>
                </a:solidFill>
                <a:ea typeface="Minion-Regular"/>
              </a:rPr>
              <a:t> </a:t>
            </a:r>
            <a:r>
              <a:rPr lang="en-CA" sz="900" dirty="0" err="1">
                <a:solidFill>
                  <a:srgbClr val="000000"/>
                </a:solidFill>
                <a:ea typeface="Minion-Regular"/>
              </a:rPr>
              <a:t>Epidemiol</a:t>
            </a:r>
            <a:r>
              <a:rPr lang="en-CA" sz="900" dirty="0">
                <a:solidFill>
                  <a:srgbClr val="000000"/>
                </a:solidFill>
                <a:ea typeface="Minion-Regular"/>
              </a:rPr>
              <a:t>. 2014;35(5):464–79.</a:t>
            </a:r>
          </a:p>
        </p:txBody>
      </p:sp>
    </p:spTree>
    <p:extLst>
      <p:ext uri="{BB962C8B-B14F-4D97-AF65-F5344CB8AC3E}">
        <p14:creationId xmlns:p14="http://schemas.microsoft.com/office/powerpoint/2010/main" val="2176880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Session 2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3" name="Subtitle 1"/>
          <p:cNvSpPr>
            <a:spLocks noGrp="1"/>
          </p:cNvSpPr>
          <p:nvPr>
            <p:ph type="body" sz="quarter" idx="18"/>
          </p:nvPr>
        </p:nvSpPr>
        <p:spPr>
          <a:xfrm>
            <a:off x="143220" y="2086439"/>
            <a:ext cx="4203697" cy="24617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Catheter use, occurrence of CAUTI and related risk factors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8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359999" y="6500760"/>
            <a:ext cx="8419774" cy="208579"/>
          </a:xfrm>
        </p:spPr>
        <p:txBody>
          <a:bodyPr>
            <a:noAutofit/>
          </a:bodyPr>
          <a:lstStyle/>
          <a:p>
            <a:r>
              <a:rPr lang="en-CA" sz="1300" i="1" dirty="0"/>
              <a:t>Source</a:t>
            </a:r>
            <a:r>
              <a:rPr lang="en-CA" sz="1300" dirty="0"/>
              <a:t>: </a:t>
            </a:r>
            <a:r>
              <a:rPr lang="en-CA" sz="1300" dirty="0" err="1"/>
              <a:t>Torpy</a:t>
            </a:r>
            <a:r>
              <a:rPr lang="en-CA" sz="1300" dirty="0"/>
              <a:t> JM, Schwartz LA, Golub RM. Urinary tract infection. JAMA. 2012;307(17):1877.</a:t>
            </a:r>
          </a:p>
          <a:p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AC13FB-2A8D-1F4F-800A-954464B8C9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Refer to handout 4 in the student handbook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sz="3200" dirty="0">
                <a:cs typeface="Arial"/>
              </a:rPr>
              <a:t>Urinary tract pathophysiology – Quiz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76C97-4C24-48B1-88F8-EFCC13698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1765422"/>
            <a:ext cx="4309705" cy="44200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C5E2E97-C6BE-1046-BA0E-9B933D1C4DCF}"/>
              </a:ext>
            </a:extLst>
          </p:cNvPr>
          <p:cNvGrpSpPr/>
          <p:nvPr/>
        </p:nvGrpSpPr>
        <p:grpSpPr>
          <a:xfrm rot="20152253">
            <a:off x="8062601" y="5811791"/>
            <a:ext cx="965386" cy="908640"/>
            <a:chOff x="818498" y="507964"/>
            <a:chExt cx="1128965" cy="100181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715C0B-1E75-FE4D-8280-7FEC33D47E54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5F72C-6FDF-674B-90CF-10BB64B05AA2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025" y="2201199"/>
            <a:ext cx="4225113" cy="314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41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8" y="1310400"/>
            <a:ext cx="8574282" cy="42372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The bladder is sterile – </a:t>
            </a:r>
            <a:r>
              <a:rPr lang="en-CA" sz="1700" b="1" dirty="0"/>
              <a:t>TRUE/FALSE</a:t>
            </a:r>
            <a:r>
              <a:rPr lang="en-CA" sz="1700" dirty="0"/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The urethra is usually sterile in healthy non-catheterized people – </a:t>
            </a:r>
            <a:r>
              <a:rPr lang="en-CA" sz="1700" b="1" dirty="0"/>
              <a:t>TRUE/FALSE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In healthy non-catheterized people urine flow flushes out any invading bacteria – </a:t>
            </a:r>
            <a:r>
              <a:rPr lang="en-CA" sz="1700" b="1" dirty="0"/>
              <a:t>TRUE/FALSE</a:t>
            </a:r>
            <a:r>
              <a:rPr lang="en-CA" sz="1700" dirty="0"/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A urinary catheter is a foreign body – </a:t>
            </a:r>
            <a:r>
              <a:rPr lang="en-CA" sz="1700" b="1" dirty="0"/>
              <a:t>TRUE/FALSE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Reflux of contaminated urine from collecting bag is not an infection risk – </a:t>
            </a:r>
            <a:r>
              <a:rPr lang="en-CA" sz="1700" b="1" dirty="0"/>
              <a:t>TRUE/FALSE </a:t>
            </a:r>
            <a:endParaRPr lang="en-CA" sz="17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A urinary catheter </a:t>
            </a:r>
            <a:r>
              <a:rPr lang="en-CA" sz="1700" b="1" dirty="0"/>
              <a:t>(tick all correct responses)</a:t>
            </a:r>
            <a:r>
              <a:rPr lang="en-CA" sz="1700" dirty="0"/>
              <a:t>:</a:t>
            </a:r>
          </a:p>
          <a:p>
            <a:pPr marL="703263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CA" sz="1700" dirty="0"/>
              <a:t>is a foreign body allowing potentially harmful uropathogens to enter the bladder ☐</a:t>
            </a:r>
          </a:p>
          <a:p>
            <a:pPr marL="703263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CA" sz="1700" dirty="0"/>
              <a:t>disrupts the protective mechanisms against infection – e.g. urine flow ☐</a:t>
            </a:r>
          </a:p>
          <a:p>
            <a:pPr marL="703263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CA" sz="1700" dirty="0"/>
              <a:t>causes damage during insertion that exposes the urinary tract to colonisation and infection ☐</a:t>
            </a:r>
          </a:p>
          <a:p>
            <a:pPr marL="703263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GB" sz="1700" dirty="0"/>
              <a:t>can result in incomplete voiding of urine from the bladder because of retention of residual urine due to catheter balloon providing a medium for bacterial growth </a:t>
            </a:r>
            <a:r>
              <a:rPr lang="en-CA" sz="1700" dirty="0"/>
              <a:t>☐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Bacteria can only ascend into the urinary tract on the outside of the catheter (i.e. extraluminal route) – between catheter and ureter epithelial surface – </a:t>
            </a:r>
            <a:r>
              <a:rPr lang="en-CA" sz="1700" b="1" dirty="0"/>
              <a:t>TRUE/FALSE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700" dirty="0"/>
              <a:t>CAUTI can only be caused via contaminated equipment and/or the hands of health care workers (exogenous infection) – </a:t>
            </a:r>
            <a:r>
              <a:rPr lang="en-CA" sz="1700" b="1" dirty="0"/>
              <a:t>TRUE/FALSE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9998" y="260648"/>
            <a:ext cx="6732281" cy="397085"/>
          </a:xfrm>
        </p:spPr>
        <p:txBody>
          <a:bodyPr/>
          <a:lstStyle/>
          <a:p>
            <a:r>
              <a:rPr lang="en-CA" sz="3200" dirty="0"/>
              <a:t>Quiz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3B8C02-A2AC-4CFD-89AB-04FFECB5E0AD}"/>
              </a:ext>
            </a:extLst>
          </p:cNvPr>
          <p:cNvSpPr/>
          <p:nvPr/>
        </p:nvSpPr>
        <p:spPr>
          <a:xfrm>
            <a:off x="359998" y="688211"/>
            <a:ext cx="5508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Refer to handout 4 in the student handbook</a:t>
            </a:r>
          </a:p>
        </p:txBody>
      </p:sp>
    </p:spTree>
    <p:extLst>
      <p:ext uri="{BB962C8B-B14F-4D97-AF65-F5344CB8AC3E}">
        <p14:creationId xmlns:p14="http://schemas.microsoft.com/office/powerpoint/2010/main" val="512975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15435"/>
            <a:ext cx="6120000" cy="720000"/>
          </a:xfrm>
        </p:spPr>
        <p:txBody>
          <a:bodyPr/>
          <a:lstStyle/>
          <a:p>
            <a:r>
              <a:rPr lang="en-US" sz="3200" dirty="0"/>
              <a:t>Quiz 1 – Supplementary information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7A156B-F406-4F48-8D33-50E7868AB880}"/>
              </a:ext>
            </a:extLst>
          </p:cNvPr>
          <p:cNvGrpSpPr/>
          <p:nvPr/>
        </p:nvGrpSpPr>
        <p:grpSpPr>
          <a:xfrm rot="19815842">
            <a:off x="8120713" y="5876509"/>
            <a:ext cx="965386" cy="908640"/>
            <a:chOff x="877728" y="4131510"/>
            <a:chExt cx="1128965" cy="10018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DFCD13-EBB9-EE40-AB6C-489D008DABE8}"/>
                </a:ext>
              </a:extLst>
            </p:cNvPr>
            <p:cNvSpPr/>
            <p:nvPr/>
          </p:nvSpPr>
          <p:spPr bwMode="auto">
            <a:xfrm>
              <a:off x="914400" y="4131510"/>
              <a:ext cx="1058403" cy="1001818"/>
            </a:xfrm>
            <a:prstGeom prst="ellipse">
              <a:avLst/>
            </a:prstGeom>
            <a:solidFill>
              <a:srgbClr val="660066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78BD06-52F4-8B46-8A98-6C372A15A23E}"/>
                </a:ext>
              </a:extLst>
            </p:cNvPr>
            <p:cNvSpPr txBox="1"/>
            <p:nvPr/>
          </p:nvSpPr>
          <p:spPr>
            <a:xfrm>
              <a:off x="877728" y="4414124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Reference/reading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544" y="1112027"/>
            <a:ext cx="5746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Refer to handout 5 in the student handbook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1211D-CF6A-4B59-88AB-01355ABF8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02317"/>
            <a:ext cx="3939906" cy="48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18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55" y="1512457"/>
            <a:ext cx="8424001" cy="42372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spcBef>
                <a:spcPts val="1026"/>
              </a:spcBef>
              <a:buFont typeface="Arial" panose="020B0604020202020204" pitchFamily="34" charset="0"/>
              <a:buChar char="•"/>
            </a:pPr>
            <a:r>
              <a:rPr lang="en-GB" sz="2600" dirty="0"/>
              <a:t>Bacteria enter the urinary tract via two possible routes: </a:t>
            </a:r>
          </a:p>
          <a:p>
            <a:pPr marL="703263" lvl="1" indent="-342900">
              <a:spcBef>
                <a:spcPts val="1026"/>
              </a:spcBef>
            </a:pPr>
            <a:r>
              <a:rPr lang="en-GB" sz="2400" dirty="0"/>
              <a:t>the </a:t>
            </a:r>
            <a:r>
              <a:rPr lang="en-GB" sz="2400" b="1" dirty="0"/>
              <a:t>extraluminal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0000"/>
                </a:solidFill>
              </a:rPr>
              <a:t>route – between the urinary catheter and the surface epithelium of the urethra; </a:t>
            </a:r>
          </a:p>
          <a:p>
            <a:pPr marL="703263" lvl="1" indent="-342900">
              <a:spcBef>
                <a:spcPts val="1026"/>
              </a:spcBef>
            </a:pPr>
            <a:r>
              <a:rPr lang="en-GB" sz="2400" dirty="0"/>
              <a:t>the </a:t>
            </a:r>
            <a:r>
              <a:rPr lang="en-GB" sz="2400" b="1" dirty="0"/>
              <a:t>intraluminal</a:t>
            </a:r>
            <a:r>
              <a:rPr lang="en-GB" sz="2400" dirty="0"/>
              <a:t> route – this can occur during a rupture in the closed drainage system and/or defective asepsis, such as when collecting specimens or if the bag is disconnected.</a:t>
            </a:r>
          </a:p>
          <a:p>
            <a:pPr marL="342900" indent="-342900">
              <a:spcBef>
                <a:spcPts val="1026"/>
              </a:spcBef>
              <a:buFont typeface="Arial" panose="020B0604020202020204" pitchFamily="34" charset="0"/>
              <a:buChar char="•"/>
            </a:pPr>
            <a:r>
              <a:rPr lang="en-GB" sz="2600" dirty="0"/>
              <a:t>Infections can be:</a:t>
            </a:r>
          </a:p>
          <a:p>
            <a:pPr marL="703263" lvl="1" indent="-342900">
              <a:spcBef>
                <a:spcPts val="1026"/>
              </a:spcBef>
            </a:pPr>
            <a:r>
              <a:rPr lang="en-GB" sz="2400" b="1" dirty="0"/>
              <a:t>endogenous</a:t>
            </a:r>
            <a:r>
              <a:rPr lang="en-GB" sz="2400" dirty="0"/>
              <a:t> (self-infection): typically by colonization of the urethral meatus, rectum or vagina; </a:t>
            </a:r>
          </a:p>
          <a:p>
            <a:pPr marL="703263" lvl="1" indent="-342900">
              <a:spcBef>
                <a:spcPts val="1026"/>
              </a:spcBef>
            </a:pPr>
            <a:r>
              <a:rPr lang="en-GB" sz="2400" b="1" dirty="0"/>
              <a:t>exogenous</a:t>
            </a:r>
            <a:r>
              <a:rPr lang="en-GB" sz="2400" dirty="0"/>
              <a:t> (cross-infection): via contaminated equipment and/or the hands of health personnel.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9DBC0-5C33-2D47-93DB-48AECCC8FD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555" y="5749657"/>
            <a:ext cx="8419774" cy="3715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CA" sz="1100" i="1" dirty="0"/>
              <a:t>Sources</a:t>
            </a:r>
            <a:r>
              <a:rPr lang="en-CA" sz="1100" dirty="0"/>
              <a:t>: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CA" sz="1100" dirty="0"/>
              <a:t>Maki D, </a:t>
            </a:r>
            <a:r>
              <a:rPr lang="en-CA" sz="1100" dirty="0" err="1"/>
              <a:t>Tambyah</a:t>
            </a:r>
            <a:r>
              <a:rPr lang="en-CA" sz="1100" dirty="0"/>
              <a:t> P. Engineering out the risk of infection with urinary catheters. </a:t>
            </a:r>
            <a:r>
              <a:rPr lang="en-GB" sz="1100" dirty="0" err="1"/>
              <a:t>Emerg</a:t>
            </a:r>
            <a:r>
              <a:rPr lang="en-GB" sz="1100" dirty="0"/>
              <a:t> Infect Dis 2001;7(2): 342–7</a:t>
            </a:r>
            <a:r>
              <a:rPr lang="en-US" sz="1100" dirty="0"/>
              <a:t>;</a:t>
            </a:r>
            <a:endParaRPr lang="en-CA" sz="1100" dirty="0"/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1100" dirty="0" err="1"/>
              <a:t>Damani</a:t>
            </a:r>
            <a:r>
              <a:rPr lang="en-GB" sz="1100" dirty="0"/>
              <a:t> N. Prevention of catheter-associated urinary tract infections. In: Friedman C, Newsom </a:t>
            </a:r>
            <a:r>
              <a:rPr lang="en-GB" sz="1100" dirty="0" err="1"/>
              <a:t>SWB</a:t>
            </a:r>
            <a:r>
              <a:rPr lang="en-GB" sz="1100" dirty="0"/>
              <a:t>, editors, </a:t>
            </a:r>
            <a:r>
              <a:rPr lang="en-GB" sz="1100" dirty="0" err="1"/>
              <a:t>IFIC</a:t>
            </a:r>
            <a:r>
              <a:rPr lang="en-GB" sz="1100" dirty="0"/>
              <a:t> basic concepts of infection control, 3rd edition. International Federation of Infection Control, 2016 (http://</a:t>
            </a:r>
            <a:r>
              <a:rPr lang="en-GB" sz="1100" dirty="0" err="1"/>
              <a:t>theific.org</a:t>
            </a:r>
            <a:r>
              <a:rPr lang="en-GB" sz="1100" dirty="0"/>
              <a:t>/basic-concepts-english-version-2016/).</a:t>
            </a:r>
            <a:endParaRPr lang="en-CA" sz="1100" dirty="0"/>
          </a:p>
          <a:p>
            <a:endParaRPr lang="en-CA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Uropathogens</a:t>
            </a:r>
            <a:r>
              <a:rPr lang="fr-FR" sz="3200" dirty="0"/>
              <a:t>: routes of entry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636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472590-E3D4-C445-B213-E1C7A0F1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367619"/>
            <a:ext cx="6760329" cy="720000"/>
          </a:xfrm>
        </p:spPr>
        <p:txBody>
          <a:bodyPr>
            <a:noAutofit/>
          </a:bodyPr>
          <a:lstStyle/>
          <a:p>
            <a:r>
              <a:rPr lang="fr-FR" sz="3200" kern="0" dirty="0">
                <a:cs typeface="Arial"/>
              </a:rPr>
              <a:t>Routes of entry and </a:t>
            </a:r>
            <a:r>
              <a:rPr lang="fr-FR" sz="3200" kern="0" dirty="0" err="1">
                <a:cs typeface="Arial"/>
              </a:rPr>
              <a:t>path</a:t>
            </a:r>
            <a:r>
              <a:rPr lang="fr-FR" sz="3200" kern="0" dirty="0">
                <a:cs typeface="Arial"/>
              </a:rPr>
              <a:t> of </a:t>
            </a:r>
            <a:r>
              <a:rPr lang="fr-FR" sz="3200" kern="0" dirty="0" err="1">
                <a:cs typeface="Arial"/>
              </a:rPr>
              <a:t>uropathogens</a:t>
            </a:r>
            <a:endParaRPr lang="en-CA" sz="32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D0482FE-17A6-42B0-8B5D-A456D9F64C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8135" y="6115291"/>
            <a:ext cx="8419774" cy="338046"/>
          </a:xfrm>
        </p:spPr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Maki D, </a:t>
            </a:r>
            <a:r>
              <a:rPr lang="en-CA" sz="1100" dirty="0" err="1"/>
              <a:t>Tambyah</a:t>
            </a:r>
            <a:r>
              <a:rPr lang="en-CA" sz="1100" dirty="0"/>
              <a:t> P. Engineering out the risk of infection with urinary catheters. </a:t>
            </a:r>
            <a:r>
              <a:rPr lang="en-GB" sz="1100" dirty="0" err="1"/>
              <a:t>Emerg</a:t>
            </a:r>
            <a:r>
              <a:rPr lang="en-GB" sz="1100" dirty="0"/>
              <a:t> Infect Dis 2001;7(2): 342–7</a:t>
            </a:r>
            <a:r>
              <a:rPr lang="en-US" sz="1100" dirty="0"/>
              <a:t>;</a:t>
            </a:r>
            <a:br>
              <a:rPr lang="en-CA" sz="1100" dirty="0"/>
            </a:br>
            <a:endParaRPr lang="en-CA" sz="1100" dirty="0"/>
          </a:p>
        </p:txBody>
      </p:sp>
      <p:pic>
        <p:nvPicPr>
          <p:cNvPr id="5" name="Extraliminal-Intraluminal final.jpg" descr="Extraliminal-Intraluminal fina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130" y="1087619"/>
            <a:ext cx="5847784" cy="44296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9979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138" y="1282256"/>
            <a:ext cx="3694269" cy="49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4" y="1282258"/>
            <a:ext cx="3880523" cy="495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25F539-A409-1349-A757-A7E9AA307453}"/>
              </a:ext>
            </a:extLst>
          </p:cNvPr>
          <p:cNvGrpSpPr/>
          <p:nvPr/>
        </p:nvGrpSpPr>
        <p:grpSpPr>
          <a:xfrm rot="19688139">
            <a:off x="8092386" y="5914798"/>
            <a:ext cx="965386" cy="908640"/>
            <a:chOff x="846670" y="5412666"/>
            <a:chExt cx="1128965" cy="10018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2218579-CB8C-7B47-8D1F-394F4A48E588}"/>
                </a:ext>
              </a:extLst>
            </p:cNvPr>
            <p:cNvSpPr/>
            <p:nvPr/>
          </p:nvSpPr>
          <p:spPr bwMode="auto">
            <a:xfrm>
              <a:off x="911618" y="5412666"/>
              <a:ext cx="1058403" cy="1001818"/>
            </a:xfrm>
            <a:prstGeom prst="ellipse">
              <a:avLst/>
            </a:prstGeom>
            <a:solidFill>
              <a:srgbClr val="2A2356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8E47A3-91DC-AF4C-B3AE-0AAC2F6F4892}"/>
                </a:ext>
              </a:extLst>
            </p:cNvPr>
            <p:cNvSpPr txBox="1"/>
            <p:nvPr/>
          </p:nvSpPr>
          <p:spPr>
            <a:xfrm>
              <a:off x="846670" y="5672323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Group work</a:t>
              </a:r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16472590-E3D4-C445-B213-E1C7A0F1FFC4}"/>
              </a:ext>
            </a:extLst>
          </p:cNvPr>
          <p:cNvSpPr txBox="1">
            <a:spLocks/>
          </p:cNvSpPr>
          <p:nvPr/>
        </p:nvSpPr>
        <p:spPr bwMode="gray">
          <a:xfrm>
            <a:off x="360000" y="379662"/>
            <a:ext cx="6760329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kern="0" dirty="0">
                <a:cs typeface="Arial"/>
              </a:rPr>
              <a:t>Group </a:t>
            </a:r>
            <a:r>
              <a:rPr lang="fr-FR" sz="3200" kern="0" dirty="0" err="1">
                <a:cs typeface="Arial"/>
              </a:rPr>
              <a:t>work</a:t>
            </a:r>
            <a:r>
              <a:rPr lang="fr-FR" sz="3200" kern="0" dirty="0">
                <a:cs typeface="Arial"/>
              </a:rPr>
              <a:t> 1. Indications for </a:t>
            </a:r>
            <a:r>
              <a:rPr lang="fr-FR" sz="3200" kern="0" dirty="0" err="1">
                <a:cs typeface="Arial"/>
              </a:rPr>
              <a:t>urinary</a:t>
            </a:r>
            <a:r>
              <a:rPr lang="fr-FR" sz="3200" kern="0" dirty="0">
                <a:cs typeface="Arial"/>
              </a:rPr>
              <a:t> </a:t>
            </a:r>
            <a:r>
              <a:rPr lang="fr-FR" sz="3200" kern="0" dirty="0" err="1">
                <a:cs typeface="Arial"/>
              </a:rPr>
              <a:t>catheter</a:t>
            </a:r>
            <a:r>
              <a:rPr lang="fr-FR" sz="3200" kern="0" dirty="0">
                <a:cs typeface="Arial"/>
              </a:rPr>
              <a:t> use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55505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D2BA-F4A7-4909-8891-CD0D0648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54846"/>
            <a:ext cx="8424001" cy="4459890"/>
          </a:xfrm>
        </p:spPr>
        <p:txBody>
          <a:bodyPr/>
          <a:lstStyle/>
          <a:p>
            <a:r>
              <a:rPr lang="en-GB" sz="2200" b="1"/>
              <a:t>1. Acute urinary retention </a:t>
            </a:r>
            <a:r>
              <a:rPr lang="en-GB" sz="2200" b="1" i="1"/>
              <a:t>without </a:t>
            </a:r>
            <a:r>
              <a:rPr lang="en-GB" sz="2200" b="1"/>
              <a:t>bladder outlet obstruction </a:t>
            </a:r>
            <a:r>
              <a:rPr lang="en-GB" sz="2200"/>
              <a:t>(e.g. medication-related urinary retention)</a:t>
            </a:r>
          </a:p>
          <a:p>
            <a:r>
              <a:rPr lang="en-GB" sz="2200" b="1"/>
              <a:t>2. Acute urinary retention </a:t>
            </a:r>
            <a:r>
              <a:rPr lang="en-GB" sz="2200" b="1" i="1"/>
              <a:t>with </a:t>
            </a:r>
            <a:r>
              <a:rPr lang="en-GB" sz="2200" b="1"/>
              <a:t>bladder outlet obstruction </a:t>
            </a:r>
            <a:r>
              <a:rPr lang="en-GB" sz="2200"/>
              <a:t>due to non-infectious, nontraumatic diagnosis (e.g. exacerbation of benign prostatic hyperplasia)</a:t>
            </a:r>
          </a:p>
          <a:p>
            <a:pPr marL="646113" lvl="1" indent="-285750"/>
            <a:r>
              <a:rPr lang="en-GB" sz="1800" i="1"/>
              <a:t>Note</a:t>
            </a:r>
            <a:r>
              <a:rPr lang="en-GB" sz="1800"/>
              <a:t>: consider urology consultation for catheter type and/or placement for conditions, such as acute prostatitis and urethral trauma. </a:t>
            </a:r>
          </a:p>
          <a:p>
            <a:r>
              <a:rPr lang="en-GB" sz="2200" b="1"/>
              <a:t>3. Chronic urinary retention with bladder outlet obstruction</a:t>
            </a:r>
          </a:p>
          <a:p>
            <a:pPr marL="646113" lvl="1" indent="-285750"/>
            <a:r>
              <a:rPr lang="en-GB" sz="1800" i="1"/>
              <a:t>Note</a:t>
            </a:r>
            <a:r>
              <a:rPr lang="en-GB" sz="1800"/>
              <a:t>: it is unclear whether a Foley catheter is appropriate for chronic urinary retention without bladder outlet obstruction (e.g. neurogenic bladder) when an intermittent straight catheter is feasible and adequate.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08D24-2947-442C-9360-243E11A7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09290"/>
            <a:ext cx="7136144" cy="720000"/>
          </a:xfrm>
        </p:spPr>
        <p:txBody>
          <a:bodyPr/>
          <a:lstStyle/>
          <a:p>
            <a:r>
              <a:rPr lang="en-GB" sz="3200" dirty="0"/>
              <a:t>Appropriate indications </a:t>
            </a:r>
            <a:r>
              <a:rPr lang="mr-IN" sz="3200" dirty="0"/>
              <a:t>–</a:t>
            </a:r>
            <a:r>
              <a:rPr lang="en-GB" sz="3200" dirty="0"/>
              <a:t> for use in hospitalized medical patients (1)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7D6842-882C-F04F-A011-3BF088487A59}"/>
              </a:ext>
            </a:extLst>
          </p:cNvPr>
          <p:cNvGrpSpPr/>
          <p:nvPr/>
        </p:nvGrpSpPr>
        <p:grpSpPr>
          <a:xfrm rot="19742653">
            <a:off x="7546551" y="5943620"/>
            <a:ext cx="965386" cy="908640"/>
            <a:chOff x="5080284" y="3465523"/>
            <a:chExt cx="1128965" cy="10018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83D3165-627B-E049-8692-5B8D70A65E2C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65A72-03D8-9047-9230-D7A59EF22DCC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798D93-1B30-BF49-A8E5-6DBDB6BD9494}"/>
              </a:ext>
            </a:extLst>
          </p:cNvPr>
          <p:cNvGrpSpPr/>
          <p:nvPr/>
        </p:nvGrpSpPr>
        <p:grpSpPr>
          <a:xfrm rot="19826652">
            <a:off x="8297081" y="5943618"/>
            <a:ext cx="965386" cy="908640"/>
            <a:chOff x="894673" y="2920850"/>
            <a:chExt cx="1128965" cy="10018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667D44-4E1A-3149-AD31-18C5EAA965E3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5FC9EE-8039-4E49-A6CA-FDC57B15B58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0B9DBC0-5C33-2D47-93DB-48AECCC8FD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9512" y="5814485"/>
            <a:ext cx="8600261" cy="3149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CA" sz="900" i="1" dirty="0"/>
              <a:t>Sources</a:t>
            </a:r>
            <a:r>
              <a:rPr lang="en-CA" sz="900" dirty="0"/>
              <a:t>: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CA" sz="900" dirty="0" err="1"/>
              <a:t>Meddings</a:t>
            </a:r>
            <a:r>
              <a:rPr lang="en-CA" sz="900" dirty="0"/>
              <a:t> J, Saint S, Fowler KE, </a:t>
            </a:r>
            <a:r>
              <a:rPr lang="en-CA" sz="900" dirty="0" err="1"/>
              <a:t>Gaies</a:t>
            </a:r>
            <a:r>
              <a:rPr lang="en-CA" sz="900" dirty="0"/>
              <a:t> E, </a:t>
            </a:r>
            <a:r>
              <a:rPr lang="en-CA" sz="900" dirty="0" err="1"/>
              <a:t>Hickner</a:t>
            </a:r>
            <a:r>
              <a:rPr lang="en-CA" sz="900" dirty="0"/>
              <a:t> A, </a:t>
            </a:r>
            <a:r>
              <a:rPr lang="en-CA" sz="900" dirty="0" err="1"/>
              <a:t>Krein</a:t>
            </a:r>
            <a:r>
              <a:rPr lang="en-CA" sz="900" dirty="0"/>
              <a:t> SL et al. The Ann Arbor criteria for appropriate urinary catheter use in hospitalized </a:t>
            </a:r>
            <a:br>
              <a:rPr lang="en-CA" sz="900" dirty="0"/>
            </a:br>
            <a:r>
              <a:rPr lang="en-CA" sz="900" dirty="0"/>
              <a:t>medical patients: results obtained by using the RAND/UCLA appropriateness method. Ann Intern Med. 2015;162(9 </a:t>
            </a:r>
            <a:r>
              <a:rPr lang="en-CA" sz="900" dirty="0" err="1"/>
              <a:t>Suppl</a:t>
            </a:r>
            <a:r>
              <a:rPr lang="en-CA" sz="900" dirty="0"/>
              <a:t>):S1–S34;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CA" sz="900" dirty="0"/>
              <a:t>Guideline for prevention of catheter-associated urinary tract infections (2009). Atlanta, GA: Centers for Disease Control and </a:t>
            </a:r>
            <a:br>
              <a:rPr lang="en-CA" sz="900" dirty="0"/>
            </a:br>
            <a:r>
              <a:rPr lang="en-CA" sz="900" dirty="0"/>
              <a:t>Prevention; 2009 (</a:t>
            </a:r>
            <a:r>
              <a:rPr lang="en-CA" sz="900" dirty="0">
                <a:hlinkClick r:id="rId2"/>
              </a:rPr>
              <a:t>https://www.cdc.gov/infectioncontrol/guidelines/cauti/index.html</a:t>
            </a:r>
            <a:r>
              <a:rPr lang="en-CA" sz="900" dirty="0"/>
              <a:t>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C4C57C-7F62-4429-A5DD-609DDC806EA7}"/>
              </a:ext>
            </a:extLst>
          </p:cNvPr>
          <p:cNvSpPr/>
          <p:nvPr/>
        </p:nvSpPr>
        <p:spPr>
          <a:xfrm>
            <a:off x="327606" y="1095425"/>
            <a:ext cx="5684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Refer to handout 6 in the student handbook</a:t>
            </a:r>
          </a:p>
        </p:txBody>
      </p:sp>
    </p:spTree>
    <p:extLst>
      <p:ext uri="{BB962C8B-B14F-4D97-AF65-F5344CB8AC3E}">
        <p14:creationId xmlns:p14="http://schemas.microsoft.com/office/powerpoint/2010/main" val="1206408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D2BA-F4A7-4909-8891-CD0D0648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70" y="1324994"/>
            <a:ext cx="8532481" cy="5200349"/>
          </a:xfrm>
        </p:spPr>
        <p:txBody>
          <a:bodyPr/>
          <a:lstStyle/>
          <a:p>
            <a:r>
              <a:rPr lang="en-GB" sz="2200" b="1" dirty="0"/>
              <a:t>4. Severe pressure ulcers or similarly severe wounds </a:t>
            </a:r>
          </a:p>
          <a:p>
            <a:pPr marL="646113" lvl="1" indent="-285750"/>
            <a:r>
              <a:rPr lang="en-GB" sz="1800" i="1" dirty="0"/>
              <a:t>Note</a:t>
            </a:r>
            <a:r>
              <a:rPr lang="en-GB" sz="1800" dirty="0"/>
              <a:t>: this includes stage III or IV or unstageable pressure ulcers or skin grafts of other types that cannot be kept clear of urinary incontinence despite wound care; other urinary management strategies (e.g. barrier creams, absorbent pads, prompted toileting and non-indwelling catheters) should be considered.</a:t>
            </a:r>
          </a:p>
          <a:p>
            <a:r>
              <a:rPr lang="en-GB" sz="2200" b="1" dirty="0"/>
              <a:t>5. Urinary incontinence </a:t>
            </a:r>
            <a:r>
              <a:rPr lang="en-GB" sz="2200" dirty="0"/>
              <a:t>in patients for whom nurses find it difficult to provide skin care despite other urinary management strategies and available resources, such as lift teams and mechanical lift devices – e.g. if turning causes hemodynamic or respiratory instability, strict prolonged immobility (such as in unstable spine or pelvic fractures), strict temporary immobility after a procedure (such as after vascular catheterization) or excess weight (&gt;300 lb) from severe oedema or obesity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08D24-2947-442C-9360-243E11A7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7619"/>
            <a:ext cx="7136144" cy="720000"/>
          </a:xfrm>
        </p:spPr>
        <p:txBody>
          <a:bodyPr/>
          <a:lstStyle/>
          <a:p>
            <a:r>
              <a:rPr lang="en-GB" sz="3200" dirty="0"/>
              <a:t>Appropriate indications </a:t>
            </a:r>
            <a:r>
              <a:rPr lang="mr-IN" sz="3200" dirty="0"/>
              <a:t>–</a:t>
            </a:r>
            <a:r>
              <a:rPr lang="en-GB" sz="3200" dirty="0"/>
              <a:t> for use in hospitalized medical patients (2)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7D6842-882C-F04F-A011-3BF088487A59}"/>
              </a:ext>
            </a:extLst>
          </p:cNvPr>
          <p:cNvGrpSpPr/>
          <p:nvPr/>
        </p:nvGrpSpPr>
        <p:grpSpPr>
          <a:xfrm rot="19742653">
            <a:off x="7545251" y="6071023"/>
            <a:ext cx="965386" cy="908640"/>
            <a:chOff x="5080284" y="3465523"/>
            <a:chExt cx="1128965" cy="10018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3D3165-627B-E049-8692-5B8D70A65E2C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65A72-03D8-9047-9230-D7A59EF22DCC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798D93-1B30-BF49-A8E5-6DBDB6BD9494}"/>
              </a:ext>
            </a:extLst>
          </p:cNvPr>
          <p:cNvGrpSpPr/>
          <p:nvPr/>
        </p:nvGrpSpPr>
        <p:grpSpPr>
          <a:xfrm rot="19826652">
            <a:off x="8295781" y="6071021"/>
            <a:ext cx="965386" cy="908640"/>
            <a:chOff x="894673" y="2920850"/>
            <a:chExt cx="1128965" cy="100181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667D44-4E1A-3149-AD31-18C5EAA965E3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5FC9EE-8039-4E49-A6CA-FDC57B15B58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40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The symbols explained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4423" y="1343764"/>
            <a:ext cx="965386" cy="908640"/>
            <a:chOff x="818498" y="507964"/>
            <a:chExt cx="1128965" cy="1001818"/>
          </a:xfrm>
        </p:grpSpPr>
        <p:sp>
          <p:nvSpPr>
            <p:cNvPr id="12" name="Oval 11"/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77619" y="1561373"/>
            <a:ext cx="965386" cy="908640"/>
            <a:chOff x="894673" y="2920850"/>
            <a:chExt cx="1128965" cy="1001818"/>
          </a:xfrm>
        </p:grpSpPr>
        <p:sp>
          <p:nvSpPr>
            <p:cNvPr id="16" name="Oval 15"/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0582" y="3744694"/>
            <a:ext cx="965386" cy="908640"/>
            <a:chOff x="5080284" y="3465523"/>
            <a:chExt cx="1128965" cy="1001818"/>
          </a:xfrm>
        </p:grpSpPr>
        <p:sp>
          <p:nvSpPr>
            <p:cNvPr id="19" name="Oval 18"/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70989" y="2966529"/>
            <a:ext cx="965386" cy="898392"/>
            <a:chOff x="872112" y="1718625"/>
            <a:chExt cx="1128965" cy="990519"/>
          </a:xfrm>
        </p:grpSpPr>
        <p:sp>
          <p:nvSpPr>
            <p:cNvPr id="22" name="Oval 21"/>
            <p:cNvSpPr/>
            <p:nvPr/>
          </p:nvSpPr>
          <p:spPr bwMode="auto">
            <a:xfrm>
              <a:off x="886226" y="1718625"/>
              <a:ext cx="1058403" cy="990519"/>
            </a:xfrm>
            <a:prstGeom prst="ellipse">
              <a:avLst/>
            </a:prstGeom>
            <a:solidFill>
              <a:srgbClr val="0000FF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72112" y="2071377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Case study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3004" y="4950233"/>
            <a:ext cx="965386" cy="908640"/>
            <a:chOff x="877728" y="4131510"/>
            <a:chExt cx="1128965" cy="1001818"/>
          </a:xfrm>
        </p:grpSpPr>
        <p:sp>
          <p:nvSpPr>
            <p:cNvPr id="25" name="Oval 24"/>
            <p:cNvSpPr/>
            <p:nvPr/>
          </p:nvSpPr>
          <p:spPr bwMode="auto">
            <a:xfrm>
              <a:off x="914400" y="4131510"/>
              <a:ext cx="1058403" cy="1001818"/>
            </a:xfrm>
            <a:prstGeom prst="ellipse">
              <a:avLst/>
            </a:prstGeom>
            <a:solidFill>
              <a:srgbClr val="660066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7728" y="4414124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Reference/reading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0244" y="2452070"/>
            <a:ext cx="965386" cy="908640"/>
            <a:chOff x="846670" y="5412666"/>
            <a:chExt cx="1128965" cy="1001818"/>
          </a:xfrm>
        </p:grpSpPr>
        <p:sp>
          <p:nvSpPr>
            <p:cNvPr id="28" name="Oval 27"/>
            <p:cNvSpPr/>
            <p:nvPr/>
          </p:nvSpPr>
          <p:spPr bwMode="auto">
            <a:xfrm>
              <a:off x="911618" y="5412666"/>
              <a:ext cx="1058403" cy="1001818"/>
            </a:xfrm>
            <a:prstGeom prst="ellipse">
              <a:avLst/>
            </a:prstGeom>
            <a:solidFill>
              <a:srgbClr val="2A2356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6670" y="5672323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Group work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39588" y="4326344"/>
            <a:ext cx="965386" cy="908640"/>
            <a:chOff x="877728" y="4131510"/>
            <a:chExt cx="1128965" cy="1001818"/>
          </a:xfrm>
        </p:grpSpPr>
        <p:sp>
          <p:nvSpPr>
            <p:cNvPr id="31" name="Oval 30"/>
            <p:cNvSpPr/>
            <p:nvPr/>
          </p:nvSpPr>
          <p:spPr bwMode="auto">
            <a:xfrm>
              <a:off x="914400" y="4131510"/>
              <a:ext cx="1058403" cy="1001818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7728" y="4475774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Video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0480" y="1254181"/>
            <a:ext cx="3559855" cy="108868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You are encouraged to participate in discussion questions, where you can use your own experience and prior knowledge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84050" y="1699550"/>
            <a:ext cx="2859951" cy="58621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Some suggested answers to activities/group work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30125" y="2582598"/>
            <a:ext cx="3559855" cy="58621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You are encouraged to participate in group activities to drill into key topics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51838" y="3872622"/>
            <a:ext cx="3559855" cy="334981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Essential content (not to be missed!)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13214" y="5201039"/>
            <a:ext cx="3559855" cy="58621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Key reference for consolidating learning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91866" y="3102203"/>
            <a:ext cx="2852134" cy="58621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In-depth case study applying learning into practice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91866" y="4472216"/>
            <a:ext cx="2852134" cy="586217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Video material to supplement learning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239588" y="5607469"/>
            <a:ext cx="965386" cy="908640"/>
            <a:chOff x="877728" y="4131510"/>
            <a:chExt cx="1128965" cy="1001818"/>
          </a:xfrm>
        </p:grpSpPr>
        <p:sp>
          <p:nvSpPr>
            <p:cNvPr id="40" name="Oval 39"/>
            <p:cNvSpPr/>
            <p:nvPr/>
          </p:nvSpPr>
          <p:spPr bwMode="auto">
            <a:xfrm>
              <a:off x="914400" y="4131510"/>
              <a:ext cx="1058403" cy="100181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7728" y="4475774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Homework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291866" y="5753341"/>
            <a:ext cx="2852134" cy="573373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GB" sz="1600" dirty="0"/>
              <a:t>Required reading or reflection outside of the classroom</a:t>
            </a:r>
          </a:p>
        </p:txBody>
      </p:sp>
    </p:spTree>
    <p:extLst>
      <p:ext uri="{BB962C8B-B14F-4D97-AF65-F5344CB8AC3E}">
        <p14:creationId xmlns:p14="http://schemas.microsoft.com/office/powerpoint/2010/main" val="2880482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D2BA-F4A7-4909-8891-CD0D0648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327853"/>
            <a:ext cx="8424001" cy="4709347"/>
          </a:xfrm>
        </p:spPr>
        <p:txBody>
          <a:bodyPr/>
          <a:lstStyle/>
          <a:p>
            <a:r>
              <a:rPr lang="en-GB" sz="2200" b="1" dirty="0"/>
              <a:t>6. Hourly measurement of urine volume </a:t>
            </a:r>
            <a:r>
              <a:rPr lang="en-GB" sz="2200" dirty="0"/>
              <a:t>required to provide treatment – e.g. for management of hemodynamic instability, hourly titration of fluids, drips (such as vasopressors or inotropes) or life-supportive therapy</a:t>
            </a:r>
          </a:p>
          <a:p>
            <a:r>
              <a:rPr lang="en-GB" sz="2200" b="1" dirty="0"/>
              <a:t>7. Daily measurement of urine volume </a:t>
            </a:r>
            <a:r>
              <a:rPr lang="en-GB" sz="2200" dirty="0"/>
              <a:t>that is required to provide treatment and cannot be assessed by other volume and urine collection strategies (e.g. acute renal failure work-up, or acute intravenous or oral diuretic management, intravenous fluid management in respiratory or heart failure)</a:t>
            </a:r>
          </a:p>
          <a:p>
            <a:r>
              <a:rPr lang="en-GB" sz="2200" b="1" dirty="0"/>
              <a:t>8. Single 24-hour urine sample for diagnostic test </a:t>
            </a:r>
            <a:r>
              <a:rPr lang="en-GB" sz="2200" dirty="0"/>
              <a:t>that cannot be obtained by other urine collection strategies (e.g. urinal, bedside commode, bedpan, external catheter or intermittent straight catheter)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08D24-2947-442C-9360-243E11A7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367619"/>
            <a:ext cx="7136145" cy="720000"/>
          </a:xfrm>
        </p:spPr>
        <p:txBody>
          <a:bodyPr/>
          <a:lstStyle/>
          <a:p>
            <a:r>
              <a:rPr lang="en-GB" sz="3200" dirty="0"/>
              <a:t>Appropriate indications </a:t>
            </a:r>
            <a:r>
              <a:rPr lang="mr-IN" sz="3200" dirty="0"/>
              <a:t>–</a:t>
            </a:r>
            <a:r>
              <a:rPr lang="en-GB" sz="3200" dirty="0"/>
              <a:t> for use in hospitalized medical patients (3)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7D6842-882C-F04F-A011-3BF088487A59}"/>
              </a:ext>
            </a:extLst>
          </p:cNvPr>
          <p:cNvGrpSpPr/>
          <p:nvPr/>
        </p:nvGrpSpPr>
        <p:grpSpPr>
          <a:xfrm rot="19742653">
            <a:off x="7546551" y="5943620"/>
            <a:ext cx="965386" cy="908640"/>
            <a:chOff x="5080284" y="3465523"/>
            <a:chExt cx="1128965" cy="10018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83D3165-627B-E049-8692-5B8D70A65E2C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A65A72-03D8-9047-9230-D7A59EF22DCC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798D93-1B30-BF49-A8E5-6DBDB6BD9494}"/>
              </a:ext>
            </a:extLst>
          </p:cNvPr>
          <p:cNvGrpSpPr/>
          <p:nvPr/>
        </p:nvGrpSpPr>
        <p:grpSpPr>
          <a:xfrm rot="19826652">
            <a:off x="8297081" y="5943618"/>
            <a:ext cx="965386" cy="908640"/>
            <a:chOff x="894673" y="2920850"/>
            <a:chExt cx="1128965" cy="10018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667D44-4E1A-3149-AD31-18C5EAA965E3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5FC9EE-8039-4E49-A6CA-FDC57B15B58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833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D2BA-F4A7-4909-8891-CD0D0648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232727"/>
            <a:ext cx="8424001" cy="4804473"/>
          </a:xfrm>
        </p:spPr>
        <p:txBody>
          <a:bodyPr/>
          <a:lstStyle/>
          <a:p>
            <a:r>
              <a:rPr lang="en-GB" sz="2200" b="1" dirty="0"/>
              <a:t>9. To reduce acute, severe pain with movement</a:t>
            </a:r>
            <a:r>
              <a:rPr lang="en-GB" sz="2200" dirty="0"/>
              <a:t> when other urine management strategies are difficult (e.g. acute unrepaired fracture).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i="1" dirty="0"/>
              <a:t>Note</a:t>
            </a:r>
            <a:r>
              <a:rPr lang="en-GB" sz="1800" dirty="0"/>
              <a:t>: consider other urine collection strategies (e.g. urinal, bedside commode, bedpan, external catheter or intermittent straight catheter).</a:t>
            </a:r>
          </a:p>
          <a:p>
            <a:r>
              <a:rPr lang="en-GB" sz="2200" b="1" dirty="0"/>
              <a:t>10. Improvement in comfort</a:t>
            </a:r>
            <a:r>
              <a:rPr lang="en-GB" sz="2200" dirty="0"/>
              <a:t> when urine collection by catheter addresses patient and family goals in a dying patient </a:t>
            </a:r>
          </a:p>
          <a:p>
            <a:r>
              <a:rPr lang="en-GB" sz="2200" b="1" dirty="0"/>
              <a:t>11. Management of gross haematuria </a:t>
            </a:r>
            <a:r>
              <a:rPr lang="en-GB" sz="2200" dirty="0"/>
              <a:t>with blood clots in urine</a:t>
            </a:r>
          </a:p>
          <a:p>
            <a:r>
              <a:rPr lang="en-GB" sz="2200" b="1" dirty="0"/>
              <a:t>12. Clinical condition for which an intermittent straight catheter or external catheter would be appropriate </a:t>
            </a:r>
            <a:r>
              <a:rPr lang="en-GB" sz="2200" dirty="0"/>
              <a:t>but placement by experienced nurse or physician was difficult or for a patient for whom bladder emptying was inadequate with non-indwelling strategies during this admission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D6842-882C-F04F-A011-3BF088487A59}"/>
              </a:ext>
            </a:extLst>
          </p:cNvPr>
          <p:cNvGrpSpPr/>
          <p:nvPr/>
        </p:nvGrpSpPr>
        <p:grpSpPr>
          <a:xfrm rot="19742653">
            <a:off x="7546551" y="5943620"/>
            <a:ext cx="965386" cy="908640"/>
            <a:chOff x="5080284" y="3465523"/>
            <a:chExt cx="1128965" cy="10018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3D3165-627B-E049-8692-5B8D70A65E2C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A65A72-03D8-9047-9230-D7A59EF22DCC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798D93-1B30-BF49-A8E5-6DBDB6BD9494}"/>
              </a:ext>
            </a:extLst>
          </p:cNvPr>
          <p:cNvGrpSpPr/>
          <p:nvPr/>
        </p:nvGrpSpPr>
        <p:grpSpPr>
          <a:xfrm rot="19826652">
            <a:off x="8297081" y="5943618"/>
            <a:ext cx="965386" cy="908640"/>
            <a:chOff x="894673" y="2920850"/>
            <a:chExt cx="1128965" cy="100181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8667D44-4E1A-3149-AD31-18C5EAA965E3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5FC9EE-8039-4E49-A6CA-FDC57B15B58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3108D24-2947-442C-9360-243E11A7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367619"/>
            <a:ext cx="7136145" cy="720000"/>
          </a:xfrm>
        </p:spPr>
        <p:txBody>
          <a:bodyPr/>
          <a:lstStyle/>
          <a:p>
            <a:r>
              <a:rPr lang="en-GB" sz="3200" dirty="0"/>
              <a:t>Appropriate indications </a:t>
            </a:r>
            <a:r>
              <a:rPr lang="mr-IN" sz="3200" dirty="0"/>
              <a:t>–</a:t>
            </a:r>
            <a:r>
              <a:rPr lang="en-GB" sz="3200" dirty="0"/>
              <a:t> for use in hospitalized medical patients (4)</a:t>
            </a:r>
          </a:p>
        </p:txBody>
      </p:sp>
    </p:spTree>
    <p:extLst>
      <p:ext uri="{BB962C8B-B14F-4D97-AF65-F5344CB8AC3E}">
        <p14:creationId xmlns:p14="http://schemas.microsoft.com/office/powerpoint/2010/main" val="1718833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D2BA-F4A7-4909-8891-CD0D0648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319335"/>
            <a:ext cx="8662482" cy="4595401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GB" sz="2200" b="1" dirty="0"/>
              <a:t>Urinary incontinence </a:t>
            </a:r>
            <a:r>
              <a:rPr lang="en-GB" sz="2200" dirty="0"/>
              <a:t>when nurses can turn/provide skin care with available resources, including patients with intact skin, incontinence-associated dermatitis, stage I and II pressure ulcers and closed deep-tissue surgery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sz="2200" b="1" dirty="0"/>
              <a:t>Routine use of Foley catheter in intensive care unit </a:t>
            </a:r>
            <a:r>
              <a:rPr lang="en-GB" sz="2200" dirty="0"/>
              <a:t>without an appropriate indication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sz="2200" dirty="0"/>
              <a:t>Foley placement </a:t>
            </a:r>
            <a:r>
              <a:rPr lang="en-GB" sz="2200" b="1" dirty="0"/>
              <a:t>to reduce risk of falls </a:t>
            </a:r>
            <a:r>
              <a:rPr lang="en-GB" sz="2200" dirty="0"/>
              <a:t>by minimizing the need to get up to urinate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GB" sz="2200" dirty="0"/>
              <a:t>Post-void </a:t>
            </a:r>
            <a:r>
              <a:rPr lang="en-GB" sz="2200" b="1" dirty="0"/>
              <a:t>residual urine volume assessment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336874" y="5508717"/>
            <a:ext cx="7252105" cy="164088"/>
          </a:xfrm>
        </p:spPr>
        <p:txBody>
          <a:bodyPr>
            <a:noAutofit/>
          </a:bodyPr>
          <a:lstStyle/>
          <a:p>
            <a:r>
              <a:rPr lang="en-GB" sz="1000" i="1" dirty="0"/>
              <a:t>Sources</a:t>
            </a:r>
            <a:r>
              <a:rPr lang="en-GB" sz="1000" dirty="0"/>
              <a:t>: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1000" dirty="0" err="1"/>
              <a:t>Meddings</a:t>
            </a:r>
            <a:r>
              <a:rPr lang="en-GB" sz="1000" dirty="0"/>
              <a:t> J, Saint S, Fowler KE, </a:t>
            </a:r>
            <a:r>
              <a:rPr lang="en-GB" sz="1000" dirty="0" err="1"/>
              <a:t>Gaies</a:t>
            </a:r>
            <a:r>
              <a:rPr lang="en-GB" sz="1000" dirty="0"/>
              <a:t> E, </a:t>
            </a:r>
            <a:r>
              <a:rPr lang="en-GB" sz="1000" dirty="0" err="1"/>
              <a:t>Hickner</a:t>
            </a:r>
            <a:r>
              <a:rPr lang="en-GB" sz="1000" dirty="0"/>
              <a:t> A, </a:t>
            </a:r>
            <a:r>
              <a:rPr lang="en-GB" sz="1000" dirty="0" err="1"/>
              <a:t>Krein</a:t>
            </a:r>
            <a:r>
              <a:rPr lang="en-GB" sz="1000" dirty="0"/>
              <a:t> SL et al. The Ann Arbor criteria for appropriate urinary catheter use in hospitalized medical patients: results obtained by using the RAND/UCLA appropriateness method. Ann Intern Med. 2015;162(9 </a:t>
            </a:r>
            <a:r>
              <a:rPr lang="en-GB" sz="1000" dirty="0" err="1"/>
              <a:t>Suppl</a:t>
            </a:r>
            <a:r>
              <a:rPr lang="en-GB" sz="1000" dirty="0"/>
              <a:t>):S1–S34;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1000" dirty="0"/>
              <a:t>Guideline for prevention of catheter-associated urinary tract infections (2009). Atlanta, GA: </a:t>
            </a:r>
            <a:r>
              <a:rPr lang="en-GB" sz="1000" dirty="0" err="1"/>
              <a:t>Centers</a:t>
            </a:r>
            <a:r>
              <a:rPr lang="en-GB" sz="1000" dirty="0"/>
              <a:t> for Disease Control and Prevention; 2009 (https://www.cdc.gov/infectioncontrol/guidelines/cauti/index.html).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08D24-2947-442C-9360-243E11A7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367619"/>
            <a:ext cx="6804289" cy="720000"/>
          </a:xfrm>
        </p:spPr>
        <p:txBody>
          <a:bodyPr/>
          <a:lstStyle/>
          <a:p>
            <a:br>
              <a:rPr lang="en-GB" sz="3200" b="0" dirty="0"/>
            </a:br>
            <a:r>
              <a:rPr lang="en-GB" sz="3200" dirty="0"/>
              <a:t>Inappropriate uses </a:t>
            </a:r>
            <a:r>
              <a:rPr lang="mr-IN" sz="3200" dirty="0"/>
              <a:t>–</a:t>
            </a:r>
            <a:r>
              <a:rPr lang="en-GB" sz="3200" dirty="0"/>
              <a:t> in hospitalized medical patients (1)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7D6842-882C-F04F-A011-3BF088487A59}"/>
              </a:ext>
            </a:extLst>
          </p:cNvPr>
          <p:cNvGrpSpPr/>
          <p:nvPr/>
        </p:nvGrpSpPr>
        <p:grpSpPr>
          <a:xfrm rot="19742653">
            <a:off x="7546551" y="5943620"/>
            <a:ext cx="965386" cy="908640"/>
            <a:chOff x="5080284" y="3465523"/>
            <a:chExt cx="1128965" cy="10018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3D3165-627B-E049-8692-5B8D70A65E2C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65A72-03D8-9047-9230-D7A59EF22DCC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798D93-1B30-BF49-A8E5-6DBDB6BD9494}"/>
              </a:ext>
            </a:extLst>
          </p:cNvPr>
          <p:cNvGrpSpPr/>
          <p:nvPr/>
        </p:nvGrpSpPr>
        <p:grpSpPr>
          <a:xfrm rot="19826652">
            <a:off x="8297081" y="5943618"/>
            <a:ext cx="965386" cy="908640"/>
            <a:chOff x="894673" y="2920850"/>
            <a:chExt cx="1128965" cy="100181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667D44-4E1A-3149-AD31-18C5EAA965E3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5FC9EE-8039-4E49-A6CA-FDC57B15B58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154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D2BA-F4A7-4909-8891-CD0D0648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421034"/>
            <a:ext cx="8424001" cy="4616166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GB" sz="2200" b="1" dirty="0"/>
              <a:t>Random or 24-hour urine sample collection </a:t>
            </a:r>
            <a:r>
              <a:rPr lang="en-GB" sz="2200" dirty="0"/>
              <a:t>for sterile or nonsterile specimens if possible by other collection strategies (e.g. barrier creams, absorbent pads, prompted toileting or non-indwelling catheters)</a:t>
            </a:r>
            <a:endParaRPr lang="en-GB" sz="2200" b="1" dirty="0"/>
          </a:p>
          <a:p>
            <a:pPr marL="457200" indent="-457200">
              <a:buFont typeface="+mj-lt"/>
              <a:buAutoNum type="arabicPeriod" startAt="5"/>
            </a:pPr>
            <a:r>
              <a:rPr lang="en-GB" sz="2200" b="1" dirty="0"/>
              <a:t>Patient or family request </a:t>
            </a:r>
            <a:r>
              <a:rPr lang="en-GB" sz="2200" dirty="0"/>
              <a:t>when there are no expected difficulties managing urine otherwise in non-dying patient, including during patient transport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GB" sz="2200" b="1" dirty="0"/>
              <a:t>Patient ordered for “bed rest” without strict immobility requirement </a:t>
            </a:r>
            <a:r>
              <a:rPr lang="en-GB" sz="2200" dirty="0"/>
              <a:t>(e.g. lower-extremity cellulitis)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GB" sz="2200" b="1" dirty="0"/>
              <a:t>Preventing urinary tract infection (</a:t>
            </a:r>
            <a:r>
              <a:rPr lang="en-GB" sz="2200" b="1" dirty="0" err="1"/>
              <a:t>UTI</a:t>
            </a:r>
            <a:r>
              <a:rPr lang="en-GB" sz="2200" b="1" dirty="0"/>
              <a:t>) </a:t>
            </a:r>
            <a:r>
              <a:rPr lang="en-GB" sz="2200" dirty="0"/>
              <a:t>in patient with faecal incontinence or diarrhoea or management of frequent, painful urination in patients with </a:t>
            </a:r>
            <a:r>
              <a:rPr lang="en-GB" sz="2200" dirty="0" err="1"/>
              <a:t>UTI</a:t>
            </a: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08D24-2947-442C-9360-243E11A7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30" y="460800"/>
            <a:ext cx="6645341" cy="720000"/>
          </a:xfrm>
        </p:spPr>
        <p:txBody>
          <a:bodyPr/>
          <a:lstStyle/>
          <a:p>
            <a:br>
              <a:rPr lang="en-GB" sz="3200" b="0" dirty="0"/>
            </a:br>
            <a:r>
              <a:rPr lang="en-GB" sz="3200" dirty="0"/>
              <a:t>Inappropriate uses </a:t>
            </a:r>
            <a:r>
              <a:rPr lang="mr-IN" sz="3200" dirty="0"/>
              <a:t>–</a:t>
            </a:r>
            <a:r>
              <a:rPr lang="en-GB" sz="3200" dirty="0"/>
              <a:t> in hospitalized medical patients (2)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7D6842-882C-F04F-A011-3BF088487A59}"/>
              </a:ext>
            </a:extLst>
          </p:cNvPr>
          <p:cNvGrpSpPr/>
          <p:nvPr/>
        </p:nvGrpSpPr>
        <p:grpSpPr>
          <a:xfrm rot="19742653">
            <a:off x="7546551" y="5943620"/>
            <a:ext cx="965386" cy="908640"/>
            <a:chOff x="5080284" y="3465523"/>
            <a:chExt cx="1128965" cy="10018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3D3165-627B-E049-8692-5B8D70A65E2C}"/>
                </a:ext>
              </a:extLst>
            </p:cNvPr>
            <p:cNvSpPr/>
            <p:nvPr/>
          </p:nvSpPr>
          <p:spPr bwMode="auto">
            <a:xfrm>
              <a:off x="5116956" y="3465523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65A72-03D8-9047-9230-D7A59EF22DCC}"/>
                </a:ext>
              </a:extLst>
            </p:cNvPr>
            <p:cNvSpPr txBox="1"/>
            <p:nvPr/>
          </p:nvSpPr>
          <p:spPr>
            <a:xfrm>
              <a:off x="5080284" y="3711017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798D93-1B30-BF49-A8E5-6DBDB6BD9494}"/>
              </a:ext>
            </a:extLst>
          </p:cNvPr>
          <p:cNvGrpSpPr/>
          <p:nvPr/>
        </p:nvGrpSpPr>
        <p:grpSpPr>
          <a:xfrm rot="19826652">
            <a:off x="8297081" y="5943618"/>
            <a:ext cx="965386" cy="908640"/>
            <a:chOff x="894673" y="2920850"/>
            <a:chExt cx="1128965" cy="100181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667D44-4E1A-3149-AD31-18C5EAA965E3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5FC9EE-8039-4E49-A6CA-FDC57B15B58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132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390DB2-696A-654C-936A-4EFB841E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Types of catheterization and catheters</a:t>
            </a:r>
            <a:endParaRPr lang="en-CA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0045DE-D1BF-4C9C-86DA-3FDE20B65952}"/>
              </a:ext>
            </a:extLst>
          </p:cNvPr>
          <p:cNvSpPr/>
          <p:nvPr/>
        </p:nvSpPr>
        <p:spPr>
          <a:xfrm>
            <a:off x="3133594" y="4735543"/>
            <a:ext cx="2176558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Indwelling (Foley) catheter   </a:t>
            </a:r>
            <a:endParaRPr lang="en-GB" sz="1350" dirty="0">
              <a:solidFill>
                <a:prstClr val="black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413485-88E6-4681-AD5A-3C4B2BF728E5}"/>
              </a:ext>
            </a:extLst>
          </p:cNvPr>
          <p:cNvSpPr/>
          <p:nvPr/>
        </p:nvSpPr>
        <p:spPr>
          <a:xfrm>
            <a:off x="6068183" y="4740124"/>
            <a:ext cx="2247090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Intermittent straight catheter</a:t>
            </a:r>
            <a:endParaRPr lang="en-GB" sz="1350" dirty="0">
              <a:solidFill>
                <a:prstClr val="black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9DD5B-E343-BB4F-8BFA-5C7B085AF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13" y="1839863"/>
            <a:ext cx="2472311" cy="3034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6448-DB3F-4641-86C4-F75C292609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98466" l="9866" r="89847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76117">
            <a:off x="6888697" y="1675944"/>
            <a:ext cx="900955" cy="3096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CE0A4E-735C-A645-ADAB-C6395F0F11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037" y="2943891"/>
            <a:ext cx="1657401" cy="150917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5EC928-64FD-A440-9887-B631DEA421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Images © WHO/ Nizam </a:t>
            </a:r>
            <a:r>
              <a:rPr lang="en-US" dirty="0" err="1"/>
              <a:t>Damani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1DE28B-F435-4535-A381-FB4FCB289C8B}"/>
              </a:ext>
            </a:extLst>
          </p:cNvPr>
          <p:cNvSpPr/>
          <p:nvPr/>
        </p:nvSpPr>
        <p:spPr>
          <a:xfrm>
            <a:off x="359998" y="1092097"/>
            <a:ext cx="5380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Refer to handout 7 in the student handbook</a:t>
            </a:r>
          </a:p>
        </p:txBody>
      </p:sp>
    </p:spTree>
    <p:extLst>
      <p:ext uri="{BB962C8B-B14F-4D97-AF65-F5344CB8AC3E}">
        <p14:creationId xmlns:p14="http://schemas.microsoft.com/office/powerpoint/2010/main" val="598782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30ED43-6EA7-E14A-B596-E95F58B9D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26" y="1718000"/>
            <a:ext cx="8237106" cy="44936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Biofilms are clusters of  microorganisms and extracellular polymeric matrix.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They can form on internal/external surfaces of catheters shortly after insertion and ascend to the bladder in 1–3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Shedding of bacterial cells from biofilms can lead to infection.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Some biofilms block catheters, leading to bladder/kidney stones (e.g. crystalline biofilms form from bacteria that produce urea, such as </a:t>
            </a:r>
            <a:r>
              <a:rPr lang="en-CA" sz="2200" i="1" dirty="0"/>
              <a:t>Proteus</a:t>
            </a:r>
            <a:r>
              <a:rPr lang="en-CA" sz="2200" dirty="0"/>
              <a:t> spp.).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They prevent penetration of antimicrobial agents and result in failure of treatment.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2DD15-AB23-974A-8CC2-DB4135389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https://www.youtube.com/watch?v=be-mjOGiquk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Role of biofilms in CAUTI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 rot="20041516">
            <a:off x="8188600" y="5925586"/>
            <a:ext cx="965386" cy="908640"/>
            <a:chOff x="877728" y="4131510"/>
            <a:chExt cx="1128965" cy="1001818"/>
          </a:xfrm>
        </p:grpSpPr>
        <p:sp>
          <p:nvSpPr>
            <p:cNvPr id="11" name="Oval 10"/>
            <p:cNvSpPr/>
            <p:nvPr/>
          </p:nvSpPr>
          <p:spPr bwMode="auto">
            <a:xfrm>
              <a:off x="914400" y="4131510"/>
              <a:ext cx="1058403" cy="1001818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7728" y="4475774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545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8" y="1471961"/>
            <a:ext cx="8424001" cy="4284983"/>
          </a:xfrm>
        </p:spPr>
        <p:txBody>
          <a:bodyPr>
            <a:noAutofit/>
          </a:bodyPr>
          <a:lstStyle/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200" i="1" dirty="0">
                <a:latin typeface="Arial"/>
                <a:cs typeface="Arial"/>
              </a:rPr>
              <a:t>Escherichia coli </a:t>
            </a: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200" i="1" dirty="0">
                <a:latin typeface="Arial"/>
                <a:cs typeface="Arial"/>
              </a:rPr>
              <a:t>Klebsiella </a:t>
            </a:r>
            <a:r>
              <a:rPr lang="en-ZW" sz="2200" dirty="0">
                <a:latin typeface="Arial"/>
                <a:cs typeface="Arial"/>
              </a:rPr>
              <a:t>spp.</a:t>
            </a: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200" i="1" dirty="0"/>
              <a:t>Proteus</a:t>
            </a:r>
            <a:r>
              <a:rPr lang="en-ZW" sz="2200" dirty="0"/>
              <a:t> spp.</a:t>
            </a:r>
            <a:endParaRPr lang="pt-BR" sz="2200" i="1" dirty="0"/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t-BR" sz="2200" i="1" dirty="0"/>
              <a:t>Pseudomonas aeruginosa</a:t>
            </a:r>
            <a:endParaRPr lang="en-US" sz="2200" dirty="0"/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t-BR" sz="2200" i="1" dirty="0"/>
              <a:t>Staphylococcus aureus</a:t>
            </a: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200" dirty="0"/>
              <a:t>Coagulase-negative staphylococci</a:t>
            </a:r>
            <a:endParaRPr lang="pt-BR" sz="2200" i="1" dirty="0"/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pt-BR" sz="2200" i="1" dirty="0"/>
              <a:t>Enterococcus faecalis</a:t>
            </a: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US" sz="2200" i="1" dirty="0"/>
              <a:t>Candida </a:t>
            </a:r>
            <a:r>
              <a:rPr lang="en-US" sz="2200" i="1" dirty="0" err="1"/>
              <a:t>albicans</a:t>
            </a:r>
            <a:r>
              <a:rPr lang="en-US" sz="2200" i="1" dirty="0"/>
              <a:t> </a:t>
            </a:r>
            <a:br>
              <a:rPr lang="en-US" sz="2200" i="1" dirty="0"/>
            </a:br>
            <a:r>
              <a:rPr lang="en-US" sz="2200" dirty="0"/>
              <a:t>(yeast often seen due to antibiotic use)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23A0D9E-9590-134F-B23D-5C4D455ABF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998" y="5756944"/>
            <a:ext cx="8419774" cy="38957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GB" sz="1000" dirty="0"/>
              <a:t>Sources: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1000" dirty="0"/>
              <a:t>National Healthcare Safety Network (NHSN) [website]. Atlanta, GA: </a:t>
            </a:r>
            <a:r>
              <a:rPr lang="en-GB" sz="1000" dirty="0" err="1"/>
              <a:t>Centers</a:t>
            </a:r>
            <a:r>
              <a:rPr lang="en-GB" sz="1000" dirty="0"/>
              <a:t> for Disease Control and Prevention; 2018 (</a:t>
            </a:r>
            <a:r>
              <a:rPr lang="en-ZW" sz="1000" dirty="0"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https://www.cdc.gov/nhsn/datastat/index.html</a:t>
            </a:r>
            <a:r>
              <a:rPr lang="en-ZW" sz="1000" dirty="0">
                <a:cs typeface="Arial"/>
              </a:rPr>
              <a:t>);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1000" dirty="0">
                <a:cs typeface="Arial"/>
              </a:rPr>
              <a:t>Most frequently isolated microorganisms in HAIs [website]. </a:t>
            </a:r>
            <a:r>
              <a:rPr lang="en-GB" sz="1000" dirty="0" err="1">
                <a:cs typeface="Arial"/>
              </a:rPr>
              <a:t>Solna</a:t>
            </a:r>
            <a:r>
              <a:rPr lang="en-GB" sz="1000" dirty="0">
                <a:cs typeface="Arial"/>
              </a:rPr>
              <a:t>: European Centre for Disease Prevention and Control; 2018 </a:t>
            </a:r>
            <a:r>
              <a:rPr lang="en-ZW" sz="1000" dirty="0">
                <a:cs typeface="Arial"/>
              </a:rPr>
              <a:t> (</a:t>
            </a:r>
            <a:r>
              <a:rPr lang="en-ZW" sz="1000" dirty="0"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https://ecdc.europa.eu/en/publications-data/point-prevalency-survey-database/microorganisms-and-antimicrobial-resistance-1</a:t>
            </a:r>
            <a:r>
              <a:rPr lang="en-ZW" sz="1000" dirty="0">
                <a:cs typeface="Arial"/>
              </a:rPr>
              <a:t>).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D0100E-B480-7B42-BDE9-BA3EEF4D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249294"/>
            <a:ext cx="6548801" cy="720000"/>
          </a:xfrm>
        </p:spPr>
        <p:txBody>
          <a:bodyPr/>
          <a:lstStyle/>
          <a:p>
            <a:r>
              <a:rPr lang="en-CA" sz="3200" dirty="0"/>
              <a:t>Common microorganisms causing CAUTI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CF44B-36D3-4B44-95E4-0025EDF386D7}"/>
              </a:ext>
            </a:extLst>
          </p:cNvPr>
          <p:cNvSpPr/>
          <p:nvPr/>
        </p:nvSpPr>
        <p:spPr>
          <a:xfrm>
            <a:off x="359998" y="979416"/>
            <a:ext cx="5749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Refer to handout 8 in the student handbook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207" y="1471961"/>
            <a:ext cx="3816153" cy="3717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3601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399213"/>
            <a:ext cx="4716057" cy="4237200"/>
          </a:xfrm>
        </p:spPr>
        <p:txBody>
          <a:bodyPr>
            <a:noAutofit/>
          </a:bodyPr>
          <a:lstStyle/>
          <a:p>
            <a:pPr marL="0" lvl="1" indent="0">
              <a:spcBef>
                <a:spcPts val="513"/>
              </a:spcBef>
              <a:buNone/>
            </a:pPr>
            <a:r>
              <a:rPr lang="en-GB" sz="2400" b="1" dirty="0">
                <a:latin typeface="Arial"/>
                <a:cs typeface="Arial"/>
              </a:rPr>
              <a:t>Three questions:</a:t>
            </a:r>
          </a:p>
          <a:p>
            <a:pPr marL="439821" lvl="1" indent="-439821">
              <a:spcBef>
                <a:spcPts val="513"/>
              </a:spcBef>
              <a:buFont typeface="+mj-lt"/>
              <a:buAutoNum type="arabicPeriod"/>
            </a:pPr>
            <a:r>
              <a:rPr lang="en-GB" sz="2400" b="1" dirty="0">
                <a:latin typeface="Arial"/>
                <a:cs typeface="Arial"/>
              </a:rPr>
              <a:t>Patient risk factors </a:t>
            </a:r>
            <a:r>
              <a:rPr lang="en-GB" sz="2400" dirty="0">
                <a:latin typeface="Arial"/>
                <a:cs typeface="Arial"/>
              </a:rPr>
              <a:t>– which patients are at risk?</a:t>
            </a:r>
          </a:p>
          <a:p>
            <a:pPr marL="439821" lvl="1" indent="-439821">
              <a:spcBef>
                <a:spcPts val="513"/>
              </a:spcBef>
              <a:buFont typeface="+mj-lt"/>
              <a:buAutoNum type="arabicPeriod"/>
            </a:pPr>
            <a:r>
              <a:rPr lang="en-GB" sz="2400" b="1" dirty="0">
                <a:latin typeface="Arial"/>
                <a:cs typeface="Arial"/>
              </a:rPr>
              <a:t>Health care worker risk factors </a:t>
            </a:r>
            <a:r>
              <a:rPr lang="en-GB" sz="2400" dirty="0">
                <a:latin typeface="Arial"/>
                <a:cs typeface="Arial"/>
              </a:rPr>
              <a:t>– how does the health worker affect risk of CAUTI?</a:t>
            </a:r>
          </a:p>
          <a:p>
            <a:pPr marL="439821" lvl="1" indent="-439821">
              <a:spcBef>
                <a:spcPts val="513"/>
              </a:spcBef>
              <a:buFont typeface="+mj-lt"/>
              <a:buAutoNum type="arabicPeriod"/>
            </a:pPr>
            <a:r>
              <a:rPr lang="en-GB" sz="2400" b="1" dirty="0">
                <a:latin typeface="Arial"/>
                <a:cs typeface="Arial"/>
              </a:rPr>
              <a:t>System-related factors </a:t>
            </a:r>
            <a:r>
              <a:rPr lang="en-GB" sz="2400" dirty="0">
                <a:latin typeface="Arial"/>
                <a:cs typeface="Arial"/>
              </a:rPr>
              <a:t>– what are the health system factors that affect risk of </a:t>
            </a:r>
            <a:r>
              <a:rPr lang="en-GB" sz="2400" dirty="0" err="1">
                <a:latin typeface="Arial"/>
                <a:cs typeface="Arial"/>
              </a:rPr>
              <a:t>UTI</a:t>
            </a:r>
            <a:r>
              <a:rPr lang="en-GB" sz="2400" dirty="0">
                <a:latin typeface="Arial"/>
                <a:cs typeface="Arial"/>
              </a:rPr>
              <a:t>? (Think multimodal!)</a:t>
            </a:r>
            <a:endParaRPr lang="en-GB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D9E673-04AF-FF44-8F39-ED5989ABA2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999" y="6386478"/>
            <a:ext cx="8419774" cy="208579"/>
          </a:xfrm>
        </p:spPr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</a:t>
            </a:r>
            <a:r>
              <a:rPr lang="en-GB" sz="1100" dirty="0"/>
              <a:t>Risk factors that increase the risk of hypertension [website]. Milan: Hypertension Network; 2018 </a:t>
            </a:r>
            <a:br>
              <a:rPr lang="en-GB" sz="1100" dirty="0"/>
            </a:br>
            <a:r>
              <a:rPr lang="en-GB" sz="1100" dirty="0"/>
              <a:t>(</a:t>
            </a:r>
            <a:r>
              <a:rPr lang="en-CA" sz="1100" dirty="0">
                <a:hlinkClick r:id="rId3"/>
              </a:rPr>
              <a:t>http://www.hypertensionetwork.com/en/know-hta/risk-factors-that-increase-the-risk-of-hypertension.html</a:t>
            </a:r>
            <a:r>
              <a:rPr lang="en-CA" sz="1100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cs typeface="Arial"/>
              </a:rPr>
              <a:t>Questions: risk factors for CAUTI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632222-ABE4-EC48-B6BD-05EF331E8BE0}"/>
              </a:ext>
            </a:extLst>
          </p:cNvPr>
          <p:cNvGrpSpPr/>
          <p:nvPr/>
        </p:nvGrpSpPr>
        <p:grpSpPr>
          <a:xfrm rot="20152253">
            <a:off x="8170248" y="5943619"/>
            <a:ext cx="965386" cy="908640"/>
            <a:chOff x="818498" y="507964"/>
            <a:chExt cx="1128965" cy="10018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BA5BBE-46C3-F54D-A280-FDA2EFBA6C75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B69C84-1114-7945-B14F-8CDE4DB22A10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E6AB27-488F-584D-B43E-0E66EF41B3F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alphaModFix/>
          </a:blip>
          <a:stretch>
            <a:fillRect/>
          </a:stretch>
        </p:blipFill>
        <p:spPr>
          <a:xfrm>
            <a:off x="5633832" y="1996438"/>
            <a:ext cx="3145941" cy="31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6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9999" y="1354264"/>
            <a:ext cx="8424001" cy="4237200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84"/>
              </a:spcBef>
              <a:buFont typeface="Wingdings 2" panose="05020102010507070707" pitchFamily="18" charset="2"/>
              <a:buChar char=""/>
            </a:pPr>
            <a:endParaRPr lang="en-ZW" sz="28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684"/>
              </a:spcBef>
            </a:pPr>
            <a:r>
              <a:rPr lang="en-ZW" sz="28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ZW" sz="2800" i="1" dirty="0">
                <a:solidFill>
                  <a:srgbClr val="000000"/>
                </a:solidFill>
                <a:latin typeface="Arial"/>
                <a:cs typeface="Arial"/>
              </a:rPr>
              <a:t>key risk factor </a:t>
            </a:r>
            <a:r>
              <a:rPr lang="en-ZW" sz="2800" dirty="0">
                <a:solidFill>
                  <a:srgbClr val="000000"/>
                </a:solidFill>
                <a:latin typeface="Arial"/>
                <a:cs typeface="Arial"/>
              </a:rPr>
              <a:t>is duration of catheterization.</a:t>
            </a: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endParaRPr lang="en-ZW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ZW" sz="2800" dirty="0">
                <a:solidFill>
                  <a:srgbClr val="000000"/>
                </a:solidFill>
                <a:latin typeface="Arial"/>
                <a:cs typeface="Arial"/>
              </a:rPr>
              <a:t>Unnecessary catheter </a:t>
            </a:r>
            <a:r>
              <a:rPr lang="en-ZW" sz="2800" dirty="0">
                <a:solidFill>
                  <a:srgbClr val="000000"/>
                </a:solidFill>
                <a:cs typeface="Arial"/>
              </a:rPr>
              <a:t>placement should be reduced and duration </a:t>
            </a:r>
            <a:r>
              <a:rPr lang="en-ZW" sz="2800" dirty="0">
                <a:solidFill>
                  <a:srgbClr val="000000"/>
                </a:solidFill>
                <a:latin typeface="Arial"/>
                <a:cs typeface="Arial"/>
              </a:rPr>
              <a:t>minimized.</a:t>
            </a:r>
            <a:endParaRPr lang="en-ZW" sz="2800" dirty="0">
              <a:solidFill>
                <a:srgbClr val="000000"/>
              </a:solidFill>
            </a:endParaRPr>
          </a:p>
          <a:p>
            <a:pPr>
              <a:spcBef>
                <a:spcPts val="684"/>
              </a:spcBef>
              <a:buFont typeface="Wingdings 2" panose="05020102010507070707" pitchFamily="18" charset="2"/>
              <a:buChar char=""/>
            </a:pPr>
            <a:endParaRPr lang="en-ZW" sz="34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80588" y="5359079"/>
            <a:ext cx="7923497" cy="9105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1000" i="1" dirty="0"/>
              <a:t>Sources</a:t>
            </a:r>
            <a:r>
              <a:rPr lang="en-GB" sz="1000" dirty="0"/>
              <a:t>: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GB" sz="1000" dirty="0"/>
              <a:t>Guide to preventing catheter-associated urinary tract infections: implementation guide. Arlington, VA: Association for Professionals in Infection Control and Epidemiology; </a:t>
            </a:r>
            <a:r>
              <a:rPr lang="en-CA" sz="1000" dirty="0"/>
              <a:t>2014 (</a:t>
            </a:r>
            <a:r>
              <a:rPr lang="en-CA" sz="1000" dirty="0">
                <a:hlinkClick r:id="rId3"/>
              </a:rPr>
              <a:t>https://apic.org/Resources/Topic-specific-infection-prevention/Catheter-associated-urinary-tract-infection</a:t>
            </a:r>
            <a:r>
              <a:rPr lang="en-CA" sz="1000" dirty="0"/>
              <a:t>);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CA" sz="1000" dirty="0"/>
              <a:t>Chenoweth C, Saint S. Preventing catheter-associated urinary tract infections in the intensive care unit. </a:t>
            </a:r>
            <a:r>
              <a:rPr lang="en-CA" sz="1000" dirty="0" err="1"/>
              <a:t>Crit</a:t>
            </a:r>
            <a:r>
              <a:rPr lang="en-CA" sz="1000" dirty="0"/>
              <a:t> Care Clin. 2013;29(1):19–32; </a:t>
            </a: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CA" sz="1000" dirty="0" err="1"/>
              <a:t>Mangukiya</a:t>
            </a:r>
            <a:r>
              <a:rPr lang="en-CA" sz="1000" dirty="0"/>
              <a:t> JD, KD Patel, MM </a:t>
            </a:r>
            <a:r>
              <a:rPr lang="en-CA" sz="1000" dirty="0" err="1"/>
              <a:t>Vegad</a:t>
            </a:r>
            <a:r>
              <a:rPr lang="en-CA" sz="1000" dirty="0"/>
              <a:t>. Study of incidence and risk factors of urinary tract infection in catheterised patients admitted at tertiary care hospital. Int J Res Med Sci. 2015;3(12):3808–11.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94030"/>
            <a:ext cx="6516257" cy="720000"/>
          </a:xfrm>
        </p:spPr>
        <p:txBody>
          <a:bodyPr>
            <a:noAutofit/>
          </a:bodyPr>
          <a:lstStyle/>
          <a:p>
            <a:r>
              <a:rPr lang="en-ZW" sz="3200" dirty="0">
                <a:cs typeface="Arial" panose="020B0604020202020204" pitchFamily="34" charset="0"/>
              </a:rPr>
              <a:t>Patient-related risk factors (1)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AF1FB4-E8AC-A84A-BF20-9E55FF21E508}"/>
              </a:ext>
            </a:extLst>
          </p:cNvPr>
          <p:cNvGrpSpPr/>
          <p:nvPr/>
        </p:nvGrpSpPr>
        <p:grpSpPr>
          <a:xfrm rot="19826652">
            <a:off x="8210814" y="5905953"/>
            <a:ext cx="965386" cy="908640"/>
            <a:chOff x="894673" y="2920850"/>
            <a:chExt cx="1128965" cy="10018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542DE1-99FA-364B-99E0-9A8F88E71232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6C11D7-23AA-CE4A-8EA4-0F8E35948905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921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5925" y="1412776"/>
            <a:ext cx="8424001" cy="4421250"/>
          </a:xfrm>
          <a:ln>
            <a:noFill/>
          </a:ln>
        </p:spPr>
        <p:txBody>
          <a:bodyPr>
            <a:normAutofit/>
          </a:bodyPr>
          <a:lstStyle/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US" sz="2400" dirty="0"/>
              <a:t>Factors that alter the </a:t>
            </a:r>
            <a:r>
              <a:rPr lang="en-ZW" sz="2400" dirty="0"/>
              <a:t>physiology (e.g. pregnancy)</a:t>
            </a: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ZW" sz="2400" dirty="0"/>
              <a:t>Impaired immunity (e.g. diabetes, HIV, chemotherapy)</a:t>
            </a: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ZW" sz="2400" dirty="0"/>
              <a:t>Severity of illness, other infections</a:t>
            </a: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ZW" sz="2400" dirty="0"/>
              <a:t>Female gender </a:t>
            </a: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ZW" sz="2400" dirty="0"/>
              <a:t>Older age (&gt;50 years) </a:t>
            </a: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ZW" sz="2400" dirty="0"/>
              <a:t>Malnutrition, dehydration</a:t>
            </a:r>
          </a:p>
          <a:p>
            <a:pPr marL="457200" indent="-457200">
              <a:spcBef>
                <a:spcPts val="684"/>
              </a:spcBef>
              <a:buFont typeface="Arial" charset="0"/>
              <a:buChar char="•"/>
            </a:pPr>
            <a:r>
              <a:rPr lang="en-ZW" sz="2400" dirty="0"/>
              <a:t>Faecal incontinence, incomplete emptying of bladder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8" y="367619"/>
            <a:ext cx="6516257" cy="720000"/>
          </a:xfrm>
        </p:spPr>
        <p:txBody>
          <a:bodyPr>
            <a:noAutofit/>
          </a:bodyPr>
          <a:lstStyle/>
          <a:p>
            <a:r>
              <a:rPr lang="en-ZW" sz="3200" dirty="0">
                <a:cs typeface="Arial" panose="020B0604020202020204" pitchFamily="34" charset="0"/>
              </a:rPr>
              <a:t>Patient-related risk factors (2)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AF1FB4-E8AC-A84A-BF20-9E55FF21E508}"/>
              </a:ext>
            </a:extLst>
          </p:cNvPr>
          <p:cNvGrpSpPr/>
          <p:nvPr/>
        </p:nvGrpSpPr>
        <p:grpSpPr>
          <a:xfrm rot="19826652">
            <a:off x="8210814" y="5905953"/>
            <a:ext cx="965386" cy="908640"/>
            <a:chOff x="894673" y="2920850"/>
            <a:chExt cx="1128965" cy="100181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42DE1-99FA-364B-99E0-9A8F88E71232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6C11D7-23AA-CE4A-8EA4-0F8E35948905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37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655ABB-71CE-E441-85BF-5E7DA4A37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12" y="1548791"/>
            <a:ext cx="8424001" cy="4237200"/>
          </a:xfrm>
        </p:spPr>
        <p:txBody>
          <a:bodyPr/>
          <a:lstStyle/>
          <a:p>
            <a:r>
              <a:rPr lang="en-CA" sz="2400" dirty="0"/>
              <a:t>At the end of this module, the IPC focal point should be able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advocate the importance of addressing CAUTI and its burden;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identify IPC risk factors and moments during catheter insertion, management and removal that need improvement;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promote and use evidence-based (multimodal) strategies for CAUTI prevention during catheter insertion, maintenance and removal.</a:t>
            </a:r>
          </a:p>
          <a:p>
            <a:endParaRPr lang="en-C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Competencies</a:t>
            </a:r>
          </a:p>
        </p:txBody>
      </p:sp>
    </p:spTree>
    <p:extLst>
      <p:ext uri="{BB962C8B-B14F-4D97-AF65-F5344CB8AC3E}">
        <p14:creationId xmlns:p14="http://schemas.microsoft.com/office/powerpoint/2010/main" val="2540401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827" y="1347592"/>
            <a:ext cx="8424001" cy="412204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400" dirty="0"/>
              <a:t>Failure to remove catheter in a timely way (&gt;2 days – remember the biofilm!) </a:t>
            </a:r>
          </a:p>
          <a:p>
            <a:pPr marL="457200" lvl="1" indent="-457200">
              <a:spcBef>
                <a:spcPts val="513"/>
              </a:spcBef>
            </a:pPr>
            <a:endParaRPr lang="en-ZW" sz="2400" dirty="0"/>
          </a:p>
          <a:p>
            <a:pPr marL="457200" lvl="1" indent="-457200">
              <a:spcBef>
                <a:spcPts val="513"/>
              </a:spcBef>
            </a:pPr>
            <a:r>
              <a:rPr lang="en-ZW" sz="2400" dirty="0"/>
              <a:t>3–7% increased risk with each day a catheter remains</a:t>
            </a:r>
          </a:p>
          <a:p>
            <a:pPr marL="457200" indent="-457200">
              <a:spcBef>
                <a:spcPts val="513"/>
              </a:spcBef>
              <a:buFont typeface="Arial" panose="020B0604020202020204" pitchFamily="34" charset="0"/>
              <a:buChar char="•"/>
            </a:pPr>
            <a:endParaRPr lang="en-ZW" sz="2400" b="1" dirty="0"/>
          </a:p>
          <a:p>
            <a:pPr marL="457200" indent="-4572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400" b="1" dirty="0"/>
              <a:t>Lack of documentation and record-keeping </a:t>
            </a:r>
            <a:r>
              <a:rPr lang="en-ZW" sz="2400" dirty="0"/>
              <a:t>–</a:t>
            </a:r>
            <a:r>
              <a:rPr lang="en-ZW" sz="2400" b="1" dirty="0"/>
              <a:t> </a:t>
            </a:r>
            <a:r>
              <a:rPr lang="en-ZW" sz="2400" dirty="0"/>
              <a:t>no review/removal plan</a:t>
            </a:r>
          </a:p>
          <a:p>
            <a:pPr marL="457200" indent="-457200">
              <a:spcBef>
                <a:spcPts val="513"/>
              </a:spcBef>
              <a:buFont typeface="Arial" panose="020B0604020202020204" pitchFamily="34" charset="0"/>
              <a:buChar char="•"/>
            </a:pPr>
            <a:endParaRPr lang="en-ZW" sz="2400" dirty="0"/>
          </a:p>
          <a:p>
            <a:pPr marL="457200" indent="-4572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ZW" sz="2400" dirty="0"/>
              <a:t>Absence of routine checks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57BEE8-7F37-B343-8789-46FB2509B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5606" y="5301208"/>
            <a:ext cx="8081624" cy="15567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000" i="1" dirty="0"/>
              <a:t>Sources</a:t>
            </a:r>
            <a:r>
              <a:rPr lang="en-GB" sz="1000" dirty="0"/>
              <a:t>: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1000" dirty="0"/>
              <a:t>Guide to preventing catheter-associated urinary tract infections: implementation guide. Arlington, VA: Association for Professionals in Infection Control and Epidemiology; 2014 (https://apic.org/Resources/Topic-specific-infection-prevention/Catheter-associated-urinary-tract-infection);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1000" dirty="0"/>
              <a:t>Chenoweth C, Saint S. Preventing catheter-associated urinary tract infections in the intensive care unit. </a:t>
            </a:r>
            <a:r>
              <a:rPr lang="en-GB" sz="1000" dirty="0" err="1"/>
              <a:t>Crit</a:t>
            </a:r>
            <a:r>
              <a:rPr lang="en-GB" sz="1000" dirty="0"/>
              <a:t> Care Clin. 2013;29(1):19–32;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1000" dirty="0" err="1"/>
              <a:t>Dougnon</a:t>
            </a:r>
            <a:r>
              <a:rPr lang="en-CA" sz="1000" dirty="0"/>
              <a:t> TV, Bankole HS, Johnson RC, </a:t>
            </a:r>
            <a:r>
              <a:rPr lang="en-CA" sz="1000" dirty="0" err="1"/>
              <a:t>Hounmanou</a:t>
            </a:r>
            <a:r>
              <a:rPr lang="en-CA" sz="1000" dirty="0"/>
              <a:t> G, </a:t>
            </a:r>
            <a:r>
              <a:rPr lang="en-CA" sz="1000" dirty="0" err="1"/>
              <a:t>Toure</a:t>
            </a:r>
            <a:r>
              <a:rPr lang="en-CA" sz="1000" dirty="0"/>
              <a:t> IM, </a:t>
            </a:r>
            <a:r>
              <a:rPr lang="en-CA" sz="1000" dirty="0" err="1"/>
              <a:t>Houessou</a:t>
            </a:r>
            <a:r>
              <a:rPr lang="en-CA" sz="1000" dirty="0"/>
              <a:t> C et al. Catheter-associated urinary tract infections at a hospital in </a:t>
            </a:r>
            <a:r>
              <a:rPr lang="en-CA" sz="1000" dirty="0" err="1"/>
              <a:t>Zinvie</a:t>
            </a:r>
            <a:r>
              <a:rPr lang="en-CA" sz="1000" dirty="0"/>
              <a:t>, Benin. Int J Infect. 2016; 3(2):e34141.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1000" dirty="0" err="1"/>
              <a:t>Manojlovich</a:t>
            </a:r>
            <a:r>
              <a:rPr lang="en-CA" sz="1000" dirty="0"/>
              <a:t> M, Saint S, </a:t>
            </a:r>
            <a:r>
              <a:rPr lang="en-CA" sz="1000" dirty="0" err="1"/>
              <a:t>Meddings</a:t>
            </a:r>
            <a:r>
              <a:rPr lang="en-CA" sz="1000" dirty="0"/>
              <a:t> J, </a:t>
            </a:r>
            <a:r>
              <a:rPr lang="en-CA" sz="1000" dirty="0" err="1"/>
              <a:t>Ratz</a:t>
            </a:r>
            <a:r>
              <a:rPr lang="en-CA" sz="1000" dirty="0"/>
              <a:t> D, </a:t>
            </a:r>
            <a:r>
              <a:rPr lang="en-CA" sz="1000" dirty="0" err="1"/>
              <a:t>Havey</a:t>
            </a:r>
            <a:r>
              <a:rPr lang="en-CA" sz="1000" dirty="0"/>
              <a:t> R, </a:t>
            </a:r>
            <a:r>
              <a:rPr lang="en-CA" sz="1000" dirty="0" err="1"/>
              <a:t>Bickmann</a:t>
            </a:r>
            <a:r>
              <a:rPr lang="en-CA" sz="1000" dirty="0"/>
              <a:t> J et al. </a:t>
            </a:r>
            <a:r>
              <a:rPr lang="en-GB" sz="1000" dirty="0"/>
              <a:t>Indwelling urinary catheter insertion practices in the emergency department: an observational study. </a:t>
            </a:r>
            <a:r>
              <a:rPr lang="en-CA" sz="1000" dirty="0"/>
              <a:t>Infect Control Hosp Epidemiol. 2016;37(1):117–9.</a:t>
            </a:r>
          </a:p>
          <a:p>
            <a:pPr>
              <a:spcBef>
                <a:spcPts val="0"/>
              </a:spcBef>
            </a:pPr>
            <a:endParaRPr lang="en-CA" sz="1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998" y="367619"/>
            <a:ext cx="7092321" cy="720000"/>
          </a:xfrm>
        </p:spPr>
        <p:txBody>
          <a:bodyPr>
            <a:noAutofit/>
          </a:bodyPr>
          <a:lstStyle/>
          <a:p>
            <a:r>
              <a:rPr lang="en-ZW" sz="3200" dirty="0">
                <a:cs typeface="Arial"/>
              </a:rPr>
              <a:t>Health care worker-related risk factors – defective IPC practices (1)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46E44-7235-D74C-B5D5-8310D07F7405}"/>
              </a:ext>
            </a:extLst>
          </p:cNvPr>
          <p:cNvGrpSpPr/>
          <p:nvPr/>
        </p:nvGrpSpPr>
        <p:grpSpPr>
          <a:xfrm rot="19826652">
            <a:off x="8210814" y="5905953"/>
            <a:ext cx="965386" cy="908640"/>
            <a:chOff x="894673" y="2920850"/>
            <a:chExt cx="1128965" cy="100181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16BF08-C1D9-3C49-8231-CB6873CFA428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5404EB-4DCC-994B-B3A8-7B31A2FF5988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207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010894"/>
            <a:ext cx="8424001" cy="4913597"/>
          </a:xfrm>
        </p:spPr>
        <p:txBody>
          <a:bodyPr>
            <a:normAutofit fontScale="92500" lnSpcReduction="10000"/>
          </a:bodyPr>
          <a:lstStyle/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/>
              <a:t>Overuse/inappropriate use of catheters (</a:t>
            </a:r>
            <a:r>
              <a:rPr lang="en-ZW" sz="2138" dirty="0">
                <a:latin typeface="Arial"/>
              </a:rPr>
              <a:t>e.g. for specimen collection/nursing convenience)</a:t>
            </a:r>
            <a:endParaRPr lang="en-ZW" sz="2138" dirty="0">
              <a:latin typeface="Arial"/>
              <a:cs typeface="Arial"/>
            </a:endParaRP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>
                <a:latin typeface="Arial"/>
                <a:cs typeface="Arial"/>
              </a:rPr>
              <a:t>Lack of asepsis during insertion and maintenance (including defective hand hygiene at moments 2 and 3)</a:t>
            </a: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>
                <a:latin typeface="Arial"/>
                <a:cs typeface="Arial"/>
              </a:rPr>
              <a:t>Reuse of catheters</a:t>
            </a: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>
                <a:latin typeface="Arial"/>
                <a:cs typeface="Arial"/>
              </a:rPr>
              <a:t>Emptying of</a:t>
            </a:r>
            <a:r>
              <a:rPr lang="en-ZW" sz="2138" dirty="0"/>
              <a:t> bags from different patients </a:t>
            </a:r>
            <a:r>
              <a:rPr lang="en-ZW" sz="2138" dirty="0">
                <a:latin typeface="Arial"/>
                <a:cs typeface="Arial"/>
              </a:rPr>
              <a:t>into a communal container</a:t>
            </a: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/>
              <a:t>Incorrect positioning of urine bag (e.g. on floor; raising above the level of the bladder, causing back-flushing) and drainage tubing</a:t>
            </a: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/>
              <a:t>Putting antiseptic solution in urinary bag</a:t>
            </a: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i="1" dirty="0"/>
              <a:t>Routine</a:t>
            </a:r>
            <a:r>
              <a:rPr lang="en-ZW" sz="2138" dirty="0"/>
              <a:t> flushing of catheter </a:t>
            </a: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/>
              <a:t>Inappropriate urine specimen collection (no sampling ports)</a:t>
            </a:r>
          </a:p>
          <a:p>
            <a:pPr marL="351585" indent="-293214">
              <a:spcBef>
                <a:spcPts val="513"/>
              </a:spcBef>
              <a:buFont typeface="Arial"/>
              <a:buChar char="•"/>
            </a:pPr>
            <a:r>
              <a:rPr lang="en-ZW" sz="2138" dirty="0"/>
              <a:t>Contamination during disconnection of drainage system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717" y="206292"/>
            <a:ext cx="7164329" cy="720000"/>
          </a:xfrm>
        </p:spPr>
        <p:txBody>
          <a:bodyPr>
            <a:noAutofit/>
          </a:bodyPr>
          <a:lstStyle/>
          <a:p>
            <a:r>
              <a:rPr lang="en-ZW" sz="3200" dirty="0">
                <a:cs typeface="Arial"/>
              </a:rPr>
              <a:t>Health care worker-related risk factors – defective IPC practices (2)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13FDE3-87C8-1647-9BD8-4F37513BB5BD}"/>
              </a:ext>
            </a:extLst>
          </p:cNvPr>
          <p:cNvGrpSpPr/>
          <p:nvPr/>
        </p:nvGrpSpPr>
        <p:grpSpPr>
          <a:xfrm rot="19826652">
            <a:off x="8210814" y="5905953"/>
            <a:ext cx="965386" cy="908640"/>
            <a:chOff x="894673" y="2920850"/>
            <a:chExt cx="1128965" cy="100181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D4473E-BE66-EE4A-8DAB-283A8B54D559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34FF9-4953-654D-B91B-AC16FE515824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788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is the problem here?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6D5D3A-5FA7-6946-B98B-A24D13D6954A}"/>
              </a:ext>
            </a:extLst>
          </p:cNvPr>
          <p:cNvGrpSpPr/>
          <p:nvPr/>
        </p:nvGrpSpPr>
        <p:grpSpPr>
          <a:xfrm rot="20152253">
            <a:off x="8170248" y="5943619"/>
            <a:ext cx="965386" cy="908640"/>
            <a:chOff x="818498" y="507964"/>
            <a:chExt cx="1128965" cy="10018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1AA5E22-171F-4443-9692-96E4163952F9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EEDADD-651D-864C-ACA3-EE2E9673146F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7E5C05-C530-4654-B658-C703B4A32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8" y="1274064"/>
            <a:ext cx="8802624" cy="430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DC2E25-B415-2A46-9982-9460D611FAD1}"/>
              </a:ext>
            </a:extLst>
          </p:cNvPr>
          <p:cNvSpPr txBox="1"/>
          <p:nvPr/>
        </p:nvSpPr>
        <p:spPr>
          <a:xfrm>
            <a:off x="193608" y="6325561"/>
            <a:ext cx="596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 WHO/Nizam </a:t>
            </a:r>
            <a:r>
              <a:rPr lang="en-US" sz="1100" dirty="0" err="1"/>
              <a:t>Damani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56008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Leaking urine bag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68D5CE-2D18-5C46-8041-0813E9BF8906}"/>
              </a:ext>
            </a:extLst>
          </p:cNvPr>
          <p:cNvGrpSpPr/>
          <p:nvPr/>
        </p:nvGrpSpPr>
        <p:grpSpPr>
          <a:xfrm rot="19826652">
            <a:off x="8210814" y="5905953"/>
            <a:ext cx="965386" cy="908640"/>
            <a:chOff x="894673" y="2920850"/>
            <a:chExt cx="1128965" cy="100181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BDD3B6-4873-194D-9CD0-2EBB6A0AF822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CD3F1B-81B7-A84D-8B14-A6FFC4BA5B5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F4B438C-D9F2-4209-A306-857AA5B39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8" y="1274064"/>
            <a:ext cx="8802624" cy="4309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FBBF5-990F-8941-8D50-F3E2B2A1651F}"/>
              </a:ext>
            </a:extLst>
          </p:cNvPr>
          <p:cNvSpPr txBox="1"/>
          <p:nvPr/>
        </p:nvSpPr>
        <p:spPr>
          <a:xfrm>
            <a:off x="193608" y="6325561"/>
            <a:ext cx="596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 WHO/Nizam </a:t>
            </a:r>
            <a:r>
              <a:rPr lang="en-US" sz="1100" dirty="0" err="1"/>
              <a:t>Damani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95469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What is the problem here?</a:t>
            </a:r>
          </a:p>
        </p:txBody>
      </p:sp>
      <p:pic>
        <p:nvPicPr>
          <p:cNvPr id="3" name="Picture 4" descr="catheterzak leeg make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691" y="1539180"/>
            <a:ext cx="5223243" cy="4217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06207" y="2140460"/>
            <a:ext cx="2680136" cy="82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/>
              <a:t>Patient in wheelchair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116552" y="2315624"/>
            <a:ext cx="2172137" cy="94587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6086181" y="3286721"/>
            <a:ext cx="2680136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/>
              <a:t>Catheter bag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417380" y="3461884"/>
            <a:ext cx="3651284" cy="92065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AAD069-8270-BA4E-AE7F-13455F846C12}"/>
              </a:ext>
            </a:extLst>
          </p:cNvPr>
          <p:cNvGrpSpPr/>
          <p:nvPr/>
        </p:nvGrpSpPr>
        <p:grpSpPr>
          <a:xfrm rot="20152253">
            <a:off x="8170248" y="5943619"/>
            <a:ext cx="965386" cy="908640"/>
            <a:chOff x="818498" y="507964"/>
            <a:chExt cx="1128965" cy="100181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36C082-4B9B-C644-9053-2BCC80C39257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D8498F-E0FA-AE44-A4E8-5590FECB22F7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737B0AD-C07F-D843-A4C6-5783A36FC7EF}"/>
              </a:ext>
            </a:extLst>
          </p:cNvPr>
          <p:cNvSpPr txBox="1"/>
          <p:nvPr/>
        </p:nvSpPr>
        <p:spPr>
          <a:xfrm>
            <a:off x="193608" y="6325561"/>
            <a:ext cx="596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 WHO/Nizam </a:t>
            </a:r>
            <a:r>
              <a:rPr lang="en-US" sz="1100" dirty="0" err="1"/>
              <a:t>Damani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54611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Catheter urine bag on the floor</a:t>
            </a:r>
          </a:p>
        </p:txBody>
      </p:sp>
      <p:pic>
        <p:nvPicPr>
          <p:cNvPr id="6" name="Picture 4" descr="catheterzak leeg make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691" y="1539180"/>
            <a:ext cx="5223243" cy="4217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06207" y="2140460"/>
            <a:ext cx="2680136" cy="82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/>
              <a:t>Patient in wheelchair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116552" y="2315624"/>
            <a:ext cx="2172137" cy="94587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086181" y="3286721"/>
            <a:ext cx="2680136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/>
              <a:t>Catheter bag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417380" y="3461884"/>
            <a:ext cx="3651284" cy="92065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0476FA-1356-B548-83FB-A0F1AD970F00}"/>
              </a:ext>
            </a:extLst>
          </p:cNvPr>
          <p:cNvGrpSpPr/>
          <p:nvPr/>
        </p:nvGrpSpPr>
        <p:grpSpPr>
          <a:xfrm rot="19826652">
            <a:off x="8210814" y="5905953"/>
            <a:ext cx="965386" cy="908640"/>
            <a:chOff x="894673" y="2920850"/>
            <a:chExt cx="1128965" cy="10018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A555C4-D823-164E-8FCD-E93988F787FD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9F039F-4E13-E040-B4C3-1F7F75676929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B998989-6F6D-EB4B-BCE4-D5311CB5F6A2}"/>
              </a:ext>
            </a:extLst>
          </p:cNvPr>
          <p:cNvSpPr txBox="1"/>
          <p:nvPr/>
        </p:nvSpPr>
        <p:spPr>
          <a:xfrm>
            <a:off x="193608" y="6444044"/>
            <a:ext cx="596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 WHO/Nizam </a:t>
            </a:r>
            <a:r>
              <a:rPr lang="en-US" sz="1100" dirty="0" err="1"/>
              <a:t>Damani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32648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773" y="1393815"/>
            <a:ext cx="8424001" cy="42372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257"/>
              </a:spcBef>
              <a:buFont typeface="Arial" charset="0"/>
              <a:buChar char="•"/>
            </a:pPr>
            <a:r>
              <a:rPr lang="en-ZW" sz="2200" b="1" dirty="0">
                <a:latin typeface="Arial"/>
                <a:cs typeface="Arial"/>
              </a:rPr>
              <a:t>Availability of equipment and infrastructure</a:t>
            </a:r>
          </a:p>
          <a:p>
            <a:pPr marL="772402" lvl="2" indent="-332581">
              <a:spcBef>
                <a:spcPts val="257"/>
              </a:spcBef>
            </a:pPr>
            <a:r>
              <a:rPr lang="en-ZW" sz="2000" dirty="0">
                <a:latin typeface="Arial"/>
                <a:cs typeface="Arial"/>
              </a:rPr>
              <a:t>Appropriate catheter material and type</a:t>
            </a:r>
          </a:p>
          <a:p>
            <a:pPr marL="772402" lvl="2" indent="-332581">
              <a:spcBef>
                <a:spcPts val="257"/>
              </a:spcBef>
            </a:pPr>
            <a:r>
              <a:rPr lang="en-ZW" sz="2000" dirty="0">
                <a:latin typeface="Arial"/>
                <a:cs typeface="Arial"/>
              </a:rPr>
              <a:t>Lack of resources – e.g. urinals, bedpans, catheter securing devices, lubricating gel (single- vs multi-use), gloves, hand hygiene consumables</a:t>
            </a:r>
          </a:p>
          <a:p>
            <a:pPr marL="342900" lvl="1" indent="-342900">
              <a:spcBef>
                <a:spcPts val="257"/>
              </a:spcBef>
            </a:pPr>
            <a:r>
              <a:rPr lang="en-ZW" sz="2200" b="1" dirty="0"/>
              <a:t>Availability of adequate staffing </a:t>
            </a:r>
          </a:p>
          <a:p>
            <a:pPr marL="342900" lvl="1" indent="-342900">
              <a:spcBef>
                <a:spcPts val="257"/>
              </a:spcBef>
            </a:pPr>
            <a:r>
              <a:rPr lang="en-ZW" sz="2200" b="1" dirty="0"/>
              <a:t>Availability/promotion of guidelines, policies and procedures</a:t>
            </a:r>
          </a:p>
          <a:p>
            <a:pPr marL="342900" lvl="1" indent="-342900">
              <a:spcBef>
                <a:spcPts val="257"/>
              </a:spcBef>
            </a:pPr>
            <a:r>
              <a:rPr lang="en-ZW" sz="2200" b="1" dirty="0"/>
              <a:t>Availability of training</a:t>
            </a:r>
          </a:p>
          <a:p>
            <a:pPr marL="342900" lvl="1" indent="-342900">
              <a:spcBef>
                <a:spcPts val="257"/>
              </a:spcBef>
            </a:pPr>
            <a:r>
              <a:rPr lang="en-ZW" sz="2200" b="1" dirty="0"/>
              <a:t>Monitoring and feedback</a:t>
            </a:r>
          </a:p>
          <a:p>
            <a:pPr marL="342900" lvl="1" indent="-342900">
              <a:spcBef>
                <a:spcPts val="257"/>
              </a:spcBef>
            </a:pPr>
            <a:r>
              <a:rPr lang="en-ZW" sz="2200" b="1" dirty="0"/>
              <a:t>Institutional safety culture not valued (e.g. quality improvement, monitoring and feedback)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W" sz="3200" dirty="0">
                <a:latin typeface="Arial"/>
                <a:cs typeface="Arial"/>
              </a:rPr>
              <a:t>System-related risk factors – think multimodal!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2B32BD-3DFE-234E-BB1D-2F5F33541D80}"/>
              </a:ext>
            </a:extLst>
          </p:cNvPr>
          <p:cNvGrpSpPr/>
          <p:nvPr/>
        </p:nvGrpSpPr>
        <p:grpSpPr>
          <a:xfrm rot="19826652">
            <a:off x="8210814" y="5905953"/>
            <a:ext cx="965386" cy="908640"/>
            <a:chOff x="894673" y="2920850"/>
            <a:chExt cx="1128965" cy="100181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6586E4-54DD-0D4B-988C-98C8D3688BA2}"/>
                </a:ext>
              </a:extLst>
            </p:cNvPr>
            <p:cNvSpPr/>
            <p:nvPr/>
          </p:nvSpPr>
          <p:spPr bwMode="auto">
            <a:xfrm>
              <a:off x="917233" y="2920850"/>
              <a:ext cx="1058403" cy="1001818"/>
            </a:xfrm>
            <a:prstGeom prst="ellipse">
              <a:avLst/>
            </a:prstGeom>
            <a:solidFill>
              <a:srgbClr val="1F5318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165BAF-8695-3D42-ADF5-140DE2141793}"/>
                </a:ext>
              </a:extLst>
            </p:cNvPr>
            <p:cNvSpPr txBox="1"/>
            <p:nvPr/>
          </p:nvSpPr>
          <p:spPr>
            <a:xfrm>
              <a:off x="894673" y="3251005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Answers</a:t>
              </a:r>
            </a:p>
          </p:txBody>
        </p:sp>
      </p:grp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857BEE8-7F37-B343-8789-46FB2509B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5773" y="5747220"/>
            <a:ext cx="8032651" cy="11107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900" i="1" dirty="0"/>
              <a:t>Sources</a:t>
            </a:r>
            <a:r>
              <a:rPr lang="en-GB" sz="900" dirty="0"/>
              <a:t>: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900" dirty="0"/>
              <a:t>Guide to preventing catheter-associated urinary tract infections: implementation guide. Arlington, VA: Association for Professionals in Infection Control and Epidemiology; 2014 (https://apic.org/Resources/Topic-specific-infection-prevention/Catheter-associated-urinary-tract-infection);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GB" sz="900" dirty="0"/>
              <a:t>Chenoweth C, Saint S. Preventing catheter-associated urinary tract infections in the intensive care unit. </a:t>
            </a:r>
            <a:r>
              <a:rPr lang="en-GB" sz="900" dirty="0" err="1"/>
              <a:t>Crit</a:t>
            </a:r>
            <a:r>
              <a:rPr lang="en-GB" sz="900" dirty="0"/>
              <a:t> Care Clin. 2013;29(1):19–32;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900" dirty="0" err="1"/>
              <a:t>Dougnon</a:t>
            </a:r>
            <a:r>
              <a:rPr lang="en-CA" sz="900" dirty="0"/>
              <a:t> TV, Bankole HS, Johnson RC, </a:t>
            </a:r>
            <a:r>
              <a:rPr lang="en-CA" sz="900" dirty="0" err="1"/>
              <a:t>Hounmanou</a:t>
            </a:r>
            <a:r>
              <a:rPr lang="en-CA" sz="900" dirty="0"/>
              <a:t> G, </a:t>
            </a:r>
            <a:r>
              <a:rPr lang="en-CA" sz="900" dirty="0" err="1"/>
              <a:t>Toure</a:t>
            </a:r>
            <a:r>
              <a:rPr lang="en-CA" sz="900" dirty="0"/>
              <a:t> IM, </a:t>
            </a:r>
            <a:r>
              <a:rPr lang="en-CA" sz="900" dirty="0" err="1"/>
              <a:t>Houessou</a:t>
            </a:r>
            <a:r>
              <a:rPr lang="en-CA" sz="900" dirty="0"/>
              <a:t> C et al. Catheter-associated urinary tract infections at a hospital in </a:t>
            </a:r>
            <a:r>
              <a:rPr lang="en-CA" sz="900" dirty="0" err="1"/>
              <a:t>Zinvie</a:t>
            </a:r>
            <a:r>
              <a:rPr lang="en-CA" sz="900" dirty="0"/>
              <a:t>, Benin. Int J Infect. 2016; 3(2):e34141.</a:t>
            </a:r>
          </a:p>
          <a:p>
            <a:pPr>
              <a:spcBef>
                <a:spcPts val="0"/>
              </a:spcBef>
            </a:pP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2177838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Session 3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3" name="Subtitle 1"/>
          <p:cNvSpPr>
            <a:spLocks noGrp="1"/>
          </p:cNvSpPr>
          <p:nvPr>
            <p:ph type="body" sz="quarter" idx="18"/>
          </p:nvPr>
        </p:nvSpPr>
        <p:spPr>
          <a:xfrm>
            <a:off x="2" y="1800000"/>
            <a:ext cx="3896750" cy="24617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accent2"/>
                </a:solidFill>
              </a:rPr>
              <a:t>Recognizing CAUTI and understanding management principles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5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412776"/>
            <a:ext cx="8424001" cy="4848994"/>
          </a:xfrm>
        </p:spPr>
        <p:txBody>
          <a:bodyPr>
            <a:normAutofit fontScale="92500" lnSpcReduction="10000"/>
          </a:bodyPr>
          <a:lstStyle/>
          <a:p>
            <a:pPr marL="285750" lvl="1" indent="-285750">
              <a:spcBef>
                <a:spcPts val="257"/>
              </a:spcBef>
            </a:pPr>
            <a:r>
              <a:rPr lang="en-US" sz="2400" dirty="0"/>
              <a:t>Diagnosis of CAUTI is challenging because </a:t>
            </a:r>
            <a:r>
              <a:rPr lang="en-US" sz="2400" b="1" dirty="0"/>
              <a:t>bacteriuria</a:t>
            </a:r>
            <a:r>
              <a:rPr lang="en-US" sz="2400" dirty="0"/>
              <a:t> is often present and is </a:t>
            </a:r>
            <a:r>
              <a:rPr lang="en-US" sz="2400" b="1" dirty="0"/>
              <a:t>not a reliable indicator alone for infection </a:t>
            </a:r>
            <a:r>
              <a:rPr lang="en-US" sz="2400" dirty="0"/>
              <a:t>(i.e. it  does not differentiate between colonization and infection).</a:t>
            </a:r>
          </a:p>
          <a:p>
            <a:pPr marL="285750" lvl="1" indent="-285750">
              <a:spcBef>
                <a:spcPts val="257"/>
              </a:spcBef>
            </a:pPr>
            <a:r>
              <a:rPr lang="en-ZW" sz="2400" dirty="0"/>
              <a:t>Thus, both bacteriuria </a:t>
            </a:r>
            <a:r>
              <a:rPr lang="en-ZW" sz="2400" b="1" dirty="0"/>
              <a:t>and clinical signs or symptoms </a:t>
            </a:r>
            <a:r>
              <a:rPr lang="en-ZW" sz="2400" dirty="0"/>
              <a:t>are needed.</a:t>
            </a:r>
            <a:endParaRPr lang="en-ZW" sz="2400" b="1" dirty="0"/>
          </a:p>
          <a:p>
            <a:pPr marL="285750" lvl="1" indent="-285750">
              <a:spcBef>
                <a:spcPts val="257"/>
              </a:spcBef>
            </a:pPr>
            <a:r>
              <a:rPr lang="en-ZW" sz="2400" dirty="0">
                <a:latin typeface="Arial"/>
                <a:cs typeface="Arial"/>
              </a:rPr>
              <a:t>Patients with long-term catheters will often have high concentrations of bacteria in the urine without having an infection – </a:t>
            </a:r>
            <a:r>
              <a:rPr lang="en-ZW" sz="2400" dirty="0">
                <a:latin typeface="Arial"/>
                <a:ea typeface="+mn-ea"/>
                <a:cs typeface="Arial"/>
              </a:rPr>
              <a:t>asymptomatic </a:t>
            </a:r>
            <a:r>
              <a:rPr lang="en-US" sz="2400" dirty="0"/>
              <a:t>bacteriuria</a:t>
            </a:r>
            <a:r>
              <a:rPr lang="en-ZW" sz="2400" dirty="0">
                <a:latin typeface="Arial"/>
                <a:cs typeface="Arial"/>
              </a:rPr>
              <a:t>.</a:t>
            </a:r>
            <a:endParaRPr lang="en-ZW" sz="2400" dirty="0">
              <a:latin typeface="Arial"/>
              <a:ea typeface="+mn-ea"/>
              <a:cs typeface="Arial"/>
            </a:endParaRPr>
          </a:p>
          <a:p>
            <a:pPr marL="285750" lvl="1" indent="-285750">
              <a:spcBef>
                <a:spcPts val="257"/>
              </a:spcBef>
            </a:pPr>
            <a:r>
              <a:rPr lang="en-ZW" sz="2400" dirty="0">
                <a:cs typeface="Arial"/>
              </a:rPr>
              <a:t>Indwelling urinary catheters often interfere with classic signs/symptoms of </a:t>
            </a:r>
            <a:r>
              <a:rPr lang="en-ZW" sz="2400" dirty="0" err="1">
                <a:cs typeface="Arial"/>
              </a:rPr>
              <a:t>UTIs</a:t>
            </a:r>
            <a:r>
              <a:rPr lang="en-ZW" sz="2400" dirty="0">
                <a:cs typeface="Arial"/>
              </a:rPr>
              <a:t> (e.g. urgency, frequency). This therefore leads to overdiagnosis, as costovertebral angle tenderness (aka  Murphy’s punch sign, </a:t>
            </a:r>
            <a:r>
              <a:rPr lang="en-ZW" sz="2400" dirty="0" err="1">
                <a:cs typeface="Arial"/>
              </a:rPr>
              <a:t>Pasternacki’s</a:t>
            </a:r>
            <a:r>
              <a:rPr lang="en-ZW" sz="2400" dirty="0">
                <a:cs typeface="Arial"/>
              </a:rPr>
              <a:t> sign or </a:t>
            </a:r>
            <a:r>
              <a:rPr lang="en-ZW" sz="2400" dirty="0" err="1">
                <a:cs typeface="Arial"/>
              </a:rPr>
              <a:t>Goldflam’s</a:t>
            </a:r>
            <a:r>
              <a:rPr lang="en-ZW" sz="2400" dirty="0">
                <a:cs typeface="Arial"/>
              </a:rPr>
              <a:t> sign) is tricky to uncover.</a:t>
            </a:r>
            <a:endParaRPr lang="en-ZW" sz="24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8" y="367619"/>
            <a:ext cx="6876298" cy="720000"/>
          </a:xfrm>
        </p:spPr>
        <p:txBody>
          <a:bodyPr>
            <a:noAutofit/>
          </a:bodyPr>
          <a:lstStyle/>
          <a:p>
            <a:r>
              <a:rPr lang="en-US" sz="3200" dirty="0">
                <a:ea typeface="Euphemia UCAS" charset="0"/>
                <a:cs typeface="Euphemia UCAS" charset="0"/>
              </a:rPr>
              <a:t>Key principles of CAUTI </a:t>
            </a:r>
            <a:br>
              <a:rPr lang="en-US" sz="3200" dirty="0">
                <a:ea typeface="Euphemia UCAS" charset="0"/>
                <a:cs typeface="Euphemia UCAS" charset="0"/>
              </a:rPr>
            </a:br>
            <a:r>
              <a:rPr lang="en-US" sz="3200" dirty="0">
                <a:ea typeface="Euphemia UCAS" charset="0"/>
                <a:cs typeface="Euphemia UCAS" charset="0"/>
              </a:rPr>
              <a:t>recognition (1)</a:t>
            </a:r>
          </a:p>
        </p:txBody>
      </p:sp>
    </p:spTree>
    <p:extLst>
      <p:ext uri="{BB962C8B-B14F-4D97-AF65-F5344CB8AC3E}">
        <p14:creationId xmlns:p14="http://schemas.microsoft.com/office/powerpoint/2010/main" val="3182263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340768"/>
            <a:ext cx="8424001" cy="4966560"/>
          </a:xfrm>
        </p:spPr>
        <p:txBody>
          <a:bodyPr/>
          <a:lstStyle/>
          <a:p>
            <a:pPr marL="342900" indent="-342900">
              <a:spcBef>
                <a:spcPts val="257"/>
              </a:spcBef>
              <a:buFont typeface="Arial" panose="020B0604020202020204" pitchFamily="34" charset="0"/>
              <a:buChar char="•"/>
            </a:pPr>
            <a:r>
              <a:rPr lang="en-ZW" sz="2200" b="1" dirty="0"/>
              <a:t>Standardized definitions are important to determine the true infection burden </a:t>
            </a:r>
            <a:r>
              <a:rPr lang="en-ZW" sz="2200" dirty="0"/>
              <a:t>(refer to training module on HAI surveillance for additional information)</a:t>
            </a:r>
          </a:p>
          <a:p>
            <a:pPr marL="809624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ZW" sz="2000" dirty="0" err="1"/>
              <a:t>Centers</a:t>
            </a:r>
            <a:r>
              <a:rPr lang="en-ZW" sz="2000" dirty="0"/>
              <a:t> for Disease Control and Prevention (CDC)</a:t>
            </a:r>
          </a:p>
          <a:p>
            <a:pPr marL="809624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ZW" sz="2000" dirty="0"/>
              <a:t>European Centre for Disease Prevention and Control (ECDC) </a:t>
            </a:r>
            <a:br>
              <a:rPr lang="en-CA" sz="1800" dirty="0"/>
            </a:br>
            <a:endParaRPr lang="en-CA" sz="2000" dirty="0"/>
          </a:p>
          <a:p>
            <a:pPr marL="285750" indent="-285750">
              <a:buFont typeface="Arial" charset="0"/>
              <a:buChar char="•"/>
            </a:pPr>
            <a:r>
              <a:rPr lang="en-CA" sz="2200" b="1" dirty="0"/>
              <a:t>Surveillance definition versus</a:t>
            </a:r>
            <a:r>
              <a:rPr lang="en-CA" sz="2200" b="1" i="1" dirty="0"/>
              <a:t> </a:t>
            </a:r>
            <a:r>
              <a:rPr lang="en-CA" sz="2200" b="1" dirty="0"/>
              <a:t>clinical diagnosis</a:t>
            </a:r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/>
              <a:t>Surveillance definitions are designed to study and identify trends in a population. They apply standardized criteria in a consistent manner.</a:t>
            </a:r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CA" sz="2000" dirty="0"/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CA" sz="2000" dirty="0"/>
              <a:t>Clinical diagnoses are patient-specific. Therefore a clinical diagnosis may be made even when a surveillance definition may not be made.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9999" y="367619"/>
            <a:ext cx="6759258" cy="720000"/>
          </a:xfrm>
        </p:spPr>
        <p:txBody>
          <a:bodyPr/>
          <a:lstStyle/>
          <a:p>
            <a:r>
              <a:rPr lang="en-US" sz="3200" dirty="0">
                <a:cs typeface="Arial"/>
              </a:rPr>
              <a:t>Key principles of CAUTI recognition (2)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6360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705AD7-1DF5-6443-8972-86A1BF2BC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CA" sz="2400" dirty="0"/>
              <a:t>On completion of this module, the student should be able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explain the problem of </a:t>
            </a:r>
            <a:r>
              <a:rPr lang="en-CA" sz="2400" dirty="0" err="1"/>
              <a:t>CAUTI</a:t>
            </a:r>
            <a:r>
              <a:rPr lang="en-CA" sz="24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explain catheter use, occurrence of CAUTI and related risk factors;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recognize CAUTI and understand management principles;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Implement evidence-based (multimodal) strategies for CAUTI prevention during catheter insertion, maintenance and removal.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927759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spcBef>
                <a:spcPts val="513"/>
              </a:spcBef>
              <a:buNone/>
            </a:pPr>
            <a:r>
              <a:rPr lang="en-ZW" sz="2400" dirty="0">
                <a:solidFill>
                  <a:srgbClr val="000000"/>
                </a:solidFill>
                <a:latin typeface="Arial"/>
                <a:cs typeface="Arial"/>
              </a:rPr>
              <a:t>Patient must meet criteria 1, 2 </a:t>
            </a:r>
            <a:r>
              <a:rPr lang="en-ZW" sz="2400" b="1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en-ZW" sz="2400" dirty="0">
                <a:solidFill>
                  <a:srgbClr val="000000"/>
                </a:solidFill>
                <a:latin typeface="Arial"/>
                <a:cs typeface="Arial"/>
              </a:rPr>
              <a:t> 3 below: </a:t>
            </a:r>
          </a:p>
          <a:p>
            <a:pPr marL="390952" lvl="1" indent="-390952">
              <a:spcBef>
                <a:spcPts val="513"/>
              </a:spcBef>
              <a:buFont typeface="+mj-lt"/>
              <a:buAutoNum type="arabicPeriod"/>
            </a:pPr>
            <a:r>
              <a:rPr lang="en-ZW" sz="2400" dirty="0">
                <a:solidFill>
                  <a:srgbClr val="000000"/>
                </a:solidFill>
                <a:latin typeface="Arial"/>
                <a:cs typeface="Arial"/>
              </a:rPr>
              <a:t>Patient had an indwelling urinary catheter in place for over two days on the date of event AND it was either: </a:t>
            </a:r>
          </a:p>
          <a:p>
            <a:pPr marL="857676" lvl="2" indent="-390952">
              <a:spcBef>
                <a:spcPts val="513"/>
              </a:spcBef>
            </a:pPr>
            <a:r>
              <a:rPr lang="en-GB" sz="2400" dirty="0">
                <a:solidFill>
                  <a:srgbClr val="000000"/>
                </a:solidFill>
              </a:rPr>
              <a:t>present for any portion of the calendar day on the date of event</a:t>
            </a:r>
          </a:p>
          <a:p>
            <a:pPr marL="466724" lvl="2" indent="0">
              <a:spcBef>
                <a:spcPts val="513"/>
              </a:spcBef>
              <a:buNone/>
            </a:pPr>
            <a:r>
              <a:rPr lang="en-GB" sz="2400" dirty="0">
                <a:solidFill>
                  <a:srgbClr val="000000"/>
                </a:solidFill>
              </a:rPr>
              <a:t>OR </a:t>
            </a:r>
          </a:p>
          <a:p>
            <a:pPr marL="857676" lvl="2" indent="-390952">
              <a:spcBef>
                <a:spcPts val="513"/>
              </a:spcBef>
            </a:pPr>
            <a:r>
              <a:rPr lang="en-GB" sz="2400" dirty="0">
                <a:solidFill>
                  <a:srgbClr val="000000"/>
                </a:solidFill>
              </a:rPr>
              <a:t>removed the day before the date of event.</a:t>
            </a:r>
          </a:p>
          <a:p>
            <a:pPr marL="30589" indent="-390952">
              <a:spcBef>
                <a:spcPts val="513"/>
              </a:spcBef>
            </a:pPr>
            <a:endParaRPr lang="en-ZW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60000" y="6293650"/>
            <a:ext cx="8419774" cy="455931"/>
          </a:xfrm>
        </p:spPr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National Healthcare Safety Network (NHSN) patient safety component manual. </a:t>
            </a:r>
            <a:r>
              <a:rPr lang="en-GB" sz="1100" dirty="0"/>
              <a:t>Atlanta, GA: </a:t>
            </a:r>
            <a:r>
              <a:rPr lang="en-GB" sz="1100" dirty="0" err="1"/>
              <a:t>Centers</a:t>
            </a:r>
            <a:r>
              <a:rPr lang="en-GB" sz="1100" dirty="0"/>
              <a:t> for Disease Control and Prevention; </a:t>
            </a:r>
            <a:r>
              <a:rPr lang="en-CA" sz="1100" dirty="0"/>
              <a:t>2018 (</a:t>
            </a:r>
            <a:r>
              <a:rPr lang="en-CA" sz="1100" dirty="0">
                <a:hlinkClick r:id="rId3"/>
              </a:rPr>
              <a:t>https://www.cdc.gov/nhsn/training/patient-safety-component/index.html</a:t>
            </a:r>
            <a:r>
              <a:rPr lang="en-CA" sz="1100" dirty="0"/>
              <a:t>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7619"/>
            <a:ext cx="6120000" cy="720000"/>
          </a:xfrm>
        </p:spPr>
        <p:txBody>
          <a:bodyPr>
            <a:noAutofit/>
          </a:bodyPr>
          <a:lstStyle/>
          <a:p>
            <a:r>
              <a:rPr lang="en-ZW" sz="3200" dirty="0">
                <a:cs typeface="Arial"/>
              </a:rPr>
              <a:t>CDC definition of </a:t>
            </a:r>
            <a:r>
              <a:rPr lang="en-ZW" sz="3200" dirty="0" err="1">
                <a:cs typeface="Arial"/>
              </a:rPr>
              <a:t>CAUTI</a:t>
            </a:r>
            <a:r>
              <a:rPr lang="en-ZW" sz="3200" dirty="0">
                <a:cs typeface="Arial"/>
              </a:rPr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4239619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484785"/>
            <a:ext cx="8424001" cy="4606526"/>
          </a:xfrm>
        </p:spPr>
        <p:txBody>
          <a:bodyPr>
            <a:noAutofit/>
          </a:bodyPr>
          <a:lstStyle/>
          <a:p>
            <a:pPr marL="457200" lvl="1" indent="-457200">
              <a:spcBef>
                <a:spcPts val="513"/>
              </a:spcBef>
              <a:buFont typeface="+mj-lt"/>
              <a:buAutoNum type="arabicPeriod" startAt="2"/>
            </a:pPr>
            <a:r>
              <a:rPr lang="en-ZW" sz="2200" dirty="0">
                <a:solidFill>
                  <a:srgbClr val="000000"/>
                </a:solidFill>
                <a:cs typeface="Arial"/>
              </a:rPr>
              <a:t>Patient has at least one of the following signs or symptoms: </a:t>
            </a:r>
          </a:p>
          <a:p>
            <a:pPr marL="782721" lvl="2" indent="-342900">
              <a:spcBef>
                <a:spcPts val="513"/>
              </a:spcBef>
            </a:pPr>
            <a:r>
              <a:rPr lang="en-GB" sz="2200" dirty="0">
                <a:solidFill>
                  <a:srgbClr val="000000"/>
                </a:solidFill>
              </a:rPr>
              <a:t>fever (&gt;38.0°C) – to use fever in a patient aged over 65 years, the indwelling urinary catheter needs to be in place for more than two calendar days on date of event;</a:t>
            </a:r>
          </a:p>
          <a:p>
            <a:pPr marL="782721" lvl="2" indent="-342900">
              <a:spcBef>
                <a:spcPts val="513"/>
              </a:spcBef>
            </a:pPr>
            <a:r>
              <a:rPr lang="en-ZW" sz="2200" dirty="0">
                <a:solidFill>
                  <a:srgbClr val="000000"/>
                </a:solidFill>
              </a:rPr>
              <a:t>suprapubic tenderness (with no other recognized cause);</a:t>
            </a:r>
            <a:endParaRPr lang="en-GB" sz="2200" dirty="0">
              <a:solidFill>
                <a:srgbClr val="000000"/>
              </a:solidFill>
            </a:endParaRPr>
          </a:p>
          <a:p>
            <a:pPr marL="782721" lvl="2" indent="-342900">
              <a:spcBef>
                <a:spcPts val="513"/>
              </a:spcBef>
            </a:pPr>
            <a:r>
              <a:rPr lang="en-ZW" sz="2200" dirty="0">
                <a:solidFill>
                  <a:srgbClr val="000000"/>
                </a:solidFill>
                <a:latin typeface="Arial"/>
              </a:rPr>
              <a:t>costovertebral angle pain/tenderness (with no other recognized cause);  </a:t>
            </a:r>
          </a:p>
          <a:p>
            <a:pPr marL="782721" lvl="2" indent="-342900">
              <a:spcBef>
                <a:spcPts val="513"/>
              </a:spcBef>
            </a:pPr>
            <a:r>
              <a:rPr lang="en-ZW" sz="2200" dirty="0">
                <a:solidFill>
                  <a:srgbClr val="000000"/>
                </a:solidFill>
                <a:latin typeface="Arial"/>
              </a:rPr>
              <a:t>urinary urgency (cannot be used when catheter is in place);</a:t>
            </a:r>
          </a:p>
          <a:p>
            <a:pPr marL="782721" lvl="2" indent="-342900">
              <a:spcBef>
                <a:spcPts val="513"/>
              </a:spcBef>
            </a:pPr>
            <a:r>
              <a:rPr lang="en-ZW" sz="2200" dirty="0">
                <a:solidFill>
                  <a:srgbClr val="000000"/>
                </a:solidFill>
                <a:latin typeface="Arial"/>
              </a:rPr>
              <a:t>urinary frequency (cannot be used when catheter is in place);</a:t>
            </a:r>
          </a:p>
          <a:p>
            <a:pPr marL="782721" lvl="2" indent="-342900">
              <a:spcBef>
                <a:spcPts val="513"/>
              </a:spcBef>
            </a:pPr>
            <a:r>
              <a:rPr lang="en-ZW" sz="2200" dirty="0">
                <a:solidFill>
                  <a:srgbClr val="000000"/>
                </a:solidFill>
                <a:latin typeface="Arial"/>
              </a:rPr>
              <a:t>dysuria (cannot be used when catheter is in place).</a:t>
            </a:r>
            <a:endParaRPr lang="en-ZW" sz="2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W" sz="3200" dirty="0">
                <a:cs typeface="Arial"/>
              </a:rPr>
              <a:t>CDC definition of CAUTI (2)</a:t>
            </a:r>
          </a:p>
        </p:txBody>
      </p:sp>
    </p:spTree>
    <p:extLst>
      <p:ext uri="{BB962C8B-B14F-4D97-AF65-F5344CB8AC3E}">
        <p14:creationId xmlns:p14="http://schemas.microsoft.com/office/powerpoint/2010/main" val="4239619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-457200">
              <a:spcBef>
                <a:spcPts val="513"/>
              </a:spcBef>
              <a:buFont typeface="+mj-lt"/>
              <a:buAutoNum type="arabicPeriod" startAt="3"/>
            </a:pPr>
            <a:r>
              <a:rPr lang="en-ZW" sz="2400" dirty="0">
                <a:solidFill>
                  <a:srgbClr val="000000"/>
                </a:solidFill>
              </a:rPr>
              <a:t>Patient has a urine culture with no more than two species of organism identified, at least one of which is a bacterium of ≥10</a:t>
            </a:r>
            <a:r>
              <a:rPr lang="en-ZW" sz="2400" baseline="30000" dirty="0">
                <a:solidFill>
                  <a:srgbClr val="000000"/>
                </a:solidFill>
              </a:rPr>
              <a:t>5</a:t>
            </a:r>
            <a:r>
              <a:rPr lang="en-ZW" sz="2400" dirty="0">
                <a:solidFill>
                  <a:srgbClr val="000000"/>
                </a:solidFill>
              </a:rPr>
              <a:t> CFU/ml (refer to CDC comments in the manual for details).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W" sz="3200" dirty="0">
                <a:cs typeface="Arial"/>
              </a:rPr>
              <a:t>CDC definition of CAUTI (3)</a:t>
            </a:r>
          </a:p>
        </p:txBody>
      </p:sp>
    </p:spTree>
    <p:extLst>
      <p:ext uri="{BB962C8B-B14F-4D97-AF65-F5344CB8AC3E}">
        <p14:creationId xmlns:p14="http://schemas.microsoft.com/office/powerpoint/2010/main" val="4239619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3434D-6F82-4686-8AB4-C80BFFDD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2" y="380032"/>
            <a:ext cx="6955201" cy="720000"/>
          </a:xfrm>
        </p:spPr>
        <p:txBody>
          <a:bodyPr/>
          <a:lstStyle/>
          <a:p>
            <a:r>
              <a:rPr lang="en-CA" sz="3200" dirty="0"/>
              <a:t>ECDC definition of UTI</a:t>
            </a:r>
            <a:endParaRPr lang="en-GB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984A6C-5003-46AC-953E-29926E17AB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7432249"/>
              </p:ext>
            </p:extLst>
          </p:nvPr>
        </p:nvGraphicFramePr>
        <p:xfrm>
          <a:off x="360363" y="1267097"/>
          <a:ext cx="8423274" cy="481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137">
                  <a:extLst>
                    <a:ext uri="{9D8B030D-6E8A-4147-A177-3AD203B41FA5}">
                      <a16:colId xmlns:a16="http://schemas.microsoft.com/office/drawing/2014/main" val="3170675478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915301094"/>
                    </a:ext>
                  </a:extLst>
                </a:gridCol>
                <a:gridCol w="1582737">
                  <a:extLst>
                    <a:ext uri="{9D8B030D-6E8A-4147-A177-3AD203B41FA5}">
                      <a16:colId xmlns:a16="http://schemas.microsoft.com/office/drawing/2014/main" val="1400242359"/>
                    </a:ext>
                  </a:extLst>
                </a:gridCol>
              </a:tblGrid>
              <a:tr h="1001963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chemeClr val="bg1"/>
                          </a:solidFill>
                        </a:rPr>
                        <a:t>UTI-A</a:t>
                      </a:r>
                    </a:p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chemeClr val="bg1"/>
                          </a:solidFill>
                        </a:rPr>
                        <a:t>Microbiologically </a:t>
                      </a:r>
                      <a:r>
                        <a:rPr lang="en-US" altLang="en-US" sz="1400" b="1" u="sng" dirty="0">
                          <a:solidFill>
                            <a:schemeClr val="bg1"/>
                          </a:solidFill>
                        </a:rPr>
                        <a:t>confirmed</a:t>
                      </a:r>
                    </a:p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chemeClr val="bg1"/>
                          </a:solidFill>
                        </a:rPr>
                        <a:t>symptomatic UTI</a:t>
                      </a:r>
                    </a:p>
                    <a:p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rgbClr val="FFFFFF"/>
                          </a:solidFill>
                        </a:rPr>
                        <a:t>UTI-B</a:t>
                      </a:r>
                    </a:p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rgbClr val="FFFFFF"/>
                          </a:solidFill>
                        </a:rPr>
                        <a:t>Microbiologically </a:t>
                      </a:r>
                      <a:r>
                        <a:rPr lang="en-US" altLang="en-US" sz="1400" b="1" u="sng" dirty="0">
                          <a:solidFill>
                            <a:srgbClr val="FFFFFF"/>
                          </a:solidFill>
                        </a:rPr>
                        <a:t>unconfirmed</a:t>
                      </a:r>
                    </a:p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rgbClr val="FFFFFF"/>
                          </a:solidFill>
                        </a:rPr>
                        <a:t>symptomatic UTI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rgbClr val="FFFFFF"/>
                          </a:solidFill>
                        </a:rPr>
                        <a:t>UTI-C</a:t>
                      </a:r>
                    </a:p>
                    <a:p>
                      <a:pPr algn="ctr"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b="1" dirty="0">
                          <a:solidFill>
                            <a:srgbClr val="FFFFFF"/>
                          </a:solidFill>
                        </a:rPr>
                        <a:t>Asymptomatic bacteriuria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435849"/>
                  </a:ext>
                </a:extLst>
              </a:tr>
              <a:tr h="1680712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≥1 of the following (no other cause):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fever (&gt;38</a:t>
                      </a:r>
                      <a:r>
                        <a:rPr lang="en-US" altLang="en-US" sz="1400" baseline="30000" dirty="0">
                          <a:solidFill>
                            <a:srgbClr val="000000"/>
                          </a:solidFill>
                        </a:rPr>
                        <a:t>o</a:t>
                      </a: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C)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urgency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frequency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suprapubic tenderness</a:t>
                      </a:r>
                    </a:p>
                    <a:p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AND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2 of the following (no other cause):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fever (&gt;38</a:t>
                      </a:r>
                      <a:r>
                        <a:rPr lang="en-US" altLang="en-US" sz="1400" baseline="30000" dirty="0">
                          <a:solidFill>
                            <a:srgbClr val="000000"/>
                          </a:solidFill>
                        </a:rPr>
                        <a:t>o</a:t>
                      </a: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C)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urgency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frequency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suprapubic tenderness</a:t>
                      </a:r>
                    </a:p>
                    <a:p>
                      <a:pPr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br>
                        <a:rPr lang="en-US" altLang="en-US" sz="1400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altLang="en-US" sz="1400" b="1" dirty="0">
                          <a:solidFill>
                            <a:schemeClr val="tx1"/>
                          </a:solidFill>
                        </a:rPr>
                        <a:t>AND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Do not report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86308"/>
                  </a:ext>
                </a:extLst>
              </a:tr>
              <a:tr h="2133211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buNone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Positive urine culture</a:t>
                      </a:r>
                    </a:p>
                    <a:p>
                      <a:pPr marL="342900" indent="-342900" eaLnBrk="1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(≥10</a:t>
                      </a:r>
                      <a:r>
                        <a:rPr lang="en-US" altLang="en-US" sz="1400" baseline="30000" dirty="0">
                          <a:solidFill>
                            <a:srgbClr val="000000"/>
                          </a:solidFill>
                        </a:rPr>
                        <a:t>5</a:t>
                      </a: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 microorganisms (≤2 species)/ml)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≥1 of following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positive dipstick urine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pyuria (≥10 white blood cells/ml)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Organisms/gram of unspun urine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≥2 urine cultures same uropathogen ≥10</a:t>
                      </a:r>
                      <a:r>
                        <a:rPr lang="en-US" altLang="en-US" sz="1400" baseline="30000" dirty="0">
                          <a:solidFill>
                            <a:srgbClr val="000000"/>
                          </a:solidFill>
                        </a:rPr>
                        <a:t>2 </a:t>
                      </a:r>
                      <a:r>
                        <a:rPr lang="en-US" altLang="en-US" sz="1400" dirty="0">
                          <a:solidFill>
                            <a:srgbClr val="000000"/>
                          </a:solidFill>
                        </a:rPr>
                        <a:t>organisms/ml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i="1" dirty="0">
                          <a:solidFill>
                            <a:srgbClr val="000000"/>
                          </a:solidFill>
                        </a:rPr>
                        <a:t>physician diagnosis of UTI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SzPct val="95000"/>
                        <a:buFont typeface="Wingdings" panose="05000000000000000000" pitchFamily="2" charset="2"/>
                        <a:buChar char="v"/>
                      </a:pPr>
                      <a:r>
                        <a:rPr lang="en-US" altLang="en-US" sz="1400" i="1" dirty="0">
                          <a:solidFill>
                            <a:srgbClr val="000000"/>
                          </a:solidFill>
                        </a:rPr>
                        <a:t>physician treatment of UTI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50634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7DFADC4-8127-418E-809C-1530541BD9F7}"/>
              </a:ext>
            </a:extLst>
          </p:cNvPr>
          <p:cNvSpPr/>
          <p:nvPr/>
        </p:nvSpPr>
        <p:spPr>
          <a:xfrm>
            <a:off x="360362" y="5939639"/>
            <a:ext cx="8423273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1600" i="1" dirty="0">
                <a:solidFill>
                  <a:srgbClr val="FFFF00"/>
                </a:solidFill>
              </a:rPr>
              <a:t>Note</a:t>
            </a:r>
            <a:r>
              <a:rPr lang="en-US" altLang="en-US" sz="1600" dirty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lang="en-US" altLang="en-US" sz="1600" dirty="0">
                <a:solidFill>
                  <a:srgbClr val="FFFF00"/>
                </a:solidFill>
              </a:rPr>
              <a:t>Urinary catheter present </a:t>
            </a:r>
            <a:r>
              <a:rPr lang="en-US" altLang="en-US" sz="1600" i="1" dirty="0">
                <a:solidFill>
                  <a:srgbClr val="FFFF00"/>
                </a:solidFill>
              </a:rPr>
              <a:t>in situ</a:t>
            </a:r>
            <a:r>
              <a:rPr lang="en-US" altLang="en-US" sz="1600" dirty="0">
                <a:solidFill>
                  <a:srgbClr val="FFFF00"/>
                </a:solidFill>
              </a:rPr>
              <a:t> within </a:t>
            </a:r>
            <a:r>
              <a:rPr lang="en-US" altLang="en-US" sz="1600" b="1" dirty="0">
                <a:solidFill>
                  <a:srgbClr val="FFFF00"/>
                </a:solidFill>
              </a:rPr>
              <a:t>seven days </a:t>
            </a:r>
            <a:r>
              <a:rPr lang="en-US" altLang="en-US" sz="1600" dirty="0">
                <a:solidFill>
                  <a:srgbClr val="FFFF00"/>
                </a:solidFill>
              </a:rPr>
              <a:t>of the onset of signs and symptoms 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63861" y="6524414"/>
            <a:ext cx="8419774" cy="4559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360363" indent="-1793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900" i="1" dirty="0"/>
              <a:t>Source</a:t>
            </a:r>
            <a:r>
              <a:rPr lang="en-CA" sz="900" dirty="0"/>
              <a:t>: Point prevalence survey of healthcare-associated infections and antimicrobial use in European acute care hospitals</a:t>
            </a:r>
            <a:r>
              <a:rPr lang="en-GB" sz="900" dirty="0"/>
              <a:t>; </a:t>
            </a:r>
            <a:r>
              <a:rPr lang="en-CA" sz="900" dirty="0"/>
              <a:t>2012 (</a:t>
            </a:r>
            <a:r>
              <a:rPr lang="en-CA" sz="900" dirty="0">
                <a:hlinkClick r:id="rId2"/>
              </a:rPr>
              <a:t>http://www.ecdc.europa.eu/en/publications/Publications/0512-TED-PPS-HAI-antimicrobial-use-protocol.pdf</a:t>
            </a:r>
            <a:r>
              <a:rPr lang="en-CA" sz="9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47243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5682999" y="3267360"/>
            <a:ext cx="1885950" cy="836677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3" tIns="44596" rIns="89193" bIns="44596" rtlCol="0" anchor="ctr"/>
          <a:lstStyle/>
          <a:p>
            <a:pPr algn="ctr"/>
            <a:endParaRPr lang="en-GB" altLang="en-GB" sz="1112" dirty="0">
              <a:latin typeface="Arial Narrow" panose="020B0606020202030204" pitchFamily="34" charset="0"/>
            </a:endParaRPr>
          </a:p>
          <a:p>
            <a:pPr algn="ctr"/>
            <a:r>
              <a:rPr lang="en-GB" altLang="en-GB" sz="1112" dirty="0">
                <a:solidFill>
                  <a:schemeClr val="bg1"/>
                </a:solidFill>
                <a:latin typeface="Arial Narrow" panose="020B0606020202030204" pitchFamily="34" charset="0"/>
              </a:rPr>
              <a:t>Sampling port for collection of </a:t>
            </a:r>
          </a:p>
          <a:p>
            <a:pPr algn="ctr"/>
            <a:r>
              <a:rPr lang="en-GB" altLang="en-GB" sz="1112" dirty="0">
                <a:solidFill>
                  <a:schemeClr val="bg1"/>
                </a:solidFill>
                <a:latin typeface="Arial Narrow" panose="020B0606020202030204" pitchFamily="34" charset="0"/>
              </a:rPr>
              <a:t>urine (CSU) specimen </a:t>
            </a:r>
            <a:endParaRPr lang="en-GB" sz="1112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en-GB" sz="1283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C:\Users\wendy.mcquillan\AppData\Local\Microsoft\Windows\Temporary Internet Files\Content.Outlook\ZKV1VZOR\photo 2 (3).JPG"/>
          <p:cNvPicPr>
            <a:picLocks noGrp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28" y="1996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A04159-CE1B-4147-B3DA-EA63540C077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270229" y="367619"/>
            <a:ext cx="1976400" cy="694800"/>
          </a:xfrm>
        </p:spPr>
      </p:sp>
      <p:sp>
        <p:nvSpPr>
          <p:cNvPr id="7" name="TextBox 6"/>
          <p:cNvSpPr txBox="1"/>
          <p:nvPr/>
        </p:nvSpPr>
        <p:spPr>
          <a:xfrm>
            <a:off x="5798653" y="2113119"/>
            <a:ext cx="2282437" cy="1105726"/>
          </a:xfrm>
          <a:prstGeom prst="rect">
            <a:avLst/>
          </a:prstGeom>
          <a:noFill/>
        </p:spPr>
        <p:txBody>
          <a:bodyPr wrap="square" lIns="89193" tIns="44596" rIns="89193" bIns="44596" rtlCol="0">
            <a:spAutoFit/>
          </a:bodyPr>
          <a:lstStyle/>
          <a:p>
            <a:r>
              <a:rPr lang="en-GB" sz="2200" b="1" dirty="0">
                <a:latin typeface="Arial"/>
                <a:cs typeface="Arial"/>
              </a:rPr>
              <a:t>Sampling port on catheter leg bag</a:t>
            </a:r>
          </a:p>
        </p:txBody>
      </p:sp>
      <p:sp>
        <p:nvSpPr>
          <p:cNvPr id="8" name="Down Arrow 7"/>
          <p:cNvSpPr/>
          <p:nvPr/>
        </p:nvSpPr>
        <p:spPr>
          <a:xfrm flipH="1">
            <a:off x="5896795" y="3429000"/>
            <a:ext cx="132260" cy="81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3" tIns="44596" rIns="89193" bIns="44596" rtlCol="0" anchor="ctr"/>
          <a:lstStyle/>
          <a:p>
            <a:pPr algn="ctr"/>
            <a:endParaRPr lang="en-GB" sz="1283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BC32BA-79A8-4E47-AFE2-D0E53242F47F}"/>
              </a:ext>
            </a:extLst>
          </p:cNvPr>
          <p:cNvGrpSpPr/>
          <p:nvPr/>
        </p:nvGrpSpPr>
        <p:grpSpPr>
          <a:xfrm rot="20152253">
            <a:off x="8170248" y="5943619"/>
            <a:ext cx="965386" cy="908640"/>
            <a:chOff x="818498" y="507964"/>
            <a:chExt cx="1128965" cy="10018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1D39E0C-5D04-A04D-B700-1762E4420588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1B7DC4-83F4-1A4C-B52C-172B8BF3FC1D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3" y="1603716"/>
            <a:ext cx="5106984" cy="32921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92823" y="6098606"/>
            <a:ext cx="34882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Refer to handout 9 in the student handbook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83434D-6F82-4686-8AB4-C80BFFDD8D21}"/>
              </a:ext>
            </a:extLst>
          </p:cNvPr>
          <p:cNvSpPr txBox="1">
            <a:spLocks/>
          </p:cNvSpPr>
          <p:nvPr/>
        </p:nvSpPr>
        <p:spPr bwMode="gray">
          <a:xfrm>
            <a:off x="360362" y="195943"/>
            <a:ext cx="6909867" cy="904089"/>
          </a:xfrm>
          <a:prstGeom prst="rect">
            <a:avLst/>
          </a:prstGeom>
          <a:solidFill>
            <a:schemeClr val="bg1"/>
          </a:solidFill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/>
              <a:t>Collecting a catheter specimen of urine from the sampling port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4DD554-51D8-074D-B39B-36017D2E916A}"/>
              </a:ext>
            </a:extLst>
          </p:cNvPr>
          <p:cNvSpPr txBox="1"/>
          <p:nvPr/>
        </p:nvSpPr>
        <p:spPr>
          <a:xfrm>
            <a:off x="193608" y="6444044"/>
            <a:ext cx="596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Photograph © WHO/Nizam </a:t>
            </a:r>
            <a:r>
              <a:rPr lang="en-US" sz="1100" dirty="0" err="1"/>
              <a:t>Damani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07086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EFD3C9-FD02-4756-8A3A-1C436A893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424001" cy="4237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urine sample must be collected using aseptic technique, as outlined in previous slides.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sample must be sent in a sterile container as soon as possible (within two hours of collection).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If delay is anticipated, the sample must be put into a designated refrigerator or ice box: an ice box can be used to transport the sample to prevent overgrowth of bacteria.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Alternatively, use of </a:t>
            </a:r>
            <a:r>
              <a:rPr lang="en-GB" sz="2400" kern="0" dirty="0">
                <a:solidFill>
                  <a:srgbClr val="000000"/>
                </a:solidFill>
                <a:cs typeface="Arial"/>
              </a:rPr>
              <a:t>boric acid is recommended.</a:t>
            </a:r>
            <a:endParaRPr lang="en-GB" sz="2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B48F56-97C8-449F-880C-D196E704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Sending a urine sample</a:t>
            </a:r>
          </a:p>
        </p:txBody>
      </p:sp>
    </p:spTree>
    <p:extLst>
      <p:ext uri="{BB962C8B-B14F-4D97-AF65-F5344CB8AC3E}">
        <p14:creationId xmlns:p14="http://schemas.microsoft.com/office/powerpoint/2010/main" val="2650950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Urine container with preservative boric acid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F609DA-B7EE-4672-80FC-D77B80E7342C}"/>
              </a:ext>
            </a:extLst>
          </p:cNvPr>
          <p:cNvSpPr txBox="1">
            <a:spLocks/>
          </p:cNvSpPr>
          <p:nvPr/>
        </p:nvSpPr>
        <p:spPr>
          <a:xfrm>
            <a:off x="3347864" y="1412776"/>
            <a:ext cx="5075630" cy="4627087"/>
          </a:xfrm>
          <a:prstGeom prst="rect">
            <a:avLst/>
          </a:prstGeom>
        </p:spPr>
        <p:txBody>
          <a:bodyPr>
            <a:noAutofit/>
          </a:bodyPr>
          <a:lstStyle>
            <a:lvl1pPr marL="388938" indent="-388938" algn="l" defTabSz="1041400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9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917575" indent="-320675" algn="l" defTabSz="10414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400">
                <a:solidFill>
                  <a:srgbClr val="000066"/>
                </a:solidFill>
                <a:latin typeface="+mn-lt"/>
                <a:cs typeface="+mn-cs"/>
              </a:defRPr>
            </a:lvl2pPr>
            <a:lvl3pPr marL="1431925" indent="-306388" algn="l" defTabSz="10414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4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897063" indent="-257175" algn="l" defTabSz="10414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4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2266950" indent="-163513" algn="r" defTabSz="1041400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5pPr>
            <a:lvl6pPr marL="2724776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6pPr>
            <a:lvl7pPr marL="3181815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7pPr>
            <a:lvl8pPr marL="3638854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8pPr>
            <a:lvl9pPr marL="4095892" indent="-165042" algn="r" defTabSz="1042620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342900" lvl="1" indent="-342900">
              <a:spcBef>
                <a:spcPts val="513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200" kern="0" dirty="0">
                <a:solidFill>
                  <a:schemeClr val="tx1"/>
                </a:solidFill>
                <a:cs typeface="Arial"/>
              </a:rPr>
              <a:t>Using accurate concentrations of boric acid</a:t>
            </a:r>
            <a:r>
              <a:rPr lang="en-GB" sz="2200" b="1" kern="0" dirty="0">
                <a:solidFill>
                  <a:schemeClr val="tx1"/>
                </a:solidFill>
                <a:cs typeface="Arial"/>
              </a:rPr>
              <a:t> is essential</a:t>
            </a:r>
            <a:r>
              <a:rPr lang="en-GB" sz="2200" kern="0" dirty="0">
                <a:solidFill>
                  <a:schemeClr val="tx1"/>
                </a:solidFill>
                <a:cs typeface="Arial"/>
              </a:rPr>
              <a:t>,</a:t>
            </a:r>
            <a:r>
              <a:rPr lang="en-GB" sz="2200" b="1" kern="0" dirty="0">
                <a:solidFill>
                  <a:schemeClr val="tx1"/>
                </a:solidFill>
                <a:cs typeface="Arial"/>
              </a:rPr>
              <a:t> </a:t>
            </a:r>
            <a:r>
              <a:rPr lang="en-GB" sz="2200" kern="0" dirty="0">
                <a:solidFill>
                  <a:schemeClr val="tx1"/>
                </a:solidFill>
                <a:cs typeface="Arial"/>
              </a:rPr>
              <a:t>as it may </a:t>
            </a:r>
            <a:r>
              <a:rPr lang="en-GB" sz="2200" dirty="0">
                <a:solidFill>
                  <a:schemeClr val="tx1"/>
                </a:solidFill>
              </a:rPr>
              <a:t>affect the viability of the bacteria and therefore the bacteriology culture result.</a:t>
            </a:r>
          </a:p>
          <a:p>
            <a:pPr marL="342900" lvl="1" indent="-342900">
              <a:spcBef>
                <a:spcPts val="513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200" kern="0" dirty="0">
              <a:solidFill>
                <a:schemeClr val="tx1"/>
              </a:solidFill>
              <a:cs typeface="Arial"/>
            </a:endParaRPr>
          </a:p>
          <a:p>
            <a:pPr marL="342900" lvl="1" indent="-342900">
              <a:spcBef>
                <a:spcPts val="513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200" kern="0" dirty="0">
                <a:solidFill>
                  <a:schemeClr val="tx1"/>
                </a:solidFill>
                <a:cs typeface="Arial"/>
              </a:rPr>
              <a:t>Use a marked bottle to achieve</a:t>
            </a:r>
            <a:r>
              <a:rPr lang="en-GB" sz="2200" kern="0" dirty="0">
                <a:solidFill>
                  <a:schemeClr val="tx1"/>
                </a:solidFill>
              </a:rPr>
              <a:t> 1% w/v or</a:t>
            </a:r>
            <a:r>
              <a:rPr lang="en-GB" sz="2200" kern="0" dirty="0">
                <a:solidFill>
                  <a:schemeClr val="tx1"/>
                </a:solidFill>
                <a:cs typeface="Arial"/>
              </a:rPr>
              <a:t> </a:t>
            </a:r>
            <a:r>
              <a:rPr lang="en-GB" sz="2200" kern="0" dirty="0">
                <a:solidFill>
                  <a:schemeClr val="tx1"/>
                </a:solidFill>
              </a:rPr>
              <a:t>0.1g/10ml.</a:t>
            </a:r>
          </a:p>
          <a:p>
            <a:pPr marL="342900" lvl="1" indent="-342900">
              <a:spcBef>
                <a:spcPts val="513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en-GB" sz="2200" kern="0" dirty="0">
              <a:solidFill>
                <a:schemeClr val="tx1"/>
              </a:solidFill>
            </a:endParaRPr>
          </a:p>
          <a:p>
            <a:pPr marL="342900" lvl="1" indent="-342900">
              <a:spcBef>
                <a:spcPts val="513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The sample should be sent to the laboratory within 4 hours or stored in the fridge until transport to the laboratory is available </a:t>
            </a:r>
            <a:endParaRPr lang="en-GB" sz="2200" kern="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A2AB4-FE4B-0D4B-8505-B42464AEE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2132856"/>
            <a:ext cx="1614487" cy="27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53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59D41-7109-6048-822E-C6DD8120E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272" y="1087619"/>
            <a:ext cx="1323540" cy="367319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18178"/>
              </p:ext>
            </p:extLst>
          </p:nvPr>
        </p:nvGraphicFramePr>
        <p:xfrm>
          <a:off x="359998" y="4211703"/>
          <a:ext cx="8424001" cy="24616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1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2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538">
                <a:tc>
                  <a:txBody>
                    <a:bodyPr/>
                    <a:lstStyle/>
                    <a:p>
                      <a:pPr algn="ctr"/>
                      <a:r>
                        <a:rPr lang="en-ZW" sz="2000" b="1" dirty="0"/>
                        <a:t>Advantages </a:t>
                      </a:r>
                      <a:endParaRPr lang="en-ZW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4657" marR="64657" marT="32328" marB="323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W" sz="2000" b="1" dirty="0"/>
                        <a:t>Disadvantages </a:t>
                      </a:r>
                      <a:endParaRPr lang="en-ZW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4657" marR="64657" marT="32328" marB="323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223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W" sz="2000" dirty="0"/>
                        <a:t>Convenient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W" sz="2000" dirty="0"/>
                        <a:t>Easy to interpret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W" sz="2000" dirty="0"/>
                        <a:t>Cost-effective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W" sz="2000" dirty="0"/>
                        <a:t>Short turn-around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W" sz="2000" dirty="0"/>
                        <a:t>Can be performed at point of care</a:t>
                      </a:r>
                    </a:p>
                  </a:txBody>
                  <a:tcPr marL="64657" marR="64657" marT="32328" marB="323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W" sz="2000" dirty="0"/>
                        <a:t>Results are time- and storage-sensitive</a:t>
                      </a:r>
                    </a:p>
                    <a:p>
                      <a:pPr marL="489150" lvl="1" indent="-342900">
                        <a:buFont typeface="Symbol" panose="05050102010706020507" pitchFamily="18" charset="2"/>
                        <a:buChar char=""/>
                      </a:pPr>
                      <a:r>
                        <a:rPr lang="en-ZW" sz="2000" dirty="0"/>
                        <a:t>Specified time between specimen collection and test reading</a:t>
                      </a:r>
                    </a:p>
                    <a:p>
                      <a:pPr marL="48915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  <a:defRPr/>
                      </a:pPr>
                      <a:r>
                        <a:rPr lang="en-ZW" sz="2000" dirty="0"/>
                        <a:t>False positive/negative results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W" sz="2000" dirty="0"/>
                        <a:t>Qualitative</a:t>
                      </a:r>
                    </a:p>
                  </a:txBody>
                  <a:tcPr marL="64657" marR="64657" marT="32328" marB="323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77B130-59C5-B74F-837F-6FC0479D1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340768"/>
            <a:ext cx="8424001" cy="4696432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sz="2000" dirty="0"/>
              <a:t>Urine dipstick tests are a valuable screening tool </a:t>
            </a:r>
            <a:br>
              <a:rPr lang="en-CA" sz="2000" dirty="0"/>
            </a:br>
            <a:r>
              <a:rPr lang="en-CA" sz="2000" dirty="0"/>
              <a:t>for </a:t>
            </a:r>
            <a:r>
              <a:rPr lang="en-CA" sz="2000" dirty="0" err="1"/>
              <a:t>UTIs</a:t>
            </a:r>
            <a:r>
              <a:rPr lang="en-CA" sz="2000" dirty="0"/>
              <a:t> to guide empiric treatment.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sz="2000" dirty="0"/>
              <a:t>Nevertheless, results should be interpreted with </a:t>
            </a:r>
            <a:br>
              <a:rPr lang="en-CA" sz="2000" dirty="0"/>
            </a:br>
            <a:r>
              <a:rPr lang="en-CA" sz="2000" dirty="0"/>
              <a:t>microscopy and clinical information.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sz="2000" dirty="0"/>
              <a:t>Both </a:t>
            </a:r>
            <a:r>
              <a:rPr lang="en-GB" sz="2000" dirty="0"/>
              <a:t>test strips and dipstick tests m</a:t>
            </a:r>
            <a:r>
              <a:rPr lang="en-CA" sz="2000" dirty="0"/>
              <a:t>ay detect nitrites </a:t>
            </a:r>
            <a:br>
              <a:rPr lang="en-CA" sz="2000" dirty="0"/>
            </a:br>
            <a:r>
              <a:rPr lang="en-CA" sz="2000" dirty="0"/>
              <a:t>(metabolic product of typical pathogens of urinary tract), </a:t>
            </a:r>
            <a:br>
              <a:rPr lang="en-CA" sz="2000" dirty="0"/>
            </a:br>
            <a:r>
              <a:rPr lang="en-CA" sz="2000" dirty="0"/>
              <a:t>leukocyte esterase from white blood cells/neutrophils.</a:t>
            </a:r>
          </a:p>
          <a:p>
            <a:endParaRPr lang="en-CA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9998" y="367619"/>
            <a:ext cx="6516257" cy="720000"/>
          </a:xfrm>
        </p:spPr>
        <p:txBody>
          <a:bodyPr>
            <a:noAutofit/>
          </a:bodyPr>
          <a:lstStyle/>
          <a:p>
            <a:r>
              <a:rPr lang="en-GB" sz="3200" dirty="0">
                <a:cs typeface="Arial"/>
              </a:rPr>
              <a:t>Urine test strip or dipstick test </a:t>
            </a:r>
          </a:p>
        </p:txBody>
      </p:sp>
    </p:spTree>
    <p:extLst>
      <p:ext uri="{BB962C8B-B14F-4D97-AF65-F5344CB8AC3E}">
        <p14:creationId xmlns:p14="http://schemas.microsoft.com/office/powerpoint/2010/main" val="1269279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2F3EE-0FBC-C141-B9C6-9AC4EED62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345474"/>
            <a:ext cx="8424001" cy="5303520"/>
          </a:xfrm>
        </p:spPr>
        <p:txBody>
          <a:bodyPr>
            <a:normAutofit fontScale="92500" lnSpcReduction="20000"/>
          </a:bodyPr>
          <a:lstStyle/>
          <a:p>
            <a:pPr marL="342900" lvl="1" indent="-342900" defTabSz="890501"/>
            <a:r>
              <a:rPr lang="en-US" altLang="en-US" sz="2400" dirty="0">
                <a:cs typeface="Arial"/>
              </a:rPr>
              <a:t>Detection of nitrites</a:t>
            </a:r>
          </a:p>
          <a:p>
            <a:pPr marL="809624" lvl="2" indent="-342900" defTabSz="890501"/>
            <a:r>
              <a:rPr lang="en-US" altLang="en-US" sz="2100" dirty="0">
                <a:cs typeface="Arial"/>
              </a:rPr>
              <a:t>relies on breakdown of urinary nitrates to nitrites (not in normal urine but with many Gram-negative and some Gram-positive bacteria)</a:t>
            </a:r>
          </a:p>
          <a:p>
            <a:pPr marL="809624" lvl="2" indent="-342900" defTabSz="890501"/>
            <a:r>
              <a:rPr lang="en-US" altLang="en-US" sz="2100" dirty="0">
                <a:cs typeface="Arial"/>
              </a:rPr>
              <a:t>can give false negative results due to shortened (&lt;4 hours) bladder incubation time, pH&lt;6.0, presence of nitrate reductase-negative organisms, urobilinogen or urinary vitamin C</a:t>
            </a:r>
          </a:p>
          <a:p>
            <a:pPr marL="342900" lvl="1" indent="-342900" defTabSz="890501"/>
            <a:endParaRPr lang="en-US" altLang="en-US" sz="2400" dirty="0">
              <a:cs typeface="Arial"/>
            </a:endParaRPr>
          </a:p>
          <a:p>
            <a:pPr marL="342900" lvl="1" indent="-342900" defTabSz="890501"/>
            <a:r>
              <a:rPr lang="en-US" altLang="en-US" sz="2400" dirty="0">
                <a:cs typeface="Arial"/>
              </a:rPr>
              <a:t>Detection of leukocyte esterase</a:t>
            </a:r>
          </a:p>
          <a:p>
            <a:pPr marL="809624" lvl="2" indent="-342900" defTabSz="890501"/>
            <a:r>
              <a:rPr lang="en-US" altLang="en-US" sz="2100" dirty="0">
                <a:cs typeface="Arial"/>
              </a:rPr>
              <a:t>relies on reaction of leukocyte esterase produced by neutrophils</a:t>
            </a:r>
          </a:p>
          <a:p>
            <a:pPr marL="809624" lvl="2" indent="-342900" defTabSz="890501"/>
            <a:r>
              <a:rPr lang="en-US" altLang="en-US" sz="2100" dirty="0">
                <a:cs typeface="Arial"/>
              </a:rPr>
              <a:t>can give a positive result, suggesting pyuria associated with </a:t>
            </a:r>
            <a:r>
              <a:rPr lang="en-US" altLang="en-US" sz="2100" dirty="0" err="1">
                <a:cs typeface="Arial"/>
              </a:rPr>
              <a:t>UTI</a:t>
            </a:r>
            <a:endParaRPr lang="en-US" altLang="en-US" sz="2100" dirty="0">
              <a:cs typeface="Arial"/>
            </a:endParaRPr>
          </a:p>
          <a:p>
            <a:pPr marL="809624" lvl="2" indent="-342900" defTabSz="890501"/>
            <a:r>
              <a:rPr lang="en-US" altLang="en-US" sz="2100" dirty="0">
                <a:cs typeface="Arial"/>
              </a:rPr>
              <a:t>can be hindered, as leukocytes may disintegrate in transit</a:t>
            </a:r>
          </a:p>
          <a:p>
            <a:pPr marL="809624" lvl="2" indent="-342900" defTabSz="890501"/>
            <a:r>
              <a:rPr lang="en-US" altLang="en-US" sz="2100" dirty="0">
                <a:cs typeface="Arial"/>
              </a:rPr>
              <a:t>can give false positive results due to contamination with vaginal discharge</a:t>
            </a:r>
          </a:p>
          <a:p>
            <a:pPr marL="809624" lvl="2" indent="-342900" defTabSz="890501"/>
            <a:r>
              <a:rPr lang="en-GB" altLang="en-US" sz="2100" dirty="0">
                <a:cs typeface="Arial"/>
              </a:rPr>
              <a:t>can result in reduced sensitivity due to elevated urine glucose </a:t>
            </a:r>
            <a:r>
              <a:rPr lang="en-US" altLang="en-US" sz="2100" dirty="0">
                <a:cs typeface="Arial"/>
              </a:rPr>
              <a:t>(e.g. diabetes)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8" y="367619"/>
            <a:ext cx="7020314" cy="720000"/>
          </a:xfrm>
        </p:spPr>
        <p:txBody>
          <a:bodyPr/>
          <a:lstStyle/>
          <a:p>
            <a:r>
              <a:rPr lang="en-GB" sz="3200" dirty="0">
                <a:cs typeface="Arial"/>
              </a:rPr>
              <a:t>Nitrites and leukocyte esterase</a:t>
            </a:r>
            <a:endParaRPr lang="en-US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0180"/>
            <a:ext cx="157974" cy="55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8191" tIns="39095" rIns="78191" bIns="39095" numCol="1" anchor="ctr" anchorCtr="0" compatLnSpc="1">
            <a:prstTxWarp prst="textNoShape">
              <a:avLst/>
            </a:prstTxWarp>
            <a:spAutoFit/>
          </a:bodyPr>
          <a:lstStyle/>
          <a:p>
            <a:pPr defTabSz="781903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539"/>
            </a:br>
            <a:endParaRPr lang="en-US" altLang="en-US" sz="1539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106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268760"/>
            <a:ext cx="8424001" cy="4953497"/>
          </a:xfrm>
        </p:spPr>
        <p:txBody>
          <a:bodyPr/>
          <a:lstStyle/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</a:rPr>
              <a:t>Antibiotics are only indicated if there is evidence of clinical or symptomatic infection.</a:t>
            </a:r>
            <a:endParaRPr lang="en-ZW" sz="2000" b="1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Routine use of antibiotic </a:t>
            </a:r>
            <a:r>
              <a:rPr lang="en-GB" sz="2000" b="1" dirty="0">
                <a:solidFill>
                  <a:srgbClr val="000000"/>
                </a:solidFill>
              </a:rPr>
              <a:t>prophylaxis </a:t>
            </a:r>
            <a:r>
              <a:rPr lang="en-GB" sz="2000" dirty="0">
                <a:solidFill>
                  <a:srgbClr val="000000"/>
                </a:solidFill>
              </a:rPr>
              <a:t>whilst a catheter is </a:t>
            </a:r>
            <a:r>
              <a:rPr lang="en-GB" sz="2000" i="1" dirty="0">
                <a:solidFill>
                  <a:srgbClr val="000000"/>
                </a:solidFill>
              </a:rPr>
              <a:t>in situ </a:t>
            </a:r>
            <a:r>
              <a:rPr lang="en-GB" sz="2000" dirty="0">
                <a:solidFill>
                  <a:srgbClr val="000000"/>
                </a:solidFill>
              </a:rPr>
              <a:t>to prevent CAUTI is</a:t>
            </a:r>
            <a:r>
              <a:rPr lang="en-GB" sz="2000" b="1" dirty="0">
                <a:solidFill>
                  <a:srgbClr val="000000"/>
                </a:solidFill>
              </a:rPr>
              <a:t> not recommended.</a:t>
            </a:r>
            <a:endParaRPr lang="en-GB" sz="2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For patients with infections related to long-term urinary catheters, treatment may be difficult because of biofilm formation; so consider </a:t>
            </a:r>
            <a:r>
              <a:rPr lang="en-GB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replacement 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if the catheter has been in place for more than seven days before an appropriate antibiotic is given. </a:t>
            </a: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+mn-ea"/>
                <a:cs typeface="Arial"/>
              </a:rPr>
              <a:t>Treatment of </a:t>
            </a:r>
            <a:r>
              <a:rPr lang="en-GB" sz="2000" b="1" dirty="0">
                <a:solidFill>
                  <a:srgbClr val="000000"/>
                </a:solidFill>
                <a:ea typeface="+mn-ea"/>
                <a:cs typeface="Arial"/>
              </a:rPr>
              <a:t>asymptomatic</a:t>
            </a:r>
            <a:r>
              <a:rPr lang="en-GB" sz="2000" dirty="0">
                <a:solidFill>
                  <a:srgbClr val="000000"/>
                </a:solidFill>
                <a:ea typeface="+mn-ea"/>
                <a:cs typeface="Arial"/>
              </a:rPr>
              <a:t> catheter-associated bacteriuria or candiduria is usually* </a:t>
            </a:r>
            <a:r>
              <a:rPr lang="en-GB" sz="2000" b="1" dirty="0">
                <a:solidFill>
                  <a:srgbClr val="000000"/>
                </a:solidFill>
                <a:ea typeface="+mn-ea"/>
                <a:cs typeface="Arial"/>
              </a:rPr>
              <a:t>not</a:t>
            </a:r>
            <a:r>
              <a:rPr lang="en-GB" sz="2000" dirty="0">
                <a:solidFill>
                  <a:srgbClr val="000000"/>
                </a:solidFill>
                <a:ea typeface="+mn-ea"/>
                <a:cs typeface="Arial"/>
              </a:rPr>
              <a:t> indicated;</a:t>
            </a:r>
            <a:r>
              <a:rPr lang="en-GB" sz="2000" dirty="0">
                <a:solidFill>
                  <a:srgbClr val="000000"/>
                </a:solidFill>
              </a:rPr>
              <a:t> bacteriuria and candiduria</a:t>
            </a:r>
            <a:r>
              <a:rPr lang="en-GB" sz="2000" b="1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frequently resolve following removal of catheter.</a:t>
            </a:r>
            <a:endParaRPr lang="en-GB" sz="2000" b="1" dirty="0">
              <a:solidFill>
                <a:srgbClr val="000000"/>
              </a:solidFill>
              <a:cs typeface="Arial"/>
            </a:endParaRPr>
          </a:p>
          <a:p>
            <a:pPr marL="342900" indent="-342900">
              <a:spcBef>
                <a:spcPts val="513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Type and duration of treatment depends on causative pathogen(s), severity of clinical symptoms and local guidelines.</a:t>
            </a:r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fr-CH" dirty="0">
                <a:solidFill>
                  <a:srgbClr val="000000"/>
                </a:solidFill>
              </a:rPr>
              <a:t>* It can </a:t>
            </a:r>
            <a:r>
              <a:rPr lang="fr-CH" dirty="0" err="1">
                <a:solidFill>
                  <a:srgbClr val="000000"/>
                </a:solidFill>
              </a:rPr>
              <a:t>be</a:t>
            </a:r>
            <a:r>
              <a:rPr lang="fr-CH" dirty="0">
                <a:solidFill>
                  <a:srgbClr val="000000"/>
                </a:solidFill>
              </a:rPr>
              <a:t> </a:t>
            </a:r>
            <a:r>
              <a:rPr lang="fr-CH" dirty="0" err="1">
                <a:solidFill>
                  <a:srgbClr val="000000"/>
                </a:solidFill>
              </a:rPr>
              <a:t>considered</a:t>
            </a:r>
            <a:r>
              <a:rPr lang="fr-CH" dirty="0">
                <a:solidFill>
                  <a:srgbClr val="000000"/>
                </a:solidFill>
              </a:rPr>
              <a:t> for </a:t>
            </a:r>
            <a:r>
              <a:rPr lang="fr-CH" dirty="0" err="1">
                <a:solidFill>
                  <a:srgbClr val="000000"/>
                </a:solidFill>
              </a:rPr>
              <a:t>treatment</a:t>
            </a:r>
            <a:r>
              <a:rPr lang="fr-CH" dirty="0">
                <a:solidFill>
                  <a:srgbClr val="000000"/>
                </a:solidFill>
              </a:rPr>
              <a:t> in </a:t>
            </a:r>
            <a:r>
              <a:rPr lang="fr-CH" dirty="0" err="1">
                <a:solidFill>
                  <a:srgbClr val="000000"/>
                </a:solidFill>
              </a:rPr>
              <a:t>pregnant</a:t>
            </a:r>
            <a:r>
              <a:rPr lang="fr-CH" dirty="0">
                <a:solidFill>
                  <a:srgbClr val="000000"/>
                </a:solidFill>
              </a:rPr>
              <a:t> </a:t>
            </a:r>
            <a:r>
              <a:rPr lang="fr-CH" dirty="0" err="1">
                <a:solidFill>
                  <a:srgbClr val="000000"/>
                </a:solidFill>
              </a:rPr>
              <a:t>women</a:t>
            </a:r>
            <a:r>
              <a:rPr lang="fr-CH" dirty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Treating CAUTI with antibiotics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799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Session 1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3" name="Subtitle 1"/>
          <p:cNvSpPr>
            <a:spLocks noGrp="1"/>
          </p:cNvSpPr>
          <p:nvPr>
            <p:ph type="body" sz="quarter" idx="18"/>
          </p:nvPr>
        </p:nvSpPr>
        <p:spPr>
          <a:xfrm>
            <a:off x="154237" y="2103681"/>
            <a:ext cx="3981665" cy="26506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The problem of </a:t>
            </a:r>
            <a:r>
              <a:rPr lang="en-GB" dirty="0" err="1">
                <a:solidFill>
                  <a:schemeClr val="accent2"/>
                </a:solidFill>
              </a:rPr>
              <a:t>CAUTI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89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Session 4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3" name="Subtitle 1"/>
          <p:cNvSpPr>
            <a:spLocks noGrp="1"/>
          </p:cNvSpPr>
          <p:nvPr>
            <p:ph type="body" sz="quarter" idx="18"/>
          </p:nvPr>
        </p:nvSpPr>
        <p:spPr>
          <a:xfrm>
            <a:off x="0" y="1799999"/>
            <a:ext cx="5697415" cy="272979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2600" dirty="0">
                <a:solidFill>
                  <a:schemeClr val="accent2"/>
                </a:solidFill>
              </a:rPr>
              <a:t>Explain evidence-based (multimodal) implementation strategies for CAUTI prevention including appropriate catheter insertion, maintenance and removal</a:t>
            </a:r>
            <a:endParaRPr lang="en-US" sz="2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62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7834" y="181166"/>
            <a:ext cx="8005379" cy="1302976"/>
          </a:xfrm>
        </p:spPr>
        <p:txBody>
          <a:bodyPr>
            <a:noAutofit/>
          </a:bodyPr>
          <a:lstStyle/>
          <a:p>
            <a:r>
              <a:rPr lang="en-GB" sz="3200" dirty="0">
                <a:cs typeface="Arial"/>
              </a:rPr>
              <a:t>Four key IPC principles and </a:t>
            </a:r>
            <a:br>
              <a:rPr lang="en-GB" sz="3200" dirty="0">
                <a:cs typeface="Arial"/>
              </a:rPr>
            </a:br>
            <a:r>
              <a:rPr lang="en-GB" sz="3200" dirty="0">
                <a:cs typeface="Arial"/>
              </a:rPr>
              <a:t>practices </a:t>
            </a:r>
            <a:br>
              <a:rPr lang="en-GB" sz="3200" dirty="0">
                <a:cs typeface="Arial"/>
              </a:rPr>
            </a:br>
            <a:endParaRPr lang="en-ZW" sz="3200" dirty="0">
              <a:cs typeface="Arial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5225" y="1519311"/>
            <a:ext cx="4829126" cy="385454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90952" lvl="1" indent="-390952">
              <a:spcBef>
                <a:spcPts val="513"/>
              </a:spcBef>
              <a:spcAft>
                <a:spcPts val="0"/>
              </a:spcAft>
              <a:buAutoNum type="arabicPeriod"/>
            </a:pPr>
            <a:r>
              <a:rPr lang="en-GB" sz="2200" dirty="0"/>
              <a:t>Avoid unnecessary urinary catheters.</a:t>
            </a:r>
          </a:p>
          <a:p>
            <a:pPr marL="390952" lvl="1" indent="-390952">
              <a:spcBef>
                <a:spcPts val="513"/>
              </a:spcBef>
              <a:spcAft>
                <a:spcPts val="0"/>
              </a:spcAft>
              <a:buAutoNum type="arabicPeriod"/>
            </a:pPr>
            <a:r>
              <a:rPr lang="en-GB" sz="2200" dirty="0"/>
              <a:t>Insert urinary catheters using aseptic technique, including hand hygiene at the right moments.</a:t>
            </a:r>
          </a:p>
          <a:p>
            <a:pPr marL="390952" lvl="1" indent="-390952">
              <a:spcBef>
                <a:spcPts val="513"/>
              </a:spcBef>
              <a:spcAft>
                <a:spcPts val="0"/>
              </a:spcAft>
              <a:buAutoNum type="arabicPeriod"/>
            </a:pPr>
            <a:r>
              <a:rPr lang="en-GB" sz="2200" dirty="0"/>
              <a:t>Maintain urinary catheters based on recommended guidelines.</a:t>
            </a:r>
          </a:p>
          <a:p>
            <a:pPr marL="390952" lvl="1" indent="-390952">
              <a:spcBef>
                <a:spcPts val="513"/>
              </a:spcBef>
              <a:spcAft>
                <a:spcPts val="0"/>
              </a:spcAft>
              <a:buAutoNum type="arabicPeriod"/>
            </a:pPr>
            <a:r>
              <a:rPr lang="en-GB" sz="2200" dirty="0"/>
              <a:t>Review urinary catheter necessity daily and remove promptly.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5654" y="5938815"/>
            <a:ext cx="348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 to handout 10 in the student handbook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04" y="1348601"/>
            <a:ext cx="3481725" cy="42210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A0C05E-FF8C-DD46-8F92-FE2B860F0141}"/>
              </a:ext>
            </a:extLst>
          </p:cNvPr>
          <p:cNvGrpSpPr/>
          <p:nvPr/>
        </p:nvGrpSpPr>
        <p:grpSpPr>
          <a:xfrm rot="19868059">
            <a:off x="8018333" y="5821149"/>
            <a:ext cx="1061308" cy="1015136"/>
            <a:chOff x="2209267" y="8156130"/>
            <a:chExt cx="1128965" cy="100181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31EE75D-42BC-DD45-BB5E-03087BE53558}"/>
                </a:ext>
              </a:extLst>
            </p:cNvPr>
            <p:cNvSpPr/>
            <p:nvPr/>
          </p:nvSpPr>
          <p:spPr bwMode="auto">
            <a:xfrm>
              <a:off x="2246456" y="8156130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5FBE03-AA46-1C47-9947-469D196C8F97}"/>
                </a:ext>
              </a:extLst>
            </p:cNvPr>
            <p:cNvSpPr txBox="1"/>
            <p:nvPr/>
          </p:nvSpPr>
          <p:spPr>
            <a:xfrm>
              <a:off x="2209267" y="8320225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771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568C20-488E-FD4C-B721-25B64BA61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94" y="1388181"/>
            <a:ext cx="8424001" cy="42372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clinical waste bag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An appropriately sized sterile catheter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Two pairs of appropriately sized sterile gloves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sterile pack containing a gallipot, cotton balls, forceps, a kidney tray, two sterile  drapes and one sterile fenestrated drape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sachet of single-use sterile normal saline solution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syringe containing 10ml of sterile water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syringe containing single-use sterile anaesthetic lubricant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Hypoallergenic tape or a leg strap to secure the catheter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drainage bag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sterile specimen container, if a urine sample is required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 disposable plastic apron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Insertion packs and items required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D5566C-1494-4DD8-BC17-91A90C3E3E0F}"/>
              </a:ext>
            </a:extLst>
          </p:cNvPr>
          <p:cNvSpPr/>
          <p:nvPr/>
        </p:nvSpPr>
        <p:spPr>
          <a:xfrm>
            <a:off x="151846" y="5923266"/>
            <a:ext cx="6376629" cy="27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97" dirty="0">
                <a:solidFill>
                  <a:schemeClr val="bg1"/>
                </a:solidFill>
              </a:rPr>
              <a:t>http://www.bardmedical.com/products/urological-drainage/foley-trays-and-kits/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B119E4-1C4C-F748-BBE3-6ABC652DF859}"/>
              </a:ext>
            </a:extLst>
          </p:cNvPr>
          <p:cNvGrpSpPr/>
          <p:nvPr/>
        </p:nvGrpSpPr>
        <p:grpSpPr>
          <a:xfrm rot="20152253">
            <a:off x="8171934" y="5791733"/>
            <a:ext cx="965386" cy="908640"/>
            <a:chOff x="818498" y="507964"/>
            <a:chExt cx="1128965" cy="10018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2FEE69E-C566-B74F-A441-133FC9A3565C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B755F5-459D-E74F-A45F-6B1DC6728C48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rot="20215901">
            <a:off x="7231698" y="5839330"/>
            <a:ext cx="965386" cy="908640"/>
            <a:chOff x="877728" y="4131510"/>
            <a:chExt cx="1128965" cy="1001818"/>
          </a:xfrm>
        </p:grpSpPr>
        <p:sp>
          <p:nvSpPr>
            <p:cNvPr id="15" name="Oval 14"/>
            <p:cNvSpPr/>
            <p:nvPr/>
          </p:nvSpPr>
          <p:spPr bwMode="auto">
            <a:xfrm>
              <a:off x="914400" y="4131510"/>
              <a:ext cx="1058403" cy="1001818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77728" y="4475774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1520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3494" y="1309987"/>
            <a:ext cx="8424001" cy="4320924"/>
          </a:xfrm>
        </p:spPr>
        <p:txBody>
          <a:bodyPr numCol="2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Alcohol-based hand rub to disinfect 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Sterile pack containing gallipot, receiver, gauze swabs, disposable towel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Hypoallergenic tape or leg strap for tethering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pairs of gloves: one sterile and one nonsterile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0.9% sodium chloride solution 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Sterile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Sterile lubricant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Selection of appropriate catheters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Sterile syringe and needle (to obtain urine sample if required)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Disposable plastic apron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Sterile container for urine sample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Drainage bag and stand or holder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63</a:t>
            </a:fld>
            <a:endParaRPr lang="en-GB" noProof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8665" y="0"/>
            <a:ext cx="6912145" cy="1098969"/>
          </a:xfrm>
        </p:spPr>
        <p:txBody>
          <a:bodyPr/>
          <a:lstStyle/>
          <a:p>
            <a:r>
              <a:rPr lang="en-GB" dirty="0"/>
              <a:t>Insertion packs and items </a:t>
            </a:r>
            <a:r>
              <a:rPr lang="mr-IN" dirty="0"/>
              <a:t>–</a:t>
            </a:r>
            <a:r>
              <a:rPr lang="en-GB" dirty="0"/>
              <a:t> essential equipment for urinary catheterization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B119E4-1C4C-F748-BBE3-6ABC652DF859}"/>
              </a:ext>
            </a:extLst>
          </p:cNvPr>
          <p:cNvGrpSpPr/>
          <p:nvPr/>
        </p:nvGrpSpPr>
        <p:grpSpPr>
          <a:xfrm rot="20152253">
            <a:off x="8207812" y="5894928"/>
            <a:ext cx="965386" cy="908640"/>
            <a:chOff x="818498" y="507964"/>
            <a:chExt cx="1128965" cy="10018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2FEE69E-C566-B74F-A441-133FC9A3565C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B755F5-459D-E74F-A45F-6B1DC6728C48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 rot="20215901">
            <a:off x="7322497" y="5915030"/>
            <a:ext cx="1013483" cy="908640"/>
            <a:chOff x="821481" y="4092001"/>
            <a:chExt cx="1185212" cy="1001818"/>
          </a:xfrm>
        </p:grpSpPr>
        <p:sp>
          <p:nvSpPr>
            <p:cNvPr id="13" name="Oval 12"/>
            <p:cNvSpPr/>
            <p:nvPr/>
          </p:nvSpPr>
          <p:spPr bwMode="auto">
            <a:xfrm>
              <a:off x="821481" y="4092001"/>
              <a:ext cx="1058403" cy="1001818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7728" y="4475774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Video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6781442-3C24-4B19-833D-F80F8F2E2907}"/>
              </a:ext>
            </a:extLst>
          </p:cNvPr>
          <p:cNvSpPr/>
          <p:nvPr/>
        </p:nvSpPr>
        <p:spPr>
          <a:xfrm>
            <a:off x="144429" y="5534561"/>
            <a:ext cx="7196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1" dirty="0"/>
              <a:t>Sources</a:t>
            </a:r>
            <a:r>
              <a:rPr lang="en-US" sz="1000" dirty="0"/>
              <a:t>: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/>
              <a:t>Loveday HP, Wilson JA, Pratt RJ, </a:t>
            </a:r>
            <a:r>
              <a:rPr lang="en-GB" sz="1000" dirty="0" err="1"/>
              <a:t>Golsorkhi</a:t>
            </a:r>
            <a:r>
              <a:rPr lang="en-GB" sz="1000" dirty="0"/>
              <a:t> M, Tingle A, Bak A </a:t>
            </a:r>
            <a:r>
              <a:rPr lang="en-US" sz="1000" dirty="0"/>
              <a:t>et al. epic3: national evidence-based guidelines for preventing healthcare-associated infections in NHS hospitals in England. </a:t>
            </a:r>
            <a:r>
              <a:rPr lang="en-US" sz="1000" i="1" dirty="0"/>
              <a:t>J Hosp Infect</a:t>
            </a:r>
            <a:r>
              <a:rPr lang="en-US" sz="1000" dirty="0"/>
              <a:t>. 2014;86 Suppl 1:S1–70 (</a:t>
            </a:r>
            <a:r>
              <a:rPr lang="en-US" sz="1000" dirty="0">
                <a:hlinkClick r:id="rId2"/>
              </a:rPr>
              <a:t>https://improvement.nhs.uk/documents/847/epic3_National_Evidence-Based_Guidelines_for_Preventing_HCAI_in_NHSE.pdf</a:t>
            </a:r>
            <a:r>
              <a:rPr lang="en-US" sz="1000" dirty="0"/>
              <a:t>);</a:t>
            </a:r>
            <a:br>
              <a:rPr lang="en-US" sz="1000" dirty="0"/>
            </a:br>
            <a:endParaRPr lang="en-US" sz="1000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/>
              <a:t>Dougherty L, Lister S, editors. </a:t>
            </a:r>
            <a:r>
              <a:rPr lang="en-GB" sz="1000" dirty="0"/>
              <a:t>The Royal Marsden manual of clinical nursing procedures, ninth edition. London: Wiley-Blackwell; 2015.</a:t>
            </a:r>
          </a:p>
        </p:txBody>
      </p:sp>
    </p:spTree>
    <p:extLst>
      <p:ext uri="{BB962C8B-B14F-4D97-AF65-F5344CB8AC3E}">
        <p14:creationId xmlns:p14="http://schemas.microsoft.com/office/powerpoint/2010/main" val="1215352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8F96F0-052A-3446-84A7-DDFC074D4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476926"/>
            <a:ext cx="8424001" cy="44274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NEJM Videos in Clinical Medicine:</a:t>
            </a:r>
          </a:p>
          <a:p>
            <a:pPr marL="646113" lvl="1" indent="-285750"/>
            <a:r>
              <a:rPr lang="en-CA" sz="2000" dirty="0"/>
              <a:t>Male urethral catheterization</a:t>
            </a:r>
            <a:br>
              <a:rPr lang="en-CA" sz="2000" dirty="0"/>
            </a:br>
            <a:r>
              <a:rPr lang="en-CA" sz="2000" dirty="0"/>
              <a:t>Thomsen TW, </a:t>
            </a:r>
            <a:r>
              <a:rPr lang="en-CA" sz="2000" dirty="0" err="1"/>
              <a:t>Setnik</a:t>
            </a:r>
            <a:r>
              <a:rPr lang="en-CA" sz="2000" dirty="0"/>
              <a:t> GS – 25 May 2006 </a:t>
            </a:r>
            <a:r>
              <a:rPr lang="en-CA" sz="2000" dirty="0">
                <a:hlinkClick r:id="rId3"/>
              </a:rPr>
              <a:t>https://www.nejm.org/doi/full/10.1056/nejmvcm054648</a:t>
            </a:r>
            <a:r>
              <a:rPr lang="en-CA" sz="2000" dirty="0"/>
              <a:t>  </a:t>
            </a:r>
          </a:p>
          <a:p>
            <a:pPr marL="646113" lvl="1" indent="-285750"/>
            <a:r>
              <a:rPr lang="en-CA" sz="2000" dirty="0"/>
              <a:t>Female urethral catheterization</a:t>
            </a:r>
            <a:br>
              <a:rPr lang="en-CA" sz="2000" dirty="0"/>
            </a:br>
            <a:r>
              <a:rPr lang="en-CA" sz="2000" dirty="0"/>
              <a:t>Ortega R, Ng L, Sekhar P, Song M – 3 April 2008 </a:t>
            </a:r>
            <a:r>
              <a:rPr lang="en-CA" sz="2000" dirty="0">
                <a:hlinkClick r:id="rId4"/>
              </a:rPr>
              <a:t>https://www.nejm.org/doi/full/10.1056/NEJMvcm0706671</a:t>
            </a:r>
            <a:r>
              <a:rPr lang="en-CA" sz="20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The goal is to avoid contamination of the sterile catheter during the insertion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It should not be assumed that health care workers inserting urinary catheters know how to do so.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3F4B9A-CEA4-3E40-91CB-4938D88013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n-CA" sz="1100" i="1" dirty="0"/>
              <a:t>Source</a:t>
            </a:r>
            <a:r>
              <a:rPr lang="en-CA" sz="1100" dirty="0"/>
              <a:t>: </a:t>
            </a:r>
            <a:r>
              <a:rPr lang="en-CA" sz="1100" dirty="0" err="1"/>
              <a:t>Manojlovich</a:t>
            </a:r>
            <a:r>
              <a:rPr lang="en-CA" sz="1100" dirty="0"/>
              <a:t> M, Saint S, </a:t>
            </a:r>
            <a:r>
              <a:rPr lang="en-CA" sz="1100" dirty="0" err="1"/>
              <a:t>Meddings</a:t>
            </a:r>
            <a:r>
              <a:rPr lang="en-CA" sz="1100" dirty="0"/>
              <a:t> J, </a:t>
            </a:r>
            <a:r>
              <a:rPr lang="en-CA" sz="1100" dirty="0" err="1"/>
              <a:t>Ratz</a:t>
            </a:r>
            <a:r>
              <a:rPr lang="en-CA" sz="1100" dirty="0"/>
              <a:t> D, </a:t>
            </a:r>
            <a:r>
              <a:rPr lang="en-CA" sz="1100" dirty="0" err="1"/>
              <a:t>Havey</a:t>
            </a:r>
            <a:r>
              <a:rPr lang="en-CA" sz="1100" dirty="0"/>
              <a:t> R, </a:t>
            </a:r>
            <a:r>
              <a:rPr lang="en-CA" sz="1100" dirty="0" err="1"/>
              <a:t>Bickmann</a:t>
            </a:r>
            <a:r>
              <a:rPr lang="en-CA" sz="1100" dirty="0"/>
              <a:t> J et al. Indwelling urinary catheter insertion practices in the emergency department: an observational study. Infect Control Hosp Epidemiol. 2016;37(1):117–9.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206354"/>
            <a:ext cx="7669577" cy="719998"/>
          </a:xfrm>
        </p:spPr>
        <p:txBody>
          <a:bodyPr/>
          <a:lstStyle/>
          <a:p>
            <a:r>
              <a:rPr lang="en-US" altLang="en-US" sz="3000" dirty="0">
                <a:latin typeface="Arial" charset="0"/>
              </a:rPr>
              <a:t>Aseptic technique for catheter insertion – additional video resources</a:t>
            </a:r>
          </a:p>
        </p:txBody>
      </p:sp>
      <p:pic>
        <p:nvPicPr>
          <p:cNvPr id="53252" name="Picture 4" descr="The New England Journal of Medicin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810" y="1476926"/>
            <a:ext cx="2726266" cy="49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50586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013" y="212048"/>
            <a:ext cx="7567448" cy="1167435"/>
          </a:xfrm>
        </p:spPr>
        <p:txBody>
          <a:bodyPr/>
          <a:lstStyle/>
          <a:p>
            <a:r>
              <a:rPr lang="en-US" sz="3200" dirty="0"/>
              <a:t>Multimodal strategies for CAUTI </a:t>
            </a:r>
            <a:br>
              <a:rPr lang="en-US" sz="3200" dirty="0"/>
            </a:br>
            <a:r>
              <a:rPr lang="en-US" sz="3200" dirty="0"/>
              <a:t>prevention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F9ED69-E949-4E9A-A610-26C52FA9F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181" y="1543302"/>
            <a:ext cx="5285859" cy="438515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292"/>
              </a:spcAft>
            </a:pPr>
            <a:r>
              <a:rPr lang="en-US" sz="1881" dirty="0"/>
              <a:t>What infrastructure, equipment and supplies are needed? </a:t>
            </a:r>
          </a:p>
          <a:p>
            <a:pPr>
              <a:spcBef>
                <a:spcPts val="1800"/>
              </a:spcBef>
              <a:spcAft>
                <a:spcPts val="292"/>
              </a:spcAft>
            </a:pPr>
            <a:r>
              <a:rPr lang="en-US" sz="1881" dirty="0"/>
              <a:t>Who needs training? What type? How frequently?</a:t>
            </a:r>
          </a:p>
          <a:p>
            <a:pPr>
              <a:spcBef>
                <a:spcPts val="1800"/>
              </a:spcBef>
              <a:spcAft>
                <a:spcPts val="292"/>
              </a:spcAft>
            </a:pPr>
            <a:r>
              <a:rPr lang="en-US" sz="1881" dirty="0"/>
              <a:t>How can you identify gaps to prioritize actions, track progress and feed back to drive change?</a:t>
            </a:r>
          </a:p>
          <a:p>
            <a:pPr>
              <a:spcBef>
                <a:spcPts val="1800"/>
              </a:spcBef>
              <a:spcAft>
                <a:spcPts val="292"/>
              </a:spcAft>
            </a:pPr>
            <a:r>
              <a:rPr lang="en-US" sz="1881" dirty="0"/>
              <a:t>How do you promote and reinforce the appropriate messages?</a:t>
            </a:r>
          </a:p>
          <a:p>
            <a:pPr>
              <a:spcBef>
                <a:spcPts val="1800"/>
              </a:spcBef>
              <a:spcAft>
                <a:spcPts val="1171"/>
              </a:spcAft>
            </a:pPr>
            <a:r>
              <a:rPr lang="en-US" sz="1881" dirty="0"/>
              <a:t>Do senior managers support the intervention? Are others willing to be champions?</a:t>
            </a:r>
            <a:endParaRPr lang="en-US" sz="1881" b="1" i="1" dirty="0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8CBE7018-3830-4877-B955-D96426784A2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64" y="2278840"/>
            <a:ext cx="3278369" cy="850069"/>
          </a:xfrm>
          <a:prstGeom prst="rect">
            <a:avLst/>
          </a:prstGeom>
          <a:ln>
            <a:noFill/>
          </a:ln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22943DEA-1CD7-445E-BEB6-0B53087058A2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64" y="1395378"/>
            <a:ext cx="3278369" cy="851674"/>
          </a:xfrm>
          <a:prstGeom prst="rect">
            <a:avLst/>
          </a:prstGeom>
          <a:ln>
            <a:noFill/>
          </a:ln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33B9EEA4-B25A-4B5A-8294-4BD239FBE9A4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64" y="3172687"/>
            <a:ext cx="3391417" cy="850069"/>
          </a:xfrm>
          <a:prstGeom prst="rect">
            <a:avLst/>
          </a:prstGeom>
          <a:ln>
            <a:noFill/>
          </a:ln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55E0BBDD-EFDF-46E9-8C65-BFC8A880F150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65" y="4066533"/>
            <a:ext cx="3278369" cy="901076"/>
          </a:xfrm>
          <a:prstGeom prst="rect">
            <a:avLst/>
          </a:prstGeom>
          <a:ln>
            <a:noFill/>
          </a:ln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22BA4B9-61D6-4EAC-9244-A6499A388791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64" y="4999398"/>
            <a:ext cx="3278369" cy="858538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716016" y="6093002"/>
            <a:ext cx="348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 to handout 11 in the student handbook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EA91EB-16F8-EC49-8B2A-87C7F542B97B}"/>
              </a:ext>
            </a:extLst>
          </p:cNvPr>
          <p:cNvGrpSpPr/>
          <p:nvPr/>
        </p:nvGrpSpPr>
        <p:grpSpPr>
          <a:xfrm rot="20152253">
            <a:off x="8207812" y="5894928"/>
            <a:ext cx="965386" cy="908640"/>
            <a:chOff x="818498" y="507964"/>
            <a:chExt cx="1128965" cy="100181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C2CC47-AB10-C84D-A1AB-CA8B4B970C3F}"/>
                </a:ext>
              </a:extLst>
            </p:cNvPr>
            <p:cNvSpPr/>
            <p:nvPr/>
          </p:nvSpPr>
          <p:spPr bwMode="auto">
            <a:xfrm>
              <a:off x="846723" y="507964"/>
              <a:ext cx="1058403" cy="1001818"/>
            </a:xfrm>
            <a:prstGeom prst="ellipse">
              <a:avLst/>
            </a:prstGeom>
            <a:solidFill>
              <a:srgbClr val="FFFF00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833D0A-C937-4142-87A3-7BF385D8B21B}"/>
                </a:ext>
              </a:extLst>
            </p:cNvPr>
            <p:cNvSpPr txBox="1"/>
            <p:nvPr/>
          </p:nvSpPr>
          <p:spPr>
            <a:xfrm>
              <a:off x="818498" y="776056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Interactive question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3150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999" y="367619"/>
            <a:ext cx="6852662" cy="720000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GB" sz="3200" dirty="0"/>
              <a:t>Build it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45547" y="1348093"/>
            <a:ext cx="4619501" cy="4977324"/>
          </a:xfrm>
        </p:spPr>
        <p:txBody>
          <a:bodyPr/>
          <a:lstStyle/>
          <a:p>
            <a:pPr>
              <a:spcBef>
                <a:spcPts val="585"/>
              </a:spcBef>
            </a:pPr>
            <a:r>
              <a:rPr lang="en-GB" b="1" dirty="0"/>
              <a:t>System change</a:t>
            </a:r>
            <a:endParaRPr lang="en-GB" sz="855" i="1" dirty="0"/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Ensure that the health facility has the necessary infrastructure and resources to enable measures to prevent </a:t>
            </a:r>
            <a:r>
              <a:rPr lang="en-GB" sz="2200" dirty="0" err="1"/>
              <a:t>CAUTI</a:t>
            </a:r>
            <a:r>
              <a:rPr lang="en-GB" sz="2200" dirty="0"/>
              <a:t>.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Good infrastructure and available resources can streamline interventions for consistent care and make implementation easier and safer.</a:t>
            </a:r>
            <a:endParaRPr lang="en-GB" sz="2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082633" y="2325266"/>
            <a:ext cx="3998912" cy="4101470"/>
          </a:xfrm>
        </p:spPr>
        <p:txBody>
          <a:bodyPr/>
          <a:lstStyle/>
          <a:p>
            <a:pPr>
              <a:spcBef>
                <a:spcPts val="585"/>
              </a:spcBef>
            </a:pPr>
            <a:endParaRPr lang="en-GB" dirty="0"/>
          </a:p>
          <a:p>
            <a:pPr>
              <a:spcBef>
                <a:spcPts val="585"/>
              </a:spcBef>
            </a:pPr>
            <a:r>
              <a:rPr lang="en-GB" b="1" dirty="0"/>
              <a:t>Examples: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dirty="0"/>
              <a:t>Pre-prepared CAUTI insertion kits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dirty="0"/>
              <a:t>Personal protective equipment</a:t>
            </a:r>
            <a:endParaRPr lang="en-US" dirty="0"/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dirty="0"/>
              <a:t>Hand hygiene supplies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812" y="1348093"/>
            <a:ext cx="1114061" cy="10503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9423" y="6128899"/>
            <a:ext cx="5486420" cy="392760"/>
          </a:xfrm>
          <a:prstGeom prst="rect">
            <a:avLst/>
          </a:prstGeom>
        </p:spPr>
        <p:txBody>
          <a:bodyPr wrap="square" lIns="89177" tIns="44589" rIns="89177" bIns="44589">
            <a:spAutoFit/>
          </a:bodyPr>
          <a:lstStyle/>
          <a:p>
            <a:pPr defTabSz="444310"/>
            <a:r>
              <a:rPr lang="en-GB" sz="1967" kern="0" dirty="0">
                <a:solidFill>
                  <a:srgbClr val="FFFFFF"/>
                </a:solidFill>
                <a:latin typeface="Arial"/>
                <a:cs typeface="Arial"/>
              </a:rPr>
              <a:t>* Procurement vs local production</a:t>
            </a:r>
            <a:endParaRPr lang="en-US" sz="1796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5946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55228" y="1685243"/>
            <a:ext cx="4488872" cy="435501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585"/>
              </a:spcBef>
            </a:pPr>
            <a:r>
              <a:rPr lang="en-GB" sz="2600" b="1" dirty="0"/>
              <a:t>Training and education 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Ensure that practical training and education methods are aligned with the recommendations for </a:t>
            </a:r>
            <a:r>
              <a:rPr lang="en-GB" sz="2400" dirty="0" err="1"/>
              <a:t>CAUTI</a:t>
            </a:r>
            <a:r>
              <a:rPr lang="en-GB" sz="2400" dirty="0"/>
              <a:t> prevention.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Insufficient knowledge – particularly of </a:t>
            </a:r>
            <a:r>
              <a:rPr lang="en-GB" sz="2400" dirty="0" err="1"/>
              <a:t>CAUTI</a:t>
            </a:r>
            <a:r>
              <a:rPr lang="en-GB" sz="2400" dirty="0"/>
              <a:t> recommendations based on scientific evidence and why they are important – is a major obstacle to change.</a:t>
            </a:r>
          </a:p>
          <a:p>
            <a:pPr>
              <a:spcBef>
                <a:spcPts val="585"/>
              </a:spcBef>
            </a:pPr>
            <a:endParaRPr lang="en-GB" sz="2309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009322" y="2064675"/>
            <a:ext cx="4048537" cy="4102419"/>
          </a:xfrm>
        </p:spPr>
        <p:txBody>
          <a:bodyPr/>
          <a:lstStyle/>
          <a:p>
            <a:r>
              <a:rPr lang="fr-FR" sz="2200" b="1" dirty="0" err="1"/>
              <a:t>Examples</a:t>
            </a:r>
            <a:r>
              <a:rPr lang="fr-FR" sz="22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Onsite</a:t>
            </a:r>
            <a:r>
              <a:rPr lang="fr-FR" sz="2200" dirty="0"/>
              <a:t>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Use of simulations and </a:t>
            </a:r>
            <a:r>
              <a:rPr lang="fr-FR" sz="2200" dirty="0" err="1"/>
              <a:t>videos</a:t>
            </a:r>
            <a:endParaRPr lang="fr-F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Group discussions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Bedside</a:t>
            </a:r>
            <a:r>
              <a:rPr lang="fr-FR" sz="2200" dirty="0"/>
              <a:t>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Training support </a:t>
            </a:r>
            <a:r>
              <a:rPr lang="fr-FR" sz="2200" dirty="0" err="1"/>
              <a:t>materials</a:t>
            </a:r>
            <a:r>
              <a:rPr lang="fr-FR" sz="2200" dirty="0"/>
              <a:t> (</a:t>
            </a:r>
            <a:r>
              <a:rPr lang="fr-FR" sz="2200" dirty="0" err="1"/>
              <a:t>handouts</a:t>
            </a:r>
            <a:r>
              <a:rPr lang="fr-FR" sz="2200" dirty="0"/>
              <a:t>, e-learning, etc.)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548" y="1317970"/>
            <a:ext cx="1114061" cy="105032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64E9A53-E02B-584B-942E-24E4772D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7619"/>
            <a:ext cx="6120000" cy="720000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Teach it</a:t>
            </a:r>
          </a:p>
        </p:txBody>
      </p:sp>
    </p:spTree>
    <p:extLst>
      <p:ext uri="{BB962C8B-B14F-4D97-AF65-F5344CB8AC3E}">
        <p14:creationId xmlns:p14="http://schemas.microsoft.com/office/powerpoint/2010/main" val="2139613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45" y="743408"/>
            <a:ext cx="8131334" cy="57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028" y="6439377"/>
            <a:ext cx="79299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/>
                <a:cs typeface="Arial"/>
              </a:rPr>
              <a:t>Image kindly reproduced with permission from the Association for Safe Aseptic Practice (</a:t>
            </a:r>
            <a:r>
              <a:rPr lang="en-US" sz="1100" dirty="0">
                <a:latin typeface="Arial"/>
                <a:cs typeface="Arial"/>
                <a:hlinkClick r:id="rId3"/>
              </a:rPr>
              <a:t>www.antt.org</a:t>
            </a:r>
            <a:r>
              <a:rPr lang="en-US" sz="1100" dirty="0">
                <a:latin typeface="Arial"/>
                <a:cs typeface="Arial"/>
              </a:rPr>
              <a:t>)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A0C05E-FF8C-DD46-8F92-FE2B860F0141}"/>
              </a:ext>
            </a:extLst>
          </p:cNvPr>
          <p:cNvGrpSpPr/>
          <p:nvPr/>
        </p:nvGrpSpPr>
        <p:grpSpPr>
          <a:xfrm rot="19868059">
            <a:off x="8018333" y="5821149"/>
            <a:ext cx="1061308" cy="1015136"/>
            <a:chOff x="2209267" y="8156130"/>
            <a:chExt cx="1128965" cy="100181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1EE75D-42BC-DD45-BB5E-03087BE53558}"/>
                </a:ext>
              </a:extLst>
            </p:cNvPr>
            <p:cNvSpPr/>
            <p:nvPr/>
          </p:nvSpPr>
          <p:spPr bwMode="auto">
            <a:xfrm>
              <a:off x="2246456" y="8156130"/>
              <a:ext cx="1058403" cy="1001818"/>
            </a:xfrm>
            <a:prstGeom prst="ellipse">
              <a:avLst/>
            </a:prstGeom>
            <a:solidFill>
              <a:srgbClr val="000564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5FBE03-AA46-1C47-9947-469D196C8F97}"/>
                </a:ext>
              </a:extLst>
            </p:cNvPr>
            <p:cNvSpPr txBox="1"/>
            <p:nvPr/>
          </p:nvSpPr>
          <p:spPr>
            <a:xfrm>
              <a:off x="2209267" y="8320225"/>
              <a:ext cx="1128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Key resource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55576" y="247207"/>
            <a:ext cx="568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 to handout 12 in the student handbook</a:t>
            </a:r>
          </a:p>
        </p:txBody>
      </p:sp>
    </p:spTree>
    <p:extLst>
      <p:ext uri="{BB962C8B-B14F-4D97-AF65-F5344CB8AC3E}">
        <p14:creationId xmlns:p14="http://schemas.microsoft.com/office/powerpoint/2010/main" val="16333753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5A695-5B37-C241-B9E3-D146C3E5E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507651"/>
            <a:ext cx="4104000" cy="4237200"/>
          </a:xfrm>
        </p:spPr>
        <p:txBody>
          <a:bodyPr/>
          <a:lstStyle/>
          <a:p>
            <a:r>
              <a:rPr lang="en-GB" sz="2400" b="1" dirty="0"/>
              <a:t>Evaluation and feedback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Choose the tool/method to document the insertion and ongoing management of a urinary catheter.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Evaluate procedures regularly and report results in a timely manner.</a:t>
            </a:r>
          </a:p>
          <a:p>
            <a:endParaRPr lang="en-GB" b="1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9741E9-B340-7A4F-B1C8-4085E5A85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0295" y="2010193"/>
            <a:ext cx="4104000" cy="4237200"/>
          </a:xfrm>
        </p:spPr>
        <p:txBody>
          <a:bodyPr/>
          <a:lstStyle/>
          <a:p>
            <a:r>
              <a:rPr lang="en-US" sz="2400" b="1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Checklists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Monitoring forms (see next slide) – e.g. WHO hand hygiene observation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CAUTI surveillance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Stop orders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8071C6-0093-3F4E-A631-BC16D2A5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Check 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F2D637-065B-2447-A30E-B7E0BAC8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319" y="1051367"/>
            <a:ext cx="898309" cy="9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07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0500" y="1066234"/>
            <a:ext cx="3443499" cy="577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9EE5F-9F48-4197-B31C-F4090CBE3C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5219">
            <a:off x="2135206" y="4201094"/>
            <a:ext cx="3673269" cy="261990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800000"/>
            <a:ext cx="5719068" cy="4237200"/>
          </a:xfrm>
        </p:spPr>
        <p:txBody>
          <a:bodyPr/>
          <a:lstStyle/>
          <a:p>
            <a:r>
              <a:rPr lang="en-US" sz="3420" b="1" dirty="0"/>
              <a:t>I am a urinary catheter</a:t>
            </a:r>
          </a:p>
          <a:p>
            <a:r>
              <a:rPr lang="en-US" sz="3420" b="1" dirty="0"/>
              <a:t>Dark places I must go</a:t>
            </a:r>
          </a:p>
          <a:p>
            <a:r>
              <a:rPr lang="en-US" sz="3420" b="1" dirty="0"/>
              <a:t>My job is clear</a:t>
            </a:r>
          </a:p>
          <a:p>
            <a:r>
              <a:rPr lang="en-US" sz="3420" b="1" dirty="0"/>
              <a:t>I have no fear</a:t>
            </a:r>
          </a:p>
          <a:p>
            <a:r>
              <a:rPr lang="en-US" sz="3420" b="1" dirty="0"/>
              <a:t>I need to ease the flow</a:t>
            </a:r>
            <a:r>
              <a:rPr lang="is-IS" sz="3420" b="1" dirty="0"/>
              <a:t>…</a:t>
            </a:r>
            <a:endParaRPr lang="en-US" sz="342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60364" y="1188003"/>
            <a:ext cx="8100068" cy="209676"/>
          </a:xfrm>
        </p:spPr>
        <p:txBody>
          <a:bodyPr>
            <a:noAutofit/>
          </a:bodyPr>
          <a:lstStyle/>
          <a:p>
            <a:r>
              <a:rPr lang="en-US" sz="1800" dirty="0"/>
              <a:t>by Martin Kiernan, former President, Infection Prevention Society, United Kingdom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60000" y="6293650"/>
            <a:ext cx="8419774" cy="288925"/>
          </a:xfrm>
        </p:spPr>
        <p:txBody>
          <a:bodyPr>
            <a:noAutofit/>
          </a:bodyPr>
          <a:lstStyle/>
          <a:p>
            <a:r>
              <a:rPr lang="en-US" sz="1600" dirty="0"/>
              <a:t>* “Lament” means complaint or expression of grief.</a:t>
            </a:r>
            <a:endParaRPr lang="en-US" sz="1600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catheter’s lament</a:t>
            </a:r>
            <a:r>
              <a:rPr lang="en-US" sz="3200" baseline="30000" dirty="0"/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2C4A2-BF1D-CA48-8B94-8CD52AD98940}"/>
              </a:ext>
            </a:extLst>
          </p:cNvPr>
          <p:cNvSpPr txBox="1"/>
          <p:nvPr/>
        </p:nvSpPr>
        <p:spPr>
          <a:xfrm>
            <a:off x="7552706" y="771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5C7A-9B47-8E43-9648-D489EBABD1C4}"/>
              </a:ext>
            </a:extLst>
          </p:cNvPr>
          <p:cNvSpPr txBox="1"/>
          <p:nvPr/>
        </p:nvSpPr>
        <p:spPr>
          <a:xfrm>
            <a:off x="7645071" y="6343116"/>
            <a:ext cx="177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Page 1 of 3</a:t>
            </a:r>
          </a:p>
        </p:txBody>
      </p:sp>
    </p:spTree>
    <p:extLst>
      <p:ext uri="{BB962C8B-B14F-4D97-AF65-F5344CB8AC3E}">
        <p14:creationId xmlns:p14="http://schemas.microsoft.com/office/powerpoint/2010/main" val="18123009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3CADA074-90C5-564B-AB2E-51EBFA626D07}"/>
              </a:ext>
            </a:extLst>
          </p:cNvPr>
          <p:cNvSpPr/>
          <p:nvPr/>
        </p:nvSpPr>
        <p:spPr>
          <a:xfrm>
            <a:off x="4318389" y="1822009"/>
            <a:ext cx="3682611" cy="3859754"/>
          </a:xfrm>
          <a:prstGeom prst="rect">
            <a:avLst/>
          </a:prstGeom>
          <a:solidFill>
            <a:srgbClr val="F9FF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1307E20-403D-E74B-8FAF-1705C3EE3E83}"/>
              </a:ext>
            </a:extLst>
          </p:cNvPr>
          <p:cNvSpPr txBox="1"/>
          <p:nvPr/>
        </p:nvSpPr>
        <p:spPr>
          <a:xfrm>
            <a:off x="4318390" y="1822009"/>
            <a:ext cx="19145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BACK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EAEDF10-FC33-F94D-BEBB-8DC770B65FE6}"/>
              </a:ext>
            </a:extLst>
          </p:cNvPr>
          <p:cNvSpPr/>
          <p:nvPr/>
        </p:nvSpPr>
        <p:spPr>
          <a:xfrm>
            <a:off x="396094" y="1807745"/>
            <a:ext cx="3682611" cy="3859754"/>
          </a:xfrm>
          <a:prstGeom prst="rect">
            <a:avLst/>
          </a:prstGeom>
          <a:solidFill>
            <a:srgbClr val="F9FF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5EF439F-E8B4-E940-B805-597B9E62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367619"/>
            <a:ext cx="7092322" cy="720000"/>
          </a:xfrm>
        </p:spPr>
        <p:txBody>
          <a:bodyPr/>
          <a:lstStyle/>
          <a:p>
            <a:r>
              <a:rPr lang="en-US" sz="3200" dirty="0"/>
              <a:t>Sample insertion and monitoring form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118CE2-C7FF-D243-B081-D38C23336A00}"/>
              </a:ext>
            </a:extLst>
          </p:cNvPr>
          <p:cNvGrpSpPr/>
          <p:nvPr/>
        </p:nvGrpSpPr>
        <p:grpSpPr>
          <a:xfrm>
            <a:off x="2295489" y="2168380"/>
            <a:ext cx="1635183" cy="1033640"/>
            <a:chOff x="8544832" y="3926544"/>
            <a:chExt cx="2180244" cy="13781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4DBF4FA-1123-6D44-A959-18555428DC04}"/>
                </a:ext>
              </a:extLst>
            </p:cNvPr>
            <p:cNvSpPr/>
            <p:nvPr/>
          </p:nvSpPr>
          <p:spPr>
            <a:xfrm>
              <a:off x="8544832" y="3926544"/>
              <a:ext cx="2149482" cy="1344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55849B-B4B0-C841-88F7-8184793F6B00}"/>
                </a:ext>
              </a:extLst>
            </p:cNvPr>
            <p:cNvSpPr txBox="1"/>
            <p:nvPr/>
          </p:nvSpPr>
          <p:spPr>
            <a:xfrm>
              <a:off x="8565076" y="3933677"/>
              <a:ext cx="2160000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Indications for catheter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72D574-0446-6F44-8BDB-C67B7ED9356E}"/>
                </a:ext>
              </a:extLst>
            </p:cNvPr>
            <p:cNvSpPr txBox="1"/>
            <p:nvPr/>
          </p:nvSpPr>
          <p:spPr>
            <a:xfrm>
              <a:off x="8565076" y="4258291"/>
              <a:ext cx="2129239" cy="1046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Urinary retention □ </a:t>
              </a:r>
            </a:p>
            <a:p>
              <a:r>
                <a:rPr lang="en-US" sz="900" dirty="0"/>
                <a:t>Result of bladder scan □ </a:t>
              </a:r>
            </a:p>
            <a:p>
              <a:r>
                <a:rPr lang="en-US" sz="900" dirty="0"/>
                <a:t>To maintain skin integrity □ </a:t>
              </a:r>
            </a:p>
            <a:p>
              <a:r>
                <a:rPr lang="en-US" sz="900" dirty="0"/>
                <a:t>Urinary input/output monitoring □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EF4A2C-BD82-AA40-B363-2D058043415D}"/>
              </a:ext>
            </a:extLst>
          </p:cNvPr>
          <p:cNvGrpSpPr/>
          <p:nvPr/>
        </p:nvGrpSpPr>
        <p:grpSpPr>
          <a:xfrm>
            <a:off x="537798" y="2163030"/>
            <a:ext cx="1620625" cy="1750201"/>
            <a:chOff x="6608379" y="1505729"/>
            <a:chExt cx="2160833" cy="23336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DDEC53-1839-6F40-844F-85E6BC0EFD5B}"/>
                </a:ext>
              </a:extLst>
            </p:cNvPr>
            <p:cNvSpPr/>
            <p:nvPr/>
          </p:nvSpPr>
          <p:spPr>
            <a:xfrm>
              <a:off x="6619730" y="1505729"/>
              <a:ext cx="2149482" cy="1344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AAC610-47B3-5543-A655-D91EFC693EA7}"/>
                </a:ext>
              </a:extLst>
            </p:cNvPr>
            <p:cNvSpPr txBox="1"/>
            <p:nvPr/>
          </p:nvSpPr>
          <p:spPr>
            <a:xfrm>
              <a:off x="6608379" y="1531005"/>
              <a:ext cx="2160000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Patient demographics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C70B41-1B21-5F40-BAC0-BCBCBC44D76B}"/>
                </a:ext>
              </a:extLst>
            </p:cNvPr>
            <p:cNvSpPr txBox="1"/>
            <p:nvPr/>
          </p:nvSpPr>
          <p:spPr>
            <a:xfrm>
              <a:off x="6639974" y="1869559"/>
              <a:ext cx="2118071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Name ………………………..</a:t>
              </a:r>
            </a:p>
            <a:p>
              <a:r>
                <a:rPr lang="en-US" sz="900" dirty="0"/>
                <a:t>DOB………………………….</a:t>
              </a:r>
            </a:p>
            <a:p>
              <a:r>
                <a:rPr lang="en-US" sz="900" dirty="0"/>
                <a:t>Address………………………</a:t>
              </a:r>
            </a:p>
            <a:p>
              <a:r>
                <a:rPr lang="en-US" sz="900" dirty="0"/>
                <a:t>Ward………………………….</a:t>
              </a:r>
            </a:p>
            <a:p>
              <a:r>
                <a:rPr lang="en-US" sz="900" dirty="0" err="1"/>
                <a:t>Etc</a:t>
              </a:r>
              <a:r>
                <a:rPr lang="en-US" sz="900" dirty="0"/>
                <a:t>……………………………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87BF43F-9D71-EE4A-B464-F021F0928FC5}"/>
              </a:ext>
            </a:extLst>
          </p:cNvPr>
          <p:cNvSpPr/>
          <p:nvPr/>
        </p:nvSpPr>
        <p:spPr>
          <a:xfrm>
            <a:off x="546309" y="3274632"/>
            <a:ext cx="3361291" cy="2249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B8FA60-BE72-FF45-83E6-62024C9723A6}"/>
              </a:ext>
            </a:extLst>
          </p:cNvPr>
          <p:cNvSpPr txBox="1"/>
          <p:nvPr/>
        </p:nvSpPr>
        <p:spPr>
          <a:xfrm>
            <a:off x="561493" y="3248541"/>
            <a:ext cx="3346107" cy="2539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CATHETER INSERTION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2CA6F2-EEA0-AD43-8C8F-5944ECBD443F}"/>
              </a:ext>
            </a:extLst>
          </p:cNvPr>
          <p:cNvSpPr txBox="1"/>
          <p:nvPr/>
        </p:nvSpPr>
        <p:spPr>
          <a:xfrm>
            <a:off x="561492" y="3516065"/>
            <a:ext cx="334610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Patient consent: </a:t>
            </a:r>
            <a:r>
              <a:rPr lang="en-US" sz="900" dirty="0"/>
              <a:t>Yes/No</a:t>
            </a:r>
          </a:p>
          <a:p>
            <a:r>
              <a:rPr lang="en-US" sz="900" b="1" dirty="0"/>
              <a:t>Operator name &amp; designation</a:t>
            </a:r>
            <a:r>
              <a:rPr lang="en-US" sz="900" dirty="0"/>
              <a:t>:……………………………</a:t>
            </a:r>
          </a:p>
          <a:p>
            <a:r>
              <a:rPr lang="en-US" sz="900" b="1" dirty="0"/>
              <a:t>Insertion bundle (tick appropriate boxes)</a:t>
            </a:r>
          </a:p>
          <a:p>
            <a:r>
              <a:rPr lang="en-US" sz="900" dirty="0"/>
              <a:t>Clean hands before &amp; after insertion as per 5 Moments □ Sterile pack used □ </a:t>
            </a:r>
          </a:p>
          <a:p>
            <a:r>
              <a:rPr lang="en-US" sz="900" dirty="0"/>
              <a:t>Sterile gloves used □ Sterile items used □ Water/saline/antiseptic □ Aseptic non-touch technique □</a:t>
            </a:r>
          </a:p>
          <a:p>
            <a:endParaRPr lang="en-US" sz="900" dirty="0"/>
          </a:p>
          <a:p>
            <a:r>
              <a:rPr lang="en-US" sz="900" b="1" dirty="0"/>
              <a:t>Easy Insertion: </a:t>
            </a:r>
            <a:r>
              <a:rPr lang="en-US" sz="900" dirty="0"/>
              <a:t>Yes/No </a:t>
            </a:r>
            <a:r>
              <a:rPr lang="en-US" sz="900" b="1" dirty="0"/>
              <a:t>If no, why</a:t>
            </a:r>
            <a:r>
              <a:rPr lang="en-US" sz="900" dirty="0"/>
              <a:t>?...............................</a:t>
            </a:r>
          </a:p>
          <a:p>
            <a:r>
              <a:rPr lang="en-US" sz="900" b="1" dirty="0"/>
              <a:t>Description of urine</a:t>
            </a:r>
            <a:r>
              <a:rPr lang="en-US" sz="900" dirty="0"/>
              <a:t>….....................................................</a:t>
            </a:r>
          </a:p>
          <a:p>
            <a:r>
              <a:rPr lang="en-US" sz="900" b="1" dirty="0"/>
              <a:t>Residual volume after 30 mins</a:t>
            </a:r>
            <a:r>
              <a:rPr lang="en-US" sz="900" dirty="0"/>
              <a:t>…………………………..</a:t>
            </a:r>
          </a:p>
          <a:p>
            <a:r>
              <a:rPr lang="en-US" sz="900" b="1" dirty="0"/>
              <a:t>CSU collected? </a:t>
            </a:r>
            <a:r>
              <a:rPr lang="en-US" sz="900" dirty="0"/>
              <a:t>Yes/No </a:t>
            </a:r>
            <a:r>
              <a:rPr lang="en-US" sz="900" b="1" dirty="0"/>
              <a:t>If yes, why?</a:t>
            </a:r>
            <a:r>
              <a:rPr lang="en-US" sz="900" dirty="0"/>
              <a:t>..............................</a:t>
            </a:r>
          </a:p>
          <a:p>
            <a:r>
              <a:rPr lang="en-US" sz="900" b="1" dirty="0"/>
              <a:t>Closed drainage system used? </a:t>
            </a:r>
            <a:r>
              <a:rPr lang="en-US" sz="900" dirty="0"/>
              <a:t>□</a:t>
            </a:r>
          </a:p>
          <a:p>
            <a:r>
              <a:rPr lang="en-US" sz="900" dirty="0"/>
              <a:t> </a:t>
            </a:r>
          </a:p>
          <a:p>
            <a:endParaRPr lang="en-US" sz="9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AC17262-7887-934B-B754-2AB5B0237306}"/>
              </a:ext>
            </a:extLst>
          </p:cNvPr>
          <p:cNvSpPr/>
          <p:nvPr/>
        </p:nvSpPr>
        <p:spPr>
          <a:xfrm>
            <a:off x="4446550" y="4069877"/>
            <a:ext cx="3338828" cy="14544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047480E-AD7C-3C45-82B3-C539F0901908}"/>
              </a:ext>
            </a:extLst>
          </p:cNvPr>
          <p:cNvSpPr txBox="1"/>
          <p:nvPr/>
        </p:nvSpPr>
        <p:spPr>
          <a:xfrm>
            <a:off x="4489494" y="4148231"/>
            <a:ext cx="3295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Date catheter removed</a:t>
            </a:r>
            <a:r>
              <a:rPr lang="en-US" sz="900" dirty="0"/>
              <a:t>............................................................</a:t>
            </a:r>
          </a:p>
          <a:p>
            <a:r>
              <a:rPr lang="en-US" sz="900" b="1" dirty="0"/>
              <a:t>If patient is going home with catheter inform:</a:t>
            </a:r>
          </a:p>
          <a:p>
            <a:r>
              <a:rPr lang="en-US" sz="900" dirty="0"/>
              <a:t>General practitioner □</a:t>
            </a:r>
          </a:p>
          <a:p>
            <a:r>
              <a:rPr lang="en-US" sz="900" dirty="0"/>
              <a:t>Community nursing team □</a:t>
            </a:r>
          </a:p>
          <a:p>
            <a:r>
              <a:rPr lang="en-US" sz="900" dirty="0"/>
              <a:t>Continence team □</a:t>
            </a:r>
          </a:p>
          <a:p>
            <a:r>
              <a:rPr lang="en-US" sz="900" dirty="0"/>
              <a:t>Document in discharge letter □</a:t>
            </a:r>
          </a:p>
          <a:p>
            <a:r>
              <a:rPr lang="en-US" sz="900" dirty="0"/>
              <a:t>Patient information leaflet provided □</a:t>
            </a:r>
          </a:p>
          <a:p>
            <a:r>
              <a:rPr lang="en-US" sz="900" dirty="0"/>
              <a:t>Photocopy of this form sent to general practitioner □</a:t>
            </a:r>
          </a:p>
          <a:p>
            <a:endParaRPr lang="en-US" sz="9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83EBD7-37CB-0447-AFC2-2AEDB6D21E68}"/>
              </a:ext>
            </a:extLst>
          </p:cNvPr>
          <p:cNvSpPr/>
          <p:nvPr/>
        </p:nvSpPr>
        <p:spPr>
          <a:xfrm>
            <a:off x="4431279" y="2136575"/>
            <a:ext cx="3378846" cy="1135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05382F-1E1E-5C46-BA74-E576197E96FC}"/>
              </a:ext>
            </a:extLst>
          </p:cNvPr>
          <p:cNvSpPr txBox="1"/>
          <p:nvPr/>
        </p:nvSpPr>
        <p:spPr>
          <a:xfrm>
            <a:off x="4406533" y="2404562"/>
            <a:ext cx="3378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Type: </a:t>
            </a:r>
            <a:r>
              <a:rPr lang="en-US" sz="900" dirty="0"/>
              <a:t>Male □ Female □ Short term □ Long term □ </a:t>
            </a:r>
          </a:p>
          <a:p>
            <a:r>
              <a:rPr lang="en-US" sz="900" b="1" dirty="0"/>
              <a:t>Make</a:t>
            </a:r>
            <a:r>
              <a:rPr lang="en-US" sz="900" dirty="0"/>
              <a:t>……………………………………………………………</a:t>
            </a:r>
          </a:p>
          <a:p>
            <a:r>
              <a:rPr lang="en-US" sz="900" b="1" dirty="0"/>
              <a:t>Lot number</a:t>
            </a:r>
            <a:r>
              <a:rPr lang="en-US" sz="900" dirty="0"/>
              <a:t>:……..</a:t>
            </a:r>
            <a:r>
              <a:rPr lang="en-US" sz="900" b="1" dirty="0"/>
              <a:t> Size</a:t>
            </a:r>
            <a:r>
              <a:rPr lang="en-US" sz="900" dirty="0"/>
              <a:t>:…….. </a:t>
            </a:r>
            <a:r>
              <a:rPr lang="en-US" sz="900" b="1" dirty="0"/>
              <a:t>Expiry date</a:t>
            </a:r>
            <a:r>
              <a:rPr lang="en-US" sz="900" dirty="0"/>
              <a:t>:……….............</a:t>
            </a:r>
          </a:p>
          <a:p>
            <a:r>
              <a:rPr lang="en-US" sz="900" b="1" dirty="0"/>
              <a:t>Amount of water used to inflate balloon</a:t>
            </a:r>
            <a:r>
              <a:rPr lang="en-US" sz="900" dirty="0"/>
              <a:t>…………………..</a:t>
            </a:r>
          </a:p>
          <a:p>
            <a:r>
              <a:rPr lang="en-US" sz="900" b="1" dirty="0"/>
              <a:t>Type of gel used</a:t>
            </a:r>
            <a:r>
              <a:rPr lang="en-US" sz="900" dirty="0"/>
              <a:t>……………………………………………..</a:t>
            </a:r>
          </a:p>
          <a:p>
            <a:endParaRPr lang="en-US" sz="9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88B71D-AE4A-0E41-AC28-A8349341DEB1}"/>
              </a:ext>
            </a:extLst>
          </p:cNvPr>
          <p:cNvSpPr txBox="1"/>
          <p:nvPr/>
        </p:nvSpPr>
        <p:spPr>
          <a:xfrm>
            <a:off x="4446551" y="2163030"/>
            <a:ext cx="3378845" cy="2539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CATHETER INFORMATION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DAE74A-A4BE-4349-8127-3F08B41D53A0}"/>
              </a:ext>
            </a:extLst>
          </p:cNvPr>
          <p:cNvSpPr txBox="1"/>
          <p:nvPr/>
        </p:nvSpPr>
        <p:spPr>
          <a:xfrm>
            <a:off x="396094" y="1807745"/>
            <a:ext cx="19145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FRONT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C8697CA-CBAD-614E-9E64-72BF52666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533" y="3363416"/>
            <a:ext cx="3469299" cy="6340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16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fr-FR" sz="3200" dirty="0"/>
            </a:br>
            <a:r>
              <a:rPr lang="en-GB" sz="3200" dirty="0"/>
              <a:t>Sell it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679" y="1446905"/>
            <a:ext cx="5192423" cy="4751590"/>
          </a:xfrm>
        </p:spPr>
        <p:txBody>
          <a:bodyPr/>
          <a:lstStyle/>
          <a:p>
            <a:pPr>
              <a:spcBef>
                <a:spcPts val="585"/>
              </a:spcBef>
            </a:pPr>
            <a:r>
              <a:rPr lang="en-GB" b="1" dirty="0"/>
              <a:t>Reminders and communications</a:t>
            </a:r>
            <a:endParaRPr lang="en-GB" i="1" dirty="0"/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This element is to remind and encourage health professionals to recognize the importance of CAUTI prevention practices through visual methods and good communication. 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It also involves communication with patients and their visitors. 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Communications to senior leaders and decision-makers about CAUTI and prevention strategies should be considered.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6301" y="2096076"/>
            <a:ext cx="3657600" cy="4102419"/>
          </a:xfrm>
        </p:spPr>
        <p:txBody>
          <a:bodyPr/>
          <a:lstStyle/>
          <a:p>
            <a:r>
              <a:rPr lang="fr-FR" sz="2309" b="1" dirty="0" err="1"/>
              <a:t>Examples</a:t>
            </a:r>
            <a:r>
              <a:rPr lang="fr-FR" sz="2309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9" dirty="0"/>
              <a:t>Posters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9" dirty="0"/>
              <a:t>Brochures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9" dirty="0" err="1"/>
              <a:t>Organizational</a:t>
            </a:r>
            <a:r>
              <a:rPr lang="fr-FR" sz="2309" dirty="0"/>
              <a:t> charts</a:t>
            </a:r>
            <a:endParaRPr lang="en-US" sz="2309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309" dirty="0"/>
              <a:t>Infographics</a:t>
            </a:r>
            <a:endParaRPr lang="en-US" sz="2309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9" dirty="0" err="1"/>
              <a:t>Sample</a:t>
            </a:r>
            <a:r>
              <a:rPr lang="fr-FR" sz="2309" dirty="0"/>
              <a:t> </a:t>
            </a:r>
            <a:r>
              <a:rPr lang="fr-FR" sz="2309" dirty="0" err="1"/>
              <a:t>letters</a:t>
            </a:r>
            <a:endParaRPr lang="fr-FR" sz="2309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9" dirty="0" err="1"/>
              <a:t>Advocacy</a:t>
            </a:r>
            <a:r>
              <a:rPr lang="fr-FR" sz="2309" dirty="0"/>
              <a:t> messages</a:t>
            </a:r>
            <a:endParaRPr lang="en-US" sz="2309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645" y="352213"/>
            <a:ext cx="839731" cy="80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4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94D67C-7530-48B0-BD62-84FD2846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9050"/>
            <a:ext cx="6120000" cy="614747"/>
          </a:xfrm>
        </p:spPr>
        <p:txBody>
          <a:bodyPr/>
          <a:lstStyle/>
          <a:p>
            <a:r>
              <a:rPr lang="fr-CH" sz="3200" dirty="0"/>
              <a:t>Example of a </a:t>
            </a:r>
            <a:r>
              <a:rPr lang="fr-CH" sz="3200" dirty="0" err="1"/>
              <a:t>reminder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2419F-BCB1-4E81-B6E2-840B7E9E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36" y="687281"/>
            <a:ext cx="4000500" cy="5739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EB64F77-BA73-48F6-91C8-8A54E09811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7504" y="6570371"/>
            <a:ext cx="8419774" cy="208579"/>
          </a:xfrm>
        </p:spPr>
        <p:txBody>
          <a:bodyPr>
            <a:normAutofit/>
          </a:bodyPr>
          <a:lstStyle/>
          <a:p>
            <a:r>
              <a:rPr lang="fr-FR" sz="1100" i="1" dirty="0"/>
              <a:t>Source</a:t>
            </a:r>
            <a:r>
              <a:rPr lang="fr-FR" sz="1100" dirty="0"/>
              <a:t>: </a:t>
            </a:r>
            <a:r>
              <a:rPr lang="fr-FR" sz="1100" dirty="0">
                <a:hlinkClick r:id="rId3"/>
              </a:rPr>
              <a:t>http://www.who.int/gpsc/5may/hh-urinary-catheter_poster.pdf?ua=1 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329265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006" y="1513501"/>
            <a:ext cx="4677416" cy="3797371"/>
          </a:xfrm>
        </p:spPr>
        <p:txBody>
          <a:bodyPr/>
          <a:lstStyle/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en-GB" sz="2400" b="1" dirty="0"/>
              <a:t>Culture change </a:t>
            </a:r>
            <a:endParaRPr lang="fr-FR" sz="2400" dirty="0"/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fr-FR" sz="2000" dirty="0" err="1"/>
              <a:t>Create</a:t>
            </a:r>
            <a:r>
              <a:rPr lang="fr-FR" sz="2000" dirty="0"/>
              <a:t> an </a:t>
            </a:r>
            <a:r>
              <a:rPr lang="fr-FR" sz="2000" dirty="0" err="1"/>
              <a:t>environment</a:t>
            </a:r>
            <a:r>
              <a:rPr lang="fr-FR" sz="2000" dirty="0"/>
              <a:t> and perceptions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facilitate</a:t>
            </a:r>
            <a:r>
              <a:rPr lang="fr-FR" sz="2000" dirty="0"/>
              <a:t> </a:t>
            </a:r>
            <a:r>
              <a:rPr lang="fr-FR" sz="2000" dirty="0" err="1"/>
              <a:t>awareness</a:t>
            </a:r>
            <a:r>
              <a:rPr lang="fr-FR" sz="2000" dirty="0"/>
              <a:t> of </a:t>
            </a:r>
            <a:r>
              <a:rPr lang="fr-FR" sz="2000" dirty="0" err="1"/>
              <a:t>prevention</a:t>
            </a:r>
            <a:r>
              <a:rPr lang="fr-FR" sz="2000" dirty="0"/>
              <a:t> at all </a:t>
            </a:r>
            <a:r>
              <a:rPr lang="fr-FR" sz="2000" dirty="0" err="1"/>
              <a:t>levels</a:t>
            </a:r>
            <a:r>
              <a:rPr lang="fr-FR" sz="2000" dirty="0"/>
              <a:t>.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fr-FR" sz="2000" dirty="0" err="1"/>
              <a:t>Nurture</a:t>
            </a:r>
            <a:r>
              <a:rPr lang="fr-FR" sz="2000" dirty="0"/>
              <a:t> a </a:t>
            </a:r>
            <a:r>
              <a:rPr lang="fr-FR" sz="2000" dirty="0" err="1"/>
              <a:t>climate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understands</a:t>
            </a:r>
            <a:r>
              <a:rPr lang="fr-FR" sz="2000" dirty="0"/>
              <a:t> and </a:t>
            </a:r>
            <a:r>
              <a:rPr lang="fr-FR" sz="2000" dirty="0" err="1"/>
              <a:t>prioritizes</a:t>
            </a:r>
            <a:r>
              <a:rPr lang="fr-FR" sz="2000" dirty="0"/>
              <a:t> </a:t>
            </a:r>
            <a:r>
              <a:rPr lang="fr-FR" sz="2000" dirty="0" err="1"/>
              <a:t>safety</a:t>
            </a:r>
            <a:r>
              <a:rPr lang="fr-FR" sz="2000" dirty="0"/>
              <a:t> and IPC issues.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The culture of a </a:t>
            </a:r>
            <a:r>
              <a:rPr lang="fr-FR" sz="2000" dirty="0" err="1"/>
              <a:t>hospital</a:t>
            </a:r>
            <a:r>
              <a:rPr lang="fr-FR" sz="2000" dirty="0"/>
              <a:t> influences how teams </a:t>
            </a:r>
            <a:r>
              <a:rPr lang="fr-FR" sz="2000" dirty="0" err="1"/>
              <a:t>work</a:t>
            </a:r>
            <a:r>
              <a:rPr lang="fr-FR" sz="2000" dirty="0"/>
              <a:t> </a:t>
            </a:r>
            <a:r>
              <a:rPr lang="fr-FR" sz="2000" dirty="0" err="1"/>
              <a:t>together</a:t>
            </a:r>
            <a:r>
              <a:rPr lang="fr-FR" sz="2000" dirty="0"/>
              <a:t> and how </a:t>
            </a:r>
            <a:r>
              <a:rPr lang="fr-FR" sz="2000" dirty="0" err="1"/>
              <a:t>valued</a:t>
            </a:r>
            <a:r>
              <a:rPr lang="fr-FR" sz="2000" dirty="0"/>
              <a:t> people </a:t>
            </a:r>
            <a:r>
              <a:rPr lang="fr-FR" sz="2000" dirty="0" err="1"/>
              <a:t>feel</a:t>
            </a:r>
            <a:r>
              <a:rPr lang="fr-FR" sz="2000" dirty="0"/>
              <a:t> – and how </a:t>
            </a:r>
            <a:r>
              <a:rPr lang="fr-FR" sz="2000" dirty="0" err="1"/>
              <a:t>they</a:t>
            </a:r>
            <a:r>
              <a:rPr lang="fr-FR" sz="2000" dirty="0"/>
              <a:t> </a:t>
            </a:r>
            <a:r>
              <a:rPr lang="fr-FR" sz="2000" dirty="0" err="1"/>
              <a:t>perform</a:t>
            </a:r>
            <a:r>
              <a:rPr lang="fr-FR" sz="2000" dirty="0"/>
              <a:t> </a:t>
            </a:r>
            <a:r>
              <a:rPr lang="fr-FR" sz="2000" dirty="0" err="1"/>
              <a:t>day</a:t>
            </a:r>
            <a:r>
              <a:rPr lang="fr-FR" sz="2000" dirty="0"/>
              <a:t> to </a:t>
            </a:r>
            <a:r>
              <a:rPr lang="fr-FR" sz="2000" dirty="0" err="1"/>
              <a:t>day</a:t>
            </a:r>
            <a:r>
              <a:rPr lang="fr-FR" sz="2000" dirty="0"/>
              <a:t>.</a:t>
            </a:r>
          </a:p>
          <a:p>
            <a:pPr marL="342900" indent="-342900">
              <a:spcBef>
                <a:spcPts val="585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It can influence staff perceptions of </a:t>
            </a:r>
            <a:r>
              <a:rPr lang="fr-FR" sz="2000" dirty="0" err="1"/>
              <a:t>their</a:t>
            </a:r>
            <a:r>
              <a:rPr lang="fr-FR" sz="2000" dirty="0"/>
              <a:t> </a:t>
            </a:r>
            <a:r>
              <a:rPr lang="fr-FR" sz="2000" dirty="0" err="1"/>
              <a:t>ability</a:t>
            </a:r>
            <a:r>
              <a:rPr lang="fr-FR" sz="2000" dirty="0"/>
              <a:t> to </a:t>
            </a:r>
            <a:r>
              <a:rPr lang="fr-FR" sz="2000" dirty="0" err="1"/>
              <a:t>make</a:t>
            </a:r>
            <a:r>
              <a:rPr lang="fr-FR" sz="2000" dirty="0"/>
              <a:t> a change – e.g. to </a:t>
            </a:r>
            <a:r>
              <a:rPr lang="fr-FR" sz="2000" dirty="0" err="1"/>
              <a:t>safer</a:t>
            </a:r>
            <a:r>
              <a:rPr lang="fr-FR" sz="2000" dirty="0"/>
              <a:t>, </a:t>
            </a:r>
            <a:r>
              <a:rPr lang="fr-FR" sz="2000" dirty="0" err="1"/>
              <a:t>evidence-based</a:t>
            </a:r>
            <a:r>
              <a:rPr lang="fr-FR" sz="2000" dirty="0"/>
              <a:t> practices.</a:t>
            </a:r>
            <a:endParaRPr lang="en-US" sz="2000" i="1" dirty="0"/>
          </a:p>
          <a:p>
            <a:pPr>
              <a:spcBef>
                <a:spcPts val="585"/>
              </a:spcBef>
            </a:pPr>
            <a:endParaRPr lang="en-US" sz="1967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6065" y="455462"/>
            <a:ext cx="8857935" cy="924625"/>
          </a:xfrm>
        </p:spPr>
        <p:txBody>
          <a:bodyPr/>
          <a:lstStyle/>
          <a:p>
            <a:r>
              <a:rPr lang="fr-FR" sz="3200" dirty="0"/>
              <a:t>Live </a:t>
            </a:r>
            <a:r>
              <a:rPr lang="fr-FR" sz="3200" dirty="0" err="1"/>
              <a:t>it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905" y="1025115"/>
            <a:ext cx="1060127" cy="1031725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049078" y="2300119"/>
            <a:ext cx="4094922" cy="4102419"/>
          </a:xfrm>
          <a:prstGeom prst="rect">
            <a:avLst/>
          </a:prstGeom>
        </p:spPr>
        <p:txBody>
          <a:bodyPr lIns="89177" tIns="44589" rIns="89177" bIns="44589"/>
          <a:lstStyle>
            <a:lvl1pPr marL="342900" indent="-342900" algn="l" rtl="0" eaLnBrk="0" fontAlgn="base" hangingPunct="0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5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04863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pitchFamily="34" charset="0"/>
              <a:buChar char="–"/>
              <a:defRPr sz="2100">
                <a:solidFill>
                  <a:srgbClr val="000066"/>
                </a:solidFill>
                <a:latin typeface="+mn-lt"/>
                <a:cs typeface="+mn-cs"/>
              </a:defRPr>
            </a:lvl2pPr>
            <a:lvl3pPr marL="1255713" indent="-2698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663700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1989138" indent="-14605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5pPr>
            <a:lvl6pPr marL="24463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6pPr>
            <a:lvl7pPr marL="29035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7pPr>
            <a:lvl8pPr marL="33607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8pPr>
            <a:lvl9pPr marL="3817938" indent="-14605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 defTabSz="891760">
              <a:spcBef>
                <a:spcPts val="1755"/>
              </a:spcBef>
              <a:buNone/>
            </a:pPr>
            <a:r>
              <a:rPr lang="fr-FR" sz="1967" b="1" dirty="0" err="1">
                <a:solidFill>
                  <a:schemeClr val="tx1"/>
                </a:solidFill>
              </a:rPr>
              <a:t>Examples</a:t>
            </a:r>
            <a:r>
              <a:rPr lang="fr-FR" sz="1967" b="1" dirty="0">
                <a:solidFill>
                  <a:schemeClr val="tx1"/>
                </a:solidFill>
              </a:rPr>
              <a:t>:</a:t>
            </a:r>
          </a:p>
          <a:p>
            <a:pPr defTabSz="891760">
              <a:spcBef>
                <a:spcPts val="1755"/>
              </a:spcBef>
            </a:pPr>
            <a:r>
              <a:rPr lang="fr-FR" sz="1800" dirty="0" err="1">
                <a:solidFill>
                  <a:schemeClr val="tx1"/>
                </a:solidFill>
              </a:rPr>
              <a:t>Motivated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dirty="0" err="1">
                <a:solidFill>
                  <a:schemeClr val="tx1"/>
                </a:solidFill>
              </a:rPr>
              <a:t>empowered</a:t>
            </a:r>
            <a:r>
              <a:rPr lang="fr-FR" sz="1800" dirty="0">
                <a:solidFill>
                  <a:schemeClr val="tx1"/>
                </a:solidFill>
              </a:rPr>
              <a:t> and </a:t>
            </a:r>
            <a:r>
              <a:rPr lang="fr-FR" sz="1800" dirty="0" err="1">
                <a:solidFill>
                  <a:schemeClr val="tx1"/>
                </a:solidFill>
              </a:rPr>
              <a:t>multidisciplinary</a:t>
            </a:r>
            <a:r>
              <a:rPr lang="fr-FR" sz="1800" dirty="0">
                <a:solidFill>
                  <a:schemeClr val="tx1"/>
                </a:solidFill>
              </a:rPr>
              <a:t> teams</a:t>
            </a:r>
          </a:p>
          <a:p>
            <a:pPr defTabSz="891760">
              <a:spcBef>
                <a:spcPts val="1755"/>
              </a:spcBef>
            </a:pPr>
            <a:r>
              <a:rPr lang="fr-FR" sz="1800" dirty="0">
                <a:solidFill>
                  <a:schemeClr val="tx1"/>
                </a:solidFill>
              </a:rPr>
              <a:t>Champions</a:t>
            </a:r>
          </a:p>
          <a:p>
            <a:pPr defTabSz="891760">
              <a:spcBef>
                <a:spcPts val="1755"/>
              </a:spcBef>
            </a:pPr>
            <a:r>
              <a:rPr lang="fr-FR" sz="1800" dirty="0" err="1">
                <a:solidFill>
                  <a:schemeClr val="tx1"/>
                </a:solidFill>
              </a:rPr>
              <a:t>Role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models</a:t>
            </a:r>
            <a:endParaRPr lang="fr-FR" sz="1800" dirty="0">
              <a:solidFill>
                <a:schemeClr val="tx1"/>
              </a:solidFill>
            </a:endParaRPr>
          </a:p>
          <a:p>
            <a:pPr defTabSz="891760">
              <a:spcBef>
                <a:spcPts val="1755"/>
              </a:spcBef>
            </a:pPr>
            <a:r>
              <a:rPr lang="fr-FR" sz="1800" dirty="0">
                <a:solidFill>
                  <a:schemeClr val="tx1"/>
                </a:solidFill>
              </a:rPr>
              <a:t>Leadership </a:t>
            </a:r>
          </a:p>
          <a:p>
            <a:pPr defTabSz="891760">
              <a:spcBef>
                <a:spcPts val="1755"/>
              </a:spcBef>
            </a:pPr>
            <a:r>
              <a:rPr lang="fr-FR" sz="1800" dirty="0" err="1">
                <a:solidFill>
                  <a:schemeClr val="tx1"/>
                </a:solidFill>
              </a:rPr>
              <a:t>Morbidity</a:t>
            </a:r>
            <a:r>
              <a:rPr lang="fr-FR" sz="1800" dirty="0">
                <a:solidFill>
                  <a:schemeClr val="tx1"/>
                </a:solidFill>
              </a:rPr>
              <a:t> and </a:t>
            </a:r>
            <a:r>
              <a:rPr lang="fr-FR" sz="1800" dirty="0" err="1">
                <a:solidFill>
                  <a:schemeClr val="tx1"/>
                </a:solidFill>
              </a:rPr>
              <a:t>mortality</a:t>
            </a:r>
            <a:r>
              <a:rPr lang="fr-FR" sz="1800" dirty="0">
                <a:solidFill>
                  <a:schemeClr val="tx1"/>
                </a:solidFill>
              </a:rPr>
              <a:t> rounds – </a:t>
            </a:r>
            <a:r>
              <a:rPr lang="fr-FR" sz="1800" dirty="0" err="1">
                <a:solidFill>
                  <a:schemeClr val="tx1"/>
                </a:solidFill>
              </a:rPr>
              <a:t>learning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from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past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outcomes</a:t>
            </a:r>
            <a:endParaRPr lang="fr-FR" sz="1800" dirty="0">
              <a:solidFill>
                <a:schemeClr val="tx1"/>
              </a:solidFill>
            </a:endParaRPr>
          </a:p>
          <a:p>
            <a:pPr defTabSz="891760">
              <a:spcBef>
                <a:spcPts val="1755"/>
              </a:spcBef>
            </a:pPr>
            <a:r>
              <a:rPr lang="fr-FR" sz="1800" dirty="0" err="1">
                <a:solidFill>
                  <a:schemeClr val="tx1"/>
                </a:solidFill>
              </a:rPr>
              <a:t>Advocacy</a:t>
            </a:r>
            <a:r>
              <a:rPr lang="fr-FR" sz="1800" dirty="0">
                <a:solidFill>
                  <a:schemeClr val="tx1"/>
                </a:solidFill>
              </a:rPr>
              <a:t> messages</a:t>
            </a:r>
            <a:endParaRPr lang="en-US" sz="1800" dirty="0">
              <a:solidFill>
                <a:schemeClr val="tx1"/>
              </a:solidFill>
            </a:endParaRPr>
          </a:p>
          <a:p>
            <a:pPr defTabSz="891760">
              <a:spcBef>
                <a:spcPts val="1755"/>
              </a:spcBef>
            </a:pPr>
            <a:endParaRPr lang="en-GB" sz="2309" kern="0" dirty="0"/>
          </a:p>
        </p:txBody>
      </p:sp>
    </p:spTree>
    <p:extLst>
      <p:ext uri="{BB962C8B-B14F-4D97-AF65-F5344CB8AC3E}">
        <p14:creationId xmlns:p14="http://schemas.microsoft.com/office/powerpoint/2010/main" val="2800950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Two case studies – Kenya and </a:t>
            </a:r>
            <a:r>
              <a:rPr lang="en-GB" dirty="0"/>
              <a:t>United States of America</a:t>
            </a:r>
            <a:r>
              <a:rPr lang="en-US" sz="32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0D695A-ED38-5C4E-91AB-B3C0EAD08A0F}"/>
              </a:ext>
            </a:extLst>
          </p:cNvPr>
          <p:cNvGrpSpPr/>
          <p:nvPr/>
        </p:nvGrpSpPr>
        <p:grpSpPr>
          <a:xfrm rot="19990346">
            <a:off x="8179156" y="5950232"/>
            <a:ext cx="965386" cy="898392"/>
            <a:chOff x="872112" y="1718625"/>
            <a:chExt cx="1128965" cy="9905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367A15-784F-9A49-8D4F-1B2CD0A5A472}"/>
                </a:ext>
              </a:extLst>
            </p:cNvPr>
            <p:cNvSpPr/>
            <p:nvPr/>
          </p:nvSpPr>
          <p:spPr bwMode="auto">
            <a:xfrm>
              <a:off x="886226" y="1718625"/>
              <a:ext cx="1058403" cy="990519"/>
            </a:xfrm>
            <a:prstGeom prst="ellipse">
              <a:avLst/>
            </a:prstGeom>
            <a:solidFill>
              <a:srgbClr val="0000FF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79" rtl="1" fontAlgn="base">
                <a:spcBef>
                  <a:spcPct val="0"/>
                </a:spcBef>
                <a:spcAft>
                  <a:spcPct val="0"/>
                </a:spcAft>
              </a:pPr>
              <a:endParaRPr lang="en-US" sz="3400" b="1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F340C1-8F39-5D43-80C2-22D767A6A1F1}"/>
                </a:ext>
              </a:extLst>
            </p:cNvPr>
            <p:cNvSpPr txBox="1"/>
            <p:nvPr/>
          </p:nvSpPr>
          <p:spPr>
            <a:xfrm>
              <a:off x="872112" y="2071377"/>
              <a:ext cx="1128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Case study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426883" y="5800726"/>
            <a:ext cx="348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 to handout 13 in the student handbook</a:t>
            </a:r>
          </a:p>
        </p:txBody>
      </p:sp>
    </p:spTree>
    <p:extLst>
      <p:ext uri="{BB962C8B-B14F-4D97-AF65-F5344CB8AC3E}">
        <p14:creationId xmlns:p14="http://schemas.microsoft.com/office/powerpoint/2010/main" val="14115284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39" y="-108563"/>
            <a:ext cx="6120000" cy="720000"/>
          </a:xfrm>
        </p:spPr>
        <p:txBody>
          <a:bodyPr>
            <a:normAutofit fontScale="90000"/>
          </a:bodyPr>
          <a:lstStyle/>
          <a:p>
            <a:r>
              <a:rPr lang="en-US" sz="3078" dirty="0">
                <a:latin typeface="Arial"/>
                <a:cs typeface="Arial"/>
              </a:rPr>
              <a:t>References/information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8433309" cy="5169879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CDC/</a:t>
            </a:r>
            <a:r>
              <a:rPr lang="en-US" sz="1200" dirty="0" err="1"/>
              <a:t>NHSN</a:t>
            </a:r>
            <a:r>
              <a:rPr lang="en-US" sz="1200" dirty="0"/>
              <a:t> surveillance definitions for specific types of infections.</a:t>
            </a:r>
            <a:r>
              <a:rPr lang="en-GB" sz="1200" dirty="0"/>
              <a:t> Atlanta, GA: </a:t>
            </a:r>
            <a:r>
              <a:rPr lang="en-GB" sz="1200" dirty="0" err="1"/>
              <a:t>Centers</a:t>
            </a:r>
            <a:r>
              <a:rPr lang="en-GB" sz="1200" dirty="0"/>
              <a:t> for Disease Control and Prevention; 2018</a:t>
            </a:r>
            <a:r>
              <a:rPr lang="en-US" sz="1200" dirty="0"/>
              <a:t> (</a:t>
            </a:r>
            <a:r>
              <a:rPr lang="en-US" sz="1200" dirty="0">
                <a:hlinkClick r:id="rId3"/>
              </a:rPr>
              <a:t>https://www.cdc.gov/nhsn/pdfs/pscmanual/17pscnosinfdef_current.pdf</a:t>
            </a:r>
            <a:r>
              <a:rPr lang="en-US" sz="1200" dirty="0"/>
              <a:t>).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Point prevalence survey of healthcare-associated infections and antimicrobial use in European acute care hospitals – protocol version 5.3. Stockholm: European Centre for Disease Prevention and Control; 2016</a:t>
            </a:r>
            <a:br>
              <a:rPr lang="en-GB" sz="1200" dirty="0"/>
            </a:br>
            <a:r>
              <a:rPr lang="en-GB" sz="1200" dirty="0"/>
              <a:t>(</a:t>
            </a:r>
            <a:r>
              <a:rPr lang="en-GB" sz="1200" dirty="0">
                <a:hlinkClick r:id="rId4"/>
              </a:rPr>
              <a:t>https://ecdc.europa.eu/sites/portal/files/media/en/publications/Publications/PPS-HAI-antimicrobial-use-EU-acute-care-hospitals-V5-3.pdf</a:t>
            </a:r>
            <a:r>
              <a:rPr lang="en-GB" sz="1200" dirty="0"/>
              <a:t>).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Gould CV, Umscheid CA, Agarwal RK, Kuntz G, Pegues DA; Healthcare Infection Control Practices Advisory Committee. Guideline for prevention of catheter-associated urinary tract infections 2009. Infect Control Hosp Epidemiol. 2010;31(4):319–26.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Saint S, Greene MT, </a:t>
            </a:r>
            <a:r>
              <a:rPr lang="en-GB" sz="1200" dirty="0" err="1"/>
              <a:t>Krein</a:t>
            </a:r>
            <a:r>
              <a:rPr lang="en-GB" sz="1200" dirty="0"/>
              <a:t> SL, Rogers MA1, </a:t>
            </a:r>
            <a:r>
              <a:rPr lang="en-GB" sz="1200" dirty="0" err="1"/>
              <a:t>Ratz</a:t>
            </a:r>
            <a:r>
              <a:rPr lang="en-GB" sz="1200" dirty="0"/>
              <a:t> D, Fowler </a:t>
            </a:r>
            <a:r>
              <a:rPr lang="en-GB" sz="1200" dirty="0" err="1"/>
              <a:t>KE</a:t>
            </a:r>
            <a:r>
              <a:rPr lang="en-GB" sz="1200" dirty="0"/>
              <a:t> et al. A program to prevent catheter-associated urinary tract infection in acute care. N </a:t>
            </a:r>
            <a:r>
              <a:rPr lang="en-GB" sz="1200" dirty="0" err="1"/>
              <a:t>Engl</a:t>
            </a:r>
            <a:r>
              <a:rPr lang="en-GB" sz="1200" dirty="0"/>
              <a:t> J Med. 2016;374:2111–9.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Chenoweth CE, Saint S. Urinary tract infections. Infect Dis Clin N Am. 2016;30(4):869–85.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 err="1"/>
              <a:t>Meddings</a:t>
            </a:r>
            <a:r>
              <a:rPr lang="en-US" sz="1200" dirty="0"/>
              <a:t> J, Saint S, Fowler </a:t>
            </a:r>
            <a:r>
              <a:rPr lang="en-US" sz="1200" dirty="0" err="1"/>
              <a:t>KE</a:t>
            </a:r>
            <a:r>
              <a:rPr lang="en-US" sz="1200" dirty="0"/>
              <a:t>, </a:t>
            </a:r>
            <a:r>
              <a:rPr lang="en-US" sz="1200" dirty="0" err="1"/>
              <a:t>Gaies</a:t>
            </a:r>
            <a:r>
              <a:rPr lang="en-US" sz="1200" dirty="0"/>
              <a:t> E, </a:t>
            </a:r>
            <a:r>
              <a:rPr lang="en-US" sz="1200" dirty="0" err="1"/>
              <a:t>Hickner</a:t>
            </a:r>
            <a:r>
              <a:rPr lang="en-US" sz="1200" dirty="0"/>
              <a:t> A, </a:t>
            </a:r>
            <a:r>
              <a:rPr lang="en-US" sz="1200" dirty="0" err="1"/>
              <a:t>Krein</a:t>
            </a:r>
            <a:r>
              <a:rPr lang="en-US" sz="1200" dirty="0"/>
              <a:t> SL et al. The Ann Arbor criteria for appropriate urinary catheter use in hospitalized medical patients: results obtained by using the RAND/UCLA appropriateness method. Ann Intern Med. 2015;162 (9 Suppl):S1–S34.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Loveday HP, Wilson JA, Pratt RJ, </a:t>
            </a:r>
            <a:r>
              <a:rPr lang="en-US" sz="1200" dirty="0" err="1"/>
              <a:t>Golsorkhi</a:t>
            </a:r>
            <a:r>
              <a:rPr lang="en-US" sz="1200" dirty="0"/>
              <a:t> M, Tingle A, </a:t>
            </a:r>
            <a:r>
              <a:rPr lang="en-US" sz="1200" dirty="0" err="1"/>
              <a:t>Bak</a:t>
            </a:r>
            <a:r>
              <a:rPr lang="en-US" sz="1200" dirty="0"/>
              <a:t> A et al. epic3: national evidence-based guidelines for preventing healthcare-associated infections in NHS hospitals in England. J Hosp Infect. 2014;86 Suppl 1:S1–70. 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/>
              <a:t>Lo E, Nicolle LE, Coffin SE, Gould C, Maragakis LL, Meddings J et al. Strategies to prevent catheter-associated urinary tract infections in acute care hospitals: 2014 update. Infect Control Hosp Epidemiol. 2014;35(5):464–79.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How-to guide: prevent catheter-associated urinary tract infections. Cambridge, MA: Institute for Healthcare Improvement; 2011 (</a:t>
            </a:r>
            <a:r>
              <a:rPr lang="en-GB" sz="1200" dirty="0">
                <a:hlinkClick r:id="rId5"/>
              </a:rPr>
              <a:t>http://www.ihi.org/resources/Pages/Tools/HowtoGuidePreventCatheterAssociatedUrinaryTractInfection.aspx</a:t>
            </a:r>
            <a:r>
              <a:rPr lang="en-GB" sz="1200" dirty="0"/>
              <a:t>).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High impact interventions: care processes to prevent infection, fourth edition. Seafield: Infection Prevention Society in association with NHS Improvement; 2017.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Dougherty L, Lister S, editors. The Royal Marsden manual of clinical nursing procedures, ninth edition. London: Wiley-Blackwell; 2015.</a:t>
            </a:r>
          </a:p>
        </p:txBody>
      </p:sp>
    </p:spTree>
    <p:extLst>
      <p:ext uri="{BB962C8B-B14F-4D97-AF65-F5344CB8AC3E}">
        <p14:creationId xmlns:p14="http://schemas.microsoft.com/office/powerpoint/2010/main" val="23616264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520" y="1340768"/>
            <a:ext cx="8404860" cy="409586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5600" marR="287655" indent="-342900">
              <a:lnSpc>
                <a:spcPct val="90300"/>
              </a:lnSpc>
              <a:spcBef>
                <a:spcPts val="355"/>
              </a:spcBef>
              <a:buSzPct val="79545"/>
              <a:buChar char="•"/>
              <a:tabLst>
                <a:tab pos="354965" algn="l"/>
                <a:tab pos="355600" algn="l"/>
              </a:tabLst>
            </a:pPr>
            <a:r>
              <a:rPr lang="en-CA" sz="2400" spc="-5" dirty="0">
                <a:latin typeface="Arial"/>
                <a:cs typeface="Arial"/>
              </a:rPr>
              <a:t>The Zimbabwe Infection Prevention and Control Project led the original </a:t>
            </a:r>
            <a:r>
              <a:rPr sz="2400" spc="-5" dirty="0">
                <a:latin typeface="Arial"/>
                <a:cs typeface="Arial"/>
              </a:rPr>
              <a:t>development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this module</a:t>
            </a:r>
            <a:r>
              <a:rPr lang="en-CA" sz="2400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355600" marR="586105" indent="-342900">
              <a:lnSpc>
                <a:spcPts val="2370"/>
              </a:lnSpc>
              <a:spcBef>
                <a:spcPts val="1630"/>
              </a:spcBef>
              <a:buSzPct val="79545"/>
              <a:buChar char="•"/>
              <a:tabLst>
                <a:tab pos="354965" algn="l"/>
                <a:tab pos="355600" algn="l"/>
              </a:tabLst>
            </a:pPr>
            <a:r>
              <a:rPr lang="en-US" sz="2400" spc="-5" dirty="0" err="1">
                <a:cs typeface="Arial"/>
              </a:rPr>
              <a:t>Benedetta</a:t>
            </a:r>
            <a:r>
              <a:rPr lang="en-US" sz="2400" spc="-5" dirty="0">
                <a:cs typeface="Arial"/>
              </a:rPr>
              <a:t> </a:t>
            </a:r>
            <a:r>
              <a:rPr lang="en-US" sz="2400" spc="-5" dirty="0" err="1">
                <a:cs typeface="Arial"/>
              </a:rPr>
              <a:t>Allegranzi</a:t>
            </a:r>
            <a:r>
              <a:rPr lang="en-US" sz="2400" spc="-5" dirty="0">
                <a:cs typeface="Arial"/>
              </a:rPr>
              <a:t>, </a:t>
            </a:r>
            <a:r>
              <a:rPr lang="en-CA" sz="2400" spc="-5" dirty="0" err="1">
                <a:latin typeface="Arial"/>
                <a:cs typeface="Arial"/>
              </a:rPr>
              <a:t>Nizam</a:t>
            </a:r>
            <a:r>
              <a:rPr lang="en-CA" sz="2400" spc="-5" dirty="0">
                <a:latin typeface="Arial"/>
                <a:cs typeface="Arial"/>
              </a:rPr>
              <a:t> </a:t>
            </a:r>
            <a:r>
              <a:rPr lang="en-CA" sz="2400" spc="-5" dirty="0" err="1">
                <a:latin typeface="Arial"/>
                <a:cs typeface="Arial"/>
              </a:rPr>
              <a:t>Damani</a:t>
            </a:r>
            <a:r>
              <a:rPr lang="en-CA" sz="2400" spc="-5" dirty="0">
                <a:latin typeface="Arial"/>
                <a:cs typeface="Arial"/>
              </a:rPr>
              <a:t> and Julie </a:t>
            </a:r>
            <a:r>
              <a:rPr lang="en-CA" sz="2400" spc="-5" dirty="0" err="1">
                <a:latin typeface="Arial"/>
                <a:cs typeface="Arial"/>
              </a:rPr>
              <a:t>Storr</a:t>
            </a:r>
            <a:r>
              <a:rPr lang="en-CA" sz="2400" spc="-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(Department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Service Delivery </a:t>
            </a:r>
            <a:r>
              <a:rPr sz="2400" dirty="0">
                <a:latin typeface="Arial"/>
                <a:cs typeface="Arial"/>
              </a:rPr>
              <a:t>and </a:t>
            </a:r>
            <a:r>
              <a:rPr sz="2400" spc="-25" dirty="0">
                <a:latin typeface="Arial"/>
                <a:cs typeface="Arial"/>
              </a:rPr>
              <a:t>Safety, </a:t>
            </a:r>
            <a:r>
              <a:rPr sz="2400" spc="-5" dirty="0">
                <a:latin typeface="Arial"/>
                <a:cs typeface="Arial"/>
              </a:rPr>
              <a:t>WHO) led </a:t>
            </a:r>
            <a:r>
              <a:rPr lang="en-CA" sz="2400" spc="-5" dirty="0">
                <a:latin typeface="Arial"/>
                <a:cs typeface="Arial"/>
              </a:rPr>
              <a:t>the overall coordination and refinement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355600" marR="584200" indent="-342900">
              <a:lnSpc>
                <a:spcPts val="2370"/>
              </a:lnSpc>
              <a:spcBef>
                <a:spcPts val="1625"/>
              </a:spcBef>
              <a:buSzPct val="79545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Anthony </a:t>
            </a:r>
            <a:r>
              <a:rPr sz="2400" spc="-20" dirty="0">
                <a:latin typeface="Arial"/>
                <a:cs typeface="Arial"/>
              </a:rPr>
              <a:t>Twyman </a:t>
            </a:r>
            <a:r>
              <a:rPr sz="2400" spc="-5" dirty="0">
                <a:latin typeface="Arial"/>
                <a:cs typeface="Arial"/>
              </a:rPr>
              <a:t>(Department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Service Delivery </a:t>
            </a:r>
            <a:r>
              <a:rPr sz="2400" dirty="0">
                <a:latin typeface="Arial"/>
                <a:cs typeface="Arial"/>
              </a:rPr>
              <a:t>and </a:t>
            </a:r>
            <a:r>
              <a:rPr sz="2400" spc="-25" dirty="0">
                <a:latin typeface="Arial"/>
                <a:cs typeface="Arial"/>
              </a:rPr>
              <a:t>Safety, </a:t>
            </a:r>
            <a:r>
              <a:rPr sz="2400" spc="-5" dirty="0">
                <a:latin typeface="Arial"/>
                <a:cs typeface="Arial"/>
              </a:rPr>
              <a:t>WHO) contributed </a:t>
            </a:r>
            <a:r>
              <a:rPr sz="2400" dirty="0">
                <a:latin typeface="Arial"/>
                <a:cs typeface="Arial"/>
              </a:rPr>
              <a:t>to the </a:t>
            </a:r>
            <a:r>
              <a:rPr lang="en-CA" sz="2400" spc="-5" dirty="0">
                <a:latin typeface="Arial"/>
                <a:cs typeface="Arial"/>
              </a:rPr>
              <a:t>development</a:t>
            </a:r>
            <a:r>
              <a:rPr sz="2400" spc="-5" dirty="0">
                <a:latin typeface="Arial"/>
                <a:cs typeface="Arial"/>
              </a:rPr>
              <a:t>.</a:t>
            </a:r>
            <a:endParaRPr lang="en-CA" sz="2400" spc="-5" dirty="0">
              <a:latin typeface="Arial"/>
              <a:cs typeface="Arial"/>
            </a:endParaRPr>
          </a:p>
          <a:p>
            <a:pPr marL="355600" marR="584200" indent="-342900">
              <a:lnSpc>
                <a:spcPts val="2370"/>
              </a:lnSpc>
              <a:spcBef>
                <a:spcPts val="1625"/>
              </a:spcBef>
              <a:buSzPct val="79545"/>
              <a:buChar char="•"/>
              <a:tabLst>
                <a:tab pos="354965" algn="l"/>
                <a:tab pos="355600" algn="l"/>
              </a:tabLst>
            </a:pPr>
            <a:r>
              <a:rPr lang="en-CA" sz="2400" spc="-5" dirty="0">
                <a:latin typeface="Arial"/>
                <a:cs typeface="Arial"/>
              </a:rPr>
              <a:t>Sanjay Saint, Jennifer </a:t>
            </a:r>
            <a:r>
              <a:rPr lang="en-CA" sz="2400" spc="-5" dirty="0" err="1">
                <a:latin typeface="Arial"/>
                <a:cs typeface="Arial"/>
              </a:rPr>
              <a:t>Meddings</a:t>
            </a:r>
            <a:r>
              <a:rPr lang="en-CA" sz="2400" spc="-5" dirty="0">
                <a:latin typeface="Arial"/>
                <a:cs typeface="Arial"/>
              </a:rPr>
              <a:t>, </a:t>
            </a:r>
            <a:r>
              <a:rPr lang="en-CA" sz="2400" spc="-5" dirty="0" err="1">
                <a:latin typeface="Arial"/>
                <a:cs typeface="Arial"/>
              </a:rPr>
              <a:t>Milisa</a:t>
            </a:r>
            <a:r>
              <a:rPr lang="en-CA" sz="2400" spc="-5" dirty="0">
                <a:latin typeface="Arial"/>
                <a:cs typeface="Arial"/>
              </a:rPr>
              <a:t> </a:t>
            </a:r>
            <a:r>
              <a:rPr lang="en-CA" sz="2400" spc="-5" dirty="0" err="1">
                <a:latin typeface="Arial"/>
                <a:cs typeface="Arial"/>
              </a:rPr>
              <a:t>Manojlovich</a:t>
            </a:r>
            <a:r>
              <a:rPr lang="en-CA" sz="2400" spc="-5" dirty="0">
                <a:latin typeface="Arial"/>
                <a:cs typeface="Arial"/>
              </a:rPr>
              <a:t>, Debbie </a:t>
            </a:r>
            <a:r>
              <a:rPr lang="en-CA" sz="2400" spc="-5" dirty="0" err="1">
                <a:latin typeface="Arial"/>
                <a:cs typeface="Arial"/>
              </a:rPr>
              <a:t>Zawol</a:t>
            </a:r>
            <a:r>
              <a:rPr lang="en-CA" sz="2400" spc="-5" dirty="0">
                <a:latin typeface="Arial"/>
                <a:cs typeface="Arial"/>
              </a:rPr>
              <a:t> and Russel Olmsted (University of Michigan) provided a detailed review for technical accuracy.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298" y="572507"/>
            <a:ext cx="33889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235077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476" y="2510941"/>
            <a:ext cx="4839128" cy="411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 bwMode="gray">
          <a:xfrm>
            <a:off x="226031" y="990493"/>
            <a:ext cx="8620018" cy="127504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defTabSz="912466">
              <a:defRPr/>
            </a:pPr>
            <a:r>
              <a:rPr lang="en-GB" sz="3200" kern="0" dirty="0">
                <a:solidFill>
                  <a:srgbClr val="FF9933"/>
                </a:solidFill>
              </a:rPr>
              <a:t>WHO Infection Prevention and Control Global Unit</a:t>
            </a:r>
          </a:p>
        </p:txBody>
      </p:sp>
    </p:spTree>
    <p:extLst>
      <p:ext uri="{BB962C8B-B14F-4D97-AF65-F5344CB8AC3E}">
        <p14:creationId xmlns:p14="http://schemas.microsoft.com/office/powerpoint/2010/main" val="136932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79EE5F-9F48-4197-B31C-F4090CBE3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5219">
            <a:off x="2165353" y="4201094"/>
            <a:ext cx="3673269" cy="261990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807620"/>
            <a:ext cx="6565734" cy="4237200"/>
          </a:xfrm>
        </p:spPr>
        <p:txBody>
          <a:bodyPr/>
          <a:lstStyle/>
          <a:p>
            <a:r>
              <a:rPr lang="is-IS" sz="3420" b="1" dirty="0"/>
              <a:t>…</a:t>
            </a:r>
            <a:r>
              <a:rPr lang="en-US" sz="3420" b="1" dirty="0"/>
              <a:t>You are the one I am inside</a:t>
            </a:r>
          </a:p>
          <a:p>
            <a:r>
              <a:rPr lang="en-US" sz="3420" b="1" dirty="0"/>
              <a:t>It enters not your head</a:t>
            </a:r>
          </a:p>
          <a:p>
            <a:r>
              <a:rPr lang="en-US" sz="3420" b="1" dirty="0"/>
              <a:t>That if I’m left in</a:t>
            </a:r>
          </a:p>
          <a:p>
            <a:r>
              <a:rPr lang="en-US" sz="3420" b="1" dirty="0"/>
              <a:t>(a mortal sin)</a:t>
            </a:r>
          </a:p>
          <a:p>
            <a:r>
              <a:rPr lang="en-US" sz="3420" b="1" dirty="0"/>
              <a:t>You could just end up dead</a:t>
            </a:r>
            <a:r>
              <a:rPr lang="is-IS" sz="3420" b="1" dirty="0"/>
              <a:t>…</a:t>
            </a:r>
            <a:endParaRPr lang="en-US" sz="342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0500" y="1066234"/>
            <a:ext cx="3443499" cy="577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2C5C7A-9B47-8E43-9648-D489EBABD1C4}"/>
              </a:ext>
            </a:extLst>
          </p:cNvPr>
          <p:cNvSpPr txBox="1"/>
          <p:nvPr/>
        </p:nvSpPr>
        <p:spPr>
          <a:xfrm>
            <a:off x="7645071" y="6343116"/>
            <a:ext cx="177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Page 2 of 3</a:t>
            </a:r>
          </a:p>
        </p:txBody>
      </p:sp>
    </p:spTree>
    <p:extLst>
      <p:ext uri="{BB962C8B-B14F-4D97-AF65-F5344CB8AC3E}">
        <p14:creationId xmlns:p14="http://schemas.microsoft.com/office/powerpoint/2010/main" val="329812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79EE5F-9F48-4197-B31C-F4090CBE3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5219">
            <a:off x="2165353" y="4201094"/>
            <a:ext cx="3673269" cy="261990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999" y="1807620"/>
            <a:ext cx="6955201" cy="4237200"/>
          </a:xfrm>
        </p:spPr>
        <p:txBody>
          <a:bodyPr/>
          <a:lstStyle/>
          <a:p>
            <a:r>
              <a:rPr lang="is-IS" sz="3420" b="1" dirty="0"/>
              <a:t>…</a:t>
            </a:r>
            <a:r>
              <a:rPr lang="en-US" sz="3420" b="1" dirty="0"/>
              <a:t>At times, I am a useful aide</a:t>
            </a:r>
          </a:p>
          <a:p>
            <a:r>
              <a:rPr lang="en-US" sz="3420" b="1" dirty="0"/>
              <a:t>But my use you should not flout</a:t>
            </a:r>
          </a:p>
          <a:p>
            <a:r>
              <a:rPr lang="en-US" sz="3420" b="1" dirty="0"/>
              <a:t>On every day</a:t>
            </a:r>
          </a:p>
          <a:p>
            <a:r>
              <a:rPr lang="en-US" sz="3420" b="1" dirty="0"/>
              <a:t>Someone should say</a:t>
            </a:r>
          </a:p>
          <a:p>
            <a:r>
              <a:rPr lang="en-US" sz="3420" b="1" dirty="0"/>
              <a:t>“It’s time to take me out!”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0500" y="1066234"/>
            <a:ext cx="3443499" cy="577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2C5C7A-9B47-8E43-9648-D489EBABD1C4}"/>
              </a:ext>
            </a:extLst>
          </p:cNvPr>
          <p:cNvSpPr txBox="1"/>
          <p:nvPr/>
        </p:nvSpPr>
        <p:spPr>
          <a:xfrm>
            <a:off x="7645071" y="6343116"/>
            <a:ext cx="177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Page 3 of 3</a:t>
            </a:r>
          </a:p>
        </p:txBody>
      </p:sp>
    </p:spTree>
    <p:extLst>
      <p:ext uri="{BB962C8B-B14F-4D97-AF65-F5344CB8AC3E}">
        <p14:creationId xmlns:p14="http://schemas.microsoft.com/office/powerpoint/2010/main" val="2239069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B2B3F78645544C983E435ED10D14C8" ma:contentTypeVersion="19" ma:contentTypeDescription="Create a new document." ma:contentTypeScope="" ma:versionID="2b23399020d7eee90e0aabd1cce212ee">
  <xsd:schema xmlns:xsd="http://www.w3.org/2001/XMLSchema" xmlns:xs="http://www.w3.org/2001/XMLSchema" xmlns:p="http://schemas.microsoft.com/office/2006/metadata/properties" xmlns:ns2="5b3ee125-7dea-4686-bd89-be34a3ce2d2d" xmlns:ns3="a719f0b5-d745-495b-8c28-bd6c5452610d" targetNamespace="http://schemas.microsoft.com/office/2006/metadata/properties" ma:root="true" ma:fieldsID="0a8d9e2ae4a0b34ccf98d7d98d2ab00b" ns2:_="" ns3:_="">
    <xsd:import namespace="5b3ee125-7dea-4686-bd89-be34a3ce2d2d"/>
    <xsd:import namespace="a719f0b5-d745-495b-8c28-bd6c5452610d"/>
    <xsd:element name="properties">
      <xsd:complexType>
        <xsd:sequence>
          <xsd:element name="documentManagement">
            <xsd:complexType>
              <xsd:all>
                <xsd:element ref="ns2:j9yu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3ee125-7dea-4686-bd89-be34a3ce2d2d" elementFormDefault="qualified">
    <xsd:import namespace="http://schemas.microsoft.com/office/2006/documentManagement/types"/>
    <xsd:import namespace="http://schemas.microsoft.com/office/infopath/2007/PartnerControls"/>
    <xsd:element name="j9yu" ma:index="8" nillable="true" ma:displayName="Date and Time" ma:internalName="j9yu">
      <xsd:simpleType>
        <xsd:restriction base="dms:DateTim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9f0b5-d745-495b-8c28-bd6c5452610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3eec83-c88e-42c6-90c2-86e26c5fa34e}" ma:internalName="TaxCatchAll" ma:showField="CatchAllData" ma:web="a719f0b5-d745-495b-8c28-bd6c54526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6C0C90-BF53-45ED-83B0-DFD0482F2A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45D986-7326-48DD-936A-7312264828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3ee125-7dea-4686-bd89-be34a3ce2d2d"/>
    <ds:schemaRef ds:uri="a719f0b5-d745-495b-8c28-bd6c545261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14118</TotalTime>
  <Words>7257</Words>
  <Application>Microsoft Macintosh PowerPoint</Application>
  <PresentationFormat>Affichage à l'écran (4:3)</PresentationFormat>
  <Paragraphs>719</Paragraphs>
  <Slides>77</Slides>
  <Notes>43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77</vt:i4>
      </vt:variant>
    </vt:vector>
  </HeadingPairs>
  <TitlesOfParts>
    <vt:vector size="89" baseType="lpstr">
      <vt:lpstr>Arial</vt:lpstr>
      <vt:lpstr>Arial Narrow</vt:lpstr>
      <vt:lpstr>Arial Nova Cond Light</vt:lpstr>
      <vt:lpstr>Calibri</vt:lpstr>
      <vt:lpstr>Cambria</vt:lpstr>
      <vt:lpstr>Ebrima</vt:lpstr>
      <vt:lpstr>Symbol</vt:lpstr>
      <vt:lpstr>Times New Roman</vt:lpstr>
      <vt:lpstr>Wingdings</vt:lpstr>
      <vt:lpstr>Wingdings 2</vt:lpstr>
      <vt:lpstr>Office Theme</vt:lpstr>
      <vt:lpstr>2_Office Theme</vt:lpstr>
      <vt:lpstr>Advanced Infection Prevention and Control (IPC) Training</vt:lpstr>
      <vt:lpstr>Module outline</vt:lpstr>
      <vt:lpstr>The symbols explained</vt:lpstr>
      <vt:lpstr>Competencies</vt:lpstr>
      <vt:lpstr>Learning objectives</vt:lpstr>
      <vt:lpstr>Session 1</vt:lpstr>
      <vt:lpstr>The catheter’s lament*</vt:lpstr>
      <vt:lpstr>Présentation PowerPoint</vt:lpstr>
      <vt:lpstr>Présentation PowerPoint</vt:lpstr>
      <vt:lpstr>Key points to note (1)</vt:lpstr>
      <vt:lpstr>The critical role of hand hygiene</vt:lpstr>
      <vt:lpstr>Key points to note (2)</vt:lpstr>
      <vt:lpstr>Supplementary information</vt:lpstr>
      <vt:lpstr>Questions on the use of indwelling urinary catheters</vt:lpstr>
      <vt:lpstr>Epidemiology of CAUTI</vt:lpstr>
      <vt:lpstr>Incidence of HAIs in LMICs among high-risk patients</vt:lpstr>
      <vt:lpstr>Incidence of HAIs in high-income countries among high-risk patients</vt:lpstr>
      <vt:lpstr>Overall incidence of HAIs and device-associated infections in high-risk patients (1995–2010): meta-analysis</vt:lpstr>
      <vt:lpstr>Impact of CAUTI – Complications of indwelling catheters to patients</vt:lpstr>
      <vt:lpstr>Impact of CAUTI – Health services</vt:lpstr>
      <vt:lpstr>Session 2</vt:lpstr>
      <vt:lpstr>Urinary tract pathophysiology – Quiz 1</vt:lpstr>
      <vt:lpstr>Quiz 1</vt:lpstr>
      <vt:lpstr>Quiz 1 – Supplementary information</vt:lpstr>
      <vt:lpstr>Uropathogens: routes of entry</vt:lpstr>
      <vt:lpstr>Routes of entry and path of uropathogens</vt:lpstr>
      <vt:lpstr>Présentation PowerPoint</vt:lpstr>
      <vt:lpstr>Appropriate indications – for use in hospitalized medical patients (1)</vt:lpstr>
      <vt:lpstr>Appropriate indications – for use in hospitalized medical patients (2)</vt:lpstr>
      <vt:lpstr>Appropriate indications – for use in hospitalized medical patients (3)</vt:lpstr>
      <vt:lpstr>Appropriate indications – for use in hospitalized medical patients (4)</vt:lpstr>
      <vt:lpstr> Inappropriate uses – in hospitalized medical patients (1)</vt:lpstr>
      <vt:lpstr> Inappropriate uses – in hospitalized medical patients (2)</vt:lpstr>
      <vt:lpstr>Types of catheterization and catheters</vt:lpstr>
      <vt:lpstr>Role of biofilms in CAUTI</vt:lpstr>
      <vt:lpstr>Common microorganisms causing CAUTI </vt:lpstr>
      <vt:lpstr>Questions: risk factors for CAUTI</vt:lpstr>
      <vt:lpstr>Patient-related risk factors (1)</vt:lpstr>
      <vt:lpstr>Patient-related risk factors (2)</vt:lpstr>
      <vt:lpstr>Health care worker-related risk factors – defective IPC practices (1)</vt:lpstr>
      <vt:lpstr>Health care worker-related risk factors – defective IPC practices (2)</vt:lpstr>
      <vt:lpstr>What is the problem here?</vt:lpstr>
      <vt:lpstr>Leaking urine bag </vt:lpstr>
      <vt:lpstr>What is the problem here?</vt:lpstr>
      <vt:lpstr>Catheter urine bag on the floor</vt:lpstr>
      <vt:lpstr>System-related risk factors – think multimodal!</vt:lpstr>
      <vt:lpstr>Session 3</vt:lpstr>
      <vt:lpstr>Key principles of CAUTI  recognition (1)</vt:lpstr>
      <vt:lpstr>Key principles of CAUTI recognition (2)</vt:lpstr>
      <vt:lpstr>CDC definition of CAUTI (1)</vt:lpstr>
      <vt:lpstr>CDC definition of CAUTI (2)</vt:lpstr>
      <vt:lpstr>CDC definition of CAUTI (3)</vt:lpstr>
      <vt:lpstr>ECDC definition of UTI</vt:lpstr>
      <vt:lpstr>Présentation PowerPoint</vt:lpstr>
      <vt:lpstr>Sending a urine sample</vt:lpstr>
      <vt:lpstr>Urine container with preservative boric acid</vt:lpstr>
      <vt:lpstr>Urine test strip or dipstick test </vt:lpstr>
      <vt:lpstr>Nitrites and leukocyte esterase</vt:lpstr>
      <vt:lpstr>Treating CAUTI with antibiotics</vt:lpstr>
      <vt:lpstr>Session 4</vt:lpstr>
      <vt:lpstr>Four key IPC principles and  practices  </vt:lpstr>
      <vt:lpstr>Insertion packs and items required </vt:lpstr>
      <vt:lpstr>Insertion packs and items – essential equipment for urinary catheterization</vt:lpstr>
      <vt:lpstr>Aseptic technique for catheter insertion – additional video resources</vt:lpstr>
      <vt:lpstr>Multimodal strategies for CAUTI  prevention </vt:lpstr>
      <vt:lpstr>  Build it</vt:lpstr>
      <vt:lpstr>  Teach it</vt:lpstr>
      <vt:lpstr>Présentation PowerPoint</vt:lpstr>
      <vt:lpstr>Check it</vt:lpstr>
      <vt:lpstr>Sample insertion and monitoring form</vt:lpstr>
      <vt:lpstr> Sell it</vt:lpstr>
      <vt:lpstr>Example of a reminder</vt:lpstr>
      <vt:lpstr>Live it</vt:lpstr>
      <vt:lpstr>Two case studies – Kenya and United States of America </vt:lpstr>
      <vt:lpstr>References/information sources</vt:lpstr>
      <vt:lpstr>Acknowledgements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Benedikt Fischer</dc:creator>
  <cp:lastModifiedBy>Microsoft Office User</cp:lastModifiedBy>
  <cp:revision>1237</cp:revision>
  <cp:lastPrinted>2017-11-06T14:22:02Z</cp:lastPrinted>
  <dcterms:created xsi:type="dcterms:W3CDTF">2016-09-26T17:27:22Z</dcterms:created>
  <dcterms:modified xsi:type="dcterms:W3CDTF">2024-07-24T08:07:48Z</dcterms:modified>
</cp:coreProperties>
</file>