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4.xml" ContentType="application/vnd.openxmlformats-officedocument.presentationml.comments+xml"/>
  <Override PartName="/ppt/notesSlides/notesSlide9.xml" ContentType="application/vnd.openxmlformats-officedocument.presentationml.notesSlide+xml"/>
  <Override PartName="/ppt/comments/comment5.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6.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7.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8.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9.xml" ContentType="application/vnd.openxmlformats-officedocument.presentationml.comments+xml"/>
  <Override PartName="/ppt/notesSlides/notesSlide35.xml" ContentType="application/vnd.openxmlformats-officedocument.presentationml.notesSlide+xml"/>
  <Override PartName="/ppt/comments/comment10.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11.xml" ContentType="application/vnd.openxmlformats-officedocument.presentationml.comments+xml"/>
  <Override PartName="/ppt/notesSlides/notesSlide40.xml" ContentType="application/vnd.openxmlformats-officedocument.presentationml.notesSlide+xml"/>
  <Override PartName="/ppt/comments/comment12.xml" ContentType="application/vnd.openxmlformats-officedocument.presentationml.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omments/comment13.xml" ContentType="application/vnd.openxmlformats-officedocument.presentationml.comment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media/image74.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06" r:id="rId5"/>
  </p:sldMasterIdLst>
  <p:notesMasterIdLst>
    <p:notesMasterId r:id="rId106"/>
  </p:notesMasterIdLst>
  <p:handoutMasterIdLst>
    <p:handoutMasterId r:id="rId107"/>
  </p:handoutMasterIdLst>
  <p:sldIdLst>
    <p:sldId id="1313" r:id="rId6"/>
    <p:sldId id="352" r:id="rId7"/>
    <p:sldId id="1304" r:id="rId8"/>
    <p:sldId id="655" r:id="rId9"/>
    <p:sldId id="654" r:id="rId10"/>
    <p:sldId id="656" r:id="rId11"/>
    <p:sldId id="573" r:id="rId12"/>
    <p:sldId id="574" r:id="rId13"/>
    <p:sldId id="575" r:id="rId14"/>
    <p:sldId id="1302" r:id="rId15"/>
    <p:sldId id="1308" r:id="rId16"/>
    <p:sldId id="1309" r:id="rId17"/>
    <p:sldId id="1310" r:id="rId18"/>
    <p:sldId id="580" r:id="rId19"/>
    <p:sldId id="581" r:id="rId20"/>
    <p:sldId id="582" r:id="rId21"/>
    <p:sldId id="583" r:id="rId22"/>
    <p:sldId id="657" r:id="rId23"/>
    <p:sldId id="585" r:id="rId24"/>
    <p:sldId id="658" r:id="rId25"/>
    <p:sldId id="1311" r:id="rId26"/>
    <p:sldId id="588" r:id="rId27"/>
    <p:sldId id="659" r:id="rId28"/>
    <p:sldId id="589" r:id="rId29"/>
    <p:sldId id="590" r:id="rId30"/>
    <p:sldId id="591" r:id="rId31"/>
    <p:sldId id="593" r:id="rId32"/>
    <p:sldId id="594" r:id="rId33"/>
    <p:sldId id="595" r:id="rId34"/>
    <p:sldId id="596" r:id="rId35"/>
    <p:sldId id="597" r:id="rId36"/>
    <p:sldId id="598" r:id="rId37"/>
    <p:sldId id="599" r:id="rId38"/>
    <p:sldId id="600" r:id="rId39"/>
    <p:sldId id="660" r:id="rId40"/>
    <p:sldId id="602" r:id="rId41"/>
    <p:sldId id="603" r:id="rId42"/>
    <p:sldId id="661" r:id="rId43"/>
    <p:sldId id="1303" r:id="rId44"/>
    <p:sldId id="662" r:id="rId45"/>
    <p:sldId id="605" r:id="rId46"/>
    <p:sldId id="606" r:id="rId47"/>
    <p:sldId id="607" r:id="rId48"/>
    <p:sldId id="608" r:id="rId49"/>
    <p:sldId id="609" r:id="rId50"/>
    <p:sldId id="610" r:id="rId51"/>
    <p:sldId id="611" r:id="rId52"/>
    <p:sldId id="612" r:id="rId53"/>
    <p:sldId id="613" r:id="rId54"/>
    <p:sldId id="614" r:id="rId55"/>
    <p:sldId id="663" r:id="rId56"/>
    <p:sldId id="615" r:id="rId57"/>
    <p:sldId id="616" r:id="rId58"/>
    <p:sldId id="664" r:id="rId59"/>
    <p:sldId id="617" r:id="rId60"/>
    <p:sldId id="618" r:id="rId61"/>
    <p:sldId id="619" r:id="rId62"/>
    <p:sldId id="620" r:id="rId63"/>
    <p:sldId id="621" r:id="rId64"/>
    <p:sldId id="666" r:id="rId65"/>
    <p:sldId id="667" r:id="rId66"/>
    <p:sldId id="623" r:id="rId67"/>
    <p:sldId id="624" r:id="rId68"/>
    <p:sldId id="625" r:id="rId69"/>
    <p:sldId id="626" r:id="rId70"/>
    <p:sldId id="668" r:id="rId71"/>
    <p:sldId id="1314" r:id="rId72"/>
    <p:sldId id="629" r:id="rId73"/>
    <p:sldId id="630" r:id="rId74"/>
    <p:sldId id="631" r:id="rId75"/>
    <p:sldId id="632" r:id="rId76"/>
    <p:sldId id="633" r:id="rId77"/>
    <p:sldId id="634" r:id="rId78"/>
    <p:sldId id="635" r:id="rId79"/>
    <p:sldId id="636" r:id="rId80"/>
    <p:sldId id="637" r:id="rId81"/>
    <p:sldId id="1315" r:id="rId82"/>
    <p:sldId id="638" r:id="rId83"/>
    <p:sldId id="639" r:id="rId84"/>
    <p:sldId id="640" r:id="rId85"/>
    <p:sldId id="641" r:id="rId86"/>
    <p:sldId id="257" r:id="rId87"/>
    <p:sldId id="258" r:id="rId88"/>
    <p:sldId id="259" r:id="rId89"/>
    <p:sldId id="261" r:id="rId90"/>
    <p:sldId id="262" r:id="rId91"/>
    <p:sldId id="642" r:id="rId92"/>
    <p:sldId id="643" r:id="rId93"/>
    <p:sldId id="669" r:id="rId94"/>
    <p:sldId id="645" r:id="rId95"/>
    <p:sldId id="646" r:id="rId96"/>
    <p:sldId id="647" r:id="rId97"/>
    <p:sldId id="648" r:id="rId98"/>
    <p:sldId id="649" r:id="rId99"/>
    <p:sldId id="670" r:id="rId100"/>
    <p:sldId id="650" r:id="rId101"/>
    <p:sldId id="651" r:id="rId102"/>
    <p:sldId id="652" r:id="rId103"/>
    <p:sldId id="653" r:id="rId104"/>
    <p:sldId id="1312" r:id="rId10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C1A796-DC37-48C2-98B9-854988BBDE47}">
          <p14:sldIdLst>
            <p14:sldId id="1313"/>
            <p14:sldId id="352"/>
            <p14:sldId id="1304"/>
            <p14:sldId id="655"/>
            <p14:sldId id="654"/>
            <p14:sldId id="656"/>
            <p14:sldId id="573"/>
            <p14:sldId id="574"/>
            <p14:sldId id="575"/>
            <p14:sldId id="1302"/>
            <p14:sldId id="1308"/>
            <p14:sldId id="1309"/>
            <p14:sldId id="1310"/>
            <p14:sldId id="580"/>
            <p14:sldId id="581"/>
            <p14:sldId id="582"/>
            <p14:sldId id="583"/>
            <p14:sldId id="657"/>
            <p14:sldId id="585"/>
            <p14:sldId id="658"/>
            <p14:sldId id="1311"/>
            <p14:sldId id="588"/>
            <p14:sldId id="659"/>
            <p14:sldId id="589"/>
            <p14:sldId id="590"/>
            <p14:sldId id="591"/>
            <p14:sldId id="593"/>
            <p14:sldId id="594"/>
            <p14:sldId id="595"/>
            <p14:sldId id="596"/>
            <p14:sldId id="597"/>
            <p14:sldId id="598"/>
            <p14:sldId id="599"/>
            <p14:sldId id="600"/>
            <p14:sldId id="660"/>
            <p14:sldId id="602"/>
            <p14:sldId id="603"/>
            <p14:sldId id="661"/>
            <p14:sldId id="1303"/>
            <p14:sldId id="662"/>
            <p14:sldId id="605"/>
            <p14:sldId id="606"/>
            <p14:sldId id="607"/>
            <p14:sldId id="608"/>
            <p14:sldId id="609"/>
            <p14:sldId id="610"/>
            <p14:sldId id="611"/>
            <p14:sldId id="612"/>
            <p14:sldId id="613"/>
            <p14:sldId id="614"/>
            <p14:sldId id="663"/>
            <p14:sldId id="615"/>
            <p14:sldId id="616"/>
            <p14:sldId id="664"/>
            <p14:sldId id="617"/>
            <p14:sldId id="618"/>
            <p14:sldId id="619"/>
            <p14:sldId id="620"/>
            <p14:sldId id="621"/>
            <p14:sldId id="666"/>
            <p14:sldId id="667"/>
            <p14:sldId id="623"/>
            <p14:sldId id="624"/>
            <p14:sldId id="625"/>
            <p14:sldId id="626"/>
            <p14:sldId id="668"/>
            <p14:sldId id="1314"/>
            <p14:sldId id="629"/>
            <p14:sldId id="630"/>
            <p14:sldId id="631"/>
            <p14:sldId id="632"/>
            <p14:sldId id="633"/>
            <p14:sldId id="634"/>
            <p14:sldId id="635"/>
            <p14:sldId id="636"/>
            <p14:sldId id="637"/>
            <p14:sldId id="1315"/>
            <p14:sldId id="638"/>
            <p14:sldId id="639"/>
            <p14:sldId id="640"/>
            <p14:sldId id="641"/>
            <p14:sldId id="257"/>
            <p14:sldId id="258"/>
            <p14:sldId id="259"/>
            <p14:sldId id="261"/>
            <p14:sldId id="262"/>
            <p14:sldId id="642"/>
            <p14:sldId id="643"/>
            <p14:sldId id="669"/>
            <p14:sldId id="645"/>
            <p14:sldId id="646"/>
            <p14:sldId id="647"/>
            <p14:sldId id="648"/>
            <p14:sldId id="649"/>
            <p14:sldId id="670"/>
            <p14:sldId id="650"/>
            <p14:sldId id="651"/>
            <p14:sldId id="652"/>
            <p14:sldId id="653"/>
            <p14:sldId id="1312"/>
          </p14:sldIdLst>
        </p14:section>
      </p14:sectionLst>
    </p:ex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Twyman" initials="AT" lastIdx="181" clrIdx="0"/>
  <p:cmAuthor id="2" name="NIzam" initials="N" lastIdx="36" clrIdx="1"/>
  <p:cmAuthor id="3" name="Nizam Damani" initials="ND" lastIdx="3" clrIdx="2"/>
  <p:cmAuthor id="4" name="Lydia Wanstall" initials="LW" lastIdx="56" clrIdx="3"/>
  <p:cmAuthor id="5" name="ALLEGRANZI, Benedetta" initials="AB" lastIdx="2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CC"/>
    <a:srgbClr val="F4EBE6"/>
    <a:srgbClr val="D2AF9C"/>
    <a:srgbClr val="BC886A"/>
    <a:srgbClr val="A56039"/>
    <a:srgbClr val="8F3807"/>
    <a:srgbClr val="761302"/>
    <a:srgbClr val="EAF2ED"/>
    <a:srgbClr val="ACCBB9"/>
    <a:srgbClr val="82B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44" autoAdjust="0"/>
    <p:restoredTop sz="88016" autoAdjust="0"/>
  </p:normalViewPr>
  <p:slideViewPr>
    <p:cSldViewPr snapToGrid="0">
      <p:cViewPr varScale="1">
        <p:scale>
          <a:sx n="110" d="100"/>
          <a:sy n="110" d="100"/>
        </p:scale>
        <p:origin x="1720" y="176"/>
      </p:cViewPr>
      <p:guideLst>
        <p:guide orient="horz" pos="2137"/>
        <p:guide pos="2880"/>
      </p:guideLst>
    </p:cSldViewPr>
  </p:slideViewPr>
  <p:outlineViewPr>
    <p:cViewPr>
      <p:scale>
        <a:sx n="33" d="100"/>
        <a:sy n="33" d="100"/>
      </p:scale>
      <p:origin x="0" y="-288"/>
    </p:cViewPr>
  </p:outlineViewPr>
  <p:notesTextViewPr>
    <p:cViewPr>
      <p:scale>
        <a:sx n="1" d="1"/>
        <a:sy n="1" d="1"/>
      </p:scale>
      <p:origin x="0" y="0"/>
    </p:cViewPr>
  </p:notesTextViewPr>
  <p:sorterViewPr>
    <p:cViewPr>
      <p:scale>
        <a:sx n="80" d="100"/>
        <a:sy n="80" d="100"/>
      </p:scale>
      <p:origin x="0" y="-8472"/>
    </p:cViewPr>
  </p:sorterViewPr>
  <p:notesViewPr>
    <p:cSldViewPr snapToGrid="0">
      <p:cViewPr varScale="1">
        <p:scale>
          <a:sx n="117" d="100"/>
          <a:sy n="117" d="100"/>
        </p:scale>
        <p:origin x="3378"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handoutMaster" Target="handoutMasters/handoutMaster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commentAuthors" Target="commentAuthor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presProps" Target="presProp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9-04-14T13:08:24.127" idx="5">
    <p:pos x="1190" y="1481"/>
    <p:text>NIZAM, what is the difference here between "break in the skin" for "high risk" and "non-intact skin" in the "intermediate risk" (next slide)? I know that this is the classification but people need to understand. Can you provide examples please?</p:text>
    <p:extLst>
      <p:ext uri="{C676402C-5697-4E1C-873F-D02D1690AC5C}">
        <p15:threadingInfo xmlns:p15="http://schemas.microsoft.com/office/powerpoint/2012/main" timeZoneBias="-120"/>
      </p:ext>
    </p:extLst>
  </p:cm>
  <p:cm authorId="1" dt="2019-05-06T11:45:05.185" idx="157">
    <p:pos x="1190" y="1617"/>
    <p:text>I matched the definitions with the manual - table 2, pg 22. intermediate does not mention skin in that definition, just mucous membranes and body fluids.</p:text>
    <p:extLst>
      <p:ext uri="{C676402C-5697-4E1C-873F-D02D1690AC5C}">
        <p15:threadingInfo xmlns:p15="http://schemas.microsoft.com/office/powerpoint/2012/main" timeZoneBias="180">
          <p15:parentCm authorId="5" idx="5"/>
        </p15:threadingInfo>
      </p:ext>
    </p:extLst>
  </p:cm>
  <p:cm authorId="1" dt="2019-05-06T11:49:58.884" idx="160">
    <p:pos x="1190" y="1753"/>
    <p:text>This needs chnaging in eLearning.</p:text>
    <p:extLst>
      <p:ext uri="{C676402C-5697-4E1C-873F-D02D1690AC5C}">
        <p15:threadingInfo xmlns:p15="http://schemas.microsoft.com/office/powerpoint/2012/main" timeZoneBias="180">
          <p15:parentCm authorId="5" idx="5"/>
        </p15:threadingInfo>
      </p:ext>
    </p:extLst>
  </p:cm>
  <p:cm authorId="5" dt="2019-04-14T16:07:51.802" idx="6">
    <p:pos x="5422" y="1277"/>
    <p:text>(and Tab 2, page 23 of the Manual)	I have a serious problem with listing here (and in Tab 2, page 23 of the Manual) needles, syringes, implants and urinary cath,  as if you could sterilize them (and implying, reuse them….). I know they are in the tabs because they are high risk but this is extremely confusing for readers</p:text>
    <p:extLst>
      <p:ext uri="{C676402C-5697-4E1C-873F-D02D1690AC5C}">
        <p15:threadingInfo xmlns:p15="http://schemas.microsoft.com/office/powerpoint/2012/main" timeZoneBias="-120"/>
      </p:ext>
    </p:extLst>
  </p:cm>
  <p:cm authorId="1" dt="2019-05-06T11:45:37.198" idx="158">
    <p:pos x="5422" y="1413"/>
    <p:text>I changed these examples to match table 2, pg 22 of the manual.</p:text>
    <p:extLst>
      <p:ext uri="{C676402C-5697-4E1C-873F-D02D1690AC5C}">
        <p15:threadingInfo xmlns:p15="http://schemas.microsoft.com/office/powerpoint/2012/main" timeZoneBias="180">
          <p15:parentCm authorId="5" idx="6"/>
        </p15:threadingInfo>
      </p:ext>
    </p:extLst>
  </p:cm>
  <p:cm authorId="1" dt="2019-05-06T11:48:31.206" idx="159">
    <p:pos x="10" y="10"/>
    <p:text>All images need replacing - ask Leslie to provide stock images being used in the learning module </p:text>
    <p:extLst>
      <p:ext uri="{C676402C-5697-4E1C-873F-D02D1690AC5C}">
        <p15:threadingInfo xmlns:p15="http://schemas.microsoft.com/office/powerpoint/2012/main" timeZoneBias="180"/>
      </p:ext>
    </p:extLst>
  </p:cm>
  <p:cm authorId="1" dt="2019-05-06T12:04:23.804" idx="165">
    <p:pos x="146" y="146"/>
    <p:text>Need to re-paste in trainer manual. </p:text>
    <p:extLst>
      <p:ext uri="{C676402C-5697-4E1C-873F-D02D1690AC5C}">
        <p15:threadingInfo xmlns:p15="http://schemas.microsoft.com/office/powerpoint/2012/main" timeZoneBias="1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5-06T22:29:15.184" idx="177">
    <p:pos x="10" y="10"/>
    <p:text>Needs to be added to trainer guide with notes. </p:text>
    <p:extLst>
      <p:ext uri="{C676402C-5697-4E1C-873F-D02D1690AC5C}">
        <p15:threadingInfo xmlns:p15="http://schemas.microsoft.com/office/powerpoint/2012/main" timeZoneBias="1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3-27T21:10:10.050" idx="72">
    <p:pos x="5437" y="-423"/>
    <p:text>Handout?</p:text>
    <p:extLst>
      <p:ext uri="{C676402C-5697-4E1C-873F-D02D1690AC5C}">
        <p15:threadingInfo xmlns:p15="http://schemas.microsoft.com/office/powerpoint/2012/main" timeZoneBias="240"/>
      </p:ext>
    </p:extLst>
  </p:cm>
  <p:cm authorId="1" dt="2019-02-07T15:34:37.950" idx="99">
    <p:pos x="5437" y="-287"/>
    <p:text>Permission to reproduce?</p:text>
    <p:extLst>
      <p:ext uri="{C676402C-5697-4E1C-873F-D02D1690AC5C}">
        <p15:threadingInfo xmlns:p15="http://schemas.microsoft.com/office/powerpoint/2012/main" timeZoneBias="240">
          <p15:parentCm authorId="1" idx="72"/>
        </p15:threadingInfo>
      </p:ext>
    </p:extLst>
  </p:cm>
  <p:cm authorId="2" dt="2019-02-13T10:08:16.569" idx="26">
    <p:pos x="5437" y="-151"/>
    <p:text>Yes need peermsiion.</p:text>
    <p:extLst>
      <p:ext uri="{C676402C-5697-4E1C-873F-D02D1690AC5C}">
        <p15:threadingInfo xmlns:p15="http://schemas.microsoft.com/office/powerpoint/2012/main" timeZoneBias="0">
          <p15:parentCm authorId="1" idx="72"/>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5" dt="2019-04-28T07:48:26.800" idx="12">
    <p:pos x="10" y="10"/>
    <p:text>I don't think that this slide is useful because we don't know what is step 6 and the other steps. I think it's confusing</p:text>
    <p:extLst>
      <p:ext uri="{C676402C-5697-4E1C-873F-D02D1690AC5C}">
        <p15:threadingInfo xmlns:p15="http://schemas.microsoft.com/office/powerpoint/2012/main" timeZoneBias="-120"/>
      </p:ext>
    </p:extLst>
  </p:cm>
  <p:cm authorId="1" dt="2019-05-06T12:33:48.164" idx="174">
    <p:pos x="10" y="146"/>
    <p:text>Hidden = will be deleted. </p:text>
    <p:extLst>
      <p:ext uri="{C676402C-5697-4E1C-873F-D02D1690AC5C}">
        <p15:threadingInfo xmlns:p15="http://schemas.microsoft.com/office/powerpoint/2012/main" timeZoneBias="180">
          <p15:parentCm authorId="5" idx="12"/>
        </p15:threadingInfo>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03-27T21:32:54.372" idx="82">
    <p:pos x="10" y="10"/>
    <p:text>Picture source? Permissions? </p:text>
    <p:extLst>
      <p:ext uri="{C676402C-5697-4E1C-873F-D02D1690AC5C}">
        <p15:threadingInfo xmlns:p15="http://schemas.microsoft.com/office/powerpoint/2012/main" timeZoneBias="240"/>
      </p:ext>
    </p:extLst>
  </p:cm>
  <p:cm authorId="2" dt="2019-02-13T10:18:28.702" idx="34">
    <p:pos x="10" y="146"/>
    <p:text>all slides are from the internet</p:text>
    <p:extLst>
      <p:ext uri="{C676402C-5697-4E1C-873F-D02D1690AC5C}">
        <p15:threadingInfo xmlns:p15="http://schemas.microsoft.com/office/powerpoint/2012/main" timeZoneBias="0">
          <p15:parentCm authorId="1" idx="82"/>
        </p15:threadingInfo>
      </p:ext>
    </p:extLst>
  </p:cm>
  <p:cm authorId="4" dt="2019-02-20T15:35:57.496" idx="43">
    <p:pos x="10" y="282"/>
    <p:text>If they've been published anywhere, whether on paper or online, we must provide source information and permissions.</p:text>
    <p:extLst>
      <p:ext uri="{C676402C-5697-4E1C-873F-D02D1690AC5C}">
        <p15:threadingInfo xmlns:p15="http://schemas.microsoft.com/office/powerpoint/2012/main" timeZoneBias="0">
          <p15:parentCm authorId="1" idx="82"/>
        </p15:threadingInfo>
      </p:ext>
    </p:extLst>
  </p:cm>
  <p:cm authorId="1" dt="2019-02-20T20:33:11.116" idx="145">
    <p:pos x="10" y="418"/>
    <p:text>Leave comment.</p:text>
    <p:extLst>
      <p:ext uri="{C676402C-5697-4E1C-873F-D02D1690AC5C}">
        <p15:threadingInfo xmlns:p15="http://schemas.microsoft.com/office/powerpoint/2012/main" timeZoneBias="240">
          <p15:parentCm authorId="1" idx="8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2-05T16:01:25.717" idx="89">
    <p:pos x="10" y="10"/>
    <p:text>Permissions? </p:text>
    <p:extLst>
      <p:ext uri="{C676402C-5697-4E1C-873F-D02D1690AC5C}">
        <p15:threadingInfo xmlns:p15="http://schemas.microsoft.com/office/powerpoint/2012/main" timeZoneBias="240"/>
      </p:ext>
    </p:extLst>
  </p:cm>
  <p:cm authorId="2" dt="2019-02-13T09:46:39.078" idx="3">
    <p:pos x="10" y="146"/>
    <p:text>These slides were taken from various sources mostely from internet</p:text>
    <p:extLst>
      <p:ext uri="{C676402C-5697-4E1C-873F-D02D1690AC5C}">
        <p15:threadingInfo xmlns:p15="http://schemas.microsoft.com/office/powerpoint/2012/main" timeZoneBias="0">
          <p15:parentCm authorId="1" idx="89"/>
        </p15:threadingInfo>
      </p:ext>
    </p:extLst>
  </p:cm>
  <p:cm authorId="4" dt="2019-02-19T17:26:44.030" idx="3">
    <p:pos x="10" y="282"/>
    <p:text>See previous comment</p:text>
    <p:extLst>
      <p:ext uri="{C676402C-5697-4E1C-873F-D02D1690AC5C}">
        <p15:threadingInfo xmlns:p15="http://schemas.microsoft.com/office/powerpoint/2012/main" timeZoneBias="0">
          <p15:parentCm authorId="1" idx="89"/>
        </p15:threadingInfo>
      </p:ext>
    </p:extLst>
  </p:cm>
  <p:cm authorId="1" dt="2019-02-20T18:16:11.585" idx="112">
    <p:pos x="10" y="418"/>
    <p:text>Leave for Paul.</p:text>
    <p:extLst>
      <p:ext uri="{C676402C-5697-4E1C-873F-D02D1690AC5C}">
        <p15:threadingInfo xmlns:p15="http://schemas.microsoft.com/office/powerpoint/2012/main" timeZoneBias="240">
          <p15:parentCm authorId="1" idx="89"/>
        </p15:threadingInfo>
      </p:ext>
    </p:extLst>
  </p:cm>
  <p:cm authorId="1" dt="2019-05-06T12:04:36.093" idx="166">
    <p:pos x="146" y="146"/>
    <p:text>Need to re-paste in trainer manual. </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2-05T16:02:12.755" idx="91">
    <p:pos x="26" y="50"/>
    <p:text>Permissions?</p:text>
    <p:extLst>
      <p:ext uri="{C676402C-5697-4E1C-873F-D02D1690AC5C}">
        <p15:threadingInfo xmlns:p15="http://schemas.microsoft.com/office/powerpoint/2012/main" timeZoneBias="240"/>
      </p:ext>
    </p:extLst>
  </p:cm>
  <p:cm authorId="2" dt="2019-02-13T09:46:45.657" idx="4">
    <p:pos x="26" y="186"/>
    <p:text>These slides were taken from various sources mostely from internet</p:text>
    <p:extLst>
      <p:ext uri="{C676402C-5697-4E1C-873F-D02D1690AC5C}">
        <p15:threadingInfo xmlns:p15="http://schemas.microsoft.com/office/powerpoint/2012/main" timeZoneBias="0">
          <p15:parentCm authorId="1" idx="91"/>
        </p15:threadingInfo>
      </p:ext>
    </p:extLst>
  </p:cm>
  <p:cm authorId="4" dt="2019-02-19T17:29:30.347" idx="4">
    <p:pos x="26" y="322"/>
    <p:text>See previous comment</p:text>
    <p:extLst>
      <p:ext uri="{C676402C-5697-4E1C-873F-D02D1690AC5C}">
        <p15:threadingInfo xmlns:p15="http://schemas.microsoft.com/office/powerpoint/2012/main" timeZoneBias="0">
          <p15:parentCm authorId="1" idx="91"/>
        </p15:threadingInfo>
      </p:ext>
    </p:extLst>
  </p:cm>
  <p:cm authorId="1" dt="2019-02-20T18:16:17.996" idx="113">
    <p:pos x="26" y="458"/>
    <p:text>Leave for Paul.</p:text>
    <p:extLst>
      <p:ext uri="{C676402C-5697-4E1C-873F-D02D1690AC5C}">
        <p15:threadingInfo xmlns:p15="http://schemas.microsoft.com/office/powerpoint/2012/main" timeZoneBias="240">
          <p15:parentCm authorId="1" idx="91"/>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5-06T12:04:06.605" idx="164">
    <p:pos x="10" y="10"/>
    <p:text>Need to re-paste in trainer manual</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5-06T12:03:53.412" idx="163">
    <p:pos x="146" y="146"/>
    <p:text>Need to re-paste in trainer manual. </p:text>
    <p:extLst>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3-26T22:58:35.376" idx="52">
    <p:pos x="-16" y="-474"/>
    <p:text>Permission for pic #1(left side) required...from internet</p:text>
    <p:extLst>
      <p:ext uri="{C676402C-5697-4E1C-873F-D02D1690AC5C}">
        <p15:threadingInfo xmlns:p15="http://schemas.microsoft.com/office/powerpoint/2012/main" timeZoneBias="240"/>
      </p:ext>
    </p:extLst>
  </p:cm>
  <p:cm authorId="1" dt="2019-02-05T16:19:37.348" idx="93">
    <p:pos x="-16" y="-338"/>
    <p:text>Pic on the right is Nizam Damani.</p:text>
    <p:extLst>
      <p:ext uri="{C676402C-5697-4E1C-873F-D02D1690AC5C}">
        <p15:threadingInfo xmlns:p15="http://schemas.microsoft.com/office/powerpoint/2012/main" timeZoneBias="240">
          <p15:parentCm authorId="1" idx="52"/>
        </p15:threadingInfo>
      </p:ext>
    </p:extLst>
  </p:cm>
  <p:cm authorId="1" dt="2019-05-06T12:11:47.364" idx="168">
    <p:pos x="2717" y="3312"/>
    <p:text>Image is from: https://www.eyerevolution.co.uk/virtual-tours/cfes_clinical_sterile_services_department/</p:text>
    <p:extLst>
      <p:ext uri="{C676402C-5697-4E1C-873F-D02D1690AC5C}">
        <p15:threadingInfo xmlns:p15="http://schemas.microsoft.com/office/powerpoint/2012/main"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5-06T12:14:11.473" idx="169">
    <p:pos x="10" y="10"/>
    <p:text>Need to replace with UW drawing. </p:text>
    <p:extLst>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5" dt="2019-04-15T11:58:33.653" idx="10">
    <p:pos x="10" y="10"/>
    <p:text>Please can you give any example of detergents to be used?</p:text>
    <p:extLst>
      <p:ext uri="{C676402C-5697-4E1C-873F-D02D1690AC5C}">
        <p15:threadingInfo xmlns:p15="http://schemas.microsoft.com/office/powerpoint/2012/main" timeZoneBias="-120"/>
      </p:ext>
    </p:extLst>
  </p:cm>
  <p:cm authorId="1" dt="2019-05-06T12:23:16.047" idx="171">
    <p:pos x="10" y="146"/>
    <p:text>This is the age old question that both Nizam and Peter never answered even during the module. A couple participants went to the market to buy what is avaialble and all it was was normal laundry or diswashing soap. Not sure we can give a concrete example(s).</p:text>
    <p:extLst>
      <p:ext uri="{C676402C-5697-4E1C-873F-D02D1690AC5C}">
        <p15:threadingInfo xmlns:p15="http://schemas.microsoft.com/office/powerpoint/2012/main" timeZoneBias="180">
          <p15:parentCm authorId="5" idx="10"/>
        </p15:threadingInfo>
      </p:ext>
    </p:extLst>
  </p:cm>
  <p:cm authorId="5" dt="2019-05-13T12:46:22.349" idx="17">
    <p:pos x="10" y="282"/>
    <p:text>OK let's forget about the specific product but This formula doesn's work for me. TRy to take the suggestion below in the note. It doesn't work.</p:text>
    <p:extLst>
      <p:ext uri="{C676402C-5697-4E1C-873F-D02D1690AC5C}">
        <p15:threadingInfo xmlns:p15="http://schemas.microsoft.com/office/powerpoint/2012/main" timeZoneBias="-120">
          <p15:parentCm authorId="5" idx="10"/>
        </p15:threadingInfo>
      </p:ext>
    </p:extLst>
  </p:cm>
  <p:cm authorId="1" dt="2019-05-14T11:03:01.758" idx="181">
    <p:pos x="10" y="418"/>
    <p:text>Formula should be 'supp;ied' in teh denominator not required.</p:text>
    <p:extLst>
      <p:ext uri="{C676402C-5697-4E1C-873F-D02D1690AC5C}">
        <p15:threadingInfo xmlns:p15="http://schemas.microsoft.com/office/powerpoint/2012/main" timeZoneBias="180">
          <p15:parentCm authorId="5" idx="10"/>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19-02-13T10:05:58.714" idx="23">
    <p:pos x="10" y="10"/>
    <p:text>slide is from our manula page 55</p:text>
    <p:extLst>
      <p:ext uri="{C676402C-5697-4E1C-873F-D02D1690AC5C}">
        <p15:threadingInfo xmlns:p15="http://schemas.microsoft.com/office/powerpoint/2012/main" timeZoneBias="0"/>
      </p:ext>
    </p:extLst>
  </p:cm>
  <p:cm authorId="4" dt="2019-02-20T16:49:18.610" idx="53">
    <p:pos x="10" y="146"/>
    <p:text>Has written permission been received from the identifiable individual to use his image in this?</p:text>
    <p:extLst>
      <p:ext uri="{C676402C-5697-4E1C-873F-D02D1690AC5C}">
        <p15:threadingInfo xmlns:p15="http://schemas.microsoft.com/office/powerpoint/2012/main" timeZoneBias="0">
          <p15:parentCm authorId="2" idx="23"/>
        </p15:threadingInfo>
      </p:ext>
    </p:extLst>
  </p:cm>
  <p:cm authorId="1" dt="2019-02-20T18:47:57.214" idx="132">
    <p:pos x="10" y="282"/>
    <p:text>will replace. leave comment.</p:text>
    <p:extLst>
      <p:ext uri="{C676402C-5697-4E1C-873F-D02D1690AC5C}">
        <p15:threadingInfo xmlns:p15="http://schemas.microsoft.com/office/powerpoint/2012/main" timeZoneBias="240">
          <p15:parentCm authorId="2" idx="23"/>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7/24/24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‹N°›</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7/23/24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‹N°›</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9B030A-B5B8-4D58-B5B5-F13C985E8D74}" type="slidenum">
              <a:rPr lang="en-GB" smtClean="0"/>
              <a:t>2</a:t>
            </a:fld>
            <a:endParaRPr lang="en-GB" dirty="0"/>
          </a:p>
        </p:txBody>
      </p:sp>
    </p:spTree>
    <p:extLst>
      <p:ext uri="{BB962C8B-B14F-4D97-AF65-F5344CB8AC3E}">
        <p14:creationId xmlns:p14="http://schemas.microsoft.com/office/powerpoint/2010/main" val="829875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9B030A-B5B8-4D58-B5B5-F13C985E8D74}" type="slidenum">
              <a:rPr lang="en-GB" smtClean="0"/>
              <a:t>22</a:t>
            </a:fld>
            <a:endParaRPr lang="en-GB"/>
          </a:p>
        </p:txBody>
      </p:sp>
    </p:spTree>
    <p:extLst>
      <p:ext uri="{BB962C8B-B14F-4D97-AF65-F5344CB8AC3E}">
        <p14:creationId xmlns:p14="http://schemas.microsoft.com/office/powerpoint/2010/main" val="13742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9B030A-B5B8-4D58-B5B5-F13C985E8D74}" type="slidenum">
              <a:rPr lang="en-GB" smtClean="0"/>
              <a:t>23</a:t>
            </a:fld>
            <a:endParaRPr lang="en-GB"/>
          </a:p>
        </p:txBody>
      </p:sp>
    </p:spTree>
    <p:extLst>
      <p:ext uri="{BB962C8B-B14F-4D97-AF65-F5344CB8AC3E}">
        <p14:creationId xmlns:p14="http://schemas.microsoft.com/office/powerpoint/2010/main" val="13742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9B030A-B5B8-4D58-B5B5-F13C985E8D74}" type="slidenum">
              <a:rPr lang="en-GB" smtClean="0"/>
              <a:t>24</a:t>
            </a:fld>
            <a:endParaRPr lang="en-GB"/>
          </a:p>
        </p:txBody>
      </p:sp>
    </p:spTree>
    <p:extLst>
      <p:ext uri="{BB962C8B-B14F-4D97-AF65-F5344CB8AC3E}">
        <p14:creationId xmlns:p14="http://schemas.microsoft.com/office/powerpoint/2010/main" val="513166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9B030A-B5B8-4D58-B5B5-F13C985E8D74}" type="slidenum">
              <a:rPr lang="en-GB" smtClean="0"/>
              <a:t>25</a:t>
            </a:fld>
            <a:endParaRPr lang="en-GB"/>
          </a:p>
        </p:txBody>
      </p:sp>
    </p:spTree>
    <p:extLst>
      <p:ext uri="{BB962C8B-B14F-4D97-AF65-F5344CB8AC3E}">
        <p14:creationId xmlns:p14="http://schemas.microsoft.com/office/powerpoint/2010/main" val="294428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9B030A-B5B8-4D58-B5B5-F13C985E8D74}" type="slidenum">
              <a:rPr lang="en-GB" smtClean="0"/>
              <a:t>26</a:t>
            </a:fld>
            <a:endParaRPr lang="en-GB"/>
          </a:p>
        </p:txBody>
      </p:sp>
    </p:spTree>
    <p:extLst>
      <p:ext uri="{BB962C8B-B14F-4D97-AF65-F5344CB8AC3E}">
        <p14:creationId xmlns:p14="http://schemas.microsoft.com/office/powerpoint/2010/main" val="57616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Pressure relative to the surrounding areas</a:t>
            </a:r>
          </a:p>
          <a:p>
            <a:r>
              <a:rPr lang="en-US" dirty="0"/>
              <a:t>In the dirty area or dirty area, the air should be extracted towards the outside so that it is under </a:t>
            </a:r>
            <a:r>
              <a:rPr lang="en-US" i="1" dirty="0"/>
              <a:t>negative pressure </a:t>
            </a:r>
            <a:r>
              <a:rPr lang="en-US" dirty="0"/>
              <a:t>compared with the clean area. The clean areas will be under </a:t>
            </a:r>
            <a:r>
              <a:rPr lang="en-US" i="1" dirty="0"/>
              <a:t>positive pressure </a:t>
            </a:r>
            <a:r>
              <a:rPr lang="en-US" dirty="0"/>
              <a:t>so that air flows away from clean surfaces towards the dirty area dirty area or the outside. Air from the SSD can be vented outside to the atmosphere with minimal risk to the surrounding area because of the dilution. If recycled, it has to be filtered and well maintained.</a:t>
            </a:r>
          </a:p>
          <a:p>
            <a:r>
              <a:rPr lang="en-GB" i="1" u="sng" dirty="0"/>
              <a:t>Relative humidity</a:t>
            </a:r>
          </a:p>
          <a:p>
            <a:r>
              <a:rPr lang="en-US" dirty="0"/>
              <a:t>The relative humidity is recommended to be 40-50%, but in hot and humid tropical countries it may rise to 70%, which can adversely affect the sterile barrier system. In the absence of controlled ventilation, working conditions become unbearable, affecting also the integrity of the sterile barrier. Where possible, humidity in the SSD must be mechanically controlled.</a:t>
            </a:r>
          </a:p>
          <a:p>
            <a:r>
              <a:rPr lang="en-GB" i="1" u="sng" dirty="0"/>
              <a:t>Ambient temperature</a:t>
            </a:r>
          </a:p>
          <a:p>
            <a:r>
              <a:rPr lang="en-US" dirty="0"/>
              <a:t>Comfortable ambient temperatures are essential for the staff to function efficiently and to ensure that the heat generated by the processing equipment is dissipated to prevent an increase in temperature. The above temperatures have been recommended in temperate countries and cooler storage is required in hot countries where the ambient temperatures are higher:</a:t>
            </a:r>
          </a:p>
          <a:p>
            <a:endParaRPr lang="en-CA" dirty="0"/>
          </a:p>
          <a:p>
            <a:endParaRPr lang="en-CA" dirty="0"/>
          </a:p>
        </p:txBody>
      </p:sp>
      <p:sp>
        <p:nvSpPr>
          <p:cNvPr id="4" name="Slide Number Placeholder 3"/>
          <p:cNvSpPr>
            <a:spLocks noGrp="1"/>
          </p:cNvSpPr>
          <p:nvPr>
            <p:ph type="sldNum" sz="quarter" idx="10"/>
          </p:nvPr>
        </p:nvSpPr>
        <p:spPr/>
        <p:txBody>
          <a:bodyPr/>
          <a:lstStyle/>
          <a:p>
            <a:fld id="{2B9B030A-B5B8-4D58-B5B5-F13C985E8D74}" type="slidenum">
              <a:rPr lang="en-GB" smtClean="0"/>
              <a:t>27</a:t>
            </a:fld>
            <a:endParaRPr lang="en-GB"/>
          </a:p>
        </p:txBody>
      </p:sp>
    </p:spTree>
    <p:extLst>
      <p:ext uri="{BB962C8B-B14F-4D97-AF65-F5344CB8AC3E}">
        <p14:creationId xmlns:p14="http://schemas.microsoft.com/office/powerpoint/2010/main" val="338473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811">
              <a:defRPr/>
            </a:pPr>
            <a:endParaRPr lang="en-ZA" dirty="0"/>
          </a:p>
        </p:txBody>
      </p:sp>
      <p:sp>
        <p:nvSpPr>
          <p:cNvPr id="4" name="Slide Number Placeholder 3"/>
          <p:cNvSpPr>
            <a:spLocks noGrp="1"/>
          </p:cNvSpPr>
          <p:nvPr>
            <p:ph type="sldNum" sz="quarter" idx="10"/>
          </p:nvPr>
        </p:nvSpPr>
        <p:spPr/>
        <p:txBody>
          <a:bodyPr/>
          <a:lstStyle/>
          <a:p>
            <a:fld id="{2B9B030A-B5B8-4D58-B5B5-F13C985E8D74}" type="slidenum">
              <a:rPr lang="en-GB" smtClean="0"/>
              <a:t>29</a:t>
            </a:fld>
            <a:endParaRPr lang="en-GB"/>
          </a:p>
        </p:txBody>
      </p:sp>
    </p:spTree>
    <p:extLst>
      <p:ext uri="{BB962C8B-B14F-4D97-AF65-F5344CB8AC3E}">
        <p14:creationId xmlns:p14="http://schemas.microsoft.com/office/powerpoint/2010/main" val="923566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800">
                <a:solidFill>
                  <a:srgbClr val="A50021"/>
                </a:solidFill>
                <a:latin typeface="Arial Unicode MS" panose="020B0604020202020204" pitchFamily="34" charset="-128"/>
                <a:cs typeface="Arial" panose="020B0604020202020204" pitchFamily="34" charset="0"/>
              </a:defRPr>
            </a:lvl1pPr>
            <a:lvl2pPr marL="742950" indent="-285750">
              <a:defRPr sz="2800">
                <a:solidFill>
                  <a:srgbClr val="A50021"/>
                </a:solidFill>
                <a:latin typeface="Arial Unicode MS" panose="020B0604020202020204" pitchFamily="34" charset="-128"/>
                <a:cs typeface="Arial" panose="020B0604020202020204" pitchFamily="34" charset="0"/>
              </a:defRPr>
            </a:lvl2pPr>
            <a:lvl3pPr marL="1143000" indent="-228600">
              <a:defRPr sz="2800">
                <a:solidFill>
                  <a:srgbClr val="A50021"/>
                </a:solidFill>
                <a:latin typeface="Arial Unicode MS" panose="020B0604020202020204" pitchFamily="34" charset="-128"/>
                <a:cs typeface="Arial" panose="020B0604020202020204" pitchFamily="34" charset="0"/>
              </a:defRPr>
            </a:lvl3pPr>
            <a:lvl4pPr marL="1600200" indent="-228600">
              <a:defRPr sz="2800">
                <a:solidFill>
                  <a:srgbClr val="A50021"/>
                </a:solidFill>
                <a:latin typeface="Arial Unicode MS" panose="020B0604020202020204" pitchFamily="34" charset="-128"/>
                <a:cs typeface="Arial" panose="020B0604020202020204" pitchFamily="34" charset="0"/>
              </a:defRPr>
            </a:lvl4pPr>
            <a:lvl5pPr marL="2057400" indent="-228600">
              <a:defRPr sz="2800">
                <a:solidFill>
                  <a:srgbClr val="A50021"/>
                </a:solidFill>
                <a:latin typeface="Arial Unicode MS" panose="020B0604020202020204" pitchFamily="34" charset="-128"/>
                <a:cs typeface="Arial" panose="020B0604020202020204" pitchFamily="34" charset="0"/>
              </a:defRPr>
            </a:lvl5pPr>
            <a:lvl6pPr marL="2514600" indent="-228600" eaLnBrk="0" fontAlgn="base" hangingPunct="0">
              <a:spcBef>
                <a:spcPct val="0"/>
              </a:spcBef>
              <a:spcAft>
                <a:spcPct val="0"/>
              </a:spcAft>
              <a:defRPr sz="2800">
                <a:solidFill>
                  <a:srgbClr val="A50021"/>
                </a:solidFill>
                <a:latin typeface="Arial Unicode MS" panose="020B0604020202020204" pitchFamily="34" charset="-128"/>
                <a:cs typeface="Arial" panose="020B0604020202020204" pitchFamily="34" charset="0"/>
              </a:defRPr>
            </a:lvl6pPr>
            <a:lvl7pPr marL="2971800" indent="-228600" eaLnBrk="0" fontAlgn="base" hangingPunct="0">
              <a:spcBef>
                <a:spcPct val="0"/>
              </a:spcBef>
              <a:spcAft>
                <a:spcPct val="0"/>
              </a:spcAft>
              <a:defRPr sz="2800">
                <a:solidFill>
                  <a:srgbClr val="A50021"/>
                </a:solidFill>
                <a:latin typeface="Arial Unicode MS" panose="020B0604020202020204" pitchFamily="34" charset="-128"/>
                <a:cs typeface="Arial" panose="020B0604020202020204" pitchFamily="34" charset="0"/>
              </a:defRPr>
            </a:lvl7pPr>
            <a:lvl8pPr marL="3429000" indent="-228600" eaLnBrk="0" fontAlgn="base" hangingPunct="0">
              <a:spcBef>
                <a:spcPct val="0"/>
              </a:spcBef>
              <a:spcAft>
                <a:spcPct val="0"/>
              </a:spcAft>
              <a:defRPr sz="2800">
                <a:solidFill>
                  <a:srgbClr val="A50021"/>
                </a:solidFill>
                <a:latin typeface="Arial Unicode MS" panose="020B0604020202020204" pitchFamily="34" charset="-128"/>
                <a:cs typeface="Arial" panose="020B0604020202020204" pitchFamily="34" charset="0"/>
              </a:defRPr>
            </a:lvl8pPr>
            <a:lvl9pPr marL="3886200" indent="-228600" eaLnBrk="0" fontAlgn="base" hangingPunct="0">
              <a:spcBef>
                <a:spcPct val="0"/>
              </a:spcBef>
              <a:spcAft>
                <a:spcPct val="0"/>
              </a:spcAft>
              <a:defRPr sz="2800">
                <a:solidFill>
                  <a:srgbClr val="A50021"/>
                </a:solidFill>
                <a:latin typeface="Arial Unicode MS" panose="020B0604020202020204" pitchFamily="34" charset="-128"/>
                <a:cs typeface="Arial" panose="020B0604020202020204" pitchFamily="34" charset="0"/>
              </a:defRPr>
            </a:lvl9pPr>
          </a:lstStyle>
          <a:p>
            <a:fld id="{E6D5382B-A61F-4E74-89C5-39CE0A8A8A70}" type="slidenum">
              <a:rPr lang="en-GB" altLang="en-US" sz="1200">
                <a:solidFill>
                  <a:schemeClr val="tx1"/>
                </a:solidFill>
                <a:latin typeface="Arial" panose="020B0604020202020204" pitchFamily="34" charset="0"/>
              </a:rPr>
              <a:pPr/>
              <a:t>32</a:t>
            </a:fld>
            <a:endParaRPr lang="en-GB" altLang="en-US" sz="1200">
              <a:solidFill>
                <a:schemeClr val="tx1"/>
              </a:solidFill>
              <a:latin typeface="Arial" panose="020B0604020202020204" pitchFamily="34" charset="0"/>
            </a:endParaRPr>
          </a:p>
        </p:txBody>
      </p:sp>
      <p:sp>
        <p:nvSpPr>
          <p:cNvPr id="53251" name="Rectangle 2"/>
          <p:cNvSpPr>
            <a:spLocks noGrp="1" noRot="1" noChangeAspect="1" noChangeArrowheads="1" noTextEdit="1"/>
          </p:cNvSpPr>
          <p:nvPr>
            <p:ph type="sldImg"/>
          </p:nvPr>
        </p:nvSpPr>
        <p:spPr>
          <a:xfrm>
            <a:off x="1143000" y="685800"/>
            <a:ext cx="4570413" cy="3427413"/>
          </a:xfrm>
          <a:ln/>
        </p:spPr>
      </p:sp>
      <p:sp>
        <p:nvSpPr>
          <p:cNvPr id="53252" name="Rectangle 3"/>
          <p:cNvSpPr>
            <a:spLocks noGrp="1" noChangeArrowheads="1"/>
          </p:cNvSpPr>
          <p:nvPr>
            <p:ph type="body" idx="1"/>
          </p:nvPr>
        </p:nvSpPr>
        <p:spPr>
          <a:xfrm>
            <a:off x="914400" y="4343400"/>
            <a:ext cx="5027613" cy="4114800"/>
          </a:xfrm>
          <a:noFill/>
        </p:spPr>
        <p:txBody>
          <a:bodyPr/>
          <a:lstStyle/>
          <a:p>
            <a:pPr eaLnBrk="1" hangingPunct="1"/>
            <a:endParaRPr lang="en-US" altLang="en-US" dirty="0"/>
          </a:p>
        </p:txBody>
      </p:sp>
    </p:spTree>
    <p:extLst>
      <p:ext uri="{BB962C8B-B14F-4D97-AF65-F5344CB8AC3E}">
        <p14:creationId xmlns:p14="http://schemas.microsoft.com/office/powerpoint/2010/main" val="1171673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9B030A-B5B8-4D58-B5B5-F13C985E8D74}" type="slidenum">
              <a:rPr lang="en-GB" smtClean="0"/>
              <a:t>33</a:t>
            </a:fld>
            <a:endParaRPr lang="en-GB"/>
          </a:p>
        </p:txBody>
      </p:sp>
    </p:spTree>
    <p:extLst>
      <p:ext uri="{BB962C8B-B14F-4D97-AF65-F5344CB8AC3E}">
        <p14:creationId xmlns:p14="http://schemas.microsoft.com/office/powerpoint/2010/main" val="216378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44</a:t>
            </a:r>
          </a:p>
        </p:txBody>
      </p:sp>
      <p:sp>
        <p:nvSpPr>
          <p:cNvPr id="4" name="Slide Number Placeholder 3"/>
          <p:cNvSpPr>
            <a:spLocks noGrp="1"/>
          </p:cNvSpPr>
          <p:nvPr>
            <p:ph type="sldNum" sz="quarter" idx="10"/>
          </p:nvPr>
        </p:nvSpPr>
        <p:spPr/>
        <p:txBody>
          <a:bodyPr/>
          <a:lstStyle/>
          <a:p>
            <a:fld id="{2B9B030A-B5B8-4D58-B5B5-F13C985E8D74}" type="slidenum">
              <a:rPr lang="en-GB" smtClean="0"/>
              <a:t>36</a:t>
            </a:fld>
            <a:endParaRPr lang="en-GB"/>
          </a:p>
        </p:txBody>
      </p:sp>
    </p:spTree>
    <p:extLst>
      <p:ext uri="{BB962C8B-B14F-4D97-AF65-F5344CB8AC3E}">
        <p14:creationId xmlns:p14="http://schemas.microsoft.com/office/powerpoint/2010/main" val="17868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03512781-871B-40AF-8EF5-036B0F8D692E}" type="slidenum">
              <a:rPr lang="en-GB" smtClean="0"/>
              <a:t>7</a:t>
            </a:fld>
            <a:endParaRPr lang="en-GB" dirty="0"/>
          </a:p>
        </p:txBody>
      </p:sp>
    </p:spTree>
    <p:extLst>
      <p:ext uri="{BB962C8B-B14F-4D97-AF65-F5344CB8AC3E}">
        <p14:creationId xmlns:p14="http://schemas.microsoft.com/office/powerpoint/2010/main" val="791465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9B030A-B5B8-4D58-B5B5-F13C985E8D74}" type="slidenum">
              <a:rPr lang="en-GB" smtClean="0"/>
              <a:t>38</a:t>
            </a:fld>
            <a:endParaRPr lang="en-GB"/>
          </a:p>
        </p:txBody>
      </p:sp>
    </p:spTree>
    <p:extLst>
      <p:ext uri="{BB962C8B-B14F-4D97-AF65-F5344CB8AC3E}">
        <p14:creationId xmlns:p14="http://schemas.microsoft.com/office/powerpoint/2010/main" val="178682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000" i="1">
                <a:solidFill>
                  <a:schemeClr val="tx1"/>
                </a:solidFill>
                <a:latin typeface="Arial" panose="020B0604020202020204" pitchFamily="34" charset="0"/>
              </a:defRPr>
            </a:lvl1pPr>
            <a:lvl2pPr marL="741836" indent="-285321">
              <a:defRPr sz="2000" i="1">
                <a:solidFill>
                  <a:schemeClr val="tx1"/>
                </a:solidFill>
                <a:latin typeface="Arial" panose="020B0604020202020204" pitchFamily="34" charset="0"/>
              </a:defRPr>
            </a:lvl2pPr>
            <a:lvl3pPr marL="1141286" indent="-228257">
              <a:defRPr sz="2000" i="1">
                <a:solidFill>
                  <a:schemeClr val="tx1"/>
                </a:solidFill>
                <a:latin typeface="Arial" panose="020B0604020202020204" pitchFamily="34" charset="0"/>
              </a:defRPr>
            </a:lvl3pPr>
            <a:lvl4pPr marL="1597800" indent="-228257">
              <a:defRPr sz="2000" i="1">
                <a:solidFill>
                  <a:schemeClr val="tx1"/>
                </a:solidFill>
                <a:latin typeface="Arial" panose="020B0604020202020204" pitchFamily="34" charset="0"/>
              </a:defRPr>
            </a:lvl4pPr>
            <a:lvl5pPr marL="2054314" indent="-228257">
              <a:defRPr sz="2000" i="1">
                <a:solidFill>
                  <a:schemeClr val="tx1"/>
                </a:solidFill>
                <a:latin typeface="Arial" panose="020B0604020202020204" pitchFamily="34" charset="0"/>
              </a:defRPr>
            </a:lvl5pPr>
            <a:lvl6pPr marL="2510828" indent="-228257" eaLnBrk="0" fontAlgn="base" hangingPunct="0">
              <a:spcBef>
                <a:spcPct val="0"/>
              </a:spcBef>
              <a:spcAft>
                <a:spcPct val="0"/>
              </a:spcAft>
              <a:defRPr sz="2000" i="1">
                <a:solidFill>
                  <a:schemeClr val="tx1"/>
                </a:solidFill>
                <a:latin typeface="Arial" panose="020B0604020202020204" pitchFamily="34" charset="0"/>
              </a:defRPr>
            </a:lvl6pPr>
            <a:lvl7pPr marL="2967342" indent="-228257" eaLnBrk="0" fontAlgn="base" hangingPunct="0">
              <a:spcBef>
                <a:spcPct val="0"/>
              </a:spcBef>
              <a:spcAft>
                <a:spcPct val="0"/>
              </a:spcAft>
              <a:defRPr sz="2000" i="1">
                <a:solidFill>
                  <a:schemeClr val="tx1"/>
                </a:solidFill>
                <a:latin typeface="Arial" panose="020B0604020202020204" pitchFamily="34" charset="0"/>
              </a:defRPr>
            </a:lvl7pPr>
            <a:lvl8pPr marL="3423857" indent="-228257" eaLnBrk="0" fontAlgn="base" hangingPunct="0">
              <a:spcBef>
                <a:spcPct val="0"/>
              </a:spcBef>
              <a:spcAft>
                <a:spcPct val="0"/>
              </a:spcAft>
              <a:defRPr sz="2000" i="1">
                <a:solidFill>
                  <a:schemeClr val="tx1"/>
                </a:solidFill>
                <a:latin typeface="Arial" panose="020B0604020202020204" pitchFamily="34" charset="0"/>
              </a:defRPr>
            </a:lvl8pPr>
            <a:lvl9pPr marL="3880371" indent="-228257" eaLnBrk="0" fontAlgn="base" hangingPunct="0">
              <a:spcBef>
                <a:spcPct val="0"/>
              </a:spcBef>
              <a:spcAft>
                <a:spcPct val="0"/>
              </a:spcAft>
              <a:defRPr sz="2000" i="1">
                <a:solidFill>
                  <a:schemeClr val="tx1"/>
                </a:solidFill>
                <a:latin typeface="Arial" panose="020B0604020202020204" pitchFamily="34" charset="0"/>
              </a:defRPr>
            </a:lvl9pPr>
          </a:lstStyle>
          <a:p>
            <a:fld id="{2ECE6E9D-1337-411C-BF2C-4DF4AF27ED65}" type="slidenum">
              <a:rPr lang="en-GB" altLang="en-US" sz="1200" i="0"/>
              <a:pPr/>
              <a:t>41</a:t>
            </a:fld>
            <a:endParaRPr lang="en-GB" altLang="en-US" sz="1200" i="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955723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000" i="1">
                <a:solidFill>
                  <a:schemeClr val="tx1"/>
                </a:solidFill>
                <a:latin typeface="Arial" panose="020B0604020202020204" pitchFamily="34" charset="0"/>
              </a:defRPr>
            </a:lvl1pPr>
            <a:lvl2pPr marL="742950" indent="-285750">
              <a:defRPr sz="2000" i="1">
                <a:solidFill>
                  <a:schemeClr val="tx1"/>
                </a:solidFill>
                <a:latin typeface="Arial" panose="020B0604020202020204" pitchFamily="34" charset="0"/>
              </a:defRPr>
            </a:lvl2pPr>
            <a:lvl3pPr marL="1143000" indent="-228600">
              <a:defRPr sz="2000" i="1">
                <a:solidFill>
                  <a:schemeClr val="tx1"/>
                </a:solidFill>
                <a:latin typeface="Arial" panose="020B0604020202020204" pitchFamily="34" charset="0"/>
              </a:defRPr>
            </a:lvl3pPr>
            <a:lvl4pPr marL="1600200" indent="-228600">
              <a:defRPr sz="2000" i="1">
                <a:solidFill>
                  <a:schemeClr val="tx1"/>
                </a:solidFill>
                <a:latin typeface="Arial" panose="020B0604020202020204" pitchFamily="34" charset="0"/>
              </a:defRPr>
            </a:lvl4pPr>
            <a:lvl5pPr marL="2057400" indent="-228600">
              <a:defRPr sz="2000" i="1">
                <a:solidFill>
                  <a:schemeClr val="tx1"/>
                </a:solidFill>
                <a:latin typeface="Arial" panose="020B0604020202020204" pitchFamily="34" charset="0"/>
              </a:defRPr>
            </a:lvl5pPr>
            <a:lvl6pPr marL="2514600" indent="-228600" eaLnBrk="0" fontAlgn="base" hangingPunct="0">
              <a:spcBef>
                <a:spcPct val="0"/>
              </a:spcBef>
              <a:spcAft>
                <a:spcPct val="0"/>
              </a:spcAft>
              <a:defRPr sz="2000" i="1">
                <a:solidFill>
                  <a:schemeClr val="tx1"/>
                </a:solidFill>
                <a:latin typeface="Arial" panose="020B0604020202020204" pitchFamily="34" charset="0"/>
              </a:defRPr>
            </a:lvl6pPr>
            <a:lvl7pPr marL="2971800" indent="-228600" eaLnBrk="0" fontAlgn="base" hangingPunct="0">
              <a:spcBef>
                <a:spcPct val="0"/>
              </a:spcBef>
              <a:spcAft>
                <a:spcPct val="0"/>
              </a:spcAft>
              <a:defRPr sz="2000" i="1">
                <a:solidFill>
                  <a:schemeClr val="tx1"/>
                </a:solidFill>
                <a:latin typeface="Arial" panose="020B0604020202020204" pitchFamily="34" charset="0"/>
              </a:defRPr>
            </a:lvl7pPr>
            <a:lvl8pPr marL="3429000" indent="-228600" eaLnBrk="0" fontAlgn="base" hangingPunct="0">
              <a:spcBef>
                <a:spcPct val="0"/>
              </a:spcBef>
              <a:spcAft>
                <a:spcPct val="0"/>
              </a:spcAft>
              <a:defRPr sz="2000" i="1">
                <a:solidFill>
                  <a:schemeClr val="tx1"/>
                </a:solidFill>
                <a:latin typeface="Arial" panose="020B0604020202020204" pitchFamily="34" charset="0"/>
              </a:defRPr>
            </a:lvl8pPr>
            <a:lvl9pPr marL="3886200" indent="-228600" eaLnBrk="0" fontAlgn="base" hangingPunct="0">
              <a:spcBef>
                <a:spcPct val="0"/>
              </a:spcBef>
              <a:spcAft>
                <a:spcPct val="0"/>
              </a:spcAft>
              <a:defRPr sz="2000" i="1">
                <a:solidFill>
                  <a:schemeClr val="tx1"/>
                </a:solidFill>
                <a:latin typeface="Arial" panose="020B0604020202020204" pitchFamily="34" charset="0"/>
              </a:defRPr>
            </a:lvl9pPr>
          </a:lstStyle>
          <a:p>
            <a:fld id="{B241E561-C927-409F-98E5-A92E2EDCC663}" type="slidenum">
              <a:rPr lang="en-GB" altLang="en-US" sz="1200" i="0"/>
              <a:pPr/>
              <a:t>42</a:t>
            </a:fld>
            <a:endParaRPr lang="en-GB" altLang="en-US" sz="1200" i="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06900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i="1">
                <a:solidFill>
                  <a:schemeClr val="tx1"/>
                </a:solidFill>
                <a:latin typeface="Arial" panose="020B0604020202020204" pitchFamily="34" charset="0"/>
              </a:defRPr>
            </a:lvl1pPr>
            <a:lvl2pPr marL="742950" indent="-285750">
              <a:defRPr sz="2000" i="1">
                <a:solidFill>
                  <a:schemeClr val="tx1"/>
                </a:solidFill>
                <a:latin typeface="Arial" panose="020B0604020202020204" pitchFamily="34" charset="0"/>
              </a:defRPr>
            </a:lvl2pPr>
            <a:lvl3pPr marL="1143000" indent="-228600">
              <a:defRPr sz="2000" i="1">
                <a:solidFill>
                  <a:schemeClr val="tx1"/>
                </a:solidFill>
                <a:latin typeface="Arial" panose="020B0604020202020204" pitchFamily="34" charset="0"/>
              </a:defRPr>
            </a:lvl3pPr>
            <a:lvl4pPr marL="1600200" indent="-228600">
              <a:defRPr sz="2000" i="1">
                <a:solidFill>
                  <a:schemeClr val="tx1"/>
                </a:solidFill>
                <a:latin typeface="Arial" panose="020B0604020202020204" pitchFamily="34" charset="0"/>
              </a:defRPr>
            </a:lvl4pPr>
            <a:lvl5pPr marL="2057400" indent="-228600">
              <a:defRPr sz="2000" i="1">
                <a:solidFill>
                  <a:schemeClr val="tx1"/>
                </a:solidFill>
                <a:latin typeface="Arial" panose="020B0604020202020204" pitchFamily="34" charset="0"/>
              </a:defRPr>
            </a:lvl5pPr>
            <a:lvl6pPr marL="2514600" indent="-228600" eaLnBrk="0" fontAlgn="base" hangingPunct="0">
              <a:spcBef>
                <a:spcPct val="0"/>
              </a:spcBef>
              <a:spcAft>
                <a:spcPct val="0"/>
              </a:spcAft>
              <a:defRPr sz="2000" i="1">
                <a:solidFill>
                  <a:schemeClr val="tx1"/>
                </a:solidFill>
                <a:latin typeface="Arial" panose="020B0604020202020204" pitchFamily="34" charset="0"/>
              </a:defRPr>
            </a:lvl6pPr>
            <a:lvl7pPr marL="2971800" indent="-228600" eaLnBrk="0" fontAlgn="base" hangingPunct="0">
              <a:spcBef>
                <a:spcPct val="0"/>
              </a:spcBef>
              <a:spcAft>
                <a:spcPct val="0"/>
              </a:spcAft>
              <a:defRPr sz="2000" i="1">
                <a:solidFill>
                  <a:schemeClr val="tx1"/>
                </a:solidFill>
                <a:latin typeface="Arial" panose="020B0604020202020204" pitchFamily="34" charset="0"/>
              </a:defRPr>
            </a:lvl7pPr>
            <a:lvl8pPr marL="3429000" indent="-228600" eaLnBrk="0" fontAlgn="base" hangingPunct="0">
              <a:spcBef>
                <a:spcPct val="0"/>
              </a:spcBef>
              <a:spcAft>
                <a:spcPct val="0"/>
              </a:spcAft>
              <a:defRPr sz="2000" i="1">
                <a:solidFill>
                  <a:schemeClr val="tx1"/>
                </a:solidFill>
                <a:latin typeface="Arial" panose="020B0604020202020204" pitchFamily="34" charset="0"/>
              </a:defRPr>
            </a:lvl8pPr>
            <a:lvl9pPr marL="3886200" indent="-228600" eaLnBrk="0" fontAlgn="base" hangingPunct="0">
              <a:spcBef>
                <a:spcPct val="0"/>
              </a:spcBef>
              <a:spcAft>
                <a:spcPct val="0"/>
              </a:spcAft>
              <a:defRPr sz="2000" i="1">
                <a:solidFill>
                  <a:schemeClr val="tx1"/>
                </a:solidFill>
                <a:latin typeface="Arial" panose="020B0604020202020204" pitchFamily="34" charset="0"/>
              </a:defRPr>
            </a:lvl9pPr>
          </a:lstStyle>
          <a:p>
            <a:fld id="{7AD2DF9F-CDCA-4A90-818A-BC0D63177A09}" type="slidenum">
              <a:rPr lang="en-GB" altLang="en-US" sz="1200" i="0"/>
              <a:pPr/>
              <a:t>43</a:t>
            </a:fld>
            <a:endParaRPr lang="en-GB" altLang="en-US" sz="1200" i="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79668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9B030A-B5B8-4D58-B5B5-F13C985E8D74}" type="slidenum">
              <a:rPr lang="en-GB" smtClean="0"/>
              <a:t>44</a:t>
            </a:fld>
            <a:endParaRPr lang="en-GB"/>
          </a:p>
        </p:txBody>
      </p:sp>
    </p:spTree>
    <p:extLst>
      <p:ext uri="{BB962C8B-B14F-4D97-AF65-F5344CB8AC3E}">
        <p14:creationId xmlns:p14="http://schemas.microsoft.com/office/powerpoint/2010/main" val="980614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000" i="1">
                <a:solidFill>
                  <a:schemeClr val="tx1"/>
                </a:solidFill>
                <a:latin typeface="Arial" panose="020B0604020202020204" pitchFamily="34" charset="0"/>
              </a:defRPr>
            </a:lvl1pPr>
            <a:lvl2pPr marL="741836" indent="-285321">
              <a:defRPr sz="2000" i="1">
                <a:solidFill>
                  <a:schemeClr val="tx1"/>
                </a:solidFill>
                <a:latin typeface="Arial" panose="020B0604020202020204" pitchFamily="34" charset="0"/>
              </a:defRPr>
            </a:lvl2pPr>
            <a:lvl3pPr marL="1141286" indent="-228257">
              <a:defRPr sz="2000" i="1">
                <a:solidFill>
                  <a:schemeClr val="tx1"/>
                </a:solidFill>
                <a:latin typeface="Arial" panose="020B0604020202020204" pitchFamily="34" charset="0"/>
              </a:defRPr>
            </a:lvl3pPr>
            <a:lvl4pPr marL="1597800" indent="-228257">
              <a:defRPr sz="2000" i="1">
                <a:solidFill>
                  <a:schemeClr val="tx1"/>
                </a:solidFill>
                <a:latin typeface="Arial" panose="020B0604020202020204" pitchFamily="34" charset="0"/>
              </a:defRPr>
            </a:lvl4pPr>
            <a:lvl5pPr marL="2054314" indent="-228257">
              <a:defRPr sz="2000" i="1">
                <a:solidFill>
                  <a:schemeClr val="tx1"/>
                </a:solidFill>
                <a:latin typeface="Arial" panose="020B0604020202020204" pitchFamily="34" charset="0"/>
              </a:defRPr>
            </a:lvl5pPr>
            <a:lvl6pPr marL="2510828" indent="-228257" eaLnBrk="0" fontAlgn="base" hangingPunct="0">
              <a:spcBef>
                <a:spcPct val="0"/>
              </a:spcBef>
              <a:spcAft>
                <a:spcPct val="0"/>
              </a:spcAft>
              <a:defRPr sz="2000" i="1">
                <a:solidFill>
                  <a:schemeClr val="tx1"/>
                </a:solidFill>
                <a:latin typeface="Arial" panose="020B0604020202020204" pitchFamily="34" charset="0"/>
              </a:defRPr>
            </a:lvl6pPr>
            <a:lvl7pPr marL="2967342" indent="-228257" eaLnBrk="0" fontAlgn="base" hangingPunct="0">
              <a:spcBef>
                <a:spcPct val="0"/>
              </a:spcBef>
              <a:spcAft>
                <a:spcPct val="0"/>
              </a:spcAft>
              <a:defRPr sz="2000" i="1">
                <a:solidFill>
                  <a:schemeClr val="tx1"/>
                </a:solidFill>
                <a:latin typeface="Arial" panose="020B0604020202020204" pitchFamily="34" charset="0"/>
              </a:defRPr>
            </a:lvl7pPr>
            <a:lvl8pPr marL="3423857" indent="-228257" eaLnBrk="0" fontAlgn="base" hangingPunct="0">
              <a:spcBef>
                <a:spcPct val="0"/>
              </a:spcBef>
              <a:spcAft>
                <a:spcPct val="0"/>
              </a:spcAft>
              <a:defRPr sz="2000" i="1">
                <a:solidFill>
                  <a:schemeClr val="tx1"/>
                </a:solidFill>
                <a:latin typeface="Arial" panose="020B0604020202020204" pitchFamily="34" charset="0"/>
              </a:defRPr>
            </a:lvl8pPr>
            <a:lvl9pPr marL="3880371" indent="-228257" eaLnBrk="0" fontAlgn="base" hangingPunct="0">
              <a:spcBef>
                <a:spcPct val="0"/>
              </a:spcBef>
              <a:spcAft>
                <a:spcPct val="0"/>
              </a:spcAft>
              <a:defRPr sz="2000" i="1">
                <a:solidFill>
                  <a:schemeClr val="tx1"/>
                </a:solidFill>
                <a:latin typeface="Arial" panose="020B0604020202020204" pitchFamily="34" charset="0"/>
              </a:defRPr>
            </a:lvl9pPr>
          </a:lstStyle>
          <a:p>
            <a:fld id="{7AD78DAF-E600-4FF5-8891-C442B2D883A7}" type="slidenum">
              <a:rPr lang="en-GB" altLang="en-US" sz="1200" i="0"/>
              <a:pPr/>
              <a:t>45</a:t>
            </a:fld>
            <a:endParaRPr lang="en-GB" altLang="en-US" sz="1200" i="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510017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000" i="1">
                <a:solidFill>
                  <a:schemeClr val="tx1"/>
                </a:solidFill>
                <a:latin typeface="Arial" panose="020B0604020202020204" pitchFamily="34" charset="0"/>
              </a:defRPr>
            </a:lvl1pPr>
            <a:lvl2pPr marL="741836" indent="-285321">
              <a:defRPr sz="2000" i="1">
                <a:solidFill>
                  <a:schemeClr val="tx1"/>
                </a:solidFill>
                <a:latin typeface="Arial" panose="020B0604020202020204" pitchFamily="34" charset="0"/>
              </a:defRPr>
            </a:lvl2pPr>
            <a:lvl3pPr marL="1141286" indent="-228257">
              <a:defRPr sz="2000" i="1">
                <a:solidFill>
                  <a:schemeClr val="tx1"/>
                </a:solidFill>
                <a:latin typeface="Arial" panose="020B0604020202020204" pitchFamily="34" charset="0"/>
              </a:defRPr>
            </a:lvl3pPr>
            <a:lvl4pPr marL="1597800" indent="-228257">
              <a:defRPr sz="2000" i="1">
                <a:solidFill>
                  <a:schemeClr val="tx1"/>
                </a:solidFill>
                <a:latin typeface="Arial" panose="020B0604020202020204" pitchFamily="34" charset="0"/>
              </a:defRPr>
            </a:lvl4pPr>
            <a:lvl5pPr marL="2054314" indent="-228257">
              <a:defRPr sz="2000" i="1">
                <a:solidFill>
                  <a:schemeClr val="tx1"/>
                </a:solidFill>
                <a:latin typeface="Arial" panose="020B0604020202020204" pitchFamily="34" charset="0"/>
              </a:defRPr>
            </a:lvl5pPr>
            <a:lvl6pPr marL="2510828" indent="-228257" eaLnBrk="0" fontAlgn="base" hangingPunct="0">
              <a:spcBef>
                <a:spcPct val="0"/>
              </a:spcBef>
              <a:spcAft>
                <a:spcPct val="0"/>
              </a:spcAft>
              <a:defRPr sz="2000" i="1">
                <a:solidFill>
                  <a:schemeClr val="tx1"/>
                </a:solidFill>
                <a:latin typeface="Arial" panose="020B0604020202020204" pitchFamily="34" charset="0"/>
              </a:defRPr>
            </a:lvl6pPr>
            <a:lvl7pPr marL="2967342" indent="-228257" eaLnBrk="0" fontAlgn="base" hangingPunct="0">
              <a:spcBef>
                <a:spcPct val="0"/>
              </a:spcBef>
              <a:spcAft>
                <a:spcPct val="0"/>
              </a:spcAft>
              <a:defRPr sz="2000" i="1">
                <a:solidFill>
                  <a:schemeClr val="tx1"/>
                </a:solidFill>
                <a:latin typeface="Arial" panose="020B0604020202020204" pitchFamily="34" charset="0"/>
              </a:defRPr>
            </a:lvl7pPr>
            <a:lvl8pPr marL="3423857" indent="-228257" eaLnBrk="0" fontAlgn="base" hangingPunct="0">
              <a:spcBef>
                <a:spcPct val="0"/>
              </a:spcBef>
              <a:spcAft>
                <a:spcPct val="0"/>
              </a:spcAft>
              <a:defRPr sz="2000" i="1">
                <a:solidFill>
                  <a:schemeClr val="tx1"/>
                </a:solidFill>
                <a:latin typeface="Arial" panose="020B0604020202020204" pitchFamily="34" charset="0"/>
              </a:defRPr>
            </a:lvl8pPr>
            <a:lvl9pPr marL="3880371" indent="-228257" eaLnBrk="0" fontAlgn="base" hangingPunct="0">
              <a:spcBef>
                <a:spcPct val="0"/>
              </a:spcBef>
              <a:spcAft>
                <a:spcPct val="0"/>
              </a:spcAft>
              <a:defRPr sz="2000" i="1">
                <a:solidFill>
                  <a:schemeClr val="tx1"/>
                </a:solidFill>
                <a:latin typeface="Arial" panose="020B0604020202020204" pitchFamily="34" charset="0"/>
              </a:defRPr>
            </a:lvl9pPr>
          </a:lstStyle>
          <a:p>
            <a:fld id="{E3EF1895-D66E-4CFC-A4E1-B099C02E4FD8}" type="slidenum">
              <a:rPr lang="en-GB" altLang="en-US" sz="1200" i="0"/>
              <a:pPr/>
              <a:t>47</a:t>
            </a:fld>
            <a:endParaRPr lang="en-GB" altLang="en-US" sz="1200" i="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70819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It</a:t>
            </a:r>
            <a:r>
              <a:rPr lang="en-ZA" baseline="0" dirty="0"/>
              <a:t> is essential to make up the right detergent in the correct dilution for maximum effect. These are the steps</a:t>
            </a:r>
          </a:p>
          <a:p>
            <a:pPr defTabSz="909811">
              <a:defRPr/>
            </a:pPr>
            <a:r>
              <a:rPr lang="en-GB" dirty="0">
                <a:latin typeface="Cambria" panose="02040503050406030204" pitchFamily="18" charset="0"/>
                <a:ea typeface="Times New Roman" panose="02020603050405020304" pitchFamily="18" charset="0"/>
                <a:cs typeface="Times New Roman" panose="02020603050405020304" pitchFamily="18" charset="0"/>
              </a:rPr>
              <a:t>Therefore, 100 ml is used and made up to 10 litres to achieve a 1% solution. The detergent does not have to be measured precisely each time, but a fill line can be placed on the sink/bowl as shown in Figure 10 and a galipot or jug used to measure the detergent. </a:t>
            </a:r>
            <a:endParaRPr lang="en-ZA" dirty="0"/>
          </a:p>
          <a:p>
            <a:endParaRPr lang="en-ZA" dirty="0"/>
          </a:p>
        </p:txBody>
      </p:sp>
      <p:sp>
        <p:nvSpPr>
          <p:cNvPr id="4" name="Slide Number Placeholder 3"/>
          <p:cNvSpPr>
            <a:spLocks noGrp="1"/>
          </p:cNvSpPr>
          <p:nvPr>
            <p:ph type="sldNum" sz="quarter" idx="10"/>
          </p:nvPr>
        </p:nvSpPr>
        <p:spPr/>
        <p:txBody>
          <a:bodyPr/>
          <a:lstStyle/>
          <a:p>
            <a:fld id="{2B9B030A-B5B8-4D58-B5B5-F13C985E8D74}" type="slidenum">
              <a:rPr lang="en-GB" smtClean="0"/>
              <a:t>49</a:t>
            </a:fld>
            <a:endParaRPr lang="en-GB"/>
          </a:p>
        </p:txBody>
      </p:sp>
    </p:spTree>
    <p:extLst>
      <p:ext uri="{BB962C8B-B14F-4D97-AF65-F5344CB8AC3E}">
        <p14:creationId xmlns:p14="http://schemas.microsoft.com/office/powerpoint/2010/main" val="188174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9B030A-B5B8-4D58-B5B5-F13C985E8D74}" type="slidenum">
              <a:rPr lang="en-GB" smtClean="0"/>
              <a:t>50</a:t>
            </a:fld>
            <a:endParaRPr lang="en-GB"/>
          </a:p>
        </p:txBody>
      </p:sp>
    </p:spTree>
    <p:extLst>
      <p:ext uri="{BB962C8B-B14F-4D97-AF65-F5344CB8AC3E}">
        <p14:creationId xmlns:p14="http://schemas.microsoft.com/office/powerpoint/2010/main" val="1748780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9B030A-B5B8-4D58-B5B5-F13C985E8D74}" type="slidenum">
              <a:rPr lang="en-GB" smtClean="0"/>
              <a:t>51</a:t>
            </a:fld>
            <a:endParaRPr lang="en-GB"/>
          </a:p>
        </p:txBody>
      </p:sp>
    </p:spTree>
    <p:extLst>
      <p:ext uri="{BB962C8B-B14F-4D97-AF65-F5344CB8AC3E}">
        <p14:creationId xmlns:p14="http://schemas.microsoft.com/office/powerpoint/2010/main" val="1662938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07DFC79-30DA-484F-85C8-36E3971802A1}" type="slidenum">
              <a:rPr lang="en-US" smtClean="0"/>
              <a:t>11</a:t>
            </a:fld>
            <a:endParaRPr lang="en-US"/>
          </a:p>
        </p:txBody>
      </p:sp>
    </p:spTree>
    <p:extLst>
      <p:ext uri="{BB962C8B-B14F-4D97-AF65-F5344CB8AC3E}">
        <p14:creationId xmlns:p14="http://schemas.microsoft.com/office/powerpoint/2010/main" val="307937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9B030A-B5B8-4D58-B5B5-F13C985E8D74}" type="slidenum">
              <a:rPr lang="en-GB" smtClean="0"/>
              <a:t>52</a:t>
            </a:fld>
            <a:endParaRPr lang="en-GB"/>
          </a:p>
        </p:txBody>
      </p:sp>
    </p:spTree>
    <p:extLst>
      <p:ext uri="{BB962C8B-B14F-4D97-AF65-F5344CB8AC3E}">
        <p14:creationId xmlns:p14="http://schemas.microsoft.com/office/powerpoint/2010/main" val="1535337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9B030A-B5B8-4D58-B5B5-F13C985E8D74}" type="slidenum">
              <a:rPr lang="en-GB" smtClean="0"/>
              <a:t>55</a:t>
            </a:fld>
            <a:endParaRPr lang="en-GB"/>
          </a:p>
        </p:txBody>
      </p:sp>
    </p:spTree>
    <p:extLst>
      <p:ext uri="{BB962C8B-B14F-4D97-AF65-F5344CB8AC3E}">
        <p14:creationId xmlns:p14="http://schemas.microsoft.com/office/powerpoint/2010/main" val="1709612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000" i="1">
                <a:solidFill>
                  <a:schemeClr val="tx1"/>
                </a:solidFill>
                <a:latin typeface="Arial" panose="020B0604020202020204" pitchFamily="34" charset="0"/>
              </a:defRPr>
            </a:lvl1pPr>
            <a:lvl2pPr marL="741836" indent="-285321">
              <a:defRPr sz="2000" i="1">
                <a:solidFill>
                  <a:schemeClr val="tx1"/>
                </a:solidFill>
                <a:latin typeface="Arial" panose="020B0604020202020204" pitchFamily="34" charset="0"/>
              </a:defRPr>
            </a:lvl2pPr>
            <a:lvl3pPr marL="1141286" indent="-228257">
              <a:defRPr sz="2000" i="1">
                <a:solidFill>
                  <a:schemeClr val="tx1"/>
                </a:solidFill>
                <a:latin typeface="Arial" panose="020B0604020202020204" pitchFamily="34" charset="0"/>
              </a:defRPr>
            </a:lvl3pPr>
            <a:lvl4pPr marL="1597800" indent="-228257">
              <a:defRPr sz="2000" i="1">
                <a:solidFill>
                  <a:schemeClr val="tx1"/>
                </a:solidFill>
                <a:latin typeface="Arial" panose="020B0604020202020204" pitchFamily="34" charset="0"/>
              </a:defRPr>
            </a:lvl4pPr>
            <a:lvl5pPr marL="2054314" indent="-228257">
              <a:defRPr sz="2000" i="1">
                <a:solidFill>
                  <a:schemeClr val="tx1"/>
                </a:solidFill>
                <a:latin typeface="Arial" panose="020B0604020202020204" pitchFamily="34" charset="0"/>
              </a:defRPr>
            </a:lvl5pPr>
            <a:lvl6pPr marL="2510828" indent="-228257" eaLnBrk="0" fontAlgn="base" hangingPunct="0">
              <a:spcBef>
                <a:spcPct val="0"/>
              </a:spcBef>
              <a:spcAft>
                <a:spcPct val="0"/>
              </a:spcAft>
              <a:defRPr sz="2000" i="1">
                <a:solidFill>
                  <a:schemeClr val="tx1"/>
                </a:solidFill>
                <a:latin typeface="Arial" panose="020B0604020202020204" pitchFamily="34" charset="0"/>
              </a:defRPr>
            </a:lvl6pPr>
            <a:lvl7pPr marL="2967342" indent="-228257" eaLnBrk="0" fontAlgn="base" hangingPunct="0">
              <a:spcBef>
                <a:spcPct val="0"/>
              </a:spcBef>
              <a:spcAft>
                <a:spcPct val="0"/>
              </a:spcAft>
              <a:defRPr sz="2000" i="1">
                <a:solidFill>
                  <a:schemeClr val="tx1"/>
                </a:solidFill>
                <a:latin typeface="Arial" panose="020B0604020202020204" pitchFamily="34" charset="0"/>
              </a:defRPr>
            </a:lvl7pPr>
            <a:lvl8pPr marL="3423857" indent="-228257" eaLnBrk="0" fontAlgn="base" hangingPunct="0">
              <a:spcBef>
                <a:spcPct val="0"/>
              </a:spcBef>
              <a:spcAft>
                <a:spcPct val="0"/>
              </a:spcAft>
              <a:defRPr sz="2000" i="1">
                <a:solidFill>
                  <a:schemeClr val="tx1"/>
                </a:solidFill>
                <a:latin typeface="Arial" panose="020B0604020202020204" pitchFamily="34" charset="0"/>
              </a:defRPr>
            </a:lvl8pPr>
            <a:lvl9pPr marL="3880371" indent="-228257" eaLnBrk="0" fontAlgn="base" hangingPunct="0">
              <a:spcBef>
                <a:spcPct val="0"/>
              </a:spcBef>
              <a:spcAft>
                <a:spcPct val="0"/>
              </a:spcAft>
              <a:defRPr sz="2000" i="1">
                <a:solidFill>
                  <a:schemeClr val="tx1"/>
                </a:solidFill>
                <a:latin typeface="Arial" panose="020B0604020202020204" pitchFamily="34" charset="0"/>
              </a:defRPr>
            </a:lvl9pPr>
          </a:lstStyle>
          <a:p>
            <a:fld id="{DBFF69F4-34C0-4A22-9B2A-77A369DF1D4E}" type="slidenum">
              <a:rPr lang="en-GB" altLang="en-US" sz="1200" i="0"/>
              <a:pPr/>
              <a:t>56</a:t>
            </a:fld>
            <a:endParaRPr lang="en-GB" altLang="en-US" sz="1200" i="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738748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AA3180-011F-4F34-8D2C-6F2E4477E410}" type="slidenum">
              <a:rPr lang="en-GB" altLang="en-US"/>
              <a:pPr/>
              <a:t>57</a:t>
            </a:fld>
            <a:endParaRPr lang="en-GB" alt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51076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CB316E7F-BEF3-4E06-97F8-C397837AD1A9}" type="slidenum">
              <a:rPr lang="en-GB" altLang="en-US" smtClean="0"/>
              <a:pPr/>
              <a:t>62</a:t>
            </a:fld>
            <a:endParaRPr lang="en-GB" altLang="en-US"/>
          </a:p>
        </p:txBody>
      </p:sp>
      <p:sp>
        <p:nvSpPr>
          <p:cNvPr id="77827" name="Rectangle 2"/>
          <p:cNvSpPr>
            <a:spLocks noGrp="1" noRot="1" noChangeAspect="1" noChangeArrowheads="1" noTextEdit="1"/>
          </p:cNvSpPr>
          <p:nvPr>
            <p:ph type="sldImg"/>
          </p:nvPr>
        </p:nvSpPr>
        <p:spPr>
          <a:xfrm>
            <a:off x="1139825" y="684213"/>
            <a:ext cx="4567238" cy="3425825"/>
          </a:xfrm>
          <a:ln/>
        </p:spPr>
      </p:sp>
      <p:sp>
        <p:nvSpPr>
          <p:cNvPr id="7782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01013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9B030A-B5B8-4D58-B5B5-F13C985E8D74}" type="slidenum">
              <a:rPr lang="en-GB" smtClean="0"/>
              <a:t>65</a:t>
            </a:fld>
            <a:endParaRPr lang="en-GB"/>
          </a:p>
        </p:txBody>
      </p:sp>
    </p:spTree>
    <p:extLst>
      <p:ext uri="{BB962C8B-B14F-4D97-AF65-F5344CB8AC3E}">
        <p14:creationId xmlns:p14="http://schemas.microsoft.com/office/powerpoint/2010/main" val="1903724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9B030A-B5B8-4D58-B5B5-F13C985E8D74}" type="slidenum">
              <a:rPr lang="en-GB" smtClean="0"/>
              <a:t>68</a:t>
            </a:fld>
            <a:endParaRPr lang="en-GB"/>
          </a:p>
        </p:txBody>
      </p:sp>
    </p:spTree>
    <p:extLst>
      <p:ext uri="{BB962C8B-B14F-4D97-AF65-F5344CB8AC3E}">
        <p14:creationId xmlns:p14="http://schemas.microsoft.com/office/powerpoint/2010/main" val="1313797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9B030A-B5B8-4D58-B5B5-F13C985E8D74}" type="slidenum">
              <a:rPr lang="en-GB" smtClean="0"/>
              <a:t>69</a:t>
            </a:fld>
            <a:endParaRPr lang="en-GB"/>
          </a:p>
        </p:txBody>
      </p:sp>
    </p:spTree>
    <p:extLst>
      <p:ext uri="{BB962C8B-B14F-4D97-AF65-F5344CB8AC3E}">
        <p14:creationId xmlns:p14="http://schemas.microsoft.com/office/powerpoint/2010/main" val="370053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9B030A-B5B8-4D58-B5B5-F13C985E8D74}" type="slidenum">
              <a:rPr lang="en-GB" smtClean="0"/>
              <a:t>70</a:t>
            </a:fld>
            <a:endParaRPr lang="en-GB"/>
          </a:p>
        </p:txBody>
      </p:sp>
    </p:spTree>
    <p:extLst>
      <p:ext uri="{BB962C8B-B14F-4D97-AF65-F5344CB8AC3E}">
        <p14:creationId xmlns:p14="http://schemas.microsoft.com/office/powerpoint/2010/main" val="1545994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9B030A-B5B8-4D58-B5B5-F13C985E8D74}" type="slidenum">
              <a:rPr lang="en-GB" smtClean="0"/>
              <a:t>72</a:t>
            </a:fld>
            <a:endParaRPr lang="en-GB"/>
          </a:p>
        </p:txBody>
      </p:sp>
    </p:spTree>
    <p:extLst>
      <p:ext uri="{BB962C8B-B14F-4D97-AF65-F5344CB8AC3E}">
        <p14:creationId xmlns:p14="http://schemas.microsoft.com/office/powerpoint/2010/main" val="706662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9B030A-B5B8-4D58-B5B5-F13C985E8D74}" type="slidenum">
              <a:rPr lang="en-GB" smtClean="0"/>
              <a:t>14</a:t>
            </a:fld>
            <a:endParaRPr lang="en-GB"/>
          </a:p>
        </p:txBody>
      </p:sp>
    </p:spTree>
    <p:extLst>
      <p:ext uri="{BB962C8B-B14F-4D97-AF65-F5344CB8AC3E}">
        <p14:creationId xmlns:p14="http://schemas.microsoft.com/office/powerpoint/2010/main" val="13382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9B030A-B5B8-4D58-B5B5-F13C985E8D74}" type="slidenum">
              <a:rPr lang="en-GB" smtClean="0"/>
              <a:t>73</a:t>
            </a:fld>
            <a:endParaRPr lang="en-GB"/>
          </a:p>
        </p:txBody>
      </p:sp>
    </p:spTree>
    <p:extLst>
      <p:ext uri="{BB962C8B-B14F-4D97-AF65-F5344CB8AC3E}">
        <p14:creationId xmlns:p14="http://schemas.microsoft.com/office/powerpoint/2010/main" val="14940766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9B030A-B5B8-4D58-B5B5-F13C985E8D74}" type="slidenum">
              <a:rPr lang="en-GB" smtClean="0"/>
              <a:t>74</a:t>
            </a:fld>
            <a:endParaRPr lang="en-GB"/>
          </a:p>
        </p:txBody>
      </p:sp>
    </p:spTree>
    <p:extLst>
      <p:ext uri="{BB962C8B-B14F-4D97-AF65-F5344CB8AC3E}">
        <p14:creationId xmlns:p14="http://schemas.microsoft.com/office/powerpoint/2010/main" val="6022878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03512781-871B-40AF-8EF5-036B0F8D692E}" type="slidenum">
              <a:rPr lang="en-GB" smtClean="0"/>
              <a:t>76</a:t>
            </a:fld>
            <a:endParaRPr lang="en-GB"/>
          </a:p>
        </p:txBody>
      </p:sp>
    </p:spTree>
    <p:extLst>
      <p:ext uri="{BB962C8B-B14F-4D97-AF65-F5344CB8AC3E}">
        <p14:creationId xmlns:p14="http://schemas.microsoft.com/office/powerpoint/2010/main" val="1426286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03512781-871B-40AF-8EF5-036B0F8D692E}" type="slidenum">
              <a:rPr lang="en-GB" smtClean="0"/>
              <a:t>77</a:t>
            </a:fld>
            <a:endParaRPr lang="en-GB"/>
          </a:p>
        </p:txBody>
      </p:sp>
    </p:spTree>
    <p:extLst>
      <p:ext uri="{BB962C8B-B14F-4D97-AF65-F5344CB8AC3E}">
        <p14:creationId xmlns:p14="http://schemas.microsoft.com/office/powerpoint/2010/main" val="1277502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84213"/>
            <a:ext cx="4567238" cy="3425825"/>
          </a:xfrm>
        </p:spPr>
      </p:sp>
      <p:sp>
        <p:nvSpPr>
          <p:cNvPr id="3" name="Notes Placeholder 2"/>
          <p:cNvSpPr>
            <a:spLocks noGrp="1"/>
          </p:cNvSpPr>
          <p:nvPr>
            <p:ph type="body" idx="1"/>
          </p:nvPr>
        </p:nvSpPr>
        <p:spPr/>
        <p:txBody>
          <a:bodyPr>
            <a:normAutofit/>
          </a:bodyPr>
          <a:lstStyle/>
          <a:p>
            <a:pPr defTabSz="913028" eaLnBrk="0" fontAlgn="base" hangingPunct="0">
              <a:spcBef>
                <a:spcPct val="30000"/>
              </a:spcBef>
              <a:spcAft>
                <a:spcPct val="0"/>
              </a:spcAft>
              <a:defRPr/>
            </a:pPr>
            <a:r>
              <a:rPr lang="en-US" b="1" dirty="0">
                <a:solidFill>
                  <a:srgbClr val="C00000"/>
                </a:solidFill>
              </a:rPr>
              <a:t>Next Slide </a:t>
            </a:r>
            <a:endParaRPr lang="en-GB" b="1" dirty="0"/>
          </a:p>
          <a:p>
            <a:endParaRPr lang="en-GB" dirty="0">
              <a:cs typeface="Times New Roman" pitchFamily="18" charset="0"/>
            </a:endParaRPr>
          </a:p>
          <a:p>
            <a:endParaRPr lang="en-GB" dirty="0">
              <a:cs typeface="Times New Roman" pitchFamily="18" charset="0"/>
            </a:endParaRPr>
          </a:p>
          <a:p>
            <a:r>
              <a:rPr lang="en-GB" dirty="0">
                <a:cs typeface="Times New Roman" pitchFamily="18" charset="0"/>
              </a:rPr>
              <a:t>min (t</a:t>
            </a:r>
            <a:r>
              <a:rPr lang="en-GB" dirty="0"/>
              <a:t>his will allow for the water to heat back up to 100</a:t>
            </a:r>
            <a:r>
              <a:rPr lang="en-GB" baseline="30000" dirty="0"/>
              <a:t>o</a:t>
            </a:r>
            <a:r>
              <a:rPr lang="en-GB" dirty="0"/>
              <a:t>C after the items are added)</a:t>
            </a:r>
          </a:p>
        </p:txBody>
      </p:sp>
      <p:sp>
        <p:nvSpPr>
          <p:cNvPr id="4" name="Slide Number Placeholder 3"/>
          <p:cNvSpPr>
            <a:spLocks noGrp="1"/>
          </p:cNvSpPr>
          <p:nvPr>
            <p:ph type="sldNum" sz="quarter" idx="10"/>
          </p:nvPr>
        </p:nvSpPr>
        <p:spPr/>
        <p:txBody>
          <a:bodyPr/>
          <a:lstStyle/>
          <a:p>
            <a:pPr>
              <a:defRPr/>
            </a:pPr>
            <a:fld id="{F8FEF90A-AEF5-48C8-8BB7-3D0E31C75DC4}" type="slidenum">
              <a:rPr lang="en-GB" smtClean="0"/>
              <a:pPr>
                <a:defRPr/>
              </a:pPr>
              <a:t>78</a:t>
            </a:fld>
            <a:endParaRPr lang="en-GB"/>
          </a:p>
        </p:txBody>
      </p:sp>
    </p:spTree>
    <p:extLst>
      <p:ext uri="{BB962C8B-B14F-4D97-AF65-F5344CB8AC3E}">
        <p14:creationId xmlns:p14="http://schemas.microsoft.com/office/powerpoint/2010/main" val="5197861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84213"/>
            <a:ext cx="4567238" cy="3425825"/>
          </a:xfrm>
        </p:spPr>
      </p:sp>
      <p:sp>
        <p:nvSpPr>
          <p:cNvPr id="3" name="Notes Placeholder 2"/>
          <p:cNvSpPr>
            <a:spLocks noGrp="1"/>
          </p:cNvSpPr>
          <p:nvPr>
            <p:ph type="body" idx="1"/>
          </p:nvPr>
        </p:nvSpPr>
        <p:spPr/>
        <p:txBody>
          <a:bodyPr/>
          <a:lstStyle/>
          <a:p>
            <a:pPr defTabSz="913028" eaLnBrk="0" fontAlgn="base" hangingPunct="0">
              <a:spcBef>
                <a:spcPct val="30000"/>
              </a:spcBef>
              <a:spcAft>
                <a:spcPct val="0"/>
              </a:spcAft>
              <a:defRPr/>
            </a:pPr>
            <a:r>
              <a:rPr lang="en-US" b="1" dirty="0">
                <a:solidFill>
                  <a:srgbClr val="C00000"/>
                </a:solidFill>
              </a:rPr>
              <a:t>Next Slide </a:t>
            </a:r>
            <a:endParaRPr lang="en-GB" b="1" dirty="0"/>
          </a:p>
          <a:p>
            <a:endParaRPr lang="en-GB" dirty="0"/>
          </a:p>
        </p:txBody>
      </p:sp>
      <p:sp>
        <p:nvSpPr>
          <p:cNvPr id="4" name="Slide Number Placeholder 3"/>
          <p:cNvSpPr>
            <a:spLocks noGrp="1"/>
          </p:cNvSpPr>
          <p:nvPr>
            <p:ph type="sldNum" sz="quarter" idx="10"/>
          </p:nvPr>
        </p:nvSpPr>
        <p:spPr/>
        <p:txBody>
          <a:bodyPr/>
          <a:lstStyle/>
          <a:p>
            <a:pPr>
              <a:defRPr/>
            </a:pPr>
            <a:fld id="{F8FEF90A-AEF5-48C8-8BB7-3D0E31C75DC4}" type="slidenum">
              <a:rPr lang="en-GB" smtClean="0"/>
              <a:pPr>
                <a:defRPr/>
              </a:pPr>
              <a:t>79</a:t>
            </a:fld>
            <a:endParaRPr lang="en-GB"/>
          </a:p>
        </p:txBody>
      </p:sp>
    </p:spTree>
    <p:extLst>
      <p:ext uri="{BB962C8B-B14F-4D97-AF65-F5344CB8AC3E}">
        <p14:creationId xmlns:p14="http://schemas.microsoft.com/office/powerpoint/2010/main" val="9117907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B030A-B5B8-4D58-B5B5-F13C985E8D74}" type="slidenum">
              <a:rPr lang="en-GB" smtClean="0"/>
              <a:t>81</a:t>
            </a:fld>
            <a:endParaRPr lang="en-GB"/>
          </a:p>
        </p:txBody>
      </p:sp>
    </p:spTree>
    <p:extLst>
      <p:ext uri="{BB962C8B-B14F-4D97-AF65-F5344CB8AC3E}">
        <p14:creationId xmlns:p14="http://schemas.microsoft.com/office/powerpoint/2010/main" val="351380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03512781-871B-40AF-8EF5-036B0F8D692E}" type="slidenum">
              <a:rPr lang="en-GB" smtClean="0"/>
              <a:t>88</a:t>
            </a:fld>
            <a:endParaRPr lang="en-GB"/>
          </a:p>
        </p:txBody>
      </p:sp>
    </p:spTree>
    <p:extLst>
      <p:ext uri="{BB962C8B-B14F-4D97-AF65-F5344CB8AC3E}">
        <p14:creationId xmlns:p14="http://schemas.microsoft.com/office/powerpoint/2010/main" val="19708854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9B030A-B5B8-4D58-B5B5-F13C985E8D74}" type="slidenum">
              <a:rPr lang="en-GB" smtClean="0"/>
              <a:t>91</a:t>
            </a:fld>
            <a:endParaRPr lang="en-GB"/>
          </a:p>
        </p:txBody>
      </p:sp>
    </p:spTree>
    <p:extLst>
      <p:ext uri="{BB962C8B-B14F-4D97-AF65-F5344CB8AC3E}">
        <p14:creationId xmlns:p14="http://schemas.microsoft.com/office/powerpoint/2010/main" val="18611399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9B030A-B5B8-4D58-B5B5-F13C985E8D74}" type="slidenum">
              <a:rPr lang="en-GB" smtClean="0"/>
              <a:t>92</a:t>
            </a:fld>
            <a:endParaRPr lang="en-GB"/>
          </a:p>
        </p:txBody>
      </p:sp>
    </p:spTree>
    <p:extLst>
      <p:ext uri="{BB962C8B-B14F-4D97-AF65-F5344CB8AC3E}">
        <p14:creationId xmlns:p14="http://schemas.microsoft.com/office/powerpoint/2010/main" val="57038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9B030A-B5B8-4D58-B5B5-F13C985E8D74}" type="slidenum">
              <a:rPr lang="en-GB" smtClean="0"/>
              <a:t>15</a:t>
            </a:fld>
            <a:endParaRPr lang="en-GB"/>
          </a:p>
        </p:txBody>
      </p:sp>
    </p:spTree>
    <p:extLst>
      <p:ext uri="{BB962C8B-B14F-4D97-AF65-F5344CB8AC3E}">
        <p14:creationId xmlns:p14="http://schemas.microsoft.com/office/powerpoint/2010/main" val="264023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AF13B1-36F4-4F4F-9E3E-5B40013A0AD8}" type="slidenum">
              <a:rPr lang="en-GB" smtClean="0"/>
              <a:pPr>
                <a:defRPr/>
              </a:pPr>
              <a:t>94</a:t>
            </a:fld>
            <a:endParaRPr lang="en-GB"/>
          </a:p>
        </p:txBody>
      </p:sp>
    </p:spTree>
    <p:extLst>
      <p:ext uri="{BB962C8B-B14F-4D97-AF65-F5344CB8AC3E}">
        <p14:creationId xmlns:p14="http://schemas.microsoft.com/office/powerpoint/2010/main" val="12001482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AF13B1-36F4-4F4F-9E3E-5B40013A0AD8}" type="slidenum">
              <a:rPr lang="en-GB" smtClean="0"/>
              <a:pPr>
                <a:defRPr/>
              </a:pPr>
              <a:t>95</a:t>
            </a:fld>
            <a:endParaRPr lang="en-GB"/>
          </a:p>
        </p:txBody>
      </p:sp>
    </p:spTree>
    <p:extLst>
      <p:ext uri="{BB962C8B-B14F-4D97-AF65-F5344CB8AC3E}">
        <p14:creationId xmlns:p14="http://schemas.microsoft.com/office/powerpoint/2010/main" val="12001482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9B030A-B5B8-4D58-B5B5-F13C985E8D74}" type="slidenum">
              <a:rPr lang="en-GB" smtClean="0"/>
              <a:t>96</a:t>
            </a:fld>
            <a:endParaRPr lang="en-GB"/>
          </a:p>
        </p:txBody>
      </p:sp>
    </p:spTree>
    <p:extLst>
      <p:ext uri="{BB962C8B-B14F-4D97-AF65-F5344CB8AC3E}">
        <p14:creationId xmlns:p14="http://schemas.microsoft.com/office/powerpoint/2010/main" val="983764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03512781-871B-40AF-8EF5-036B0F8D692E}" type="slidenum">
              <a:rPr lang="en-GB" smtClean="0"/>
              <a:t>98</a:t>
            </a:fld>
            <a:endParaRPr lang="en-GB"/>
          </a:p>
        </p:txBody>
      </p:sp>
    </p:spTree>
    <p:extLst>
      <p:ext uri="{BB962C8B-B14F-4D97-AF65-F5344CB8AC3E}">
        <p14:creationId xmlns:p14="http://schemas.microsoft.com/office/powerpoint/2010/main" val="14733907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9B030A-B5B8-4D58-B5B5-F13C985E8D74}" type="slidenum">
              <a:rPr lang="en-GB" smtClean="0"/>
              <a:t>99</a:t>
            </a:fld>
            <a:endParaRPr lang="en-GB"/>
          </a:p>
        </p:txBody>
      </p:sp>
    </p:spTree>
    <p:extLst>
      <p:ext uri="{BB962C8B-B14F-4D97-AF65-F5344CB8AC3E}">
        <p14:creationId xmlns:p14="http://schemas.microsoft.com/office/powerpoint/2010/main" val="702581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9B030A-B5B8-4D58-B5B5-F13C985E8D74}" type="slidenum">
              <a:rPr lang="en-GB" smtClean="0"/>
              <a:t>16</a:t>
            </a:fld>
            <a:endParaRPr lang="en-GB"/>
          </a:p>
        </p:txBody>
      </p:sp>
    </p:spTree>
    <p:extLst>
      <p:ext uri="{BB962C8B-B14F-4D97-AF65-F5344CB8AC3E}">
        <p14:creationId xmlns:p14="http://schemas.microsoft.com/office/powerpoint/2010/main" val="166018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0"/>
              </a:spcBef>
              <a:spcAft>
                <a:spcPct val="0"/>
              </a:spcAft>
              <a:defRPr sz="2000" i="1">
                <a:solidFill>
                  <a:schemeClr val="tx1"/>
                </a:solidFill>
                <a:latin typeface="Arial" charset="0"/>
              </a:defRPr>
            </a:lvl6pPr>
            <a:lvl7pPr marL="2971800" indent="-228600" eaLnBrk="0" fontAlgn="base" hangingPunct="0">
              <a:spcBef>
                <a:spcPct val="0"/>
              </a:spcBef>
              <a:spcAft>
                <a:spcPct val="0"/>
              </a:spcAft>
              <a:defRPr sz="2000" i="1">
                <a:solidFill>
                  <a:schemeClr val="tx1"/>
                </a:solidFill>
                <a:latin typeface="Arial" charset="0"/>
              </a:defRPr>
            </a:lvl7pPr>
            <a:lvl8pPr marL="3429000" indent="-228600" eaLnBrk="0" fontAlgn="base" hangingPunct="0">
              <a:spcBef>
                <a:spcPct val="0"/>
              </a:spcBef>
              <a:spcAft>
                <a:spcPct val="0"/>
              </a:spcAft>
              <a:defRPr sz="2000" i="1">
                <a:solidFill>
                  <a:schemeClr val="tx1"/>
                </a:solidFill>
                <a:latin typeface="Arial" charset="0"/>
              </a:defRPr>
            </a:lvl8pPr>
            <a:lvl9pPr marL="3886200" indent="-228600" eaLnBrk="0" fontAlgn="base" hangingPunct="0">
              <a:spcBef>
                <a:spcPct val="0"/>
              </a:spcBef>
              <a:spcAft>
                <a:spcPct val="0"/>
              </a:spcAft>
              <a:defRPr sz="2000" i="1">
                <a:solidFill>
                  <a:schemeClr val="tx1"/>
                </a:solidFill>
                <a:latin typeface="Arial" charset="0"/>
              </a:defRPr>
            </a:lvl9pPr>
          </a:lstStyle>
          <a:p>
            <a:pPr eaLnBrk="1" hangingPunct="1"/>
            <a:fld id="{4FA9F83A-CA86-4947-ACD7-1F2E5C523C45}" type="slidenum">
              <a:rPr lang="en-GB" sz="1200" i="0">
                <a:latin typeface="Times New Roman" pitchFamily="18" charset="0"/>
              </a:rPr>
              <a:pPr eaLnBrk="1" hangingPunct="1"/>
              <a:t>17</a:t>
            </a:fld>
            <a:endParaRPr lang="en-GB" sz="1200" i="0">
              <a:latin typeface="Times New Roman" pitchFamily="18" charset="0"/>
            </a:endParaRPr>
          </a:p>
        </p:txBody>
      </p:sp>
      <p:sp>
        <p:nvSpPr>
          <p:cNvPr id="34819" name="Rectangle 2"/>
          <p:cNvSpPr>
            <a:spLocks noGrp="1" noRot="1" noChangeAspect="1" noChangeArrowheads="1" noTextEdit="1"/>
          </p:cNvSpPr>
          <p:nvPr>
            <p:ph type="sldImg"/>
          </p:nvPr>
        </p:nvSpPr>
        <p:spPr>
          <a:xfrm>
            <a:off x="968375" y="777875"/>
            <a:ext cx="4859338" cy="364490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2104083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9B030A-B5B8-4D58-B5B5-F13C985E8D74}" type="slidenum">
              <a:rPr lang="en-GB" smtClean="0"/>
              <a:t>19</a:t>
            </a:fld>
            <a:endParaRPr lang="en-GB"/>
          </a:p>
        </p:txBody>
      </p:sp>
    </p:spTree>
    <p:extLst>
      <p:ext uri="{BB962C8B-B14F-4D97-AF65-F5344CB8AC3E}">
        <p14:creationId xmlns:p14="http://schemas.microsoft.com/office/powerpoint/2010/main" val="1716413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B9B030A-B5B8-4D58-B5B5-F13C985E8D74}" type="slidenum">
              <a:rPr lang="en-GB" smtClean="0"/>
              <a:t>21</a:t>
            </a:fld>
            <a:endParaRPr lang="en-GB"/>
          </a:p>
        </p:txBody>
      </p:sp>
    </p:spTree>
    <p:extLst>
      <p:ext uri="{BB962C8B-B14F-4D97-AF65-F5344CB8AC3E}">
        <p14:creationId xmlns:p14="http://schemas.microsoft.com/office/powerpoint/2010/main" val="985021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bIns="1224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485184"/>
            <a:ext cx="5508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US" noProof="0"/>
              <a:t>Click to edit Master title style</a:t>
            </a:r>
            <a:endParaRPr lang="en-GB" noProof="0" dirty="0"/>
          </a:p>
        </p:txBody>
      </p:sp>
      <p:sp>
        <p:nvSpPr>
          <p:cNvPr id="36" name="Text Placeholder 35"/>
          <p:cNvSpPr>
            <a:spLocks noGrp="1"/>
          </p:cNvSpPr>
          <p:nvPr>
            <p:ph type="body" sz="quarter" idx="10" hasCustomPrompt="1"/>
          </p:nvPr>
        </p:nvSpPr>
        <p:spPr>
          <a:xfrm>
            <a:off x="360000" y="6507006"/>
            <a:ext cx="44787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7121935"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1" y="4482001"/>
            <a:ext cx="9143999" cy="1656000"/>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62" name="Text Placeholder 35"/>
          <p:cNvSpPr>
            <a:spLocks noGrp="1"/>
          </p:cNvSpPr>
          <p:nvPr>
            <p:ph type="body" sz="quarter" idx="15" hasCustomPrompt="1"/>
          </p:nvPr>
        </p:nvSpPr>
        <p:spPr>
          <a:xfrm>
            <a:off x="359999" y="5440855"/>
            <a:ext cx="8408379" cy="288000"/>
          </a:xfrm>
          <a:noFill/>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5595508" y="485184"/>
            <a:ext cx="3172871" cy="11124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4954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fld id="{EA826542-68AB-4EF5-B2B7-7C8D70871A17}" type="datetime1">
              <a:rPr lang="en-GB" noProof="0" smtClean="0"/>
              <a:pPr/>
              <a:t>23/07/2024</a:t>
            </a:fld>
            <a:endParaRPr lang="en-GB" noProof="0"/>
          </a:p>
        </p:txBody>
      </p:sp>
      <p:sp>
        <p:nvSpPr>
          <p:cNvPr id="19" name="Footer Placeholder 18"/>
          <p:cNvSpPr>
            <a:spLocks noGrp="1"/>
          </p:cNvSpPr>
          <p:nvPr>
            <p:ph type="ftr" sz="quarter" idx="15"/>
          </p:nvPr>
        </p:nvSpPr>
        <p:spPr>
          <a:noFill/>
        </p:spPr>
        <p:txBody>
          <a:bodyPr/>
          <a:lstStyle/>
          <a:p>
            <a:r>
              <a:rPr lang="en-GB" noProof="0"/>
              <a:t>|     Title of the presentation</a:t>
            </a:r>
          </a:p>
        </p:txBody>
      </p:sp>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‹N°›</a:t>
            </a:fld>
            <a:endParaRPr lang="en-GB" noProof="0"/>
          </a:p>
        </p:txBody>
      </p:sp>
      <p:sp>
        <p:nvSpPr>
          <p:cNvPr id="17" name="Text Placeholder 7"/>
          <p:cNvSpPr>
            <a:spLocks noGrp="1"/>
          </p:cNvSpPr>
          <p:nvPr>
            <p:ph type="body" sz="quarter" idx="21" hasCustomPrompt="1"/>
          </p:nvPr>
        </p:nvSpPr>
        <p:spPr>
          <a:xfrm>
            <a:off x="360000" y="6293650"/>
            <a:ext cx="8419774"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US" noProof="0"/>
              <a:t>Click to edit Master title style</a:t>
            </a:r>
            <a:endParaRPr lang="en-GB" noProof="0" dirty="0"/>
          </a:p>
        </p:txBody>
      </p:sp>
      <p:sp>
        <p:nvSpPr>
          <p:cNvPr id="1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359999" y="1800000"/>
            <a:ext cx="8419774"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US" noProof="0"/>
              <a:t>Edit Master text styles</a:t>
            </a:r>
          </a:p>
          <a:p>
            <a:pPr lvl="1"/>
            <a:r>
              <a:rPr lang="en-US" noProof="0"/>
              <a:t>Second level</a:t>
            </a:r>
          </a:p>
        </p:txBody>
      </p:sp>
    </p:spTree>
    <p:extLst>
      <p:ext uri="{BB962C8B-B14F-4D97-AF65-F5344CB8AC3E}">
        <p14:creationId xmlns:p14="http://schemas.microsoft.com/office/powerpoint/2010/main" val="327807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2"/>
            <a:ext cx="9144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1"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buClr>
                <a:schemeClr val="bg1"/>
              </a:buClr>
              <a:defRPr sz="2800">
                <a:solidFill>
                  <a:schemeClr val="bg1"/>
                </a:solidFill>
                <a:latin typeface="+mj-lt"/>
              </a:defRPr>
            </a:lvl2pPr>
          </a:lstStyle>
          <a:p>
            <a:pPr lvl="0"/>
            <a:r>
              <a:rPr lang="en-US"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48AB999A-019E-47DF-9626-59D35A5C5D1F}" type="datetime1">
              <a:rPr lang="en-GB" noProof="0" smtClean="0"/>
              <a:t>23/07/2024</a:t>
            </a:fld>
            <a:endParaRPr lang="en-GB" noProof="0"/>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noProof="0"/>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pPr/>
              <a:t>‹N°›</a:t>
            </a:fld>
            <a:endParaRPr lang="en-GB" noProof="0"/>
          </a:p>
        </p:txBody>
      </p:sp>
      <p:sp>
        <p:nvSpPr>
          <p:cNvPr id="15" name="Text Placeholder 7"/>
          <p:cNvSpPr>
            <a:spLocks noGrp="1"/>
          </p:cNvSpPr>
          <p:nvPr>
            <p:ph type="body" sz="quarter" idx="22" hasCustomPrompt="1"/>
          </p:nvPr>
        </p:nvSpPr>
        <p:spPr bwMode="gray">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sp>
        <p:nvSpPr>
          <p:cNvPr id="6" name="Picture Placeholder 5"/>
          <p:cNvSpPr>
            <a:spLocks noGrp="1"/>
          </p:cNvSpPr>
          <p:nvPr>
            <p:ph type="pic" sz="quarter" idx="23" hasCustomPrompt="1"/>
          </p:nvPr>
        </p:nvSpPr>
        <p:spPr bwMode="gray">
          <a:xfrm>
            <a:off x="6803373" y="371958"/>
            <a:ext cx="1976400" cy="6948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026720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23/07/2024</a:t>
            </a:fld>
            <a:endParaRPr lang="en-GB" noProof="0"/>
          </a:p>
        </p:txBody>
      </p:sp>
      <p:sp>
        <p:nvSpPr>
          <p:cNvPr id="8" name="Footer Placeholder 7"/>
          <p:cNvSpPr>
            <a:spLocks noGrp="1"/>
          </p:cNvSpPr>
          <p:nvPr>
            <p:ph type="ftr" sz="quarter" idx="31"/>
          </p:nvPr>
        </p:nvSpPr>
        <p:spPr bwMode="gray"/>
        <p:txBody>
          <a:bodyPr/>
          <a:lstStyle/>
          <a:p>
            <a:r>
              <a:rPr lang="en-GB" noProof="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‹N°›</a:t>
            </a:fld>
            <a:endParaRPr lang="en-GB" noProof="0"/>
          </a:p>
        </p:txBody>
      </p:sp>
      <p:sp>
        <p:nvSpPr>
          <p:cNvPr id="28" name="Rectangle 27"/>
          <p:cNvSpPr/>
          <p:nvPr userDrawn="1"/>
        </p:nvSpPr>
        <p:spPr bwMode="gray">
          <a:xfrm>
            <a:off x="360000"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2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228545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98F2AE24-6C3D-4363-8DA8-E9E849065A01}" type="datetime1">
              <a:rPr lang="en-GB" noProof="0" smtClean="0"/>
              <a:t>23/07/2024</a:t>
            </a:fld>
            <a:endParaRPr lang="en-GB" noProof="0"/>
          </a:p>
        </p:txBody>
      </p:sp>
      <p:sp>
        <p:nvSpPr>
          <p:cNvPr id="4" name="Footer Placeholder 3"/>
          <p:cNvSpPr>
            <a:spLocks noGrp="1"/>
          </p:cNvSpPr>
          <p:nvPr>
            <p:ph type="ftr" sz="quarter" idx="11"/>
          </p:nvPr>
        </p:nvSpPr>
        <p:spPr bwMode="gray"/>
        <p:txBody>
          <a:bodyPr/>
          <a:lstStyle/>
          <a:p>
            <a:r>
              <a:rPr lang="en-GB" noProof="0"/>
              <a:t>|     Title of the presentation</a:t>
            </a:r>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‹N°›</a:t>
            </a:fld>
            <a:endParaRPr lang="en-GB" noProof="0"/>
          </a:p>
        </p:txBody>
      </p:sp>
      <p:sp>
        <p:nvSpPr>
          <p:cNvPr id="12" name="Text Placeholder 7"/>
          <p:cNvSpPr>
            <a:spLocks noGrp="1"/>
          </p:cNvSpPr>
          <p:nvPr>
            <p:ph type="body" sz="quarter" idx="21" hasCustomPrompt="1"/>
          </p:nvPr>
        </p:nvSpPr>
        <p:spPr bwMode="gray">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860535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p:nvPr>
        </p:nvSpPr>
        <p:spPr bwMode="gray">
          <a:xfrm>
            <a:off x="1"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35" name="Picture Placeholder 8"/>
          <p:cNvSpPr>
            <a:spLocks noGrp="1"/>
          </p:cNvSpPr>
          <p:nvPr>
            <p:ph type="pic" sz="quarter" idx="22" hasCustomPrompt="1"/>
          </p:nvPr>
        </p:nvSpPr>
        <p:spPr bwMode="gray">
          <a:xfrm>
            <a:off x="5595508" y="488563"/>
            <a:ext cx="3172871" cy="11124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986485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0" y="0"/>
            <a:ext cx="9144000" cy="980728"/>
          </a:xfrm>
        </p:spPr>
        <p:txBody>
          <a:bodyPr/>
          <a:lstStyle/>
          <a:p>
            <a:r>
              <a:rPr lang="en-US"/>
              <a:t>Click to edit Master title style</a:t>
            </a:r>
            <a:endParaRPr lang="en-GB"/>
          </a:p>
        </p:txBody>
      </p:sp>
    </p:spTree>
    <p:extLst>
      <p:ext uri="{BB962C8B-B14F-4D97-AF65-F5344CB8AC3E}">
        <p14:creationId xmlns:p14="http://schemas.microsoft.com/office/powerpoint/2010/main" val="414187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542"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670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92CC"/>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7/23/24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971237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1" y="4482002"/>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bwMode="gray">
          <a:xfrm>
            <a:off x="5595508" y="488563"/>
            <a:ext cx="3172871" cy="11124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9"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23/07/2024</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‹N°›</a:t>
            </a:fld>
            <a:endParaRPr lang="en-GB" noProof="0"/>
          </a:p>
        </p:txBody>
      </p:sp>
      <p:sp>
        <p:nvSpPr>
          <p:cNvPr id="13"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1800000"/>
            <a:ext cx="8424001" cy="42372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05F5F25C-B8D8-45F9-9C80-5699EEACB709}" type="datetime1">
              <a:rPr lang="en-GB" noProof="0" smtClean="0"/>
              <a:t>23/07/2024</a:t>
            </a:fld>
            <a:endParaRPr lang="en-GB" noProof="0"/>
          </a:p>
        </p:txBody>
      </p:sp>
      <p:sp>
        <p:nvSpPr>
          <p:cNvPr id="5" name="Footer Placeholder 4"/>
          <p:cNvSpPr>
            <a:spLocks noGrp="1"/>
          </p:cNvSpPr>
          <p:nvPr>
            <p:ph type="ftr" sz="quarter" idx="15"/>
          </p:nvPr>
        </p:nvSpPr>
        <p:spPr/>
        <p:txBody>
          <a:bodyPr/>
          <a:lstStyle/>
          <a:p>
            <a:r>
              <a:rPr lang="en-GB" noProof="0"/>
              <a:t>|     Title of the presentation</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‹N°›</a:t>
            </a:fld>
            <a:endParaRPr lang="en-GB" noProof="0"/>
          </a:p>
        </p:txBody>
      </p:sp>
      <p:sp>
        <p:nvSpPr>
          <p:cNvPr id="1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3209924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23/07/2024</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a:t>
            </a:fld>
            <a:endParaRPr lang="en-GB" noProof="0"/>
          </a:p>
        </p:txBody>
      </p:sp>
      <p:sp>
        <p:nvSpPr>
          <p:cNvPr id="21"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23/07/2024</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a:t>
            </a:fld>
            <a:endParaRPr lang="en-GB" noProof="0"/>
          </a:p>
        </p:txBody>
      </p:sp>
      <p:sp>
        <p:nvSpPr>
          <p:cNvPr id="21"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23/07/2024</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a:t>
            </a:fld>
            <a:endParaRPr lang="en-GB" noProof="0"/>
          </a:p>
        </p:txBody>
      </p:sp>
      <p:sp>
        <p:nvSpPr>
          <p:cNvPr id="21"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59999"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23/07/2024</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a:t>
            </a:fld>
            <a:endParaRPr lang="en-GB" noProof="0"/>
          </a:p>
        </p:txBody>
      </p:sp>
      <p:sp>
        <p:nvSpPr>
          <p:cNvPr id="21"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23/07/2024</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‹N°›</a:t>
            </a:fld>
            <a:endParaRPr lang="en-GB" noProof="0"/>
          </a:p>
        </p:txBody>
      </p:sp>
      <p:sp>
        <p:nvSpPr>
          <p:cNvPr id="23"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23/07/2024</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‹N°›</a:t>
            </a:fld>
            <a:endParaRPr lang="en-GB" noProof="0"/>
          </a:p>
        </p:txBody>
      </p:sp>
      <p:sp>
        <p:nvSpPr>
          <p:cNvPr id="23"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23/07/2024</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‹N°›</a:t>
            </a:fld>
            <a:endParaRPr lang="en-GB" noProof="0"/>
          </a:p>
        </p:txBody>
      </p:sp>
      <p:sp>
        <p:nvSpPr>
          <p:cNvPr id="16"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23/07/2024</a:t>
            </a:fld>
            <a:endParaRPr lang="en-GB" noProof="0"/>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‹N°›</a:t>
            </a:fld>
            <a:endParaRPr lang="en-GB" noProof="0"/>
          </a:p>
        </p:txBody>
      </p:sp>
      <p:sp>
        <p:nvSpPr>
          <p:cNvPr id="17" name="Text Placeholder 7"/>
          <p:cNvSpPr>
            <a:spLocks noGrp="1"/>
          </p:cNvSpPr>
          <p:nvPr>
            <p:ph type="body" sz="quarter" idx="21" hasCustomPrompt="1"/>
          </p:nvPr>
        </p:nvSpPr>
        <p:spPr bwMode="invGray">
          <a:xfrm>
            <a:off x="360000" y="6293650"/>
            <a:ext cx="8419774"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359999" y="1800000"/>
            <a:ext cx="8419774"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1"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23/07/2024</a:t>
            </a:fld>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‹N°›</a:t>
            </a:fld>
            <a:endParaRPr lang="en-GB" noProof="0"/>
          </a:p>
        </p:txBody>
      </p:sp>
      <p:sp>
        <p:nvSpPr>
          <p:cNvPr id="15" name="Text Placeholder 7"/>
          <p:cNvSpPr>
            <a:spLocks noGrp="1"/>
          </p:cNvSpPr>
          <p:nvPr>
            <p:ph type="body" sz="quarter" idx="22" hasCustomPrompt="1"/>
          </p:nvPr>
        </p:nvSpPr>
        <p:spPr bwMode="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23/07/2024</a:t>
            </a:fld>
            <a:endParaRPr lang="en-GB" noProof="0"/>
          </a:p>
        </p:txBody>
      </p:sp>
      <p:sp>
        <p:nvSpPr>
          <p:cNvPr id="8" name="Footer Placeholder 7"/>
          <p:cNvSpPr>
            <a:spLocks noGrp="1"/>
          </p:cNvSpPr>
          <p:nvPr>
            <p:ph type="ftr" sz="quarter" idx="31"/>
          </p:nvPr>
        </p:nvSpPr>
        <p:spPr bwMode="gray"/>
        <p:txBody>
          <a:bodyPr/>
          <a:lstStyle/>
          <a:p>
            <a:r>
              <a:rPr lang="en-GB" noProof="0" dirty="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‹N°›</a:t>
            </a:fld>
            <a:endParaRPr lang="en-GB" noProof="0"/>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60000"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99" y="1800000"/>
            <a:ext cx="4104000" cy="42372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4675773" y="1800000"/>
            <a:ext cx="4104000" cy="42372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e Placeholder 7"/>
          <p:cNvSpPr>
            <a:spLocks noGrp="1"/>
          </p:cNvSpPr>
          <p:nvPr>
            <p:ph type="dt" sz="half" idx="22"/>
          </p:nvPr>
        </p:nvSpPr>
        <p:spPr/>
        <p:txBody>
          <a:bodyPr/>
          <a:lstStyle/>
          <a:p>
            <a:fld id="{F5FFF000-091D-47C5-9387-17D52AD2CE62}" type="datetime1">
              <a:rPr lang="en-GB" noProof="0" smtClean="0"/>
              <a:t>23/07/2024</a:t>
            </a:fld>
            <a:endParaRPr lang="en-GB" noProof="0"/>
          </a:p>
        </p:txBody>
      </p:sp>
      <p:sp>
        <p:nvSpPr>
          <p:cNvPr id="9" name="Footer Placeholder 8"/>
          <p:cNvSpPr>
            <a:spLocks noGrp="1"/>
          </p:cNvSpPr>
          <p:nvPr>
            <p:ph type="ftr" sz="quarter" idx="23"/>
          </p:nvPr>
        </p:nvSpPr>
        <p:spPr/>
        <p:txBody>
          <a:bodyPr/>
          <a:lstStyle/>
          <a:p>
            <a:r>
              <a:rPr lang="en-GB" noProof="0"/>
              <a:t>|     Title of the presentation</a:t>
            </a:r>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‹N°›</a:t>
            </a:fld>
            <a:endParaRPr lang="en-GB" noProof="0"/>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145633454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23/07/2024</a:t>
            </a:fld>
            <a:endParaRPr lang="en-GB" noProof="0"/>
          </a:p>
        </p:txBody>
      </p:sp>
      <p:sp>
        <p:nvSpPr>
          <p:cNvPr id="4" name="Footer Placeholder 3"/>
          <p:cNvSpPr>
            <a:spLocks noGrp="1"/>
          </p:cNvSpPr>
          <p:nvPr>
            <p:ph type="ftr" sz="quarter" idx="11"/>
          </p:nvPr>
        </p:nvSpPr>
        <p:spPr bwMode="invGray"/>
        <p:txBody>
          <a:bodyPr/>
          <a:lstStyle/>
          <a:p>
            <a:r>
              <a:rPr lang="en-GB" noProof="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‹N°›</a:t>
            </a:fld>
            <a:endParaRPr lang="en-GB" noProof="0"/>
          </a:p>
        </p:txBody>
      </p:sp>
      <p:sp>
        <p:nvSpPr>
          <p:cNvPr id="12"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5" name="Picture Placeholder 8"/>
          <p:cNvSpPr>
            <a:spLocks noGrp="1"/>
          </p:cNvSpPr>
          <p:nvPr>
            <p:ph type="pic" sz="quarter" idx="22" hasCustomPrompt="1"/>
          </p:nvPr>
        </p:nvSpPr>
        <p:spPr bwMode="gray">
          <a:xfrm>
            <a:off x="5595508" y="488563"/>
            <a:ext cx="3172871" cy="11124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1"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a:p>
            <a:endParaRPr lang="en-GB" noProof="0" dirty="0"/>
          </a:p>
        </p:txBody>
      </p:sp>
    </p:spTree>
    <p:extLst>
      <p:ext uri="{BB962C8B-B14F-4D97-AF65-F5344CB8AC3E}">
        <p14:creationId xmlns:p14="http://schemas.microsoft.com/office/powerpoint/2010/main" val="982847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lvl1pPr>
              <a:defRPr>
                <a:solidFill>
                  <a:schemeClr val="bg1"/>
                </a:solidFill>
              </a:defRPr>
            </a:lvl1pPr>
          </a:lstStyle>
          <a:p>
            <a:fld id="{98F2AE24-6C3D-4363-8DA8-E9E849065A01}" type="datetime1">
              <a:rPr lang="en-US" smtClean="0"/>
              <a:pPr/>
              <a:t>7/23/24</a:t>
            </a:fld>
            <a:endParaRPr lang="en-GB"/>
          </a:p>
        </p:txBody>
      </p:sp>
      <p:sp>
        <p:nvSpPr>
          <p:cNvPr id="4" name="Footer Placeholder 3"/>
          <p:cNvSpPr>
            <a:spLocks noGrp="1"/>
          </p:cNvSpPr>
          <p:nvPr>
            <p:ph type="ftr" sz="quarter" idx="11"/>
          </p:nvPr>
        </p:nvSpPr>
        <p:spPr bwMode="gray"/>
        <p:txBody>
          <a:bodyPr/>
          <a:lstStyle>
            <a:lvl1pPr>
              <a:defRPr>
                <a:solidFill>
                  <a:schemeClr val="bg1"/>
                </a:solidFill>
              </a:defRPr>
            </a:lvl1pPr>
          </a:lstStyle>
          <a:p>
            <a:r>
              <a:rPr lang="en-GB"/>
              <a:t>|     Title of the presentation</a:t>
            </a: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‹N°›</a:t>
            </a:fld>
            <a:endParaRPr lang="en-GB">
              <a:solidFill>
                <a:prstClr val="black"/>
              </a:solidFill>
            </a:endParaRPr>
          </a:p>
        </p:txBody>
      </p:sp>
      <p:sp>
        <p:nvSpPr>
          <p:cNvPr id="12" name="Text Placeholder 7"/>
          <p:cNvSpPr>
            <a:spLocks noGrp="1"/>
          </p:cNvSpPr>
          <p:nvPr>
            <p:ph type="body" sz="quarter" idx="21" hasCustomPrompt="1"/>
          </p:nvPr>
        </p:nvSpPr>
        <p:spPr bwMode="gray">
          <a:xfrm>
            <a:off x="359999" y="6293648"/>
            <a:ext cx="8419774" cy="208579"/>
          </a:xfrm>
        </p:spPr>
        <p:txBody>
          <a:bodyPr anchor="t">
            <a:normAutofit/>
          </a:bodyPr>
          <a:lstStyle>
            <a:lvl1pPr>
              <a:defRPr sz="800" b="0">
                <a:solidFill>
                  <a:schemeClr val="bg1"/>
                </a:solidFill>
                <a:latin typeface="+mn-lt"/>
              </a:defRPr>
            </a:lvl1pPr>
          </a:lstStyle>
          <a:p>
            <a:pPr lvl="0"/>
            <a:r>
              <a:rPr lang="en-GB" noProof="0" dirty="0"/>
              <a:t>Source:</a:t>
            </a:r>
          </a:p>
        </p:txBody>
      </p:sp>
      <p:sp>
        <p:nvSpPr>
          <p:cNvPr id="10" name="Text Placeholder 7"/>
          <p:cNvSpPr>
            <a:spLocks noGrp="1"/>
          </p:cNvSpPr>
          <p:nvPr>
            <p:ph type="body" sz="quarter" idx="13" hasCustomPrompt="1"/>
          </p:nvPr>
        </p:nvSpPr>
        <p:spPr bwMode="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2490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6C78BF3F-558A-4B3C-B451-D04BA3C54A4A}" type="datetime1">
              <a:rPr lang="en-GB" noProof="0" smtClean="0"/>
              <a:t>23/07/2024</a:t>
            </a:fld>
            <a:endParaRPr lang="en-GB" noProof="0"/>
          </a:p>
        </p:txBody>
      </p:sp>
      <p:sp>
        <p:nvSpPr>
          <p:cNvPr id="9" name="Footer Placeholder 8"/>
          <p:cNvSpPr>
            <a:spLocks noGrp="1"/>
          </p:cNvSpPr>
          <p:nvPr>
            <p:ph type="ftr" sz="quarter" idx="23"/>
          </p:nvPr>
        </p:nvSpPr>
        <p:spPr/>
        <p:txBody>
          <a:bodyPr/>
          <a:lstStyle/>
          <a:p>
            <a:r>
              <a:rPr lang="en-GB" noProof="0"/>
              <a:t>|     Title of the presentation</a:t>
            </a:r>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‹N°›</a:t>
            </a:fld>
            <a:endParaRPr lang="en-GB" noProof="0"/>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US" noProof="0"/>
              <a:t>Click to edit Master title style</a:t>
            </a:r>
            <a:endParaRPr lang="en-GB" noProof="0"/>
          </a:p>
        </p:txBody>
      </p:sp>
      <p:sp>
        <p:nvSpPr>
          <p:cNvPr id="12" name="Content Placeholder 2"/>
          <p:cNvSpPr>
            <a:spLocks noGrp="1"/>
          </p:cNvSpPr>
          <p:nvPr>
            <p:ph sz="half" idx="25"/>
          </p:nvPr>
        </p:nvSpPr>
        <p:spPr>
          <a:xfrm>
            <a:off x="359999" y="2160000"/>
            <a:ext cx="4104000" cy="38772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a:xfrm>
            <a:off x="4675773" y="2160000"/>
            <a:ext cx="4104000" cy="38772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Edit Master text styles</a:t>
            </a:r>
          </a:p>
        </p:txBody>
      </p:sp>
      <p:sp>
        <p:nvSpPr>
          <p:cNvPr id="26"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Edit Master text styles</a:t>
            </a:r>
          </a:p>
        </p:txBody>
      </p:sp>
    </p:spTree>
    <p:extLst>
      <p:ext uri="{BB962C8B-B14F-4D97-AF65-F5344CB8AC3E}">
        <p14:creationId xmlns:p14="http://schemas.microsoft.com/office/powerpoint/2010/main" val="425219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600EC954-D5DE-4DD1-907A-F19F26ED4621}" type="datetime1">
              <a:rPr lang="en-GB" noProof="0" smtClean="0"/>
              <a:t>23/07/2024</a:t>
            </a:fld>
            <a:endParaRPr lang="en-GB" noProof="0"/>
          </a:p>
        </p:txBody>
      </p:sp>
      <p:sp>
        <p:nvSpPr>
          <p:cNvPr id="9" name="Footer Placeholder 8"/>
          <p:cNvSpPr>
            <a:spLocks noGrp="1"/>
          </p:cNvSpPr>
          <p:nvPr>
            <p:ph type="ftr" sz="quarter" idx="23"/>
          </p:nvPr>
        </p:nvSpPr>
        <p:spPr/>
        <p:txBody>
          <a:bodyPr/>
          <a:lstStyle/>
          <a:p>
            <a:r>
              <a:rPr lang="en-GB" noProof="0"/>
              <a:t>|     Title of the presentation</a:t>
            </a:r>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‹N°›</a:t>
            </a:fld>
            <a:endParaRPr lang="en-GB" noProof="0"/>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US" noProof="0"/>
              <a:t>Click to edit Master title style</a:t>
            </a:r>
            <a:endParaRPr lang="en-GB" noProof="0"/>
          </a:p>
        </p:txBody>
      </p:sp>
      <p:sp>
        <p:nvSpPr>
          <p:cNvPr id="12" name="Content Placeholder 2"/>
          <p:cNvSpPr>
            <a:spLocks noGrp="1"/>
          </p:cNvSpPr>
          <p:nvPr>
            <p:ph sz="half" idx="25"/>
          </p:nvPr>
        </p:nvSpPr>
        <p:spPr>
          <a:xfrm>
            <a:off x="359999"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a:xfrm>
            <a:off x="4675773"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Edit Master text styles</a:t>
            </a:r>
          </a:p>
        </p:txBody>
      </p:sp>
      <p:sp>
        <p:nvSpPr>
          <p:cNvPr id="20"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Edit Master text styles</a:t>
            </a:r>
          </a:p>
        </p:txBody>
      </p:sp>
      <p:sp>
        <p:nvSpPr>
          <p:cNvPr id="3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359999"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3"/>
          <p:cNvSpPr>
            <a:spLocks noGrp="1"/>
          </p:cNvSpPr>
          <p:nvPr>
            <p:ph sz="half" idx="34"/>
          </p:nvPr>
        </p:nvSpPr>
        <p:spPr>
          <a:xfrm>
            <a:off x="4675773"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Text Placeholder 5"/>
          <p:cNvSpPr>
            <a:spLocks noGrp="1"/>
          </p:cNvSpPr>
          <p:nvPr>
            <p:ph type="body" sz="quarter" idx="35"/>
          </p:nvPr>
        </p:nvSpPr>
        <p:spPr>
          <a:xfrm>
            <a:off x="359999"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Edit Master text styles</a:t>
            </a:r>
          </a:p>
        </p:txBody>
      </p:sp>
      <p:sp>
        <p:nvSpPr>
          <p:cNvPr id="40" name="Text Placeholder 5"/>
          <p:cNvSpPr>
            <a:spLocks noGrp="1"/>
          </p:cNvSpPr>
          <p:nvPr>
            <p:ph type="body" sz="quarter" idx="36"/>
          </p:nvPr>
        </p:nvSpPr>
        <p:spPr>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Edit Master text styles</a:t>
            </a:r>
          </a:p>
        </p:txBody>
      </p:sp>
    </p:spTree>
    <p:extLst>
      <p:ext uri="{BB962C8B-B14F-4D97-AF65-F5344CB8AC3E}">
        <p14:creationId xmlns:p14="http://schemas.microsoft.com/office/powerpoint/2010/main" val="1304697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539959C5-8A63-4BDF-9345-C80A98690B8E}" type="datetime1">
              <a:rPr lang="en-GB" noProof="0" smtClean="0"/>
              <a:t>23/07/2024</a:t>
            </a:fld>
            <a:endParaRPr lang="en-GB" noProof="0"/>
          </a:p>
        </p:txBody>
      </p:sp>
      <p:sp>
        <p:nvSpPr>
          <p:cNvPr id="9" name="Footer Placeholder 8"/>
          <p:cNvSpPr>
            <a:spLocks noGrp="1"/>
          </p:cNvSpPr>
          <p:nvPr>
            <p:ph type="ftr" sz="quarter" idx="23"/>
          </p:nvPr>
        </p:nvSpPr>
        <p:spPr/>
        <p:txBody>
          <a:bodyPr/>
          <a:lstStyle/>
          <a:p>
            <a:r>
              <a:rPr lang="en-GB" noProof="0"/>
              <a:t>|     Title of the presentation</a:t>
            </a:r>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‹N°›</a:t>
            </a:fld>
            <a:endParaRPr lang="en-GB" noProof="0"/>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US" noProof="0"/>
              <a:t>Click to edit Master title style</a:t>
            </a:r>
            <a:endParaRPr lang="en-GB" noProof="0"/>
          </a:p>
        </p:txBody>
      </p:sp>
      <p:sp>
        <p:nvSpPr>
          <p:cNvPr id="12" name="Content Placeholder 2"/>
          <p:cNvSpPr>
            <a:spLocks noGrp="1"/>
          </p:cNvSpPr>
          <p:nvPr>
            <p:ph sz="half" idx="25"/>
          </p:nvPr>
        </p:nvSpPr>
        <p:spPr>
          <a:xfrm>
            <a:off x="359999" y="2160000"/>
            <a:ext cx="2664000" cy="3877200"/>
          </a:xfrm>
        </p:spPr>
        <p:txBody>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Edit Master text styles</a:t>
            </a:r>
          </a:p>
        </p:txBody>
      </p:sp>
      <p:sp>
        <p:nvSpPr>
          <p:cNvPr id="16" name="Content Placeholder 2"/>
          <p:cNvSpPr>
            <a:spLocks noGrp="1"/>
          </p:cNvSpPr>
          <p:nvPr>
            <p:ph sz="half" idx="29"/>
          </p:nvPr>
        </p:nvSpPr>
        <p:spPr>
          <a:xfrm>
            <a:off x="3237886" y="2160000"/>
            <a:ext cx="2664000" cy="3877200"/>
          </a:xfrm>
        </p:spPr>
        <p:txBody>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7" name="Text Placeholder 5"/>
          <p:cNvSpPr>
            <a:spLocks noGrp="1"/>
          </p:cNvSpPr>
          <p:nvPr>
            <p:ph type="body" sz="quarter" idx="30"/>
          </p:nvPr>
        </p:nvSpPr>
        <p:spPr>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Edit Master text styles</a:t>
            </a:r>
          </a:p>
        </p:txBody>
      </p:sp>
      <p:sp>
        <p:nvSpPr>
          <p:cNvPr id="24" name="Content Placeholder 2"/>
          <p:cNvSpPr>
            <a:spLocks noGrp="1"/>
          </p:cNvSpPr>
          <p:nvPr>
            <p:ph sz="half" idx="31"/>
          </p:nvPr>
        </p:nvSpPr>
        <p:spPr>
          <a:xfrm>
            <a:off x="6115773" y="2160000"/>
            <a:ext cx="2664000" cy="3877200"/>
          </a:xfrm>
        </p:spPr>
        <p:txBody>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Text Placeholder 5"/>
          <p:cNvSpPr>
            <a:spLocks noGrp="1"/>
          </p:cNvSpPr>
          <p:nvPr>
            <p:ph type="body" sz="quarter" idx="32"/>
          </p:nvPr>
        </p:nvSpPr>
        <p:spPr>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Edit Master text styles</a:t>
            </a:r>
          </a:p>
        </p:txBody>
      </p:sp>
      <p:sp>
        <p:nvSpPr>
          <p:cNvPr id="23"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0733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FEB9FF11-A344-43C4-823B-F8CC00676CD1}" type="datetime1">
              <a:rPr lang="en-GB" noProof="0" smtClean="0"/>
              <a:t>23/07/2024</a:t>
            </a:fld>
            <a:endParaRPr lang="en-GB" noProof="0"/>
          </a:p>
        </p:txBody>
      </p:sp>
      <p:sp>
        <p:nvSpPr>
          <p:cNvPr id="9" name="Footer Placeholder 8"/>
          <p:cNvSpPr>
            <a:spLocks noGrp="1"/>
          </p:cNvSpPr>
          <p:nvPr>
            <p:ph type="ftr" sz="quarter" idx="19"/>
          </p:nvPr>
        </p:nvSpPr>
        <p:spPr/>
        <p:txBody>
          <a:bodyPr/>
          <a:lstStyle/>
          <a:p>
            <a:r>
              <a:rPr lang="en-GB" noProof="0"/>
              <a:t>|     Title of the presentation</a:t>
            </a:r>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‹N°›</a:t>
            </a:fld>
            <a:endParaRPr lang="en-GB" noProof="0"/>
          </a:p>
        </p:txBody>
      </p:sp>
      <p:sp>
        <p:nvSpPr>
          <p:cNvPr id="2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49456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829A7516-E6F8-4BF1-9169-1AE6A8B4C4E1}" type="datetime1">
              <a:rPr lang="en-GB" noProof="0" smtClean="0"/>
              <a:t>23/07/2024</a:t>
            </a:fld>
            <a:endParaRPr lang="en-GB" noProof="0"/>
          </a:p>
        </p:txBody>
      </p:sp>
      <p:sp>
        <p:nvSpPr>
          <p:cNvPr id="9" name="Footer Placeholder 8"/>
          <p:cNvSpPr>
            <a:spLocks noGrp="1"/>
          </p:cNvSpPr>
          <p:nvPr>
            <p:ph type="ftr" sz="quarter" idx="19"/>
          </p:nvPr>
        </p:nvSpPr>
        <p:spPr/>
        <p:txBody>
          <a:bodyPr/>
          <a:lstStyle/>
          <a:p>
            <a:r>
              <a:rPr lang="en-GB" noProof="0"/>
              <a:t>|     Title of the presentation</a:t>
            </a:r>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‹N°›</a:t>
            </a:fld>
            <a:endParaRPr lang="en-GB" noProof="0"/>
          </a:p>
        </p:txBody>
      </p:sp>
      <p:sp>
        <p:nvSpPr>
          <p:cNvPr id="2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177150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fld id="{631EE352-73CD-4388-84F2-249FAFD249D6}" type="datetime1">
              <a:rPr lang="en-GB" noProof="0" smtClean="0"/>
              <a:t>23/07/2024</a:t>
            </a:fld>
            <a:endParaRPr lang="en-GB" noProof="0"/>
          </a:p>
        </p:txBody>
      </p:sp>
      <p:sp>
        <p:nvSpPr>
          <p:cNvPr id="4" name="Footer Placeholder 3"/>
          <p:cNvSpPr>
            <a:spLocks noGrp="1"/>
          </p:cNvSpPr>
          <p:nvPr>
            <p:ph type="ftr" sz="quarter" idx="19"/>
          </p:nvPr>
        </p:nvSpPr>
        <p:spPr/>
        <p:txBody>
          <a:bodyPr/>
          <a:lstStyle/>
          <a:p>
            <a:r>
              <a:rPr lang="en-GB" noProof="0"/>
              <a:t>|     Title of the presentation</a:t>
            </a:r>
          </a:p>
        </p:txBody>
      </p:sp>
      <p:sp>
        <p:nvSpPr>
          <p:cNvPr id="5" name="Slide Number Placeholder 4"/>
          <p:cNvSpPr>
            <a:spLocks noGrp="1"/>
          </p:cNvSpPr>
          <p:nvPr>
            <p:ph type="sldNum" sz="quarter" idx="20"/>
          </p:nvPr>
        </p:nvSpPr>
        <p:spPr/>
        <p:txBody>
          <a:bodyPr/>
          <a:lstStyle/>
          <a:p>
            <a:fld id="{A74CE0EA-F3B5-4684-BA10-C594598FDB9C}" type="slidenum">
              <a:rPr lang="en-GB" noProof="0" smtClean="0"/>
              <a:pPr/>
              <a:t>‹N°›</a:t>
            </a:fld>
            <a:endParaRPr lang="en-GB" noProof="0"/>
          </a:p>
        </p:txBody>
      </p:sp>
      <p:sp>
        <p:nvSpPr>
          <p:cNvPr id="16"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6228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3.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59999" y="367619"/>
            <a:ext cx="6120000" cy="720000"/>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359999" y="180762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359999" y="6588208"/>
            <a:ext cx="5925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0087168E-D4AA-4E26-BAB4-555C1D81D0C3}" type="datetime1">
              <a:rPr lang="en-GB" noProof="0" smtClean="0"/>
              <a:t>23/07/2024</a:t>
            </a:fld>
            <a:endParaRPr lang="en-GB" noProof="0"/>
          </a:p>
        </p:txBody>
      </p:sp>
      <p:sp>
        <p:nvSpPr>
          <p:cNvPr id="5" name="Footer Placeholder 4"/>
          <p:cNvSpPr>
            <a:spLocks noGrp="1"/>
          </p:cNvSpPr>
          <p:nvPr>
            <p:ph type="ftr" sz="quarter" idx="3"/>
          </p:nvPr>
        </p:nvSpPr>
        <p:spPr bwMode="gray">
          <a:xfrm>
            <a:off x="1044744" y="6588208"/>
            <a:ext cx="1698456"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noProof="0"/>
              <a:t>|     Title of the presentation</a:t>
            </a:r>
          </a:p>
        </p:txBody>
      </p:sp>
      <p:sp>
        <p:nvSpPr>
          <p:cNvPr id="6" name="Slide Number Placeholder 5"/>
          <p:cNvSpPr>
            <a:spLocks noGrp="1"/>
          </p:cNvSpPr>
          <p:nvPr>
            <p:ph type="sldNum" sz="quarter" idx="4"/>
          </p:nvPr>
        </p:nvSpPr>
        <p:spPr bwMode="gray">
          <a:xfrm>
            <a:off x="8562325" y="6588208"/>
            <a:ext cx="217448"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noProof="0" smtClean="0"/>
              <a:pPr/>
              <a:t>‹N°›</a:t>
            </a:fld>
            <a:endParaRPr lang="en-GB" noProof="0"/>
          </a:p>
        </p:txBody>
      </p:sp>
      <p:sp>
        <p:nvSpPr>
          <p:cNvPr id="12" name="Rectangle 11"/>
          <p:cNvSpPr/>
          <p:nvPr userDrawn="1"/>
        </p:nvSpPr>
        <p:spPr bwMode="gray">
          <a:xfrm>
            <a:off x="6803373" y="379578"/>
            <a:ext cx="1976400" cy="694800"/>
          </a:xfrm>
          <a:prstGeom prst="rect">
            <a:avLst/>
          </a:prstGeom>
          <a:blipFill dpi="0" rotWithShape="1">
            <a:blip r:embed="rId19"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663504846"/>
      </p:ext>
    </p:extLst>
  </p:cSld>
  <p:clrMap bg1="lt1" tx1="dk1" bg2="lt2" tx2="dk2" accent1="accent1" accent2="accent2" accent3="accent3" accent4="accent4" accent5="accent5" accent6="accent6" hlink="hlink" folHlink="folHlink"/>
  <p:sldLayoutIdLst>
    <p:sldLayoutId id="2147483721" r:id="rId1"/>
    <p:sldLayoutId id="2147483662" r:id="rId2"/>
    <p:sldLayoutId id="2147483664" r:id="rId3"/>
    <p:sldLayoutId id="2147483686" r:id="rId4"/>
    <p:sldLayoutId id="2147483687" r:id="rId5"/>
    <p:sldLayoutId id="2147483688" r:id="rId6"/>
    <p:sldLayoutId id="2147483670" r:id="rId7"/>
    <p:sldLayoutId id="2147483690" r:id="rId8"/>
    <p:sldLayoutId id="2147483671" r:id="rId9"/>
    <p:sldLayoutId id="2147483685" r:id="rId10"/>
    <p:sldLayoutId id="2147483676" r:id="rId11"/>
    <p:sldLayoutId id="2147483725" r:id="rId12"/>
    <p:sldLayoutId id="2147483666" r:id="rId13"/>
    <p:sldLayoutId id="2147483684" r:id="rId14"/>
    <p:sldLayoutId id="2147483729" r:id="rId15"/>
    <p:sldLayoutId id="2147483730" r:id="rId16"/>
    <p:sldLayoutId id="2147483747" r:id="rId17"/>
  </p:sldLayoutIdLst>
  <p:hf hdr="0"/>
  <p:txStyles>
    <p:titleStyle>
      <a:lvl1pPr algn="l" defTabSz="914400" rtl="0" eaLnBrk="1" latinLnBrk="0" hangingPunct="1">
        <a:lnSpc>
          <a:spcPct val="90000"/>
        </a:lnSpc>
        <a:spcBef>
          <a:spcPct val="0"/>
        </a:spcBef>
        <a:buNone/>
        <a:defRPr sz="2800" b="1" kern="1200">
          <a:solidFill>
            <a:srgbClr val="0092CC"/>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orient="horz" pos="3809" userDrawn="1">
          <p15:clr>
            <a:srgbClr val="F26B43"/>
          </p15:clr>
        </p15:guide>
        <p15:guide id="3" pos="2880" userDrawn="1">
          <p15:clr>
            <a:srgbClr val="F26B43"/>
          </p15:clr>
        </p15:guide>
        <p15:guide id="4" pos="226" userDrawn="1">
          <p15:clr>
            <a:srgbClr val="F26B43"/>
          </p15:clr>
        </p15:guide>
        <p15:guide id="5" pos="5534" userDrawn="1">
          <p15:clr>
            <a:srgbClr val="F26B43"/>
          </p15:clr>
        </p15:guide>
        <p15:guide id="6" pos="2939" userDrawn="1">
          <p15:clr>
            <a:srgbClr val="F26B43"/>
          </p15:clr>
        </p15:guide>
        <p15:guide id="7" pos="28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59999"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359999"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B2A9C5F-569E-41BE-B5E5-7CBFE1B687B2}" type="datetime1">
              <a:rPr lang="en-GB" noProof="0" smtClean="0"/>
              <a:t>23/07/2024</a:t>
            </a:fld>
            <a:endParaRPr lang="en-GB" noProof="0"/>
          </a:p>
        </p:txBody>
      </p:sp>
      <p:sp>
        <p:nvSpPr>
          <p:cNvPr id="5"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noProof="0"/>
              <a:t>|     Title of the presentation</a:t>
            </a: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‹N°›</a:t>
            </a:fld>
            <a:endParaRPr lang="en-GB" noProof="0"/>
          </a:p>
        </p:txBody>
      </p:sp>
      <p:sp>
        <p:nvSpPr>
          <p:cNvPr id="8" name="Rectangle 7"/>
          <p:cNvSpPr/>
          <p:nvPr userDrawn="1"/>
        </p:nvSpPr>
        <p:spPr bwMode="invGray">
          <a:xfrm>
            <a:off x="6803373" y="371958"/>
            <a:ext cx="1976400" cy="694800"/>
          </a:xfrm>
          <a:prstGeom prst="rect">
            <a:avLst/>
          </a:prstGeom>
          <a:blipFill dpi="0" rotWithShape="1">
            <a:blip r:embed="rId1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 id="2147483727" r:id="rId15"/>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2880" userDrawn="1">
          <p15:clr>
            <a:srgbClr val="F26B43"/>
          </p15:clr>
        </p15:guide>
        <p15:guide id="4" pos="227" userDrawn="1">
          <p15:clr>
            <a:srgbClr val="F26B43"/>
          </p15:clr>
        </p15:guide>
        <p15:guide id="5" pos="5534" userDrawn="1">
          <p15:clr>
            <a:srgbClr val="F26B43"/>
          </p15:clr>
        </p15:guide>
        <p15:guide id="6" pos="2821" userDrawn="1">
          <p15:clr>
            <a:srgbClr val="F26B43"/>
          </p15:clr>
        </p15:guide>
        <p15:guide id="7" pos="29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comments" Target="../comments/comment3.xml"/><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who.int/infection-prevention/publications/decontamination/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comments" Target="../comments/comment5.xml"/><Relationship Id="rId4" Type="http://schemas.openxmlformats.org/officeDocument/2006/relationships/hyperlink" Target="https://www.who.int/infection-prevention/tools/surgical/e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comments" Target="../comments/comment6.xml"/><Relationship Id="rId4" Type="http://schemas.openxmlformats.org/officeDocument/2006/relationships/image" Target="../media/image27.tif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who.int/infection-prevention/publications/decontamination/en/"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comments" Target="../comments/comment8.xml"/><Relationship Id="rId5" Type="http://schemas.openxmlformats.org/officeDocument/2006/relationships/image" Target="../media/image39.jpe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en.wikipedia.org/wiki/File:Animated_autoclave.webm"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wmf"/><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oleObject" Target="../embeddings/oleObject1.bin"/></Relationships>
</file>

<file path=ppt/slides/_rels/slide7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comments" Target="../comments/comment11.xml"/></Relationships>
</file>

<file path=ppt/slides/_rels/slide7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comments" Target="../comments/comment12.xml"/></Relationships>
</file>

<file path=ppt/slides/_rels/slide7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cid:cbda9db6-f542-4b57-82a6-40a64af5fdab@eurprd07.prod.outlook.com"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cid:cbda9db6-f542-4b57-82a6-40a64af5fdab@eurprd07.prod.outlook.com"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comments" Target="../comments/comment13.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image" Target="../media/image71.jpeg"/><Relationship Id="rId5" Type="http://schemas.openxmlformats.org/officeDocument/2006/relationships/image" Target="../media/image70.jpg"/><Relationship Id="rId4" Type="http://schemas.openxmlformats.org/officeDocument/2006/relationships/image" Target="../media/image69.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3" Type="http://schemas.openxmlformats.org/officeDocument/2006/relationships/hyperlink" Target="https://www.cdc.gov/infectioncontrol/guidelines/disinfection/index.html" TargetMode="External"/><Relationship Id="rId7" Type="http://schemas.openxmlformats.org/officeDocument/2006/relationships/image" Target="../media/image73.jp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hyperlink" Target="http://apps.who.int/iris/bitstream/10665/250232/1/9789241549851-eng.pdf" TargetMode="External"/><Relationship Id="rId5" Type="http://schemas.openxmlformats.org/officeDocument/2006/relationships/hyperlink" Target="https://afro.who.int/sites/default/files/2017-05/ipcpolicy.pdf" TargetMode="External"/><Relationship Id="rId4" Type="http://schemas.openxmlformats.org/officeDocument/2006/relationships/hyperlink" Target="https://www.gov.uk/government/publications/management-and-decontamination-of-surgical-instruments-used-in-acute-c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4246880"/>
          </a:xfrm>
          <a:custGeom>
            <a:avLst/>
            <a:gdLst/>
            <a:ahLst/>
            <a:cxnLst/>
            <a:rect l="l" t="t" r="r" b="b"/>
            <a:pathLst>
              <a:path w="9144000" h="4246880">
                <a:moveTo>
                  <a:pt x="0" y="4246685"/>
                </a:moveTo>
                <a:lnTo>
                  <a:pt x="9144000" y="4246685"/>
                </a:lnTo>
                <a:lnTo>
                  <a:pt x="9144000" y="0"/>
                </a:lnTo>
                <a:lnTo>
                  <a:pt x="0" y="0"/>
                </a:lnTo>
                <a:lnTo>
                  <a:pt x="0" y="4246685"/>
                </a:lnTo>
                <a:close/>
              </a:path>
            </a:pathLst>
          </a:custGeom>
          <a:solidFill>
            <a:srgbClr val="0074A2"/>
          </a:solidFill>
        </p:spPr>
        <p:txBody>
          <a:bodyPr wrap="square" lIns="0" tIns="0" rIns="0" bIns="0" rtlCol="0"/>
          <a:lstStyle/>
          <a:p>
            <a:endParaRPr/>
          </a:p>
        </p:txBody>
      </p:sp>
      <p:sp>
        <p:nvSpPr>
          <p:cNvPr id="3" name="object 3"/>
          <p:cNvSpPr/>
          <p:nvPr/>
        </p:nvSpPr>
        <p:spPr>
          <a:xfrm>
            <a:off x="0" y="6117930"/>
            <a:ext cx="9144000" cy="740410"/>
          </a:xfrm>
          <a:custGeom>
            <a:avLst/>
            <a:gdLst/>
            <a:ahLst/>
            <a:cxnLst/>
            <a:rect l="l" t="t" r="r" b="b"/>
            <a:pathLst>
              <a:path w="9144000" h="740409">
                <a:moveTo>
                  <a:pt x="0" y="740069"/>
                </a:moveTo>
                <a:lnTo>
                  <a:pt x="9144000" y="740069"/>
                </a:lnTo>
                <a:lnTo>
                  <a:pt x="9144000" y="0"/>
                </a:lnTo>
                <a:lnTo>
                  <a:pt x="0" y="0"/>
                </a:lnTo>
                <a:lnTo>
                  <a:pt x="0" y="740069"/>
                </a:lnTo>
                <a:close/>
              </a:path>
            </a:pathLst>
          </a:custGeom>
          <a:solidFill>
            <a:srgbClr val="0074A2"/>
          </a:solidFill>
        </p:spPr>
        <p:txBody>
          <a:bodyPr wrap="square" lIns="0" tIns="0" rIns="0" bIns="0" rtlCol="0"/>
          <a:lstStyle/>
          <a:p>
            <a:endParaRPr/>
          </a:p>
        </p:txBody>
      </p:sp>
      <p:sp>
        <p:nvSpPr>
          <p:cNvPr id="4" name="object 4"/>
          <p:cNvSpPr txBox="1">
            <a:spLocks noGrp="1"/>
          </p:cNvSpPr>
          <p:nvPr>
            <p:ph type="title"/>
          </p:nvPr>
        </p:nvSpPr>
        <p:spPr>
          <a:xfrm>
            <a:off x="347299" y="430184"/>
            <a:ext cx="4486275" cy="2299970"/>
          </a:xfrm>
          <a:prstGeom prst="rect">
            <a:avLst/>
          </a:prstGeom>
        </p:spPr>
        <p:txBody>
          <a:bodyPr vert="horz" wrap="square" lIns="0" tIns="107950" rIns="0" bIns="0" rtlCol="0">
            <a:spAutoFit/>
          </a:bodyPr>
          <a:lstStyle/>
          <a:p>
            <a:pPr marL="12700" marR="5080">
              <a:lnSpc>
                <a:spcPct val="85100"/>
              </a:lnSpc>
              <a:spcBef>
                <a:spcPts val="850"/>
              </a:spcBef>
            </a:pPr>
            <a:r>
              <a:rPr sz="4200" spc="-5" dirty="0">
                <a:solidFill>
                  <a:srgbClr val="FFFFFF"/>
                </a:solidFill>
              </a:rPr>
              <a:t>Advanced</a:t>
            </a:r>
            <a:r>
              <a:rPr sz="4200" spc="-40" dirty="0">
                <a:solidFill>
                  <a:srgbClr val="FFFFFF"/>
                </a:solidFill>
              </a:rPr>
              <a:t> </a:t>
            </a:r>
            <a:r>
              <a:rPr sz="4200" spc="-5" dirty="0">
                <a:solidFill>
                  <a:srgbClr val="FFFFFF"/>
                </a:solidFill>
              </a:rPr>
              <a:t>Infection  </a:t>
            </a:r>
            <a:r>
              <a:rPr sz="4200" spc="-10" dirty="0">
                <a:solidFill>
                  <a:srgbClr val="FFFFFF"/>
                </a:solidFill>
              </a:rPr>
              <a:t>Prevention </a:t>
            </a:r>
            <a:r>
              <a:rPr sz="4200" dirty="0">
                <a:solidFill>
                  <a:srgbClr val="FFFFFF"/>
                </a:solidFill>
              </a:rPr>
              <a:t>and  </a:t>
            </a:r>
            <a:r>
              <a:rPr sz="4200" spc="-15" dirty="0">
                <a:solidFill>
                  <a:srgbClr val="FFFFFF"/>
                </a:solidFill>
              </a:rPr>
              <a:t>Control </a:t>
            </a:r>
            <a:r>
              <a:rPr sz="4200" spc="-5" dirty="0">
                <a:solidFill>
                  <a:srgbClr val="FFFFFF"/>
                </a:solidFill>
              </a:rPr>
              <a:t>(IPC)  </a:t>
            </a:r>
            <a:r>
              <a:rPr sz="4200" spc="-45" dirty="0">
                <a:solidFill>
                  <a:srgbClr val="FFFFFF"/>
                </a:solidFill>
              </a:rPr>
              <a:t>Training</a:t>
            </a:r>
            <a:endParaRPr sz="4200"/>
          </a:p>
        </p:txBody>
      </p:sp>
      <p:sp>
        <p:nvSpPr>
          <p:cNvPr id="5" name="object 5"/>
          <p:cNvSpPr txBox="1"/>
          <p:nvPr/>
        </p:nvSpPr>
        <p:spPr>
          <a:xfrm>
            <a:off x="360000" y="6534311"/>
            <a:ext cx="1545590" cy="177800"/>
          </a:xfrm>
          <a:prstGeom prst="rect">
            <a:avLst/>
          </a:prstGeom>
        </p:spPr>
        <p:txBody>
          <a:bodyPr vert="horz" wrap="square" lIns="0" tIns="12700" rIns="0" bIns="0" rtlCol="0">
            <a:spAutoFit/>
          </a:bodyPr>
          <a:lstStyle/>
          <a:p>
            <a:pPr>
              <a:lnSpc>
                <a:spcPct val="100000"/>
              </a:lnSpc>
              <a:spcBef>
                <a:spcPts val="100"/>
              </a:spcBef>
            </a:pPr>
            <a:r>
              <a:rPr sz="1000" dirty="0">
                <a:solidFill>
                  <a:srgbClr val="F3F3F3"/>
                </a:solidFill>
                <a:latin typeface="Arial"/>
                <a:cs typeface="Arial"/>
              </a:rPr>
              <a:t>WHO </a:t>
            </a:r>
            <a:r>
              <a:rPr sz="1000" spc="-10" dirty="0">
                <a:solidFill>
                  <a:srgbClr val="F3F3F3"/>
                </a:solidFill>
                <a:latin typeface="Arial"/>
                <a:cs typeface="Arial"/>
              </a:rPr>
              <a:t>Global </a:t>
            </a:r>
            <a:r>
              <a:rPr sz="1000" spc="-5" dirty="0">
                <a:solidFill>
                  <a:srgbClr val="F3F3F3"/>
                </a:solidFill>
                <a:latin typeface="Arial"/>
                <a:cs typeface="Arial"/>
              </a:rPr>
              <a:t>IPC Unit</a:t>
            </a:r>
            <a:r>
              <a:rPr sz="1000" spc="-45" dirty="0">
                <a:solidFill>
                  <a:srgbClr val="F3F3F3"/>
                </a:solidFill>
                <a:latin typeface="Arial"/>
                <a:cs typeface="Arial"/>
              </a:rPr>
              <a:t> </a:t>
            </a:r>
            <a:r>
              <a:rPr sz="1000" spc="-10" dirty="0">
                <a:solidFill>
                  <a:srgbClr val="F3F3F3"/>
                </a:solidFill>
                <a:latin typeface="Arial"/>
                <a:cs typeface="Arial"/>
              </a:rPr>
              <a:t>2018</a:t>
            </a:r>
            <a:endParaRPr sz="1000">
              <a:latin typeface="Arial"/>
              <a:cs typeface="Arial"/>
            </a:endParaRPr>
          </a:p>
        </p:txBody>
      </p:sp>
      <p:sp>
        <p:nvSpPr>
          <p:cNvPr id="6" name="object 6"/>
          <p:cNvSpPr txBox="1"/>
          <p:nvPr/>
        </p:nvSpPr>
        <p:spPr>
          <a:xfrm>
            <a:off x="0" y="3884424"/>
            <a:ext cx="9144000" cy="2241639"/>
          </a:xfrm>
          <a:prstGeom prst="rect">
            <a:avLst/>
          </a:prstGeom>
          <a:solidFill>
            <a:srgbClr val="009CDE"/>
          </a:solidFill>
        </p:spPr>
        <p:txBody>
          <a:bodyPr vert="horz" wrap="square" lIns="0" tIns="2540" rIns="0" bIns="0" rtlCol="0">
            <a:spAutoFit/>
          </a:bodyPr>
          <a:lstStyle/>
          <a:p>
            <a:pPr>
              <a:lnSpc>
                <a:spcPct val="100000"/>
              </a:lnSpc>
              <a:spcBef>
                <a:spcPts val="20"/>
              </a:spcBef>
            </a:pPr>
            <a:endParaRPr sz="3250" dirty="0">
              <a:latin typeface="Times New Roman"/>
              <a:cs typeface="Times New Roman"/>
            </a:endParaRPr>
          </a:p>
          <a:p>
            <a:pPr marL="359410">
              <a:lnSpc>
                <a:spcPct val="100000"/>
              </a:lnSpc>
            </a:pPr>
            <a:r>
              <a:rPr lang="en-US" sz="3600" b="1" spc="-10" dirty="0">
                <a:solidFill>
                  <a:srgbClr val="FFFFFF"/>
                </a:solidFill>
                <a:latin typeface="Times New Roman"/>
                <a:cs typeface="Times New Roman"/>
              </a:rPr>
              <a:t>Decontamination and reprocessing of medical devices</a:t>
            </a:r>
          </a:p>
          <a:p>
            <a:pPr marL="359410">
              <a:lnSpc>
                <a:spcPct val="100000"/>
              </a:lnSpc>
              <a:spcBef>
                <a:spcPts val="2985"/>
              </a:spcBef>
            </a:pPr>
            <a:r>
              <a:rPr sz="1600" dirty="0">
                <a:solidFill>
                  <a:srgbClr val="FFFFFF"/>
                </a:solidFill>
                <a:latin typeface="Times New Roman"/>
                <a:cs typeface="Times New Roman"/>
              </a:rPr>
              <a:t>201</a:t>
            </a:r>
            <a:r>
              <a:rPr lang="en-CA" sz="1600" dirty="0">
                <a:solidFill>
                  <a:srgbClr val="FFFFFF"/>
                </a:solidFill>
                <a:latin typeface="Times New Roman"/>
                <a:cs typeface="Times New Roman"/>
              </a:rPr>
              <a:t>9</a:t>
            </a:r>
            <a:endParaRPr sz="1600" dirty="0">
              <a:latin typeface="Times New Roman"/>
              <a:cs typeface="Times New Roman"/>
            </a:endParaRPr>
          </a:p>
        </p:txBody>
      </p:sp>
      <p:sp>
        <p:nvSpPr>
          <p:cNvPr id="7" name="object 7"/>
          <p:cNvSpPr/>
          <p:nvPr/>
        </p:nvSpPr>
        <p:spPr>
          <a:xfrm>
            <a:off x="5595508" y="488563"/>
            <a:ext cx="3172871" cy="1112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126106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3B9CFEA-05DA-4496-B313-775EB15C5D56}"/>
              </a:ext>
            </a:extLst>
          </p:cNvPr>
          <p:cNvGraphicFramePr>
            <a:graphicFrameLocks noGrp="1"/>
          </p:cNvGraphicFramePr>
          <p:nvPr>
            <p:ph idx="1"/>
            <p:extLst>
              <p:ext uri="{D42A27DB-BD31-4B8C-83A1-F6EECF244321}">
                <p14:modId xmlns:p14="http://schemas.microsoft.com/office/powerpoint/2010/main" val="1828630117"/>
              </p:ext>
            </p:extLst>
          </p:nvPr>
        </p:nvGraphicFramePr>
        <p:xfrm>
          <a:off x="468313" y="1500186"/>
          <a:ext cx="8148638" cy="4087814"/>
        </p:xfrm>
        <a:graphic>
          <a:graphicData uri="http://schemas.openxmlformats.org/drawingml/2006/table">
            <a:tbl>
              <a:tblPr firstRow="1" bandRow="1">
                <a:tableStyleId>{5C22544A-7EE6-4342-B048-85BDC9FD1C3A}</a:tableStyleId>
              </a:tblPr>
              <a:tblGrid>
                <a:gridCol w="4074319">
                  <a:extLst>
                    <a:ext uri="{9D8B030D-6E8A-4147-A177-3AD203B41FA5}">
                      <a16:colId xmlns:a16="http://schemas.microsoft.com/office/drawing/2014/main" val="3307727293"/>
                    </a:ext>
                  </a:extLst>
                </a:gridCol>
                <a:gridCol w="4074319">
                  <a:extLst>
                    <a:ext uri="{9D8B030D-6E8A-4147-A177-3AD203B41FA5}">
                      <a16:colId xmlns:a16="http://schemas.microsoft.com/office/drawing/2014/main" val="1270425757"/>
                    </a:ext>
                  </a:extLst>
                </a:gridCol>
              </a:tblGrid>
              <a:tr h="2308044">
                <a:tc>
                  <a:txBody>
                    <a:bodyPr/>
                    <a:lstStyle/>
                    <a:p>
                      <a:pPr lvl="0" algn="ctr" defTabSz="1244600">
                        <a:lnSpc>
                          <a:spcPct val="90000"/>
                        </a:lnSpc>
                        <a:spcBef>
                          <a:spcPct val="0"/>
                        </a:spcBef>
                        <a:spcAft>
                          <a:spcPct val="35000"/>
                        </a:spcAft>
                      </a:pPr>
                      <a:endParaRPr lang="en-GB" sz="2000" b="1" u="none" kern="1200" dirty="0">
                        <a:solidFill>
                          <a:schemeClr val="tx1"/>
                        </a:solidFill>
                      </a:endParaRPr>
                    </a:p>
                    <a:p>
                      <a:pPr lvl="0" algn="ctr" defTabSz="1244600">
                        <a:lnSpc>
                          <a:spcPct val="90000"/>
                        </a:lnSpc>
                        <a:spcBef>
                          <a:spcPct val="0"/>
                        </a:spcBef>
                        <a:spcAft>
                          <a:spcPct val="35000"/>
                        </a:spcAft>
                      </a:pPr>
                      <a:endParaRPr lang="en-GB" sz="2000" b="1" u="none" kern="1200" dirty="0">
                        <a:solidFill>
                          <a:schemeClr val="tx1"/>
                        </a:solidFill>
                      </a:endParaRPr>
                    </a:p>
                    <a:p>
                      <a:pPr lvl="0" algn="ctr" defTabSz="1244600">
                        <a:lnSpc>
                          <a:spcPct val="90000"/>
                        </a:lnSpc>
                        <a:spcBef>
                          <a:spcPct val="0"/>
                        </a:spcBef>
                        <a:spcAft>
                          <a:spcPts val="600"/>
                        </a:spcAft>
                      </a:pPr>
                      <a:r>
                        <a:rPr lang="en-GB" sz="2000" b="1" u="none" kern="1200" dirty="0">
                          <a:solidFill>
                            <a:schemeClr val="tx1"/>
                          </a:solidFill>
                        </a:rPr>
                        <a:t>TYPE OF ITEM/DEVICE</a:t>
                      </a:r>
                    </a:p>
                    <a:p>
                      <a:pPr lvl="0" algn="ctr" defTabSz="1244600">
                        <a:lnSpc>
                          <a:spcPct val="90000"/>
                        </a:lnSpc>
                        <a:spcBef>
                          <a:spcPct val="0"/>
                        </a:spcBef>
                        <a:spcAft>
                          <a:spcPct val="35000"/>
                        </a:spcAft>
                      </a:pPr>
                      <a:r>
                        <a:rPr lang="en-GB" sz="1800" b="0" kern="1200" dirty="0">
                          <a:solidFill>
                            <a:schemeClr val="tx1"/>
                          </a:solidFill>
                        </a:rPr>
                        <a:t>Critical, semi-critical or non-critical</a:t>
                      </a:r>
                      <a:r>
                        <a:rPr lang="en-GB" sz="1800" b="0" u="none" kern="1200" dirty="0">
                          <a:solidFill>
                            <a:schemeClr val="tx1"/>
                          </a:solidFill>
                        </a:rPr>
                        <a:t> </a:t>
                      </a:r>
                    </a:p>
                    <a:p>
                      <a:endParaRPr lang="en-GB" dirty="0"/>
                    </a:p>
                  </a:txBody>
                  <a:tcPr>
                    <a:solidFill>
                      <a:schemeClr val="bg1">
                        <a:lumMod val="85000"/>
                      </a:schemeClr>
                    </a:solidFill>
                  </a:tcPr>
                </a:tc>
                <a:tc>
                  <a:txBody>
                    <a:bodyPr/>
                    <a:lstStyle/>
                    <a:p>
                      <a:pPr lvl="0" algn="ctr" defTabSz="1244600">
                        <a:lnSpc>
                          <a:spcPct val="90000"/>
                        </a:lnSpc>
                        <a:spcBef>
                          <a:spcPct val="0"/>
                        </a:spcBef>
                        <a:spcAft>
                          <a:spcPts val="0"/>
                        </a:spcAft>
                      </a:pPr>
                      <a:endParaRPr lang="en-GB" b="1" dirty="0">
                        <a:solidFill>
                          <a:schemeClr val="tx1"/>
                        </a:solidFill>
                      </a:endParaRPr>
                    </a:p>
                    <a:p>
                      <a:pPr lvl="0" algn="ctr" defTabSz="1244600">
                        <a:lnSpc>
                          <a:spcPct val="90000"/>
                        </a:lnSpc>
                        <a:spcBef>
                          <a:spcPct val="0"/>
                        </a:spcBef>
                        <a:spcAft>
                          <a:spcPts val="0"/>
                        </a:spcAft>
                      </a:pPr>
                      <a:endParaRPr lang="en-GB" sz="2000" b="1" dirty="0">
                        <a:solidFill>
                          <a:schemeClr val="tx1"/>
                        </a:solidFill>
                      </a:endParaRPr>
                    </a:p>
                    <a:p>
                      <a:pPr lvl="0" algn="ctr" defTabSz="1244600">
                        <a:lnSpc>
                          <a:spcPct val="90000"/>
                        </a:lnSpc>
                        <a:spcBef>
                          <a:spcPct val="0"/>
                        </a:spcBef>
                        <a:spcAft>
                          <a:spcPts val="600"/>
                        </a:spcAft>
                      </a:pPr>
                      <a:r>
                        <a:rPr lang="en-GB" sz="2000" b="1" dirty="0">
                          <a:solidFill>
                            <a:schemeClr val="tx1"/>
                          </a:solidFill>
                        </a:rPr>
                        <a:t>PRESENCE OF MICRO-ORGANISMS</a:t>
                      </a:r>
                      <a:endParaRPr lang="en-GB" sz="2000" dirty="0">
                        <a:solidFill>
                          <a:schemeClr val="tx1"/>
                        </a:solidFill>
                      </a:endParaRPr>
                    </a:p>
                    <a:p>
                      <a:pPr lvl="0" algn="ctr" defTabSz="1244600">
                        <a:lnSpc>
                          <a:spcPct val="90000"/>
                        </a:lnSpc>
                        <a:spcBef>
                          <a:spcPct val="0"/>
                        </a:spcBef>
                        <a:spcAft>
                          <a:spcPts val="0"/>
                        </a:spcAft>
                      </a:pPr>
                      <a:r>
                        <a:rPr lang="en-GB" b="0" dirty="0">
                          <a:solidFill>
                            <a:schemeClr val="tx1"/>
                          </a:solidFill>
                        </a:rPr>
                        <a:t> Number (</a:t>
                      </a:r>
                      <a:r>
                        <a:rPr lang="en-GB" b="0" dirty="0" err="1">
                          <a:solidFill>
                            <a:schemeClr val="tx1"/>
                          </a:solidFill>
                        </a:rPr>
                        <a:t>bioload</a:t>
                      </a:r>
                      <a:r>
                        <a:rPr lang="en-GB" b="0" dirty="0">
                          <a:solidFill>
                            <a:schemeClr val="tx1"/>
                          </a:solidFill>
                        </a:rPr>
                        <a:t>) and ability </a:t>
                      </a:r>
                    </a:p>
                    <a:p>
                      <a:pPr lvl="0" algn="ctr" defTabSz="1244600">
                        <a:lnSpc>
                          <a:spcPct val="90000"/>
                        </a:lnSpc>
                        <a:spcBef>
                          <a:spcPct val="0"/>
                        </a:spcBef>
                        <a:spcAft>
                          <a:spcPts val="0"/>
                        </a:spcAft>
                      </a:pPr>
                      <a:r>
                        <a:rPr lang="en-GB" b="0" dirty="0">
                          <a:solidFill>
                            <a:schemeClr val="tx1"/>
                          </a:solidFill>
                        </a:rPr>
                        <a:t>to cause infection </a:t>
                      </a:r>
                    </a:p>
                    <a:p>
                      <a:endParaRPr lang="en-GB" dirty="0"/>
                    </a:p>
                  </a:txBody>
                  <a:tcPr>
                    <a:solidFill>
                      <a:schemeClr val="bg1">
                        <a:lumMod val="85000"/>
                      </a:schemeClr>
                    </a:solidFill>
                  </a:tcPr>
                </a:tc>
                <a:extLst>
                  <a:ext uri="{0D108BD9-81ED-4DB2-BD59-A6C34878D82A}">
                    <a16:rowId xmlns:a16="http://schemas.microsoft.com/office/drawing/2014/main" val="3546932942"/>
                  </a:ext>
                </a:extLst>
              </a:tr>
              <a:tr h="1779770">
                <a:tc>
                  <a:txBody>
                    <a:bodyPr/>
                    <a:lstStyle/>
                    <a:p>
                      <a:pPr lvl="0" algn="ctr" defTabSz="1244600">
                        <a:lnSpc>
                          <a:spcPct val="90000"/>
                        </a:lnSpc>
                        <a:spcBef>
                          <a:spcPct val="0"/>
                        </a:spcBef>
                        <a:spcAft>
                          <a:spcPct val="35000"/>
                        </a:spcAft>
                      </a:pPr>
                      <a:endParaRPr lang="en-GB" sz="2000" b="1" kern="1200" dirty="0">
                        <a:solidFill>
                          <a:schemeClr val="tx1"/>
                        </a:solidFill>
                      </a:endParaRPr>
                    </a:p>
                    <a:p>
                      <a:pPr lvl="0" algn="ctr" defTabSz="1244600">
                        <a:lnSpc>
                          <a:spcPct val="90000"/>
                        </a:lnSpc>
                        <a:spcBef>
                          <a:spcPct val="0"/>
                        </a:spcBef>
                        <a:spcAft>
                          <a:spcPts val="600"/>
                        </a:spcAft>
                      </a:pPr>
                      <a:r>
                        <a:rPr lang="en-GB" sz="2000" b="1" kern="1200" dirty="0">
                          <a:solidFill>
                            <a:schemeClr val="tx1"/>
                          </a:solidFill>
                        </a:rPr>
                        <a:t>TYPE OF</a:t>
                      </a:r>
                      <a:r>
                        <a:rPr lang="en-GB" sz="2000" kern="1200" dirty="0">
                          <a:solidFill>
                            <a:schemeClr val="tx1"/>
                          </a:solidFill>
                        </a:rPr>
                        <a:t> </a:t>
                      </a:r>
                      <a:r>
                        <a:rPr lang="en-GB" sz="2000" b="1" u="none" kern="1200" dirty="0">
                          <a:solidFill>
                            <a:schemeClr val="tx1"/>
                          </a:solidFill>
                        </a:rPr>
                        <a:t>MICRO-ORGANISM</a:t>
                      </a:r>
                    </a:p>
                    <a:p>
                      <a:pPr lvl="0" algn="ctr" defTabSz="1244600">
                        <a:lnSpc>
                          <a:spcPct val="90000"/>
                        </a:lnSpc>
                        <a:spcBef>
                          <a:spcPct val="0"/>
                        </a:spcBef>
                        <a:spcAft>
                          <a:spcPct val="35000"/>
                        </a:spcAft>
                      </a:pPr>
                      <a:r>
                        <a:rPr lang="en-GB" sz="1800" kern="1200" dirty="0">
                          <a:solidFill>
                            <a:schemeClr val="tx1"/>
                          </a:solidFill>
                        </a:rPr>
                        <a:t>Bacteria, spores, viruses or prions </a:t>
                      </a:r>
                    </a:p>
                    <a:p>
                      <a:endParaRPr lang="en-GB" dirty="0"/>
                    </a:p>
                  </a:txBody>
                  <a:tcPr>
                    <a:solidFill>
                      <a:schemeClr val="bg1">
                        <a:lumMod val="85000"/>
                      </a:schemeClr>
                    </a:solidFill>
                  </a:tcPr>
                </a:tc>
                <a:tc>
                  <a:txBody>
                    <a:bodyPr/>
                    <a:lstStyle/>
                    <a:p>
                      <a:pPr algn="ctr"/>
                      <a:endParaRPr lang="en-GB" sz="1800" b="1" dirty="0">
                        <a:solidFill>
                          <a:schemeClr val="tx1"/>
                        </a:solidFill>
                      </a:endParaRPr>
                    </a:p>
                    <a:p>
                      <a:pPr algn="ctr">
                        <a:spcAft>
                          <a:spcPts val="600"/>
                        </a:spcAft>
                      </a:pPr>
                      <a:r>
                        <a:rPr lang="en-GB" sz="1800" b="1" dirty="0">
                          <a:solidFill>
                            <a:schemeClr val="tx1"/>
                          </a:solidFill>
                        </a:rPr>
                        <a:t>PATIENT SUSCEPTIBILITY</a:t>
                      </a:r>
                      <a:endParaRPr lang="en-GB" sz="1800" dirty="0">
                        <a:solidFill>
                          <a:schemeClr val="tx1"/>
                        </a:solidFill>
                      </a:endParaRPr>
                    </a:p>
                    <a:p>
                      <a:pPr algn="ctr"/>
                      <a:r>
                        <a:rPr lang="en-GB" sz="1800" dirty="0">
                          <a:solidFill>
                            <a:schemeClr val="tx1"/>
                          </a:solidFill>
                        </a:rPr>
                        <a:t>Type of procedure: invasive </a:t>
                      </a:r>
                    </a:p>
                    <a:p>
                      <a:pPr algn="ctr"/>
                      <a:r>
                        <a:rPr lang="en-GB" sz="1800" dirty="0">
                          <a:solidFill>
                            <a:schemeClr val="tx1"/>
                          </a:solidFill>
                        </a:rPr>
                        <a:t>or non-invasive</a:t>
                      </a:r>
                      <a:r>
                        <a:rPr lang="en-GB" sz="1800" b="1" dirty="0">
                          <a:solidFill>
                            <a:schemeClr val="tx1"/>
                          </a:solidFill>
                        </a:rPr>
                        <a:t> </a:t>
                      </a:r>
                      <a:r>
                        <a:rPr lang="en-GB" sz="1800" dirty="0">
                          <a:solidFill>
                            <a:schemeClr val="tx1"/>
                          </a:solidFill>
                        </a:rPr>
                        <a:t> </a:t>
                      </a:r>
                    </a:p>
                    <a:p>
                      <a:endParaRPr lang="en-GB" dirty="0"/>
                    </a:p>
                  </a:txBody>
                  <a:tcPr>
                    <a:solidFill>
                      <a:schemeClr val="bg1">
                        <a:lumMod val="85000"/>
                      </a:schemeClr>
                    </a:solidFill>
                  </a:tcPr>
                </a:tc>
                <a:extLst>
                  <a:ext uri="{0D108BD9-81ED-4DB2-BD59-A6C34878D82A}">
                    <a16:rowId xmlns:a16="http://schemas.microsoft.com/office/drawing/2014/main" val="2179055321"/>
                  </a:ext>
                </a:extLst>
              </a:tr>
            </a:tbl>
          </a:graphicData>
        </a:graphic>
      </p:graphicFrame>
      <p:sp>
        <p:nvSpPr>
          <p:cNvPr id="3" name="Title 2">
            <a:extLst>
              <a:ext uri="{FF2B5EF4-FFF2-40B4-BE49-F238E27FC236}">
                <a16:creationId xmlns:a16="http://schemas.microsoft.com/office/drawing/2014/main" id="{6B7AE274-9B38-4597-92B4-77432B930E21}"/>
              </a:ext>
            </a:extLst>
          </p:cNvPr>
          <p:cNvSpPr>
            <a:spLocks noGrp="1"/>
          </p:cNvSpPr>
          <p:nvPr>
            <p:ph type="title"/>
          </p:nvPr>
        </p:nvSpPr>
        <p:spPr>
          <a:xfrm>
            <a:off x="458454" y="134224"/>
            <a:ext cx="9144000" cy="980728"/>
          </a:xfrm>
        </p:spPr>
        <p:txBody>
          <a:bodyPr/>
          <a:lstStyle/>
          <a:p>
            <a:r>
              <a:rPr lang="en-GB" sz="3200" dirty="0"/>
              <a:t>Factors to consider</a:t>
            </a:r>
          </a:p>
        </p:txBody>
      </p:sp>
    </p:spTree>
    <p:extLst>
      <p:ext uri="{BB962C8B-B14F-4D97-AF65-F5344CB8AC3E}">
        <p14:creationId xmlns:p14="http://schemas.microsoft.com/office/powerpoint/2010/main" val="11979440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74467" y="2789877"/>
            <a:ext cx="3694284" cy="327990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1666" y="1028700"/>
            <a:ext cx="8775700" cy="1346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a:spLocks noGrp="1"/>
          </p:cNvSpPr>
          <p:nvPr>
            <p:ph type="title"/>
          </p:nvPr>
        </p:nvSpPr>
        <p:spPr>
          <a:xfrm>
            <a:off x="433146" y="1114936"/>
            <a:ext cx="8206105" cy="1000125"/>
          </a:xfrm>
          <a:prstGeom prst="rect">
            <a:avLst/>
          </a:prstGeom>
        </p:spPr>
        <p:txBody>
          <a:bodyPr vert="horz" wrap="square" lIns="0" tIns="12700" rIns="0" bIns="0" rtlCol="0">
            <a:spAutoFit/>
          </a:bodyPr>
          <a:lstStyle/>
          <a:p>
            <a:pPr marL="3719195" marR="5080" indent="-3707129">
              <a:lnSpc>
                <a:spcPct val="100000"/>
              </a:lnSpc>
              <a:spcBef>
                <a:spcPts val="100"/>
              </a:spcBef>
            </a:pPr>
            <a:r>
              <a:rPr spc="-5" dirty="0">
                <a:solidFill>
                  <a:srgbClr val="FF9933"/>
                </a:solidFill>
              </a:rPr>
              <a:t>WHO Infection Prevention and Control Global  Unit</a:t>
            </a:r>
          </a:p>
        </p:txBody>
      </p:sp>
    </p:spTree>
    <p:extLst>
      <p:ext uri="{BB962C8B-B14F-4D97-AF65-F5344CB8AC3E}">
        <p14:creationId xmlns:p14="http://schemas.microsoft.com/office/powerpoint/2010/main" val="135109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11</a:t>
            </a:fld>
            <a:endParaRPr lang="en-GB" noProof="0"/>
          </a:p>
        </p:txBody>
      </p:sp>
      <p:sp>
        <p:nvSpPr>
          <p:cNvPr id="7" name="Text Placeholder 6"/>
          <p:cNvSpPr>
            <a:spLocks noGrp="1"/>
          </p:cNvSpPr>
          <p:nvPr>
            <p:ph type="body" sz="quarter" idx="21"/>
          </p:nvPr>
        </p:nvSpPr>
        <p:spPr/>
        <p:txBody>
          <a:bodyPr/>
          <a:lstStyle/>
          <a:p>
            <a:endParaRPr lang="en-US"/>
          </a:p>
        </p:txBody>
      </p:sp>
      <p:sp>
        <p:nvSpPr>
          <p:cNvPr id="8" name="Title 7"/>
          <p:cNvSpPr>
            <a:spLocks noGrp="1"/>
          </p:cNvSpPr>
          <p:nvPr>
            <p:ph type="title"/>
          </p:nvPr>
        </p:nvSpPr>
        <p:spPr>
          <a:xfrm>
            <a:off x="359998" y="367619"/>
            <a:ext cx="6940453" cy="720000"/>
          </a:xfrm>
        </p:spPr>
        <p:txBody>
          <a:bodyPr/>
          <a:lstStyle/>
          <a:p>
            <a:r>
              <a:rPr lang="en-US" sz="3200" dirty="0"/>
              <a:t>Risk assessment: Spaulding classification (1)</a:t>
            </a:r>
          </a:p>
        </p:txBody>
      </p:sp>
      <p:graphicFrame>
        <p:nvGraphicFramePr>
          <p:cNvPr id="9" name="Content Placeholder 3"/>
          <p:cNvGraphicFramePr>
            <a:graphicFrameLocks noGrp="1"/>
          </p:cNvGraphicFramePr>
          <p:nvPr>
            <p:ph idx="4294967295"/>
            <p:extLst>
              <p:ext uri="{D42A27DB-BD31-4B8C-83A1-F6EECF244321}">
                <p14:modId xmlns:p14="http://schemas.microsoft.com/office/powerpoint/2010/main" val="1597472306"/>
              </p:ext>
            </p:extLst>
          </p:nvPr>
        </p:nvGraphicFramePr>
        <p:xfrm>
          <a:off x="205328" y="1177133"/>
          <a:ext cx="8698857" cy="3523488"/>
        </p:xfrm>
        <a:graphic>
          <a:graphicData uri="http://schemas.openxmlformats.org/drawingml/2006/table">
            <a:tbl>
              <a:tblPr firstRow="1" bandRow="1">
                <a:tableStyleId>{5C22544A-7EE6-4342-B048-85BDC9FD1C3A}</a:tableStyleId>
              </a:tblPr>
              <a:tblGrid>
                <a:gridCol w="1419794">
                  <a:extLst>
                    <a:ext uri="{9D8B030D-6E8A-4147-A177-3AD203B41FA5}">
                      <a16:colId xmlns:a16="http://schemas.microsoft.com/office/drawing/2014/main" val="1992605909"/>
                    </a:ext>
                  </a:extLst>
                </a:gridCol>
                <a:gridCol w="2685574">
                  <a:extLst>
                    <a:ext uri="{9D8B030D-6E8A-4147-A177-3AD203B41FA5}">
                      <a16:colId xmlns:a16="http://schemas.microsoft.com/office/drawing/2014/main" val="263971653"/>
                    </a:ext>
                  </a:extLst>
                </a:gridCol>
                <a:gridCol w="2231289">
                  <a:extLst>
                    <a:ext uri="{9D8B030D-6E8A-4147-A177-3AD203B41FA5}">
                      <a16:colId xmlns:a16="http://schemas.microsoft.com/office/drawing/2014/main" val="932334944"/>
                    </a:ext>
                  </a:extLst>
                </a:gridCol>
                <a:gridCol w="2362200">
                  <a:extLst>
                    <a:ext uri="{9D8B030D-6E8A-4147-A177-3AD203B41FA5}">
                      <a16:colId xmlns:a16="http://schemas.microsoft.com/office/drawing/2014/main" val="2024121972"/>
                    </a:ext>
                  </a:extLst>
                </a:gridCol>
              </a:tblGrid>
              <a:tr h="400684">
                <a:tc>
                  <a:txBody>
                    <a:bodyPr/>
                    <a:lstStyle/>
                    <a:p>
                      <a:pPr algn="ctr">
                        <a:lnSpc>
                          <a:spcPct val="115000"/>
                        </a:lnSpc>
                        <a:spcAft>
                          <a:spcPts val="1000"/>
                        </a:spcAft>
                      </a:pPr>
                      <a:r>
                        <a:rPr lang="en-GB" sz="1600" b="1" dirty="0">
                          <a:solidFill>
                            <a:schemeClr val="bg1"/>
                          </a:solidFill>
                          <a:effectLst/>
                          <a:latin typeface="+mj-lt"/>
                          <a:ea typeface="Times New Roman" panose="02020603050405020304" pitchFamily="18" charset="0"/>
                          <a:cs typeface="Times New Roman" panose="02020603050405020304" pitchFamily="18" charset="0"/>
                        </a:rPr>
                        <a:t>CATEGORY</a:t>
                      </a:r>
                      <a:endParaRPr lang="en-GB" sz="16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lnSpc>
                          <a:spcPct val="115000"/>
                        </a:lnSpc>
                        <a:spcAft>
                          <a:spcPts val="1000"/>
                        </a:spcAft>
                      </a:pPr>
                      <a:r>
                        <a:rPr lang="en-GB" sz="1600" b="1" dirty="0">
                          <a:solidFill>
                            <a:schemeClr val="bg1"/>
                          </a:solidFill>
                          <a:effectLst/>
                          <a:latin typeface="+mj-lt"/>
                          <a:ea typeface="Times New Roman" panose="02020603050405020304" pitchFamily="18" charset="0"/>
                          <a:cs typeface="Times New Roman" panose="02020603050405020304" pitchFamily="18" charset="0"/>
                        </a:rPr>
                        <a:t>DEFINITION</a:t>
                      </a:r>
                      <a:endParaRPr lang="en-GB" sz="16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lnSpc>
                          <a:spcPct val="115000"/>
                        </a:lnSpc>
                        <a:spcAft>
                          <a:spcPts val="1000"/>
                        </a:spcAft>
                      </a:pPr>
                      <a:r>
                        <a:rPr lang="en-GB" sz="1600" b="1" dirty="0">
                          <a:solidFill>
                            <a:schemeClr val="bg1"/>
                          </a:solidFill>
                          <a:effectLst/>
                          <a:latin typeface="+mj-lt"/>
                          <a:ea typeface="Times New Roman" panose="02020603050405020304" pitchFamily="18" charset="0"/>
                          <a:cs typeface="Times New Roman" panose="02020603050405020304" pitchFamily="18" charset="0"/>
                        </a:rPr>
                        <a:t>METHOD OF DECONTAMINATION</a:t>
                      </a:r>
                      <a:endParaRPr lang="en-GB" sz="16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lnSpc>
                          <a:spcPct val="115000"/>
                        </a:lnSpc>
                        <a:spcAft>
                          <a:spcPts val="1000"/>
                        </a:spcAft>
                      </a:pPr>
                      <a:r>
                        <a:rPr lang="en-GB" sz="1600" b="1" dirty="0">
                          <a:solidFill>
                            <a:schemeClr val="bg1"/>
                          </a:solidFill>
                          <a:effectLst/>
                          <a:latin typeface="+mj-lt"/>
                          <a:ea typeface="Times New Roman" panose="02020603050405020304" pitchFamily="18" charset="0"/>
                          <a:cs typeface="Times New Roman" panose="02020603050405020304" pitchFamily="18" charset="0"/>
                        </a:rPr>
                        <a:t>EXAMPLES OF COMMON ITEMS/EQUIPMENT</a:t>
                      </a:r>
                      <a:endParaRPr lang="en-GB" sz="16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extLst>
                  <a:ext uri="{0D108BD9-81ED-4DB2-BD59-A6C34878D82A}">
                    <a16:rowId xmlns:a16="http://schemas.microsoft.com/office/drawing/2014/main" val="4203239610"/>
                  </a:ext>
                </a:extLst>
              </a:tr>
              <a:tr h="2551334">
                <a:tc>
                  <a:txBody>
                    <a:bodyPr/>
                    <a:lstStyle/>
                    <a:p>
                      <a:pPr algn="l">
                        <a:lnSpc>
                          <a:spcPct val="100000"/>
                        </a:lnSpc>
                        <a:spcAft>
                          <a:spcPts val="0"/>
                        </a:spcAft>
                      </a:pPr>
                      <a:r>
                        <a:rPr lang="en-GB" sz="1600" b="1" dirty="0">
                          <a:solidFill>
                            <a:srgbClr val="C00000"/>
                          </a:solidFill>
                          <a:effectLst/>
                          <a:latin typeface="+mn-lt"/>
                          <a:ea typeface="Times New Roman" panose="02020603050405020304" pitchFamily="18" charset="0"/>
                          <a:cs typeface="Times New Roman" panose="02020603050405020304" pitchFamily="18" charset="0"/>
                        </a:rPr>
                        <a:t>High risk</a:t>
                      </a:r>
                      <a:endParaRPr lang="en-GB" sz="1600" dirty="0">
                        <a:solidFill>
                          <a:srgbClr val="C00000"/>
                        </a:solidFill>
                        <a:effectLst/>
                        <a:latin typeface="+mn-lt"/>
                        <a:ea typeface="Times New Roman" panose="02020603050405020304" pitchFamily="18" charset="0"/>
                        <a:cs typeface="Times New Roman" panose="02020603050405020304" pitchFamily="18" charset="0"/>
                      </a:endParaRPr>
                    </a:p>
                    <a:p>
                      <a:pPr algn="l">
                        <a:lnSpc>
                          <a:spcPct val="100000"/>
                        </a:lnSpc>
                        <a:spcAft>
                          <a:spcPts val="0"/>
                        </a:spcAft>
                      </a:pPr>
                      <a:r>
                        <a:rPr lang="en-GB" sz="1600" b="1" dirty="0">
                          <a:solidFill>
                            <a:srgbClr val="C00000"/>
                          </a:solidFill>
                          <a:effectLst/>
                          <a:latin typeface="+mn-lt"/>
                          <a:ea typeface="Times New Roman" panose="02020603050405020304" pitchFamily="18" charset="0"/>
                          <a:cs typeface="Times New Roman" panose="02020603050405020304" pitchFamily="18" charset="0"/>
                        </a:rPr>
                        <a:t>(critical)</a:t>
                      </a:r>
                      <a:endParaRPr lang="en-GB" sz="1600"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gn="l">
                        <a:lnSpc>
                          <a:spcPct val="100000"/>
                        </a:lnSpc>
                        <a:spcAft>
                          <a:spcPts val="0"/>
                        </a:spcAft>
                      </a:pPr>
                      <a:r>
                        <a:rPr lang="en-GB" sz="1600" dirty="0">
                          <a:effectLst/>
                          <a:latin typeface="+mn-lt"/>
                          <a:ea typeface="Times New Roman" panose="02020603050405020304" pitchFamily="18" charset="0"/>
                          <a:cs typeface="Times New Roman" panose="02020603050405020304" pitchFamily="18" charset="0"/>
                        </a:rPr>
                        <a:t>Medical devices that are involved with a </a:t>
                      </a:r>
                      <a:r>
                        <a:rPr lang="en-GB" sz="1600" b="1" dirty="0">
                          <a:effectLst/>
                          <a:latin typeface="+mn-lt"/>
                          <a:ea typeface="Times New Roman" panose="02020603050405020304" pitchFamily="18" charset="0"/>
                          <a:cs typeface="Times New Roman" panose="02020603050405020304" pitchFamily="18" charset="0"/>
                        </a:rPr>
                        <a:t>break in the skin or mucous membrane </a:t>
                      </a:r>
                      <a:r>
                        <a:rPr lang="en-GB" sz="1600" dirty="0">
                          <a:effectLst/>
                          <a:latin typeface="+mn-lt"/>
                          <a:ea typeface="Times New Roman" panose="02020603050405020304" pitchFamily="18" charset="0"/>
                          <a:cs typeface="Times New Roman" panose="02020603050405020304" pitchFamily="18" charset="0"/>
                        </a:rPr>
                        <a:t>or enter a </a:t>
                      </a:r>
                      <a:r>
                        <a:rPr lang="en-GB" sz="1600" b="1" dirty="0">
                          <a:effectLst/>
                          <a:latin typeface="+mn-lt"/>
                          <a:ea typeface="Times New Roman" panose="02020603050405020304" pitchFamily="18" charset="0"/>
                          <a:cs typeface="Times New Roman" panose="02020603050405020304" pitchFamily="18" charset="0"/>
                        </a:rPr>
                        <a:t>sterile body cavity.</a:t>
                      </a:r>
                    </a:p>
                  </a:txBody>
                  <a:tcPr marL="68580" marR="68580" marT="0" marB="0">
                    <a:solidFill>
                      <a:schemeClr val="bg1">
                        <a:lumMod val="75000"/>
                      </a:schemeClr>
                    </a:solidFill>
                  </a:tcPr>
                </a:tc>
                <a:tc>
                  <a:txBody>
                    <a:bodyPr/>
                    <a:lstStyle/>
                    <a:p>
                      <a:pPr algn="l">
                        <a:lnSpc>
                          <a:spcPct val="100000"/>
                        </a:lnSpc>
                        <a:spcAft>
                          <a:spcPts val="0"/>
                        </a:spcAft>
                      </a:pPr>
                      <a:r>
                        <a:rPr lang="en-GB" sz="1600" b="1" dirty="0">
                          <a:effectLst/>
                          <a:latin typeface="+mn-lt"/>
                          <a:ea typeface="Times New Roman" panose="02020603050405020304" pitchFamily="18" charset="0"/>
                          <a:cs typeface="Times New Roman" panose="02020603050405020304" pitchFamily="18" charset="0"/>
                        </a:rPr>
                        <a:t>Sterilization</a:t>
                      </a:r>
                      <a:r>
                        <a:rPr lang="en-GB" sz="1600" dirty="0">
                          <a:effectLst/>
                          <a:latin typeface="+mn-lt"/>
                          <a:ea typeface="Times New Roman" panose="02020603050405020304" pitchFamily="18" charset="0"/>
                          <a:cs typeface="Times New Roman" panose="02020603050405020304" pitchFamily="18" charset="0"/>
                        </a:rPr>
                        <a:t> </a:t>
                      </a:r>
                    </a:p>
                    <a:p>
                      <a:pPr algn="l">
                        <a:lnSpc>
                          <a:spcPct val="100000"/>
                        </a:lnSpc>
                        <a:spcAft>
                          <a:spcPts val="0"/>
                        </a:spcAft>
                      </a:pPr>
                      <a:r>
                        <a:rPr lang="en-GB" sz="1600" dirty="0">
                          <a:effectLst/>
                          <a:latin typeface="+mn-lt"/>
                          <a:ea typeface="Times New Roman" panose="02020603050405020304" pitchFamily="18" charset="0"/>
                          <a:cs typeface="Times New Roman" panose="02020603050405020304" pitchFamily="18" charset="0"/>
                        </a:rPr>
                        <a:t>Usually heat, if heat-stable, or chemical, if heat-sensitive. </a:t>
                      </a:r>
                      <a:r>
                        <a:rPr lang="en-GB" sz="1600" dirty="0">
                          <a:solidFill>
                            <a:srgbClr val="000000"/>
                          </a:solidFill>
                          <a:effectLst/>
                          <a:latin typeface="+mn-lt"/>
                          <a:ea typeface="Minion-Regular"/>
                          <a:cs typeface="Times New Roman" panose="02020603050405020304" pitchFamily="18" charset="0"/>
                        </a:rPr>
                        <a:t>Heat-stable items may be treated with low-temperature steam and formaldehyde or ethylene oxide, or by irradiation.</a:t>
                      </a:r>
                      <a:endParaRPr lang="en-GB" sz="1600" dirty="0">
                        <a:effectLst/>
                        <a:latin typeface="+mn-lt"/>
                        <a:ea typeface="Times New Roman" panose="02020603050405020304" pitchFamily="18" charset="0"/>
                        <a:cs typeface="Times New Roman" panose="02020603050405020304" pitchFamily="18" charset="0"/>
                      </a:endParaRPr>
                    </a:p>
                    <a:p>
                      <a:pPr algn="l">
                        <a:lnSpc>
                          <a:spcPct val="100000"/>
                        </a:lnSpc>
                        <a:spcAft>
                          <a:spcPts val="0"/>
                        </a:spcAft>
                      </a:pPr>
                      <a:r>
                        <a:rPr lang="en-GB" sz="1600" dirty="0">
                          <a:effectLst/>
                          <a:latin typeface="+mn-lt"/>
                          <a:ea typeface="Times New Roman" panose="02020603050405020304" pitchFamily="18" charset="0"/>
                          <a:cs typeface="Times New Roman" panose="02020603050405020304" pitchFamily="18" charset="0"/>
                        </a:rPr>
                        <a:t> </a:t>
                      </a:r>
                    </a:p>
                  </a:txBody>
                  <a:tcPr marL="68580" marR="68580" marT="0" marB="0">
                    <a:solidFill>
                      <a:schemeClr val="bg1">
                        <a:lumMod val="75000"/>
                      </a:schemeClr>
                    </a:solidFill>
                  </a:tcPr>
                </a:tc>
                <a:tc>
                  <a:txBody>
                    <a:bodyPr/>
                    <a:lstStyle/>
                    <a:p>
                      <a:pPr algn="l">
                        <a:lnSpc>
                          <a:spcPct val="100000"/>
                        </a:lnSpc>
                        <a:spcAft>
                          <a:spcPts val="0"/>
                        </a:spcAft>
                      </a:pPr>
                      <a:r>
                        <a:rPr lang="en-GB" sz="1600" dirty="0">
                          <a:effectLst/>
                          <a:latin typeface="+mn-lt"/>
                          <a:ea typeface="Times New Roman" panose="02020603050405020304" pitchFamily="18" charset="0"/>
                          <a:cs typeface="Times New Roman" panose="02020603050405020304" pitchFamily="18" charset="0"/>
                        </a:rPr>
                        <a:t>Surgical instruments, implants, prostheses and devices, needles and syringes, and</a:t>
                      </a:r>
                      <a:r>
                        <a:rPr lang="en-GB" sz="1600" baseline="0" dirty="0">
                          <a:effectLst/>
                          <a:latin typeface="+mn-lt"/>
                          <a:ea typeface="Times New Roman" panose="02020603050405020304" pitchFamily="18" charset="0"/>
                          <a:cs typeface="Times New Roman" panose="02020603050405020304" pitchFamily="18" charset="0"/>
                        </a:rPr>
                        <a:t> </a:t>
                      </a:r>
                      <a:r>
                        <a:rPr lang="en-GB" sz="1600" dirty="0">
                          <a:effectLst/>
                          <a:latin typeface="+mn-lt"/>
                          <a:ea typeface="Times New Roman" panose="02020603050405020304" pitchFamily="18" charset="0"/>
                          <a:cs typeface="Times New Roman" panose="02020603050405020304" pitchFamily="18" charset="0"/>
                        </a:rPr>
                        <a:t>rigid endoscopes.</a:t>
                      </a:r>
                    </a:p>
                  </a:txBody>
                  <a:tcPr marL="68580" marR="68580" marT="0" marB="0">
                    <a:solidFill>
                      <a:schemeClr val="bg1">
                        <a:lumMod val="75000"/>
                      </a:schemeClr>
                    </a:solidFill>
                  </a:tcPr>
                </a:tc>
                <a:extLst>
                  <a:ext uri="{0D108BD9-81ED-4DB2-BD59-A6C34878D82A}">
                    <a16:rowId xmlns:a16="http://schemas.microsoft.com/office/drawing/2014/main" val="3995578666"/>
                  </a:ext>
                </a:extLst>
              </a:tr>
            </a:tbl>
          </a:graphicData>
        </a:graphic>
      </p:graphicFrame>
      <p:pic>
        <p:nvPicPr>
          <p:cNvPr id="10" name="Picture 10" descr="http://www.plastyshack.com/images/plastic_syringes_with_needle_10pak.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6200000">
            <a:off x="4890146" y="5303523"/>
            <a:ext cx="2124133" cy="984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img.chinamedevice.com/product/565/146056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74143" y="4732629"/>
            <a:ext cx="2969857" cy="8874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webagoo.eu/bibliotheques/41912/Mes_photos/Album_photo_Sones/La_table_sterile.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0" y="4733866"/>
            <a:ext cx="3367227" cy="2124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images.wisegeek.com/surgical-wound-dressing-with-scissors.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367227" y="4733865"/>
            <a:ext cx="2078497" cy="212413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384064" y="5207387"/>
            <a:ext cx="1868576" cy="307777"/>
          </a:xfrm>
          <a:prstGeom prst="rect">
            <a:avLst/>
          </a:prstGeom>
        </p:spPr>
        <p:txBody>
          <a:bodyPr wrap="square">
            <a:spAutoFit/>
          </a:bodyPr>
          <a:lstStyle/>
          <a:p>
            <a:r>
              <a:rPr lang="en-GB" sz="1400" dirty="0">
                <a:ea typeface="Times New Roman" panose="02020603050405020304" pitchFamily="18" charset="0"/>
                <a:cs typeface="Times New Roman" panose="02020603050405020304" pitchFamily="18" charset="0"/>
              </a:rPr>
              <a:t>Rigid endoscopes</a:t>
            </a:r>
            <a:endParaRPr lang="en-GB" sz="1400" dirty="0"/>
          </a:p>
        </p:txBody>
      </p:sp>
      <p:pic>
        <p:nvPicPr>
          <p:cNvPr id="15" name="Picture 14" descr="http://www.polymedicure.com/wp-content/uploads/2014/05/Central-Venous-Catheters.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870877" y="5709610"/>
            <a:ext cx="2273123" cy="1147153"/>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D802CC0-7BB3-4447-90E9-8EFFFE4C7FC9}"/>
              </a:ext>
            </a:extLst>
          </p:cNvPr>
          <p:cNvPicPr>
            <a:picLocks noChangeAspect="1"/>
          </p:cNvPicPr>
          <p:nvPr/>
        </p:nvPicPr>
        <p:blipFill>
          <a:blip r:embed="rId8"/>
          <a:stretch>
            <a:fillRect/>
          </a:stretch>
        </p:blipFill>
        <p:spPr>
          <a:xfrm>
            <a:off x="6384064" y="5905500"/>
            <a:ext cx="1352550" cy="952500"/>
          </a:xfrm>
          <a:prstGeom prst="rect">
            <a:avLst/>
          </a:prstGeom>
        </p:spPr>
      </p:pic>
    </p:spTree>
    <p:extLst>
      <p:ext uri="{BB962C8B-B14F-4D97-AF65-F5344CB8AC3E}">
        <p14:creationId xmlns:p14="http://schemas.microsoft.com/office/powerpoint/2010/main" val="145141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9999" y="367619"/>
            <a:ext cx="6782482" cy="720000"/>
          </a:xfrm>
        </p:spPr>
        <p:txBody>
          <a:bodyPr/>
          <a:lstStyle/>
          <a:p>
            <a:r>
              <a:rPr lang="en-US" sz="3200" dirty="0"/>
              <a:t>Risk assessment: Spaulding classification (2)</a:t>
            </a:r>
          </a:p>
        </p:txBody>
      </p:sp>
      <p:graphicFrame>
        <p:nvGraphicFramePr>
          <p:cNvPr id="9" name="Content Placeholder 3"/>
          <p:cNvGraphicFramePr>
            <a:graphicFrameLocks noGrp="1"/>
          </p:cNvGraphicFramePr>
          <p:nvPr>
            <p:ph idx="4294967295"/>
            <p:extLst>
              <p:ext uri="{D42A27DB-BD31-4B8C-83A1-F6EECF244321}">
                <p14:modId xmlns:p14="http://schemas.microsoft.com/office/powerpoint/2010/main" val="486164389"/>
              </p:ext>
            </p:extLst>
          </p:nvPr>
        </p:nvGraphicFramePr>
        <p:xfrm>
          <a:off x="359998" y="1252429"/>
          <a:ext cx="8326012" cy="3035808"/>
        </p:xfrm>
        <a:graphic>
          <a:graphicData uri="http://schemas.openxmlformats.org/drawingml/2006/table">
            <a:tbl>
              <a:tblPr firstRow="1" bandRow="1">
                <a:tableStyleId>{5C22544A-7EE6-4342-B048-85BDC9FD1C3A}</a:tableStyleId>
              </a:tblPr>
              <a:tblGrid>
                <a:gridCol w="1740325">
                  <a:extLst>
                    <a:ext uri="{9D8B030D-6E8A-4147-A177-3AD203B41FA5}">
                      <a16:colId xmlns:a16="http://schemas.microsoft.com/office/drawing/2014/main" val="1992605909"/>
                    </a:ext>
                  </a:extLst>
                </a:gridCol>
                <a:gridCol w="2054126">
                  <a:extLst>
                    <a:ext uri="{9D8B030D-6E8A-4147-A177-3AD203B41FA5}">
                      <a16:colId xmlns:a16="http://schemas.microsoft.com/office/drawing/2014/main" val="263971653"/>
                    </a:ext>
                  </a:extLst>
                </a:gridCol>
                <a:gridCol w="2300630">
                  <a:extLst>
                    <a:ext uri="{9D8B030D-6E8A-4147-A177-3AD203B41FA5}">
                      <a16:colId xmlns:a16="http://schemas.microsoft.com/office/drawing/2014/main" val="932334944"/>
                    </a:ext>
                  </a:extLst>
                </a:gridCol>
                <a:gridCol w="2230931">
                  <a:extLst>
                    <a:ext uri="{9D8B030D-6E8A-4147-A177-3AD203B41FA5}">
                      <a16:colId xmlns:a16="http://schemas.microsoft.com/office/drawing/2014/main" val="2024121972"/>
                    </a:ext>
                  </a:extLst>
                </a:gridCol>
              </a:tblGrid>
              <a:tr h="397965">
                <a:tc>
                  <a:txBody>
                    <a:bodyPr/>
                    <a:lstStyle/>
                    <a:p>
                      <a:pPr algn="ctr">
                        <a:lnSpc>
                          <a:spcPct val="115000"/>
                        </a:lnSpc>
                        <a:spcAft>
                          <a:spcPts val="1000"/>
                        </a:spcAft>
                      </a:pPr>
                      <a:r>
                        <a:rPr lang="en-GB" sz="1600" b="1" dirty="0">
                          <a:solidFill>
                            <a:schemeClr val="bg1"/>
                          </a:solidFill>
                          <a:effectLst/>
                          <a:latin typeface="+mj-lt"/>
                          <a:ea typeface="Times New Roman" panose="02020603050405020304" pitchFamily="18" charset="0"/>
                          <a:cs typeface="Times New Roman" panose="02020603050405020304" pitchFamily="18" charset="0"/>
                        </a:rPr>
                        <a:t>CATEGORY</a:t>
                      </a:r>
                    </a:p>
                  </a:txBody>
                  <a:tcPr marL="68580" marR="68580" marT="0" marB="0">
                    <a:solidFill>
                      <a:srgbClr val="C00000"/>
                    </a:solidFill>
                  </a:tcPr>
                </a:tc>
                <a:tc>
                  <a:txBody>
                    <a:bodyPr/>
                    <a:lstStyle/>
                    <a:p>
                      <a:pPr algn="ctr">
                        <a:lnSpc>
                          <a:spcPct val="115000"/>
                        </a:lnSpc>
                        <a:spcAft>
                          <a:spcPts val="1000"/>
                        </a:spcAft>
                      </a:pPr>
                      <a:r>
                        <a:rPr lang="en-GB" sz="1600" b="1" dirty="0">
                          <a:solidFill>
                            <a:schemeClr val="bg1"/>
                          </a:solidFill>
                          <a:effectLst/>
                          <a:latin typeface="+mj-lt"/>
                          <a:ea typeface="Times New Roman" panose="02020603050405020304" pitchFamily="18" charset="0"/>
                          <a:cs typeface="Times New Roman" panose="02020603050405020304" pitchFamily="18" charset="0"/>
                        </a:rPr>
                        <a:t>DEFINITION</a:t>
                      </a:r>
                    </a:p>
                  </a:txBody>
                  <a:tcPr marL="68580" marR="68580" marT="0" marB="0">
                    <a:solidFill>
                      <a:srgbClr val="C00000"/>
                    </a:solidFill>
                  </a:tcPr>
                </a:tc>
                <a:tc>
                  <a:txBody>
                    <a:bodyPr/>
                    <a:lstStyle/>
                    <a:p>
                      <a:pPr algn="ctr">
                        <a:lnSpc>
                          <a:spcPct val="115000"/>
                        </a:lnSpc>
                        <a:spcAft>
                          <a:spcPts val="1000"/>
                        </a:spcAft>
                      </a:pPr>
                      <a:r>
                        <a:rPr lang="en-GB" sz="1600" b="1" dirty="0">
                          <a:solidFill>
                            <a:schemeClr val="bg1"/>
                          </a:solidFill>
                          <a:effectLst/>
                          <a:latin typeface="+mj-lt"/>
                          <a:ea typeface="Times New Roman" panose="02020603050405020304" pitchFamily="18" charset="0"/>
                          <a:cs typeface="Times New Roman" panose="02020603050405020304" pitchFamily="18" charset="0"/>
                        </a:rPr>
                        <a:t>METHOD OF DECONTAMINATION</a:t>
                      </a:r>
                    </a:p>
                  </a:txBody>
                  <a:tcPr marL="68580" marR="68580" marT="0" marB="0">
                    <a:solidFill>
                      <a:srgbClr val="C00000"/>
                    </a:solidFill>
                  </a:tcPr>
                </a:tc>
                <a:tc>
                  <a:txBody>
                    <a:bodyPr/>
                    <a:lstStyle/>
                    <a:p>
                      <a:pPr algn="ctr">
                        <a:lnSpc>
                          <a:spcPct val="115000"/>
                        </a:lnSpc>
                        <a:spcAft>
                          <a:spcPts val="1000"/>
                        </a:spcAft>
                      </a:pPr>
                      <a:r>
                        <a:rPr lang="en-GB" sz="1600" b="1" dirty="0">
                          <a:solidFill>
                            <a:schemeClr val="bg1"/>
                          </a:solidFill>
                          <a:effectLst/>
                          <a:latin typeface="+mj-lt"/>
                          <a:ea typeface="Times New Roman" panose="02020603050405020304" pitchFamily="18" charset="0"/>
                          <a:cs typeface="Times New Roman" panose="02020603050405020304" pitchFamily="18" charset="0"/>
                        </a:rPr>
                        <a:t>EXAMPLES OF COMMON ITEMS/EQUIPMENT</a:t>
                      </a:r>
                    </a:p>
                  </a:txBody>
                  <a:tcPr marL="68580" marR="68580" marT="0" marB="0">
                    <a:solidFill>
                      <a:srgbClr val="C00000"/>
                    </a:solidFill>
                  </a:tcPr>
                </a:tc>
                <a:extLst>
                  <a:ext uri="{0D108BD9-81ED-4DB2-BD59-A6C34878D82A}">
                    <a16:rowId xmlns:a16="http://schemas.microsoft.com/office/drawing/2014/main" val="4203239610"/>
                  </a:ext>
                </a:extLst>
              </a:tr>
              <a:tr h="1913501">
                <a:tc>
                  <a:txBody>
                    <a:bodyPr/>
                    <a:lstStyle/>
                    <a:p>
                      <a:pPr algn="l">
                        <a:lnSpc>
                          <a:spcPct val="100000"/>
                        </a:lnSpc>
                        <a:spcAft>
                          <a:spcPts val="0"/>
                        </a:spcAft>
                      </a:pPr>
                      <a:r>
                        <a:rPr lang="en-GB" sz="1600" b="1" dirty="0">
                          <a:solidFill>
                            <a:srgbClr val="C00000"/>
                          </a:solidFill>
                          <a:effectLst/>
                          <a:latin typeface="+mn-lt"/>
                          <a:ea typeface="Times New Roman" panose="02020603050405020304" pitchFamily="18" charset="0"/>
                          <a:cs typeface="Times New Roman" panose="02020603050405020304" pitchFamily="18" charset="0"/>
                        </a:rPr>
                        <a:t>Intermediate risk</a:t>
                      </a:r>
                      <a:endParaRPr lang="en-GB" sz="1600" dirty="0">
                        <a:solidFill>
                          <a:srgbClr val="C00000"/>
                        </a:solidFill>
                        <a:effectLst/>
                        <a:latin typeface="+mn-lt"/>
                        <a:ea typeface="Times New Roman" panose="02020603050405020304" pitchFamily="18" charset="0"/>
                        <a:cs typeface="Times New Roman" panose="02020603050405020304" pitchFamily="18" charset="0"/>
                      </a:endParaRPr>
                    </a:p>
                    <a:p>
                      <a:pPr algn="l">
                        <a:lnSpc>
                          <a:spcPct val="100000"/>
                        </a:lnSpc>
                        <a:spcAft>
                          <a:spcPts val="0"/>
                        </a:spcAft>
                      </a:pPr>
                      <a:r>
                        <a:rPr lang="en-GB" sz="1600" b="1" dirty="0">
                          <a:solidFill>
                            <a:srgbClr val="C00000"/>
                          </a:solidFill>
                          <a:effectLst/>
                          <a:latin typeface="+mn-lt"/>
                          <a:ea typeface="Times New Roman" panose="02020603050405020304" pitchFamily="18" charset="0"/>
                          <a:cs typeface="Times New Roman" panose="02020603050405020304" pitchFamily="18" charset="0"/>
                        </a:rPr>
                        <a:t>(semi-critical)</a:t>
                      </a:r>
                      <a:endParaRPr lang="en-GB" sz="1600"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gn="l">
                        <a:lnSpc>
                          <a:spcPct val="100000"/>
                        </a:lnSpc>
                        <a:spcAft>
                          <a:spcPts val="0"/>
                        </a:spcAft>
                      </a:pPr>
                      <a:r>
                        <a:rPr lang="en-GB" sz="1600" dirty="0">
                          <a:effectLst/>
                          <a:latin typeface="+mn-lt"/>
                          <a:ea typeface="Times New Roman" panose="02020603050405020304" pitchFamily="18" charset="0"/>
                          <a:cs typeface="Times New Roman" panose="02020603050405020304" pitchFamily="18" charset="0"/>
                        </a:rPr>
                        <a:t>Medical devices in contact with mucous membranes or </a:t>
                      </a:r>
                      <a:r>
                        <a:rPr lang="en-GB" sz="1600" dirty="0">
                          <a:solidFill>
                            <a:srgbClr val="000000"/>
                          </a:solidFill>
                          <a:effectLst/>
                          <a:latin typeface="+mn-lt"/>
                          <a:ea typeface="Times New Roman" panose="02020603050405020304" pitchFamily="18" charset="0"/>
                          <a:cs typeface="Times New Roman" panose="02020603050405020304" pitchFamily="18" charset="0"/>
                        </a:rPr>
                        <a:t>body fluids.</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gn="l">
                        <a:lnSpc>
                          <a:spcPct val="100000"/>
                        </a:lnSpc>
                        <a:spcAft>
                          <a:spcPts val="0"/>
                        </a:spcAft>
                      </a:pPr>
                      <a:r>
                        <a:rPr lang="en-GB" sz="1600" b="1" dirty="0">
                          <a:effectLst/>
                          <a:latin typeface="+mn-lt"/>
                          <a:ea typeface="Times New Roman" panose="02020603050405020304" pitchFamily="18" charset="0"/>
                          <a:cs typeface="Times New Roman" panose="02020603050405020304" pitchFamily="18" charset="0"/>
                        </a:rPr>
                        <a:t>High-level disinfection </a:t>
                      </a:r>
                      <a:r>
                        <a:rPr lang="en-GB" sz="1600" dirty="0">
                          <a:solidFill>
                            <a:srgbClr val="000000"/>
                          </a:solidFill>
                          <a:effectLst/>
                          <a:latin typeface="+mn-lt"/>
                          <a:ea typeface="Times New Roman" panose="02020603050405020304" pitchFamily="18" charset="0"/>
                          <a:cs typeface="Times New Roman" panose="02020603050405020304" pitchFamily="18" charset="0"/>
                        </a:rPr>
                        <a:t>by heat or chemicals</a:t>
                      </a:r>
                      <a:r>
                        <a:rPr lang="en-GB" sz="1600" baseline="0" dirty="0">
                          <a:solidFill>
                            <a:schemeClr val="dk1"/>
                          </a:solidFill>
                          <a:effectLst/>
                          <a:latin typeface="+mn-lt"/>
                          <a:ea typeface="Times New Roman" panose="02020603050405020304" pitchFamily="18" charset="0"/>
                          <a:cs typeface="Times New Roman" panose="02020603050405020304" pitchFamily="18" charset="0"/>
                        </a:rPr>
                        <a:t> </a:t>
                      </a:r>
                      <a:r>
                        <a:rPr lang="en-GB" sz="1600" dirty="0">
                          <a:effectLst/>
                          <a:latin typeface="+mn-lt"/>
                          <a:ea typeface="Times New Roman" panose="02020603050405020304" pitchFamily="18" charset="0"/>
                          <a:cs typeface="Times New Roman" panose="02020603050405020304" pitchFamily="18" charset="0"/>
                        </a:rPr>
                        <a:t>(under controlled conditions with minimum toxicity to humans).</a:t>
                      </a:r>
                    </a:p>
                    <a:p>
                      <a:pPr algn="l">
                        <a:lnSpc>
                          <a:spcPct val="100000"/>
                        </a:lnSpc>
                        <a:spcAft>
                          <a:spcPts val="0"/>
                        </a:spcAft>
                      </a:pPr>
                      <a:r>
                        <a:rPr lang="en-GB" sz="1600" dirty="0">
                          <a:effectLst/>
                          <a:latin typeface="+mn-lt"/>
                          <a:ea typeface="Times New Roman" panose="02020603050405020304" pitchFamily="18" charset="0"/>
                          <a:cs typeface="Times New Roman" panose="02020603050405020304" pitchFamily="18" charset="0"/>
                        </a:rPr>
                        <a:t> </a:t>
                      </a:r>
                    </a:p>
                    <a:p>
                      <a:pPr algn="l">
                        <a:lnSpc>
                          <a:spcPct val="100000"/>
                        </a:lnSpc>
                        <a:spcAft>
                          <a:spcPts val="0"/>
                        </a:spcAft>
                      </a:pPr>
                      <a:r>
                        <a:rPr lang="en-GB" sz="1600" dirty="0">
                          <a:effectLst/>
                          <a:latin typeface="+mn-lt"/>
                          <a:ea typeface="Times New Roman" panose="02020603050405020304" pitchFamily="18" charset="0"/>
                          <a:cs typeface="Times New Roman" panose="02020603050405020304" pitchFamily="18" charset="0"/>
                        </a:rPr>
                        <a:t> </a:t>
                      </a:r>
                    </a:p>
                    <a:p>
                      <a:pPr algn="l">
                        <a:lnSpc>
                          <a:spcPct val="100000"/>
                        </a:lnSpc>
                        <a:spcAft>
                          <a:spcPts val="0"/>
                        </a:spcAft>
                      </a:pPr>
                      <a:r>
                        <a:rPr lang="en-GB" sz="1600" dirty="0">
                          <a:effectLst/>
                          <a:latin typeface="+mn-lt"/>
                          <a:ea typeface="Times New Roman" panose="02020603050405020304" pitchFamily="18" charset="0"/>
                          <a:cs typeface="Times New Roman" panose="02020603050405020304" pitchFamily="18" charset="0"/>
                        </a:rPr>
                        <a:t> </a:t>
                      </a:r>
                    </a:p>
                  </a:txBody>
                  <a:tcPr marL="68580" marR="68580" marT="0" marB="0">
                    <a:solidFill>
                      <a:schemeClr val="bg1">
                        <a:lumMod val="75000"/>
                      </a:schemeClr>
                    </a:solidFill>
                  </a:tcPr>
                </a:tc>
                <a:tc>
                  <a:txBody>
                    <a:bodyPr/>
                    <a:lstStyle/>
                    <a:p>
                      <a:pPr algn="l">
                        <a:lnSpc>
                          <a:spcPct val="100000"/>
                        </a:lnSpc>
                        <a:spcAft>
                          <a:spcPts val="0"/>
                        </a:spcAft>
                      </a:pPr>
                      <a:r>
                        <a:rPr lang="en-GB" sz="1600" dirty="0">
                          <a:effectLst/>
                          <a:latin typeface="+mn-lt"/>
                          <a:ea typeface="Times New Roman" panose="02020603050405020304" pitchFamily="18" charset="0"/>
                          <a:cs typeface="Times New Roman" panose="02020603050405020304" pitchFamily="18" charset="0"/>
                        </a:rPr>
                        <a:t>Respiratory therapy and </a:t>
                      </a:r>
                      <a:r>
                        <a:rPr lang="en-GB" sz="1600" dirty="0">
                          <a:solidFill>
                            <a:srgbClr val="252525"/>
                          </a:solidFill>
                          <a:effectLst/>
                          <a:latin typeface="+mn-lt"/>
                          <a:ea typeface="Times New Roman" panose="02020603050405020304" pitchFamily="18" charset="0"/>
                          <a:cs typeface="Times New Roman" panose="02020603050405020304" pitchFamily="18" charset="0"/>
                        </a:rPr>
                        <a:t>anaesthetic </a:t>
                      </a:r>
                      <a:r>
                        <a:rPr lang="en-GB" sz="1600" dirty="0">
                          <a:effectLst/>
                          <a:latin typeface="+mn-lt"/>
                          <a:ea typeface="Times New Roman" panose="02020603050405020304" pitchFamily="18" charset="0"/>
                          <a:cs typeface="Times New Roman" panose="02020603050405020304" pitchFamily="18" charset="0"/>
                        </a:rPr>
                        <a:t>equipment, flexible endoscopes, vaginal specula, reusable bedpans and urinals, urine bottles, patient bowls.</a:t>
                      </a:r>
                    </a:p>
                  </a:txBody>
                  <a:tcPr marL="68580" marR="68580" marT="0" marB="0">
                    <a:solidFill>
                      <a:schemeClr val="bg1">
                        <a:lumMod val="75000"/>
                      </a:schemeClr>
                    </a:solidFill>
                  </a:tcPr>
                </a:tc>
                <a:extLst>
                  <a:ext uri="{0D108BD9-81ED-4DB2-BD59-A6C34878D82A}">
                    <a16:rowId xmlns:a16="http://schemas.microsoft.com/office/drawing/2014/main" val="933282387"/>
                  </a:ext>
                </a:extLst>
              </a:tr>
            </a:tbl>
          </a:graphicData>
        </a:graphic>
      </p:graphicFrame>
      <p:pic>
        <p:nvPicPr>
          <p:cNvPr id="10" name="Picture 6" descr="http://healthcaresupplypros.com/img/zoom/2401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58858" y="4305168"/>
            <a:ext cx="1627152" cy="1012249"/>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http://www.quickmedical.com/images/page/original/riester-diagnostics__13525.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2325467" y="4305168"/>
            <a:ext cx="1437121" cy="18375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8" descr="http://capitalmedicalsupplies.com.au/media/catalog/product/cache/1/image/800x800/9df78eab33525d08d6e5fb8d27136e95/l/a/laryngoscope.jpg"/>
          <p:cNvPicPr>
            <a:picLocks noChangeAspect="1" noChangeArrowheads="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3788953" y="4305168"/>
            <a:ext cx="1502974" cy="18515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12" descr="http://ecx.images-amazon.com/images/I/41HfH7%2BBfAL._SX300_QL70_.jpg"/>
          <p:cNvPicPr>
            <a:picLocks noChangeAspect="1" noChangeArrowheads="1"/>
          </p:cNvPicPr>
          <p:nvPr/>
        </p:nvPicPr>
        <p:blipFill rotWithShape="1">
          <a:blip r:embed="rId5" cstate="screen">
            <a:clrChange>
              <a:clrFrom>
                <a:srgbClr val="FAFBFF"/>
              </a:clrFrom>
              <a:clrTo>
                <a:srgbClr val="FAFBFF">
                  <a:alpha val="0"/>
                </a:srgbClr>
              </a:clrTo>
            </a:clrChange>
            <a:extLst>
              <a:ext uri="{BEBA8EAE-BF5A-486C-A8C5-ECC9F3942E4B}">
                <a14:imgProps xmlns:a14="http://schemas.microsoft.com/office/drawing/2010/main">
                  <a14:imgLayer r:embed="rId6">
                    <a14:imgEffect>
                      <a14:brightnessContrast bright="2000"/>
                    </a14:imgEffect>
                  </a14:imgLayer>
                </a14:imgProps>
              </a:ext>
              <a:ext uri="{28A0092B-C50C-407E-A947-70E740481C1C}">
                <a14:useLocalDpi xmlns:a14="http://schemas.microsoft.com/office/drawing/2010/main"/>
              </a:ext>
            </a:extLst>
          </a:blip>
          <a:srcRect b="12222"/>
          <a:stretch/>
        </p:blipFill>
        <p:spPr bwMode="auto">
          <a:xfrm>
            <a:off x="5328134" y="4305168"/>
            <a:ext cx="1694517" cy="18515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2" descr="http://www.stanbridge.co.uk/wp-content/uploads/2015/07/Urine-Bottle.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58858" y="5327027"/>
            <a:ext cx="1653517" cy="82971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15" name="Picture 4" descr="http://infection-prevention-news.3m.com/wp-content/uploads/2015/09/Flexible-Endoscope-Reprocessing.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28860" y="4305168"/>
            <a:ext cx="1982339" cy="18290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63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endParaRPr lang="en-US"/>
          </a:p>
        </p:txBody>
      </p:sp>
      <p:sp>
        <p:nvSpPr>
          <p:cNvPr id="9" name="Title 8"/>
          <p:cNvSpPr>
            <a:spLocks noGrp="1"/>
          </p:cNvSpPr>
          <p:nvPr>
            <p:ph type="title"/>
          </p:nvPr>
        </p:nvSpPr>
        <p:spPr>
          <a:xfrm>
            <a:off x="359999" y="367619"/>
            <a:ext cx="6599601" cy="720000"/>
          </a:xfrm>
        </p:spPr>
        <p:txBody>
          <a:bodyPr/>
          <a:lstStyle/>
          <a:p>
            <a:r>
              <a:rPr lang="en-US" sz="3200" dirty="0"/>
              <a:t>Risk assessment: Spaulding classification (3)</a:t>
            </a:r>
          </a:p>
        </p:txBody>
      </p:sp>
      <p:graphicFrame>
        <p:nvGraphicFramePr>
          <p:cNvPr id="12" name="Content Placeholder 3"/>
          <p:cNvGraphicFramePr>
            <a:graphicFrameLocks/>
          </p:cNvGraphicFramePr>
          <p:nvPr>
            <p:extLst>
              <p:ext uri="{D42A27DB-BD31-4B8C-83A1-F6EECF244321}">
                <p14:modId xmlns:p14="http://schemas.microsoft.com/office/powerpoint/2010/main" val="3192941238"/>
              </p:ext>
            </p:extLst>
          </p:nvPr>
        </p:nvGraphicFramePr>
        <p:xfrm>
          <a:off x="333152" y="1173511"/>
          <a:ext cx="8450483" cy="3209614"/>
        </p:xfrm>
        <a:graphic>
          <a:graphicData uri="http://schemas.openxmlformats.org/drawingml/2006/table">
            <a:tbl>
              <a:tblPr firstRow="1" bandRow="1">
                <a:tableStyleId>{5C22544A-7EE6-4342-B048-85BDC9FD1C3A}</a:tableStyleId>
              </a:tblPr>
              <a:tblGrid>
                <a:gridCol w="1478617">
                  <a:extLst>
                    <a:ext uri="{9D8B030D-6E8A-4147-A177-3AD203B41FA5}">
                      <a16:colId xmlns:a16="http://schemas.microsoft.com/office/drawing/2014/main" val="1992605909"/>
                    </a:ext>
                  </a:extLst>
                </a:gridCol>
                <a:gridCol w="2135403">
                  <a:extLst>
                    <a:ext uri="{9D8B030D-6E8A-4147-A177-3AD203B41FA5}">
                      <a16:colId xmlns:a16="http://schemas.microsoft.com/office/drawing/2014/main" val="263971653"/>
                    </a:ext>
                  </a:extLst>
                </a:gridCol>
                <a:gridCol w="2246380">
                  <a:extLst>
                    <a:ext uri="{9D8B030D-6E8A-4147-A177-3AD203B41FA5}">
                      <a16:colId xmlns:a16="http://schemas.microsoft.com/office/drawing/2014/main" val="932334944"/>
                    </a:ext>
                  </a:extLst>
                </a:gridCol>
                <a:gridCol w="2590083">
                  <a:extLst>
                    <a:ext uri="{9D8B030D-6E8A-4147-A177-3AD203B41FA5}">
                      <a16:colId xmlns:a16="http://schemas.microsoft.com/office/drawing/2014/main" val="2024121972"/>
                    </a:ext>
                  </a:extLst>
                </a:gridCol>
              </a:tblGrid>
              <a:tr h="588292">
                <a:tc>
                  <a:txBody>
                    <a:bodyPr/>
                    <a:lstStyle/>
                    <a:p>
                      <a:pPr algn="ctr">
                        <a:lnSpc>
                          <a:spcPct val="115000"/>
                        </a:lnSpc>
                        <a:spcAft>
                          <a:spcPts val="10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CATEGORY</a:t>
                      </a:r>
                      <a:endParaRPr lang="en-GB"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lnSpc>
                          <a:spcPct val="115000"/>
                        </a:lnSpc>
                        <a:spcAft>
                          <a:spcPts val="10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DEFINITION</a:t>
                      </a:r>
                      <a:endParaRPr lang="en-GB"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lnSpc>
                          <a:spcPct val="115000"/>
                        </a:lnSpc>
                        <a:spcAft>
                          <a:spcPts val="10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METHOD OF DECONTAMINATION</a:t>
                      </a:r>
                      <a:endParaRPr lang="en-GB"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lnSpc>
                          <a:spcPct val="115000"/>
                        </a:lnSpc>
                        <a:spcAft>
                          <a:spcPts val="1000"/>
                        </a:spcAft>
                      </a:pPr>
                      <a:r>
                        <a:rPr lang="en-GB" sz="1600" b="1" dirty="0">
                          <a:solidFill>
                            <a:schemeClr val="bg1"/>
                          </a:solidFill>
                          <a:effectLst/>
                          <a:latin typeface="+mn-lt"/>
                          <a:ea typeface="Times New Roman" panose="02020603050405020304" pitchFamily="18" charset="0"/>
                          <a:cs typeface="Times New Roman" panose="02020603050405020304" pitchFamily="18" charset="0"/>
                        </a:rPr>
                        <a:t>EXAMPLES OF COMMON ITEMS/EQUIPMENT</a:t>
                      </a:r>
                      <a:endParaRPr lang="en-GB"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extLst>
                  <a:ext uri="{0D108BD9-81ED-4DB2-BD59-A6C34878D82A}">
                    <a16:rowId xmlns:a16="http://schemas.microsoft.com/office/drawing/2014/main" val="4203239610"/>
                  </a:ext>
                </a:extLst>
              </a:tr>
              <a:tr h="2368366">
                <a:tc>
                  <a:txBody>
                    <a:bodyPr/>
                    <a:lstStyle/>
                    <a:p>
                      <a:pPr algn="l">
                        <a:lnSpc>
                          <a:spcPct val="115000"/>
                        </a:lnSpc>
                        <a:spcAft>
                          <a:spcPts val="0"/>
                        </a:spcAft>
                      </a:pPr>
                      <a:r>
                        <a:rPr lang="en-GB" sz="1600" b="1" dirty="0">
                          <a:solidFill>
                            <a:srgbClr val="C00000"/>
                          </a:solidFill>
                          <a:effectLst/>
                          <a:latin typeface="+mn-lt"/>
                          <a:ea typeface="Times New Roman" panose="02020603050405020304" pitchFamily="18" charset="0"/>
                          <a:cs typeface="Times New Roman" panose="02020603050405020304" pitchFamily="18" charset="0"/>
                        </a:rPr>
                        <a:t>Low risk</a:t>
                      </a:r>
                      <a:endParaRPr lang="en-GB" sz="1600" dirty="0">
                        <a:solidFill>
                          <a:srgbClr val="C00000"/>
                        </a:solidFill>
                        <a:effectLst/>
                        <a:latin typeface="+mn-lt"/>
                        <a:ea typeface="Times New Roman" panose="02020603050405020304" pitchFamily="18" charset="0"/>
                        <a:cs typeface="Times New Roman" panose="02020603050405020304" pitchFamily="18" charset="0"/>
                      </a:endParaRPr>
                    </a:p>
                    <a:p>
                      <a:pPr algn="l">
                        <a:lnSpc>
                          <a:spcPct val="115000"/>
                        </a:lnSpc>
                        <a:spcAft>
                          <a:spcPts val="0"/>
                        </a:spcAft>
                      </a:pPr>
                      <a:r>
                        <a:rPr lang="en-GB" sz="1600" b="1" dirty="0">
                          <a:solidFill>
                            <a:srgbClr val="C00000"/>
                          </a:solidFill>
                          <a:effectLst/>
                          <a:latin typeface="+mn-lt"/>
                          <a:ea typeface="Times New Roman" panose="02020603050405020304" pitchFamily="18" charset="0"/>
                          <a:cs typeface="Times New Roman" panose="02020603050405020304" pitchFamily="18" charset="0"/>
                        </a:rPr>
                        <a:t>(non-critical)</a:t>
                      </a:r>
                      <a:endParaRPr lang="en-GB" sz="1600"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gn="l">
                        <a:lnSpc>
                          <a:spcPct val="100000"/>
                        </a:lnSpc>
                        <a:spcAft>
                          <a:spcPts val="0"/>
                        </a:spcAft>
                      </a:pPr>
                      <a:r>
                        <a:rPr lang="en-GB" sz="1600" dirty="0">
                          <a:effectLst/>
                          <a:latin typeface="+mj-lt"/>
                          <a:ea typeface="Times New Roman" panose="02020603050405020304" pitchFamily="18" charset="0"/>
                          <a:cs typeface="Times New Roman" panose="02020603050405020304" pitchFamily="18" charset="0"/>
                        </a:rPr>
                        <a:t>Items in contact with intact skin </a:t>
                      </a:r>
                    </a:p>
                    <a:p>
                      <a:pPr algn="l">
                        <a:lnSpc>
                          <a:spcPct val="100000"/>
                        </a:lnSpc>
                        <a:spcAft>
                          <a:spcPts val="0"/>
                        </a:spcAft>
                      </a:pPr>
                      <a:r>
                        <a:rPr lang="en-GB" sz="1600" dirty="0">
                          <a:effectLst/>
                          <a:latin typeface="+mj-lt"/>
                          <a:ea typeface="Times New Roman" panose="02020603050405020304" pitchFamily="18" charset="0"/>
                          <a:cs typeface="Times New Roman" panose="02020603050405020304" pitchFamily="18" charset="0"/>
                        </a:rPr>
                        <a:t> </a:t>
                      </a:r>
                    </a:p>
                  </a:txBody>
                  <a:tcPr marL="68580" marR="68580" marT="0" marB="0">
                    <a:solidFill>
                      <a:schemeClr val="bg1">
                        <a:lumMod val="75000"/>
                      </a:schemeClr>
                    </a:solidFill>
                  </a:tcPr>
                </a:tc>
                <a:tc>
                  <a:txBody>
                    <a:bodyPr/>
                    <a:lstStyle/>
                    <a:p>
                      <a:pPr algn="l">
                        <a:lnSpc>
                          <a:spcPct val="100000"/>
                        </a:lnSpc>
                        <a:spcAft>
                          <a:spcPts val="0"/>
                        </a:spcAft>
                      </a:pPr>
                      <a:r>
                        <a:rPr lang="en-GB" sz="1600" dirty="0">
                          <a:solidFill>
                            <a:srgbClr val="000000"/>
                          </a:solidFill>
                          <a:effectLst/>
                          <a:latin typeface="+mj-lt"/>
                          <a:ea typeface="Times New Roman" panose="02020603050405020304" pitchFamily="18" charset="0"/>
                          <a:cs typeface="Times New Roman" panose="02020603050405020304" pitchFamily="18" charset="0"/>
                        </a:rPr>
                        <a:t>Low-level disinfection i.e. cleaning </a:t>
                      </a:r>
                      <a:r>
                        <a:rPr lang="en-GB" sz="1600" dirty="0">
                          <a:effectLst/>
                          <a:latin typeface="+mj-lt"/>
                          <a:ea typeface="Times New Roman" panose="02020603050405020304" pitchFamily="18" charset="0"/>
                          <a:cs typeface="Times New Roman" panose="02020603050405020304" pitchFamily="18" charset="0"/>
                        </a:rPr>
                        <a:t> </a:t>
                      </a:r>
                    </a:p>
                  </a:txBody>
                  <a:tcPr marL="68580" marR="68580" marT="0" marB="0">
                    <a:solidFill>
                      <a:schemeClr val="bg1">
                        <a:lumMod val="75000"/>
                      </a:schemeClr>
                    </a:solidFill>
                  </a:tcPr>
                </a:tc>
                <a:tc>
                  <a:txBody>
                    <a:bodyPr/>
                    <a:lstStyle/>
                    <a:p>
                      <a:pPr algn="l">
                        <a:lnSpc>
                          <a:spcPct val="100000"/>
                        </a:lnSpc>
                        <a:spcAft>
                          <a:spcPts val="0"/>
                        </a:spcAft>
                      </a:pPr>
                      <a:r>
                        <a:rPr lang="en-GB" sz="1600" dirty="0">
                          <a:effectLst/>
                          <a:latin typeface="+mj-lt"/>
                          <a:ea typeface="Times New Roman" panose="02020603050405020304" pitchFamily="18" charset="0"/>
                          <a:cs typeface="Times New Roman" panose="02020603050405020304" pitchFamily="18" charset="0"/>
                        </a:rPr>
                        <a:t>Blood pressure cuffs, stethoscopes, electrocardiogram leads, environmental surfaces, including occupational therapy tables</a:t>
                      </a:r>
                    </a:p>
                  </a:txBody>
                  <a:tcPr marL="68580" marR="68580" marT="0" marB="0">
                    <a:solidFill>
                      <a:schemeClr val="bg1">
                        <a:lumMod val="75000"/>
                      </a:schemeClr>
                    </a:solidFill>
                  </a:tcPr>
                </a:tc>
                <a:extLst>
                  <a:ext uri="{0D108BD9-81ED-4DB2-BD59-A6C34878D82A}">
                    <a16:rowId xmlns:a16="http://schemas.microsoft.com/office/drawing/2014/main" val="3995578666"/>
                  </a:ext>
                </a:extLst>
              </a:tr>
            </a:tbl>
          </a:graphicData>
        </a:graphic>
      </p:graphicFrame>
      <p:pic>
        <p:nvPicPr>
          <p:cNvPr id="13" name="Picture 12" descr="http://3.imimg.com/data3/ME/GV/MY-1639525/gyne-delivery-bed-250x250.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48960" y="4296788"/>
            <a:ext cx="1783025" cy="14619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2" descr="http://az817529.vo.msecnd.net/picts/bp-aneroi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4797" y="4308461"/>
            <a:ext cx="2178863" cy="14525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14" descr="http://www.mortonmedical.co.uk/images/Spirit_Stethoscope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76689" y="4299116"/>
            <a:ext cx="1942786" cy="14525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6" descr="http://s2s-global.com/wp-content/uploads/2012/06/Crutches-21-800x27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6200000">
            <a:off x="7663182" y="4752161"/>
            <a:ext cx="1471267" cy="5190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8" descr="http://www.islandmobility.co.uk/wp-content/uploads/2012/07/rigid-frame-walker.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71410" y="4295912"/>
            <a:ext cx="1318867" cy="14712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96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charset="0"/>
              <a:buChar char="•"/>
            </a:pPr>
            <a:r>
              <a:rPr lang="en-CA" sz="2400" dirty="0"/>
              <a:t>What is a single-use medical device? </a:t>
            </a:r>
          </a:p>
          <a:p>
            <a:pPr marL="285750" indent="-285750">
              <a:buFont typeface="Arial" charset="0"/>
              <a:buChar char="•"/>
            </a:pPr>
            <a:endParaRPr lang="en-CA" sz="2400" dirty="0"/>
          </a:p>
          <a:p>
            <a:pPr marL="285750" indent="-285750">
              <a:buFont typeface="Arial" charset="0"/>
              <a:buChar char="•"/>
            </a:pPr>
            <a:r>
              <a:rPr lang="en-CA" sz="2400" dirty="0"/>
              <a:t>Can you give an example?</a:t>
            </a:r>
          </a:p>
          <a:p>
            <a:pPr marL="285750" indent="-285750">
              <a:buFont typeface="Arial" charset="0"/>
              <a:buChar char="•"/>
            </a:pPr>
            <a:endParaRPr lang="en-CA" sz="2400" dirty="0"/>
          </a:p>
          <a:p>
            <a:pPr marL="285750" indent="-285750">
              <a:buFont typeface="Arial" charset="0"/>
              <a:buChar char="•"/>
            </a:pPr>
            <a:r>
              <a:rPr lang="en-CA" sz="2400" dirty="0"/>
              <a:t>Can single-use medical devices be reprocessed? </a:t>
            </a:r>
          </a:p>
          <a:p>
            <a:pPr marL="285750" indent="-285750">
              <a:buFont typeface="Arial" charset="0"/>
              <a:buChar char="•"/>
            </a:pPr>
            <a:endParaRPr lang="en-CA" sz="2400" dirty="0"/>
          </a:p>
          <a:p>
            <a:pPr marL="285750" indent="-285750">
              <a:buFont typeface="Arial" charset="0"/>
              <a:buChar char="•"/>
            </a:pPr>
            <a:r>
              <a:rPr lang="en-CA" sz="2400" dirty="0"/>
              <a:t>Do you reprocess single-use devices in your facilities?</a:t>
            </a:r>
          </a:p>
          <a:p>
            <a:endParaRPr lang="en-CA" dirty="0"/>
          </a:p>
          <a:p>
            <a:endParaRPr lang="en-CA" dirty="0"/>
          </a:p>
        </p:txBody>
      </p:sp>
      <p:sp>
        <p:nvSpPr>
          <p:cNvPr id="3" name="Title 2"/>
          <p:cNvSpPr>
            <a:spLocks noGrp="1"/>
          </p:cNvSpPr>
          <p:nvPr>
            <p:ph type="title"/>
          </p:nvPr>
        </p:nvSpPr>
        <p:spPr/>
        <p:txBody>
          <a:bodyPr/>
          <a:lstStyle/>
          <a:p>
            <a:r>
              <a:rPr lang="en-CA" sz="3200" dirty="0"/>
              <a:t>Single-use devices: questions </a:t>
            </a:r>
          </a:p>
        </p:txBody>
      </p:sp>
      <p:grpSp>
        <p:nvGrpSpPr>
          <p:cNvPr id="7" name="Group 6"/>
          <p:cNvGrpSpPr/>
          <p:nvPr/>
        </p:nvGrpSpPr>
        <p:grpSpPr>
          <a:xfrm rot="19648346">
            <a:off x="8091158" y="5779222"/>
            <a:ext cx="965386" cy="908640"/>
            <a:chOff x="818498" y="507964"/>
            <a:chExt cx="1128965" cy="1001818"/>
          </a:xfrm>
        </p:grpSpPr>
        <p:sp>
          <p:nvSpPr>
            <p:cNvPr id="8" name="Oval 7"/>
            <p:cNvSpPr/>
            <p:nvPr/>
          </p:nvSpPr>
          <p:spPr bwMode="auto">
            <a:xfrm>
              <a:off x="846723" y="507964"/>
              <a:ext cx="1058403" cy="1001818"/>
            </a:xfrm>
            <a:prstGeom prst="ellipse">
              <a:avLst/>
            </a:prstGeom>
            <a:solidFill>
              <a:srgbClr val="FFFF00"/>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a:solidFill>
                  <a:srgbClr val="000066"/>
                </a:solidFill>
                <a:latin typeface="Arial" charset="0"/>
                <a:cs typeface="Arial" charset="0"/>
              </a:endParaRPr>
            </a:p>
          </p:txBody>
        </p:sp>
        <p:sp>
          <p:nvSpPr>
            <p:cNvPr id="9" name="TextBox 8"/>
            <p:cNvSpPr txBox="1"/>
            <p:nvPr/>
          </p:nvSpPr>
          <p:spPr>
            <a:xfrm>
              <a:off x="818498" y="776056"/>
              <a:ext cx="1128965" cy="523220"/>
            </a:xfrm>
            <a:prstGeom prst="rect">
              <a:avLst/>
            </a:prstGeom>
            <a:noFill/>
          </p:spPr>
          <p:txBody>
            <a:bodyPr wrap="square" rtlCol="0">
              <a:spAutoFit/>
            </a:bodyPr>
            <a:lstStyle/>
            <a:p>
              <a:pPr algn="ctr"/>
              <a:r>
                <a:rPr lang="en-US" sz="1200" dirty="0"/>
                <a:t>Interactive question</a:t>
              </a:r>
            </a:p>
          </p:txBody>
        </p:sp>
      </p:grpSp>
    </p:spTree>
    <p:extLst>
      <p:ext uri="{BB962C8B-B14F-4D97-AF65-F5344CB8AC3E}">
        <p14:creationId xmlns:p14="http://schemas.microsoft.com/office/powerpoint/2010/main" val="5200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charset="0"/>
              <a:buChar char="•"/>
            </a:pPr>
            <a:r>
              <a:rPr lang="en-CA" sz="2400" dirty="0"/>
              <a:t>What is a single-use medical device? </a:t>
            </a:r>
            <a:br>
              <a:rPr lang="en-CA" sz="2400" dirty="0"/>
            </a:br>
            <a:r>
              <a:rPr lang="en-CA" sz="2400" dirty="0">
                <a:solidFill>
                  <a:srgbClr val="FF0000"/>
                </a:solidFill>
              </a:rPr>
              <a:t>A medical device used on a single patient </a:t>
            </a:r>
            <a:r>
              <a:rPr lang="en-CA" sz="2400" i="1" dirty="0">
                <a:solidFill>
                  <a:srgbClr val="FF0000"/>
                </a:solidFill>
              </a:rPr>
              <a:t>only</a:t>
            </a:r>
            <a:r>
              <a:rPr lang="en-CA" sz="2400" dirty="0">
                <a:solidFill>
                  <a:srgbClr val="FF0000"/>
                </a:solidFill>
              </a:rPr>
              <a:t> </a:t>
            </a:r>
          </a:p>
          <a:p>
            <a:pPr marL="342900" indent="-342900">
              <a:buFont typeface="Arial" charset="0"/>
              <a:buChar char="•"/>
            </a:pPr>
            <a:r>
              <a:rPr lang="en-CA" sz="2400" dirty="0"/>
              <a:t>Can you give an example?</a:t>
            </a:r>
            <a:br>
              <a:rPr lang="en-CA" sz="2400" dirty="0"/>
            </a:br>
            <a:r>
              <a:rPr lang="en-CA" sz="2400" dirty="0">
                <a:solidFill>
                  <a:srgbClr val="FF0000"/>
                </a:solidFill>
              </a:rPr>
              <a:t>Needles and syringes, intravenous and central venous and urinary catheters</a:t>
            </a:r>
            <a:endParaRPr lang="en-CA" sz="2400" dirty="0"/>
          </a:p>
          <a:p>
            <a:pPr marL="342900" indent="-342900">
              <a:buFont typeface="Arial" charset="0"/>
              <a:buChar char="•"/>
            </a:pPr>
            <a:r>
              <a:rPr lang="en-CA" sz="2400" dirty="0"/>
              <a:t>Can single-use medical devices be reprocessed? </a:t>
            </a:r>
            <a:br>
              <a:rPr lang="en-CA" sz="2400" dirty="0"/>
            </a:br>
            <a:r>
              <a:rPr lang="en-GB" sz="2400" dirty="0">
                <a:solidFill>
                  <a:srgbClr val="FF0000"/>
                </a:solidFill>
              </a:rPr>
              <a:t>Reuse of single-use medical devices must be avoided at all times and thus, they should NOT be reprocessed but appropriately disposed of </a:t>
            </a:r>
            <a:r>
              <a:rPr lang="en-GB" sz="2400" strike="sngStrike" dirty="0">
                <a:solidFill>
                  <a:srgbClr val="FF0000"/>
                </a:solidFill>
              </a:rPr>
              <a:t>is </a:t>
            </a:r>
            <a:r>
              <a:rPr lang="en-GB" sz="2400" b="1" strike="sngStrike" dirty="0">
                <a:solidFill>
                  <a:srgbClr val="FF0000"/>
                </a:solidFill>
              </a:rPr>
              <a:t>not</a:t>
            </a:r>
            <a:r>
              <a:rPr lang="en-GB" sz="2400" b="1" i="1" strike="sngStrike" dirty="0">
                <a:solidFill>
                  <a:srgbClr val="FF0000"/>
                </a:solidFill>
              </a:rPr>
              <a:t> </a:t>
            </a:r>
            <a:r>
              <a:rPr lang="en-GB" sz="2400" strike="sngStrike" dirty="0">
                <a:solidFill>
                  <a:srgbClr val="FF0000"/>
                </a:solidFill>
              </a:rPr>
              <a:t>recommended</a:t>
            </a:r>
          </a:p>
          <a:p>
            <a:pPr marL="285750" indent="-285750">
              <a:buFont typeface="Arial" charset="0"/>
              <a:buChar char="•"/>
            </a:pPr>
            <a:r>
              <a:rPr lang="en-CA" sz="2400" dirty="0"/>
              <a:t>Do you reprocess single-use devices in your facilities?</a:t>
            </a:r>
          </a:p>
          <a:p>
            <a:endParaRPr lang="en-CA" dirty="0"/>
          </a:p>
          <a:p>
            <a:endParaRPr lang="en-CA" dirty="0"/>
          </a:p>
        </p:txBody>
      </p:sp>
      <p:sp>
        <p:nvSpPr>
          <p:cNvPr id="3" name="Title 2"/>
          <p:cNvSpPr>
            <a:spLocks noGrp="1"/>
          </p:cNvSpPr>
          <p:nvPr>
            <p:ph type="title"/>
          </p:nvPr>
        </p:nvSpPr>
        <p:spPr/>
        <p:txBody>
          <a:bodyPr/>
          <a:lstStyle/>
          <a:p>
            <a:r>
              <a:rPr lang="en-CA" sz="3200" dirty="0"/>
              <a:t>Single-use devices: answers </a:t>
            </a:r>
          </a:p>
        </p:txBody>
      </p:sp>
      <p:grpSp>
        <p:nvGrpSpPr>
          <p:cNvPr id="8" name="Group 7"/>
          <p:cNvGrpSpPr/>
          <p:nvPr/>
        </p:nvGrpSpPr>
        <p:grpSpPr>
          <a:xfrm rot="19520053">
            <a:off x="8156744" y="5885218"/>
            <a:ext cx="965386" cy="908640"/>
            <a:chOff x="894673" y="2920850"/>
            <a:chExt cx="1128965" cy="1001818"/>
          </a:xfrm>
        </p:grpSpPr>
        <p:sp>
          <p:nvSpPr>
            <p:cNvPr id="9" name="Oval 8"/>
            <p:cNvSpPr/>
            <p:nvPr/>
          </p:nvSpPr>
          <p:spPr bwMode="auto">
            <a:xfrm>
              <a:off x="917233" y="2920850"/>
              <a:ext cx="1058403" cy="1001818"/>
            </a:xfrm>
            <a:prstGeom prst="ellipse">
              <a:avLst/>
            </a:prstGeom>
            <a:solidFill>
              <a:srgbClr val="1F5318"/>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a:solidFill>
                  <a:srgbClr val="000066"/>
                </a:solidFill>
                <a:latin typeface="Arial" charset="0"/>
                <a:cs typeface="Arial" charset="0"/>
              </a:endParaRPr>
            </a:p>
          </p:txBody>
        </p:sp>
        <p:sp>
          <p:nvSpPr>
            <p:cNvPr id="10" name="TextBox 9"/>
            <p:cNvSpPr txBox="1"/>
            <p:nvPr/>
          </p:nvSpPr>
          <p:spPr>
            <a:xfrm>
              <a:off x="894673" y="3251005"/>
              <a:ext cx="1128965" cy="307777"/>
            </a:xfrm>
            <a:prstGeom prst="rect">
              <a:avLst/>
            </a:prstGeom>
            <a:noFill/>
          </p:spPr>
          <p:txBody>
            <a:bodyPr wrap="square" rtlCol="0">
              <a:spAutoFit/>
            </a:bodyPr>
            <a:lstStyle/>
            <a:p>
              <a:pPr algn="ctr"/>
              <a:r>
                <a:rPr lang="en-US" sz="1200" dirty="0">
                  <a:solidFill>
                    <a:srgbClr val="FFFFFF"/>
                  </a:solidFill>
                </a:rPr>
                <a:t>Answers</a:t>
              </a:r>
            </a:p>
          </p:txBody>
        </p:sp>
      </p:grpSp>
    </p:spTree>
    <p:extLst>
      <p:ext uri="{BB962C8B-B14F-4D97-AF65-F5344CB8AC3E}">
        <p14:creationId xmlns:p14="http://schemas.microsoft.com/office/powerpoint/2010/main" val="157736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charset="0"/>
              <a:buChar char="•"/>
            </a:pPr>
            <a:r>
              <a:rPr lang="en-CA" sz="2400" dirty="0"/>
              <a:t>Lack of appropriate supplies</a:t>
            </a:r>
          </a:p>
          <a:p>
            <a:pPr marL="285750" indent="-285750">
              <a:buFont typeface="Arial" charset="0"/>
              <a:buChar char="•"/>
            </a:pPr>
            <a:r>
              <a:rPr lang="en-CA" sz="2400" dirty="0"/>
              <a:t>Poor/infrequent procurement </a:t>
            </a:r>
          </a:p>
          <a:p>
            <a:pPr marL="285750" indent="-285750">
              <a:buFont typeface="Arial" charset="0"/>
              <a:buChar char="•"/>
            </a:pPr>
            <a:r>
              <a:rPr lang="en-CA" sz="2400" dirty="0"/>
              <a:t>Expensive equipment</a:t>
            </a:r>
          </a:p>
          <a:p>
            <a:pPr marL="285750" indent="-285750">
              <a:buFont typeface="Arial" charset="0"/>
              <a:buChar char="•"/>
            </a:pPr>
            <a:r>
              <a:rPr lang="en-CA" sz="2400" dirty="0"/>
              <a:t>Donated equipment – unclear how to reprocess safely or discard</a:t>
            </a:r>
          </a:p>
        </p:txBody>
      </p:sp>
      <p:sp>
        <p:nvSpPr>
          <p:cNvPr id="3" name="Title 2"/>
          <p:cNvSpPr>
            <a:spLocks noGrp="1"/>
          </p:cNvSpPr>
          <p:nvPr>
            <p:ph type="title"/>
          </p:nvPr>
        </p:nvSpPr>
        <p:spPr>
          <a:xfrm>
            <a:off x="359999" y="367619"/>
            <a:ext cx="6881060" cy="720000"/>
          </a:xfrm>
        </p:spPr>
        <p:txBody>
          <a:bodyPr/>
          <a:lstStyle/>
          <a:p>
            <a:r>
              <a:rPr lang="en-ZA" sz="3200" dirty="0"/>
              <a:t>Common challenges in </a:t>
            </a:r>
            <a:r>
              <a:rPr lang="en-CA" sz="3200" dirty="0"/>
              <a:t>low- and middle-income countries (</a:t>
            </a:r>
            <a:r>
              <a:rPr lang="en-ZA" sz="3200" dirty="0" err="1"/>
              <a:t>LMICs</a:t>
            </a:r>
            <a:r>
              <a:rPr lang="en-ZA" sz="3200" dirty="0"/>
              <a:t>)</a:t>
            </a:r>
            <a:endParaRPr lang="en-CA" sz="3200" dirty="0"/>
          </a:p>
        </p:txBody>
      </p:sp>
      <p:sp>
        <p:nvSpPr>
          <p:cNvPr id="5" name="TextBox 4"/>
          <p:cNvSpPr txBox="1"/>
          <p:nvPr/>
        </p:nvSpPr>
        <p:spPr>
          <a:xfrm>
            <a:off x="362778" y="4903023"/>
            <a:ext cx="8418444" cy="954107"/>
          </a:xfrm>
          <a:prstGeom prst="rect">
            <a:avLst/>
          </a:prstGeom>
          <a:solidFill>
            <a:srgbClr val="C00000"/>
          </a:solidFill>
        </p:spPr>
        <p:txBody>
          <a:bodyPr wrap="square" rtlCol="0">
            <a:spAutoFit/>
          </a:bodyPr>
          <a:lstStyle/>
          <a:p>
            <a:pPr algn="ctr"/>
            <a:r>
              <a:rPr lang="en-ZA" sz="2800" b="1" dirty="0">
                <a:solidFill>
                  <a:srgbClr val="FFFF00"/>
                </a:solidFill>
              </a:rPr>
              <a:t>Reuse of single-use medical devices </a:t>
            </a:r>
          </a:p>
          <a:p>
            <a:pPr algn="ctr"/>
            <a:r>
              <a:rPr lang="en-ZA" sz="2800" b="1" dirty="0">
                <a:solidFill>
                  <a:srgbClr val="FFFF00"/>
                </a:solidFill>
              </a:rPr>
              <a:t>is </a:t>
            </a:r>
            <a:r>
              <a:rPr lang="en-ZA" sz="2800" b="1" i="1" dirty="0">
                <a:solidFill>
                  <a:srgbClr val="FFFF00"/>
                </a:solidFill>
              </a:rPr>
              <a:t>not</a:t>
            </a:r>
            <a:r>
              <a:rPr lang="en-ZA" sz="2800" b="1" dirty="0">
                <a:solidFill>
                  <a:srgbClr val="FFFF00"/>
                </a:solidFill>
              </a:rPr>
              <a:t> recommended</a:t>
            </a:r>
          </a:p>
        </p:txBody>
      </p:sp>
    </p:spTree>
    <p:extLst>
      <p:ext uri="{BB962C8B-B14F-4D97-AF65-F5344CB8AC3E}">
        <p14:creationId xmlns:p14="http://schemas.microsoft.com/office/powerpoint/2010/main" val="1362799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8574" y="1279154"/>
            <a:ext cx="6524624" cy="4547342"/>
          </a:xfrm>
        </p:spPr>
        <p:txBody>
          <a:bodyPr>
            <a:normAutofit lnSpcReduction="10000"/>
          </a:bodyPr>
          <a:lstStyle/>
          <a:p>
            <a:pPr marL="342900" indent="-342900">
              <a:lnSpc>
                <a:spcPct val="80000"/>
              </a:lnSpc>
              <a:buFont typeface="Arial" charset="0"/>
              <a:buChar char="•"/>
            </a:pPr>
            <a:r>
              <a:rPr lang="en-US" sz="2400" dirty="0">
                <a:solidFill>
                  <a:srgbClr val="FF0000"/>
                </a:solidFill>
              </a:rPr>
              <a:t>Class 1: very high risk</a:t>
            </a:r>
          </a:p>
          <a:p>
            <a:pPr marL="646113" lvl="1" indent="-285750">
              <a:lnSpc>
                <a:spcPct val="80000"/>
              </a:lnSpc>
              <a:buFont typeface="Arial" charset="0"/>
              <a:buChar char="•"/>
            </a:pPr>
            <a:r>
              <a:rPr lang="en-US" sz="2000" dirty="0"/>
              <a:t>Examples include intravascular, intraventricular, </a:t>
            </a:r>
            <a:r>
              <a:rPr lang="en-US" sz="2000" dirty="0" err="1"/>
              <a:t>intraoptic</a:t>
            </a:r>
            <a:r>
              <a:rPr lang="en-US" sz="2000" dirty="0"/>
              <a:t> devices; needles and syringes.</a:t>
            </a:r>
          </a:p>
          <a:p>
            <a:pPr marL="646113" lvl="1" indent="-285750">
              <a:lnSpc>
                <a:spcPct val="80000"/>
              </a:lnSpc>
              <a:buFont typeface="Arial" charset="0"/>
              <a:buChar char="•"/>
            </a:pPr>
            <a:r>
              <a:rPr lang="en-US" sz="2000" dirty="0"/>
              <a:t>Reuse can cause serious infections, e.g. endocarditis, meningitis, endophthalmitis, transmission of blood-borne viral infections.  </a:t>
            </a:r>
          </a:p>
          <a:p>
            <a:pPr marL="646113" lvl="1" indent="-285750">
              <a:lnSpc>
                <a:spcPct val="80000"/>
              </a:lnSpc>
              <a:buFont typeface="Arial" charset="0"/>
              <a:buChar char="•"/>
            </a:pPr>
            <a:r>
              <a:rPr lang="en-US" sz="2000" dirty="0"/>
              <a:t>They are difficult to clean and heat-labile</a:t>
            </a:r>
          </a:p>
          <a:p>
            <a:pPr marL="646113" lvl="1" indent="-285750">
              <a:lnSpc>
                <a:spcPct val="80000"/>
              </a:lnSpc>
              <a:buFont typeface="Arial" charset="0"/>
              <a:buChar char="•"/>
            </a:pPr>
            <a:r>
              <a:rPr lang="en-US" sz="2000" dirty="0"/>
              <a:t>These are the most common single-use items</a:t>
            </a:r>
          </a:p>
          <a:p>
            <a:pPr marL="342900" indent="-342900">
              <a:lnSpc>
                <a:spcPct val="80000"/>
              </a:lnSpc>
              <a:buFont typeface="Arial" panose="020B0604020202020204" pitchFamily="34" charset="0"/>
              <a:buChar char="•"/>
            </a:pPr>
            <a:r>
              <a:rPr lang="en-US" sz="2400" dirty="0">
                <a:solidFill>
                  <a:srgbClr val="FF0000"/>
                </a:solidFill>
              </a:rPr>
              <a:t>Class 2: high risk </a:t>
            </a:r>
            <a:r>
              <a:rPr lang="en-US" sz="2400" b="1" dirty="0">
                <a:solidFill>
                  <a:srgbClr val="FF0000"/>
                </a:solidFill>
              </a:rPr>
              <a:t>	</a:t>
            </a:r>
          </a:p>
          <a:p>
            <a:pPr marL="646113" lvl="1" indent="-285750">
              <a:lnSpc>
                <a:spcPct val="80000"/>
              </a:lnSpc>
              <a:buFont typeface="Arial" charset="0"/>
              <a:buChar char="•"/>
            </a:pPr>
            <a:r>
              <a:rPr lang="en-US" sz="2000" dirty="0"/>
              <a:t>These are usually cleanable and heat-tolerant.</a:t>
            </a:r>
          </a:p>
          <a:p>
            <a:pPr marL="646113" lvl="1" indent="-285750">
              <a:lnSpc>
                <a:spcPct val="80000"/>
              </a:lnSpc>
              <a:buFont typeface="Arial" charset="0"/>
              <a:buChar char="•"/>
            </a:pPr>
            <a:r>
              <a:rPr lang="en-US" sz="2000" dirty="0"/>
              <a:t>Sterilization is necessary, e.g. for surgical instruments. </a:t>
            </a:r>
          </a:p>
          <a:p>
            <a:pPr marL="646113" lvl="1" indent="-285750">
              <a:lnSpc>
                <a:spcPct val="80000"/>
              </a:lnSpc>
              <a:buFont typeface="Arial" charset="0"/>
              <a:buChar char="•"/>
            </a:pPr>
            <a:r>
              <a:rPr lang="en-US" sz="2000" dirty="0"/>
              <a:t>If appropriately cleaned and sterilized they can be reused </a:t>
            </a:r>
            <a:endParaRPr lang="en-GB" sz="2000" dirty="0"/>
          </a:p>
          <a:p>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96754" y="1279154"/>
            <a:ext cx="2048493" cy="2507929"/>
          </a:xfrm>
          <a:prstGeom prst="rect">
            <a:avLst/>
          </a:prstGeom>
          <a:ln>
            <a:solidFill>
              <a:schemeClr val="tx1"/>
            </a:solidFill>
          </a:ln>
        </p:spPr>
      </p:pic>
      <p:sp>
        <p:nvSpPr>
          <p:cNvPr id="11" name="Title 10"/>
          <p:cNvSpPr>
            <a:spLocks noGrp="1"/>
          </p:cNvSpPr>
          <p:nvPr>
            <p:ph type="title"/>
          </p:nvPr>
        </p:nvSpPr>
        <p:spPr>
          <a:xfrm>
            <a:off x="388574" y="236440"/>
            <a:ext cx="6120000" cy="720000"/>
          </a:xfrm>
        </p:spPr>
        <p:txBody>
          <a:bodyPr/>
          <a:lstStyle/>
          <a:p>
            <a:r>
              <a:rPr lang="en-CA" sz="3200" dirty="0"/>
              <a:t>Symbol for single-use items</a:t>
            </a:r>
          </a:p>
        </p:txBody>
      </p:sp>
      <p:sp>
        <p:nvSpPr>
          <p:cNvPr id="2" name="Rectangle 1">
            <a:extLst>
              <a:ext uri="{FF2B5EF4-FFF2-40B4-BE49-F238E27FC236}">
                <a16:creationId xmlns:a16="http://schemas.microsoft.com/office/drawing/2014/main" id="{9A82C4B5-82DE-4078-8082-81B3C5CD7A8E}"/>
              </a:ext>
            </a:extLst>
          </p:cNvPr>
          <p:cNvSpPr/>
          <p:nvPr/>
        </p:nvSpPr>
        <p:spPr>
          <a:xfrm>
            <a:off x="298753" y="5852119"/>
            <a:ext cx="8546494" cy="769441"/>
          </a:xfrm>
          <a:prstGeom prst="rect">
            <a:avLst/>
          </a:prstGeom>
          <a:ln w="38100">
            <a:solidFill>
              <a:srgbClr val="FF0000"/>
            </a:solidFill>
          </a:ln>
        </p:spPr>
        <p:txBody>
          <a:bodyPr wrap="square">
            <a:spAutoFit/>
          </a:bodyPr>
          <a:lstStyle/>
          <a:p>
            <a:r>
              <a:rPr lang="en-US" sz="2200" dirty="0">
                <a:latin typeface="Arial Narrow" panose="020B0606020202030204" pitchFamily="34" charset="0"/>
              </a:rPr>
              <a:t>Any person who reprocesses or reuses a device intended by the manufacturer for single use bears full responsibility for its safety and effectiveness.</a:t>
            </a:r>
            <a:endParaRPr lang="fr-FR" sz="2200" dirty="0">
              <a:latin typeface="Arial Narrow" panose="020B0606020202030204" pitchFamily="34" charset="0"/>
            </a:endParaRPr>
          </a:p>
        </p:txBody>
      </p:sp>
    </p:spTree>
    <p:extLst>
      <p:ext uri="{BB962C8B-B14F-4D97-AF65-F5344CB8AC3E}">
        <p14:creationId xmlns:p14="http://schemas.microsoft.com/office/powerpoint/2010/main" val="479530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999" y="113619"/>
            <a:ext cx="6120000" cy="720000"/>
          </a:xfrm>
        </p:spPr>
        <p:txBody>
          <a:bodyPr/>
          <a:lstStyle/>
          <a:p>
            <a:r>
              <a:rPr lang="en-ZA" sz="3200" dirty="0"/>
              <a:t>Reuse of single-use items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167002188"/>
              </p:ext>
            </p:extLst>
          </p:nvPr>
        </p:nvGraphicFramePr>
        <p:xfrm>
          <a:off x="317090" y="1204778"/>
          <a:ext cx="8509819" cy="5454828"/>
        </p:xfrm>
        <a:graphic>
          <a:graphicData uri="http://schemas.openxmlformats.org/drawingml/2006/table">
            <a:tbl>
              <a:tblPr firstRow="1" firstCol="1" bandRow="1">
                <a:tableStyleId>{5C22544A-7EE6-4342-B048-85BDC9FD1C3A}</a:tableStyleId>
              </a:tblPr>
              <a:tblGrid>
                <a:gridCol w="1853845">
                  <a:extLst>
                    <a:ext uri="{9D8B030D-6E8A-4147-A177-3AD203B41FA5}">
                      <a16:colId xmlns:a16="http://schemas.microsoft.com/office/drawing/2014/main" val="20000"/>
                    </a:ext>
                  </a:extLst>
                </a:gridCol>
                <a:gridCol w="6655974">
                  <a:extLst>
                    <a:ext uri="{9D8B030D-6E8A-4147-A177-3AD203B41FA5}">
                      <a16:colId xmlns:a16="http://schemas.microsoft.com/office/drawing/2014/main" val="20001"/>
                    </a:ext>
                  </a:extLst>
                </a:gridCol>
              </a:tblGrid>
              <a:tr h="400502">
                <a:tc>
                  <a:txBody>
                    <a:bodyPr/>
                    <a:lstStyle/>
                    <a:p>
                      <a:pPr marL="0" marR="0" algn="ctr">
                        <a:lnSpc>
                          <a:spcPct val="115000"/>
                        </a:lnSpc>
                        <a:spcBef>
                          <a:spcPts val="0"/>
                        </a:spcBef>
                        <a:spcAft>
                          <a:spcPts val="0"/>
                        </a:spcAft>
                      </a:pPr>
                      <a:r>
                        <a:rPr lang="en-GB" sz="2000" dirty="0">
                          <a:effectLst/>
                        </a:rPr>
                        <a:t>Risks</a:t>
                      </a:r>
                      <a:endParaRPr lang="en-ZA"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46655" marR="46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000" dirty="0">
                          <a:effectLst/>
                        </a:rPr>
                        <a:t>Reasons</a:t>
                      </a:r>
                    </a:p>
                  </a:txBody>
                  <a:tcPr marL="46655" marR="46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58884">
                <a:tc>
                  <a:txBody>
                    <a:bodyPr/>
                    <a:lstStyle/>
                    <a:p>
                      <a:pPr marL="0" marR="0">
                        <a:lnSpc>
                          <a:spcPct val="115000"/>
                        </a:lnSpc>
                        <a:spcBef>
                          <a:spcPts val="0"/>
                        </a:spcBef>
                        <a:spcAft>
                          <a:spcPts val="0"/>
                        </a:spcAft>
                      </a:pPr>
                      <a:r>
                        <a:rPr lang="en-GB" sz="1800" dirty="0">
                          <a:effectLst/>
                        </a:rPr>
                        <a:t>Safety </a:t>
                      </a:r>
                      <a:endParaRPr lang="en-ZA" sz="1800" dirty="0">
                        <a:effectLst/>
                      </a:endParaRPr>
                    </a:p>
                    <a:p>
                      <a:pPr marL="0" marR="0">
                        <a:lnSpc>
                          <a:spcPct val="115000"/>
                        </a:lnSpc>
                        <a:spcBef>
                          <a:spcPts val="0"/>
                        </a:spcBef>
                        <a:spcAft>
                          <a:spcPts val="0"/>
                        </a:spcAft>
                      </a:pPr>
                      <a:r>
                        <a:rPr lang="en-GB" sz="1800" dirty="0">
                          <a:effectLst/>
                        </a:rPr>
                        <a:t> </a:t>
                      </a:r>
                      <a:endParaRPr lang="en-ZA"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655" marR="46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GB" sz="1600" kern="1200" dirty="0">
                          <a:solidFill>
                            <a:schemeClr val="dk1"/>
                          </a:solidFill>
                          <a:effectLst/>
                          <a:latin typeface="+mn-lt"/>
                          <a:ea typeface="+mn-ea"/>
                          <a:cs typeface="+mn-cs"/>
                        </a:rPr>
                        <a:t>Reuse of single-use items may compromise the item’s intended function and performance.</a:t>
                      </a:r>
                    </a:p>
                    <a:p>
                      <a:pPr marL="285750" lvl="0" indent="-285750">
                        <a:buFont typeface="Arial" panose="020B0604020202020204" pitchFamily="34" charset="0"/>
                        <a:buChar char="•"/>
                      </a:pPr>
                      <a:r>
                        <a:rPr lang="en-GB" sz="1600" kern="1200" dirty="0">
                          <a:solidFill>
                            <a:schemeClr val="dk1"/>
                          </a:solidFill>
                          <a:effectLst/>
                          <a:latin typeface="+mn-lt"/>
                          <a:ea typeface="+mn-ea"/>
                          <a:cs typeface="+mn-cs"/>
                        </a:rPr>
                        <a:t>Some single-use items may not be designed for thorough and proper decontamination .  </a:t>
                      </a:r>
                    </a:p>
                    <a:p>
                      <a:pPr marL="285750" lvl="0" indent="-285750">
                        <a:buFont typeface="Arial" panose="020B0604020202020204" pitchFamily="34" charset="0"/>
                        <a:buChar char="•"/>
                      </a:pPr>
                      <a:r>
                        <a:rPr lang="en-GB" sz="1600" kern="1200" dirty="0">
                          <a:solidFill>
                            <a:schemeClr val="dk1"/>
                          </a:solidFill>
                          <a:effectLst/>
                          <a:latin typeface="+mn-lt"/>
                          <a:ea typeface="+mn-ea"/>
                          <a:cs typeface="+mn-cs"/>
                        </a:rPr>
                        <a:t>Reuse of a single-use item may alter its characteristics so that it no longer complies with the original manufacturer’s specifications.</a:t>
                      </a:r>
                    </a:p>
                    <a:p>
                      <a:pPr marL="285750" indent="-285750">
                        <a:buFont typeface="Arial" panose="020B0604020202020204" pitchFamily="34" charset="0"/>
                        <a:buChar char="•"/>
                      </a:pPr>
                      <a:r>
                        <a:rPr lang="en-US" sz="1600" kern="1200" dirty="0">
                          <a:solidFill>
                            <a:schemeClr val="dk1"/>
                          </a:solidFill>
                          <a:effectLst/>
                          <a:latin typeface="+mn-lt"/>
                          <a:ea typeface="+mn-ea"/>
                          <a:cs typeface="+mn-cs"/>
                        </a:rPr>
                        <a:t>Single-use items have not undergone extensive testing, validation and documentation to ensure that they are safe to reuse.</a:t>
                      </a:r>
                      <a:endParaRPr lang="en-GB" sz="1600" kern="1200" dirty="0">
                        <a:solidFill>
                          <a:schemeClr val="dk1"/>
                        </a:solidFill>
                        <a:effectLst/>
                        <a:latin typeface="+mn-lt"/>
                        <a:ea typeface="+mn-ea"/>
                        <a:cs typeface="+mn-cs"/>
                      </a:endParaRPr>
                    </a:p>
                  </a:txBody>
                  <a:tcPr marL="46655" marR="46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79441">
                <a:tc>
                  <a:txBody>
                    <a:bodyPr/>
                    <a:lstStyle/>
                    <a:p>
                      <a:pPr marL="0" marR="0">
                        <a:lnSpc>
                          <a:spcPct val="115000"/>
                        </a:lnSpc>
                        <a:spcBef>
                          <a:spcPts val="0"/>
                        </a:spcBef>
                        <a:spcAft>
                          <a:spcPts val="0"/>
                        </a:spcAft>
                      </a:pPr>
                      <a:r>
                        <a:rPr lang="en-GB" sz="1800" dirty="0">
                          <a:effectLst/>
                        </a:rPr>
                        <a:t>Transmission of infection</a:t>
                      </a:r>
                      <a:endParaRPr lang="en-ZA"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655" marR="46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GB" sz="1600" kern="1200" dirty="0">
                          <a:solidFill>
                            <a:schemeClr val="dk1"/>
                          </a:solidFill>
                          <a:effectLst/>
                          <a:latin typeface="+mn-lt"/>
                          <a:ea typeface="+mn-ea"/>
                          <a:cs typeface="+mn-cs"/>
                        </a:rPr>
                        <a:t>Reuse of single-use items poses risks for transmitting health care-associated infections (this is of greatest concern).</a:t>
                      </a:r>
                    </a:p>
                    <a:p>
                      <a:pPr marL="285750" indent="-285750">
                        <a:buFont typeface="Arial" panose="020B0604020202020204" pitchFamily="34" charset="0"/>
                        <a:buChar char="•"/>
                      </a:pPr>
                      <a:r>
                        <a:rPr lang="en-US" sz="1600" kern="1200" dirty="0">
                          <a:solidFill>
                            <a:schemeClr val="dk1"/>
                          </a:solidFill>
                          <a:effectLst/>
                          <a:latin typeface="+mn-lt"/>
                          <a:ea typeface="+mn-ea"/>
                          <a:cs typeface="+mn-cs"/>
                        </a:rPr>
                        <a:t>The risk of transmission increases when reusing single-use items due to the inability to access all microorganisms when decontaminating – often a result of poor design; e.g. narrow lumens and materials that are difficult to decontaminate entirely</a:t>
                      </a:r>
                      <a:r>
                        <a:rPr lang="en-GB" sz="1600" kern="1200" dirty="0">
                          <a:solidFill>
                            <a:schemeClr val="dk1"/>
                          </a:solidFill>
                          <a:effectLst/>
                          <a:latin typeface="+mn-lt"/>
                          <a:ea typeface="+mn-ea"/>
                          <a:cs typeface="+mn-cs"/>
                        </a:rPr>
                        <a:t>.</a:t>
                      </a:r>
                    </a:p>
                  </a:txBody>
                  <a:tcPr marL="46655" marR="46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32402">
                <a:tc>
                  <a:txBody>
                    <a:bodyPr/>
                    <a:lstStyle/>
                    <a:p>
                      <a:pPr marL="0" marR="0">
                        <a:lnSpc>
                          <a:spcPct val="115000"/>
                        </a:lnSpc>
                        <a:spcBef>
                          <a:spcPts val="0"/>
                        </a:spcBef>
                        <a:spcAft>
                          <a:spcPts val="0"/>
                        </a:spcAft>
                      </a:pPr>
                      <a:r>
                        <a:rPr lang="en-GB" sz="1800" dirty="0">
                          <a:effectLst/>
                        </a:rPr>
                        <a:t>Inability to decontaminate</a:t>
                      </a:r>
                      <a:endParaRPr lang="en-ZA"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655" marR="46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GB" sz="1600" kern="1200" dirty="0">
                          <a:solidFill>
                            <a:schemeClr val="dk1"/>
                          </a:solidFill>
                          <a:effectLst/>
                          <a:latin typeface="+mn-lt"/>
                          <a:ea typeface="+mn-ea"/>
                          <a:cs typeface="+mn-cs"/>
                        </a:rPr>
                        <a:t>It can be difficult to access all surfaces for single-use items – e.g. acute angles, coils, long or narrow lumens – and use of specialist surface coatings may not be possible.</a:t>
                      </a:r>
                    </a:p>
                    <a:p>
                      <a:pPr marL="285750" indent="-285750">
                        <a:buFont typeface="Arial" panose="020B0604020202020204" pitchFamily="34" charset="0"/>
                        <a:buChar char="•"/>
                      </a:pPr>
                      <a:r>
                        <a:rPr lang="en-US" sz="1600" kern="1200" dirty="0">
                          <a:solidFill>
                            <a:schemeClr val="dk1"/>
                          </a:solidFill>
                          <a:effectLst/>
                          <a:latin typeface="+mn-lt"/>
                          <a:ea typeface="+mn-ea"/>
                          <a:cs typeface="+mn-cs"/>
                        </a:rPr>
                        <a:t>It is not possible to have complete validation of removal of all microorganisms.</a:t>
                      </a:r>
                      <a:endParaRPr lang="en-ZA" sz="1600" dirty="0">
                        <a:solidFill>
                          <a:schemeClr val="tx1"/>
                        </a:solidFill>
                        <a:effectLst/>
                      </a:endParaRPr>
                    </a:p>
                  </a:txBody>
                  <a:tcPr marL="46655" marR="46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16818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591294"/>
            <a:ext cx="8424001" cy="4945430"/>
          </a:xfrm>
        </p:spPr>
        <p:txBody>
          <a:bodyPr>
            <a:normAutofit fontScale="92500" lnSpcReduction="10000"/>
          </a:bodyPr>
          <a:lstStyle/>
          <a:p>
            <a:r>
              <a:rPr lang="en-ZA" sz="2600" b="1" dirty="0"/>
              <a:t>always ensure that:</a:t>
            </a:r>
          </a:p>
          <a:p>
            <a:pPr marL="703263" lvl="1" indent="-342900">
              <a:buFont typeface="Arial" charset="0"/>
              <a:buChar char="•"/>
            </a:pPr>
            <a:r>
              <a:rPr lang="en-ZA" sz="1900" b="1" dirty="0"/>
              <a:t>no alternative </a:t>
            </a:r>
            <a:r>
              <a:rPr lang="en-ZA" sz="1900" dirty="0"/>
              <a:t>is available;</a:t>
            </a:r>
          </a:p>
          <a:p>
            <a:pPr marL="703263" lvl="1" indent="-342900">
              <a:buFont typeface="Arial" charset="0"/>
              <a:buChar char="•"/>
            </a:pPr>
            <a:r>
              <a:rPr lang="en-ZA" sz="1900" dirty="0"/>
              <a:t>the device is </a:t>
            </a:r>
            <a:r>
              <a:rPr lang="en-ZA" sz="1900" b="1" dirty="0"/>
              <a:t>solid</a:t>
            </a:r>
            <a:r>
              <a:rPr lang="en-ZA" sz="1900" dirty="0"/>
              <a:t> (without a hollow lumen);</a:t>
            </a:r>
          </a:p>
          <a:p>
            <a:pPr marL="703263" lvl="1" indent="-342900">
              <a:buFont typeface="Arial" charset="0"/>
              <a:buChar char="•"/>
            </a:pPr>
            <a:r>
              <a:rPr lang="en-ZA" sz="1900" dirty="0"/>
              <a:t>the method of reprocessing is </a:t>
            </a:r>
            <a:r>
              <a:rPr lang="en-ZA" sz="1900" b="1" dirty="0"/>
              <a:t>compatible </a:t>
            </a:r>
            <a:r>
              <a:rPr lang="en-ZA" sz="1900" dirty="0"/>
              <a:t>with the device;</a:t>
            </a:r>
          </a:p>
          <a:p>
            <a:pPr marL="703263" lvl="1" indent="-342900">
              <a:buFont typeface="Arial" charset="0"/>
              <a:buChar char="•"/>
            </a:pPr>
            <a:r>
              <a:rPr lang="en-ZA" sz="1900" b="1" dirty="0"/>
              <a:t>written reprocessing procedures </a:t>
            </a:r>
            <a:r>
              <a:rPr lang="en-ZA" sz="1900" dirty="0"/>
              <a:t>are available for each type of single-use device;</a:t>
            </a:r>
            <a:endParaRPr lang="en-ZA" sz="1900" b="1" dirty="0"/>
          </a:p>
          <a:p>
            <a:pPr marL="703263" lvl="1" indent="-342900">
              <a:buFont typeface="Arial" charset="0"/>
              <a:buChar char="•"/>
            </a:pPr>
            <a:r>
              <a:rPr lang="en-ZA" sz="1900" b="1" dirty="0"/>
              <a:t>validation</a:t>
            </a:r>
            <a:r>
              <a:rPr lang="en-ZA" sz="1900" dirty="0"/>
              <a:t> of the effectiveness of reprocessing procedures is undertaken to ensure both sterility and functionality of the device;</a:t>
            </a:r>
          </a:p>
          <a:p>
            <a:pPr marL="703263" lvl="1" indent="-342900">
              <a:buFont typeface="Arial" charset="0"/>
              <a:buChar char="•"/>
            </a:pPr>
            <a:r>
              <a:rPr lang="en-ZA" sz="1900" b="1" dirty="0"/>
              <a:t>records </a:t>
            </a:r>
            <a:r>
              <a:rPr lang="en-ZA" sz="1900" dirty="0"/>
              <a:t>are kept of how often that particular device is recycled;</a:t>
            </a:r>
            <a:endParaRPr lang="en-ZA" sz="1900" b="1" dirty="0"/>
          </a:p>
          <a:p>
            <a:pPr marL="703263" lvl="1" indent="-342900">
              <a:buFont typeface="Arial" charset="0"/>
              <a:buChar char="•"/>
            </a:pPr>
            <a:r>
              <a:rPr lang="en-ZA" sz="1900" dirty="0"/>
              <a:t>the device is </a:t>
            </a:r>
            <a:r>
              <a:rPr lang="en-ZA" sz="1900" b="1" dirty="0"/>
              <a:t>inspected </a:t>
            </a:r>
            <a:r>
              <a:rPr lang="en-ZA" sz="1900" dirty="0"/>
              <a:t>each time for fractures, stress and loss of integrity, and discarded if not fit for purpose;</a:t>
            </a:r>
            <a:endParaRPr lang="en-ZA" sz="1900" b="1" dirty="0"/>
          </a:p>
          <a:p>
            <a:pPr marL="703263" lvl="1" indent="-342900">
              <a:buFont typeface="Arial" charset="0"/>
              <a:buChar char="•"/>
            </a:pPr>
            <a:r>
              <a:rPr lang="en-ZA" sz="1900" dirty="0"/>
              <a:t>a </a:t>
            </a:r>
            <a:r>
              <a:rPr lang="en-ZA" sz="1900" b="1" dirty="0"/>
              <a:t>record is kept in the patient’s notes </a:t>
            </a:r>
            <a:r>
              <a:rPr lang="en-ZA" sz="1900" dirty="0"/>
              <a:t>that a reprocessed single-use device was used.</a:t>
            </a:r>
          </a:p>
        </p:txBody>
      </p:sp>
      <p:sp>
        <p:nvSpPr>
          <p:cNvPr id="3" name="Title 2"/>
          <p:cNvSpPr>
            <a:spLocks noGrp="1"/>
          </p:cNvSpPr>
          <p:nvPr>
            <p:ph type="title"/>
          </p:nvPr>
        </p:nvSpPr>
        <p:spPr>
          <a:xfrm>
            <a:off x="359999" y="757514"/>
            <a:ext cx="7477715" cy="720000"/>
          </a:xfrm>
        </p:spPr>
        <p:txBody>
          <a:bodyPr>
            <a:noAutofit/>
          </a:bodyPr>
          <a:lstStyle/>
          <a:p>
            <a:r>
              <a:rPr lang="en-ZA" sz="3200" dirty="0"/>
              <a:t>If you happen to be in situations where some single-use devices </a:t>
            </a:r>
            <a:br>
              <a:rPr lang="en-ZA" sz="3200" dirty="0"/>
            </a:br>
            <a:r>
              <a:rPr lang="en-ZA" sz="3200" dirty="0"/>
              <a:t>must be exceptionally reused,</a:t>
            </a:r>
          </a:p>
        </p:txBody>
      </p:sp>
    </p:spTree>
    <p:extLst>
      <p:ext uri="{BB962C8B-B14F-4D97-AF65-F5344CB8AC3E}">
        <p14:creationId xmlns:p14="http://schemas.microsoft.com/office/powerpoint/2010/main" val="1771293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219200"/>
            <a:ext cx="8704102" cy="4787901"/>
          </a:xfrm>
        </p:spPr>
        <p:txBody>
          <a:bodyPr>
            <a:normAutofit/>
          </a:bodyPr>
          <a:lstStyle/>
          <a:p>
            <a:pPr>
              <a:spcBef>
                <a:spcPts val="0"/>
              </a:spcBef>
            </a:pPr>
            <a:r>
              <a:rPr lang="en-US" sz="2000" dirty="0"/>
              <a:t>Session 1. Introduction to decontamination			20 minutes</a:t>
            </a:r>
          </a:p>
          <a:p>
            <a:pPr>
              <a:spcBef>
                <a:spcPts val="0"/>
              </a:spcBef>
            </a:pPr>
            <a:endParaRPr lang="en-US" sz="2000" dirty="0"/>
          </a:p>
          <a:p>
            <a:pPr>
              <a:spcBef>
                <a:spcPts val="0"/>
              </a:spcBef>
            </a:pPr>
            <a:r>
              <a:rPr lang="en-US" sz="2000" dirty="0"/>
              <a:t>Session 2. </a:t>
            </a:r>
            <a:r>
              <a:rPr lang="en-GB" sz="2000" dirty="0"/>
              <a:t>Decontamination unit layout, flow and workforce	30 minutes</a:t>
            </a:r>
            <a:endParaRPr lang="en-US" sz="2000" dirty="0"/>
          </a:p>
          <a:p>
            <a:pPr>
              <a:spcBef>
                <a:spcPts val="0"/>
              </a:spcBef>
            </a:pPr>
            <a:endParaRPr lang="en-US" sz="2000" dirty="0"/>
          </a:p>
          <a:p>
            <a:pPr>
              <a:spcBef>
                <a:spcPts val="0"/>
              </a:spcBef>
            </a:pPr>
            <a:r>
              <a:rPr lang="en-US" sz="2000" dirty="0"/>
              <a:t>Session 3. Receipt, storage and transport			15 minutes</a:t>
            </a:r>
          </a:p>
          <a:p>
            <a:pPr>
              <a:spcBef>
                <a:spcPts val="0"/>
              </a:spcBef>
            </a:pPr>
            <a:endParaRPr lang="en-US" sz="2000" dirty="0"/>
          </a:p>
          <a:p>
            <a:pPr>
              <a:spcBef>
                <a:spcPts val="0"/>
              </a:spcBef>
            </a:pPr>
            <a:r>
              <a:rPr lang="en-US" sz="2000" dirty="0"/>
              <a:t>Session 4. Cleaning of medical devices				25 minutes</a:t>
            </a:r>
          </a:p>
          <a:p>
            <a:pPr>
              <a:spcBef>
                <a:spcPts val="0"/>
              </a:spcBef>
            </a:pPr>
            <a:endParaRPr lang="en-US" sz="2000" dirty="0"/>
          </a:p>
          <a:p>
            <a:pPr>
              <a:spcBef>
                <a:spcPts val="0"/>
              </a:spcBef>
            </a:pPr>
            <a:r>
              <a:rPr lang="en-US" sz="2000" dirty="0"/>
              <a:t>Session 5. Inspection, assembly and packaging			10 minutes</a:t>
            </a:r>
          </a:p>
          <a:p>
            <a:pPr>
              <a:spcBef>
                <a:spcPts val="0"/>
              </a:spcBef>
            </a:pPr>
            <a:endParaRPr lang="en-US" sz="2000" dirty="0"/>
          </a:p>
          <a:p>
            <a:pPr>
              <a:spcBef>
                <a:spcPts val="0"/>
              </a:spcBef>
            </a:pPr>
            <a:r>
              <a:rPr lang="en-US" sz="2000" dirty="0"/>
              <a:t>Session 6. Disinfection and sterilization				30 minutes</a:t>
            </a:r>
          </a:p>
        </p:txBody>
      </p:sp>
      <p:sp>
        <p:nvSpPr>
          <p:cNvPr id="3" name="Title 2"/>
          <p:cNvSpPr>
            <a:spLocks noGrp="1"/>
          </p:cNvSpPr>
          <p:nvPr>
            <p:ph type="title"/>
          </p:nvPr>
        </p:nvSpPr>
        <p:spPr>
          <a:xfrm>
            <a:off x="359999" y="327362"/>
            <a:ext cx="6120000" cy="720000"/>
          </a:xfrm>
        </p:spPr>
        <p:txBody>
          <a:bodyPr/>
          <a:lstStyle/>
          <a:p>
            <a:r>
              <a:rPr lang="en-GB" sz="3200" dirty="0"/>
              <a:t>Module outline</a:t>
            </a:r>
            <a:endParaRPr lang="en-US" sz="3200" dirty="0"/>
          </a:p>
        </p:txBody>
      </p:sp>
      <p:sp>
        <p:nvSpPr>
          <p:cNvPr id="9" name="TextBox 8">
            <a:extLst>
              <a:ext uri="{FF2B5EF4-FFF2-40B4-BE49-F238E27FC236}">
                <a16:creationId xmlns:a16="http://schemas.microsoft.com/office/drawing/2014/main" id="{F557EE73-06CA-4855-BC09-E4133AEE9615}"/>
              </a:ext>
            </a:extLst>
          </p:cNvPr>
          <p:cNvSpPr txBox="1"/>
          <p:nvPr/>
        </p:nvSpPr>
        <p:spPr>
          <a:xfrm>
            <a:off x="159798" y="6007101"/>
            <a:ext cx="8824404" cy="738664"/>
          </a:xfrm>
          <a:prstGeom prst="rect">
            <a:avLst/>
          </a:prstGeom>
          <a:noFill/>
        </p:spPr>
        <p:txBody>
          <a:bodyPr wrap="square" rtlCol="0">
            <a:spAutoFit/>
          </a:bodyPr>
          <a:lstStyle/>
          <a:p>
            <a:r>
              <a:rPr lang="en-GB" sz="1400" i="1" dirty="0"/>
              <a:t>Note: </a:t>
            </a:r>
            <a:r>
              <a:rPr lang="en-GB" sz="1400" dirty="0"/>
              <a:t>the source publication for all slides, unless otherwise indicated, is </a:t>
            </a:r>
            <a:r>
              <a:rPr lang="en-GB" sz="1400" i="1" dirty="0"/>
              <a:t>Decontamination and reprocessing of medical devices for health-care facilities</a:t>
            </a:r>
            <a:r>
              <a:rPr lang="en-GB" sz="1400" dirty="0"/>
              <a:t>. Geneva: World Health Organization; 2016 (</a:t>
            </a:r>
            <a:r>
              <a:rPr lang="en-GB" sz="1400" dirty="0">
                <a:hlinkClick r:id="rId3"/>
              </a:rPr>
              <a:t>https://www.who.int/infection-prevention/publications/decontamination/en/</a:t>
            </a:r>
            <a:r>
              <a:rPr lang="en-GB" sz="1400" dirty="0"/>
              <a:t>, accessed 21 February 2019).</a:t>
            </a:r>
            <a:endParaRPr lang="en-GB" sz="1400" i="1" dirty="0"/>
          </a:p>
        </p:txBody>
      </p:sp>
    </p:spTree>
    <p:extLst>
      <p:ext uri="{BB962C8B-B14F-4D97-AF65-F5344CB8AC3E}">
        <p14:creationId xmlns:p14="http://schemas.microsoft.com/office/powerpoint/2010/main" val="410254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Session 2</a:t>
            </a:r>
          </a:p>
        </p:txBody>
      </p:sp>
      <p:sp>
        <p:nvSpPr>
          <p:cNvPr id="11" name="Picture Placeholder 10"/>
          <p:cNvSpPr>
            <a:spLocks noGrp="1"/>
          </p:cNvSpPr>
          <p:nvPr>
            <p:ph type="pic" sz="quarter" idx="23"/>
          </p:nvPr>
        </p:nvSpPr>
        <p:spPr/>
      </p:sp>
      <p:sp>
        <p:nvSpPr>
          <p:cNvPr id="13" name="Subtitle 1"/>
          <p:cNvSpPr>
            <a:spLocks noGrp="1"/>
          </p:cNvSpPr>
          <p:nvPr>
            <p:ph type="body" sz="quarter" idx="18"/>
          </p:nvPr>
        </p:nvSpPr>
        <p:spPr>
          <a:xfrm>
            <a:off x="1" y="1800000"/>
            <a:ext cx="4453245" cy="2461700"/>
          </a:xfrm>
        </p:spPr>
        <p:style>
          <a:lnRef idx="2">
            <a:schemeClr val="accent2"/>
          </a:lnRef>
          <a:fillRef idx="1">
            <a:schemeClr val="lt1"/>
          </a:fillRef>
          <a:effectRef idx="0">
            <a:schemeClr val="accent2"/>
          </a:effectRef>
          <a:fontRef idx="minor">
            <a:schemeClr val="dk1"/>
          </a:fontRef>
        </p:style>
        <p:txBody>
          <a:bodyPr>
            <a:normAutofit/>
          </a:bodyPr>
          <a:lstStyle/>
          <a:p>
            <a:r>
              <a:rPr lang="en-GB" dirty="0">
                <a:solidFill>
                  <a:schemeClr val="accent2"/>
                </a:solidFill>
              </a:rPr>
              <a:t>Sterile services department unit layout, flow and workforce</a:t>
            </a:r>
            <a:endParaRPr lang="en-US" dirty="0">
              <a:solidFill>
                <a:schemeClr val="accent2"/>
              </a:solidFill>
            </a:endParaRPr>
          </a:p>
        </p:txBody>
      </p:sp>
    </p:spTree>
    <p:extLst>
      <p:ext uri="{BB962C8B-B14F-4D97-AF65-F5344CB8AC3E}">
        <p14:creationId xmlns:p14="http://schemas.microsoft.com/office/powerpoint/2010/main" val="919364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DBB2A0-3561-431D-AE0F-33550F07E5A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19083" y="933838"/>
            <a:ext cx="6223821" cy="4959246"/>
          </a:xfrm>
          <a:prstGeom prst="rect">
            <a:avLst/>
          </a:prstGeom>
        </p:spPr>
      </p:pic>
      <p:sp>
        <p:nvSpPr>
          <p:cNvPr id="2" name="Titel 1"/>
          <p:cNvSpPr>
            <a:spLocks noGrp="1"/>
          </p:cNvSpPr>
          <p:nvPr>
            <p:ph type="title"/>
          </p:nvPr>
        </p:nvSpPr>
        <p:spPr>
          <a:xfrm>
            <a:off x="360000" y="0"/>
            <a:ext cx="6120000" cy="720000"/>
          </a:xfrm>
        </p:spPr>
        <p:txBody>
          <a:bodyPr/>
          <a:lstStyle/>
          <a:p>
            <a:r>
              <a:rPr lang="en-GB" sz="3200" dirty="0"/>
              <a:t>The sterile supply cycle</a:t>
            </a:r>
          </a:p>
        </p:txBody>
      </p:sp>
      <p:sp>
        <p:nvSpPr>
          <p:cNvPr id="7" name="Text Placeholder 6"/>
          <p:cNvSpPr>
            <a:spLocks noGrp="1"/>
          </p:cNvSpPr>
          <p:nvPr>
            <p:ph type="body" sz="quarter" idx="21"/>
          </p:nvPr>
        </p:nvSpPr>
        <p:spPr>
          <a:xfrm>
            <a:off x="360000" y="5893084"/>
            <a:ext cx="8419774" cy="487707"/>
          </a:xfrm>
        </p:spPr>
        <p:txBody>
          <a:bodyPr>
            <a:noAutofit/>
          </a:bodyPr>
          <a:lstStyle/>
          <a:p>
            <a:r>
              <a:rPr lang="en-CA" sz="1000" i="1" dirty="0"/>
              <a:t>Sources: </a:t>
            </a:r>
            <a:r>
              <a:rPr lang="en-CA" sz="1000" dirty="0"/>
              <a:t>Health Technical Memorandum 01-01: management and decontamination of surgical instruments (medical devices) used in acute care. Part A: management and provision. London: Department of Health; 2016. © Crown copyright 2016.</a:t>
            </a:r>
          </a:p>
          <a:p>
            <a:r>
              <a:rPr lang="en-GB" sz="1000" dirty="0"/>
              <a:t>WHO. Implementation manual to support prevention of surgical site infections at the facility level; turning recommendations into practice. Geneva: World Health Organization; 2018. (</a:t>
            </a:r>
            <a:r>
              <a:rPr lang="en-GB" sz="1000" u="sng" dirty="0">
                <a:hlinkClick r:id="rId4"/>
              </a:rPr>
              <a:t>https://www.who.int/infection-prevention/tools/surgical/en/</a:t>
            </a:r>
            <a:r>
              <a:rPr lang="en-GB" sz="1000" u="sng" dirty="0"/>
              <a:t>)</a:t>
            </a:r>
            <a:endParaRPr lang="en-CA" sz="1000" dirty="0"/>
          </a:p>
          <a:p>
            <a:endParaRPr lang="en-CA" sz="1000" dirty="0"/>
          </a:p>
        </p:txBody>
      </p:sp>
    </p:spTree>
    <p:extLst>
      <p:ext uri="{BB962C8B-B14F-4D97-AF65-F5344CB8AC3E}">
        <p14:creationId xmlns:p14="http://schemas.microsoft.com/office/powerpoint/2010/main" val="2570356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sz="2400" dirty="0"/>
              <a:t>Basic requirements for the unit </a:t>
            </a:r>
            <a:r>
              <a:rPr lang="en-CA" sz="2400" b="1" dirty="0"/>
              <a:t>entrance area</a:t>
            </a:r>
            <a:r>
              <a:rPr lang="fr-CH" sz="2400" b="1" dirty="0"/>
              <a:t>:</a:t>
            </a:r>
            <a:endParaRPr lang="en-CA" sz="2400" b="1" dirty="0"/>
          </a:p>
          <a:p>
            <a:pPr marL="703263" lvl="1" indent="-342900">
              <a:buFont typeface="Arial" charset="0"/>
              <a:buChar char="•"/>
            </a:pPr>
            <a:r>
              <a:rPr lang="en-CA" sz="2400" b="1" dirty="0"/>
              <a:t>Access must be restricted.</a:t>
            </a:r>
          </a:p>
          <a:p>
            <a:pPr marL="703263" lvl="1" indent="-342900">
              <a:buFont typeface="Arial" charset="0"/>
              <a:buChar char="•"/>
            </a:pPr>
            <a:r>
              <a:rPr lang="en-CA" sz="2400" b="1" dirty="0"/>
              <a:t>A dedicated changing area </a:t>
            </a:r>
            <a:r>
              <a:rPr lang="en-CA" sz="2400" dirty="0"/>
              <a:t>must be available for staff prior to entering.</a:t>
            </a:r>
          </a:p>
          <a:p>
            <a:pPr marL="703263" lvl="1" indent="-342900">
              <a:buFont typeface="Arial" charset="0"/>
              <a:buChar char="•"/>
            </a:pPr>
            <a:r>
              <a:rPr lang="en-CA" sz="2400" b="1" dirty="0"/>
              <a:t>Places to put on PPE </a:t>
            </a:r>
            <a:r>
              <a:rPr lang="en-CA" sz="2400" dirty="0"/>
              <a:t>prior to entering specific work areas must be available.</a:t>
            </a:r>
          </a:p>
          <a:p>
            <a:endParaRPr lang="en-CA" dirty="0"/>
          </a:p>
          <a:p>
            <a:endParaRPr lang="en-CA" dirty="0"/>
          </a:p>
        </p:txBody>
      </p:sp>
      <p:sp>
        <p:nvSpPr>
          <p:cNvPr id="3" name="Title 2"/>
          <p:cNvSpPr>
            <a:spLocks noGrp="1"/>
          </p:cNvSpPr>
          <p:nvPr>
            <p:ph type="title"/>
          </p:nvPr>
        </p:nvSpPr>
        <p:spPr/>
        <p:txBody>
          <a:bodyPr/>
          <a:lstStyle/>
          <a:p>
            <a:r>
              <a:rPr lang="en-CA" sz="3200" dirty="0"/>
              <a:t>Sterilization unit layout (1)</a:t>
            </a:r>
          </a:p>
        </p:txBody>
      </p:sp>
    </p:spTree>
    <p:extLst>
      <p:ext uri="{BB962C8B-B14F-4D97-AF65-F5344CB8AC3E}">
        <p14:creationId xmlns:p14="http://schemas.microsoft.com/office/powerpoint/2010/main" val="308445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006" y="1085940"/>
            <a:ext cx="8715983" cy="4237200"/>
          </a:xfrm>
        </p:spPr>
        <p:txBody>
          <a:bodyPr/>
          <a:lstStyle/>
          <a:p>
            <a:pPr>
              <a:lnSpc>
                <a:spcPct val="100000"/>
              </a:lnSpc>
            </a:pPr>
            <a:r>
              <a:rPr lang="en-CA" sz="2400" dirty="0"/>
              <a:t>Segregation of the following decontamination unit areas is essential: </a:t>
            </a:r>
          </a:p>
          <a:p>
            <a:pPr marL="703263" lvl="1" indent="-342900">
              <a:lnSpc>
                <a:spcPct val="100000"/>
              </a:lnSpc>
              <a:buFont typeface="Arial" charset="0"/>
              <a:buChar char="•"/>
            </a:pPr>
            <a:r>
              <a:rPr lang="en-CA" sz="2200" b="1" dirty="0"/>
              <a:t>dirty area</a:t>
            </a:r>
            <a:r>
              <a:rPr lang="en-CA" sz="2200" dirty="0"/>
              <a:t> for receiving and cleaning used medical devices</a:t>
            </a:r>
          </a:p>
          <a:p>
            <a:pPr marL="703263" lvl="1" indent="-342900">
              <a:lnSpc>
                <a:spcPct val="100000"/>
              </a:lnSpc>
              <a:buFont typeface="Arial" charset="0"/>
              <a:buChar char="•"/>
            </a:pPr>
            <a:r>
              <a:rPr lang="en-CA" sz="2200" b="1" dirty="0"/>
              <a:t>clean area</a:t>
            </a:r>
            <a:r>
              <a:rPr lang="en-CA" sz="2200" dirty="0"/>
              <a:t> for inspection, assembly and packing </a:t>
            </a:r>
          </a:p>
          <a:p>
            <a:pPr marL="703263" lvl="1" indent="-342900">
              <a:lnSpc>
                <a:spcPct val="100000"/>
              </a:lnSpc>
              <a:buFont typeface="Arial" charset="0"/>
              <a:buChar char="•"/>
            </a:pPr>
            <a:r>
              <a:rPr lang="en-CA" sz="2200" b="1" dirty="0"/>
              <a:t>sterilization area</a:t>
            </a:r>
            <a:r>
              <a:rPr lang="en-CA" sz="2200" dirty="0"/>
              <a:t> for loading and unloading the instruments</a:t>
            </a:r>
          </a:p>
          <a:p>
            <a:pPr marL="703263" lvl="1" indent="-342900">
              <a:lnSpc>
                <a:spcPct val="100000"/>
              </a:lnSpc>
              <a:buFont typeface="Arial" charset="0"/>
              <a:buChar char="•"/>
            </a:pPr>
            <a:r>
              <a:rPr lang="en-CA" sz="2200" b="1" dirty="0"/>
              <a:t>sterile store </a:t>
            </a:r>
            <a:r>
              <a:rPr lang="en-CA" sz="2200" dirty="0"/>
              <a:t>for cooling and short-term storage</a:t>
            </a:r>
          </a:p>
          <a:p>
            <a:pPr marL="703263" lvl="1" indent="-342900">
              <a:lnSpc>
                <a:spcPct val="100000"/>
              </a:lnSpc>
              <a:buFont typeface="Arial" charset="0"/>
              <a:buChar char="•"/>
            </a:pPr>
            <a:r>
              <a:rPr lang="en-US" sz="2200" b="1" dirty="0"/>
              <a:t>dispatch area </a:t>
            </a:r>
            <a:r>
              <a:rPr lang="en-US" sz="2200" dirty="0"/>
              <a:t>where items are dispatched to the wards and clinical areas </a:t>
            </a:r>
            <a:endParaRPr lang="en-CA" sz="2200" dirty="0"/>
          </a:p>
          <a:p>
            <a:pPr marL="703263" lvl="1" indent="-342900">
              <a:lnSpc>
                <a:spcPct val="100000"/>
              </a:lnSpc>
              <a:buFont typeface="Arial" charset="0"/>
              <a:buChar char="•"/>
            </a:pPr>
            <a:r>
              <a:rPr lang="en-CA" sz="2200" b="1" dirty="0"/>
              <a:t>storage area</a:t>
            </a:r>
            <a:r>
              <a:rPr lang="en-CA" sz="2200" dirty="0"/>
              <a:t> for devices, chemicals and packaging materials</a:t>
            </a:r>
          </a:p>
          <a:p>
            <a:pPr marL="703263" lvl="1" indent="-342900">
              <a:lnSpc>
                <a:spcPct val="100000"/>
              </a:lnSpc>
              <a:buFont typeface="Arial" charset="0"/>
              <a:buChar char="•"/>
            </a:pPr>
            <a:r>
              <a:rPr lang="en-CA" sz="2200" dirty="0"/>
              <a:t>offices and break rooms for staff; changing areas.</a:t>
            </a:r>
          </a:p>
          <a:p>
            <a:endParaRPr lang="en-CA" dirty="0"/>
          </a:p>
        </p:txBody>
      </p:sp>
      <p:sp>
        <p:nvSpPr>
          <p:cNvPr id="3" name="Title 2"/>
          <p:cNvSpPr>
            <a:spLocks noGrp="1"/>
          </p:cNvSpPr>
          <p:nvPr>
            <p:ph type="title"/>
          </p:nvPr>
        </p:nvSpPr>
        <p:spPr>
          <a:xfrm>
            <a:off x="359999" y="228282"/>
            <a:ext cx="6120000" cy="720000"/>
          </a:xfrm>
        </p:spPr>
        <p:txBody>
          <a:bodyPr/>
          <a:lstStyle/>
          <a:p>
            <a:r>
              <a:rPr lang="en-CA" sz="3200" dirty="0"/>
              <a:t>Sterilization unit layout (2)</a:t>
            </a:r>
          </a:p>
        </p:txBody>
      </p:sp>
      <p:sp>
        <p:nvSpPr>
          <p:cNvPr id="4" name="Rectangle 3">
            <a:extLst>
              <a:ext uri="{FF2B5EF4-FFF2-40B4-BE49-F238E27FC236}">
                <a16:creationId xmlns:a16="http://schemas.microsoft.com/office/drawing/2014/main" id="{E245DDF0-9796-49C9-A357-02CAA4FD4860}"/>
              </a:ext>
            </a:extLst>
          </p:cNvPr>
          <p:cNvSpPr/>
          <p:nvPr/>
        </p:nvSpPr>
        <p:spPr>
          <a:xfrm>
            <a:off x="214007" y="5652387"/>
            <a:ext cx="8715983" cy="769441"/>
          </a:xfrm>
          <a:prstGeom prst="rect">
            <a:avLst/>
          </a:prstGeom>
          <a:solidFill>
            <a:srgbClr val="C00000"/>
          </a:solidFill>
          <a:ln>
            <a:solidFill>
              <a:schemeClr val="accent1"/>
            </a:solidFill>
          </a:ln>
        </p:spPr>
        <p:txBody>
          <a:bodyPr wrap="square">
            <a:spAutoFit/>
          </a:bodyPr>
          <a:lstStyle/>
          <a:p>
            <a:pPr algn="ctr"/>
            <a:r>
              <a:rPr lang="en-US" sz="2200" b="1" dirty="0">
                <a:solidFill>
                  <a:srgbClr val="FFFF00"/>
                </a:solidFill>
              </a:rPr>
              <a:t>For new construction or renovation of sterilization units, national and </a:t>
            </a:r>
            <a:r>
              <a:rPr lang="en-GB" sz="2200" b="1" dirty="0">
                <a:solidFill>
                  <a:srgbClr val="FFFF00"/>
                </a:solidFill>
              </a:rPr>
              <a:t>international regulations must be followed.</a:t>
            </a:r>
            <a:endParaRPr lang="nl-NL" sz="2200" b="1" dirty="0">
              <a:solidFill>
                <a:srgbClr val="FFFF00"/>
              </a:solidFill>
            </a:endParaRPr>
          </a:p>
        </p:txBody>
      </p:sp>
    </p:spTree>
    <p:extLst>
      <p:ext uri="{BB962C8B-B14F-4D97-AF65-F5344CB8AC3E}">
        <p14:creationId xmlns:p14="http://schemas.microsoft.com/office/powerpoint/2010/main" val="46509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59998" y="1137811"/>
            <a:ext cx="7471031" cy="665512"/>
          </a:xfrm>
        </p:spPr>
        <p:txBody>
          <a:bodyPr>
            <a:noAutofit/>
          </a:bodyPr>
          <a:lstStyle/>
          <a:p>
            <a:r>
              <a:rPr lang="en-CA" sz="2400" dirty="0"/>
              <a:t>What differences do you see between these two pictures? </a:t>
            </a:r>
          </a:p>
        </p:txBody>
      </p:sp>
      <p:sp>
        <p:nvSpPr>
          <p:cNvPr id="3" name="Title 2"/>
          <p:cNvSpPr>
            <a:spLocks noGrp="1"/>
          </p:cNvSpPr>
          <p:nvPr>
            <p:ph type="title"/>
          </p:nvPr>
        </p:nvSpPr>
        <p:spPr>
          <a:xfrm>
            <a:off x="359998" y="367619"/>
            <a:ext cx="6708065" cy="720000"/>
          </a:xfrm>
        </p:spPr>
        <p:txBody>
          <a:bodyPr/>
          <a:lstStyle/>
          <a:p>
            <a:r>
              <a:rPr lang="en-GB" altLang="en-US" sz="3200" dirty="0"/>
              <a:t>Decontamination unit environment (1)</a:t>
            </a:r>
            <a:endParaRPr lang="en-CA" sz="3200" dirty="0"/>
          </a:p>
        </p:txBody>
      </p:sp>
      <p:pic>
        <p:nvPicPr>
          <p:cNvPr id="10" name="Picture 2"/>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bwMode="auto">
          <a:xfrm>
            <a:off x="4040658" y="1919774"/>
            <a:ext cx="5103341" cy="407772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 name="Group 10"/>
          <p:cNvGrpSpPr/>
          <p:nvPr/>
        </p:nvGrpSpPr>
        <p:grpSpPr>
          <a:xfrm rot="19648346">
            <a:off x="8169753" y="5943619"/>
            <a:ext cx="965386" cy="908640"/>
            <a:chOff x="818498" y="507964"/>
            <a:chExt cx="1128965" cy="1001818"/>
          </a:xfrm>
        </p:grpSpPr>
        <p:sp>
          <p:nvSpPr>
            <p:cNvPr id="12" name="Oval 11"/>
            <p:cNvSpPr/>
            <p:nvPr/>
          </p:nvSpPr>
          <p:spPr bwMode="auto">
            <a:xfrm>
              <a:off x="846723" y="507964"/>
              <a:ext cx="1058403" cy="1001818"/>
            </a:xfrm>
            <a:prstGeom prst="ellipse">
              <a:avLst/>
            </a:prstGeom>
            <a:solidFill>
              <a:srgbClr val="FFFF00"/>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a:solidFill>
                  <a:srgbClr val="000066"/>
                </a:solidFill>
                <a:latin typeface="Arial" charset="0"/>
                <a:cs typeface="Arial" charset="0"/>
              </a:endParaRPr>
            </a:p>
          </p:txBody>
        </p:sp>
        <p:sp>
          <p:nvSpPr>
            <p:cNvPr id="13" name="TextBox 12"/>
            <p:cNvSpPr txBox="1"/>
            <p:nvPr/>
          </p:nvSpPr>
          <p:spPr>
            <a:xfrm>
              <a:off x="818498" y="776056"/>
              <a:ext cx="1128965" cy="523220"/>
            </a:xfrm>
            <a:prstGeom prst="rect">
              <a:avLst/>
            </a:prstGeom>
            <a:noFill/>
          </p:spPr>
          <p:txBody>
            <a:bodyPr wrap="square" rtlCol="0">
              <a:spAutoFit/>
            </a:bodyPr>
            <a:lstStyle/>
            <a:p>
              <a:pPr algn="ctr"/>
              <a:r>
                <a:rPr lang="en-US" sz="1200" dirty="0"/>
                <a:t>Interactive question</a:t>
              </a:r>
            </a:p>
          </p:txBody>
        </p:sp>
      </p:grpSp>
      <p:sp>
        <p:nvSpPr>
          <p:cNvPr id="4" name="Rectangle 3">
            <a:extLst>
              <a:ext uri="{FF2B5EF4-FFF2-40B4-BE49-F238E27FC236}">
                <a16:creationId xmlns:a16="http://schemas.microsoft.com/office/drawing/2014/main" id="{A3AA8255-F409-44B3-97A4-8D4E978F1FB4}"/>
              </a:ext>
            </a:extLst>
          </p:cNvPr>
          <p:cNvSpPr/>
          <p:nvPr/>
        </p:nvSpPr>
        <p:spPr>
          <a:xfrm>
            <a:off x="4822723" y="6063762"/>
            <a:ext cx="3664585" cy="215444"/>
          </a:xfrm>
          <a:prstGeom prst="rect">
            <a:avLst/>
          </a:prstGeom>
        </p:spPr>
        <p:txBody>
          <a:bodyPr wrap="square">
            <a:spAutoFit/>
          </a:bodyPr>
          <a:lstStyle/>
          <a:p>
            <a:r>
              <a:rPr lang="en-GB" sz="800" dirty="0"/>
              <a:t>© WHO/Nizam </a:t>
            </a:r>
            <a:r>
              <a:rPr lang="en-GB" sz="800" dirty="0" err="1"/>
              <a:t>Damani</a:t>
            </a:r>
            <a:r>
              <a:rPr lang="en-GB" sz="800" dirty="0"/>
              <a:t> </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886644"/>
            <a:ext cx="4822723" cy="4143988"/>
          </a:xfrm>
          <a:prstGeom prst="rect">
            <a:avLst/>
          </a:prstGeom>
          <a:ln w="28575">
            <a:solidFill>
              <a:schemeClr val="tx1"/>
            </a:solidFill>
          </a:ln>
        </p:spPr>
      </p:pic>
    </p:spTree>
    <p:extLst>
      <p:ext uri="{BB962C8B-B14F-4D97-AF65-F5344CB8AC3E}">
        <p14:creationId xmlns:p14="http://schemas.microsoft.com/office/powerpoint/2010/main" val="118895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7715" y="1501883"/>
            <a:ext cx="8424001" cy="4237200"/>
          </a:xfrm>
        </p:spPr>
        <p:txBody>
          <a:bodyPr/>
          <a:lstStyle/>
          <a:p>
            <a:pPr marL="342900" indent="-342900">
              <a:buFont typeface="Arial" charset="0"/>
              <a:buChar char="•"/>
            </a:pPr>
            <a:r>
              <a:rPr lang="en-CA" sz="2400" b="1" dirty="0"/>
              <a:t>Surfaces</a:t>
            </a:r>
            <a:r>
              <a:rPr lang="en-CA" sz="2400" dirty="0"/>
              <a:t> should be smooth, straight and easy to clean.</a:t>
            </a:r>
          </a:p>
          <a:p>
            <a:pPr marL="342900" indent="-342900">
              <a:buFont typeface="Arial" charset="0"/>
              <a:buChar char="•"/>
            </a:pPr>
            <a:r>
              <a:rPr lang="en-CA" sz="2400" b="1" dirty="0"/>
              <a:t>Ceilings</a:t>
            </a:r>
            <a:r>
              <a:rPr lang="en-CA" sz="2400" dirty="0"/>
              <a:t> should be smooth and straight, without cracks, and should be moisture-proof.</a:t>
            </a:r>
          </a:p>
          <a:p>
            <a:pPr marL="342900" indent="-342900">
              <a:buFont typeface="Arial" charset="0"/>
              <a:buChar char="•"/>
            </a:pPr>
            <a:r>
              <a:rPr lang="en-CA" sz="2400" b="1" dirty="0"/>
              <a:t>Walls</a:t>
            </a:r>
            <a:r>
              <a:rPr lang="en-CA" sz="2400" dirty="0"/>
              <a:t> should be smooth (no peeling of paint), straight and coated with washable paint or material.</a:t>
            </a:r>
          </a:p>
          <a:p>
            <a:pPr marL="342900" indent="-342900">
              <a:buFont typeface="Arial" charset="0"/>
              <a:buChar char="•"/>
            </a:pPr>
            <a:r>
              <a:rPr lang="en-CA" sz="2400" b="1" dirty="0"/>
              <a:t>Floors</a:t>
            </a:r>
            <a:r>
              <a:rPr lang="en-CA" sz="2400" dirty="0"/>
              <a:t> should be smooth and straight, without cracks, and able to withstand heavy loads.</a:t>
            </a:r>
          </a:p>
        </p:txBody>
      </p:sp>
      <p:sp>
        <p:nvSpPr>
          <p:cNvPr id="3" name="Title 2"/>
          <p:cNvSpPr>
            <a:spLocks noGrp="1"/>
          </p:cNvSpPr>
          <p:nvPr>
            <p:ph type="title"/>
          </p:nvPr>
        </p:nvSpPr>
        <p:spPr>
          <a:xfrm>
            <a:off x="359999" y="367619"/>
            <a:ext cx="7147706" cy="720000"/>
          </a:xfrm>
        </p:spPr>
        <p:txBody>
          <a:bodyPr/>
          <a:lstStyle/>
          <a:p>
            <a:r>
              <a:rPr lang="en-CA" sz="3200" dirty="0"/>
              <a:t>Decontamination unit </a:t>
            </a:r>
            <a:br>
              <a:rPr lang="en-CA" sz="3200" dirty="0"/>
            </a:br>
            <a:r>
              <a:rPr lang="en-CA" sz="3200" dirty="0"/>
              <a:t>environment (2)</a:t>
            </a:r>
          </a:p>
        </p:txBody>
      </p:sp>
      <p:sp>
        <p:nvSpPr>
          <p:cNvPr id="5" name="Rectangle 4"/>
          <p:cNvSpPr/>
          <p:nvPr/>
        </p:nvSpPr>
        <p:spPr>
          <a:xfrm>
            <a:off x="359999" y="5192586"/>
            <a:ext cx="8136300" cy="769441"/>
          </a:xfrm>
          <a:prstGeom prst="rect">
            <a:avLst/>
          </a:prstGeom>
          <a:solidFill>
            <a:srgbClr val="C00000"/>
          </a:solidFill>
        </p:spPr>
        <p:txBody>
          <a:bodyPr wrap="square">
            <a:spAutoFit/>
          </a:bodyPr>
          <a:lstStyle/>
          <a:p>
            <a:pPr algn="ctr"/>
            <a:r>
              <a:rPr lang="en-US" sz="2200" b="1" dirty="0">
                <a:solidFill>
                  <a:srgbClr val="FFFF00"/>
                </a:solidFill>
              </a:rPr>
              <a:t>All</a:t>
            </a:r>
            <a:r>
              <a:rPr lang="en-US" sz="2200" b="1" dirty="0">
                <a:solidFill>
                  <a:schemeClr val="bg1"/>
                </a:solidFill>
              </a:rPr>
              <a:t> </a:t>
            </a:r>
            <a:r>
              <a:rPr lang="en-US" sz="2200" b="1" dirty="0">
                <a:solidFill>
                  <a:srgbClr val="FFFF00"/>
                </a:solidFill>
              </a:rPr>
              <a:t>spaces used for reprocessing of medical devices must have hand hygiene facilities at the entrance and exit points</a:t>
            </a:r>
            <a:r>
              <a:rPr lang="en-US" sz="2200" dirty="0">
                <a:solidFill>
                  <a:srgbClr val="C00000"/>
                </a:solidFill>
              </a:rPr>
              <a:t>.</a:t>
            </a:r>
          </a:p>
        </p:txBody>
      </p:sp>
      <p:grpSp>
        <p:nvGrpSpPr>
          <p:cNvPr id="7" name="Group 6"/>
          <p:cNvGrpSpPr/>
          <p:nvPr/>
        </p:nvGrpSpPr>
        <p:grpSpPr>
          <a:xfrm rot="19520053">
            <a:off x="8156744" y="5885218"/>
            <a:ext cx="965386" cy="908640"/>
            <a:chOff x="894673" y="2920850"/>
            <a:chExt cx="1128965" cy="1001818"/>
          </a:xfrm>
        </p:grpSpPr>
        <p:sp>
          <p:nvSpPr>
            <p:cNvPr id="8" name="Oval 7"/>
            <p:cNvSpPr/>
            <p:nvPr/>
          </p:nvSpPr>
          <p:spPr bwMode="auto">
            <a:xfrm>
              <a:off x="917233" y="2920850"/>
              <a:ext cx="1058403" cy="1001818"/>
            </a:xfrm>
            <a:prstGeom prst="ellipse">
              <a:avLst/>
            </a:prstGeom>
            <a:solidFill>
              <a:srgbClr val="1F5318"/>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a:solidFill>
                  <a:srgbClr val="000066"/>
                </a:solidFill>
                <a:latin typeface="Arial" charset="0"/>
                <a:cs typeface="Arial" charset="0"/>
              </a:endParaRPr>
            </a:p>
          </p:txBody>
        </p:sp>
        <p:sp>
          <p:nvSpPr>
            <p:cNvPr id="9" name="TextBox 8"/>
            <p:cNvSpPr txBox="1"/>
            <p:nvPr/>
          </p:nvSpPr>
          <p:spPr>
            <a:xfrm>
              <a:off x="894673" y="3251005"/>
              <a:ext cx="1128965" cy="307777"/>
            </a:xfrm>
            <a:prstGeom prst="rect">
              <a:avLst/>
            </a:prstGeom>
            <a:noFill/>
          </p:spPr>
          <p:txBody>
            <a:bodyPr wrap="square" rtlCol="0">
              <a:spAutoFit/>
            </a:bodyPr>
            <a:lstStyle/>
            <a:p>
              <a:pPr algn="ctr"/>
              <a:r>
                <a:rPr lang="en-US" sz="1200" dirty="0">
                  <a:solidFill>
                    <a:srgbClr val="FFFFFF"/>
                  </a:solidFill>
                </a:rPr>
                <a:t>Answers</a:t>
              </a:r>
            </a:p>
          </p:txBody>
        </p:sp>
      </p:grpSp>
    </p:spTree>
    <p:extLst>
      <p:ext uri="{BB962C8B-B14F-4D97-AF65-F5344CB8AC3E}">
        <p14:creationId xmlns:p14="http://schemas.microsoft.com/office/powerpoint/2010/main" val="489005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647600"/>
            <a:ext cx="8424001" cy="4674542"/>
          </a:xfrm>
        </p:spPr>
        <p:txBody>
          <a:bodyPr>
            <a:normAutofit/>
          </a:bodyPr>
          <a:lstStyle/>
          <a:p>
            <a:r>
              <a:rPr lang="en-CA" sz="2600" b="1" dirty="0"/>
              <a:t>Air</a:t>
            </a:r>
          </a:p>
          <a:p>
            <a:pPr marL="703263" lvl="1" indent="-342900">
              <a:buFont typeface="Arial" charset="0"/>
              <a:buChar char="•"/>
            </a:pPr>
            <a:r>
              <a:rPr lang="en-CA" sz="2200" dirty="0"/>
              <a:t>Air supplied to the sterile service department should be of medical quality (free of bacteria, chemicals and large particles of dirt).</a:t>
            </a:r>
          </a:p>
          <a:p>
            <a:r>
              <a:rPr lang="en-CA" sz="2600" b="1" dirty="0"/>
              <a:t>Water</a:t>
            </a:r>
          </a:p>
          <a:p>
            <a:pPr marL="703263" lvl="1" indent="-342900">
              <a:buFont typeface="Arial" charset="0"/>
              <a:buChar char="•"/>
            </a:pPr>
            <a:r>
              <a:rPr lang="en-CA" sz="2200" dirty="0"/>
              <a:t>Soft water (low mineral and salt content) should be used.</a:t>
            </a:r>
          </a:p>
          <a:p>
            <a:pPr marL="703263" lvl="1" indent="-342900">
              <a:buFont typeface="Arial" charset="0"/>
              <a:buChar char="•"/>
            </a:pPr>
            <a:r>
              <a:rPr lang="en-CA" sz="2200" dirty="0"/>
              <a:t>Water-softening methods include filtration, distilling, ion exchange and reverse osmosis.</a:t>
            </a:r>
          </a:p>
        </p:txBody>
      </p:sp>
      <p:sp>
        <p:nvSpPr>
          <p:cNvPr id="3" name="Title 2"/>
          <p:cNvSpPr>
            <a:spLocks noGrp="1"/>
          </p:cNvSpPr>
          <p:nvPr>
            <p:ph type="title"/>
          </p:nvPr>
        </p:nvSpPr>
        <p:spPr/>
        <p:txBody>
          <a:bodyPr/>
          <a:lstStyle/>
          <a:p>
            <a:r>
              <a:rPr lang="en-CA" sz="3200" dirty="0"/>
              <a:t>Environmental controls (1)</a:t>
            </a:r>
          </a:p>
        </p:txBody>
      </p:sp>
    </p:spTree>
    <p:extLst>
      <p:ext uri="{BB962C8B-B14F-4D97-AF65-F5344CB8AC3E}">
        <p14:creationId xmlns:p14="http://schemas.microsoft.com/office/powerpoint/2010/main" val="665476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919" y="1129440"/>
            <a:ext cx="8424001" cy="4836774"/>
          </a:xfrm>
        </p:spPr>
        <p:txBody>
          <a:bodyPr/>
          <a:lstStyle/>
          <a:p>
            <a:r>
              <a:rPr lang="en-CA" sz="2600" b="1" dirty="0"/>
              <a:t>Ventilation</a:t>
            </a:r>
          </a:p>
          <a:p>
            <a:pPr marL="703263" lvl="1" indent="-342900">
              <a:buFont typeface="Arial" charset="0"/>
              <a:buChar char="•"/>
            </a:pPr>
            <a:r>
              <a:rPr lang="en-CA" sz="2000" dirty="0"/>
              <a:t>The dirty area should be under negative-pressure ventilation in relation to the clean area. </a:t>
            </a:r>
          </a:p>
          <a:p>
            <a:pPr marL="703263" lvl="1" indent="-342900">
              <a:buFont typeface="Arial" charset="0"/>
              <a:buChar char="•"/>
            </a:pPr>
            <a:r>
              <a:rPr lang="en-CA" sz="2000" dirty="0"/>
              <a:t>The clean areas should be under positive-pressure ventilation.</a:t>
            </a:r>
          </a:p>
          <a:p>
            <a:r>
              <a:rPr lang="en-CA" sz="2600" b="1" dirty="0"/>
              <a:t>Humidity</a:t>
            </a:r>
          </a:p>
          <a:p>
            <a:pPr marL="703263" lvl="1" indent="-342900">
              <a:buFont typeface="Arial" charset="0"/>
              <a:buChar char="•"/>
            </a:pPr>
            <a:r>
              <a:rPr lang="en-CA" sz="2000" dirty="0"/>
              <a:t>The recommended relative humidity level is 40–50%.</a:t>
            </a:r>
            <a:endParaRPr lang="en-CA" sz="2000" i="1" dirty="0">
              <a:solidFill>
                <a:srgbClr val="FF0000"/>
              </a:solidFill>
            </a:endParaRPr>
          </a:p>
          <a:p>
            <a:r>
              <a:rPr lang="en-CA" sz="2600" b="1" dirty="0"/>
              <a:t>Ambient temperature</a:t>
            </a:r>
          </a:p>
          <a:p>
            <a:pPr marL="703263" lvl="1" indent="-342900">
              <a:spcAft>
                <a:spcPts val="0"/>
              </a:spcAft>
              <a:buFont typeface="Arial" charset="0"/>
              <a:buChar char="•"/>
            </a:pPr>
            <a:r>
              <a:rPr lang="en-CA" sz="2000" dirty="0"/>
              <a:t>The following temperatures are recommended:</a:t>
            </a:r>
          </a:p>
          <a:p>
            <a:pPr marL="1169987" lvl="2" indent="-342900">
              <a:spcAft>
                <a:spcPts val="0"/>
              </a:spcAft>
              <a:buFont typeface="Arial" charset="0"/>
              <a:buChar char="•"/>
            </a:pPr>
            <a:r>
              <a:rPr lang="en-CA" sz="2000" dirty="0"/>
              <a:t>decontamination areas: 	18</a:t>
            </a:r>
            <a:r>
              <a:rPr lang="en-GB" sz="2000" dirty="0"/>
              <a:t>–</a:t>
            </a:r>
            <a:r>
              <a:rPr lang="en-CA" sz="2000" dirty="0"/>
              <a:t>20 °C</a:t>
            </a:r>
          </a:p>
          <a:p>
            <a:pPr marL="1169987" lvl="2" indent="-342900">
              <a:spcAft>
                <a:spcPts val="0"/>
              </a:spcAft>
              <a:buFont typeface="Arial" charset="0"/>
              <a:buChar char="•"/>
            </a:pPr>
            <a:r>
              <a:rPr lang="en-CA" sz="2000" dirty="0"/>
              <a:t>clean areas:			18–23 °C</a:t>
            </a:r>
          </a:p>
          <a:p>
            <a:pPr marL="1169987" lvl="2" indent="-342900">
              <a:spcAft>
                <a:spcPts val="0"/>
              </a:spcAft>
              <a:buFont typeface="Arial" charset="0"/>
              <a:buChar char="•"/>
            </a:pPr>
            <a:r>
              <a:rPr lang="en-CA" sz="2000" dirty="0"/>
              <a:t>sterile storage areas: 		15–25 °C.</a:t>
            </a:r>
          </a:p>
          <a:p>
            <a:endParaRPr lang="en-CA" dirty="0"/>
          </a:p>
        </p:txBody>
      </p:sp>
      <p:sp>
        <p:nvSpPr>
          <p:cNvPr id="3" name="Title 2"/>
          <p:cNvSpPr>
            <a:spLocks noGrp="1"/>
          </p:cNvSpPr>
          <p:nvPr>
            <p:ph type="title"/>
          </p:nvPr>
        </p:nvSpPr>
        <p:spPr>
          <a:xfrm>
            <a:off x="227919" y="205059"/>
            <a:ext cx="6120000" cy="720000"/>
          </a:xfrm>
        </p:spPr>
        <p:txBody>
          <a:bodyPr/>
          <a:lstStyle/>
          <a:p>
            <a:r>
              <a:rPr lang="en-CA" sz="3200" dirty="0"/>
              <a:t>Environmental controls (2)</a:t>
            </a:r>
          </a:p>
        </p:txBody>
      </p:sp>
    </p:spTree>
    <p:extLst>
      <p:ext uri="{BB962C8B-B14F-4D97-AF65-F5344CB8AC3E}">
        <p14:creationId xmlns:p14="http://schemas.microsoft.com/office/powerpoint/2010/main" val="1469922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a:xfrm>
            <a:off x="359999" y="6575244"/>
            <a:ext cx="8419774" cy="208579"/>
          </a:xfrm>
        </p:spPr>
        <p:txBody>
          <a:bodyPr/>
          <a:lstStyle/>
          <a:p>
            <a:r>
              <a:rPr lang="en-US" dirty="0"/>
              <a:t>© WHO/Nizam </a:t>
            </a:r>
            <a:r>
              <a:rPr lang="en-US" dirty="0" err="1"/>
              <a:t>Damani</a:t>
            </a:r>
            <a:endParaRPr lang="en-US" dirty="0"/>
          </a:p>
        </p:txBody>
      </p:sp>
      <p:sp>
        <p:nvSpPr>
          <p:cNvPr id="2" name="Title 1"/>
          <p:cNvSpPr>
            <a:spLocks noGrp="1"/>
          </p:cNvSpPr>
          <p:nvPr>
            <p:ph type="title"/>
          </p:nvPr>
        </p:nvSpPr>
        <p:spPr/>
        <p:txBody>
          <a:bodyPr/>
          <a:lstStyle/>
          <a:p>
            <a:r>
              <a:rPr lang="en-CA" sz="3200" dirty="0" err="1"/>
              <a:t>Therma</a:t>
            </a:r>
            <a:r>
              <a:rPr lang="en-CA" sz="3200" dirty="0"/>
              <a:t>-hygrometer</a:t>
            </a:r>
          </a:p>
        </p:txBody>
      </p:sp>
      <p:sp>
        <p:nvSpPr>
          <p:cNvPr id="8" name="Text Placeholder 7"/>
          <p:cNvSpPr>
            <a:spLocks noGrp="1"/>
          </p:cNvSpPr>
          <p:nvPr>
            <p:ph type="body" sz="quarter" idx="18"/>
          </p:nvPr>
        </p:nvSpPr>
        <p:spPr>
          <a:xfrm>
            <a:off x="359999" y="1158875"/>
            <a:ext cx="3445085" cy="4878325"/>
          </a:xfrm>
        </p:spPr>
        <p:txBody>
          <a:bodyPr/>
          <a:lstStyle/>
          <a:p>
            <a:pPr marL="285750" indent="-285750">
              <a:buFont typeface="Arial" charset="0"/>
              <a:buChar char="•"/>
            </a:pPr>
            <a:endParaRPr lang="en-US" sz="2000" b="0" dirty="0"/>
          </a:p>
          <a:p>
            <a:pPr marL="285750" indent="-285750">
              <a:buFont typeface="Arial" charset="0"/>
              <a:buChar char="•"/>
            </a:pPr>
            <a:r>
              <a:rPr lang="en-US" sz="2400" b="0" dirty="0"/>
              <a:t>Measures both temperature and humidity</a:t>
            </a:r>
          </a:p>
          <a:p>
            <a:pPr marL="285750" indent="-285750">
              <a:buFont typeface="Arial" charset="0"/>
              <a:buChar char="•"/>
            </a:pPr>
            <a:r>
              <a:rPr lang="en-US" sz="2400" b="0" dirty="0"/>
              <a:t>Ideal </a:t>
            </a:r>
            <a:r>
              <a:rPr lang="mr-IN" sz="2400" b="0" dirty="0"/>
              <a:t>–</a:t>
            </a:r>
            <a:r>
              <a:rPr lang="en-US" sz="2400" b="0" dirty="0"/>
              <a:t> provides real-time measurements</a:t>
            </a:r>
          </a:p>
          <a:p>
            <a:pPr marL="285750" indent="-285750">
              <a:buFont typeface="Arial" charset="0"/>
              <a:buChar char="•"/>
            </a:pPr>
            <a:r>
              <a:rPr lang="en-US" sz="2400" b="0" dirty="0"/>
              <a:t>Alternate solutions exist, such as individual thermometers and humidity readers</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3927475" y="1158875"/>
            <a:ext cx="5216525" cy="5345113"/>
          </a:xfrm>
        </p:spPr>
      </p:pic>
    </p:spTree>
    <p:extLst>
      <p:ext uri="{BB962C8B-B14F-4D97-AF65-F5344CB8AC3E}">
        <p14:creationId xmlns:p14="http://schemas.microsoft.com/office/powerpoint/2010/main" val="35160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564313" y="4530725"/>
            <a:ext cx="1873250" cy="1246499"/>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9459" name="Rectangle 3"/>
          <p:cNvSpPr>
            <a:spLocks noGrp="1" noChangeArrowheads="1"/>
          </p:cNvSpPr>
          <p:nvPr>
            <p:ph type="title"/>
          </p:nvPr>
        </p:nvSpPr>
        <p:spPr/>
        <p:txBody>
          <a:bodyPr>
            <a:noAutofit/>
          </a:bodyPr>
          <a:lstStyle/>
          <a:p>
            <a:r>
              <a:rPr lang="en-GB" altLang="en-US" sz="3200" dirty="0"/>
              <a:t>Workflow overview</a:t>
            </a:r>
            <a:br>
              <a:rPr lang="en-GB" altLang="en-US" sz="3200" dirty="0"/>
            </a:br>
            <a:endParaRPr lang="en-GB" altLang="en-US" sz="3200" dirty="0"/>
          </a:p>
        </p:txBody>
      </p:sp>
      <p:sp>
        <p:nvSpPr>
          <p:cNvPr id="19461" name="Rectangle 5"/>
          <p:cNvSpPr>
            <a:spLocks noChangeArrowheads="1"/>
          </p:cNvSpPr>
          <p:nvPr/>
        </p:nvSpPr>
        <p:spPr bwMode="auto">
          <a:xfrm>
            <a:off x="1884363" y="4530725"/>
            <a:ext cx="4679950" cy="1246499"/>
          </a:xfrm>
          <a:prstGeom prst="rect">
            <a:avLst/>
          </a:prstGeom>
          <a:solidFill>
            <a:srgbClr val="E4CEBA"/>
          </a:solidFill>
          <a:ln w="9525">
            <a:solidFill>
              <a:schemeClr val="tx1"/>
            </a:solidFill>
            <a:miter lim="800000"/>
            <a:headEnd/>
            <a:tailEnd/>
          </a:ln>
          <a:effectLst/>
        </p:spPr>
        <p:txBody>
          <a:bodyPr wrap="none" anchor="ctr"/>
          <a:lstStyle/>
          <a:p>
            <a:endParaRPr lang="en-ZA"/>
          </a:p>
        </p:txBody>
      </p:sp>
      <p:sp>
        <p:nvSpPr>
          <p:cNvPr id="19462" name="Rectangle 6"/>
          <p:cNvSpPr>
            <a:spLocks noChangeArrowheads="1"/>
          </p:cNvSpPr>
          <p:nvPr/>
        </p:nvSpPr>
        <p:spPr bwMode="auto">
          <a:xfrm>
            <a:off x="660400" y="4530725"/>
            <a:ext cx="1223963" cy="12464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9463" name="Rectangle 7"/>
          <p:cNvSpPr>
            <a:spLocks noChangeArrowheads="1"/>
          </p:cNvSpPr>
          <p:nvPr/>
        </p:nvSpPr>
        <p:spPr bwMode="auto">
          <a:xfrm>
            <a:off x="660400" y="2514600"/>
            <a:ext cx="4321175" cy="2016125"/>
          </a:xfrm>
          <a:prstGeom prst="rect">
            <a:avLst/>
          </a:prstGeom>
          <a:solidFill>
            <a:srgbClr val="79FDCE"/>
          </a:solidFill>
          <a:ln w="9525">
            <a:solidFill>
              <a:schemeClr val="tx1"/>
            </a:solidFill>
            <a:miter lim="800000"/>
            <a:headEnd/>
            <a:tailEnd/>
          </a:ln>
          <a:effectLst/>
        </p:spPr>
        <p:txBody>
          <a:bodyPr wrap="none" anchor="ctr"/>
          <a:lstStyle/>
          <a:p>
            <a:endParaRPr lang="en-ZA"/>
          </a:p>
        </p:txBody>
      </p:sp>
      <p:sp>
        <p:nvSpPr>
          <p:cNvPr id="19464" name="Text Box 8"/>
          <p:cNvSpPr txBox="1">
            <a:spLocks noChangeArrowheads="1"/>
          </p:cNvSpPr>
          <p:nvPr/>
        </p:nvSpPr>
        <p:spPr bwMode="auto">
          <a:xfrm>
            <a:off x="6708774" y="4675188"/>
            <a:ext cx="1601727"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1400" b="1" dirty="0">
                <a:cs typeface="Arial" panose="020B0604020202020204" pitchFamily="34" charset="0"/>
              </a:rPr>
              <a:t>Changing rooms/tea room</a:t>
            </a:r>
          </a:p>
          <a:p>
            <a:pPr>
              <a:spcBef>
                <a:spcPct val="50000"/>
              </a:spcBef>
            </a:pPr>
            <a:r>
              <a:rPr lang="en-GB" altLang="en-US" sz="1400" b="1" dirty="0">
                <a:cs typeface="Arial" panose="020B0604020202020204" pitchFamily="34" charset="0"/>
              </a:rPr>
              <a:t>Toilets/showers</a:t>
            </a:r>
          </a:p>
        </p:txBody>
      </p:sp>
      <p:sp>
        <p:nvSpPr>
          <p:cNvPr id="19465" name="Text Box 9"/>
          <p:cNvSpPr txBox="1">
            <a:spLocks noChangeArrowheads="1"/>
          </p:cNvSpPr>
          <p:nvPr/>
        </p:nvSpPr>
        <p:spPr bwMode="auto">
          <a:xfrm>
            <a:off x="5352069" y="4625824"/>
            <a:ext cx="1079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1400" b="1" dirty="0">
                <a:cs typeface="Arial" panose="020B0604020202020204" pitchFamily="34" charset="0"/>
              </a:rPr>
              <a:t>Receiving area</a:t>
            </a:r>
          </a:p>
        </p:txBody>
      </p:sp>
      <p:sp>
        <p:nvSpPr>
          <p:cNvPr id="19466" name="Text Box 10"/>
          <p:cNvSpPr txBox="1">
            <a:spLocks noChangeArrowheads="1"/>
          </p:cNvSpPr>
          <p:nvPr/>
        </p:nvSpPr>
        <p:spPr bwMode="auto">
          <a:xfrm>
            <a:off x="2173288" y="4962525"/>
            <a:ext cx="9125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b="1" dirty="0">
                <a:cs typeface="Arial" panose="020B0604020202020204" pitchFamily="34" charset="0"/>
              </a:rPr>
              <a:t>Dirty</a:t>
            </a:r>
          </a:p>
          <a:p>
            <a:r>
              <a:rPr lang="en-GB" altLang="en-US" b="1" dirty="0">
                <a:cs typeface="Arial" panose="020B0604020202020204" pitchFamily="34" charset="0"/>
              </a:rPr>
              <a:t>area</a:t>
            </a:r>
          </a:p>
        </p:txBody>
      </p:sp>
      <p:sp>
        <p:nvSpPr>
          <p:cNvPr id="19467" name="Text Box 11"/>
          <p:cNvSpPr txBox="1">
            <a:spLocks noChangeArrowheads="1"/>
          </p:cNvSpPr>
          <p:nvPr/>
        </p:nvSpPr>
        <p:spPr bwMode="auto">
          <a:xfrm>
            <a:off x="876300" y="4818063"/>
            <a:ext cx="792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dirty="0">
                <a:cs typeface="Arial" panose="020B0604020202020204" pitchFamily="34" charset="0"/>
              </a:rPr>
              <a:t>Store</a:t>
            </a:r>
          </a:p>
        </p:txBody>
      </p:sp>
      <p:sp>
        <p:nvSpPr>
          <p:cNvPr id="19468" name="Text Box 12"/>
          <p:cNvSpPr txBox="1">
            <a:spLocks noChangeArrowheads="1"/>
          </p:cNvSpPr>
          <p:nvPr/>
        </p:nvSpPr>
        <p:spPr bwMode="auto">
          <a:xfrm>
            <a:off x="1452563" y="3306763"/>
            <a:ext cx="22320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dirty="0">
                <a:cs typeface="Arial" panose="020B0604020202020204" pitchFamily="34" charset="0"/>
              </a:rPr>
              <a:t>Processing (sterilizing)  area</a:t>
            </a:r>
          </a:p>
        </p:txBody>
      </p:sp>
      <p:sp>
        <p:nvSpPr>
          <p:cNvPr id="19469" name="Rectangle 13"/>
          <p:cNvSpPr>
            <a:spLocks noChangeArrowheads="1"/>
          </p:cNvSpPr>
          <p:nvPr/>
        </p:nvSpPr>
        <p:spPr bwMode="auto">
          <a:xfrm>
            <a:off x="660400" y="1449884"/>
            <a:ext cx="4732630" cy="1038261"/>
          </a:xfrm>
          <a:prstGeom prst="rect">
            <a:avLst/>
          </a:prstGeom>
          <a:solidFill>
            <a:srgbClr val="41FC3C"/>
          </a:solidFill>
          <a:ln w="9525">
            <a:solidFill>
              <a:schemeClr val="tx1"/>
            </a:solidFill>
            <a:miter lim="800000"/>
            <a:headEnd/>
            <a:tailEnd/>
          </a:ln>
          <a:effectLst/>
        </p:spPr>
        <p:txBody>
          <a:bodyPr wrap="none" anchor="ctr"/>
          <a:lstStyle/>
          <a:p>
            <a:pPr algn="ctr"/>
            <a:r>
              <a:rPr lang="en-GB" altLang="en-US" b="1" dirty="0">
                <a:cs typeface="Arial" panose="020B0604020202020204" pitchFamily="34" charset="0"/>
              </a:rPr>
              <a:t>Clean pack store</a:t>
            </a:r>
          </a:p>
        </p:txBody>
      </p:sp>
      <p:sp>
        <p:nvSpPr>
          <p:cNvPr id="19470" name="Rectangle 14"/>
          <p:cNvSpPr>
            <a:spLocks noChangeArrowheads="1"/>
          </p:cNvSpPr>
          <p:nvPr/>
        </p:nvSpPr>
        <p:spPr bwMode="auto">
          <a:xfrm>
            <a:off x="5376863" y="1449884"/>
            <a:ext cx="2160588" cy="105483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9471" name="Text Box 15"/>
          <p:cNvSpPr txBox="1">
            <a:spLocks noChangeArrowheads="1"/>
          </p:cNvSpPr>
          <p:nvPr/>
        </p:nvSpPr>
        <p:spPr bwMode="auto">
          <a:xfrm>
            <a:off x="5961181" y="1994367"/>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dirty="0">
                <a:cs typeface="Arial" panose="020B0604020202020204" pitchFamily="34" charset="0"/>
              </a:rPr>
              <a:t>Dispatch</a:t>
            </a:r>
          </a:p>
        </p:txBody>
      </p:sp>
      <p:sp>
        <p:nvSpPr>
          <p:cNvPr id="19472" name="Line 16"/>
          <p:cNvSpPr>
            <a:spLocks noChangeShapeType="1"/>
          </p:cNvSpPr>
          <p:nvPr/>
        </p:nvSpPr>
        <p:spPr bwMode="auto">
          <a:xfrm>
            <a:off x="5268913" y="453072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9473" name="Text Box 17"/>
          <p:cNvSpPr txBox="1">
            <a:spLocks noChangeArrowheads="1"/>
          </p:cNvSpPr>
          <p:nvPr/>
        </p:nvSpPr>
        <p:spPr bwMode="auto">
          <a:xfrm>
            <a:off x="5629275" y="3306763"/>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cs typeface="Arial" panose="020B0604020202020204" pitchFamily="34" charset="0"/>
              </a:rPr>
              <a:t>Packing area</a:t>
            </a:r>
          </a:p>
        </p:txBody>
      </p:sp>
      <p:sp>
        <p:nvSpPr>
          <p:cNvPr id="19475" name="Rectangle 19"/>
          <p:cNvSpPr>
            <a:spLocks noChangeArrowheads="1"/>
          </p:cNvSpPr>
          <p:nvPr/>
        </p:nvSpPr>
        <p:spPr bwMode="auto">
          <a:xfrm>
            <a:off x="4908550" y="3017838"/>
            <a:ext cx="144463" cy="1152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9476" name="Rectangle 20"/>
          <p:cNvSpPr>
            <a:spLocks noChangeArrowheads="1"/>
          </p:cNvSpPr>
          <p:nvPr/>
        </p:nvSpPr>
        <p:spPr bwMode="auto">
          <a:xfrm>
            <a:off x="7537451" y="1412445"/>
            <a:ext cx="936625" cy="311828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GB" altLang="en-US">
                <a:cs typeface="Arial" panose="020B0604020202020204" pitchFamily="34" charset="0"/>
              </a:rPr>
              <a:t>Linen store</a:t>
            </a:r>
          </a:p>
        </p:txBody>
      </p:sp>
      <p:sp>
        <p:nvSpPr>
          <p:cNvPr id="19477" name="Rectangle 21"/>
          <p:cNvSpPr>
            <a:spLocks noChangeArrowheads="1"/>
          </p:cNvSpPr>
          <p:nvPr/>
        </p:nvSpPr>
        <p:spPr bwMode="auto">
          <a:xfrm>
            <a:off x="4920114" y="2504714"/>
            <a:ext cx="2580824" cy="2026011"/>
          </a:xfrm>
          <a:prstGeom prst="rect">
            <a:avLst/>
          </a:prstGeom>
          <a:solidFill>
            <a:srgbClr val="FFFF99"/>
          </a:solidFill>
          <a:ln w="9525">
            <a:solidFill>
              <a:schemeClr val="tx1"/>
            </a:solidFill>
            <a:miter lim="800000"/>
            <a:headEnd/>
            <a:tailEnd/>
          </a:ln>
          <a:effectLst/>
        </p:spPr>
        <p:txBody>
          <a:bodyPr wrap="none" anchor="ctr"/>
          <a:lstStyle/>
          <a:p>
            <a:endParaRPr lang="en-ZA"/>
          </a:p>
        </p:txBody>
      </p:sp>
      <p:sp>
        <p:nvSpPr>
          <p:cNvPr id="19478" name="Text Box 22"/>
          <p:cNvSpPr txBox="1">
            <a:spLocks noChangeArrowheads="1"/>
          </p:cNvSpPr>
          <p:nvPr/>
        </p:nvSpPr>
        <p:spPr bwMode="auto">
          <a:xfrm>
            <a:off x="5659933" y="2795224"/>
            <a:ext cx="18002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dirty="0">
                <a:cs typeface="Arial" panose="020B0604020202020204" pitchFamily="34" charset="0"/>
              </a:rPr>
              <a:t>Inspection, assembly and packaging area</a:t>
            </a:r>
          </a:p>
        </p:txBody>
      </p:sp>
      <p:sp>
        <p:nvSpPr>
          <p:cNvPr id="5" name="Curved Down Arrow 4"/>
          <p:cNvSpPr/>
          <p:nvPr/>
        </p:nvSpPr>
        <p:spPr>
          <a:xfrm flipH="1">
            <a:off x="3875214" y="3393434"/>
            <a:ext cx="1871664" cy="708271"/>
          </a:xfrm>
          <a:prstGeom prst="curvedDownArrow">
            <a:avLst>
              <a:gd name="adj1" fmla="val 25000"/>
              <a:gd name="adj2" fmla="val 50000"/>
              <a:gd name="adj3" fmla="val 404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0" name="TextBox 9"/>
          <p:cNvSpPr txBox="1"/>
          <p:nvPr/>
        </p:nvSpPr>
        <p:spPr>
          <a:xfrm>
            <a:off x="935243" y="602872"/>
            <a:ext cx="6037519" cy="738664"/>
          </a:xfrm>
          <a:prstGeom prst="rect">
            <a:avLst/>
          </a:prstGeom>
          <a:noFill/>
        </p:spPr>
        <p:txBody>
          <a:bodyPr wrap="square" rtlCol="0">
            <a:spAutoFit/>
          </a:bodyPr>
          <a:lstStyle/>
          <a:p>
            <a:pPr algn="ctr"/>
            <a:endParaRPr lang="en-ZA" dirty="0">
              <a:solidFill>
                <a:srgbClr val="C00000"/>
              </a:solidFill>
            </a:endParaRPr>
          </a:p>
          <a:p>
            <a:pPr algn="ctr"/>
            <a:r>
              <a:rPr lang="en-ZA" sz="2400" i="1" dirty="0">
                <a:solidFill>
                  <a:srgbClr val="C00000"/>
                </a:solidFill>
              </a:rPr>
              <a:t>Flow: red (dirty) to green (sterile)</a:t>
            </a:r>
          </a:p>
        </p:txBody>
      </p:sp>
      <p:sp>
        <p:nvSpPr>
          <p:cNvPr id="11" name="Right Arrow 10"/>
          <p:cNvSpPr/>
          <p:nvPr/>
        </p:nvSpPr>
        <p:spPr>
          <a:xfrm>
            <a:off x="7220517" y="836382"/>
            <a:ext cx="1582530" cy="59328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To clinical</a:t>
            </a:r>
          </a:p>
        </p:txBody>
      </p:sp>
      <p:sp>
        <p:nvSpPr>
          <p:cNvPr id="3" name="Flowchart: Collate 2"/>
          <p:cNvSpPr/>
          <p:nvPr/>
        </p:nvSpPr>
        <p:spPr bwMode="auto">
          <a:xfrm>
            <a:off x="5103978" y="4869937"/>
            <a:ext cx="264978" cy="524497"/>
          </a:xfrm>
          <a:prstGeom prst="flowChartCollat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chemeClr val="tx1"/>
              </a:solidFill>
              <a:effectLst/>
              <a:latin typeface="Times New Roman" pitchFamily="18" charset="0"/>
            </a:endParaRPr>
          </a:p>
        </p:txBody>
      </p:sp>
      <p:sp>
        <p:nvSpPr>
          <p:cNvPr id="40" name="Flowchart: Collate 39"/>
          <p:cNvSpPr/>
          <p:nvPr/>
        </p:nvSpPr>
        <p:spPr bwMode="auto">
          <a:xfrm flipV="1">
            <a:off x="4726331" y="4346971"/>
            <a:ext cx="542582" cy="193640"/>
          </a:xfrm>
          <a:prstGeom prst="flowChartCollat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chemeClr val="tx1"/>
              </a:solidFill>
              <a:effectLst/>
              <a:latin typeface="Times New Roman" pitchFamily="18" charset="0"/>
            </a:endParaRPr>
          </a:p>
        </p:txBody>
      </p:sp>
      <p:sp>
        <p:nvSpPr>
          <p:cNvPr id="41" name="Flowchart: Collate 40"/>
          <p:cNvSpPr/>
          <p:nvPr/>
        </p:nvSpPr>
        <p:spPr bwMode="auto">
          <a:xfrm>
            <a:off x="7381278" y="3213925"/>
            <a:ext cx="264978" cy="524497"/>
          </a:xfrm>
          <a:prstGeom prst="flowChartCollat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chemeClr val="tx1"/>
              </a:solidFill>
              <a:effectLst/>
              <a:latin typeface="Times New Roman" pitchFamily="18" charset="0"/>
            </a:endParaRPr>
          </a:p>
        </p:txBody>
      </p:sp>
      <p:sp>
        <p:nvSpPr>
          <p:cNvPr id="42" name="Flowchart: Collate 41"/>
          <p:cNvSpPr/>
          <p:nvPr/>
        </p:nvSpPr>
        <p:spPr bwMode="auto">
          <a:xfrm>
            <a:off x="8310502" y="5020528"/>
            <a:ext cx="264978" cy="524497"/>
          </a:xfrm>
          <a:prstGeom prst="flowChartCollat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chemeClr val="tx1"/>
              </a:solidFill>
              <a:effectLst/>
              <a:latin typeface="Times New Roman" pitchFamily="18" charset="0"/>
            </a:endParaRPr>
          </a:p>
        </p:txBody>
      </p:sp>
      <p:sp>
        <p:nvSpPr>
          <p:cNvPr id="4" name="Curved Up Arrow 3"/>
          <p:cNvSpPr/>
          <p:nvPr/>
        </p:nvSpPr>
        <p:spPr>
          <a:xfrm rot="19826031">
            <a:off x="3078869" y="4455529"/>
            <a:ext cx="2517694" cy="488217"/>
          </a:xfrm>
          <a:prstGeom prst="curvedUpArrow">
            <a:avLst>
              <a:gd name="adj1" fmla="val 25000"/>
              <a:gd name="adj2" fmla="val 50000"/>
              <a:gd name="adj3" fmla="val 4367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43" name="Flowchart: Collate 42"/>
          <p:cNvSpPr/>
          <p:nvPr/>
        </p:nvSpPr>
        <p:spPr bwMode="auto">
          <a:xfrm>
            <a:off x="4772594" y="3163889"/>
            <a:ext cx="264978" cy="524497"/>
          </a:xfrm>
          <a:prstGeom prst="flowChartCollat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chemeClr val="tx1"/>
              </a:solidFill>
              <a:effectLst/>
              <a:latin typeface="Times New Roman" pitchFamily="18" charset="0"/>
            </a:endParaRPr>
          </a:p>
        </p:txBody>
      </p:sp>
      <p:sp>
        <p:nvSpPr>
          <p:cNvPr id="44" name="Flowchart: Collate 43"/>
          <p:cNvSpPr/>
          <p:nvPr/>
        </p:nvSpPr>
        <p:spPr bwMode="auto">
          <a:xfrm>
            <a:off x="1803511" y="2426937"/>
            <a:ext cx="1382774" cy="199496"/>
          </a:xfrm>
          <a:prstGeom prst="flowChartCollat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chemeClr val="tx1"/>
              </a:solidFill>
              <a:effectLst/>
              <a:latin typeface="Times New Roman" pitchFamily="18" charset="0"/>
            </a:endParaRPr>
          </a:p>
        </p:txBody>
      </p:sp>
      <p:sp>
        <p:nvSpPr>
          <p:cNvPr id="45" name="Flowchart: Collate 44"/>
          <p:cNvSpPr/>
          <p:nvPr/>
        </p:nvSpPr>
        <p:spPr bwMode="auto">
          <a:xfrm>
            <a:off x="5226118" y="1789238"/>
            <a:ext cx="264978" cy="524497"/>
          </a:xfrm>
          <a:prstGeom prst="flowChartCollat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chemeClr val="tx1"/>
              </a:solidFill>
              <a:effectLst/>
              <a:latin typeface="Times New Roman" pitchFamily="18" charset="0"/>
            </a:endParaRPr>
          </a:p>
        </p:txBody>
      </p:sp>
      <p:sp>
        <p:nvSpPr>
          <p:cNvPr id="46" name="Flowchart: Collate 45"/>
          <p:cNvSpPr/>
          <p:nvPr/>
        </p:nvSpPr>
        <p:spPr bwMode="auto">
          <a:xfrm>
            <a:off x="7738433" y="1358827"/>
            <a:ext cx="677538" cy="250023"/>
          </a:xfrm>
          <a:prstGeom prst="flowChartCollat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chemeClr val="tx1"/>
              </a:solidFill>
              <a:effectLst/>
              <a:latin typeface="Times New Roman" pitchFamily="18" charset="0"/>
            </a:endParaRPr>
          </a:p>
        </p:txBody>
      </p:sp>
      <p:sp>
        <p:nvSpPr>
          <p:cNvPr id="47" name="Flowchart: Collate 46"/>
          <p:cNvSpPr/>
          <p:nvPr/>
        </p:nvSpPr>
        <p:spPr bwMode="auto">
          <a:xfrm>
            <a:off x="6365127" y="1421804"/>
            <a:ext cx="882348" cy="225659"/>
          </a:xfrm>
          <a:prstGeom prst="flowChartCollat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chemeClr val="tx1"/>
              </a:solidFill>
              <a:effectLst/>
              <a:latin typeface="Times New Roman" pitchFamily="18" charset="0"/>
            </a:endParaRPr>
          </a:p>
        </p:txBody>
      </p:sp>
      <p:sp>
        <p:nvSpPr>
          <p:cNvPr id="6" name="Up Arrow 5"/>
          <p:cNvSpPr/>
          <p:nvPr/>
        </p:nvSpPr>
        <p:spPr>
          <a:xfrm>
            <a:off x="2339547" y="2169880"/>
            <a:ext cx="310701" cy="923868"/>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Curved Up Arrow 7"/>
          <p:cNvSpPr/>
          <p:nvPr/>
        </p:nvSpPr>
        <p:spPr>
          <a:xfrm rot="20064375">
            <a:off x="4919804" y="1319486"/>
            <a:ext cx="2424907" cy="639201"/>
          </a:xfrm>
          <a:prstGeom prst="curvedUpArrow">
            <a:avLst>
              <a:gd name="adj1" fmla="val 25000"/>
              <a:gd name="adj2" fmla="val 50000"/>
              <a:gd name="adj3" fmla="val 4754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48" name="Flowchart: Collate 47"/>
          <p:cNvSpPr/>
          <p:nvPr/>
        </p:nvSpPr>
        <p:spPr bwMode="auto">
          <a:xfrm>
            <a:off x="935243" y="4464161"/>
            <a:ext cx="723876" cy="211027"/>
          </a:xfrm>
          <a:prstGeom prst="flowChartCollat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chemeClr val="tx1"/>
              </a:solidFill>
              <a:effectLst/>
              <a:latin typeface="Times New Roman" pitchFamily="18" charset="0"/>
            </a:endParaRPr>
          </a:p>
        </p:txBody>
      </p:sp>
      <p:sp>
        <p:nvSpPr>
          <p:cNvPr id="2" name="Curved Right Arrow 1"/>
          <p:cNvSpPr/>
          <p:nvPr/>
        </p:nvSpPr>
        <p:spPr>
          <a:xfrm rot="5400000">
            <a:off x="4871816" y="4508614"/>
            <a:ext cx="487749" cy="1674869"/>
          </a:xfrm>
          <a:prstGeom prst="curvedRightArrow">
            <a:avLst>
              <a:gd name="adj1" fmla="val 25000"/>
              <a:gd name="adj2" fmla="val 50000"/>
              <a:gd name="adj3" fmla="val 2840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38299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animBg="1"/>
      <p:bldP spid="4" grpId="0" animBg="1"/>
      <p:bldP spid="6" grpId="0" animBg="1"/>
      <p:bldP spid="8"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t>The symbols explained</a:t>
            </a:r>
          </a:p>
        </p:txBody>
      </p:sp>
      <p:grpSp>
        <p:nvGrpSpPr>
          <p:cNvPr id="11" name="Group 10"/>
          <p:cNvGrpSpPr/>
          <p:nvPr/>
        </p:nvGrpSpPr>
        <p:grpSpPr>
          <a:xfrm>
            <a:off x="434423" y="1343764"/>
            <a:ext cx="965386" cy="908640"/>
            <a:chOff x="818498" y="507964"/>
            <a:chExt cx="1128965" cy="1001818"/>
          </a:xfrm>
        </p:grpSpPr>
        <p:sp>
          <p:nvSpPr>
            <p:cNvPr id="12" name="Oval 11"/>
            <p:cNvSpPr/>
            <p:nvPr/>
          </p:nvSpPr>
          <p:spPr bwMode="auto">
            <a:xfrm>
              <a:off x="846723" y="507964"/>
              <a:ext cx="1058403" cy="1001818"/>
            </a:xfrm>
            <a:prstGeom prst="ellipse">
              <a:avLst/>
            </a:prstGeom>
            <a:solidFill>
              <a:srgbClr val="FFFF00"/>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dirty="0">
                <a:solidFill>
                  <a:srgbClr val="000066"/>
                </a:solidFill>
                <a:latin typeface="Arial" charset="0"/>
                <a:cs typeface="Arial" charset="0"/>
              </a:endParaRPr>
            </a:p>
          </p:txBody>
        </p:sp>
        <p:sp>
          <p:nvSpPr>
            <p:cNvPr id="14" name="TextBox 13"/>
            <p:cNvSpPr txBox="1"/>
            <p:nvPr/>
          </p:nvSpPr>
          <p:spPr>
            <a:xfrm>
              <a:off x="818498" y="776056"/>
              <a:ext cx="1128965" cy="523220"/>
            </a:xfrm>
            <a:prstGeom prst="rect">
              <a:avLst/>
            </a:prstGeom>
            <a:noFill/>
          </p:spPr>
          <p:txBody>
            <a:bodyPr wrap="square" rtlCol="0">
              <a:spAutoFit/>
            </a:bodyPr>
            <a:lstStyle/>
            <a:p>
              <a:pPr algn="ctr"/>
              <a:r>
                <a:rPr lang="en-US" sz="1200" dirty="0"/>
                <a:t>Interactive question</a:t>
              </a:r>
            </a:p>
          </p:txBody>
        </p:sp>
      </p:grpSp>
      <p:grpSp>
        <p:nvGrpSpPr>
          <p:cNvPr id="15" name="Group 14"/>
          <p:cNvGrpSpPr/>
          <p:nvPr/>
        </p:nvGrpSpPr>
        <p:grpSpPr>
          <a:xfrm>
            <a:off x="5277619" y="1561373"/>
            <a:ext cx="965386" cy="908640"/>
            <a:chOff x="894673" y="2920850"/>
            <a:chExt cx="1128965" cy="1001818"/>
          </a:xfrm>
        </p:grpSpPr>
        <p:sp>
          <p:nvSpPr>
            <p:cNvPr id="16" name="Oval 15"/>
            <p:cNvSpPr/>
            <p:nvPr/>
          </p:nvSpPr>
          <p:spPr bwMode="auto">
            <a:xfrm>
              <a:off x="917233" y="2920850"/>
              <a:ext cx="1058403" cy="1001818"/>
            </a:xfrm>
            <a:prstGeom prst="ellipse">
              <a:avLst/>
            </a:prstGeom>
            <a:solidFill>
              <a:srgbClr val="1F5318"/>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dirty="0">
                <a:solidFill>
                  <a:srgbClr val="000066"/>
                </a:solidFill>
                <a:latin typeface="Arial" charset="0"/>
                <a:cs typeface="Arial" charset="0"/>
              </a:endParaRPr>
            </a:p>
          </p:txBody>
        </p:sp>
        <p:sp>
          <p:nvSpPr>
            <p:cNvPr id="17" name="TextBox 16"/>
            <p:cNvSpPr txBox="1"/>
            <p:nvPr/>
          </p:nvSpPr>
          <p:spPr>
            <a:xfrm>
              <a:off x="894673" y="3251005"/>
              <a:ext cx="1128965" cy="307777"/>
            </a:xfrm>
            <a:prstGeom prst="rect">
              <a:avLst/>
            </a:prstGeom>
            <a:noFill/>
          </p:spPr>
          <p:txBody>
            <a:bodyPr wrap="square" rtlCol="0">
              <a:spAutoFit/>
            </a:bodyPr>
            <a:lstStyle/>
            <a:p>
              <a:pPr algn="ctr"/>
              <a:r>
                <a:rPr lang="en-US" sz="1200" dirty="0">
                  <a:solidFill>
                    <a:srgbClr val="FFFFFF"/>
                  </a:solidFill>
                </a:rPr>
                <a:t>Answers</a:t>
              </a:r>
            </a:p>
          </p:txBody>
        </p:sp>
      </p:grpSp>
      <p:grpSp>
        <p:nvGrpSpPr>
          <p:cNvPr id="18" name="Group 17"/>
          <p:cNvGrpSpPr/>
          <p:nvPr/>
        </p:nvGrpSpPr>
        <p:grpSpPr>
          <a:xfrm>
            <a:off x="470582" y="3744694"/>
            <a:ext cx="965386" cy="908640"/>
            <a:chOff x="5080284" y="3465523"/>
            <a:chExt cx="1128965" cy="1001818"/>
          </a:xfrm>
        </p:grpSpPr>
        <p:sp>
          <p:nvSpPr>
            <p:cNvPr id="19" name="Oval 18"/>
            <p:cNvSpPr/>
            <p:nvPr/>
          </p:nvSpPr>
          <p:spPr bwMode="auto">
            <a:xfrm>
              <a:off x="5116956" y="3465523"/>
              <a:ext cx="1058403" cy="1001818"/>
            </a:xfrm>
            <a:prstGeom prst="ellipse">
              <a:avLst/>
            </a:prstGeom>
            <a:solidFill>
              <a:srgbClr val="000564"/>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dirty="0">
                <a:solidFill>
                  <a:srgbClr val="000066"/>
                </a:solidFill>
                <a:latin typeface="Arial" charset="0"/>
                <a:cs typeface="Arial" charset="0"/>
              </a:endParaRPr>
            </a:p>
          </p:txBody>
        </p:sp>
        <p:sp>
          <p:nvSpPr>
            <p:cNvPr id="20" name="TextBox 19"/>
            <p:cNvSpPr txBox="1"/>
            <p:nvPr/>
          </p:nvSpPr>
          <p:spPr>
            <a:xfrm>
              <a:off x="5080284" y="3711017"/>
              <a:ext cx="1128965" cy="523220"/>
            </a:xfrm>
            <a:prstGeom prst="rect">
              <a:avLst/>
            </a:prstGeom>
            <a:noFill/>
          </p:spPr>
          <p:txBody>
            <a:bodyPr wrap="square" rtlCol="0">
              <a:spAutoFit/>
            </a:bodyPr>
            <a:lstStyle/>
            <a:p>
              <a:pPr algn="ctr"/>
              <a:r>
                <a:rPr lang="en-US" sz="1200" dirty="0">
                  <a:solidFill>
                    <a:srgbClr val="FFFFFF"/>
                  </a:solidFill>
                </a:rPr>
                <a:t>Key resource</a:t>
              </a:r>
            </a:p>
          </p:txBody>
        </p:sp>
      </p:grpSp>
      <p:grpSp>
        <p:nvGrpSpPr>
          <p:cNvPr id="21" name="Group 20"/>
          <p:cNvGrpSpPr/>
          <p:nvPr/>
        </p:nvGrpSpPr>
        <p:grpSpPr>
          <a:xfrm>
            <a:off x="5270989" y="2966529"/>
            <a:ext cx="965386" cy="898392"/>
            <a:chOff x="872112" y="1718625"/>
            <a:chExt cx="1128965" cy="990519"/>
          </a:xfrm>
        </p:grpSpPr>
        <p:sp>
          <p:nvSpPr>
            <p:cNvPr id="22" name="Oval 21"/>
            <p:cNvSpPr/>
            <p:nvPr/>
          </p:nvSpPr>
          <p:spPr bwMode="auto">
            <a:xfrm>
              <a:off x="886226" y="1718625"/>
              <a:ext cx="1058403" cy="990519"/>
            </a:xfrm>
            <a:prstGeom prst="ellipse">
              <a:avLst/>
            </a:prstGeom>
            <a:solidFill>
              <a:srgbClr val="0000FF"/>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dirty="0">
                <a:solidFill>
                  <a:srgbClr val="000066"/>
                </a:solidFill>
                <a:latin typeface="Arial" charset="0"/>
                <a:cs typeface="Arial" charset="0"/>
              </a:endParaRPr>
            </a:p>
          </p:txBody>
        </p:sp>
        <p:sp>
          <p:nvSpPr>
            <p:cNvPr id="23" name="TextBox 22"/>
            <p:cNvSpPr txBox="1"/>
            <p:nvPr/>
          </p:nvSpPr>
          <p:spPr>
            <a:xfrm>
              <a:off x="872112" y="2071377"/>
              <a:ext cx="1128965" cy="307777"/>
            </a:xfrm>
            <a:prstGeom prst="rect">
              <a:avLst/>
            </a:prstGeom>
            <a:noFill/>
          </p:spPr>
          <p:txBody>
            <a:bodyPr wrap="square" rtlCol="0">
              <a:spAutoFit/>
            </a:bodyPr>
            <a:lstStyle/>
            <a:p>
              <a:pPr algn="ctr"/>
              <a:r>
                <a:rPr lang="en-US" sz="1200" dirty="0">
                  <a:solidFill>
                    <a:schemeClr val="bg1"/>
                  </a:solidFill>
                </a:rPr>
                <a:t>Case study</a:t>
              </a:r>
            </a:p>
          </p:txBody>
        </p:sp>
      </p:grpSp>
      <p:grpSp>
        <p:nvGrpSpPr>
          <p:cNvPr id="24" name="Group 23"/>
          <p:cNvGrpSpPr/>
          <p:nvPr/>
        </p:nvGrpSpPr>
        <p:grpSpPr>
          <a:xfrm>
            <a:off x="473004" y="4950233"/>
            <a:ext cx="965386" cy="908640"/>
            <a:chOff x="877728" y="4131510"/>
            <a:chExt cx="1128965" cy="1001818"/>
          </a:xfrm>
        </p:grpSpPr>
        <p:sp>
          <p:nvSpPr>
            <p:cNvPr id="25" name="Oval 24"/>
            <p:cNvSpPr/>
            <p:nvPr/>
          </p:nvSpPr>
          <p:spPr bwMode="auto">
            <a:xfrm>
              <a:off x="914400" y="4131510"/>
              <a:ext cx="1058403" cy="1001818"/>
            </a:xfrm>
            <a:prstGeom prst="ellipse">
              <a:avLst/>
            </a:prstGeom>
            <a:solidFill>
              <a:srgbClr val="660066"/>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dirty="0">
                <a:solidFill>
                  <a:srgbClr val="000066"/>
                </a:solidFill>
                <a:latin typeface="Arial" charset="0"/>
                <a:cs typeface="Arial" charset="0"/>
              </a:endParaRPr>
            </a:p>
          </p:txBody>
        </p:sp>
        <p:sp>
          <p:nvSpPr>
            <p:cNvPr id="26" name="TextBox 25"/>
            <p:cNvSpPr txBox="1"/>
            <p:nvPr/>
          </p:nvSpPr>
          <p:spPr>
            <a:xfrm>
              <a:off x="877728" y="4414124"/>
              <a:ext cx="1128965" cy="523220"/>
            </a:xfrm>
            <a:prstGeom prst="rect">
              <a:avLst/>
            </a:prstGeom>
            <a:noFill/>
          </p:spPr>
          <p:txBody>
            <a:bodyPr wrap="square" rtlCol="0">
              <a:spAutoFit/>
            </a:bodyPr>
            <a:lstStyle/>
            <a:p>
              <a:pPr algn="ctr"/>
              <a:r>
                <a:rPr lang="en-US" sz="1200" dirty="0">
                  <a:solidFill>
                    <a:srgbClr val="FFFFFF"/>
                  </a:solidFill>
                </a:rPr>
                <a:t>Reference/reading</a:t>
              </a:r>
            </a:p>
          </p:txBody>
        </p:sp>
      </p:grpSp>
      <p:grpSp>
        <p:nvGrpSpPr>
          <p:cNvPr id="27" name="Group 26"/>
          <p:cNvGrpSpPr/>
          <p:nvPr/>
        </p:nvGrpSpPr>
        <p:grpSpPr>
          <a:xfrm>
            <a:off x="410244" y="2452070"/>
            <a:ext cx="965386" cy="908640"/>
            <a:chOff x="846670" y="5412666"/>
            <a:chExt cx="1128965" cy="1001818"/>
          </a:xfrm>
        </p:grpSpPr>
        <p:sp>
          <p:nvSpPr>
            <p:cNvPr id="28" name="Oval 27"/>
            <p:cNvSpPr/>
            <p:nvPr/>
          </p:nvSpPr>
          <p:spPr bwMode="auto">
            <a:xfrm>
              <a:off x="911618" y="5412666"/>
              <a:ext cx="1058403" cy="1001818"/>
            </a:xfrm>
            <a:prstGeom prst="ellipse">
              <a:avLst/>
            </a:prstGeom>
            <a:solidFill>
              <a:srgbClr val="2A2356"/>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dirty="0">
                <a:solidFill>
                  <a:srgbClr val="000066"/>
                </a:solidFill>
                <a:latin typeface="Arial" charset="0"/>
                <a:cs typeface="Arial" charset="0"/>
              </a:endParaRPr>
            </a:p>
          </p:txBody>
        </p:sp>
        <p:sp>
          <p:nvSpPr>
            <p:cNvPr id="29" name="TextBox 28"/>
            <p:cNvSpPr txBox="1"/>
            <p:nvPr/>
          </p:nvSpPr>
          <p:spPr>
            <a:xfrm>
              <a:off x="846670" y="5672323"/>
              <a:ext cx="1128965" cy="523220"/>
            </a:xfrm>
            <a:prstGeom prst="rect">
              <a:avLst/>
            </a:prstGeom>
            <a:noFill/>
          </p:spPr>
          <p:txBody>
            <a:bodyPr wrap="square" rtlCol="0">
              <a:spAutoFit/>
            </a:bodyPr>
            <a:lstStyle/>
            <a:p>
              <a:pPr algn="ctr"/>
              <a:r>
                <a:rPr lang="en-US" sz="1200" dirty="0">
                  <a:solidFill>
                    <a:srgbClr val="FFFFFF"/>
                  </a:solidFill>
                </a:rPr>
                <a:t>Group work</a:t>
              </a:r>
            </a:p>
          </p:txBody>
        </p:sp>
      </p:grpSp>
      <p:grpSp>
        <p:nvGrpSpPr>
          <p:cNvPr id="30" name="Group 29"/>
          <p:cNvGrpSpPr/>
          <p:nvPr/>
        </p:nvGrpSpPr>
        <p:grpSpPr>
          <a:xfrm>
            <a:off x="5239588" y="4326344"/>
            <a:ext cx="965386" cy="908640"/>
            <a:chOff x="877728" y="4131510"/>
            <a:chExt cx="1128965" cy="1001818"/>
          </a:xfrm>
        </p:grpSpPr>
        <p:sp>
          <p:nvSpPr>
            <p:cNvPr id="31" name="Oval 30"/>
            <p:cNvSpPr/>
            <p:nvPr/>
          </p:nvSpPr>
          <p:spPr bwMode="auto">
            <a:xfrm>
              <a:off x="914400" y="4131510"/>
              <a:ext cx="1058403" cy="1001818"/>
            </a:xfrm>
            <a:prstGeom prst="ellipse">
              <a:avLst/>
            </a:prstGeom>
            <a:solidFill>
              <a:schemeClr val="tx2">
                <a:lumMod val="75000"/>
                <a:lumOff val="25000"/>
              </a:schemeClr>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dirty="0">
                <a:solidFill>
                  <a:srgbClr val="000066"/>
                </a:solidFill>
                <a:latin typeface="Arial" charset="0"/>
                <a:cs typeface="Arial" charset="0"/>
              </a:endParaRPr>
            </a:p>
          </p:txBody>
        </p:sp>
        <p:sp>
          <p:nvSpPr>
            <p:cNvPr id="32" name="TextBox 31"/>
            <p:cNvSpPr txBox="1"/>
            <p:nvPr/>
          </p:nvSpPr>
          <p:spPr>
            <a:xfrm>
              <a:off x="877728" y="4475774"/>
              <a:ext cx="1128965" cy="307777"/>
            </a:xfrm>
            <a:prstGeom prst="rect">
              <a:avLst/>
            </a:prstGeom>
            <a:noFill/>
          </p:spPr>
          <p:txBody>
            <a:bodyPr wrap="square" rtlCol="0">
              <a:spAutoFit/>
            </a:bodyPr>
            <a:lstStyle/>
            <a:p>
              <a:pPr algn="ctr"/>
              <a:r>
                <a:rPr lang="en-US" sz="1200" dirty="0">
                  <a:solidFill>
                    <a:srgbClr val="FFFFFF"/>
                  </a:solidFill>
                </a:rPr>
                <a:t>Video</a:t>
              </a:r>
            </a:p>
          </p:txBody>
        </p:sp>
      </p:grpSp>
      <p:sp>
        <p:nvSpPr>
          <p:cNvPr id="2" name="TextBox 1"/>
          <p:cNvSpPr txBox="1"/>
          <p:nvPr/>
        </p:nvSpPr>
        <p:spPr>
          <a:xfrm>
            <a:off x="1520480" y="1254181"/>
            <a:ext cx="3559855" cy="1088688"/>
          </a:xfrm>
          <a:prstGeom prst="rect">
            <a:avLst/>
          </a:prstGeom>
          <a:noFill/>
        </p:spPr>
        <p:txBody>
          <a:bodyPr wrap="square" lIns="80147" tIns="40074" rIns="80147" bIns="40074" rtlCol="0">
            <a:spAutoFit/>
          </a:bodyPr>
          <a:lstStyle/>
          <a:p>
            <a:r>
              <a:rPr lang="en-GB" sz="1600" dirty="0"/>
              <a:t>You are encouraged to participate in discussion questions, where you can use your own experience and prior knowledge</a:t>
            </a:r>
          </a:p>
        </p:txBody>
      </p:sp>
      <p:sp>
        <p:nvSpPr>
          <p:cNvPr id="33" name="TextBox 32"/>
          <p:cNvSpPr txBox="1"/>
          <p:nvPr/>
        </p:nvSpPr>
        <p:spPr>
          <a:xfrm>
            <a:off x="6284050" y="1699550"/>
            <a:ext cx="2859951" cy="586217"/>
          </a:xfrm>
          <a:prstGeom prst="rect">
            <a:avLst/>
          </a:prstGeom>
          <a:noFill/>
        </p:spPr>
        <p:txBody>
          <a:bodyPr wrap="square" lIns="80147" tIns="40074" rIns="80147" bIns="40074" rtlCol="0">
            <a:spAutoFit/>
          </a:bodyPr>
          <a:lstStyle/>
          <a:p>
            <a:r>
              <a:rPr lang="en-GB" sz="1600" dirty="0"/>
              <a:t>Some suggested answers to activities/group work</a:t>
            </a:r>
          </a:p>
        </p:txBody>
      </p:sp>
      <p:sp>
        <p:nvSpPr>
          <p:cNvPr id="34" name="TextBox 33"/>
          <p:cNvSpPr txBox="1"/>
          <p:nvPr/>
        </p:nvSpPr>
        <p:spPr>
          <a:xfrm>
            <a:off x="1530125" y="2582598"/>
            <a:ext cx="3559855" cy="586217"/>
          </a:xfrm>
          <a:prstGeom prst="rect">
            <a:avLst/>
          </a:prstGeom>
          <a:noFill/>
        </p:spPr>
        <p:txBody>
          <a:bodyPr wrap="square" lIns="80147" tIns="40074" rIns="80147" bIns="40074" rtlCol="0">
            <a:spAutoFit/>
          </a:bodyPr>
          <a:lstStyle/>
          <a:p>
            <a:r>
              <a:rPr lang="en-GB" sz="1600" dirty="0"/>
              <a:t>You are encouraged to participate in group activities to drill into key topics</a:t>
            </a:r>
          </a:p>
        </p:txBody>
      </p:sp>
      <p:sp>
        <p:nvSpPr>
          <p:cNvPr id="35" name="TextBox 34"/>
          <p:cNvSpPr txBox="1"/>
          <p:nvPr/>
        </p:nvSpPr>
        <p:spPr>
          <a:xfrm>
            <a:off x="1551838" y="3872622"/>
            <a:ext cx="3559855" cy="334981"/>
          </a:xfrm>
          <a:prstGeom prst="rect">
            <a:avLst/>
          </a:prstGeom>
          <a:noFill/>
        </p:spPr>
        <p:txBody>
          <a:bodyPr wrap="square" lIns="80147" tIns="40074" rIns="80147" bIns="40074" rtlCol="0">
            <a:spAutoFit/>
          </a:bodyPr>
          <a:lstStyle/>
          <a:p>
            <a:r>
              <a:rPr lang="en-GB" sz="1600" dirty="0"/>
              <a:t>Essential content (not to be missed!)</a:t>
            </a:r>
          </a:p>
        </p:txBody>
      </p:sp>
      <p:sp>
        <p:nvSpPr>
          <p:cNvPr id="36" name="TextBox 35"/>
          <p:cNvSpPr txBox="1"/>
          <p:nvPr/>
        </p:nvSpPr>
        <p:spPr>
          <a:xfrm>
            <a:off x="1513214" y="5201039"/>
            <a:ext cx="3559855" cy="586217"/>
          </a:xfrm>
          <a:prstGeom prst="rect">
            <a:avLst/>
          </a:prstGeom>
          <a:noFill/>
        </p:spPr>
        <p:txBody>
          <a:bodyPr wrap="square" lIns="80147" tIns="40074" rIns="80147" bIns="40074" rtlCol="0">
            <a:spAutoFit/>
          </a:bodyPr>
          <a:lstStyle/>
          <a:p>
            <a:r>
              <a:rPr lang="en-GB" sz="1600" dirty="0"/>
              <a:t>Key reference for consolidating learning</a:t>
            </a:r>
          </a:p>
        </p:txBody>
      </p:sp>
      <p:sp>
        <p:nvSpPr>
          <p:cNvPr id="37" name="TextBox 36"/>
          <p:cNvSpPr txBox="1"/>
          <p:nvPr/>
        </p:nvSpPr>
        <p:spPr>
          <a:xfrm>
            <a:off x="6291866" y="3102203"/>
            <a:ext cx="2852134" cy="586217"/>
          </a:xfrm>
          <a:prstGeom prst="rect">
            <a:avLst/>
          </a:prstGeom>
          <a:noFill/>
        </p:spPr>
        <p:txBody>
          <a:bodyPr wrap="square" lIns="80147" tIns="40074" rIns="80147" bIns="40074" rtlCol="0">
            <a:spAutoFit/>
          </a:bodyPr>
          <a:lstStyle/>
          <a:p>
            <a:r>
              <a:rPr lang="en-GB" sz="1600" dirty="0"/>
              <a:t>In-depth case study applying learning into practice</a:t>
            </a:r>
          </a:p>
        </p:txBody>
      </p:sp>
      <p:sp>
        <p:nvSpPr>
          <p:cNvPr id="38" name="TextBox 37"/>
          <p:cNvSpPr txBox="1"/>
          <p:nvPr/>
        </p:nvSpPr>
        <p:spPr>
          <a:xfrm>
            <a:off x="6291866" y="4472216"/>
            <a:ext cx="2852134" cy="586217"/>
          </a:xfrm>
          <a:prstGeom prst="rect">
            <a:avLst/>
          </a:prstGeom>
          <a:noFill/>
        </p:spPr>
        <p:txBody>
          <a:bodyPr wrap="square" lIns="80147" tIns="40074" rIns="80147" bIns="40074" rtlCol="0">
            <a:spAutoFit/>
          </a:bodyPr>
          <a:lstStyle/>
          <a:p>
            <a:r>
              <a:rPr lang="en-GB" sz="1600" dirty="0"/>
              <a:t>Video material to supplement learning</a:t>
            </a:r>
          </a:p>
        </p:txBody>
      </p:sp>
      <p:grpSp>
        <p:nvGrpSpPr>
          <p:cNvPr id="39" name="Group 38"/>
          <p:cNvGrpSpPr/>
          <p:nvPr/>
        </p:nvGrpSpPr>
        <p:grpSpPr>
          <a:xfrm>
            <a:off x="5239588" y="5607469"/>
            <a:ext cx="965386" cy="908640"/>
            <a:chOff x="877728" y="4131510"/>
            <a:chExt cx="1128965" cy="1001818"/>
          </a:xfrm>
        </p:grpSpPr>
        <p:sp>
          <p:nvSpPr>
            <p:cNvPr id="40" name="Oval 39"/>
            <p:cNvSpPr/>
            <p:nvPr/>
          </p:nvSpPr>
          <p:spPr bwMode="auto">
            <a:xfrm>
              <a:off x="914400" y="4131510"/>
              <a:ext cx="1058403" cy="1001818"/>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dirty="0">
                <a:solidFill>
                  <a:srgbClr val="000066"/>
                </a:solidFill>
                <a:latin typeface="Arial" charset="0"/>
                <a:cs typeface="Arial" charset="0"/>
              </a:endParaRPr>
            </a:p>
          </p:txBody>
        </p:sp>
        <p:sp>
          <p:nvSpPr>
            <p:cNvPr id="41" name="TextBox 40"/>
            <p:cNvSpPr txBox="1"/>
            <p:nvPr/>
          </p:nvSpPr>
          <p:spPr>
            <a:xfrm>
              <a:off x="877728" y="4475774"/>
              <a:ext cx="1128965" cy="307777"/>
            </a:xfrm>
            <a:prstGeom prst="rect">
              <a:avLst/>
            </a:prstGeom>
            <a:noFill/>
          </p:spPr>
          <p:txBody>
            <a:bodyPr wrap="square" rtlCol="0">
              <a:spAutoFit/>
            </a:bodyPr>
            <a:lstStyle/>
            <a:p>
              <a:pPr algn="ctr"/>
              <a:r>
                <a:rPr lang="en-US" sz="1200" dirty="0">
                  <a:solidFill>
                    <a:srgbClr val="FFFFFF"/>
                  </a:solidFill>
                </a:rPr>
                <a:t>Homework</a:t>
              </a:r>
            </a:p>
          </p:txBody>
        </p:sp>
      </p:grpSp>
      <p:sp>
        <p:nvSpPr>
          <p:cNvPr id="42" name="TextBox 41"/>
          <p:cNvSpPr txBox="1"/>
          <p:nvPr/>
        </p:nvSpPr>
        <p:spPr>
          <a:xfrm>
            <a:off x="6291866" y="5753341"/>
            <a:ext cx="2852134" cy="573373"/>
          </a:xfrm>
          <a:prstGeom prst="rect">
            <a:avLst/>
          </a:prstGeom>
          <a:noFill/>
        </p:spPr>
        <p:txBody>
          <a:bodyPr wrap="square" lIns="80147" tIns="40074" rIns="80147" bIns="40074" rtlCol="0">
            <a:spAutoFit/>
          </a:bodyPr>
          <a:lstStyle/>
          <a:p>
            <a:r>
              <a:rPr lang="en-GB" sz="1600" dirty="0"/>
              <a:t>Required reading or reflection outside of the classroom</a:t>
            </a:r>
          </a:p>
        </p:txBody>
      </p:sp>
    </p:spTree>
    <p:extLst>
      <p:ext uri="{BB962C8B-B14F-4D97-AF65-F5344CB8AC3E}">
        <p14:creationId xmlns:p14="http://schemas.microsoft.com/office/powerpoint/2010/main" val="1834712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799341" y="1229360"/>
            <a:ext cx="4344659" cy="4936065"/>
          </a:xfrm>
        </p:spPr>
        <p:txBody>
          <a:bodyPr>
            <a:normAutofit fontScale="92500" lnSpcReduction="10000"/>
          </a:bodyPr>
          <a:lstStyle/>
          <a:p>
            <a:pPr marL="342900" indent="-342900">
              <a:buFont typeface="Arial" charset="0"/>
              <a:buChar char="•"/>
            </a:pPr>
            <a:r>
              <a:rPr lang="en-ZA" sz="2200" dirty="0"/>
              <a:t>All staff </a:t>
            </a:r>
            <a:r>
              <a:rPr lang="en-ZA" sz="2200" b="1" dirty="0"/>
              <a:t>must be trained </a:t>
            </a:r>
            <a:r>
              <a:rPr lang="en-ZA" sz="2200" dirty="0"/>
              <a:t>at the appropriate level of activity in the decontamination unit, including in </a:t>
            </a:r>
            <a:r>
              <a:rPr lang="en-ZA" sz="2200" b="1" dirty="0"/>
              <a:t>appropriate use of PPE</a:t>
            </a:r>
            <a:r>
              <a:rPr lang="en-ZA" sz="2200" dirty="0"/>
              <a:t> and</a:t>
            </a:r>
            <a:r>
              <a:rPr lang="en-ZA" sz="2200" b="1" dirty="0"/>
              <a:t> </a:t>
            </a:r>
            <a:r>
              <a:rPr lang="en-CA" sz="2200" b="1" dirty="0"/>
              <a:t>how to handle chemicals </a:t>
            </a:r>
            <a:r>
              <a:rPr lang="en-CA" sz="2200" dirty="0"/>
              <a:t>safely.</a:t>
            </a:r>
            <a:endParaRPr lang="en-ZA" sz="2200" b="1" dirty="0"/>
          </a:p>
          <a:p>
            <a:pPr marL="342900" indent="-342900">
              <a:buFont typeface="Arial" charset="0"/>
              <a:buChar char="•"/>
            </a:pPr>
            <a:r>
              <a:rPr lang="en-ZA" sz="2200" dirty="0"/>
              <a:t>Training should cover </a:t>
            </a:r>
            <a:r>
              <a:rPr lang="en-ZA" sz="2200" b="1" dirty="0"/>
              <a:t>all aspects </a:t>
            </a:r>
            <a:r>
              <a:rPr lang="en-ZA" sz="2200" dirty="0"/>
              <a:t>of the decontamination cycle.</a:t>
            </a:r>
          </a:p>
          <a:p>
            <a:pPr marL="342900" indent="-342900">
              <a:buFont typeface="Arial" charset="0"/>
              <a:buChar char="•"/>
            </a:pPr>
            <a:r>
              <a:rPr lang="en-ZA" sz="2200" b="1" dirty="0"/>
              <a:t>Technical training </a:t>
            </a:r>
            <a:r>
              <a:rPr lang="en-ZA" sz="2200" dirty="0"/>
              <a:t>should be given on all reprocessing equipment.</a:t>
            </a:r>
          </a:p>
          <a:p>
            <a:pPr marL="342900" indent="-342900">
              <a:buFont typeface="Arial" charset="0"/>
              <a:buChar char="•"/>
            </a:pPr>
            <a:r>
              <a:rPr lang="en-ZA" sz="2200" dirty="0"/>
              <a:t>Staff must also be trained to recognize problems and </a:t>
            </a:r>
            <a:r>
              <a:rPr lang="en-ZA" sz="2200" b="1" dirty="0"/>
              <a:t>interpret validation tests </a:t>
            </a:r>
            <a:r>
              <a:rPr lang="en-ZA" sz="2200" dirty="0"/>
              <a:t>(i.e. failed results)</a:t>
            </a:r>
          </a:p>
          <a:p>
            <a:endParaRPr lang="en-ZA" dirty="0"/>
          </a:p>
        </p:txBody>
      </p:sp>
      <p:pic>
        <p:nvPicPr>
          <p:cNvPr id="11" name="Picture Placeholder 10"/>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359998" y="1460090"/>
            <a:ext cx="4433225" cy="4577110"/>
          </a:xfrm>
        </p:spPr>
      </p:pic>
      <p:sp>
        <p:nvSpPr>
          <p:cNvPr id="3" name="Title 2"/>
          <p:cNvSpPr>
            <a:spLocks noGrp="1"/>
          </p:cNvSpPr>
          <p:nvPr>
            <p:ph type="title"/>
          </p:nvPr>
        </p:nvSpPr>
        <p:spPr/>
        <p:txBody>
          <a:bodyPr/>
          <a:lstStyle/>
          <a:p>
            <a:r>
              <a:rPr lang="en-ZA" sz="3200" dirty="0"/>
              <a:t>Staff requirements</a:t>
            </a:r>
          </a:p>
        </p:txBody>
      </p:sp>
      <p:sp>
        <p:nvSpPr>
          <p:cNvPr id="5" name="Rectangle 4">
            <a:extLst>
              <a:ext uri="{FF2B5EF4-FFF2-40B4-BE49-F238E27FC236}">
                <a16:creationId xmlns:a16="http://schemas.microsoft.com/office/drawing/2014/main" id="{A3AA8255-F409-44B3-97A4-8D4E978F1FB4}"/>
              </a:ext>
            </a:extLst>
          </p:cNvPr>
          <p:cNvSpPr/>
          <p:nvPr/>
        </p:nvSpPr>
        <p:spPr>
          <a:xfrm>
            <a:off x="359998" y="6057703"/>
            <a:ext cx="3664585" cy="215444"/>
          </a:xfrm>
          <a:prstGeom prst="rect">
            <a:avLst/>
          </a:prstGeom>
        </p:spPr>
        <p:txBody>
          <a:bodyPr wrap="square">
            <a:spAutoFit/>
          </a:bodyPr>
          <a:lstStyle/>
          <a:p>
            <a:r>
              <a:rPr lang="en-GB" sz="800" dirty="0"/>
              <a:t>© ICAN/</a:t>
            </a:r>
            <a:r>
              <a:rPr lang="en-GB" sz="800" dirty="0" err="1"/>
              <a:t>Shaheen</a:t>
            </a:r>
            <a:r>
              <a:rPr lang="en-GB" sz="800" dirty="0"/>
              <a:t> </a:t>
            </a:r>
            <a:r>
              <a:rPr lang="en-GB" sz="800" dirty="0" err="1"/>
              <a:t>Mehtar</a:t>
            </a:r>
            <a:r>
              <a:rPr lang="en-GB" sz="800" dirty="0"/>
              <a:t> </a:t>
            </a:r>
          </a:p>
        </p:txBody>
      </p:sp>
    </p:spTree>
    <p:extLst>
      <p:ext uri="{BB962C8B-B14F-4D97-AF65-F5344CB8AC3E}">
        <p14:creationId xmlns:p14="http://schemas.microsoft.com/office/powerpoint/2010/main" val="367121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9999" y="1444400"/>
            <a:ext cx="8424001" cy="4910516"/>
          </a:xfrm>
        </p:spPr>
        <p:txBody>
          <a:bodyPr/>
          <a:lstStyle/>
          <a:p>
            <a:r>
              <a:rPr lang="en-CA" sz="2400" dirty="0"/>
              <a:t>Staff should:</a:t>
            </a:r>
          </a:p>
          <a:p>
            <a:pPr marL="342900" indent="-342900">
              <a:buFont typeface="Arial" charset="0"/>
              <a:buChar char="•"/>
            </a:pPr>
            <a:r>
              <a:rPr lang="en-CA" sz="2200" dirty="0"/>
              <a:t>be trained to the </a:t>
            </a:r>
            <a:r>
              <a:rPr lang="en-CA" sz="2200" b="1" dirty="0"/>
              <a:t>appropriate level of knowledge </a:t>
            </a:r>
            <a:r>
              <a:rPr lang="en-CA" sz="2200" dirty="0"/>
              <a:t>for the grade of work to ensure both self-protection and patient safety;</a:t>
            </a:r>
          </a:p>
          <a:p>
            <a:pPr marL="342900" indent="-342900">
              <a:buFont typeface="Arial" charset="0"/>
              <a:buChar char="•"/>
            </a:pPr>
            <a:r>
              <a:rPr lang="en-CA" sz="2200" dirty="0"/>
              <a:t>learn to </a:t>
            </a:r>
            <a:r>
              <a:rPr lang="en-CA" sz="2200" b="1" dirty="0"/>
              <a:t>handle sharps </a:t>
            </a:r>
            <a:r>
              <a:rPr lang="en-CA" sz="2200" dirty="0"/>
              <a:t>appropriately;</a:t>
            </a:r>
          </a:p>
          <a:p>
            <a:pPr marL="342900" indent="-342900">
              <a:buFont typeface="Arial" charset="0"/>
              <a:buChar char="•"/>
            </a:pPr>
            <a:r>
              <a:rPr lang="en-CA" sz="2200" dirty="0"/>
              <a:t>understand</a:t>
            </a:r>
            <a:r>
              <a:rPr lang="en-CA" sz="2200" b="1" dirty="0"/>
              <a:t> </a:t>
            </a:r>
            <a:r>
              <a:rPr lang="en-CA" sz="2200" dirty="0"/>
              <a:t>the</a:t>
            </a:r>
            <a:r>
              <a:rPr lang="en-CA" sz="2200" b="1" dirty="0"/>
              <a:t> risks </a:t>
            </a:r>
            <a:r>
              <a:rPr lang="en-CA" sz="2200" dirty="0"/>
              <a:t>of blood-borne viruses and transmission of other pathogens;</a:t>
            </a:r>
          </a:p>
          <a:p>
            <a:pPr marL="342900" indent="-342900">
              <a:buFont typeface="Arial" charset="0"/>
              <a:buChar char="•"/>
            </a:pPr>
            <a:r>
              <a:rPr lang="en-CA" sz="2200" dirty="0"/>
              <a:t>know how to deal with </a:t>
            </a:r>
            <a:r>
              <a:rPr lang="en-CA" sz="2200" b="1" dirty="0"/>
              <a:t>accidents </a:t>
            </a:r>
            <a:r>
              <a:rPr lang="en-CA" sz="2200" dirty="0"/>
              <a:t>in the sterile service department;</a:t>
            </a:r>
          </a:p>
          <a:p>
            <a:pPr marL="342900" indent="-342900">
              <a:buFont typeface="Arial" charset="0"/>
              <a:buChar char="•"/>
            </a:pPr>
            <a:r>
              <a:rPr lang="en-CA" sz="2200" b="1" dirty="0"/>
              <a:t>document</a:t>
            </a:r>
            <a:r>
              <a:rPr lang="en-CA" sz="2200" dirty="0"/>
              <a:t> all accidents, no matter how minor;</a:t>
            </a:r>
          </a:p>
          <a:p>
            <a:pPr marL="342900" indent="-342900">
              <a:buFont typeface="Arial" charset="0"/>
              <a:buChar char="•"/>
            </a:pPr>
            <a:r>
              <a:rPr lang="en-CA" sz="2200" dirty="0"/>
              <a:t>be immunized against hepatitis B. </a:t>
            </a:r>
          </a:p>
        </p:txBody>
      </p:sp>
      <p:sp>
        <p:nvSpPr>
          <p:cNvPr id="2" name="Title 1"/>
          <p:cNvSpPr>
            <a:spLocks noGrp="1"/>
          </p:cNvSpPr>
          <p:nvPr>
            <p:ph type="title"/>
          </p:nvPr>
        </p:nvSpPr>
        <p:spPr/>
        <p:txBody>
          <a:bodyPr/>
          <a:lstStyle/>
          <a:p>
            <a:r>
              <a:rPr lang="en-ZA" sz="3200" dirty="0"/>
              <a:t>Staff training (1)</a:t>
            </a:r>
            <a:endParaRPr lang="en-CA" sz="3200" dirty="0"/>
          </a:p>
        </p:txBody>
      </p:sp>
    </p:spTree>
    <p:extLst>
      <p:ext uri="{BB962C8B-B14F-4D97-AF65-F5344CB8AC3E}">
        <p14:creationId xmlns:p14="http://schemas.microsoft.com/office/powerpoint/2010/main" val="486045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359999" y="1297858"/>
            <a:ext cx="4548551" cy="4739342"/>
          </a:xfrm>
        </p:spPr>
        <p:txBody>
          <a:bodyPr>
            <a:normAutofit/>
          </a:bodyPr>
          <a:lstStyle/>
          <a:p>
            <a:r>
              <a:rPr lang="en-GB" altLang="en-US" sz="2400" dirty="0"/>
              <a:t>Staff should receive induction training and regular updates, to include information on:</a:t>
            </a:r>
          </a:p>
          <a:p>
            <a:pPr marL="646113" lvl="1" indent="-285750">
              <a:buFont typeface="Arial" charset="0"/>
              <a:buChar char="•"/>
            </a:pPr>
            <a:r>
              <a:rPr lang="en-GB" altLang="en-US" sz="2000" dirty="0"/>
              <a:t>procedures to follow;</a:t>
            </a:r>
          </a:p>
          <a:p>
            <a:pPr marL="646113" lvl="1" indent="-285750">
              <a:buFont typeface="Arial" charset="0"/>
              <a:buChar char="•"/>
            </a:pPr>
            <a:r>
              <a:rPr lang="en-GB" altLang="en-US" sz="2000" dirty="0"/>
              <a:t>the anatomy/construction of </a:t>
            </a:r>
            <a:br>
              <a:rPr lang="en-GB" altLang="en-US" sz="2000" dirty="0"/>
            </a:br>
            <a:r>
              <a:rPr lang="en-GB" altLang="en-US" sz="2000" dirty="0"/>
              <a:t>instruments;</a:t>
            </a:r>
          </a:p>
          <a:p>
            <a:pPr marL="646113" lvl="1" indent="-285750">
              <a:buFont typeface="Arial" charset="0"/>
              <a:buChar char="•"/>
            </a:pPr>
            <a:r>
              <a:rPr lang="en-GB" altLang="en-US" sz="2000" dirty="0"/>
              <a:t>the use of washer disinfectors/sterilizers;</a:t>
            </a:r>
          </a:p>
          <a:p>
            <a:pPr marL="646113" lvl="1" indent="-285750">
              <a:buFont typeface="Arial" charset="0"/>
              <a:buChar char="•"/>
            </a:pPr>
            <a:r>
              <a:rPr lang="en-GB" altLang="en-US" sz="2000" dirty="0"/>
              <a:t>traceability systems;</a:t>
            </a:r>
          </a:p>
          <a:p>
            <a:pPr marL="646113" lvl="1" indent="-285750">
              <a:buFont typeface="Arial" charset="0"/>
              <a:buChar char="•"/>
            </a:pPr>
            <a:r>
              <a:rPr lang="en-GB" altLang="en-US" sz="2000" dirty="0"/>
              <a:t>the importance of record keeping.</a:t>
            </a:r>
          </a:p>
        </p:txBody>
      </p:sp>
      <p:pic>
        <p:nvPicPr>
          <p:cNvPr id="5" name="Content Placeholder 3"/>
          <p:cNvPicPr>
            <a:picLocks noGrp="1" noChangeAspect="1"/>
          </p:cNvPicPr>
          <p:nvPr>
            <p:ph sz="half" idx="4294967295"/>
          </p:nvPr>
        </p:nvPicPr>
        <p:blipFill>
          <a:blip r:embed="rId3" cstate="screen">
            <a:extLst>
              <a:ext uri="{28A0092B-C50C-407E-A947-70E740481C1C}">
                <a14:useLocalDpi xmlns:a14="http://schemas.microsoft.com/office/drawing/2010/main"/>
              </a:ext>
            </a:extLst>
          </a:blip>
          <a:stretch>
            <a:fillRect/>
          </a:stretch>
        </p:blipFill>
        <p:spPr>
          <a:xfrm>
            <a:off x="4316083" y="2174330"/>
            <a:ext cx="4734232" cy="2986398"/>
          </a:xfrm>
          <a:ln>
            <a:solidFill>
              <a:schemeClr val="tx1"/>
            </a:solidFill>
          </a:ln>
        </p:spPr>
      </p:pic>
      <p:sp>
        <p:nvSpPr>
          <p:cNvPr id="6" name="Title 5"/>
          <p:cNvSpPr>
            <a:spLocks noGrp="1"/>
          </p:cNvSpPr>
          <p:nvPr>
            <p:ph type="title"/>
          </p:nvPr>
        </p:nvSpPr>
        <p:spPr/>
        <p:txBody>
          <a:bodyPr/>
          <a:lstStyle/>
          <a:p>
            <a:r>
              <a:rPr lang="en-CA" sz="3200" dirty="0"/>
              <a:t>Staff training (2)</a:t>
            </a:r>
          </a:p>
        </p:txBody>
      </p:sp>
      <p:sp>
        <p:nvSpPr>
          <p:cNvPr id="7" name="Rectangle 6">
            <a:extLst>
              <a:ext uri="{FF2B5EF4-FFF2-40B4-BE49-F238E27FC236}">
                <a16:creationId xmlns:a16="http://schemas.microsoft.com/office/drawing/2014/main" id="{A3AA8255-F409-44B3-97A4-8D4E978F1FB4}"/>
              </a:ext>
            </a:extLst>
          </p:cNvPr>
          <p:cNvSpPr/>
          <p:nvPr/>
        </p:nvSpPr>
        <p:spPr>
          <a:xfrm>
            <a:off x="7660449" y="5160728"/>
            <a:ext cx="3664585" cy="215444"/>
          </a:xfrm>
          <a:prstGeom prst="rect">
            <a:avLst/>
          </a:prstGeom>
        </p:spPr>
        <p:txBody>
          <a:bodyPr wrap="square">
            <a:spAutoFit/>
          </a:bodyPr>
          <a:lstStyle/>
          <a:p>
            <a:r>
              <a:rPr lang="en-GB" sz="800" dirty="0"/>
              <a:t>© ICAN/</a:t>
            </a:r>
            <a:r>
              <a:rPr lang="en-GB" sz="800" dirty="0" err="1"/>
              <a:t>Shaheen</a:t>
            </a:r>
            <a:r>
              <a:rPr lang="en-GB" sz="800" dirty="0"/>
              <a:t> </a:t>
            </a:r>
            <a:r>
              <a:rPr lang="en-GB" sz="800" dirty="0" err="1"/>
              <a:t>Mehtar</a:t>
            </a:r>
            <a:r>
              <a:rPr lang="en-GB" sz="800" dirty="0"/>
              <a:t> </a:t>
            </a:r>
          </a:p>
        </p:txBody>
      </p:sp>
    </p:spTree>
    <p:extLst>
      <p:ext uri="{BB962C8B-B14F-4D97-AF65-F5344CB8AC3E}">
        <p14:creationId xmlns:p14="http://schemas.microsoft.com/office/powerpoint/2010/main" val="2081366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charset="0"/>
              <a:buChar char="•"/>
            </a:pPr>
            <a:r>
              <a:rPr lang="en-CA" sz="2400" dirty="0"/>
              <a:t>The environmental cleaning policy in the decontamination unit must be clearly defined by the health care facility, with clear standard operating procedures.</a:t>
            </a:r>
          </a:p>
          <a:p>
            <a:pPr marL="342900" indent="-342900">
              <a:buFont typeface="Arial" charset="0"/>
              <a:buChar char="•"/>
            </a:pPr>
            <a:r>
              <a:rPr lang="en-CA" sz="2400" dirty="0"/>
              <a:t>The procedures and responsibilities for cleaning practices and cleaning frequency must be clearly identified.</a:t>
            </a:r>
          </a:p>
          <a:p>
            <a:pPr marL="342900" indent="-342900">
              <a:buFont typeface="Arial" charset="0"/>
              <a:buChar char="•"/>
            </a:pPr>
            <a:r>
              <a:rPr lang="en-CA" sz="2400" dirty="0"/>
              <a:t>Cleaning should be frequent, moving from the clean to the dirty area, and keeping the environment dry and dust-free. </a:t>
            </a:r>
          </a:p>
        </p:txBody>
      </p:sp>
      <p:sp>
        <p:nvSpPr>
          <p:cNvPr id="3" name="Title 2"/>
          <p:cNvSpPr>
            <a:spLocks noGrp="1"/>
          </p:cNvSpPr>
          <p:nvPr>
            <p:ph type="title"/>
          </p:nvPr>
        </p:nvSpPr>
        <p:spPr/>
        <p:txBody>
          <a:bodyPr/>
          <a:lstStyle/>
          <a:p>
            <a:r>
              <a:rPr lang="en-GB" altLang="en-US" sz="3200" dirty="0"/>
              <a:t>Environmental cleaning (1)</a:t>
            </a:r>
            <a:endParaRPr lang="en-CA" sz="3200" dirty="0"/>
          </a:p>
        </p:txBody>
      </p:sp>
    </p:spTree>
    <p:extLst>
      <p:ext uri="{BB962C8B-B14F-4D97-AF65-F5344CB8AC3E}">
        <p14:creationId xmlns:p14="http://schemas.microsoft.com/office/powerpoint/2010/main" val="2034417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charset="0"/>
              <a:buChar char="•"/>
            </a:pPr>
            <a:r>
              <a:rPr lang="en-CA" sz="2400" dirty="0"/>
              <a:t>Separate cleaning equipment should be used for the clean and dirty areas.</a:t>
            </a:r>
          </a:p>
          <a:p>
            <a:pPr marL="285750" indent="-285750">
              <a:buFont typeface="Arial" charset="0"/>
              <a:buChar char="•"/>
            </a:pPr>
            <a:r>
              <a:rPr lang="en-CA" sz="2400" dirty="0"/>
              <a:t>The use of disinfectants for routine cleaning is strongly discouraged.</a:t>
            </a:r>
          </a:p>
          <a:p>
            <a:pPr marL="285750" indent="-285750">
              <a:buFont typeface="Arial" charset="0"/>
              <a:buChar char="•"/>
            </a:pPr>
            <a:r>
              <a:rPr lang="en-CA" sz="2400" dirty="0"/>
              <a:t>Disinfectants are only recommended when dealing with spills.</a:t>
            </a:r>
          </a:p>
          <a:p>
            <a:pPr marL="285750" indent="-285750">
              <a:buFont typeface="Arial" charset="0"/>
              <a:buChar char="•"/>
            </a:pPr>
            <a:r>
              <a:rPr lang="en-CA" sz="2400" dirty="0"/>
              <a:t>All leaks and spillages must be cleaned up immediately.</a:t>
            </a:r>
          </a:p>
        </p:txBody>
      </p:sp>
      <p:sp>
        <p:nvSpPr>
          <p:cNvPr id="3" name="Title 2"/>
          <p:cNvSpPr>
            <a:spLocks noGrp="1"/>
          </p:cNvSpPr>
          <p:nvPr>
            <p:ph type="title"/>
          </p:nvPr>
        </p:nvSpPr>
        <p:spPr/>
        <p:txBody>
          <a:bodyPr/>
          <a:lstStyle/>
          <a:p>
            <a:r>
              <a:rPr lang="en-GB" altLang="en-US" sz="3200" dirty="0"/>
              <a:t>Environmental cleaning (2)</a:t>
            </a:r>
            <a:endParaRPr lang="en-CA" sz="3200" dirty="0"/>
          </a:p>
        </p:txBody>
      </p:sp>
    </p:spTree>
    <p:extLst>
      <p:ext uri="{BB962C8B-B14F-4D97-AF65-F5344CB8AC3E}">
        <p14:creationId xmlns:p14="http://schemas.microsoft.com/office/powerpoint/2010/main" val="990946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Session 3</a:t>
            </a:r>
          </a:p>
        </p:txBody>
      </p:sp>
      <p:sp>
        <p:nvSpPr>
          <p:cNvPr id="11" name="Picture Placeholder 10"/>
          <p:cNvSpPr>
            <a:spLocks noGrp="1"/>
          </p:cNvSpPr>
          <p:nvPr>
            <p:ph type="pic" sz="quarter" idx="23"/>
          </p:nvPr>
        </p:nvSpPr>
        <p:spPr/>
      </p:sp>
      <p:sp>
        <p:nvSpPr>
          <p:cNvPr id="13" name="Subtitle 1"/>
          <p:cNvSpPr>
            <a:spLocks noGrp="1"/>
          </p:cNvSpPr>
          <p:nvPr>
            <p:ph type="body" sz="quarter" idx="18"/>
          </p:nvPr>
        </p:nvSpPr>
        <p:spPr>
          <a:xfrm>
            <a:off x="1" y="1800000"/>
            <a:ext cx="4453245" cy="2461700"/>
          </a:xfrm>
        </p:spPr>
        <p:style>
          <a:lnRef idx="2">
            <a:schemeClr val="accent2"/>
          </a:lnRef>
          <a:fillRef idx="1">
            <a:schemeClr val="lt1"/>
          </a:fillRef>
          <a:effectRef idx="0">
            <a:schemeClr val="accent2"/>
          </a:effectRef>
          <a:fontRef idx="minor">
            <a:schemeClr val="dk1"/>
          </a:fontRef>
        </p:style>
        <p:txBody>
          <a:bodyPr>
            <a:normAutofit/>
          </a:bodyPr>
          <a:lstStyle/>
          <a:p>
            <a:r>
              <a:rPr lang="en-GB" dirty="0">
                <a:solidFill>
                  <a:schemeClr val="accent2"/>
                </a:solidFill>
              </a:rPr>
              <a:t>Receipt, storage and transport</a:t>
            </a:r>
            <a:endParaRPr lang="en-US" dirty="0">
              <a:solidFill>
                <a:schemeClr val="accent2"/>
              </a:solidFill>
            </a:endParaRPr>
          </a:p>
        </p:txBody>
      </p:sp>
    </p:spTree>
    <p:extLst>
      <p:ext uri="{BB962C8B-B14F-4D97-AF65-F5344CB8AC3E}">
        <p14:creationId xmlns:p14="http://schemas.microsoft.com/office/powerpoint/2010/main" val="659026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F1E6DD-CB91-486E-A08A-79E54CF79F07}"/>
              </a:ext>
            </a:extLst>
          </p:cNvPr>
          <p:cNvSpPr>
            <a:spLocks noGrp="1"/>
          </p:cNvSpPr>
          <p:nvPr>
            <p:ph idx="1"/>
          </p:nvPr>
        </p:nvSpPr>
        <p:spPr>
          <a:xfrm>
            <a:off x="359999" y="1179059"/>
            <a:ext cx="8424001" cy="4237200"/>
          </a:xfrm>
        </p:spPr>
        <p:txBody>
          <a:bodyPr>
            <a:noAutofit/>
          </a:bodyPr>
          <a:lstStyle/>
          <a:p>
            <a:r>
              <a:rPr lang="en-GB" sz="2400" dirty="0"/>
              <a:t>Before sending instruments to the sterile service department for cleaning, the following are essential.</a:t>
            </a:r>
          </a:p>
          <a:p>
            <a:pPr marL="285750" indent="-285750">
              <a:buFont typeface="Arial" charset="0"/>
              <a:buChar char="•"/>
            </a:pPr>
            <a:r>
              <a:rPr lang="en-GB" sz="2400" dirty="0"/>
              <a:t>Wear appropriate </a:t>
            </a:r>
            <a:r>
              <a:rPr lang="en-GB" sz="2400" b="1" dirty="0"/>
              <a:t>PPE </a:t>
            </a:r>
            <a:r>
              <a:rPr lang="en-GB" sz="2400" dirty="0"/>
              <a:t>to protect yourself.</a:t>
            </a:r>
          </a:p>
          <a:p>
            <a:pPr marL="285750" indent="-285750">
              <a:buFont typeface="Arial" charset="0"/>
              <a:buChar char="•"/>
            </a:pPr>
            <a:r>
              <a:rPr lang="en-GB" sz="2400" b="1" dirty="0"/>
              <a:t>Remove any linen </a:t>
            </a:r>
            <a:r>
              <a:rPr lang="en-GB" sz="2400" dirty="0"/>
              <a:t>and </a:t>
            </a:r>
            <a:r>
              <a:rPr lang="en-GB" sz="2400" b="1" dirty="0"/>
              <a:t>disposable items </a:t>
            </a:r>
            <a:r>
              <a:rPr lang="en-GB" sz="2400" dirty="0"/>
              <a:t>and dispose of these appropriately:</a:t>
            </a:r>
          </a:p>
          <a:p>
            <a:pPr marL="646113" lvl="1" indent="-285750">
              <a:buFont typeface="Arial" charset="0"/>
              <a:buChar char="•"/>
            </a:pPr>
            <a:r>
              <a:rPr lang="en-GB" sz="2000" dirty="0"/>
              <a:t>sharps, such as knife blades and needles, should be correctly discarded;</a:t>
            </a:r>
          </a:p>
          <a:p>
            <a:pPr marL="646113" lvl="1" indent="-285750">
              <a:buFont typeface="Arial" charset="0"/>
              <a:buChar char="•"/>
            </a:pPr>
            <a:r>
              <a:rPr lang="en-GB" sz="2000" dirty="0"/>
              <a:t>sharps</a:t>
            </a:r>
            <a:r>
              <a:rPr lang="en-GB" sz="2000" b="1" dirty="0"/>
              <a:t> </a:t>
            </a:r>
            <a:r>
              <a:rPr lang="en-GB" sz="2000" dirty="0"/>
              <a:t>that can cause injury to health care workers should be segregated.</a:t>
            </a:r>
          </a:p>
          <a:p>
            <a:pPr marL="285750" indent="-285750">
              <a:buFont typeface="Arial" charset="0"/>
              <a:buChar char="•"/>
            </a:pPr>
            <a:r>
              <a:rPr lang="en-GB" sz="2400" b="1" dirty="0"/>
              <a:t>Do not use saline </a:t>
            </a:r>
            <a:r>
              <a:rPr lang="en-GB" sz="2400" dirty="0"/>
              <a:t>or </a:t>
            </a:r>
            <a:r>
              <a:rPr lang="en-GB" sz="2400" b="1" dirty="0"/>
              <a:t>hypochlorite solution </a:t>
            </a:r>
            <a:r>
              <a:rPr lang="en-GB" sz="2400" dirty="0"/>
              <a:t>as a soaking solution as it damages some medical devices.</a:t>
            </a:r>
          </a:p>
        </p:txBody>
      </p:sp>
      <p:sp>
        <p:nvSpPr>
          <p:cNvPr id="3" name="Title 2">
            <a:extLst>
              <a:ext uri="{FF2B5EF4-FFF2-40B4-BE49-F238E27FC236}">
                <a16:creationId xmlns:a16="http://schemas.microsoft.com/office/drawing/2014/main" id="{AACD1D95-3221-4175-AF09-85FA3C0404C5}"/>
              </a:ext>
            </a:extLst>
          </p:cNvPr>
          <p:cNvSpPr>
            <a:spLocks noGrp="1"/>
          </p:cNvSpPr>
          <p:nvPr>
            <p:ph type="title"/>
          </p:nvPr>
        </p:nvSpPr>
        <p:spPr>
          <a:xfrm>
            <a:off x="359999" y="184739"/>
            <a:ext cx="7456646" cy="720000"/>
          </a:xfrm>
        </p:spPr>
        <p:txBody>
          <a:bodyPr>
            <a:noAutofit/>
          </a:bodyPr>
          <a:lstStyle/>
          <a:p>
            <a:r>
              <a:rPr lang="en-GB" sz="3200" dirty="0"/>
              <a:t>Receipt and storage (1)</a:t>
            </a:r>
          </a:p>
        </p:txBody>
      </p:sp>
    </p:spTree>
    <p:extLst>
      <p:ext uri="{BB962C8B-B14F-4D97-AF65-F5344CB8AC3E}">
        <p14:creationId xmlns:p14="http://schemas.microsoft.com/office/powerpoint/2010/main" val="1926063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E4F932-02BC-42C6-8B3B-8F5C690FC369}"/>
              </a:ext>
            </a:extLst>
          </p:cNvPr>
          <p:cNvSpPr>
            <a:spLocks noGrp="1"/>
          </p:cNvSpPr>
          <p:nvPr>
            <p:ph idx="1"/>
          </p:nvPr>
        </p:nvSpPr>
        <p:spPr>
          <a:xfrm>
            <a:off x="359998" y="1279981"/>
            <a:ext cx="8424001" cy="5058000"/>
          </a:xfrm>
        </p:spPr>
        <p:txBody>
          <a:bodyPr>
            <a:normAutofit lnSpcReduction="10000"/>
          </a:bodyPr>
          <a:lstStyle/>
          <a:p>
            <a:r>
              <a:rPr lang="en-GB" sz="2400" dirty="0"/>
              <a:t>Soaking of instruments in 0.5% chlorine solution or any other disinfectant before cleaning is </a:t>
            </a:r>
            <a:r>
              <a:rPr lang="en-GB" sz="2400" b="1" dirty="0"/>
              <a:t>not recommended </a:t>
            </a:r>
            <a:r>
              <a:rPr lang="en-GB" sz="2400" dirty="0"/>
              <a:t>for the following reasons.</a:t>
            </a:r>
          </a:p>
          <a:p>
            <a:pPr marL="703263" lvl="1" indent="-342900"/>
            <a:r>
              <a:rPr lang="en-GB" sz="2200" dirty="0"/>
              <a:t>It may </a:t>
            </a:r>
            <a:r>
              <a:rPr lang="en-GB" sz="2200" b="1" dirty="0"/>
              <a:t>damage/corrode </a:t>
            </a:r>
            <a:r>
              <a:rPr lang="en-GB" sz="2200" dirty="0"/>
              <a:t>the instruments.</a:t>
            </a:r>
          </a:p>
          <a:p>
            <a:pPr marL="703263" lvl="1" indent="-342900"/>
            <a:r>
              <a:rPr lang="en-GB" sz="2200" dirty="0"/>
              <a:t>The </a:t>
            </a:r>
            <a:r>
              <a:rPr lang="en-GB" sz="2200" b="1" dirty="0"/>
              <a:t>disinfectant may be inactivated </a:t>
            </a:r>
            <a:r>
              <a:rPr lang="en-GB" sz="2200" dirty="0"/>
              <a:t>by blood and body fluids, which could become a source of microbial contamination and formation of biofilm.</a:t>
            </a:r>
          </a:p>
          <a:p>
            <a:pPr marL="703263" lvl="1" indent="-342900"/>
            <a:r>
              <a:rPr lang="en-GB" sz="2200" dirty="0"/>
              <a:t>Transportation of contaminated items soaked in chemical disinfectant to the decontamination area may pose a </a:t>
            </a:r>
            <a:r>
              <a:rPr lang="en-GB" sz="2200" b="1" dirty="0"/>
              <a:t>risk to health care workers </a:t>
            </a:r>
            <a:r>
              <a:rPr lang="en-GB" sz="2200" dirty="0"/>
              <a:t>and result in inappropriate handling and accidental damage.</a:t>
            </a:r>
          </a:p>
          <a:p>
            <a:pPr marL="703263" lvl="1" indent="-342900"/>
            <a:r>
              <a:rPr lang="en-GB" sz="2200" dirty="0"/>
              <a:t>Soaking in disinfectant could contribute to the development of antimicrobial resistance to disinfectants.</a:t>
            </a:r>
          </a:p>
        </p:txBody>
      </p:sp>
      <p:sp>
        <p:nvSpPr>
          <p:cNvPr id="3" name="Title 2">
            <a:extLst>
              <a:ext uri="{FF2B5EF4-FFF2-40B4-BE49-F238E27FC236}">
                <a16:creationId xmlns:a16="http://schemas.microsoft.com/office/drawing/2014/main" id="{19042143-58C6-4906-8C5C-11EA81C4E722}"/>
              </a:ext>
            </a:extLst>
          </p:cNvPr>
          <p:cNvSpPr>
            <a:spLocks noGrp="1"/>
          </p:cNvSpPr>
          <p:nvPr>
            <p:ph type="title"/>
          </p:nvPr>
        </p:nvSpPr>
        <p:spPr>
          <a:xfrm>
            <a:off x="359998" y="367619"/>
            <a:ext cx="7397654" cy="720000"/>
          </a:xfrm>
        </p:spPr>
        <p:txBody>
          <a:bodyPr/>
          <a:lstStyle/>
          <a:p>
            <a:r>
              <a:rPr lang="en-GB" sz="3200" dirty="0"/>
              <a:t>Why not to soak instruments in disinfectant prior to cleaning</a:t>
            </a:r>
          </a:p>
        </p:txBody>
      </p:sp>
    </p:spTree>
    <p:extLst>
      <p:ext uri="{BB962C8B-B14F-4D97-AF65-F5344CB8AC3E}">
        <p14:creationId xmlns:p14="http://schemas.microsoft.com/office/powerpoint/2010/main" val="3019741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F1E6DD-CB91-486E-A08A-79E54CF79F07}"/>
              </a:ext>
            </a:extLst>
          </p:cNvPr>
          <p:cNvSpPr>
            <a:spLocks noGrp="1"/>
          </p:cNvSpPr>
          <p:nvPr>
            <p:ph idx="1"/>
          </p:nvPr>
        </p:nvSpPr>
        <p:spPr>
          <a:xfrm>
            <a:off x="175442" y="1257788"/>
            <a:ext cx="4573539" cy="4237200"/>
          </a:xfrm>
        </p:spPr>
        <p:txBody>
          <a:bodyPr>
            <a:noAutofit/>
          </a:bodyPr>
          <a:lstStyle/>
          <a:p>
            <a:r>
              <a:rPr lang="en-GB" sz="2400" dirty="0"/>
              <a:t>Soiled instruments should be opened and </a:t>
            </a:r>
            <a:r>
              <a:rPr lang="en-GB" sz="2400" b="1" dirty="0"/>
              <a:t>kept moist</a:t>
            </a:r>
            <a:r>
              <a:rPr lang="en-GB" sz="2400" dirty="0"/>
              <a:t>.</a:t>
            </a:r>
          </a:p>
          <a:p>
            <a:pPr marL="646113" lvl="1" indent="-285750">
              <a:buFont typeface="Arial" charset="0"/>
              <a:buChar char="•"/>
            </a:pPr>
            <a:r>
              <a:rPr lang="en-GB" sz="2000" dirty="0"/>
              <a:t>Spray with an enzymatic spray (using PPE).</a:t>
            </a:r>
          </a:p>
          <a:p>
            <a:pPr marL="646113" lvl="1" indent="-285750">
              <a:buFont typeface="Arial" charset="0"/>
              <a:buChar char="•"/>
            </a:pPr>
            <a:r>
              <a:rPr lang="en-GB" sz="2000" dirty="0"/>
              <a:t>Cover with a towel moistened with water (not saline) or foam, spray or gel specifically intended for this purpose.</a:t>
            </a:r>
          </a:p>
          <a:p>
            <a:pPr marL="646113" lvl="1" indent="-285750">
              <a:buFont typeface="Arial" charset="0"/>
              <a:buChar char="•"/>
            </a:pPr>
            <a:r>
              <a:rPr lang="en-GB" sz="2000" b="1" dirty="0"/>
              <a:t>Do not </a:t>
            </a:r>
            <a:r>
              <a:rPr lang="en-GB" sz="2000" dirty="0"/>
              <a:t>transport in containers with water, as water is a splash hazard.</a:t>
            </a:r>
          </a:p>
        </p:txBody>
      </p:sp>
      <p:sp>
        <p:nvSpPr>
          <p:cNvPr id="3" name="Title 2">
            <a:extLst>
              <a:ext uri="{FF2B5EF4-FFF2-40B4-BE49-F238E27FC236}">
                <a16:creationId xmlns:a16="http://schemas.microsoft.com/office/drawing/2014/main" id="{AACD1D95-3221-4175-AF09-85FA3C0404C5}"/>
              </a:ext>
            </a:extLst>
          </p:cNvPr>
          <p:cNvSpPr>
            <a:spLocks noGrp="1"/>
          </p:cNvSpPr>
          <p:nvPr>
            <p:ph type="title"/>
          </p:nvPr>
        </p:nvSpPr>
        <p:spPr>
          <a:xfrm>
            <a:off x="175442" y="169342"/>
            <a:ext cx="7309161" cy="720000"/>
          </a:xfrm>
        </p:spPr>
        <p:txBody>
          <a:bodyPr>
            <a:noAutofit/>
          </a:bodyPr>
          <a:lstStyle/>
          <a:p>
            <a:r>
              <a:rPr lang="en-GB" sz="3200" dirty="0"/>
              <a:t>Receipt and storage (2)</a:t>
            </a:r>
          </a:p>
        </p:txBody>
      </p:sp>
      <p:sp>
        <p:nvSpPr>
          <p:cNvPr id="6" name="Rectangle 5">
            <a:extLst>
              <a:ext uri="{FF2B5EF4-FFF2-40B4-BE49-F238E27FC236}">
                <a16:creationId xmlns:a16="http://schemas.microsoft.com/office/drawing/2014/main" id="{9DAF1133-56FA-4EE4-974A-4E3B01239262}"/>
              </a:ext>
            </a:extLst>
          </p:cNvPr>
          <p:cNvSpPr/>
          <p:nvPr/>
        </p:nvSpPr>
        <p:spPr>
          <a:xfrm>
            <a:off x="378650" y="5627787"/>
            <a:ext cx="8386699" cy="707886"/>
          </a:xfrm>
          <a:prstGeom prst="rect">
            <a:avLst/>
          </a:prstGeom>
          <a:solidFill>
            <a:srgbClr val="C00000"/>
          </a:solidFill>
        </p:spPr>
        <p:txBody>
          <a:bodyPr wrap="square">
            <a:spAutoFit/>
          </a:bodyPr>
          <a:lstStyle/>
          <a:p>
            <a:pPr algn="ctr"/>
            <a:r>
              <a:rPr lang="en-GB" sz="2000" b="1" dirty="0">
                <a:solidFill>
                  <a:schemeClr val="bg1"/>
                </a:solidFill>
              </a:rPr>
              <a:t>Example of a prepared tray with surgical instruments ready for transportation to the sterile service department </a:t>
            </a:r>
          </a:p>
        </p:txBody>
      </p:sp>
      <p:pic>
        <p:nvPicPr>
          <p:cNvPr id="9" name="Picture 8">
            <a:extLst>
              <a:ext uri="{FF2B5EF4-FFF2-40B4-BE49-F238E27FC236}">
                <a16:creationId xmlns:a16="http://schemas.microsoft.com/office/drawing/2014/main" id="{90D47205-1635-40EF-A39A-80BD0D574B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88335" y="1376084"/>
            <a:ext cx="3977226" cy="2753464"/>
          </a:xfrm>
          <a:prstGeom prst="rect">
            <a:avLst/>
          </a:prstGeom>
        </p:spPr>
      </p:pic>
      <p:sp>
        <p:nvSpPr>
          <p:cNvPr id="4" name="TextBox 3">
            <a:extLst>
              <a:ext uri="{FF2B5EF4-FFF2-40B4-BE49-F238E27FC236}">
                <a16:creationId xmlns:a16="http://schemas.microsoft.com/office/drawing/2014/main" id="{797A107E-C86E-4B98-A3C6-47BECBB8F738}"/>
              </a:ext>
            </a:extLst>
          </p:cNvPr>
          <p:cNvSpPr txBox="1"/>
          <p:nvPr/>
        </p:nvSpPr>
        <p:spPr>
          <a:xfrm>
            <a:off x="175442" y="6396335"/>
            <a:ext cx="8690119" cy="338554"/>
          </a:xfrm>
          <a:prstGeom prst="rect">
            <a:avLst/>
          </a:prstGeom>
          <a:noFill/>
        </p:spPr>
        <p:txBody>
          <a:bodyPr wrap="square" rtlCol="0">
            <a:spAutoFit/>
          </a:bodyPr>
          <a:lstStyle/>
          <a:p>
            <a:r>
              <a:rPr lang="en-GB" sz="800" i="1" dirty="0"/>
              <a:t>Source: </a:t>
            </a:r>
            <a:r>
              <a:rPr lang="en-GB" sz="800" dirty="0"/>
              <a:t>Decontamination and reprocessing of medical devices for health-care facilities. Geneva: World Health Organization; 2016 (</a:t>
            </a:r>
            <a:r>
              <a:rPr lang="en-GB" sz="800" dirty="0">
                <a:hlinkClick r:id="rId4"/>
              </a:rPr>
              <a:t>https://www.who.int/infection-prevention/publications/decontamination/en/</a:t>
            </a:r>
            <a:r>
              <a:rPr lang="en-GB" sz="800" dirty="0"/>
              <a:t>, accessed 21 February 2019).</a:t>
            </a:r>
          </a:p>
        </p:txBody>
      </p:sp>
    </p:spTree>
    <p:extLst>
      <p:ext uri="{BB962C8B-B14F-4D97-AF65-F5344CB8AC3E}">
        <p14:creationId xmlns:p14="http://schemas.microsoft.com/office/powerpoint/2010/main" val="3077420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40A1-6F3D-4911-BB24-529ACF8B3CE3}"/>
              </a:ext>
            </a:extLst>
          </p:cNvPr>
          <p:cNvSpPr>
            <a:spLocks noGrp="1"/>
          </p:cNvSpPr>
          <p:nvPr>
            <p:ph idx="1"/>
          </p:nvPr>
        </p:nvSpPr>
        <p:spPr/>
        <p:txBody>
          <a:bodyPr/>
          <a:lstStyle/>
          <a:p>
            <a:pPr marL="457200" indent="-457200">
              <a:buFont typeface="Arial" panose="020B0604020202020204" pitchFamily="34" charset="0"/>
              <a:buChar char="•"/>
            </a:pPr>
            <a:endParaRPr lang="en-GB" sz="2800" dirty="0"/>
          </a:p>
          <a:p>
            <a:r>
              <a:rPr lang="en-GB" sz="2800" dirty="0"/>
              <a:t>Contaminated items should be contained in dedicated, </a:t>
            </a:r>
            <a:r>
              <a:rPr lang="en-GB" sz="2800" b="1" dirty="0"/>
              <a:t>fully enclosed, leak-proof and puncture-proof </a:t>
            </a:r>
            <a:r>
              <a:rPr lang="en-GB" sz="2800" dirty="0"/>
              <a:t>containers prior to transport to the sterile service department/decontamination area in a </a:t>
            </a:r>
            <a:r>
              <a:rPr lang="en-ZA" sz="2800" dirty="0"/>
              <a:t>transportation trolley.</a:t>
            </a:r>
          </a:p>
          <a:p>
            <a:endParaRPr lang="en-GB" sz="2800" dirty="0"/>
          </a:p>
        </p:txBody>
      </p:sp>
      <p:sp>
        <p:nvSpPr>
          <p:cNvPr id="8" name="Title 7">
            <a:extLst>
              <a:ext uri="{FF2B5EF4-FFF2-40B4-BE49-F238E27FC236}">
                <a16:creationId xmlns:a16="http://schemas.microsoft.com/office/drawing/2014/main" id="{9EBCFB53-C4AA-4E73-9AC8-9C440983B5B9}"/>
              </a:ext>
            </a:extLst>
          </p:cNvPr>
          <p:cNvSpPr>
            <a:spLocks noGrp="1"/>
          </p:cNvSpPr>
          <p:nvPr>
            <p:ph type="title"/>
          </p:nvPr>
        </p:nvSpPr>
        <p:spPr>
          <a:xfrm>
            <a:off x="359999" y="580979"/>
            <a:ext cx="5979841" cy="720000"/>
          </a:xfrm>
        </p:spPr>
        <p:txBody>
          <a:bodyPr/>
          <a:lstStyle/>
          <a:p>
            <a:r>
              <a:rPr lang="en-GB" sz="3200" dirty="0"/>
              <a:t>Transportation of instruments  </a:t>
            </a:r>
          </a:p>
        </p:txBody>
      </p:sp>
    </p:spTree>
    <p:extLst>
      <p:ext uri="{BB962C8B-B14F-4D97-AF65-F5344CB8AC3E}">
        <p14:creationId xmlns:p14="http://schemas.microsoft.com/office/powerpoint/2010/main" val="387114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Grp="1"/>
          </p:cNvSpPr>
          <p:nvPr>
            <p:ph idx="1"/>
          </p:nvPr>
        </p:nvSpPr>
        <p:spPr>
          <a:xfrm>
            <a:off x="359999" y="1087619"/>
            <a:ext cx="8424001" cy="5255221"/>
          </a:xfrm>
          <a:prstGeom prst="rect">
            <a:avLst/>
          </a:prstGeom>
          <a:noFill/>
        </p:spPr>
        <p:txBody>
          <a:bodyPr wrap="square" rtlCol="0">
            <a:spAutoFit/>
          </a:bodyPr>
          <a:lstStyle/>
          <a:p>
            <a:pPr>
              <a:spcBef>
                <a:spcPts val="513"/>
              </a:spcBef>
            </a:pPr>
            <a:r>
              <a:rPr lang="en-CA" sz="2200" dirty="0"/>
              <a:t>At the end of this module, the IPC focal point should be able to:</a:t>
            </a:r>
            <a:endParaRPr lang="en-US" sz="2200" b="1" dirty="0"/>
          </a:p>
          <a:p>
            <a:pPr marL="390952" indent="-390952">
              <a:spcBef>
                <a:spcPts val="513"/>
              </a:spcBef>
              <a:buFont typeface="Arial" charset="0"/>
              <a:buChar char="•"/>
            </a:pPr>
            <a:r>
              <a:rPr lang="en-US" sz="2000" dirty="0"/>
              <a:t>perform risk assessments of medical devices using the Spaulding classification;</a:t>
            </a:r>
          </a:p>
          <a:p>
            <a:pPr marL="390952" indent="-390952">
              <a:spcBef>
                <a:spcPts val="513"/>
              </a:spcBef>
              <a:buFont typeface="Arial" charset="0"/>
              <a:buChar char="•"/>
            </a:pPr>
            <a:r>
              <a:rPr lang="en-US" sz="2000" dirty="0"/>
              <a:t>plan the workspace and flow of a decontamination area in all settings;</a:t>
            </a:r>
          </a:p>
          <a:p>
            <a:pPr marL="390952" indent="-390952">
              <a:spcBef>
                <a:spcPts val="513"/>
              </a:spcBef>
              <a:buFont typeface="Arial" charset="0"/>
              <a:buChar char="•"/>
            </a:pPr>
            <a:r>
              <a:rPr lang="en-US" sz="2000" dirty="0"/>
              <a:t>recognize the need for staff safety and appropriate use of personal protective equipment (PPE) in work areas within the decontamination unit;</a:t>
            </a:r>
          </a:p>
          <a:p>
            <a:pPr marL="390952" indent="-390952">
              <a:spcBef>
                <a:spcPts val="513"/>
              </a:spcBef>
              <a:buFont typeface="Arial" charset="0"/>
              <a:buChar char="•"/>
            </a:pPr>
            <a:r>
              <a:rPr lang="en-US" sz="2000" dirty="0"/>
              <a:t>correctly establish and supervise proper receipt, storage and safe transportation of sterile medical devices;</a:t>
            </a:r>
          </a:p>
          <a:p>
            <a:pPr marL="390952" indent="-390952">
              <a:spcBef>
                <a:spcPts val="513"/>
              </a:spcBef>
              <a:buFont typeface="Arial" charset="0"/>
              <a:buChar char="•"/>
            </a:pPr>
            <a:r>
              <a:rPr lang="en-US" sz="2000" dirty="0"/>
              <a:t>make recommendations on various aspects of decontamination and appropriate inspection, assembly and packaging of medical supplies; </a:t>
            </a:r>
          </a:p>
          <a:p>
            <a:pPr marL="390952" indent="-390952">
              <a:spcBef>
                <a:spcPts val="513"/>
              </a:spcBef>
              <a:buFont typeface="Arial" charset="0"/>
              <a:buChar char="•"/>
            </a:pPr>
            <a:r>
              <a:rPr lang="en-US" sz="2000" dirty="0"/>
              <a:t>educate health workers on the importance and principles of decontamination and validation procedures.</a:t>
            </a:r>
          </a:p>
        </p:txBody>
      </p:sp>
      <p:sp>
        <p:nvSpPr>
          <p:cNvPr id="2" name="Title 1"/>
          <p:cNvSpPr>
            <a:spLocks noGrp="1"/>
          </p:cNvSpPr>
          <p:nvPr>
            <p:ph type="title"/>
          </p:nvPr>
        </p:nvSpPr>
        <p:spPr/>
        <p:txBody>
          <a:bodyPr/>
          <a:lstStyle/>
          <a:p>
            <a:r>
              <a:rPr lang="en-US" sz="3200" dirty="0"/>
              <a:t>Competencies</a:t>
            </a:r>
          </a:p>
        </p:txBody>
      </p:sp>
    </p:spTree>
    <p:extLst>
      <p:ext uri="{BB962C8B-B14F-4D97-AF65-F5344CB8AC3E}">
        <p14:creationId xmlns:p14="http://schemas.microsoft.com/office/powerpoint/2010/main" val="1155970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Session 4</a:t>
            </a:r>
          </a:p>
        </p:txBody>
      </p:sp>
      <p:sp>
        <p:nvSpPr>
          <p:cNvPr id="11" name="Picture Placeholder 10"/>
          <p:cNvSpPr>
            <a:spLocks noGrp="1"/>
          </p:cNvSpPr>
          <p:nvPr>
            <p:ph type="pic" sz="quarter" idx="23"/>
          </p:nvPr>
        </p:nvSpPr>
        <p:spPr/>
      </p:sp>
      <p:sp>
        <p:nvSpPr>
          <p:cNvPr id="13" name="Subtitle 1"/>
          <p:cNvSpPr>
            <a:spLocks noGrp="1"/>
          </p:cNvSpPr>
          <p:nvPr>
            <p:ph type="body" sz="quarter" idx="18"/>
          </p:nvPr>
        </p:nvSpPr>
        <p:spPr>
          <a:xfrm>
            <a:off x="1" y="1800000"/>
            <a:ext cx="4453245" cy="2461700"/>
          </a:xfrm>
        </p:spPr>
        <p:style>
          <a:lnRef idx="2">
            <a:schemeClr val="accent2"/>
          </a:lnRef>
          <a:fillRef idx="1">
            <a:schemeClr val="lt1"/>
          </a:fillRef>
          <a:effectRef idx="0">
            <a:schemeClr val="accent2"/>
          </a:effectRef>
          <a:fontRef idx="minor">
            <a:schemeClr val="dk1"/>
          </a:fontRef>
        </p:style>
        <p:txBody>
          <a:bodyPr>
            <a:normAutofit/>
          </a:bodyPr>
          <a:lstStyle/>
          <a:p>
            <a:r>
              <a:rPr lang="en-GB" dirty="0">
                <a:solidFill>
                  <a:schemeClr val="accent2"/>
                </a:solidFill>
              </a:rPr>
              <a:t>Cleaning of medical devices</a:t>
            </a:r>
            <a:endParaRPr lang="en-US" dirty="0">
              <a:solidFill>
                <a:schemeClr val="accent2"/>
              </a:solidFill>
            </a:endParaRPr>
          </a:p>
        </p:txBody>
      </p:sp>
    </p:spTree>
    <p:extLst>
      <p:ext uri="{BB962C8B-B14F-4D97-AF65-F5344CB8AC3E}">
        <p14:creationId xmlns:p14="http://schemas.microsoft.com/office/powerpoint/2010/main" val="1845752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59998" y="1107200"/>
            <a:ext cx="8424001" cy="4237200"/>
          </a:xfrm>
        </p:spPr>
        <p:txBody>
          <a:bodyPr>
            <a:normAutofit fontScale="55000" lnSpcReduction="20000"/>
          </a:bodyPr>
          <a:lstStyle/>
          <a:p>
            <a:r>
              <a:rPr lang="en-GB" altLang="en-US" sz="4400" dirty="0"/>
              <a:t>Cleaning protects:</a:t>
            </a:r>
          </a:p>
          <a:p>
            <a:pPr marL="874713" lvl="1" indent="-514350"/>
            <a:r>
              <a:rPr lang="en-GB" altLang="en-US" sz="3600" dirty="0"/>
              <a:t>the equipment from organic matter that can damage equipment</a:t>
            </a:r>
          </a:p>
          <a:p>
            <a:pPr marL="874713" lvl="1" indent="-514350"/>
            <a:r>
              <a:rPr lang="en-GB" altLang="en-US" sz="3600" dirty="0"/>
              <a:t>staff from the risk posed by inappropriately cleaned medical devices. </a:t>
            </a:r>
          </a:p>
          <a:p>
            <a:r>
              <a:rPr lang="en-GB" altLang="en-US" sz="4400" dirty="0"/>
              <a:t>It removes:</a:t>
            </a:r>
          </a:p>
          <a:p>
            <a:pPr marL="874713" lvl="1" indent="-514350"/>
            <a:r>
              <a:rPr lang="en-GB" altLang="en-US" sz="3600" dirty="0"/>
              <a:t>potentially infectious micro-organisms</a:t>
            </a:r>
          </a:p>
          <a:p>
            <a:pPr marL="874713" lvl="1" indent="-514350"/>
            <a:r>
              <a:rPr lang="en-GB" altLang="en-US" sz="3600" dirty="0"/>
              <a:t>the organic material on which micro-organisms thrive</a:t>
            </a:r>
          </a:p>
          <a:p>
            <a:pPr marL="874713" lvl="1" indent="-514350"/>
            <a:r>
              <a:rPr lang="en-GB" altLang="en-US" sz="3600" dirty="0"/>
              <a:t>soil that protects micro-organisms during disinfection and sterilization</a:t>
            </a:r>
          </a:p>
          <a:p>
            <a:pPr marL="874713" lvl="1" indent="-514350"/>
            <a:r>
              <a:rPr lang="en-GB" altLang="en-US" sz="3600" dirty="0"/>
              <a:t>soil that can inactivate disinfectants.</a:t>
            </a:r>
          </a:p>
          <a:p>
            <a:endParaRPr lang="en-GB" altLang="en-US" sz="2000" dirty="0"/>
          </a:p>
        </p:txBody>
      </p:sp>
      <p:sp>
        <p:nvSpPr>
          <p:cNvPr id="7" name="Text Placeholder 6"/>
          <p:cNvSpPr>
            <a:spLocks noGrp="1"/>
          </p:cNvSpPr>
          <p:nvPr>
            <p:ph type="body" sz="quarter" idx="21"/>
          </p:nvPr>
        </p:nvSpPr>
        <p:spPr/>
        <p:txBody>
          <a:bodyPr/>
          <a:lstStyle/>
          <a:p>
            <a:endParaRPr lang="en-CA"/>
          </a:p>
        </p:txBody>
      </p:sp>
      <p:sp>
        <p:nvSpPr>
          <p:cNvPr id="5" name="Title 4"/>
          <p:cNvSpPr>
            <a:spLocks noGrp="1"/>
          </p:cNvSpPr>
          <p:nvPr>
            <p:ph type="title"/>
          </p:nvPr>
        </p:nvSpPr>
        <p:spPr>
          <a:xfrm>
            <a:off x="288878" y="234593"/>
            <a:ext cx="6711361" cy="720000"/>
          </a:xfrm>
        </p:spPr>
        <p:txBody>
          <a:bodyPr/>
          <a:lstStyle/>
          <a:p>
            <a:r>
              <a:rPr lang="en-CA" sz="3200" dirty="0"/>
              <a:t>Why must medical equipment be cleaned? </a:t>
            </a:r>
          </a:p>
        </p:txBody>
      </p:sp>
      <p:sp>
        <p:nvSpPr>
          <p:cNvPr id="4" name="Rectangle 3">
            <a:extLst>
              <a:ext uri="{FF2B5EF4-FFF2-40B4-BE49-F238E27FC236}">
                <a16:creationId xmlns:a16="http://schemas.microsoft.com/office/drawing/2014/main" id="{9063979F-8C98-4BC1-BF08-A7A871C25A34}"/>
              </a:ext>
            </a:extLst>
          </p:cNvPr>
          <p:cNvSpPr/>
          <p:nvPr/>
        </p:nvSpPr>
        <p:spPr>
          <a:xfrm>
            <a:off x="359999" y="5272879"/>
            <a:ext cx="8354916" cy="1328463"/>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sz="2000" b="1" dirty="0">
                <a:solidFill>
                  <a:srgbClr val="FFFF00"/>
                </a:solidFill>
              </a:rPr>
              <a:t>REMEMBER:</a:t>
            </a:r>
          </a:p>
          <a:p>
            <a:pPr algn="ctr">
              <a:buNone/>
            </a:pPr>
            <a:r>
              <a:rPr lang="en-GB" altLang="en-US" sz="2000" dirty="0">
                <a:solidFill>
                  <a:srgbClr val="FFFF00"/>
                </a:solidFill>
              </a:rPr>
              <a:t>you can clean without sterilizing but you</a:t>
            </a:r>
          </a:p>
          <a:p>
            <a:pPr algn="ctr">
              <a:buNone/>
            </a:pPr>
            <a:r>
              <a:rPr lang="en-GB" altLang="en-US" sz="2000" dirty="0">
                <a:solidFill>
                  <a:srgbClr val="FFFF00"/>
                </a:solidFill>
              </a:rPr>
              <a:t> </a:t>
            </a:r>
            <a:r>
              <a:rPr lang="en-GB" altLang="en-US" sz="2000" b="1" dirty="0">
                <a:solidFill>
                  <a:srgbClr val="FFFF00"/>
                </a:solidFill>
              </a:rPr>
              <a:t>cannot</a:t>
            </a:r>
            <a:r>
              <a:rPr lang="en-GB" altLang="en-US" sz="2000" dirty="0">
                <a:solidFill>
                  <a:srgbClr val="FFFF00"/>
                </a:solidFill>
              </a:rPr>
              <a:t> sterilize or disinfect without cleaning.</a:t>
            </a:r>
          </a:p>
        </p:txBody>
      </p:sp>
    </p:spTree>
    <p:extLst>
      <p:ext uri="{BB962C8B-B14F-4D97-AF65-F5344CB8AC3E}">
        <p14:creationId xmlns:p14="http://schemas.microsoft.com/office/powerpoint/2010/main" val="2048644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359999" y="1310400"/>
            <a:ext cx="8424001" cy="4237200"/>
          </a:xfrm>
        </p:spPr>
        <p:txBody>
          <a:bodyPr/>
          <a:lstStyle/>
          <a:p>
            <a:r>
              <a:rPr lang="en-GB" altLang="en-US" sz="2400" dirty="0"/>
              <a:t>The following equipment must be prepared before starting the cleaning process:</a:t>
            </a:r>
          </a:p>
          <a:p>
            <a:pPr marL="703263" lvl="1" indent="-342900"/>
            <a:r>
              <a:rPr lang="en-GB" altLang="en-US" sz="2000" dirty="0"/>
              <a:t>cloths</a:t>
            </a:r>
          </a:p>
          <a:p>
            <a:pPr marL="703263" lvl="1" indent="-342900"/>
            <a:r>
              <a:rPr lang="en-GB" altLang="en-US" sz="2000" dirty="0"/>
              <a:t>brushes</a:t>
            </a:r>
          </a:p>
          <a:p>
            <a:pPr marL="703263" lvl="1" indent="-342900"/>
            <a:r>
              <a:rPr lang="en-GB" altLang="en-US" sz="2000" dirty="0"/>
              <a:t>spray guns</a:t>
            </a:r>
          </a:p>
          <a:p>
            <a:pPr marL="703263" lvl="1" indent="-342900"/>
            <a:r>
              <a:rPr lang="en-GB" altLang="en-US" sz="2000" dirty="0"/>
              <a:t>flushing devices.</a:t>
            </a:r>
          </a:p>
        </p:txBody>
      </p:sp>
      <p:sp>
        <p:nvSpPr>
          <p:cNvPr id="48130" name="Rectangle 2"/>
          <p:cNvSpPr>
            <a:spLocks noGrp="1" noChangeArrowheads="1"/>
          </p:cNvSpPr>
          <p:nvPr>
            <p:ph type="title"/>
          </p:nvPr>
        </p:nvSpPr>
        <p:spPr/>
        <p:txBody>
          <a:bodyPr/>
          <a:lstStyle/>
          <a:p>
            <a:r>
              <a:rPr lang="en-GB" altLang="en-US" sz="3200" dirty="0"/>
              <a:t>Manual cleaning</a:t>
            </a:r>
          </a:p>
        </p:txBody>
      </p:sp>
      <p:pic>
        <p:nvPicPr>
          <p:cNvPr id="4" name="Content Placeholder 12" descr="F:\Pictures\CSSD PAK April 24 2014\Hospital Round Visit THI\IMG_3696.JPG"/>
          <p:cNvPicPr>
            <a:picLocks/>
          </p:cNvPicPr>
          <p:nvPr/>
        </p:nvPicPr>
        <p:blipFill>
          <a:blip r:embed="rId3" cstate="print">
            <a:extLst>
              <a:ext uri="{28A0092B-C50C-407E-A947-70E740481C1C}">
                <a14:useLocalDpi xmlns:a14="http://schemas.microsoft.com/office/drawing/2010/main"/>
              </a:ext>
            </a:extLst>
          </a:blip>
          <a:srcRect/>
          <a:stretch>
            <a:fillRect/>
          </a:stretch>
        </p:blipFill>
        <p:spPr bwMode="auto">
          <a:xfrm>
            <a:off x="3352800" y="2352742"/>
            <a:ext cx="5136209" cy="298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A3AA8255-F409-44B3-97A4-8D4E978F1FB4}"/>
              </a:ext>
            </a:extLst>
          </p:cNvPr>
          <p:cNvSpPr/>
          <p:nvPr/>
        </p:nvSpPr>
        <p:spPr>
          <a:xfrm>
            <a:off x="3352800" y="5438957"/>
            <a:ext cx="3664585" cy="215444"/>
          </a:xfrm>
          <a:prstGeom prst="rect">
            <a:avLst/>
          </a:prstGeom>
        </p:spPr>
        <p:txBody>
          <a:bodyPr wrap="square">
            <a:spAutoFit/>
          </a:bodyPr>
          <a:lstStyle/>
          <a:p>
            <a:r>
              <a:rPr lang="en-GB" sz="800" dirty="0"/>
              <a:t>© ICAN/</a:t>
            </a:r>
            <a:r>
              <a:rPr lang="en-GB" sz="800" dirty="0" err="1"/>
              <a:t>Shaheen</a:t>
            </a:r>
            <a:r>
              <a:rPr lang="en-GB" sz="800" dirty="0"/>
              <a:t> </a:t>
            </a:r>
            <a:r>
              <a:rPr lang="en-GB" sz="800" dirty="0" err="1"/>
              <a:t>Mehtar</a:t>
            </a:r>
            <a:r>
              <a:rPr lang="en-GB" sz="800" dirty="0"/>
              <a:t> </a:t>
            </a:r>
          </a:p>
        </p:txBody>
      </p:sp>
    </p:spTree>
    <p:extLst>
      <p:ext uri="{BB962C8B-B14F-4D97-AF65-F5344CB8AC3E}">
        <p14:creationId xmlns:p14="http://schemas.microsoft.com/office/powerpoint/2010/main" val="1813021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sz="half" idx="2"/>
          </p:nvPr>
        </p:nvSpPr>
        <p:spPr/>
        <p:txBody>
          <a:bodyPr>
            <a:normAutofit fontScale="92500" lnSpcReduction="10000"/>
          </a:bodyPr>
          <a:lstStyle/>
          <a:p>
            <a:r>
              <a:rPr lang="en-GB" altLang="en-US" sz="2400" dirty="0"/>
              <a:t>It is essential to protect the health care worker with:</a:t>
            </a:r>
          </a:p>
          <a:p>
            <a:pPr marL="703263" lvl="1" indent="-342900"/>
            <a:r>
              <a:rPr lang="en-GB" altLang="en-US" sz="2000" dirty="0"/>
              <a:t>gloves – long domestic rubber gloves</a:t>
            </a:r>
          </a:p>
          <a:p>
            <a:pPr marL="703263" lvl="1" indent="-342900"/>
            <a:r>
              <a:rPr lang="en-GB" altLang="en-US" sz="2000" dirty="0"/>
              <a:t>apron (plastic/waterproof)</a:t>
            </a:r>
          </a:p>
          <a:p>
            <a:pPr marL="703263" lvl="1" indent="-342900"/>
            <a:r>
              <a:rPr lang="en-GB" altLang="en-US" sz="2000" dirty="0"/>
              <a:t>visor (eye cover)</a:t>
            </a:r>
          </a:p>
          <a:p>
            <a:pPr marL="703263" lvl="1" indent="-342900"/>
            <a:r>
              <a:rPr lang="en-GB" altLang="en-US" sz="2000" dirty="0"/>
              <a:t>closed-toe shoes or boots</a:t>
            </a:r>
          </a:p>
          <a:p>
            <a:pPr marL="703263" lvl="1" indent="-342900"/>
            <a:r>
              <a:rPr lang="en-GB" altLang="en-US" sz="2000" dirty="0"/>
              <a:t>clearly defined protocols for all stages of medical device reprocessing</a:t>
            </a:r>
          </a:p>
          <a:p>
            <a:pPr marL="703263" lvl="1" indent="-342900"/>
            <a:r>
              <a:rPr lang="en-GB" altLang="en-US" sz="2000" dirty="0"/>
              <a:t>immunization for hepatitis B.</a:t>
            </a:r>
          </a:p>
        </p:txBody>
      </p:sp>
      <p:pic>
        <p:nvPicPr>
          <p:cNvPr id="8" name="Picture Placeholder 7"/>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p:pic>
      <p:sp>
        <p:nvSpPr>
          <p:cNvPr id="19458" name="Rectangle 2"/>
          <p:cNvSpPr>
            <a:spLocks noGrp="1" noChangeArrowheads="1"/>
          </p:cNvSpPr>
          <p:nvPr>
            <p:ph type="title"/>
          </p:nvPr>
        </p:nvSpPr>
        <p:spPr/>
        <p:txBody>
          <a:bodyPr/>
          <a:lstStyle/>
          <a:p>
            <a:r>
              <a:rPr lang="en-GB" altLang="en-US" sz="3200" dirty="0"/>
              <a:t>Staff protection</a:t>
            </a:r>
          </a:p>
        </p:txBody>
      </p:sp>
      <p:sp>
        <p:nvSpPr>
          <p:cNvPr id="5" name="Rectangle 4">
            <a:extLst>
              <a:ext uri="{FF2B5EF4-FFF2-40B4-BE49-F238E27FC236}">
                <a16:creationId xmlns:a16="http://schemas.microsoft.com/office/drawing/2014/main" id="{A3AA8255-F409-44B3-97A4-8D4E978F1FB4}"/>
              </a:ext>
            </a:extLst>
          </p:cNvPr>
          <p:cNvSpPr/>
          <p:nvPr/>
        </p:nvSpPr>
        <p:spPr>
          <a:xfrm>
            <a:off x="359998" y="6057703"/>
            <a:ext cx="3664585" cy="215444"/>
          </a:xfrm>
          <a:prstGeom prst="rect">
            <a:avLst/>
          </a:prstGeom>
        </p:spPr>
        <p:txBody>
          <a:bodyPr wrap="square">
            <a:spAutoFit/>
          </a:bodyPr>
          <a:lstStyle/>
          <a:p>
            <a:r>
              <a:rPr lang="en-GB" sz="800" dirty="0"/>
              <a:t>© ICAN/</a:t>
            </a:r>
            <a:r>
              <a:rPr lang="en-GB" sz="800" dirty="0" err="1"/>
              <a:t>Shaheen</a:t>
            </a:r>
            <a:r>
              <a:rPr lang="en-GB" sz="800" dirty="0"/>
              <a:t> </a:t>
            </a:r>
            <a:r>
              <a:rPr lang="en-GB" sz="800" dirty="0" err="1"/>
              <a:t>Mehtar</a:t>
            </a:r>
            <a:r>
              <a:rPr lang="en-GB" sz="800" dirty="0"/>
              <a:t> </a:t>
            </a:r>
          </a:p>
        </p:txBody>
      </p:sp>
    </p:spTree>
    <p:extLst>
      <p:ext uri="{BB962C8B-B14F-4D97-AF65-F5344CB8AC3E}">
        <p14:creationId xmlns:p14="http://schemas.microsoft.com/office/powerpoint/2010/main" val="209472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8" y="365110"/>
            <a:ext cx="7339515" cy="720000"/>
          </a:xfrm>
        </p:spPr>
        <p:txBody>
          <a:bodyPr/>
          <a:lstStyle/>
          <a:p>
            <a:r>
              <a:rPr lang="en-ZA" sz="3200" dirty="0"/>
              <a:t>Essential requirements of cleaning:</a:t>
            </a:r>
            <a:br>
              <a:rPr lang="en-ZA" sz="3200" dirty="0"/>
            </a:br>
            <a:r>
              <a:rPr lang="en-ZA" sz="3200" i="1" dirty="0"/>
              <a:t>the Sinner Cycle</a:t>
            </a:r>
          </a:p>
        </p:txBody>
      </p:sp>
      <p:pic>
        <p:nvPicPr>
          <p:cNvPr id="4" name="Content Placeholder 3" descr="Photos\Heart\LowRes\CleaningRequirementsLowResv3.jpg"/>
          <p:cNvPicPr>
            <a:picLocks noGrp="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1129512" y="1141971"/>
            <a:ext cx="6884976" cy="5197502"/>
          </a:xfrm>
          <a:prstGeom prst="rect">
            <a:avLst/>
          </a:prstGeom>
          <a:noFill/>
          <a:ln>
            <a:noFill/>
          </a:ln>
        </p:spPr>
      </p:pic>
      <p:sp>
        <p:nvSpPr>
          <p:cNvPr id="6" name="Rectangle 5">
            <a:extLst>
              <a:ext uri="{FF2B5EF4-FFF2-40B4-BE49-F238E27FC236}">
                <a16:creationId xmlns:a16="http://schemas.microsoft.com/office/drawing/2014/main" id="{01EF88ED-2D21-4EC5-920B-8BE63785EE4D}"/>
              </a:ext>
            </a:extLst>
          </p:cNvPr>
          <p:cNvSpPr/>
          <p:nvPr/>
        </p:nvSpPr>
        <p:spPr>
          <a:xfrm>
            <a:off x="4683873" y="1548626"/>
            <a:ext cx="1891030" cy="338554"/>
          </a:xfrm>
          <a:prstGeom prst="rect">
            <a:avLst/>
          </a:prstGeom>
        </p:spPr>
        <p:txBody>
          <a:bodyPr wrap="none">
            <a:spAutoFit/>
          </a:bodyPr>
          <a:lstStyle/>
          <a:p>
            <a:r>
              <a:rPr lang="en-ZA" sz="1600" b="1" dirty="0"/>
              <a:t>Type of detergent</a:t>
            </a:r>
            <a:endParaRPr lang="en-GB" sz="1600" b="1" dirty="0"/>
          </a:p>
        </p:txBody>
      </p:sp>
      <p:sp>
        <p:nvSpPr>
          <p:cNvPr id="5" name="TextBox 4">
            <a:extLst>
              <a:ext uri="{FF2B5EF4-FFF2-40B4-BE49-F238E27FC236}">
                <a16:creationId xmlns:a16="http://schemas.microsoft.com/office/drawing/2014/main" id="{894BAAA7-A48C-47C2-BE51-A503A35869EF}"/>
              </a:ext>
            </a:extLst>
          </p:cNvPr>
          <p:cNvSpPr txBox="1"/>
          <p:nvPr/>
        </p:nvSpPr>
        <p:spPr>
          <a:xfrm>
            <a:off x="175442" y="6396335"/>
            <a:ext cx="8690119" cy="338554"/>
          </a:xfrm>
          <a:prstGeom prst="rect">
            <a:avLst/>
          </a:prstGeom>
          <a:noFill/>
        </p:spPr>
        <p:txBody>
          <a:bodyPr wrap="square" rtlCol="0">
            <a:spAutoFit/>
          </a:bodyPr>
          <a:lstStyle/>
          <a:p>
            <a:r>
              <a:rPr lang="en-GB" sz="800" i="1" dirty="0"/>
              <a:t>Source: </a:t>
            </a:r>
            <a:r>
              <a:rPr lang="en-GB" sz="800" dirty="0"/>
              <a:t>Decontamination and reprocessing of medical devices for health-care facilities. Geneva: World Health Organization; 2016 (https://www.who.int/infection-prevention/publications/decontamination/en/, accessed 21 February 2019).</a:t>
            </a:r>
          </a:p>
        </p:txBody>
      </p:sp>
    </p:spTree>
    <p:extLst>
      <p:ext uri="{BB962C8B-B14F-4D97-AF65-F5344CB8AC3E}">
        <p14:creationId xmlns:p14="http://schemas.microsoft.com/office/powerpoint/2010/main" val="1317910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59999" y="1087618"/>
            <a:ext cx="8424001" cy="5770381"/>
          </a:xfrm>
        </p:spPr>
        <p:txBody>
          <a:bodyPr>
            <a:normAutofit fontScale="70000" lnSpcReduction="20000"/>
          </a:bodyPr>
          <a:lstStyle/>
          <a:p>
            <a:r>
              <a:rPr lang="en-GB" altLang="en-US" sz="3400" b="1" dirty="0"/>
              <a:t>Water</a:t>
            </a:r>
          </a:p>
          <a:p>
            <a:pPr marL="817563" lvl="1" indent="-457200"/>
            <a:r>
              <a:rPr lang="en-GB" altLang="en-US" sz="2900" dirty="0">
                <a:solidFill>
                  <a:schemeClr val="tx1"/>
                </a:solidFill>
              </a:rPr>
              <a:t>Availability of high-quality water is essential: it should be s</a:t>
            </a:r>
            <a:r>
              <a:rPr lang="en-CA" sz="2900" dirty="0"/>
              <a:t>oft water (with low mineral and salt content).</a:t>
            </a:r>
            <a:endParaRPr lang="en-GB" altLang="en-US" sz="2900" dirty="0">
              <a:solidFill>
                <a:srgbClr val="FF0000"/>
              </a:solidFill>
            </a:endParaRPr>
          </a:p>
          <a:p>
            <a:r>
              <a:rPr lang="en-GB" altLang="en-US" sz="3400" b="1" dirty="0"/>
              <a:t>Mechanical action</a:t>
            </a:r>
          </a:p>
          <a:p>
            <a:pPr marL="817563" lvl="1" indent="-457200">
              <a:buFont typeface="Arial" charset="0"/>
              <a:buChar char="•"/>
            </a:pPr>
            <a:r>
              <a:rPr lang="en-GB" altLang="en-US" sz="2900" dirty="0"/>
              <a:t>Use wiping, flushing, brushing and spraying actions.</a:t>
            </a:r>
          </a:p>
          <a:p>
            <a:r>
              <a:rPr lang="en-GB" altLang="en-US" sz="3400" b="1" dirty="0"/>
              <a:t>Chemical action</a:t>
            </a:r>
          </a:p>
          <a:p>
            <a:pPr marL="817563" lvl="1" indent="-457200">
              <a:buFont typeface="Arial" charset="0"/>
              <a:buChar char="•"/>
            </a:pPr>
            <a:r>
              <a:rPr lang="en-GB" altLang="en-US" sz="2900" dirty="0"/>
              <a:t>A an enzymatic detergent or detergent compatible with medical devices is essential.</a:t>
            </a:r>
          </a:p>
          <a:p>
            <a:pPr marL="817563" lvl="1" indent="-457200">
              <a:buFont typeface="Arial" charset="0"/>
              <a:buChar char="•"/>
            </a:pPr>
            <a:r>
              <a:rPr lang="en-GB" altLang="en-US" sz="2900" b="1" dirty="0"/>
              <a:t>Never</a:t>
            </a:r>
            <a:r>
              <a:rPr lang="en-GB" altLang="en-US" sz="2900" dirty="0"/>
              <a:t> use domestic-grade detergent.</a:t>
            </a:r>
          </a:p>
          <a:p>
            <a:pPr marL="817563" lvl="1" indent="-457200">
              <a:buFont typeface="Arial" charset="0"/>
              <a:buChar char="•"/>
            </a:pPr>
            <a:r>
              <a:rPr lang="en-GB" altLang="en-US" sz="2900" dirty="0"/>
              <a:t>The </a:t>
            </a:r>
            <a:r>
              <a:rPr lang="en-GB" altLang="en-US" sz="2900" b="1" dirty="0"/>
              <a:t>correct dosage </a:t>
            </a:r>
            <a:r>
              <a:rPr lang="en-GB" altLang="en-US" sz="2900" dirty="0"/>
              <a:t>must be used.</a:t>
            </a:r>
          </a:p>
          <a:p>
            <a:r>
              <a:rPr lang="en-GB" altLang="en-US" sz="3400" b="1" dirty="0"/>
              <a:t>Brush</a:t>
            </a:r>
          </a:p>
          <a:p>
            <a:pPr marL="817563" lvl="1" indent="-457200">
              <a:buFont typeface="Arial" charset="0"/>
              <a:buChar char="•"/>
            </a:pPr>
            <a:r>
              <a:rPr lang="en-GB" altLang="en-US" sz="2900" dirty="0"/>
              <a:t>Use a </a:t>
            </a:r>
            <a:r>
              <a:rPr lang="en-GB" altLang="en-US" sz="2900" b="1" dirty="0"/>
              <a:t>soft nylon brush </a:t>
            </a:r>
            <a:r>
              <a:rPr lang="en-GB" altLang="en-US" sz="2900" dirty="0"/>
              <a:t>that will not damage the surface of the medical device.</a:t>
            </a:r>
          </a:p>
          <a:p>
            <a:pPr marL="817563" lvl="1" indent="-457200">
              <a:buFont typeface="Arial" charset="0"/>
              <a:buChar char="•"/>
            </a:pPr>
            <a:r>
              <a:rPr lang="en-GB" altLang="en-US" sz="2900" dirty="0"/>
              <a:t>Do not use a metal or wire brush.</a:t>
            </a:r>
          </a:p>
        </p:txBody>
      </p:sp>
      <p:sp>
        <p:nvSpPr>
          <p:cNvPr id="21506" name="Rectangle 2"/>
          <p:cNvSpPr>
            <a:spLocks noGrp="1" noChangeArrowheads="1"/>
          </p:cNvSpPr>
          <p:nvPr>
            <p:ph type="title"/>
          </p:nvPr>
        </p:nvSpPr>
        <p:spPr>
          <a:xfrm>
            <a:off x="359999" y="174579"/>
            <a:ext cx="6120000" cy="720000"/>
          </a:xfrm>
        </p:spPr>
        <p:txBody>
          <a:bodyPr/>
          <a:lstStyle/>
          <a:p>
            <a:r>
              <a:rPr lang="en-GB" altLang="en-US" sz="3200" dirty="0"/>
              <a:t>Cleaning requirements (1)</a:t>
            </a:r>
          </a:p>
        </p:txBody>
      </p:sp>
    </p:spTree>
    <p:extLst>
      <p:ext uri="{BB962C8B-B14F-4D97-AF65-F5344CB8AC3E}">
        <p14:creationId xmlns:p14="http://schemas.microsoft.com/office/powerpoint/2010/main" val="1405083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t>Soft brush for cleaning  </a:t>
            </a:r>
          </a:p>
        </p:txBody>
      </p:sp>
      <p:pic>
        <p:nvPicPr>
          <p:cNvPr id="5" name="Content Placeholder 4"/>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1532731"/>
            <a:ext cx="5799138" cy="4351338"/>
          </a:xfr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6381" y="2243140"/>
            <a:ext cx="3267619" cy="2311928"/>
          </a:xfrm>
          <a:prstGeom prst="rect">
            <a:avLst/>
          </a:prstGeom>
        </p:spPr>
      </p:pic>
      <p:cxnSp>
        <p:nvCxnSpPr>
          <p:cNvPr id="8" name="Straight Arrow Connector 7"/>
          <p:cNvCxnSpPr/>
          <p:nvPr/>
        </p:nvCxnSpPr>
        <p:spPr bwMode="auto">
          <a:xfrm flipV="1">
            <a:off x="2743200" y="3556000"/>
            <a:ext cx="4250267" cy="711200"/>
          </a:xfrm>
          <a:prstGeom prst="straightConnector1">
            <a:avLst/>
          </a:prstGeom>
          <a:solidFill>
            <a:schemeClr val="accent1"/>
          </a:solidFill>
          <a:ln w="762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Rectangle 1">
            <a:extLst>
              <a:ext uri="{FF2B5EF4-FFF2-40B4-BE49-F238E27FC236}">
                <a16:creationId xmlns:a16="http://schemas.microsoft.com/office/drawing/2014/main" id="{FE5B8172-AFF9-4810-9911-B2A74857C78A}"/>
              </a:ext>
            </a:extLst>
          </p:cNvPr>
          <p:cNvSpPr/>
          <p:nvPr/>
        </p:nvSpPr>
        <p:spPr>
          <a:xfrm>
            <a:off x="275133" y="6290469"/>
            <a:ext cx="1271502" cy="215444"/>
          </a:xfrm>
          <a:prstGeom prst="rect">
            <a:avLst/>
          </a:prstGeom>
        </p:spPr>
        <p:txBody>
          <a:bodyPr wrap="none">
            <a:spAutoFit/>
          </a:bodyPr>
          <a:lstStyle/>
          <a:p>
            <a:r>
              <a:rPr lang="en-GB" sz="800" dirty="0">
                <a:latin typeface="Arial" panose="020B0604020202020204" pitchFamily="34" charset="0"/>
                <a:ea typeface="MS Mincho" panose="02020609040205080304" pitchFamily="49" charset="-128"/>
                <a:cs typeface="Times New Roman" panose="02020603050405020304" pitchFamily="18" charset="0"/>
              </a:rPr>
              <a:t>© WHO/Nizam </a:t>
            </a:r>
            <a:r>
              <a:rPr lang="en-GB" sz="800" dirty="0" err="1">
                <a:latin typeface="Arial" panose="020B0604020202020204" pitchFamily="34" charset="0"/>
                <a:ea typeface="MS Mincho" panose="02020609040205080304" pitchFamily="49" charset="-128"/>
                <a:cs typeface="Times New Roman" panose="02020603050405020304" pitchFamily="18" charset="0"/>
              </a:rPr>
              <a:t>Damani</a:t>
            </a:r>
            <a:endParaRPr lang="en-GB" sz="800" dirty="0"/>
          </a:p>
        </p:txBody>
      </p:sp>
    </p:spTree>
    <p:extLst>
      <p:ext uri="{BB962C8B-B14F-4D97-AF65-F5344CB8AC3E}">
        <p14:creationId xmlns:p14="http://schemas.microsoft.com/office/powerpoint/2010/main" val="2045563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027"/>
          <p:cNvSpPr>
            <a:spLocks noGrp="1" noChangeArrowheads="1"/>
          </p:cNvSpPr>
          <p:nvPr>
            <p:ph idx="1"/>
          </p:nvPr>
        </p:nvSpPr>
        <p:spPr>
          <a:xfrm>
            <a:off x="359999" y="1330960"/>
            <a:ext cx="8424001" cy="5029200"/>
          </a:xfrm>
        </p:spPr>
        <p:txBody>
          <a:bodyPr>
            <a:normAutofit/>
          </a:bodyPr>
          <a:lstStyle/>
          <a:p>
            <a:r>
              <a:rPr lang="en-GB" altLang="en-US" sz="2400" b="1" dirty="0"/>
              <a:t>Heat</a:t>
            </a:r>
          </a:p>
          <a:p>
            <a:pPr marL="342900" indent="-342900">
              <a:buFont typeface="Arial" panose="020B0604020202020204" pitchFamily="34" charset="0"/>
              <a:buChar char="•"/>
            </a:pPr>
            <a:r>
              <a:rPr lang="en-GB" altLang="en-US" sz="2000" dirty="0"/>
              <a:t>Heat improves detergent performance, but not at temperatures over 45 °C. </a:t>
            </a:r>
            <a:endParaRPr lang="en-GB" altLang="en-US" sz="2000" b="1" dirty="0"/>
          </a:p>
          <a:p>
            <a:r>
              <a:rPr lang="en-GB" altLang="en-US" sz="2400" b="1" dirty="0"/>
              <a:t>Time</a:t>
            </a:r>
          </a:p>
          <a:p>
            <a:pPr marL="342900" indent="-342900">
              <a:buFont typeface="Arial" panose="020B0604020202020204" pitchFamily="34" charset="0"/>
              <a:buChar char="•"/>
            </a:pPr>
            <a:r>
              <a:rPr lang="en-GB" altLang="en-US" sz="2000" dirty="0"/>
              <a:t>The recommended contact time for detergent to interact with the various surfaces must be adhered to.</a:t>
            </a:r>
            <a:endParaRPr lang="en-GB" altLang="en-US" sz="2000" b="1" dirty="0"/>
          </a:p>
          <a:p>
            <a:r>
              <a:rPr lang="en-GB" altLang="en-US" sz="2400" b="1" dirty="0"/>
              <a:t>Access to all surfaces</a:t>
            </a:r>
            <a:r>
              <a:rPr lang="en-GB" altLang="en-US" sz="2400" dirty="0"/>
              <a:t> </a:t>
            </a:r>
          </a:p>
          <a:p>
            <a:pPr marL="342900" indent="-342900">
              <a:buFont typeface="Arial" panose="020B0604020202020204" pitchFamily="34" charset="0"/>
              <a:buChar char="•"/>
            </a:pPr>
            <a:r>
              <a:rPr lang="en-GB" altLang="en-US" sz="2000" dirty="0"/>
              <a:t>All hinged devices must be opened.</a:t>
            </a:r>
          </a:p>
          <a:p>
            <a:pPr marL="342900" indent="-342900">
              <a:buFont typeface="Arial" panose="020B0604020202020204" pitchFamily="34" charset="0"/>
              <a:buChar char="•"/>
            </a:pPr>
            <a:r>
              <a:rPr lang="en-GB" altLang="en-US" sz="2000" dirty="0"/>
              <a:t>More complex devices must be disassembled.</a:t>
            </a:r>
          </a:p>
          <a:p>
            <a:pPr marL="342900" indent="-342900">
              <a:buFont typeface="Arial" panose="020B0604020202020204" pitchFamily="34" charset="0"/>
              <a:buChar char="•"/>
            </a:pPr>
            <a:r>
              <a:rPr lang="en-GB" altLang="en-US" sz="2000" dirty="0"/>
              <a:t>Lumens must be cleaned with a brush.</a:t>
            </a:r>
          </a:p>
        </p:txBody>
      </p:sp>
      <p:sp>
        <p:nvSpPr>
          <p:cNvPr id="23554" name="Rectangle 1026"/>
          <p:cNvSpPr>
            <a:spLocks noGrp="1" noChangeArrowheads="1"/>
          </p:cNvSpPr>
          <p:nvPr>
            <p:ph type="title"/>
          </p:nvPr>
        </p:nvSpPr>
        <p:spPr/>
        <p:txBody>
          <a:bodyPr/>
          <a:lstStyle/>
          <a:p>
            <a:r>
              <a:rPr lang="en-GB" altLang="en-US" sz="3200" dirty="0"/>
              <a:t>Cleaning requirements (2)</a:t>
            </a:r>
          </a:p>
        </p:txBody>
      </p:sp>
    </p:spTree>
    <p:extLst>
      <p:ext uri="{BB962C8B-B14F-4D97-AF65-F5344CB8AC3E}">
        <p14:creationId xmlns:p14="http://schemas.microsoft.com/office/powerpoint/2010/main" val="716829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0" y="-1"/>
            <a:ext cx="9143999" cy="6120581"/>
          </a:xfrm>
        </p:spPr>
      </p:pic>
      <p:sp>
        <p:nvSpPr>
          <p:cNvPr id="5" name="Down Arrow Callout 4"/>
          <p:cNvSpPr/>
          <p:nvPr/>
        </p:nvSpPr>
        <p:spPr bwMode="auto">
          <a:xfrm>
            <a:off x="827853" y="1029288"/>
            <a:ext cx="2154561" cy="1839414"/>
          </a:xfrm>
          <a:prstGeom prst="downArrowCallout">
            <a:avLst/>
          </a:prstGeom>
          <a:solidFill>
            <a:schemeClr val="accent1">
              <a:lumMod val="20000"/>
              <a:lumOff val="8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latin typeface="Times New Roman" pitchFamily="18" charset="0"/>
              </a:rPr>
              <a:t>1: Cleaning with</a:t>
            </a:r>
            <a:r>
              <a:rPr kumimoji="0" lang="en-GB" sz="2000" b="1" i="0" u="none" strike="noStrike" cap="none" normalizeH="0" dirty="0">
                <a:ln>
                  <a:noFill/>
                </a:ln>
                <a:solidFill>
                  <a:schemeClr val="tx1"/>
                </a:solidFill>
                <a:effectLst/>
                <a:latin typeface="Times New Roman" pitchFamily="18"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dirty="0">
                <a:ln>
                  <a:noFill/>
                </a:ln>
                <a:solidFill>
                  <a:schemeClr val="tx1"/>
                </a:solidFill>
                <a:effectLst/>
                <a:latin typeface="Times New Roman" pitchFamily="18" charset="0"/>
              </a:rPr>
              <a:t>enzymatic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dirty="0">
                <a:ln>
                  <a:noFill/>
                </a:ln>
                <a:solidFill>
                  <a:schemeClr val="tx1"/>
                </a:solidFill>
                <a:effectLst/>
                <a:latin typeface="Times New Roman" pitchFamily="18" charset="0"/>
              </a:rPr>
              <a:t>detergent </a:t>
            </a:r>
            <a:r>
              <a:rPr kumimoji="0" lang="en-GB" sz="2000" b="1" i="0" u="none" strike="noStrike" cap="none" normalizeH="0" baseline="0" dirty="0">
                <a:ln>
                  <a:noFill/>
                </a:ln>
                <a:solidFill>
                  <a:schemeClr val="tx1"/>
                </a:solidFill>
                <a:effectLst/>
                <a:latin typeface="Times New Roman" pitchFamily="18" charset="0"/>
              </a:rPr>
              <a:t>  </a:t>
            </a:r>
          </a:p>
        </p:txBody>
      </p:sp>
      <p:sp>
        <p:nvSpPr>
          <p:cNvPr id="7" name="Down Arrow Callout 6"/>
          <p:cNvSpPr/>
          <p:nvPr/>
        </p:nvSpPr>
        <p:spPr bwMode="auto">
          <a:xfrm>
            <a:off x="3487748" y="1035558"/>
            <a:ext cx="2154561" cy="1839414"/>
          </a:xfrm>
          <a:prstGeom prst="downArrowCallout">
            <a:avLst/>
          </a:prstGeom>
          <a:solidFill>
            <a:schemeClr val="accent1">
              <a:lumMod val="20000"/>
              <a:lumOff val="8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latin typeface="Times New Roman" pitchFamily="18" charset="0"/>
              </a:rPr>
              <a:t>2: </a:t>
            </a:r>
            <a:r>
              <a:rPr kumimoji="0" lang="en-GB" sz="2000" b="1" i="0" u="none" strike="noStrike" cap="none" normalizeH="0" dirty="0">
                <a:ln>
                  <a:noFill/>
                </a:ln>
                <a:solidFill>
                  <a:schemeClr val="tx1"/>
                </a:solidFill>
                <a:effectLst/>
                <a:latin typeface="Times New Roman" pitchFamily="18" charset="0"/>
              </a:rPr>
              <a:t>Soaking in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dirty="0">
                <a:ln>
                  <a:noFill/>
                </a:ln>
                <a:solidFill>
                  <a:schemeClr val="tx1"/>
                </a:solidFill>
                <a:effectLst/>
                <a:latin typeface="Times New Roman" pitchFamily="18" charset="0"/>
              </a:rPr>
              <a:t>‘Bleach’ solution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dirty="0">
                <a:ln>
                  <a:noFill/>
                </a:ln>
                <a:solidFill>
                  <a:schemeClr val="tx1"/>
                </a:solidFill>
                <a:effectLst/>
                <a:latin typeface="Times New Roman" pitchFamily="18" charset="0"/>
              </a:rPr>
              <a:t>detergent </a:t>
            </a:r>
            <a:r>
              <a:rPr kumimoji="0" lang="en-GB" sz="2000" b="1" i="0" u="none" strike="noStrike" cap="none" normalizeH="0" baseline="0" dirty="0">
                <a:ln>
                  <a:noFill/>
                </a:ln>
                <a:solidFill>
                  <a:schemeClr val="tx1"/>
                </a:solidFill>
                <a:effectLst/>
                <a:latin typeface="Times New Roman" pitchFamily="18" charset="0"/>
              </a:rPr>
              <a:t>  </a:t>
            </a:r>
          </a:p>
        </p:txBody>
      </p:sp>
      <p:sp>
        <p:nvSpPr>
          <p:cNvPr id="8" name="Down Arrow Callout 7"/>
          <p:cNvSpPr/>
          <p:nvPr/>
        </p:nvSpPr>
        <p:spPr bwMode="auto">
          <a:xfrm>
            <a:off x="6295642" y="1035558"/>
            <a:ext cx="2154561" cy="1839414"/>
          </a:xfrm>
          <a:prstGeom prst="downArrowCallout">
            <a:avLst/>
          </a:prstGeom>
          <a:solidFill>
            <a:schemeClr val="accent1">
              <a:lumMod val="20000"/>
              <a:lumOff val="8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effectLst/>
                <a:latin typeface="Times New Roman" pitchFamily="18" charset="0"/>
              </a:rPr>
              <a:t>3: </a:t>
            </a:r>
            <a:r>
              <a:rPr kumimoji="0" lang="en-GB" sz="2000" b="1" i="0" u="none" strike="noStrike" cap="none" normalizeH="0" dirty="0">
                <a:ln>
                  <a:noFill/>
                </a:ln>
                <a:effectLst/>
                <a:latin typeface="Times New Roman" pitchFamily="18" charset="0"/>
              </a:rPr>
              <a:t>Final rinse with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dirty="0">
                <a:ln>
                  <a:noFill/>
                </a:ln>
                <a:effectLst/>
                <a:latin typeface="Times New Roman" pitchFamily="18" charset="0"/>
              </a:rPr>
              <a:t>water </a:t>
            </a:r>
          </a:p>
        </p:txBody>
      </p:sp>
      <p:sp>
        <p:nvSpPr>
          <p:cNvPr id="6" name="Multiply 5"/>
          <p:cNvSpPr/>
          <p:nvPr/>
        </p:nvSpPr>
        <p:spPr bwMode="auto">
          <a:xfrm>
            <a:off x="3810267" y="2874972"/>
            <a:ext cx="1509522" cy="2061217"/>
          </a:xfrm>
          <a:prstGeom prst="mathMultiply">
            <a:avLst/>
          </a:prstGeom>
          <a:solidFill>
            <a:srgbClr val="FF0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
        <p:nvSpPr>
          <p:cNvPr id="2" name="Rectangle 1">
            <a:extLst>
              <a:ext uri="{FF2B5EF4-FFF2-40B4-BE49-F238E27FC236}">
                <a16:creationId xmlns:a16="http://schemas.microsoft.com/office/drawing/2014/main" id="{D655C928-22B2-4FCE-B848-E8B5D04C8600}"/>
              </a:ext>
            </a:extLst>
          </p:cNvPr>
          <p:cNvSpPr/>
          <p:nvPr/>
        </p:nvSpPr>
        <p:spPr>
          <a:xfrm>
            <a:off x="160982" y="6322814"/>
            <a:ext cx="1241045" cy="215444"/>
          </a:xfrm>
          <a:prstGeom prst="rect">
            <a:avLst/>
          </a:prstGeom>
        </p:spPr>
        <p:txBody>
          <a:bodyPr wrap="none">
            <a:spAutoFit/>
          </a:bodyPr>
          <a:lstStyle/>
          <a:p>
            <a:r>
              <a:rPr lang="en-GB" sz="800" dirty="0">
                <a:latin typeface="Arial" panose="020B0604020202020204" pitchFamily="34" charset="0"/>
                <a:ea typeface="MS Mincho" panose="02020609040205080304" pitchFamily="49" charset="-128"/>
                <a:cs typeface="Times New Roman" panose="02020603050405020304" pitchFamily="18" charset="0"/>
              </a:rPr>
              <a:t>© WHO/Nizam </a:t>
            </a:r>
            <a:r>
              <a:rPr lang="en-GB" sz="800" dirty="0" err="1">
                <a:latin typeface="Arial" panose="020B0604020202020204" pitchFamily="34" charset="0"/>
                <a:ea typeface="MS Mincho" panose="02020609040205080304" pitchFamily="49" charset="-128"/>
                <a:cs typeface="Times New Roman" panose="02020603050405020304" pitchFamily="18" charset="0"/>
              </a:rPr>
              <a:t>Damani</a:t>
            </a:r>
            <a:endParaRPr lang="en-GB" sz="800" dirty="0"/>
          </a:p>
        </p:txBody>
      </p:sp>
    </p:spTree>
    <p:extLst>
      <p:ext uri="{BB962C8B-B14F-4D97-AF65-F5344CB8AC3E}">
        <p14:creationId xmlns:p14="http://schemas.microsoft.com/office/powerpoint/2010/main" val="35923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0364" y="1011998"/>
            <a:ext cx="8585721" cy="619202"/>
          </a:xfrm>
        </p:spPr>
        <p:txBody>
          <a:bodyPr>
            <a:noAutofit/>
          </a:bodyPr>
          <a:lstStyle/>
          <a:p>
            <a:r>
              <a:rPr lang="en-CA" sz="2400" dirty="0">
                <a:latin typeface="+mn-lt"/>
              </a:rPr>
              <a:t>Formula for preparation of the correct strength of detergent:  </a:t>
            </a:r>
          </a:p>
        </p:txBody>
      </p:sp>
      <p:sp>
        <p:nvSpPr>
          <p:cNvPr id="3" name="Title 2"/>
          <p:cNvSpPr>
            <a:spLocks noGrp="1"/>
          </p:cNvSpPr>
          <p:nvPr>
            <p:ph type="title"/>
          </p:nvPr>
        </p:nvSpPr>
        <p:spPr>
          <a:xfrm>
            <a:off x="360364" y="73854"/>
            <a:ext cx="6120000" cy="720000"/>
          </a:xfrm>
        </p:spPr>
        <p:txBody>
          <a:bodyPr/>
          <a:lstStyle/>
          <a:p>
            <a:r>
              <a:rPr lang="en-ZA" sz="3200" dirty="0"/>
              <a:t>Detergent preparation</a:t>
            </a:r>
          </a:p>
        </p:txBody>
      </p:sp>
      <p:pic>
        <p:nvPicPr>
          <p:cNvPr id="2051"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140" y="3140645"/>
            <a:ext cx="2927575" cy="21848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7927" y="3140645"/>
            <a:ext cx="2874656" cy="212669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75422" y="3080341"/>
            <a:ext cx="2936797" cy="21848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614488" y="3940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9" name="TextBox 8"/>
          <p:cNvSpPr txBox="1"/>
          <p:nvPr/>
        </p:nvSpPr>
        <p:spPr>
          <a:xfrm>
            <a:off x="62140" y="5416838"/>
            <a:ext cx="2927575" cy="923330"/>
          </a:xfrm>
          <a:prstGeom prst="rect">
            <a:avLst/>
          </a:prstGeom>
          <a:solidFill>
            <a:schemeClr val="bg1">
              <a:lumMod val="75000"/>
            </a:schemeClr>
          </a:solidFill>
        </p:spPr>
        <p:txBody>
          <a:bodyPr wrap="square" rtlCol="0">
            <a:spAutoFit/>
          </a:bodyPr>
          <a:lstStyle/>
          <a:p>
            <a:pPr algn="ctr"/>
            <a:r>
              <a:rPr lang="en-ZA" dirty="0"/>
              <a:t>Put a marker in the sink and fill with clean tepid water.</a:t>
            </a:r>
          </a:p>
        </p:txBody>
      </p:sp>
      <p:sp>
        <p:nvSpPr>
          <p:cNvPr id="10" name="TextBox 9"/>
          <p:cNvSpPr txBox="1"/>
          <p:nvPr/>
        </p:nvSpPr>
        <p:spPr>
          <a:xfrm>
            <a:off x="3103601" y="5415627"/>
            <a:ext cx="2936797" cy="923330"/>
          </a:xfrm>
          <a:prstGeom prst="rect">
            <a:avLst/>
          </a:prstGeom>
          <a:solidFill>
            <a:schemeClr val="bg1">
              <a:lumMod val="75000"/>
            </a:schemeClr>
          </a:solidFill>
        </p:spPr>
        <p:txBody>
          <a:bodyPr wrap="square" rtlCol="0">
            <a:spAutoFit/>
          </a:bodyPr>
          <a:lstStyle/>
          <a:p>
            <a:pPr algn="ctr"/>
            <a:r>
              <a:rPr lang="en-ZA" dirty="0"/>
              <a:t>Take a clean container and mark the level for the amount of detergent. </a:t>
            </a:r>
          </a:p>
        </p:txBody>
      </p:sp>
      <p:sp>
        <p:nvSpPr>
          <p:cNvPr id="11" name="TextBox 10"/>
          <p:cNvSpPr txBox="1"/>
          <p:nvPr/>
        </p:nvSpPr>
        <p:spPr>
          <a:xfrm>
            <a:off x="6153064" y="5403592"/>
            <a:ext cx="2818300" cy="923330"/>
          </a:xfrm>
          <a:prstGeom prst="rect">
            <a:avLst/>
          </a:prstGeom>
          <a:solidFill>
            <a:schemeClr val="bg1">
              <a:lumMod val="75000"/>
            </a:schemeClr>
          </a:solidFill>
        </p:spPr>
        <p:txBody>
          <a:bodyPr wrap="square" rtlCol="0">
            <a:spAutoFit/>
          </a:bodyPr>
          <a:lstStyle/>
          <a:p>
            <a:pPr algn="ctr"/>
            <a:r>
              <a:rPr lang="en-ZA" dirty="0"/>
              <a:t>Add concentrated detergent to the clean water and mix well.</a:t>
            </a:r>
          </a:p>
        </p:txBody>
      </p:sp>
      <p:sp>
        <p:nvSpPr>
          <p:cNvPr id="4" name="TextBox 3"/>
          <p:cNvSpPr txBox="1"/>
          <p:nvPr/>
        </p:nvSpPr>
        <p:spPr>
          <a:xfrm>
            <a:off x="1013170" y="1924257"/>
            <a:ext cx="1746340" cy="923330"/>
          </a:xfrm>
          <a:prstGeom prst="rect">
            <a:avLst/>
          </a:prstGeom>
          <a:noFill/>
        </p:spPr>
        <p:txBody>
          <a:bodyPr wrap="square" rtlCol="0">
            <a:spAutoFit/>
          </a:bodyPr>
          <a:lstStyle/>
          <a:p>
            <a:r>
              <a:rPr lang="en-CA" dirty="0"/>
              <a:t>Volume of detergent 	= required (ml)  </a:t>
            </a:r>
          </a:p>
        </p:txBody>
      </p:sp>
      <p:sp>
        <p:nvSpPr>
          <p:cNvPr id="7" name="TextBox 6"/>
          <p:cNvSpPr txBox="1"/>
          <p:nvPr/>
        </p:nvSpPr>
        <p:spPr>
          <a:xfrm>
            <a:off x="2753360" y="2103912"/>
            <a:ext cx="5750560" cy="369332"/>
          </a:xfrm>
          <a:prstGeom prst="rect">
            <a:avLst/>
          </a:prstGeom>
          <a:noFill/>
        </p:spPr>
        <p:txBody>
          <a:bodyPr wrap="square" rtlCol="0">
            <a:spAutoFit/>
          </a:bodyPr>
          <a:lstStyle/>
          <a:p>
            <a:r>
              <a:rPr lang="en-CA" u="sng" dirty="0"/>
              <a:t>Concentration required × capacity of the sink/bowl (ml) </a:t>
            </a:r>
          </a:p>
        </p:txBody>
      </p:sp>
      <p:sp>
        <p:nvSpPr>
          <p:cNvPr id="8" name="TextBox 7"/>
          <p:cNvSpPr txBox="1"/>
          <p:nvPr/>
        </p:nvSpPr>
        <p:spPr>
          <a:xfrm>
            <a:off x="3922719" y="2438977"/>
            <a:ext cx="2557645" cy="369332"/>
          </a:xfrm>
          <a:prstGeom prst="rect">
            <a:avLst/>
          </a:prstGeom>
          <a:noFill/>
        </p:spPr>
        <p:txBody>
          <a:bodyPr wrap="square" rtlCol="0">
            <a:spAutoFit/>
          </a:bodyPr>
          <a:lstStyle/>
          <a:p>
            <a:r>
              <a:rPr lang="en-CA" dirty="0"/>
              <a:t>Concentration supplied</a:t>
            </a:r>
          </a:p>
        </p:txBody>
      </p:sp>
    </p:spTree>
    <p:extLst>
      <p:ext uri="{BB962C8B-B14F-4D97-AF65-F5344CB8AC3E}">
        <p14:creationId xmlns:p14="http://schemas.microsoft.com/office/powerpoint/2010/main" val="113949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1423485"/>
            <a:ext cx="8424001" cy="4887671"/>
          </a:xfrm>
        </p:spPr>
        <p:txBody>
          <a:bodyPr/>
          <a:lstStyle/>
          <a:p>
            <a:pPr>
              <a:spcBef>
                <a:spcPts val="513"/>
              </a:spcBef>
            </a:pPr>
            <a:r>
              <a:rPr lang="en-CA" sz="2200" dirty="0"/>
              <a:t>On completion of this module, the student should be able to:</a:t>
            </a:r>
            <a:endParaRPr lang="en-US" sz="2200" b="1" dirty="0"/>
          </a:p>
          <a:p>
            <a:pPr marL="390952" indent="-390952">
              <a:spcBef>
                <a:spcPts val="513"/>
              </a:spcBef>
              <a:buFont typeface="Arial" charset="0"/>
              <a:buChar char="•"/>
            </a:pPr>
            <a:r>
              <a:rPr lang="en-US" sz="2000" dirty="0"/>
              <a:t>describe decontamination and Spaulding classification;</a:t>
            </a:r>
          </a:p>
          <a:p>
            <a:pPr marL="390952" indent="-390952">
              <a:spcBef>
                <a:spcPts val="513"/>
              </a:spcBef>
              <a:buFont typeface="Arial" charset="0"/>
              <a:buChar char="•"/>
            </a:pPr>
            <a:r>
              <a:rPr lang="en-US" sz="2000" dirty="0"/>
              <a:t>describe the layout and flow of the decontamination unit;</a:t>
            </a:r>
          </a:p>
          <a:p>
            <a:pPr marL="390952" indent="-390952">
              <a:spcBef>
                <a:spcPts val="513"/>
              </a:spcBef>
              <a:buFont typeface="Arial" charset="0"/>
              <a:buChar char="•"/>
            </a:pPr>
            <a:r>
              <a:rPr lang="en-US" sz="2000" dirty="0"/>
              <a:t>list the steps for proper receipt, storage and transportation of sterile medical devices;</a:t>
            </a:r>
          </a:p>
          <a:p>
            <a:pPr marL="390952" indent="-390952">
              <a:spcBef>
                <a:spcPts val="513"/>
              </a:spcBef>
              <a:buFont typeface="Arial" charset="0"/>
              <a:buChar char="•"/>
            </a:pPr>
            <a:r>
              <a:rPr lang="en-US" sz="2000" dirty="0"/>
              <a:t>outline best practices for inspection, assembly and packaging of medical devices;</a:t>
            </a:r>
          </a:p>
          <a:p>
            <a:pPr marL="390952" indent="-390952">
              <a:spcBef>
                <a:spcPts val="513"/>
              </a:spcBef>
              <a:buFont typeface="Arial" charset="0"/>
              <a:buChar char="•"/>
            </a:pPr>
            <a:r>
              <a:rPr lang="en-US" sz="2000" dirty="0"/>
              <a:t>describe the importance of and appropriate methods for cleaning medical devices;</a:t>
            </a:r>
          </a:p>
          <a:p>
            <a:pPr marL="390952" indent="-390952">
              <a:spcBef>
                <a:spcPts val="513"/>
              </a:spcBef>
              <a:buFont typeface="Arial" charset="0"/>
              <a:buChar char="•"/>
            </a:pPr>
            <a:r>
              <a:rPr lang="en-US" sz="2000" dirty="0"/>
              <a:t>describe the various methods of disinfection and sterilization.</a:t>
            </a:r>
          </a:p>
          <a:p>
            <a:endParaRPr lang="en-US" dirty="0"/>
          </a:p>
        </p:txBody>
      </p:sp>
      <p:sp>
        <p:nvSpPr>
          <p:cNvPr id="2" name="Title 1"/>
          <p:cNvSpPr>
            <a:spLocks noGrp="1"/>
          </p:cNvSpPr>
          <p:nvPr>
            <p:ph type="title"/>
          </p:nvPr>
        </p:nvSpPr>
        <p:spPr/>
        <p:txBody>
          <a:bodyPr/>
          <a:lstStyle/>
          <a:p>
            <a:r>
              <a:rPr lang="en-US" sz="3200" dirty="0"/>
              <a:t>Learning objectives </a:t>
            </a:r>
          </a:p>
        </p:txBody>
      </p:sp>
    </p:spTree>
    <p:extLst>
      <p:ext uri="{BB962C8B-B14F-4D97-AF65-F5344CB8AC3E}">
        <p14:creationId xmlns:p14="http://schemas.microsoft.com/office/powerpoint/2010/main" val="1245601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680003" y="1524910"/>
            <a:ext cx="4305667" cy="4493650"/>
          </a:xfrm>
        </p:spPr>
        <p:txBody>
          <a:bodyPr>
            <a:normAutofit/>
          </a:bodyPr>
          <a:lstStyle/>
          <a:p>
            <a:pPr marL="514350" indent="-514350">
              <a:buFont typeface="+mj-lt"/>
              <a:buAutoNum type="arabicPeriod"/>
            </a:pPr>
            <a:r>
              <a:rPr lang="en-US" sz="2200" dirty="0"/>
              <a:t>Fill sink or appropriate basin with sufficient warm water and detergent (see previous slide) for complete immersion of the device. </a:t>
            </a:r>
          </a:p>
          <a:p>
            <a:pPr marL="514350" indent="-514350">
              <a:buFont typeface="+mj-lt"/>
              <a:buAutoNum type="arabicPeriod"/>
            </a:pPr>
            <a:r>
              <a:rPr lang="en-ZA" sz="2200" dirty="0"/>
              <a:t>Fully immerse the opened or disassembled medical device.</a:t>
            </a:r>
          </a:p>
          <a:p>
            <a:pPr marL="514350" indent="-514350">
              <a:buFont typeface="+mj-lt"/>
              <a:buAutoNum type="arabicPeriod"/>
            </a:pPr>
            <a:r>
              <a:rPr lang="en-ZA" sz="2200" dirty="0"/>
              <a:t>Keep below the level of the water and scrub with a soft nylon brush.</a:t>
            </a:r>
          </a:p>
        </p:txBody>
      </p:sp>
      <p:pic>
        <p:nvPicPr>
          <p:cNvPr id="7" name="Content Placeholder 6"/>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4" name="Title 3"/>
          <p:cNvSpPr>
            <a:spLocks noGrp="1"/>
          </p:cNvSpPr>
          <p:nvPr>
            <p:ph type="title"/>
          </p:nvPr>
        </p:nvSpPr>
        <p:spPr>
          <a:xfrm>
            <a:off x="359998" y="367619"/>
            <a:ext cx="7376116" cy="720000"/>
          </a:xfrm>
        </p:spPr>
        <p:txBody>
          <a:bodyPr/>
          <a:lstStyle/>
          <a:p>
            <a:r>
              <a:rPr lang="en-ZA" sz="3200" dirty="0"/>
              <a:t>Manual cleaning: immersion method (1)</a:t>
            </a:r>
          </a:p>
        </p:txBody>
      </p:sp>
      <p:sp>
        <p:nvSpPr>
          <p:cNvPr id="6" name="Rectangle 5">
            <a:extLst>
              <a:ext uri="{FF2B5EF4-FFF2-40B4-BE49-F238E27FC236}">
                <a16:creationId xmlns:a16="http://schemas.microsoft.com/office/drawing/2014/main" id="{D655C928-22B2-4FCE-B848-E8B5D04C8600}"/>
              </a:ext>
            </a:extLst>
          </p:cNvPr>
          <p:cNvSpPr/>
          <p:nvPr/>
        </p:nvSpPr>
        <p:spPr>
          <a:xfrm>
            <a:off x="160982" y="6322814"/>
            <a:ext cx="1295547" cy="215444"/>
          </a:xfrm>
          <a:prstGeom prst="rect">
            <a:avLst/>
          </a:prstGeom>
        </p:spPr>
        <p:txBody>
          <a:bodyPr wrap="none">
            <a:spAutoFit/>
          </a:bodyPr>
          <a:lstStyle/>
          <a:p>
            <a:r>
              <a:rPr lang="en-GB" sz="800" dirty="0">
                <a:latin typeface="Arial" panose="020B0604020202020204" pitchFamily="34" charset="0"/>
                <a:ea typeface="MS Mincho" panose="02020609040205080304" pitchFamily="49" charset="-128"/>
                <a:cs typeface="Times New Roman" panose="02020603050405020304" pitchFamily="18" charset="0"/>
              </a:rPr>
              <a:t>© IFIC/Christina Bradley</a:t>
            </a:r>
            <a:endParaRPr lang="en-GB" sz="800" dirty="0"/>
          </a:p>
        </p:txBody>
      </p:sp>
    </p:spTree>
    <p:extLst>
      <p:ext uri="{BB962C8B-B14F-4D97-AF65-F5344CB8AC3E}">
        <p14:creationId xmlns:p14="http://schemas.microsoft.com/office/powerpoint/2010/main" val="1548842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641902" y="1182175"/>
            <a:ext cx="4248097" cy="4493650"/>
          </a:xfrm>
        </p:spPr>
        <p:txBody>
          <a:bodyPr>
            <a:noAutofit/>
          </a:bodyPr>
          <a:lstStyle/>
          <a:p>
            <a:pPr marL="514350" indent="-514350">
              <a:buFont typeface="+mj-lt"/>
              <a:buAutoNum type="arabicPeriod" startAt="4"/>
            </a:pPr>
            <a:r>
              <a:rPr lang="en-ZA" sz="2200" dirty="0"/>
              <a:t>Inspect frequently to ensure all surfaces are clean.</a:t>
            </a:r>
          </a:p>
          <a:p>
            <a:pPr marL="514350" indent="-514350">
              <a:buFont typeface="+mj-lt"/>
              <a:buAutoNum type="arabicPeriod" startAt="4"/>
            </a:pPr>
            <a:r>
              <a:rPr lang="en-ZA" sz="2200" dirty="0"/>
              <a:t>In another sink or basin, completely immerse the device in clean, purified water and rinse the device thoroughly.</a:t>
            </a:r>
          </a:p>
          <a:p>
            <a:pPr marL="514350" indent="-514350">
              <a:buFont typeface="+mj-lt"/>
              <a:buAutoNum type="arabicPeriod" startAt="4"/>
            </a:pPr>
            <a:r>
              <a:rPr lang="en-ZA" sz="2200" dirty="0"/>
              <a:t>Mechanically dry; if this not available or not recommended by the manufacturer, air-dry or hand-dry using a disposable clean, non-linting cloth.</a:t>
            </a:r>
          </a:p>
        </p:txBody>
      </p:sp>
      <p:pic>
        <p:nvPicPr>
          <p:cNvPr id="7" name="Content Placeholder 6"/>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a:xfrm>
            <a:off x="398099" y="1800000"/>
            <a:ext cx="4104000" cy="4237200"/>
          </a:xfrm>
          <a:prstGeom prst="rect">
            <a:avLst/>
          </a:prstGeom>
        </p:spPr>
      </p:pic>
      <p:sp>
        <p:nvSpPr>
          <p:cNvPr id="4" name="Title 3"/>
          <p:cNvSpPr>
            <a:spLocks noGrp="1"/>
          </p:cNvSpPr>
          <p:nvPr>
            <p:ph type="title"/>
          </p:nvPr>
        </p:nvSpPr>
        <p:spPr>
          <a:xfrm>
            <a:off x="359999" y="367619"/>
            <a:ext cx="6630348" cy="720000"/>
          </a:xfrm>
        </p:spPr>
        <p:txBody>
          <a:bodyPr/>
          <a:lstStyle/>
          <a:p>
            <a:r>
              <a:rPr lang="en-ZA" sz="3200" dirty="0"/>
              <a:t>Manual cleaning: immersion method (2)</a:t>
            </a:r>
          </a:p>
        </p:txBody>
      </p:sp>
      <p:sp>
        <p:nvSpPr>
          <p:cNvPr id="6" name="Rectangle 5">
            <a:extLst>
              <a:ext uri="{FF2B5EF4-FFF2-40B4-BE49-F238E27FC236}">
                <a16:creationId xmlns:a16="http://schemas.microsoft.com/office/drawing/2014/main" id="{D655C928-22B2-4FCE-B848-E8B5D04C8600}"/>
              </a:ext>
            </a:extLst>
          </p:cNvPr>
          <p:cNvSpPr/>
          <p:nvPr/>
        </p:nvSpPr>
        <p:spPr>
          <a:xfrm>
            <a:off x="160982" y="6322814"/>
            <a:ext cx="1295547" cy="215444"/>
          </a:xfrm>
          <a:prstGeom prst="rect">
            <a:avLst/>
          </a:prstGeom>
        </p:spPr>
        <p:txBody>
          <a:bodyPr wrap="none">
            <a:spAutoFit/>
          </a:bodyPr>
          <a:lstStyle/>
          <a:p>
            <a:r>
              <a:rPr lang="en-GB" sz="800" dirty="0">
                <a:latin typeface="Arial" panose="020B0604020202020204" pitchFamily="34" charset="0"/>
                <a:ea typeface="MS Mincho" panose="02020609040205080304" pitchFamily="49" charset="-128"/>
                <a:cs typeface="Times New Roman" panose="02020603050405020304" pitchFamily="18" charset="0"/>
              </a:rPr>
              <a:t>© IFIC/Christina Bradley</a:t>
            </a:r>
            <a:endParaRPr lang="en-GB" sz="800" dirty="0"/>
          </a:p>
        </p:txBody>
      </p:sp>
    </p:spTree>
    <p:extLst>
      <p:ext uri="{BB962C8B-B14F-4D97-AF65-F5344CB8AC3E}">
        <p14:creationId xmlns:p14="http://schemas.microsoft.com/office/powerpoint/2010/main" val="1691560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96832" y="1528011"/>
            <a:ext cx="4082942" cy="3757407"/>
          </a:xfrm>
        </p:spPr>
      </p:pic>
      <p:sp>
        <p:nvSpPr>
          <p:cNvPr id="5" name="Title 4"/>
          <p:cNvSpPr>
            <a:spLocks noGrp="1"/>
          </p:cNvSpPr>
          <p:nvPr>
            <p:ph type="title"/>
          </p:nvPr>
        </p:nvSpPr>
        <p:spPr/>
        <p:txBody>
          <a:bodyPr/>
          <a:lstStyle/>
          <a:p>
            <a:r>
              <a:rPr lang="en-ZA" sz="3200" dirty="0"/>
              <a:t>Cleaning lumen devices</a:t>
            </a:r>
          </a:p>
        </p:txBody>
      </p:sp>
      <p:sp>
        <p:nvSpPr>
          <p:cNvPr id="8" name="TextBox 7"/>
          <p:cNvSpPr txBox="1"/>
          <p:nvPr/>
        </p:nvSpPr>
        <p:spPr>
          <a:xfrm>
            <a:off x="359999" y="1528011"/>
            <a:ext cx="4103717" cy="4062651"/>
          </a:xfrm>
          <a:prstGeom prst="rect">
            <a:avLst/>
          </a:prstGeom>
          <a:noFill/>
        </p:spPr>
        <p:txBody>
          <a:bodyPr wrap="square" rtlCol="0">
            <a:spAutoFit/>
          </a:bodyPr>
          <a:lstStyle/>
          <a:p>
            <a:pPr marL="285750" indent="-285750">
              <a:buFont typeface="Arial" charset="0"/>
              <a:buChar char="•"/>
            </a:pPr>
            <a:r>
              <a:rPr lang="en-ZA" sz="2400" dirty="0"/>
              <a:t>It is not possible to clean inside a lumen with just a soft brush.</a:t>
            </a:r>
          </a:p>
          <a:p>
            <a:pPr marL="285750" indent="-285750">
              <a:buFont typeface="Arial" charset="0"/>
              <a:buChar char="•"/>
            </a:pPr>
            <a:endParaRPr lang="en-ZA" sz="2400" dirty="0"/>
          </a:p>
          <a:p>
            <a:pPr marL="285750" indent="-285750">
              <a:buFont typeface="Arial" charset="0"/>
              <a:buChar char="•"/>
            </a:pPr>
            <a:r>
              <a:rPr lang="en-ZA" sz="2400" dirty="0"/>
              <a:t>Make sure all lumen devices are well cleaned with a bottle brush and then flush through under pressure with either water or air.</a:t>
            </a:r>
          </a:p>
          <a:p>
            <a:endParaRPr lang="en-CA" dirty="0"/>
          </a:p>
        </p:txBody>
      </p:sp>
      <p:sp>
        <p:nvSpPr>
          <p:cNvPr id="6" name="Rectangle 5">
            <a:extLst>
              <a:ext uri="{FF2B5EF4-FFF2-40B4-BE49-F238E27FC236}">
                <a16:creationId xmlns:a16="http://schemas.microsoft.com/office/drawing/2014/main" id="{A3AA8255-F409-44B3-97A4-8D4E978F1FB4}"/>
              </a:ext>
            </a:extLst>
          </p:cNvPr>
          <p:cNvSpPr/>
          <p:nvPr/>
        </p:nvSpPr>
        <p:spPr>
          <a:xfrm>
            <a:off x="4696832" y="5510366"/>
            <a:ext cx="3664585" cy="215444"/>
          </a:xfrm>
          <a:prstGeom prst="rect">
            <a:avLst/>
          </a:prstGeom>
        </p:spPr>
        <p:txBody>
          <a:bodyPr wrap="square">
            <a:spAutoFit/>
          </a:bodyPr>
          <a:lstStyle/>
          <a:p>
            <a:r>
              <a:rPr lang="en-GB" sz="800" dirty="0"/>
              <a:t>© ICAN/</a:t>
            </a:r>
            <a:r>
              <a:rPr lang="en-GB" sz="800" dirty="0" err="1"/>
              <a:t>Shaheen</a:t>
            </a:r>
            <a:r>
              <a:rPr lang="en-GB" sz="800" dirty="0"/>
              <a:t> </a:t>
            </a:r>
            <a:r>
              <a:rPr lang="en-GB" sz="800" dirty="0" err="1"/>
              <a:t>Mehtar</a:t>
            </a:r>
            <a:r>
              <a:rPr lang="en-GB" sz="800" dirty="0"/>
              <a:t> </a:t>
            </a:r>
          </a:p>
        </p:txBody>
      </p:sp>
    </p:spTree>
    <p:extLst>
      <p:ext uri="{BB962C8B-B14F-4D97-AF65-F5344CB8AC3E}">
        <p14:creationId xmlns:p14="http://schemas.microsoft.com/office/powerpoint/2010/main" val="1289578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401794"/>
            <a:ext cx="8424001" cy="4237200"/>
          </a:xfrm>
        </p:spPr>
        <p:txBody>
          <a:bodyPr>
            <a:noAutofit/>
          </a:bodyPr>
          <a:lstStyle/>
          <a:p>
            <a:pPr marL="285750" lvl="0" indent="-285750">
              <a:buFont typeface="Arial" charset="0"/>
              <a:buChar char="•"/>
            </a:pPr>
            <a:r>
              <a:rPr lang="en-US" sz="2400" dirty="0"/>
              <a:t>Wear appropriate PPE because of the risk of splashes (creating aerosols) during manual cleaning and flushing of a medical device.</a:t>
            </a:r>
          </a:p>
          <a:p>
            <a:pPr marL="285750" lvl="0" indent="-285750">
              <a:buFont typeface="Arial" charset="0"/>
              <a:buChar char="•"/>
            </a:pPr>
            <a:r>
              <a:rPr lang="en-GB" sz="2400" dirty="0"/>
              <a:t>Ensure detergent is prepared at the correct concentration and temperature and used for the recommended contact time. </a:t>
            </a:r>
            <a:endParaRPr lang="en-ZA" sz="2400" dirty="0"/>
          </a:p>
          <a:p>
            <a:pPr marL="285750" lvl="0" indent="-285750">
              <a:buFont typeface="Arial" charset="0"/>
              <a:buChar char="•"/>
            </a:pPr>
            <a:r>
              <a:rPr lang="en-GB" sz="2400" dirty="0"/>
              <a:t>Keep instruments moist, and clean as soon as possible after the procedure.</a:t>
            </a:r>
            <a:endParaRPr lang="en-ZA" sz="2400" dirty="0"/>
          </a:p>
          <a:p>
            <a:pPr marL="285750" lvl="0" indent="-285750">
              <a:buFont typeface="Arial" charset="0"/>
              <a:buChar char="•"/>
            </a:pPr>
            <a:r>
              <a:rPr lang="en-GB" sz="2400" dirty="0"/>
              <a:t>Disassemble instruments prior to cleaning.</a:t>
            </a:r>
            <a:endParaRPr lang="en-ZA" sz="2400" dirty="0"/>
          </a:p>
          <a:p>
            <a:pPr marL="285750" lvl="0" indent="-285750">
              <a:buFont typeface="Arial" charset="0"/>
              <a:buChar char="•"/>
            </a:pPr>
            <a:r>
              <a:rPr lang="en-GB" sz="2400" dirty="0"/>
              <a:t>Open hinged/jointed instruments to ensure access to all surfaces.</a:t>
            </a:r>
            <a:endParaRPr lang="en-ZA" sz="2400" dirty="0"/>
          </a:p>
        </p:txBody>
      </p:sp>
      <p:sp>
        <p:nvSpPr>
          <p:cNvPr id="3" name="Title 2"/>
          <p:cNvSpPr>
            <a:spLocks noGrp="1"/>
          </p:cNvSpPr>
          <p:nvPr>
            <p:ph type="title"/>
          </p:nvPr>
        </p:nvSpPr>
        <p:spPr/>
        <p:txBody>
          <a:bodyPr/>
          <a:lstStyle/>
          <a:p>
            <a:r>
              <a:rPr lang="en-ZA" sz="3200" dirty="0"/>
              <a:t>Cleaning medical devices: do (1)</a:t>
            </a:r>
          </a:p>
        </p:txBody>
      </p:sp>
    </p:spTree>
    <p:extLst>
      <p:ext uri="{BB962C8B-B14F-4D97-AF65-F5344CB8AC3E}">
        <p14:creationId xmlns:p14="http://schemas.microsoft.com/office/powerpoint/2010/main" val="2566501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85750" indent="-285750">
              <a:buFont typeface="Arial" charset="0"/>
              <a:buChar char="•"/>
            </a:pPr>
            <a:r>
              <a:rPr lang="en-GB" sz="2400" dirty="0"/>
              <a:t>Use appropriately sized brushes to clean lumen devices.</a:t>
            </a:r>
          </a:p>
          <a:p>
            <a:pPr marL="285750" lvl="0" indent="-285750">
              <a:buFont typeface="Arial" charset="0"/>
              <a:buChar char="•"/>
            </a:pPr>
            <a:r>
              <a:rPr lang="en-GB" sz="2400" dirty="0"/>
              <a:t>Use soft-bristle brushes to clean serrations and box locks.</a:t>
            </a:r>
            <a:endParaRPr lang="en-ZA" sz="2400" dirty="0"/>
          </a:p>
          <a:p>
            <a:pPr marL="285750" lvl="0" indent="-285750">
              <a:buFont typeface="Arial" charset="0"/>
              <a:buChar char="•"/>
            </a:pPr>
            <a:r>
              <a:rPr lang="en-GB" sz="2400" dirty="0"/>
              <a:t>Inspect instruments after cleaning.</a:t>
            </a:r>
            <a:endParaRPr lang="en-ZA" sz="2400" dirty="0"/>
          </a:p>
          <a:p>
            <a:pPr marL="285750" lvl="0" indent="-285750">
              <a:buFont typeface="Arial" charset="0"/>
              <a:buChar char="•"/>
            </a:pPr>
            <a:r>
              <a:rPr lang="en-GB" sz="2400" dirty="0"/>
              <a:t>Clean instruments under the surface of the water to reduce the risk of aerosol production. </a:t>
            </a:r>
            <a:endParaRPr lang="en-ZA" sz="2400" dirty="0"/>
          </a:p>
          <a:p>
            <a:pPr marL="285750" lvl="0" indent="-285750">
              <a:buFont typeface="Arial" charset="0"/>
              <a:buChar char="•"/>
            </a:pPr>
            <a:r>
              <a:rPr lang="en-GB" sz="2400" dirty="0"/>
              <a:t>Follow the manufacturer’s instructions for the cleaning of all medical devices.</a:t>
            </a:r>
            <a:endParaRPr lang="en-ZA" sz="2400" dirty="0"/>
          </a:p>
          <a:p>
            <a:endParaRPr lang="en-ZA" sz="2400" dirty="0"/>
          </a:p>
        </p:txBody>
      </p:sp>
      <p:sp>
        <p:nvSpPr>
          <p:cNvPr id="3" name="Title 2"/>
          <p:cNvSpPr>
            <a:spLocks noGrp="1"/>
          </p:cNvSpPr>
          <p:nvPr>
            <p:ph type="title"/>
          </p:nvPr>
        </p:nvSpPr>
        <p:spPr>
          <a:xfrm>
            <a:off x="359998" y="367619"/>
            <a:ext cx="6670721" cy="720000"/>
          </a:xfrm>
        </p:spPr>
        <p:txBody>
          <a:bodyPr/>
          <a:lstStyle/>
          <a:p>
            <a:r>
              <a:rPr lang="en-ZA" sz="3200" dirty="0"/>
              <a:t>Cleaning medical devices: do (2)</a:t>
            </a:r>
          </a:p>
        </p:txBody>
      </p:sp>
    </p:spTree>
    <p:extLst>
      <p:ext uri="{BB962C8B-B14F-4D97-AF65-F5344CB8AC3E}">
        <p14:creationId xmlns:p14="http://schemas.microsoft.com/office/powerpoint/2010/main" val="113926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2253180"/>
            <a:ext cx="8424001" cy="4350819"/>
          </a:xfrm>
        </p:spPr>
        <p:txBody>
          <a:bodyPr>
            <a:normAutofit fontScale="85000" lnSpcReduction="10000"/>
          </a:bodyPr>
          <a:lstStyle/>
          <a:p>
            <a:r>
              <a:rPr lang="en-ZA" sz="2400" dirty="0"/>
              <a:t>Disinfectants, especially bleach:</a:t>
            </a:r>
          </a:p>
          <a:p>
            <a:pPr marL="342900" indent="-342900">
              <a:buFont typeface="Arial" charset="0"/>
              <a:buChar char="•"/>
            </a:pPr>
            <a:r>
              <a:rPr lang="en-ZA" sz="2400" dirty="0"/>
              <a:t>are</a:t>
            </a:r>
            <a:r>
              <a:rPr lang="en-ZA" sz="2400" b="1" dirty="0"/>
              <a:t> corrosive </a:t>
            </a:r>
            <a:r>
              <a:rPr lang="en-ZA" sz="2400" dirty="0"/>
              <a:t>and may destroy the medical device;</a:t>
            </a:r>
          </a:p>
          <a:p>
            <a:pPr marL="342900" indent="-342900">
              <a:buFont typeface="Arial" charset="0"/>
              <a:buChar char="•"/>
            </a:pPr>
            <a:r>
              <a:rPr lang="en-ZA" sz="2400" b="1" dirty="0"/>
              <a:t>leave a residue </a:t>
            </a:r>
            <a:r>
              <a:rPr lang="en-ZA" sz="2400" dirty="0"/>
              <a:t>that could cause harm to the patient;</a:t>
            </a:r>
          </a:p>
          <a:p>
            <a:pPr marL="342900" indent="-342900">
              <a:buFont typeface="Arial" charset="0"/>
              <a:buChar char="•"/>
            </a:pPr>
            <a:r>
              <a:rPr lang="en-ZA" sz="2400" dirty="0"/>
              <a:t>are </a:t>
            </a:r>
            <a:r>
              <a:rPr lang="en-ZA" sz="2400" b="1" dirty="0"/>
              <a:t>inactivated by organic matter </a:t>
            </a:r>
            <a:r>
              <a:rPr lang="en-ZA" sz="2400" dirty="0"/>
              <a:t>so are a waste of resources;</a:t>
            </a:r>
          </a:p>
          <a:p>
            <a:pPr marL="342900" indent="-342900">
              <a:buFont typeface="Arial" charset="0"/>
              <a:buChar char="•"/>
            </a:pPr>
            <a:r>
              <a:rPr lang="en-ZA" sz="2400" dirty="0"/>
              <a:t>can cause </a:t>
            </a:r>
            <a:r>
              <a:rPr lang="en-ZA" sz="2400" b="1" dirty="0"/>
              <a:t>toxic reactions </a:t>
            </a:r>
            <a:r>
              <a:rPr lang="en-ZA" sz="2400" dirty="0"/>
              <a:t>in staff if used incorrectly.</a:t>
            </a:r>
          </a:p>
          <a:p>
            <a:r>
              <a:rPr lang="en-ZA" sz="2400" b="1" dirty="0"/>
              <a:t>Do not use water over 45 </a:t>
            </a:r>
            <a:r>
              <a:rPr lang="en-ZA" sz="2400" b="1" baseline="30000" dirty="0" err="1"/>
              <a:t>o</a:t>
            </a:r>
            <a:r>
              <a:rPr lang="en-ZA" sz="2400" b="1" dirty="0" err="1"/>
              <a:t>C</a:t>
            </a:r>
            <a:r>
              <a:rPr lang="en-ZA" sz="2400" b="1" dirty="0"/>
              <a:t> </a:t>
            </a:r>
            <a:r>
              <a:rPr lang="en-ZA" sz="2400" dirty="0"/>
              <a:t>as it coagulates the protein, making it difficult to clean.</a:t>
            </a:r>
          </a:p>
          <a:p>
            <a:pPr lvl="0"/>
            <a:r>
              <a:rPr lang="en-GB" sz="2400" b="1" dirty="0"/>
              <a:t>Never use a hard or abrasive item </a:t>
            </a:r>
            <a:r>
              <a:rPr lang="en-GB" sz="2400" dirty="0"/>
              <a:t>when cleaning medical devices.</a:t>
            </a:r>
            <a:endParaRPr lang="en-ZA" sz="2400" dirty="0"/>
          </a:p>
          <a:p>
            <a:pPr lvl="0"/>
            <a:r>
              <a:rPr lang="en-GB" sz="2400" b="1" dirty="0"/>
              <a:t>Don’t scrub under a running tap </a:t>
            </a:r>
            <a:r>
              <a:rPr lang="en-GB" sz="2400" dirty="0"/>
              <a:t>because this produces aerosols.</a:t>
            </a:r>
            <a:endParaRPr lang="en-ZA" sz="2400" dirty="0"/>
          </a:p>
          <a:p>
            <a:pPr marL="457200" lvl="1" indent="0">
              <a:buNone/>
            </a:pPr>
            <a:endParaRPr lang="en-ZA" dirty="0"/>
          </a:p>
          <a:p>
            <a:pPr lvl="1"/>
            <a:endParaRPr lang="en-ZA" dirty="0"/>
          </a:p>
        </p:txBody>
      </p:sp>
      <p:sp>
        <p:nvSpPr>
          <p:cNvPr id="2" name="Title 1"/>
          <p:cNvSpPr>
            <a:spLocks noGrp="1"/>
          </p:cNvSpPr>
          <p:nvPr>
            <p:ph type="title"/>
          </p:nvPr>
        </p:nvSpPr>
        <p:spPr>
          <a:xfrm>
            <a:off x="359999" y="254001"/>
            <a:ext cx="6721521" cy="720000"/>
          </a:xfrm>
        </p:spPr>
        <p:txBody>
          <a:bodyPr/>
          <a:lstStyle/>
          <a:p>
            <a:r>
              <a:rPr lang="en-ZA" sz="3200" dirty="0"/>
              <a:t>Cleaning medical devices: don’t</a:t>
            </a:r>
          </a:p>
        </p:txBody>
      </p:sp>
      <p:sp>
        <p:nvSpPr>
          <p:cNvPr id="4" name="Rectangle 3">
            <a:extLst>
              <a:ext uri="{FF2B5EF4-FFF2-40B4-BE49-F238E27FC236}">
                <a16:creationId xmlns:a16="http://schemas.microsoft.com/office/drawing/2014/main" id="{4063B9CD-03CA-4D3C-BC2A-0ACA4983E984}"/>
              </a:ext>
            </a:extLst>
          </p:cNvPr>
          <p:cNvSpPr/>
          <p:nvPr/>
        </p:nvSpPr>
        <p:spPr>
          <a:xfrm>
            <a:off x="359999" y="1174218"/>
            <a:ext cx="8228012" cy="769441"/>
          </a:xfrm>
          <a:prstGeom prst="rect">
            <a:avLst/>
          </a:prstGeom>
          <a:solidFill>
            <a:srgbClr val="C00000"/>
          </a:solidFill>
        </p:spPr>
        <p:txBody>
          <a:bodyPr wrap="square">
            <a:spAutoFit/>
          </a:bodyPr>
          <a:lstStyle/>
          <a:p>
            <a:pPr algn="ctr"/>
            <a:r>
              <a:rPr lang="en-ZA" sz="2200" b="1" i="1" dirty="0">
                <a:solidFill>
                  <a:srgbClr val="FFFF00"/>
                </a:solidFill>
              </a:rPr>
              <a:t>Never soak </a:t>
            </a:r>
            <a:r>
              <a:rPr lang="en-ZA" sz="2200" b="1" dirty="0">
                <a:solidFill>
                  <a:schemeClr val="bg1"/>
                </a:solidFill>
              </a:rPr>
              <a:t>a medical device in </a:t>
            </a:r>
            <a:r>
              <a:rPr lang="en-ZA" sz="2200" b="1" i="1" dirty="0">
                <a:solidFill>
                  <a:srgbClr val="FFFF00"/>
                </a:solidFill>
              </a:rPr>
              <a:t>any disinfectant </a:t>
            </a:r>
            <a:r>
              <a:rPr lang="en-ZA" sz="2200" b="1" dirty="0">
                <a:solidFill>
                  <a:schemeClr val="bg1"/>
                </a:solidFill>
              </a:rPr>
              <a:t>prior to cleaning</a:t>
            </a:r>
            <a:endParaRPr lang="en-GB" sz="2200" dirty="0">
              <a:solidFill>
                <a:schemeClr val="bg1"/>
              </a:solidFill>
            </a:endParaRPr>
          </a:p>
        </p:txBody>
      </p:sp>
    </p:spTree>
    <p:extLst>
      <p:ext uri="{BB962C8B-B14F-4D97-AF65-F5344CB8AC3E}">
        <p14:creationId xmlns:p14="http://schemas.microsoft.com/office/powerpoint/2010/main" val="1371235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p:txBody>
          <a:bodyPr/>
          <a:lstStyle/>
          <a:p>
            <a:pPr marL="285750" indent="-285750">
              <a:buFont typeface="Arial" charset="0"/>
              <a:buChar char="•"/>
            </a:pPr>
            <a:r>
              <a:rPr lang="en-GB" altLang="en-US" sz="2200" dirty="0"/>
              <a:t>Develop standard operating procedures for the sterile service department or decontamination unit, and review regularly.</a:t>
            </a:r>
          </a:p>
          <a:p>
            <a:pPr marL="285750" indent="-285750">
              <a:buFont typeface="Arial" charset="0"/>
              <a:buChar char="•"/>
            </a:pPr>
            <a:r>
              <a:rPr lang="en-GB" altLang="en-US" sz="2200" dirty="0"/>
              <a:t>The procedures must have a date of implementation and expected review date.</a:t>
            </a:r>
          </a:p>
          <a:p>
            <a:pPr marL="285750" indent="-285750">
              <a:buFont typeface="Arial" charset="0"/>
              <a:buChar char="•"/>
            </a:pPr>
            <a:r>
              <a:rPr lang="en-GB" altLang="en-US" sz="2200" dirty="0"/>
              <a:t>Keep : </a:t>
            </a:r>
          </a:p>
          <a:p>
            <a:pPr marL="646113" lvl="1" indent="-285750">
              <a:buFont typeface="Arial" charset="0"/>
              <a:buChar char="•"/>
            </a:pPr>
            <a:r>
              <a:rPr lang="en-GB" altLang="en-US" sz="2000" dirty="0"/>
              <a:t>records of staff training (both induction and regular updates);</a:t>
            </a:r>
          </a:p>
          <a:p>
            <a:pPr marL="646113" lvl="1" indent="-285750">
              <a:buFont typeface="Arial" charset="0"/>
              <a:buChar char="•"/>
            </a:pPr>
            <a:r>
              <a:rPr lang="en-GB" altLang="en-US" sz="2000" dirty="0"/>
              <a:t>a logbook for each occurrence of equipment testing and maintenance;</a:t>
            </a:r>
          </a:p>
          <a:p>
            <a:pPr marL="646113" lvl="1" indent="-285750">
              <a:buFont typeface="Arial" charset="0"/>
              <a:buChar char="•"/>
            </a:pPr>
            <a:r>
              <a:rPr lang="en-GB" altLang="en-US" sz="2000" dirty="0"/>
              <a:t>a record of system failures and remedial action.</a:t>
            </a:r>
          </a:p>
        </p:txBody>
      </p:sp>
      <p:sp>
        <p:nvSpPr>
          <p:cNvPr id="101378" name="Rectangle 2"/>
          <p:cNvSpPr>
            <a:spLocks noGrp="1" noChangeArrowheads="1"/>
          </p:cNvSpPr>
          <p:nvPr>
            <p:ph type="title"/>
          </p:nvPr>
        </p:nvSpPr>
        <p:spPr/>
        <p:txBody>
          <a:bodyPr/>
          <a:lstStyle/>
          <a:p>
            <a:pPr>
              <a:defRPr/>
            </a:pPr>
            <a:r>
              <a:rPr lang="en-ZA" sz="3200" dirty="0"/>
              <a:t>Quality systems </a:t>
            </a:r>
            <a:endParaRPr lang="en-GB" altLang="en-US" sz="32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12442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CA" sz="2200" dirty="0"/>
              <a:t>It is vital to keep a record of instruments that are decontaminated and then used on patients.</a:t>
            </a:r>
          </a:p>
          <a:p>
            <a:pPr marL="342900" indent="-342900">
              <a:buFont typeface="Arial" panose="020B0604020202020204" pitchFamily="34" charset="0"/>
              <a:buChar char="•"/>
            </a:pPr>
            <a:r>
              <a:rPr lang="en-CA" sz="2200" dirty="0"/>
              <a:t>Tracking is essential, including records of stock control and schemes for identifying the location of items (e.g. in storage, </a:t>
            </a:r>
            <a:r>
              <a:rPr lang="en-GB" sz="2200" dirty="0"/>
              <a:t>sterile service department</a:t>
            </a:r>
            <a:r>
              <a:rPr lang="en-CA" sz="2200" dirty="0"/>
              <a:t>/decontamination unit or similar).</a:t>
            </a:r>
          </a:p>
          <a:p>
            <a:pPr marL="342900" indent="-342900">
              <a:buFont typeface="Arial" panose="020B0604020202020204" pitchFamily="34" charset="0"/>
              <a:buChar char="•"/>
            </a:pPr>
            <a:r>
              <a:rPr lang="en-CA" sz="2200" dirty="0"/>
              <a:t>Traceability is required, including a scheme for identifying all stages of process and use.</a:t>
            </a:r>
          </a:p>
          <a:p>
            <a:endParaRPr lang="en-CA" dirty="0"/>
          </a:p>
        </p:txBody>
      </p:sp>
      <p:sp>
        <p:nvSpPr>
          <p:cNvPr id="15362" name="Rectangle 1026"/>
          <p:cNvSpPr>
            <a:spLocks noGrp="1" noChangeArrowheads="1"/>
          </p:cNvSpPr>
          <p:nvPr>
            <p:ph type="title"/>
          </p:nvPr>
        </p:nvSpPr>
        <p:spPr/>
        <p:txBody>
          <a:bodyPr/>
          <a:lstStyle/>
          <a:p>
            <a:r>
              <a:rPr lang="en-GB" altLang="en-US" sz="3200" dirty="0"/>
              <a:t>Record-keeping</a:t>
            </a:r>
          </a:p>
        </p:txBody>
      </p:sp>
    </p:spTree>
    <p:extLst>
      <p:ext uri="{BB962C8B-B14F-4D97-AF65-F5344CB8AC3E}">
        <p14:creationId xmlns:p14="http://schemas.microsoft.com/office/powerpoint/2010/main" val="185176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360364" y="1188002"/>
            <a:ext cx="6660196" cy="4145998"/>
          </a:xfrm>
        </p:spPr>
        <p:txBody>
          <a:bodyPr>
            <a:noAutofit/>
          </a:bodyPr>
          <a:lstStyle/>
          <a:p>
            <a:pPr marL="285750" indent="-285750">
              <a:buFont typeface="Arial" charset="0"/>
              <a:buChar char="•"/>
            </a:pPr>
            <a:r>
              <a:rPr lang="en-GB" sz="2200" dirty="0"/>
              <a:t>Based on what you have learned so far, what are the key steps of an appropriate decontamination process? </a:t>
            </a:r>
          </a:p>
          <a:p>
            <a:pPr marL="285750" indent="-285750">
              <a:buFont typeface="Arial" charset="0"/>
              <a:buChar char="•"/>
            </a:pPr>
            <a:endParaRPr lang="en-GB" sz="2200" dirty="0"/>
          </a:p>
          <a:p>
            <a:pPr marL="285750" indent="-285750">
              <a:buFont typeface="Arial" charset="0"/>
              <a:buChar char="•"/>
            </a:pPr>
            <a:r>
              <a:rPr lang="en-GB" sz="2200" dirty="0"/>
              <a:t>List the steps you think need improvement in your facility/context.</a:t>
            </a:r>
            <a:endParaRPr lang="en-CA" sz="2200" dirty="0"/>
          </a:p>
        </p:txBody>
      </p:sp>
      <p:sp>
        <p:nvSpPr>
          <p:cNvPr id="3" name="Title 2">
            <a:extLst>
              <a:ext uri="{FF2B5EF4-FFF2-40B4-BE49-F238E27FC236}">
                <a16:creationId xmlns:a16="http://schemas.microsoft.com/office/drawing/2014/main" id="{DC897971-60C4-457A-9DBB-D84956A8CCF8}"/>
              </a:ext>
            </a:extLst>
          </p:cNvPr>
          <p:cNvSpPr>
            <a:spLocks noGrp="1"/>
          </p:cNvSpPr>
          <p:nvPr>
            <p:ph type="title"/>
          </p:nvPr>
        </p:nvSpPr>
        <p:spPr/>
        <p:txBody>
          <a:bodyPr/>
          <a:lstStyle/>
          <a:p>
            <a:r>
              <a:rPr lang="en-GB" sz="3200" dirty="0"/>
              <a:t>Key questions</a:t>
            </a:r>
          </a:p>
        </p:txBody>
      </p:sp>
      <p:grpSp>
        <p:nvGrpSpPr>
          <p:cNvPr id="5" name="Group 4"/>
          <p:cNvGrpSpPr/>
          <p:nvPr/>
        </p:nvGrpSpPr>
        <p:grpSpPr>
          <a:xfrm rot="19648346">
            <a:off x="8169753" y="5943619"/>
            <a:ext cx="965386" cy="908640"/>
            <a:chOff x="818498" y="507964"/>
            <a:chExt cx="1128965" cy="1001818"/>
          </a:xfrm>
        </p:grpSpPr>
        <p:sp>
          <p:nvSpPr>
            <p:cNvPr id="6" name="Oval 5"/>
            <p:cNvSpPr/>
            <p:nvPr/>
          </p:nvSpPr>
          <p:spPr bwMode="auto">
            <a:xfrm>
              <a:off x="846723" y="507964"/>
              <a:ext cx="1058403" cy="1001818"/>
            </a:xfrm>
            <a:prstGeom prst="ellipse">
              <a:avLst/>
            </a:prstGeom>
            <a:solidFill>
              <a:srgbClr val="FFFF00"/>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a:solidFill>
                  <a:srgbClr val="000066"/>
                </a:solidFill>
                <a:latin typeface="Arial" charset="0"/>
                <a:cs typeface="Arial" charset="0"/>
              </a:endParaRPr>
            </a:p>
          </p:txBody>
        </p:sp>
        <p:sp>
          <p:nvSpPr>
            <p:cNvPr id="7" name="TextBox 6"/>
            <p:cNvSpPr txBox="1"/>
            <p:nvPr/>
          </p:nvSpPr>
          <p:spPr>
            <a:xfrm>
              <a:off x="818498" y="776056"/>
              <a:ext cx="1128965" cy="523220"/>
            </a:xfrm>
            <a:prstGeom prst="rect">
              <a:avLst/>
            </a:prstGeom>
            <a:noFill/>
          </p:spPr>
          <p:txBody>
            <a:bodyPr wrap="square" rtlCol="0">
              <a:spAutoFit/>
            </a:bodyPr>
            <a:lstStyle/>
            <a:p>
              <a:pPr algn="ctr"/>
              <a:r>
                <a:rPr lang="en-US" sz="1200" dirty="0"/>
                <a:t>Interactive question</a:t>
              </a:r>
            </a:p>
          </p:txBody>
        </p:sp>
      </p:grpSp>
    </p:spTree>
    <p:extLst>
      <p:ext uri="{BB962C8B-B14F-4D97-AF65-F5344CB8AC3E}">
        <p14:creationId xmlns:p14="http://schemas.microsoft.com/office/powerpoint/2010/main" val="19893336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099498"/>
            <a:ext cx="8424001" cy="4726637"/>
          </a:xfrm>
        </p:spPr>
        <p:txBody>
          <a:bodyPr/>
          <a:lstStyle/>
          <a:p>
            <a:pPr marL="285750" indent="-285750">
              <a:spcBef>
                <a:spcPts val="0"/>
              </a:spcBef>
              <a:buFont typeface="Arial" charset="0"/>
              <a:buChar char="•"/>
            </a:pPr>
            <a:r>
              <a:rPr lang="en-GB" sz="2200" b="1" dirty="0"/>
              <a:t>Declutter</a:t>
            </a:r>
            <a:r>
              <a:rPr lang="en-GB" sz="2200" dirty="0"/>
              <a:t> and keep your area clean, dry and dust-free.</a:t>
            </a:r>
          </a:p>
          <a:p>
            <a:pPr marL="285750" indent="-285750">
              <a:spcBef>
                <a:spcPts val="0"/>
              </a:spcBef>
              <a:buFont typeface="Arial" charset="0"/>
              <a:buChar char="•"/>
            </a:pPr>
            <a:endParaRPr lang="en-GB" sz="2200" b="1" dirty="0"/>
          </a:p>
          <a:p>
            <a:pPr marL="285750" indent="-285750">
              <a:spcBef>
                <a:spcPts val="0"/>
              </a:spcBef>
              <a:buFont typeface="Arial" charset="0"/>
              <a:buChar char="•"/>
            </a:pPr>
            <a:r>
              <a:rPr lang="en-GB" sz="2200" b="1" dirty="0"/>
              <a:t>Don’t pre-soak </a:t>
            </a:r>
            <a:r>
              <a:rPr lang="en-GB" sz="2200" dirty="0"/>
              <a:t>instruments.</a:t>
            </a:r>
          </a:p>
          <a:p>
            <a:pPr marL="285750" indent="-285750">
              <a:spcBef>
                <a:spcPts val="0"/>
              </a:spcBef>
              <a:buFont typeface="Arial" charset="0"/>
              <a:buChar char="•"/>
            </a:pPr>
            <a:endParaRPr lang="en-GB" sz="2200" b="1" dirty="0"/>
          </a:p>
          <a:p>
            <a:pPr marL="285750" indent="-285750">
              <a:spcBef>
                <a:spcPts val="0"/>
              </a:spcBef>
              <a:buFont typeface="Arial" charset="0"/>
              <a:buChar char="•"/>
            </a:pPr>
            <a:r>
              <a:rPr lang="en-GB" sz="2200" b="1" dirty="0"/>
              <a:t>Improve cleaning </a:t>
            </a:r>
            <a:r>
              <a:rPr lang="en-GB" sz="2200" dirty="0"/>
              <a:t>of instruments. </a:t>
            </a:r>
            <a:r>
              <a:rPr lang="en-GB" sz="2200" b="1" dirty="0"/>
              <a:t> </a:t>
            </a:r>
          </a:p>
          <a:p>
            <a:pPr marL="285750" indent="-285750">
              <a:spcBef>
                <a:spcPts val="0"/>
              </a:spcBef>
              <a:buFont typeface="Arial" charset="0"/>
              <a:buChar char="•"/>
            </a:pPr>
            <a:endParaRPr lang="en-GB" sz="2200" b="1" dirty="0"/>
          </a:p>
          <a:p>
            <a:pPr marL="285750" indent="-285750">
              <a:spcBef>
                <a:spcPts val="0"/>
              </a:spcBef>
              <a:buFont typeface="Arial" charset="0"/>
              <a:buChar char="•"/>
            </a:pPr>
            <a:r>
              <a:rPr lang="en-GB" sz="2200" b="1" dirty="0"/>
              <a:t>Improve</a:t>
            </a:r>
            <a:r>
              <a:rPr lang="en-GB" sz="2200" dirty="0"/>
              <a:t> inspection, assembly and packing. </a:t>
            </a:r>
          </a:p>
          <a:p>
            <a:pPr marL="285750" indent="-285750">
              <a:spcBef>
                <a:spcPts val="0"/>
              </a:spcBef>
              <a:buFont typeface="Arial" charset="0"/>
              <a:buChar char="•"/>
            </a:pPr>
            <a:endParaRPr lang="en-GB" sz="2200" b="1" dirty="0"/>
          </a:p>
          <a:p>
            <a:pPr marL="285750" indent="-285750">
              <a:spcBef>
                <a:spcPts val="0"/>
              </a:spcBef>
              <a:buFont typeface="Arial" charset="0"/>
              <a:buChar char="•"/>
            </a:pPr>
            <a:r>
              <a:rPr lang="en-GB" sz="2200" dirty="0"/>
              <a:t>Make sure a </a:t>
            </a:r>
            <a:r>
              <a:rPr lang="en-GB" sz="2200" b="1" dirty="0"/>
              <a:t>dedicated area </a:t>
            </a:r>
            <a:r>
              <a:rPr lang="en-GB" sz="2200" dirty="0"/>
              <a:t>is available for decontamination.</a:t>
            </a:r>
          </a:p>
          <a:p>
            <a:pPr marL="285750" indent="-285750">
              <a:spcBef>
                <a:spcPts val="0"/>
              </a:spcBef>
              <a:buFont typeface="Arial" charset="0"/>
              <a:buChar char="•"/>
            </a:pPr>
            <a:endParaRPr lang="en-GB" sz="2200" dirty="0"/>
          </a:p>
          <a:p>
            <a:pPr marL="285750" indent="-285750">
              <a:spcBef>
                <a:spcPts val="0"/>
              </a:spcBef>
              <a:buFont typeface="Arial" charset="0"/>
              <a:buChar char="•"/>
            </a:pPr>
            <a:r>
              <a:rPr lang="en-GB" sz="2200" dirty="0"/>
              <a:t>Improve workflow from </a:t>
            </a:r>
            <a:r>
              <a:rPr lang="en-GB" sz="2200" b="1" dirty="0"/>
              <a:t>dirty</a:t>
            </a:r>
            <a:r>
              <a:rPr lang="en-GB" sz="2200" dirty="0"/>
              <a:t> (receipt/cleaning of contaminated instruments) to </a:t>
            </a:r>
            <a:r>
              <a:rPr lang="en-GB" sz="2200" b="1" dirty="0"/>
              <a:t>clean</a:t>
            </a:r>
            <a:r>
              <a:rPr lang="en-GB" sz="2200" dirty="0"/>
              <a:t> (sterilized items) areas.</a:t>
            </a:r>
          </a:p>
        </p:txBody>
      </p:sp>
      <p:sp>
        <p:nvSpPr>
          <p:cNvPr id="3" name="Title 2"/>
          <p:cNvSpPr>
            <a:spLocks noGrp="1"/>
          </p:cNvSpPr>
          <p:nvPr>
            <p:ph type="title"/>
          </p:nvPr>
        </p:nvSpPr>
        <p:spPr>
          <a:xfrm>
            <a:off x="359999" y="271457"/>
            <a:ext cx="6120000" cy="720000"/>
          </a:xfrm>
        </p:spPr>
        <p:txBody>
          <a:bodyPr/>
          <a:lstStyle/>
          <a:p>
            <a:r>
              <a:rPr lang="en-GB" sz="3200" dirty="0"/>
              <a:t>Key steps (1) </a:t>
            </a:r>
          </a:p>
        </p:txBody>
      </p:sp>
      <p:grpSp>
        <p:nvGrpSpPr>
          <p:cNvPr id="5" name="Group 4"/>
          <p:cNvGrpSpPr/>
          <p:nvPr/>
        </p:nvGrpSpPr>
        <p:grpSpPr>
          <a:xfrm rot="19520053">
            <a:off x="8156744" y="5885218"/>
            <a:ext cx="965386" cy="908640"/>
            <a:chOff x="894673" y="2920850"/>
            <a:chExt cx="1128965" cy="1001818"/>
          </a:xfrm>
        </p:grpSpPr>
        <p:sp>
          <p:nvSpPr>
            <p:cNvPr id="6" name="Oval 5"/>
            <p:cNvSpPr/>
            <p:nvPr/>
          </p:nvSpPr>
          <p:spPr bwMode="auto">
            <a:xfrm>
              <a:off x="917233" y="2920850"/>
              <a:ext cx="1058403" cy="1001818"/>
            </a:xfrm>
            <a:prstGeom prst="ellipse">
              <a:avLst/>
            </a:prstGeom>
            <a:solidFill>
              <a:srgbClr val="1F5318"/>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a:solidFill>
                  <a:srgbClr val="000066"/>
                </a:solidFill>
                <a:latin typeface="Arial" charset="0"/>
                <a:cs typeface="Arial" charset="0"/>
              </a:endParaRPr>
            </a:p>
          </p:txBody>
        </p:sp>
        <p:sp>
          <p:nvSpPr>
            <p:cNvPr id="7" name="TextBox 6"/>
            <p:cNvSpPr txBox="1"/>
            <p:nvPr/>
          </p:nvSpPr>
          <p:spPr>
            <a:xfrm>
              <a:off x="894673" y="3251005"/>
              <a:ext cx="1128965" cy="307777"/>
            </a:xfrm>
            <a:prstGeom prst="rect">
              <a:avLst/>
            </a:prstGeom>
            <a:noFill/>
          </p:spPr>
          <p:txBody>
            <a:bodyPr wrap="square" rtlCol="0">
              <a:spAutoFit/>
            </a:bodyPr>
            <a:lstStyle/>
            <a:p>
              <a:pPr algn="ctr"/>
              <a:r>
                <a:rPr lang="en-US" sz="1200" dirty="0">
                  <a:solidFill>
                    <a:srgbClr val="FFFFFF"/>
                  </a:solidFill>
                </a:rPr>
                <a:t>Answers</a:t>
              </a:r>
            </a:p>
          </p:txBody>
        </p:sp>
      </p:grpSp>
    </p:spTree>
    <p:extLst>
      <p:ext uri="{BB962C8B-B14F-4D97-AF65-F5344CB8AC3E}">
        <p14:creationId xmlns:p14="http://schemas.microsoft.com/office/powerpoint/2010/main" val="556999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Session 1</a:t>
            </a:r>
          </a:p>
        </p:txBody>
      </p:sp>
      <p:sp>
        <p:nvSpPr>
          <p:cNvPr id="11" name="Picture Placeholder 10"/>
          <p:cNvSpPr>
            <a:spLocks noGrp="1"/>
          </p:cNvSpPr>
          <p:nvPr>
            <p:ph type="pic" sz="quarter" idx="23"/>
          </p:nvPr>
        </p:nvSpPr>
        <p:spPr/>
      </p:sp>
      <p:sp>
        <p:nvSpPr>
          <p:cNvPr id="13" name="Subtitle 1"/>
          <p:cNvSpPr>
            <a:spLocks noGrp="1"/>
          </p:cNvSpPr>
          <p:nvPr>
            <p:ph type="body" sz="quarter" idx="18"/>
          </p:nvPr>
        </p:nvSpPr>
        <p:spPr>
          <a:xfrm>
            <a:off x="1" y="1800000"/>
            <a:ext cx="4453245" cy="2461700"/>
          </a:xfrm>
        </p:spPr>
        <p:style>
          <a:lnRef idx="2">
            <a:schemeClr val="accent2"/>
          </a:lnRef>
          <a:fillRef idx="1">
            <a:schemeClr val="lt1"/>
          </a:fillRef>
          <a:effectRef idx="0">
            <a:schemeClr val="accent2"/>
          </a:effectRef>
          <a:fontRef idx="minor">
            <a:schemeClr val="dk1"/>
          </a:fontRef>
        </p:style>
        <p:txBody>
          <a:bodyPr>
            <a:normAutofit/>
          </a:bodyPr>
          <a:lstStyle/>
          <a:p>
            <a:r>
              <a:rPr lang="en-GB" dirty="0">
                <a:solidFill>
                  <a:schemeClr val="accent2"/>
                </a:solidFill>
              </a:rPr>
              <a:t>Introduction to decontamination</a:t>
            </a:r>
            <a:endParaRPr lang="en-US" dirty="0">
              <a:solidFill>
                <a:schemeClr val="accent2"/>
              </a:solidFill>
            </a:endParaRPr>
          </a:p>
        </p:txBody>
      </p:sp>
    </p:spTree>
    <p:extLst>
      <p:ext uri="{BB962C8B-B14F-4D97-AF65-F5344CB8AC3E}">
        <p14:creationId xmlns:p14="http://schemas.microsoft.com/office/powerpoint/2010/main" val="1173534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799999"/>
            <a:ext cx="8424001" cy="4514303"/>
          </a:xfrm>
        </p:spPr>
        <p:txBody>
          <a:bodyPr/>
          <a:lstStyle/>
          <a:p>
            <a:pPr marL="285750" indent="-285750">
              <a:spcBef>
                <a:spcPts val="0"/>
              </a:spcBef>
              <a:buFont typeface="Arial" charset="0"/>
              <a:buChar char="•"/>
            </a:pPr>
            <a:r>
              <a:rPr lang="en-GB" sz="2400" dirty="0"/>
              <a:t>Ensure</a:t>
            </a:r>
            <a:r>
              <a:rPr lang="en-GB" sz="2400" b="1" dirty="0"/>
              <a:t> appropriate validation </a:t>
            </a:r>
            <a:r>
              <a:rPr lang="en-GB" sz="2400" dirty="0"/>
              <a:t>of the sterilization process.</a:t>
            </a:r>
          </a:p>
          <a:p>
            <a:pPr marL="285750" indent="-285750">
              <a:spcBef>
                <a:spcPts val="0"/>
              </a:spcBef>
              <a:buFont typeface="Arial" charset="0"/>
              <a:buChar char="•"/>
            </a:pPr>
            <a:endParaRPr lang="en-GB" sz="2400" dirty="0"/>
          </a:p>
          <a:p>
            <a:pPr marL="285750" indent="-285750">
              <a:spcBef>
                <a:spcPts val="0"/>
              </a:spcBef>
              <a:buFont typeface="Arial" charset="0"/>
              <a:buChar char="•"/>
            </a:pPr>
            <a:r>
              <a:rPr lang="en-GB" sz="2400" dirty="0"/>
              <a:t>Maintain temperature and humidity control.</a:t>
            </a:r>
          </a:p>
          <a:p>
            <a:pPr marL="285750" indent="-285750">
              <a:spcBef>
                <a:spcPts val="0"/>
              </a:spcBef>
              <a:buFont typeface="Arial" charset="0"/>
              <a:buChar char="•"/>
            </a:pPr>
            <a:endParaRPr lang="en-GB" sz="2400" dirty="0"/>
          </a:p>
          <a:p>
            <a:pPr marL="285750" indent="-285750">
              <a:spcBef>
                <a:spcPts val="0"/>
              </a:spcBef>
              <a:buFont typeface="Arial" charset="0"/>
              <a:buChar char="•"/>
            </a:pPr>
            <a:r>
              <a:rPr lang="en-GB" sz="2400" dirty="0"/>
              <a:t>Provide a </a:t>
            </a:r>
            <a:r>
              <a:rPr lang="en-GB" sz="2400" b="1" dirty="0"/>
              <a:t>sink for hand-washing</a:t>
            </a:r>
            <a:r>
              <a:rPr lang="en-GB" sz="2400" dirty="0"/>
              <a:t>.</a:t>
            </a:r>
          </a:p>
          <a:p>
            <a:pPr marL="285750" indent="-285750">
              <a:spcBef>
                <a:spcPts val="0"/>
              </a:spcBef>
              <a:buFont typeface="Arial" charset="0"/>
              <a:buChar char="•"/>
            </a:pPr>
            <a:endParaRPr lang="en-GB" sz="2400" dirty="0"/>
          </a:p>
          <a:p>
            <a:pPr marL="285750" indent="-285750">
              <a:spcBef>
                <a:spcPts val="0"/>
              </a:spcBef>
              <a:buFont typeface="Arial" charset="0"/>
              <a:buChar char="•"/>
            </a:pPr>
            <a:r>
              <a:rPr lang="en-GB" sz="2400" dirty="0"/>
              <a:t>Develop and follow </a:t>
            </a:r>
            <a:r>
              <a:rPr lang="en-GB" sz="2400" b="1" dirty="0"/>
              <a:t>standard operating procedures</a:t>
            </a:r>
            <a:r>
              <a:rPr lang="en-GB" sz="2400" dirty="0"/>
              <a:t>.</a:t>
            </a:r>
            <a:endParaRPr lang="en-GB" sz="2400" b="1" dirty="0"/>
          </a:p>
          <a:p>
            <a:pPr marL="285750" indent="-285750">
              <a:spcBef>
                <a:spcPts val="0"/>
              </a:spcBef>
              <a:buFont typeface="Arial" charset="0"/>
              <a:buChar char="•"/>
            </a:pPr>
            <a:endParaRPr lang="en-GB" sz="2400" b="1" dirty="0"/>
          </a:p>
          <a:p>
            <a:pPr marL="285750" indent="-285750">
              <a:spcBef>
                <a:spcPts val="0"/>
              </a:spcBef>
              <a:buFont typeface="Arial" charset="0"/>
              <a:buChar char="•"/>
            </a:pPr>
            <a:r>
              <a:rPr lang="en-GB" sz="2400" dirty="0"/>
              <a:t>Provide</a:t>
            </a:r>
            <a:r>
              <a:rPr lang="en-GB" sz="2400" b="1" dirty="0"/>
              <a:t> </a:t>
            </a:r>
            <a:r>
              <a:rPr lang="en-GB" sz="2400" dirty="0"/>
              <a:t>suitable</a:t>
            </a:r>
            <a:r>
              <a:rPr lang="en-GB" sz="2400" b="1" dirty="0"/>
              <a:t> education</a:t>
            </a:r>
            <a:r>
              <a:rPr lang="en-GB" sz="2400" dirty="0"/>
              <a:t> and </a:t>
            </a:r>
            <a:r>
              <a:rPr lang="en-GB" sz="2400" b="1" dirty="0"/>
              <a:t>training</a:t>
            </a:r>
            <a:r>
              <a:rPr lang="en-GB" sz="2400" dirty="0"/>
              <a:t> of staff.</a:t>
            </a:r>
          </a:p>
        </p:txBody>
      </p:sp>
      <p:sp>
        <p:nvSpPr>
          <p:cNvPr id="3" name="Title 2"/>
          <p:cNvSpPr>
            <a:spLocks noGrp="1"/>
          </p:cNvSpPr>
          <p:nvPr>
            <p:ph type="title"/>
          </p:nvPr>
        </p:nvSpPr>
        <p:spPr/>
        <p:txBody>
          <a:bodyPr/>
          <a:lstStyle/>
          <a:p>
            <a:r>
              <a:rPr lang="en-GB" sz="3200" dirty="0"/>
              <a:t>Key steps (2)</a:t>
            </a:r>
          </a:p>
        </p:txBody>
      </p:sp>
      <p:grpSp>
        <p:nvGrpSpPr>
          <p:cNvPr id="5" name="Group 4"/>
          <p:cNvGrpSpPr/>
          <p:nvPr/>
        </p:nvGrpSpPr>
        <p:grpSpPr>
          <a:xfrm rot="19520053">
            <a:off x="8156744" y="5885218"/>
            <a:ext cx="965386" cy="908640"/>
            <a:chOff x="894673" y="2920850"/>
            <a:chExt cx="1128965" cy="1001818"/>
          </a:xfrm>
        </p:grpSpPr>
        <p:sp>
          <p:nvSpPr>
            <p:cNvPr id="6" name="Oval 5"/>
            <p:cNvSpPr/>
            <p:nvPr/>
          </p:nvSpPr>
          <p:spPr bwMode="auto">
            <a:xfrm>
              <a:off x="917233" y="2920850"/>
              <a:ext cx="1058403" cy="1001818"/>
            </a:xfrm>
            <a:prstGeom prst="ellipse">
              <a:avLst/>
            </a:prstGeom>
            <a:solidFill>
              <a:srgbClr val="1F5318"/>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a:solidFill>
                  <a:srgbClr val="000066"/>
                </a:solidFill>
                <a:latin typeface="Arial" charset="0"/>
                <a:cs typeface="Arial" charset="0"/>
              </a:endParaRPr>
            </a:p>
          </p:txBody>
        </p:sp>
        <p:sp>
          <p:nvSpPr>
            <p:cNvPr id="7" name="TextBox 6"/>
            <p:cNvSpPr txBox="1"/>
            <p:nvPr/>
          </p:nvSpPr>
          <p:spPr>
            <a:xfrm>
              <a:off x="894673" y="3251005"/>
              <a:ext cx="1128965" cy="307777"/>
            </a:xfrm>
            <a:prstGeom prst="rect">
              <a:avLst/>
            </a:prstGeom>
            <a:noFill/>
          </p:spPr>
          <p:txBody>
            <a:bodyPr wrap="square" rtlCol="0">
              <a:spAutoFit/>
            </a:bodyPr>
            <a:lstStyle/>
            <a:p>
              <a:pPr algn="ctr"/>
              <a:r>
                <a:rPr lang="en-US" sz="1200" dirty="0">
                  <a:solidFill>
                    <a:srgbClr val="FFFFFF"/>
                  </a:solidFill>
                </a:rPr>
                <a:t>Answers</a:t>
              </a:r>
            </a:p>
          </p:txBody>
        </p:sp>
      </p:grpSp>
    </p:spTree>
    <p:extLst>
      <p:ext uri="{BB962C8B-B14F-4D97-AF65-F5344CB8AC3E}">
        <p14:creationId xmlns:p14="http://schemas.microsoft.com/office/powerpoint/2010/main" val="3169746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Session 5</a:t>
            </a:r>
          </a:p>
        </p:txBody>
      </p:sp>
      <p:sp>
        <p:nvSpPr>
          <p:cNvPr id="11" name="Picture Placeholder 10"/>
          <p:cNvSpPr>
            <a:spLocks noGrp="1"/>
          </p:cNvSpPr>
          <p:nvPr>
            <p:ph type="pic" sz="quarter" idx="23"/>
          </p:nvPr>
        </p:nvSpPr>
        <p:spPr/>
      </p:sp>
      <p:sp>
        <p:nvSpPr>
          <p:cNvPr id="13" name="Subtitle 1"/>
          <p:cNvSpPr>
            <a:spLocks noGrp="1"/>
          </p:cNvSpPr>
          <p:nvPr>
            <p:ph type="body" sz="quarter" idx="18"/>
          </p:nvPr>
        </p:nvSpPr>
        <p:spPr>
          <a:xfrm>
            <a:off x="1" y="1800000"/>
            <a:ext cx="4453245" cy="2461700"/>
          </a:xfrm>
        </p:spPr>
        <p:style>
          <a:lnRef idx="2">
            <a:schemeClr val="accent2"/>
          </a:lnRef>
          <a:fillRef idx="1">
            <a:schemeClr val="lt1"/>
          </a:fillRef>
          <a:effectRef idx="0">
            <a:schemeClr val="accent2"/>
          </a:effectRef>
          <a:fontRef idx="minor">
            <a:schemeClr val="dk1"/>
          </a:fontRef>
        </p:style>
        <p:txBody>
          <a:bodyPr>
            <a:normAutofit/>
          </a:bodyPr>
          <a:lstStyle/>
          <a:p>
            <a:r>
              <a:rPr lang="en-GB" dirty="0">
                <a:solidFill>
                  <a:schemeClr val="accent2"/>
                </a:solidFill>
              </a:rPr>
              <a:t>Inspection, assembly and packaging</a:t>
            </a:r>
            <a:endParaRPr lang="en-US" dirty="0">
              <a:solidFill>
                <a:schemeClr val="accent2"/>
              </a:solidFill>
            </a:endParaRPr>
          </a:p>
        </p:txBody>
      </p:sp>
    </p:spTree>
    <p:extLst>
      <p:ext uri="{BB962C8B-B14F-4D97-AF65-F5344CB8AC3E}">
        <p14:creationId xmlns:p14="http://schemas.microsoft.com/office/powerpoint/2010/main" val="464564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1000350"/>
          <p:cNvPicPr>
            <a:picLocks noGrp="1" noChangeAspect="1" noChangeArrowheads="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bwMode="auto">
          <a:xfrm>
            <a:off x="4675774" y="1766688"/>
            <a:ext cx="4104000" cy="4237200"/>
          </a:xfrm>
          <a:prstGeom prst="rect">
            <a:avLst/>
          </a:prstGeom>
          <a:noFill/>
          <a:extLst>
            <a:ext uri="{909E8E84-426E-40DD-AFC4-6F175D3DCCD1}">
              <a14:hiddenFill xmlns:a14="http://schemas.microsoft.com/office/drawing/2010/main">
                <a:solidFill>
                  <a:srgbClr val="FFFFFF"/>
                </a:solidFill>
              </a14:hiddenFill>
            </a:ext>
          </a:extLst>
        </p:spPr>
      </p:pic>
      <p:sp>
        <p:nvSpPr>
          <p:cNvPr id="55298" name="Rectangle 2"/>
          <p:cNvSpPr>
            <a:spLocks noGrp="1" noChangeArrowheads="1"/>
          </p:cNvSpPr>
          <p:nvPr>
            <p:ph type="title"/>
          </p:nvPr>
        </p:nvSpPr>
        <p:spPr/>
        <p:txBody>
          <a:bodyPr>
            <a:noAutofit/>
          </a:bodyPr>
          <a:lstStyle/>
          <a:p>
            <a:pPr>
              <a:defRPr/>
            </a:pPr>
            <a:r>
              <a:rPr lang="en-CA" sz="3200" dirty="0"/>
              <a:t>Inspection, assembly and packaging</a:t>
            </a:r>
            <a:r>
              <a:rPr lang="en-GB" sz="3200" b="1" dirty="0">
                <a:effectLst/>
              </a:rPr>
              <a:t> area (1)</a:t>
            </a:r>
          </a:p>
        </p:txBody>
      </p:sp>
      <p:sp>
        <p:nvSpPr>
          <p:cNvPr id="8" name="Rectangle 3"/>
          <p:cNvSpPr>
            <a:spLocks noGrp="1" noChangeArrowheads="1"/>
          </p:cNvSpPr>
          <p:nvPr>
            <p:ph sz="half" idx="2"/>
          </p:nvPr>
        </p:nvSpPr>
        <p:spPr>
          <a:xfrm>
            <a:off x="359999" y="1766688"/>
            <a:ext cx="4104000" cy="4237200"/>
          </a:xfrm>
        </p:spPr>
        <p:txBody>
          <a:bodyPr>
            <a:normAutofit/>
          </a:bodyPr>
          <a:lstStyle/>
          <a:p>
            <a:r>
              <a:rPr lang="en-GB" altLang="en-US" sz="2400" b="1" dirty="0"/>
              <a:t>This area is used for: </a:t>
            </a:r>
          </a:p>
          <a:p>
            <a:pPr marL="342900" indent="-342900">
              <a:buFont typeface="Arial" charset="0"/>
              <a:buChar char="•"/>
            </a:pPr>
            <a:r>
              <a:rPr lang="en-GB" altLang="en-US" sz="2400" dirty="0"/>
              <a:t>inspection and function-testing of cleaned medical devices before re-assembly and packaging for sterilization;</a:t>
            </a:r>
          </a:p>
          <a:p>
            <a:pPr marL="342900" indent="-342900">
              <a:buFont typeface="Arial" charset="0"/>
              <a:buChar char="•"/>
            </a:pPr>
            <a:r>
              <a:rPr lang="en-GB" altLang="en-US" sz="2400" dirty="0"/>
              <a:t>maintenance of quality/traceability records.</a:t>
            </a:r>
          </a:p>
        </p:txBody>
      </p:sp>
      <p:sp>
        <p:nvSpPr>
          <p:cNvPr id="5" name="Rectangle 4">
            <a:extLst>
              <a:ext uri="{FF2B5EF4-FFF2-40B4-BE49-F238E27FC236}">
                <a16:creationId xmlns:a16="http://schemas.microsoft.com/office/drawing/2014/main" id="{A3AA8255-F409-44B3-97A4-8D4E978F1FB4}"/>
              </a:ext>
            </a:extLst>
          </p:cNvPr>
          <p:cNvSpPr/>
          <p:nvPr/>
        </p:nvSpPr>
        <p:spPr>
          <a:xfrm>
            <a:off x="4675774" y="6115050"/>
            <a:ext cx="3664585" cy="215444"/>
          </a:xfrm>
          <a:prstGeom prst="rect">
            <a:avLst/>
          </a:prstGeom>
        </p:spPr>
        <p:txBody>
          <a:bodyPr wrap="square">
            <a:spAutoFit/>
          </a:bodyPr>
          <a:lstStyle/>
          <a:p>
            <a:r>
              <a:rPr lang="en-GB" sz="800" dirty="0"/>
              <a:t>© ICAN/</a:t>
            </a:r>
            <a:r>
              <a:rPr lang="en-GB" sz="800" dirty="0" err="1"/>
              <a:t>Shaheen</a:t>
            </a:r>
            <a:r>
              <a:rPr lang="en-GB" sz="800" dirty="0"/>
              <a:t> </a:t>
            </a:r>
            <a:r>
              <a:rPr lang="en-GB" sz="800" dirty="0" err="1"/>
              <a:t>Mehtar</a:t>
            </a:r>
            <a:r>
              <a:rPr lang="en-GB" sz="800" dirty="0"/>
              <a:t> </a:t>
            </a:r>
          </a:p>
        </p:txBody>
      </p:sp>
    </p:spTree>
    <p:extLst>
      <p:ext uri="{BB962C8B-B14F-4D97-AF65-F5344CB8AC3E}">
        <p14:creationId xmlns:p14="http://schemas.microsoft.com/office/powerpoint/2010/main" val="12013709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1799999"/>
            <a:ext cx="8424001" cy="4940014"/>
          </a:xfrm>
        </p:spPr>
        <p:txBody>
          <a:bodyPr>
            <a:normAutofit fontScale="92500"/>
          </a:bodyPr>
          <a:lstStyle/>
          <a:p>
            <a:r>
              <a:rPr lang="en-GB" sz="2400" dirty="0"/>
              <a:t>Inspection</a:t>
            </a:r>
          </a:p>
          <a:p>
            <a:pPr marL="646113" lvl="1" indent="-285750">
              <a:buFont typeface="Arial" charset="0"/>
              <a:buChar char="•"/>
            </a:pPr>
            <a:r>
              <a:rPr lang="en-GB" sz="2000" dirty="0"/>
              <a:t>To ensure all devices are present, visibly clean and functioning correctly</a:t>
            </a:r>
            <a:r>
              <a:rPr lang="en-GB" sz="2000" b="1" dirty="0"/>
              <a:t> </a:t>
            </a:r>
            <a:r>
              <a:rPr lang="en-GB" sz="2000" dirty="0"/>
              <a:t>prior to assembly</a:t>
            </a:r>
          </a:p>
          <a:p>
            <a:r>
              <a:rPr lang="en-GB" sz="2400" dirty="0"/>
              <a:t>Assembly</a:t>
            </a:r>
          </a:p>
          <a:p>
            <a:pPr marL="646113" lvl="1" indent="-285750">
              <a:buFont typeface="Arial" charset="0"/>
              <a:buChar char="•"/>
            </a:pPr>
            <a:r>
              <a:rPr lang="en-GB" sz="2000" dirty="0"/>
              <a:t>To ensure all component parts are present and are correctly reassembled (when necessary)</a:t>
            </a:r>
          </a:p>
          <a:p>
            <a:r>
              <a:rPr lang="en-GB" sz="2400" dirty="0"/>
              <a:t>Packaging</a:t>
            </a:r>
          </a:p>
          <a:p>
            <a:pPr marL="646113" lvl="1" indent="-285750">
              <a:buFont typeface="Arial" charset="0"/>
              <a:buChar char="•"/>
            </a:pPr>
            <a:r>
              <a:rPr lang="en-GB" sz="2000" dirty="0"/>
              <a:t>To allow penetration of the sterilization agent (i.e. steam, gas or similar)</a:t>
            </a:r>
          </a:p>
          <a:p>
            <a:pPr marL="646113" lvl="1" indent="-285750">
              <a:buFont typeface="Arial" charset="0"/>
              <a:buChar char="•"/>
            </a:pPr>
            <a:r>
              <a:rPr lang="en-GB" sz="2000" dirty="0"/>
              <a:t>To maintain the sterility of the contents of the pack from the sterilization process </a:t>
            </a:r>
          </a:p>
          <a:p>
            <a:pPr marL="646113" lvl="1" indent="-285750">
              <a:buFont typeface="Arial" charset="0"/>
              <a:buChar char="•"/>
            </a:pPr>
            <a:r>
              <a:rPr lang="en-GB" sz="2000" dirty="0"/>
              <a:t>To allow aseptic removal of the contents</a:t>
            </a:r>
          </a:p>
        </p:txBody>
      </p:sp>
      <p:sp>
        <p:nvSpPr>
          <p:cNvPr id="6" name="Title 5"/>
          <p:cNvSpPr>
            <a:spLocks noGrp="1"/>
          </p:cNvSpPr>
          <p:nvPr>
            <p:ph type="title"/>
          </p:nvPr>
        </p:nvSpPr>
        <p:spPr/>
        <p:txBody>
          <a:bodyPr/>
          <a:lstStyle/>
          <a:p>
            <a:r>
              <a:rPr lang="en-CA" sz="3200" dirty="0"/>
              <a:t>Inspection, assembly and packaging</a:t>
            </a:r>
            <a:r>
              <a:rPr lang="en-GB" sz="3200" dirty="0"/>
              <a:t> area (2)</a:t>
            </a:r>
            <a:endParaRPr lang="en-CA" sz="3200" dirty="0"/>
          </a:p>
        </p:txBody>
      </p:sp>
    </p:spTree>
    <p:extLst>
      <p:ext uri="{BB962C8B-B14F-4D97-AF65-F5344CB8AC3E}">
        <p14:creationId xmlns:p14="http://schemas.microsoft.com/office/powerpoint/2010/main" val="580711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717" y="970434"/>
            <a:ext cx="5139583" cy="5564381"/>
          </a:xfrm>
        </p:spPr>
        <p:txBody>
          <a:bodyPr>
            <a:noAutofit/>
          </a:bodyPr>
          <a:lstStyle/>
          <a:p>
            <a:pPr marL="0" indent="0">
              <a:buNone/>
            </a:pPr>
            <a:r>
              <a:rPr lang="en-GB" sz="2400" dirty="0"/>
              <a:t>You will need:</a:t>
            </a:r>
          </a:p>
          <a:p>
            <a:pPr marL="646113" lvl="1" indent="-285750">
              <a:buFont typeface="Arial" charset="0"/>
              <a:buChar char="•"/>
            </a:pPr>
            <a:r>
              <a:rPr lang="en-GB" sz="2400" dirty="0"/>
              <a:t>the original </a:t>
            </a:r>
            <a:r>
              <a:rPr lang="en-GB" sz="2400" b="1" dirty="0"/>
              <a:t>packaging checklist </a:t>
            </a:r>
            <a:r>
              <a:rPr lang="en-GB" sz="2400" dirty="0"/>
              <a:t>– to verify the presence of all devices in a tray;</a:t>
            </a:r>
          </a:p>
          <a:p>
            <a:pPr marL="646113" lvl="1" indent="-285750">
              <a:buFont typeface="Arial" charset="0"/>
              <a:buChar char="•"/>
            </a:pPr>
            <a:r>
              <a:rPr lang="en-GB" sz="2400" b="1" dirty="0"/>
              <a:t>good lighting </a:t>
            </a:r>
            <a:r>
              <a:rPr lang="en-GB" sz="2400" dirty="0"/>
              <a:t>– to aid inspection;</a:t>
            </a:r>
          </a:p>
          <a:p>
            <a:pPr marL="646113" lvl="1" indent="-285750">
              <a:buFont typeface="Arial" charset="0"/>
              <a:buChar char="•"/>
            </a:pPr>
            <a:r>
              <a:rPr lang="en-GB" sz="2400" b="1" dirty="0"/>
              <a:t>magnification</a:t>
            </a:r>
            <a:r>
              <a:rPr lang="en-GB" sz="2400" dirty="0"/>
              <a:t> – to aid inspection;</a:t>
            </a:r>
          </a:p>
          <a:p>
            <a:pPr marL="646113" lvl="1" indent="-285750">
              <a:buFont typeface="Arial" charset="0"/>
              <a:buChar char="•"/>
            </a:pPr>
            <a:r>
              <a:rPr lang="en-GB" sz="2400" b="1" dirty="0"/>
              <a:t>standard operating procedures</a:t>
            </a:r>
            <a:r>
              <a:rPr lang="en-GB" sz="2400" dirty="0"/>
              <a:t> – for reference to ensure that the procedure is followed correctly.</a:t>
            </a:r>
          </a:p>
        </p:txBody>
      </p:sp>
      <p:sp>
        <p:nvSpPr>
          <p:cNvPr id="2" name="Title 1"/>
          <p:cNvSpPr>
            <a:spLocks noGrp="1"/>
          </p:cNvSpPr>
          <p:nvPr>
            <p:ph type="title"/>
          </p:nvPr>
        </p:nvSpPr>
        <p:spPr>
          <a:xfrm>
            <a:off x="360000" y="51753"/>
            <a:ext cx="6120000" cy="720000"/>
          </a:xfrm>
        </p:spPr>
        <p:txBody>
          <a:bodyPr/>
          <a:lstStyle/>
          <a:p>
            <a:r>
              <a:rPr lang="en-GB" sz="3200" dirty="0"/>
              <a:t>Inspection</a:t>
            </a:r>
          </a:p>
        </p:txBody>
      </p:sp>
      <p:pic>
        <p:nvPicPr>
          <p:cNvPr id="8" name="Content Placeholder 7" descr="Image result for surgical tray for automatic washer disinfector image"/>
          <p:cNvPicPr>
            <a:picLocks noGrp="1"/>
          </p:cNvPicPr>
          <p:nvPr>
            <p:ph sz="quarter" idx="4294967295"/>
          </p:nvPr>
        </p:nvPicPr>
        <p:blipFill>
          <a:blip r:embed="rId2">
            <a:extLst>
              <a:ext uri="{28A0092B-C50C-407E-A947-70E740481C1C}">
                <a14:useLocalDpi xmlns:a14="http://schemas.microsoft.com/office/drawing/2010/main"/>
              </a:ext>
            </a:extLst>
          </a:blip>
          <a:srcRect/>
          <a:stretch>
            <a:fillRect/>
          </a:stretch>
        </p:blipFill>
        <p:spPr bwMode="auto">
          <a:xfrm>
            <a:off x="5383162" y="1800000"/>
            <a:ext cx="1981200" cy="1952625"/>
          </a:xfrm>
          <a:prstGeom prst="rect">
            <a:avLst/>
          </a:prstGeom>
          <a:noFill/>
          <a:ln>
            <a:noFill/>
          </a:ln>
        </p:spPr>
      </p:pic>
      <p:pic>
        <p:nvPicPr>
          <p:cNvPr id="9" name="Content Placeholder 8"/>
          <p:cNvPicPr>
            <a:picLocks noGrp="1"/>
          </p:cNvPicPr>
          <p:nvPr>
            <p:ph sz="quarter" idx="4294967295"/>
          </p:nvPr>
        </p:nvPicPr>
        <p:blipFill>
          <a:blip r:embed="rId3" cstate="screen">
            <a:extLst>
              <a:ext uri="{28A0092B-C50C-407E-A947-70E740481C1C}">
                <a14:useLocalDpi xmlns:a14="http://schemas.microsoft.com/office/drawing/2010/main"/>
              </a:ext>
            </a:extLst>
          </a:blip>
          <a:srcRect t="3448"/>
          <a:stretch>
            <a:fillRect/>
          </a:stretch>
        </p:blipFill>
        <p:spPr bwMode="auto">
          <a:xfrm>
            <a:off x="5275263" y="3829528"/>
            <a:ext cx="3868737" cy="2728913"/>
          </a:xfrm>
          <a:prstGeom prst="rect">
            <a:avLst/>
          </a:prstGeom>
          <a:noFill/>
          <a:ln>
            <a:noFill/>
          </a:ln>
        </p:spPr>
      </p:pic>
    </p:spTree>
    <p:extLst>
      <p:ext uri="{BB962C8B-B14F-4D97-AF65-F5344CB8AC3E}">
        <p14:creationId xmlns:p14="http://schemas.microsoft.com/office/powerpoint/2010/main" val="2082640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59998" y="1359740"/>
            <a:ext cx="4266493" cy="4237200"/>
          </a:xfrm>
        </p:spPr>
        <p:txBody>
          <a:bodyPr/>
          <a:lstStyle/>
          <a:p>
            <a:r>
              <a:rPr lang="en-GB" altLang="en-US" sz="2200" kern="0" dirty="0"/>
              <a:t>Advantages</a:t>
            </a:r>
          </a:p>
          <a:p>
            <a:pPr marL="646113" lvl="1" indent="-285750">
              <a:buFont typeface="Arial" charset="0"/>
              <a:buChar char="•"/>
            </a:pPr>
            <a:r>
              <a:rPr lang="en-GB" altLang="en-US" sz="2200" kern="0" dirty="0"/>
              <a:t>Can be used as inner wrapper or outer dust cover</a:t>
            </a:r>
          </a:p>
          <a:p>
            <a:pPr marL="646113" lvl="1" indent="-285750">
              <a:buFont typeface="Arial" charset="0"/>
              <a:buChar char="•"/>
            </a:pPr>
            <a:r>
              <a:rPr lang="en-GB" altLang="en-US" sz="2200" kern="0" dirty="0"/>
              <a:t>Strong, easy to work with, can be reused</a:t>
            </a:r>
          </a:p>
          <a:p>
            <a:r>
              <a:rPr lang="en-GB" altLang="en-US" sz="2200" kern="0" dirty="0"/>
              <a:t>Disadvantages</a:t>
            </a:r>
          </a:p>
          <a:p>
            <a:pPr marL="646113" lvl="1" indent="-285750">
              <a:buFont typeface="Arial" charset="0"/>
              <a:buChar char="•"/>
            </a:pPr>
            <a:r>
              <a:rPr lang="en-GB" altLang="en-US" sz="2200" b="1" kern="0" dirty="0"/>
              <a:t>Does not provide adequate microbial barrier</a:t>
            </a:r>
          </a:p>
          <a:p>
            <a:pPr marL="646113" lvl="1" indent="-285750">
              <a:buFont typeface="Arial" charset="0"/>
              <a:buChar char="•"/>
            </a:pPr>
            <a:r>
              <a:rPr lang="en-GB" altLang="en-US" sz="2200" kern="0" dirty="0"/>
              <a:t>Can release particles and/or lint</a:t>
            </a:r>
          </a:p>
        </p:txBody>
      </p:sp>
      <p:sp>
        <p:nvSpPr>
          <p:cNvPr id="3" name="Title 2">
            <a:extLst>
              <a:ext uri="{FF2B5EF4-FFF2-40B4-BE49-F238E27FC236}">
                <a16:creationId xmlns:a16="http://schemas.microsoft.com/office/drawing/2014/main" id="{17815DBA-811F-41F8-9E90-775205C93296}"/>
              </a:ext>
            </a:extLst>
          </p:cNvPr>
          <p:cNvSpPr>
            <a:spLocks noGrp="1"/>
          </p:cNvSpPr>
          <p:nvPr>
            <p:ph type="title"/>
          </p:nvPr>
        </p:nvSpPr>
        <p:spPr>
          <a:xfrm>
            <a:off x="359998" y="367619"/>
            <a:ext cx="6660233" cy="720000"/>
          </a:xfrm>
        </p:spPr>
        <p:txBody>
          <a:bodyPr/>
          <a:lstStyle/>
          <a:p>
            <a:r>
              <a:rPr lang="en-US" sz="3200" dirty="0"/>
              <a:t>Most common types of packaging: c</a:t>
            </a:r>
            <a:r>
              <a:rPr lang="en-GB" altLang="en-US" sz="3200" dirty="0" err="1"/>
              <a:t>otton</a:t>
            </a:r>
            <a:r>
              <a:rPr lang="en-GB" altLang="en-US" sz="3200" dirty="0"/>
              <a:t> or linen</a:t>
            </a:r>
            <a:endParaRPr lang="en-GB" sz="3200" dirty="0"/>
          </a:p>
        </p:txBody>
      </p:sp>
      <p:pic>
        <p:nvPicPr>
          <p:cNvPr id="5" name="Content Placeholder 4" descr="lint in linen room">
            <a:extLst>
              <a:ext uri="{FF2B5EF4-FFF2-40B4-BE49-F238E27FC236}">
                <a16:creationId xmlns:a16="http://schemas.microsoft.com/office/drawing/2014/main" id="{505E711B-6642-4957-9D3E-55C69DF188D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94918" y="1359740"/>
            <a:ext cx="4272920" cy="39762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428D693-013B-4226-A49E-CA68B702DE0A}"/>
              </a:ext>
            </a:extLst>
          </p:cNvPr>
          <p:cNvSpPr txBox="1"/>
          <p:nvPr/>
        </p:nvSpPr>
        <p:spPr>
          <a:xfrm>
            <a:off x="359998" y="6037200"/>
            <a:ext cx="8357776" cy="707886"/>
          </a:xfrm>
          <a:prstGeom prst="rect">
            <a:avLst/>
          </a:prstGeom>
          <a:solidFill>
            <a:srgbClr val="C00000"/>
          </a:solidFill>
        </p:spPr>
        <p:txBody>
          <a:bodyPr wrap="square" rtlCol="0">
            <a:spAutoFit/>
          </a:bodyPr>
          <a:lstStyle/>
          <a:p>
            <a:pPr algn="ctr"/>
            <a:r>
              <a:rPr lang="en-ZA" sz="2000" b="1" dirty="0">
                <a:solidFill>
                  <a:schemeClr val="bg1"/>
                </a:solidFill>
              </a:rPr>
              <a:t>The lint from cotton wraps can be introduced into wounds and cause infection or foreign body reaction in the patient.</a:t>
            </a:r>
          </a:p>
        </p:txBody>
      </p:sp>
      <p:sp>
        <p:nvSpPr>
          <p:cNvPr id="7" name="Rectangle 6">
            <a:extLst>
              <a:ext uri="{FF2B5EF4-FFF2-40B4-BE49-F238E27FC236}">
                <a16:creationId xmlns:a16="http://schemas.microsoft.com/office/drawing/2014/main" id="{A3AA8255-F409-44B3-97A4-8D4E978F1FB4}"/>
              </a:ext>
            </a:extLst>
          </p:cNvPr>
          <p:cNvSpPr/>
          <p:nvPr/>
        </p:nvSpPr>
        <p:spPr>
          <a:xfrm>
            <a:off x="4696832" y="5510366"/>
            <a:ext cx="3664585" cy="215444"/>
          </a:xfrm>
          <a:prstGeom prst="rect">
            <a:avLst/>
          </a:prstGeom>
        </p:spPr>
        <p:txBody>
          <a:bodyPr wrap="square">
            <a:spAutoFit/>
          </a:bodyPr>
          <a:lstStyle/>
          <a:p>
            <a:r>
              <a:rPr lang="en-GB" sz="800" dirty="0"/>
              <a:t>© ICAN/</a:t>
            </a:r>
            <a:r>
              <a:rPr lang="en-GB" sz="800" dirty="0" err="1"/>
              <a:t>Shaheen</a:t>
            </a:r>
            <a:r>
              <a:rPr lang="en-GB" sz="800" dirty="0"/>
              <a:t> </a:t>
            </a:r>
            <a:r>
              <a:rPr lang="en-GB" sz="800" dirty="0" err="1"/>
              <a:t>Mehtar</a:t>
            </a:r>
            <a:r>
              <a:rPr lang="en-GB" sz="800" dirty="0"/>
              <a:t> </a:t>
            </a:r>
          </a:p>
        </p:txBody>
      </p:sp>
    </p:spTree>
    <p:extLst>
      <p:ext uri="{BB962C8B-B14F-4D97-AF65-F5344CB8AC3E}">
        <p14:creationId xmlns:p14="http://schemas.microsoft.com/office/powerpoint/2010/main" val="110586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Session 6</a:t>
            </a:r>
          </a:p>
        </p:txBody>
      </p:sp>
      <p:sp>
        <p:nvSpPr>
          <p:cNvPr id="11" name="Picture Placeholder 10"/>
          <p:cNvSpPr>
            <a:spLocks noGrp="1"/>
          </p:cNvSpPr>
          <p:nvPr>
            <p:ph type="pic" sz="quarter" idx="23"/>
          </p:nvPr>
        </p:nvSpPr>
        <p:spPr/>
      </p:sp>
      <p:sp>
        <p:nvSpPr>
          <p:cNvPr id="13" name="Subtitle 1"/>
          <p:cNvSpPr>
            <a:spLocks noGrp="1"/>
          </p:cNvSpPr>
          <p:nvPr>
            <p:ph type="body" sz="quarter" idx="18"/>
          </p:nvPr>
        </p:nvSpPr>
        <p:spPr>
          <a:xfrm>
            <a:off x="1" y="1800000"/>
            <a:ext cx="4453245" cy="2711842"/>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dirty="0">
                <a:solidFill>
                  <a:schemeClr val="accent2"/>
                </a:solidFill>
              </a:rPr>
              <a:t>Disinfection and sterilization</a:t>
            </a:r>
          </a:p>
          <a:p>
            <a:r>
              <a:rPr lang="en-GB" dirty="0">
                <a:solidFill>
                  <a:schemeClr val="accent2"/>
                </a:solidFill>
              </a:rPr>
              <a:t>Part A: methods of decontamination using heat</a:t>
            </a:r>
            <a:endParaRPr lang="en-US" dirty="0">
              <a:solidFill>
                <a:schemeClr val="accent2"/>
              </a:solidFill>
            </a:endParaRPr>
          </a:p>
        </p:txBody>
      </p:sp>
    </p:spTree>
    <p:extLst>
      <p:ext uri="{BB962C8B-B14F-4D97-AF65-F5344CB8AC3E}">
        <p14:creationId xmlns:p14="http://schemas.microsoft.com/office/powerpoint/2010/main" val="8463845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59998" y="1446039"/>
            <a:ext cx="8424001" cy="4237200"/>
          </a:xfrm>
        </p:spPr>
        <p:txBody>
          <a:bodyPr/>
          <a:lstStyle/>
          <a:p>
            <a:pPr marL="457200" indent="-457200">
              <a:buFontTx/>
              <a:buAutoNum type="arabicPeriod"/>
            </a:pPr>
            <a:r>
              <a:rPr lang="en-CA" sz="2400" dirty="0"/>
              <a:t>Steam sterilization: steam sterilization is a process that uses saturated steam under pressure as the sterilant. </a:t>
            </a:r>
          </a:p>
          <a:p>
            <a:pPr marL="817563" lvl="1" indent="-457200"/>
            <a:r>
              <a:rPr lang="en-CA" sz="2000" dirty="0"/>
              <a:t>Preferred method for heat-resistant critical devices</a:t>
            </a:r>
          </a:p>
          <a:p>
            <a:pPr marL="817563" lvl="1" indent="-457200"/>
            <a:r>
              <a:rPr lang="en-CA" sz="2000" dirty="0"/>
              <a:t>The removal of air is essential to ensure an efficient sterilization process – sterilization cannot occur in the presence of air (pre-vacuum sterilization is preferred).</a:t>
            </a:r>
          </a:p>
          <a:p>
            <a:pPr marL="457200" indent="-457200">
              <a:buAutoNum type="arabicPeriod"/>
            </a:pPr>
            <a:r>
              <a:rPr lang="en-CA" sz="2400" dirty="0"/>
              <a:t>Dry heat: also known as hot air or oven sterilizers</a:t>
            </a:r>
          </a:p>
          <a:p>
            <a:pPr marL="817563" lvl="1" indent="-457200"/>
            <a:r>
              <a:rPr lang="en-CA" sz="2000" dirty="0"/>
              <a:t>Sterilizes by conduction (transfer of heat)</a:t>
            </a:r>
          </a:p>
          <a:p>
            <a:pPr marL="817563" lvl="1" indent="-457200"/>
            <a:r>
              <a:rPr lang="en-CA" sz="2000" dirty="0"/>
              <a:t>Not recommended as a best practice for the sterilization of medical devices.</a:t>
            </a:r>
          </a:p>
          <a:p>
            <a:pPr marL="817563" lvl="1" indent="-457200"/>
            <a:r>
              <a:rPr lang="en-CA" sz="2000" dirty="0"/>
              <a:t>Used to sterilize items that might be damaged by moist heat or that are impenetrable to moist heat. </a:t>
            </a:r>
          </a:p>
          <a:p>
            <a:pPr marL="817563" lvl="1" indent="-457200"/>
            <a:endParaRPr lang="en-CA" sz="2000" dirty="0"/>
          </a:p>
        </p:txBody>
      </p:sp>
      <p:sp>
        <p:nvSpPr>
          <p:cNvPr id="10" name="Title 9"/>
          <p:cNvSpPr>
            <a:spLocks noGrp="1"/>
          </p:cNvSpPr>
          <p:nvPr>
            <p:ph type="title"/>
          </p:nvPr>
        </p:nvSpPr>
        <p:spPr>
          <a:xfrm>
            <a:off x="359998" y="367619"/>
            <a:ext cx="7574633" cy="720000"/>
          </a:xfrm>
        </p:spPr>
        <p:txBody>
          <a:bodyPr/>
          <a:lstStyle/>
          <a:p>
            <a:r>
              <a:rPr lang="en-CA" sz="3000" dirty="0"/>
              <a:t>Methods of decontamination using heat</a:t>
            </a:r>
          </a:p>
        </p:txBody>
      </p:sp>
    </p:spTree>
    <p:extLst>
      <p:ext uri="{BB962C8B-B14F-4D97-AF65-F5344CB8AC3E}">
        <p14:creationId xmlns:p14="http://schemas.microsoft.com/office/powerpoint/2010/main" val="841250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799999"/>
            <a:ext cx="8424001" cy="4866271"/>
          </a:xfrm>
        </p:spPr>
        <p:txBody>
          <a:bodyPr/>
          <a:lstStyle/>
          <a:p>
            <a:pPr marL="285750" indent="-285750">
              <a:buFont typeface="Arial" charset="0"/>
              <a:buChar char="•"/>
            </a:pPr>
            <a:r>
              <a:rPr lang="en-CA" sz="2400" b="1" dirty="0"/>
              <a:t>Steam is the best sterilizer </a:t>
            </a:r>
            <a:r>
              <a:rPr lang="en-CA" sz="2400" dirty="0"/>
              <a:t>for heat-stable devices.</a:t>
            </a:r>
          </a:p>
          <a:p>
            <a:pPr marL="285750" indent="-285750">
              <a:buFont typeface="Arial" charset="0"/>
              <a:buChar char="•"/>
            </a:pPr>
            <a:r>
              <a:rPr lang="en-CA" sz="2400" dirty="0"/>
              <a:t>Steam can be heated to temperatures </a:t>
            </a:r>
            <a:r>
              <a:rPr lang="en-CA" sz="2400" b="1" dirty="0"/>
              <a:t>above 100 </a:t>
            </a:r>
            <a:r>
              <a:rPr lang="en-CA" sz="2400" b="1" baseline="30000" dirty="0" err="1"/>
              <a:t>o</a:t>
            </a:r>
            <a:r>
              <a:rPr lang="en-CA" sz="2400" b="1" dirty="0" err="1"/>
              <a:t>C</a:t>
            </a:r>
            <a:r>
              <a:rPr lang="en-CA" sz="2400" b="1" dirty="0"/>
              <a:t> </a:t>
            </a:r>
            <a:r>
              <a:rPr lang="en-CA" sz="2400" dirty="0"/>
              <a:t>only by increasing the pressure to above that of normal atmosphere at sea level.</a:t>
            </a:r>
          </a:p>
          <a:p>
            <a:pPr marL="285750" indent="-285750">
              <a:buFont typeface="Arial" charset="0"/>
              <a:buChar char="•"/>
            </a:pPr>
            <a:r>
              <a:rPr lang="en-CA" sz="2400" dirty="0"/>
              <a:t>By removing the air (required) from the chamber (</a:t>
            </a:r>
            <a:r>
              <a:rPr lang="en-CA" sz="2400" b="1" dirty="0"/>
              <a:t>gravity or vacuum</a:t>
            </a:r>
            <a:r>
              <a:rPr lang="en-CA" sz="2400" dirty="0"/>
              <a:t>) </a:t>
            </a:r>
            <a:r>
              <a:rPr lang="en-CA" sz="2400" b="1" dirty="0"/>
              <a:t>pressurized</a:t>
            </a:r>
            <a:r>
              <a:rPr lang="en-CA" sz="2400" dirty="0"/>
              <a:t> saturated steam penetrates the packages in the chamber and is held there (holding time).</a:t>
            </a:r>
          </a:p>
          <a:p>
            <a:pPr marL="285750" indent="-285750">
              <a:buFont typeface="Arial" charset="0"/>
              <a:buChar char="•"/>
            </a:pPr>
            <a:r>
              <a:rPr lang="en-CA" sz="2400" dirty="0"/>
              <a:t>Steam is extracted by reintroducing air to the chamber.</a:t>
            </a:r>
          </a:p>
        </p:txBody>
      </p:sp>
      <p:sp>
        <p:nvSpPr>
          <p:cNvPr id="3" name="Title 2"/>
          <p:cNvSpPr>
            <a:spLocks noGrp="1"/>
          </p:cNvSpPr>
          <p:nvPr>
            <p:ph type="title"/>
          </p:nvPr>
        </p:nvSpPr>
        <p:spPr>
          <a:xfrm>
            <a:off x="187278" y="296499"/>
            <a:ext cx="6843442" cy="720000"/>
          </a:xfrm>
        </p:spPr>
        <p:txBody>
          <a:bodyPr/>
          <a:lstStyle/>
          <a:p>
            <a:r>
              <a:rPr lang="en-CA" sz="3200" dirty="0"/>
              <a:t>Sterilization by moist heat/steam</a:t>
            </a:r>
          </a:p>
        </p:txBody>
      </p:sp>
    </p:spTree>
    <p:extLst>
      <p:ext uri="{BB962C8B-B14F-4D97-AF65-F5344CB8AC3E}">
        <p14:creationId xmlns:p14="http://schemas.microsoft.com/office/powerpoint/2010/main" val="20228552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1"/>
          </p:nvPr>
        </p:nvSpPr>
        <p:spPr>
          <a:xfrm>
            <a:off x="360000" y="5631817"/>
            <a:ext cx="8419774" cy="208579"/>
          </a:xfrm>
        </p:spPr>
        <p:txBody>
          <a:bodyPr>
            <a:normAutofit/>
          </a:bodyPr>
          <a:lstStyle/>
          <a:p>
            <a:r>
              <a:rPr lang="en-CA" dirty="0"/>
              <a:t>Copyright © 2001 Benjamin Cummins, an imprint of Addison Wesley Longman, Inc.</a:t>
            </a:r>
          </a:p>
        </p:txBody>
      </p:sp>
      <p:sp>
        <p:nvSpPr>
          <p:cNvPr id="5" name="Text Placeholder 4"/>
          <p:cNvSpPr>
            <a:spLocks noGrp="1"/>
          </p:cNvSpPr>
          <p:nvPr>
            <p:ph type="body" sz="quarter" idx="13"/>
          </p:nvPr>
        </p:nvSpPr>
        <p:spPr>
          <a:xfrm>
            <a:off x="268924" y="6059307"/>
            <a:ext cx="8510850" cy="720000"/>
          </a:xfrm>
        </p:spPr>
        <p:txBody>
          <a:bodyPr>
            <a:normAutofit fontScale="92500" lnSpcReduction="10000"/>
          </a:bodyPr>
          <a:lstStyle/>
          <a:p>
            <a:r>
              <a:rPr lang="en-GB" dirty="0"/>
              <a:t>Video of how an autoclave works also available on YouTube: Harrington C. Animated autoclave [video]. San Bruno, CA: YouTube; 2014 (</a:t>
            </a:r>
            <a:r>
              <a:rPr lang="en-US" dirty="0">
                <a:hlinkClick r:id="rId3"/>
              </a:rPr>
              <a:t>https://en.wikipedia.org/wiki/File:Animated_autoclave.webm</a:t>
            </a:r>
            <a:r>
              <a:rPr lang="en-US" dirty="0"/>
              <a:t>). This file is licensed under the Creative Commons Attribution 3.0 </a:t>
            </a:r>
            <a:r>
              <a:rPr lang="en-US" dirty="0" err="1"/>
              <a:t>Unported</a:t>
            </a:r>
            <a:r>
              <a:rPr lang="en-US" dirty="0"/>
              <a:t> license.</a:t>
            </a:r>
            <a:endParaRPr lang="en-GB" dirty="0"/>
          </a:p>
        </p:txBody>
      </p:sp>
      <p:sp>
        <p:nvSpPr>
          <p:cNvPr id="3" name="Title 2">
            <a:extLst>
              <a:ext uri="{FF2B5EF4-FFF2-40B4-BE49-F238E27FC236}">
                <a16:creationId xmlns:a16="http://schemas.microsoft.com/office/drawing/2014/main" id="{DE385811-B858-4747-8682-63D900290FD3}"/>
              </a:ext>
            </a:extLst>
          </p:cNvPr>
          <p:cNvSpPr>
            <a:spLocks noGrp="1"/>
          </p:cNvSpPr>
          <p:nvPr>
            <p:ph type="title"/>
          </p:nvPr>
        </p:nvSpPr>
        <p:spPr>
          <a:xfrm>
            <a:off x="268924" y="100873"/>
            <a:ext cx="6120000" cy="720000"/>
          </a:xfrm>
        </p:spPr>
        <p:txBody>
          <a:bodyPr/>
          <a:lstStyle/>
          <a:p>
            <a:r>
              <a:rPr lang="en-GB" sz="3200" dirty="0"/>
              <a:t>Autoclave or sterilizer</a:t>
            </a:r>
          </a:p>
        </p:txBody>
      </p:sp>
      <p:pic>
        <p:nvPicPr>
          <p:cNvPr id="16" name="Picture 15">
            <a:extLst>
              <a:ext uri="{FF2B5EF4-FFF2-40B4-BE49-F238E27FC236}">
                <a16:creationId xmlns:a16="http://schemas.microsoft.com/office/drawing/2014/main" id="{DB8D90EC-C58D-47BB-91F0-67A812225169}"/>
              </a:ext>
            </a:extLst>
          </p:cNvPr>
          <p:cNvPicPr>
            <a:picLocks noChangeAspect="1"/>
          </p:cNvPicPr>
          <p:nvPr/>
        </p:nvPicPr>
        <p:blipFill>
          <a:blip r:embed="rId4"/>
          <a:stretch>
            <a:fillRect/>
          </a:stretch>
        </p:blipFill>
        <p:spPr>
          <a:xfrm>
            <a:off x="360000" y="1017604"/>
            <a:ext cx="8419775" cy="4546583"/>
          </a:xfrm>
          <a:prstGeom prst="rect">
            <a:avLst/>
          </a:prstGeom>
        </p:spPr>
      </p:pic>
    </p:spTree>
    <p:extLst>
      <p:ext uri="{BB962C8B-B14F-4D97-AF65-F5344CB8AC3E}">
        <p14:creationId xmlns:p14="http://schemas.microsoft.com/office/powerpoint/2010/main" val="57564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gn="ctr">
              <a:buNone/>
            </a:pPr>
            <a:endParaRPr lang="nl-NL" sz="2400" dirty="0"/>
          </a:p>
          <a:p>
            <a:pPr marL="0" indent="0" algn="ctr">
              <a:buNone/>
            </a:pPr>
            <a:r>
              <a:rPr lang="nl-NL" sz="2400" i="1" dirty="0"/>
              <a:t>Any instrument, apparatus, appliance, material or other article, whether used alone or in combination, intended by the manufacturer to be used in humans for the purpose of the diagnosis, prevention, monitoring, treatment or alleviation of – or compensation for – an injury or handicap</a:t>
            </a:r>
            <a:r>
              <a:rPr lang="nl-NL" sz="2400" dirty="0"/>
              <a:t>.</a:t>
            </a:r>
          </a:p>
        </p:txBody>
      </p:sp>
      <p:sp>
        <p:nvSpPr>
          <p:cNvPr id="2" name="Titel 1"/>
          <p:cNvSpPr>
            <a:spLocks noGrp="1"/>
          </p:cNvSpPr>
          <p:nvPr>
            <p:ph type="title"/>
          </p:nvPr>
        </p:nvSpPr>
        <p:spPr/>
        <p:txBody>
          <a:bodyPr/>
          <a:lstStyle/>
          <a:p>
            <a:r>
              <a:rPr lang="nl-NL" sz="3200" dirty="0"/>
              <a:t>What is a medical device?</a:t>
            </a:r>
          </a:p>
        </p:txBody>
      </p:sp>
    </p:spTree>
    <p:extLst>
      <p:ext uri="{BB962C8B-B14F-4D97-AF65-F5344CB8AC3E}">
        <p14:creationId xmlns:p14="http://schemas.microsoft.com/office/powerpoint/2010/main" val="19177945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59999" y="1402080"/>
            <a:ext cx="8424001" cy="5239352"/>
          </a:xfrm>
        </p:spPr>
        <p:txBody>
          <a:bodyPr/>
          <a:lstStyle/>
          <a:p>
            <a:r>
              <a:rPr lang="en-CA" sz="2400" dirty="0"/>
              <a:t>Whether the device can be steam sterilized will depend upon:</a:t>
            </a:r>
          </a:p>
          <a:p>
            <a:pPr marL="646113" lvl="1" indent="-285750">
              <a:buFont typeface="Arial" charset="0"/>
              <a:buChar char="•"/>
            </a:pPr>
            <a:r>
              <a:rPr lang="en-CA" sz="2000" dirty="0"/>
              <a:t>whether the item is </a:t>
            </a:r>
            <a:r>
              <a:rPr lang="en-CA" sz="2000" b="1" dirty="0"/>
              <a:t>cleaned</a:t>
            </a:r>
            <a:r>
              <a:rPr lang="en-CA" sz="2000" dirty="0"/>
              <a:t> before sterilization;</a:t>
            </a:r>
          </a:p>
          <a:p>
            <a:pPr marL="646113" lvl="1" indent="-285750">
              <a:buFont typeface="Arial" charset="0"/>
              <a:buChar char="•"/>
            </a:pPr>
            <a:r>
              <a:rPr lang="en-CA" sz="2000" dirty="0"/>
              <a:t>its </a:t>
            </a:r>
            <a:r>
              <a:rPr lang="en-CA" sz="2000" b="1" dirty="0"/>
              <a:t>tolerance to heat, moisture and pressure</a:t>
            </a:r>
            <a:r>
              <a:rPr lang="en-CA" sz="2000" dirty="0"/>
              <a:t>;</a:t>
            </a:r>
            <a:endParaRPr lang="en-CA" sz="2000" b="1" dirty="0"/>
          </a:p>
          <a:p>
            <a:pPr marL="646113" lvl="1" indent="-285750">
              <a:buFont typeface="Arial" charset="0"/>
              <a:buChar char="•"/>
            </a:pPr>
            <a:r>
              <a:rPr lang="en-CA" sz="2000" dirty="0"/>
              <a:t>its design:  </a:t>
            </a:r>
          </a:p>
          <a:p>
            <a:pPr marL="1112837" lvl="2">
              <a:buFont typeface="Arial" charset="0"/>
              <a:buChar char="•"/>
            </a:pPr>
            <a:r>
              <a:rPr lang="en-CA" sz="2000" dirty="0"/>
              <a:t>if it is </a:t>
            </a:r>
            <a:r>
              <a:rPr lang="en-CA" sz="2000" b="1" dirty="0"/>
              <a:t>solid </a:t>
            </a:r>
            <a:r>
              <a:rPr lang="en-CA" sz="2000" dirty="0"/>
              <a:t>so that all surfaces are exposed to steam;</a:t>
            </a:r>
          </a:p>
          <a:p>
            <a:pPr marL="1112837" lvl="2">
              <a:buFont typeface="Arial" charset="0"/>
              <a:buChar char="•"/>
            </a:pPr>
            <a:r>
              <a:rPr lang="en-CA" sz="2000" dirty="0"/>
              <a:t>if it has a </a:t>
            </a:r>
            <a:r>
              <a:rPr lang="en-CA" sz="2000" b="1" dirty="0"/>
              <a:t>hollow lumen </a:t>
            </a:r>
            <a:r>
              <a:rPr lang="en-CA" sz="2000" dirty="0"/>
              <a:t>(depending on the length/diameter) that may affect accessibility of the sterilizing agent and penetration of steam into the lumen;</a:t>
            </a:r>
          </a:p>
          <a:p>
            <a:pPr marL="646113" lvl="1">
              <a:buFont typeface="Arial" charset="0"/>
              <a:buChar char="•"/>
            </a:pPr>
            <a:r>
              <a:rPr lang="en-CA" sz="2000" dirty="0"/>
              <a:t>the use of </a:t>
            </a:r>
            <a:r>
              <a:rPr lang="en-CA" sz="2000" b="1" dirty="0"/>
              <a:t>wrapped material </a:t>
            </a:r>
            <a:r>
              <a:rPr lang="en-CA" sz="2000" dirty="0"/>
              <a:t>and type of packaging material;</a:t>
            </a:r>
          </a:p>
          <a:p>
            <a:pPr marL="646113" lvl="1">
              <a:buFont typeface="Arial" charset="0"/>
              <a:buChar char="•"/>
            </a:pPr>
            <a:r>
              <a:rPr lang="en-CA" sz="2000" dirty="0"/>
              <a:t>the</a:t>
            </a:r>
            <a:r>
              <a:rPr lang="en-CA" sz="2000" b="1" dirty="0"/>
              <a:t> manufacturer’s directions </a:t>
            </a:r>
            <a:r>
              <a:rPr lang="en-CA" sz="2000" dirty="0"/>
              <a:t>on the right method for reprocessing.</a:t>
            </a:r>
            <a:endParaRPr lang="en-CA" sz="2000" b="1" u="sng" dirty="0"/>
          </a:p>
        </p:txBody>
      </p:sp>
      <p:sp>
        <p:nvSpPr>
          <p:cNvPr id="7" name="Title 6"/>
          <p:cNvSpPr>
            <a:spLocks noGrp="1"/>
          </p:cNvSpPr>
          <p:nvPr>
            <p:ph type="title"/>
          </p:nvPr>
        </p:nvSpPr>
        <p:spPr>
          <a:xfrm>
            <a:off x="359998" y="367619"/>
            <a:ext cx="7243959" cy="720000"/>
          </a:xfrm>
        </p:spPr>
        <p:txBody>
          <a:bodyPr/>
          <a:lstStyle/>
          <a:p>
            <a:r>
              <a:rPr lang="en-CA" sz="3200" dirty="0"/>
              <a:t>Factors to consider before steam sterilization</a:t>
            </a:r>
          </a:p>
        </p:txBody>
      </p:sp>
    </p:spTree>
    <p:extLst>
      <p:ext uri="{BB962C8B-B14F-4D97-AF65-F5344CB8AC3E}">
        <p14:creationId xmlns:p14="http://schemas.microsoft.com/office/powerpoint/2010/main" val="3793227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181402" y="194602"/>
            <a:ext cx="7052518" cy="720000"/>
          </a:xfrm>
        </p:spPr>
        <p:txBody>
          <a:bodyPr/>
          <a:lstStyle/>
          <a:p>
            <a:r>
              <a:rPr lang="en-CA" sz="3200" dirty="0"/>
              <a:t>Low-temperature sterilization options</a:t>
            </a:r>
          </a:p>
        </p:txBody>
      </p:sp>
      <p:grpSp>
        <p:nvGrpSpPr>
          <p:cNvPr id="4" name="Group 18">
            <a:extLst>
              <a:ext uri="{FF2B5EF4-FFF2-40B4-BE49-F238E27FC236}">
                <a16:creationId xmlns:a16="http://schemas.microsoft.com/office/drawing/2014/main" id="{AE32CEB2-E84F-4044-A800-7CA2699EE608}"/>
              </a:ext>
            </a:extLst>
          </p:cNvPr>
          <p:cNvGrpSpPr>
            <a:grpSpLocks/>
          </p:cNvGrpSpPr>
          <p:nvPr/>
        </p:nvGrpSpPr>
        <p:grpSpPr bwMode="auto">
          <a:xfrm>
            <a:off x="865244" y="1035877"/>
            <a:ext cx="1954213" cy="1530350"/>
            <a:chOff x="480" y="624"/>
            <a:chExt cx="1231" cy="964"/>
          </a:xfrm>
        </p:grpSpPr>
        <p:sp>
          <p:nvSpPr>
            <p:cNvPr id="5" name="Freeform 19">
              <a:extLst>
                <a:ext uri="{FF2B5EF4-FFF2-40B4-BE49-F238E27FC236}">
                  <a16:creationId xmlns:a16="http://schemas.microsoft.com/office/drawing/2014/main" id="{7457345D-B075-433B-977D-8405BCF213DE}"/>
                </a:ext>
              </a:extLst>
            </p:cNvPr>
            <p:cNvSpPr>
              <a:spLocks/>
            </p:cNvSpPr>
            <p:nvPr/>
          </p:nvSpPr>
          <p:spPr bwMode="auto">
            <a:xfrm>
              <a:off x="480" y="624"/>
              <a:ext cx="1147" cy="964"/>
            </a:xfrm>
            <a:custGeom>
              <a:avLst/>
              <a:gdLst/>
              <a:ahLst/>
              <a:cxnLst>
                <a:cxn ang="0">
                  <a:pos x="565" y="117"/>
                </a:cxn>
                <a:cxn ang="0">
                  <a:pos x="489" y="105"/>
                </a:cxn>
                <a:cxn ang="0">
                  <a:pos x="427" y="114"/>
                </a:cxn>
                <a:cxn ang="0">
                  <a:pos x="372" y="136"/>
                </a:cxn>
                <a:cxn ang="0">
                  <a:pos x="318" y="176"/>
                </a:cxn>
                <a:cxn ang="0">
                  <a:pos x="272" y="235"/>
                </a:cxn>
                <a:cxn ang="0">
                  <a:pos x="249" y="288"/>
                </a:cxn>
                <a:cxn ang="0">
                  <a:pos x="219" y="315"/>
                </a:cxn>
                <a:cxn ang="0">
                  <a:pos x="167" y="313"/>
                </a:cxn>
                <a:cxn ang="0">
                  <a:pos x="119" y="330"/>
                </a:cxn>
                <a:cxn ang="0">
                  <a:pos x="73" y="365"/>
                </a:cxn>
                <a:cxn ang="0">
                  <a:pos x="43" y="408"/>
                </a:cxn>
                <a:cxn ang="0">
                  <a:pos x="17" y="469"/>
                </a:cxn>
                <a:cxn ang="0">
                  <a:pos x="3" y="533"/>
                </a:cxn>
                <a:cxn ang="0">
                  <a:pos x="0" y="585"/>
                </a:cxn>
                <a:cxn ang="0">
                  <a:pos x="5" y="644"/>
                </a:cxn>
                <a:cxn ang="0">
                  <a:pos x="18" y="699"/>
                </a:cxn>
                <a:cxn ang="0">
                  <a:pos x="44" y="760"/>
                </a:cxn>
                <a:cxn ang="0">
                  <a:pos x="81" y="808"/>
                </a:cxn>
                <a:cxn ang="0">
                  <a:pos x="121" y="838"/>
                </a:cxn>
                <a:cxn ang="0">
                  <a:pos x="159" y="853"/>
                </a:cxn>
                <a:cxn ang="0">
                  <a:pos x="205" y="854"/>
                </a:cxn>
                <a:cxn ang="0">
                  <a:pos x="245" y="840"/>
                </a:cxn>
                <a:cxn ang="0">
                  <a:pos x="270" y="856"/>
                </a:cxn>
                <a:cxn ang="0">
                  <a:pos x="307" y="891"/>
                </a:cxn>
                <a:cxn ang="0">
                  <a:pos x="355" y="925"/>
                </a:cxn>
                <a:cxn ang="0">
                  <a:pos x="416" y="951"/>
                </a:cxn>
                <a:cxn ang="0">
                  <a:pos x="479" y="963"/>
                </a:cxn>
                <a:cxn ang="0">
                  <a:pos x="532" y="963"/>
                </a:cxn>
                <a:cxn ang="0">
                  <a:pos x="603" y="949"/>
                </a:cxn>
                <a:cxn ang="0">
                  <a:pos x="658" y="927"/>
                </a:cxn>
                <a:cxn ang="0">
                  <a:pos x="708" y="895"/>
                </a:cxn>
                <a:cxn ang="0">
                  <a:pos x="739" y="890"/>
                </a:cxn>
                <a:cxn ang="0">
                  <a:pos x="782" y="912"/>
                </a:cxn>
                <a:cxn ang="0">
                  <a:pos x="825" y="920"/>
                </a:cxn>
                <a:cxn ang="0">
                  <a:pos x="871" y="916"/>
                </a:cxn>
                <a:cxn ang="0">
                  <a:pos x="919" y="895"/>
                </a:cxn>
                <a:cxn ang="0">
                  <a:pos x="963" y="858"/>
                </a:cxn>
                <a:cxn ang="0">
                  <a:pos x="1019" y="882"/>
                </a:cxn>
                <a:cxn ang="0">
                  <a:pos x="1075" y="888"/>
                </a:cxn>
                <a:cxn ang="0">
                  <a:pos x="1150" y="864"/>
                </a:cxn>
                <a:cxn ang="0">
                  <a:pos x="1213" y="805"/>
                </a:cxn>
                <a:cxn ang="0">
                  <a:pos x="1257" y="735"/>
                </a:cxn>
                <a:cxn ang="0">
                  <a:pos x="1280" y="659"/>
                </a:cxn>
                <a:cxn ang="0">
                  <a:pos x="1290" y="576"/>
                </a:cxn>
                <a:cxn ang="0">
                  <a:pos x="1282" y="499"/>
                </a:cxn>
                <a:cxn ang="0">
                  <a:pos x="1257" y="421"/>
                </a:cxn>
                <a:cxn ang="0">
                  <a:pos x="1220" y="356"/>
                </a:cxn>
                <a:cxn ang="0">
                  <a:pos x="1180" y="314"/>
                </a:cxn>
                <a:cxn ang="0">
                  <a:pos x="1127" y="278"/>
                </a:cxn>
                <a:cxn ang="0">
                  <a:pos x="1079" y="267"/>
                </a:cxn>
                <a:cxn ang="0">
                  <a:pos x="1066" y="211"/>
                </a:cxn>
                <a:cxn ang="0">
                  <a:pos x="1044" y="157"/>
                </a:cxn>
                <a:cxn ang="0">
                  <a:pos x="1007" y="99"/>
                </a:cxn>
                <a:cxn ang="0">
                  <a:pos x="964" y="56"/>
                </a:cxn>
                <a:cxn ang="0">
                  <a:pos x="906" y="20"/>
                </a:cxn>
                <a:cxn ang="0">
                  <a:pos x="847" y="3"/>
                </a:cxn>
                <a:cxn ang="0">
                  <a:pos x="784" y="1"/>
                </a:cxn>
                <a:cxn ang="0">
                  <a:pos x="720" y="19"/>
                </a:cxn>
                <a:cxn ang="0">
                  <a:pos x="659" y="56"/>
                </a:cxn>
                <a:cxn ang="0">
                  <a:pos x="613" y="102"/>
                </a:cxn>
              </a:cxnLst>
              <a:rect l="0" t="0" r="r" b="b"/>
              <a:pathLst>
                <a:path w="1291" h="964">
                  <a:moveTo>
                    <a:pt x="595" y="127"/>
                  </a:moveTo>
                  <a:lnTo>
                    <a:pt x="565" y="117"/>
                  </a:lnTo>
                  <a:lnTo>
                    <a:pt x="524" y="107"/>
                  </a:lnTo>
                  <a:lnTo>
                    <a:pt x="489" y="105"/>
                  </a:lnTo>
                  <a:lnTo>
                    <a:pt x="453" y="109"/>
                  </a:lnTo>
                  <a:lnTo>
                    <a:pt x="427" y="114"/>
                  </a:lnTo>
                  <a:lnTo>
                    <a:pt x="400" y="123"/>
                  </a:lnTo>
                  <a:lnTo>
                    <a:pt x="372" y="136"/>
                  </a:lnTo>
                  <a:lnTo>
                    <a:pt x="346" y="153"/>
                  </a:lnTo>
                  <a:lnTo>
                    <a:pt x="318" y="176"/>
                  </a:lnTo>
                  <a:lnTo>
                    <a:pt x="291" y="207"/>
                  </a:lnTo>
                  <a:lnTo>
                    <a:pt x="272" y="235"/>
                  </a:lnTo>
                  <a:lnTo>
                    <a:pt x="260" y="261"/>
                  </a:lnTo>
                  <a:lnTo>
                    <a:pt x="249" y="288"/>
                  </a:lnTo>
                  <a:lnTo>
                    <a:pt x="241" y="326"/>
                  </a:lnTo>
                  <a:lnTo>
                    <a:pt x="219" y="315"/>
                  </a:lnTo>
                  <a:lnTo>
                    <a:pt x="191" y="312"/>
                  </a:lnTo>
                  <a:lnTo>
                    <a:pt x="167" y="313"/>
                  </a:lnTo>
                  <a:lnTo>
                    <a:pt x="141" y="320"/>
                  </a:lnTo>
                  <a:lnTo>
                    <a:pt x="119" y="330"/>
                  </a:lnTo>
                  <a:lnTo>
                    <a:pt x="97" y="344"/>
                  </a:lnTo>
                  <a:lnTo>
                    <a:pt x="73" y="365"/>
                  </a:lnTo>
                  <a:lnTo>
                    <a:pt x="59" y="385"/>
                  </a:lnTo>
                  <a:lnTo>
                    <a:pt x="43" y="408"/>
                  </a:lnTo>
                  <a:lnTo>
                    <a:pt x="29" y="433"/>
                  </a:lnTo>
                  <a:lnTo>
                    <a:pt x="17" y="469"/>
                  </a:lnTo>
                  <a:lnTo>
                    <a:pt x="8" y="499"/>
                  </a:lnTo>
                  <a:lnTo>
                    <a:pt x="3" y="533"/>
                  </a:lnTo>
                  <a:lnTo>
                    <a:pt x="1" y="559"/>
                  </a:lnTo>
                  <a:lnTo>
                    <a:pt x="0" y="585"/>
                  </a:lnTo>
                  <a:lnTo>
                    <a:pt x="1" y="615"/>
                  </a:lnTo>
                  <a:lnTo>
                    <a:pt x="5" y="644"/>
                  </a:lnTo>
                  <a:lnTo>
                    <a:pt x="10" y="671"/>
                  </a:lnTo>
                  <a:lnTo>
                    <a:pt x="18" y="699"/>
                  </a:lnTo>
                  <a:lnTo>
                    <a:pt x="29" y="731"/>
                  </a:lnTo>
                  <a:lnTo>
                    <a:pt x="44" y="760"/>
                  </a:lnTo>
                  <a:lnTo>
                    <a:pt x="60" y="784"/>
                  </a:lnTo>
                  <a:lnTo>
                    <a:pt x="81" y="808"/>
                  </a:lnTo>
                  <a:lnTo>
                    <a:pt x="102" y="826"/>
                  </a:lnTo>
                  <a:lnTo>
                    <a:pt x="121" y="838"/>
                  </a:lnTo>
                  <a:lnTo>
                    <a:pt x="138" y="846"/>
                  </a:lnTo>
                  <a:lnTo>
                    <a:pt x="159" y="853"/>
                  </a:lnTo>
                  <a:lnTo>
                    <a:pt x="182" y="854"/>
                  </a:lnTo>
                  <a:lnTo>
                    <a:pt x="205" y="854"/>
                  </a:lnTo>
                  <a:lnTo>
                    <a:pt x="228" y="847"/>
                  </a:lnTo>
                  <a:lnTo>
                    <a:pt x="245" y="840"/>
                  </a:lnTo>
                  <a:lnTo>
                    <a:pt x="257" y="835"/>
                  </a:lnTo>
                  <a:lnTo>
                    <a:pt x="270" y="856"/>
                  </a:lnTo>
                  <a:lnTo>
                    <a:pt x="288" y="874"/>
                  </a:lnTo>
                  <a:lnTo>
                    <a:pt x="307" y="891"/>
                  </a:lnTo>
                  <a:lnTo>
                    <a:pt x="329" y="909"/>
                  </a:lnTo>
                  <a:lnTo>
                    <a:pt x="355" y="925"/>
                  </a:lnTo>
                  <a:lnTo>
                    <a:pt x="383" y="939"/>
                  </a:lnTo>
                  <a:lnTo>
                    <a:pt x="416" y="951"/>
                  </a:lnTo>
                  <a:lnTo>
                    <a:pt x="446" y="958"/>
                  </a:lnTo>
                  <a:lnTo>
                    <a:pt x="479" y="963"/>
                  </a:lnTo>
                  <a:lnTo>
                    <a:pt x="505" y="963"/>
                  </a:lnTo>
                  <a:lnTo>
                    <a:pt x="532" y="963"/>
                  </a:lnTo>
                  <a:lnTo>
                    <a:pt x="569" y="957"/>
                  </a:lnTo>
                  <a:lnTo>
                    <a:pt x="603" y="949"/>
                  </a:lnTo>
                  <a:lnTo>
                    <a:pt x="627" y="942"/>
                  </a:lnTo>
                  <a:lnTo>
                    <a:pt x="658" y="927"/>
                  </a:lnTo>
                  <a:lnTo>
                    <a:pt x="689" y="909"/>
                  </a:lnTo>
                  <a:lnTo>
                    <a:pt x="708" y="895"/>
                  </a:lnTo>
                  <a:lnTo>
                    <a:pt x="723" y="880"/>
                  </a:lnTo>
                  <a:lnTo>
                    <a:pt x="739" y="890"/>
                  </a:lnTo>
                  <a:lnTo>
                    <a:pt x="762" y="903"/>
                  </a:lnTo>
                  <a:lnTo>
                    <a:pt x="782" y="912"/>
                  </a:lnTo>
                  <a:lnTo>
                    <a:pt x="802" y="917"/>
                  </a:lnTo>
                  <a:lnTo>
                    <a:pt x="825" y="920"/>
                  </a:lnTo>
                  <a:lnTo>
                    <a:pt x="845" y="920"/>
                  </a:lnTo>
                  <a:lnTo>
                    <a:pt x="871" y="916"/>
                  </a:lnTo>
                  <a:lnTo>
                    <a:pt x="897" y="907"/>
                  </a:lnTo>
                  <a:lnTo>
                    <a:pt x="919" y="895"/>
                  </a:lnTo>
                  <a:lnTo>
                    <a:pt x="942" y="877"/>
                  </a:lnTo>
                  <a:lnTo>
                    <a:pt x="963" y="858"/>
                  </a:lnTo>
                  <a:lnTo>
                    <a:pt x="992" y="874"/>
                  </a:lnTo>
                  <a:lnTo>
                    <a:pt x="1019" y="882"/>
                  </a:lnTo>
                  <a:lnTo>
                    <a:pt x="1042" y="888"/>
                  </a:lnTo>
                  <a:lnTo>
                    <a:pt x="1075" y="888"/>
                  </a:lnTo>
                  <a:lnTo>
                    <a:pt x="1109" y="881"/>
                  </a:lnTo>
                  <a:lnTo>
                    <a:pt x="1150" y="864"/>
                  </a:lnTo>
                  <a:lnTo>
                    <a:pt x="1184" y="838"/>
                  </a:lnTo>
                  <a:lnTo>
                    <a:pt x="1213" y="805"/>
                  </a:lnTo>
                  <a:lnTo>
                    <a:pt x="1241" y="767"/>
                  </a:lnTo>
                  <a:lnTo>
                    <a:pt x="1257" y="735"/>
                  </a:lnTo>
                  <a:lnTo>
                    <a:pt x="1269" y="702"/>
                  </a:lnTo>
                  <a:lnTo>
                    <a:pt x="1280" y="659"/>
                  </a:lnTo>
                  <a:lnTo>
                    <a:pt x="1287" y="621"/>
                  </a:lnTo>
                  <a:lnTo>
                    <a:pt x="1290" y="576"/>
                  </a:lnTo>
                  <a:lnTo>
                    <a:pt x="1287" y="541"/>
                  </a:lnTo>
                  <a:lnTo>
                    <a:pt x="1282" y="499"/>
                  </a:lnTo>
                  <a:lnTo>
                    <a:pt x="1272" y="458"/>
                  </a:lnTo>
                  <a:lnTo>
                    <a:pt x="1257" y="421"/>
                  </a:lnTo>
                  <a:lnTo>
                    <a:pt x="1240" y="385"/>
                  </a:lnTo>
                  <a:lnTo>
                    <a:pt x="1220" y="356"/>
                  </a:lnTo>
                  <a:lnTo>
                    <a:pt x="1200" y="332"/>
                  </a:lnTo>
                  <a:lnTo>
                    <a:pt x="1180" y="314"/>
                  </a:lnTo>
                  <a:lnTo>
                    <a:pt x="1152" y="292"/>
                  </a:lnTo>
                  <a:lnTo>
                    <a:pt x="1127" y="278"/>
                  </a:lnTo>
                  <a:lnTo>
                    <a:pt x="1104" y="271"/>
                  </a:lnTo>
                  <a:lnTo>
                    <a:pt x="1079" y="267"/>
                  </a:lnTo>
                  <a:lnTo>
                    <a:pt x="1075" y="240"/>
                  </a:lnTo>
                  <a:lnTo>
                    <a:pt x="1066" y="211"/>
                  </a:lnTo>
                  <a:lnTo>
                    <a:pt x="1057" y="186"/>
                  </a:lnTo>
                  <a:lnTo>
                    <a:pt x="1044" y="157"/>
                  </a:lnTo>
                  <a:lnTo>
                    <a:pt x="1028" y="128"/>
                  </a:lnTo>
                  <a:lnTo>
                    <a:pt x="1007" y="99"/>
                  </a:lnTo>
                  <a:lnTo>
                    <a:pt x="987" y="75"/>
                  </a:lnTo>
                  <a:lnTo>
                    <a:pt x="964" y="56"/>
                  </a:lnTo>
                  <a:lnTo>
                    <a:pt x="934" y="35"/>
                  </a:lnTo>
                  <a:lnTo>
                    <a:pt x="906" y="20"/>
                  </a:lnTo>
                  <a:lnTo>
                    <a:pt x="878" y="9"/>
                  </a:lnTo>
                  <a:lnTo>
                    <a:pt x="847" y="3"/>
                  </a:lnTo>
                  <a:lnTo>
                    <a:pt x="817" y="0"/>
                  </a:lnTo>
                  <a:lnTo>
                    <a:pt x="784" y="1"/>
                  </a:lnTo>
                  <a:lnTo>
                    <a:pt x="755" y="6"/>
                  </a:lnTo>
                  <a:lnTo>
                    <a:pt x="720" y="19"/>
                  </a:lnTo>
                  <a:lnTo>
                    <a:pt x="683" y="38"/>
                  </a:lnTo>
                  <a:lnTo>
                    <a:pt x="659" y="56"/>
                  </a:lnTo>
                  <a:lnTo>
                    <a:pt x="634" y="78"/>
                  </a:lnTo>
                  <a:lnTo>
                    <a:pt x="613" y="102"/>
                  </a:lnTo>
                  <a:lnTo>
                    <a:pt x="595" y="127"/>
                  </a:lnTo>
                </a:path>
              </a:pathLst>
            </a:custGeom>
            <a:gradFill rotWithShape="0">
              <a:gsLst>
                <a:gs pos="0">
                  <a:srgbClr val="A2FFA3">
                    <a:gamma/>
                    <a:shade val="89804"/>
                    <a:invGamma/>
                  </a:srgbClr>
                </a:gs>
                <a:gs pos="100000">
                  <a:srgbClr val="A2FFA3"/>
                </a:gs>
              </a:gsLst>
              <a:lin ang="2700000" scaled="1"/>
            </a:gradFill>
            <a:ln w="9525" cap="rnd">
              <a:noFill/>
              <a:round/>
              <a:headEnd/>
              <a:tailEnd/>
            </a:ln>
            <a:effectLst>
              <a:outerShdw dist="107763" dir="2700000" algn="ctr" rotWithShape="0">
                <a:srgbClr val="000000"/>
              </a:outerShdw>
            </a:effectLst>
          </p:spPr>
          <p:txBody>
            <a:bodyPr/>
            <a:lstStyle/>
            <a:p>
              <a:pPr>
                <a:defRPr/>
              </a:pPr>
              <a:endParaRPr lang="en-US" dirty="0"/>
            </a:p>
          </p:txBody>
        </p:sp>
        <p:sp>
          <p:nvSpPr>
            <p:cNvPr id="6" name="Rectangle 20">
              <a:extLst>
                <a:ext uri="{FF2B5EF4-FFF2-40B4-BE49-F238E27FC236}">
                  <a16:creationId xmlns:a16="http://schemas.microsoft.com/office/drawing/2014/main" id="{470EA8F5-6285-43B8-8C5D-A5BF195C1000}"/>
                </a:ext>
              </a:extLst>
            </p:cNvPr>
            <p:cNvSpPr>
              <a:spLocks noChangeArrowheads="1"/>
            </p:cNvSpPr>
            <p:nvPr/>
          </p:nvSpPr>
          <p:spPr bwMode="auto">
            <a:xfrm>
              <a:off x="548" y="966"/>
              <a:ext cx="1163" cy="330"/>
            </a:xfrm>
            <a:prstGeom prst="rect">
              <a:avLst/>
            </a:prstGeom>
            <a:noFill/>
            <a:ln w="9525">
              <a:noFill/>
              <a:miter lim="800000"/>
              <a:headEnd/>
              <a:tailEnd/>
            </a:ln>
            <a:effectLst/>
          </p:spPr>
          <p:txBody>
            <a:bodyPr wrap="none" lIns="92075" tIns="46038" rIns="92075" bIns="46038">
              <a:spAutoFit/>
            </a:bodyPr>
            <a:lstStyle/>
            <a:p>
              <a:pPr eaLnBrk="0" hangingPunct="0">
                <a:defRPr/>
              </a:pPr>
              <a:r>
                <a:rPr lang="en-GB" sz="1400" b="1" dirty="0"/>
                <a:t>Low-temperature </a:t>
              </a:r>
            </a:p>
            <a:p>
              <a:pPr eaLnBrk="0" hangingPunct="0">
                <a:defRPr/>
              </a:pPr>
              <a:r>
                <a:rPr lang="en-GB" sz="1400" b="1" dirty="0"/>
                <a:t>plasma sterilization</a:t>
              </a:r>
              <a:endParaRPr lang="en-US" sz="1400" b="1" dirty="0">
                <a:effectLst>
                  <a:outerShdw blurRad="38100" dist="38100" dir="2700000" algn="tl">
                    <a:srgbClr val="C0C0C0"/>
                  </a:outerShdw>
                </a:effectLst>
              </a:endParaRPr>
            </a:p>
          </p:txBody>
        </p:sp>
      </p:grpSp>
      <p:sp>
        <p:nvSpPr>
          <p:cNvPr id="7" name="Oval 29">
            <a:extLst>
              <a:ext uri="{FF2B5EF4-FFF2-40B4-BE49-F238E27FC236}">
                <a16:creationId xmlns:a16="http://schemas.microsoft.com/office/drawing/2014/main" id="{D4A51787-4447-46BE-B5BA-C495A826A596}"/>
              </a:ext>
            </a:extLst>
          </p:cNvPr>
          <p:cNvSpPr>
            <a:spLocks noChangeArrowheads="1"/>
          </p:cNvSpPr>
          <p:nvPr/>
        </p:nvSpPr>
        <p:spPr bwMode="auto">
          <a:xfrm>
            <a:off x="3360849" y="942802"/>
            <a:ext cx="1600200" cy="1143000"/>
          </a:xfrm>
          <a:prstGeom prst="ellipse">
            <a:avLst/>
          </a:prstGeom>
          <a:solidFill>
            <a:srgbClr val="00B050"/>
          </a:solidFill>
          <a:ln w="9525">
            <a:solidFill>
              <a:schemeClr val="tx1"/>
            </a:solidFill>
            <a:round/>
            <a:headEnd/>
            <a:tailEnd/>
          </a:ln>
        </p:spPr>
        <p:txBody>
          <a:bodyPr wrap="none" anchor="ctr"/>
          <a:lstStyle/>
          <a:p>
            <a:pPr marL="341313" indent="-341313" algn="ctr" defTabSz="449263">
              <a:lnSpc>
                <a:spcPct val="12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b="1" dirty="0">
                <a:solidFill>
                  <a:srgbClr val="FFFF00"/>
                </a:solidFill>
              </a:rPr>
              <a:t>Ethylene </a:t>
            </a:r>
          </a:p>
          <a:p>
            <a:pPr marL="341313" indent="-341313" algn="ctr" defTabSz="449263">
              <a:lnSpc>
                <a:spcPct val="12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b="1" dirty="0">
                <a:solidFill>
                  <a:srgbClr val="FFFF00"/>
                </a:solidFill>
              </a:rPr>
              <a:t>oxide g</a:t>
            </a:r>
            <a:r>
              <a:rPr lang="en-GB" b="1" dirty="0">
                <a:solidFill>
                  <a:srgbClr val="FFFF00"/>
                </a:solidFill>
              </a:rPr>
              <a:t>as</a:t>
            </a:r>
          </a:p>
        </p:txBody>
      </p:sp>
      <p:grpSp>
        <p:nvGrpSpPr>
          <p:cNvPr id="8" name="Group 9">
            <a:extLst>
              <a:ext uri="{FF2B5EF4-FFF2-40B4-BE49-F238E27FC236}">
                <a16:creationId xmlns:a16="http://schemas.microsoft.com/office/drawing/2014/main" id="{D0A53B7E-B65E-4C2A-A731-B863BCAF5F3D}"/>
              </a:ext>
            </a:extLst>
          </p:cNvPr>
          <p:cNvGrpSpPr>
            <a:grpSpLocks/>
          </p:cNvGrpSpPr>
          <p:nvPr/>
        </p:nvGrpSpPr>
        <p:grpSpPr bwMode="auto">
          <a:xfrm>
            <a:off x="5657734" y="970607"/>
            <a:ext cx="2772516" cy="1800195"/>
            <a:chOff x="4250" y="222"/>
            <a:chExt cx="1151" cy="948"/>
          </a:xfrm>
        </p:grpSpPr>
        <p:sp>
          <p:nvSpPr>
            <p:cNvPr id="9" name="Freeform 10">
              <a:extLst>
                <a:ext uri="{FF2B5EF4-FFF2-40B4-BE49-F238E27FC236}">
                  <a16:creationId xmlns:a16="http://schemas.microsoft.com/office/drawing/2014/main" id="{7618E900-3143-486D-8CF8-C4F52C128A78}"/>
                </a:ext>
              </a:extLst>
            </p:cNvPr>
            <p:cNvSpPr>
              <a:spLocks/>
            </p:cNvSpPr>
            <p:nvPr/>
          </p:nvSpPr>
          <p:spPr bwMode="auto">
            <a:xfrm>
              <a:off x="4250" y="222"/>
              <a:ext cx="1121" cy="948"/>
            </a:xfrm>
            <a:custGeom>
              <a:avLst/>
              <a:gdLst/>
              <a:ahLst/>
              <a:cxnLst>
                <a:cxn ang="0">
                  <a:pos x="552" y="832"/>
                </a:cxn>
                <a:cxn ang="0">
                  <a:pos x="478" y="844"/>
                </a:cxn>
                <a:cxn ang="0">
                  <a:pos x="417" y="835"/>
                </a:cxn>
                <a:cxn ang="0">
                  <a:pos x="364" y="813"/>
                </a:cxn>
                <a:cxn ang="0">
                  <a:pos x="311" y="774"/>
                </a:cxn>
                <a:cxn ang="0">
                  <a:pos x="266" y="716"/>
                </a:cxn>
                <a:cxn ang="0">
                  <a:pos x="243" y="663"/>
                </a:cxn>
                <a:cxn ang="0">
                  <a:pos x="214" y="637"/>
                </a:cxn>
                <a:cxn ang="0">
                  <a:pos x="163" y="639"/>
                </a:cxn>
                <a:cxn ang="0">
                  <a:pos x="116" y="622"/>
                </a:cxn>
                <a:cxn ang="0">
                  <a:pos x="71" y="588"/>
                </a:cxn>
                <a:cxn ang="0">
                  <a:pos x="42" y="546"/>
                </a:cxn>
                <a:cxn ang="0">
                  <a:pos x="17" y="486"/>
                </a:cxn>
                <a:cxn ang="0">
                  <a:pos x="3" y="423"/>
                </a:cxn>
                <a:cxn ang="0">
                  <a:pos x="0" y="372"/>
                </a:cxn>
                <a:cxn ang="0">
                  <a:pos x="5" y="313"/>
                </a:cxn>
                <a:cxn ang="0">
                  <a:pos x="18" y="259"/>
                </a:cxn>
                <a:cxn ang="0">
                  <a:pos x="43" y="199"/>
                </a:cxn>
                <a:cxn ang="0">
                  <a:pos x="79" y="153"/>
                </a:cxn>
                <a:cxn ang="0">
                  <a:pos x="118" y="123"/>
                </a:cxn>
                <a:cxn ang="0">
                  <a:pos x="155" y="109"/>
                </a:cxn>
                <a:cxn ang="0">
                  <a:pos x="200" y="107"/>
                </a:cxn>
                <a:cxn ang="0">
                  <a:pos x="239" y="121"/>
                </a:cxn>
                <a:cxn ang="0">
                  <a:pos x="264" y="105"/>
                </a:cxn>
                <a:cxn ang="0">
                  <a:pos x="300" y="71"/>
                </a:cxn>
                <a:cxn ang="0">
                  <a:pos x="347" y="38"/>
                </a:cxn>
                <a:cxn ang="0">
                  <a:pos x="407" y="12"/>
                </a:cxn>
                <a:cxn ang="0">
                  <a:pos x="468" y="0"/>
                </a:cxn>
                <a:cxn ang="0">
                  <a:pos x="520" y="0"/>
                </a:cxn>
                <a:cxn ang="0">
                  <a:pos x="589" y="13"/>
                </a:cxn>
                <a:cxn ang="0">
                  <a:pos x="642" y="35"/>
                </a:cxn>
                <a:cxn ang="0">
                  <a:pos x="691" y="66"/>
                </a:cxn>
                <a:cxn ang="0">
                  <a:pos x="721" y="72"/>
                </a:cxn>
                <a:cxn ang="0">
                  <a:pos x="763" y="50"/>
                </a:cxn>
                <a:cxn ang="0">
                  <a:pos x="805" y="42"/>
                </a:cxn>
                <a:cxn ang="0">
                  <a:pos x="850" y="47"/>
                </a:cxn>
                <a:cxn ang="0">
                  <a:pos x="897" y="66"/>
                </a:cxn>
                <a:cxn ang="0">
                  <a:pos x="940" y="103"/>
                </a:cxn>
                <a:cxn ang="0">
                  <a:pos x="995" y="80"/>
                </a:cxn>
                <a:cxn ang="0">
                  <a:pos x="1050" y="74"/>
                </a:cxn>
                <a:cxn ang="0">
                  <a:pos x="1123" y="97"/>
                </a:cxn>
                <a:cxn ang="0">
                  <a:pos x="1185" y="155"/>
                </a:cxn>
                <a:cxn ang="0">
                  <a:pos x="1228" y="224"/>
                </a:cxn>
                <a:cxn ang="0">
                  <a:pos x="1250" y="299"/>
                </a:cxn>
                <a:cxn ang="0">
                  <a:pos x="1260" y="381"/>
                </a:cxn>
                <a:cxn ang="0">
                  <a:pos x="1252" y="456"/>
                </a:cxn>
                <a:cxn ang="0">
                  <a:pos x="1228" y="533"/>
                </a:cxn>
                <a:cxn ang="0">
                  <a:pos x="1192" y="597"/>
                </a:cxn>
                <a:cxn ang="0">
                  <a:pos x="1152" y="638"/>
                </a:cxn>
                <a:cxn ang="0">
                  <a:pos x="1101" y="673"/>
                </a:cxn>
                <a:cxn ang="0">
                  <a:pos x="1054" y="684"/>
                </a:cxn>
                <a:cxn ang="0">
                  <a:pos x="1041" y="740"/>
                </a:cxn>
                <a:cxn ang="0">
                  <a:pos x="1020" y="793"/>
                </a:cxn>
                <a:cxn ang="0">
                  <a:pos x="983" y="850"/>
                </a:cxn>
                <a:cxn ang="0">
                  <a:pos x="941" y="892"/>
                </a:cxn>
                <a:cxn ang="0">
                  <a:pos x="885" y="927"/>
                </a:cxn>
                <a:cxn ang="0">
                  <a:pos x="827" y="944"/>
                </a:cxn>
                <a:cxn ang="0">
                  <a:pos x="765" y="946"/>
                </a:cxn>
                <a:cxn ang="0">
                  <a:pos x="703" y="928"/>
                </a:cxn>
                <a:cxn ang="0">
                  <a:pos x="643" y="892"/>
                </a:cxn>
                <a:cxn ang="0">
                  <a:pos x="599" y="846"/>
                </a:cxn>
              </a:cxnLst>
              <a:rect l="0" t="0" r="r" b="b"/>
              <a:pathLst>
                <a:path w="1261" h="948">
                  <a:moveTo>
                    <a:pt x="582" y="822"/>
                  </a:moveTo>
                  <a:lnTo>
                    <a:pt x="552" y="832"/>
                  </a:lnTo>
                  <a:lnTo>
                    <a:pt x="512" y="842"/>
                  </a:lnTo>
                  <a:lnTo>
                    <a:pt x="478" y="844"/>
                  </a:lnTo>
                  <a:lnTo>
                    <a:pt x="443" y="840"/>
                  </a:lnTo>
                  <a:lnTo>
                    <a:pt x="417" y="835"/>
                  </a:lnTo>
                  <a:lnTo>
                    <a:pt x="391" y="826"/>
                  </a:lnTo>
                  <a:lnTo>
                    <a:pt x="364" y="813"/>
                  </a:lnTo>
                  <a:lnTo>
                    <a:pt x="338" y="796"/>
                  </a:lnTo>
                  <a:lnTo>
                    <a:pt x="311" y="774"/>
                  </a:lnTo>
                  <a:lnTo>
                    <a:pt x="284" y="743"/>
                  </a:lnTo>
                  <a:lnTo>
                    <a:pt x="266" y="716"/>
                  </a:lnTo>
                  <a:lnTo>
                    <a:pt x="254" y="690"/>
                  </a:lnTo>
                  <a:lnTo>
                    <a:pt x="243" y="663"/>
                  </a:lnTo>
                  <a:lnTo>
                    <a:pt x="236" y="627"/>
                  </a:lnTo>
                  <a:lnTo>
                    <a:pt x="214" y="637"/>
                  </a:lnTo>
                  <a:lnTo>
                    <a:pt x="187" y="640"/>
                  </a:lnTo>
                  <a:lnTo>
                    <a:pt x="163" y="639"/>
                  </a:lnTo>
                  <a:lnTo>
                    <a:pt x="138" y="632"/>
                  </a:lnTo>
                  <a:lnTo>
                    <a:pt x="116" y="622"/>
                  </a:lnTo>
                  <a:lnTo>
                    <a:pt x="95" y="609"/>
                  </a:lnTo>
                  <a:lnTo>
                    <a:pt x="71" y="588"/>
                  </a:lnTo>
                  <a:lnTo>
                    <a:pt x="58" y="568"/>
                  </a:lnTo>
                  <a:lnTo>
                    <a:pt x="42" y="546"/>
                  </a:lnTo>
                  <a:lnTo>
                    <a:pt x="28" y="522"/>
                  </a:lnTo>
                  <a:lnTo>
                    <a:pt x="17" y="486"/>
                  </a:lnTo>
                  <a:lnTo>
                    <a:pt x="8" y="456"/>
                  </a:lnTo>
                  <a:lnTo>
                    <a:pt x="3" y="423"/>
                  </a:lnTo>
                  <a:lnTo>
                    <a:pt x="1" y="398"/>
                  </a:lnTo>
                  <a:lnTo>
                    <a:pt x="0" y="372"/>
                  </a:lnTo>
                  <a:lnTo>
                    <a:pt x="1" y="342"/>
                  </a:lnTo>
                  <a:lnTo>
                    <a:pt x="5" y="313"/>
                  </a:lnTo>
                  <a:lnTo>
                    <a:pt x="10" y="287"/>
                  </a:lnTo>
                  <a:lnTo>
                    <a:pt x="18" y="259"/>
                  </a:lnTo>
                  <a:lnTo>
                    <a:pt x="28" y="228"/>
                  </a:lnTo>
                  <a:lnTo>
                    <a:pt x="43" y="199"/>
                  </a:lnTo>
                  <a:lnTo>
                    <a:pt x="59" y="176"/>
                  </a:lnTo>
                  <a:lnTo>
                    <a:pt x="79" y="153"/>
                  </a:lnTo>
                  <a:lnTo>
                    <a:pt x="100" y="135"/>
                  </a:lnTo>
                  <a:lnTo>
                    <a:pt x="118" y="123"/>
                  </a:lnTo>
                  <a:lnTo>
                    <a:pt x="135" y="115"/>
                  </a:lnTo>
                  <a:lnTo>
                    <a:pt x="155" y="109"/>
                  </a:lnTo>
                  <a:lnTo>
                    <a:pt x="178" y="107"/>
                  </a:lnTo>
                  <a:lnTo>
                    <a:pt x="200" y="107"/>
                  </a:lnTo>
                  <a:lnTo>
                    <a:pt x="223" y="114"/>
                  </a:lnTo>
                  <a:lnTo>
                    <a:pt x="239" y="121"/>
                  </a:lnTo>
                  <a:lnTo>
                    <a:pt x="251" y="126"/>
                  </a:lnTo>
                  <a:lnTo>
                    <a:pt x="264" y="105"/>
                  </a:lnTo>
                  <a:lnTo>
                    <a:pt x="282" y="88"/>
                  </a:lnTo>
                  <a:lnTo>
                    <a:pt x="300" y="71"/>
                  </a:lnTo>
                  <a:lnTo>
                    <a:pt x="322" y="53"/>
                  </a:lnTo>
                  <a:lnTo>
                    <a:pt x="347" y="38"/>
                  </a:lnTo>
                  <a:lnTo>
                    <a:pt x="374" y="23"/>
                  </a:lnTo>
                  <a:lnTo>
                    <a:pt x="407" y="12"/>
                  </a:lnTo>
                  <a:lnTo>
                    <a:pt x="436" y="4"/>
                  </a:lnTo>
                  <a:lnTo>
                    <a:pt x="468" y="0"/>
                  </a:lnTo>
                  <a:lnTo>
                    <a:pt x="494" y="0"/>
                  </a:lnTo>
                  <a:lnTo>
                    <a:pt x="520" y="0"/>
                  </a:lnTo>
                  <a:lnTo>
                    <a:pt x="556" y="6"/>
                  </a:lnTo>
                  <a:lnTo>
                    <a:pt x="589" y="13"/>
                  </a:lnTo>
                  <a:lnTo>
                    <a:pt x="613" y="21"/>
                  </a:lnTo>
                  <a:lnTo>
                    <a:pt x="642" y="35"/>
                  </a:lnTo>
                  <a:lnTo>
                    <a:pt x="673" y="53"/>
                  </a:lnTo>
                  <a:lnTo>
                    <a:pt x="691" y="66"/>
                  </a:lnTo>
                  <a:lnTo>
                    <a:pt x="706" y="82"/>
                  </a:lnTo>
                  <a:lnTo>
                    <a:pt x="721" y="72"/>
                  </a:lnTo>
                  <a:lnTo>
                    <a:pt x="744" y="59"/>
                  </a:lnTo>
                  <a:lnTo>
                    <a:pt x="763" y="50"/>
                  </a:lnTo>
                  <a:lnTo>
                    <a:pt x="783" y="45"/>
                  </a:lnTo>
                  <a:lnTo>
                    <a:pt x="805" y="42"/>
                  </a:lnTo>
                  <a:lnTo>
                    <a:pt x="825" y="42"/>
                  </a:lnTo>
                  <a:lnTo>
                    <a:pt x="850" y="47"/>
                  </a:lnTo>
                  <a:lnTo>
                    <a:pt x="876" y="55"/>
                  </a:lnTo>
                  <a:lnTo>
                    <a:pt x="897" y="66"/>
                  </a:lnTo>
                  <a:lnTo>
                    <a:pt x="920" y="84"/>
                  </a:lnTo>
                  <a:lnTo>
                    <a:pt x="940" y="103"/>
                  </a:lnTo>
                  <a:lnTo>
                    <a:pt x="969" y="88"/>
                  </a:lnTo>
                  <a:lnTo>
                    <a:pt x="995" y="80"/>
                  </a:lnTo>
                  <a:lnTo>
                    <a:pt x="1018" y="74"/>
                  </a:lnTo>
                  <a:lnTo>
                    <a:pt x="1050" y="74"/>
                  </a:lnTo>
                  <a:lnTo>
                    <a:pt x="1083" y="81"/>
                  </a:lnTo>
                  <a:lnTo>
                    <a:pt x="1123" y="97"/>
                  </a:lnTo>
                  <a:lnTo>
                    <a:pt x="1156" y="123"/>
                  </a:lnTo>
                  <a:lnTo>
                    <a:pt x="1185" y="155"/>
                  </a:lnTo>
                  <a:lnTo>
                    <a:pt x="1212" y="193"/>
                  </a:lnTo>
                  <a:lnTo>
                    <a:pt x="1228" y="224"/>
                  </a:lnTo>
                  <a:lnTo>
                    <a:pt x="1239" y="257"/>
                  </a:lnTo>
                  <a:lnTo>
                    <a:pt x="1250" y="299"/>
                  </a:lnTo>
                  <a:lnTo>
                    <a:pt x="1257" y="337"/>
                  </a:lnTo>
                  <a:lnTo>
                    <a:pt x="1260" y="381"/>
                  </a:lnTo>
                  <a:lnTo>
                    <a:pt x="1257" y="415"/>
                  </a:lnTo>
                  <a:lnTo>
                    <a:pt x="1252" y="456"/>
                  </a:lnTo>
                  <a:lnTo>
                    <a:pt x="1242" y="496"/>
                  </a:lnTo>
                  <a:lnTo>
                    <a:pt x="1228" y="533"/>
                  </a:lnTo>
                  <a:lnTo>
                    <a:pt x="1211" y="568"/>
                  </a:lnTo>
                  <a:lnTo>
                    <a:pt x="1192" y="597"/>
                  </a:lnTo>
                  <a:lnTo>
                    <a:pt x="1172" y="620"/>
                  </a:lnTo>
                  <a:lnTo>
                    <a:pt x="1152" y="638"/>
                  </a:lnTo>
                  <a:lnTo>
                    <a:pt x="1125" y="660"/>
                  </a:lnTo>
                  <a:lnTo>
                    <a:pt x="1101" y="673"/>
                  </a:lnTo>
                  <a:lnTo>
                    <a:pt x="1078" y="680"/>
                  </a:lnTo>
                  <a:lnTo>
                    <a:pt x="1054" y="684"/>
                  </a:lnTo>
                  <a:lnTo>
                    <a:pt x="1050" y="711"/>
                  </a:lnTo>
                  <a:lnTo>
                    <a:pt x="1041" y="740"/>
                  </a:lnTo>
                  <a:lnTo>
                    <a:pt x="1032" y="764"/>
                  </a:lnTo>
                  <a:lnTo>
                    <a:pt x="1020" y="793"/>
                  </a:lnTo>
                  <a:lnTo>
                    <a:pt x="1004" y="821"/>
                  </a:lnTo>
                  <a:lnTo>
                    <a:pt x="983" y="850"/>
                  </a:lnTo>
                  <a:lnTo>
                    <a:pt x="964" y="873"/>
                  </a:lnTo>
                  <a:lnTo>
                    <a:pt x="941" y="892"/>
                  </a:lnTo>
                  <a:lnTo>
                    <a:pt x="912" y="913"/>
                  </a:lnTo>
                  <a:lnTo>
                    <a:pt x="885" y="927"/>
                  </a:lnTo>
                  <a:lnTo>
                    <a:pt x="857" y="938"/>
                  </a:lnTo>
                  <a:lnTo>
                    <a:pt x="827" y="944"/>
                  </a:lnTo>
                  <a:lnTo>
                    <a:pt x="798" y="947"/>
                  </a:lnTo>
                  <a:lnTo>
                    <a:pt x="765" y="946"/>
                  </a:lnTo>
                  <a:lnTo>
                    <a:pt x="737" y="941"/>
                  </a:lnTo>
                  <a:lnTo>
                    <a:pt x="703" y="928"/>
                  </a:lnTo>
                  <a:lnTo>
                    <a:pt x="667" y="909"/>
                  </a:lnTo>
                  <a:lnTo>
                    <a:pt x="643" y="892"/>
                  </a:lnTo>
                  <a:lnTo>
                    <a:pt x="620" y="871"/>
                  </a:lnTo>
                  <a:lnTo>
                    <a:pt x="599" y="846"/>
                  </a:lnTo>
                  <a:lnTo>
                    <a:pt x="582" y="822"/>
                  </a:lnTo>
                </a:path>
              </a:pathLst>
            </a:custGeom>
            <a:gradFill rotWithShape="0">
              <a:gsLst>
                <a:gs pos="0">
                  <a:srgbClr val="FF0000">
                    <a:gamma/>
                    <a:shade val="49804"/>
                    <a:invGamma/>
                  </a:srgbClr>
                </a:gs>
                <a:gs pos="100000">
                  <a:srgbClr val="FF0000"/>
                </a:gs>
              </a:gsLst>
              <a:lin ang="5400000" scaled="1"/>
            </a:gradFill>
            <a:ln w="9525" cap="rnd">
              <a:noFill/>
              <a:round/>
              <a:headEnd/>
              <a:tailEnd/>
            </a:ln>
            <a:effectLst>
              <a:outerShdw dist="107763" dir="2700000" algn="ctr" rotWithShape="0">
                <a:srgbClr val="000000"/>
              </a:outerShdw>
            </a:effectLst>
          </p:spPr>
          <p:txBody>
            <a:bodyPr/>
            <a:lstStyle/>
            <a:p>
              <a:pPr>
                <a:defRPr/>
              </a:pPr>
              <a:endParaRPr lang="en-US"/>
            </a:p>
          </p:txBody>
        </p:sp>
        <p:sp>
          <p:nvSpPr>
            <p:cNvPr id="10" name="Rectangle 11">
              <a:extLst>
                <a:ext uri="{FF2B5EF4-FFF2-40B4-BE49-F238E27FC236}">
                  <a16:creationId xmlns:a16="http://schemas.microsoft.com/office/drawing/2014/main" id="{B7E8C4CA-0163-4CDB-9C65-BBF54CA53D28}"/>
                </a:ext>
              </a:extLst>
            </p:cNvPr>
            <p:cNvSpPr>
              <a:spLocks noChangeArrowheads="1"/>
            </p:cNvSpPr>
            <p:nvPr/>
          </p:nvSpPr>
          <p:spPr bwMode="auto">
            <a:xfrm>
              <a:off x="4364" y="314"/>
              <a:ext cx="1037" cy="852"/>
            </a:xfrm>
            <a:prstGeom prst="rect">
              <a:avLst/>
            </a:prstGeom>
            <a:noFill/>
            <a:ln w="9525">
              <a:noFill/>
              <a:miter lim="800000"/>
              <a:headEnd/>
              <a:tailEnd/>
            </a:ln>
            <a:effectLst/>
          </p:spPr>
          <p:txBody>
            <a:bodyPr wrap="square" lIns="92075" tIns="46038" rIns="92075" bIns="46038">
              <a:spAutoFit/>
            </a:bodyPr>
            <a:lstStyle/>
            <a:p>
              <a:pPr algn="ctr" eaLnBrk="0" hangingPunct="0">
                <a:defRPr/>
              </a:pPr>
              <a:r>
                <a:rPr lang="en-GB" sz="2200" b="1" dirty="0"/>
                <a:t>vaporized hydrogen peroxide</a:t>
              </a:r>
            </a:p>
            <a:p>
              <a:pPr algn="ctr" eaLnBrk="0" hangingPunct="0">
                <a:defRPr/>
              </a:pPr>
              <a:r>
                <a:rPr lang="en-GB" sz="2200" b="1" dirty="0"/>
                <a:t>(</a:t>
              </a:r>
              <a:r>
                <a:rPr lang="en-US" sz="2200" b="1" dirty="0" err="1">
                  <a:effectLst>
                    <a:outerShdw blurRad="38100" dist="38100" dir="2700000" algn="tl">
                      <a:srgbClr val="C0C0C0"/>
                    </a:outerShdw>
                  </a:effectLst>
                </a:rPr>
                <a:t>VHP</a:t>
              </a:r>
              <a:r>
                <a:rPr lang="en-US" sz="2200" b="1" dirty="0">
                  <a:effectLst>
                    <a:outerShdw blurRad="38100" dist="38100" dir="2700000" algn="tl">
                      <a:srgbClr val="C0C0C0"/>
                    </a:outerShdw>
                  </a:effectLst>
                </a:rPr>
                <a:t>)</a:t>
              </a:r>
            </a:p>
          </p:txBody>
        </p:sp>
      </p:grpSp>
      <p:pic>
        <p:nvPicPr>
          <p:cNvPr id="11" name="Picture 4" descr="BS01181_">
            <a:extLst>
              <a:ext uri="{FF2B5EF4-FFF2-40B4-BE49-F238E27FC236}">
                <a16:creationId xmlns:a16="http://schemas.microsoft.com/office/drawing/2014/main" id="{8613E04C-F488-41FB-AA27-8372C17B9FD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a:xfrm>
            <a:off x="2974750" y="2468487"/>
            <a:ext cx="2372399" cy="2159537"/>
          </a:xfrm>
          <a:prstGeom prst="rect">
            <a:avLst/>
          </a:prstGeom>
          <a:solidFill>
            <a:srgbClr val="00B0F0"/>
          </a:solidFill>
        </p:spPr>
      </p:pic>
      <p:sp>
        <p:nvSpPr>
          <p:cNvPr id="12" name="Rectangle 11">
            <a:extLst>
              <a:ext uri="{FF2B5EF4-FFF2-40B4-BE49-F238E27FC236}">
                <a16:creationId xmlns:a16="http://schemas.microsoft.com/office/drawing/2014/main" id="{83886813-26D3-4E0E-9B1D-DECEA1B7645B}"/>
              </a:ext>
            </a:extLst>
          </p:cNvPr>
          <p:cNvSpPr/>
          <p:nvPr/>
        </p:nvSpPr>
        <p:spPr>
          <a:xfrm rot="19611514">
            <a:off x="3448021" y="3890708"/>
            <a:ext cx="2845110" cy="369332"/>
          </a:xfrm>
          <a:prstGeom prst="rect">
            <a:avLst/>
          </a:prstGeom>
          <a:solidFill>
            <a:schemeClr val="bg1"/>
          </a:solidFill>
        </p:spPr>
        <p:txBody>
          <a:bodyPr wrap="square">
            <a:spAutoFit/>
          </a:bodyPr>
          <a:lstStyle/>
          <a:p>
            <a:r>
              <a:rPr lang="en-GB" b="1" u="sng" dirty="0"/>
              <a:t>HEAT SENSITIVE ITEMS </a:t>
            </a:r>
            <a:endParaRPr lang="en-GB" dirty="0"/>
          </a:p>
        </p:txBody>
      </p:sp>
      <p:pic>
        <p:nvPicPr>
          <p:cNvPr id="13" name="Picture 12">
            <a:extLst>
              <a:ext uri="{FF2B5EF4-FFF2-40B4-BE49-F238E27FC236}">
                <a16:creationId xmlns:a16="http://schemas.microsoft.com/office/drawing/2014/main" id="{676CD548-9459-4426-BDAC-CDD8FAEA67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9713" y="2686123"/>
            <a:ext cx="1762432" cy="1614948"/>
          </a:xfrm>
          <a:prstGeom prst="rect">
            <a:avLst/>
          </a:prstGeom>
        </p:spPr>
      </p:pic>
      <p:grpSp>
        <p:nvGrpSpPr>
          <p:cNvPr id="14" name="Group 12">
            <a:extLst>
              <a:ext uri="{FF2B5EF4-FFF2-40B4-BE49-F238E27FC236}">
                <a16:creationId xmlns:a16="http://schemas.microsoft.com/office/drawing/2014/main" id="{2CB667FA-E4E5-444F-AD72-027741BB9913}"/>
              </a:ext>
            </a:extLst>
          </p:cNvPr>
          <p:cNvGrpSpPr>
            <a:grpSpLocks/>
          </p:cNvGrpSpPr>
          <p:nvPr/>
        </p:nvGrpSpPr>
        <p:grpSpPr bwMode="auto">
          <a:xfrm>
            <a:off x="1227999" y="4423354"/>
            <a:ext cx="1820862" cy="1358900"/>
            <a:chOff x="720" y="3168"/>
            <a:chExt cx="1147" cy="856"/>
          </a:xfrm>
        </p:grpSpPr>
        <p:sp>
          <p:nvSpPr>
            <p:cNvPr id="15" name="Freeform 13">
              <a:extLst>
                <a:ext uri="{FF2B5EF4-FFF2-40B4-BE49-F238E27FC236}">
                  <a16:creationId xmlns:a16="http://schemas.microsoft.com/office/drawing/2014/main" id="{DC7E5A05-4C01-4D35-A342-773AB4136DF8}"/>
                </a:ext>
              </a:extLst>
            </p:cNvPr>
            <p:cNvSpPr>
              <a:spLocks/>
            </p:cNvSpPr>
            <p:nvPr/>
          </p:nvSpPr>
          <p:spPr bwMode="auto">
            <a:xfrm>
              <a:off x="720" y="3168"/>
              <a:ext cx="1147" cy="856"/>
            </a:xfrm>
            <a:custGeom>
              <a:avLst/>
              <a:gdLst/>
              <a:ahLst/>
              <a:cxnLst>
                <a:cxn ang="0">
                  <a:pos x="724" y="104"/>
                </a:cxn>
                <a:cxn ang="0">
                  <a:pos x="800" y="93"/>
                </a:cxn>
                <a:cxn ang="0">
                  <a:pos x="862" y="101"/>
                </a:cxn>
                <a:cxn ang="0">
                  <a:pos x="917" y="121"/>
                </a:cxn>
                <a:cxn ang="0">
                  <a:pos x="971" y="156"/>
                </a:cxn>
                <a:cxn ang="0">
                  <a:pos x="1017" y="209"/>
                </a:cxn>
                <a:cxn ang="0">
                  <a:pos x="1040" y="256"/>
                </a:cxn>
                <a:cxn ang="0">
                  <a:pos x="1070" y="280"/>
                </a:cxn>
                <a:cxn ang="0">
                  <a:pos x="1122" y="278"/>
                </a:cxn>
                <a:cxn ang="0">
                  <a:pos x="1170" y="293"/>
                </a:cxn>
                <a:cxn ang="0">
                  <a:pos x="1216" y="324"/>
                </a:cxn>
                <a:cxn ang="0">
                  <a:pos x="1246" y="362"/>
                </a:cxn>
                <a:cxn ang="0">
                  <a:pos x="1272" y="416"/>
                </a:cxn>
                <a:cxn ang="0">
                  <a:pos x="1286" y="473"/>
                </a:cxn>
                <a:cxn ang="0">
                  <a:pos x="1289" y="519"/>
                </a:cxn>
                <a:cxn ang="0">
                  <a:pos x="1284" y="572"/>
                </a:cxn>
                <a:cxn ang="0">
                  <a:pos x="1271" y="621"/>
                </a:cxn>
                <a:cxn ang="0">
                  <a:pos x="1245" y="675"/>
                </a:cxn>
                <a:cxn ang="0">
                  <a:pos x="1208" y="717"/>
                </a:cxn>
                <a:cxn ang="0">
                  <a:pos x="1168" y="744"/>
                </a:cxn>
                <a:cxn ang="0">
                  <a:pos x="1130" y="757"/>
                </a:cxn>
                <a:cxn ang="0">
                  <a:pos x="1084" y="758"/>
                </a:cxn>
                <a:cxn ang="0">
                  <a:pos x="1044" y="746"/>
                </a:cxn>
                <a:cxn ang="0">
                  <a:pos x="1019" y="760"/>
                </a:cxn>
                <a:cxn ang="0">
                  <a:pos x="982" y="791"/>
                </a:cxn>
                <a:cxn ang="0">
                  <a:pos x="934" y="821"/>
                </a:cxn>
                <a:cxn ang="0">
                  <a:pos x="873" y="844"/>
                </a:cxn>
                <a:cxn ang="0">
                  <a:pos x="810" y="855"/>
                </a:cxn>
                <a:cxn ang="0">
                  <a:pos x="757" y="855"/>
                </a:cxn>
                <a:cxn ang="0">
                  <a:pos x="686" y="843"/>
                </a:cxn>
                <a:cxn ang="0">
                  <a:pos x="632" y="823"/>
                </a:cxn>
                <a:cxn ang="0">
                  <a:pos x="582" y="795"/>
                </a:cxn>
                <a:cxn ang="0">
                  <a:pos x="551" y="790"/>
                </a:cxn>
                <a:cxn ang="0">
                  <a:pos x="508" y="810"/>
                </a:cxn>
                <a:cxn ang="0">
                  <a:pos x="465" y="817"/>
                </a:cxn>
                <a:cxn ang="0">
                  <a:pos x="419" y="813"/>
                </a:cxn>
                <a:cxn ang="0">
                  <a:pos x="371" y="795"/>
                </a:cxn>
                <a:cxn ang="0">
                  <a:pos x="327" y="762"/>
                </a:cxn>
                <a:cxn ang="0">
                  <a:pos x="271" y="783"/>
                </a:cxn>
                <a:cxn ang="0">
                  <a:pos x="215" y="788"/>
                </a:cxn>
                <a:cxn ang="0">
                  <a:pos x="140" y="767"/>
                </a:cxn>
                <a:cxn ang="0">
                  <a:pos x="77" y="715"/>
                </a:cxn>
                <a:cxn ang="0">
                  <a:pos x="33" y="653"/>
                </a:cxn>
                <a:cxn ang="0">
                  <a:pos x="10" y="585"/>
                </a:cxn>
                <a:cxn ang="0">
                  <a:pos x="0" y="511"/>
                </a:cxn>
                <a:cxn ang="0">
                  <a:pos x="8" y="443"/>
                </a:cxn>
                <a:cxn ang="0">
                  <a:pos x="33" y="374"/>
                </a:cxn>
                <a:cxn ang="0">
                  <a:pos x="70" y="316"/>
                </a:cxn>
                <a:cxn ang="0">
                  <a:pos x="110" y="279"/>
                </a:cxn>
                <a:cxn ang="0">
                  <a:pos x="163" y="247"/>
                </a:cxn>
                <a:cxn ang="0">
                  <a:pos x="211" y="237"/>
                </a:cxn>
                <a:cxn ang="0">
                  <a:pos x="224" y="187"/>
                </a:cxn>
                <a:cxn ang="0">
                  <a:pos x="246" y="139"/>
                </a:cxn>
                <a:cxn ang="0">
                  <a:pos x="283" y="88"/>
                </a:cxn>
                <a:cxn ang="0">
                  <a:pos x="326" y="50"/>
                </a:cxn>
                <a:cxn ang="0">
                  <a:pos x="384" y="18"/>
                </a:cxn>
                <a:cxn ang="0">
                  <a:pos x="443" y="3"/>
                </a:cxn>
                <a:cxn ang="0">
                  <a:pos x="506" y="1"/>
                </a:cxn>
                <a:cxn ang="0">
                  <a:pos x="570" y="17"/>
                </a:cxn>
                <a:cxn ang="0">
                  <a:pos x="631" y="50"/>
                </a:cxn>
                <a:cxn ang="0">
                  <a:pos x="676" y="91"/>
                </a:cxn>
              </a:cxnLst>
              <a:rect l="0" t="0" r="r" b="b"/>
              <a:pathLst>
                <a:path w="1290" h="856">
                  <a:moveTo>
                    <a:pt x="694" y="113"/>
                  </a:moveTo>
                  <a:lnTo>
                    <a:pt x="724" y="104"/>
                  </a:lnTo>
                  <a:lnTo>
                    <a:pt x="765" y="95"/>
                  </a:lnTo>
                  <a:lnTo>
                    <a:pt x="800" y="93"/>
                  </a:lnTo>
                  <a:lnTo>
                    <a:pt x="836" y="97"/>
                  </a:lnTo>
                  <a:lnTo>
                    <a:pt x="862" y="101"/>
                  </a:lnTo>
                  <a:lnTo>
                    <a:pt x="889" y="109"/>
                  </a:lnTo>
                  <a:lnTo>
                    <a:pt x="917" y="121"/>
                  </a:lnTo>
                  <a:lnTo>
                    <a:pt x="943" y="136"/>
                  </a:lnTo>
                  <a:lnTo>
                    <a:pt x="971" y="156"/>
                  </a:lnTo>
                  <a:lnTo>
                    <a:pt x="998" y="184"/>
                  </a:lnTo>
                  <a:lnTo>
                    <a:pt x="1017" y="209"/>
                  </a:lnTo>
                  <a:lnTo>
                    <a:pt x="1029" y="232"/>
                  </a:lnTo>
                  <a:lnTo>
                    <a:pt x="1040" y="256"/>
                  </a:lnTo>
                  <a:lnTo>
                    <a:pt x="1048" y="289"/>
                  </a:lnTo>
                  <a:lnTo>
                    <a:pt x="1070" y="280"/>
                  </a:lnTo>
                  <a:lnTo>
                    <a:pt x="1098" y="277"/>
                  </a:lnTo>
                  <a:lnTo>
                    <a:pt x="1122" y="278"/>
                  </a:lnTo>
                  <a:lnTo>
                    <a:pt x="1148" y="284"/>
                  </a:lnTo>
                  <a:lnTo>
                    <a:pt x="1170" y="293"/>
                  </a:lnTo>
                  <a:lnTo>
                    <a:pt x="1192" y="305"/>
                  </a:lnTo>
                  <a:lnTo>
                    <a:pt x="1216" y="324"/>
                  </a:lnTo>
                  <a:lnTo>
                    <a:pt x="1230" y="342"/>
                  </a:lnTo>
                  <a:lnTo>
                    <a:pt x="1246" y="362"/>
                  </a:lnTo>
                  <a:lnTo>
                    <a:pt x="1260" y="384"/>
                  </a:lnTo>
                  <a:lnTo>
                    <a:pt x="1272" y="416"/>
                  </a:lnTo>
                  <a:lnTo>
                    <a:pt x="1281" y="443"/>
                  </a:lnTo>
                  <a:lnTo>
                    <a:pt x="1286" y="473"/>
                  </a:lnTo>
                  <a:lnTo>
                    <a:pt x="1288" y="496"/>
                  </a:lnTo>
                  <a:lnTo>
                    <a:pt x="1289" y="519"/>
                  </a:lnTo>
                  <a:lnTo>
                    <a:pt x="1288" y="546"/>
                  </a:lnTo>
                  <a:lnTo>
                    <a:pt x="1284" y="572"/>
                  </a:lnTo>
                  <a:lnTo>
                    <a:pt x="1279" y="596"/>
                  </a:lnTo>
                  <a:lnTo>
                    <a:pt x="1271" y="621"/>
                  </a:lnTo>
                  <a:lnTo>
                    <a:pt x="1260" y="649"/>
                  </a:lnTo>
                  <a:lnTo>
                    <a:pt x="1245" y="675"/>
                  </a:lnTo>
                  <a:lnTo>
                    <a:pt x="1229" y="696"/>
                  </a:lnTo>
                  <a:lnTo>
                    <a:pt x="1208" y="717"/>
                  </a:lnTo>
                  <a:lnTo>
                    <a:pt x="1187" y="733"/>
                  </a:lnTo>
                  <a:lnTo>
                    <a:pt x="1168" y="744"/>
                  </a:lnTo>
                  <a:lnTo>
                    <a:pt x="1151" y="751"/>
                  </a:lnTo>
                  <a:lnTo>
                    <a:pt x="1130" y="757"/>
                  </a:lnTo>
                  <a:lnTo>
                    <a:pt x="1107" y="758"/>
                  </a:lnTo>
                  <a:lnTo>
                    <a:pt x="1084" y="758"/>
                  </a:lnTo>
                  <a:lnTo>
                    <a:pt x="1061" y="752"/>
                  </a:lnTo>
                  <a:lnTo>
                    <a:pt x="1044" y="746"/>
                  </a:lnTo>
                  <a:lnTo>
                    <a:pt x="1032" y="741"/>
                  </a:lnTo>
                  <a:lnTo>
                    <a:pt x="1019" y="760"/>
                  </a:lnTo>
                  <a:lnTo>
                    <a:pt x="1001" y="776"/>
                  </a:lnTo>
                  <a:lnTo>
                    <a:pt x="982" y="791"/>
                  </a:lnTo>
                  <a:lnTo>
                    <a:pt x="960" y="807"/>
                  </a:lnTo>
                  <a:lnTo>
                    <a:pt x="934" y="821"/>
                  </a:lnTo>
                  <a:lnTo>
                    <a:pt x="906" y="834"/>
                  </a:lnTo>
                  <a:lnTo>
                    <a:pt x="873" y="844"/>
                  </a:lnTo>
                  <a:lnTo>
                    <a:pt x="843" y="851"/>
                  </a:lnTo>
                  <a:lnTo>
                    <a:pt x="810" y="855"/>
                  </a:lnTo>
                  <a:lnTo>
                    <a:pt x="784" y="855"/>
                  </a:lnTo>
                  <a:lnTo>
                    <a:pt x="757" y="855"/>
                  </a:lnTo>
                  <a:lnTo>
                    <a:pt x="720" y="850"/>
                  </a:lnTo>
                  <a:lnTo>
                    <a:pt x="686" y="843"/>
                  </a:lnTo>
                  <a:lnTo>
                    <a:pt x="662" y="836"/>
                  </a:lnTo>
                  <a:lnTo>
                    <a:pt x="632" y="823"/>
                  </a:lnTo>
                  <a:lnTo>
                    <a:pt x="601" y="807"/>
                  </a:lnTo>
                  <a:lnTo>
                    <a:pt x="582" y="795"/>
                  </a:lnTo>
                  <a:lnTo>
                    <a:pt x="567" y="781"/>
                  </a:lnTo>
                  <a:lnTo>
                    <a:pt x="551" y="790"/>
                  </a:lnTo>
                  <a:lnTo>
                    <a:pt x="528" y="802"/>
                  </a:lnTo>
                  <a:lnTo>
                    <a:pt x="508" y="810"/>
                  </a:lnTo>
                  <a:lnTo>
                    <a:pt x="488" y="814"/>
                  </a:lnTo>
                  <a:lnTo>
                    <a:pt x="465" y="817"/>
                  </a:lnTo>
                  <a:lnTo>
                    <a:pt x="445" y="817"/>
                  </a:lnTo>
                  <a:lnTo>
                    <a:pt x="419" y="813"/>
                  </a:lnTo>
                  <a:lnTo>
                    <a:pt x="393" y="805"/>
                  </a:lnTo>
                  <a:lnTo>
                    <a:pt x="371" y="795"/>
                  </a:lnTo>
                  <a:lnTo>
                    <a:pt x="348" y="779"/>
                  </a:lnTo>
                  <a:lnTo>
                    <a:pt x="327" y="762"/>
                  </a:lnTo>
                  <a:lnTo>
                    <a:pt x="298" y="776"/>
                  </a:lnTo>
                  <a:lnTo>
                    <a:pt x="271" y="783"/>
                  </a:lnTo>
                  <a:lnTo>
                    <a:pt x="248" y="788"/>
                  </a:lnTo>
                  <a:lnTo>
                    <a:pt x="215" y="788"/>
                  </a:lnTo>
                  <a:lnTo>
                    <a:pt x="181" y="782"/>
                  </a:lnTo>
                  <a:lnTo>
                    <a:pt x="140" y="767"/>
                  </a:lnTo>
                  <a:lnTo>
                    <a:pt x="106" y="744"/>
                  </a:lnTo>
                  <a:lnTo>
                    <a:pt x="77" y="715"/>
                  </a:lnTo>
                  <a:lnTo>
                    <a:pt x="49" y="681"/>
                  </a:lnTo>
                  <a:lnTo>
                    <a:pt x="33" y="653"/>
                  </a:lnTo>
                  <a:lnTo>
                    <a:pt x="21" y="623"/>
                  </a:lnTo>
                  <a:lnTo>
                    <a:pt x="10" y="585"/>
                  </a:lnTo>
                  <a:lnTo>
                    <a:pt x="3" y="551"/>
                  </a:lnTo>
                  <a:lnTo>
                    <a:pt x="0" y="511"/>
                  </a:lnTo>
                  <a:lnTo>
                    <a:pt x="3" y="480"/>
                  </a:lnTo>
                  <a:lnTo>
                    <a:pt x="8" y="443"/>
                  </a:lnTo>
                  <a:lnTo>
                    <a:pt x="18" y="407"/>
                  </a:lnTo>
                  <a:lnTo>
                    <a:pt x="33" y="374"/>
                  </a:lnTo>
                  <a:lnTo>
                    <a:pt x="50" y="342"/>
                  </a:lnTo>
                  <a:lnTo>
                    <a:pt x="70" y="316"/>
                  </a:lnTo>
                  <a:lnTo>
                    <a:pt x="90" y="295"/>
                  </a:lnTo>
                  <a:lnTo>
                    <a:pt x="110" y="279"/>
                  </a:lnTo>
                  <a:lnTo>
                    <a:pt x="138" y="259"/>
                  </a:lnTo>
                  <a:lnTo>
                    <a:pt x="163" y="247"/>
                  </a:lnTo>
                  <a:lnTo>
                    <a:pt x="186" y="241"/>
                  </a:lnTo>
                  <a:lnTo>
                    <a:pt x="211" y="237"/>
                  </a:lnTo>
                  <a:lnTo>
                    <a:pt x="215" y="213"/>
                  </a:lnTo>
                  <a:lnTo>
                    <a:pt x="224" y="187"/>
                  </a:lnTo>
                  <a:lnTo>
                    <a:pt x="233" y="165"/>
                  </a:lnTo>
                  <a:lnTo>
                    <a:pt x="246" y="139"/>
                  </a:lnTo>
                  <a:lnTo>
                    <a:pt x="262" y="114"/>
                  </a:lnTo>
                  <a:lnTo>
                    <a:pt x="283" y="88"/>
                  </a:lnTo>
                  <a:lnTo>
                    <a:pt x="303" y="67"/>
                  </a:lnTo>
                  <a:lnTo>
                    <a:pt x="326" y="50"/>
                  </a:lnTo>
                  <a:lnTo>
                    <a:pt x="356" y="31"/>
                  </a:lnTo>
                  <a:lnTo>
                    <a:pt x="384" y="18"/>
                  </a:lnTo>
                  <a:lnTo>
                    <a:pt x="412" y="8"/>
                  </a:lnTo>
                  <a:lnTo>
                    <a:pt x="443" y="3"/>
                  </a:lnTo>
                  <a:lnTo>
                    <a:pt x="473" y="0"/>
                  </a:lnTo>
                  <a:lnTo>
                    <a:pt x="506" y="1"/>
                  </a:lnTo>
                  <a:lnTo>
                    <a:pt x="535" y="5"/>
                  </a:lnTo>
                  <a:lnTo>
                    <a:pt x="570" y="17"/>
                  </a:lnTo>
                  <a:lnTo>
                    <a:pt x="607" y="34"/>
                  </a:lnTo>
                  <a:lnTo>
                    <a:pt x="631" y="50"/>
                  </a:lnTo>
                  <a:lnTo>
                    <a:pt x="655" y="69"/>
                  </a:lnTo>
                  <a:lnTo>
                    <a:pt x="676" y="91"/>
                  </a:lnTo>
                  <a:lnTo>
                    <a:pt x="694" y="113"/>
                  </a:lnTo>
                </a:path>
              </a:pathLst>
            </a:custGeom>
            <a:gradFill rotWithShape="0">
              <a:gsLst>
                <a:gs pos="0">
                  <a:srgbClr val="FE9B03"/>
                </a:gs>
                <a:gs pos="100000">
                  <a:srgbClr val="FE9B03">
                    <a:gamma/>
                    <a:shade val="89804"/>
                    <a:invGamma/>
                  </a:srgbClr>
                </a:gs>
              </a:gsLst>
              <a:lin ang="5400000" scaled="1"/>
            </a:gradFill>
            <a:ln w="9525" cap="rnd">
              <a:noFill/>
              <a:round/>
              <a:headEnd/>
              <a:tailEnd/>
            </a:ln>
            <a:effectLst>
              <a:outerShdw dist="107763" dir="2700000" algn="ctr" rotWithShape="0">
                <a:srgbClr val="000000"/>
              </a:outerShdw>
            </a:effectLst>
          </p:spPr>
          <p:txBody>
            <a:bodyPr/>
            <a:lstStyle/>
            <a:p>
              <a:pPr>
                <a:defRPr/>
              </a:pPr>
              <a:endParaRPr lang="en-US"/>
            </a:p>
          </p:txBody>
        </p:sp>
        <p:sp>
          <p:nvSpPr>
            <p:cNvPr id="16" name="Rectangle 14">
              <a:extLst>
                <a:ext uri="{FF2B5EF4-FFF2-40B4-BE49-F238E27FC236}">
                  <a16:creationId xmlns:a16="http://schemas.microsoft.com/office/drawing/2014/main" id="{E2EA5CF0-33E6-481E-945A-6439CAA31BC6}"/>
                </a:ext>
              </a:extLst>
            </p:cNvPr>
            <p:cNvSpPr>
              <a:spLocks noChangeArrowheads="1"/>
            </p:cNvSpPr>
            <p:nvPr/>
          </p:nvSpPr>
          <p:spPr bwMode="auto">
            <a:xfrm>
              <a:off x="864" y="3456"/>
              <a:ext cx="907" cy="446"/>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2000" dirty="0">
                  <a:effectLst>
                    <a:outerShdw blurRad="38100" dist="38100" dir="2700000" algn="tl">
                      <a:srgbClr val="C0C0C0"/>
                    </a:outerShdw>
                  </a:effectLst>
                </a:rPr>
                <a:t>H</a:t>
              </a:r>
              <a:r>
                <a:rPr lang="en-US" sz="2000" baseline="-25000" dirty="0">
                  <a:effectLst>
                    <a:outerShdw blurRad="38100" dist="38100" dir="2700000" algn="tl">
                      <a:srgbClr val="C0C0C0"/>
                    </a:outerShdw>
                  </a:effectLst>
                </a:rPr>
                <a:t>2 </a:t>
              </a:r>
              <a:r>
                <a:rPr lang="en-US" sz="2000" dirty="0">
                  <a:effectLst>
                    <a:outerShdw blurRad="38100" dist="38100" dir="2700000" algn="tl">
                      <a:srgbClr val="C0C0C0"/>
                    </a:outerShdw>
                  </a:effectLst>
                </a:rPr>
                <a:t>O</a:t>
              </a:r>
              <a:r>
                <a:rPr lang="en-US" sz="2000" baseline="-25000" dirty="0">
                  <a:effectLst>
                    <a:outerShdw blurRad="38100" dist="38100" dir="2700000" algn="tl">
                      <a:srgbClr val="C0C0C0"/>
                    </a:outerShdw>
                  </a:effectLst>
                </a:rPr>
                <a:t>2 </a:t>
              </a:r>
              <a:r>
                <a:rPr lang="en-US" sz="2000" dirty="0">
                  <a:effectLst>
                    <a:outerShdw blurRad="38100" dist="38100" dir="2700000" algn="tl">
                      <a:srgbClr val="C0C0C0"/>
                    </a:outerShdw>
                  </a:effectLst>
                </a:rPr>
                <a:t> </a:t>
              </a:r>
              <a:r>
                <a:rPr lang="en-US" sz="2000" b="1" dirty="0">
                  <a:effectLst>
                    <a:outerShdw blurRad="38100" dist="38100" dir="2700000" algn="tl">
                      <a:srgbClr val="C0C0C0"/>
                    </a:outerShdw>
                  </a:effectLst>
                </a:rPr>
                <a:t>gas </a:t>
              </a:r>
            </a:p>
            <a:p>
              <a:pPr eaLnBrk="0" hangingPunct="0">
                <a:defRPr/>
              </a:pPr>
              <a:r>
                <a:rPr lang="en-US" sz="2000" b="1" dirty="0">
                  <a:effectLst>
                    <a:outerShdw blurRad="38100" dist="38100" dir="2700000" algn="tl">
                      <a:srgbClr val="C0C0C0"/>
                    </a:outerShdw>
                  </a:effectLst>
                </a:rPr>
                <a:t> plasma</a:t>
              </a:r>
            </a:p>
          </p:txBody>
        </p:sp>
      </p:grpSp>
      <p:sp>
        <p:nvSpPr>
          <p:cNvPr id="17" name="Rectangle 16">
            <a:extLst>
              <a:ext uri="{FF2B5EF4-FFF2-40B4-BE49-F238E27FC236}">
                <a16:creationId xmlns:a16="http://schemas.microsoft.com/office/drawing/2014/main" id="{D9A72D79-EAE1-4BC6-9BEC-425B2E6B020C}"/>
              </a:ext>
            </a:extLst>
          </p:cNvPr>
          <p:cNvSpPr/>
          <p:nvPr/>
        </p:nvSpPr>
        <p:spPr>
          <a:xfrm>
            <a:off x="6099478" y="2930720"/>
            <a:ext cx="2908090" cy="1261884"/>
          </a:xfrm>
          <a:prstGeom prst="rect">
            <a:avLst/>
          </a:prstGeom>
          <a:solidFill>
            <a:srgbClr val="002060"/>
          </a:solidFill>
        </p:spPr>
        <p:txBody>
          <a:bodyPr wrap="square">
            <a:spAutoFit/>
          </a:bodyPr>
          <a:lstStyle/>
          <a:p>
            <a:pPr algn="ctr" eaLnBrk="0" hangingPunct="0">
              <a:defRPr/>
            </a:pPr>
            <a:r>
              <a:rPr lang="en-US" sz="2000" b="1" dirty="0">
                <a:solidFill>
                  <a:schemeClr val="bg1"/>
                </a:solidFill>
              </a:rPr>
              <a:t>Chemical disinfectants </a:t>
            </a:r>
          </a:p>
          <a:p>
            <a:pPr algn="ctr" eaLnBrk="0" hangingPunct="0">
              <a:defRPr/>
            </a:pPr>
            <a:r>
              <a:rPr lang="en-US" dirty="0">
                <a:solidFill>
                  <a:schemeClr val="bg1"/>
                </a:solidFill>
              </a:rPr>
              <a:t>e.g. glutaraldehyde, peracetic  acid</a:t>
            </a:r>
          </a:p>
        </p:txBody>
      </p:sp>
      <p:grpSp>
        <p:nvGrpSpPr>
          <p:cNvPr id="18" name="Group 26">
            <a:extLst>
              <a:ext uri="{FF2B5EF4-FFF2-40B4-BE49-F238E27FC236}">
                <a16:creationId xmlns:a16="http://schemas.microsoft.com/office/drawing/2014/main" id="{4E9BD675-FC80-4F0E-B938-464ABEBA0901}"/>
              </a:ext>
            </a:extLst>
          </p:cNvPr>
          <p:cNvGrpSpPr>
            <a:grpSpLocks/>
          </p:cNvGrpSpPr>
          <p:nvPr/>
        </p:nvGrpSpPr>
        <p:grpSpPr bwMode="auto">
          <a:xfrm>
            <a:off x="5573103" y="4423354"/>
            <a:ext cx="2238375" cy="1343025"/>
            <a:chOff x="5195" y="2953"/>
            <a:chExt cx="1410" cy="846"/>
          </a:xfrm>
        </p:grpSpPr>
        <p:graphicFrame>
          <p:nvGraphicFramePr>
            <p:cNvPr id="19" name="Object 27">
              <a:extLst>
                <a:ext uri="{FF2B5EF4-FFF2-40B4-BE49-F238E27FC236}">
                  <a16:creationId xmlns:a16="http://schemas.microsoft.com/office/drawing/2014/main" id="{CC5EF9AB-3A6D-4E12-90D9-7CF30237314A}"/>
                </a:ext>
              </a:extLst>
            </p:cNvPr>
            <p:cNvGraphicFramePr>
              <a:graphicFrameLocks/>
            </p:cNvGraphicFramePr>
            <p:nvPr/>
          </p:nvGraphicFramePr>
          <p:xfrm>
            <a:off x="5264" y="2953"/>
            <a:ext cx="1140" cy="621"/>
          </p:xfrm>
          <a:graphic>
            <a:graphicData uri="http://schemas.openxmlformats.org/presentationml/2006/ole">
              <mc:AlternateContent xmlns:mc="http://schemas.openxmlformats.org/markup-compatibility/2006">
                <mc:Choice xmlns:v="urn:schemas-microsoft-com:vml" Requires="v">
                  <p:oleObj name="ClipArt" r:id="rId4" imgW="5113338" imgH="2490788" progId="">
                    <p:embed/>
                  </p:oleObj>
                </mc:Choice>
                <mc:Fallback>
                  <p:oleObj name="ClipArt" r:id="rId4" imgW="5113338" imgH="2490788" progId="">
                    <p:embed/>
                    <p:pic>
                      <p:nvPicPr>
                        <p:cNvPr id="19" name="Object 27">
                          <a:extLst>
                            <a:ext uri="{FF2B5EF4-FFF2-40B4-BE49-F238E27FC236}">
                              <a16:creationId xmlns:a16="http://schemas.microsoft.com/office/drawing/2014/main" id="{CC5EF9AB-3A6D-4E12-90D9-7CF30237314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 y="2953"/>
                          <a:ext cx="1140" cy="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28">
              <a:extLst>
                <a:ext uri="{FF2B5EF4-FFF2-40B4-BE49-F238E27FC236}">
                  <a16:creationId xmlns:a16="http://schemas.microsoft.com/office/drawing/2014/main" id="{2FFA8AB1-A367-4FBE-832C-64E50DC1A448}"/>
                </a:ext>
              </a:extLst>
            </p:cNvPr>
            <p:cNvSpPr>
              <a:spLocks noChangeArrowheads="1"/>
            </p:cNvSpPr>
            <p:nvPr/>
          </p:nvSpPr>
          <p:spPr bwMode="auto">
            <a:xfrm>
              <a:off x="5195" y="3347"/>
              <a:ext cx="1410" cy="452"/>
            </a:xfrm>
            <a:prstGeom prst="rect">
              <a:avLst/>
            </a:prstGeom>
            <a:noFill/>
            <a:ln w="9525">
              <a:noFill/>
              <a:miter lim="800000"/>
              <a:headEnd/>
              <a:tailEnd/>
            </a:ln>
            <a:effectLst/>
          </p:spPr>
          <p:txBody>
            <a:bodyPr wrap="none" lIns="92075" tIns="46038" rIns="92075" bIns="46038">
              <a:spAutoFit/>
            </a:bodyPr>
            <a:lstStyle/>
            <a:p>
              <a:pPr marL="341313" indent="-341313" algn="r" defTabSz="449263">
                <a:lnSpc>
                  <a:spcPct val="12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dirty="0"/>
                <a:t>Ultraviolet</a:t>
              </a:r>
              <a:endParaRPr lang="en-GB" sz="4000" dirty="0"/>
            </a:p>
          </p:txBody>
        </p:sp>
      </p:grpSp>
      <p:grpSp>
        <p:nvGrpSpPr>
          <p:cNvPr id="21" name="Group 23">
            <a:extLst>
              <a:ext uri="{FF2B5EF4-FFF2-40B4-BE49-F238E27FC236}">
                <a16:creationId xmlns:a16="http://schemas.microsoft.com/office/drawing/2014/main" id="{894815F1-FC5C-4405-87E4-60E089235543}"/>
              </a:ext>
            </a:extLst>
          </p:cNvPr>
          <p:cNvGrpSpPr>
            <a:grpSpLocks/>
          </p:cNvGrpSpPr>
          <p:nvPr/>
        </p:nvGrpSpPr>
        <p:grpSpPr bwMode="auto">
          <a:xfrm>
            <a:off x="5931833" y="3405623"/>
            <a:ext cx="671260" cy="669751"/>
            <a:chOff x="2544" y="1008"/>
            <a:chExt cx="986" cy="902"/>
          </a:xfrm>
        </p:grpSpPr>
        <p:sp>
          <p:nvSpPr>
            <p:cNvPr id="22" name="Freeform 24">
              <a:extLst>
                <a:ext uri="{FF2B5EF4-FFF2-40B4-BE49-F238E27FC236}">
                  <a16:creationId xmlns:a16="http://schemas.microsoft.com/office/drawing/2014/main" id="{DA7D956F-2FB5-4152-8DBD-5F6BD11E34C5}"/>
                </a:ext>
              </a:extLst>
            </p:cNvPr>
            <p:cNvSpPr>
              <a:spLocks/>
            </p:cNvSpPr>
            <p:nvPr/>
          </p:nvSpPr>
          <p:spPr bwMode="auto">
            <a:xfrm>
              <a:off x="2832" y="1008"/>
              <a:ext cx="698" cy="902"/>
            </a:xfrm>
            <a:custGeom>
              <a:avLst/>
              <a:gdLst>
                <a:gd name="T0" fmla="*/ 164 w 785"/>
                <a:gd name="T1" fmla="*/ 0 h 902"/>
                <a:gd name="T2" fmla="*/ 388 w 785"/>
                <a:gd name="T3" fmla="*/ 0 h 902"/>
                <a:gd name="T4" fmla="*/ 388 w 785"/>
                <a:gd name="T5" fmla="*/ 53 h 902"/>
                <a:gd name="T6" fmla="*/ 362 w 785"/>
                <a:gd name="T7" fmla="*/ 53 h 902"/>
                <a:gd name="T8" fmla="*/ 362 w 785"/>
                <a:gd name="T9" fmla="*/ 243 h 902"/>
                <a:gd name="T10" fmla="*/ 549 w 785"/>
                <a:gd name="T11" fmla="*/ 859 h 902"/>
                <a:gd name="T12" fmla="*/ 550 w 785"/>
                <a:gd name="T13" fmla="*/ 863 h 902"/>
                <a:gd name="T14" fmla="*/ 550 w 785"/>
                <a:gd name="T15" fmla="*/ 867 h 902"/>
                <a:gd name="T16" fmla="*/ 551 w 785"/>
                <a:gd name="T17" fmla="*/ 871 h 902"/>
                <a:gd name="T18" fmla="*/ 550 w 785"/>
                <a:gd name="T19" fmla="*/ 876 h 902"/>
                <a:gd name="T20" fmla="*/ 550 w 785"/>
                <a:gd name="T21" fmla="*/ 880 h 902"/>
                <a:gd name="T22" fmla="*/ 549 w 785"/>
                <a:gd name="T23" fmla="*/ 884 h 902"/>
                <a:gd name="T24" fmla="*/ 548 w 785"/>
                <a:gd name="T25" fmla="*/ 888 h 902"/>
                <a:gd name="T26" fmla="*/ 546 w 785"/>
                <a:gd name="T27" fmla="*/ 891 h 902"/>
                <a:gd name="T28" fmla="*/ 543 w 785"/>
                <a:gd name="T29" fmla="*/ 894 h 902"/>
                <a:gd name="T30" fmla="*/ 541 w 785"/>
                <a:gd name="T31" fmla="*/ 896 h 902"/>
                <a:gd name="T32" fmla="*/ 539 w 785"/>
                <a:gd name="T33" fmla="*/ 898 h 902"/>
                <a:gd name="T34" fmla="*/ 536 w 785"/>
                <a:gd name="T35" fmla="*/ 900 h 902"/>
                <a:gd name="T36" fmla="*/ 533 w 785"/>
                <a:gd name="T37" fmla="*/ 900 h 902"/>
                <a:gd name="T38" fmla="*/ 530 w 785"/>
                <a:gd name="T39" fmla="*/ 900 h 902"/>
                <a:gd name="T40" fmla="*/ 22 w 785"/>
                <a:gd name="T41" fmla="*/ 900 h 902"/>
                <a:gd name="T42" fmla="*/ 20 w 785"/>
                <a:gd name="T43" fmla="*/ 901 h 902"/>
                <a:gd name="T44" fmla="*/ 17 w 785"/>
                <a:gd name="T45" fmla="*/ 900 h 902"/>
                <a:gd name="T46" fmla="*/ 14 w 785"/>
                <a:gd name="T47" fmla="*/ 899 h 902"/>
                <a:gd name="T48" fmla="*/ 11 w 785"/>
                <a:gd name="T49" fmla="*/ 897 h 902"/>
                <a:gd name="T50" fmla="*/ 7 w 785"/>
                <a:gd name="T51" fmla="*/ 893 h 902"/>
                <a:gd name="T52" fmla="*/ 4 w 785"/>
                <a:gd name="T53" fmla="*/ 890 h 902"/>
                <a:gd name="T54" fmla="*/ 3 w 785"/>
                <a:gd name="T55" fmla="*/ 885 h 902"/>
                <a:gd name="T56" fmla="*/ 1 w 785"/>
                <a:gd name="T57" fmla="*/ 880 h 902"/>
                <a:gd name="T58" fmla="*/ 0 w 785"/>
                <a:gd name="T59" fmla="*/ 874 h 902"/>
                <a:gd name="T60" fmla="*/ 0 w 785"/>
                <a:gd name="T61" fmla="*/ 869 h 902"/>
                <a:gd name="T62" fmla="*/ 1 w 785"/>
                <a:gd name="T63" fmla="*/ 863 h 902"/>
                <a:gd name="T64" fmla="*/ 3 w 785"/>
                <a:gd name="T65" fmla="*/ 857 h 902"/>
                <a:gd name="T66" fmla="*/ 4 w 785"/>
                <a:gd name="T67" fmla="*/ 853 h 902"/>
                <a:gd name="T68" fmla="*/ 6 w 785"/>
                <a:gd name="T69" fmla="*/ 845 h 902"/>
                <a:gd name="T70" fmla="*/ 189 w 785"/>
                <a:gd name="T71" fmla="*/ 243 h 902"/>
                <a:gd name="T72" fmla="*/ 189 w 785"/>
                <a:gd name="T73" fmla="*/ 53 h 902"/>
                <a:gd name="T74" fmla="*/ 164 w 785"/>
                <a:gd name="T75" fmla="*/ 53 h 902"/>
                <a:gd name="T76" fmla="*/ 164 w 785"/>
                <a:gd name="T77" fmla="*/ 0 h 9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85"/>
                <a:gd name="T118" fmla="*/ 0 h 902"/>
                <a:gd name="T119" fmla="*/ 785 w 785"/>
                <a:gd name="T120" fmla="*/ 902 h 9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85" h="902">
                  <a:moveTo>
                    <a:pt x="233" y="0"/>
                  </a:moveTo>
                  <a:lnTo>
                    <a:pt x="551" y="0"/>
                  </a:lnTo>
                  <a:lnTo>
                    <a:pt x="551" y="53"/>
                  </a:lnTo>
                  <a:lnTo>
                    <a:pt x="515" y="53"/>
                  </a:lnTo>
                  <a:lnTo>
                    <a:pt x="515" y="243"/>
                  </a:lnTo>
                  <a:lnTo>
                    <a:pt x="781" y="859"/>
                  </a:lnTo>
                  <a:lnTo>
                    <a:pt x="783" y="863"/>
                  </a:lnTo>
                  <a:lnTo>
                    <a:pt x="783" y="867"/>
                  </a:lnTo>
                  <a:lnTo>
                    <a:pt x="784" y="871"/>
                  </a:lnTo>
                  <a:lnTo>
                    <a:pt x="783" y="876"/>
                  </a:lnTo>
                  <a:lnTo>
                    <a:pt x="782" y="880"/>
                  </a:lnTo>
                  <a:lnTo>
                    <a:pt x="781" y="884"/>
                  </a:lnTo>
                  <a:lnTo>
                    <a:pt x="779" y="888"/>
                  </a:lnTo>
                  <a:lnTo>
                    <a:pt x="776" y="891"/>
                  </a:lnTo>
                  <a:lnTo>
                    <a:pt x="773" y="894"/>
                  </a:lnTo>
                  <a:lnTo>
                    <a:pt x="769" y="896"/>
                  </a:lnTo>
                  <a:lnTo>
                    <a:pt x="766" y="898"/>
                  </a:lnTo>
                  <a:lnTo>
                    <a:pt x="762" y="900"/>
                  </a:lnTo>
                  <a:lnTo>
                    <a:pt x="758" y="900"/>
                  </a:lnTo>
                  <a:lnTo>
                    <a:pt x="754" y="900"/>
                  </a:lnTo>
                  <a:lnTo>
                    <a:pt x="32" y="900"/>
                  </a:lnTo>
                  <a:lnTo>
                    <a:pt x="28" y="901"/>
                  </a:lnTo>
                  <a:lnTo>
                    <a:pt x="24" y="900"/>
                  </a:lnTo>
                  <a:lnTo>
                    <a:pt x="20" y="899"/>
                  </a:lnTo>
                  <a:lnTo>
                    <a:pt x="16" y="897"/>
                  </a:lnTo>
                  <a:lnTo>
                    <a:pt x="10" y="893"/>
                  </a:lnTo>
                  <a:lnTo>
                    <a:pt x="6" y="890"/>
                  </a:lnTo>
                  <a:lnTo>
                    <a:pt x="3" y="885"/>
                  </a:lnTo>
                  <a:lnTo>
                    <a:pt x="1" y="880"/>
                  </a:lnTo>
                  <a:lnTo>
                    <a:pt x="0" y="874"/>
                  </a:lnTo>
                  <a:lnTo>
                    <a:pt x="0" y="869"/>
                  </a:lnTo>
                  <a:lnTo>
                    <a:pt x="1" y="863"/>
                  </a:lnTo>
                  <a:lnTo>
                    <a:pt x="3" y="857"/>
                  </a:lnTo>
                  <a:lnTo>
                    <a:pt x="5" y="853"/>
                  </a:lnTo>
                  <a:lnTo>
                    <a:pt x="9" y="845"/>
                  </a:lnTo>
                  <a:lnTo>
                    <a:pt x="269" y="243"/>
                  </a:lnTo>
                  <a:lnTo>
                    <a:pt x="269" y="53"/>
                  </a:lnTo>
                  <a:lnTo>
                    <a:pt x="233" y="53"/>
                  </a:lnTo>
                  <a:lnTo>
                    <a:pt x="233"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Rectangle 25">
              <a:extLst>
                <a:ext uri="{FF2B5EF4-FFF2-40B4-BE49-F238E27FC236}">
                  <a16:creationId xmlns:a16="http://schemas.microsoft.com/office/drawing/2014/main" id="{A724FC5E-29C6-4BAC-AC2C-FD8B2F9EF009}"/>
                </a:ext>
              </a:extLst>
            </p:cNvPr>
            <p:cNvSpPr>
              <a:spLocks noChangeArrowheads="1"/>
            </p:cNvSpPr>
            <p:nvPr/>
          </p:nvSpPr>
          <p:spPr bwMode="auto">
            <a:xfrm>
              <a:off x="2544" y="1344"/>
              <a:ext cx="117" cy="252"/>
            </a:xfrm>
            <a:prstGeom prst="rect">
              <a:avLst/>
            </a:prstGeom>
            <a:noFill/>
            <a:ln w="9525">
              <a:noFill/>
              <a:miter lim="800000"/>
              <a:headEnd/>
              <a:tailEnd/>
            </a:ln>
            <a:effectLst/>
          </p:spPr>
          <p:txBody>
            <a:bodyPr wrap="none" lIns="92075" tIns="46038" rIns="92075" bIns="46038">
              <a:spAutoFit/>
            </a:bodyPr>
            <a:lstStyle/>
            <a:p>
              <a:pPr eaLnBrk="0" hangingPunct="0">
                <a:defRPr/>
              </a:pPr>
              <a:endParaRPr lang="en-US" sz="2000" dirty="0">
                <a:effectLst>
                  <a:outerShdw blurRad="38100" dist="38100" dir="2700000" algn="tl">
                    <a:srgbClr val="C0C0C0"/>
                  </a:outerShdw>
                </a:effectLst>
              </a:endParaRPr>
            </a:p>
          </p:txBody>
        </p:sp>
      </p:grpSp>
      <p:sp>
        <p:nvSpPr>
          <p:cNvPr id="2" name="Rectangle 1">
            <a:extLst>
              <a:ext uri="{FF2B5EF4-FFF2-40B4-BE49-F238E27FC236}">
                <a16:creationId xmlns:a16="http://schemas.microsoft.com/office/drawing/2014/main" id="{1ADBD4CB-F148-469F-8904-5DE5F880048F}"/>
              </a:ext>
            </a:extLst>
          </p:cNvPr>
          <p:cNvSpPr/>
          <p:nvPr/>
        </p:nvSpPr>
        <p:spPr>
          <a:xfrm>
            <a:off x="85725" y="5787630"/>
            <a:ext cx="8921843" cy="1077218"/>
          </a:xfrm>
          <a:prstGeom prst="rect">
            <a:avLst/>
          </a:prstGeom>
        </p:spPr>
        <p:txBody>
          <a:bodyPr wrap="square">
            <a:spAutoFit/>
          </a:bodyPr>
          <a:lstStyle/>
          <a:p>
            <a:r>
              <a:rPr lang="en-GB" sz="1600" dirty="0">
                <a:solidFill>
                  <a:srgbClr val="222222"/>
                </a:solidFill>
                <a:latin typeface="Arial" panose="020B0604020202020204" pitchFamily="34" charset="0"/>
              </a:rPr>
              <a:t>These are low-temperature alternatives for heat-sensitive items. Some of them require additional special handling for safe use. Sterilization with gaseous chemical methods, such as ethylene oxide, should be carried out in chambers with automated cycles that provide safety for the user and guarantee the process.</a:t>
            </a:r>
            <a:endParaRPr lang="en-GB" sz="1600" dirty="0"/>
          </a:p>
        </p:txBody>
      </p:sp>
    </p:spTree>
    <p:extLst>
      <p:ext uri="{BB962C8B-B14F-4D97-AF65-F5344CB8AC3E}">
        <p14:creationId xmlns:p14="http://schemas.microsoft.com/office/powerpoint/2010/main" val="113254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1"/>
          </p:nvPr>
        </p:nvSpPr>
        <p:spPr>
          <a:xfrm>
            <a:off x="362113" y="6354364"/>
            <a:ext cx="8419774" cy="267680"/>
          </a:xfrm>
        </p:spPr>
        <p:txBody>
          <a:bodyPr>
            <a:noAutofit/>
          </a:bodyPr>
          <a:lstStyle/>
          <a:p>
            <a:r>
              <a:rPr lang="en-GB" i="1" dirty="0"/>
              <a:t>Source: </a:t>
            </a:r>
            <a:r>
              <a:rPr lang="en-GB" dirty="0"/>
              <a:t>Fraise AP. Decontamination of the environment and medical equipment in hospitals. In: Principles and practice of disinfection, preservation, and sterilization, 5th edition. Oxford: John Wiley &amp; Sons, 2013: 445–58. </a:t>
            </a:r>
            <a:endParaRPr lang="en-CA" dirty="0"/>
          </a:p>
        </p:txBody>
      </p:sp>
      <p:sp>
        <p:nvSpPr>
          <p:cNvPr id="3" name="Title 2">
            <a:extLst>
              <a:ext uri="{FF2B5EF4-FFF2-40B4-BE49-F238E27FC236}">
                <a16:creationId xmlns:a16="http://schemas.microsoft.com/office/drawing/2014/main" id="{5AF5B218-EB2F-4C75-B029-5FB2E032B580}"/>
              </a:ext>
            </a:extLst>
          </p:cNvPr>
          <p:cNvSpPr>
            <a:spLocks noGrp="1"/>
          </p:cNvSpPr>
          <p:nvPr>
            <p:ph type="title"/>
          </p:nvPr>
        </p:nvSpPr>
        <p:spPr>
          <a:xfrm>
            <a:off x="223200" y="296670"/>
            <a:ext cx="6858320" cy="720000"/>
          </a:xfrm>
        </p:spPr>
        <p:txBody>
          <a:bodyPr/>
          <a:lstStyle/>
          <a:p>
            <a:r>
              <a:rPr lang="en-GB" sz="3200" dirty="0"/>
              <a:t>Time–temperature relationships in thermal sterilization procedure </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362113" y="1046953"/>
            <a:ext cx="8148638" cy="4194175"/>
          </a:xfrm>
        </p:spPr>
      </p:pic>
      <p:sp>
        <p:nvSpPr>
          <p:cNvPr id="5" name="Rectangle 4">
            <a:extLst>
              <a:ext uri="{FF2B5EF4-FFF2-40B4-BE49-F238E27FC236}">
                <a16:creationId xmlns:a16="http://schemas.microsoft.com/office/drawing/2014/main" id="{5428134C-7ECE-4EC0-937A-66EE7B5DE6CA}"/>
              </a:ext>
            </a:extLst>
          </p:cNvPr>
          <p:cNvSpPr/>
          <p:nvPr/>
        </p:nvSpPr>
        <p:spPr>
          <a:xfrm>
            <a:off x="385761" y="5610909"/>
            <a:ext cx="8543925" cy="461665"/>
          </a:xfrm>
          <a:prstGeom prst="rect">
            <a:avLst/>
          </a:prstGeom>
        </p:spPr>
        <p:txBody>
          <a:bodyPr wrap="square">
            <a:spAutoFit/>
          </a:bodyPr>
          <a:lstStyle/>
          <a:p>
            <a:r>
              <a:rPr lang="en-GB" sz="1200" dirty="0"/>
              <a:t>*</a:t>
            </a:r>
            <a:r>
              <a:rPr lang="en-GB" sz="1200" dirty="0">
                <a:latin typeface="Times New Roman" panose="02020603050405020304" pitchFamily="18" charset="0"/>
                <a:cs typeface="Times New Roman" panose="02020603050405020304" pitchFamily="18" charset="0"/>
              </a:rPr>
              <a:t>All temperature and times quoted for dry heat are minimum.</a:t>
            </a:r>
          </a:p>
          <a:p>
            <a:r>
              <a:rPr lang="en-GB" sz="1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GB"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higher altitude, a longer time is required because the boiling point of water gets lower the higher one gets from sea-level</a:t>
            </a:r>
            <a:endParaRPr lang="en-GB" sz="1200" dirty="0">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8584F899-DA5C-46AA-A5F8-5DA62841DC3F}"/>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0" i="0" u="none" strike="noStrike" cap="none" normalizeH="0" baseline="0">
              <a:ln>
                <a:noFill/>
              </a:ln>
              <a:solidFill>
                <a:srgbClr val="000000"/>
              </a:solidFill>
              <a:effectLst/>
              <a:latin typeface="Times" panose="02020603050405020304" pitchFamily="18"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Times" panose="02020603050405020304" pitchFamily="18" charset="0"/>
                <a:ea typeface="MS Mincho" panose="02020609040205080304" pitchFamily="49" charset="-128"/>
                <a:cs typeface="Arial" panose="020B0604020202020204" pitchFamily="34" charset="0"/>
              </a:rPr>
              <a:t>.</a:t>
            </a:r>
            <a:endParaRPr kumimoji="0" lang="en-GB" altLang="en-US" sz="1200" b="0" i="0" u="none" strike="noStrike" cap="none" normalizeH="0" baseline="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69244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15071" y="1092200"/>
            <a:ext cx="7459160" cy="4759325"/>
          </a:xfrm>
        </p:spPr>
      </p:pic>
      <p:sp>
        <p:nvSpPr>
          <p:cNvPr id="2" name="Rectangle 1">
            <a:extLst>
              <a:ext uri="{FF2B5EF4-FFF2-40B4-BE49-F238E27FC236}">
                <a16:creationId xmlns:a16="http://schemas.microsoft.com/office/drawing/2014/main" id="{7E31A438-62DE-48F3-BDF9-28AA345683DC}"/>
              </a:ext>
            </a:extLst>
          </p:cNvPr>
          <p:cNvSpPr/>
          <p:nvPr/>
        </p:nvSpPr>
        <p:spPr>
          <a:xfrm>
            <a:off x="638502" y="5946894"/>
            <a:ext cx="1271502" cy="215444"/>
          </a:xfrm>
          <a:prstGeom prst="rect">
            <a:avLst/>
          </a:prstGeom>
        </p:spPr>
        <p:txBody>
          <a:bodyPr wrap="none">
            <a:spAutoFit/>
          </a:bodyPr>
          <a:lstStyle/>
          <a:p>
            <a:pPr>
              <a:spcAft>
                <a:spcPts val="0"/>
              </a:spcAft>
            </a:pPr>
            <a:r>
              <a:rPr lang="en-GB" sz="800" kern="0" dirty="0">
                <a:latin typeface="Arial" panose="020B0604020202020204" pitchFamily="34" charset="0"/>
                <a:cs typeface="Cambria" panose="02040503050406030204" pitchFamily="18" charset="0"/>
              </a:rPr>
              <a:t>© WHO/Nizam </a:t>
            </a:r>
            <a:r>
              <a:rPr lang="en-GB" sz="800" kern="0" dirty="0" err="1">
                <a:latin typeface="Arial" panose="020B0604020202020204" pitchFamily="34" charset="0"/>
                <a:cs typeface="Cambria" panose="02040503050406030204" pitchFamily="18" charset="0"/>
              </a:rPr>
              <a:t>Damani</a:t>
            </a:r>
            <a:endParaRPr lang="en-GB" sz="800" kern="0" dirty="0">
              <a:latin typeface="Arial" panose="020B0604020202020204" pitchFamily="34" charset="0"/>
              <a:cs typeface="Cambria" panose="02040503050406030204" pitchFamily="18" charset="0"/>
            </a:endParaRPr>
          </a:p>
        </p:txBody>
      </p:sp>
    </p:spTree>
    <p:extLst>
      <p:ext uri="{BB962C8B-B14F-4D97-AF65-F5344CB8AC3E}">
        <p14:creationId xmlns:p14="http://schemas.microsoft.com/office/powerpoint/2010/main" val="12994142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87279" y="84488"/>
            <a:ext cx="6610644" cy="720000"/>
          </a:xfrm>
        </p:spPr>
        <p:txBody>
          <a:bodyPr/>
          <a:lstStyle/>
          <a:p>
            <a:r>
              <a:rPr lang="en-CA" sz="3200" dirty="0"/>
              <a:t>Dry heat sterilizer (hot-air oven)</a:t>
            </a:r>
          </a:p>
        </p:txBody>
      </p:sp>
      <p:sp>
        <p:nvSpPr>
          <p:cNvPr id="4" name="Content Placeholder 3">
            <a:extLst>
              <a:ext uri="{FF2B5EF4-FFF2-40B4-BE49-F238E27FC236}">
                <a16:creationId xmlns:a16="http://schemas.microsoft.com/office/drawing/2014/main" id="{6283B868-93A2-4754-BB31-2A62D1805475}"/>
              </a:ext>
            </a:extLst>
          </p:cNvPr>
          <p:cNvSpPr>
            <a:spLocks noGrp="1"/>
          </p:cNvSpPr>
          <p:nvPr>
            <p:ph sz="half" idx="25"/>
          </p:nvPr>
        </p:nvSpPr>
        <p:spPr>
          <a:xfrm>
            <a:off x="1" y="1440000"/>
            <a:ext cx="4104000" cy="4481432"/>
          </a:xfrm>
        </p:spPr>
        <p:txBody>
          <a:bodyPr/>
          <a:lstStyle/>
          <a:p>
            <a:pPr lvl="1"/>
            <a:r>
              <a:rPr lang="en-US" sz="1600" dirty="0"/>
              <a:t>The dry heat sterilizer is a suitable option for sterilization </a:t>
            </a:r>
            <a:r>
              <a:rPr lang="en-US" sz="1600" b="1" dirty="0"/>
              <a:t>for medical devices that are damaged by steam. </a:t>
            </a:r>
          </a:p>
          <a:p>
            <a:pPr lvl="1"/>
            <a:r>
              <a:rPr lang="en-US" sz="1600" dirty="0"/>
              <a:t>It is suitable for sterilization of glassware, metallic items, heat-stable powders and non-aqueous liquids such as Vaseline, kerosene and grease.</a:t>
            </a:r>
            <a:endParaRPr lang="en-GB" sz="1600" dirty="0"/>
          </a:p>
        </p:txBody>
      </p:sp>
      <p:sp>
        <p:nvSpPr>
          <p:cNvPr id="6" name="Content Placeholder 5">
            <a:extLst>
              <a:ext uri="{FF2B5EF4-FFF2-40B4-BE49-F238E27FC236}">
                <a16:creationId xmlns:a16="http://schemas.microsoft.com/office/drawing/2014/main" id="{2C0806CB-B9B5-4AE0-B484-763F9F51EA62}"/>
              </a:ext>
            </a:extLst>
          </p:cNvPr>
          <p:cNvSpPr>
            <a:spLocks noGrp="1"/>
          </p:cNvSpPr>
          <p:nvPr>
            <p:ph sz="half" idx="26"/>
          </p:nvPr>
        </p:nvSpPr>
        <p:spPr>
          <a:xfrm>
            <a:off x="4223774" y="1440000"/>
            <a:ext cx="4920226" cy="4481432"/>
          </a:xfrm>
        </p:spPr>
        <p:txBody>
          <a:bodyPr>
            <a:noAutofit/>
          </a:bodyPr>
          <a:lstStyle/>
          <a:p>
            <a:pPr lvl="1">
              <a:spcAft>
                <a:spcPts val="0"/>
              </a:spcAft>
            </a:pPr>
            <a:r>
              <a:rPr lang="en-GB" sz="1600" dirty="0"/>
              <a:t>The decontamination cycle is long: pre-heating is essential prior to sterilization and post-sterilization cooling time is lengthy.</a:t>
            </a:r>
          </a:p>
          <a:p>
            <a:pPr lvl="1">
              <a:spcAft>
                <a:spcPts val="0"/>
              </a:spcAft>
            </a:pPr>
            <a:r>
              <a:rPr lang="en-GB" sz="1600" dirty="0"/>
              <a:t>Dense loads often a cause a problem as the convection/conduction method used to heat the chamber does a poor job of penetrating tightly packed items. </a:t>
            </a:r>
          </a:p>
          <a:p>
            <a:pPr lvl="1">
              <a:spcAft>
                <a:spcPts val="0"/>
              </a:spcAft>
            </a:pPr>
            <a:r>
              <a:rPr lang="en-GB" sz="1600" dirty="0"/>
              <a:t>Items cannot be wrapped in the sterilizer, to avoid a fire risk.</a:t>
            </a:r>
          </a:p>
          <a:p>
            <a:pPr lvl="1">
              <a:spcAft>
                <a:spcPts val="0"/>
              </a:spcAft>
            </a:pPr>
            <a:r>
              <a:rPr lang="en-GB" sz="1600" dirty="0"/>
              <a:t>It is therefore difficult to keep items sterile once they have been through the cycle.   </a:t>
            </a:r>
          </a:p>
          <a:p>
            <a:pPr lvl="1">
              <a:spcAft>
                <a:spcPts val="0"/>
              </a:spcAft>
            </a:pPr>
            <a:r>
              <a:rPr lang="en-GB" sz="1600" dirty="0"/>
              <a:t>Cloth must not be placed inside, to avoid the risk of fires.</a:t>
            </a:r>
          </a:p>
          <a:p>
            <a:pPr lvl="1">
              <a:spcAft>
                <a:spcPts val="0"/>
              </a:spcAft>
            </a:pPr>
            <a:r>
              <a:rPr lang="en-GB" sz="1600" dirty="0"/>
              <a:t>The lack of a fan causes poor distribution of heat.</a:t>
            </a:r>
          </a:p>
          <a:p>
            <a:pPr lvl="1">
              <a:spcAft>
                <a:spcPts val="0"/>
              </a:spcAft>
            </a:pPr>
            <a:r>
              <a:rPr lang="en-GB" sz="1600" dirty="0"/>
              <a:t>The dry heat sterilizer cannot be used for aqueous fluids.</a:t>
            </a:r>
          </a:p>
          <a:p>
            <a:pPr lvl="1">
              <a:spcAft>
                <a:spcPts val="0"/>
              </a:spcAft>
            </a:pPr>
            <a:r>
              <a:rPr lang="en-GB" sz="1600" dirty="0"/>
              <a:t>Plastics, rubber and paper cannot be used.</a:t>
            </a:r>
          </a:p>
          <a:p>
            <a:pPr lvl="1">
              <a:spcAft>
                <a:spcPts val="0"/>
              </a:spcAft>
            </a:pPr>
            <a:r>
              <a:rPr lang="en-GB" sz="1600" dirty="0"/>
              <a:t>The sterilization process cannot be audited.</a:t>
            </a:r>
          </a:p>
        </p:txBody>
      </p:sp>
      <p:sp>
        <p:nvSpPr>
          <p:cNvPr id="16" name="Text Placeholder 15"/>
          <p:cNvSpPr>
            <a:spLocks noGrp="1"/>
          </p:cNvSpPr>
          <p:nvPr>
            <p:ph type="body" sz="quarter" idx="27"/>
          </p:nvPr>
        </p:nvSpPr>
        <p:spPr>
          <a:xfrm>
            <a:off x="0" y="936568"/>
            <a:ext cx="4104001" cy="474702"/>
          </a:xfrm>
        </p:spPr>
        <p:txBody>
          <a:bodyPr>
            <a:normAutofit/>
          </a:bodyPr>
          <a:lstStyle/>
          <a:p>
            <a:pPr algn="ctr"/>
            <a:r>
              <a:rPr lang="en-CA" sz="2000" dirty="0"/>
              <a:t>Advantages</a:t>
            </a:r>
          </a:p>
        </p:txBody>
      </p:sp>
      <p:sp>
        <p:nvSpPr>
          <p:cNvPr id="17" name="Text Placeholder 16"/>
          <p:cNvSpPr>
            <a:spLocks noGrp="1"/>
          </p:cNvSpPr>
          <p:nvPr>
            <p:ph type="body" sz="quarter" idx="28"/>
          </p:nvPr>
        </p:nvSpPr>
        <p:spPr>
          <a:xfrm>
            <a:off x="4316608" y="936568"/>
            <a:ext cx="4734558" cy="474702"/>
          </a:xfrm>
        </p:spPr>
        <p:txBody>
          <a:bodyPr>
            <a:normAutofit/>
          </a:bodyPr>
          <a:lstStyle/>
          <a:p>
            <a:pPr algn="ctr"/>
            <a:r>
              <a:rPr lang="en-CA" sz="2000" dirty="0"/>
              <a:t>Disadvantages</a:t>
            </a:r>
          </a:p>
        </p:txBody>
      </p:sp>
      <p:pic>
        <p:nvPicPr>
          <p:cNvPr id="7" name="Picture 6">
            <a:extLst>
              <a:ext uri="{FF2B5EF4-FFF2-40B4-BE49-F238E27FC236}">
                <a16:creationId xmlns:a16="http://schemas.microsoft.com/office/drawing/2014/main" id="{60CC12F1-4340-4D9B-BB0B-6C058814A3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250" y="3766138"/>
            <a:ext cx="2927098" cy="1917830"/>
          </a:xfrm>
          <a:prstGeom prst="rect">
            <a:avLst/>
          </a:prstGeom>
        </p:spPr>
      </p:pic>
      <p:sp>
        <p:nvSpPr>
          <p:cNvPr id="5" name="Rectangle 4">
            <a:extLst>
              <a:ext uri="{FF2B5EF4-FFF2-40B4-BE49-F238E27FC236}">
                <a16:creationId xmlns:a16="http://schemas.microsoft.com/office/drawing/2014/main" id="{17D38534-E410-402C-9E09-C4E00C54FFF1}"/>
              </a:ext>
            </a:extLst>
          </p:cNvPr>
          <p:cNvSpPr/>
          <p:nvPr/>
        </p:nvSpPr>
        <p:spPr>
          <a:xfrm>
            <a:off x="491250" y="5842440"/>
            <a:ext cx="1241045" cy="215444"/>
          </a:xfrm>
          <a:prstGeom prst="rect">
            <a:avLst/>
          </a:prstGeom>
        </p:spPr>
        <p:txBody>
          <a:bodyPr wrap="none">
            <a:spAutoFit/>
          </a:bodyPr>
          <a:lstStyle/>
          <a:p>
            <a:pPr>
              <a:spcAft>
                <a:spcPts val="0"/>
              </a:spcAft>
            </a:pPr>
            <a:r>
              <a:rPr lang="en-GB" sz="800" kern="0" dirty="0">
                <a:latin typeface="Arial" panose="020B0604020202020204" pitchFamily="34" charset="0"/>
                <a:cs typeface="Cambria" panose="02040503050406030204" pitchFamily="18" charset="0"/>
              </a:rPr>
              <a:t>© WHO/Nizam </a:t>
            </a:r>
            <a:r>
              <a:rPr lang="en-GB" sz="800" kern="0" dirty="0" err="1">
                <a:latin typeface="Arial" panose="020B0604020202020204" pitchFamily="34" charset="0"/>
                <a:cs typeface="Cambria" panose="02040503050406030204" pitchFamily="18" charset="0"/>
              </a:rPr>
              <a:t>Damani</a:t>
            </a:r>
            <a:endParaRPr lang="en-GB" sz="800" kern="0" dirty="0">
              <a:latin typeface="Arial" panose="020B0604020202020204" pitchFamily="34" charset="0"/>
              <a:cs typeface="Cambria" panose="02040503050406030204" pitchFamily="18" charset="0"/>
            </a:endParaRPr>
          </a:p>
        </p:txBody>
      </p:sp>
    </p:spTree>
    <p:extLst>
      <p:ext uri="{BB962C8B-B14F-4D97-AF65-F5344CB8AC3E}">
        <p14:creationId xmlns:p14="http://schemas.microsoft.com/office/powerpoint/2010/main" val="4191318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8197" y="1345431"/>
            <a:ext cx="5456601" cy="4237200"/>
          </a:xfrm>
        </p:spPr>
        <p:txBody>
          <a:bodyPr/>
          <a:lstStyle/>
          <a:p>
            <a:r>
              <a:rPr lang="en-CA" sz="2200" dirty="0"/>
              <a:t>Non-vacuum autoclaves, including bench-top sterilizers and pressure cookers, are </a:t>
            </a:r>
            <a:r>
              <a:rPr lang="en-CA" sz="2200" b="1" dirty="0"/>
              <a:t>not recommended</a:t>
            </a:r>
            <a:r>
              <a:rPr lang="en-CA" sz="2200" dirty="0"/>
              <a:t>. </a:t>
            </a:r>
          </a:p>
          <a:p>
            <a:r>
              <a:rPr lang="en-CA" sz="2200" dirty="0"/>
              <a:t>Limitations include: </a:t>
            </a:r>
          </a:p>
          <a:p>
            <a:pPr marL="646113" lvl="1" indent="-285750"/>
            <a:r>
              <a:rPr lang="en-CA" sz="1800" dirty="0"/>
              <a:t>a lack of downward displacement;</a:t>
            </a:r>
          </a:p>
          <a:p>
            <a:pPr marL="646113" lvl="1" indent="-285750"/>
            <a:r>
              <a:rPr lang="en-CA" sz="1800" dirty="0"/>
              <a:t>a lack of penetration, meaning they are only suitable for solid items such as scissors;</a:t>
            </a:r>
          </a:p>
          <a:p>
            <a:pPr marL="646113" lvl="1" indent="-285750"/>
            <a:r>
              <a:rPr lang="en-CA" sz="1800" dirty="0"/>
              <a:t>instruments becoming non-sterile on removal because they are not wrapped;</a:t>
            </a:r>
          </a:p>
          <a:p>
            <a:pPr marL="646113" lvl="1" indent="-285750"/>
            <a:r>
              <a:rPr lang="en-CA" sz="1800" dirty="0"/>
              <a:t>no drying cycle.</a:t>
            </a:r>
          </a:p>
        </p:txBody>
      </p:sp>
      <p:sp>
        <p:nvSpPr>
          <p:cNvPr id="5" name="Title 4"/>
          <p:cNvSpPr>
            <a:spLocks noGrp="1"/>
          </p:cNvSpPr>
          <p:nvPr>
            <p:ph type="title"/>
          </p:nvPr>
        </p:nvSpPr>
        <p:spPr>
          <a:xfrm>
            <a:off x="0" y="198573"/>
            <a:ext cx="7564802" cy="720000"/>
          </a:xfrm>
        </p:spPr>
        <p:txBody>
          <a:bodyPr/>
          <a:lstStyle/>
          <a:p>
            <a:r>
              <a:rPr lang="en-CA" sz="3200" dirty="0"/>
              <a:t>High-level (critical) decontamination:</a:t>
            </a:r>
            <a:br>
              <a:rPr lang="en-CA" sz="3200" dirty="0"/>
            </a:br>
            <a:r>
              <a:rPr lang="en-CA" sz="3200" dirty="0"/>
              <a:t>steam sterilization</a:t>
            </a:r>
          </a:p>
        </p:txBody>
      </p:sp>
      <p:pic>
        <p:nvPicPr>
          <p:cNvPr id="7" name="Picture 6"/>
          <p:cNvPicPr>
            <a:picLocks noChangeAspect="1"/>
          </p:cNvPicPr>
          <p:nvPr/>
        </p:nvPicPr>
        <p:blipFill>
          <a:blip r:embed="rId2"/>
          <a:stretch>
            <a:fillRect/>
          </a:stretch>
        </p:blipFill>
        <p:spPr>
          <a:xfrm>
            <a:off x="5634798" y="1188002"/>
            <a:ext cx="3365500" cy="2006600"/>
          </a:xfrm>
          <a:prstGeom prst="rect">
            <a:avLst/>
          </a:prstGeom>
        </p:spPr>
      </p:pic>
      <p:pic>
        <p:nvPicPr>
          <p:cNvPr id="8" name="Picture 7" descr="http://thebestpressurecookers.com/wp-content/uploads/2014/08/All-American-921-21-1-2-Quart-Pressure-Cooker-Cann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50748" y="3531301"/>
            <a:ext cx="2133600" cy="24081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6CBCD2A-CA12-48E6-B324-DE96C3095A5C}"/>
              </a:ext>
            </a:extLst>
          </p:cNvPr>
          <p:cNvSpPr/>
          <p:nvPr/>
        </p:nvSpPr>
        <p:spPr>
          <a:xfrm>
            <a:off x="314960" y="6300213"/>
            <a:ext cx="8685338" cy="338554"/>
          </a:xfrm>
          <a:prstGeom prst="rect">
            <a:avLst/>
          </a:prstGeom>
        </p:spPr>
        <p:txBody>
          <a:bodyPr wrap="square">
            <a:spAutoFit/>
          </a:bodyPr>
          <a:lstStyle/>
          <a:p>
            <a:pPr>
              <a:spcAft>
                <a:spcPts val="0"/>
              </a:spcAft>
            </a:pPr>
            <a:r>
              <a:rPr lang="en-GB" sz="800" i="1" dirty="0">
                <a:latin typeface="Arial" panose="020B0604020202020204" pitchFamily="34" charset="0"/>
                <a:ea typeface="MS Mincho" panose="02020609040205080304" pitchFamily="49" charset="-128"/>
                <a:cs typeface="Times New Roman" panose="02020603050405020304" pitchFamily="18" charset="0"/>
              </a:rPr>
              <a:t>Source: </a:t>
            </a:r>
            <a:r>
              <a:rPr lang="en-GB" sz="800" dirty="0">
                <a:latin typeface="Arial" panose="020B0604020202020204" pitchFamily="34" charset="0"/>
                <a:ea typeface="MS Mincho" panose="02020609040205080304" pitchFamily="49" charset="-128"/>
                <a:cs typeface="Times New Roman" panose="02020603050405020304" pitchFamily="18" charset="0"/>
              </a:rPr>
              <a:t>Decontamination and reprocessing of medical devices for health-care facilities. Geneva: World Health Organization; 2016 (https://www.who.int/infection-prevention/publications/decontamination/en/, accessed 21 February 2019).</a:t>
            </a:r>
            <a:endParaRPr lang="en-GB" sz="800" dirty="0">
              <a:effectLst/>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5613489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2"/>
          </p:nvPr>
        </p:nvSpPr>
        <p:spPr>
          <a:xfrm>
            <a:off x="3686176" y="997005"/>
            <a:ext cx="5457824" cy="5440101"/>
          </a:xfrm>
        </p:spPr>
        <p:txBody>
          <a:bodyPr>
            <a:normAutofit lnSpcReduction="10000"/>
          </a:bodyPr>
          <a:lstStyle/>
          <a:p>
            <a:pPr marL="285750" indent="-285750">
              <a:spcBef>
                <a:spcPts val="600"/>
              </a:spcBef>
              <a:spcAft>
                <a:spcPts val="0"/>
              </a:spcAft>
              <a:buFont typeface="Arial" charset="0"/>
              <a:buChar char="•"/>
            </a:pPr>
            <a:r>
              <a:rPr lang="en-US" sz="2200" dirty="0"/>
              <a:t>This method is </a:t>
            </a:r>
            <a:r>
              <a:rPr lang="en-US" sz="2200" b="1" dirty="0"/>
              <a:t>NOT recommended </a:t>
            </a:r>
            <a:r>
              <a:rPr lang="en-US" sz="2200" dirty="0"/>
              <a:t>because medical devices are just thermally disinfected, and </a:t>
            </a:r>
            <a:r>
              <a:rPr lang="en-US" sz="2200" b="1" dirty="0"/>
              <a:t>cannot be sterilized</a:t>
            </a:r>
            <a:r>
              <a:rPr lang="en-US" sz="2200" dirty="0"/>
              <a:t>.</a:t>
            </a:r>
          </a:p>
          <a:p>
            <a:pPr marL="285750" indent="-285750">
              <a:spcBef>
                <a:spcPts val="600"/>
              </a:spcBef>
              <a:spcAft>
                <a:spcPts val="0"/>
              </a:spcAft>
              <a:buFont typeface="Arial" charset="0"/>
              <a:buChar char="•"/>
            </a:pPr>
            <a:r>
              <a:rPr lang="en-US" sz="2200" dirty="0"/>
              <a:t>However, in many limited resource settings, high-pressure cookers are unfortunately the most common method for thermal disinfection.</a:t>
            </a:r>
          </a:p>
          <a:p>
            <a:pPr marL="285750" indent="-285750">
              <a:spcBef>
                <a:spcPts val="600"/>
              </a:spcBef>
              <a:spcAft>
                <a:spcPts val="0"/>
              </a:spcAft>
              <a:buFont typeface="Arial" charset="0"/>
              <a:buChar char="•"/>
            </a:pPr>
            <a:r>
              <a:rPr lang="en-US" sz="2200" dirty="0"/>
              <a:t>The</a:t>
            </a:r>
            <a:r>
              <a:rPr lang="en-US" sz="2200" b="1" dirty="0"/>
              <a:t> IPC focal person must </a:t>
            </a:r>
            <a:r>
              <a:rPr lang="en-US" sz="2200" dirty="0"/>
              <a:t>advocate to leadership the need for more appropriate and recommended methods for decontamination of medical devices.</a:t>
            </a:r>
          </a:p>
          <a:p>
            <a:pPr marL="285750" indent="-285750">
              <a:spcBef>
                <a:spcPts val="600"/>
              </a:spcBef>
              <a:spcAft>
                <a:spcPts val="0"/>
              </a:spcAft>
              <a:buFont typeface="Arial" charset="0"/>
              <a:buChar char="•"/>
            </a:pPr>
            <a:r>
              <a:rPr lang="en-US" sz="2200" dirty="0"/>
              <a:t>This type of thermal disinfection </a:t>
            </a:r>
            <a:r>
              <a:rPr lang="en-US" sz="2200" b="1" dirty="0"/>
              <a:t>should only be an interim solution </a:t>
            </a:r>
            <a:r>
              <a:rPr lang="en-US" sz="2200" dirty="0"/>
              <a:t>until a recommended method is available.</a:t>
            </a:r>
          </a:p>
          <a:p>
            <a:pPr>
              <a:spcBef>
                <a:spcPts val="1200"/>
              </a:spcBef>
            </a:pPr>
            <a:endParaRPr lang="nl-NL" dirty="0"/>
          </a:p>
        </p:txBody>
      </p:sp>
      <p:pic>
        <p:nvPicPr>
          <p:cNvPr id="5" name="Content Placeholder 4" descr="cid:cbda9db6-f542-4b57-82a6-40a64af5fdab@eurprd07.prod.outlook.com"/>
          <p:cNvPicPr>
            <a:picLocks noGrp="1"/>
          </p:cNvPicPr>
          <p:nvPr>
            <p:ph type="pic" sz="quarter" idx="17"/>
          </p:nvPr>
        </p:nvPicPr>
        <p:blipFill>
          <a:blip r:embed="rId3" r:link="rId4" cstate="screen">
            <a:extLst>
              <a:ext uri="{28A0092B-C50C-407E-A947-70E740481C1C}">
                <a14:useLocalDpi xmlns:a14="http://schemas.microsoft.com/office/drawing/2010/main"/>
              </a:ext>
            </a:extLst>
          </a:blip>
          <a:srcRect/>
          <a:stretch>
            <a:fillRect/>
          </a:stretch>
        </p:blipFill>
        <p:spPr bwMode="auto">
          <a:xfrm rot="5400000">
            <a:off x="171105" y="1056929"/>
            <a:ext cx="3517844" cy="3397997"/>
          </a:xfrm>
          <a:prstGeom prst="rect">
            <a:avLst/>
          </a:prstGeom>
          <a:noFill/>
          <a:ln>
            <a:noFill/>
          </a:ln>
        </p:spPr>
      </p:pic>
      <p:sp>
        <p:nvSpPr>
          <p:cNvPr id="2" name="Titel 1"/>
          <p:cNvSpPr>
            <a:spLocks noGrp="1"/>
          </p:cNvSpPr>
          <p:nvPr>
            <p:ph type="title"/>
          </p:nvPr>
        </p:nvSpPr>
        <p:spPr>
          <a:xfrm>
            <a:off x="126319" y="73676"/>
            <a:ext cx="6120000" cy="720000"/>
          </a:xfrm>
        </p:spPr>
        <p:txBody>
          <a:bodyPr/>
          <a:lstStyle/>
          <a:p>
            <a:r>
              <a:rPr lang="nl-NL" sz="3200" dirty="0"/>
              <a:t>High-</a:t>
            </a:r>
            <a:r>
              <a:rPr lang="nl-NL" sz="3200" dirty="0" err="1"/>
              <a:t>pressure</a:t>
            </a:r>
            <a:r>
              <a:rPr lang="nl-NL" sz="3200" dirty="0"/>
              <a:t> cooker (1)</a:t>
            </a:r>
          </a:p>
        </p:txBody>
      </p:sp>
      <p:sp>
        <p:nvSpPr>
          <p:cNvPr id="4" name="Rectangle 3">
            <a:extLst>
              <a:ext uri="{FF2B5EF4-FFF2-40B4-BE49-F238E27FC236}">
                <a16:creationId xmlns:a16="http://schemas.microsoft.com/office/drawing/2014/main" id="{DE5D4721-8D3D-4C06-B2F2-ABC1972C07B8}"/>
              </a:ext>
            </a:extLst>
          </p:cNvPr>
          <p:cNvSpPr/>
          <p:nvPr/>
        </p:nvSpPr>
        <p:spPr>
          <a:xfrm>
            <a:off x="126319" y="4835599"/>
            <a:ext cx="3502707" cy="1077218"/>
          </a:xfrm>
          <a:prstGeom prst="rect">
            <a:avLst/>
          </a:prstGeom>
        </p:spPr>
        <p:txBody>
          <a:bodyPr wrap="square">
            <a:spAutoFit/>
          </a:bodyPr>
          <a:lstStyle/>
          <a:p>
            <a:pPr>
              <a:spcAft>
                <a:spcPts val="0"/>
              </a:spcAft>
            </a:pPr>
            <a:r>
              <a:rPr lang="en-GB" sz="1600" i="1" dirty="0">
                <a:latin typeface="Arial" panose="020B0604020202020204" pitchFamily="34" charset="0"/>
                <a:ea typeface="MS Mincho" panose="02020609040205080304" pitchFamily="49" charset="-128"/>
                <a:cs typeface="Times New Roman" panose="02020603050405020304" pitchFamily="18" charset="0"/>
              </a:rPr>
              <a:t>Note:</a:t>
            </a:r>
            <a:r>
              <a:rPr lang="en-GB" sz="1600" dirty="0">
                <a:latin typeface="Arial" panose="020B0604020202020204" pitchFamily="34" charset="0"/>
                <a:ea typeface="MS Mincho" panose="02020609040205080304" pitchFamily="49" charset="-128"/>
                <a:cs typeface="Times New Roman" panose="02020603050405020304" pitchFamily="18" charset="0"/>
              </a:rPr>
              <a:t> in this picture the heat source is inadequate to heat up the pressure cooker: it needs to be operated electrically.</a:t>
            </a:r>
            <a:endParaRPr lang="en-GB" sz="1600" dirty="0"/>
          </a:p>
        </p:txBody>
      </p:sp>
      <p:sp>
        <p:nvSpPr>
          <p:cNvPr id="7" name="Rectangle 6">
            <a:extLst>
              <a:ext uri="{FF2B5EF4-FFF2-40B4-BE49-F238E27FC236}">
                <a16:creationId xmlns:a16="http://schemas.microsoft.com/office/drawing/2014/main" id="{A3AA8255-F409-44B3-97A4-8D4E978F1FB4}"/>
              </a:ext>
            </a:extLst>
          </p:cNvPr>
          <p:cNvSpPr/>
          <p:nvPr/>
        </p:nvSpPr>
        <p:spPr>
          <a:xfrm>
            <a:off x="231028" y="4502735"/>
            <a:ext cx="3664585" cy="215444"/>
          </a:xfrm>
          <a:prstGeom prst="rect">
            <a:avLst/>
          </a:prstGeom>
        </p:spPr>
        <p:txBody>
          <a:bodyPr wrap="square">
            <a:spAutoFit/>
          </a:bodyPr>
          <a:lstStyle/>
          <a:p>
            <a:r>
              <a:rPr lang="en-GB" sz="800" dirty="0"/>
              <a:t>© ICAN/</a:t>
            </a:r>
            <a:r>
              <a:rPr lang="en-GB" sz="800" dirty="0" err="1"/>
              <a:t>Shaheen</a:t>
            </a:r>
            <a:r>
              <a:rPr lang="en-GB" sz="800" dirty="0"/>
              <a:t> </a:t>
            </a:r>
            <a:r>
              <a:rPr lang="en-GB" sz="800" dirty="0" err="1"/>
              <a:t>Mehtar</a:t>
            </a:r>
            <a:r>
              <a:rPr lang="en-GB" sz="800" dirty="0"/>
              <a:t> </a:t>
            </a:r>
          </a:p>
        </p:txBody>
      </p:sp>
    </p:spTree>
    <p:extLst>
      <p:ext uri="{BB962C8B-B14F-4D97-AF65-F5344CB8AC3E}">
        <p14:creationId xmlns:p14="http://schemas.microsoft.com/office/powerpoint/2010/main" val="14897922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2"/>
          </p:nvPr>
        </p:nvSpPr>
        <p:spPr>
          <a:xfrm>
            <a:off x="3781426" y="997005"/>
            <a:ext cx="5457824" cy="5440101"/>
          </a:xfrm>
        </p:spPr>
        <p:txBody>
          <a:bodyPr>
            <a:normAutofit/>
          </a:bodyPr>
          <a:lstStyle/>
          <a:p>
            <a:pPr marL="285750" indent="-285750">
              <a:spcBef>
                <a:spcPts val="600"/>
              </a:spcBef>
              <a:spcAft>
                <a:spcPts val="0"/>
              </a:spcAft>
              <a:buFont typeface="Arial" charset="0"/>
              <a:buChar char="•"/>
            </a:pPr>
            <a:r>
              <a:rPr lang="en-US" sz="2200" u="sng" dirty="0"/>
              <a:t>If used as a temporary solution: </a:t>
            </a:r>
          </a:p>
          <a:p>
            <a:pPr marL="703263" lvl="1" indent="-342900">
              <a:spcBef>
                <a:spcPts val="600"/>
              </a:spcBef>
              <a:spcAft>
                <a:spcPts val="0"/>
              </a:spcAft>
              <a:buFont typeface="Wingdings" panose="05000000000000000000" pitchFamily="2" charset="2"/>
              <a:buChar char="Ø"/>
            </a:pPr>
            <a:r>
              <a:rPr lang="en-US" sz="2200" dirty="0"/>
              <a:t>The cycle should take 20 minutes. </a:t>
            </a:r>
          </a:p>
          <a:p>
            <a:pPr marL="703263" lvl="1" indent="-342900">
              <a:spcBef>
                <a:spcPts val="600"/>
              </a:spcBef>
              <a:spcAft>
                <a:spcPts val="0"/>
              </a:spcAft>
              <a:buFont typeface="Wingdings" panose="05000000000000000000" pitchFamily="2" charset="2"/>
              <a:buChar char="Ø"/>
            </a:pPr>
            <a:r>
              <a:rPr lang="en-US" sz="2200" dirty="0"/>
              <a:t>Set the temperature at ≥100</a:t>
            </a:r>
            <a:r>
              <a:rPr lang="en-GB" sz="2200" dirty="0"/>
              <a:t> </a:t>
            </a:r>
            <a:r>
              <a:rPr lang="en-US" sz="2200" dirty="0"/>
              <a:t>°C.</a:t>
            </a:r>
          </a:p>
          <a:p>
            <a:pPr marL="703263" lvl="1" indent="-342900">
              <a:spcBef>
                <a:spcPts val="600"/>
              </a:spcBef>
              <a:spcAft>
                <a:spcPts val="0"/>
              </a:spcAft>
              <a:buFont typeface="Wingdings" panose="05000000000000000000" pitchFamily="2" charset="2"/>
              <a:buChar char="Ø"/>
            </a:pPr>
            <a:r>
              <a:rPr lang="en-US" sz="2200" dirty="0"/>
              <a:t>Fill the cooker with a layer of water.</a:t>
            </a:r>
          </a:p>
          <a:p>
            <a:pPr marL="703263" lvl="1" indent="-342900">
              <a:spcBef>
                <a:spcPts val="600"/>
              </a:spcBef>
              <a:spcAft>
                <a:spcPts val="0"/>
              </a:spcAft>
              <a:buFont typeface="Wingdings" panose="05000000000000000000" pitchFamily="2" charset="2"/>
              <a:buChar char="Ø"/>
            </a:pPr>
            <a:r>
              <a:rPr lang="en-US" sz="2200" dirty="0"/>
              <a:t>Put the rack with the </a:t>
            </a:r>
            <a:r>
              <a:rPr lang="en-US" sz="2200" b="1" dirty="0"/>
              <a:t>cleaned</a:t>
            </a:r>
            <a:r>
              <a:rPr lang="en-US" sz="2200" dirty="0"/>
              <a:t> instruments in the cooker.</a:t>
            </a:r>
          </a:p>
          <a:p>
            <a:pPr marL="285750" indent="-285750">
              <a:spcBef>
                <a:spcPts val="600"/>
              </a:spcBef>
              <a:spcAft>
                <a:spcPts val="0"/>
              </a:spcAft>
              <a:buFont typeface="Arial" charset="0"/>
              <a:buChar char="•"/>
            </a:pPr>
            <a:r>
              <a:rPr lang="en-US" sz="2200" b="1" dirty="0"/>
              <a:t>Warning: </a:t>
            </a:r>
            <a:r>
              <a:rPr lang="en-US" sz="2200" dirty="0"/>
              <a:t>ensure staff are aware of the risk of burning/scalding when emptying the cooker.</a:t>
            </a:r>
          </a:p>
          <a:p>
            <a:pPr>
              <a:spcBef>
                <a:spcPts val="1200"/>
              </a:spcBef>
            </a:pPr>
            <a:endParaRPr lang="nl-NL" dirty="0"/>
          </a:p>
        </p:txBody>
      </p:sp>
      <p:pic>
        <p:nvPicPr>
          <p:cNvPr id="5" name="Content Placeholder 4" descr="cid:cbda9db6-f542-4b57-82a6-40a64af5fdab@eurprd07.prod.outlook.com"/>
          <p:cNvPicPr>
            <a:picLocks noGrp="1"/>
          </p:cNvPicPr>
          <p:nvPr>
            <p:ph type="pic" sz="quarter" idx="17"/>
          </p:nvPr>
        </p:nvPicPr>
        <p:blipFill>
          <a:blip r:embed="rId3" r:link="rId4" cstate="screen">
            <a:extLst>
              <a:ext uri="{28A0092B-C50C-407E-A947-70E740481C1C}">
                <a14:useLocalDpi xmlns:a14="http://schemas.microsoft.com/office/drawing/2010/main"/>
              </a:ext>
            </a:extLst>
          </a:blip>
          <a:srcRect/>
          <a:stretch>
            <a:fillRect/>
          </a:stretch>
        </p:blipFill>
        <p:spPr bwMode="auto">
          <a:xfrm rot="5400000">
            <a:off x="171105" y="1056929"/>
            <a:ext cx="3517844" cy="3397997"/>
          </a:xfrm>
          <a:prstGeom prst="rect">
            <a:avLst/>
          </a:prstGeom>
          <a:noFill/>
          <a:ln>
            <a:noFill/>
          </a:ln>
        </p:spPr>
      </p:pic>
      <p:sp>
        <p:nvSpPr>
          <p:cNvPr id="2" name="Titel 1"/>
          <p:cNvSpPr>
            <a:spLocks noGrp="1"/>
          </p:cNvSpPr>
          <p:nvPr>
            <p:ph type="title"/>
          </p:nvPr>
        </p:nvSpPr>
        <p:spPr>
          <a:xfrm>
            <a:off x="126319" y="73676"/>
            <a:ext cx="6120000" cy="720000"/>
          </a:xfrm>
        </p:spPr>
        <p:txBody>
          <a:bodyPr/>
          <a:lstStyle/>
          <a:p>
            <a:r>
              <a:rPr lang="nl-NL" sz="3200" dirty="0"/>
              <a:t>High-</a:t>
            </a:r>
            <a:r>
              <a:rPr lang="nl-NL" sz="3200" dirty="0" err="1"/>
              <a:t>pressure</a:t>
            </a:r>
            <a:r>
              <a:rPr lang="nl-NL" sz="3200" dirty="0"/>
              <a:t> cooker (2)</a:t>
            </a:r>
          </a:p>
        </p:txBody>
      </p:sp>
      <p:sp>
        <p:nvSpPr>
          <p:cNvPr id="4" name="Rectangle 3">
            <a:extLst>
              <a:ext uri="{FF2B5EF4-FFF2-40B4-BE49-F238E27FC236}">
                <a16:creationId xmlns:a16="http://schemas.microsoft.com/office/drawing/2014/main" id="{DE5D4721-8D3D-4C06-B2F2-ABC1972C07B8}"/>
              </a:ext>
            </a:extLst>
          </p:cNvPr>
          <p:cNvSpPr/>
          <p:nvPr/>
        </p:nvSpPr>
        <p:spPr>
          <a:xfrm>
            <a:off x="126319" y="4835599"/>
            <a:ext cx="3502707" cy="1077218"/>
          </a:xfrm>
          <a:prstGeom prst="rect">
            <a:avLst/>
          </a:prstGeom>
        </p:spPr>
        <p:txBody>
          <a:bodyPr wrap="square">
            <a:spAutoFit/>
          </a:bodyPr>
          <a:lstStyle/>
          <a:p>
            <a:pPr>
              <a:spcAft>
                <a:spcPts val="0"/>
              </a:spcAft>
            </a:pPr>
            <a:r>
              <a:rPr lang="en-GB" sz="1600" i="1" dirty="0">
                <a:latin typeface="Arial" panose="020B0604020202020204" pitchFamily="34" charset="0"/>
                <a:ea typeface="MS Mincho" panose="02020609040205080304" pitchFamily="49" charset="-128"/>
                <a:cs typeface="Times New Roman" panose="02020603050405020304" pitchFamily="18" charset="0"/>
              </a:rPr>
              <a:t>Note:</a:t>
            </a:r>
            <a:r>
              <a:rPr lang="en-GB" sz="1600" dirty="0">
                <a:latin typeface="Arial" panose="020B0604020202020204" pitchFamily="34" charset="0"/>
                <a:ea typeface="MS Mincho" panose="02020609040205080304" pitchFamily="49" charset="-128"/>
                <a:cs typeface="Times New Roman" panose="02020603050405020304" pitchFamily="18" charset="0"/>
              </a:rPr>
              <a:t> in this picture the heat source is inadequate to heat up the pressure cooker: it needs to be operated electrically.</a:t>
            </a:r>
            <a:endParaRPr lang="en-GB" sz="1600" dirty="0"/>
          </a:p>
        </p:txBody>
      </p:sp>
      <p:sp>
        <p:nvSpPr>
          <p:cNvPr id="7" name="Rectangle 6">
            <a:extLst>
              <a:ext uri="{FF2B5EF4-FFF2-40B4-BE49-F238E27FC236}">
                <a16:creationId xmlns:a16="http://schemas.microsoft.com/office/drawing/2014/main" id="{A3AA8255-F409-44B3-97A4-8D4E978F1FB4}"/>
              </a:ext>
            </a:extLst>
          </p:cNvPr>
          <p:cNvSpPr/>
          <p:nvPr/>
        </p:nvSpPr>
        <p:spPr>
          <a:xfrm>
            <a:off x="231028" y="4502735"/>
            <a:ext cx="3664585" cy="215444"/>
          </a:xfrm>
          <a:prstGeom prst="rect">
            <a:avLst/>
          </a:prstGeom>
        </p:spPr>
        <p:txBody>
          <a:bodyPr wrap="square">
            <a:spAutoFit/>
          </a:bodyPr>
          <a:lstStyle/>
          <a:p>
            <a:r>
              <a:rPr lang="en-GB" sz="800" dirty="0"/>
              <a:t>© ICAN/</a:t>
            </a:r>
            <a:r>
              <a:rPr lang="en-GB" sz="800" dirty="0" err="1"/>
              <a:t>Shaheen</a:t>
            </a:r>
            <a:r>
              <a:rPr lang="en-GB" sz="800" dirty="0"/>
              <a:t> </a:t>
            </a:r>
            <a:r>
              <a:rPr lang="en-GB" sz="800" dirty="0" err="1"/>
              <a:t>Mehtar</a:t>
            </a:r>
            <a:r>
              <a:rPr lang="en-GB" sz="800" dirty="0"/>
              <a:t> </a:t>
            </a:r>
          </a:p>
        </p:txBody>
      </p:sp>
    </p:spTree>
    <p:extLst>
      <p:ext uri="{BB962C8B-B14F-4D97-AF65-F5344CB8AC3E}">
        <p14:creationId xmlns:p14="http://schemas.microsoft.com/office/powerpoint/2010/main" val="9442513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386" y="1210720"/>
            <a:ext cx="7288833" cy="4662584"/>
          </a:xfrm>
        </p:spPr>
        <p:txBody>
          <a:bodyPr/>
          <a:lstStyle/>
          <a:p>
            <a:pPr>
              <a:spcBef>
                <a:spcPts val="1200"/>
              </a:spcBef>
            </a:pPr>
            <a:r>
              <a:rPr lang="en-GB" sz="2400" dirty="0"/>
              <a:t>This method uses boiling water at 100 </a:t>
            </a:r>
            <a:r>
              <a:rPr lang="en-GB" sz="2400" dirty="0">
                <a:sym typeface="Symbol" pitchFamily="18" charset="2"/>
              </a:rPr>
              <a:t></a:t>
            </a:r>
            <a:r>
              <a:rPr lang="en-GB" sz="2400" dirty="0"/>
              <a:t>C for 5–10 minutes.</a:t>
            </a:r>
          </a:p>
          <a:p>
            <a:pPr>
              <a:spcBef>
                <a:spcPts val="1200"/>
              </a:spcBef>
            </a:pPr>
            <a:r>
              <a:rPr lang="en-GB" sz="2400" dirty="0"/>
              <a:t>Requirements:</a:t>
            </a:r>
          </a:p>
          <a:p>
            <a:pPr marL="342900" indent="-342900">
              <a:spcBef>
                <a:spcPts val="600"/>
              </a:spcBef>
              <a:buFont typeface="Arial" panose="020B0604020202020204" pitchFamily="34" charset="0"/>
              <a:buChar char="•"/>
            </a:pPr>
            <a:r>
              <a:rPr lang="en-GB" sz="2000" dirty="0"/>
              <a:t>temperature control (using a thermometer)</a:t>
            </a:r>
          </a:p>
          <a:p>
            <a:pPr marL="342900" indent="-342900">
              <a:spcBef>
                <a:spcPts val="600"/>
              </a:spcBef>
              <a:buFont typeface="Arial" panose="020B0604020202020204" pitchFamily="34" charset="0"/>
              <a:buChar char="•"/>
            </a:pPr>
            <a:r>
              <a:rPr lang="en-GB" sz="2000"/>
              <a:t>a working gauge</a:t>
            </a:r>
          </a:p>
          <a:p>
            <a:pPr marL="342900" indent="-342900">
              <a:spcBef>
                <a:spcPts val="600"/>
              </a:spcBef>
              <a:buFont typeface="Arial" panose="020B0604020202020204" pitchFamily="34" charset="0"/>
              <a:buChar char="•"/>
            </a:pPr>
            <a:r>
              <a:rPr lang="en-GB" sz="2000" dirty="0"/>
              <a:t>timing of procedure (using a timer)</a:t>
            </a:r>
          </a:p>
          <a:p>
            <a:pPr marL="342900" indent="-342900">
              <a:spcBef>
                <a:spcPts val="600"/>
              </a:spcBef>
              <a:buFont typeface="Arial" panose="020B0604020202020204" pitchFamily="34" charset="0"/>
              <a:buChar char="•"/>
            </a:pPr>
            <a:r>
              <a:rPr lang="en-GB" sz="2000" dirty="0"/>
              <a:t>a basket (avoid use of </a:t>
            </a:r>
            <a:r>
              <a:rPr lang="en-GB" sz="2000" dirty="0" err="1"/>
              <a:t>cheatle</a:t>
            </a:r>
            <a:r>
              <a:rPr lang="en-GB" sz="2000" dirty="0"/>
              <a:t> forceps to prevent contamination)</a:t>
            </a:r>
          </a:p>
          <a:p>
            <a:pPr marL="342900" indent="-342900">
              <a:spcBef>
                <a:spcPts val="600"/>
              </a:spcBef>
              <a:buFont typeface="Arial" panose="020B0604020202020204" pitchFamily="34" charset="0"/>
              <a:buChar char="•"/>
            </a:pPr>
            <a:r>
              <a:rPr lang="en-GB" sz="2000" dirty="0"/>
              <a:t>a cover with a lockable lid to avoid more items being added before the timed period has elapsed</a:t>
            </a:r>
          </a:p>
          <a:p>
            <a:pPr marL="342900" indent="-342900">
              <a:spcBef>
                <a:spcPts val="600"/>
              </a:spcBef>
              <a:buFont typeface="Arial" panose="020B0604020202020204" pitchFamily="34" charset="0"/>
              <a:buChar char="•"/>
            </a:pPr>
            <a:r>
              <a:rPr lang="en-GB" sz="2000" dirty="0"/>
              <a:t>total immersion of instruments</a:t>
            </a:r>
            <a:endParaRPr lang="en-GB" sz="2000" dirty="0">
              <a:cs typeface="Times New Roman" pitchFamily="18" charset="0"/>
            </a:endParaRPr>
          </a:p>
          <a:p>
            <a:endParaRPr lang="en-GB" dirty="0"/>
          </a:p>
        </p:txBody>
      </p:sp>
      <p:sp>
        <p:nvSpPr>
          <p:cNvPr id="8" name="Title 7"/>
          <p:cNvSpPr>
            <a:spLocks noGrp="1"/>
          </p:cNvSpPr>
          <p:nvPr>
            <p:ph type="title"/>
          </p:nvPr>
        </p:nvSpPr>
        <p:spPr>
          <a:xfrm>
            <a:off x="196386" y="387939"/>
            <a:ext cx="6590494" cy="720000"/>
          </a:xfrm>
        </p:spPr>
        <p:txBody>
          <a:bodyPr/>
          <a:lstStyle/>
          <a:p>
            <a:r>
              <a:rPr lang="en-CA" sz="3200" dirty="0"/>
              <a:t>Boiler: thermal disinfection (1)</a:t>
            </a:r>
          </a:p>
        </p:txBody>
      </p:sp>
      <p:pic>
        <p:nvPicPr>
          <p:cNvPr id="4" name="Picture 2" descr="Boil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63896" y="1956692"/>
            <a:ext cx="2615877" cy="1961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3AA8255-F409-44B3-97A4-8D4E978F1FB4}"/>
              </a:ext>
            </a:extLst>
          </p:cNvPr>
          <p:cNvSpPr/>
          <p:nvPr/>
        </p:nvSpPr>
        <p:spPr>
          <a:xfrm>
            <a:off x="6148218" y="4021381"/>
            <a:ext cx="3664585" cy="215444"/>
          </a:xfrm>
          <a:prstGeom prst="rect">
            <a:avLst/>
          </a:prstGeom>
        </p:spPr>
        <p:txBody>
          <a:bodyPr wrap="square">
            <a:spAutoFit/>
          </a:bodyPr>
          <a:lstStyle/>
          <a:p>
            <a:r>
              <a:rPr lang="en-GB" sz="800"/>
              <a:t>© IFIC/Christina Bradley </a:t>
            </a:r>
            <a:endParaRPr lang="en-GB" sz="800" dirty="0"/>
          </a:p>
        </p:txBody>
      </p:sp>
    </p:spTree>
    <p:extLst>
      <p:ext uri="{BB962C8B-B14F-4D97-AF65-F5344CB8AC3E}">
        <p14:creationId xmlns:p14="http://schemas.microsoft.com/office/powerpoint/2010/main" val="13912251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5"/>
          </p:nvPr>
        </p:nvSpPr>
        <p:spPr/>
        <p:txBody>
          <a:bodyPr/>
          <a:lstStyle/>
          <a:p>
            <a:pPr marL="342900" indent="-342900">
              <a:buFont typeface="Arial" charset="0"/>
              <a:buChar char="•"/>
            </a:pPr>
            <a:r>
              <a:rPr lang="en-GB" sz="2000" dirty="0"/>
              <a:t>Effective</a:t>
            </a:r>
          </a:p>
          <a:p>
            <a:pPr marL="342900" indent="-342900">
              <a:buFont typeface="Arial" charset="0"/>
              <a:buChar char="•"/>
            </a:pPr>
            <a:r>
              <a:rPr lang="en-GB" sz="2000" dirty="0"/>
              <a:t>Inexpensive</a:t>
            </a:r>
          </a:p>
          <a:p>
            <a:pPr marL="342900" indent="-342900">
              <a:buFont typeface="Arial" charset="0"/>
              <a:buChar char="•"/>
            </a:pPr>
            <a:r>
              <a:rPr lang="en-GB" sz="2000" dirty="0"/>
              <a:t>No toxic residues</a:t>
            </a:r>
            <a:endParaRPr lang="en-GB" dirty="0"/>
          </a:p>
          <a:p>
            <a:endParaRPr lang="en-GB" dirty="0"/>
          </a:p>
        </p:txBody>
      </p:sp>
      <p:sp>
        <p:nvSpPr>
          <p:cNvPr id="6" name="Content Placeholder 5"/>
          <p:cNvSpPr>
            <a:spLocks noGrp="1"/>
          </p:cNvSpPr>
          <p:nvPr>
            <p:ph sz="half" idx="26"/>
          </p:nvPr>
        </p:nvSpPr>
        <p:spPr>
          <a:xfrm>
            <a:off x="4675773" y="2159999"/>
            <a:ext cx="4104000" cy="4144547"/>
          </a:xfrm>
        </p:spPr>
        <p:txBody>
          <a:bodyPr>
            <a:normAutofit lnSpcReduction="10000"/>
          </a:bodyPr>
          <a:lstStyle/>
          <a:p>
            <a:pPr marL="342900" indent="-342900">
              <a:lnSpc>
                <a:spcPct val="90000"/>
              </a:lnSpc>
              <a:buFont typeface="Arial" charset="0"/>
              <a:buChar char="•"/>
            </a:pPr>
            <a:r>
              <a:rPr lang="en-GB" sz="2000" dirty="0"/>
              <a:t>Unsuitable for heat-sensitive items</a:t>
            </a:r>
          </a:p>
          <a:p>
            <a:pPr marL="342900" indent="-342900">
              <a:lnSpc>
                <a:spcPct val="90000"/>
              </a:lnSpc>
              <a:buFont typeface="Arial" charset="0"/>
              <a:buChar char="•"/>
            </a:pPr>
            <a:r>
              <a:rPr lang="en-GB" sz="2000" dirty="0"/>
              <a:t>No process controls, such as time/temperature interlock</a:t>
            </a:r>
          </a:p>
          <a:p>
            <a:pPr marL="342900" indent="-342900">
              <a:lnSpc>
                <a:spcPct val="90000"/>
              </a:lnSpc>
              <a:buFont typeface="Arial" charset="0"/>
              <a:buChar char="•"/>
            </a:pPr>
            <a:r>
              <a:rPr lang="en-GB" sz="2000" dirty="0"/>
              <a:t>Risk of scalding/burning the health worker </a:t>
            </a:r>
          </a:p>
          <a:p>
            <a:pPr marL="342900" indent="-342900">
              <a:lnSpc>
                <a:spcPct val="90000"/>
              </a:lnSpc>
              <a:buFont typeface="Arial" charset="0"/>
              <a:buChar char="•"/>
            </a:pPr>
            <a:r>
              <a:rPr lang="en-GB" sz="2000" dirty="0"/>
              <a:t>Requires items to be clean before immersion</a:t>
            </a:r>
          </a:p>
          <a:p>
            <a:pPr marL="342900" indent="-342900">
              <a:lnSpc>
                <a:spcPct val="90000"/>
              </a:lnSpc>
              <a:buFont typeface="Arial" charset="0"/>
              <a:buChar char="•"/>
            </a:pPr>
            <a:r>
              <a:rPr lang="en-GB" sz="2000" dirty="0"/>
              <a:t>Forceps required for instrument removal</a:t>
            </a:r>
          </a:p>
          <a:p>
            <a:pPr marL="342900" indent="-342900">
              <a:lnSpc>
                <a:spcPct val="90000"/>
              </a:lnSpc>
              <a:buFont typeface="Arial" charset="0"/>
              <a:buChar char="•"/>
            </a:pPr>
            <a:r>
              <a:rPr lang="en-GB" sz="2000" dirty="0"/>
              <a:t>Pots can become contaminated when not in use</a:t>
            </a:r>
          </a:p>
          <a:p>
            <a:endParaRPr lang="en-GB" dirty="0"/>
          </a:p>
        </p:txBody>
      </p:sp>
      <p:sp>
        <p:nvSpPr>
          <p:cNvPr id="14" name="Text Placeholder 13"/>
          <p:cNvSpPr>
            <a:spLocks noGrp="1"/>
          </p:cNvSpPr>
          <p:nvPr>
            <p:ph type="body" sz="quarter" idx="27"/>
          </p:nvPr>
        </p:nvSpPr>
        <p:spPr>
          <a:xfrm>
            <a:off x="359999" y="1643449"/>
            <a:ext cx="4104001" cy="408563"/>
          </a:xfrm>
        </p:spPr>
        <p:txBody>
          <a:bodyPr>
            <a:noAutofit/>
          </a:bodyPr>
          <a:lstStyle/>
          <a:p>
            <a:pPr algn="ctr"/>
            <a:r>
              <a:rPr lang="en-CA" sz="2000" dirty="0"/>
              <a:t>Advantages</a:t>
            </a:r>
          </a:p>
        </p:txBody>
      </p:sp>
      <p:sp>
        <p:nvSpPr>
          <p:cNvPr id="15" name="Text Placeholder 14"/>
          <p:cNvSpPr>
            <a:spLocks noGrp="1"/>
          </p:cNvSpPr>
          <p:nvPr>
            <p:ph type="body" sz="quarter" idx="28"/>
          </p:nvPr>
        </p:nvSpPr>
        <p:spPr>
          <a:xfrm>
            <a:off x="4675774" y="1643449"/>
            <a:ext cx="4104000" cy="408563"/>
          </a:xfrm>
        </p:spPr>
        <p:txBody>
          <a:bodyPr>
            <a:noAutofit/>
          </a:bodyPr>
          <a:lstStyle/>
          <a:p>
            <a:pPr algn="ctr"/>
            <a:r>
              <a:rPr lang="en-CA" sz="2000" dirty="0"/>
              <a:t>Disadvantages</a:t>
            </a:r>
          </a:p>
        </p:txBody>
      </p:sp>
      <p:pic>
        <p:nvPicPr>
          <p:cNvPr id="9" name="Picture 2" descr="Boil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7647" y="4200924"/>
            <a:ext cx="2592352" cy="1944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1" name="Title 7"/>
          <p:cNvSpPr txBox="1">
            <a:spLocks/>
          </p:cNvSpPr>
          <p:nvPr/>
        </p:nvSpPr>
        <p:spPr bwMode="gray">
          <a:xfrm>
            <a:off x="234358" y="262987"/>
            <a:ext cx="6371282" cy="720000"/>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rgbClr val="0092CC"/>
                </a:solidFill>
                <a:latin typeface="+mj-lt"/>
                <a:ea typeface="+mj-ea"/>
                <a:cs typeface="+mj-cs"/>
              </a:defRPr>
            </a:lvl1pPr>
          </a:lstStyle>
          <a:p>
            <a:r>
              <a:rPr lang="en-CA" sz="3200" dirty="0"/>
              <a:t>Boiler: thermal disinfection (2)</a:t>
            </a:r>
          </a:p>
        </p:txBody>
      </p:sp>
      <p:sp>
        <p:nvSpPr>
          <p:cNvPr id="8" name="Rectangle 7">
            <a:extLst>
              <a:ext uri="{FF2B5EF4-FFF2-40B4-BE49-F238E27FC236}">
                <a16:creationId xmlns:a16="http://schemas.microsoft.com/office/drawing/2014/main" id="{A3AA8255-F409-44B3-97A4-8D4E978F1FB4}"/>
              </a:ext>
            </a:extLst>
          </p:cNvPr>
          <p:cNvSpPr/>
          <p:nvPr/>
        </p:nvSpPr>
        <p:spPr>
          <a:xfrm>
            <a:off x="861626" y="6196824"/>
            <a:ext cx="3664585" cy="215444"/>
          </a:xfrm>
          <a:prstGeom prst="rect">
            <a:avLst/>
          </a:prstGeom>
        </p:spPr>
        <p:txBody>
          <a:bodyPr wrap="square">
            <a:spAutoFit/>
          </a:bodyPr>
          <a:lstStyle/>
          <a:p>
            <a:r>
              <a:rPr lang="en-GB" sz="800"/>
              <a:t>© IFIC/Christina Bradley </a:t>
            </a:r>
            <a:endParaRPr lang="en-GB" sz="800" dirty="0"/>
          </a:p>
        </p:txBody>
      </p:sp>
    </p:spTree>
    <p:extLst>
      <p:ext uri="{BB962C8B-B14F-4D97-AF65-F5344CB8AC3E}">
        <p14:creationId xmlns:p14="http://schemas.microsoft.com/office/powerpoint/2010/main" val="8285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97879" y="1510485"/>
            <a:ext cx="8568952" cy="345654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800" b="1" dirty="0">
                <a:solidFill>
                  <a:srgbClr val="FF0000"/>
                </a:solidFill>
              </a:rPr>
              <a:t>Decontamination</a:t>
            </a:r>
          </a:p>
          <a:p>
            <a:pPr algn="ctr"/>
            <a:r>
              <a:rPr lang="en-GB" sz="1400" dirty="0">
                <a:solidFill>
                  <a:schemeClr val="tx1"/>
                </a:solidFill>
              </a:rPr>
              <a:t>Removes soil and pathogenic microorganisms from </a:t>
            </a:r>
          </a:p>
          <a:p>
            <a:pPr algn="ctr"/>
            <a:r>
              <a:rPr lang="en-GB" sz="1400" dirty="0">
                <a:solidFill>
                  <a:schemeClr val="tx1"/>
                </a:solidFill>
              </a:rPr>
              <a:t>objects so they are safe to handle, </a:t>
            </a:r>
          </a:p>
          <a:p>
            <a:pPr algn="ctr"/>
            <a:r>
              <a:rPr lang="en-GB" sz="1400" dirty="0">
                <a:solidFill>
                  <a:schemeClr val="tx1"/>
                </a:solidFill>
              </a:rPr>
              <a:t>subject to further processing, use or discard</a:t>
            </a:r>
            <a:endParaRPr lang="en-GB" sz="1400" b="1" dirty="0">
              <a:solidFill>
                <a:schemeClr val="tx1"/>
              </a:solidFill>
            </a:endParaRPr>
          </a:p>
        </p:txBody>
      </p:sp>
      <p:sp>
        <p:nvSpPr>
          <p:cNvPr id="5" name="Text Placeholder 4"/>
          <p:cNvSpPr>
            <a:spLocks noGrp="1"/>
          </p:cNvSpPr>
          <p:nvPr>
            <p:ph type="body" sz="quarter" idx="21"/>
          </p:nvPr>
        </p:nvSpPr>
        <p:spPr>
          <a:xfrm>
            <a:off x="1695635" y="6073481"/>
            <a:ext cx="6332646" cy="353952"/>
          </a:xfrm>
        </p:spPr>
        <p:txBody>
          <a:bodyPr>
            <a:noAutofit/>
          </a:bodyPr>
          <a:lstStyle/>
          <a:p>
            <a:pPr>
              <a:lnSpc>
                <a:spcPct val="120000"/>
              </a:lnSpc>
              <a:spcBef>
                <a:spcPts val="0"/>
              </a:spcBef>
              <a:spcAft>
                <a:spcPts val="0"/>
              </a:spcAft>
            </a:pPr>
            <a:r>
              <a:rPr lang="en-CA" sz="900" i="1" dirty="0"/>
              <a:t>Additional source: </a:t>
            </a:r>
            <a:r>
              <a:rPr lang="en-CA" sz="900" dirty="0"/>
              <a:t>Guideline for disinfection and sterilization in healthcare facilities. Atlanta, GA: Centers for Disease Control and Prevention; 2008.</a:t>
            </a:r>
          </a:p>
          <a:p>
            <a:endParaRPr lang="en-CA" sz="900" dirty="0"/>
          </a:p>
        </p:txBody>
      </p:sp>
      <p:graphicFrame>
        <p:nvGraphicFramePr>
          <p:cNvPr id="8" name="Content Placeholder 3">
            <a:extLst>
              <a:ext uri="{FF2B5EF4-FFF2-40B4-BE49-F238E27FC236}">
                <a16:creationId xmlns:a16="http://schemas.microsoft.com/office/drawing/2014/main" id="{B79E2539-5FEF-4C13-8AAC-29C9D5065A66}"/>
              </a:ext>
            </a:extLst>
          </p:cNvPr>
          <p:cNvGraphicFramePr>
            <a:graphicFrameLocks noGrp="1"/>
          </p:cNvGraphicFramePr>
          <p:nvPr>
            <p:ph idx="1"/>
            <p:extLst>
              <p:ext uri="{D42A27DB-BD31-4B8C-83A1-F6EECF244321}">
                <p14:modId xmlns:p14="http://schemas.microsoft.com/office/powerpoint/2010/main" val="1167706918"/>
              </p:ext>
            </p:extLst>
          </p:nvPr>
        </p:nvGraphicFramePr>
        <p:xfrm>
          <a:off x="1516124" y="4483785"/>
          <a:ext cx="7512465" cy="1522873"/>
        </p:xfrm>
        <a:graphic>
          <a:graphicData uri="http://schemas.openxmlformats.org/drawingml/2006/table">
            <a:tbl>
              <a:tblPr firstRow="1" firstCol="1" bandRow="1">
                <a:tableStyleId>{5C22544A-7EE6-4342-B048-85BDC9FD1C3A}</a:tableStyleId>
              </a:tblPr>
              <a:tblGrid>
                <a:gridCol w="7512465">
                  <a:extLst>
                    <a:ext uri="{9D8B030D-6E8A-4147-A177-3AD203B41FA5}">
                      <a16:colId xmlns:a16="http://schemas.microsoft.com/office/drawing/2014/main" val="2258389180"/>
                    </a:ext>
                  </a:extLst>
                </a:gridCol>
              </a:tblGrid>
              <a:tr h="1522873">
                <a:tc>
                  <a:txBody>
                    <a:bodyPr/>
                    <a:lstStyle/>
                    <a:p>
                      <a:pPr algn="ctr">
                        <a:lnSpc>
                          <a:spcPct val="115000"/>
                        </a:lnSpc>
                        <a:spcAft>
                          <a:spcPts val="0"/>
                        </a:spcAft>
                      </a:pPr>
                      <a:r>
                        <a:rPr lang="en-GB" sz="1400" b="0" dirty="0">
                          <a:solidFill>
                            <a:schemeClr val="tx1"/>
                          </a:solidFill>
                          <a:effectLst/>
                        </a:rPr>
                        <a:t>It is important to point out that in the United States the term “decontamination” </a:t>
                      </a:r>
                      <a:r>
                        <a:rPr lang="en-GB" sz="1400" b="1" dirty="0">
                          <a:solidFill>
                            <a:schemeClr val="tx1"/>
                          </a:solidFill>
                          <a:effectLst/>
                        </a:rPr>
                        <a:t>does </a:t>
                      </a:r>
                    </a:p>
                    <a:p>
                      <a:pPr algn="ctr">
                        <a:lnSpc>
                          <a:spcPct val="115000"/>
                        </a:lnSpc>
                        <a:spcAft>
                          <a:spcPts val="0"/>
                        </a:spcAft>
                      </a:pPr>
                      <a:r>
                        <a:rPr lang="en-GB" sz="1400" b="1" i="0" u="none" dirty="0">
                          <a:solidFill>
                            <a:schemeClr val="tx1"/>
                          </a:solidFill>
                          <a:effectLst/>
                        </a:rPr>
                        <a:t>not include cleaning</a:t>
                      </a:r>
                      <a:r>
                        <a:rPr lang="en-GB" sz="1400" b="0" dirty="0">
                          <a:solidFill>
                            <a:schemeClr val="tx1"/>
                          </a:solidFill>
                          <a:effectLst/>
                        </a:rPr>
                        <a:t>, but refers only to all reprocessing following thereafter. </a:t>
                      </a:r>
                    </a:p>
                    <a:p>
                      <a:pPr algn="ctr">
                        <a:lnSpc>
                          <a:spcPct val="115000"/>
                        </a:lnSpc>
                        <a:spcAft>
                          <a:spcPts val="0"/>
                        </a:spcAft>
                      </a:pPr>
                      <a:endParaRPr lang="en-GB" sz="1400" b="0" dirty="0">
                        <a:solidFill>
                          <a:schemeClr val="tx1"/>
                        </a:solidFill>
                        <a:effectLst/>
                      </a:endParaRPr>
                    </a:p>
                    <a:p>
                      <a:pPr algn="ctr">
                        <a:lnSpc>
                          <a:spcPct val="115000"/>
                        </a:lnSpc>
                        <a:spcAft>
                          <a:spcPts val="0"/>
                        </a:spcAft>
                      </a:pPr>
                      <a:r>
                        <a:rPr lang="en-GB" sz="1400" b="0" dirty="0">
                          <a:solidFill>
                            <a:schemeClr val="tx1"/>
                          </a:solidFill>
                          <a:effectLst/>
                        </a:rPr>
                        <a:t>In the United Kingdom and Europe, “decontamination” relates to the </a:t>
                      </a:r>
                      <a:r>
                        <a:rPr lang="en-GB" sz="1400" b="1" i="0" u="none" dirty="0">
                          <a:solidFill>
                            <a:schemeClr val="tx1"/>
                          </a:solidFill>
                          <a:effectLst/>
                        </a:rPr>
                        <a:t>entire process</a:t>
                      </a:r>
                      <a:r>
                        <a:rPr lang="en-GB" sz="1400" b="0" dirty="0">
                          <a:solidFill>
                            <a:schemeClr val="tx1"/>
                          </a:solidFill>
                          <a:effectLst/>
                        </a:rPr>
                        <a:t>, including cleaning, disinfection and/or sterilization; this is the definition used in this module.</a:t>
                      </a:r>
                      <a:endParaRPr lang="en-GB"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381" marR="80381" marT="0" marB="0">
                    <a:solidFill>
                      <a:schemeClr val="bg1">
                        <a:lumMod val="85000"/>
                      </a:schemeClr>
                    </a:solidFill>
                  </a:tcPr>
                </a:tc>
                <a:extLst>
                  <a:ext uri="{0D108BD9-81ED-4DB2-BD59-A6C34878D82A}">
                    <a16:rowId xmlns:a16="http://schemas.microsoft.com/office/drawing/2014/main" val="4194316265"/>
                  </a:ext>
                </a:extLst>
              </a:tr>
            </a:tbl>
          </a:graphicData>
        </a:graphic>
      </p:graphicFrame>
      <p:sp>
        <p:nvSpPr>
          <p:cNvPr id="2" name="Title 1"/>
          <p:cNvSpPr>
            <a:spLocks noGrp="1"/>
          </p:cNvSpPr>
          <p:nvPr>
            <p:ph type="title"/>
          </p:nvPr>
        </p:nvSpPr>
        <p:spPr/>
        <p:txBody>
          <a:bodyPr/>
          <a:lstStyle/>
          <a:p>
            <a:r>
              <a:rPr lang="en-ZA" sz="3200" dirty="0"/>
              <a:t>What is decontamination?</a:t>
            </a:r>
            <a:endParaRPr lang="en-GB" sz="3200" dirty="0"/>
          </a:p>
        </p:txBody>
      </p:sp>
      <p:sp>
        <p:nvSpPr>
          <p:cNvPr id="12" name="Rounded Rectangle 11"/>
          <p:cNvSpPr/>
          <p:nvPr/>
        </p:nvSpPr>
        <p:spPr>
          <a:xfrm>
            <a:off x="428699" y="3465771"/>
            <a:ext cx="2664296" cy="72008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Cleaning</a:t>
            </a:r>
          </a:p>
        </p:txBody>
      </p:sp>
      <p:sp>
        <p:nvSpPr>
          <p:cNvPr id="13" name="Rounded Rectangle 12"/>
          <p:cNvSpPr/>
          <p:nvPr/>
        </p:nvSpPr>
        <p:spPr>
          <a:xfrm>
            <a:off x="3237011" y="3465771"/>
            <a:ext cx="2520280" cy="72008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Disinfecting</a:t>
            </a:r>
          </a:p>
        </p:txBody>
      </p:sp>
      <p:sp>
        <p:nvSpPr>
          <p:cNvPr id="14" name="Rounded Rectangle 13"/>
          <p:cNvSpPr/>
          <p:nvPr/>
        </p:nvSpPr>
        <p:spPr>
          <a:xfrm>
            <a:off x="5901307" y="3465771"/>
            <a:ext cx="2520280" cy="72008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Sterilization</a:t>
            </a:r>
          </a:p>
        </p:txBody>
      </p:sp>
      <p:pic>
        <p:nvPicPr>
          <p:cNvPr id="9" name="Content Placeholder 5">
            <a:extLst>
              <a:ext uri="{FF2B5EF4-FFF2-40B4-BE49-F238E27FC236}">
                <a16:creationId xmlns:a16="http://schemas.microsoft.com/office/drawing/2014/main" id="{849DE08D-8042-447A-8C11-866F071CFB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35194" y="4378561"/>
            <a:ext cx="1480930" cy="211182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rot="19623686">
            <a:off x="8171405" y="5902181"/>
            <a:ext cx="965386" cy="908640"/>
            <a:chOff x="5080284" y="3465523"/>
            <a:chExt cx="1128965" cy="1001818"/>
          </a:xfrm>
        </p:grpSpPr>
        <p:sp>
          <p:nvSpPr>
            <p:cNvPr id="16" name="Oval 15"/>
            <p:cNvSpPr/>
            <p:nvPr/>
          </p:nvSpPr>
          <p:spPr bwMode="auto">
            <a:xfrm>
              <a:off x="5116956" y="3465523"/>
              <a:ext cx="1058403" cy="1001818"/>
            </a:xfrm>
            <a:prstGeom prst="ellipse">
              <a:avLst/>
            </a:prstGeom>
            <a:solidFill>
              <a:srgbClr val="000564"/>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dirty="0">
                <a:solidFill>
                  <a:srgbClr val="000066"/>
                </a:solidFill>
                <a:latin typeface="Arial" charset="0"/>
                <a:cs typeface="Arial" charset="0"/>
              </a:endParaRPr>
            </a:p>
          </p:txBody>
        </p:sp>
        <p:sp>
          <p:nvSpPr>
            <p:cNvPr id="17" name="TextBox 16"/>
            <p:cNvSpPr txBox="1"/>
            <p:nvPr/>
          </p:nvSpPr>
          <p:spPr>
            <a:xfrm>
              <a:off x="5080284" y="3711017"/>
              <a:ext cx="1128965" cy="523220"/>
            </a:xfrm>
            <a:prstGeom prst="rect">
              <a:avLst/>
            </a:prstGeom>
            <a:noFill/>
          </p:spPr>
          <p:txBody>
            <a:bodyPr wrap="square" rtlCol="0">
              <a:spAutoFit/>
            </a:bodyPr>
            <a:lstStyle/>
            <a:p>
              <a:pPr algn="ctr"/>
              <a:r>
                <a:rPr lang="en-US" sz="1200" dirty="0">
                  <a:solidFill>
                    <a:srgbClr val="FFFFFF"/>
                  </a:solidFill>
                </a:rPr>
                <a:t>Key resource</a:t>
              </a:r>
            </a:p>
          </p:txBody>
        </p:sp>
      </p:grpSp>
    </p:spTree>
    <p:extLst>
      <p:ext uri="{BB962C8B-B14F-4D97-AF65-F5344CB8AC3E}">
        <p14:creationId xmlns:p14="http://schemas.microsoft.com/office/powerpoint/2010/main" val="6392849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9471" y="347487"/>
            <a:ext cx="6522489" cy="720000"/>
          </a:xfrm>
        </p:spPr>
        <p:txBody>
          <a:bodyPr/>
          <a:lstStyle/>
          <a:p>
            <a:r>
              <a:rPr lang="en-GB" sz="3200" dirty="0"/>
              <a:t>Difficulties maintaining sterility of items</a:t>
            </a:r>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1410080" y="1251953"/>
            <a:ext cx="6522488" cy="4898560"/>
          </a:xfrm>
        </p:spPr>
      </p:pic>
      <p:sp>
        <p:nvSpPr>
          <p:cNvPr id="2" name="Rectangle 1">
            <a:extLst>
              <a:ext uri="{FF2B5EF4-FFF2-40B4-BE49-F238E27FC236}">
                <a16:creationId xmlns:a16="http://schemas.microsoft.com/office/drawing/2014/main" id="{5F178329-2C6C-4941-9640-649AF7CC7DCC}"/>
              </a:ext>
            </a:extLst>
          </p:cNvPr>
          <p:cNvSpPr/>
          <p:nvPr/>
        </p:nvSpPr>
        <p:spPr>
          <a:xfrm>
            <a:off x="362191" y="6325847"/>
            <a:ext cx="1269899" cy="215444"/>
          </a:xfrm>
          <a:prstGeom prst="rect">
            <a:avLst/>
          </a:prstGeom>
        </p:spPr>
        <p:txBody>
          <a:bodyPr wrap="none">
            <a:spAutoFit/>
          </a:bodyPr>
          <a:lstStyle/>
          <a:p>
            <a:r>
              <a:rPr lang="en-US" sz="800" dirty="0">
                <a:solidFill>
                  <a:srgbClr val="000000"/>
                </a:solidFill>
                <a:latin typeface="Arial" panose="020B0604020202020204" pitchFamily="34" charset="0"/>
                <a:ea typeface="MS Mincho" panose="02020609040205080304" pitchFamily="49" charset="-128"/>
              </a:rPr>
              <a:t>© WHO/Nizam </a:t>
            </a:r>
            <a:r>
              <a:rPr lang="en-US" sz="800" dirty="0" err="1">
                <a:solidFill>
                  <a:srgbClr val="000000"/>
                </a:solidFill>
                <a:latin typeface="Arial" panose="020B0604020202020204" pitchFamily="34" charset="0"/>
                <a:ea typeface="MS Mincho" panose="02020609040205080304" pitchFamily="49" charset="-128"/>
              </a:rPr>
              <a:t>Damani</a:t>
            </a:r>
            <a:r>
              <a:rPr lang="en-US" sz="800" dirty="0">
                <a:solidFill>
                  <a:srgbClr val="000000"/>
                </a:solidFill>
                <a:latin typeface="Arial" panose="020B0604020202020204" pitchFamily="34" charset="0"/>
                <a:ea typeface="MS Mincho" panose="02020609040205080304" pitchFamily="49" charset="-128"/>
              </a:rPr>
              <a:t> </a:t>
            </a:r>
            <a:endParaRPr lang="en-GB" sz="800" dirty="0"/>
          </a:p>
        </p:txBody>
      </p:sp>
    </p:spTree>
    <p:extLst>
      <p:ext uri="{BB962C8B-B14F-4D97-AF65-F5344CB8AC3E}">
        <p14:creationId xmlns:p14="http://schemas.microsoft.com/office/powerpoint/2010/main" val="245361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351323" y="3262970"/>
            <a:ext cx="8424001" cy="2641372"/>
          </a:xfrm>
        </p:spPr>
        <p:txBody>
          <a:bodyPr>
            <a:normAutofit/>
          </a:bodyPr>
          <a:lstStyle/>
          <a:p>
            <a:pPr marL="285750" indent="-285750">
              <a:buFont typeface="Arial" charset="0"/>
              <a:buChar char="•"/>
            </a:pPr>
            <a:r>
              <a:rPr lang="en-ZA" sz="2400" dirty="0"/>
              <a:t>All sterilization methods </a:t>
            </a:r>
            <a:r>
              <a:rPr lang="en-ZA" sz="2400" b="1" dirty="0"/>
              <a:t>must be validated </a:t>
            </a:r>
            <a:r>
              <a:rPr lang="en-ZA" sz="2400" dirty="0"/>
              <a:t>to ensure the </a:t>
            </a:r>
            <a:r>
              <a:rPr lang="en-ZA" sz="2400" b="1" dirty="0"/>
              <a:t>process is working properly </a:t>
            </a:r>
            <a:r>
              <a:rPr lang="en-ZA" sz="2400" dirty="0"/>
              <a:t>and safely. </a:t>
            </a:r>
          </a:p>
          <a:p>
            <a:pPr marL="285750" indent="-285750">
              <a:buFont typeface="Arial" charset="0"/>
              <a:buChar char="•"/>
            </a:pPr>
            <a:endParaRPr lang="en-ZA" sz="2400" dirty="0"/>
          </a:p>
          <a:p>
            <a:pPr marL="285750" indent="-285750">
              <a:buFont typeface="Arial" charset="0"/>
              <a:buChar char="•"/>
            </a:pPr>
            <a:r>
              <a:rPr lang="en-ZA" sz="2400" dirty="0"/>
              <a:t>The results are logged in a register, as well as the patient’s notes, as an essential record.</a:t>
            </a:r>
          </a:p>
        </p:txBody>
      </p:sp>
      <p:sp>
        <p:nvSpPr>
          <p:cNvPr id="4" name="Title 3"/>
          <p:cNvSpPr>
            <a:spLocks noGrp="1"/>
          </p:cNvSpPr>
          <p:nvPr>
            <p:ph type="title"/>
          </p:nvPr>
        </p:nvSpPr>
        <p:spPr>
          <a:xfrm>
            <a:off x="360000" y="451593"/>
            <a:ext cx="6120000" cy="720000"/>
          </a:xfrm>
        </p:spPr>
        <p:txBody>
          <a:bodyPr/>
          <a:lstStyle/>
          <a:p>
            <a:r>
              <a:rPr lang="en-GB" sz="3200" dirty="0"/>
              <a:t>Validation and testing of sterilization methods </a:t>
            </a:r>
            <a:endParaRPr lang="en-ZA" sz="3200" dirty="0">
              <a:solidFill>
                <a:srgbClr val="FF0000"/>
              </a:solidFill>
            </a:endParaRPr>
          </a:p>
        </p:txBody>
      </p:sp>
      <p:sp>
        <p:nvSpPr>
          <p:cNvPr id="2" name="Rectangle 1"/>
          <p:cNvSpPr/>
          <p:nvPr/>
        </p:nvSpPr>
        <p:spPr>
          <a:xfrm>
            <a:off x="538113" y="1698241"/>
            <a:ext cx="8050422" cy="954107"/>
          </a:xfrm>
          <a:prstGeom prst="rect">
            <a:avLst/>
          </a:prstGeom>
          <a:solidFill>
            <a:srgbClr val="C00000"/>
          </a:solidFill>
        </p:spPr>
        <p:txBody>
          <a:bodyPr wrap="square">
            <a:spAutoFit/>
          </a:bodyPr>
          <a:lstStyle/>
          <a:p>
            <a:pPr algn="ctr"/>
            <a:r>
              <a:rPr lang="en-ZA" sz="2800" dirty="0">
                <a:solidFill>
                  <a:srgbClr val="FFFF00"/>
                </a:solidFill>
              </a:rPr>
              <a:t>How do you know a piece of equipment </a:t>
            </a:r>
          </a:p>
          <a:p>
            <a:pPr algn="ctr"/>
            <a:r>
              <a:rPr lang="en-ZA" sz="2800" dirty="0">
                <a:solidFill>
                  <a:srgbClr val="FFFF00"/>
                </a:solidFill>
              </a:rPr>
              <a:t>is safe for use? </a:t>
            </a:r>
          </a:p>
        </p:txBody>
      </p:sp>
      <p:grpSp>
        <p:nvGrpSpPr>
          <p:cNvPr id="7" name="Group 6"/>
          <p:cNvGrpSpPr/>
          <p:nvPr/>
        </p:nvGrpSpPr>
        <p:grpSpPr>
          <a:xfrm rot="19648346">
            <a:off x="8169753" y="5943619"/>
            <a:ext cx="965386" cy="908640"/>
            <a:chOff x="818498" y="507964"/>
            <a:chExt cx="1128965" cy="1001818"/>
          </a:xfrm>
        </p:grpSpPr>
        <p:sp>
          <p:nvSpPr>
            <p:cNvPr id="8" name="Oval 7"/>
            <p:cNvSpPr/>
            <p:nvPr/>
          </p:nvSpPr>
          <p:spPr bwMode="auto">
            <a:xfrm>
              <a:off x="846723" y="507964"/>
              <a:ext cx="1058403" cy="1001818"/>
            </a:xfrm>
            <a:prstGeom prst="ellipse">
              <a:avLst/>
            </a:prstGeom>
            <a:solidFill>
              <a:srgbClr val="FFFF00"/>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a:solidFill>
                  <a:srgbClr val="000066"/>
                </a:solidFill>
                <a:latin typeface="Arial" charset="0"/>
                <a:cs typeface="Arial" charset="0"/>
              </a:endParaRPr>
            </a:p>
          </p:txBody>
        </p:sp>
        <p:sp>
          <p:nvSpPr>
            <p:cNvPr id="9" name="TextBox 8"/>
            <p:cNvSpPr txBox="1"/>
            <p:nvPr/>
          </p:nvSpPr>
          <p:spPr>
            <a:xfrm>
              <a:off x="818498" y="776056"/>
              <a:ext cx="1128965" cy="523220"/>
            </a:xfrm>
            <a:prstGeom prst="rect">
              <a:avLst/>
            </a:prstGeom>
            <a:noFill/>
          </p:spPr>
          <p:txBody>
            <a:bodyPr wrap="square" rtlCol="0">
              <a:spAutoFit/>
            </a:bodyPr>
            <a:lstStyle/>
            <a:p>
              <a:pPr algn="ctr"/>
              <a:r>
                <a:rPr lang="en-US" sz="1200" dirty="0"/>
                <a:t>Interactive question</a:t>
              </a:r>
            </a:p>
          </p:txBody>
        </p:sp>
      </p:grpSp>
    </p:spTree>
    <p:extLst>
      <p:ext uri="{BB962C8B-B14F-4D97-AF65-F5344CB8AC3E}">
        <p14:creationId xmlns:p14="http://schemas.microsoft.com/office/powerpoint/2010/main" val="6224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559" y="1495200"/>
            <a:ext cx="8424001" cy="4798508"/>
          </a:xfrm>
        </p:spPr>
        <p:txBody>
          <a:bodyPr>
            <a:normAutofit/>
          </a:bodyPr>
          <a:lstStyle/>
          <a:p>
            <a:pPr marL="342900" lvl="0" indent="-342900">
              <a:buFont typeface="Arial" charset="0"/>
              <a:buChar char="•"/>
            </a:pPr>
            <a:r>
              <a:rPr lang="en-GB" sz="2000" dirty="0"/>
              <a:t>Validation applies to equipment or procedures used when reprocessing medical devices for reuse. </a:t>
            </a:r>
          </a:p>
          <a:p>
            <a:pPr marL="342900" lvl="0" indent="-342900">
              <a:buFont typeface="Arial" charset="0"/>
              <a:buChar char="•"/>
            </a:pPr>
            <a:r>
              <a:rPr lang="en-GB" sz="2000" b="1" dirty="0"/>
              <a:t>Each step of the decontamination cycle</a:t>
            </a:r>
            <a:r>
              <a:rPr lang="en-GB" sz="2000" dirty="0"/>
              <a:t> </a:t>
            </a:r>
            <a:r>
              <a:rPr lang="en-GB" sz="2000" b="1" dirty="0"/>
              <a:t>requires validation </a:t>
            </a:r>
            <a:r>
              <a:rPr lang="en-GB" sz="2000" dirty="0"/>
              <a:t>as part of the quality assurance programme.</a:t>
            </a:r>
          </a:p>
          <a:p>
            <a:pPr marL="342900" lvl="0" indent="-342900">
              <a:buFont typeface="Arial" charset="0"/>
              <a:buChar char="•"/>
            </a:pPr>
            <a:r>
              <a:rPr lang="en-GB" sz="2000" dirty="0"/>
              <a:t>Validating a process consists of systematically carrying it out in a specific manner to improve it by:</a:t>
            </a:r>
          </a:p>
          <a:p>
            <a:pPr marL="685800" lvl="1" indent="-342900"/>
            <a:r>
              <a:rPr lang="en-AU" sz="2000" dirty="0"/>
              <a:t>establishing temporary programmes and checklists; </a:t>
            </a:r>
          </a:p>
          <a:p>
            <a:pPr marL="685800" lvl="1" indent="-342900"/>
            <a:r>
              <a:rPr lang="en-AU" sz="2000" dirty="0"/>
              <a:t>validating protocols with criteria for acceptance/rejection; </a:t>
            </a:r>
          </a:p>
          <a:p>
            <a:pPr marL="685800" lvl="1" indent="-342900"/>
            <a:r>
              <a:rPr lang="en-AU" sz="2000" dirty="0"/>
              <a:t>planning for resource needs;</a:t>
            </a:r>
          </a:p>
          <a:p>
            <a:pPr marL="685800" lvl="1" indent="-342900"/>
            <a:r>
              <a:rPr lang="en-AU" sz="2000" dirty="0"/>
              <a:t>performing risk analysis.</a:t>
            </a:r>
            <a:endParaRPr lang="en-ZA" sz="2000" dirty="0"/>
          </a:p>
          <a:p>
            <a:endParaRPr lang="en-ZA" dirty="0"/>
          </a:p>
          <a:p>
            <a:endParaRPr lang="en-ZA" dirty="0"/>
          </a:p>
        </p:txBody>
      </p:sp>
      <p:sp>
        <p:nvSpPr>
          <p:cNvPr id="2" name="Title 1"/>
          <p:cNvSpPr>
            <a:spLocks noGrp="1"/>
          </p:cNvSpPr>
          <p:nvPr>
            <p:ph type="title"/>
          </p:nvPr>
        </p:nvSpPr>
        <p:spPr/>
        <p:txBody>
          <a:bodyPr/>
          <a:lstStyle/>
          <a:p>
            <a:r>
              <a:rPr lang="en-GB" sz="3200" b="1" dirty="0"/>
              <a:t>What is validation? </a:t>
            </a:r>
            <a:endParaRPr lang="en-ZA" sz="3200" dirty="0"/>
          </a:p>
        </p:txBody>
      </p:sp>
    </p:spTree>
    <p:extLst>
      <p:ext uri="{BB962C8B-B14F-4D97-AF65-F5344CB8AC3E}">
        <p14:creationId xmlns:p14="http://schemas.microsoft.com/office/powerpoint/2010/main" val="19873583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59" y="1046480"/>
            <a:ext cx="8733201" cy="5699760"/>
          </a:xfrm>
        </p:spPr>
        <p:txBody>
          <a:bodyPr>
            <a:normAutofit/>
          </a:bodyPr>
          <a:lstStyle/>
          <a:p>
            <a:pPr marL="342900" indent="-342900">
              <a:buFont typeface="Arial" charset="0"/>
              <a:buChar char="•"/>
            </a:pPr>
            <a:r>
              <a:rPr lang="en-US" sz="2000" dirty="0"/>
              <a:t>Ensure the equipment you buy or accept as a donation is fit for purpose.</a:t>
            </a:r>
          </a:p>
          <a:p>
            <a:pPr marL="342900" indent="-342900">
              <a:buFont typeface="Arial" charset="0"/>
              <a:buChar char="•"/>
            </a:pPr>
            <a:r>
              <a:rPr lang="en-ZA" sz="2000" dirty="0"/>
              <a:t>Installation qualification is a process of obtaining and documenting evidence that equipment has been provided and installed in accordance with its specifications.</a:t>
            </a:r>
          </a:p>
          <a:p>
            <a:pPr marL="342900" indent="-342900">
              <a:buFont typeface="Arial" charset="0"/>
              <a:buChar char="•"/>
            </a:pPr>
            <a:r>
              <a:rPr lang="en-ZA" sz="2000" dirty="0"/>
              <a:t>Processes to consider include the following. </a:t>
            </a:r>
          </a:p>
          <a:p>
            <a:pPr marL="685800" lvl="1" indent="-342900"/>
            <a:r>
              <a:rPr lang="en-ZA" sz="2000" dirty="0"/>
              <a:t>Verify the correct installation of connections: water, steam, electricity, compressed air and ventilation: this verifies that the different parameters meet the manufacturer’s specifications and any applicable regulations.</a:t>
            </a:r>
          </a:p>
          <a:p>
            <a:pPr marL="685800" lvl="1" indent="-342900"/>
            <a:r>
              <a:rPr lang="en-ZA" sz="2000" dirty="0"/>
              <a:t>Verify the correct operation of the equipment’s different security functions, according to the manufacturer’s guidelines.</a:t>
            </a:r>
          </a:p>
          <a:p>
            <a:pPr marL="685800" lvl="1" indent="-342900"/>
            <a:r>
              <a:rPr lang="en-ZA" sz="2000" dirty="0"/>
              <a:t>Confirm that the machine is equipped with the adequate technical documentation – such as installation plans and a technical/operational user manual.</a:t>
            </a:r>
          </a:p>
        </p:txBody>
      </p:sp>
      <p:sp>
        <p:nvSpPr>
          <p:cNvPr id="2" name="Title 1"/>
          <p:cNvSpPr>
            <a:spLocks noGrp="1"/>
          </p:cNvSpPr>
          <p:nvPr>
            <p:ph type="title"/>
          </p:nvPr>
        </p:nvSpPr>
        <p:spPr>
          <a:xfrm>
            <a:off x="217759" y="223520"/>
            <a:ext cx="6120000" cy="720000"/>
          </a:xfrm>
        </p:spPr>
        <p:txBody>
          <a:bodyPr/>
          <a:lstStyle/>
          <a:p>
            <a:r>
              <a:rPr lang="en-US" sz="3200" dirty="0"/>
              <a:t>Installation qualification</a:t>
            </a:r>
            <a:endParaRPr lang="en-ZA" sz="3200" dirty="0"/>
          </a:p>
        </p:txBody>
      </p:sp>
    </p:spTree>
    <p:extLst>
      <p:ext uri="{BB962C8B-B14F-4D97-AF65-F5344CB8AC3E}">
        <p14:creationId xmlns:p14="http://schemas.microsoft.com/office/powerpoint/2010/main" val="8341625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1048159"/>
            <a:ext cx="8601121" cy="5545681"/>
          </a:xfrm>
        </p:spPr>
        <p:txBody>
          <a:bodyPr>
            <a:normAutofit/>
          </a:bodyPr>
          <a:lstStyle/>
          <a:p>
            <a:pPr marL="342900" indent="-342900">
              <a:buFont typeface="Arial" charset="0"/>
              <a:buChar char="•"/>
            </a:pPr>
            <a:r>
              <a:rPr lang="en-ZA" sz="2000" dirty="0"/>
              <a:t>Operational qualification is a process of obtaining and documenting evidence that the installed equipment operates within predetermined limits when used in accordance with its operational procedures.</a:t>
            </a:r>
          </a:p>
          <a:p>
            <a:pPr marL="342900" indent="-342900">
              <a:buFont typeface="Arial" charset="0"/>
              <a:buChar char="•"/>
            </a:pPr>
            <a:r>
              <a:rPr lang="en-ZA" sz="2000" dirty="0"/>
              <a:t>The following steps should be taken for a </a:t>
            </a:r>
            <a:r>
              <a:rPr lang="en-ZA" sz="2000" b="1" dirty="0"/>
              <a:t>pre-vacuum autoclave</a:t>
            </a:r>
            <a:r>
              <a:rPr lang="en-ZA" sz="2000" dirty="0"/>
              <a:t>:</a:t>
            </a:r>
          </a:p>
          <a:p>
            <a:pPr marL="703263" lvl="1" indent="-342900">
              <a:buFont typeface="Arial" charset="0"/>
              <a:buChar char="•"/>
            </a:pPr>
            <a:r>
              <a:rPr lang="en-ZA" sz="1800" dirty="0"/>
              <a:t>calibration of the regulation and control elements;</a:t>
            </a:r>
          </a:p>
          <a:p>
            <a:pPr marL="703263" lvl="1" indent="-342900">
              <a:buFont typeface="Arial" charset="0"/>
              <a:buChar char="•"/>
            </a:pPr>
            <a:r>
              <a:rPr lang="en-ZA" sz="1800" dirty="0"/>
              <a:t>running a cycle with the vacuum test;</a:t>
            </a:r>
          </a:p>
          <a:p>
            <a:pPr marL="703263" lvl="1" indent="-342900">
              <a:buFont typeface="Arial" charset="0"/>
              <a:buChar char="•"/>
            </a:pPr>
            <a:r>
              <a:rPr lang="en-ZA" sz="1800" dirty="0"/>
              <a:t>running a cycle with the Bowie Dick test;</a:t>
            </a:r>
          </a:p>
          <a:p>
            <a:pPr marL="703263" lvl="1" indent="-342900">
              <a:buFont typeface="Arial" charset="0"/>
              <a:buChar char="•"/>
            </a:pPr>
            <a:r>
              <a:rPr lang="en-ZA" sz="1800" dirty="0"/>
              <a:t>implementing three thermometric tests in an empty chamber in order to obtain the temperature profile at all points of the chamber.</a:t>
            </a:r>
          </a:p>
          <a:p>
            <a:pPr marL="342900" indent="-342900">
              <a:buFont typeface="Arial" charset="0"/>
              <a:buChar char="•"/>
            </a:pPr>
            <a:r>
              <a:rPr lang="en-ZA" sz="2000" dirty="0"/>
              <a:t>The following steps should be taken for a </a:t>
            </a:r>
            <a:r>
              <a:rPr lang="en-ZA" sz="2000" b="1" dirty="0"/>
              <a:t>displacement autoclave:</a:t>
            </a:r>
          </a:p>
          <a:p>
            <a:pPr marL="703263" lvl="1" indent="-342900">
              <a:buFont typeface="Arial" charset="0"/>
              <a:buChar char="•"/>
            </a:pPr>
            <a:r>
              <a:rPr lang="en-ZA" sz="1800" dirty="0"/>
              <a:t>calibration of the regulation and control elements;</a:t>
            </a:r>
          </a:p>
          <a:p>
            <a:pPr marL="703263" lvl="1" indent="-342900">
              <a:buFont typeface="Arial" charset="0"/>
              <a:buChar char="•"/>
            </a:pPr>
            <a:r>
              <a:rPr lang="en-ZA" sz="1800" dirty="0"/>
              <a:t>implementing three thermometric tests in an empty chamber in order to obtain the temperature profile at all points of the chamber.</a:t>
            </a:r>
          </a:p>
        </p:txBody>
      </p:sp>
      <p:sp>
        <p:nvSpPr>
          <p:cNvPr id="2" name="Title 1"/>
          <p:cNvSpPr>
            <a:spLocks noGrp="1"/>
          </p:cNvSpPr>
          <p:nvPr>
            <p:ph type="title"/>
          </p:nvPr>
        </p:nvSpPr>
        <p:spPr>
          <a:xfrm>
            <a:off x="359999" y="152400"/>
            <a:ext cx="6120000" cy="720000"/>
          </a:xfrm>
        </p:spPr>
        <p:txBody>
          <a:bodyPr/>
          <a:lstStyle/>
          <a:p>
            <a:r>
              <a:rPr lang="en-ZA" dirty="0"/>
              <a:t>Operational qualification</a:t>
            </a:r>
          </a:p>
        </p:txBody>
      </p:sp>
    </p:spTree>
    <p:extLst>
      <p:ext uri="{BB962C8B-B14F-4D97-AF65-F5344CB8AC3E}">
        <p14:creationId xmlns:p14="http://schemas.microsoft.com/office/powerpoint/2010/main" val="4991818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1474880"/>
            <a:ext cx="8424001" cy="4237200"/>
          </a:xfrm>
        </p:spPr>
        <p:txBody>
          <a:bodyPr/>
          <a:lstStyle/>
          <a:p>
            <a:r>
              <a:rPr lang="en-ZA" sz="2000" dirty="0"/>
              <a:t>Performance qualification is a process of obtaining and documenting evidence that the equipment:</a:t>
            </a:r>
          </a:p>
          <a:p>
            <a:pPr marL="646113" lvl="1" indent="-285750">
              <a:buFont typeface="Arial" charset="0"/>
              <a:buChar char="•"/>
            </a:pPr>
            <a:r>
              <a:rPr lang="en-ZA" sz="2000" dirty="0"/>
              <a:t>is installed and operates in accordance with operational procedures;</a:t>
            </a:r>
          </a:p>
          <a:p>
            <a:pPr marL="646113" lvl="1" indent="-285750">
              <a:buFont typeface="Arial" charset="0"/>
              <a:buChar char="•"/>
            </a:pPr>
            <a:r>
              <a:rPr lang="en-ZA" sz="2000" dirty="0"/>
              <a:t>consistently performs in accordance with predetermined criteria;</a:t>
            </a:r>
          </a:p>
          <a:p>
            <a:pPr marL="646113" lvl="1" indent="-285750">
              <a:buFont typeface="Arial" charset="0"/>
              <a:buChar char="•"/>
            </a:pPr>
            <a:r>
              <a:rPr lang="en-ZA" sz="2000" dirty="0"/>
              <a:t>thereby, yields a product meeting its specification.</a:t>
            </a:r>
          </a:p>
        </p:txBody>
      </p:sp>
      <p:sp>
        <p:nvSpPr>
          <p:cNvPr id="2" name="Title 1"/>
          <p:cNvSpPr>
            <a:spLocks noGrp="1"/>
          </p:cNvSpPr>
          <p:nvPr>
            <p:ph type="title"/>
          </p:nvPr>
        </p:nvSpPr>
        <p:spPr/>
        <p:txBody>
          <a:bodyPr/>
          <a:lstStyle/>
          <a:p>
            <a:r>
              <a:rPr lang="en-ZA" dirty="0"/>
              <a:t>Performance qualification</a:t>
            </a:r>
          </a:p>
        </p:txBody>
      </p:sp>
    </p:spTree>
    <p:extLst>
      <p:ext uri="{BB962C8B-B14F-4D97-AF65-F5344CB8AC3E}">
        <p14:creationId xmlns:p14="http://schemas.microsoft.com/office/powerpoint/2010/main" val="26962037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030" y="401732"/>
            <a:ext cx="7249410" cy="980728"/>
          </a:xfrm>
        </p:spPr>
        <p:txBody>
          <a:bodyPr/>
          <a:lstStyle/>
          <a:p>
            <a:r>
              <a:rPr lang="en-ZA" sz="3200" dirty="0"/>
              <a:t>Decontamination processes, measurements for validation and their application</a:t>
            </a:r>
          </a:p>
        </p:txBody>
      </p:sp>
      <p:pic>
        <p:nvPicPr>
          <p:cNvPr id="7" name="Content Placeholder 6">
            <a:extLst>
              <a:ext uri="{FF2B5EF4-FFF2-40B4-BE49-F238E27FC236}">
                <a16:creationId xmlns:a16="http://schemas.microsoft.com/office/drawing/2014/main" id="{A3C6B2E3-329F-4B0D-B6D9-15EF9DE8B5CF}"/>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40110" y="1524302"/>
            <a:ext cx="8468221" cy="5074206"/>
          </a:xfrm>
          <a:ln>
            <a:solidFill>
              <a:schemeClr val="tx1"/>
            </a:solidFill>
          </a:ln>
        </p:spPr>
      </p:pic>
    </p:spTree>
    <p:extLst>
      <p:ext uri="{BB962C8B-B14F-4D97-AF65-F5344CB8AC3E}">
        <p14:creationId xmlns:p14="http://schemas.microsoft.com/office/powerpoint/2010/main" val="37667543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225" y="865280"/>
            <a:ext cx="5932517" cy="5332320"/>
          </a:xfrm>
        </p:spPr>
        <p:txBody>
          <a:bodyPr>
            <a:normAutofit fontScale="77500" lnSpcReduction="20000"/>
          </a:bodyPr>
          <a:lstStyle/>
          <a:p>
            <a:r>
              <a:rPr lang="en-ZA" sz="2600" dirty="0"/>
              <a:t>Various methods can be used to validate steam sterilizers.</a:t>
            </a:r>
          </a:p>
          <a:p>
            <a:pPr marL="285750" indent="-285750">
              <a:buFont typeface="Arial" charset="0"/>
              <a:buChar char="•"/>
            </a:pPr>
            <a:r>
              <a:rPr lang="en-ZA" sz="2400" b="1" dirty="0"/>
              <a:t>Visual inspection</a:t>
            </a:r>
          </a:p>
          <a:p>
            <a:pPr marL="646113" lvl="1" indent="-285750">
              <a:buFont typeface="Arial" charset="0"/>
              <a:buChar char="•"/>
            </a:pPr>
            <a:r>
              <a:rPr lang="en-ZA" sz="2400" dirty="0"/>
              <a:t>All packs must be dry (no visible moisture on inspection).</a:t>
            </a:r>
          </a:p>
          <a:p>
            <a:pPr marL="285750" indent="-285750">
              <a:buFont typeface="Arial" charset="0"/>
              <a:buChar char="•"/>
            </a:pPr>
            <a:r>
              <a:rPr lang="en-GB" altLang="en-US" sz="2400" b="1" dirty="0"/>
              <a:t>Thermocouple test </a:t>
            </a:r>
            <a:r>
              <a:rPr lang="en-GB" altLang="en-US" sz="2400" dirty="0"/>
              <a:t>(a temperature-measuring device used by engineers) </a:t>
            </a:r>
          </a:p>
          <a:p>
            <a:pPr marL="646113" lvl="1" indent="-285750">
              <a:buFont typeface="Arial" charset="0"/>
              <a:buChar char="•"/>
            </a:pPr>
            <a:r>
              <a:rPr lang="en-GB" altLang="en-US" sz="2400" dirty="0"/>
              <a:t>Leads are placed in different parts of the load and chamber (and drain) during a sterilization cycle.</a:t>
            </a:r>
          </a:p>
          <a:p>
            <a:pPr marL="285750" indent="-285750">
              <a:buFont typeface="Arial" charset="0"/>
              <a:buChar char="•"/>
            </a:pPr>
            <a:r>
              <a:rPr lang="en-ZA" sz="2400" b="1" dirty="0"/>
              <a:t>Physical indicators</a:t>
            </a:r>
          </a:p>
          <a:p>
            <a:pPr marL="646113" lvl="1" indent="-285750">
              <a:buFont typeface="Arial" charset="0"/>
              <a:buChar char="•"/>
            </a:pPr>
            <a:r>
              <a:rPr lang="en-ZA" sz="2400" dirty="0"/>
              <a:t>Temperature and pressure charts are created.</a:t>
            </a:r>
          </a:p>
          <a:p>
            <a:pPr marL="285750" indent="-285750">
              <a:buFont typeface="Arial" charset="0"/>
              <a:buChar char="•"/>
            </a:pPr>
            <a:r>
              <a:rPr lang="en-ZA" sz="2400" b="1" dirty="0"/>
              <a:t>Leak test</a:t>
            </a:r>
          </a:p>
          <a:p>
            <a:pPr marL="646113" lvl="1" indent="-285750">
              <a:buFont typeface="Arial" charset="0"/>
              <a:buChar char="•"/>
            </a:pPr>
            <a:r>
              <a:rPr lang="en-ZA" sz="2400" dirty="0"/>
              <a:t>A vacuum is created and the return to atmospheric pressure is observed.</a:t>
            </a:r>
          </a:p>
        </p:txBody>
      </p:sp>
      <p:sp>
        <p:nvSpPr>
          <p:cNvPr id="3" name="Title 2"/>
          <p:cNvSpPr>
            <a:spLocks noGrp="1"/>
          </p:cNvSpPr>
          <p:nvPr>
            <p:ph type="title"/>
          </p:nvPr>
        </p:nvSpPr>
        <p:spPr>
          <a:xfrm>
            <a:off x="161866" y="0"/>
            <a:ext cx="6292592" cy="720000"/>
          </a:xfrm>
        </p:spPr>
        <p:txBody>
          <a:bodyPr/>
          <a:lstStyle/>
          <a:p>
            <a:r>
              <a:rPr lang="en-ZA" sz="3200" dirty="0"/>
              <a:t>Validation for steam sterilizers</a:t>
            </a:r>
          </a:p>
        </p:txBody>
      </p:sp>
      <p:pic>
        <p:nvPicPr>
          <p:cNvPr id="5" name="Content Placeholder 4" descr="F:\Music\Pictures\TBH SSD 2011\CSSD 2011\Decontamination the silent enemy\33 sterilizer 2.JPG"/>
          <p:cNvPicPr>
            <a:picLocks noGrp="1"/>
          </p:cNvPicPr>
          <p:nvPr>
            <p:ph sz="half" idx="4294967295"/>
          </p:nvPr>
        </p:nvPicPr>
        <p:blipFill>
          <a:blip r:embed="rId2" cstate="print">
            <a:extLst>
              <a:ext uri="{28A0092B-C50C-407E-A947-70E740481C1C}">
                <a14:useLocalDpi xmlns:a14="http://schemas.microsoft.com/office/drawing/2010/main"/>
              </a:ext>
            </a:extLst>
          </a:blip>
          <a:srcRect/>
          <a:stretch>
            <a:fillRect/>
          </a:stretch>
        </p:blipFill>
        <p:spPr bwMode="auto">
          <a:xfrm>
            <a:off x="6383338" y="1800001"/>
            <a:ext cx="2760662" cy="4237200"/>
          </a:xfrm>
          <a:prstGeom prst="rect">
            <a:avLst/>
          </a:prstGeom>
          <a:noFill/>
          <a:ln>
            <a:noFill/>
          </a:ln>
        </p:spPr>
      </p:pic>
      <p:sp>
        <p:nvSpPr>
          <p:cNvPr id="7" name="Rectangle 6">
            <a:extLst>
              <a:ext uri="{FF2B5EF4-FFF2-40B4-BE49-F238E27FC236}">
                <a16:creationId xmlns:a16="http://schemas.microsoft.com/office/drawing/2014/main" id="{294E91AB-8DAC-4AE2-90A5-5EC126029C87}"/>
              </a:ext>
            </a:extLst>
          </p:cNvPr>
          <p:cNvSpPr/>
          <p:nvPr/>
        </p:nvSpPr>
        <p:spPr>
          <a:xfrm>
            <a:off x="6383339" y="1476834"/>
            <a:ext cx="2760661" cy="646331"/>
          </a:xfrm>
          <a:prstGeom prst="rect">
            <a:avLst/>
          </a:prstGeom>
          <a:solidFill>
            <a:schemeClr val="bg1">
              <a:lumMod val="95000"/>
            </a:schemeClr>
          </a:solidFill>
        </p:spPr>
        <p:txBody>
          <a:bodyPr wrap="square">
            <a:spAutoFit/>
          </a:bodyPr>
          <a:lstStyle/>
          <a:p>
            <a:pPr algn="ctr"/>
            <a:r>
              <a:rPr lang="en-ZA" dirty="0"/>
              <a:t>Temperature and </a:t>
            </a:r>
          </a:p>
          <a:p>
            <a:pPr algn="ctr"/>
            <a:r>
              <a:rPr lang="en-ZA" dirty="0"/>
              <a:t>pressure charts</a:t>
            </a:r>
            <a:endParaRPr lang="en-GB" dirty="0"/>
          </a:p>
        </p:txBody>
      </p:sp>
      <p:sp>
        <p:nvSpPr>
          <p:cNvPr id="6" name="Rectangle 5">
            <a:extLst>
              <a:ext uri="{FF2B5EF4-FFF2-40B4-BE49-F238E27FC236}">
                <a16:creationId xmlns:a16="http://schemas.microsoft.com/office/drawing/2014/main" id="{A3AA8255-F409-44B3-97A4-8D4E978F1FB4}"/>
              </a:ext>
            </a:extLst>
          </p:cNvPr>
          <p:cNvSpPr/>
          <p:nvPr/>
        </p:nvSpPr>
        <p:spPr>
          <a:xfrm>
            <a:off x="6383338" y="6089878"/>
            <a:ext cx="3664585" cy="215444"/>
          </a:xfrm>
          <a:prstGeom prst="rect">
            <a:avLst/>
          </a:prstGeom>
        </p:spPr>
        <p:txBody>
          <a:bodyPr wrap="square">
            <a:spAutoFit/>
          </a:bodyPr>
          <a:lstStyle/>
          <a:p>
            <a:r>
              <a:rPr lang="en-GB" sz="800" dirty="0"/>
              <a:t>© ICAN/</a:t>
            </a:r>
            <a:r>
              <a:rPr lang="en-GB" sz="800" dirty="0" err="1"/>
              <a:t>Shaheen</a:t>
            </a:r>
            <a:r>
              <a:rPr lang="en-GB" sz="800" dirty="0"/>
              <a:t> </a:t>
            </a:r>
            <a:r>
              <a:rPr lang="en-GB" sz="800" dirty="0" err="1"/>
              <a:t>Mehtar</a:t>
            </a:r>
            <a:r>
              <a:rPr lang="en-GB" sz="800" dirty="0"/>
              <a:t> </a:t>
            </a:r>
          </a:p>
        </p:txBody>
      </p:sp>
    </p:spTree>
    <p:extLst>
      <p:ext uri="{BB962C8B-B14F-4D97-AF65-F5344CB8AC3E}">
        <p14:creationId xmlns:p14="http://schemas.microsoft.com/office/powerpoint/2010/main" val="802864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1363" y="1297353"/>
            <a:ext cx="5234398" cy="4665600"/>
          </a:xfrm>
        </p:spPr>
        <p:txBody>
          <a:bodyPr/>
          <a:lstStyle/>
          <a:p>
            <a:r>
              <a:rPr lang="en-GB" altLang="nl-NL" sz="2000" dirty="0"/>
              <a:t>The following tests aim to measure the accuracy of the sterilizer during the sterilization cycle. </a:t>
            </a:r>
          </a:p>
          <a:p>
            <a:pPr marL="342900" indent="-342900">
              <a:buFont typeface="Arial" panose="020B0604020202020204" pitchFamily="34" charset="0"/>
              <a:buChar char="•"/>
            </a:pPr>
            <a:r>
              <a:rPr lang="en-GB" altLang="nl-NL" sz="2000" b="1" dirty="0"/>
              <a:t>Air removal test: </a:t>
            </a:r>
            <a:r>
              <a:rPr lang="en-ZA" sz="2000" dirty="0"/>
              <a:t>Bowie Dick test for air removal (look for uniform change of colour)</a:t>
            </a:r>
          </a:p>
          <a:p>
            <a:pPr marL="342900" indent="-342900">
              <a:buFont typeface="Arial" panose="020B0604020202020204" pitchFamily="34" charset="0"/>
              <a:buChar char="•"/>
            </a:pPr>
            <a:r>
              <a:rPr lang="en-GB" altLang="nl-NL" sz="2000" b="1" dirty="0"/>
              <a:t>Thermocouple test</a:t>
            </a:r>
            <a:r>
              <a:rPr lang="en-GB" altLang="nl-NL" sz="2000" dirty="0"/>
              <a:t>: for any sterilizer</a:t>
            </a:r>
          </a:p>
          <a:p>
            <a:pPr marL="342900" indent="-342900">
              <a:buFont typeface="Arial" panose="020B0604020202020204" pitchFamily="34" charset="0"/>
              <a:buChar char="•"/>
            </a:pPr>
            <a:r>
              <a:rPr lang="en-GB" altLang="nl-NL" sz="2000" b="1" dirty="0"/>
              <a:t>Air detector test</a:t>
            </a:r>
            <a:r>
              <a:rPr lang="en-GB" altLang="nl-NL" sz="2000" dirty="0"/>
              <a:t>: pre-vacuum</a:t>
            </a:r>
          </a:p>
          <a:p>
            <a:pPr marL="342900" indent="-342900">
              <a:buFont typeface="Arial" panose="020B0604020202020204" pitchFamily="34" charset="0"/>
              <a:buChar char="•"/>
            </a:pPr>
            <a:r>
              <a:rPr lang="en-GB" altLang="nl-NL" sz="2000" b="1" dirty="0"/>
              <a:t>Chemical indicators</a:t>
            </a:r>
            <a:r>
              <a:rPr lang="en-GB" altLang="nl-NL" sz="2000" dirty="0"/>
              <a:t>: dry and steam (colour-changing tape)</a:t>
            </a:r>
          </a:p>
          <a:p>
            <a:pPr marL="342900" indent="-342900">
              <a:buFont typeface="Arial" panose="020B0604020202020204" pitchFamily="34" charset="0"/>
              <a:buChar char="•"/>
            </a:pPr>
            <a:r>
              <a:rPr lang="en-GB" altLang="nl-NL" sz="2000" b="1" dirty="0"/>
              <a:t>Biological indicators</a:t>
            </a:r>
            <a:r>
              <a:rPr lang="en-GB" altLang="nl-NL" sz="2000" dirty="0"/>
              <a:t>: </a:t>
            </a:r>
            <a:r>
              <a:rPr lang="en-ZA" sz="2000" dirty="0"/>
              <a:t>contain spores which should be killed by the process (note colour change)</a:t>
            </a:r>
          </a:p>
        </p:txBody>
      </p:sp>
      <p:sp>
        <p:nvSpPr>
          <p:cNvPr id="9" name="Title 8"/>
          <p:cNvSpPr>
            <a:spLocks noGrp="1"/>
          </p:cNvSpPr>
          <p:nvPr>
            <p:ph type="title"/>
          </p:nvPr>
        </p:nvSpPr>
        <p:spPr>
          <a:xfrm>
            <a:off x="211362" y="485770"/>
            <a:ext cx="6778718" cy="720000"/>
          </a:xfrm>
        </p:spPr>
        <p:txBody>
          <a:bodyPr/>
          <a:lstStyle/>
          <a:p>
            <a:r>
              <a:rPr lang="en-CA" sz="3200" dirty="0"/>
              <a:t>Suggested tests for </a:t>
            </a:r>
            <a:r>
              <a:rPr lang="en-CA" sz="3200"/>
              <a:t>validating steam </a:t>
            </a:r>
            <a:r>
              <a:rPr lang="en-CA" sz="3200" dirty="0"/>
              <a:t>sterilizers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16002" y="3286751"/>
            <a:ext cx="2927998" cy="162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8" descr="F:\TEACHING COURSES\STERILE SERVICES INCLUDING PHOTOS\ForSpots SSD\TestBDFeuilleBon.jpg"/>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5761" y="1506913"/>
            <a:ext cx="2330874" cy="168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9" descr="F:\TEACHING COURSES\STERILE SERVICES INCLUDING PHOTOS\ForSpots SSD\P1010075.JPG"/>
          <p:cNvPicPr>
            <a:picLocks/>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90080" y="1620519"/>
            <a:ext cx="2153920" cy="1570320"/>
          </a:xfrm>
          <a:prstGeom prst="rect">
            <a:avLst/>
          </a:prstGeom>
          <a:noFill/>
          <a:ln>
            <a:noFill/>
          </a:ln>
        </p:spPr>
      </p:pic>
      <p:pic>
        <p:nvPicPr>
          <p:cNvPr id="8" name="Content Placeholder 13" descr="http://www.dimensionsofdentalhygiene.com/uploadedimages/DDH/Magazine/2009/03_March/monix4.jpg"/>
          <p:cNvPicPr>
            <a:picLocks/>
          </p:cNvPicPr>
          <p:nvPr/>
        </p:nvPicPr>
        <p:blipFill rotWithShape="1">
          <a:blip r:embed="rId6" cstate="screen">
            <a:extLst>
              <a:ext uri="{28A0092B-C50C-407E-A947-70E740481C1C}">
                <a14:useLocalDpi xmlns:a14="http://schemas.microsoft.com/office/drawing/2010/main"/>
              </a:ext>
            </a:extLst>
          </a:blip>
          <a:srcRect/>
          <a:stretch/>
        </p:blipFill>
        <p:spPr bwMode="auto">
          <a:xfrm>
            <a:off x="6485953" y="4985977"/>
            <a:ext cx="2388095" cy="1425199"/>
          </a:xfrm>
          <a:prstGeom prst="rect">
            <a:avLst/>
          </a:prstGeom>
          <a:noFill/>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3D93A6CC-8BED-4D38-81D6-D78429FCD36B}"/>
              </a:ext>
            </a:extLst>
          </p:cNvPr>
          <p:cNvSpPr/>
          <p:nvPr/>
        </p:nvSpPr>
        <p:spPr>
          <a:xfrm>
            <a:off x="6331362" y="974188"/>
            <a:ext cx="2798232" cy="646331"/>
          </a:xfrm>
          <a:prstGeom prst="rect">
            <a:avLst/>
          </a:prstGeom>
          <a:solidFill>
            <a:schemeClr val="bg1"/>
          </a:solidFill>
        </p:spPr>
        <p:txBody>
          <a:bodyPr wrap="square">
            <a:spAutoFit/>
          </a:bodyPr>
          <a:lstStyle/>
          <a:p>
            <a:pPr algn="ctr"/>
            <a:r>
              <a:rPr lang="en-GB" altLang="nl-NL" b="1" dirty="0"/>
              <a:t>Air removal test</a:t>
            </a:r>
            <a:r>
              <a:rPr lang="en-GB" altLang="nl-NL" dirty="0"/>
              <a:t>: </a:t>
            </a:r>
          </a:p>
          <a:p>
            <a:pPr algn="ctr"/>
            <a:r>
              <a:rPr lang="en-ZA" b="1" dirty="0"/>
              <a:t>Bowie Dick </a:t>
            </a:r>
            <a:endParaRPr lang="en-GB" dirty="0"/>
          </a:p>
        </p:txBody>
      </p:sp>
      <p:sp>
        <p:nvSpPr>
          <p:cNvPr id="4" name="Rectangle 3">
            <a:extLst>
              <a:ext uri="{FF2B5EF4-FFF2-40B4-BE49-F238E27FC236}">
                <a16:creationId xmlns:a16="http://schemas.microsoft.com/office/drawing/2014/main" id="{3C043C2B-FAE5-4489-A38A-0C5AB9BFD751}"/>
              </a:ext>
            </a:extLst>
          </p:cNvPr>
          <p:cNvSpPr/>
          <p:nvPr/>
        </p:nvSpPr>
        <p:spPr>
          <a:xfrm>
            <a:off x="6485953" y="6072622"/>
            <a:ext cx="2394940" cy="338554"/>
          </a:xfrm>
          <a:prstGeom prst="rect">
            <a:avLst/>
          </a:prstGeom>
          <a:solidFill>
            <a:schemeClr val="bg1">
              <a:lumMod val="95000"/>
            </a:schemeClr>
          </a:solidFill>
        </p:spPr>
        <p:txBody>
          <a:bodyPr wrap="square">
            <a:spAutoFit/>
          </a:bodyPr>
          <a:lstStyle/>
          <a:p>
            <a:r>
              <a:rPr lang="en-GB" altLang="nl-NL" sz="1600" b="1" dirty="0"/>
              <a:t>Biological indicators</a:t>
            </a:r>
            <a:endParaRPr lang="en-GB" sz="1600" dirty="0"/>
          </a:p>
        </p:txBody>
      </p:sp>
      <p:sp>
        <p:nvSpPr>
          <p:cNvPr id="10" name="Rectangle 9">
            <a:extLst>
              <a:ext uri="{FF2B5EF4-FFF2-40B4-BE49-F238E27FC236}">
                <a16:creationId xmlns:a16="http://schemas.microsoft.com/office/drawing/2014/main" id="{A3AA8255-F409-44B3-97A4-8D4E978F1FB4}"/>
              </a:ext>
            </a:extLst>
          </p:cNvPr>
          <p:cNvSpPr/>
          <p:nvPr/>
        </p:nvSpPr>
        <p:spPr>
          <a:xfrm>
            <a:off x="5445761" y="3196723"/>
            <a:ext cx="3664585" cy="215444"/>
          </a:xfrm>
          <a:prstGeom prst="rect">
            <a:avLst/>
          </a:prstGeom>
        </p:spPr>
        <p:txBody>
          <a:bodyPr wrap="square">
            <a:spAutoFit/>
          </a:bodyPr>
          <a:lstStyle/>
          <a:p>
            <a:r>
              <a:rPr lang="en-GB" sz="800" dirty="0"/>
              <a:t>© ICAN/</a:t>
            </a:r>
            <a:r>
              <a:rPr lang="en-GB" sz="800" dirty="0" err="1"/>
              <a:t>Shaheen</a:t>
            </a:r>
            <a:r>
              <a:rPr lang="en-GB" sz="800" dirty="0"/>
              <a:t> </a:t>
            </a:r>
            <a:r>
              <a:rPr lang="en-GB" sz="800" dirty="0" err="1"/>
              <a:t>Mehtar</a:t>
            </a:r>
            <a:r>
              <a:rPr lang="en-GB" sz="800" dirty="0"/>
              <a:t> </a:t>
            </a:r>
          </a:p>
        </p:txBody>
      </p:sp>
    </p:spTree>
    <p:extLst>
      <p:ext uri="{BB962C8B-B14F-4D97-AF65-F5344CB8AC3E}">
        <p14:creationId xmlns:p14="http://schemas.microsoft.com/office/powerpoint/2010/main" val="7552566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Session 6</a:t>
            </a:r>
          </a:p>
        </p:txBody>
      </p:sp>
      <p:sp>
        <p:nvSpPr>
          <p:cNvPr id="11" name="Picture Placeholder 10"/>
          <p:cNvSpPr>
            <a:spLocks noGrp="1"/>
          </p:cNvSpPr>
          <p:nvPr>
            <p:ph type="pic" sz="quarter" idx="23"/>
          </p:nvPr>
        </p:nvSpPr>
        <p:spPr/>
      </p:sp>
      <p:sp>
        <p:nvSpPr>
          <p:cNvPr id="13" name="Subtitle 1"/>
          <p:cNvSpPr>
            <a:spLocks noGrp="1"/>
          </p:cNvSpPr>
          <p:nvPr>
            <p:ph type="body" sz="quarter" idx="18"/>
          </p:nvPr>
        </p:nvSpPr>
        <p:spPr>
          <a:xfrm>
            <a:off x="1" y="1800000"/>
            <a:ext cx="4453245" cy="2711842"/>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dirty="0">
                <a:solidFill>
                  <a:schemeClr val="accent2"/>
                </a:solidFill>
              </a:rPr>
              <a:t>Disinfection and sterilization</a:t>
            </a:r>
          </a:p>
          <a:p>
            <a:r>
              <a:rPr lang="en-GB" dirty="0">
                <a:solidFill>
                  <a:schemeClr val="accent2"/>
                </a:solidFill>
              </a:rPr>
              <a:t>Part B: methods of decontamination using chemicals</a:t>
            </a:r>
            <a:endParaRPr lang="en-US" dirty="0">
              <a:solidFill>
                <a:schemeClr val="accent2"/>
              </a:solidFill>
            </a:endParaRPr>
          </a:p>
        </p:txBody>
      </p:sp>
    </p:spTree>
    <p:extLst>
      <p:ext uri="{BB962C8B-B14F-4D97-AF65-F5344CB8AC3E}">
        <p14:creationId xmlns:p14="http://schemas.microsoft.com/office/powerpoint/2010/main" val="1545409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056641"/>
            <a:ext cx="8424001" cy="5433740"/>
          </a:xfrm>
        </p:spPr>
        <p:txBody>
          <a:bodyPr>
            <a:normAutofit/>
          </a:bodyPr>
          <a:lstStyle/>
          <a:p>
            <a:pPr marL="342900" indent="-342900">
              <a:buFont typeface="Arial" charset="0"/>
              <a:buChar char="•"/>
            </a:pPr>
            <a:r>
              <a:rPr lang="en-CA" sz="2200" b="1" dirty="0"/>
              <a:t>Cleaning</a:t>
            </a:r>
          </a:p>
          <a:p>
            <a:r>
              <a:rPr lang="en-GB" sz="2200" dirty="0"/>
              <a:t>The first step required to remove contamination by foreign material, e.g. dust, soil. It will also remove organic material, such as blood, secretions, excretions and micro-organisms, to prepare a medical device for disinfection or sterilization</a:t>
            </a:r>
            <a:r>
              <a:rPr lang="en-CA" sz="2200" dirty="0"/>
              <a:t>.</a:t>
            </a:r>
          </a:p>
          <a:p>
            <a:pPr marL="342900" indent="-342900">
              <a:buFont typeface="Arial" charset="0"/>
              <a:buChar char="•"/>
            </a:pPr>
            <a:r>
              <a:rPr lang="en-GB" sz="2200" b="1" dirty="0"/>
              <a:t>Disinfection</a:t>
            </a:r>
          </a:p>
          <a:p>
            <a:r>
              <a:rPr lang="en-GB" sz="2200" dirty="0"/>
              <a:t>A process to reduce the number of viable micro-organisms to a less harmful level. This process may </a:t>
            </a:r>
            <a:r>
              <a:rPr lang="en-GB" sz="2200" b="1" dirty="0"/>
              <a:t>not</a:t>
            </a:r>
            <a:r>
              <a:rPr lang="en-GB" sz="2200" dirty="0"/>
              <a:t> inactivate bacterial spores, prions and some viruses.</a:t>
            </a:r>
            <a:endParaRPr lang="en-CA" sz="2200" b="1" dirty="0"/>
          </a:p>
          <a:p>
            <a:pPr marL="342900" indent="-342900">
              <a:buFont typeface="Arial" charset="0"/>
              <a:buChar char="•"/>
            </a:pPr>
            <a:r>
              <a:rPr lang="en-CA" sz="2200" b="1" dirty="0"/>
              <a:t>Sterilization</a:t>
            </a:r>
          </a:p>
          <a:p>
            <a:r>
              <a:rPr lang="en-GB" sz="2200" dirty="0"/>
              <a:t>A validated process used to render an object free from viable micro-organisms, including viruses and bacterial spores, but not prions.</a:t>
            </a:r>
            <a:endParaRPr lang="en-CA" sz="2200" b="1" dirty="0"/>
          </a:p>
        </p:txBody>
      </p:sp>
      <p:sp>
        <p:nvSpPr>
          <p:cNvPr id="3" name="Title 2"/>
          <p:cNvSpPr>
            <a:spLocks noGrp="1"/>
          </p:cNvSpPr>
          <p:nvPr>
            <p:ph type="title"/>
          </p:nvPr>
        </p:nvSpPr>
        <p:spPr>
          <a:xfrm>
            <a:off x="217759" y="164419"/>
            <a:ext cx="6120000" cy="720000"/>
          </a:xfrm>
        </p:spPr>
        <p:txBody>
          <a:bodyPr/>
          <a:lstStyle/>
          <a:p>
            <a:r>
              <a:rPr lang="en-ZA" sz="3200" dirty="0"/>
              <a:t>Definitions (1)</a:t>
            </a:r>
            <a:endParaRPr lang="en-CA" sz="3200" dirty="0"/>
          </a:p>
        </p:txBody>
      </p:sp>
    </p:spTree>
    <p:extLst>
      <p:ext uri="{BB962C8B-B14F-4D97-AF65-F5344CB8AC3E}">
        <p14:creationId xmlns:p14="http://schemas.microsoft.com/office/powerpoint/2010/main" val="6021409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00F9B7-F09D-49C9-A05C-26E4DF6C0B38}"/>
              </a:ext>
            </a:extLst>
          </p:cNvPr>
          <p:cNvSpPr>
            <a:spLocks noGrp="1"/>
          </p:cNvSpPr>
          <p:nvPr>
            <p:ph idx="1"/>
          </p:nvPr>
        </p:nvSpPr>
        <p:spPr>
          <a:xfrm>
            <a:off x="268559" y="1444400"/>
            <a:ext cx="8424001" cy="4237200"/>
          </a:xfrm>
        </p:spPr>
        <p:txBody>
          <a:bodyPr/>
          <a:lstStyle/>
          <a:p>
            <a:pPr marL="342900" indent="-342900">
              <a:buFont typeface="Arial" charset="0"/>
              <a:buChar char="•"/>
            </a:pPr>
            <a:r>
              <a:rPr lang="en-GB" sz="2200" b="1" dirty="0"/>
              <a:t>Disinfectant</a:t>
            </a:r>
          </a:p>
          <a:p>
            <a:r>
              <a:rPr lang="en-GB" sz="2200" dirty="0"/>
              <a:t>A chemical agent that is capable of killing most pathogenic micro-organisms under defined conditions, but not necessarily bacterial spores. It is a substance recommended for application to </a:t>
            </a:r>
            <a:r>
              <a:rPr lang="en-GB" sz="2200" b="1" dirty="0"/>
              <a:t>inanimate surfaces </a:t>
            </a:r>
            <a:r>
              <a:rPr lang="en-GB" sz="2200" dirty="0"/>
              <a:t>to kill a range of micro-organisms.</a:t>
            </a:r>
          </a:p>
          <a:p>
            <a:pPr marL="342900" indent="-342900">
              <a:buFont typeface="Arial" panose="020B0604020202020204" pitchFamily="34" charset="0"/>
              <a:buChar char="•"/>
            </a:pPr>
            <a:r>
              <a:rPr lang="en-GB" sz="2200" b="1" dirty="0"/>
              <a:t>Antiseptic</a:t>
            </a:r>
            <a:endParaRPr lang="en-GB" sz="2200" dirty="0"/>
          </a:p>
          <a:p>
            <a:r>
              <a:rPr lang="en-GB" sz="2200" dirty="0"/>
              <a:t>The equivalent agent, which kills micro-organisms present on </a:t>
            </a:r>
            <a:r>
              <a:rPr lang="en-GB" sz="2200" b="1" dirty="0"/>
              <a:t>skin and mucous membrane</a:t>
            </a:r>
            <a:r>
              <a:rPr lang="en-GB" sz="2200" dirty="0"/>
              <a:t>.</a:t>
            </a:r>
          </a:p>
        </p:txBody>
      </p:sp>
      <p:sp>
        <p:nvSpPr>
          <p:cNvPr id="3" name="Title 2">
            <a:extLst>
              <a:ext uri="{FF2B5EF4-FFF2-40B4-BE49-F238E27FC236}">
                <a16:creationId xmlns:a16="http://schemas.microsoft.com/office/drawing/2014/main" id="{126F204D-B3D8-4580-9D2B-65362783FF54}"/>
              </a:ext>
            </a:extLst>
          </p:cNvPr>
          <p:cNvSpPr>
            <a:spLocks noGrp="1"/>
          </p:cNvSpPr>
          <p:nvPr>
            <p:ph type="title"/>
          </p:nvPr>
        </p:nvSpPr>
        <p:spPr/>
        <p:txBody>
          <a:bodyPr/>
          <a:lstStyle/>
          <a:p>
            <a:r>
              <a:rPr lang="en-ZA" dirty="0"/>
              <a:t>Definitions (2)</a:t>
            </a:r>
            <a:endParaRPr lang="en-GB" b="0" dirty="0"/>
          </a:p>
        </p:txBody>
      </p:sp>
    </p:spTree>
    <p:extLst>
      <p:ext uri="{BB962C8B-B14F-4D97-AF65-F5344CB8AC3E}">
        <p14:creationId xmlns:p14="http://schemas.microsoft.com/office/powerpoint/2010/main" val="18344241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8937" y="1381761"/>
            <a:ext cx="8424001" cy="5290710"/>
          </a:xfrm>
        </p:spPr>
        <p:txBody>
          <a:bodyPr>
            <a:normAutofit/>
          </a:bodyPr>
          <a:lstStyle/>
          <a:p>
            <a:pPr marL="342900" indent="-342900">
              <a:buFont typeface="Arial" charset="0"/>
              <a:buChar char="•"/>
            </a:pPr>
            <a:r>
              <a:rPr lang="en-CA" sz="2000" dirty="0"/>
              <a:t>Purpose: the level of decontamination required  </a:t>
            </a:r>
          </a:p>
          <a:p>
            <a:pPr marL="342900" indent="-342900">
              <a:buFont typeface="Arial" charset="0"/>
              <a:buChar char="•"/>
            </a:pPr>
            <a:r>
              <a:rPr lang="en-CA" sz="2000" dirty="0"/>
              <a:t>Range and level of activity (see details on the next slide) </a:t>
            </a:r>
          </a:p>
          <a:p>
            <a:pPr marL="342900" indent="-342900">
              <a:buFont typeface="Arial" charset="0"/>
              <a:buChar char="•"/>
            </a:pPr>
            <a:r>
              <a:rPr lang="en-CA" sz="2000" dirty="0"/>
              <a:t>Rate of kill/turnaround time</a:t>
            </a:r>
          </a:p>
          <a:p>
            <a:pPr marL="342900" indent="-342900">
              <a:buFont typeface="Arial" charset="0"/>
              <a:buChar char="•"/>
            </a:pPr>
            <a:r>
              <a:rPr lang="en-CA" sz="2000" dirty="0"/>
              <a:t>How quickly it dries and whether it leaves a residue</a:t>
            </a:r>
          </a:p>
          <a:p>
            <a:pPr marL="342900" indent="-342900">
              <a:buFont typeface="Arial" charset="0"/>
              <a:buChar char="•"/>
            </a:pPr>
            <a:r>
              <a:rPr lang="en-CA" sz="2000" dirty="0"/>
              <a:t>Health and safety issues, e.g. Glutaraldehyde </a:t>
            </a:r>
          </a:p>
          <a:p>
            <a:pPr marL="342900" indent="-342900">
              <a:buFont typeface="Arial" charset="0"/>
              <a:buChar char="•"/>
            </a:pPr>
            <a:r>
              <a:rPr lang="en-CA" sz="2000" dirty="0"/>
              <a:t>Compatibility with the material used – for example, hypochlorite (bleach) damages surgical instruments</a:t>
            </a:r>
          </a:p>
          <a:p>
            <a:pPr marL="342900" indent="-342900">
              <a:buFont typeface="Arial" charset="0"/>
              <a:buChar char="•"/>
            </a:pPr>
            <a:r>
              <a:rPr lang="en-CA" sz="2000" dirty="0"/>
              <a:t>Inactivation by organic matter, e.g. alcohol and hypochlorite (bleach) </a:t>
            </a:r>
          </a:p>
          <a:p>
            <a:pPr marL="342900" indent="-342900">
              <a:buFont typeface="Arial" charset="0"/>
              <a:buChar char="•"/>
            </a:pPr>
            <a:r>
              <a:rPr lang="en-CA" sz="2000" dirty="0"/>
              <a:t>Ease of use</a:t>
            </a:r>
          </a:p>
          <a:p>
            <a:pPr marL="342900" indent="-342900">
              <a:buFont typeface="Arial" charset="0"/>
              <a:buChar char="•"/>
            </a:pPr>
            <a:r>
              <a:rPr lang="en-CA" sz="2000" dirty="0"/>
              <a:t>Cost</a:t>
            </a:r>
          </a:p>
        </p:txBody>
      </p:sp>
      <p:sp>
        <p:nvSpPr>
          <p:cNvPr id="3" name="Title 2"/>
          <p:cNvSpPr>
            <a:spLocks noGrp="1"/>
          </p:cNvSpPr>
          <p:nvPr>
            <p:ph type="title"/>
          </p:nvPr>
        </p:nvSpPr>
        <p:spPr>
          <a:xfrm>
            <a:off x="359999" y="473637"/>
            <a:ext cx="7580843" cy="720000"/>
          </a:xfrm>
        </p:spPr>
        <p:txBody>
          <a:bodyPr>
            <a:noAutofit/>
          </a:bodyPr>
          <a:lstStyle/>
          <a:p>
            <a:r>
              <a:rPr lang="en-CA" sz="3200" dirty="0"/>
              <a:t>Considerations when choosing a disinfectant</a:t>
            </a:r>
          </a:p>
        </p:txBody>
      </p:sp>
    </p:spTree>
    <p:extLst>
      <p:ext uri="{BB962C8B-B14F-4D97-AF65-F5344CB8AC3E}">
        <p14:creationId xmlns:p14="http://schemas.microsoft.com/office/powerpoint/2010/main" val="18908980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1"/>
          </p:nvPr>
        </p:nvSpPr>
        <p:spPr>
          <a:xfrm>
            <a:off x="360000" y="6545438"/>
            <a:ext cx="8419774" cy="208579"/>
          </a:xfrm>
        </p:spPr>
        <p:txBody>
          <a:bodyPr>
            <a:normAutofit/>
          </a:bodyPr>
          <a:lstStyle/>
          <a:p>
            <a:r>
              <a:rPr lang="en-GB" i="1"/>
              <a:t>Source: </a:t>
            </a:r>
            <a:r>
              <a:rPr lang="en-GB"/>
              <a:t>Damani N. Manual of infection prevention and control. Oxford: Oxford University Press; 2019.</a:t>
            </a:r>
            <a:endParaRPr lang="en-CA" dirty="0"/>
          </a:p>
        </p:txBody>
      </p:sp>
      <p:sp>
        <p:nvSpPr>
          <p:cNvPr id="2" name="Title 1"/>
          <p:cNvSpPr>
            <a:spLocks noGrp="1"/>
          </p:cNvSpPr>
          <p:nvPr>
            <p:ph type="title"/>
          </p:nvPr>
        </p:nvSpPr>
        <p:spPr>
          <a:xfrm>
            <a:off x="146640" y="501944"/>
            <a:ext cx="7442880" cy="1001112"/>
          </a:xfrm>
        </p:spPr>
        <p:txBody>
          <a:bodyPr>
            <a:normAutofit fontScale="90000"/>
          </a:bodyPr>
          <a:lstStyle/>
          <a:p>
            <a:br>
              <a:rPr lang="en-ZA" sz="2200" b="1" dirty="0"/>
            </a:br>
            <a:br>
              <a:rPr lang="en-ZA" sz="2200" b="1" dirty="0"/>
            </a:br>
            <a:br>
              <a:rPr lang="en-ZA" sz="2200" b="1" dirty="0"/>
            </a:br>
            <a:r>
              <a:rPr lang="en-ZA" sz="3600" dirty="0"/>
              <a:t>Resistance to germicidal activity of chemical disinfectants against various micro-organisms</a:t>
            </a:r>
            <a:endParaRPr lang="en-GB" sz="3600" dirty="0"/>
          </a:p>
        </p:txBody>
      </p:sp>
      <p:pic>
        <p:nvPicPr>
          <p:cNvPr id="3" name="Picture 2"/>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738060"/>
            <a:ext cx="9144000" cy="4716340"/>
          </a:xfrm>
          <a:prstGeom prst="rect">
            <a:avLst/>
          </a:prstGeom>
          <a:noFill/>
          <a:ln>
            <a:noFill/>
          </a:ln>
        </p:spPr>
      </p:pic>
    </p:spTree>
    <p:extLst>
      <p:ext uri="{BB962C8B-B14F-4D97-AF65-F5344CB8AC3E}">
        <p14:creationId xmlns:p14="http://schemas.microsoft.com/office/powerpoint/2010/main" val="20790311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CE30F1-A076-414C-B46A-1F688B8DB43B}"/>
              </a:ext>
            </a:extLst>
          </p:cNvPr>
          <p:cNvPicPr>
            <a:picLocks noChangeAspect="1"/>
          </p:cNvPicPr>
          <p:nvPr/>
        </p:nvPicPr>
        <p:blipFill>
          <a:blip r:embed="rId2"/>
          <a:stretch>
            <a:fillRect/>
          </a:stretch>
        </p:blipFill>
        <p:spPr>
          <a:xfrm>
            <a:off x="105663" y="1100736"/>
            <a:ext cx="8798812" cy="4794225"/>
          </a:xfrm>
          <a:prstGeom prst="rect">
            <a:avLst/>
          </a:prstGeom>
        </p:spPr>
      </p:pic>
      <p:sp>
        <p:nvSpPr>
          <p:cNvPr id="7" name="Text Placeholder 6"/>
          <p:cNvSpPr>
            <a:spLocks noGrp="1"/>
          </p:cNvSpPr>
          <p:nvPr>
            <p:ph type="body" sz="quarter" idx="21"/>
          </p:nvPr>
        </p:nvSpPr>
        <p:spPr/>
        <p:txBody>
          <a:bodyPr>
            <a:normAutofit/>
          </a:bodyPr>
          <a:lstStyle/>
          <a:p>
            <a:r>
              <a:rPr lang="en-GB" i="1" dirty="0"/>
              <a:t>Source: </a:t>
            </a:r>
            <a:r>
              <a:rPr lang="en-GB" dirty="0" err="1"/>
              <a:t>Damani</a:t>
            </a:r>
            <a:r>
              <a:rPr lang="en-GB" dirty="0"/>
              <a:t> N. Manual of infection prevention and control. Oxford: Oxford University Press; 2019.</a:t>
            </a:r>
            <a:endParaRPr lang="en-CA" dirty="0"/>
          </a:p>
        </p:txBody>
      </p:sp>
      <p:sp>
        <p:nvSpPr>
          <p:cNvPr id="4" name="Rectangle 3"/>
          <p:cNvSpPr/>
          <p:nvPr/>
        </p:nvSpPr>
        <p:spPr bwMode="auto">
          <a:xfrm>
            <a:off x="212271" y="1861457"/>
            <a:ext cx="8692204" cy="1636392"/>
          </a:xfrm>
          <a:prstGeom prst="rect">
            <a:avLst/>
          </a:prstGeom>
          <a:noFill/>
          <a:ln w="38100" cap="flat" cmpd="sng" algn="ctr">
            <a:solidFill>
              <a:srgbClr val="C0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
        <p:nvSpPr>
          <p:cNvPr id="10" name="Title 1"/>
          <p:cNvSpPr txBox="1">
            <a:spLocks/>
          </p:cNvSpPr>
          <p:nvPr/>
        </p:nvSpPr>
        <p:spPr bwMode="gray">
          <a:xfrm>
            <a:off x="212270" y="-56666"/>
            <a:ext cx="7549969" cy="1001112"/>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rgbClr val="0092CC"/>
                </a:solidFill>
                <a:latin typeface="+mj-lt"/>
                <a:ea typeface="+mj-ea"/>
                <a:cs typeface="+mj-cs"/>
              </a:defRPr>
            </a:lvl1pPr>
          </a:lstStyle>
          <a:p>
            <a:r>
              <a:rPr lang="en-ZA" sz="3200" dirty="0"/>
              <a:t>Antimicrobial activity and summary of properties of disinfectants</a:t>
            </a:r>
            <a:endParaRPr lang="en-GB" sz="3200" dirty="0"/>
          </a:p>
        </p:txBody>
      </p:sp>
      <p:sp>
        <p:nvSpPr>
          <p:cNvPr id="6" name="Rectangle 5">
            <a:extLst>
              <a:ext uri="{FF2B5EF4-FFF2-40B4-BE49-F238E27FC236}">
                <a16:creationId xmlns:a16="http://schemas.microsoft.com/office/drawing/2014/main" id="{3D17CF72-460C-4FE7-84F9-4C5E6F525736}"/>
              </a:ext>
            </a:extLst>
          </p:cNvPr>
          <p:cNvSpPr/>
          <p:nvPr/>
        </p:nvSpPr>
        <p:spPr bwMode="auto">
          <a:xfrm>
            <a:off x="212271" y="4004582"/>
            <a:ext cx="8719458" cy="986518"/>
          </a:xfrm>
          <a:prstGeom prst="rect">
            <a:avLst/>
          </a:prstGeom>
          <a:noFill/>
          <a:ln w="38100" cap="flat" cmpd="sng" algn="ctr">
            <a:solidFill>
              <a:srgbClr val="C0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10061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439" y="1444399"/>
            <a:ext cx="8424001" cy="5045981"/>
          </a:xfrm>
        </p:spPr>
        <p:txBody>
          <a:bodyPr>
            <a:noAutofit/>
          </a:bodyPr>
          <a:lstStyle/>
          <a:p>
            <a:pPr marL="342900" indent="-342900">
              <a:buFont typeface="Arial" panose="020B0604020202020204" pitchFamily="34" charset="0"/>
              <a:buChar char="•"/>
            </a:pPr>
            <a:r>
              <a:rPr lang="en-GB" sz="2200" dirty="0"/>
              <a:t>These include liquid bleach and sodium </a:t>
            </a:r>
            <a:r>
              <a:rPr lang="en-GB" sz="2200" dirty="0" err="1"/>
              <a:t>dichloroisocyanurate</a:t>
            </a:r>
            <a:r>
              <a:rPr lang="en-GB" sz="2200" dirty="0"/>
              <a:t> (</a:t>
            </a:r>
            <a:r>
              <a:rPr lang="en-GB" sz="2200" dirty="0" err="1"/>
              <a:t>NaDCC</a:t>
            </a:r>
            <a:r>
              <a:rPr lang="en-GB" sz="2200" dirty="0"/>
              <a:t>) tablets.</a:t>
            </a:r>
          </a:p>
          <a:p>
            <a:pPr marL="342900" indent="-342900">
              <a:buFont typeface="Arial" panose="020B0604020202020204" pitchFamily="34" charset="0"/>
              <a:buChar char="•"/>
            </a:pPr>
            <a:r>
              <a:rPr lang="en-GB" sz="2200" dirty="0"/>
              <a:t>Their main use is for disinfection of the </a:t>
            </a:r>
            <a:r>
              <a:rPr lang="en-GB" sz="2200" b="1" dirty="0"/>
              <a:t>environment</a:t>
            </a:r>
            <a:r>
              <a:rPr lang="en-GB" sz="2200" dirty="0"/>
              <a:t> unless otherwise recommended by the manufacturer of the medical device.</a:t>
            </a:r>
          </a:p>
          <a:p>
            <a:pPr marL="342900" indent="-342900">
              <a:buFont typeface="Arial" panose="020B0604020202020204" pitchFamily="34" charset="0"/>
              <a:buChar char="•"/>
            </a:pPr>
            <a:r>
              <a:rPr lang="en-GB" sz="2200" dirty="0"/>
              <a:t>Diluted solutions are </a:t>
            </a:r>
            <a:r>
              <a:rPr lang="en-GB" sz="2200" b="1" dirty="0"/>
              <a:t>unstable</a:t>
            </a:r>
            <a:r>
              <a:rPr lang="en-GB" sz="2200" dirty="0"/>
              <a:t>, and should therefore be:</a:t>
            </a:r>
          </a:p>
          <a:p>
            <a:pPr marL="703263" lvl="1" indent="-342900"/>
            <a:r>
              <a:rPr lang="en-GB" sz="2200" dirty="0"/>
              <a:t>freshly prepared daily </a:t>
            </a:r>
          </a:p>
          <a:p>
            <a:pPr marL="703263" lvl="1" indent="-342900"/>
            <a:r>
              <a:rPr lang="en-GB" sz="2200" dirty="0"/>
              <a:t>used before the expiry date.</a:t>
            </a:r>
          </a:p>
          <a:p>
            <a:pPr marL="342900" indent="-342900">
              <a:buFont typeface="Arial" panose="020B0604020202020204" pitchFamily="34" charset="0"/>
              <a:buChar char="•"/>
            </a:pPr>
            <a:r>
              <a:rPr lang="en-GB" sz="2200" b="1" dirty="0"/>
              <a:t>Decomposition</a:t>
            </a:r>
            <a:r>
              <a:rPr lang="en-GB" sz="2200" dirty="0"/>
              <a:t> of chlorine is accelerated by light, heat and heavy metal.</a:t>
            </a:r>
          </a:p>
        </p:txBody>
      </p:sp>
      <p:sp>
        <p:nvSpPr>
          <p:cNvPr id="4" name="Title 3"/>
          <p:cNvSpPr>
            <a:spLocks noGrp="1"/>
          </p:cNvSpPr>
          <p:nvPr>
            <p:ph type="title"/>
          </p:nvPr>
        </p:nvSpPr>
        <p:spPr/>
        <p:txBody>
          <a:bodyPr/>
          <a:lstStyle/>
          <a:p>
            <a:r>
              <a:rPr lang="en-GB" sz="3200" dirty="0"/>
              <a:t>Chlorine-releasing agents (1)</a:t>
            </a:r>
          </a:p>
        </p:txBody>
      </p:sp>
    </p:spTree>
    <p:extLst>
      <p:ext uri="{BB962C8B-B14F-4D97-AF65-F5344CB8AC3E}">
        <p14:creationId xmlns:p14="http://schemas.microsoft.com/office/powerpoint/2010/main" val="836350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544320"/>
            <a:ext cx="8424001" cy="4795520"/>
          </a:xfrm>
        </p:spPr>
        <p:txBody>
          <a:bodyPr>
            <a:noAutofit/>
          </a:bodyPr>
          <a:lstStyle/>
          <a:p>
            <a:pPr marL="285750" indent="-285750">
              <a:buFont typeface="Arial" charset="0"/>
              <a:buChar char="•"/>
            </a:pPr>
            <a:r>
              <a:rPr lang="en-GB" sz="2400" dirty="0"/>
              <a:t>They may </a:t>
            </a:r>
            <a:r>
              <a:rPr lang="en-GB" sz="2400" b="1" dirty="0"/>
              <a:t>bleach </a:t>
            </a:r>
            <a:r>
              <a:rPr lang="en-GB" sz="2400" dirty="0"/>
              <a:t>fabrics, carpets or soft furnishings.</a:t>
            </a:r>
          </a:p>
          <a:p>
            <a:pPr marL="285750" indent="-285750">
              <a:buFont typeface="Arial" charset="0"/>
              <a:buChar char="•"/>
            </a:pPr>
            <a:r>
              <a:rPr lang="en-GB" sz="2400" dirty="0"/>
              <a:t>They are inactivated by organic matter such as blood. </a:t>
            </a:r>
          </a:p>
          <a:p>
            <a:pPr marL="285750" indent="-285750">
              <a:buFont typeface="Arial" charset="0"/>
              <a:buChar char="•"/>
            </a:pPr>
            <a:r>
              <a:rPr lang="en-GB" sz="2400" b="1" dirty="0"/>
              <a:t>Cleaning</a:t>
            </a:r>
            <a:r>
              <a:rPr lang="en-GB" sz="2400" dirty="0"/>
              <a:t> the device prior to using the agent is essential.</a:t>
            </a:r>
          </a:p>
          <a:p>
            <a:pPr marL="285750" indent="-285750">
              <a:buFont typeface="Arial" charset="0"/>
              <a:buChar char="•"/>
            </a:pPr>
            <a:r>
              <a:rPr lang="en-GB" sz="2400" dirty="0"/>
              <a:t>They are </a:t>
            </a:r>
            <a:r>
              <a:rPr lang="en-GB" sz="2400" b="1" dirty="0"/>
              <a:t>corrosive</a:t>
            </a:r>
            <a:r>
              <a:rPr lang="en-GB" sz="2400" dirty="0"/>
              <a:t> to metal, damaged plastic, rubber and similar components on prolonged contact.</a:t>
            </a:r>
          </a:p>
          <a:p>
            <a:pPr marL="285750" indent="-285750">
              <a:buFont typeface="Arial" charset="0"/>
              <a:buChar char="•"/>
            </a:pPr>
            <a:r>
              <a:rPr lang="en-GB" sz="2400" dirty="0"/>
              <a:t>They are </a:t>
            </a:r>
            <a:r>
              <a:rPr lang="en-GB" sz="2400" b="1" dirty="0"/>
              <a:t>not recommended </a:t>
            </a:r>
            <a:r>
              <a:rPr lang="en-GB" sz="2400" dirty="0"/>
              <a:t>for use on surgical instruments prior to cleaning.</a:t>
            </a:r>
          </a:p>
          <a:p>
            <a:pPr marL="285750" indent="-285750">
              <a:buFont typeface="Arial" charset="0"/>
              <a:buChar char="•"/>
            </a:pPr>
            <a:r>
              <a:rPr lang="en-GB" sz="2400" dirty="0"/>
              <a:t>They are </a:t>
            </a:r>
            <a:r>
              <a:rPr lang="en-GB" sz="2400" b="1" dirty="0"/>
              <a:t>not recommended </a:t>
            </a:r>
            <a:r>
              <a:rPr lang="en-GB" sz="2400" dirty="0"/>
              <a:t>for disinfection of PPE.</a:t>
            </a:r>
          </a:p>
        </p:txBody>
      </p:sp>
      <p:sp>
        <p:nvSpPr>
          <p:cNvPr id="4" name="Title 3"/>
          <p:cNvSpPr>
            <a:spLocks noGrp="1"/>
          </p:cNvSpPr>
          <p:nvPr>
            <p:ph type="title"/>
          </p:nvPr>
        </p:nvSpPr>
        <p:spPr/>
        <p:txBody>
          <a:bodyPr/>
          <a:lstStyle/>
          <a:p>
            <a:r>
              <a:rPr lang="en-GB" sz="3200" dirty="0"/>
              <a:t>Chlorine-releasing agents (2)</a:t>
            </a:r>
          </a:p>
        </p:txBody>
      </p:sp>
    </p:spTree>
    <p:extLst>
      <p:ext uri="{BB962C8B-B14F-4D97-AF65-F5344CB8AC3E}">
        <p14:creationId xmlns:p14="http://schemas.microsoft.com/office/powerpoint/2010/main" val="36855084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CA"/>
          </a:p>
        </p:txBody>
      </p:sp>
      <p:sp>
        <p:nvSpPr>
          <p:cNvPr id="3" name="Title 2">
            <a:extLst>
              <a:ext uri="{FF2B5EF4-FFF2-40B4-BE49-F238E27FC236}">
                <a16:creationId xmlns:a16="http://schemas.microsoft.com/office/drawing/2014/main" id="{7D7CE2CD-62C8-409F-94FF-65A9A7550774}"/>
              </a:ext>
            </a:extLst>
          </p:cNvPr>
          <p:cNvSpPr>
            <a:spLocks noGrp="1"/>
          </p:cNvSpPr>
          <p:nvPr>
            <p:ph type="title"/>
          </p:nvPr>
        </p:nvSpPr>
        <p:spPr>
          <a:xfrm>
            <a:off x="153848" y="312088"/>
            <a:ext cx="6945041" cy="720000"/>
          </a:xfrm>
        </p:spPr>
        <p:txBody>
          <a:bodyPr/>
          <a:lstStyle/>
          <a:p>
            <a:r>
              <a:rPr lang="en-GB" sz="3200" dirty="0"/>
              <a:t>Uses of chlorine and recommended solution strengths</a:t>
            </a:r>
          </a:p>
        </p:txBody>
      </p:sp>
      <p:pic>
        <p:nvPicPr>
          <p:cNvPr id="4" name="Content Placeholder 3">
            <a:extLst>
              <a:ext uri="{FF2B5EF4-FFF2-40B4-BE49-F238E27FC236}">
                <a16:creationId xmlns:a16="http://schemas.microsoft.com/office/drawing/2014/main" id="{D7FF14D2-5715-442A-9B0C-20CB8BE73E99}"/>
              </a:ext>
            </a:extLst>
          </p:cNvPr>
          <p:cNvPicPr>
            <a:picLocks noGrp="1" noChangeAspect="1"/>
          </p:cNvPicPr>
          <p:nvPr>
            <p:ph idx="4294967295"/>
          </p:nvPr>
        </p:nvPicPr>
        <p:blipFill>
          <a:blip r:embed="rId3"/>
          <a:stretch>
            <a:fillRect/>
          </a:stretch>
        </p:blipFill>
        <p:spPr>
          <a:xfrm>
            <a:off x="12299" y="1148253"/>
            <a:ext cx="7835900" cy="5084763"/>
          </a:xfrm>
          <a:prstGeom prst="rect">
            <a:avLst/>
          </a:prstGeom>
        </p:spPr>
      </p:pic>
      <p:pic>
        <p:nvPicPr>
          <p:cNvPr id="8" name="Picture 7">
            <a:extLst>
              <a:ext uri="{FF2B5EF4-FFF2-40B4-BE49-F238E27FC236}">
                <a16:creationId xmlns:a16="http://schemas.microsoft.com/office/drawing/2014/main" id="{6E1C1E5D-254E-4346-9158-0B720DA71180}"/>
              </a:ext>
            </a:extLst>
          </p:cNvPr>
          <p:cNvPicPr>
            <a:picLocks noChangeAspect="1"/>
          </p:cNvPicPr>
          <p:nvPr/>
        </p:nvPicPr>
        <p:blipFill>
          <a:blip r:embed="rId4"/>
          <a:stretch>
            <a:fillRect/>
          </a:stretch>
        </p:blipFill>
        <p:spPr>
          <a:xfrm>
            <a:off x="7717413" y="3690634"/>
            <a:ext cx="1189444" cy="2299590"/>
          </a:xfrm>
          <a:prstGeom prst="rect">
            <a:avLst/>
          </a:prstGeom>
        </p:spPr>
      </p:pic>
      <p:pic>
        <p:nvPicPr>
          <p:cNvPr id="10" name="Picture 9">
            <a:extLst>
              <a:ext uri="{FF2B5EF4-FFF2-40B4-BE49-F238E27FC236}">
                <a16:creationId xmlns:a16="http://schemas.microsoft.com/office/drawing/2014/main" id="{A72B7004-0CC0-48B9-A096-5C2B653004ED}"/>
              </a:ext>
            </a:extLst>
          </p:cNvPr>
          <p:cNvPicPr>
            <a:picLocks noChangeAspect="1"/>
          </p:cNvPicPr>
          <p:nvPr/>
        </p:nvPicPr>
        <p:blipFill>
          <a:blip r:embed="rId5"/>
          <a:stretch>
            <a:fillRect/>
          </a:stretch>
        </p:blipFill>
        <p:spPr>
          <a:xfrm>
            <a:off x="7717414" y="915922"/>
            <a:ext cx="1426586" cy="2774712"/>
          </a:xfrm>
          <a:prstGeom prst="rect">
            <a:avLst/>
          </a:prstGeom>
        </p:spPr>
      </p:pic>
      <p:pic>
        <p:nvPicPr>
          <p:cNvPr id="13" name="Picture 12">
            <a:extLst>
              <a:ext uri="{FF2B5EF4-FFF2-40B4-BE49-F238E27FC236}">
                <a16:creationId xmlns:a16="http://schemas.microsoft.com/office/drawing/2014/main" id="{92C23D32-DB03-42A6-AB81-AE27E2CFDA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86627" y="1476927"/>
            <a:ext cx="261571" cy="2000250"/>
          </a:xfrm>
          <a:prstGeom prst="rect">
            <a:avLst/>
          </a:prstGeom>
        </p:spPr>
      </p:pic>
      <p:sp>
        <p:nvSpPr>
          <p:cNvPr id="7" name="Text Placeholder 6">
            <a:extLst>
              <a:ext uri="{FF2B5EF4-FFF2-40B4-BE49-F238E27FC236}">
                <a16:creationId xmlns:a16="http://schemas.microsoft.com/office/drawing/2014/main" id="{C7ABC72B-B1ED-429B-B64C-226D0AF1E293}"/>
              </a:ext>
            </a:extLst>
          </p:cNvPr>
          <p:cNvSpPr>
            <a:spLocks noGrp="1"/>
          </p:cNvSpPr>
          <p:nvPr>
            <p:ph type="body" sz="quarter" idx="21"/>
          </p:nvPr>
        </p:nvSpPr>
        <p:spPr/>
        <p:txBody>
          <a:bodyPr/>
          <a:lstStyle/>
          <a:p>
            <a:r>
              <a:rPr lang="en-GB" dirty="0"/>
              <a:t>© WHO/Nizam </a:t>
            </a:r>
            <a:r>
              <a:rPr lang="en-GB" dirty="0" err="1"/>
              <a:t>Damani</a:t>
            </a:r>
            <a:endParaRPr lang="en-GB" dirty="0"/>
          </a:p>
        </p:txBody>
      </p:sp>
    </p:spTree>
    <p:extLst>
      <p:ext uri="{BB962C8B-B14F-4D97-AF65-F5344CB8AC3E}">
        <p14:creationId xmlns:p14="http://schemas.microsoft.com/office/powerpoint/2010/main" val="17257629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defTabSz="877888">
              <a:lnSpc>
                <a:spcPct val="80000"/>
              </a:lnSpc>
              <a:buNone/>
            </a:pPr>
            <a:endParaRPr lang="en-US" sz="2800" dirty="0"/>
          </a:p>
          <a:p>
            <a:pPr marL="0" indent="0" algn="ctr" defTabSz="877888">
              <a:lnSpc>
                <a:spcPct val="80000"/>
              </a:lnSpc>
              <a:buNone/>
            </a:pPr>
            <a:r>
              <a:rPr lang="en-US" sz="2800" dirty="0"/>
              <a:t>Chlorhexidine gluconate</a:t>
            </a:r>
          </a:p>
          <a:p>
            <a:pPr marL="0" indent="0" algn="ctr" defTabSz="877888">
              <a:lnSpc>
                <a:spcPct val="80000"/>
              </a:lnSpc>
              <a:buNone/>
            </a:pPr>
            <a:r>
              <a:rPr lang="en-US" sz="2800" dirty="0"/>
              <a:t>Hexachlorophene</a:t>
            </a:r>
          </a:p>
          <a:p>
            <a:pPr marL="0" indent="0" algn="ctr" defTabSz="877888">
              <a:lnSpc>
                <a:spcPct val="80000"/>
              </a:lnSpc>
              <a:buNone/>
            </a:pPr>
            <a:r>
              <a:rPr lang="en-US" sz="2800" dirty="0" err="1"/>
              <a:t>Iodophor</a:t>
            </a:r>
            <a:endParaRPr lang="en-US" sz="2800" dirty="0"/>
          </a:p>
          <a:p>
            <a:pPr marL="0" indent="0" algn="ctr" defTabSz="877888">
              <a:lnSpc>
                <a:spcPct val="80000"/>
              </a:lnSpc>
              <a:buNone/>
            </a:pPr>
            <a:r>
              <a:rPr lang="en-US" sz="2800" dirty="0" err="1"/>
              <a:t>Benzalkonium</a:t>
            </a:r>
            <a:r>
              <a:rPr lang="en-US" sz="2800" dirty="0"/>
              <a:t> chloride</a:t>
            </a:r>
          </a:p>
          <a:p>
            <a:pPr marL="0" indent="0" algn="ctr" defTabSz="877888">
              <a:lnSpc>
                <a:spcPct val="80000"/>
              </a:lnSpc>
              <a:buNone/>
            </a:pPr>
            <a:r>
              <a:rPr lang="en-US" sz="2800" dirty="0" err="1"/>
              <a:t>Cetrimide</a:t>
            </a:r>
            <a:endParaRPr lang="en-US" sz="2800" dirty="0"/>
          </a:p>
          <a:p>
            <a:pPr marL="0" indent="0" algn="ctr" defTabSz="877888">
              <a:lnSpc>
                <a:spcPct val="80000"/>
              </a:lnSpc>
              <a:buNone/>
            </a:pPr>
            <a:r>
              <a:rPr lang="en-US" sz="2800" dirty="0"/>
              <a:t>Quaternary ammonium compounds</a:t>
            </a:r>
          </a:p>
        </p:txBody>
      </p:sp>
      <p:sp>
        <p:nvSpPr>
          <p:cNvPr id="3" name="Title 2"/>
          <p:cNvSpPr>
            <a:spLocks noGrp="1"/>
          </p:cNvSpPr>
          <p:nvPr>
            <p:ph type="title"/>
          </p:nvPr>
        </p:nvSpPr>
        <p:spPr>
          <a:xfrm>
            <a:off x="359999" y="367619"/>
            <a:ext cx="6630348" cy="720000"/>
          </a:xfrm>
          <a:ln>
            <a:noFill/>
          </a:ln>
        </p:spPr>
        <p:txBody>
          <a:bodyPr/>
          <a:lstStyle/>
          <a:p>
            <a:r>
              <a:rPr lang="en-CA" sz="3200" dirty="0">
                <a:solidFill>
                  <a:srgbClr val="C00000"/>
                </a:solidFill>
              </a:rPr>
              <a:t>Unacceptable</a:t>
            </a:r>
            <a:r>
              <a:rPr lang="en-CA" sz="3200" dirty="0"/>
              <a:t> chemical disinfectants for medical devices</a:t>
            </a:r>
          </a:p>
        </p:txBody>
      </p:sp>
      <p:sp>
        <p:nvSpPr>
          <p:cNvPr id="5" name="Multiplication Sign 4">
            <a:extLst>
              <a:ext uri="{FF2B5EF4-FFF2-40B4-BE49-F238E27FC236}">
                <a16:creationId xmlns:a16="http://schemas.microsoft.com/office/drawing/2014/main" id="{E4B6624E-4AE3-49B2-9E45-435E6435345C}"/>
              </a:ext>
            </a:extLst>
          </p:cNvPr>
          <p:cNvSpPr/>
          <p:nvPr/>
        </p:nvSpPr>
        <p:spPr bwMode="auto">
          <a:xfrm>
            <a:off x="2808464" y="2373745"/>
            <a:ext cx="3522846" cy="3089709"/>
          </a:xfrm>
          <a:prstGeom prst="mathMultiply">
            <a:avLst/>
          </a:prstGeom>
          <a:solidFill>
            <a:srgbClr val="C00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4945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078" y="145351"/>
            <a:ext cx="7026322" cy="720000"/>
          </a:xfrm>
        </p:spPr>
        <p:txBody>
          <a:bodyPr/>
          <a:lstStyle/>
          <a:p>
            <a:r>
              <a:rPr lang="en-GB" sz="3200" dirty="0"/>
              <a:t>Requirements for storage of sterile medical devices</a:t>
            </a:r>
          </a:p>
        </p:txBody>
      </p:sp>
      <p:sp>
        <p:nvSpPr>
          <p:cNvPr id="3" name="Tijdelijke aanduiding voor inhoud 2"/>
          <p:cNvSpPr>
            <a:spLocks noGrp="1"/>
          </p:cNvSpPr>
          <p:nvPr>
            <p:ph sz="half" idx="1"/>
          </p:nvPr>
        </p:nvSpPr>
        <p:spPr>
          <a:xfrm>
            <a:off x="136477" y="1035375"/>
            <a:ext cx="4839247" cy="5677274"/>
          </a:xfrm>
        </p:spPr>
        <p:txBody>
          <a:bodyPr>
            <a:normAutofit fontScale="92500"/>
          </a:bodyPr>
          <a:lstStyle/>
          <a:p>
            <a:pPr marL="342900" indent="-342900">
              <a:spcBef>
                <a:spcPts val="600"/>
              </a:spcBef>
              <a:buFont typeface="Arial" panose="020B0604020202020204" pitchFamily="34" charset="0"/>
              <a:buChar char="•"/>
            </a:pPr>
            <a:r>
              <a:rPr lang="en-GB" sz="1900" dirty="0"/>
              <a:t>The environment should be dry, clean and dust-free, with no water tapping points.</a:t>
            </a:r>
          </a:p>
          <a:p>
            <a:pPr marL="342900" indent="-342900">
              <a:spcBef>
                <a:spcPts val="600"/>
              </a:spcBef>
              <a:buFont typeface="Arial" panose="020B0604020202020204" pitchFamily="34" charset="0"/>
              <a:buChar char="•"/>
            </a:pPr>
            <a:r>
              <a:rPr lang="en-GB" sz="1900" dirty="0"/>
              <a:t>The room temperature should be 20 °C.</a:t>
            </a:r>
          </a:p>
          <a:p>
            <a:pPr marL="342900" indent="-342900">
              <a:spcBef>
                <a:spcPts val="600"/>
              </a:spcBef>
              <a:buFont typeface="Arial" panose="020B0604020202020204" pitchFamily="34" charset="0"/>
              <a:buChar char="•"/>
            </a:pPr>
            <a:r>
              <a:rPr lang="en-GB" sz="1900" dirty="0"/>
              <a:t>The devices should not be in direct sunlight.</a:t>
            </a:r>
          </a:p>
          <a:p>
            <a:pPr marL="342900" indent="-342900">
              <a:spcBef>
                <a:spcPts val="600"/>
              </a:spcBef>
              <a:buFont typeface="Arial" panose="020B0604020202020204" pitchFamily="34" charset="0"/>
              <a:buChar char="•"/>
            </a:pPr>
            <a:r>
              <a:rPr lang="en-GB" sz="1900" dirty="0"/>
              <a:t>They should be well labelled (with name, expiry date, sterilization indicator).</a:t>
            </a:r>
          </a:p>
          <a:p>
            <a:pPr marL="342900" indent="-342900">
              <a:spcBef>
                <a:spcPts val="600"/>
              </a:spcBef>
              <a:buFont typeface="Arial" panose="020B0604020202020204" pitchFamily="34" charset="0"/>
              <a:buChar char="•"/>
            </a:pPr>
            <a:r>
              <a:rPr lang="en-GB" sz="1900" dirty="0"/>
              <a:t>They should not be piled on top of each other; this will allow air circulation.</a:t>
            </a:r>
          </a:p>
          <a:p>
            <a:pPr marL="342900" indent="-342900">
              <a:spcBef>
                <a:spcPts val="600"/>
              </a:spcBef>
              <a:buFont typeface="Arial" panose="020B0604020202020204" pitchFamily="34" charset="0"/>
              <a:buChar char="•"/>
            </a:pPr>
            <a:r>
              <a:rPr lang="en-GB" sz="1900" dirty="0"/>
              <a:t>They should not touch the ground, the walls or the ceiling.</a:t>
            </a:r>
          </a:p>
          <a:p>
            <a:pPr marL="342900" indent="-342900">
              <a:spcBef>
                <a:spcPts val="600"/>
              </a:spcBef>
              <a:buFont typeface="Arial" panose="020B0604020202020204" pitchFamily="34" charset="0"/>
              <a:buChar char="•"/>
            </a:pPr>
            <a:r>
              <a:rPr lang="en-GB" sz="1900" dirty="0"/>
              <a:t>They should not be placed on wooden shelves.</a:t>
            </a:r>
          </a:p>
          <a:p>
            <a:pPr marL="342900" indent="-342900">
              <a:spcBef>
                <a:spcPts val="600"/>
              </a:spcBef>
              <a:buFont typeface="Arial" panose="020B0604020202020204" pitchFamily="34" charset="0"/>
              <a:buChar char="•"/>
            </a:pPr>
            <a:r>
              <a:rPr lang="en-GB" sz="1900" dirty="0"/>
              <a:t>The expiry dates should be checked at least once a year and the data secured with a signed list.</a:t>
            </a:r>
          </a:p>
        </p:txBody>
      </p:sp>
      <p:pic>
        <p:nvPicPr>
          <p:cNvPr id="6146" name="Picture 2" descr="Image result for sterile storage images"/>
          <p:cNvPicPr>
            <a:picLocks noGrp="1" noChangeAspect="1" noChangeArrowheads="1"/>
          </p:cNvPicPr>
          <p:nvPr>
            <p:ph sz="half" idx="2"/>
          </p:nvPr>
        </p:nvPicPr>
        <p:blipFill>
          <a:blip r:embed="rId3">
            <a:extLst>
              <a:ext uri="{28A0092B-C50C-407E-A947-70E740481C1C}">
                <a14:useLocalDpi xmlns:a14="http://schemas.microsoft.com/office/drawing/2010/main"/>
              </a:ext>
            </a:extLst>
          </a:blip>
          <a:stretch>
            <a:fillRect/>
          </a:stretch>
        </p:blipFill>
        <p:spPr bwMode="auto">
          <a:xfrm>
            <a:off x="5077325" y="1380814"/>
            <a:ext cx="3657099" cy="46118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3AA8255-F409-44B3-97A4-8D4E978F1FB4}"/>
              </a:ext>
            </a:extLst>
          </p:cNvPr>
          <p:cNvSpPr/>
          <p:nvPr/>
        </p:nvSpPr>
        <p:spPr>
          <a:xfrm>
            <a:off x="5069839" y="5992649"/>
            <a:ext cx="3664585" cy="215444"/>
          </a:xfrm>
          <a:prstGeom prst="rect">
            <a:avLst/>
          </a:prstGeom>
        </p:spPr>
        <p:txBody>
          <a:bodyPr wrap="square">
            <a:spAutoFit/>
          </a:bodyPr>
          <a:lstStyle/>
          <a:p>
            <a:r>
              <a:rPr lang="en-GB" sz="800" dirty="0"/>
              <a:t>© IFIC/Christina Bradley </a:t>
            </a:r>
          </a:p>
        </p:txBody>
      </p:sp>
    </p:spTree>
    <p:extLst>
      <p:ext uri="{BB962C8B-B14F-4D97-AF65-F5344CB8AC3E}">
        <p14:creationId xmlns:p14="http://schemas.microsoft.com/office/powerpoint/2010/main" val="18618705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sz="half" idx="2"/>
          </p:nvPr>
        </p:nvSpPr>
        <p:spPr>
          <a:xfrm>
            <a:off x="117445" y="954209"/>
            <a:ext cx="5249362" cy="5717947"/>
          </a:xfrm>
        </p:spPr>
        <p:txBody>
          <a:bodyPr>
            <a:normAutofit lnSpcReduction="10000"/>
          </a:bodyPr>
          <a:lstStyle/>
          <a:p>
            <a:r>
              <a:rPr lang="en-GB" dirty="0"/>
              <a:t>CDC (2008). </a:t>
            </a:r>
            <a:r>
              <a:rPr lang="en-CA" dirty="0"/>
              <a:t>Guideline for disinfection and sterilization in healthcare facilities. Atlanta, GA: Centers for Disease Control and Prevention (</a:t>
            </a:r>
            <a:r>
              <a:rPr lang="en-GB" dirty="0">
                <a:hlinkClick r:id="rId3">
                  <a:extLst>
                    <a:ext uri="{A12FA001-AC4F-418D-AE19-62706E023703}">
                      <ahyp:hlinkClr xmlns:ahyp="http://schemas.microsoft.com/office/drawing/2018/hyperlinkcolor" val="tx"/>
                    </a:ext>
                  </a:extLst>
                </a:hlinkClick>
              </a:rPr>
              <a:t>https://www.cdc.gov/infectioncontrol/guidelines/disinfection/index.html</a:t>
            </a:r>
            <a:r>
              <a:rPr lang="en-GB" dirty="0"/>
              <a:t>)</a:t>
            </a:r>
          </a:p>
          <a:p>
            <a:r>
              <a:rPr lang="en-GB" dirty="0" err="1"/>
              <a:t>Damani</a:t>
            </a:r>
            <a:r>
              <a:rPr lang="en-GB" dirty="0"/>
              <a:t> N (2019). Manual of infection prevention and control. Oxford: Oxford University Press.</a:t>
            </a:r>
          </a:p>
          <a:p>
            <a:r>
              <a:rPr lang="en-GB" dirty="0"/>
              <a:t>Department of Health (2016). Health Technical Memorandum 01-01: management and decontamination of surgical instruments (medical devices) used in acute care. Part A: management and provision. London: Department of Health (</a:t>
            </a:r>
            <a:r>
              <a:rPr lang="en-GB" dirty="0">
                <a:hlinkClick r:id="rId4">
                  <a:extLst>
                    <a:ext uri="{A12FA001-AC4F-418D-AE19-62706E023703}">
                      <ahyp:hlinkClr xmlns:ahyp="http://schemas.microsoft.com/office/drawing/2018/hyperlinkcolor" val="tx"/>
                    </a:ext>
                  </a:extLst>
                </a:hlinkClick>
              </a:rPr>
              <a:t>https://www.gov.uk/government/publications/management-and-decontamination-of-surgical-instruments-used-in-acute-care</a:t>
            </a:r>
            <a:r>
              <a:rPr lang="en-GB" dirty="0"/>
              <a:t>).</a:t>
            </a:r>
          </a:p>
          <a:p>
            <a:r>
              <a:rPr lang="en-GB" dirty="0"/>
              <a:t>Ministry of Health and Sanitation (2015). National infection prevention and control policy. Freetown: Government of the Republic of Sierra Leone (</a:t>
            </a:r>
            <a:r>
              <a:rPr lang="en-GB" dirty="0">
                <a:hlinkClick r:id="rId5">
                  <a:extLst>
                    <a:ext uri="{A12FA001-AC4F-418D-AE19-62706E023703}">
                      <ahyp:hlinkClr xmlns:ahyp="http://schemas.microsoft.com/office/drawing/2018/hyperlinkcolor" val="tx"/>
                    </a:ext>
                  </a:extLst>
                </a:hlinkClick>
              </a:rPr>
              <a:t>https://afro.who.int/sites/default/files/2017-05/ipcpolicy.pdf</a:t>
            </a:r>
            <a:r>
              <a:rPr lang="en-GB" dirty="0"/>
              <a:t>).</a:t>
            </a:r>
          </a:p>
          <a:p>
            <a:pPr lvl="0"/>
            <a:r>
              <a:rPr lang="en-ZA" sz="1400" dirty="0"/>
              <a:t>WHO (2016</a:t>
            </a:r>
            <a:r>
              <a:rPr lang="en-ZA" dirty="0"/>
              <a:t>). </a:t>
            </a:r>
            <a:r>
              <a:rPr lang="en-GB" dirty="0"/>
              <a:t>Decontamination and reprocessing of medical devices for health-care facilities</a:t>
            </a:r>
            <a:r>
              <a:rPr lang="en-ZA" dirty="0"/>
              <a:t>. </a:t>
            </a:r>
            <a:r>
              <a:rPr lang="en-ZA" sz="1400" dirty="0"/>
              <a:t>Geneva: World </a:t>
            </a:r>
            <a:r>
              <a:rPr lang="en-ZA" dirty="0"/>
              <a:t>Health Organization (https://www.who.int/infection-prevention/publications/decontamination/en/)</a:t>
            </a:r>
            <a:r>
              <a:rPr lang="en-ZA" sz="1400" dirty="0"/>
              <a:t>.</a:t>
            </a:r>
            <a:r>
              <a:rPr lang="en-GB" sz="1400" dirty="0">
                <a:hlinkClick r:id="rId6"/>
              </a:rPr>
              <a:t> </a:t>
            </a:r>
            <a:endParaRPr lang="en-GB" sz="1400" dirty="0"/>
          </a:p>
          <a:p>
            <a:pPr lvl="0"/>
            <a:r>
              <a:rPr lang="en-GB" sz="800" i="1" dirty="0"/>
              <a:t>Note:</a:t>
            </a:r>
            <a:r>
              <a:rPr lang="en-GB" sz="800" dirty="0"/>
              <a:t> all hyperlinks accessed 21 February 2019.</a:t>
            </a:r>
            <a:endParaRPr lang="en-GB" sz="800" i="1" dirty="0"/>
          </a:p>
        </p:txBody>
      </p:sp>
      <p:pic>
        <p:nvPicPr>
          <p:cNvPr id="7" name="Content Placeholder 5">
            <a:extLst>
              <a:ext uri="{FF2B5EF4-FFF2-40B4-BE49-F238E27FC236}">
                <a16:creationId xmlns:a16="http://schemas.microsoft.com/office/drawing/2014/main" id="{B753ECDA-8B31-47EC-B9C0-E1368EF3E93E}"/>
              </a:ext>
            </a:extLst>
          </p:cNvPr>
          <p:cNvPicPr>
            <a:picLocks noChangeAspect="1"/>
          </p:cNvPicPr>
          <p:nvPr/>
        </p:nvPicPr>
        <p:blipFill>
          <a:blip r:embed="rId7"/>
          <a:stretch>
            <a:fillRect/>
          </a:stretch>
        </p:blipFill>
        <p:spPr bwMode="auto">
          <a:xfrm>
            <a:off x="5624698" y="1105246"/>
            <a:ext cx="3401857" cy="4851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el 1"/>
          <p:cNvSpPr>
            <a:spLocks noGrp="1"/>
          </p:cNvSpPr>
          <p:nvPr>
            <p:ph type="title"/>
          </p:nvPr>
        </p:nvSpPr>
        <p:spPr>
          <a:xfrm>
            <a:off x="359999" y="185844"/>
            <a:ext cx="6120000" cy="720000"/>
          </a:xfrm>
        </p:spPr>
        <p:txBody>
          <a:bodyPr/>
          <a:lstStyle/>
          <a:p>
            <a:r>
              <a:rPr lang="en-GB" sz="3200" dirty="0"/>
              <a:t>Key references</a:t>
            </a:r>
          </a:p>
        </p:txBody>
      </p:sp>
      <p:grpSp>
        <p:nvGrpSpPr>
          <p:cNvPr id="11" name="Group 10"/>
          <p:cNvGrpSpPr/>
          <p:nvPr/>
        </p:nvGrpSpPr>
        <p:grpSpPr>
          <a:xfrm rot="19623686">
            <a:off x="8173940" y="5857956"/>
            <a:ext cx="965386" cy="908640"/>
            <a:chOff x="5080284" y="3465523"/>
            <a:chExt cx="1128965" cy="1001818"/>
          </a:xfrm>
        </p:grpSpPr>
        <p:sp>
          <p:nvSpPr>
            <p:cNvPr id="12" name="Oval 11"/>
            <p:cNvSpPr/>
            <p:nvPr/>
          </p:nvSpPr>
          <p:spPr bwMode="auto">
            <a:xfrm>
              <a:off x="5116956" y="3465523"/>
              <a:ext cx="1058403" cy="1001818"/>
            </a:xfrm>
            <a:prstGeom prst="ellipse">
              <a:avLst/>
            </a:prstGeom>
            <a:solidFill>
              <a:srgbClr val="000564"/>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79" rtl="1" fontAlgn="base">
                <a:spcBef>
                  <a:spcPct val="0"/>
                </a:spcBef>
                <a:spcAft>
                  <a:spcPct val="0"/>
                </a:spcAft>
              </a:pPr>
              <a:endParaRPr lang="en-US" sz="3400" b="1">
                <a:solidFill>
                  <a:srgbClr val="000066"/>
                </a:solidFill>
                <a:latin typeface="Arial" charset="0"/>
                <a:cs typeface="Arial" charset="0"/>
              </a:endParaRPr>
            </a:p>
          </p:txBody>
        </p:sp>
        <p:sp>
          <p:nvSpPr>
            <p:cNvPr id="13" name="TextBox 12"/>
            <p:cNvSpPr txBox="1"/>
            <p:nvPr/>
          </p:nvSpPr>
          <p:spPr>
            <a:xfrm>
              <a:off x="5080284" y="3711017"/>
              <a:ext cx="1128965" cy="523220"/>
            </a:xfrm>
            <a:prstGeom prst="rect">
              <a:avLst/>
            </a:prstGeom>
            <a:noFill/>
          </p:spPr>
          <p:txBody>
            <a:bodyPr wrap="square" rtlCol="0">
              <a:spAutoFit/>
            </a:bodyPr>
            <a:lstStyle/>
            <a:p>
              <a:pPr algn="ctr"/>
              <a:r>
                <a:rPr lang="en-US" sz="1200" dirty="0">
                  <a:solidFill>
                    <a:srgbClr val="FFFFFF"/>
                  </a:solidFill>
                </a:rPr>
                <a:t>Key resource</a:t>
              </a:r>
            </a:p>
          </p:txBody>
        </p:sp>
      </p:grpSp>
    </p:spTree>
    <p:extLst>
      <p:ext uri="{BB962C8B-B14F-4D97-AF65-F5344CB8AC3E}">
        <p14:creationId xmlns:p14="http://schemas.microsoft.com/office/powerpoint/2010/main" val="643763027"/>
      </p:ext>
    </p:extLst>
  </p:cSld>
  <p:clrMapOvr>
    <a:masterClrMapping/>
  </p:clrMapOvr>
</p:sld>
</file>

<file path=ppt/theme/theme1.xml><?xml version="1.0" encoding="utf-8"?>
<a:theme xmlns:a="http://schemas.openxmlformats.org/drawingml/2006/main" name="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WHO-ppt-template-4x3" id="{785ECC24-798E-46F7-930C-1B10D463611A}" vid="{03FEEAAA-D79B-4B22-9975-2171A63A6A46}"/>
    </a:ext>
  </a:extLst>
</a:theme>
</file>

<file path=ppt/theme/theme2.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ppt-template-4x3" id="{785ECC24-798E-46F7-930C-1B10D463611A}" vid="{265778BE-0E37-407F-BE62-2372ABAD46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B2B3F78645544C983E435ED10D14C8" ma:contentTypeVersion="19" ma:contentTypeDescription="Create a new document." ma:contentTypeScope="" ma:versionID="2b23399020d7eee90e0aabd1cce212ee">
  <xsd:schema xmlns:xsd="http://www.w3.org/2001/XMLSchema" xmlns:xs="http://www.w3.org/2001/XMLSchema" xmlns:p="http://schemas.microsoft.com/office/2006/metadata/properties" xmlns:ns2="5b3ee125-7dea-4686-bd89-be34a3ce2d2d" xmlns:ns3="a719f0b5-d745-495b-8c28-bd6c5452610d" targetNamespace="http://schemas.microsoft.com/office/2006/metadata/properties" ma:root="true" ma:fieldsID="0a8d9e2ae4a0b34ccf98d7d98d2ab00b" ns2:_="" ns3:_="">
    <xsd:import namespace="5b3ee125-7dea-4686-bd89-be34a3ce2d2d"/>
    <xsd:import namespace="a719f0b5-d745-495b-8c28-bd6c5452610d"/>
    <xsd:element name="properties">
      <xsd:complexType>
        <xsd:sequence>
          <xsd:element name="documentManagement">
            <xsd:complexType>
              <xsd:all>
                <xsd:element ref="ns2:j9yu"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3ee125-7dea-4686-bd89-be34a3ce2d2d" elementFormDefault="qualified">
    <xsd:import namespace="http://schemas.microsoft.com/office/2006/documentManagement/types"/>
    <xsd:import namespace="http://schemas.microsoft.com/office/infopath/2007/PartnerControls"/>
    <xsd:element name="j9yu" ma:index="8" nillable="true" ma:displayName="Date and Time" ma:internalName="j9yu">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19f0b5-d745-495b-8c28-bd6c5452610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c3eec83-c88e-42c6-90c2-86e26c5fa34e}" ma:internalName="TaxCatchAll" ma:showField="CatchAllData" ma:web="a719f0b5-d745-495b-8c28-bd6c545261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j9yu xmlns="5b3ee125-7dea-4686-bd89-be34a3ce2d2d" xsi:nil="true"/>
    <TaxCatchAll xmlns="a719f0b5-d745-495b-8c28-bd6c5452610d" xsi:nil="true"/>
    <lcf76f155ced4ddcb4097134ff3c332f xmlns="5b3ee125-7dea-4686-bd89-be34a3ce2d2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CB4E2D7-E8DD-4A24-B2A9-67DD3FB3A3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3ee125-7dea-4686-bd89-be34a3ce2d2d"/>
    <ds:schemaRef ds:uri="a719f0b5-d745-495b-8c28-bd6c545261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4CEEBD-887F-42A0-9047-436E704DBC09}">
  <ds:schemaRefs>
    <ds:schemaRef ds:uri="http://schemas.microsoft.com/sharepoint/v3/contenttype/forms"/>
  </ds:schemaRefs>
</ds:datastoreItem>
</file>

<file path=customXml/itemProps3.xml><?xml version="1.0" encoding="utf-8"?>
<ds:datastoreItem xmlns:ds="http://schemas.openxmlformats.org/officeDocument/2006/customXml" ds:itemID="{C7DD88D7-2F10-4293-8BBB-17789CDE3645}">
  <ds:schemaRefs>
    <ds:schemaRef ds:uri="http://schemas.microsoft.com/office/2006/metadata/properties"/>
    <ds:schemaRef ds:uri="http://schemas.microsoft.com/office/infopath/2007/PartnerControls"/>
    <ds:schemaRef ds:uri="5b3ee125-7dea-4686-bd89-be34a3ce2d2d"/>
    <ds:schemaRef ds:uri="a719f0b5-d745-495b-8c28-bd6c5452610d"/>
  </ds:schemaRefs>
</ds:datastoreItem>
</file>

<file path=docProps/app.xml><?xml version="1.0" encoding="utf-8"?>
<Properties xmlns="http://schemas.openxmlformats.org/officeDocument/2006/extended-properties" xmlns:vt="http://schemas.openxmlformats.org/officeDocument/2006/docPropsVTypes">
  <Template>WHO-ppt-template-4x3</Template>
  <TotalTime>5815</TotalTime>
  <Words>7171</Words>
  <Application>Microsoft Macintosh PowerPoint</Application>
  <PresentationFormat>Affichage à l'écran (4:3)</PresentationFormat>
  <Paragraphs>806</Paragraphs>
  <Slides>100</Slides>
  <Notes>54</Notes>
  <HiddenSlides>1</HiddenSlides>
  <MMClips>0</MMClips>
  <ScaleCrop>false</ScaleCrop>
  <HeadingPairs>
    <vt:vector size="8" baseType="variant">
      <vt:variant>
        <vt:lpstr>Polices utilisées</vt:lpstr>
      </vt:variant>
      <vt:variant>
        <vt:i4>8</vt:i4>
      </vt:variant>
      <vt:variant>
        <vt:lpstr>Thème</vt:lpstr>
      </vt:variant>
      <vt:variant>
        <vt:i4>2</vt:i4>
      </vt:variant>
      <vt:variant>
        <vt:lpstr>Serveurs OLE incorporés</vt:lpstr>
      </vt:variant>
      <vt:variant>
        <vt:i4>1</vt:i4>
      </vt:variant>
      <vt:variant>
        <vt:lpstr>Titres des diapositives</vt:lpstr>
      </vt:variant>
      <vt:variant>
        <vt:i4>100</vt:i4>
      </vt:variant>
    </vt:vector>
  </HeadingPairs>
  <TitlesOfParts>
    <vt:vector size="111" baseType="lpstr">
      <vt:lpstr>Arial</vt:lpstr>
      <vt:lpstr>Arial Narrow</vt:lpstr>
      <vt:lpstr>Calibri</vt:lpstr>
      <vt:lpstr>Cambria</vt:lpstr>
      <vt:lpstr>Ebrima</vt:lpstr>
      <vt:lpstr>Times</vt:lpstr>
      <vt:lpstr>Times New Roman</vt:lpstr>
      <vt:lpstr>Wingdings</vt:lpstr>
      <vt:lpstr>Office Theme</vt:lpstr>
      <vt:lpstr>2_Office Theme</vt:lpstr>
      <vt:lpstr>ClipArt</vt:lpstr>
      <vt:lpstr>Advanced Infection  Prevention and  Control (IPC)  Training</vt:lpstr>
      <vt:lpstr>Module outline</vt:lpstr>
      <vt:lpstr>The symbols explained</vt:lpstr>
      <vt:lpstr>Competencies</vt:lpstr>
      <vt:lpstr>Learning objectives </vt:lpstr>
      <vt:lpstr>Session 1</vt:lpstr>
      <vt:lpstr>What is a medical device?</vt:lpstr>
      <vt:lpstr>What is decontamination?</vt:lpstr>
      <vt:lpstr>Definitions (1)</vt:lpstr>
      <vt:lpstr>Factors to consider</vt:lpstr>
      <vt:lpstr>Risk assessment: Spaulding classification (1)</vt:lpstr>
      <vt:lpstr>Risk assessment: Spaulding classification (2)</vt:lpstr>
      <vt:lpstr>Risk assessment: Spaulding classification (3)</vt:lpstr>
      <vt:lpstr>Single-use devices: questions </vt:lpstr>
      <vt:lpstr>Single-use devices: answers </vt:lpstr>
      <vt:lpstr>Common challenges in low- and middle-income countries (LMICs)</vt:lpstr>
      <vt:lpstr>Symbol for single-use items</vt:lpstr>
      <vt:lpstr>Reuse of single-use items</vt:lpstr>
      <vt:lpstr>If you happen to be in situations where some single-use devices  must be exceptionally reused,</vt:lpstr>
      <vt:lpstr>Session 2</vt:lpstr>
      <vt:lpstr>The sterile supply cycle</vt:lpstr>
      <vt:lpstr>Sterilization unit layout (1)</vt:lpstr>
      <vt:lpstr>Sterilization unit layout (2)</vt:lpstr>
      <vt:lpstr>Decontamination unit environment (1)</vt:lpstr>
      <vt:lpstr>Decontamination unit  environment (2)</vt:lpstr>
      <vt:lpstr>Environmental controls (1)</vt:lpstr>
      <vt:lpstr>Environmental controls (2)</vt:lpstr>
      <vt:lpstr>Therma-hygrometer</vt:lpstr>
      <vt:lpstr>Workflow overview </vt:lpstr>
      <vt:lpstr>Staff requirements</vt:lpstr>
      <vt:lpstr>Staff training (1)</vt:lpstr>
      <vt:lpstr>Staff training (2)</vt:lpstr>
      <vt:lpstr>Environmental cleaning (1)</vt:lpstr>
      <vt:lpstr>Environmental cleaning (2)</vt:lpstr>
      <vt:lpstr>Session 3</vt:lpstr>
      <vt:lpstr>Receipt and storage (1)</vt:lpstr>
      <vt:lpstr>Why not to soak instruments in disinfectant prior to cleaning</vt:lpstr>
      <vt:lpstr>Receipt and storage (2)</vt:lpstr>
      <vt:lpstr>Transportation of instruments  </vt:lpstr>
      <vt:lpstr>Session 4</vt:lpstr>
      <vt:lpstr>Why must medical equipment be cleaned? </vt:lpstr>
      <vt:lpstr>Manual cleaning</vt:lpstr>
      <vt:lpstr>Staff protection</vt:lpstr>
      <vt:lpstr>Essential requirements of cleaning: the Sinner Cycle</vt:lpstr>
      <vt:lpstr>Cleaning requirements (1)</vt:lpstr>
      <vt:lpstr>Soft brush for cleaning  </vt:lpstr>
      <vt:lpstr>Cleaning requirements (2)</vt:lpstr>
      <vt:lpstr>Présentation PowerPoint</vt:lpstr>
      <vt:lpstr>Detergent preparation</vt:lpstr>
      <vt:lpstr>Manual cleaning: immersion method (1)</vt:lpstr>
      <vt:lpstr>Manual cleaning: immersion method (2)</vt:lpstr>
      <vt:lpstr>Cleaning lumen devices</vt:lpstr>
      <vt:lpstr>Cleaning medical devices: do (1)</vt:lpstr>
      <vt:lpstr>Cleaning medical devices: do (2)</vt:lpstr>
      <vt:lpstr>Cleaning medical devices: don’t</vt:lpstr>
      <vt:lpstr>Quality systems </vt:lpstr>
      <vt:lpstr>Record-keeping</vt:lpstr>
      <vt:lpstr>Key questions</vt:lpstr>
      <vt:lpstr>Key steps (1) </vt:lpstr>
      <vt:lpstr>Key steps (2)</vt:lpstr>
      <vt:lpstr>Session 5</vt:lpstr>
      <vt:lpstr>Inspection, assembly and packaging area (1)</vt:lpstr>
      <vt:lpstr>Inspection, assembly and packaging area (2)</vt:lpstr>
      <vt:lpstr>Inspection</vt:lpstr>
      <vt:lpstr>Most common types of packaging: cotton or linen</vt:lpstr>
      <vt:lpstr>Session 6</vt:lpstr>
      <vt:lpstr>Methods of decontamination using heat</vt:lpstr>
      <vt:lpstr>Sterilization by moist heat/steam</vt:lpstr>
      <vt:lpstr>Autoclave or sterilizer</vt:lpstr>
      <vt:lpstr>Factors to consider before steam sterilization</vt:lpstr>
      <vt:lpstr>Low-temperature sterilization options</vt:lpstr>
      <vt:lpstr>Time–temperature relationships in thermal sterilization procedure </vt:lpstr>
      <vt:lpstr>Présentation PowerPoint</vt:lpstr>
      <vt:lpstr>Dry heat sterilizer (hot-air oven)</vt:lpstr>
      <vt:lpstr>High-level (critical) decontamination: steam sterilization</vt:lpstr>
      <vt:lpstr>High-pressure cooker (1)</vt:lpstr>
      <vt:lpstr>High-pressure cooker (2)</vt:lpstr>
      <vt:lpstr>Boiler: thermal disinfection (1)</vt:lpstr>
      <vt:lpstr>Présentation PowerPoint</vt:lpstr>
      <vt:lpstr>Difficulties maintaining sterility of items</vt:lpstr>
      <vt:lpstr>Validation and testing of sterilization methods </vt:lpstr>
      <vt:lpstr>What is validation? </vt:lpstr>
      <vt:lpstr>Installation qualification</vt:lpstr>
      <vt:lpstr>Operational qualification</vt:lpstr>
      <vt:lpstr>Performance qualification</vt:lpstr>
      <vt:lpstr>Decontamination processes, measurements for validation and their application</vt:lpstr>
      <vt:lpstr>Validation for steam sterilizers</vt:lpstr>
      <vt:lpstr>Suggested tests for validating steam sterilizers</vt:lpstr>
      <vt:lpstr>Session 6</vt:lpstr>
      <vt:lpstr>Definitions (2)</vt:lpstr>
      <vt:lpstr>Considerations when choosing a disinfectant</vt:lpstr>
      <vt:lpstr>   Resistance to germicidal activity of chemical disinfectants against various micro-organisms</vt:lpstr>
      <vt:lpstr>Présentation PowerPoint</vt:lpstr>
      <vt:lpstr>Chlorine-releasing agents (1)</vt:lpstr>
      <vt:lpstr>Chlorine-releasing agents (2)</vt:lpstr>
      <vt:lpstr>Uses of chlorine and recommended solution strengths</vt:lpstr>
      <vt:lpstr>Unacceptable chemical disinfectants for medical devices</vt:lpstr>
      <vt:lpstr>Requirements for storage of sterile medical devices</vt:lpstr>
      <vt:lpstr>Key references</vt:lpstr>
      <vt:lpstr>WHO Infection Prevention and Control Global  Unit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background presentation</dc:title>
  <dc:creator>Matt Cole</dc:creator>
  <cp:lastModifiedBy>Microsoft Office User</cp:lastModifiedBy>
  <cp:revision>165</cp:revision>
  <dcterms:created xsi:type="dcterms:W3CDTF">2019-02-18T22:02:12Z</dcterms:created>
  <dcterms:modified xsi:type="dcterms:W3CDTF">2024-07-24T08:14:24Z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0x01010015B2B3F78645544C983E435ED10D14C8</vt:lpwstr>
  </property>
</Properties>
</file>