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1"/>
  </p:notesMasterIdLst>
  <p:handoutMasterIdLst>
    <p:handoutMasterId r:id="rId52"/>
  </p:handoutMasterIdLst>
  <p:sldIdLst>
    <p:sldId id="563" r:id="rId2"/>
    <p:sldId id="524" r:id="rId3"/>
    <p:sldId id="429" r:id="rId4"/>
    <p:sldId id="503" r:id="rId5"/>
    <p:sldId id="564" r:id="rId6"/>
    <p:sldId id="565" r:id="rId7"/>
    <p:sldId id="525" r:id="rId8"/>
    <p:sldId id="560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23" r:id="rId18"/>
    <p:sldId id="574" r:id="rId19"/>
    <p:sldId id="575" r:id="rId20"/>
    <p:sldId id="576" r:id="rId21"/>
    <p:sldId id="577" r:id="rId22"/>
    <p:sldId id="578" r:id="rId23"/>
    <p:sldId id="579" r:id="rId24"/>
    <p:sldId id="580" r:id="rId25"/>
    <p:sldId id="581" r:id="rId26"/>
    <p:sldId id="582" r:id="rId27"/>
    <p:sldId id="583" r:id="rId28"/>
    <p:sldId id="584" r:id="rId29"/>
    <p:sldId id="589" r:id="rId30"/>
    <p:sldId id="585" r:id="rId31"/>
    <p:sldId id="586" r:id="rId32"/>
    <p:sldId id="588" r:id="rId33"/>
    <p:sldId id="590" r:id="rId34"/>
    <p:sldId id="591" r:id="rId35"/>
    <p:sldId id="592" r:id="rId36"/>
    <p:sldId id="594" r:id="rId37"/>
    <p:sldId id="559" r:id="rId38"/>
    <p:sldId id="558" r:id="rId39"/>
    <p:sldId id="605" r:id="rId40"/>
    <p:sldId id="556" r:id="rId41"/>
    <p:sldId id="596" r:id="rId42"/>
    <p:sldId id="597" r:id="rId43"/>
    <p:sldId id="598" r:id="rId44"/>
    <p:sldId id="599" r:id="rId45"/>
    <p:sldId id="600" r:id="rId46"/>
    <p:sldId id="601" r:id="rId47"/>
    <p:sldId id="603" r:id="rId48"/>
    <p:sldId id="604" r:id="rId49"/>
    <p:sldId id="59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4919AC-530D-9048-9828-B51E75815086}">
          <p14:sldIdLst>
            <p14:sldId id="563"/>
            <p14:sldId id="524"/>
          </p14:sldIdLst>
        </p14:section>
        <p14:section name="Goal" id="{74197861-F1E7-2A4A-B295-9925107FF036}">
          <p14:sldIdLst>
            <p14:sldId id="429"/>
          </p14:sldIdLst>
        </p14:section>
        <p14:section name="The situation" id="{928E1421-33F2-F844-A2E9-4A85A18A8CBA}">
          <p14:sldIdLst>
            <p14:sldId id="503"/>
            <p14:sldId id="564"/>
            <p14:sldId id="565"/>
          </p14:sldIdLst>
        </p14:section>
        <p14:section name="Prepare for resuscitation" id="{58389F31-CADB-7240-9076-006D9E48AD94}">
          <p14:sldIdLst>
            <p14:sldId id="525"/>
            <p14:sldId id="560"/>
            <p14:sldId id="566"/>
            <p14:sldId id="567"/>
          </p14:sldIdLst>
        </p14:section>
        <p14:section name="Initial steps" id="{EE9CE1CE-A5F6-EB4A-ABD4-FF99FAF1110A}">
          <p14:sldIdLst>
            <p14:sldId id="568"/>
            <p14:sldId id="569"/>
            <p14:sldId id="570"/>
            <p14:sldId id="571"/>
            <p14:sldId id="572"/>
            <p14:sldId id="573"/>
          </p14:sldIdLst>
        </p14:section>
        <p14:section name="Ventilation with bag and mask" id="{81D6C5FF-AEAA-4514-8893-42A403CDFC44}">
          <p14:sldIdLst>
            <p14:sldId id="52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</p14:sldIdLst>
        </p14:section>
        <p14:section name="Care after resuscitation" id="{7F56F3F5-5946-4143-A1ED-AD5F283D0FC6}">
          <p14:sldIdLst>
            <p14:sldId id="589"/>
            <p14:sldId id="585"/>
            <p14:sldId id="586"/>
            <p14:sldId id="588"/>
            <p14:sldId id="590"/>
            <p14:sldId id="591"/>
            <p14:sldId id="592"/>
            <p14:sldId id="594"/>
          </p14:sldIdLst>
        </p14:section>
        <p14:section name="Summary" id="{453681CF-C474-2348-81C2-85711C6FF5F7}">
          <p14:sldIdLst>
            <p14:sldId id="559"/>
          </p14:sldIdLst>
        </p14:section>
        <p14:section name="Clinical practice" id="{9939434B-7FD4-7242-A9F7-045D9C7AC57C}">
          <p14:sldIdLst>
            <p14:sldId id="558"/>
          </p14:sldIdLst>
        </p14:section>
        <p14:section name="Quality inprovement" id="{98E390A7-1061-9643-A0B0-DBA693D77ACC}">
          <p14:sldIdLst>
            <p14:sldId id="605"/>
          </p14:sldIdLst>
        </p14:section>
        <p14:section name="Additional resources" id="{E38E0BBF-EDE3-B043-A9FE-D425F1E7EE71}">
          <p14:sldIdLst>
            <p14:sldId id="556"/>
            <p14:sldId id="596"/>
            <p14:sldId id="597"/>
            <p14:sldId id="598"/>
            <p14:sldId id="599"/>
            <p14:sldId id="600"/>
            <p14:sldId id="601"/>
            <p14:sldId id="603"/>
            <p14:sldId id="604"/>
            <p14:sldId id="5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B78C20-839E-4DEE-F1E2-0F6AD8C1C21D}" name="Anne Svalastog Johnsen" initials="AS" userId="S::Anne.Svalastog.Johnsen@laerdal.com::e13644e5-2bbc-481b-beea-b1796622576c" providerId="AD"/>
  <p188:author id="{81126940-D539-C06C-E73C-FD21C71D7984}" name="Wenche Stødle" initials="WS" userId="S::wenche.stodle@laerdal.com::13240b42-f082-4e59-bc10-21d0d23d6f41" providerId="AD"/>
  <p188:author id="{C6DFD55D-3634-A20A-C42A-4F5C511A7B18}" name="Niermeyer, Susan" initials="SN" userId="S::susan.niermeyer@cuanschutz.edu::72c7caa0-e52f-4608-afe1-8d9433e2689d" providerId="AD"/>
  <p188:author id="{89BD3C85-FDEB-0F3A-6365-F201185E1757}" name="Dr Helenlouise Taylor" initials="Dr HLT" userId="Dr Helenlouise Taylor" providerId="None"/>
  <p188:author id="{0611EA8F-3D0B-CD42-02EB-4BA43E6073BB}" name="Niermeyer, Susan" initials="NS" userId="S::SUSAN.NIERMEYER@CUANSCHUTZ.EDU::72c7caa0-e52f-4608-afe1-8d9433e2689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ris" initials="c" lastIdx="1" clrIdx="6">
    <p:extLst>
      <p:ext uri="{19B8F6BF-5375-455C-9EA6-DF929625EA0E}">
        <p15:presenceInfo xmlns:p15="http://schemas.microsoft.com/office/powerpoint/2012/main" userId="S::chris@sarpreg.no::2080fc9a-91fd-4fa4-93c0-5d557b0f6e4d" providerId="AD"/>
      </p:ext>
    </p:extLst>
  </p:cmAuthor>
  <p:cmAuthor id="1" name="Dr Helenlouise Taylor" initials="Dr HLT" lastIdx="147" clrIdx="0">
    <p:extLst>
      <p:ext uri="{19B8F6BF-5375-455C-9EA6-DF929625EA0E}">
        <p15:presenceInfo xmlns:p15="http://schemas.microsoft.com/office/powerpoint/2012/main" userId="Dr Helenlouise Taylor" providerId="None"/>
      </p:ext>
    </p:extLst>
  </p:cmAuthor>
  <p:cmAuthor id="8" name="Microsoft Office User" initials="MOU" lastIdx="1" clrIdx="7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Peggy" initials="P" lastIdx="1" clrIdx="1"/>
  <p:cmAuthor id="9" name="Jura Eds" initials="JES" lastIdx="29" clrIdx="8">
    <p:extLst>
      <p:ext uri="{19B8F6BF-5375-455C-9EA6-DF929625EA0E}">
        <p15:presenceInfo xmlns:p15="http://schemas.microsoft.com/office/powerpoint/2012/main" userId="Jura Eds" providerId="None"/>
      </p:ext>
    </p:extLst>
  </p:cmAuthor>
  <p:cmAuthor id="3" name="Chris J. Haaland" initials="CJH" lastIdx="5" clrIdx="2">
    <p:extLst>
      <p:ext uri="{19B8F6BF-5375-455C-9EA6-DF929625EA0E}">
        <p15:presenceInfo xmlns:p15="http://schemas.microsoft.com/office/powerpoint/2012/main" userId="2794b43ad3ba56aa" providerId="Windows Live"/>
      </p:ext>
    </p:extLst>
  </p:cmAuthor>
  <p:cmAuthor id="4" name="Chris J. Haaland" initials="CJH [2]" lastIdx="1" clrIdx="3">
    <p:extLst>
      <p:ext uri="{19B8F6BF-5375-455C-9EA6-DF929625EA0E}">
        <p15:presenceInfo xmlns:p15="http://schemas.microsoft.com/office/powerpoint/2012/main" userId="Chris J. Haaland" providerId="None"/>
      </p:ext>
    </p:extLst>
  </p:cmAuthor>
  <p:cmAuthor id="5" name="TANG, He" initials="TH" lastIdx="28" clrIdx="4">
    <p:extLst>
      <p:ext uri="{19B8F6BF-5375-455C-9EA6-DF929625EA0E}">
        <p15:presenceInfo xmlns:p15="http://schemas.microsoft.com/office/powerpoint/2012/main" userId="TANG, He" providerId="None"/>
      </p:ext>
    </p:extLst>
  </p:cmAuthor>
  <p:cmAuthor id="6" name="Anne Svalastog Johnsen" initials="ASJ" lastIdx="20" clrIdx="5">
    <p:extLst>
      <p:ext uri="{19B8F6BF-5375-455C-9EA6-DF929625EA0E}">
        <p15:presenceInfo xmlns:p15="http://schemas.microsoft.com/office/powerpoint/2012/main" userId="S::anne.svalastog.johnsen@laerdal.com::e13644e5-2bbc-481b-beea-b179662257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4E0CE"/>
    <a:srgbClr val="FCE2D4"/>
    <a:srgbClr val="E7E6E6"/>
    <a:srgbClr val="2C87C4"/>
    <a:srgbClr val="FCB43C"/>
    <a:srgbClr val="FF6F00"/>
    <a:srgbClr val="FEF3DC"/>
    <a:srgbClr val="56C6C9"/>
    <a:srgbClr val="FDC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42" autoAdjust="0"/>
    <p:restoredTop sz="88707" autoAdjust="0"/>
  </p:normalViewPr>
  <p:slideViewPr>
    <p:cSldViewPr snapToGrid="0">
      <p:cViewPr varScale="1">
        <p:scale>
          <a:sx n="113" d="100"/>
          <a:sy n="113" d="100"/>
        </p:scale>
        <p:origin x="1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168" y="-6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CB769-4218-49BE-B6D2-487F508AB9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652C0A-990D-4C9D-99AF-7CB4429AAB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5D292-A6EA-45C8-A770-D3ED414D98BE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859E2-7EFB-488E-8907-4D270440D6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7BAA7-E738-4912-91BE-462F00DC4B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D8E4B-8E40-4777-AD17-6C0F90022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216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6E62-41E0-4E1E-96C9-0A742958E2DA}" type="datetimeFigureOut">
              <a:rPr lang="en-US" smtClean="0"/>
              <a:t>8/27/24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162FD-23BB-4572-BFF5-F0BCD729E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333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rest/bitstreams/1299348/retrieve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913717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000" kern="100" baseline="30000" dirty="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© World Health Organization 2024. All rights reserved.</a:t>
            </a:r>
          </a:p>
          <a:p>
            <a:pPr algn="l" rtl="0" fontAlgn="base"/>
            <a:endParaRPr lang="en-US" sz="1000" b="1" i="1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0" kern="0" dirty="0">
                <a:latin typeface="Arial" panose="020B0604020202020204" pitchFamily="34" charset="0"/>
                <a:cs typeface="Arial" panose="020B0604020202020204" pitchFamily="34" charset="0"/>
              </a:rPr>
              <a:t>Materials for demonstrations, practice, and simulations</a:t>
            </a:r>
          </a:p>
          <a:p>
            <a:endParaRPr lang="en-US" sz="1000" b="1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Organise</a:t>
            </a:r>
            <a:r>
              <a:rPr lang="en-US" sz="1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0" noProof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000" noProof="0" dirty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set per group of 2-3 participants and a set for the facilitator (as available).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If possible, use a vacant delivery area for simulations in this module.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Hand hygiene (soap and water or alcohol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handrub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Newborn mannequin with inflatable lungs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Gloves (sterile/non-sterile) and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personal protective equipment (appropriate to context and health worker role)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Delivery set or clean delivery kit (appropriate to context and health worker role)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Uterotonic (for mother)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Clock with second hand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Room thermometer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Two towels for drying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Head covering (for newborn) </a:t>
            </a:r>
          </a:p>
          <a:p>
            <a:pPr marL="162000" marR="0" lvl="0" indent="-16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Soft, warm cover (for mother and newborn)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Cord clamps/ties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Sterile scissors/blade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Self-inflating bag (250–400 mL)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Two neonatal masks (sizes 0 and 1)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Suction device (reusable)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Stethoscope	</a:t>
            </a:r>
          </a:p>
          <a:p>
            <a:pPr marL="162000" indent="-162000" algn="l" rtl="0" fontAlgn="base"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Newborn record</a:t>
            </a:r>
          </a:p>
          <a:p>
            <a:pPr marL="162000" indent="-162000" algn="l" rtl="0" fontAlgn="base"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Newborn identity bracelet</a:t>
            </a:r>
          </a:p>
          <a:p>
            <a:pPr marL="162000" indent="-162000" algn="l" rtl="0" fontAlgn="base">
              <a:buFont typeface="Arial" panose="020B0604020202020204" pitchFamily="34" charset="0"/>
              <a:buChar char="•"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Colour coded waste receptacles </a:t>
            </a:r>
          </a:p>
          <a:p>
            <a:pPr marL="162000" indent="-162000" algn="l" rtl="0" fontAlgn="base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89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checking the function of the self-inflating bag (4 steps) and the suction device.</a:t>
            </a:r>
          </a:p>
        </p:txBody>
      </p:sp>
    </p:spTree>
    <p:extLst>
      <p:ext uri="{BB962C8B-B14F-4D97-AF65-F5344CB8AC3E}">
        <p14:creationId xmlns:p14="http://schemas.microsoft.com/office/powerpoint/2010/main" val="2987806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0"/>
              </a:spcBef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4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What do you see in the photo?</a:t>
            </a:r>
          </a:p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Describe the appearance of this newborn: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Tone and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87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Contrast this newborn’s appearance with the baby shown in the previous photo: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Tone and activity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Why is this baby being suctioned?  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Is this intervention necessary?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Is it recommended?</a:t>
            </a: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6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a printed or digital copy (pdf) of the document to find th</a:t>
            </a:r>
            <a:r>
              <a:rPr lang="en-US" sz="1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recommendations and review the evidence.</a:t>
            </a:r>
            <a:endParaRPr lang="zh-CN" altLang="zh-CN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53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>
              <a:spcAft>
                <a:spcPts val="0"/>
              </a:spcAft>
              <a:tabLst>
                <a:tab pos="457200" algn="l"/>
              </a:tabLst>
            </a:pPr>
            <a:r>
              <a:rPr lang="en-US" sz="1000" b="1" kern="10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 this recommendation currently applied in your place of work?</a:t>
            </a:r>
          </a:p>
          <a:p>
            <a:pPr marL="171450" marR="0" lvl="0" indent="-17145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kern="10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If yes, what enabling factors support the application of this recommendation?</a:t>
            </a:r>
          </a:p>
          <a:p>
            <a:pPr marL="171450" marR="0" lvl="0" indent="-171450" algn="l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b="0" kern="10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If no, what are the barriers to applying this recommendation?</a:t>
            </a:r>
          </a:p>
        </p:txBody>
      </p:sp>
    </p:spTree>
    <p:extLst>
      <p:ext uri="{BB962C8B-B14F-4D97-AF65-F5344CB8AC3E}">
        <p14:creationId xmlns:p14="http://schemas.microsoft.com/office/powerpoint/2010/main" val="2481169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How should you stimulate Elias to breathe?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Stimulate breathing by rubbing the back firmly 2 or 3 times to improve or start breathing.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Is drying the same as stimulating to breathe?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Stimulation by rubbing the back is a separate step from drying.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Babies with shallow or irregular breathing may benefit from stimulation to deepen and sustain regular breathing.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safe use of a bulb suction device: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Squeeze the bulb before inserting into the mouth or nose.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Clear the mouth first and then the nose.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Spend no longer than 10 seconds using suction.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Suctioning repeatedly or too long is harmful. The baby needs ventilation to survive and prevent disabilities.</a:t>
            </a:r>
          </a:p>
          <a:p>
            <a:endParaRPr lang="en-US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Demonstrate safe use of a suction tube: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Suction first the mouth and then the nose.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Gently introduce the suction tube 5 cm into the newborn’s mouth (until the “5 cm” mark is at the newborn’s lips).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Apply suction while withdrawing the tube.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Next, introduce the suction tube 3 cm into each nostril.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Apply suction while withdrawing the tube.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Repeat suctioning only if necessary, for no more than 10 seconds duration in total.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5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preparing to ventilate if the baby is gasping or not breathing: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Call for help.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Explain to Sophie that Elias needs help to breathe.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Clamp and cut the cord.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Transfer Elias to a flat, firm, warm surface to begin ventilation.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How much time do you have to start ventilation?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Were you able to begin ventilation in The Golden Minute? </a:t>
            </a:r>
          </a:p>
          <a:p>
            <a:pPr marL="0" indent="0">
              <a:buFontTx/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94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000" i="1" kern="1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View video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000" kern="10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kern="1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What new knowledge is presented in this video?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kern="1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Are there any skills or practices that differ from your current practice?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kern="1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What provider </a:t>
            </a:r>
            <a:r>
              <a:rPr lang="en-US" sz="1000" kern="100" err="1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behaviours</a:t>
            </a:r>
            <a:r>
              <a:rPr lang="en-US" sz="1000" kern="1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 differ from your current practice?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00" kern="100">
                <a:latin typeface="Arial" panose="020B0604020202020204" pitchFamily="34" charset="0"/>
                <a:ea typeface="Calibri" panose="020F0502020204030204"/>
                <a:cs typeface="Arial" panose="020B0604020202020204" pitchFamily="34" charset="0"/>
              </a:rPr>
              <a:t>Does this video highlight any quality gaps in your facility?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50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3386734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good position of the head and contrast with over-extension.</a:t>
            </a:r>
          </a:p>
        </p:txBody>
      </p:sp>
    </p:spTree>
    <p:extLst>
      <p:ext uri="{BB962C8B-B14F-4D97-AF65-F5344CB8AC3E}">
        <p14:creationId xmlns:p14="http://schemas.microsoft.com/office/powerpoint/2010/main" val="3893317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selecting the correct mask that covers the tip of the chin, the mouth, and the nose, but not the eyes.</a:t>
            </a:r>
          </a:p>
        </p:txBody>
      </p:sp>
    </p:spTree>
    <p:extLst>
      <p:ext uri="{BB962C8B-B14F-4D97-AF65-F5344CB8AC3E}">
        <p14:creationId xmlns:p14="http://schemas.microsoft.com/office/powerpoint/2010/main" val="3941480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positioning the head slightly extended.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Lift the chin up with the middle finger.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Apply the mask to the face: position the edge of the mask on the chin and roll the mask over the mouth and nose.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Make a tight seal between the edge of the mask and the face: pull up on the chin with the middle finger and press down on the top of the mask with the thumb and index finger.</a:t>
            </a:r>
          </a:p>
        </p:txBody>
      </p:sp>
    </p:spTree>
    <p:extLst>
      <p:ext uri="{BB962C8B-B14F-4D97-AF65-F5344CB8AC3E}">
        <p14:creationId xmlns:p14="http://schemas.microsoft.com/office/powerpoint/2010/main" val="3539548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ventilation with a rate of 40 breaths per minute and good chest movement with each breath.</a:t>
            </a:r>
          </a:p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H, M, B can help recall the steps in improving ventilation: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H – reapply mask to face and reposition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 – clear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and nose and open mouth slightly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B – squeeze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bag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harder or replace bag if it is not functioning</a:t>
            </a:r>
          </a:p>
        </p:txBody>
      </p:sp>
    </p:spTree>
    <p:extLst>
      <p:ext uri="{BB962C8B-B14F-4D97-AF65-F5344CB8AC3E}">
        <p14:creationId xmlns:p14="http://schemas.microsoft.com/office/powerpoint/2010/main" val="2515858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with the neonatal mannequin to determine the cause of poor chest movement and improve ventilation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Provide ventilation for 1 full minute with good chest movement.</a:t>
            </a:r>
          </a:p>
        </p:txBody>
      </p:sp>
    </p:spTree>
    <p:extLst>
      <p:ext uri="{BB962C8B-B14F-4D97-AF65-F5344CB8AC3E}">
        <p14:creationId xmlns:p14="http://schemas.microsoft.com/office/powerpoint/2010/main" val="159089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both methods of checking the heart rate with the mannequin (and a partner).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Count the heart rate.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Decide whether the heart rate is normal or slow.</a:t>
            </a:r>
          </a:p>
          <a:p>
            <a:endParaRPr lang="en-N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85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ventilating with good chest movement for 1 minute (while a partner observes). </a:t>
            </a:r>
          </a:p>
          <a:p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Give feedback and then switch roles.</a:t>
            </a:r>
          </a:p>
        </p:txBody>
      </p:sp>
    </p:spTree>
    <p:extLst>
      <p:ext uri="{BB962C8B-B14F-4D97-AF65-F5344CB8AC3E}">
        <p14:creationId xmlns:p14="http://schemas.microsoft.com/office/powerpoint/2010/main" val="2094120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>
                <a:latin typeface="Arial" panose="020B0604020202020204" pitchFamily="34" charset="0"/>
                <a:cs typeface="Arial" panose="020B0604020202020204" pitchFamily="34" charset="0"/>
              </a:rPr>
              <a:t>View video </a:t>
            </a:r>
            <a:endParaRPr lang="en-US" sz="1000" i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Is there anything you would do differently?</a:t>
            </a:r>
          </a:p>
          <a:p>
            <a:pPr marL="162000" indent="-162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Ensure the newborn is kept warm; improve thermal care during resuscitation.</a:t>
            </a:r>
          </a:p>
          <a:p>
            <a:pPr marL="162000" indent="-1620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Ensure good chest movement. </a:t>
            </a:r>
          </a:p>
          <a:p>
            <a:pPr>
              <a:spcBef>
                <a:spcPts val="500"/>
              </a:spcBef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What is new knowledge for you in this video? </a:t>
            </a:r>
          </a:p>
          <a:p>
            <a:pPr>
              <a:spcBef>
                <a:spcPts val="500"/>
              </a:spcBef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Are there any skills or practices that are different from your current practice? </a:t>
            </a:r>
          </a:p>
          <a:p>
            <a:pPr>
              <a:spcBef>
                <a:spcPts val="500"/>
              </a:spcBef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What provider </a:t>
            </a:r>
            <a:r>
              <a:rPr lang="en-US" sz="1000" b="0" err="1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 are different from your current practice? </a:t>
            </a:r>
          </a:p>
          <a:p>
            <a:pPr>
              <a:spcBef>
                <a:spcPts val="500"/>
              </a:spcBef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Does this video highlight a quality gap in your setting? </a:t>
            </a:r>
          </a:p>
          <a:p>
            <a:endParaRPr lang="en-N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4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0" indent="0" algn="l">
              <a:buFont typeface="Arial" panose="020B0604020202020204" pitchFamily="34" charset="0"/>
              <a:buNone/>
            </a:pPr>
            <a:r>
              <a:rPr lang="en-US" sz="1000" b="0" i="1">
                <a:latin typeface="Arial" panose="020B0604020202020204" pitchFamily="34" charset="0"/>
                <a:cs typeface="Arial" panose="020B0604020202020204" pitchFamily="34" charset="0"/>
              </a:rPr>
              <a:t>View videos </a:t>
            </a:r>
          </a:p>
          <a:p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If a newborn is grunting or has chest wall indrawing, what do you do?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Do not leave a baby with breathing problems alone.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Monitor the baby every 15 minutes; if breathing difficulty is severe or worsens, refer urgently.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Seek consultation on-site or by phone. 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Babies who have needed help to breathe are at higher risk of dying in the first days than those who breathe on their own.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Monitor closely for danger signs throughout the stay in the facility and the need for extra support.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It may be necessary to refer a baby with breathing problems for advanced care with supplemental oxygen, other breathing support or treatment for infection.</a:t>
            </a:r>
          </a:p>
          <a:p>
            <a:endParaRPr lang="en-N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32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7763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3487899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communicating with mother as you monitor the baby in skin-to-skin contact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Explain what was done to help the baby breathe.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Check breathing, temperature and </a:t>
            </a:r>
            <a:r>
              <a:rPr lang="en-US" sz="100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Explain to mother and the companion how to check the baby.</a:t>
            </a:r>
          </a:p>
        </p:txBody>
      </p:sp>
    </p:spTree>
    <p:extLst>
      <p:ext uri="{BB962C8B-B14F-4D97-AF65-F5344CB8AC3E}">
        <p14:creationId xmlns:p14="http://schemas.microsoft.com/office/powerpoint/2010/main" val="3390180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endParaRPr lang="en-US" sz="1000" b="1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and performance </a:t>
            </a:r>
            <a:r>
              <a:rPr lang="en-US" sz="1000" b="1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10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participants demonstrate monitoring and ongoing care after resuscitation.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Assessing breathing: rate, grunting, and chest indrawing.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Keeping  the mother and newborn together in the birthing area,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separating them.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Explaining to the mother and family what happened and the newborn’s condition.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Monitoring newborn and mother every 15 minutes during the first hour. 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Encouraging the mother to breastfeed as soon as the baby is ready - to prevent low blood sugar (</a:t>
            </a:r>
            <a:r>
              <a:rPr lang="en-US" sz="1000" err="1">
                <a:latin typeface="Arial" panose="020B0604020202020204" pitchFamily="34" charset="0"/>
                <a:cs typeface="Arial" panose="020B0604020202020204" pitchFamily="34" charset="0"/>
              </a:rPr>
              <a:t>hypoglycaemia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Recording in the newborn’s notes and in the </a:t>
            </a:r>
            <a:r>
              <a:rPr lang="en-US" sz="100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 record, including: </a:t>
            </a:r>
          </a:p>
          <a:p>
            <a:pPr marL="378000" lvl="1" indent="-171450">
              <a:buFont typeface="Courier New" panose="02070309020205020404" pitchFamily="49" charset="0"/>
              <a:buChar char="o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Date and time of birth</a:t>
            </a:r>
          </a:p>
          <a:p>
            <a:pPr marL="378000" lvl="1" indent="-171450">
              <a:buFont typeface="Courier New" panose="02070309020205020404" pitchFamily="49" charset="0"/>
              <a:buChar char="o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Steps of resuscitation performed</a:t>
            </a:r>
          </a:p>
          <a:p>
            <a:pPr marL="378000" lvl="1" indent="-171450">
              <a:buFont typeface="Courier New" panose="02070309020205020404" pitchFamily="49" charset="0"/>
              <a:buChar char="o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Duration of resuscitation</a:t>
            </a:r>
          </a:p>
          <a:p>
            <a:pPr marL="378000" lvl="1" indent="-171450">
              <a:buFont typeface="Courier New" panose="02070309020205020404" pitchFamily="49" charset="0"/>
              <a:buChar char="o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 b="1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Debriefing </a:t>
            </a:r>
            <a:r>
              <a:rPr lang="en-US" sz="100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– participants self-reflect and give feedback to one another in their roles</a:t>
            </a:r>
            <a:r>
              <a:rPr lang="en-US" sz="1000" b="1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. </a:t>
            </a:r>
            <a:endParaRPr lang="en-US" sz="1000" b="1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Provision of care (performance objectives)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was done well?  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could have been done better? 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will you change the next time?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data recorded?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Experience of care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the communication respectful and the language appropriate?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handling of the baby gentle?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Were infection prevention practices followed?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76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1">
                <a:latin typeface="Arial" panose="020B0604020202020204" pitchFamily="34" charset="0"/>
                <a:cs typeface="Arial" panose="020B0604020202020204" pitchFamily="34" charset="0"/>
              </a:rPr>
              <a:t>View video </a:t>
            </a:r>
            <a:endParaRPr lang="en-GB" sz="1000" b="0" i="1" u="sng" strike="noStrike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b="0" i="1">
                <a:latin typeface="Arial" panose="020B0604020202020204" pitchFamily="34" charset="0"/>
                <a:cs typeface="Arial" panose="020B0604020202020204" pitchFamily="34" charset="0"/>
              </a:rPr>
              <a:t>To learn more </a:t>
            </a:r>
          </a:p>
          <a:p>
            <a:endParaRPr lang="en-US" sz="1800" baseline="3000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1000" i="1" baseline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Standards for improving the quality of care for small and sick newborns in health facilities</a:t>
            </a:r>
            <a:endParaRPr lang="en-GB" sz="1000" i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55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In what circumstances would you refer a baby who has required help to breathe?</a:t>
            </a:r>
          </a:p>
          <a:p>
            <a:pPr marL="162000" indent="-162000">
              <a:buFontTx/>
              <a:buChar char="-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Slow breathing (&lt; 30 breaths/min)?</a:t>
            </a:r>
          </a:p>
          <a:p>
            <a:pPr marL="162000" indent="-162000">
              <a:buFontTx/>
              <a:buChar char="-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Gasping?</a:t>
            </a:r>
          </a:p>
          <a:p>
            <a:pPr marL="162000" indent="-162000">
              <a:buFontTx/>
              <a:buChar char="-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Grunting?</a:t>
            </a:r>
          </a:p>
          <a:p>
            <a:pPr marL="162000" indent="-162000">
              <a:buFontTx/>
              <a:buChar char="-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Severe chest indrawing?</a:t>
            </a:r>
          </a:p>
          <a:p>
            <a:pPr marL="162000" indent="-162000">
              <a:buFontTx/>
              <a:buChar char="-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Slow heart rate (&lt;100 beats/min)?</a:t>
            </a:r>
          </a:p>
          <a:p>
            <a:pPr marL="171450" indent="-171450">
              <a:buFontTx/>
              <a:buChar char="-"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 the steps outlined as a dialogue between: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the health worker and the receiving center and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the health worker and the family.</a:t>
            </a:r>
          </a:p>
        </p:txBody>
      </p:sp>
    </p:spTree>
    <p:extLst>
      <p:ext uri="{BB962C8B-B14F-4D97-AF65-F5344CB8AC3E}">
        <p14:creationId xmlns:p14="http://schemas.microsoft.com/office/powerpoint/2010/main" val="329756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The decision to stop when ventilation is not successful is always difficult. </a:t>
            </a: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Usually, a senior member of the team will take this responsibility.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The decision will depend on access to advanced care and national and facility policies.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Guidelines for when to stop ventilation may differ where there is access to advanced care (medications, oxygen, mechanical ventilation)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Communication with the family is key and should be compassionate and sensitive at this very difficult time.</a:t>
            </a: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69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675"/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Discuss how these steps are carried out in your facility.</a:t>
            </a:r>
          </a:p>
          <a:p>
            <a:pPr marL="66675"/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952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Repeat simulation</a:t>
            </a:r>
          </a:p>
          <a:p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Skills and performance – </a:t>
            </a: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participants demonstrate care for a newborn who requires bag and mask ventilation for 2 minutes before beginning to breathe.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Drying thoroughly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crying/breathing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Keeping warm with skin-to-skin contact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Stimulating to breathe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Clearing the airway if needed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needed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breathing-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Calling for help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Clamping and cutting the umbilical cord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Preparing to ventilate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Ventilating with bag and mask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ventilate for 2 minutes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Improving ventilation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whenever chest movement inadequate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Assessing of heart rate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Deciding on advanced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Debriefing </a:t>
            </a: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– participants self-reflect and give feedback to one another in their roles.</a:t>
            </a:r>
          </a:p>
          <a:p>
            <a:pPr marL="0" indent="0">
              <a:buFontTx/>
              <a:buNone/>
            </a:pPr>
            <a:r>
              <a:rPr lang="en-US" sz="1000" b="0" i="1">
                <a:latin typeface="Arial" panose="020B0604020202020204" pitchFamily="34" charset="0"/>
                <a:cs typeface="Arial" panose="020B0604020202020204" pitchFamily="34" charset="0"/>
              </a:rPr>
              <a:t>Provision of care (performance objectives)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What was done well?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What could have been done better?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What will you change the next time?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Was data recorded in notes on resuscitation process, duration and outcome?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="0" i="1">
                <a:latin typeface="Arial" panose="020B0604020202020204" pitchFamily="34" charset="0"/>
                <a:cs typeface="Arial" panose="020B0604020202020204" pitchFamily="34" charset="0"/>
              </a:rPr>
              <a:t>Experience of care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Was the communication respectful and the language appropriate?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Was handling of the baby gentle?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Was the baby kept warm?</a:t>
            </a: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62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02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latin typeface="Arial" panose="020B0604020202020204" pitchFamily="34" charset="0"/>
                <a:cs typeface="Arial" panose="020B0604020202020204" pitchFamily="34" charset="0"/>
              </a:rPr>
              <a:t>Review the Clinical practice checklist before observing or participating in selected simulations (see additional resources).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O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7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the clinical practice, discuss the observations made, possible reasons for practices, and changes needed to improve the quality of essential newborn care.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What new things will you do?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What old things will you not do?</a:t>
            </a: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How will you make a change?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508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What is the situation in your health facility and in your community?  </a:t>
            </a:r>
          </a:p>
          <a:p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5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Are all health workers trained and equipped to help a baby breathe?</a:t>
            </a:r>
          </a:p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Basic resuscitation begins in the first minute after birth (The Golden Minute). Your skills in helping babies breathe are essential for newborns to survive and avoid preventable disabilities. </a:t>
            </a:r>
          </a:p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Up to 1 in every 10 newborns will  require resuscitation at birth.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Even the most basic facility where birth takes place should be prepared to give bag-and-mask resuscitation to newborns who require 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Facilities should have trained staff and the necessary equipment and supplies.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 functional referral system should link the facility to secondary and tertiary levels of care for infants who need special care.</a:t>
            </a:r>
          </a:p>
        </p:txBody>
      </p:sp>
    </p:spTree>
    <p:extLst>
      <p:ext uri="{BB962C8B-B14F-4D97-AF65-F5344CB8AC3E}">
        <p14:creationId xmlns:p14="http://schemas.microsoft.com/office/powerpoint/2010/main" val="5940717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3118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pPr>
              <a:spcBef>
                <a:spcPts val="0"/>
              </a:spcBef>
            </a:pPr>
            <a:endParaRPr lang="en-US" sz="1000" b="1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000" b="1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and performance </a:t>
            </a:r>
            <a:r>
              <a:rPr lang="en-US" sz="1000" b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participants demonstrate care for a newborn who requires brief bag and mask ventilation before breathing well.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Thoroughly drying stimulating the baby and keeping the baby warm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Positioning  correctly, ventilating at 40 breaths per minute with adequate chest movement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Improving ventilation as necessary for good chest movement.-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ventilate for 1 minute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Assessing breathing -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no chest indrawing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Placing  in skin-to-skin contact, covering and encouraging breastfeeding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Monitoring every 15 minutes for breathing and warmth – 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breathing 50 breaths/min</a:t>
            </a:r>
          </a:p>
          <a:p>
            <a:pPr marL="228600" indent="-228600">
              <a:spcBef>
                <a:spcPts val="0"/>
              </a:spcBef>
              <a:buFont typeface="+mj-lt"/>
              <a:buAutoNum type="arabicPeriod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Communicating effectively with mother, explaining what happened and what will happen next.</a:t>
            </a:r>
          </a:p>
          <a:p>
            <a:pPr>
              <a:spcBef>
                <a:spcPts val="0"/>
              </a:spcBef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 b="1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Debriefing </a:t>
            </a:r>
            <a:r>
              <a:rPr lang="en-US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– participants self-reflect and give feedback to one another in their roles.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Provision of care (performance objectives)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was done well?  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could have been done better? 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will you change the next time?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data recorded  in notes and partograph </a:t>
            </a: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resuscitation process, duration and outcome</a:t>
            </a: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Experience of care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the communication respectful and the language appropriate?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handling of the baby gentle?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ker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</a:t>
            </a:r>
            <a:r>
              <a:rPr lang="en-US" sz="1000" b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baby kept warm?</a:t>
            </a:r>
            <a:endParaRPr lang="en-US" sz="1000" b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494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pPr marL="0" indent="0">
              <a:spcBef>
                <a:spcPts val="200"/>
              </a:spcBef>
              <a:buFont typeface="+mj-lt"/>
              <a:buNone/>
            </a:pP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000" b="1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and performance </a:t>
            </a:r>
            <a:r>
              <a:rPr lang="en-US" sz="1000" b="0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participants demonstrate care of a vigorous baby with meconium in the amniotic fluid.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Drying thoroughly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crying/breathing -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crying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Keeping warm with skin-to-skin contact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Stimulating to breathe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needed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Clearing the airway if needed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needed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breathing 46 breaths/min with no chest indrawing</a:t>
            </a:r>
          </a:p>
          <a:p>
            <a:pPr marL="228600" indent="-228600">
              <a:buFont typeface="+mj-lt"/>
              <a:buAutoNum type="arabicPeriod"/>
            </a:pPr>
            <a:endParaRPr lang="en-US" sz="1000" b="1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Positioning Aisha in skin-to-skin contact and encouraging breastfeeding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Monitoring every 15 minutes for breathing and warmth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Communicating with mother what happened and what to observe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Recording in the newborn and </a:t>
            </a:r>
            <a:r>
              <a:rPr lang="en-US" sz="1000" i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 case notes the resuscitation duration and outcome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Note: Resuscitation guidelines support</a:t>
            </a: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 not suctioning Aisha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, which in the past might have happened.</a:t>
            </a:r>
          </a:p>
          <a:p>
            <a:pPr>
              <a:spcBef>
                <a:spcPts val="200"/>
              </a:spcBef>
            </a:pP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002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000" b="1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and performance </a:t>
            </a:r>
            <a:r>
              <a:rPr lang="en-US" sz="1000" b="0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participants demonstrate care for a baby born through amniotic fluid heavily stained with meconium.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Drying thoroughly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crying/breathing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crying or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Keeping warm with skin-to-skin contact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Stimulating to breathe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Clearing the airway if needed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clearing of thick meconium from mouth and nose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Calling for help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Clamping and cutting the umbilical cord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Preparing to ventilate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Ventilating with bag and mask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ventilate for 3 minutes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Improving ventilation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as needed for good chest movement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heart rate and 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breathing 46 breaths/min with chest indrawing</a:t>
            </a:r>
          </a:p>
          <a:p>
            <a:pPr marL="228600" indent="-228600">
              <a:buFont typeface="+mj-lt"/>
              <a:buAutoNum type="arabicPeriod"/>
            </a:pP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Deciding on advanced care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referral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Recording the resuscitation actions, duration and outcome.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 b="1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Debriefing </a:t>
            </a:r>
            <a:r>
              <a:rPr lang="en-US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– participants self-reflect and give feedback to one another in their roles.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Provision of care (performance objectives)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was done well? 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could have been done better?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will you change the next time?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data recorded in notes and partograph?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Experience of care: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the communication respectful and the language appropriate?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handling of the baby gentle?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the baby kept warm?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392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235450"/>
          </a:xfrm>
        </p:spPr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endParaRPr lang="en-US" sz="1000" b="1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b="1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and performance </a:t>
            </a:r>
            <a:r>
              <a:rPr lang="en-US" sz="1000" b="0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participants demonstrate care for a newborn who needs prolonged ventilation with bag and mask.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Drying thoroughly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crying/breathing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Keeping warm with skin-to-skin contact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Stimulating to breathe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Clearing the airway if needed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needed with clear fluid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Calling for help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Clamping and cutting the umbilical cord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Preparing to ventilate 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Ventilating with bag and mask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ventilate 4 minutes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Improving ventilation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as needed for good chest movement</a:t>
            </a:r>
          </a:p>
          <a:p>
            <a:pPr marL="228600" indent="-228600">
              <a:buFont typeface="+mj-lt"/>
              <a:buAutoNum type="arabicPeriod"/>
            </a:pPr>
            <a:endParaRPr lang="en-US" sz="1000" b="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breathing 65 breaths/min with severe chest indrawing</a:t>
            </a: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Continuing breathing support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Arranging for immediate referral, communicating with referral unit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Explaining to the parents what has happened, newborn’s condition and gaining consent.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Completing the referral form and clinical notes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Continuing supportive care during transfer</a:t>
            </a:r>
          </a:p>
          <a:p>
            <a:pPr marL="228600" indent="-228600">
              <a:buFont typeface="+mj-lt"/>
              <a:buAutoNum type="arabicPeriod"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 b="1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Debriefing </a:t>
            </a:r>
            <a:r>
              <a:rPr lang="en-US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– participants self-reflect and give feedback to one another in their roles.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Provision of care (performance objectives)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was done well? 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could have been done better?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will you change the next time?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data recorded in notes and partograph?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Experience of care: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the communication respectful and the language appropriate?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handling of the baby gentle?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 the baby kept warm?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39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</a:p>
          <a:p>
            <a:pPr>
              <a:spcBef>
                <a:spcPts val="200"/>
              </a:spcBef>
            </a:pPr>
            <a:endParaRPr lang="en-US" sz="1000" b="1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000" b="1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and performance </a:t>
            </a:r>
            <a:r>
              <a:rPr lang="en-US" sz="1000" b="0" i="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participants demonstrate care for a newborn who fails to breathe after prolonged bag and mask ventilation.</a:t>
            </a: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Drying thoroughly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crying/breathing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Keeping warm with skin-to-skin contact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Stimulating to breathe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Clearing the airway if needed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needed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Assessment of breathing -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not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Calling for help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Clamping and cutting the umbilical cord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Preparing to ventilate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Ventilating with bag and mask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ventilate 20 minutes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Improving ventilation – </a:t>
            </a:r>
            <a:r>
              <a:rPr lang="en-US" sz="1000" b="1" i="0">
                <a:latin typeface="Arial" panose="020B0604020202020204" pitchFamily="34" charset="0"/>
                <a:cs typeface="Arial" panose="020B0604020202020204" pitchFamily="34" charset="0"/>
              </a:rPr>
              <a:t>as needed for good chest movement</a:t>
            </a:r>
            <a:endParaRPr lang="en-US" sz="1000" i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Assessing heart rate and breathing. 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Following guidelines on when to stop resuscitation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Explaining  to the mother and family what happened with sensitivity.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Following guidance on culturally appropriate practices such as dressing the baby and asking Miriam if she wants to hold the baby.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Arranging for someone close to stay with the mother.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Filling out the birth and death certificates.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Recording in the medical record, ensuring key data recorded include sex, estimated gestational age, weight, duration of </a:t>
            </a:r>
            <a:r>
              <a:rPr lang="en-US" sz="1000" i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 and information from partograph.</a:t>
            </a:r>
          </a:p>
          <a:p>
            <a:pPr marL="228600" indent="-228600">
              <a:spcBef>
                <a:spcPts val="200"/>
              </a:spcBef>
              <a:buFont typeface="+mj-lt"/>
              <a:buAutoNum type="arabicPeriod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Filling out perinatal death review and response form (if available).</a:t>
            </a:r>
          </a:p>
          <a:p>
            <a:pPr marL="0" marR="0" indent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None/>
            </a:pPr>
            <a:endParaRPr lang="en-US" sz="1000" b="1" i="0" kern="1200">
              <a:solidFill>
                <a:srgbClr val="000000"/>
              </a:solidFill>
              <a:effectLst/>
              <a:latin typeface="Arial" panose="020B0604020202020204" pitchFamily="34" charset="0"/>
              <a:ea typeface="Myriad Pro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000" b="1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Debriefing </a:t>
            </a:r>
            <a:r>
              <a:rPr lang="en-US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– participants self-reflect and give feedback to one another in their roles.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Provision of care (performance objectives)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was done well? 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could have been done better? 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i="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What will you change the next time?</a:t>
            </a: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b="0" i="0" kern="1200">
              <a:solidFill>
                <a:srgbClr val="000000"/>
              </a:solidFill>
              <a:effectLst/>
              <a:latin typeface="Arial" panose="020B0604020202020204" pitchFamily="34" charset="0"/>
              <a:ea typeface="Myriad Pro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1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Myriad Pro"/>
                <a:cs typeface="Arial" panose="020B0604020202020204" pitchFamily="34" charset="0"/>
              </a:rPr>
              <a:t>Experience of care:</a:t>
            </a:r>
            <a:endParaRPr lang="en-US" sz="1000" b="0" i="1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the communication respectful and the language appropriate?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62000" marR="0" lvl="0" indent="-162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b="0" i="0" ker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 handling of the baby respectful?</a:t>
            </a:r>
            <a:endParaRPr lang="en-US" sz="1000" b="0" i="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47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000" b="0">
                <a:latin typeface="Arial" panose="020B0604020202020204" pitchFamily="34" charset="0"/>
                <a:cs typeface="Arial" panose="020B0604020202020204" pitchFamily="34" charset="0"/>
              </a:rPr>
              <a:t>Find the answer on pages 34-36.</a:t>
            </a:r>
          </a:p>
        </p:txBody>
      </p:sp>
    </p:spTree>
    <p:extLst>
      <p:ext uri="{BB962C8B-B14F-4D97-AF65-F5344CB8AC3E}">
        <p14:creationId xmlns:p14="http://schemas.microsoft.com/office/powerpoint/2010/main" val="7136803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000" b="1" kern="10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Is this recommendation currently being applied in your place of work?</a:t>
            </a: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sz="1000" b="1" kern="10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000" b="0" kern="10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If yes, what enabling factors support the application of this recommendation?</a:t>
            </a: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sz="1000" b="0" kern="100">
              <a:effectLst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sz="1000" b="0" kern="100">
                <a:effectLst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If no, what are the barriers to applying this recommendation?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altLang="zh-CN" sz="1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Font typeface="Arial" panose="020B0604020202020204" pitchFamily="34" charset="0"/>
              <a:buNone/>
            </a:pPr>
            <a:endParaRPr lang="en-NO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642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The action plan takes you through the steps for newborn resuscitation.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What do you use in your place of work?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Here is an example of an algorithm used for  newborn resuscitation  used in several regions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Use the action plan or protocol adopted by your Ministry of Health.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239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What actions could you carry out to improve basic resuscitation in the health facility?</a:t>
            </a:r>
          </a:p>
          <a:p>
            <a:endParaRPr lang="en-NO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01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45983"/>
          </a:xfrm>
        </p:spPr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Baseline simulation</a:t>
            </a:r>
          </a:p>
          <a:p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Skills and performance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– participants demonstrate basic resuscitation</a:t>
            </a: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Drying thoroughly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Assessment of crying/breathing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Keeping warm with skin-to-skin contact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Stimulating to breathe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Clearing the airway if needed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Assessment of breathing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Calling for help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Clamping and cutting the umbilical cord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Preparing to ventilate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Ventilating with bag and mask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Improving ventilation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Assessment of heart rate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Deciding on advanced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Debriefing</a:t>
            </a: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participants self-reflect and give feedback to one another in their roles</a:t>
            </a:r>
            <a:r>
              <a:rPr lang="en-US" sz="1000" b="1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Provision of care (performance objectives)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What was done well?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What could have been done better?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t>What will you change the next time?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Experience of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Was the communication respectful and the language appropriate?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Was handling of the baby gentle?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1000" b="0" i="0">
                <a:latin typeface="Arial" panose="020B0604020202020204" pitchFamily="34" charset="0"/>
                <a:cs typeface="Arial" panose="020B0604020202020204" pitchFamily="34" charset="0"/>
              </a:rPr>
              <a:t>the baby kept warm?</a:t>
            </a:r>
          </a:p>
          <a:p>
            <a:endParaRPr lang="en-NO" sz="1000" spc="0"/>
          </a:p>
        </p:txBody>
      </p:sp>
    </p:spTree>
    <p:extLst>
      <p:ext uri="{BB962C8B-B14F-4D97-AF65-F5344CB8AC3E}">
        <p14:creationId xmlns:p14="http://schemas.microsoft.com/office/powerpoint/2010/main" val="2162035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As a health care worker, you can make the difference in a newborn’s outcome by providing timely help to breathe.</a:t>
            </a:r>
          </a:p>
          <a:p>
            <a:endParaRPr lang="en-NO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7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sz="1000"/>
          </a:p>
        </p:txBody>
      </p:sp>
    </p:spTree>
    <p:extLst>
      <p:ext uri="{BB962C8B-B14F-4D97-AF65-F5344CB8AC3E}">
        <p14:creationId xmlns:p14="http://schemas.microsoft.com/office/powerpoint/2010/main" val="2475380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Risk factors are not perfect predictors of need for help to breathe. </a:t>
            </a:r>
          </a:p>
          <a:p>
            <a:endParaRPr lang="en-US" sz="1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Up to one half of newborns who require resuscitation have no identifiable risk factors before birth. Therefore, if you attend births, you must always be ready to help a baby breathe.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Anticipate and recognize newborns who need help to breathe.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Be prepared with equipment that functions.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Know what steps to take and their correct order.</a:t>
            </a:r>
          </a:p>
          <a:p>
            <a:pPr marL="162000" indent="-162000">
              <a:buFont typeface="Arial" panose="020B0604020202020204" pitchFamily="34" charset="0"/>
              <a:buChar char="•"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Be present at birth and be able to work quickly.</a:t>
            </a:r>
          </a:p>
        </p:txBody>
      </p:sp>
    </p:spTree>
    <p:extLst>
      <p:ext uri="{BB962C8B-B14F-4D97-AF65-F5344CB8AC3E}">
        <p14:creationId xmlns:p14="http://schemas.microsoft.com/office/powerpoint/2010/main" val="3409884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ourier New" panose="02070309020205020404" pitchFamily="49" charset="0"/>
              <a:buNone/>
            </a:pPr>
            <a:r>
              <a:rPr lang="en-US" sz="1000" b="1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b="1" noProof="0"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 the equipment and supplies needed to care for the newborn at birth and help a baby breathe.</a:t>
            </a:r>
          </a:p>
          <a:p>
            <a:pPr marL="0" indent="0">
              <a:buFont typeface="Courier New" panose="02070309020205020404" pitchFamily="49" charset="0"/>
              <a:buNone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ourier New" panose="02070309020205020404" pitchFamily="49" charset="0"/>
              <a:buNone/>
            </a:pPr>
            <a:r>
              <a:rPr lang="en-US" sz="1000" b="1">
                <a:latin typeface="Arial" panose="020B0604020202020204" pitchFamily="34" charset="0"/>
                <a:cs typeface="Arial" panose="020B0604020202020204" pitchFamily="34" charset="0"/>
              </a:rPr>
              <a:t>What is the consequence of not having all the necessary equipment available and functional?</a:t>
            </a:r>
          </a:p>
        </p:txBody>
      </p:sp>
    </p:spTree>
    <p:extLst>
      <p:ext uri="{BB962C8B-B14F-4D97-AF65-F5344CB8AC3E}">
        <p14:creationId xmlns:p14="http://schemas.microsoft.com/office/powerpoint/2010/main" val="4636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BA450C-FB93-009C-FFFF-DAF1942B56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41050" y="1604225"/>
            <a:ext cx="7861461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46551" indent="-28575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0"/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E3BBA1-AF9E-9EC2-1C27-8AD8A038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50" y="446089"/>
            <a:ext cx="7861461" cy="872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4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998C21-6211-9EC5-74C9-B0E32166663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112D9C-539C-0523-8E91-0C1D5FBB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7351"/>
            <a:ext cx="9141354" cy="248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8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998C21-6211-9EC5-74C9-B0E32166663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67B2E-2F90-D139-6AA3-E6306D82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7351"/>
            <a:ext cx="9141354" cy="2482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89082-7FB6-2154-A4CE-E0003C9B2C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2537637"/>
            <a:ext cx="8117649" cy="3762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29714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998C21-6211-9EC5-74C9-B0E32166663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BCA9BB-FA46-D7D6-FFFC-5C9D11D4F317}"/>
              </a:ext>
            </a:extLst>
          </p:cNvPr>
          <p:cNvSpPr txBox="1">
            <a:spLocks/>
          </p:cNvSpPr>
          <p:nvPr userDrawn="1"/>
        </p:nvSpPr>
        <p:spPr>
          <a:xfrm>
            <a:off x="2574100" y="0"/>
            <a:ext cx="6231698" cy="2124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/>
              <a:t>Quality improvement</a:t>
            </a:r>
            <a:endParaRPr lang="en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BACC4-EE3D-FB89-23A0-183F75D68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71" y="543964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3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998C21-6211-9EC5-74C9-B0E32166663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4E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44BA0-0AD7-AECA-1780-FF6C667B17D9}"/>
              </a:ext>
            </a:extLst>
          </p:cNvPr>
          <p:cNvSpPr txBox="1">
            <a:spLocks/>
          </p:cNvSpPr>
          <p:nvPr userDrawn="1"/>
        </p:nvSpPr>
        <p:spPr>
          <a:xfrm>
            <a:off x="2931090" y="0"/>
            <a:ext cx="6212910" cy="2124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nb-NO" err="1"/>
              <a:t>Clinical</a:t>
            </a:r>
            <a:r>
              <a:rPr lang="nb-NO"/>
              <a:t> </a:t>
            </a:r>
            <a:r>
              <a:rPr lang="nb-NO" err="1"/>
              <a:t>practice</a:t>
            </a:r>
            <a:endParaRPr lang="en-NO"/>
          </a:p>
        </p:txBody>
      </p:sp>
      <p:pic>
        <p:nvPicPr>
          <p:cNvPr id="4" name="Picture 3" descr="A white line on a blue circle&#10;&#10;Description automatically generated">
            <a:extLst>
              <a:ext uri="{FF2B5EF4-FFF2-40B4-BE49-F238E27FC236}">
                <a16:creationId xmlns:a16="http://schemas.microsoft.com/office/drawing/2014/main" id="{9CAD056A-A1A6-7B43-05EE-13209A9F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72" y="543964"/>
            <a:ext cx="1036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39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blue circle with white outline of a person with a stethoscope and a glove&#10;&#10;Description automatically generated">
            <a:extLst>
              <a:ext uri="{FF2B5EF4-FFF2-40B4-BE49-F238E27FC236}">
                <a16:creationId xmlns:a16="http://schemas.microsoft.com/office/drawing/2014/main" id="{22B1FB48-674B-CC2F-BF01-B15685C5F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81687"/>
            <a:ext cx="1036800" cy="1036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EED918-8D8A-6442-DDDE-DB4F3FD2B5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49534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blue circle with a white camera&#10;&#10;Description automatically generated">
            <a:extLst>
              <a:ext uri="{FF2B5EF4-FFF2-40B4-BE49-F238E27FC236}">
                <a16:creationId xmlns:a16="http://schemas.microsoft.com/office/drawing/2014/main" id="{50887172-A9FD-2CA3-CB66-DC10F95FC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9" y="283245"/>
            <a:ext cx="1037556" cy="10375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496B-F841-6C97-14C7-5B84646AF0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1262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 descr="A white question mark in a blue circle&#10;&#10;Description automatically generated">
            <a:extLst>
              <a:ext uri="{FF2B5EF4-FFF2-40B4-BE49-F238E27FC236}">
                <a16:creationId xmlns:a16="http://schemas.microsoft.com/office/drawing/2014/main" id="{6770B3D7-AE47-0E20-7788-86B12F932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81687"/>
            <a:ext cx="1036800" cy="103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7830-EAB9-8A72-4C45-8E6FF3A93E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63497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white outline of a person holding a baby&#10;&#10;Description automatically generated">
            <a:extLst>
              <a:ext uri="{FF2B5EF4-FFF2-40B4-BE49-F238E27FC236}">
                <a16:creationId xmlns:a16="http://schemas.microsoft.com/office/drawing/2014/main" id="{887AB98C-4CE0-1819-D8D1-47938157B4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80724"/>
            <a:ext cx="1036800" cy="1036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362D6B-ED09-8315-C76E-82491AB9E8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197850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white magnifying glass in a green circle&#10;&#10;Description automatically generated">
            <a:extLst>
              <a:ext uri="{FF2B5EF4-FFF2-40B4-BE49-F238E27FC236}">
                <a16:creationId xmlns:a16="http://schemas.microsoft.com/office/drawing/2014/main" id="{97FE8ADC-462B-833D-0CCB-4994A25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79805"/>
            <a:ext cx="1036800" cy="103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8937-634A-4AB8-888B-758F98019B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591854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blue circle with white outline of people holding a card&#10;&#10;Description automatically generated">
            <a:extLst>
              <a:ext uri="{FF2B5EF4-FFF2-40B4-BE49-F238E27FC236}">
                <a16:creationId xmlns:a16="http://schemas.microsoft.com/office/drawing/2014/main" id="{DF3EF673-4429-2081-B35E-2A5AFC6BC0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6" y="279804"/>
            <a:ext cx="1036801" cy="10368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C5863-46C5-F7BD-22FF-0B5F15BD89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86816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B308B-13A0-4380-FC7D-0E3893C03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79805"/>
            <a:ext cx="1036800" cy="103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071BA-18C2-646B-1697-1218122D6B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56182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s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DB8ED3-D59A-58B5-293F-BC055532D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451" y="281687"/>
            <a:ext cx="6950060" cy="103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5279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61761-DDFD-C645-335B-D8F211D0D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47" y="279805"/>
            <a:ext cx="1036800" cy="1036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A3106-8557-7F73-3522-458EA4785A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9047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09325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4A377D1-1368-4358-5AE0-43AFD9F29AC8}"/>
              </a:ext>
            </a:extLst>
          </p:cNvPr>
          <p:cNvSpPr txBox="1">
            <a:spLocks/>
          </p:cNvSpPr>
          <p:nvPr userDrawn="1"/>
        </p:nvSpPr>
        <p:spPr>
          <a:xfrm>
            <a:off x="6557554" y="6499041"/>
            <a:ext cx="2208759" cy="2224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62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50">
                <a:solidFill>
                  <a:schemeClr val="tx1">
                    <a:lumMod val="60000"/>
                    <a:lumOff val="40000"/>
                  </a:schemeClr>
                </a:solidFill>
              </a:rPr>
              <a:t>Page </a:t>
            </a:r>
            <a:fld id="{B53566B0-E8D1-8743-94DD-8A91F501F096}" type="slidenum">
              <a:rPr lang="en-US" sz="65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5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8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663" r:id="rId2"/>
    <p:sldLayoutId id="2147483722" r:id="rId3"/>
    <p:sldLayoutId id="2147483721" r:id="rId4"/>
    <p:sldLayoutId id="2147483724" r:id="rId5"/>
    <p:sldLayoutId id="2147483725" r:id="rId6"/>
    <p:sldLayoutId id="2147483727" r:id="rId7"/>
    <p:sldLayoutId id="2147483728" r:id="rId8"/>
    <p:sldLayoutId id="2147483729" r:id="rId9"/>
    <p:sldLayoutId id="2147483735" r:id="rId10"/>
    <p:sldLayoutId id="2147483736" r:id="rId11"/>
    <p:sldLayoutId id="2147483731" r:id="rId12"/>
    <p:sldLayoutId id="2147483737" r:id="rId13"/>
  </p:sldLayoutIdLst>
  <p:hf sldNum="0" hdr="0" ftr="0" dt="0"/>
  <p:txStyles>
    <p:titleStyle>
      <a:lvl1pPr algn="l" defTabSz="630598" rtl="0" eaLnBrk="1" latinLnBrk="0" hangingPunct="1">
        <a:lnSpc>
          <a:spcPct val="90000"/>
        </a:lnSpc>
        <a:spcBef>
          <a:spcPct val="0"/>
        </a:spcBef>
        <a:buNone/>
        <a:defRPr sz="30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649" indent="-157649" algn="l" defTabSz="630598" rtl="0" eaLnBrk="1" latinLnBrk="0" hangingPunct="1">
        <a:lnSpc>
          <a:spcPct val="90000"/>
        </a:lnSpc>
        <a:spcBef>
          <a:spcPts val="690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1pPr>
      <a:lvl2pPr marL="472949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655" kern="1200">
          <a:solidFill>
            <a:schemeClr val="tx1"/>
          </a:solidFill>
          <a:latin typeface="+mn-lt"/>
          <a:ea typeface="+mn-ea"/>
          <a:cs typeface="+mn-cs"/>
        </a:defRPr>
      </a:lvl2pPr>
      <a:lvl3pPr marL="788247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379" kern="1200">
          <a:solidFill>
            <a:schemeClr val="tx1"/>
          </a:solidFill>
          <a:latin typeface="+mn-lt"/>
          <a:ea typeface="+mn-ea"/>
          <a:cs typeface="+mn-cs"/>
        </a:defRPr>
      </a:lvl3pPr>
      <a:lvl4pPr marL="1103546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4pPr>
      <a:lvl5pPr marL="1418845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5pPr>
      <a:lvl6pPr marL="1734143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6pPr>
      <a:lvl7pPr marL="2049442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7pPr>
      <a:lvl8pPr marL="2364741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8pPr>
      <a:lvl9pPr marL="2680040" indent="-157649" algn="l" defTabSz="630598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sz="12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1pPr>
      <a:lvl2pPr marL="315299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2pPr>
      <a:lvl3pPr marL="630598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3pPr>
      <a:lvl4pPr marL="945896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4pPr>
      <a:lvl5pPr marL="1261196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5pPr>
      <a:lvl6pPr marL="1576495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6pPr>
      <a:lvl7pPr marL="1891793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7pPr>
      <a:lvl8pPr marL="2207092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8pPr>
      <a:lvl9pPr marL="2522390" algn="l" defTabSz="630598" rtl="0" eaLnBrk="1" latinLnBrk="0" hangingPunct="1">
        <a:defRPr sz="1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0clo9Lvpv7Y" TargetMode="Externa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75157/9789241503693_eng.pdf?sequence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healthmedia.org/portfolio-items/teaching-points-for-newborn-resuscitation/?portfolioCats=191%2C94%2C13%2C23%2C65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healthmedia.org/portfolio-items/helping-babies-breathe-at-birth/?portfolioCats=191%2C94%2C13%2C23%2C65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jpe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hyperlink" Target="https://who.canto.global/s/P3D4O?viewIndex=0&amp;column=video&amp;id=lc8ppe98dh7215hne2iotrnn18" TargetMode="External"/><Relationship Id="rId4" Type="http://schemas.openxmlformats.org/officeDocument/2006/relationships/hyperlink" Target="https://who.canto.global/s/PKDQE?viewIndex=0&amp;column=video&amp;id=7i8b87dhgd6mjapsc96aul7d26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lobalhealthmedia.org/videos/referring-a-small-baby/?portfolioCats=191%2C94%2C13%2C23%2C65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s://globalhealthmedia.org/portfolio-items/referring-a-small-baby/?portfolioCats=191%2C94%2C13%2C23%2C65" TargetMode="External"/><Relationship Id="rId9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who.int/iris/bitstream/handle/10665/259269/WHO-MCA-17.07-eng.pdf?sequence=1&amp;isAllowed=y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43.png"/><Relationship Id="rId7" Type="http://schemas.openxmlformats.org/officeDocument/2006/relationships/image" Target="../media/image2.png"/><Relationship Id="rId12" Type="http://schemas.openxmlformats.org/officeDocument/2006/relationships/hyperlink" Target="https://apps.who.int/iris/bitstream/handle/10665/75157/9789241503693_eng.pdf?sequence=1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hmbs.org/course/enc1-facilitator/#videos" TargetMode="External"/><Relationship Id="rId11" Type="http://schemas.openxmlformats.org/officeDocument/2006/relationships/image" Target="../media/image45.png"/><Relationship Id="rId5" Type="http://schemas.openxmlformats.org/officeDocument/2006/relationships/hyperlink" Target="https://globalhealthmedia.org/portfolio-items/teaching-points-for-newborn-resuscitation/?portfolioCats=191%2C94%2C13%2C23%2C65" TargetMode="External"/><Relationship Id="rId15" Type="http://schemas.openxmlformats.org/officeDocument/2006/relationships/image" Target="../media/image46.png"/><Relationship Id="rId10" Type="http://schemas.openxmlformats.org/officeDocument/2006/relationships/hyperlink" Target="https://www.who.int/publications/i/item/9789241511223" TargetMode="External"/><Relationship Id="rId4" Type="http://schemas.openxmlformats.org/officeDocument/2006/relationships/hyperlink" Target="https://www.youtube.com/watch?v=_bcYkXgidss&amp;t=955s" TargetMode="External"/><Relationship Id="rId9" Type="http://schemas.openxmlformats.org/officeDocument/2006/relationships/image" Target="../media/image44.png"/><Relationship Id="rId14" Type="http://schemas.openxmlformats.org/officeDocument/2006/relationships/hyperlink" Target="https://apps.who.int/iris/rest/bitstreams/1390203/retriev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75157/9789241503693_eng.pdf?sequence=1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D642E1-053F-C7F7-7547-9758612A6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CA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7C39E6-8315-1F5B-8EA2-A7E3FDE53F6D}"/>
              </a:ext>
            </a:extLst>
          </p:cNvPr>
          <p:cNvSpPr txBox="1">
            <a:spLocks/>
          </p:cNvSpPr>
          <p:nvPr/>
        </p:nvSpPr>
        <p:spPr>
          <a:xfrm>
            <a:off x="0" y="895350"/>
            <a:ext cx="9144000" cy="9255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4079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4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30598"/>
            <a:r>
              <a:rPr lang="en-US" altLang="en-US" sz="3600" b="1" dirty="0">
                <a:solidFill>
                  <a:srgbClr val="1C86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resuscitation of the newborn</a:t>
            </a:r>
            <a:endParaRPr lang="en-US" sz="3600" b="1" dirty="0">
              <a:solidFill>
                <a:srgbClr val="1C86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E68F1D-70D4-ECA7-F532-8A63B892A3AC}"/>
              </a:ext>
            </a:extLst>
          </p:cNvPr>
          <p:cNvSpPr/>
          <p:nvPr/>
        </p:nvSpPr>
        <p:spPr>
          <a:xfrm>
            <a:off x="2761763" y="1828800"/>
            <a:ext cx="3615184" cy="3615184"/>
          </a:xfrm>
          <a:prstGeom prst="ellipse">
            <a:avLst/>
          </a:prstGeom>
          <a:noFill/>
          <a:ln w="88900" cmpd="sng">
            <a:solidFill>
              <a:schemeClr val="bg1">
                <a:alpha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21914"/>
            <a:endParaRPr lang="en-US" sz="1166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2F470CF-AE8D-1950-E15C-E65405FE4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687" y="5719434"/>
            <a:ext cx="2012626" cy="621375"/>
          </a:xfrm>
          <a:prstGeom prst="rect">
            <a:avLst/>
          </a:prstGeom>
        </p:spPr>
      </p:pic>
      <p:pic>
        <p:nvPicPr>
          <p:cNvPr id="12" name="Picture 11" descr="A baby in a blue shirt&#10;&#10;Description automatically generated">
            <a:extLst>
              <a:ext uri="{FF2B5EF4-FFF2-40B4-BE49-F238E27FC236}">
                <a16:creationId xmlns:a16="http://schemas.microsoft.com/office/drawing/2014/main" id="{BC61BF7D-9CFD-AE7D-355E-40D6D31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74" y="1429902"/>
            <a:ext cx="4896298" cy="40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7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04F333-4059-DCEA-3E57-067F0DFD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Check the self-</a:t>
            </a:r>
            <a:r>
              <a:rPr lang="en-US" altLang="en-US"/>
              <a:t>inflating</a:t>
            </a:r>
            <a:r>
              <a:rPr lang="it-IT" altLang="en-US"/>
              <a:t> bag and  suction device</a:t>
            </a:r>
            <a:endParaRPr lang="en-N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DBC07-1E37-AE27-F6BA-D8A150EFA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E17367-EE73-0E9B-EE23-4FDB643C00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58"/>
          <a:stretch/>
        </p:blipFill>
        <p:spPr>
          <a:xfrm>
            <a:off x="361252" y="1554278"/>
            <a:ext cx="6690599" cy="4452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0F565-93D3-6870-9F55-3D5CDB7009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4" r="10791" b="12608"/>
          <a:stretch/>
        </p:blipFill>
        <p:spPr>
          <a:xfrm>
            <a:off x="6950074" y="4860425"/>
            <a:ext cx="1501233" cy="11443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1A27E5-9A72-C04B-1B59-A2A040A5D745}"/>
              </a:ext>
            </a:extLst>
          </p:cNvPr>
          <p:cNvGrpSpPr/>
          <p:nvPr/>
        </p:nvGrpSpPr>
        <p:grpSpPr>
          <a:xfrm>
            <a:off x="490370" y="6147717"/>
            <a:ext cx="5219681" cy="357302"/>
            <a:chOff x="3857682" y="6292979"/>
            <a:chExt cx="5219681" cy="3573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D05D63-225D-7B82-8A00-A5C29661C432}"/>
                </a:ext>
              </a:extLst>
            </p:cNvPr>
            <p:cNvSpPr txBox="1"/>
            <p:nvPr/>
          </p:nvSpPr>
          <p:spPr>
            <a:xfrm>
              <a:off x="4179501" y="6356959"/>
              <a:ext cx="48978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Check equipment  (1:26-2:10)</a:t>
              </a:r>
              <a:endParaRPr lang="en-GB" sz="11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0AD2F88E-E458-76FB-11F7-DA59F0F13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82" y="6292979"/>
              <a:ext cx="357302" cy="35730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38DE3BB-7BD1-E16C-4508-3EAD5DBAADF2}"/>
              </a:ext>
            </a:extLst>
          </p:cNvPr>
          <p:cNvSpPr txBox="1"/>
          <p:nvPr/>
        </p:nvSpPr>
        <p:spPr>
          <a:xfrm>
            <a:off x="2024694" y="3312391"/>
            <a:ext cx="1304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Air flows through patient outlet</a:t>
            </a:r>
          </a:p>
          <a:p>
            <a:endParaRPr lang="en-N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338FF-0324-2183-9998-0A8EED76CFF7}"/>
              </a:ext>
            </a:extLst>
          </p:cNvPr>
          <p:cNvSpPr txBox="1"/>
          <p:nvPr/>
        </p:nvSpPr>
        <p:spPr>
          <a:xfrm>
            <a:off x="623114" y="5336063"/>
            <a:ext cx="130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Pressure-relief valve activates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EC4D42-462A-B4BE-3962-57A3756C1B3F}"/>
              </a:ext>
            </a:extLst>
          </p:cNvPr>
          <p:cNvSpPr txBox="1"/>
          <p:nvPr/>
        </p:nvSpPr>
        <p:spPr>
          <a:xfrm>
            <a:off x="4033376" y="3319887"/>
            <a:ext cx="130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Air flow </a:t>
            </a:r>
            <a:b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reinflates bag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4D56E-9B79-7F06-018E-5DE6D4DD2AA7}"/>
              </a:ext>
            </a:extLst>
          </p:cNvPr>
          <p:cNvSpPr txBox="1"/>
          <p:nvPr/>
        </p:nvSpPr>
        <p:spPr>
          <a:xfrm>
            <a:off x="5652312" y="5351055"/>
            <a:ext cx="1304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Pressure-relief valve by-passed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AE2F6-3118-C713-36BB-42215B832677}"/>
              </a:ext>
            </a:extLst>
          </p:cNvPr>
          <p:cNvSpPr txBox="1"/>
          <p:nvPr/>
        </p:nvSpPr>
        <p:spPr>
          <a:xfrm>
            <a:off x="6859021" y="4407053"/>
            <a:ext cx="1592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Device stays compressed (no leak)</a:t>
            </a:r>
          </a:p>
        </p:txBody>
      </p:sp>
    </p:spTree>
    <p:extLst>
      <p:ext uri="{BB962C8B-B14F-4D97-AF65-F5344CB8AC3E}">
        <p14:creationId xmlns:p14="http://schemas.microsoft.com/office/powerpoint/2010/main" val="239191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191B-8D1B-F548-EA59-C61642D44F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Initial steps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0034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EC38D0-1B12-7664-7FB5-F0FBCD986CE7}"/>
              </a:ext>
            </a:extLst>
          </p:cNvPr>
          <p:cNvSpPr/>
          <p:nvPr/>
        </p:nvSpPr>
        <p:spPr>
          <a:xfrm>
            <a:off x="5401733" y="2480236"/>
            <a:ext cx="3234963" cy="3185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DD958-01BC-488D-9C06-0663131A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the baby crying/breathing well?</a:t>
            </a:r>
            <a:endParaRPr lang="en-NO"/>
          </a:p>
        </p:txBody>
      </p:sp>
      <p:pic>
        <p:nvPicPr>
          <p:cNvPr id="4" name="Content Placeholder 3" descr="struggle-to-survive .jpg">
            <a:extLst>
              <a:ext uri="{FF2B5EF4-FFF2-40B4-BE49-F238E27FC236}">
                <a16:creationId xmlns:a16="http://schemas.microsoft.com/office/drawing/2014/main" id="{80FE6660-6360-2209-8786-540624AA6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/>
          <a:stretch/>
        </p:blipFill>
        <p:spPr>
          <a:xfrm>
            <a:off x="507304" y="1734853"/>
            <a:ext cx="4679385" cy="39308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11433C-799C-41FA-206D-551924F5D7CD}"/>
              </a:ext>
            </a:extLst>
          </p:cNvPr>
          <p:cNvSpPr txBox="1"/>
          <p:nvPr/>
        </p:nvSpPr>
        <p:spPr>
          <a:xfrm>
            <a:off x="5401733" y="1747538"/>
            <a:ext cx="306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Elias was just born and is not crying or breathing.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BAC12-E128-928C-6BE0-FE997FECFD68}"/>
              </a:ext>
            </a:extLst>
          </p:cNvPr>
          <p:cNvSpPr txBox="1"/>
          <p:nvPr/>
        </p:nvSpPr>
        <p:spPr>
          <a:xfrm>
            <a:off x="5515191" y="2560226"/>
            <a:ext cx="3695969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69200">
              <a:spcBef>
                <a:spcPts val="400"/>
              </a:spcBef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A newborn who is not crying/breathing well</a:t>
            </a:r>
          </a:p>
          <a:p>
            <a:pPr marL="169200" indent="-169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Is not breathing at all</a:t>
            </a:r>
          </a:p>
          <a:p>
            <a:pPr marL="169200" indent="-169200">
              <a:spcBef>
                <a:spcPts val="40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169200" indent="-169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Is gasping</a:t>
            </a:r>
          </a:p>
          <a:p>
            <a:pPr marL="169200" indent="-169200">
              <a:spcBef>
                <a:spcPts val="40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169200" indent="-169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Is breathing abnormally</a:t>
            </a:r>
          </a:p>
          <a:p>
            <a:pPr marL="169200" indent="-169200">
              <a:spcBef>
                <a:spcPts val="400"/>
              </a:spcBef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169200" indent="-169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Has poor tone and activity</a:t>
            </a:r>
          </a:p>
        </p:txBody>
      </p:sp>
    </p:spTree>
    <p:extLst>
      <p:ext uri="{BB962C8B-B14F-4D97-AF65-F5344CB8AC3E}">
        <p14:creationId xmlns:p14="http://schemas.microsoft.com/office/powerpoint/2010/main" val="14501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EC38D0-1B12-7664-7FB5-F0FBCD986CE7}"/>
              </a:ext>
            </a:extLst>
          </p:cNvPr>
          <p:cNvSpPr/>
          <p:nvPr/>
        </p:nvSpPr>
        <p:spPr>
          <a:xfrm>
            <a:off x="5362568" y="2554941"/>
            <a:ext cx="3239943" cy="29507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DD958-01BC-488D-9C06-0663131A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 the baby crying/breathing well?</a:t>
            </a:r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1433C-799C-41FA-206D-551924F5D7CD}"/>
              </a:ext>
            </a:extLst>
          </p:cNvPr>
          <p:cNvSpPr txBox="1"/>
          <p:nvPr/>
        </p:nvSpPr>
        <p:spPr>
          <a:xfrm>
            <a:off x="5300133" y="1734853"/>
            <a:ext cx="306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Peter was just born and </a:t>
            </a:r>
            <a:b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is crying.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3BAC12-E128-928C-6BE0-FE997FECFD68}"/>
              </a:ext>
            </a:extLst>
          </p:cNvPr>
          <p:cNvSpPr txBox="1"/>
          <p:nvPr/>
        </p:nvSpPr>
        <p:spPr>
          <a:xfrm>
            <a:off x="5481007" y="2634931"/>
            <a:ext cx="2976876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 newborn who is crying/breathing well</a:t>
            </a:r>
          </a:p>
          <a:p>
            <a:pPr marL="169200" indent="-169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crying</a:t>
            </a:r>
          </a:p>
          <a:p>
            <a:pPr marL="169200" indent="-169200">
              <a:spcBef>
                <a:spcPts val="4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169200" indent="-169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Is breathing quietly and regularly</a:t>
            </a:r>
          </a:p>
          <a:p>
            <a:pPr marL="169200" indent="-169200">
              <a:spcBef>
                <a:spcPts val="4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169200" indent="-169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Has good tone and activity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65BC2BCB-F392-5BDE-09E6-CB811E7D4C1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72" y="1734853"/>
            <a:ext cx="4686300" cy="3771900"/>
          </a:xfrm>
          <a:prstGeom prst="rect">
            <a:avLst/>
          </a:prstGeom>
          <a:ln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27DA87-B5FB-C711-B58D-EBFC5BA47F27}"/>
              </a:ext>
            </a:extLst>
          </p:cNvPr>
          <p:cNvSpPr txBox="1"/>
          <p:nvPr/>
        </p:nvSpPr>
        <p:spPr>
          <a:xfrm>
            <a:off x="3392436" y="5286427"/>
            <a:ext cx="1785836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50">
                <a:solidFill>
                  <a:schemeClr val="bg1"/>
                </a:solidFill>
              </a:rPr>
              <a:t>© WHO/WPRO/Dr Helenlouise Taylor</a:t>
            </a:r>
          </a:p>
        </p:txBody>
      </p:sp>
    </p:spTree>
    <p:extLst>
      <p:ext uri="{BB962C8B-B14F-4D97-AF65-F5344CB8AC3E}">
        <p14:creationId xmlns:p14="http://schemas.microsoft.com/office/powerpoint/2010/main" val="27676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F4255-82EA-459F-D012-DBE9DBBF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/>
              <a:t>Which newborns require suctioning?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4500B-B979-E38C-EB09-E838AA91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0723" y="1734853"/>
            <a:ext cx="4097611" cy="45652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/>
              <a:t>Find the recommendations and review the evidence on pages 26 </a:t>
            </a:r>
            <a:r>
              <a:rPr lang="en-US" altLang="zh-CN" sz="180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altLang="zh-CN" sz="1800"/>
              <a:t>31.</a:t>
            </a:r>
          </a:p>
          <a:p>
            <a:pPr marL="0" indent="0">
              <a:buNone/>
            </a:pPr>
            <a:endParaRPr lang="en-US" altLang="zh-CN" sz="1800"/>
          </a:p>
        </p:txBody>
      </p:sp>
      <p:pic>
        <p:nvPicPr>
          <p:cNvPr id="2" name="Picture 1" descr="A close-up of a purple rectangular objec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0574AE63-2F93-B32C-C7F8-ABBC418F1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>
          <a:xfrm>
            <a:off x="525922" y="1734853"/>
            <a:ext cx="2822294" cy="357743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696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063D90-3648-80F0-74F2-011E6145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 and reasons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CF916-CDF8-3338-2A54-558F1C4EE28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ts val="2100"/>
              </a:lnSpc>
              <a:buNone/>
            </a:pPr>
            <a:r>
              <a:rPr lang="en-US" altLang="zh-CN" sz="1600" b="1"/>
              <a:t>When the amniotic fluid is clear, s</a:t>
            </a:r>
            <a:r>
              <a:rPr lang="en-US" altLang="zh-CN" sz="1600" b="1" i="0" u="none" strike="noStrike" baseline="0"/>
              <a:t>uctioning should be done only if the mouth </a:t>
            </a:r>
            <a:br>
              <a:rPr lang="en-US" altLang="zh-CN" sz="1600" b="1" i="0" u="none" strike="noStrike" baseline="0"/>
            </a:br>
            <a:r>
              <a:rPr lang="en-US" altLang="zh-CN" sz="1600" b="1" i="0" u="none" strike="noStrike" baseline="0"/>
              <a:t>or nose is full of secretions. </a:t>
            </a:r>
          </a:p>
          <a:p>
            <a:pPr>
              <a:lnSpc>
                <a:spcPts val="2100"/>
              </a:lnSpc>
            </a:pPr>
            <a:r>
              <a:rPr lang="en-US" altLang="zh-CN" sz="1600"/>
              <a:t>Harms of routine suctioning:</a:t>
            </a:r>
          </a:p>
          <a:p>
            <a:pPr lvl="2">
              <a:lnSpc>
                <a:spcPts val="1700"/>
              </a:lnSpc>
              <a:spcBef>
                <a:spcPts val="800"/>
              </a:spcBef>
            </a:pPr>
            <a:r>
              <a:rPr lang="en-US" altLang="zh-CN" sz="1600"/>
              <a:t>Delays the start of effective positive pressure ventilation. </a:t>
            </a:r>
          </a:p>
          <a:p>
            <a:pPr lvl="2">
              <a:lnSpc>
                <a:spcPts val="1700"/>
              </a:lnSpc>
              <a:spcBef>
                <a:spcPts val="800"/>
              </a:spcBef>
            </a:pPr>
            <a:r>
              <a:rPr lang="en-US" altLang="zh-CN" sz="1600"/>
              <a:t>Lowers oxygen saturation levels.</a:t>
            </a:r>
          </a:p>
          <a:p>
            <a:pPr>
              <a:lnSpc>
                <a:spcPts val="2100"/>
              </a:lnSpc>
            </a:pPr>
            <a:r>
              <a:rPr lang="en-US" altLang="zh-CN" sz="1600" b="1" i="0" u="none" strike="noStrike" baseline="0"/>
              <a:t>In neonates born through clear amniotic fluid who start breathing on their </a:t>
            </a:r>
            <a:br>
              <a:rPr lang="en-US" altLang="zh-CN" sz="1600" b="1" i="0" u="none" strike="noStrike" baseline="0"/>
            </a:br>
            <a:r>
              <a:rPr lang="en-US" altLang="zh-CN" sz="1600" b="1" i="0" u="none" strike="noStrike" baseline="0"/>
              <a:t>own after birth, suctioning of the mouth and nose should </a:t>
            </a:r>
            <a:r>
              <a:rPr lang="en-US" altLang="zh-CN" sz="1600" b="1" u="sng">
                <a:solidFill>
                  <a:srgbClr val="C00000"/>
                </a:solidFill>
              </a:rPr>
              <a:t>not</a:t>
            </a:r>
            <a:r>
              <a:rPr lang="en-US" altLang="zh-CN" sz="1600" b="1" i="0" u="none" strike="noStrike" baseline="0"/>
              <a:t> be performed. </a:t>
            </a:r>
          </a:p>
          <a:p>
            <a:pPr>
              <a:lnSpc>
                <a:spcPts val="2100"/>
              </a:lnSpc>
            </a:pPr>
            <a:r>
              <a:rPr lang="en-US" altLang="zh-CN" sz="1600" b="1" i="0" u="none" strike="noStrike" baseline="0"/>
              <a:t>In neonates born through clear amniotic fluid who do not start breathing </a:t>
            </a:r>
            <a:br>
              <a:rPr lang="en-US" altLang="zh-CN" sz="1600" b="1" i="0" u="none" strike="noStrike" baseline="0"/>
            </a:br>
            <a:r>
              <a:rPr lang="en-US" altLang="zh-CN" sz="1600" b="1" i="0" u="none" strike="noStrike" baseline="0"/>
              <a:t>after thorough drying and rubbing the back 2</a:t>
            </a:r>
            <a:r>
              <a:rPr lang="en-US" altLang="zh-CN" sz="1600" b="1" i="0" u="none" strike="noStrike" baseline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zh-CN" sz="1600" b="1" i="0" u="none" strike="noStrike" baseline="0"/>
              <a:t>3 times, suctioning of the </a:t>
            </a:r>
            <a:br>
              <a:rPr lang="en-US" altLang="zh-CN" sz="1600" b="1" i="0" u="none" strike="noStrike" baseline="0"/>
            </a:br>
            <a:r>
              <a:rPr lang="en-US" altLang="zh-CN" sz="1600" b="1" i="0" u="none" strike="noStrike" baseline="0"/>
              <a:t>mouth and nose should </a:t>
            </a:r>
            <a:r>
              <a:rPr lang="en-US" altLang="zh-CN" sz="1600" b="1" i="0" u="sng" strike="noStrike" baseline="0">
                <a:solidFill>
                  <a:srgbClr val="C00000"/>
                </a:solidFill>
              </a:rPr>
              <a:t>not</a:t>
            </a:r>
            <a:r>
              <a:rPr lang="en-US" altLang="zh-CN" sz="1600" b="1" i="0" u="none" strike="noStrike" baseline="0"/>
              <a:t> be done routinely before initiating positive-</a:t>
            </a:r>
            <a:br>
              <a:rPr lang="en-US" altLang="zh-CN" sz="1600" b="1" i="0" u="none" strike="noStrike" baseline="0"/>
            </a:br>
            <a:r>
              <a:rPr lang="en-US" altLang="zh-CN" sz="1600" b="1" i="0" u="none" strike="noStrike" baseline="0"/>
              <a:t>pressure ventilation. </a:t>
            </a:r>
          </a:p>
        </p:txBody>
      </p:sp>
    </p:spTree>
    <p:extLst>
      <p:ext uri="{BB962C8B-B14F-4D97-AF65-F5344CB8AC3E}">
        <p14:creationId xmlns:p14="http://schemas.microsoft.com/office/powerpoint/2010/main" val="266354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D14501-4666-2D14-A0A5-F7568B44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 the newborn breathe in </a:t>
            </a:r>
            <a:br>
              <a:rPr lang="en-US"/>
            </a:br>
            <a:r>
              <a:rPr lang="en-US"/>
              <a:t>The Golden Minute</a:t>
            </a:r>
            <a:endParaRPr lang="en-NO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B7099A7-BF04-2B67-A951-0ADB02D3678C}"/>
              </a:ext>
            </a:extLst>
          </p:cNvPr>
          <p:cNvSpPr txBox="1">
            <a:spLocks/>
          </p:cNvSpPr>
          <p:nvPr/>
        </p:nvSpPr>
        <p:spPr>
          <a:xfrm>
            <a:off x="3378200" y="1734853"/>
            <a:ext cx="4779682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altLang="en-US" sz="1800" b="1"/>
              <a:t>Elias has been delivered to Sophie after </a:t>
            </a:r>
            <a:br>
              <a:rPr lang="en-US" altLang="en-US" sz="1800" b="1"/>
            </a:br>
            <a:r>
              <a:rPr lang="en-US" altLang="en-US" sz="1800" b="1"/>
              <a:t>a long </a:t>
            </a:r>
            <a:r>
              <a:rPr lang="en-US" altLang="en-US" sz="1800" b="1" err="1"/>
              <a:t>labour</a:t>
            </a:r>
            <a:r>
              <a:rPr lang="en-US" altLang="en-US" sz="1800" b="1"/>
              <a:t>. </a:t>
            </a:r>
            <a:br>
              <a:rPr lang="en-US" altLang="en-US" sz="1800"/>
            </a:br>
            <a:endParaRPr lang="en-US" altLang="en-US" sz="1800"/>
          </a:p>
          <a:p>
            <a:pPr marL="0" indent="0">
              <a:lnSpc>
                <a:spcPts val="23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altLang="en-US" sz="1800"/>
              <a:t>He is not </a:t>
            </a:r>
            <a:r>
              <a:rPr lang="en-US" sz="1800"/>
              <a:t>crying/not breathing well.</a:t>
            </a:r>
          </a:p>
          <a:p>
            <a:pPr marL="169200" indent="-169200">
              <a:lnSpc>
                <a:spcPts val="2300"/>
              </a:lnSpc>
              <a:spcAft>
                <a:spcPts val="0"/>
              </a:spcAft>
            </a:pPr>
            <a:r>
              <a:rPr lang="en-GB" altLang="en-US" sz="1800"/>
              <a:t>Keep warm </a:t>
            </a:r>
            <a:br>
              <a:rPr lang="en-GB" altLang="en-US" sz="1800"/>
            </a:br>
            <a:r>
              <a:rPr lang="en-GB" altLang="en-US" sz="1800"/>
              <a:t>– cover the head and body with a cloth</a:t>
            </a:r>
          </a:p>
          <a:p>
            <a:pPr marL="169200" indent="-169200">
              <a:lnSpc>
                <a:spcPts val="2300"/>
              </a:lnSpc>
              <a:spcAft>
                <a:spcPts val="0"/>
              </a:spcAft>
            </a:pPr>
            <a:r>
              <a:rPr lang="en-US" sz="1800"/>
              <a:t>Stimulate to breathe </a:t>
            </a:r>
            <a:br>
              <a:rPr lang="en-US" sz="1800"/>
            </a:br>
            <a:r>
              <a:rPr lang="en-US" sz="1800"/>
              <a:t>– by rubbing the back firmly 2 or 3 times</a:t>
            </a:r>
          </a:p>
          <a:p>
            <a:pPr marL="169200" indent="-169200">
              <a:lnSpc>
                <a:spcPts val="2300"/>
              </a:lnSpc>
              <a:spcAft>
                <a:spcPts val="0"/>
              </a:spcAft>
            </a:pPr>
            <a:r>
              <a:rPr lang="en-US" sz="1800"/>
              <a:t>Clear airway only if needed </a:t>
            </a:r>
            <a:br>
              <a:rPr lang="en-US" sz="1800"/>
            </a:br>
            <a:r>
              <a:rPr lang="en-US" sz="1800"/>
              <a:t>– first the mouth, then the nose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31842-A101-AA44-0F83-F37E799FB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9" y="1734853"/>
            <a:ext cx="2629468" cy="467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2F40EE-DE02-06B2-99A9-EBF8ABFE59A6}"/>
              </a:ext>
            </a:extLst>
          </p:cNvPr>
          <p:cNvSpPr/>
          <p:nvPr/>
        </p:nvSpPr>
        <p:spPr>
          <a:xfrm>
            <a:off x="1739512" y="2837793"/>
            <a:ext cx="1371295" cy="1376855"/>
          </a:xfrm>
          <a:prstGeom prst="ellipse">
            <a:avLst/>
          </a:prstGeom>
          <a:noFill/>
          <a:ln w="28575">
            <a:solidFill>
              <a:srgbClr val="1C86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4"/>
          </a:p>
        </p:txBody>
      </p:sp>
    </p:spTree>
    <p:extLst>
      <p:ext uri="{BB962C8B-B14F-4D97-AF65-F5344CB8AC3E}">
        <p14:creationId xmlns:p14="http://schemas.microsoft.com/office/powerpoint/2010/main" val="284407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4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10CC7D-A569-CE79-11B2-CA41AC0057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Ventilation with bag and mask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222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285311-F07D-7AB2-2E9C-283C20BE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Prepare to ventilate in The Golden Minute</a:t>
            </a:r>
            <a:endParaRPr lang="en-NO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E33E775-DC01-CADE-1E7E-EFCEC4CE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880" y="1734853"/>
            <a:ext cx="5298816" cy="45652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altLang="en-US" sz="1800" b="1"/>
              <a:t>Elias has been delivered to Sophie after a long </a:t>
            </a:r>
            <a:r>
              <a:rPr lang="en-US" altLang="en-US" sz="1800" b="1" err="1"/>
              <a:t>labour</a:t>
            </a:r>
            <a:r>
              <a:rPr lang="en-US" altLang="en-US" sz="1800" b="1"/>
              <a:t>. He is not </a:t>
            </a:r>
            <a:r>
              <a:rPr lang="en-US" sz="1800" b="1"/>
              <a:t>crying/not breathing well.</a:t>
            </a:r>
          </a:p>
          <a:p>
            <a:pPr marL="0" indent="0">
              <a:lnSpc>
                <a:spcPts val="1500"/>
              </a:lnSpc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Aft>
                <a:spcPts val="0"/>
              </a:spcAft>
              <a:buNone/>
            </a:pPr>
            <a:r>
              <a:rPr lang="en-US" sz="1800"/>
              <a:t>If the baby is gasping or not breathing after </a:t>
            </a:r>
            <a:br>
              <a:rPr lang="en-US" sz="1800"/>
            </a:br>
            <a:r>
              <a:rPr lang="en-US" sz="1800"/>
              <a:t>thorough drying and stimulation:</a:t>
            </a:r>
            <a:endParaRPr lang="en-GB" altLang="en-US" sz="1800"/>
          </a:p>
          <a:p>
            <a:pPr marL="169200" indent="-169200">
              <a:spcAft>
                <a:spcPts val="0"/>
              </a:spcAft>
            </a:pPr>
            <a:r>
              <a:rPr lang="en-GB" altLang="en-US" sz="1800"/>
              <a:t>Call for help</a:t>
            </a:r>
          </a:p>
          <a:p>
            <a:pPr marL="169200" indent="-169200">
              <a:spcAft>
                <a:spcPts val="0"/>
              </a:spcAft>
            </a:pPr>
            <a:r>
              <a:rPr lang="en-US" sz="1800"/>
              <a:t>Explain to Sophie that Elias needs help </a:t>
            </a:r>
            <a:br>
              <a:rPr lang="en-US" sz="1800"/>
            </a:br>
            <a:r>
              <a:rPr lang="en-US" sz="1800"/>
              <a:t>to breathe</a:t>
            </a:r>
          </a:p>
          <a:p>
            <a:pPr marL="169200" indent="-169200">
              <a:spcAft>
                <a:spcPts val="0"/>
              </a:spcAft>
            </a:pPr>
            <a:r>
              <a:rPr lang="en-US" sz="1800"/>
              <a:t>Clamp and cut the cord</a:t>
            </a:r>
          </a:p>
          <a:p>
            <a:pPr marL="169200" indent="-169200">
              <a:spcAft>
                <a:spcPts val="0"/>
              </a:spcAft>
            </a:pPr>
            <a:r>
              <a:rPr lang="en-US" sz="1800"/>
              <a:t>Transfer Elias to a flat, firm, warm surface to </a:t>
            </a:r>
            <a:br>
              <a:rPr lang="en-US" sz="1800"/>
            </a:br>
            <a:r>
              <a:rPr lang="en-US" sz="1800"/>
              <a:t>begin ventilation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EEC14-8342-A402-A3BD-112207DDE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39" y="1734853"/>
            <a:ext cx="2629468" cy="467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95C4EA-E950-6D7A-711F-5C6518D6F7E3}"/>
              </a:ext>
            </a:extLst>
          </p:cNvPr>
          <p:cNvSpPr/>
          <p:nvPr/>
        </p:nvSpPr>
        <p:spPr>
          <a:xfrm>
            <a:off x="1739512" y="4099034"/>
            <a:ext cx="1371295" cy="740980"/>
          </a:xfrm>
          <a:prstGeom prst="ellipse">
            <a:avLst/>
          </a:prstGeom>
          <a:noFill/>
          <a:ln w="28575">
            <a:solidFill>
              <a:srgbClr val="1C86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4"/>
          </a:p>
        </p:txBody>
      </p:sp>
    </p:spTree>
    <p:extLst>
      <p:ext uri="{BB962C8B-B14F-4D97-AF65-F5344CB8AC3E}">
        <p14:creationId xmlns:p14="http://schemas.microsoft.com/office/powerpoint/2010/main" val="28657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D55DD-7DEE-717A-2D29-09C6E1D1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</a:t>
            </a:r>
            <a:r>
              <a:rPr lang="en-GB"/>
              <a:t>teps for helping a </a:t>
            </a:r>
            <a:r>
              <a:rPr lang="en-GB" err="1"/>
              <a:t>newborn</a:t>
            </a:r>
            <a:r>
              <a:rPr lang="en-GB"/>
              <a:t> breathe </a:t>
            </a:r>
            <a:endParaRPr lang="en-NO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65166ECE-18D7-AEFA-9683-4CA342E7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1" y="1739640"/>
            <a:ext cx="5424462" cy="30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9E2269-8BD3-2A6F-061C-0BB36623F9E9}"/>
              </a:ext>
            </a:extLst>
          </p:cNvPr>
          <p:cNvSpPr txBox="1">
            <a:spLocks/>
          </p:cNvSpPr>
          <p:nvPr/>
        </p:nvSpPr>
        <p:spPr>
          <a:xfrm>
            <a:off x="841339" y="5074858"/>
            <a:ext cx="5361722" cy="30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7599" indent="-217599" algn="l" defTabSz="870393" rtl="0" eaLnBrk="1" latinLnBrk="0" hangingPunct="1">
              <a:lnSpc>
                <a:spcPct val="100000"/>
              </a:lnSpc>
              <a:spcBef>
                <a:spcPts val="952"/>
              </a:spcBef>
              <a:buFont typeface="Arial" panose="020B0604020202020204" pitchFamily="34" charset="0"/>
              <a:buChar char="•"/>
              <a:defRPr sz="165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52794" indent="-217599" algn="l" defTabSz="870393" rtl="0" eaLnBrk="1" latinLnBrk="0" hangingPunct="1">
              <a:lnSpc>
                <a:spcPct val="10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471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7991" indent="-217599" algn="l" defTabSz="870393" rtl="0" eaLnBrk="1" latinLnBrk="0" hangingPunct="1">
              <a:lnSpc>
                <a:spcPct val="10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287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23188" indent="-217599" algn="l" defTabSz="870393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287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58383" indent="-217599" algn="l" defTabSz="870393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3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393581" indent="-217599" algn="l" defTabSz="870393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28776" indent="-217599" algn="l" defTabSz="870393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3973" indent="-217599" algn="l" defTabSz="870393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99170" indent="-217599" algn="l" defTabSz="870393" rtl="0" eaLnBrk="1" latinLnBrk="0" hangingPunct="1">
              <a:lnSpc>
                <a:spcPct val="90000"/>
              </a:lnSpc>
              <a:spcBef>
                <a:spcPts val="476"/>
              </a:spcBef>
              <a:buFont typeface="Arial" panose="020B0604020202020204" pitchFamily="34" charset="0"/>
              <a:buChar char="•"/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i="1">
                <a:solidFill>
                  <a:srgbClr val="2B87C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 points for newborn resuscitation</a:t>
            </a:r>
            <a:r>
              <a:rPr lang="en-US" sz="1100" i="1">
                <a:solidFill>
                  <a:srgbClr val="2B87C4"/>
                </a:solidFill>
              </a:rPr>
              <a:t> </a:t>
            </a:r>
          </a:p>
        </p:txBody>
      </p:sp>
      <p:pic>
        <p:nvPicPr>
          <p:cNvPr id="6" name="Picture 5" descr="A blue circle with a white camera&#10;&#10;Description automatically generated">
            <a:extLst>
              <a:ext uri="{FF2B5EF4-FFF2-40B4-BE49-F238E27FC236}">
                <a16:creationId xmlns:a16="http://schemas.microsoft.com/office/drawing/2014/main" id="{B2DB6F1F-DCCF-BB1D-AB0C-D67FED807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00" y="5018068"/>
            <a:ext cx="361946" cy="3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0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DEE523-DEE6-D8CD-7338-D52983DB4E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GB" sz="1800" b="1"/>
              <a:t>Goal and </a:t>
            </a:r>
            <a:r>
              <a:rPr lang="nb-NO" sz="1800" b="1"/>
              <a:t>l</a:t>
            </a:r>
            <a:r>
              <a:rPr lang="en-NO" sz="1800" b="1"/>
              <a:t>earning </a:t>
            </a:r>
            <a:r>
              <a:rPr lang="en-GB" sz="1800" b="1"/>
              <a:t>outcomes</a:t>
            </a:r>
          </a:p>
          <a:p>
            <a:pPr lvl="0"/>
            <a:r>
              <a:rPr lang="en-GB" sz="1800" b="1"/>
              <a:t>The situation</a:t>
            </a:r>
          </a:p>
          <a:p>
            <a:pPr lvl="0"/>
            <a:r>
              <a:rPr lang="en-US"/>
              <a:t>Initial steps</a:t>
            </a:r>
            <a:endParaRPr lang="en-US" sz="1800" b="1"/>
          </a:p>
          <a:p>
            <a:pPr lvl="0"/>
            <a:r>
              <a:rPr lang="en-US"/>
              <a:t>Ventilation with bag and mask</a:t>
            </a:r>
            <a:endParaRPr lang="en-US" sz="1800" b="1"/>
          </a:p>
          <a:p>
            <a:pPr lvl="0"/>
            <a:r>
              <a:rPr lang="en-US" sz="1800" b="1"/>
              <a:t>Care after resuscitation</a:t>
            </a:r>
          </a:p>
          <a:p>
            <a:pPr lvl="0"/>
            <a:r>
              <a:rPr lang="en-US" sz="1800" b="1"/>
              <a:t>Summary</a:t>
            </a:r>
          </a:p>
          <a:p>
            <a:pPr lvl="0"/>
            <a:r>
              <a:rPr lang="en-US" sz="1800" b="1"/>
              <a:t>Clinical practice</a:t>
            </a:r>
          </a:p>
          <a:p>
            <a:pPr lvl="0"/>
            <a:r>
              <a:rPr lang="en-US" sz="1800" b="1"/>
              <a:t>Quality improvement</a:t>
            </a:r>
          </a:p>
          <a:p>
            <a:pPr lvl="0"/>
            <a:r>
              <a:rPr lang="en-US"/>
              <a:t>References and additional resources</a:t>
            </a:r>
            <a:br>
              <a:rPr lang="en-US" b="1"/>
            </a:b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733BCC-E12B-4A9A-CBBA-5EEFE8AF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508960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8302B-A86A-2708-3E96-28CFB1CB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Position the head slightly extended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40A6EB-8912-C279-40FB-3E64987CF6B7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/>
              <a:t>Place Elias on his back.</a:t>
            </a:r>
            <a:endParaRPr lang="en-US" altLang="en-US">
              <a:cs typeface="Times New Roman" panose="02020603050405020304" pitchFamily="18" charset="0"/>
            </a:endParaRPr>
          </a:p>
          <a:p>
            <a:r>
              <a:rPr lang="en-US" altLang="en-US">
                <a:cs typeface="Times New Roman" panose="02020603050405020304" pitchFamily="18" charset="0"/>
              </a:rPr>
              <a:t>Position his head so that it is slightly extended. Do not over-extend.</a:t>
            </a:r>
          </a:p>
          <a:p>
            <a:r>
              <a:rPr lang="en-US" altLang="en-US">
                <a:cs typeface="Times New Roman" panose="02020603050405020304" pitchFamily="18" charset="0"/>
              </a:rPr>
              <a:t>Stand at Elias’s head.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CC9447-D511-7B68-63C7-4C2E487F369F}"/>
              </a:ext>
            </a:extLst>
          </p:cNvPr>
          <p:cNvSpPr/>
          <p:nvPr/>
        </p:nvSpPr>
        <p:spPr>
          <a:xfrm>
            <a:off x="3708400" y="1684866"/>
            <a:ext cx="508000" cy="448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57B173-AF15-EF5D-F65C-812E2F1561E6}"/>
              </a:ext>
            </a:extLst>
          </p:cNvPr>
          <p:cNvGrpSpPr/>
          <p:nvPr/>
        </p:nvGrpSpPr>
        <p:grpSpPr>
          <a:xfrm>
            <a:off x="577210" y="3429000"/>
            <a:ext cx="2948152" cy="1989277"/>
            <a:chOff x="577210" y="1693257"/>
            <a:chExt cx="2948152" cy="1989277"/>
          </a:xfrm>
        </p:grpSpPr>
        <p:pic>
          <p:nvPicPr>
            <p:cNvPr id="6" name="Picture 5" descr="Neck 2">
              <a:extLst>
                <a:ext uri="{FF2B5EF4-FFF2-40B4-BE49-F238E27FC236}">
                  <a16:creationId xmlns:a16="http://schemas.microsoft.com/office/drawing/2014/main" id="{9FB29DB3-2E67-A774-834D-B4397CDCC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08"/>
            <a:stretch/>
          </p:blipFill>
          <p:spPr bwMode="auto">
            <a:xfrm flipH="1">
              <a:off x="1427876" y="1837886"/>
              <a:ext cx="2097486" cy="184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6F2070D-837E-D820-54F2-D6E68D3BE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210" y="1693257"/>
              <a:ext cx="667628" cy="6676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29B9B6-38CD-D16D-476B-67FC8A166308}"/>
              </a:ext>
            </a:extLst>
          </p:cNvPr>
          <p:cNvGrpSpPr/>
          <p:nvPr/>
        </p:nvGrpSpPr>
        <p:grpSpPr>
          <a:xfrm>
            <a:off x="3962400" y="3232154"/>
            <a:ext cx="3109638" cy="2527597"/>
            <a:chOff x="4555186" y="1560745"/>
            <a:chExt cx="2872760" cy="2335056"/>
          </a:xfrm>
        </p:grpSpPr>
        <p:pic>
          <p:nvPicPr>
            <p:cNvPr id="5" name="Picture 4" descr="neck">
              <a:extLst>
                <a:ext uri="{FF2B5EF4-FFF2-40B4-BE49-F238E27FC236}">
                  <a16:creationId xmlns:a16="http://schemas.microsoft.com/office/drawing/2014/main" id="{657C410A-5B3F-BC0A-771B-1A11504AA4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212148" y="1930245"/>
              <a:ext cx="2215798" cy="19655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F7040F2-1B91-C1A4-824D-5EFBDFC31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700000">
              <a:off x="4555186" y="1560745"/>
              <a:ext cx="1028544" cy="1028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92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854C4D-F98F-329B-3071-57DD279C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/>
              <a:t>Select the correct mask size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AFF20-CD09-61AC-9DA0-265064A8091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altLang="en-US" sz="1600" b="1"/>
              <a:t>Face mask that is </a:t>
            </a:r>
            <a:r>
              <a:rPr lang="en-GB" altLang="en-US" sz="1600" b="1" u="sng"/>
              <a:t>too LARGE</a:t>
            </a:r>
          </a:p>
          <a:p>
            <a:pPr>
              <a:spcBef>
                <a:spcPts val="0"/>
              </a:spcBef>
            </a:pPr>
            <a:r>
              <a:rPr lang="en-GB" altLang="en-US" sz="1600"/>
              <a:t>Covers the eyes</a:t>
            </a:r>
          </a:p>
          <a:p>
            <a:pPr>
              <a:spcBef>
                <a:spcPts val="0"/>
              </a:spcBef>
            </a:pPr>
            <a:r>
              <a:rPr lang="en-GB" altLang="en-US" sz="1600"/>
              <a:t>Extends over the tip of the chin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F6649AD-E8CA-AE29-84E7-E9536FC79B2F}"/>
              </a:ext>
            </a:extLst>
          </p:cNvPr>
          <p:cNvSpPr txBox="1">
            <a:spLocks/>
          </p:cNvSpPr>
          <p:nvPr/>
        </p:nvSpPr>
        <p:spPr>
          <a:xfrm>
            <a:off x="513175" y="3056467"/>
            <a:ext cx="4211225" cy="132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US" sz="1600" b="1"/>
              <a:t>Face mask that is </a:t>
            </a:r>
            <a:r>
              <a:rPr lang="en-GB" altLang="en-US" sz="1600" b="1" u="sng"/>
              <a:t>too SMALL</a:t>
            </a:r>
          </a:p>
          <a:p>
            <a:pPr>
              <a:spcBef>
                <a:spcPts val="0"/>
              </a:spcBef>
            </a:pPr>
            <a:r>
              <a:rPr lang="en-GB" altLang="en-US" sz="1600"/>
              <a:t>Does not cover the nose</a:t>
            </a:r>
          </a:p>
          <a:p>
            <a:pPr>
              <a:spcBef>
                <a:spcPts val="0"/>
              </a:spcBef>
            </a:pPr>
            <a:r>
              <a:rPr lang="en-GB" altLang="en-US" sz="1600"/>
              <a:t>Does not cover the mouth effectively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08B24A2-12F2-7E00-4F3B-1B378F15EB6D}"/>
              </a:ext>
            </a:extLst>
          </p:cNvPr>
          <p:cNvSpPr txBox="1">
            <a:spLocks/>
          </p:cNvSpPr>
          <p:nvPr/>
        </p:nvSpPr>
        <p:spPr>
          <a:xfrm>
            <a:off x="513175" y="4378080"/>
            <a:ext cx="4676892" cy="2048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altLang="en-US" sz="1600" b="1"/>
              <a:t>Correct size face mask in the </a:t>
            </a:r>
            <a:br>
              <a:rPr lang="en-GB" altLang="en-US" sz="1600" b="1"/>
            </a:br>
            <a:r>
              <a:rPr lang="en-GB" altLang="en-US" sz="1600" b="1"/>
              <a:t>correct position covers:</a:t>
            </a:r>
          </a:p>
          <a:p>
            <a:pPr marL="194400" indent="-194400">
              <a:spcBef>
                <a:spcPts val="0"/>
              </a:spcBef>
            </a:pPr>
            <a:r>
              <a:rPr lang="en-GB" altLang="en-US" sz="1600"/>
              <a:t>The nose</a:t>
            </a:r>
          </a:p>
          <a:p>
            <a:pPr marL="194400" indent="-194400">
              <a:spcBef>
                <a:spcPts val="0"/>
              </a:spcBef>
            </a:pPr>
            <a:r>
              <a:rPr lang="en-GB" altLang="en-US" sz="1600"/>
              <a:t>The mouth</a:t>
            </a:r>
          </a:p>
          <a:p>
            <a:pPr marL="194400" indent="-194400">
              <a:spcBef>
                <a:spcPts val="0"/>
              </a:spcBef>
            </a:pPr>
            <a:r>
              <a:rPr lang="en-GB" altLang="en-US" sz="1600"/>
              <a:t>The tip of the chin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altLang="en-US" b="1" i="1"/>
              <a:t>   </a:t>
            </a:r>
            <a:r>
              <a:rPr lang="en-GB" altLang="en-US" b="1" u="sng"/>
              <a:t>but not the eyes</a:t>
            </a:r>
            <a:endParaRPr lang="en-US" b="1" u="sng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0C6195E8-FD46-5877-6CE2-236822193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5757" y="1446972"/>
            <a:ext cx="1351090" cy="14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3CE21A1-7757-8FC5-486E-9A3FAE535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710" y="3049768"/>
            <a:ext cx="1290760" cy="1426532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B1966E1B-C1FC-AC78-7BFD-E96677D1E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710" y="4659527"/>
            <a:ext cx="1447461" cy="15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F981CC-58D0-C4E2-1722-D438E5B9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Position the mask to make a good seal and ventilate</a:t>
            </a:r>
            <a:endParaRPr lang="en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7AE88-4A9A-49D7-095A-8CFB6F867008}"/>
              </a:ext>
            </a:extLst>
          </p:cNvPr>
          <p:cNvSpPr/>
          <p:nvPr/>
        </p:nvSpPr>
        <p:spPr>
          <a:xfrm>
            <a:off x="3150173" y="1701833"/>
            <a:ext cx="135467" cy="433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3B9FBB-5AF3-EB88-BCE6-52E5C1726F3B}"/>
              </a:ext>
            </a:extLst>
          </p:cNvPr>
          <p:cNvSpPr/>
          <p:nvPr/>
        </p:nvSpPr>
        <p:spPr>
          <a:xfrm>
            <a:off x="5884906" y="1651033"/>
            <a:ext cx="135467" cy="4334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pic>
        <p:nvPicPr>
          <p:cNvPr id="7" name="Picture 6" descr="A collage of hands in gloves pouring an oxygen mask onto a baby&#10;&#10;Description automatically generated">
            <a:extLst>
              <a:ext uri="{FF2B5EF4-FFF2-40B4-BE49-F238E27FC236}">
                <a16:creationId xmlns:a16="http://schemas.microsoft.com/office/drawing/2014/main" id="{22B11A6C-8062-C955-F090-E5C5E16EB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6" y="1640872"/>
            <a:ext cx="8170148" cy="42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88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7D8434-5053-393D-9994-E206CC03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/>
              <a:t>Ventilate effectively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56CDA0-BA73-7583-7302-1A2FABF94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920" y="1734853"/>
            <a:ext cx="5573776" cy="2798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1200"/>
              </a:spcBef>
              <a:spcAft>
                <a:spcPts val="100"/>
              </a:spcAft>
              <a:buNone/>
            </a:pPr>
            <a:r>
              <a:rPr lang="en-GB" altLang="en-US" sz="1600" dirty="0"/>
              <a:t>Squeeze the bag to produce gentle movement of the chest.</a:t>
            </a:r>
            <a:br>
              <a:rPr lang="en-GB" altLang="en-US" sz="1600" dirty="0"/>
            </a:br>
            <a:r>
              <a:rPr lang="en-GB" altLang="en-US" sz="1600" b="1" dirty="0">
                <a:solidFill>
                  <a:srgbClr val="C00000"/>
                </a:solidFill>
              </a:rPr>
              <a:t>If the chest is not rising:</a:t>
            </a:r>
            <a:endParaRPr lang="en-GB" altLang="en-US" sz="160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/>
              <a:t>Reapply the mask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GB" altLang="en-US" sz="1600" dirty="0"/>
              <a:t>Reposition the head</a:t>
            </a:r>
            <a:endParaRPr lang="en-GB" altLang="en-US" sz="1600" b="1" dirty="0">
              <a:solidFill>
                <a:srgbClr val="C00000"/>
              </a:solidFill>
            </a:endParaRPr>
          </a:p>
          <a:p>
            <a:r>
              <a:rPr lang="en-GB" altLang="en-US" sz="1600" dirty="0"/>
              <a:t>Ventilate at 40 breaths per minute.</a:t>
            </a:r>
          </a:p>
          <a:p>
            <a:r>
              <a:rPr lang="en-GB" altLang="en-US" sz="1600" dirty="0"/>
              <a:t>Observe the chest while ventilating.</a:t>
            </a:r>
          </a:p>
          <a:p>
            <a:pPr lvl="2">
              <a:spcBef>
                <a:spcPts val="0"/>
              </a:spcBef>
            </a:pPr>
            <a:r>
              <a:rPr lang="en-GB" altLang="en-US" sz="1600" dirty="0"/>
              <a:t>Is it moving with the ventilation?</a:t>
            </a:r>
          </a:p>
          <a:p>
            <a:pPr lvl="2">
              <a:spcBef>
                <a:spcPts val="0"/>
              </a:spcBef>
            </a:pPr>
            <a:r>
              <a:rPr lang="en-GB" altLang="en-US" sz="1600" dirty="0"/>
              <a:t>Is the newborn breathing spontaneously?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3A93AF6-4147-B7C7-CF1E-59120B974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47" y="1743009"/>
            <a:ext cx="2338346" cy="3371981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A79B447-38E9-DC59-B3C9-ED8C4D5C25D1}"/>
              </a:ext>
            </a:extLst>
          </p:cNvPr>
          <p:cNvSpPr txBox="1">
            <a:spLocks/>
          </p:cNvSpPr>
          <p:nvPr/>
        </p:nvSpPr>
        <p:spPr>
          <a:xfrm>
            <a:off x="3062920" y="4533634"/>
            <a:ext cx="5573776" cy="200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lvl="2" indent="0">
              <a:spcBef>
                <a:spcPts val="0"/>
              </a:spcBef>
              <a:buFont typeface="System Font Regular"/>
              <a:buNone/>
            </a:pPr>
            <a:r>
              <a:rPr lang="en-GB" altLang="en-US" sz="1600" b="1">
                <a:solidFill>
                  <a:srgbClr val="C00000"/>
                </a:solidFill>
              </a:rPr>
              <a:t>If the chest still is not rising:</a:t>
            </a:r>
          </a:p>
          <a:p>
            <a:pPr lvl="2">
              <a:spcBef>
                <a:spcPts val="0"/>
              </a:spcBef>
            </a:pPr>
            <a:r>
              <a:rPr lang="en-GB" altLang="en-US" sz="1600"/>
              <a:t>Reapply the mask</a:t>
            </a:r>
          </a:p>
          <a:p>
            <a:pPr lvl="2">
              <a:spcBef>
                <a:spcPts val="0"/>
              </a:spcBef>
            </a:pPr>
            <a:r>
              <a:rPr lang="en-GB" altLang="en-US" sz="1600"/>
              <a:t>Reposition the head</a:t>
            </a:r>
            <a:endParaRPr lang="en-GB" altLang="en-US" sz="1600" b="1">
              <a:solidFill>
                <a:srgbClr val="C00000"/>
              </a:solidFill>
            </a:endParaRPr>
          </a:p>
          <a:p>
            <a:pPr lvl="2">
              <a:spcBef>
                <a:spcPts val="0"/>
              </a:spcBef>
            </a:pPr>
            <a:r>
              <a:rPr lang="en-GB" altLang="en-US" sz="1600"/>
              <a:t>Clear mouth and nose of secretions</a:t>
            </a:r>
          </a:p>
          <a:p>
            <a:pPr lvl="2">
              <a:spcBef>
                <a:spcPts val="0"/>
              </a:spcBef>
            </a:pPr>
            <a:r>
              <a:rPr lang="en-GB" altLang="en-US" sz="1600"/>
              <a:t>Open the mouth slightly</a:t>
            </a:r>
          </a:p>
          <a:p>
            <a:pPr lvl="2">
              <a:spcBef>
                <a:spcPts val="0"/>
              </a:spcBef>
            </a:pPr>
            <a:r>
              <a:rPr lang="en-GB" altLang="en-US" sz="1600"/>
              <a:t>Squeeze the bag harder</a:t>
            </a:r>
          </a:p>
        </p:txBody>
      </p:sp>
    </p:spTree>
    <p:extLst>
      <p:ext uri="{BB962C8B-B14F-4D97-AF65-F5344CB8AC3E}">
        <p14:creationId xmlns:p14="http://schemas.microsoft.com/office/powerpoint/2010/main" val="30903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4BE2AD-BD84-6B6C-718D-A816F7ED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the chest is not moving, improve ventilation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257863-A5C6-2EB1-E721-C047E773D69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Mask seal</a:t>
            </a: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Correct mask size?</a:t>
            </a: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Mask positioned correctly?</a:t>
            </a: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 escaping under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mask?</a:t>
            </a:r>
          </a:p>
          <a:p>
            <a:pPr marR="0" lvl="0" algn="l" defTabSz="870393" rtl="0" eaLnBrk="1" fontAlgn="auto" latinLnBrk="0" hangingPunct="1">
              <a:lnSpc>
                <a:spcPts val="1000"/>
              </a:lnSpc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Airway blockage</a:t>
            </a: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flexed or over-extended?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Fingers blocking the airway?</a:t>
            </a: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Secretions blocking the airway?</a:t>
            </a: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Tongue blocking the posterior airway?</a:t>
            </a:r>
          </a:p>
          <a:p>
            <a:pPr marR="0" lvl="0" algn="l" defTabSz="870393" rtl="0" eaLnBrk="1" fontAlgn="auto" latinLnBrk="0" hangingPunct="1">
              <a:lnSpc>
                <a:spcPts val="1000"/>
              </a:lnSpc>
              <a:spcBef>
                <a:spcPts val="400"/>
              </a:spcBef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Abnormal lungs</a:t>
            </a:r>
          </a:p>
          <a:p>
            <a:pPr marR="0" lvl="0" algn="l" defTabSz="870393" rtl="0" eaLnBrk="1" fontAlgn="auto" latinLnBrk="0" hangingPunct="1">
              <a:spcBef>
                <a:spcPts val="4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Enough air entering the lungs?</a:t>
            </a:r>
          </a:p>
          <a:p>
            <a:pPr>
              <a:spcBef>
                <a:spcPts val="400"/>
              </a:spcBef>
            </a:pP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012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F4C075-6525-EA8D-DAE3-688D003B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Check heart rate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CF74A2-BA36-D548-D162-DD6EF8C38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24" y="1884265"/>
            <a:ext cx="8114501" cy="4666472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16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rate is an important indicator of whether ventilation is adequate.</a:t>
            </a:r>
          </a:p>
          <a:p>
            <a:pPr marL="194400" indent="-194400">
              <a:spcBef>
                <a:spcPts val="0"/>
              </a:spcBef>
            </a:pPr>
            <a:r>
              <a:rPr lang="en-GB" altLang="en-US" sz="1600">
                <a:solidFill>
                  <a:srgbClr val="404040"/>
                </a:solidFill>
              </a:rPr>
              <a:t>Check the heart rate by</a:t>
            </a:r>
          </a:p>
          <a:p>
            <a:pPr marL="356400" lvl="2" indent="-194400">
              <a:spcBef>
                <a:spcPts val="0"/>
              </a:spcBef>
            </a:pPr>
            <a:r>
              <a:rPr lang="en-GB" altLang="en-US" sz="1600">
                <a:solidFill>
                  <a:srgbClr val="404040"/>
                </a:solidFill>
              </a:rPr>
              <a:t>Listening to the heartbeat with </a:t>
            </a:r>
            <a:br>
              <a:rPr lang="en-GB" altLang="en-US" sz="1600">
                <a:solidFill>
                  <a:srgbClr val="404040"/>
                </a:solidFill>
              </a:rPr>
            </a:br>
            <a:r>
              <a:rPr lang="en-GB" altLang="en-US" sz="1600">
                <a:solidFill>
                  <a:srgbClr val="404040"/>
                </a:solidFill>
              </a:rPr>
              <a:t>a stethoscope.</a:t>
            </a:r>
          </a:p>
          <a:p>
            <a:pPr marL="356400" lvl="2" indent="-194400">
              <a:spcBef>
                <a:spcPts val="0"/>
              </a:spcBef>
              <a:spcAft>
                <a:spcPts val="1445"/>
              </a:spcAft>
            </a:pPr>
            <a:r>
              <a:rPr lang="en-GB" altLang="en-US" sz="1600">
                <a:solidFill>
                  <a:srgbClr val="404040"/>
                </a:solidFill>
              </a:rPr>
              <a:t>Feeling the umbilical cord pulse </a:t>
            </a:r>
            <a:br>
              <a:rPr lang="en-GB" altLang="en-US" sz="1600">
                <a:solidFill>
                  <a:srgbClr val="404040"/>
                </a:solidFill>
              </a:rPr>
            </a:br>
            <a:r>
              <a:rPr lang="en-GB" altLang="en-US" sz="1600">
                <a:solidFill>
                  <a:srgbClr val="404040"/>
                </a:solidFill>
              </a:rPr>
              <a:t>(if </a:t>
            </a:r>
            <a:r>
              <a:rPr lang="en-US" sz="1600">
                <a:solidFill>
                  <a:srgbClr val="404040"/>
                </a:solidFill>
              </a:rPr>
              <a:t>stethoscope not available).</a:t>
            </a:r>
            <a:endParaRPr lang="en-GB" altLang="en-US" sz="1600">
              <a:solidFill>
                <a:srgbClr val="404040"/>
              </a:solidFill>
            </a:endParaRPr>
          </a:p>
          <a:p>
            <a:pPr marL="194400" indent="-194400">
              <a:spcBef>
                <a:spcPts val="0"/>
              </a:spcBef>
            </a:pPr>
            <a:r>
              <a:rPr lang="en-GB" altLang="en-US" sz="1600">
                <a:solidFill>
                  <a:srgbClr val="404040"/>
                </a:solidFill>
              </a:rPr>
              <a:t>Is the rate normal for a </a:t>
            </a:r>
            <a:r>
              <a:rPr lang="en-GB" altLang="en-US" sz="1600" err="1">
                <a:solidFill>
                  <a:srgbClr val="404040"/>
                </a:solidFill>
              </a:rPr>
              <a:t>newborn</a:t>
            </a:r>
            <a:r>
              <a:rPr lang="en-GB" altLang="en-US" sz="1600">
                <a:solidFill>
                  <a:srgbClr val="404040"/>
                </a:solidFill>
              </a:rPr>
              <a:t>?</a:t>
            </a:r>
          </a:p>
          <a:p>
            <a:pPr marL="356400" lvl="2" indent="-194400">
              <a:spcBef>
                <a:spcPts val="0"/>
              </a:spcBef>
            </a:pPr>
            <a:r>
              <a:rPr lang="en-GB" altLang="en-US" sz="1600">
                <a:solidFill>
                  <a:srgbClr val="404040"/>
                </a:solidFill>
              </a:rPr>
              <a:t>Normal heart rate:  </a:t>
            </a:r>
            <a:r>
              <a:rPr lang="en-GB" altLang="en-US" sz="1600" u="sng">
                <a:solidFill>
                  <a:srgbClr val="404040"/>
                </a:solidFill>
              </a:rPr>
              <a:t>&gt;</a:t>
            </a:r>
            <a:r>
              <a:rPr lang="en-GB" altLang="en-US" sz="1600">
                <a:solidFill>
                  <a:srgbClr val="404040"/>
                </a:solidFill>
              </a:rPr>
              <a:t>100 beats/min</a:t>
            </a:r>
          </a:p>
          <a:p>
            <a:pPr marL="356400" lvl="2" indent="-194400">
              <a:spcBef>
                <a:spcPts val="0"/>
              </a:spcBef>
            </a:pPr>
            <a:r>
              <a:rPr lang="en-GB" altLang="en-US" sz="1600">
                <a:solidFill>
                  <a:srgbClr val="404040"/>
                </a:solidFill>
              </a:rPr>
              <a:t>Slow heart rate:      &lt;100 beats/min</a:t>
            </a:r>
          </a:p>
          <a:p>
            <a:pPr marL="194400" indent="-194400"/>
            <a:r>
              <a:rPr lang="en-GB" altLang="en-US" sz="1600">
                <a:solidFill>
                  <a:srgbClr val="404040"/>
                </a:solidFill>
              </a:rPr>
              <a:t>A baby who has a slow heart rate despite good ventilation with bag and mask may </a:t>
            </a:r>
            <a:br>
              <a:rPr lang="en-GB" altLang="en-US" sz="1600">
                <a:solidFill>
                  <a:srgbClr val="404040"/>
                </a:solidFill>
              </a:rPr>
            </a:br>
            <a:r>
              <a:rPr lang="en-GB" altLang="en-US" sz="1600">
                <a:solidFill>
                  <a:srgbClr val="404040"/>
                </a:solidFill>
              </a:rPr>
              <a:t>benefit from more advanced resuscitation. Where available, initiate advanced </a:t>
            </a:r>
            <a:br>
              <a:rPr lang="en-GB" altLang="en-US" sz="1600">
                <a:solidFill>
                  <a:srgbClr val="404040"/>
                </a:solidFill>
              </a:rPr>
            </a:br>
            <a:r>
              <a:rPr lang="en-GB" altLang="en-US" sz="1600">
                <a:solidFill>
                  <a:srgbClr val="404040"/>
                </a:solidFill>
              </a:rPr>
              <a:t>resuscitation without delay.</a:t>
            </a:r>
          </a:p>
          <a:p>
            <a:pPr marL="0" indent="0">
              <a:buNone/>
            </a:pPr>
            <a:endParaRPr lang="en-GB" altLang="en-US" sz="1600" b="1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artoon of a hand touching a round object&#10;&#10;Description automatically generated">
            <a:extLst>
              <a:ext uri="{FF2B5EF4-FFF2-40B4-BE49-F238E27FC236}">
                <a16:creationId xmlns:a16="http://schemas.microsoft.com/office/drawing/2014/main" id="{2AD04D9E-7DA3-DFCC-BB70-EC1C655CF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9" t="30050" r="30417" b="24985"/>
          <a:stretch/>
        </p:blipFill>
        <p:spPr>
          <a:xfrm>
            <a:off x="6493685" y="2191527"/>
            <a:ext cx="2106791" cy="1967961"/>
          </a:xfrm>
          <a:prstGeom prst="rect">
            <a:avLst/>
          </a:prstGeom>
        </p:spPr>
      </p:pic>
      <p:pic>
        <p:nvPicPr>
          <p:cNvPr id="13" name="Picture 12" descr="A hand holding a stethoscope to a baby&#10;&#10;Description automatically generated">
            <a:extLst>
              <a:ext uri="{FF2B5EF4-FFF2-40B4-BE49-F238E27FC236}">
                <a16:creationId xmlns:a16="http://schemas.microsoft.com/office/drawing/2014/main" id="{862CE61A-F9AB-A14A-E4A0-5473306C1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1091"/>
            <a:ext cx="1989841" cy="20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4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08E01-43E2-7427-2E44-0E5592D9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Ventilate Elias for one minute 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677A59-76BD-773B-344C-54AD7AC20243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194400" indent="-285840">
              <a:spcBef>
                <a:spcPts val="1600"/>
              </a:spcBef>
              <a:buFont typeface="+mj-lt"/>
              <a:buAutoNum type="arabicPeriod"/>
            </a:pPr>
            <a:r>
              <a:rPr lang="en-GB" sz="1800"/>
              <a:t>Did you squeeze the bag too hard or too little?</a:t>
            </a:r>
          </a:p>
          <a:p>
            <a:pPr marL="194400" indent="-285840">
              <a:spcBef>
                <a:spcPts val="1600"/>
              </a:spcBef>
              <a:buFont typeface="+mj-lt"/>
              <a:buAutoNum type="arabicPeriod"/>
            </a:pPr>
            <a:r>
              <a:rPr lang="en-GB" sz="1800"/>
              <a:t>Was there good chest movement with every breath?</a:t>
            </a:r>
          </a:p>
          <a:p>
            <a:pPr marL="194400" indent="-285840">
              <a:spcBef>
                <a:spcPts val="1600"/>
              </a:spcBef>
              <a:buFont typeface="+mj-lt"/>
              <a:buAutoNum type="arabicPeriod"/>
            </a:pPr>
            <a:r>
              <a:rPr lang="en-GB" sz="1800"/>
              <a:t>How many breaths per minute did you give?</a:t>
            </a:r>
          </a:p>
          <a:p>
            <a:pPr marL="194400" indent="-285840">
              <a:spcBef>
                <a:spcPts val="1600"/>
              </a:spcBef>
              <a:buFont typeface="+mj-lt"/>
              <a:buAutoNum type="arabicPeriod"/>
            </a:pPr>
            <a:r>
              <a:rPr lang="en-GB" sz="1800"/>
              <a:t>How did you check that ventilation was adequate?</a:t>
            </a:r>
          </a:p>
          <a:p>
            <a:pPr marL="194400" indent="-285840">
              <a:spcBef>
                <a:spcPts val="1600"/>
              </a:spcBef>
              <a:buFont typeface="+mj-lt"/>
              <a:buAutoNum type="arabicPeriod"/>
            </a:pPr>
            <a:r>
              <a:rPr lang="en-GB" sz="1800"/>
              <a:t>If Elias began breathing or crying, what did you do?</a:t>
            </a:r>
          </a:p>
          <a:p>
            <a:pPr marL="0" indent="0">
              <a:spcBef>
                <a:spcPts val="1600"/>
              </a:spcBef>
              <a:buNone/>
            </a:pP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3779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CA5AB-9BE7-E229-C047-14553AA3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Ventilating the newborn</a:t>
            </a:r>
            <a:endParaRPr lang="en-NO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541666-DBE2-4EF9-86B3-DB8ECE160812}"/>
              </a:ext>
            </a:extLst>
          </p:cNvPr>
          <p:cNvGrpSpPr/>
          <p:nvPr/>
        </p:nvGrpSpPr>
        <p:grpSpPr>
          <a:xfrm>
            <a:off x="507304" y="1734853"/>
            <a:ext cx="6433027" cy="4304838"/>
            <a:chOff x="507304" y="1734853"/>
            <a:chExt cx="6433027" cy="4304838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53A83B22-AAA6-862E-AD3E-6B43C4341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304" y="1734853"/>
              <a:ext cx="6433027" cy="358473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DD03945-A4A1-4C26-CB5D-863BAA2CC8B2}"/>
                </a:ext>
              </a:extLst>
            </p:cNvPr>
            <p:cNvGrpSpPr/>
            <p:nvPr/>
          </p:nvGrpSpPr>
          <p:grpSpPr>
            <a:xfrm>
              <a:off x="517646" y="5679691"/>
              <a:ext cx="4022270" cy="360000"/>
              <a:chOff x="566707" y="4383958"/>
              <a:chExt cx="4022270" cy="360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F26B038-C252-B76D-5FE9-7C7C8096E860}"/>
                  </a:ext>
                </a:extLst>
              </p:cNvPr>
              <p:cNvGrpSpPr/>
              <p:nvPr/>
            </p:nvGrpSpPr>
            <p:grpSpPr>
              <a:xfrm>
                <a:off x="690712" y="4440486"/>
                <a:ext cx="3898265" cy="260328"/>
                <a:chOff x="2381314" y="5405811"/>
                <a:chExt cx="3898265" cy="260328"/>
              </a:xfrm>
            </p:grpSpPr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890231-CE8B-F870-5B05-08E437DDE75B}"/>
                    </a:ext>
                  </a:extLst>
                </p:cNvPr>
                <p:cNvSpPr txBox="1"/>
                <p:nvPr/>
              </p:nvSpPr>
              <p:spPr>
                <a:xfrm>
                  <a:off x="2620364" y="5405811"/>
                  <a:ext cx="3659215" cy="2603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sz="1100" i="1">
                      <a:solidFill>
                        <a:schemeClr val="accent3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  <a:hlinkClick r:id="rId3"/>
                    </a:rPr>
                    <a:t>Helping babies breathe at birth</a:t>
                  </a:r>
                  <a:endParaRPr lang="en-US" sz="1100" i="1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9" name="Graphic 8">
                  <a:extLst>
                    <a:ext uri="{FF2B5EF4-FFF2-40B4-BE49-F238E27FC236}">
                      <a16:creationId xmlns:a16="http://schemas.microsoft.com/office/drawing/2014/main" id="{15E924FC-F0A6-FFDB-64C2-664009C694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81314" y="5417418"/>
                  <a:ext cx="223731" cy="223731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 descr="A blue circle with a white camera&#10;&#10;Description automatically generated">
                <a:extLst>
                  <a:ext uri="{FF2B5EF4-FFF2-40B4-BE49-F238E27FC236}">
                    <a16:creationId xmlns:a16="http://schemas.microsoft.com/office/drawing/2014/main" id="{F91C2A9B-7C55-7778-859E-0BB0BDDAD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707" y="4383958"/>
                <a:ext cx="360000" cy="3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1950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908616-E3EC-AB22-DD9F-242BA7CF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</a:t>
            </a:r>
            <a:r>
              <a:rPr lang="en-GB" altLang="en-US" sz="2800"/>
              <a:t>ssess breathing after ventilation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4E8257-F265-747A-9B21-ACE73BD6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796" y="1666067"/>
            <a:ext cx="5202900" cy="161454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400"/>
              </a:spcAft>
              <a:buNone/>
            </a:pPr>
            <a:r>
              <a:rPr lang="en-GB" altLang="en-US" sz="1800" b="1"/>
              <a:t>If breathing or crying, stop ventilation</a:t>
            </a:r>
          </a:p>
          <a:p>
            <a:pPr>
              <a:spcBef>
                <a:spcPts val="300"/>
              </a:spcBef>
            </a:pPr>
            <a:r>
              <a:rPr lang="en-GB" altLang="en-US" sz="1600"/>
              <a:t>Count breaths per minute</a:t>
            </a:r>
          </a:p>
          <a:p>
            <a:pPr>
              <a:spcBef>
                <a:spcPts val="300"/>
              </a:spcBef>
            </a:pPr>
            <a:r>
              <a:rPr lang="en-GB" altLang="en-US" sz="1600"/>
              <a:t>Look for chest in-drawing</a:t>
            </a:r>
          </a:p>
          <a:p>
            <a:pPr>
              <a:spcBef>
                <a:spcPts val="300"/>
              </a:spcBef>
            </a:pPr>
            <a:r>
              <a:rPr lang="en-GB" altLang="en-US" sz="1600"/>
              <a:t>Listen for grunting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CEC61-7D9B-99AB-62E3-F4005055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6" y="1666066"/>
            <a:ext cx="2629468" cy="467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0593371-0818-9D7D-F326-2AE764053FD3}"/>
              </a:ext>
            </a:extLst>
          </p:cNvPr>
          <p:cNvSpPr txBox="1">
            <a:spLocks/>
          </p:cNvSpPr>
          <p:nvPr/>
        </p:nvSpPr>
        <p:spPr>
          <a:xfrm>
            <a:off x="3481137" y="3338158"/>
            <a:ext cx="5017028" cy="1446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GB" altLang="en-US" b="1"/>
              <a:t>If </a:t>
            </a:r>
            <a:r>
              <a:rPr lang="en-US" b="1"/>
              <a:t>breathing inadequately or with chest indrawing or grunting, assess the need for continued </a:t>
            </a:r>
            <a:br>
              <a:rPr lang="en-US" b="1"/>
            </a:br>
            <a:r>
              <a:rPr lang="en-US" b="1"/>
              <a:t>respiratory support</a:t>
            </a:r>
            <a:r>
              <a:rPr lang="en-US" b="1" i="1">
                <a:solidFill>
                  <a:schemeClr val="tx2"/>
                </a:solidFill>
              </a:rPr>
              <a:t>.</a:t>
            </a:r>
            <a:endParaRPr lang="en-GB" altLang="en-US" b="1" i="1">
              <a:solidFill>
                <a:schemeClr val="tx2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F2709C-9F70-A4B5-608D-6251ACD06E0E}"/>
              </a:ext>
            </a:extLst>
          </p:cNvPr>
          <p:cNvGrpSpPr/>
          <p:nvPr/>
        </p:nvGrpSpPr>
        <p:grpSpPr>
          <a:xfrm>
            <a:off x="3481137" y="4784411"/>
            <a:ext cx="4022270" cy="615655"/>
            <a:chOff x="566707" y="4383958"/>
            <a:chExt cx="4022270" cy="6156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1ADD86-365C-AE45-3A9A-A44A453BA43E}"/>
                </a:ext>
              </a:extLst>
            </p:cNvPr>
            <p:cNvGrpSpPr/>
            <p:nvPr/>
          </p:nvGrpSpPr>
          <p:grpSpPr>
            <a:xfrm>
              <a:off x="690712" y="4440486"/>
              <a:ext cx="3898265" cy="559127"/>
              <a:chOff x="2381314" y="5405811"/>
              <a:chExt cx="3898265" cy="559127"/>
            </a:xfrm>
          </p:grpSpPr>
          <p:sp>
            <p:nvSpPr>
              <p:cNvPr id="9" name="TextBox 8">
                <a:hlinkClick r:id="rId4"/>
                <a:extLst>
                  <a:ext uri="{FF2B5EF4-FFF2-40B4-BE49-F238E27FC236}">
                    <a16:creationId xmlns:a16="http://schemas.microsoft.com/office/drawing/2014/main" id="{E71CC760-F994-90D8-5919-B9B00A9183EC}"/>
                  </a:ext>
                </a:extLst>
              </p:cNvPr>
              <p:cNvSpPr txBox="1"/>
              <p:nvPr/>
            </p:nvSpPr>
            <p:spPr>
              <a:xfrm>
                <a:off x="2620364" y="5405811"/>
                <a:ext cx="3659215" cy="559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9450" indent="-97200" algn="l">
                  <a:buFont typeface="Arial" panose="020B0604020202020204" pitchFamily="34" charset="0"/>
                  <a:buChar char="•"/>
                </a:pPr>
                <a:r>
                  <a:rPr lang="en-GB" sz="1100" i="1" u="sng" strike="noStrike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 In-drawing of chest</a:t>
                </a:r>
                <a:endParaRPr lang="en-GB" sz="1100" i="1" u="sng" strike="noStrike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9450" indent="-97200" algn="l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sz="1100" i="1" u="none" strike="noStrike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Grunting</a:t>
                </a:r>
                <a:endParaRPr lang="en-US" sz="1100" i="1" u="sng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F3D55397-FA1F-4EAD-11C0-0B7D94CAB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81314" y="5417418"/>
                <a:ext cx="223731" cy="223731"/>
              </a:xfrm>
              <a:prstGeom prst="rect">
                <a:avLst/>
              </a:prstGeom>
            </p:spPr>
          </p:pic>
        </p:grpSp>
        <p:pic>
          <p:nvPicPr>
            <p:cNvPr id="8" name="Picture 7" descr="A blue circle with a white camera&#10;&#10;Description automatically generated">
              <a:extLst>
                <a:ext uri="{FF2B5EF4-FFF2-40B4-BE49-F238E27FC236}">
                  <a16:creationId xmlns:a16="http://schemas.microsoft.com/office/drawing/2014/main" id="{4ED762A5-4513-C61C-E19F-0F4B244C7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07" y="4383958"/>
              <a:ext cx="360000" cy="360000"/>
            </a:xfrm>
            <a:prstGeom prst="rect">
              <a:avLst/>
            </a:prstGeom>
          </p:spPr>
        </p:pic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12EE42A-1600-B5D3-46CB-282D85E2BE64}"/>
              </a:ext>
            </a:extLst>
          </p:cNvPr>
          <p:cNvSpPr/>
          <p:nvPr/>
        </p:nvSpPr>
        <p:spPr>
          <a:xfrm>
            <a:off x="1545021" y="4406038"/>
            <a:ext cx="1457483" cy="785896"/>
          </a:xfrm>
          <a:prstGeom prst="ellipse">
            <a:avLst/>
          </a:prstGeom>
          <a:noFill/>
          <a:ln w="28575">
            <a:solidFill>
              <a:srgbClr val="1C86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4"/>
          </a:p>
        </p:txBody>
      </p:sp>
    </p:spTree>
    <p:extLst>
      <p:ext uri="{BB962C8B-B14F-4D97-AF65-F5344CB8AC3E}">
        <p14:creationId xmlns:p14="http://schemas.microsoft.com/office/powerpoint/2010/main" val="10344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10CC7D-A569-CE79-11B2-CA41AC0057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sz="4000"/>
              <a:t>Care after resuscitation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348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E403668B-6E4E-11AA-5C6E-B1B4DC26E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1354" cy="170735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4000"/>
              <a:t>Goal and </a:t>
            </a:r>
            <a:r>
              <a:rPr lang="nb-NO" sz="4000"/>
              <a:t>l</a:t>
            </a:r>
            <a:r>
              <a:rPr lang="en-NO" sz="4000"/>
              <a:t>earning </a:t>
            </a:r>
            <a:r>
              <a:rPr lang="en-GB" sz="4000"/>
              <a:t>outcomes</a:t>
            </a:r>
            <a:endParaRPr lang="en-NO" sz="40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26D68-6900-ECF1-E579-3F1E5ED3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1347" y="1707355"/>
            <a:ext cx="5075349" cy="4592764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All newborns who do not breathe 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at birth receive basic resuscitation.</a:t>
            </a: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Recognize a newborn who requires </a:t>
            </a:r>
            <a:br>
              <a:rPr lang="en-US" altLang="zh-CN">
                <a:solidFill>
                  <a:schemeClr val="tx1"/>
                </a:solidFill>
              </a:rPr>
            </a:br>
            <a:r>
              <a:rPr lang="en-US" altLang="zh-CN">
                <a:solidFill>
                  <a:schemeClr val="tx1"/>
                </a:solidFill>
              </a:rPr>
              <a:t>help to breathe at birth. </a:t>
            </a: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Provide stimulation to breathe.</a:t>
            </a: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Clear the airway only when needed.</a:t>
            </a: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Ventilate effectively with bag and mask.</a:t>
            </a:r>
          </a:p>
          <a:p>
            <a:pPr lvl="1"/>
            <a:r>
              <a:rPr lang="en-US" altLang="zh-CN">
                <a:solidFill>
                  <a:schemeClr val="tx1"/>
                </a:solidFill>
              </a:rPr>
              <a:t>Monitor and provide ongoing care.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2F76ED-100F-6064-BA22-86D55410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9" y="1707355"/>
            <a:ext cx="2629468" cy="4675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EF59C27-5523-B71C-0F4C-65284DBBB16D}"/>
              </a:ext>
            </a:extLst>
          </p:cNvPr>
          <p:cNvSpPr/>
          <p:nvPr/>
        </p:nvSpPr>
        <p:spPr>
          <a:xfrm>
            <a:off x="1998922" y="2690037"/>
            <a:ext cx="1371295" cy="3476847"/>
          </a:xfrm>
          <a:prstGeom prst="ellipse">
            <a:avLst/>
          </a:prstGeom>
          <a:noFill/>
          <a:ln w="28575">
            <a:solidFill>
              <a:srgbClr val="1C86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4"/>
          </a:p>
        </p:txBody>
      </p:sp>
    </p:spTree>
    <p:extLst>
      <p:ext uri="{BB962C8B-B14F-4D97-AF65-F5344CB8AC3E}">
        <p14:creationId xmlns:p14="http://schemas.microsoft.com/office/powerpoint/2010/main" val="39111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908616-E3EC-AB22-DD9F-242BA7CF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with mother 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4E8257-F265-747A-9B21-ACE73BD64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501" y="1707355"/>
            <a:ext cx="5094195" cy="459276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altLang="en-US" sz="1600" b="1"/>
              <a:t>If breathing well (&gt;30 breaths/min) with good tone </a:t>
            </a:r>
            <a:br>
              <a:rPr lang="en-GB" altLang="en-US" sz="1600" b="1"/>
            </a:br>
            <a:r>
              <a:rPr lang="en-GB" altLang="en-US" sz="1600" b="1"/>
              <a:t>and activity:</a:t>
            </a:r>
            <a:endParaRPr lang="en-GB" altLang="en-US" sz="1600" b="1">
              <a:solidFill>
                <a:srgbClr val="C00000"/>
              </a:solidFill>
            </a:endParaRPr>
          </a:p>
          <a:p>
            <a:r>
              <a:rPr lang="en-GB" altLang="en-US" sz="1600"/>
              <a:t>Place skin-to-skin, cover to keep warm</a:t>
            </a:r>
          </a:p>
          <a:p>
            <a:r>
              <a:rPr lang="en-GB" altLang="en-US" sz="1600"/>
              <a:t>Reassure mother and companion</a:t>
            </a:r>
          </a:p>
          <a:p>
            <a:r>
              <a:rPr lang="en-GB" altLang="en-US" sz="1600"/>
              <a:t>Monitor closely. Check breathing, temperature </a:t>
            </a:r>
            <a:br>
              <a:rPr lang="en-GB" altLang="en-US" sz="1600"/>
            </a:br>
            <a:r>
              <a:rPr lang="en-GB" altLang="en-US" sz="1600"/>
              <a:t>and colour every 15 minutes </a:t>
            </a:r>
          </a:p>
          <a:p>
            <a:r>
              <a:rPr lang="en-GB" altLang="en-US" sz="1600"/>
              <a:t>Explain to the mother how to check the baby </a:t>
            </a:r>
            <a:br>
              <a:rPr lang="en-GB" altLang="en-US" sz="1600"/>
            </a:br>
            <a:r>
              <a:rPr lang="en-GB" altLang="en-US" sz="1600"/>
              <a:t>(breathing and colour) and when to call for help</a:t>
            </a:r>
          </a:p>
          <a:p>
            <a:r>
              <a:rPr lang="en-GB" altLang="en-US" sz="1600"/>
              <a:t>Help mother initiate breastfeeding</a:t>
            </a:r>
          </a:p>
          <a:p>
            <a:pPr marL="0" indent="0">
              <a:buNone/>
            </a:pPr>
            <a:endParaRPr lang="en-US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BCEC61-7D9B-99AB-62E3-F4005055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49" y="1707355"/>
            <a:ext cx="2629468" cy="467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0593371-0818-9D7D-F326-2AE764053FD3}"/>
              </a:ext>
            </a:extLst>
          </p:cNvPr>
          <p:cNvSpPr txBox="1">
            <a:spLocks/>
          </p:cNvSpPr>
          <p:nvPr/>
        </p:nvSpPr>
        <p:spPr>
          <a:xfrm>
            <a:off x="3406076" y="5493895"/>
            <a:ext cx="5155559" cy="80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None/>
            </a:pPr>
            <a:r>
              <a:rPr lang="en-GB" altLang="en-US" b="1" i="1">
                <a:solidFill>
                  <a:schemeClr val="tx2"/>
                </a:solidFill>
              </a:rPr>
              <a:t>Do not separate mother and baby or leave mother </a:t>
            </a:r>
            <a:br>
              <a:rPr lang="en-GB" altLang="en-US" b="1" i="1">
                <a:solidFill>
                  <a:schemeClr val="tx2"/>
                </a:solidFill>
              </a:rPr>
            </a:br>
            <a:r>
              <a:rPr lang="en-GB" altLang="en-US" b="1" i="1">
                <a:solidFill>
                  <a:schemeClr val="tx2"/>
                </a:solidFill>
              </a:rPr>
              <a:t>and </a:t>
            </a:r>
            <a:r>
              <a:rPr lang="en-GB" altLang="en-US" b="1" i="1" err="1">
                <a:solidFill>
                  <a:schemeClr val="tx2"/>
                </a:solidFill>
              </a:rPr>
              <a:t>newborn</a:t>
            </a:r>
            <a:r>
              <a:rPr lang="en-GB" altLang="en-US" b="1" i="1">
                <a:solidFill>
                  <a:schemeClr val="tx2"/>
                </a:solidFill>
              </a:rPr>
              <a:t> alone immediately after birth.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AD591CD-4EFF-D8E8-F193-F8EA31CD219D}"/>
              </a:ext>
            </a:extLst>
          </p:cNvPr>
          <p:cNvSpPr/>
          <p:nvPr/>
        </p:nvSpPr>
        <p:spPr>
          <a:xfrm>
            <a:off x="857302" y="4359166"/>
            <a:ext cx="1546940" cy="1447120"/>
          </a:xfrm>
          <a:prstGeom prst="ellipse">
            <a:avLst/>
          </a:prstGeom>
          <a:noFill/>
          <a:ln w="28575">
            <a:solidFill>
              <a:srgbClr val="1C86AA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4"/>
          </a:p>
        </p:txBody>
      </p:sp>
    </p:spTree>
    <p:extLst>
      <p:ext uri="{BB962C8B-B14F-4D97-AF65-F5344CB8AC3E}">
        <p14:creationId xmlns:p14="http://schemas.microsoft.com/office/powerpoint/2010/main" val="111681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642232-9F5B-435F-66F8-A546AD1A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Monitoring</a:t>
            </a:r>
            <a:r>
              <a:rPr lang="nb-NO"/>
              <a:t> and </a:t>
            </a:r>
            <a:r>
              <a:rPr lang="nb-NO" err="1"/>
              <a:t>ongoing</a:t>
            </a:r>
            <a:r>
              <a:rPr lang="nb-NO"/>
              <a:t> </a:t>
            </a:r>
            <a:r>
              <a:rPr lang="nb-NO" err="1"/>
              <a:t>care</a:t>
            </a:r>
            <a:r>
              <a:rPr lang="nb-NO"/>
              <a:t> </a:t>
            </a:r>
            <a:br>
              <a:rPr lang="nb-NO"/>
            </a:br>
            <a:r>
              <a:rPr lang="nb-NO" err="1"/>
              <a:t>after</a:t>
            </a:r>
            <a:r>
              <a:rPr lang="nb-NO"/>
              <a:t> </a:t>
            </a:r>
            <a:r>
              <a:rPr lang="nb-NO" err="1"/>
              <a:t>ventilation</a:t>
            </a:r>
            <a:endParaRPr lang="en-NO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DAFA21A0-1AA6-D83D-6D78-458F37118F35}"/>
              </a:ext>
            </a:extLst>
          </p:cNvPr>
          <p:cNvSpPr txBox="1">
            <a:spLocks/>
          </p:cNvSpPr>
          <p:nvPr/>
        </p:nvSpPr>
        <p:spPr>
          <a:xfrm>
            <a:off x="518400" y="1734853"/>
            <a:ext cx="8117649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52"/>
              </a:spcBef>
              <a:buNone/>
            </a:pPr>
            <a:r>
              <a:rPr lang="en-GB" altLang="zh-CN" sz="1800"/>
              <a:t>Form groups (mother, companion, </a:t>
            </a:r>
            <a:r>
              <a:rPr lang="en-US" sz="1800"/>
              <a:t>neonatal nurse</a:t>
            </a:r>
            <a:r>
              <a:rPr lang="en-GB" altLang="zh-CN" sz="1800"/>
              <a:t>).</a:t>
            </a:r>
          </a:p>
          <a:p>
            <a:pPr marL="0" indent="0">
              <a:spcBef>
                <a:spcPts val="352"/>
              </a:spcBef>
              <a:buFont typeface="Arial" panose="020B0604020202020204" pitchFamily="34" charset="0"/>
              <a:buNone/>
            </a:pPr>
            <a:endParaRPr lang="en-US" altLang="zh-CN" sz="1800"/>
          </a:p>
          <a:p>
            <a:pPr>
              <a:spcBef>
                <a:spcPts val="352"/>
              </a:spcBef>
            </a:pPr>
            <a:endParaRPr lang="en-US" altLang="zh-CN" sz="1800"/>
          </a:p>
          <a:p>
            <a:pPr marL="0" indent="0">
              <a:spcBef>
                <a:spcPts val="352"/>
              </a:spcBef>
              <a:buNone/>
            </a:pPr>
            <a:endParaRPr lang="en-US" sz="1800" b="1">
              <a:ea typeface="Times New Roman" panose="02020603050405020304" pitchFamily="18" charset="0"/>
            </a:endParaRPr>
          </a:p>
          <a:p>
            <a:pPr marL="0" indent="0">
              <a:spcBef>
                <a:spcPts val="352"/>
              </a:spcBef>
              <a:buNone/>
            </a:pPr>
            <a:endParaRPr lang="en-US" sz="1800" b="1">
              <a:ea typeface="Times New Roman" panose="02020603050405020304" pitchFamily="18" charset="0"/>
            </a:endParaRPr>
          </a:p>
          <a:p>
            <a:pPr marL="0" indent="0">
              <a:spcBef>
                <a:spcPts val="352"/>
              </a:spcBef>
              <a:buFont typeface="Arial" panose="020B0604020202020204" pitchFamily="34" charset="0"/>
              <a:buNone/>
            </a:pPr>
            <a:endParaRPr lang="en-GB" sz="1800"/>
          </a:p>
          <a:p>
            <a:pPr marL="0" indent="0">
              <a:spcBef>
                <a:spcPts val="352"/>
              </a:spcBef>
              <a:buNone/>
            </a:pPr>
            <a:r>
              <a:rPr lang="en-GB" sz="1800" b="1"/>
              <a:t>Monitor and provide ongoing care for Elias and Sophie.</a:t>
            </a:r>
          </a:p>
          <a:p>
            <a:pPr marL="0" indent="0">
              <a:spcBef>
                <a:spcPts val="352"/>
              </a:spcBef>
              <a:buFont typeface="Arial" panose="020B0604020202020204" pitchFamily="34" charset="0"/>
              <a:buNone/>
            </a:pPr>
            <a:endParaRPr lang="en-GB" sz="1800"/>
          </a:p>
          <a:p>
            <a:pPr marL="0" indent="0">
              <a:spcBef>
                <a:spcPts val="352"/>
              </a:spcBef>
              <a:buFont typeface="Arial" panose="020B0604020202020204" pitchFamily="34" charset="0"/>
              <a:buNone/>
            </a:pPr>
            <a:r>
              <a:rPr lang="en-GB" sz="1800"/>
              <a:t>Debrief with your team and facilitator.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F3FC9-2A2E-31AC-0C84-E5C19D9EC0B0}"/>
              </a:ext>
            </a:extLst>
          </p:cNvPr>
          <p:cNvSpPr/>
          <p:nvPr/>
        </p:nvSpPr>
        <p:spPr>
          <a:xfrm>
            <a:off x="518399" y="2150484"/>
            <a:ext cx="8084111" cy="1278516"/>
          </a:xfrm>
          <a:prstGeom prst="rect">
            <a:avLst/>
          </a:prstGeom>
          <a:solidFill>
            <a:srgbClr val="EB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94400" indent="-194400">
              <a:lnSpc>
                <a:spcPts val="23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ventilated Elias with bag and mask for 4 minutes. </a:t>
            </a:r>
          </a:p>
          <a:p>
            <a:pPr marL="194400" indent="-194400">
              <a:lnSpc>
                <a:spcPts val="23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now breathing on his own at 36 breaths per minute.</a:t>
            </a:r>
          </a:p>
          <a:p>
            <a:pPr marL="194400" indent="-194400">
              <a:lnSpc>
                <a:spcPts val="23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chest indrawing.</a:t>
            </a:r>
          </a:p>
        </p:txBody>
      </p:sp>
    </p:spTree>
    <p:extLst>
      <p:ext uri="{BB962C8B-B14F-4D97-AF65-F5344CB8AC3E}">
        <p14:creationId xmlns:p14="http://schemas.microsoft.com/office/powerpoint/2010/main" val="22256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F0284B3-6A40-10EE-5C47-4E5D91006217}"/>
              </a:ext>
            </a:extLst>
          </p:cNvPr>
          <p:cNvSpPr/>
          <p:nvPr/>
        </p:nvSpPr>
        <p:spPr>
          <a:xfrm>
            <a:off x="3452492" y="1734851"/>
            <a:ext cx="5344976" cy="197314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CA2A9A-0742-E481-16F0-4E071F9C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needed for safe referral </a:t>
            </a:r>
            <a:br>
              <a:rPr lang="en-GB"/>
            </a:br>
            <a:r>
              <a:rPr lang="en-GB"/>
              <a:t>of a newborn? 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DB7AFA-B4E6-13CD-8918-D4F1C7D6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774" y="1771251"/>
            <a:ext cx="5277117" cy="449689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GB" sz="1400"/>
              <a:t>Referral can be either within or between health facilities.</a:t>
            </a:r>
          </a:p>
          <a:p>
            <a:pPr>
              <a:spcBef>
                <a:spcPts val="500"/>
              </a:spcBef>
            </a:pPr>
            <a:r>
              <a:rPr lang="en-GB" sz="1400"/>
              <a:t>Communicate and gain consent of parents.</a:t>
            </a:r>
          </a:p>
          <a:p>
            <a:pPr>
              <a:spcBef>
                <a:spcPts val="500"/>
              </a:spcBef>
            </a:pPr>
            <a:r>
              <a:rPr lang="en-GB" sz="1400"/>
              <a:t>Communicate appropriate information to receiving health staff.</a:t>
            </a:r>
          </a:p>
          <a:p>
            <a:pPr>
              <a:spcBef>
                <a:spcPts val="500"/>
              </a:spcBef>
            </a:pPr>
            <a:r>
              <a:rPr lang="en-GB" sz="1400"/>
              <a:t>Transfer newborn in KMC position with mother when possible. </a:t>
            </a:r>
          </a:p>
          <a:p>
            <a:pPr>
              <a:spcBef>
                <a:spcPts val="500"/>
              </a:spcBef>
            </a:pPr>
            <a:r>
              <a:rPr lang="en-GB" sz="1400"/>
              <a:t>Continue supportive care during transfer.</a:t>
            </a:r>
          </a:p>
          <a:p>
            <a:pPr marL="0" indent="0">
              <a:buNone/>
            </a:pPr>
            <a:endParaRPr lang="en-NO" sz="1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91393-94F7-85EC-C75B-13D77171A1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"/>
          <a:stretch/>
        </p:blipFill>
        <p:spPr>
          <a:xfrm>
            <a:off x="2554942" y="3918029"/>
            <a:ext cx="5852734" cy="2172053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95004510-9F41-736C-B205-2A6A6832222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1" r="1047"/>
          <a:stretch/>
        </p:blipFill>
        <p:spPr bwMode="auto">
          <a:xfrm>
            <a:off x="487732" y="1734853"/>
            <a:ext cx="2902220" cy="1973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32D2547-09A8-18B1-F1D4-8D142CACCB0A}"/>
              </a:ext>
            </a:extLst>
          </p:cNvPr>
          <p:cNvGrpSpPr/>
          <p:nvPr/>
        </p:nvGrpSpPr>
        <p:grpSpPr>
          <a:xfrm>
            <a:off x="549730" y="4015292"/>
            <a:ext cx="4022270" cy="360000"/>
            <a:chOff x="566707" y="4383958"/>
            <a:chExt cx="4022270" cy="36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9342D42-E324-9124-8234-54ED937C1F36}"/>
                </a:ext>
              </a:extLst>
            </p:cNvPr>
            <p:cNvGrpSpPr/>
            <p:nvPr/>
          </p:nvGrpSpPr>
          <p:grpSpPr>
            <a:xfrm>
              <a:off x="690712" y="4440486"/>
              <a:ext cx="3898265" cy="260328"/>
              <a:chOff x="2381314" y="5405811"/>
              <a:chExt cx="3898265" cy="26032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0E7EEE-0132-5957-482C-516B1EBADC44}"/>
                  </a:ext>
                </a:extLst>
              </p:cNvPr>
              <p:cNvSpPr txBox="1"/>
              <p:nvPr/>
            </p:nvSpPr>
            <p:spPr>
              <a:xfrm>
                <a:off x="2620364" y="5405811"/>
                <a:ext cx="3659215" cy="260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100" b="0" i="1" u="sng" strike="noStrike"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Referring a Small Baby</a:t>
                </a:r>
                <a:endParaRPr lang="en-GB" sz="1100" b="0" i="1" u="sng" strike="noStrike">
                  <a:solidFill>
                    <a:schemeClr val="tx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0E8C2732-C5AE-F3C5-D51B-EC918C758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81314" y="5417418"/>
                <a:ext cx="223731" cy="223731"/>
              </a:xfrm>
              <a:prstGeom prst="rect">
                <a:avLst/>
              </a:prstGeom>
            </p:spPr>
          </p:pic>
        </p:grpSp>
        <p:pic>
          <p:nvPicPr>
            <p:cNvPr id="12" name="Picture 11" descr="A blue circle with a white camera&#10;&#10;Description automatically generated">
              <a:extLst>
                <a:ext uri="{FF2B5EF4-FFF2-40B4-BE49-F238E27FC236}">
                  <a16:creationId xmlns:a16="http://schemas.microsoft.com/office/drawing/2014/main" id="{9946A18E-D25F-4389-7F4E-9035699D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07" y="4383958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3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059CF2-3202-FB83-C926-F4497B5C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 to the appropriate level of care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7A87AB-44B3-2329-3707-81B12B59A47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1600"/>
              <a:t>Seek consultation and decide on advanced care.</a:t>
            </a:r>
          </a:p>
          <a:p>
            <a:r>
              <a:rPr lang="en-GB" sz="1600"/>
              <a:t>Communicate with the receiving facility to arrange referral.</a:t>
            </a:r>
          </a:p>
          <a:p>
            <a:r>
              <a:rPr lang="en-GB" sz="1600"/>
              <a:t>Explain to the mother and companion what happened and what is needed. </a:t>
            </a:r>
            <a:br>
              <a:rPr lang="en-GB" sz="1600"/>
            </a:br>
            <a:r>
              <a:rPr lang="en-GB" sz="1600"/>
              <a:t>Obtain consent and support the family.</a:t>
            </a:r>
          </a:p>
          <a:p>
            <a:r>
              <a:rPr lang="en-GB" sz="1600"/>
              <a:t>Complete labour record, </a:t>
            </a:r>
            <a:r>
              <a:rPr lang="en-GB" sz="1600" err="1"/>
              <a:t>newborn</a:t>
            </a:r>
            <a:r>
              <a:rPr lang="en-GB" sz="1600"/>
              <a:t> record, referral form.</a:t>
            </a:r>
          </a:p>
          <a:p>
            <a:r>
              <a:rPr lang="en-GB" sz="1600"/>
              <a:t>Stabilize the </a:t>
            </a:r>
            <a:r>
              <a:rPr lang="en-GB" sz="1600" err="1"/>
              <a:t>newborn</a:t>
            </a:r>
            <a:r>
              <a:rPr lang="en-GB" sz="1600"/>
              <a:t> and mother as indicated:</a:t>
            </a:r>
          </a:p>
          <a:p>
            <a:pPr marL="342900">
              <a:lnSpc>
                <a:spcPts val="1500"/>
              </a:lnSpc>
              <a:spcBef>
                <a:spcPts val="700"/>
              </a:spcBef>
              <a:spcAft>
                <a:spcPts val="200"/>
              </a:spcAft>
              <a:buSzPct val="80000"/>
              <a:buFont typeface="+mj-lt"/>
              <a:buAutoNum type="arabicPeriod"/>
            </a:pPr>
            <a:r>
              <a:rPr lang="en-GB" sz="1600"/>
              <a:t>Keep the </a:t>
            </a:r>
            <a:r>
              <a:rPr lang="en-GB" sz="1600" err="1"/>
              <a:t>newborn</a:t>
            </a:r>
            <a:r>
              <a:rPr lang="en-GB" sz="1600"/>
              <a:t> warm</a:t>
            </a:r>
          </a:p>
          <a:p>
            <a:pPr marL="342900">
              <a:lnSpc>
                <a:spcPts val="1500"/>
              </a:lnSpc>
              <a:spcBef>
                <a:spcPts val="700"/>
              </a:spcBef>
              <a:spcAft>
                <a:spcPts val="200"/>
              </a:spcAft>
              <a:buSzPct val="80000"/>
              <a:buFont typeface="+mj-lt"/>
              <a:buAutoNum type="arabicPeriod"/>
            </a:pPr>
            <a:r>
              <a:rPr lang="en-GB" sz="1600"/>
              <a:t>Continue ventilation </a:t>
            </a:r>
          </a:p>
          <a:p>
            <a:pPr marL="342900">
              <a:lnSpc>
                <a:spcPts val="1500"/>
              </a:lnSpc>
              <a:spcBef>
                <a:spcPts val="700"/>
              </a:spcBef>
              <a:spcAft>
                <a:spcPts val="200"/>
              </a:spcAft>
              <a:buSzPct val="80000"/>
              <a:buFont typeface="+mj-lt"/>
              <a:buAutoNum type="arabicPeriod"/>
            </a:pPr>
            <a:r>
              <a:rPr lang="en-GB" sz="1600"/>
              <a:t>Consider alternative methods of feeding</a:t>
            </a:r>
          </a:p>
          <a:p>
            <a:r>
              <a:rPr lang="en-GB" sz="1600"/>
              <a:t>Continue skin-to-skin care and monitoring of the baby throughout transportation.</a:t>
            </a:r>
          </a:p>
          <a:p>
            <a:pPr marL="342000">
              <a:lnSpc>
                <a:spcPts val="1500"/>
              </a:lnSpc>
              <a:spcBef>
                <a:spcPts val="700"/>
              </a:spcBef>
              <a:spcAft>
                <a:spcPts val="200"/>
              </a:spcAft>
              <a:buSzPct val="80000"/>
              <a:buFont typeface="+mj-lt"/>
              <a:buAutoNum type="arabicPeriod"/>
            </a:pPr>
            <a:r>
              <a:rPr lang="en-GB" sz="1600"/>
              <a:t>Temperature </a:t>
            </a:r>
          </a:p>
          <a:p>
            <a:pPr marL="342000">
              <a:lnSpc>
                <a:spcPts val="1500"/>
              </a:lnSpc>
              <a:spcBef>
                <a:spcPts val="700"/>
              </a:spcBef>
              <a:spcAft>
                <a:spcPts val="200"/>
              </a:spcAft>
              <a:buSzPct val="80000"/>
              <a:buFont typeface="+mj-lt"/>
              <a:buAutoNum type="arabicPeriod"/>
            </a:pPr>
            <a:r>
              <a:rPr lang="en-GB" sz="1600"/>
              <a:t>Breathing and colour</a:t>
            </a:r>
          </a:p>
          <a:p>
            <a:pPr marL="0" indent="0">
              <a:buNone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47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BCFFF7-0947-F91E-DB94-A00A670D58BE}"/>
              </a:ext>
            </a:extLst>
          </p:cNvPr>
          <p:cNvSpPr/>
          <p:nvPr/>
        </p:nvSpPr>
        <p:spPr>
          <a:xfrm>
            <a:off x="519047" y="1734853"/>
            <a:ext cx="8083464" cy="366842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8D0C8-E946-7A1D-2489-2C2AA9AC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is ventilation stopped if the </a:t>
            </a:r>
            <a:r>
              <a:rPr lang="en-GB" err="1"/>
              <a:t>newborn</a:t>
            </a:r>
            <a:r>
              <a:rPr lang="en-GB"/>
              <a:t> is not breathing?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99C92A-4348-C953-45BD-BF6B3B960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32" y="1803221"/>
            <a:ext cx="8083464" cy="449689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100"/>
              </a:lnSpc>
              <a:spcBef>
                <a:spcPts val="1600"/>
              </a:spcBef>
              <a:buNone/>
            </a:pPr>
            <a:r>
              <a:rPr lang="en-GB" sz="1600" b="1"/>
              <a:t>The decision to stop ventilation depends on access to advanced care, national </a:t>
            </a:r>
            <a:br>
              <a:rPr lang="en-GB" sz="1600" b="1"/>
            </a:br>
            <a:r>
              <a:rPr lang="en-GB" sz="1600" b="1"/>
              <a:t>and facility policies and communication with the family.</a:t>
            </a:r>
          </a:p>
          <a:p>
            <a:pPr>
              <a:lnSpc>
                <a:spcPts val="2100"/>
              </a:lnSpc>
            </a:pPr>
            <a:r>
              <a:rPr lang="en-GB" sz="1600"/>
              <a:t>If advanced care or transport is not available, consider stopping ventilation </a:t>
            </a:r>
            <a:br>
              <a:rPr lang="en-GB" sz="1600"/>
            </a:br>
            <a:r>
              <a:rPr lang="en-GB" sz="1600"/>
              <a:t>and discuss with the parents…</a:t>
            </a:r>
          </a:p>
          <a:p>
            <a:pPr lvl="2">
              <a:lnSpc>
                <a:spcPts val="2100"/>
              </a:lnSpc>
            </a:pPr>
            <a:r>
              <a:rPr lang="en-GB" sz="1600"/>
              <a:t>… if </a:t>
            </a:r>
            <a:r>
              <a:rPr lang="en-GB" sz="1600" b="1"/>
              <a:t>no</a:t>
            </a:r>
            <a:r>
              <a:rPr lang="en-GB" sz="1600"/>
              <a:t> heart rate has been detected after </a:t>
            </a:r>
            <a:r>
              <a:rPr lang="en-GB" sz="1600" b="1"/>
              <a:t>10 minutes </a:t>
            </a:r>
            <a:br>
              <a:rPr lang="en-GB" sz="1600" b="1"/>
            </a:br>
            <a:r>
              <a:rPr lang="en-GB" sz="1600"/>
              <a:t>of effective ventilation OR</a:t>
            </a:r>
          </a:p>
          <a:p>
            <a:pPr lvl="2">
              <a:lnSpc>
                <a:spcPts val="2100"/>
              </a:lnSpc>
            </a:pPr>
            <a:r>
              <a:rPr lang="en-GB" sz="1600"/>
              <a:t>… if the heart rate remains slow, </a:t>
            </a:r>
            <a:r>
              <a:rPr lang="en-GB" sz="1600" b="1"/>
              <a:t>&lt;60 bpm</a:t>
            </a:r>
            <a:r>
              <a:rPr lang="en-GB" sz="1600"/>
              <a:t>, and </a:t>
            </a:r>
            <a:br>
              <a:rPr lang="en-GB" sz="1600"/>
            </a:br>
            <a:r>
              <a:rPr lang="en-GB" sz="1600"/>
              <a:t>the baby is not breathing after </a:t>
            </a:r>
            <a:r>
              <a:rPr lang="en-GB" sz="1600" b="1"/>
              <a:t>20 minutes.</a:t>
            </a:r>
          </a:p>
          <a:p>
            <a:pPr>
              <a:lnSpc>
                <a:spcPts val="2100"/>
              </a:lnSpc>
              <a:spcBef>
                <a:spcPts val="1600"/>
              </a:spcBef>
            </a:pPr>
            <a:r>
              <a:rPr lang="en-GB" sz="1600"/>
              <a:t>If the heart rate is normal but the baby is not breathing, seek advice from </a:t>
            </a:r>
            <a:br>
              <a:rPr lang="en-GB" sz="1600"/>
            </a:br>
            <a:r>
              <a:rPr lang="en-GB" sz="1600"/>
              <a:t>a referral centre.</a:t>
            </a:r>
          </a:p>
          <a:p>
            <a:pPr>
              <a:lnSpc>
                <a:spcPts val="2100"/>
              </a:lnSpc>
            </a:pPr>
            <a:endParaRPr lang="en-NO" sz="1600"/>
          </a:p>
        </p:txBody>
      </p:sp>
    </p:spTree>
    <p:extLst>
      <p:ext uri="{BB962C8B-B14F-4D97-AF65-F5344CB8AC3E}">
        <p14:creationId xmlns:p14="http://schemas.microsoft.com/office/powerpoint/2010/main" val="11369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BCFFF7-0947-F91E-DB94-A00A670D58BE}"/>
              </a:ext>
            </a:extLst>
          </p:cNvPr>
          <p:cNvSpPr/>
          <p:nvPr/>
        </p:nvSpPr>
        <p:spPr>
          <a:xfrm>
            <a:off x="519047" y="1734852"/>
            <a:ext cx="8083464" cy="456526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8D0C8-E946-7A1D-2489-2C2AA9AC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 you do </a:t>
            </a:r>
            <a:r>
              <a:rPr lang="en-US" altLang="en-US" err="1"/>
              <a:t>i</a:t>
            </a:r>
            <a:r>
              <a:rPr lang="en-GB"/>
              <a:t>f resuscitation is not successful?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99C92A-4348-C953-45BD-BF6B3B960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63" y="1867165"/>
            <a:ext cx="8022833" cy="443295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Provide compassionate, supportive care.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Explain what has happened and answer any questions.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Ensure that companion or family member comforts and cares for mother.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Allow mother and family to see and hold baby (ensure that cultural practices </a:t>
            </a:r>
            <a:br>
              <a:rPr lang="en-GB" sz="1600"/>
            </a:br>
            <a:r>
              <a:rPr lang="en-GB" sz="1600"/>
              <a:t>are respected).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Register birth and death.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Document key information in notes (sex, birthweight, estimated gestational age, </a:t>
            </a:r>
            <a:br>
              <a:rPr lang="en-GB" sz="1600"/>
            </a:br>
            <a:r>
              <a:rPr lang="en-GB" sz="1600"/>
              <a:t>date and times of birth and death).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Fill out </a:t>
            </a:r>
            <a:r>
              <a:rPr lang="en-US" sz="1600"/>
              <a:t>perinatal death surveillance and response</a:t>
            </a:r>
            <a:r>
              <a:rPr lang="en-GB" sz="1600"/>
              <a:t> (PDSR) form.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Ensure postnatal care of mother including prevention of engorgement and </a:t>
            </a:r>
            <a:br>
              <a:rPr lang="en-GB" sz="1600"/>
            </a:br>
            <a:r>
              <a:rPr lang="en-GB" sz="1600"/>
              <a:t>family planning.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/>
              <a:t>Organize counselling and support for mother and family.</a:t>
            </a:r>
          </a:p>
        </p:txBody>
      </p:sp>
    </p:spTree>
    <p:extLst>
      <p:ext uri="{BB962C8B-B14F-4D97-AF65-F5344CB8AC3E}">
        <p14:creationId xmlns:p14="http://schemas.microsoft.com/office/powerpoint/2010/main" val="6227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3B89E2-EE0F-E203-77C2-FBAE7137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Basic </a:t>
            </a:r>
            <a:r>
              <a:rPr lang="nb-NO" err="1"/>
              <a:t>resuscitation</a:t>
            </a:r>
            <a:r>
              <a:rPr lang="nb-NO"/>
              <a:t> at </a:t>
            </a:r>
            <a:r>
              <a:rPr lang="nb-NO" err="1"/>
              <a:t>birth</a:t>
            </a:r>
            <a:r>
              <a:rPr lang="nb-NO"/>
              <a:t> </a:t>
            </a:r>
            <a:endParaRPr lang="en-NO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EB9F336-AA86-8B54-106E-02023CD91E57}"/>
              </a:ext>
            </a:extLst>
          </p:cNvPr>
          <p:cNvSpPr txBox="1">
            <a:spLocks/>
          </p:cNvSpPr>
          <p:nvPr/>
        </p:nvSpPr>
        <p:spPr>
          <a:xfrm>
            <a:off x="519047" y="1734853"/>
            <a:ext cx="8083464" cy="4565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Form groups </a:t>
            </a:r>
            <a:r>
              <a:rPr lang="en-GB" altLang="zh-CN" sz="1800"/>
              <a:t>(mother, companion and midwife).</a:t>
            </a:r>
            <a:endParaRPr lang="en-GB" sz="1800"/>
          </a:p>
          <a:p>
            <a:endParaRPr lang="en-GB" sz="1800"/>
          </a:p>
          <a:p>
            <a:pPr marL="0" indent="0">
              <a:buFont typeface="Arial" panose="020B0604020202020204" pitchFamily="34" charset="0"/>
              <a:buNone/>
            </a:pPr>
            <a:endParaRPr lang="en-GB" sz="1800" b="1"/>
          </a:p>
          <a:p>
            <a:pPr marL="0" indent="0">
              <a:buFont typeface="Arial" panose="020B0604020202020204" pitchFamily="34" charset="0"/>
              <a:buNone/>
            </a:pPr>
            <a:br>
              <a:rPr lang="en-GB" sz="1800" b="1"/>
            </a:br>
            <a:endParaRPr lang="en-GB" sz="1800" b="1"/>
          </a:p>
          <a:p>
            <a:pPr marL="0" indent="0">
              <a:buNone/>
            </a:pPr>
            <a:r>
              <a:rPr lang="en-GB" sz="1800" b="1"/>
              <a:t>Help Elias to breathe.</a:t>
            </a:r>
            <a:endParaRPr lang="en-US" sz="1800" b="1"/>
          </a:p>
          <a:p>
            <a:pPr marL="0" indent="0">
              <a:buFont typeface="Arial" panose="020B0604020202020204" pitchFamily="34" charset="0"/>
              <a:buNone/>
            </a:pPr>
            <a:endParaRPr lang="en-US" sz="1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Debrief with your team and facilitator.</a:t>
            </a:r>
          </a:p>
          <a:p>
            <a:endParaRPr lang="en-NO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0E35A0-9687-79DE-6265-E56F5A80BC32}"/>
              </a:ext>
            </a:extLst>
          </p:cNvPr>
          <p:cNvSpPr/>
          <p:nvPr/>
        </p:nvSpPr>
        <p:spPr>
          <a:xfrm>
            <a:off x="624680" y="2202920"/>
            <a:ext cx="7977831" cy="1387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is a healthy 25-year-old teacher.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complications. 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deliver Elias. He is not breathing. </a:t>
            </a:r>
          </a:p>
        </p:txBody>
      </p:sp>
    </p:spTree>
    <p:extLst>
      <p:ext uri="{BB962C8B-B14F-4D97-AF65-F5344CB8AC3E}">
        <p14:creationId xmlns:p14="http://schemas.microsoft.com/office/powerpoint/2010/main" val="5704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78AEE04-E1CE-148F-1FC3-4DB218FB9718}"/>
              </a:ext>
            </a:extLst>
          </p:cNvPr>
          <p:cNvSpPr txBox="1">
            <a:spLocks/>
          </p:cNvSpPr>
          <p:nvPr/>
        </p:nvSpPr>
        <p:spPr>
          <a:xfrm>
            <a:off x="897466" y="2200867"/>
            <a:ext cx="7062312" cy="4099252"/>
          </a:xfrm>
          <a:prstGeom prst="rect">
            <a:avLst/>
          </a:prstGeom>
        </p:spPr>
        <p:txBody>
          <a:bodyPr/>
          <a:lstStyle>
            <a:lvl1pPr marL="157649" indent="-157649" algn="l" defTabSz="630598" rtl="0" eaLnBrk="1" latinLnBrk="0" hangingPunct="1">
              <a:lnSpc>
                <a:spcPct val="90000"/>
              </a:lnSpc>
              <a:spcBef>
                <a:spcPts val="690"/>
              </a:spcBef>
              <a:buFont typeface="Arial" panose="020B0604020202020204" pitchFamily="34" charset="0"/>
              <a:buChar char="•"/>
              <a:defRPr sz="19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949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8247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3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3546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8845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4143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49442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64741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0040" indent="-157649" algn="l" defTabSz="630598" rtl="0" eaLnBrk="1" latinLnBrk="0" hangingPunct="1">
              <a:lnSpc>
                <a:spcPct val="90000"/>
              </a:lnSpc>
              <a:spcBef>
                <a:spcPts val="345"/>
              </a:spcBef>
              <a:buFont typeface="Arial" panose="020B0604020202020204" pitchFamily="34" charset="0"/>
              <a:buChar char="•"/>
              <a:defRPr sz="12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Bef>
                <a:spcPts val="1000"/>
              </a:spcBef>
              <a:spcAft>
                <a:spcPts val="240"/>
              </a:spcAft>
              <a:buFont typeface="Arial" panose="020B0604020202020204" pitchFamily="34" charset="0"/>
              <a:buNone/>
            </a:pPr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In this module you have:</a:t>
            </a:r>
          </a:p>
          <a:p>
            <a:pPr marL="162000" indent="-162000">
              <a:lnSpc>
                <a:spcPts val="2100"/>
              </a:lnSpc>
              <a:spcBef>
                <a:spcPts val="1000"/>
              </a:spcBef>
              <a:spcAft>
                <a:spcPts val="240"/>
              </a:spcAft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Described the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who requires help to breathe at birth.</a:t>
            </a:r>
          </a:p>
          <a:p>
            <a:pPr marL="162000" indent="-162000">
              <a:lnSpc>
                <a:spcPts val="2100"/>
              </a:lnSpc>
              <a:spcBef>
                <a:spcPts val="1000"/>
              </a:spcBef>
              <a:spcAft>
                <a:spcPts val="240"/>
              </a:spcAft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Demonstrated keeping a baby warm, stimulation to breathe, </a:t>
            </a:r>
            <a:b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and appropriate clearing of the airway.</a:t>
            </a:r>
          </a:p>
          <a:p>
            <a:pPr marL="162000" indent="-162000">
              <a:lnSpc>
                <a:spcPts val="2100"/>
              </a:lnSpc>
              <a:spcBef>
                <a:spcPts val="1000"/>
              </a:spcBef>
              <a:spcAft>
                <a:spcPts val="240"/>
              </a:spcAft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Practised ventilation with bag and mask.</a:t>
            </a:r>
          </a:p>
          <a:p>
            <a:pPr marL="162000" indent="-162000">
              <a:lnSpc>
                <a:spcPts val="2100"/>
              </a:lnSpc>
              <a:spcBef>
                <a:spcPts val="1000"/>
              </a:spcBef>
              <a:spcAft>
                <a:spcPts val="240"/>
              </a:spcAft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Practised checking the heart rate and determining if it is normal or slow.</a:t>
            </a:r>
          </a:p>
          <a:p>
            <a:pPr marL="162000" indent="-162000">
              <a:lnSpc>
                <a:spcPts val="2100"/>
              </a:lnSpc>
              <a:spcBef>
                <a:spcPts val="1000"/>
              </a:spcBef>
              <a:spcAft>
                <a:spcPts val="240"/>
              </a:spcAft>
            </a:pP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Demonstrated how to care for a </a:t>
            </a:r>
            <a:r>
              <a:rPr lang="en-GB" sz="1600" err="1">
                <a:latin typeface="Arial" panose="020B0604020202020204" pitchFamily="34" charset="0"/>
                <a:cs typeface="Arial" panose="020B0604020202020204" pitchFamily="34" charset="0"/>
              </a:rPr>
              <a:t>newborn</a:t>
            </a:r>
            <a:r>
              <a:rPr lang="en-GB" sz="1600">
                <a:latin typeface="Arial" panose="020B0604020202020204" pitchFamily="34" charset="0"/>
                <a:cs typeface="Arial" panose="020B0604020202020204" pitchFamily="34" charset="0"/>
              </a:rPr>
              <a:t> after resuscitation and when resuscitation is not successful.</a:t>
            </a:r>
          </a:p>
          <a:p>
            <a:pPr>
              <a:lnSpc>
                <a:spcPts val="2100"/>
              </a:lnSpc>
              <a:spcBef>
                <a:spcPts val="1290"/>
              </a:spcBef>
              <a:spcAft>
                <a:spcPts val="240"/>
              </a:spcAft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Bef>
                <a:spcPts val="1290"/>
              </a:spcBef>
              <a:spcAft>
                <a:spcPts val="240"/>
              </a:spcAft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Bef>
                <a:spcPts val="1290"/>
              </a:spcBef>
              <a:spcAft>
                <a:spcPts val="240"/>
              </a:spcAft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Bef>
                <a:spcPts val="1290"/>
              </a:spcBef>
              <a:spcAft>
                <a:spcPts val="240"/>
              </a:spcAft>
            </a:pPr>
            <a:endParaRPr lang="en-GB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100"/>
              </a:lnSpc>
              <a:spcBef>
                <a:spcPts val="1290"/>
              </a:spcBef>
              <a:spcAft>
                <a:spcPts val="240"/>
              </a:spcAft>
            </a:pPr>
            <a:endParaRPr lang="en-NO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404B52-1639-5C09-54DD-5EEF97A5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7351"/>
            <a:ext cx="9141354" cy="2482896"/>
          </a:xfrm>
        </p:spPr>
        <p:txBody>
          <a:bodyPr anchor="t"/>
          <a:lstStyle/>
          <a:p>
            <a:r>
              <a:rPr lang="en-AU" sz="4000"/>
              <a:t>Summary: </a:t>
            </a:r>
            <a:br>
              <a:rPr lang="en-AU" sz="4000"/>
            </a:br>
            <a:r>
              <a:rPr lang="en-AU" sz="4000"/>
              <a:t>Basic resuscitation of the newborn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092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checklist with black lines&#10;&#10;Description automatically generated with medium confidence">
            <a:extLst>
              <a:ext uri="{FF2B5EF4-FFF2-40B4-BE49-F238E27FC236}">
                <a16:creationId xmlns:a16="http://schemas.microsoft.com/office/drawing/2014/main" id="{4E1F76EB-085A-B00D-CEB2-1E85A473F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88" y="1759848"/>
            <a:ext cx="3435024" cy="485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2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B0DC3F-9123-666E-C7A2-BD30D0AC6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49" y="1816133"/>
            <a:ext cx="3241502" cy="458713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700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C8A270-49B0-7984-03C6-984646D1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1354" cy="1583552"/>
          </a:xfrm>
        </p:spPr>
        <p:txBody>
          <a:bodyPr/>
          <a:lstStyle/>
          <a:p>
            <a:r>
              <a:rPr lang="nb-NO" sz="4000"/>
              <a:t>The </a:t>
            </a:r>
            <a:r>
              <a:rPr lang="nb-NO" sz="4000" err="1"/>
              <a:t>situation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5D506-495E-0546-BC69-BC312BF0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941" y="1583552"/>
            <a:ext cx="4454755" cy="4716567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tx1"/>
                </a:solidFill>
              </a:rPr>
              <a:t>After a normal healthy pregnancy, 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Delia, age 28 years, delivers her 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first baby, a girl. </a:t>
            </a:r>
          </a:p>
          <a:p>
            <a:r>
              <a:rPr lang="en-GB">
                <a:solidFill>
                  <a:schemeClr val="tx1"/>
                </a:solidFill>
              </a:rPr>
              <a:t>The baby is not breathing. 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Health workers dry and stimulate her. 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She does not receive bag-and-mask </a:t>
            </a:r>
            <a:br>
              <a:rPr lang="en-GB">
                <a:solidFill>
                  <a:schemeClr val="tx1"/>
                </a:solidFill>
              </a:rPr>
            </a:br>
            <a:r>
              <a:rPr lang="en-GB">
                <a:solidFill>
                  <a:schemeClr val="tx1"/>
                </a:solidFill>
              </a:rPr>
              <a:t>ventilation.</a:t>
            </a:r>
          </a:p>
          <a:p>
            <a:r>
              <a:rPr lang="en-GB">
                <a:solidFill>
                  <a:schemeClr val="tx1"/>
                </a:solidFill>
              </a:rPr>
              <a:t>She dies.</a:t>
            </a:r>
          </a:p>
          <a:p>
            <a:endParaRPr lang="en-GB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>
                <a:solidFill>
                  <a:schemeClr val="tx1"/>
                </a:solidFill>
              </a:rPr>
              <a:t>What can change this situation?</a:t>
            </a:r>
          </a:p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D68722-6158-E813-6524-E19FB11F9612}"/>
              </a:ext>
            </a:extLst>
          </p:cNvPr>
          <p:cNvGrpSpPr/>
          <p:nvPr/>
        </p:nvGrpSpPr>
        <p:grpSpPr>
          <a:xfrm>
            <a:off x="1362230" y="1583552"/>
            <a:ext cx="2653279" cy="2240805"/>
            <a:chOff x="1362230" y="1583552"/>
            <a:chExt cx="2653279" cy="2240805"/>
          </a:xfrm>
        </p:grpSpPr>
        <p:pic>
          <p:nvPicPr>
            <p:cNvPr id="15" name="Content Placeholder 20">
              <a:extLst>
                <a:ext uri="{FF2B5EF4-FFF2-40B4-BE49-F238E27FC236}">
                  <a16:creationId xmlns:a16="http://schemas.microsoft.com/office/drawing/2014/main" id="{6AC204AD-5847-ECD4-EB57-918B14A3BA6F}"/>
                </a:ext>
              </a:extLst>
            </p:cNvPr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230" y="1583552"/>
              <a:ext cx="2653279" cy="224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7AF162-0EB3-B7D6-E721-D0A765CF9E02}"/>
                </a:ext>
              </a:extLst>
            </p:cNvPr>
            <p:cNvSpPr txBox="1"/>
            <p:nvPr/>
          </p:nvSpPr>
          <p:spPr>
            <a:xfrm>
              <a:off x="2593806" y="3619218"/>
              <a:ext cx="142170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65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 WHO/Dr Helenlouise Taylor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9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EE15D5-A43C-B52E-8DFD-B2F041E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1354" cy="1734851"/>
          </a:xfrm>
          <a:prstGeom prst="rect">
            <a:avLst/>
          </a:prstGeom>
        </p:spPr>
        <p:txBody>
          <a:bodyPr/>
          <a:lstStyle/>
          <a:p>
            <a:r>
              <a:rPr lang="en-GB"/>
              <a:t>References and </a:t>
            </a:r>
            <a:br>
              <a:rPr lang="en-GB"/>
            </a:br>
            <a:r>
              <a:rPr lang="en-GB"/>
              <a:t>additional resources</a:t>
            </a:r>
            <a:endParaRPr lang="en-NO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96B6E6-A089-5C77-1EBE-70574BF0B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" t="1" r="882" b="1967"/>
          <a:stretch/>
        </p:blipFill>
        <p:spPr>
          <a:xfrm>
            <a:off x="6699734" y="1722017"/>
            <a:ext cx="1903046" cy="107478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2B0784B-741B-3D7C-8F7A-22A5910F3CEC}"/>
              </a:ext>
            </a:extLst>
          </p:cNvPr>
          <p:cNvGrpSpPr/>
          <p:nvPr/>
        </p:nvGrpSpPr>
        <p:grpSpPr>
          <a:xfrm>
            <a:off x="523351" y="4278888"/>
            <a:ext cx="3407901" cy="822726"/>
            <a:chOff x="654109" y="4798929"/>
            <a:chExt cx="3407901" cy="8227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E32C02-A321-6C06-B436-019CF69A65DF}"/>
                </a:ext>
              </a:extLst>
            </p:cNvPr>
            <p:cNvSpPr txBox="1"/>
            <p:nvPr/>
          </p:nvSpPr>
          <p:spPr>
            <a:xfrm>
              <a:off x="1003843" y="4798929"/>
              <a:ext cx="3058167" cy="822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i="1" kern="10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Neonatal resuscitation AIIMS</a:t>
              </a:r>
              <a:endParaRPr lang="en-US" altLang="zh-CN" sz="1100" i="1" kern="100">
                <a:solidFill>
                  <a:schemeClr val="tx2"/>
                </a:solidFill>
                <a:effectLst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i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Teaching points for newborn resuscitation</a:t>
              </a:r>
              <a:endParaRPr lang="en-US" sz="110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100" i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ENC video collection</a:t>
              </a:r>
              <a:r>
                <a:rPr lang="en-US" sz="1100" i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20" name="Picture 19" descr="A blue circle with a white camera&#10;&#10;Description automatically generated">
              <a:extLst>
                <a:ext uri="{FF2B5EF4-FFF2-40B4-BE49-F238E27FC236}">
                  <a16:creationId xmlns:a16="http://schemas.microsoft.com/office/drawing/2014/main" id="{A2196CE5-B39E-B06F-1176-3E471470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09" y="4943649"/>
              <a:ext cx="360000" cy="360000"/>
            </a:xfrm>
            <a:prstGeom prst="rect">
              <a:avLst/>
            </a:prstGeom>
          </p:spPr>
        </p:pic>
      </p:grpSp>
      <p:pic>
        <p:nvPicPr>
          <p:cNvPr id="5" name="Picture 4" descr="A green cover with white tex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4628CC0B-9504-C5E3-70B7-A868DE46B0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4" y="1722017"/>
            <a:ext cx="1426593" cy="2019896"/>
          </a:xfrm>
          <a:prstGeom prst="rect">
            <a:avLst/>
          </a:prstGeom>
        </p:spPr>
      </p:pic>
      <p:pic>
        <p:nvPicPr>
          <p:cNvPr id="8" name="Picture 7" descr="A blue and white cover with a baby and text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34FC42EA-CC60-0598-761C-FD88079999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98" y="1722017"/>
            <a:ext cx="1424151" cy="2019896"/>
          </a:xfrm>
          <a:prstGeom prst="rect">
            <a:avLst/>
          </a:prstGeom>
        </p:spPr>
      </p:pic>
      <p:pic>
        <p:nvPicPr>
          <p:cNvPr id="10" name="Picture 9" descr="A close-up of a purple rectangular object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23329FC2-805E-DD35-C374-FBBEE6BDA05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>
          <a:xfrm>
            <a:off x="1986769" y="1722017"/>
            <a:ext cx="1593527" cy="2019896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5356FF43-26C5-2C8F-2D08-8409334F5A9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51" y="1722017"/>
            <a:ext cx="1427015" cy="20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F07123-9DC4-E9C0-EBBF-1FC9545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Thu is </a:t>
            </a:r>
            <a:r>
              <a:rPr lang="nb-NO" err="1"/>
              <a:t>gasping</a:t>
            </a:r>
            <a:endParaRPr lang="e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C6E806F-693F-FF94-7B30-0284B38DCB6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r>
              <a:rPr lang="en-GB" altLang="zh-CN"/>
              <a:t>Form groups (mother, midwife, companion).</a:t>
            </a:r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endParaRPr lang="en-US" b="1"/>
          </a:p>
          <a:p>
            <a:pPr marL="0" indent="0">
              <a:lnSpc>
                <a:spcPts val="200"/>
              </a:lnSpc>
              <a:spcBef>
                <a:spcPts val="500"/>
              </a:spcBef>
              <a:buNone/>
            </a:pPr>
            <a:endParaRPr lang="en-US" sz="1000" b="1"/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r>
              <a:rPr lang="en-US" b="1"/>
              <a:t>Show what you do.</a:t>
            </a:r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endParaRPr lang="en-US" b="1"/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endParaRPr lang="en-US" sz="1050" b="1"/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r>
              <a:rPr lang="en-GB" b="1"/>
              <a:t>Show what you do next.</a:t>
            </a:r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endParaRPr lang="en-GB" b="1"/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endParaRPr lang="en-GB" b="1"/>
          </a:p>
          <a:p>
            <a:pPr marL="0" indent="0">
              <a:lnSpc>
                <a:spcPts val="2300"/>
              </a:lnSpc>
              <a:spcBef>
                <a:spcPts val="500"/>
              </a:spcBef>
              <a:buNone/>
            </a:pPr>
            <a:r>
              <a:rPr lang="en-GB" b="1"/>
              <a:t>Show what you do next.</a:t>
            </a:r>
            <a:endParaRPr lang="en-GB" altLang="zh-CN"/>
          </a:p>
          <a:p>
            <a:pPr marL="0" indent="0">
              <a:lnSpc>
                <a:spcPts val="2300"/>
              </a:lnSpc>
              <a:spcBef>
                <a:spcPts val="352"/>
              </a:spcBef>
              <a:buNone/>
            </a:pPr>
            <a:endParaRPr lang="en-GB"/>
          </a:p>
          <a:p>
            <a:pPr marL="0" indent="0">
              <a:lnSpc>
                <a:spcPts val="2300"/>
              </a:lnSpc>
              <a:spcBef>
                <a:spcPts val="352"/>
              </a:spcBef>
              <a:buNone/>
            </a:pPr>
            <a:r>
              <a:rPr lang="en-GB"/>
              <a:t>Debrief with your team and facilitator.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06E27-B912-EB19-0919-D8D97EFDC1AB}"/>
              </a:ext>
            </a:extLst>
          </p:cNvPr>
          <p:cNvSpPr/>
          <p:nvPr/>
        </p:nvSpPr>
        <p:spPr>
          <a:xfrm>
            <a:off x="624680" y="2142961"/>
            <a:ext cx="7977831" cy="5064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has just been born and is gasping.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5BD5D-3DD4-F70E-C727-DA899CC3A791}"/>
              </a:ext>
            </a:extLst>
          </p:cNvPr>
          <p:cNvSpPr/>
          <p:nvPr/>
        </p:nvSpPr>
        <p:spPr>
          <a:xfrm>
            <a:off x="617185" y="3267224"/>
            <a:ext cx="7977831" cy="5064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 minute of ventilation, Thu starts crying.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E9642-372C-48F8-F6DE-069B72EEE584}"/>
              </a:ext>
            </a:extLst>
          </p:cNvPr>
          <p:cNvSpPr/>
          <p:nvPr/>
        </p:nvSpPr>
        <p:spPr>
          <a:xfrm>
            <a:off x="617185" y="4390947"/>
            <a:ext cx="7977831" cy="5064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is breathing 50 breaths per minute. There is no chest in-drawing.</a:t>
            </a:r>
          </a:p>
        </p:txBody>
      </p:sp>
    </p:spTree>
    <p:extLst>
      <p:ext uri="{BB962C8B-B14F-4D97-AF65-F5344CB8AC3E}">
        <p14:creationId xmlns:p14="http://schemas.microsoft.com/office/powerpoint/2010/main" val="89204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F07123-9DC4-E9C0-EBBF-1FC9545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Aisha has just been born through meconium-stained fluid</a:t>
            </a:r>
            <a:endParaRPr lang="e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C6E806F-693F-FF94-7B30-0284B38DCB6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GB" altLang="zh-CN"/>
              <a:t>Form groups (mother, nurse, companion).</a:t>
            </a:r>
          </a:p>
          <a:p>
            <a:pPr marL="192024" indent="-192024">
              <a:lnSpc>
                <a:spcPts val="1800"/>
              </a:lnSpc>
              <a:spcBef>
                <a:spcPts val="500"/>
              </a:spcBef>
            </a:pPr>
            <a:endParaRPr lang="en-US" altLang="zh-CN"/>
          </a:p>
          <a:p>
            <a:pPr marL="0" indent="0">
              <a:lnSpc>
                <a:spcPts val="1800"/>
              </a:lnSpc>
              <a:spcBef>
                <a:spcPts val="500"/>
              </a:spcBef>
              <a:buNone/>
            </a:pPr>
            <a:endParaRPr lang="en-GB" sz="600"/>
          </a:p>
          <a:p>
            <a:pPr marL="0" indent="0">
              <a:lnSpc>
                <a:spcPts val="1100"/>
              </a:lnSpc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b="1">
                <a:ea typeface="Times New Roman" panose="02020603050405020304" pitchFamily="18" charset="0"/>
              </a:rPr>
              <a:t>Show what you do.</a:t>
            </a:r>
          </a:p>
          <a:p>
            <a:pPr marL="0" indent="0"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b="1"/>
          </a:p>
          <a:p>
            <a:pPr marL="0" indent="0">
              <a:lnSpc>
                <a:spcPts val="3200"/>
              </a:lnSpc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r>
              <a:rPr lang="en-GB" b="1"/>
              <a:t>Show what you do next.</a:t>
            </a:r>
          </a:p>
          <a:p>
            <a:pPr marL="0" indent="0">
              <a:spcBef>
                <a:spcPts val="500"/>
              </a:spcBef>
              <a:buNone/>
            </a:pPr>
            <a:endParaRPr lang="en-GB"/>
          </a:p>
          <a:p>
            <a:pPr marL="0" indent="0">
              <a:spcBef>
                <a:spcPts val="352"/>
              </a:spcBef>
              <a:buNone/>
            </a:pPr>
            <a:r>
              <a:rPr lang="en-GB"/>
              <a:t>Debrief with your team and facilitator.</a:t>
            </a:r>
          </a:p>
          <a:p>
            <a:pPr marL="0" indent="0">
              <a:spcBef>
                <a:spcPts val="352"/>
              </a:spcBef>
              <a:buNone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06E27-B912-EB19-0919-D8D97EFDC1AB}"/>
              </a:ext>
            </a:extLst>
          </p:cNvPr>
          <p:cNvSpPr/>
          <p:nvPr/>
        </p:nvSpPr>
        <p:spPr>
          <a:xfrm>
            <a:off x="624680" y="2142960"/>
            <a:ext cx="7977831" cy="8250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Aisha has just been born.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amniotic fluid was meconium-stained.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5BD5D-3DD4-F70E-C727-DA899CC3A791}"/>
              </a:ext>
            </a:extLst>
          </p:cNvPr>
          <p:cNvSpPr/>
          <p:nvPr/>
        </p:nvSpPr>
        <p:spPr>
          <a:xfrm>
            <a:off x="617185" y="3559529"/>
            <a:ext cx="7977831" cy="1297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drying and stimulation she is crying.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Aisha is breathing, with a respiratory rate of 46 breaths per minute.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chest in-drawing.</a:t>
            </a:r>
          </a:p>
        </p:txBody>
      </p:sp>
    </p:spTree>
    <p:extLst>
      <p:ext uri="{BB962C8B-B14F-4D97-AF65-F5344CB8AC3E}">
        <p14:creationId xmlns:p14="http://schemas.microsoft.com/office/powerpoint/2010/main" val="88784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1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F07123-9DC4-E9C0-EBBF-1FC9545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Arabella has just been born through heavily meconium-stained fluid</a:t>
            </a:r>
            <a:endParaRPr lang="e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C6E806F-693F-FF94-7B30-0284B38DCB6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GB" altLang="zh-CN"/>
              <a:t>Form groups (mother, nurse, companion).</a:t>
            </a:r>
          </a:p>
          <a:p>
            <a:pPr marL="192024" indent="-192024">
              <a:lnSpc>
                <a:spcPts val="1800"/>
              </a:lnSpc>
              <a:spcBef>
                <a:spcPts val="500"/>
              </a:spcBef>
            </a:pPr>
            <a:endParaRPr lang="en-US" altLang="zh-CN"/>
          </a:p>
          <a:p>
            <a:pPr marL="0" indent="0">
              <a:lnSpc>
                <a:spcPts val="1500"/>
              </a:lnSpc>
              <a:spcBef>
                <a:spcPts val="500"/>
              </a:spcBef>
              <a:buNone/>
            </a:pPr>
            <a:endParaRPr lang="en-GB"/>
          </a:p>
          <a:p>
            <a:pPr marL="0" indent="0">
              <a:lnSpc>
                <a:spcPts val="1800"/>
              </a:lnSpc>
              <a:spcBef>
                <a:spcPts val="500"/>
              </a:spcBef>
              <a:buNone/>
            </a:pPr>
            <a:endParaRPr lang="en-GB" sz="600"/>
          </a:p>
          <a:p>
            <a:pPr marL="0" indent="0"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b="1">
                <a:ea typeface="Times New Roman" panose="02020603050405020304" pitchFamily="18" charset="0"/>
              </a:rPr>
              <a:t>Show what you do.</a:t>
            </a:r>
          </a:p>
          <a:p>
            <a:pPr marL="0" indent="0"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b="1"/>
          </a:p>
          <a:p>
            <a:pPr marL="0" indent="0"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r>
              <a:rPr lang="en-GB" b="1"/>
              <a:t>Show what you do next.</a:t>
            </a:r>
          </a:p>
          <a:p>
            <a:pPr marL="0" indent="0">
              <a:spcBef>
                <a:spcPts val="500"/>
              </a:spcBef>
              <a:buNone/>
            </a:pPr>
            <a:endParaRPr lang="en-GB"/>
          </a:p>
          <a:p>
            <a:pPr marL="0" indent="0">
              <a:spcBef>
                <a:spcPts val="352"/>
              </a:spcBef>
              <a:buNone/>
            </a:pPr>
            <a:r>
              <a:rPr lang="en-GB"/>
              <a:t>Debrief with your team and facilitator.</a:t>
            </a:r>
          </a:p>
          <a:p>
            <a:pPr marL="0" indent="0">
              <a:spcBef>
                <a:spcPts val="352"/>
              </a:spcBef>
              <a:buNone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06E27-B912-EB19-0919-D8D97EFDC1AB}"/>
              </a:ext>
            </a:extLst>
          </p:cNvPr>
          <p:cNvSpPr/>
          <p:nvPr/>
        </p:nvSpPr>
        <p:spPr>
          <a:xfrm>
            <a:off x="624680" y="2163132"/>
            <a:ext cx="7977831" cy="12053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Arabella has just been born.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amniotic fluid was heavily meconium-stained.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drying, she is not crying or breathing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5BD5D-3DD4-F70E-C727-DA899CC3A791}"/>
              </a:ext>
            </a:extLst>
          </p:cNvPr>
          <p:cNvSpPr/>
          <p:nvPr/>
        </p:nvSpPr>
        <p:spPr>
          <a:xfrm>
            <a:off x="617185" y="4003668"/>
            <a:ext cx="7977831" cy="8791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3 minutes Aisha is breathing, with a respiratory rate of 46 breaths/minute.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chest in-drawing.</a:t>
            </a:r>
          </a:p>
        </p:txBody>
      </p:sp>
    </p:spTree>
    <p:extLst>
      <p:ext uri="{BB962C8B-B14F-4D97-AF65-F5344CB8AC3E}">
        <p14:creationId xmlns:p14="http://schemas.microsoft.com/office/powerpoint/2010/main" val="21139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1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F07123-9DC4-E9C0-EBBF-1FC9545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Iqbal has just </a:t>
            </a:r>
            <a:r>
              <a:rPr lang="nb-NO" err="1"/>
              <a:t>been</a:t>
            </a:r>
            <a:r>
              <a:rPr lang="nb-NO"/>
              <a:t> </a:t>
            </a:r>
            <a:r>
              <a:rPr lang="nb-NO" err="1"/>
              <a:t>born</a:t>
            </a:r>
            <a:r>
              <a:rPr lang="nb-NO"/>
              <a:t> and is not </a:t>
            </a:r>
            <a:r>
              <a:rPr lang="nb-NO" err="1"/>
              <a:t>breathing</a:t>
            </a:r>
            <a:endParaRPr lang="e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C6E806F-693F-FF94-7B30-0284B38DCB6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GB" altLang="zh-CN"/>
              <a:t>Form groups (mother, doctor, companion).</a:t>
            </a:r>
          </a:p>
          <a:p>
            <a:pPr marL="192024" indent="-192024">
              <a:lnSpc>
                <a:spcPts val="1620"/>
              </a:lnSpc>
              <a:spcBef>
                <a:spcPts val="500"/>
              </a:spcBef>
            </a:pPr>
            <a:endParaRPr lang="en-US" altLang="zh-CN"/>
          </a:p>
          <a:p>
            <a:pPr marL="0" indent="0">
              <a:lnSpc>
                <a:spcPts val="1620"/>
              </a:lnSpc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b="1">
                <a:ea typeface="Times New Roman" panose="02020603050405020304" pitchFamily="18" charset="0"/>
              </a:rPr>
              <a:t>Show what you do.</a:t>
            </a:r>
          </a:p>
          <a:p>
            <a:pPr marL="0" indent="0"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b="1"/>
          </a:p>
          <a:p>
            <a:pPr marL="0" indent="0">
              <a:spcBef>
                <a:spcPts val="500"/>
              </a:spcBef>
              <a:buNone/>
            </a:pPr>
            <a:r>
              <a:rPr lang="en-GB" b="1"/>
              <a:t>Show what you do next.</a:t>
            </a:r>
          </a:p>
          <a:p>
            <a:pPr marL="0" indent="0"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r>
              <a:rPr lang="en-GB" b="1"/>
              <a:t>Show what you do next.</a:t>
            </a:r>
          </a:p>
          <a:p>
            <a:pPr marL="0" indent="0">
              <a:spcBef>
                <a:spcPts val="500"/>
              </a:spcBef>
              <a:buNone/>
            </a:pPr>
            <a:endParaRPr lang="en-GB"/>
          </a:p>
          <a:p>
            <a:pPr marL="0" indent="0">
              <a:spcBef>
                <a:spcPts val="352"/>
              </a:spcBef>
              <a:buNone/>
            </a:pPr>
            <a:r>
              <a:rPr lang="en-GB"/>
              <a:t>Debrief with your team and facilitator.</a:t>
            </a:r>
          </a:p>
          <a:p>
            <a:pPr marL="0" indent="0">
              <a:spcBef>
                <a:spcPts val="352"/>
              </a:spcBef>
              <a:buNone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06E27-B912-EB19-0919-D8D97EFDC1AB}"/>
              </a:ext>
            </a:extLst>
          </p:cNvPr>
          <p:cNvSpPr/>
          <p:nvPr/>
        </p:nvSpPr>
        <p:spPr>
          <a:xfrm>
            <a:off x="624680" y="2176581"/>
            <a:ext cx="7977831" cy="5177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Iqbal has just been born. He is not breathing at all.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5BD5D-3DD4-F70E-C727-DA899CC3A791}"/>
              </a:ext>
            </a:extLst>
          </p:cNvPr>
          <p:cNvSpPr/>
          <p:nvPr/>
        </p:nvSpPr>
        <p:spPr>
          <a:xfrm>
            <a:off x="617185" y="3322236"/>
            <a:ext cx="7977831" cy="51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4 minutes of ventilation, he starts breathing spontaneously.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F832C-EF0F-5D14-95B5-3A8EA606B7E0}"/>
              </a:ext>
            </a:extLst>
          </p:cNvPr>
          <p:cNvSpPr/>
          <p:nvPr/>
        </p:nvSpPr>
        <p:spPr>
          <a:xfrm>
            <a:off x="624681" y="4466793"/>
            <a:ext cx="7977831" cy="51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Iqbal is breathing 65 breaths per minute and has severe chest in-drawing.</a:t>
            </a:r>
          </a:p>
        </p:txBody>
      </p:sp>
    </p:spTree>
    <p:extLst>
      <p:ext uri="{BB962C8B-B14F-4D97-AF65-F5344CB8AC3E}">
        <p14:creationId xmlns:p14="http://schemas.microsoft.com/office/powerpoint/2010/main" val="7296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 animBg="1"/>
      <p:bldP spid="6" grpId="0" animBg="1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F07123-9DC4-E9C0-EBBF-1FC95457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Nat has just been born and is not breathing </a:t>
            </a:r>
            <a:endParaRPr lang="en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C6E806F-693F-FF94-7B30-0284B38DCB6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GB" altLang="zh-CN"/>
              <a:t>Form groups (mother, doctor, companion).</a:t>
            </a:r>
          </a:p>
          <a:p>
            <a:pPr marL="192024" indent="-192024">
              <a:lnSpc>
                <a:spcPts val="1500"/>
              </a:lnSpc>
              <a:spcBef>
                <a:spcPts val="500"/>
              </a:spcBef>
            </a:pPr>
            <a:endParaRPr lang="en-US" altLang="zh-CN"/>
          </a:p>
          <a:p>
            <a:pPr marL="0" indent="0">
              <a:lnSpc>
                <a:spcPts val="1500"/>
              </a:lnSpc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b="1">
                <a:ea typeface="Times New Roman" panose="02020603050405020304" pitchFamily="18" charset="0"/>
              </a:rPr>
              <a:t>Show what you do.</a:t>
            </a:r>
          </a:p>
          <a:p>
            <a:pPr marL="0" indent="0">
              <a:spcBef>
                <a:spcPts val="500"/>
              </a:spcBef>
              <a:buNone/>
            </a:pPr>
            <a:endParaRPr lang="en-US" b="1">
              <a:ea typeface="Times New Roman" panose="02020603050405020304" pitchFamily="18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b="1"/>
          </a:p>
          <a:p>
            <a:pPr marL="0" indent="0"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endParaRPr lang="en-GB" b="1"/>
          </a:p>
          <a:p>
            <a:pPr marL="0" indent="0">
              <a:spcBef>
                <a:spcPts val="500"/>
              </a:spcBef>
              <a:buNone/>
            </a:pPr>
            <a:r>
              <a:rPr lang="en-GB" b="1"/>
              <a:t>Show what you do next.</a:t>
            </a:r>
          </a:p>
          <a:p>
            <a:pPr marL="0" indent="0">
              <a:spcBef>
                <a:spcPts val="500"/>
              </a:spcBef>
              <a:buNone/>
            </a:pPr>
            <a:endParaRPr lang="en-GB"/>
          </a:p>
          <a:p>
            <a:pPr marL="0" indent="0">
              <a:spcBef>
                <a:spcPts val="352"/>
              </a:spcBef>
              <a:buNone/>
            </a:pPr>
            <a:r>
              <a:rPr lang="en-GB"/>
              <a:t>Debrief with your team and facilitator.</a:t>
            </a:r>
          </a:p>
          <a:p>
            <a:pPr marL="0" indent="0">
              <a:spcBef>
                <a:spcPts val="352"/>
              </a:spcBef>
              <a:buNone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06E27-B912-EB19-0919-D8D97EFDC1AB}"/>
              </a:ext>
            </a:extLst>
          </p:cNvPr>
          <p:cNvSpPr/>
          <p:nvPr/>
        </p:nvSpPr>
        <p:spPr>
          <a:xfrm>
            <a:off x="624680" y="2142961"/>
            <a:ext cx="7977831" cy="5177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has just been born to Miriam. He is not breathing at all.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5BD5D-3DD4-F70E-C727-DA899CC3A791}"/>
              </a:ext>
            </a:extLst>
          </p:cNvPr>
          <p:cNvSpPr/>
          <p:nvPr/>
        </p:nvSpPr>
        <p:spPr>
          <a:xfrm>
            <a:off x="624679" y="3429000"/>
            <a:ext cx="7977831" cy="15140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20 minutes of ventilation, Nat is not breathing spontaneously at all.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palpating the umbilical cord, you cannot detect a pulse. </a:t>
            </a:r>
          </a:p>
          <a:p>
            <a:pPr marL="162000" lvl="0" indent="-162000">
              <a:lnSpc>
                <a:spcPts val="182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listen with your stethoscope. You hear no heart beat.</a:t>
            </a:r>
          </a:p>
        </p:txBody>
      </p:sp>
    </p:spTree>
    <p:extLst>
      <p:ext uri="{BB962C8B-B14F-4D97-AF65-F5344CB8AC3E}">
        <p14:creationId xmlns:p14="http://schemas.microsoft.com/office/powerpoint/2010/main" val="36821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1DE947-1F28-9E2C-E5E7-04F515BA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When do you use a</a:t>
            </a:r>
            <a:r>
              <a:rPr lang="en-US" altLang="zh-CN" b="1"/>
              <a:t>ir or oxygen for newborn resuscitation?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5209F-94D1-1DB1-7981-337102B5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224" y="1734853"/>
            <a:ext cx="4159488" cy="45652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CN"/>
              <a:t>Find the recommendations and review the evidence on pages 34</a:t>
            </a:r>
            <a:r>
              <a:rPr lang="en-US" altLang="zh-CN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altLang="zh-CN"/>
              <a:t>36.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  <a:p>
            <a:endParaRPr lang="en-NO"/>
          </a:p>
        </p:txBody>
      </p:sp>
      <p:pic>
        <p:nvPicPr>
          <p:cNvPr id="5" name="Picture 4" descr="A close-up of a purple rectangular objec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C6D7BDD-E8EA-D425-66F0-E888B22BCB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>
          <a:xfrm>
            <a:off x="519047" y="1734853"/>
            <a:ext cx="2822294" cy="357743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23808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0CC7A7-4146-F9F0-FC48-B54ACBE8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 and reasons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7140A7-C49C-2EBC-D8CB-34C87C2C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47" y="1734853"/>
            <a:ext cx="8117649" cy="130398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2100"/>
              </a:lnSpc>
              <a:buNone/>
            </a:pPr>
            <a:r>
              <a:rPr lang="en-GB" sz="1600" b="1"/>
              <a:t>In newly born term or preterm (&gt;32 weeks gestation) babies requiring positive </a:t>
            </a:r>
            <a:br>
              <a:rPr lang="en-GB" sz="1600" b="1"/>
            </a:br>
            <a:r>
              <a:rPr lang="en-GB" sz="1600" b="1"/>
              <a:t>pressure ventilation, ventilation should be initiated with air. </a:t>
            </a:r>
          </a:p>
          <a:p>
            <a:pPr>
              <a:lnSpc>
                <a:spcPts val="2100"/>
              </a:lnSpc>
            </a:pPr>
            <a:r>
              <a:rPr lang="en-GB" sz="1600"/>
              <a:t>Benefits of using air for resuscitation:</a:t>
            </a:r>
            <a:endParaRPr lang="en-NO" sz="160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BF99793-B759-E8AE-6CDB-E64E64EAFB56}"/>
              </a:ext>
            </a:extLst>
          </p:cNvPr>
          <p:cNvSpPr txBox="1">
            <a:spLocks/>
          </p:cNvSpPr>
          <p:nvPr/>
        </p:nvSpPr>
        <p:spPr>
          <a:xfrm>
            <a:off x="519047" y="2750075"/>
            <a:ext cx="8117649" cy="2880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300"/>
              </a:lnSpc>
              <a:spcBef>
                <a:spcPts val="1000"/>
              </a:spcBef>
              <a:spcAft>
                <a:spcPts val="245"/>
              </a:spcAft>
              <a:buSzPct val="110000"/>
              <a:buFont typeface="System Font Regular"/>
              <a:buChar char="◦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6400" lvl="2" indent="-194400">
              <a:lnSpc>
                <a:spcPts val="2100"/>
              </a:lnSpc>
              <a:spcBef>
                <a:spcPts val="0"/>
              </a:spcBef>
              <a:spcAft>
                <a:spcPts val="1445"/>
              </a:spcAft>
            </a:pPr>
            <a:r>
              <a:rPr lang="en-GB" sz="1600"/>
              <a:t>Lower short-term mortality in term and preterm neonates &gt;32 weeks gestation </a:t>
            </a:r>
            <a:br>
              <a:rPr lang="en-GB" sz="1600"/>
            </a:br>
            <a:r>
              <a:rPr lang="en-GB" sz="1600"/>
              <a:t>without apparent harms.</a:t>
            </a:r>
          </a:p>
          <a:p>
            <a:pPr marL="356400" lvl="2" indent="-194400">
              <a:lnSpc>
                <a:spcPts val="2100"/>
              </a:lnSpc>
              <a:spcBef>
                <a:spcPts val="0"/>
              </a:spcBef>
              <a:spcAft>
                <a:spcPts val="1445"/>
              </a:spcAft>
            </a:pPr>
            <a:r>
              <a:rPr lang="en-GB" sz="1600"/>
              <a:t>Requires significantly fewer resources than 100% oxygen.</a:t>
            </a:r>
          </a:p>
          <a:p>
            <a:pPr marL="0" indent="0">
              <a:lnSpc>
                <a:spcPts val="2100"/>
              </a:lnSpc>
              <a:buNone/>
            </a:pPr>
            <a:r>
              <a:rPr lang="en-GB" sz="1600" b="1"/>
              <a:t>Infants &lt; 32 weeks, who often need resuscitation with higher oxygen </a:t>
            </a:r>
            <a:br>
              <a:rPr lang="en-GB" sz="1600" b="1"/>
            </a:br>
            <a:r>
              <a:rPr lang="en-GB" sz="1600" b="1"/>
              <a:t>concentrations, may have better outcome if resuscitation is initiated with </a:t>
            </a:r>
            <a:br>
              <a:rPr lang="en-GB" sz="1600" b="1"/>
            </a:br>
            <a:r>
              <a:rPr lang="en-GB" sz="1600" b="1"/>
              <a:t>30% rather than 90% oxygen.</a:t>
            </a:r>
          </a:p>
          <a:p>
            <a:pPr marL="0" indent="0">
              <a:lnSpc>
                <a:spcPts val="2100"/>
              </a:lnSpc>
              <a:buNone/>
            </a:pP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26324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78BE7-EEEC-DD00-E06D-EFAE0EEE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Example</a:t>
            </a:r>
            <a:r>
              <a:rPr lang="en-GB"/>
              <a:t> of resuscitation algorithm  </a:t>
            </a:r>
            <a:endParaRPr lang="en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3B207-7E6C-8922-2327-0760AFCBA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" r="1830"/>
          <a:stretch/>
        </p:blipFill>
        <p:spPr>
          <a:xfrm>
            <a:off x="507304" y="1793985"/>
            <a:ext cx="1722474" cy="981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02CC8A-D232-3B03-A5D3-53E67237B1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2" t="2076"/>
          <a:stretch/>
        </p:blipFill>
        <p:spPr>
          <a:xfrm>
            <a:off x="2426944" y="1793985"/>
            <a:ext cx="4009756" cy="2295741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9E4FED-24FB-625D-67DF-98ECA7196B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7562"/>
          <a:stretch/>
        </p:blipFill>
        <p:spPr>
          <a:xfrm>
            <a:off x="4786996" y="4172328"/>
            <a:ext cx="3213815" cy="2088148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D93E6-C8C0-C0B9-6ABA-0E8EDEE4F8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2656" r="-1832"/>
          <a:stretch/>
        </p:blipFill>
        <p:spPr>
          <a:xfrm>
            <a:off x="507304" y="4172328"/>
            <a:ext cx="4189752" cy="2088148"/>
          </a:xfrm>
          <a:prstGeom prst="rect">
            <a:avLst/>
          </a:prstGeom>
          <a:ln w="635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37836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4E2306-4D7D-25B5-93E8-8D1CCCAD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actions ensure basic newborn resuscitation for all non breathing newborns?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B9195B-BE1B-F0EF-8A53-70626AEE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352" y="1734853"/>
            <a:ext cx="4910344" cy="456526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US" sz="1400"/>
              <a:t>all staff can provide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quality basic resuscitation. 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en-US" sz="1400"/>
              <a:t>Ensure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 availability of functional equipment.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en-GB" sz="1400"/>
              <a:t>Use up-to-date guidelines on resuscitation.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Conduct quality improvement activities, documenting 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and monitoring progress and outcomes for newborns.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en-US" sz="1400"/>
              <a:t>Maintain resuscitation skills of all staff </a:t>
            </a:r>
            <a:br>
              <a:rPr lang="en-US" sz="1400"/>
            </a:br>
            <a:r>
              <a:rPr lang="en-US" sz="1400"/>
              <a:t>attending deliveries (coaching, mentoring).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en-US" sz="1400"/>
              <a:t>Maintain skills of staff responsible for essential </a:t>
            </a:r>
            <a:br>
              <a:rPr lang="en-US" sz="1400"/>
            </a:br>
            <a:r>
              <a:rPr lang="en-US" sz="1400"/>
              <a:t>newborn care and care of sick or small newborns.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r>
              <a:rPr lang="en-GB" sz="1400"/>
              <a:t>Ensure teamwork  and debrief together after </a:t>
            </a:r>
            <a:br>
              <a:rPr lang="en-GB" sz="1400"/>
            </a:br>
            <a:r>
              <a:rPr lang="en-GB" sz="1400"/>
              <a:t>every resuscitation.</a:t>
            </a:r>
          </a:p>
          <a:p>
            <a:pPr>
              <a:lnSpc>
                <a:spcPts val="2100"/>
              </a:lnSpc>
              <a:spcBef>
                <a:spcPts val="800"/>
              </a:spcBef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100"/>
              </a:lnSpc>
              <a:spcBef>
                <a:spcPts val="800"/>
              </a:spcBef>
              <a:buNone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20">
            <a:extLst>
              <a:ext uri="{FF2B5EF4-FFF2-40B4-BE49-F238E27FC236}">
                <a16:creationId xmlns:a16="http://schemas.microsoft.com/office/drawing/2014/main" id="{103121EF-D049-814C-9876-601F74DC18B8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19047" y="1734853"/>
            <a:ext cx="30861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C3EF6-5411-1812-2241-C4E6D7158E8E}"/>
              </a:ext>
            </a:extLst>
          </p:cNvPr>
          <p:cNvSpPr txBox="1"/>
          <p:nvPr/>
        </p:nvSpPr>
        <p:spPr>
          <a:xfrm>
            <a:off x="1946468" y="3868590"/>
            <a:ext cx="165867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©WHO/Dr Helenlouise Taylor</a:t>
            </a:r>
          </a:p>
        </p:txBody>
      </p:sp>
    </p:spTree>
    <p:extLst>
      <p:ext uri="{BB962C8B-B14F-4D97-AF65-F5344CB8AC3E}">
        <p14:creationId xmlns:p14="http://schemas.microsoft.com/office/powerpoint/2010/main" val="17156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A7807D-383A-AE77-AFEC-E573E3A9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/>
              <a:t>Basic </a:t>
            </a:r>
            <a:r>
              <a:rPr lang="nb-NO" sz="2800" err="1"/>
              <a:t>resuscitation</a:t>
            </a:r>
            <a:r>
              <a:rPr lang="nb-NO" sz="2800"/>
              <a:t> at </a:t>
            </a:r>
            <a:r>
              <a:rPr lang="nb-NO" sz="2800" err="1"/>
              <a:t>birth</a:t>
            </a:r>
            <a:r>
              <a:rPr lang="nb-NO" sz="2800"/>
              <a:t> </a:t>
            </a:r>
            <a:endParaRPr lang="en-NO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6CA0CF3E-B9F5-BC31-DB99-EAD16CD91C85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52"/>
              </a:spcBef>
              <a:buNone/>
            </a:pPr>
            <a:r>
              <a:rPr lang="en-GB" altLang="zh-CN" sz="1800"/>
              <a:t>Form groups (mother, companion, and doctor).</a:t>
            </a:r>
          </a:p>
          <a:p>
            <a:pPr marL="0" indent="0">
              <a:spcBef>
                <a:spcPts val="352"/>
              </a:spcBef>
              <a:buNone/>
            </a:pPr>
            <a:endParaRPr lang="en-US" altLang="zh-CN" sz="1800"/>
          </a:p>
          <a:p>
            <a:pPr>
              <a:spcBef>
                <a:spcPts val="352"/>
              </a:spcBef>
            </a:pPr>
            <a:endParaRPr lang="en-US" altLang="zh-CN" sz="1800"/>
          </a:p>
          <a:p>
            <a:pPr>
              <a:spcBef>
                <a:spcPts val="352"/>
              </a:spcBef>
            </a:pPr>
            <a:endParaRPr lang="en-US" altLang="zh-CN" sz="1800"/>
          </a:p>
          <a:p>
            <a:pPr marL="342900" indent="-342900">
              <a:spcBef>
                <a:spcPts val="352"/>
              </a:spcBef>
              <a:buFont typeface="+mj-lt"/>
              <a:buAutoNum type="arabicPeriod"/>
            </a:pPr>
            <a:endParaRPr lang="en-GB" sz="1800" b="1"/>
          </a:p>
          <a:p>
            <a:pPr marL="0" indent="0">
              <a:spcBef>
                <a:spcPts val="352"/>
              </a:spcBef>
              <a:buNone/>
            </a:pPr>
            <a:endParaRPr lang="en-GB" sz="1800" b="1"/>
          </a:p>
          <a:p>
            <a:pPr marL="0" indent="0">
              <a:spcBef>
                <a:spcPts val="352"/>
              </a:spcBef>
              <a:buNone/>
            </a:pPr>
            <a:r>
              <a:rPr lang="en-GB" sz="1800" b="1"/>
              <a:t> </a:t>
            </a:r>
          </a:p>
          <a:p>
            <a:pPr marL="0" indent="0">
              <a:spcBef>
                <a:spcPts val="352"/>
              </a:spcBef>
              <a:buNone/>
            </a:pPr>
            <a:r>
              <a:rPr lang="en-GB" sz="1800" b="1"/>
              <a:t>Help Elias breathe. </a:t>
            </a:r>
          </a:p>
          <a:p>
            <a:pPr marL="0" indent="0">
              <a:spcBef>
                <a:spcPts val="352"/>
              </a:spcBef>
              <a:buNone/>
            </a:pPr>
            <a:endParaRPr lang="en-GB" sz="1800"/>
          </a:p>
          <a:p>
            <a:pPr marL="0" indent="0">
              <a:spcBef>
                <a:spcPts val="352"/>
              </a:spcBef>
              <a:buNone/>
            </a:pPr>
            <a:r>
              <a:rPr lang="en-GB" sz="1800"/>
              <a:t>Debrief with your team and facilitator.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65D87-8422-61B8-3B50-3ED0962C6136}"/>
              </a:ext>
            </a:extLst>
          </p:cNvPr>
          <p:cNvSpPr/>
          <p:nvPr/>
        </p:nvSpPr>
        <p:spPr>
          <a:xfrm>
            <a:off x="518399" y="2293919"/>
            <a:ext cx="8084111" cy="1760369"/>
          </a:xfrm>
          <a:prstGeom prst="rect">
            <a:avLst/>
          </a:prstGeom>
          <a:solidFill>
            <a:srgbClr val="EB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marL="194400" indent="-19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is a healthy 25-year-old teacher, </a:t>
            </a:r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term with her</a:t>
            </a: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child.</a:t>
            </a:r>
          </a:p>
          <a:p>
            <a:pPr marL="194400" indent="-19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has attended every antenatal care appointment.  </a:t>
            </a:r>
          </a:p>
          <a:p>
            <a:pPr marL="194400" indent="-19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examinations were normal, and she has no health concerns.</a:t>
            </a:r>
          </a:p>
          <a:p>
            <a:pPr marL="194400" indent="-1944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C22428-AB23-E61A-988A-70E23856A161}"/>
              </a:ext>
            </a:extLst>
          </p:cNvPr>
          <p:cNvSpPr/>
          <p:nvPr/>
        </p:nvSpPr>
        <p:spPr>
          <a:xfrm>
            <a:off x="551938" y="3360001"/>
            <a:ext cx="8084111" cy="333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>
              <a:spcAft>
                <a:spcPts val="300"/>
              </a:spcAft>
            </a:pPr>
            <a:endParaRPr lang="en-US" sz="18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4400" indent="-1944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deliver Elias. He is not breathing.  </a:t>
            </a:r>
          </a:p>
        </p:txBody>
      </p:sp>
    </p:spTree>
    <p:extLst>
      <p:ext uri="{BB962C8B-B14F-4D97-AF65-F5344CB8AC3E}">
        <p14:creationId xmlns:p14="http://schemas.microsoft.com/office/powerpoint/2010/main" val="21853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D4B7DE-420E-68E8-C418-CDDE48EA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the goal of basic resuscitation?</a:t>
            </a:r>
            <a:endParaRPr lang="en-NO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E679D6-03D9-4054-FD70-9CF6476B2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1" y="1734853"/>
            <a:ext cx="5311605" cy="4565266"/>
          </a:xfrm>
        </p:spPr>
        <p:txBody>
          <a:bodyPr/>
          <a:lstStyle/>
          <a:p>
            <a:pPr marL="0" indent="0" defTabSz="870393">
              <a:spcBef>
                <a:spcPts val="952"/>
              </a:spcBef>
              <a:buNone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By one minute after birth a newborn should </a:t>
            </a:r>
            <a:b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be breathing well or receiving ventilation </a:t>
            </a:r>
            <a:b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with bag and mask.</a:t>
            </a:r>
          </a:p>
          <a:p>
            <a:pPr marL="162000" indent="-162000" defTabSz="870393"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Breathing air delivers oxygen to the lungs.</a:t>
            </a:r>
          </a:p>
          <a:p>
            <a:pPr marL="162000" indent="-162000" defTabSz="870393"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Lack of oxygen can result in death or disabilities.</a:t>
            </a:r>
          </a:p>
          <a:p>
            <a:pPr marL="162000" indent="-162000" defTabSz="870393"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Bag and mask ventilation deliver air and </a:t>
            </a:r>
            <a:b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oxygen to the lungs when a newborn is not </a:t>
            </a:r>
            <a:b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breathing well.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F16DD553-8830-45FC-25B3-49380DBE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8" y="1738936"/>
            <a:ext cx="2556028" cy="3363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B4A8B3-E53F-3AB5-4C2F-8E657F17A287}"/>
              </a:ext>
            </a:extLst>
          </p:cNvPr>
          <p:cNvSpPr txBox="1"/>
          <p:nvPr/>
        </p:nvSpPr>
        <p:spPr>
          <a:xfrm>
            <a:off x="1217975" y="5774742"/>
            <a:ext cx="670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action in the first minute, </a:t>
            </a:r>
            <a:r>
              <a:rPr lang="en-US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Golden Minute, </a:t>
            </a:r>
            <a:br>
              <a:rPr lang="en-US" b="1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the risk of death and disabilities. </a:t>
            </a:r>
          </a:p>
        </p:txBody>
      </p:sp>
    </p:spTree>
    <p:extLst>
      <p:ext uri="{BB962C8B-B14F-4D97-AF65-F5344CB8AC3E}">
        <p14:creationId xmlns:p14="http://schemas.microsoft.com/office/powerpoint/2010/main" val="34449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191B-8D1B-F548-EA59-C61642D44F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sz="4000" err="1"/>
              <a:t>Prepare</a:t>
            </a:r>
            <a:r>
              <a:rPr lang="nb-NO" sz="4000"/>
              <a:t> for </a:t>
            </a:r>
            <a:r>
              <a:rPr lang="nb-NO" sz="4000" err="1"/>
              <a:t>resuscitation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5157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2EC7D8-AAA9-78E2-F162-165C5013B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newborns may need help to breathe? </a:t>
            </a:r>
            <a:endParaRPr lang="en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79E46-CA3E-7727-ADF9-E267C5552D1A}"/>
              </a:ext>
            </a:extLst>
          </p:cNvPr>
          <p:cNvSpPr/>
          <p:nvPr/>
        </p:nvSpPr>
        <p:spPr>
          <a:xfrm>
            <a:off x="530268" y="3536367"/>
            <a:ext cx="8083463" cy="14145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4065B5D-B5A9-1D02-602C-43053FA77693}"/>
              </a:ext>
            </a:extLst>
          </p:cNvPr>
          <p:cNvSpPr txBox="1">
            <a:spLocks/>
          </p:cNvSpPr>
          <p:nvPr/>
        </p:nvSpPr>
        <p:spPr>
          <a:xfrm>
            <a:off x="530267" y="3051072"/>
            <a:ext cx="7673335" cy="437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1800" b="1"/>
              <a:t>Which newborns are </a:t>
            </a:r>
            <a:r>
              <a:rPr lang="en-GB" altLang="en-US" sz="1800" b="1" u="sng"/>
              <a:t>more likely</a:t>
            </a:r>
            <a:r>
              <a:rPr lang="en-GB" altLang="en-US" sz="1800" b="1"/>
              <a:t> to need support?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A8E848-96A4-7974-F747-0D65D9F67399}"/>
              </a:ext>
            </a:extLst>
          </p:cNvPr>
          <p:cNvGrpSpPr/>
          <p:nvPr/>
        </p:nvGrpSpPr>
        <p:grpSpPr>
          <a:xfrm>
            <a:off x="530268" y="2120051"/>
            <a:ext cx="8083463" cy="1154787"/>
            <a:chOff x="530268" y="2120051"/>
            <a:chExt cx="8083463" cy="11547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10E2D45-CC42-D894-2868-7494AD455549}"/>
                </a:ext>
              </a:extLst>
            </p:cNvPr>
            <p:cNvSpPr/>
            <p:nvPr/>
          </p:nvSpPr>
          <p:spPr>
            <a:xfrm>
              <a:off x="530268" y="2120051"/>
              <a:ext cx="8083463" cy="5723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" name="Content Placeholder 1">
              <a:extLst>
                <a:ext uri="{FF2B5EF4-FFF2-40B4-BE49-F238E27FC236}">
                  <a16:creationId xmlns:a16="http://schemas.microsoft.com/office/drawing/2014/main" id="{2F07645E-094B-A85D-9ACE-37B98A1EF8A7}"/>
                </a:ext>
              </a:extLst>
            </p:cNvPr>
            <p:cNvSpPr txBox="1">
              <a:spLocks/>
            </p:cNvSpPr>
            <p:nvPr/>
          </p:nvSpPr>
          <p:spPr>
            <a:xfrm>
              <a:off x="623723" y="2202525"/>
              <a:ext cx="7579880" cy="10723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62000" indent="-162000" algn="l" defTabSz="652795" rtl="0" eaLnBrk="1" latinLnBrk="1" hangingPunct="1">
                <a:lnSpc>
                  <a:spcPts val="2100"/>
                </a:lnSpc>
                <a:spcBef>
                  <a:spcPts val="1000"/>
                </a:spcBef>
                <a:spcAft>
                  <a:spcPts val="245"/>
                </a:spcAft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162000" indent="-163199" algn="l" defTabSz="652795" rtl="0" eaLnBrk="1" latinLnBrk="1" hangingPunct="1">
                <a:lnSpc>
                  <a:spcPts val="2100"/>
                </a:lnSpc>
                <a:spcBef>
                  <a:spcPts val="1000"/>
                </a:spcBef>
                <a:spcAft>
                  <a:spcPts val="245"/>
                </a:spcAft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324000" indent="-163199" algn="l" defTabSz="652795" rtl="0" eaLnBrk="1" latinLnBrk="1" hangingPunct="1">
                <a:lnSpc>
                  <a:spcPts val="2100"/>
                </a:lnSpc>
                <a:spcBef>
                  <a:spcPts val="1000"/>
                </a:spcBef>
                <a:spcAft>
                  <a:spcPts val="245"/>
                </a:spcAft>
                <a:buSzPct val="60000"/>
                <a:buFont typeface="Courier New" panose="02070309020205020404" pitchFamily="49" charset="0"/>
                <a:buChar char="o"/>
                <a:defRPr sz="16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2391" indent="-163199" algn="l" defTabSz="652795" rtl="0" eaLnBrk="1" latinLnBrk="0" hangingPunct="1">
                <a:lnSpc>
                  <a:spcPct val="90000"/>
                </a:lnSpc>
                <a:spcBef>
                  <a:spcPts val="357"/>
                </a:spcBef>
                <a:buFont typeface="Arial" panose="020B0604020202020204" pitchFamily="34" charset="0"/>
                <a:buChar char="•"/>
                <a:defRPr sz="965" b="0" i="0" kern="120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68787" indent="-163199" algn="l" defTabSz="652795" rtl="0" eaLnBrk="1" latinLnBrk="0" hangingPunct="1">
                <a:lnSpc>
                  <a:spcPct val="90000"/>
                </a:lnSpc>
                <a:spcBef>
                  <a:spcPts val="357"/>
                </a:spcBef>
                <a:buFont typeface="Arial" panose="020B0604020202020204" pitchFamily="34" charset="0"/>
                <a:buChar char="•"/>
                <a:defRPr sz="1285" kern="1200">
                  <a:solidFill>
                    <a:schemeClr val="accent3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795186" indent="-163199" algn="l" defTabSz="652795" rtl="0" eaLnBrk="1" latinLnBrk="0" hangingPunct="1">
                <a:lnSpc>
                  <a:spcPct val="90000"/>
                </a:lnSpc>
                <a:spcBef>
                  <a:spcPts val="357"/>
                </a:spcBef>
                <a:buFont typeface="Arial" panose="020B0604020202020204" pitchFamily="34" charset="0"/>
                <a:buChar char="•"/>
                <a:defRPr sz="1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21582" indent="-163199" algn="l" defTabSz="652795" rtl="0" eaLnBrk="1" latinLnBrk="0" hangingPunct="1">
                <a:lnSpc>
                  <a:spcPct val="90000"/>
                </a:lnSpc>
                <a:spcBef>
                  <a:spcPts val="357"/>
                </a:spcBef>
                <a:buFont typeface="Arial" panose="020B0604020202020204" pitchFamily="34" charset="0"/>
                <a:buChar char="•"/>
                <a:defRPr sz="1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47980" indent="-163199" algn="l" defTabSz="652795" rtl="0" eaLnBrk="1" latinLnBrk="0" hangingPunct="1">
                <a:lnSpc>
                  <a:spcPct val="90000"/>
                </a:lnSpc>
                <a:spcBef>
                  <a:spcPts val="357"/>
                </a:spcBef>
                <a:buFont typeface="Arial" panose="020B0604020202020204" pitchFamily="34" charset="0"/>
                <a:buChar char="•"/>
                <a:defRPr sz="1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74378" indent="-163199" algn="l" defTabSz="652795" rtl="0" eaLnBrk="1" latinLnBrk="0" hangingPunct="1">
                <a:lnSpc>
                  <a:spcPct val="90000"/>
                </a:lnSpc>
                <a:spcBef>
                  <a:spcPts val="357"/>
                </a:spcBef>
                <a:buFont typeface="Arial" panose="020B0604020202020204" pitchFamily="34" charset="0"/>
                <a:buChar char="•"/>
                <a:defRPr sz="128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94400" indent="-194400"/>
              <a:r>
                <a:rPr lang="en-US" sz="1800"/>
                <a:t>Any newborn may have breathing difficulties at birth.</a:t>
              </a:r>
            </a:p>
          </p:txBody>
        </p:sp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0655722-EBAC-F4EE-8570-F568E2816FB4}"/>
              </a:ext>
            </a:extLst>
          </p:cNvPr>
          <p:cNvSpPr txBox="1">
            <a:spLocks/>
          </p:cNvSpPr>
          <p:nvPr/>
        </p:nvSpPr>
        <p:spPr>
          <a:xfrm>
            <a:off x="644577" y="3614676"/>
            <a:ext cx="7652479" cy="1414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400" indent="-194400">
              <a:lnSpc>
                <a:spcPct val="100000"/>
              </a:lnSpc>
            </a:pPr>
            <a:r>
              <a:rPr lang="en-US" sz="1800"/>
              <a:t>Preterm or post-term. </a:t>
            </a:r>
          </a:p>
          <a:p>
            <a:pPr marL="194400" indent="-194400">
              <a:lnSpc>
                <a:spcPct val="100000"/>
              </a:lnSpc>
            </a:pPr>
            <a:r>
              <a:rPr lang="en-US" sz="1800"/>
              <a:t>Born after long, traumatic </a:t>
            </a:r>
            <a:r>
              <a:rPr lang="en-GB" sz="1800"/>
              <a:t>labour</a:t>
            </a:r>
            <a:r>
              <a:rPr lang="en-US" sz="1800"/>
              <a:t> or fetal distress.</a:t>
            </a:r>
          </a:p>
          <a:p>
            <a:pPr marL="194400" indent="-194400">
              <a:lnSpc>
                <a:spcPct val="100000"/>
              </a:lnSpc>
            </a:pPr>
            <a:r>
              <a:rPr lang="en-US" sz="1800"/>
              <a:t>Born to mothers who received sedation during the late stages of </a:t>
            </a:r>
            <a:r>
              <a:rPr lang="en-US" sz="1800" err="1"/>
              <a:t>labour</a:t>
            </a:r>
            <a:r>
              <a:rPr lang="en-US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4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bldLvl="4"/>
      <p:bldP spid="12" grpId="0" uiExpand="1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5C144A-BA74-6841-154F-B8DC0908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Prepare equipment for the newborn and delivery </a:t>
            </a:r>
            <a:endParaRPr lang="en-NO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62E608-C523-F910-970B-04E6EC1B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870" y="1734853"/>
            <a:ext cx="5561826" cy="456526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Gloves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Two clean, warm towels/cloths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Head covering for the newborn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Soft, warm cover for mother and newborn</a:t>
            </a:r>
          </a:p>
          <a:p>
            <a:pPr marL="169200"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Cord ties or cord clamp and sterile scissors or blade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Newborn-size self-inflating bag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Newborn masks: term and preterm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Suction device (reusable)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Stethoscope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Clock with second hand</a:t>
            </a:r>
          </a:p>
          <a:p>
            <a:pPr>
              <a:lnSpc>
                <a:spcPts val="1720"/>
              </a:lnSpc>
              <a:spcBef>
                <a:spcPts val="300"/>
              </a:spcBef>
            </a:pPr>
            <a:r>
              <a:rPr lang="en-US" sz="1600"/>
              <a:t>Room thermometer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6F2105A-3226-8FCE-D771-95BFF9F984A1}"/>
              </a:ext>
            </a:extLst>
          </p:cNvPr>
          <p:cNvSpPr txBox="1">
            <a:spLocks/>
          </p:cNvSpPr>
          <p:nvPr/>
        </p:nvSpPr>
        <p:spPr>
          <a:xfrm>
            <a:off x="3074870" y="4918841"/>
            <a:ext cx="5527641" cy="180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2000" indent="-162000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2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63199" algn="l" defTabSz="652795" rtl="0" eaLnBrk="1" latinLnBrk="1" hangingPunct="1">
              <a:lnSpc>
                <a:spcPts val="2100"/>
              </a:lnSpc>
              <a:spcBef>
                <a:spcPts val="1000"/>
              </a:spcBef>
              <a:spcAft>
                <a:spcPts val="245"/>
              </a:spcAft>
              <a:buSzPct val="6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2391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965" b="0" i="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8787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95186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582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7980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4378" indent="-163199" algn="l" defTabSz="652795" rtl="0" eaLnBrk="1" latinLnBrk="0" hangingPunct="1">
              <a:lnSpc>
                <a:spcPct val="90000"/>
              </a:lnSpc>
              <a:spcBef>
                <a:spcPts val="357"/>
              </a:spcBef>
              <a:buFont typeface="Arial" panose="020B0604020202020204" pitchFamily="34" charset="0"/>
              <a:buChar char="•"/>
              <a:defRPr sz="12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200" indent="-169200">
              <a:lnSpc>
                <a:spcPts val="15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400" b="1"/>
              <a:t>Additional equipment for delivery</a:t>
            </a:r>
          </a:p>
          <a:p>
            <a:pPr marL="169200" indent="-169200" defTabSz="652795" latinLnBrk="1">
              <a:lnSpc>
                <a:spcPts val="1500"/>
              </a:lnSpc>
              <a:spcBef>
                <a:spcPts val="300"/>
              </a:spcBef>
              <a:spcAft>
                <a:spcPts val="245"/>
              </a:spcAft>
            </a:pPr>
            <a:r>
              <a:rPr lang="en-US" sz="1400"/>
              <a:t>Clean delivery kit</a:t>
            </a:r>
          </a:p>
          <a:p>
            <a:pPr marL="169200" indent="-169200" defTabSz="652795" latinLnBrk="1">
              <a:lnSpc>
                <a:spcPts val="1500"/>
              </a:lnSpc>
              <a:spcBef>
                <a:spcPts val="300"/>
              </a:spcBef>
              <a:spcAft>
                <a:spcPts val="245"/>
              </a:spcAft>
            </a:pPr>
            <a:r>
              <a:rPr lang="en-US" sz="1400"/>
              <a:t>Uterotonic</a:t>
            </a:r>
          </a:p>
          <a:p>
            <a:pPr marL="169200" indent="-169200" defTabSz="652795" latinLnBrk="1">
              <a:lnSpc>
                <a:spcPts val="1500"/>
              </a:lnSpc>
              <a:spcBef>
                <a:spcPts val="300"/>
              </a:spcBef>
              <a:spcAft>
                <a:spcPts val="245"/>
              </a:spcAft>
            </a:pPr>
            <a:r>
              <a:rPr lang="en-US" sz="1400"/>
              <a:t>Gloves, apron, mask, eye protection</a:t>
            </a:r>
          </a:p>
          <a:p>
            <a:pPr marL="169200" indent="-169200" defTabSz="652795" latinLnBrk="1">
              <a:lnSpc>
                <a:spcPts val="1500"/>
              </a:lnSpc>
              <a:spcBef>
                <a:spcPts val="300"/>
              </a:spcBef>
              <a:spcAft>
                <a:spcPts val="245"/>
              </a:spcAft>
            </a:pPr>
            <a:r>
              <a:rPr lang="en-US" sz="1400"/>
              <a:t>Bucket or other receptacle with 0.5% chlorine solution </a:t>
            </a:r>
            <a:br>
              <a:rPr lang="en-US" sz="1400"/>
            </a:br>
            <a:r>
              <a:rPr lang="en-US" sz="1400"/>
              <a:t>for decontamination</a:t>
            </a:r>
          </a:p>
          <a:p>
            <a:pPr marL="169200" indent="-169200" defTabSz="652795" latinLnBrk="1">
              <a:lnSpc>
                <a:spcPts val="1500"/>
              </a:lnSpc>
              <a:spcBef>
                <a:spcPts val="300"/>
              </a:spcBef>
              <a:spcAft>
                <a:spcPts val="245"/>
              </a:spcAft>
            </a:pPr>
            <a:r>
              <a:rPr lang="en-US" sz="1400" err="1"/>
              <a:t>Colour</a:t>
            </a:r>
            <a:r>
              <a:rPr lang="en-US" sz="1400"/>
              <a:t> coded waste segregation and sharps 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90A2C-B641-87C1-FD4A-B72F61E38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4" y="1734853"/>
            <a:ext cx="2346304" cy="15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theme/theme1.xml><?xml version="1.0" encoding="utf-8"?>
<a:theme xmlns:a="http://schemas.openxmlformats.org/drawingml/2006/main" name="2_Custom Design">
  <a:themeElements>
    <a:clrScheme name="Custom 1">
      <a:dk1>
        <a:srgbClr val="404040"/>
      </a:dk1>
      <a:lt1>
        <a:srgbClr val="FFFFFF"/>
      </a:lt1>
      <a:dk2>
        <a:srgbClr val="2B87C3"/>
      </a:dk2>
      <a:lt2>
        <a:srgbClr val="D6ECF7"/>
      </a:lt2>
      <a:accent1>
        <a:srgbClr val="5DB5E4"/>
      </a:accent1>
      <a:accent2>
        <a:srgbClr val="26ACAF"/>
      </a:accent2>
      <a:accent3>
        <a:srgbClr val="00509C"/>
      </a:accent3>
      <a:accent4>
        <a:srgbClr val="007173"/>
      </a:accent4>
      <a:accent5>
        <a:srgbClr val="D4F1F0"/>
      </a:accent5>
      <a:accent6>
        <a:srgbClr val="FCB33C"/>
      </a:accent6>
      <a:hlink>
        <a:srgbClr val="2B87C3"/>
      </a:hlink>
      <a:folHlink>
        <a:srgbClr val="5DB5E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135A855D-B95B-1B4E-9578-1805F3125630}" vid="{E51A0FBC-D2C7-1E41-A622-DF7D199CA2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47209</TotalTime>
  <Words>5786</Words>
  <Application>Microsoft Macintosh PowerPoint</Application>
  <PresentationFormat>On-screen Show (4:3)</PresentationFormat>
  <Paragraphs>777</Paragraphs>
  <Slides>49</Slides>
  <Notes>49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Courier New</vt:lpstr>
      <vt:lpstr>System Font Regular</vt:lpstr>
      <vt:lpstr>Times New Roman</vt:lpstr>
      <vt:lpstr>2_Custom Design</vt:lpstr>
      <vt:lpstr>PowerPoint Presentation</vt:lpstr>
      <vt:lpstr>Content</vt:lpstr>
      <vt:lpstr>Goal and learning outcomes</vt:lpstr>
      <vt:lpstr>The situation</vt:lpstr>
      <vt:lpstr>Basic resuscitation at birth </vt:lpstr>
      <vt:lpstr>What is the goal of basic resuscitation?</vt:lpstr>
      <vt:lpstr>Prepare for resuscitation</vt:lpstr>
      <vt:lpstr>Which newborns may need help to breathe? </vt:lpstr>
      <vt:lpstr>Prepare equipment for the newborn and delivery </vt:lpstr>
      <vt:lpstr>Check the self-inflating bag and  suction device</vt:lpstr>
      <vt:lpstr>Initial steps</vt:lpstr>
      <vt:lpstr>Is the baby crying/breathing well?</vt:lpstr>
      <vt:lpstr>Is the baby crying/breathing well?</vt:lpstr>
      <vt:lpstr>Which newborns require suctioning?</vt:lpstr>
      <vt:lpstr>Recommendations and reasons</vt:lpstr>
      <vt:lpstr>Help the newborn breathe in  The Golden Minute</vt:lpstr>
      <vt:lpstr>Ventilation with bag and mask</vt:lpstr>
      <vt:lpstr>Prepare to ventilate in The Golden Minute</vt:lpstr>
      <vt:lpstr>Steps for helping a newborn breathe </vt:lpstr>
      <vt:lpstr>Position the head slightly extended</vt:lpstr>
      <vt:lpstr>Select the correct mask size</vt:lpstr>
      <vt:lpstr>Position the mask to make a good seal and ventilate</vt:lpstr>
      <vt:lpstr>Ventilate effectively</vt:lpstr>
      <vt:lpstr>If the chest is not moving, improve ventilation</vt:lpstr>
      <vt:lpstr>Check heart rate</vt:lpstr>
      <vt:lpstr>Ventilate Elias for one minute </vt:lpstr>
      <vt:lpstr>Ventilating the newborn</vt:lpstr>
      <vt:lpstr>Assess breathing after ventilation</vt:lpstr>
      <vt:lpstr>Care after resuscitation</vt:lpstr>
      <vt:lpstr>Monitor with mother </vt:lpstr>
      <vt:lpstr>Monitoring and ongoing care  after ventilation</vt:lpstr>
      <vt:lpstr>What is needed for safe referral  of a newborn? </vt:lpstr>
      <vt:lpstr>Refer to the appropriate level of care</vt:lpstr>
      <vt:lpstr>When is ventilation stopped if the newborn is not breathing?</vt:lpstr>
      <vt:lpstr>What do you do if resuscitation is not successful?</vt:lpstr>
      <vt:lpstr>Basic resuscitation at birth </vt:lpstr>
      <vt:lpstr>Summary:  Basic resuscitation of the newborn</vt:lpstr>
      <vt:lpstr>PowerPoint Presentation</vt:lpstr>
      <vt:lpstr>PowerPoint Presentation</vt:lpstr>
      <vt:lpstr>References and  additional resources</vt:lpstr>
      <vt:lpstr>Thu is gasping</vt:lpstr>
      <vt:lpstr>Aisha has just been born through meconium-stained fluid</vt:lpstr>
      <vt:lpstr>Arabella has just been born through heavily meconium-stained fluid</vt:lpstr>
      <vt:lpstr>Iqbal has just been born and is not breathing</vt:lpstr>
      <vt:lpstr>Nat has just been born and is not breathing </vt:lpstr>
      <vt:lpstr>When do you use air or oxygen for newborn resuscitation?</vt:lpstr>
      <vt:lpstr>Recommendations and reasons</vt:lpstr>
      <vt:lpstr>Example of resuscitation algorithm  </vt:lpstr>
      <vt:lpstr>What actions ensure basic newborn resuscitation for all non breathing newborns?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resuscitation</dc:title>
  <dc:creator>SN HLT</dc:creator>
  <cp:keywords>reviewed Dr HLT; Updated post field testing HLT</cp:keywords>
  <cp:lastModifiedBy>Anne Svalastog Johnsen</cp:lastModifiedBy>
  <cp:revision>1391</cp:revision>
  <dcterms:created xsi:type="dcterms:W3CDTF">2020-10-07T10:46:25Z</dcterms:created>
  <dcterms:modified xsi:type="dcterms:W3CDTF">2024-08-27T07:14:12Z</dcterms:modified>
</cp:coreProperties>
</file>