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6"/>
  </p:notesMasterIdLst>
  <p:handoutMasterIdLst>
    <p:handoutMasterId r:id="rId47"/>
  </p:handoutMasterIdLst>
  <p:sldIdLst>
    <p:sldId id="331" r:id="rId2"/>
    <p:sldId id="524" r:id="rId3"/>
    <p:sldId id="429" r:id="rId4"/>
    <p:sldId id="503" r:id="rId5"/>
    <p:sldId id="563" r:id="rId6"/>
    <p:sldId id="565" r:id="rId7"/>
    <p:sldId id="525" r:id="rId8"/>
    <p:sldId id="566" r:id="rId9"/>
    <p:sldId id="567" r:id="rId10"/>
    <p:sldId id="568" r:id="rId11"/>
    <p:sldId id="569" r:id="rId12"/>
    <p:sldId id="570" r:id="rId13"/>
    <p:sldId id="571" r:id="rId14"/>
    <p:sldId id="521" r:id="rId15"/>
    <p:sldId id="572" r:id="rId16"/>
    <p:sldId id="573" r:id="rId17"/>
    <p:sldId id="523" r:id="rId18"/>
    <p:sldId id="574" r:id="rId19"/>
    <p:sldId id="575" r:id="rId20"/>
    <p:sldId id="576" r:id="rId21"/>
    <p:sldId id="577" r:id="rId22"/>
    <p:sldId id="578" r:id="rId23"/>
    <p:sldId id="579" r:id="rId24"/>
    <p:sldId id="580" r:id="rId25"/>
    <p:sldId id="581" r:id="rId26"/>
    <p:sldId id="582" r:id="rId27"/>
    <p:sldId id="583" r:id="rId28"/>
    <p:sldId id="584" r:id="rId29"/>
    <p:sldId id="586" r:id="rId30"/>
    <p:sldId id="585" r:id="rId31"/>
    <p:sldId id="588" r:id="rId32"/>
    <p:sldId id="589" r:id="rId33"/>
    <p:sldId id="590" r:id="rId34"/>
    <p:sldId id="591" r:id="rId35"/>
    <p:sldId id="592" r:id="rId36"/>
    <p:sldId id="593" r:id="rId37"/>
    <p:sldId id="594" r:id="rId38"/>
    <p:sldId id="559" r:id="rId39"/>
    <p:sldId id="558" r:id="rId40"/>
    <p:sldId id="555" r:id="rId41"/>
    <p:sldId id="556" r:id="rId42"/>
    <p:sldId id="564" r:id="rId43"/>
    <p:sldId id="596" r:id="rId44"/>
    <p:sldId id="5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4919AC-530D-9048-9828-B51E75815086}">
          <p14:sldIdLst>
            <p14:sldId id="331"/>
            <p14:sldId id="524"/>
          </p14:sldIdLst>
        </p14:section>
        <p14:section name="Goal" id="{74197861-F1E7-2A4A-B295-9925107FF036}">
          <p14:sldIdLst>
            <p14:sldId id="429"/>
          </p14:sldIdLst>
        </p14:section>
        <p14:section name="The situation" id="{928E1421-33F2-F844-A2E9-4A85A18A8CBA}">
          <p14:sldIdLst>
            <p14:sldId id="503"/>
            <p14:sldId id="563"/>
            <p14:sldId id="565"/>
          </p14:sldIdLst>
        </p14:section>
        <p14:section name="Principles of lactation" id="{58389F31-CADB-7240-9076-006D9E48AD94}">
          <p14:sldIdLst>
            <p14:sldId id="525"/>
            <p14:sldId id="566"/>
            <p14:sldId id="567"/>
            <p14:sldId id="568"/>
            <p14:sldId id="569"/>
            <p14:sldId id="570"/>
            <p14:sldId id="571"/>
          </p14:sldIdLst>
        </p14:section>
        <p14:section name="Benefits of breast milk and breastfeeding" id="{EE9CE1CE-A5F6-EB4A-ABD4-FF99FAF1110A}">
          <p14:sldIdLst>
            <p14:sldId id="521"/>
            <p14:sldId id="572"/>
            <p14:sldId id="573"/>
          </p14:sldIdLst>
        </p14:section>
        <p14:section name="Early Initiation" id="{893166CD-144C-1145-B477-D4BD48B8C0BB}">
          <p14:sldIdLst>
            <p14:sldId id="523"/>
            <p14:sldId id="574"/>
            <p14:sldId id="575"/>
            <p14:sldId id="576"/>
            <p14:sldId id="577"/>
            <p14:sldId id="578"/>
            <p14:sldId id="579"/>
            <p14:sldId id="580"/>
            <p14:sldId id="581"/>
            <p14:sldId id="582"/>
          </p14:sldIdLst>
        </p14:section>
        <p14:section name="Practical support" id="{C51AB02F-DFE3-C54E-A09B-2A5741B9D859}">
          <p14:sldIdLst>
            <p14:sldId id="583"/>
            <p14:sldId id="584"/>
            <p14:sldId id="586"/>
            <p14:sldId id="585"/>
            <p14:sldId id="588"/>
            <p14:sldId id="589"/>
            <p14:sldId id="590"/>
            <p14:sldId id="591"/>
            <p14:sldId id="592"/>
            <p14:sldId id="593"/>
            <p14:sldId id="594"/>
          </p14:sldIdLst>
        </p14:section>
        <p14:section name="Summary" id="{453681CF-C474-2348-81C2-85711C6FF5F7}">
          <p14:sldIdLst>
            <p14:sldId id="559"/>
          </p14:sldIdLst>
        </p14:section>
        <p14:section name="Clinical practice" id="{9939434B-7FD4-7242-A9F7-045D9C7AC57C}">
          <p14:sldIdLst>
            <p14:sldId id="558"/>
          </p14:sldIdLst>
        </p14:section>
        <p14:section name="Quality inprovement" id="{98E390A7-1061-9643-A0B0-DBA693D77ACC}">
          <p14:sldIdLst>
            <p14:sldId id="555"/>
            <p14:sldId id="556"/>
            <p14:sldId id="564"/>
            <p14:sldId id="596"/>
            <p14:sldId id="59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78C20-839E-4DEE-F1E2-0F6AD8C1C21D}" name="Anne Svalastog Johnsen" initials="AS" userId="S::Anne.Svalastog.Johnsen@laerdal.com::e13644e5-2bbc-481b-beea-b1796622576c" providerId="AD"/>
  <p188:author id="{81126940-D539-C06C-E73C-FD21C71D7984}" name="Wenche Stødle" initials="WS" userId="S::wenche.stodle@laerdal.com::13240b42-f082-4e59-bc10-21d0d23d6f41" providerId="AD"/>
  <p188:author id="{C6DFD55D-3634-A20A-C42A-4F5C511A7B18}" name="Niermeyer, Susan" initials="SN" userId="S::susan.niermeyer@cuanschutz.edu::72c7caa0-e52f-4608-afe1-8d9433e2689d" providerId="AD"/>
  <p188:author id="{7A7F187F-440A-7CE6-85EB-8AACA9052DE4}" name="Anne Svalastog Johnsen" initials="ASJ" userId="S::anne.svalastog.johnsen@laerdal.com::e13644e5-2bbc-481b-beea-b1796622576c" providerId="AD"/>
  <p188:author id="{89BD3C85-FDEB-0F3A-6365-F201185E1757}" name="Dr Helenlouise Taylor" initials="Dr HLT" userId="Dr Helenlouise Taylor" providerId="None"/>
  <p188:author id="{0611EA8F-3D0B-CD42-02EB-4BA43E6073BB}" name="Niermeyer, Susan" initials="NS" userId="S::SUSAN.NIERMEYER@CUANSCHUTZ.EDU::72c7caa0-e52f-4608-afe1-8d9433e2689d" providerId="AD"/>
  <p188:author id="{DF3180BD-E750-01D9-789A-FEE7636E8E82}" name="David Pedersen" initials="" userId="S::David.Pedersen@laerdal.com::33b13e9c-edae-4f02-b739-2e47d9158c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ris" initials="c" lastIdx="1" clrIdx="6">
    <p:extLst>
      <p:ext uri="{19B8F6BF-5375-455C-9EA6-DF929625EA0E}">
        <p15:presenceInfo xmlns:p15="http://schemas.microsoft.com/office/powerpoint/2012/main" userId="S::chris@sarpreg.no::2080fc9a-91fd-4fa4-93c0-5d557b0f6e4d" providerId="AD"/>
      </p:ext>
    </p:extLst>
  </p:cmAuthor>
  <p:cmAuthor id="1" name="Dr Helenlouise Taylor" initials="Dr HLT" lastIdx="147" clrIdx="0">
    <p:extLst>
      <p:ext uri="{19B8F6BF-5375-455C-9EA6-DF929625EA0E}">
        <p15:presenceInfo xmlns:p15="http://schemas.microsoft.com/office/powerpoint/2012/main" userId="Dr Helenlouise Taylor" providerId="None"/>
      </p:ext>
    </p:extLst>
  </p:cmAuthor>
  <p:cmAuthor id="8" name="Microsoft Office User" initials="MOU" lastIdx="1" clrIdx="7">
    <p:extLst>
      <p:ext uri="{19B8F6BF-5375-455C-9EA6-DF929625EA0E}">
        <p15:presenceInfo xmlns:p15="http://schemas.microsoft.com/office/powerpoint/2012/main" userId="Microsoft Office User" providerId="None"/>
      </p:ext>
    </p:extLst>
  </p:cmAuthor>
  <p:cmAuthor id="2" name="Peggy" initials="P" lastIdx="1" clrIdx="1"/>
  <p:cmAuthor id="9" name="Jura Eds" initials="JES" lastIdx="29" clrIdx="8">
    <p:extLst>
      <p:ext uri="{19B8F6BF-5375-455C-9EA6-DF929625EA0E}">
        <p15:presenceInfo xmlns:p15="http://schemas.microsoft.com/office/powerpoint/2012/main" userId="Jura Eds" providerId="None"/>
      </p:ext>
    </p:extLst>
  </p:cmAuthor>
  <p:cmAuthor id="3" name="Chris J. Haaland" initials="CJH" lastIdx="5" clrIdx="2">
    <p:extLst>
      <p:ext uri="{19B8F6BF-5375-455C-9EA6-DF929625EA0E}">
        <p15:presenceInfo xmlns:p15="http://schemas.microsoft.com/office/powerpoint/2012/main" userId="2794b43ad3ba56aa" providerId="Windows Live"/>
      </p:ext>
    </p:extLst>
  </p:cmAuthor>
  <p:cmAuthor id="4" name="Chris J. Haaland" initials="CJH [2]" lastIdx="1" clrIdx="3">
    <p:extLst>
      <p:ext uri="{19B8F6BF-5375-455C-9EA6-DF929625EA0E}">
        <p15:presenceInfo xmlns:p15="http://schemas.microsoft.com/office/powerpoint/2012/main" userId="Chris J. Haaland" providerId="None"/>
      </p:ext>
    </p:extLst>
  </p:cmAuthor>
  <p:cmAuthor id="5" name="TANG, He" initials="TH" lastIdx="28" clrIdx="4">
    <p:extLst>
      <p:ext uri="{19B8F6BF-5375-455C-9EA6-DF929625EA0E}">
        <p15:presenceInfo xmlns:p15="http://schemas.microsoft.com/office/powerpoint/2012/main" userId="TANG, He" providerId="None"/>
      </p:ext>
    </p:extLst>
  </p:cmAuthor>
  <p:cmAuthor id="6" name="Anne Svalastog Johnsen" initials="ASJ" lastIdx="20" clrIdx="5">
    <p:extLst>
      <p:ext uri="{19B8F6BF-5375-455C-9EA6-DF929625EA0E}">
        <p15:presenceInfo xmlns:p15="http://schemas.microsoft.com/office/powerpoint/2012/main" userId="S::anne.svalastog.johnsen@laerdal.com::e13644e5-2bbc-481b-beea-b179662257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7C4"/>
    <a:srgbClr val="FF5C9B"/>
    <a:srgbClr val="404040"/>
    <a:srgbClr val="E7E6E6"/>
    <a:srgbClr val="FCB43C"/>
    <a:srgbClr val="FF6F00"/>
    <a:srgbClr val="FEF3DC"/>
    <a:srgbClr val="56C6C9"/>
    <a:srgbClr val="FDCF7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60982" autoAdjust="0"/>
  </p:normalViewPr>
  <p:slideViewPr>
    <p:cSldViewPr snapToGrid="0">
      <p:cViewPr varScale="1">
        <p:scale>
          <a:sx n="84" d="100"/>
          <a:sy n="84" d="100"/>
        </p:scale>
        <p:origin x="3312" y="184"/>
      </p:cViewPr>
      <p:guideLst>
        <p:guide orient="horz" pos="2160"/>
        <p:guide pos="2880"/>
      </p:guideLst>
    </p:cSldViewPr>
  </p:slideViewPr>
  <p:outlineViewPr>
    <p:cViewPr>
      <p:scale>
        <a:sx n="33" d="100"/>
        <a:sy n="33" d="100"/>
      </p:scale>
      <p:origin x="0" y="-26640"/>
    </p:cViewPr>
    <p:sldLst>
      <p:sld r:id="rId1" collapse="1"/>
    </p:sldLst>
  </p:outlineViewPr>
  <p:notesTextViewPr>
    <p:cViewPr>
      <p:scale>
        <a:sx n="225" d="100"/>
        <a:sy n="225" d="100"/>
      </p:scale>
      <p:origin x="0" y="0"/>
    </p:cViewPr>
  </p:notesTextViewPr>
  <p:sorterViewPr>
    <p:cViewPr>
      <p:scale>
        <a:sx n="100" d="100"/>
        <a:sy n="100" d="100"/>
      </p:scale>
      <p:origin x="0" y="-21384"/>
    </p:cViewPr>
  </p:sorterViewPr>
  <p:notesViewPr>
    <p:cSldViewPr snapToGrid="0">
      <p:cViewPr varScale="1">
        <p:scale>
          <a:sx n="110" d="100"/>
          <a:sy n="110" d="100"/>
        </p:scale>
        <p:origin x="403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CB769-4218-49BE-B6D2-487F508AB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652C0A-990D-4C9D-99AF-7CB4429AAB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A5D292-A6EA-45C8-A770-D3ED414D98BE}" type="datetimeFigureOut">
              <a:rPr lang="en-GB" smtClean="0"/>
              <a:t>08/05/2024</a:t>
            </a:fld>
            <a:endParaRPr lang="en-GB"/>
          </a:p>
        </p:txBody>
      </p:sp>
      <p:sp>
        <p:nvSpPr>
          <p:cNvPr id="4" name="Footer Placeholder 3">
            <a:extLst>
              <a:ext uri="{FF2B5EF4-FFF2-40B4-BE49-F238E27FC236}">
                <a16:creationId xmlns:a16="http://schemas.microsoft.com/office/drawing/2014/main" id="{5F1859E2-7EFB-488E-8907-4D270440D6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77BAA7-E738-4912-91BE-462F00DC4B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3D8E4B-8E40-4777-AD17-6C0F900220A1}" type="slidenum">
              <a:rPr lang="en-GB" smtClean="0"/>
              <a:t>‹#›</a:t>
            </a:fld>
            <a:endParaRPr lang="en-GB"/>
          </a:p>
        </p:txBody>
      </p:sp>
    </p:spTree>
    <p:extLst>
      <p:ext uri="{BB962C8B-B14F-4D97-AF65-F5344CB8AC3E}">
        <p14:creationId xmlns:p14="http://schemas.microsoft.com/office/powerpoint/2010/main" val="35131216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36E62-41E0-4E1E-96C9-0A742958E2DA}" type="datetimeFigureOut">
              <a:rPr lang="en-US" smtClean="0"/>
              <a:t>5/8/24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162FD-23BB-4572-BFF5-F0BCD729EF9C}" type="slidenum">
              <a:rPr lang="en-US" smtClean="0"/>
              <a:t>‹#›</a:t>
            </a:fld>
            <a:endParaRPr lang="en-US"/>
          </a:p>
        </p:txBody>
      </p:sp>
    </p:spTree>
    <p:extLst>
      <p:ext uri="{BB962C8B-B14F-4D97-AF65-F5344CB8AC3E}">
        <p14:creationId xmlns:p14="http://schemas.microsoft.com/office/powerpoint/2010/main" val="11702333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cef.org.uk/babyfriendly/baby-friendly-resources/breastfeeding-resources/best-beginnings-video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image" Target="../media/image25.png"/><Relationship Id="rId5" Type="http://schemas.openxmlformats.org/officeDocument/2006/relationships/hyperlink" Target="https://www.thelancet.com/series/Breastfeeding-2023" TargetMode="External"/><Relationship Id="rId4" Type="http://schemas.openxmlformats.org/officeDocument/2006/relationships/hyperlink" Target="https://www.unicef.org.uk/babyfriendly/baby-friendly-resources/breastfeeding-resources/breastfeeding-relationships-early-days-video/"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nicef.org.uk/babyfriendly/baby-friendly-resources/breastfeeding-resources/maximising-breastmilk-vide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nicef.org.uk/babyfriendly/baby-friendly-resources/relationship-building-resources/meeting-baby-for-the-first-time-vide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aisingchildren.net.au/newborns/breastfeeding-bottle-feeding/how-to-breastfeed/baby-led-attachm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aisingchildren.net.au/newborns/breastfeeding-bottle-feeding/how-to-breastfeed/breastfeeding-positions-pictur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aisingchildren.net.au/newborns/breastfeeding-bottle-feeding/breastfeeding-videos/breastfeeding-posi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3nbTEG1fOrE&amp;t=109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2UBoewj4XZI&amp;t=3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Videos/You%20See,%20They%20See_%20Formula%20milk%20marketing%20and%20infant%20feeding.mp4"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qkCxAM-oopI"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nicef.org.uk/babyfriendly/baby-friendly-resources/breastfeeding-resources/maximising-breastmilk-vide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liebertpub.com/doi/10.1089/bfm.2013.997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lobalbreastfeedingcollective.org/media/1501/file/UNICEF-WHO-BF-Counseling-Guidance-2021.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z2Ymu4GfIjw"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globalhealthmedia.org/portfolio-items/helping-a-breastfeeding-mother/?portfolioID=5623"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57288"/>
            <a:ext cx="4114800" cy="3086100"/>
          </a:xfrm>
        </p:spPr>
      </p:sp>
      <p:sp>
        <p:nvSpPr>
          <p:cNvPr id="3" name="Notes Placeholder 2"/>
          <p:cNvSpPr>
            <a:spLocks noGrp="1"/>
          </p:cNvSpPr>
          <p:nvPr>
            <p:ph type="body" idx="1"/>
          </p:nvPr>
        </p:nvSpPr>
        <p:spPr>
          <a:xfrm>
            <a:off x="157480" y="4400550"/>
            <a:ext cx="6560954" cy="3600450"/>
          </a:xfrm>
        </p:spPr>
        <p:txBody>
          <a:bodyPr/>
          <a:lstStyle/>
          <a:p>
            <a:pPr marL="0" marR="0" algn="just">
              <a:spcBef>
                <a:spcPts val="0"/>
              </a:spcBef>
              <a:spcAft>
                <a:spcPts val="0"/>
              </a:spcAft>
            </a:pPr>
            <a:r>
              <a:rPr lang="en-US" sz="1000" kern="100" baseline="30000" dirty="0">
                <a:effectLst/>
                <a:latin typeface="Arial" panose="020B0604020202020204" pitchFamily="34" charset="0"/>
                <a:ea typeface="微软雅黑" panose="020B0503020204020204" pitchFamily="34" charset="-122"/>
                <a:cs typeface="Arial" panose="020B0604020202020204" pitchFamily="34" charset="0"/>
              </a:rPr>
              <a:t>© World Health Organization 2024. All rights reserved.</a:t>
            </a:r>
          </a:p>
          <a:p>
            <a:pPr algn="just"/>
            <a:endParaRPr lang="en-GB" sz="1000" dirty="0">
              <a:effectLst/>
              <a:latin typeface="Arial" panose="020B0604020202020204" pitchFamily="34" charset="0"/>
              <a:ea typeface="Myriad Pro"/>
              <a:cs typeface="Arial" panose="020B0604020202020204" pitchFamily="34" charset="0"/>
            </a:endParaRPr>
          </a:p>
          <a:p>
            <a:r>
              <a:rPr lang="en-US" sz="1000" b="1" i="0" kern="0" dirty="0">
                <a:latin typeface="Arial" panose="020B0604020202020204" pitchFamily="34" charset="0"/>
                <a:cs typeface="Arial" panose="020B0604020202020204" pitchFamily="34" charset="0"/>
              </a:rPr>
              <a:t>Materials for demonstrations, practice, and simulations</a:t>
            </a:r>
            <a:endParaRPr lang="en-US" sz="1000" b="1" i="1" kern="0" dirty="0">
              <a:latin typeface="Arial" panose="020B0604020202020204" pitchFamily="34" charset="0"/>
              <a:cs typeface="Arial" panose="020B0604020202020204" pitchFamily="34" charset="0"/>
            </a:endParaRPr>
          </a:p>
          <a:p>
            <a:endParaRPr lang="en-US" sz="1000" i="0" spc="-15" dirty="0">
              <a:latin typeface="Arial" panose="020B0604020202020204" pitchFamily="34" charset="0"/>
              <a:ea typeface="Myriad Pro"/>
              <a:cs typeface="Arial" panose="020B0604020202020204" pitchFamily="34" charset="0"/>
            </a:endParaRPr>
          </a:p>
          <a:p>
            <a:r>
              <a:rPr lang="en-US" sz="1000" i="0" spc="-15" dirty="0">
                <a:latin typeface="Arial" panose="020B0604020202020204" pitchFamily="34" charset="0"/>
                <a:ea typeface="Myriad Pro"/>
                <a:cs typeface="Arial" panose="020B0604020202020204" pitchFamily="34" charset="0"/>
              </a:rPr>
              <a:t>O</a:t>
            </a:r>
            <a:r>
              <a:rPr lang="en-US" sz="1000" i="0" spc="-15" dirty="0">
                <a:latin typeface="Arial" panose="020B0604020202020204" pitchFamily="34" charset="0"/>
                <a:cs typeface="Arial" panose="020B0604020202020204" pitchFamily="34" charset="0"/>
              </a:rPr>
              <a:t>ne </a:t>
            </a:r>
            <a:r>
              <a:rPr lang="en-US" sz="1000" spc="-15" dirty="0">
                <a:latin typeface="Arial" panose="020B0604020202020204" pitchFamily="34" charset="0"/>
                <a:cs typeface="Arial" panose="020B0604020202020204" pitchFamily="34" charset="0"/>
              </a:rPr>
              <a:t>set per group of 3 participants and a set for the facilitator (as available).</a:t>
            </a:r>
          </a:p>
          <a:p>
            <a:pPr marL="162000" marR="819150" lvl="0" indent="-162000">
              <a:lnSpc>
                <a:spcPct val="105000"/>
              </a:lnSpc>
              <a:spcBef>
                <a:spcPts val="80"/>
              </a:spcBef>
              <a:spcAft>
                <a:spcPts val="0"/>
              </a:spcAft>
              <a:buSzPts val="1100"/>
              <a:buFont typeface="Myriad Pro"/>
              <a:buChar char="•"/>
              <a:tabLst>
                <a:tab pos="1946275" algn="l"/>
                <a:tab pos="1946910" algn="l"/>
              </a:tabLst>
            </a:pPr>
            <a:r>
              <a:rPr lang="en-US" sz="1000" dirty="0">
                <a:latin typeface="Arial" panose="020B0604020202020204" pitchFamily="34" charset="0"/>
                <a:cs typeface="Arial" panose="020B0604020202020204" pitchFamily="34" charset="0"/>
              </a:rPr>
              <a:t>Newborn mannequin or breastfeeding doll (wide-open mouth)</a:t>
            </a:r>
            <a:endParaRPr lang="en-GB" sz="1000" dirty="0">
              <a:latin typeface="Arial" panose="020B0604020202020204" pitchFamily="34" charset="0"/>
              <a:cs typeface="Arial" panose="020B0604020202020204" pitchFamily="34" charset="0"/>
            </a:endParaRPr>
          </a:p>
          <a:p>
            <a:pPr marL="162000" lvl="0" indent="-162000">
              <a:lnSpc>
                <a:spcPts val="1320"/>
              </a:lnSpc>
              <a:buSzPts val="1100"/>
              <a:buFont typeface="Myriad Pro"/>
              <a:buChar char="•"/>
              <a:tabLst>
                <a:tab pos="1946275" algn="l"/>
                <a:tab pos="1946910" algn="l"/>
              </a:tabLst>
            </a:pPr>
            <a:r>
              <a:rPr lang="en-US" sz="1000" dirty="0">
                <a:latin typeface="Arial" panose="020B0604020202020204" pitchFamily="34" charset="0"/>
                <a:cs typeface="Arial" panose="020B0604020202020204" pitchFamily="34" charset="0"/>
              </a:rPr>
              <a:t>Breast models or breast simulator filled with water (as available)</a:t>
            </a:r>
            <a:endParaRPr lang="en-GB" sz="1000" dirty="0">
              <a:latin typeface="Arial" panose="020B0604020202020204" pitchFamily="34" charset="0"/>
              <a:cs typeface="Arial" panose="020B0604020202020204" pitchFamily="34" charset="0"/>
            </a:endParaRPr>
          </a:p>
          <a:p>
            <a:pPr marL="162000" lvl="0" indent="-162000">
              <a:spcBef>
                <a:spcPts val="75"/>
              </a:spcBef>
              <a:spcAft>
                <a:spcPts val="0"/>
              </a:spcAft>
              <a:buSzPts val="1100"/>
              <a:buFont typeface="Myriad Pro"/>
              <a:buChar char="•"/>
              <a:tabLst>
                <a:tab pos="1946275" algn="l"/>
                <a:tab pos="1946910" algn="l"/>
              </a:tabLst>
            </a:pPr>
            <a:r>
              <a:rPr lang="en-US" sz="1000" dirty="0">
                <a:latin typeface="Arial" panose="020B0604020202020204" pitchFamily="34" charset="0"/>
                <a:cs typeface="Arial" panose="020B0604020202020204" pitchFamily="34" charset="0"/>
              </a:rPr>
              <a:t>Cloth or shawl to cover mother while breastfeeding</a:t>
            </a:r>
            <a:endParaRPr lang="en-GB" sz="1000" dirty="0">
              <a:latin typeface="Arial" panose="020B0604020202020204" pitchFamily="34" charset="0"/>
              <a:cs typeface="Arial" panose="020B0604020202020204" pitchFamily="34" charset="0"/>
            </a:endParaRPr>
          </a:p>
          <a:p>
            <a:pPr marL="162000" lvl="0" indent="-162000">
              <a:spcBef>
                <a:spcPts val="80"/>
              </a:spcBef>
              <a:spcAft>
                <a:spcPts val="0"/>
              </a:spcAft>
              <a:buSzPts val="1100"/>
              <a:buFont typeface="Myriad Pro"/>
              <a:buChar char="•"/>
              <a:tabLst>
                <a:tab pos="1946275" algn="l"/>
                <a:tab pos="1946910" algn="l"/>
              </a:tabLst>
            </a:pPr>
            <a:r>
              <a:rPr lang="en-US" sz="1000" dirty="0">
                <a:latin typeface="Arial" panose="020B0604020202020204" pitchFamily="34" charset="0"/>
                <a:cs typeface="Arial" panose="020B0604020202020204" pitchFamily="34" charset="0"/>
              </a:rPr>
              <a:t>Local clinical notes and referral forms</a:t>
            </a:r>
          </a:p>
          <a:p>
            <a:pPr marL="162000" lvl="0" indent="-162000">
              <a:spcBef>
                <a:spcPts val="80"/>
              </a:spcBef>
              <a:spcAft>
                <a:spcPts val="0"/>
              </a:spcAft>
              <a:buSzPts val="1100"/>
              <a:buFont typeface="Myriad Pro"/>
              <a:buChar char="•"/>
              <a:tabLst>
                <a:tab pos="1946275" algn="l"/>
                <a:tab pos="1946910" algn="l"/>
              </a:tabLst>
            </a:pPr>
            <a:r>
              <a:rPr lang="en-US" sz="1000" dirty="0">
                <a:latin typeface="Arial" panose="020B0604020202020204" pitchFamily="34" charset="0"/>
                <a:cs typeface="Arial" panose="020B0604020202020204" pitchFamily="34" charset="0"/>
              </a:rPr>
              <a:t>Breast feeding observation forms and local tools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2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287780" lvl="0" indent="0">
              <a:lnSpc>
                <a:spcPct val="105000"/>
              </a:lnSpc>
              <a:spcBef>
                <a:spcPts val="75"/>
              </a:spcBef>
              <a:spcAft>
                <a:spcPts val="0"/>
              </a:spcAft>
              <a:buSzPts val="1100"/>
              <a:buFont typeface="Myriad Pro" panose="020B0503030403020204"/>
              <a:buNone/>
              <a:tabLst>
                <a:tab pos="408940" algn="l"/>
                <a:tab pos="409575" algn="l"/>
              </a:tabLst>
            </a:pPr>
            <a:r>
              <a:rPr lang="en-US" sz="1000" b="1" dirty="0">
                <a:effectLst/>
                <a:latin typeface="Arial" panose="020B0604020202020204" pitchFamily="34" charset="0"/>
                <a:ea typeface="Myriad Pro" panose="020B0503030403020204"/>
                <a:cs typeface="Arial" panose="020B0604020202020204" pitchFamily="34" charset="0"/>
              </a:rPr>
              <a:t>The</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attitudes</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and</a:t>
            </a:r>
            <a:r>
              <a:rPr lang="en-US" sz="1000" b="1" spc="-25" dirty="0">
                <a:effectLst/>
                <a:latin typeface="Arial" panose="020B0604020202020204" pitchFamily="34" charset="0"/>
                <a:ea typeface="Myriad Pro" panose="020B0503030403020204"/>
                <a:cs typeface="Arial" panose="020B0604020202020204" pitchFamily="34" charset="0"/>
              </a:rPr>
              <a:t> </a:t>
            </a:r>
            <a:r>
              <a:rPr lang="en-GB" sz="1000" b="1" noProof="0" dirty="0">
                <a:effectLst/>
                <a:latin typeface="Arial" panose="020B0604020202020204" pitchFamily="34" charset="0"/>
                <a:ea typeface="Myriad Pro" panose="020B0503030403020204"/>
                <a:cs typeface="Arial" panose="020B0604020202020204" pitchFamily="34" charset="0"/>
              </a:rPr>
              <a:t>behaviours</a:t>
            </a:r>
            <a:r>
              <a:rPr lang="en-US" sz="1000" b="1" spc="-25" dirty="0">
                <a:effectLst/>
                <a:latin typeface="Arial" panose="020B0604020202020204" pitchFamily="34" charset="0"/>
                <a:ea typeface="Myriad Pro" panose="020B0503030403020204"/>
                <a:cs typeface="Arial" panose="020B0604020202020204" pitchFamily="34" charset="0"/>
              </a:rPr>
              <a:t> o</a:t>
            </a:r>
            <a:r>
              <a:rPr lang="en-US" sz="1000" b="1" dirty="0">
                <a:effectLst/>
                <a:latin typeface="Arial" panose="020B0604020202020204" pitchFamily="34" charset="0"/>
                <a:ea typeface="Myriad Pro" panose="020B0503030403020204"/>
                <a:cs typeface="Arial" panose="020B0604020202020204" pitchFamily="34" charset="0"/>
              </a:rPr>
              <a:t>f</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the</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health</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worker</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can</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both</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help</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and</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hinder the oxytocin</a:t>
            </a:r>
            <a:r>
              <a:rPr lang="en-US" sz="1000" b="1" spc="-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reflex.</a:t>
            </a:r>
            <a:endParaRPr lang="en-GB" sz="1000" dirty="0">
              <a:effectLst/>
              <a:latin typeface="Arial" panose="020B0604020202020204" pitchFamily="34" charset="0"/>
              <a:ea typeface="Myriad Pro" panose="020B0503030403020204"/>
              <a:cs typeface="Arial" panose="020B0604020202020204" pitchFamily="34" charset="0"/>
            </a:endParaRPr>
          </a:p>
          <a:p>
            <a:pPr marL="0" lvl="0" indent="0">
              <a:lnSpc>
                <a:spcPts val="1320"/>
              </a:lnSpc>
              <a:buSzPts val="1100"/>
              <a:buFont typeface="Myriad Pro" panose="020B0503030403020204"/>
              <a:buNone/>
              <a:tabLst>
                <a:tab pos="408940" algn="l"/>
                <a:tab pos="409575" algn="l"/>
              </a:tabLst>
            </a:pPr>
            <a:r>
              <a:rPr lang="en-US" sz="1000" dirty="0">
                <a:latin typeface="Arial" panose="020B0604020202020204" pitchFamily="34" charset="0"/>
                <a:ea typeface="Myriad Pro" panose="020B0503030403020204"/>
                <a:cs typeface="Arial" panose="020B0604020202020204" pitchFamily="34" charset="0"/>
              </a:rPr>
              <a:t>A supportive health worker can improve mother’s confidence.</a:t>
            </a:r>
            <a:endParaRPr lang="en-GB" sz="1000" dirty="0">
              <a:effectLst/>
              <a:latin typeface="Arial" panose="020B0604020202020204" pitchFamily="34" charset="0"/>
              <a:ea typeface="Myriad Pro" panose="020B0503030403020204"/>
              <a:cs typeface="Arial" panose="020B0604020202020204" pitchFamily="34" charset="0"/>
            </a:endParaRPr>
          </a:p>
        </p:txBody>
      </p:sp>
    </p:spTree>
    <p:extLst>
      <p:ext uri="{BB962C8B-B14F-4D97-AF65-F5344CB8AC3E}">
        <p14:creationId xmlns:p14="http://schemas.microsoft.com/office/powerpoint/2010/main" val="402651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140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
              </a:spcBef>
            </a:pPr>
            <a:r>
              <a:rPr lang="en-US" sz="1000" b="1" spc="0" dirty="0">
                <a:effectLst/>
                <a:latin typeface="Arial" panose="020B0604020202020204" pitchFamily="34" charset="0"/>
                <a:ea typeface="Myriad Pro" panose="020B0503030403020204"/>
                <a:cs typeface="Arial" panose="020B0604020202020204" pitchFamily="34" charset="0"/>
              </a:rPr>
              <a:t>Production of breast milk is controlled within the breast itself.</a:t>
            </a:r>
            <a:endParaRPr lang="en-GB" sz="1000" b="1" spc="0" dirty="0">
              <a:effectLst/>
              <a:latin typeface="Arial" panose="020B0604020202020204" pitchFamily="34" charset="0"/>
              <a:ea typeface="Myriad Pro" panose="020B0503030403020204"/>
              <a:cs typeface="Arial" panose="020B0604020202020204" pitchFamily="34" charset="0"/>
            </a:endParaRPr>
          </a:p>
          <a:p>
            <a:pPr marR="1210310" lvl="0">
              <a:lnSpc>
                <a:spcPct val="105000"/>
              </a:lnSpc>
              <a:buSzPts val="1100"/>
              <a:tabLst>
                <a:tab pos="478155" algn="l"/>
                <a:tab pos="478790" algn="l"/>
              </a:tabLst>
            </a:pPr>
            <a:r>
              <a:rPr lang="en-US" sz="1000" spc="0" dirty="0">
                <a:effectLst/>
                <a:latin typeface="Arial" panose="020B0604020202020204" pitchFamily="34" charset="0"/>
                <a:ea typeface="Myriad Pro" panose="020B0503030403020204"/>
                <a:cs typeface="Arial" panose="020B0604020202020204" pitchFamily="34" charset="0"/>
              </a:rPr>
              <a:t>If milk is removed from the breast, the inhibitor level falls and milk production increases. The amount of milk produced depends on how much is removed.</a:t>
            </a:r>
            <a:endParaRPr lang="en-GB" sz="1000" spc="0" dirty="0">
              <a:effectLst/>
              <a:latin typeface="Arial" panose="020B0604020202020204" pitchFamily="34" charset="0"/>
              <a:ea typeface="Myriad Pro" panose="020B0503030403020204"/>
              <a:cs typeface="Arial" panose="020B0604020202020204" pitchFamily="34" charset="0"/>
            </a:endParaRPr>
          </a:p>
          <a:p>
            <a:pPr marL="162000" lvl="1" indent="-162000">
              <a:lnSpc>
                <a:spcPts val="1320"/>
              </a:lnSpc>
              <a:buSzPts val="1100"/>
              <a:buFont typeface="Arial" panose="020B0604020202020204" pitchFamily="34" charset="0"/>
              <a:buChar char="•"/>
              <a:tabLst>
                <a:tab pos="478155" algn="l"/>
                <a:tab pos="478790" algn="l"/>
              </a:tabLst>
            </a:pPr>
            <a:r>
              <a:rPr lang="en-US" sz="1000" spc="0" dirty="0">
                <a:effectLst/>
                <a:latin typeface="Arial" panose="020B0604020202020204" pitchFamily="34" charset="0"/>
                <a:ea typeface="Myriad Pro" panose="020B0503030403020204"/>
                <a:cs typeface="Arial" panose="020B0604020202020204" pitchFamily="34" charset="0"/>
              </a:rPr>
              <a:t>If a baby stops suckling from one breast, that breast stops making milk.</a:t>
            </a:r>
            <a:endParaRPr lang="en-GB" sz="1000" spc="0" dirty="0">
              <a:effectLst/>
              <a:latin typeface="Arial" panose="020B0604020202020204" pitchFamily="34" charset="0"/>
              <a:ea typeface="Myriad Pro" panose="020B0503030403020204"/>
              <a:cs typeface="Arial" panose="020B0604020202020204" pitchFamily="34" charset="0"/>
            </a:endParaRPr>
          </a:p>
          <a:p>
            <a:pPr marL="162000" marR="1440815" lvl="1" indent="-162000">
              <a:lnSpc>
                <a:spcPct val="105000"/>
              </a:lnSpc>
              <a:spcBef>
                <a:spcPts val="70"/>
              </a:spcBef>
              <a:buSzPts val="1100"/>
              <a:buFont typeface="Arial" panose="020B0604020202020204" pitchFamily="34" charset="0"/>
              <a:buChar char="•"/>
              <a:tabLst>
                <a:tab pos="478155" algn="l"/>
                <a:tab pos="478790" algn="l"/>
              </a:tabLst>
            </a:pPr>
            <a:r>
              <a:rPr lang="en-US" sz="1000" spc="0" dirty="0">
                <a:effectLst/>
                <a:latin typeface="Arial" panose="020B0604020202020204" pitchFamily="34" charset="0"/>
                <a:ea typeface="Myriad Pro" panose="020B0503030403020204"/>
                <a:cs typeface="Arial" panose="020B0604020202020204" pitchFamily="34" charset="0"/>
              </a:rPr>
              <a:t>If a baby suckles more from one breast, that breast makes more milk and becomes larger than the other.</a:t>
            </a:r>
            <a:endParaRPr lang="en-GB" sz="1000" spc="0" dirty="0">
              <a:effectLst/>
              <a:latin typeface="Arial" panose="020B0604020202020204" pitchFamily="34" charset="0"/>
              <a:ea typeface="Myriad Pro" panose="020B0503030403020204"/>
              <a:cs typeface="Arial" panose="020B0604020202020204" pitchFamily="34" charset="0"/>
            </a:endParaRPr>
          </a:p>
          <a:p>
            <a:pPr marL="162000" marR="1409700" lvl="1" indent="-162000">
              <a:lnSpc>
                <a:spcPct val="105000"/>
              </a:lnSpc>
              <a:spcBef>
                <a:spcPts val="80"/>
              </a:spcBef>
              <a:buSzPts val="1100"/>
              <a:buFont typeface="Arial" panose="020B0604020202020204" pitchFamily="34" charset="0"/>
              <a:buChar char="•"/>
              <a:tabLst>
                <a:tab pos="478155" algn="l"/>
                <a:tab pos="478790" algn="l"/>
              </a:tabLst>
            </a:pPr>
            <a:r>
              <a:rPr lang="en-US" sz="1000" spc="0" dirty="0">
                <a:effectLst/>
                <a:latin typeface="Arial" panose="020B0604020202020204" pitchFamily="34" charset="0"/>
                <a:ea typeface="Myriad Pro" panose="020B0503030403020204"/>
                <a:cs typeface="Arial" panose="020B0604020202020204" pitchFamily="34" charset="0"/>
              </a:rPr>
              <a:t>If a baby cannot suckle from one or both breasts, the breast milk must be removed by expression for production to continue.</a:t>
            </a:r>
            <a:endParaRPr lang="en-GB" sz="1000" spc="0" dirty="0">
              <a:effectLst/>
              <a:latin typeface="Arial" panose="020B0604020202020204" pitchFamily="34" charset="0"/>
              <a:ea typeface="Myriad Pro" panose="020B0503030403020204"/>
              <a:cs typeface="Arial" panose="020B0604020202020204" pitchFamily="34" charset="0"/>
            </a:endParaRPr>
          </a:p>
          <a:p>
            <a:pPr marR="1032510" lvl="0">
              <a:lnSpc>
                <a:spcPct val="105000"/>
              </a:lnSpc>
              <a:buSzPts val="1100"/>
              <a:tabLst>
                <a:tab pos="478155" algn="l"/>
                <a:tab pos="478790" algn="l"/>
              </a:tabLst>
            </a:pPr>
            <a:r>
              <a:rPr lang="en-US" sz="1000" spc="0" dirty="0">
                <a:effectLst/>
                <a:latin typeface="Arial" panose="020B0604020202020204" pitchFamily="34" charset="0"/>
                <a:ea typeface="Myriad Pro" panose="020B0503030403020204"/>
                <a:cs typeface="Arial" panose="020B0604020202020204" pitchFamily="34" charset="0"/>
              </a:rPr>
              <a:t>This local control of breast-milk production is especially important after the first few weeks, when the level of prolactin decreases.</a:t>
            </a:r>
            <a:endParaRPr lang="en-GB" sz="1000" spc="0" dirty="0">
              <a:effectLst/>
              <a:latin typeface="Arial" panose="020B0604020202020204" pitchFamily="34" charset="0"/>
              <a:ea typeface="Myriad Pro" panose="020B0503030403020204"/>
              <a:cs typeface="Arial" panose="020B0604020202020204" pitchFamily="34" charset="0"/>
            </a:endParaRPr>
          </a:p>
        </p:txBody>
      </p:sp>
    </p:spTree>
    <p:extLst>
      <p:ext uri="{BB962C8B-B14F-4D97-AF65-F5344CB8AC3E}">
        <p14:creationId xmlns:p14="http://schemas.microsoft.com/office/powerpoint/2010/main" val="274586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45210" lvl="0">
              <a:lnSpc>
                <a:spcPct val="105000"/>
              </a:lnSpc>
              <a:buSzPts val="1100"/>
              <a:tabLst>
                <a:tab pos="478155" algn="l"/>
                <a:tab pos="478790" algn="l"/>
              </a:tabLst>
            </a:pPr>
            <a:r>
              <a:rPr lang="en-US" sz="1000" b="1" spc="-20" dirty="0">
                <a:effectLst/>
                <a:latin typeface="Arial" panose="020B0604020202020204" pitchFamily="34" charset="0"/>
                <a:ea typeface="Myriad Pro" panose="020B0503030403020204"/>
                <a:cs typeface="Arial" panose="020B0604020202020204" pitchFamily="34" charset="0"/>
              </a:rPr>
              <a:t>Taking</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the</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breast</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far</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enough</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into</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the</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mouth</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is</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NOT</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completely</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automatic for the</a:t>
            </a:r>
            <a:r>
              <a:rPr lang="en-US" sz="1000" b="1" spc="-5" dirty="0">
                <a:effectLst/>
                <a:latin typeface="Arial" panose="020B0604020202020204" pitchFamily="34" charset="0"/>
                <a:ea typeface="Myriad Pro" panose="020B0503030403020204"/>
                <a:cs typeface="Arial" panose="020B0604020202020204" pitchFamily="34" charset="0"/>
              </a:rPr>
              <a:t> </a:t>
            </a:r>
            <a:r>
              <a:rPr lang="en-US" sz="1000" b="1" spc="-20" dirty="0">
                <a:effectLst/>
                <a:latin typeface="Arial" panose="020B0604020202020204" pitchFamily="34" charset="0"/>
                <a:ea typeface="Myriad Pro" panose="020B0503030403020204"/>
                <a:cs typeface="Arial" panose="020B0604020202020204" pitchFamily="34" charset="0"/>
              </a:rPr>
              <a:t>baby.</a:t>
            </a:r>
            <a:endParaRPr lang="en-GB" sz="1000" b="1" spc="-20" dirty="0">
              <a:latin typeface="Arial" panose="020B0604020202020204" pitchFamily="34" charset="0"/>
              <a:ea typeface="Myriad Pro" panose="020B0503030403020204"/>
              <a:cs typeface="Arial" panose="020B0604020202020204" pitchFamily="34" charset="0"/>
            </a:endParaRPr>
          </a:p>
          <a:p>
            <a:pPr marL="171450" marR="1045210" lvl="0" indent="-171450">
              <a:lnSpc>
                <a:spcPct val="105000"/>
              </a:lnSpc>
              <a:buSzPts val="1100"/>
              <a:buFont typeface="Arial" panose="020B0604020202020204" pitchFamily="34" charset="0"/>
              <a:buChar char="•"/>
              <a:tabLst>
                <a:tab pos="478155" algn="l"/>
                <a:tab pos="478790" algn="l"/>
              </a:tabLst>
            </a:pPr>
            <a:r>
              <a:rPr lang="en-US" sz="1000" dirty="0">
                <a:effectLst/>
                <a:latin typeface="Arial" panose="020B0604020202020204" pitchFamily="34" charset="0"/>
                <a:cs typeface="Arial" panose="020B0604020202020204" pitchFamily="34" charset="0"/>
              </a:rPr>
              <a:t>Positioning the baby close to the breast underneath the nipple with mother in a comfortable reclining position helps the reflexes work.</a:t>
            </a:r>
            <a:endParaRPr lang="en-GB" sz="1000" dirty="0">
              <a:latin typeface="Arial" panose="020B0604020202020204" pitchFamily="34" charset="0"/>
              <a:cs typeface="Arial" panose="020B0604020202020204" pitchFamily="34" charset="0"/>
            </a:endParaRPr>
          </a:p>
          <a:p>
            <a:pPr marL="171450" marR="1045210" lvl="0" indent="-171450">
              <a:lnSpc>
                <a:spcPct val="105000"/>
              </a:lnSpc>
              <a:buSzPts val="110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Most</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healthy</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term</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infants</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can</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attach</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themselves</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to</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the</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breast</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instinctively</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in the first hour after</a:t>
            </a:r>
            <a:r>
              <a:rPr lang="en-US" sz="1000" spc="-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birth</a:t>
            </a:r>
            <a:r>
              <a:rPr lang="en-US" sz="1000" dirty="0">
                <a:latin typeface="Arial" panose="020B0604020202020204" pitchFamily="34" charset="0"/>
                <a:ea typeface="Minion Pro"/>
                <a:cs typeface="Arial" panose="020B0604020202020204" pitchFamily="34" charset="0"/>
              </a:rPr>
              <a:t>.</a:t>
            </a:r>
          </a:p>
          <a:p>
            <a:pPr marL="171450" marR="1045210" lvl="0" indent="-171450">
              <a:lnSpc>
                <a:spcPct val="105000"/>
              </a:lnSpc>
              <a:buSzPts val="110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Mother and baby must be kept together in a comfortable, supportive environment that helps the reflexes. Mothers need to learn how to </a:t>
            </a:r>
            <a:r>
              <a:rPr lang="en-US" sz="1000" spc="-15" dirty="0">
                <a:effectLst/>
                <a:latin typeface="Arial" panose="020B0604020202020204" pitchFamily="34" charset="0"/>
                <a:ea typeface="Minion Pro"/>
                <a:cs typeface="Arial" panose="020B0604020202020204" pitchFamily="34" charset="0"/>
              </a:rPr>
              <a:t>avoid </a:t>
            </a:r>
            <a:r>
              <a:rPr lang="en-US" sz="1000" dirty="0">
                <a:effectLst/>
                <a:latin typeface="Arial" panose="020B0604020202020204" pitchFamily="34" charset="0"/>
                <a:ea typeface="Minion Pro"/>
                <a:cs typeface="Arial" panose="020B0604020202020204" pitchFamily="34" charset="0"/>
              </a:rPr>
              <a:t>uncomfortable</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positions</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and</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ways</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of</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holding</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the</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baby</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that</a:t>
            </a:r>
            <a:r>
              <a:rPr lang="en-US" sz="1000" spc="-3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inhibit</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the</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reflexes.</a:t>
            </a:r>
            <a:endParaRPr lang="en-GB" sz="1000" dirty="0">
              <a:latin typeface="Arial" panose="020B0604020202020204" pitchFamily="34" charset="0"/>
              <a:ea typeface="Minion Pro"/>
              <a:cs typeface="Arial" panose="020B0604020202020204" pitchFamily="34" charset="0"/>
            </a:endParaRPr>
          </a:p>
          <a:p>
            <a:pPr marL="171450" marR="1045210" lvl="0" indent="-171450">
              <a:lnSpc>
                <a:spcPct val="105000"/>
              </a:lnSpc>
              <a:buSzPts val="110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Health workers need not interfere if things are going</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well.</a:t>
            </a:r>
            <a:br>
              <a:rPr lang="en-US" sz="1000" dirty="0">
                <a:effectLst/>
                <a:latin typeface="Arial" panose="020B0604020202020204" pitchFamily="34" charset="0"/>
                <a:ea typeface="Minion Pro"/>
                <a:cs typeface="Arial" panose="020B0604020202020204" pitchFamily="34" charset="0"/>
              </a:rPr>
            </a:br>
            <a:r>
              <a:rPr lang="en-US" sz="1000" spc="-20" dirty="0">
                <a:effectLst/>
                <a:latin typeface="Arial" panose="020B0604020202020204" pitchFamily="34" charset="0"/>
                <a:ea typeface="Minion Pro"/>
                <a:cs typeface="Arial" panose="020B0604020202020204" pitchFamily="34" charset="0"/>
              </a:rPr>
              <a:t>However, </a:t>
            </a:r>
            <a:r>
              <a:rPr lang="en-US" sz="1000" dirty="0">
                <a:effectLst/>
                <a:latin typeface="Arial" panose="020B0604020202020204" pitchFamily="34" charset="0"/>
                <a:ea typeface="Minion Pro"/>
                <a:cs typeface="Arial" panose="020B0604020202020204" pitchFamily="34" charset="0"/>
              </a:rPr>
              <a:t>they should be aware of those mothers who do need</a:t>
            </a:r>
            <a:r>
              <a:rPr lang="en-US" sz="1000" spc="-1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help.</a:t>
            </a:r>
          </a:p>
        </p:txBody>
      </p:sp>
    </p:spTree>
    <p:extLst>
      <p:ext uri="{BB962C8B-B14F-4D97-AF65-F5344CB8AC3E}">
        <p14:creationId xmlns:p14="http://schemas.microsoft.com/office/powerpoint/2010/main" val="150880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946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latin typeface="Arial" panose="020B0604020202020204" pitchFamily="34" charset="0"/>
                <a:cs typeface="Arial" panose="020B0604020202020204" pitchFamily="34" charset="0"/>
              </a:rPr>
              <a:t>V</a:t>
            </a:r>
            <a:r>
              <a:rPr lang="en-NO" sz="1000" i="1" dirty="0">
                <a:latin typeface="Arial" panose="020B0604020202020204" pitchFamily="34" charset="0"/>
                <a:cs typeface="Arial" panose="020B0604020202020204" pitchFamily="34" charset="0"/>
              </a:rPr>
              <a:t>iew video</a:t>
            </a:r>
          </a:p>
          <a:p>
            <a:endParaRPr lang="en-GB" sz="1000" i="1" dirty="0">
              <a:latin typeface="Arial" panose="020B0604020202020204" pitchFamily="34" charset="0"/>
              <a:cs typeface="Arial" panose="020B0604020202020204" pitchFamily="34" charset="0"/>
            </a:endParaRPr>
          </a:p>
          <a:p>
            <a:r>
              <a:rPr lang="en-GB" sz="1000" b="1" kern="100" dirty="0">
                <a:effectLst/>
                <a:latin typeface="Arial" panose="020B0604020202020204" pitchFamily="34" charset="0"/>
                <a:ea typeface="Calibri" panose="020F0502020204030204" pitchFamily="34" charset="0"/>
                <a:cs typeface="Arial" panose="020B0604020202020204" pitchFamily="34" charset="0"/>
              </a:rPr>
              <a:t>What new knowledge is presented in this video?</a:t>
            </a:r>
          </a:p>
          <a:p>
            <a:r>
              <a:rPr lang="en-GB" sz="1000" b="1" kern="100" dirty="0">
                <a:effectLst/>
                <a:latin typeface="Arial" panose="020B0604020202020204" pitchFamily="34" charset="0"/>
                <a:ea typeface="Calibri" panose="020F0502020204030204" pitchFamily="34" charset="0"/>
                <a:cs typeface="Arial" panose="020B0604020202020204" pitchFamily="34" charset="0"/>
              </a:rPr>
              <a:t>Does this video highlight any quality gaps in your facility?</a:t>
            </a:r>
          </a:p>
          <a:p>
            <a:endParaRPr lang="en-GB" sz="1000" i="1" dirty="0">
              <a:latin typeface="Arial" panose="020B0604020202020204" pitchFamily="34" charset="0"/>
              <a:cs typeface="Arial" panose="020B0604020202020204" pitchFamily="34" charset="0"/>
            </a:endParaRPr>
          </a:p>
          <a:p>
            <a:pPr>
              <a:lnSpc>
                <a:spcPct val="107000"/>
              </a:lnSpc>
              <a:spcAft>
                <a:spcPts val="800"/>
              </a:spcAft>
            </a:pPr>
            <a:r>
              <a:rPr lang="en-GB" sz="1000" i="1" dirty="0">
                <a:latin typeface="Arial" panose="020B0604020202020204" pitchFamily="34" charset="0"/>
                <a:cs typeface="Arial" panose="020B0604020202020204" pitchFamily="34" charset="0"/>
              </a:rPr>
              <a:t>To learn more</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UNICEF best-beginnings</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Responsive nurturing care</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hlinkClick r:id="rId5"/>
            <a:extLst>
              <a:ext uri="{FF2B5EF4-FFF2-40B4-BE49-F238E27FC236}">
                <a16:creationId xmlns:a16="http://schemas.microsoft.com/office/drawing/2014/main" id="{4A6633A9-442F-D8B4-0639-225FAC54F7C6}"/>
              </a:ext>
            </a:extLst>
          </p:cNvPr>
          <p:cNvPicPr>
            <a:picLocks noChangeAspect="1"/>
          </p:cNvPicPr>
          <p:nvPr/>
        </p:nvPicPr>
        <p:blipFill>
          <a:blip r:embed="rId6"/>
          <a:stretch>
            <a:fillRect/>
          </a:stretch>
        </p:blipFill>
        <p:spPr>
          <a:xfrm>
            <a:off x="780483" y="6525217"/>
            <a:ext cx="1505888" cy="847975"/>
          </a:xfrm>
          <a:prstGeom prst="rect">
            <a:avLst/>
          </a:prstGeom>
          <a:ln w="6350">
            <a:solidFill>
              <a:schemeClr val="accent5">
                <a:shade val="15000"/>
              </a:schemeClr>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333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866075" cy="3600450"/>
          </a:xfrm>
        </p:spPr>
        <p:txBody>
          <a:bodyPr/>
          <a:lstStyle/>
          <a:p>
            <a:pPr>
              <a:lnSpc>
                <a:spcPts val="1310"/>
              </a:lnSpc>
              <a:buSzPts val="1100"/>
              <a:tabLst>
                <a:tab pos="478155" algn="l"/>
                <a:tab pos="478790" algn="l"/>
              </a:tabLst>
            </a:pPr>
            <a:r>
              <a:rPr lang="en-GB" sz="1000" i="1" spc="0" dirty="0">
                <a:latin typeface="Arial" panose="020B0604020202020204" pitchFamily="34" charset="0"/>
                <a:cs typeface="Arial" panose="020B0604020202020204" pitchFamily="34" charset="0"/>
              </a:rPr>
              <a:t>View video  </a:t>
            </a:r>
          </a:p>
          <a:p>
            <a:pPr>
              <a:lnSpc>
                <a:spcPts val="1310"/>
              </a:lnSpc>
              <a:buSzPts val="1100"/>
              <a:tabLst>
                <a:tab pos="478155" algn="l"/>
                <a:tab pos="478790" algn="l"/>
              </a:tabLst>
            </a:pPr>
            <a:endParaRPr lang="en-GB" sz="1000" b="1" u="sng" spc="0" dirty="0">
              <a:solidFill>
                <a:schemeClr val="accent1"/>
              </a:solidFill>
              <a:latin typeface="Arial" panose="020B0604020202020204" pitchFamily="34" charset="0"/>
              <a:cs typeface="Arial" panose="020B0604020202020204" pitchFamily="34" charset="0"/>
            </a:endParaRPr>
          </a:p>
          <a:p>
            <a:pPr lvl="0">
              <a:lnSpc>
                <a:spcPts val="1310"/>
              </a:lnSpc>
              <a:buSzPts val="1100"/>
              <a:tabLst>
                <a:tab pos="478155" algn="l"/>
                <a:tab pos="478790" algn="l"/>
              </a:tabLst>
            </a:pPr>
            <a:r>
              <a:rPr lang="en-US" sz="1000" b="1" spc="0" dirty="0">
                <a:latin typeface="Arial" panose="020B0604020202020204" pitchFamily="34" charset="0"/>
                <a:ea typeface="Myriad Pro Light"/>
                <a:cs typeface="Arial" panose="020B0604020202020204" pitchFamily="34" charset="0"/>
              </a:rPr>
              <a:t>W</a:t>
            </a:r>
            <a:r>
              <a:rPr lang="en-US" sz="1000" b="1" spc="0" dirty="0">
                <a:effectLst/>
                <a:latin typeface="Arial" panose="020B0604020202020204" pitchFamily="34" charset="0"/>
                <a:ea typeface="Myriad Pro Light"/>
                <a:cs typeface="Arial" panose="020B0604020202020204" pitchFamily="34" charset="0"/>
              </a:rPr>
              <a:t>hat is colostrum?</a:t>
            </a:r>
            <a:endParaRPr lang="en-GB" sz="1000" b="1" spc="0" dirty="0">
              <a:effectLst/>
              <a:latin typeface="Arial" panose="020B0604020202020204" pitchFamily="34" charset="0"/>
              <a:ea typeface="Myriad Pro Light"/>
              <a:cs typeface="Arial" panose="020B0604020202020204" pitchFamily="34" charset="0"/>
            </a:endParaRPr>
          </a:p>
          <a:p>
            <a:pPr>
              <a:spcBef>
                <a:spcPts val="5"/>
              </a:spcBef>
            </a:pPr>
            <a:r>
              <a:rPr lang="en-US" sz="1000" spc="0" dirty="0">
                <a:effectLst/>
                <a:latin typeface="Arial" panose="020B0604020202020204" pitchFamily="34" charset="0"/>
                <a:ea typeface="Myriad Pro" panose="020B0503030403020204"/>
                <a:cs typeface="Arial" panose="020B0604020202020204" pitchFamily="34" charset="0"/>
              </a:rPr>
              <a:t>Colostrum is the first milk a newborn consumes immediately after birth. Colostrum is present in the breasts before a baby is born in small amounts, approximately 2–10 </a:t>
            </a:r>
            <a:r>
              <a:rPr lang="en-US" sz="1000" spc="0" dirty="0" err="1">
                <a:effectLst/>
                <a:latin typeface="Arial" panose="020B0604020202020204" pitchFamily="34" charset="0"/>
                <a:ea typeface="Myriad Pro" panose="020B0503030403020204"/>
                <a:cs typeface="Arial" panose="020B0604020202020204" pitchFamily="34" charset="0"/>
              </a:rPr>
              <a:t>mL.</a:t>
            </a:r>
            <a:endParaRPr lang="en-US" sz="1000" spc="0" dirty="0">
              <a:effectLst/>
              <a:latin typeface="Arial" panose="020B0604020202020204" pitchFamily="34" charset="0"/>
              <a:ea typeface="Myriad Pro" panose="020B0503030403020204"/>
              <a:cs typeface="Arial" panose="020B0604020202020204" pitchFamily="34" charset="0"/>
            </a:endParaRPr>
          </a:p>
          <a:p>
            <a:pPr>
              <a:spcBef>
                <a:spcPts val="5"/>
              </a:spcBef>
            </a:pPr>
            <a:r>
              <a:rPr lang="en-US" sz="1000" dirty="0">
                <a:latin typeface="Arial" panose="020B0604020202020204" pitchFamily="34" charset="0"/>
                <a:ea typeface="Myriad Pro" panose="020B0503030403020204"/>
                <a:cs typeface="Arial" panose="020B0604020202020204" pitchFamily="34" charset="0"/>
              </a:rPr>
              <a:t>Colostrum has many benefits:</a:t>
            </a:r>
            <a:endParaRPr lang="en-GB" sz="1000" spc="0" dirty="0">
              <a:effectLst/>
              <a:latin typeface="Arial" panose="020B0604020202020204" pitchFamily="34" charset="0"/>
              <a:ea typeface="Myriad Pro" panose="020B0503030403020204"/>
              <a:cs typeface="Arial" panose="020B0604020202020204" pitchFamily="34" charset="0"/>
            </a:endParaRPr>
          </a:p>
          <a:p>
            <a:pPr marL="171450" indent="-171450">
              <a:spcBef>
                <a:spcPts val="10"/>
              </a:spcBef>
              <a:buFont typeface="Arial" panose="020B0604020202020204" pitchFamily="34" charset="0"/>
              <a:buChar char="•"/>
            </a:pPr>
            <a:r>
              <a:rPr lang="en-US" sz="1000" dirty="0">
                <a:latin typeface="Arial" panose="020B0604020202020204" pitchFamily="34" charset="0"/>
                <a:ea typeface="Myriad Pro" panose="020B0503030403020204"/>
                <a:cs typeface="Arial" panose="020B0604020202020204" pitchFamily="34" charset="0"/>
              </a:rPr>
              <a:t>C</a:t>
            </a:r>
            <a:r>
              <a:rPr lang="en-US" sz="1000" spc="0" dirty="0">
                <a:effectLst/>
                <a:latin typeface="Arial" panose="020B0604020202020204" pitchFamily="34" charset="0"/>
                <a:ea typeface="Myriad Pro" panose="020B0503030403020204"/>
                <a:cs typeface="Arial" panose="020B0604020202020204" pitchFamily="34" charset="0"/>
              </a:rPr>
              <a:t>ontains immune factors  -  more white blood cells than mature milk, protecting against infections </a:t>
            </a:r>
            <a:endParaRPr lang="en-GB" sz="1000" spc="0" dirty="0">
              <a:effectLst/>
              <a:latin typeface="Arial" panose="020B0604020202020204" pitchFamily="34" charset="0"/>
              <a:ea typeface="Myriad Pro" panose="020B0503030403020204"/>
              <a:cs typeface="Arial" panose="020B0604020202020204" pitchFamily="34" charset="0"/>
            </a:endParaRPr>
          </a:p>
          <a:p>
            <a:pPr marL="171450" marR="984885" lvl="0" indent="-171450">
              <a:lnSpc>
                <a:spcPct val="105000"/>
              </a:lnSpc>
              <a:spcBef>
                <a:spcPts val="5"/>
              </a:spcBef>
              <a:spcAft>
                <a:spcPts val="0"/>
              </a:spcAft>
              <a:buSzPts val="1100"/>
              <a:buFont typeface="Arial" panose="020B0604020202020204" pitchFamily="34" charset="0"/>
              <a:buChar char="•"/>
              <a:tabLst>
                <a:tab pos="478155" algn="l"/>
                <a:tab pos="478790" algn="l"/>
              </a:tabLst>
            </a:pPr>
            <a:r>
              <a:rPr lang="en-US" sz="1000" dirty="0">
                <a:latin typeface="Arial" panose="020B0604020202020204" pitchFamily="34" charset="0"/>
                <a:ea typeface="Myriad Pro" panose="020B0503030403020204"/>
                <a:cs typeface="Arial" panose="020B0604020202020204" pitchFamily="34" charset="0"/>
              </a:rPr>
              <a:t>H</a:t>
            </a:r>
            <a:r>
              <a:rPr lang="en-US" sz="1000" spc="0" dirty="0">
                <a:effectLst/>
                <a:latin typeface="Arial" panose="020B0604020202020204" pitchFamily="34" charset="0"/>
                <a:ea typeface="Myriad Pro" panose="020B0503030403020204"/>
                <a:cs typeface="Arial" panose="020B0604020202020204" pitchFamily="34" charset="0"/>
              </a:rPr>
              <a:t>as a mild laxative effect - helping to clear the baby’s gut of meconium and bilirubin</a:t>
            </a:r>
            <a:endParaRPr lang="en-GB" sz="1000" spc="0" dirty="0">
              <a:effectLst/>
              <a:latin typeface="Arial" panose="020B0604020202020204" pitchFamily="34" charset="0"/>
              <a:ea typeface="Myriad Pro" panose="020B0503030403020204"/>
              <a:cs typeface="Arial" panose="020B0604020202020204" pitchFamily="34" charset="0"/>
            </a:endParaRPr>
          </a:p>
          <a:p>
            <a:pPr marL="171450" indent="-171450">
              <a:spcBef>
                <a:spcPts val="10"/>
              </a:spcBef>
              <a:buFont typeface="Arial" panose="020B0604020202020204" pitchFamily="34" charset="0"/>
              <a:buChar char="•"/>
            </a:pPr>
            <a:r>
              <a:rPr lang="en-US" sz="1000" spc="0" dirty="0">
                <a:effectLst/>
                <a:latin typeface="Arial" panose="020B0604020202020204" pitchFamily="34" charset="0"/>
                <a:ea typeface="Myriad Pro" panose="020B0503030403020204"/>
                <a:cs typeface="Arial" panose="020B0604020202020204" pitchFamily="34" charset="0"/>
              </a:rPr>
              <a:t>Contains many growth factors – to mature the intestine</a:t>
            </a:r>
            <a:r>
              <a:rPr lang="en-US" sz="1000" dirty="0">
                <a:latin typeface="Arial" panose="020B0604020202020204" pitchFamily="34" charset="0"/>
                <a:ea typeface="Myriad Pro" panose="020B0503030403020204"/>
                <a:cs typeface="Arial" panose="020B0604020202020204" pitchFamily="34" charset="0"/>
              </a:rPr>
              <a:t> and</a:t>
            </a:r>
            <a:r>
              <a:rPr lang="en-US" sz="1000" spc="0" dirty="0">
                <a:effectLst/>
                <a:latin typeface="Arial" panose="020B0604020202020204" pitchFamily="34" charset="0"/>
                <a:ea typeface="Myriad Pro" panose="020B0503030403020204"/>
                <a:cs typeface="Arial" panose="020B0604020202020204" pitchFamily="34" charset="0"/>
              </a:rPr>
              <a:t> provide a protective lining</a:t>
            </a:r>
            <a:r>
              <a:rPr lang="en-US" sz="1000" dirty="0">
                <a:latin typeface="Arial" panose="020B0604020202020204" pitchFamily="34" charset="0"/>
                <a:ea typeface="Myriad Pro" panose="020B0503030403020204"/>
                <a:cs typeface="Arial" panose="020B0604020202020204" pitchFamily="34" charset="0"/>
              </a:rPr>
              <a:t> that</a:t>
            </a:r>
            <a:r>
              <a:rPr lang="en-US" sz="1000" spc="0" dirty="0">
                <a:effectLst/>
                <a:latin typeface="Arial" panose="020B0604020202020204" pitchFamily="34" charset="0"/>
                <a:ea typeface="Myriad Pro" panose="020B0503030403020204"/>
                <a:cs typeface="Arial" panose="020B0604020202020204" pitchFamily="34" charset="0"/>
              </a:rPr>
              <a:t> helps prevent allergies and food intolerance.</a:t>
            </a:r>
          </a:p>
          <a:p>
            <a:pPr marL="171450" indent="-171450">
              <a:spcBef>
                <a:spcPts val="10"/>
              </a:spcBef>
              <a:buFont typeface="Arial" panose="020B0604020202020204" pitchFamily="34" charset="0"/>
              <a:buChar char="•"/>
            </a:pPr>
            <a:r>
              <a:rPr lang="en-US" sz="1000" dirty="0">
                <a:latin typeface="Arial" panose="020B0604020202020204" pitchFamily="34" charset="0"/>
                <a:cs typeface="Arial" panose="020B0604020202020204" pitchFamily="34" charset="0"/>
              </a:rPr>
              <a:t>Is </a:t>
            </a:r>
            <a:r>
              <a:rPr lang="en-US" sz="1000" spc="0" dirty="0">
                <a:latin typeface="Arial" panose="020B0604020202020204" pitchFamily="34" charset="0"/>
                <a:cs typeface="Arial" panose="020B0604020202020204" pitchFamily="34" charset="0"/>
              </a:rPr>
              <a:t>rich in vitamin A.</a:t>
            </a:r>
          </a:p>
          <a:p>
            <a:pPr marL="171450" indent="-171450">
              <a:spcBef>
                <a:spcPts val="10"/>
              </a:spcBef>
              <a:buFont typeface="Arial" panose="020B0604020202020204" pitchFamily="34" charset="0"/>
              <a:buChar char="•"/>
            </a:pPr>
            <a:endParaRPr lang="en-GB" sz="1000" spc="0" dirty="0">
              <a:latin typeface="Arial" panose="020B0604020202020204" pitchFamily="34" charset="0"/>
              <a:cs typeface="Arial" panose="020B0604020202020204" pitchFamily="34" charset="0"/>
            </a:endParaRPr>
          </a:p>
          <a:p>
            <a:pPr lvl="0">
              <a:spcBef>
                <a:spcPts val="520"/>
              </a:spcBef>
              <a:buSzPts val="1100"/>
              <a:tabLst>
                <a:tab pos="478155" algn="l"/>
                <a:tab pos="478790" algn="l"/>
              </a:tabLst>
            </a:pPr>
            <a:r>
              <a:rPr lang="en-US" sz="1000" b="1" spc="0" dirty="0">
                <a:latin typeface="Arial" panose="020B0604020202020204" pitchFamily="34" charset="0"/>
                <a:cs typeface="Arial" panose="020B0604020202020204" pitchFamily="34" charset="0"/>
              </a:rPr>
              <a:t>What is foremilk?</a:t>
            </a:r>
            <a:endParaRPr lang="en-GB" sz="1000" b="1" spc="0" dirty="0">
              <a:latin typeface="Arial" panose="020B0604020202020204" pitchFamily="34" charset="0"/>
              <a:cs typeface="Arial" panose="020B0604020202020204" pitchFamily="34" charset="0"/>
            </a:endParaRPr>
          </a:p>
          <a:p>
            <a:pPr lvl="0">
              <a:buSzPts val="1100"/>
              <a:tabLst>
                <a:tab pos="478155" algn="l"/>
                <a:tab pos="478790" algn="l"/>
              </a:tabLst>
            </a:pPr>
            <a:r>
              <a:rPr lang="en-US" sz="1000" spc="0" dirty="0">
                <a:latin typeface="Arial" panose="020B0604020202020204" pitchFamily="34" charset="0"/>
                <a:cs typeface="Arial" panose="020B0604020202020204" pitchFamily="34" charset="0"/>
              </a:rPr>
              <a:t>Foremilk is the watery breastmilk that is produced early in a feed.</a:t>
            </a:r>
            <a:br>
              <a:rPr lang="en-US" sz="1000" spc="0" dirty="0">
                <a:latin typeface="Arial" panose="020B0604020202020204" pitchFamily="34" charset="0"/>
                <a:cs typeface="Arial" panose="020B0604020202020204" pitchFamily="34" charset="0"/>
              </a:rPr>
            </a:br>
            <a:endParaRPr lang="en-US" sz="1000" b="1" spc="0" dirty="0">
              <a:latin typeface="Arial" panose="020B0604020202020204" pitchFamily="34" charset="0"/>
              <a:cs typeface="Arial" panose="020B0604020202020204" pitchFamily="34" charset="0"/>
            </a:endParaRPr>
          </a:p>
          <a:p>
            <a:pPr>
              <a:spcBef>
                <a:spcPts val="520"/>
              </a:spcBef>
              <a:buSzPts val="1100"/>
              <a:tabLst>
                <a:tab pos="478155" algn="l"/>
                <a:tab pos="478790" algn="l"/>
              </a:tabLst>
            </a:pPr>
            <a:r>
              <a:rPr lang="en-US" sz="1000" b="1" spc="0" dirty="0">
                <a:latin typeface="Arial" panose="020B0604020202020204" pitchFamily="34" charset="0"/>
                <a:cs typeface="Arial" panose="020B0604020202020204" pitchFamily="34" charset="0"/>
              </a:rPr>
              <a:t>What is hindmilk?</a:t>
            </a:r>
            <a:endParaRPr lang="en-GB" sz="1000" b="1" spc="0" dirty="0">
              <a:latin typeface="Arial" panose="020B0604020202020204" pitchFamily="34" charset="0"/>
              <a:cs typeface="Arial" panose="020B0604020202020204" pitchFamily="34" charset="0"/>
            </a:endParaRPr>
          </a:p>
          <a:p>
            <a:pPr>
              <a:spcBef>
                <a:spcPts val="10"/>
              </a:spcBef>
            </a:pPr>
            <a:r>
              <a:rPr lang="en-US" sz="1000" spc="0" dirty="0">
                <a:latin typeface="Arial" panose="020B0604020202020204" pitchFamily="34" charset="0"/>
                <a:cs typeface="Arial" panose="020B0604020202020204" pitchFamily="34" charset="0"/>
              </a:rPr>
              <a:t>Hindmilk is the fat-rich breastmilk that is produced later in a feed.</a:t>
            </a:r>
            <a:br>
              <a:rPr lang="en-US" sz="1000" spc="0" dirty="0">
                <a:latin typeface="Arial" panose="020B0604020202020204" pitchFamily="34" charset="0"/>
                <a:cs typeface="Arial" panose="020B0604020202020204" pitchFamily="34" charset="0"/>
              </a:rPr>
            </a:br>
            <a:endParaRPr lang="en-US" sz="1000" spc="0" dirty="0">
              <a:latin typeface="Arial" panose="020B0604020202020204" pitchFamily="34" charset="0"/>
              <a:cs typeface="Arial" panose="020B0604020202020204" pitchFamily="34" charset="0"/>
            </a:endParaRPr>
          </a:p>
          <a:p>
            <a:pPr marR="1016000" lvl="0">
              <a:lnSpc>
                <a:spcPct val="105000"/>
              </a:lnSpc>
              <a:spcBef>
                <a:spcPts val="880"/>
              </a:spcBef>
              <a:spcAft>
                <a:spcPts val="0"/>
              </a:spcAft>
              <a:tabLst>
                <a:tab pos="478155" algn="l"/>
                <a:tab pos="478790" algn="l"/>
              </a:tabLst>
            </a:pPr>
            <a:r>
              <a:rPr lang="en-US" sz="1000" b="1" spc="0" dirty="0">
                <a:latin typeface="Arial" panose="020B0604020202020204" pitchFamily="34" charset="0"/>
                <a:cs typeface="Arial" panose="020B0604020202020204" pitchFamily="34" charset="0"/>
              </a:rPr>
              <a:t>What does the phrase “milk coming in” mean? </a:t>
            </a:r>
            <a:br>
              <a:rPr lang="en-US" sz="1000" b="1" spc="0" dirty="0">
                <a:latin typeface="Arial" panose="020B0604020202020204" pitchFamily="34" charset="0"/>
                <a:cs typeface="Arial" panose="020B0604020202020204" pitchFamily="34" charset="0"/>
              </a:rPr>
            </a:br>
            <a:r>
              <a:rPr lang="en-US" sz="1000" spc="0" dirty="0">
                <a:latin typeface="Arial" panose="020B0604020202020204" pitchFamily="34" charset="0"/>
                <a:cs typeface="Arial" panose="020B0604020202020204" pitchFamily="34" charset="0"/>
              </a:rPr>
              <a:t>A few days after delivery, colostrum changes into mature milk and the volume increases. A woman’s breasts feel full, hard and heavy. Some people call this the milk “coming in”, but this can be confusing to a new mother. It is better for health care workers to describe the changes in her milk in the first week.</a:t>
            </a:r>
            <a:endParaRPr lang="en-GB" sz="1000" spc="0" dirty="0">
              <a:latin typeface="Arial" panose="020B0604020202020204" pitchFamily="34" charset="0"/>
              <a:cs typeface="Arial" panose="020B0604020202020204" pitchFamily="34" charset="0"/>
            </a:endParaRPr>
          </a:p>
          <a:p>
            <a:endParaRPr lang="en-US" sz="1000" spc="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latin typeface="Arial" panose="020B0604020202020204" pitchFamily="34" charset="0"/>
                <a:cs typeface="Arial" panose="020B0604020202020204" pitchFamily="34" charset="0"/>
              </a:rPr>
              <a:t>To learn more </a:t>
            </a:r>
            <a:br>
              <a:rPr lang="en-US" sz="1000" i="1" dirty="0">
                <a:latin typeface="Arial" panose="020B0604020202020204" pitchFamily="34" charset="0"/>
                <a:cs typeface="Arial" panose="020B0604020202020204" pitchFamily="34" charset="0"/>
              </a:rPr>
            </a:b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Maximising-breastmilk production </a:t>
            </a:r>
            <a:endParaRPr lang="en-NO" sz="1000" i="1" dirty="0">
              <a:latin typeface="Arial" panose="020B0604020202020204" pitchFamily="34" charset="0"/>
              <a:cs typeface="Arial" panose="020B0604020202020204" pitchFamily="34" charset="0"/>
            </a:endParaRPr>
          </a:p>
          <a:p>
            <a:endParaRPr lang="en-GB" sz="100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972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1103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Skin-to-skin contact after birth promotes reflexes and behaviours needed to initiate breastfeeding.</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Separation interferes with initiation of breastfeeding.</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Delay in initiation contributes to difficulties breastfeeding and increases the risk of mortality. </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i="1" dirty="0">
                <a:latin typeface="Arial" panose="020B0604020202020204" pitchFamily="34" charset="0"/>
                <a:cs typeface="Arial" panose="020B0604020202020204" pitchFamily="34" charset="0"/>
              </a:rPr>
              <a:t>To learn more </a:t>
            </a:r>
            <a:br>
              <a:rPr lang="en-GB" sz="1000" i="1" dirty="0">
                <a:latin typeface="Arial" panose="020B0604020202020204" pitchFamily="34" charset="0"/>
                <a:cs typeface="Arial" panose="020B0604020202020204" pitchFamily="34" charset="0"/>
              </a:rPr>
            </a:b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Meeting baby for the first time</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15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ea typeface="Myriad Pro Light"/>
                <a:cs typeface="Arial" panose="020B0604020202020204" pitchFamily="34" charset="0"/>
              </a:rPr>
              <a:t>As</a:t>
            </a:r>
            <a:r>
              <a:rPr lang="en-US" sz="1000" b="1" spc="0" dirty="0">
                <a:effectLst/>
                <a:latin typeface="Arial" panose="020B0604020202020204" pitchFamily="34" charset="0"/>
                <a:ea typeface="Myriad Pro Light"/>
                <a:cs typeface="Arial" panose="020B0604020202020204" pitchFamily="34" charset="0"/>
              </a:rPr>
              <a:t> the baby is moving towards the breast, what is the health worker doing?</a:t>
            </a:r>
          </a:p>
          <a:p>
            <a:endParaRPr lang="en-US" sz="1000" b="0" spc="0" dirty="0">
              <a:latin typeface="Arial" panose="020B0604020202020204" pitchFamily="34" charset="0"/>
              <a:ea typeface="Myriad Pro Light"/>
              <a:cs typeface="Arial" panose="020B0604020202020204" pitchFamily="34" charset="0"/>
            </a:endParaRPr>
          </a:p>
          <a:p>
            <a:r>
              <a:rPr lang="en-US" sz="1000" b="0" spc="0" dirty="0">
                <a:latin typeface="Arial" panose="020B0604020202020204" pitchFamily="34" charset="0"/>
                <a:ea typeface="Myriad Pro Light"/>
                <a:cs typeface="Arial" panose="020B0604020202020204" pitchFamily="34" charset="0"/>
              </a:rPr>
              <a:t>The health worker is providing a calm relaxed atmosphere and not interfering in the process in order to support the normal progression:</a:t>
            </a:r>
            <a:endParaRPr lang="en-GB" sz="1000" b="0" spc="0" dirty="0">
              <a:effectLst/>
              <a:latin typeface="Arial" panose="020B0604020202020204" pitchFamily="34" charset="0"/>
              <a:ea typeface="Myriad Pro Light"/>
              <a:cs typeface="Arial" panose="020B0604020202020204" pitchFamily="34" charset="0"/>
            </a:endParaRPr>
          </a:p>
          <a:p>
            <a:pPr marL="171450" indent="-171450">
              <a:buFont typeface="Arial" panose="020B0604020202020204" pitchFamily="34" charset="0"/>
              <a:buChar char="•"/>
            </a:pPr>
            <a:r>
              <a:rPr lang="en-US" sz="1000" b="0" spc="0" dirty="0">
                <a:effectLst/>
                <a:latin typeface="Arial" panose="020B0604020202020204" pitchFamily="34" charset="0"/>
                <a:ea typeface="Myriad Pro" panose="020B0503030403020204"/>
                <a:cs typeface="Arial" panose="020B0604020202020204" pitchFamily="34" charset="0"/>
              </a:rPr>
              <a:t>Most babies slowly crawl toward the breast while they are in skin-to-skin contact.</a:t>
            </a:r>
            <a:endParaRPr lang="en-GB" sz="1000" b="0" spc="0" dirty="0">
              <a:effectLst/>
              <a:latin typeface="Arial" panose="020B0604020202020204" pitchFamily="34" charset="0"/>
              <a:ea typeface="Myriad Pro" panose="020B0503030403020204"/>
              <a:cs typeface="Arial" panose="020B0604020202020204" pitchFamily="34" charset="0"/>
            </a:endParaRPr>
          </a:p>
          <a:p>
            <a:pPr marL="171450" indent="-171450">
              <a:buFont typeface="Arial" panose="020B0604020202020204" pitchFamily="34" charset="0"/>
              <a:buChar char="•"/>
            </a:pPr>
            <a:r>
              <a:rPr lang="en-US" sz="1000" b="0" spc="0" dirty="0">
                <a:effectLst/>
                <a:latin typeface="Arial" panose="020B0604020202020204" pitchFamily="34" charset="0"/>
                <a:ea typeface="Myriad Pro" panose="020B0503030403020204"/>
                <a:cs typeface="Arial" panose="020B0604020202020204" pitchFamily="34" charset="0"/>
              </a:rPr>
              <a:t>If the mother has received medication, the baby may take much longer to respond</a:t>
            </a:r>
            <a:r>
              <a:rPr lang="en-US" sz="1000" spc="0" dirty="0">
                <a:effectLst/>
                <a:latin typeface="Arial" panose="020B0604020202020204" pitchFamily="34" charset="0"/>
                <a:ea typeface="Myriad Pro" panose="020B0503030403020204"/>
                <a:cs typeface="Arial" panose="020B0604020202020204" pitchFamily="34" charset="0"/>
              </a:rPr>
              <a:t>.</a:t>
            </a:r>
            <a:endParaRPr lang="en-GB" sz="1000" dirty="0">
              <a:latin typeface="Arial" panose="020B0604020202020204" pitchFamily="34" charset="0"/>
              <a:ea typeface="Myriad Pro" panose="020B0503030403020204"/>
              <a:cs typeface="Arial" panose="020B0604020202020204" pitchFamily="34" charset="0"/>
            </a:endParaRPr>
          </a:p>
          <a:p>
            <a:pPr marL="171450" indent="-171450">
              <a:buFont typeface="Arial" panose="020B0604020202020204" pitchFamily="34" charset="0"/>
              <a:buChar char="•"/>
            </a:pPr>
            <a:r>
              <a:rPr lang="en-US" sz="1000" spc="0" dirty="0">
                <a:effectLst/>
                <a:latin typeface="Arial" panose="020B0604020202020204" pitchFamily="34" charset="0"/>
                <a:ea typeface="Myriad Pro" panose="020B0503030403020204"/>
                <a:cs typeface="Arial" panose="020B0604020202020204" pitchFamily="34" charset="0"/>
              </a:rPr>
              <a:t>When a mother and baby are in skin-to-skin contact without interruption, the baby will typically work through a series of instinctual pre-feeding </a:t>
            </a:r>
            <a:r>
              <a:rPr lang="en-US" sz="1000" spc="0" dirty="0" err="1">
                <a:effectLst/>
                <a:latin typeface="Arial" panose="020B0604020202020204" pitchFamily="34" charset="0"/>
                <a:ea typeface="Myriad Pro" panose="020B0503030403020204"/>
                <a:cs typeface="Arial" panose="020B0604020202020204" pitchFamily="34" charset="0"/>
              </a:rPr>
              <a:t>behaviours</a:t>
            </a:r>
            <a:r>
              <a:rPr lang="en-US" sz="1000" spc="0" dirty="0">
                <a:effectLst/>
                <a:latin typeface="Arial" panose="020B0604020202020204" pitchFamily="34" charset="0"/>
                <a:ea typeface="Myriad Pro" panose="020B0503030403020204"/>
                <a:cs typeface="Arial" panose="020B0604020202020204" pitchFamily="34" charset="0"/>
              </a:rPr>
              <a:t> called the </a:t>
            </a:r>
            <a:r>
              <a:rPr lang="en-US" sz="1000" u="sng" spc="0" dirty="0">
                <a:effectLst/>
                <a:latin typeface="Arial" panose="020B0604020202020204" pitchFamily="34" charset="0"/>
                <a:ea typeface="Myriad Pro" panose="020B0503030403020204"/>
                <a:cs typeface="Arial" panose="020B0604020202020204" pitchFamily="34" charset="0"/>
              </a:rPr>
              <a:t>9 stages</a:t>
            </a:r>
            <a:r>
              <a:rPr lang="en-US" sz="1000" spc="0" dirty="0">
                <a:effectLst/>
                <a:latin typeface="Arial" panose="020B0604020202020204" pitchFamily="34" charset="0"/>
                <a:ea typeface="Myriad Pro" panose="020B0503030403020204"/>
                <a:cs typeface="Arial" panose="020B0604020202020204" pitchFamily="34" charset="0"/>
              </a:rPr>
              <a:t>:</a:t>
            </a:r>
          </a:p>
          <a:p>
            <a:pPr marL="342000" lvl="1" indent="-162000">
              <a:buFont typeface="Courier New" panose="02070309020205020404" pitchFamily="49" charset="0"/>
              <a:buChar char="o"/>
            </a:pPr>
            <a:r>
              <a:rPr lang="en-GB" sz="1000" spc="0" dirty="0">
                <a:effectLst/>
                <a:latin typeface="Arial" panose="020B0604020202020204" pitchFamily="34" charset="0"/>
                <a:ea typeface="Minion Pro"/>
                <a:cs typeface="Arial" panose="020B0604020202020204" pitchFamily="34" charset="0"/>
              </a:rPr>
              <a:t>B</a:t>
            </a:r>
            <a:r>
              <a:rPr lang="en-US" sz="1000" spc="0" dirty="0" err="1">
                <a:effectLst/>
                <a:latin typeface="Arial" panose="020B0604020202020204" pitchFamily="34" charset="0"/>
                <a:ea typeface="Minion Pro"/>
                <a:cs typeface="Arial" panose="020B0604020202020204" pitchFamily="34" charset="0"/>
              </a:rPr>
              <a:t>irth</a:t>
            </a:r>
            <a:r>
              <a:rPr lang="en-US" sz="1000" spc="0" dirty="0">
                <a:effectLst/>
                <a:latin typeface="Arial" panose="020B0604020202020204" pitchFamily="34" charset="0"/>
                <a:ea typeface="Minion Pro"/>
                <a:cs typeface="Arial" panose="020B0604020202020204" pitchFamily="34" charset="0"/>
              </a:rPr>
              <a:t> cry</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spc="0" dirty="0">
                <a:effectLst/>
                <a:latin typeface="Arial" panose="020B0604020202020204" pitchFamily="34" charset="0"/>
                <a:ea typeface="Minion Pro"/>
                <a:cs typeface="Arial" panose="020B0604020202020204" pitchFamily="34" charset="0"/>
              </a:rPr>
              <a:t>Relaxation</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spc="0" dirty="0">
                <a:effectLst/>
                <a:latin typeface="Arial" panose="020B0604020202020204" pitchFamily="34" charset="0"/>
                <a:ea typeface="Minion Pro"/>
                <a:cs typeface="Arial" panose="020B0604020202020204" pitchFamily="34" charset="0"/>
              </a:rPr>
              <a:t>Awakening</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spc="0" dirty="0">
                <a:effectLst/>
                <a:latin typeface="Arial" panose="020B0604020202020204" pitchFamily="34" charset="0"/>
                <a:ea typeface="Minion Pro"/>
                <a:cs typeface="Arial" panose="020B0604020202020204" pitchFamily="34" charset="0"/>
              </a:rPr>
              <a:t>Activity</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spc="0" dirty="0">
                <a:effectLst/>
                <a:latin typeface="Arial" panose="020B0604020202020204" pitchFamily="34" charset="0"/>
                <a:ea typeface="Minion Pro"/>
                <a:cs typeface="Arial" panose="020B0604020202020204" pitchFamily="34" charset="0"/>
              </a:rPr>
              <a:t>Crawling</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spc="0" dirty="0">
                <a:effectLst/>
                <a:latin typeface="Arial" panose="020B0604020202020204" pitchFamily="34" charset="0"/>
                <a:ea typeface="Minion Pro"/>
                <a:cs typeface="Arial" panose="020B0604020202020204" pitchFamily="34" charset="0"/>
              </a:rPr>
              <a:t>First resting</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spc="0" dirty="0">
                <a:effectLst/>
                <a:latin typeface="Arial" panose="020B0604020202020204" pitchFamily="34" charset="0"/>
                <a:ea typeface="Minion Pro"/>
                <a:cs typeface="Arial" panose="020B0604020202020204" pitchFamily="34" charset="0"/>
              </a:rPr>
              <a:t>Familiarizing</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spc="0" dirty="0">
                <a:effectLst/>
                <a:latin typeface="Arial" panose="020B0604020202020204" pitchFamily="34" charset="0"/>
                <a:ea typeface="Minion Pro"/>
                <a:cs typeface="Arial" panose="020B0604020202020204" pitchFamily="34" charset="0"/>
              </a:rPr>
              <a:t>Suckling</a:t>
            </a:r>
            <a:endParaRPr lang="en-GB" sz="1000" dirty="0">
              <a:latin typeface="Arial" panose="020B0604020202020204" pitchFamily="34" charset="0"/>
              <a:ea typeface="Minion Pro"/>
              <a:cs typeface="Arial" panose="020B0604020202020204" pitchFamily="34" charset="0"/>
            </a:endParaRPr>
          </a:p>
          <a:p>
            <a:pPr marL="342000" lvl="1" indent="-162000">
              <a:buFont typeface="Courier New" panose="02070309020205020404" pitchFamily="49" charset="0"/>
              <a:buChar char="o"/>
            </a:pPr>
            <a:r>
              <a:rPr lang="en-US" sz="1000" dirty="0">
                <a:latin typeface="Arial" panose="020B0604020202020204" pitchFamily="34" charset="0"/>
                <a:ea typeface="Minion Pro"/>
                <a:cs typeface="Arial" panose="020B0604020202020204" pitchFamily="34" charset="0"/>
              </a:rPr>
              <a:t>S</a:t>
            </a:r>
            <a:r>
              <a:rPr lang="en-US" sz="1000" spc="0" dirty="0">
                <a:effectLst/>
                <a:latin typeface="Arial" panose="020B0604020202020204" pitchFamily="34" charset="0"/>
                <a:ea typeface="Minion Pro"/>
                <a:cs typeface="Arial" panose="020B0604020202020204" pitchFamily="34" charset="0"/>
              </a:rPr>
              <a:t>leeping</a:t>
            </a:r>
            <a:endParaRPr lang="en-GB" sz="1000" spc="0" dirty="0">
              <a:effectLst/>
              <a:latin typeface="Arial" panose="020B0604020202020204" pitchFamily="34" charset="0"/>
              <a:ea typeface="Myriad Pro" panose="020B0503030403020204"/>
              <a:cs typeface="Arial" panose="020B0604020202020204" pitchFamily="34" charset="0"/>
            </a:endParaRPr>
          </a:p>
          <a:p>
            <a:pPr marL="171450" marR="0" lvl="2" indent="-171450" algn="l" defTabSz="914400" rtl="0" eaLnBrk="1" fontAlgn="auto" latinLnBrk="0" hangingPunct="1">
              <a:lnSpc>
                <a:spcPts val="1440"/>
              </a:lnSpc>
              <a:spcBef>
                <a:spcPts val="0"/>
              </a:spcBef>
              <a:spcAft>
                <a:spcPts val="0"/>
              </a:spcAft>
              <a:buClrTx/>
              <a:buSzPts val="1100"/>
              <a:buFont typeface="Arial" panose="020B0604020202020204" pitchFamily="34" charset="0"/>
              <a:buChar char="•"/>
              <a:tabLst>
                <a:tab pos="587375" algn="l"/>
              </a:tabLst>
              <a:defRPr/>
            </a:pPr>
            <a:r>
              <a:rPr lang="en-US" sz="1000" spc="0" dirty="0">
                <a:effectLst/>
                <a:latin typeface="Arial" panose="020B0604020202020204" pitchFamily="34" charset="0"/>
                <a:ea typeface="Myriad Pro" panose="020B0503030403020204"/>
                <a:cs typeface="Arial" panose="020B0604020202020204" pitchFamily="34" charset="0"/>
              </a:rPr>
              <a:t>A longer period of skin-to-skin contact is recommended if the baby has not suckled by one hour after birth.</a:t>
            </a:r>
            <a:endParaRPr lang="en-GB" sz="1000" spc="0" dirty="0">
              <a:effectLst/>
              <a:latin typeface="Arial" panose="020B0604020202020204" pitchFamily="34" charset="0"/>
              <a:ea typeface="Myriad Pro" panose="020B0503030403020204"/>
              <a:cs typeface="Arial" panose="020B0604020202020204" pitchFamily="34" charset="0"/>
            </a:endParaRPr>
          </a:p>
        </p:txBody>
      </p:sp>
    </p:spTree>
    <p:extLst>
      <p:ext uri="{BB962C8B-B14F-4D97-AF65-F5344CB8AC3E}">
        <p14:creationId xmlns:p14="http://schemas.microsoft.com/office/powerpoint/2010/main" val="301921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75323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166C3-53B4-E1AE-F97F-81DA2E95C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C43CE-D102-AB0A-9FB4-BEBCB06DD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43B031-BBA5-887E-DDD8-EBB57BEA8A54}"/>
              </a:ext>
            </a:extLst>
          </p:cNvPr>
          <p:cNvSpPr>
            <a:spLocks noGrp="1"/>
          </p:cNvSpPr>
          <p:nvPr>
            <p:ph type="body" idx="1"/>
          </p:nvPr>
        </p:nvSpPr>
        <p:spPr/>
        <p:txBody>
          <a:bodyPr/>
          <a:lstStyle/>
          <a:p>
            <a:r>
              <a:rPr lang="en-US" sz="1000" b="1" dirty="0">
                <a:effectLst/>
                <a:latin typeface="Arial" panose="020B0604020202020204" pitchFamily="34" charset="0"/>
                <a:ea typeface="Myriad Pro" panose="020B0503030403020204"/>
                <a:cs typeface="Arial" panose="020B0604020202020204" pitchFamily="34" charset="0"/>
              </a:rPr>
              <a:t>Many</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babies</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attach</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to</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the</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breast</a:t>
            </a:r>
            <a:r>
              <a:rPr lang="en-US" sz="1000" b="1" spc="-3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and</a:t>
            </a:r>
            <a:r>
              <a:rPr lang="en-US" sz="1000" b="1" spc="-25"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suckle very well </a:t>
            </a:r>
            <a:r>
              <a:rPr lang="en-US" sz="1000" b="1" u="sng" dirty="0">
                <a:effectLst/>
                <a:latin typeface="Arial" panose="020B0604020202020204" pitchFamily="34" charset="0"/>
                <a:ea typeface="Myriad Pro" panose="020B0503030403020204"/>
                <a:cs typeface="Arial" panose="020B0604020202020204" pitchFamily="34" charset="0"/>
              </a:rPr>
              <a:t>without</a:t>
            </a:r>
            <a:r>
              <a:rPr lang="en-US" sz="1000" b="1" u="sng" spc="-5" dirty="0">
                <a:effectLst/>
                <a:latin typeface="Arial" panose="020B0604020202020204" pitchFamily="34" charset="0"/>
                <a:ea typeface="Myriad Pro" panose="020B0503030403020204"/>
                <a:cs typeface="Arial" panose="020B0604020202020204" pitchFamily="34" charset="0"/>
              </a:rPr>
              <a:t> </a:t>
            </a:r>
            <a:r>
              <a:rPr lang="en-US" sz="1000" b="1" u="sng" dirty="0">
                <a:effectLst/>
                <a:latin typeface="Arial" panose="020B0604020202020204" pitchFamily="34" charset="0"/>
                <a:ea typeface="Myriad Pro" panose="020B0503030403020204"/>
                <a:cs typeface="Arial" panose="020B0604020202020204" pitchFamily="34" charset="0"/>
              </a:rPr>
              <a:t>help</a:t>
            </a:r>
            <a:r>
              <a:rPr lang="en-US" sz="1000" dirty="0">
                <a:effectLst/>
                <a:latin typeface="Arial" panose="020B0604020202020204" pitchFamily="34" charset="0"/>
                <a:ea typeface="Myriad Pro" panose="020B0503030403020204"/>
                <a:cs typeface="Arial" panose="020B0604020202020204" pitchFamily="34" charset="0"/>
              </a:rPr>
              <a:t>. This baby has attached to the breast by himself and has started suckling and touching</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the</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nipple</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with</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his</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hand.</a:t>
            </a:r>
            <a:r>
              <a:rPr lang="en-US" sz="1000" spc="-25" dirty="0">
                <a:effectLst/>
                <a:latin typeface="Arial" panose="020B0604020202020204" pitchFamily="34" charset="0"/>
                <a:ea typeface="Myriad Pro" panose="020B0503030403020204"/>
                <a:cs typeface="Arial" panose="020B0604020202020204" pitchFamily="34" charset="0"/>
              </a:rPr>
              <a:t> </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What happens if the mother and baby are separated? </a:t>
            </a:r>
            <a:endParaRPr lang="en-US" sz="1000" dirty="0">
              <a:latin typeface="Arial" panose="020B0604020202020204" pitchFamily="34" charset="0"/>
              <a:ea typeface="Myriad Pro" panose="020B0503030403020204"/>
              <a:cs typeface="Arial" panose="020B0604020202020204" pitchFamily="34" charset="0"/>
            </a:endParaRPr>
          </a:p>
          <a:p>
            <a:pPr lvl="0">
              <a:spcBef>
                <a:spcPts val="5"/>
              </a:spcBef>
              <a:buSzPts val="1100"/>
              <a:tabLst>
                <a:tab pos="478155" algn="l"/>
                <a:tab pos="478790" algn="l"/>
              </a:tabLst>
            </a:pPr>
            <a:r>
              <a:rPr lang="en-US" sz="1000" b="0" dirty="0">
                <a:latin typeface="Arial" panose="020B0604020202020204" pitchFamily="34" charset="0"/>
                <a:ea typeface="Myriad Pro" panose="020B0503030403020204"/>
                <a:cs typeface="Arial" panose="020B0604020202020204" pitchFamily="34" charset="0"/>
              </a:rPr>
              <a:t>T</a:t>
            </a:r>
            <a:r>
              <a:rPr lang="en-US" sz="1000" b="0" dirty="0">
                <a:effectLst/>
                <a:latin typeface="Arial" panose="020B0604020202020204" pitchFamily="34" charset="0"/>
                <a:ea typeface="Myriad Pro" panose="020B0503030403020204"/>
                <a:cs typeface="Arial" panose="020B0604020202020204" pitchFamily="34" charset="0"/>
              </a:rPr>
              <a:t>he baby’s pattern of </a:t>
            </a:r>
            <a:r>
              <a:rPr lang="en-US" sz="1000" b="0" dirty="0" err="1">
                <a:effectLst/>
                <a:latin typeface="Arial" panose="020B0604020202020204" pitchFamily="34" charset="0"/>
                <a:ea typeface="Myriad Pro" panose="020B0503030403020204"/>
                <a:cs typeface="Arial" panose="020B0604020202020204" pitchFamily="34" charset="0"/>
              </a:rPr>
              <a:t>behaviour</a:t>
            </a:r>
            <a:r>
              <a:rPr lang="en-US" sz="1000" b="0" spc="-90" dirty="0">
                <a:effectLst/>
                <a:latin typeface="Arial" panose="020B0604020202020204" pitchFamily="34" charset="0"/>
                <a:ea typeface="Myriad Pro" panose="020B0503030403020204"/>
                <a:cs typeface="Arial" panose="020B0604020202020204" pitchFamily="34" charset="0"/>
              </a:rPr>
              <a:t> c</a:t>
            </a:r>
            <a:r>
              <a:rPr lang="en-US" sz="1000" b="0" dirty="0">
                <a:effectLst/>
                <a:latin typeface="Arial" panose="020B0604020202020204" pitchFamily="34" charset="0"/>
                <a:ea typeface="Myriad Pro" panose="020B0503030403020204"/>
                <a:cs typeface="Arial" panose="020B0604020202020204" pitchFamily="34" charset="0"/>
              </a:rPr>
              <a:t>hanges.</a:t>
            </a:r>
            <a:endParaRPr lang="en-GB" sz="1000" b="0" dirty="0">
              <a:effectLst/>
              <a:latin typeface="Arial" panose="020B0604020202020204" pitchFamily="34" charset="0"/>
              <a:ea typeface="Myriad Pro" panose="020B0503030403020204"/>
              <a:cs typeface="Arial" panose="020B0604020202020204" pitchFamily="34" charset="0"/>
            </a:endParaRPr>
          </a:p>
          <a:p>
            <a:pPr marL="171450" lvl="0" indent="-171450">
              <a:spcBef>
                <a:spcPts val="5"/>
              </a:spcBef>
              <a:buSzPts val="110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The</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baby</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is</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less</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organized</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and</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takes</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longer</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to</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start</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to</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breastfeed.</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This</a:t>
            </a:r>
            <a:r>
              <a:rPr lang="en-US" sz="1000" spc="-2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makes</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it more difficult to establish</a:t>
            </a:r>
            <a:r>
              <a:rPr lang="en-US" sz="1000" spc="-1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breastfeeding.</a:t>
            </a:r>
            <a:endParaRPr lang="en-GB" sz="1000" dirty="0">
              <a:effectLst/>
              <a:latin typeface="Arial" panose="020B0604020202020204" pitchFamily="34" charset="0"/>
              <a:ea typeface="Minion Pro"/>
              <a:cs typeface="Arial" panose="020B0604020202020204" pitchFamily="34" charset="0"/>
            </a:endParaRPr>
          </a:p>
          <a:p>
            <a:pPr marL="171450" lvl="0" indent="-171450">
              <a:spcBef>
                <a:spcPts val="5"/>
              </a:spcBef>
              <a:buSzPts val="110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Unless</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there</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is</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known</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medical</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reason</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for</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not</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breastfeeding,</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all</a:t>
            </a:r>
            <a:r>
              <a:rPr lang="en-US" sz="1000" spc="-2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mothers should be encouraged to let their baby suckle at the</a:t>
            </a:r>
            <a:r>
              <a:rPr lang="en-US" sz="1000" spc="-7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breast.</a:t>
            </a:r>
            <a:endParaRPr lang="en-GB" sz="1000" dirty="0">
              <a:effectLst/>
              <a:latin typeface="Arial" panose="020B0604020202020204" pitchFamily="34" charset="0"/>
              <a:ea typeface="Minion Pro"/>
              <a:cs typeface="Arial" panose="020B0604020202020204" pitchFamily="34" charset="0"/>
            </a:endParaRPr>
          </a:p>
          <a:p>
            <a:endParaRPr lang="en-US" sz="1000" b="1" i="1" dirty="0">
              <a:latin typeface="Arial" panose="020B0604020202020204" pitchFamily="34" charset="0"/>
              <a:cs typeface="Arial" panose="020B0604020202020204" pitchFamily="34" charset="0"/>
            </a:endParaRPr>
          </a:p>
          <a:p>
            <a:r>
              <a:rPr lang="en-US" sz="1000" b="0" i="1" dirty="0">
                <a:latin typeface="Arial" panose="020B0604020202020204" pitchFamily="34" charset="0"/>
                <a:cs typeface="Arial" panose="020B0604020202020204" pitchFamily="34" charset="0"/>
              </a:rPr>
              <a:t>To</a:t>
            </a:r>
            <a:r>
              <a:rPr lang="en-US" sz="1000" b="0" i="1" baseline="0" dirty="0">
                <a:latin typeface="Arial" panose="020B0604020202020204" pitchFamily="34" charset="0"/>
                <a:cs typeface="Arial" panose="020B0604020202020204" pitchFamily="34" charset="0"/>
              </a:rPr>
              <a:t> learn more</a:t>
            </a:r>
            <a:r>
              <a:rPr lang="en-US" sz="1000" b="0" i="1" dirty="0">
                <a:latin typeface="Arial" panose="020B0604020202020204" pitchFamily="34" charset="0"/>
                <a:cs typeface="Arial" panose="020B0604020202020204" pitchFamily="34" charset="0"/>
              </a:rPr>
              <a:t> </a:t>
            </a:r>
            <a:br>
              <a:rPr lang="en-US" sz="1000" b="0" i="1" dirty="0">
                <a:latin typeface="Arial" panose="020B0604020202020204" pitchFamily="34" charset="0"/>
                <a:cs typeface="Arial" panose="020B0604020202020204" pitchFamily="34" charset="0"/>
              </a:rPr>
            </a:br>
            <a:r>
              <a:rPr lang="en-US" sz="1000" i="1" dirty="0">
                <a:latin typeface="Arial" panose="020B0604020202020204" pitchFamily="34" charset="0"/>
                <a:cs typeface="Arial" panose="020B0604020202020204" pitchFamily="34" charset="0"/>
                <a:hlinkClick r:id="rId3"/>
              </a:rPr>
              <a:t>Baby-led-attachment</a:t>
            </a:r>
            <a:endParaRPr lang="en-GB" sz="1000" i="1" dirty="0">
              <a:effectLst/>
              <a:latin typeface="Arial" panose="020B0604020202020204" pitchFamily="34" charset="0"/>
              <a:ea typeface="Myriad Pro" panose="020B0503030403020204"/>
              <a:cs typeface="Arial" panose="020B0604020202020204" pitchFamily="34" charset="0"/>
            </a:endParaRPr>
          </a:p>
          <a:p>
            <a:pPr>
              <a:spcBef>
                <a:spcPts val="20"/>
              </a:spcBef>
            </a:pPr>
            <a:endParaRPr lang="en-GB" sz="1000" b="1" dirty="0">
              <a:effectLst/>
              <a:latin typeface="Arial" panose="020B0604020202020204" pitchFamily="34" charset="0"/>
              <a:ea typeface="Myriad Pro" panose="020B0503030403020204"/>
              <a:cs typeface="Arial" panose="020B0604020202020204" pitchFamily="34" charset="0"/>
            </a:endParaRPr>
          </a:p>
          <a:p>
            <a:pPr>
              <a:spcBef>
                <a:spcPts val="15"/>
              </a:spcBef>
            </a:pPr>
            <a:r>
              <a:rPr lang="en-US" sz="1000" dirty="0">
                <a:latin typeface="Arial" panose="020B0604020202020204" pitchFamily="34" charset="0"/>
                <a:cs typeface="Arial" panose="020B0604020202020204" pitchFamily="34" charset="0"/>
              </a:rPr>
              <a:t>The first time the baby suckles at the breast should be considered an introduction to the breast rather than a feed. This is key in providing encouragement and building the mother’s confidence.</a:t>
            </a:r>
            <a:endParaRPr lang="en-GB" sz="1000" dirty="0">
              <a:effectLst/>
              <a:latin typeface="Arial" panose="020B0604020202020204" pitchFamily="34" charset="0"/>
              <a:ea typeface="+mn-ea"/>
              <a:cs typeface="Arial" panose="020B0604020202020204" pitchFamily="34" charset="0"/>
            </a:endParaRPr>
          </a:p>
          <a:p>
            <a:pPr>
              <a:spcBef>
                <a:spcPts val="15"/>
              </a:spcBef>
            </a:pPr>
            <a:endParaRPr lang="en-US" sz="1000" b="1" dirty="0">
              <a:effectLst/>
              <a:latin typeface="Arial" panose="020B0604020202020204" pitchFamily="34" charset="0"/>
              <a:ea typeface="Myriad Pro" panose="020B0503030403020204"/>
              <a:cs typeface="Arial" panose="020B0604020202020204" pitchFamily="34" charset="0"/>
            </a:endParaRPr>
          </a:p>
          <a:p>
            <a:pPr>
              <a:spcBef>
                <a:spcPts val="15"/>
              </a:spcBef>
            </a:pPr>
            <a:r>
              <a:rPr lang="en-US" sz="1000" b="1" dirty="0">
                <a:effectLst/>
                <a:latin typeface="Arial" panose="020B0604020202020204" pitchFamily="34" charset="0"/>
                <a:ea typeface="Myriad Pro" panose="020B0503030403020204"/>
                <a:cs typeface="Arial" panose="020B0604020202020204" pitchFamily="34" charset="0"/>
              </a:rPr>
              <a:t>There should be NO pressure on the mother or baby</a:t>
            </a:r>
            <a:r>
              <a:rPr lang="en-US" sz="1000" b="1" spc="-40" dirty="0">
                <a:effectLst/>
                <a:latin typeface="Arial" panose="020B0604020202020204" pitchFamily="34" charset="0"/>
                <a:ea typeface="Myriad Pro" panose="020B0503030403020204"/>
                <a:cs typeface="Arial" panose="020B0604020202020204" pitchFamily="34" charset="0"/>
              </a:rPr>
              <a:t> </a:t>
            </a:r>
            <a:r>
              <a:rPr lang="en-US" sz="1000" b="1" dirty="0">
                <a:effectLst/>
                <a:latin typeface="Arial" panose="020B0604020202020204" pitchFamily="34" charset="0"/>
                <a:ea typeface="Myriad Pro" panose="020B0503030403020204"/>
                <a:cs typeface="Arial" panose="020B0604020202020204" pitchFamily="34" charset="0"/>
              </a:rPr>
              <a:t>regarding:</a:t>
            </a:r>
            <a:endParaRPr lang="en-GB" sz="1000" b="1" dirty="0">
              <a:effectLst/>
              <a:latin typeface="Arial" panose="020B0604020202020204" pitchFamily="34" charset="0"/>
              <a:ea typeface="Myriad Pro" panose="020B0503030403020204"/>
              <a:cs typeface="Arial" panose="020B0604020202020204" pitchFamily="34" charset="0"/>
            </a:endParaRPr>
          </a:p>
          <a:p>
            <a:pPr marL="171450" indent="-171450">
              <a:spcBef>
                <a:spcPts val="15"/>
              </a:spcBef>
              <a:buFont typeface="Arial" panose="020B0604020202020204" pitchFamily="34" charset="0"/>
              <a:buChar char="•"/>
            </a:pPr>
            <a:r>
              <a:rPr lang="en-US" sz="1000" dirty="0">
                <a:effectLst/>
                <a:latin typeface="Arial" panose="020B0604020202020204" pitchFamily="34" charset="0"/>
                <a:ea typeface="Minion Pro"/>
                <a:cs typeface="Arial" panose="020B0604020202020204" pitchFamily="34" charset="0"/>
              </a:rPr>
              <a:t>how soon the first feed takes</a:t>
            </a:r>
            <a:r>
              <a:rPr lang="en-US" sz="1000" spc="-1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place</a:t>
            </a:r>
            <a:endParaRPr lang="en-GB" sz="1000" dirty="0">
              <a:effectLst/>
              <a:latin typeface="Arial" panose="020B0604020202020204" pitchFamily="34" charset="0"/>
              <a:ea typeface="Minion Pro"/>
              <a:cs typeface="Arial" panose="020B0604020202020204" pitchFamily="34" charset="0"/>
            </a:endParaRPr>
          </a:p>
          <a:p>
            <a:pPr marL="171450" indent="-171450">
              <a:spcBef>
                <a:spcPts val="15"/>
              </a:spcBef>
              <a:buFont typeface="Arial" panose="020B0604020202020204" pitchFamily="34" charset="0"/>
              <a:buChar char="•"/>
            </a:pPr>
            <a:r>
              <a:rPr lang="en-US" sz="1000" dirty="0">
                <a:effectLst/>
                <a:latin typeface="Arial" panose="020B0604020202020204" pitchFamily="34" charset="0"/>
                <a:ea typeface="Minion Pro"/>
                <a:cs typeface="Arial" panose="020B0604020202020204" pitchFamily="34" charset="0"/>
              </a:rPr>
              <a:t>how long a first feed</a:t>
            </a:r>
            <a:r>
              <a:rPr lang="en-US" sz="1000" spc="-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lasts</a:t>
            </a:r>
            <a:endParaRPr lang="en-GB" sz="1000" dirty="0">
              <a:effectLst/>
              <a:latin typeface="Arial" panose="020B0604020202020204" pitchFamily="34" charset="0"/>
              <a:ea typeface="Minion Pro"/>
              <a:cs typeface="Arial" panose="020B0604020202020204" pitchFamily="34" charset="0"/>
            </a:endParaRPr>
          </a:p>
          <a:p>
            <a:pPr marL="171450" indent="-171450">
              <a:spcBef>
                <a:spcPts val="15"/>
              </a:spcBef>
              <a:buFont typeface="Arial" panose="020B0604020202020204" pitchFamily="34" charset="0"/>
              <a:buChar char="•"/>
            </a:pPr>
            <a:r>
              <a:rPr lang="en-US" sz="1000" dirty="0">
                <a:effectLst/>
                <a:latin typeface="Arial" panose="020B0604020202020204" pitchFamily="34" charset="0"/>
                <a:ea typeface="Minion Pro"/>
                <a:cs typeface="Arial" panose="020B0604020202020204" pitchFamily="34" charset="0"/>
              </a:rPr>
              <a:t>how well attached the baby</a:t>
            </a:r>
            <a:r>
              <a:rPr lang="en-US" sz="1000" spc="-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is at this first feed</a:t>
            </a:r>
            <a:endParaRPr lang="en-GB" sz="1000" dirty="0">
              <a:effectLst/>
              <a:latin typeface="Arial" panose="020B0604020202020204" pitchFamily="34" charset="0"/>
              <a:ea typeface="Minion Pro"/>
              <a:cs typeface="Arial" panose="020B0604020202020204" pitchFamily="34" charset="0"/>
            </a:endParaRPr>
          </a:p>
          <a:p>
            <a:pPr marL="171450" indent="-171450">
              <a:spcBef>
                <a:spcPts val="15"/>
              </a:spcBef>
              <a:buFont typeface="Arial" panose="020B0604020202020204" pitchFamily="34" charset="0"/>
              <a:buChar char="•"/>
            </a:pPr>
            <a:r>
              <a:rPr lang="en-US" sz="1000" dirty="0">
                <a:effectLst/>
                <a:latin typeface="Arial" panose="020B0604020202020204" pitchFamily="34" charset="0"/>
                <a:ea typeface="Minion Pro"/>
                <a:cs typeface="Arial" panose="020B0604020202020204" pitchFamily="34" charset="0"/>
              </a:rPr>
              <a:t>how much colostrum the baby</a:t>
            </a:r>
            <a:r>
              <a:rPr lang="en-US" sz="1000" spc="-1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takes.</a:t>
            </a:r>
            <a:endParaRPr lang="en-GB" sz="1000" dirty="0">
              <a:effectLst/>
              <a:latin typeface="Arial" panose="020B0604020202020204" pitchFamily="34" charset="0"/>
              <a:ea typeface="Minion Pro"/>
              <a:cs typeface="Arial" panose="020B0604020202020204" pitchFamily="34" charset="0"/>
            </a:endParaRPr>
          </a:p>
        </p:txBody>
      </p:sp>
    </p:spTree>
    <p:extLst>
      <p:ext uri="{BB962C8B-B14F-4D97-AF65-F5344CB8AC3E}">
        <p14:creationId xmlns:p14="http://schemas.microsoft.com/office/powerpoint/2010/main" val="296757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B3453-A143-57C2-6A39-6D3862D32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0048C-13E2-EB50-683D-DAC027B79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840DE-BC91-3F86-1C2F-DCA44CA643B4}"/>
              </a:ext>
            </a:extLst>
          </p:cNvPr>
          <p:cNvSpPr>
            <a:spLocks noGrp="1"/>
          </p:cNvSpPr>
          <p:nvPr>
            <p:ph type="body" idx="1"/>
          </p:nvPr>
        </p:nvSpPr>
        <p:spPr/>
        <p:txBody>
          <a:bodyPr/>
          <a:lstStyle/>
          <a:p>
            <a:r>
              <a:rPr lang="en-US" sz="1000" b="0" i="1" dirty="0">
                <a:latin typeface="Arial" panose="020B0604020202020204" pitchFamily="34" charset="0"/>
                <a:cs typeface="Arial" panose="020B0604020202020204" pitchFamily="34" charset="0"/>
              </a:rPr>
              <a:t>View video </a:t>
            </a:r>
            <a:endParaRPr lang="en-US" sz="1000" i="1" dirty="0">
              <a:latin typeface="Arial" panose="020B0604020202020204" pitchFamily="34" charset="0"/>
              <a:cs typeface="Arial" panose="020B0604020202020204" pitchFamily="34" charset="0"/>
            </a:endParaRPr>
          </a:p>
          <a:p>
            <a:endParaRPr lang="en-US" sz="1000" b="1" i="1" dirty="0">
              <a:latin typeface="Arial" panose="020B0604020202020204" pitchFamily="34" charset="0"/>
              <a:cs typeface="Arial" panose="020B0604020202020204" pitchFamily="34" charset="0"/>
            </a:endParaRPr>
          </a:p>
          <a:p>
            <a:r>
              <a:rPr lang="en-GB" sz="1000" b="1" kern="100" dirty="0">
                <a:effectLst/>
                <a:latin typeface="Arial" panose="020B0604020202020204" pitchFamily="34" charset="0"/>
                <a:ea typeface="Calibri" panose="020F0502020204030204" pitchFamily="34" charset="0"/>
                <a:cs typeface="Arial" panose="020B0604020202020204" pitchFamily="34" charset="0"/>
              </a:rPr>
              <a:t>What new knowledge is presented in this video?</a:t>
            </a:r>
          </a:p>
          <a:p>
            <a:r>
              <a:rPr lang="en-GB" sz="1000" b="1" kern="100" dirty="0">
                <a:effectLst/>
                <a:latin typeface="Arial" panose="020B0604020202020204" pitchFamily="34" charset="0"/>
                <a:ea typeface="Calibri" panose="020F0502020204030204" pitchFamily="34" charset="0"/>
                <a:cs typeface="Arial" panose="020B0604020202020204" pitchFamily="34" charset="0"/>
              </a:rPr>
              <a:t>Does this video highlight any quality gaps in your facility?</a:t>
            </a:r>
          </a:p>
          <a:p>
            <a:endParaRPr lang="en-US" sz="1000" b="1" dirty="0">
              <a:latin typeface="Myriad Pro" panose="020B0503030403020204"/>
            </a:endParaRPr>
          </a:p>
        </p:txBody>
      </p:sp>
    </p:spTree>
    <p:extLst>
      <p:ext uri="{BB962C8B-B14F-4D97-AF65-F5344CB8AC3E}">
        <p14:creationId xmlns:p14="http://schemas.microsoft.com/office/powerpoint/2010/main" val="2993865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b="0" i="1" dirty="0">
                <a:latin typeface="Arial" panose="020B0604020202020204" pitchFamily="34" charset="0"/>
                <a:cs typeface="Arial" panose="020B0604020202020204" pitchFamily="34" charset="0"/>
              </a:rPr>
              <a:t>View video</a:t>
            </a:r>
          </a:p>
          <a:p>
            <a:pPr marL="0" indent="0">
              <a:buFont typeface="Arial" panose="020B0604020202020204" pitchFamily="34" charset="0"/>
              <a:buNone/>
            </a:pPr>
            <a:endParaRPr lang="en-US"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00" b="1" dirty="0" err="1">
                <a:latin typeface="Arial" panose="020B0604020202020204" pitchFamily="34" charset="0"/>
                <a:cs typeface="Arial" panose="020B0604020202020204" pitchFamily="34" charset="0"/>
              </a:rPr>
              <a:t>Practise</a:t>
            </a:r>
            <a:r>
              <a:rPr lang="en-US" sz="1000" b="1" dirty="0">
                <a:latin typeface="Arial" panose="020B0604020202020204" pitchFamily="34" charset="0"/>
                <a:cs typeface="Arial" panose="020B0604020202020204" pitchFamily="34" charset="0"/>
              </a:rPr>
              <a:t> helping a mother position the baby for breastfeeding.</a:t>
            </a:r>
            <a:endParaRPr lang="en-US"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0" b="0"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To learn more </a:t>
            </a:r>
            <a:br>
              <a:rPr lang="en-US" sz="1000" dirty="0">
                <a:latin typeface="Arial" panose="020B0604020202020204" pitchFamily="34" charset="0"/>
                <a:cs typeface="Arial" panose="020B0604020202020204" pitchFamily="34" charset="0"/>
              </a:rPr>
            </a:br>
            <a:r>
              <a:rPr lang="en-US" sz="1000" b="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Breastfeeding-positions-pictures</a:t>
            </a:r>
            <a:endParaRPr lang="en-NO" sz="1000" b="0" i="1" kern="100" dirty="0">
              <a:effectLst/>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356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
              </a:spcBef>
            </a:pPr>
            <a:r>
              <a:rPr lang="en-GB" sz="1000" b="1" dirty="0">
                <a:latin typeface="Arial" panose="020B0604020202020204" pitchFamily="34" charset="0"/>
                <a:ea typeface="Myriad Pro" panose="020B0503030403020204"/>
                <a:cs typeface="Arial" panose="020B0604020202020204" pitchFamily="34" charset="0"/>
              </a:rPr>
              <a:t>Practise different positions using a breast model.</a:t>
            </a:r>
          </a:p>
          <a:p>
            <a:pPr>
              <a:spcBef>
                <a:spcPts val="5"/>
              </a:spcBef>
            </a:pPr>
            <a:r>
              <a:rPr lang="en-US" sz="1000" dirty="0">
                <a:effectLst/>
                <a:latin typeface="Arial" panose="020B0604020202020204" pitchFamily="34" charset="0"/>
                <a:ea typeface="Myriad Pro" panose="020B0503030403020204"/>
                <a:cs typeface="Arial" panose="020B0604020202020204" pitchFamily="34" charset="0"/>
              </a:rPr>
              <a:t>The mother shown in the picture is blind. Mothers with disabilities may need extra support for positioning and attachment.</a:t>
            </a:r>
            <a:endParaRPr lang="en-GB" sz="1000" dirty="0">
              <a:effectLst/>
              <a:latin typeface="Arial" panose="020B0604020202020204" pitchFamily="34" charset="0"/>
              <a:ea typeface="Myriad Pro" panose="020B0503030403020204"/>
              <a:cs typeface="Arial" panose="020B0604020202020204" pitchFamily="34" charset="0"/>
            </a:endParaRPr>
          </a:p>
          <a:p>
            <a:pPr>
              <a:spcBef>
                <a:spcPts val="5"/>
              </a:spcBef>
            </a:pPr>
            <a:endParaRPr lang="en-GB" sz="1000" dirty="0">
              <a:latin typeface="Arial" panose="020B0604020202020204" pitchFamily="34" charset="0"/>
              <a:ea typeface="Myriad Pro" panose="020B0503030403020204"/>
              <a:cs typeface="Arial" panose="020B0604020202020204" pitchFamily="34" charset="0"/>
            </a:endParaRPr>
          </a:p>
          <a:p>
            <a:pPr marR="958215" lvl="0">
              <a:lnSpc>
                <a:spcPct val="105000"/>
              </a:lnSpc>
              <a:spcBef>
                <a:spcPts val="515"/>
              </a:spcBef>
              <a:spcAft>
                <a:spcPts val="0"/>
              </a:spcAft>
              <a:buSzPts val="1100"/>
              <a:tabLst>
                <a:tab pos="478790" algn="l"/>
              </a:tabLst>
            </a:pPr>
            <a:r>
              <a:rPr lang="en-US" sz="1000" b="1" spc="-60" dirty="0">
                <a:latin typeface="Arial" panose="020B0604020202020204" pitchFamily="34" charset="0"/>
                <a:ea typeface="Myriad Pro" panose="020B0503030403020204"/>
                <a:cs typeface="Arial" panose="020B0604020202020204" pitchFamily="34" charset="0"/>
              </a:rPr>
              <a:t>1</a:t>
            </a:r>
            <a:r>
              <a:rPr lang="en-US" sz="1000" b="1" spc="-60" dirty="0">
                <a:effectLst/>
                <a:latin typeface="Arial" panose="020B0604020202020204" pitchFamily="34" charset="0"/>
                <a:ea typeface="Myriad Pro" panose="020B0503030403020204"/>
                <a:cs typeface="Arial" panose="020B0604020202020204" pitchFamily="34" charset="0"/>
              </a:rPr>
              <a:t> . Comfortable position for new mothers - </a:t>
            </a:r>
            <a:r>
              <a:rPr lang="en-US" sz="1000" spc="-60" dirty="0">
                <a:effectLst/>
                <a:latin typeface="Arial" panose="020B0604020202020204" pitchFamily="34" charset="0"/>
                <a:ea typeface="Myriad Pro" panose="020B0503030403020204"/>
                <a:cs typeface="Arial" panose="020B0604020202020204" pitchFamily="34" charset="0"/>
              </a:rPr>
              <a:t> </a:t>
            </a:r>
            <a:r>
              <a:rPr lang="en-US" sz="1000" spc="-60" dirty="0">
                <a:latin typeface="Arial" panose="020B0604020202020204" pitchFamily="34" charset="0"/>
                <a:ea typeface="Myriad Pro" panose="020B0503030403020204"/>
                <a:cs typeface="Arial" panose="020B0604020202020204" pitchFamily="34" charset="0"/>
              </a:rPr>
              <a:t>B</a:t>
            </a:r>
            <a:r>
              <a:rPr lang="en-US" sz="1000" spc="-60" dirty="0">
                <a:effectLst/>
                <a:latin typeface="Arial" panose="020B0604020202020204" pitchFamily="34" charset="0"/>
                <a:ea typeface="Myriad Pro" panose="020B0503030403020204"/>
                <a:cs typeface="Arial" panose="020B0604020202020204" pitchFamily="34" charset="0"/>
              </a:rPr>
              <a:t>aby’s lower arm is tucked around the mother’s side, </a:t>
            </a:r>
            <a:r>
              <a:rPr lang="en-US" sz="1000" spc="-15" dirty="0">
                <a:effectLst/>
                <a:latin typeface="Arial" panose="020B0604020202020204" pitchFamily="34" charset="0"/>
                <a:ea typeface="Myriad Pro" panose="020B0503030403020204"/>
                <a:cs typeface="Arial" panose="020B0604020202020204" pitchFamily="34" charset="0"/>
              </a:rPr>
              <a:t> Ensure </a:t>
            </a:r>
            <a:r>
              <a:rPr lang="en-US" sz="1000" spc="-60" dirty="0">
                <a:effectLst/>
                <a:latin typeface="Arial" panose="020B0604020202020204" pitchFamily="34" charset="0"/>
                <a:ea typeface="Myriad Pro" panose="020B0503030403020204"/>
                <a:cs typeface="Arial" panose="020B0604020202020204" pitchFamily="34" charset="0"/>
              </a:rPr>
              <a:t>that the baby’s head is not too</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far</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into</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the</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crook</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of</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the</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mother’s</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arm</a:t>
            </a:r>
            <a:r>
              <a:rPr lang="en-US" sz="1000" spc="-25" dirty="0">
                <a:effectLst/>
                <a:latin typeface="Arial" panose="020B0604020202020204" pitchFamily="34" charset="0"/>
                <a:ea typeface="Myriad Pro" panose="020B0503030403020204"/>
                <a:cs typeface="Arial" panose="020B0604020202020204" pitchFamily="34" charset="0"/>
              </a:rPr>
              <a:t> as this </a:t>
            </a:r>
            <a:r>
              <a:rPr lang="en-US" sz="1000" spc="-60" dirty="0">
                <a:effectLst/>
                <a:latin typeface="Arial" panose="020B0604020202020204" pitchFamily="34" charset="0"/>
                <a:ea typeface="Myriad Pro" panose="020B0503030403020204"/>
                <a:cs typeface="Arial" panose="020B0604020202020204" pitchFamily="34" charset="0"/>
              </a:rPr>
              <a:t>makes it difficult to stay</a:t>
            </a:r>
            <a:r>
              <a:rPr lang="en-US" sz="1000" spc="-15" dirty="0">
                <a:effectLst/>
                <a:latin typeface="Arial" panose="020B0604020202020204" pitchFamily="34" charset="0"/>
                <a:ea typeface="Myriad Pro" panose="020B0503030403020204"/>
                <a:cs typeface="Arial" panose="020B0604020202020204" pitchFamily="34" charset="0"/>
              </a:rPr>
              <a:t> well </a:t>
            </a:r>
            <a:r>
              <a:rPr lang="en-US" sz="1000" spc="-60" dirty="0">
                <a:effectLst/>
                <a:latin typeface="Arial" panose="020B0604020202020204" pitchFamily="34" charset="0"/>
                <a:ea typeface="Myriad Pro" panose="020B0503030403020204"/>
                <a:cs typeface="Arial" panose="020B0604020202020204" pitchFamily="34" charset="0"/>
              </a:rPr>
              <a:t>attached. </a:t>
            </a:r>
          </a:p>
          <a:p>
            <a:pPr marR="958215" lvl="0">
              <a:lnSpc>
                <a:spcPct val="105000"/>
              </a:lnSpc>
              <a:spcBef>
                <a:spcPts val="515"/>
              </a:spcBef>
              <a:spcAft>
                <a:spcPts val="0"/>
              </a:spcAft>
              <a:buSzPts val="1100"/>
              <a:tabLst>
                <a:tab pos="478790" algn="l"/>
              </a:tabLst>
            </a:pPr>
            <a:endParaRPr lang="en-US" sz="1000" spc="-60" dirty="0">
              <a:effectLst/>
              <a:latin typeface="Arial" panose="020B0604020202020204" pitchFamily="34" charset="0"/>
              <a:ea typeface="Myriad Pro" panose="020B0503030403020204"/>
              <a:cs typeface="Arial" panose="020B0604020202020204" pitchFamily="34" charset="0"/>
            </a:endParaRPr>
          </a:p>
          <a:p>
            <a:pPr marR="958215" lvl="0">
              <a:lnSpc>
                <a:spcPct val="105000"/>
              </a:lnSpc>
              <a:spcBef>
                <a:spcPts val="515"/>
              </a:spcBef>
              <a:spcAft>
                <a:spcPts val="0"/>
              </a:spcAft>
              <a:buSzPts val="1100"/>
              <a:tabLst>
                <a:tab pos="478790" algn="l"/>
              </a:tabLst>
            </a:pPr>
            <a:r>
              <a:rPr lang="en-US" sz="1000" b="1" spc="-60" dirty="0">
                <a:latin typeface="Arial" panose="020B0604020202020204" pitchFamily="34" charset="0"/>
                <a:ea typeface="Myriad Pro" panose="020B0503030403020204"/>
                <a:cs typeface="Arial" panose="020B0604020202020204" pitchFamily="34" charset="0"/>
              </a:rPr>
              <a:t>2.</a:t>
            </a:r>
            <a:r>
              <a:rPr lang="en-US" sz="1000" b="1" spc="-60" dirty="0">
                <a:effectLst/>
                <a:latin typeface="Arial" panose="020B0604020202020204" pitchFamily="34" charset="0"/>
                <a:ea typeface="Myriad Pro" panose="020B0503030403020204"/>
                <a:cs typeface="Arial" panose="020B0604020202020204" pitchFamily="34" charset="0"/>
              </a:rPr>
              <a:t> Useful</a:t>
            </a:r>
            <a:r>
              <a:rPr lang="en-US" sz="1000" b="1" spc="-25" dirty="0">
                <a:latin typeface="Arial" panose="020B0604020202020204" pitchFamily="34" charset="0"/>
                <a:ea typeface="Myriad Pro" panose="020B0503030403020204"/>
                <a:cs typeface="Arial" panose="020B0604020202020204" pitchFamily="34" charset="0"/>
              </a:rPr>
              <a:t> position for</a:t>
            </a:r>
            <a:r>
              <a:rPr lang="en-US" sz="1000" b="1" spc="-20" dirty="0">
                <a:effectLst/>
                <a:latin typeface="Arial" panose="020B0604020202020204" pitchFamily="34" charset="0"/>
                <a:ea typeface="Myriad Pro" panose="020B0503030403020204"/>
                <a:cs typeface="Arial" panose="020B0604020202020204" pitchFamily="34" charset="0"/>
              </a:rPr>
              <a:t> </a:t>
            </a:r>
            <a:r>
              <a:rPr lang="en-US" sz="1000" b="1" spc="-60" dirty="0">
                <a:effectLst/>
                <a:latin typeface="Arial" panose="020B0604020202020204" pitchFamily="34" charset="0"/>
                <a:ea typeface="Myriad Pro" panose="020B0503030403020204"/>
                <a:cs typeface="Arial" panose="020B0604020202020204" pitchFamily="34" charset="0"/>
              </a:rPr>
              <a:t>small</a:t>
            </a:r>
            <a:r>
              <a:rPr lang="en-US" sz="1000" b="1" spc="-20" dirty="0">
                <a:effectLst/>
                <a:latin typeface="Arial" panose="020B0604020202020204" pitchFamily="34" charset="0"/>
                <a:ea typeface="Myriad Pro" panose="020B0503030403020204"/>
                <a:cs typeface="Arial" panose="020B0604020202020204" pitchFamily="34" charset="0"/>
              </a:rPr>
              <a:t> </a:t>
            </a:r>
            <a:r>
              <a:rPr lang="en-US" sz="1000" b="1" spc="-60" dirty="0">
                <a:effectLst/>
                <a:latin typeface="Arial" panose="020B0604020202020204" pitchFamily="34" charset="0"/>
                <a:ea typeface="Myriad Pro" panose="020B0503030403020204"/>
                <a:cs typeface="Arial" panose="020B0604020202020204" pitchFamily="34" charset="0"/>
              </a:rPr>
              <a:t>or</a:t>
            </a:r>
            <a:r>
              <a:rPr lang="en-US" sz="1000" b="1" spc="-15" dirty="0">
                <a:effectLst/>
                <a:latin typeface="Arial" panose="020B0604020202020204" pitchFamily="34" charset="0"/>
                <a:ea typeface="Myriad Pro" panose="020B0503030403020204"/>
                <a:cs typeface="Arial" panose="020B0604020202020204" pitchFamily="34" charset="0"/>
              </a:rPr>
              <a:t> </a:t>
            </a:r>
            <a:r>
              <a:rPr lang="en-US" sz="1000" b="1" spc="-60" dirty="0">
                <a:effectLst/>
                <a:latin typeface="Arial" panose="020B0604020202020204" pitchFamily="34" charset="0"/>
                <a:ea typeface="Myriad Pro" panose="020B0503030403020204"/>
                <a:cs typeface="Arial" panose="020B0604020202020204" pitchFamily="34" charset="0"/>
              </a:rPr>
              <a:t>ill</a:t>
            </a:r>
            <a:r>
              <a:rPr lang="en-US" sz="1000" b="1" spc="-20" dirty="0">
                <a:effectLst/>
                <a:latin typeface="Arial" panose="020B0604020202020204" pitchFamily="34" charset="0"/>
                <a:ea typeface="Myriad Pro" panose="020B0503030403020204"/>
                <a:cs typeface="Arial" panose="020B0604020202020204" pitchFamily="34" charset="0"/>
              </a:rPr>
              <a:t> </a:t>
            </a:r>
            <a:r>
              <a:rPr lang="en-US" sz="1000" b="1" spc="-15" dirty="0">
                <a:effectLst/>
                <a:latin typeface="Arial" panose="020B0604020202020204" pitchFamily="34" charset="0"/>
                <a:ea typeface="Myriad Pro" panose="020B0503030403020204"/>
                <a:cs typeface="Arial" panose="020B0604020202020204" pitchFamily="34" charset="0"/>
              </a:rPr>
              <a:t>baby</a:t>
            </a:r>
            <a:r>
              <a:rPr lang="en-US" sz="1000" b="1" spc="-15" dirty="0">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The</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mother</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has</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good</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control</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of</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the</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baby’s</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head and </a:t>
            </a:r>
            <a:r>
              <a:rPr lang="en-US" sz="1000" spc="-15" dirty="0">
                <a:effectLst/>
                <a:latin typeface="Arial" panose="020B0604020202020204" pitchFamily="34" charset="0"/>
                <a:ea typeface="Myriad Pro" panose="020B0503030403020204"/>
                <a:cs typeface="Arial" panose="020B0604020202020204" pitchFamily="34" charset="0"/>
              </a:rPr>
              <a:t>body</a:t>
            </a:r>
            <a:r>
              <a:rPr lang="en-US" sz="1000" spc="-60" dirty="0">
                <a:effectLst/>
                <a:latin typeface="Arial" panose="020B0604020202020204" pitchFamily="34" charset="0"/>
                <a:ea typeface="Myriad Pro" panose="020B0503030403020204"/>
                <a:cs typeface="Arial" panose="020B0604020202020204" pitchFamily="34" charset="0"/>
              </a:rPr>
              <a:t>. </a:t>
            </a:r>
            <a:r>
              <a:rPr lang="en-US" sz="1000" spc="-30" dirty="0">
                <a:effectLst/>
                <a:latin typeface="Arial" panose="020B0604020202020204" pitchFamily="34" charset="0"/>
                <a:ea typeface="Myriad Pro" panose="020B0503030403020204"/>
                <a:cs typeface="Arial" panose="020B0604020202020204" pitchFamily="34" charset="0"/>
              </a:rPr>
              <a:t>Take </a:t>
            </a:r>
            <a:r>
              <a:rPr lang="en-US" sz="1000" spc="-60" dirty="0">
                <a:effectLst/>
                <a:latin typeface="Arial" panose="020B0604020202020204" pitchFamily="34" charset="0"/>
                <a:ea typeface="Myriad Pro" panose="020B0503030403020204"/>
                <a:cs typeface="Arial" panose="020B0604020202020204" pitchFamily="34" charset="0"/>
              </a:rPr>
              <a:t>care that the baby’s head is not held too </a:t>
            </a:r>
            <a:r>
              <a:rPr lang="en-US" sz="1000" spc="-15" dirty="0">
                <a:effectLst/>
                <a:latin typeface="Arial" panose="020B0604020202020204" pitchFamily="34" charset="0"/>
                <a:ea typeface="Myriad Pro" panose="020B0503030403020204"/>
                <a:cs typeface="Arial" panose="020B0604020202020204" pitchFamily="34" charset="0"/>
              </a:rPr>
              <a:t>tightly, </a:t>
            </a:r>
            <a:r>
              <a:rPr lang="en-US" sz="1000" spc="-60" dirty="0">
                <a:effectLst/>
                <a:latin typeface="Arial" panose="020B0604020202020204" pitchFamily="34" charset="0"/>
                <a:ea typeface="Myriad Pro" panose="020B0503030403020204"/>
                <a:cs typeface="Arial" panose="020B0604020202020204" pitchFamily="34" charset="0"/>
              </a:rPr>
              <a:t>which prevents movement. </a:t>
            </a:r>
          </a:p>
          <a:p>
            <a:pPr marR="958215" lvl="0">
              <a:lnSpc>
                <a:spcPct val="105000"/>
              </a:lnSpc>
              <a:spcBef>
                <a:spcPts val="515"/>
              </a:spcBef>
              <a:spcAft>
                <a:spcPts val="0"/>
              </a:spcAft>
              <a:buSzPts val="1100"/>
              <a:tabLst>
                <a:tab pos="478790" algn="l"/>
              </a:tabLst>
            </a:pPr>
            <a:endParaRPr lang="en-US" sz="1000" spc="-60" dirty="0">
              <a:effectLst/>
              <a:latin typeface="Arial" panose="020B0604020202020204" pitchFamily="34" charset="0"/>
              <a:ea typeface="Myriad Pro" panose="020B0503030403020204"/>
              <a:cs typeface="Arial" panose="020B0604020202020204" pitchFamily="34" charset="0"/>
            </a:endParaRPr>
          </a:p>
          <a:p>
            <a:pPr>
              <a:spcBef>
                <a:spcPts val="5"/>
              </a:spcBef>
            </a:pPr>
            <a:r>
              <a:rPr lang="en-US" sz="1000" b="1" dirty="0">
                <a:latin typeface="Arial" panose="020B0604020202020204" pitchFamily="34" charset="0"/>
                <a:ea typeface="Myriad Pro" panose="020B0503030403020204"/>
                <a:cs typeface="Arial" panose="020B0604020202020204" pitchFamily="34" charset="0"/>
              </a:rPr>
              <a:t>3.</a:t>
            </a:r>
            <a:r>
              <a:rPr lang="en-US" sz="1000" b="1" dirty="0">
                <a:effectLst/>
                <a:latin typeface="Arial" panose="020B0604020202020204" pitchFamily="34" charset="0"/>
                <a:ea typeface="Myriad Pro" panose="020B0503030403020204"/>
                <a:cs typeface="Arial" panose="020B0604020202020204" pitchFamily="34" charset="0"/>
              </a:rPr>
              <a:t> Comfortable positions after caesarian section:</a:t>
            </a:r>
            <a:endParaRPr lang="en-GB" sz="1000" dirty="0">
              <a:effectLst/>
              <a:latin typeface="Arial" panose="020B0604020202020204" pitchFamily="34" charset="0"/>
              <a:ea typeface="Myriad Pro" panose="020B0503030403020204"/>
              <a:cs typeface="Arial" panose="020B0604020202020204" pitchFamily="34" charset="0"/>
            </a:endParaRPr>
          </a:p>
          <a:p>
            <a:pPr marL="342000" marR="1346835" lvl="0" indent="-162000">
              <a:lnSpc>
                <a:spcPct val="105000"/>
              </a:lnSpc>
              <a:spcBef>
                <a:spcPts val="75"/>
              </a:spcBef>
              <a:spcAft>
                <a:spcPts val="0"/>
              </a:spcAft>
              <a:buSzPts val="1100"/>
              <a:buFont typeface="Myriad Pro" panose="020B0503030403020204"/>
              <a:buChar char="•"/>
              <a:tabLst>
                <a:tab pos="428625" algn="l"/>
                <a:tab pos="429260" algn="l"/>
              </a:tabLst>
            </a:pPr>
            <a:r>
              <a:rPr lang="en-US" sz="1000" dirty="0">
                <a:effectLst/>
                <a:latin typeface="Arial" panose="020B0604020202020204" pitchFamily="34" charset="0"/>
                <a:ea typeface="Myriad Pro" panose="020B0503030403020204"/>
                <a:cs typeface="Arial" panose="020B0604020202020204" pitchFamily="34" charset="0"/>
              </a:rPr>
              <a:t>Side-lying</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in</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bed</a:t>
            </a:r>
            <a:r>
              <a:rPr lang="en-US" sz="1000" dirty="0">
                <a:latin typeface="Arial" panose="020B0604020202020204" pitchFamily="34" charset="0"/>
                <a:ea typeface="Myriad Pro" panose="020B0503030403020204"/>
                <a:cs typeface="Arial" panose="020B0604020202020204" pitchFamily="34" charset="0"/>
              </a:rPr>
              <a:t> - </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helps</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to</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avoid</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pain</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and</a:t>
            </a:r>
            <a:r>
              <a:rPr lang="en-US" sz="1000" spc="-3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allows breastfeeding even if the mother must lie flat after spinal</a:t>
            </a:r>
            <a:r>
              <a:rPr lang="en-US" sz="1000" spc="-14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anesthesia.</a:t>
            </a:r>
            <a:endParaRPr lang="en-GB" sz="1000" dirty="0">
              <a:effectLst/>
              <a:latin typeface="Arial" panose="020B0604020202020204" pitchFamily="34" charset="0"/>
              <a:ea typeface="Myriad Pro" panose="020B0503030403020204"/>
              <a:cs typeface="Arial" panose="020B0604020202020204" pitchFamily="34" charset="0"/>
            </a:endParaRPr>
          </a:p>
          <a:p>
            <a:pPr marL="342000" marR="1106170" lvl="0" indent="-162000">
              <a:lnSpc>
                <a:spcPct val="105000"/>
              </a:lnSpc>
              <a:spcAft>
                <a:spcPts val="0"/>
              </a:spcAft>
              <a:buSzPts val="1100"/>
              <a:buFont typeface="Myriad Pro" panose="020B0503030403020204"/>
              <a:buChar char="•"/>
              <a:tabLst>
                <a:tab pos="428625" algn="l"/>
                <a:tab pos="429260" algn="l"/>
              </a:tabLst>
            </a:pPr>
            <a:r>
              <a:rPr lang="en-US" sz="1000" dirty="0">
                <a:effectLst/>
                <a:latin typeface="Arial" panose="020B0604020202020204" pitchFamily="34" charset="0"/>
                <a:ea typeface="Myriad Pro" panose="020B0503030403020204"/>
                <a:cs typeface="Arial" panose="020B0604020202020204" pitchFamily="34" charset="0"/>
              </a:rPr>
              <a:t>Sitting</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up</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with</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a</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pillow</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15" dirty="0">
                <a:effectLst/>
                <a:latin typeface="Arial" panose="020B0604020202020204" pitchFamily="34" charset="0"/>
                <a:ea typeface="Myriad Pro" panose="020B0503030403020204"/>
                <a:cs typeface="Arial" panose="020B0604020202020204" pitchFamily="34" charset="0"/>
              </a:rPr>
              <a:t>over </a:t>
            </a:r>
            <a:r>
              <a:rPr lang="en-US" sz="1000" dirty="0">
                <a:effectLst/>
                <a:latin typeface="Arial" panose="020B0604020202020204" pitchFamily="34" charset="0"/>
                <a:ea typeface="Myriad Pro" panose="020B0503030403020204"/>
                <a:cs typeface="Arial" panose="020B0604020202020204" pitchFamily="34" charset="0"/>
              </a:rPr>
              <a:t>the</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15" dirty="0">
                <a:effectLst/>
                <a:latin typeface="Arial" panose="020B0604020202020204" pitchFamily="34" charset="0"/>
                <a:ea typeface="Myriad Pro" panose="020B0503030403020204"/>
                <a:cs typeface="Arial" panose="020B0604020202020204" pitchFamily="34" charset="0"/>
              </a:rPr>
              <a:t>incision</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or</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with</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the</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baby</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held</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along</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the</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side</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of</a:t>
            </a:r>
            <a:r>
              <a:rPr lang="en-US" sz="1000" spc="-20" dirty="0">
                <a:latin typeface="Arial" panose="020B0604020202020204" pitchFamily="34" charset="0"/>
                <a:ea typeface="Myriad Pro" panose="020B0503030403020204"/>
                <a:cs typeface="Arial" panose="020B0604020202020204" pitchFamily="34" charset="0"/>
              </a:rPr>
              <a:t> mother’s</a:t>
            </a:r>
            <a:r>
              <a:rPr lang="en-US" sz="1000" dirty="0">
                <a:effectLst/>
                <a:latin typeface="Arial" panose="020B0604020202020204" pitchFamily="34" charset="0"/>
                <a:ea typeface="Myriad Pro" panose="020B0503030403020204"/>
                <a:cs typeface="Arial" panose="020B0604020202020204" pitchFamily="34" charset="0"/>
              </a:rPr>
              <a:t> body with the arm </a:t>
            </a:r>
            <a:r>
              <a:rPr lang="en-US" sz="1000" spc="-15" dirty="0">
                <a:effectLst/>
                <a:latin typeface="Arial" panose="020B0604020202020204" pitchFamily="34" charset="0"/>
                <a:ea typeface="Myriad Pro" panose="020B0503030403020204"/>
                <a:cs typeface="Arial" panose="020B0604020202020204" pitchFamily="34" charset="0"/>
              </a:rPr>
              <a:t>closest </a:t>
            </a:r>
            <a:r>
              <a:rPr lang="en-US" sz="1000" dirty="0">
                <a:effectLst/>
                <a:latin typeface="Arial" panose="020B0604020202020204" pitchFamily="34" charset="0"/>
                <a:ea typeface="Myriad Pro" panose="020B0503030403020204"/>
                <a:cs typeface="Arial" panose="020B0604020202020204" pitchFamily="34" charset="0"/>
              </a:rPr>
              <a:t>to the breast.</a:t>
            </a:r>
            <a:endParaRPr lang="en-GB" sz="1000" dirty="0">
              <a:effectLst/>
              <a:latin typeface="Arial" panose="020B0604020202020204" pitchFamily="34" charset="0"/>
              <a:ea typeface="Myriad Pro" panose="020B0503030403020204"/>
              <a:cs typeface="Arial" panose="020B0604020202020204" pitchFamily="34" charset="0"/>
            </a:endParaRPr>
          </a:p>
          <a:p>
            <a:pPr marL="342000" lvl="0" indent="-162000">
              <a:lnSpc>
                <a:spcPts val="1320"/>
              </a:lnSpc>
              <a:buSzPts val="1100"/>
              <a:buFont typeface="Myriad Pro" panose="020B0503030403020204"/>
              <a:buChar char="•"/>
              <a:tabLst>
                <a:tab pos="428625" algn="l"/>
                <a:tab pos="429260" algn="l"/>
              </a:tabLst>
            </a:pPr>
            <a:r>
              <a:rPr lang="en-US" sz="1000" spc="-20" dirty="0">
                <a:effectLst/>
                <a:latin typeface="Arial" panose="020B0604020202020204" pitchFamily="34" charset="0"/>
                <a:ea typeface="Myriad Pro" panose="020B0503030403020204"/>
                <a:cs typeface="Arial" panose="020B0604020202020204" pitchFamily="34" charset="0"/>
              </a:rPr>
              <a:t>Lying </a:t>
            </a:r>
            <a:r>
              <a:rPr lang="en-US" sz="1000" dirty="0">
                <a:effectLst/>
                <a:latin typeface="Arial" panose="020B0604020202020204" pitchFamily="34" charset="0"/>
                <a:ea typeface="Myriad Pro" panose="020B0503030403020204"/>
                <a:cs typeface="Arial" panose="020B0604020202020204" pitchFamily="34" charset="0"/>
              </a:rPr>
              <a:t>flat with the baby lying on top of the </a:t>
            </a:r>
            <a:r>
              <a:rPr lang="en-US" sz="1000" spc="-15" dirty="0">
                <a:effectLst/>
                <a:latin typeface="Arial" panose="020B0604020202020204" pitchFamily="34" charset="0"/>
                <a:ea typeface="Myriad Pro" panose="020B0503030403020204"/>
                <a:cs typeface="Arial" panose="020B0604020202020204" pitchFamily="34" charset="0"/>
              </a:rPr>
              <a:t>mother.</a:t>
            </a:r>
            <a:endParaRPr lang="en-GB" sz="1000" dirty="0">
              <a:effectLst/>
              <a:latin typeface="Arial" panose="020B0604020202020204" pitchFamily="34" charset="0"/>
              <a:ea typeface="Myriad Pro" panose="020B0503030403020204"/>
              <a:cs typeface="Arial" panose="020B0604020202020204" pitchFamily="34" charset="0"/>
            </a:endParaRPr>
          </a:p>
          <a:p>
            <a:pPr marL="342000" marR="915670" lvl="0" indent="-162000">
              <a:lnSpc>
                <a:spcPct val="105000"/>
              </a:lnSpc>
              <a:spcBef>
                <a:spcPts val="75"/>
              </a:spcBef>
              <a:spcAft>
                <a:spcPts val="0"/>
              </a:spcAft>
              <a:buSzPts val="1100"/>
              <a:buFont typeface="Myriad Pro" panose="020B0503030403020204"/>
              <a:buChar char="•"/>
              <a:tabLst>
                <a:tab pos="428625" algn="l"/>
                <a:tab pos="429260" algn="l"/>
              </a:tabLst>
            </a:pPr>
            <a:r>
              <a:rPr lang="en-US" sz="1000" dirty="0">
                <a:effectLst/>
                <a:latin typeface="Arial" panose="020B0604020202020204" pitchFamily="34" charset="0"/>
                <a:ea typeface="Myriad Pro" panose="020B0503030403020204"/>
                <a:cs typeface="Arial" panose="020B0604020202020204" pitchFamily="34" charset="0"/>
              </a:rPr>
              <a:t>Support</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15" dirty="0">
                <a:effectLst/>
                <a:latin typeface="Arial" panose="020B0604020202020204" pitchFamily="34" charset="0"/>
                <a:ea typeface="Myriad Pro" panose="020B0503030403020204"/>
                <a:cs typeface="Arial" panose="020B0604020202020204" pitchFamily="34" charset="0"/>
              </a:rPr>
              <a:t>(for </a:t>
            </a:r>
            <a:r>
              <a:rPr lang="en-US" sz="1000" dirty="0">
                <a:effectLst/>
                <a:latin typeface="Arial" panose="020B0604020202020204" pitchFamily="34" charset="0"/>
                <a:ea typeface="Myriad Pro" panose="020B0503030403020204"/>
                <a:cs typeface="Arial" panose="020B0604020202020204" pitchFamily="34" charset="0"/>
              </a:rPr>
              <a:t>example,</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a</a:t>
            </a:r>
            <a:r>
              <a:rPr lang="en-US" sz="1000" spc="-15" dirty="0">
                <a:effectLst/>
                <a:latin typeface="Arial" panose="020B0604020202020204" pitchFamily="34" charset="0"/>
                <a:ea typeface="Myriad Pro" panose="020B0503030403020204"/>
                <a:cs typeface="Arial" panose="020B0604020202020204" pitchFamily="34" charset="0"/>
              </a:rPr>
              <a:t> pillow)</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under</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knees</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when</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sitting</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up,</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or</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under</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the</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top</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knee and behind  back when</a:t>
            </a:r>
            <a:r>
              <a:rPr lang="en-US" sz="1000" spc="-1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side-lying.</a:t>
            </a:r>
          </a:p>
          <a:p>
            <a:pPr marL="342000" marR="915670" lvl="0" indent="-162000">
              <a:lnSpc>
                <a:spcPct val="105000"/>
              </a:lnSpc>
              <a:spcBef>
                <a:spcPts val="75"/>
              </a:spcBef>
              <a:spcAft>
                <a:spcPts val="0"/>
              </a:spcAft>
              <a:buSzPts val="1100"/>
              <a:buFont typeface="Myriad Pro" panose="020B0503030403020204"/>
              <a:buChar char="•"/>
              <a:tabLst>
                <a:tab pos="428625" algn="l"/>
                <a:tab pos="429260" algn="l"/>
              </a:tabLst>
            </a:pPr>
            <a:endParaRPr lang="en-US" sz="1000" i="1" dirty="0">
              <a:latin typeface="Arial" panose="020B0604020202020204" pitchFamily="34" charset="0"/>
              <a:ea typeface="Myriad Pro" panose="020B0503030403020204"/>
              <a:cs typeface="Arial" panose="020B0604020202020204" pitchFamily="34" charset="0"/>
            </a:endParaRPr>
          </a:p>
          <a:p>
            <a:pPr marR="958215" lvl="0" algn="just">
              <a:lnSpc>
                <a:spcPct val="105000"/>
              </a:lnSpc>
              <a:spcBef>
                <a:spcPts val="515"/>
              </a:spcBef>
              <a:spcAft>
                <a:spcPts val="0"/>
              </a:spcAft>
              <a:buSzPts val="1100"/>
              <a:tabLst>
                <a:tab pos="478790" algn="l"/>
              </a:tabLst>
            </a:pPr>
            <a:r>
              <a:rPr lang="en-US" sz="1000" b="1" spc="-60" dirty="0">
                <a:effectLst/>
                <a:latin typeface="Arial" panose="020B0604020202020204" pitchFamily="34" charset="0"/>
                <a:ea typeface="Myriad Pro" panose="020B0503030403020204"/>
                <a:cs typeface="Arial" panose="020B0604020202020204" pitchFamily="34" charset="0"/>
              </a:rPr>
              <a:t>4  Useful position for twins or to drain all areas of the breast</a:t>
            </a:r>
            <a:r>
              <a:rPr lang="en-US" sz="1000" b="1" spc="-60" dirty="0">
                <a:latin typeface="Arial" panose="020B0604020202020204" pitchFamily="34" charset="0"/>
                <a:ea typeface="Myriad Pro" panose="020B0503030403020204"/>
                <a:cs typeface="Arial" panose="020B0604020202020204" pitchFamily="34" charset="0"/>
              </a:rPr>
              <a:t> </a:t>
            </a:r>
            <a:r>
              <a:rPr lang="en-US" sz="1000" spc="-60" dirty="0">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Gives the mother a good</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view</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of</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the</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attachment.</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30" dirty="0">
                <a:effectLst/>
                <a:latin typeface="Arial" panose="020B0604020202020204" pitchFamily="34" charset="0"/>
                <a:ea typeface="Myriad Pro" panose="020B0503030403020204"/>
                <a:cs typeface="Arial" panose="020B0604020202020204" pitchFamily="34" charset="0"/>
              </a:rPr>
              <a:t>Take</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care</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that</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the</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baby</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is</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not</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bending</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his</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or</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her neck, forcing the chin down to the</a:t>
            </a:r>
            <a:r>
              <a:rPr lang="en-US" sz="1000" spc="-15" dirty="0">
                <a:effectLst/>
                <a:latin typeface="Arial" panose="020B0604020202020204" pitchFamily="34" charset="0"/>
                <a:ea typeface="Myriad Pro" panose="020B0503030403020204"/>
                <a:cs typeface="Arial" panose="020B0604020202020204" pitchFamily="34" charset="0"/>
              </a:rPr>
              <a:t> </a:t>
            </a:r>
            <a:r>
              <a:rPr lang="en-US" sz="1000" spc="-60" dirty="0">
                <a:effectLst/>
                <a:latin typeface="Arial" panose="020B0604020202020204" pitchFamily="34" charset="0"/>
                <a:ea typeface="Myriad Pro" panose="020B0503030403020204"/>
                <a:cs typeface="Arial" panose="020B0604020202020204" pitchFamily="34" charset="0"/>
              </a:rPr>
              <a:t>chest.</a:t>
            </a:r>
            <a:endParaRPr lang="en-GB" sz="1000" spc="-60" dirty="0">
              <a:effectLst/>
              <a:latin typeface="Arial" panose="020B0604020202020204" pitchFamily="34" charset="0"/>
              <a:ea typeface="Myriad Pro" panose="020B0503030403020204"/>
              <a:cs typeface="Arial" panose="020B0604020202020204" pitchFamily="34" charset="0"/>
            </a:endParaRPr>
          </a:p>
          <a:p>
            <a:endParaRPr lang="en-US" sz="1000" i="1" dirty="0">
              <a:effectLst/>
              <a:latin typeface="Arial" panose="020B0604020202020204" pitchFamily="34" charset="0"/>
              <a:ea typeface="Myriad Pro" panose="020B0503030403020204"/>
              <a:cs typeface="Arial" panose="020B0604020202020204" pitchFamily="34" charset="0"/>
            </a:endParaRPr>
          </a:p>
          <a:p>
            <a:r>
              <a:rPr lang="en-US" sz="1000" i="1" dirty="0">
                <a:effectLst/>
                <a:latin typeface="Arial" panose="020B0604020202020204" pitchFamily="34" charset="0"/>
                <a:ea typeface="Myriad Pro" panose="020B0503030403020204"/>
                <a:cs typeface="Arial" panose="020B0604020202020204" pitchFamily="34" charset="0"/>
              </a:rPr>
              <a:t>To learn more </a:t>
            </a:r>
            <a:br>
              <a:rPr lang="en-US" sz="1000" i="1" dirty="0">
                <a:effectLst/>
                <a:latin typeface="Arial" panose="020B0604020202020204" pitchFamily="34" charset="0"/>
                <a:ea typeface="Myriad Pro" panose="020B0503030403020204"/>
                <a:cs typeface="Arial" panose="020B0604020202020204" pitchFamily="34" charset="0"/>
              </a:rPr>
            </a:b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Breastfeeding holds</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marL="0" marR="915670" lvl="0" indent="0">
              <a:lnSpc>
                <a:spcPct val="105000"/>
              </a:lnSpc>
              <a:spcBef>
                <a:spcPts val="75"/>
              </a:spcBef>
              <a:spcAft>
                <a:spcPts val="0"/>
              </a:spcAft>
              <a:buSzPts val="1100"/>
              <a:buFont typeface="Myriad Pro" panose="020B0503030403020204"/>
              <a:buNone/>
              <a:tabLst>
                <a:tab pos="428625" algn="l"/>
                <a:tab pos="429260" algn="l"/>
              </a:tabLst>
            </a:pPr>
            <a:endParaRPr lang="en-US" sz="1000" i="1" dirty="0">
              <a:effectLst/>
              <a:latin typeface="Arial" panose="020B0604020202020204" pitchFamily="34" charset="0"/>
              <a:ea typeface="Myriad Pro" panose="020B0503030403020204"/>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252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Good attachment helps the newborn transfer milk from the breast into the mouth.</a:t>
            </a:r>
          </a:p>
          <a:p>
            <a:pPr marL="171450" lvl="0" indent="-171450">
              <a:spcAft>
                <a:spcPts val="0"/>
              </a:spcAft>
              <a:buSzPts val="1100"/>
              <a:buFont typeface="Arial" panose="020B0604020202020204" pitchFamily="34" charset="0"/>
              <a:buChar char="•"/>
              <a:tabLst>
                <a:tab pos="408940" algn="l"/>
                <a:tab pos="409575" algn="l"/>
              </a:tabLst>
            </a:pPr>
            <a:r>
              <a:rPr lang="en-US" sz="1000" dirty="0">
                <a:effectLst/>
                <a:latin typeface="Arial" panose="020B0604020202020204" pitchFamily="34" charset="0"/>
                <a:ea typeface="Myriad Pro" panose="020B0503030403020204"/>
                <a:cs typeface="Arial" panose="020B0604020202020204" pitchFamily="34" charset="0"/>
              </a:rPr>
              <a:t>The large ducts that lie beneath the areola are inside the baby’s</a:t>
            </a:r>
            <a:r>
              <a:rPr lang="en-US" sz="1000" spc="-6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mouth.</a:t>
            </a:r>
            <a:endParaRPr lang="en-GB" sz="1000" dirty="0">
              <a:effectLst/>
              <a:latin typeface="Arial" panose="020B0604020202020204" pitchFamily="34" charset="0"/>
              <a:ea typeface="Myriad Pro" panose="020B0503030403020204"/>
              <a:cs typeface="Arial" panose="020B0604020202020204" pitchFamily="34" charset="0"/>
            </a:endParaRPr>
          </a:p>
          <a:p>
            <a:pPr marL="171450" lvl="0" indent="-171450">
              <a:spcAft>
                <a:spcPts val="0"/>
              </a:spcAft>
              <a:buSzPts val="1100"/>
              <a:buFont typeface="Arial" panose="020B0604020202020204" pitchFamily="34" charset="0"/>
              <a:buChar char="•"/>
              <a:tabLst>
                <a:tab pos="408940" algn="l"/>
                <a:tab pos="409575" algn="l"/>
              </a:tabLst>
            </a:pPr>
            <a:r>
              <a:rPr lang="en-US" sz="1000" dirty="0">
                <a:effectLst/>
                <a:latin typeface="Arial" panose="020B0604020202020204" pitchFamily="34" charset="0"/>
                <a:ea typeface="Myriad Pro" panose="020B0503030403020204"/>
                <a:cs typeface="Arial" panose="020B0604020202020204" pitchFamily="34" charset="0"/>
              </a:rPr>
              <a:t>The</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baby’s</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tongue</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reaches</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forward</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spc="-15" dirty="0">
                <a:effectLst/>
                <a:latin typeface="Arial" panose="020B0604020202020204" pitchFamily="34" charset="0"/>
                <a:ea typeface="Myriad Pro" panose="020B0503030403020204"/>
                <a:cs typeface="Arial" panose="020B0604020202020204" pitchFamily="34" charset="0"/>
              </a:rPr>
              <a:t>over</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the</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lower</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gum,</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so</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that</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it</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can</a:t>
            </a:r>
            <a:r>
              <a:rPr lang="en-US" sz="1000" spc="-25"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press</a:t>
            </a:r>
            <a:r>
              <a:rPr lang="en-US" sz="1000" spc="-20"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the milk out of the breast</a:t>
            </a:r>
            <a:r>
              <a:rPr lang="en-US" sz="1000" spc="-5" dirty="0">
                <a:effectLst/>
                <a:latin typeface="Arial" panose="020B0604020202020204" pitchFamily="34" charset="0"/>
                <a:ea typeface="Myriad Pro" panose="020B0503030403020204"/>
                <a:cs typeface="Arial" panose="020B0604020202020204" pitchFamily="34" charset="0"/>
              </a:rPr>
              <a:t> </a:t>
            </a:r>
            <a:r>
              <a:rPr lang="en-US" sz="1000" spc="-15" dirty="0">
                <a:effectLst/>
                <a:latin typeface="Arial" panose="020B0604020202020204" pitchFamily="34" charset="0"/>
                <a:ea typeface="Myriad Pro" panose="020B0503030403020204"/>
                <a:cs typeface="Arial" panose="020B0604020202020204" pitchFamily="34" charset="0"/>
              </a:rPr>
              <a:t>(suckling).</a:t>
            </a:r>
            <a:endParaRPr lang="en-GB" sz="1000" spc="-15" dirty="0">
              <a:effectLst/>
              <a:latin typeface="Arial" panose="020B0604020202020204" pitchFamily="34" charset="0"/>
              <a:ea typeface="Myriad Pro" panose="020B0503030403020204"/>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r>
              <a:rPr lang="en-US" sz="1000" b="0" i="1" dirty="0">
                <a:latin typeface="Arial" panose="020B0604020202020204" pitchFamily="34" charset="0"/>
                <a:cs typeface="Arial" panose="020B0604020202020204" pitchFamily="34" charset="0"/>
              </a:rPr>
              <a:t>View video</a:t>
            </a:r>
            <a:endParaRPr lang="en-US" sz="1000" b="1" dirty="0">
              <a:latin typeface="Arial" panose="020B0604020202020204" pitchFamily="34" charset="0"/>
              <a:cs typeface="Arial" panose="020B0604020202020204" pitchFamily="34" charset="0"/>
            </a:endParaRPr>
          </a:p>
          <a:p>
            <a:pPr lvl="0">
              <a:spcBef>
                <a:spcPts val="1330"/>
              </a:spcBef>
              <a:spcAft>
                <a:spcPts val="0"/>
              </a:spcAft>
              <a:buSzPts val="1100"/>
              <a:tabLst>
                <a:tab pos="408940" algn="l"/>
                <a:tab pos="409575" algn="l"/>
              </a:tabLst>
            </a:pPr>
            <a:endParaRPr lang="en-GB" sz="1000" dirty="0">
              <a:effectLst/>
              <a:latin typeface="Arial" panose="020B0604020202020204" pitchFamily="34" charset="0"/>
              <a:ea typeface="Myriad Pro" panose="020B0503030403020204"/>
              <a:cs typeface="Arial" panose="020B0604020202020204" pitchFamily="34" charset="0"/>
            </a:endParaRPr>
          </a:p>
        </p:txBody>
      </p:sp>
    </p:spTree>
    <p:extLst>
      <p:ext uri="{BB962C8B-B14F-4D97-AF65-F5344CB8AC3E}">
        <p14:creationId xmlns:p14="http://schemas.microsoft.com/office/powerpoint/2010/main" val="1278408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latin typeface="Arial" panose="020B0604020202020204" pitchFamily="34" charset="0"/>
                <a:cs typeface="Arial" panose="020B0604020202020204" pitchFamily="34" charset="0"/>
              </a:rPr>
              <a:t>View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i="1" dirty="0">
              <a:latin typeface="Arial" panose="020B0604020202020204" pitchFamily="34" charset="0"/>
              <a:cs typeface="Arial" panose="020B0604020202020204" pitchFamily="34" charset="0"/>
            </a:endParaRPr>
          </a:p>
          <a:p>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968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spc="0" dirty="0">
                <a:effectLst/>
                <a:latin typeface="Arial" panose="020B0604020202020204" pitchFamily="34" charset="0"/>
                <a:ea typeface="Myriad Pro" panose="020B0503030403020204"/>
                <a:cs typeface="Arial" panose="020B0604020202020204" pitchFamily="34" charset="0"/>
              </a:rPr>
              <a:t>Many problems can be prevented by good positioning and attachment.</a:t>
            </a:r>
            <a:endParaRPr lang="en-US" sz="1000" b="1" spc="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spc="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spc="0" dirty="0">
                <a:latin typeface="Arial" panose="020B0604020202020204" pitchFamily="34" charset="0"/>
                <a:cs typeface="Arial" panose="020B0604020202020204" pitchFamily="34" charset="0"/>
              </a:rPr>
              <a:t>To learn more</a:t>
            </a:r>
            <a:r>
              <a:rPr lang="en-GB" sz="1000" spc="0" dirty="0">
                <a:latin typeface="Arial" panose="020B0604020202020204" pitchFamily="34" charset="0"/>
                <a:cs typeface="Arial" panose="020B0604020202020204" pitchFamily="34" charset="0"/>
              </a:rPr>
              <a:t> </a:t>
            </a:r>
            <a:br>
              <a:rPr lang="en-GB" sz="1000" spc="0" dirty="0">
                <a:latin typeface="Arial" panose="020B0604020202020204" pitchFamily="34" charset="0"/>
                <a:cs typeface="Arial" panose="020B0604020202020204" pitchFamily="34" charset="0"/>
              </a:rPr>
            </a:br>
            <a:r>
              <a:rPr lang="en-US" sz="10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Positioning and attachment</a:t>
            </a:r>
            <a:endParaRPr lang="en-GB" sz="10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O" sz="100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089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05329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143000"/>
            <a:ext cx="4116388" cy="3086100"/>
          </a:xfrm>
        </p:spPr>
      </p:sp>
      <p:sp>
        <p:nvSpPr>
          <p:cNvPr id="3" name="Notes Placeholder 2"/>
          <p:cNvSpPr>
            <a:spLocks noGrp="1"/>
          </p:cNvSpPr>
          <p:nvPr>
            <p:ph type="body" idx="1"/>
          </p:nvPr>
        </p:nvSpPr>
        <p:spPr>
          <a:xfrm>
            <a:off x="685800" y="4400550"/>
            <a:ext cx="5778610" cy="3600450"/>
          </a:xfrm>
        </p:spPr>
        <p:txBody>
          <a:bodyPr/>
          <a:lstStyle/>
          <a:p>
            <a:pPr marR="1145540" lvl="0">
              <a:lnSpc>
                <a:spcPct val="105000"/>
              </a:lnSpc>
              <a:buSzPts val="1100"/>
              <a:tabLst>
                <a:tab pos="478155" algn="l"/>
                <a:tab pos="478790" algn="l"/>
              </a:tabLst>
            </a:pPr>
            <a:r>
              <a:rPr lang="en-US" sz="1000" b="1" dirty="0">
                <a:latin typeface="Arial" panose="020B0604020202020204" pitchFamily="34" charset="0"/>
                <a:cs typeface="Arial" panose="020B0604020202020204" pitchFamily="34" charset="0"/>
              </a:rPr>
              <a:t>Review the code pamphlet.</a:t>
            </a:r>
          </a:p>
          <a:p>
            <a:pPr marR="1145540" lvl="0">
              <a:lnSpc>
                <a:spcPct val="105000"/>
              </a:lnSpc>
              <a:buSzPts val="1100"/>
              <a:tabLst>
                <a:tab pos="478155" algn="l"/>
                <a:tab pos="478790" algn="l"/>
              </a:tabLst>
            </a:pPr>
            <a:endParaRPr lang="en-US" sz="1000" b="1" dirty="0">
              <a:latin typeface="Arial" panose="020B0604020202020204" pitchFamily="34" charset="0"/>
              <a:cs typeface="Arial" panose="020B0604020202020204" pitchFamily="34" charset="0"/>
            </a:endParaRPr>
          </a:p>
          <a:p>
            <a:pPr marR="1145540" lvl="0">
              <a:lnSpc>
                <a:spcPct val="105000"/>
              </a:lnSpc>
              <a:buSzPts val="1100"/>
              <a:tabLst>
                <a:tab pos="478155" algn="l"/>
                <a:tab pos="478790" algn="l"/>
              </a:tabLst>
            </a:pPr>
            <a:r>
              <a:rPr lang="en-US" sz="1000" b="1" dirty="0">
                <a:latin typeface="Arial" panose="020B0604020202020204" pitchFamily="34" charset="0"/>
                <a:cs typeface="Arial" panose="020B0604020202020204" pitchFamily="34" charset="0"/>
              </a:rPr>
              <a:t>Do health workers apply these actions for newborns in your facility?</a:t>
            </a:r>
          </a:p>
          <a:p>
            <a:pPr marL="0" marR="1550035" lvl="1" algn="l">
              <a:lnSpc>
                <a:spcPct val="103000"/>
              </a:lnSpc>
              <a:spcBef>
                <a:spcPts val="5"/>
              </a:spcBef>
              <a:spcAft>
                <a:spcPts val="0"/>
              </a:spcAft>
              <a:buSzPts val="1100"/>
              <a:tabLst>
                <a:tab pos="478155" algn="l"/>
                <a:tab pos="478790" algn="l"/>
              </a:tabLst>
            </a:pPr>
            <a:r>
              <a:rPr lang="en-GB" sz="1000" dirty="0">
                <a:effectLst/>
                <a:latin typeface="Arial" panose="020B0604020202020204" pitchFamily="34" charset="0"/>
                <a:ea typeface="Myriad Pro Light"/>
                <a:cs typeface="Arial" panose="020B0604020202020204" pitchFamily="34" charset="0"/>
              </a:rPr>
              <a:t>A collaborative multidisciplinary approach among all who care for newborns is vital.</a:t>
            </a:r>
          </a:p>
          <a:p>
            <a:pPr marL="0" marR="1550035" lvl="1" algn="l">
              <a:lnSpc>
                <a:spcPct val="103000"/>
              </a:lnSpc>
              <a:spcBef>
                <a:spcPts val="5"/>
              </a:spcBef>
              <a:spcAft>
                <a:spcPts val="0"/>
              </a:spcAft>
              <a:buSzPts val="1100"/>
              <a:tabLst>
                <a:tab pos="478155" algn="l"/>
                <a:tab pos="478790" algn="l"/>
              </a:tabLst>
            </a:pPr>
            <a:endParaRPr lang="en-GB" sz="1000" b="1" dirty="0">
              <a:effectLst/>
              <a:latin typeface="Arial" panose="020B0604020202020204" pitchFamily="34" charset="0"/>
              <a:ea typeface="Myriad Pro" panose="020B0503030403020204"/>
              <a:cs typeface="Arial" panose="020B0604020202020204" pitchFamily="34" charset="0"/>
            </a:endParaRPr>
          </a:p>
          <a:p>
            <a:pPr marR="1145540" lvl="0">
              <a:lnSpc>
                <a:spcPct val="105000"/>
              </a:lnSpc>
              <a:buSzPts val="1100"/>
              <a:tabLst>
                <a:tab pos="478155" algn="l"/>
                <a:tab pos="478790" algn="l"/>
              </a:tabLst>
            </a:pPr>
            <a:r>
              <a:rPr lang="en-US" sz="1000" i="1" dirty="0">
                <a:latin typeface="Arial" panose="020B0604020202020204" pitchFamily="34" charset="0"/>
                <a:cs typeface="Arial" panose="020B0604020202020204" pitchFamily="34" charset="0"/>
              </a:rPr>
              <a:t>To</a:t>
            </a:r>
            <a:r>
              <a:rPr lang="en-US" sz="1000" i="1" baseline="0" dirty="0">
                <a:latin typeface="Arial" panose="020B0604020202020204" pitchFamily="34" charset="0"/>
                <a:cs typeface="Arial" panose="020B0604020202020204" pitchFamily="34" charset="0"/>
              </a:rPr>
              <a:t> learn more </a:t>
            </a:r>
            <a:r>
              <a:rPr lang="en-US" sz="1000" i="1" dirty="0">
                <a:latin typeface="Arial" panose="020B0604020202020204" pitchFamily="34" charset="0"/>
                <a:cs typeface="Arial" panose="020B0604020202020204" pitchFamily="34" charset="0"/>
              </a:rPr>
              <a:t>	</a:t>
            </a:r>
          </a:p>
          <a:p>
            <a:pPr marR="1145540" lvl="0">
              <a:lnSpc>
                <a:spcPct val="105000"/>
              </a:lnSpc>
              <a:buSzPts val="1100"/>
              <a:tabLst>
                <a:tab pos="478155" algn="l"/>
                <a:tab pos="478790" algn="l"/>
              </a:tabLst>
            </a:pPr>
            <a:r>
              <a:rPr lang="en-US" sz="1000" b="0" i="1" u="sng" strike="noStrike" dirty="0">
                <a:solidFill>
                  <a:srgbClr val="0563C1"/>
                </a:solidFill>
                <a:effectLst/>
                <a:latin typeface="Arial" panose="020B0604020202020204" pitchFamily="34" charset="0"/>
                <a:cs typeface="Arial" panose="020B0604020202020204" pitchFamily="34" charset="0"/>
                <a:hlinkClick r:id="rId3"/>
              </a:rPr>
              <a:t>The cost of not breastfeeding</a:t>
            </a:r>
            <a:endParaRPr lang="en-US" sz="1000" b="1" i="1" dirty="0">
              <a:latin typeface="Arial" panose="020B0604020202020204" pitchFamily="34" charset="0"/>
              <a:cs typeface="Arial" panose="020B0604020202020204" pitchFamily="34" charset="0"/>
            </a:endParaRPr>
          </a:p>
          <a:p>
            <a:pPr marR="1145540" lvl="0">
              <a:lnSpc>
                <a:spcPct val="105000"/>
              </a:lnSpc>
              <a:buSzPts val="1100"/>
              <a:tabLst>
                <a:tab pos="478155" algn="l"/>
                <a:tab pos="478790" algn="l"/>
              </a:tabLst>
            </a:pPr>
            <a:r>
              <a:rPr lang="en-US" sz="1000" i="1" dirty="0">
                <a:latin typeface="Arial" panose="020B0604020202020204" pitchFamily="34" charset="0"/>
                <a:cs typeface="Arial" panose="020B0604020202020204" pitchFamily="34" charset="0"/>
                <a:hlinkClick r:id="rId4" action="ppaction://hlinkfile"/>
              </a:rPr>
              <a:t>Formula milk marketing and infant feeding</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546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Posters and social media tiles are available for sharing with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latin typeface="Arial" panose="020B0604020202020204" pitchFamily="34" charset="0"/>
                <a:cs typeface="Arial" panose="020B0604020202020204" pitchFamily="34" charset="0"/>
              </a:rPr>
              <a:t>To learn more </a:t>
            </a:r>
            <a:br>
              <a:rPr lang="en-GB" sz="1000" i="1" dirty="0">
                <a:latin typeface="Arial" panose="020B0604020202020204" pitchFamily="34" charset="0"/>
                <a:cs typeface="Arial" panose="020B0604020202020204" pitchFamily="34" charset="0"/>
              </a:rPr>
            </a:b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Formula milk marketing and infant feeding</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806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7763"/>
            <a:ext cx="4114800" cy="3086100"/>
          </a:xfrm>
        </p:spPr>
      </p:sp>
      <p:sp>
        <p:nvSpPr>
          <p:cNvPr id="3" name="Notes Placeholder 2"/>
          <p:cNvSpPr>
            <a:spLocks noGrp="1"/>
          </p:cNvSpPr>
          <p:nvPr>
            <p:ph type="body" idx="1"/>
          </p:nvPr>
        </p:nvSpPr>
        <p:spPr/>
        <p:txBody>
          <a:bodyPr/>
          <a:lstStyle/>
          <a:p>
            <a:endParaRPr lang="en-US" sz="1200" dirty="0">
              <a:effectLst/>
              <a:latin typeface="Myriad Pro" panose="020B0503030403020204"/>
              <a:ea typeface="Myriad Pro" panose="020B0503030403020204"/>
              <a:cs typeface="Myriad Pro" panose="020B0503030403020204"/>
            </a:endParaRPr>
          </a:p>
          <a:p>
            <a:endParaRPr lang="en-US" sz="1200" dirty="0">
              <a:latin typeface="Myriad Pro" panose="020B0503030403020204"/>
            </a:endParaRPr>
          </a:p>
        </p:txBody>
      </p:sp>
    </p:spTree>
    <p:extLst>
      <p:ext uri="{BB962C8B-B14F-4D97-AF65-F5344CB8AC3E}">
        <p14:creationId xmlns:p14="http://schemas.microsoft.com/office/powerpoint/2010/main" val="3487899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effectLst/>
                <a:latin typeface="Arial" panose="020B0604020202020204" pitchFamily="34" charset="0"/>
                <a:ea typeface="+mn-ea"/>
                <a:cs typeface="Arial" panose="020B0604020202020204" pitchFamily="34" charset="0"/>
              </a:rPr>
              <a:t>Do</a:t>
            </a:r>
            <a:r>
              <a:rPr lang="en-US" sz="1000" b="1" baseline="0" dirty="0">
                <a:effectLst/>
                <a:latin typeface="Arial" panose="020B0604020202020204" pitchFamily="34" charset="0"/>
                <a:ea typeface="+mn-ea"/>
                <a:cs typeface="Arial" panose="020B0604020202020204" pitchFamily="34" charset="0"/>
              </a:rPr>
              <a:t> mothers and families </a:t>
            </a:r>
            <a:r>
              <a:rPr lang="en-US" sz="1000" b="1" dirty="0">
                <a:latin typeface="Arial" panose="020B0604020202020204" pitchFamily="34" charset="0"/>
                <a:cs typeface="Arial" panose="020B0604020202020204" pitchFamily="34" charset="0"/>
              </a:rPr>
              <a:t>understand</a:t>
            </a:r>
            <a:r>
              <a:rPr lang="en-US" sz="1000" b="1" baseline="0" dirty="0">
                <a:effectLst/>
                <a:latin typeface="Arial" panose="020B0604020202020204" pitchFamily="34" charset="0"/>
                <a:ea typeface="+mn-ea"/>
                <a:cs typeface="Arial" panose="020B0604020202020204" pitchFamily="34" charset="0"/>
              </a:rPr>
              <a:t> newborn cues?</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Explain normal newborn </a:t>
            </a:r>
            <a:r>
              <a:rPr lang="en-US" sz="1000" dirty="0" err="1">
                <a:latin typeface="Arial" panose="020B0604020202020204" pitchFamily="34" charset="0"/>
                <a:cs typeface="Arial" panose="020B0604020202020204" pitchFamily="34" charset="0"/>
              </a:rPr>
              <a:t>behaviours</a:t>
            </a:r>
            <a:r>
              <a:rPr lang="en-US" sz="1000" dirty="0">
                <a:latin typeface="Arial" panose="020B0604020202020204" pitchFamily="34" charset="0"/>
                <a:cs typeface="Arial" panose="020B0604020202020204" pitchFamily="34" charset="0"/>
              </a:rPr>
              <a:t> and answer any questions.</a:t>
            </a:r>
          </a:p>
          <a:p>
            <a:pPr marL="342000" lvl="1" indent="-162000">
              <a:buFont typeface="Courier New" panose="02070309020205020404" pitchFamily="49" charset="0"/>
              <a:buChar char="o"/>
            </a:pPr>
            <a:r>
              <a:rPr lang="en-US" sz="1000" dirty="0">
                <a:latin typeface="Arial" panose="020B0604020202020204" pitchFamily="34" charset="0"/>
                <a:cs typeface="Arial" panose="020B0604020202020204" pitchFamily="34" charset="0"/>
              </a:rPr>
              <a:t>Normal sleep patterns of infants don’t align with adult sleep patterns.</a:t>
            </a:r>
          </a:p>
          <a:p>
            <a:pPr marL="342000" lvl="1" indent="-162000">
              <a:buFont typeface="Courier New" panose="02070309020205020404" pitchFamily="49" charset="0"/>
              <a:buChar char="o"/>
            </a:pPr>
            <a:r>
              <a:rPr lang="en-US" sz="1000" dirty="0">
                <a:latin typeface="Arial" panose="020B0604020202020204" pitchFamily="34" charset="0"/>
                <a:cs typeface="Arial" panose="020B0604020202020204" pitchFamily="34" charset="0"/>
              </a:rPr>
              <a:t>Newborns express discomfort through crying, signaling the need for help and care.</a:t>
            </a:r>
          </a:p>
          <a:p>
            <a:pPr marL="342000" lvl="1" indent="-162000">
              <a:buFont typeface="Courier New" panose="02070309020205020404" pitchFamily="49" charset="0"/>
              <a:buChar char="o"/>
            </a:pPr>
            <a:r>
              <a:rPr lang="en-US" sz="1000" dirty="0">
                <a:latin typeface="Arial" panose="020B0604020202020204" pitchFamily="34" charset="0"/>
                <a:cs typeface="Arial" panose="020B0604020202020204" pitchFamily="34" charset="0"/>
              </a:rPr>
              <a:t>Crying is adaptive and communicates many needs.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Take time and offer empathy and a calm atmosphere. </a:t>
            </a:r>
          </a:p>
          <a:p>
            <a:endParaRPr lang="en-GB" sz="1000"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View video</a:t>
            </a:r>
          </a:p>
          <a:p>
            <a:endParaRPr lang="en-US" sz="1000" i="1" dirty="0">
              <a:latin typeface="Arial" panose="020B0604020202020204" pitchFamily="34" charset="0"/>
              <a:cs typeface="Arial" panose="020B0604020202020204" pitchFamily="34" charset="0"/>
            </a:endParaRPr>
          </a:p>
          <a:p>
            <a:endParaRPr lang="en-NO"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230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520"/>
              </a:spcBef>
              <a:buSzPts val="1100"/>
              <a:buFont typeface="Myriad Pro Light"/>
              <a:buNone/>
              <a:tabLst>
                <a:tab pos="478155" algn="l"/>
                <a:tab pos="478790" algn="l"/>
              </a:tabLst>
            </a:pPr>
            <a:r>
              <a:rPr lang="en-US" sz="1000" b="1" dirty="0">
                <a:effectLst/>
                <a:latin typeface="Arial" panose="020B0604020202020204" pitchFamily="34" charset="0"/>
                <a:ea typeface="Myriad Pro Light"/>
                <a:cs typeface="Arial" panose="020B0604020202020204" pitchFamily="34" charset="0"/>
              </a:rPr>
              <a:t>Do you practice rooming-in at your health facility?</a:t>
            </a:r>
          </a:p>
          <a:p>
            <a:pPr marL="0" lvl="0" indent="0" algn="l">
              <a:spcBef>
                <a:spcPts val="520"/>
              </a:spcBef>
              <a:buSzPts val="1100"/>
              <a:buFont typeface="Myriad Pro Light"/>
              <a:buNone/>
              <a:tabLst>
                <a:tab pos="478155" algn="l"/>
                <a:tab pos="478790" algn="l"/>
              </a:tabLst>
            </a:pPr>
            <a:r>
              <a:rPr lang="en-US" sz="1000" b="1" dirty="0">
                <a:effectLst/>
                <a:latin typeface="Arial" panose="020B0604020202020204" pitchFamily="34" charset="0"/>
                <a:ea typeface="Myriad Pro Light"/>
                <a:cs typeface="Arial" panose="020B0604020202020204" pitchFamily="34" charset="0"/>
              </a:rPr>
              <a:t>Which babies are in a newborn nursery?</a:t>
            </a:r>
            <a:endParaRPr lang="en-GB" sz="1000" dirty="0">
              <a:effectLst/>
              <a:latin typeface="Arial" panose="020B0604020202020204" pitchFamily="34" charset="0"/>
              <a:ea typeface="Myriad Pro Light"/>
              <a:cs typeface="Arial" panose="020B0604020202020204" pitchFamily="34" charset="0"/>
            </a:endParaRPr>
          </a:p>
        </p:txBody>
      </p:sp>
    </p:spTree>
    <p:extLst>
      <p:ext uri="{BB962C8B-B14F-4D97-AF65-F5344CB8AC3E}">
        <p14:creationId xmlns:p14="http://schemas.microsoft.com/office/powerpoint/2010/main" val="16716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ea typeface="Myriad Pro Light"/>
                <a:cs typeface="Arial" panose="020B0604020202020204" pitchFamily="34" charset="0"/>
              </a:rPr>
              <a:t>Which</a:t>
            </a:r>
            <a:r>
              <a:rPr lang="en-US" sz="1000" b="1" baseline="0" dirty="0">
                <a:latin typeface="Arial" panose="020B0604020202020204" pitchFamily="34" charset="0"/>
                <a:ea typeface="Myriad Pro Light"/>
                <a:cs typeface="Arial" panose="020B0604020202020204" pitchFamily="34" charset="0"/>
              </a:rPr>
              <a:t> practices have you observed in your health facility?</a:t>
            </a:r>
            <a:endParaRPr lang="en-US" sz="1000" b="1" dirty="0">
              <a:latin typeface="Arial" panose="020B0604020202020204" pitchFamily="34" charset="0"/>
              <a:ea typeface="Myriad Pro 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latin typeface="Arial" panose="020B0604020202020204" pitchFamily="34" charset="0"/>
              <a:ea typeface="Myriad Pro 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latin typeface="Arial" panose="020B0604020202020204" pitchFamily="34" charset="0"/>
                <a:ea typeface="Myriad Pro Light"/>
                <a:cs typeface="Arial" panose="020B0604020202020204" pitchFamily="34" charset="0"/>
              </a:rPr>
              <a:t>To</a:t>
            </a:r>
            <a:r>
              <a:rPr lang="en-US" sz="1000" b="0" i="1" baseline="0" dirty="0">
                <a:latin typeface="Arial" panose="020B0604020202020204" pitchFamily="34" charset="0"/>
                <a:ea typeface="Myriad Pro Light"/>
                <a:cs typeface="Arial" panose="020B0604020202020204" pitchFamily="34" charset="0"/>
              </a:rPr>
              <a:t> learn more </a:t>
            </a:r>
            <a:br>
              <a:rPr lang="en-US" sz="1000" b="0" i="1" baseline="0" dirty="0">
                <a:latin typeface="Arial" panose="020B0604020202020204" pitchFamily="34" charset="0"/>
                <a:ea typeface="Myriad Pro Light"/>
                <a:cs typeface="Arial" panose="020B0604020202020204" pitchFamily="34" charset="0"/>
              </a:rPr>
            </a:br>
            <a:r>
              <a:rPr lang="en-US" sz="1000" i="1"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3"/>
              </a:rPr>
              <a:t>Practices that effect breastfeeding and giving practical support</a:t>
            </a:r>
            <a:endParaRPr lang="en-US" sz="1000" i="1" dirty="0">
              <a:latin typeface="Arial" panose="020B0604020202020204" pitchFamily="34" charset="0"/>
              <a:cs typeface="Arial" panose="020B0604020202020204" pitchFamily="34" charset="0"/>
            </a:endParaRPr>
          </a:p>
          <a:p>
            <a:endParaRPr lang="en-US" sz="1000" b="0" i="1" dirty="0">
              <a:latin typeface="Arial" panose="020B0604020202020204" pitchFamily="34" charset="0"/>
              <a:ea typeface="Myriad Pro Light"/>
              <a:cs typeface="Arial" panose="020B0604020202020204" pitchFamily="34" charset="0"/>
            </a:endParaRPr>
          </a:p>
          <a:p>
            <a:endParaRPr lang="en-US" sz="1000" b="1" dirty="0">
              <a:effectLst/>
              <a:latin typeface="Arial" panose="020B0604020202020204" pitchFamily="34" charset="0"/>
              <a:ea typeface="Myriad Pro Light"/>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534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47750" lvl="0">
              <a:lnSpc>
                <a:spcPct val="105000"/>
              </a:lnSpc>
              <a:tabLst>
                <a:tab pos="478155" algn="l"/>
                <a:tab pos="478790" algn="l"/>
              </a:tabLst>
            </a:pPr>
            <a:r>
              <a:rPr lang="en-US" sz="1000" b="1" dirty="0">
                <a:effectLst/>
                <a:latin typeface="Arial" panose="020B0604020202020204" pitchFamily="34" charset="0"/>
                <a:ea typeface="Myriad Pro" panose="020B0503030403020204"/>
                <a:cs typeface="Arial" panose="020B0604020202020204" pitchFamily="34" charset="0"/>
              </a:rPr>
              <a:t>What is normal and what is cause for concern changes over the first several days after birth.</a:t>
            </a:r>
          </a:p>
          <a:p>
            <a:pPr marR="1047750" lvl="0">
              <a:lnSpc>
                <a:spcPct val="105000"/>
              </a:lnSpc>
              <a:tabLst>
                <a:tab pos="478155" algn="l"/>
                <a:tab pos="478790" algn="l"/>
              </a:tabLst>
            </a:pPr>
            <a:endParaRPr lang="en-US" sz="1000" dirty="0">
              <a:effectLst/>
              <a:latin typeface="Arial" panose="020B0604020202020204" pitchFamily="34" charset="0"/>
              <a:ea typeface="Myriad Pro" panose="020B0503030403020204"/>
              <a:cs typeface="Arial" panose="020B0604020202020204" pitchFamily="34" charset="0"/>
            </a:endParaRPr>
          </a:p>
          <a:p>
            <a:pPr marL="0" marR="1047750" lvl="0" indent="0" algn="l" defTabSz="914400" rtl="0" eaLnBrk="1" fontAlgn="auto" latinLnBrk="0" hangingPunct="1">
              <a:lnSpc>
                <a:spcPct val="105000"/>
              </a:lnSpc>
              <a:spcBef>
                <a:spcPts val="0"/>
              </a:spcBef>
              <a:spcAft>
                <a:spcPts val="0"/>
              </a:spcAft>
              <a:buClrTx/>
              <a:buSzTx/>
              <a:buFontTx/>
              <a:buNone/>
              <a:tabLst>
                <a:tab pos="478155" algn="l"/>
                <a:tab pos="478790" algn="l"/>
              </a:tabLst>
              <a:defRPr/>
            </a:pPr>
            <a:r>
              <a:rPr lang="en-US" sz="1000" i="1" dirty="0">
                <a:effectLst/>
                <a:latin typeface="Arial" panose="020B0604020202020204" pitchFamily="34" charset="0"/>
                <a:ea typeface="Myriad Pro" panose="020B0503030403020204"/>
                <a:cs typeface="Arial" panose="020B0604020202020204" pitchFamily="34" charset="0"/>
              </a:rPr>
              <a:t>To</a:t>
            </a:r>
            <a:r>
              <a:rPr lang="en-US" sz="1000" i="1" baseline="0" dirty="0">
                <a:effectLst/>
                <a:latin typeface="Arial" panose="020B0604020202020204" pitchFamily="34" charset="0"/>
                <a:ea typeface="Myriad Pro" panose="020B0503030403020204"/>
                <a:cs typeface="Arial" panose="020B0604020202020204" pitchFamily="34" charset="0"/>
              </a:rPr>
              <a:t> learn more </a:t>
            </a:r>
            <a:br>
              <a:rPr lang="en-US" sz="1000" i="1" baseline="0" dirty="0">
                <a:effectLst/>
                <a:latin typeface="Arial" panose="020B0604020202020204" pitchFamily="34" charset="0"/>
                <a:ea typeface="Myriad Pro" panose="020B0503030403020204"/>
                <a:cs typeface="Arial" panose="020B0604020202020204" pitchFamily="34" charset="0"/>
              </a:rPr>
            </a:br>
            <a:r>
              <a:rPr lang="en-US" sz="1000" i="1" dirty="0">
                <a:effectLst/>
                <a:latin typeface="Arial" panose="020B0604020202020204" pitchFamily="34" charset="0"/>
                <a:ea typeface="Myriad Pro" panose="020B0503030403020204"/>
                <a:cs typeface="Arial" panose="020B0604020202020204" pitchFamily="34" charset="0"/>
                <a:hlinkClick r:id="rId3"/>
              </a:rPr>
              <a:t>Holmes AV, McLeod AY, Bunik M. ABM clinical protocol #5: peripartum breastfeeding management for the healthy mother and infant at term</a:t>
            </a:r>
            <a:r>
              <a:rPr lang="en-US" sz="1000" i="1" dirty="0">
                <a:effectLst/>
                <a:latin typeface="Arial" panose="020B0604020202020204" pitchFamily="34" charset="0"/>
                <a:ea typeface="Myriad Pro" panose="020B0503030403020204"/>
                <a:cs typeface="Arial" panose="020B0604020202020204" pitchFamily="34" charset="0"/>
              </a:rPr>
              <a:t> </a:t>
            </a:r>
            <a:endParaRPr lang="en-US" sz="1000" i="1" dirty="0">
              <a:latin typeface="Arial" panose="020B0604020202020204" pitchFamily="34" charset="0"/>
              <a:cs typeface="Arial" panose="020B0604020202020204" pitchFamily="34" charset="0"/>
            </a:endParaRPr>
          </a:p>
          <a:p>
            <a:pPr marR="1047750" lvl="0">
              <a:lnSpc>
                <a:spcPct val="105000"/>
              </a:lnSpc>
              <a:tabLst>
                <a:tab pos="478155" algn="l"/>
                <a:tab pos="478790" algn="l"/>
              </a:tabLst>
            </a:pPr>
            <a:br>
              <a:rPr lang="en-GB" sz="1000" dirty="0">
                <a:effectLst/>
                <a:latin typeface="Arial" panose="020B0604020202020204" pitchFamily="34" charset="0"/>
                <a:ea typeface="Myriad Pro" panose="020B0503030403020204"/>
                <a:cs typeface="Arial" panose="020B0604020202020204" pitchFamily="34" charset="0"/>
              </a:rPr>
            </a:br>
            <a:endParaRPr lang="en-GB" sz="1000" dirty="0">
              <a:effectLst/>
              <a:latin typeface="Arial" panose="020B0604020202020204" pitchFamily="34" charset="0"/>
              <a:ea typeface="Myriad Pro" panose="020B0503030403020204"/>
              <a:cs typeface="Arial" panose="020B0604020202020204" pitchFamily="34" charset="0"/>
            </a:endParaRPr>
          </a:p>
          <a:p>
            <a:pPr marL="342900" marR="1047750" lvl="0" indent="-342900">
              <a:lnSpc>
                <a:spcPct val="105000"/>
              </a:lnSpc>
              <a:buFont typeface="Arial" panose="020B0604020202020204" pitchFamily="34" charset="0"/>
              <a:buChar char="•"/>
              <a:tabLst>
                <a:tab pos="478155" algn="l"/>
                <a:tab pos="478790" algn="l"/>
              </a:tabLst>
            </a:pPr>
            <a:endParaRPr lang="en-GB" sz="1000" dirty="0">
              <a:effectLst/>
              <a:latin typeface="Arial" panose="020B0604020202020204" pitchFamily="34" charset="0"/>
              <a:ea typeface="Myriad Pro" panose="020B0503030403020204"/>
              <a:cs typeface="Arial" panose="020B0604020202020204" pitchFamily="34" charset="0"/>
            </a:endParaRPr>
          </a:p>
          <a:p>
            <a:endParaRPr lang="en-CH"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622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C568C-5ACE-5195-1A94-18D5FAFF5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72AB3-AD27-0C47-9FC5-9B813C14E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72822-65D2-C97F-6E9B-D3CB3DB3662E}"/>
              </a:ext>
            </a:extLst>
          </p:cNvPr>
          <p:cNvSpPr>
            <a:spLocks noGrp="1"/>
          </p:cNvSpPr>
          <p:nvPr>
            <p:ph type="body" idx="1"/>
          </p:nvPr>
        </p:nvSpPr>
        <p:spPr/>
        <p:txBody>
          <a:bodyPr/>
          <a:lstStyle/>
          <a:p>
            <a:r>
              <a:rPr lang="en-US" sz="1000" b="1" spc="-15" dirty="0">
                <a:effectLst/>
                <a:latin typeface="Arial" panose="020B0604020202020204" pitchFamily="34" charset="0"/>
                <a:ea typeface="Myriad Pro"/>
                <a:cs typeface="Arial" panose="020B0604020202020204" pitchFamily="34" charset="0"/>
              </a:rPr>
              <a:t>Empathy</a:t>
            </a:r>
            <a:r>
              <a:rPr lang="en-US" sz="1000" b="1" spc="-25"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and</a:t>
            </a:r>
            <a:r>
              <a:rPr lang="en-US" sz="1000" b="1" spc="-20"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kindness</a:t>
            </a:r>
            <a:r>
              <a:rPr lang="en-US" sz="1000" b="1" spc="-20"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are</a:t>
            </a:r>
            <a:r>
              <a:rPr lang="en-US" sz="1000" b="1" spc="-20"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important</a:t>
            </a:r>
            <a:r>
              <a:rPr lang="en-US" sz="1000" b="1" spc="-25"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for</a:t>
            </a:r>
            <a:r>
              <a:rPr lang="en-US" sz="1000" b="1" spc="-20"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mothers</a:t>
            </a:r>
            <a:r>
              <a:rPr lang="en-US" sz="1000" b="1" spc="-20"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especially</a:t>
            </a:r>
            <a:r>
              <a:rPr lang="en-US" sz="1000" b="1" spc="-20"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when</a:t>
            </a:r>
            <a:r>
              <a:rPr lang="en-US" sz="1000" b="1" spc="-20"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they</a:t>
            </a:r>
            <a:r>
              <a:rPr lang="en-US" sz="1000" b="1" spc="-25"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are having difficulties. </a:t>
            </a:r>
          </a:p>
          <a:p>
            <a:endParaRPr lang="en-US" sz="1000" b="1"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View video </a:t>
            </a:r>
          </a:p>
          <a:p>
            <a:endParaRPr lang="en-US" sz="1000" i="1" dirty="0">
              <a:latin typeface="Arial" panose="020B06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cs typeface="Arial" panose="020B0604020202020204" pitchFamily="34" charset="0"/>
              </a:rPr>
              <a:t>What new knowledge is presented in this video?</a:t>
            </a:r>
          </a:p>
          <a:p>
            <a:r>
              <a:rPr lang="en-GB" sz="1000" kern="1200" dirty="0">
                <a:solidFill>
                  <a:schemeClr val="tx1"/>
                </a:solidFill>
                <a:effectLst/>
                <a:latin typeface="Arial" panose="020B0604020202020204" pitchFamily="34" charset="0"/>
                <a:cs typeface="Arial" panose="020B0604020202020204" pitchFamily="34" charset="0"/>
              </a:rPr>
              <a:t>Are there any skills or practices that differ from your current practice?</a:t>
            </a:r>
          </a:p>
          <a:p>
            <a:r>
              <a:rPr lang="en-GB" sz="1000" kern="1200" dirty="0">
                <a:solidFill>
                  <a:schemeClr val="tx1"/>
                </a:solidFill>
                <a:effectLst/>
                <a:latin typeface="Arial" panose="020B0604020202020204" pitchFamily="34" charset="0"/>
                <a:cs typeface="Arial" panose="020B0604020202020204" pitchFamily="34" charset="0"/>
              </a:rPr>
              <a:t>What provider behaviours differ from your current practice?</a:t>
            </a:r>
          </a:p>
          <a:p>
            <a:r>
              <a:rPr lang="en-GB" sz="1000" kern="1200" dirty="0">
                <a:solidFill>
                  <a:schemeClr val="tx1"/>
                </a:solidFill>
                <a:effectLst/>
                <a:latin typeface="Arial" panose="020B0604020202020204" pitchFamily="34" charset="0"/>
                <a:cs typeface="Arial" panose="020B0604020202020204" pitchFamily="34" charset="0"/>
              </a:rPr>
              <a:t>Does this video highlight any quality gaps in your facility?</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788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Use a printed or digital copy (pdf) of the document.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904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1000"/>
              </a:spcBef>
              <a:spcAft>
                <a:spcPts val="0"/>
              </a:spcAft>
              <a:buFont typeface="Arial" panose="020B0604020202020204" pitchFamily="34" charset="0"/>
              <a:buNone/>
              <a:tabLst>
                <a:tab pos="457200" algn="l"/>
              </a:tabLst>
            </a:pPr>
            <a:r>
              <a:rPr lang="en-US" sz="1000" b="1" kern="100" dirty="0">
                <a:effectLst/>
                <a:latin typeface="Arial" panose="020B0604020202020204" pitchFamily="34" charset="0"/>
                <a:ea typeface="微软雅黑" panose="020B0503020204020204" pitchFamily="34" charset="-122"/>
                <a:cs typeface="Arial" panose="020B0604020202020204" pitchFamily="34" charset="0"/>
              </a:rPr>
              <a:t>Is this recommendation currently  applied in your place of work?</a:t>
            </a:r>
          </a:p>
          <a:p>
            <a:pPr marL="0" marR="0" lvl="0" indent="0" algn="just">
              <a:spcBef>
                <a:spcPts val="0"/>
              </a:spcBef>
              <a:spcAft>
                <a:spcPts val="0"/>
              </a:spcAft>
              <a:buFont typeface="Arial" panose="020B0604020202020204" pitchFamily="34" charset="0"/>
              <a:buNone/>
              <a:tabLst>
                <a:tab pos="457200" algn="l"/>
              </a:tabLst>
            </a:pPr>
            <a:r>
              <a:rPr lang="en-US" sz="1000" kern="100" dirty="0">
                <a:effectLst/>
                <a:latin typeface="Arial" panose="020B0604020202020204" pitchFamily="34" charset="0"/>
                <a:ea typeface="微软雅黑" panose="020B0503020204020204" pitchFamily="34" charset="-122"/>
                <a:cs typeface="Arial" panose="020B0604020202020204" pitchFamily="34" charset="0"/>
              </a:rPr>
              <a:t>If yes, what enabling factors support the application of this recommendation?</a:t>
            </a:r>
          </a:p>
          <a:p>
            <a:pPr marL="0" marR="0" lvl="0" indent="0" algn="just">
              <a:spcBef>
                <a:spcPts val="0"/>
              </a:spcBef>
              <a:spcAft>
                <a:spcPts val="0"/>
              </a:spcAft>
              <a:buFont typeface="Arial" panose="020B0604020202020204" pitchFamily="34" charset="0"/>
              <a:buNone/>
              <a:tabLst>
                <a:tab pos="457200" algn="l"/>
              </a:tabLst>
            </a:pPr>
            <a:r>
              <a:rPr lang="en-US" sz="1000" kern="100" dirty="0">
                <a:effectLst/>
                <a:latin typeface="Arial" panose="020B0604020202020204" pitchFamily="34" charset="0"/>
                <a:ea typeface="微软雅黑" panose="020B0503020204020204" pitchFamily="34" charset="-122"/>
                <a:cs typeface="Arial" panose="020B0604020202020204" pitchFamily="34" charset="0"/>
              </a:rPr>
              <a:t>If no, what are the barriers to applying this recommendation?</a:t>
            </a:r>
          </a:p>
          <a:p>
            <a:pPr>
              <a:buClr>
                <a:schemeClr val="accent3">
                  <a:lumMod val="50000"/>
                </a:schemeClr>
              </a:buClr>
            </a:pPr>
            <a:endParaRPr lang="en-GB" sz="1000" i="1" dirty="0">
              <a:latin typeface="Arial" panose="020B0604020202020204" pitchFamily="34" charset="0"/>
              <a:cs typeface="Arial" panose="020B0604020202020204" pitchFamily="34" charset="0"/>
            </a:endParaRPr>
          </a:p>
          <a:p>
            <a:pPr>
              <a:buClr>
                <a:schemeClr val="accent3">
                  <a:lumMod val="50000"/>
                </a:schemeClr>
              </a:buClr>
            </a:pPr>
            <a:r>
              <a:rPr lang="en-GB" sz="1000" i="1" dirty="0">
                <a:latin typeface="Arial" panose="020B0604020202020204" pitchFamily="34" charset="0"/>
                <a:cs typeface="Arial" panose="020B0604020202020204" pitchFamily="34" charset="0"/>
              </a:rPr>
              <a:t>To learn more </a:t>
            </a:r>
            <a:br>
              <a:rPr lang="en-GB" sz="1000" i="1" dirty="0">
                <a:latin typeface="Arial" panose="020B0604020202020204" pitchFamily="34" charset="0"/>
                <a:cs typeface="Arial" panose="020B0604020202020204" pitchFamily="34" charset="0"/>
              </a:rPr>
            </a:br>
            <a:r>
              <a:rPr lang="en-US" altLang="zh-CN" sz="1000" i="1" u="sng" dirty="0">
                <a:solidFill>
                  <a:srgbClr val="0070C0"/>
                </a:solidFill>
                <a:latin typeface="Arial" panose="020B0604020202020204" pitchFamily="34" charset="0"/>
                <a:cs typeface="Arial" panose="020B0604020202020204" pitchFamily="34" charset="0"/>
                <a:hlinkClick r:id="rId3"/>
              </a:rPr>
              <a:t>Implementation guidance on counselling women to improve breastfeeding practices</a:t>
            </a:r>
            <a:endParaRPr lang="en-US" altLang="zh-CN" sz="1000" i="1" u="sng" dirty="0">
              <a:solidFill>
                <a:srgbClr val="0070C0"/>
              </a:solidFill>
              <a:latin typeface="Arial" panose="020B060402020202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82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E2527-AFBD-202F-768D-3D333F5F1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DC641-FEEA-15C6-4ACB-55BB7ACE1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7072F-EE7A-D439-2D96-60968460F535}"/>
              </a:ext>
            </a:extLst>
          </p:cNvPr>
          <p:cNvSpPr>
            <a:spLocks noGrp="1"/>
          </p:cNvSpPr>
          <p:nvPr>
            <p:ph type="body" idx="1"/>
          </p:nvPr>
        </p:nvSpPr>
        <p:spPr>
          <a:xfrm>
            <a:off x="685800" y="4400549"/>
            <a:ext cx="5412850" cy="4186859"/>
          </a:xfrm>
        </p:spPr>
        <p:txBody>
          <a:bodyPr/>
          <a:lstStyle/>
          <a:p>
            <a:pPr algn="l"/>
            <a:r>
              <a:rPr lang="en-GB" altLang="zh-CN" sz="1000" b="1" i="0" spc="0" dirty="0">
                <a:latin typeface="Arial" panose="020B0604020202020204" pitchFamily="34" charset="0"/>
                <a:cs typeface="Arial" panose="020B0604020202020204" pitchFamily="34" charset="0"/>
              </a:rPr>
              <a:t>Repeat simulation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communicating effectively and giving practical support for breastfeeding.</a:t>
            </a:r>
            <a:endParaRPr lang="en-GB" sz="1000" i="0" spc="0" dirty="0">
              <a:effectLst/>
              <a:latin typeface="Arial" panose="020B0604020202020204" pitchFamily="34" charset="0"/>
              <a:ea typeface="Myriad Pro" panose="020B0503030403020204"/>
              <a:cs typeface="Arial" panose="020B0604020202020204" pitchFamily="34" charset="0"/>
            </a:endParaRPr>
          </a:p>
          <a:p>
            <a:pPr marL="162000" marR="1438275" lvl="1" indent="-162000" algn="l">
              <a:lnSpc>
                <a:spcPct val="105000"/>
              </a:lnSpc>
              <a:spcAft>
                <a:spcPts val="0"/>
              </a:spcAft>
              <a:buFont typeface="+mj-lt"/>
              <a:buAutoNum type="arabicPeriod"/>
              <a:tabLst>
                <a:tab pos="1944370" algn="l"/>
              </a:tabLst>
            </a:pPr>
            <a:r>
              <a:rPr lang="en-GB" sz="1000" dirty="0">
                <a:latin typeface="Arial" panose="020B0604020202020204" pitchFamily="34" charset="0"/>
                <a:ea typeface="Myriad Pro" panose="020B0503030403020204"/>
                <a:cs typeface="Arial" panose="020B0604020202020204" pitchFamily="34" charset="0"/>
              </a:rPr>
              <a:t>Confirming that mother finds a comfortable position with the newborn</a:t>
            </a:r>
            <a:endParaRPr lang="en-GB" sz="1000" i="0" spc="0" dirty="0">
              <a:effectLst/>
              <a:latin typeface="Arial" panose="020B0604020202020204" pitchFamily="34" charset="0"/>
              <a:ea typeface="Myriad Pro" panose="020B0503030403020204"/>
              <a:cs typeface="Arial" panose="020B0604020202020204" pitchFamily="34" charset="0"/>
            </a:endParaRPr>
          </a:p>
          <a:p>
            <a:pPr marL="162000" marR="1438275" lvl="1" indent="-162000" algn="l">
              <a:lnSpc>
                <a:spcPct val="105000"/>
              </a:lnSpc>
              <a:spcAft>
                <a:spcPts val="0"/>
              </a:spcAft>
              <a:buFont typeface="+mj-lt"/>
              <a:buAutoNum type="arabicPeriod"/>
              <a:tabLst>
                <a:tab pos="1944370" algn="l"/>
              </a:tabLst>
            </a:pPr>
            <a:r>
              <a:rPr lang="en-US" sz="1000" dirty="0">
                <a:latin typeface="Arial" panose="020B0604020202020204" pitchFamily="34" charset="0"/>
                <a:ea typeface="Myriad Pro" panose="020B0503030403020204"/>
                <a:cs typeface="Arial" panose="020B0604020202020204" pitchFamily="34" charset="0"/>
              </a:rPr>
              <a:t>Reinforcing and confirming the 4 signs of good </a:t>
            </a:r>
            <a:r>
              <a:rPr lang="en-US" sz="1000" dirty="0" err="1">
                <a:latin typeface="Arial" panose="020B0604020202020204" pitchFamily="34" charset="0"/>
                <a:ea typeface="Myriad Pro" panose="020B0503030403020204"/>
                <a:cs typeface="Arial" panose="020B0604020202020204" pitchFamily="34" charset="0"/>
              </a:rPr>
              <a:t>posit</a:t>
            </a:r>
            <a:r>
              <a:rPr lang="en-US" sz="1000" i="0" spc="0" dirty="0" err="1">
                <a:effectLst/>
                <a:latin typeface="Arial" panose="020B0604020202020204" pitchFamily="34" charset="0"/>
                <a:ea typeface="Myriad Pro" panose="020B0503030403020204"/>
                <a:cs typeface="Arial" panose="020B0604020202020204" pitchFamily="34" charset="0"/>
              </a:rPr>
              <a:t>oning</a:t>
            </a:r>
            <a:r>
              <a:rPr lang="en-US" sz="1000" dirty="0">
                <a:latin typeface="Arial" panose="020B0604020202020204" pitchFamily="34" charset="0"/>
                <a:ea typeface="Myriad Pro" panose="020B0503030403020204"/>
                <a:cs typeface="Arial" panose="020B0604020202020204" pitchFamily="34" charset="0"/>
              </a:rPr>
              <a:t> for attachment and maternal comfort. </a:t>
            </a:r>
          </a:p>
          <a:p>
            <a:pPr marL="162000" marR="1438275" lvl="1" indent="-162000" algn="l">
              <a:lnSpc>
                <a:spcPct val="105000"/>
              </a:lnSpc>
              <a:spcAft>
                <a:spcPts val="0"/>
              </a:spcAft>
              <a:buFont typeface="+mj-lt"/>
              <a:buAutoNum type="arabicPeriod"/>
              <a:tabLst>
                <a:tab pos="1944370" algn="l"/>
              </a:tabLst>
            </a:pPr>
            <a:r>
              <a:rPr lang="en-US" sz="1000" i="0" spc="0" dirty="0">
                <a:effectLst/>
                <a:latin typeface="Arial" panose="020B0604020202020204" pitchFamily="34" charset="0"/>
                <a:ea typeface="Myriad Pro" panose="020B0503030403020204"/>
                <a:cs typeface="Arial" panose="020B0604020202020204" pitchFamily="34" charset="0"/>
              </a:rPr>
              <a:t>Communicating and </a:t>
            </a:r>
            <a:r>
              <a:rPr lang="en-US" sz="1000" dirty="0">
                <a:latin typeface="Arial" panose="020B0604020202020204" pitchFamily="34" charset="0"/>
                <a:ea typeface="Myriad Pro" panose="020B0503030403020204"/>
                <a:cs typeface="Arial" panose="020B0604020202020204" pitchFamily="34" charset="0"/>
              </a:rPr>
              <a:t>confirming the 4 signs of good attachment.</a:t>
            </a:r>
          </a:p>
          <a:p>
            <a:pPr marL="162000" marR="1438275" lvl="1" indent="-162000" algn="l">
              <a:lnSpc>
                <a:spcPct val="105000"/>
              </a:lnSpc>
              <a:spcAft>
                <a:spcPts val="0"/>
              </a:spcAft>
              <a:buFont typeface="+mj-lt"/>
              <a:buAutoNum type="arabicPeriod"/>
              <a:tabLst>
                <a:tab pos="1944370" algn="l"/>
              </a:tabLst>
            </a:pPr>
            <a:r>
              <a:rPr lang="en-US" sz="1000" i="0" spc="0" dirty="0">
                <a:effectLst/>
                <a:latin typeface="Arial" panose="020B0604020202020204" pitchFamily="34" charset="0"/>
                <a:ea typeface="Myriad Pro" panose="020B0503030403020204"/>
                <a:cs typeface="Arial" panose="020B0604020202020204" pitchFamily="34" charset="0"/>
              </a:rPr>
              <a:t>Counseling mother on responsive feeding</a:t>
            </a:r>
            <a:endParaRPr lang="en-GB" sz="1000" dirty="0">
              <a:latin typeface="Arial" panose="020B0604020202020204" pitchFamily="34" charset="0"/>
              <a:ea typeface="Myriad Pro" panose="020B0503030403020204"/>
              <a:cs typeface="Arial" panose="020B0604020202020204" pitchFamily="34" charset="0"/>
            </a:endParaRPr>
          </a:p>
          <a:p>
            <a:pPr marL="0" marR="1438275" lvl="1" algn="l">
              <a:lnSpc>
                <a:spcPct val="105000"/>
              </a:lnSpc>
              <a:spcAft>
                <a:spcPts val="0"/>
              </a:spcAft>
              <a:tabLst>
                <a:tab pos="1944370" algn="l"/>
              </a:tabLst>
            </a:pPr>
            <a:endParaRPr lang="en-GB" sz="1000" i="0" spc="0" dirty="0">
              <a:effectLst/>
              <a:latin typeface="Arial" panose="020B0604020202020204" pitchFamily="34" charset="0"/>
              <a:ea typeface="Myriad Pro"/>
              <a:cs typeface="Arial" panose="020B0604020202020204" pitchFamily="34" charset="0"/>
            </a:endParaRPr>
          </a:p>
          <a:p>
            <a:pPr marL="0" marR="0" indent="0" algn="l">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 </a:t>
            </a:r>
            <a:r>
              <a:rPr lang="en-US" sz="1000" b="0" i="0" kern="1200" spc="0" dirty="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gn="l">
              <a:lnSpc>
                <a:spcPct val="107000"/>
              </a:lnSpc>
              <a:spcBef>
                <a:spcPts val="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gn="l">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gn="l">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gn="l">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Did you use an observation checklist?</a:t>
            </a:r>
          </a:p>
          <a:p>
            <a:pPr marL="171450" marR="0" indent="-171450" algn="l">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Calibri" panose="020F0502020204030204" pitchFamily="34" charset="0"/>
                <a:cs typeface="Arial" panose="020B0604020202020204" pitchFamily="34" charset="0"/>
              </a:rPr>
              <a:t>Did the health worker give samples of </a:t>
            </a:r>
            <a:r>
              <a:rPr lang="en-US" sz="1000" kern="0" dirty="0">
                <a:latin typeface="Arial" panose="020B0604020202020204" pitchFamily="34" charset="0"/>
                <a:ea typeface="Calibri" panose="020F0502020204030204" pitchFamily="34" charset="0"/>
                <a:cs typeface="Arial" panose="020B0604020202020204" pitchFamily="34" charset="0"/>
              </a:rPr>
              <a:t>breast milk substitutes</a:t>
            </a:r>
            <a:r>
              <a:rPr lang="en-US" sz="1000" b="0" i="0" kern="0" spc="0" dirty="0">
                <a:latin typeface="Arial" panose="020B0604020202020204" pitchFamily="34" charset="0"/>
                <a:ea typeface="Calibri" panose="020F0502020204030204" pitchFamily="34" charset="0"/>
                <a:cs typeface="Arial" panose="020B0604020202020204" pitchFamily="34" charset="0"/>
              </a:rPr>
              <a:t> or advertising materials?</a:t>
            </a:r>
          </a:p>
          <a:p>
            <a:pPr marL="171450" marR="0" indent="-171450" algn="l">
              <a:lnSpc>
                <a:spcPct val="107000"/>
              </a:lnSpc>
              <a:spcBef>
                <a:spcPts val="0"/>
              </a:spcBef>
              <a:spcAft>
                <a:spcPts val="0"/>
              </a:spcAft>
              <a:buFont typeface="Arial" panose="020B0604020202020204" pitchFamily="34" charset="0"/>
              <a:buChar char="•"/>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gn="l">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b="0" i="0" kern="100" spc="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a:t>
            </a:r>
            <a:r>
              <a:rPr lang="en-US" sz="1000" i="0" kern="0" spc="0" dirty="0">
                <a:effectLst/>
                <a:latin typeface="Arial" panose="020B0604020202020204" pitchFamily="34" charset="0"/>
                <a:ea typeface="Times New Roman" panose="02020603050405020304" pitchFamily="18" charset="0"/>
                <a:cs typeface="Arial" panose="020B0604020202020204" pitchFamily="34" charset="0"/>
              </a:rPr>
              <a:t>followed?</a:t>
            </a:r>
          </a:p>
          <a:p>
            <a:pPr marL="171450" marR="0" indent="-171450" algn="l">
              <a:lnSpc>
                <a:spcPct val="107000"/>
              </a:lnSpc>
              <a:spcBef>
                <a:spcPts val="0"/>
              </a:spcBef>
              <a:spcAft>
                <a:spcPts val="0"/>
              </a:spcAft>
              <a:buFont typeface="Arial" panose="020B0604020202020204" pitchFamily="34" charset="0"/>
              <a:buChar char="•"/>
            </a:pPr>
            <a:r>
              <a:rPr lang="en-US" sz="1000" i="0" kern="0" spc="0" dirty="0">
                <a:effectLst/>
                <a:latin typeface="Arial" panose="020B0604020202020204" pitchFamily="34" charset="0"/>
                <a:ea typeface="Calibri" panose="020F0502020204030204" pitchFamily="34" charset="0"/>
                <a:cs typeface="Arial" panose="020B0604020202020204" pitchFamily="34" charset="0"/>
              </a:rPr>
              <a:t>Did the health worker gain consent  before touching </a:t>
            </a:r>
            <a:r>
              <a:rPr lang="en-US" sz="1000" kern="0" dirty="0">
                <a:latin typeface="Arial" panose="020B0604020202020204" pitchFamily="34" charset="0"/>
                <a:ea typeface="Calibri" panose="020F0502020204030204" pitchFamily="34" charset="0"/>
                <a:cs typeface="Arial" panose="020B0604020202020204" pitchFamily="34" charset="0"/>
              </a:rPr>
              <a:t>the mother and </a:t>
            </a:r>
            <a:r>
              <a:rPr lang="en-US" sz="1000" i="0" kern="0" spc="0" dirty="0">
                <a:effectLst/>
                <a:latin typeface="Arial" panose="020B0604020202020204" pitchFamily="34" charset="0"/>
                <a:ea typeface="Calibri" panose="020F0502020204030204" pitchFamily="34" charset="0"/>
                <a:cs typeface="Arial" panose="020B0604020202020204" pitchFamily="34" charset="0"/>
              </a:rPr>
              <a:t>baby?</a:t>
            </a:r>
          </a:p>
          <a:p>
            <a:pPr marL="171450" marR="0" indent="-171450" algn="l">
              <a:lnSpc>
                <a:spcPct val="107000"/>
              </a:lnSpc>
              <a:spcBef>
                <a:spcPts val="0"/>
              </a:spcBef>
              <a:spcAft>
                <a:spcPts val="0"/>
              </a:spcAft>
              <a:buFont typeface="Arial" panose="020B0604020202020204" pitchFamily="34" charset="0"/>
              <a:buChar char="•"/>
            </a:pPr>
            <a:r>
              <a:rPr lang="en-US" sz="1000" i="0" kern="0" spc="0" dirty="0">
                <a:latin typeface="Arial" panose="020B0604020202020204" pitchFamily="34" charset="0"/>
                <a:ea typeface="Calibri" panose="020F0502020204030204" pitchFamily="34" charset="0"/>
                <a:cs typeface="Arial" panose="020B0604020202020204" pitchFamily="34" charset="0"/>
              </a:rPr>
              <a:t>Did the </a:t>
            </a:r>
            <a:r>
              <a:rPr lang="en-GB" sz="1000" i="0" kern="0" spc="0" noProof="0" dirty="0">
                <a:latin typeface="Arial" panose="020B0604020202020204" pitchFamily="34" charset="0"/>
                <a:ea typeface="Calibri" panose="020F0502020204030204" pitchFamily="34" charset="0"/>
                <a:cs typeface="Arial" panose="020B0604020202020204" pitchFamily="34" charset="0"/>
              </a:rPr>
              <a:t>health worker</a:t>
            </a:r>
            <a:r>
              <a:rPr lang="en-US" sz="1000" i="0" kern="0" spc="0" dirty="0">
                <a:latin typeface="Arial" panose="020B0604020202020204" pitchFamily="34" charset="0"/>
                <a:ea typeface="Calibri" panose="020F0502020204030204" pitchFamily="34" charset="0"/>
                <a:cs typeface="Arial" panose="020B0604020202020204" pitchFamily="34" charset="0"/>
              </a:rPr>
              <a:t> </a:t>
            </a:r>
            <a:r>
              <a:rPr lang="en-US" sz="1000" kern="0" dirty="0">
                <a:latin typeface="Arial" panose="020B0604020202020204" pitchFamily="34" charset="0"/>
                <a:ea typeface="Calibri" panose="020F0502020204030204" pitchFamily="34" charset="0"/>
                <a:cs typeface="Arial" panose="020B0604020202020204" pitchFamily="34" charset="0"/>
              </a:rPr>
              <a:t>guide</a:t>
            </a:r>
            <a:r>
              <a:rPr lang="en-US" sz="1000" i="0" kern="0" spc="0" dirty="0">
                <a:latin typeface="Arial" panose="020B0604020202020204" pitchFamily="34" charset="0"/>
                <a:ea typeface="Calibri" panose="020F0502020204030204" pitchFamily="34" charset="0"/>
                <a:cs typeface="Arial" panose="020B0604020202020204" pitchFamily="34" charset="0"/>
              </a:rPr>
              <a:t> mother’s own hand in giving practical support?</a:t>
            </a:r>
            <a:endParaRPr lang="zh-CN" altLang="zh-CN" sz="1000" i="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747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learn more</a:t>
            </a:r>
            <a:r>
              <a:rPr kumimoji="0" lang="en-US" sz="1000" b="0" i="1" u="sng" strike="noStrike" kern="1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rPr>
              <a:t> </a:t>
            </a:r>
          </a:p>
          <a:p>
            <a:pPr>
              <a:lnSpc>
                <a:spcPct val="107000"/>
              </a:lnSpc>
              <a:spcAft>
                <a:spcPts val="800"/>
              </a:spcAft>
            </a:pPr>
            <a:endParaRPr kumimoji="0" lang="en-US" sz="1000" b="0" i="1" u="sng" strike="noStrike" kern="1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Breastfeeding healthy newborns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Helping a breastfeeding mother</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9183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00" dirty="0">
                <a:effectLst/>
                <a:latin typeface="Arial" panose="020B0604020202020204" pitchFamily="34" charset="0"/>
                <a:ea typeface="Calibri" panose="020F0502020204030204" pitchFamily="34" charset="0"/>
                <a:cs typeface="Arial" panose="020B0604020202020204" pitchFamily="34" charset="0"/>
              </a:rPr>
              <a:t>Review the Clinical practice checklist before observing or practicing in the clinical area.</a:t>
            </a:r>
          </a:p>
          <a:p>
            <a:pPr marL="0" lvl="0" indent="0" algn="l">
              <a:buFont typeface="Arial" panose="020B0604020202020204" pitchFamily="34" charset="0"/>
              <a:buNone/>
            </a:pP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Reflect on the care of Ella and her mother. </a:t>
            </a: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Would you do anything differently?</a:t>
            </a:r>
          </a:p>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Is this respectful care?</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071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00" dirty="0">
                <a:effectLst/>
                <a:latin typeface="Arial" panose="020B0604020202020204" pitchFamily="34" charset="0"/>
                <a:ea typeface="Calibri" panose="020F0502020204030204" pitchFamily="34" charset="0"/>
                <a:cs typeface="Arial" panose="020B0604020202020204" pitchFamily="34" charset="0"/>
              </a:rPr>
              <a:t>After the clinical practice, discuss the observations made, possible reasons for practices, and changes needed to improve the quality of essential newborn care.</a:t>
            </a:r>
          </a:p>
          <a:p>
            <a:pPr marL="0" lvl="0" indent="0" algn="l">
              <a:buFont typeface="Arial" panose="020B0604020202020204" pitchFamily="34" charset="0"/>
              <a:buNone/>
            </a:pPr>
            <a:endParaRPr lang="en-US" sz="1000" b="1" dirty="0">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What new things will you do?</a:t>
            </a: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What old things will you not do?</a:t>
            </a: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How will you make a change?</a:t>
            </a:r>
          </a:p>
        </p:txBody>
      </p:sp>
    </p:spTree>
    <p:extLst>
      <p:ext uri="{BB962C8B-B14F-4D97-AF65-F5344CB8AC3E}">
        <p14:creationId xmlns:p14="http://schemas.microsoft.com/office/powerpoint/2010/main" val="4215616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O"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18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F14A0-8880-F6B2-E34F-47F4B86BC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A2952-0598-B0E2-6368-6E456E532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8274C-6257-02A1-01AA-499FCEE224CC}"/>
              </a:ext>
            </a:extLst>
          </p:cNvPr>
          <p:cNvSpPr>
            <a:spLocks noGrp="1"/>
          </p:cNvSpPr>
          <p:nvPr>
            <p:ph type="body" idx="1"/>
          </p:nvPr>
        </p:nvSpPr>
        <p:spPr/>
        <p:txBody>
          <a:bodyPr/>
          <a:lstStyle/>
          <a:p>
            <a:pPr algn="just"/>
            <a:r>
              <a:rPr lang="en-US" sz="1000" b="1" i="0" kern="100" spc="0" dirty="0">
                <a:effectLst/>
                <a:latin typeface="Arial" panose="020B0604020202020204" pitchFamily="34" charset="0"/>
                <a:ea typeface="Calibri" panose="020F0502020204030204" pitchFamily="34" charset="0"/>
                <a:cs typeface="Arial" panose="020B0604020202020204" pitchFamily="34" charset="0"/>
              </a:rPr>
              <a:t>Additional </a:t>
            </a:r>
            <a:r>
              <a:rPr lang="en-GB" sz="1000" b="1" i="0" kern="100" spc="0" dirty="0">
                <a:effectLst/>
                <a:latin typeface="Arial" panose="020B0604020202020204" pitchFamily="34" charset="0"/>
                <a:ea typeface="Calibri" panose="020F0502020204030204" pitchFamily="34" charset="0"/>
                <a:cs typeface="Arial" panose="020B0604020202020204" pitchFamily="34" charset="0"/>
              </a:rPr>
              <a:t>s</a:t>
            </a:r>
            <a:r>
              <a:rPr lang="en-GB" altLang="zh-CN" sz="1000" b="1" dirty="0">
                <a:latin typeface="Arial" panose="020B0604020202020204" pitchFamily="34" charset="0"/>
                <a:cs typeface="Arial" panose="020B0604020202020204" pitchFamily="34" charset="0"/>
              </a:rPr>
              <a:t>imulation</a:t>
            </a:r>
            <a:endParaRPr lang="en-GB" altLang="zh-CN" sz="10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b="1" i="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1" i="0" kern="10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dirty="0">
                <a:effectLst/>
                <a:latin typeface="Arial" panose="020B0604020202020204" pitchFamily="34" charset="0"/>
                <a:ea typeface="Calibri" panose="020F0502020204030204" pitchFamily="34" charset="0"/>
                <a:cs typeface="Arial" panose="020B0604020202020204" pitchFamily="34" charset="0"/>
              </a:rPr>
              <a:t>– </a:t>
            </a:r>
            <a:r>
              <a:rPr lang="en-US" sz="1000" b="0" kern="100" dirty="0">
                <a:effectLst/>
                <a:latin typeface="Arial" panose="020B0604020202020204" pitchFamily="34" charset="0"/>
                <a:ea typeface="Calibri" panose="020F0502020204030204" pitchFamily="34" charset="0"/>
                <a:cs typeface="Arial" panose="020B0604020202020204" pitchFamily="34" charset="0"/>
              </a:rPr>
              <a:t>participants demonstrate reviewing the Breast milk substitute code leaflet as an interdisciplinary team.</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1000" dirty="0">
                <a:latin typeface="Arial" panose="020B0604020202020204" pitchFamily="34" charset="0"/>
                <a:cs typeface="Arial" panose="020B0604020202020204" pitchFamily="34" charset="0"/>
              </a:rPr>
              <a:t>Establishing that acceptance of gifts and gifts in kind is contrary to the code on marketing of breast milk substitutes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1000" dirty="0">
                <a:latin typeface="Arial" panose="020B0604020202020204" pitchFamily="34" charset="0"/>
                <a:cs typeface="Arial" panose="020B0604020202020204" pitchFamily="34" charset="0"/>
              </a:rPr>
              <a:t>Making a plan of action for ensuring educational activities continue without violating the code.</a:t>
            </a:r>
          </a:p>
          <a:p>
            <a:pPr algn="just"/>
            <a:endParaRPr lang="en-GB" altLang="zh-CN" sz="1000" dirty="0">
              <a:latin typeface="Arial" panose="020B0604020202020204" pitchFamily="34" charset="0"/>
              <a:cs typeface="Arial" panose="020B0604020202020204" pitchFamily="34" charset="0"/>
            </a:endParaRPr>
          </a:p>
          <a:p>
            <a:pPr marL="0" marR="0" indent="0">
              <a:lnSpc>
                <a:spcPct val="107000"/>
              </a:lnSpc>
              <a:spcBef>
                <a:spcPts val="40"/>
              </a:spcBef>
              <a:spcAft>
                <a:spcPts val="0"/>
              </a:spcAft>
              <a:buNone/>
            </a:pPr>
            <a:r>
              <a:rPr lang="en-US" sz="1000" b="1" i="0" kern="1200" dirty="0">
                <a:solidFill>
                  <a:srgbClr val="000000"/>
                </a:solidFill>
                <a:effectLst/>
                <a:latin typeface="Arial" panose="020B0604020202020204" pitchFamily="34" charset="0"/>
                <a:ea typeface="Myriad Pro"/>
                <a:cs typeface="Arial" panose="020B0604020202020204" pitchFamily="34" charset="0"/>
              </a:rPr>
              <a:t>Debriefing </a:t>
            </a:r>
            <a:r>
              <a:rPr lang="en-US" sz="1000" b="0" i="0" kern="1200" dirty="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dirty="0">
              <a:solidFill>
                <a:schemeClr val="tx1"/>
              </a:solidFill>
              <a:effectLst/>
              <a:latin typeface="Arial" panose="020B0604020202020204" pitchFamily="34" charset="0"/>
              <a:ea typeface="Myriad Pro"/>
              <a:cs typeface="Arial" panose="020B0604020202020204" pitchFamily="34" charset="0"/>
            </a:endParaRPr>
          </a:p>
          <a:p>
            <a:pPr marR="0">
              <a:lnSpc>
                <a:spcPct val="107000"/>
              </a:lnSpc>
              <a:spcBef>
                <a:spcPts val="40"/>
              </a:spcBef>
              <a:spcAft>
                <a:spcPts val="0"/>
              </a:spcAft>
            </a:pPr>
            <a:r>
              <a:rPr lang="en-GB" sz="1000" kern="120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kern="100" dirty="0">
              <a:solidFill>
                <a:schemeClr val="tx1"/>
              </a:solidFill>
              <a:effectLst/>
              <a:latin typeface="Arial" panose="020B0604020202020204" pitchFamily="34" charset="0"/>
              <a:ea typeface="Myriad Pro"/>
              <a:cs typeface="Arial" panose="020B0604020202020204" pitchFamily="34" charset="0"/>
            </a:endParaRPr>
          </a:p>
          <a:p>
            <a:pPr marR="0">
              <a:lnSpc>
                <a:spcPct val="107000"/>
              </a:lnSpc>
              <a:spcBef>
                <a:spcPts val="40"/>
              </a:spcBef>
              <a:spcAft>
                <a:spcPts val="0"/>
              </a:spcAft>
            </a:pPr>
            <a:r>
              <a:rPr lang="en-GB" sz="1000" kern="120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kern="100" dirty="0">
              <a:solidFill>
                <a:schemeClr val="tx1"/>
              </a:solidFill>
              <a:effectLst/>
              <a:latin typeface="Arial" panose="020B0604020202020204" pitchFamily="34" charset="0"/>
              <a:ea typeface="Myriad Pro"/>
              <a:cs typeface="Arial" panose="020B0604020202020204" pitchFamily="34" charset="0"/>
            </a:endParaRPr>
          </a:p>
          <a:p>
            <a:pPr marR="0">
              <a:lnSpc>
                <a:spcPct val="107000"/>
              </a:lnSpc>
              <a:spcBef>
                <a:spcPts val="40"/>
              </a:spcBef>
              <a:spcAft>
                <a:spcPts val="0"/>
              </a:spcAft>
            </a:pPr>
            <a:r>
              <a:rPr lang="en-GB" sz="1000" kern="120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R="0">
              <a:lnSpc>
                <a:spcPct val="107000"/>
              </a:lnSpc>
              <a:spcBef>
                <a:spcPts val="40"/>
              </a:spcBef>
              <a:spcAft>
                <a:spcPts val="0"/>
              </a:spcAft>
            </a:pPr>
            <a:r>
              <a:rPr lang="en-US" sz="1000" kern="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p>
          <a:p>
            <a:pPr marL="0" marR="0" indent="0">
              <a:lnSpc>
                <a:spcPct val="107000"/>
              </a:lnSpc>
              <a:spcBef>
                <a:spcPts val="40"/>
              </a:spcBef>
              <a:spcAft>
                <a:spcPts val="0"/>
              </a:spcAft>
              <a:buFont typeface="Arial" panose="020B0604020202020204" pitchFamily="34" charset="0"/>
              <a:buNone/>
            </a:pPr>
            <a:endParaRPr lang="en-US" sz="1000" kern="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40"/>
              </a:spcBef>
              <a:spcAft>
                <a:spcPts val="0"/>
              </a:spcAft>
              <a:buFont typeface="Arial" panose="020B0604020202020204" pitchFamily="34" charset="0"/>
              <a:buNone/>
            </a:pPr>
            <a:r>
              <a:rPr lang="en-US" sz="1000" b="1" kern="0" dirty="0">
                <a:latin typeface="Arial" panose="020B0604020202020204" pitchFamily="34" charset="0"/>
                <a:ea typeface="Calibri" panose="020F0502020204030204" pitchFamily="34" charset="0"/>
                <a:cs typeface="Arial" panose="020B0604020202020204" pitchFamily="34" charset="0"/>
              </a:rPr>
              <a:t>Were you aware of the code, violations and how to report them?</a:t>
            </a:r>
            <a:endParaRPr lang="en-US" sz="10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8543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1624-1D13-6227-CB0F-BB758B627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51E29-C32B-1007-845E-90B7A97DE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4AE84-7BFC-220F-C930-36E021EFB27F}"/>
              </a:ext>
            </a:extLst>
          </p:cNvPr>
          <p:cNvSpPr>
            <a:spLocks noGrp="1"/>
          </p:cNvSpPr>
          <p:nvPr>
            <p:ph type="body" idx="1"/>
          </p:nvPr>
        </p:nvSpPr>
        <p:spPr/>
        <p:txBody>
          <a:bodyPr/>
          <a:lstStyle/>
          <a:p>
            <a:pPr marL="0" marR="1184275" lvl="2">
              <a:lnSpc>
                <a:spcPct val="105000"/>
              </a:lnSpc>
              <a:spcBef>
                <a:spcPts val="75"/>
              </a:spcBef>
              <a:buSzPts val="1100"/>
              <a:tabLst>
                <a:tab pos="1946275" algn="l"/>
              </a:tabLst>
            </a:pPr>
            <a:r>
              <a:rPr lang="en-US" sz="1000" b="1" i="0" kern="100" spc="0" dirty="0">
                <a:effectLst/>
                <a:latin typeface="Arial" panose="020B0604020202020204" pitchFamily="34" charset="0"/>
                <a:ea typeface="Calibri" panose="020F0502020204030204" pitchFamily="34" charset="0"/>
                <a:cs typeface="Arial" panose="020B0604020202020204" pitchFamily="34" charset="0"/>
              </a:rPr>
              <a:t>Additional simulation</a:t>
            </a:r>
          </a:p>
          <a:p>
            <a:pPr marL="0" marR="1184275" lvl="2">
              <a:lnSpc>
                <a:spcPct val="105000"/>
              </a:lnSpc>
              <a:spcBef>
                <a:spcPts val="75"/>
              </a:spcBef>
              <a:buSzPts val="1100"/>
              <a:tabLst>
                <a:tab pos="1946275" algn="l"/>
              </a:tabLst>
            </a:pPr>
            <a:endParaRPr lang="en-US" sz="1000" b="1" i="0" kern="100" spc="0" dirty="0">
              <a:effectLst/>
              <a:latin typeface="Arial" panose="020B0604020202020204" pitchFamily="34" charset="0"/>
              <a:ea typeface="Calibri" panose="020F0502020204030204" pitchFamily="34" charset="0"/>
              <a:cs typeface="Arial" panose="020B0604020202020204" pitchFamily="34" charset="0"/>
            </a:endParaRPr>
          </a:p>
          <a:p>
            <a:pPr marL="0" marR="1184275" lvl="2">
              <a:lnSpc>
                <a:spcPct val="105000"/>
              </a:lnSpc>
              <a:spcBef>
                <a:spcPts val="75"/>
              </a:spcBef>
              <a:buSzPts val="1100"/>
              <a:tabLst>
                <a:tab pos="1946275" algn="l"/>
              </a:tabLst>
            </a:pPr>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counselling a mother who has bottle fed her previous children and supporting her for correct positioning and attachment.</a:t>
            </a:r>
            <a:endParaRPr lang="en-US" sz="1000" b="0" i="0" spc="0" dirty="0">
              <a:effectLst/>
              <a:latin typeface="Arial" panose="020B0604020202020204" pitchFamily="34" charset="0"/>
              <a:ea typeface="Myriad Pro"/>
              <a:cs typeface="Arial" panose="020B0604020202020204" pitchFamily="34" charset="0"/>
            </a:endParaRPr>
          </a:p>
          <a:p>
            <a:pPr marL="162000" marR="1184275" lvl="2" indent="-162000">
              <a:lnSpc>
                <a:spcPct val="105000"/>
              </a:lnSpc>
              <a:spcBef>
                <a:spcPts val="75"/>
              </a:spcBef>
              <a:spcAft>
                <a:spcPts val="0"/>
              </a:spcAft>
              <a:buSzPts val="1100"/>
              <a:buFont typeface="Myriad Pro"/>
              <a:buAutoNum type="arabicPeriod"/>
              <a:tabLst>
                <a:tab pos="1946275" algn="l"/>
              </a:tabLst>
            </a:pPr>
            <a:r>
              <a:rPr lang="en-US" sz="1000" b="0" i="0" spc="0" dirty="0">
                <a:effectLst/>
                <a:latin typeface="Arial" panose="020B0604020202020204" pitchFamily="34" charset="0"/>
                <a:ea typeface="Myriad Pro"/>
                <a:cs typeface="Arial" panose="020B0604020202020204" pitchFamily="34" charset="0"/>
              </a:rPr>
              <a:t>Demonstrating to mother good positioning and attachment ( 4 key points) using  a mannequin  </a:t>
            </a:r>
          </a:p>
          <a:p>
            <a:pPr marL="162000" marR="1184275" lvl="2" indent="-162000">
              <a:lnSpc>
                <a:spcPct val="105000"/>
              </a:lnSpc>
              <a:spcBef>
                <a:spcPts val="75"/>
              </a:spcBef>
              <a:spcAft>
                <a:spcPts val="0"/>
              </a:spcAft>
              <a:buSzPts val="1100"/>
              <a:buFont typeface="Myriad Pro"/>
              <a:buAutoNum type="arabicPeriod"/>
              <a:tabLst>
                <a:tab pos="1946275" algn="l"/>
              </a:tabLst>
            </a:pPr>
            <a:r>
              <a:rPr lang="en-US" sz="1000" b="0" i="0" spc="0" dirty="0">
                <a:latin typeface="Arial" panose="020B0604020202020204" pitchFamily="34" charset="0"/>
                <a:ea typeface="Myriad Pro"/>
                <a:cs typeface="Arial" panose="020B0604020202020204" pitchFamily="34" charset="0"/>
              </a:rPr>
              <a:t>Explaining to</a:t>
            </a:r>
            <a:r>
              <a:rPr lang="en-US" sz="1000" b="0" i="0" spc="0" dirty="0">
                <a:effectLst/>
                <a:latin typeface="Arial" panose="020B0604020202020204" pitchFamily="34" charset="0"/>
                <a:ea typeface="Myriad Pro"/>
                <a:cs typeface="Arial" panose="020B0604020202020204" pitchFamily="34" charset="0"/>
              </a:rPr>
              <a:t> mother</a:t>
            </a:r>
            <a:r>
              <a:rPr lang="en-US" sz="1000" b="0" i="0" spc="0" dirty="0">
                <a:latin typeface="Arial" panose="020B0604020202020204" pitchFamily="34" charset="0"/>
                <a:ea typeface="Myriad Pro"/>
                <a:cs typeface="Arial" panose="020B0604020202020204" pitchFamily="34" charset="0"/>
              </a:rPr>
              <a:t> how breastfeeding and bottle feeding differ</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Nose opposite nipple and NOT opposite mouth</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How she will know that the baby has taken enough milk</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How she will know that she is producing enough milk</a:t>
            </a:r>
          </a:p>
          <a:p>
            <a:pPr marL="162000" marR="1184275" lvl="2" indent="-162000">
              <a:lnSpc>
                <a:spcPct val="105000"/>
              </a:lnSpc>
              <a:spcBef>
                <a:spcPts val="75"/>
              </a:spcBef>
              <a:spcAft>
                <a:spcPts val="0"/>
              </a:spcAft>
              <a:buSzPts val="1100"/>
              <a:buFont typeface="Myriad Pro"/>
              <a:buAutoNum type="arabicPeriod"/>
              <a:tabLst>
                <a:tab pos="1946275" algn="l"/>
              </a:tabLst>
            </a:pPr>
            <a:r>
              <a:rPr lang="en-US" sz="1000" b="0" i="0" spc="0" dirty="0">
                <a:latin typeface="Arial" panose="020B0604020202020204" pitchFamily="34" charset="0"/>
                <a:ea typeface="Myriad Pro"/>
                <a:cs typeface="Arial" panose="020B0604020202020204" pitchFamily="34" charset="0"/>
              </a:rPr>
              <a:t>Supporting mother to position and attach her newborn comfortably at the breast</a:t>
            </a:r>
          </a:p>
          <a:p>
            <a:pPr marL="0" marR="1184275" lvl="2">
              <a:lnSpc>
                <a:spcPct val="105000"/>
              </a:lnSpc>
              <a:spcBef>
                <a:spcPts val="75"/>
              </a:spcBef>
              <a:spcAft>
                <a:spcPts val="0"/>
              </a:spcAft>
              <a:buSzPts val="1100"/>
              <a:tabLst>
                <a:tab pos="1946275" algn="l"/>
              </a:tabLst>
            </a:pPr>
            <a:endParaRPr lang="en-GB" sz="1000" b="0" i="0" spc="0" dirty="0">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a:t>
            </a:r>
            <a:r>
              <a:rPr lang="en-US" sz="1000" b="0" i="0" kern="1200" spc="0" dirty="0">
                <a:solidFill>
                  <a:srgbClr val="000000"/>
                </a:solidFill>
                <a:effectLst/>
                <a:latin typeface="Arial" panose="020B0604020202020204" pitchFamily="34" charset="0"/>
                <a:ea typeface="Myriad Pro"/>
                <a:cs typeface="Arial" panose="020B0604020202020204" pitchFamily="34" charset="0"/>
              </a:rPr>
              <a:t> – participants self-reflect and give feedback in their roles. </a:t>
            </a:r>
          </a:p>
          <a:p>
            <a:pPr marL="0" marR="0" indent="0">
              <a:lnSpc>
                <a:spcPct val="107000"/>
              </a:lnSpc>
              <a:spcBef>
                <a:spcPts val="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GB" sz="1000" b="0" i="1" kern="12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br>
              <a:rPr lang="en-GB" sz="1000" b="0" i="0" kern="1200" spc="0" dirty="0">
                <a:solidFill>
                  <a:srgbClr val="000000"/>
                </a:solidFill>
                <a:effectLst/>
                <a:latin typeface="Arial" panose="020B0604020202020204" pitchFamily="34" charset="0"/>
                <a:ea typeface="Myriad Pro"/>
                <a:cs typeface="Arial" panose="020B0604020202020204" pitchFamily="34" charset="0"/>
              </a:rPr>
            </a:br>
            <a:endParaRPr lang="en-GB" sz="1000" b="0" i="0" spc="0" dirty="0">
              <a:latin typeface="Arial" panose="020B0604020202020204" pitchFamily="34" charset="0"/>
              <a:ea typeface="Myriad Pro" panose="020B0503030403020204"/>
              <a:cs typeface="Arial" panose="020B0604020202020204" pitchFamily="34" charset="0"/>
            </a:endParaRPr>
          </a:p>
          <a:p>
            <a:pPr marL="0" marR="0" indent="0">
              <a:lnSpc>
                <a:spcPct val="107000"/>
              </a:lnSpc>
              <a:spcBef>
                <a:spcPts val="0"/>
              </a:spcBef>
              <a:spcAft>
                <a:spcPts val="0"/>
              </a:spcAft>
              <a:buNone/>
            </a:pPr>
            <a:r>
              <a:rPr lang="en-GB" sz="1000" b="0" i="1" spc="0" dirty="0">
                <a:solidFill>
                  <a:srgbClr val="000000"/>
                </a:solidFill>
                <a:latin typeface="Arial" panose="020B0604020202020204" pitchFamily="34" charset="0"/>
                <a:cs typeface="Arial" panose="020B0604020202020204" pitchFamily="34" charset="0"/>
              </a:rPr>
              <a:t>Experience of care</a:t>
            </a:r>
            <a:endParaRPr lang="en-US" sz="1000" b="0" i="1" spc="0" dirty="0">
              <a:solidFill>
                <a:srgbClr val="000000"/>
              </a:solidFill>
              <a:latin typeface="Arial" panose="020B0604020202020204" pitchFamily="34"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spc="0" dirty="0">
                <a:solidFill>
                  <a:srgbClr val="000000"/>
                </a:solidFill>
                <a:latin typeface="Arial" panose="020B0604020202020204" pitchFamily="34" charset="0"/>
                <a:cs typeface="Arial" panose="020B0604020202020204" pitchFamily="34" charset="0"/>
              </a:rPr>
              <a:t>Was the communication respectful and the language appropriate?</a:t>
            </a:r>
          </a:p>
          <a:p>
            <a:pPr marL="171450" marR="0" indent="-171450">
              <a:lnSpc>
                <a:spcPct val="107000"/>
              </a:lnSpc>
              <a:spcBef>
                <a:spcPts val="0"/>
              </a:spcBef>
              <a:spcAft>
                <a:spcPts val="0"/>
              </a:spcAft>
              <a:buFont typeface="Arial" panose="020B0604020202020204" pitchFamily="34" charset="0"/>
              <a:buChar char="•"/>
            </a:pPr>
            <a:r>
              <a:rPr lang="en-US" sz="1000" b="0" i="0" spc="0" dirty="0">
                <a:solidFill>
                  <a:srgbClr val="000000"/>
                </a:solidFill>
                <a:latin typeface="Arial" panose="020B0604020202020204" pitchFamily="34" charset="0"/>
                <a:cs typeface="Arial" panose="020B0604020202020204" pitchFamily="34" charset="0"/>
              </a:rPr>
              <a:t>Were infection prevention practices followed?</a:t>
            </a:r>
          </a:p>
          <a:p>
            <a:pPr marL="171450" marR="0" indent="-171450">
              <a:lnSpc>
                <a:spcPct val="107000"/>
              </a:lnSpc>
              <a:spcBef>
                <a:spcPts val="0"/>
              </a:spcBef>
              <a:spcAft>
                <a:spcPts val="0"/>
              </a:spcAft>
              <a:buFont typeface="Arial" panose="020B0604020202020204" pitchFamily="34" charset="0"/>
              <a:buChar char="•"/>
            </a:pPr>
            <a:r>
              <a:rPr lang="en-US" sz="1000" b="0" i="0" spc="0" dirty="0">
                <a:solidFill>
                  <a:srgbClr val="000000"/>
                </a:solidFill>
                <a:latin typeface="Arial" panose="020B0604020202020204" pitchFamily="34" charset="0"/>
                <a:cs typeface="Arial" panose="020B0604020202020204" pitchFamily="34" charset="0"/>
              </a:rPr>
              <a:t>Did the health worker ask for consent before touching newborn or breast?</a:t>
            </a:r>
          </a:p>
          <a:p>
            <a:pPr marL="171450" marR="0" indent="-171450">
              <a:lnSpc>
                <a:spcPct val="107000"/>
              </a:lnSpc>
              <a:spcBef>
                <a:spcPts val="0"/>
              </a:spcBef>
              <a:spcAft>
                <a:spcPts val="0"/>
              </a:spcAft>
              <a:buFont typeface="Arial" panose="020B0604020202020204" pitchFamily="34" charset="0"/>
              <a:buChar char="•"/>
            </a:pPr>
            <a:r>
              <a:rPr lang="en-US" sz="1000" b="0" i="0" spc="0" dirty="0">
                <a:solidFill>
                  <a:srgbClr val="000000"/>
                </a:solidFill>
                <a:latin typeface="Arial" panose="020B0604020202020204" pitchFamily="34" charset="0"/>
                <a:cs typeface="Arial" panose="020B0604020202020204" pitchFamily="34" charset="0"/>
              </a:rPr>
              <a:t>Did the health worker demonstrate on a mannequin or directly on the breast?</a:t>
            </a:r>
            <a:endParaRPr lang="en-GB" altLang="zh-CN" sz="1000" b="0" i="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986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689F-9E7E-D6BE-9EC8-819F752DB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F4D61-ACC6-D5C4-D945-C76DBE318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8DBDF-1C65-C072-C8D7-570F775305A6}"/>
              </a:ext>
            </a:extLst>
          </p:cNvPr>
          <p:cNvSpPr>
            <a:spLocks noGrp="1"/>
          </p:cNvSpPr>
          <p:nvPr>
            <p:ph type="body" idx="1"/>
          </p:nvPr>
        </p:nvSpPr>
        <p:spPr/>
        <p:txBody>
          <a:bodyPr/>
          <a:lstStyle/>
          <a:p>
            <a:pPr algn="just"/>
            <a:r>
              <a:rPr lang="en-US" sz="1000" b="1" i="0" kern="100" spc="0" dirty="0">
                <a:effectLst/>
                <a:latin typeface="Arial" panose="020B0604020202020204" pitchFamily="34" charset="0"/>
                <a:ea typeface="Calibri" panose="020F0502020204030204" pitchFamily="34" charset="0"/>
                <a:cs typeface="Arial" panose="020B0604020202020204" pitchFamily="34" charset="0"/>
              </a:rPr>
              <a:t>Additional </a:t>
            </a:r>
            <a:r>
              <a:rPr lang="en-GB" sz="1000" b="1" i="0" kern="100" spc="0" dirty="0">
                <a:effectLst/>
                <a:latin typeface="Arial" panose="020B0604020202020204" pitchFamily="34" charset="0"/>
                <a:ea typeface="Calibri" panose="020F0502020204030204" pitchFamily="34" charset="0"/>
                <a:cs typeface="Arial" panose="020B0604020202020204" pitchFamily="34" charset="0"/>
              </a:rPr>
              <a:t>s</a:t>
            </a:r>
            <a:r>
              <a:rPr lang="en-GB" altLang="zh-CN" sz="1000" b="1" dirty="0">
                <a:latin typeface="Arial" panose="020B0604020202020204" pitchFamily="34" charset="0"/>
                <a:cs typeface="Arial" panose="020B0604020202020204" pitchFamily="34" charset="0"/>
              </a:rPr>
              <a:t>imulation</a:t>
            </a:r>
            <a:endParaRPr lang="en-GB" altLang="zh-CN" sz="1000" dirty="0">
              <a:latin typeface="Arial" panose="020B0604020202020204" pitchFamily="34" charset="0"/>
              <a:cs typeface="Arial" panose="020B0604020202020204" pitchFamily="34" charset="0"/>
            </a:endParaRPr>
          </a:p>
          <a:p>
            <a:pPr algn="just"/>
            <a:endParaRPr lang="en-US" sz="1000" b="0" i="0" kern="1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000" b="1" i="0" kern="100" dirty="0">
                <a:effectLst/>
                <a:latin typeface="Arial" panose="020B0604020202020204" pitchFamily="34" charset="0"/>
                <a:ea typeface="Calibri" panose="020F0502020204030204" pitchFamily="34" charset="0"/>
                <a:cs typeface="Arial" panose="020B0604020202020204" pitchFamily="34" charset="0"/>
              </a:rPr>
              <a:t>Skills and performance</a:t>
            </a:r>
            <a:r>
              <a:rPr lang="en-US" sz="1000" b="0" i="0" kern="100" dirty="0">
                <a:effectLst/>
                <a:latin typeface="Arial" panose="020B0604020202020204" pitchFamily="34" charset="0"/>
                <a:ea typeface="Calibri" panose="020F0502020204030204" pitchFamily="34" charset="0"/>
                <a:cs typeface="Arial" panose="020B0604020202020204" pitchFamily="34" charset="0"/>
              </a:rPr>
              <a:t> – participants demonstrate supporting a mother in pain after caesarean section to find comfortable positioning and good attachment.</a:t>
            </a:r>
          </a:p>
          <a:p>
            <a:pPr marL="228600" indent="-228600" algn="just">
              <a:buFont typeface="+mj-lt"/>
              <a:buAutoNum type="arabicPeriod"/>
            </a:pPr>
            <a:r>
              <a:rPr lang="en-US" altLang="zh-CN" sz="1000" b="0" i="0" dirty="0">
                <a:latin typeface="Arial" panose="020B0604020202020204" pitchFamily="34" charset="0"/>
                <a:cs typeface="Arial" panose="020B0604020202020204" pitchFamily="34" charset="0"/>
              </a:rPr>
              <a:t>Assessing pain and providing appropriate pain relief</a:t>
            </a:r>
          </a:p>
          <a:p>
            <a:pPr marL="228600" indent="-228600" algn="just">
              <a:buFont typeface="+mj-lt"/>
              <a:buAutoNum type="arabicPeriod"/>
            </a:pPr>
            <a:r>
              <a:rPr lang="en-US" altLang="zh-CN" sz="1000" b="0" i="0" dirty="0">
                <a:latin typeface="Arial" panose="020B0604020202020204" pitchFamily="34" charset="0"/>
                <a:cs typeface="Arial" panose="020B0604020202020204" pitchFamily="34" charset="0"/>
              </a:rPr>
              <a:t>Assessing current positioning and attachment</a:t>
            </a:r>
          </a:p>
          <a:p>
            <a:pPr marL="228600" indent="-228600" algn="just">
              <a:buFont typeface="+mj-lt"/>
              <a:buAutoNum type="arabicPeriod"/>
            </a:pPr>
            <a:r>
              <a:rPr lang="en-US" altLang="zh-CN" sz="1000" b="0" i="0" dirty="0">
                <a:latin typeface="Arial" panose="020B0604020202020204" pitchFamily="34" charset="0"/>
                <a:cs typeface="Arial" panose="020B0604020202020204" pitchFamily="34" charset="0"/>
              </a:rPr>
              <a:t>Supporting mother for comfortable positioning and attachment (related to caesarean section).</a:t>
            </a:r>
          </a:p>
          <a:p>
            <a:pPr marL="228600" indent="-228600" algn="just">
              <a:buFont typeface="+mj-lt"/>
              <a:buAutoNum type="arabicPeriod"/>
            </a:pPr>
            <a:r>
              <a:rPr lang="en-US" altLang="zh-CN" sz="1000" b="0" i="0" dirty="0">
                <a:latin typeface="Arial" panose="020B0604020202020204" pitchFamily="34" charset="0"/>
                <a:cs typeface="Arial" panose="020B0604020202020204" pitchFamily="34" charset="0"/>
              </a:rPr>
              <a:t>Communicating with kindness and giving answering questions</a:t>
            </a:r>
          </a:p>
          <a:p>
            <a:pPr algn="just"/>
            <a:endParaRPr lang="en-US" altLang="zh-CN" sz="1000" b="0" i="0" dirty="0">
              <a:latin typeface="Arial" panose="020B0604020202020204" pitchFamily="34" charset="0"/>
              <a:cs typeface="Arial" panose="020B0604020202020204" pitchFamily="34" charset="0"/>
            </a:endParaRPr>
          </a:p>
          <a:p>
            <a:pPr marL="0" marR="0" indent="0">
              <a:lnSpc>
                <a:spcPct val="107000"/>
              </a:lnSpc>
              <a:spcBef>
                <a:spcPts val="40"/>
              </a:spcBef>
              <a:spcAft>
                <a:spcPts val="0"/>
              </a:spcAft>
              <a:buNone/>
            </a:pPr>
            <a:r>
              <a:rPr lang="en-US" sz="1000" b="1" i="0" kern="1200" dirty="0">
                <a:solidFill>
                  <a:srgbClr val="000000"/>
                </a:solidFill>
                <a:effectLst/>
                <a:latin typeface="Arial" panose="020B0604020202020204" pitchFamily="34" charset="0"/>
                <a:ea typeface="Myriad Pro"/>
                <a:cs typeface="Arial" panose="020B0604020202020204" pitchFamily="34" charset="0"/>
              </a:rPr>
              <a:t>Debriefing</a:t>
            </a:r>
            <a:r>
              <a:rPr lang="en-US" sz="1000" b="0" i="0" kern="1200" dirty="0">
                <a:solidFill>
                  <a:srgbClr val="000000"/>
                </a:solidFill>
                <a:effectLst/>
                <a:latin typeface="Arial" panose="020B0604020202020204" pitchFamily="34" charset="0"/>
                <a:ea typeface="Myriad Pro"/>
                <a:cs typeface="Arial" panose="020B0604020202020204" pitchFamily="34" charset="0"/>
              </a:rPr>
              <a:t> – participants self-reflect and give feedback in their roles. </a:t>
            </a:r>
            <a:endParaRPr lang="en-US" sz="1000" b="1" i="0" kern="1200" dirty="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0"/>
              </a:spcBef>
              <a:spcAft>
                <a:spcPts val="0"/>
              </a:spcAft>
              <a:buNone/>
            </a:pPr>
            <a:r>
              <a:rPr lang="en-US" sz="1000" b="0" i="1" kern="120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US" sz="1000" b="0" i="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p>
          <a:p>
            <a:pPr marL="171450" marR="0" indent="-171450">
              <a:lnSpc>
                <a:spcPct val="107000"/>
              </a:lnSpc>
              <a:spcBef>
                <a:spcPts val="0"/>
              </a:spcBef>
              <a:spcAft>
                <a:spcPts val="0"/>
              </a:spcAft>
              <a:buFont typeface="Arial" panose="020B0604020202020204" pitchFamily="34" charset="0"/>
              <a:buChar char="•"/>
            </a:pPr>
            <a:r>
              <a:rPr lang="en-US" sz="1000" b="0" i="0" kern="0" dirty="0">
                <a:effectLst/>
                <a:latin typeface="Arial" panose="020B0604020202020204" pitchFamily="34" charset="0"/>
                <a:ea typeface="Times New Roman" panose="02020603050405020304" pitchFamily="18" charset="0"/>
                <a:cs typeface="Arial" panose="020B0604020202020204" pitchFamily="34" charset="0"/>
              </a:rPr>
              <a:t>Did the health worker gain consent before touching mother or baby?</a:t>
            </a:r>
          </a:p>
          <a:p>
            <a:pPr marL="171450" marR="0" indent="-171450">
              <a:lnSpc>
                <a:spcPct val="107000"/>
              </a:lnSpc>
              <a:spcBef>
                <a:spcPts val="0"/>
              </a:spcBef>
              <a:spcAft>
                <a:spcPts val="0"/>
              </a:spcAft>
              <a:buFont typeface="Arial" panose="020B0604020202020204" pitchFamily="34" charset="0"/>
              <a:buChar char="•"/>
            </a:pPr>
            <a:r>
              <a:rPr lang="en-US" sz="1000" b="0" i="0" kern="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 </a:t>
            </a:r>
          </a:p>
          <a:p>
            <a:pPr marL="0" marR="0" indent="0">
              <a:lnSpc>
                <a:spcPct val="107000"/>
              </a:lnSpc>
              <a:spcBef>
                <a:spcPts val="0"/>
              </a:spcBef>
              <a:spcAft>
                <a:spcPts val="0"/>
              </a:spcAft>
              <a:buFont typeface="Arial" panose="020B0604020202020204" pitchFamily="34" charset="0"/>
              <a:buNone/>
            </a:pPr>
            <a:endParaRPr lang="en-US" altLang="zh-CN" sz="10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93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47C89-27E0-6CCA-AB0D-082A43724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210E7-2872-40D6-8B81-5AAF77AF2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40F89-3E00-7224-5A66-756F3C3861DD}"/>
              </a:ext>
            </a:extLst>
          </p:cNvPr>
          <p:cNvSpPr>
            <a:spLocks noGrp="1"/>
          </p:cNvSpPr>
          <p:nvPr>
            <p:ph type="body" idx="1"/>
          </p:nvPr>
        </p:nvSpPr>
        <p:spPr>
          <a:xfrm>
            <a:off x="685800" y="4400550"/>
            <a:ext cx="5404899" cy="4099394"/>
          </a:xfrm>
        </p:spPr>
        <p:txBody>
          <a:bodyPr/>
          <a:lstStyle/>
          <a:p>
            <a:pPr algn="l"/>
            <a:r>
              <a:rPr lang="en-GB" altLang="zh-CN" sz="1000" b="1" i="0" spc="0" dirty="0">
                <a:latin typeface="Arial" panose="020B0604020202020204" pitchFamily="34" charset="0"/>
                <a:cs typeface="Arial" panose="020B0604020202020204" pitchFamily="34" charset="0"/>
              </a:rPr>
              <a:t>Baseline simulation</a:t>
            </a:r>
          </a:p>
          <a:p>
            <a:pPr algn="l"/>
            <a:r>
              <a:rPr lang="en-GB" altLang="zh-CN" sz="1000" i="0" spc="0" dirty="0">
                <a:latin typeface="Arial" panose="020B0604020202020204" pitchFamily="34" charset="0"/>
                <a:cs typeface="Arial" panose="020B0604020202020204" pitchFamily="34" charset="0"/>
              </a:rPr>
              <a:t>Choose a simulation that is appropriate to your situation.</a:t>
            </a:r>
          </a:p>
          <a:p>
            <a:pPr algn="l"/>
            <a:endParaRPr lang="en-US" sz="1000" b="1" i="0" spc="0" dirty="0">
              <a:effectLst/>
              <a:latin typeface="Arial" panose="020B0604020202020204" pitchFamily="34" charset="0"/>
              <a:ea typeface="Myriad Pro" panose="020B0503030403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communicating effectively and giving practical support for breastfeeding.</a:t>
            </a:r>
            <a:endParaRPr lang="en-GB" sz="1000" i="0" spc="0" dirty="0">
              <a:effectLst/>
              <a:latin typeface="Arial" panose="020B0604020202020204" pitchFamily="34" charset="0"/>
              <a:ea typeface="Myriad Pro" panose="020B0503030403020204"/>
              <a:cs typeface="Arial" panose="020B0604020202020204" pitchFamily="34" charset="0"/>
            </a:endParaRPr>
          </a:p>
          <a:p>
            <a:pPr marL="162000" marR="1438275" lvl="1" indent="-162000" algn="l">
              <a:lnSpc>
                <a:spcPct val="105000"/>
              </a:lnSpc>
              <a:spcAft>
                <a:spcPts val="0"/>
              </a:spcAft>
              <a:buFont typeface="+mj-lt"/>
              <a:buAutoNum type="arabicPeriod"/>
              <a:tabLst>
                <a:tab pos="1944370" algn="l"/>
              </a:tabLst>
            </a:pPr>
            <a:r>
              <a:rPr lang="en-GB" sz="1000" dirty="0">
                <a:latin typeface="Arial" panose="020B0604020202020204" pitchFamily="34" charset="0"/>
                <a:ea typeface="Myriad Pro" panose="020B0503030403020204"/>
                <a:cs typeface="Arial" panose="020B0604020202020204" pitchFamily="34" charset="0"/>
              </a:rPr>
              <a:t>Helping mother find a comfortable position semi-reclining with the newborn on chest/upper abdomen</a:t>
            </a:r>
          </a:p>
          <a:p>
            <a:pPr marL="162000" marR="1438275" lvl="1" indent="-162000" algn="l">
              <a:lnSpc>
                <a:spcPct val="105000"/>
              </a:lnSpc>
              <a:spcAft>
                <a:spcPts val="0"/>
              </a:spcAft>
              <a:buFont typeface="+mj-lt"/>
              <a:buAutoNum type="arabicPeriod"/>
              <a:tabLst>
                <a:tab pos="1944370" algn="l"/>
              </a:tabLst>
            </a:pPr>
            <a:r>
              <a:rPr lang="en-GB" sz="1000" i="0" spc="0" dirty="0">
                <a:effectLst/>
                <a:latin typeface="Arial" panose="020B0604020202020204" pitchFamily="34" charset="0"/>
                <a:ea typeface="Myriad Pro" panose="020B0503030403020204"/>
                <a:cs typeface="Arial" panose="020B0604020202020204" pitchFamily="34" charset="0"/>
              </a:rPr>
              <a:t>Recognizing feeding cues</a:t>
            </a:r>
          </a:p>
          <a:p>
            <a:pPr marL="162000" marR="1438275" lvl="1" indent="-162000" algn="l">
              <a:lnSpc>
                <a:spcPct val="105000"/>
              </a:lnSpc>
              <a:spcAft>
                <a:spcPts val="0"/>
              </a:spcAft>
              <a:buFont typeface="+mj-lt"/>
              <a:buAutoNum type="arabicPeriod"/>
              <a:tabLst>
                <a:tab pos="1944370" algn="l"/>
              </a:tabLst>
            </a:pPr>
            <a:r>
              <a:rPr lang="en-US" sz="1000" dirty="0">
                <a:latin typeface="Arial" panose="020B0604020202020204" pitchFamily="34" charset="0"/>
                <a:ea typeface="Myriad Pro" panose="020B0503030403020204"/>
                <a:cs typeface="Arial" panose="020B0604020202020204" pitchFamily="34" charset="0"/>
              </a:rPr>
              <a:t>Communicating and confirming the signs of good </a:t>
            </a:r>
            <a:r>
              <a:rPr lang="en-US" sz="1000" dirty="0" err="1">
                <a:latin typeface="Arial" panose="020B0604020202020204" pitchFamily="34" charset="0"/>
                <a:ea typeface="Myriad Pro" panose="020B0503030403020204"/>
                <a:cs typeface="Arial" panose="020B0604020202020204" pitchFamily="34" charset="0"/>
              </a:rPr>
              <a:t>posit</a:t>
            </a:r>
            <a:r>
              <a:rPr lang="en-US" sz="1000" i="0" spc="0" dirty="0" err="1">
                <a:effectLst/>
                <a:latin typeface="Arial" panose="020B0604020202020204" pitchFamily="34" charset="0"/>
                <a:ea typeface="Myriad Pro" panose="020B0503030403020204"/>
                <a:cs typeface="Arial" panose="020B0604020202020204" pitchFamily="34" charset="0"/>
              </a:rPr>
              <a:t>oning</a:t>
            </a:r>
            <a:r>
              <a:rPr lang="en-US" sz="1000" dirty="0">
                <a:latin typeface="Arial" panose="020B0604020202020204" pitchFamily="34" charset="0"/>
                <a:ea typeface="Myriad Pro" panose="020B0503030403020204"/>
                <a:cs typeface="Arial" panose="020B0604020202020204" pitchFamily="34" charset="0"/>
              </a:rPr>
              <a:t> for attachment and maternal comfort. </a:t>
            </a:r>
          </a:p>
          <a:p>
            <a:pPr marL="162000" marR="1438275" lvl="1" indent="-162000" algn="l">
              <a:lnSpc>
                <a:spcPct val="105000"/>
              </a:lnSpc>
              <a:spcAft>
                <a:spcPts val="0"/>
              </a:spcAft>
              <a:buFont typeface="+mj-lt"/>
              <a:buAutoNum type="arabicPeriod"/>
              <a:tabLst>
                <a:tab pos="1944370" algn="l"/>
              </a:tabLst>
            </a:pPr>
            <a:r>
              <a:rPr lang="en-US" sz="1000" i="0" spc="0" dirty="0">
                <a:effectLst/>
                <a:latin typeface="Arial" panose="020B0604020202020204" pitchFamily="34" charset="0"/>
                <a:ea typeface="Myriad Pro" panose="020B0503030403020204"/>
                <a:cs typeface="Arial" panose="020B0604020202020204" pitchFamily="34" charset="0"/>
              </a:rPr>
              <a:t>Communicating and </a:t>
            </a:r>
            <a:r>
              <a:rPr lang="en-US" sz="1000" dirty="0">
                <a:latin typeface="Arial" panose="020B0604020202020204" pitchFamily="34" charset="0"/>
                <a:ea typeface="Myriad Pro" panose="020B0503030403020204"/>
                <a:cs typeface="Arial" panose="020B0604020202020204" pitchFamily="34" charset="0"/>
              </a:rPr>
              <a:t>confirming the signs of good attachment.</a:t>
            </a:r>
          </a:p>
          <a:p>
            <a:pPr marL="162000" marR="1438275" lvl="1" indent="-162000" algn="l">
              <a:lnSpc>
                <a:spcPct val="105000"/>
              </a:lnSpc>
              <a:spcAft>
                <a:spcPts val="0"/>
              </a:spcAft>
              <a:buFont typeface="+mj-lt"/>
              <a:buAutoNum type="arabicPeriod"/>
              <a:tabLst>
                <a:tab pos="1944370" algn="l"/>
              </a:tabLst>
            </a:pPr>
            <a:r>
              <a:rPr lang="en-US" sz="1000" i="0" spc="0" dirty="0">
                <a:effectLst/>
                <a:latin typeface="Arial" panose="020B0604020202020204" pitchFamily="34" charset="0"/>
                <a:ea typeface="Myriad Pro" panose="020B0503030403020204"/>
                <a:cs typeface="Arial" panose="020B0604020202020204" pitchFamily="34" charset="0"/>
              </a:rPr>
              <a:t>Counseling mother on the results of poor attachment</a:t>
            </a:r>
            <a:endParaRPr lang="en-GB" sz="1000" i="0" spc="0" dirty="0">
              <a:effectLst/>
              <a:latin typeface="Arial" panose="020B0604020202020204" pitchFamily="34" charset="0"/>
              <a:ea typeface="Myriad Pro" panose="020B0503030403020204"/>
              <a:cs typeface="Arial" panose="020B0604020202020204" pitchFamily="34" charset="0"/>
            </a:endParaRPr>
          </a:p>
          <a:p>
            <a:pPr algn="l">
              <a:spcBef>
                <a:spcPts val="40"/>
              </a:spcBef>
            </a:pPr>
            <a:r>
              <a:rPr lang="en-US" sz="1000" i="0" spc="0" dirty="0">
                <a:effectLst/>
                <a:latin typeface="Arial" panose="020B0604020202020204" pitchFamily="34" charset="0"/>
                <a:ea typeface="Myriad Pro" panose="020B0503030403020204"/>
                <a:cs typeface="Arial" panose="020B0604020202020204" pitchFamily="34" charset="0"/>
              </a:rPr>
              <a:t> </a:t>
            </a:r>
          </a:p>
          <a:p>
            <a:pPr marL="0" marR="0" indent="0" algn="l">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 </a:t>
            </a:r>
            <a:r>
              <a:rPr lang="en-US" sz="1000" b="0" i="0" kern="1200" spc="0" dirty="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p>
          <a:p>
            <a:pPr marL="0" marR="0" indent="0" algn="l">
              <a:lnSpc>
                <a:spcPct val="107000"/>
              </a:lnSpc>
              <a:spcBef>
                <a:spcPts val="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spc="0" dirty="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62000" marR="0" lvl="0" indent="-16200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data recorded and used?</a:t>
            </a:r>
          </a:p>
          <a:p>
            <a:pPr marL="162000" marR="0" lvl="0" indent="-162000" algn="l">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Calibri" panose="020F0502020204030204" pitchFamily="34" charset="0"/>
                <a:cs typeface="Arial" panose="020B0604020202020204" pitchFamily="34" charset="0"/>
              </a:rPr>
              <a:t>Did the health worker give samples of </a:t>
            </a:r>
            <a:r>
              <a:rPr lang="en-US" sz="1000" kern="0" dirty="0">
                <a:latin typeface="Arial" panose="020B0604020202020204" pitchFamily="34" charset="0"/>
                <a:ea typeface="Calibri" panose="020F0502020204030204" pitchFamily="34" charset="0"/>
                <a:cs typeface="Arial" panose="020B0604020202020204" pitchFamily="34" charset="0"/>
              </a:rPr>
              <a:t>breast-milk substitutes</a:t>
            </a:r>
            <a:r>
              <a:rPr lang="en-US" sz="1000" b="0" i="0" kern="0" spc="0" dirty="0">
                <a:latin typeface="Arial" panose="020B0604020202020204" pitchFamily="34" charset="0"/>
                <a:ea typeface="Calibri" panose="020F0502020204030204" pitchFamily="34" charset="0"/>
                <a:cs typeface="Arial" panose="020B0604020202020204" pitchFamily="34" charset="0"/>
              </a:rPr>
              <a:t> or advertising materials?</a:t>
            </a:r>
          </a:p>
          <a:p>
            <a:pPr marL="162000" marR="0" lvl="0" indent="-162000" algn="l">
              <a:lnSpc>
                <a:spcPct val="107000"/>
              </a:lnSpc>
              <a:spcBef>
                <a:spcPts val="0"/>
              </a:spcBef>
              <a:spcAft>
                <a:spcPts val="0"/>
              </a:spcAft>
              <a:buFont typeface="Arial" panose="020B0604020202020204" pitchFamily="34" charset="0"/>
              <a:buChar char="•"/>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gn="l">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p>
          <a:p>
            <a:pPr marL="162000" marR="0" lvl="0" indent="-162000" algn="l">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Calibri" panose="020F0502020204030204" pitchFamily="34" charset="0"/>
                <a:cs typeface="Arial" panose="020B0604020202020204" pitchFamily="34" charset="0"/>
              </a:rPr>
              <a:t>Did the health worker ask for permission before touching </a:t>
            </a:r>
            <a:r>
              <a:rPr lang="en-US" sz="1000" kern="0" dirty="0">
                <a:latin typeface="Arial" panose="020B0604020202020204" pitchFamily="34" charset="0"/>
                <a:ea typeface="Calibri" panose="020F0502020204030204" pitchFamily="34" charset="0"/>
                <a:cs typeface="Arial" panose="020B0604020202020204" pitchFamily="34" charset="0"/>
              </a:rPr>
              <a:t>mother or</a:t>
            </a:r>
            <a:r>
              <a:rPr lang="en-US" sz="1000" b="0" i="0" kern="0" spc="0" dirty="0">
                <a:effectLst/>
                <a:latin typeface="Arial" panose="020B0604020202020204" pitchFamily="34" charset="0"/>
                <a:ea typeface="Calibri" panose="020F0502020204030204" pitchFamily="34" charset="0"/>
                <a:cs typeface="Arial" panose="020B0604020202020204" pitchFamily="34" charset="0"/>
              </a:rPr>
              <a:t> baby?</a:t>
            </a:r>
          </a:p>
          <a:p>
            <a:pPr marL="162000" marR="0" lvl="0" indent="-162000" algn="l">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Calibri" panose="020F0502020204030204" pitchFamily="34" charset="0"/>
                <a:cs typeface="Arial" panose="020B0604020202020204" pitchFamily="34" charset="0"/>
              </a:rPr>
              <a:t>Did the health worker guide mother’s own hand in giving practical support?</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872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986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547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500"/>
              </a:spcBef>
            </a:pPr>
            <a:r>
              <a:rPr lang="en-US" sz="1000" b="1" spc="0" dirty="0">
                <a:effectLst/>
                <a:latin typeface="Arial" panose="020B0604020202020204" pitchFamily="34" charset="0"/>
                <a:ea typeface="Myriad Pro" panose="020B0503030403020204"/>
                <a:cs typeface="Arial" panose="020B0604020202020204" pitchFamily="34" charset="0"/>
              </a:rPr>
              <a:t>Consider each part of the breast and its function in turn:</a:t>
            </a: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inion Pro"/>
                <a:cs typeface="Arial" panose="020B0604020202020204" pitchFamily="34" charset="0"/>
              </a:rPr>
              <a:t>Nipple: opening of milk ducts</a:t>
            </a:r>
            <a:endParaRPr lang="en-GB" sz="1000" spc="0" dirty="0">
              <a:effectLst/>
              <a:latin typeface="Arial" panose="020B0604020202020204" pitchFamily="34" charset="0"/>
              <a:ea typeface="Minion Pro"/>
              <a:cs typeface="Arial" panose="020B0604020202020204" pitchFamily="34" charset="0"/>
            </a:endParaRP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inion Pro"/>
                <a:cs typeface="Arial" panose="020B0604020202020204" pitchFamily="34" charset="0"/>
              </a:rPr>
              <a:t>Areola: dark skin surrounding the nipple</a:t>
            </a:r>
            <a:r>
              <a:rPr lang="en-US" sz="1000" dirty="0">
                <a:latin typeface="Arial" panose="020B0604020202020204" pitchFamily="34" charset="0"/>
                <a:ea typeface="Minion Pro"/>
                <a:cs typeface="Arial" panose="020B0604020202020204" pitchFamily="34" charset="0"/>
              </a:rPr>
              <a:t>. A</a:t>
            </a:r>
            <a:r>
              <a:rPr lang="en-US" sz="1000" spc="0" dirty="0">
                <a:effectLst/>
                <a:latin typeface="Arial" panose="020B0604020202020204" pitchFamily="34" charset="0"/>
                <a:ea typeface="Minion Pro"/>
                <a:cs typeface="Arial" panose="020B0604020202020204" pitchFamily="34" charset="0"/>
              </a:rPr>
              <a:t> baby needs to have a large amount of the areola in the mouth to feed well.</a:t>
            </a: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inion Pro"/>
                <a:cs typeface="Arial" panose="020B0604020202020204" pitchFamily="34" charset="0"/>
              </a:rPr>
              <a:t>Montgomery’s glands: secrete an oily fluid to keep the skin healthy, clean and lubricated. They are the source of the smell of the mother’s breasts, which helps the baby find the breast and recognize </a:t>
            </a:r>
            <a:r>
              <a:rPr lang="en-US" sz="1000" dirty="0">
                <a:latin typeface="Arial" panose="020B0604020202020204" pitchFamily="34" charset="0"/>
                <a:ea typeface="Minion Pro"/>
                <a:cs typeface="Arial" panose="020B0604020202020204" pitchFamily="34" charset="0"/>
              </a:rPr>
              <a:t>mother.</a:t>
            </a:r>
            <a:endParaRPr lang="en-GB" sz="1000" spc="0" dirty="0">
              <a:effectLst/>
              <a:latin typeface="Arial" panose="020B0604020202020204" pitchFamily="34" charset="0"/>
              <a:ea typeface="Minion Pro"/>
              <a:cs typeface="Arial" panose="020B0604020202020204" pitchFamily="34" charset="0"/>
            </a:endParaRP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inion Pro"/>
                <a:cs typeface="Arial" panose="020B0604020202020204" pitchFamily="34" charset="0"/>
              </a:rPr>
              <a:t>Alveoli: small sacs made of milk-secreting cells. The hormone prolactin </a:t>
            </a:r>
            <a:r>
              <a:rPr lang="en-US" sz="1000" dirty="0">
                <a:latin typeface="Arial" panose="020B0604020202020204" pitchFamily="34" charset="0"/>
                <a:ea typeface="Minion Pro"/>
                <a:cs typeface="Arial" panose="020B0604020202020204" pitchFamily="34" charset="0"/>
              </a:rPr>
              <a:t>stimulates</a:t>
            </a:r>
            <a:r>
              <a:rPr lang="en-US" sz="1000" spc="0" dirty="0">
                <a:effectLst/>
                <a:latin typeface="Arial" panose="020B0604020202020204" pitchFamily="34" charset="0"/>
                <a:ea typeface="Minion Pro"/>
                <a:cs typeface="Arial" panose="020B0604020202020204" pitchFamily="34" charset="0"/>
              </a:rPr>
              <a:t> these cells to produce milk.</a:t>
            </a:r>
            <a:endParaRPr lang="en-GB" sz="1000" spc="0" dirty="0">
              <a:effectLst/>
              <a:latin typeface="Arial" panose="020B0604020202020204" pitchFamily="34" charset="0"/>
              <a:ea typeface="Minion Pro"/>
              <a:cs typeface="Arial" panose="020B0604020202020204" pitchFamily="34" charset="0"/>
            </a:endParaRP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inion Pro"/>
                <a:cs typeface="Arial" panose="020B0604020202020204" pitchFamily="34" charset="0"/>
              </a:rPr>
              <a:t>Muscle cells: surround the alveoli contracting and squeezing out the milk. </a:t>
            </a:r>
            <a:r>
              <a:rPr lang="en-US" sz="1000" dirty="0">
                <a:latin typeface="Arial" panose="020B0604020202020204" pitchFamily="34" charset="0"/>
                <a:ea typeface="Minion Pro"/>
                <a:cs typeface="Arial" panose="020B0604020202020204" pitchFamily="34" charset="0"/>
              </a:rPr>
              <a:t>The</a:t>
            </a:r>
            <a:r>
              <a:rPr lang="en-US" sz="1000" spc="0" dirty="0">
                <a:effectLst/>
                <a:latin typeface="Arial" panose="020B0604020202020204" pitchFamily="34" charset="0"/>
                <a:ea typeface="Minion Pro"/>
                <a:cs typeface="Arial" panose="020B0604020202020204" pitchFamily="34" charset="0"/>
              </a:rPr>
              <a:t> hormone oxytocin makes the muscle cells contract.</a:t>
            </a:r>
            <a:endParaRPr lang="en-GB" sz="1000" spc="0" dirty="0">
              <a:effectLst/>
              <a:latin typeface="Arial" panose="020B0604020202020204" pitchFamily="34" charset="0"/>
              <a:ea typeface="Minion Pro"/>
              <a:cs typeface="Arial" panose="020B0604020202020204" pitchFamily="34" charset="0"/>
            </a:endParaRP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inion Pro"/>
                <a:cs typeface="Arial" panose="020B0604020202020204" pitchFamily="34" charset="0"/>
              </a:rPr>
              <a:t>Ducts: Small tubes, or ducts, carry milk from the alveoli to the outside.</a:t>
            </a:r>
            <a:endParaRPr lang="en-GB" sz="1000" spc="0" dirty="0">
              <a:effectLst/>
              <a:latin typeface="Arial" panose="020B0604020202020204" pitchFamily="34" charset="0"/>
              <a:ea typeface="Minion Pro"/>
              <a:cs typeface="Arial" panose="020B0604020202020204" pitchFamily="34" charset="0"/>
            </a:endParaRPr>
          </a:p>
          <a:p>
            <a:pPr marL="0" lvl="1">
              <a:lnSpc>
                <a:spcPts val="1440"/>
              </a:lnSpc>
              <a:spcBef>
                <a:spcPts val="40"/>
              </a:spcBef>
              <a:spcAft>
                <a:spcPts val="0"/>
              </a:spcAft>
              <a:buSzPts val="1100"/>
              <a:tabLst>
                <a:tab pos="586740" algn="l"/>
              </a:tabLst>
            </a:pPr>
            <a:endParaRPr lang="en-US" sz="1000" spc="0" dirty="0">
              <a:effectLst/>
              <a:latin typeface="Arial" panose="020B0604020202020204" pitchFamily="34" charset="0"/>
              <a:ea typeface="Myriad Pro" panose="020B0503030403020204"/>
              <a:cs typeface="Arial" panose="020B0604020202020204" pitchFamily="34" charset="0"/>
            </a:endParaRP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yriad Pro" panose="020B0503030403020204"/>
                <a:cs typeface="Arial" panose="020B0604020202020204" pitchFamily="34" charset="0"/>
              </a:rPr>
              <a:t>Between feeds, milk is stored in the alveoli and small ducts. </a:t>
            </a: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yriad Pro" panose="020B0503030403020204"/>
                <a:cs typeface="Arial" panose="020B0604020202020204" pitchFamily="34" charset="0"/>
              </a:rPr>
              <a:t>The ducts join to form 7 to 10 larger ducts that pass through the nipple. </a:t>
            </a: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yriad Pro" panose="020B0503030403020204"/>
                <a:cs typeface="Arial" panose="020B0604020202020204" pitchFamily="34" charset="0"/>
              </a:rPr>
              <a:t>The larger ducts beneath the areola dilate during feeding and hold the breast milk temporarily during the feed. </a:t>
            </a:r>
          </a:p>
          <a:p>
            <a:pPr marL="171450" lvl="1" indent="-171450">
              <a:lnSpc>
                <a:spcPts val="1440"/>
              </a:lnSpc>
              <a:spcBef>
                <a:spcPts val="40"/>
              </a:spcBef>
              <a:spcAft>
                <a:spcPts val="0"/>
              </a:spcAft>
              <a:buSzPts val="1100"/>
              <a:buFont typeface="Arial" panose="020B0604020202020204" pitchFamily="34" charset="0"/>
              <a:buChar char="•"/>
              <a:tabLst>
                <a:tab pos="586740" algn="l"/>
              </a:tabLst>
            </a:pPr>
            <a:r>
              <a:rPr lang="en-US" sz="1000" spc="0" dirty="0">
                <a:effectLst/>
                <a:latin typeface="Arial" panose="020B0604020202020204" pitchFamily="34" charset="0"/>
                <a:ea typeface="Myriad Pro" panose="020B0503030403020204"/>
                <a:cs typeface="Arial" panose="020B0604020202020204" pitchFamily="34" charset="0"/>
              </a:rPr>
              <a:t>The secretory alveoli and ducts are surrounded by supporting tissue and fat.</a:t>
            </a:r>
            <a:endParaRPr lang="en-GB" sz="1000" spc="0" dirty="0">
              <a:effectLst/>
              <a:latin typeface="Arial" panose="020B0604020202020204" pitchFamily="34" charset="0"/>
              <a:ea typeface="Myriad Pro" panose="020B0503030403020204"/>
              <a:cs typeface="Arial" panose="020B0604020202020204" pitchFamily="34" charset="0"/>
            </a:endParaRPr>
          </a:p>
          <a:p>
            <a:pPr marL="171450" indent="-171450">
              <a:buFont typeface="Arial" panose="020B0604020202020204" pitchFamily="34" charset="0"/>
              <a:buChar char="•"/>
            </a:pPr>
            <a:endParaRPr lang="en-US" sz="1000" spc="0" dirty="0">
              <a:latin typeface="Arial" panose="020B0604020202020204" pitchFamily="34" charset="0"/>
              <a:cs typeface="Arial" panose="020B0604020202020204" pitchFamily="34" charset="0"/>
            </a:endParaRPr>
          </a:p>
          <a:p>
            <a:endParaRPr lang="en-NO" sz="100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34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There are 2 hormones involved in milk production (prolactin) and milk flow (oxytocin</a:t>
            </a:r>
            <a:r>
              <a:rPr lang="en-GB" sz="1000" b="1" noProof="0" dirty="0">
                <a:latin typeface="Arial" panose="020B0604020202020204" pitchFamily="34" charset="0"/>
                <a:cs typeface="Arial" panose="020B0604020202020204" pitchFamily="34" charset="0"/>
              </a:rPr>
              <a:t>).</a:t>
            </a:r>
            <a:endParaRPr lang="en-GB" sz="1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86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Master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CBA450C-FB93-009C-FFFF-DAF1942B5672}"/>
              </a:ext>
            </a:extLst>
          </p:cNvPr>
          <p:cNvSpPr>
            <a:spLocks noGrp="1"/>
          </p:cNvSpPr>
          <p:nvPr>
            <p:ph idx="10" hasCustomPrompt="1"/>
          </p:nvPr>
        </p:nvSpPr>
        <p:spPr>
          <a:xfrm>
            <a:off x="741050" y="1604225"/>
            <a:ext cx="7861461" cy="4565266"/>
          </a:xfrm>
          <a:prstGeom prst="rect">
            <a:avLst/>
          </a:prstGeom>
        </p:spPr>
        <p:txBody>
          <a:bodyPr vert="horz" lIns="91440" tIns="45720" rIns="91440" bIns="45720" rtlCol="0">
            <a:noAutofit/>
          </a:bodyPr>
          <a:lstStyle>
            <a:lvl1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2"/>
                </a:solidFill>
                <a:latin typeface="Arial" panose="020B0604020202020204" pitchFamily="34" charset="0"/>
                <a:ea typeface="+mn-ea"/>
                <a:cs typeface="Arial" panose="020B0604020202020204" pitchFamily="34" charset="0"/>
              </a:defRPr>
            </a:lvl1pPr>
            <a:lvl2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2pPr>
            <a:lvl3pPr marL="446551" indent="-285750" algn="l" defTabSz="652795" rtl="0" eaLnBrk="1" latinLnBrk="1" hangingPunct="1">
              <a:lnSpc>
                <a:spcPts val="2100"/>
              </a:lnSpc>
              <a:spcBef>
                <a:spcPts val="1000"/>
              </a:spcBef>
              <a:spcAft>
                <a:spcPts val="245"/>
              </a:spcAft>
              <a:buSzPct val="60000"/>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0"/>
            <a:endParaRPr lang="nb-NO" dirty="0"/>
          </a:p>
        </p:txBody>
      </p:sp>
      <p:sp>
        <p:nvSpPr>
          <p:cNvPr id="7" name="Title 1">
            <a:extLst>
              <a:ext uri="{FF2B5EF4-FFF2-40B4-BE49-F238E27FC236}">
                <a16:creationId xmlns:a16="http://schemas.microsoft.com/office/drawing/2014/main" id="{87E3BBA1-AF9E-9EC2-1C27-8AD8A0387665}"/>
              </a:ext>
            </a:extLst>
          </p:cNvPr>
          <p:cNvSpPr>
            <a:spLocks noGrp="1"/>
          </p:cNvSpPr>
          <p:nvPr>
            <p:ph type="title"/>
          </p:nvPr>
        </p:nvSpPr>
        <p:spPr>
          <a:xfrm>
            <a:off x="741050" y="446089"/>
            <a:ext cx="7861461" cy="872398"/>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7096048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Master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C5B852-5E63-4D2E-1734-4CC7B86B1C90}"/>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95112D9C-539C-0523-8E91-0C1D5FBB5475}"/>
              </a:ext>
            </a:extLst>
          </p:cNvPr>
          <p:cNvSpPr>
            <a:spLocks noGrp="1"/>
          </p:cNvSpPr>
          <p:nvPr>
            <p:ph type="title"/>
          </p:nvPr>
        </p:nvSpPr>
        <p:spPr>
          <a:xfrm>
            <a:off x="0" y="587351"/>
            <a:ext cx="9141354" cy="248289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2929512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61BCB-8240-E660-B8FD-88D60C7094E2}"/>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293417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Master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9963A9-E4C8-5000-3C45-17BB77598311}"/>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220F5C0-A668-F38F-3D9B-31C174A986F1}"/>
              </a:ext>
            </a:extLst>
          </p:cNvPr>
          <p:cNvSpPr>
            <a:spLocks noGrp="1"/>
          </p:cNvSpPr>
          <p:nvPr>
            <p:ph type="title"/>
          </p:nvPr>
        </p:nvSpPr>
        <p:spPr>
          <a:xfrm>
            <a:off x="0" y="587351"/>
            <a:ext cx="9141354" cy="248289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
        <p:nvSpPr>
          <p:cNvPr id="4" name="Content Placeholder 2">
            <a:extLst>
              <a:ext uri="{FF2B5EF4-FFF2-40B4-BE49-F238E27FC236}">
                <a16:creationId xmlns:a16="http://schemas.microsoft.com/office/drawing/2014/main" id="{DEDF6A63-1615-5859-D155-354B89981361}"/>
              </a:ext>
            </a:extLst>
          </p:cNvPr>
          <p:cNvSpPr>
            <a:spLocks noGrp="1"/>
          </p:cNvSpPr>
          <p:nvPr>
            <p:ph idx="1" hasCustomPrompt="1"/>
          </p:nvPr>
        </p:nvSpPr>
        <p:spPr>
          <a:xfrm>
            <a:off x="519047" y="2537637"/>
            <a:ext cx="8117649" cy="3762482"/>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9171043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Master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BD153-B4F1-8792-63EA-69FFFB8BAAAF}"/>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2F505B7-171E-3676-DA8E-4E52B36090CC}"/>
              </a:ext>
            </a:extLst>
          </p:cNvPr>
          <p:cNvSpPr txBox="1">
            <a:spLocks/>
          </p:cNvSpPr>
          <p:nvPr userDrawn="1"/>
        </p:nvSpPr>
        <p:spPr>
          <a:xfrm>
            <a:off x="2574100" y="0"/>
            <a:ext cx="6231698"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en-US"/>
              <a:t>Quality improvement</a:t>
            </a:r>
            <a:endParaRPr lang="en-NO"/>
          </a:p>
        </p:txBody>
      </p:sp>
      <p:pic>
        <p:nvPicPr>
          <p:cNvPr id="4" name="Picture 3">
            <a:extLst>
              <a:ext uri="{FF2B5EF4-FFF2-40B4-BE49-F238E27FC236}">
                <a16:creationId xmlns:a16="http://schemas.microsoft.com/office/drawing/2014/main" id="{68899385-8EF3-D770-BB78-3F721512A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571" y="543964"/>
            <a:ext cx="1036800" cy="1036800"/>
          </a:xfrm>
          <a:prstGeom prst="rect">
            <a:avLst/>
          </a:prstGeom>
        </p:spPr>
      </p:pic>
    </p:spTree>
    <p:extLst>
      <p:ext uri="{BB962C8B-B14F-4D97-AF65-F5344CB8AC3E}">
        <p14:creationId xmlns:p14="http://schemas.microsoft.com/office/powerpoint/2010/main" val="17117320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Master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5D9928-E813-7F3F-93A8-1598B8E597E0}"/>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CA70232B-274B-21ED-B7A2-68168879515B}"/>
              </a:ext>
            </a:extLst>
          </p:cNvPr>
          <p:cNvSpPr txBox="1">
            <a:spLocks/>
          </p:cNvSpPr>
          <p:nvPr userDrawn="1"/>
        </p:nvSpPr>
        <p:spPr>
          <a:xfrm>
            <a:off x="2931090" y="0"/>
            <a:ext cx="6212910"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nb-NO" err="1"/>
              <a:t>Clinical</a:t>
            </a:r>
            <a:r>
              <a:rPr lang="nb-NO"/>
              <a:t> </a:t>
            </a:r>
            <a:r>
              <a:rPr lang="nb-NO" err="1"/>
              <a:t>practice</a:t>
            </a:r>
            <a:endParaRPr lang="en-NO"/>
          </a:p>
        </p:txBody>
      </p:sp>
      <p:pic>
        <p:nvPicPr>
          <p:cNvPr id="6" name="Picture 5" descr="A white line on a blue circle&#10;&#10;Description automatically generated">
            <a:extLst>
              <a:ext uri="{FF2B5EF4-FFF2-40B4-BE49-F238E27FC236}">
                <a16:creationId xmlns:a16="http://schemas.microsoft.com/office/drawing/2014/main" id="{96D22C67-D53D-A331-11C6-24578C0636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772" y="543964"/>
            <a:ext cx="1036800" cy="1036800"/>
          </a:xfrm>
          <a:prstGeom prst="rect">
            <a:avLst/>
          </a:prstGeom>
        </p:spPr>
      </p:pic>
    </p:spTree>
    <p:extLst>
      <p:ext uri="{BB962C8B-B14F-4D97-AF65-F5344CB8AC3E}">
        <p14:creationId xmlns:p14="http://schemas.microsoft.com/office/powerpoint/2010/main" val="38464995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Master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112D9C-539C-0523-8E91-0C1D5FBB5475}"/>
              </a:ext>
            </a:extLst>
          </p:cNvPr>
          <p:cNvSpPr>
            <a:spLocks noGrp="1"/>
          </p:cNvSpPr>
          <p:nvPr>
            <p:ph type="title"/>
          </p:nvPr>
        </p:nvSpPr>
        <p:spPr>
          <a:xfrm>
            <a:off x="0" y="587351"/>
            <a:ext cx="9141354" cy="248289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
        <p:nvSpPr>
          <p:cNvPr id="3" name="Rectangle 2">
            <a:extLst>
              <a:ext uri="{FF2B5EF4-FFF2-40B4-BE49-F238E27FC236}">
                <a16:creationId xmlns:a16="http://schemas.microsoft.com/office/drawing/2014/main" id="{92C63A49-18CA-0DAA-9ECD-B2C6368BD5C4}"/>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1356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blue circle with white outline of a person with a stethoscope and a glove&#10;&#10;Description automatically generated">
            <a:extLst>
              <a:ext uri="{FF2B5EF4-FFF2-40B4-BE49-F238E27FC236}">
                <a16:creationId xmlns:a16="http://schemas.microsoft.com/office/drawing/2014/main" id="{22B1FB48-674B-CC2F-BF01-B15685C5F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6" name="Content Placeholder 2">
            <a:extLst>
              <a:ext uri="{FF2B5EF4-FFF2-40B4-BE49-F238E27FC236}">
                <a16:creationId xmlns:a16="http://schemas.microsoft.com/office/drawing/2014/main" id="{F6E62F50-FAAB-ECC7-AD09-6F8BD576EDDA}"/>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4953422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blue circle with a white camera&#10;&#10;Description automatically generated">
            <a:extLst>
              <a:ext uri="{FF2B5EF4-FFF2-40B4-BE49-F238E27FC236}">
                <a16:creationId xmlns:a16="http://schemas.microsoft.com/office/drawing/2014/main" id="{50887172-A9FD-2CA3-CB66-DC10F95FC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649" y="283245"/>
            <a:ext cx="1037556" cy="1037556"/>
          </a:xfrm>
          <a:prstGeom prst="rect">
            <a:avLst/>
          </a:prstGeom>
        </p:spPr>
      </p:pic>
      <p:sp>
        <p:nvSpPr>
          <p:cNvPr id="3" name="Content Placeholder 2">
            <a:extLst>
              <a:ext uri="{FF2B5EF4-FFF2-40B4-BE49-F238E27FC236}">
                <a16:creationId xmlns:a16="http://schemas.microsoft.com/office/drawing/2014/main" id="{8F46B02E-5103-EBBA-4793-0090869668CD}"/>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126236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white question mark in a blue circle&#10;&#10;Description automatically generated">
            <a:extLst>
              <a:ext uri="{FF2B5EF4-FFF2-40B4-BE49-F238E27FC236}">
                <a16:creationId xmlns:a16="http://schemas.microsoft.com/office/drawing/2014/main" id="{6770B3D7-AE47-0E20-7788-86B12F932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3" name="Content Placeholder 2">
            <a:extLst>
              <a:ext uri="{FF2B5EF4-FFF2-40B4-BE49-F238E27FC236}">
                <a16:creationId xmlns:a16="http://schemas.microsoft.com/office/drawing/2014/main" id="{DE132E78-8387-C0F3-A7F3-72ED671CA097}"/>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349706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white outline of a person holding a baby&#10;&#10;Description automatically generated">
            <a:extLst>
              <a:ext uri="{FF2B5EF4-FFF2-40B4-BE49-F238E27FC236}">
                <a16:creationId xmlns:a16="http://schemas.microsoft.com/office/drawing/2014/main" id="{887AB98C-4CE0-1819-D8D1-47938157B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0724"/>
            <a:ext cx="1036800" cy="1036800"/>
          </a:xfrm>
          <a:prstGeom prst="rect">
            <a:avLst/>
          </a:prstGeom>
        </p:spPr>
      </p:pic>
      <p:sp>
        <p:nvSpPr>
          <p:cNvPr id="5" name="Content Placeholder 2">
            <a:extLst>
              <a:ext uri="{FF2B5EF4-FFF2-40B4-BE49-F238E27FC236}">
                <a16:creationId xmlns:a16="http://schemas.microsoft.com/office/drawing/2014/main" id="{F9DDA79C-DEFB-7681-286A-3ABE50D591F1}"/>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1978504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white magnifying glass in a green circle&#10;&#10;Description automatically generated">
            <a:extLst>
              <a:ext uri="{FF2B5EF4-FFF2-40B4-BE49-F238E27FC236}">
                <a16:creationId xmlns:a16="http://schemas.microsoft.com/office/drawing/2014/main" id="{97FE8ADC-462B-833D-0CCB-4994A25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F6CDADCB-8A19-1F1E-DAA6-58A32F3A2366}"/>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5918540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blue circle with white outline of people holding a card&#10;&#10;Description automatically generated">
            <a:extLst>
              <a:ext uri="{FF2B5EF4-FFF2-40B4-BE49-F238E27FC236}">
                <a16:creationId xmlns:a16="http://schemas.microsoft.com/office/drawing/2014/main" id="{DF3EF673-4429-2081-B35E-2A5AFC6BC0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6" y="279804"/>
            <a:ext cx="1036801" cy="1036801"/>
          </a:xfrm>
          <a:prstGeom prst="rect">
            <a:avLst/>
          </a:prstGeom>
        </p:spPr>
      </p:pic>
      <p:sp>
        <p:nvSpPr>
          <p:cNvPr id="3" name="Content Placeholder 2">
            <a:extLst>
              <a:ext uri="{FF2B5EF4-FFF2-40B4-BE49-F238E27FC236}">
                <a16:creationId xmlns:a16="http://schemas.microsoft.com/office/drawing/2014/main" id="{F6DCB4E6-BFD1-F27A-C934-CDDB9F88DCF0}"/>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8681631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a:extLst>
              <a:ext uri="{FF2B5EF4-FFF2-40B4-BE49-F238E27FC236}">
                <a16:creationId xmlns:a16="http://schemas.microsoft.com/office/drawing/2014/main" id="{A41B308B-13A0-4380-FC7D-0E3893C03B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F2CCC0DB-BAA3-1986-9F97-F1DE6D919A6A}"/>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5618233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a:extLst>
              <a:ext uri="{FF2B5EF4-FFF2-40B4-BE49-F238E27FC236}">
                <a16:creationId xmlns:a16="http://schemas.microsoft.com/office/drawing/2014/main" id="{D7861761-DDFD-C645-335B-D8F211D0D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DFFB2B1D-6F09-8BBA-693A-B82389085E74}"/>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0932592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A377D1-1368-4358-5AE0-43AFD9F29AC8}"/>
              </a:ext>
            </a:extLst>
          </p:cNvPr>
          <p:cNvSpPr txBox="1">
            <a:spLocks/>
          </p:cNvSpPr>
          <p:nvPr userDrawn="1"/>
        </p:nvSpPr>
        <p:spPr>
          <a:xfrm>
            <a:off x="6507859" y="6499041"/>
            <a:ext cx="2208759" cy="222478"/>
          </a:xfrm>
          <a:prstGeom prst="rect">
            <a:avLst/>
          </a:prstGeom>
        </p:spPr>
        <p:txBody>
          <a:bodyPr vert="horz" lIns="91440" tIns="45720" rIns="91440" bIns="45720" rtlCol="0" anchor="b"/>
          <a:lstStyle>
            <a:defPPr>
              <a:defRPr lang="en-US"/>
            </a:defPPr>
            <a:lvl1pPr marL="0" algn="r" defTabSz="914400" rtl="0" eaLnBrk="1" latinLnBrk="0" hangingPunct="1">
              <a:defRPr sz="62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50" dirty="0">
                <a:solidFill>
                  <a:schemeClr val="tx1">
                    <a:lumMod val="60000"/>
                    <a:lumOff val="40000"/>
                  </a:schemeClr>
                </a:solidFill>
              </a:rPr>
              <a:t>Page </a:t>
            </a:r>
            <a:fld id="{B53566B0-E8D1-8743-94DD-8A91F501F096}" type="slidenum">
              <a:rPr lang="en-US" sz="650" smtClean="0">
                <a:solidFill>
                  <a:schemeClr val="tx1">
                    <a:lumMod val="60000"/>
                    <a:lumOff val="40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650" dirty="0">
                <a:solidFill>
                  <a:schemeClr val="tx1">
                    <a:lumMod val="60000"/>
                    <a:lumOff val="40000"/>
                  </a:schemeClr>
                </a:solidFill>
              </a:rPr>
              <a:t> </a:t>
            </a:r>
          </a:p>
        </p:txBody>
      </p:sp>
    </p:spTree>
    <p:extLst>
      <p:ext uri="{BB962C8B-B14F-4D97-AF65-F5344CB8AC3E}">
        <p14:creationId xmlns:p14="http://schemas.microsoft.com/office/powerpoint/2010/main" val="1987881483"/>
      </p:ext>
    </p:extLst>
  </p:cSld>
  <p:clrMap bg1="lt1" tx1="dk1" bg2="lt2" tx2="dk2" accent1="accent1" accent2="accent2" accent3="accent3" accent4="accent4" accent5="accent5" accent6="accent6" hlink="hlink" folHlink="folHlink"/>
  <p:sldLayoutIdLst>
    <p:sldLayoutId id="2147483734" r:id="rId1"/>
    <p:sldLayoutId id="2147483663" r:id="rId2"/>
    <p:sldLayoutId id="2147483722" r:id="rId3"/>
    <p:sldLayoutId id="2147483721" r:id="rId4"/>
    <p:sldLayoutId id="2147483724" r:id="rId5"/>
    <p:sldLayoutId id="2147483725" r:id="rId6"/>
    <p:sldLayoutId id="2147483727" r:id="rId7"/>
    <p:sldLayoutId id="2147483728" r:id="rId8"/>
    <p:sldLayoutId id="2147483729" r:id="rId9"/>
    <p:sldLayoutId id="2147483723" r:id="rId10"/>
    <p:sldLayoutId id="2147483737" r:id="rId11"/>
    <p:sldLayoutId id="2147483739" r:id="rId12"/>
    <p:sldLayoutId id="2147483731" r:id="rId13"/>
    <p:sldLayoutId id="2147483738" r:id="rId14"/>
    <p:sldLayoutId id="2147483736" r:id="rId15"/>
  </p:sldLayoutIdLst>
  <p:hf sldNum="0" hdr="0" ftr="0" dt="0"/>
  <p:txStyles>
    <p:titleStyle>
      <a:lvl1pPr algn="l" defTabSz="630598" rtl="0" eaLnBrk="1" latinLnBrk="0" hangingPunct="1">
        <a:lnSpc>
          <a:spcPct val="90000"/>
        </a:lnSpc>
        <a:spcBef>
          <a:spcPct val="0"/>
        </a:spcBef>
        <a:buNone/>
        <a:defRPr sz="3035" kern="1200">
          <a:solidFill>
            <a:schemeClr val="tx1"/>
          </a:solidFill>
          <a:latin typeface="+mj-lt"/>
          <a:ea typeface="+mj-ea"/>
          <a:cs typeface="+mj-cs"/>
        </a:defRPr>
      </a:lvl1pPr>
    </p:titleStyle>
    <p:bodyStyle>
      <a:lvl1pPr marL="157649" indent="-157649" algn="l" defTabSz="630598" rtl="0" eaLnBrk="1" latinLnBrk="0" hangingPunct="1">
        <a:lnSpc>
          <a:spcPct val="90000"/>
        </a:lnSpc>
        <a:spcBef>
          <a:spcPts val="690"/>
        </a:spcBef>
        <a:buFont typeface="Arial" panose="020B0604020202020204" pitchFamily="34" charset="0"/>
        <a:buChar char="•"/>
        <a:defRPr sz="1931" kern="1200">
          <a:solidFill>
            <a:schemeClr val="tx1"/>
          </a:solidFill>
          <a:latin typeface="+mn-lt"/>
          <a:ea typeface="+mn-ea"/>
          <a:cs typeface="+mn-cs"/>
        </a:defRPr>
      </a:lvl1pPr>
      <a:lvl2pPr marL="472949" indent="-157649" algn="l" defTabSz="630598" rtl="0" eaLnBrk="1" latinLnBrk="0" hangingPunct="1">
        <a:lnSpc>
          <a:spcPct val="90000"/>
        </a:lnSpc>
        <a:spcBef>
          <a:spcPts val="345"/>
        </a:spcBef>
        <a:buFont typeface="Arial" panose="020B0604020202020204" pitchFamily="34" charset="0"/>
        <a:buChar char="•"/>
        <a:defRPr sz="1655" kern="1200">
          <a:solidFill>
            <a:schemeClr val="tx1"/>
          </a:solidFill>
          <a:latin typeface="+mn-lt"/>
          <a:ea typeface="+mn-ea"/>
          <a:cs typeface="+mn-cs"/>
        </a:defRPr>
      </a:lvl2pPr>
      <a:lvl3pPr marL="788247" indent="-157649" algn="l" defTabSz="630598" rtl="0" eaLnBrk="1" latinLnBrk="0" hangingPunct="1">
        <a:lnSpc>
          <a:spcPct val="90000"/>
        </a:lnSpc>
        <a:spcBef>
          <a:spcPts val="345"/>
        </a:spcBef>
        <a:buFont typeface="Arial" panose="020B0604020202020204" pitchFamily="34" charset="0"/>
        <a:buChar char="•"/>
        <a:defRPr sz="1379" kern="1200">
          <a:solidFill>
            <a:schemeClr val="tx1"/>
          </a:solidFill>
          <a:latin typeface="+mn-lt"/>
          <a:ea typeface="+mn-ea"/>
          <a:cs typeface="+mn-cs"/>
        </a:defRPr>
      </a:lvl3pPr>
      <a:lvl4pPr marL="1103546"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4pPr>
      <a:lvl5pPr marL="1418845"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5pPr>
      <a:lvl6pPr marL="1734143"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6pPr>
      <a:lvl7pPr marL="2049442"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7pPr>
      <a:lvl8pPr marL="2364741"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8pPr>
      <a:lvl9pPr marL="2680040"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9pPr>
    </p:bodyStyle>
    <p:otherStyle>
      <a:defPPr>
        <a:defRPr lang="nb-NO"/>
      </a:defPPr>
      <a:lvl1pPr marL="0" algn="l" defTabSz="630598" rtl="0" eaLnBrk="1" latinLnBrk="0" hangingPunct="1">
        <a:defRPr sz="1241" kern="1200">
          <a:solidFill>
            <a:schemeClr val="tx1"/>
          </a:solidFill>
          <a:latin typeface="+mn-lt"/>
          <a:ea typeface="+mn-ea"/>
          <a:cs typeface="+mn-cs"/>
        </a:defRPr>
      </a:lvl1pPr>
      <a:lvl2pPr marL="315299" algn="l" defTabSz="630598" rtl="0" eaLnBrk="1" latinLnBrk="0" hangingPunct="1">
        <a:defRPr sz="1241" kern="1200">
          <a:solidFill>
            <a:schemeClr val="tx1"/>
          </a:solidFill>
          <a:latin typeface="+mn-lt"/>
          <a:ea typeface="+mn-ea"/>
          <a:cs typeface="+mn-cs"/>
        </a:defRPr>
      </a:lvl2pPr>
      <a:lvl3pPr marL="630598" algn="l" defTabSz="630598" rtl="0" eaLnBrk="1" latinLnBrk="0" hangingPunct="1">
        <a:defRPr sz="1241" kern="1200">
          <a:solidFill>
            <a:schemeClr val="tx1"/>
          </a:solidFill>
          <a:latin typeface="+mn-lt"/>
          <a:ea typeface="+mn-ea"/>
          <a:cs typeface="+mn-cs"/>
        </a:defRPr>
      </a:lvl3pPr>
      <a:lvl4pPr marL="945896" algn="l" defTabSz="630598" rtl="0" eaLnBrk="1" latinLnBrk="0" hangingPunct="1">
        <a:defRPr sz="1241" kern="1200">
          <a:solidFill>
            <a:schemeClr val="tx1"/>
          </a:solidFill>
          <a:latin typeface="+mn-lt"/>
          <a:ea typeface="+mn-ea"/>
          <a:cs typeface="+mn-cs"/>
        </a:defRPr>
      </a:lvl4pPr>
      <a:lvl5pPr marL="1261196" algn="l" defTabSz="630598" rtl="0" eaLnBrk="1" latinLnBrk="0" hangingPunct="1">
        <a:defRPr sz="1241" kern="1200">
          <a:solidFill>
            <a:schemeClr val="tx1"/>
          </a:solidFill>
          <a:latin typeface="+mn-lt"/>
          <a:ea typeface="+mn-ea"/>
          <a:cs typeface="+mn-cs"/>
        </a:defRPr>
      </a:lvl5pPr>
      <a:lvl6pPr marL="1576495" algn="l" defTabSz="630598" rtl="0" eaLnBrk="1" latinLnBrk="0" hangingPunct="1">
        <a:defRPr sz="1241" kern="1200">
          <a:solidFill>
            <a:schemeClr val="tx1"/>
          </a:solidFill>
          <a:latin typeface="+mn-lt"/>
          <a:ea typeface="+mn-ea"/>
          <a:cs typeface="+mn-cs"/>
        </a:defRPr>
      </a:lvl6pPr>
      <a:lvl7pPr marL="1891793" algn="l" defTabSz="630598" rtl="0" eaLnBrk="1" latinLnBrk="0" hangingPunct="1">
        <a:defRPr sz="1241" kern="1200">
          <a:solidFill>
            <a:schemeClr val="tx1"/>
          </a:solidFill>
          <a:latin typeface="+mn-lt"/>
          <a:ea typeface="+mn-ea"/>
          <a:cs typeface="+mn-cs"/>
        </a:defRPr>
      </a:lvl7pPr>
      <a:lvl8pPr marL="2207092" algn="l" defTabSz="630598" rtl="0" eaLnBrk="1" latinLnBrk="0" hangingPunct="1">
        <a:defRPr sz="1241" kern="1200">
          <a:solidFill>
            <a:schemeClr val="tx1"/>
          </a:solidFill>
          <a:latin typeface="+mn-lt"/>
          <a:ea typeface="+mn-ea"/>
          <a:cs typeface="+mn-cs"/>
        </a:defRPr>
      </a:lvl8pPr>
      <a:lvl9pPr marL="2522390" algn="l" defTabSz="630598" rtl="0" eaLnBrk="1" latinLnBrk="0" hangingPunct="1">
        <a:defRPr sz="1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orldhealthorg.sharepoint.com/sites/ws-whormnch/_layouts/15/stream.aspx?id=%2Fsites%2Fws%2Dwhormnch%2FShared%20Documents%2FENCC%20videos%2FAIIMS%20Breast%20milk%20composition%2Emp4&amp;ga=1&amp;referrer=StreamWebApp%2EWeb&amp;referrerScenario=AddressBarCopied%2Eview%2E1fde74e8%2Da9d8%2D4d12%2Dbf6a%2D6dbc3072fc2e" TargetMode="External"/><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7.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globalbreastfeedingcollective.org/sites/unicef.org.globalbreastfeedingcollective/files/styles/medium/public/publication/cover_image/Capture%20the%20moment_0.jpg?itok=xtcv2z-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jpeg"/><Relationship Id="rId7" Type="http://schemas.openxmlformats.org/officeDocument/2006/relationships/image" Target="../media/image27.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globalhealthmedia.org/portfolio-items/early-initiation-of-breastfeeding/?portfolioCats=191%2C94%2C13%2C23%2C65" TargetMode="Externa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hyperlink" Target="http://globalhealthmedia.org/portfolio-items/breastfeeding-positions/?portfolioID=5623"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jpg"/><Relationship Id="rId7" Type="http://schemas.openxmlformats.org/officeDocument/2006/relationships/image" Target="../media/image27.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globalhealthmedia.org/portfolio-items/breastfeeding-attachment/?portfolioID=5623" TargetMode="Externa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www.youtube.com/watch?v=PSzbrtIT91s&amp;t=31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aliveandthrive.org/sites/default/files/bms_code_pamphlet_9feb22.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hyperlink" Target="https://www.globalbreastfeedingcollective.org/reports/role-midwives-nurses-protecting-promoting-supporting-breastfeeding" TargetMode="Externa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jpeg"/><Relationship Id="rId7" Type="http://schemas.openxmlformats.org/officeDocument/2006/relationships/image" Target="../media/image27.sv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worldhealthorg.sharepoint.com/sites/ws-whormnch/_layouts/15/stream.aspx?id=%2Fsites%2Fws%2Dwhormnch%2FShared%20Documents%2FENCC%20videos%2FAIIMS%20How%20can%20you%20support%20optimisation%20of%20breastfeeding%2Emp4&amp;ga=1&amp;referrer=StreamWebApp%2EWeb&amp;referrerScenario=AddressBarCopied%2Eview%2Eed132641%2D3c73%2D498b%2D8061%2D9c2eda9d23f5" TargetMode="Externa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www.youtube.com/watch?v=mTm9zvz5-D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who.int/publications/i/item/9789241550468"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hyperlink" Target="https://www.globalbreastfeedingcollective.org/media/1501/file/UNICEF-WHO-BF-Counseling-Guidance-2021.pdf"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apps.who.int/iris/bitstream/handle/10665/326495/9789241515887-eng.pdf?ua=1" TargetMode="External"/><Relationship Id="rId18" Type="http://schemas.openxmlformats.org/officeDocument/2006/relationships/image" Target="../media/image66.jpeg"/><Relationship Id="rId26" Type="http://schemas.openxmlformats.org/officeDocument/2006/relationships/image" Target="../media/image44.png"/><Relationship Id="rId3" Type="http://schemas.openxmlformats.org/officeDocument/2006/relationships/hyperlink" Target="https://apps.who.int/iris/rest/bitstreams/1290133/retrieve" TargetMode="External"/><Relationship Id="rId21" Type="http://schemas.openxmlformats.org/officeDocument/2006/relationships/hyperlink" Target="https://www.thelancet.com/series/Breastfeeding-2023" TargetMode="External"/><Relationship Id="rId7" Type="http://schemas.openxmlformats.org/officeDocument/2006/relationships/hyperlink" Target="https://www.globalbreastfeedingcollective.org/sites/unicef.org.globalbreastfeedingcollective/files/styles/medium/public/publication/cover_image/Capture%20the%20moment_0.jpg?itok=xtcv2z-g" TargetMode="External"/><Relationship Id="rId12" Type="http://schemas.openxmlformats.org/officeDocument/2006/relationships/image" Target="../media/image63.png"/><Relationship Id="rId17" Type="http://schemas.openxmlformats.org/officeDocument/2006/relationships/hyperlink" Target="https://www.globalbreastfeedingcollective.org/reports/role-midwives-nurses-protecting-promoting-supporting-breastfeeding" TargetMode="External"/><Relationship Id="rId25" Type="http://schemas.openxmlformats.org/officeDocument/2006/relationships/hyperlink" Target="https://www.aliveandthrive.org/sites/default/files/bms_code_pamphlet_9feb22.pdf" TargetMode="External"/><Relationship Id="rId2" Type="http://schemas.openxmlformats.org/officeDocument/2006/relationships/notesSlide" Target="../notesSlides/notesSlide41.xml"/><Relationship Id="rId16" Type="http://schemas.openxmlformats.org/officeDocument/2006/relationships/image" Target="../media/image65.png"/><Relationship Id="rId20"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image" Target="../media/image60.png"/><Relationship Id="rId11" Type="http://schemas.openxmlformats.org/officeDocument/2006/relationships/hyperlink" Target="https://apps.who.int/iris/rest/bitstreams/1290196/retrieve" TargetMode="External"/><Relationship Id="rId24" Type="http://schemas.openxmlformats.org/officeDocument/2006/relationships/image" Target="../media/image68.png"/><Relationship Id="rId5" Type="http://schemas.openxmlformats.org/officeDocument/2006/relationships/hyperlink" Target="https://www.unicef.org/media/120071/file/Marketing%20of%20Breast%E2%80%91milk%20Substitutes%20Status%20Report%202022.pdf" TargetMode="External"/><Relationship Id="rId15" Type="http://schemas.openxmlformats.org/officeDocument/2006/relationships/hyperlink" Target="https://apps.who.int/iris/bitstream/handle/10665/272943/9789241513807-eng.pdf?ua=1" TargetMode="External"/><Relationship Id="rId23" Type="http://schemas.openxmlformats.org/officeDocument/2006/relationships/hyperlink" Target="https://apps.who.int/iris/rest/bitstreams/1091116/retrieve" TargetMode="External"/><Relationship Id="rId28" Type="http://schemas.openxmlformats.org/officeDocument/2006/relationships/image" Target="../media/image69.png"/><Relationship Id="rId10" Type="http://schemas.openxmlformats.org/officeDocument/2006/relationships/image" Target="../media/image62.png"/><Relationship Id="rId19" Type="http://schemas.openxmlformats.org/officeDocument/2006/relationships/hyperlink" Target="https://www.who.int/publications/i/item/9789240048799" TargetMode="External"/><Relationship Id="rId4" Type="http://schemas.openxmlformats.org/officeDocument/2006/relationships/image" Target="../media/image59.png"/><Relationship Id="rId9" Type="http://schemas.openxmlformats.org/officeDocument/2006/relationships/hyperlink" Target="https://iris.who.int/bitstream/handle/10665/365140/WHO-HEP-NFS-22.6-eng.pdf?sequence=1" TargetMode="External"/><Relationship Id="rId14" Type="http://schemas.openxmlformats.org/officeDocument/2006/relationships/image" Target="../media/image64.png"/><Relationship Id="rId22" Type="http://schemas.openxmlformats.org/officeDocument/2006/relationships/image" Target="../media/image25.png"/><Relationship Id="rId27" Type="http://schemas.openxmlformats.org/officeDocument/2006/relationships/hyperlink" Target="https://www.globalbreastfeedingcollective.org/media/1501/file/UNICEF-WHO-BF-Counseling-Guidance-2021.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aliveandthrive.org/sites/default/files/bms_code_pamphlet_9feb22.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s.who.int/iris/rest/bitstreams/1091116/retriev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92A8">
            <a:alpha val="60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A7115-850C-20AF-C015-F2F0CC558FFA}"/>
              </a:ext>
            </a:extLst>
          </p:cNvPr>
          <p:cNvSpPr/>
          <p:nvPr/>
        </p:nvSpPr>
        <p:spPr>
          <a:xfrm>
            <a:off x="0" y="-7144"/>
            <a:ext cx="9144000" cy="6858000"/>
          </a:xfrm>
          <a:prstGeom prst="rect">
            <a:avLst/>
          </a:prstGeom>
          <a:solidFill>
            <a:srgbClr val="C5E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4CB52BE-48ED-56A7-9338-40B851665A6B}"/>
              </a:ext>
            </a:extLst>
          </p:cNvPr>
          <p:cNvSpPr/>
          <p:nvPr/>
        </p:nvSpPr>
        <p:spPr>
          <a:xfrm>
            <a:off x="0" y="0"/>
            <a:ext cx="9144000" cy="6858000"/>
          </a:xfrm>
          <a:prstGeom prst="rect">
            <a:avLst/>
          </a:prstGeom>
          <a:solidFill>
            <a:srgbClr val="C5E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logo&#10;&#10;Description automatically generated">
            <a:extLst>
              <a:ext uri="{FF2B5EF4-FFF2-40B4-BE49-F238E27FC236}">
                <a16:creationId xmlns:a16="http://schemas.microsoft.com/office/drawing/2014/main" id="{FEBAD9F0-51D7-10A1-8FD0-4416E36D9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687" y="5719434"/>
            <a:ext cx="2012626" cy="621375"/>
          </a:xfrm>
          <a:prstGeom prst="rect">
            <a:avLst/>
          </a:prstGeom>
        </p:spPr>
      </p:pic>
      <p:sp>
        <p:nvSpPr>
          <p:cNvPr id="8" name="Title 1">
            <a:extLst>
              <a:ext uri="{FF2B5EF4-FFF2-40B4-BE49-F238E27FC236}">
                <a16:creationId xmlns:a16="http://schemas.microsoft.com/office/drawing/2014/main" id="{8E6CC395-3A87-5162-7B9B-6903CE09552A}"/>
              </a:ext>
            </a:extLst>
          </p:cNvPr>
          <p:cNvSpPr txBox="1">
            <a:spLocks/>
          </p:cNvSpPr>
          <p:nvPr/>
        </p:nvSpPr>
        <p:spPr>
          <a:xfrm>
            <a:off x="-3230" y="654983"/>
            <a:ext cx="9144000" cy="1518066"/>
          </a:xfrm>
          <a:prstGeom prst="rect">
            <a:avLst/>
          </a:prstGeom>
        </p:spPr>
        <p:txBody>
          <a:bodyPr>
            <a:normAutofit fontScale="92500" lnSpcReduction="10000"/>
          </a:bodyPr>
          <a:lstStyle>
            <a:lvl1pPr algn="l" defTabSz="630598" rtl="0" eaLnBrk="1" latinLnBrk="0" hangingPunct="1">
              <a:lnSpc>
                <a:spcPct val="90000"/>
              </a:lnSpc>
              <a:spcBef>
                <a:spcPct val="0"/>
              </a:spcBef>
              <a:buNone/>
              <a:defRPr sz="3035" kern="1200">
                <a:solidFill>
                  <a:schemeClr val="tx1"/>
                </a:solidFill>
                <a:latin typeface="+mj-lt"/>
                <a:ea typeface="+mj-ea"/>
                <a:cs typeface="+mj-cs"/>
              </a:defRPr>
            </a:lvl1pPr>
          </a:lstStyle>
          <a:p>
            <a:pPr algn="ctr">
              <a:spcBef>
                <a:spcPts val="1200"/>
              </a:spcBef>
            </a:pPr>
            <a:r>
              <a:rPr lang="en-GB" altLang="en-US" sz="4000" b="1" dirty="0">
                <a:solidFill>
                  <a:srgbClr val="1C86AA"/>
                </a:solidFill>
                <a:latin typeface="Arial" panose="020B0604020202020204" pitchFamily="34" charset="0"/>
                <a:cs typeface="Arial" panose="020B0604020202020204" pitchFamily="34" charset="0"/>
              </a:rPr>
              <a:t>Breastfeeding: </a:t>
            </a:r>
            <a:br>
              <a:rPr lang="en-GB" altLang="en-US" sz="4000" b="1" dirty="0">
                <a:solidFill>
                  <a:srgbClr val="1C86AA"/>
                </a:solidFill>
                <a:latin typeface="Arial" panose="020B0604020202020204" pitchFamily="34" charset="0"/>
                <a:cs typeface="Arial" panose="020B0604020202020204" pitchFamily="34" charset="0"/>
              </a:rPr>
            </a:br>
            <a:r>
              <a:rPr lang="en-US" sz="4000" b="1" dirty="0">
                <a:solidFill>
                  <a:srgbClr val="1C86AA"/>
                </a:solidFill>
                <a:latin typeface="Arial" panose="020B0604020202020204" pitchFamily="34" charset="0"/>
                <a:cs typeface="Arial" panose="020B0604020202020204" pitchFamily="34" charset="0"/>
              </a:rPr>
              <a:t>Ensuring a good start</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rgbClr val="1C86AA"/>
              </a:solidFill>
              <a:latin typeface="Arial" panose="020B0604020202020204" pitchFamily="34" charset="0"/>
              <a:cs typeface="Arial" panose="020B0604020202020204" pitchFamily="34" charset="0"/>
            </a:endParaRPr>
          </a:p>
        </p:txBody>
      </p:sp>
      <p:pic>
        <p:nvPicPr>
          <p:cNvPr id="3" name="Picture 2" descr="A person breastfeeding a baby&#10;&#10;Description automatically generated">
            <a:extLst>
              <a:ext uri="{FF2B5EF4-FFF2-40B4-BE49-F238E27FC236}">
                <a16:creationId xmlns:a16="http://schemas.microsoft.com/office/drawing/2014/main" id="{64F82549-5337-408D-48C8-4C62BAB7E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107" y="1970179"/>
            <a:ext cx="3528729" cy="3528729"/>
          </a:xfrm>
          <a:prstGeom prst="rect">
            <a:avLst/>
          </a:prstGeom>
        </p:spPr>
      </p:pic>
      <p:sp>
        <p:nvSpPr>
          <p:cNvPr id="7" name="Oval 6">
            <a:extLst>
              <a:ext uri="{FF2B5EF4-FFF2-40B4-BE49-F238E27FC236}">
                <a16:creationId xmlns:a16="http://schemas.microsoft.com/office/drawing/2014/main" id="{6C50E8B9-2DBB-ED92-030B-9202BF7CB9EC}"/>
              </a:ext>
            </a:extLst>
          </p:cNvPr>
          <p:cNvSpPr/>
          <p:nvPr/>
        </p:nvSpPr>
        <p:spPr>
          <a:xfrm>
            <a:off x="2761763" y="1921672"/>
            <a:ext cx="3615184" cy="3615184"/>
          </a:xfrm>
          <a:prstGeom prst="ellipse">
            <a:avLst/>
          </a:prstGeom>
          <a:noFill/>
          <a:ln w="88900" cmpd="sng">
            <a:solidFill>
              <a:schemeClr val="bg1">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1914"/>
            <a:endParaRPr lang="en-US" sz="1166" dirty="0">
              <a:solidFill>
                <a:prstClr val="white"/>
              </a:solidFill>
              <a:latin typeface="Calibri"/>
            </a:endParaRPr>
          </a:p>
        </p:txBody>
      </p:sp>
      <p:sp>
        <p:nvSpPr>
          <p:cNvPr id="10" name="Title 1">
            <a:extLst>
              <a:ext uri="{FF2B5EF4-FFF2-40B4-BE49-F238E27FC236}">
                <a16:creationId xmlns:a16="http://schemas.microsoft.com/office/drawing/2014/main" id="{C0D7A465-8520-D104-80E1-E5CC18FD0A99}"/>
              </a:ext>
            </a:extLst>
          </p:cNvPr>
          <p:cNvSpPr txBox="1">
            <a:spLocks/>
          </p:cNvSpPr>
          <p:nvPr/>
        </p:nvSpPr>
        <p:spPr>
          <a:xfrm>
            <a:off x="-3230" y="654983"/>
            <a:ext cx="9144000" cy="1518066"/>
          </a:xfrm>
          <a:prstGeom prst="rect">
            <a:avLst/>
          </a:prstGeom>
        </p:spPr>
        <p:txBody>
          <a:bodyPr>
            <a:normAutofit fontScale="92500" lnSpcReduction="10000"/>
          </a:bodyPr>
          <a:lstStyle>
            <a:lvl1pPr algn="l" defTabSz="630598" rtl="0" eaLnBrk="1" latinLnBrk="0" hangingPunct="1">
              <a:lnSpc>
                <a:spcPct val="90000"/>
              </a:lnSpc>
              <a:spcBef>
                <a:spcPct val="0"/>
              </a:spcBef>
              <a:buNone/>
              <a:defRPr sz="3035" kern="1200">
                <a:solidFill>
                  <a:schemeClr val="tx1"/>
                </a:solidFill>
                <a:latin typeface="+mj-lt"/>
                <a:ea typeface="+mj-ea"/>
                <a:cs typeface="+mj-cs"/>
              </a:defRPr>
            </a:lvl1pPr>
          </a:lstStyle>
          <a:p>
            <a:pPr algn="ctr">
              <a:spcBef>
                <a:spcPts val="1200"/>
              </a:spcBef>
            </a:pPr>
            <a:r>
              <a:rPr lang="en-GB" altLang="en-US" sz="4000" b="1" dirty="0">
                <a:solidFill>
                  <a:srgbClr val="1C86AA"/>
                </a:solidFill>
                <a:latin typeface="Arial" panose="020B0604020202020204" pitchFamily="34" charset="0"/>
                <a:cs typeface="Arial" panose="020B0604020202020204" pitchFamily="34" charset="0"/>
              </a:rPr>
              <a:t>Breastfeeding: </a:t>
            </a:r>
            <a:br>
              <a:rPr lang="en-GB" altLang="en-US" sz="4000" b="1" dirty="0">
                <a:solidFill>
                  <a:srgbClr val="1C86AA"/>
                </a:solidFill>
                <a:latin typeface="Arial" panose="020B0604020202020204" pitchFamily="34" charset="0"/>
                <a:cs typeface="Arial" panose="020B0604020202020204" pitchFamily="34" charset="0"/>
              </a:rPr>
            </a:br>
            <a:r>
              <a:rPr lang="en-US" sz="4000" b="1" dirty="0">
                <a:solidFill>
                  <a:srgbClr val="1C86AA"/>
                </a:solidFill>
                <a:latin typeface="Arial" panose="020B0604020202020204" pitchFamily="34" charset="0"/>
                <a:cs typeface="Arial" panose="020B0604020202020204" pitchFamily="34" charset="0"/>
              </a:rPr>
              <a:t>Ensuring a good start</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rgbClr val="1C86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48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0BD287-6A04-BB66-BEAE-5DBEC02CAC40}"/>
              </a:ext>
            </a:extLst>
          </p:cNvPr>
          <p:cNvSpPr/>
          <p:nvPr/>
        </p:nvSpPr>
        <p:spPr>
          <a:xfrm>
            <a:off x="3837836" y="4572000"/>
            <a:ext cx="4848899" cy="1717455"/>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62E5C3CE-4F77-2F40-B760-06572ED25EA8}"/>
              </a:ext>
            </a:extLst>
          </p:cNvPr>
          <p:cNvSpPr/>
          <p:nvPr/>
        </p:nvSpPr>
        <p:spPr>
          <a:xfrm>
            <a:off x="3837836" y="2097879"/>
            <a:ext cx="4848899" cy="197273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8FADFDD3-E2E6-9C3E-7ED0-393CB4ECDB8E}"/>
              </a:ext>
            </a:extLst>
          </p:cNvPr>
          <p:cNvSpPr>
            <a:spLocks noGrp="1"/>
          </p:cNvSpPr>
          <p:nvPr>
            <p:ph type="title"/>
          </p:nvPr>
        </p:nvSpPr>
        <p:spPr/>
        <p:txBody>
          <a:bodyPr/>
          <a:lstStyle/>
          <a:p>
            <a:r>
              <a:rPr lang="en-GB" altLang="en-US" dirty="0"/>
              <a:t>What helps or hinders the oxytocin reflex for milk flow?</a:t>
            </a:r>
            <a:endParaRPr lang="en-NO" dirty="0"/>
          </a:p>
        </p:txBody>
      </p:sp>
      <p:sp>
        <p:nvSpPr>
          <p:cNvPr id="2" name="Content Placeholder 1">
            <a:extLst>
              <a:ext uri="{FF2B5EF4-FFF2-40B4-BE49-F238E27FC236}">
                <a16:creationId xmlns:a16="http://schemas.microsoft.com/office/drawing/2014/main" id="{332DFBBC-C11F-8C96-30F8-A2A732B3C35E}"/>
              </a:ext>
            </a:extLst>
          </p:cNvPr>
          <p:cNvSpPr>
            <a:spLocks noGrp="1"/>
          </p:cNvSpPr>
          <p:nvPr>
            <p:ph idx="1"/>
          </p:nvPr>
        </p:nvSpPr>
        <p:spPr>
          <a:xfrm>
            <a:off x="3921919" y="1734853"/>
            <a:ext cx="4714777" cy="4565266"/>
          </a:xfrm>
          <a:prstGeom prst="rect">
            <a:avLst/>
          </a:prstGeom>
        </p:spPr>
        <p:txBody>
          <a:bodyPr/>
          <a:lstStyle/>
          <a:p>
            <a:pPr marL="0" indent="0">
              <a:spcAft>
                <a:spcPts val="845"/>
              </a:spcAft>
              <a:buNone/>
            </a:pPr>
            <a:r>
              <a:rPr lang="en-GB" sz="1600" b="1" dirty="0"/>
              <a:t>What helps the reflex?</a:t>
            </a:r>
          </a:p>
          <a:p>
            <a:pPr>
              <a:lnSpc>
                <a:spcPts val="1300"/>
              </a:lnSpc>
              <a:spcAft>
                <a:spcPts val="0"/>
              </a:spcAft>
            </a:pPr>
            <a:r>
              <a:rPr lang="en-GB" sz="1600" dirty="0"/>
              <a:t>Thinking lovingly of the baby</a:t>
            </a:r>
          </a:p>
          <a:p>
            <a:pPr>
              <a:lnSpc>
                <a:spcPts val="1300"/>
              </a:lnSpc>
              <a:spcAft>
                <a:spcPts val="0"/>
              </a:spcAft>
            </a:pPr>
            <a:r>
              <a:rPr lang="en-GB" sz="1600" dirty="0"/>
              <a:t>Hearing the baby</a:t>
            </a:r>
          </a:p>
          <a:p>
            <a:pPr>
              <a:lnSpc>
                <a:spcPts val="1300"/>
              </a:lnSpc>
              <a:spcAft>
                <a:spcPts val="0"/>
              </a:spcAft>
            </a:pPr>
            <a:r>
              <a:rPr lang="en-GB" sz="1600" dirty="0"/>
              <a:t>Seeing the baby</a:t>
            </a:r>
          </a:p>
          <a:p>
            <a:pPr>
              <a:lnSpc>
                <a:spcPts val="1300"/>
              </a:lnSpc>
              <a:spcAft>
                <a:spcPts val="0"/>
              </a:spcAft>
            </a:pPr>
            <a:r>
              <a:rPr lang="en-GB" sz="1600" dirty="0"/>
              <a:t>Smelling the baby</a:t>
            </a:r>
          </a:p>
          <a:p>
            <a:pPr>
              <a:lnSpc>
                <a:spcPts val="1300"/>
              </a:lnSpc>
              <a:spcAft>
                <a:spcPts val="0"/>
              </a:spcAft>
            </a:pPr>
            <a:r>
              <a:rPr lang="en-GB" sz="1600" dirty="0"/>
              <a:t>Touching the baby</a:t>
            </a:r>
          </a:p>
          <a:p>
            <a:pPr>
              <a:lnSpc>
                <a:spcPts val="1300"/>
              </a:lnSpc>
              <a:spcAft>
                <a:spcPts val="0"/>
              </a:spcAft>
            </a:pPr>
            <a:r>
              <a:rPr lang="en-GB" sz="1600" dirty="0"/>
              <a:t>Having confidence in ability to breastfeed</a:t>
            </a:r>
          </a:p>
          <a:p>
            <a:pPr>
              <a:lnSpc>
                <a:spcPts val="300"/>
              </a:lnSpc>
              <a:spcAft>
                <a:spcPts val="0"/>
              </a:spcAft>
            </a:pPr>
            <a:endParaRPr lang="en-GB" sz="1600" dirty="0"/>
          </a:p>
          <a:p>
            <a:pPr marL="0" indent="0">
              <a:spcAft>
                <a:spcPts val="845"/>
              </a:spcAft>
              <a:buNone/>
            </a:pPr>
            <a:r>
              <a:rPr lang="en-GB" sz="1600" b="1" dirty="0"/>
              <a:t>What hinders the reflex?</a:t>
            </a:r>
          </a:p>
          <a:p>
            <a:pPr>
              <a:lnSpc>
                <a:spcPts val="1300"/>
              </a:lnSpc>
              <a:spcAft>
                <a:spcPts val="0"/>
              </a:spcAft>
            </a:pPr>
            <a:r>
              <a:rPr lang="en-GB" sz="1600" dirty="0"/>
              <a:t>Worry</a:t>
            </a:r>
          </a:p>
          <a:p>
            <a:pPr>
              <a:lnSpc>
                <a:spcPts val="1300"/>
              </a:lnSpc>
              <a:spcAft>
                <a:spcPts val="0"/>
              </a:spcAft>
            </a:pPr>
            <a:r>
              <a:rPr lang="en-GB" sz="1600" dirty="0"/>
              <a:t>Stress </a:t>
            </a:r>
          </a:p>
          <a:p>
            <a:pPr>
              <a:lnSpc>
                <a:spcPts val="1300"/>
              </a:lnSpc>
              <a:spcAft>
                <a:spcPts val="0"/>
              </a:spcAft>
            </a:pPr>
            <a:r>
              <a:rPr lang="en-GB" sz="1600" dirty="0"/>
              <a:t>Pain</a:t>
            </a:r>
          </a:p>
          <a:p>
            <a:pPr>
              <a:lnSpc>
                <a:spcPts val="1300"/>
              </a:lnSpc>
              <a:spcAft>
                <a:spcPts val="0"/>
              </a:spcAft>
            </a:pPr>
            <a:r>
              <a:rPr lang="en-GB" sz="1600" dirty="0"/>
              <a:t>Doubt</a:t>
            </a:r>
          </a:p>
          <a:p>
            <a:pPr>
              <a:lnSpc>
                <a:spcPts val="1300"/>
              </a:lnSpc>
              <a:spcAft>
                <a:spcPts val="0"/>
              </a:spcAft>
            </a:pPr>
            <a:r>
              <a:rPr lang="en-GB" sz="1600" dirty="0"/>
              <a:t>Separation of the baby from the mother</a:t>
            </a:r>
          </a:p>
          <a:p>
            <a:pPr>
              <a:lnSpc>
                <a:spcPts val="1300"/>
              </a:lnSpc>
            </a:pPr>
            <a:endParaRPr lang="en-GB" sz="1600" dirty="0"/>
          </a:p>
        </p:txBody>
      </p:sp>
      <p:pic>
        <p:nvPicPr>
          <p:cNvPr id="6" name="Picture 5">
            <a:extLst>
              <a:ext uri="{FF2B5EF4-FFF2-40B4-BE49-F238E27FC236}">
                <a16:creationId xmlns:a16="http://schemas.microsoft.com/office/drawing/2014/main" id="{F0F062C8-E7B3-6C0C-AA79-33DCBF90A8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7" y="1785653"/>
            <a:ext cx="3089430" cy="4503801"/>
          </a:xfrm>
          <a:prstGeom prst="rect">
            <a:avLst/>
          </a:prstGeom>
        </p:spPr>
      </p:pic>
      <p:sp>
        <p:nvSpPr>
          <p:cNvPr id="7" name="Rectangle 6">
            <a:extLst>
              <a:ext uri="{FF2B5EF4-FFF2-40B4-BE49-F238E27FC236}">
                <a16:creationId xmlns:a16="http://schemas.microsoft.com/office/drawing/2014/main" id="{A61FE609-8361-2178-9A6D-AFE69CC8D741}"/>
              </a:ext>
            </a:extLst>
          </p:cNvPr>
          <p:cNvSpPr/>
          <p:nvPr/>
        </p:nvSpPr>
        <p:spPr>
          <a:xfrm>
            <a:off x="1919144" y="6097094"/>
            <a:ext cx="1720178" cy="192360"/>
          </a:xfrm>
          <a:prstGeom prst="rect">
            <a:avLst/>
          </a:prstGeom>
        </p:spPr>
        <p:txBody>
          <a:bodyPr wrap="square">
            <a:spAutoFit/>
          </a:bodyPr>
          <a:lstStyle/>
          <a:p>
            <a:pPr algn="r"/>
            <a:r>
              <a:rPr lang="en-US" sz="650" dirty="0">
                <a:solidFill>
                  <a:schemeClr val="bg1"/>
                </a:solidFill>
                <a:latin typeface="Arial" panose="020B0604020202020204" pitchFamily="34" charset="0"/>
                <a:cs typeface="Arial" panose="020B0604020202020204" pitchFamily="34" charset="0"/>
              </a:rPr>
              <a:t>© WHO/</a:t>
            </a:r>
            <a:r>
              <a:rPr lang="en-US" sz="650" dirty="0" err="1">
                <a:solidFill>
                  <a:schemeClr val="bg1"/>
                </a:solidFill>
                <a:latin typeface="Arial" panose="020B0604020202020204" pitchFamily="34" charset="0"/>
                <a:cs typeface="Arial" panose="020B0604020202020204" pitchFamily="34" charset="0"/>
              </a:rPr>
              <a:t>Yoshi</a:t>
            </a:r>
            <a:r>
              <a:rPr lang="en-US" sz="650" dirty="0">
                <a:solidFill>
                  <a:schemeClr val="bg1"/>
                </a:solidFill>
                <a:latin typeface="Arial" panose="020B0604020202020204" pitchFamily="34" charset="0"/>
                <a:cs typeface="Arial" panose="020B0604020202020204" pitchFamily="34" charset="0"/>
              </a:rPr>
              <a:t> Shimizu</a:t>
            </a:r>
          </a:p>
        </p:txBody>
      </p:sp>
    </p:spTree>
    <p:extLst>
      <p:ext uri="{BB962C8B-B14F-4D97-AF65-F5344CB8AC3E}">
        <p14:creationId xmlns:p14="http://schemas.microsoft.com/office/powerpoint/2010/main" val="9070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E073AA-C299-FE95-A3D2-CD28EEE5585A}"/>
              </a:ext>
            </a:extLst>
          </p:cNvPr>
          <p:cNvSpPr/>
          <p:nvPr/>
        </p:nvSpPr>
        <p:spPr>
          <a:xfrm>
            <a:off x="584200" y="1785653"/>
            <a:ext cx="8018311" cy="398258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320D61CA-4F81-6BD1-80EA-51EE7868DDE5}"/>
              </a:ext>
            </a:extLst>
          </p:cNvPr>
          <p:cNvSpPr>
            <a:spLocks noGrp="1"/>
          </p:cNvSpPr>
          <p:nvPr>
            <p:ph type="title"/>
          </p:nvPr>
        </p:nvSpPr>
        <p:spPr/>
        <p:txBody>
          <a:bodyPr/>
          <a:lstStyle/>
          <a:p>
            <a:r>
              <a:rPr lang="nb-NO" dirty="0" err="1"/>
              <a:t>What</a:t>
            </a:r>
            <a:r>
              <a:rPr lang="nb-NO" dirty="0"/>
              <a:t> </a:t>
            </a:r>
            <a:r>
              <a:rPr lang="nb-NO" dirty="0" err="1"/>
              <a:t>are</a:t>
            </a:r>
            <a:r>
              <a:rPr lang="nb-NO" dirty="0"/>
              <a:t> </a:t>
            </a:r>
            <a:r>
              <a:rPr lang="nb-NO" dirty="0" err="1"/>
              <a:t>the</a:t>
            </a:r>
            <a:r>
              <a:rPr lang="nb-NO" dirty="0"/>
              <a:t> s</a:t>
            </a:r>
            <a:r>
              <a:rPr lang="en-CH"/>
              <a:t>igns and sensations of oxytocin reflex</a:t>
            </a:r>
            <a:r>
              <a:rPr lang="en-GB" dirty="0"/>
              <a:t>?</a:t>
            </a:r>
            <a:endParaRPr lang="en-NO" dirty="0"/>
          </a:p>
        </p:txBody>
      </p:sp>
      <p:sp>
        <p:nvSpPr>
          <p:cNvPr id="2" name="Content Placeholder 1">
            <a:extLst>
              <a:ext uri="{FF2B5EF4-FFF2-40B4-BE49-F238E27FC236}">
                <a16:creationId xmlns:a16="http://schemas.microsoft.com/office/drawing/2014/main" id="{B41A79D9-B1E3-5C2D-93C0-AF77FDB95645}"/>
              </a:ext>
            </a:extLst>
          </p:cNvPr>
          <p:cNvSpPr>
            <a:spLocks noGrp="1"/>
          </p:cNvSpPr>
          <p:nvPr>
            <p:ph idx="1"/>
          </p:nvPr>
        </p:nvSpPr>
        <p:spPr>
          <a:xfrm>
            <a:off x="618385" y="1857375"/>
            <a:ext cx="8018311" cy="4442744"/>
          </a:xfrm>
          <a:prstGeom prst="rect">
            <a:avLst/>
          </a:prstGeom>
        </p:spPr>
        <p:txBody>
          <a:bodyPr/>
          <a:lstStyle/>
          <a:p>
            <a:r>
              <a:rPr lang="en-GB" dirty="0"/>
              <a:t>A squeezing or tingling sensation in the breasts just before or during a feed.</a:t>
            </a:r>
          </a:p>
          <a:p>
            <a:r>
              <a:rPr lang="en-GB" dirty="0"/>
              <a:t>Milk flowing from the breasts when thinking of the baby or hearing </a:t>
            </a:r>
            <a:br>
              <a:rPr lang="en-GB" dirty="0"/>
            </a:br>
            <a:r>
              <a:rPr lang="en-GB" dirty="0"/>
              <a:t>the baby cry.</a:t>
            </a:r>
          </a:p>
          <a:p>
            <a:r>
              <a:rPr lang="en-GB" dirty="0"/>
              <a:t>Milk dripping from the other breast when the baby is suckling.</a:t>
            </a:r>
          </a:p>
          <a:p>
            <a:r>
              <a:rPr lang="en-GB" dirty="0"/>
              <a:t>Milk flowing from the breast in fine streams, if the baby comes off the </a:t>
            </a:r>
            <a:br>
              <a:rPr lang="en-GB" dirty="0"/>
            </a:br>
            <a:r>
              <a:rPr lang="en-GB" dirty="0"/>
              <a:t>breast during a feed.</a:t>
            </a:r>
          </a:p>
          <a:p>
            <a:r>
              <a:rPr lang="en-GB" dirty="0"/>
              <a:t>Pain from uterine contractions, sometimes with a rush of blood, during </a:t>
            </a:r>
            <a:br>
              <a:rPr lang="en-GB" dirty="0"/>
            </a:br>
            <a:r>
              <a:rPr lang="en-GB" dirty="0"/>
              <a:t>feeds in the first week.</a:t>
            </a:r>
          </a:p>
          <a:p>
            <a:r>
              <a:rPr lang="en-GB" dirty="0"/>
              <a:t>Slow deep sucks and swallowing by the baby, which show that breast milk </a:t>
            </a:r>
            <a:br>
              <a:rPr lang="en-GB" dirty="0"/>
            </a:br>
            <a:r>
              <a:rPr lang="en-GB" dirty="0"/>
              <a:t>is flowing into the mouth.</a:t>
            </a:r>
          </a:p>
          <a:p>
            <a:endParaRPr lang="en-NO" dirty="0"/>
          </a:p>
        </p:txBody>
      </p:sp>
    </p:spTree>
    <p:extLst>
      <p:ext uri="{BB962C8B-B14F-4D97-AF65-F5344CB8AC3E}">
        <p14:creationId xmlns:p14="http://schemas.microsoft.com/office/powerpoint/2010/main" val="35352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rawing of a plant&#10;&#10;Description automatically generated">
            <a:extLst>
              <a:ext uri="{FF2B5EF4-FFF2-40B4-BE49-F238E27FC236}">
                <a16:creationId xmlns:a16="http://schemas.microsoft.com/office/drawing/2014/main" id="{E5326263-AF87-C0A1-F7F4-F8F6D39A3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82" y="1631949"/>
            <a:ext cx="3891336" cy="4375971"/>
          </a:xfrm>
          <a:prstGeom prst="rect">
            <a:avLst/>
          </a:prstGeom>
        </p:spPr>
      </p:pic>
      <p:sp>
        <p:nvSpPr>
          <p:cNvPr id="6" name="Rectangle 5">
            <a:extLst>
              <a:ext uri="{FF2B5EF4-FFF2-40B4-BE49-F238E27FC236}">
                <a16:creationId xmlns:a16="http://schemas.microsoft.com/office/drawing/2014/main" id="{E510EDFC-2B3B-F17B-B69D-36B7682380A8}"/>
              </a:ext>
            </a:extLst>
          </p:cNvPr>
          <p:cNvSpPr/>
          <p:nvPr/>
        </p:nvSpPr>
        <p:spPr>
          <a:xfrm>
            <a:off x="4411133" y="1785652"/>
            <a:ext cx="4191378" cy="229342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F1CFDDE3-7DD8-43F2-C96F-DB5D96619447}"/>
              </a:ext>
            </a:extLst>
          </p:cNvPr>
          <p:cNvSpPr>
            <a:spLocks noGrp="1"/>
          </p:cNvSpPr>
          <p:nvPr>
            <p:ph type="title"/>
          </p:nvPr>
        </p:nvSpPr>
        <p:spPr/>
        <p:txBody>
          <a:bodyPr/>
          <a:lstStyle/>
          <a:p>
            <a:r>
              <a:rPr lang="en-GB" dirty="0"/>
              <a:t>What controls milk supply?</a:t>
            </a:r>
            <a:endParaRPr lang="en-NO" dirty="0"/>
          </a:p>
        </p:txBody>
      </p:sp>
      <p:sp>
        <p:nvSpPr>
          <p:cNvPr id="2" name="Content Placeholder 1">
            <a:extLst>
              <a:ext uri="{FF2B5EF4-FFF2-40B4-BE49-F238E27FC236}">
                <a16:creationId xmlns:a16="http://schemas.microsoft.com/office/drawing/2014/main" id="{34B26D00-1C96-19E7-3824-55CC57314EB4}"/>
              </a:ext>
            </a:extLst>
          </p:cNvPr>
          <p:cNvSpPr>
            <a:spLocks noGrp="1"/>
          </p:cNvSpPr>
          <p:nvPr>
            <p:ph idx="1"/>
          </p:nvPr>
        </p:nvSpPr>
        <p:spPr>
          <a:xfrm>
            <a:off x="4445318" y="1885949"/>
            <a:ext cx="4070032" cy="4414169"/>
          </a:xfrm>
          <a:prstGeom prst="rect">
            <a:avLst/>
          </a:prstGeom>
        </p:spPr>
        <p:txBody>
          <a:bodyPr/>
          <a:lstStyle/>
          <a:p>
            <a:pPr indent="-193675">
              <a:buFont typeface="Arial" panose="020B0604020202020204" pitchFamily="34" charset="0"/>
              <a:buChar char="•"/>
            </a:pPr>
            <a:r>
              <a:rPr lang="en-GB" altLang="en-US" dirty="0"/>
              <a:t>An i</a:t>
            </a:r>
            <a:r>
              <a:rPr lang="en-GB" altLang="en-US" b="0" dirty="0"/>
              <a:t>nhibitor in breast milk</a:t>
            </a:r>
            <a:r>
              <a:rPr lang="en-GB" altLang="en-US" dirty="0"/>
              <a:t>, </a:t>
            </a:r>
            <a:r>
              <a:rPr lang="en-GB" altLang="en-US" b="0" dirty="0">
                <a:solidFill>
                  <a:srgbClr val="C00000"/>
                </a:solidFill>
              </a:rPr>
              <a:t>feedback </a:t>
            </a:r>
            <a:br>
              <a:rPr lang="en-GB" altLang="en-US" b="0" dirty="0">
                <a:solidFill>
                  <a:srgbClr val="C00000"/>
                </a:solidFill>
              </a:rPr>
            </a:br>
            <a:r>
              <a:rPr lang="en-GB" altLang="en-US" b="0" dirty="0">
                <a:solidFill>
                  <a:srgbClr val="C00000"/>
                </a:solidFill>
              </a:rPr>
              <a:t>inhibitor of lactation (FIL)</a:t>
            </a:r>
            <a:r>
              <a:rPr lang="en-GB" altLang="en-US" dirty="0"/>
              <a:t>, </a:t>
            </a:r>
            <a:r>
              <a:rPr lang="en-GB" altLang="en-US" b="0" dirty="0"/>
              <a:t>blocks </a:t>
            </a:r>
            <a:br>
              <a:rPr lang="en-GB" altLang="en-US" b="0" dirty="0"/>
            </a:br>
            <a:r>
              <a:rPr lang="en-GB" altLang="en-US" b="0" dirty="0"/>
              <a:t>milk production.</a:t>
            </a:r>
            <a:endParaRPr lang="en-GB" b="0" dirty="0"/>
          </a:p>
          <a:p>
            <a:pPr indent="-194400">
              <a:buFont typeface="Arial" panose="020B0604020202020204" pitchFamily="34" charset="0"/>
              <a:buChar char="•"/>
            </a:pPr>
            <a:r>
              <a:rPr lang="en-GB" altLang="en-US" b="1" dirty="0"/>
              <a:t>If breast remains full of milk, </a:t>
            </a:r>
            <a:br>
              <a:rPr lang="en-GB" altLang="en-US" b="1" dirty="0"/>
            </a:br>
            <a:r>
              <a:rPr lang="en-GB" altLang="en-US" b="1" dirty="0"/>
              <a:t>there will be less milk at the next </a:t>
            </a:r>
            <a:br>
              <a:rPr lang="en-GB" altLang="en-US" b="1" dirty="0"/>
            </a:br>
            <a:r>
              <a:rPr lang="en-GB" altLang="en-US" b="1" dirty="0"/>
              <a:t>feed </a:t>
            </a:r>
            <a:r>
              <a:rPr lang="en-GB" altLang="en-US" b="0" dirty="0"/>
              <a:t>(negative feedback).</a:t>
            </a:r>
          </a:p>
        </p:txBody>
      </p:sp>
      <p:sp>
        <p:nvSpPr>
          <p:cNvPr id="5" name="TextBox 4">
            <a:extLst>
              <a:ext uri="{FF2B5EF4-FFF2-40B4-BE49-F238E27FC236}">
                <a16:creationId xmlns:a16="http://schemas.microsoft.com/office/drawing/2014/main" id="{DAAFE3BB-45D0-2B42-82CC-52A30470EAFC}"/>
              </a:ext>
            </a:extLst>
          </p:cNvPr>
          <p:cNvSpPr txBox="1"/>
          <p:nvPr/>
        </p:nvSpPr>
        <p:spPr>
          <a:xfrm>
            <a:off x="507304" y="2232888"/>
            <a:ext cx="1905489" cy="523220"/>
          </a:xfrm>
          <a:prstGeom prst="rect">
            <a:avLst/>
          </a:prstGeom>
          <a:noFill/>
        </p:spPr>
        <p:txBody>
          <a:bodyPr wrap="square" rtlCol="0">
            <a:spAutoFit/>
          </a:bodyPr>
          <a:lstStyle/>
          <a:p>
            <a:r>
              <a:rPr lang="en-GB" altLang="en-US" sz="1400" dirty="0">
                <a:solidFill>
                  <a:schemeClr val="accent3">
                    <a:lumMod val="50000"/>
                  </a:schemeClr>
                </a:solidFill>
                <a:latin typeface="Arial" panose="020B0604020202020204" pitchFamily="34" charset="0"/>
                <a:cs typeface="Arial" panose="020B0604020202020204" pitchFamily="34" charset="0"/>
              </a:rPr>
              <a:t>Milk secreting cells being blocked by </a:t>
            </a:r>
            <a:r>
              <a:rPr lang="en-GB" altLang="en-US" sz="1400" dirty="0">
                <a:solidFill>
                  <a:srgbClr val="FF0000"/>
                </a:solidFill>
                <a:latin typeface="Arial" panose="020B0604020202020204" pitchFamily="34" charset="0"/>
                <a:cs typeface="Arial" panose="020B0604020202020204" pitchFamily="34" charset="0"/>
              </a:rPr>
              <a:t>FIL</a:t>
            </a:r>
            <a:endParaRPr lang="en-GB"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2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2F9A00C-52E0-3174-B5F0-A75FDB8035D8}"/>
              </a:ext>
            </a:extLst>
          </p:cNvPr>
          <p:cNvSpPr/>
          <p:nvPr/>
        </p:nvSpPr>
        <p:spPr>
          <a:xfrm>
            <a:off x="3776133" y="1692791"/>
            <a:ext cx="4860563" cy="4629154"/>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AF2DFC31-B4DD-3DCD-89ED-07FC556F01FE}"/>
              </a:ext>
            </a:extLst>
          </p:cNvPr>
          <p:cNvSpPr>
            <a:spLocks noGrp="1"/>
          </p:cNvSpPr>
          <p:nvPr>
            <p:ph type="title"/>
          </p:nvPr>
        </p:nvSpPr>
        <p:spPr/>
        <p:txBody>
          <a:bodyPr/>
          <a:lstStyle/>
          <a:p>
            <a:r>
              <a:rPr lang="en-GB" dirty="0"/>
              <a:t>What newborn reflexes are involved </a:t>
            </a:r>
            <a:br>
              <a:rPr lang="en-GB" dirty="0"/>
            </a:br>
            <a:r>
              <a:rPr lang="en-GB" dirty="0"/>
              <a:t>in breastfeeding?</a:t>
            </a:r>
            <a:endParaRPr lang="en-NO" dirty="0"/>
          </a:p>
        </p:txBody>
      </p:sp>
      <p:sp>
        <p:nvSpPr>
          <p:cNvPr id="2" name="Content Placeholder 1">
            <a:extLst>
              <a:ext uri="{FF2B5EF4-FFF2-40B4-BE49-F238E27FC236}">
                <a16:creationId xmlns:a16="http://schemas.microsoft.com/office/drawing/2014/main" id="{D7CF65DB-B6A2-3BB9-A5DE-974A7873E1BD}"/>
              </a:ext>
            </a:extLst>
          </p:cNvPr>
          <p:cNvSpPr>
            <a:spLocks noGrp="1"/>
          </p:cNvSpPr>
          <p:nvPr>
            <p:ph idx="1"/>
          </p:nvPr>
        </p:nvSpPr>
        <p:spPr>
          <a:xfrm>
            <a:off x="4064003" y="1734853"/>
            <a:ext cx="4572693" cy="4565266"/>
          </a:xfrm>
          <a:prstGeom prst="rect">
            <a:avLst/>
          </a:prstGeom>
        </p:spPr>
        <p:txBody>
          <a:bodyPr/>
          <a:lstStyle/>
          <a:p>
            <a:pPr marL="0" indent="0" eaLnBrk="1" hangingPunct="1">
              <a:spcBef>
                <a:spcPts val="0"/>
              </a:spcBef>
              <a:buNone/>
            </a:pPr>
            <a:r>
              <a:rPr lang="en-GB" altLang="en-US" sz="1600" b="1" dirty="0"/>
              <a:t>Rooting reflex</a:t>
            </a:r>
          </a:p>
          <a:p>
            <a:pPr marL="194400" indent="-194400">
              <a:spcBef>
                <a:spcPts val="0"/>
              </a:spcBef>
              <a:buFont typeface="Arial" panose="020B0604020202020204" pitchFamily="34" charset="0"/>
              <a:buChar char="•"/>
            </a:pPr>
            <a:r>
              <a:rPr lang="en-GB" altLang="en-US" sz="1600" dirty="0"/>
              <a:t>When something touches the lips, the baby </a:t>
            </a:r>
            <a:br>
              <a:rPr lang="en-GB" altLang="en-US" sz="1600" dirty="0"/>
            </a:br>
            <a:r>
              <a:rPr lang="en-GB" altLang="en-US" sz="1600" dirty="0"/>
              <a:t>opens the mouth and puts the tongue down </a:t>
            </a:r>
            <a:br>
              <a:rPr lang="en-GB" altLang="en-US" sz="1600" dirty="0"/>
            </a:br>
            <a:r>
              <a:rPr lang="en-GB" altLang="en-US" sz="1600" dirty="0"/>
              <a:t>and forward.</a:t>
            </a:r>
          </a:p>
        </p:txBody>
      </p:sp>
      <p:pic>
        <p:nvPicPr>
          <p:cNvPr id="5" name="Picture 4" descr="A close up of a logo&#10;&#10;Description automatically generated">
            <a:extLst>
              <a:ext uri="{FF2B5EF4-FFF2-40B4-BE49-F238E27FC236}">
                <a16:creationId xmlns:a16="http://schemas.microsoft.com/office/drawing/2014/main" id="{1705217A-F4B7-E07B-6386-B48D58069A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19047" y="1692790"/>
            <a:ext cx="2872921" cy="2084979"/>
          </a:xfrm>
          <a:prstGeom prst="rect">
            <a:avLst/>
          </a:prstGeom>
        </p:spPr>
      </p:pic>
      <p:cxnSp>
        <p:nvCxnSpPr>
          <p:cNvPr id="6" name="Straight Arrow Connector 5">
            <a:extLst>
              <a:ext uri="{FF2B5EF4-FFF2-40B4-BE49-F238E27FC236}">
                <a16:creationId xmlns:a16="http://schemas.microsoft.com/office/drawing/2014/main" id="{7070EFB3-0D11-50A5-946B-6F880C5C8ADD}"/>
              </a:ext>
            </a:extLst>
          </p:cNvPr>
          <p:cNvCxnSpPr>
            <a:cxnSpLocks/>
          </p:cNvCxnSpPr>
          <p:nvPr/>
        </p:nvCxnSpPr>
        <p:spPr>
          <a:xfrm flipH="1">
            <a:off x="2561129" y="1947333"/>
            <a:ext cx="1485938" cy="11163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close up of a logo&#10;&#10;Description automatically generated">
            <a:extLst>
              <a:ext uri="{FF2B5EF4-FFF2-40B4-BE49-F238E27FC236}">
                <a16:creationId xmlns:a16="http://schemas.microsoft.com/office/drawing/2014/main" id="{ACA6A697-A494-816B-4980-18DBD3236C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579" y="4017217"/>
            <a:ext cx="2872920" cy="2304727"/>
          </a:xfrm>
          <a:prstGeom prst="rect">
            <a:avLst/>
          </a:prstGeom>
        </p:spPr>
      </p:pic>
      <p:cxnSp>
        <p:nvCxnSpPr>
          <p:cNvPr id="9" name="Straight Arrow Connector 8">
            <a:extLst>
              <a:ext uri="{FF2B5EF4-FFF2-40B4-BE49-F238E27FC236}">
                <a16:creationId xmlns:a16="http://schemas.microsoft.com/office/drawing/2014/main" id="{69FF0690-81A9-C8C8-0EE3-7A1494FA3370}"/>
              </a:ext>
            </a:extLst>
          </p:cNvPr>
          <p:cNvCxnSpPr>
            <a:cxnSpLocks/>
          </p:cNvCxnSpPr>
          <p:nvPr/>
        </p:nvCxnSpPr>
        <p:spPr>
          <a:xfrm flipH="1">
            <a:off x="1363295" y="3318258"/>
            <a:ext cx="2683771" cy="1797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15FB28-E5BC-136A-398D-3A0951384154}"/>
              </a:ext>
            </a:extLst>
          </p:cNvPr>
          <p:cNvCxnSpPr>
            <a:cxnSpLocks/>
          </p:cNvCxnSpPr>
          <p:nvPr/>
        </p:nvCxnSpPr>
        <p:spPr>
          <a:xfrm flipH="1">
            <a:off x="1651162" y="4406615"/>
            <a:ext cx="2404371" cy="7094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1">
            <a:extLst>
              <a:ext uri="{FF2B5EF4-FFF2-40B4-BE49-F238E27FC236}">
                <a16:creationId xmlns:a16="http://schemas.microsoft.com/office/drawing/2014/main" id="{5A9A0E34-E626-1219-1658-0C9B7EBC3048}"/>
              </a:ext>
            </a:extLst>
          </p:cNvPr>
          <p:cNvSpPr txBox="1">
            <a:spLocks/>
          </p:cNvSpPr>
          <p:nvPr/>
        </p:nvSpPr>
        <p:spPr>
          <a:xfrm>
            <a:off x="4047067" y="3114920"/>
            <a:ext cx="4581162" cy="1328862"/>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eaLnBrk="1" hangingPunct="1">
              <a:spcBef>
                <a:spcPts val="0"/>
              </a:spcBef>
              <a:buNone/>
            </a:pPr>
            <a:r>
              <a:rPr lang="en-GB" altLang="en-US" sz="1600" b="1" dirty="0"/>
              <a:t>Sucking reflex</a:t>
            </a:r>
          </a:p>
          <a:p>
            <a:pPr marL="194400" indent="-194400" eaLnBrk="1" hangingPunct="1">
              <a:spcBef>
                <a:spcPts val="0"/>
              </a:spcBef>
              <a:buFont typeface="Arial" panose="020B0604020202020204" pitchFamily="34" charset="0"/>
              <a:buChar char="•"/>
            </a:pPr>
            <a:r>
              <a:rPr lang="en-GB" altLang="en-US" sz="1600" dirty="0"/>
              <a:t>When something touches the palate, </a:t>
            </a:r>
            <a:br>
              <a:rPr lang="en-GB" altLang="en-US" sz="1600" dirty="0"/>
            </a:br>
            <a:r>
              <a:rPr lang="en-GB" altLang="en-US" sz="1600" dirty="0"/>
              <a:t>the baby sucks.</a:t>
            </a:r>
          </a:p>
        </p:txBody>
      </p:sp>
      <p:sp>
        <p:nvSpPr>
          <p:cNvPr id="11" name="Content Placeholder 1">
            <a:extLst>
              <a:ext uri="{FF2B5EF4-FFF2-40B4-BE49-F238E27FC236}">
                <a16:creationId xmlns:a16="http://schemas.microsoft.com/office/drawing/2014/main" id="{551F86B5-F386-87DC-83B1-E96194099454}"/>
              </a:ext>
            </a:extLst>
          </p:cNvPr>
          <p:cNvSpPr txBox="1">
            <a:spLocks/>
          </p:cNvSpPr>
          <p:nvPr/>
        </p:nvSpPr>
        <p:spPr>
          <a:xfrm>
            <a:off x="4058701" y="4196303"/>
            <a:ext cx="4581162" cy="104456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eaLnBrk="1" hangingPunct="1">
              <a:spcBef>
                <a:spcPts val="0"/>
              </a:spcBef>
              <a:buNone/>
            </a:pPr>
            <a:r>
              <a:rPr lang="en-GB" altLang="en-US" sz="1600" b="1" dirty="0"/>
              <a:t>Swallowing reflex</a:t>
            </a:r>
          </a:p>
          <a:p>
            <a:pPr marL="194400" indent="-194400" eaLnBrk="1" hangingPunct="1">
              <a:spcBef>
                <a:spcPts val="0"/>
              </a:spcBef>
              <a:buFont typeface="Arial" panose="020B0604020202020204" pitchFamily="34" charset="0"/>
              <a:buChar char="•"/>
            </a:pPr>
            <a:r>
              <a:rPr lang="en-GB" altLang="en-US" sz="1600" dirty="0"/>
              <a:t>When the mouth fills with milk, the baby </a:t>
            </a:r>
            <a:br>
              <a:rPr lang="en-GB" altLang="en-US" sz="1600" dirty="0"/>
            </a:br>
            <a:r>
              <a:rPr lang="en-GB" altLang="en-US" sz="1600" dirty="0"/>
              <a:t>swallows.</a:t>
            </a:r>
          </a:p>
        </p:txBody>
      </p:sp>
      <p:sp>
        <p:nvSpPr>
          <p:cNvPr id="12" name="Content Placeholder 1">
            <a:extLst>
              <a:ext uri="{FF2B5EF4-FFF2-40B4-BE49-F238E27FC236}">
                <a16:creationId xmlns:a16="http://schemas.microsoft.com/office/drawing/2014/main" id="{3F49A1CE-E8E6-00F0-BCB6-1AA3653FB84D}"/>
              </a:ext>
            </a:extLst>
          </p:cNvPr>
          <p:cNvSpPr txBox="1">
            <a:spLocks/>
          </p:cNvSpPr>
          <p:nvPr/>
        </p:nvSpPr>
        <p:spPr>
          <a:xfrm>
            <a:off x="4055534" y="5210341"/>
            <a:ext cx="4581162" cy="1584824"/>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spcBef>
                <a:spcPts val="0"/>
              </a:spcBef>
              <a:buNone/>
            </a:pPr>
            <a:r>
              <a:rPr lang="en-GB" altLang="en-US" sz="1600" b="1" dirty="0"/>
              <a:t>Breastfeeding is a skill, NOT a reflex</a:t>
            </a:r>
          </a:p>
          <a:p>
            <a:pPr marL="194400" indent="-194400" eaLnBrk="1" hangingPunct="1">
              <a:spcBef>
                <a:spcPts val="0"/>
              </a:spcBef>
              <a:buFont typeface="Arial" panose="020B0604020202020204" pitchFamily="34" charset="0"/>
              <a:buChar char="•"/>
            </a:pPr>
            <a:r>
              <a:rPr lang="en-GB" altLang="en-US" sz="1600" dirty="0"/>
              <a:t>The mother learns to position the baby.</a:t>
            </a:r>
          </a:p>
          <a:p>
            <a:pPr marL="194400" indent="-194400" eaLnBrk="1" hangingPunct="1">
              <a:spcBef>
                <a:spcPts val="0"/>
              </a:spcBef>
              <a:buFont typeface="Arial" panose="020B0604020202020204" pitchFamily="34" charset="0"/>
              <a:buChar char="•"/>
            </a:pPr>
            <a:r>
              <a:rPr lang="en-GB" altLang="en-US" sz="1600" dirty="0"/>
              <a:t>The baby learns to take the breast.</a:t>
            </a:r>
          </a:p>
        </p:txBody>
      </p:sp>
    </p:spTree>
    <p:extLst>
      <p:ext uri="{BB962C8B-B14F-4D97-AF65-F5344CB8AC3E}">
        <p14:creationId xmlns:p14="http://schemas.microsoft.com/office/powerpoint/2010/main" val="15114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build="p"/>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55AA2-E839-F9A6-C7BC-21E3EBA5C78B}"/>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Benefits of breast milk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and breastfeeding</a:t>
            </a:r>
            <a:endParaRPr lang="en-NO" dirty="0"/>
          </a:p>
        </p:txBody>
      </p:sp>
    </p:spTree>
    <p:extLst>
      <p:ext uri="{BB962C8B-B14F-4D97-AF65-F5344CB8AC3E}">
        <p14:creationId xmlns:p14="http://schemas.microsoft.com/office/powerpoint/2010/main" val="192029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AB0697-12C4-F356-90AC-952277038BF6}"/>
              </a:ext>
            </a:extLst>
          </p:cNvPr>
          <p:cNvSpPr/>
          <p:nvPr/>
        </p:nvSpPr>
        <p:spPr>
          <a:xfrm>
            <a:off x="4350544" y="4623460"/>
            <a:ext cx="4251967" cy="1733811"/>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12" name="Rectangle 11">
            <a:extLst>
              <a:ext uri="{FF2B5EF4-FFF2-40B4-BE49-F238E27FC236}">
                <a16:creationId xmlns:a16="http://schemas.microsoft.com/office/drawing/2014/main" id="{294E4A78-0E2D-2056-C825-3215344392AB}"/>
              </a:ext>
            </a:extLst>
          </p:cNvPr>
          <p:cNvSpPr/>
          <p:nvPr/>
        </p:nvSpPr>
        <p:spPr>
          <a:xfrm>
            <a:off x="4350544" y="1726385"/>
            <a:ext cx="4251967" cy="280640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AED0882C-E8E1-8046-16AC-10F972046495}"/>
              </a:ext>
            </a:extLst>
          </p:cNvPr>
          <p:cNvSpPr>
            <a:spLocks noGrp="1"/>
          </p:cNvSpPr>
          <p:nvPr>
            <p:ph type="title"/>
          </p:nvPr>
        </p:nvSpPr>
        <p:spPr/>
        <p:txBody>
          <a:bodyPr/>
          <a:lstStyle/>
          <a:p>
            <a:r>
              <a:rPr lang="en-GB" dirty="0"/>
              <a:t>W</a:t>
            </a:r>
            <a:r>
              <a:rPr lang="en-US" dirty="0"/>
              <a:t>hat are b</a:t>
            </a:r>
            <a:r>
              <a:rPr lang="nb-NO" dirty="0" err="1"/>
              <a:t>enefits</a:t>
            </a:r>
            <a:r>
              <a:rPr lang="nb-NO" dirty="0"/>
              <a:t> </a:t>
            </a:r>
            <a:r>
              <a:rPr lang="nb-NO" dirty="0" err="1"/>
              <a:t>of</a:t>
            </a:r>
            <a:r>
              <a:rPr lang="nb-NO" dirty="0"/>
              <a:t> </a:t>
            </a:r>
            <a:r>
              <a:rPr lang="nb-NO" dirty="0" err="1"/>
              <a:t>breast</a:t>
            </a:r>
            <a:r>
              <a:rPr lang="nb-NO" dirty="0"/>
              <a:t> </a:t>
            </a:r>
            <a:r>
              <a:rPr lang="nb-NO" dirty="0" err="1"/>
              <a:t>milk</a:t>
            </a:r>
            <a:r>
              <a:rPr lang="nb-NO" dirty="0"/>
              <a:t> and </a:t>
            </a:r>
            <a:br>
              <a:rPr lang="nb-NO" dirty="0"/>
            </a:br>
            <a:r>
              <a:rPr lang="nb-NO" dirty="0" err="1"/>
              <a:t>breastfeeding</a:t>
            </a:r>
            <a:r>
              <a:rPr lang="nb-NO" dirty="0"/>
              <a:t>?</a:t>
            </a:r>
            <a:endParaRPr lang="en-NO" dirty="0"/>
          </a:p>
        </p:txBody>
      </p:sp>
      <p:sp>
        <p:nvSpPr>
          <p:cNvPr id="2" name="Content Placeholder 1">
            <a:extLst>
              <a:ext uri="{FF2B5EF4-FFF2-40B4-BE49-F238E27FC236}">
                <a16:creationId xmlns:a16="http://schemas.microsoft.com/office/drawing/2014/main" id="{05DABC27-2DB5-A271-5439-3294A11410D1}"/>
              </a:ext>
            </a:extLst>
          </p:cNvPr>
          <p:cNvSpPr>
            <a:spLocks noGrp="1"/>
          </p:cNvSpPr>
          <p:nvPr>
            <p:ph idx="1"/>
          </p:nvPr>
        </p:nvSpPr>
        <p:spPr>
          <a:xfrm>
            <a:off x="4457701" y="1792005"/>
            <a:ext cx="4178996" cy="4565266"/>
          </a:xfrm>
          <a:prstGeom prst="rect">
            <a:avLst/>
          </a:prstGeom>
        </p:spPr>
        <p:txBody>
          <a:bodyPr/>
          <a:lstStyle/>
          <a:p>
            <a:pPr marL="0" indent="0">
              <a:lnSpc>
                <a:spcPct val="100000"/>
              </a:lnSpc>
              <a:buNone/>
            </a:pPr>
            <a:r>
              <a:rPr lang="en-GB" b="1" dirty="0"/>
              <a:t>Benefits of breast milk</a:t>
            </a:r>
          </a:p>
          <a:p>
            <a:pPr>
              <a:lnSpc>
                <a:spcPct val="100000"/>
              </a:lnSpc>
            </a:pPr>
            <a:r>
              <a:rPr lang="en-GB" dirty="0"/>
              <a:t>Provides complete nutrients</a:t>
            </a:r>
          </a:p>
          <a:p>
            <a:pPr>
              <a:lnSpc>
                <a:spcPct val="100000"/>
              </a:lnSpc>
            </a:pPr>
            <a:r>
              <a:rPr lang="en-GB" dirty="0"/>
              <a:t>Digests easily</a:t>
            </a:r>
          </a:p>
          <a:p>
            <a:pPr>
              <a:lnSpc>
                <a:spcPct val="100000"/>
              </a:lnSpc>
            </a:pPr>
            <a:r>
              <a:rPr lang="en-GB" dirty="0"/>
              <a:t>Protects against infection</a:t>
            </a:r>
          </a:p>
          <a:p>
            <a:pPr>
              <a:lnSpc>
                <a:spcPct val="100000"/>
              </a:lnSpc>
            </a:pPr>
            <a:r>
              <a:rPr lang="en-GB" dirty="0"/>
              <a:t>Protects against long-term </a:t>
            </a:r>
            <a:br>
              <a:rPr lang="en-GB" dirty="0"/>
            </a:br>
            <a:r>
              <a:rPr lang="en-GB" dirty="0"/>
              <a:t>noncommunicable diseases</a:t>
            </a:r>
          </a:p>
          <a:p>
            <a:pPr>
              <a:lnSpc>
                <a:spcPts val="1260"/>
              </a:lnSpc>
            </a:pPr>
            <a:r>
              <a:rPr lang="en-GB" dirty="0"/>
              <a:t>Costs less than artificial feeding</a:t>
            </a:r>
            <a:br>
              <a:rPr lang="en-GB" dirty="0"/>
            </a:br>
            <a:endParaRPr lang="en-GB" b="1" dirty="0">
              <a:solidFill>
                <a:schemeClr val="accent3">
                  <a:lumMod val="50000"/>
                </a:schemeClr>
              </a:solidFill>
            </a:endParaRPr>
          </a:p>
          <a:p>
            <a:pPr marL="0" indent="0">
              <a:lnSpc>
                <a:spcPct val="100000"/>
              </a:lnSpc>
              <a:buNone/>
            </a:pPr>
            <a:r>
              <a:rPr lang="en-GB" b="1" dirty="0"/>
              <a:t>Benefits of breastfeeding</a:t>
            </a:r>
            <a:endParaRPr lang="en-US" b="1" dirty="0"/>
          </a:p>
          <a:p>
            <a:pPr lvl="0">
              <a:lnSpc>
                <a:spcPct val="100000"/>
              </a:lnSpc>
            </a:pPr>
            <a:r>
              <a:rPr lang="en-GB" dirty="0"/>
              <a:t>Helps bonding and development</a:t>
            </a:r>
          </a:p>
          <a:p>
            <a:pPr>
              <a:lnSpc>
                <a:spcPct val="100000"/>
              </a:lnSpc>
            </a:pPr>
            <a:r>
              <a:rPr lang="en-GB" dirty="0"/>
              <a:t>Helps delay a new pregnancy</a:t>
            </a:r>
          </a:p>
          <a:p>
            <a:pPr>
              <a:lnSpc>
                <a:spcPct val="100000"/>
              </a:lnSpc>
            </a:pPr>
            <a:r>
              <a:rPr lang="en-GB" dirty="0"/>
              <a:t>Protects mother’s health</a:t>
            </a:r>
          </a:p>
          <a:p>
            <a:pPr>
              <a:lnSpc>
                <a:spcPct val="100000"/>
              </a:lnSpc>
            </a:pPr>
            <a:endParaRPr lang="en-US" b="1" dirty="0"/>
          </a:p>
        </p:txBody>
      </p:sp>
      <p:pic>
        <p:nvPicPr>
          <p:cNvPr id="5" name="Content Placeholder 5">
            <a:extLst>
              <a:ext uri="{FF2B5EF4-FFF2-40B4-BE49-F238E27FC236}">
                <a16:creationId xmlns:a16="http://schemas.microsoft.com/office/drawing/2014/main" id="{481BBC54-778F-C335-945B-B463531DD5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047" y="1726386"/>
            <a:ext cx="3662479" cy="2740365"/>
          </a:xfrm>
          <a:prstGeom prst="rect">
            <a:avLst/>
          </a:prstGeom>
          <a:ln w="6350">
            <a:solidFill>
              <a:schemeClr val="tx1"/>
            </a:solidFill>
          </a:ln>
        </p:spPr>
      </p:pic>
    </p:spTree>
    <p:extLst>
      <p:ext uri="{BB962C8B-B14F-4D97-AF65-F5344CB8AC3E}">
        <p14:creationId xmlns:p14="http://schemas.microsoft.com/office/powerpoint/2010/main" val="40995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A18D4-2D33-CC48-5ED4-154973F81825}"/>
              </a:ext>
            </a:extLst>
          </p:cNvPr>
          <p:cNvSpPr>
            <a:spLocks noGrp="1"/>
          </p:cNvSpPr>
          <p:nvPr>
            <p:ph type="title"/>
          </p:nvPr>
        </p:nvSpPr>
        <p:spPr/>
        <p:txBody>
          <a:bodyPr/>
          <a:lstStyle/>
          <a:p>
            <a:r>
              <a:rPr lang="en-GB" dirty="0"/>
              <a:t>How does breastmilk meet a newborn’s nutritional needs?</a:t>
            </a:r>
            <a:endParaRPr lang="en-NO" dirty="0"/>
          </a:p>
        </p:txBody>
      </p:sp>
      <p:grpSp>
        <p:nvGrpSpPr>
          <p:cNvPr id="4" name="Group 3">
            <a:extLst>
              <a:ext uri="{FF2B5EF4-FFF2-40B4-BE49-F238E27FC236}">
                <a16:creationId xmlns:a16="http://schemas.microsoft.com/office/drawing/2014/main" id="{F52BB307-94FC-B28B-B622-DD445575EA9E}"/>
              </a:ext>
            </a:extLst>
          </p:cNvPr>
          <p:cNvGrpSpPr/>
          <p:nvPr/>
        </p:nvGrpSpPr>
        <p:grpSpPr>
          <a:xfrm>
            <a:off x="549730" y="5959538"/>
            <a:ext cx="4022270" cy="360000"/>
            <a:chOff x="566707" y="4383958"/>
            <a:chExt cx="4022270" cy="360000"/>
          </a:xfrm>
        </p:grpSpPr>
        <p:grpSp>
          <p:nvGrpSpPr>
            <p:cNvPr id="5" name="Group 4">
              <a:extLst>
                <a:ext uri="{FF2B5EF4-FFF2-40B4-BE49-F238E27FC236}">
                  <a16:creationId xmlns:a16="http://schemas.microsoft.com/office/drawing/2014/main" id="{57A71CD0-EFDA-B3D0-AF56-E563EC0C7618}"/>
                </a:ext>
              </a:extLst>
            </p:cNvPr>
            <p:cNvGrpSpPr/>
            <p:nvPr/>
          </p:nvGrpSpPr>
          <p:grpSpPr>
            <a:xfrm>
              <a:off x="690712" y="4440486"/>
              <a:ext cx="3898265" cy="260328"/>
              <a:chOff x="2381314" y="5405811"/>
              <a:chExt cx="3898265" cy="260328"/>
            </a:xfrm>
          </p:grpSpPr>
          <p:sp>
            <p:nvSpPr>
              <p:cNvPr id="7" name="TextBox 6">
                <a:extLst>
                  <a:ext uri="{FF2B5EF4-FFF2-40B4-BE49-F238E27FC236}">
                    <a16:creationId xmlns:a16="http://schemas.microsoft.com/office/drawing/2014/main" id="{AAC2DD92-8892-5E2F-7136-5C2C1AE69ABC}"/>
                  </a:ext>
                </a:extLst>
              </p:cNvPr>
              <p:cNvSpPr txBox="1"/>
              <p:nvPr/>
            </p:nvSpPr>
            <p:spPr>
              <a:xfrm>
                <a:off x="2620364" y="5405811"/>
                <a:ext cx="3659215" cy="260328"/>
              </a:xfrm>
              <a:prstGeom prst="rect">
                <a:avLst/>
              </a:prstGeom>
              <a:noFill/>
            </p:spPr>
            <p:txBody>
              <a:bodyPr wrap="square">
                <a:spAutoFit/>
              </a:bodyPr>
              <a:lstStyle/>
              <a:p>
                <a:r>
                  <a:rPr lang="en-GB" sz="1100" i="1" u="sng" dirty="0">
                    <a:solidFill>
                      <a:schemeClr val="tx2"/>
                    </a:solidFill>
                    <a:latin typeface="Arial" panose="020B0604020202020204" pitchFamily="34" charset="0"/>
                    <a:cs typeface="Arial" panose="020B0604020202020204" pitchFamily="34" charset="0"/>
                    <a:hlinkClick r:id="rId3"/>
                  </a:rPr>
                  <a:t>Breast milk composition</a:t>
                </a:r>
                <a:endParaRPr lang="en-GB" sz="1100" i="1" u="sng" dirty="0">
                  <a:solidFill>
                    <a:schemeClr val="tx2"/>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551FCC98-A3A5-F766-9C83-978E99806B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6" name="Picture 5" descr="A blue circle with a white camera&#10;&#10;Description automatically generated">
              <a:extLst>
                <a:ext uri="{FF2B5EF4-FFF2-40B4-BE49-F238E27FC236}">
                  <a16:creationId xmlns:a16="http://schemas.microsoft.com/office/drawing/2014/main" id="{02D00CFB-A135-CE3C-131F-7344A9C0D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pic>
        <p:nvPicPr>
          <p:cNvPr id="14" name="Picture 13" descr="A person holding a baby&#10;&#10;Description automatically generated">
            <a:extLst>
              <a:ext uri="{FF2B5EF4-FFF2-40B4-BE49-F238E27FC236}">
                <a16:creationId xmlns:a16="http://schemas.microsoft.com/office/drawing/2014/main" id="{174021D1-E690-7DBF-9A6A-36467BF6E0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30" y="1726386"/>
            <a:ext cx="6731000" cy="3784600"/>
          </a:xfrm>
          <a:prstGeom prst="rect">
            <a:avLst/>
          </a:prstGeom>
        </p:spPr>
      </p:pic>
    </p:spTree>
    <p:extLst>
      <p:ext uri="{BB962C8B-B14F-4D97-AF65-F5344CB8AC3E}">
        <p14:creationId xmlns:p14="http://schemas.microsoft.com/office/powerpoint/2010/main" val="355201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95855D-0FBF-D534-02AD-63921F9F8696}"/>
              </a:ext>
            </a:extLst>
          </p:cNvPr>
          <p:cNvSpPr>
            <a:spLocks noGrp="1"/>
          </p:cNvSpPr>
          <p:nvPr>
            <p:ph type="title"/>
          </p:nvPr>
        </p:nvSpPr>
        <p:spPr/>
        <p:txBody>
          <a:bodyPr/>
          <a:lstStyle/>
          <a:p>
            <a:pPr lvl="0"/>
            <a:r>
              <a:rPr lang="en-GB" dirty="0"/>
              <a:t>Early initiation</a:t>
            </a:r>
            <a:endParaRPr lang="en-NO" dirty="0"/>
          </a:p>
        </p:txBody>
      </p:sp>
    </p:spTree>
    <p:extLst>
      <p:ext uri="{BB962C8B-B14F-4D97-AF65-F5344CB8AC3E}">
        <p14:creationId xmlns:p14="http://schemas.microsoft.com/office/powerpoint/2010/main" val="272220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F72BC2-95D9-2F86-60A3-04349D40D182}"/>
              </a:ext>
            </a:extLst>
          </p:cNvPr>
          <p:cNvSpPr>
            <a:spLocks noGrp="1"/>
          </p:cNvSpPr>
          <p:nvPr>
            <p:ph type="title"/>
          </p:nvPr>
        </p:nvSpPr>
        <p:spPr/>
        <p:txBody>
          <a:bodyPr/>
          <a:lstStyle/>
          <a:p>
            <a:r>
              <a:rPr lang="en-US" altLang="en-US" sz="2800" dirty="0"/>
              <a:t>Why is early initiation of breastfeeding important?</a:t>
            </a:r>
            <a:endParaRPr lang="en-NO" dirty="0"/>
          </a:p>
        </p:txBody>
      </p:sp>
      <p:pic>
        <p:nvPicPr>
          <p:cNvPr id="4" name="Picture 3">
            <a:hlinkClick r:id="rId3"/>
            <a:extLst>
              <a:ext uri="{FF2B5EF4-FFF2-40B4-BE49-F238E27FC236}">
                <a16:creationId xmlns:a16="http://schemas.microsoft.com/office/drawing/2014/main" id="{CA19288E-6ED7-C52B-8635-FAF475570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047" y="1734853"/>
            <a:ext cx="2561137" cy="2382970"/>
          </a:xfrm>
          <a:prstGeom prst="rect">
            <a:avLst/>
          </a:prstGeom>
        </p:spPr>
      </p:pic>
      <p:pic>
        <p:nvPicPr>
          <p:cNvPr id="6" name="Picture 5">
            <a:extLst>
              <a:ext uri="{FF2B5EF4-FFF2-40B4-BE49-F238E27FC236}">
                <a16:creationId xmlns:a16="http://schemas.microsoft.com/office/drawing/2014/main" id="{CB47FBB5-34D6-4E08-6723-3C987FA1103E}"/>
              </a:ext>
            </a:extLst>
          </p:cNvPr>
          <p:cNvPicPr>
            <a:picLocks noChangeAspect="1"/>
          </p:cNvPicPr>
          <p:nvPr/>
        </p:nvPicPr>
        <p:blipFill rotWithShape="1">
          <a:blip r:embed="rId5">
            <a:extLst>
              <a:ext uri="{28A0092B-C50C-407E-A947-70E740481C1C}">
                <a14:useLocalDpi xmlns:a14="http://schemas.microsoft.com/office/drawing/2010/main"/>
              </a:ext>
            </a:extLst>
          </a:blip>
          <a:srcRect r="8789" b="4205"/>
          <a:stretch/>
        </p:blipFill>
        <p:spPr>
          <a:xfrm>
            <a:off x="507304" y="4178363"/>
            <a:ext cx="2578458" cy="2121756"/>
          </a:xfrm>
          <a:prstGeom prst="rect">
            <a:avLst/>
          </a:prstGeom>
        </p:spPr>
      </p:pic>
      <p:sp>
        <p:nvSpPr>
          <p:cNvPr id="7" name="TextBox 6">
            <a:extLst>
              <a:ext uri="{FF2B5EF4-FFF2-40B4-BE49-F238E27FC236}">
                <a16:creationId xmlns:a16="http://schemas.microsoft.com/office/drawing/2014/main" id="{5FD97F01-0E27-D422-0E89-972AFB9D7D27}"/>
              </a:ext>
            </a:extLst>
          </p:cNvPr>
          <p:cNvSpPr txBox="1"/>
          <p:nvPr/>
        </p:nvSpPr>
        <p:spPr>
          <a:xfrm>
            <a:off x="1830401" y="6093487"/>
            <a:ext cx="1249783"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a:t>
            </a:r>
            <a:r>
              <a:rPr lang="en-US" sz="650" dirty="0">
                <a:solidFill>
                  <a:schemeClr val="bg1"/>
                </a:solidFill>
                <a:latin typeface="Arial" panose="020B0604020202020204" pitchFamily="34" charset="0"/>
                <a:cs typeface="Arial" panose="020B0604020202020204" pitchFamily="34" charset="0"/>
              </a:rPr>
              <a:t>WHO/</a:t>
            </a:r>
            <a:r>
              <a:rPr lang="en-CA" sz="650" dirty="0">
                <a:solidFill>
                  <a:schemeClr val="bg1"/>
                </a:solidFill>
                <a:latin typeface="Arial" panose="020B0604020202020204" pitchFamily="34" charset="0"/>
                <a:cs typeface="Arial" panose="020B0604020202020204" pitchFamily="34" charset="0"/>
              </a:rPr>
              <a:t>Yoshi Shimizu</a:t>
            </a:r>
            <a:endParaRPr lang="en-US" sz="65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0D40A4E-CB60-A59F-5C43-2CE2F6BD1A44}"/>
              </a:ext>
            </a:extLst>
          </p:cNvPr>
          <p:cNvPicPr>
            <a:picLocks noChangeAspect="1"/>
          </p:cNvPicPr>
          <p:nvPr/>
        </p:nvPicPr>
        <p:blipFill>
          <a:blip r:embed="rId6"/>
          <a:stretch>
            <a:fillRect/>
          </a:stretch>
        </p:blipFill>
        <p:spPr>
          <a:xfrm>
            <a:off x="3787494" y="1695937"/>
            <a:ext cx="4541492" cy="4604182"/>
          </a:xfrm>
          <a:prstGeom prst="rect">
            <a:avLst/>
          </a:prstGeom>
        </p:spPr>
      </p:pic>
    </p:spTree>
    <p:extLst>
      <p:ext uri="{BB962C8B-B14F-4D97-AF65-F5344CB8AC3E}">
        <p14:creationId xmlns:p14="http://schemas.microsoft.com/office/powerpoint/2010/main" val="36934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7AF58D-0351-9AC0-2426-E56AAB529418}"/>
              </a:ext>
            </a:extLst>
          </p:cNvPr>
          <p:cNvSpPr/>
          <p:nvPr/>
        </p:nvSpPr>
        <p:spPr>
          <a:xfrm>
            <a:off x="498619" y="4669926"/>
            <a:ext cx="8129393" cy="61888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48945094-DB86-3A1C-53C3-941761540CCE}"/>
              </a:ext>
            </a:extLst>
          </p:cNvPr>
          <p:cNvSpPr>
            <a:spLocks noGrp="1"/>
          </p:cNvSpPr>
          <p:nvPr>
            <p:ph type="title"/>
          </p:nvPr>
        </p:nvSpPr>
        <p:spPr/>
        <p:txBody>
          <a:bodyPr/>
          <a:lstStyle/>
          <a:p>
            <a:r>
              <a:rPr lang="en-GB" dirty="0"/>
              <a:t>What do you observe?</a:t>
            </a:r>
            <a:endParaRPr lang="en-NO" dirty="0"/>
          </a:p>
        </p:txBody>
      </p:sp>
      <p:sp>
        <p:nvSpPr>
          <p:cNvPr id="2" name="Content Placeholder 1">
            <a:extLst>
              <a:ext uri="{FF2B5EF4-FFF2-40B4-BE49-F238E27FC236}">
                <a16:creationId xmlns:a16="http://schemas.microsoft.com/office/drawing/2014/main" id="{D0F87D01-5641-F6D0-6E30-47CA636CF37F}"/>
              </a:ext>
            </a:extLst>
          </p:cNvPr>
          <p:cNvSpPr>
            <a:spLocks noGrp="1"/>
          </p:cNvSpPr>
          <p:nvPr>
            <p:ph idx="1"/>
          </p:nvPr>
        </p:nvSpPr>
        <p:spPr>
          <a:xfrm>
            <a:off x="514706" y="4779169"/>
            <a:ext cx="8117648" cy="529546"/>
          </a:xfrm>
          <a:prstGeom prst="rect">
            <a:avLst/>
          </a:prstGeom>
        </p:spPr>
        <p:txBody>
          <a:bodyPr/>
          <a:lstStyle/>
          <a:p>
            <a:pPr marL="0" indent="0" algn="ctr">
              <a:spcAft>
                <a:spcPts val="600"/>
              </a:spcAft>
              <a:buFont typeface="Arial" panose="020B0604020202020204" pitchFamily="34" charset="0"/>
              <a:buNone/>
            </a:pPr>
            <a:r>
              <a:rPr lang="en-GB" altLang="en-US" sz="1600" b="1" dirty="0"/>
              <a:t>The baby is moving his whole body to reach the nipple and breast.</a:t>
            </a:r>
          </a:p>
        </p:txBody>
      </p:sp>
      <p:grpSp>
        <p:nvGrpSpPr>
          <p:cNvPr id="4" name="Group 3">
            <a:extLst>
              <a:ext uri="{FF2B5EF4-FFF2-40B4-BE49-F238E27FC236}">
                <a16:creationId xmlns:a16="http://schemas.microsoft.com/office/drawing/2014/main" id="{F1699E1A-2658-B735-3CB7-42EA6CFD6D02}"/>
              </a:ext>
            </a:extLst>
          </p:cNvPr>
          <p:cNvGrpSpPr/>
          <p:nvPr/>
        </p:nvGrpSpPr>
        <p:grpSpPr>
          <a:xfrm>
            <a:off x="519048" y="1807554"/>
            <a:ext cx="8217448" cy="2736033"/>
            <a:chOff x="2193092" y="3054495"/>
            <a:chExt cx="6619336" cy="2203935"/>
          </a:xfrm>
        </p:grpSpPr>
        <p:pic>
          <p:nvPicPr>
            <p:cNvPr id="5" name="Picture 4">
              <a:extLst>
                <a:ext uri="{FF2B5EF4-FFF2-40B4-BE49-F238E27FC236}">
                  <a16:creationId xmlns:a16="http://schemas.microsoft.com/office/drawing/2014/main" id="{575D9B68-E333-A80C-9C7D-DBE4603DBCB2}"/>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2193092" y="3070532"/>
              <a:ext cx="2298537" cy="1999292"/>
            </a:xfrm>
            <a:prstGeom prst="rect">
              <a:avLst/>
            </a:prstGeom>
          </p:spPr>
        </p:pic>
        <p:pic>
          <p:nvPicPr>
            <p:cNvPr id="6" name="Picture 5">
              <a:extLst>
                <a:ext uri="{FF2B5EF4-FFF2-40B4-BE49-F238E27FC236}">
                  <a16:creationId xmlns:a16="http://schemas.microsoft.com/office/drawing/2014/main" id="{BFF154A9-833D-DEFA-A4AC-AFAFC099FD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0866" y="3054495"/>
              <a:ext cx="2067673" cy="2015329"/>
            </a:xfrm>
            <a:prstGeom prst="rect">
              <a:avLst/>
            </a:prstGeom>
          </p:spPr>
        </p:pic>
        <p:pic>
          <p:nvPicPr>
            <p:cNvPr id="7" name="Picture 6">
              <a:extLst>
                <a:ext uri="{FF2B5EF4-FFF2-40B4-BE49-F238E27FC236}">
                  <a16:creationId xmlns:a16="http://schemas.microsoft.com/office/drawing/2014/main" id="{C88657E4-467E-316D-8ED7-BC3F6D1F03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9892"/>
            <a:stretch/>
          </p:blipFill>
          <p:spPr>
            <a:xfrm>
              <a:off x="4620928" y="3062514"/>
              <a:ext cx="2067673" cy="1999292"/>
            </a:xfrm>
            <a:prstGeom prst="rect">
              <a:avLst/>
            </a:prstGeom>
          </p:spPr>
        </p:pic>
        <p:sp>
          <p:nvSpPr>
            <p:cNvPr id="8" name="TextBox 7">
              <a:extLst>
                <a:ext uri="{FF2B5EF4-FFF2-40B4-BE49-F238E27FC236}">
                  <a16:creationId xmlns:a16="http://schemas.microsoft.com/office/drawing/2014/main" id="{A69C1455-9C3D-4B9C-DCDA-1E812D2B6010}"/>
                </a:ext>
              </a:extLst>
            </p:cNvPr>
            <p:cNvSpPr txBox="1"/>
            <p:nvPr/>
          </p:nvSpPr>
          <p:spPr>
            <a:xfrm>
              <a:off x="6964191" y="5066070"/>
              <a:ext cx="1848237" cy="192360"/>
            </a:xfrm>
            <a:prstGeom prst="rect">
              <a:avLst/>
            </a:prstGeom>
            <a:noFill/>
          </p:spPr>
          <p:txBody>
            <a:bodyPr wrap="square" rtlCol="0">
              <a:spAutoFit/>
            </a:bodyPr>
            <a:lstStyle/>
            <a:p>
              <a:pPr algn="r"/>
              <a:r>
                <a:rPr lang="en-CA" sz="650" dirty="0">
                  <a:solidFill>
                    <a:schemeClr val="accent3">
                      <a:lumMod val="50000"/>
                    </a:schemeClr>
                  </a:solidFill>
                  <a:latin typeface="Arial" panose="020B0604020202020204" pitchFamily="34" charset="0"/>
                  <a:cs typeface="Arial" panose="020B0604020202020204" pitchFamily="34" charset="0"/>
                </a:rPr>
                <a:t>All images: © WHO/Yoshi Shimizu</a:t>
              </a:r>
              <a:endParaRPr lang="en-US" sz="650" dirty="0">
                <a:solidFill>
                  <a:schemeClr val="accent3">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291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DEE523-DEE6-D8CD-7338-D52983DB4E40}"/>
              </a:ext>
            </a:extLst>
          </p:cNvPr>
          <p:cNvSpPr>
            <a:spLocks noGrp="1"/>
          </p:cNvSpPr>
          <p:nvPr>
            <p:ph idx="10"/>
          </p:nvPr>
        </p:nvSpPr>
        <p:spPr/>
        <p:txBody>
          <a:bodyPr/>
          <a:lstStyle/>
          <a:p>
            <a:pPr lvl="0"/>
            <a:r>
              <a:rPr lang="en-GB" sz="1800" b="1" dirty="0"/>
              <a:t>Goal and </a:t>
            </a:r>
            <a:r>
              <a:rPr lang="nb-NO" sz="1800" b="1" dirty="0"/>
              <a:t>l</a:t>
            </a:r>
            <a:r>
              <a:rPr lang="en-NO" sz="1800" b="1" dirty="0"/>
              <a:t>earning </a:t>
            </a:r>
            <a:r>
              <a:rPr lang="en-GB" sz="1800" b="1" dirty="0"/>
              <a:t>outcomes</a:t>
            </a:r>
          </a:p>
          <a:p>
            <a:pPr lvl="0"/>
            <a:r>
              <a:rPr lang="en-GB" sz="1800" b="1" dirty="0"/>
              <a:t>The situation</a:t>
            </a:r>
          </a:p>
          <a:p>
            <a:pPr lvl="0"/>
            <a:r>
              <a:rPr lang="en-GB" sz="1800" b="1" dirty="0"/>
              <a:t>Principles of lactation</a:t>
            </a:r>
          </a:p>
          <a:p>
            <a:pPr lvl="0"/>
            <a:r>
              <a:rPr lang="en-US" sz="1800" b="1" dirty="0"/>
              <a:t>Benefits of breast milk and breastfeeding</a:t>
            </a:r>
          </a:p>
          <a:p>
            <a:pPr lvl="0"/>
            <a:r>
              <a:rPr lang="en-US" dirty="0"/>
              <a:t>Early initiation</a:t>
            </a:r>
            <a:endParaRPr lang="en-US" sz="1800" b="1" dirty="0"/>
          </a:p>
          <a:p>
            <a:r>
              <a:rPr lang="en-US" sz="1800" b="1" dirty="0"/>
              <a:t>Practical support </a:t>
            </a:r>
          </a:p>
          <a:p>
            <a:pPr lvl="0"/>
            <a:r>
              <a:rPr lang="en-US" sz="1800" b="1" dirty="0"/>
              <a:t>Summary</a:t>
            </a:r>
          </a:p>
          <a:p>
            <a:pPr lvl="0"/>
            <a:r>
              <a:rPr lang="en-US" sz="1800" b="1" dirty="0"/>
              <a:t>Clinical practice</a:t>
            </a:r>
          </a:p>
          <a:p>
            <a:pPr lvl="0"/>
            <a:r>
              <a:rPr lang="en-US" sz="1800" b="1" dirty="0"/>
              <a:t>Quality improvement</a:t>
            </a:r>
          </a:p>
          <a:p>
            <a:pPr lvl="0"/>
            <a:r>
              <a:rPr lang="en-GB" altLang="en-NO" sz="1800" b="1" dirty="0"/>
              <a:t>References and additional resources</a:t>
            </a:r>
            <a:endParaRPr lang="nb-NO" altLang="en-NO" sz="1800" b="1" dirty="0"/>
          </a:p>
        </p:txBody>
      </p:sp>
      <p:sp>
        <p:nvSpPr>
          <p:cNvPr id="5" name="Title 4">
            <a:extLst>
              <a:ext uri="{FF2B5EF4-FFF2-40B4-BE49-F238E27FC236}">
                <a16:creationId xmlns:a16="http://schemas.microsoft.com/office/drawing/2014/main" id="{75733BCC-E12B-4A9A-CBBA-5EEFE8AF7199}"/>
              </a:ext>
            </a:extLst>
          </p:cNvPr>
          <p:cNvSpPr>
            <a:spLocks noGrp="1"/>
          </p:cNvSpPr>
          <p:nvPr>
            <p:ph type="title"/>
          </p:nvPr>
        </p:nvSpPr>
        <p:spPr/>
        <p:txBody>
          <a:bodyPr/>
          <a:lstStyle/>
          <a:p>
            <a:r>
              <a:rPr lang="en-NO" dirty="0"/>
              <a:t>Content</a:t>
            </a:r>
          </a:p>
        </p:txBody>
      </p:sp>
    </p:spTree>
    <p:extLst>
      <p:ext uri="{BB962C8B-B14F-4D97-AF65-F5344CB8AC3E}">
        <p14:creationId xmlns:p14="http://schemas.microsoft.com/office/powerpoint/2010/main" val="150896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2564E-DD2C-A66A-D456-A8BFD65F7A2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54B1127-4B83-BD3E-A174-E80E8ADA3347}"/>
              </a:ext>
            </a:extLst>
          </p:cNvPr>
          <p:cNvSpPr/>
          <p:nvPr/>
        </p:nvSpPr>
        <p:spPr>
          <a:xfrm>
            <a:off x="5063067" y="1824971"/>
            <a:ext cx="3539444" cy="160402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5FC60262-CD89-0027-2E26-AEF7182DB961}"/>
              </a:ext>
            </a:extLst>
          </p:cNvPr>
          <p:cNvSpPr>
            <a:spLocks noGrp="1"/>
          </p:cNvSpPr>
          <p:nvPr>
            <p:ph type="title"/>
          </p:nvPr>
        </p:nvSpPr>
        <p:spPr/>
        <p:txBody>
          <a:bodyPr/>
          <a:lstStyle/>
          <a:p>
            <a:r>
              <a:rPr lang="en-GB" dirty="0"/>
              <a:t>What do you observe?</a:t>
            </a:r>
            <a:endParaRPr lang="en-NO" dirty="0"/>
          </a:p>
        </p:txBody>
      </p:sp>
      <p:sp>
        <p:nvSpPr>
          <p:cNvPr id="2" name="Content Placeholder 1">
            <a:extLst>
              <a:ext uri="{FF2B5EF4-FFF2-40B4-BE49-F238E27FC236}">
                <a16:creationId xmlns:a16="http://schemas.microsoft.com/office/drawing/2014/main" id="{D9632E3D-6225-2E49-EF3F-029A74D63810}"/>
              </a:ext>
            </a:extLst>
          </p:cNvPr>
          <p:cNvSpPr>
            <a:spLocks noGrp="1"/>
          </p:cNvSpPr>
          <p:nvPr>
            <p:ph idx="1"/>
          </p:nvPr>
        </p:nvSpPr>
        <p:spPr>
          <a:xfrm>
            <a:off x="5097252" y="1907381"/>
            <a:ext cx="3539444" cy="4392738"/>
          </a:xfrm>
          <a:prstGeom prst="rect">
            <a:avLst/>
          </a:prstGeom>
        </p:spPr>
        <p:txBody>
          <a:bodyPr/>
          <a:lstStyle/>
          <a:p>
            <a:pPr marL="0">
              <a:buNone/>
            </a:pPr>
            <a:r>
              <a:rPr lang="en-GB" altLang="en-US" b="1" dirty="0"/>
              <a:t>Self-attachment or baby-led </a:t>
            </a:r>
            <a:br>
              <a:rPr lang="en-GB" altLang="en-US" b="1" dirty="0"/>
            </a:br>
            <a:r>
              <a:rPr lang="en-GB" altLang="en-US" b="1" dirty="0"/>
              <a:t>attachment</a:t>
            </a:r>
            <a:endParaRPr lang="en-GB" altLang="en-US" dirty="0"/>
          </a:p>
          <a:p>
            <a:pPr marL="0">
              <a:buNone/>
            </a:pPr>
            <a:r>
              <a:rPr lang="en-GB" altLang="en-US" dirty="0"/>
              <a:t>A baby may take 10–</a:t>
            </a:r>
            <a:r>
              <a:rPr lang="en-GB" dirty="0"/>
              <a:t>9</a:t>
            </a:r>
            <a:r>
              <a:rPr lang="en-GB" altLang="en-US" dirty="0"/>
              <a:t>0 minutes before starting to breastfeed. </a:t>
            </a:r>
          </a:p>
        </p:txBody>
      </p:sp>
      <p:pic>
        <p:nvPicPr>
          <p:cNvPr id="12" name="Picture 11">
            <a:extLst>
              <a:ext uri="{FF2B5EF4-FFF2-40B4-BE49-F238E27FC236}">
                <a16:creationId xmlns:a16="http://schemas.microsoft.com/office/drawing/2014/main" id="{A50ACD22-93EB-0517-31AF-D2FA0B5EC9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304" y="1824200"/>
            <a:ext cx="4407198" cy="3514161"/>
          </a:xfrm>
          <a:prstGeom prst="rect">
            <a:avLst/>
          </a:prstGeom>
        </p:spPr>
      </p:pic>
      <p:sp>
        <p:nvSpPr>
          <p:cNvPr id="10" name="TextBox 9">
            <a:extLst>
              <a:ext uri="{FF2B5EF4-FFF2-40B4-BE49-F238E27FC236}">
                <a16:creationId xmlns:a16="http://schemas.microsoft.com/office/drawing/2014/main" id="{FBF6DFFA-5554-81B9-9B51-89ACBC721FCB}"/>
              </a:ext>
            </a:extLst>
          </p:cNvPr>
          <p:cNvSpPr txBox="1"/>
          <p:nvPr/>
        </p:nvSpPr>
        <p:spPr>
          <a:xfrm>
            <a:off x="2631788" y="5146001"/>
            <a:ext cx="2294458"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Sandra Lang</a:t>
            </a:r>
          </a:p>
        </p:txBody>
      </p:sp>
    </p:spTree>
    <p:extLst>
      <p:ext uri="{BB962C8B-B14F-4D97-AF65-F5344CB8AC3E}">
        <p14:creationId xmlns:p14="http://schemas.microsoft.com/office/powerpoint/2010/main" val="41147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472-3AE9-F6BB-DAD7-116A50E9685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4062DB4-554C-F401-7FE2-2135A91C00BE}"/>
              </a:ext>
            </a:extLst>
          </p:cNvPr>
          <p:cNvSpPr/>
          <p:nvPr/>
        </p:nvSpPr>
        <p:spPr>
          <a:xfrm>
            <a:off x="3977480" y="1535477"/>
            <a:ext cx="4635241" cy="258779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04C087D3-D94F-19CB-6414-A6933D39F37F}"/>
              </a:ext>
            </a:extLst>
          </p:cNvPr>
          <p:cNvSpPr>
            <a:spLocks noGrp="1"/>
          </p:cNvSpPr>
          <p:nvPr>
            <p:ph type="title"/>
          </p:nvPr>
        </p:nvSpPr>
        <p:spPr/>
        <p:txBody>
          <a:bodyPr/>
          <a:lstStyle/>
          <a:p>
            <a:r>
              <a:rPr lang="en-US" dirty="0"/>
              <a:t>What </a:t>
            </a:r>
            <a:r>
              <a:rPr lang="en-GB" sz="2800" dirty="0"/>
              <a:t>feeding cues do you know?</a:t>
            </a:r>
            <a:endParaRPr lang="en-NO" dirty="0"/>
          </a:p>
        </p:txBody>
      </p:sp>
      <p:sp>
        <p:nvSpPr>
          <p:cNvPr id="2" name="Content Placeholder 1">
            <a:extLst>
              <a:ext uri="{FF2B5EF4-FFF2-40B4-BE49-F238E27FC236}">
                <a16:creationId xmlns:a16="http://schemas.microsoft.com/office/drawing/2014/main" id="{169F2146-0E7A-13C7-E062-3DFB5267D30F}"/>
              </a:ext>
            </a:extLst>
          </p:cNvPr>
          <p:cNvSpPr>
            <a:spLocks noGrp="1"/>
          </p:cNvSpPr>
          <p:nvPr>
            <p:ph idx="1"/>
          </p:nvPr>
        </p:nvSpPr>
        <p:spPr>
          <a:xfrm>
            <a:off x="4026623" y="1585913"/>
            <a:ext cx="4860201" cy="4714206"/>
          </a:xfrm>
          <a:prstGeom prst="rect">
            <a:avLst/>
          </a:prstGeom>
        </p:spPr>
        <p:txBody>
          <a:bodyPr/>
          <a:lstStyle/>
          <a:p>
            <a:pPr marL="194400" lvl="1" indent="-194400">
              <a:buFont typeface="Arial" panose="020B0604020202020204" pitchFamily="34" charset="0"/>
              <a:buChar char="•"/>
            </a:pPr>
            <a:r>
              <a:rPr lang="en-US" dirty="0"/>
              <a:t>Opening mouth and turning head trying </a:t>
            </a:r>
            <a:br>
              <a:rPr lang="en-US" dirty="0"/>
            </a:br>
            <a:r>
              <a:rPr lang="en-US" dirty="0"/>
              <a:t>to find the breast</a:t>
            </a:r>
          </a:p>
          <a:p>
            <a:pPr marL="194400" lvl="1" indent="-194400"/>
            <a:r>
              <a:rPr lang="en-US" dirty="0"/>
              <a:t>Becoming wakeful and restless</a:t>
            </a:r>
          </a:p>
          <a:p>
            <a:pPr marL="194400" lvl="1" indent="-194400"/>
            <a:r>
              <a:rPr lang="en-US" dirty="0"/>
              <a:t>Making small noises</a:t>
            </a:r>
          </a:p>
          <a:p>
            <a:pPr marL="194400" lvl="1" indent="-194400"/>
            <a:r>
              <a:rPr lang="en-US" dirty="0"/>
              <a:t>Moving hand to mouth</a:t>
            </a:r>
          </a:p>
          <a:p>
            <a:pPr marL="194400" lvl="1" indent="-194400"/>
            <a:r>
              <a:rPr lang="en-US" dirty="0"/>
              <a:t>Sucking fingers</a:t>
            </a:r>
          </a:p>
          <a:p>
            <a:pPr marL="194400" lvl="1" indent="-194400"/>
            <a:endParaRPr lang="en-US" dirty="0"/>
          </a:p>
          <a:p>
            <a:pPr marL="0" lvl="1" indent="0">
              <a:buNone/>
            </a:pPr>
            <a:r>
              <a:rPr lang="en-US" b="1" dirty="0">
                <a:latin typeface="Arial" panose="020B0604020202020204" pitchFamily="34" charset="0"/>
                <a:cs typeface="Arial" panose="020B0604020202020204" pitchFamily="34" charset="0"/>
              </a:rPr>
              <a:t>Observe feeding cues and early initiation.</a:t>
            </a:r>
            <a:endParaRPr lang="en-US" sz="1600" b="1" kern="1200" dirty="0">
              <a:latin typeface="Arial" panose="020B0604020202020204" pitchFamily="34" charset="0"/>
              <a:cs typeface="Arial" panose="020B0604020202020204" pitchFamily="34" charset="0"/>
            </a:endParaRPr>
          </a:p>
          <a:p>
            <a:pPr marL="194400" lvl="1" indent="-194400"/>
            <a:endParaRPr lang="en-US" dirty="0"/>
          </a:p>
          <a:p>
            <a:pPr marL="194400" lvl="1" indent="-1944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9060B05-E992-34BA-890D-0F2FEC257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588" y="4055533"/>
            <a:ext cx="3264884" cy="2176589"/>
          </a:xfrm>
          <a:prstGeom prst="rect">
            <a:avLst/>
          </a:prstGeom>
        </p:spPr>
      </p:pic>
      <p:sp>
        <p:nvSpPr>
          <p:cNvPr id="6" name="TextBox 5">
            <a:extLst>
              <a:ext uri="{FF2B5EF4-FFF2-40B4-BE49-F238E27FC236}">
                <a16:creationId xmlns:a16="http://schemas.microsoft.com/office/drawing/2014/main" id="{427EBC47-0C2B-1BCD-4DD3-0C257395EA66}"/>
              </a:ext>
            </a:extLst>
          </p:cNvPr>
          <p:cNvSpPr txBox="1"/>
          <p:nvPr/>
        </p:nvSpPr>
        <p:spPr>
          <a:xfrm>
            <a:off x="1406696" y="6022917"/>
            <a:ext cx="2382253"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UNICEF/UN0232291</a:t>
            </a:r>
            <a:endParaRPr lang="en-US" sz="65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52AFE56-280C-BC84-DD78-BCDEE61249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588" y="1535477"/>
            <a:ext cx="3251460" cy="2427383"/>
          </a:xfrm>
          <a:prstGeom prst="rect">
            <a:avLst/>
          </a:prstGeom>
        </p:spPr>
      </p:pic>
      <p:sp>
        <p:nvSpPr>
          <p:cNvPr id="11" name="TextBox 10">
            <a:extLst>
              <a:ext uri="{FF2B5EF4-FFF2-40B4-BE49-F238E27FC236}">
                <a16:creationId xmlns:a16="http://schemas.microsoft.com/office/drawing/2014/main" id="{C807889F-70F1-C93A-8AD4-08E1FFEAC282}"/>
              </a:ext>
            </a:extLst>
          </p:cNvPr>
          <p:cNvSpPr txBox="1"/>
          <p:nvPr/>
        </p:nvSpPr>
        <p:spPr>
          <a:xfrm>
            <a:off x="2133346" y="3770500"/>
            <a:ext cx="1653702"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UNICEF/UN0155819/Zammit</a:t>
            </a:r>
            <a:endParaRPr lang="en-GB" sz="650" dirty="0">
              <a:solidFill>
                <a:schemeClr val="bg1"/>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ABA5FD9F-C8B9-4498-F6C1-4BE4F84045CB}"/>
              </a:ext>
            </a:extLst>
          </p:cNvPr>
          <p:cNvGrpSpPr/>
          <p:nvPr/>
        </p:nvGrpSpPr>
        <p:grpSpPr>
          <a:xfrm>
            <a:off x="4170220" y="5521329"/>
            <a:ext cx="4022270" cy="360000"/>
            <a:chOff x="566707" y="4383958"/>
            <a:chExt cx="4022270" cy="360000"/>
          </a:xfrm>
        </p:grpSpPr>
        <p:grpSp>
          <p:nvGrpSpPr>
            <p:cNvPr id="15" name="Group 14">
              <a:extLst>
                <a:ext uri="{FF2B5EF4-FFF2-40B4-BE49-F238E27FC236}">
                  <a16:creationId xmlns:a16="http://schemas.microsoft.com/office/drawing/2014/main" id="{EDC259C4-A273-D68B-8E4E-E24ECB4A1827}"/>
                </a:ext>
              </a:extLst>
            </p:cNvPr>
            <p:cNvGrpSpPr/>
            <p:nvPr/>
          </p:nvGrpSpPr>
          <p:grpSpPr>
            <a:xfrm>
              <a:off x="690712" y="4440486"/>
              <a:ext cx="3898265" cy="260328"/>
              <a:chOff x="2381314" y="5405811"/>
              <a:chExt cx="3898265" cy="260328"/>
            </a:xfrm>
          </p:grpSpPr>
          <p:sp>
            <p:nvSpPr>
              <p:cNvPr id="17" name="TextBox 16">
                <a:extLst>
                  <a:ext uri="{FF2B5EF4-FFF2-40B4-BE49-F238E27FC236}">
                    <a16:creationId xmlns:a16="http://schemas.microsoft.com/office/drawing/2014/main" id="{E7A2465E-B064-BBF0-8B1B-BFA4663F2CA2}"/>
                  </a:ext>
                </a:extLst>
              </p:cNvPr>
              <p:cNvSpPr txBox="1"/>
              <p:nvPr/>
            </p:nvSpPr>
            <p:spPr>
              <a:xfrm>
                <a:off x="2620364" y="5405811"/>
                <a:ext cx="3659215" cy="260328"/>
              </a:xfrm>
              <a:prstGeom prst="rect">
                <a:avLst/>
              </a:prstGeom>
              <a:noFill/>
            </p:spPr>
            <p:txBody>
              <a:bodyPr wrap="square">
                <a:spAutoFit/>
              </a:bodyPr>
              <a:lstStyle/>
              <a:p>
                <a:pPr algn="l"/>
                <a:r>
                  <a:rPr lang="en-US" sz="1100" i="1" dirty="0">
                    <a:solidFill>
                      <a:schemeClr val="tx1">
                        <a:lumMod val="50000"/>
                        <a:lumOff val="50000"/>
                      </a:schemeClr>
                    </a:solidFill>
                    <a:effectLst/>
                    <a:latin typeface="Arial" panose="020B0604020202020204" pitchFamily="34" charset="0"/>
                    <a:cs typeface="Arial" panose="020B0604020202020204" pitchFamily="34" charset="0"/>
                    <a:hlinkClick r:id="rId5"/>
                  </a:rPr>
                  <a:t>Early initiation of </a:t>
                </a:r>
                <a:r>
                  <a:rPr lang="en-US" sz="1100" i="1" dirty="0">
                    <a:solidFill>
                      <a:schemeClr val="tx1">
                        <a:lumMod val="50000"/>
                        <a:lumOff val="50000"/>
                      </a:schemeClr>
                    </a:solidFill>
                    <a:latin typeface="Arial" panose="020B0604020202020204" pitchFamily="34" charset="0"/>
                    <a:cs typeface="Arial" panose="020B0604020202020204" pitchFamily="34" charset="0"/>
                    <a:hlinkClick r:id="rId5"/>
                  </a:rPr>
                  <a:t>b</a:t>
                </a:r>
                <a:r>
                  <a:rPr lang="en-US" sz="1100" i="1" dirty="0">
                    <a:solidFill>
                      <a:schemeClr val="tx1">
                        <a:lumMod val="50000"/>
                        <a:lumOff val="50000"/>
                      </a:schemeClr>
                    </a:solidFill>
                    <a:effectLst/>
                    <a:latin typeface="Arial" panose="020B0604020202020204" pitchFamily="34" charset="0"/>
                    <a:cs typeface="Arial" panose="020B0604020202020204" pitchFamily="34" charset="0"/>
                    <a:hlinkClick r:id="rId5"/>
                  </a:rPr>
                  <a:t>reastfeeding </a:t>
                </a:r>
                <a:endParaRPr lang="en-US" sz="1100" i="1" dirty="0">
                  <a:solidFill>
                    <a:schemeClr val="tx1">
                      <a:lumMod val="50000"/>
                      <a:lumOff val="50000"/>
                    </a:schemeClr>
                  </a:solidFill>
                  <a:effectLst/>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F50EF110-3043-6493-EB9F-C0206CD7F9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81314" y="5417418"/>
                <a:ext cx="223731" cy="223731"/>
              </a:xfrm>
              <a:prstGeom prst="rect">
                <a:avLst/>
              </a:prstGeom>
            </p:spPr>
          </p:pic>
        </p:grpSp>
        <p:pic>
          <p:nvPicPr>
            <p:cNvPr id="16" name="Picture 15" descr="A blue circle with a white camera&#10;&#10;Description automatically generated">
              <a:extLst>
                <a:ext uri="{FF2B5EF4-FFF2-40B4-BE49-F238E27FC236}">
                  <a16:creationId xmlns:a16="http://schemas.microsoft.com/office/drawing/2014/main" id="{91EB25B7-625E-5D19-227E-6DBD6AA9FB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5302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40915-A4D3-034C-94A7-BA198912054B}"/>
              </a:ext>
            </a:extLst>
          </p:cNvPr>
          <p:cNvSpPr>
            <a:spLocks noGrp="1"/>
          </p:cNvSpPr>
          <p:nvPr>
            <p:ph type="title"/>
          </p:nvPr>
        </p:nvSpPr>
        <p:spPr/>
        <p:txBody>
          <a:bodyPr/>
          <a:lstStyle/>
          <a:p>
            <a:r>
              <a:rPr lang="en-US" dirty="0"/>
              <a:t>4 key signs of good positioning</a:t>
            </a:r>
            <a:endParaRPr lang="en-NO" dirty="0"/>
          </a:p>
        </p:txBody>
      </p:sp>
      <p:sp>
        <p:nvSpPr>
          <p:cNvPr id="5" name="Content Placeholder 4">
            <a:extLst>
              <a:ext uri="{FF2B5EF4-FFF2-40B4-BE49-F238E27FC236}">
                <a16:creationId xmlns:a16="http://schemas.microsoft.com/office/drawing/2014/main" id="{1296F154-A7AD-71DD-DAAC-3EF1BBACE312}"/>
              </a:ext>
            </a:extLst>
          </p:cNvPr>
          <p:cNvSpPr>
            <a:spLocks noGrp="1"/>
          </p:cNvSpPr>
          <p:nvPr>
            <p:ph idx="1"/>
          </p:nvPr>
        </p:nvSpPr>
        <p:spPr>
          <a:prstGeom prst="rect">
            <a:avLst/>
          </a:prstGeom>
        </p:spPr>
        <p:txBody>
          <a:bodyPr/>
          <a:lstStyle/>
          <a:p>
            <a:pPr marL="0" indent="0">
              <a:buNone/>
            </a:pPr>
            <a:r>
              <a:rPr lang="en-US" b="1" dirty="0"/>
              <a:t>The mother must be relaxed and comfortable. </a:t>
            </a:r>
            <a:br>
              <a:rPr lang="en-US" b="1" dirty="0"/>
            </a:br>
            <a:r>
              <a:rPr lang="en-US" b="1" dirty="0"/>
              <a:t>Whatever position the mother uses, the same four key points apply:</a:t>
            </a:r>
          </a:p>
          <a:p>
            <a:pPr marL="270000" indent="-270000">
              <a:buFont typeface="+mj-lt"/>
              <a:buAutoNum type="arabicPeriod"/>
            </a:pPr>
            <a:r>
              <a:rPr lang="en-US" dirty="0"/>
              <a:t>The baby's head and body should be in a straight line.</a:t>
            </a:r>
          </a:p>
          <a:p>
            <a:pPr marL="270000" indent="-270000">
              <a:buFont typeface="+mj-lt"/>
              <a:buAutoNum type="arabicPeriod"/>
            </a:pPr>
            <a:r>
              <a:rPr lang="en-US" dirty="0"/>
              <a:t>The mother should hold the baby’s body close to hers.</a:t>
            </a:r>
          </a:p>
          <a:p>
            <a:pPr marL="270000" indent="-270000">
              <a:buFont typeface="+mj-lt"/>
              <a:buAutoNum type="arabicPeriod"/>
            </a:pPr>
            <a:r>
              <a:rPr lang="en-US" dirty="0"/>
              <a:t>If the baby is newborn, support the whole body, not just the head </a:t>
            </a:r>
            <a:br>
              <a:rPr lang="en-US" dirty="0"/>
            </a:br>
            <a:r>
              <a:rPr lang="en-US" dirty="0"/>
              <a:t>and shoulders.</a:t>
            </a:r>
          </a:p>
          <a:p>
            <a:pPr marL="270000" indent="-270000">
              <a:buFont typeface="+mj-lt"/>
              <a:buAutoNum type="arabicPeriod"/>
            </a:pPr>
            <a:r>
              <a:rPr lang="en-US" dirty="0"/>
              <a:t>The baby’s face should face the breast with the baby’s nose opposite </a:t>
            </a:r>
            <a:br>
              <a:rPr lang="en-US" dirty="0"/>
            </a:br>
            <a:r>
              <a:rPr lang="en-US" dirty="0"/>
              <a:t>the nipple.</a:t>
            </a:r>
          </a:p>
          <a:p>
            <a:endParaRPr lang="en-NO" dirty="0"/>
          </a:p>
        </p:txBody>
      </p:sp>
      <p:grpSp>
        <p:nvGrpSpPr>
          <p:cNvPr id="6" name="Group 5">
            <a:extLst>
              <a:ext uri="{FF2B5EF4-FFF2-40B4-BE49-F238E27FC236}">
                <a16:creationId xmlns:a16="http://schemas.microsoft.com/office/drawing/2014/main" id="{8AC951F0-64CC-C9C1-FA73-E56ECF5C0301}"/>
              </a:ext>
            </a:extLst>
          </p:cNvPr>
          <p:cNvGrpSpPr/>
          <p:nvPr/>
        </p:nvGrpSpPr>
        <p:grpSpPr>
          <a:xfrm>
            <a:off x="642600" y="5282369"/>
            <a:ext cx="4022270" cy="360000"/>
            <a:chOff x="566707" y="4383958"/>
            <a:chExt cx="4022270" cy="360000"/>
          </a:xfrm>
        </p:grpSpPr>
        <p:grpSp>
          <p:nvGrpSpPr>
            <p:cNvPr id="7" name="Group 6">
              <a:extLst>
                <a:ext uri="{FF2B5EF4-FFF2-40B4-BE49-F238E27FC236}">
                  <a16:creationId xmlns:a16="http://schemas.microsoft.com/office/drawing/2014/main" id="{CCA325E4-6F4E-F70B-6FC8-95FDFED4AE59}"/>
                </a:ext>
              </a:extLst>
            </p:cNvPr>
            <p:cNvGrpSpPr/>
            <p:nvPr/>
          </p:nvGrpSpPr>
          <p:grpSpPr>
            <a:xfrm>
              <a:off x="690712" y="4389686"/>
              <a:ext cx="3898265" cy="298864"/>
              <a:chOff x="2381314" y="5355011"/>
              <a:chExt cx="3898265" cy="298864"/>
            </a:xfrm>
          </p:grpSpPr>
          <p:sp>
            <p:nvSpPr>
              <p:cNvPr id="9" name="TextBox 8">
                <a:extLst>
                  <a:ext uri="{FF2B5EF4-FFF2-40B4-BE49-F238E27FC236}">
                    <a16:creationId xmlns:a16="http://schemas.microsoft.com/office/drawing/2014/main" id="{6E6AF9EA-48FD-A8EB-FC84-4CFCA2AED502}"/>
                  </a:ext>
                </a:extLst>
              </p:cNvPr>
              <p:cNvSpPr txBox="1"/>
              <p:nvPr/>
            </p:nvSpPr>
            <p:spPr>
              <a:xfrm>
                <a:off x="2620364" y="5355011"/>
                <a:ext cx="3659215" cy="298864"/>
              </a:xfrm>
              <a:prstGeom prst="rect">
                <a:avLst/>
              </a:prstGeom>
              <a:noFill/>
            </p:spPr>
            <p:txBody>
              <a:bodyPr wrap="square">
                <a:spAutoFit/>
              </a:bodyPr>
              <a:lstStyle/>
              <a:p>
                <a:pPr marL="0" marR="0" lvl="0" indent="0" algn="l" defTabSz="914400" rtl="0" eaLnBrk="1" fontAlgn="b" latinLnBrk="0" hangingPunct="1">
                  <a:lnSpc>
                    <a:spcPct val="150000"/>
                  </a:lnSpc>
                  <a:spcBef>
                    <a:spcPts val="0"/>
                  </a:spcBef>
                  <a:spcAft>
                    <a:spcPts val="0"/>
                  </a:spcAft>
                  <a:buClrTx/>
                  <a:buSzTx/>
                  <a:buFontTx/>
                  <a:buNone/>
                  <a:tabLst/>
                  <a:defRPr/>
                </a:pPr>
                <a:r>
                  <a:rPr kumimoji="0" lang="en-US" altLang="zh-CN" sz="1100" i="1"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hlinkClick r:id="rId3"/>
                  </a:rPr>
                  <a:t>Breastfeeding positions</a:t>
                </a:r>
                <a:endParaRPr kumimoji="0" lang="zh-CN" altLang="zh-CN" sz="1100" i="1"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0" name="Graphic 9">
                <a:extLst>
                  <a:ext uri="{FF2B5EF4-FFF2-40B4-BE49-F238E27FC236}">
                    <a16:creationId xmlns:a16="http://schemas.microsoft.com/office/drawing/2014/main" id="{004C86CA-D66D-8439-8D1A-DDC5D02BC8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8" name="Picture 7" descr="A blue circle with a white camera&#10;&#10;Description automatically generated">
              <a:extLst>
                <a:ext uri="{FF2B5EF4-FFF2-40B4-BE49-F238E27FC236}">
                  <a16:creationId xmlns:a16="http://schemas.microsoft.com/office/drawing/2014/main" id="{26B9CA40-24BE-2445-930A-328BAE2C57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202402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EE96B1E-C3AA-4974-3943-2D79C0EDA47F}"/>
              </a:ext>
            </a:extLst>
          </p:cNvPr>
          <p:cNvGrpSpPr/>
          <p:nvPr/>
        </p:nvGrpSpPr>
        <p:grpSpPr>
          <a:xfrm>
            <a:off x="362664" y="4373053"/>
            <a:ext cx="7363979" cy="2142850"/>
            <a:chOff x="2030597" y="4422684"/>
            <a:chExt cx="6634129" cy="1930470"/>
          </a:xfrm>
        </p:grpSpPr>
        <p:pic>
          <p:nvPicPr>
            <p:cNvPr id="9" name="Picture 8" descr="A picture containing drawing, game&#10;&#10;Description automatically generated">
              <a:extLst>
                <a:ext uri="{FF2B5EF4-FFF2-40B4-BE49-F238E27FC236}">
                  <a16:creationId xmlns:a16="http://schemas.microsoft.com/office/drawing/2014/main" id="{CE320400-8AEC-F5AB-E964-9B53461BCA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0597" y="4422684"/>
              <a:ext cx="6634129" cy="1710332"/>
            </a:xfrm>
            <a:prstGeom prst="rect">
              <a:avLst/>
            </a:prstGeom>
          </p:spPr>
        </p:pic>
        <p:sp>
          <p:nvSpPr>
            <p:cNvPr id="10" name="TextBox 9">
              <a:extLst>
                <a:ext uri="{FF2B5EF4-FFF2-40B4-BE49-F238E27FC236}">
                  <a16:creationId xmlns:a16="http://schemas.microsoft.com/office/drawing/2014/main" id="{338E6364-F1D0-6362-6FC6-36765F1330B2}"/>
                </a:ext>
              </a:extLst>
            </p:cNvPr>
            <p:cNvSpPr txBox="1"/>
            <p:nvPr/>
          </p:nvSpPr>
          <p:spPr>
            <a:xfrm>
              <a:off x="2753360" y="5982152"/>
              <a:ext cx="345440" cy="369332"/>
            </a:xfrm>
            <a:prstGeom prst="rect">
              <a:avLst/>
            </a:prstGeom>
            <a:noFill/>
          </p:spPr>
          <p:txBody>
            <a:bodyPr wrap="square" rtlCol="0">
              <a:spAutoFit/>
            </a:bodyPr>
            <a:lstStyle/>
            <a:p>
              <a:r>
                <a:rPr lang="en-US" dirty="0">
                  <a:solidFill>
                    <a:schemeClr val="accent3">
                      <a:lumMod val="50000"/>
                    </a:schemeClr>
                  </a:solidFill>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879B335A-ED60-218B-4B86-0C670F6DC5CC}"/>
                </a:ext>
              </a:extLst>
            </p:cNvPr>
            <p:cNvSpPr txBox="1"/>
            <p:nvPr/>
          </p:nvSpPr>
          <p:spPr>
            <a:xfrm>
              <a:off x="4399280" y="5983822"/>
              <a:ext cx="345440" cy="369332"/>
            </a:xfrm>
            <a:prstGeom prst="rect">
              <a:avLst/>
            </a:prstGeom>
            <a:noFill/>
          </p:spPr>
          <p:txBody>
            <a:bodyPr wrap="square" rtlCol="0">
              <a:spAutoFit/>
            </a:bodyPr>
            <a:lstStyle/>
            <a:p>
              <a:r>
                <a:rPr lang="en-US" dirty="0">
                  <a:solidFill>
                    <a:schemeClr val="accent3">
                      <a:lumMod val="50000"/>
                    </a:schemeClr>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EFFBFBFF-34FD-4D52-DA89-A8C5212BF162}"/>
                </a:ext>
              </a:extLst>
            </p:cNvPr>
            <p:cNvSpPr txBox="1"/>
            <p:nvPr/>
          </p:nvSpPr>
          <p:spPr>
            <a:xfrm>
              <a:off x="6045200" y="5972978"/>
              <a:ext cx="345440" cy="369332"/>
            </a:xfrm>
            <a:prstGeom prst="rect">
              <a:avLst/>
            </a:prstGeom>
            <a:noFill/>
          </p:spPr>
          <p:txBody>
            <a:bodyPr wrap="square" rtlCol="0">
              <a:spAutoFit/>
            </a:bodyPr>
            <a:lstStyle/>
            <a:p>
              <a:r>
                <a:rPr lang="en-US" dirty="0">
                  <a:solidFill>
                    <a:schemeClr val="accent3">
                      <a:lumMod val="50000"/>
                    </a:schemeClr>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C71AAB27-478A-F2B7-0CAB-0122570E4507}"/>
                </a:ext>
              </a:extLst>
            </p:cNvPr>
            <p:cNvSpPr txBox="1"/>
            <p:nvPr/>
          </p:nvSpPr>
          <p:spPr>
            <a:xfrm>
              <a:off x="7723182" y="5981682"/>
              <a:ext cx="345440" cy="369332"/>
            </a:xfrm>
            <a:prstGeom prst="rect">
              <a:avLst/>
            </a:prstGeom>
            <a:noFill/>
          </p:spPr>
          <p:txBody>
            <a:bodyPr wrap="square" rtlCol="0">
              <a:spAutoFit/>
            </a:bodyPr>
            <a:lstStyle/>
            <a:p>
              <a:r>
                <a:rPr lang="en-US" dirty="0">
                  <a:solidFill>
                    <a:schemeClr val="accent3">
                      <a:lumMod val="50000"/>
                    </a:schemeClr>
                  </a:solidFill>
                  <a:latin typeface="Arial" panose="020B0604020202020204" pitchFamily="34" charset="0"/>
                  <a:cs typeface="Arial" panose="020B0604020202020204" pitchFamily="34" charset="0"/>
                </a:rPr>
                <a:t>4</a:t>
              </a:r>
            </a:p>
          </p:txBody>
        </p:sp>
      </p:grpSp>
      <p:sp>
        <p:nvSpPr>
          <p:cNvPr id="3" name="Title 2">
            <a:extLst>
              <a:ext uri="{FF2B5EF4-FFF2-40B4-BE49-F238E27FC236}">
                <a16:creationId xmlns:a16="http://schemas.microsoft.com/office/drawing/2014/main" id="{A7CB9F0A-A5B1-8BCA-065C-BE8D2ACFC5E8}"/>
              </a:ext>
            </a:extLst>
          </p:cNvPr>
          <p:cNvSpPr>
            <a:spLocks noGrp="1"/>
          </p:cNvSpPr>
          <p:nvPr>
            <p:ph type="title"/>
          </p:nvPr>
        </p:nvSpPr>
        <p:spPr/>
        <p:txBody>
          <a:bodyPr/>
          <a:lstStyle/>
          <a:p>
            <a:r>
              <a:rPr lang="en-GB" dirty="0"/>
              <a:t>Alternative positions</a:t>
            </a:r>
            <a:endParaRPr lang="en-NO" dirty="0"/>
          </a:p>
        </p:txBody>
      </p:sp>
      <p:pic>
        <p:nvPicPr>
          <p:cNvPr id="4" name="Picture 5" descr="Picture 157">
            <a:extLst>
              <a:ext uri="{FF2B5EF4-FFF2-40B4-BE49-F238E27FC236}">
                <a16:creationId xmlns:a16="http://schemas.microsoft.com/office/drawing/2014/main" id="{7A71D9A7-2933-4DF9-CFCF-0449788310B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9283"/>
          <a:stretch/>
        </p:blipFill>
        <p:spPr bwMode="auto">
          <a:xfrm>
            <a:off x="519047" y="1734852"/>
            <a:ext cx="4702006" cy="277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BE12BD48-401E-DAD7-F2A2-09EACCF82AEC}"/>
              </a:ext>
            </a:extLst>
          </p:cNvPr>
          <p:cNvGrpSpPr/>
          <p:nvPr/>
        </p:nvGrpSpPr>
        <p:grpSpPr>
          <a:xfrm>
            <a:off x="5377436" y="1721368"/>
            <a:ext cx="1910249" cy="2758292"/>
            <a:chOff x="5926392" y="1466042"/>
            <a:chExt cx="1830973" cy="2643822"/>
          </a:xfrm>
        </p:grpSpPr>
        <p:pic>
          <p:nvPicPr>
            <p:cNvPr id="6" name="Picture 4" descr="Picture 158">
              <a:extLst>
                <a:ext uri="{FF2B5EF4-FFF2-40B4-BE49-F238E27FC236}">
                  <a16:creationId xmlns:a16="http://schemas.microsoft.com/office/drawing/2014/main" id="{DB3FE280-EA3F-1D89-03DD-4D3D5DE8E3C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26392" y="1466042"/>
              <a:ext cx="1817110" cy="264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02EBCC3-87C7-D110-FD9E-3D0A81862B36}"/>
                </a:ext>
              </a:extLst>
            </p:cNvPr>
            <p:cNvSpPr txBox="1"/>
            <p:nvPr/>
          </p:nvSpPr>
          <p:spPr>
            <a:xfrm>
              <a:off x="6069930" y="3901177"/>
              <a:ext cx="1687435" cy="184377"/>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a:t>
              </a:r>
              <a:r>
                <a:rPr lang="en-GB" sz="650" dirty="0">
                  <a:solidFill>
                    <a:schemeClr val="bg1"/>
                  </a:solidFill>
                  <a:latin typeface="Arial" panose="020B0604020202020204" pitchFamily="34" charset="0"/>
                  <a:cs typeface="Arial" panose="020B0604020202020204" pitchFamily="34" charset="0"/>
                </a:rPr>
                <a:t>W</a:t>
              </a:r>
              <a:r>
                <a:rPr lang="en-US" sz="650" dirty="0">
                  <a:solidFill>
                    <a:schemeClr val="bg1"/>
                  </a:solidFill>
                  <a:latin typeface="Arial" panose="020B0604020202020204" pitchFamily="34" charset="0"/>
                  <a:cs typeface="Arial" panose="020B0604020202020204" pitchFamily="34" charset="0"/>
                </a:rPr>
                <a:t>HO/Dr Helenlouise Taylor</a:t>
              </a:r>
            </a:p>
          </p:txBody>
        </p:sp>
      </p:grpSp>
    </p:spTree>
    <p:extLst>
      <p:ext uri="{BB962C8B-B14F-4D97-AF65-F5344CB8AC3E}">
        <p14:creationId xmlns:p14="http://schemas.microsoft.com/office/powerpoint/2010/main" val="27588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E62C59-F8BE-C154-1242-00B527847AB5}"/>
              </a:ext>
            </a:extLst>
          </p:cNvPr>
          <p:cNvSpPr/>
          <p:nvPr/>
        </p:nvSpPr>
        <p:spPr>
          <a:xfrm>
            <a:off x="519047" y="4428067"/>
            <a:ext cx="8117649" cy="156857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C36571F9-1582-AD1D-C5CE-A714DF8462DF}"/>
              </a:ext>
            </a:extLst>
          </p:cNvPr>
          <p:cNvSpPr>
            <a:spLocks noGrp="1"/>
          </p:cNvSpPr>
          <p:nvPr>
            <p:ph type="title"/>
          </p:nvPr>
        </p:nvSpPr>
        <p:spPr/>
        <p:txBody>
          <a:bodyPr/>
          <a:lstStyle/>
          <a:p>
            <a:r>
              <a:rPr lang="nb-NO" dirty="0" err="1"/>
              <a:t>What</a:t>
            </a:r>
            <a:r>
              <a:rPr lang="nb-NO" dirty="0"/>
              <a:t> </a:t>
            </a:r>
            <a:r>
              <a:rPr lang="nb-NO" dirty="0" err="1"/>
              <a:t>are</a:t>
            </a:r>
            <a:r>
              <a:rPr lang="nb-NO" dirty="0"/>
              <a:t> </a:t>
            </a:r>
            <a:r>
              <a:rPr lang="nb-NO" dirty="0" err="1"/>
              <a:t>the</a:t>
            </a:r>
            <a:r>
              <a:rPr lang="nb-NO" dirty="0"/>
              <a:t> 4 </a:t>
            </a:r>
            <a:r>
              <a:rPr lang="nb-NO" dirty="0" err="1"/>
              <a:t>key</a:t>
            </a:r>
            <a:r>
              <a:rPr lang="nb-NO" dirty="0"/>
              <a:t> </a:t>
            </a:r>
            <a:r>
              <a:rPr lang="nb-NO" dirty="0" err="1"/>
              <a:t>signs</a:t>
            </a:r>
            <a:r>
              <a:rPr lang="nb-NO" dirty="0"/>
              <a:t> </a:t>
            </a:r>
            <a:r>
              <a:rPr lang="nb-NO" dirty="0" err="1"/>
              <a:t>of</a:t>
            </a:r>
            <a:r>
              <a:rPr lang="nb-NO" dirty="0"/>
              <a:t> g</a:t>
            </a:r>
            <a:r>
              <a:rPr lang="en-GB" altLang="en-US" dirty="0" err="1"/>
              <a:t>ood</a:t>
            </a:r>
            <a:r>
              <a:rPr lang="en-GB" altLang="en-US" dirty="0"/>
              <a:t> attachment</a:t>
            </a:r>
            <a:r>
              <a:rPr lang="en-GB" altLang="en-US" sz="2800" dirty="0"/>
              <a:t>?</a:t>
            </a:r>
            <a:endParaRPr lang="en-NO" dirty="0"/>
          </a:p>
        </p:txBody>
      </p:sp>
      <p:sp>
        <p:nvSpPr>
          <p:cNvPr id="2" name="Content Placeholder 1">
            <a:extLst>
              <a:ext uri="{FF2B5EF4-FFF2-40B4-BE49-F238E27FC236}">
                <a16:creationId xmlns:a16="http://schemas.microsoft.com/office/drawing/2014/main" id="{4BB06970-2941-C2C3-572E-C966C3A45EC3}"/>
              </a:ext>
            </a:extLst>
          </p:cNvPr>
          <p:cNvSpPr>
            <a:spLocks noGrp="1"/>
          </p:cNvSpPr>
          <p:nvPr>
            <p:ph idx="1"/>
          </p:nvPr>
        </p:nvSpPr>
        <p:spPr>
          <a:xfrm>
            <a:off x="631309" y="4571999"/>
            <a:ext cx="8005387" cy="1706688"/>
          </a:xfrm>
          <a:prstGeom prst="rect">
            <a:avLst/>
          </a:prstGeom>
        </p:spPr>
        <p:txBody>
          <a:bodyPr/>
          <a:lstStyle/>
          <a:p>
            <a:pPr marL="342900" indent="-342900">
              <a:lnSpc>
                <a:spcPts val="1500"/>
              </a:lnSpc>
              <a:buFont typeface="+mj-lt"/>
              <a:buAutoNum type="arabicPeriod"/>
            </a:pPr>
            <a:r>
              <a:rPr lang="en-GB" dirty="0"/>
              <a:t>More </a:t>
            </a:r>
            <a:r>
              <a:rPr lang="en-GB" b="1" dirty="0"/>
              <a:t>areola</a:t>
            </a:r>
            <a:r>
              <a:rPr lang="en-GB" dirty="0"/>
              <a:t> is visible above the baby’s mouth than below.</a:t>
            </a:r>
          </a:p>
          <a:p>
            <a:pPr marL="342900" indent="-342900">
              <a:lnSpc>
                <a:spcPts val="1500"/>
              </a:lnSpc>
              <a:buFont typeface="+mj-lt"/>
              <a:buAutoNum type="arabicPeriod"/>
            </a:pPr>
            <a:r>
              <a:rPr lang="en-GB" dirty="0"/>
              <a:t>The baby’s </a:t>
            </a:r>
            <a:r>
              <a:rPr lang="en-GB" b="1" dirty="0"/>
              <a:t>mouth</a:t>
            </a:r>
            <a:r>
              <a:rPr lang="en-GB" dirty="0"/>
              <a:t> is wide open.</a:t>
            </a:r>
          </a:p>
          <a:p>
            <a:pPr marL="342900" indent="-342900">
              <a:lnSpc>
                <a:spcPts val="1500"/>
              </a:lnSpc>
              <a:buFont typeface="+mj-lt"/>
              <a:buAutoNum type="arabicPeriod"/>
            </a:pPr>
            <a:r>
              <a:rPr lang="en-GB" dirty="0"/>
              <a:t>The </a:t>
            </a:r>
            <a:r>
              <a:rPr lang="en-GB" b="1" dirty="0"/>
              <a:t>lower lip</a:t>
            </a:r>
            <a:r>
              <a:rPr lang="en-GB" dirty="0"/>
              <a:t> is turned out.</a:t>
            </a:r>
          </a:p>
          <a:p>
            <a:pPr marL="342900" indent="-342900">
              <a:lnSpc>
                <a:spcPts val="1500"/>
              </a:lnSpc>
              <a:buFont typeface="+mj-lt"/>
              <a:buAutoNum type="arabicPeriod"/>
            </a:pPr>
            <a:r>
              <a:rPr lang="en-GB" dirty="0"/>
              <a:t>The </a:t>
            </a:r>
            <a:r>
              <a:rPr lang="en-GB" b="1" dirty="0"/>
              <a:t>chin</a:t>
            </a:r>
            <a:r>
              <a:rPr lang="en-GB" dirty="0"/>
              <a:t> is touching the breast (or nearly so).</a:t>
            </a:r>
          </a:p>
          <a:p>
            <a:pPr>
              <a:lnSpc>
                <a:spcPts val="1500"/>
              </a:lnSpc>
            </a:pPr>
            <a:endParaRPr lang="en-NO" dirty="0"/>
          </a:p>
        </p:txBody>
      </p:sp>
      <p:pic>
        <p:nvPicPr>
          <p:cNvPr id="5" name="Picture 4">
            <a:extLst>
              <a:ext uri="{FF2B5EF4-FFF2-40B4-BE49-F238E27FC236}">
                <a16:creationId xmlns:a16="http://schemas.microsoft.com/office/drawing/2014/main" id="{6FD5AC8E-D06B-D072-F705-F5837023FA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047" y="1726387"/>
            <a:ext cx="3730789" cy="2614884"/>
          </a:xfrm>
          <a:prstGeom prst="rect">
            <a:avLst/>
          </a:prstGeom>
        </p:spPr>
      </p:pic>
      <p:pic>
        <p:nvPicPr>
          <p:cNvPr id="6" name="Picture 5" descr="A close up of a logo&#10;&#10;Description automatically generated">
            <a:extLst>
              <a:ext uri="{FF2B5EF4-FFF2-40B4-BE49-F238E27FC236}">
                <a16:creationId xmlns:a16="http://schemas.microsoft.com/office/drawing/2014/main" id="{7A35671E-DE5A-93B9-0B5A-F077E35778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3799" y="1726387"/>
            <a:ext cx="2039638" cy="2614884"/>
          </a:xfrm>
          <a:prstGeom prst="rect">
            <a:avLst/>
          </a:prstGeom>
          <a:ln w="6350">
            <a:solidFill>
              <a:schemeClr val="tx1"/>
            </a:solidFill>
          </a:ln>
        </p:spPr>
      </p:pic>
      <p:grpSp>
        <p:nvGrpSpPr>
          <p:cNvPr id="7" name="Group 6">
            <a:extLst>
              <a:ext uri="{FF2B5EF4-FFF2-40B4-BE49-F238E27FC236}">
                <a16:creationId xmlns:a16="http://schemas.microsoft.com/office/drawing/2014/main" id="{03777848-4B96-543E-8654-F9004BEFEF29}"/>
              </a:ext>
            </a:extLst>
          </p:cNvPr>
          <p:cNvGrpSpPr/>
          <p:nvPr/>
        </p:nvGrpSpPr>
        <p:grpSpPr>
          <a:xfrm>
            <a:off x="507304" y="6160254"/>
            <a:ext cx="4019215" cy="360000"/>
            <a:chOff x="566707" y="4358558"/>
            <a:chExt cx="4019215" cy="360000"/>
          </a:xfrm>
        </p:grpSpPr>
        <p:grpSp>
          <p:nvGrpSpPr>
            <p:cNvPr id="8" name="Group 7">
              <a:extLst>
                <a:ext uri="{FF2B5EF4-FFF2-40B4-BE49-F238E27FC236}">
                  <a16:creationId xmlns:a16="http://schemas.microsoft.com/office/drawing/2014/main" id="{EE19C9B3-FB3F-FB77-C321-AF4DF8E676E9}"/>
                </a:ext>
              </a:extLst>
            </p:cNvPr>
            <p:cNvGrpSpPr/>
            <p:nvPr/>
          </p:nvGrpSpPr>
          <p:grpSpPr>
            <a:xfrm>
              <a:off x="690712" y="4363947"/>
              <a:ext cx="3895210" cy="311877"/>
              <a:chOff x="2381314" y="5329272"/>
              <a:chExt cx="3895210" cy="311877"/>
            </a:xfrm>
          </p:grpSpPr>
          <p:sp>
            <p:nvSpPr>
              <p:cNvPr id="10" name="TextBox 9">
                <a:extLst>
                  <a:ext uri="{FF2B5EF4-FFF2-40B4-BE49-F238E27FC236}">
                    <a16:creationId xmlns:a16="http://schemas.microsoft.com/office/drawing/2014/main" id="{1000FEFA-E0BE-A876-CA7C-90757EBE9091}"/>
                  </a:ext>
                </a:extLst>
              </p:cNvPr>
              <p:cNvSpPr txBox="1"/>
              <p:nvPr/>
            </p:nvSpPr>
            <p:spPr>
              <a:xfrm>
                <a:off x="2617309" y="5329272"/>
                <a:ext cx="3659215" cy="298864"/>
              </a:xfrm>
              <a:prstGeom prst="rect">
                <a:avLst/>
              </a:prstGeom>
              <a:noFill/>
            </p:spPr>
            <p:txBody>
              <a:bodyPr wrap="square">
                <a:spAutoFit/>
              </a:bodyPr>
              <a:lstStyle/>
              <a:p>
                <a:pPr fontAlgn="b">
                  <a:lnSpc>
                    <a:spcPct val="150000"/>
                  </a:lnSpc>
                  <a:defRPr/>
                </a:pPr>
                <a:r>
                  <a:rPr lang="en-US" sz="1100" i="1" u="sng" kern="100"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Breastfeeding attachment </a:t>
                </a:r>
                <a:endParaRPr lang="en-GB" sz="1100" i="1" kern="100" dirty="0">
                  <a:latin typeface="Arial" panose="020B0604020202020204" pitchFamily="34" charset="0"/>
                  <a:ea typeface="Calibri" panose="020F050202020403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6E76A773-1603-DE48-38CF-E094C8D832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81314" y="5417418"/>
                <a:ext cx="223731" cy="223731"/>
              </a:xfrm>
              <a:prstGeom prst="rect">
                <a:avLst/>
              </a:prstGeom>
            </p:spPr>
          </p:pic>
        </p:grpSp>
        <p:pic>
          <p:nvPicPr>
            <p:cNvPr id="9" name="Picture 8" descr="A blue circle with a white camera&#10;&#10;Description automatically generated">
              <a:extLst>
                <a:ext uri="{FF2B5EF4-FFF2-40B4-BE49-F238E27FC236}">
                  <a16:creationId xmlns:a16="http://schemas.microsoft.com/office/drawing/2014/main" id="{7BB875B4-0AD4-C915-7DB5-097884FDE6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07" y="4358558"/>
              <a:ext cx="360000" cy="360000"/>
            </a:xfrm>
            <a:prstGeom prst="rect">
              <a:avLst/>
            </a:prstGeom>
          </p:spPr>
        </p:pic>
      </p:grpSp>
      <p:sp>
        <p:nvSpPr>
          <p:cNvPr id="4" name="TextBox 3">
            <a:extLst>
              <a:ext uri="{FF2B5EF4-FFF2-40B4-BE49-F238E27FC236}">
                <a16:creationId xmlns:a16="http://schemas.microsoft.com/office/drawing/2014/main" id="{A6EEB6D9-F046-2E68-F68B-FB75103D4629}"/>
              </a:ext>
            </a:extLst>
          </p:cNvPr>
          <p:cNvSpPr txBox="1"/>
          <p:nvPr/>
        </p:nvSpPr>
        <p:spPr>
          <a:xfrm>
            <a:off x="3372024" y="4124595"/>
            <a:ext cx="1081775" cy="192360"/>
          </a:xfrm>
          <a:prstGeom prst="rect">
            <a:avLst/>
          </a:prstGeom>
          <a:noFill/>
        </p:spPr>
        <p:txBody>
          <a:bodyPr wrap="square" rtlCol="0">
            <a:spAutoFit/>
          </a:bodyPr>
          <a:lstStyle/>
          <a:p>
            <a:r>
              <a:rPr lang="en-US" sz="650" dirty="0">
                <a:solidFill>
                  <a:schemeClr val="bg1"/>
                </a:solidFill>
                <a:latin typeface="Arial" panose="020B0604020202020204" pitchFamily="34" charset="0"/>
                <a:cs typeface="Arial" panose="020B0604020202020204" pitchFamily="34" charset="0"/>
              </a:rPr>
              <a:t>© Felicity Savage</a:t>
            </a:r>
          </a:p>
        </p:txBody>
      </p:sp>
    </p:spTree>
    <p:extLst>
      <p:ext uri="{BB962C8B-B14F-4D97-AF65-F5344CB8AC3E}">
        <p14:creationId xmlns:p14="http://schemas.microsoft.com/office/powerpoint/2010/main" val="38962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1E2CBC-B490-1690-1AD3-822EA99D7CC1}"/>
              </a:ext>
            </a:extLst>
          </p:cNvPr>
          <p:cNvSpPr/>
          <p:nvPr/>
        </p:nvSpPr>
        <p:spPr>
          <a:xfrm>
            <a:off x="3242733" y="1734853"/>
            <a:ext cx="5393963" cy="257468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95EBB25F-6D77-4B02-8E6E-9701933E3A7F}"/>
              </a:ext>
            </a:extLst>
          </p:cNvPr>
          <p:cNvSpPr>
            <a:spLocks noGrp="1"/>
          </p:cNvSpPr>
          <p:nvPr>
            <p:ph type="title"/>
          </p:nvPr>
        </p:nvSpPr>
        <p:spPr/>
        <p:txBody>
          <a:bodyPr/>
          <a:lstStyle/>
          <a:p>
            <a:r>
              <a:rPr lang="en-US" dirty="0"/>
              <a:t>What do you observe with poor attachment?</a:t>
            </a:r>
            <a:endParaRPr lang="en-NO" dirty="0"/>
          </a:p>
        </p:txBody>
      </p:sp>
      <p:sp>
        <p:nvSpPr>
          <p:cNvPr id="2" name="Content Placeholder 1">
            <a:extLst>
              <a:ext uri="{FF2B5EF4-FFF2-40B4-BE49-F238E27FC236}">
                <a16:creationId xmlns:a16="http://schemas.microsoft.com/office/drawing/2014/main" id="{03553026-6D48-F080-F1EE-A0CE4E3130E2}"/>
              </a:ext>
            </a:extLst>
          </p:cNvPr>
          <p:cNvSpPr>
            <a:spLocks noGrp="1"/>
          </p:cNvSpPr>
          <p:nvPr>
            <p:ph idx="1"/>
          </p:nvPr>
        </p:nvSpPr>
        <p:spPr>
          <a:xfrm>
            <a:off x="3314700" y="1807369"/>
            <a:ext cx="5321996" cy="4492750"/>
          </a:xfrm>
          <a:prstGeom prst="rect">
            <a:avLst/>
          </a:prstGeom>
        </p:spPr>
        <p:txBody>
          <a:bodyPr/>
          <a:lstStyle/>
          <a:p>
            <a:pPr lvl="0"/>
            <a:r>
              <a:rPr lang="en-US" dirty="0"/>
              <a:t>Less </a:t>
            </a:r>
            <a:r>
              <a:rPr lang="en-US" b="1" dirty="0"/>
              <a:t>areola</a:t>
            </a:r>
            <a:r>
              <a:rPr lang="en-US" dirty="0"/>
              <a:t> is visible above the baby’s mouth </a:t>
            </a:r>
            <a:br>
              <a:rPr lang="en-US" dirty="0"/>
            </a:br>
            <a:r>
              <a:rPr lang="en-US" dirty="0"/>
              <a:t>than below. (You might see equal amounts of </a:t>
            </a:r>
            <a:br>
              <a:rPr lang="en-US" dirty="0"/>
            </a:br>
            <a:r>
              <a:rPr lang="en-US" dirty="0"/>
              <a:t>areola above and below the mouth.)</a:t>
            </a:r>
          </a:p>
          <a:p>
            <a:pPr lvl="0"/>
            <a:r>
              <a:rPr lang="en-US" dirty="0"/>
              <a:t>The </a:t>
            </a:r>
            <a:r>
              <a:rPr lang="en-US" b="1" dirty="0"/>
              <a:t>mouth</a:t>
            </a:r>
            <a:r>
              <a:rPr lang="en-US" dirty="0"/>
              <a:t> is not wide open.</a:t>
            </a:r>
          </a:p>
          <a:p>
            <a:pPr lvl="0"/>
            <a:r>
              <a:rPr lang="en-US" dirty="0"/>
              <a:t>The </a:t>
            </a:r>
            <a:r>
              <a:rPr lang="en-US" b="1" dirty="0"/>
              <a:t>lower lip</a:t>
            </a:r>
            <a:r>
              <a:rPr lang="en-US" dirty="0"/>
              <a:t> is pointing forward or turned in.</a:t>
            </a:r>
          </a:p>
          <a:p>
            <a:pPr lvl="0"/>
            <a:r>
              <a:rPr lang="en-US" dirty="0"/>
              <a:t>The </a:t>
            </a:r>
            <a:r>
              <a:rPr lang="en-US" b="1" dirty="0"/>
              <a:t>chin</a:t>
            </a:r>
            <a:r>
              <a:rPr lang="en-US" dirty="0"/>
              <a:t> does not touch the breast.</a:t>
            </a:r>
          </a:p>
        </p:txBody>
      </p:sp>
      <p:pic>
        <p:nvPicPr>
          <p:cNvPr id="4" name="Picture 3" descr="Icon&#10;&#10;Description automatically generated">
            <a:extLst>
              <a:ext uri="{FF2B5EF4-FFF2-40B4-BE49-F238E27FC236}">
                <a16:creationId xmlns:a16="http://schemas.microsoft.com/office/drawing/2014/main" id="{57A2CE79-6DC1-90FD-3977-68B81174B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304" y="1692517"/>
            <a:ext cx="2616896" cy="2660883"/>
          </a:xfrm>
          <a:prstGeom prst="rect">
            <a:avLst/>
          </a:prstGeom>
        </p:spPr>
      </p:pic>
      <p:grpSp>
        <p:nvGrpSpPr>
          <p:cNvPr id="5" name="Group 4">
            <a:extLst>
              <a:ext uri="{FF2B5EF4-FFF2-40B4-BE49-F238E27FC236}">
                <a16:creationId xmlns:a16="http://schemas.microsoft.com/office/drawing/2014/main" id="{3F04417C-EDD9-4DEF-E221-14B4B8AFE6F7}"/>
              </a:ext>
            </a:extLst>
          </p:cNvPr>
          <p:cNvGrpSpPr/>
          <p:nvPr/>
        </p:nvGrpSpPr>
        <p:grpSpPr>
          <a:xfrm>
            <a:off x="3242733" y="4725899"/>
            <a:ext cx="4022270" cy="360000"/>
            <a:chOff x="566707" y="4383958"/>
            <a:chExt cx="4022270" cy="360000"/>
          </a:xfrm>
        </p:grpSpPr>
        <p:grpSp>
          <p:nvGrpSpPr>
            <p:cNvPr id="6" name="Group 5">
              <a:extLst>
                <a:ext uri="{FF2B5EF4-FFF2-40B4-BE49-F238E27FC236}">
                  <a16:creationId xmlns:a16="http://schemas.microsoft.com/office/drawing/2014/main" id="{BC948F3B-4FD3-9E4D-0B94-9E40B3E5F621}"/>
                </a:ext>
              </a:extLst>
            </p:cNvPr>
            <p:cNvGrpSpPr/>
            <p:nvPr/>
          </p:nvGrpSpPr>
          <p:grpSpPr>
            <a:xfrm>
              <a:off x="690712" y="4440486"/>
              <a:ext cx="3898265" cy="298864"/>
              <a:chOff x="2381314" y="5405811"/>
              <a:chExt cx="3898265" cy="298864"/>
            </a:xfrm>
          </p:grpSpPr>
          <p:sp>
            <p:nvSpPr>
              <p:cNvPr id="8" name="TextBox 7">
                <a:extLst>
                  <a:ext uri="{FF2B5EF4-FFF2-40B4-BE49-F238E27FC236}">
                    <a16:creationId xmlns:a16="http://schemas.microsoft.com/office/drawing/2014/main" id="{349962F3-2C7D-308E-D37F-BE4F95121F81}"/>
                  </a:ext>
                </a:extLst>
              </p:cNvPr>
              <p:cNvSpPr txBox="1"/>
              <p:nvPr/>
            </p:nvSpPr>
            <p:spPr>
              <a:xfrm>
                <a:off x="2620364" y="5405811"/>
                <a:ext cx="3659215" cy="298864"/>
              </a:xfrm>
              <a:prstGeom prst="rect">
                <a:avLst/>
              </a:prstGeom>
              <a:noFill/>
            </p:spPr>
            <p:txBody>
              <a:bodyPr wrap="square">
                <a:spAutoFit/>
              </a:bodyPr>
              <a:lstStyle/>
              <a:p>
                <a:pPr marL="0" marR="0" lvl="0" indent="0" algn="l" defTabSz="914400" rtl="0" eaLnBrk="1" fontAlgn="b" latinLnBrk="0" hangingPunct="1">
                  <a:lnSpc>
                    <a:spcPct val="150000"/>
                  </a:lnSpc>
                  <a:spcBef>
                    <a:spcPts val="0"/>
                  </a:spcBef>
                  <a:spcAft>
                    <a:spcPts val="0"/>
                  </a:spcAft>
                  <a:buClrTx/>
                  <a:buSzTx/>
                  <a:buFontTx/>
                  <a:buNone/>
                  <a:tabLst/>
                  <a:defRPr/>
                </a:pPr>
                <a:r>
                  <a:rPr kumimoji="0" lang="en-US" altLang="zh-CN" sz="1100" i="1"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hlinkClick r:id="rId4"/>
                  </a:rPr>
                  <a:t>Poor Attachment</a:t>
                </a:r>
                <a:endParaRPr kumimoji="0" lang="zh-CN" altLang="zh-CN" sz="1100" i="1"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9" name="Graphic 8">
                <a:extLst>
                  <a:ext uri="{FF2B5EF4-FFF2-40B4-BE49-F238E27FC236}">
                    <a16:creationId xmlns:a16="http://schemas.microsoft.com/office/drawing/2014/main" id="{A11624F2-BC82-33DD-90B3-EF658F9EB4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1314" y="5417418"/>
                <a:ext cx="223731" cy="223731"/>
              </a:xfrm>
              <a:prstGeom prst="rect">
                <a:avLst/>
              </a:prstGeom>
            </p:spPr>
          </p:pic>
        </p:grpSp>
        <p:pic>
          <p:nvPicPr>
            <p:cNvPr id="7" name="Picture 6" descr="A blue circle with a white camera&#10;&#10;Description automatically generated">
              <a:extLst>
                <a:ext uri="{FF2B5EF4-FFF2-40B4-BE49-F238E27FC236}">
                  <a16:creationId xmlns:a16="http://schemas.microsoft.com/office/drawing/2014/main" id="{3A17E421-2B33-8302-CFA1-E9E18A5630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67326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E701E-B9C4-6486-34D8-03326ABDDC49}"/>
              </a:ext>
            </a:extLst>
          </p:cNvPr>
          <p:cNvSpPr/>
          <p:nvPr/>
        </p:nvSpPr>
        <p:spPr>
          <a:xfrm>
            <a:off x="507304" y="1734853"/>
            <a:ext cx="8129392" cy="3287204"/>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765173D5-31D0-3F1F-F28F-47C42E4BF9BF}"/>
              </a:ext>
            </a:extLst>
          </p:cNvPr>
          <p:cNvSpPr>
            <a:spLocks noGrp="1"/>
          </p:cNvSpPr>
          <p:nvPr>
            <p:ph type="title"/>
          </p:nvPr>
        </p:nvSpPr>
        <p:spPr/>
        <p:txBody>
          <a:bodyPr/>
          <a:lstStyle/>
          <a:p>
            <a:r>
              <a:rPr lang="en-GB" altLang="en-US" dirty="0"/>
              <a:t>What are the results of poor attachment?</a:t>
            </a:r>
            <a:endParaRPr lang="en-NO" dirty="0"/>
          </a:p>
        </p:txBody>
      </p:sp>
      <p:sp>
        <p:nvSpPr>
          <p:cNvPr id="2" name="Content Placeholder 1">
            <a:extLst>
              <a:ext uri="{FF2B5EF4-FFF2-40B4-BE49-F238E27FC236}">
                <a16:creationId xmlns:a16="http://schemas.microsoft.com/office/drawing/2014/main" id="{555B7D31-ADA7-6BD0-7F86-8D36D6F84C9D}"/>
              </a:ext>
            </a:extLst>
          </p:cNvPr>
          <p:cNvSpPr>
            <a:spLocks noGrp="1"/>
          </p:cNvSpPr>
          <p:nvPr>
            <p:ph idx="1"/>
          </p:nvPr>
        </p:nvSpPr>
        <p:spPr>
          <a:xfrm>
            <a:off x="592931" y="1807369"/>
            <a:ext cx="8043765" cy="4492750"/>
          </a:xfrm>
          <a:prstGeom prst="rect">
            <a:avLst/>
          </a:prstGeom>
        </p:spPr>
        <p:txBody>
          <a:bodyPr/>
          <a:lstStyle/>
          <a:p>
            <a:r>
              <a:rPr lang="en-US" dirty="0"/>
              <a:t>Painful nipples</a:t>
            </a:r>
          </a:p>
          <a:p>
            <a:r>
              <a:rPr lang="en-US" dirty="0"/>
              <a:t>Damaged</a:t>
            </a:r>
            <a:r>
              <a:rPr lang="en-US" dirty="0">
                <a:solidFill>
                  <a:srgbClr val="FF0000"/>
                </a:solidFill>
              </a:rPr>
              <a:t> </a:t>
            </a:r>
            <a:r>
              <a:rPr lang="en-US" dirty="0"/>
              <a:t>nipples (cracked)</a:t>
            </a:r>
          </a:p>
          <a:p>
            <a:r>
              <a:rPr lang="en-US" dirty="0"/>
              <a:t>Engorgement</a:t>
            </a:r>
          </a:p>
          <a:p>
            <a:r>
              <a:rPr lang="en-US" dirty="0"/>
              <a:t>Decreased milk production</a:t>
            </a:r>
          </a:p>
          <a:p>
            <a:r>
              <a:rPr lang="en-US" dirty="0"/>
              <a:t>Failure to gain weight</a:t>
            </a:r>
          </a:p>
          <a:p>
            <a:r>
              <a:rPr lang="en-US" dirty="0"/>
              <a:t>Frequent feeds </a:t>
            </a:r>
          </a:p>
          <a:p>
            <a:r>
              <a:rPr lang="en-US" dirty="0"/>
              <a:t>Frequent crying from unsatisfied hunger</a:t>
            </a:r>
          </a:p>
          <a:p>
            <a:endParaRPr lang="en-NO" dirty="0"/>
          </a:p>
        </p:txBody>
      </p:sp>
    </p:spTree>
    <p:extLst>
      <p:ext uri="{BB962C8B-B14F-4D97-AF65-F5344CB8AC3E}">
        <p14:creationId xmlns:p14="http://schemas.microsoft.com/office/powerpoint/2010/main" val="67002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BCAC-A7DC-D468-527E-9EC9FD5A7519}"/>
              </a:ext>
            </a:extLst>
          </p:cNvPr>
          <p:cNvSpPr>
            <a:spLocks noGrp="1"/>
          </p:cNvSpPr>
          <p:nvPr>
            <p:ph type="title"/>
          </p:nvPr>
        </p:nvSpPr>
        <p:spPr/>
        <p:txBody>
          <a:bodyPr/>
          <a:lstStyle/>
          <a:p>
            <a:r>
              <a:rPr lang="en-GB" dirty="0"/>
              <a:t>Practical support</a:t>
            </a:r>
            <a:endParaRPr lang="en-NO" dirty="0"/>
          </a:p>
        </p:txBody>
      </p:sp>
    </p:spTree>
    <p:extLst>
      <p:ext uri="{BB962C8B-B14F-4D97-AF65-F5344CB8AC3E}">
        <p14:creationId xmlns:p14="http://schemas.microsoft.com/office/powerpoint/2010/main" val="420653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rochure with a group of people&#10;&#10;Description automatically generated">
            <a:hlinkClick r:id="rId3"/>
            <a:extLst>
              <a:ext uri="{FF2B5EF4-FFF2-40B4-BE49-F238E27FC236}">
                <a16:creationId xmlns:a16="http://schemas.microsoft.com/office/drawing/2014/main" id="{A0430489-117F-A8B7-0FB7-7FAF082FE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17" y="4776371"/>
            <a:ext cx="2321369" cy="1642717"/>
          </a:xfrm>
          <a:prstGeom prst="rect">
            <a:avLst/>
          </a:prstGeom>
          <a:ln w="6350">
            <a:solidFill>
              <a:schemeClr val="tx1"/>
            </a:solidFill>
          </a:ln>
        </p:spPr>
      </p:pic>
      <p:pic>
        <p:nvPicPr>
          <p:cNvPr id="8" name="Picture 7" descr="A person holding a person&#10;&#10;Description automatically generated">
            <a:hlinkClick r:id="rId5"/>
            <a:extLst>
              <a:ext uri="{FF2B5EF4-FFF2-40B4-BE49-F238E27FC236}">
                <a16:creationId xmlns:a16="http://schemas.microsoft.com/office/drawing/2014/main" id="{58E74D56-E26C-853C-B307-0890CCAF5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310" y="1695451"/>
            <a:ext cx="2325497" cy="3005356"/>
          </a:xfrm>
          <a:prstGeom prst="rect">
            <a:avLst/>
          </a:prstGeom>
          <a:ln w="6350">
            <a:solidFill>
              <a:schemeClr val="tx1"/>
            </a:solidFill>
          </a:ln>
        </p:spPr>
      </p:pic>
      <p:sp>
        <p:nvSpPr>
          <p:cNvPr id="6" name="Rectangle 5">
            <a:extLst>
              <a:ext uri="{FF2B5EF4-FFF2-40B4-BE49-F238E27FC236}">
                <a16:creationId xmlns:a16="http://schemas.microsoft.com/office/drawing/2014/main" id="{C73CA912-E58E-F026-3188-B22279E8A83F}"/>
              </a:ext>
            </a:extLst>
          </p:cNvPr>
          <p:cNvSpPr/>
          <p:nvPr/>
        </p:nvSpPr>
        <p:spPr>
          <a:xfrm>
            <a:off x="2949868" y="1702595"/>
            <a:ext cx="5737822" cy="2998211"/>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359D2991-01CB-F148-35BA-A38ED30883CE}"/>
              </a:ext>
            </a:extLst>
          </p:cNvPr>
          <p:cNvSpPr>
            <a:spLocks noGrp="1"/>
          </p:cNvSpPr>
          <p:nvPr>
            <p:ph type="title"/>
          </p:nvPr>
        </p:nvSpPr>
        <p:spPr/>
        <p:txBody>
          <a:bodyPr/>
          <a:lstStyle/>
          <a:p>
            <a:r>
              <a:rPr lang="en-GB" dirty="0"/>
              <a:t>What is the role of health workers in supporting breastfeeding?</a:t>
            </a:r>
            <a:endParaRPr lang="en-NO" dirty="0"/>
          </a:p>
        </p:txBody>
      </p:sp>
      <p:sp>
        <p:nvSpPr>
          <p:cNvPr id="2" name="Content Placeholder 1">
            <a:extLst>
              <a:ext uri="{FF2B5EF4-FFF2-40B4-BE49-F238E27FC236}">
                <a16:creationId xmlns:a16="http://schemas.microsoft.com/office/drawing/2014/main" id="{E723BF5A-9507-A074-F616-644C04F463EC}"/>
              </a:ext>
            </a:extLst>
          </p:cNvPr>
          <p:cNvSpPr>
            <a:spLocks noGrp="1"/>
          </p:cNvSpPr>
          <p:nvPr>
            <p:ph idx="1"/>
          </p:nvPr>
        </p:nvSpPr>
        <p:spPr>
          <a:xfrm>
            <a:off x="3019947" y="1800225"/>
            <a:ext cx="5579171" cy="4499894"/>
          </a:xfrm>
          <a:prstGeom prst="rect">
            <a:avLst/>
          </a:prstGeom>
        </p:spPr>
        <p:txBody>
          <a:bodyPr/>
          <a:lstStyle/>
          <a:p>
            <a:pPr>
              <a:tabLst>
                <a:tab pos="3910013" algn="l"/>
              </a:tabLst>
            </a:pPr>
            <a:r>
              <a:rPr lang="en-US" dirty="0"/>
              <a:t>Explaining the importance of breastfeeding and </a:t>
            </a:r>
            <a:br>
              <a:rPr lang="en-US" dirty="0"/>
            </a:br>
            <a:r>
              <a:rPr lang="en-US" dirty="0"/>
              <a:t>providing practical support.</a:t>
            </a:r>
          </a:p>
          <a:p>
            <a:r>
              <a:rPr lang="en-US" dirty="0"/>
              <a:t>Protecting newborns from harmful practices such </a:t>
            </a:r>
            <a:br>
              <a:rPr lang="en-US" dirty="0"/>
            </a:br>
            <a:r>
              <a:rPr lang="en-US" dirty="0"/>
              <a:t>as separation, pre-lacteal feeds or supplementation with infant formula.</a:t>
            </a:r>
          </a:p>
          <a:p>
            <a:r>
              <a:rPr lang="en-US" dirty="0"/>
              <a:t>Knowing and meeting obligations under the </a:t>
            </a:r>
            <a:br>
              <a:rPr lang="en-US" dirty="0"/>
            </a:br>
            <a:r>
              <a:rPr lang="en-US" dirty="0"/>
              <a:t>International Code of Marketing of Breast-milk </a:t>
            </a:r>
            <a:br>
              <a:rPr lang="en-US" dirty="0"/>
            </a:br>
            <a:r>
              <a:rPr lang="en-US" dirty="0"/>
              <a:t>Substitutes.</a:t>
            </a:r>
          </a:p>
        </p:txBody>
      </p:sp>
    </p:spTree>
    <p:extLst>
      <p:ext uri="{BB962C8B-B14F-4D97-AF65-F5344CB8AC3E}">
        <p14:creationId xmlns:p14="http://schemas.microsoft.com/office/powerpoint/2010/main" val="176010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holding a baby&#10;&#10;Description automatically generated">
            <a:extLst>
              <a:ext uri="{FF2B5EF4-FFF2-40B4-BE49-F238E27FC236}">
                <a16:creationId xmlns:a16="http://schemas.microsoft.com/office/drawing/2014/main" id="{5456AE18-B6B0-EA9D-BB41-3F2960603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351" y="1638771"/>
            <a:ext cx="2371466" cy="2371466"/>
          </a:xfrm>
          <a:prstGeom prst="rect">
            <a:avLst/>
          </a:prstGeom>
          <a:ln w="6350">
            <a:solidFill>
              <a:schemeClr val="tx1"/>
            </a:solidFill>
          </a:ln>
        </p:spPr>
      </p:pic>
      <p:pic>
        <p:nvPicPr>
          <p:cNvPr id="12" name="Picture 11" descr="A person in a hospital bed with a doctor and a baby&#10;&#10;Description automatically generated">
            <a:extLst>
              <a:ext uri="{FF2B5EF4-FFF2-40B4-BE49-F238E27FC236}">
                <a16:creationId xmlns:a16="http://schemas.microsoft.com/office/drawing/2014/main" id="{A9BF0C93-3473-F6B5-4D35-97968D5F3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49" y="4101331"/>
            <a:ext cx="2371465" cy="2371465"/>
          </a:xfrm>
          <a:prstGeom prst="rect">
            <a:avLst/>
          </a:prstGeom>
          <a:ln w="6350">
            <a:solidFill>
              <a:schemeClr val="tx1">
                <a:lumMod val="40000"/>
                <a:lumOff val="60000"/>
              </a:schemeClr>
            </a:solidFill>
          </a:ln>
        </p:spPr>
      </p:pic>
      <p:pic>
        <p:nvPicPr>
          <p:cNvPr id="10" name="Picture 9" descr="A person holding a baby&#10;&#10;Description automatically generated">
            <a:extLst>
              <a:ext uri="{FF2B5EF4-FFF2-40B4-BE49-F238E27FC236}">
                <a16:creationId xmlns:a16="http://schemas.microsoft.com/office/drawing/2014/main" id="{D62A7923-BDC5-3290-08ED-FA2698B3F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50" y="1638771"/>
            <a:ext cx="2371465" cy="2371465"/>
          </a:xfrm>
          <a:prstGeom prst="rect">
            <a:avLst/>
          </a:prstGeom>
          <a:ln w="6350">
            <a:solidFill>
              <a:schemeClr val="tx1">
                <a:lumMod val="40000"/>
                <a:lumOff val="60000"/>
              </a:schemeClr>
            </a:solidFill>
          </a:ln>
        </p:spPr>
      </p:pic>
      <p:pic>
        <p:nvPicPr>
          <p:cNvPr id="4" name="Picture 3" descr="A person and person shaking hands&#10;&#10;Description automatically generated">
            <a:extLst>
              <a:ext uri="{FF2B5EF4-FFF2-40B4-BE49-F238E27FC236}">
                <a16:creationId xmlns:a16="http://schemas.microsoft.com/office/drawing/2014/main" id="{192DB3F2-9BE6-515E-124C-9877AEE3F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2351" y="4101331"/>
            <a:ext cx="2371465" cy="2371465"/>
          </a:xfrm>
          <a:prstGeom prst="rect">
            <a:avLst/>
          </a:prstGeom>
          <a:ln w="6350">
            <a:solidFill>
              <a:schemeClr val="tx1">
                <a:lumMod val="40000"/>
                <a:lumOff val="60000"/>
              </a:schemeClr>
            </a:solidFill>
          </a:ln>
        </p:spPr>
      </p:pic>
      <p:sp>
        <p:nvSpPr>
          <p:cNvPr id="3" name="Title 2">
            <a:extLst>
              <a:ext uri="{FF2B5EF4-FFF2-40B4-BE49-F238E27FC236}">
                <a16:creationId xmlns:a16="http://schemas.microsoft.com/office/drawing/2014/main" id="{DBFD9B42-5546-4F14-ADB2-82C9A28CF8EC}"/>
              </a:ext>
            </a:extLst>
          </p:cNvPr>
          <p:cNvSpPr>
            <a:spLocks noGrp="1"/>
          </p:cNvSpPr>
          <p:nvPr>
            <p:ph type="title"/>
          </p:nvPr>
        </p:nvSpPr>
        <p:spPr/>
        <p:txBody>
          <a:bodyPr/>
          <a:lstStyle/>
          <a:p>
            <a:r>
              <a:rPr lang="en-GB" sz="2800" dirty="0"/>
              <a:t>How do companies undermine breastfeeding?</a:t>
            </a:r>
            <a:endParaRPr lang="en-NO" sz="2800" dirty="0"/>
          </a:p>
        </p:txBody>
      </p:sp>
    </p:spTree>
    <p:extLst>
      <p:ext uri="{BB962C8B-B14F-4D97-AF65-F5344CB8AC3E}">
        <p14:creationId xmlns:p14="http://schemas.microsoft.com/office/powerpoint/2010/main" val="3717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baby&#10;&#10;Description automatically generated">
            <a:extLst>
              <a:ext uri="{FF2B5EF4-FFF2-40B4-BE49-F238E27FC236}">
                <a16:creationId xmlns:a16="http://schemas.microsoft.com/office/drawing/2014/main" id="{07EDFB0C-C5AF-1C11-AE8B-19B83A966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53" y="1707356"/>
            <a:ext cx="1844796" cy="3265564"/>
          </a:xfrm>
          <a:prstGeom prst="rect">
            <a:avLst/>
          </a:prstGeom>
          <a:ln>
            <a:solidFill>
              <a:schemeClr val="tx1">
                <a:lumMod val="40000"/>
                <a:lumOff val="60000"/>
              </a:schemeClr>
            </a:solidFill>
          </a:ln>
        </p:spPr>
      </p:pic>
      <p:sp>
        <p:nvSpPr>
          <p:cNvPr id="2" name="Content Placeholder 1">
            <a:extLst>
              <a:ext uri="{FF2B5EF4-FFF2-40B4-BE49-F238E27FC236}">
                <a16:creationId xmlns:a16="http://schemas.microsoft.com/office/drawing/2014/main" id="{CF121FFE-1F8A-FDB8-4989-F2F7645B4F56}"/>
              </a:ext>
            </a:extLst>
          </p:cNvPr>
          <p:cNvSpPr txBox="1">
            <a:spLocks/>
          </p:cNvSpPr>
          <p:nvPr/>
        </p:nvSpPr>
        <p:spPr>
          <a:xfrm>
            <a:off x="5135823" y="1707357"/>
            <a:ext cx="3527813" cy="4057340"/>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accent3">
                    <a:lumMod val="50000"/>
                  </a:schemeClr>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US" altLang="en-US" b="1" dirty="0">
                <a:solidFill>
                  <a:schemeClr val="tx1"/>
                </a:solidFill>
              </a:rPr>
              <a:t>Early initiation and establishment of breastfeeding is supported for all newborns.</a:t>
            </a:r>
          </a:p>
          <a:p>
            <a:r>
              <a:rPr lang="en-US" altLang="en-US" dirty="0">
                <a:solidFill>
                  <a:schemeClr val="tx1"/>
                </a:solidFill>
              </a:rPr>
              <a:t>Know the principles of lactation. </a:t>
            </a:r>
          </a:p>
          <a:p>
            <a:r>
              <a:rPr lang="en-US" altLang="en-US" dirty="0">
                <a:solidFill>
                  <a:schemeClr val="tx1"/>
                </a:solidFill>
              </a:rPr>
              <a:t>Identify good and poor positioning and attachment.</a:t>
            </a:r>
          </a:p>
          <a:p>
            <a:r>
              <a:rPr lang="en-US" altLang="en-US" dirty="0">
                <a:solidFill>
                  <a:schemeClr val="tx1"/>
                </a:solidFill>
              </a:rPr>
              <a:t>Give practical support to mothers </a:t>
            </a:r>
            <a:br>
              <a:rPr lang="en-US" altLang="en-US" dirty="0">
                <a:solidFill>
                  <a:schemeClr val="tx1"/>
                </a:solidFill>
              </a:rPr>
            </a:br>
            <a:r>
              <a:rPr lang="en-US" altLang="en-US" dirty="0">
                <a:solidFill>
                  <a:schemeClr val="tx1"/>
                </a:solidFill>
              </a:rPr>
              <a:t>for early initiation of breastfeeding and successful breastfeeding.</a:t>
            </a:r>
          </a:p>
          <a:p>
            <a:r>
              <a:rPr lang="en-US" altLang="en-US" dirty="0">
                <a:solidFill>
                  <a:schemeClr val="tx1"/>
                </a:solidFill>
              </a:rPr>
              <a:t>Promote early and exclusive </a:t>
            </a:r>
            <a:br>
              <a:rPr lang="en-US" altLang="en-US" dirty="0">
                <a:solidFill>
                  <a:schemeClr val="tx1"/>
                </a:solidFill>
              </a:rPr>
            </a:br>
            <a:r>
              <a:rPr lang="en-US" altLang="en-US" dirty="0">
                <a:solidFill>
                  <a:schemeClr val="tx1"/>
                </a:solidFill>
              </a:rPr>
              <a:t>breastfeeding in health facilities </a:t>
            </a:r>
            <a:br>
              <a:rPr lang="en-US" altLang="en-US" dirty="0">
                <a:solidFill>
                  <a:schemeClr val="tx1"/>
                </a:solidFill>
              </a:rPr>
            </a:br>
            <a:r>
              <a:rPr lang="en-US" altLang="en-US" dirty="0">
                <a:solidFill>
                  <a:schemeClr val="tx1"/>
                </a:solidFill>
              </a:rPr>
              <a:t>and at home. </a:t>
            </a:r>
          </a:p>
        </p:txBody>
      </p:sp>
      <p:sp>
        <p:nvSpPr>
          <p:cNvPr id="7" name="Title 5">
            <a:extLst>
              <a:ext uri="{FF2B5EF4-FFF2-40B4-BE49-F238E27FC236}">
                <a16:creationId xmlns:a16="http://schemas.microsoft.com/office/drawing/2014/main" id="{24C8D2A3-7892-1906-29B0-D691FA93E681}"/>
              </a:ext>
            </a:extLst>
          </p:cNvPr>
          <p:cNvSpPr txBox="1">
            <a:spLocks/>
          </p:cNvSpPr>
          <p:nvPr/>
        </p:nvSpPr>
        <p:spPr>
          <a:xfrm>
            <a:off x="0" y="0"/>
            <a:ext cx="9144000" cy="170735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en-GB"/>
              <a:t>Goal and </a:t>
            </a:r>
            <a:r>
              <a:rPr lang="nb-NO"/>
              <a:t>l</a:t>
            </a:r>
            <a:r>
              <a:rPr lang="en-NO"/>
              <a:t>earning </a:t>
            </a:r>
            <a:r>
              <a:rPr lang="en-GB"/>
              <a:t>outcomes</a:t>
            </a:r>
            <a:endParaRPr lang="en-NO" dirty="0"/>
          </a:p>
        </p:txBody>
      </p:sp>
      <p:pic>
        <p:nvPicPr>
          <p:cNvPr id="10" name="Picture 9">
            <a:extLst>
              <a:ext uri="{FF2B5EF4-FFF2-40B4-BE49-F238E27FC236}">
                <a16:creationId xmlns:a16="http://schemas.microsoft.com/office/drawing/2014/main" id="{5ED9927A-7581-295A-CF2C-0903BEA76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016" y="1707356"/>
            <a:ext cx="2481137" cy="3265564"/>
          </a:xfrm>
          <a:prstGeom prst="rect">
            <a:avLst/>
          </a:prstGeom>
          <a:ln>
            <a:solidFill>
              <a:schemeClr val="bg1">
                <a:lumMod val="75000"/>
              </a:schemeClr>
            </a:solidFill>
          </a:ln>
        </p:spPr>
      </p:pic>
      <p:sp>
        <p:nvSpPr>
          <p:cNvPr id="4" name="Oval 3">
            <a:extLst>
              <a:ext uri="{FF2B5EF4-FFF2-40B4-BE49-F238E27FC236}">
                <a16:creationId xmlns:a16="http://schemas.microsoft.com/office/drawing/2014/main" id="{8862FD1B-BA26-9EEB-8E84-0CB09F7327DC}"/>
              </a:ext>
            </a:extLst>
          </p:cNvPr>
          <p:cNvSpPr/>
          <p:nvPr/>
        </p:nvSpPr>
        <p:spPr>
          <a:xfrm>
            <a:off x="673423" y="4119941"/>
            <a:ext cx="708531" cy="444382"/>
          </a:xfrm>
          <a:prstGeom prst="ellipse">
            <a:avLst/>
          </a:prstGeom>
          <a:noFill/>
          <a:ln w="19050">
            <a:solidFill>
              <a:srgbClr val="1C86A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US" sz="1554" dirty="0"/>
          </a:p>
        </p:txBody>
      </p:sp>
      <p:sp>
        <p:nvSpPr>
          <p:cNvPr id="12" name="Oval 11">
            <a:extLst>
              <a:ext uri="{FF2B5EF4-FFF2-40B4-BE49-F238E27FC236}">
                <a16:creationId xmlns:a16="http://schemas.microsoft.com/office/drawing/2014/main" id="{2E76EFD7-4538-7FF0-9C33-6CC67CBAA48F}"/>
              </a:ext>
            </a:extLst>
          </p:cNvPr>
          <p:cNvSpPr/>
          <p:nvPr/>
        </p:nvSpPr>
        <p:spPr>
          <a:xfrm>
            <a:off x="2619859" y="2581697"/>
            <a:ext cx="1520382" cy="683663"/>
          </a:xfrm>
          <a:prstGeom prst="ellipse">
            <a:avLst/>
          </a:prstGeom>
          <a:noFill/>
          <a:ln w="19050">
            <a:solidFill>
              <a:srgbClr val="1C86A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US" sz="1554" dirty="0"/>
          </a:p>
        </p:txBody>
      </p:sp>
    </p:spTree>
    <p:extLst>
      <p:ext uri="{BB962C8B-B14F-4D97-AF65-F5344CB8AC3E}">
        <p14:creationId xmlns:p14="http://schemas.microsoft.com/office/powerpoint/2010/main" val="39111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C23BD2-FA68-367E-364E-4D598D439231}"/>
              </a:ext>
            </a:extLst>
          </p:cNvPr>
          <p:cNvSpPr/>
          <p:nvPr/>
        </p:nvSpPr>
        <p:spPr>
          <a:xfrm>
            <a:off x="3953932" y="1734852"/>
            <a:ext cx="4682763" cy="241891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8854B44F-E100-E784-C9A2-35EB12CE6D97}"/>
              </a:ext>
            </a:extLst>
          </p:cNvPr>
          <p:cNvSpPr>
            <a:spLocks noGrp="1"/>
          </p:cNvSpPr>
          <p:nvPr>
            <p:ph type="title"/>
          </p:nvPr>
        </p:nvSpPr>
        <p:spPr/>
        <p:txBody>
          <a:bodyPr/>
          <a:lstStyle/>
          <a:p>
            <a:r>
              <a:rPr lang="en-US" sz="2800" dirty="0"/>
              <a:t>What are the consequences of misinterpreting newborn cues?</a:t>
            </a:r>
            <a:endParaRPr lang="en-NO" dirty="0"/>
          </a:p>
        </p:txBody>
      </p:sp>
      <p:sp>
        <p:nvSpPr>
          <p:cNvPr id="2" name="Content Placeholder 1">
            <a:extLst>
              <a:ext uri="{FF2B5EF4-FFF2-40B4-BE49-F238E27FC236}">
                <a16:creationId xmlns:a16="http://schemas.microsoft.com/office/drawing/2014/main" id="{D6C8C70A-D197-C2BF-71FB-796E2890CC7A}"/>
              </a:ext>
            </a:extLst>
          </p:cNvPr>
          <p:cNvSpPr>
            <a:spLocks noGrp="1"/>
          </p:cNvSpPr>
          <p:nvPr>
            <p:ph idx="1"/>
          </p:nvPr>
        </p:nvSpPr>
        <p:spPr>
          <a:xfrm>
            <a:off x="4029075" y="1821655"/>
            <a:ext cx="4607621" cy="4478463"/>
          </a:xfrm>
          <a:prstGeom prst="rect">
            <a:avLst/>
          </a:prstGeom>
        </p:spPr>
        <p:txBody>
          <a:bodyPr/>
          <a:lstStyle/>
          <a:p>
            <a:r>
              <a:rPr lang="en-US" sz="1600" spc="-4" dirty="0"/>
              <a:t>Crying, fussiness and short sleep duration </a:t>
            </a:r>
            <a:br>
              <a:rPr lang="en-US" sz="1600" spc="-4" dirty="0"/>
            </a:br>
            <a:r>
              <a:rPr lang="en-US" sz="1600" spc="-4" dirty="0"/>
              <a:t>undermine mother’s confidence.</a:t>
            </a:r>
            <a:endParaRPr lang="en-US" dirty="0"/>
          </a:p>
          <a:p>
            <a:pPr marL="194400" lvl="1" indent="-194400">
              <a:buFont typeface="Arial" panose="020B0604020202020204" pitchFamily="34" charset="0"/>
              <a:buChar char="•"/>
            </a:pPr>
            <a:r>
              <a:rPr lang="en-US" sz="1600" dirty="0"/>
              <a:t>Families and staff may interpret these cues </a:t>
            </a:r>
            <a:br>
              <a:rPr lang="en-US" sz="1600" dirty="0"/>
            </a:br>
            <a:r>
              <a:rPr lang="en-US" sz="1600" dirty="0"/>
              <a:t>as insufficient supply (not enough milk).</a:t>
            </a:r>
            <a:endParaRPr lang="en-US" dirty="0"/>
          </a:p>
          <a:p>
            <a:r>
              <a:rPr lang="en-US" sz="1600" dirty="0"/>
              <a:t>Stopping breast feeding and introduction of </a:t>
            </a:r>
            <a:br>
              <a:rPr lang="en-US" sz="1600" dirty="0"/>
            </a:br>
            <a:r>
              <a:rPr lang="en-US" sz="1600" dirty="0"/>
              <a:t>commercial milk formula can be the result.</a:t>
            </a:r>
          </a:p>
          <a:p>
            <a:pPr>
              <a:lnSpc>
                <a:spcPts val="1600"/>
              </a:lnSpc>
            </a:pPr>
            <a:endParaRPr lang="en-US" dirty="0"/>
          </a:p>
          <a:p>
            <a:pPr marL="0" indent="0">
              <a:buNone/>
            </a:pPr>
            <a:r>
              <a:rPr lang="en-US" sz="1600" b="1" kern="1200" dirty="0">
                <a:latin typeface="Arial" panose="020B0604020202020204" pitchFamily="34" charset="0"/>
                <a:cs typeface="Arial" panose="020B0604020202020204" pitchFamily="34" charset="0"/>
              </a:rPr>
              <a:t>What is the role of the health worker </a:t>
            </a:r>
            <a:br>
              <a:rPr lang="en-US" sz="1600" b="1" kern="1200" dirty="0">
                <a:latin typeface="Arial" panose="020B0604020202020204" pitchFamily="34" charset="0"/>
                <a:cs typeface="Arial" panose="020B0604020202020204" pitchFamily="34" charset="0"/>
              </a:rPr>
            </a:br>
            <a:r>
              <a:rPr lang="en-US" sz="1600" b="1" kern="1200" dirty="0">
                <a:latin typeface="Arial" panose="020B0604020202020204" pitchFamily="34" charset="0"/>
                <a:cs typeface="Arial" panose="020B0604020202020204" pitchFamily="34" charset="0"/>
              </a:rPr>
              <a:t>at this time?</a:t>
            </a:r>
          </a:p>
          <a:p>
            <a:pPr marL="0" indent="0">
              <a:buNone/>
            </a:pPr>
            <a:endParaRPr lang="en-US" sz="1600" b="1" kern="1200" dirty="0">
              <a:latin typeface="Arial" panose="020B0604020202020204" pitchFamily="34" charset="0"/>
              <a:cs typeface="Arial" panose="020B0604020202020204" pitchFamily="34" charset="0"/>
            </a:endParaRPr>
          </a:p>
          <a:p>
            <a:endParaRPr lang="en-US" sz="1600" dirty="0"/>
          </a:p>
          <a:p>
            <a:endParaRPr lang="en-NO" dirty="0"/>
          </a:p>
        </p:txBody>
      </p:sp>
      <p:pic>
        <p:nvPicPr>
          <p:cNvPr id="4" name="Picture 3">
            <a:extLst>
              <a:ext uri="{FF2B5EF4-FFF2-40B4-BE49-F238E27FC236}">
                <a16:creationId xmlns:a16="http://schemas.microsoft.com/office/drawing/2014/main" id="{3105094E-CE06-99B8-DDC6-D9199EAAB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7" y="4246442"/>
            <a:ext cx="3264884" cy="2176589"/>
          </a:xfrm>
          <a:prstGeom prst="rect">
            <a:avLst/>
          </a:prstGeom>
        </p:spPr>
      </p:pic>
      <p:sp>
        <p:nvSpPr>
          <p:cNvPr id="5" name="TextBox 4">
            <a:extLst>
              <a:ext uri="{FF2B5EF4-FFF2-40B4-BE49-F238E27FC236}">
                <a16:creationId xmlns:a16="http://schemas.microsoft.com/office/drawing/2014/main" id="{7FDBBD15-12D0-F973-958E-D689A4EB9AB5}"/>
              </a:ext>
            </a:extLst>
          </p:cNvPr>
          <p:cNvSpPr txBox="1"/>
          <p:nvPr/>
        </p:nvSpPr>
        <p:spPr>
          <a:xfrm>
            <a:off x="1390155" y="6213826"/>
            <a:ext cx="2382253"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UNICEF/UN0232291</a:t>
            </a:r>
            <a:endParaRPr lang="en-US" sz="65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49498F5-BB90-6C72-762F-1C245DAEE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047" y="1726386"/>
            <a:ext cx="3251460" cy="2427383"/>
          </a:xfrm>
          <a:prstGeom prst="rect">
            <a:avLst/>
          </a:prstGeom>
        </p:spPr>
      </p:pic>
      <p:sp>
        <p:nvSpPr>
          <p:cNvPr id="7" name="TextBox 6">
            <a:extLst>
              <a:ext uri="{FF2B5EF4-FFF2-40B4-BE49-F238E27FC236}">
                <a16:creationId xmlns:a16="http://schemas.microsoft.com/office/drawing/2014/main" id="{DD4AE73A-1F3F-E9E2-AC27-C6F9E753A1BC}"/>
              </a:ext>
            </a:extLst>
          </p:cNvPr>
          <p:cNvSpPr txBox="1"/>
          <p:nvPr/>
        </p:nvSpPr>
        <p:spPr>
          <a:xfrm>
            <a:off x="2116805" y="3961409"/>
            <a:ext cx="1653702"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UNICEF/UN0155819/Zammit</a:t>
            </a:r>
            <a:endParaRPr lang="en-GB" sz="650"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D6749E3-B483-E0D5-153F-6BC1B1DD4428}"/>
              </a:ext>
            </a:extLst>
          </p:cNvPr>
          <p:cNvGrpSpPr/>
          <p:nvPr/>
        </p:nvGrpSpPr>
        <p:grpSpPr>
          <a:xfrm>
            <a:off x="4163582" y="5618616"/>
            <a:ext cx="4022270" cy="360000"/>
            <a:chOff x="566707" y="4383958"/>
            <a:chExt cx="4022270" cy="360000"/>
          </a:xfrm>
        </p:grpSpPr>
        <p:grpSp>
          <p:nvGrpSpPr>
            <p:cNvPr id="10" name="Group 9">
              <a:extLst>
                <a:ext uri="{FF2B5EF4-FFF2-40B4-BE49-F238E27FC236}">
                  <a16:creationId xmlns:a16="http://schemas.microsoft.com/office/drawing/2014/main" id="{5A4E6C7F-AB77-E20D-8C60-8921E509C03E}"/>
                </a:ext>
              </a:extLst>
            </p:cNvPr>
            <p:cNvGrpSpPr/>
            <p:nvPr/>
          </p:nvGrpSpPr>
          <p:grpSpPr>
            <a:xfrm>
              <a:off x="690712" y="4440486"/>
              <a:ext cx="3898265" cy="261610"/>
              <a:chOff x="2381314" y="5405811"/>
              <a:chExt cx="3898265" cy="261610"/>
            </a:xfrm>
          </p:grpSpPr>
          <p:sp>
            <p:nvSpPr>
              <p:cNvPr id="12" name="TextBox 11">
                <a:extLst>
                  <a:ext uri="{FF2B5EF4-FFF2-40B4-BE49-F238E27FC236}">
                    <a16:creationId xmlns:a16="http://schemas.microsoft.com/office/drawing/2014/main" id="{71BA04D2-A034-0DC7-EACB-644BA991E0C6}"/>
                  </a:ext>
                </a:extLst>
              </p:cNvPr>
              <p:cNvSpPr txBox="1"/>
              <p:nvPr/>
            </p:nvSpPr>
            <p:spPr>
              <a:xfrm>
                <a:off x="2620364" y="5405811"/>
                <a:ext cx="3659215" cy="261610"/>
              </a:xfrm>
              <a:prstGeom prst="rect">
                <a:avLst/>
              </a:prstGeom>
              <a:noFill/>
            </p:spPr>
            <p:txBody>
              <a:bodyPr wrap="square">
                <a:spAutoFit/>
              </a:bodyPr>
              <a:lstStyle/>
              <a:p>
                <a:r>
                  <a:rPr lang="en-US" sz="1100" i="1" u="sng" dirty="0">
                    <a:solidFill>
                      <a:schemeClr val="tx2"/>
                    </a:solidFill>
                    <a:latin typeface="Arial" panose="020B0604020202020204" pitchFamily="34" charset="0"/>
                    <a:cs typeface="Arial" panose="020B0604020202020204" pitchFamily="34" charset="0"/>
                    <a:hlinkClick r:id="rId5"/>
                  </a:rPr>
                  <a:t>Optimizing breast feeding </a:t>
                </a:r>
                <a:endParaRPr lang="en-US" sz="1100" i="1" u="sng" dirty="0">
                  <a:solidFill>
                    <a:schemeClr val="tx2"/>
                  </a:solidFill>
                  <a:latin typeface="Arial" panose="020B060402020202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A1CB039D-530D-ADF2-675C-A211C0A58D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81314" y="5417418"/>
                <a:ext cx="223731" cy="223731"/>
              </a:xfrm>
              <a:prstGeom prst="rect">
                <a:avLst/>
              </a:prstGeom>
            </p:spPr>
          </p:pic>
        </p:grpSp>
        <p:pic>
          <p:nvPicPr>
            <p:cNvPr id="11" name="Picture 10" descr="A blue circle with a white camera&#10;&#10;Description automatically generated">
              <a:extLst>
                <a:ext uri="{FF2B5EF4-FFF2-40B4-BE49-F238E27FC236}">
                  <a16:creationId xmlns:a16="http://schemas.microsoft.com/office/drawing/2014/main" id="{0239B5B6-BE54-6CBD-B618-9A62D5FFE3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24814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uiExpand="1"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oster of a person and a baby&#10;&#10;Description automatically generated">
            <a:extLst>
              <a:ext uri="{FF2B5EF4-FFF2-40B4-BE49-F238E27FC236}">
                <a16:creationId xmlns:a16="http://schemas.microsoft.com/office/drawing/2014/main" id="{839699AF-8A82-A9E0-1D74-F3E90B773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71" y="3870251"/>
            <a:ext cx="2634830" cy="2634830"/>
          </a:xfrm>
          <a:prstGeom prst="rect">
            <a:avLst/>
          </a:prstGeom>
        </p:spPr>
      </p:pic>
      <p:sp>
        <p:nvSpPr>
          <p:cNvPr id="7" name="Rectangle 6">
            <a:extLst>
              <a:ext uri="{FF2B5EF4-FFF2-40B4-BE49-F238E27FC236}">
                <a16:creationId xmlns:a16="http://schemas.microsoft.com/office/drawing/2014/main" id="{514E5D66-A408-40BF-FE80-8E63D9864401}"/>
              </a:ext>
            </a:extLst>
          </p:cNvPr>
          <p:cNvSpPr/>
          <p:nvPr/>
        </p:nvSpPr>
        <p:spPr>
          <a:xfrm>
            <a:off x="3258589" y="1728744"/>
            <a:ext cx="5378108" cy="2851005"/>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ABC8F5AB-DE17-E6B9-3548-3D07E9944977}"/>
              </a:ext>
            </a:extLst>
          </p:cNvPr>
          <p:cNvSpPr>
            <a:spLocks noGrp="1"/>
          </p:cNvSpPr>
          <p:nvPr>
            <p:ph type="title"/>
          </p:nvPr>
        </p:nvSpPr>
        <p:spPr/>
        <p:txBody>
          <a:bodyPr/>
          <a:lstStyle/>
          <a:p>
            <a:r>
              <a:rPr lang="en-GB" dirty="0"/>
              <a:t> What are the benefits of rooming-in?</a:t>
            </a:r>
            <a:endParaRPr lang="en-NO" dirty="0"/>
          </a:p>
        </p:txBody>
      </p:sp>
      <p:sp>
        <p:nvSpPr>
          <p:cNvPr id="2" name="Content Placeholder 1">
            <a:extLst>
              <a:ext uri="{FF2B5EF4-FFF2-40B4-BE49-F238E27FC236}">
                <a16:creationId xmlns:a16="http://schemas.microsoft.com/office/drawing/2014/main" id="{36729B5F-2799-4015-DAB4-BBE14EFE776E}"/>
              </a:ext>
            </a:extLst>
          </p:cNvPr>
          <p:cNvSpPr>
            <a:spLocks noGrp="1"/>
          </p:cNvSpPr>
          <p:nvPr>
            <p:ph idx="1"/>
          </p:nvPr>
        </p:nvSpPr>
        <p:spPr>
          <a:xfrm>
            <a:off x="3352756" y="1793081"/>
            <a:ext cx="5249755" cy="4507038"/>
          </a:xfrm>
          <a:prstGeom prst="rect">
            <a:avLst/>
          </a:prstGeom>
        </p:spPr>
        <p:txBody>
          <a:bodyPr/>
          <a:lstStyle/>
          <a:p>
            <a:pPr marL="194400" indent="-194400"/>
            <a:r>
              <a:rPr lang="en-US" dirty="0"/>
              <a:t>Mothers and babies are together day and night.</a:t>
            </a:r>
          </a:p>
          <a:p>
            <a:pPr marL="194400" indent="-194400"/>
            <a:r>
              <a:rPr lang="en-US" dirty="0"/>
              <a:t>Mother can respond to baby and feeding cues.</a:t>
            </a:r>
          </a:p>
          <a:p>
            <a:pPr marL="194400" indent="-194400"/>
            <a:r>
              <a:rPr lang="en-US" dirty="0"/>
              <a:t>Mother is more confident about breastfeeding.</a:t>
            </a:r>
          </a:p>
          <a:p>
            <a:pPr marL="194400" indent="-194400"/>
            <a:r>
              <a:rPr lang="en-US" dirty="0"/>
              <a:t>Babies gain weight more quickly.</a:t>
            </a:r>
          </a:p>
          <a:p>
            <a:pPr marL="194400" indent="-194400"/>
            <a:r>
              <a:rPr lang="en-US" dirty="0"/>
              <a:t>Breastfeeding continues longer.</a:t>
            </a:r>
          </a:p>
          <a:p>
            <a:pPr marL="194400" indent="-194400"/>
            <a:r>
              <a:rPr lang="en-US" dirty="0"/>
              <a:t>Minimizing separation helps bonding.</a:t>
            </a:r>
          </a:p>
        </p:txBody>
      </p:sp>
      <p:pic>
        <p:nvPicPr>
          <p:cNvPr id="4" name="Content Placeholder 5">
            <a:extLst>
              <a:ext uri="{FF2B5EF4-FFF2-40B4-BE49-F238E27FC236}">
                <a16:creationId xmlns:a16="http://schemas.microsoft.com/office/drawing/2014/main" id="{F61908A0-D14B-DEEA-B300-C37AEAC24E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347" t="-44" r="5558" b="44"/>
          <a:stretch/>
        </p:blipFill>
        <p:spPr>
          <a:xfrm>
            <a:off x="507303" y="1727838"/>
            <a:ext cx="2622668" cy="2064324"/>
          </a:xfrm>
          <a:prstGeom prst="rect">
            <a:avLst/>
          </a:prstGeom>
        </p:spPr>
      </p:pic>
      <p:sp>
        <p:nvSpPr>
          <p:cNvPr id="5" name="TextBox 4">
            <a:extLst>
              <a:ext uri="{FF2B5EF4-FFF2-40B4-BE49-F238E27FC236}">
                <a16:creationId xmlns:a16="http://schemas.microsoft.com/office/drawing/2014/main" id="{232BD9C5-6757-FCB7-231B-69DC87E401E5}"/>
              </a:ext>
            </a:extLst>
          </p:cNvPr>
          <p:cNvSpPr txBox="1"/>
          <p:nvPr/>
        </p:nvSpPr>
        <p:spPr>
          <a:xfrm>
            <a:off x="1352814" y="3579924"/>
            <a:ext cx="1783088" cy="192360"/>
          </a:xfrm>
          <a:prstGeom prst="rect">
            <a:avLst/>
          </a:prstGeom>
          <a:noFill/>
        </p:spPr>
        <p:txBody>
          <a:bodyPr wrap="square" rtlCol="0">
            <a:spAutoFit/>
          </a:bodyPr>
          <a:lstStyle/>
          <a:p>
            <a:pPr algn="r"/>
            <a:r>
              <a:rPr lang="en-US" sz="650" b="0" i="0" dirty="0">
                <a:solidFill>
                  <a:schemeClr val="bg1"/>
                </a:solidFill>
                <a:effectLst/>
                <a:latin typeface="Arial" panose="020B0604020202020204" pitchFamily="34" charset="0"/>
                <a:cs typeface="Arial" panose="020B0604020202020204" pitchFamily="34" charset="0"/>
              </a:rPr>
              <a:t>© WHO / </a:t>
            </a:r>
            <a:r>
              <a:rPr lang="en-US" sz="650" b="0" i="0" dirty="0" err="1">
                <a:solidFill>
                  <a:schemeClr val="bg1"/>
                </a:solidFill>
                <a:effectLst/>
                <a:latin typeface="Arial" panose="020B0604020202020204" pitchFamily="34" charset="0"/>
                <a:cs typeface="Arial" panose="020B0604020202020204" pitchFamily="34" charset="0"/>
              </a:rPr>
              <a:t>Almaz</a:t>
            </a:r>
            <a:r>
              <a:rPr lang="en-US" sz="650" b="0" i="0" dirty="0">
                <a:solidFill>
                  <a:schemeClr val="bg1"/>
                </a:solidFill>
                <a:effectLst/>
                <a:latin typeface="Arial" panose="020B0604020202020204" pitchFamily="34" charset="0"/>
                <a:cs typeface="Arial" panose="020B0604020202020204" pitchFamily="34" charset="0"/>
              </a:rPr>
              <a:t> </a:t>
            </a:r>
            <a:r>
              <a:rPr lang="en-US" sz="650" b="0" i="0" dirty="0" err="1">
                <a:solidFill>
                  <a:schemeClr val="bg1"/>
                </a:solidFill>
                <a:effectLst/>
                <a:latin typeface="Arial" panose="020B0604020202020204" pitchFamily="34" charset="0"/>
                <a:cs typeface="Arial" panose="020B0604020202020204" pitchFamily="34" charset="0"/>
              </a:rPr>
              <a:t>Zhumaliev</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12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94E1EA-0E79-E254-D773-6DDC3300238F}"/>
              </a:ext>
            </a:extLst>
          </p:cNvPr>
          <p:cNvSpPr/>
          <p:nvPr/>
        </p:nvSpPr>
        <p:spPr>
          <a:xfrm>
            <a:off x="4572000" y="2116183"/>
            <a:ext cx="4047067" cy="44552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A835B395-2905-673E-131F-FEAEB5BDDC64}"/>
              </a:ext>
            </a:extLst>
          </p:cNvPr>
          <p:cNvSpPr>
            <a:spLocks noGrp="1"/>
          </p:cNvSpPr>
          <p:nvPr>
            <p:ph type="title"/>
          </p:nvPr>
        </p:nvSpPr>
        <p:spPr/>
        <p:txBody>
          <a:bodyPr/>
          <a:lstStyle/>
          <a:p>
            <a:r>
              <a:rPr lang="en-GB" sz="2700" dirty="0"/>
              <a:t>How do birth practices impact breastfeeding?</a:t>
            </a:r>
            <a:r>
              <a:rPr lang="en-US" sz="2700" dirty="0"/>
              <a:t> </a:t>
            </a:r>
            <a:endParaRPr lang="en-NO" sz="2700" dirty="0"/>
          </a:p>
        </p:txBody>
      </p:sp>
      <p:sp>
        <p:nvSpPr>
          <p:cNvPr id="2" name="Content Placeholder 1">
            <a:extLst>
              <a:ext uri="{FF2B5EF4-FFF2-40B4-BE49-F238E27FC236}">
                <a16:creationId xmlns:a16="http://schemas.microsoft.com/office/drawing/2014/main" id="{ACA28304-A371-6D44-82CF-4A21423F5E9B}"/>
              </a:ext>
            </a:extLst>
          </p:cNvPr>
          <p:cNvSpPr>
            <a:spLocks noGrp="1"/>
          </p:cNvSpPr>
          <p:nvPr>
            <p:ph idx="1"/>
          </p:nvPr>
        </p:nvSpPr>
        <p:spPr>
          <a:prstGeom prst="rect">
            <a:avLst/>
          </a:prstGeom>
        </p:spPr>
        <p:txBody>
          <a:bodyPr/>
          <a:lstStyle/>
          <a:p>
            <a:pPr marL="0" indent="0">
              <a:buNone/>
            </a:pPr>
            <a:r>
              <a:rPr lang="en-GB" sz="1600" b="1" dirty="0"/>
              <a:t>Birth practice</a:t>
            </a:r>
            <a:endParaRPr lang="en-US" sz="1600" b="1" dirty="0"/>
          </a:p>
          <a:p>
            <a:pPr marL="270000" indent="-270000">
              <a:lnSpc>
                <a:spcPts val="1800"/>
              </a:lnSpc>
              <a:spcBef>
                <a:spcPts val="800"/>
              </a:spcBef>
              <a:buFont typeface="+mj-lt"/>
              <a:buAutoNum type="arabicPeriod"/>
            </a:pPr>
            <a:r>
              <a:rPr lang="en-GB" sz="1600" dirty="0"/>
              <a:t>Mother required to lie flat on her </a:t>
            </a:r>
            <a:br>
              <a:rPr lang="en-GB" sz="1600" dirty="0"/>
            </a:br>
            <a:r>
              <a:rPr lang="en-GB" sz="1600" dirty="0"/>
              <a:t>back during labour and delivery</a:t>
            </a:r>
          </a:p>
          <a:p>
            <a:pPr marL="270000" indent="-270000">
              <a:lnSpc>
                <a:spcPts val="1800"/>
              </a:lnSpc>
              <a:spcBef>
                <a:spcPts val="1200"/>
              </a:spcBef>
              <a:buFont typeface="+mj-lt"/>
              <a:buAutoNum type="arabicPeriod"/>
            </a:pPr>
            <a:r>
              <a:rPr lang="en-GB" sz="1600" dirty="0"/>
              <a:t>Lack of support or empathy from </a:t>
            </a:r>
            <a:br>
              <a:rPr lang="en-GB" sz="1600" dirty="0"/>
            </a:br>
            <a:r>
              <a:rPr lang="en-GB" sz="1600" dirty="0"/>
              <a:t>staff</a:t>
            </a:r>
          </a:p>
          <a:p>
            <a:pPr marL="270000" indent="-270000">
              <a:lnSpc>
                <a:spcPts val="1800"/>
              </a:lnSpc>
              <a:spcBef>
                <a:spcPts val="2000"/>
              </a:spcBef>
              <a:buFont typeface="+mj-lt"/>
              <a:buAutoNum type="arabicPeriod"/>
            </a:pPr>
            <a:r>
              <a:rPr lang="en-GB" sz="1600" dirty="0"/>
              <a:t>Withholding food and fluids during </a:t>
            </a:r>
            <a:br>
              <a:rPr lang="en-GB" sz="1600" dirty="0"/>
            </a:br>
            <a:r>
              <a:rPr lang="en-GB" sz="1600" dirty="0"/>
              <a:t>labour</a:t>
            </a:r>
          </a:p>
          <a:p>
            <a:pPr marL="270000" indent="-270000">
              <a:lnSpc>
                <a:spcPts val="1800"/>
              </a:lnSpc>
              <a:spcBef>
                <a:spcPts val="1800"/>
              </a:spcBef>
              <a:buFont typeface="+mj-lt"/>
              <a:buAutoNum type="arabicPeriod"/>
            </a:pPr>
            <a:r>
              <a:rPr lang="en-GB" sz="1600" dirty="0"/>
              <a:t>Pain medications, episiotomy, </a:t>
            </a:r>
            <a:br>
              <a:rPr lang="en-GB" sz="1600" dirty="0"/>
            </a:br>
            <a:r>
              <a:rPr lang="en-GB" sz="1600" dirty="0"/>
              <a:t>intravenous lines and other </a:t>
            </a:r>
            <a:br>
              <a:rPr lang="en-GB" sz="1600" dirty="0"/>
            </a:br>
            <a:r>
              <a:rPr lang="en-GB" sz="1600" dirty="0"/>
              <a:t>interventions without medical </a:t>
            </a:r>
            <a:br>
              <a:rPr lang="en-GB" sz="1600" dirty="0"/>
            </a:br>
            <a:r>
              <a:rPr lang="en-GB" sz="1600" dirty="0"/>
              <a:t>reasons</a:t>
            </a:r>
          </a:p>
          <a:p>
            <a:pPr marL="270000" indent="-270000">
              <a:lnSpc>
                <a:spcPts val="1800"/>
              </a:lnSpc>
              <a:spcBef>
                <a:spcPts val="800"/>
              </a:spcBef>
              <a:buFont typeface="+mj-lt"/>
              <a:buAutoNum type="arabicPeriod"/>
            </a:pPr>
            <a:r>
              <a:rPr lang="en-GB" sz="1600" dirty="0"/>
              <a:t>Wrapping the baby tightly/ </a:t>
            </a:r>
            <a:br>
              <a:rPr lang="en-GB" sz="1600" dirty="0"/>
            </a:br>
            <a:r>
              <a:rPr lang="en-GB" sz="1600" dirty="0"/>
              <a:t>swaddling after birth/gloves</a:t>
            </a:r>
          </a:p>
          <a:p>
            <a:pPr marL="270000" indent="-270000">
              <a:lnSpc>
                <a:spcPts val="1800"/>
              </a:lnSpc>
              <a:spcBef>
                <a:spcPts val="1200"/>
              </a:spcBef>
              <a:buFont typeface="+mj-lt"/>
              <a:buAutoNum type="arabicPeriod"/>
            </a:pPr>
            <a:r>
              <a:rPr lang="en-GB" sz="1600" dirty="0"/>
              <a:t>Separating the mother and baby.</a:t>
            </a:r>
          </a:p>
          <a:p>
            <a:pPr marL="342900" indent="-342900">
              <a:buFont typeface="+mj-lt"/>
              <a:buAutoNum type="arabicPeriod"/>
            </a:pPr>
            <a:endParaRPr lang="en-NO" sz="1600" dirty="0"/>
          </a:p>
        </p:txBody>
      </p:sp>
      <p:sp>
        <p:nvSpPr>
          <p:cNvPr id="6" name="Content Placeholder 1">
            <a:extLst>
              <a:ext uri="{FF2B5EF4-FFF2-40B4-BE49-F238E27FC236}">
                <a16:creationId xmlns:a16="http://schemas.microsoft.com/office/drawing/2014/main" id="{B847EAFC-55F7-8D97-2A4A-C797521D8E69}"/>
              </a:ext>
            </a:extLst>
          </p:cNvPr>
          <p:cNvSpPr txBox="1">
            <a:spLocks/>
          </p:cNvSpPr>
          <p:nvPr/>
        </p:nvSpPr>
        <p:spPr>
          <a:xfrm>
            <a:off x="4673600" y="1768718"/>
            <a:ext cx="4047067" cy="4455200"/>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ct val="100000"/>
              </a:lnSpc>
              <a:buNone/>
            </a:pPr>
            <a:r>
              <a:rPr lang="en-GB" b="1" dirty="0">
                <a:latin typeface="Arial" panose="020B0604020202020204" pitchFamily="34" charset="0"/>
                <a:cs typeface="Arial" panose="020B0604020202020204" pitchFamily="34" charset="0"/>
              </a:rPr>
              <a:t>Impact on breastfeeding</a:t>
            </a:r>
            <a:endParaRPr lang="en-US" b="1" dirty="0">
              <a:latin typeface="Arial" panose="020B0604020202020204" pitchFamily="34" charset="0"/>
              <a:cs typeface="Arial" panose="020B0604020202020204" pitchFamily="34" charset="0"/>
            </a:endParaRPr>
          </a:p>
          <a:p>
            <a:pPr>
              <a:lnSpc>
                <a:spcPct val="100000"/>
              </a:lnSpc>
              <a:spcBef>
                <a:spcPts val="800"/>
              </a:spcBef>
              <a:buFont typeface="Arial" panose="020B0604020202020204" pitchFamily="34" charset="0"/>
              <a:buChar char="•"/>
            </a:pPr>
            <a:r>
              <a:rPr lang="en-GB" dirty="0"/>
              <a:t>Mother’s discomfort can be a barrier </a:t>
            </a:r>
            <a:br>
              <a:rPr lang="en-GB" dirty="0"/>
            </a:br>
            <a:r>
              <a:rPr lang="en-GB" dirty="0"/>
              <a:t>to early initiation of breastfeeding.</a:t>
            </a:r>
          </a:p>
          <a:p>
            <a:pPr>
              <a:lnSpc>
                <a:spcPct val="100000"/>
              </a:lnSpc>
              <a:spcBef>
                <a:spcPts val="800"/>
              </a:spcBef>
            </a:pPr>
            <a:r>
              <a:rPr lang="en-GB" dirty="0"/>
              <a:t>Support from </a:t>
            </a:r>
            <a:r>
              <a:rPr lang="en-US" dirty="0"/>
              <a:t>medical staff, birth </a:t>
            </a:r>
            <a:br>
              <a:rPr lang="en-US" dirty="0"/>
            </a:br>
            <a:r>
              <a:rPr lang="en-US" dirty="0"/>
              <a:t>companions and family </a:t>
            </a:r>
            <a:r>
              <a:rPr lang="en-GB" dirty="0"/>
              <a:t>is key to early </a:t>
            </a:r>
            <a:br>
              <a:rPr lang="en-GB" dirty="0"/>
            </a:br>
            <a:r>
              <a:rPr lang="en-GB" dirty="0"/>
              <a:t>initiation and continued feeding. </a:t>
            </a:r>
          </a:p>
          <a:p>
            <a:pPr>
              <a:lnSpc>
                <a:spcPct val="100000"/>
              </a:lnSpc>
              <a:spcBef>
                <a:spcPts val="800"/>
              </a:spcBef>
            </a:pPr>
            <a:r>
              <a:rPr lang="en-GB" dirty="0"/>
              <a:t>Fatigue and dehydration interfere with </a:t>
            </a:r>
            <a:br>
              <a:rPr lang="en-GB" dirty="0"/>
            </a:br>
            <a:r>
              <a:rPr lang="en-GB" dirty="0"/>
              <a:t>the initiation of breastfeeding.</a:t>
            </a:r>
          </a:p>
          <a:p>
            <a:pPr>
              <a:lnSpc>
                <a:spcPct val="100000"/>
              </a:lnSpc>
              <a:spcBef>
                <a:spcPts val="800"/>
              </a:spcBef>
            </a:pPr>
            <a:r>
              <a:rPr lang="en-GB" dirty="0"/>
              <a:t>Pain medications and interventions </a:t>
            </a:r>
            <a:br>
              <a:rPr lang="en-GB" dirty="0"/>
            </a:br>
            <a:r>
              <a:rPr lang="en-GB" dirty="0"/>
              <a:t>will decrease the baby’s alertness and </a:t>
            </a:r>
            <a:br>
              <a:rPr lang="en-GB" dirty="0"/>
            </a:br>
            <a:r>
              <a:rPr lang="en-GB" dirty="0"/>
              <a:t>ability to breastfeed.</a:t>
            </a:r>
          </a:p>
          <a:p>
            <a:pPr>
              <a:lnSpc>
                <a:spcPct val="100000"/>
              </a:lnSpc>
              <a:spcBef>
                <a:spcPts val="800"/>
              </a:spcBef>
            </a:pPr>
            <a:r>
              <a:rPr lang="en-GB" dirty="0"/>
              <a:t>Interferes with reflexes and movement </a:t>
            </a:r>
            <a:br>
              <a:rPr lang="en-GB" dirty="0"/>
            </a:br>
            <a:r>
              <a:rPr lang="en-GB" dirty="0"/>
              <a:t>for early initiation of breastfeeding in </a:t>
            </a:r>
            <a:br>
              <a:rPr lang="en-GB" dirty="0"/>
            </a:br>
            <a:r>
              <a:rPr lang="en-GB" dirty="0"/>
              <a:t>the first hour.</a:t>
            </a:r>
          </a:p>
          <a:p>
            <a:pPr>
              <a:lnSpc>
                <a:spcPct val="100000"/>
              </a:lnSpc>
              <a:spcBef>
                <a:spcPts val="800"/>
              </a:spcBef>
            </a:pPr>
            <a:r>
              <a:rPr lang="en-GB" dirty="0"/>
              <a:t>Mother and baby need to be together </a:t>
            </a:r>
            <a:br>
              <a:rPr lang="en-GB" dirty="0"/>
            </a:br>
            <a:r>
              <a:rPr lang="en-GB" dirty="0"/>
              <a:t>for responsive breastfeeding. </a:t>
            </a:r>
          </a:p>
          <a:p>
            <a:pPr marL="0" indent="0">
              <a:lnSpc>
                <a:spcPct val="100000"/>
              </a:lnSpc>
              <a:buNone/>
            </a:pPr>
            <a:endParaRPr lang="en-NO" dirty="0"/>
          </a:p>
        </p:txBody>
      </p:sp>
    </p:spTree>
    <p:extLst>
      <p:ext uri="{BB962C8B-B14F-4D97-AF65-F5344CB8AC3E}">
        <p14:creationId xmlns:p14="http://schemas.microsoft.com/office/powerpoint/2010/main" val="24189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uiExpand="1" build="p"/>
      <p:bldP spid="6" grpId="0" uiExpand="1"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4957EF-98E5-DAE8-A243-373B25002C43}"/>
              </a:ext>
            </a:extLst>
          </p:cNvPr>
          <p:cNvSpPr/>
          <p:nvPr/>
        </p:nvSpPr>
        <p:spPr>
          <a:xfrm>
            <a:off x="2605359" y="4556563"/>
            <a:ext cx="6064508" cy="1691835"/>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5EE2F4B9-81B8-98B1-007D-501CF77B0FFB}"/>
              </a:ext>
            </a:extLst>
          </p:cNvPr>
          <p:cNvSpPr/>
          <p:nvPr/>
        </p:nvSpPr>
        <p:spPr>
          <a:xfrm>
            <a:off x="2605358" y="3581406"/>
            <a:ext cx="6064508" cy="42332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7" name="Rectangle 6">
            <a:extLst>
              <a:ext uri="{FF2B5EF4-FFF2-40B4-BE49-F238E27FC236}">
                <a16:creationId xmlns:a16="http://schemas.microsoft.com/office/drawing/2014/main" id="{98FF9E12-C5CD-6CF4-2C43-AA01F01361E6}"/>
              </a:ext>
            </a:extLst>
          </p:cNvPr>
          <p:cNvSpPr/>
          <p:nvPr/>
        </p:nvSpPr>
        <p:spPr>
          <a:xfrm>
            <a:off x="2605359" y="2023532"/>
            <a:ext cx="6064508" cy="10368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2720C7F8-75F9-BBB9-3F18-A7054F556875}"/>
              </a:ext>
            </a:extLst>
          </p:cNvPr>
          <p:cNvSpPr>
            <a:spLocks noGrp="1"/>
          </p:cNvSpPr>
          <p:nvPr>
            <p:ph type="title"/>
          </p:nvPr>
        </p:nvSpPr>
        <p:spPr/>
        <p:txBody>
          <a:bodyPr/>
          <a:lstStyle/>
          <a:p>
            <a:r>
              <a:rPr lang="en-US" dirty="0"/>
              <a:t>How do feeding patterns change over the first days?</a:t>
            </a:r>
            <a:endParaRPr lang="en-NO" dirty="0"/>
          </a:p>
        </p:txBody>
      </p:sp>
      <p:sp>
        <p:nvSpPr>
          <p:cNvPr id="2" name="Content Placeholder 1">
            <a:extLst>
              <a:ext uri="{FF2B5EF4-FFF2-40B4-BE49-F238E27FC236}">
                <a16:creationId xmlns:a16="http://schemas.microsoft.com/office/drawing/2014/main" id="{87ACBF22-F272-CBA4-61AC-CFB60994A132}"/>
              </a:ext>
            </a:extLst>
          </p:cNvPr>
          <p:cNvSpPr>
            <a:spLocks noGrp="1"/>
          </p:cNvSpPr>
          <p:nvPr>
            <p:ph idx="1"/>
          </p:nvPr>
        </p:nvSpPr>
        <p:spPr>
          <a:xfrm>
            <a:off x="2632512" y="1750912"/>
            <a:ext cx="6132135" cy="4519958"/>
          </a:xfrm>
          <a:prstGeom prst="rect">
            <a:avLst/>
          </a:prstGeom>
        </p:spPr>
        <p:txBody>
          <a:bodyPr/>
          <a:lstStyle/>
          <a:p>
            <a:pPr marL="0" indent="0">
              <a:lnSpc>
                <a:spcPts val="1600"/>
              </a:lnSpc>
              <a:buNone/>
            </a:pPr>
            <a:r>
              <a:rPr lang="en-US" sz="1600" b="1" dirty="0"/>
              <a:t>First 24 hours</a:t>
            </a:r>
          </a:p>
          <a:p>
            <a:pPr>
              <a:lnSpc>
                <a:spcPts val="1600"/>
              </a:lnSpc>
            </a:pPr>
            <a:r>
              <a:rPr lang="en-US" sz="1600" dirty="0"/>
              <a:t>Breastfeed in the first hour may be followed by a long sleep.</a:t>
            </a:r>
          </a:p>
          <a:p>
            <a:pPr>
              <a:lnSpc>
                <a:spcPts val="1600"/>
              </a:lnSpc>
            </a:pPr>
            <a:r>
              <a:rPr lang="en-US" sz="1600" dirty="0"/>
              <a:t>Breastfeeding frequency varies in the first 24 hours (5-12 times per day) – depending on skin-to-skin contact and rooming-in.</a:t>
            </a:r>
          </a:p>
          <a:p>
            <a:pPr marL="0" indent="0">
              <a:lnSpc>
                <a:spcPts val="900"/>
              </a:lnSpc>
              <a:buNone/>
            </a:pPr>
            <a:endParaRPr lang="en-US" sz="1600" b="1" dirty="0"/>
          </a:p>
          <a:p>
            <a:pPr marL="0" indent="0">
              <a:lnSpc>
                <a:spcPts val="1600"/>
              </a:lnSpc>
              <a:buNone/>
            </a:pPr>
            <a:r>
              <a:rPr lang="en-US" sz="1600" b="1" dirty="0"/>
              <a:t>Days 2–3</a:t>
            </a:r>
          </a:p>
          <a:p>
            <a:pPr>
              <a:lnSpc>
                <a:spcPts val="1600"/>
              </a:lnSpc>
            </a:pPr>
            <a:r>
              <a:rPr lang="en-US" sz="1600" dirty="0"/>
              <a:t>Frequency often increases to 10–12 times per day, still variable.</a:t>
            </a:r>
          </a:p>
          <a:p>
            <a:pPr marL="0" indent="0">
              <a:lnSpc>
                <a:spcPts val="900"/>
              </a:lnSpc>
              <a:buNone/>
            </a:pPr>
            <a:endParaRPr lang="en-US" sz="1600" b="1" dirty="0"/>
          </a:p>
          <a:p>
            <a:pPr marL="0" indent="0">
              <a:lnSpc>
                <a:spcPts val="1600"/>
              </a:lnSpc>
              <a:buNone/>
            </a:pPr>
            <a:r>
              <a:rPr lang="en-US" sz="1600" b="1" dirty="0"/>
              <a:t>After day 3</a:t>
            </a:r>
          </a:p>
          <a:p>
            <a:pPr>
              <a:lnSpc>
                <a:spcPts val="1600"/>
              </a:lnSpc>
            </a:pPr>
            <a:r>
              <a:rPr lang="en-US" sz="1600" dirty="0"/>
              <a:t>Milk “comes in”, volume increases and composition changes. </a:t>
            </a:r>
          </a:p>
          <a:p>
            <a:pPr>
              <a:lnSpc>
                <a:spcPts val="1600"/>
              </a:lnSpc>
            </a:pPr>
            <a:r>
              <a:rPr lang="en-US" sz="1600" dirty="0"/>
              <a:t>Intervals between feeds become longer as feeds become </a:t>
            </a:r>
            <a:br>
              <a:rPr lang="en-US" sz="1600" dirty="0"/>
            </a:br>
            <a:r>
              <a:rPr lang="en-US" sz="1600" dirty="0"/>
              <a:t>larger.</a:t>
            </a:r>
          </a:p>
          <a:p>
            <a:pPr>
              <a:lnSpc>
                <a:spcPts val="1600"/>
              </a:lnSpc>
            </a:pPr>
            <a:r>
              <a:rPr lang="en-US" sz="1600" dirty="0"/>
              <a:t>Frequency of breastfeeding averages about 8 times in 24 hours. Mothers should keep babies close and respond to cues.</a:t>
            </a:r>
          </a:p>
          <a:p>
            <a:pPr marL="0" indent="0">
              <a:buNone/>
            </a:pPr>
            <a:endParaRPr lang="en-US" sz="1600" b="1" dirty="0"/>
          </a:p>
        </p:txBody>
      </p:sp>
      <p:pic>
        <p:nvPicPr>
          <p:cNvPr id="5" name="Picture 4">
            <a:extLst>
              <a:ext uri="{FF2B5EF4-FFF2-40B4-BE49-F238E27FC236}">
                <a16:creationId xmlns:a16="http://schemas.microsoft.com/office/drawing/2014/main" id="{E212DAE6-F7B6-1805-2437-BE35FA9197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74932" y="1783144"/>
            <a:ext cx="1935645" cy="1798262"/>
          </a:xfrm>
          <a:prstGeom prst="rect">
            <a:avLst/>
          </a:prstGeom>
        </p:spPr>
      </p:pic>
      <p:sp>
        <p:nvSpPr>
          <p:cNvPr id="4" name="TextBox 3">
            <a:extLst>
              <a:ext uri="{FF2B5EF4-FFF2-40B4-BE49-F238E27FC236}">
                <a16:creationId xmlns:a16="http://schemas.microsoft.com/office/drawing/2014/main" id="{732089CC-5C55-33E8-1DCF-5AAB6F211784}"/>
              </a:ext>
            </a:extLst>
          </p:cNvPr>
          <p:cNvSpPr txBox="1"/>
          <p:nvPr/>
        </p:nvSpPr>
        <p:spPr>
          <a:xfrm>
            <a:off x="1152985" y="3331212"/>
            <a:ext cx="1317260" cy="192360"/>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©WHO/Yoshi Shimizu</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6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4C32B-C28C-E047-78A3-BD239DBC2FE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B446284-717C-2854-1189-709DE70FB039}"/>
              </a:ext>
            </a:extLst>
          </p:cNvPr>
          <p:cNvSpPr/>
          <p:nvPr/>
        </p:nvSpPr>
        <p:spPr>
          <a:xfrm>
            <a:off x="2827868" y="1734852"/>
            <a:ext cx="5808830" cy="4565265"/>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E6BD37DE-7446-BEDA-69E1-B4D8B22CEE86}"/>
              </a:ext>
            </a:extLst>
          </p:cNvPr>
          <p:cNvSpPr>
            <a:spLocks noGrp="1"/>
          </p:cNvSpPr>
          <p:nvPr>
            <p:ph type="title"/>
          </p:nvPr>
        </p:nvSpPr>
        <p:spPr/>
        <p:txBody>
          <a:bodyPr/>
          <a:lstStyle/>
          <a:p>
            <a:r>
              <a:rPr lang="en-US" dirty="0"/>
              <a:t>What communication practices support mothers for breastfeeding?</a:t>
            </a:r>
            <a:endParaRPr lang="en-NO" dirty="0"/>
          </a:p>
        </p:txBody>
      </p:sp>
      <p:sp>
        <p:nvSpPr>
          <p:cNvPr id="2" name="Content Placeholder 1">
            <a:extLst>
              <a:ext uri="{FF2B5EF4-FFF2-40B4-BE49-F238E27FC236}">
                <a16:creationId xmlns:a16="http://schemas.microsoft.com/office/drawing/2014/main" id="{71B6E4EF-4428-5608-5E00-A040EAE79C13}"/>
              </a:ext>
            </a:extLst>
          </p:cNvPr>
          <p:cNvSpPr>
            <a:spLocks noGrp="1"/>
          </p:cNvSpPr>
          <p:nvPr>
            <p:ph idx="1"/>
          </p:nvPr>
        </p:nvSpPr>
        <p:spPr>
          <a:xfrm>
            <a:off x="2886075" y="1793081"/>
            <a:ext cx="5716435" cy="4507038"/>
          </a:xfrm>
          <a:prstGeom prst="rect">
            <a:avLst/>
          </a:prstGeom>
        </p:spPr>
        <p:txBody>
          <a:bodyPr/>
          <a:lstStyle/>
          <a:p>
            <a:pPr marL="194400" indent="-194400">
              <a:buFont typeface="Arial" panose="020B0604020202020204" pitchFamily="34" charset="0"/>
              <a:buChar char="•"/>
            </a:pPr>
            <a:r>
              <a:rPr lang="en-US" sz="1600" b="1" dirty="0"/>
              <a:t>Language: </a:t>
            </a:r>
            <a:r>
              <a:rPr lang="en-US" sz="1600" dirty="0"/>
              <a:t>Use simple words, ask open questions, avoid </a:t>
            </a:r>
            <a:br>
              <a:rPr lang="en-US" sz="1600" dirty="0"/>
            </a:br>
            <a:r>
              <a:rPr lang="en-US" sz="1600" dirty="0"/>
              <a:t>judgement.</a:t>
            </a:r>
          </a:p>
          <a:p>
            <a:pPr marL="194400" indent="-194400"/>
            <a:r>
              <a:rPr lang="en-US" sz="1600" b="1" dirty="0"/>
              <a:t>Posture: </a:t>
            </a:r>
            <a:r>
              <a:rPr lang="en-US" sz="1600" dirty="0"/>
              <a:t>Sit at the same level and close to the mother.</a:t>
            </a:r>
          </a:p>
          <a:p>
            <a:pPr marL="194400" indent="-194400"/>
            <a:r>
              <a:rPr lang="en-US" sz="1600" b="1" dirty="0"/>
              <a:t>Eye contact: </a:t>
            </a:r>
            <a:r>
              <a:rPr lang="en-US" sz="1600" dirty="0"/>
              <a:t>Pay attention to the mother, avoid getting </a:t>
            </a:r>
            <a:br>
              <a:rPr lang="en-US" sz="1600" dirty="0"/>
            </a:br>
            <a:r>
              <a:rPr lang="en-US" sz="1600" dirty="0"/>
              <a:t>distracted and </a:t>
            </a:r>
            <a:r>
              <a:rPr lang="en-US" sz="1600" dirty="0" err="1"/>
              <a:t>practise</a:t>
            </a:r>
            <a:r>
              <a:rPr lang="en-US" sz="1600" dirty="0"/>
              <a:t> </a:t>
            </a:r>
            <a:r>
              <a:rPr lang="en-US" sz="1600" dirty="0" err="1"/>
              <a:t>acitve</a:t>
            </a:r>
            <a:r>
              <a:rPr lang="en-US" sz="1600" dirty="0"/>
              <a:t> listening.</a:t>
            </a:r>
          </a:p>
          <a:p>
            <a:pPr marL="194400" indent="-194400"/>
            <a:r>
              <a:rPr lang="en-US" sz="1600" b="1" dirty="0"/>
              <a:t>Barriers: </a:t>
            </a:r>
            <a:r>
              <a:rPr lang="en-US" sz="1600" dirty="0"/>
              <a:t>Remove any physical barriers.</a:t>
            </a:r>
          </a:p>
          <a:p>
            <a:pPr marL="194400" indent="-194400"/>
            <a:r>
              <a:rPr lang="en-US" sz="1600" b="1" dirty="0"/>
              <a:t>Time: </a:t>
            </a:r>
            <a:r>
              <a:rPr lang="en-US" sz="1600" dirty="0"/>
              <a:t>Take time without hurrying or looking at </a:t>
            </a:r>
            <a:br>
              <a:rPr lang="en-US" sz="1600" dirty="0"/>
            </a:br>
            <a:r>
              <a:rPr lang="en-US" sz="1600" dirty="0" err="1"/>
              <a:t>awatch</a:t>
            </a:r>
            <a:r>
              <a:rPr lang="en-US" sz="1600" dirty="0"/>
              <a:t> or mobile phone.</a:t>
            </a:r>
          </a:p>
          <a:p>
            <a:pPr marL="194400" indent="-194400"/>
            <a:r>
              <a:rPr lang="en-US" sz="1600" b="1" dirty="0"/>
              <a:t>Touch: </a:t>
            </a:r>
            <a:r>
              <a:rPr lang="en-US" sz="1600" dirty="0"/>
              <a:t>Only touch mother in an appropriate way. </a:t>
            </a:r>
            <a:br>
              <a:rPr lang="en-US" sz="1600" dirty="0"/>
            </a:br>
            <a:r>
              <a:rPr lang="en-US" sz="1600" dirty="0"/>
              <a:t>Do not touch her breasts or her baby without her </a:t>
            </a:r>
            <a:br>
              <a:rPr lang="en-US" sz="1600" dirty="0"/>
            </a:br>
            <a:r>
              <a:rPr lang="en-US" sz="1600" dirty="0"/>
              <a:t>permission. Use hand-on-hand technique to help with   </a:t>
            </a:r>
            <a:br>
              <a:rPr lang="en-US" sz="1600" dirty="0"/>
            </a:br>
            <a:r>
              <a:rPr lang="en-US" sz="1600" dirty="0"/>
              <a:t>positioning and </a:t>
            </a:r>
            <a:r>
              <a:rPr lang="en-US" sz="1600" dirty="0" err="1"/>
              <a:t>attachement</a:t>
            </a:r>
            <a:r>
              <a:rPr lang="en-US" sz="1600" dirty="0"/>
              <a:t>.</a:t>
            </a:r>
          </a:p>
          <a:p>
            <a:pPr marL="0" indent="0">
              <a:buNone/>
            </a:pPr>
            <a:endParaRPr lang="en-US" sz="1600" dirty="0"/>
          </a:p>
        </p:txBody>
      </p:sp>
      <p:pic>
        <p:nvPicPr>
          <p:cNvPr id="4" name="Picture 3">
            <a:extLst>
              <a:ext uri="{FF2B5EF4-FFF2-40B4-BE49-F238E27FC236}">
                <a16:creationId xmlns:a16="http://schemas.microsoft.com/office/drawing/2014/main" id="{DAC732E5-D413-501E-CF7E-5C675E65EC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303" y="1726385"/>
            <a:ext cx="2224947" cy="1541747"/>
          </a:xfrm>
          <a:prstGeom prst="rect">
            <a:avLst/>
          </a:prstGeom>
        </p:spPr>
      </p:pic>
      <p:sp>
        <p:nvSpPr>
          <p:cNvPr id="6" name="Rectangle 5">
            <a:extLst>
              <a:ext uri="{FF2B5EF4-FFF2-40B4-BE49-F238E27FC236}">
                <a16:creationId xmlns:a16="http://schemas.microsoft.com/office/drawing/2014/main" id="{B36BCB6D-D62D-6A45-FAA1-F1226D8CFE15}"/>
              </a:ext>
            </a:extLst>
          </p:cNvPr>
          <p:cNvSpPr/>
          <p:nvPr/>
        </p:nvSpPr>
        <p:spPr>
          <a:xfrm>
            <a:off x="789467" y="3066490"/>
            <a:ext cx="1942783" cy="192360"/>
          </a:xfrm>
          <a:prstGeom prst="rect">
            <a:avLst/>
          </a:prstGeom>
        </p:spPr>
        <p:txBody>
          <a:bodyPr wrap="square">
            <a:spAutoFit/>
          </a:bodyPr>
          <a:lstStyle/>
          <a:p>
            <a:pPr algn="r"/>
            <a:r>
              <a:rPr lang="en-US" sz="650" dirty="0">
                <a:solidFill>
                  <a:schemeClr val="bg1"/>
                </a:solidFill>
                <a:latin typeface="Arial" panose="020B0604020202020204" pitchFamily="34" charset="0"/>
                <a:cs typeface="Arial" panose="020B0604020202020204" pitchFamily="34" charset="0"/>
              </a:rPr>
              <a:t>© UNICEF/UN0281006/</a:t>
            </a:r>
            <a:r>
              <a:rPr lang="en-US" sz="650" dirty="0" err="1">
                <a:solidFill>
                  <a:schemeClr val="bg1"/>
                </a:solidFill>
                <a:latin typeface="Arial" panose="020B0604020202020204" pitchFamily="34" charset="0"/>
                <a:cs typeface="Arial" panose="020B0604020202020204" pitchFamily="34" charset="0"/>
              </a:rPr>
              <a:t>Vishwanathan</a:t>
            </a:r>
            <a:endParaRPr lang="en-US" sz="650" dirty="0">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BB9A7324-1384-65AC-D813-051E7017A84A}"/>
              </a:ext>
            </a:extLst>
          </p:cNvPr>
          <p:cNvGrpSpPr/>
          <p:nvPr/>
        </p:nvGrpSpPr>
        <p:grpSpPr>
          <a:xfrm>
            <a:off x="418715" y="5710144"/>
            <a:ext cx="2053023" cy="360000"/>
            <a:chOff x="418715" y="5710144"/>
            <a:chExt cx="2053023" cy="360000"/>
          </a:xfrm>
        </p:grpSpPr>
        <p:grpSp>
          <p:nvGrpSpPr>
            <p:cNvPr id="11" name="Group 10">
              <a:extLst>
                <a:ext uri="{FF2B5EF4-FFF2-40B4-BE49-F238E27FC236}">
                  <a16:creationId xmlns:a16="http://schemas.microsoft.com/office/drawing/2014/main" id="{DB860A42-E9E7-2067-47EF-A84F1DA4B738}"/>
                </a:ext>
              </a:extLst>
            </p:cNvPr>
            <p:cNvGrpSpPr/>
            <p:nvPr/>
          </p:nvGrpSpPr>
          <p:grpSpPr>
            <a:xfrm>
              <a:off x="675038" y="5710144"/>
              <a:ext cx="1796700" cy="261610"/>
              <a:chOff x="2381314" y="5405811"/>
              <a:chExt cx="3234681" cy="261610"/>
            </a:xfrm>
          </p:grpSpPr>
          <p:sp>
            <p:nvSpPr>
              <p:cNvPr id="13" name="TextBox 12">
                <a:extLst>
                  <a:ext uri="{FF2B5EF4-FFF2-40B4-BE49-F238E27FC236}">
                    <a16:creationId xmlns:a16="http://schemas.microsoft.com/office/drawing/2014/main" id="{F4AC0707-6156-6089-ADB1-CC32C2641D6E}"/>
                  </a:ext>
                </a:extLst>
              </p:cNvPr>
              <p:cNvSpPr txBox="1"/>
              <p:nvPr/>
            </p:nvSpPr>
            <p:spPr>
              <a:xfrm>
                <a:off x="2620364" y="5405811"/>
                <a:ext cx="2995631" cy="261610"/>
              </a:xfrm>
              <a:prstGeom prst="rect">
                <a:avLst/>
              </a:prstGeom>
              <a:noFill/>
            </p:spPr>
            <p:txBody>
              <a:bodyPr wrap="square">
                <a:spAutoFit/>
              </a:bodyPr>
              <a:lstStyle/>
              <a:p>
                <a:r>
                  <a:rPr lang="en-US" sz="1100" i="1" dirty="0">
                    <a:latin typeface="Arial" panose="020B0604020202020204" pitchFamily="34" charset="0"/>
                    <a:cs typeface="Arial" panose="020B0604020202020204" pitchFamily="34" charset="0"/>
                    <a:hlinkClick r:id="rId4"/>
                  </a:rPr>
                  <a:t>UNICEF Questions mothers ask</a:t>
                </a:r>
                <a:endParaRPr lang="en-US" sz="1100" i="1" dirty="0">
                  <a:solidFill>
                    <a:srgbClr val="0070C0"/>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2C3C3319-5F75-0188-94DD-238743AE42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1314" y="5417418"/>
                <a:ext cx="223731" cy="223731"/>
              </a:xfrm>
              <a:prstGeom prst="rect">
                <a:avLst/>
              </a:prstGeom>
            </p:spPr>
          </p:pic>
        </p:grpSp>
        <p:pic>
          <p:nvPicPr>
            <p:cNvPr id="5" name="Picture 4" descr="A blue circle with a white camera&#10;&#10;Description automatically generated">
              <a:extLst>
                <a:ext uri="{FF2B5EF4-FFF2-40B4-BE49-F238E27FC236}">
                  <a16:creationId xmlns:a16="http://schemas.microsoft.com/office/drawing/2014/main" id="{FA7C1A0D-C426-3C31-DD73-7E7870608B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715" y="5710144"/>
              <a:ext cx="360000" cy="360000"/>
            </a:xfrm>
            <a:prstGeom prst="rect">
              <a:avLst/>
            </a:prstGeom>
          </p:spPr>
        </p:pic>
      </p:grpSp>
    </p:spTree>
    <p:extLst>
      <p:ext uri="{BB962C8B-B14F-4D97-AF65-F5344CB8AC3E}">
        <p14:creationId xmlns:p14="http://schemas.microsoft.com/office/powerpoint/2010/main" val="37801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baby&#10;&#10;Description automatically generated">
            <a:hlinkClick r:id="rId3"/>
            <a:extLst>
              <a:ext uri="{FF2B5EF4-FFF2-40B4-BE49-F238E27FC236}">
                <a16:creationId xmlns:a16="http://schemas.microsoft.com/office/drawing/2014/main" id="{789ED7CE-4F9D-BA58-4AB3-22C18DEC6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35" y="1716763"/>
            <a:ext cx="2908300" cy="4114800"/>
          </a:xfrm>
          <a:prstGeom prst="rect">
            <a:avLst/>
          </a:prstGeom>
        </p:spPr>
      </p:pic>
      <p:sp>
        <p:nvSpPr>
          <p:cNvPr id="3" name="Title 2">
            <a:extLst>
              <a:ext uri="{FF2B5EF4-FFF2-40B4-BE49-F238E27FC236}">
                <a16:creationId xmlns:a16="http://schemas.microsoft.com/office/drawing/2014/main" id="{2937C1A9-C4D2-CF48-5559-27F262E6D9E6}"/>
              </a:ext>
            </a:extLst>
          </p:cNvPr>
          <p:cNvSpPr>
            <a:spLocks noGrp="1"/>
          </p:cNvSpPr>
          <p:nvPr>
            <p:ph type="title"/>
          </p:nvPr>
        </p:nvSpPr>
        <p:spPr/>
        <p:txBody>
          <a:bodyPr/>
          <a:lstStyle/>
          <a:p>
            <a:r>
              <a:rPr lang="en-US" sz="2800" dirty="0"/>
              <a:t>Who needs breast feeding counselling?</a:t>
            </a:r>
            <a:endParaRPr lang="en-NO" dirty="0"/>
          </a:p>
        </p:txBody>
      </p:sp>
      <p:sp>
        <p:nvSpPr>
          <p:cNvPr id="2" name="Content Placeholder 1">
            <a:extLst>
              <a:ext uri="{FF2B5EF4-FFF2-40B4-BE49-F238E27FC236}">
                <a16:creationId xmlns:a16="http://schemas.microsoft.com/office/drawing/2014/main" id="{C164C6D5-6DAF-3AB5-C25D-64910FBE866F}"/>
              </a:ext>
            </a:extLst>
          </p:cNvPr>
          <p:cNvSpPr>
            <a:spLocks noGrp="1"/>
          </p:cNvSpPr>
          <p:nvPr>
            <p:ph idx="1"/>
          </p:nvPr>
        </p:nvSpPr>
        <p:spPr>
          <a:xfrm>
            <a:off x="3664744" y="1734853"/>
            <a:ext cx="2947005" cy="4565266"/>
          </a:xfrm>
          <a:prstGeom prst="rect">
            <a:avLst/>
          </a:prstGeom>
        </p:spPr>
        <p:txBody>
          <a:bodyPr/>
          <a:lstStyle/>
          <a:p>
            <a:pPr marL="0" indent="0">
              <a:buNone/>
            </a:pPr>
            <a:r>
              <a:rPr lang="en-US" altLang="zh-CN" sz="1800" dirty="0"/>
              <a:t>Find the recommendation on page 15-18.</a:t>
            </a:r>
          </a:p>
        </p:txBody>
      </p:sp>
    </p:spTree>
    <p:extLst>
      <p:ext uri="{BB962C8B-B14F-4D97-AF65-F5344CB8AC3E}">
        <p14:creationId xmlns:p14="http://schemas.microsoft.com/office/powerpoint/2010/main" val="424380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baby&#10;&#10;Description automatically generated">
            <a:hlinkClick r:id="rId3"/>
            <a:extLst>
              <a:ext uri="{FF2B5EF4-FFF2-40B4-BE49-F238E27FC236}">
                <a16:creationId xmlns:a16="http://schemas.microsoft.com/office/drawing/2014/main" id="{FDF8C26B-D8FA-56AA-E648-F98D51AA2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43" y="1819927"/>
            <a:ext cx="1330008" cy="1725844"/>
          </a:xfrm>
          <a:prstGeom prst="rect">
            <a:avLst/>
          </a:prstGeom>
        </p:spPr>
      </p:pic>
      <p:sp>
        <p:nvSpPr>
          <p:cNvPr id="3" name="Title 2">
            <a:extLst>
              <a:ext uri="{FF2B5EF4-FFF2-40B4-BE49-F238E27FC236}">
                <a16:creationId xmlns:a16="http://schemas.microsoft.com/office/drawing/2014/main" id="{3F52B1D9-ACAA-C760-A92A-B1B5517C5B6A}"/>
              </a:ext>
            </a:extLst>
          </p:cNvPr>
          <p:cNvSpPr>
            <a:spLocks noGrp="1"/>
          </p:cNvSpPr>
          <p:nvPr>
            <p:ph type="title"/>
          </p:nvPr>
        </p:nvSpPr>
        <p:spPr/>
        <p:txBody>
          <a:bodyPr/>
          <a:lstStyle/>
          <a:p>
            <a:r>
              <a:rPr lang="en-US" altLang="zh-CN" sz="2800" dirty="0"/>
              <a:t> Recommendation and reasons</a:t>
            </a:r>
            <a:endParaRPr lang="en-NO" dirty="0"/>
          </a:p>
        </p:txBody>
      </p:sp>
      <p:sp>
        <p:nvSpPr>
          <p:cNvPr id="2" name="Content Placeholder 1">
            <a:extLst>
              <a:ext uri="{FF2B5EF4-FFF2-40B4-BE49-F238E27FC236}">
                <a16:creationId xmlns:a16="http://schemas.microsoft.com/office/drawing/2014/main" id="{3802C899-4041-03FB-91DB-352493A429EC}"/>
              </a:ext>
            </a:extLst>
          </p:cNvPr>
          <p:cNvSpPr>
            <a:spLocks noGrp="1"/>
          </p:cNvSpPr>
          <p:nvPr>
            <p:ph idx="1"/>
          </p:nvPr>
        </p:nvSpPr>
        <p:spPr>
          <a:xfrm>
            <a:off x="1864519" y="1819927"/>
            <a:ext cx="6772177" cy="4480191"/>
          </a:xfrm>
          <a:prstGeom prst="rect">
            <a:avLst/>
          </a:prstGeom>
        </p:spPr>
        <p:txBody>
          <a:bodyPr/>
          <a:lstStyle/>
          <a:p>
            <a:pPr marL="0" indent="0">
              <a:buNone/>
            </a:pPr>
            <a:r>
              <a:rPr lang="en-US" altLang="zh-CN" sz="1800" b="1" dirty="0"/>
              <a:t>Breastfeeding counselling should be provided to </a:t>
            </a:r>
            <a:r>
              <a:rPr lang="en-US" altLang="zh-CN" sz="1800" b="1" u="sng" dirty="0"/>
              <a:t>all</a:t>
            </a:r>
            <a:r>
              <a:rPr lang="en-US" altLang="zh-CN" sz="1800" b="1" dirty="0"/>
              <a:t> </a:t>
            </a:r>
            <a:br>
              <a:rPr lang="en-US" altLang="zh-CN" sz="1800" b="1" dirty="0"/>
            </a:br>
            <a:r>
              <a:rPr lang="en-US" altLang="zh-CN" sz="1800" b="1" dirty="0"/>
              <a:t>pregnant women and mothers with young children.</a:t>
            </a:r>
          </a:p>
          <a:p>
            <a:r>
              <a:rPr lang="en-US" altLang="zh-CN" sz="1800" dirty="0"/>
              <a:t>Benefits of breastfeeding counselling for pregnant women </a:t>
            </a:r>
            <a:br>
              <a:rPr lang="en-US" altLang="zh-CN" sz="1800" dirty="0"/>
            </a:br>
            <a:r>
              <a:rPr lang="en-US" altLang="zh-CN" sz="1800" dirty="0"/>
              <a:t>and mothers</a:t>
            </a:r>
          </a:p>
          <a:p>
            <a:pPr lvl="2"/>
            <a:r>
              <a:rPr lang="en-US" altLang="zh-CN" dirty="0"/>
              <a:t>Promotes the initiation of breastfeeding within the first hour </a:t>
            </a:r>
            <a:br>
              <a:rPr lang="en-US" altLang="zh-CN" dirty="0"/>
            </a:br>
            <a:r>
              <a:rPr lang="en-US" altLang="zh-CN" dirty="0"/>
              <a:t>after birth</a:t>
            </a:r>
          </a:p>
          <a:p>
            <a:pPr lvl="2"/>
            <a:r>
              <a:rPr lang="en-US" altLang="zh-CN" dirty="0"/>
              <a:t>Promotes breastfeeding and exclusive breastfeeding</a:t>
            </a:r>
          </a:p>
          <a:p>
            <a:pPr lvl="2"/>
            <a:r>
              <a:rPr lang="en-US" altLang="zh-CN" dirty="0"/>
              <a:t>Reduces giving pre lacteal feeds, additional food or fluids </a:t>
            </a:r>
            <a:br>
              <a:rPr lang="en-US" altLang="zh-CN" dirty="0"/>
            </a:br>
            <a:r>
              <a:rPr lang="en-US" altLang="zh-CN" dirty="0"/>
              <a:t>other than breast milk</a:t>
            </a:r>
          </a:p>
          <a:p>
            <a:pPr lvl="2"/>
            <a:r>
              <a:rPr lang="en-US" altLang="zh-CN" dirty="0"/>
              <a:t>Reduces the use of artificial teats and bottles</a:t>
            </a:r>
          </a:p>
          <a:p>
            <a:endParaRPr lang="en-NO" dirty="0"/>
          </a:p>
        </p:txBody>
      </p:sp>
    </p:spTree>
    <p:extLst>
      <p:ext uri="{BB962C8B-B14F-4D97-AF65-F5344CB8AC3E}">
        <p14:creationId xmlns:p14="http://schemas.microsoft.com/office/powerpoint/2010/main" val="422760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F42C8-04A9-E3B6-028F-6BEC87AD71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1221AB-FB12-DF09-9B1B-E018AAB0B883}"/>
              </a:ext>
            </a:extLst>
          </p:cNvPr>
          <p:cNvSpPr>
            <a:spLocks noGrp="1"/>
          </p:cNvSpPr>
          <p:nvPr>
            <p:ph type="title"/>
          </p:nvPr>
        </p:nvSpPr>
        <p:spPr/>
        <p:txBody>
          <a:bodyPr/>
          <a:lstStyle/>
          <a:p>
            <a:r>
              <a:rPr lang="en-GB" dirty="0"/>
              <a:t>Support establishment of breastfeeding</a:t>
            </a:r>
            <a:endParaRPr lang="en-NO" dirty="0"/>
          </a:p>
        </p:txBody>
      </p:sp>
      <p:sp>
        <p:nvSpPr>
          <p:cNvPr id="4" name="Content Placeholder 1">
            <a:extLst>
              <a:ext uri="{FF2B5EF4-FFF2-40B4-BE49-F238E27FC236}">
                <a16:creationId xmlns:a16="http://schemas.microsoft.com/office/drawing/2014/main" id="{D54CC182-D668-6DF3-F778-7048FE8973E2}"/>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ts val="2300"/>
              </a:lnSpc>
              <a:spcBef>
                <a:spcPts val="600"/>
              </a:spcBef>
              <a:buNone/>
            </a:pPr>
            <a:r>
              <a:rPr lang="en-GB" altLang="zh-CN" sz="1800" dirty="0"/>
              <a:t>Form groups (mother, midwife, companion).</a:t>
            </a:r>
          </a:p>
          <a:p>
            <a:pPr>
              <a:lnSpc>
                <a:spcPts val="1800"/>
              </a:lnSpc>
            </a:pPr>
            <a:endParaRPr lang="en-GB" sz="1800" dirty="0"/>
          </a:p>
          <a:p>
            <a:pPr marL="0" indent="0">
              <a:lnSpc>
                <a:spcPts val="1700"/>
              </a:lnSpc>
              <a:buFont typeface="Arial" panose="020B0604020202020204" pitchFamily="34" charset="0"/>
              <a:buNone/>
            </a:pPr>
            <a:endParaRPr lang="en-GB" sz="1800" b="1" dirty="0"/>
          </a:p>
          <a:p>
            <a:pPr marL="0" indent="0">
              <a:lnSpc>
                <a:spcPts val="2300"/>
              </a:lnSpc>
              <a:buNone/>
            </a:pPr>
            <a:r>
              <a:rPr lang="en-GB" sz="1800" b="1" dirty="0"/>
              <a:t>Support Leela. Observe a breastfeed and counsel her about </a:t>
            </a:r>
            <a:br>
              <a:rPr lang="en-GB" sz="1800" b="1" dirty="0"/>
            </a:br>
            <a:r>
              <a:rPr lang="en-GB" sz="1800" b="1" dirty="0"/>
              <a:t>responsive feeding.</a:t>
            </a:r>
          </a:p>
          <a:p>
            <a:pPr marL="0" indent="0">
              <a:lnSpc>
                <a:spcPts val="2300"/>
              </a:lnSpc>
              <a:buNone/>
            </a:pPr>
            <a:endParaRPr lang="en-US" sz="1800" dirty="0"/>
          </a:p>
          <a:p>
            <a:pPr marL="0" indent="0">
              <a:lnSpc>
                <a:spcPts val="2300"/>
              </a:lnSpc>
              <a:buFont typeface="Arial" panose="020B0604020202020204" pitchFamily="34" charset="0"/>
              <a:buNone/>
            </a:pPr>
            <a:r>
              <a:rPr lang="en-US" sz="1800" dirty="0"/>
              <a:t>Debrief with your team and facilitator.</a:t>
            </a:r>
          </a:p>
          <a:p>
            <a:pPr>
              <a:lnSpc>
                <a:spcPts val="2300"/>
              </a:lnSpc>
            </a:pPr>
            <a:endParaRPr lang="en-NO" sz="1800" dirty="0"/>
          </a:p>
        </p:txBody>
      </p:sp>
      <p:sp>
        <p:nvSpPr>
          <p:cNvPr id="6" name="Rectangle 5">
            <a:extLst>
              <a:ext uri="{FF2B5EF4-FFF2-40B4-BE49-F238E27FC236}">
                <a16:creationId xmlns:a16="http://schemas.microsoft.com/office/drawing/2014/main" id="{8AF93A31-A0DE-0BAD-0757-D8E85E9E18CF}"/>
              </a:ext>
            </a:extLst>
          </p:cNvPr>
          <p:cNvSpPr/>
          <p:nvPr/>
        </p:nvSpPr>
        <p:spPr>
          <a:xfrm>
            <a:off x="624680" y="2202920"/>
            <a:ext cx="7977831" cy="574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182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Ekta is 2 days old and Leela is preparing to go home. </a:t>
            </a:r>
          </a:p>
        </p:txBody>
      </p:sp>
    </p:spTree>
    <p:extLst>
      <p:ext uri="{BB962C8B-B14F-4D97-AF65-F5344CB8AC3E}">
        <p14:creationId xmlns:p14="http://schemas.microsoft.com/office/powerpoint/2010/main" val="102412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69281B-EE97-1B95-D7D4-182EE5C6DF4F}"/>
              </a:ext>
            </a:extLst>
          </p:cNvPr>
          <p:cNvSpPr txBox="1">
            <a:spLocks/>
          </p:cNvSpPr>
          <p:nvPr/>
        </p:nvSpPr>
        <p:spPr>
          <a:xfrm>
            <a:off x="0" y="587351"/>
            <a:ext cx="9141354" cy="1872070"/>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en-NO"/>
              <a:t>Summary</a:t>
            </a:r>
            <a:endParaRPr lang="en-NO" dirty="0"/>
          </a:p>
        </p:txBody>
      </p:sp>
      <p:sp>
        <p:nvSpPr>
          <p:cNvPr id="4" name="Content Placeholder 4">
            <a:extLst>
              <a:ext uri="{FF2B5EF4-FFF2-40B4-BE49-F238E27FC236}">
                <a16:creationId xmlns:a16="http://schemas.microsoft.com/office/drawing/2014/main" id="{178AEE04-E1CE-148F-1FC3-4DB218FB9718}"/>
              </a:ext>
            </a:extLst>
          </p:cNvPr>
          <p:cNvSpPr txBox="1">
            <a:spLocks/>
          </p:cNvSpPr>
          <p:nvPr/>
        </p:nvSpPr>
        <p:spPr>
          <a:xfrm>
            <a:off x="897465" y="2200867"/>
            <a:ext cx="7882203" cy="4099252"/>
          </a:xfrm>
          <a:prstGeom prst="rect">
            <a:avLst/>
          </a:prstGeom>
        </p:spPr>
        <p:txBody>
          <a:bodyPr/>
          <a:lstStyle>
            <a:lvl1pPr marL="157649" indent="-157649" algn="l" defTabSz="630598" rtl="0" eaLnBrk="1" latinLnBrk="0" hangingPunct="1">
              <a:lnSpc>
                <a:spcPct val="90000"/>
              </a:lnSpc>
              <a:spcBef>
                <a:spcPts val="690"/>
              </a:spcBef>
              <a:buFont typeface="Arial" panose="020B0604020202020204" pitchFamily="34" charset="0"/>
              <a:buChar char="•"/>
              <a:defRPr sz="1931" kern="1200">
                <a:solidFill>
                  <a:schemeClr val="tx1"/>
                </a:solidFill>
                <a:latin typeface="+mn-lt"/>
                <a:ea typeface="+mn-ea"/>
                <a:cs typeface="+mn-cs"/>
              </a:defRPr>
            </a:lvl1pPr>
            <a:lvl2pPr marL="472949" indent="-157649" algn="l" defTabSz="630598" rtl="0" eaLnBrk="1" latinLnBrk="0" hangingPunct="1">
              <a:lnSpc>
                <a:spcPct val="90000"/>
              </a:lnSpc>
              <a:spcBef>
                <a:spcPts val="345"/>
              </a:spcBef>
              <a:buFont typeface="Arial" panose="020B0604020202020204" pitchFamily="34" charset="0"/>
              <a:buChar char="•"/>
              <a:defRPr sz="1655" kern="1200">
                <a:solidFill>
                  <a:schemeClr val="tx1"/>
                </a:solidFill>
                <a:latin typeface="+mn-lt"/>
                <a:ea typeface="+mn-ea"/>
                <a:cs typeface="+mn-cs"/>
              </a:defRPr>
            </a:lvl2pPr>
            <a:lvl3pPr marL="788247" indent="-157649" algn="l" defTabSz="630598" rtl="0" eaLnBrk="1" latinLnBrk="0" hangingPunct="1">
              <a:lnSpc>
                <a:spcPct val="90000"/>
              </a:lnSpc>
              <a:spcBef>
                <a:spcPts val="345"/>
              </a:spcBef>
              <a:buFont typeface="Arial" panose="020B0604020202020204" pitchFamily="34" charset="0"/>
              <a:buChar char="•"/>
              <a:defRPr sz="1379" kern="1200">
                <a:solidFill>
                  <a:schemeClr val="tx1"/>
                </a:solidFill>
                <a:latin typeface="+mn-lt"/>
                <a:ea typeface="+mn-ea"/>
                <a:cs typeface="+mn-cs"/>
              </a:defRPr>
            </a:lvl3pPr>
            <a:lvl4pPr marL="1103546"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4pPr>
            <a:lvl5pPr marL="1418845"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5pPr>
            <a:lvl6pPr marL="1734143"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6pPr>
            <a:lvl7pPr marL="2049442"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7pPr>
            <a:lvl8pPr marL="2364741"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8pPr>
            <a:lvl9pPr marL="2680040"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9pPr>
          </a:lstStyle>
          <a:p>
            <a:pPr marL="0" indent="0">
              <a:lnSpc>
                <a:spcPts val="2300"/>
              </a:lnSpc>
              <a:spcBef>
                <a:spcPts val="1000"/>
              </a:spcBef>
              <a:spcAft>
                <a:spcPts val="240"/>
              </a:spcAft>
              <a:buFont typeface="Arial" panose="020B0604020202020204" pitchFamily="34" charset="0"/>
              <a:buNone/>
            </a:pPr>
            <a:r>
              <a:rPr lang="en-GB" sz="1800" b="1" dirty="0">
                <a:latin typeface="Arial" panose="020B0604020202020204" pitchFamily="34" charset="0"/>
                <a:cs typeface="Arial" panose="020B0604020202020204" pitchFamily="34" charset="0"/>
              </a:rPr>
              <a:t>In this module, you have:</a:t>
            </a:r>
          </a:p>
          <a:p>
            <a:pPr marL="162000" indent="-162000">
              <a:lnSpc>
                <a:spcPts val="2300"/>
              </a:lnSpc>
              <a:spcBef>
                <a:spcPts val="1000"/>
              </a:spcBef>
              <a:spcAft>
                <a:spcPts val="240"/>
              </a:spcAft>
            </a:pPr>
            <a:r>
              <a:rPr lang="en-GB" sz="1800" dirty="0">
                <a:latin typeface="Arial" panose="020B0604020202020204" pitchFamily="34" charset="0"/>
                <a:cs typeface="Arial" panose="020B0604020202020204" pitchFamily="34" charset="0"/>
              </a:rPr>
              <a:t>Related the principles of lactation to practical support for breastfeeding</a:t>
            </a:r>
          </a:p>
          <a:p>
            <a:pPr marL="162000" indent="-162000">
              <a:lnSpc>
                <a:spcPts val="2300"/>
              </a:lnSpc>
              <a:spcBef>
                <a:spcPts val="1000"/>
              </a:spcBef>
              <a:spcAft>
                <a:spcPts val="240"/>
              </a:spcAft>
            </a:pPr>
            <a:r>
              <a:rPr lang="en-GB" sz="1800" dirty="0">
                <a:latin typeface="Arial" panose="020B0604020202020204" pitchFamily="34" charset="0"/>
                <a:cs typeface="Arial" panose="020B0604020202020204" pitchFamily="34" charset="0"/>
              </a:rPr>
              <a:t>Demonstrated how to assess and support positioning and attachment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for breastfeeding</a:t>
            </a:r>
          </a:p>
          <a:p>
            <a:pPr marL="162000" indent="-162000">
              <a:lnSpc>
                <a:spcPts val="2300"/>
              </a:lnSpc>
              <a:spcBef>
                <a:spcPts val="1000"/>
              </a:spcBef>
              <a:spcAft>
                <a:spcPts val="240"/>
              </a:spcAft>
            </a:pPr>
            <a:r>
              <a:rPr lang="en-GB" sz="1800" dirty="0">
                <a:latin typeface="Arial" panose="020B0604020202020204" pitchFamily="34" charset="0"/>
                <a:cs typeface="Arial" panose="020B0604020202020204" pitchFamily="34" charset="0"/>
              </a:rPr>
              <a:t>Demonstrated how to give practical support for early initiation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of breastfeeding and successful breastfeeding</a:t>
            </a:r>
          </a:p>
          <a:p>
            <a:pPr marL="162000" indent="-162000">
              <a:lnSpc>
                <a:spcPts val="2300"/>
              </a:lnSpc>
              <a:spcBef>
                <a:spcPts val="1000"/>
              </a:spcBef>
              <a:spcAft>
                <a:spcPts val="240"/>
              </a:spcAft>
            </a:pPr>
            <a:r>
              <a:rPr lang="en-GB" sz="1800" dirty="0">
                <a:latin typeface="Arial" panose="020B0604020202020204" pitchFamily="34" charset="0"/>
                <a:cs typeface="Arial" panose="020B0604020202020204" pitchFamily="34" charset="0"/>
              </a:rPr>
              <a:t>Reviewed advocacy, counselling, and practical actions to support early and exclusive breastfeeding in the facility and at home.</a:t>
            </a:r>
          </a:p>
        </p:txBody>
      </p:sp>
    </p:spTree>
    <p:extLst>
      <p:ext uri="{BB962C8B-B14F-4D97-AF65-F5344CB8AC3E}">
        <p14:creationId xmlns:p14="http://schemas.microsoft.com/office/powerpoint/2010/main" val="28092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survey&#10;&#10;Description automatically generated">
            <a:extLst>
              <a:ext uri="{FF2B5EF4-FFF2-40B4-BE49-F238E27FC236}">
                <a16:creationId xmlns:a16="http://schemas.microsoft.com/office/drawing/2014/main" id="{72BB7927-68E6-E2AF-E230-DCAAC5AFD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955" y="2055855"/>
            <a:ext cx="3063912" cy="4342042"/>
          </a:xfrm>
          <a:prstGeom prst="rect">
            <a:avLst/>
          </a:prstGeom>
        </p:spPr>
      </p:pic>
      <p:sp>
        <p:nvSpPr>
          <p:cNvPr id="7" name="Title 1">
            <a:extLst>
              <a:ext uri="{FF2B5EF4-FFF2-40B4-BE49-F238E27FC236}">
                <a16:creationId xmlns:a16="http://schemas.microsoft.com/office/drawing/2014/main" id="{F1B1651F-BF66-C416-299B-752E171CCACB}"/>
              </a:ext>
            </a:extLst>
          </p:cNvPr>
          <p:cNvSpPr txBox="1">
            <a:spLocks/>
          </p:cNvSpPr>
          <p:nvPr/>
        </p:nvSpPr>
        <p:spPr>
          <a:xfrm>
            <a:off x="2646" y="0"/>
            <a:ext cx="9141354" cy="2055854"/>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nb-NO" dirty="0" err="1"/>
              <a:t>Clinical</a:t>
            </a:r>
            <a:r>
              <a:rPr lang="nb-NO" dirty="0"/>
              <a:t> </a:t>
            </a:r>
            <a:r>
              <a:rPr lang="nb-NO" dirty="0" err="1"/>
              <a:t>practice</a:t>
            </a:r>
            <a:endParaRPr lang="en-NO" dirty="0"/>
          </a:p>
        </p:txBody>
      </p:sp>
      <p:pic>
        <p:nvPicPr>
          <p:cNvPr id="8" name="Picture 7" descr="A white line on a blue circle&#10;&#10;Description automatically generated">
            <a:extLst>
              <a:ext uri="{FF2B5EF4-FFF2-40B4-BE49-F238E27FC236}">
                <a16:creationId xmlns:a16="http://schemas.microsoft.com/office/drawing/2014/main" id="{DA13E418-42A4-817E-FC5E-DC770EAA7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621" y="509527"/>
            <a:ext cx="1036800" cy="1036800"/>
          </a:xfrm>
          <a:prstGeom prst="rect">
            <a:avLst/>
          </a:prstGeom>
        </p:spPr>
      </p:pic>
      <p:pic>
        <p:nvPicPr>
          <p:cNvPr id="3" name="Picture 2" descr="A baby's birth checklist&#10;&#10;Description automatically generated with medium confidence">
            <a:extLst>
              <a:ext uri="{FF2B5EF4-FFF2-40B4-BE49-F238E27FC236}">
                <a16:creationId xmlns:a16="http://schemas.microsoft.com/office/drawing/2014/main" id="{D3854263-48E8-B8CA-6054-FD13D2CED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426" y="2058776"/>
            <a:ext cx="3069622" cy="4342042"/>
          </a:xfrm>
          <a:prstGeom prst="rect">
            <a:avLst/>
          </a:prstGeom>
          <a:ln w="6350">
            <a:noFill/>
          </a:ln>
        </p:spPr>
      </p:pic>
    </p:spTree>
    <p:extLst>
      <p:ext uri="{BB962C8B-B14F-4D97-AF65-F5344CB8AC3E}">
        <p14:creationId xmlns:p14="http://schemas.microsoft.com/office/powerpoint/2010/main" val="276738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77142-AEB6-94B6-97FB-BCDA7D0DCBB4}"/>
              </a:ext>
            </a:extLst>
          </p:cNvPr>
          <p:cNvSpPr>
            <a:spLocks noGrp="1"/>
          </p:cNvSpPr>
          <p:nvPr>
            <p:ph idx="4294967295"/>
          </p:nvPr>
        </p:nvSpPr>
        <p:spPr>
          <a:xfrm>
            <a:off x="3657605" y="1584324"/>
            <a:ext cx="4813530" cy="3645702"/>
          </a:xfrm>
          <a:prstGeom prst="rect">
            <a:avLst/>
          </a:prstGeom>
        </p:spPr>
        <p:txBody>
          <a:bodyPr/>
          <a:lstStyle/>
          <a:p>
            <a:pPr marL="194400" indent="-194400">
              <a:lnSpc>
                <a:spcPts val="2300"/>
              </a:lnSpc>
              <a:spcBef>
                <a:spcPts val="1000"/>
              </a:spcBef>
              <a:spcAft>
                <a:spcPts val="245"/>
              </a:spcAft>
              <a:buFont typeface="Arial" panose="020B0604020202020204" pitchFamily="34" charset="0"/>
              <a:buChar char="•"/>
            </a:pPr>
            <a:r>
              <a:rPr lang="en-US" sz="1800" dirty="0">
                <a:latin typeface="Arial" panose="020B0604020202020204" pitchFamily="34" charset="0"/>
                <a:cs typeface="Arial" panose="020B0604020202020204" pitchFamily="34" charset="0"/>
              </a:rPr>
              <a:t>Ella was born 30 minutes ago by spontaneous vaginal delivery.</a:t>
            </a:r>
          </a:p>
          <a:p>
            <a:pPr marL="194400" indent="-194400">
              <a:lnSpc>
                <a:spcPts val="2300"/>
              </a:lnSpc>
              <a:spcBef>
                <a:spcPts val="1000"/>
              </a:spcBef>
              <a:spcAft>
                <a:spcPts val="245"/>
              </a:spcAft>
              <a:buFont typeface="Arial" panose="020B0604020202020204" pitchFamily="34" charset="0"/>
              <a:buChar char="•"/>
            </a:pPr>
            <a:r>
              <a:rPr lang="en-US" sz="1800" dirty="0">
                <a:latin typeface="Arial" panose="020B0604020202020204" pitchFamily="34" charset="0"/>
                <a:cs typeface="Arial" panose="020B0604020202020204" pitchFamily="34" charset="0"/>
              </a:rPr>
              <a:t>She is showing feeding cues.</a:t>
            </a:r>
          </a:p>
          <a:p>
            <a:pPr marL="0" indent="0">
              <a:lnSpc>
                <a:spcPts val="2300"/>
              </a:lnSpc>
              <a:spcBef>
                <a:spcPts val="1000"/>
              </a:spcBef>
              <a:spcAft>
                <a:spcPts val="245"/>
              </a:spcAft>
              <a:buNone/>
            </a:pPr>
            <a:r>
              <a:rPr lang="en-US" sz="1800" b="1" dirty="0">
                <a:latin typeface="Arial" panose="020B0604020202020204" pitchFamily="34" charset="0"/>
                <a:cs typeface="Arial" panose="020B0604020202020204" pitchFamily="34" charset="0"/>
              </a:rPr>
              <a:t>How would you have managed Ella differently to ensure a good start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for breastfeeding?</a:t>
            </a:r>
          </a:p>
          <a:p>
            <a:pPr marL="194400" indent="-194400">
              <a:lnSpc>
                <a:spcPts val="2300"/>
              </a:lnSpc>
              <a:spcBef>
                <a:spcPts val="1000"/>
              </a:spcBef>
              <a:spcAft>
                <a:spcPts val="245"/>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50459A48-F5AE-8D54-7F9F-D1D301C1FDAE}"/>
              </a:ext>
            </a:extLst>
          </p:cNvPr>
          <p:cNvSpPr txBox="1">
            <a:spLocks/>
          </p:cNvSpPr>
          <p:nvPr/>
        </p:nvSpPr>
        <p:spPr>
          <a:xfrm>
            <a:off x="519046" y="0"/>
            <a:ext cx="8105908" cy="1583552"/>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nb-NO" dirty="0"/>
              <a:t>The </a:t>
            </a:r>
            <a:r>
              <a:rPr lang="nb-NO" dirty="0" err="1"/>
              <a:t>situation</a:t>
            </a:r>
            <a:endParaRPr lang="en-NO" dirty="0"/>
          </a:p>
        </p:txBody>
      </p:sp>
      <p:pic>
        <p:nvPicPr>
          <p:cNvPr id="9" name="Content Placeholder 4">
            <a:extLst>
              <a:ext uri="{FF2B5EF4-FFF2-40B4-BE49-F238E27FC236}">
                <a16:creationId xmlns:a16="http://schemas.microsoft.com/office/drawing/2014/main" id="{9DFC6196-6EA2-5A64-EA4D-CD5F852036C8}"/>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rot="5400000">
            <a:off x="-30325" y="2286742"/>
            <a:ext cx="4211658" cy="2805278"/>
          </a:xfrm>
          <a:prstGeom prst="rect">
            <a:avLst/>
          </a:prstGeom>
        </p:spPr>
      </p:pic>
      <p:sp>
        <p:nvSpPr>
          <p:cNvPr id="16" name="TextBox 15">
            <a:extLst>
              <a:ext uri="{FF2B5EF4-FFF2-40B4-BE49-F238E27FC236}">
                <a16:creationId xmlns:a16="http://schemas.microsoft.com/office/drawing/2014/main" id="{A9B909FF-0B07-FA95-B43F-67E103E508DF}"/>
              </a:ext>
            </a:extLst>
          </p:cNvPr>
          <p:cNvSpPr txBox="1"/>
          <p:nvPr/>
        </p:nvSpPr>
        <p:spPr>
          <a:xfrm>
            <a:off x="1947260" y="5602850"/>
            <a:ext cx="1524573" cy="192360"/>
          </a:xfrm>
          <a:prstGeom prst="rect">
            <a:avLst/>
          </a:prstGeom>
          <a:noFill/>
        </p:spPr>
        <p:txBody>
          <a:bodyPr wrap="square">
            <a:spAutoFit/>
          </a:bodyPr>
          <a:lstStyle/>
          <a:p>
            <a:pPr algn="r"/>
            <a:r>
              <a:rPr lang="en-US" sz="650" dirty="0">
                <a:solidFill>
                  <a:schemeClr val="bg1"/>
                </a:solidFill>
                <a:latin typeface="Arial" panose="020B0604020202020204" pitchFamily="34" charset="0"/>
                <a:cs typeface="Arial" panose="020B0604020202020204" pitchFamily="34" charset="0"/>
              </a:rPr>
              <a:t>© </a:t>
            </a:r>
            <a:r>
              <a:rPr lang="en-GB" sz="650" dirty="0">
                <a:solidFill>
                  <a:schemeClr val="bg1"/>
                </a:solidFill>
                <a:latin typeface="Arial" panose="020B0604020202020204" pitchFamily="34" charset="0"/>
                <a:cs typeface="Arial" panose="020B0604020202020204" pitchFamily="34" charset="0"/>
              </a:rPr>
              <a:t>WHO/VN Dr </a:t>
            </a:r>
            <a:r>
              <a:rPr lang="en-GB" sz="650" dirty="0" err="1">
                <a:solidFill>
                  <a:schemeClr val="bg1"/>
                </a:solidFill>
                <a:latin typeface="Arial" panose="020B0604020202020204" pitchFamily="34" charset="0"/>
                <a:cs typeface="Arial" panose="020B0604020202020204" pitchFamily="34" charset="0"/>
              </a:rPr>
              <a:t>Helenlouise</a:t>
            </a:r>
            <a:r>
              <a:rPr lang="en-GB" sz="650" dirty="0">
                <a:solidFill>
                  <a:schemeClr val="bg1"/>
                </a:solidFill>
                <a:latin typeface="Arial" panose="020B0604020202020204" pitchFamily="34" charset="0"/>
                <a:cs typeface="Arial" panose="020B0604020202020204" pitchFamily="34" charset="0"/>
              </a:rPr>
              <a:t> Taylor</a:t>
            </a:r>
          </a:p>
        </p:txBody>
      </p:sp>
    </p:spTree>
    <p:extLst>
      <p:ext uri="{BB962C8B-B14F-4D97-AF65-F5344CB8AC3E}">
        <p14:creationId xmlns:p14="http://schemas.microsoft.com/office/powerpoint/2010/main" val="29199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een questionnaire&#10;&#10;Description automatically generated">
            <a:extLst>
              <a:ext uri="{FF2B5EF4-FFF2-40B4-BE49-F238E27FC236}">
                <a16:creationId xmlns:a16="http://schemas.microsoft.com/office/drawing/2014/main" id="{207F945F-7518-81AC-C635-A3A7862E4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775" y="2055854"/>
            <a:ext cx="3092078" cy="4375680"/>
          </a:xfrm>
          <a:prstGeom prst="rect">
            <a:avLst/>
          </a:prstGeom>
        </p:spPr>
      </p:pic>
      <p:sp>
        <p:nvSpPr>
          <p:cNvPr id="6" name="Title 1">
            <a:extLst>
              <a:ext uri="{FF2B5EF4-FFF2-40B4-BE49-F238E27FC236}">
                <a16:creationId xmlns:a16="http://schemas.microsoft.com/office/drawing/2014/main" id="{DA8F921B-946E-AE82-53D2-19F13D50F16C}"/>
              </a:ext>
            </a:extLst>
          </p:cNvPr>
          <p:cNvSpPr txBox="1">
            <a:spLocks/>
          </p:cNvSpPr>
          <p:nvPr/>
        </p:nvSpPr>
        <p:spPr>
          <a:xfrm>
            <a:off x="2646" y="0"/>
            <a:ext cx="9141354" cy="2055854"/>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nb-NO" dirty="0" err="1"/>
              <a:t>Quality</a:t>
            </a:r>
            <a:r>
              <a:rPr lang="nb-NO" dirty="0"/>
              <a:t> </a:t>
            </a:r>
            <a:r>
              <a:rPr lang="nb-NO" dirty="0" err="1"/>
              <a:t>improvement</a:t>
            </a:r>
            <a:endParaRPr lang="en-NO" dirty="0"/>
          </a:p>
        </p:txBody>
      </p:sp>
      <p:pic>
        <p:nvPicPr>
          <p:cNvPr id="7" name="Picture 6" descr="A white line on a blue circle&#10;&#10;Description automatically generated">
            <a:extLst>
              <a:ext uri="{FF2B5EF4-FFF2-40B4-BE49-F238E27FC236}">
                <a16:creationId xmlns:a16="http://schemas.microsoft.com/office/drawing/2014/main" id="{D96C22CE-F3C8-D301-5118-5B0A9FD24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163" y="509527"/>
            <a:ext cx="1036800" cy="1036800"/>
          </a:xfrm>
          <a:prstGeom prst="rect">
            <a:avLst/>
          </a:prstGeom>
        </p:spPr>
      </p:pic>
    </p:spTree>
    <p:extLst>
      <p:ext uri="{BB962C8B-B14F-4D97-AF65-F5344CB8AC3E}">
        <p14:creationId xmlns:p14="http://schemas.microsoft.com/office/powerpoint/2010/main" val="153111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holding a baby&#10;&#10;Description automatically generated">
            <a:hlinkClick r:id="rId3"/>
            <a:extLst>
              <a:ext uri="{FF2B5EF4-FFF2-40B4-BE49-F238E27FC236}">
                <a16:creationId xmlns:a16="http://schemas.microsoft.com/office/drawing/2014/main" id="{0D43ACB2-3ADB-E852-EBBC-C01430D06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04" y="1937359"/>
            <a:ext cx="1079500" cy="1498600"/>
          </a:xfrm>
          <a:prstGeom prst="rect">
            <a:avLst/>
          </a:prstGeom>
        </p:spPr>
      </p:pic>
      <p:pic>
        <p:nvPicPr>
          <p:cNvPr id="20" name="Picture 19" descr="A person holding a baby&#10;&#10;Description automatically generated">
            <a:hlinkClick r:id="rId5"/>
            <a:extLst>
              <a:ext uri="{FF2B5EF4-FFF2-40B4-BE49-F238E27FC236}">
                <a16:creationId xmlns:a16="http://schemas.microsoft.com/office/drawing/2014/main" id="{F3C62275-4372-1A6C-3B1A-82140E7EC7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7018" y="1937359"/>
            <a:ext cx="1070796" cy="1516961"/>
          </a:xfrm>
          <a:prstGeom prst="rect">
            <a:avLst/>
          </a:prstGeom>
        </p:spPr>
      </p:pic>
      <p:pic>
        <p:nvPicPr>
          <p:cNvPr id="18" name="Picture 17" descr="A person and person holding a baby&#10;&#10;Description automatically generated">
            <a:hlinkClick r:id="rId7"/>
            <a:extLst>
              <a:ext uri="{FF2B5EF4-FFF2-40B4-BE49-F238E27FC236}">
                <a16:creationId xmlns:a16="http://schemas.microsoft.com/office/drawing/2014/main" id="{FA1B6227-2EBF-383C-A9D4-596F04E433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1758" y="3538734"/>
            <a:ext cx="1071985" cy="1059373"/>
          </a:xfrm>
          <a:prstGeom prst="rect">
            <a:avLst/>
          </a:prstGeom>
        </p:spPr>
      </p:pic>
      <p:pic>
        <p:nvPicPr>
          <p:cNvPr id="15" name="Picture 14" descr="A person holding a baby&#10;&#10;Description automatically generated">
            <a:hlinkClick r:id="rId9"/>
            <a:extLst>
              <a:ext uri="{FF2B5EF4-FFF2-40B4-BE49-F238E27FC236}">
                <a16:creationId xmlns:a16="http://schemas.microsoft.com/office/drawing/2014/main" id="{D7FEB22D-134C-D86B-EB32-0A0ECD7FDE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1991" y="3538734"/>
            <a:ext cx="1079962" cy="1401379"/>
          </a:xfrm>
          <a:prstGeom prst="rect">
            <a:avLst/>
          </a:prstGeom>
        </p:spPr>
      </p:pic>
      <p:pic>
        <p:nvPicPr>
          <p:cNvPr id="13" name="Picture 12" descr="A baby sleeping in a blanket&#10;&#10;Description automatically generated">
            <a:hlinkClick r:id="rId11"/>
            <a:extLst>
              <a:ext uri="{FF2B5EF4-FFF2-40B4-BE49-F238E27FC236}">
                <a16:creationId xmlns:a16="http://schemas.microsoft.com/office/drawing/2014/main" id="{9916B8C4-45EA-A87A-FC71-172BF6E88F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51032" y="1937359"/>
            <a:ext cx="1045196" cy="1480694"/>
          </a:xfrm>
          <a:prstGeom prst="rect">
            <a:avLst/>
          </a:prstGeom>
        </p:spPr>
      </p:pic>
      <p:pic>
        <p:nvPicPr>
          <p:cNvPr id="9" name="Picture 8" descr="A person holding a baby&#10;&#10;Description automatically generated">
            <a:hlinkClick r:id="rId13"/>
            <a:extLst>
              <a:ext uri="{FF2B5EF4-FFF2-40B4-BE49-F238E27FC236}">
                <a16:creationId xmlns:a16="http://schemas.microsoft.com/office/drawing/2014/main" id="{C3DF1294-623F-E6CC-1C26-6AAA6CBCD0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76877" y="1937359"/>
            <a:ext cx="1179920" cy="1481176"/>
          </a:xfrm>
          <a:prstGeom prst="rect">
            <a:avLst/>
          </a:prstGeom>
        </p:spPr>
      </p:pic>
      <p:pic>
        <p:nvPicPr>
          <p:cNvPr id="4" name="Picture 3" descr="A baby sleeping on a person's chest&#10;&#10;Description automatically generated">
            <a:hlinkClick r:id="rId15"/>
            <a:extLst>
              <a:ext uri="{FF2B5EF4-FFF2-40B4-BE49-F238E27FC236}">
                <a16:creationId xmlns:a16="http://schemas.microsoft.com/office/drawing/2014/main" id="{7F0EFDD2-5CAB-C196-0D03-75441ED8E07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12514" y="1937359"/>
            <a:ext cx="1061564" cy="1509211"/>
          </a:xfrm>
          <a:prstGeom prst="rect">
            <a:avLst/>
          </a:prstGeom>
        </p:spPr>
      </p:pic>
      <p:sp>
        <p:nvSpPr>
          <p:cNvPr id="3" name="Title 2">
            <a:extLst>
              <a:ext uri="{FF2B5EF4-FFF2-40B4-BE49-F238E27FC236}">
                <a16:creationId xmlns:a16="http://schemas.microsoft.com/office/drawing/2014/main" id="{6DEE15D5-A43C-B52E-8DFD-B2F041ED68B9}"/>
              </a:ext>
            </a:extLst>
          </p:cNvPr>
          <p:cNvSpPr>
            <a:spLocks noGrp="1"/>
          </p:cNvSpPr>
          <p:nvPr>
            <p:ph type="title"/>
          </p:nvPr>
        </p:nvSpPr>
        <p:spPr>
          <a:xfrm>
            <a:off x="0" y="1"/>
            <a:ext cx="9141354" cy="1937358"/>
          </a:xfrm>
        </p:spPr>
        <p:txBody>
          <a:bodyPr/>
          <a:lstStyle/>
          <a:p>
            <a:r>
              <a:rPr lang="en-GB" dirty="0"/>
              <a:t>References and </a:t>
            </a:r>
            <a:br>
              <a:rPr lang="en-GB" dirty="0"/>
            </a:br>
            <a:r>
              <a:rPr lang="en-GB" dirty="0"/>
              <a:t>additional resources</a:t>
            </a:r>
            <a:endParaRPr lang="en-NO" dirty="0"/>
          </a:p>
        </p:txBody>
      </p:sp>
      <p:pic>
        <p:nvPicPr>
          <p:cNvPr id="23" name="Picture 22">
            <a:hlinkClick r:id="rId17"/>
            <a:extLst>
              <a:ext uri="{FF2B5EF4-FFF2-40B4-BE49-F238E27FC236}">
                <a16:creationId xmlns:a16="http://schemas.microsoft.com/office/drawing/2014/main" id="{A51D5D79-A5ED-746B-63C7-746599BEA37E}"/>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b="-5869"/>
          <a:stretch/>
        </p:blipFill>
        <p:spPr>
          <a:xfrm>
            <a:off x="4517988" y="3538734"/>
            <a:ext cx="1033138" cy="1385998"/>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33" name="Picture 32">
            <a:hlinkClick r:id="rId19"/>
            <a:extLst>
              <a:ext uri="{FF2B5EF4-FFF2-40B4-BE49-F238E27FC236}">
                <a16:creationId xmlns:a16="http://schemas.microsoft.com/office/drawing/2014/main" id="{C12C3FE2-C54C-64E1-0A0A-CF4C10AFB51A}"/>
              </a:ext>
            </a:extLst>
          </p:cNvPr>
          <p:cNvPicPr>
            <a:picLocks noChangeAspect="1"/>
          </p:cNvPicPr>
          <p:nvPr/>
        </p:nvPicPr>
        <p:blipFill>
          <a:blip r:embed="rId20"/>
          <a:stretch>
            <a:fillRect/>
          </a:stretch>
        </p:blipFill>
        <p:spPr>
          <a:xfrm>
            <a:off x="2224989" y="3538734"/>
            <a:ext cx="1052126" cy="1371889"/>
          </a:xfrm>
          <a:prstGeom prst="rect">
            <a:avLst/>
          </a:prstGeom>
          <a:ln w="6350">
            <a:solidFill>
              <a:schemeClr val="accent5">
                <a:shade val="15000"/>
              </a:schemeClr>
            </a:solidFill>
          </a:ln>
        </p:spPr>
        <p:style>
          <a:lnRef idx="2">
            <a:schemeClr val="dk1"/>
          </a:lnRef>
          <a:fillRef idx="1">
            <a:schemeClr val="lt1"/>
          </a:fillRef>
          <a:effectRef idx="0">
            <a:schemeClr val="dk1"/>
          </a:effectRef>
          <a:fontRef idx="minor">
            <a:schemeClr val="dk1"/>
          </a:fontRef>
        </p:style>
      </p:pic>
      <p:pic>
        <p:nvPicPr>
          <p:cNvPr id="37" name="Picture 36">
            <a:hlinkClick r:id="rId21"/>
            <a:extLst>
              <a:ext uri="{FF2B5EF4-FFF2-40B4-BE49-F238E27FC236}">
                <a16:creationId xmlns:a16="http://schemas.microsoft.com/office/drawing/2014/main" id="{FA5D3943-60E0-DA18-DC54-EAAC688F5995}"/>
              </a:ext>
            </a:extLst>
          </p:cNvPr>
          <p:cNvPicPr>
            <a:picLocks noChangeAspect="1"/>
          </p:cNvPicPr>
          <p:nvPr/>
        </p:nvPicPr>
        <p:blipFill>
          <a:blip r:embed="rId22"/>
          <a:stretch>
            <a:fillRect/>
          </a:stretch>
        </p:blipFill>
        <p:spPr>
          <a:xfrm>
            <a:off x="5642174" y="4700507"/>
            <a:ext cx="1505888" cy="847975"/>
          </a:xfrm>
          <a:prstGeom prst="rect">
            <a:avLst/>
          </a:prstGeom>
          <a:ln w="6350">
            <a:solidFill>
              <a:schemeClr val="accent5">
                <a:shade val="15000"/>
              </a:schemeClr>
            </a:solidFill>
          </a:ln>
        </p:spPr>
        <p:style>
          <a:lnRef idx="2">
            <a:schemeClr val="dk1"/>
          </a:lnRef>
          <a:fillRef idx="1">
            <a:schemeClr val="lt1"/>
          </a:fillRef>
          <a:effectRef idx="0">
            <a:schemeClr val="dk1"/>
          </a:effectRef>
          <a:fontRef idx="minor">
            <a:schemeClr val="dk1"/>
          </a:fontRef>
        </p:style>
      </p:pic>
      <p:pic>
        <p:nvPicPr>
          <p:cNvPr id="5" name="Picture 4" descr="A baby lying on a blanket&#10;&#10;Description automatically generated">
            <a:hlinkClick r:id="rId23"/>
            <a:extLst>
              <a:ext uri="{FF2B5EF4-FFF2-40B4-BE49-F238E27FC236}">
                <a16:creationId xmlns:a16="http://schemas.microsoft.com/office/drawing/2014/main" id="{9496ED54-CF99-771D-99A5-03227382760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4449" y="1937359"/>
            <a:ext cx="1066051" cy="1509065"/>
          </a:xfrm>
          <a:prstGeom prst="rect">
            <a:avLst/>
          </a:prstGeom>
        </p:spPr>
      </p:pic>
      <p:pic>
        <p:nvPicPr>
          <p:cNvPr id="8" name="Picture 7" descr="A brochure with a group of people&#10;&#10;Description automatically generated">
            <a:hlinkClick r:id="rId25"/>
            <a:extLst>
              <a:ext uri="{FF2B5EF4-FFF2-40B4-BE49-F238E27FC236}">
                <a16:creationId xmlns:a16="http://schemas.microsoft.com/office/drawing/2014/main" id="{48B54E2B-6853-4CEE-A0D0-92690E01A4D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616002" y="3538734"/>
            <a:ext cx="1505888" cy="1065642"/>
          </a:xfrm>
          <a:prstGeom prst="rect">
            <a:avLst/>
          </a:prstGeom>
          <a:ln w="6350">
            <a:noFill/>
          </a:ln>
        </p:spPr>
      </p:pic>
      <p:pic>
        <p:nvPicPr>
          <p:cNvPr id="16" name="Picture 15" descr="A person holding a baby&#10;&#10;Description automatically generated">
            <a:hlinkClick r:id="rId27"/>
            <a:extLst>
              <a:ext uri="{FF2B5EF4-FFF2-40B4-BE49-F238E27FC236}">
                <a16:creationId xmlns:a16="http://schemas.microsoft.com/office/drawing/2014/main" id="{513030D8-BE04-6B45-F13D-A6698137D1F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65710" y="3538734"/>
            <a:ext cx="1071731" cy="1385998"/>
          </a:xfrm>
          <a:prstGeom prst="rect">
            <a:avLst/>
          </a:prstGeom>
        </p:spPr>
      </p:pic>
    </p:spTree>
    <p:extLst>
      <p:ext uri="{BB962C8B-B14F-4D97-AF65-F5344CB8AC3E}">
        <p14:creationId xmlns:p14="http://schemas.microsoft.com/office/powerpoint/2010/main" val="3997011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4D8C3-1EE0-232B-AC2F-E33EC14A09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7897F4-0C24-62E1-3943-E32D5CDEFEE0}"/>
              </a:ext>
            </a:extLst>
          </p:cNvPr>
          <p:cNvSpPr>
            <a:spLocks noGrp="1"/>
          </p:cNvSpPr>
          <p:nvPr>
            <p:ph type="title"/>
          </p:nvPr>
        </p:nvSpPr>
        <p:spPr/>
        <p:txBody>
          <a:bodyPr/>
          <a:lstStyle/>
          <a:p>
            <a:r>
              <a:rPr lang="en-GB" dirty="0"/>
              <a:t>A question of lunch, some posters, educational materials and equipment </a:t>
            </a:r>
            <a:endParaRPr lang="en-NO" dirty="0"/>
          </a:p>
        </p:txBody>
      </p:sp>
      <p:sp>
        <p:nvSpPr>
          <p:cNvPr id="4" name="Content Placeholder 1">
            <a:extLst>
              <a:ext uri="{FF2B5EF4-FFF2-40B4-BE49-F238E27FC236}">
                <a16:creationId xmlns:a16="http://schemas.microsoft.com/office/drawing/2014/main" id="{CB9DDD92-94A5-1518-9DD6-2BFE4B6DE8F6}"/>
              </a:ext>
            </a:extLst>
          </p:cNvPr>
          <p:cNvSpPr txBox="1">
            <a:spLocks/>
          </p:cNvSpPr>
          <p:nvPr/>
        </p:nvSpPr>
        <p:spPr>
          <a:xfrm>
            <a:off x="2081349" y="1734853"/>
            <a:ext cx="6555347"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spcBef>
                <a:spcPts val="600"/>
              </a:spcBef>
              <a:buNone/>
            </a:pPr>
            <a:r>
              <a:rPr lang="en-GB" altLang="zh-CN" sz="1800" dirty="0"/>
              <a:t>Form groups (doctor, midwife, neonatal nurse, administrator).</a:t>
            </a:r>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r>
              <a:rPr lang="en-GB" sz="1800" b="1" dirty="0"/>
              <a:t>Discuss the meeting and how to proceed.</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6" name="Rectangle 5">
            <a:extLst>
              <a:ext uri="{FF2B5EF4-FFF2-40B4-BE49-F238E27FC236}">
                <a16:creationId xmlns:a16="http://schemas.microsoft.com/office/drawing/2014/main" id="{0C3F2E1C-0B47-3E19-1178-71A88220D98B}"/>
              </a:ext>
            </a:extLst>
          </p:cNvPr>
          <p:cNvSpPr/>
          <p:nvPr/>
        </p:nvSpPr>
        <p:spPr>
          <a:xfrm>
            <a:off x="2177143" y="2202919"/>
            <a:ext cx="6425368" cy="24129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Betty the ward administrator has </a:t>
            </a:r>
            <a:r>
              <a:rPr lang="en-US" dirty="0" err="1">
                <a:solidFill>
                  <a:schemeClr val="tx2"/>
                </a:solidFill>
                <a:latin typeface="Arial" panose="020B0604020202020204" pitchFamily="34" charset="0"/>
                <a:cs typeface="Arial" panose="020B0604020202020204" pitchFamily="34" charset="0"/>
              </a:rPr>
              <a:t>organised</a:t>
            </a:r>
            <a:r>
              <a:rPr lang="en-US" dirty="0">
                <a:solidFill>
                  <a:schemeClr val="tx2"/>
                </a:solidFill>
                <a:latin typeface="Arial" panose="020B0604020202020204" pitchFamily="34" charset="0"/>
                <a:cs typeface="Arial" panose="020B0604020202020204" pitchFamily="34" charset="0"/>
              </a:rPr>
              <a:t> for a milk company representative to support a continuing education session. </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The representative has agreed to provide lunch for all attendees, posters and other educational materials and a laptop for the department. </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The meeting will take place next month.</a:t>
            </a:r>
          </a:p>
        </p:txBody>
      </p:sp>
      <p:pic>
        <p:nvPicPr>
          <p:cNvPr id="5" name="Picture 4" descr="A brochure with a group of people&#10;&#10;Description automatically generated">
            <a:hlinkClick r:id="rId3"/>
            <a:extLst>
              <a:ext uri="{FF2B5EF4-FFF2-40B4-BE49-F238E27FC236}">
                <a16:creationId xmlns:a16="http://schemas.microsoft.com/office/drawing/2014/main" id="{C2748962-DFA7-F3BA-49B7-E0CE2288C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89" y="2202920"/>
            <a:ext cx="1505888" cy="1065642"/>
          </a:xfrm>
          <a:prstGeom prst="rect">
            <a:avLst/>
          </a:prstGeom>
          <a:ln w="6350">
            <a:noFill/>
          </a:ln>
        </p:spPr>
      </p:pic>
    </p:spTree>
    <p:extLst>
      <p:ext uri="{BB962C8B-B14F-4D97-AF65-F5344CB8AC3E}">
        <p14:creationId xmlns:p14="http://schemas.microsoft.com/office/powerpoint/2010/main" val="296178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4516-EFB4-945B-61E1-6584573B28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A4BE08-8E7D-BD39-F657-F76DF43D9A1E}"/>
              </a:ext>
            </a:extLst>
          </p:cNvPr>
          <p:cNvSpPr>
            <a:spLocks noGrp="1"/>
          </p:cNvSpPr>
          <p:nvPr>
            <p:ph type="title"/>
          </p:nvPr>
        </p:nvSpPr>
        <p:spPr/>
        <p:txBody>
          <a:bodyPr/>
          <a:lstStyle/>
          <a:p>
            <a:r>
              <a:rPr lang="en-GB" dirty="0"/>
              <a:t>Counsel mother for establishment </a:t>
            </a:r>
            <a:br>
              <a:rPr lang="en-GB" dirty="0"/>
            </a:br>
            <a:r>
              <a:rPr lang="en-GB" dirty="0"/>
              <a:t>of breastfeeding</a:t>
            </a:r>
            <a:endParaRPr lang="en-NO" dirty="0"/>
          </a:p>
        </p:txBody>
      </p:sp>
      <p:sp>
        <p:nvSpPr>
          <p:cNvPr id="4" name="Content Placeholder 1">
            <a:extLst>
              <a:ext uri="{FF2B5EF4-FFF2-40B4-BE49-F238E27FC236}">
                <a16:creationId xmlns:a16="http://schemas.microsoft.com/office/drawing/2014/main" id="{810640C6-49AC-9F26-F814-152FD70D9367}"/>
              </a:ext>
            </a:extLst>
          </p:cNvPr>
          <p:cNvSpPr txBox="1">
            <a:spLocks/>
          </p:cNvSpPr>
          <p:nvPr/>
        </p:nvSpPr>
        <p:spPr>
          <a:xfrm>
            <a:off x="551345" y="1734853"/>
            <a:ext cx="7841093"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spcBef>
                <a:spcPts val="600"/>
              </a:spcBef>
              <a:buNone/>
            </a:pPr>
            <a:r>
              <a:rPr lang="en-GB" altLang="zh-CN" sz="1800" dirty="0"/>
              <a:t>Form groups (mother, midwife, companion).</a:t>
            </a:r>
          </a:p>
          <a:p>
            <a:pPr marL="0" indent="0">
              <a:spcBef>
                <a:spcPts val="600"/>
              </a:spcBef>
              <a:buNone/>
            </a:pPr>
            <a:endParaRPr lang="en-GB" altLang="zh-CN" sz="1800" dirty="0"/>
          </a:p>
          <a:p>
            <a:pPr marL="0" indent="0">
              <a:spcBef>
                <a:spcPts val="600"/>
              </a:spcBef>
              <a:buNone/>
            </a:pPr>
            <a:endParaRPr lang="en-GB" sz="1800" dirty="0"/>
          </a:p>
          <a:p>
            <a:endParaRPr lang="en-GB" sz="1800" dirty="0"/>
          </a:p>
          <a:p>
            <a:pPr marL="0" indent="0">
              <a:buFont typeface="Arial" panose="020B0604020202020204" pitchFamily="34" charset="0"/>
              <a:buNone/>
            </a:pPr>
            <a:endParaRPr lang="en-GB" sz="1800" b="1" dirty="0"/>
          </a:p>
          <a:p>
            <a:pPr marL="0" indent="0">
              <a:buFont typeface="Arial" panose="020B0604020202020204" pitchFamily="34" charset="0"/>
              <a:buNone/>
            </a:pPr>
            <a:br>
              <a:rPr lang="en-GB" sz="1800" b="1" dirty="0"/>
            </a:br>
            <a:endParaRPr lang="en-GB" sz="1800" b="1" dirty="0"/>
          </a:p>
          <a:p>
            <a:pPr marL="0" indent="0">
              <a:buNone/>
            </a:pPr>
            <a:endParaRPr lang="en-GB" sz="1800" b="1" dirty="0"/>
          </a:p>
          <a:p>
            <a:pPr marL="0" indent="0">
              <a:buNone/>
            </a:pPr>
            <a:r>
              <a:rPr lang="en-GB" sz="1800" b="1" dirty="0"/>
              <a:t>Counsel Susie and support her for positioning and attachment.</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6" name="Rectangle 5">
            <a:extLst>
              <a:ext uri="{FF2B5EF4-FFF2-40B4-BE49-F238E27FC236}">
                <a16:creationId xmlns:a16="http://schemas.microsoft.com/office/drawing/2014/main" id="{34743143-5BE1-9424-6200-94BFFE4F837B}"/>
              </a:ext>
            </a:extLst>
          </p:cNvPr>
          <p:cNvSpPr/>
          <p:nvPr/>
        </p:nvSpPr>
        <p:spPr>
          <a:xfrm>
            <a:off x="661851" y="2159077"/>
            <a:ext cx="7940659" cy="2631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Mollie is 4 hours old. She was born at term by spontaneous vaginal delivery. </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She was placed skin-to-skin immediately after birth. She crawled and attached herself to the breast, to the surprise of her mother and father.</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Her mother, Susie, has never been counselled on breastfeeding bottle feeding her previous 2 children. She has decided to breastfeed.</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Mollie is showing feeding cues.</a:t>
            </a:r>
          </a:p>
        </p:txBody>
      </p:sp>
    </p:spTree>
    <p:extLst>
      <p:ext uri="{BB962C8B-B14F-4D97-AF65-F5344CB8AC3E}">
        <p14:creationId xmlns:p14="http://schemas.microsoft.com/office/powerpoint/2010/main" val="39908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4DD42-4C58-5FC2-63A9-F9A24D8CFA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1BB522-FC1E-ED20-036C-F2F4674FFA73}"/>
              </a:ext>
            </a:extLst>
          </p:cNvPr>
          <p:cNvSpPr>
            <a:spLocks noGrp="1"/>
          </p:cNvSpPr>
          <p:nvPr>
            <p:ph type="title"/>
          </p:nvPr>
        </p:nvSpPr>
        <p:spPr/>
        <p:txBody>
          <a:bodyPr/>
          <a:lstStyle/>
          <a:p>
            <a:r>
              <a:rPr lang="en-GB" dirty="0"/>
              <a:t>Support Charity to establish breastfeeding</a:t>
            </a:r>
            <a:endParaRPr lang="en-NO" dirty="0"/>
          </a:p>
        </p:txBody>
      </p:sp>
      <p:sp>
        <p:nvSpPr>
          <p:cNvPr id="4" name="Content Placeholder 1">
            <a:extLst>
              <a:ext uri="{FF2B5EF4-FFF2-40B4-BE49-F238E27FC236}">
                <a16:creationId xmlns:a16="http://schemas.microsoft.com/office/drawing/2014/main" id="{CE3DAA9C-AD1D-7589-9DAA-0789062B401E}"/>
              </a:ext>
            </a:extLst>
          </p:cNvPr>
          <p:cNvSpPr txBox="1">
            <a:spLocks/>
          </p:cNvSpPr>
          <p:nvPr/>
        </p:nvSpPr>
        <p:spPr>
          <a:xfrm>
            <a:off x="551345" y="1734853"/>
            <a:ext cx="794065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spcBef>
                <a:spcPts val="600"/>
              </a:spcBef>
              <a:buNone/>
            </a:pPr>
            <a:r>
              <a:rPr lang="en-GB" altLang="zh-CN" sz="1800" dirty="0"/>
              <a:t>Form groups (mother, companion, neonatal nurse).</a:t>
            </a:r>
          </a:p>
          <a:p>
            <a:pPr marL="0" indent="0">
              <a:spcBef>
                <a:spcPts val="600"/>
              </a:spcBef>
              <a:buNone/>
            </a:pPr>
            <a:endParaRPr lang="en-GB" sz="1800" dirty="0"/>
          </a:p>
          <a:p>
            <a:pPr marL="0" indent="0">
              <a:spcBef>
                <a:spcPts val="600"/>
              </a:spcBef>
              <a:buNone/>
            </a:pPr>
            <a:endParaRPr lang="en-GB" sz="1800" dirty="0"/>
          </a:p>
          <a:p>
            <a:pPr marL="0" indent="0">
              <a:buFont typeface="Arial" panose="020B0604020202020204" pitchFamily="34" charset="0"/>
              <a:buNone/>
            </a:pPr>
            <a:endParaRPr lang="en-GB" sz="1800" b="1" dirty="0"/>
          </a:p>
          <a:p>
            <a:pPr marL="0" indent="0">
              <a:buFont typeface="Arial" panose="020B0604020202020204" pitchFamily="34" charset="0"/>
              <a:buNone/>
            </a:pPr>
            <a:r>
              <a:rPr lang="en-GB" sz="1800" b="1" dirty="0"/>
              <a:t>Support Charity to find comfortable positioning and good attachment. </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6" name="Rectangle 5">
            <a:extLst>
              <a:ext uri="{FF2B5EF4-FFF2-40B4-BE49-F238E27FC236}">
                <a16:creationId xmlns:a16="http://schemas.microsoft.com/office/drawing/2014/main" id="{235DD950-78C0-DF76-8260-46E7CB8D2727}"/>
              </a:ext>
            </a:extLst>
          </p:cNvPr>
          <p:cNvSpPr/>
          <p:nvPr/>
        </p:nvSpPr>
        <p:spPr>
          <a:xfrm>
            <a:off x="551345" y="2126519"/>
            <a:ext cx="7940659" cy="11015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23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Charity delivered by caesarean section 2 days ago.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She is uncomfortable and in pain from her caesarian incision.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She is in tears. </a:t>
            </a:r>
          </a:p>
        </p:txBody>
      </p:sp>
    </p:spTree>
    <p:extLst>
      <p:ext uri="{BB962C8B-B14F-4D97-AF65-F5344CB8AC3E}">
        <p14:creationId xmlns:p14="http://schemas.microsoft.com/office/powerpoint/2010/main" val="227842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F219-4BF8-8611-DF71-65BF968BC6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CFE59C-D21E-DF60-2439-AF15570DB431}"/>
              </a:ext>
            </a:extLst>
          </p:cNvPr>
          <p:cNvSpPr>
            <a:spLocks noGrp="1"/>
          </p:cNvSpPr>
          <p:nvPr>
            <p:ph type="title"/>
          </p:nvPr>
        </p:nvSpPr>
        <p:spPr>
          <a:xfrm>
            <a:off x="1652451" y="281687"/>
            <a:ext cx="6950060" cy="1036800"/>
          </a:xfrm>
        </p:spPr>
        <p:txBody>
          <a:bodyPr/>
          <a:lstStyle/>
          <a:p>
            <a:r>
              <a:rPr lang="en-GB" dirty="0"/>
              <a:t>Support early initiation of breastfeeding</a:t>
            </a:r>
            <a:endParaRPr lang="en-NO" dirty="0"/>
          </a:p>
        </p:txBody>
      </p:sp>
      <p:sp>
        <p:nvSpPr>
          <p:cNvPr id="4" name="Content Placeholder 1">
            <a:extLst>
              <a:ext uri="{FF2B5EF4-FFF2-40B4-BE49-F238E27FC236}">
                <a16:creationId xmlns:a16="http://schemas.microsoft.com/office/drawing/2014/main" id="{361428AD-ED43-2D55-940C-4769E99D3A45}"/>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spcBef>
                <a:spcPts val="600"/>
              </a:spcBef>
              <a:buNone/>
            </a:pPr>
            <a:r>
              <a:rPr lang="en-GB" altLang="zh-CN" dirty="0"/>
              <a:t>Form groups (mother, midwife, companion).</a:t>
            </a:r>
          </a:p>
          <a:p>
            <a:endParaRPr lang="en-GB" dirty="0"/>
          </a:p>
          <a:p>
            <a:pPr marL="0" indent="0">
              <a:lnSpc>
                <a:spcPts val="1600"/>
              </a:lnSpc>
              <a:buFont typeface="Arial" panose="020B0604020202020204" pitchFamily="34" charset="0"/>
              <a:buNone/>
            </a:pPr>
            <a:endParaRPr lang="en-GB" sz="1400" b="1" dirty="0"/>
          </a:p>
          <a:p>
            <a:pPr marL="0" indent="0">
              <a:lnSpc>
                <a:spcPts val="2000"/>
              </a:lnSpc>
              <a:buFont typeface="Arial" panose="020B0604020202020204" pitchFamily="34" charset="0"/>
              <a:buNone/>
            </a:pPr>
            <a:br>
              <a:rPr lang="en-GB" sz="1400" b="1" dirty="0"/>
            </a:br>
            <a:endParaRPr lang="en-GB" sz="1400" b="1" dirty="0"/>
          </a:p>
          <a:p>
            <a:pPr marL="0" indent="0">
              <a:buNone/>
            </a:pPr>
            <a:r>
              <a:rPr lang="en-GB" b="1" dirty="0"/>
              <a:t>Support Leela to initiate breastfeeding.</a:t>
            </a:r>
          </a:p>
          <a:p>
            <a:pPr marL="0" indent="0">
              <a:buNone/>
            </a:pPr>
            <a:endParaRPr lang="en-GB" b="1" dirty="0"/>
          </a:p>
          <a:p>
            <a:pPr marL="0" indent="0">
              <a:buNone/>
            </a:pPr>
            <a:endParaRPr lang="en-GB" b="1" dirty="0"/>
          </a:p>
          <a:p>
            <a:pPr marL="0" indent="0">
              <a:buNone/>
            </a:pPr>
            <a:endParaRPr lang="en-GB" b="1" dirty="0"/>
          </a:p>
          <a:p>
            <a:pPr marL="0" indent="0">
              <a:buFont typeface="Arial" panose="020B0604020202020204" pitchFamily="34" charset="0"/>
              <a:buNone/>
            </a:pPr>
            <a:endParaRPr lang="en-US" b="1" dirty="0"/>
          </a:p>
          <a:p>
            <a:pPr marL="0" indent="0">
              <a:spcBef>
                <a:spcPts val="0"/>
              </a:spcBef>
              <a:spcAft>
                <a:spcPts val="600"/>
              </a:spcAft>
              <a:buNone/>
            </a:pPr>
            <a:r>
              <a:rPr lang="en-GB" b="1" dirty="0"/>
              <a:t>Support Charity to initiate breastfeeding.</a:t>
            </a:r>
            <a:endParaRPr lang="en-US" dirty="0"/>
          </a:p>
          <a:p>
            <a:pPr marL="0" indent="0">
              <a:lnSpc>
                <a:spcPts val="800"/>
              </a:lnSpc>
              <a:buFont typeface="Arial" panose="020B0604020202020204" pitchFamily="34" charset="0"/>
              <a:buNone/>
            </a:pPr>
            <a:endParaRPr lang="en-US" dirty="0"/>
          </a:p>
          <a:p>
            <a:pPr marL="0" indent="0">
              <a:buFont typeface="Arial" panose="020B0604020202020204" pitchFamily="34" charset="0"/>
              <a:buNone/>
            </a:pPr>
            <a:r>
              <a:rPr lang="en-US" dirty="0"/>
              <a:t>Debrief with your team and facilitator.</a:t>
            </a:r>
          </a:p>
          <a:p>
            <a:endParaRPr lang="en-NO" dirty="0"/>
          </a:p>
        </p:txBody>
      </p:sp>
      <p:sp>
        <p:nvSpPr>
          <p:cNvPr id="6" name="Rectangle 5">
            <a:extLst>
              <a:ext uri="{FF2B5EF4-FFF2-40B4-BE49-F238E27FC236}">
                <a16:creationId xmlns:a16="http://schemas.microsoft.com/office/drawing/2014/main" id="{0D1A5BFB-175B-C469-F171-78A05F2A478F}"/>
              </a:ext>
            </a:extLst>
          </p:cNvPr>
          <p:cNvSpPr/>
          <p:nvPr/>
        </p:nvSpPr>
        <p:spPr>
          <a:xfrm>
            <a:off x="624680" y="2097024"/>
            <a:ext cx="7977831" cy="14580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Leela delivered Ekta 50 minutes ago by spontaneous vaginal delivery.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Ekta is in skin-to-skin contact with her mother on the post natal ward. </a:t>
            </a:r>
          </a:p>
          <a:p>
            <a:pPr marL="162000" lvl="0" indent="-162000">
              <a:spcBef>
                <a:spcPts val="1000"/>
              </a:spcBef>
              <a:spcAft>
                <a:spcPts val="245"/>
              </a:spcAft>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Leela asks for support to breastfeed. She thinks the baby may be hungry.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This is her first baby.</a:t>
            </a:r>
          </a:p>
        </p:txBody>
      </p:sp>
      <p:sp>
        <p:nvSpPr>
          <p:cNvPr id="2" name="Rectangle 1">
            <a:extLst>
              <a:ext uri="{FF2B5EF4-FFF2-40B4-BE49-F238E27FC236}">
                <a16:creationId xmlns:a16="http://schemas.microsoft.com/office/drawing/2014/main" id="{B136F361-36D8-D9D2-FA17-CDAA0CE57655}"/>
              </a:ext>
            </a:extLst>
          </p:cNvPr>
          <p:cNvSpPr/>
          <p:nvPr/>
        </p:nvSpPr>
        <p:spPr>
          <a:xfrm>
            <a:off x="624680" y="4233672"/>
            <a:ext cx="7977831" cy="1271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Charity is in recovery. She delivered by caesarean section 60 minutes ago.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She is uncomfortable. </a:t>
            </a:r>
          </a:p>
          <a:p>
            <a:pPr marL="162000" lvl="0" indent="-162000">
              <a:spcBef>
                <a:spcPts val="1000"/>
              </a:spcBef>
              <a:spcAft>
                <a:spcPts val="245"/>
              </a:spcAft>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Her baby is showing feeding cues. She asks for help to breastfeed.</a:t>
            </a:r>
          </a:p>
        </p:txBody>
      </p:sp>
    </p:spTree>
    <p:extLst>
      <p:ext uri="{BB962C8B-B14F-4D97-AF65-F5344CB8AC3E}">
        <p14:creationId xmlns:p14="http://schemas.microsoft.com/office/powerpoint/2010/main" val="19951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ver of a book with a baby&#10;&#10;Description automatically generated">
            <a:hlinkClick r:id="rId3"/>
            <a:extLst>
              <a:ext uri="{FF2B5EF4-FFF2-40B4-BE49-F238E27FC236}">
                <a16:creationId xmlns:a16="http://schemas.microsoft.com/office/drawing/2014/main" id="{1B8EFC79-904F-7E17-A8D2-EF8E9F2D0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10" y="2619089"/>
            <a:ext cx="1926619" cy="2732525"/>
          </a:xfrm>
          <a:prstGeom prst="rect">
            <a:avLst/>
          </a:prstGeom>
          <a:ln>
            <a:solidFill>
              <a:schemeClr val="tx1">
                <a:lumMod val="40000"/>
                <a:lumOff val="60000"/>
              </a:schemeClr>
            </a:solidFill>
          </a:ln>
        </p:spPr>
      </p:pic>
      <p:sp>
        <p:nvSpPr>
          <p:cNvPr id="5" name="Rectangle 4">
            <a:extLst>
              <a:ext uri="{FF2B5EF4-FFF2-40B4-BE49-F238E27FC236}">
                <a16:creationId xmlns:a16="http://schemas.microsoft.com/office/drawing/2014/main" id="{809777EC-479A-993F-D7DA-03A340EC9CE1}"/>
              </a:ext>
            </a:extLst>
          </p:cNvPr>
          <p:cNvSpPr/>
          <p:nvPr/>
        </p:nvSpPr>
        <p:spPr>
          <a:xfrm>
            <a:off x="2879933" y="1734853"/>
            <a:ext cx="5722578" cy="3611492"/>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A8E09BE1-7DF5-C264-3D40-29E1954184D8}"/>
              </a:ext>
            </a:extLst>
          </p:cNvPr>
          <p:cNvSpPr>
            <a:spLocks noGrp="1"/>
          </p:cNvSpPr>
          <p:nvPr>
            <p:ph type="title"/>
          </p:nvPr>
        </p:nvSpPr>
        <p:spPr/>
        <p:txBody>
          <a:bodyPr/>
          <a:lstStyle/>
          <a:p>
            <a:r>
              <a:rPr lang="en-GB" dirty="0"/>
              <a:t>What are the WHO recommendations?</a:t>
            </a:r>
            <a:endParaRPr lang="en-NO" dirty="0"/>
          </a:p>
        </p:txBody>
      </p:sp>
      <p:sp>
        <p:nvSpPr>
          <p:cNvPr id="2" name="Content Placeholder 1">
            <a:extLst>
              <a:ext uri="{FF2B5EF4-FFF2-40B4-BE49-F238E27FC236}">
                <a16:creationId xmlns:a16="http://schemas.microsoft.com/office/drawing/2014/main" id="{CCEC803D-BFF0-ED6F-792E-E63ACC77DF7B}"/>
              </a:ext>
            </a:extLst>
          </p:cNvPr>
          <p:cNvSpPr>
            <a:spLocks noGrp="1"/>
          </p:cNvSpPr>
          <p:nvPr>
            <p:ph idx="1"/>
          </p:nvPr>
        </p:nvSpPr>
        <p:spPr>
          <a:xfrm>
            <a:off x="2978945" y="1828801"/>
            <a:ext cx="5657752" cy="4471318"/>
          </a:xfrm>
          <a:prstGeom prst="rect">
            <a:avLst/>
          </a:prstGeom>
        </p:spPr>
        <p:txBody>
          <a:bodyPr/>
          <a:lstStyle/>
          <a:p>
            <a:pPr lvl="0">
              <a:buClr>
                <a:schemeClr val="accent3">
                  <a:lumMod val="50000"/>
                </a:schemeClr>
              </a:buClr>
            </a:pPr>
            <a:r>
              <a:rPr lang="en-US" altLang="en-US" sz="1600" b="1" dirty="0"/>
              <a:t>Immediate and uninterrupted skin-to-skin contact </a:t>
            </a:r>
            <a:br>
              <a:rPr lang="en-US" altLang="en-US" sz="1600" b="1" dirty="0"/>
            </a:br>
            <a:r>
              <a:rPr lang="en-US" altLang="en-US" sz="1600" dirty="0"/>
              <a:t>from birth and with early initiation of breastfeeding </a:t>
            </a:r>
            <a:br>
              <a:rPr lang="en-US" altLang="en-US" sz="1600" dirty="0"/>
            </a:br>
            <a:r>
              <a:rPr lang="en-US" altLang="en-US" sz="1600" dirty="0"/>
              <a:t>within one hour of birth</a:t>
            </a:r>
          </a:p>
          <a:p>
            <a:pPr lvl="0">
              <a:buClr>
                <a:schemeClr val="accent3">
                  <a:lumMod val="50000"/>
                </a:schemeClr>
              </a:buClr>
            </a:pPr>
            <a:r>
              <a:rPr lang="en-US" altLang="en-US" sz="1600" b="1" dirty="0"/>
              <a:t>Exclusive breastfeeding </a:t>
            </a:r>
            <a:r>
              <a:rPr lang="en-US" altLang="en-US" dirty="0"/>
              <a:t>with </a:t>
            </a:r>
            <a:r>
              <a:rPr lang="en-US" altLang="en-US" sz="1600" dirty="0"/>
              <a:t>the infant </a:t>
            </a:r>
            <a:r>
              <a:rPr lang="en-US" altLang="en-US" dirty="0"/>
              <a:t>receiving only</a:t>
            </a:r>
            <a:r>
              <a:rPr lang="en-US" altLang="en-US" sz="1600" dirty="0"/>
              <a:t> </a:t>
            </a:r>
            <a:br>
              <a:rPr lang="en-US" altLang="en-US" sz="1600" dirty="0"/>
            </a:br>
            <a:r>
              <a:rPr lang="en-US" altLang="en-US" sz="1600" dirty="0"/>
              <a:t>breast milk and no other foods or fluids</a:t>
            </a:r>
          </a:p>
          <a:p>
            <a:pPr lvl="0">
              <a:buClr>
                <a:schemeClr val="accent3">
                  <a:lumMod val="50000"/>
                </a:schemeClr>
              </a:buClr>
            </a:pPr>
            <a:r>
              <a:rPr lang="en-US" altLang="en-US" sz="1600" b="1" dirty="0"/>
              <a:t>Breastfeeding responsively, </a:t>
            </a:r>
            <a:r>
              <a:rPr lang="en-US" altLang="en-US" sz="1600" dirty="0"/>
              <a:t>early and often, and for as </a:t>
            </a:r>
            <a:br>
              <a:rPr lang="en-US" altLang="en-US" sz="1600" dirty="0"/>
            </a:br>
            <a:r>
              <a:rPr lang="en-US" altLang="en-US" sz="1600" dirty="0"/>
              <a:t>long as the baby wants, day and night</a:t>
            </a:r>
          </a:p>
          <a:p>
            <a:pPr lvl="0">
              <a:buClr>
                <a:schemeClr val="accent3">
                  <a:lumMod val="50000"/>
                </a:schemeClr>
              </a:buClr>
            </a:pPr>
            <a:r>
              <a:rPr lang="en-US" altLang="en-US" sz="1600" b="1" dirty="0"/>
              <a:t>Counselling</a:t>
            </a:r>
            <a:r>
              <a:rPr lang="en-US" altLang="en-US" sz="1600" dirty="0"/>
              <a:t> mothers on the risks and use </a:t>
            </a:r>
            <a:r>
              <a:rPr lang="en-US" altLang="en-US" sz="1600" dirty="0">
                <a:ea typeface="Times New Roman" panose="02020603050405020304" pitchFamily="18" charset="0"/>
              </a:rPr>
              <a:t>of feeding </a:t>
            </a:r>
            <a:br>
              <a:rPr lang="en-US" altLang="en-US" sz="1600" dirty="0">
                <a:ea typeface="Times New Roman" panose="02020603050405020304" pitchFamily="18" charset="0"/>
              </a:rPr>
            </a:br>
            <a:r>
              <a:rPr lang="en-US" altLang="en-US" sz="1600" dirty="0">
                <a:ea typeface="Times New Roman" panose="02020603050405020304" pitchFamily="18" charset="0"/>
              </a:rPr>
              <a:t>bottles, teats or pacifiers</a:t>
            </a:r>
            <a:endParaRPr lang="en-US" altLang="en-US" sz="1600" dirty="0"/>
          </a:p>
        </p:txBody>
      </p:sp>
      <p:pic>
        <p:nvPicPr>
          <p:cNvPr id="4" name="Picture 3" descr="A picture containing logo&#10;&#10;Description automatically generated">
            <a:extLst>
              <a:ext uri="{FF2B5EF4-FFF2-40B4-BE49-F238E27FC236}">
                <a16:creationId xmlns:a16="http://schemas.microsoft.com/office/drawing/2014/main" id="{42852D80-2679-0ACE-66F7-D390A4B2E6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304" y="1734853"/>
            <a:ext cx="2012626" cy="621375"/>
          </a:xfrm>
          <a:prstGeom prst="rect">
            <a:avLst/>
          </a:prstGeom>
        </p:spPr>
      </p:pic>
    </p:spTree>
    <p:extLst>
      <p:ext uri="{BB962C8B-B14F-4D97-AF65-F5344CB8AC3E}">
        <p14:creationId xmlns:p14="http://schemas.microsoft.com/office/powerpoint/2010/main" val="17440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191B-8D1B-F548-EA59-C61642D44FB3}"/>
              </a:ext>
            </a:extLst>
          </p:cNvPr>
          <p:cNvSpPr>
            <a:spLocks noGrp="1"/>
          </p:cNvSpPr>
          <p:nvPr>
            <p:ph type="title"/>
          </p:nvPr>
        </p:nvSpPr>
        <p:spPr/>
        <p:txBody>
          <a:bodyPr/>
          <a:lstStyle/>
          <a:p>
            <a:r>
              <a:rPr lang="en-US" sz="4000" b="1" dirty="0">
                <a:solidFill>
                  <a:schemeClr val="tx2"/>
                </a:solidFill>
                <a:latin typeface="Arial" panose="020B0604020202020204" pitchFamily="34" charset="0"/>
                <a:cs typeface="Arial" panose="020B0604020202020204" pitchFamily="34" charset="0"/>
              </a:rPr>
              <a:t>Principles of lactation</a:t>
            </a:r>
            <a:endParaRPr lang="en-NO" dirty="0"/>
          </a:p>
        </p:txBody>
      </p:sp>
    </p:spTree>
    <p:extLst>
      <p:ext uri="{BB962C8B-B14F-4D97-AF65-F5344CB8AC3E}">
        <p14:creationId xmlns:p14="http://schemas.microsoft.com/office/powerpoint/2010/main" val="425157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of a breast cancer cell&#10;&#10;Description automatically generated with medium confidence">
            <a:extLst>
              <a:ext uri="{FF2B5EF4-FFF2-40B4-BE49-F238E27FC236}">
                <a16:creationId xmlns:a16="http://schemas.microsoft.com/office/drawing/2014/main" id="{D29595C2-BF43-44F5-9A34-86AA5FDCE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429" y="2071019"/>
            <a:ext cx="5727700" cy="4229100"/>
          </a:xfrm>
          <a:prstGeom prst="rect">
            <a:avLst/>
          </a:prstGeom>
        </p:spPr>
      </p:pic>
      <p:sp>
        <p:nvSpPr>
          <p:cNvPr id="3" name="Title 2">
            <a:extLst>
              <a:ext uri="{FF2B5EF4-FFF2-40B4-BE49-F238E27FC236}">
                <a16:creationId xmlns:a16="http://schemas.microsoft.com/office/drawing/2014/main" id="{0C114D3C-2AC5-947D-7C20-593CDD2566AF}"/>
              </a:ext>
            </a:extLst>
          </p:cNvPr>
          <p:cNvSpPr>
            <a:spLocks noGrp="1"/>
          </p:cNvSpPr>
          <p:nvPr>
            <p:ph type="title"/>
          </p:nvPr>
        </p:nvSpPr>
        <p:spPr/>
        <p:txBody>
          <a:bodyPr/>
          <a:lstStyle/>
          <a:p>
            <a:r>
              <a:rPr lang="en-GB" dirty="0"/>
              <a:t>How does breastfeeding work? </a:t>
            </a:r>
            <a:endParaRPr lang="en-NO" dirty="0"/>
          </a:p>
        </p:txBody>
      </p:sp>
      <p:sp>
        <p:nvSpPr>
          <p:cNvPr id="2" name="Content Placeholder 1">
            <a:extLst>
              <a:ext uri="{FF2B5EF4-FFF2-40B4-BE49-F238E27FC236}">
                <a16:creationId xmlns:a16="http://schemas.microsoft.com/office/drawing/2014/main" id="{6689C9F6-0F57-A650-6A47-B74B99E7F09B}"/>
              </a:ext>
            </a:extLst>
          </p:cNvPr>
          <p:cNvSpPr>
            <a:spLocks noGrp="1"/>
          </p:cNvSpPr>
          <p:nvPr>
            <p:ph idx="1"/>
          </p:nvPr>
        </p:nvSpPr>
        <p:spPr>
          <a:prstGeom prst="rect">
            <a:avLst/>
          </a:prstGeom>
        </p:spPr>
        <p:txBody>
          <a:bodyPr/>
          <a:lstStyle/>
          <a:p>
            <a:pPr marL="0" indent="0">
              <a:buNone/>
            </a:pPr>
            <a:r>
              <a:rPr lang="en-GB" b="1" dirty="0">
                <a:solidFill>
                  <a:schemeClr val="accent3">
                    <a:lumMod val="50000"/>
                  </a:schemeClr>
                </a:solidFill>
                <a:latin typeface="Arial" panose="020B0604020202020204" pitchFamily="34" charset="0"/>
                <a:cs typeface="Arial" panose="020B0604020202020204" pitchFamily="34" charset="0"/>
              </a:rPr>
              <a:t> Anatomy of breast </a:t>
            </a:r>
            <a:endParaRPr lang="en-NO"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2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315FD3-6E8A-0783-24E3-5FB9B418AF80}"/>
              </a:ext>
            </a:extLst>
          </p:cNvPr>
          <p:cNvSpPr/>
          <p:nvPr/>
        </p:nvSpPr>
        <p:spPr>
          <a:xfrm>
            <a:off x="510501" y="4217098"/>
            <a:ext cx="5010118" cy="175341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14" name="Rectangle 13">
            <a:extLst>
              <a:ext uri="{FF2B5EF4-FFF2-40B4-BE49-F238E27FC236}">
                <a16:creationId xmlns:a16="http://schemas.microsoft.com/office/drawing/2014/main" id="{54A6AD08-67D9-A440-4D73-CBAD9AD46EB9}"/>
              </a:ext>
            </a:extLst>
          </p:cNvPr>
          <p:cNvSpPr/>
          <p:nvPr/>
        </p:nvSpPr>
        <p:spPr>
          <a:xfrm>
            <a:off x="510501" y="1734853"/>
            <a:ext cx="5010118" cy="188888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0C92B431-56BB-7ABF-B953-827A89DFCCF2}"/>
              </a:ext>
            </a:extLst>
          </p:cNvPr>
          <p:cNvSpPr>
            <a:spLocks noGrp="1"/>
          </p:cNvSpPr>
          <p:nvPr>
            <p:ph type="title"/>
          </p:nvPr>
        </p:nvSpPr>
        <p:spPr/>
        <p:txBody>
          <a:bodyPr/>
          <a:lstStyle/>
          <a:p>
            <a:r>
              <a:rPr lang="en-GB" dirty="0"/>
              <a:t>Which hormones are involved in milk production?</a:t>
            </a:r>
            <a:endParaRPr lang="en-NO" dirty="0"/>
          </a:p>
        </p:txBody>
      </p:sp>
      <p:sp>
        <p:nvSpPr>
          <p:cNvPr id="2" name="Content Placeholder 1">
            <a:extLst>
              <a:ext uri="{FF2B5EF4-FFF2-40B4-BE49-F238E27FC236}">
                <a16:creationId xmlns:a16="http://schemas.microsoft.com/office/drawing/2014/main" id="{0739B207-6F08-09B8-F11C-7240B73D7CE8}"/>
              </a:ext>
            </a:extLst>
          </p:cNvPr>
          <p:cNvSpPr>
            <a:spLocks noGrp="1"/>
          </p:cNvSpPr>
          <p:nvPr>
            <p:ph idx="1"/>
          </p:nvPr>
        </p:nvSpPr>
        <p:spPr>
          <a:xfrm>
            <a:off x="578644" y="1826951"/>
            <a:ext cx="8058052" cy="4473168"/>
          </a:xfrm>
          <a:prstGeom prst="rect">
            <a:avLst/>
          </a:prstGeom>
        </p:spPr>
        <p:txBody>
          <a:bodyPr/>
          <a:lstStyle/>
          <a:p>
            <a:pPr marL="0" indent="0">
              <a:buNone/>
            </a:pPr>
            <a:r>
              <a:rPr lang="en-GB" b="1" dirty="0">
                <a:solidFill>
                  <a:srgbClr val="FF5C9B"/>
                </a:solidFill>
              </a:rPr>
              <a:t>Prolactin: milk production</a:t>
            </a:r>
          </a:p>
          <a:p>
            <a:r>
              <a:rPr lang="en-GB" dirty="0"/>
              <a:t>Secreted after feed to produce next feed</a:t>
            </a:r>
          </a:p>
          <a:p>
            <a:r>
              <a:rPr lang="en-GB" dirty="0"/>
              <a:t>Higher levels during night</a:t>
            </a:r>
          </a:p>
          <a:p>
            <a:r>
              <a:rPr lang="en-GB" dirty="0"/>
              <a:t>Suppresses ovulation</a:t>
            </a:r>
          </a:p>
          <a:p>
            <a:endParaRPr lang="en-NO" dirty="0"/>
          </a:p>
        </p:txBody>
      </p:sp>
      <p:pic>
        <p:nvPicPr>
          <p:cNvPr id="4" name="Picture 3" descr="A picture containing text&#10;&#10;Description automatically generated">
            <a:extLst>
              <a:ext uri="{FF2B5EF4-FFF2-40B4-BE49-F238E27FC236}">
                <a16:creationId xmlns:a16="http://schemas.microsoft.com/office/drawing/2014/main" id="{E149B558-E69D-BAEF-68D0-16589557BF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5633" y="3917964"/>
            <a:ext cx="2068868" cy="2438729"/>
          </a:xfrm>
          <a:prstGeom prst="rect">
            <a:avLst/>
          </a:prstGeom>
        </p:spPr>
      </p:pic>
      <p:pic>
        <p:nvPicPr>
          <p:cNvPr id="5" name="Picture 4" descr="A picture containing text, book&#10;&#10;Description automatically generated">
            <a:extLst>
              <a:ext uri="{FF2B5EF4-FFF2-40B4-BE49-F238E27FC236}">
                <a16:creationId xmlns:a16="http://schemas.microsoft.com/office/drawing/2014/main" id="{FB6F2BC1-E72A-7126-7498-36429AF35F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1925"/>
          <a:stretch/>
        </p:blipFill>
        <p:spPr>
          <a:xfrm>
            <a:off x="5880534" y="1215167"/>
            <a:ext cx="2143967" cy="2515165"/>
          </a:xfrm>
          <a:prstGeom prst="rect">
            <a:avLst/>
          </a:prstGeom>
        </p:spPr>
      </p:pic>
      <p:sp>
        <p:nvSpPr>
          <p:cNvPr id="6" name="Content Placeholder 1">
            <a:extLst>
              <a:ext uri="{FF2B5EF4-FFF2-40B4-BE49-F238E27FC236}">
                <a16:creationId xmlns:a16="http://schemas.microsoft.com/office/drawing/2014/main" id="{C64AC7A7-C277-5FAB-4FC9-7D4357FCFC84}"/>
              </a:ext>
            </a:extLst>
          </p:cNvPr>
          <p:cNvSpPr txBox="1">
            <a:spLocks/>
          </p:cNvSpPr>
          <p:nvPr/>
        </p:nvSpPr>
        <p:spPr>
          <a:xfrm>
            <a:off x="671720" y="4337808"/>
            <a:ext cx="4848899" cy="2238505"/>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sz="1800" b="1" dirty="0">
                <a:solidFill>
                  <a:schemeClr val="tx2"/>
                </a:solidFill>
              </a:rPr>
              <a:t>Oxytocin: milk flow</a:t>
            </a:r>
          </a:p>
          <a:p>
            <a:pPr marL="194400" indent="-194400">
              <a:spcBef>
                <a:spcPts val="600"/>
              </a:spcBef>
              <a:buFont typeface="Arial" panose="020B0604020202020204" pitchFamily="34" charset="0"/>
              <a:buChar char="•"/>
            </a:pPr>
            <a:r>
              <a:rPr lang="nb-NO" sz="1800" dirty="0"/>
              <a:t>Works </a:t>
            </a:r>
            <a:r>
              <a:rPr lang="en-GB" sz="1800" dirty="0"/>
              <a:t>before</a:t>
            </a:r>
            <a:r>
              <a:rPr lang="nb-NO" sz="1800" dirty="0"/>
              <a:t> or during a feed to make </a:t>
            </a:r>
            <a:br>
              <a:rPr lang="nb-NO" sz="1800" dirty="0"/>
            </a:br>
            <a:r>
              <a:rPr lang="nb-NO" sz="1800" dirty="0" err="1"/>
              <a:t>milk</a:t>
            </a:r>
            <a:r>
              <a:rPr lang="nb-NO" sz="1800" dirty="0"/>
              <a:t> flow</a:t>
            </a:r>
          </a:p>
          <a:p>
            <a:pPr marL="194400" indent="-194400">
              <a:lnSpc>
                <a:spcPts val="2300"/>
              </a:lnSpc>
              <a:spcBef>
                <a:spcPts val="600"/>
              </a:spcBef>
              <a:buFont typeface="Arial" panose="020B0604020202020204" pitchFamily="34" charset="0"/>
              <a:buChar char="•"/>
            </a:pPr>
            <a:r>
              <a:rPr lang="nb-NO" sz="1800" dirty="0"/>
              <a:t>Makes uterus contract</a:t>
            </a:r>
            <a:endParaRPr lang="en-US" sz="1800" b="1" dirty="0"/>
          </a:p>
          <a:p>
            <a:endParaRPr lang="en-NO" sz="1800" dirty="0"/>
          </a:p>
        </p:txBody>
      </p:sp>
      <p:sp>
        <p:nvSpPr>
          <p:cNvPr id="7" name="TextBox 6">
            <a:extLst>
              <a:ext uri="{FF2B5EF4-FFF2-40B4-BE49-F238E27FC236}">
                <a16:creationId xmlns:a16="http://schemas.microsoft.com/office/drawing/2014/main" id="{172EDE4B-519C-548C-5CB8-D4A325B11941}"/>
              </a:ext>
            </a:extLst>
          </p:cNvPr>
          <p:cNvSpPr txBox="1"/>
          <p:nvPr/>
        </p:nvSpPr>
        <p:spPr>
          <a:xfrm>
            <a:off x="6137282" y="1706241"/>
            <a:ext cx="871529" cy="123111"/>
          </a:xfrm>
          <a:prstGeom prst="rect">
            <a:avLst/>
          </a:prstGeom>
          <a:solidFill>
            <a:schemeClr val="bg1"/>
          </a:solidFill>
        </p:spPr>
        <p:txBody>
          <a:bodyPr wrap="square" lIns="0" tIns="0" rIns="0" bIns="0" rtlCol="0">
            <a:spAutoFit/>
          </a:bodyPr>
          <a:lstStyle/>
          <a:p>
            <a:r>
              <a:rPr lang="nb-NO" sz="800" b="1" dirty="0">
                <a:solidFill>
                  <a:srgbClr val="FD589A"/>
                </a:solidFill>
                <a:latin typeface="Arial" panose="020B0604020202020204" pitchFamily="34" charset="0"/>
                <a:cs typeface="Arial" panose="020B0604020202020204" pitchFamily="34" charset="0"/>
              </a:rPr>
              <a:t>Prolactin in blood</a:t>
            </a:r>
            <a:endParaRPr lang="en-GB" sz="800" b="1" dirty="0">
              <a:solidFill>
                <a:srgbClr val="FD589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881860-F18D-0D07-684E-9AAF53004505}"/>
              </a:ext>
            </a:extLst>
          </p:cNvPr>
          <p:cNvSpPr txBox="1"/>
          <p:nvPr/>
        </p:nvSpPr>
        <p:spPr>
          <a:xfrm>
            <a:off x="7265558" y="1460020"/>
            <a:ext cx="986451" cy="246221"/>
          </a:xfrm>
          <a:prstGeom prst="rect">
            <a:avLst/>
          </a:prstGeom>
          <a:noFill/>
        </p:spPr>
        <p:txBody>
          <a:bodyPr wrap="square" lIns="0" tIns="0" rIns="0" bIns="0" rtlCol="0">
            <a:spAutoFit/>
          </a:bodyPr>
          <a:lstStyle/>
          <a:p>
            <a:r>
              <a:rPr lang="nb-NO" sz="800" b="1" dirty="0" err="1">
                <a:solidFill>
                  <a:srgbClr val="FD589A"/>
                </a:solidFill>
                <a:latin typeface="Arial" panose="020B0604020202020204" pitchFamily="34" charset="0"/>
                <a:cs typeface="Arial" panose="020B0604020202020204" pitchFamily="34" charset="0"/>
              </a:rPr>
              <a:t>Sensory</a:t>
            </a:r>
            <a:r>
              <a:rPr lang="nb-NO" sz="800" b="1" dirty="0">
                <a:solidFill>
                  <a:srgbClr val="FD589A"/>
                </a:solidFill>
                <a:latin typeface="Arial" panose="020B0604020202020204" pitchFamily="34" charset="0"/>
                <a:cs typeface="Arial" panose="020B0604020202020204" pitchFamily="34" charset="0"/>
              </a:rPr>
              <a:t> </a:t>
            </a:r>
            <a:r>
              <a:rPr lang="nb-NO" sz="800" b="1" dirty="0" err="1">
                <a:solidFill>
                  <a:srgbClr val="FD589A"/>
                </a:solidFill>
                <a:latin typeface="Arial" panose="020B0604020202020204" pitchFamily="34" charset="0"/>
                <a:cs typeface="Arial" panose="020B0604020202020204" pitchFamily="34" charset="0"/>
              </a:rPr>
              <a:t>impulses</a:t>
            </a:r>
            <a:r>
              <a:rPr lang="nb-NO" sz="800" b="1" dirty="0">
                <a:solidFill>
                  <a:srgbClr val="FD589A"/>
                </a:solidFill>
                <a:latin typeface="Arial" panose="020B0604020202020204" pitchFamily="34" charset="0"/>
                <a:cs typeface="Arial" panose="020B0604020202020204" pitchFamily="34" charset="0"/>
              </a:rPr>
              <a:t> from </a:t>
            </a:r>
            <a:r>
              <a:rPr lang="nb-NO" sz="800" b="1" dirty="0" err="1">
                <a:solidFill>
                  <a:srgbClr val="FD589A"/>
                </a:solidFill>
                <a:latin typeface="Arial" panose="020B0604020202020204" pitchFamily="34" charset="0"/>
                <a:cs typeface="Arial" panose="020B0604020202020204" pitchFamily="34" charset="0"/>
              </a:rPr>
              <a:t>nipple</a:t>
            </a:r>
            <a:endParaRPr lang="en-GB" sz="800" b="1" dirty="0">
              <a:solidFill>
                <a:srgbClr val="FD589A"/>
              </a:solidFill>
            </a:endParaRPr>
          </a:p>
        </p:txBody>
      </p:sp>
      <p:pic>
        <p:nvPicPr>
          <p:cNvPr id="9" name="Picture 8" descr="A picture containing text, book&#10;&#10;Description automatically generated">
            <a:extLst>
              <a:ext uri="{FF2B5EF4-FFF2-40B4-BE49-F238E27FC236}">
                <a16:creationId xmlns:a16="http://schemas.microsoft.com/office/drawing/2014/main" id="{0721C7E5-0737-E1CD-8AB4-445BD228B6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2580" r="-1147" b="69453"/>
          <a:stretch/>
        </p:blipFill>
        <p:spPr>
          <a:xfrm>
            <a:off x="7779978" y="1667841"/>
            <a:ext cx="853521" cy="835964"/>
          </a:xfrm>
          <a:prstGeom prst="rect">
            <a:avLst/>
          </a:prstGeom>
        </p:spPr>
      </p:pic>
      <p:sp>
        <p:nvSpPr>
          <p:cNvPr id="11" name="TextBox 10">
            <a:extLst>
              <a:ext uri="{FF2B5EF4-FFF2-40B4-BE49-F238E27FC236}">
                <a16:creationId xmlns:a16="http://schemas.microsoft.com/office/drawing/2014/main" id="{F96D291E-50E3-6EDC-0C2C-A56D72D83F9C}"/>
              </a:ext>
            </a:extLst>
          </p:cNvPr>
          <p:cNvSpPr txBox="1"/>
          <p:nvPr/>
        </p:nvSpPr>
        <p:spPr>
          <a:xfrm>
            <a:off x="7342471" y="4419656"/>
            <a:ext cx="986451" cy="246221"/>
          </a:xfrm>
          <a:prstGeom prst="rect">
            <a:avLst/>
          </a:prstGeom>
          <a:solidFill>
            <a:schemeClr val="bg1"/>
          </a:solidFill>
        </p:spPr>
        <p:txBody>
          <a:bodyPr wrap="square" lIns="0" tIns="0" rIns="0" bIns="0" rtlCol="0">
            <a:spAutoFit/>
          </a:bodyPr>
          <a:lstStyle/>
          <a:p>
            <a:r>
              <a:rPr lang="nb-NO" sz="800" b="1" dirty="0" err="1">
                <a:solidFill>
                  <a:schemeClr val="tx2"/>
                </a:solidFill>
                <a:latin typeface="Arial" panose="020B0604020202020204" pitchFamily="34" charset="0"/>
                <a:cs typeface="Arial" panose="020B0604020202020204" pitchFamily="34" charset="0"/>
              </a:rPr>
              <a:t>Sensory</a:t>
            </a:r>
            <a:r>
              <a:rPr lang="nb-NO" sz="800" b="1" dirty="0">
                <a:solidFill>
                  <a:schemeClr val="tx2"/>
                </a:solidFill>
                <a:latin typeface="Arial" panose="020B0604020202020204" pitchFamily="34" charset="0"/>
                <a:cs typeface="Arial" panose="020B0604020202020204" pitchFamily="34" charset="0"/>
              </a:rPr>
              <a:t> </a:t>
            </a:r>
            <a:r>
              <a:rPr lang="nb-NO" sz="800" b="1" dirty="0" err="1">
                <a:solidFill>
                  <a:schemeClr val="tx2"/>
                </a:solidFill>
                <a:latin typeface="Arial" panose="020B0604020202020204" pitchFamily="34" charset="0"/>
                <a:cs typeface="Arial" panose="020B0604020202020204" pitchFamily="34" charset="0"/>
              </a:rPr>
              <a:t>impulses</a:t>
            </a:r>
            <a:r>
              <a:rPr lang="nb-NO" sz="800" b="1" dirty="0">
                <a:solidFill>
                  <a:schemeClr val="tx2"/>
                </a:solidFill>
                <a:latin typeface="Arial" panose="020B0604020202020204" pitchFamily="34" charset="0"/>
                <a:cs typeface="Arial" panose="020B0604020202020204" pitchFamily="34" charset="0"/>
              </a:rPr>
              <a:t> from </a:t>
            </a:r>
            <a:r>
              <a:rPr lang="nb-NO" sz="800" b="1" dirty="0" err="1">
                <a:solidFill>
                  <a:schemeClr val="tx2"/>
                </a:solidFill>
                <a:latin typeface="Arial" panose="020B0604020202020204" pitchFamily="34" charset="0"/>
                <a:cs typeface="Arial" panose="020B0604020202020204" pitchFamily="34" charset="0"/>
              </a:rPr>
              <a:t>nipple</a:t>
            </a:r>
            <a:endParaRPr lang="en-GB" sz="800" b="1" dirty="0">
              <a:solidFill>
                <a:schemeClr val="tx2"/>
              </a:solidFill>
            </a:endParaRPr>
          </a:p>
        </p:txBody>
      </p:sp>
      <p:sp>
        <p:nvSpPr>
          <p:cNvPr id="12" name="TextBox 11">
            <a:extLst>
              <a:ext uri="{FF2B5EF4-FFF2-40B4-BE49-F238E27FC236}">
                <a16:creationId xmlns:a16="http://schemas.microsoft.com/office/drawing/2014/main" id="{501B7937-B5F6-CD2F-61C0-002512AE40A0}"/>
              </a:ext>
            </a:extLst>
          </p:cNvPr>
          <p:cNvSpPr txBox="1"/>
          <p:nvPr/>
        </p:nvSpPr>
        <p:spPr>
          <a:xfrm>
            <a:off x="6221233" y="4755662"/>
            <a:ext cx="892930" cy="123111"/>
          </a:xfrm>
          <a:prstGeom prst="rect">
            <a:avLst/>
          </a:prstGeom>
          <a:solidFill>
            <a:schemeClr val="bg1"/>
          </a:solidFill>
        </p:spPr>
        <p:txBody>
          <a:bodyPr wrap="square" lIns="0" tIns="0" rIns="0" bIns="0" rtlCol="0">
            <a:spAutoFit/>
          </a:bodyPr>
          <a:lstStyle/>
          <a:p>
            <a:r>
              <a:rPr lang="nb-NO" sz="800" b="1" dirty="0" err="1">
                <a:solidFill>
                  <a:schemeClr val="tx2"/>
                </a:solidFill>
                <a:latin typeface="Arial" panose="020B0604020202020204" pitchFamily="34" charset="0"/>
                <a:cs typeface="Arial" panose="020B0604020202020204" pitchFamily="34" charset="0"/>
              </a:rPr>
              <a:t>Oxytocin</a:t>
            </a:r>
            <a:r>
              <a:rPr lang="nb-NO" sz="800" b="1" dirty="0">
                <a:solidFill>
                  <a:schemeClr val="tx2"/>
                </a:solidFill>
                <a:latin typeface="Arial" panose="020B0604020202020204" pitchFamily="34" charset="0"/>
                <a:cs typeface="Arial" panose="020B0604020202020204" pitchFamily="34" charset="0"/>
              </a:rPr>
              <a:t> in </a:t>
            </a:r>
            <a:r>
              <a:rPr lang="nb-NO" sz="800" b="1" dirty="0" err="1">
                <a:solidFill>
                  <a:schemeClr val="tx2"/>
                </a:solidFill>
                <a:latin typeface="Arial" panose="020B0604020202020204" pitchFamily="34" charset="0"/>
                <a:cs typeface="Arial" panose="020B0604020202020204" pitchFamily="34" charset="0"/>
              </a:rPr>
              <a:t>blood</a:t>
            </a:r>
            <a:endParaRPr lang="en-GB" sz="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2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 grpId="0"/>
      <p:bldP spid="6" grpId="0"/>
      <p:bldP spid="7" grpId="0" animBg="1"/>
      <p:bldP spid="8" grpId="0"/>
      <p:bldP spid="11" grpId="0" animBg="1"/>
      <p:bldP spid="12" grpId="0" animBg="1"/>
    </p:bldLst>
  </p:timing>
</p:sld>
</file>

<file path=ppt/theme/theme1.xml><?xml version="1.0" encoding="utf-8"?>
<a:theme xmlns:a="http://schemas.openxmlformats.org/drawingml/2006/main" name="2_Custom Design">
  <a:themeElements>
    <a:clrScheme name="Custom 1">
      <a:dk1>
        <a:srgbClr val="404040"/>
      </a:dk1>
      <a:lt1>
        <a:srgbClr val="FFFFFF"/>
      </a:lt1>
      <a:dk2>
        <a:srgbClr val="2B87C3"/>
      </a:dk2>
      <a:lt2>
        <a:srgbClr val="D6ECF7"/>
      </a:lt2>
      <a:accent1>
        <a:srgbClr val="5DB5E4"/>
      </a:accent1>
      <a:accent2>
        <a:srgbClr val="26ACAF"/>
      </a:accent2>
      <a:accent3>
        <a:srgbClr val="00509C"/>
      </a:accent3>
      <a:accent4>
        <a:srgbClr val="007173"/>
      </a:accent4>
      <a:accent5>
        <a:srgbClr val="D4F1F0"/>
      </a:accent5>
      <a:accent6>
        <a:srgbClr val="FCB33C"/>
      </a:accent6>
      <a:hlink>
        <a:srgbClr val="2B87C3"/>
      </a:hlink>
      <a:folHlink>
        <a:srgbClr val="5DB5E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id="{135A855D-B95B-1B4E-9578-1805F3125630}" vid="{E51A0FBC-D2C7-1E41-A622-DF7D199CA2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46078</TotalTime>
  <Words>4932</Words>
  <Application>Microsoft Macintosh PowerPoint</Application>
  <PresentationFormat>On-screen Show (4:3)</PresentationFormat>
  <Paragraphs>578</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Aptos</vt:lpstr>
      <vt:lpstr>Arial</vt:lpstr>
      <vt:lpstr>Calibri</vt:lpstr>
      <vt:lpstr>Courier New</vt:lpstr>
      <vt:lpstr>Myriad Pro</vt:lpstr>
      <vt:lpstr>Myriad Pro Light</vt:lpstr>
      <vt:lpstr>System Font Regular</vt:lpstr>
      <vt:lpstr>Times New Roman</vt:lpstr>
      <vt:lpstr>2_Custom Design</vt:lpstr>
      <vt:lpstr>PowerPoint Presentation</vt:lpstr>
      <vt:lpstr>Content</vt:lpstr>
      <vt:lpstr>PowerPoint Presentation</vt:lpstr>
      <vt:lpstr>PowerPoint Presentation</vt:lpstr>
      <vt:lpstr>Support early initiation of breastfeeding</vt:lpstr>
      <vt:lpstr>What are the WHO recommendations?</vt:lpstr>
      <vt:lpstr>Principles of lactation</vt:lpstr>
      <vt:lpstr>How does breastfeeding work? </vt:lpstr>
      <vt:lpstr>Which hormones are involved in milk production?</vt:lpstr>
      <vt:lpstr>What helps or hinders the oxytocin reflex for milk flow?</vt:lpstr>
      <vt:lpstr>What are the signs and sensations of oxytocin reflex?</vt:lpstr>
      <vt:lpstr>What controls milk supply?</vt:lpstr>
      <vt:lpstr>What newborn reflexes are involved  in breastfeeding?</vt:lpstr>
      <vt:lpstr>Benefits of breast milk  and breastfeeding</vt:lpstr>
      <vt:lpstr>What are benefits of breast milk and  breastfeeding?</vt:lpstr>
      <vt:lpstr>How does breastmilk meet a newborn’s nutritional needs?</vt:lpstr>
      <vt:lpstr>Early initiation</vt:lpstr>
      <vt:lpstr>Why is early initiation of breastfeeding important?</vt:lpstr>
      <vt:lpstr>What do you observe?</vt:lpstr>
      <vt:lpstr>What do you observe?</vt:lpstr>
      <vt:lpstr>What feeding cues do you know?</vt:lpstr>
      <vt:lpstr>4 key signs of good positioning</vt:lpstr>
      <vt:lpstr>Alternative positions</vt:lpstr>
      <vt:lpstr>What are the 4 key signs of good attachment?</vt:lpstr>
      <vt:lpstr>What do you observe with poor attachment?</vt:lpstr>
      <vt:lpstr>What are the results of poor attachment?</vt:lpstr>
      <vt:lpstr>Practical support</vt:lpstr>
      <vt:lpstr>What is the role of health workers in supporting breastfeeding?</vt:lpstr>
      <vt:lpstr>How do companies undermine breastfeeding?</vt:lpstr>
      <vt:lpstr>What are the consequences of misinterpreting newborn cues?</vt:lpstr>
      <vt:lpstr> What are the benefits of rooming-in?</vt:lpstr>
      <vt:lpstr>How do birth practices impact breastfeeding? </vt:lpstr>
      <vt:lpstr>How do feeding patterns change over the first days?</vt:lpstr>
      <vt:lpstr>What communication practices support mothers for breastfeeding?</vt:lpstr>
      <vt:lpstr>Who needs breast feeding counselling?</vt:lpstr>
      <vt:lpstr> Recommendation and reasons</vt:lpstr>
      <vt:lpstr>Support establishment of breastfeeding</vt:lpstr>
      <vt:lpstr>PowerPoint Presentation</vt:lpstr>
      <vt:lpstr>PowerPoint Presentation</vt:lpstr>
      <vt:lpstr>PowerPoint Presentation</vt:lpstr>
      <vt:lpstr>References and  additional resources</vt:lpstr>
      <vt:lpstr>A question of lunch, some posters, educational materials and equipment </vt:lpstr>
      <vt:lpstr>Counsel mother for establishment  of breastfeeding</vt:lpstr>
      <vt:lpstr>Support Charity to establish breastfeeding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ensuring a good start</dc:title>
  <dc:creator>Sandra Lang  updated Dr Helenlouise Taylor</dc:creator>
  <cp:keywords>updated post field testing; Dr HLT</cp:keywords>
  <cp:lastModifiedBy>David Pedersen</cp:lastModifiedBy>
  <cp:revision>1424</cp:revision>
  <dcterms:created xsi:type="dcterms:W3CDTF">2020-10-07T10:46:25Z</dcterms:created>
  <dcterms:modified xsi:type="dcterms:W3CDTF">2024-05-08T07:49:44Z</dcterms:modified>
  <cp:category>updated post field testing</cp:category>
</cp:coreProperties>
</file>