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3"/>
  </p:notesMasterIdLst>
  <p:handoutMasterIdLst>
    <p:handoutMasterId r:id="rId54"/>
  </p:handoutMasterIdLst>
  <p:sldIdLst>
    <p:sldId id="331" r:id="rId2"/>
    <p:sldId id="524" r:id="rId3"/>
    <p:sldId id="429" r:id="rId4"/>
    <p:sldId id="503" r:id="rId5"/>
    <p:sldId id="611" r:id="rId6"/>
    <p:sldId id="525" r:id="rId7"/>
    <p:sldId id="570" r:id="rId8"/>
    <p:sldId id="564" r:id="rId9"/>
    <p:sldId id="560" r:id="rId10"/>
    <p:sldId id="565" r:id="rId11"/>
    <p:sldId id="575" r:id="rId12"/>
    <p:sldId id="566" r:id="rId13"/>
    <p:sldId id="567" r:id="rId14"/>
    <p:sldId id="568" r:id="rId15"/>
    <p:sldId id="569" r:id="rId16"/>
    <p:sldId id="571" r:id="rId17"/>
    <p:sldId id="572" r:id="rId18"/>
    <p:sldId id="574" r:id="rId19"/>
    <p:sldId id="573" r:id="rId20"/>
    <p:sldId id="521" r:id="rId21"/>
    <p:sldId id="613" r:id="rId22"/>
    <p:sldId id="576" r:id="rId23"/>
    <p:sldId id="577" r:id="rId24"/>
    <p:sldId id="580" r:id="rId25"/>
    <p:sldId id="579" r:id="rId26"/>
    <p:sldId id="614" r:id="rId27"/>
    <p:sldId id="581" r:id="rId28"/>
    <p:sldId id="615" r:id="rId29"/>
    <p:sldId id="583" r:id="rId30"/>
    <p:sldId id="587" r:id="rId31"/>
    <p:sldId id="586" r:id="rId32"/>
    <p:sldId id="585" r:id="rId33"/>
    <p:sldId id="589" r:id="rId34"/>
    <p:sldId id="590" r:id="rId35"/>
    <p:sldId id="588" r:id="rId36"/>
    <p:sldId id="591" r:id="rId37"/>
    <p:sldId id="592" r:id="rId38"/>
    <p:sldId id="594" r:id="rId39"/>
    <p:sldId id="595" r:id="rId40"/>
    <p:sldId id="596" r:id="rId41"/>
    <p:sldId id="612" r:id="rId42"/>
    <p:sldId id="559" r:id="rId43"/>
    <p:sldId id="558" r:id="rId44"/>
    <p:sldId id="610" r:id="rId45"/>
    <p:sldId id="556" r:id="rId46"/>
    <p:sldId id="598" r:id="rId47"/>
    <p:sldId id="562" r:id="rId48"/>
    <p:sldId id="563" r:id="rId49"/>
    <p:sldId id="602" r:id="rId50"/>
    <p:sldId id="603" r:id="rId51"/>
    <p:sldId id="60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4919AC-530D-9048-9828-B51E75815086}">
          <p14:sldIdLst>
            <p14:sldId id="331"/>
            <p14:sldId id="524"/>
          </p14:sldIdLst>
        </p14:section>
        <p14:section name="Goal" id="{74197861-F1E7-2A4A-B295-9925107FF036}">
          <p14:sldIdLst>
            <p14:sldId id="429"/>
          </p14:sldIdLst>
        </p14:section>
        <p14:section name="The situation" id="{928E1421-33F2-F844-A2E9-4A85A18A8CBA}">
          <p14:sldIdLst>
            <p14:sldId id="503"/>
            <p14:sldId id="611"/>
          </p14:sldIdLst>
        </p14:section>
        <p14:section name="Preventing difficulties" id="{58389F31-CADB-7240-9076-006D9E48AD94}">
          <p14:sldIdLst>
            <p14:sldId id="525"/>
            <p14:sldId id="570"/>
            <p14:sldId id="564"/>
            <p14:sldId id="560"/>
            <p14:sldId id="565"/>
            <p14:sldId id="575"/>
            <p14:sldId id="566"/>
            <p14:sldId id="567"/>
            <p14:sldId id="568"/>
            <p14:sldId id="569"/>
            <p14:sldId id="571"/>
            <p14:sldId id="572"/>
            <p14:sldId id="574"/>
            <p14:sldId id="573"/>
          </p14:sldIdLst>
        </p14:section>
        <p14:section name="Common breastfeeding problems" id="{EE9CE1CE-A5F6-EB4A-ABD4-FF99FAF1110A}">
          <p14:sldIdLst>
            <p14:sldId id="521"/>
            <p14:sldId id="613"/>
            <p14:sldId id="576"/>
            <p14:sldId id="577"/>
            <p14:sldId id="580"/>
            <p14:sldId id="579"/>
            <p14:sldId id="614"/>
            <p14:sldId id="581"/>
            <p14:sldId id="615"/>
            <p14:sldId id="583"/>
            <p14:sldId id="587"/>
            <p14:sldId id="586"/>
            <p14:sldId id="585"/>
            <p14:sldId id="589"/>
            <p14:sldId id="590"/>
          </p14:sldIdLst>
        </p14:section>
        <p14:section name="Maternal illness" id="{57664E91-C51B-D243-88E0-E5B334DAC1D8}">
          <p14:sldIdLst>
            <p14:sldId id="588"/>
            <p14:sldId id="591"/>
            <p14:sldId id="592"/>
            <p14:sldId id="594"/>
            <p14:sldId id="595"/>
            <p14:sldId id="596"/>
            <p14:sldId id="612"/>
          </p14:sldIdLst>
        </p14:section>
        <p14:section name="Summary" id="{453681CF-C474-2348-81C2-85711C6FF5F7}">
          <p14:sldIdLst>
            <p14:sldId id="559"/>
          </p14:sldIdLst>
        </p14:section>
        <p14:section name="Clinical practice" id="{9939434B-7FD4-7242-A9F7-045D9C7AC57C}">
          <p14:sldIdLst>
            <p14:sldId id="558"/>
          </p14:sldIdLst>
        </p14:section>
        <p14:section name="Quality inprovement" id="{98E390A7-1061-9643-A0B0-DBA693D77ACC}">
          <p14:sldIdLst>
            <p14:sldId id="610"/>
          </p14:sldIdLst>
        </p14:section>
        <p14:section name="References" id="{000828B0-1920-1A44-943D-748FF9D35B9E}">
          <p14:sldIdLst>
            <p14:sldId id="556"/>
            <p14:sldId id="598"/>
            <p14:sldId id="562"/>
            <p14:sldId id="563"/>
            <p14:sldId id="602"/>
            <p14:sldId id="603"/>
            <p14:sldId id="60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B78C20-839E-4DEE-F1E2-0F6AD8C1C21D}" name="Anne Svalastog Johnsen" initials="AS" userId="S::Anne.Svalastog.Johnsen@laerdal.com::e13644e5-2bbc-481b-beea-b1796622576c" providerId="AD"/>
  <p188:author id="{D5694E2D-3D47-9331-9761-58B2B352E944}" name="Wenche Stødle" initials="WS" userId="S::Wenche.Stodle@laerdal.com::13240b42-f082-4e59-bc10-21d0d23d6f41" providerId="AD"/>
  <p188:author id="{F04C0337-8CC3-8624-4E67-C406FFD3A2C9}" name="Venke Eiane Sæther" initials="VES" userId="S::venke.sather@laerdal.com::1415a79a-78f6-43be-a188-14114c5d36df" providerId="AD"/>
  <p188:author id="{7E43505A-0892-D5BB-1268-EE1A2C462506}" name="Venke Eiane Sæther" initials="" userId="S::Venke.Sather@laerdal.com::1415a79a-78f6-43be-a188-14114c5d36df" providerId="AD"/>
  <p188:author id="{C6DFD55D-3634-A20A-C42A-4F5C511A7B18}" name="Niermeyer, Susan" initials="SN" userId="S::susan.niermeyer@cuanschutz.edu::72c7caa0-e52f-4608-afe1-8d9433e2689d" providerId="AD"/>
  <p188:author id="{89BD3C85-FDEB-0F3A-6365-F201185E1757}" name="Dr Helenlouise Taylor" initials="Dr HLT" userId="Dr Helenlouise Taylor" providerId="None"/>
  <p188:author id="{0611EA8F-3D0B-CD42-02EB-4BA43E6073BB}" name="Niermeyer, Susan" initials="NS" userId="S::SUSAN.NIERMEYER@CUANSCHUTZ.EDU::72c7caa0-e52f-4608-afe1-8d9433e268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ris" initials="c" lastIdx="1" clrIdx="6">
    <p:extLst>
      <p:ext uri="{19B8F6BF-5375-455C-9EA6-DF929625EA0E}">
        <p15:presenceInfo xmlns:p15="http://schemas.microsoft.com/office/powerpoint/2012/main" userId="S::chris@sarpreg.no::2080fc9a-91fd-4fa4-93c0-5d557b0f6e4d" providerId="AD"/>
      </p:ext>
    </p:extLst>
  </p:cmAuthor>
  <p:cmAuthor id="1" name="Dr Helenlouise Taylor" initials="Dr HLT" lastIdx="147" clrIdx="0">
    <p:extLst>
      <p:ext uri="{19B8F6BF-5375-455C-9EA6-DF929625EA0E}">
        <p15:presenceInfo xmlns:p15="http://schemas.microsoft.com/office/powerpoint/2012/main" userId="Dr Helenlouise Taylor" providerId="None"/>
      </p:ext>
    </p:extLst>
  </p:cmAuthor>
  <p:cmAuthor id="8" name="Microsoft Office User" initials="MOU" lastIdx="1" clrIdx="7">
    <p:extLst>
      <p:ext uri="{19B8F6BF-5375-455C-9EA6-DF929625EA0E}">
        <p15:presenceInfo xmlns:p15="http://schemas.microsoft.com/office/powerpoint/2012/main" userId="Microsoft Office User" providerId="None"/>
      </p:ext>
    </p:extLst>
  </p:cmAuthor>
  <p:cmAuthor id="2" name="Peggy" initials="P" lastIdx="1" clrIdx="1"/>
  <p:cmAuthor id="9" name="Jura Eds" initials="JES" lastIdx="29" clrIdx="8">
    <p:extLst>
      <p:ext uri="{19B8F6BF-5375-455C-9EA6-DF929625EA0E}">
        <p15:presenceInfo xmlns:p15="http://schemas.microsoft.com/office/powerpoint/2012/main" userId="Jura Eds" providerId="None"/>
      </p:ext>
    </p:extLst>
  </p:cmAuthor>
  <p:cmAuthor id="3" name="Chris J. Haaland" initials="CJH" lastIdx="5" clrIdx="2">
    <p:extLst>
      <p:ext uri="{19B8F6BF-5375-455C-9EA6-DF929625EA0E}">
        <p15:presenceInfo xmlns:p15="http://schemas.microsoft.com/office/powerpoint/2012/main" userId="2794b43ad3ba56aa" providerId="Windows Live"/>
      </p:ext>
    </p:extLst>
  </p:cmAuthor>
  <p:cmAuthor id="4" name="Chris J. Haaland" initials="CJH [2]" lastIdx="1" clrIdx="3">
    <p:extLst>
      <p:ext uri="{19B8F6BF-5375-455C-9EA6-DF929625EA0E}">
        <p15:presenceInfo xmlns:p15="http://schemas.microsoft.com/office/powerpoint/2012/main" userId="Chris J. Haaland" providerId="None"/>
      </p:ext>
    </p:extLst>
  </p:cmAuthor>
  <p:cmAuthor id="5" name="TANG, He" initials="TH" lastIdx="28" clrIdx="4">
    <p:extLst>
      <p:ext uri="{19B8F6BF-5375-455C-9EA6-DF929625EA0E}">
        <p15:presenceInfo xmlns:p15="http://schemas.microsoft.com/office/powerpoint/2012/main" userId="TANG, He" providerId="None"/>
      </p:ext>
    </p:extLst>
  </p:cmAuthor>
  <p:cmAuthor id="6" name="Anne Svalastog Johnsen" initials="ASJ" lastIdx="20" clrIdx="5">
    <p:extLst>
      <p:ext uri="{19B8F6BF-5375-455C-9EA6-DF929625EA0E}">
        <p15:presenceInfo xmlns:p15="http://schemas.microsoft.com/office/powerpoint/2012/main" userId="S::anne.svalastog.johnsen@laerdal.com::e13644e5-2bbc-481b-beea-b179662257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7C4"/>
    <a:srgbClr val="7B6C5D"/>
    <a:srgbClr val="AB3BA3"/>
    <a:srgbClr val="404040"/>
    <a:srgbClr val="E7E6E6"/>
    <a:srgbClr val="FCB43C"/>
    <a:srgbClr val="FF6F00"/>
    <a:srgbClr val="FEF3DC"/>
    <a:srgbClr val="56C6C9"/>
    <a:srgbClr val="FDCF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87" autoAdjust="0"/>
    <p:restoredTop sz="77345" autoAdjust="0"/>
  </p:normalViewPr>
  <p:slideViewPr>
    <p:cSldViewPr snapToGrid="0">
      <p:cViewPr varScale="1">
        <p:scale>
          <a:sx n="53" d="100"/>
          <a:sy n="53" d="100"/>
        </p:scale>
        <p:origin x="1176" y="40"/>
      </p:cViewPr>
      <p:guideLst>
        <p:guide orient="horz" pos="2160"/>
        <p:guide pos="2880"/>
      </p:guideLst>
    </p:cSldViewPr>
  </p:slideViewPr>
  <p:outlineViewPr>
    <p:cViewPr>
      <p:scale>
        <a:sx n="33" d="100"/>
        <a:sy n="33" d="100"/>
      </p:scale>
      <p:origin x="0" y="-26796"/>
    </p:cViewPr>
  </p:outlineViewPr>
  <p:notesTextViewPr>
    <p:cViewPr>
      <p:scale>
        <a:sx n="170" d="100"/>
        <a:sy n="170" d="100"/>
      </p:scale>
      <p:origin x="0" y="0"/>
    </p:cViewPr>
  </p:notesTextViewPr>
  <p:sorterViewPr>
    <p:cViewPr>
      <p:scale>
        <a:sx n="100" d="100"/>
        <a:sy n="100" d="100"/>
      </p:scale>
      <p:origin x="0" y="-20664"/>
    </p:cViewPr>
  </p:sorterViewPr>
  <p:notesViewPr>
    <p:cSldViewPr snapToGrid="0">
      <p:cViewPr varScale="1">
        <p:scale>
          <a:sx n="52" d="100"/>
          <a:sy n="52" d="100"/>
        </p:scale>
        <p:origin x="2680"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DCB769-4218-49BE-B6D2-487F508AB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D652C0A-990D-4C9D-99AF-7CB4429AAB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A5D292-A6EA-45C8-A770-D3ED414D98BE}" type="datetimeFigureOut">
              <a:rPr lang="en-GB" smtClean="0"/>
              <a:t>10/05/2024</a:t>
            </a:fld>
            <a:endParaRPr lang="en-GB"/>
          </a:p>
        </p:txBody>
      </p:sp>
      <p:sp>
        <p:nvSpPr>
          <p:cNvPr id="4" name="Footer Placeholder 3">
            <a:extLst>
              <a:ext uri="{FF2B5EF4-FFF2-40B4-BE49-F238E27FC236}">
                <a16:creationId xmlns:a16="http://schemas.microsoft.com/office/drawing/2014/main" id="{5F1859E2-7EFB-488E-8907-4D270440D6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77BAA7-E738-4912-91BE-462F00DC4B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3D8E4B-8E40-4777-AD17-6C0F900220A1}" type="slidenum">
              <a:rPr lang="en-GB" smtClean="0"/>
              <a:t>‹#›</a:t>
            </a:fld>
            <a:endParaRPr lang="en-GB"/>
          </a:p>
        </p:txBody>
      </p:sp>
    </p:spTree>
    <p:extLst>
      <p:ext uri="{BB962C8B-B14F-4D97-AF65-F5344CB8AC3E}">
        <p14:creationId xmlns:p14="http://schemas.microsoft.com/office/powerpoint/2010/main" val="35131216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36E62-41E0-4E1E-96C9-0A742958E2DA}" type="datetimeFigureOut">
              <a:rPr lang="en-US" smtClean="0"/>
              <a:t>5/10/2024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162FD-23BB-4572-BFF5-F0BCD729EF9C}" type="slidenum">
              <a:rPr lang="en-US" smtClean="0"/>
              <a:t>‹#›</a:t>
            </a:fld>
            <a:endParaRPr lang="en-US"/>
          </a:p>
        </p:txBody>
      </p:sp>
    </p:spTree>
    <p:extLst>
      <p:ext uri="{BB962C8B-B14F-4D97-AF65-F5344CB8AC3E}">
        <p14:creationId xmlns:p14="http://schemas.microsoft.com/office/powerpoint/2010/main" val="11702333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ubmed.ncbi.nlm.nih.gov/23662739/" TargetMode="External"/><Relationship Id="rId7" Type="http://schemas.openxmlformats.org/officeDocument/2006/relationships/image" Target="../media/image26.jpeg"/><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pubmed.ncbi.nlm.nih.gov/1164145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ubmed.ncbi.nlm.nih.gov/243200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lobalbreastfeedingcollective.org/media/1501/file/UNICEF-WHO-BF-Counseling-Guidance-202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ho.int/publications/i/item/978924000891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nicef.org.uk/babyfriendly/wp-content/uploads/sites/2/2016/10/Assessment-of-breastmilk-expression-checklist-2017.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dn.who.int/media/docs/default-source/mca-documents/nbh/enc-course/revised-resources/supplemental-materials/breastfeeding-overcoming-difficulties/handou-1.pdf?sfvrsn=dd0d3352_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globalhealthmedia.org/portfolio-items/breast-pain/?portfolioID=5623"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globalhealthmedia.org/portfolio-items/breast-engorgement/?portfolioID=5623"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gtfR1RYfB7k&amp;t=1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globalhealthmedia.org/portfolio-items/is-your-baby-getting-enough-milk/?portfolioID=5623"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globalhealthmedia.org/portfolio-items/increasing-your-milk-supply/?portfolioID=5623"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globalhealthmedia.org/portfolio-items/nipple-pain/?portfolioID=562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pMESbHJqrs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xXGLhLx12mU"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ncbi.nlm.nih.gov/books/NBK501922/"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apps.who.int/iris/bitstream/handle/10665/62435/55732.pdf?sequence=1&amp;isAll%20owed=y"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unicef.org.uk/babyfriendly/wp-content/uploads/sites/2/2020/03/Unicef-UK-Baby-Friendly-Initiative-Maximising-breastmilk-and-re-lactation-guidance-2.pdf"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ennonline.net/attachments/140/module-2-v1-1-additional-english.pdf" TargetMode="External"/><Relationship Id="rId4" Type="http://schemas.openxmlformats.org/officeDocument/2006/relationships/hyperlink" Target="applewebdata://96999467-5487-4C91-BC13-3DFD61EA2B67/Do%20you%20practice%20re-lactation%20in%20your%20health%20facility?%20Re-lactation%20takes%20time,%20motivation,%20patience%20and%20experienced%20health%20workers%20as%20support.%20Re-lactation%20is%20especially%20important,%20in%20cultures%20where%20it%20is%20acceptable,%20if%20the%20mother%20has%20died%20during%20childbirth%20and%20another%20mother%20or%20family%20member%20will%20feed%20the%20orphaned%20infant.%20Re-lactation%20can%20be%20important%20during%20humanitarian%20emergencies%20and%20when%20a%20newborn%20has%20been%20sick.%20Mothers%20adopting%20a%20newborn%20can%20breastfeed%20with%20support%20&#160;%20To%20learn%20more%20&#160;%20UNICEF%20guidance%20on%20relactation%202020%20%20Relactation:%20review%20of%20experience%20and%20recommendations%20for%20practice%20Relactation%20in%20infant%20feeding%20in%20emergencies%20(IFE),%20Module%202,%20Version%201.1"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unicef.org.uk/babyfriendly/wp-content/uploads/sites/2/2020/03/Unicef-UK-Baby-Friendly-Initiative-Maximising-breastmilk-and-re-lactation-guidance-2.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media.path.org/documents/PATH_HMB_Toolkit_Bereavement_and_Breast_milk_booklet_template.docx?_gl=1*1p2ocfk*_gcl_au*OTc5NzcxNjIxLjE3MDczOTU4MjE.*_ga*MTMwNzY2NjA0OC4xNzA3Mzk1ODIx*_ga_YBSE7ZKDQM*MTcwNzM5NTgyMC4xLjEuMTcwNzM5NTgzOS40MS4wLjA."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media.path.org/documents/PATH_HMB_Toolkit_Bereavement_and_Breast_milk_booklet_template.docx?_gl=1*1p2ocfk*_gcl_au*OTc5NzcxNjIxLjE3MDczOTU4MjE.*_ga*MTMwNzY2NjA0OC4xNzA3Mzk1ODIx*_ga_YBSE7ZKDQM*MTcwNzM5NTgyMC4xLjEuMTcwNzM5NTgzOS40MS4wLjA."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globalhealthmedia.org/portfolio-items/helping-a-breastfeeding-mother/?portfolioID=562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57288"/>
            <a:ext cx="4114800" cy="3086100"/>
          </a:xfrm>
        </p:spPr>
      </p:sp>
      <p:sp>
        <p:nvSpPr>
          <p:cNvPr id="3" name="Notes Placeholder 2"/>
          <p:cNvSpPr>
            <a:spLocks noGrp="1"/>
          </p:cNvSpPr>
          <p:nvPr>
            <p:ph type="body" idx="1"/>
          </p:nvPr>
        </p:nvSpPr>
        <p:spPr>
          <a:xfrm>
            <a:off x="157480" y="4400550"/>
            <a:ext cx="6560954" cy="3600450"/>
          </a:xfrm>
        </p:spPr>
        <p:txBody>
          <a:bodyPr/>
          <a:lstStyle/>
          <a:p>
            <a:pPr marL="0" marR="0" algn="just">
              <a:spcBef>
                <a:spcPts val="0"/>
              </a:spcBef>
              <a:spcAft>
                <a:spcPts val="0"/>
              </a:spcAft>
            </a:pPr>
            <a:r>
              <a:rPr lang="en-US" sz="1000" kern="100" baseline="30000" dirty="0">
                <a:effectLst/>
                <a:latin typeface="Arial" panose="020B0604020202020204" pitchFamily="34" charset="0"/>
                <a:ea typeface="微软雅黑" panose="020B0503020204020204" pitchFamily="34" charset="-122"/>
                <a:cs typeface="Arial" panose="020B0604020202020204" pitchFamily="34" charset="0"/>
              </a:rPr>
              <a:t>© World Health Organization 2024. All rights reserved.</a:t>
            </a:r>
          </a:p>
          <a:p>
            <a:pPr algn="just"/>
            <a:endParaRPr lang="en-GB" sz="1000" dirty="0">
              <a:effectLst/>
              <a:latin typeface="Arial" panose="020B0604020202020204" pitchFamily="34" charset="0"/>
              <a:ea typeface="Myriad Pro"/>
              <a:cs typeface="Arial" panose="020B0604020202020204" pitchFamily="34" charset="0"/>
            </a:endParaRPr>
          </a:p>
          <a:p>
            <a:r>
              <a:rPr lang="en-US" sz="1200" b="1" i="0" kern="0" dirty="0">
                <a:latin typeface="Arial" panose="020B0604020202020204" pitchFamily="34" charset="0"/>
                <a:cs typeface="Arial" panose="020B0604020202020204" pitchFamily="34" charset="0"/>
              </a:rPr>
              <a:t>Materials for demonstrations, practice, and simulations</a:t>
            </a:r>
          </a:p>
          <a:p>
            <a:pPr>
              <a:lnSpc>
                <a:spcPct val="107000"/>
              </a:lnSpc>
              <a:spcAft>
                <a:spcPts val="800"/>
              </a:spcAft>
            </a:pPr>
            <a:endParaRPr lang="en-GB" sz="10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Arial" panose="020B0604020202020204" pitchFamily="34" charset="0"/>
                <a:ea typeface="Calibri" panose="020F0502020204030204" pitchFamily="34" charset="0"/>
                <a:cs typeface="Times New Roman" panose="02020603050405020304" pitchFamily="18" charset="0"/>
              </a:rPr>
              <a:t>Organise one set per group of 3 participants and a set for the facilitator (as available).</a:t>
            </a:r>
            <a:endParaRPr lang="en-US" sz="1000" i="1" dirty="0">
              <a:solidFill>
                <a:srgbClr val="0075BF"/>
              </a:solidFill>
              <a:latin typeface="Arial" panose="020B0604020202020204" pitchFamily="34" charset="0"/>
              <a:ea typeface="Myriad Pro"/>
              <a:cs typeface="Arial" panose="020B0604020202020204" pitchFamily="34" charset="0"/>
            </a:endParaRPr>
          </a:p>
          <a:p>
            <a:pPr marL="171450" marR="819150" lvl="0" indent="-171450">
              <a:lnSpc>
                <a:spcPct val="105000"/>
              </a:lnSpc>
              <a:spcBef>
                <a:spcPts val="80"/>
              </a:spcBef>
              <a:spcAft>
                <a:spcPts val="0"/>
              </a:spcAft>
              <a:buSzPts val="1100"/>
              <a:buFont typeface="Arial" panose="020B0604020202020204" pitchFamily="34" charset="0"/>
              <a:buChar char="•"/>
              <a:tabLst>
                <a:tab pos="1946275" algn="l"/>
                <a:tab pos="1946910" algn="l"/>
              </a:tabLst>
            </a:pPr>
            <a:r>
              <a:rPr lang="en-US" sz="1000" dirty="0">
                <a:latin typeface="Arial" panose="020B0604020202020204" pitchFamily="34" charset="0"/>
                <a:cs typeface="Arial" panose="020B0604020202020204" pitchFamily="34" charset="0"/>
              </a:rPr>
              <a:t>Newborn mannequin, small newborn mannequin, breastfeeding doll (wide-open mouth)</a:t>
            </a:r>
            <a:endParaRPr lang="en-GB" sz="1000" dirty="0">
              <a:latin typeface="Arial" panose="020B0604020202020204" pitchFamily="34" charset="0"/>
              <a:cs typeface="Arial" panose="020B0604020202020204" pitchFamily="34" charset="0"/>
            </a:endParaRPr>
          </a:p>
          <a:p>
            <a:pPr marL="171450" lvl="0" indent="-171450">
              <a:lnSpc>
                <a:spcPts val="1320"/>
              </a:lnSpc>
              <a:buSzPts val="1100"/>
              <a:buFont typeface="Arial" panose="020B0604020202020204" pitchFamily="34" charset="0"/>
              <a:buChar char="•"/>
              <a:tabLst>
                <a:tab pos="1946275" algn="l"/>
                <a:tab pos="1946910" algn="l"/>
              </a:tabLst>
            </a:pPr>
            <a:r>
              <a:rPr lang="en-US" sz="1000" dirty="0">
                <a:latin typeface="Arial" panose="020B0604020202020204" pitchFamily="34" charset="0"/>
                <a:cs typeface="Arial" panose="020B0604020202020204" pitchFamily="34" charset="0"/>
              </a:rPr>
              <a:t>Breast models or breast simulator filled with water (as available)</a:t>
            </a:r>
            <a:endParaRPr lang="en-GB" sz="1000" dirty="0">
              <a:latin typeface="Arial" panose="020B0604020202020204" pitchFamily="34" charset="0"/>
              <a:cs typeface="Arial" panose="020B0604020202020204" pitchFamily="34" charset="0"/>
            </a:endParaRPr>
          </a:p>
          <a:p>
            <a:pPr marL="171450" lvl="0" indent="-171450">
              <a:spcBef>
                <a:spcPts val="75"/>
              </a:spcBef>
              <a:spcAft>
                <a:spcPts val="0"/>
              </a:spcAft>
              <a:buSzPts val="1100"/>
              <a:buFont typeface="Arial" panose="020B0604020202020204" pitchFamily="34" charset="0"/>
              <a:buChar char="•"/>
              <a:tabLst>
                <a:tab pos="1946275" algn="l"/>
                <a:tab pos="1946910" algn="l"/>
              </a:tabLst>
            </a:pPr>
            <a:r>
              <a:rPr lang="en-US" sz="1000" dirty="0">
                <a:latin typeface="Arial" panose="020B0604020202020204" pitchFamily="34" charset="0"/>
                <a:cs typeface="Arial" panose="020B0604020202020204" pitchFamily="34" charset="0"/>
              </a:rPr>
              <a:t>Cloth or shawl to cover mother while breastfeeding</a:t>
            </a:r>
            <a:endParaRPr lang="en-GB" sz="1000" dirty="0">
              <a:latin typeface="Arial" panose="020B0604020202020204" pitchFamily="34" charset="0"/>
              <a:cs typeface="Arial" panose="020B0604020202020204" pitchFamily="34" charset="0"/>
            </a:endParaRPr>
          </a:p>
          <a:p>
            <a:pPr marL="171450" lvl="0" indent="-171450">
              <a:spcBef>
                <a:spcPts val="80"/>
              </a:spcBef>
              <a:spcAft>
                <a:spcPts val="0"/>
              </a:spcAft>
              <a:buSzPts val="1100"/>
              <a:buFont typeface="Arial" panose="020B0604020202020204" pitchFamily="34" charset="0"/>
              <a:buChar char="•"/>
              <a:tabLst>
                <a:tab pos="1946275" algn="l"/>
                <a:tab pos="1946910" algn="l"/>
              </a:tabLst>
            </a:pPr>
            <a:r>
              <a:rPr lang="en-US" sz="1000" dirty="0">
                <a:latin typeface="Arial" panose="020B0604020202020204" pitchFamily="34" charset="0"/>
                <a:cs typeface="Arial" panose="020B0604020202020204" pitchFamily="34" charset="0"/>
              </a:rPr>
              <a:t>Local newborn clinical notes and monitoring forms</a:t>
            </a:r>
          </a:p>
          <a:p>
            <a:pPr marL="171450" lvl="0" indent="-171450">
              <a:spcBef>
                <a:spcPts val="80"/>
              </a:spcBef>
              <a:spcAft>
                <a:spcPts val="0"/>
              </a:spcAft>
              <a:buSzPts val="1100"/>
              <a:buFont typeface="Arial" panose="020B0604020202020204" pitchFamily="34" charset="0"/>
              <a:buChar char="•"/>
              <a:tabLst>
                <a:tab pos="1946275" algn="l"/>
                <a:tab pos="1946910" algn="l"/>
              </a:tabLst>
            </a:pPr>
            <a:r>
              <a:rPr lang="en-US" sz="1000" dirty="0">
                <a:latin typeface="Arial" panose="020B0604020202020204" pitchFamily="34" charset="0"/>
                <a:cs typeface="Arial" panose="020B0604020202020204" pitchFamily="34" charset="0"/>
              </a:rPr>
              <a:t>Local breastfeeding assessment forms/observation checklists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24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buSzPts val="1100"/>
              <a:tabLst>
                <a:tab pos="588645" algn="l"/>
              </a:tabLst>
            </a:pPr>
            <a:r>
              <a:rPr lang="en-US" sz="1000" b="1" dirty="0">
                <a:latin typeface="Arial" panose="020B0604020202020204" pitchFamily="34" charset="0"/>
                <a:ea typeface="Myriad Pro"/>
                <a:cs typeface="Arial" panose="020B0604020202020204" pitchFamily="34" charset="0"/>
              </a:rPr>
              <a:t>A newborn’s stomach</a:t>
            </a:r>
            <a:r>
              <a:rPr lang="en-US" sz="1000" b="1" dirty="0">
                <a:effectLst/>
                <a:latin typeface="Arial" panose="020B0604020202020204" pitchFamily="34" charset="0"/>
                <a:ea typeface="Myriad Pro"/>
                <a:cs typeface="Arial" panose="020B0604020202020204" pitchFamily="34" charset="0"/>
              </a:rPr>
              <a:t> is much smaller than many people imagine. </a:t>
            </a:r>
          </a:p>
          <a:p>
            <a:pPr marL="171450" indent="-171450">
              <a:buSzPts val="1100"/>
              <a:buFont typeface="Arial" panose="020B0604020202020204" pitchFamily="34" charset="0"/>
              <a:buChar char="•"/>
              <a:tabLst>
                <a:tab pos="588645" algn="l"/>
              </a:tabLst>
            </a:pPr>
            <a:r>
              <a:rPr lang="en-US" sz="1000" dirty="0">
                <a:latin typeface="Arial" panose="020B0604020202020204" pitchFamily="34" charset="0"/>
                <a:ea typeface="Myriad Pro"/>
                <a:cs typeface="Arial" panose="020B0604020202020204" pitchFamily="34" charset="0"/>
              </a:rPr>
              <a:t>S</a:t>
            </a:r>
            <a:r>
              <a:rPr lang="en-US" sz="1000" dirty="0">
                <a:effectLst/>
                <a:latin typeface="Arial" panose="020B0604020202020204" pitchFamily="34" charset="0"/>
                <a:ea typeface="Myriad Pro"/>
                <a:cs typeface="Arial" panose="020B0604020202020204" pitchFamily="34" charset="0"/>
              </a:rPr>
              <a:t>ize and volume also depend on gestational age and weight of the newborn.</a:t>
            </a:r>
          </a:p>
          <a:p>
            <a:pPr marL="171450" indent="-171450">
              <a:buSzPts val="1100"/>
              <a:buFont typeface="Arial" panose="020B0604020202020204" pitchFamily="34" charset="0"/>
              <a:buChar char="•"/>
              <a:tabLst>
                <a:tab pos="588645" algn="l"/>
              </a:tabLst>
            </a:pPr>
            <a:r>
              <a:rPr lang="en-US" sz="1000" dirty="0">
                <a:effectLst/>
                <a:latin typeface="Arial" panose="020B0604020202020204" pitchFamily="34" charset="0"/>
                <a:ea typeface="Myriad Pro"/>
                <a:cs typeface="Arial" panose="020B0604020202020204" pitchFamily="34" charset="0"/>
              </a:rPr>
              <a:t>Knowing the size of the stomach can help when counselling mothers who think they do not have enough milk.</a:t>
            </a:r>
          </a:p>
          <a:p>
            <a:pPr>
              <a:lnSpc>
                <a:spcPts val="1440"/>
              </a:lnSpc>
              <a:buSzPts val="1100"/>
              <a:tabLst>
                <a:tab pos="588645" algn="l"/>
              </a:tabLst>
            </a:pPr>
            <a:endParaRPr lang="en-US" sz="1000" i="1" dirty="0">
              <a:latin typeface="Arial" panose="020B0604020202020204" pitchFamily="34" charset="0"/>
              <a:ea typeface="Myriad Pro"/>
              <a:cs typeface="Arial" panose="020B0604020202020204" pitchFamily="34" charset="0"/>
            </a:endParaRPr>
          </a:p>
          <a:p>
            <a:pPr>
              <a:lnSpc>
                <a:spcPts val="1440"/>
              </a:lnSpc>
              <a:buSzPts val="1100"/>
              <a:tabLst>
                <a:tab pos="588645" algn="l"/>
              </a:tabLst>
            </a:pPr>
            <a:r>
              <a:rPr lang="en-US" sz="1000" i="1" dirty="0">
                <a:solidFill>
                  <a:schemeClr val="tx1"/>
                </a:solidFill>
                <a:effectLst/>
                <a:latin typeface="Arial" panose="020B0604020202020204" pitchFamily="34" charset="0"/>
                <a:ea typeface="Myriad Pro"/>
                <a:cs typeface="Arial" panose="020B0604020202020204" pitchFamily="34" charset="0"/>
              </a:rPr>
              <a:t>To learn more </a:t>
            </a:r>
            <a:endParaRPr lang="en-GB" sz="1000" i="0" dirty="0">
              <a:solidFill>
                <a:schemeClr val="tx1"/>
              </a:solidFill>
              <a:effectLst/>
              <a:latin typeface="Arial" panose="020B0604020202020204" pitchFamily="34" charset="0"/>
              <a:ea typeface="Myriad Pro"/>
              <a:cs typeface="Arial" panose="020B0604020202020204" pitchFamily="34" charset="0"/>
            </a:endParaRPr>
          </a:p>
          <a:p>
            <a:pPr>
              <a:lnSpc>
                <a:spcPts val="1440"/>
              </a:lnSpc>
              <a:buSzPts val="1100"/>
              <a:tabLst>
                <a:tab pos="588645" algn="l"/>
              </a:tabLst>
            </a:pPr>
            <a:r>
              <a:rPr lang="en-US" sz="1000" i="1" dirty="0">
                <a:solidFill>
                  <a:srgbClr val="0075BF"/>
                </a:solidFill>
                <a:effectLst/>
                <a:latin typeface="Arial" panose="020B0604020202020204" pitchFamily="34" charset="0"/>
                <a:ea typeface="Myriad Pro"/>
                <a:cs typeface="Arial" panose="020B0604020202020204" pitchFamily="34" charset="0"/>
                <a:hlinkClick r:id="rId3"/>
              </a:rPr>
              <a:t>Bergman NJ. Neonatal stomach volume and physiology.</a:t>
            </a:r>
            <a:r>
              <a:rPr lang="en-US" sz="1000" i="1" dirty="0">
                <a:solidFill>
                  <a:srgbClr val="0075BF"/>
                </a:solidFill>
                <a:effectLst/>
                <a:latin typeface="Arial" panose="020B0604020202020204" pitchFamily="34" charset="0"/>
                <a:ea typeface="Myriad Pro"/>
                <a:cs typeface="Arial" panose="020B0604020202020204" pitchFamily="34" charset="0"/>
              </a:rPr>
              <a:t> </a:t>
            </a:r>
            <a:r>
              <a:rPr lang="en-US" sz="1000" i="1" dirty="0">
                <a:effectLst/>
                <a:latin typeface="Arial" panose="020B0604020202020204" pitchFamily="34" charset="0"/>
                <a:ea typeface="Myriad Pro"/>
                <a:cs typeface="Arial" panose="020B0604020202020204" pitchFamily="34" charset="0"/>
              </a:rPr>
              <a:t>Acta </a:t>
            </a:r>
            <a:r>
              <a:rPr lang="en-US" sz="1000" i="1" dirty="0" err="1">
                <a:effectLst/>
                <a:latin typeface="Arial" panose="020B0604020202020204" pitchFamily="34" charset="0"/>
                <a:ea typeface="Myriad Pro"/>
                <a:cs typeface="Arial" panose="020B0604020202020204" pitchFamily="34" charset="0"/>
              </a:rPr>
              <a:t>Paediatrica</a:t>
            </a:r>
            <a:r>
              <a:rPr lang="en-US" sz="1000" i="1" dirty="0">
                <a:effectLst/>
                <a:latin typeface="Arial" panose="020B0604020202020204" pitchFamily="34" charset="0"/>
                <a:ea typeface="Myriad Pro"/>
                <a:cs typeface="Arial" panose="020B0604020202020204" pitchFamily="34" charset="0"/>
              </a:rPr>
              <a:t>. 2013;102:773–7. </a:t>
            </a:r>
          </a:p>
          <a:p>
            <a:pPr>
              <a:lnSpc>
                <a:spcPts val="1440"/>
              </a:lnSpc>
              <a:buSzPts val="1100"/>
              <a:tabLst>
                <a:tab pos="588645" algn="l"/>
              </a:tabLst>
            </a:pPr>
            <a:r>
              <a:rPr lang="en-US" sz="1000" i="1" spc="-15" dirty="0" err="1">
                <a:solidFill>
                  <a:srgbClr val="0075BF"/>
                </a:solidFill>
                <a:effectLst/>
                <a:latin typeface="Arial" panose="020B0604020202020204" pitchFamily="34" charset="0"/>
                <a:ea typeface="Myriad Pro"/>
                <a:cs typeface="Arial" panose="020B0604020202020204" pitchFamily="34" charset="0"/>
                <a:hlinkClick r:id="rId4"/>
              </a:rPr>
              <a:t>Zangen</a:t>
            </a:r>
            <a:r>
              <a:rPr lang="en-US" sz="1000" i="1" spc="-15" dirty="0">
                <a:solidFill>
                  <a:srgbClr val="0075BF"/>
                </a:solidFill>
                <a:effectLst/>
                <a:latin typeface="Arial" panose="020B0604020202020204" pitchFamily="34" charset="0"/>
                <a:ea typeface="Myriad Pro"/>
                <a:cs typeface="Arial" panose="020B0604020202020204" pitchFamily="34" charset="0"/>
                <a:hlinkClick r:id="rId4"/>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4"/>
              </a:rPr>
              <a:t>S, </a:t>
            </a:r>
            <a:r>
              <a:rPr lang="en-US" sz="1000" i="1" spc="-15" dirty="0">
                <a:solidFill>
                  <a:srgbClr val="0075BF"/>
                </a:solidFill>
                <a:effectLst/>
                <a:latin typeface="Arial" panose="020B0604020202020204" pitchFamily="34" charset="0"/>
                <a:ea typeface="Myriad Pro"/>
                <a:cs typeface="Arial" panose="020B0604020202020204" pitchFamily="34" charset="0"/>
                <a:hlinkClick r:id="rId4"/>
              </a:rPr>
              <a:t>DiLorenzo </a:t>
            </a:r>
            <a:r>
              <a:rPr lang="en-US" sz="1000" i="1" dirty="0">
                <a:solidFill>
                  <a:srgbClr val="0075BF"/>
                </a:solidFill>
                <a:effectLst/>
                <a:latin typeface="Arial" panose="020B0604020202020204" pitchFamily="34" charset="0"/>
                <a:ea typeface="Myriad Pro"/>
                <a:cs typeface="Arial" panose="020B0604020202020204" pitchFamily="34" charset="0"/>
                <a:hlinkClick r:id="rId4"/>
              </a:rPr>
              <a:t>C, </a:t>
            </a:r>
            <a:r>
              <a:rPr lang="en-US" sz="1000" i="1" spc="-15" dirty="0" err="1">
                <a:solidFill>
                  <a:srgbClr val="0075BF"/>
                </a:solidFill>
                <a:effectLst/>
                <a:latin typeface="Arial" panose="020B0604020202020204" pitchFamily="34" charset="0"/>
                <a:ea typeface="Myriad Pro"/>
                <a:cs typeface="Arial" panose="020B0604020202020204" pitchFamily="34" charset="0"/>
                <a:hlinkClick r:id="rId4"/>
              </a:rPr>
              <a:t>Zangen</a:t>
            </a:r>
            <a:r>
              <a:rPr lang="en-US" sz="1000" i="1" spc="-15" dirty="0">
                <a:solidFill>
                  <a:srgbClr val="0075BF"/>
                </a:solidFill>
                <a:effectLst/>
                <a:latin typeface="Arial" panose="020B0604020202020204" pitchFamily="34" charset="0"/>
                <a:ea typeface="Myriad Pro"/>
                <a:cs typeface="Arial" panose="020B0604020202020204" pitchFamily="34" charset="0"/>
                <a:hlinkClick r:id="rId4"/>
              </a:rPr>
              <a:t> </a:t>
            </a:r>
            <a:r>
              <a:rPr lang="en-US" sz="1000" i="1" spc="-40" dirty="0">
                <a:solidFill>
                  <a:srgbClr val="0075BF"/>
                </a:solidFill>
                <a:effectLst/>
                <a:latin typeface="Arial" panose="020B0604020202020204" pitchFamily="34" charset="0"/>
                <a:ea typeface="Myriad Pro"/>
                <a:cs typeface="Arial" panose="020B0604020202020204" pitchFamily="34" charset="0"/>
                <a:hlinkClick r:id="rId4"/>
              </a:rPr>
              <a:t>T, </a:t>
            </a:r>
            <a:r>
              <a:rPr lang="en-US" sz="1000" i="1" dirty="0">
                <a:solidFill>
                  <a:srgbClr val="0075BF"/>
                </a:solidFill>
                <a:effectLst/>
                <a:latin typeface="Arial" panose="020B0604020202020204" pitchFamily="34" charset="0"/>
                <a:ea typeface="Myriad Pro"/>
                <a:cs typeface="Arial" panose="020B0604020202020204" pitchFamily="34" charset="0"/>
                <a:hlinkClick r:id="rId4"/>
              </a:rPr>
              <a:t>Mertz H, </a:t>
            </a:r>
            <a:r>
              <a:rPr lang="en-US" sz="1000" i="1" spc="-15" dirty="0" err="1">
                <a:solidFill>
                  <a:srgbClr val="0075BF"/>
                </a:solidFill>
                <a:effectLst/>
                <a:latin typeface="Arial" panose="020B0604020202020204" pitchFamily="34" charset="0"/>
                <a:ea typeface="Myriad Pro"/>
                <a:cs typeface="Arial" panose="020B0604020202020204" pitchFamily="34" charset="0"/>
                <a:hlinkClick r:id="rId4"/>
              </a:rPr>
              <a:t>Schwankovsky</a:t>
            </a:r>
            <a:r>
              <a:rPr lang="en-US" sz="1000" i="1" spc="-15" dirty="0">
                <a:solidFill>
                  <a:srgbClr val="0075BF"/>
                </a:solidFill>
                <a:effectLst/>
                <a:latin typeface="Arial" panose="020B0604020202020204" pitchFamily="34" charset="0"/>
                <a:ea typeface="Myriad Pro"/>
                <a:cs typeface="Arial" panose="020B0604020202020204" pitchFamily="34" charset="0"/>
                <a:hlinkClick r:id="rId4"/>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4"/>
              </a:rPr>
              <a:t>L, Hyman </a:t>
            </a:r>
            <a:r>
              <a:rPr lang="en-US" sz="1000" i="1" spc="-10" dirty="0">
                <a:solidFill>
                  <a:srgbClr val="0075BF"/>
                </a:solidFill>
                <a:effectLst/>
                <a:latin typeface="Arial" panose="020B0604020202020204" pitchFamily="34" charset="0"/>
                <a:ea typeface="Myriad Pro"/>
                <a:cs typeface="Arial" panose="020B0604020202020204" pitchFamily="34" charset="0"/>
                <a:hlinkClick r:id="rId4"/>
              </a:rPr>
              <a:t>PE. </a:t>
            </a:r>
            <a:r>
              <a:rPr lang="en-US" sz="1000" i="1" dirty="0">
                <a:solidFill>
                  <a:srgbClr val="0075BF"/>
                </a:solidFill>
                <a:effectLst/>
                <a:latin typeface="Arial" panose="020B0604020202020204" pitchFamily="34" charset="0"/>
                <a:ea typeface="Myriad Pro"/>
                <a:cs typeface="Arial" panose="020B0604020202020204" pitchFamily="34" charset="0"/>
                <a:hlinkClick r:id="rId4"/>
              </a:rPr>
              <a:t>Rapid </a:t>
            </a:r>
            <a:r>
              <a:rPr lang="en-US" sz="1000" i="1" spc="-15" dirty="0">
                <a:solidFill>
                  <a:srgbClr val="0075BF"/>
                </a:solidFill>
                <a:effectLst/>
                <a:latin typeface="Arial" panose="020B0604020202020204" pitchFamily="34" charset="0"/>
                <a:ea typeface="Myriad Pro"/>
                <a:cs typeface="Arial" panose="020B0604020202020204" pitchFamily="34" charset="0"/>
                <a:hlinkClick r:id="rId4"/>
              </a:rPr>
              <a:t>maturation </a:t>
            </a:r>
            <a:r>
              <a:rPr lang="en-US" sz="1000" i="1" dirty="0">
                <a:solidFill>
                  <a:srgbClr val="0075BF"/>
                </a:solidFill>
                <a:effectLst/>
                <a:latin typeface="Arial" panose="020B0604020202020204" pitchFamily="34" charset="0"/>
                <a:ea typeface="Myriad Pro"/>
                <a:cs typeface="Arial" panose="020B0604020202020204" pitchFamily="34" charset="0"/>
                <a:hlinkClick r:id="rId4"/>
              </a:rPr>
              <a:t>of gastric</a:t>
            </a:r>
            <a:r>
              <a:rPr lang="en-US" sz="1000" i="1" dirty="0">
                <a:solidFill>
                  <a:srgbClr val="0075BF"/>
                </a:solidFill>
                <a:effectLst/>
                <a:latin typeface="Arial" panose="020B0604020202020204" pitchFamily="34" charset="0"/>
                <a:ea typeface="Myriad Pro"/>
                <a:cs typeface="Arial" panose="020B0604020202020204" pitchFamily="34" charset="0"/>
              </a:rPr>
              <a:t> </a:t>
            </a:r>
            <a:r>
              <a:rPr lang="en-US" sz="1000" i="1" spc="-15" dirty="0">
                <a:solidFill>
                  <a:srgbClr val="0075BF"/>
                </a:solidFill>
                <a:effectLst/>
                <a:latin typeface="Arial" panose="020B0604020202020204" pitchFamily="34" charset="0"/>
                <a:ea typeface="Myriad Pro"/>
                <a:cs typeface="Arial" panose="020B0604020202020204" pitchFamily="34" charset="0"/>
                <a:hlinkClick r:id="rId4"/>
              </a:rPr>
              <a:t>relaxation </a:t>
            </a:r>
            <a:r>
              <a:rPr lang="en-US" sz="1000" i="1" dirty="0">
                <a:solidFill>
                  <a:srgbClr val="0075BF"/>
                </a:solidFill>
                <a:effectLst/>
                <a:latin typeface="Arial" panose="020B0604020202020204" pitchFamily="34" charset="0"/>
                <a:ea typeface="Myriad Pro"/>
                <a:cs typeface="Arial" panose="020B0604020202020204" pitchFamily="34" charset="0"/>
                <a:hlinkClick r:id="rId4"/>
              </a:rPr>
              <a:t>in newborn </a:t>
            </a:r>
            <a:r>
              <a:rPr lang="en-US" sz="1000" i="1" spc="-15" dirty="0">
                <a:solidFill>
                  <a:srgbClr val="0075BF"/>
                </a:solidFill>
                <a:effectLst/>
                <a:latin typeface="Arial" panose="020B0604020202020204" pitchFamily="34" charset="0"/>
                <a:ea typeface="Myriad Pro"/>
                <a:cs typeface="Arial" panose="020B0604020202020204" pitchFamily="34" charset="0"/>
                <a:hlinkClick r:id="rId4"/>
              </a:rPr>
              <a:t>infants</a:t>
            </a:r>
            <a:r>
              <a:rPr lang="en-US" sz="1000" i="1" spc="-15" dirty="0">
                <a:effectLst/>
                <a:latin typeface="Arial" panose="020B0604020202020204" pitchFamily="34" charset="0"/>
                <a:ea typeface="Myriad Pro"/>
                <a:cs typeface="Arial" panose="020B0604020202020204" pitchFamily="34" charset="0"/>
              </a:rPr>
              <a:t>. </a:t>
            </a:r>
            <a:r>
              <a:rPr lang="en-US" sz="1000" i="1" spc="-15" dirty="0" err="1">
                <a:effectLst/>
                <a:latin typeface="Arial" panose="020B0604020202020204" pitchFamily="34" charset="0"/>
                <a:ea typeface="Myriad Pro"/>
                <a:cs typeface="Arial" panose="020B0604020202020204" pitchFamily="34" charset="0"/>
              </a:rPr>
              <a:t>Pediatr</a:t>
            </a:r>
            <a:r>
              <a:rPr lang="en-US" sz="1000" i="1" spc="-15" dirty="0">
                <a:effectLst/>
                <a:latin typeface="Arial" panose="020B0604020202020204" pitchFamily="34" charset="0"/>
                <a:ea typeface="Myriad Pro"/>
                <a:cs typeface="Arial" panose="020B0604020202020204" pitchFamily="34" charset="0"/>
              </a:rPr>
              <a:t> </a:t>
            </a:r>
            <a:r>
              <a:rPr lang="en-US" sz="1000" i="1" dirty="0">
                <a:effectLst/>
                <a:latin typeface="Arial" panose="020B0604020202020204" pitchFamily="34" charset="0"/>
                <a:ea typeface="Myriad Pro"/>
                <a:cs typeface="Arial" panose="020B0604020202020204" pitchFamily="34" charset="0"/>
              </a:rPr>
              <a:t>Res. 2001;50:629–32.</a:t>
            </a:r>
          </a:p>
          <a:p>
            <a:pPr>
              <a:lnSpc>
                <a:spcPts val="1440"/>
              </a:lnSpc>
              <a:buSzPts val="1100"/>
              <a:tabLst>
                <a:tab pos="588645" algn="l"/>
              </a:tabLst>
            </a:pPr>
            <a:endParaRPr lang="en-US" sz="1000" i="1" dirty="0">
              <a:latin typeface="Arial" panose="020B0604020202020204" pitchFamily="34" charset="0"/>
              <a:ea typeface="Myriad Pro"/>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B1E2C71-DD5C-F30C-9650-652B5AD53048}"/>
              </a:ext>
            </a:extLst>
          </p:cNvPr>
          <p:cNvPicPr>
            <a:picLocks noChangeAspect="1"/>
          </p:cNvPicPr>
          <p:nvPr/>
        </p:nvPicPr>
        <p:blipFill>
          <a:blip r:embed="rId5"/>
          <a:stretch>
            <a:fillRect/>
          </a:stretch>
        </p:blipFill>
        <p:spPr>
          <a:xfrm>
            <a:off x="868396" y="6200775"/>
            <a:ext cx="1921837" cy="1177636"/>
          </a:xfrm>
          <a:prstGeom prst="rect">
            <a:avLst/>
          </a:prstGeom>
        </p:spPr>
      </p:pic>
      <p:pic>
        <p:nvPicPr>
          <p:cNvPr id="5" name="Picture 4">
            <a:extLst>
              <a:ext uri="{FF2B5EF4-FFF2-40B4-BE49-F238E27FC236}">
                <a16:creationId xmlns:a16="http://schemas.microsoft.com/office/drawing/2014/main" id="{A809B00D-1074-B137-D771-C7E069E3F49A}"/>
              </a:ext>
            </a:extLst>
          </p:cNvPr>
          <p:cNvPicPr>
            <a:picLocks noChangeAspect="1"/>
          </p:cNvPicPr>
          <p:nvPr/>
        </p:nvPicPr>
        <p:blipFill>
          <a:blip r:embed="rId6"/>
          <a:stretch>
            <a:fillRect/>
          </a:stretch>
        </p:blipFill>
        <p:spPr>
          <a:xfrm>
            <a:off x="3002739" y="6156898"/>
            <a:ext cx="1520529" cy="1221513"/>
          </a:xfrm>
          <a:prstGeom prst="rect">
            <a:avLst/>
          </a:prstGeom>
        </p:spPr>
      </p:pic>
      <p:pic>
        <p:nvPicPr>
          <p:cNvPr id="6" name="Picture 5">
            <a:extLst>
              <a:ext uri="{FF2B5EF4-FFF2-40B4-BE49-F238E27FC236}">
                <a16:creationId xmlns:a16="http://schemas.microsoft.com/office/drawing/2014/main" id="{B8FAE100-649A-8C40-F89D-38427F9B0EC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35774" y="6070136"/>
            <a:ext cx="971053" cy="1330213"/>
          </a:xfrm>
          <a:prstGeom prst="rect">
            <a:avLst/>
          </a:prstGeom>
        </p:spPr>
      </p:pic>
    </p:spTree>
    <p:extLst>
      <p:ext uri="{BB962C8B-B14F-4D97-AF65-F5344CB8AC3E}">
        <p14:creationId xmlns:p14="http://schemas.microsoft.com/office/powerpoint/2010/main" val="329810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1143000"/>
            <a:ext cx="4114800" cy="3086100"/>
          </a:xfrm>
        </p:spPr>
      </p:sp>
      <p:sp>
        <p:nvSpPr>
          <p:cNvPr id="3" name="Notes Placeholder 2"/>
          <p:cNvSpPr>
            <a:spLocks noGrp="1"/>
          </p:cNvSpPr>
          <p:nvPr>
            <p:ph type="body" idx="1"/>
          </p:nvPr>
        </p:nvSpPr>
        <p:spPr/>
        <p:txBody>
          <a:bodyPr/>
          <a:lstStyle/>
          <a:p>
            <a:pPr defTabSz="990478">
              <a:spcBef>
                <a:spcPts val="650"/>
              </a:spcBef>
              <a:defRPr/>
            </a:pPr>
            <a:r>
              <a:rPr lang="en-US" sz="1000" b="1" i="0" dirty="0">
                <a:latin typeface="Arial" panose="020B0604020202020204" pitchFamily="34" charset="0"/>
                <a:cs typeface="Arial" panose="020B0604020202020204" pitchFamily="34" charset="0"/>
              </a:rPr>
              <a:t>Understanding the changes in frequency of feeding is important when assessing for feeding difficulties.</a:t>
            </a:r>
          </a:p>
          <a:p>
            <a:pPr defTabSz="990478">
              <a:spcBef>
                <a:spcPts val="650"/>
              </a:spcBef>
              <a:defRPr/>
            </a:pPr>
            <a:endParaRPr lang="en-US" sz="1000" b="0" i="0" dirty="0">
              <a:effectLst/>
              <a:latin typeface="Arial" panose="020B0604020202020204" pitchFamily="34" charset="0"/>
              <a:ea typeface="Myriad Pro"/>
              <a:cs typeface="Arial" panose="020B0604020202020204" pitchFamily="34" charset="0"/>
            </a:endParaRPr>
          </a:p>
          <a:p>
            <a:pPr defTabSz="990478">
              <a:spcBef>
                <a:spcPts val="650"/>
              </a:spcBef>
              <a:defRPr/>
            </a:pPr>
            <a:r>
              <a:rPr lang="en-US" sz="1000" b="0" i="1" dirty="0">
                <a:latin typeface="Arial" panose="020B0604020202020204" pitchFamily="34" charset="0"/>
                <a:ea typeface="Myriad Pro"/>
                <a:cs typeface="Arial" panose="020B0604020202020204" pitchFamily="34" charset="0"/>
              </a:rPr>
              <a:t>To learn more </a:t>
            </a:r>
            <a:r>
              <a:rPr lang="en-GB" sz="1000" b="0" i="0" u="none" strike="noStrike" dirty="0">
                <a:effectLst/>
                <a:latin typeface="Arial" panose="020B0604020202020204" pitchFamily="34" charset="0"/>
                <a:ea typeface="Myriad Pro"/>
                <a:cs typeface="Arial" panose="020B0604020202020204" pitchFamily="34" charset="0"/>
              </a:rPr>
              <a:t> </a:t>
            </a:r>
            <a:br>
              <a:rPr lang="en-GB" sz="1000" b="0" i="0" u="none" strike="noStrike" dirty="0">
                <a:effectLst/>
                <a:latin typeface="Arial" panose="020B0604020202020204" pitchFamily="34" charset="0"/>
                <a:ea typeface="Myriad Pro"/>
                <a:cs typeface="Arial" panose="020B0604020202020204" pitchFamily="34" charset="0"/>
              </a:rPr>
            </a:br>
            <a:r>
              <a:rPr lang="en-US" sz="1000" b="0" i="1" u="none" strike="noStrike" dirty="0">
                <a:effectLst/>
                <a:latin typeface="Arial" panose="020B0604020202020204" pitchFamily="34" charset="0"/>
                <a:ea typeface="Myriad Pro"/>
                <a:cs typeface="Arial" panose="020B0604020202020204" pitchFamily="34" charset="0"/>
                <a:hlinkClick r:id="rId3"/>
              </a:rPr>
              <a:t>H</a:t>
            </a:r>
            <a:r>
              <a:rPr lang="en-US" sz="1000" b="0" i="1" dirty="0">
                <a:solidFill>
                  <a:srgbClr val="086BCE"/>
                </a:solidFill>
                <a:effectLst/>
                <a:latin typeface="Arial" panose="020B0604020202020204" pitchFamily="34" charset="0"/>
                <a:ea typeface="Myriad Pro"/>
                <a:cs typeface="Arial" panose="020B0604020202020204" pitchFamily="34" charset="0"/>
                <a:hlinkClick r:id="rId3"/>
              </a:rPr>
              <a:t>olmes </a:t>
            </a:r>
            <a:r>
              <a:rPr lang="en-US" sz="1000" b="0" i="1" spc="-25" dirty="0">
                <a:solidFill>
                  <a:srgbClr val="086BCE"/>
                </a:solidFill>
                <a:effectLst/>
                <a:latin typeface="Arial" panose="020B0604020202020204" pitchFamily="34" charset="0"/>
                <a:ea typeface="Myriad Pro"/>
                <a:cs typeface="Arial" panose="020B0604020202020204" pitchFamily="34" charset="0"/>
                <a:hlinkClick r:id="rId3"/>
              </a:rPr>
              <a:t>AV, </a:t>
            </a:r>
            <a:r>
              <a:rPr lang="en-US" sz="1000" b="0" i="1" dirty="0">
                <a:solidFill>
                  <a:srgbClr val="086BCE"/>
                </a:solidFill>
                <a:effectLst/>
                <a:latin typeface="Arial" panose="020B0604020202020204" pitchFamily="34" charset="0"/>
                <a:ea typeface="Myriad Pro"/>
                <a:cs typeface="Arial" panose="020B0604020202020204" pitchFamily="34" charset="0"/>
                <a:hlinkClick r:id="rId3"/>
              </a:rPr>
              <a:t>McLeod </a:t>
            </a:r>
            <a:r>
              <a:rPr lang="en-US" sz="1000" b="0" i="1" spc="-30" dirty="0">
                <a:solidFill>
                  <a:srgbClr val="086BCE"/>
                </a:solidFill>
                <a:effectLst/>
                <a:latin typeface="Arial" panose="020B0604020202020204" pitchFamily="34" charset="0"/>
                <a:ea typeface="Myriad Pro"/>
                <a:cs typeface="Arial" panose="020B0604020202020204" pitchFamily="34" charset="0"/>
                <a:hlinkClick r:id="rId3"/>
              </a:rPr>
              <a:t>AY, </a:t>
            </a:r>
            <a:r>
              <a:rPr lang="en-US" sz="1000" b="0" i="1" dirty="0">
                <a:solidFill>
                  <a:srgbClr val="086BCE"/>
                </a:solidFill>
                <a:effectLst/>
                <a:latin typeface="Arial" panose="020B0604020202020204" pitchFamily="34" charset="0"/>
                <a:ea typeface="Myriad Pro"/>
                <a:cs typeface="Arial" panose="020B0604020202020204" pitchFamily="34" charset="0"/>
                <a:hlinkClick r:id="rId3"/>
              </a:rPr>
              <a:t>Bunik M. </a:t>
            </a:r>
            <a:r>
              <a:rPr lang="en-US" sz="1000" b="0" i="1" spc="-15" dirty="0">
                <a:solidFill>
                  <a:srgbClr val="086BCE"/>
                </a:solidFill>
                <a:effectLst/>
                <a:latin typeface="Arial" panose="020B0604020202020204" pitchFamily="34" charset="0"/>
                <a:ea typeface="Myriad Pro"/>
                <a:cs typeface="Arial" panose="020B0604020202020204" pitchFamily="34" charset="0"/>
                <a:hlinkClick r:id="rId3"/>
              </a:rPr>
              <a:t>(2013). </a:t>
            </a:r>
            <a:r>
              <a:rPr lang="en-US" sz="1000" b="0" i="1" dirty="0">
                <a:solidFill>
                  <a:srgbClr val="086BCE"/>
                </a:solidFill>
                <a:effectLst/>
                <a:latin typeface="Arial" panose="020B0604020202020204" pitchFamily="34" charset="0"/>
                <a:ea typeface="Myriad Pro"/>
                <a:cs typeface="Arial" panose="020B0604020202020204" pitchFamily="34" charset="0"/>
                <a:hlinkClick r:id="rId3"/>
              </a:rPr>
              <a:t>ABM clinical protocol #5: peripartum breastfeeding management for the healthy mother and infant at term.</a:t>
            </a:r>
            <a:r>
              <a:rPr lang="en-US" sz="1000" b="0" i="1" u="none" strike="noStrike" dirty="0">
                <a:effectLst/>
                <a:latin typeface="Arial" panose="020B0604020202020204" pitchFamily="34" charset="0"/>
                <a:ea typeface="Myriad Pro"/>
                <a:cs typeface="Arial" panose="020B0604020202020204" pitchFamily="34" charset="0"/>
                <a:hlinkClick r:id="rId3"/>
              </a:rPr>
              <a:t> Breastfeeding Medicine, 8(6), 469–473.</a:t>
            </a:r>
            <a:r>
              <a:rPr lang="en-US" sz="1000" b="0" i="1" u="none" strike="noStrike" spc="-20" dirty="0">
                <a:effectLst/>
                <a:latin typeface="Arial" panose="020B0604020202020204" pitchFamily="34" charset="0"/>
                <a:ea typeface="Myriad Pro"/>
                <a:cs typeface="Arial" panose="020B0604020202020204" pitchFamily="34" charset="0"/>
                <a:hlinkClick r:id="rId3"/>
              </a:rPr>
              <a:t> DOI:10.1089/bfm.2013.9979.</a:t>
            </a:r>
            <a:endParaRPr lang="en-GB" sz="1000" b="0" i="1" dirty="0">
              <a:effectLst/>
              <a:latin typeface="Arial" panose="020B0604020202020204" pitchFamily="34" charset="0"/>
              <a:ea typeface="Myriad Pro"/>
              <a:cs typeface="Arial" panose="020B0604020202020204" pitchFamily="34" charset="0"/>
            </a:endParaRPr>
          </a:p>
        </p:txBody>
      </p:sp>
    </p:spTree>
    <p:extLst>
      <p:ext uri="{BB962C8B-B14F-4D97-AF65-F5344CB8AC3E}">
        <p14:creationId xmlns:p14="http://schemas.microsoft.com/office/powerpoint/2010/main" val="3388259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Build mothers’ confidence and give unbiased advice</a:t>
            </a:r>
            <a:r>
              <a:rPr lang="en-GB" sz="1000" dirty="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60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effectLst/>
                <a:latin typeface="Arial" panose="020B0604020202020204" pitchFamily="34" charset="0"/>
                <a:ea typeface="Calibri" panose="020F0502020204030204" pitchFamily="34" charset="0"/>
              </a:rPr>
              <a:t>Use a printed or digital copy (pdf) of the document.</a:t>
            </a:r>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609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US" sz="1000" b="0" kern="100" dirty="0">
                <a:effectLst/>
                <a:latin typeface="Arial" panose="020B0604020202020204" pitchFamily="34" charset="0"/>
                <a:ea typeface="Calibri" panose="020F0502020204030204" pitchFamily="34" charset="0"/>
                <a:cs typeface="Arial" panose="020B0604020202020204" pitchFamily="34" charset="0"/>
              </a:rPr>
              <a:t>Is this recommendation currently applied in your place of work?</a:t>
            </a:r>
            <a:endParaRPr lang="en-GB" sz="1100" b="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sz="1000" b="0" kern="100" dirty="0">
                <a:effectLst/>
                <a:latin typeface="Arial" panose="020B0604020202020204" pitchFamily="34" charset="0"/>
                <a:ea typeface="Calibri" panose="020F0502020204030204" pitchFamily="34" charset="0"/>
                <a:cs typeface="Arial" panose="020B0604020202020204" pitchFamily="34" charset="0"/>
              </a:rPr>
              <a:t>If yes, what enabling factors support the application of this recommendation?</a:t>
            </a:r>
            <a:endParaRPr lang="en-GB" sz="1100" b="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sz="1000" b="0" kern="100" dirty="0">
                <a:effectLst/>
                <a:latin typeface="Arial" panose="020B0604020202020204" pitchFamily="34" charset="0"/>
                <a:ea typeface="Calibri" panose="020F0502020204030204" pitchFamily="34" charset="0"/>
                <a:cs typeface="Arial" panose="020B0604020202020204" pitchFamily="34" charset="0"/>
              </a:rPr>
              <a:t>If no, what are the barriers to applying this recommendation?</a:t>
            </a:r>
            <a:endParaRPr lang="en-GB" sz="1100" b="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8842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F38623E8-C3AE-2856-F528-88AAA91FA869}"/>
              </a:ext>
            </a:extLst>
          </p:cNvPr>
          <p:cNvSpPr txBox="1">
            <a:spLocks noGrp="1"/>
          </p:cNvSpPr>
          <p:nvPr>
            <p:ph type="body" idx="1"/>
          </p:nvPr>
        </p:nvSpPr>
        <p:spPr>
          <a:xfrm>
            <a:off x="685800" y="4400550"/>
            <a:ext cx="5486400" cy="1611147"/>
          </a:xfrm>
          <a:prstGeom prst="rect">
            <a:avLst/>
          </a:prstGeom>
          <a:noFill/>
        </p:spPr>
        <p:txBody>
          <a:bodyPr wrap="square" rtlCol="0">
            <a:spAutoFit/>
          </a:bodyPr>
          <a:lstStyle/>
          <a:p>
            <a:pPr marL="0" indent="0">
              <a:spcBef>
                <a:spcPts val="600"/>
              </a:spcBef>
              <a:buNone/>
            </a:pPr>
            <a:r>
              <a:rPr lang="en-US" altLang="zh-CN" sz="1000" b="1" dirty="0">
                <a:latin typeface="Arial" panose="020B0604020202020204" pitchFamily="34" charset="0"/>
                <a:cs typeface="Arial" panose="020B0604020202020204" pitchFamily="34" charset="0"/>
              </a:rPr>
              <a:t>Are all mothers counselled in your health facility?</a:t>
            </a:r>
          </a:p>
          <a:p>
            <a:pPr marL="0" indent="0">
              <a:spcBef>
                <a:spcPts val="600"/>
              </a:spcBef>
              <a:buNone/>
            </a:pPr>
            <a:r>
              <a:rPr lang="en-US" altLang="zh-CN" sz="1000" b="1" dirty="0">
                <a:latin typeface="Arial" panose="020B0604020202020204" pitchFamily="34" charset="0"/>
                <a:cs typeface="Arial" panose="020B0604020202020204" pitchFamily="34" charset="0"/>
              </a:rPr>
              <a:t>When does counselling occur?</a:t>
            </a:r>
          </a:p>
          <a:p>
            <a:pPr marL="0" indent="0">
              <a:spcBef>
                <a:spcPts val="600"/>
              </a:spcBef>
              <a:buNone/>
            </a:pPr>
            <a:endParaRPr lang="en-US" altLang="zh-CN" sz="1000" dirty="0">
              <a:latin typeface="Arial" panose="020B0604020202020204" pitchFamily="34" charset="0"/>
              <a:cs typeface="Arial" panose="020B0604020202020204" pitchFamily="34" charset="0"/>
            </a:endParaRPr>
          </a:p>
          <a:p>
            <a:pPr marL="0" indent="0">
              <a:spcBef>
                <a:spcPts val="2752"/>
              </a:spcBef>
              <a:buNone/>
            </a:pPr>
            <a:r>
              <a:rPr lang="en-US" altLang="zh-CN" sz="1000" i="1" dirty="0">
                <a:latin typeface="Arial" panose="020B0604020202020204" pitchFamily="34" charset="0"/>
                <a:cs typeface="Arial" panose="020B0604020202020204" pitchFamily="34" charset="0"/>
              </a:rPr>
              <a:t>To learn more </a:t>
            </a:r>
          </a:p>
          <a:p>
            <a:r>
              <a:rPr lang="en-US" sz="18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Implementation guidance on counselling women to improve breastfeeding practices</a:t>
            </a:r>
            <a:r>
              <a:rPr lang="en-NO" sz="1800" i="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altLang="zh-CN" sz="1100" i="1" dirty="0">
                <a:solidFill>
                  <a:schemeClr val="tx2"/>
                </a:solidFill>
                <a:latin typeface="Arial" panose="020B0604020202020204" pitchFamily="34" charset="0"/>
                <a:cs typeface="Arial" panose="020B0604020202020204" pitchFamily="34" charset="0"/>
              </a:rPr>
              <a:t>UNICEF &amp; WHO, 2021.</a:t>
            </a:r>
          </a:p>
        </p:txBody>
      </p:sp>
    </p:spTree>
    <p:extLst>
      <p:ext uri="{BB962C8B-B14F-4D97-AF65-F5344CB8AC3E}">
        <p14:creationId xmlns:p14="http://schemas.microsoft.com/office/powerpoint/2010/main" val="1186080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188085" lvl="0">
              <a:lnSpc>
                <a:spcPct val="105000"/>
              </a:lnSpc>
              <a:spcAft>
                <a:spcPts val="0"/>
              </a:spcAft>
              <a:buSzPts val="1100"/>
              <a:tabLst>
                <a:tab pos="478155" algn="l"/>
                <a:tab pos="478790" algn="l"/>
              </a:tabLst>
            </a:pPr>
            <a:r>
              <a:rPr lang="en-GB" sz="1000" b="0" i="1" dirty="0">
                <a:latin typeface="Arial" panose="020B0604020202020204" pitchFamily="34" charset="0"/>
                <a:ea typeface="Myriad Pro"/>
                <a:cs typeface="Arial" panose="020B0604020202020204" pitchFamily="34" charset="0"/>
              </a:rPr>
              <a:t>View</a:t>
            </a:r>
            <a:r>
              <a:rPr lang="en-GB" sz="1000" b="0" i="1" dirty="0">
                <a:latin typeface="Arial" panose="020B0604020202020204" pitchFamily="34" charset="0"/>
                <a:cs typeface="Arial" panose="020B0604020202020204" pitchFamily="34" charset="0"/>
              </a:rPr>
              <a:t> video</a:t>
            </a:r>
          </a:p>
          <a:p>
            <a:pPr marR="1188085" lvl="0">
              <a:lnSpc>
                <a:spcPct val="105000"/>
              </a:lnSpc>
              <a:spcAft>
                <a:spcPts val="0"/>
              </a:spcAft>
              <a:buSzPts val="1100"/>
              <a:tabLst>
                <a:tab pos="478155" algn="l"/>
                <a:tab pos="478790" algn="l"/>
              </a:tabLst>
            </a:pPr>
            <a:endParaRPr lang="en-GB" sz="1000" dirty="0">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000" kern="100" dirty="0">
                <a:effectLst/>
                <a:latin typeface="Arial" panose="020B0604020202020204" pitchFamily="34" charset="0"/>
                <a:ea typeface="Calibri" panose="020F0502020204030204" pitchFamily="34" charset="0"/>
                <a:cs typeface="Arial" panose="020B0604020202020204" pitchFamily="34" charset="0"/>
              </a:rPr>
              <a:t>What new knowledge is presented in this video?</a:t>
            </a:r>
          </a:p>
          <a:p>
            <a:pPr marL="0" marR="0">
              <a:lnSpc>
                <a:spcPct val="107000"/>
              </a:lnSpc>
              <a:spcBef>
                <a:spcPts val="0"/>
              </a:spcBef>
              <a:spcAft>
                <a:spcPts val="0"/>
              </a:spcAft>
            </a:pPr>
            <a:r>
              <a:rPr lang="en-US" sz="1000" kern="100" dirty="0">
                <a:effectLst/>
                <a:latin typeface="Arial" panose="020B0604020202020204" pitchFamily="34" charset="0"/>
                <a:ea typeface="Calibri" panose="020F0502020204030204" pitchFamily="34" charset="0"/>
                <a:cs typeface="Arial" panose="020B0604020202020204" pitchFamily="34" charset="0"/>
              </a:rPr>
              <a:t>Are there any skills or practices that differ from your current practice?</a:t>
            </a:r>
          </a:p>
          <a:p>
            <a:pPr marL="0" marR="0">
              <a:lnSpc>
                <a:spcPct val="107000"/>
              </a:lnSpc>
              <a:spcBef>
                <a:spcPts val="0"/>
              </a:spcBef>
              <a:spcAft>
                <a:spcPts val="0"/>
              </a:spcAft>
            </a:pPr>
            <a:r>
              <a:rPr lang="en-US" sz="1000" kern="100" dirty="0">
                <a:effectLst/>
                <a:latin typeface="Arial" panose="020B0604020202020204" pitchFamily="34" charset="0"/>
                <a:ea typeface="Calibri" panose="020F0502020204030204" pitchFamily="34" charset="0"/>
                <a:cs typeface="Arial" panose="020B0604020202020204" pitchFamily="34" charset="0"/>
              </a:rPr>
              <a:t>What provider </a:t>
            </a:r>
            <a:r>
              <a:rPr lang="en-US" sz="1000" kern="100" dirty="0" err="1">
                <a:effectLst/>
                <a:latin typeface="Arial" panose="020B0604020202020204" pitchFamily="34" charset="0"/>
                <a:ea typeface="Calibri" panose="020F0502020204030204" pitchFamily="34" charset="0"/>
                <a:cs typeface="Arial" panose="020B0604020202020204" pitchFamily="34" charset="0"/>
              </a:rPr>
              <a:t>behaviours</a:t>
            </a:r>
            <a:r>
              <a:rPr lang="en-US" sz="1000" kern="100" dirty="0">
                <a:effectLst/>
                <a:latin typeface="Arial" panose="020B0604020202020204" pitchFamily="34" charset="0"/>
                <a:ea typeface="Calibri" panose="020F0502020204030204" pitchFamily="34" charset="0"/>
                <a:cs typeface="Arial" panose="020B0604020202020204" pitchFamily="34" charset="0"/>
              </a:rPr>
              <a:t> differ from your current practice?</a:t>
            </a:r>
          </a:p>
          <a:p>
            <a:pPr marL="0" marR="0">
              <a:lnSpc>
                <a:spcPct val="107000"/>
              </a:lnSpc>
              <a:spcBef>
                <a:spcPts val="0"/>
              </a:spcBef>
              <a:spcAft>
                <a:spcPts val="0"/>
              </a:spcAft>
            </a:pPr>
            <a:r>
              <a:rPr lang="en-US" sz="1000" kern="100" dirty="0">
                <a:effectLst/>
                <a:latin typeface="Arial" panose="020B0604020202020204" pitchFamily="34" charset="0"/>
                <a:ea typeface="Calibri" panose="020F0502020204030204" pitchFamily="34" charset="0"/>
                <a:cs typeface="Arial" panose="020B0604020202020204" pitchFamily="34" charset="0"/>
              </a:rPr>
              <a:t>Does this video highlight any quality gaps in your facility?</a:t>
            </a:r>
            <a:endParaRPr lang="en-US" sz="1000" b="1" i="1" dirty="0">
              <a:effectLst/>
              <a:latin typeface="Arial" panose="020B0604020202020204" pitchFamily="34" charset="0"/>
              <a:ea typeface="Myriad Pro"/>
              <a:cs typeface="Arial" panose="020B0604020202020204" pitchFamily="34" charset="0"/>
            </a:endParaRPr>
          </a:p>
          <a:p>
            <a:r>
              <a:rPr lang="en-US" sz="1000" i="1" dirty="0">
                <a:effectLst/>
                <a:latin typeface="Arial" panose="020B0604020202020204" pitchFamily="34" charset="0"/>
                <a:ea typeface="Myriad Pro"/>
                <a:cs typeface="Arial" panose="020B0604020202020204" pitchFamily="34" charset="0"/>
              </a:rPr>
              <a:t>Note: Scissoring is no longer recommended for the normal newborn.</a:t>
            </a:r>
          </a:p>
          <a:p>
            <a:pPr lvl="0">
              <a:spcBef>
                <a:spcPts val="515"/>
              </a:spcBef>
              <a:spcAft>
                <a:spcPts val="0"/>
              </a:spcAft>
              <a:buSzPts val="1100"/>
              <a:tabLst>
                <a:tab pos="478155" algn="l"/>
                <a:tab pos="478790" algn="l"/>
              </a:tabLst>
            </a:pPr>
            <a:endParaRPr lang="en-US" sz="1000" dirty="0">
              <a:effectLst/>
              <a:latin typeface="Arial" panose="020B0604020202020204" pitchFamily="34" charset="0"/>
              <a:ea typeface="Myriad Pro"/>
              <a:cs typeface="Arial" panose="020B0604020202020204" pitchFamily="34" charset="0"/>
            </a:endParaRPr>
          </a:p>
          <a:p>
            <a:endParaRPr lang="en-US" sz="1000" i="1" dirty="0">
              <a:latin typeface="Arial" panose="020B0604020202020204" pitchFamily="34" charset="0"/>
              <a:ea typeface="Myriad Pro Light"/>
              <a:cs typeface="Arial" panose="020B0604020202020204" pitchFamily="34" charset="0"/>
            </a:endParaRPr>
          </a:p>
          <a:p>
            <a:r>
              <a:rPr lang="en-US" sz="1000" i="1" dirty="0">
                <a:latin typeface="Arial" panose="020B0604020202020204" pitchFamily="34" charset="0"/>
                <a:ea typeface="Myriad Pro Light"/>
                <a:cs typeface="Arial" panose="020B0604020202020204" pitchFamily="34" charset="0"/>
              </a:rPr>
              <a:t>To learn more </a:t>
            </a:r>
            <a:r>
              <a:rPr lang="en-US" sz="1000" i="1" dirty="0">
                <a:effectLst/>
                <a:latin typeface="Arial" panose="020B0604020202020204" pitchFamily="34" charset="0"/>
                <a:ea typeface="Myriad Pro Light"/>
                <a:cs typeface="Arial" panose="020B0604020202020204" pitchFamily="34" charset="0"/>
              </a:rPr>
              <a:t> </a:t>
            </a:r>
            <a:br>
              <a:rPr lang="en-US" sz="1000" i="1" dirty="0">
                <a:effectLst/>
                <a:latin typeface="Arial" panose="020B0604020202020204" pitchFamily="34" charset="0"/>
                <a:ea typeface="Myriad Pro Light"/>
                <a:cs typeface="Arial" panose="020B0604020202020204" pitchFamily="34" charset="0"/>
              </a:rPr>
            </a:br>
            <a:r>
              <a:rPr lang="en-US" sz="1000" i="1" dirty="0">
                <a:latin typeface="Arial" panose="020B0604020202020204" pitchFamily="34" charset="0"/>
                <a:cs typeface="Arial" panose="020B0604020202020204" pitchFamily="34" charset="0"/>
                <a:hlinkClick r:id="rId3"/>
              </a:rPr>
              <a:t>BFHI medical indications for supplementary feeding </a:t>
            </a:r>
            <a:endParaRPr lang="en-US" sz="1000" i="1" dirty="0">
              <a:effectLst/>
              <a:latin typeface="Arial" panose="020B0604020202020204" pitchFamily="34" charset="0"/>
              <a:ea typeface="Myriad Pro"/>
              <a:cs typeface="Arial" panose="020B0604020202020204" pitchFamily="34" charset="0"/>
            </a:endParaRPr>
          </a:p>
        </p:txBody>
      </p:sp>
      <p:sp>
        <p:nvSpPr>
          <p:cNvPr id="4" name="TextBox 3">
            <a:extLst>
              <a:ext uri="{FF2B5EF4-FFF2-40B4-BE49-F238E27FC236}">
                <a16:creationId xmlns:a16="http://schemas.microsoft.com/office/drawing/2014/main" id="{101296F9-DCF7-B373-B9C8-49EFAE9FC441}"/>
              </a:ext>
            </a:extLst>
          </p:cNvPr>
          <p:cNvSpPr txBox="1"/>
          <p:nvPr/>
        </p:nvSpPr>
        <p:spPr>
          <a:xfrm>
            <a:off x="4311650" y="1930400"/>
            <a:ext cx="107315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Antenatal counselling</a:t>
            </a:r>
          </a:p>
        </p:txBody>
      </p:sp>
    </p:spTree>
    <p:extLst>
      <p:ext uri="{BB962C8B-B14F-4D97-AF65-F5344CB8AC3E}">
        <p14:creationId xmlns:p14="http://schemas.microsoft.com/office/powerpoint/2010/main" val="945903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500"/>
              </a:spcBef>
              <a:buFont typeface="Arial" panose="020B0604020202020204" pitchFamily="34" charset="0"/>
              <a:buNone/>
            </a:pPr>
            <a:r>
              <a:rPr lang="en-US" sz="1000" b="1" dirty="0" err="1">
                <a:latin typeface="Arial" panose="020B0604020202020204" pitchFamily="34" charset="0"/>
                <a:cs typeface="Arial" panose="020B0604020202020204" pitchFamily="34" charset="0"/>
              </a:rPr>
              <a:t>Practise</a:t>
            </a:r>
            <a:r>
              <a:rPr lang="en-US" sz="1000" b="1" dirty="0">
                <a:latin typeface="Arial" panose="020B0604020202020204" pitchFamily="34" charset="0"/>
                <a:cs typeface="Arial" panose="020B0604020202020204" pitchFamily="34" charset="0"/>
              </a:rPr>
              <a:t> the technique of hand expression with a breast model.</a:t>
            </a:r>
          </a:p>
          <a:p>
            <a:pPr marL="0" indent="0">
              <a:spcBef>
                <a:spcPts val="500"/>
              </a:spcBef>
              <a:buFont typeface="Arial" panose="020B0604020202020204" pitchFamily="34" charset="0"/>
              <a:buNone/>
            </a:pPr>
            <a:endParaRPr lang="en-US" sz="1000" b="1" dirty="0">
              <a:latin typeface="Arial" panose="020B0604020202020204" pitchFamily="34" charset="0"/>
              <a:cs typeface="Arial" panose="020B0604020202020204" pitchFamily="34" charset="0"/>
            </a:endParaRPr>
          </a:p>
          <a:p>
            <a:pPr lvl="0">
              <a:spcBef>
                <a:spcPts val="515"/>
              </a:spcBef>
              <a:spcAft>
                <a:spcPts val="0"/>
              </a:spcAft>
              <a:buSzPts val="1100"/>
              <a:tabLst>
                <a:tab pos="473075" algn="l"/>
                <a:tab pos="473710" algn="l"/>
              </a:tabLst>
            </a:pPr>
            <a:r>
              <a:rPr lang="en-US" sz="1000" b="0" i="1" dirty="0">
                <a:effectLst/>
                <a:latin typeface="Arial" panose="020B0604020202020204" pitchFamily="34" charset="0"/>
                <a:ea typeface="Myriad Pro Light"/>
                <a:cs typeface="Arial" panose="020B0604020202020204" pitchFamily="34" charset="0"/>
              </a:rPr>
              <a:t>View video</a:t>
            </a:r>
          </a:p>
          <a:p>
            <a:pPr lvl="0">
              <a:spcBef>
                <a:spcPts val="515"/>
              </a:spcBef>
              <a:spcAft>
                <a:spcPts val="0"/>
              </a:spcAft>
              <a:buSzPts val="1100"/>
              <a:tabLst>
                <a:tab pos="473075" algn="l"/>
                <a:tab pos="473710" algn="l"/>
              </a:tabLst>
            </a:pPr>
            <a:endParaRPr lang="en-US" sz="1000" b="1" dirty="0">
              <a:effectLst/>
              <a:latin typeface="Arial" panose="020B0604020202020204" pitchFamily="34" charset="0"/>
              <a:ea typeface="Myriad Pro Light"/>
              <a:cs typeface="Arial" panose="020B0604020202020204" pitchFamily="34" charset="0"/>
            </a:endParaRPr>
          </a:p>
          <a:p>
            <a:pPr lvl="0">
              <a:spcBef>
                <a:spcPts val="515"/>
              </a:spcBef>
              <a:spcAft>
                <a:spcPts val="0"/>
              </a:spcAft>
              <a:buSzPts val="1100"/>
              <a:tabLst>
                <a:tab pos="473075" algn="l"/>
                <a:tab pos="473710" algn="l"/>
              </a:tabLst>
            </a:pPr>
            <a:r>
              <a:rPr lang="en-US" sz="1000" b="1" dirty="0">
                <a:effectLst/>
                <a:latin typeface="Arial" panose="020B0604020202020204" pitchFamily="34" charset="0"/>
                <a:ea typeface="Myriad Pro Light"/>
                <a:cs typeface="Arial" panose="020B0604020202020204" pitchFamily="34" charset="0"/>
              </a:rPr>
              <a:t>Which mothers do you teach how to express their breast</a:t>
            </a:r>
            <a:r>
              <a:rPr lang="en-US" sz="1000" b="1" spc="-30"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milk?</a:t>
            </a:r>
            <a:endParaRPr lang="en-GB" sz="1000" dirty="0">
              <a:effectLst/>
              <a:latin typeface="Arial" panose="020B0604020202020204" pitchFamily="34" charset="0"/>
              <a:ea typeface="Myriad Pro Light"/>
              <a:cs typeface="Arial" panose="020B0604020202020204" pitchFamily="34" charset="0"/>
            </a:endParaRPr>
          </a:p>
          <a:p>
            <a:pPr marL="171450" indent="-171450">
              <a:spcBef>
                <a:spcPts val="10"/>
              </a:spcBef>
              <a:buFont typeface="Arial" panose="020B0604020202020204" pitchFamily="34" charset="0"/>
              <a:buChar char="•"/>
            </a:pPr>
            <a:r>
              <a:rPr lang="en-US" sz="1000" b="1" u="none" dirty="0">
                <a:effectLst/>
                <a:latin typeface="Arial" panose="020B0604020202020204" pitchFamily="34" charset="0"/>
                <a:ea typeface="Myriad Pro"/>
                <a:cs typeface="Arial" panose="020B0604020202020204" pitchFamily="34" charset="0"/>
              </a:rPr>
              <a:t>All</a:t>
            </a:r>
            <a:r>
              <a:rPr lang="en-US" sz="1000" b="1" u="none" spc="-30" dirty="0">
                <a:effectLst/>
                <a:latin typeface="Arial" panose="020B0604020202020204" pitchFamily="34" charset="0"/>
                <a:ea typeface="Myriad Pro"/>
                <a:cs typeface="Arial" panose="020B0604020202020204" pitchFamily="34" charset="0"/>
              </a:rPr>
              <a:t> </a:t>
            </a:r>
            <a:r>
              <a:rPr lang="en-US" sz="1000" b="1" u="none" dirty="0">
                <a:effectLst/>
                <a:latin typeface="Arial" panose="020B0604020202020204" pitchFamily="34" charset="0"/>
                <a:ea typeface="Myriad Pro"/>
                <a:cs typeface="Arial" panose="020B0604020202020204" pitchFamily="34" charset="0"/>
              </a:rPr>
              <a:t>mothers</a:t>
            </a:r>
            <a:r>
              <a:rPr lang="en-US" sz="1000" b="1" u="none" spc="-25" dirty="0">
                <a:effectLst/>
                <a:latin typeface="Arial" panose="020B0604020202020204" pitchFamily="34" charset="0"/>
                <a:ea typeface="Myriad Pro"/>
                <a:cs typeface="Arial" panose="020B0604020202020204" pitchFamily="34" charset="0"/>
              </a:rPr>
              <a:t> </a:t>
            </a:r>
            <a:r>
              <a:rPr lang="en-US" sz="1000" u="none" dirty="0">
                <a:effectLst/>
                <a:latin typeface="Arial" panose="020B0604020202020204" pitchFamily="34" charset="0"/>
                <a:ea typeface="Myriad Pro"/>
                <a:cs typeface="Arial" panose="020B0604020202020204" pitchFamily="34" charset="0"/>
              </a:rPr>
              <a:t>should</a:t>
            </a:r>
            <a:r>
              <a:rPr lang="en-US" sz="1000" u="none" spc="-3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be</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taught</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hand‐expression,</a:t>
            </a:r>
            <a:r>
              <a:rPr lang="en-US" sz="1000" spc="-3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not</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only</a:t>
            </a:r>
            <a:r>
              <a:rPr lang="en-US" sz="1000" spc="-3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those</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with</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babies</a:t>
            </a:r>
            <a:r>
              <a:rPr lang="en-US" sz="1000" spc="-3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who are</a:t>
            </a:r>
            <a:r>
              <a:rPr lang="en-US" sz="1000" spc="-2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unable</a:t>
            </a:r>
            <a:r>
              <a:rPr lang="en-US" sz="1000" spc="-2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to</a:t>
            </a:r>
            <a:r>
              <a:rPr lang="en-US" sz="1000" spc="-2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breastfeed.</a:t>
            </a:r>
            <a:r>
              <a:rPr lang="en-US" sz="1000" spc="-2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Mothers</a:t>
            </a:r>
            <a:r>
              <a:rPr lang="en-US" sz="1000" spc="-15" dirty="0">
                <a:effectLst/>
                <a:latin typeface="Arial" panose="020B0604020202020204" pitchFamily="34" charset="0"/>
                <a:ea typeface="Myriad Pro"/>
                <a:cs typeface="Arial" panose="020B0604020202020204" pitchFamily="34" charset="0"/>
              </a:rPr>
              <a:t> may</a:t>
            </a:r>
            <a:r>
              <a:rPr lang="en-US" sz="1000" spc="-2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need</a:t>
            </a:r>
            <a:r>
              <a:rPr lang="en-US" sz="1000" spc="-2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to</a:t>
            </a:r>
            <a:r>
              <a:rPr lang="en-US" sz="1000" spc="-2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relieve</a:t>
            </a:r>
            <a:r>
              <a:rPr lang="en-US" sz="1000" spc="-2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their</a:t>
            </a:r>
            <a:r>
              <a:rPr lang="en-US" sz="1000" spc="-1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breast</a:t>
            </a:r>
            <a:r>
              <a:rPr lang="en-US" sz="1000" spc="-2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or</a:t>
            </a:r>
            <a:r>
              <a:rPr lang="en-US" sz="1000" spc="-20" dirty="0">
                <a:effectLst/>
                <a:latin typeface="Arial" panose="020B0604020202020204" pitchFamily="34" charset="0"/>
                <a:ea typeface="Myriad Pro"/>
                <a:cs typeface="Arial" panose="020B0604020202020204" pitchFamily="34" charset="0"/>
              </a:rPr>
              <a:t> </a:t>
            </a:r>
            <a:r>
              <a:rPr lang="en-US" sz="1000" spc="-15" dirty="0">
                <a:effectLst/>
                <a:latin typeface="Arial" panose="020B0604020202020204" pitchFamily="34" charset="0"/>
                <a:ea typeface="Myriad Pro"/>
                <a:cs typeface="Arial" panose="020B0604020202020204" pitchFamily="34" charset="0"/>
              </a:rPr>
              <a:t>leave</a:t>
            </a:r>
            <a:r>
              <a:rPr lang="en-US" sz="1000" spc="-2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milk for their baby when they go back to</a:t>
            </a:r>
            <a:r>
              <a:rPr lang="en-US" sz="1000" spc="-1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work.</a:t>
            </a:r>
            <a:endParaRPr lang="en-GB" sz="1000" dirty="0">
              <a:latin typeface="Arial" panose="020B0604020202020204" pitchFamily="34" charset="0"/>
              <a:ea typeface="Myriad Pro"/>
              <a:cs typeface="Arial" panose="020B0604020202020204" pitchFamily="34" charset="0"/>
            </a:endParaRPr>
          </a:p>
          <a:p>
            <a:pPr marL="171450" indent="-171450">
              <a:spcBef>
                <a:spcPts val="10"/>
              </a:spcBef>
              <a:buFont typeface="Arial" panose="020B0604020202020204" pitchFamily="34" charset="0"/>
              <a:buChar char="•"/>
            </a:pPr>
            <a:r>
              <a:rPr lang="en-US" sz="1000" dirty="0">
                <a:effectLst/>
                <a:latin typeface="Arial" panose="020B0604020202020204" pitchFamily="34" charset="0"/>
                <a:ea typeface="Myriad Pro"/>
                <a:cs typeface="Arial" panose="020B0604020202020204" pitchFamily="34" charset="0"/>
              </a:rPr>
              <a:t>All</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health</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care</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workers</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who</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care</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for</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breastfeeding</a:t>
            </a:r>
            <a:r>
              <a:rPr lang="en-US" sz="1000" spc="-2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mothers</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should</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be</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able</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to teach mothers how to express their breast</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milk.</a:t>
            </a:r>
            <a:endParaRPr lang="en-GB" sz="1000" dirty="0">
              <a:latin typeface="Arial" panose="020B0604020202020204" pitchFamily="34" charset="0"/>
              <a:ea typeface="Myriad Pro"/>
              <a:cs typeface="Arial" panose="020B0604020202020204" pitchFamily="34" charset="0"/>
            </a:endParaRPr>
          </a:p>
          <a:p>
            <a:pPr marL="171450" indent="-171450">
              <a:spcBef>
                <a:spcPts val="10"/>
              </a:spcBef>
              <a:buFont typeface="Arial" panose="020B0604020202020204" pitchFamily="34" charset="0"/>
              <a:buChar char="•"/>
            </a:pPr>
            <a:r>
              <a:rPr lang="en-US" sz="1000" dirty="0">
                <a:effectLst/>
                <a:latin typeface="Arial" panose="020B0604020202020204" pitchFamily="34" charset="0"/>
                <a:ea typeface="Myriad Pro"/>
                <a:cs typeface="Arial" panose="020B0604020202020204" pitchFamily="34" charset="0"/>
              </a:rPr>
              <a:t>It is not necessary for the health worker to touch a mother’s breasts when teaching</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hand</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expression.</a:t>
            </a:r>
            <a:r>
              <a:rPr lang="en-US" sz="1000" spc="-20" dirty="0">
                <a:effectLst/>
                <a:latin typeface="Arial" panose="020B0604020202020204" pitchFamily="34" charset="0"/>
                <a:ea typeface="Myriad Pro"/>
                <a:cs typeface="Arial" panose="020B0604020202020204" pitchFamily="34" charset="0"/>
              </a:rPr>
              <a:t> </a:t>
            </a:r>
            <a:r>
              <a:rPr lang="en-US" sz="1000" spc="-30" dirty="0">
                <a:latin typeface="Arial" panose="020B0604020202020204" pitchFamily="34" charset="0"/>
                <a:ea typeface="Myriad Pro"/>
                <a:cs typeface="Arial" panose="020B0604020202020204" pitchFamily="34" charset="0"/>
              </a:rPr>
              <a:t>Using</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a</a:t>
            </a:r>
            <a:r>
              <a:rPr lang="en-US" sz="1000" spc="-20"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breast</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model</a:t>
            </a:r>
            <a:r>
              <a:rPr lang="en-US" sz="1000" spc="-20" dirty="0">
                <a:effectLst/>
                <a:latin typeface="Arial" panose="020B0604020202020204" pitchFamily="34" charset="0"/>
                <a:ea typeface="Myriad Pro"/>
                <a:cs typeface="Arial" panose="020B0604020202020204" pitchFamily="34" charset="0"/>
              </a:rPr>
              <a:t> </a:t>
            </a:r>
            <a:r>
              <a:rPr lang="en-US" sz="1000" spc="-20" dirty="0">
                <a:latin typeface="Arial" panose="020B0604020202020204" pitchFamily="34" charset="0"/>
                <a:ea typeface="Myriad Pro"/>
                <a:cs typeface="Arial" panose="020B0604020202020204" pitchFamily="34" charset="0"/>
              </a:rPr>
              <a:t>is an effective way</a:t>
            </a:r>
            <a:r>
              <a:rPr lang="en-US" sz="1000" spc="-25" dirty="0">
                <a:effectLst/>
                <a:latin typeface="Arial" panose="020B0604020202020204" pitchFamily="34" charset="0"/>
                <a:ea typeface="Myriad Pro"/>
                <a:cs typeface="Arial" panose="020B0604020202020204" pitchFamily="34" charset="0"/>
              </a:rPr>
              <a:t> </a:t>
            </a:r>
            <a:r>
              <a:rPr lang="en-US" sz="1000" dirty="0">
                <a:effectLst/>
                <a:latin typeface="Arial" panose="020B0604020202020204" pitchFamily="34" charset="0"/>
                <a:ea typeface="Myriad Pro"/>
                <a:cs typeface="Arial" panose="020B0604020202020204" pitchFamily="34" charset="0"/>
              </a:rPr>
              <a:t>to demonstrate for the</a:t>
            </a:r>
            <a:r>
              <a:rPr lang="en-US" sz="1000" spc="-5" dirty="0">
                <a:effectLst/>
                <a:latin typeface="Arial" panose="020B0604020202020204" pitchFamily="34" charset="0"/>
                <a:ea typeface="Myriad Pro"/>
                <a:cs typeface="Arial" panose="020B0604020202020204" pitchFamily="34" charset="0"/>
              </a:rPr>
              <a:t> </a:t>
            </a:r>
            <a:r>
              <a:rPr lang="en-US" sz="1000" spc="-15" dirty="0">
                <a:effectLst/>
                <a:latin typeface="Arial" panose="020B0604020202020204" pitchFamily="34" charset="0"/>
                <a:ea typeface="Myriad Pro"/>
                <a:cs typeface="Arial" panose="020B0604020202020204" pitchFamily="34" charset="0"/>
              </a:rPr>
              <a:t>mother.</a:t>
            </a:r>
          </a:p>
          <a:p>
            <a:pPr marL="171450" indent="-171450">
              <a:spcBef>
                <a:spcPts val="10"/>
              </a:spcBef>
              <a:buFont typeface="Arial" panose="020B0604020202020204" pitchFamily="34" charset="0"/>
              <a:buChar char="•"/>
            </a:pPr>
            <a:endParaRPr lang="en-US" sz="1000" spc="-15" dirty="0">
              <a:latin typeface="Arial" panose="020B0604020202020204" pitchFamily="34" charset="0"/>
              <a:cs typeface="Arial" panose="020B0604020202020204" pitchFamily="34" charset="0"/>
            </a:endParaRPr>
          </a:p>
          <a:p>
            <a:pPr marL="171450" indent="-171450">
              <a:spcBef>
                <a:spcPts val="200"/>
              </a:spcBef>
              <a:buSzPts val="1100"/>
              <a:buFont typeface="Arial" panose="020B0604020202020204" pitchFamily="34" charset="0"/>
              <a:buChar char="•"/>
              <a:tabLst>
                <a:tab pos="473075" algn="l"/>
                <a:tab pos="473710" algn="l"/>
              </a:tabLst>
            </a:pPr>
            <a:r>
              <a:rPr lang="en-US" sz="1000" dirty="0">
                <a:latin typeface="Arial" panose="020B0604020202020204" pitchFamily="34" charset="0"/>
                <a:ea typeface="Myriad Pro Light"/>
                <a:cs typeface="Arial" panose="020B0604020202020204" pitchFamily="34" charset="0"/>
              </a:rPr>
              <a:t>Expressing should not hurt. If it does hurt, check technique.</a:t>
            </a:r>
          </a:p>
          <a:p>
            <a:pPr marL="171450" indent="-171450">
              <a:spcBef>
                <a:spcPts val="200"/>
              </a:spcBef>
              <a:buSzPts val="1100"/>
              <a:buFont typeface="Arial" panose="020B0604020202020204" pitchFamily="34" charset="0"/>
              <a:buChar char="•"/>
              <a:tabLst>
                <a:tab pos="473075" algn="l"/>
                <a:tab pos="473710" algn="l"/>
              </a:tabLst>
            </a:pPr>
            <a:r>
              <a:rPr lang="en-US" sz="1000" dirty="0">
                <a:latin typeface="Arial" panose="020B0604020202020204" pitchFamily="34" charset="0"/>
                <a:ea typeface="Myriad Pro Light"/>
                <a:cs typeface="Arial" panose="020B0604020202020204" pitchFamily="34" charset="0"/>
              </a:rPr>
              <a:t>If a baby is not able to breastfeed, a mother should begin expressing her milk as soon as possible after delivery, ideally, within one hour, and not later than six hours after birth. This includes mothers who have delivered by caesarean section. The newborn can receive mother’s milk by an alternative method of feeding if unable to feed at the breast. </a:t>
            </a:r>
          </a:p>
          <a:p>
            <a:pPr>
              <a:spcBef>
                <a:spcPts val="200"/>
              </a:spcBef>
              <a:buSzPts val="1100"/>
              <a:tabLst>
                <a:tab pos="473075" algn="l"/>
                <a:tab pos="473710" algn="l"/>
              </a:tabLst>
            </a:pPr>
            <a:r>
              <a:rPr lang="en-US" sz="1000" i="1" dirty="0">
                <a:latin typeface="Arial" panose="020B0604020202020204" pitchFamily="34" charset="0"/>
                <a:ea typeface="Myriad Pro Light"/>
                <a:cs typeface="Arial" panose="020B0604020202020204" pitchFamily="34" charset="0"/>
              </a:rPr>
              <a:t> </a:t>
            </a:r>
          </a:p>
          <a:p>
            <a:pPr>
              <a:spcBef>
                <a:spcPts val="200"/>
              </a:spcBef>
              <a:buSzPts val="1100"/>
              <a:tabLst>
                <a:tab pos="473075" algn="l"/>
                <a:tab pos="473710" algn="l"/>
              </a:tabLst>
            </a:pPr>
            <a:r>
              <a:rPr lang="en-US" sz="1000" b="1" i="1" dirty="0">
                <a:latin typeface="Arial" panose="020B0604020202020204" pitchFamily="34" charset="0"/>
                <a:ea typeface="Myriad Pro Light"/>
                <a:cs typeface="Arial" panose="020B0604020202020204" pitchFamily="34" charset="0"/>
              </a:rPr>
              <a:t>How often should the mother express breast milk?</a:t>
            </a:r>
          </a:p>
          <a:p>
            <a:pPr marL="171450" indent="-171450">
              <a:spcBef>
                <a:spcPts val="200"/>
              </a:spcBef>
              <a:buSzPts val="1100"/>
              <a:buFont typeface="Arial" panose="020B0604020202020204" pitchFamily="34" charset="0"/>
              <a:buChar char="•"/>
              <a:tabLst>
                <a:tab pos="473075" algn="l"/>
                <a:tab pos="473710" algn="l"/>
              </a:tabLst>
            </a:pPr>
            <a:r>
              <a:rPr lang="en-US" sz="1000" dirty="0">
                <a:latin typeface="Arial" panose="020B0604020202020204" pitchFamily="34" charset="0"/>
                <a:ea typeface="Myriad Pro Light"/>
                <a:cs typeface="Arial" panose="020B0604020202020204" pitchFamily="34" charset="0"/>
              </a:rPr>
              <a:t>Express six or more times in 24 hours, day and night , approximately every three hours. </a:t>
            </a:r>
          </a:p>
          <a:p>
            <a:pPr marL="171450" indent="-171450">
              <a:spcBef>
                <a:spcPts val="200"/>
              </a:spcBef>
              <a:buSzPts val="1100"/>
              <a:buFont typeface="Arial" panose="020B0604020202020204" pitchFamily="34" charset="0"/>
              <a:buChar char="•"/>
              <a:tabLst>
                <a:tab pos="473075" algn="l"/>
                <a:tab pos="473710" algn="l"/>
              </a:tabLst>
            </a:pPr>
            <a:r>
              <a:rPr lang="en-US" sz="1000" dirty="0">
                <a:latin typeface="Arial" panose="020B0604020202020204" pitchFamily="34" charset="0"/>
                <a:ea typeface="Myriad Pro Light"/>
                <a:cs typeface="Arial" panose="020B0604020202020204" pitchFamily="34" charset="0"/>
              </a:rPr>
              <a:t>A mother might need to express for five to 10 minutes to get a teaspoon of colostrum. She can express for longer to store colostrum for later.</a:t>
            </a:r>
          </a:p>
          <a:p>
            <a:pPr marL="171450" indent="-171450">
              <a:spcBef>
                <a:spcPts val="200"/>
              </a:spcBef>
              <a:buSzPts val="1100"/>
              <a:buFont typeface="Arial" panose="020B0604020202020204" pitchFamily="34" charset="0"/>
              <a:buChar char="•"/>
              <a:tabLst>
                <a:tab pos="473075" algn="l"/>
                <a:tab pos="473710" algn="l"/>
              </a:tabLst>
            </a:pPr>
            <a:r>
              <a:rPr lang="en-US" sz="1000" dirty="0">
                <a:latin typeface="Arial" panose="020B0604020202020204" pitchFamily="34" charset="0"/>
                <a:ea typeface="Myriad Pro Light"/>
                <a:cs typeface="Arial" panose="020B0604020202020204" pitchFamily="34" charset="0"/>
              </a:rPr>
              <a:t>It is easier to hand-express when the breasts are soft.. Teach a mother how to express her milk in the first and second day after delivery. Do not wait until the third day, when her breasts are full.</a:t>
            </a:r>
          </a:p>
          <a:p>
            <a:pPr marL="171450" indent="-171450">
              <a:spcBef>
                <a:spcPts val="200"/>
              </a:spcBef>
              <a:buSzPts val="1100"/>
              <a:buFont typeface="Arial" panose="020B0604020202020204" pitchFamily="34" charset="0"/>
              <a:buChar char="•"/>
              <a:tabLst>
                <a:tab pos="473075" algn="l"/>
                <a:tab pos="473710" algn="l"/>
              </a:tabLst>
            </a:pPr>
            <a:r>
              <a:rPr lang="en-US" sz="1000" dirty="0">
                <a:latin typeface="Arial" panose="020B0604020202020204" pitchFamily="34" charset="0"/>
                <a:ea typeface="Myriad Pro Light"/>
                <a:cs typeface="Arial" panose="020B0604020202020204" pitchFamily="34" charset="0"/>
              </a:rPr>
              <a:t>She should express as much milk as she can, each time. When expressing to relieve symptoms, such as engorgement, or softening the areola to help the baby attach, she should express only as much as necessary.</a:t>
            </a:r>
          </a:p>
          <a:p>
            <a:pPr marL="171450" indent="-171450">
              <a:spcBef>
                <a:spcPts val="200"/>
              </a:spcBef>
              <a:buSzPts val="1100"/>
              <a:buFont typeface="Arial" panose="020B0604020202020204" pitchFamily="34" charset="0"/>
              <a:buChar char="•"/>
              <a:tabLst>
                <a:tab pos="473075" algn="l"/>
                <a:tab pos="473710" algn="l"/>
              </a:tabLst>
            </a:pPr>
            <a:r>
              <a:rPr lang="en-US" sz="1000" dirty="0">
                <a:latin typeface="Arial" panose="020B0604020202020204" pitchFamily="34" charset="0"/>
                <a:ea typeface="Myriad Pro Light"/>
                <a:cs typeface="Arial" panose="020B0604020202020204" pitchFamily="34" charset="0"/>
              </a:rPr>
              <a:t>Freshly expressed milk be given to the baby immediately.</a:t>
            </a:r>
          </a:p>
          <a:p>
            <a:pPr marL="171450" indent="-171450">
              <a:spcBef>
                <a:spcPts val="200"/>
              </a:spcBef>
              <a:buSzPts val="1100"/>
              <a:buFont typeface="Arial" panose="020B0604020202020204" pitchFamily="34" charset="0"/>
              <a:buChar char="•"/>
              <a:tabLst>
                <a:tab pos="473075" algn="l"/>
                <a:tab pos="473710" algn="l"/>
              </a:tabLst>
            </a:pPr>
            <a:r>
              <a:rPr lang="en-US" sz="1000" dirty="0">
                <a:latin typeface="Arial" panose="020B0604020202020204" pitchFamily="34" charset="0"/>
                <a:ea typeface="Myriad Pro Light"/>
                <a:cs typeface="Arial" panose="020B0604020202020204" pitchFamily="34" charset="0"/>
              </a:rPr>
              <a:t>If this is not possible, follow milk storage guidelines.</a:t>
            </a:r>
            <a:endParaRPr lang="en-US" sz="1000" dirty="0">
              <a:latin typeface="Arial" panose="020B0604020202020204" pitchFamily="34" charset="0"/>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799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
              </a:spcBef>
            </a:pPr>
            <a:r>
              <a:rPr lang="en-US" sz="1000" b="1" spc="-5" dirty="0">
                <a:latin typeface="Arial" panose="020B0604020202020204" pitchFamily="34" charset="0"/>
                <a:cs typeface="Arial" panose="020B0604020202020204" pitchFamily="34" charset="0"/>
              </a:rPr>
              <a:t>Use model breast or your own breast </a:t>
            </a:r>
            <a:r>
              <a:rPr lang="en-US" sz="1000" dirty="0">
                <a:effectLst/>
                <a:latin typeface="Arial" panose="020B0604020202020204" pitchFamily="34" charset="0"/>
                <a:ea typeface="Myriad Pro"/>
                <a:cs typeface="Arial" panose="020B0604020202020204" pitchFamily="34" charset="0"/>
              </a:rPr>
              <a:t> </a:t>
            </a:r>
          </a:p>
          <a:p>
            <a:pPr>
              <a:spcBef>
                <a:spcPts val="20"/>
              </a:spcBef>
            </a:pPr>
            <a:r>
              <a:rPr lang="en-US" sz="1000" dirty="0">
                <a:effectLst/>
                <a:latin typeface="Arial" panose="020B0604020202020204" pitchFamily="34" charset="0"/>
                <a:ea typeface="Myriad Pro"/>
                <a:cs typeface="Arial" panose="020B0604020202020204" pitchFamily="34" charset="0"/>
              </a:rPr>
              <a:t>Support the mother to express milk herself. </a:t>
            </a:r>
          </a:p>
          <a:p>
            <a:pPr>
              <a:spcBef>
                <a:spcPts val="20"/>
              </a:spcBef>
            </a:pPr>
            <a:r>
              <a:rPr lang="en-US" sz="1000" b="1" dirty="0">
                <a:effectLst/>
                <a:latin typeface="Arial" panose="020B0604020202020204" pitchFamily="34" charset="0"/>
                <a:ea typeface="Myriad Pro"/>
                <a:cs typeface="Arial" panose="020B0604020202020204" pitchFamily="34" charset="0"/>
              </a:rPr>
              <a:t>Do not squeeze her breasts. </a:t>
            </a:r>
          </a:p>
          <a:p>
            <a:pPr lvl="0">
              <a:spcBef>
                <a:spcPts val="515"/>
              </a:spcBef>
              <a:spcAft>
                <a:spcPts val="0"/>
              </a:spcAft>
              <a:buSzPts val="1100"/>
              <a:tabLst>
                <a:tab pos="473075" algn="l"/>
                <a:tab pos="473710" algn="l"/>
              </a:tabLst>
            </a:pPr>
            <a:endParaRPr lang="en-US" sz="1000" b="1" dirty="0">
              <a:effectLst/>
              <a:latin typeface="Arial" panose="020B0604020202020204" pitchFamily="34" charset="0"/>
              <a:ea typeface="Myriad Pro Light"/>
              <a:cs typeface="Arial" panose="020B0604020202020204" pitchFamily="34" charset="0"/>
            </a:endParaRPr>
          </a:p>
          <a:p>
            <a:pPr>
              <a:spcBef>
                <a:spcPts val="10"/>
              </a:spcBef>
            </a:pPr>
            <a:r>
              <a:rPr lang="en-US" sz="1000" i="1" spc="-15" dirty="0">
                <a:effectLst/>
                <a:latin typeface="Arial" panose="020B0604020202020204" pitchFamily="34" charset="0"/>
                <a:ea typeface="Myriad Pro"/>
                <a:cs typeface="Arial" panose="020B0604020202020204" pitchFamily="34" charset="0"/>
              </a:rPr>
              <a:t>View video </a:t>
            </a:r>
            <a:r>
              <a:rPr lang="en-US" sz="1000" i="1" dirty="0">
                <a:effectLst/>
                <a:latin typeface="Arial" panose="020B0604020202020204" pitchFamily="34" charset="0"/>
                <a:ea typeface="Myriad Pro"/>
                <a:cs typeface="Arial" panose="020B0604020202020204" pitchFamily="34" charset="0"/>
              </a:rPr>
              <a:t>00:50–04:12. </a:t>
            </a:r>
            <a:endParaRPr lang="en-US" sz="1000" b="1" i="1" spc="-5" dirty="0">
              <a:effectLst/>
              <a:latin typeface="Arial" panose="020B0604020202020204" pitchFamily="34" charset="0"/>
              <a:ea typeface="Myriad Pro"/>
              <a:cs typeface="Arial" panose="020B0604020202020204" pitchFamily="34" charset="0"/>
            </a:endParaRPr>
          </a:p>
          <a:p>
            <a:pPr marR="1318895" lvl="0">
              <a:lnSpc>
                <a:spcPct val="105000"/>
              </a:lnSpc>
              <a:spcBef>
                <a:spcPts val="55"/>
              </a:spcBef>
              <a:spcAft>
                <a:spcPts val="0"/>
              </a:spcAft>
              <a:buSzPts val="1100"/>
              <a:tabLst>
                <a:tab pos="472440" algn="l"/>
                <a:tab pos="473710" algn="l"/>
              </a:tabLst>
            </a:pPr>
            <a:endParaRPr lang="en-US" sz="1000" b="1" dirty="0">
              <a:effectLst/>
              <a:latin typeface="Arial" panose="020B0604020202020204" pitchFamily="34" charset="0"/>
              <a:ea typeface="Myriad Pro Light"/>
              <a:cs typeface="Arial" panose="020B0604020202020204" pitchFamily="34" charset="0"/>
            </a:endParaRPr>
          </a:p>
          <a:p>
            <a:pPr marR="1318895" lvl="0">
              <a:lnSpc>
                <a:spcPct val="105000"/>
              </a:lnSpc>
              <a:spcBef>
                <a:spcPts val="55"/>
              </a:spcBef>
              <a:spcAft>
                <a:spcPts val="0"/>
              </a:spcAft>
              <a:buSzPts val="1100"/>
              <a:tabLst>
                <a:tab pos="472440" algn="l"/>
                <a:tab pos="473710" algn="l"/>
              </a:tabLst>
            </a:pPr>
            <a:r>
              <a:rPr lang="en-US" sz="1000" b="1" dirty="0">
                <a:effectLst/>
                <a:latin typeface="Arial" panose="020B0604020202020204" pitchFamily="34" charset="0"/>
                <a:ea typeface="Myriad Pro Light"/>
                <a:cs typeface="Arial" panose="020B0604020202020204" pitchFamily="34" charset="0"/>
              </a:rPr>
              <a:t>Preparing the container</a:t>
            </a:r>
          </a:p>
          <a:p>
            <a:pPr marL="171450" indent="-171450">
              <a:spcBef>
                <a:spcPts val="1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Choose a small cup, jug or jar with a wide mouth.</a:t>
            </a:r>
          </a:p>
          <a:p>
            <a:pPr marL="171450" indent="-171450">
              <a:spcBef>
                <a:spcPts val="1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Wash the cup in soap and water. (She can do this the day before.)</a:t>
            </a:r>
          </a:p>
          <a:p>
            <a:pPr marL="171450" indent="-171450">
              <a:spcBef>
                <a:spcPts val="1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Pour boiling water into the cup and leave it for a few minutes. Boiling water will kill most of the germs.</a:t>
            </a:r>
          </a:p>
          <a:p>
            <a:pPr marL="171450" indent="-171450">
              <a:spcBef>
                <a:spcPts val="1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When ready to express milk, pour the water out of the cup.</a:t>
            </a:r>
          </a:p>
          <a:p>
            <a:pPr marL="171450" indent="-171450">
              <a:spcBef>
                <a:spcPts val="1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If colostrum is being expressed, Use a small syringe (without a needle) or a spoon. If a mother can express only a few drops, it can be difficult to collect in a cup. A helper can collect the milk with a syringe directly from the nipple, and it can be given to the baby directly from the syringe.</a:t>
            </a:r>
          </a:p>
          <a:p>
            <a:pPr>
              <a:spcBef>
                <a:spcPts val="20"/>
              </a:spcBef>
            </a:pPr>
            <a:endParaRPr lang="en-US" sz="1000" b="1" dirty="0">
              <a:latin typeface="Arial" panose="020B0604020202020204" pitchFamily="34" charset="0"/>
              <a:ea typeface="Myriad Pro"/>
              <a:cs typeface="Arial" panose="020B0604020202020204" pitchFamily="34" charset="0"/>
            </a:endParaRPr>
          </a:p>
          <a:p>
            <a:pPr>
              <a:spcBef>
                <a:spcPts val="20"/>
              </a:spcBef>
            </a:pPr>
            <a:r>
              <a:rPr lang="en-US" sz="1000" dirty="0">
                <a:effectLst/>
                <a:latin typeface="Arial" panose="020B0604020202020204" pitchFamily="34" charset="0"/>
                <a:ea typeface="Myriad Pro"/>
                <a:cs typeface="Arial" panose="020B0604020202020204" pitchFamily="34" charset="0"/>
              </a:rPr>
              <a:t>A mother will need to practice before much milk is expressed. Encourage her not to give up if she gets little milk or no milk on the first attempt. </a:t>
            </a:r>
          </a:p>
          <a:p>
            <a:pPr>
              <a:spcBef>
                <a:spcPts val="20"/>
              </a:spcBef>
            </a:pPr>
            <a:endParaRPr lang="en-US" sz="1000" dirty="0">
              <a:effectLst/>
              <a:latin typeface="Arial" panose="020B0604020202020204" pitchFamily="34" charset="0"/>
              <a:ea typeface="Myriad Pro"/>
              <a:cs typeface="Arial" panose="020B0604020202020204" pitchFamily="34" charset="0"/>
            </a:endParaRPr>
          </a:p>
          <a:p>
            <a:pPr>
              <a:spcBef>
                <a:spcPts val="20"/>
              </a:spcBef>
            </a:pPr>
            <a:r>
              <a:rPr lang="en-US" sz="1000" b="1" dirty="0">
                <a:effectLst/>
                <a:latin typeface="Arial" panose="020B0604020202020204" pitchFamily="34" charset="0"/>
                <a:ea typeface="Myriad Pro"/>
                <a:cs typeface="Arial" panose="020B0604020202020204" pitchFamily="34" charset="0"/>
              </a:rPr>
              <a:t>The amount of milk obtained increases with practice:</a:t>
            </a:r>
          </a:p>
          <a:p>
            <a:pPr marL="171450" indent="-171450">
              <a:spcBef>
                <a:spcPts val="20"/>
              </a:spcBef>
              <a:buFont typeface="Arial" panose="020B0604020202020204" pitchFamily="34" charset="0"/>
              <a:buChar char="•"/>
            </a:pPr>
            <a:r>
              <a:rPr lang="en-US" sz="1000" dirty="0">
                <a:effectLst/>
                <a:latin typeface="Arial" panose="020B0604020202020204" pitchFamily="34" charset="0"/>
                <a:ea typeface="Myriad Pro"/>
                <a:cs typeface="Arial" panose="020B0604020202020204" pitchFamily="34" charset="0"/>
              </a:rPr>
              <a:t>Remind the mother that colostrum is expressed in the first two to four days. Because it is thicker, she will notice that it does not spurt or spray. </a:t>
            </a:r>
          </a:p>
          <a:p>
            <a:pPr marL="171450" indent="-171450">
              <a:spcBef>
                <a:spcPts val="20"/>
              </a:spcBef>
              <a:buFont typeface="Arial" panose="020B0604020202020204" pitchFamily="34" charset="0"/>
              <a:buChar char="•"/>
            </a:pPr>
            <a:r>
              <a:rPr lang="en-US" sz="1000" dirty="0">
                <a:effectLst/>
                <a:latin typeface="Arial" panose="020B0604020202020204" pitchFamily="34" charset="0"/>
                <a:ea typeface="Myriad Pro"/>
                <a:cs typeface="Arial" panose="020B0604020202020204" pitchFamily="34" charset="0"/>
              </a:rPr>
              <a:t>Expect about a teaspoon of colostrum at each expression.</a:t>
            </a:r>
          </a:p>
          <a:p>
            <a:pPr marL="171450" indent="-171450">
              <a:spcBef>
                <a:spcPts val="20"/>
              </a:spcBef>
              <a:buFont typeface="Arial" panose="020B0604020202020204" pitchFamily="34" charset="0"/>
              <a:buChar char="•"/>
            </a:pPr>
            <a:r>
              <a:rPr lang="en-US" sz="1000" dirty="0">
                <a:effectLst/>
                <a:latin typeface="Arial" panose="020B0604020202020204" pitchFamily="34" charset="0"/>
                <a:ea typeface="Myriad Pro"/>
                <a:cs typeface="Arial" panose="020B0604020202020204" pitchFamily="34" charset="0"/>
              </a:rPr>
              <a:t>After Day 2 or 3,  she should find expression easier. The milk will come more quickly and in spurts.</a:t>
            </a:r>
          </a:p>
          <a:p>
            <a:pPr marL="171450" indent="-171450">
              <a:spcBef>
                <a:spcPts val="20"/>
              </a:spcBef>
              <a:buFont typeface="Arial" panose="020B0604020202020204" pitchFamily="34" charset="0"/>
              <a:buChar char="•"/>
            </a:pPr>
            <a:endParaRPr lang="en-US" sz="1000" dirty="0">
              <a:latin typeface="Arial" panose="020B0604020202020204" pitchFamily="34" charset="0"/>
              <a:ea typeface="Myriad Pro"/>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Pts val="1100"/>
              <a:buFontTx/>
              <a:buNone/>
              <a:tabLst>
                <a:tab pos="473075" algn="l"/>
                <a:tab pos="473710" algn="l"/>
              </a:tabLst>
              <a:defRPr/>
            </a:pPr>
            <a:r>
              <a:rPr lang="en-US" sz="1000" i="1" dirty="0">
                <a:latin typeface="Arial" panose="020B0604020202020204" pitchFamily="34" charset="0"/>
                <a:ea typeface="Myriad Pro Light"/>
                <a:cs typeface="Arial" panose="020B0604020202020204" pitchFamily="34" charset="0"/>
              </a:rPr>
              <a:t>To learn more </a:t>
            </a:r>
            <a:br>
              <a:rPr lang="en-US" sz="1000" i="1" dirty="0">
                <a:latin typeface="Arial" panose="020B0604020202020204" pitchFamily="34" charset="0"/>
                <a:ea typeface="Myriad Pro Light"/>
                <a:cs typeface="Arial" panose="020B0604020202020204" pitchFamily="34" charset="0"/>
              </a:rPr>
            </a:br>
            <a:r>
              <a:rPr lang="en-US" sz="1000" i="1" dirty="0">
                <a:effectLst/>
                <a:latin typeface="Arial" panose="020B0604020202020204" pitchFamily="34" charset="0"/>
                <a:ea typeface="Myriad Pro" panose="020B0503030403020204"/>
                <a:cs typeface="Arial" panose="020B0604020202020204" pitchFamily="34" charset="0"/>
                <a:hlinkClick r:id="rId3"/>
              </a:rPr>
              <a:t>Assessment-of-breastmilk-expression-checklist</a:t>
            </a:r>
            <a:endParaRPr lang="en-US" sz="1000" i="1" dirty="0">
              <a:effectLst/>
              <a:latin typeface="Arial" panose="020B0604020202020204" pitchFamily="34" charset="0"/>
              <a:ea typeface="Myriad Pro" panose="020B0503030403020204"/>
              <a:cs typeface="Arial" panose="020B0604020202020204" pitchFamily="34" charset="0"/>
            </a:endParaRPr>
          </a:p>
          <a:p>
            <a:pPr>
              <a:spcBef>
                <a:spcPts val="200"/>
              </a:spcBef>
              <a:buSzPts val="1100"/>
              <a:tabLst>
                <a:tab pos="473075" algn="l"/>
                <a:tab pos="473710" algn="l"/>
              </a:tabLst>
            </a:pPr>
            <a:endParaRPr lang="en-US" sz="1000" b="1" i="1" dirty="0">
              <a:latin typeface="Arial" panose="020B0604020202020204" pitchFamily="34" charset="0"/>
              <a:ea typeface="Myriad Pro Light"/>
              <a:cs typeface="Arial" panose="020B0604020202020204" pitchFamily="34" charset="0"/>
            </a:endParaRPr>
          </a:p>
        </p:txBody>
      </p:sp>
    </p:spTree>
    <p:extLst>
      <p:ext uri="{BB962C8B-B14F-4D97-AF65-F5344CB8AC3E}">
        <p14:creationId xmlns:p14="http://schemas.microsoft.com/office/powerpoint/2010/main" val="263205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lnSpc>
                <a:spcPct val="100000"/>
              </a:lnSpc>
              <a:spcBef>
                <a:spcPts val="650"/>
              </a:spcBef>
              <a:spcAft>
                <a:spcPts val="0"/>
              </a:spcAft>
              <a:buClrTx/>
              <a:buSzTx/>
              <a:buFontTx/>
              <a:buNone/>
              <a:tabLst/>
              <a:defRPr/>
            </a:pPr>
            <a:r>
              <a:rPr lang="en-US" sz="1000" i="1" dirty="0">
                <a:latin typeface="Arial" panose="020B0604020202020204" pitchFamily="34" charset="0"/>
                <a:cs typeface="Arial" panose="020B0604020202020204" pitchFamily="34" charset="0"/>
              </a:rPr>
              <a:t>View video</a:t>
            </a:r>
          </a:p>
          <a:p>
            <a:pPr defTabSz="990478">
              <a:spcBef>
                <a:spcPts val="650"/>
              </a:spcBef>
              <a:defRPr/>
            </a:pPr>
            <a:endParaRPr lang="en-US" sz="1000" b="1" dirty="0">
              <a:latin typeface="Arial" panose="020B0604020202020204" pitchFamily="34" charset="0"/>
              <a:cs typeface="Arial" panose="020B0604020202020204" pitchFamily="34" charset="0"/>
            </a:endParaRPr>
          </a:p>
          <a:p>
            <a:pPr defTabSz="990478">
              <a:spcBef>
                <a:spcPts val="650"/>
              </a:spcBef>
              <a:defRPr/>
            </a:pPr>
            <a:r>
              <a:rPr lang="en-US" sz="1000" b="1" dirty="0">
                <a:latin typeface="Arial" panose="020B0604020202020204" pitchFamily="34" charset="0"/>
                <a:cs typeface="Arial" panose="020B0604020202020204" pitchFamily="34" charset="0"/>
              </a:rPr>
              <a:t>How do you store expressed breast milk in your health facility?</a:t>
            </a:r>
          </a:p>
          <a:p>
            <a:pPr defTabSz="990478">
              <a:spcBef>
                <a:spcPts val="650"/>
              </a:spcBef>
              <a:defRPr/>
            </a:pPr>
            <a:endParaRPr lang="en-US" sz="1000" dirty="0">
              <a:latin typeface="Arial" panose="020B0604020202020204" pitchFamily="34" charset="0"/>
              <a:cs typeface="Arial" panose="020B0604020202020204" pitchFamily="34" charset="0"/>
            </a:endParaRPr>
          </a:p>
          <a:p>
            <a:pPr defTabSz="990478">
              <a:spcBef>
                <a:spcPts val="650"/>
              </a:spcBef>
              <a:defRPr/>
            </a:pPr>
            <a:r>
              <a:rPr lang="en-US" sz="1000" i="1" dirty="0">
                <a:latin typeface="Arial" panose="020B0604020202020204" pitchFamily="34" charset="0"/>
                <a:cs typeface="Arial" panose="020B0604020202020204" pitchFamily="34" charset="0"/>
              </a:rPr>
              <a:t>To learn more </a:t>
            </a:r>
          </a:p>
          <a:p>
            <a:pPr marL="0" marR="0" lvl="0" indent="0" algn="l" defTabSz="990478" rtl="0" eaLnBrk="1" fontAlgn="auto" latinLnBrk="0" hangingPunct="1">
              <a:lnSpc>
                <a:spcPct val="100000"/>
              </a:lnSpc>
              <a:spcBef>
                <a:spcPts val="650"/>
              </a:spcBef>
              <a:spcAft>
                <a:spcPts val="0"/>
              </a:spcAft>
              <a:buClrTx/>
              <a:buSzTx/>
              <a:buFontTx/>
              <a:buNone/>
              <a:tabLst/>
              <a:defRPr/>
            </a:pPr>
            <a:r>
              <a:rPr lang="en-US" sz="1000" i="1" dirty="0">
                <a:latin typeface="Arial" panose="020B0604020202020204" pitchFamily="34" charset="0"/>
                <a:cs typeface="Arial" panose="020B0604020202020204" pitchFamily="34" charset="0"/>
                <a:hlinkClick r:id="rId3"/>
              </a:rPr>
              <a:t>Hand expression and safe storage</a:t>
            </a:r>
            <a:endParaRPr lang="en-GB" sz="1000" i="1" dirty="0">
              <a:latin typeface="Arial" panose="020B0604020202020204" pitchFamily="34" charset="0"/>
              <a:cs typeface="Arial" panose="020B0604020202020204" pitchFamily="34" charset="0"/>
            </a:endParaRPr>
          </a:p>
          <a:p>
            <a:pPr defTabSz="990478">
              <a:spcBef>
                <a:spcPts val="650"/>
              </a:spcBef>
              <a:defRPr/>
            </a:pPr>
            <a:endParaRPr lang="en-US" sz="1000" i="1" dirty="0">
              <a:solidFill>
                <a:srgbClr val="FF0000"/>
              </a:solidFill>
              <a:latin typeface="Arial" panose="020B0604020202020204" pitchFamily="34" charset="0"/>
              <a:cs typeface="Arial" panose="020B0604020202020204" pitchFamily="34" charset="0"/>
            </a:endParaRPr>
          </a:p>
          <a:p>
            <a:pPr defTabSz="990478">
              <a:spcBef>
                <a:spcPts val="650"/>
              </a:spcBef>
              <a:defRPr/>
            </a:pPr>
            <a:endParaRPr lang="en-NO"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08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Tree>
    <p:extLst>
      <p:ext uri="{BB962C8B-B14F-4D97-AF65-F5344CB8AC3E}">
        <p14:creationId xmlns:p14="http://schemas.microsoft.com/office/powerpoint/2010/main" val="495309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83188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spc="0" dirty="0">
                <a:latin typeface="Arial" panose="020B0604020202020204" pitchFamily="34" charset="0"/>
                <a:cs typeface="Arial" panose="020B0604020202020204" pitchFamily="34" charset="0"/>
              </a:rPr>
              <a:t>Photograph 1: What do you observe? </a:t>
            </a:r>
          </a:p>
          <a:p>
            <a:r>
              <a:rPr lang="en-GB" sz="1200" spc="0" dirty="0">
                <a:latin typeface="Arial" panose="020B0604020202020204" pitchFamily="34" charset="0"/>
                <a:cs typeface="Arial" panose="020B0604020202020204" pitchFamily="34" charset="0"/>
              </a:rPr>
              <a:t>Nipple look flat.</a:t>
            </a:r>
          </a:p>
          <a:p>
            <a:endParaRPr lang="en-GB" sz="1200" spc="0" dirty="0">
              <a:latin typeface="Arial" panose="020B0604020202020204" pitchFamily="34" charset="0"/>
              <a:cs typeface="Arial" panose="020B0604020202020204" pitchFamily="34" charset="0"/>
            </a:endParaRPr>
          </a:p>
          <a:p>
            <a:r>
              <a:rPr lang="en-GB" sz="1200" b="1" spc="0" dirty="0">
                <a:latin typeface="Arial" panose="020B0604020202020204" pitchFamily="34" charset="0"/>
                <a:cs typeface="Arial" panose="020B0604020202020204" pitchFamily="34" charset="0"/>
              </a:rPr>
              <a:t>Photograph 2 :What do you observe?</a:t>
            </a:r>
          </a:p>
          <a:p>
            <a:r>
              <a:rPr lang="en-GB" sz="1200" spc="0" dirty="0">
                <a:latin typeface="Arial" panose="020B0604020202020204" pitchFamily="34" charset="0"/>
                <a:cs typeface="Arial" panose="020B0604020202020204" pitchFamily="34" charset="0"/>
              </a:rPr>
              <a:t>Nipple inverted.</a:t>
            </a:r>
          </a:p>
          <a:p>
            <a:endParaRPr lang="en-GB" sz="1200" spc="0" dirty="0">
              <a:latin typeface="Arial" panose="020B0604020202020204" pitchFamily="34" charset="0"/>
              <a:cs typeface="Arial" panose="020B0604020202020204" pitchFamily="34" charset="0"/>
            </a:endParaRPr>
          </a:p>
          <a:p>
            <a:pPr lvl="0">
              <a:spcBef>
                <a:spcPts val="930"/>
              </a:spcBef>
              <a:buSzPts val="1100"/>
              <a:tabLst>
                <a:tab pos="476250" algn="l"/>
                <a:tab pos="476885" algn="l"/>
              </a:tabLst>
            </a:pPr>
            <a:r>
              <a:rPr lang="en-US" sz="1200" b="1" spc="0" dirty="0">
                <a:effectLst/>
                <a:latin typeface="Arial" panose="020B0604020202020204" pitchFamily="34" charset="0"/>
                <a:ea typeface="Myriad Pro Light"/>
                <a:cs typeface="Arial" panose="020B0604020202020204" pitchFamily="34" charset="0"/>
              </a:rPr>
              <a:t>Can a mother with flat or inverted nipples breastfeed?</a:t>
            </a:r>
          </a:p>
          <a:p>
            <a:pPr lvl="0">
              <a:spcBef>
                <a:spcPts val="930"/>
              </a:spcBef>
              <a:buSzPts val="1100"/>
              <a:tabLst>
                <a:tab pos="476250" algn="l"/>
                <a:tab pos="476885" algn="l"/>
              </a:tabLst>
            </a:pPr>
            <a:r>
              <a:rPr lang="en-US" sz="1200" b="1" spc="0" dirty="0">
                <a:latin typeface="Arial" panose="020B0604020202020204" pitchFamily="34" charset="0"/>
                <a:ea typeface="Myriad Pro Light"/>
                <a:cs typeface="Arial" panose="020B0604020202020204" pitchFamily="34" charset="0"/>
              </a:rPr>
              <a:t>Yes. </a:t>
            </a:r>
          </a:p>
          <a:p>
            <a:pPr lvl="0">
              <a:spcBef>
                <a:spcPts val="930"/>
              </a:spcBef>
              <a:buSzPts val="1100"/>
              <a:tabLst>
                <a:tab pos="476250" algn="l"/>
                <a:tab pos="476885" algn="l"/>
              </a:tabLst>
            </a:pPr>
            <a:r>
              <a:rPr lang="en-US" sz="1200" spc="0" dirty="0">
                <a:latin typeface="Arial" panose="020B0604020202020204" pitchFamily="34" charset="0"/>
                <a:ea typeface="Myriad Pro Light"/>
                <a:cs typeface="Arial" panose="020B0604020202020204" pitchFamily="34" charset="0"/>
              </a:rPr>
              <a:t>Babies do not suckle from the nipple. They take the nipple and the breast tissue underlying the areola into their mouths to form a “teat”.</a:t>
            </a:r>
          </a:p>
          <a:p>
            <a:endParaRPr lang="en-US" dirty="0"/>
          </a:p>
        </p:txBody>
      </p:sp>
    </p:spTree>
    <p:extLst>
      <p:ext uri="{BB962C8B-B14F-4D97-AF65-F5344CB8AC3E}">
        <p14:creationId xmlns:p14="http://schemas.microsoft.com/office/powerpoint/2010/main" val="422358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spc="0" dirty="0">
                <a:latin typeface="Arial" panose="020B0604020202020204" pitchFamily="34" charset="0"/>
                <a:cs typeface="Arial" panose="020B0604020202020204" pitchFamily="34" charset="0"/>
              </a:rPr>
              <a:t>Review table on slide: </a:t>
            </a:r>
          </a:p>
          <a:p>
            <a:pPr marL="171450" indent="-171450">
              <a:buFont typeface="Arial" panose="020B0604020202020204" pitchFamily="34" charset="0"/>
              <a:buChar char="•"/>
            </a:pPr>
            <a:r>
              <a:rPr lang="en-US" sz="1000" spc="0" dirty="0">
                <a:latin typeface="Arial" panose="020B0604020202020204" pitchFamily="34" charset="0"/>
                <a:cs typeface="Arial" panose="020B0604020202020204" pitchFamily="34" charset="0"/>
              </a:rPr>
              <a:t>The most important time to help a mother is soon after delivery.</a:t>
            </a:r>
          </a:p>
          <a:p>
            <a:pPr marL="171450" indent="-171450">
              <a:buFont typeface="Arial" panose="020B0604020202020204" pitchFamily="34" charset="0"/>
              <a:buChar char="•"/>
            </a:pPr>
            <a:r>
              <a:rPr lang="en-US" sz="1000" spc="0" dirty="0">
                <a:latin typeface="Arial" panose="020B0604020202020204" pitchFamily="34" charset="0"/>
                <a:cs typeface="Arial" panose="020B0604020202020204" pitchFamily="34" charset="0"/>
              </a:rPr>
              <a:t>If a mother is worried about inverted nipples, explain that they will improve. Explain about how a baby suckles from the breast behind the nipple, not from the nipple itself.</a:t>
            </a:r>
          </a:p>
          <a:p>
            <a:pPr marL="171450" indent="-171450">
              <a:buFont typeface="Arial" panose="020B0604020202020204" pitchFamily="34" charset="0"/>
              <a:buChar char="•"/>
            </a:pPr>
            <a:r>
              <a:rPr lang="en-US" sz="1000" spc="0" dirty="0">
                <a:latin typeface="Arial" panose="020B0604020202020204" pitchFamily="34" charset="0"/>
                <a:cs typeface="Arial" panose="020B0604020202020204" pitchFamily="34" charset="0"/>
              </a:rPr>
              <a:t>If a mother has a problem with her breasts that you are unsure about, such as previous breast surgery or burns, refer to a counsellor or someone more experienced.</a:t>
            </a:r>
          </a:p>
          <a:p>
            <a:pPr marL="171450" indent="-171450">
              <a:buFont typeface="Arial" panose="020B0604020202020204" pitchFamily="34" charset="0"/>
              <a:buChar char="•"/>
            </a:pPr>
            <a:r>
              <a:rPr lang="en-US" sz="1000" spc="0" dirty="0">
                <a:latin typeface="Arial" panose="020B0604020202020204" pitchFamily="34" charset="0"/>
                <a:cs typeface="Arial" panose="020B0604020202020204" pitchFamily="34" charset="0"/>
              </a:rPr>
              <a:t>Support the mother for good attachment and build her confidence</a:t>
            </a:r>
            <a:endParaRPr lang="en-GB" sz="100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115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pPr>
            <a:r>
              <a:rPr lang="en-GB" sz="1000" b="1" dirty="0">
                <a:latin typeface="Arial" panose="020B0604020202020204" pitchFamily="34" charset="0"/>
                <a:cs typeface="Arial" panose="020B0604020202020204" pitchFamily="34" charset="0"/>
              </a:rPr>
              <a:t>Optional practice</a:t>
            </a:r>
            <a:endParaRPr lang="en-GB" sz="1000" dirty="0">
              <a:latin typeface="Arial" panose="020B0604020202020204" pitchFamily="34" charset="0"/>
              <a:cs typeface="Arial" panose="020B0604020202020204" pitchFamily="34" charset="0"/>
            </a:endParaRPr>
          </a:p>
          <a:p>
            <a:pPr>
              <a:spcBef>
                <a:spcPts val="800"/>
              </a:spcBef>
            </a:pPr>
            <a:r>
              <a:rPr lang="en-GB" sz="1000" dirty="0">
                <a:latin typeface="Arial" panose="020B0604020202020204" pitchFamily="34" charset="0"/>
                <a:cs typeface="Arial" panose="020B0604020202020204" pitchFamily="34" charset="0"/>
              </a:rPr>
              <a:t>The baby feeds from the breast and NOT from the nipple. If the baby is well attached, the nipple will often respond over days, and</a:t>
            </a:r>
            <a:r>
              <a:rPr lang="en-US" sz="1000" b="1" dirty="0">
                <a:latin typeface="Arial" panose="020B0604020202020204" pitchFamily="34" charset="0"/>
                <a:cs typeface="Arial" panose="020B0604020202020204" pitchFamily="34" charset="0"/>
              </a:rPr>
              <a:t> this technique will NOT be needed. </a:t>
            </a:r>
            <a:r>
              <a:rPr lang="en-US" sz="1000" dirty="0">
                <a:latin typeface="Arial" panose="020B0604020202020204" pitchFamily="34" charset="0"/>
                <a:cs typeface="Arial" panose="020B0604020202020204" pitchFamily="34" charset="0"/>
              </a:rPr>
              <a:t>When the baby is well attached, milk will pass through the nipple. Mothers with inverted nipples successfully breastfeed their babies.</a:t>
            </a:r>
          </a:p>
          <a:p>
            <a:pPr>
              <a:spcBef>
                <a:spcPts val="800"/>
              </a:spcBef>
            </a:pPr>
            <a:endParaRPr lang="en-US" sz="1000" b="1" dirty="0">
              <a:latin typeface="Arial" panose="020B0604020202020204" pitchFamily="34" charset="0"/>
              <a:cs typeface="Arial" panose="020B0604020202020204" pitchFamily="34" charset="0"/>
            </a:endParaRPr>
          </a:p>
          <a:p>
            <a:pPr>
              <a:spcBef>
                <a:spcPts val="800"/>
              </a:spcBef>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509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CB8A2-C348-097C-1DCE-EB7006599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7A769-DA92-3D89-6344-C98031148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8F6DF0-DB88-8079-692B-372E7B1AD8E5}"/>
              </a:ext>
            </a:extLst>
          </p:cNvPr>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The signs of engorgement are clues to why it causes breastfeeding difficulties.</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breasts are over full and swollen, partly with milk and partly with increased tissue fluid and blood.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breasts looks shiny and hard because of oedema (increased tissue fluid).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Swelling and oedema block the flow of milk, which builds up and causes stasis.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nipple is flat because the skin is stretched tight, which can lead to difficulties in attachment.</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When breasts are engorged, the skin looks red. Fever can raise concern for mastitis; however, the fever often resolves in 24 hours.</a:t>
            </a: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761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The normal increase in milk production a few days after delivery can produce discomfort.</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breasts are large because they are filled with milk.</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Breasts may feel hot, heavy and hard when milk production is increasing rapidly.</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Milk flowing well and absence of any fever distinguish normal fullness from engorgement.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Full breasts may feel lumpy.</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The only treatment needed is to breastfeed frequently and remove the milk.</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heaviness, hardness or lumpiness decreases after a feed, and the breasts feel softer and more comfortable.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In a few days, the breasts adjust to the baby’s needs and will feel less full.</a:t>
            </a: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494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
              </a:spcBef>
            </a:pPr>
            <a:r>
              <a:rPr lang="en-US" sz="1000" b="1" i="0" dirty="0">
                <a:effectLst/>
                <a:latin typeface="Arial" panose="020B0604020202020204" pitchFamily="34" charset="0"/>
                <a:ea typeface="Myriad Pro Light"/>
                <a:cs typeface="Arial" panose="020B0604020202020204" pitchFamily="34" charset="0"/>
              </a:rPr>
              <a:t>What causes of engorgement do you</a:t>
            </a:r>
            <a:r>
              <a:rPr lang="en-US" sz="1000" b="1" i="0" spc="-15" dirty="0">
                <a:effectLst/>
                <a:latin typeface="Arial" panose="020B0604020202020204" pitchFamily="34" charset="0"/>
                <a:ea typeface="Myriad Pro Light"/>
                <a:cs typeface="Arial" panose="020B0604020202020204" pitchFamily="34" charset="0"/>
              </a:rPr>
              <a:t> see in your health facility?</a:t>
            </a:r>
            <a:endParaRPr lang="en-GB" sz="1000" i="0" dirty="0">
              <a:effectLst/>
              <a:latin typeface="Arial" panose="020B0604020202020204" pitchFamily="34" charset="0"/>
              <a:ea typeface="Minion Pro"/>
              <a:cs typeface="Arial" panose="020B0604020202020204" pitchFamily="34" charset="0"/>
            </a:endParaRPr>
          </a:p>
          <a:p>
            <a:pPr>
              <a:buSzPts val="1100"/>
              <a:tabLst>
                <a:tab pos="478155" algn="l"/>
                <a:tab pos="478790" algn="l"/>
              </a:tabLst>
            </a:pPr>
            <a:endParaRPr lang="en-US" sz="1000" b="1" i="0" dirty="0">
              <a:latin typeface="Arial" panose="020B0604020202020204" pitchFamily="34" charset="0"/>
              <a:cs typeface="Arial" panose="020B0604020202020204" pitchFamily="34" charset="0"/>
            </a:endParaRPr>
          </a:p>
          <a:p>
            <a:pPr>
              <a:buSzPts val="1100"/>
              <a:tabLst>
                <a:tab pos="478155" algn="l"/>
                <a:tab pos="478790" algn="l"/>
              </a:tabLst>
            </a:pPr>
            <a:r>
              <a:rPr lang="en-US" sz="1000" b="1" i="0" dirty="0">
                <a:latin typeface="Arial" panose="020B0604020202020204" pitchFamily="34" charset="0"/>
                <a:cs typeface="Arial" panose="020B0604020202020204" pitchFamily="34" charset="0"/>
              </a:rPr>
              <a:t>How do you prevent engorgement when working with mothers?</a:t>
            </a:r>
            <a:endParaRPr lang="en-US" sz="1000" i="0" dirty="0">
              <a:latin typeface="Arial" panose="020B0604020202020204" pitchFamily="34" charset="0"/>
              <a:cs typeface="Arial" panose="020B0604020202020204" pitchFamily="34" charset="0"/>
            </a:endParaRPr>
          </a:p>
          <a:p>
            <a:pPr>
              <a:buSzPts val="1100"/>
              <a:tabLst>
                <a:tab pos="478155" algn="l"/>
                <a:tab pos="478790" algn="l"/>
              </a:tabLst>
            </a:pPr>
            <a:r>
              <a:rPr lang="en-US" sz="1000" i="0" dirty="0">
                <a:latin typeface="Arial" panose="020B0604020202020204" pitchFamily="34" charset="0"/>
                <a:cs typeface="Arial" panose="020B0604020202020204" pitchFamily="34" charset="0"/>
              </a:rPr>
              <a:t>Ensure good attachment and frequent responsive feeding.</a:t>
            </a:r>
          </a:p>
          <a:p>
            <a:endParaRPr lang="en-US" dirty="0"/>
          </a:p>
        </p:txBody>
      </p:sp>
    </p:spTree>
    <p:extLst>
      <p:ext uri="{BB962C8B-B14F-4D97-AF65-F5344CB8AC3E}">
        <p14:creationId xmlns:p14="http://schemas.microsoft.com/office/powerpoint/2010/main" val="2333852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dirty="0">
                <a:latin typeface="Arial" panose="020B0604020202020204" pitchFamily="34" charset="0"/>
                <a:cs typeface="Arial" panose="020B0604020202020204" pitchFamily="34" charset="0"/>
              </a:rPr>
              <a:t>How do you manage  engorgement in your health facility?</a:t>
            </a:r>
            <a:endParaRPr lang="en-US" sz="1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i="0" dirty="0">
                <a:latin typeface="Arial" panose="020B0604020202020204" pitchFamily="34" charset="0"/>
                <a:cs typeface="Arial" panose="020B0604020202020204" pitchFamily="34" charset="0"/>
              </a:rPr>
              <a:t>In the past midwives and family members would recommend to rest the breast.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a:t>
            </a:r>
            <a:r>
              <a:rPr lang="en-US" sz="1000" i="0" dirty="0">
                <a:latin typeface="Arial" panose="020B0604020202020204" pitchFamily="34" charset="0"/>
                <a:cs typeface="Arial" panose="020B0604020202020204" pitchFamily="34" charset="0"/>
              </a:rPr>
              <a:t>f milk is not removed, milk production will decrease.</a:t>
            </a:r>
          </a:p>
          <a:p>
            <a:r>
              <a:rPr lang="en-US" sz="1000" i="0" dirty="0">
                <a:latin typeface="Arial" panose="020B0604020202020204" pitchFamily="34" charset="0"/>
                <a:cs typeface="Arial" panose="020B0604020202020204" pitchFamily="34" charset="0"/>
              </a:rPr>
              <a:t> </a:t>
            </a:r>
          </a:p>
          <a:p>
            <a:r>
              <a:rPr lang="en-US" sz="1000" b="1" i="0" dirty="0">
                <a:latin typeface="Arial" panose="020B0604020202020204" pitchFamily="34" charset="0"/>
                <a:cs typeface="Arial" panose="020B0604020202020204" pitchFamily="34" charset="0"/>
              </a:rPr>
              <a:t>Support mothers with engorgement:</a:t>
            </a:r>
          </a:p>
          <a:p>
            <a:pPr marL="171450" indent="-171450">
              <a:buFont typeface="Arial" panose="020B0604020202020204" pitchFamily="34" charset="0"/>
              <a:buChar char="•"/>
            </a:pPr>
            <a:r>
              <a:rPr lang="en-US" sz="1000" i="0" dirty="0">
                <a:latin typeface="Arial" panose="020B0604020202020204" pitchFamily="34" charset="0"/>
                <a:cs typeface="Arial" panose="020B0604020202020204" pitchFamily="34" charset="0"/>
              </a:rPr>
              <a:t>Keep the baby in skin‐to‐skin contact</a:t>
            </a:r>
            <a:r>
              <a:rPr lang="en-US" sz="1000" dirty="0">
                <a:latin typeface="Arial" panose="020B0604020202020204" pitchFamily="34" charset="0"/>
                <a:cs typeface="Arial" panose="020B0604020202020204" pitchFamily="34" charset="0"/>
              </a:rPr>
              <a:t>.</a:t>
            </a:r>
            <a:endParaRPr lang="en-US" sz="100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i="0" dirty="0">
                <a:latin typeface="Arial" panose="020B0604020202020204" pitchFamily="34" charset="0"/>
                <a:cs typeface="Arial" panose="020B0604020202020204" pitchFamily="34" charset="0"/>
              </a:rPr>
              <a:t>Encourage rooming</a:t>
            </a:r>
            <a:r>
              <a:rPr lang="en-US" sz="1000" dirty="0">
                <a:latin typeface="Arial" panose="020B0604020202020204" pitchFamily="34" charset="0"/>
                <a:cs typeface="Arial" panose="020B0604020202020204" pitchFamily="34" charset="0"/>
              </a:rPr>
              <a:t>-in</a:t>
            </a:r>
            <a:r>
              <a:rPr lang="en-US" sz="1000" i="0" dirty="0">
                <a:latin typeface="Arial" panose="020B0604020202020204" pitchFamily="34" charset="0"/>
                <a:cs typeface="Arial" panose="020B0604020202020204" pitchFamily="34" charset="0"/>
              </a:rPr>
              <a:t> in 24/7.</a:t>
            </a:r>
          </a:p>
          <a:p>
            <a:pPr marL="171450" indent="-171450">
              <a:buFont typeface="Arial" panose="020B0604020202020204" pitchFamily="34" charset="0"/>
              <a:buChar char="•"/>
            </a:pPr>
            <a:r>
              <a:rPr lang="en-US" sz="1000" i="0" dirty="0">
                <a:latin typeface="Arial" panose="020B0604020202020204" pitchFamily="34" charset="0"/>
                <a:cs typeface="Arial" panose="020B0604020202020204" pitchFamily="34" charset="0"/>
              </a:rPr>
              <a:t>Help to express breast milk.</a:t>
            </a:r>
          </a:p>
          <a:p>
            <a:pPr marL="171450" indent="-171450">
              <a:buFont typeface="Arial" panose="020B0604020202020204" pitchFamily="34" charset="0"/>
              <a:buChar char="•"/>
            </a:pPr>
            <a:r>
              <a:rPr lang="en-US" sz="1000" i="0" dirty="0">
                <a:latin typeface="Arial" panose="020B0604020202020204" pitchFamily="34" charset="0"/>
                <a:cs typeface="Arial" panose="020B0604020202020204" pitchFamily="34" charset="0"/>
              </a:rPr>
              <a:t>Counsel mothers on the risks of pacifiers, artificial teats or bottles, so that they do not replace suckling at the breast.</a:t>
            </a:r>
          </a:p>
          <a:p>
            <a:pPr marL="171450" indent="-171450">
              <a:buFont typeface="Arial" panose="020B0604020202020204" pitchFamily="34" charset="0"/>
              <a:buChar char="•"/>
            </a:pPr>
            <a:r>
              <a:rPr lang="en-US" sz="1000" i="0" dirty="0">
                <a:latin typeface="Arial" panose="020B0604020202020204" pitchFamily="34" charset="0"/>
                <a:cs typeface="Arial" panose="020B0604020202020204" pitchFamily="34" charset="0"/>
              </a:rPr>
              <a:t>Teach how to massage breasts.</a:t>
            </a:r>
          </a:p>
          <a:p>
            <a:pPr marL="171450" indent="-171450">
              <a:buFont typeface="Arial" panose="020B0604020202020204" pitchFamily="34" charset="0"/>
              <a:buChar char="•"/>
            </a:pPr>
            <a:r>
              <a:rPr lang="en-US" sz="1000" i="0" dirty="0">
                <a:latin typeface="Arial" panose="020B0604020202020204" pitchFamily="34" charset="0"/>
                <a:cs typeface="Arial" panose="020B0604020202020204" pitchFamily="34" charset="0"/>
              </a:rPr>
              <a:t>Reduce oedema with cold compress.</a:t>
            </a:r>
          </a:p>
          <a:p>
            <a:pPr>
              <a:lnSpc>
                <a:spcPct val="107000"/>
              </a:lnSpc>
              <a:spcAft>
                <a:spcPts val="800"/>
              </a:spcAft>
            </a:pPr>
            <a:endParaRPr lang="en-US" sz="1000" i="1" dirty="0">
              <a:latin typeface="Arial" panose="020B0604020202020204" pitchFamily="34" charset="0"/>
              <a:cs typeface="Arial" panose="020B0604020202020204" pitchFamily="34" charset="0"/>
            </a:endParaRPr>
          </a:p>
          <a:p>
            <a:pPr>
              <a:lnSpc>
                <a:spcPct val="107000"/>
              </a:lnSpc>
              <a:spcAft>
                <a:spcPts val="800"/>
              </a:spcAft>
            </a:pPr>
            <a:r>
              <a:rPr lang="en-US" sz="1000" i="1" dirty="0">
                <a:latin typeface="Arial" panose="020B0604020202020204" pitchFamily="34" charset="0"/>
                <a:cs typeface="Arial" panose="020B0604020202020204" pitchFamily="34" charset="0"/>
              </a:rPr>
              <a:t>To learn more  </a:t>
            </a:r>
            <a:br>
              <a:rPr lang="en-US" sz="1000" i="1" dirty="0">
                <a:latin typeface="Arial" panose="020B0604020202020204" pitchFamily="34" charset="0"/>
                <a:cs typeface="Arial" panose="020B0604020202020204" pitchFamily="34" charset="0"/>
              </a:rPr>
            </a:br>
            <a:r>
              <a:rPr lang="en-US" sz="10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Breast pain</a:t>
            </a:r>
            <a:br>
              <a:rPr lang="en-US" sz="10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br>
            <a:r>
              <a:rPr lang="en-US" sz="10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Breast engorgement</a:t>
            </a:r>
            <a:endParaRPr lang="en-GB" sz="10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126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
              </a:spcBef>
            </a:pPr>
            <a:r>
              <a:rPr lang="en-US" sz="1000" b="1" dirty="0">
                <a:latin typeface="Arial" panose="020B0604020202020204" pitchFamily="34" charset="0"/>
                <a:ea typeface="Myriad Pro Light"/>
                <a:cs typeface="Arial" panose="020B0604020202020204" pitchFamily="34" charset="0"/>
              </a:rPr>
              <a:t>What do you observe in this mother with mastitis?</a:t>
            </a:r>
          </a:p>
          <a:p>
            <a:pPr marL="171450" indent="-171450">
              <a:spcBef>
                <a:spcPts val="5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Part of the breast is swollen and hard, with redness of the overlying skin.</a:t>
            </a:r>
          </a:p>
          <a:p>
            <a:pPr marL="171450" indent="-171450">
              <a:spcBef>
                <a:spcPts val="5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This mother has severe pain, fever, and feels ill, with headache and nausea. </a:t>
            </a:r>
          </a:p>
          <a:p>
            <a:pPr>
              <a:spcBef>
                <a:spcPts val="50"/>
              </a:spcBef>
            </a:pPr>
            <a:endParaRPr lang="en-US" sz="1000" dirty="0">
              <a:latin typeface="Arial" panose="020B0604020202020204" pitchFamily="34" charset="0"/>
              <a:ea typeface="Myriad Pro Light"/>
              <a:cs typeface="Arial" panose="020B0604020202020204" pitchFamily="34" charset="0"/>
            </a:endParaRPr>
          </a:p>
          <a:p>
            <a:pPr>
              <a:spcBef>
                <a:spcPts val="50"/>
              </a:spcBef>
            </a:pPr>
            <a:r>
              <a:rPr lang="en-US" sz="1000" b="1" dirty="0">
                <a:latin typeface="Arial" panose="020B0604020202020204" pitchFamily="34" charset="0"/>
                <a:ea typeface="Myriad Pro Light"/>
                <a:cs typeface="Arial" panose="020B0604020202020204" pitchFamily="34" charset="0"/>
              </a:rPr>
              <a:t>Blocked ducts and milk stasis lead to mastitis.</a:t>
            </a:r>
          </a:p>
          <a:p>
            <a:pPr>
              <a:spcBef>
                <a:spcPts val="50"/>
              </a:spcBef>
            </a:pPr>
            <a:endParaRPr lang="en-US" sz="1000" b="1" dirty="0">
              <a:latin typeface="Arial" panose="020B0604020202020204" pitchFamily="34" charset="0"/>
              <a:ea typeface="Myriad Pro Light"/>
              <a:cs typeface="Arial" panose="020B0604020202020204" pitchFamily="34" charset="0"/>
            </a:endParaRPr>
          </a:p>
          <a:p>
            <a:pPr>
              <a:spcBef>
                <a:spcPts val="50"/>
              </a:spcBef>
            </a:pPr>
            <a:r>
              <a:rPr lang="en-US" sz="1000" dirty="0">
                <a:latin typeface="Arial" panose="020B0604020202020204" pitchFamily="34" charset="0"/>
                <a:ea typeface="Myriad Pro Light"/>
                <a:cs typeface="Arial" panose="020B0604020202020204" pitchFamily="34" charset="0"/>
              </a:rPr>
              <a:t>Approximately </a:t>
            </a:r>
            <a:r>
              <a:rPr lang="en-US" sz="1000" b="1" dirty="0">
                <a:latin typeface="Arial" panose="020B0604020202020204" pitchFamily="34" charset="0"/>
                <a:ea typeface="Myriad Pro Light"/>
                <a:cs typeface="Arial" panose="020B0604020202020204" pitchFamily="34" charset="0"/>
              </a:rPr>
              <a:t>one of every four breastfeeding women experiences mastitis </a:t>
            </a:r>
            <a:r>
              <a:rPr lang="en-US" sz="1000" dirty="0">
                <a:latin typeface="Arial" panose="020B0604020202020204" pitchFamily="34" charset="0"/>
                <a:ea typeface="Myriad Pro Light"/>
                <a:cs typeface="Arial" panose="020B0604020202020204" pitchFamily="34" charset="0"/>
              </a:rPr>
              <a:t>during the first 26 weeks postpartum.</a:t>
            </a:r>
          </a:p>
          <a:p>
            <a:pPr>
              <a:spcBef>
                <a:spcPts val="50"/>
              </a:spcBef>
            </a:pPr>
            <a:endParaRPr lang="en-US" sz="1000" dirty="0">
              <a:latin typeface="Arial" panose="020B0604020202020204" pitchFamily="34" charset="0"/>
              <a:ea typeface="Myriad Pro Light"/>
              <a:cs typeface="Arial" panose="020B0604020202020204" pitchFamily="34" charset="0"/>
            </a:endParaRPr>
          </a:p>
          <a:p>
            <a:endParaRPr lang="en-US" dirty="0"/>
          </a:p>
        </p:txBody>
      </p:sp>
    </p:spTree>
    <p:extLst>
      <p:ext uri="{BB962C8B-B14F-4D97-AF65-F5344CB8AC3E}">
        <p14:creationId xmlns:p14="http://schemas.microsoft.com/office/powerpoint/2010/main" val="1366720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811520" cy="3600450"/>
          </a:xfrm>
        </p:spPr>
        <p:txBody>
          <a:bodyPr/>
          <a:lstStyle/>
          <a:p>
            <a:pPr>
              <a:spcBef>
                <a:spcPts val="50"/>
              </a:spcBef>
            </a:pPr>
            <a:r>
              <a:rPr lang="en-US" sz="1000" b="1" dirty="0">
                <a:latin typeface="Arial" panose="020B0604020202020204" pitchFamily="34" charset="0"/>
                <a:ea typeface="Myriad Pro Light"/>
                <a:cs typeface="Arial" panose="020B0604020202020204" pitchFamily="34" charset="0"/>
              </a:rPr>
              <a:t>What causes blocked ducts?</a:t>
            </a:r>
            <a:endParaRPr lang="en-US" sz="1000" dirty="0">
              <a:latin typeface="Arial" panose="020B0604020202020204" pitchFamily="34" charset="0"/>
              <a:ea typeface="Myriad Pro Light"/>
              <a:cs typeface="Arial" panose="020B0604020202020204" pitchFamily="34" charset="0"/>
            </a:endParaRPr>
          </a:p>
          <a:p>
            <a:pPr marL="171450" indent="-171450">
              <a:spcBef>
                <a:spcPts val="5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Inadequate removal of the milk from all or part of a breast</a:t>
            </a:r>
          </a:p>
          <a:p>
            <a:pPr marL="171450" indent="-171450">
              <a:spcBef>
                <a:spcPts val="5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Infrequent or short breastfeeds </a:t>
            </a:r>
          </a:p>
          <a:p>
            <a:pPr marL="171450" indent="-171450">
              <a:spcBef>
                <a:spcPts val="5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Not responding to feeding cues</a:t>
            </a:r>
          </a:p>
          <a:p>
            <a:pPr>
              <a:spcBef>
                <a:spcPts val="50"/>
              </a:spcBef>
            </a:pPr>
            <a:endParaRPr lang="en-US" sz="1000" b="1" i="1" dirty="0">
              <a:latin typeface="Arial" panose="020B0604020202020204" pitchFamily="34" charset="0"/>
              <a:ea typeface="Myriad Pro Light"/>
              <a:cs typeface="Arial" panose="020B0604020202020204" pitchFamily="34" charset="0"/>
            </a:endParaRPr>
          </a:p>
          <a:p>
            <a:pPr>
              <a:spcBef>
                <a:spcPts val="50"/>
              </a:spcBef>
            </a:pPr>
            <a:r>
              <a:rPr lang="en-US" sz="1000" b="1" i="1" dirty="0">
                <a:latin typeface="Arial" panose="020B0604020202020204" pitchFamily="34" charset="0"/>
                <a:ea typeface="Myriad Pro Light"/>
                <a:cs typeface="Arial" panose="020B0604020202020204" pitchFamily="34" charset="0"/>
              </a:rPr>
              <a:t>In your practice, how do you prevent mastitis ?</a:t>
            </a:r>
          </a:p>
          <a:p>
            <a:pPr>
              <a:spcBef>
                <a:spcPts val="50"/>
              </a:spcBef>
            </a:pPr>
            <a:r>
              <a:rPr lang="en-US" sz="1000" dirty="0">
                <a:latin typeface="Arial" panose="020B0604020202020204" pitchFamily="34" charset="0"/>
                <a:cs typeface="Arial" panose="020B0604020202020204" pitchFamily="34" charset="0"/>
              </a:rPr>
              <a:t>Counsel and support to practice responsive breastfeeding, good positioning and attachment hand-expression of breast milk and use of warm or cold compress, based on a woman’s preferences. (WHO Recommendation).</a:t>
            </a:r>
          </a:p>
          <a:p>
            <a:pPr>
              <a:spcBef>
                <a:spcPts val="50"/>
              </a:spcBef>
            </a:pPr>
            <a:r>
              <a:rPr lang="en-US" sz="1000" b="1" dirty="0">
                <a:latin typeface="Arial" panose="020B0604020202020204" pitchFamily="34" charset="0"/>
                <a:cs typeface="Arial" panose="020B0604020202020204" pitchFamily="34" charset="0"/>
              </a:rPr>
              <a:t>  </a:t>
            </a:r>
          </a:p>
          <a:p>
            <a:pPr>
              <a:spcBef>
                <a:spcPts val="50"/>
              </a:spcBef>
            </a:pPr>
            <a:r>
              <a:rPr lang="en-US" sz="1000" b="1" dirty="0">
                <a:latin typeface="Arial" panose="020B0604020202020204" pitchFamily="34" charset="0"/>
                <a:cs typeface="Arial" panose="020B0604020202020204" pitchFamily="34" charset="0"/>
              </a:rPr>
              <a:t>In your health facility how do you manage mastitis?</a:t>
            </a:r>
          </a:p>
          <a:p>
            <a:pPr marL="171450" indent="-171450">
              <a:spcBef>
                <a:spcPts val="50"/>
              </a:spcBef>
              <a:buFont typeface="Arial" panose="020B0604020202020204" pitchFamily="34" charset="0"/>
              <a:buChar char="•"/>
            </a:pPr>
            <a:r>
              <a:rPr lang="en-US" sz="1000" dirty="0">
                <a:latin typeface="Arial" panose="020B0604020202020204" pitchFamily="34" charset="0"/>
                <a:cs typeface="Arial" panose="020B0604020202020204" pitchFamily="34" charset="0"/>
              </a:rPr>
              <a:t>Support mothers with empathy and kindness. Mastitis is very painful, and the mother needs pain relief and sensitive practical support</a:t>
            </a:r>
          </a:p>
          <a:p>
            <a:pPr marL="171450" indent="-171450">
              <a:spcBef>
                <a:spcPts val="50"/>
              </a:spcBef>
              <a:buFont typeface="Arial" panose="020B0604020202020204" pitchFamily="34" charset="0"/>
              <a:buChar char="•"/>
            </a:pPr>
            <a:r>
              <a:rPr lang="en-US" sz="1000" dirty="0">
                <a:latin typeface="Arial" panose="020B0604020202020204" pitchFamily="34" charset="0"/>
                <a:cs typeface="Arial" panose="020B0604020202020204" pitchFamily="34" charset="0"/>
              </a:rPr>
              <a:t>Improve milk removal, positioning and attachment</a:t>
            </a:r>
            <a:r>
              <a:rPr lang="en-US" sz="1000" dirty="0">
                <a:latin typeface="Arial" panose="020B0604020202020204" pitchFamily="34" charset="0"/>
                <a:ea typeface="Myriad Pro Light"/>
                <a:cs typeface="Arial" panose="020B0604020202020204" pitchFamily="34" charset="0"/>
              </a:rPr>
              <a:t>, and give massage.</a:t>
            </a:r>
          </a:p>
          <a:p>
            <a:pPr marL="171450" indent="-171450">
              <a:spcBef>
                <a:spcPts val="5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If high fever, large area affected, fissure, no improvement in 24 hours, refer to an appropriate health worker for antibiotic treatment</a:t>
            </a:r>
          </a:p>
          <a:p>
            <a:pPr marL="628650" lvl="1" indent="-171450">
              <a:spcBef>
                <a:spcPts val="5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Give cloxacillin 500 mg every 6 hours for 10 days</a:t>
            </a:r>
          </a:p>
          <a:p>
            <a:pPr marL="628650" lvl="1" indent="-171450">
              <a:spcBef>
                <a:spcPts val="5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Give paracetamol for severe pain</a:t>
            </a:r>
          </a:p>
          <a:p>
            <a:pPr marL="628650" lvl="1" indent="-171450">
              <a:spcBef>
                <a:spcPts val="5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Re-assess in 2 days</a:t>
            </a:r>
          </a:p>
          <a:p>
            <a:pPr marL="628650" lvl="1" indent="-171450">
              <a:spcBef>
                <a:spcPts val="50"/>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Refer if no improvement.</a:t>
            </a:r>
            <a:br>
              <a:rPr lang="en-US" sz="1000" dirty="0">
                <a:latin typeface="Arial" panose="020B0604020202020204" pitchFamily="34" charset="0"/>
                <a:ea typeface="Myriad Pro Light"/>
                <a:cs typeface="Arial" panose="020B0604020202020204" pitchFamily="34" charset="0"/>
              </a:rPr>
            </a:br>
            <a:endParaRPr lang="en-US" sz="1000" dirty="0">
              <a:latin typeface="Arial" panose="020B0604020202020204" pitchFamily="34" charset="0"/>
              <a:ea typeface="Myriad Pro Light"/>
              <a:cs typeface="Arial" panose="020B0604020202020204" pitchFamily="34" charset="0"/>
            </a:endParaRPr>
          </a:p>
          <a:p>
            <a:pPr marL="0" marR="0" lvl="0" indent="0" algn="l" defTabSz="914400" rtl="0" eaLnBrk="1" fontAlgn="auto" latinLnBrk="0" hangingPunct="1">
              <a:lnSpc>
                <a:spcPct val="100000"/>
              </a:lnSpc>
              <a:spcBef>
                <a:spcPts val="50"/>
              </a:spcBef>
              <a:spcAft>
                <a:spcPts val="0"/>
              </a:spcAft>
              <a:buClrTx/>
              <a:buSzTx/>
              <a:buFontTx/>
              <a:buNone/>
              <a:tabLst/>
              <a:defRPr/>
            </a:pPr>
            <a:r>
              <a:rPr lang="en-US" sz="1000" i="1" dirty="0">
                <a:latin typeface="Arial" panose="020B0604020202020204" pitchFamily="34" charset="0"/>
                <a:cs typeface="Arial" panose="020B0604020202020204" pitchFamily="34" charset="0"/>
              </a:rPr>
              <a:t>To learn more </a:t>
            </a:r>
            <a:br>
              <a:rPr lang="en-US" sz="1000" i="1" dirty="0">
                <a:latin typeface="Arial" panose="020B0604020202020204" pitchFamily="34" charset="0"/>
                <a:cs typeface="Arial" panose="020B0604020202020204" pitchFamily="34" charset="0"/>
              </a:rPr>
            </a:br>
            <a:r>
              <a:rPr lang="en-US" sz="10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UNICEF Breastfeeding problems</a:t>
            </a:r>
            <a:endParaRPr lang="en-GB" sz="1000" i="1"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50"/>
              </a:spcBef>
            </a:pP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5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7763"/>
            <a:ext cx="4114800" cy="3086100"/>
          </a:xfrm>
        </p:spPr>
      </p:sp>
      <p:sp>
        <p:nvSpPr>
          <p:cNvPr id="3" name="Notes Placeholder 2"/>
          <p:cNvSpPr>
            <a:spLocks noGrp="1"/>
          </p:cNvSpPr>
          <p:nvPr>
            <p:ph type="body" idx="1"/>
          </p:nvPr>
        </p:nvSpPr>
        <p:spPr/>
        <p:txBody>
          <a:bodyPr/>
          <a:lstStyle/>
          <a:p>
            <a:pPr marR="940435" lvl="0">
              <a:lnSpc>
                <a:spcPct val="105000"/>
              </a:lnSpc>
              <a:spcBef>
                <a:spcPts val="540"/>
              </a:spcBef>
              <a:spcAft>
                <a:spcPts val="0"/>
              </a:spcAft>
              <a:buSzPts val="1100"/>
              <a:tabLst>
                <a:tab pos="478155" algn="l"/>
                <a:tab pos="478790" algn="l"/>
              </a:tabLst>
            </a:pPr>
            <a:r>
              <a:rPr lang="en-US" sz="1000" b="1" dirty="0">
                <a:latin typeface="Arial" panose="020B0604020202020204" pitchFamily="34" charset="0"/>
                <a:cs typeface="Arial" panose="020B0604020202020204" pitchFamily="34" charset="0"/>
              </a:rPr>
              <a:t>Breastfeeding difficulties include: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Beliefs about size and shape of breasts or nipples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Beliefs about inadequate milk production</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Lack of support or lack of confidence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Flat or inverted nipples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Sore or cracked nipples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Engorgement</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Blocked ducts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Mastitis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Babies with specific problems (small, hypotonic, or with clefts)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Maternal illness or use of medications</a:t>
            </a:r>
          </a:p>
        </p:txBody>
      </p:sp>
    </p:spTree>
    <p:extLst>
      <p:ext uri="{BB962C8B-B14F-4D97-AF65-F5344CB8AC3E}">
        <p14:creationId xmlns:p14="http://schemas.microsoft.com/office/powerpoint/2010/main" val="3487899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dirty="0">
                <a:latin typeface="Arial" panose="020B0604020202020204" pitchFamily="34" charset="0"/>
                <a:cs typeface="Arial" panose="020B0604020202020204" pitchFamily="34" charset="0"/>
              </a:rPr>
              <a:t>Do you routinely assess a newborn for adequacy of feeding in the health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dirty="0">
              <a:latin typeface="Arial" panose="020B0604020202020204" pitchFamily="34" charset="0"/>
              <a:cs typeface="Arial" panose="020B0604020202020204" pitchFamily="34" charset="0"/>
            </a:endParaRPr>
          </a:p>
          <a:p>
            <a:pPr>
              <a:spcBef>
                <a:spcPts val="500"/>
              </a:spcBef>
            </a:pPr>
            <a:r>
              <a:rPr lang="en-GB" sz="1000" b="1" dirty="0">
                <a:latin typeface="Arial" panose="020B0604020202020204" pitchFamily="34" charset="0"/>
                <a:ea typeface="Myriad Pro"/>
                <a:cs typeface="Arial" panose="020B0604020202020204" pitchFamily="34" charset="0"/>
              </a:rPr>
              <a:t>Sometimes a baby is getting enough milk, but the mother thinks her milk supply is low.</a:t>
            </a:r>
            <a:endParaRPr lang="en-US" sz="1000" b="1" dirty="0">
              <a:latin typeface="Arial" panose="020B0604020202020204" pitchFamily="34" charset="0"/>
              <a:ea typeface="Myriad Pro"/>
              <a:cs typeface="Arial" panose="020B0604020202020204" pitchFamily="34" charset="0"/>
            </a:endParaRPr>
          </a:p>
          <a:p>
            <a:pPr marL="171450" indent="-171450">
              <a:buFont typeface="Arial" panose="020B0604020202020204" pitchFamily="34" charset="0"/>
              <a:buChar char="•"/>
            </a:pPr>
            <a:r>
              <a:rPr lang="en-US" sz="1000" i="0" dirty="0">
                <a:latin typeface="Arial" panose="020B0604020202020204" pitchFamily="34" charset="0"/>
                <a:ea typeface="Myriad Pro"/>
                <a:cs typeface="Arial" panose="020B0604020202020204" pitchFamily="34" charset="0"/>
              </a:rPr>
              <a:t>Support the mother to breastfeed with confidence.  </a:t>
            </a:r>
          </a:p>
          <a:p>
            <a:pPr marL="171450" indent="-171450">
              <a:buFont typeface="Arial" panose="020B0604020202020204" pitchFamily="34" charset="0"/>
              <a:buChar char="•"/>
            </a:pPr>
            <a:r>
              <a:rPr lang="en-US" sz="1000" i="0" dirty="0">
                <a:latin typeface="Arial" panose="020B0604020202020204" pitchFamily="34" charset="0"/>
                <a:ea typeface="Myriad Pro"/>
                <a:cs typeface="Arial" panose="020B0604020202020204" pitchFamily="34" charset="0"/>
              </a:rPr>
              <a:t>Explain the signs that milk volume is adequate to the family, so they will not pressure mother to bottle feed. </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Counsel m</a:t>
            </a:r>
            <a:r>
              <a:rPr lang="en-US" sz="1000" i="0" dirty="0">
                <a:latin typeface="Arial" panose="020B0604020202020204" pitchFamily="34" charset="0"/>
                <a:ea typeface="Myriad Pro"/>
                <a:cs typeface="Arial" panose="020B0604020202020204" pitchFamily="34" charset="0"/>
              </a:rPr>
              <a:t>others when and where to seek medical advice and support:</a:t>
            </a:r>
          </a:p>
          <a:p>
            <a:pPr marL="360000" lvl="1" indent="-171450">
              <a:buFont typeface="Myriad Pro" panose="020B0503030403020204" pitchFamily="34" charset="0"/>
              <a:buChar char="-"/>
            </a:pPr>
            <a:r>
              <a:rPr lang="en-US" sz="1000" i="0" dirty="0">
                <a:latin typeface="Arial" panose="020B0604020202020204" pitchFamily="34" charset="0"/>
                <a:ea typeface="Myriad Pro"/>
                <a:cs typeface="Arial" panose="020B0604020202020204" pitchFamily="34" charset="0"/>
              </a:rPr>
              <a:t>Baby apathetic</a:t>
            </a:r>
          </a:p>
          <a:p>
            <a:pPr marL="360000" lvl="1" indent="-171450">
              <a:buFont typeface="Myriad Pro" panose="020B0503030403020204" pitchFamily="34" charset="0"/>
              <a:buChar char="-"/>
            </a:pPr>
            <a:r>
              <a:rPr lang="en-US" sz="1000" i="0" dirty="0">
                <a:latin typeface="Arial" panose="020B0604020202020204" pitchFamily="34" charset="0"/>
                <a:ea typeface="Myriad Pro"/>
                <a:cs typeface="Arial" panose="020B0604020202020204" pitchFamily="34" charset="0"/>
              </a:rPr>
              <a:t>Irritable or weak cry</a:t>
            </a:r>
          </a:p>
          <a:p>
            <a:pPr marL="360000" lvl="1" indent="-171450">
              <a:buFont typeface="Myriad Pro" panose="020B0503030403020204" pitchFamily="34" charset="0"/>
              <a:buChar char="-"/>
            </a:pPr>
            <a:r>
              <a:rPr lang="en-US" sz="1000" i="0" dirty="0">
                <a:latin typeface="Arial" panose="020B0604020202020204" pitchFamily="34" charset="0"/>
                <a:ea typeface="Myriad Pro"/>
                <a:cs typeface="Arial" panose="020B0604020202020204" pitchFamily="34" charset="0"/>
              </a:rPr>
              <a:t>Inability to suck or no signs of swallowing </a:t>
            </a:r>
          </a:p>
          <a:p>
            <a:pPr marL="360000" lvl="1" indent="-171450">
              <a:buFont typeface="Myriad Pro" panose="020B0503030403020204" pitchFamily="34" charset="0"/>
              <a:buChar char="-"/>
            </a:pPr>
            <a:r>
              <a:rPr lang="en-US" sz="1000" i="0" dirty="0">
                <a:latin typeface="Arial" panose="020B0604020202020204" pitchFamily="34" charset="0"/>
                <a:ea typeface="Myriad Pro"/>
                <a:cs typeface="Arial" panose="020B0604020202020204" pitchFamily="34" charset="0"/>
              </a:rPr>
              <a:t>More than 12 feeds per day and never seeming satisfied</a:t>
            </a:r>
          </a:p>
          <a:p>
            <a:pPr marL="360000" lvl="1" indent="-171450">
              <a:buFont typeface="Myriad Pro" panose="020B0503030403020204" pitchFamily="34" charset="0"/>
              <a:buChar char="-"/>
            </a:pPr>
            <a:r>
              <a:rPr lang="en-US" sz="1000" i="0" dirty="0">
                <a:latin typeface="Arial" panose="020B0604020202020204" pitchFamily="34" charset="0"/>
                <a:ea typeface="Myriad Pro"/>
                <a:cs typeface="Arial" panose="020B0604020202020204" pitchFamily="34" charset="0"/>
              </a:rPr>
              <a:t>Most feeds lasting more than 30 minutes</a:t>
            </a:r>
          </a:p>
          <a:p>
            <a:pPr marL="360000" lvl="1" indent="-171450">
              <a:buFont typeface="Myriad Pro" panose="020B0503030403020204" pitchFamily="34" charset="0"/>
              <a:buChar char="-"/>
            </a:pPr>
            <a:r>
              <a:rPr lang="en-US" sz="1000" i="0" dirty="0">
                <a:latin typeface="Arial" panose="020B0604020202020204" pitchFamily="34" charset="0"/>
                <a:ea typeface="Myriad Pro"/>
                <a:cs typeface="Arial" panose="020B0604020202020204" pitchFamily="34" charset="0"/>
              </a:rPr>
              <a:t>Scant urine </a:t>
            </a:r>
          </a:p>
          <a:p>
            <a:pPr marL="360000" lvl="1" indent="-171450">
              <a:buFont typeface="Myriad Pro" panose="020B0503030403020204" pitchFamily="34" charset="0"/>
              <a:buChar char="-"/>
            </a:pPr>
            <a:r>
              <a:rPr lang="en-US" sz="1000" i="0" dirty="0">
                <a:latin typeface="Arial" panose="020B0604020202020204" pitchFamily="34" charset="0"/>
                <a:ea typeface="Myriad Pro"/>
                <a:cs typeface="Arial" panose="020B0604020202020204" pitchFamily="34" charset="0"/>
              </a:rPr>
              <a:t>No stools </a:t>
            </a:r>
          </a:p>
          <a:p>
            <a:pPr marL="360000" lvl="1" indent="-171450">
              <a:spcBef>
                <a:spcPts val="500"/>
              </a:spcBef>
              <a:buFont typeface="Myriad Pro" panose="020B0503030403020204" pitchFamily="34" charset="0"/>
              <a:buChar char="-"/>
            </a:pPr>
            <a:endParaRPr lang="en-US" sz="1000" i="0" dirty="0">
              <a:latin typeface="Arial" panose="020B0604020202020204" pitchFamily="34" charset="0"/>
              <a:ea typeface="Myriad Pro"/>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803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latin typeface="Arial" panose="020B0604020202020204" pitchFamily="34" charset="0"/>
                <a:cs typeface="Arial" panose="020B0604020202020204" pitchFamily="34" charset="0"/>
              </a:rPr>
              <a:t>To learn more </a:t>
            </a:r>
            <a:br>
              <a:rPr lang="en-GB" sz="1000" i="1" dirty="0">
                <a:latin typeface="Arial" panose="020B0604020202020204" pitchFamily="34" charset="0"/>
                <a:cs typeface="Arial" panose="020B0604020202020204" pitchFamily="34" charset="0"/>
              </a:rPr>
            </a:br>
            <a:r>
              <a:rPr lang="en-US" sz="1000" i="1" u="sng" kern="1200" dirty="0">
                <a:solidFill>
                  <a:schemeClr val="tx1"/>
                </a:solidFill>
                <a:effectLst/>
                <a:latin typeface="Arial" panose="020B0604020202020204" pitchFamily="34" charset="0"/>
                <a:ea typeface="+mn-ea"/>
                <a:cs typeface="Arial" panose="020B0604020202020204" pitchFamily="34" charset="0"/>
                <a:hlinkClick r:id="rId3"/>
              </a:rPr>
              <a:t>Is your baby getting enough Milk?</a:t>
            </a:r>
            <a:endParaRPr lang="en-GB" sz="1000" i="1" kern="1200" dirty="0">
              <a:solidFill>
                <a:schemeClr val="tx1"/>
              </a:solidFill>
              <a:effectLst/>
              <a:latin typeface="Arial" panose="020B0604020202020204" pitchFamily="34" charset="0"/>
              <a:ea typeface="+mn-ea"/>
              <a:cs typeface="Arial" panose="020B0604020202020204" pitchFamily="34" charset="0"/>
            </a:endParaRPr>
          </a:p>
          <a:p>
            <a:r>
              <a:rPr lang="en-US" sz="1000" i="1" u="sng" kern="1200" dirty="0">
                <a:solidFill>
                  <a:schemeClr val="tx1"/>
                </a:solidFill>
                <a:effectLst/>
                <a:latin typeface="Arial" panose="020B0604020202020204" pitchFamily="34" charset="0"/>
                <a:ea typeface="+mn-ea"/>
                <a:cs typeface="Arial" panose="020B0604020202020204" pitchFamily="34" charset="0"/>
                <a:hlinkClick r:id="rId4"/>
              </a:rPr>
              <a:t>Increasing your milk supply</a:t>
            </a:r>
            <a:endParaRPr lang="en-GB" sz="1000" i="1"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Tree>
    <p:extLst>
      <p:ext uri="{BB962C8B-B14F-4D97-AF65-F5344CB8AC3E}">
        <p14:creationId xmlns:p14="http://schemas.microsoft.com/office/powerpoint/2010/main" val="1876377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In the history, find out if the mother is breastfeeding exclusively or giving supplementation.</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When assessing the infant, ask:</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Is the baby removing milk from the breast?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What is the baby’s output (urine and stooling pattern)?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Is the baby’s weight within the expected range (on a growth chart)? </a:t>
            </a: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r>
              <a:rPr lang="en-US" sz="1000" i="1" dirty="0">
                <a:latin typeface="Arial" panose="020B0604020202020204" pitchFamily="34" charset="0"/>
                <a:cs typeface="Arial" panose="020B0604020202020204" pitchFamily="34" charset="0"/>
              </a:rPr>
              <a:t>View video </a:t>
            </a:r>
            <a:endParaRPr lang="en-US" sz="1000" b="0" i="1" dirty="0">
              <a:solidFill>
                <a:srgbClr val="0075BF"/>
              </a:solidFill>
              <a:effectLst/>
              <a:latin typeface="Arial" panose="020B0604020202020204" pitchFamily="34" charset="0"/>
              <a:cs typeface="Arial" panose="020B0604020202020204" pitchFamily="34" charset="0"/>
            </a:endParaRPr>
          </a:p>
          <a:p>
            <a:endParaRPr lang="en-US" sz="1000" b="0" i="1" dirty="0">
              <a:solidFill>
                <a:srgbClr val="0075BF"/>
              </a:solidFill>
              <a:latin typeface="Arial" panose="020B0604020202020204" pitchFamily="34" charset="0"/>
              <a:ea typeface="Myriad Pro" panose="020B0503030403020204"/>
              <a:cs typeface="Arial" panose="020B0604020202020204" pitchFamily="34" charset="0"/>
            </a:endParaRPr>
          </a:p>
          <a:p>
            <a:r>
              <a:rPr lang="en-US" sz="1000" b="0" dirty="0">
                <a:latin typeface="Arial" panose="020B0604020202020204" pitchFamily="34" charset="0"/>
                <a:cs typeface="Arial" panose="020B0604020202020204" pitchFamily="34" charset="0"/>
              </a:rPr>
              <a:t>What is new knowledge for you in this video?</a:t>
            </a:r>
          </a:p>
          <a:p>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706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21150"/>
          </a:xfrm>
        </p:spPr>
        <p:txBody>
          <a:bodyPr/>
          <a:lstStyle/>
          <a:p>
            <a:pPr marL="0" indent="0">
              <a:spcBef>
                <a:spcPts val="300"/>
              </a:spcBef>
              <a:buFontTx/>
              <a:buNone/>
            </a:pPr>
            <a:r>
              <a:rPr lang="en-US" sz="1000" b="1" i="0" u="none" dirty="0">
                <a:latin typeface="Arial" panose="020B0604020202020204" pitchFamily="34" charset="0"/>
                <a:ea typeface="Myriad Pro"/>
                <a:cs typeface="Arial" panose="020B0604020202020204" pitchFamily="34" charset="0"/>
              </a:rPr>
              <a:t>Describe each clinical photograph.</a:t>
            </a:r>
          </a:p>
          <a:p>
            <a:pPr marL="228600" indent="-228600">
              <a:spcBef>
                <a:spcPts val="300"/>
              </a:spcBef>
              <a:buFont typeface="+mj-lt"/>
              <a:buAutoNum type="arabicPeriod"/>
            </a:pPr>
            <a:r>
              <a:rPr lang="en-US" sz="1000" b="1" i="0" u="none" dirty="0">
                <a:latin typeface="Arial" panose="020B0604020202020204" pitchFamily="34" charset="0"/>
                <a:ea typeface="Myriad Pro"/>
                <a:cs typeface="Arial" panose="020B0604020202020204" pitchFamily="34" charset="0"/>
              </a:rPr>
              <a:t>Sore nipple with bruising on the bottom of the areola</a:t>
            </a:r>
            <a:r>
              <a:rPr lang="en-US" sz="1000" b="1" dirty="0">
                <a:latin typeface="Arial" panose="020B0604020202020204" pitchFamily="34" charset="0"/>
                <a:ea typeface="Myriad Pro"/>
                <a:cs typeface="Arial" panose="020B0604020202020204" pitchFamily="34" charset="0"/>
              </a:rPr>
              <a:t> and d</a:t>
            </a:r>
            <a:r>
              <a:rPr lang="en-US" sz="1000" b="1" i="0" u="none" dirty="0">
                <a:latin typeface="Arial" panose="020B0604020202020204" pitchFamily="34" charset="0"/>
                <a:ea typeface="Myriad Pro"/>
                <a:cs typeface="Arial" panose="020B0604020202020204" pitchFamily="34" charset="0"/>
              </a:rPr>
              <a:t>ilated blood vessels</a:t>
            </a:r>
            <a:br>
              <a:rPr lang="en-US" sz="1000" b="1" i="0" u="none" dirty="0">
                <a:latin typeface="Arial" panose="020B0604020202020204" pitchFamily="34" charset="0"/>
                <a:ea typeface="Myriad Pro"/>
                <a:cs typeface="Arial" panose="020B0604020202020204" pitchFamily="34" charset="0"/>
              </a:rPr>
            </a:br>
            <a:r>
              <a:rPr lang="en-US" sz="1000" b="0" i="0" u="none" dirty="0">
                <a:latin typeface="Arial" panose="020B0604020202020204" pitchFamily="34" charset="0"/>
                <a:ea typeface="Myriad Pro"/>
                <a:cs typeface="Arial" panose="020B0604020202020204" pitchFamily="34" charset="0"/>
              </a:rPr>
              <a:t>Poor attachment</a:t>
            </a:r>
            <a:r>
              <a:rPr lang="en-US" sz="1000" dirty="0">
                <a:latin typeface="Arial" panose="020B0604020202020204" pitchFamily="34" charset="0"/>
                <a:ea typeface="Myriad Pro"/>
                <a:cs typeface="Arial" panose="020B0604020202020204" pitchFamily="34" charset="0"/>
              </a:rPr>
              <a:t> causes t</a:t>
            </a:r>
            <a:r>
              <a:rPr lang="en-US" sz="1000" b="0" i="0" u="none" dirty="0">
                <a:latin typeface="Arial" panose="020B0604020202020204" pitchFamily="34" charset="0"/>
                <a:ea typeface="Myriad Pro"/>
                <a:cs typeface="Arial" panose="020B0604020202020204" pitchFamily="34" charset="0"/>
              </a:rPr>
              <a:t>he skin of the breast to rub against the baby’s mouth</a:t>
            </a:r>
            <a:r>
              <a:rPr lang="en-US" sz="1000" dirty="0">
                <a:latin typeface="Arial" panose="020B0604020202020204" pitchFamily="34" charset="0"/>
                <a:ea typeface="Myriad Pro"/>
                <a:cs typeface="Arial" panose="020B0604020202020204" pitchFamily="34" charset="0"/>
              </a:rPr>
              <a:t> with sucking</a:t>
            </a:r>
            <a:r>
              <a:rPr lang="en-US" sz="1000" b="0" i="0" u="none" dirty="0">
                <a:latin typeface="Arial" panose="020B0604020202020204" pitchFamily="34" charset="0"/>
                <a:ea typeface="Myriad Pro"/>
                <a:cs typeface="Arial" panose="020B0604020202020204" pitchFamily="34" charset="0"/>
              </a:rPr>
              <a:t>.</a:t>
            </a:r>
          </a:p>
          <a:p>
            <a:pPr marL="228600" indent="-228600">
              <a:spcBef>
                <a:spcPts val="300"/>
              </a:spcBef>
              <a:buFont typeface="+mj-lt"/>
              <a:buAutoNum type="arabicPeriod"/>
            </a:pPr>
            <a:r>
              <a:rPr lang="en-US" sz="1000" b="1" i="0" u="none" dirty="0">
                <a:latin typeface="Arial" panose="020B0604020202020204" pitchFamily="34" charset="0"/>
                <a:ea typeface="Myriad Pro"/>
                <a:cs typeface="Arial" panose="020B0604020202020204" pitchFamily="34" charset="0"/>
              </a:rPr>
              <a:t>Fissure across the tip of the nipple, tight and shiny breast (oedema)</a:t>
            </a:r>
            <a:br>
              <a:rPr lang="en-US" sz="1000" b="0" i="0" u="none" dirty="0">
                <a:latin typeface="Arial" panose="020B0604020202020204" pitchFamily="34" charset="0"/>
                <a:ea typeface="Myriad Pro"/>
                <a:cs typeface="Arial" panose="020B0604020202020204" pitchFamily="34" charset="0"/>
              </a:rPr>
            </a:br>
            <a:r>
              <a:rPr lang="en-US" sz="1000" b="0" i="0" u="none" dirty="0">
                <a:latin typeface="Arial" panose="020B0604020202020204" pitchFamily="34" charset="0"/>
                <a:ea typeface="Myriad Pro"/>
                <a:cs typeface="Arial" panose="020B0604020202020204" pitchFamily="34" charset="0"/>
              </a:rPr>
              <a:t>This mother waited to put her baby to her breast until day</a:t>
            </a:r>
            <a:r>
              <a:rPr lang="en-US" sz="1000" b="0" i="0" u="none" baseline="0" dirty="0">
                <a:latin typeface="Arial" panose="020B0604020202020204" pitchFamily="34" charset="0"/>
                <a:ea typeface="Myriad Pro"/>
                <a:cs typeface="Arial" panose="020B0604020202020204" pitchFamily="34" charset="0"/>
              </a:rPr>
              <a:t> </a:t>
            </a:r>
            <a:r>
              <a:rPr lang="en-US" sz="1000" b="0" i="0" u="none" dirty="0">
                <a:latin typeface="Arial" panose="020B0604020202020204" pitchFamily="34" charset="0"/>
                <a:ea typeface="Myriad Pro"/>
                <a:cs typeface="Arial" panose="020B0604020202020204" pitchFamily="34" charset="0"/>
              </a:rPr>
              <a:t>3.  The overly full breast prevented good attachment, and the baby sucked only on the nipple, damaging the skin.</a:t>
            </a:r>
          </a:p>
          <a:p>
            <a:pPr marL="228600" indent="-228600">
              <a:spcBef>
                <a:spcPts val="300"/>
              </a:spcBef>
              <a:buFont typeface="+mj-lt"/>
              <a:buAutoNum type="arabicPeriod"/>
            </a:pPr>
            <a:r>
              <a:rPr lang="en-US" sz="1000" b="1" dirty="0">
                <a:latin typeface="Arial" panose="020B0604020202020204" pitchFamily="34" charset="0"/>
                <a:ea typeface="Myriad Pro"/>
                <a:cs typeface="Arial" panose="020B0604020202020204" pitchFamily="34" charset="0"/>
              </a:rPr>
              <a:t>R</a:t>
            </a:r>
            <a:r>
              <a:rPr lang="en-US" sz="1000" b="1" i="0" u="none" dirty="0">
                <a:latin typeface="Arial" panose="020B0604020202020204" pitchFamily="34" charset="0"/>
                <a:ea typeface="Myriad Pro"/>
                <a:cs typeface="Arial" panose="020B0604020202020204" pitchFamily="34" charset="0"/>
              </a:rPr>
              <a:t>idged line across the tip of the nipple (compression stripe)</a:t>
            </a:r>
            <a:br>
              <a:rPr lang="en-US" sz="1000" b="0" i="0" u="none" dirty="0">
                <a:latin typeface="Arial" panose="020B0604020202020204" pitchFamily="34" charset="0"/>
                <a:ea typeface="Myriad Pro"/>
                <a:cs typeface="Arial" panose="020B0604020202020204" pitchFamily="34" charset="0"/>
              </a:rPr>
            </a:br>
            <a:r>
              <a:rPr lang="en-US" sz="1000" b="0" i="0" u="none" dirty="0">
                <a:latin typeface="Arial" panose="020B0604020202020204" pitchFamily="34" charset="0"/>
                <a:ea typeface="Myriad Pro"/>
                <a:cs typeface="Arial" panose="020B0604020202020204" pitchFamily="34" charset="0"/>
              </a:rPr>
              <a:t>Pressure from poor attached has </a:t>
            </a:r>
            <a:r>
              <a:rPr lang="en-US" sz="1000" dirty="0">
                <a:latin typeface="Arial" panose="020B0604020202020204" pitchFamily="34" charset="0"/>
                <a:ea typeface="Myriad Pro"/>
                <a:cs typeface="Arial" panose="020B0604020202020204" pitchFamily="34" charset="0"/>
              </a:rPr>
              <a:t>deformed</a:t>
            </a:r>
            <a:r>
              <a:rPr lang="en-US" sz="1000" b="0" i="0" u="none" dirty="0">
                <a:latin typeface="Arial" panose="020B0604020202020204" pitchFamily="34" charset="0"/>
                <a:ea typeface="Myriad Pro"/>
                <a:cs typeface="Arial" panose="020B0604020202020204" pitchFamily="34" charset="0"/>
              </a:rPr>
              <a:t> the nipple. </a:t>
            </a:r>
          </a:p>
          <a:p>
            <a:pPr marL="228600" indent="-228600">
              <a:spcBef>
                <a:spcPts val="300"/>
              </a:spcBef>
              <a:buFont typeface="+mj-lt"/>
              <a:buAutoNum type="arabicPeriod"/>
            </a:pPr>
            <a:r>
              <a:rPr lang="en-US" sz="1000" b="1" i="0" u="none" dirty="0">
                <a:latin typeface="Arial" panose="020B0604020202020204" pitchFamily="34" charset="0"/>
                <a:ea typeface="Myriad Pro"/>
                <a:cs typeface="Arial" panose="020B0604020202020204" pitchFamily="34" charset="0"/>
              </a:rPr>
              <a:t>Red, shiny area of skin on the nipple and areola and </a:t>
            </a:r>
            <a:r>
              <a:rPr lang="en-US" sz="1000" b="1" dirty="0">
                <a:latin typeface="Arial" panose="020B0604020202020204" pitchFamily="34" charset="0"/>
                <a:ea typeface="Myriad Pro"/>
                <a:cs typeface="Arial" panose="020B0604020202020204" pitchFamily="34" charset="0"/>
              </a:rPr>
              <a:t>loss of </a:t>
            </a:r>
            <a:r>
              <a:rPr lang="en-US" sz="1000" b="1" i="0" u="none" dirty="0">
                <a:latin typeface="Arial" panose="020B0604020202020204" pitchFamily="34" charset="0"/>
                <a:ea typeface="Myriad Pro"/>
                <a:cs typeface="Arial" panose="020B0604020202020204" pitchFamily="34" charset="0"/>
              </a:rPr>
              <a:t>pigmentation</a:t>
            </a:r>
            <a:br>
              <a:rPr lang="en-US" sz="1000" b="1" i="0" u="none" dirty="0">
                <a:latin typeface="Arial" panose="020B0604020202020204" pitchFamily="34" charset="0"/>
                <a:ea typeface="Myriad Pro"/>
                <a:cs typeface="Arial" panose="020B0604020202020204" pitchFamily="34" charset="0"/>
              </a:rPr>
            </a:br>
            <a:r>
              <a:rPr lang="en-US" sz="1000" b="0" i="0" u="none" dirty="0">
                <a:latin typeface="Arial" panose="020B0604020202020204" pitchFamily="34" charset="0"/>
                <a:ea typeface="Myriad Pro"/>
                <a:cs typeface="Arial" panose="020B0604020202020204" pitchFamily="34" charset="0"/>
              </a:rPr>
              <a:t>This mother has </a:t>
            </a:r>
            <a:r>
              <a:rPr lang="en-US" sz="1000" b="0" i="1" u="none" dirty="0">
                <a:latin typeface="Arial" panose="020B0604020202020204" pitchFamily="34" charset="0"/>
                <a:ea typeface="Myriad Pro"/>
                <a:cs typeface="Arial" panose="020B0604020202020204" pitchFamily="34" charset="0"/>
              </a:rPr>
              <a:t>Candida</a:t>
            </a:r>
            <a:r>
              <a:rPr lang="en-US" sz="1000" b="0" i="0" u="none" dirty="0">
                <a:latin typeface="Arial" panose="020B0604020202020204" pitchFamily="34" charset="0"/>
                <a:ea typeface="Myriad Pro"/>
                <a:cs typeface="Arial" panose="020B0604020202020204" pitchFamily="34" charset="0"/>
              </a:rPr>
              <a:t> infection, or thrush</a:t>
            </a:r>
            <a:r>
              <a:rPr lang="en-US" sz="1000" dirty="0">
                <a:latin typeface="Arial" panose="020B0604020202020204" pitchFamily="34" charset="0"/>
                <a:ea typeface="Myriad Pro"/>
                <a:cs typeface="Arial" panose="020B0604020202020204" pitchFamily="34" charset="0"/>
              </a:rPr>
              <a:t>.  She also describes burning pain that continues after a feed and becomes worse than during the feed.</a:t>
            </a:r>
            <a:endParaRPr lang="en-US" sz="1000" b="0" i="0" u="none" dirty="0">
              <a:latin typeface="Arial" panose="020B0604020202020204" pitchFamily="34" charset="0"/>
              <a:ea typeface="Myriad Pro"/>
              <a:cs typeface="Arial" panose="020B0604020202020204" pitchFamily="34" charset="0"/>
            </a:endParaRPr>
          </a:p>
          <a:p>
            <a:pPr>
              <a:spcBef>
                <a:spcPts val="300"/>
              </a:spcBef>
            </a:pPr>
            <a:endParaRPr lang="en-US" sz="1000" b="1" i="0" u="none" dirty="0">
              <a:latin typeface="Arial" panose="020B0604020202020204" pitchFamily="34" charset="0"/>
              <a:ea typeface="Myriad Pro"/>
              <a:cs typeface="Arial" panose="020B0604020202020204" pitchFamily="34" charset="0"/>
            </a:endParaRPr>
          </a:p>
          <a:p>
            <a:pPr>
              <a:spcBef>
                <a:spcPts val="300"/>
              </a:spcBef>
            </a:pPr>
            <a:r>
              <a:rPr lang="en-US" sz="1000" b="1" i="0" u="none" dirty="0">
                <a:latin typeface="Arial" panose="020B0604020202020204" pitchFamily="34" charset="0"/>
                <a:ea typeface="Myriad Pro"/>
                <a:cs typeface="Arial" panose="020B0604020202020204" pitchFamily="34" charset="0"/>
              </a:rPr>
              <a:t>What </a:t>
            </a:r>
            <a:r>
              <a:rPr lang="en-US" sz="1000" b="1" dirty="0">
                <a:latin typeface="Arial" panose="020B0604020202020204" pitchFamily="34" charset="0"/>
                <a:ea typeface="Myriad Pro"/>
                <a:cs typeface="Arial" panose="020B0604020202020204" pitchFamily="34" charset="0"/>
              </a:rPr>
              <a:t>is appropriate management for</a:t>
            </a:r>
            <a:r>
              <a:rPr lang="en-US" sz="1000" b="1" i="0" u="none" dirty="0">
                <a:latin typeface="Arial" panose="020B0604020202020204" pitchFamily="34" charset="0"/>
                <a:ea typeface="Myriad Pro"/>
                <a:cs typeface="Arial" panose="020B0604020202020204" pitchFamily="34" charset="0"/>
              </a:rPr>
              <a:t> </a:t>
            </a:r>
            <a:r>
              <a:rPr lang="en-US" sz="1000" b="1" i="1" dirty="0">
                <a:latin typeface="Arial" panose="020B0604020202020204" pitchFamily="34" charset="0"/>
                <a:ea typeface="Myriad Pro"/>
                <a:cs typeface="Arial" panose="020B0604020202020204" pitchFamily="34" charset="0"/>
              </a:rPr>
              <a:t>C</a:t>
            </a:r>
            <a:r>
              <a:rPr lang="en-US" sz="1000" b="1" i="1" u="none" dirty="0">
                <a:latin typeface="Arial" panose="020B0604020202020204" pitchFamily="34" charset="0"/>
                <a:ea typeface="Myriad Pro"/>
                <a:cs typeface="Arial" panose="020B0604020202020204" pitchFamily="34" charset="0"/>
              </a:rPr>
              <a:t>andida</a:t>
            </a:r>
            <a:r>
              <a:rPr lang="en-US" sz="1000" b="1" i="0" u="none" dirty="0">
                <a:latin typeface="Arial" panose="020B0604020202020204" pitchFamily="34" charset="0"/>
                <a:ea typeface="Myriad Pro"/>
                <a:cs typeface="Arial" panose="020B0604020202020204" pitchFamily="34" charset="0"/>
              </a:rPr>
              <a:t>?</a:t>
            </a:r>
          </a:p>
          <a:p>
            <a:pPr marL="171450" indent="-171450">
              <a:spcBef>
                <a:spcPts val="300"/>
              </a:spcBef>
              <a:buFont typeface="Arial" panose="020B0604020202020204" pitchFamily="34" charset="0"/>
              <a:buChar char="•"/>
            </a:pPr>
            <a:r>
              <a:rPr lang="en-US" sz="1000" b="0" i="0" u="none" dirty="0">
                <a:latin typeface="Arial" panose="020B0604020202020204" pitchFamily="34" charset="0"/>
                <a:ea typeface="Myriad Pro"/>
                <a:cs typeface="Arial" panose="020B0604020202020204" pitchFamily="34" charset="0"/>
              </a:rPr>
              <a:t>Check the baby for thrush</a:t>
            </a:r>
            <a:r>
              <a:rPr lang="en-US" sz="1000" dirty="0">
                <a:latin typeface="Arial" panose="020B0604020202020204" pitchFamily="34" charset="0"/>
                <a:ea typeface="Myriad Pro"/>
                <a:cs typeface="Arial" panose="020B0604020202020204" pitchFamily="34" charset="0"/>
              </a:rPr>
              <a:t> -</a:t>
            </a:r>
            <a:r>
              <a:rPr lang="en-US" sz="1000" b="0" i="0" u="none" dirty="0">
                <a:latin typeface="Arial" panose="020B0604020202020204" pitchFamily="34" charset="0"/>
                <a:ea typeface="Myriad Pro"/>
                <a:cs typeface="Arial" panose="020B0604020202020204" pitchFamily="34" charset="0"/>
              </a:rPr>
              <a:t> white patches inside the cheeks or on the tongue or a red rash on the buttocks.</a:t>
            </a:r>
          </a:p>
          <a:p>
            <a:pPr marL="171450" indent="-171450">
              <a:spcBef>
                <a:spcPts val="300"/>
              </a:spcBef>
              <a:buFont typeface="Arial" panose="020B0604020202020204" pitchFamily="34" charset="0"/>
              <a:buChar char="•"/>
            </a:pPr>
            <a:r>
              <a:rPr lang="en-US" sz="1000" b="0" i="0" u="none" dirty="0">
                <a:latin typeface="Arial" panose="020B0604020202020204" pitchFamily="34" charset="0"/>
                <a:ea typeface="Myriad Pro"/>
                <a:cs typeface="Arial" panose="020B0604020202020204" pitchFamily="34" charset="0"/>
              </a:rPr>
              <a:t>Refer both mother and baby for treatment with a topical antifungal. If treatment is not effective, fluconazole, given orally, is recommended.</a:t>
            </a:r>
          </a:p>
          <a:p>
            <a:pPr marL="171450" indent="-171450">
              <a:spcBef>
                <a:spcPts val="300"/>
              </a:spcBef>
              <a:buFont typeface="Arial" panose="020B0604020202020204" pitchFamily="34" charset="0"/>
              <a:buChar char="•"/>
            </a:pPr>
            <a:r>
              <a:rPr lang="en-US" sz="1000" b="0" i="0" u="none" dirty="0">
                <a:latin typeface="Arial" panose="020B0604020202020204" pitchFamily="34" charset="0"/>
                <a:ea typeface="Myriad Pro"/>
                <a:cs typeface="Arial" panose="020B0604020202020204" pitchFamily="34" charset="0"/>
              </a:rPr>
              <a:t>Advise the mother to stop using pacifiers (dummies). </a:t>
            </a:r>
          </a:p>
          <a:p>
            <a:pPr marL="171450" indent="-171450">
              <a:spcBef>
                <a:spcPts val="300"/>
              </a:spcBef>
              <a:buFont typeface="Arial" panose="020B0604020202020204" pitchFamily="34" charset="0"/>
              <a:buChar char="•"/>
            </a:pPr>
            <a:r>
              <a:rPr lang="en-US" sz="1000" b="0" i="0" u="none" dirty="0">
                <a:latin typeface="Arial" panose="020B0604020202020204" pitchFamily="34" charset="0"/>
                <a:ea typeface="Myriad Pro"/>
                <a:cs typeface="Arial" panose="020B0604020202020204" pitchFamily="34" charset="0"/>
              </a:rPr>
              <a:t>In women living with HIV, treat breast thrush and oral thrush in the infant promptly to prevent systemic infection.</a:t>
            </a:r>
          </a:p>
          <a:p>
            <a:pPr marL="171450" indent="-171450">
              <a:spcBef>
                <a:spcPts val="300"/>
              </a:spcBef>
              <a:buFont typeface="Arial" panose="020B0604020202020204" pitchFamily="34" charset="0"/>
              <a:buChar char="•"/>
            </a:pPr>
            <a:endParaRPr lang="en-GB" sz="1000" b="0" i="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u="none" dirty="0">
                <a:latin typeface="Arial" panose="020B0604020202020204" pitchFamily="34" charset="0"/>
                <a:cs typeface="Arial" panose="020B0604020202020204" pitchFamily="34" charset="0"/>
              </a:rPr>
              <a:t>To learn more </a:t>
            </a:r>
            <a:br>
              <a:rPr lang="en-GB" sz="1000" b="0" i="1" u="none" dirty="0">
                <a:latin typeface="Arial" panose="020B0604020202020204" pitchFamily="34" charset="0"/>
                <a:cs typeface="Arial" panose="020B0604020202020204" pitchFamily="34" charset="0"/>
              </a:rPr>
            </a:br>
            <a:r>
              <a:rPr lang="en-US" sz="1000" i="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Nipple pain</a:t>
            </a:r>
            <a:endParaRPr lang="en-GB" sz="1000" i="1" kern="100" dirty="0">
              <a:effectLst/>
              <a:latin typeface="Arial" panose="020B0604020202020204" pitchFamily="34" charset="0"/>
              <a:ea typeface="Calibri" panose="020F0502020204030204" pitchFamily="34" charset="0"/>
              <a:cs typeface="Arial" panose="020B0604020202020204" pitchFamily="34" charset="0"/>
            </a:endParaRPr>
          </a:p>
          <a:p>
            <a:endParaRPr lang="en-NO" sz="1000" b="0" i="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398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pPr>
            <a:r>
              <a:rPr lang="en-US" sz="1000" b="1" dirty="0">
                <a:latin typeface="Arial" panose="020B0604020202020204" pitchFamily="34" charset="0"/>
                <a:ea typeface="Myriad Pro"/>
                <a:cs typeface="Arial" panose="020B0604020202020204" pitchFamily="34" charset="0"/>
              </a:rPr>
              <a:t>What are the most common causes and how do you manage mothers with sore or cracked nipples in your health facility?</a:t>
            </a:r>
          </a:p>
          <a:p>
            <a:pPr marL="0" indent="0">
              <a:spcBef>
                <a:spcPts val="500"/>
              </a:spcBef>
              <a:buFont typeface="Arial" panose="020B0604020202020204" pitchFamily="34" charset="0"/>
              <a:buNone/>
            </a:pPr>
            <a:endParaRPr lang="en-US" sz="1000" dirty="0">
              <a:latin typeface="Arial" panose="020B0604020202020204" pitchFamily="34" charset="0"/>
              <a:ea typeface="Myriad Pro"/>
              <a:cs typeface="Arial" panose="020B0604020202020204" pitchFamily="34" charset="0"/>
            </a:endParaRPr>
          </a:p>
          <a:p>
            <a:pPr>
              <a:spcBef>
                <a:spcPts val="500"/>
              </a:spcBef>
            </a:pPr>
            <a:r>
              <a:rPr lang="en-US" sz="1000" b="1" dirty="0">
                <a:latin typeface="Arial" panose="020B0604020202020204" pitchFamily="34" charset="0"/>
                <a:ea typeface="Myriad Pro"/>
                <a:cs typeface="Arial" panose="020B0604020202020204" pitchFamily="34" charset="0"/>
              </a:rPr>
              <a:t>What do you see and what do you do? </a:t>
            </a:r>
          </a:p>
          <a:p>
            <a:pPr>
              <a:spcBef>
                <a:spcPts val="500"/>
              </a:spcBef>
            </a:pPr>
            <a:r>
              <a:rPr lang="en-US" sz="1000" dirty="0">
                <a:latin typeface="Arial" panose="020B0604020202020204" pitchFamily="34" charset="0"/>
                <a:ea typeface="Myriad Pro"/>
                <a:cs typeface="Arial" panose="020B0604020202020204" pitchFamily="34" charset="0"/>
              </a:rPr>
              <a:t>Tongue tie in a newborn may occur when the fold of skin under the tongue (lingual frenulum) that attaches the bottom of the tongue to the floor of the mouth is unusually short, thick or tight.</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The baby is usually able to breastfeed.  Reassure parents that the tongue will grow normally as the baby gets older.</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Surgery is not routinely needed.</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If there is difficulty with feeding because the tie is restricting the tongue’s movement and the baby does not gain weight, refer the baby for evaluation and management</a:t>
            </a:r>
          </a:p>
          <a:p>
            <a:pPr>
              <a:spcBef>
                <a:spcPts val="500"/>
              </a:spcBef>
            </a:pPr>
            <a:endParaRPr lang="en-US" sz="1000" dirty="0">
              <a:latin typeface="Arial" panose="020B0604020202020204" pitchFamily="34" charset="0"/>
              <a:ea typeface="Myriad Pro"/>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608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75741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What do you see and what do you do?</a:t>
            </a:r>
          </a:p>
          <a:p>
            <a:r>
              <a:rPr lang="en-US" sz="1000" dirty="0">
                <a:latin typeface="Arial" panose="020B0604020202020204" pitchFamily="34" charset="0"/>
                <a:cs typeface="Arial" panose="020B0604020202020204" pitchFamily="34" charset="0"/>
              </a:rPr>
              <a:t>Harry has trisomy 21 (Down syndrome) and low muscle tone.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Mother is giving firm support of head, neck and chin with the baby in an upright position (“dancer” position for breastfeeding).</a:t>
            </a:r>
            <a:endParaRPr lang="en-US" sz="1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She supports her breast and her baby’s chin to maintain good attachment. </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What techniques do you use to make feeding easier for a hypotonic baby?</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Feeding may take a long time regardless of technique.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Wake for breastfeeds and stimulate to remain alert during feeding.</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Mother may also need to express her milk and feed by cup.</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Some babies gain weight slowly even if they receive enough breast milk. They may have other health problems, for example, a cardiac problem. Ensure relevant follow-up.</a:t>
            </a:r>
          </a:p>
          <a:p>
            <a:r>
              <a:rPr lang="en-US" sz="1000" dirty="0">
                <a:latin typeface="Arial" panose="020B0604020202020204" pitchFamily="34" charset="0"/>
                <a:cs typeface="Arial" panose="020B0604020202020204" pitchFamily="34" charset="0"/>
              </a:rPr>
              <a:t>  </a:t>
            </a:r>
          </a:p>
          <a:p>
            <a:pPr marL="457200" indent="-457200"/>
            <a:r>
              <a:rPr lang="en-GB" sz="1000" i="1" dirty="0">
                <a:latin typeface="Arial" panose="020B0604020202020204" pitchFamily="34" charset="0"/>
                <a:cs typeface="Arial" panose="020B0604020202020204" pitchFamily="34" charset="0"/>
              </a:rPr>
              <a:t>To learn more</a:t>
            </a:r>
            <a:r>
              <a:rPr lang="en-US" sz="1000" b="0" i="1" dirty="0">
                <a:latin typeface="Arial" panose="020B0604020202020204" pitchFamily="34" charset="0"/>
                <a:cs typeface="Arial" panose="020B0604020202020204" pitchFamily="34" charset="0"/>
              </a:rPr>
              <a:t> </a:t>
            </a:r>
          </a:p>
          <a:p>
            <a:pPr marL="457200" indent="-457200"/>
            <a:r>
              <a:rPr lang="en-US" sz="1000" b="0" i="1" dirty="0">
                <a:latin typeface="Arial" panose="020B0604020202020204" pitchFamily="34" charset="0"/>
                <a:cs typeface="Arial" panose="020B0604020202020204" pitchFamily="34" charset="0"/>
                <a:hlinkClick r:id="rId3"/>
              </a:rPr>
              <a:t>Dancer position, Massage techniques to help babies with low tone breastfeed better</a:t>
            </a:r>
            <a:r>
              <a:rPr lang="en-US" sz="1000" b="0" i="1" dirty="0">
                <a:latin typeface="Arial" panose="020B0604020202020204" pitchFamily="34" charset="0"/>
                <a:cs typeface="Arial" panose="020B0604020202020204" pitchFamily="34" charset="0"/>
              </a:rPr>
              <a:t> 14.52–15.22</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Can babies with other special needs or neurological syndromes breastfeed?</a:t>
            </a:r>
          </a:p>
          <a:p>
            <a:r>
              <a:rPr lang="en-US" sz="1000" dirty="0">
                <a:latin typeface="Arial" panose="020B0604020202020204" pitchFamily="34" charset="0"/>
                <a:cs typeface="Arial" panose="020B0604020202020204" pitchFamily="34" charset="0"/>
              </a:rPr>
              <a:t>Many babies with apparent barriers to breastfeeding manage better than expected.</a:t>
            </a:r>
            <a:endParaRPr lang="en-US" sz="1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Support early and prolonged skin-to-skin contact and responsive care to build confidence.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Encourage the mother to begin breastfeeding as soon as possible after birth.</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Let a baby explore the breast and try to attach in his or her own way.</a:t>
            </a:r>
          </a:p>
          <a:p>
            <a:endParaRPr lang="en-US" sz="1000" dirty="0">
              <a:latin typeface="Arial" panose="020B0604020202020204" pitchFamily="34" charset="0"/>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956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2613" y="434975"/>
            <a:ext cx="3316287" cy="2486025"/>
          </a:xfrm>
        </p:spPr>
      </p:sp>
      <p:sp>
        <p:nvSpPr>
          <p:cNvPr id="3" name="Notes Placeholder 2"/>
          <p:cNvSpPr>
            <a:spLocks noGrp="1"/>
          </p:cNvSpPr>
          <p:nvPr>
            <p:ph type="body" idx="1"/>
          </p:nvPr>
        </p:nvSpPr>
        <p:spPr>
          <a:xfrm>
            <a:off x="685800" y="3029447"/>
            <a:ext cx="5486400" cy="4971553"/>
          </a:xfrm>
        </p:spPr>
        <p:txBody>
          <a:bodyPr/>
          <a:lstStyle/>
          <a:p>
            <a:r>
              <a:rPr lang="en-GB" sz="1000" b="1" i="1" dirty="0">
                <a:latin typeface="Arial" panose="020B0604020202020204" pitchFamily="34" charset="0"/>
                <a:cs typeface="Arial" panose="020B0604020202020204" pitchFamily="34" charset="0"/>
              </a:rPr>
              <a:t> </a:t>
            </a:r>
            <a:r>
              <a:rPr lang="en-GB" sz="1000" b="0" i="1" dirty="0">
                <a:latin typeface="Arial" panose="020B0604020202020204" pitchFamily="34" charset="0"/>
                <a:cs typeface="Arial" panose="020B0604020202020204" pitchFamily="34" charset="0"/>
              </a:rPr>
              <a:t>View videos</a:t>
            </a:r>
          </a:p>
          <a:p>
            <a:endParaRPr lang="en-GB" sz="1000" b="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Why do these babies have saturation monitors?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What is new knowledge for you in these videos?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Are there any skills or practices that are different from your current practice?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Do the videos highlight a quality gap?</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Practise techniques useful for breastfeeding a baby with a cleft.</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Express milk to increase flow before attaching the baby.</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Use alternative positions that help the baby self-attach and make mother comfortable.</a:t>
            </a:r>
          </a:p>
          <a:p>
            <a:pPr marL="342000" lvl="1" indent="-162000">
              <a:buFont typeface="Courier New" panose="02070309020205020404" pitchFamily="49" charset="0"/>
              <a:buChar char="o"/>
            </a:pPr>
            <a:r>
              <a:rPr lang="en-GB" sz="1000" dirty="0">
                <a:latin typeface="Arial" panose="020B0604020202020204" pitchFamily="34" charset="0"/>
                <a:cs typeface="Arial" panose="020B0604020202020204" pitchFamily="34" charset="0"/>
              </a:rPr>
              <a:t>Modified underarm position </a:t>
            </a:r>
          </a:p>
          <a:p>
            <a:pPr marL="342000" lvl="1" indent="-162000">
              <a:buFont typeface="Courier New" panose="02070309020205020404" pitchFamily="49" charset="0"/>
              <a:buChar char="o"/>
            </a:pPr>
            <a:r>
              <a:rPr lang="en-GB" sz="1000" dirty="0">
                <a:latin typeface="Arial" panose="020B0604020202020204" pitchFamily="34" charset="0"/>
                <a:cs typeface="Arial" panose="020B0604020202020204" pitchFamily="34" charset="0"/>
              </a:rPr>
              <a:t>Straddle position, with baby sitting upright facing mother with legs to either side, back supported with arm and head with hand</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Help babies with frequent burping/winding</a:t>
            </a:r>
            <a:r>
              <a:rPr lang="en-GB" sz="1000" baseline="0" dirty="0">
                <a:latin typeface="Arial" panose="020B0604020202020204" pitchFamily="34" charset="0"/>
                <a:cs typeface="Arial" panose="020B0604020202020204" pitchFamily="34" charset="0"/>
              </a:rPr>
              <a:t> as they swallow air.</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Assess need for alternative feeding methods: special cup, spoon or other system.</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1000" i="1" dirty="0">
                <a:latin typeface="Arial" panose="020B0604020202020204" pitchFamily="34" charset="0"/>
                <a:cs typeface="Arial" panose="020B0604020202020204" pitchFamily="34" charset="0"/>
              </a:rPr>
              <a:t>To learn more </a:t>
            </a:r>
            <a:br>
              <a:rPr lang="en-GB" sz="1000" i="1" dirty="0">
                <a:latin typeface="Arial" panose="020B0604020202020204" pitchFamily="34" charset="0"/>
                <a:cs typeface="Arial" panose="020B0604020202020204" pitchFamily="34" charset="0"/>
              </a:rPr>
            </a:br>
            <a:r>
              <a:rPr lang="en-US" sz="1000" i="1" dirty="0">
                <a:effectLst/>
                <a:latin typeface="Arial" panose="020B0604020202020204" pitchFamily="34" charset="0"/>
                <a:ea typeface="Myriad Pro" panose="020B0503030403020204"/>
                <a:cs typeface="Arial" panose="020B0604020202020204" pitchFamily="34" charset="0"/>
                <a:hlinkClick r:id="rId3"/>
              </a:rPr>
              <a:t>Breastfeeding for newborns with cleft</a:t>
            </a:r>
            <a:r>
              <a:rPr lang="en-US" sz="1000" i="1" dirty="0">
                <a:effectLst/>
                <a:latin typeface="Arial" panose="020B0604020202020204" pitchFamily="34" charset="0"/>
                <a:ea typeface="Myriad Pro" panose="020B0503030403020204"/>
                <a:cs typeface="Arial" panose="020B0604020202020204" pitchFamily="34" charset="0"/>
              </a:rPr>
              <a:t> </a:t>
            </a:r>
            <a:r>
              <a:rPr lang="en-US" sz="1000" dirty="0">
                <a:effectLst/>
                <a:latin typeface="Arial" panose="020B0604020202020204" pitchFamily="34" charset="0"/>
                <a:ea typeface="Myriad Pro" panose="020B0503030403020204"/>
                <a:cs typeface="Arial" panose="020B0604020202020204" pitchFamily="34" charset="0"/>
              </a:rPr>
              <a:t>0-3.28</a:t>
            </a:r>
          </a:p>
          <a:p>
            <a:endParaRPr lang="en-GB" sz="1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dirty="0">
                <a:latin typeface="Arial" panose="020B0604020202020204" pitchFamily="34" charset="0"/>
                <a:cs typeface="Arial" panose="020B0604020202020204" pitchFamily="34" charset="0"/>
              </a:rPr>
              <a:t>What difficulties may these babies have? </a:t>
            </a:r>
            <a:endParaRPr lang="en-GB" sz="1000" b="1"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Poor attachment – baby tiring easily, breast problems for mother</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Nasal regurgitation – desaturation or aspiration (pneumonia)</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Poor growth – malnutrition if inadequate feeding support</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How else can you support mothers and families?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Maintain skin-to-skin contact and encourage responsive, nurturing care from birth.</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Refer early for surgical treatment and expert feeding support.</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Support the parents to overcome possible stigma related to cleft.</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Link mothers and families to support groups and appropriate psychosocial support as needed.</a:t>
            </a:r>
          </a:p>
        </p:txBody>
      </p:sp>
    </p:spTree>
    <p:extLst>
      <p:ext uri="{BB962C8B-B14F-4D97-AF65-F5344CB8AC3E}">
        <p14:creationId xmlns:p14="http://schemas.microsoft.com/office/powerpoint/2010/main" val="2306837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pPr>
            <a:r>
              <a:rPr lang="en-US" sz="1000" b="1" dirty="0">
                <a:latin typeface="Arial" panose="020B0604020202020204" pitchFamily="34" charset="0"/>
                <a:ea typeface="Myriad Pro"/>
                <a:cs typeface="Arial" panose="020B0604020202020204" pitchFamily="34" charset="0"/>
              </a:rPr>
              <a:t>In your health facility which mothers do you advise to stop breastfeeding?</a:t>
            </a:r>
          </a:p>
          <a:p>
            <a:pPr>
              <a:spcBef>
                <a:spcPts val="500"/>
              </a:spcBef>
            </a:pPr>
            <a:r>
              <a:rPr lang="en-US" sz="1000" dirty="0">
                <a:latin typeface="Arial" panose="020B0604020202020204" pitchFamily="34" charset="0"/>
                <a:ea typeface="Myriad Pro"/>
                <a:cs typeface="Arial" panose="020B0604020202020204" pitchFamily="34" charset="0"/>
              </a:rPr>
              <a:t>If mothers are taking medications during breastfeeding, understand if those medications can affect the baby.</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Most drugs pass into breast milk only in small amounts. Very few affect the baby.</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It is rarely necessary to stop breastfeeding because of a mother’s medication.</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It is harmful to stop breastfeeding just because the mother is taking a medication and no one has checked whether it is contraindicated or not.</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Contraindicated medications are few. They include anticancer drugs and radioactive substances.</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Consultation with a doctor or breastfeeding/lactation specialist can help answer difficult questions.</a:t>
            </a:r>
          </a:p>
          <a:p>
            <a:pPr marL="171450" indent="-171450">
              <a:buFont typeface="Arial" panose="020B0604020202020204" pitchFamily="34" charset="0"/>
              <a:buChar char="•"/>
            </a:pPr>
            <a:endParaRPr lang="en-US" sz="1000" dirty="0">
              <a:latin typeface="Arial" panose="020B0604020202020204" pitchFamily="34" charset="0"/>
              <a:ea typeface="Myriad Pro"/>
              <a:cs typeface="Arial" panose="020B0604020202020204" pitchFamily="34" charset="0"/>
            </a:endParaRPr>
          </a:p>
          <a:p>
            <a:r>
              <a:rPr lang="en-US" sz="1000" i="1" dirty="0">
                <a:latin typeface="Arial" panose="020B0604020202020204" pitchFamily="34" charset="0"/>
                <a:ea typeface="Myriad Pro"/>
                <a:cs typeface="Arial" panose="020B0604020202020204" pitchFamily="34" charset="0"/>
              </a:rPr>
              <a:t>To learn more </a:t>
            </a:r>
            <a:br>
              <a:rPr lang="en-US" sz="1000" i="1" dirty="0">
                <a:latin typeface="Arial" panose="020B0604020202020204" pitchFamily="34" charset="0"/>
                <a:ea typeface="Myriad Pro"/>
                <a:cs typeface="Arial" panose="020B0604020202020204" pitchFamily="34" charset="0"/>
              </a:rPr>
            </a:br>
            <a:r>
              <a:rPr lang="en-GB" sz="18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LactMed</a:t>
            </a:r>
            <a:r>
              <a:rPr lang="en-US" sz="1800" i="1" u="sng" kern="100" dirty="0">
                <a:effectLst/>
                <a:latin typeface="Aptos" panose="020B0004020202020204" pitchFamily="34" charset="0"/>
                <a:ea typeface="Aptos" panose="020B0004020202020204" pitchFamily="34" charset="0"/>
                <a:cs typeface="Times New Roman" panose="02020603050405020304" pitchFamily="18" charset="0"/>
              </a:rPr>
              <a:t> </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500"/>
              </a:spcBef>
            </a:pPr>
            <a:endParaRPr lang="en-US" sz="1000" i="1" dirty="0">
              <a:latin typeface="Arial" panose="020B0604020202020204" pitchFamily="34" charset="0"/>
              <a:ea typeface="Myriad Pro"/>
              <a:cs typeface="Arial" panose="020B0604020202020204" pitchFamily="34" charset="0"/>
            </a:endParaRPr>
          </a:p>
          <a:p>
            <a:pPr>
              <a:spcBef>
                <a:spcPts val="500"/>
              </a:spcBef>
            </a:pPr>
            <a:r>
              <a:rPr lang="en-US" sz="1000" i="1" dirty="0">
                <a:latin typeface="Arial" panose="020B0604020202020204" pitchFamily="34" charset="0"/>
                <a:ea typeface="Myriad Pro"/>
                <a:cs typeface="Arial" panose="020B0604020202020204" pitchFamily="34" charset="0"/>
              </a:rPr>
              <a:t>This is a database of drugs and other chemicals to which breastfeeding mothers may be exposed. It includes information on the levels of such substances in breast milk and infant blood and the possible adverse effects in the nursing infant. Suggested therapeutic alternatives to those drugs are provided where appropriate. All data are derived from the scientific literature and fully referenced.</a:t>
            </a:r>
          </a:p>
          <a:p>
            <a:pPr marL="0" marR="0" lvl="0" indent="0" algn="l" defTabSz="914400" rtl="0" eaLnBrk="1" fontAlgn="auto" latinLnBrk="0" hangingPunct="1">
              <a:lnSpc>
                <a:spcPct val="100000"/>
              </a:lnSpc>
              <a:spcBef>
                <a:spcPts val="500"/>
              </a:spcBef>
              <a:spcAft>
                <a:spcPts val="0"/>
              </a:spcAft>
              <a:buClrTx/>
              <a:buSzTx/>
              <a:buFontTx/>
              <a:buNone/>
              <a:tabLst/>
              <a:defRPr/>
            </a:pPr>
            <a:r>
              <a:rPr lang="en-US" sz="1000" i="1" dirty="0">
                <a:solidFill>
                  <a:srgbClr val="0075BF"/>
                </a:solidFill>
                <a:effectLst/>
                <a:latin typeface="Arial" panose="020B0604020202020204" pitchFamily="34" charset="0"/>
                <a:ea typeface="Myriad Pro" panose="020B0503030403020204"/>
                <a:cs typeface="Arial" panose="020B0604020202020204" pitchFamily="34" charset="0"/>
                <a:hlinkClick r:id="rId4"/>
              </a:rPr>
              <a:t>Breastfeeding and maternal medication: recommendations for drugs in the Eleventh WHO Model List of Essential Drugs</a:t>
            </a:r>
            <a:r>
              <a:rPr lang="en-US" sz="1000" i="1" u="sng" dirty="0">
                <a:solidFill>
                  <a:srgbClr val="0075BF"/>
                </a:solidFill>
                <a:effectLst/>
                <a:uFill>
                  <a:solidFill>
                    <a:srgbClr val="0075BF"/>
                  </a:solidFill>
                </a:uFill>
                <a:latin typeface="Arial" panose="020B0604020202020204" pitchFamily="34" charset="0"/>
                <a:ea typeface="Myriad Pro" panose="020B0503030403020204"/>
                <a:cs typeface="Arial" panose="020B0604020202020204" pitchFamily="34" charset="0"/>
              </a:rPr>
              <a:t>.</a:t>
            </a:r>
            <a:r>
              <a:rPr lang="en-US" sz="1000" i="1" dirty="0">
                <a:solidFill>
                  <a:srgbClr val="0075BF"/>
                </a:solidFill>
                <a:effectLst/>
                <a:latin typeface="Arial" panose="020B0604020202020204" pitchFamily="34" charset="0"/>
                <a:ea typeface="Myriad Pro" panose="020B0503030403020204"/>
                <a:cs typeface="Arial" panose="020B0604020202020204" pitchFamily="34" charset="0"/>
              </a:rPr>
              <a:t> </a:t>
            </a:r>
            <a:endParaRPr lang="en-GB" sz="1000" dirty="0">
              <a:effectLst/>
              <a:latin typeface="Arial" panose="020B0604020202020204" pitchFamily="34" charset="0"/>
              <a:ea typeface="Myriad Pro" panose="020B0503030403020204"/>
              <a:cs typeface="Arial" panose="020B0604020202020204" pitchFamily="34" charset="0"/>
            </a:endParaRPr>
          </a:p>
          <a:p>
            <a:pPr>
              <a:spcBef>
                <a:spcPts val="500"/>
              </a:spcBef>
            </a:pPr>
            <a:endParaRPr lang="en-US" sz="1000" i="1" dirty="0">
              <a:latin typeface="Arial" panose="020B0604020202020204" pitchFamily="34" charset="0"/>
              <a:ea typeface="Myriad Pro"/>
              <a:cs typeface="Arial" panose="020B0604020202020204" pitchFamily="34" charset="0"/>
            </a:endParaRPr>
          </a:p>
        </p:txBody>
      </p:sp>
    </p:spTree>
    <p:extLst>
      <p:ext uri="{BB962C8B-B14F-4D97-AF65-F5344CB8AC3E}">
        <p14:creationId xmlns:p14="http://schemas.microsoft.com/office/powerpoint/2010/main" val="1632231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pPr>
            <a:r>
              <a:rPr lang="en-US" sz="1000" b="1" dirty="0">
                <a:latin typeface="Arial" panose="020B0604020202020204" pitchFamily="34" charset="0"/>
                <a:ea typeface="Myriad Pro"/>
                <a:cs typeface="Arial" panose="020B0604020202020204" pitchFamily="34" charset="0"/>
              </a:rPr>
              <a:t>In your health facility do mothers who are sick continue to breastfeed?</a:t>
            </a:r>
          </a:p>
          <a:p>
            <a:pPr>
              <a:spcBef>
                <a:spcPts val="500"/>
              </a:spcBef>
            </a:pPr>
            <a:r>
              <a:rPr lang="en-US" sz="1000" dirty="0">
                <a:latin typeface="Arial" panose="020B0604020202020204" pitchFamily="34" charset="0"/>
                <a:ea typeface="Myriad Pro"/>
                <a:cs typeface="Arial" panose="020B0604020202020204" pitchFamily="34" charset="0"/>
              </a:rPr>
              <a:t>It is rarely necessary for a sick mother to stop breastfeeding. </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With most common infections, antibodies in breast milk protect the baby.</a:t>
            </a:r>
            <a:endParaRPr lang="en-US" sz="1000" b="1" dirty="0">
              <a:latin typeface="Arial" panose="020B0604020202020204" pitchFamily="34" charset="0"/>
              <a:ea typeface="Myriad Pro"/>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A mother  may fear that her baby will catch her illness, or someone may have advised her to stop, or she may have been admitted to hospital and separated from her baby. </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Alternatives to breastfeeding include wet nursing and human donor breastmilk, with bovine breast milk substitute as a last resort.</a:t>
            </a:r>
          </a:p>
        </p:txBody>
      </p:sp>
    </p:spTree>
    <p:extLst>
      <p:ext uri="{BB962C8B-B14F-4D97-AF65-F5344CB8AC3E}">
        <p14:creationId xmlns:p14="http://schemas.microsoft.com/office/powerpoint/2010/main" val="420059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The nurse is squeezing the mother’s breast and pushing Hoa onto the breast.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Hoang’s mother is not participating.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It is not clear if Hoang is ready to feed.</a:t>
            </a:r>
          </a:p>
          <a:p>
            <a:pPr marL="0" indent="0">
              <a:buFont typeface="Arial" panose="020B0604020202020204" pitchFamily="34" charset="0"/>
              <a:buNone/>
            </a:pPr>
            <a:r>
              <a:rPr lang="en-US" sz="1000" dirty="0">
                <a:latin typeface="Arial" panose="020B0604020202020204" pitchFamily="34" charset="0"/>
                <a:cs typeface="Arial" panose="020B0604020202020204" pitchFamily="34" charset="0"/>
              </a:rPr>
              <a:t> </a:t>
            </a:r>
          </a:p>
          <a:p>
            <a:r>
              <a:rPr lang="en-US" sz="1000" b="1" dirty="0">
                <a:latin typeface="Arial" panose="020B0604020202020204" pitchFamily="34" charset="0"/>
                <a:cs typeface="Arial" panose="020B0604020202020204" pitchFamily="34" charset="0"/>
              </a:rPr>
              <a:t>Is this respectful care? </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How can you ensure that Hoang and her mother do not develop breastfeeding difficulties?</a:t>
            </a:r>
          </a:p>
        </p:txBody>
      </p:sp>
    </p:spTree>
    <p:extLst>
      <p:ext uri="{BB962C8B-B14F-4D97-AF65-F5344CB8AC3E}">
        <p14:creationId xmlns:p14="http://schemas.microsoft.com/office/powerpoint/2010/main" val="594071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pPr>
            <a:r>
              <a:rPr lang="en-US" sz="1000" b="1" dirty="0">
                <a:latin typeface="Arial" panose="020B0604020202020204" pitchFamily="34" charset="0"/>
                <a:ea typeface="Myriad Pro"/>
                <a:cs typeface="Arial" panose="020B0604020202020204" pitchFamily="34" charset="0"/>
              </a:rPr>
              <a:t>Do you practice re-lactation in your health facility?</a:t>
            </a:r>
          </a:p>
          <a:p>
            <a:pPr>
              <a:spcBef>
                <a:spcPts val="500"/>
              </a:spcBef>
            </a:pPr>
            <a:endParaRPr lang="en-US" sz="1000" dirty="0">
              <a:latin typeface="Arial" panose="020B0604020202020204" pitchFamily="34" charset="0"/>
              <a:ea typeface="Myriad Pro"/>
              <a:cs typeface="Arial" panose="020B0604020202020204" pitchFamily="34" charset="0"/>
            </a:endParaRPr>
          </a:p>
          <a:p>
            <a:pPr>
              <a:spcBef>
                <a:spcPts val="500"/>
              </a:spcBef>
            </a:pPr>
            <a:r>
              <a:rPr lang="en-US" sz="1000" dirty="0">
                <a:latin typeface="Arial" panose="020B0604020202020204" pitchFamily="34" charset="0"/>
                <a:ea typeface="Myriad Pro"/>
                <a:cs typeface="Arial" panose="020B0604020202020204" pitchFamily="34" charset="0"/>
              </a:rPr>
              <a:t>Re-lactation takes time, motivation, patience and experienced health workers as support.</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Re-lactation is especially important, in cultures where it is acceptable, if the mother has died during childbirth and another mother or family member will feed the orphaned infant.</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Re-lactation can be important during humanitarian emergencies and when a newborn has</a:t>
            </a:r>
            <a:r>
              <a:rPr lang="en-US" sz="1000" baseline="0" dirty="0">
                <a:latin typeface="Arial" panose="020B0604020202020204" pitchFamily="34" charset="0"/>
                <a:ea typeface="Myriad Pro"/>
                <a:cs typeface="Arial" panose="020B0604020202020204" pitchFamily="34" charset="0"/>
              </a:rPr>
              <a:t> been </a:t>
            </a:r>
            <a:r>
              <a:rPr lang="en-US" sz="1000" dirty="0">
                <a:latin typeface="Arial" panose="020B0604020202020204" pitchFamily="34" charset="0"/>
                <a:ea typeface="Myriad Pro"/>
                <a:cs typeface="Arial" panose="020B0604020202020204" pitchFamily="34" charset="0"/>
              </a:rPr>
              <a:t>sick.</a:t>
            </a:r>
          </a:p>
          <a:p>
            <a:pPr marL="171450" indent="-171450">
              <a:buFont typeface="Arial" panose="020B0604020202020204" pitchFamily="34" charset="0"/>
              <a:buChar char="•"/>
            </a:pPr>
            <a:r>
              <a:rPr lang="en-US" sz="1000" dirty="0">
                <a:latin typeface="Arial" panose="020B0604020202020204" pitchFamily="34" charset="0"/>
                <a:ea typeface="Myriad Pro"/>
                <a:cs typeface="Arial" panose="020B0604020202020204" pitchFamily="34" charset="0"/>
              </a:rPr>
              <a:t>Mothers adopting a newborn can breastfeed with support</a:t>
            </a:r>
          </a:p>
          <a:p>
            <a:pPr>
              <a:spcBef>
                <a:spcPts val="500"/>
              </a:spcBef>
            </a:pPr>
            <a:r>
              <a:rPr lang="en-US" sz="1000" dirty="0">
                <a:latin typeface="Arial" panose="020B0604020202020204" pitchFamily="34" charset="0"/>
                <a:ea typeface="Myriad Pro"/>
                <a:cs typeface="Arial" panose="020B0604020202020204" pitchFamily="34" charset="0"/>
              </a:rPr>
              <a:t> </a:t>
            </a:r>
          </a:p>
          <a:p>
            <a:pPr lvl="0">
              <a:spcBef>
                <a:spcPts val="500"/>
              </a:spcBef>
              <a:buSzPts val="1100"/>
              <a:tabLst>
                <a:tab pos="476250" algn="l"/>
                <a:tab pos="476885" algn="l"/>
              </a:tabLst>
            </a:pPr>
            <a:r>
              <a:rPr lang="en-US" sz="1000" i="1" dirty="0">
                <a:latin typeface="Arial" panose="020B0604020202020204" pitchFamily="34" charset="0"/>
                <a:cs typeface="Arial" panose="020B0604020202020204" pitchFamily="34" charset="0"/>
              </a:rPr>
              <a:t>To learn more </a:t>
            </a:r>
            <a:r>
              <a:rPr lang="en-US" sz="1000" i="1" dirty="0">
                <a:latin typeface="Arial" panose="020B0604020202020204" pitchFamily="34" charset="0"/>
                <a:ea typeface="Myriad Pro"/>
                <a:cs typeface="Arial" panose="020B0604020202020204" pitchFamily="34" charset="0"/>
              </a:rPr>
              <a:t> </a:t>
            </a:r>
            <a:br>
              <a:rPr lang="en-US" sz="1000" dirty="0">
                <a:latin typeface="Arial" panose="020B0604020202020204" pitchFamily="34" charset="0"/>
                <a:ea typeface="Myriad Pro"/>
                <a:cs typeface="Arial" panose="020B0604020202020204" pitchFamily="34" charset="0"/>
              </a:rPr>
            </a:br>
            <a:r>
              <a:rPr lang="en-US" sz="1000" i="1" u="sng" dirty="0">
                <a:solidFill>
                  <a:srgbClr val="0070C0"/>
                </a:solidFill>
                <a:latin typeface="Arial" panose="020B0604020202020204" pitchFamily="34" charset="0"/>
                <a:cs typeface="Arial" panose="020B0604020202020204" pitchFamily="34" charset="0"/>
                <a:hlinkClick r:id="rId3"/>
              </a:rPr>
              <a:t>UNICEF guidance on relactation 2020</a:t>
            </a:r>
            <a:endParaRPr lang="en-US" sz="1000" dirty="0">
              <a:latin typeface="Arial" panose="020B0604020202020204" pitchFamily="34" charset="0"/>
              <a:ea typeface="Myriad Pro"/>
              <a:cs typeface="Arial" panose="020B0604020202020204" pitchFamily="34" charset="0"/>
            </a:endParaRPr>
          </a:p>
          <a:p>
            <a:r>
              <a:rPr lang="en-US" sz="18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Relactation: review of experience and recommendations for practice</a:t>
            </a:r>
            <a:endParaRPr lang="en-NO"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000" i="1" dirty="0">
                <a:solidFill>
                  <a:srgbClr val="0075BF"/>
                </a:solidFill>
                <a:effectLst/>
                <a:latin typeface="Arial" panose="020B0604020202020204" pitchFamily="34" charset="0"/>
                <a:ea typeface="Myriad Pro"/>
                <a:cs typeface="Arial" panose="020B0604020202020204" pitchFamily="34" charset="0"/>
                <a:hlinkClick r:id="rId5"/>
              </a:rPr>
              <a:t>Relactation in </a:t>
            </a:r>
            <a:r>
              <a:rPr lang="en-US" sz="1000" i="1" spc="-15" dirty="0">
                <a:solidFill>
                  <a:srgbClr val="0075BF"/>
                </a:solidFill>
                <a:effectLst/>
                <a:latin typeface="Arial" panose="020B0604020202020204" pitchFamily="34" charset="0"/>
                <a:ea typeface="Myriad Pro"/>
                <a:cs typeface="Arial" panose="020B0604020202020204" pitchFamily="34" charset="0"/>
                <a:hlinkClick r:id="rId5"/>
              </a:rPr>
              <a:t>infant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feeding in emergencies </a:t>
            </a:r>
            <a:r>
              <a:rPr lang="en-US" sz="1000" i="1" spc="-20" dirty="0">
                <a:solidFill>
                  <a:srgbClr val="0075BF"/>
                </a:solidFill>
                <a:effectLst/>
                <a:latin typeface="Arial" panose="020B0604020202020204" pitchFamily="34" charset="0"/>
                <a:ea typeface="Myriad Pro"/>
                <a:cs typeface="Arial" panose="020B0604020202020204" pitchFamily="34" charset="0"/>
                <a:hlinkClick r:id="rId5"/>
              </a:rPr>
              <a:t>(IFE),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Module 2, </a:t>
            </a:r>
            <a:r>
              <a:rPr lang="en-US" sz="1000" i="1" spc="-15" dirty="0">
                <a:solidFill>
                  <a:srgbClr val="0075BF"/>
                </a:solidFill>
                <a:effectLst/>
                <a:latin typeface="Arial" panose="020B0604020202020204" pitchFamily="34" charset="0"/>
                <a:ea typeface="Myriad Pro"/>
                <a:cs typeface="Arial" panose="020B0604020202020204" pitchFamily="34" charset="0"/>
                <a:hlinkClick r:id="rId5"/>
              </a:rPr>
              <a:t>Version </a:t>
            </a:r>
            <a:r>
              <a:rPr lang="en-US" sz="1000" i="1" spc="-50" dirty="0">
                <a:solidFill>
                  <a:srgbClr val="0075BF"/>
                </a:solidFill>
                <a:effectLst/>
                <a:latin typeface="Arial" panose="020B0604020202020204" pitchFamily="34" charset="0"/>
                <a:ea typeface="Myriad Pro"/>
                <a:cs typeface="Arial" panose="020B0604020202020204" pitchFamily="34" charset="0"/>
                <a:hlinkClick r:id="rId5"/>
              </a:rPr>
              <a:t>1.1</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511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FEB2D-B6B1-B5E3-95AD-990406A45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C9D2E-7F21-FDEF-E84E-624D3F7FC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4DC45-B72B-2A4A-6BE6-99CA74199197}"/>
              </a:ext>
            </a:extLst>
          </p:cNvPr>
          <p:cNvSpPr>
            <a:spLocks noGrp="1"/>
          </p:cNvSpPr>
          <p:nvPr>
            <p:ph type="body" idx="1"/>
          </p:nvPr>
        </p:nvSpPr>
        <p:spPr>
          <a:xfrm>
            <a:off x="685800" y="4400550"/>
            <a:ext cx="5486400" cy="4305300"/>
          </a:xfrm>
        </p:spPr>
        <p:txBody>
          <a:bodyPr/>
          <a:lstStyle/>
          <a:p>
            <a:r>
              <a:rPr lang="en-US" sz="1000" b="1" i="0" spc="0" dirty="0">
                <a:effectLst/>
                <a:latin typeface="Arial" panose="020B0604020202020204" pitchFamily="34" charset="0"/>
                <a:ea typeface="Myriad Pro"/>
                <a:cs typeface="Arial" panose="020B0604020202020204" pitchFamily="34" charset="0"/>
              </a:rPr>
              <a:t>Repeat simulation</a:t>
            </a:r>
          </a:p>
          <a:p>
            <a:endParaRPr lang="en-US" sz="1000" b="0" i="0" spc="0" dirty="0">
              <a:effectLst/>
              <a:latin typeface="Arial" panose="020B0604020202020204" pitchFamily="34" charset="0"/>
              <a:ea typeface="Myriad Pro"/>
              <a:cs typeface="Arial" panose="020B0604020202020204" pitchFamily="34" charset="0"/>
            </a:endParaRPr>
          </a:p>
          <a:p>
            <a:r>
              <a:rPr lang="en-US" sz="1000" b="1" i="0" kern="100" spc="0" dirty="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spc="0" dirty="0">
                <a:effectLst/>
                <a:latin typeface="Arial" panose="020B0604020202020204" pitchFamily="34" charset="0"/>
                <a:ea typeface="Calibri" panose="020F0502020204030204" pitchFamily="34" charset="0"/>
                <a:cs typeface="Arial" panose="020B0604020202020204" pitchFamily="34" charset="0"/>
              </a:rPr>
              <a:t>– participants demonstrate examining, counseling and giving practical support for a breastfeeding problem.</a:t>
            </a:r>
          </a:p>
          <a:p>
            <a:pPr marL="228600" indent="-228600">
              <a:buAutoNum type="arabicPeriod"/>
            </a:pPr>
            <a:r>
              <a:rPr lang="en-US" sz="1000" b="0" i="0" spc="0" dirty="0">
                <a:effectLst/>
                <a:latin typeface="Arial" panose="020B0604020202020204" pitchFamily="34" charset="0"/>
                <a:ea typeface="Myriad Pro"/>
                <a:cs typeface="Arial" panose="020B0604020202020204" pitchFamily="34" charset="0"/>
              </a:rPr>
              <a:t>Asking mother’s permission to observe a breastfeed and examine her breasts</a:t>
            </a:r>
            <a:endParaRPr lang="en-US" sz="1000" dirty="0">
              <a:latin typeface="Arial" panose="020B0604020202020204" pitchFamily="34" charset="0"/>
              <a:ea typeface="Myriad Pro"/>
              <a:cs typeface="Arial" panose="020B0604020202020204" pitchFamily="34" charset="0"/>
            </a:endParaRPr>
          </a:p>
          <a:p>
            <a:pPr marL="228600" indent="-228600">
              <a:buAutoNum type="arabicPeriod"/>
            </a:pPr>
            <a:r>
              <a:rPr lang="en-US" sz="1000" b="0" i="0" spc="0" dirty="0">
                <a:effectLst/>
                <a:latin typeface="Arial" panose="020B0604020202020204" pitchFamily="34" charset="0"/>
                <a:ea typeface="Myriad Pro"/>
                <a:cs typeface="Arial" panose="020B0604020202020204" pitchFamily="34" charset="0"/>
              </a:rPr>
              <a:t>Assessing a breastfeed </a:t>
            </a:r>
          </a:p>
          <a:p>
            <a:pPr marL="228600" indent="-228600">
              <a:buAutoNum type="arabicPeriod"/>
            </a:pPr>
            <a:r>
              <a:rPr lang="en-US" sz="1000" dirty="0">
                <a:latin typeface="Arial" panose="020B0604020202020204" pitchFamily="34" charset="0"/>
                <a:ea typeface="Myriad Pro"/>
                <a:cs typeface="Arial" panose="020B0604020202020204" pitchFamily="34" charset="0"/>
              </a:rPr>
              <a:t>Examining the breasts for specific signs</a:t>
            </a:r>
            <a:endParaRPr lang="en-US" sz="1000" b="0" i="0" spc="0" dirty="0">
              <a:effectLst/>
              <a:latin typeface="Arial" panose="020B0604020202020204" pitchFamily="34" charset="0"/>
              <a:ea typeface="Myriad Pro"/>
              <a:cs typeface="Arial" panose="020B0604020202020204" pitchFamily="34" charset="0"/>
            </a:endParaRPr>
          </a:p>
          <a:p>
            <a:pPr marL="228600" indent="-228600">
              <a:buFont typeface="+mj-lt"/>
              <a:buAutoNum type="arabicPeriod"/>
            </a:pPr>
            <a:r>
              <a:rPr lang="en-US" sz="1000" dirty="0">
                <a:latin typeface="Arial" panose="020B0604020202020204" pitchFamily="34" charset="0"/>
                <a:ea typeface="Myriad Pro"/>
                <a:cs typeface="Arial" panose="020B0604020202020204" pitchFamily="34" charset="0"/>
              </a:rPr>
              <a:t>D</a:t>
            </a:r>
            <a:r>
              <a:rPr lang="en-US" sz="1000" b="0" i="0" spc="0" dirty="0">
                <a:effectLst/>
                <a:latin typeface="Arial" panose="020B0604020202020204" pitchFamily="34" charset="0"/>
                <a:ea typeface="Myriad Pro"/>
                <a:cs typeface="Arial" panose="020B0604020202020204" pitchFamily="34" charset="0"/>
              </a:rPr>
              <a:t>efining the breastfeeding difficulty</a:t>
            </a:r>
          </a:p>
          <a:p>
            <a:pPr marL="228600" indent="-228600">
              <a:buFont typeface="+mj-lt"/>
              <a:buAutoNum type="arabicPeriod"/>
            </a:pPr>
            <a:r>
              <a:rPr lang="en-US" sz="1000" b="0" i="0" spc="0" dirty="0">
                <a:effectLst/>
                <a:latin typeface="Arial" panose="020B0604020202020204" pitchFamily="34" charset="0"/>
                <a:ea typeface="Myriad Pro"/>
                <a:cs typeface="Arial" panose="020B0604020202020204" pitchFamily="34" charset="0"/>
              </a:rPr>
              <a:t>Counselling for the relevant problem, using effective and respectful communication</a:t>
            </a:r>
          </a:p>
          <a:p>
            <a:pPr marL="228600" indent="-228600">
              <a:buFont typeface="+mj-lt"/>
              <a:buAutoNum type="arabicPeriod"/>
            </a:pPr>
            <a:r>
              <a:rPr lang="en-US" sz="1000" b="0" i="0" spc="0" dirty="0">
                <a:effectLst/>
                <a:latin typeface="Arial" panose="020B0604020202020204" pitchFamily="34" charset="0"/>
                <a:ea typeface="Myriad Pro"/>
                <a:cs typeface="Arial" panose="020B0604020202020204" pitchFamily="34" charset="0"/>
              </a:rPr>
              <a:t>Giving practical support for the breastfeeding difficulty including:</a:t>
            </a:r>
            <a:br>
              <a:rPr lang="en-US" sz="1000" b="0" i="0" spc="0" dirty="0">
                <a:effectLst/>
                <a:latin typeface="Arial" panose="020B0604020202020204" pitchFamily="34" charset="0"/>
                <a:ea typeface="Myriad Pro"/>
                <a:cs typeface="Arial" panose="020B0604020202020204" pitchFamily="34" charset="0"/>
              </a:rPr>
            </a:br>
            <a:r>
              <a:rPr lang="en-US" sz="1000" b="0" i="0" spc="0" dirty="0">
                <a:effectLst/>
                <a:latin typeface="Arial" panose="020B0604020202020204" pitchFamily="34" charset="0"/>
                <a:ea typeface="Myriad Pro"/>
                <a:cs typeface="Arial" panose="020B0604020202020204" pitchFamily="34" charset="0"/>
              </a:rPr>
              <a:t>- </a:t>
            </a:r>
            <a:r>
              <a:rPr lang="en-US" sz="1000" b="0" i="0" spc="0" dirty="0">
                <a:latin typeface="Arial" panose="020B0604020202020204" pitchFamily="34" charset="0"/>
                <a:ea typeface="Myriad Pro"/>
                <a:cs typeface="Arial" panose="020B0604020202020204" pitchFamily="34" charset="0"/>
              </a:rPr>
              <a:t>Positioning and attachment </a:t>
            </a:r>
            <a:br>
              <a:rPr lang="en-US" sz="1000" b="0" i="0" spc="0" dirty="0">
                <a:latin typeface="Arial" panose="020B0604020202020204" pitchFamily="34" charset="0"/>
                <a:ea typeface="Myriad Pro"/>
                <a:cs typeface="Arial" panose="020B0604020202020204" pitchFamily="34" charset="0"/>
              </a:rPr>
            </a:br>
            <a:r>
              <a:rPr lang="en-US" sz="1000" b="0" i="0" spc="0" dirty="0">
                <a:latin typeface="Arial" panose="020B0604020202020204" pitchFamily="34" charset="0"/>
                <a:ea typeface="Myriad Pro"/>
                <a:cs typeface="Arial" panose="020B0604020202020204" pitchFamily="34" charset="0"/>
              </a:rPr>
              <a:t>- Massage of breast</a:t>
            </a:r>
            <a:br>
              <a:rPr lang="en-US" sz="1000" b="0" i="0" spc="0" dirty="0">
                <a:latin typeface="Arial" panose="020B0604020202020204" pitchFamily="34" charset="0"/>
                <a:ea typeface="Myriad Pro"/>
                <a:cs typeface="Arial" panose="020B0604020202020204" pitchFamily="34" charset="0"/>
              </a:rPr>
            </a:br>
            <a:r>
              <a:rPr lang="en-US" sz="1000" b="0" i="0" spc="0" dirty="0">
                <a:latin typeface="Arial" panose="020B0604020202020204" pitchFamily="34" charset="0"/>
                <a:ea typeface="Myriad Pro"/>
                <a:cs typeface="Arial" panose="020B0604020202020204" pitchFamily="34" charset="0"/>
              </a:rPr>
              <a:t>- </a:t>
            </a:r>
            <a:r>
              <a:rPr lang="en-US" sz="1000" b="0" i="0" spc="0" dirty="0">
                <a:effectLst/>
                <a:latin typeface="Arial" panose="020B0604020202020204" pitchFamily="34" charset="0"/>
                <a:ea typeface="Myriad Pro"/>
                <a:cs typeface="Arial" panose="020B0604020202020204" pitchFamily="34" charset="0"/>
              </a:rPr>
              <a:t>Expression of breastmilk</a:t>
            </a:r>
          </a:p>
          <a:p>
            <a:r>
              <a:rPr lang="en-US" sz="1000" b="0" i="0" spc="0" dirty="0">
                <a:effectLst/>
                <a:latin typeface="Arial" panose="020B0604020202020204" pitchFamily="34" charset="0"/>
                <a:ea typeface="Myriad Pro"/>
                <a:cs typeface="Arial" panose="020B0604020202020204" pitchFamily="34" charset="0"/>
              </a:rPr>
              <a:t> </a:t>
            </a:r>
          </a:p>
          <a:p>
            <a:pPr marL="0" marR="0" indent="0">
              <a:lnSpc>
                <a:spcPct val="107000"/>
              </a:lnSpc>
              <a:spcBef>
                <a:spcPts val="40"/>
              </a:spcBef>
              <a:spcAft>
                <a:spcPts val="0"/>
              </a:spcAft>
              <a:buNone/>
            </a:pPr>
            <a:r>
              <a:rPr lang="en-US" sz="1000" b="1" i="0" kern="1200" spc="0" dirty="0">
                <a:solidFill>
                  <a:srgbClr val="000000"/>
                </a:solidFill>
                <a:effectLst/>
                <a:latin typeface="Arial" panose="020B0604020202020204" pitchFamily="34" charset="0"/>
                <a:ea typeface="Myriad Pro"/>
                <a:cs typeface="Arial" panose="020B0604020202020204" pitchFamily="34" charset="0"/>
              </a:rPr>
              <a:t>Debriefing</a:t>
            </a:r>
            <a:r>
              <a:rPr lang="en-US" sz="1000" b="0" i="0" kern="1200" spc="0" dirty="0">
                <a:solidFill>
                  <a:srgbClr val="000000"/>
                </a:solidFill>
                <a:effectLst/>
                <a:latin typeface="Arial" panose="020B0604020202020204" pitchFamily="34" charset="0"/>
                <a:ea typeface="Myriad Pro"/>
                <a:cs typeface="Arial" panose="020B0604020202020204" pitchFamily="34" charset="0"/>
              </a:rPr>
              <a:t> – participants self-reflect and give feedback in their roles.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US" sz="1000" b="0" i="1" kern="1200" spc="0" dirty="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US" sz="1000" b="0" i="1"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was done well?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will you change the next time?</a:t>
            </a:r>
          </a:p>
          <a:p>
            <a:pPr marL="171450" marR="0" indent="-171450">
              <a:lnSpc>
                <a:spcPct val="107000"/>
              </a:lnSpc>
              <a:spcBef>
                <a:spcPts val="0"/>
              </a:spcBef>
              <a:spcAft>
                <a:spcPts val="0"/>
              </a:spcAft>
              <a:buFont typeface="Arial" panose="020B0604020202020204" pitchFamily="34" charset="0"/>
              <a:buChar char="•"/>
            </a:pP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spc="0" dirty="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spc="0" dirty="0">
              <a:solidFill>
                <a:srgbClr val="000000"/>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b="0" i="0" kern="100" spc="0" dirty="0">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Was handling of the baby gentle? </a:t>
            </a: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p>
          <a:p>
            <a:pPr marL="171450" marR="0" indent="-171450">
              <a:lnSpc>
                <a:spcPct val="107000"/>
              </a:lnSpc>
              <a:spcBef>
                <a:spcPts val="0"/>
              </a:spcBef>
              <a:spcAft>
                <a:spcPts val="0"/>
              </a:spcAft>
              <a:buFont typeface="Arial" panose="020B0604020202020204" pitchFamily="34" charset="0"/>
              <a:buChar char="•"/>
            </a:pPr>
            <a:r>
              <a:rPr lang="en-US" sz="1000" b="0" i="0" kern="0" spc="0" dirty="0">
                <a:latin typeface="Arial" panose="020B0604020202020204" pitchFamily="34" charset="0"/>
                <a:ea typeface="Times New Roman" panose="02020603050405020304" pitchFamily="18" charset="0"/>
                <a:cs typeface="Arial" panose="020B0604020202020204" pitchFamily="34" charset="0"/>
              </a:rPr>
              <a:t>Did the health worker ask for consent before touching mother or baby?</a:t>
            </a: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Did the health worker demonstrate positions using a mannequin?</a:t>
            </a:r>
          </a:p>
          <a:p>
            <a:pPr marL="171450" marR="0" indent="-171450">
              <a:lnSpc>
                <a:spcPct val="107000"/>
              </a:lnSpc>
              <a:spcBef>
                <a:spcPts val="0"/>
              </a:spcBef>
              <a:spcAft>
                <a:spcPts val="0"/>
              </a:spcAft>
              <a:buFont typeface="Arial" panose="020B0604020202020204" pitchFamily="34" charset="0"/>
              <a:buChar char="•"/>
            </a:pPr>
            <a:r>
              <a:rPr lang="en-US" sz="1000" kern="0" dirty="0">
                <a:latin typeface="Arial" panose="020B0604020202020204" pitchFamily="34" charset="0"/>
                <a:ea typeface="Times New Roman" panose="02020603050405020304" pitchFamily="18" charset="0"/>
                <a:cs typeface="Arial" panose="020B0604020202020204" pitchFamily="34" charset="0"/>
              </a:rPr>
              <a:t>D</a:t>
            </a:r>
            <a:r>
              <a:rPr lang="en-US" sz="1000" b="0" i="0" kern="0" spc="0" dirty="0">
                <a:latin typeface="Arial" panose="020B0604020202020204" pitchFamily="34" charset="0"/>
                <a:ea typeface="Times New Roman" panose="02020603050405020304" pitchFamily="18" charset="0"/>
                <a:cs typeface="Arial" panose="020B0604020202020204" pitchFamily="34" charset="0"/>
              </a:rPr>
              <a:t>id the health worker use hand-on-hand technique to guide mother? </a:t>
            </a:r>
            <a:endParaRPr lang="en-US" sz="1000" b="0" i="0" kern="0" spc="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7201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O"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156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00" dirty="0">
                <a:effectLst/>
                <a:latin typeface="Arial" panose="020B0604020202020204" pitchFamily="34" charset="0"/>
                <a:ea typeface="Calibri" panose="020F0502020204030204" pitchFamily="34" charset="0"/>
                <a:cs typeface="Arial" panose="020B0604020202020204" pitchFamily="34" charset="0"/>
              </a:rPr>
              <a:t>Review the Clinical practice checklist before observing or practicing in the clinical area.</a:t>
            </a:r>
          </a:p>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294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GB" sz="1000" kern="1200" dirty="0">
                <a:solidFill>
                  <a:schemeClr val="tx1"/>
                </a:solidFill>
                <a:effectLst/>
                <a:latin typeface="Arial" panose="020B0604020202020204" pitchFamily="34" charset="0"/>
                <a:cs typeface="Arial" panose="020B0604020202020204" pitchFamily="34" charset="0"/>
              </a:rPr>
              <a:t>After the clinical practice, discuss the observations made, possible reasons for practices, and changes needed to improve the quality of essential newborn care.</a:t>
            </a:r>
            <a:endParaRPr lang="en-US" sz="1000" b="1" dirty="0">
              <a:latin typeface="Arial" panose="020B0604020202020204" pitchFamily="34" charset="0"/>
              <a:cs typeface="Arial" panose="020B0604020202020204" pitchFamily="34" charset="0"/>
            </a:endParaRPr>
          </a:p>
          <a:p>
            <a:pPr marL="0" lvl="0" indent="0" algn="l">
              <a:buFont typeface="Arial" panose="020B0604020202020204" pitchFamily="34" charset="0"/>
              <a:buNone/>
            </a:pPr>
            <a:endParaRPr lang="en-US" sz="1000" b="1" dirty="0">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US" sz="1000" b="1" dirty="0">
                <a:latin typeface="Arial" panose="020B0604020202020204" pitchFamily="34" charset="0"/>
                <a:cs typeface="Arial" panose="020B0604020202020204" pitchFamily="34" charset="0"/>
              </a:rPr>
              <a:t>What new things will you do?</a:t>
            </a:r>
          </a:p>
          <a:p>
            <a:pPr marL="0" lvl="0" indent="0" algn="l">
              <a:buFont typeface="Arial" panose="020B0604020202020204" pitchFamily="34" charset="0"/>
              <a:buNone/>
            </a:pPr>
            <a:r>
              <a:rPr lang="en-US" sz="1000" b="1" dirty="0">
                <a:latin typeface="Arial" panose="020B0604020202020204" pitchFamily="34" charset="0"/>
                <a:cs typeface="Arial" panose="020B0604020202020204" pitchFamily="34" charset="0"/>
              </a:rPr>
              <a:t>What old things will you not do?</a:t>
            </a:r>
          </a:p>
          <a:p>
            <a:pPr marL="0" lvl="0" indent="0" algn="l">
              <a:buFont typeface="Arial" panose="020B0604020202020204" pitchFamily="34" charset="0"/>
              <a:buNone/>
            </a:pPr>
            <a:r>
              <a:rPr lang="en-US" sz="1000" b="1" dirty="0">
                <a:latin typeface="Arial" panose="020B0604020202020204" pitchFamily="34" charset="0"/>
                <a:cs typeface="Arial" panose="020B0604020202020204" pitchFamily="34" charset="0"/>
              </a:rPr>
              <a:t>How will you make a change?</a:t>
            </a:r>
          </a:p>
          <a:p>
            <a:endParaRPr lang="en-GB" sz="1000" dirty="0"/>
          </a:p>
        </p:txBody>
      </p:sp>
    </p:spTree>
    <p:extLst>
      <p:ext uri="{BB962C8B-B14F-4D97-AF65-F5344CB8AC3E}">
        <p14:creationId xmlns:p14="http://schemas.microsoft.com/office/powerpoint/2010/main" val="25006861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115000"/>
              </a:lnSpc>
              <a:spcAft>
                <a:spcPts val="0"/>
              </a:spcAft>
              <a:buSzPts val="1000"/>
              <a:tabLst>
                <a:tab pos="1943735" algn="l"/>
                <a:tab pos="1944370" algn="l"/>
              </a:tabLst>
            </a:pPr>
            <a:endParaRPr lang="en-GB" sz="1000" dirty="0">
              <a:effectLst/>
              <a:latin typeface="Arial" panose="020B0604020202020204" pitchFamily="34" charset="0"/>
              <a:ea typeface="Myriad Pro" panose="020B0503030403020204"/>
              <a:cs typeface="Arial" panose="020B0604020202020204" pitchFamily="34" charset="0"/>
            </a:endParaRPr>
          </a:p>
        </p:txBody>
      </p:sp>
    </p:spTree>
    <p:extLst>
      <p:ext uri="{BB962C8B-B14F-4D97-AF65-F5344CB8AC3E}">
        <p14:creationId xmlns:p14="http://schemas.microsoft.com/office/powerpoint/2010/main" val="3793118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31366-CE92-05D5-080F-A8FD3234E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297F9-9422-2766-2E93-32808208C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64C63-054C-EE20-6C8A-DA83BC227B2D}"/>
              </a:ext>
            </a:extLst>
          </p:cNvPr>
          <p:cNvSpPr>
            <a:spLocks noGrp="1"/>
          </p:cNvSpPr>
          <p:nvPr>
            <p:ph type="body" idx="1"/>
          </p:nvPr>
        </p:nvSpPr>
        <p:spPr/>
        <p:txBody>
          <a:bodyPr/>
          <a:lstStyle/>
          <a:p>
            <a:r>
              <a:rPr lang="en-US" sz="1000" b="1" i="0" kern="100" dirty="0">
                <a:effectLst/>
                <a:latin typeface="Arial" panose="020B0604020202020204" pitchFamily="34" charset="0"/>
                <a:ea typeface="Calibri" panose="020F0502020204030204" pitchFamily="34" charset="0"/>
                <a:cs typeface="Arial" panose="020B0604020202020204" pitchFamily="34" charset="0"/>
              </a:rPr>
              <a:t>Simulation</a:t>
            </a:r>
          </a:p>
          <a:p>
            <a:endParaRPr lang="en-US" sz="1000" b="1" i="0" kern="100" dirty="0">
              <a:effectLst/>
              <a:latin typeface="Arial" panose="020B0604020202020204" pitchFamily="34" charset="0"/>
              <a:ea typeface="Calibri" panose="020F0502020204030204" pitchFamily="34" charset="0"/>
              <a:cs typeface="Arial" panose="020B0604020202020204" pitchFamily="34" charset="0"/>
            </a:endParaRPr>
          </a:p>
          <a:p>
            <a:r>
              <a:rPr lang="en-US" sz="1000" b="1" i="0" kern="100" dirty="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dirty="0">
                <a:effectLst/>
                <a:latin typeface="Arial" panose="020B0604020202020204" pitchFamily="34" charset="0"/>
                <a:ea typeface="Calibri" panose="020F0502020204030204" pitchFamily="34" charset="0"/>
                <a:cs typeface="Arial" panose="020B0604020202020204" pitchFamily="34" charset="0"/>
              </a:rPr>
              <a:t>– participants demonstrate supporting positioning and attachment with a mother who needs adapted methods of learning.</a:t>
            </a:r>
          </a:p>
          <a:p>
            <a:pPr marL="171450" indent="-171450">
              <a:buFont typeface="Arial" panose="020B0604020202020204" pitchFamily="34" charset="0"/>
              <a:buChar char="•"/>
            </a:pPr>
            <a:r>
              <a:rPr lang="en-GB" sz="1000" i="0" dirty="0">
                <a:latin typeface="Arial" panose="020B0604020202020204" pitchFamily="34" charset="0"/>
                <a:cs typeface="Arial" panose="020B0604020202020204" pitchFamily="34" charset="0"/>
              </a:rPr>
              <a:t>Communicating respectfully with a mother with a visual impairment</a:t>
            </a:r>
          </a:p>
          <a:p>
            <a:pPr marL="171450" indent="-171450">
              <a:buFont typeface="Arial" panose="020B0604020202020204" pitchFamily="34" charset="0"/>
              <a:buChar char="•"/>
            </a:pPr>
            <a:r>
              <a:rPr lang="en-GB" sz="1000" i="0" dirty="0">
                <a:latin typeface="Arial" panose="020B0604020202020204" pitchFamily="34" charset="0"/>
                <a:cs typeface="Arial" panose="020B0604020202020204" pitchFamily="34" charset="0"/>
              </a:rPr>
              <a:t>Demonstrating with hand-on-hand technique using touch for positioning and attachment and listening for effective latch and feeding </a:t>
            </a:r>
          </a:p>
          <a:p>
            <a:pPr marL="171450" indent="-171450">
              <a:buFont typeface="Arial" panose="020B0604020202020204" pitchFamily="34" charset="0"/>
              <a:buChar char="•"/>
            </a:pPr>
            <a:r>
              <a:rPr lang="en-GB" sz="1000" i="0" dirty="0">
                <a:latin typeface="Arial" panose="020B0604020202020204" pitchFamily="34" charset="0"/>
                <a:cs typeface="Arial" panose="020B0604020202020204" pitchFamily="34" charset="0"/>
              </a:rPr>
              <a:t>Explaining what to do if attachment does not feel right</a:t>
            </a:r>
          </a:p>
          <a:p>
            <a:pPr marL="171450" indent="-171450">
              <a:buFont typeface="Arial" panose="020B0604020202020204" pitchFamily="34" charset="0"/>
              <a:buChar char="•"/>
            </a:pPr>
            <a:r>
              <a:rPr lang="en-GB" sz="1000" i="0" dirty="0">
                <a:latin typeface="Arial" panose="020B0604020202020204" pitchFamily="34" charset="0"/>
                <a:cs typeface="Arial" panose="020B0604020202020204" pitchFamily="34" charset="0"/>
              </a:rPr>
              <a:t>Exploring which position Thu and her baby prefer – </a:t>
            </a:r>
            <a:r>
              <a:rPr lang="en-GB" sz="1000" b="1" i="0" dirty="0">
                <a:latin typeface="Arial" panose="020B0604020202020204" pitchFamily="34" charset="0"/>
                <a:cs typeface="Arial" panose="020B0604020202020204" pitchFamily="34" charset="0"/>
              </a:rPr>
              <a:t>reclined or side-lying, football hold with pillow</a:t>
            </a:r>
          </a:p>
          <a:p>
            <a:pPr marL="171450" indent="-171450">
              <a:buFont typeface="Arial" panose="020B0604020202020204" pitchFamily="34" charset="0"/>
              <a:buChar char="•"/>
            </a:pPr>
            <a:r>
              <a:rPr lang="en-GB" sz="1000" i="0" dirty="0">
                <a:latin typeface="Arial" panose="020B0604020202020204" pitchFamily="34" charset="0"/>
                <a:cs typeface="Arial" panose="020B0604020202020204" pitchFamily="34" charset="0"/>
              </a:rPr>
              <a:t>Referring appropriately (lactation consultant if available).</a:t>
            </a:r>
          </a:p>
          <a:p>
            <a:pPr marL="0" marR="0" indent="0">
              <a:lnSpc>
                <a:spcPct val="107000"/>
              </a:lnSpc>
              <a:spcBef>
                <a:spcPts val="40"/>
              </a:spcBef>
              <a:spcAft>
                <a:spcPts val="0"/>
              </a:spcAft>
              <a:buNone/>
            </a:pPr>
            <a:r>
              <a:rPr lang="en-GB" sz="1000" i="0" dirty="0">
                <a:latin typeface="Arial" panose="020B0604020202020204" pitchFamily="34" charset="0"/>
                <a:cs typeface="Arial" panose="020B0604020202020204" pitchFamily="34" charset="0"/>
              </a:rPr>
              <a:t> </a:t>
            </a:r>
          </a:p>
          <a:p>
            <a:pPr marL="0" marR="0" indent="0">
              <a:lnSpc>
                <a:spcPct val="107000"/>
              </a:lnSpc>
              <a:spcBef>
                <a:spcPts val="40"/>
              </a:spcBef>
              <a:spcAft>
                <a:spcPts val="0"/>
              </a:spcAft>
              <a:buNone/>
            </a:pPr>
            <a:r>
              <a:rPr lang="en-US" sz="1000" b="1" i="0" kern="1200" dirty="0">
                <a:solidFill>
                  <a:srgbClr val="000000"/>
                </a:solidFill>
                <a:effectLst/>
                <a:latin typeface="Arial" panose="020B0604020202020204" pitchFamily="34" charset="0"/>
                <a:ea typeface="Myriad Pro"/>
                <a:cs typeface="Arial" panose="020B0604020202020204" pitchFamily="34" charset="0"/>
              </a:rPr>
              <a:t>Debriefing </a:t>
            </a:r>
            <a:r>
              <a:rPr lang="en-US" sz="1000" b="0" i="0" kern="1200" dirty="0">
                <a:solidFill>
                  <a:srgbClr val="000000"/>
                </a:solidFill>
                <a:effectLst/>
                <a:latin typeface="Arial" panose="020B0604020202020204" pitchFamily="34" charset="0"/>
                <a:ea typeface="Myriad Pro"/>
                <a:cs typeface="Arial" panose="020B0604020202020204" pitchFamily="34" charset="0"/>
              </a:rPr>
              <a:t>– participants self-reflect and give feedback in their roles. </a:t>
            </a:r>
            <a:endParaRPr lang="en-US" sz="1000" b="0" i="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000" b="0" i="1" kern="1200" dirty="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US" sz="1000" b="0" i="1" kern="10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dirty="0">
                <a:solidFill>
                  <a:srgbClr val="000000"/>
                </a:solidFill>
                <a:effectLst/>
                <a:latin typeface="Arial" panose="020B0604020202020204" pitchFamily="34" charset="0"/>
                <a:ea typeface="Myriad Pro"/>
                <a:cs typeface="Arial" panose="020B0604020202020204" pitchFamily="34" charset="0"/>
              </a:rPr>
              <a:t>What was done well?  </a:t>
            </a:r>
            <a:endParaRPr lang="en-US" sz="1000" b="0" i="0" kern="10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dirty="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b="0" i="0" kern="10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i="0" kern="1200" dirty="0">
                <a:solidFill>
                  <a:srgbClr val="000000"/>
                </a:solidFill>
                <a:effectLst/>
                <a:latin typeface="Arial" panose="020B0604020202020204" pitchFamily="34" charset="0"/>
                <a:ea typeface="Myriad Pro"/>
                <a:cs typeface="Arial" panose="020B0604020202020204" pitchFamily="34" charset="0"/>
              </a:rPr>
              <a:t>What will you change the next time?</a:t>
            </a:r>
          </a:p>
          <a:p>
            <a:pPr marL="171450" marR="0" indent="-171450">
              <a:lnSpc>
                <a:spcPct val="107000"/>
              </a:lnSpc>
              <a:spcBef>
                <a:spcPts val="0"/>
              </a:spcBef>
              <a:spcAft>
                <a:spcPts val="0"/>
              </a:spcAft>
              <a:buFont typeface="Arial" panose="020B0604020202020204" pitchFamily="34" charset="0"/>
              <a:buChar char="•"/>
            </a:pPr>
            <a:endParaRPr lang="en-US" sz="1000" b="0" i="1"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dirty="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dirty="0">
              <a:solidFill>
                <a:srgbClr val="000000"/>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i="0" kern="0" dirty="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i="0" kern="100" dirty="0">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i="0" dirty="0">
                <a:latin typeface="Arial" panose="020B0604020202020204" pitchFamily="34" charset="0"/>
                <a:cs typeface="Arial" panose="020B0604020202020204" pitchFamily="34" charset="0"/>
              </a:rPr>
              <a:t>Did </a:t>
            </a:r>
            <a:r>
              <a:rPr lang="en-GB" sz="1000" dirty="0">
                <a:latin typeface="Arial" panose="020B0604020202020204" pitchFamily="34" charset="0"/>
                <a:cs typeface="Arial" panose="020B0604020202020204" pitchFamily="34" charset="0"/>
              </a:rPr>
              <a:t>the health worker</a:t>
            </a:r>
            <a:r>
              <a:rPr lang="en-GB" sz="1000" i="0" dirty="0">
                <a:latin typeface="Arial" panose="020B0604020202020204" pitchFamily="34" charset="0"/>
                <a:cs typeface="Arial" panose="020B0604020202020204" pitchFamily="34" charset="0"/>
              </a:rPr>
              <a:t> ask for consent?</a:t>
            </a:r>
          </a:p>
          <a:p>
            <a:pPr marL="171450" marR="0" indent="-171450">
              <a:lnSpc>
                <a:spcPct val="107000"/>
              </a:lnSpc>
              <a:spcBef>
                <a:spcPts val="0"/>
              </a:spcBef>
              <a:spcAft>
                <a:spcPts val="0"/>
              </a:spcAft>
              <a:buFont typeface="Arial" panose="020B0604020202020204" pitchFamily="34" charset="0"/>
              <a:buChar char="•"/>
            </a:pPr>
            <a:r>
              <a:rPr lang="en-GB" sz="1000" i="0" dirty="0">
                <a:latin typeface="Arial" panose="020B0604020202020204" pitchFamily="34" charset="0"/>
                <a:cs typeface="Arial" panose="020B0604020202020204" pitchFamily="34" charset="0"/>
              </a:rPr>
              <a:t>Did </a:t>
            </a:r>
            <a:r>
              <a:rPr lang="en-GB" sz="1000" dirty="0">
                <a:latin typeface="Arial" panose="020B0604020202020204" pitchFamily="34" charset="0"/>
                <a:cs typeface="Arial" panose="020B0604020202020204" pitchFamily="34" charset="0"/>
              </a:rPr>
              <a:t>the health worker</a:t>
            </a:r>
            <a:r>
              <a:rPr lang="en-GB" sz="1000" i="0" dirty="0">
                <a:latin typeface="Arial" panose="020B0604020202020204" pitchFamily="34" charset="0"/>
                <a:cs typeface="Arial" panose="020B0604020202020204" pitchFamily="34" charset="0"/>
              </a:rPr>
              <a:t> use hand-on-hand technique for trying different positions?</a:t>
            </a:r>
          </a:p>
          <a:p>
            <a:pPr marL="171450" marR="0" indent="-171450">
              <a:lnSpc>
                <a:spcPct val="107000"/>
              </a:lnSpc>
              <a:spcBef>
                <a:spcPts val="0"/>
              </a:spcBef>
              <a:spcAft>
                <a:spcPts val="0"/>
              </a:spcAft>
              <a:buFont typeface="Arial" panose="020B0604020202020204" pitchFamily="34" charset="0"/>
              <a:buChar char="•"/>
            </a:pPr>
            <a:r>
              <a:rPr lang="en-US" sz="1000" i="0" kern="0" dirty="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endParaRPr lang="en-US" sz="1000" i="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9048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b="1" i="0" kern="100" dirty="0">
                <a:effectLst/>
                <a:latin typeface="Arial" panose="020B0604020202020204" pitchFamily="34" charset="0"/>
                <a:ea typeface="Calibri" panose="020F0502020204030204" pitchFamily="34" charset="0"/>
                <a:cs typeface="Arial" panose="020B0604020202020204" pitchFamily="34" charset="0"/>
              </a:rPr>
              <a:t>Simulation</a:t>
            </a:r>
          </a:p>
          <a:p>
            <a:pPr algn="just"/>
            <a:endParaRPr lang="en-US" sz="1000" b="1" i="0" kern="100" spc="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1000" b="1" i="0" kern="100" spc="0" dirty="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spc="0" dirty="0">
                <a:effectLst/>
                <a:latin typeface="Arial" panose="020B0604020202020204" pitchFamily="34" charset="0"/>
                <a:ea typeface="Calibri" panose="020F0502020204030204" pitchFamily="34" charset="0"/>
                <a:cs typeface="Arial" panose="020B0604020202020204" pitchFamily="34" charset="0"/>
              </a:rPr>
              <a:t>– participants demonstrate supporting expression of breast milk after caesarean section.</a:t>
            </a:r>
          </a:p>
          <a:p>
            <a:pPr marL="228600" indent="-228600" algn="just">
              <a:buFont typeface="+mj-lt"/>
              <a:buAutoNum type="arabicPeriod"/>
            </a:pPr>
            <a:r>
              <a:rPr lang="en-US" sz="1000" i="0" spc="0" dirty="0">
                <a:latin typeface="Arial" panose="020B0604020202020204" pitchFamily="34" charset="0"/>
                <a:ea typeface="Myriad Pro" panose="020B0503030403020204"/>
                <a:cs typeface="Arial" panose="020B0604020202020204" pitchFamily="34" charset="0"/>
              </a:rPr>
              <a:t>C</a:t>
            </a:r>
            <a:r>
              <a:rPr lang="en-US" sz="1000" i="0" spc="0" dirty="0">
                <a:effectLst/>
                <a:latin typeface="Arial" panose="020B0604020202020204" pitchFamily="34" charset="0"/>
                <a:ea typeface="Myriad Pro" panose="020B0503030403020204"/>
                <a:cs typeface="Arial" panose="020B0604020202020204" pitchFamily="34" charset="0"/>
              </a:rPr>
              <a:t>ommunicating the importance of skin-to-skin contact to feeding reflexes</a:t>
            </a:r>
          </a:p>
          <a:p>
            <a:pPr marL="228600" indent="-228600" algn="just">
              <a:buFont typeface="+mj-lt"/>
              <a:buAutoNum type="arabicPeriod"/>
            </a:pPr>
            <a:r>
              <a:rPr lang="en-US" sz="1000" i="0" spc="0" dirty="0">
                <a:effectLst/>
                <a:latin typeface="Arial" panose="020B0604020202020204" pitchFamily="34" charset="0"/>
                <a:ea typeface="Myriad Pro" panose="020B0503030403020204"/>
                <a:cs typeface="Arial" panose="020B0604020202020204" pitchFamily="34" charset="0"/>
              </a:rPr>
              <a:t>Recognizing feeding cues</a:t>
            </a:r>
          </a:p>
          <a:p>
            <a:pPr marL="228600" indent="-228600" algn="just">
              <a:buFont typeface="+mj-lt"/>
              <a:buAutoNum type="arabicPeriod"/>
            </a:pPr>
            <a:r>
              <a:rPr lang="en-US" sz="1000" dirty="0">
                <a:latin typeface="Arial" panose="020B0604020202020204" pitchFamily="34" charset="0"/>
                <a:ea typeface="Myriad Pro" panose="020B0503030403020204"/>
                <a:cs typeface="Arial" panose="020B0604020202020204" pitchFamily="34" charset="0"/>
              </a:rPr>
              <a:t>Providing </a:t>
            </a:r>
            <a:r>
              <a:rPr lang="en-US" sz="1000" i="0" spc="0" dirty="0">
                <a:latin typeface="Arial" panose="020B0604020202020204" pitchFamily="34" charset="0"/>
                <a:ea typeface="Myriad Pro" panose="020B0503030403020204"/>
                <a:cs typeface="Arial" panose="020B0604020202020204" pitchFamily="34" charset="0"/>
              </a:rPr>
              <a:t>responsive feeding – including gently stimulating to wake and feed</a:t>
            </a:r>
            <a:endParaRPr lang="en-US" sz="1000" dirty="0">
              <a:latin typeface="Arial" panose="020B0604020202020204" pitchFamily="34" charset="0"/>
              <a:ea typeface="Myriad Pro" panose="020B0503030403020204"/>
              <a:cs typeface="Arial" panose="020B0604020202020204" pitchFamily="34" charset="0"/>
            </a:endParaRPr>
          </a:p>
          <a:p>
            <a:pPr marL="228600" indent="-228600" algn="just">
              <a:buFont typeface="+mj-lt"/>
              <a:buAutoNum type="arabicPeriod"/>
            </a:pPr>
            <a:r>
              <a:rPr lang="en-US" sz="1000" i="0" spc="0" dirty="0">
                <a:effectLst/>
                <a:latin typeface="Arial" panose="020B0604020202020204" pitchFamily="34" charset="0"/>
                <a:ea typeface="Myriad Pro" panose="020B0503030403020204"/>
                <a:cs typeface="Arial" panose="020B0604020202020204" pitchFamily="34" charset="0"/>
              </a:rPr>
              <a:t>Expressing breastmilk as soon as possible after birth if baby does not feed</a:t>
            </a:r>
          </a:p>
          <a:p>
            <a:pPr marL="228600" indent="-228600" algn="just">
              <a:buFont typeface="+mj-lt"/>
              <a:buAutoNum type="arabicPeriod"/>
            </a:pPr>
            <a:r>
              <a:rPr lang="en-US" sz="1000" dirty="0">
                <a:latin typeface="Arial" panose="020B0604020202020204" pitchFamily="34" charset="0"/>
                <a:ea typeface="Myriad Pro" panose="020B0503030403020204"/>
                <a:cs typeface="Arial" panose="020B0604020202020204" pitchFamily="34" charset="0"/>
              </a:rPr>
              <a:t>Storing breast milk safely</a:t>
            </a:r>
            <a:endParaRPr lang="en-GB" sz="1000" i="0" spc="0" dirty="0">
              <a:effectLst/>
              <a:latin typeface="Arial" panose="020B0604020202020204" pitchFamily="34" charset="0"/>
              <a:ea typeface="Myriad Pro" panose="020B0503030403020204"/>
              <a:cs typeface="Arial" panose="020B0604020202020204" pitchFamily="34" charset="0"/>
            </a:endParaRPr>
          </a:p>
          <a:p>
            <a:pPr marL="228600" indent="-228600" algn="l">
              <a:buFont typeface="+mj-lt"/>
              <a:buAutoNum type="arabicPeriod"/>
            </a:pPr>
            <a:r>
              <a:rPr lang="en-US" sz="1000" i="0" spc="0" dirty="0">
                <a:effectLst/>
                <a:latin typeface="Arial" panose="020B0604020202020204" pitchFamily="34" charset="0"/>
                <a:ea typeface="Myriad Pro" panose="020B0503030403020204"/>
                <a:cs typeface="Arial" panose="020B0604020202020204" pitchFamily="34" charset="0"/>
              </a:rPr>
              <a:t>Supporting Betty to establish skin-to-skin contact and initiate breastfeeding</a:t>
            </a:r>
            <a:br>
              <a:rPr lang="en-US" sz="1000" i="0" spc="0" dirty="0">
                <a:effectLst/>
                <a:latin typeface="Arial" panose="020B0604020202020204" pitchFamily="34" charset="0"/>
                <a:ea typeface="Myriad Pro" panose="020B0503030403020204"/>
                <a:cs typeface="Arial" panose="020B0604020202020204" pitchFamily="34" charset="0"/>
              </a:rPr>
            </a:br>
            <a:r>
              <a:rPr lang="en-US" sz="1000" i="0" spc="0" dirty="0">
                <a:effectLst/>
                <a:latin typeface="Arial" panose="020B0604020202020204" pitchFamily="34" charset="0"/>
                <a:ea typeface="Myriad Pro" panose="020B0503030403020204"/>
                <a:cs typeface="Arial" panose="020B0604020202020204" pitchFamily="34" charset="0"/>
              </a:rPr>
              <a:t>  </a:t>
            </a:r>
            <a:endParaRPr lang="en-US" sz="1000" i="0" spc="0" dirty="0">
              <a:latin typeface="Arial" panose="020B0604020202020204" pitchFamily="34" charset="0"/>
              <a:cs typeface="Arial" panose="020B0604020202020204" pitchFamily="34" charset="0"/>
            </a:endParaRPr>
          </a:p>
          <a:p>
            <a:pPr marL="0" marR="0" indent="0">
              <a:lnSpc>
                <a:spcPct val="107000"/>
              </a:lnSpc>
              <a:spcBef>
                <a:spcPts val="40"/>
              </a:spcBef>
              <a:spcAft>
                <a:spcPts val="0"/>
              </a:spcAft>
              <a:buNone/>
            </a:pPr>
            <a:r>
              <a:rPr lang="en-US" sz="1000" b="1" i="0" kern="1200" spc="0" dirty="0">
                <a:solidFill>
                  <a:srgbClr val="000000"/>
                </a:solidFill>
                <a:effectLst/>
                <a:latin typeface="Arial" panose="020B0604020202020204" pitchFamily="34" charset="0"/>
                <a:ea typeface="Myriad Pro"/>
                <a:cs typeface="Arial" panose="020B0604020202020204" pitchFamily="34" charset="0"/>
              </a:rPr>
              <a:t>Debriefing </a:t>
            </a:r>
            <a:r>
              <a:rPr lang="en-US" sz="1000" b="0" i="0" kern="1200" spc="0" dirty="0">
                <a:solidFill>
                  <a:srgbClr val="000000"/>
                </a:solidFill>
                <a:effectLst/>
                <a:latin typeface="Arial" panose="020B0604020202020204" pitchFamily="34" charset="0"/>
                <a:ea typeface="Myriad Pro"/>
                <a:cs typeface="Arial" panose="020B0604020202020204" pitchFamily="34" charset="0"/>
              </a:rPr>
              <a:t>– participants self-reflect and give feedback in their roles. </a:t>
            </a: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000" b="0" i="1" kern="1200" spc="0" dirty="0">
                <a:solidFill>
                  <a:srgbClr val="000000"/>
                </a:solidFill>
                <a:effectLst/>
                <a:latin typeface="Arial" panose="020B0604020202020204" pitchFamily="34" charset="0"/>
                <a:ea typeface="Myriad Pro"/>
                <a:cs typeface="Arial" panose="020B0604020202020204" pitchFamily="34" charset="0"/>
              </a:rPr>
              <a:t>Provision of care </a:t>
            </a:r>
          </a:p>
          <a:p>
            <a:pPr marL="171450" marR="0" indent="-171450">
              <a:lnSpc>
                <a:spcPct val="107000"/>
              </a:lnSpc>
              <a:spcBef>
                <a:spcPts val="0"/>
              </a:spcBef>
              <a:spcAft>
                <a:spcPts val="0"/>
              </a:spcAft>
              <a:buFont typeface="Arial" panose="020B0604020202020204" pitchFamily="34" charset="0"/>
              <a:buChar char="•"/>
            </a:pPr>
            <a:r>
              <a:rPr lang="en-GB" sz="1000" i="0" kern="1200" spc="0" dirty="0">
                <a:solidFill>
                  <a:srgbClr val="000000"/>
                </a:solidFill>
                <a:effectLst/>
                <a:latin typeface="Arial" panose="020B0604020202020204" pitchFamily="34" charset="0"/>
                <a:ea typeface="Myriad Pro"/>
                <a:cs typeface="Arial" panose="020B0604020202020204" pitchFamily="34" charset="0"/>
              </a:rPr>
              <a:t>What was done well?  </a:t>
            </a:r>
            <a:endParaRPr lang="en-US" sz="100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i="0" kern="1200" spc="0" dirty="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i="0" kern="1200" spc="0" dirty="0">
                <a:solidFill>
                  <a:srgbClr val="000000"/>
                </a:solidFill>
                <a:effectLst/>
                <a:latin typeface="Arial" panose="020B0604020202020204" pitchFamily="34" charset="0"/>
                <a:ea typeface="Myriad Pro"/>
                <a:cs typeface="Arial" panose="020B0604020202020204" pitchFamily="34" charset="0"/>
              </a:rPr>
              <a:t>What will you change the next time?</a:t>
            </a:r>
          </a:p>
          <a:p>
            <a:pPr marL="171450" marR="0" indent="-171450">
              <a:lnSpc>
                <a:spcPct val="107000"/>
              </a:lnSpc>
              <a:spcBef>
                <a:spcPts val="0"/>
              </a:spcBef>
              <a:spcAft>
                <a:spcPts val="0"/>
              </a:spcAft>
              <a:buFont typeface="Arial" panose="020B0604020202020204" pitchFamily="34" charset="0"/>
              <a:buChar char="•"/>
            </a:pPr>
            <a:endParaRPr lang="en-US" sz="100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spc="0" dirty="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spc="0" dirty="0">
              <a:solidFill>
                <a:srgbClr val="000000"/>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i="0" kern="0" spc="0" dirty="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i="0" kern="100" spc="0" dirty="0">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i="0" kern="0" spc="0" dirty="0">
                <a:effectLst/>
                <a:latin typeface="Arial" panose="020B0604020202020204" pitchFamily="34" charset="0"/>
                <a:ea typeface="Times New Roman" panose="02020603050405020304" pitchFamily="18" charset="0"/>
                <a:cs typeface="Arial" panose="020B0604020202020204" pitchFamily="34" charset="0"/>
              </a:rPr>
              <a:t>Was handling of the baby gentle?</a:t>
            </a:r>
            <a:endParaRPr lang="en-US" sz="1000" i="0" kern="100" spc="0" dirty="0">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i="0" kern="0" spc="0" dirty="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p>
          <a:p>
            <a:pPr marL="171450" marR="0" indent="-171450">
              <a:lnSpc>
                <a:spcPct val="107000"/>
              </a:lnSpc>
              <a:spcBef>
                <a:spcPts val="0"/>
              </a:spcBef>
              <a:spcAft>
                <a:spcPts val="0"/>
              </a:spcAft>
              <a:buFont typeface="Arial" panose="020B0604020202020204" pitchFamily="34" charset="0"/>
              <a:buChar char="•"/>
            </a:pPr>
            <a:r>
              <a:rPr lang="en-US" sz="1000" kern="0" dirty="0">
                <a:latin typeface="Arial" panose="020B0604020202020204" pitchFamily="34" charset="0"/>
                <a:ea typeface="Calibri" panose="020F0502020204030204" pitchFamily="34" charset="0"/>
                <a:cs typeface="Arial" panose="020B0604020202020204" pitchFamily="34" charset="0"/>
              </a:rPr>
              <a:t>Was it necessary for the newborn to be under a radiant warmer?</a:t>
            </a:r>
            <a:endParaRPr lang="en-US" sz="1000" i="0" kern="100" spc="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1000" i="0" spc="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00" i="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464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2EF-4B65-7A33-8245-F57BF1DDC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AEAC3-3550-A1B0-0562-96CBB9E53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EE84C-F312-7EE1-603A-A354AEF41336}"/>
              </a:ext>
            </a:extLst>
          </p:cNvPr>
          <p:cNvSpPr>
            <a:spLocks noGrp="1"/>
          </p:cNvSpPr>
          <p:nvPr>
            <p:ph type="body" idx="1"/>
          </p:nvPr>
        </p:nvSpPr>
        <p:spPr/>
        <p:txBody>
          <a:bodyPr/>
          <a:lstStyle/>
          <a:p>
            <a:r>
              <a:rPr lang="en-US" sz="1000" b="1" dirty="0">
                <a:latin typeface="Arial" panose="020B0604020202020204" pitchFamily="34" charset="0"/>
                <a:ea typeface="Myriad Pro"/>
                <a:cs typeface="Arial" panose="020B0604020202020204" pitchFamily="34" charset="0"/>
              </a:rPr>
              <a:t>S</a:t>
            </a:r>
            <a:r>
              <a:rPr lang="en-US" sz="1000" b="1" i="0" spc="0" dirty="0">
                <a:effectLst/>
                <a:latin typeface="Arial" panose="020B0604020202020204" pitchFamily="34" charset="0"/>
                <a:ea typeface="Myriad Pro"/>
                <a:cs typeface="Arial" panose="020B0604020202020204" pitchFamily="34" charset="0"/>
              </a:rPr>
              <a:t>imulation</a:t>
            </a:r>
          </a:p>
          <a:p>
            <a:r>
              <a:rPr lang="en-US" sz="1000" b="0" i="0" spc="0" dirty="0">
                <a:effectLst/>
                <a:latin typeface="Arial" panose="020B0604020202020204" pitchFamily="34" charset="0"/>
                <a:ea typeface="Myriad Pro"/>
                <a:cs typeface="Arial" panose="020B0604020202020204" pitchFamily="34" charset="0"/>
              </a:rPr>
              <a:t>Select  1, 2 or 3  </a:t>
            </a:r>
            <a:endParaRPr lang="en-US" sz="1000" b="0" i="0" spc="0" dirty="0">
              <a:latin typeface="Arial" panose="020B0604020202020204" pitchFamily="34" charset="0"/>
              <a:cs typeface="Arial" panose="020B0604020202020204" pitchFamily="34" charset="0"/>
            </a:endParaRPr>
          </a:p>
          <a:p>
            <a:r>
              <a:rPr lang="en-US" sz="1000" b="0" i="0" spc="0" dirty="0">
                <a:latin typeface="Arial" panose="020B0604020202020204" pitchFamily="34" charset="0"/>
                <a:cs typeface="Arial" panose="020B0604020202020204" pitchFamily="34" charset="0"/>
              </a:rPr>
              <a:t>Use local breastfeeding observation checklist.</a:t>
            </a:r>
          </a:p>
          <a:p>
            <a:endParaRPr lang="en-US" sz="1000" b="0" i="0" spc="0" dirty="0">
              <a:effectLst/>
              <a:latin typeface="Arial" panose="020B0604020202020204" pitchFamily="34" charset="0"/>
              <a:ea typeface="Myriad Pro"/>
              <a:cs typeface="Arial" panose="020B0604020202020204" pitchFamily="34" charset="0"/>
            </a:endParaRPr>
          </a:p>
          <a:p>
            <a:r>
              <a:rPr lang="en-US" sz="1000" b="1" i="0" kern="100" spc="0" dirty="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spc="0" dirty="0">
                <a:effectLst/>
                <a:latin typeface="Arial" panose="020B0604020202020204" pitchFamily="34" charset="0"/>
                <a:ea typeface="Calibri" panose="020F0502020204030204" pitchFamily="34" charset="0"/>
                <a:cs typeface="Arial" panose="020B0604020202020204" pitchFamily="34" charset="0"/>
              </a:rPr>
              <a:t>– participants demonstrate:</a:t>
            </a:r>
            <a:endParaRPr lang="en-US" sz="1000" b="0" i="0" spc="0" dirty="0">
              <a:effectLst/>
              <a:latin typeface="Arial" panose="020B0604020202020204" pitchFamily="34" charset="0"/>
              <a:ea typeface="Myriad Pro"/>
              <a:cs typeface="Arial" panose="020B0604020202020204" pitchFamily="34" charset="0"/>
            </a:endParaRPr>
          </a:p>
          <a:p>
            <a:pPr marL="228600" indent="-228600">
              <a:buFont typeface="+mj-lt"/>
              <a:buAutoNum type="arabicPeriod"/>
            </a:pPr>
            <a:r>
              <a:rPr lang="en-US" sz="1000" b="0" i="0" spc="0" dirty="0">
                <a:effectLst/>
                <a:latin typeface="Arial" panose="020B0604020202020204" pitchFamily="34" charset="0"/>
                <a:ea typeface="Myriad Pro"/>
                <a:cs typeface="Arial" panose="020B0604020202020204" pitchFamily="34" charset="0"/>
              </a:rPr>
              <a:t>Assessing a breastfeed and defining the breastfeeding difficulty</a:t>
            </a:r>
          </a:p>
          <a:p>
            <a:pPr marL="228600" indent="-228600">
              <a:buFont typeface="+mj-lt"/>
              <a:buAutoNum type="arabicPeriod"/>
            </a:pPr>
            <a:r>
              <a:rPr lang="en-US" sz="1000" b="0" i="0" spc="0" dirty="0">
                <a:effectLst/>
                <a:latin typeface="Arial" panose="020B0604020202020204" pitchFamily="34" charset="0"/>
                <a:ea typeface="Myriad Pro"/>
                <a:cs typeface="Arial" panose="020B0604020202020204" pitchFamily="34" charset="0"/>
              </a:rPr>
              <a:t>Counselling for the relevant problem, using effective and respectful communication.</a:t>
            </a:r>
          </a:p>
          <a:p>
            <a:pPr marL="228600" indent="-228600">
              <a:buFont typeface="+mj-lt"/>
              <a:buAutoNum type="arabicPeriod"/>
            </a:pPr>
            <a:r>
              <a:rPr lang="en-US" sz="1000" b="0" i="0" spc="0" dirty="0">
                <a:effectLst/>
                <a:latin typeface="Arial" panose="020B0604020202020204" pitchFamily="34" charset="0"/>
                <a:ea typeface="Myriad Pro"/>
                <a:cs typeface="Arial" panose="020B0604020202020204" pitchFamily="34" charset="0"/>
              </a:rPr>
              <a:t>Giving practical support for the breastfeeding difficulty including</a:t>
            </a:r>
            <a:br>
              <a:rPr lang="en-US" sz="1000" b="0" i="0" spc="0" dirty="0">
                <a:effectLst/>
                <a:latin typeface="Arial" panose="020B0604020202020204" pitchFamily="34" charset="0"/>
                <a:ea typeface="Myriad Pro"/>
                <a:cs typeface="Arial" panose="020B0604020202020204" pitchFamily="34" charset="0"/>
              </a:rPr>
            </a:br>
            <a:r>
              <a:rPr lang="en-US" sz="1000" b="0" i="0" spc="0" dirty="0">
                <a:effectLst/>
                <a:latin typeface="Arial" panose="020B0604020202020204" pitchFamily="34" charset="0"/>
                <a:ea typeface="Myriad Pro"/>
                <a:cs typeface="Arial" panose="020B0604020202020204" pitchFamily="34" charset="0"/>
              </a:rPr>
              <a:t>- </a:t>
            </a:r>
            <a:r>
              <a:rPr lang="en-US" sz="1000" b="0" i="0" spc="0" dirty="0">
                <a:latin typeface="Arial" panose="020B0604020202020204" pitchFamily="34" charset="0"/>
                <a:ea typeface="Myriad Pro"/>
                <a:cs typeface="Arial" panose="020B0604020202020204" pitchFamily="34" charset="0"/>
              </a:rPr>
              <a:t>Positioning and attachment </a:t>
            </a:r>
            <a:br>
              <a:rPr lang="en-US" sz="1000" b="0" i="0" spc="0" dirty="0">
                <a:latin typeface="Arial" panose="020B0604020202020204" pitchFamily="34" charset="0"/>
                <a:ea typeface="Myriad Pro"/>
                <a:cs typeface="Arial" panose="020B0604020202020204" pitchFamily="34" charset="0"/>
              </a:rPr>
            </a:br>
            <a:r>
              <a:rPr lang="en-US" sz="1000" b="0" i="0" spc="0" dirty="0">
                <a:latin typeface="Arial" panose="020B0604020202020204" pitchFamily="34" charset="0"/>
                <a:ea typeface="Myriad Pro"/>
                <a:cs typeface="Arial" panose="020B0604020202020204" pitchFamily="34" charset="0"/>
              </a:rPr>
              <a:t>- Massage of breast</a:t>
            </a:r>
            <a:br>
              <a:rPr lang="en-US" sz="1000" b="0" i="0" spc="0" dirty="0">
                <a:latin typeface="Arial" panose="020B0604020202020204" pitchFamily="34" charset="0"/>
                <a:ea typeface="Myriad Pro"/>
                <a:cs typeface="Arial" panose="020B0604020202020204" pitchFamily="34" charset="0"/>
              </a:rPr>
            </a:br>
            <a:r>
              <a:rPr lang="en-US" sz="1000" b="0" i="0" spc="0" dirty="0">
                <a:latin typeface="Arial" panose="020B0604020202020204" pitchFamily="34" charset="0"/>
                <a:ea typeface="Myriad Pro"/>
                <a:cs typeface="Arial" panose="020B0604020202020204" pitchFamily="34" charset="0"/>
              </a:rPr>
              <a:t>- </a:t>
            </a:r>
            <a:r>
              <a:rPr lang="en-US" sz="1000" b="0" i="0" spc="0" dirty="0">
                <a:effectLst/>
                <a:latin typeface="Arial" panose="020B0604020202020204" pitchFamily="34" charset="0"/>
                <a:ea typeface="Myriad Pro"/>
                <a:cs typeface="Arial" panose="020B0604020202020204" pitchFamily="34" charset="0"/>
              </a:rPr>
              <a:t>Expression of breastmilk</a:t>
            </a:r>
          </a:p>
          <a:p>
            <a:r>
              <a:rPr lang="en-US" sz="1000" b="0" i="0" spc="0" dirty="0">
                <a:effectLst/>
                <a:latin typeface="Arial" panose="020B0604020202020204" pitchFamily="34" charset="0"/>
                <a:ea typeface="Myriad Pro"/>
                <a:cs typeface="Arial" panose="020B0604020202020204" pitchFamily="34" charset="0"/>
              </a:rPr>
              <a:t> </a:t>
            </a:r>
          </a:p>
          <a:p>
            <a:pPr marL="0" marR="0" indent="0">
              <a:lnSpc>
                <a:spcPct val="107000"/>
              </a:lnSpc>
              <a:spcBef>
                <a:spcPts val="40"/>
              </a:spcBef>
              <a:spcAft>
                <a:spcPts val="0"/>
              </a:spcAft>
              <a:buNone/>
            </a:pPr>
            <a:r>
              <a:rPr lang="en-US" sz="1000" b="1" i="0" kern="1200" spc="0" dirty="0">
                <a:solidFill>
                  <a:srgbClr val="000000"/>
                </a:solidFill>
                <a:effectLst/>
                <a:latin typeface="Arial" panose="020B0604020202020204" pitchFamily="34" charset="0"/>
                <a:ea typeface="Myriad Pro"/>
                <a:cs typeface="Arial" panose="020B0604020202020204" pitchFamily="34" charset="0"/>
              </a:rPr>
              <a:t>Debriefing</a:t>
            </a:r>
            <a:r>
              <a:rPr lang="en-US" sz="1000" b="0" i="0" kern="1200" spc="0" dirty="0">
                <a:solidFill>
                  <a:srgbClr val="000000"/>
                </a:solidFill>
                <a:effectLst/>
                <a:latin typeface="Arial" panose="020B0604020202020204" pitchFamily="34" charset="0"/>
                <a:ea typeface="Myriad Pro"/>
                <a:cs typeface="Arial" panose="020B0604020202020204" pitchFamily="34" charset="0"/>
              </a:rPr>
              <a:t> – participants self-reflect and give feedback in their roles.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US" sz="1000" b="0" i="1" kern="1200" spc="0" dirty="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US" sz="1000" b="0" i="1"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was done well?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will you change the next time?</a:t>
            </a:r>
          </a:p>
          <a:p>
            <a:pPr marL="0" marR="0" lvl="0" indent="0">
              <a:lnSpc>
                <a:spcPct val="107000"/>
              </a:lnSpc>
              <a:spcBef>
                <a:spcPts val="0"/>
              </a:spcBef>
              <a:spcAft>
                <a:spcPts val="0"/>
              </a:spcAft>
              <a:buNone/>
            </a:pP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spc="0" dirty="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spc="0" dirty="0">
              <a:solidFill>
                <a:srgbClr val="000000"/>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b="0" i="0" kern="100" spc="0" dirty="0">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Was handling of the baby gentle? </a:t>
            </a:r>
          </a:p>
          <a:p>
            <a:pPr marL="171450" marR="0" indent="-171450">
              <a:lnSpc>
                <a:spcPct val="107000"/>
              </a:lnSpc>
              <a:spcBef>
                <a:spcPts val="0"/>
              </a:spcBef>
              <a:spcAft>
                <a:spcPts val="0"/>
              </a:spcAft>
              <a:buFont typeface="Arial" panose="020B0604020202020204" pitchFamily="34" charset="0"/>
              <a:buChar char="•"/>
            </a:pPr>
            <a:r>
              <a:rPr lang="en-US" sz="1000" b="0" i="0" kern="0" spc="0" dirty="0">
                <a:latin typeface="Arial" panose="020B0604020202020204" pitchFamily="34" charset="0"/>
                <a:ea typeface="Calibri" panose="020F0502020204030204" pitchFamily="34" charset="0"/>
                <a:cs typeface="Arial" panose="020B0604020202020204" pitchFamily="34" charset="0"/>
              </a:rPr>
              <a:t>Was the baby swaddled or tightly wrapped?</a:t>
            </a: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p>
          <a:p>
            <a:pPr marL="171450" marR="0" indent="-171450">
              <a:lnSpc>
                <a:spcPct val="107000"/>
              </a:lnSpc>
              <a:spcBef>
                <a:spcPts val="0"/>
              </a:spcBef>
              <a:spcAft>
                <a:spcPts val="0"/>
              </a:spcAft>
              <a:buFont typeface="Arial" panose="020B0604020202020204" pitchFamily="34" charset="0"/>
              <a:buChar char="•"/>
            </a:pPr>
            <a:r>
              <a:rPr lang="en-US" sz="1000" b="0" i="0" kern="0" spc="0" dirty="0">
                <a:latin typeface="Arial" panose="020B0604020202020204" pitchFamily="34" charset="0"/>
                <a:ea typeface="Times New Roman" panose="02020603050405020304" pitchFamily="18" charset="0"/>
                <a:cs typeface="Arial" panose="020B0604020202020204" pitchFamily="34" charset="0"/>
              </a:rPr>
              <a:t>Did the health worker  ask for consent before touching mother or baby?</a:t>
            </a: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Did the health worker demonstrate positions using a mannequin?</a:t>
            </a:r>
          </a:p>
          <a:p>
            <a:pPr marL="171450" marR="0" indent="-171450">
              <a:lnSpc>
                <a:spcPct val="107000"/>
              </a:lnSpc>
              <a:spcBef>
                <a:spcPts val="0"/>
              </a:spcBef>
              <a:spcAft>
                <a:spcPts val="0"/>
              </a:spcAft>
              <a:buFont typeface="Arial" panose="020B0604020202020204" pitchFamily="34" charset="0"/>
              <a:buChar char="•"/>
            </a:pPr>
            <a:r>
              <a:rPr lang="en-US" sz="1000" b="0" i="0" kern="0" spc="0" dirty="0">
                <a:latin typeface="Arial" panose="020B0604020202020204" pitchFamily="34" charset="0"/>
                <a:ea typeface="Times New Roman" panose="02020603050405020304" pitchFamily="18" charset="0"/>
                <a:cs typeface="Arial" panose="020B0604020202020204" pitchFamily="34" charset="0"/>
              </a:rPr>
              <a:t>What technique did the health worker use? (direct touch or hand on hand)</a:t>
            </a:r>
            <a:endParaRPr lang="en-US" sz="1000" b="0" i="0" kern="0" spc="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672706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91758-8127-756D-F74C-84BCF9C68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3FFDA-0A5E-23A1-680E-8A0E4AF0A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A826E-8612-A279-7E13-3C00AA7EEA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00" dirty="0">
                <a:effectLst/>
                <a:latin typeface="Arial" panose="020B0604020202020204" pitchFamily="34" charset="0"/>
                <a:ea typeface="Calibri" panose="020F0502020204030204" pitchFamily="34" charset="0"/>
                <a:cs typeface="Arial" panose="020B0604020202020204" pitchFamily="34" charset="0"/>
              </a:rPr>
              <a:t>Simulation</a:t>
            </a:r>
          </a:p>
          <a:p>
            <a:endParaRPr lang="en-US" sz="1000" b="1" i="0" kern="100" spc="0" dirty="0">
              <a:effectLst/>
              <a:latin typeface="Arial" panose="020B0604020202020204" pitchFamily="34" charset="0"/>
              <a:ea typeface="Calibri" panose="020F0502020204030204" pitchFamily="34" charset="0"/>
              <a:cs typeface="Arial" panose="020B0604020202020204" pitchFamily="34" charset="0"/>
            </a:endParaRPr>
          </a:p>
          <a:p>
            <a:r>
              <a:rPr lang="en-US" sz="1000" b="1" i="0" kern="100" spc="0" dirty="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spc="0" dirty="0">
                <a:effectLst/>
                <a:latin typeface="Arial" panose="020B0604020202020204" pitchFamily="34" charset="0"/>
                <a:ea typeface="Calibri" panose="020F0502020204030204" pitchFamily="34" charset="0"/>
                <a:cs typeface="Arial" panose="020B0604020202020204" pitchFamily="34" charset="0"/>
              </a:rPr>
              <a:t>– participants demonstrate counseling and practical support for re-lactation.</a:t>
            </a:r>
          </a:p>
          <a:p>
            <a:pPr marL="228600" indent="-228600">
              <a:buFont typeface="+mj-lt"/>
              <a:buAutoNum type="arabicPeriod"/>
            </a:pPr>
            <a:r>
              <a:rPr lang="en-US" sz="1000" i="0" spc="0" dirty="0">
                <a:latin typeface="Arial" panose="020B0604020202020204" pitchFamily="34" charset="0"/>
                <a:ea typeface="Myriad Pro"/>
                <a:cs typeface="Arial" panose="020B0604020202020204" pitchFamily="34" charset="0"/>
              </a:rPr>
              <a:t>Explaining the process of </a:t>
            </a:r>
            <a:r>
              <a:rPr lang="en-US" sz="1000" i="0" spc="0" dirty="0">
                <a:effectLst/>
                <a:latin typeface="Arial" panose="020B0604020202020204" pitchFamily="34" charset="0"/>
                <a:ea typeface="Myriad Pro"/>
                <a:cs typeface="Arial" panose="020B0604020202020204" pitchFamily="34" charset="0"/>
              </a:rPr>
              <a:t>re-lactation </a:t>
            </a:r>
          </a:p>
          <a:p>
            <a:pPr marL="228600" indent="-228600">
              <a:buFont typeface="+mj-lt"/>
              <a:buAutoNum type="arabicPeriod"/>
            </a:pPr>
            <a:r>
              <a:rPr lang="en-US" sz="1000" i="0" spc="0" dirty="0">
                <a:effectLst/>
                <a:latin typeface="Arial" panose="020B0604020202020204" pitchFamily="34" charset="0"/>
                <a:ea typeface="Myriad Pro"/>
                <a:cs typeface="Arial" panose="020B0604020202020204" pitchFamily="34" charset="0"/>
              </a:rPr>
              <a:t>Giving practical support for positioning, attachment, frequency of feeding and expression</a:t>
            </a:r>
          </a:p>
          <a:p>
            <a:pPr marL="228600" indent="-228600">
              <a:buFont typeface="+mj-lt"/>
              <a:buAutoNum type="arabicPeriod"/>
            </a:pPr>
            <a:r>
              <a:rPr lang="en-US" sz="1000" i="0" spc="0" dirty="0">
                <a:latin typeface="Arial" panose="020B0604020202020204" pitchFamily="34" charset="0"/>
                <a:ea typeface="Myriad Pro"/>
                <a:cs typeface="Arial" panose="020B0604020202020204" pitchFamily="34" charset="0"/>
              </a:rPr>
              <a:t>S</a:t>
            </a:r>
            <a:r>
              <a:rPr lang="en-US" sz="1000" i="0" spc="0" dirty="0">
                <a:effectLst/>
                <a:latin typeface="Arial" panose="020B0604020202020204" pitchFamily="34" charset="0"/>
                <a:ea typeface="Myriad Pro"/>
                <a:cs typeface="Arial" panose="020B0604020202020204" pitchFamily="34" charset="0"/>
              </a:rPr>
              <a:t>etting realistic targets for decreasing bottle feeds</a:t>
            </a:r>
            <a:endParaRPr lang="en-US" sz="1000" b="1" i="0" spc="0" dirty="0">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endParaRPr lang="en-US" sz="1000" b="1" i="0" kern="1200" spc="0" dirty="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US" sz="1000" b="1" i="0" kern="1200" spc="0" dirty="0">
                <a:solidFill>
                  <a:srgbClr val="000000"/>
                </a:solidFill>
                <a:effectLst/>
                <a:latin typeface="Arial" panose="020B0604020202020204" pitchFamily="34" charset="0"/>
                <a:ea typeface="Myriad Pro"/>
                <a:cs typeface="Arial" panose="020B0604020202020204" pitchFamily="34" charset="0"/>
              </a:rPr>
              <a:t>Debriefing </a:t>
            </a:r>
            <a:r>
              <a:rPr lang="en-US" sz="1000" b="0" i="0" kern="1200" spc="0" dirty="0">
                <a:solidFill>
                  <a:srgbClr val="000000"/>
                </a:solidFill>
                <a:effectLst/>
                <a:latin typeface="Arial" panose="020B0604020202020204" pitchFamily="34" charset="0"/>
                <a:ea typeface="Myriad Pro"/>
                <a:cs typeface="Arial" panose="020B0604020202020204" pitchFamily="34" charset="0"/>
              </a:rPr>
              <a:t>– participants self-reflect and give feedback in their roles. </a:t>
            </a: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000" b="0" i="1" kern="1200" spc="0" dirty="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US" sz="1000" b="0" i="1"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was done well?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will you change the next time?</a:t>
            </a: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Was data recorded and used? </a:t>
            </a:r>
            <a:r>
              <a:rPr lang="en-US" sz="1000" kern="0" dirty="0">
                <a:latin typeface="Arial" panose="020B0604020202020204" pitchFamily="34" charset="0"/>
                <a:ea typeface="Times New Roman" panose="02020603050405020304" pitchFamily="18" charset="0"/>
                <a:cs typeface="Arial" panose="020B0604020202020204" pitchFamily="34" charset="0"/>
              </a:rPr>
              <a:t>- </a:t>
            </a:r>
            <a:r>
              <a:rPr lang="en-US" sz="1000" b="1" i="0" kern="0" spc="0" dirty="0">
                <a:effectLst/>
                <a:latin typeface="Arial" panose="020B0604020202020204" pitchFamily="34" charset="0"/>
                <a:ea typeface="Times New Roman" panose="02020603050405020304" pitchFamily="18" charset="0"/>
                <a:cs typeface="Arial" panose="020B0604020202020204" pitchFamily="34" charset="0"/>
              </a:rPr>
              <a:t>frequency and volume of feeds, setting targets</a:t>
            </a: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spc="0" dirty="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spc="0" dirty="0">
              <a:solidFill>
                <a:srgbClr val="000000"/>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i="0" kern="0" spc="0" dirty="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i="0" kern="100" spc="0" dirty="0">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i="0" kern="0" spc="0" dirty="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endParaRPr lang="en-US" sz="1000" i="0" kern="100" spc="0" dirty="0">
              <a:effectLst/>
              <a:latin typeface="Arial" panose="020B0604020202020204" pitchFamily="34" charset="0"/>
              <a:ea typeface="Calibri" panose="020F0502020204030204" pitchFamily="34" charset="0"/>
              <a:cs typeface="Arial" panose="020B0604020202020204" pitchFamily="34" charset="0"/>
            </a:endParaRPr>
          </a:p>
          <a:p>
            <a:endParaRPr lang="en-US" sz="1000" b="1" dirty="0">
              <a:latin typeface="Arial" panose="020B0604020202020204" pitchFamily="34" charset="0"/>
              <a:ea typeface="Myriad Pro"/>
              <a:cs typeface="Arial" panose="020B0604020202020204" pitchFamily="34" charset="0"/>
            </a:endParaRPr>
          </a:p>
          <a:p>
            <a:r>
              <a:rPr lang="en-US" sz="1000" i="1" spc="0" dirty="0">
                <a:effectLst/>
                <a:latin typeface="Arial" panose="020B0604020202020204" pitchFamily="34" charset="0"/>
                <a:ea typeface="Myriad Pro"/>
                <a:cs typeface="Arial" panose="020B0604020202020204" pitchFamily="34" charset="0"/>
              </a:rPr>
              <a:t>To learn more  </a:t>
            </a:r>
            <a:br>
              <a:rPr lang="en-US" sz="1000" i="1" spc="0" dirty="0">
                <a:effectLst/>
                <a:latin typeface="Arial" panose="020B0604020202020204" pitchFamily="34" charset="0"/>
                <a:ea typeface="Myriad Pro"/>
                <a:cs typeface="Arial" panose="020B0604020202020204" pitchFamily="34" charset="0"/>
              </a:rPr>
            </a:br>
            <a:r>
              <a:rPr lang="en-US" sz="1000" i="1" u="sng" spc="0" dirty="0">
                <a:solidFill>
                  <a:srgbClr val="0070C0"/>
                </a:solidFill>
                <a:latin typeface="Arial" panose="020B0604020202020204" pitchFamily="34" charset="0"/>
                <a:cs typeface="Arial" panose="020B0604020202020204" pitchFamily="34" charset="0"/>
                <a:hlinkClick r:id="rId3"/>
              </a:rPr>
              <a:t>UNICEF guidance on relactation 2020</a:t>
            </a:r>
            <a:endParaRPr lang="en-US" sz="1000" i="1" u="sng" spc="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69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A7B69-3266-4B34-2178-DD77805E8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40B05-499A-5D9C-1146-0BE6C4ED7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CF6F0-C222-8F76-30ED-66F221243815}"/>
              </a:ext>
            </a:extLst>
          </p:cNvPr>
          <p:cNvSpPr>
            <a:spLocks noGrp="1"/>
          </p:cNvSpPr>
          <p:nvPr>
            <p:ph type="body" idx="1"/>
          </p:nvPr>
        </p:nvSpPr>
        <p:spPr>
          <a:xfrm>
            <a:off x="685800" y="4400550"/>
            <a:ext cx="5486400" cy="4305300"/>
          </a:xfrm>
        </p:spPr>
        <p:txBody>
          <a:bodyPr/>
          <a:lstStyle/>
          <a:p>
            <a:r>
              <a:rPr lang="en-US" sz="1000" b="1" i="0" spc="0" dirty="0">
                <a:effectLst/>
                <a:latin typeface="Arial" panose="020B0604020202020204" pitchFamily="34" charset="0"/>
                <a:ea typeface="Myriad Pro"/>
                <a:cs typeface="Arial" panose="020B0604020202020204" pitchFamily="34" charset="0"/>
              </a:rPr>
              <a:t>Baseline simulation</a:t>
            </a:r>
          </a:p>
          <a:p>
            <a:endParaRPr lang="en-US" sz="1000" b="0" i="0" spc="0" dirty="0">
              <a:effectLst/>
              <a:latin typeface="Arial" panose="020B0604020202020204" pitchFamily="34" charset="0"/>
              <a:ea typeface="Myriad Pro"/>
              <a:cs typeface="Arial" panose="020B0604020202020204" pitchFamily="34" charset="0"/>
            </a:endParaRPr>
          </a:p>
          <a:p>
            <a:r>
              <a:rPr lang="en-US" sz="1000" b="1" i="0" kern="100" spc="0" dirty="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spc="0" dirty="0">
                <a:effectLst/>
                <a:latin typeface="Arial" panose="020B0604020202020204" pitchFamily="34" charset="0"/>
                <a:ea typeface="Calibri" panose="020F0502020204030204" pitchFamily="34" charset="0"/>
                <a:cs typeface="Arial" panose="020B0604020202020204" pitchFamily="34" charset="0"/>
              </a:rPr>
              <a:t>– participants demonstrate examining, counseling and giving practical support for a breastfeeding problem.</a:t>
            </a:r>
          </a:p>
          <a:p>
            <a:pPr marL="228600" indent="-228600">
              <a:buAutoNum type="arabicPeriod"/>
            </a:pPr>
            <a:r>
              <a:rPr lang="en-US" sz="1000" b="0" i="0" spc="0" dirty="0">
                <a:effectLst/>
                <a:latin typeface="Arial" panose="020B0604020202020204" pitchFamily="34" charset="0"/>
                <a:ea typeface="Myriad Pro"/>
                <a:cs typeface="Arial" panose="020B0604020202020204" pitchFamily="34" charset="0"/>
              </a:rPr>
              <a:t>Asking mother’s permission to observe a breastfeed and examine her breasts</a:t>
            </a:r>
            <a:endParaRPr lang="en-US" sz="1000" dirty="0">
              <a:latin typeface="Arial" panose="020B0604020202020204" pitchFamily="34" charset="0"/>
              <a:ea typeface="Myriad Pro"/>
              <a:cs typeface="Arial" panose="020B0604020202020204" pitchFamily="34" charset="0"/>
            </a:endParaRPr>
          </a:p>
          <a:p>
            <a:pPr marL="228600" indent="-228600">
              <a:buAutoNum type="arabicPeriod"/>
            </a:pPr>
            <a:r>
              <a:rPr lang="en-US" sz="1000" b="0" i="0" spc="0" dirty="0">
                <a:effectLst/>
                <a:latin typeface="Arial" panose="020B0604020202020204" pitchFamily="34" charset="0"/>
                <a:ea typeface="Myriad Pro"/>
                <a:cs typeface="Arial" panose="020B0604020202020204" pitchFamily="34" charset="0"/>
              </a:rPr>
              <a:t>Assessing a breastfeed </a:t>
            </a:r>
          </a:p>
          <a:p>
            <a:pPr marL="228600" indent="-228600">
              <a:buAutoNum type="arabicPeriod"/>
            </a:pPr>
            <a:r>
              <a:rPr lang="en-US" sz="1000" dirty="0">
                <a:latin typeface="Arial" panose="020B0604020202020204" pitchFamily="34" charset="0"/>
                <a:ea typeface="Myriad Pro"/>
                <a:cs typeface="Arial" panose="020B0604020202020204" pitchFamily="34" charset="0"/>
              </a:rPr>
              <a:t>Examining the breasts for specific signs</a:t>
            </a:r>
            <a:endParaRPr lang="en-US" sz="1000" b="0" i="0" spc="0" dirty="0">
              <a:effectLst/>
              <a:latin typeface="Arial" panose="020B0604020202020204" pitchFamily="34" charset="0"/>
              <a:ea typeface="Myriad Pro"/>
              <a:cs typeface="Arial" panose="020B0604020202020204" pitchFamily="34" charset="0"/>
            </a:endParaRPr>
          </a:p>
          <a:p>
            <a:pPr marL="228600" indent="-228600">
              <a:buFont typeface="+mj-lt"/>
              <a:buAutoNum type="arabicPeriod"/>
            </a:pPr>
            <a:r>
              <a:rPr lang="en-US" sz="1000" dirty="0">
                <a:latin typeface="Arial" panose="020B0604020202020204" pitchFamily="34" charset="0"/>
                <a:ea typeface="Myriad Pro"/>
                <a:cs typeface="Arial" panose="020B0604020202020204" pitchFamily="34" charset="0"/>
              </a:rPr>
              <a:t>D</a:t>
            </a:r>
            <a:r>
              <a:rPr lang="en-US" sz="1000" b="0" i="0" spc="0" dirty="0">
                <a:effectLst/>
                <a:latin typeface="Arial" panose="020B0604020202020204" pitchFamily="34" charset="0"/>
                <a:ea typeface="Myriad Pro"/>
                <a:cs typeface="Arial" panose="020B0604020202020204" pitchFamily="34" charset="0"/>
              </a:rPr>
              <a:t>efining the breastfeeding difficulty</a:t>
            </a:r>
          </a:p>
          <a:p>
            <a:pPr marL="228600" indent="-228600">
              <a:buFont typeface="+mj-lt"/>
              <a:buAutoNum type="arabicPeriod"/>
            </a:pPr>
            <a:r>
              <a:rPr lang="en-US" sz="1000" b="0" i="0" spc="0" dirty="0">
                <a:effectLst/>
                <a:latin typeface="Arial" panose="020B0604020202020204" pitchFamily="34" charset="0"/>
                <a:ea typeface="Myriad Pro"/>
                <a:cs typeface="Arial" panose="020B0604020202020204" pitchFamily="34" charset="0"/>
              </a:rPr>
              <a:t>Counselling for the relevant problem, using effective and respectful communication</a:t>
            </a:r>
          </a:p>
          <a:p>
            <a:pPr marL="228600" indent="-228600">
              <a:buFont typeface="+mj-lt"/>
              <a:buAutoNum type="arabicPeriod"/>
            </a:pPr>
            <a:r>
              <a:rPr lang="en-US" sz="1000" b="0" i="0" spc="0" dirty="0">
                <a:effectLst/>
                <a:latin typeface="Arial" panose="020B0604020202020204" pitchFamily="34" charset="0"/>
                <a:ea typeface="Myriad Pro"/>
                <a:cs typeface="Arial" panose="020B0604020202020204" pitchFamily="34" charset="0"/>
              </a:rPr>
              <a:t>Giving practical support for the breastfeeding difficulty including:</a:t>
            </a:r>
            <a:br>
              <a:rPr lang="en-US" sz="1000" b="0" i="0" spc="0" dirty="0">
                <a:effectLst/>
                <a:latin typeface="Arial" panose="020B0604020202020204" pitchFamily="34" charset="0"/>
                <a:ea typeface="Myriad Pro"/>
                <a:cs typeface="Arial" panose="020B0604020202020204" pitchFamily="34" charset="0"/>
              </a:rPr>
            </a:br>
            <a:r>
              <a:rPr lang="en-US" sz="1000" b="0" i="0" spc="0" dirty="0">
                <a:effectLst/>
                <a:latin typeface="Arial" panose="020B0604020202020204" pitchFamily="34" charset="0"/>
                <a:ea typeface="Myriad Pro"/>
                <a:cs typeface="Arial" panose="020B0604020202020204" pitchFamily="34" charset="0"/>
              </a:rPr>
              <a:t>- </a:t>
            </a:r>
            <a:r>
              <a:rPr lang="en-US" sz="1000" b="0" i="0" spc="0" dirty="0">
                <a:latin typeface="Arial" panose="020B0604020202020204" pitchFamily="34" charset="0"/>
                <a:ea typeface="Myriad Pro"/>
                <a:cs typeface="Arial" panose="020B0604020202020204" pitchFamily="34" charset="0"/>
              </a:rPr>
              <a:t>Positioning and attachment </a:t>
            </a:r>
            <a:br>
              <a:rPr lang="en-US" sz="1000" b="0" i="0" spc="0" dirty="0">
                <a:latin typeface="Arial" panose="020B0604020202020204" pitchFamily="34" charset="0"/>
                <a:ea typeface="Myriad Pro"/>
                <a:cs typeface="Arial" panose="020B0604020202020204" pitchFamily="34" charset="0"/>
              </a:rPr>
            </a:br>
            <a:r>
              <a:rPr lang="en-US" sz="1000" b="0" i="0" spc="0" dirty="0">
                <a:latin typeface="Arial" panose="020B0604020202020204" pitchFamily="34" charset="0"/>
                <a:ea typeface="Myriad Pro"/>
                <a:cs typeface="Arial" panose="020B0604020202020204" pitchFamily="34" charset="0"/>
              </a:rPr>
              <a:t>- Massage of breast</a:t>
            </a:r>
            <a:br>
              <a:rPr lang="en-US" sz="1000" b="0" i="0" spc="0" dirty="0">
                <a:latin typeface="Arial" panose="020B0604020202020204" pitchFamily="34" charset="0"/>
                <a:ea typeface="Myriad Pro"/>
                <a:cs typeface="Arial" panose="020B0604020202020204" pitchFamily="34" charset="0"/>
              </a:rPr>
            </a:br>
            <a:r>
              <a:rPr lang="en-US" sz="1000" b="0" i="0" spc="0" dirty="0">
                <a:latin typeface="Arial" panose="020B0604020202020204" pitchFamily="34" charset="0"/>
                <a:ea typeface="Myriad Pro"/>
                <a:cs typeface="Arial" panose="020B0604020202020204" pitchFamily="34" charset="0"/>
              </a:rPr>
              <a:t>- </a:t>
            </a:r>
            <a:r>
              <a:rPr lang="en-US" sz="1000" b="0" i="0" spc="0" dirty="0">
                <a:effectLst/>
                <a:latin typeface="Arial" panose="020B0604020202020204" pitchFamily="34" charset="0"/>
                <a:ea typeface="Myriad Pro"/>
                <a:cs typeface="Arial" panose="020B0604020202020204" pitchFamily="34" charset="0"/>
              </a:rPr>
              <a:t>Expression of breastmilk</a:t>
            </a:r>
          </a:p>
          <a:p>
            <a:r>
              <a:rPr lang="en-US" sz="1000" b="0" i="0" spc="0" dirty="0">
                <a:effectLst/>
                <a:latin typeface="Arial" panose="020B0604020202020204" pitchFamily="34" charset="0"/>
                <a:ea typeface="Myriad Pro"/>
                <a:cs typeface="Arial" panose="020B0604020202020204" pitchFamily="34" charset="0"/>
              </a:rPr>
              <a:t> </a:t>
            </a:r>
          </a:p>
          <a:p>
            <a:pPr marL="0" marR="0" indent="0">
              <a:lnSpc>
                <a:spcPct val="107000"/>
              </a:lnSpc>
              <a:spcBef>
                <a:spcPts val="40"/>
              </a:spcBef>
              <a:spcAft>
                <a:spcPts val="0"/>
              </a:spcAft>
              <a:buNone/>
            </a:pPr>
            <a:r>
              <a:rPr lang="en-US" sz="1000" b="1" i="0" kern="1200" spc="0" dirty="0">
                <a:solidFill>
                  <a:srgbClr val="000000"/>
                </a:solidFill>
                <a:effectLst/>
                <a:latin typeface="Arial" panose="020B0604020202020204" pitchFamily="34" charset="0"/>
                <a:ea typeface="Myriad Pro"/>
                <a:cs typeface="Arial" panose="020B0604020202020204" pitchFamily="34" charset="0"/>
              </a:rPr>
              <a:t>Debriefing</a:t>
            </a:r>
            <a:r>
              <a:rPr lang="en-US" sz="1000" b="0" i="0" kern="1200" spc="0" dirty="0">
                <a:solidFill>
                  <a:srgbClr val="000000"/>
                </a:solidFill>
                <a:effectLst/>
                <a:latin typeface="Arial" panose="020B0604020202020204" pitchFamily="34" charset="0"/>
                <a:ea typeface="Myriad Pro"/>
                <a:cs typeface="Arial" panose="020B0604020202020204" pitchFamily="34" charset="0"/>
              </a:rPr>
              <a:t> – participants self-reflect and give feedback in their roles.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US" sz="1000" b="0" i="1" kern="1200" spc="0" dirty="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US" sz="1000" b="0" i="1"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was done well?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will you change the next time?</a:t>
            </a:r>
          </a:p>
          <a:p>
            <a:pPr marL="171450" marR="0" indent="-171450">
              <a:lnSpc>
                <a:spcPct val="107000"/>
              </a:lnSpc>
              <a:spcBef>
                <a:spcPts val="0"/>
              </a:spcBef>
              <a:spcAft>
                <a:spcPts val="0"/>
              </a:spcAft>
              <a:buFont typeface="Arial" panose="020B0604020202020204" pitchFamily="34" charset="0"/>
              <a:buChar char="•"/>
            </a:pP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spc="0" dirty="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spc="0" dirty="0">
              <a:solidFill>
                <a:srgbClr val="000000"/>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b="0" i="0" kern="100" spc="0" dirty="0">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Was handling of the baby gentle? </a:t>
            </a: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p>
          <a:p>
            <a:pPr marL="171450" marR="0" indent="-171450">
              <a:lnSpc>
                <a:spcPct val="107000"/>
              </a:lnSpc>
              <a:spcBef>
                <a:spcPts val="0"/>
              </a:spcBef>
              <a:spcAft>
                <a:spcPts val="0"/>
              </a:spcAft>
              <a:buFont typeface="Arial" panose="020B0604020202020204" pitchFamily="34" charset="0"/>
              <a:buChar char="•"/>
            </a:pPr>
            <a:r>
              <a:rPr lang="en-US" sz="1000" b="0" i="0" kern="0" spc="0" dirty="0">
                <a:latin typeface="Arial" panose="020B0604020202020204" pitchFamily="34" charset="0"/>
                <a:ea typeface="Times New Roman" panose="02020603050405020304" pitchFamily="18" charset="0"/>
                <a:cs typeface="Arial" panose="020B0604020202020204" pitchFamily="34" charset="0"/>
              </a:rPr>
              <a:t>Did the health worker ask for consent before touching mother or baby?</a:t>
            </a: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Did the health worker demonstrate positions using a mannequin?</a:t>
            </a:r>
          </a:p>
          <a:p>
            <a:pPr marL="171450" marR="0" indent="-171450">
              <a:lnSpc>
                <a:spcPct val="107000"/>
              </a:lnSpc>
              <a:spcBef>
                <a:spcPts val="0"/>
              </a:spcBef>
              <a:spcAft>
                <a:spcPts val="0"/>
              </a:spcAft>
              <a:buFont typeface="Arial" panose="020B0604020202020204" pitchFamily="34" charset="0"/>
              <a:buChar char="•"/>
            </a:pPr>
            <a:r>
              <a:rPr lang="en-US" sz="1000" kern="0" dirty="0">
                <a:latin typeface="Arial" panose="020B0604020202020204" pitchFamily="34" charset="0"/>
                <a:ea typeface="Times New Roman" panose="02020603050405020304" pitchFamily="18" charset="0"/>
                <a:cs typeface="Arial" panose="020B0604020202020204" pitchFamily="34" charset="0"/>
              </a:rPr>
              <a:t>D</a:t>
            </a:r>
            <a:r>
              <a:rPr lang="en-US" sz="1000" b="0" i="0" kern="0" spc="0" dirty="0">
                <a:latin typeface="Arial" panose="020B0604020202020204" pitchFamily="34" charset="0"/>
                <a:ea typeface="Times New Roman" panose="02020603050405020304" pitchFamily="18" charset="0"/>
                <a:cs typeface="Arial" panose="020B0604020202020204" pitchFamily="34" charset="0"/>
              </a:rPr>
              <a:t>id the health worker use hand-on-hand technique to guide mother? </a:t>
            </a:r>
            <a:endParaRPr lang="en-US" sz="1000" b="0" i="0" kern="0" spc="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16238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8750E-7BFB-817D-8F35-C35AAA6D2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49EE48-568D-F7F8-B7E7-832D51C47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EFB87-4585-8C49-2B59-C0C8454AB8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00" dirty="0">
                <a:effectLst/>
                <a:latin typeface="Arial" panose="020B0604020202020204" pitchFamily="34" charset="0"/>
                <a:ea typeface="Calibri" panose="020F0502020204030204" pitchFamily="34" charset="0"/>
                <a:cs typeface="Arial" panose="020B0604020202020204" pitchFamily="34" charset="0"/>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i="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latin typeface="Arial" panose="020B0604020202020204" pitchFamily="34" charset="0"/>
                <a:ea typeface="Calibri" panose="020F0502020204030204" pitchFamily="34" charset="0"/>
                <a:cs typeface="Arial" panose="020B0604020202020204" pitchFamily="34" charset="0"/>
              </a:rPr>
              <a:t>Skills and performance</a:t>
            </a:r>
            <a:r>
              <a:rPr lang="en-GB" sz="1000" dirty="0">
                <a:effectLst/>
                <a:latin typeface="Arial" panose="020B0604020202020204" pitchFamily="34" charset="0"/>
                <a:ea typeface="Calibri" panose="020F0502020204030204" pitchFamily="34" charset="0"/>
                <a:cs typeface="Arial" panose="020B0604020202020204" pitchFamily="34" charset="0"/>
              </a:rPr>
              <a:t> – participants demonstrate the use of supplemental resources for breastfeeding counselling after newborn death.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zh-CN" sz="1000" dirty="0">
                <a:effectLst/>
                <a:latin typeface="Arial" panose="020B0604020202020204" pitchFamily="34" charset="0"/>
                <a:cs typeface="Arial" panose="020B0604020202020204" pitchFamily="34" charset="0"/>
              </a:rPr>
              <a:t>Counselling on options for breast milk donation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zh-CN" sz="1000" dirty="0">
                <a:effectLst/>
                <a:latin typeface="Arial" panose="020B0604020202020204" pitchFamily="34" charset="0"/>
                <a:cs typeface="Arial" panose="020B0604020202020204" pitchFamily="34" charset="0"/>
              </a:rPr>
              <a:t>Demonstrating expression and storage of breast milk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zh-CN" sz="1000" dirty="0">
                <a:effectLst/>
                <a:latin typeface="Arial" panose="020B0604020202020204" pitchFamily="34" charset="0"/>
                <a:cs typeface="Arial" panose="020B0604020202020204" pitchFamily="34" charset="0"/>
              </a:rPr>
              <a:t>Supporting Miriam to start expressing and safely storing her breast milk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zh-CN" sz="1000" dirty="0">
                <a:effectLst/>
                <a:latin typeface="Arial" panose="020B0604020202020204" pitchFamily="34" charset="0"/>
                <a:cs typeface="Arial" panose="020B0604020202020204" pitchFamily="34" charset="0"/>
              </a:rPr>
              <a:t>Linking with support groups and referral to psychological counselling as needed.</a:t>
            </a:r>
          </a:p>
          <a:p>
            <a:pPr marR="0" lvl="0" algn="l" defTabSz="914400" rtl="0" eaLnBrk="1" fontAlgn="auto" latinLnBrk="0" hangingPunct="1">
              <a:lnSpc>
                <a:spcPct val="100000"/>
              </a:lnSpc>
              <a:spcBef>
                <a:spcPts val="0"/>
              </a:spcBef>
              <a:spcAft>
                <a:spcPts val="0"/>
              </a:spcAft>
              <a:buClrTx/>
              <a:buSzTx/>
              <a:tabLst/>
              <a:defRPr/>
            </a:pPr>
            <a:endParaRPr lang="en-GB" sz="1000" b="1" kern="100" dirty="0">
              <a:effectLst/>
              <a:latin typeface="Arial" panose="020B0604020202020204" pitchFamily="34" charset="0"/>
              <a:ea typeface="Calibri" panose="020F0502020204030204" pitchFamily="34" charset="0"/>
              <a:cs typeface="Arial" panose="020B0604020202020204" pitchFamily="34" charset="0"/>
            </a:endParaRPr>
          </a:p>
          <a:p>
            <a:r>
              <a:rPr lang="en-GB" sz="1000" b="1" kern="100" dirty="0">
                <a:effectLst/>
                <a:latin typeface="Arial" panose="020B0604020202020204" pitchFamily="34" charset="0"/>
                <a:ea typeface="Calibri" panose="020F0502020204030204" pitchFamily="34" charset="0"/>
                <a:cs typeface="Arial" panose="020B0604020202020204" pitchFamily="34" charset="0"/>
              </a:rPr>
              <a:t>Debriefin</a:t>
            </a:r>
            <a:r>
              <a:rPr lang="en-GB" sz="1000" kern="100" dirty="0">
                <a:effectLst/>
                <a:latin typeface="Arial" panose="020B0604020202020204" pitchFamily="34" charset="0"/>
                <a:ea typeface="Calibri" panose="020F0502020204030204" pitchFamily="34" charset="0"/>
                <a:cs typeface="Arial" panose="020B0604020202020204" pitchFamily="34" charset="0"/>
              </a:rPr>
              <a:t>g – participants self-reflect and give feedback in their roles.</a:t>
            </a:r>
          </a:p>
          <a:p>
            <a:r>
              <a:rPr lang="en-GB" sz="1000" i="1" kern="100" dirty="0">
                <a:effectLst/>
                <a:latin typeface="Arial" panose="020B0604020202020204" pitchFamily="34" charset="0"/>
                <a:ea typeface="Calibri" panose="020F0502020204030204" pitchFamily="34" charset="0"/>
                <a:cs typeface="Arial" panose="020B0604020202020204" pitchFamily="34" charset="0"/>
              </a:rPr>
              <a:t>Provision of care (performance objectives)</a:t>
            </a:r>
            <a:endParaRPr lang="en-GB" sz="10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000" kern="100" dirty="0">
                <a:effectLst/>
                <a:latin typeface="Arial" panose="020B0604020202020204" pitchFamily="34" charset="0"/>
                <a:ea typeface="Calibri" panose="020F0502020204030204" pitchFamily="34" charset="0"/>
                <a:cs typeface="Arial" panose="020B0604020202020204" pitchFamily="34" charset="0"/>
              </a:rPr>
              <a:t>What was done well?</a:t>
            </a:r>
          </a:p>
          <a:p>
            <a:pPr marL="342900" lvl="0" indent="-342900">
              <a:lnSpc>
                <a:spcPct val="107000"/>
              </a:lnSpc>
              <a:buFont typeface="Symbol" panose="05050102010706020507" pitchFamily="18" charset="2"/>
              <a:buChar char=""/>
            </a:pPr>
            <a:r>
              <a:rPr lang="en-GB" sz="1000" kern="100" dirty="0">
                <a:effectLst/>
                <a:latin typeface="Arial" panose="020B0604020202020204" pitchFamily="34" charset="0"/>
                <a:ea typeface="Calibri" panose="020F0502020204030204" pitchFamily="34" charset="0"/>
                <a:cs typeface="Arial" panose="020B0604020202020204" pitchFamily="34" charset="0"/>
              </a:rPr>
              <a:t>What could have been done better?</a:t>
            </a:r>
          </a:p>
          <a:p>
            <a:pPr marL="342900" lvl="0" indent="-342900">
              <a:buFont typeface="Symbol" panose="05050102010706020507" pitchFamily="18" charset="2"/>
              <a:buChar char=""/>
            </a:pPr>
            <a:r>
              <a:rPr lang="en-GB" sz="1000" kern="100" dirty="0">
                <a:effectLst/>
                <a:latin typeface="Arial" panose="020B0604020202020204" pitchFamily="34" charset="0"/>
                <a:ea typeface="Calibri" panose="020F0502020204030204" pitchFamily="34" charset="0"/>
                <a:cs typeface="Arial" panose="020B0604020202020204" pitchFamily="34" charset="0"/>
              </a:rPr>
              <a:t>What will you change next time?</a:t>
            </a:r>
          </a:p>
          <a:p>
            <a:r>
              <a:rPr lang="en-GB" sz="1000" i="1" kern="100" dirty="0">
                <a:effectLst/>
                <a:latin typeface="Arial" panose="020B0604020202020204" pitchFamily="34" charset="0"/>
                <a:ea typeface="Calibri" panose="020F0502020204030204" pitchFamily="34" charset="0"/>
                <a:cs typeface="Arial" panose="020B0604020202020204" pitchFamily="34" charset="0"/>
              </a:rPr>
              <a:t>Experience of care</a:t>
            </a:r>
            <a:endParaRPr lang="en-GB" sz="10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000" kern="100" dirty="0">
                <a:effectLst/>
                <a:latin typeface="Arial" panose="020B0604020202020204" pitchFamily="34" charset="0"/>
                <a:ea typeface="Calibri" panose="020F0502020204030204" pitchFamily="34" charset="0"/>
                <a:cs typeface="Arial" panose="020B0604020202020204" pitchFamily="34" charset="0"/>
              </a:rPr>
              <a:t>Was the language clear and appropriate?</a:t>
            </a:r>
          </a:p>
          <a:p>
            <a:pPr marL="342900" lvl="0" indent="-342900">
              <a:lnSpc>
                <a:spcPct val="107000"/>
              </a:lnSpc>
              <a:spcAft>
                <a:spcPts val="800"/>
              </a:spcAft>
              <a:buFont typeface="Symbol" panose="05050102010706020507" pitchFamily="18" charset="2"/>
              <a:buChar char=""/>
            </a:pPr>
            <a:r>
              <a:rPr lang="en-GB" sz="1000" kern="100" dirty="0">
                <a:effectLst/>
                <a:latin typeface="Arial" panose="020B0604020202020204" pitchFamily="34" charset="0"/>
                <a:ea typeface="Calibri" panose="020F0502020204030204" pitchFamily="34" charset="0"/>
                <a:cs typeface="Arial" panose="020B0604020202020204" pitchFamily="34" charset="0"/>
              </a:rPr>
              <a:t>Was the communication respectful and sensitive?</a:t>
            </a:r>
          </a:p>
          <a:p>
            <a:pPr>
              <a:lnSpc>
                <a:spcPct val="107000"/>
              </a:lnSpc>
              <a:spcAft>
                <a:spcPts val="800"/>
              </a:spcAft>
            </a:pPr>
            <a:endParaRPr lang="en-GB" sz="1000" i="1" kern="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pPr>
            <a:r>
              <a:rPr lang="en-GB" sz="1000" i="1" kern="100" dirty="0">
                <a:latin typeface="Arial" panose="020B0604020202020204" pitchFamily="34" charset="0"/>
                <a:ea typeface="Calibri" panose="020F0502020204030204" pitchFamily="34" charset="0"/>
                <a:cs typeface="Arial" panose="020B0604020202020204" pitchFamily="34" charset="0"/>
              </a:rPr>
              <a:t>To learn more</a:t>
            </a:r>
            <a:r>
              <a:rPr lang="en-GB" altLang="zh-CN" sz="1000" i="1" dirty="0">
                <a:latin typeface="Arial" panose="020B0604020202020204" pitchFamily="34" charset="0"/>
                <a:cs typeface="Arial" panose="020B0604020202020204" pitchFamily="34" charset="0"/>
              </a:rPr>
              <a:t> </a:t>
            </a:r>
            <a:br>
              <a:rPr lang="en-GB" altLang="zh-CN" sz="1000" i="1" dirty="0">
                <a:latin typeface="Arial" panose="020B0604020202020204" pitchFamily="34" charset="0"/>
                <a:cs typeface="Arial" panose="020B0604020202020204" pitchFamily="34" charset="0"/>
              </a:rPr>
            </a:br>
            <a:r>
              <a:rPr lang="en-US" sz="1000" i="1" dirty="0">
                <a:latin typeface="Arial" panose="020B0604020202020204" pitchFamily="34" charset="0"/>
                <a:cs typeface="Arial" panose="020B0604020202020204" pitchFamily="34" charset="0"/>
                <a:hlinkClick r:id="rId3"/>
              </a:rPr>
              <a:t>Bereavement and Breast milk</a:t>
            </a:r>
            <a:r>
              <a:rPr lang="en-GB" altLang="zh-CN" sz="1000" i="1" spc="0" dirty="0">
                <a:latin typeface="Arial" panose="020B0604020202020204" pitchFamily="34" charset="0"/>
                <a:cs typeface="Arial" panose="020B0604020202020204" pitchFamily="34" charset="0"/>
              </a:rPr>
              <a:t> ”I want to donate my milk” </a:t>
            </a:r>
          </a:p>
          <a:p>
            <a:pPr lvl="0">
              <a:lnSpc>
                <a:spcPct val="107000"/>
              </a:lnSpc>
              <a:spcAft>
                <a:spcPts val="800"/>
              </a:spcAft>
            </a:pPr>
            <a:endParaRPr lang="en-GB" sz="1000" i="1"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4761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3C677-2AD0-D5C5-510E-F98297FAA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D233B-9FE9-2100-CBA6-9C28A9F32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887BC-6D00-FD98-C601-9975138F00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00" dirty="0">
                <a:effectLst/>
                <a:latin typeface="Arial" panose="020B0604020202020204" pitchFamily="34" charset="0"/>
                <a:ea typeface="Calibri" panose="020F0502020204030204" pitchFamily="34" charset="0"/>
                <a:cs typeface="Arial" panose="020B0604020202020204" pitchFamily="34" charset="0"/>
              </a:rPr>
              <a:t>Simulation</a:t>
            </a:r>
          </a:p>
          <a:p>
            <a:pPr marL="0" indent="0">
              <a:spcBef>
                <a:spcPts val="0"/>
              </a:spcBef>
              <a:buNone/>
            </a:pPr>
            <a:endParaRPr lang="en-US" sz="100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000" b="1" i="0" kern="100" spc="0" dirty="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spc="0" dirty="0">
                <a:effectLst/>
                <a:latin typeface="Arial" panose="020B0604020202020204" pitchFamily="34" charset="0"/>
                <a:ea typeface="Calibri" panose="020F0502020204030204" pitchFamily="34" charset="0"/>
                <a:cs typeface="Arial" panose="020B0604020202020204" pitchFamily="34" charset="0"/>
              </a:rPr>
              <a:t>– participants demonstrate counselling and practical support for suppression of breast milk after stillbirth</a:t>
            </a:r>
            <a:r>
              <a:rPr lang="en-US" sz="1000" kern="100" dirty="0">
                <a:latin typeface="Arial" panose="020B0604020202020204" pitchFamily="34" charset="0"/>
                <a:ea typeface="Calibri" panose="020F0502020204030204" pitchFamily="34" charset="0"/>
                <a:cs typeface="Arial" panose="020B0604020202020204" pitchFamily="34" charset="0"/>
              </a:rPr>
              <a:t>.</a:t>
            </a:r>
            <a:endParaRPr lang="en-US" sz="1000" b="0" i="0" spc="0" dirty="0">
              <a:effectLst/>
              <a:latin typeface="Arial" panose="020B0604020202020204" pitchFamily="34" charset="0"/>
              <a:ea typeface="Myriad Pro"/>
              <a:cs typeface="Arial" panose="020B0604020202020204" pitchFamily="34" charset="0"/>
            </a:endParaRPr>
          </a:p>
          <a:p>
            <a:pPr marL="228600" indent="-228600">
              <a:buFont typeface="+mj-lt"/>
              <a:buAutoNum type="arabicPeriod"/>
            </a:pPr>
            <a:r>
              <a:rPr lang="en-US" sz="1000" dirty="0">
                <a:effectLst/>
                <a:latin typeface="Arial" panose="020B0604020202020204" pitchFamily="34" charset="0"/>
                <a:ea typeface="Myriad Pro"/>
                <a:cs typeface="Arial" panose="020B0604020202020204" pitchFamily="34" charset="0"/>
              </a:rPr>
              <a:t>C</a:t>
            </a:r>
            <a:r>
              <a:rPr lang="en-US" sz="1000" b="0" i="0" spc="0" dirty="0">
                <a:effectLst/>
                <a:latin typeface="Arial" panose="020B0604020202020204" pitchFamily="34" charset="0"/>
                <a:ea typeface="Myriad Pro"/>
                <a:cs typeface="Arial" panose="020B0604020202020204" pitchFamily="34" charset="0"/>
              </a:rPr>
              <a:t>ounselling on the available options for suppressing breastmilk production and managing engorgement.</a:t>
            </a:r>
          </a:p>
          <a:p>
            <a:pPr marL="228600" indent="-228600">
              <a:buFont typeface="+mj-lt"/>
              <a:buAutoNum type="arabicPeriod"/>
            </a:pPr>
            <a:r>
              <a:rPr lang="en-US" sz="1000" b="0" i="0" spc="0" dirty="0">
                <a:effectLst/>
                <a:latin typeface="Arial" panose="020B0604020202020204" pitchFamily="34" charset="0"/>
                <a:ea typeface="Myriad Pro"/>
                <a:cs typeface="Arial" panose="020B0604020202020204" pitchFamily="34" charset="0"/>
              </a:rPr>
              <a:t>Explaining or demonstrating </a:t>
            </a:r>
            <a:r>
              <a:rPr lang="en-US" sz="1000" b="0" i="0" spc="0" dirty="0">
                <a:latin typeface="Arial" panose="020B0604020202020204" pitchFamily="34" charset="0"/>
                <a:ea typeface="Myriad Pro"/>
                <a:cs typeface="Arial" panose="020B0604020202020204" pitchFamily="34" charset="0"/>
              </a:rPr>
              <a:t>methods for management </a:t>
            </a:r>
            <a:br>
              <a:rPr lang="en-US" sz="1000" b="0" i="0" spc="0" dirty="0">
                <a:latin typeface="Arial" panose="020B0604020202020204" pitchFamily="34" charset="0"/>
                <a:ea typeface="Myriad Pro"/>
                <a:cs typeface="Arial" panose="020B0604020202020204" pitchFamily="34" charset="0"/>
              </a:rPr>
            </a:br>
            <a:r>
              <a:rPr lang="en-US" sz="1000" b="0" i="0" spc="0" dirty="0">
                <a:latin typeface="Arial" panose="020B0604020202020204" pitchFamily="34" charset="0"/>
                <a:ea typeface="Myriad Pro"/>
                <a:cs typeface="Arial" panose="020B0604020202020204" pitchFamily="34" charset="0"/>
              </a:rPr>
              <a:t>- </a:t>
            </a:r>
            <a:r>
              <a:rPr lang="en-US" sz="1000" b="0" i="0" spc="0" dirty="0">
                <a:effectLst/>
                <a:latin typeface="Arial" panose="020B0604020202020204" pitchFamily="34" charset="0"/>
                <a:ea typeface="Myriad Pro"/>
                <a:cs typeface="Arial" panose="020B0604020202020204" pitchFamily="34" charset="0"/>
              </a:rPr>
              <a:t>Expression</a:t>
            </a:r>
            <a:br>
              <a:rPr lang="en-US" sz="1000" b="0" i="0" spc="0" dirty="0">
                <a:effectLst/>
                <a:latin typeface="Arial" panose="020B0604020202020204" pitchFamily="34" charset="0"/>
                <a:ea typeface="Myriad Pro"/>
                <a:cs typeface="Arial" panose="020B0604020202020204" pitchFamily="34" charset="0"/>
              </a:rPr>
            </a:br>
            <a:r>
              <a:rPr lang="en-US" sz="1000" b="0" i="0" spc="0" dirty="0">
                <a:effectLst/>
                <a:latin typeface="Arial" panose="020B0604020202020204" pitchFamily="34" charset="0"/>
                <a:ea typeface="Myriad Pro"/>
                <a:cs typeface="Arial" panose="020B0604020202020204" pitchFamily="34" charset="0"/>
              </a:rPr>
              <a:t>- </a:t>
            </a:r>
            <a:r>
              <a:rPr lang="en-US" sz="1000" b="0" i="0" spc="0" dirty="0">
                <a:latin typeface="Arial" panose="020B0604020202020204" pitchFamily="34" charset="0"/>
                <a:ea typeface="Myriad Pro"/>
                <a:cs typeface="Arial" panose="020B0604020202020204" pitchFamily="34" charset="0"/>
              </a:rPr>
              <a:t>Hot shower</a:t>
            </a:r>
            <a:br>
              <a:rPr lang="en-US" sz="1000" b="0" i="0" spc="0" dirty="0">
                <a:latin typeface="Arial" panose="020B0604020202020204" pitchFamily="34" charset="0"/>
                <a:ea typeface="Myriad Pro"/>
                <a:cs typeface="Arial" panose="020B0604020202020204" pitchFamily="34" charset="0"/>
              </a:rPr>
            </a:br>
            <a:r>
              <a:rPr lang="en-US" sz="1000" b="0" i="0" spc="0" dirty="0">
                <a:latin typeface="Arial" panose="020B0604020202020204" pitchFamily="34" charset="0"/>
                <a:ea typeface="Myriad Pro"/>
                <a:cs typeface="Arial" panose="020B0604020202020204" pitchFamily="34" charset="0"/>
              </a:rPr>
              <a:t>- </a:t>
            </a:r>
            <a:r>
              <a:rPr lang="en-US" sz="1000" b="0" i="0" spc="0" dirty="0">
                <a:effectLst/>
                <a:latin typeface="Arial" panose="020B0604020202020204" pitchFamily="34" charset="0"/>
                <a:ea typeface="Myriad Pro"/>
                <a:cs typeface="Arial" panose="020B0604020202020204" pitchFamily="34" charset="0"/>
              </a:rPr>
              <a:t>Use of support bra, cabbage leaves or other local recommendations</a:t>
            </a:r>
          </a:p>
          <a:p>
            <a:pPr marL="228600" indent="-228600">
              <a:buFont typeface="+mj-lt"/>
              <a:buAutoNum type="arabicPeriod"/>
            </a:pPr>
            <a:r>
              <a:rPr lang="en-US" sz="1000" dirty="0">
                <a:latin typeface="Arial" panose="020B0604020202020204" pitchFamily="34" charset="0"/>
                <a:ea typeface="Myriad Pro"/>
                <a:cs typeface="Arial" panose="020B0604020202020204" pitchFamily="34" charset="0"/>
              </a:rPr>
              <a:t>Providing connections to bereavement support groups and psychological consultation as needed</a:t>
            </a:r>
            <a:endParaRPr lang="en-US" sz="1000" b="0" i="0" spc="0" dirty="0">
              <a:effectLst/>
              <a:latin typeface="Arial" panose="020B0604020202020204" pitchFamily="34" charset="0"/>
              <a:ea typeface="Myriad Pro"/>
              <a:cs typeface="Arial" panose="020B0604020202020204" pitchFamily="34" charset="0"/>
            </a:endParaRPr>
          </a:p>
          <a:p>
            <a:pPr marL="228600" indent="-228600">
              <a:buFont typeface="+mj-lt"/>
              <a:buAutoNum type="arabicPeriod"/>
            </a:pPr>
            <a:endParaRPr lang="en-US" sz="1000" b="0" i="0" spc="0" dirty="0">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US" sz="1000" b="1" i="0" kern="1200" spc="0" dirty="0">
                <a:solidFill>
                  <a:srgbClr val="000000"/>
                </a:solidFill>
                <a:effectLst/>
                <a:latin typeface="Arial" panose="020B0604020202020204" pitchFamily="34" charset="0"/>
                <a:ea typeface="Myriad Pro"/>
                <a:cs typeface="Arial" panose="020B0604020202020204" pitchFamily="34" charset="0"/>
              </a:rPr>
              <a:t>Debriefing – </a:t>
            </a:r>
            <a:r>
              <a:rPr lang="en-US" sz="1000" b="0" i="0" kern="1200" spc="0" dirty="0">
                <a:solidFill>
                  <a:srgbClr val="000000"/>
                </a:solidFill>
                <a:effectLst/>
                <a:latin typeface="Arial" panose="020B0604020202020204" pitchFamily="34" charset="0"/>
                <a:ea typeface="Myriad Pro"/>
                <a:cs typeface="Arial" panose="020B0604020202020204" pitchFamily="34" charset="0"/>
              </a:rPr>
              <a:t>participants self-reflect and give feedback in their roles. </a:t>
            </a:r>
          </a:p>
          <a:p>
            <a:pPr marL="0" marR="0" indent="0">
              <a:lnSpc>
                <a:spcPct val="107000"/>
              </a:lnSpc>
              <a:spcBef>
                <a:spcPts val="0"/>
              </a:spcBef>
              <a:spcAft>
                <a:spcPts val="0"/>
              </a:spcAft>
              <a:buNone/>
            </a:pPr>
            <a:r>
              <a:rPr lang="en-US" sz="1000" b="0" i="1" kern="1200" spc="0" dirty="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US" sz="1000" b="0" i="1"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was done well?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b="0" i="0" kern="100" spc="0" dirty="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b="0" i="0" kern="1200" spc="0" dirty="0">
                <a:solidFill>
                  <a:srgbClr val="000000"/>
                </a:solidFill>
                <a:effectLst/>
                <a:latin typeface="Arial" panose="020B0604020202020204" pitchFamily="34" charset="0"/>
                <a:ea typeface="Myriad Pro"/>
                <a:cs typeface="Arial" panose="020B0604020202020204" pitchFamily="34" charset="0"/>
              </a:rPr>
              <a:t>What will you change the next time?</a:t>
            </a:r>
          </a:p>
          <a:p>
            <a:pPr marL="171450" marR="0" indent="-171450">
              <a:lnSpc>
                <a:spcPct val="107000"/>
              </a:lnSpc>
              <a:spcBef>
                <a:spcPts val="0"/>
              </a:spcBef>
              <a:spcAft>
                <a:spcPts val="0"/>
              </a:spcAft>
              <a:buFont typeface="Arial" panose="020B0604020202020204" pitchFamily="34" charset="0"/>
              <a:buChar char="•"/>
            </a:pPr>
            <a:endParaRPr lang="en-US" sz="1000" b="0" i="0" kern="100" spc="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spc="0" dirty="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spc="0" dirty="0">
              <a:solidFill>
                <a:srgbClr val="000000"/>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000" b="0" i="0" kern="0" spc="0" dirty="0">
                <a:effectLst/>
                <a:latin typeface="Arial" panose="020B0604020202020204" pitchFamily="34" charset="0"/>
                <a:ea typeface="Times New Roman" panose="02020603050405020304" pitchFamily="18" charset="0"/>
                <a:cs typeface="Arial" panose="020B0604020202020204" pitchFamily="34" charset="0"/>
              </a:rPr>
              <a:t>Was the communication compassionate and sensitive and the language appropriate?</a:t>
            </a:r>
          </a:p>
          <a:p>
            <a:pPr marL="171450" marR="0" indent="-171450">
              <a:lnSpc>
                <a:spcPct val="107000"/>
              </a:lnSpc>
              <a:spcBef>
                <a:spcPts val="0"/>
              </a:spcBef>
              <a:spcAft>
                <a:spcPts val="0"/>
              </a:spcAft>
              <a:buFont typeface="Arial" panose="020B0604020202020204" pitchFamily="34" charset="0"/>
              <a:buChar char="•"/>
            </a:pPr>
            <a:endParaRPr lang="en-US" sz="1000" kern="0" dirty="0">
              <a:latin typeface="Arial" panose="020B0604020202020204" pitchFamily="34" charset="0"/>
              <a:ea typeface="Calibri" panose="020F0502020204030204" pitchFamily="34" charset="0"/>
              <a:cs typeface="Arial" panose="020B0604020202020204" pitchFamily="34" charset="0"/>
            </a:endParaRPr>
          </a:p>
          <a:p>
            <a:pPr algn="l">
              <a:lnSpc>
                <a:spcPct val="107000"/>
              </a:lnSpc>
            </a:pPr>
            <a:r>
              <a:rPr lang="en-US" sz="1000" b="0" i="1" kern="0" spc="0" dirty="0">
                <a:effectLst/>
                <a:latin typeface="Arial" panose="020B0604020202020204" pitchFamily="34" charset="0"/>
                <a:ea typeface="Calibri" panose="020F0502020204030204" pitchFamily="34" charset="0"/>
                <a:cs typeface="Arial" panose="020B0604020202020204" pitchFamily="34" charset="0"/>
              </a:rPr>
              <a:t>To learn more</a:t>
            </a:r>
            <a:r>
              <a:rPr lang="en-US" sz="1000" b="0" i="1" kern="100" dirty="0">
                <a:effectLst/>
                <a:latin typeface="Arial" panose="020B0604020202020204" pitchFamily="34" charset="0"/>
                <a:ea typeface="Calibri" panose="020F0502020204030204" pitchFamily="34" charset="0"/>
                <a:cs typeface="Arial" panose="020B0604020202020204" pitchFamily="34" charset="0"/>
              </a:rPr>
              <a:t> </a:t>
            </a:r>
            <a:br>
              <a:rPr lang="en-US" sz="1000" b="0" i="1" kern="100" dirty="0">
                <a:effectLst/>
                <a:latin typeface="Arial" panose="020B0604020202020204" pitchFamily="34" charset="0"/>
                <a:ea typeface="Calibri" panose="020F0502020204030204" pitchFamily="34" charset="0"/>
                <a:cs typeface="Arial" panose="020B0604020202020204" pitchFamily="34" charset="0"/>
              </a:rPr>
            </a:br>
            <a:r>
              <a:rPr lang="en-US" sz="1000" i="1" dirty="0">
                <a:latin typeface="Arial" panose="020B0604020202020204" pitchFamily="34" charset="0"/>
                <a:cs typeface="Arial" panose="020B0604020202020204" pitchFamily="34" charset="0"/>
                <a:hlinkClick r:id="rId3"/>
              </a:rPr>
              <a:t>Bereavement and Breast milk</a:t>
            </a:r>
            <a:r>
              <a:rPr lang="en-GB" altLang="zh-CN" sz="1000" i="1" spc="0" dirty="0">
                <a:latin typeface="Arial" panose="020B0604020202020204" pitchFamily="34" charset="0"/>
                <a:cs typeface="Arial" panose="020B0604020202020204" pitchFamily="34" charset="0"/>
              </a:rPr>
              <a:t> ”I want to suppress my milk” </a:t>
            </a:r>
          </a:p>
          <a:p>
            <a:pPr marR="0">
              <a:lnSpc>
                <a:spcPct val="107000"/>
              </a:lnSpc>
              <a:spcBef>
                <a:spcPts val="0"/>
              </a:spcBef>
              <a:spcAft>
                <a:spcPts val="0"/>
              </a:spcAft>
            </a:pPr>
            <a:endParaRPr lang="en-US" sz="1000" b="0" i="1" kern="100" spc="0" dirty="0">
              <a:effectLst/>
              <a:latin typeface="Arial" panose="020B0604020202020204" pitchFamily="34" charset="0"/>
              <a:ea typeface="Calibri" panose="020F0502020204030204" pitchFamily="34" charset="0"/>
              <a:cs typeface="Arial" panose="020B0604020202020204" pitchFamily="34" charset="0"/>
            </a:endParaRPr>
          </a:p>
          <a:p>
            <a:endParaRPr lang="en-US" sz="1000" b="0" i="0" spc="0" dirty="0">
              <a:effectLst/>
              <a:latin typeface="Arial" panose="020B0604020202020204" pitchFamily="34" charset="0"/>
              <a:ea typeface="Myriad Pro"/>
              <a:cs typeface="Arial" panose="020B0604020202020204" pitchFamily="34" charset="0"/>
            </a:endParaRPr>
          </a:p>
        </p:txBody>
      </p:sp>
    </p:spTree>
    <p:extLst>
      <p:ext uri="{BB962C8B-B14F-4D97-AF65-F5344CB8AC3E}">
        <p14:creationId xmlns:p14="http://schemas.microsoft.com/office/powerpoint/2010/main" val="274453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8937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What are the most common concerns of mothers in your health facility?</a:t>
            </a:r>
          </a:p>
          <a:p>
            <a:r>
              <a:rPr lang="en-US" sz="1000" dirty="0">
                <a:latin typeface="Arial" panose="020B0604020202020204" pitchFamily="34" charset="0"/>
                <a:cs typeface="Arial" panose="020B0604020202020204" pitchFamily="34" charset="0"/>
              </a:rPr>
              <a:t>Addressing common concerns can prevent problems. </a:t>
            </a:r>
          </a:p>
          <a:p>
            <a:r>
              <a:rPr lang="en-US" sz="1000" dirty="0">
                <a:latin typeface="Arial" panose="020B0604020202020204" pitchFamily="34" charset="0"/>
                <a:cs typeface="Arial" panose="020B0604020202020204" pitchFamily="34" charset="0"/>
              </a:rPr>
              <a:t>Supportive health workers help mothers build their confidence.</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latin typeface="Arial" panose="020B0604020202020204" pitchFamily="34" charset="0"/>
                <a:cs typeface="Arial" panose="020B0604020202020204" pitchFamily="34" charset="0"/>
              </a:rPr>
              <a:t>To learn more </a:t>
            </a:r>
            <a:br>
              <a:rPr lang="en-GB" sz="1000" i="1" dirty="0">
                <a:latin typeface="Arial" panose="020B0604020202020204" pitchFamily="34" charset="0"/>
                <a:cs typeface="Arial" panose="020B0604020202020204" pitchFamily="34" charset="0"/>
              </a:rPr>
            </a:br>
            <a:r>
              <a:rPr lang="en-US" sz="1000" i="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Helping a breastfeeding mother</a:t>
            </a:r>
            <a:endParaRPr lang="en-GB" sz="1000" i="1" kern="100" dirty="0">
              <a:effectLst/>
              <a:latin typeface="Arial" panose="020B0604020202020204" pitchFamily="34" charset="0"/>
              <a:ea typeface="Calibri" panose="020F050202020403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577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common are these problems in your health facility?</a:t>
            </a:r>
          </a:p>
        </p:txBody>
      </p:sp>
    </p:spTree>
    <p:extLst>
      <p:ext uri="{BB962C8B-B14F-4D97-AF65-F5344CB8AC3E}">
        <p14:creationId xmlns:p14="http://schemas.microsoft.com/office/powerpoint/2010/main" val="112634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515"/>
              </a:spcBef>
              <a:spcAft>
                <a:spcPts val="0"/>
              </a:spcAft>
              <a:buSzPts val="1100"/>
              <a:tabLst>
                <a:tab pos="473710" algn="l"/>
                <a:tab pos="474345" algn="l"/>
              </a:tabLst>
            </a:pPr>
            <a:r>
              <a:rPr lang="en-US" sz="1000" b="1" dirty="0">
                <a:effectLst/>
                <a:latin typeface="Arial" panose="020B0604020202020204" pitchFamily="34" charset="0"/>
                <a:ea typeface="Myriad Pro Light"/>
                <a:cs typeface="Arial" panose="020B0604020202020204" pitchFamily="34" charset="0"/>
              </a:rPr>
              <a:t>None of these breast or nipple shapes cause feeding</a:t>
            </a:r>
            <a:r>
              <a:rPr lang="en-US" sz="1000" b="1" spc="-25"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problems.</a:t>
            </a:r>
          </a:p>
          <a:p>
            <a:pPr marL="171450" lvl="0" indent="-171450">
              <a:spcBef>
                <a:spcPts val="515"/>
              </a:spcBef>
              <a:spcAft>
                <a:spcPts val="0"/>
              </a:spcAft>
              <a:buSzPts val="1100"/>
              <a:buFont typeface="Arial" panose="020B0604020202020204" pitchFamily="34" charset="0"/>
              <a:buChar char="•"/>
              <a:tabLst>
                <a:tab pos="473710" algn="l"/>
                <a:tab pos="474345" algn="l"/>
              </a:tabLst>
            </a:pPr>
            <a:r>
              <a:rPr lang="en-US" sz="1000" dirty="0">
                <a:effectLst/>
                <a:latin typeface="Arial" panose="020B0604020202020204" pitchFamily="34" charset="0"/>
                <a:ea typeface="Myriad Pro Light"/>
                <a:cs typeface="Arial" panose="020B0604020202020204" pitchFamily="34" charset="0"/>
              </a:rPr>
              <a:t>Breasts and nipples come in all shapes and sizes. All are good for breastfeeding. Mother and baby will learn together. Comfortable </a:t>
            </a:r>
            <a:r>
              <a:rPr lang="en-US" sz="1000" dirty="0">
                <a:latin typeface="Arial" panose="020B0604020202020204" pitchFamily="34" charset="0"/>
                <a:ea typeface="Myriad Pro Light"/>
                <a:cs typeface="Arial" panose="020B0604020202020204" pitchFamily="34" charset="0"/>
              </a:rPr>
              <a:t>positioning</a:t>
            </a:r>
            <a:r>
              <a:rPr lang="en-US" sz="1000" dirty="0">
                <a:effectLst/>
                <a:latin typeface="Arial" panose="020B0604020202020204" pitchFamily="34" charset="0"/>
                <a:ea typeface="Myriad Pro Light"/>
                <a:cs typeface="Arial" panose="020B0604020202020204" pitchFamily="34" charset="0"/>
              </a:rPr>
              <a:t> will depend on the size of the baby and the size of the breast.</a:t>
            </a:r>
          </a:p>
          <a:p>
            <a:pPr marL="171450" lvl="0" indent="-171450">
              <a:spcBef>
                <a:spcPts val="515"/>
              </a:spcBef>
              <a:spcAft>
                <a:spcPts val="0"/>
              </a:spcAft>
              <a:buSzPts val="1100"/>
              <a:buFont typeface="Arial" panose="020B0604020202020204" pitchFamily="34" charset="0"/>
              <a:buChar char="•"/>
              <a:tabLst>
                <a:tab pos="473710" algn="l"/>
                <a:tab pos="474345" algn="l"/>
              </a:tabLst>
            </a:pPr>
            <a:r>
              <a:rPr lang="en-US" sz="1000" dirty="0">
                <a:effectLst/>
                <a:latin typeface="Arial" panose="020B0604020202020204" pitchFamily="34" charset="0"/>
                <a:ea typeface="Myriad Pro Light"/>
                <a:cs typeface="Arial" panose="020B0604020202020204" pitchFamily="34" charset="0"/>
              </a:rPr>
              <a:t>During pregnancy avoid telling a mother that she will not be able to breastfeed successfully. Do not “diagnose” or treat a nipple that looks flat or inverted.</a:t>
            </a:r>
          </a:p>
          <a:p>
            <a:pPr marL="171450" indent="-171450">
              <a:spcBef>
                <a:spcPts val="515"/>
              </a:spcBef>
              <a:buSzPts val="1100"/>
              <a:buFont typeface="Arial" panose="020B0604020202020204" pitchFamily="34" charset="0"/>
              <a:buChar char="•"/>
              <a:tabLst>
                <a:tab pos="473710" algn="l"/>
                <a:tab pos="474345" algn="l"/>
              </a:tabLst>
            </a:pPr>
            <a:r>
              <a:rPr lang="en-US" sz="1000" dirty="0">
                <a:effectLst/>
                <a:latin typeface="Arial" panose="020B0604020202020204" pitchFamily="34" charset="0"/>
                <a:ea typeface="Myriad Pro Light"/>
                <a:cs typeface="Arial" panose="020B0604020202020204" pitchFamily="34" charset="0"/>
              </a:rPr>
              <a:t>A baby may have difficulty attaching if the nipple is large. Skin-to-skin contact and self-attachment can help.  The mother can lean over her baby, on a bed or table, so that her breast falls towards the baby’s mouth. This may make it easier for the baby to attach.</a:t>
            </a:r>
            <a:endParaRPr lang="en-GB" sz="1000" dirty="0">
              <a:effectLst/>
              <a:latin typeface="Arial" panose="020B0604020202020204" pitchFamily="34" charset="0"/>
              <a:ea typeface="Myriad Pro Light"/>
              <a:cs typeface="Arial" panose="020B0604020202020204" pitchFamily="34" charset="0"/>
            </a:endParaRPr>
          </a:p>
          <a:p>
            <a:r>
              <a:rPr lang="en-US" sz="1000" dirty="0">
                <a:effectLst/>
                <a:latin typeface="Arial" panose="020B0604020202020204" pitchFamily="34" charset="0"/>
                <a:ea typeface="Myriad Pro"/>
                <a:cs typeface="Arial" panose="020B0604020202020204" pitchFamily="34" charset="0"/>
              </a:rPr>
              <a:t> </a:t>
            </a:r>
            <a:endParaRPr lang="en-GB" sz="1000" dirty="0">
              <a:effectLst/>
              <a:latin typeface="Arial" panose="020B0604020202020204" pitchFamily="34" charset="0"/>
              <a:ea typeface="Myriad Pro"/>
              <a:cs typeface="Arial" panose="020B0604020202020204" pitchFamily="34" charset="0"/>
            </a:endParaRPr>
          </a:p>
          <a:p>
            <a:pPr>
              <a:spcBef>
                <a:spcPts val="10"/>
              </a:spcBef>
            </a:pPr>
            <a:r>
              <a:rPr lang="en-US" sz="1000" b="1" dirty="0">
                <a:effectLst/>
                <a:latin typeface="Arial" panose="020B0604020202020204" pitchFamily="34" charset="0"/>
                <a:ea typeface="Myriad Pro Light"/>
                <a:cs typeface="Arial" panose="020B0604020202020204" pitchFamily="34" charset="0"/>
              </a:rPr>
              <a:t>Some</a:t>
            </a:r>
            <a:r>
              <a:rPr lang="en-US" sz="1000" b="1" spc="-15"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mothers</a:t>
            </a:r>
            <a:r>
              <a:rPr lang="en-US" sz="1000" b="1" spc="-15"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think</a:t>
            </a:r>
            <a:r>
              <a:rPr lang="en-US" sz="1000" b="1" spc="-15"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their</a:t>
            </a:r>
            <a:r>
              <a:rPr lang="en-US" sz="1000" b="1" spc="-15"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breasts</a:t>
            </a:r>
            <a:r>
              <a:rPr lang="en-US" sz="1000" b="1" spc="-15"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are</a:t>
            </a:r>
            <a:r>
              <a:rPr lang="en-US" sz="1000" b="1" spc="-15"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too</a:t>
            </a:r>
            <a:r>
              <a:rPr lang="en-US" sz="1000" b="1" spc="-15"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small</a:t>
            </a:r>
            <a:r>
              <a:rPr lang="en-US" sz="1000" b="1" spc="-15"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to</a:t>
            </a:r>
            <a:r>
              <a:rPr lang="en-US" sz="1000" b="1" spc="-15"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make</a:t>
            </a:r>
            <a:r>
              <a:rPr lang="en-US" sz="1000" b="1" spc="-15"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enough</a:t>
            </a:r>
            <a:r>
              <a:rPr lang="en-US" sz="1000" b="1" spc="-15"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milk.</a:t>
            </a:r>
            <a:r>
              <a:rPr lang="en-US" sz="1000" b="1" spc="-15" dirty="0">
                <a:effectLst/>
                <a:latin typeface="Arial" panose="020B0604020202020204" pitchFamily="34" charset="0"/>
                <a:ea typeface="Myriad Pro Light"/>
                <a:cs typeface="Arial" panose="020B0604020202020204" pitchFamily="34" charset="0"/>
              </a:rPr>
              <a:t> </a:t>
            </a:r>
          </a:p>
          <a:p>
            <a:pPr marL="171450" indent="-171450">
              <a:spcBef>
                <a:spcPts val="515"/>
              </a:spcBef>
              <a:buFont typeface="Arial" panose="020B0604020202020204" pitchFamily="34" charset="0"/>
              <a:buChar char="•"/>
            </a:pPr>
            <a:r>
              <a:rPr lang="en-US" sz="1000" dirty="0">
                <a:latin typeface="Arial" panose="020B0604020202020204" pitchFamily="34" charset="0"/>
                <a:ea typeface="Myriad Pro Light"/>
                <a:cs typeface="Arial" panose="020B0604020202020204" pitchFamily="34" charset="0"/>
              </a:rPr>
              <a:t>Small breasts do not mean inadequate milk production</a:t>
            </a:r>
            <a:r>
              <a:rPr lang="en-US" sz="1000" dirty="0">
                <a:effectLst/>
                <a:latin typeface="Arial" panose="020B0604020202020204" pitchFamily="34" charset="0"/>
                <a:ea typeface="Myriad Pro Light"/>
                <a:cs typeface="Arial" panose="020B0604020202020204" pitchFamily="34" charset="0"/>
              </a:rPr>
              <a:t>. All breasts can make adequate milk. </a:t>
            </a:r>
          </a:p>
          <a:p>
            <a:pPr marL="171450" indent="-171450">
              <a:spcBef>
                <a:spcPts val="515"/>
              </a:spcBef>
              <a:buFont typeface="Arial" panose="020B0604020202020204" pitchFamily="34" charset="0"/>
              <a:buChar char="•"/>
            </a:pPr>
            <a:r>
              <a:rPr lang="en-US" sz="1000" dirty="0">
                <a:effectLst/>
                <a:latin typeface="Arial" panose="020B0604020202020204" pitchFamily="34" charset="0"/>
                <a:ea typeface="Myriad Pro Light"/>
                <a:cs typeface="Arial" panose="020B0604020202020204" pitchFamily="34" charset="0"/>
              </a:rPr>
              <a:t>Small breasts and large breasts both contain about the same amount of glandular tissue, </a:t>
            </a:r>
            <a:r>
              <a:rPr lang="en-US" sz="1000" dirty="0">
                <a:latin typeface="Arial" panose="020B0604020202020204" pitchFamily="34" charset="0"/>
                <a:ea typeface="Myriad Pro Light"/>
                <a:cs typeface="Arial" panose="020B0604020202020204" pitchFamily="34" charset="0"/>
              </a:rPr>
              <a:t>Fat</a:t>
            </a:r>
            <a:r>
              <a:rPr lang="en-US" sz="1000" dirty="0">
                <a:effectLst/>
                <a:latin typeface="Arial" panose="020B0604020202020204" pitchFamily="34" charset="0"/>
                <a:ea typeface="Myriad Pro Light"/>
                <a:cs typeface="Arial" panose="020B0604020202020204" pitchFamily="34" charset="0"/>
              </a:rPr>
              <a:t> and other tissue give the breast its shape and make difference in size. Small breasts may have less milk storage between feeds than larger breasts. Babies of mothers with small breasts may need to feed more often. The </a:t>
            </a:r>
            <a:r>
              <a:rPr lang="en-US" sz="1000" dirty="0">
                <a:latin typeface="Arial" panose="020B0604020202020204" pitchFamily="34" charset="0"/>
                <a:ea typeface="Myriad Pro Light"/>
                <a:cs typeface="Arial" panose="020B0604020202020204" pitchFamily="34" charset="0"/>
              </a:rPr>
              <a:t>quantity </a:t>
            </a:r>
            <a:r>
              <a:rPr lang="en-US" sz="1000" dirty="0">
                <a:effectLst/>
                <a:latin typeface="Arial" panose="020B0604020202020204" pitchFamily="34" charset="0"/>
                <a:ea typeface="Myriad Pro Light"/>
                <a:cs typeface="Arial" panose="020B0604020202020204" pitchFamily="34" charset="0"/>
              </a:rPr>
              <a:t> of milk produced in a day is no different.</a:t>
            </a:r>
          </a:p>
        </p:txBody>
      </p:sp>
    </p:spTree>
    <p:extLst>
      <p:ext uri="{BB962C8B-B14F-4D97-AF65-F5344CB8AC3E}">
        <p14:creationId xmlns:p14="http://schemas.microsoft.com/office/powerpoint/2010/main" val="295117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Masterslid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CBA450C-FB93-009C-FFFF-DAF1942B5672}"/>
              </a:ext>
            </a:extLst>
          </p:cNvPr>
          <p:cNvSpPr>
            <a:spLocks noGrp="1"/>
          </p:cNvSpPr>
          <p:nvPr>
            <p:ph idx="10" hasCustomPrompt="1"/>
          </p:nvPr>
        </p:nvSpPr>
        <p:spPr>
          <a:xfrm>
            <a:off x="741050" y="1604225"/>
            <a:ext cx="7861461" cy="4565266"/>
          </a:xfrm>
          <a:prstGeom prst="rect">
            <a:avLst/>
          </a:prstGeom>
        </p:spPr>
        <p:txBody>
          <a:bodyPr vert="horz" lIns="91440" tIns="45720" rIns="91440" bIns="45720" rtlCol="0">
            <a:noAutofit/>
          </a:bodyPr>
          <a:lstStyle>
            <a:lvl1pPr marL="285750" indent="-285750" algn="l" defTabSz="652795" rtl="0" eaLnBrk="1" latinLnBrk="1" hangingPunct="1">
              <a:lnSpc>
                <a:spcPts val="2100"/>
              </a:lnSpc>
              <a:spcBef>
                <a:spcPts val="1000"/>
              </a:spcBef>
              <a:spcAft>
                <a:spcPts val="245"/>
              </a:spcAft>
              <a:buFont typeface="Arial" panose="020B0604020202020204" pitchFamily="34" charset="0"/>
              <a:buChar char="•"/>
              <a:defRPr sz="1800" b="1" i="0" kern="1200">
                <a:solidFill>
                  <a:schemeClr val="tx2"/>
                </a:solidFill>
                <a:latin typeface="Arial" panose="020B0604020202020204" pitchFamily="34" charset="0"/>
                <a:ea typeface="+mn-ea"/>
                <a:cs typeface="Arial" panose="020B0604020202020204" pitchFamily="34" charset="0"/>
              </a:defRPr>
            </a:lvl1pPr>
            <a:lvl2pPr marL="285750" indent="-285750" algn="l" defTabSz="652795" rtl="0" eaLnBrk="1" latinLnBrk="1" hangingPunct="1">
              <a:lnSpc>
                <a:spcPts val="2100"/>
              </a:lnSpc>
              <a:spcBef>
                <a:spcPts val="1000"/>
              </a:spcBef>
              <a:spcAft>
                <a:spcPts val="245"/>
              </a:spcAft>
              <a:buFont typeface="Arial" panose="020B0604020202020204" pitchFamily="34" charset="0"/>
              <a:buChar char="•"/>
              <a:defRPr sz="1800" b="1" i="0" kern="1200">
                <a:solidFill>
                  <a:schemeClr val="tx1"/>
                </a:solidFill>
                <a:latin typeface="Arial" panose="020B0604020202020204" pitchFamily="34" charset="0"/>
                <a:ea typeface="+mn-ea"/>
                <a:cs typeface="Arial" panose="020B0604020202020204" pitchFamily="34" charset="0"/>
              </a:defRPr>
            </a:lvl2pPr>
            <a:lvl3pPr marL="446551" indent="-285750" algn="l" defTabSz="652795" rtl="0" eaLnBrk="1" latinLnBrk="1" hangingPunct="1">
              <a:lnSpc>
                <a:spcPts val="2100"/>
              </a:lnSpc>
              <a:spcBef>
                <a:spcPts val="1000"/>
              </a:spcBef>
              <a:spcAft>
                <a:spcPts val="245"/>
              </a:spcAft>
              <a:buSzPct val="60000"/>
              <a:buFont typeface="Arial" panose="020B0604020202020204" pitchFamily="34" charset="0"/>
              <a:buChar char="•"/>
              <a:defRPr sz="1800" b="1"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0"/>
            <a:endParaRPr lang="nb-NO" dirty="0"/>
          </a:p>
        </p:txBody>
      </p:sp>
      <p:sp>
        <p:nvSpPr>
          <p:cNvPr id="7" name="Title 1">
            <a:extLst>
              <a:ext uri="{FF2B5EF4-FFF2-40B4-BE49-F238E27FC236}">
                <a16:creationId xmlns:a16="http://schemas.microsoft.com/office/drawing/2014/main" id="{87E3BBA1-AF9E-9EC2-1C27-8AD8A0387665}"/>
              </a:ext>
            </a:extLst>
          </p:cNvPr>
          <p:cNvSpPr>
            <a:spLocks noGrp="1"/>
          </p:cNvSpPr>
          <p:nvPr>
            <p:ph type="title"/>
          </p:nvPr>
        </p:nvSpPr>
        <p:spPr>
          <a:xfrm>
            <a:off x="741050" y="446089"/>
            <a:ext cx="7861461" cy="872398"/>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70960486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Master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D008E-2C92-5A16-E7D7-01F0FF0C5E16}"/>
              </a:ext>
            </a:extLst>
          </p:cNvPr>
          <p:cNvSpPr/>
          <p:nvPr userDrawn="1"/>
        </p:nvSpPr>
        <p:spPr>
          <a:xfrm>
            <a:off x="0" y="0"/>
            <a:ext cx="9144000" cy="6858000"/>
          </a:xfrm>
          <a:prstGeom prst="rect">
            <a:avLst/>
          </a:prstGeom>
          <a:solidFill>
            <a:srgbClr val="F9F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95112D9C-539C-0523-8E91-0C1D5FBB5475}"/>
              </a:ext>
            </a:extLst>
          </p:cNvPr>
          <p:cNvSpPr>
            <a:spLocks noGrp="1"/>
          </p:cNvSpPr>
          <p:nvPr>
            <p:ph type="title"/>
          </p:nvPr>
        </p:nvSpPr>
        <p:spPr>
          <a:xfrm>
            <a:off x="0" y="587351"/>
            <a:ext cx="9141354" cy="2482896"/>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17813568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mpty - Front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63353B-A074-25B2-D043-3ECC139DCDB3}"/>
              </a:ext>
            </a:extLst>
          </p:cNvPr>
          <p:cNvSpPr/>
          <p:nvPr userDrawn="1"/>
        </p:nvSpPr>
        <p:spPr>
          <a:xfrm>
            <a:off x="0" y="0"/>
            <a:ext cx="9144000" cy="6858000"/>
          </a:xfrm>
          <a:prstGeom prst="rect">
            <a:avLst/>
          </a:prstGeom>
          <a:solidFill>
            <a:srgbClr val="F9F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a:extLst>
              <a:ext uri="{FF2B5EF4-FFF2-40B4-BE49-F238E27FC236}">
                <a16:creationId xmlns:a16="http://schemas.microsoft.com/office/drawing/2014/main" id="{4F50C393-B9CC-573A-69A2-F8F44217DF42}"/>
              </a:ext>
            </a:extLst>
          </p:cNvPr>
          <p:cNvSpPr>
            <a:spLocks noGrp="1"/>
          </p:cNvSpPr>
          <p:nvPr>
            <p:ph type="title"/>
          </p:nvPr>
        </p:nvSpPr>
        <p:spPr>
          <a:xfrm>
            <a:off x="0" y="587351"/>
            <a:ext cx="9141354" cy="2482896"/>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
        <p:nvSpPr>
          <p:cNvPr id="5" name="Content Placeholder 2">
            <a:extLst>
              <a:ext uri="{FF2B5EF4-FFF2-40B4-BE49-F238E27FC236}">
                <a16:creationId xmlns:a16="http://schemas.microsoft.com/office/drawing/2014/main" id="{A8730C1F-C4EC-F0D3-68C5-4DBCFA19FF11}"/>
              </a:ext>
            </a:extLst>
          </p:cNvPr>
          <p:cNvSpPr>
            <a:spLocks noGrp="1"/>
          </p:cNvSpPr>
          <p:nvPr>
            <p:ph idx="1" hasCustomPrompt="1"/>
          </p:nvPr>
        </p:nvSpPr>
        <p:spPr>
          <a:xfrm>
            <a:off x="519047" y="2537637"/>
            <a:ext cx="8117649" cy="3762482"/>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120224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mpty - Front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5B1B3B-A4A6-4FA2-5840-69141041A815}"/>
              </a:ext>
            </a:extLst>
          </p:cNvPr>
          <p:cNvSpPr/>
          <p:nvPr userDrawn="1"/>
        </p:nvSpPr>
        <p:spPr>
          <a:xfrm>
            <a:off x="0" y="0"/>
            <a:ext cx="9144000" cy="6858000"/>
          </a:xfrm>
          <a:prstGeom prst="rect">
            <a:avLst/>
          </a:prstGeom>
          <a:solidFill>
            <a:srgbClr val="F9F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3CC4B9AA-A8A5-F0B5-5BE3-FD2F17DB4824}"/>
              </a:ext>
            </a:extLst>
          </p:cNvPr>
          <p:cNvSpPr txBox="1">
            <a:spLocks/>
          </p:cNvSpPr>
          <p:nvPr userDrawn="1"/>
        </p:nvSpPr>
        <p:spPr>
          <a:xfrm>
            <a:off x="2574100" y="0"/>
            <a:ext cx="6231698" cy="2124728"/>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pPr algn="l"/>
            <a:r>
              <a:rPr lang="en-US"/>
              <a:t>Quality improvement</a:t>
            </a:r>
            <a:endParaRPr lang="en-NO"/>
          </a:p>
        </p:txBody>
      </p:sp>
      <p:pic>
        <p:nvPicPr>
          <p:cNvPr id="7" name="Picture 6">
            <a:extLst>
              <a:ext uri="{FF2B5EF4-FFF2-40B4-BE49-F238E27FC236}">
                <a16:creationId xmlns:a16="http://schemas.microsoft.com/office/drawing/2014/main" id="{CFA97364-2FA4-D19A-3F47-74C0AE71C3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571" y="543964"/>
            <a:ext cx="1036800" cy="1036800"/>
          </a:xfrm>
          <a:prstGeom prst="rect">
            <a:avLst/>
          </a:prstGeom>
        </p:spPr>
      </p:pic>
    </p:spTree>
    <p:extLst>
      <p:ext uri="{BB962C8B-B14F-4D97-AF65-F5344CB8AC3E}">
        <p14:creationId xmlns:p14="http://schemas.microsoft.com/office/powerpoint/2010/main" val="1841257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mpty - Front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F6900B-4DFE-8A00-B54E-D0DFE7531E33}"/>
              </a:ext>
            </a:extLst>
          </p:cNvPr>
          <p:cNvSpPr/>
          <p:nvPr userDrawn="1"/>
        </p:nvSpPr>
        <p:spPr>
          <a:xfrm>
            <a:off x="0" y="0"/>
            <a:ext cx="9144000" cy="6858000"/>
          </a:xfrm>
          <a:prstGeom prst="rect">
            <a:avLst/>
          </a:prstGeom>
          <a:solidFill>
            <a:srgbClr val="F9F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a:extLst>
              <a:ext uri="{FF2B5EF4-FFF2-40B4-BE49-F238E27FC236}">
                <a16:creationId xmlns:a16="http://schemas.microsoft.com/office/drawing/2014/main" id="{10F521C8-9275-63DC-C8D4-92E8930282E2}"/>
              </a:ext>
            </a:extLst>
          </p:cNvPr>
          <p:cNvSpPr txBox="1">
            <a:spLocks/>
          </p:cNvSpPr>
          <p:nvPr userDrawn="1"/>
        </p:nvSpPr>
        <p:spPr>
          <a:xfrm>
            <a:off x="2931090" y="0"/>
            <a:ext cx="6212910" cy="2124728"/>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pPr algn="l"/>
            <a:r>
              <a:rPr lang="nb-NO" err="1"/>
              <a:t>Clinical</a:t>
            </a:r>
            <a:r>
              <a:rPr lang="nb-NO"/>
              <a:t> </a:t>
            </a:r>
            <a:r>
              <a:rPr lang="nb-NO" err="1"/>
              <a:t>practice</a:t>
            </a:r>
            <a:endParaRPr lang="en-NO"/>
          </a:p>
        </p:txBody>
      </p:sp>
      <p:pic>
        <p:nvPicPr>
          <p:cNvPr id="5" name="Picture 4" descr="A white line on a blue circle&#10;&#10;Description automatically generated">
            <a:extLst>
              <a:ext uri="{FF2B5EF4-FFF2-40B4-BE49-F238E27FC236}">
                <a16:creationId xmlns:a16="http://schemas.microsoft.com/office/drawing/2014/main" id="{E79D9FCF-F762-75BE-2B24-A8C0CA2D8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772" y="543964"/>
            <a:ext cx="1036800" cy="1036800"/>
          </a:xfrm>
          <a:prstGeom prst="rect">
            <a:avLst/>
          </a:prstGeom>
        </p:spPr>
      </p:pic>
    </p:spTree>
    <p:extLst>
      <p:ext uri="{BB962C8B-B14F-4D97-AF65-F5344CB8AC3E}">
        <p14:creationId xmlns:p14="http://schemas.microsoft.com/office/powerpoint/2010/main" val="90268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3" name="Picture 2" descr="A blue circle with white outline of a person with a stethoscope and a glove&#10;&#10;Description automatically generated">
            <a:extLst>
              <a:ext uri="{FF2B5EF4-FFF2-40B4-BE49-F238E27FC236}">
                <a16:creationId xmlns:a16="http://schemas.microsoft.com/office/drawing/2014/main" id="{22B1FB48-674B-CC2F-BF01-B15685C5F0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81687"/>
            <a:ext cx="1036800" cy="1036800"/>
          </a:xfrm>
          <a:prstGeom prst="rect">
            <a:avLst/>
          </a:prstGeom>
        </p:spPr>
      </p:pic>
      <p:sp>
        <p:nvSpPr>
          <p:cNvPr id="5" name="Content Placeholder 2">
            <a:extLst>
              <a:ext uri="{FF2B5EF4-FFF2-40B4-BE49-F238E27FC236}">
                <a16:creationId xmlns:a16="http://schemas.microsoft.com/office/drawing/2014/main" id="{35C23616-68BC-A0B4-67B3-DA667E8B1F48}"/>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14953422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descr="A blue circle with a white camera&#10;&#10;Description automatically generated">
            <a:extLst>
              <a:ext uri="{FF2B5EF4-FFF2-40B4-BE49-F238E27FC236}">
                <a16:creationId xmlns:a16="http://schemas.microsoft.com/office/drawing/2014/main" id="{50887172-A9FD-2CA3-CB66-DC10F95FC5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649" y="283245"/>
            <a:ext cx="1037556" cy="1037556"/>
          </a:xfrm>
          <a:prstGeom prst="rect">
            <a:avLst/>
          </a:prstGeom>
        </p:spPr>
      </p:pic>
      <p:sp>
        <p:nvSpPr>
          <p:cNvPr id="3" name="Content Placeholder 2">
            <a:extLst>
              <a:ext uri="{FF2B5EF4-FFF2-40B4-BE49-F238E27FC236}">
                <a16:creationId xmlns:a16="http://schemas.microsoft.com/office/drawing/2014/main" id="{A0025AAA-D424-E5B4-2B52-CD0664E90755}"/>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61262365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descr="A white question mark in a blue circle&#10;&#10;Description automatically generated">
            <a:extLst>
              <a:ext uri="{FF2B5EF4-FFF2-40B4-BE49-F238E27FC236}">
                <a16:creationId xmlns:a16="http://schemas.microsoft.com/office/drawing/2014/main" id="{6770B3D7-AE47-0E20-7788-86B12F932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81687"/>
            <a:ext cx="1036800" cy="1036800"/>
          </a:xfrm>
          <a:prstGeom prst="rect">
            <a:avLst/>
          </a:prstGeom>
        </p:spPr>
      </p:pic>
      <p:sp>
        <p:nvSpPr>
          <p:cNvPr id="3" name="Content Placeholder 2">
            <a:extLst>
              <a:ext uri="{FF2B5EF4-FFF2-40B4-BE49-F238E27FC236}">
                <a16:creationId xmlns:a16="http://schemas.microsoft.com/office/drawing/2014/main" id="{E883C29A-EB58-DF33-BD52-A2378BF9307D}"/>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63497062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3" name="Picture 2" descr="A white outline of a person holding a baby&#10;&#10;Description automatically generated">
            <a:extLst>
              <a:ext uri="{FF2B5EF4-FFF2-40B4-BE49-F238E27FC236}">
                <a16:creationId xmlns:a16="http://schemas.microsoft.com/office/drawing/2014/main" id="{887AB98C-4CE0-1819-D8D1-47938157B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80724"/>
            <a:ext cx="1036800" cy="1036800"/>
          </a:xfrm>
          <a:prstGeom prst="rect">
            <a:avLst/>
          </a:prstGeom>
        </p:spPr>
      </p:pic>
      <p:sp>
        <p:nvSpPr>
          <p:cNvPr id="5" name="Content Placeholder 2">
            <a:extLst>
              <a:ext uri="{FF2B5EF4-FFF2-40B4-BE49-F238E27FC236}">
                <a16:creationId xmlns:a16="http://schemas.microsoft.com/office/drawing/2014/main" id="{97A522FA-2ADA-DEDB-A175-B70079844347}"/>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31978504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6" name="Picture 5" descr="A white magnifying glass in a green circle&#10;&#10;Description automatically generated">
            <a:extLst>
              <a:ext uri="{FF2B5EF4-FFF2-40B4-BE49-F238E27FC236}">
                <a16:creationId xmlns:a16="http://schemas.microsoft.com/office/drawing/2014/main" id="{97FE8ADC-462B-833D-0CCB-4994A25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79805"/>
            <a:ext cx="1036800" cy="1036800"/>
          </a:xfrm>
          <a:prstGeom prst="rect">
            <a:avLst/>
          </a:prstGeom>
        </p:spPr>
      </p:pic>
      <p:sp>
        <p:nvSpPr>
          <p:cNvPr id="3" name="Content Placeholder 2">
            <a:extLst>
              <a:ext uri="{FF2B5EF4-FFF2-40B4-BE49-F238E27FC236}">
                <a16:creationId xmlns:a16="http://schemas.microsoft.com/office/drawing/2014/main" id="{05DEEACF-B549-CA89-1928-6EE0F26B3E84}"/>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159185408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6" name="Picture 5" descr="A blue circle with white outline of people holding a card&#10;&#10;Description automatically generated">
            <a:extLst>
              <a:ext uri="{FF2B5EF4-FFF2-40B4-BE49-F238E27FC236}">
                <a16:creationId xmlns:a16="http://schemas.microsoft.com/office/drawing/2014/main" id="{DF3EF673-4429-2081-B35E-2A5AFC6BC0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6" y="279804"/>
            <a:ext cx="1036801" cy="1036801"/>
          </a:xfrm>
          <a:prstGeom prst="rect">
            <a:avLst/>
          </a:prstGeom>
        </p:spPr>
      </p:pic>
      <p:sp>
        <p:nvSpPr>
          <p:cNvPr id="3" name="Content Placeholder 2">
            <a:extLst>
              <a:ext uri="{FF2B5EF4-FFF2-40B4-BE49-F238E27FC236}">
                <a16:creationId xmlns:a16="http://schemas.microsoft.com/office/drawing/2014/main" id="{DED5CEC5-D8C8-DF11-DD6C-FAD899B1A24F}"/>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8681631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a:extLst>
              <a:ext uri="{FF2B5EF4-FFF2-40B4-BE49-F238E27FC236}">
                <a16:creationId xmlns:a16="http://schemas.microsoft.com/office/drawing/2014/main" id="{A41B308B-13A0-4380-FC7D-0E3893C03B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79805"/>
            <a:ext cx="1036800" cy="1036800"/>
          </a:xfrm>
          <a:prstGeom prst="rect">
            <a:avLst/>
          </a:prstGeom>
        </p:spPr>
      </p:pic>
      <p:sp>
        <p:nvSpPr>
          <p:cNvPr id="3" name="Content Placeholder 2">
            <a:extLst>
              <a:ext uri="{FF2B5EF4-FFF2-40B4-BE49-F238E27FC236}">
                <a16:creationId xmlns:a16="http://schemas.microsoft.com/office/drawing/2014/main" id="{3E8DC855-C07E-0BB3-CD5F-8FD1E855188B}"/>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5618233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6" name="Picture 5">
            <a:extLst>
              <a:ext uri="{FF2B5EF4-FFF2-40B4-BE49-F238E27FC236}">
                <a16:creationId xmlns:a16="http://schemas.microsoft.com/office/drawing/2014/main" id="{D7861761-DDFD-C645-335B-D8F211D0D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79805"/>
            <a:ext cx="1036800" cy="1036800"/>
          </a:xfrm>
          <a:prstGeom prst="rect">
            <a:avLst/>
          </a:prstGeom>
        </p:spPr>
      </p:pic>
      <p:sp>
        <p:nvSpPr>
          <p:cNvPr id="3" name="Content Placeholder 2">
            <a:extLst>
              <a:ext uri="{FF2B5EF4-FFF2-40B4-BE49-F238E27FC236}">
                <a16:creationId xmlns:a16="http://schemas.microsoft.com/office/drawing/2014/main" id="{C471B8B9-484A-55A8-51D5-869184FD2981}"/>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30932592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4A377D1-1368-4358-5AE0-43AFD9F29AC8}"/>
              </a:ext>
            </a:extLst>
          </p:cNvPr>
          <p:cNvSpPr txBox="1">
            <a:spLocks/>
          </p:cNvSpPr>
          <p:nvPr userDrawn="1"/>
        </p:nvSpPr>
        <p:spPr>
          <a:xfrm>
            <a:off x="6557554" y="6499041"/>
            <a:ext cx="2208759" cy="222478"/>
          </a:xfrm>
          <a:prstGeom prst="rect">
            <a:avLst/>
          </a:prstGeom>
        </p:spPr>
        <p:txBody>
          <a:bodyPr vert="horz" lIns="91440" tIns="45720" rIns="91440" bIns="45720" rtlCol="0" anchor="b"/>
          <a:lstStyle>
            <a:defPPr>
              <a:defRPr lang="en-US"/>
            </a:defPPr>
            <a:lvl1pPr marL="0" algn="r" defTabSz="914400" rtl="0" eaLnBrk="1" latinLnBrk="0" hangingPunct="1">
              <a:defRPr sz="62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50" dirty="0">
                <a:solidFill>
                  <a:schemeClr val="tx1">
                    <a:lumMod val="60000"/>
                    <a:lumOff val="40000"/>
                  </a:schemeClr>
                </a:solidFill>
              </a:rPr>
              <a:t>Page </a:t>
            </a:r>
            <a:fld id="{B53566B0-E8D1-8743-94DD-8A91F501F096}" type="slidenum">
              <a:rPr lang="en-US" sz="650" smtClean="0">
                <a:solidFill>
                  <a:schemeClr val="tx1">
                    <a:lumMod val="60000"/>
                    <a:lumOff val="40000"/>
                  </a:schemeClr>
                </a:solidFill>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650" dirty="0">
                <a:solidFill>
                  <a:schemeClr val="tx1">
                    <a:lumMod val="60000"/>
                    <a:lumOff val="40000"/>
                  </a:schemeClr>
                </a:solidFill>
              </a:rPr>
              <a:t> </a:t>
            </a:r>
          </a:p>
        </p:txBody>
      </p:sp>
    </p:spTree>
    <p:extLst>
      <p:ext uri="{BB962C8B-B14F-4D97-AF65-F5344CB8AC3E}">
        <p14:creationId xmlns:p14="http://schemas.microsoft.com/office/powerpoint/2010/main" val="1987881483"/>
      </p:ext>
    </p:extLst>
  </p:cSld>
  <p:clrMap bg1="lt1" tx1="dk1" bg2="lt2" tx2="dk2" accent1="accent1" accent2="accent2" accent3="accent3" accent4="accent4" accent5="accent5" accent6="accent6" hlink="hlink" folHlink="folHlink"/>
  <p:sldLayoutIdLst>
    <p:sldLayoutId id="2147483734" r:id="rId1"/>
    <p:sldLayoutId id="2147483663" r:id="rId2"/>
    <p:sldLayoutId id="2147483722" r:id="rId3"/>
    <p:sldLayoutId id="2147483721" r:id="rId4"/>
    <p:sldLayoutId id="2147483724" r:id="rId5"/>
    <p:sldLayoutId id="2147483725" r:id="rId6"/>
    <p:sldLayoutId id="2147483727" r:id="rId7"/>
    <p:sldLayoutId id="2147483728" r:id="rId8"/>
    <p:sldLayoutId id="2147483729" r:id="rId9"/>
    <p:sldLayoutId id="2147483736" r:id="rId10"/>
    <p:sldLayoutId id="2147483717" r:id="rId11"/>
    <p:sldLayoutId id="2147483737" r:id="rId12"/>
    <p:sldLayoutId id="2147483738" r:id="rId13"/>
  </p:sldLayoutIdLst>
  <p:hf sldNum="0" hdr="0" ftr="0" dt="0"/>
  <p:txStyles>
    <p:titleStyle>
      <a:lvl1pPr algn="l" defTabSz="630598" rtl="0" eaLnBrk="1" latinLnBrk="0" hangingPunct="1">
        <a:lnSpc>
          <a:spcPct val="90000"/>
        </a:lnSpc>
        <a:spcBef>
          <a:spcPct val="0"/>
        </a:spcBef>
        <a:buNone/>
        <a:defRPr sz="3035" kern="1200">
          <a:solidFill>
            <a:schemeClr val="tx1"/>
          </a:solidFill>
          <a:latin typeface="+mj-lt"/>
          <a:ea typeface="+mj-ea"/>
          <a:cs typeface="+mj-cs"/>
        </a:defRPr>
      </a:lvl1pPr>
    </p:titleStyle>
    <p:bodyStyle>
      <a:lvl1pPr marL="157649" indent="-157649" algn="l" defTabSz="630598" rtl="0" eaLnBrk="1" latinLnBrk="0" hangingPunct="1">
        <a:lnSpc>
          <a:spcPct val="90000"/>
        </a:lnSpc>
        <a:spcBef>
          <a:spcPts val="690"/>
        </a:spcBef>
        <a:buFont typeface="Arial" panose="020B0604020202020204" pitchFamily="34" charset="0"/>
        <a:buChar char="•"/>
        <a:defRPr sz="1931" kern="1200">
          <a:solidFill>
            <a:schemeClr val="tx1"/>
          </a:solidFill>
          <a:latin typeface="+mn-lt"/>
          <a:ea typeface="+mn-ea"/>
          <a:cs typeface="+mn-cs"/>
        </a:defRPr>
      </a:lvl1pPr>
      <a:lvl2pPr marL="472949" indent="-157649" algn="l" defTabSz="630598" rtl="0" eaLnBrk="1" latinLnBrk="0" hangingPunct="1">
        <a:lnSpc>
          <a:spcPct val="90000"/>
        </a:lnSpc>
        <a:spcBef>
          <a:spcPts val="345"/>
        </a:spcBef>
        <a:buFont typeface="Arial" panose="020B0604020202020204" pitchFamily="34" charset="0"/>
        <a:buChar char="•"/>
        <a:defRPr sz="1655" kern="1200">
          <a:solidFill>
            <a:schemeClr val="tx1"/>
          </a:solidFill>
          <a:latin typeface="+mn-lt"/>
          <a:ea typeface="+mn-ea"/>
          <a:cs typeface="+mn-cs"/>
        </a:defRPr>
      </a:lvl2pPr>
      <a:lvl3pPr marL="788247" indent="-157649" algn="l" defTabSz="630598" rtl="0" eaLnBrk="1" latinLnBrk="0" hangingPunct="1">
        <a:lnSpc>
          <a:spcPct val="90000"/>
        </a:lnSpc>
        <a:spcBef>
          <a:spcPts val="345"/>
        </a:spcBef>
        <a:buFont typeface="Arial" panose="020B0604020202020204" pitchFamily="34" charset="0"/>
        <a:buChar char="•"/>
        <a:defRPr sz="1379" kern="1200">
          <a:solidFill>
            <a:schemeClr val="tx1"/>
          </a:solidFill>
          <a:latin typeface="+mn-lt"/>
          <a:ea typeface="+mn-ea"/>
          <a:cs typeface="+mn-cs"/>
        </a:defRPr>
      </a:lvl3pPr>
      <a:lvl4pPr marL="1103546"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4pPr>
      <a:lvl5pPr marL="1418845"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5pPr>
      <a:lvl6pPr marL="1734143"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6pPr>
      <a:lvl7pPr marL="2049442"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7pPr>
      <a:lvl8pPr marL="2364741"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8pPr>
      <a:lvl9pPr marL="2680040"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9pPr>
    </p:bodyStyle>
    <p:otherStyle>
      <a:defPPr>
        <a:defRPr lang="nb-NO"/>
      </a:defPPr>
      <a:lvl1pPr marL="0" algn="l" defTabSz="630598" rtl="0" eaLnBrk="1" latinLnBrk="0" hangingPunct="1">
        <a:defRPr sz="1241" kern="1200">
          <a:solidFill>
            <a:schemeClr val="tx1"/>
          </a:solidFill>
          <a:latin typeface="+mn-lt"/>
          <a:ea typeface="+mn-ea"/>
          <a:cs typeface="+mn-cs"/>
        </a:defRPr>
      </a:lvl1pPr>
      <a:lvl2pPr marL="315299" algn="l" defTabSz="630598" rtl="0" eaLnBrk="1" latinLnBrk="0" hangingPunct="1">
        <a:defRPr sz="1241" kern="1200">
          <a:solidFill>
            <a:schemeClr val="tx1"/>
          </a:solidFill>
          <a:latin typeface="+mn-lt"/>
          <a:ea typeface="+mn-ea"/>
          <a:cs typeface="+mn-cs"/>
        </a:defRPr>
      </a:lvl2pPr>
      <a:lvl3pPr marL="630598" algn="l" defTabSz="630598" rtl="0" eaLnBrk="1" latinLnBrk="0" hangingPunct="1">
        <a:defRPr sz="1241" kern="1200">
          <a:solidFill>
            <a:schemeClr val="tx1"/>
          </a:solidFill>
          <a:latin typeface="+mn-lt"/>
          <a:ea typeface="+mn-ea"/>
          <a:cs typeface="+mn-cs"/>
        </a:defRPr>
      </a:lvl3pPr>
      <a:lvl4pPr marL="945896" algn="l" defTabSz="630598" rtl="0" eaLnBrk="1" latinLnBrk="0" hangingPunct="1">
        <a:defRPr sz="1241" kern="1200">
          <a:solidFill>
            <a:schemeClr val="tx1"/>
          </a:solidFill>
          <a:latin typeface="+mn-lt"/>
          <a:ea typeface="+mn-ea"/>
          <a:cs typeface="+mn-cs"/>
        </a:defRPr>
      </a:lvl4pPr>
      <a:lvl5pPr marL="1261196" algn="l" defTabSz="630598" rtl="0" eaLnBrk="1" latinLnBrk="0" hangingPunct="1">
        <a:defRPr sz="1241" kern="1200">
          <a:solidFill>
            <a:schemeClr val="tx1"/>
          </a:solidFill>
          <a:latin typeface="+mn-lt"/>
          <a:ea typeface="+mn-ea"/>
          <a:cs typeface="+mn-cs"/>
        </a:defRPr>
      </a:lvl5pPr>
      <a:lvl6pPr marL="1576495" algn="l" defTabSz="630598" rtl="0" eaLnBrk="1" latinLnBrk="0" hangingPunct="1">
        <a:defRPr sz="1241" kern="1200">
          <a:solidFill>
            <a:schemeClr val="tx1"/>
          </a:solidFill>
          <a:latin typeface="+mn-lt"/>
          <a:ea typeface="+mn-ea"/>
          <a:cs typeface="+mn-cs"/>
        </a:defRPr>
      </a:lvl6pPr>
      <a:lvl7pPr marL="1891793" algn="l" defTabSz="630598" rtl="0" eaLnBrk="1" latinLnBrk="0" hangingPunct="1">
        <a:defRPr sz="1241" kern="1200">
          <a:solidFill>
            <a:schemeClr val="tx1"/>
          </a:solidFill>
          <a:latin typeface="+mn-lt"/>
          <a:ea typeface="+mn-ea"/>
          <a:cs typeface="+mn-cs"/>
        </a:defRPr>
      </a:lvl7pPr>
      <a:lvl8pPr marL="2207092" algn="l" defTabSz="630598" rtl="0" eaLnBrk="1" latinLnBrk="0" hangingPunct="1">
        <a:defRPr sz="1241" kern="1200">
          <a:solidFill>
            <a:schemeClr val="tx1"/>
          </a:solidFill>
          <a:latin typeface="+mn-lt"/>
          <a:ea typeface="+mn-ea"/>
          <a:cs typeface="+mn-cs"/>
        </a:defRPr>
      </a:lvl8pPr>
      <a:lvl9pPr marL="2522390" algn="l" defTabSz="630598" rtl="0" eaLnBrk="1" latinLnBrk="0" hangingPunct="1">
        <a:defRPr sz="1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hyperlink" Target="https://iris.who.int/bitstream/handle/10665/280133/9789241550468-eng.pdf?ua=1"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png"/><Relationship Id="rId7" Type="http://schemas.openxmlformats.org/officeDocument/2006/relationships/image" Target="../media/image34.sv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globalhealthmedia.org/portfolio-items/breastfeeding-attachment/?portfolioID=5623" TargetMode="Externa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www.unicef.org.uk/babyfriendly/baby-friendly-resources/breastfeeding-resources/hand-expression-video/"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globalhealthmedia.org/portfolio-items/how-to-express-breastmilk/?portfolioID=5623" TargetMode="External"/><Relationship Id="rId7"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4.sv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hyperlink" Target="https://globalhealthmedia.org/portfolio-items/expressing-and-storing-breastmilk/?portfolioID=5623"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4.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hyperlink" Target="https://www.who.int/mediacentre/events/meetings/2014/wbw_when-you-go-home.jpg?ua=1"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globalhealthmedia.org/portfolio-items/not-enough-milk/?portfolioID=5623"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4.sv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51.png"/><Relationship Id="rId7"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52.png"/><Relationship Id="rId10" Type="http://schemas.openxmlformats.org/officeDocument/2006/relationships/image" Target="../media/image53.jpeg"/><Relationship Id="rId4" Type="http://schemas.openxmlformats.org/officeDocument/2006/relationships/hyperlink" Target="https://who.canto.global/b/N6IA4" TargetMode="External"/><Relationship Id="rId9" Type="http://schemas.openxmlformats.org/officeDocument/2006/relationships/hyperlink" Target="https://who.canto.global/b/UPQRH"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ncbi.nlm.nih.gov/books/NBK501922/"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0.xml"/><Relationship Id="rId5" Type="http://schemas.openxmlformats.org/officeDocument/2006/relationships/image" Target="../media/image55.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hyperlink" Target="https://www.youtube.com/watch?v=XOEhoU2DJ6g" TargetMode="External"/><Relationship Id="rId7"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34.sv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hyperlink" Target="https://www.globalbreastfeedingcollective.org/media/1501/file/UNICEF-WHO-BF-Counseling-Guidance-2021.pdf" TargetMode="External"/><Relationship Id="rId18" Type="http://schemas.openxmlformats.org/officeDocument/2006/relationships/image" Target="../media/image33.png"/><Relationship Id="rId3" Type="http://schemas.openxmlformats.org/officeDocument/2006/relationships/hyperlink" Target="https://www.ncbi.nlm.nih.gov/books/NBK501922/" TargetMode="External"/><Relationship Id="rId21" Type="http://schemas.openxmlformats.org/officeDocument/2006/relationships/hyperlink" Target="https://apps.who.int/iris/rest/bitstreams/1290133/retrieve" TargetMode="External"/><Relationship Id="rId7" Type="http://schemas.openxmlformats.org/officeDocument/2006/relationships/hyperlink" Target="https://www.path.org/programs/maternal-newborn-child-health-and-nutrition/strengthening-human-milk-banking-resource-toolkit-7/" TargetMode="External"/><Relationship Id="rId12" Type="http://schemas.openxmlformats.org/officeDocument/2006/relationships/image" Target="../media/image61.png"/><Relationship Id="rId17" Type="http://schemas.openxmlformats.org/officeDocument/2006/relationships/hyperlink" Target="https://www.youtube.com/watch?v=2UBoewj4XZI&amp;t=3s" TargetMode="External"/><Relationship Id="rId2" Type="http://schemas.openxmlformats.org/officeDocument/2006/relationships/notesSlide" Target="../notesSlides/notesSlide45.xml"/><Relationship Id="rId16" Type="http://schemas.openxmlformats.org/officeDocument/2006/relationships/hyperlink" Target="https://www.youtube.com/watch?v=mTm9zvz5-Dc" TargetMode="External"/><Relationship Id="rId20"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58.png"/><Relationship Id="rId11" Type="http://schemas.openxmlformats.org/officeDocument/2006/relationships/hyperlink" Target="https://www.globalbreastfeedingcollective.org/media/1536/file/Breastfeeding-counselling-in-Emergencies-2021.pdf" TargetMode="External"/><Relationship Id="rId24" Type="http://schemas.openxmlformats.org/officeDocument/2006/relationships/image" Target="../media/image64.png"/><Relationship Id="rId5" Type="http://schemas.openxmlformats.org/officeDocument/2006/relationships/hyperlink" Target="https://apps.who.int/iris/rest/bitstreams/1091116/retrieve" TargetMode="External"/><Relationship Id="rId15" Type="http://schemas.openxmlformats.org/officeDocument/2006/relationships/hyperlink" Target="https://www.youtube.com/watch?v=ujSAJ-tG4zE&amp;t=266s" TargetMode="External"/><Relationship Id="rId23" Type="http://schemas.openxmlformats.org/officeDocument/2006/relationships/hyperlink" Target="https://www.unicef.org.uk/babyfriendly/" TargetMode="External"/><Relationship Id="rId10" Type="http://schemas.openxmlformats.org/officeDocument/2006/relationships/image" Target="../media/image60.png"/><Relationship Id="rId19" Type="http://schemas.openxmlformats.org/officeDocument/2006/relationships/image" Target="../media/image34.svg"/><Relationship Id="rId4" Type="http://schemas.openxmlformats.org/officeDocument/2006/relationships/image" Target="../media/image57.png"/><Relationship Id="rId9" Type="http://schemas.openxmlformats.org/officeDocument/2006/relationships/hyperlink" Target="https://apps.who.int/iris/rest/bitstreams/1290196/retrieve" TargetMode="External"/><Relationship Id="rId14" Type="http://schemas.openxmlformats.org/officeDocument/2006/relationships/image" Target="../media/image62.png"/><Relationship Id="rId22"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dia.path.org/documents/PATH_HMB_Toolkit_Bereavement_and_Breast_milk_booklet_template.doc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3" Type="http://schemas.openxmlformats.org/officeDocument/2006/relationships/hyperlink" Target="https://media.path.org/documents/PATH_HMB_Toolkit_Bereavement_and_Breast_milk_booklet_template.doc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92A8">
            <a:alpha val="6000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2C3D2C-01EE-4A4E-A5A1-0DEC7FD24858}"/>
              </a:ext>
            </a:extLst>
          </p:cNvPr>
          <p:cNvSpPr/>
          <p:nvPr/>
        </p:nvSpPr>
        <p:spPr>
          <a:xfrm>
            <a:off x="0" y="0"/>
            <a:ext cx="9144000" cy="6858000"/>
          </a:xfrm>
          <a:prstGeom prst="rect">
            <a:avLst/>
          </a:prstGeom>
          <a:solidFill>
            <a:srgbClr val="F9F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a:extLst>
              <a:ext uri="{FF2B5EF4-FFF2-40B4-BE49-F238E27FC236}">
                <a16:creationId xmlns:a16="http://schemas.microsoft.com/office/drawing/2014/main" id="{B1AD3277-A7A6-AAF9-E17B-57DB076C688C}"/>
              </a:ext>
            </a:extLst>
          </p:cNvPr>
          <p:cNvSpPr txBox="1">
            <a:spLocks/>
          </p:cNvSpPr>
          <p:nvPr/>
        </p:nvSpPr>
        <p:spPr>
          <a:xfrm>
            <a:off x="-2646" y="517191"/>
            <a:ext cx="9144000" cy="1655858"/>
          </a:xfrm>
          <a:prstGeom prst="rect">
            <a:avLst/>
          </a:prstGeom>
        </p:spPr>
        <p:txBody>
          <a:bodyPr>
            <a:normAutofit/>
          </a:bodyPr>
          <a:lstStyle>
            <a:lvl1pPr algn="l" defTabSz="630598" rtl="0" eaLnBrk="1" latinLnBrk="0" hangingPunct="1">
              <a:lnSpc>
                <a:spcPct val="90000"/>
              </a:lnSpc>
              <a:spcBef>
                <a:spcPct val="0"/>
              </a:spcBef>
              <a:buNone/>
              <a:defRPr sz="3035" kern="1200">
                <a:solidFill>
                  <a:schemeClr val="tx1"/>
                </a:solidFill>
                <a:latin typeface="+mj-lt"/>
                <a:ea typeface="+mj-ea"/>
                <a:cs typeface="+mj-cs"/>
              </a:defRPr>
            </a:lvl1pPr>
          </a:lstStyle>
          <a:p>
            <a:pPr algn="ctr">
              <a:spcBef>
                <a:spcPts val="1200"/>
              </a:spcBef>
            </a:pPr>
            <a:r>
              <a:rPr lang="en-GB" altLang="en-US" sz="4000" b="1" dirty="0">
                <a:solidFill>
                  <a:schemeClr val="tx2"/>
                </a:solidFill>
                <a:latin typeface="Arial" panose="020B0604020202020204" pitchFamily="34" charset="0"/>
                <a:cs typeface="Arial" panose="020B0604020202020204" pitchFamily="34" charset="0"/>
              </a:rPr>
              <a:t>Breastfeeding: </a:t>
            </a:r>
            <a:br>
              <a:rPr lang="en-GB" altLang="en-US" sz="4000" b="1" dirty="0">
                <a:solidFill>
                  <a:schemeClr val="tx2"/>
                </a:solidFill>
                <a:latin typeface="Arial" panose="020B0604020202020204" pitchFamily="34" charset="0"/>
                <a:cs typeface="Arial" panose="020B0604020202020204" pitchFamily="34" charset="0"/>
              </a:rPr>
            </a:br>
            <a:r>
              <a:rPr lang="en-GB" altLang="en-US" sz="4000" b="1" dirty="0">
                <a:solidFill>
                  <a:schemeClr val="tx2"/>
                </a:solidFill>
                <a:latin typeface="Arial" panose="020B0604020202020204" pitchFamily="34" charset="0"/>
                <a:cs typeface="Arial" panose="020B0604020202020204" pitchFamily="34" charset="0"/>
              </a:rPr>
              <a:t>Overcoming difficulties</a:t>
            </a:r>
            <a:endParaRPr lang="en-US" sz="4000" b="1" dirty="0">
              <a:solidFill>
                <a:schemeClr val="tx2"/>
              </a:solidFill>
              <a:latin typeface="Arial" panose="020B0604020202020204" pitchFamily="34" charset="0"/>
              <a:cs typeface="Arial" panose="020B0604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18869294-DEAD-7BD5-6BBF-E930801484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05449" y="1612173"/>
            <a:ext cx="4333321" cy="4240630"/>
          </a:xfrm>
          <a:prstGeom prst="rect">
            <a:avLst/>
          </a:prstGeom>
        </p:spPr>
      </p:pic>
      <p:sp>
        <p:nvSpPr>
          <p:cNvPr id="5" name="Oval 4">
            <a:extLst>
              <a:ext uri="{FF2B5EF4-FFF2-40B4-BE49-F238E27FC236}">
                <a16:creationId xmlns:a16="http://schemas.microsoft.com/office/drawing/2014/main" id="{1E2ABF38-139B-B4C4-9DF4-AC373019EEAC}"/>
              </a:ext>
            </a:extLst>
          </p:cNvPr>
          <p:cNvSpPr/>
          <p:nvPr/>
        </p:nvSpPr>
        <p:spPr>
          <a:xfrm>
            <a:off x="2761763" y="1921672"/>
            <a:ext cx="3615184" cy="3615184"/>
          </a:xfrm>
          <a:prstGeom prst="ellipse">
            <a:avLst/>
          </a:prstGeom>
          <a:noFill/>
          <a:ln w="88900" cmpd="sng">
            <a:solidFill>
              <a:schemeClr val="bg1">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1914"/>
            <a:endParaRPr lang="en-US" sz="1166" dirty="0">
              <a:solidFill>
                <a:prstClr val="white"/>
              </a:solidFill>
              <a:latin typeface="Calibri"/>
            </a:endParaRPr>
          </a:p>
        </p:txBody>
      </p:sp>
      <p:pic>
        <p:nvPicPr>
          <p:cNvPr id="2" name="Picture 1" descr="A picture containing logo&#10;&#10;Description automatically generated">
            <a:extLst>
              <a:ext uri="{FF2B5EF4-FFF2-40B4-BE49-F238E27FC236}">
                <a16:creationId xmlns:a16="http://schemas.microsoft.com/office/drawing/2014/main" id="{14A03D99-9A79-3D00-0040-56F08B3D1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687" y="5719434"/>
            <a:ext cx="2012626" cy="621375"/>
          </a:xfrm>
          <a:prstGeom prst="rect">
            <a:avLst/>
          </a:prstGeom>
        </p:spPr>
      </p:pic>
    </p:spTree>
    <p:extLst>
      <p:ext uri="{BB962C8B-B14F-4D97-AF65-F5344CB8AC3E}">
        <p14:creationId xmlns:p14="http://schemas.microsoft.com/office/powerpoint/2010/main" val="150048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CFECB1-0AC9-3A48-4984-760684B9AC68}"/>
              </a:ext>
            </a:extLst>
          </p:cNvPr>
          <p:cNvSpPr>
            <a:spLocks noGrp="1"/>
          </p:cNvSpPr>
          <p:nvPr>
            <p:ph type="title"/>
          </p:nvPr>
        </p:nvSpPr>
        <p:spPr/>
        <p:txBody>
          <a:bodyPr/>
          <a:lstStyle/>
          <a:p>
            <a:r>
              <a:rPr lang="en-US" sz="2800" dirty="0"/>
              <a:t>What is the size and volume </a:t>
            </a:r>
            <a:br>
              <a:rPr lang="en-US" sz="2800" dirty="0"/>
            </a:br>
            <a:r>
              <a:rPr lang="en-US" sz="2800" dirty="0"/>
              <a:t>of a newborn’s stomach?</a:t>
            </a:r>
            <a:endParaRPr lang="en-NO" dirty="0"/>
          </a:p>
        </p:txBody>
      </p:sp>
      <p:grpSp>
        <p:nvGrpSpPr>
          <p:cNvPr id="5" name="Group 4">
            <a:extLst>
              <a:ext uri="{FF2B5EF4-FFF2-40B4-BE49-F238E27FC236}">
                <a16:creationId xmlns:a16="http://schemas.microsoft.com/office/drawing/2014/main" id="{DC60558F-3F43-3F4E-669E-1CDB8740E23F}"/>
              </a:ext>
            </a:extLst>
          </p:cNvPr>
          <p:cNvGrpSpPr/>
          <p:nvPr/>
        </p:nvGrpSpPr>
        <p:grpSpPr>
          <a:xfrm>
            <a:off x="351114" y="1996497"/>
            <a:ext cx="2006586" cy="3046987"/>
            <a:chOff x="2179808" y="2151555"/>
            <a:chExt cx="1584519" cy="2406082"/>
          </a:xfrm>
        </p:grpSpPr>
        <p:sp>
          <p:nvSpPr>
            <p:cNvPr id="6" name="TextBox 8">
              <a:extLst>
                <a:ext uri="{FF2B5EF4-FFF2-40B4-BE49-F238E27FC236}">
                  <a16:creationId xmlns:a16="http://schemas.microsoft.com/office/drawing/2014/main" id="{33AF7102-2E09-3238-9245-414A91C6671D}"/>
                </a:ext>
              </a:extLst>
            </p:cNvPr>
            <p:cNvSpPr txBox="1"/>
            <p:nvPr/>
          </p:nvSpPr>
          <p:spPr>
            <a:xfrm>
              <a:off x="2179808" y="2151555"/>
              <a:ext cx="1466815" cy="2406082"/>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Day 1</a:t>
              </a: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5</a:t>
              </a:r>
              <a:r>
                <a:rPr lang="en-US" sz="1600" b="1" dirty="0">
                  <a:latin typeface="Calibri" panose="020F0502020204030204" pitchFamily="34" charset="0"/>
                  <a:cs typeface="Calibri" panose="020F0502020204030204" pitchFamily="34" charset="0"/>
                </a:rPr>
                <a:t>–</a:t>
              </a:r>
              <a:r>
                <a:rPr lang="en-US" sz="1600" b="1" dirty="0">
                  <a:latin typeface="Arial" panose="020B0604020202020204" pitchFamily="34" charset="0"/>
                  <a:cs typeface="Arial" panose="020B0604020202020204" pitchFamily="34" charset="0"/>
                </a:rPr>
                <a:t>7 mL</a:t>
              </a:r>
            </a:p>
          </p:txBody>
        </p:sp>
        <p:pic>
          <p:nvPicPr>
            <p:cNvPr id="7" name="Picture 6">
              <a:extLst>
                <a:ext uri="{FF2B5EF4-FFF2-40B4-BE49-F238E27FC236}">
                  <a16:creationId xmlns:a16="http://schemas.microsoft.com/office/drawing/2014/main" id="{3E80EFC5-B44E-937D-8237-7C0E5B4F66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7695" y="2547816"/>
              <a:ext cx="1546632" cy="1651488"/>
            </a:xfrm>
            <a:prstGeom prst="rect">
              <a:avLst/>
            </a:prstGeom>
          </p:spPr>
        </p:pic>
      </p:grpSp>
      <p:grpSp>
        <p:nvGrpSpPr>
          <p:cNvPr id="8" name="Group 7">
            <a:extLst>
              <a:ext uri="{FF2B5EF4-FFF2-40B4-BE49-F238E27FC236}">
                <a16:creationId xmlns:a16="http://schemas.microsoft.com/office/drawing/2014/main" id="{4769FB51-2A27-929F-E319-E38F7A85EB0B}"/>
              </a:ext>
            </a:extLst>
          </p:cNvPr>
          <p:cNvGrpSpPr/>
          <p:nvPr/>
        </p:nvGrpSpPr>
        <p:grpSpPr>
          <a:xfrm>
            <a:off x="2353248" y="1997578"/>
            <a:ext cx="1882857" cy="3046987"/>
            <a:chOff x="3694390" y="2163526"/>
            <a:chExt cx="1486815" cy="2406082"/>
          </a:xfrm>
        </p:grpSpPr>
        <p:sp>
          <p:nvSpPr>
            <p:cNvPr id="9" name="TextBox 13">
              <a:extLst>
                <a:ext uri="{FF2B5EF4-FFF2-40B4-BE49-F238E27FC236}">
                  <a16:creationId xmlns:a16="http://schemas.microsoft.com/office/drawing/2014/main" id="{0D84811C-BC59-435B-3DBB-0A7A441EB14F}"/>
                </a:ext>
              </a:extLst>
            </p:cNvPr>
            <p:cNvSpPr txBox="1"/>
            <p:nvPr/>
          </p:nvSpPr>
          <p:spPr>
            <a:xfrm>
              <a:off x="3694390" y="2163526"/>
              <a:ext cx="1466815" cy="2406082"/>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Day 2</a:t>
              </a: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22–27 mL</a:t>
              </a:r>
            </a:p>
          </p:txBody>
        </p:sp>
        <p:pic>
          <p:nvPicPr>
            <p:cNvPr id="10" name="Picture 9" descr="A picture containing text&#10;&#10;Description automatically generated">
              <a:extLst>
                <a:ext uri="{FF2B5EF4-FFF2-40B4-BE49-F238E27FC236}">
                  <a16:creationId xmlns:a16="http://schemas.microsoft.com/office/drawing/2014/main" id="{8D91147E-30F6-3B96-4E2D-91FEE479EC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94390" y="2578607"/>
              <a:ext cx="1486815" cy="1574275"/>
            </a:xfrm>
            <a:prstGeom prst="rect">
              <a:avLst/>
            </a:prstGeom>
          </p:spPr>
        </p:pic>
      </p:grpSp>
      <p:grpSp>
        <p:nvGrpSpPr>
          <p:cNvPr id="11" name="Group 10">
            <a:extLst>
              <a:ext uri="{FF2B5EF4-FFF2-40B4-BE49-F238E27FC236}">
                <a16:creationId xmlns:a16="http://schemas.microsoft.com/office/drawing/2014/main" id="{E775D4A4-6A2F-1755-716B-F612DA6A76E5}"/>
              </a:ext>
            </a:extLst>
          </p:cNvPr>
          <p:cNvGrpSpPr/>
          <p:nvPr/>
        </p:nvGrpSpPr>
        <p:grpSpPr>
          <a:xfrm>
            <a:off x="4250413" y="1981358"/>
            <a:ext cx="1907021" cy="3046989"/>
            <a:chOff x="5113438" y="2150125"/>
            <a:chExt cx="1505896" cy="2406081"/>
          </a:xfrm>
        </p:grpSpPr>
        <p:sp>
          <p:nvSpPr>
            <p:cNvPr id="12" name="TextBox 14">
              <a:extLst>
                <a:ext uri="{FF2B5EF4-FFF2-40B4-BE49-F238E27FC236}">
                  <a16:creationId xmlns:a16="http://schemas.microsoft.com/office/drawing/2014/main" id="{52295077-6DFE-27C5-DA4F-A7D2201C399A}"/>
                </a:ext>
              </a:extLst>
            </p:cNvPr>
            <p:cNvSpPr txBox="1"/>
            <p:nvPr/>
          </p:nvSpPr>
          <p:spPr>
            <a:xfrm>
              <a:off x="5113438" y="2150125"/>
              <a:ext cx="1466815" cy="2406081"/>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1 Week</a:t>
              </a: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 </a:t>
              </a: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45–60 mL</a:t>
              </a:r>
            </a:p>
          </p:txBody>
        </p:sp>
        <p:pic>
          <p:nvPicPr>
            <p:cNvPr id="13" name="Picture 12" descr="Shape&#10;&#10;Description automatically generated">
              <a:extLst>
                <a:ext uri="{FF2B5EF4-FFF2-40B4-BE49-F238E27FC236}">
                  <a16:creationId xmlns:a16="http://schemas.microsoft.com/office/drawing/2014/main" id="{B347634E-2569-7A04-1874-9AF442C9DB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1037" y="2578607"/>
              <a:ext cx="1478297" cy="1618255"/>
            </a:xfrm>
            <a:prstGeom prst="rect">
              <a:avLst/>
            </a:prstGeom>
          </p:spPr>
        </p:pic>
      </p:grpSp>
      <p:grpSp>
        <p:nvGrpSpPr>
          <p:cNvPr id="17" name="Group 16">
            <a:extLst>
              <a:ext uri="{FF2B5EF4-FFF2-40B4-BE49-F238E27FC236}">
                <a16:creationId xmlns:a16="http://schemas.microsoft.com/office/drawing/2014/main" id="{A116D14D-FAB6-6F21-4DEC-1961C060EF51}"/>
              </a:ext>
            </a:extLst>
          </p:cNvPr>
          <p:cNvGrpSpPr/>
          <p:nvPr/>
        </p:nvGrpSpPr>
        <p:grpSpPr>
          <a:xfrm>
            <a:off x="6028091" y="2012446"/>
            <a:ext cx="2733324" cy="4448375"/>
            <a:chOff x="6028091" y="2012446"/>
            <a:chExt cx="2733324" cy="4448375"/>
          </a:xfrm>
        </p:grpSpPr>
        <p:sp>
          <p:nvSpPr>
            <p:cNvPr id="4" name="TextBox 3">
              <a:extLst>
                <a:ext uri="{FF2B5EF4-FFF2-40B4-BE49-F238E27FC236}">
                  <a16:creationId xmlns:a16="http://schemas.microsoft.com/office/drawing/2014/main" id="{161CDAC0-A8FD-0859-6CB9-5425ED3C14ED}"/>
                </a:ext>
              </a:extLst>
            </p:cNvPr>
            <p:cNvSpPr txBox="1"/>
            <p:nvPr/>
          </p:nvSpPr>
          <p:spPr>
            <a:xfrm>
              <a:off x="6028091" y="6264613"/>
              <a:ext cx="2723307" cy="196208"/>
            </a:xfrm>
            <a:prstGeom prst="rect">
              <a:avLst/>
            </a:prstGeom>
            <a:noFill/>
          </p:spPr>
          <p:txBody>
            <a:bodyPr wrap="square" rtlCol="0">
              <a:spAutoFit/>
            </a:bodyPr>
            <a:lstStyle/>
            <a:p>
              <a:pPr algn="r"/>
              <a:r>
                <a:rPr lang="en-GB" sz="650" dirty="0">
                  <a:latin typeface="Arial" panose="020B0604020202020204" pitchFamily="34" charset="0"/>
                  <a:cs typeface="Arial" panose="020B0604020202020204" pitchFamily="34" charset="0"/>
                </a:rPr>
                <a:t>Adapted from WHO 2020 BFHI training  modules</a:t>
              </a:r>
              <a:endParaRPr lang="en-US" sz="65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3D061E59-3625-879B-F469-BA03BED486A0}"/>
                </a:ext>
              </a:extLst>
            </p:cNvPr>
            <p:cNvGrpSpPr/>
            <p:nvPr/>
          </p:nvGrpSpPr>
          <p:grpSpPr>
            <a:xfrm>
              <a:off x="6167982" y="2012446"/>
              <a:ext cx="2593433" cy="3046988"/>
              <a:chOff x="6619334" y="2163526"/>
              <a:chExt cx="2047928" cy="2406082"/>
            </a:xfrm>
          </p:grpSpPr>
          <p:sp>
            <p:nvSpPr>
              <p:cNvPr id="15" name="TextBox 15">
                <a:extLst>
                  <a:ext uri="{FF2B5EF4-FFF2-40B4-BE49-F238E27FC236}">
                    <a16:creationId xmlns:a16="http://schemas.microsoft.com/office/drawing/2014/main" id="{8E926D16-0933-7205-B314-D2A2D4C1C8EB}"/>
                  </a:ext>
                </a:extLst>
              </p:cNvPr>
              <p:cNvSpPr txBox="1"/>
              <p:nvPr/>
            </p:nvSpPr>
            <p:spPr>
              <a:xfrm>
                <a:off x="6823631" y="2163526"/>
                <a:ext cx="1466815" cy="2406082"/>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1 Month</a:t>
                </a: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80–150 mL</a:t>
                </a:r>
              </a:p>
            </p:txBody>
          </p:sp>
          <p:pic>
            <p:nvPicPr>
              <p:cNvPr id="16" name="Picture 15" descr="A picture containing text&#10;&#10;Description automatically generated">
                <a:extLst>
                  <a:ext uri="{FF2B5EF4-FFF2-40B4-BE49-F238E27FC236}">
                    <a16:creationId xmlns:a16="http://schemas.microsoft.com/office/drawing/2014/main" id="{F7B9F9A9-2F97-FE84-F905-2D945E6AB2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19334" y="2569023"/>
                <a:ext cx="2047928" cy="1627840"/>
              </a:xfrm>
              <a:prstGeom prst="rect">
                <a:avLst/>
              </a:prstGeom>
            </p:spPr>
          </p:pic>
        </p:grpSp>
      </p:grpSp>
    </p:spTree>
    <p:extLst>
      <p:ext uri="{BB962C8B-B14F-4D97-AF65-F5344CB8AC3E}">
        <p14:creationId xmlns:p14="http://schemas.microsoft.com/office/powerpoint/2010/main" val="325488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6E8C68-D3E2-280E-8463-45D859843FB1}"/>
              </a:ext>
            </a:extLst>
          </p:cNvPr>
          <p:cNvSpPr/>
          <p:nvPr/>
        </p:nvSpPr>
        <p:spPr>
          <a:xfrm>
            <a:off x="4673758" y="4685482"/>
            <a:ext cx="3958717" cy="103680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15" name="Rectangle 14">
            <a:extLst>
              <a:ext uri="{FF2B5EF4-FFF2-40B4-BE49-F238E27FC236}">
                <a16:creationId xmlns:a16="http://schemas.microsoft.com/office/drawing/2014/main" id="{FD8BB45D-F6BD-5D79-4A0A-C54EF1129F9A}"/>
              </a:ext>
            </a:extLst>
          </p:cNvPr>
          <p:cNvSpPr/>
          <p:nvPr/>
        </p:nvSpPr>
        <p:spPr>
          <a:xfrm>
            <a:off x="4675553" y="1985719"/>
            <a:ext cx="3955045" cy="1962614"/>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31EA568D-A7B0-E9FC-344D-1D7B2C04CBC5}"/>
              </a:ext>
            </a:extLst>
          </p:cNvPr>
          <p:cNvSpPr>
            <a:spLocks noGrp="1"/>
          </p:cNvSpPr>
          <p:nvPr>
            <p:ph type="title"/>
          </p:nvPr>
        </p:nvSpPr>
        <p:spPr/>
        <p:txBody>
          <a:bodyPr/>
          <a:lstStyle/>
          <a:p>
            <a:r>
              <a:rPr lang="en-US" sz="2800" dirty="0"/>
              <a:t>How often does the newborn feed?</a:t>
            </a:r>
            <a:endParaRPr lang="en-NO" dirty="0"/>
          </a:p>
        </p:txBody>
      </p:sp>
      <p:sp>
        <p:nvSpPr>
          <p:cNvPr id="14" name="Content Placeholder 13">
            <a:extLst>
              <a:ext uri="{FF2B5EF4-FFF2-40B4-BE49-F238E27FC236}">
                <a16:creationId xmlns:a16="http://schemas.microsoft.com/office/drawing/2014/main" id="{B36E87FC-2538-944B-94DD-C1C80B4CFF74}"/>
              </a:ext>
            </a:extLst>
          </p:cNvPr>
          <p:cNvSpPr>
            <a:spLocks noGrp="1"/>
          </p:cNvSpPr>
          <p:nvPr>
            <p:ph idx="1"/>
          </p:nvPr>
        </p:nvSpPr>
        <p:spPr>
          <a:xfrm>
            <a:off x="4673758" y="1639147"/>
            <a:ext cx="3956840" cy="4702530"/>
          </a:xfrm>
          <a:prstGeom prst="rect">
            <a:avLst/>
          </a:prstGeom>
        </p:spPr>
        <p:txBody>
          <a:bodyPr/>
          <a:lstStyle/>
          <a:p>
            <a:pPr marL="0" indent="0">
              <a:buNone/>
            </a:pPr>
            <a:r>
              <a:rPr lang="en-US" sz="1600" b="1" dirty="0"/>
              <a:t>First 24 hours</a:t>
            </a:r>
          </a:p>
          <a:p>
            <a:pPr marL="0" indent="0">
              <a:buNone/>
            </a:pPr>
            <a:r>
              <a:rPr lang="en-US" sz="1600" dirty="0"/>
              <a:t>First feeding may be followed by a long    </a:t>
            </a:r>
            <a:br>
              <a:rPr lang="en-US" sz="1600" dirty="0"/>
            </a:br>
            <a:r>
              <a:rPr lang="en-US" sz="1600" dirty="0"/>
              <a:t>sleep, then 5</a:t>
            </a:r>
            <a:r>
              <a:rPr lang="en-US" sz="1600" dirty="0">
                <a:latin typeface="Calibri" panose="020F0502020204030204" pitchFamily="34" charset="0"/>
                <a:cs typeface="Calibri" panose="020F0502020204030204" pitchFamily="34" charset="0"/>
              </a:rPr>
              <a:t>–</a:t>
            </a:r>
            <a:r>
              <a:rPr lang="en-US" sz="1600" dirty="0"/>
              <a:t>12 breastfeeds. </a:t>
            </a:r>
          </a:p>
          <a:p>
            <a:pPr marL="0" indent="0">
              <a:buNone/>
            </a:pPr>
            <a:r>
              <a:rPr lang="en-US" sz="1600" dirty="0"/>
              <a:t>Newborns vary. Skin-to-skin contact, </a:t>
            </a:r>
            <a:br>
              <a:rPr lang="en-US" sz="1600" dirty="0"/>
            </a:br>
            <a:r>
              <a:rPr lang="en-US" sz="1600" dirty="0"/>
              <a:t>rooming-in, and mother’s responsiveness to cues also influence frequency of feeds.</a:t>
            </a:r>
          </a:p>
          <a:p>
            <a:pPr marL="0" indent="0">
              <a:buNone/>
            </a:pPr>
            <a:endParaRPr lang="en-US" sz="1600" b="1" dirty="0"/>
          </a:p>
          <a:p>
            <a:pPr marL="0" indent="0">
              <a:buNone/>
            </a:pPr>
            <a:r>
              <a:rPr lang="en-US" sz="1600" b="1" dirty="0"/>
              <a:t>After day 3</a:t>
            </a:r>
          </a:p>
          <a:p>
            <a:pPr marL="0" indent="0">
              <a:buNone/>
            </a:pPr>
            <a:r>
              <a:rPr lang="en-US" sz="1600" dirty="0"/>
              <a:t>Frequency of 10–12 times daily may       decrease to an average of 8 times daily  as milk volume increases.</a:t>
            </a:r>
          </a:p>
          <a:p>
            <a:pPr marL="0" indent="0">
              <a:buNone/>
            </a:pPr>
            <a:endParaRPr lang="en-US" sz="1600" b="1" dirty="0"/>
          </a:p>
        </p:txBody>
      </p:sp>
      <p:pic>
        <p:nvPicPr>
          <p:cNvPr id="5" name="Picture 4">
            <a:extLst>
              <a:ext uri="{FF2B5EF4-FFF2-40B4-BE49-F238E27FC236}">
                <a16:creationId xmlns:a16="http://schemas.microsoft.com/office/drawing/2014/main" id="{039393B4-DE83-7A6A-92C4-C157678520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511611" y="1734851"/>
            <a:ext cx="3956838" cy="3193987"/>
          </a:xfrm>
          <a:prstGeom prst="rect">
            <a:avLst/>
          </a:prstGeom>
        </p:spPr>
      </p:pic>
      <p:sp>
        <p:nvSpPr>
          <p:cNvPr id="7" name="TextBox 6">
            <a:extLst>
              <a:ext uri="{FF2B5EF4-FFF2-40B4-BE49-F238E27FC236}">
                <a16:creationId xmlns:a16="http://schemas.microsoft.com/office/drawing/2014/main" id="{7F44C9F2-94C5-4E80-C80C-E65324DB3EF2}"/>
              </a:ext>
            </a:extLst>
          </p:cNvPr>
          <p:cNvSpPr txBox="1"/>
          <p:nvPr/>
        </p:nvSpPr>
        <p:spPr>
          <a:xfrm>
            <a:off x="3140317" y="4736478"/>
            <a:ext cx="1323325" cy="192360"/>
          </a:xfrm>
          <a:prstGeom prst="rect">
            <a:avLst/>
          </a:prstGeom>
          <a:noFill/>
        </p:spPr>
        <p:txBody>
          <a:bodyPr wrap="square">
            <a:spAutoFit/>
          </a:bodyPr>
          <a:lstStyle/>
          <a:p>
            <a:pPr algn="r"/>
            <a:r>
              <a:rPr lang="en-US" sz="650" b="0" i="0" dirty="0">
                <a:solidFill>
                  <a:schemeClr val="bg1"/>
                </a:solidFill>
                <a:effectLst/>
                <a:latin typeface="Arial" panose="020B0604020202020204" pitchFamily="34" charset="0"/>
                <a:cs typeface="Arial" panose="020B0604020202020204" pitchFamily="34" charset="0"/>
              </a:rPr>
              <a:t>© WHO/Yoshi Shimizu</a:t>
            </a:r>
            <a:endParaRPr lang="en-US" sz="65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483BA92-032E-77F4-2FB1-938FA5B8F3E1}"/>
              </a:ext>
            </a:extLst>
          </p:cNvPr>
          <p:cNvSpPr txBox="1"/>
          <p:nvPr/>
        </p:nvSpPr>
        <p:spPr>
          <a:xfrm>
            <a:off x="6843950" y="5835771"/>
            <a:ext cx="2239449" cy="196208"/>
          </a:xfrm>
          <a:prstGeom prst="rect">
            <a:avLst/>
          </a:prstGeom>
          <a:noFill/>
        </p:spPr>
        <p:txBody>
          <a:bodyPr wrap="square" rtlCol="0">
            <a:spAutoFit/>
          </a:bodyPr>
          <a:lstStyle/>
          <a:p>
            <a:r>
              <a:rPr lang="en-GB" sz="675" dirty="0"/>
              <a:t>Adapted from  WHO 2020 BFHI training  modules</a:t>
            </a:r>
            <a:endParaRPr lang="en-US" sz="675" dirty="0"/>
          </a:p>
        </p:txBody>
      </p:sp>
    </p:spTree>
    <p:extLst>
      <p:ext uri="{BB962C8B-B14F-4D97-AF65-F5344CB8AC3E}">
        <p14:creationId xmlns:p14="http://schemas.microsoft.com/office/powerpoint/2010/main" val="18824035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uiExpand="1"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00A91-6BE7-2050-F6BA-B2C182FE9CF2}"/>
              </a:ext>
            </a:extLst>
          </p:cNvPr>
          <p:cNvSpPr>
            <a:spLocks noGrp="1"/>
          </p:cNvSpPr>
          <p:nvPr>
            <p:ph type="title"/>
          </p:nvPr>
        </p:nvSpPr>
        <p:spPr/>
        <p:txBody>
          <a:bodyPr/>
          <a:lstStyle/>
          <a:p>
            <a:r>
              <a:rPr lang="en-GB" sz="2800" dirty="0"/>
              <a:t>What is </a:t>
            </a:r>
            <a:r>
              <a:rPr lang="en-GB" dirty="0"/>
              <a:t>your role </a:t>
            </a:r>
            <a:r>
              <a:rPr lang="en-GB" sz="2800" dirty="0"/>
              <a:t>in preventing difficulties?</a:t>
            </a:r>
            <a:endParaRPr lang="en-NO" dirty="0"/>
          </a:p>
        </p:txBody>
      </p:sp>
      <p:pic>
        <p:nvPicPr>
          <p:cNvPr id="4" name="Content Placeholder 5">
            <a:extLst>
              <a:ext uri="{FF2B5EF4-FFF2-40B4-BE49-F238E27FC236}">
                <a16:creationId xmlns:a16="http://schemas.microsoft.com/office/drawing/2014/main" id="{0B05E2DC-FCAA-0D94-A967-F9FAE67371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449" y="1870721"/>
            <a:ext cx="3944318" cy="3944318"/>
          </a:xfrm>
          <a:prstGeom prst="rect">
            <a:avLst/>
          </a:prstGeom>
        </p:spPr>
      </p:pic>
      <p:pic>
        <p:nvPicPr>
          <p:cNvPr id="2" name="Picture 1">
            <a:extLst>
              <a:ext uri="{FF2B5EF4-FFF2-40B4-BE49-F238E27FC236}">
                <a16:creationId xmlns:a16="http://schemas.microsoft.com/office/drawing/2014/main" id="{78B06ED6-C2A6-B980-FBDC-882BC75D3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234" y="1870721"/>
            <a:ext cx="3944318" cy="3944318"/>
          </a:xfrm>
          <a:prstGeom prst="rect">
            <a:avLst/>
          </a:prstGeom>
          <a:ln w="635">
            <a:solidFill>
              <a:schemeClr val="tx1"/>
            </a:solidFill>
          </a:ln>
        </p:spPr>
      </p:pic>
    </p:spTree>
    <p:extLst>
      <p:ext uri="{BB962C8B-B14F-4D97-AF65-F5344CB8AC3E}">
        <p14:creationId xmlns:p14="http://schemas.microsoft.com/office/powerpoint/2010/main" val="179829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holding a baby&#10;&#10;Description automatically generated">
            <a:hlinkClick r:id="rId3"/>
            <a:extLst>
              <a:ext uri="{FF2B5EF4-FFF2-40B4-BE49-F238E27FC236}">
                <a16:creationId xmlns:a16="http://schemas.microsoft.com/office/drawing/2014/main" id="{E8258079-943F-E785-3990-FCE55841A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05" y="1857272"/>
            <a:ext cx="2630390" cy="3721656"/>
          </a:xfrm>
          <a:prstGeom prst="rect">
            <a:avLst/>
          </a:prstGeom>
        </p:spPr>
      </p:pic>
      <p:sp>
        <p:nvSpPr>
          <p:cNvPr id="3" name="Title 2">
            <a:extLst>
              <a:ext uri="{FF2B5EF4-FFF2-40B4-BE49-F238E27FC236}">
                <a16:creationId xmlns:a16="http://schemas.microsoft.com/office/drawing/2014/main" id="{78D19130-B36A-DD78-55CA-6D7393CA33D8}"/>
              </a:ext>
            </a:extLst>
          </p:cNvPr>
          <p:cNvSpPr>
            <a:spLocks noGrp="1"/>
          </p:cNvSpPr>
          <p:nvPr>
            <p:ph type="title"/>
          </p:nvPr>
        </p:nvSpPr>
        <p:spPr/>
        <p:txBody>
          <a:bodyPr/>
          <a:lstStyle/>
          <a:p>
            <a:r>
              <a:rPr lang="en-US" dirty="0"/>
              <a:t>How can </a:t>
            </a:r>
            <a:r>
              <a:rPr lang="en-US" sz="2800" dirty="0"/>
              <a:t>breastfeeding </a:t>
            </a:r>
            <a:r>
              <a:rPr lang="en-US" sz="2800"/>
              <a:t>counselling prevent </a:t>
            </a:r>
            <a:r>
              <a:rPr lang="en-US" sz="2800" dirty="0"/>
              <a:t>difficulties? </a:t>
            </a:r>
            <a:endParaRPr lang="en-NO" dirty="0"/>
          </a:p>
        </p:txBody>
      </p:sp>
      <p:sp>
        <p:nvSpPr>
          <p:cNvPr id="2" name="Content Placeholder 1">
            <a:extLst>
              <a:ext uri="{FF2B5EF4-FFF2-40B4-BE49-F238E27FC236}">
                <a16:creationId xmlns:a16="http://schemas.microsoft.com/office/drawing/2014/main" id="{DF50F682-7954-0D08-AD1E-C06C011DA0D4}"/>
              </a:ext>
            </a:extLst>
          </p:cNvPr>
          <p:cNvSpPr>
            <a:spLocks noGrp="1"/>
          </p:cNvSpPr>
          <p:nvPr>
            <p:ph idx="1"/>
          </p:nvPr>
        </p:nvSpPr>
        <p:spPr>
          <a:xfrm>
            <a:off x="3471620" y="1805553"/>
            <a:ext cx="3843580" cy="4494566"/>
          </a:xfrm>
          <a:prstGeom prst="rect">
            <a:avLst/>
          </a:prstGeom>
        </p:spPr>
        <p:txBody>
          <a:bodyPr/>
          <a:lstStyle/>
          <a:p>
            <a:pPr marL="0" indent="0">
              <a:buNone/>
            </a:pPr>
            <a:r>
              <a:rPr lang="en-US" altLang="zh-CN" dirty="0"/>
              <a:t>Find the guideline on pages 32–37, then go to page 5.</a:t>
            </a:r>
          </a:p>
        </p:txBody>
      </p:sp>
    </p:spTree>
    <p:extLst>
      <p:ext uri="{BB962C8B-B14F-4D97-AF65-F5344CB8AC3E}">
        <p14:creationId xmlns:p14="http://schemas.microsoft.com/office/powerpoint/2010/main" val="3564989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5517D-B76E-AC47-7EAA-3BF9CE7BCA5B}"/>
              </a:ext>
            </a:extLst>
          </p:cNvPr>
          <p:cNvSpPr>
            <a:spLocks noGrp="1"/>
          </p:cNvSpPr>
          <p:nvPr>
            <p:ph type="title"/>
          </p:nvPr>
        </p:nvSpPr>
        <p:spPr/>
        <p:txBody>
          <a:bodyPr/>
          <a:lstStyle/>
          <a:p>
            <a:r>
              <a:rPr lang="en-US" altLang="zh-CN" sz="2800" dirty="0"/>
              <a:t> Recommendation </a:t>
            </a:r>
            <a:endParaRPr lang="en-NO" dirty="0"/>
          </a:p>
        </p:txBody>
      </p:sp>
      <p:sp>
        <p:nvSpPr>
          <p:cNvPr id="2" name="Content Placeholder 1">
            <a:extLst>
              <a:ext uri="{FF2B5EF4-FFF2-40B4-BE49-F238E27FC236}">
                <a16:creationId xmlns:a16="http://schemas.microsoft.com/office/drawing/2014/main" id="{F06F7A97-BEC6-51E6-BCA7-C3A2A6A75F20}"/>
              </a:ext>
            </a:extLst>
          </p:cNvPr>
          <p:cNvSpPr>
            <a:spLocks noGrp="1"/>
          </p:cNvSpPr>
          <p:nvPr>
            <p:ph idx="1"/>
          </p:nvPr>
        </p:nvSpPr>
        <p:spPr>
          <a:prstGeom prst="rect">
            <a:avLst/>
          </a:prstGeom>
        </p:spPr>
        <p:txBody>
          <a:bodyPr/>
          <a:lstStyle/>
          <a:p>
            <a:pPr marL="0" indent="0">
              <a:buNone/>
            </a:pPr>
            <a:r>
              <a:rPr lang="en-GB" b="1" dirty="0"/>
              <a:t>Breastfeeding counselling should anticipate and address important </a:t>
            </a:r>
            <a:br>
              <a:rPr lang="en-GB" b="1" dirty="0"/>
            </a:br>
            <a:r>
              <a:rPr lang="en-GB" b="1" dirty="0"/>
              <a:t>challenges and contexts for breastfeeding, in addition to establishing </a:t>
            </a:r>
            <a:br>
              <a:rPr lang="en-GB" b="1" dirty="0"/>
            </a:br>
            <a:r>
              <a:rPr lang="en-GB" b="1" dirty="0"/>
              <a:t>skills, competencies and confidence among mothers.</a:t>
            </a:r>
          </a:p>
          <a:p>
            <a:pPr marL="0" indent="0">
              <a:buNone/>
            </a:pPr>
            <a:r>
              <a:rPr lang="en-GB" b="1" dirty="0"/>
              <a:t>Reasons</a:t>
            </a:r>
          </a:p>
          <a:p>
            <a:r>
              <a:rPr lang="en-GB" dirty="0"/>
              <a:t>Benefits of breastfeeding counselling for primiparous women:</a:t>
            </a:r>
          </a:p>
          <a:p>
            <a:pPr lvl="2"/>
            <a:r>
              <a:rPr lang="en-GB" dirty="0"/>
              <a:t>Promote exclusive breastfeeding</a:t>
            </a:r>
          </a:p>
          <a:p>
            <a:pPr lvl="2"/>
            <a:r>
              <a:rPr lang="en-GB" dirty="0"/>
              <a:t>Reduce the using of artificial teats and bottles</a:t>
            </a:r>
          </a:p>
          <a:p>
            <a:pPr>
              <a:spcBef>
                <a:spcPts val="2200"/>
              </a:spcBef>
            </a:pPr>
            <a:r>
              <a:rPr lang="en-GB" dirty="0"/>
              <a:t>Some women would like to have more information about:</a:t>
            </a:r>
          </a:p>
          <a:p>
            <a:pPr lvl="2"/>
            <a:r>
              <a:rPr lang="en-GB" dirty="0"/>
              <a:t>What to expect</a:t>
            </a:r>
          </a:p>
          <a:p>
            <a:pPr lvl="2"/>
            <a:r>
              <a:rPr lang="en-GB" dirty="0"/>
              <a:t>How to deal with common feeding problems</a:t>
            </a:r>
          </a:p>
          <a:p>
            <a:endParaRPr lang="en-NO" dirty="0"/>
          </a:p>
        </p:txBody>
      </p:sp>
    </p:spTree>
    <p:extLst>
      <p:ext uri="{BB962C8B-B14F-4D97-AF65-F5344CB8AC3E}">
        <p14:creationId xmlns:p14="http://schemas.microsoft.com/office/powerpoint/2010/main" val="44639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B117-393A-A7B6-6C8A-65D7EEBBDD2E}"/>
              </a:ext>
            </a:extLst>
          </p:cNvPr>
          <p:cNvSpPr>
            <a:spLocks noGrp="1"/>
          </p:cNvSpPr>
          <p:nvPr>
            <p:ph type="title"/>
          </p:nvPr>
        </p:nvSpPr>
        <p:spPr/>
        <p:txBody>
          <a:bodyPr/>
          <a:lstStyle/>
          <a:p>
            <a:r>
              <a:rPr lang="en-US" altLang="zh-CN" sz="2800" dirty="0"/>
              <a:t> Recommendation</a:t>
            </a:r>
            <a:endParaRPr lang="en-NO" dirty="0"/>
          </a:p>
        </p:txBody>
      </p:sp>
      <p:sp>
        <p:nvSpPr>
          <p:cNvPr id="2" name="Content Placeholder 1">
            <a:extLst>
              <a:ext uri="{FF2B5EF4-FFF2-40B4-BE49-F238E27FC236}">
                <a16:creationId xmlns:a16="http://schemas.microsoft.com/office/drawing/2014/main" id="{A4238199-8CF0-1515-1DA5-E7AED12A3EE7}"/>
              </a:ext>
            </a:extLst>
          </p:cNvPr>
          <p:cNvSpPr>
            <a:spLocks noGrp="1"/>
          </p:cNvSpPr>
          <p:nvPr>
            <p:ph idx="1"/>
          </p:nvPr>
        </p:nvSpPr>
        <p:spPr>
          <a:prstGeom prst="rect">
            <a:avLst/>
          </a:prstGeom>
        </p:spPr>
        <p:txBody>
          <a:bodyPr/>
          <a:lstStyle/>
          <a:p>
            <a:pPr>
              <a:lnSpc>
                <a:spcPct val="100000"/>
              </a:lnSpc>
            </a:pPr>
            <a:r>
              <a:rPr lang="en-GB" b="1" dirty="0"/>
              <a:t>A minimum of six breastfeeding counselling contacts take place:</a:t>
            </a:r>
          </a:p>
          <a:p>
            <a:pPr lvl="2">
              <a:lnSpc>
                <a:spcPts val="1800"/>
              </a:lnSpc>
            </a:pPr>
            <a:r>
              <a:rPr lang="en-GB" dirty="0"/>
              <a:t>Before birth (antenatal period)</a:t>
            </a:r>
          </a:p>
          <a:p>
            <a:pPr lvl="2">
              <a:lnSpc>
                <a:spcPct val="100000"/>
              </a:lnSpc>
            </a:pPr>
            <a:r>
              <a:rPr lang="en-GB" dirty="0"/>
              <a:t>During and immediately after birth (perinatal period</a:t>
            </a:r>
            <a:br>
              <a:rPr lang="en-GB" dirty="0"/>
            </a:br>
            <a:r>
              <a:rPr lang="en-GB" dirty="0"/>
              <a:t>up to the first 2–3 days after birth)</a:t>
            </a:r>
          </a:p>
          <a:p>
            <a:pPr lvl="2">
              <a:lnSpc>
                <a:spcPts val="1800"/>
              </a:lnSpc>
            </a:pPr>
            <a:r>
              <a:rPr lang="en-GB" dirty="0"/>
              <a:t>At 1–2 weeks after birth (neonatal period)</a:t>
            </a:r>
          </a:p>
          <a:p>
            <a:pPr lvl="2">
              <a:lnSpc>
                <a:spcPts val="1800"/>
              </a:lnSpc>
            </a:pPr>
            <a:r>
              <a:rPr lang="en-GB" dirty="0"/>
              <a:t>In the first 3–4 months (early infancy)</a:t>
            </a:r>
          </a:p>
          <a:p>
            <a:pPr lvl="2">
              <a:lnSpc>
                <a:spcPts val="1800"/>
              </a:lnSpc>
            </a:pPr>
            <a:r>
              <a:rPr lang="en-GB" dirty="0"/>
              <a:t>At 6 months (at the start of complementary feeding)</a:t>
            </a:r>
          </a:p>
          <a:p>
            <a:pPr lvl="2">
              <a:lnSpc>
                <a:spcPts val="1800"/>
              </a:lnSpc>
            </a:pPr>
            <a:r>
              <a:rPr lang="en-GB" dirty="0"/>
              <a:t>After 6 months (late infancy and early childhood).</a:t>
            </a:r>
          </a:p>
          <a:p>
            <a:pPr>
              <a:lnSpc>
                <a:spcPct val="100000"/>
              </a:lnSpc>
              <a:spcBef>
                <a:spcPts val="2200"/>
              </a:spcBef>
            </a:pPr>
            <a:r>
              <a:rPr lang="en-GB" dirty="0"/>
              <a:t>Additional contacts as necessary for</a:t>
            </a:r>
          </a:p>
          <a:p>
            <a:pPr lvl="2">
              <a:lnSpc>
                <a:spcPct val="100000"/>
              </a:lnSpc>
              <a:spcBef>
                <a:spcPts val="400"/>
              </a:spcBef>
            </a:pPr>
            <a:r>
              <a:rPr lang="en-GB" dirty="0"/>
              <a:t>Primiparous women, adolescent women, after caesarean section, </a:t>
            </a:r>
            <a:br>
              <a:rPr lang="en-GB" dirty="0"/>
            </a:br>
            <a:r>
              <a:rPr lang="en-GB" dirty="0"/>
              <a:t>multiple pregnancies, women who plan to return to school or work, </a:t>
            </a:r>
            <a:br>
              <a:rPr lang="en-GB" dirty="0"/>
            </a:br>
            <a:r>
              <a:rPr lang="en-GB" dirty="0"/>
              <a:t>women who are obese</a:t>
            </a:r>
            <a:endParaRPr lang="en-NO" dirty="0"/>
          </a:p>
        </p:txBody>
      </p:sp>
    </p:spTree>
    <p:extLst>
      <p:ext uri="{BB962C8B-B14F-4D97-AF65-F5344CB8AC3E}">
        <p14:creationId xmlns:p14="http://schemas.microsoft.com/office/powerpoint/2010/main" val="10240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555848-19F2-CC92-1ECC-D3B8F67CFDBA}"/>
              </a:ext>
            </a:extLst>
          </p:cNvPr>
          <p:cNvPicPr>
            <a:picLocks noChangeAspect="1"/>
          </p:cNvPicPr>
          <p:nvPr/>
        </p:nvPicPr>
        <p:blipFill>
          <a:blip r:embed="rId3"/>
          <a:stretch>
            <a:fillRect/>
          </a:stretch>
        </p:blipFill>
        <p:spPr>
          <a:xfrm>
            <a:off x="6238069" y="1696753"/>
            <a:ext cx="2614340" cy="3239457"/>
          </a:xfrm>
          <a:prstGeom prst="rect">
            <a:avLst/>
          </a:prstGeom>
        </p:spPr>
      </p:pic>
      <p:sp>
        <p:nvSpPr>
          <p:cNvPr id="3" name="Title 2">
            <a:extLst>
              <a:ext uri="{FF2B5EF4-FFF2-40B4-BE49-F238E27FC236}">
                <a16:creationId xmlns:a16="http://schemas.microsoft.com/office/drawing/2014/main" id="{572CFDE0-1C64-D4CF-02BB-B41CB2ECC11E}"/>
              </a:ext>
            </a:extLst>
          </p:cNvPr>
          <p:cNvSpPr>
            <a:spLocks noGrp="1"/>
          </p:cNvSpPr>
          <p:nvPr>
            <p:ph type="title"/>
          </p:nvPr>
        </p:nvSpPr>
        <p:spPr/>
        <p:txBody>
          <a:bodyPr/>
          <a:lstStyle/>
          <a:p>
            <a:r>
              <a:rPr lang="en-GB" sz="2800" dirty="0"/>
              <a:t>How can you p</a:t>
            </a:r>
            <a:r>
              <a:rPr lang="en-US" sz="2800" dirty="0" err="1"/>
              <a:t>revent</a:t>
            </a:r>
            <a:r>
              <a:rPr lang="en-US" sz="2800" dirty="0"/>
              <a:t> problems for this mother and her newborn?</a:t>
            </a:r>
            <a:endParaRPr lang="en-NO" dirty="0"/>
          </a:p>
        </p:txBody>
      </p:sp>
      <p:pic>
        <p:nvPicPr>
          <p:cNvPr id="4" name="Picture 3">
            <a:extLst>
              <a:ext uri="{FF2B5EF4-FFF2-40B4-BE49-F238E27FC236}">
                <a16:creationId xmlns:a16="http://schemas.microsoft.com/office/drawing/2014/main" id="{CC133866-2247-9BE7-2265-D223C69219E1}"/>
              </a:ext>
            </a:extLst>
          </p:cNvPr>
          <p:cNvPicPr>
            <a:picLocks noChangeAspect="1"/>
          </p:cNvPicPr>
          <p:nvPr/>
        </p:nvPicPr>
        <p:blipFill rotWithShape="1">
          <a:blip r:embed="rId4">
            <a:extLst>
              <a:ext uri="{28A0092B-C50C-407E-A947-70E740481C1C}">
                <a14:useLocalDpi xmlns:a14="http://schemas.microsoft.com/office/drawing/2010/main"/>
              </a:ext>
            </a:extLst>
          </a:blip>
          <a:srcRect l="3303"/>
          <a:stretch/>
        </p:blipFill>
        <p:spPr>
          <a:xfrm>
            <a:off x="512560" y="1696753"/>
            <a:ext cx="5665890" cy="3903559"/>
          </a:xfrm>
          <a:prstGeom prst="rect">
            <a:avLst/>
          </a:prstGeom>
        </p:spPr>
      </p:pic>
      <p:grpSp>
        <p:nvGrpSpPr>
          <p:cNvPr id="5" name="Group 4">
            <a:extLst>
              <a:ext uri="{FF2B5EF4-FFF2-40B4-BE49-F238E27FC236}">
                <a16:creationId xmlns:a16="http://schemas.microsoft.com/office/drawing/2014/main" id="{82930402-FDC6-EF3E-D133-0B8447590ED2}"/>
              </a:ext>
            </a:extLst>
          </p:cNvPr>
          <p:cNvGrpSpPr/>
          <p:nvPr/>
        </p:nvGrpSpPr>
        <p:grpSpPr>
          <a:xfrm>
            <a:off x="512560" y="5943015"/>
            <a:ext cx="4022270" cy="360000"/>
            <a:chOff x="566707" y="4383958"/>
            <a:chExt cx="4022270" cy="360000"/>
          </a:xfrm>
        </p:grpSpPr>
        <p:grpSp>
          <p:nvGrpSpPr>
            <p:cNvPr id="6" name="Group 5">
              <a:extLst>
                <a:ext uri="{FF2B5EF4-FFF2-40B4-BE49-F238E27FC236}">
                  <a16:creationId xmlns:a16="http://schemas.microsoft.com/office/drawing/2014/main" id="{27C93DB9-FDCD-685D-F7C0-760F518D4F44}"/>
                </a:ext>
              </a:extLst>
            </p:cNvPr>
            <p:cNvGrpSpPr/>
            <p:nvPr/>
          </p:nvGrpSpPr>
          <p:grpSpPr>
            <a:xfrm>
              <a:off x="690712" y="4440486"/>
              <a:ext cx="3898265" cy="260328"/>
              <a:chOff x="2381314" y="5405811"/>
              <a:chExt cx="3898265" cy="260328"/>
            </a:xfrm>
          </p:grpSpPr>
          <p:sp>
            <p:nvSpPr>
              <p:cNvPr id="8" name="TextBox 7">
                <a:extLst>
                  <a:ext uri="{FF2B5EF4-FFF2-40B4-BE49-F238E27FC236}">
                    <a16:creationId xmlns:a16="http://schemas.microsoft.com/office/drawing/2014/main" id="{9E718024-ED25-287E-D5CA-6CDBE26D9A42}"/>
                  </a:ext>
                </a:extLst>
              </p:cNvPr>
              <p:cNvSpPr txBox="1"/>
              <p:nvPr/>
            </p:nvSpPr>
            <p:spPr>
              <a:xfrm>
                <a:off x="2620364" y="5405811"/>
                <a:ext cx="3659215" cy="260328"/>
              </a:xfrm>
              <a:prstGeom prst="rect">
                <a:avLst/>
              </a:prstGeom>
              <a:noFill/>
            </p:spPr>
            <p:txBody>
              <a:bodyPr wrap="square">
                <a:spAutoFit/>
              </a:bodyPr>
              <a:lstStyle/>
              <a:p>
                <a:pPr marL="0" lvl="1" fontAlgn="base">
                  <a:spcBef>
                    <a:spcPts val="300"/>
                  </a:spcBef>
                  <a:buClr>
                    <a:schemeClr val="accent3">
                      <a:lumMod val="50000"/>
                    </a:schemeClr>
                  </a:buClr>
                </a:pPr>
                <a:r>
                  <a:rPr lang="en-US" sz="1100" i="1"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Breastfeeding attachment</a:t>
                </a:r>
                <a:endParaRPr lang="en-US" sz="1100" i="1" u="sng" dirty="0">
                  <a:solidFill>
                    <a:srgbClr val="0070C0"/>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5E645062-6D2A-5CB8-3000-B4BA3A058B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81314" y="5417418"/>
                <a:ext cx="223731" cy="223731"/>
              </a:xfrm>
              <a:prstGeom prst="rect">
                <a:avLst/>
              </a:prstGeom>
            </p:spPr>
          </p:pic>
        </p:grpSp>
        <p:pic>
          <p:nvPicPr>
            <p:cNvPr id="7" name="Picture 6" descr="A blue circle with a white camera&#10;&#10;Description automatically generated">
              <a:extLst>
                <a:ext uri="{FF2B5EF4-FFF2-40B4-BE49-F238E27FC236}">
                  <a16:creationId xmlns:a16="http://schemas.microsoft.com/office/drawing/2014/main" id="{92D06AE9-63C9-3015-79F3-8A80E98778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sp>
        <p:nvSpPr>
          <p:cNvPr id="10" name="Rectangle 9">
            <a:extLst>
              <a:ext uri="{FF2B5EF4-FFF2-40B4-BE49-F238E27FC236}">
                <a16:creationId xmlns:a16="http://schemas.microsoft.com/office/drawing/2014/main" id="{1E16DD26-C8E2-3403-C953-48110CBD04BD}"/>
              </a:ext>
            </a:extLst>
          </p:cNvPr>
          <p:cNvSpPr/>
          <p:nvPr/>
        </p:nvSpPr>
        <p:spPr>
          <a:xfrm flipH="1">
            <a:off x="4348177" y="5407952"/>
            <a:ext cx="1823025" cy="192360"/>
          </a:xfrm>
          <a:prstGeom prst="rect">
            <a:avLst/>
          </a:prstGeom>
        </p:spPr>
        <p:txBody>
          <a:bodyPr wrap="square">
            <a:spAutoFit/>
          </a:bodyPr>
          <a:lstStyle/>
          <a:p>
            <a:pPr algn="r"/>
            <a:r>
              <a:rPr lang="en-US" sz="650" dirty="0">
                <a:solidFill>
                  <a:schemeClr val="bg1"/>
                </a:solidFill>
                <a:latin typeface="Arial" panose="020B0604020202020204" pitchFamily="34" charset="0"/>
                <a:cs typeface="Arial" panose="020B0604020202020204" pitchFamily="34" charset="0"/>
              </a:rPr>
              <a:t>© WHO/Yoshi Shimizu</a:t>
            </a:r>
          </a:p>
        </p:txBody>
      </p:sp>
      <p:sp>
        <p:nvSpPr>
          <p:cNvPr id="2" name="TextBox 1">
            <a:extLst>
              <a:ext uri="{FF2B5EF4-FFF2-40B4-BE49-F238E27FC236}">
                <a16:creationId xmlns:a16="http://schemas.microsoft.com/office/drawing/2014/main" id="{D189FBA6-B4F3-5129-3CBA-068471A7962F}"/>
              </a:ext>
            </a:extLst>
          </p:cNvPr>
          <p:cNvSpPr txBox="1"/>
          <p:nvPr/>
        </p:nvSpPr>
        <p:spPr>
          <a:xfrm>
            <a:off x="6302455" y="1766494"/>
            <a:ext cx="2678813" cy="3418756"/>
          </a:xfrm>
          <a:prstGeom prst="rect">
            <a:avLst/>
          </a:prstGeom>
          <a:noFill/>
        </p:spPr>
        <p:txBody>
          <a:bodyPr wrap="square" rtlCol="0">
            <a:spAutoFit/>
          </a:bodyPr>
          <a:lstStyle/>
          <a:p>
            <a:pPr marL="162000" indent="-162000">
              <a:lnSpc>
                <a:spcPts val="2100"/>
              </a:lnSpc>
              <a:spcBef>
                <a:spcPts val="600"/>
              </a:spcBef>
              <a:spcAft>
                <a:spcPts val="45"/>
              </a:spcAft>
              <a:buFont typeface="Arial" panose="020B0604020202020204" pitchFamily="34" charset="0"/>
              <a:buChar char="•"/>
            </a:pPr>
            <a:r>
              <a:rPr lang="en-US" sz="1600" dirty="0">
                <a:latin typeface="Arial" panose="020B0604020202020204" pitchFamily="34" charset="0"/>
                <a:cs typeface="Arial" panose="020B0604020202020204" pitchFamily="34" charset="0"/>
              </a:rPr>
              <a:t>Antenatal counselling</a:t>
            </a:r>
          </a:p>
          <a:p>
            <a:pPr marL="162000" indent="-162000">
              <a:lnSpc>
                <a:spcPts val="2100"/>
              </a:lnSpc>
              <a:spcBef>
                <a:spcPts val="600"/>
              </a:spcBef>
              <a:spcAft>
                <a:spcPts val="45"/>
              </a:spcAft>
              <a:buFont typeface="Arial" panose="020B0604020202020204" pitchFamily="34" charset="0"/>
              <a:buChar char="•"/>
            </a:pPr>
            <a:r>
              <a:rPr lang="en-US" sz="1600" dirty="0">
                <a:latin typeface="Arial" panose="020B0604020202020204" pitchFamily="34" charset="0"/>
                <a:cs typeface="Arial" panose="020B0604020202020204" pitchFamily="34" charset="0"/>
              </a:rPr>
              <a:t>Skin-to-skin contact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at delivery and early initiation</a:t>
            </a:r>
          </a:p>
          <a:p>
            <a:pPr marL="162000" indent="-162000">
              <a:lnSpc>
                <a:spcPts val="2100"/>
              </a:lnSpc>
              <a:spcBef>
                <a:spcPts val="600"/>
              </a:spcBef>
              <a:spcAft>
                <a:spcPts val="45"/>
              </a:spcAft>
              <a:buFont typeface="Arial" panose="020B0604020202020204" pitchFamily="34" charset="0"/>
              <a:buChar char="•"/>
            </a:pPr>
            <a:r>
              <a:rPr lang="en-US" sz="1600" dirty="0">
                <a:latin typeface="Arial" panose="020B0604020202020204" pitchFamily="34" charset="0"/>
                <a:cs typeface="Arial" panose="020B0604020202020204" pitchFamily="34" charset="0"/>
              </a:rPr>
              <a:t>Support for good positioning and attachment</a:t>
            </a:r>
          </a:p>
          <a:p>
            <a:pPr marL="162000" indent="-162000">
              <a:lnSpc>
                <a:spcPts val="2100"/>
              </a:lnSpc>
              <a:spcBef>
                <a:spcPts val="600"/>
              </a:spcBef>
              <a:spcAft>
                <a:spcPts val="45"/>
              </a:spcAft>
              <a:buFont typeface="Arial" panose="020B0604020202020204" pitchFamily="34" charset="0"/>
              <a:buChar char="•"/>
            </a:pPr>
            <a:r>
              <a:rPr lang="en-US" sz="1600" dirty="0">
                <a:latin typeface="Arial" panose="020B0604020202020204" pitchFamily="34" charset="0"/>
                <a:cs typeface="Arial" panose="020B0604020202020204" pitchFamily="34" charset="0"/>
              </a:rPr>
              <a:t>Rooming-in to promote responsive feeding</a:t>
            </a:r>
          </a:p>
          <a:p>
            <a:pPr marL="162000" indent="-162000">
              <a:lnSpc>
                <a:spcPts val="2100"/>
              </a:lnSpc>
              <a:spcBef>
                <a:spcPts val="600"/>
              </a:spcBef>
              <a:spcAft>
                <a:spcPts val="45"/>
              </a:spcAft>
              <a:buFont typeface="Arial" panose="020B0604020202020204" pitchFamily="34" charset="0"/>
              <a:buChar char="•"/>
            </a:pPr>
            <a:r>
              <a:rPr lang="en-US" sz="1600" dirty="0">
                <a:latin typeface="Arial" panose="020B0604020202020204" pitchFamily="34" charset="0"/>
                <a:cs typeface="Arial" panose="020B0604020202020204" pitchFamily="34" charset="0"/>
              </a:rPr>
              <a:t>No supplementation</a:t>
            </a:r>
          </a:p>
          <a:p>
            <a:pPr marL="162000" indent="-162000">
              <a:lnSpc>
                <a:spcPts val="2100"/>
              </a:lnSpc>
              <a:spcBef>
                <a:spcPts val="600"/>
              </a:spcBef>
              <a:spcAft>
                <a:spcPts val="45"/>
              </a:spcAft>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90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holding a toy&#10;&#10;Description automatically generated">
            <a:extLst>
              <a:ext uri="{FF2B5EF4-FFF2-40B4-BE49-F238E27FC236}">
                <a16:creationId xmlns:a16="http://schemas.microsoft.com/office/drawing/2014/main" id="{41423652-9768-E050-628D-CF333A856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47" y="1734852"/>
            <a:ext cx="1840563" cy="1548137"/>
          </a:xfrm>
          <a:prstGeom prst="rect">
            <a:avLst/>
          </a:prstGeom>
        </p:spPr>
      </p:pic>
      <p:sp>
        <p:nvSpPr>
          <p:cNvPr id="3" name="Title 2">
            <a:extLst>
              <a:ext uri="{FF2B5EF4-FFF2-40B4-BE49-F238E27FC236}">
                <a16:creationId xmlns:a16="http://schemas.microsoft.com/office/drawing/2014/main" id="{8ACE94FD-AD3E-A832-7B0F-485B4958EDD4}"/>
              </a:ext>
            </a:extLst>
          </p:cNvPr>
          <p:cNvSpPr>
            <a:spLocks noGrp="1"/>
          </p:cNvSpPr>
          <p:nvPr>
            <p:ph type="title"/>
          </p:nvPr>
        </p:nvSpPr>
        <p:spPr/>
        <p:txBody>
          <a:bodyPr/>
          <a:lstStyle/>
          <a:p>
            <a:r>
              <a:rPr lang="en-US" altLang="en-US" dirty="0" err="1"/>
              <a:t>Practise</a:t>
            </a:r>
            <a:r>
              <a:rPr lang="en-US" altLang="en-US" dirty="0"/>
              <a:t> hand-expression of breast milk</a:t>
            </a:r>
            <a:endParaRPr lang="en-NO" dirty="0"/>
          </a:p>
        </p:txBody>
      </p:sp>
      <p:sp>
        <p:nvSpPr>
          <p:cNvPr id="4" name="Content Placeholder 3">
            <a:extLst>
              <a:ext uri="{FF2B5EF4-FFF2-40B4-BE49-F238E27FC236}">
                <a16:creationId xmlns:a16="http://schemas.microsoft.com/office/drawing/2014/main" id="{48D2FA35-0297-2C2E-123E-7605E7389D35}"/>
              </a:ext>
            </a:extLst>
          </p:cNvPr>
          <p:cNvSpPr>
            <a:spLocks noGrp="1"/>
          </p:cNvSpPr>
          <p:nvPr>
            <p:ph idx="1"/>
          </p:nvPr>
        </p:nvSpPr>
        <p:spPr>
          <a:xfrm>
            <a:off x="2456481" y="1734853"/>
            <a:ext cx="6348472" cy="4565266"/>
          </a:xfrm>
          <a:prstGeom prst="rect">
            <a:avLst/>
          </a:prstGeom>
        </p:spPr>
        <p:txBody>
          <a:bodyPr/>
          <a:lstStyle/>
          <a:p>
            <a:pPr>
              <a:lnSpc>
                <a:spcPts val="2100"/>
              </a:lnSpc>
            </a:pPr>
            <a:r>
              <a:rPr lang="en-GB" sz="1600" dirty="0"/>
              <a:t>Wash hands thoroughly. </a:t>
            </a:r>
          </a:p>
          <a:p>
            <a:pPr>
              <a:lnSpc>
                <a:spcPts val="2100"/>
              </a:lnSpc>
            </a:pPr>
            <a:r>
              <a:rPr lang="en-GB" sz="1600" dirty="0"/>
              <a:t>Find a comfortable position.</a:t>
            </a:r>
          </a:p>
          <a:p>
            <a:pPr>
              <a:lnSpc>
                <a:spcPts val="2100"/>
              </a:lnSpc>
            </a:pPr>
            <a:r>
              <a:rPr lang="en-GB" sz="1600" dirty="0"/>
              <a:t>Massage the breast and/or back and neck.</a:t>
            </a:r>
          </a:p>
          <a:p>
            <a:pPr>
              <a:lnSpc>
                <a:spcPts val="2100"/>
              </a:lnSpc>
            </a:pPr>
            <a:r>
              <a:rPr lang="en-GB" sz="1600" dirty="0"/>
              <a:t>Hold a clean wide-necked container under the nipple and </a:t>
            </a:r>
            <a:br>
              <a:rPr lang="en-GB" sz="1600" dirty="0"/>
            </a:br>
            <a:r>
              <a:rPr lang="en-GB" sz="1600" dirty="0"/>
              <a:t>areola to collect the milk.</a:t>
            </a:r>
          </a:p>
          <a:p>
            <a:pPr>
              <a:lnSpc>
                <a:spcPts val="2100"/>
              </a:lnSpc>
            </a:pPr>
            <a:r>
              <a:rPr lang="en-GB" sz="1600" dirty="0"/>
              <a:t>Place thumb and first finger behind the nipple (at least 4 cm </a:t>
            </a:r>
            <a:br>
              <a:rPr lang="en-GB" sz="1600" dirty="0"/>
            </a:br>
            <a:r>
              <a:rPr lang="en-GB" sz="1600" dirty="0"/>
              <a:t>from the tip of the nipple) in a “C” shape.</a:t>
            </a:r>
          </a:p>
          <a:p>
            <a:pPr>
              <a:lnSpc>
                <a:spcPts val="2100"/>
              </a:lnSpc>
            </a:pPr>
            <a:r>
              <a:rPr lang="en-GB" sz="1600" dirty="0"/>
              <a:t>Press the breast toward the chest wall.</a:t>
            </a:r>
          </a:p>
          <a:p>
            <a:pPr>
              <a:lnSpc>
                <a:spcPts val="2100"/>
              </a:lnSpc>
            </a:pPr>
            <a:r>
              <a:rPr lang="en-GB" sz="1600" dirty="0"/>
              <a:t>Compress the breast between finger and thumb, then release.</a:t>
            </a:r>
          </a:p>
          <a:p>
            <a:pPr>
              <a:lnSpc>
                <a:spcPts val="2100"/>
              </a:lnSpc>
            </a:pPr>
            <a:r>
              <a:rPr lang="en-GB" sz="1600" dirty="0"/>
              <a:t>Press, compress and release all the way around the breast. </a:t>
            </a:r>
          </a:p>
          <a:p>
            <a:pPr>
              <a:lnSpc>
                <a:spcPts val="2100"/>
              </a:lnSpc>
            </a:pPr>
            <a:endParaRPr lang="en-GB" sz="1600" dirty="0"/>
          </a:p>
          <a:p>
            <a:pPr>
              <a:lnSpc>
                <a:spcPts val="2100"/>
              </a:lnSpc>
            </a:pPr>
            <a:endParaRPr lang="en-NO" sz="1600" dirty="0"/>
          </a:p>
        </p:txBody>
      </p:sp>
      <p:sp>
        <p:nvSpPr>
          <p:cNvPr id="11" name="TextBox 10">
            <a:extLst>
              <a:ext uri="{FF2B5EF4-FFF2-40B4-BE49-F238E27FC236}">
                <a16:creationId xmlns:a16="http://schemas.microsoft.com/office/drawing/2014/main" id="{C8363264-C745-EBEA-218A-EB6AF85D4F69}"/>
              </a:ext>
            </a:extLst>
          </p:cNvPr>
          <p:cNvSpPr txBox="1"/>
          <p:nvPr/>
        </p:nvSpPr>
        <p:spPr>
          <a:xfrm>
            <a:off x="792035" y="2990602"/>
            <a:ext cx="1538192" cy="292388"/>
          </a:xfrm>
          <a:prstGeom prst="rect">
            <a:avLst/>
          </a:prstGeom>
          <a:noFill/>
        </p:spPr>
        <p:txBody>
          <a:bodyPr wrap="square" rtlCol="0">
            <a:spAutoFit/>
          </a:bodyPr>
          <a:lstStyle/>
          <a:p>
            <a:pPr algn="r"/>
            <a:r>
              <a:rPr lang="en-GB" sz="650" dirty="0">
                <a:solidFill>
                  <a:schemeClr val="bg1"/>
                </a:solidFill>
                <a:latin typeface="Arial" panose="020B0604020202020204" pitchFamily="34" charset="0"/>
                <a:cs typeface="Arial" panose="020B0604020202020204" pitchFamily="34" charset="0"/>
              </a:rPr>
              <a:t>© Da Nang hospital for women &amp; children Vietnam </a:t>
            </a:r>
          </a:p>
        </p:txBody>
      </p:sp>
      <p:grpSp>
        <p:nvGrpSpPr>
          <p:cNvPr id="5" name="Group 4">
            <a:extLst>
              <a:ext uri="{FF2B5EF4-FFF2-40B4-BE49-F238E27FC236}">
                <a16:creationId xmlns:a16="http://schemas.microsoft.com/office/drawing/2014/main" id="{678E0E12-3F71-DF09-AC9D-D145813CFDCE}"/>
              </a:ext>
            </a:extLst>
          </p:cNvPr>
          <p:cNvGrpSpPr/>
          <p:nvPr/>
        </p:nvGrpSpPr>
        <p:grpSpPr>
          <a:xfrm>
            <a:off x="2547555" y="5904119"/>
            <a:ext cx="1714590" cy="396000"/>
            <a:chOff x="2547555" y="6216313"/>
            <a:chExt cx="1714590" cy="360000"/>
          </a:xfrm>
        </p:grpSpPr>
        <p:pic>
          <p:nvPicPr>
            <p:cNvPr id="12" name="Picture 11" descr="A blue circle with a white camera&#10;&#10;Description automatically generated">
              <a:extLst>
                <a:ext uri="{FF2B5EF4-FFF2-40B4-BE49-F238E27FC236}">
                  <a16:creationId xmlns:a16="http://schemas.microsoft.com/office/drawing/2014/main" id="{89FD73FC-DFED-FA6D-9F94-FC632672B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555" y="6216313"/>
              <a:ext cx="360000" cy="360000"/>
            </a:xfrm>
            <a:prstGeom prst="rect">
              <a:avLst/>
            </a:prstGeom>
          </p:spPr>
        </p:pic>
        <p:sp>
          <p:nvSpPr>
            <p:cNvPr id="2" name="TextBox 1">
              <a:extLst>
                <a:ext uri="{FF2B5EF4-FFF2-40B4-BE49-F238E27FC236}">
                  <a16:creationId xmlns:a16="http://schemas.microsoft.com/office/drawing/2014/main" id="{005C77E0-83E0-5AA7-4AA2-A55EDEDDF79D}"/>
                </a:ext>
              </a:extLst>
            </p:cNvPr>
            <p:cNvSpPr txBox="1"/>
            <p:nvPr/>
          </p:nvSpPr>
          <p:spPr>
            <a:xfrm>
              <a:off x="2954160" y="6265508"/>
              <a:ext cx="1307985" cy="261610"/>
            </a:xfrm>
            <a:prstGeom prst="rect">
              <a:avLst/>
            </a:prstGeom>
            <a:noFill/>
          </p:spPr>
          <p:txBody>
            <a:bodyPr wrap="square" rtlCol="0">
              <a:spAutoFit/>
            </a:bodyPr>
            <a:lstStyle/>
            <a:p>
              <a:r>
                <a:rPr lang="en-GB" sz="1100" i="1" u="sng" dirty="0">
                  <a:solidFill>
                    <a:srgbClr val="2B87C3"/>
                  </a:solidFill>
                  <a:latin typeface="Arial" panose="020B0604020202020204" pitchFamily="34" charset="0"/>
                  <a:cs typeface="Arial" panose="020B0604020202020204" pitchFamily="34" charset="0"/>
                  <a:hlinkClick r:id="rId5"/>
                </a:rPr>
                <a:t>Hand expression</a:t>
              </a:r>
              <a:endParaRPr lang="en-GB" sz="1100" b="1" dirty="0">
                <a:solidFill>
                  <a:schemeClr val="tx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018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4FB080-AC2D-7AEB-C53B-524D94B3D743}"/>
              </a:ext>
            </a:extLst>
          </p:cNvPr>
          <p:cNvSpPr>
            <a:spLocks noGrp="1"/>
          </p:cNvSpPr>
          <p:nvPr>
            <p:ph type="title"/>
          </p:nvPr>
        </p:nvSpPr>
        <p:spPr/>
        <p:txBody>
          <a:bodyPr/>
          <a:lstStyle/>
          <a:p>
            <a:r>
              <a:rPr lang="en-GB" sz="2800" dirty="0"/>
              <a:t>Practise demonstrating and supporting a mother for h</a:t>
            </a:r>
            <a:r>
              <a:rPr lang="x-none" sz="2800" dirty="0"/>
              <a:t>and expression</a:t>
            </a:r>
            <a:r>
              <a:rPr lang="en-GB" sz="2800" dirty="0"/>
              <a:t> </a:t>
            </a:r>
            <a:endParaRPr lang="en-NO" dirty="0"/>
          </a:p>
        </p:txBody>
      </p:sp>
      <p:grpSp>
        <p:nvGrpSpPr>
          <p:cNvPr id="8" name="Group 7">
            <a:extLst>
              <a:ext uri="{FF2B5EF4-FFF2-40B4-BE49-F238E27FC236}">
                <a16:creationId xmlns:a16="http://schemas.microsoft.com/office/drawing/2014/main" id="{6F19BF8A-8EDA-F972-9286-D40E3F999EBF}"/>
              </a:ext>
            </a:extLst>
          </p:cNvPr>
          <p:cNvGrpSpPr/>
          <p:nvPr/>
        </p:nvGrpSpPr>
        <p:grpSpPr>
          <a:xfrm>
            <a:off x="512560" y="6011150"/>
            <a:ext cx="4059440" cy="391255"/>
            <a:chOff x="566707" y="4452093"/>
            <a:chExt cx="4059440" cy="391255"/>
          </a:xfrm>
        </p:grpSpPr>
        <p:grpSp>
          <p:nvGrpSpPr>
            <p:cNvPr id="9" name="Group 8">
              <a:extLst>
                <a:ext uri="{FF2B5EF4-FFF2-40B4-BE49-F238E27FC236}">
                  <a16:creationId xmlns:a16="http://schemas.microsoft.com/office/drawing/2014/main" id="{98C5FB98-EF7D-43D0-1854-4DE6F22E978B}"/>
                </a:ext>
              </a:extLst>
            </p:cNvPr>
            <p:cNvGrpSpPr/>
            <p:nvPr/>
          </p:nvGrpSpPr>
          <p:grpSpPr>
            <a:xfrm>
              <a:off x="690712" y="4452093"/>
              <a:ext cx="3935435" cy="354536"/>
              <a:chOff x="2381314" y="5417418"/>
              <a:chExt cx="3935435" cy="354536"/>
            </a:xfrm>
          </p:grpSpPr>
          <p:sp>
            <p:nvSpPr>
              <p:cNvPr id="11" name="TextBox 10">
                <a:extLst>
                  <a:ext uri="{FF2B5EF4-FFF2-40B4-BE49-F238E27FC236}">
                    <a16:creationId xmlns:a16="http://schemas.microsoft.com/office/drawing/2014/main" id="{753C6B8D-2D26-192D-CA1A-EAD5A2D057FF}"/>
                  </a:ext>
                </a:extLst>
              </p:cNvPr>
              <p:cNvSpPr txBox="1"/>
              <p:nvPr/>
            </p:nvSpPr>
            <p:spPr>
              <a:xfrm>
                <a:off x="2657534" y="5510344"/>
                <a:ext cx="3659215" cy="261610"/>
              </a:xfrm>
              <a:prstGeom prst="rect">
                <a:avLst/>
              </a:prstGeom>
              <a:noFill/>
            </p:spPr>
            <p:txBody>
              <a:bodyPr wrap="square">
                <a:spAutoFit/>
              </a:bodyPr>
              <a:lstStyle/>
              <a:p>
                <a:pPr marL="0" lvl="1" fontAlgn="base">
                  <a:spcBef>
                    <a:spcPts val="300"/>
                  </a:spcBef>
                  <a:buClr>
                    <a:schemeClr val="accent3">
                      <a:lumMod val="50000"/>
                    </a:schemeClr>
                  </a:buClr>
                </a:pPr>
                <a:r>
                  <a:rPr lang="en-US" sz="1100" i="1" u="sng"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How to express breast milk</a:t>
                </a:r>
                <a:endParaRPr lang="en-US" sz="1100" i="1" u="sng" dirty="0">
                  <a:solidFill>
                    <a:schemeClr val="tx2"/>
                  </a:solidFill>
                  <a:latin typeface="Arial" panose="020B0604020202020204" pitchFamily="34" charset="0"/>
                  <a:cs typeface="Arial" panose="020B0604020202020204" pitchFamily="34" charset="0"/>
                </a:endParaRPr>
              </a:p>
            </p:txBody>
          </p:sp>
          <p:pic>
            <p:nvPicPr>
              <p:cNvPr id="12" name="Graphic 11">
                <a:extLst>
                  <a:ext uri="{FF2B5EF4-FFF2-40B4-BE49-F238E27FC236}">
                    <a16:creationId xmlns:a16="http://schemas.microsoft.com/office/drawing/2014/main" id="{2AD85B9D-D898-C188-B29C-CD658F48DD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1314" y="5417418"/>
                <a:ext cx="223731" cy="223731"/>
              </a:xfrm>
              <a:prstGeom prst="rect">
                <a:avLst/>
              </a:prstGeom>
            </p:spPr>
          </p:pic>
        </p:grpSp>
        <p:pic>
          <p:nvPicPr>
            <p:cNvPr id="10" name="Picture 9" descr="A blue circle with a white camera&#10;&#10;Description automatically generated">
              <a:extLst>
                <a:ext uri="{FF2B5EF4-FFF2-40B4-BE49-F238E27FC236}">
                  <a16:creationId xmlns:a16="http://schemas.microsoft.com/office/drawing/2014/main" id="{3A9B529E-829D-F7E5-2476-F8247F836B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707" y="4483348"/>
              <a:ext cx="360000" cy="360000"/>
            </a:xfrm>
            <a:prstGeom prst="rect">
              <a:avLst/>
            </a:prstGeom>
          </p:spPr>
        </p:pic>
      </p:grpSp>
      <p:grpSp>
        <p:nvGrpSpPr>
          <p:cNvPr id="5" name="Group 4">
            <a:extLst>
              <a:ext uri="{FF2B5EF4-FFF2-40B4-BE49-F238E27FC236}">
                <a16:creationId xmlns:a16="http://schemas.microsoft.com/office/drawing/2014/main" id="{15A31F41-2819-B27F-4209-B00F484760E7}"/>
              </a:ext>
            </a:extLst>
          </p:cNvPr>
          <p:cNvGrpSpPr/>
          <p:nvPr/>
        </p:nvGrpSpPr>
        <p:grpSpPr>
          <a:xfrm>
            <a:off x="512560" y="1622570"/>
            <a:ext cx="6108051" cy="4072890"/>
            <a:chOff x="2129663" y="1422715"/>
            <a:chExt cx="6108051" cy="4072890"/>
          </a:xfrm>
        </p:grpSpPr>
        <p:pic>
          <p:nvPicPr>
            <p:cNvPr id="7" name="Picture 6">
              <a:extLst>
                <a:ext uri="{FF2B5EF4-FFF2-40B4-BE49-F238E27FC236}">
                  <a16:creationId xmlns:a16="http://schemas.microsoft.com/office/drawing/2014/main" id="{4DF4B648-1EBC-7270-9242-CBC159AF6F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41406" y="1422715"/>
              <a:ext cx="6096000" cy="4072890"/>
            </a:xfrm>
            <a:prstGeom prst="rect">
              <a:avLst/>
            </a:prstGeom>
          </p:spPr>
        </p:pic>
        <p:sp>
          <p:nvSpPr>
            <p:cNvPr id="6" name="TextBox 5">
              <a:extLst>
                <a:ext uri="{FF2B5EF4-FFF2-40B4-BE49-F238E27FC236}">
                  <a16:creationId xmlns:a16="http://schemas.microsoft.com/office/drawing/2014/main" id="{0D62D7EE-C85B-BB03-03B5-693986B094D8}"/>
                </a:ext>
              </a:extLst>
            </p:cNvPr>
            <p:cNvSpPr txBox="1"/>
            <p:nvPr/>
          </p:nvSpPr>
          <p:spPr>
            <a:xfrm>
              <a:off x="2129663" y="5281836"/>
              <a:ext cx="6108051" cy="192360"/>
            </a:xfrm>
            <a:prstGeom prst="rect">
              <a:avLst/>
            </a:prstGeom>
            <a:noFill/>
          </p:spPr>
          <p:txBody>
            <a:bodyPr wrap="square">
              <a:spAutoFit/>
            </a:bodyPr>
            <a:lstStyle/>
            <a:p>
              <a:pPr algn="r"/>
              <a:r>
                <a:rPr lang="en-US" sz="650" b="0" i="0" dirty="0">
                  <a:solidFill>
                    <a:schemeClr val="bg1"/>
                  </a:solidFill>
                  <a:effectLst/>
                  <a:latin typeface="Arial" panose="020B0604020202020204" pitchFamily="34" charset="0"/>
                  <a:cs typeface="Arial" panose="020B0604020202020204" pitchFamily="34" charset="0"/>
                </a:rPr>
                <a:t>© WHO/</a:t>
              </a:r>
              <a:r>
                <a:rPr lang="en-US" sz="650" b="0" i="0" dirty="0" err="1">
                  <a:solidFill>
                    <a:schemeClr val="bg1"/>
                  </a:solidFill>
                  <a:effectLst/>
                  <a:latin typeface="Arial" panose="020B0604020202020204" pitchFamily="34" charset="0"/>
                  <a:cs typeface="Arial" panose="020B0604020202020204" pitchFamily="34" charset="0"/>
                </a:rPr>
                <a:t>Gato</a:t>
              </a:r>
              <a:r>
                <a:rPr lang="en-US" sz="650" b="0" i="0" dirty="0">
                  <a:solidFill>
                    <a:schemeClr val="bg1"/>
                  </a:solidFill>
                  <a:effectLst/>
                  <a:latin typeface="Arial" panose="020B0604020202020204" pitchFamily="34" charset="0"/>
                  <a:cs typeface="Arial" panose="020B0604020202020204" pitchFamily="34" charset="0"/>
                </a:rPr>
                <a:t> Borrero</a:t>
              </a:r>
              <a:endParaRPr lang="en-US" sz="65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51911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CAD8C8-9407-A9E7-A77C-A25D893B0A19}"/>
              </a:ext>
            </a:extLst>
          </p:cNvPr>
          <p:cNvSpPr>
            <a:spLocks noGrp="1"/>
          </p:cNvSpPr>
          <p:nvPr>
            <p:ph type="title"/>
          </p:nvPr>
        </p:nvSpPr>
        <p:spPr/>
        <p:txBody>
          <a:bodyPr/>
          <a:lstStyle/>
          <a:p>
            <a:r>
              <a:rPr lang="en-GB" sz="2800" dirty="0"/>
              <a:t>How long can </a:t>
            </a:r>
            <a:r>
              <a:rPr lang="nb-NO" sz="2800" dirty="0"/>
              <a:t>breast milk be stored?</a:t>
            </a:r>
            <a:endParaRPr lang="en-NO" dirty="0"/>
          </a:p>
        </p:txBody>
      </p:sp>
      <p:sp>
        <p:nvSpPr>
          <p:cNvPr id="7" name="TextBox 6">
            <a:extLst>
              <a:ext uri="{FF2B5EF4-FFF2-40B4-BE49-F238E27FC236}">
                <a16:creationId xmlns:a16="http://schemas.microsoft.com/office/drawing/2014/main" id="{50DCF737-F661-F4BD-B0F3-ACBEC70A192D}"/>
              </a:ext>
            </a:extLst>
          </p:cNvPr>
          <p:cNvSpPr txBox="1"/>
          <p:nvPr/>
        </p:nvSpPr>
        <p:spPr>
          <a:xfrm>
            <a:off x="2334556" y="4321187"/>
            <a:ext cx="3500156" cy="369332"/>
          </a:xfrm>
          <a:prstGeom prst="rect">
            <a:avLst/>
          </a:prstGeom>
          <a:noFill/>
        </p:spPr>
        <p:txBody>
          <a:bodyPr wrap="square" rtlCol="0">
            <a:spAutoFit/>
          </a:bodyPr>
          <a:lstStyle/>
          <a:p>
            <a:r>
              <a:rPr lang="en-US" b="1" dirty="0">
                <a:solidFill>
                  <a:schemeClr val="bg1"/>
                </a:solidFill>
              </a:rPr>
              <a:t>Is this good technique? </a:t>
            </a:r>
            <a:endParaRPr lang="en-GB" dirty="0">
              <a:solidFill>
                <a:schemeClr val="bg1"/>
              </a:solidFill>
            </a:endParaRPr>
          </a:p>
        </p:txBody>
      </p:sp>
      <p:grpSp>
        <p:nvGrpSpPr>
          <p:cNvPr id="9" name="Group 8">
            <a:extLst>
              <a:ext uri="{FF2B5EF4-FFF2-40B4-BE49-F238E27FC236}">
                <a16:creationId xmlns:a16="http://schemas.microsoft.com/office/drawing/2014/main" id="{6C4922FD-69A1-F823-66A8-7AA7AFE28719}"/>
              </a:ext>
            </a:extLst>
          </p:cNvPr>
          <p:cNvGrpSpPr/>
          <p:nvPr/>
        </p:nvGrpSpPr>
        <p:grpSpPr>
          <a:xfrm>
            <a:off x="512560" y="6084261"/>
            <a:ext cx="4022270" cy="360000"/>
            <a:chOff x="566707" y="4383958"/>
            <a:chExt cx="4022270" cy="360000"/>
          </a:xfrm>
        </p:grpSpPr>
        <p:grpSp>
          <p:nvGrpSpPr>
            <p:cNvPr id="10" name="Group 9">
              <a:extLst>
                <a:ext uri="{FF2B5EF4-FFF2-40B4-BE49-F238E27FC236}">
                  <a16:creationId xmlns:a16="http://schemas.microsoft.com/office/drawing/2014/main" id="{DD7245EB-C8FE-7636-B4AE-23E25384D937}"/>
                </a:ext>
              </a:extLst>
            </p:cNvPr>
            <p:cNvGrpSpPr/>
            <p:nvPr/>
          </p:nvGrpSpPr>
          <p:grpSpPr>
            <a:xfrm>
              <a:off x="690712" y="4440486"/>
              <a:ext cx="3898265" cy="260328"/>
              <a:chOff x="2381314" y="5405811"/>
              <a:chExt cx="3898265" cy="260328"/>
            </a:xfrm>
          </p:grpSpPr>
          <p:sp>
            <p:nvSpPr>
              <p:cNvPr id="12" name="TextBox 11">
                <a:extLst>
                  <a:ext uri="{FF2B5EF4-FFF2-40B4-BE49-F238E27FC236}">
                    <a16:creationId xmlns:a16="http://schemas.microsoft.com/office/drawing/2014/main" id="{60CAAAAB-5778-F053-4F1B-674903B52DD2}"/>
                  </a:ext>
                </a:extLst>
              </p:cNvPr>
              <p:cNvSpPr txBox="1"/>
              <p:nvPr/>
            </p:nvSpPr>
            <p:spPr>
              <a:xfrm>
                <a:off x="2620364" y="5405811"/>
                <a:ext cx="3659215" cy="260328"/>
              </a:xfrm>
              <a:prstGeom prst="rect">
                <a:avLst/>
              </a:prstGeom>
              <a:noFill/>
            </p:spPr>
            <p:txBody>
              <a:bodyPr wrap="square">
                <a:spAutoFit/>
              </a:bodyPr>
              <a:lstStyle/>
              <a:p>
                <a:pPr marL="0" lvl="1" fontAlgn="base">
                  <a:spcBef>
                    <a:spcPts val="300"/>
                  </a:spcBef>
                  <a:buClr>
                    <a:schemeClr val="accent3">
                      <a:lumMod val="50000"/>
                    </a:schemeClr>
                  </a:buClr>
                </a:pPr>
                <a:r>
                  <a:rPr lang="en-US" sz="1100" i="1" u="sng" dirty="0">
                    <a:solidFill>
                      <a:srgbClr val="0070C0"/>
                    </a:solidFill>
                    <a:latin typeface="Arial" panose="020B0604020202020204" pitchFamily="34" charset="0"/>
                    <a:cs typeface="Arial" panose="020B0604020202020204" pitchFamily="34" charset="0"/>
                    <a:hlinkClick r:id="rId3"/>
                  </a:rPr>
                  <a:t>Expressing and storing breast milk, 6.30</a:t>
                </a:r>
                <a:r>
                  <a:rPr lang="en-US" sz="1100" i="1" u="sng" dirty="0">
                    <a:solidFill>
                      <a:srgbClr val="0070C0"/>
                    </a:solidFill>
                    <a:latin typeface="Calibri" panose="020F0502020204030204" pitchFamily="34" charset="0"/>
                    <a:cs typeface="Calibri" panose="020F0502020204030204" pitchFamily="34" charset="0"/>
                    <a:hlinkClick r:id="rId3"/>
                  </a:rPr>
                  <a:t>–</a:t>
                </a:r>
                <a:r>
                  <a:rPr lang="en-US" sz="1100" i="1" u="sng" dirty="0">
                    <a:solidFill>
                      <a:srgbClr val="0070C0"/>
                    </a:solidFill>
                    <a:latin typeface="Arial" panose="020B0604020202020204" pitchFamily="34" charset="0"/>
                    <a:cs typeface="Arial" panose="020B0604020202020204" pitchFamily="34" charset="0"/>
                    <a:hlinkClick r:id="rId3"/>
                  </a:rPr>
                  <a:t>7.54</a:t>
                </a:r>
                <a:endParaRPr lang="en-GB" sz="1100" i="1" u="sng" dirty="0">
                  <a:solidFill>
                    <a:srgbClr val="0070C0"/>
                  </a:solidFill>
                  <a:latin typeface="Arial" panose="020B0604020202020204" pitchFamily="34" charset="0"/>
                  <a:cs typeface="Arial" panose="020B0604020202020204" pitchFamily="34" charset="0"/>
                </a:endParaRPr>
              </a:p>
            </p:txBody>
          </p:sp>
          <p:pic>
            <p:nvPicPr>
              <p:cNvPr id="13" name="Graphic 12">
                <a:extLst>
                  <a:ext uri="{FF2B5EF4-FFF2-40B4-BE49-F238E27FC236}">
                    <a16:creationId xmlns:a16="http://schemas.microsoft.com/office/drawing/2014/main" id="{8C8BF3CE-9D47-61C7-4267-5EE892E2BF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1314" y="5417418"/>
                <a:ext cx="223731" cy="223731"/>
              </a:xfrm>
              <a:prstGeom prst="rect">
                <a:avLst/>
              </a:prstGeom>
            </p:spPr>
          </p:pic>
        </p:grpSp>
        <p:pic>
          <p:nvPicPr>
            <p:cNvPr id="11" name="Picture 10" descr="A blue circle with a white camera&#10;&#10;Description automatically generated">
              <a:extLst>
                <a:ext uri="{FF2B5EF4-FFF2-40B4-BE49-F238E27FC236}">
                  <a16:creationId xmlns:a16="http://schemas.microsoft.com/office/drawing/2014/main" id="{567FFEDD-E52F-4A64-F2F5-97990210FE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graphicFrame>
        <p:nvGraphicFramePr>
          <p:cNvPr id="14" name="Table 13">
            <a:extLst>
              <a:ext uri="{FF2B5EF4-FFF2-40B4-BE49-F238E27FC236}">
                <a16:creationId xmlns:a16="http://schemas.microsoft.com/office/drawing/2014/main" id="{39DF72FC-F8E6-4EB4-F83E-7FACCD61BD58}"/>
              </a:ext>
            </a:extLst>
          </p:cNvPr>
          <p:cNvGraphicFramePr>
            <a:graphicFrameLocks noGrp="1"/>
          </p:cNvGraphicFramePr>
          <p:nvPr>
            <p:extLst>
              <p:ext uri="{D42A27DB-BD31-4B8C-83A1-F6EECF244321}">
                <p14:modId xmlns:p14="http://schemas.microsoft.com/office/powerpoint/2010/main" val="1039718768"/>
              </p:ext>
            </p:extLst>
          </p:nvPr>
        </p:nvGraphicFramePr>
        <p:xfrm>
          <a:off x="541489" y="1604181"/>
          <a:ext cx="8159601" cy="4150087"/>
        </p:xfrm>
        <a:graphic>
          <a:graphicData uri="http://schemas.openxmlformats.org/drawingml/2006/table">
            <a:tbl>
              <a:tblPr firstRow="1" firstCol="1" bandRow="1">
                <a:tableStyleId>{2D5ABB26-0587-4C30-8999-92F81FD0307C}</a:tableStyleId>
              </a:tblPr>
              <a:tblGrid>
                <a:gridCol w="1728366">
                  <a:extLst>
                    <a:ext uri="{9D8B030D-6E8A-4147-A177-3AD203B41FA5}">
                      <a16:colId xmlns:a16="http://schemas.microsoft.com/office/drawing/2014/main" val="4032802484"/>
                    </a:ext>
                  </a:extLst>
                </a:gridCol>
                <a:gridCol w="2113172">
                  <a:extLst>
                    <a:ext uri="{9D8B030D-6E8A-4147-A177-3AD203B41FA5}">
                      <a16:colId xmlns:a16="http://schemas.microsoft.com/office/drawing/2014/main" val="3186547472"/>
                    </a:ext>
                  </a:extLst>
                </a:gridCol>
                <a:gridCol w="2125377">
                  <a:extLst>
                    <a:ext uri="{9D8B030D-6E8A-4147-A177-3AD203B41FA5}">
                      <a16:colId xmlns:a16="http://schemas.microsoft.com/office/drawing/2014/main" val="214400088"/>
                    </a:ext>
                  </a:extLst>
                </a:gridCol>
                <a:gridCol w="2192686">
                  <a:extLst>
                    <a:ext uri="{9D8B030D-6E8A-4147-A177-3AD203B41FA5}">
                      <a16:colId xmlns:a16="http://schemas.microsoft.com/office/drawing/2014/main" val="3405536309"/>
                    </a:ext>
                  </a:extLst>
                </a:gridCol>
              </a:tblGrid>
              <a:tr h="658886">
                <a:tc>
                  <a:txBody>
                    <a:bodyPr/>
                    <a:lstStyle/>
                    <a:p>
                      <a:pPr marL="0" marR="0" algn="ctr">
                        <a:spcBef>
                          <a:spcPts val="0"/>
                        </a:spcBef>
                        <a:spcAft>
                          <a:spcPts val="0"/>
                        </a:spcAft>
                      </a:pPr>
                      <a:r>
                        <a:rPr lang="en-US" sz="1400" kern="100" dirty="0">
                          <a:solidFill>
                            <a:schemeClr val="tx1"/>
                          </a:solidFill>
                          <a:effectLst/>
                          <a:latin typeface="Arial" panose="020B0604020202020204" pitchFamily="34" charset="0"/>
                          <a:cs typeface="Arial" panose="020B0604020202020204" pitchFamily="34" charset="0"/>
                        </a:rPr>
                        <a:t> </a:t>
                      </a:r>
                      <a:endParaRPr lang="en-US" sz="1400"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tc>
                <a:tc gridSpan="3">
                  <a:txBody>
                    <a:bodyPr/>
                    <a:lstStyle/>
                    <a:p>
                      <a:pPr marL="0" marR="0" algn="ctr">
                        <a:spcBef>
                          <a:spcPts val="0"/>
                        </a:spcBef>
                        <a:spcAft>
                          <a:spcPts val="0"/>
                        </a:spcAft>
                      </a:pPr>
                      <a:r>
                        <a:rPr lang="en-US" sz="1400" b="1" kern="100" dirty="0">
                          <a:solidFill>
                            <a:schemeClr val="bg1"/>
                          </a:solidFill>
                          <a:effectLst/>
                          <a:latin typeface="Arial" panose="020B0604020202020204" pitchFamily="34" charset="0"/>
                          <a:cs typeface="Arial" panose="020B0604020202020204" pitchFamily="34" charset="0"/>
                        </a:rPr>
                        <a:t>STORAGE LOCATIONS AND TEMPERATURES</a:t>
                      </a:r>
                      <a:endParaRPr lang="en-US" sz="1400" b="1"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B w="6350" cap="flat" cmpd="sng" algn="ctr">
                      <a:solidFill>
                        <a:schemeClr val="tx1"/>
                      </a:solidFill>
                      <a:prstDash val="sysDash"/>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0926068"/>
                  </a:ext>
                </a:extLst>
              </a:tr>
              <a:tr h="895803">
                <a:tc>
                  <a:txBody>
                    <a:bodyPr/>
                    <a:lstStyle/>
                    <a:p>
                      <a:pPr marL="0" marR="0" algn="ctr">
                        <a:spcBef>
                          <a:spcPts val="0"/>
                        </a:spcBef>
                        <a:spcAft>
                          <a:spcPts val="0"/>
                        </a:spcAft>
                      </a:pPr>
                      <a:r>
                        <a:rPr lang="en-US" sz="1400" b="1" kern="100" dirty="0">
                          <a:solidFill>
                            <a:schemeClr val="bg1"/>
                          </a:solidFill>
                          <a:effectLst/>
                          <a:latin typeface="Arial" panose="020B0604020202020204" pitchFamily="34" charset="0"/>
                          <a:cs typeface="Arial" panose="020B0604020202020204" pitchFamily="34" charset="0"/>
                        </a:rPr>
                        <a:t>TYPE OF </a:t>
                      </a:r>
                      <a:br>
                        <a:rPr lang="en-US" sz="1400" b="1" kern="100" dirty="0">
                          <a:solidFill>
                            <a:schemeClr val="bg1"/>
                          </a:solidFill>
                          <a:effectLst/>
                          <a:latin typeface="Arial" panose="020B0604020202020204" pitchFamily="34" charset="0"/>
                          <a:cs typeface="Arial" panose="020B0604020202020204" pitchFamily="34" charset="0"/>
                        </a:rPr>
                      </a:br>
                      <a:r>
                        <a:rPr lang="en-US" sz="1400" b="1" kern="100" dirty="0">
                          <a:solidFill>
                            <a:schemeClr val="bg1"/>
                          </a:solidFill>
                          <a:effectLst/>
                          <a:latin typeface="Arial" panose="020B0604020202020204" pitchFamily="34" charset="0"/>
                          <a:cs typeface="Arial" panose="020B0604020202020204" pitchFamily="34" charset="0"/>
                        </a:rPr>
                        <a:t>BREAST MILK</a:t>
                      </a:r>
                      <a:endParaRPr lang="en-US" sz="1400" b="1"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R w="6350" cap="flat" cmpd="sng" algn="ctr">
                      <a:solidFill>
                        <a:schemeClr val="tx1"/>
                      </a:solidFill>
                      <a:prstDash val="sysDash"/>
                      <a:round/>
                      <a:headEnd type="none" w="med" len="med"/>
                      <a:tailEnd type="none" w="med" len="med"/>
                    </a:lnR>
                    <a:lnB w="6350" cap="flat" cmpd="sng" algn="ctr">
                      <a:solidFill>
                        <a:schemeClr val="tx1"/>
                      </a:solidFill>
                      <a:prstDash val="sysDash"/>
                      <a:round/>
                      <a:headEnd type="none" w="med" len="med"/>
                      <a:tailEnd type="none" w="med" len="med"/>
                    </a:lnB>
                    <a:solidFill>
                      <a:schemeClr val="accent4"/>
                    </a:solidFill>
                  </a:tcPr>
                </a:tc>
                <a:tc>
                  <a:txBody>
                    <a:bodyPr/>
                    <a:lstStyle/>
                    <a:p>
                      <a:pPr marL="0" marR="0" algn="ctr">
                        <a:spcBef>
                          <a:spcPts val="0"/>
                        </a:spcBef>
                        <a:spcAft>
                          <a:spcPts val="0"/>
                        </a:spcAft>
                      </a:pPr>
                      <a:endParaRPr lang="en-US" sz="1400" b="0" kern="1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400" b="1" kern="100" dirty="0">
                          <a:solidFill>
                            <a:schemeClr val="tx1"/>
                          </a:solidFill>
                          <a:effectLst/>
                          <a:latin typeface="Arial" panose="020B0604020202020204" pitchFamily="34" charset="0"/>
                          <a:cs typeface="Arial" panose="020B0604020202020204" pitchFamily="34" charset="0"/>
                        </a:rPr>
                        <a:t>Countertop</a:t>
                      </a:r>
                      <a:br>
                        <a:rPr lang="en-US" sz="1400" b="0" kern="100" dirty="0">
                          <a:solidFill>
                            <a:schemeClr val="tx1"/>
                          </a:solidFill>
                          <a:effectLst/>
                          <a:latin typeface="Arial" panose="020B0604020202020204" pitchFamily="34" charset="0"/>
                          <a:cs typeface="Arial" panose="020B0604020202020204" pitchFamily="34" charset="0"/>
                        </a:rPr>
                      </a:br>
                      <a:r>
                        <a:rPr lang="en-US" sz="1400" b="0" kern="100" dirty="0">
                          <a:solidFill>
                            <a:schemeClr val="tx1"/>
                          </a:solidFill>
                          <a:effectLst/>
                          <a:latin typeface="Arial" panose="020B0604020202020204" pitchFamily="34" charset="0"/>
                          <a:cs typeface="Arial" panose="020B0604020202020204" pitchFamily="34" charset="0"/>
                        </a:rPr>
                        <a:t>77 °F /25 °C </a:t>
                      </a:r>
                      <a:r>
                        <a:rPr lang="en-US" sz="1400" b="1" kern="100" dirty="0">
                          <a:solidFill>
                            <a:schemeClr val="tx1"/>
                          </a:solidFill>
                          <a:effectLst/>
                          <a:latin typeface="Arial" panose="020B0604020202020204" pitchFamily="34" charset="0"/>
                          <a:cs typeface="Arial" panose="020B0604020202020204" pitchFamily="34" charset="0"/>
                        </a:rPr>
                        <a:t>or colder</a:t>
                      </a:r>
                      <a:endParaRPr lang="en-US" sz="1400" b="0" kern="1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400" b="0" i="1" kern="100" dirty="0">
                          <a:solidFill>
                            <a:schemeClr val="tx1"/>
                          </a:solidFill>
                          <a:effectLst/>
                          <a:latin typeface="Arial" panose="020B0604020202020204" pitchFamily="34" charset="0"/>
                          <a:cs typeface="Arial" panose="020B0604020202020204" pitchFamily="34" charset="0"/>
                        </a:rPr>
                        <a:t>(room temperature)</a:t>
                      </a:r>
                      <a:endParaRPr lang="en-US" sz="1400" b="0" i="1"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spcBef>
                          <a:spcPts val="0"/>
                        </a:spcBef>
                        <a:spcAft>
                          <a:spcPts val="0"/>
                        </a:spcAft>
                      </a:pPr>
                      <a:r>
                        <a:rPr lang="en-US" sz="1400" b="1" kern="100" dirty="0">
                          <a:solidFill>
                            <a:schemeClr val="tx1"/>
                          </a:solidFill>
                          <a:effectLst/>
                          <a:latin typeface="Arial" panose="020B0604020202020204" pitchFamily="34" charset="0"/>
                          <a:cs typeface="Arial" panose="020B0604020202020204" pitchFamily="34" charset="0"/>
                        </a:rPr>
                        <a:t>Refrigerator</a:t>
                      </a:r>
                    </a:p>
                    <a:p>
                      <a:pPr marL="0" marR="0" algn="ctr">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40 °F /4 °C</a:t>
                      </a:r>
                      <a:endParaRPr lang="en-US" sz="1400" b="0"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spcBef>
                          <a:spcPts val="0"/>
                        </a:spcBef>
                        <a:spcAft>
                          <a:spcPts val="0"/>
                        </a:spcAft>
                      </a:pPr>
                      <a:r>
                        <a:rPr lang="en-US" sz="1400" b="1" kern="100" dirty="0">
                          <a:solidFill>
                            <a:schemeClr val="tx1"/>
                          </a:solidFill>
                          <a:effectLst/>
                          <a:latin typeface="Arial" panose="020B0604020202020204" pitchFamily="34" charset="0"/>
                          <a:cs typeface="Arial" panose="020B0604020202020204" pitchFamily="34" charset="0"/>
                        </a:rPr>
                        <a:t>Freezer</a:t>
                      </a:r>
                    </a:p>
                    <a:p>
                      <a:pPr marL="0" marR="0" algn="ctr">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0 °F or ≤18 °C </a:t>
                      </a:r>
                      <a:r>
                        <a:rPr lang="en-US" sz="1400" b="1" kern="100" dirty="0">
                          <a:solidFill>
                            <a:schemeClr val="tx1"/>
                          </a:solidFill>
                          <a:effectLst/>
                          <a:latin typeface="Arial" panose="020B0604020202020204" pitchFamily="34" charset="0"/>
                          <a:cs typeface="Arial" panose="020B0604020202020204" pitchFamily="34" charset="0"/>
                        </a:rPr>
                        <a:t>or colder</a:t>
                      </a:r>
                      <a:endParaRPr lang="en-US" sz="1400" b="1"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691489925"/>
                  </a:ext>
                </a:extLst>
              </a:tr>
              <a:tr h="948434">
                <a:tc>
                  <a:txBody>
                    <a:bodyPr/>
                    <a:lstStyle/>
                    <a:p>
                      <a:pPr marL="0" marR="0" algn="ctr">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Freshly expressed or pumped</a:t>
                      </a:r>
                      <a:endParaRPr lang="en-US" sz="1400" b="0"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marL="0" marR="0" algn="ctr">
                        <a:spcBef>
                          <a:spcPts val="0"/>
                        </a:spcBef>
                        <a:spcAft>
                          <a:spcPts val="0"/>
                        </a:spcAft>
                      </a:pPr>
                      <a:r>
                        <a:rPr lang="en-US" sz="1400" kern="100" dirty="0">
                          <a:solidFill>
                            <a:schemeClr val="tx1"/>
                          </a:solidFill>
                          <a:effectLst/>
                          <a:latin typeface="Arial" panose="020B0604020202020204" pitchFamily="34" charset="0"/>
                          <a:cs typeface="Arial" panose="020B0604020202020204" pitchFamily="34" charset="0"/>
                        </a:rPr>
                        <a:t>Up to </a:t>
                      </a:r>
                      <a:r>
                        <a:rPr lang="en-US" sz="1400" b="1" kern="100" dirty="0">
                          <a:solidFill>
                            <a:schemeClr val="tx1"/>
                          </a:solidFill>
                          <a:effectLst/>
                          <a:latin typeface="Arial" panose="020B0604020202020204" pitchFamily="34" charset="0"/>
                          <a:cs typeface="Arial" panose="020B0604020202020204" pitchFamily="34" charset="0"/>
                        </a:rPr>
                        <a:t>4 Hours</a:t>
                      </a:r>
                      <a:endParaRPr lang="en-US" sz="1400" b="1"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spcBef>
                          <a:spcPts val="0"/>
                        </a:spcBef>
                        <a:spcAft>
                          <a:spcPts val="0"/>
                        </a:spcAft>
                      </a:pPr>
                      <a:r>
                        <a:rPr lang="en-US" sz="1400" kern="100" dirty="0">
                          <a:solidFill>
                            <a:schemeClr val="tx1"/>
                          </a:solidFill>
                          <a:effectLst/>
                          <a:latin typeface="Arial" panose="020B0604020202020204" pitchFamily="34" charset="0"/>
                          <a:cs typeface="Arial" panose="020B0604020202020204" pitchFamily="34" charset="0"/>
                        </a:rPr>
                        <a:t>Up to </a:t>
                      </a:r>
                      <a:r>
                        <a:rPr lang="en-US" sz="1400" b="1" kern="100" dirty="0">
                          <a:solidFill>
                            <a:schemeClr val="tx1"/>
                          </a:solidFill>
                          <a:effectLst/>
                          <a:latin typeface="Arial" panose="020B0604020202020204" pitchFamily="34" charset="0"/>
                          <a:cs typeface="Arial" panose="020B0604020202020204" pitchFamily="34" charset="0"/>
                        </a:rPr>
                        <a:t>4 Days</a:t>
                      </a:r>
                      <a:endParaRPr lang="en-US" sz="1400" b="1"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spcBef>
                          <a:spcPts val="0"/>
                        </a:spcBef>
                        <a:spcAft>
                          <a:spcPts val="0"/>
                        </a:spcAft>
                      </a:pPr>
                      <a:r>
                        <a:rPr lang="en-US" sz="1400" kern="100" dirty="0">
                          <a:solidFill>
                            <a:schemeClr val="tx1"/>
                          </a:solidFill>
                          <a:effectLst/>
                          <a:latin typeface="Arial" panose="020B0604020202020204" pitchFamily="34" charset="0"/>
                          <a:cs typeface="Arial" panose="020B0604020202020204" pitchFamily="34" charset="0"/>
                        </a:rPr>
                        <a:t>Within </a:t>
                      </a:r>
                      <a:r>
                        <a:rPr lang="en-US" sz="1400" b="1" kern="100" dirty="0">
                          <a:solidFill>
                            <a:schemeClr val="tx1"/>
                          </a:solidFill>
                          <a:effectLst/>
                          <a:latin typeface="Arial" panose="020B0604020202020204" pitchFamily="34" charset="0"/>
                          <a:cs typeface="Arial" panose="020B0604020202020204" pitchFamily="34" charset="0"/>
                        </a:rPr>
                        <a:t>6 months </a:t>
                      </a:r>
                      <a:r>
                        <a:rPr lang="en-US" sz="1400" kern="100" dirty="0">
                          <a:solidFill>
                            <a:schemeClr val="tx1"/>
                          </a:solidFill>
                          <a:effectLst/>
                          <a:latin typeface="Arial" panose="020B0604020202020204" pitchFamily="34" charset="0"/>
                          <a:cs typeface="Arial" panose="020B0604020202020204" pitchFamily="34" charset="0"/>
                        </a:rPr>
                        <a:t>is best.</a:t>
                      </a:r>
                    </a:p>
                    <a:p>
                      <a:pPr marL="0" marR="0" algn="ctr">
                        <a:spcBef>
                          <a:spcPts val="0"/>
                        </a:spcBef>
                        <a:spcAft>
                          <a:spcPts val="0"/>
                        </a:spcAft>
                      </a:pPr>
                      <a:r>
                        <a:rPr lang="en-US" sz="1400" kern="100" dirty="0">
                          <a:solidFill>
                            <a:schemeClr val="tx1"/>
                          </a:solidFill>
                          <a:effectLst/>
                          <a:latin typeface="Arial" panose="020B0604020202020204" pitchFamily="34" charset="0"/>
                          <a:cs typeface="Arial" panose="020B0604020202020204" pitchFamily="34" charset="0"/>
                        </a:rPr>
                        <a:t>Up to </a:t>
                      </a:r>
                      <a:r>
                        <a:rPr lang="en-US" sz="1400" b="1" kern="100" dirty="0">
                          <a:solidFill>
                            <a:schemeClr val="tx1"/>
                          </a:solidFill>
                          <a:effectLst/>
                          <a:latin typeface="Arial" panose="020B0604020202020204" pitchFamily="34" charset="0"/>
                          <a:cs typeface="Arial" panose="020B0604020202020204" pitchFamily="34" charset="0"/>
                        </a:rPr>
                        <a:t>12 months </a:t>
                      </a:r>
                      <a:r>
                        <a:rPr lang="en-US" sz="1400" kern="100" dirty="0">
                          <a:solidFill>
                            <a:schemeClr val="tx1"/>
                          </a:solidFill>
                          <a:effectLst/>
                          <a:latin typeface="Arial" panose="020B0604020202020204" pitchFamily="34" charset="0"/>
                          <a:cs typeface="Arial" panose="020B0604020202020204" pitchFamily="34" charset="0"/>
                        </a:rPr>
                        <a:t>is acceptable.</a:t>
                      </a:r>
                      <a:endParaRPr lang="en-US" sz="1400"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920768381"/>
                  </a:ext>
                </a:extLst>
              </a:tr>
              <a:tr h="875984">
                <a:tc>
                  <a:txBody>
                    <a:bodyPr/>
                    <a:lstStyle/>
                    <a:p>
                      <a:pPr marL="0" marR="0" algn="ctr">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Thawed, previously frozen</a:t>
                      </a:r>
                      <a:endParaRPr lang="en-US" sz="1400" b="0"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a:txBody>
                    <a:bodyPr/>
                    <a:lstStyle/>
                    <a:p>
                      <a:pPr marL="0" marR="0" algn="ctr">
                        <a:spcBef>
                          <a:spcPts val="0"/>
                        </a:spcBef>
                        <a:spcAft>
                          <a:spcPts val="0"/>
                        </a:spcAft>
                      </a:pPr>
                      <a:r>
                        <a:rPr lang="en-US" sz="1400" b="1" kern="100" dirty="0">
                          <a:solidFill>
                            <a:schemeClr val="tx1"/>
                          </a:solidFill>
                          <a:effectLst/>
                          <a:latin typeface="Arial" panose="020B0604020202020204" pitchFamily="34" charset="0"/>
                          <a:cs typeface="Arial" panose="020B0604020202020204" pitchFamily="34" charset="0"/>
                        </a:rPr>
                        <a:t>1</a:t>
                      </a:r>
                      <a:r>
                        <a:rPr lang="en-US" sz="1400" b="1" kern="100" dirty="0">
                          <a:solidFill>
                            <a:schemeClr val="tx1"/>
                          </a:solidFill>
                          <a:effectLst/>
                          <a:latin typeface="Calibri" panose="020F0502020204030204" pitchFamily="34" charset="0"/>
                          <a:cs typeface="Calibri" panose="020F0502020204030204" pitchFamily="34" charset="0"/>
                        </a:rPr>
                        <a:t>–</a:t>
                      </a:r>
                      <a:r>
                        <a:rPr lang="en-US" sz="1400" b="1" kern="100" dirty="0">
                          <a:solidFill>
                            <a:schemeClr val="tx1"/>
                          </a:solidFill>
                          <a:effectLst/>
                          <a:latin typeface="Arial" panose="020B0604020202020204" pitchFamily="34" charset="0"/>
                          <a:cs typeface="Arial" panose="020B0604020202020204" pitchFamily="34" charset="0"/>
                        </a:rPr>
                        <a:t>2 Hours</a:t>
                      </a:r>
                      <a:endParaRPr lang="en-US" sz="1400" b="1"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spcBef>
                          <a:spcPts val="0"/>
                        </a:spcBef>
                        <a:spcAft>
                          <a:spcPts val="0"/>
                        </a:spcAft>
                      </a:pPr>
                      <a:r>
                        <a:rPr lang="en-US" sz="1400" kern="100" dirty="0">
                          <a:solidFill>
                            <a:schemeClr val="tx1"/>
                          </a:solidFill>
                          <a:effectLst/>
                          <a:latin typeface="Arial" panose="020B0604020202020204" pitchFamily="34" charset="0"/>
                          <a:cs typeface="Arial" panose="020B0604020202020204" pitchFamily="34" charset="0"/>
                        </a:rPr>
                        <a:t>Up to </a:t>
                      </a:r>
                      <a:r>
                        <a:rPr lang="en-US" sz="1400" b="1" kern="100" dirty="0">
                          <a:solidFill>
                            <a:schemeClr val="tx1"/>
                          </a:solidFill>
                          <a:effectLst/>
                          <a:latin typeface="Arial" panose="020B0604020202020204" pitchFamily="34" charset="0"/>
                          <a:cs typeface="Arial" panose="020B0604020202020204" pitchFamily="34" charset="0"/>
                        </a:rPr>
                        <a:t>1 Day</a:t>
                      </a:r>
                    </a:p>
                    <a:p>
                      <a:pPr marL="0" marR="0" algn="ctr">
                        <a:spcBef>
                          <a:spcPts val="0"/>
                        </a:spcBef>
                        <a:spcAft>
                          <a:spcPts val="0"/>
                        </a:spcAft>
                      </a:pPr>
                      <a:r>
                        <a:rPr lang="en-US" sz="1400" kern="100" dirty="0">
                          <a:solidFill>
                            <a:schemeClr val="tx1"/>
                          </a:solidFill>
                          <a:effectLst/>
                          <a:latin typeface="Arial" panose="020B0604020202020204" pitchFamily="34" charset="0"/>
                          <a:cs typeface="Arial" panose="020B0604020202020204" pitchFamily="34" charset="0"/>
                        </a:rPr>
                        <a:t>(24 hours)</a:t>
                      </a:r>
                      <a:endParaRPr lang="en-US" sz="1400"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spcBef>
                          <a:spcPts val="0"/>
                        </a:spcBef>
                        <a:spcAft>
                          <a:spcPts val="0"/>
                        </a:spcAft>
                      </a:pPr>
                      <a:r>
                        <a:rPr lang="en-US" sz="1400" b="1" kern="100" dirty="0">
                          <a:solidFill>
                            <a:schemeClr val="tx1"/>
                          </a:solidFill>
                          <a:effectLst/>
                          <a:latin typeface="Arial" panose="020B0604020202020204" pitchFamily="34" charset="0"/>
                          <a:cs typeface="Arial" panose="020B0604020202020204" pitchFamily="34" charset="0"/>
                        </a:rPr>
                        <a:t>NEVER</a:t>
                      </a:r>
                      <a:r>
                        <a:rPr lang="en-US" sz="1400" kern="100" dirty="0">
                          <a:solidFill>
                            <a:schemeClr val="tx1"/>
                          </a:solidFill>
                          <a:effectLst/>
                          <a:latin typeface="Arial" panose="020B0604020202020204" pitchFamily="34" charset="0"/>
                          <a:cs typeface="Arial" panose="020B0604020202020204" pitchFamily="34" charset="0"/>
                        </a:rPr>
                        <a:t> refreeze human milk after it has been thawed.</a:t>
                      </a:r>
                      <a:endParaRPr lang="en-US" sz="1400"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264207510"/>
                  </a:ext>
                </a:extLst>
              </a:tr>
              <a:tr h="770980">
                <a:tc>
                  <a:txBody>
                    <a:bodyPr/>
                    <a:lstStyle/>
                    <a:p>
                      <a:pPr marL="0" marR="0" algn="ctr">
                        <a:spcBef>
                          <a:spcPts val="0"/>
                        </a:spcBef>
                        <a:spcAft>
                          <a:spcPts val="0"/>
                        </a:spcAft>
                      </a:pPr>
                      <a:r>
                        <a:rPr lang="en-US" sz="1400" b="0" kern="100" dirty="0">
                          <a:solidFill>
                            <a:schemeClr val="tx1"/>
                          </a:solidFill>
                          <a:effectLst/>
                          <a:latin typeface="Arial" panose="020B0604020202020204" pitchFamily="34" charset="0"/>
                          <a:cs typeface="Arial" panose="020B0604020202020204" pitchFamily="34" charset="0"/>
                        </a:rPr>
                        <a:t>Leftover from a feed</a:t>
                      </a:r>
                      <a:endParaRPr lang="en-US" sz="1400" b="0"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gridSpan="3">
                  <a:txBody>
                    <a:bodyPr/>
                    <a:lstStyle/>
                    <a:p>
                      <a:pPr marL="0" marR="0" algn="ctr">
                        <a:spcBef>
                          <a:spcPts val="0"/>
                        </a:spcBef>
                        <a:spcAft>
                          <a:spcPts val="0"/>
                        </a:spcAft>
                      </a:pPr>
                      <a:r>
                        <a:rPr lang="en-US" sz="1400" kern="100" dirty="0">
                          <a:solidFill>
                            <a:schemeClr val="tx1"/>
                          </a:solidFill>
                          <a:effectLst/>
                          <a:latin typeface="Arial" panose="020B0604020202020204" pitchFamily="34" charset="0"/>
                          <a:cs typeface="Arial" panose="020B0604020202020204" pitchFamily="34" charset="0"/>
                        </a:rPr>
                        <a:t>Use within </a:t>
                      </a:r>
                      <a:r>
                        <a:rPr lang="en-US" sz="1400" b="1" kern="100" dirty="0">
                          <a:solidFill>
                            <a:schemeClr val="tx1"/>
                          </a:solidFill>
                          <a:effectLst/>
                          <a:latin typeface="Arial" panose="020B0604020202020204" pitchFamily="34" charset="0"/>
                          <a:cs typeface="Arial" panose="020B0604020202020204" pitchFamily="34" charset="0"/>
                        </a:rPr>
                        <a:t>2 hours </a:t>
                      </a:r>
                      <a:r>
                        <a:rPr lang="en-US" sz="1400" kern="100" dirty="0">
                          <a:solidFill>
                            <a:schemeClr val="tx1"/>
                          </a:solidFill>
                          <a:effectLst/>
                          <a:latin typeface="Arial" panose="020B0604020202020204" pitchFamily="34" charset="0"/>
                          <a:cs typeface="Arial" panose="020B0604020202020204" pitchFamily="34" charset="0"/>
                        </a:rPr>
                        <a:t>after the baby is finished feeding.</a:t>
                      </a:r>
                      <a:endParaRPr lang="en-US" sz="1400" kern="1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3059010"/>
                  </a:ext>
                </a:extLst>
              </a:tr>
            </a:tbl>
          </a:graphicData>
        </a:graphic>
      </p:graphicFrame>
    </p:spTree>
    <p:extLst>
      <p:ext uri="{BB962C8B-B14F-4D97-AF65-F5344CB8AC3E}">
        <p14:creationId xmlns:p14="http://schemas.microsoft.com/office/powerpoint/2010/main" val="415806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4DEE523-DEE6-D8CD-7338-D52983DB4E40}"/>
              </a:ext>
            </a:extLst>
          </p:cNvPr>
          <p:cNvSpPr>
            <a:spLocks noGrp="1"/>
          </p:cNvSpPr>
          <p:nvPr>
            <p:ph idx="10"/>
          </p:nvPr>
        </p:nvSpPr>
        <p:spPr>
          <a:xfrm>
            <a:off x="741050" y="1898143"/>
            <a:ext cx="7861461" cy="4769059"/>
          </a:xfrm>
        </p:spPr>
        <p:txBody>
          <a:bodyPr/>
          <a:lstStyle/>
          <a:p>
            <a:pPr lvl="0">
              <a:lnSpc>
                <a:spcPts val="1400"/>
              </a:lnSpc>
            </a:pPr>
            <a:r>
              <a:rPr lang="en-GB" b="1" dirty="0"/>
              <a:t>Goal and </a:t>
            </a:r>
            <a:r>
              <a:rPr lang="nb-NO" b="1" dirty="0"/>
              <a:t>l</a:t>
            </a:r>
            <a:r>
              <a:rPr lang="en-NO" b="1" dirty="0"/>
              <a:t>earning </a:t>
            </a:r>
            <a:r>
              <a:rPr lang="en-GB" b="1" dirty="0"/>
              <a:t>outcomes</a:t>
            </a:r>
          </a:p>
          <a:p>
            <a:pPr lvl="0">
              <a:lnSpc>
                <a:spcPts val="1400"/>
              </a:lnSpc>
            </a:pPr>
            <a:r>
              <a:rPr lang="en-GB" b="1" dirty="0"/>
              <a:t>The situation</a:t>
            </a:r>
          </a:p>
          <a:p>
            <a:pPr lvl="0">
              <a:lnSpc>
                <a:spcPts val="1400"/>
              </a:lnSpc>
            </a:pPr>
            <a:r>
              <a:rPr lang="en-US" dirty="0"/>
              <a:t>Preventing difficulties</a:t>
            </a:r>
            <a:endParaRPr lang="en-US" b="1" dirty="0"/>
          </a:p>
          <a:p>
            <a:pPr lvl="0">
              <a:lnSpc>
                <a:spcPts val="1400"/>
              </a:lnSpc>
            </a:pPr>
            <a:r>
              <a:rPr lang="en-US" dirty="0"/>
              <a:t>Common breastfeeding problems</a:t>
            </a:r>
            <a:endParaRPr lang="en-US" b="1" dirty="0"/>
          </a:p>
          <a:p>
            <a:pPr>
              <a:lnSpc>
                <a:spcPts val="1400"/>
              </a:lnSpc>
            </a:pPr>
            <a:r>
              <a:rPr lang="en-US" b="1" dirty="0"/>
              <a:t>Maternal illness and newborn conditions</a:t>
            </a:r>
          </a:p>
          <a:p>
            <a:pPr lvl="0">
              <a:lnSpc>
                <a:spcPts val="1400"/>
              </a:lnSpc>
            </a:pPr>
            <a:r>
              <a:rPr lang="en-US" b="1" dirty="0"/>
              <a:t>Summary</a:t>
            </a:r>
          </a:p>
          <a:p>
            <a:pPr lvl="0">
              <a:lnSpc>
                <a:spcPts val="1400"/>
              </a:lnSpc>
            </a:pPr>
            <a:r>
              <a:rPr lang="en-US" b="1" dirty="0"/>
              <a:t>Clinical practice</a:t>
            </a:r>
          </a:p>
          <a:p>
            <a:pPr lvl="0">
              <a:lnSpc>
                <a:spcPts val="1400"/>
              </a:lnSpc>
            </a:pPr>
            <a:r>
              <a:rPr lang="en-US" b="1" dirty="0"/>
              <a:t>Quality improvement</a:t>
            </a:r>
          </a:p>
          <a:p>
            <a:pPr lvl="0">
              <a:lnSpc>
                <a:spcPts val="1400"/>
              </a:lnSpc>
            </a:pPr>
            <a:r>
              <a:rPr lang="en-GB" dirty="0"/>
              <a:t>References and </a:t>
            </a:r>
            <a:r>
              <a:rPr lang="en-GB"/>
              <a:t>additional resources</a:t>
            </a:r>
            <a:endParaRPr lang="en-GB" dirty="0"/>
          </a:p>
          <a:p>
            <a:pPr marL="0" lvl="0" indent="0">
              <a:lnSpc>
                <a:spcPts val="1400"/>
              </a:lnSpc>
              <a:buNone/>
            </a:pPr>
            <a:endParaRPr lang="nb-NO" altLang="en-NO" sz="1600" b="1" dirty="0"/>
          </a:p>
        </p:txBody>
      </p:sp>
      <p:sp>
        <p:nvSpPr>
          <p:cNvPr id="5" name="Title 4">
            <a:extLst>
              <a:ext uri="{FF2B5EF4-FFF2-40B4-BE49-F238E27FC236}">
                <a16:creationId xmlns:a16="http://schemas.microsoft.com/office/drawing/2014/main" id="{75733BCC-E12B-4A9A-CBBA-5EEFE8AF7199}"/>
              </a:ext>
            </a:extLst>
          </p:cNvPr>
          <p:cNvSpPr>
            <a:spLocks noGrp="1"/>
          </p:cNvSpPr>
          <p:nvPr>
            <p:ph type="title"/>
          </p:nvPr>
        </p:nvSpPr>
        <p:spPr/>
        <p:txBody>
          <a:bodyPr/>
          <a:lstStyle/>
          <a:p>
            <a:r>
              <a:rPr lang="en-NO" dirty="0"/>
              <a:t>Content</a:t>
            </a:r>
          </a:p>
        </p:txBody>
      </p:sp>
    </p:spTree>
    <p:extLst>
      <p:ext uri="{BB962C8B-B14F-4D97-AF65-F5344CB8AC3E}">
        <p14:creationId xmlns:p14="http://schemas.microsoft.com/office/powerpoint/2010/main" val="1508960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252095-2556-D3E3-2C74-2E8AAF999BE3}"/>
              </a:ext>
            </a:extLst>
          </p:cNvPr>
          <p:cNvSpPr/>
          <p:nvPr/>
        </p:nvSpPr>
        <p:spPr>
          <a:xfrm>
            <a:off x="0" y="0"/>
            <a:ext cx="9144000" cy="6858000"/>
          </a:xfrm>
          <a:prstGeom prst="rect">
            <a:avLst/>
          </a:prstGeom>
          <a:solidFill>
            <a:srgbClr val="F9F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25E55AA2-E839-F9A6-C7BC-21E3EBA5C78B}"/>
              </a:ext>
            </a:extLst>
          </p:cNvPr>
          <p:cNvSpPr>
            <a:spLocks noGrp="1"/>
          </p:cNvSpPr>
          <p:nvPr>
            <p:ph type="title"/>
          </p:nvPr>
        </p:nvSpPr>
        <p:spPr/>
        <p:txBody>
          <a:bodyPr/>
          <a:lstStyle/>
          <a:p>
            <a:r>
              <a:rPr lang="en-US" sz="4000" b="1" dirty="0">
                <a:latin typeface="Arial" panose="020B0604020202020204" pitchFamily="34" charset="0"/>
                <a:cs typeface="Arial" panose="020B0604020202020204" pitchFamily="34" charset="0"/>
              </a:rPr>
              <a:t>Common breastfeeding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problems</a:t>
            </a:r>
            <a:endParaRPr lang="en-NO" dirty="0"/>
          </a:p>
        </p:txBody>
      </p:sp>
    </p:spTree>
    <p:extLst>
      <p:ext uri="{BB962C8B-B14F-4D97-AF65-F5344CB8AC3E}">
        <p14:creationId xmlns:p14="http://schemas.microsoft.com/office/powerpoint/2010/main" val="192029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person's elbow&#10;&#10;Description automatically generated">
            <a:extLst>
              <a:ext uri="{FF2B5EF4-FFF2-40B4-BE49-F238E27FC236}">
                <a16:creationId xmlns:a16="http://schemas.microsoft.com/office/drawing/2014/main" id="{16346813-913F-8FE1-0CAA-9BF2B884A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10" y="1832357"/>
            <a:ext cx="3187700" cy="3987800"/>
          </a:xfrm>
          <a:prstGeom prst="rect">
            <a:avLst/>
          </a:prstGeom>
        </p:spPr>
      </p:pic>
      <p:pic>
        <p:nvPicPr>
          <p:cNvPr id="8" name="Picture 7" descr="A close-up of a breast cancer&#10;&#10;Description automatically generated">
            <a:extLst>
              <a:ext uri="{FF2B5EF4-FFF2-40B4-BE49-F238E27FC236}">
                <a16:creationId xmlns:a16="http://schemas.microsoft.com/office/drawing/2014/main" id="{E3AC4D20-1199-ECA9-E987-474AF8011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937" y="1832357"/>
            <a:ext cx="5143500" cy="4356100"/>
          </a:xfrm>
          <a:prstGeom prst="rect">
            <a:avLst/>
          </a:prstGeom>
        </p:spPr>
      </p:pic>
      <p:sp>
        <p:nvSpPr>
          <p:cNvPr id="3" name="Title 2">
            <a:extLst>
              <a:ext uri="{FF2B5EF4-FFF2-40B4-BE49-F238E27FC236}">
                <a16:creationId xmlns:a16="http://schemas.microsoft.com/office/drawing/2014/main" id="{17A41E45-CA9D-DB1A-FE62-0AB622FF8C19}"/>
              </a:ext>
            </a:extLst>
          </p:cNvPr>
          <p:cNvSpPr>
            <a:spLocks noGrp="1"/>
          </p:cNvSpPr>
          <p:nvPr>
            <p:ph type="title"/>
          </p:nvPr>
        </p:nvSpPr>
        <p:spPr/>
        <p:txBody>
          <a:bodyPr/>
          <a:lstStyle/>
          <a:p>
            <a:r>
              <a:rPr lang="en-US" dirty="0"/>
              <a:t>What is the appearance of flat or inverted nipples?</a:t>
            </a:r>
          </a:p>
        </p:txBody>
      </p:sp>
    </p:spTree>
    <p:extLst>
      <p:ext uri="{BB962C8B-B14F-4D97-AF65-F5344CB8AC3E}">
        <p14:creationId xmlns:p14="http://schemas.microsoft.com/office/powerpoint/2010/main" val="1430961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B5F64C-84CE-0B5B-05E1-ED329F618791}"/>
              </a:ext>
            </a:extLst>
          </p:cNvPr>
          <p:cNvSpPr>
            <a:spLocks noGrp="1"/>
          </p:cNvSpPr>
          <p:nvPr>
            <p:ph type="title"/>
          </p:nvPr>
        </p:nvSpPr>
        <p:spPr/>
        <p:txBody>
          <a:bodyPr/>
          <a:lstStyle/>
          <a:p>
            <a:r>
              <a:rPr lang="nb-NO" sz="2800" dirty="0" err="1"/>
              <a:t>When</a:t>
            </a:r>
            <a:r>
              <a:rPr lang="nb-NO" sz="2800" dirty="0"/>
              <a:t> and </a:t>
            </a:r>
            <a:r>
              <a:rPr lang="nb-NO" sz="2800" dirty="0" err="1"/>
              <a:t>how</a:t>
            </a:r>
            <a:r>
              <a:rPr lang="nb-NO" sz="2800" dirty="0"/>
              <a:t> </a:t>
            </a:r>
            <a:r>
              <a:rPr lang="nb-NO" sz="2800" dirty="0" err="1"/>
              <a:t>will</a:t>
            </a:r>
            <a:r>
              <a:rPr lang="nb-NO" sz="2800" dirty="0"/>
              <a:t> </a:t>
            </a:r>
            <a:r>
              <a:rPr lang="nb-NO" sz="2800" dirty="0" err="1"/>
              <a:t>you</a:t>
            </a:r>
            <a:r>
              <a:rPr lang="nb-NO" sz="2800" dirty="0"/>
              <a:t> support </a:t>
            </a:r>
            <a:r>
              <a:rPr lang="nb-NO" sz="2800" dirty="0" err="1"/>
              <a:t>mothers</a:t>
            </a:r>
            <a:r>
              <a:rPr lang="nb-NO" sz="2800" dirty="0"/>
              <a:t> </a:t>
            </a:r>
            <a:r>
              <a:rPr lang="nb-NO" sz="2800" dirty="0" err="1"/>
              <a:t>with</a:t>
            </a:r>
            <a:r>
              <a:rPr lang="nb-NO" sz="2800" dirty="0"/>
              <a:t> f</a:t>
            </a:r>
            <a:r>
              <a:rPr lang="en-GB" sz="2800" dirty="0" err="1"/>
              <a:t>lat</a:t>
            </a:r>
            <a:r>
              <a:rPr lang="en-GB" sz="2800" dirty="0"/>
              <a:t> or inverted nipples?</a:t>
            </a:r>
            <a:endParaRPr lang="en-NO" dirty="0"/>
          </a:p>
        </p:txBody>
      </p:sp>
      <p:graphicFrame>
        <p:nvGraphicFramePr>
          <p:cNvPr id="8" name="Content Placeholder 7">
            <a:extLst>
              <a:ext uri="{FF2B5EF4-FFF2-40B4-BE49-F238E27FC236}">
                <a16:creationId xmlns:a16="http://schemas.microsoft.com/office/drawing/2014/main" id="{CFBFE4B2-76F0-FB88-06BB-32BDBFAAA771}"/>
              </a:ext>
            </a:extLst>
          </p:cNvPr>
          <p:cNvGraphicFramePr>
            <a:graphicFrameLocks noGrp="1"/>
          </p:cNvGraphicFramePr>
          <p:nvPr>
            <p:ph idx="4294967295"/>
            <p:extLst>
              <p:ext uri="{D42A27DB-BD31-4B8C-83A1-F6EECF244321}">
                <p14:modId xmlns:p14="http://schemas.microsoft.com/office/powerpoint/2010/main" val="2879662669"/>
              </p:ext>
            </p:extLst>
          </p:nvPr>
        </p:nvGraphicFramePr>
        <p:xfrm>
          <a:off x="513556" y="1592353"/>
          <a:ext cx="8116888" cy="4398606"/>
        </p:xfrm>
        <a:graphic>
          <a:graphicData uri="http://schemas.openxmlformats.org/drawingml/2006/table">
            <a:tbl>
              <a:tblPr firstRow="1" bandRow="1">
                <a:tableStyleId>{5C22544A-7EE6-4342-B048-85BDC9FD1C3A}</a:tableStyleId>
              </a:tblPr>
              <a:tblGrid>
                <a:gridCol w="1763170">
                  <a:extLst>
                    <a:ext uri="{9D8B030D-6E8A-4147-A177-3AD203B41FA5}">
                      <a16:colId xmlns:a16="http://schemas.microsoft.com/office/drawing/2014/main" val="1126116573"/>
                    </a:ext>
                  </a:extLst>
                </a:gridCol>
                <a:gridCol w="6353718">
                  <a:extLst>
                    <a:ext uri="{9D8B030D-6E8A-4147-A177-3AD203B41FA5}">
                      <a16:colId xmlns:a16="http://schemas.microsoft.com/office/drawing/2014/main" val="1325275313"/>
                    </a:ext>
                  </a:extLst>
                </a:gridCol>
              </a:tblGrid>
              <a:tr h="620802">
                <a:tc>
                  <a:txBody>
                    <a:bodyPr/>
                    <a:lstStyle/>
                    <a:p>
                      <a:pPr marL="0" marR="0" lvl="0" indent="0" algn="l" defTabSz="630598"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panose="020B0604020202020204" pitchFamily="34" charset="0"/>
                          <a:cs typeface="Arial" panose="020B0604020202020204" pitchFamily="34" charset="0"/>
                        </a:rPr>
                        <a:t>Time period</a:t>
                      </a:r>
                    </a:p>
                  </a:txBody>
                  <a:tcPr marL="180000" anchor="ctr">
                    <a:solidFill>
                      <a:schemeClr val="accent4"/>
                    </a:solidFill>
                  </a:tcPr>
                </a:tc>
                <a:tc>
                  <a:txBody>
                    <a:bodyPr/>
                    <a:lstStyle/>
                    <a:p>
                      <a:pPr marL="0" marR="0" lvl="0" indent="0" algn="l" defTabSz="630598"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Practical </a:t>
                      </a:r>
                      <a:r>
                        <a:rPr lang="nb-NO" sz="1400" dirty="0">
                          <a:solidFill>
                            <a:schemeClr val="bg1"/>
                          </a:solidFill>
                          <a:latin typeface="Arial" panose="020B0604020202020204" pitchFamily="34" charset="0"/>
                          <a:cs typeface="Arial" panose="020B0604020202020204" pitchFamily="34" charset="0"/>
                        </a:rPr>
                        <a:t>support</a:t>
                      </a:r>
                      <a:endParaRPr lang="en-US" sz="1400" dirty="0">
                        <a:solidFill>
                          <a:schemeClr val="bg1"/>
                        </a:solidFill>
                        <a:latin typeface="Arial" panose="020B0604020202020204" pitchFamily="34" charset="0"/>
                        <a:cs typeface="Arial" panose="020B0604020202020204" pitchFamily="34" charset="0"/>
                      </a:endParaRPr>
                    </a:p>
                  </a:txBody>
                  <a:tcPr anchor="ctr">
                    <a:solidFill>
                      <a:schemeClr val="accent4"/>
                    </a:solidFill>
                  </a:tcPr>
                </a:tc>
                <a:extLst>
                  <a:ext uri="{0D108BD9-81ED-4DB2-BD59-A6C34878D82A}">
                    <a16:rowId xmlns:a16="http://schemas.microsoft.com/office/drawing/2014/main" val="486893115"/>
                  </a:ext>
                </a:extLst>
              </a:tr>
              <a:tr h="624141">
                <a:tc>
                  <a:txBody>
                    <a:bodyPr/>
                    <a:lstStyle/>
                    <a:p>
                      <a:pPr>
                        <a:lnSpc>
                          <a:spcPct val="100000"/>
                        </a:lnSpc>
                      </a:pPr>
                      <a:r>
                        <a:rPr lang="en-US" sz="1600" b="1" dirty="0">
                          <a:solidFill>
                            <a:schemeClr val="tx1"/>
                          </a:solidFill>
                          <a:latin typeface="Arial" panose="020B0604020202020204" pitchFamily="34" charset="0"/>
                          <a:cs typeface="Arial" panose="020B0604020202020204" pitchFamily="34" charset="0"/>
                        </a:rPr>
                        <a:t>Antenatal</a:t>
                      </a:r>
                      <a:endParaRPr lang="en-NO" sz="1600" dirty="0">
                        <a:solidFill>
                          <a:schemeClr val="tx1"/>
                        </a:solidFill>
                        <a:latin typeface="Arial" panose="020B0604020202020204" pitchFamily="34" charset="0"/>
                        <a:cs typeface="Arial" panose="020B0604020202020204" pitchFamily="34" charset="0"/>
                      </a:endParaRPr>
                    </a:p>
                  </a:txBody>
                  <a:tcPr marL="180000" anchor="ctr">
                    <a:solidFill>
                      <a:schemeClr val="accent5"/>
                    </a:solidFill>
                  </a:tcPr>
                </a:tc>
                <a:tc>
                  <a:txBody>
                    <a:bodyPr/>
                    <a:lstStyle/>
                    <a:p>
                      <a:pPr marL="0" marR="0" lvl="0" indent="0" algn="l" defTabSz="630598"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Arial" panose="020B0604020202020204" pitchFamily="34" charset="0"/>
                          <a:cs typeface="Arial" panose="020B0604020202020204" pitchFamily="34" charset="0"/>
                        </a:rPr>
                        <a:t>Build mother’s confidence. Reassure. Explain.</a:t>
                      </a:r>
                    </a:p>
                  </a:txBody>
                  <a:tcPr anchor="ctr">
                    <a:solidFill>
                      <a:schemeClr val="accent5"/>
                    </a:solidFill>
                  </a:tcPr>
                </a:tc>
                <a:extLst>
                  <a:ext uri="{0D108BD9-81ED-4DB2-BD59-A6C34878D82A}">
                    <a16:rowId xmlns:a16="http://schemas.microsoft.com/office/drawing/2014/main" val="4266105595"/>
                  </a:ext>
                </a:extLst>
              </a:tr>
              <a:tr h="2139455">
                <a:tc>
                  <a:txBody>
                    <a:bodyPr/>
                    <a:lstStyle/>
                    <a:p>
                      <a:pPr marL="0" marR="0" lvl="0" indent="0" algn="l" defTabSz="630598"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Soon after delivery</a:t>
                      </a:r>
                    </a:p>
                    <a:p>
                      <a:pPr marL="0" marR="0" lvl="0" indent="0" algn="l" defTabSz="630598"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Arial" panose="020B0604020202020204" pitchFamily="34" charset="0"/>
                        <a:cs typeface="Arial" panose="020B0604020202020204" pitchFamily="34" charset="0"/>
                      </a:endParaRPr>
                    </a:p>
                    <a:p>
                      <a:pPr marL="0" marR="0" lvl="0" indent="0" algn="l" defTabSz="630598"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Arial" panose="020B0604020202020204" pitchFamily="34" charset="0"/>
                        <a:cs typeface="Arial" panose="020B0604020202020204" pitchFamily="34" charset="0"/>
                      </a:endParaRPr>
                    </a:p>
                    <a:p>
                      <a:pPr marL="0" marR="0" lvl="0" indent="0" algn="l" defTabSz="630598"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Arial" panose="020B0604020202020204" pitchFamily="34" charset="0"/>
                        <a:cs typeface="Arial" panose="020B0604020202020204" pitchFamily="34" charset="0"/>
                      </a:endParaRPr>
                    </a:p>
                    <a:p>
                      <a:pPr marL="0" marR="0" lvl="0" indent="0" algn="l" defTabSz="630598"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Arial" panose="020B0604020202020204" pitchFamily="34" charset="0"/>
                        <a:cs typeface="Arial" panose="020B0604020202020204" pitchFamily="34" charset="0"/>
                      </a:endParaRPr>
                    </a:p>
                    <a:p>
                      <a:pPr marL="0" marR="0" lvl="0" indent="0" algn="l" defTabSz="630598"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Arial" panose="020B0604020202020204" pitchFamily="34" charset="0"/>
                        <a:cs typeface="Arial" panose="020B0604020202020204" pitchFamily="34" charset="0"/>
                      </a:endParaRPr>
                    </a:p>
                  </a:txBody>
                  <a:tcPr marL="180000" anchor="ctr">
                    <a:solidFill>
                      <a:schemeClr val="accent5">
                        <a:lumMod val="90000"/>
                      </a:schemeClr>
                    </a:solidFill>
                  </a:tcPr>
                </a:tc>
                <a:tc>
                  <a:txBody>
                    <a:bodyPr/>
                    <a:lstStyle/>
                    <a:p>
                      <a:pPr marL="194310" indent="-194310" algn="l" fontAlgn="auto">
                        <a:lnSpc>
                          <a:spcPct val="100000"/>
                        </a:lnSpc>
                        <a:spcAft>
                          <a:spcPts val="0"/>
                        </a:spcAft>
                        <a:buClr>
                          <a:schemeClr val="tx1"/>
                        </a:buClr>
                        <a:buFont typeface="Arial" panose="020B0604020202020204" pitchFamily="34" charset="0"/>
                        <a:buChar char="•"/>
                        <a:defRPr/>
                      </a:pPr>
                      <a:r>
                        <a:rPr lang="en-GB" altLang="en-US" sz="1600" b="1" dirty="0">
                          <a:solidFill>
                            <a:schemeClr val="tx1"/>
                          </a:solidFill>
                          <a:latin typeface="Arial" panose="020B0604020202020204" pitchFamily="34" charset="0"/>
                          <a:cs typeface="Arial" panose="020B0604020202020204" pitchFamily="34" charset="0"/>
                        </a:rPr>
                        <a:t>Build the mother’s confidence.</a:t>
                      </a:r>
                      <a:r>
                        <a:rPr lang="en-GB" altLang="en-US" sz="1600" b="0" dirty="0">
                          <a:solidFill>
                            <a:schemeClr val="tx1"/>
                          </a:solidFill>
                          <a:latin typeface="Arial" panose="020B0604020202020204" pitchFamily="34" charset="0"/>
                          <a:cs typeface="Arial" panose="020B0604020202020204" pitchFamily="34" charset="0"/>
                        </a:rPr>
                        <a:t> H</a:t>
                      </a:r>
                      <a:r>
                        <a:rPr lang="en-GB" altLang="en-US" sz="1600" b="0" baseline="0" dirty="0">
                          <a:solidFill>
                            <a:schemeClr val="tx1"/>
                          </a:solidFill>
                          <a:latin typeface="Arial" panose="020B0604020202020204" pitchFamily="34" charset="0"/>
                          <a:cs typeface="Arial" panose="020B0604020202020204" pitchFamily="34" charset="0"/>
                        </a:rPr>
                        <a:t>er </a:t>
                      </a:r>
                      <a:r>
                        <a:rPr lang="en-GB" altLang="en-US" sz="1600" dirty="0">
                          <a:solidFill>
                            <a:schemeClr val="tx1"/>
                          </a:solidFill>
                          <a:latin typeface="Arial" panose="020B0604020202020204" pitchFamily="34" charset="0"/>
                          <a:cs typeface="Arial" panose="020B0604020202020204" pitchFamily="34" charset="0"/>
                        </a:rPr>
                        <a:t>breasts will change.</a:t>
                      </a:r>
                    </a:p>
                    <a:p>
                      <a:pPr marL="194310" indent="-194310" algn="l" fontAlgn="auto">
                        <a:lnSpc>
                          <a:spcPct val="100000"/>
                        </a:lnSpc>
                        <a:spcAft>
                          <a:spcPts val="0"/>
                        </a:spcAft>
                        <a:buClr>
                          <a:schemeClr val="tx1"/>
                        </a:buClr>
                        <a:buFont typeface="Arial" panose="020B0604020202020204" pitchFamily="34" charset="0"/>
                        <a:buChar char="•"/>
                        <a:defRPr/>
                      </a:pPr>
                      <a:r>
                        <a:rPr lang="en-GB" altLang="en-US" sz="1600" dirty="0">
                          <a:solidFill>
                            <a:schemeClr val="tx1"/>
                          </a:solidFill>
                          <a:latin typeface="Arial" panose="020B0604020202020204" pitchFamily="34" charset="0"/>
                          <a:cs typeface="Arial" panose="020B0604020202020204" pitchFamily="34" charset="0"/>
                        </a:rPr>
                        <a:t>Explain that the </a:t>
                      </a:r>
                      <a:r>
                        <a:rPr lang="en-GB" altLang="en-US" sz="1600" b="1" dirty="0">
                          <a:solidFill>
                            <a:schemeClr val="tx1"/>
                          </a:solidFill>
                          <a:latin typeface="Arial" panose="020B0604020202020204" pitchFamily="34" charset="0"/>
                          <a:cs typeface="Arial" panose="020B0604020202020204" pitchFamily="34" charset="0"/>
                        </a:rPr>
                        <a:t>baby suckles the breast, not the nipple.</a:t>
                      </a:r>
                    </a:p>
                    <a:p>
                      <a:pPr marL="194310" indent="-194310" algn="l" fontAlgn="auto">
                        <a:lnSpc>
                          <a:spcPct val="100000"/>
                        </a:lnSpc>
                        <a:spcAft>
                          <a:spcPts val="0"/>
                        </a:spcAft>
                        <a:buClr>
                          <a:schemeClr val="tx1"/>
                        </a:buClr>
                        <a:buFont typeface="Arial" panose="020B0604020202020204" pitchFamily="34" charset="0"/>
                        <a:buChar char="•"/>
                        <a:defRPr/>
                      </a:pPr>
                      <a:r>
                        <a:rPr lang="en-GB" altLang="en-US" sz="1600" dirty="0">
                          <a:solidFill>
                            <a:schemeClr val="tx1"/>
                          </a:solidFill>
                          <a:latin typeface="Arial" panose="020B0604020202020204" pitchFamily="34" charset="0"/>
                          <a:cs typeface="Arial" panose="020B0604020202020204" pitchFamily="34" charset="0"/>
                        </a:rPr>
                        <a:t>Let the baby explore the breast skin-to-skin.</a:t>
                      </a:r>
                    </a:p>
                    <a:p>
                      <a:pPr marL="194310" indent="-194310" algn="l" fontAlgn="auto">
                        <a:lnSpc>
                          <a:spcPct val="100000"/>
                        </a:lnSpc>
                        <a:spcAft>
                          <a:spcPts val="0"/>
                        </a:spcAft>
                        <a:buClr>
                          <a:schemeClr val="tx1"/>
                        </a:buClr>
                        <a:buFont typeface="Arial" panose="020B0604020202020204" pitchFamily="34" charset="0"/>
                        <a:buChar char="•"/>
                        <a:defRPr/>
                      </a:pPr>
                      <a:r>
                        <a:rPr lang="en-GB" altLang="en-US" sz="1600" dirty="0">
                          <a:solidFill>
                            <a:schemeClr val="tx1"/>
                          </a:solidFill>
                          <a:latin typeface="Arial" panose="020B0604020202020204" pitchFamily="34" charset="0"/>
                          <a:cs typeface="Arial" panose="020B0604020202020204" pitchFamily="34" charset="0"/>
                        </a:rPr>
                        <a:t>Help to position her baby on the first day.</a:t>
                      </a:r>
                    </a:p>
                    <a:p>
                      <a:pPr marL="194310" indent="-194310" algn="l" fontAlgn="auto">
                        <a:lnSpc>
                          <a:spcPct val="100000"/>
                        </a:lnSpc>
                        <a:spcAft>
                          <a:spcPts val="0"/>
                        </a:spcAft>
                        <a:buClr>
                          <a:schemeClr val="tx1"/>
                        </a:buClr>
                        <a:buFont typeface="Arial" panose="020B0604020202020204" pitchFamily="34" charset="0"/>
                        <a:buChar char="•"/>
                        <a:defRPr/>
                      </a:pPr>
                      <a:r>
                        <a:rPr lang="en-GB" altLang="en-US" sz="1600" dirty="0">
                          <a:solidFill>
                            <a:schemeClr val="tx1"/>
                          </a:solidFill>
                          <a:latin typeface="Arial" panose="020B0604020202020204" pitchFamily="34" charset="0"/>
                          <a:cs typeface="Arial" panose="020B0604020202020204" pitchFamily="34" charset="0"/>
                        </a:rPr>
                        <a:t>Try different positions, ensuring the mother is comfortable.</a:t>
                      </a:r>
                    </a:p>
                    <a:p>
                      <a:pPr marL="194310" indent="-194310" algn="l" fontAlgn="auto">
                        <a:lnSpc>
                          <a:spcPct val="100000"/>
                        </a:lnSpc>
                        <a:spcAft>
                          <a:spcPts val="0"/>
                        </a:spcAft>
                        <a:buClr>
                          <a:schemeClr val="tx1"/>
                        </a:buClr>
                        <a:buFont typeface="Arial" panose="020B0604020202020204" pitchFamily="34" charset="0"/>
                        <a:buChar char="•"/>
                        <a:defRPr/>
                      </a:pPr>
                      <a:r>
                        <a:rPr lang="en-GB" altLang="en-US" sz="1600" dirty="0">
                          <a:solidFill>
                            <a:schemeClr val="tx1"/>
                          </a:solidFill>
                          <a:latin typeface="Arial" panose="020B0604020202020204" pitchFamily="34" charset="0"/>
                          <a:cs typeface="Arial" panose="020B0604020202020204" pitchFamily="34" charset="0"/>
                        </a:rPr>
                        <a:t>Help her to make the nipple stand out more. </a:t>
                      </a:r>
                    </a:p>
                    <a:p>
                      <a:pPr marL="194310" indent="-194310" algn="l" fontAlgn="auto">
                        <a:lnSpc>
                          <a:spcPct val="100000"/>
                        </a:lnSpc>
                        <a:spcAft>
                          <a:spcPts val="0"/>
                        </a:spcAft>
                        <a:buClr>
                          <a:schemeClr val="tx1"/>
                        </a:buClr>
                        <a:buFont typeface="Arial" panose="020B0604020202020204" pitchFamily="34" charset="0"/>
                        <a:buChar char="•"/>
                        <a:defRPr/>
                      </a:pPr>
                      <a:r>
                        <a:rPr lang="en-GB" altLang="en-US" sz="1600" dirty="0">
                          <a:solidFill>
                            <a:schemeClr val="tx1"/>
                          </a:solidFill>
                          <a:latin typeface="Arial" panose="020B0604020202020204" pitchFamily="34" charset="0"/>
                          <a:cs typeface="Arial" panose="020B0604020202020204" pitchFamily="34" charset="0"/>
                        </a:rPr>
                        <a:t>Consider use of syringe</a:t>
                      </a:r>
                      <a:endParaRPr lang="en-NO" sz="1600" dirty="0">
                        <a:solidFill>
                          <a:schemeClr val="tx1"/>
                        </a:solidFill>
                        <a:latin typeface="Arial" panose="020B0604020202020204" pitchFamily="34" charset="0"/>
                        <a:cs typeface="Arial" panose="020B0604020202020204" pitchFamily="34" charset="0"/>
                      </a:endParaRPr>
                    </a:p>
                  </a:txBody>
                  <a:tcPr anchor="ctr">
                    <a:solidFill>
                      <a:schemeClr val="accent5">
                        <a:lumMod val="90000"/>
                      </a:schemeClr>
                    </a:solidFill>
                  </a:tcPr>
                </a:tc>
                <a:extLst>
                  <a:ext uri="{0D108BD9-81ED-4DB2-BD59-A6C34878D82A}">
                    <a16:rowId xmlns:a16="http://schemas.microsoft.com/office/drawing/2014/main" val="3951597459"/>
                  </a:ext>
                </a:extLst>
              </a:tr>
              <a:tr h="1014208">
                <a:tc>
                  <a:txBody>
                    <a:bodyPr/>
                    <a:lstStyle/>
                    <a:p>
                      <a:pPr marL="0" marR="0" lvl="0" indent="0" algn="l" defTabSz="630598"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First</a:t>
                      </a:r>
                      <a:r>
                        <a:rPr lang="en-US" sz="1600" b="1" baseline="0" dirty="0">
                          <a:solidFill>
                            <a:schemeClr val="tx1"/>
                          </a:solidFill>
                          <a:latin typeface="Arial" panose="020B0604020202020204" pitchFamily="34" charset="0"/>
                          <a:cs typeface="Arial" panose="020B0604020202020204" pitchFamily="34" charset="0"/>
                        </a:rPr>
                        <a:t> weeks</a:t>
                      </a:r>
                      <a:br>
                        <a:rPr lang="en-US" sz="1600" b="1" baseline="0" dirty="0">
                          <a:solidFill>
                            <a:schemeClr val="tx1"/>
                          </a:solidFill>
                          <a:latin typeface="Arial" panose="020B0604020202020204" pitchFamily="34" charset="0"/>
                          <a:cs typeface="Arial" panose="020B0604020202020204" pitchFamily="34" charset="0"/>
                        </a:rPr>
                      </a:br>
                      <a:r>
                        <a:rPr lang="en-US" sz="1600" b="1" baseline="0" dirty="0">
                          <a:solidFill>
                            <a:schemeClr val="tx1"/>
                          </a:solidFill>
                          <a:latin typeface="Arial" panose="020B0604020202020204" pitchFamily="34" charset="0"/>
                          <a:cs typeface="Arial" panose="020B0604020202020204" pitchFamily="34" charset="0"/>
                        </a:rPr>
                        <a:t>(only if necessary)</a:t>
                      </a:r>
                      <a:endParaRPr lang="en-US" sz="1600" b="1" dirty="0">
                        <a:solidFill>
                          <a:schemeClr val="tx1"/>
                        </a:solidFill>
                        <a:latin typeface="Arial" panose="020B0604020202020204" pitchFamily="34" charset="0"/>
                        <a:cs typeface="Arial" panose="020B0604020202020204" pitchFamily="34" charset="0"/>
                      </a:endParaRPr>
                    </a:p>
                  </a:txBody>
                  <a:tcPr marL="180000" anchor="ctr">
                    <a:solidFill>
                      <a:schemeClr val="accent5"/>
                    </a:solidFill>
                  </a:tcPr>
                </a:tc>
                <a:tc>
                  <a:txBody>
                    <a:bodyPr/>
                    <a:lstStyle/>
                    <a:p>
                      <a:pPr marL="194310" indent="-194310" algn="l" fontAlgn="auto">
                        <a:lnSpc>
                          <a:spcPct val="100000"/>
                        </a:lnSpc>
                        <a:spcAft>
                          <a:spcPts val="0"/>
                        </a:spcAft>
                        <a:buClr>
                          <a:schemeClr val="tx1"/>
                        </a:buClr>
                        <a:buFont typeface="Arial" panose="020B0604020202020204" pitchFamily="34" charset="0"/>
                        <a:buChar char="•"/>
                        <a:defRPr/>
                      </a:pPr>
                      <a:r>
                        <a:rPr lang="en-GB" altLang="en-US" sz="1600" dirty="0">
                          <a:solidFill>
                            <a:schemeClr val="tx1"/>
                          </a:solidFill>
                          <a:latin typeface="Arial" panose="020B0604020202020204" pitchFamily="34" charset="0"/>
                          <a:cs typeface="Arial" panose="020B0604020202020204" pitchFamily="34" charset="0"/>
                        </a:rPr>
                        <a:t>Express breast milk and feed with a cup.</a:t>
                      </a:r>
                    </a:p>
                    <a:p>
                      <a:pPr marL="194310" indent="-194310" algn="l" fontAlgn="auto">
                        <a:lnSpc>
                          <a:spcPct val="100000"/>
                        </a:lnSpc>
                        <a:spcAft>
                          <a:spcPts val="0"/>
                        </a:spcAft>
                        <a:buClr>
                          <a:schemeClr val="tx1"/>
                        </a:buClr>
                        <a:buFont typeface="Arial" panose="020B0604020202020204" pitchFamily="34" charset="0"/>
                        <a:buChar char="•"/>
                        <a:defRPr/>
                      </a:pPr>
                      <a:r>
                        <a:rPr lang="en-GB" altLang="en-US" sz="1600" baseline="0" dirty="0">
                          <a:solidFill>
                            <a:schemeClr val="tx1"/>
                          </a:solidFill>
                          <a:latin typeface="Arial" panose="020B0604020202020204" pitchFamily="34" charset="0"/>
                          <a:cs typeface="Arial" panose="020B0604020202020204" pitchFamily="34" charset="0"/>
                        </a:rPr>
                        <a:t>Express</a:t>
                      </a:r>
                      <a:r>
                        <a:rPr lang="en-GB" altLang="en-US" sz="1600" dirty="0">
                          <a:solidFill>
                            <a:schemeClr val="tx1"/>
                          </a:solidFill>
                          <a:latin typeface="Arial" panose="020B0604020202020204" pitchFamily="34" charset="0"/>
                          <a:cs typeface="Arial" panose="020B0604020202020204" pitchFamily="34" charset="0"/>
                        </a:rPr>
                        <a:t> breast milk into the baby’s mouth.</a:t>
                      </a:r>
                    </a:p>
                  </a:txBody>
                  <a:tcPr anchor="ctr">
                    <a:solidFill>
                      <a:schemeClr val="accent5"/>
                    </a:solidFill>
                  </a:tcPr>
                </a:tc>
                <a:extLst>
                  <a:ext uri="{0D108BD9-81ED-4DB2-BD59-A6C34878D82A}">
                    <a16:rowId xmlns:a16="http://schemas.microsoft.com/office/drawing/2014/main" val="1346647065"/>
                  </a:ext>
                </a:extLst>
              </a:tr>
            </a:tbl>
          </a:graphicData>
        </a:graphic>
      </p:graphicFrame>
      <p:sp>
        <p:nvSpPr>
          <p:cNvPr id="10" name="TextBox 9">
            <a:extLst>
              <a:ext uri="{FF2B5EF4-FFF2-40B4-BE49-F238E27FC236}">
                <a16:creationId xmlns:a16="http://schemas.microsoft.com/office/drawing/2014/main" id="{9D37F9A4-4777-A10A-A34F-D21F9EFF51FD}"/>
              </a:ext>
            </a:extLst>
          </p:cNvPr>
          <p:cNvSpPr txBox="1"/>
          <p:nvPr/>
        </p:nvSpPr>
        <p:spPr>
          <a:xfrm>
            <a:off x="6793399" y="6068617"/>
            <a:ext cx="2425517" cy="196208"/>
          </a:xfrm>
          <a:prstGeom prst="rect">
            <a:avLst/>
          </a:prstGeom>
          <a:noFill/>
        </p:spPr>
        <p:txBody>
          <a:bodyPr wrap="square" rtlCol="0">
            <a:spAutoFit/>
          </a:bodyPr>
          <a:lstStyle/>
          <a:p>
            <a:r>
              <a:rPr lang="en-GB" sz="650" dirty="0">
                <a:latin typeface="Arial" panose="020B0604020202020204" pitchFamily="34" charset="0"/>
                <a:cs typeface="Arial" panose="020B0604020202020204" pitchFamily="34" charset="0"/>
              </a:rPr>
              <a:t>Adapted from  WHO 2020 BFHI training module</a:t>
            </a:r>
            <a:endParaRPr lang="en-US" sz="6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2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BD2D0A-55DF-512C-71D0-D6968D750E24}"/>
              </a:ext>
            </a:extLst>
          </p:cNvPr>
          <p:cNvSpPr>
            <a:spLocks noGrp="1"/>
          </p:cNvSpPr>
          <p:nvPr>
            <p:ph type="title"/>
          </p:nvPr>
        </p:nvSpPr>
        <p:spPr/>
        <p:txBody>
          <a:bodyPr/>
          <a:lstStyle/>
          <a:p>
            <a:r>
              <a:rPr lang="en-US" sz="2800" dirty="0"/>
              <a:t>Flat or inverted nipples syringe treatment</a:t>
            </a:r>
            <a:endParaRPr lang="en-NO" dirty="0"/>
          </a:p>
        </p:txBody>
      </p:sp>
      <p:pic>
        <p:nvPicPr>
          <p:cNvPr id="5" name="Picture 3" descr="Syringe cutting">
            <a:extLst>
              <a:ext uri="{FF2B5EF4-FFF2-40B4-BE49-F238E27FC236}">
                <a16:creationId xmlns:a16="http://schemas.microsoft.com/office/drawing/2014/main" id="{394DBD5E-FAAF-023E-B7AC-B119F7F3CF0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6275" y="1561030"/>
            <a:ext cx="4460965" cy="4912911"/>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AA5E85-3B32-BC13-D0E5-C2EB669B796C}"/>
              </a:ext>
            </a:extLst>
          </p:cNvPr>
          <p:cNvSpPr txBox="1"/>
          <p:nvPr/>
        </p:nvSpPr>
        <p:spPr>
          <a:xfrm>
            <a:off x="2246811" y="5840015"/>
            <a:ext cx="826589" cy="323165"/>
          </a:xfrm>
          <a:prstGeom prst="rect">
            <a:avLst/>
          </a:prstGeom>
          <a:noFill/>
        </p:spPr>
        <p:txBody>
          <a:bodyPr wrap="square" rtlCol="0">
            <a:spAutoFit/>
          </a:bodyPr>
          <a:lstStyle/>
          <a:p>
            <a:r>
              <a:rPr lang="en-US" sz="750" dirty="0"/>
              <a:t>© Felicity Savage</a:t>
            </a:r>
          </a:p>
        </p:txBody>
      </p:sp>
    </p:spTree>
    <p:extLst>
      <p:ext uri="{BB962C8B-B14F-4D97-AF65-F5344CB8AC3E}">
        <p14:creationId xmlns:p14="http://schemas.microsoft.com/office/powerpoint/2010/main" val="2869394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BF81E-6FC3-5698-0C90-AE7CF14D887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3BE7879-F022-B3D3-172F-6BBD5CBE9811}"/>
              </a:ext>
            </a:extLst>
          </p:cNvPr>
          <p:cNvSpPr/>
          <p:nvPr/>
        </p:nvSpPr>
        <p:spPr>
          <a:xfrm>
            <a:off x="4478371" y="1734851"/>
            <a:ext cx="4158325" cy="3774795"/>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516F5A1D-D8EE-5581-D20E-5673CA0AC784}"/>
              </a:ext>
            </a:extLst>
          </p:cNvPr>
          <p:cNvSpPr>
            <a:spLocks noGrp="1"/>
          </p:cNvSpPr>
          <p:nvPr>
            <p:ph type="title"/>
          </p:nvPr>
        </p:nvSpPr>
        <p:spPr/>
        <p:txBody>
          <a:bodyPr/>
          <a:lstStyle/>
          <a:p>
            <a:r>
              <a:rPr lang="en-US" sz="2800" b="1" dirty="0"/>
              <a:t> What </a:t>
            </a:r>
            <a:r>
              <a:rPr lang="en-US" dirty="0"/>
              <a:t>are the signs of engorgement</a:t>
            </a:r>
            <a:r>
              <a:rPr lang="en-US" sz="2800" b="1" dirty="0"/>
              <a:t>?</a:t>
            </a:r>
            <a:endParaRPr lang="en-NO" dirty="0"/>
          </a:p>
        </p:txBody>
      </p:sp>
      <p:sp>
        <p:nvSpPr>
          <p:cNvPr id="2" name="Content Placeholder 1">
            <a:extLst>
              <a:ext uri="{FF2B5EF4-FFF2-40B4-BE49-F238E27FC236}">
                <a16:creationId xmlns:a16="http://schemas.microsoft.com/office/drawing/2014/main" id="{C438D952-F79B-8810-BDF7-FFD49B482FDF}"/>
              </a:ext>
            </a:extLst>
          </p:cNvPr>
          <p:cNvSpPr>
            <a:spLocks noGrp="1"/>
          </p:cNvSpPr>
          <p:nvPr>
            <p:ph idx="1"/>
          </p:nvPr>
        </p:nvSpPr>
        <p:spPr>
          <a:xfrm>
            <a:off x="4572000" y="1851101"/>
            <a:ext cx="4064696" cy="4449018"/>
          </a:xfrm>
          <a:prstGeom prst="rect">
            <a:avLst/>
          </a:prstGeom>
        </p:spPr>
        <p: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b="1" dirty="0">
                <a:solidFill>
                  <a:schemeClr val="accent3">
                    <a:lumMod val="50000"/>
                  </a:schemeClr>
                </a:solidFill>
              </a:rPr>
              <a:t>Engorged</a:t>
            </a:r>
            <a:endParaRPr lang="en-US" sz="1600" b="1" dirty="0">
              <a:solidFill>
                <a:schemeClr val="accent3">
                  <a:lumMod val="50000"/>
                </a:schemeClr>
              </a:solidFill>
              <a:latin typeface="+mn-lt"/>
            </a:endParaRPr>
          </a:p>
          <a:p>
            <a:r>
              <a:rPr lang="en-GB" dirty="0"/>
              <a:t>Painful</a:t>
            </a:r>
          </a:p>
          <a:p>
            <a:r>
              <a:rPr lang="en-GB" dirty="0"/>
              <a:t>Oedematous</a:t>
            </a:r>
          </a:p>
          <a:p>
            <a:r>
              <a:rPr lang="en-GB" dirty="0"/>
              <a:t>Tight, especially nipple</a:t>
            </a:r>
          </a:p>
          <a:p>
            <a:r>
              <a:rPr lang="en-GB" dirty="0"/>
              <a:t>Shiny</a:t>
            </a:r>
          </a:p>
          <a:p>
            <a:r>
              <a:rPr lang="en-GB" dirty="0"/>
              <a:t>Red</a:t>
            </a:r>
          </a:p>
          <a:p>
            <a:r>
              <a:rPr lang="en-GB" dirty="0"/>
              <a:t>Milk NOT flowing</a:t>
            </a:r>
          </a:p>
          <a:p>
            <a:r>
              <a:rPr lang="en-GB" dirty="0"/>
              <a:t>Fever may occur for 24 hours</a:t>
            </a:r>
          </a:p>
        </p:txBody>
      </p:sp>
      <p:sp>
        <p:nvSpPr>
          <p:cNvPr id="9" name="TextBox 8">
            <a:extLst>
              <a:ext uri="{FF2B5EF4-FFF2-40B4-BE49-F238E27FC236}">
                <a16:creationId xmlns:a16="http://schemas.microsoft.com/office/drawing/2014/main" id="{31A8A2B0-F267-A5D4-6B67-E96937B5DD5D}"/>
              </a:ext>
            </a:extLst>
          </p:cNvPr>
          <p:cNvSpPr txBox="1"/>
          <p:nvPr/>
        </p:nvSpPr>
        <p:spPr>
          <a:xfrm>
            <a:off x="2974661" y="4431021"/>
            <a:ext cx="1364243" cy="192360"/>
          </a:xfrm>
          <a:prstGeom prst="rect">
            <a:avLst/>
          </a:prstGeom>
          <a:noFill/>
        </p:spPr>
        <p:txBody>
          <a:bodyPr wrap="square">
            <a:spAutoFit/>
          </a:bodyPr>
          <a:lstStyle/>
          <a:p>
            <a:pPr algn="r"/>
            <a:r>
              <a:rPr lang="en-CA" sz="650" dirty="0">
                <a:solidFill>
                  <a:schemeClr val="bg1"/>
                </a:solidFill>
                <a:latin typeface="Arial" panose="020B0604020202020204" pitchFamily="34" charset="0"/>
                <a:cs typeface="Arial" panose="020B0604020202020204" pitchFamily="34" charset="0"/>
              </a:rPr>
              <a:t>© UNICEF/UNI51384/Press</a:t>
            </a:r>
            <a:endParaRPr lang="en-US" sz="65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3AEF02B-63CE-C36A-8F6F-A86E3AE647C7}"/>
              </a:ext>
            </a:extLst>
          </p:cNvPr>
          <p:cNvSpPr txBox="1"/>
          <p:nvPr/>
        </p:nvSpPr>
        <p:spPr>
          <a:xfrm>
            <a:off x="646771" y="1851101"/>
            <a:ext cx="1039699"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2</a:t>
            </a:r>
            <a:endParaRPr lang="en-NO" sz="24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1D69A8D-4602-4853-BA5A-0A35092FBF22}"/>
              </a:ext>
            </a:extLst>
          </p:cNvPr>
          <p:cNvSpPr txBox="1"/>
          <p:nvPr/>
        </p:nvSpPr>
        <p:spPr>
          <a:xfrm>
            <a:off x="6494795" y="5606708"/>
            <a:ext cx="2239449" cy="196208"/>
          </a:xfrm>
          <a:prstGeom prst="rect">
            <a:avLst/>
          </a:prstGeom>
          <a:noFill/>
        </p:spPr>
        <p:txBody>
          <a:bodyPr wrap="square" rtlCol="0">
            <a:spAutoFit/>
          </a:bodyPr>
          <a:lstStyle/>
          <a:p>
            <a:pPr algn="r"/>
            <a:r>
              <a:rPr lang="en-GB" sz="675" dirty="0"/>
              <a:t>Adapted from  WHO 2020 BFHI training  modules</a:t>
            </a:r>
            <a:endParaRPr lang="en-US" sz="675" dirty="0"/>
          </a:p>
        </p:txBody>
      </p:sp>
      <p:grpSp>
        <p:nvGrpSpPr>
          <p:cNvPr id="6" name="Group 5">
            <a:extLst>
              <a:ext uri="{FF2B5EF4-FFF2-40B4-BE49-F238E27FC236}">
                <a16:creationId xmlns:a16="http://schemas.microsoft.com/office/drawing/2014/main" id="{C1DE9358-7384-D3B9-E748-007A4D936AE2}"/>
              </a:ext>
            </a:extLst>
          </p:cNvPr>
          <p:cNvGrpSpPr/>
          <p:nvPr/>
        </p:nvGrpSpPr>
        <p:grpSpPr>
          <a:xfrm>
            <a:off x="507304" y="1734853"/>
            <a:ext cx="3831600" cy="2970286"/>
            <a:chOff x="507304" y="1734853"/>
            <a:chExt cx="3831600" cy="2970286"/>
          </a:xfrm>
        </p:grpSpPr>
        <p:pic>
          <p:nvPicPr>
            <p:cNvPr id="12" name="Picture 11">
              <a:extLst>
                <a:ext uri="{FF2B5EF4-FFF2-40B4-BE49-F238E27FC236}">
                  <a16:creationId xmlns:a16="http://schemas.microsoft.com/office/drawing/2014/main" id="{45D8C985-F0EF-D1D4-E12C-05B37A0880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7304" y="1734853"/>
              <a:ext cx="3831600" cy="2970286"/>
            </a:xfrm>
            <a:prstGeom prst="rect">
              <a:avLst/>
            </a:prstGeom>
          </p:spPr>
        </p:pic>
        <p:sp>
          <p:nvSpPr>
            <p:cNvPr id="5" name="Oval 4">
              <a:extLst>
                <a:ext uri="{FF2B5EF4-FFF2-40B4-BE49-F238E27FC236}">
                  <a16:creationId xmlns:a16="http://schemas.microsoft.com/office/drawing/2014/main" id="{7DCCCD01-6940-D139-5C3C-9C06A8393D39}"/>
                </a:ext>
              </a:extLst>
            </p:cNvPr>
            <p:cNvSpPr/>
            <p:nvPr/>
          </p:nvSpPr>
          <p:spPr>
            <a:xfrm>
              <a:off x="646771" y="1967948"/>
              <a:ext cx="396838" cy="324940"/>
            </a:xfrm>
            <a:prstGeom prst="ellipse">
              <a:avLst/>
            </a:prstGeom>
            <a:solidFill>
              <a:srgbClr val="7B6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4351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CA7413-0FCC-823D-4798-EAD7E7C76F0A}"/>
              </a:ext>
            </a:extLst>
          </p:cNvPr>
          <p:cNvSpPr/>
          <p:nvPr/>
        </p:nvSpPr>
        <p:spPr>
          <a:xfrm>
            <a:off x="4668644" y="1721672"/>
            <a:ext cx="4064696" cy="2970286"/>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45263A80-9299-3B77-516B-288088E87744}"/>
              </a:ext>
            </a:extLst>
          </p:cNvPr>
          <p:cNvSpPr>
            <a:spLocks noGrp="1"/>
          </p:cNvSpPr>
          <p:nvPr>
            <p:ph type="title"/>
          </p:nvPr>
        </p:nvSpPr>
        <p:spPr/>
        <p:txBody>
          <a:bodyPr/>
          <a:lstStyle/>
          <a:p>
            <a:r>
              <a:rPr lang="en-US" sz="2800" b="1" dirty="0"/>
              <a:t>What are the signs of milk volume increasing normally?</a:t>
            </a:r>
            <a:endParaRPr lang="en-NO" dirty="0"/>
          </a:p>
        </p:txBody>
      </p:sp>
      <p:sp>
        <p:nvSpPr>
          <p:cNvPr id="2" name="Content Placeholder 1">
            <a:extLst>
              <a:ext uri="{FF2B5EF4-FFF2-40B4-BE49-F238E27FC236}">
                <a16:creationId xmlns:a16="http://schemas.microsoft.com/office/drawing/2014/main" id="{80CA0DE8-33AF-57C5-955A-E21026A5710C}"/>
              </a:ext>
            </a:extLst>
          </p:cNvPr>
          <p:cNvSpPr>
            <a:spLocks noGrp="1"/>
          </p:cNvSpPr>
          <p:nvPr>
            <p:ph idx="1"/>
          </p:nvPr>
        </p:nvSpPr>
        <p:spPr>
          <a:xfrm>
            <a:off x="4750231" y="1851101"/>
            <a:ext cx="3886465" cy="4449018"/>
          </a:xfrm>
          <a:prstGeom prst="rect">
            <a:avLst/>
          </a:prstGeom>
        </p:spPr>
        <p:txBody>
          <a:bodyPr/>
          <a:lstStyle/>
          <a:p>
            <a:pPr marL="0" indent="0">
              <a:buNone/>
            </a:pPr>
            <a:r>
              <a:rPr lang="en-GB" b="1" dirty="0"/>
              <a:t>Full Breast</a:t>
            </a:r>
          </a:p>
          <a:p>
            <a:r>
              <a:rPr lang="en-GB" dirty="0"/>
              <a:t>Hot</a:t>
            </a:r>
          </a:p>
          <a:p>
            <a:r>
              <a:rPr lang="en-GB" dirty="0"/>
              <a:t>Heavy</a:t>
            </a:r>
          </a:p>
          <a:p>
            <a:r>
              <a:rPr lang="en-GB" dirty="0"/>
              <a:t>Hard</a:t>
            </a:r>
          </a:p>
          <a:p>
            <a:r>
              <a:rPr lang="en-GB" dirty="0"/>
              <a:t>Milk flowing </a:t>
            </a:r>
          </a:p>
          <a:p>
            <a:r>
              <a:rPr lang="en-GB" dirty="0"/>
              <a:t>No fever</a:t>
            </a:r>
          </a:p>
        </p:txBody>
      </p:sp>
      <p:sp>
        <p:nvSpPr>
          <p:cNvPr id="9" name="TextBox 8">
            <a:extLst>
              <a:ext uri="{FF2B5EF4-FFF2-40B4-BE49-F238E27FC236}">
                <a16:creationId xmlns:a16="http://schemas.microsoft.com/office/drawing/2014/main" id="{E0085C88-4882-73AD-8F76-55653EEEC74E}"/>
              </a:ext>
            </a:extLst>
          </p:cNvPr>
          <p:cNvSpPr txBox="1"/>
          <p:nvPr/>
        </p:nvSpPr>
        <p:spPr>
          <a:xfrm>
            <a:off x="2894820" y="4490656"/>
            <a:ext cx="1364243" cy="192360"/>
          </a:xfrm>
          <a:prstGeom prst="rect">
            <a:avLst/>
          </a:prstGeom>
          <a:noFill/>
        </p:spPr>
        <p:txBody>
          <a:bodyPr wrap="square">
            <a:spAutoFit/>
          </a:bodyPr>
          <a:lstStyle/>
          <a:p>
            <a:pPr algn="r"/>
            <a:r>
              <a:rPr lang="en-CA" sz="650" dirty="0">
                <a:solidFill>
                  <a:schemeClr val="bg1"/>
                </a:solidFill>
                <a:latin typeface="Arial" panose="020B0604020202020204" pitchFamily="34" charset="0"/>
                <a:cs typeface="Arial" panose="020B0604020202020204" pitchFamily="34" charset="0"/>
              </a:rPr>
              <a:t>© UNICEF/UNI51384/Press</a:t>
            </a:r>
            <a:endParaRPr lang="en-US" sz="65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0B71B16-F687-1849-9726-BC84C700AE38}"/>
              </a:ext>
            </a:extLst>
          </p:cNvPr>
          <p:cNvSpPr txBox="1"/>
          <p:nvPr/>
        </p:nvSpPr>
        <p:spPr>
          <a:xfrm>
            <a:off x="646771" y="1851101"/>
            <a:ext cx="1039699"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1</a:t>
            </a:r>
            <a:endParaRPr lang="en-NO" sz="24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A51EEC1-8074-E3B2-5BE7-EE6893FA8912}"/>
              </a:ext>
            </a:extLst>
          </p:cNvPr>
          <p:cNvSpPr txBox="1"/>
          <p:nvPr/>
        </p:nvSpPr>
        <p:spPr>
          <a:xfrm>
            <a:off x="6823631" y="6256969"/>
            <a:ext cx="2239449" cy="196208"/>
          </a:xfrm>
          <a:prstGeom prst="rect">
            <a:avLst/>
          </a:prstGeom>
          <a:noFill/>
        </p:spPr>
        <p:txBody>
          <a:bodyPr wrap="square" rtlCol="0">
            <a:spAutoFit/>
          </a:bodyPr>
          <a:lstStyle/>
          <a:p>
            <a:r>
              <a:rPr lang="en-GB" sz="675" dirty="0"/>
              <a:t>Adapted from  WHO 2020 BFHI training  modules</a:t>
            </a:r>
            <a:endParaRPr lang="en-US" sz="675" dirty="0"/>
          </a:p>
        </p:txBody>
      </p:sp>
      <p:grpSp>
        <p:nvGrpSpPr>
          <p:cNvPr id="7" name="Group 6">
            <a:extLst>
              <a:ext uri="{FF2B5EF4-FFF2-40B4-BE49-F238E27FC236}">
                <a16:creationId xmlns:a16="http://schemas.microsoft.com/office/drawing/2014/main" id="{A62283B7-9214-C125-5F7F-03DB1CDF7135}"/>
              </a:ext>
            </a:extLst>
          </p:cNvPr>
          <p:cNvGrpSpPr/>
          <p:nvPr/>
        </p:nvGrpSpPr>
        <p:grpSpPr>
          <a:xfrm>
            <a:off x="644874" y="1721672"/>
            <a:ext cx="3748896" cy="2970286"/>
            <a:chOff x="507304" y="1734853"/>
            <a:chExt cx="3748896" cy="2970286"/>
          </a:xfrm>
        </p:grpSpPr>
        <p:pic>
          <p:nvPicPr>
            <p:cNvPr id="6" name="Picture 5">
              <a:extLst>
                <a:ext uri="{FF2B5EF4-FFF2-40B4-BE49-F238E27FC236}">
                  <a16:creationId xmlns:a16="http://schemas.microsoft.com/office/drawing/2014/main" id="{B8257F42-3766-1F9A-9EDB-BB1EE68276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
            <a:stretch/>
          </p:blipFill>
          <p:spPr>
            <a:xfrm>
              <a:off x="507304" y="1734853"/>
              <a:ext cx="3748896" cy="2970286"/>
            </a:xfrm>
            <a:prstGeom prst="rect">
              <a:avLst/>
            </a:prstGeom>
          </p:spPr>
        </p:pic>
        <p:sp>
          <p:nvSpPr>
            <p:cNvPr id="5" name="Oval 4">
              <a:extLst>
                <a:ext uri="{FF2B5EF4-FFF2-40B4-BE49-F238E27FC236}">
                  <a16:creationId xmlns:a16="http://schemas.microsoft.com/office/drawing/2014/main" id="{D5564CC0-C2E5-8274-434C-D1075A7CE7A2}"/>
                </a:ext>
              </a:extLst>
            </p:cNvPr>
            <p:cNvSpPr/>
            <p:nvPr/>
          </p:nvSpPr>
          <p:spPr>
            <a:xfrm>
              <a:off x="646771" y="1967948"/>
              <a:ext cx="396838" cy="324940"/>
            </a:xfrm>
            <a:prstGeom prst="ellipse">
              <a:avLst/>
            </a:prstGeom>
            <a:solidFill>
              <a:srgbClr val="AB3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992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B812DB-1A7C-63D8-F04A-82256020412B}"/>
              </a:ext>
            </a:extLst>
          </p:cNvPr>
          <p:cNvSpPr>
            <a:spLocks noGrp="1"/>
          </p:cNvSpPr>
          <p:nvPr>
            <p:ph type="title"/>
          </p:nvPr>
        </p:nvSpPr>
        <p:spPr/>
        <p:txBody>
          <a:bodyPr/>
          <a:lstStyle/>
          <a:p>
            <a:r>
              <a:rPr lang="en-US" dirty="0"/>
              <a:t>What are the causes of engorgement and how can it be prevented?</a:t>
            </a:r>
          </a:p>
        </p:txBody>
      </p:sp>
      <p:sp>
        <p:nvSpPr>
          <p:cNvPr id="17" name="Rectangle 16">
            <a:extLst>
              <a:ext uri="{FF2B5EF4-FFF2-40B4-BE49-F238E27FC236}">
                <a16:creationId xmlns:a16="http://schemas.microsoft.com/office/drawing/2014/main" id="{59105877-D3FA-A56F-8861-41C8AF18226A}"/>
              </a:ext>
            </a:extLst>
          </p:cNvPr>
          <p:cNvSpPr/>
          <p:nvPr/>
        </p:nvSpPr>
        <p:spPr>
          <a:xfrm>
            <a:off x="510805" y="1749379"/>
            <a:ext cx="3534253" cy="3028693"/>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18" name="Content Placeholder 1">
            <a:extLst>
              <a:ext uri="{FF2B5EF4-FFF2-40B4-BE49-F238E27FC236}">
                <a16:creationId xmlns:a16="http://schemas.microsoft.com/office/drawing/2014/main" id="{4224A1CE-601B-229D-7FE2-A636484DC6CE}"/>
              </a:ext>
            </a:extLst>
          </p:cNvPr>
          <p:cNvSpPr>
            <a:spLocks noGrp="1"/>
          </p:cNvSpPr>
          <p:nvPr>
            <p:ph idx="1"/>
          </p:nvPr>
        </p:nvSpPr>
        <p:spPr>
          <a:xfrm>
            <a:off x="623487" y="1866600"/>
            <a:ext cx="3886465" cy="4511011"/>
          </a:xfrm>
          <a:prstGeom prst="rect">
            <a:avLst/>
          </a:prstGeom>
        </p:spPr>
        <p:txBody>
          <a:bodyPr/>
          <a:lstStyle/>
          <a:p>
            <a:pPr marL="0" indent="0">
              <a:buNone/>
            </a:pPr>
            <a:r>
              <a:rPr lang="en-GB" b="1" dirty="0"/>
              <a:t>Causes</a:t>
            </a:r>
          </a:p>
          <a:p>
            <a:r>
              <a:rPr lang="en-GB" dirty="0"/>
              <a:t>Plenty of milk</a:t>
            </a:r>
          </a:p>
          <a:p>
            <a:r>
              <a:rPr lang="en-GB" dirty="0"/>
              <a:t>Delayed start to breastfeeding</a:t>
            </a:r>
          </a:p>
          <a:p>
            <a:r>
              <a:rPr lang="en-GB" dirty="0"/>
              <a:t>Poor attachment to breast</a:t>
            </a:r>
          </a:p>
          <a:p>
            <a:r>
              <a:rPr lang="en-GB" dirty="0"/>
              <a:t>Infrequent removal of milk</a:t>
            </a:r>
          </a:p>
          <a:p>
            <a:r>
              <a:rPr lang="en-GB" dirty="0"/>
              <a:t>Restriction of length of feeds</a:t>
            </a:r>
          </a:p>
        </p:txBody>
      </p:sp>
      <p:sp>
        <p:nvSpPr>
          <p:cNvPr id="20" name="Rectangle 19">
            <a:extLst>
              <a:ext uri="{FF2B5EF4-FFF2-40B4-BE49-F238E27FC236}">
                <a16:creationId xmlns:a16="http://schemas.microsoft.com/office/drawing/2014/main" id="{56008EC6-59AF-5AA9-8AC7-5A7A3048973E}"/>
              </a:ext>
            </a:extLst>
          </p:cNvPr>
          <p:cNvSpPr/>
          <p:nvPr/>
        </p:nvSpPr>
        <p:spPr>
          <a:xfrm>
            <a:off x="4180987" y="1749381"/>
            <a:ext cx="4428267" cy="3028692"/>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19" name="Content Placeholder 1">
            <a:extLst>
              <a:ext uri="{FF2B5EF4-FFF2-40B4-BE49-F238E27FC236}">
                <a16:creationId xmlns:a16="http://schemas.microsoft.com/office/drawing/2014/main" id="{D1AD5845-16DA-7E06-66D8-B6AB7D3640BF}"/>
              </a:ext>
            </a:extLst>
          </p:cNvPr>
          <p:cNvSpPr txBox="1">
            <a:spLocks/>
          </p:cNvSpPr>
          <p:nvPr/>
        </p:nvSpPr>
        <p:spPr>
          <a:xfrm>
            <a:off x="4293032" y="1866600"/>
            <a:ext cx="4328194" cy="4449018"/>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Font typeface="Arial" panose="020B0604020202020204" pitchFamily="34" charset="0"/>
              <a:buNone/>
            </a:pPr>
            <a:r>
              <a:rPr lang="en-GB" b="1" dirty="0"/>
              <a:t>Prevention</a:t>
            </a:r>
          </a:p>
          <a:p>
            <a:r>
              <a:rPr lang="en-GB" dirty="0"/>
              <a:t>Remove milk frequently, start </a:t>
            </a:r>
            <a:br>
              <a:rPr lang="en-GB" dirty="0"/>
            </a:br>
            <a:r>
              <a:rPr lang="en-GB" dirty="0"/>
              <a:t>breastfeeding early</a:t>
            </a:r>
          </a:p>
          <a:p>
            <a:r>
              <a:rPr lang="en-GB" dirty="0"/>
              <a:t>Start breastfeeding soon after delivery</a:t>
            </a:r>
          </a:p>
          <a:p>
            <a:r>
              <a:rPr lang="en-GB" dirty="0"/>
              <a:t>Ensure good attachment</a:t>
            </a:r>
          </a:p>
          <a:p>
            <a:r>
              <a:rPr lang="en-GB" dirty="0"/>
              <a:t>Encourage unrestricted breastfeeding</a:t>
            </a:r>
          </a:p>
          <a:p>
            <a:endParaRPr lang="en-GB" dirty="0"/>
          </a:p>
          <a:p>
            <a:endParaRPr lang="en-GB" dirty="0"/>
          </a:p>
        </p:txBody>
      </p:sp>
    </p:spTree>
    <p:extLst>
      <p:ext uri="{BB962C8B-B14F-4D97-AF65-F5344CB8AC3E}">
        <p14:creationId xmlns:p14="http://schemas.microsoft.com/office/powerpoint/2010/main" val="28844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uiExpand="1" build="p"/>
      <p:bldP spid="20" grpId="0" animBg="1"/>
      <p:bldP spid="1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63C6AA-46B0-1D46-0407-AC48AE8A67F1}"/>
              </a:ext>
            </a:extLst>
          </p:cNvPr>
          <p:cNvSpPr>
            <a:spLocks noGrp="1"/>
          </p:cNvSpPr>
          <p:nvPr>
            <p:ph type="title"/>
          </p:nvPr>
        </p:nvSpPr>
        <p:spPr/>
        <p:txBody>
          <a:bodyPr/>
          <a:lstStyle/>
          <a:p>
            <a:r>
              <a:rPr lang="en-US" sz="2800" b="1" dirty="0"/>
              <a:t>How do you manage engorgement?</a:t>
            </a:r>
            <a:endParaRPr lang="en-NO" dirty="0"/>
          </a:p>
        </p:txBody>
      </p:sp>
      <p:graphicFrame>
        <p:nvGraphicFramePr>
          <p:cNvPr id="16" name="Table 15">
            <a:extLst>
              <a:ext uri="{FF2B5EF4-FFF2-40B4-BE49-F238E27FC236}">
                <a16:creationId xmlns:a16="http://schemas.microsoft.com/office/drawing/2014/main" id="{014D7B40-CEFE-AAF7-7FBA-A5CC3DF753FF}"/>
              </a:ext>
            </a:extLst>
          </p:cNvPr>
          <p:cNvGraphicFramePr>
            <a:graphicFrameLocks noGrp="1"/>
          </p:cNvGraphicFramePr>
          <p:nvPr>
            <p:extLst>
              <p:ext uri="{D42A27DB-BD31-4B8C-83A1-F6EECF244321}">
                <p14:modId xmlns:p14="http://schemas.microsoft.com/office/powerpoint/2010/main" val="1398222956"/>
              </p:ext>
            </p:extLst>
          </p:nvPr>
        </p:nvGraphicFramePr>
        <p:xfrm>
          <a:off x="472812" y="3194568"/>
          <a:ext cx="2766688" cy="847680"/>
        </p:xfrm>
        <a:graphic>
          <a:graphicData uri="http://schemas.openxmlformats.org/drawingml/2006/table">
            <a:tbl>
              <a:tblPr firstRow="1" bandRow="1">
                <a:tableStyleId>{5C22544A-7EE6-4342-B048-85BDC9FD1C3A}</a:tableStyleId>
              </a:tblPr>
              <a:tblGrid>
                <a:gridCol w="2766688">
                  <a:extLst>
                    <a:ext uri="{9D8B030D-6E8A-4147-A177-3AD203B41FA5}">
                      <a16:colId xmlns:a16="http://schemas.microsoft.com/office/drawing/2014/main" val="20000"/>
                    </a:ext>
                  </a:extLst>
                </a:gridCol>
              </a:tblGrid>
              <a:tr h="841214">
                <a:tc>
                  <a:txBody>
                    <a:bodyPr/>
                    <a:lstStyle/>
                    <a:p>
                      <a:pPr marL="0" algn="l" defTabSz="630598"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If baby is </a:t>
                      </a:r>
                      <a:r>
                        <a:rPr lang="en-US" sz="1600" b="1" u="sng" kern="1200" dirty="0">
                          <a:solidFill>
                            <a:schemeClr val="tx1"/>
                          </a:solidFill>
                          <a:latin typeface="Arial" panose="020B0604020202020204" pitchFamily="34" charset="0"/>
                          <a:ea typeface="+mn-ea"/>
                          <a:cs typeface="Arial" panose="020B0604020202020204" pitchFamily="34" charset="0"/>
                        </a:rPr>
                        <a:t>not</a:t>
                      </a:r>
                      <a:r>
                        <a:rPr lang="en-US" sz="1600" b="1" kern="1200" dirty="0">
                          <a:solidFill>
                            <a:schemeClr val="tx1"/>
                          </a:solidFill>
                          <a:latin typeface="Arial" panose="020B0604020202020204" pitchFamily="34" charset="0"/>
                          <a:ea typeface="+mn-ea"/>
                          <a:cs typeface="Arial" panose="020B0604020202020204" pitchFamily="34" charset="0"/>
                        </a:rPr>
                        <a:t> able to suckle:</a:t>
                      </a:r>
                    </a:p>
                  </a:txBody>
                  <a:tcPr marL="180000" marR="182880" marT="180000" marB="180000" anchor="ctr">
                    <a:solidFill>
                      <a:schemeClr val="accent5">
                        <a:lumMod val="90000"/>
                      </a:schemeClr>
                    </a:solidFill>
                  </a:tcPr>
                </a:tc>
                <a:extLst>
                  <a:ext uri="{0D108BD9-81ED-4DB2-BD59-A6C34878D82A}">
                    <a16:rowId xmlns:a16="http://schemas.microsoft.com/office/drawing/2014/main" val="10002"/>
                  </a:ext>
                </a:extLst>
              </a:tr>
            </a:tbl>
          </a:graphicData>
        </a:graphic>
      </p:graphicFrame>
      <p:graphicFrame>
        <p:nvGraphicFramePr>
          <p:cNvPr id="17" name="Table 16">
            <a:extLst>
              <a:ext uri="{FF2B5EF4-FFF2-40B4-BE49-F238E27FC236}">
                <a16:creationId xmlns:a16="http://schemas.microsoft.com/office/drawing/2014/main" id="{2C287904-194B-D73F-993C-33191DAA05D4}"/>
              </a:ext>
            </a:extLst>
          </p:cNvPr>
          <p:cNvGraphicFramePr>
            <a:graphicFrameLocks noGrp="1"/>
          </p:cNvGraphicFramePr>
          <p:nvPr>
            <p:extLst>
              <p:ext uri="{D42A27DB-BD31-4B8C-83A1-F6EECF244321}">
                <p14:modId xmlns:p14="http://schemas.microsoft.com/office/powerpoint/2010/main" val="3493113439"/>
              </p:ext>
            </p:extLst>
          </p:nvPr>
        </p:nvGraphicFramePr>
        <p:xfrm>
          <a:off x="472812" y="2260770"/>
          <a:ext cx="2766688" cy="938194"/>
        </p:xfrm>
        <a:graphic>
          <a:graphicData uri="http://schemas.openxmlformats.org/drawingml/2006/table">
            <a:tbl>
              <a:tblPr firstRow="1" bandRow="1">
                <a:tableStyleId>{5C22544A-7EE6-4342-B048-85BDC9FD1C3A}</a:tableStyleId>
              </a:tblPr>
              <a:tblGrid>
                <a:gridCol w="2766688">
                  <a:extLst>
                    <a:ext uri="{9D8B030D-6E8A-4147-A177-3AD203B41FA5}">
                      <a16:colId xmlns:a16="http://schemas.microsoft.com/office/drawing/2014/main" val="20000"/>
                    </a:ext>
                  </a:extLst>
                </a:gridCol>
              </a:tblGrid>
              <a:tr h="938194">
                <a:tc>
                  <a:txBody>
                    <a:bodyPr/>
                    <a:lstStyle/>
                    <a:p>
                      <a:r>
                        <a:rPr lang="en-US" sz="1600" b="1" dirty="0">
                          <a:solidFill>
                            <a:schemeClr val="accent3">
                              <a:lumMod val="50000"/>
                            </a:schemeClr>
                          </a:solidFill>
                          <a:latin typeface="Arial" panose="020B0604020202020204" pitchFamily="34" charset="0"/>
                          <a:cs typeface="Arial" panose="020B0604020202020204" pitchFamily="34" charset="0"/>
                        </a:rPr>
                        <a:t>If baby is able to suckle:</a:t>
                      </a:r>
                    </a:p>
                  </a:txBody>
                  <a:tcPr marL="180000" marR="182880" marT="180000" marB="180000" anchor="ctr">
                    <a:solidFill>
                      <a:schemeClr val="accent5"/>
                    </a:solidFill>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87D185CF-4E52-FACD-7988-024A22803A74}"/>
              </a:ext>
            </a:extLst>
          </p:cNvPr>
          <p:cNvGraphicFramePr>
            <a:graphicFrameLocks noGrp="1"/>
          </p:cNvGraphicFramePr>
          <p:nvPr>
            <p:extLst>
              <p:ext uri="{D42A27DB-BD31-4B8C-83A1-F6EECF244321}">
                <p14:modId xmlns:p14="http://schemas.microsoft.com/office/powerpoint/2010/main" val="1618573704"/>
              </p:ext>
            </p:extLst>
          </p:nvPr>
        </p:nvGraphicFramePr>
        <p:xfrm>
          <a:off x="3251242" y="2257429"/>
          <a:ext cx="5411763" cy="937139"/>
        </p:xfrm>
        <a:graphic>
          <a:graphicData uri="http://schemas.openxmlformats.org/drawingml/2006/table">
            <a:tbl>
              <a:tblPr firstRow="1" bandRow="1">
                <a:tableStyleId>{5C22544A-7EE6-4342-B048-85BDC9FD1C3A}</a:tableStyleId>
              </a:tblPr>
              <a:tblGrid>
                <a:gridCol w="5411763">
                  <a:extLst>
                    <a:ext uri="{9D8B030D-6E8A-4147-A177-3AD203B41FA5}">
                      <a16:colId xmlns:a16="http://schemas.microsoft.com/office/drawing/2014/main" val="20001"/>
                    </a:ext>
                  </a:extLst>
                </a:gridCol>
              </a:tblGrid>
              <a:tr h="937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0" dirty="0">
                          <a:solidFill>
                            <a:schemeClr val="tx1"/>
                          </a:solidFill>
                          <a:latin typeface="Arial" panose="020B0604020202020204" pitchFamily="34" charset="0"/>
                          <a:cs typeface="Arial" panose="020B0604020202020204" pitchFamily="34" charset="0"/>
                        </a:rPr>
                        <a:t>Hold baby skin-to-skin, help with attachment and allow </a:t>
                      </a:r>
                      <a:br>
                        <a:rPr lang="en-US" altLang="en-US" sz="1600" b="0" dirty="0">
                          <a:solidFill>
                            <a:schemeClr val="tx1"/>
                          </a:solidFill>
                          <a:latin typeface="Arial" panose="020B0604020202020204" pitchFamily="34" charset="0"/>
                          <a:cs typeface="Arial" panose="020B0604020202020204" pitchFamily="34" charset="0"/>
                        </a:rPr>
                      </a:br>
                      <a:r>
                        <a:rPr lang="en-US" altLang="en-US" sz="1600" b="0" dirty="0">
                          <a:solidFill>
                            <a:schemeClr val="tx1"/>
                          </a:solidFill>
                          <a:latin typeface="Arial" panose="020B0604020202020204" pitchFamily="34" charset="0"/>
                          <a:cs typeface="Arial" panose="020B0604020202020204" pitchFamily="34" charset="0"/>
                        </a:rPr>
                        <a:t>to suckle frequently. This stimulates oxytocin.</a:t>
                      </a:r>
                    </a:p>
                  </a:txBody>
                  <a:tcPr marL="182880" marT="91440" marB="91440" anchor="ctr">
                    <a:solidFill>
                      <a:schemeClr val="accent5"/>
                    </a:solidFill>
                  </a:tcPr>
                </a:tc>
                <a:extLst>
                  <a:ext uri="{0D108BD9-81ED-4DB2-BD59-A6C34878D82A}">
                    <a16:rowId xmlns:a16="http://schemas.microsoft.com/office/drawing/2014/main" val="10001"/>
                  </a:ext>
                </a:extLst>
              </a:tr>
            </a:tbl>
          </a:graphicData>
        </a:graphic>
      </p:graphicFrame>
      <p:graphicFrame>
        <p:nvGraphicFramePr>
          <p:cNvPr id="19" name="Table 18">
            <a:extLst>
              <a:ext uri="{FF2B5EF4-FFF2-40B4-BE49-F238E27FC236}">
                <a16:creationId xmlns:a16="http://schemas.microsoft.com/office/drawing/2014/main" id="{C6977ADA-C96D-091C-C259-B5BE4EB1AEE0}"/>
              </a:ext>
            </a:extLst>
          </p:cNvPr>
          <p:cNvGraphicFramePr>
            <a:graphicFrameLocks noGrp="1"/>
          </p:cNvGraphicFramePr>
          <p:nvPr>
            <p:extLst>
              <p:ext uri="{D42A27DB-BD31-4B8C-83A1-F6EECF244321}">
                <p14:modId xmlns:p14="http://schemas.microsoft.com/office/powerpoint/2010/main" val="4288044745"/>
              </p:ext>
            </p:extLst>
          </p:nvPr>
        </p:nvGraphicFramePr>
        <p:xfrm>
          <a:off x="3251242" y="3215660"/>
          <a:ext cx="5411763" cy="826587"/>
        </p:xfrm>
        <a:graphic>
          <a:graphicData uri="http://schemas.openxmlformats.org/drawingml/2006/table">
            <a:tbl>
              <a:tblPr firstRow="1" bandRow="1">
                <a:tableStyleId>{5C22544A-7EE6-4342-B048-85BDC9FD1C3A}</a:tableStyleId>
              </a:tblPr>
              <a:tblGrid>
                <a:gridCol w="5411763">
                  <a:extLst>
                    <a:ext uri="{9D8B030D-6E8A-4147-A177-3AD203B41FA5}">
                      <a16:colId xmlns:a16="http://schemas.microsoft.com/office/drawing/2014/main" val="20001"/>
                    </a:ext>
                  </a:extLst>
                </a:gridCol>
              </a:tblGrid>
              <a:tr h="826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b="0" dirty="0">
                          <a:solidFill>
                            <a:schemeClr val="tx1"/>
                          </a:solidFill>
                          <a:latin typeface="Arial" panose="020B0604020202020204" pitchFamily="34" charset="0"/>
                          <a:cs typeface="Arial" panose="020B0604020202020204" pitchFamily="34" charset="0"/>
                        </a:rPr>
                        <a:t>Express milk by hand or with a pump.</a:t>
                      </a:r>
                    </a:p>
                  </a:txBody>
                  <a:tcPr marL="180000" marR="182880" marT="180000" marB="180000" anchor="ctr">
                    <a:solidFill>
                      <a:schemeClr val="accent5">
                        <a:lumMod val="90000"/>
                      </a:schemeClr>
                    </a:solidFill>
                  </a:tcPr>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3397A087-EAF5-2187-5224-F7820D9A41DF}"/>
              </a:ext>
            </a:extLst>
          </p:cNvPr>
          <p:cNvGraphicFramePr>
            <a:graphicFrameLocks noGrp="1"/>
          </p:cNvGraphicFramePr>
          <p:nvPr>
            <p:extLst>
              <p:ext uri="{D42A27DB-BD31-4B8C-83A1-F6EECF244321}">
                <p14:modId xmlns:p14="http://schemas.microsoft.com/office/powerpoint/2010/main" val="3044743375"/>
              </p:ext>
            </p:extLst>
          </p:nvPr>
        </p:nvGraphicFramePr>
        <p:xfrm>
          <a:off x="480995" y="4035781"/>
          <a:ext cx="5592304" cy="2243245"/>
        </p:xfrm>
        <a:graphic>
          <a:graphicData uri="http://schemas.openxmlformats.org/drawingml/2006/table">
            <a:tbl>
              <a:tblPr firstRow="1" bandRow="1">
                <a:tableStyleId>{5C22544A-7EE6-4342-B048-85BDC9FD1C3A}</a:tableStyleId>
              </a:tblPr>
              <a:tblGrid>
                <a:gridCol w="5592304">
                  <a:extLst>
                    <a:ext uri="{9D8B030D-6E8A-4147-A177-3AD203B41FA5}">
                      <a16:colId xmlns:a16="http://schemas.microsoft.com/office/drawing/2014/main" val="20001"/>
                    </a:ext>
                  </a:extLst>
                </a:gridCol>
              </a:tblGrid>
              <a:tr h="224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b="1" kern="1200" dirty="0">
                          <a:solidFill>
                            <a:schemeClr val="tx1"/>
                          </a:solidFill>
                          <a:latin typeface="Arial" panose="020B0604020202020204" pitchFamily="34" charset="0"/>
                          <a:ea typeface="+mn-ea"/>
                          <a:cs typeface="Arial" panose="020B0604020202020204" pitchFamily="34" charset="0"/>
                        </a:rPr>
                        <a:t>To stimulate oxytocin reflex, before feed: </a:t>
                      </a:r>
                    </a:p>
                    <a:p>
                      <a:pPr marL="194310" indent="-194310">
                        <a:buClr>
                          <a:schemeClr val="accent3">
                            <a:lumMod val="75000"/>
                          </a:schemeClr>
                        </a:buClr>
                        <a:buFont typeface="Arial" panose="020B0604020202020204" pitchFamily="34" charset="0"/>
                        <a:buChar char="•"/>
                      </a:pPr>
                      <a:r>
                        <a:rPr lang="en-GB" altLang="en-US" sz="1600" b="0" dirty="0">
                          <a:solidFill>
                            <a:schemeClr val="tx1"/>
                          </a:solidFill>
                          <a:latin typeface="Arial" panose="020B0604020202020204" pitchFamily="34" charset="0"/>
                          <a:cs typeface="Arial" panose="020B0604020202020204" pitchFamily="34" charset="0"/>
                        </a:rPr>
                        <a:t>Use warm compress or take warm shower.</a:t>
                      </a:r>
                    </a:p>
                    <a:p>
                      <a:pPr marL="194310" indent="-194310">
                        <a:buClr>
                          <a:schemeClr val="accent3">
                            <a:lumMod val="75000"/>
                          </a:schemeClr>
                        </a:buClr>
                        <a:buFont typeface="Arial" panose="020B0604020202020204" pitchFamily="34" charset="0"/>
                        <a:buChar char="•"/>
                      </a:pPr>
                      <a:r>
                        <a:rPr lang="en-GB" altLang="en-US" sz="1600" b="0" dirty="0">
                          <a:solidFill>
                            <a:schemeClr val="tx1"/>
                          </a:solidFill>
                          <a:latin typeface="Arial" panose="020B0604020202020204" pitchFamily="34" charset="0"/>
                          <a:cs typeface="Arial" panose="020B0604020202020204" pitchFamily="34" charset="0"/>
                        </a:rPr>
                        <a:t>Massage neck and back.</a:t>
                      </a:r>
                    </a:p>
                    <a:p>
                      <a:pPr marL="194310" indent="-194310">
                        <a:buClr>
                          <a:schemeClr val="accent3">
                            <a:lumMod val="75000"/>
                          </a:schemeClr>
                        </a:buClr>
                        <a:buFont typeface="Arial" panose="020B0604020202020204" pitchFamily="34" charset="0"/>
                        <a:buChar char="•"/>
                      </a:pPr>
                      <a:r>
                        <a:rPr lang="en-GB" altLang="en-US" sz="1600" b="0" dirty="0">
                          <a:solidFill>
                            <a:schemeClr val="tx1"/>
                          </a:solidFill>
                          <a:latin typeface="Arial" panose="020B0604020202020204" pitchFamily="34" charset="0"/>
                          <a:cs typeface="Arial" panose="020B0604020202020204" pitchFamily="34" charset="0"/>
                        </a:rPr>
                        <a:t>Lightly massage the breast.</a:t>
                      </a:r>
                    </a:p>
                    <a:p>
                      <a:pPr marL="194310" indent="-194310">
                        <a:buClr>
                          <a:schemeClr val="accent3">
                            <a:lumMod val="75000"/>
                          </a:schemeClr>
                        </a:buClr>
                        <a:buFont typeface="Arial" panose="020B0604020202020204" pitchFamily="34" charset="0"/>
                        <a:buChar char="•"/>
                      </a:pPr>
                      <a:r>
                        <a:rPr lang="en-GB" altLang="en-US" sz="1600" b="0" dirty="0">
                          <a:solidFill>
                            <a:schemeClr val="tx1"/>
                          </a:solidFill>
                          <a:latin typeface="Arial" panose="020B0604020202020204" pitchFamily="34" charset="0"/>
                          <a:cs typeface="Arial" panose="020B0604020202020204" pitchFamily="34" charset="0"/>
                        </a:rPr>
                        <a:t>Stimulate nipple skin.</a:t>
                      </a:r>
                    </a:p>
                    <a:p>
                      <a:pPr marL="194310" indent="-194310">
                        <a:buClr>
                          <a:schemeClr val="accent3">
                            <a:lumMod val="75000"/>
                          </a:schemeClr>
                        </a:buClr>
                        <a:buFont typeface="Arial" panose="020B0604020202020204" pitchFamily="34" charset="0"/>
                        <a:buChar char="•"/>
                      </a:pPr>
                      <a:r>
                        <a:rPr lang="en-GB" altLang="en-US" sz="1600" b="0" dirty="0">
                          <a:solidFill>
                            <a:schemeClr val="tx1"/>
                          </a:solidFill>
                          <a:latin typeface="Arial" panose="020B0604020202020204" pitchFamily="34" charset="0"/>
                          <a:cs typeface="Arial" panose="020B0604020202020204" pitchFamily="34" charset="0"/>
                        </a:rPr>
                        <a:t>Help mother to relax.</a:t>
                      </a:r>
                    </a:p>
                    <a:p>
                      <a:pPr marL="194310" indent="-194310">
                        <a:buClr>
                          <a:schemeClr val="accent3">
                            <a:lumMod val="75000"/>
                          </a:schemeClr>
                        </a:buClr>
                        <a:buFont typeface="Arial" panose="020B0604020202020204" pitchFamily="34" charset="0"/>
                        <a:buChar char="•"/>
                      </a:pPr>
                      <a:r>
                        <a:rPr lang="en-GB" altLang="en-US" sz="1600" b="0" dirty="0">
                          <a:solidFill>
                            <a:schemeClr val="tx1"/>
                          </a:solidFill>
                          <a:latin typeface="Arial" panose="020B0604020202020204" pitchFamily="34" charset="0"/>
                          <a:cs typeface="Arial" panose="020B0604020202020204" pitchFamily="34" charset="0"/>
                        </a:rPr>
                        <a:t>Support her and build her confidence.</a:t>
                      </a:r>
                    </a:p>
                  </a:txBody>
                  <a:tcPr marL="180000" marR="182880" marT="180000" marB="180000" anchor="ctr">
                    <a:solidFill>
                      <a:schemeClr val="accent5">
                        <a:lumMod val="75000"/>
                        <a:alpha val="20000"/>
                      </a:schemeClr>
                    </a:solidFill>
                  </a:tcPr>
                </a:tc>
                <a:extLst>
                  <a:ext uri="{0D108BD9-81ED-4DB2-BD59-A6C34878D82A}">
                    <a16:rowId xmlns:a16="http://schemas.microsoft.com/office/drawing/2014/main" val="10003"/>
                  </a:ext>
                </a:extLst>
              </a:tr>
            </a:tbl>
          </a:graphicData>
        </a:graphic>
      </p:graphicFrame>
      <p:graphicFrame>
        <p:nvGraphicFramePr>
          <p:cNvPr id="21" name="Table 20">
            <a:extLst>
              <a:ext uri="{FF2B5EF4-FFF2-40B4-BE49-F238E27FC236}">
                <a16:creationId xmlns:a16="http://schemas.microsoft.com/office/drawing/2014/main" id="{CA340D75-C327-F215-9F5B-D503AB7F6AAE}"/>
              </a:ext>
            </a:extLst>
          </p:cNvPr>
          <p:cNvGraphicFramePr>
            <a:graphicFrameLocks noGrp="1"/>
          </p:cNvGraphicFramePr>
          <p:nvPr>
            <p:extLst>
              <p:ext uri="{D42A27DB-BD31-4B8C-83A1-F6EECF244321}">
                <p14:modId xmlns:p14="http://schemas.microsoft.com/office/powerpoint/2010/main" val="3173752268"/>
              </p:ext>
            </p:extLst>
          </p:nvPr>
        </p:nvGraphicFramePr>
        <p:xfrm>
          <a:off x="6093223" y="4035781"/>
          <a:ext cx="2569782" cy="2243245"/>
        </p:xfrm>
        <a:graphic>
          <a:graphicData uri="http://schemas.openxmlformats.org/drawingml/2006/table">
            <a:tbl>
              <a:tblPr firstRow="1" bandRow="1">
                <a:tableStyleId>{5C22544A-7EE6-4342-B048-85BDC9FD1C3A}</a:tableStyleId>
              </a:tblPr>
              <a:tblGrid>
                <a:gridCol w="2569782">
                  <a:extLst>
                    <a:ext uri="{9D8B030D-6E8A-4147-A177-3AD203B41FA5}">
                      <a16:colId xmlns:a16="http://schemas.microsoft.com/office/drawing/2014/main" val="20001"/>
                    </a:ext>
                  </a:extLst>
                </a:gridCol>
              </a:tblGrid>
              <a:tr h="224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b="1" kern="1200" dirty="0">
                          <a:solidFill>
                            <a:schemeClr val="tx1"/>
                          </a:solidFill>
                          <a:latin typeface="Arial" panose="020B0604020202020204" pitchFamily="34" charset="0"/>
                          <a:ea typeface="+mn-ea"/>
                          <a:cs typeface="Arial" panose="020B0604020202020204" pitchFamily="34" charset="0"/>
                        </a:rPr>
                        <a:t>To reduce oedema, after feed:</a:t>
                      </a:r>
                    </a:p>
                    <a:p>
                      <a:pPr marL="171450" indent="-1714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Use cold</a:t>
                      </a:r>
                      <a:r>
                        <a:rPr lang="en-US" sz="1600" b="0" baseline="0" dirty="0">
                          <a:solidFill>
                            <a:schemeClr val="tx1"/>
                          </a:solidFill>
                          <a:latin typeface="Arial" panose="020B0604020202020204" pitchFamily="34" charset="0"/>
                          <a:cs typeface="Arial" panose="020B0604020202020204" pitchFamily="34" charset="0"/>
                        </a:rPr>
                        <a:t> compress</a:t>
                      </a:r>
                      <a:br>
                        <a:rPr lang="en-US" sz="1600" b="0" baseline="0" dirty="0">
                          <a:solidFill>
                            <a:schemeClr val="tx1"/>
                          </a:solidFill>
                          <a:latin typeface="Arial" panose="020B0604020202020204" pitchFamily="34" charset="0"/>
                          <a:cs typeface="Arial" panose="020B0604020202020204" pitchFamily="34" charset="0"/>
                        </a:rPr>
                      </a:br>
                      <a:br>
                        <a:rPr lang="en-US" sz="1600" b="0" baseline="0" dirty="0">
                          <a:solidFill>
                            <a:schemeClr val="tx1"/>
                          </a:solidFill>
                          <a:latin typeface="Arial" panose="020B0604020202020204" pitchFamily="34" charset="0"/>
                          <a:cs typeface="Arial" panose="020B0604020202020204" pitchFamily="34" charset="0"/>
                        </a:rPr>
                      </a:br>
                      <a:endParaRPr lang="en-US" sz="1600" b="0" baseline="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600" b="0" baseline="0" dirty="0">
                        <a:solidFill>
                          <a:schemeClr val="accent3">
                            <a:lumMod val="50000"/>
                          </a:schemeClr>
                        </a:solidFill>
                        <a:latin typeface="+mn-lt"/>
                      </a:endParaRPr>
                    </a:p>
                    <a:p>
                      <a:pPr marL="171450" indent="-171450">
                        <a:buFont typeface="Arial" panose="020B0604020202020204" pitchFamily="34" charset="0"/>
                        <a:buChar char="•"/>
                      </a:pPr>
                      <a:endParaRPr lang="en-US" sz="1600" b="0" dirty="0">
                        <a:solidFill>
                          <a:schemeClr val="accent3">
                            <a:lumMod val="50000"/>
                          </a:schemeClr>
                        </a:solidFill>
                        <a:latin typeface="+mn-lt"/>
                      </a:endParaRPr>
                    </a:p>
                  </a:txBody>
                  <a:tcPr marL="180000" marR="182880" marT="180000" marB="180000" anchor="ctr">
                    <a:solidFill>
                      <a:schemeClr val="accent5">
                        <a:lumMod val="75000"/>
                        <a:alpha val="20000"/>
                      </a:schemeClr>
                    </a:solidFill>
                  </a:tcPr>
                </a:tc>
                <a:extLst>
                  <a:ext uri="{0D108BD9-81ED-4DB2-BD59-A6C34878D82A}">
                    <a16:rowId xmlns:a16="http://schemas.microsoft.com/office/drawing/2014/main" val="10004"/>
                  </a:ext>
                </a:extLst>
              </a:tr>
            </a:tbl>
          </a:graphicData>
        </a:graphic>
      </p:graphicFrame>
      <p:graphicFrame>
        <p:nvGraphicFramePr>
          <p:cNvPr id="22" name="Table 21">
            <a:extLst>
              <a:ext uri="{FF2B5EF4-FFF2-40B4-BE49-F238E27FC236}">
                <a16:creationId xmlns:a16="http://schemas.microsoft.com/office/drawing/2014/main" id="{3F18EA79-F20C-B1DE-AC93-30AB45C6F25B}"/>
              </a:ext>
            </a:extLst>
          </p:cNvPr>
          <p:cNvGraphicFramePr>
            <a:graphicFrameLocks noGrp="1"/>
          </p:cNvGraphicFramePr>
          <p:nvPr>
            <p:extLst>
              <p:ext uri="{D42A27DB-BD31-4B8C-83A1-F6EECF244321}">
                <p14:modId xmlns:p14="http://schemas.microsoft.com/office/powerpoint/2010/main" val="3551183944"/>
              </p:ext>
            </p:extLst>
          </p:nvPr>
        </p:nvGraphicFramePr>
        <p:xfrm>
          <a:off x="473843" y="1557942"/>
          <a:ext cx="8189162" cy="669851"/>
        </p:xfrm>
        <a:graphic>
          <a:graphicData uri="http://schemas.openxmlformats.org/drawingml/2006/table">
            <a:tbl>
              <a:tblPr firstRow="1" bandRow="1">
                <a:tableStyleId>{5C22544A-7EE6-4342-B048-85BDC9FD1C3A}</a:tableStyleId>
              </a:tblPr>
              <a:tblGrid>
                <a:gridCol w="8189162">
                  <a:extLst>
                    <a:ext uri="{9D8B030D-6E8A-4147-A177-3AD203B41FA5}">
                      <a16:colId xmlns:a16="http://schemas.microsoft.com/office/drawing/2014/main" val="20001"/>
                    </a:ext>
                  </a:extLst>
                </a:gridCol>
              </a:tblGrid>
              <a:tr h="669851">
                <a:tc>
                  <a:txBody>
                    <a:bodyPr/>
                    <a:lstStyle/>
                    <a:p>
                      <a:r>
                        <a:rPr lang="en-US" sz="1600" dirty="0">
                          <a:solidFill>
                            <a:schemeClr val="bg1"/>
                          </a:solidFill>
                          <a:latin typeface="Arial" panose="020B0604020202020204" pitchFamily="34" charset="0"/>
                          <a:cs typeface="Arial" panose="020B0604020202020204" pitchFamily="34" charset="0"/>
                        </a:rPr>
                        <a:t>Do not “rest the breast.”</a:t>
                      </a:r>
                    </a:p>
                  </a:txBody>
                  <a:tcPr marL="180000" marR="182880" marT="180000" marB="180000" anchor="ctr">
                    <a:solidFill>
                      <a:schemeClr val="accent4"/>
                    </a:solid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04B1A59-E509-AC2C-A305-3F60EA91B14F}"/>
              </a:ext>
            </a:extLst>
          </p:cNvPr>
          <p:cNvSpPr txBox="1"/>
          <p:nvPr/>
        </p:nvSpPr>
        <p:spPr>
          <a:xfrm>
            <a:off x="6816859" y="6279026"/>
            <a:ext cx="2239449" cy="196208"/>
          </a:xfrm>
          <a:prstGeom prst="rect">
            <a:avLst/>
          </a:prstGeom>
          <a:noFill/>
        </p:spPr>
        <p:txBody>
          <a:bodyPr wrap="square" rtlCol="0">
            <a:spAutoFit/>
          </a:bodyPr>
          <a:lstStyle/>
          <a:p>
            <a:r>
              <a:rPr lang="en-GB" sz="650" dirty="0">
                <a:latin typeface="Arial" panose="020B0604020202020204" pitchFamily="34" charset="0"/>
                <a:cs typeface="Arial" panose="020B0604020202020204" pitchFamily="34" charset="0"/>
              </a:rPr>
              <a:t>Adapted from WHO 2020 BFHI training modules</a:t>
            </a:r>
            <a:endParaRPr lang="en-US" sz="6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63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person's breast&#10;&#10;Description automatically generated">
            <a:extLst>
              <a:ext uri="{FF2B5EF4-FFF2-40B4-BE49-F238E27FC236}">
                <a16:creationId xmlns:a16="http://schemas.microsoft.com/office/drawing/2014/main" id="{E18F48B3-0C00-9FC4-5CD2-406DE076C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066" y="2000012"/>
            <a:ext cx="6883400" cy="4038600"/>
          </a:xfrm>
          <a:prstGeom prst="rect">
            <a:avLst/>
          </a:prstGeom>
        </p:spPr>
      </p:pic>
      <p:sp>
        <p:nvSpPr>
          <p:cNvPr id="3" name="Title 2">
            <a:extLst>
              <a:ext uri="{FF2B5EF4-FFF2-40B4-BE49-F238E27FC236}">
                <a16:creationId xmlns:a16="http://schemas.microsoft.com/office/drawing/2014/main" id="{1BB366DE-3241-65C3-0DE8-BF0C166E9C4D}"/>
              </a:ext>
            </a:extLst>
          </p:cNvPr>
          <p:cNvSpPr>
            <a:spLocks noGrp="1"/>
          </p:cNvSpPr>
          <p:nvPr>
            <p:ph type="title"/>
          </p:nvPr>
        </p:nvSpPr>
        <p:spPr/>
        <p:txBody>
          <a:bodyPr/>
          <a:lstStyle/>
          <a:p>
            <a:r>
              <a:rPr lang="en-US"/>
              <a:t>What </a:t>
            </a:r>
            <a:r>
              <a:rPr lang="en-US" dirty="0"/>
              <a:t>are the signs of blocked ducts and ?</a:t>
            </a:r>
          </a:p>
        </p:txBody>
      </p:sp>
    </p:spTree>
    <p:extLst>
      <p:ext uri="{BB962C8B-B14F-4D97-AF65-F5344CB8AC3E}">
        <p14:creationId xmlns:p14="http://schemas.microsoft.com/office/powerpoint/2010/main" val="33726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E317F3-2B5B-E5BC-AE2A-6572A9CA46E2}"/>
              </a:ext>
            </a:extLst>
          </p:cNvPr>
          <p:cNvSpPr>
            <a:spLocks noGrp="1"/>
          </p:cNvSpPr>
          <p:nvPr>
            <p:ph type="title"/>
          </p:nvPr>
        </p:nvSpPr>
        <p:spPr/>
        <p:txBody>
          <a:bodyPr/>
          <a:lstStyle/>
          <a:p>
            <a:r>
              <a:rPr lang="en-US" dirty="0"/>
              <a:t>How do you prevent and manage blocked ducts and mastitis?</a:t>
            </a:r>
            <a:endParaRPr lang="en-NO" dirty="0"/>
          </a:p>
        </p:txBody>
      </p:sp>
      <p:pic>
        <p:nvPicPr>
          <p:cNvPr id="7" name="Picture 6">
            <a:extLst>
              <a:ext uri="{FF2B5EF4-FFF2-40B4-BE49-F238E27FC236}">
                <a16:creationId xmlns:a16="http://schemas.microsoft.com/office/drawing/2014/main" id="{90F8CBF1-0896-6123-87EA-B8414A3462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457" t="24391" r="52191" b="25908"/>
          <a:stretch/>
        </p:blipFill>
        <p:spPr>
          <a:xfrm>
            <a:off x="1192107" y="1318487"/>
            <a:ext cx="2286230" cy="2166678"/>
          </a:xfrm>
          <a:prstGeom prst="rect">
            <a:avLst/>
          </a:prstGeom>
        </p:spPr>
      </p:pic>
      <p:sp>
        <p:nvSpPr>
          <p:cNvPr id="12" name="Rectangle 11">
            <a:extLst>
              <a:ext uri="{FF2B5EF4-FFF2-40B4-BE49-F238E27FC236}">
                <a16:creationId xmlns:a16="http://schemas.microsoft.com/office/drawing/2014/main" id="{4FDFC708-7D2B-21A1-8D53-24AA552D6270}"/>
              </a:ext>
            </a:extLst>
          </p:cNvPr>
          <p:cNvSpPr/>
          <p:nvPr/>
        </p:nvSpPr>
        <p:spPr>
          <a:xfrm>
            <a:off x="433632" y="3293407"/>
            <a:ext cx="3987538" cy="3063659"/>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8816A3A8-E2E8-FF10-84D5-F9F457192224}"/>
              </a:ext>
            </a:extLst>
          </p:cNvPr>
          <p:cNvSpPr txBox="1"/>
          <p:nvPr/>
        </p:nvSpPr>
        <p:spPr>
          <a:xfrm>
            <a:off x="519047" y="3365158"/>
            <a:ext cx="3930405" cy="3416320"/>
          </a:xfrm>
          <a:prstGeom prst="rect">
            <a:avLst/>
          </a:prstGeom>
          <a:noFill/>
        </p:spPr>
        <p:txBody>
          <a:bodyPr wrap="square" rtlCol="0">
            <a:spAutoFit/>
          </a:bodyPr>
          <a:lstStyle/>
          <a:p>
            <a:pPr>
              <a:spcAft>
                <a:spcPts val="600"/>
              </a:spcAft>
            </a:pPr>
            <a:r>
              <a:rPr lang="en-GB" sz="1400" b="1" dirty="0">
                <a:latin typeface="Arial" panose="020B0604020202020204" pitchFamily="34" charset="0"/>
                <a:cs typeface="Arial" panose="020B0604020202020204" pitchFamily="34" charset="0"/>
              </a:rPr>
              <a:t>Supporting mother to improve milk removal</a:t>
            </a:r>
          </a:p>
          <a:p>
            <a:r>
              <a:rPr lang="en-GB" sz="1400" dirty="0">
                <a:latin typeface="Arial" panose="020B0604020202020204" pitchFamily="34" charset="0"/>
                <a:cs typeface="Arial" panose="020B0604020202020204" pitchFamily="34" charset="0"/>
              </a:rPr>
              <a:t>Look for cause and correct</a:t>
            </a:r>
          </a:p>
          <a:p>
            <a:pPr marL="194310" indent="-194310">
              <a:buFont typeface="Arial" panose="020B0604020202020204" pitchFamily="34" charset="0"/>
              <a:buChar char="•"/>
            </a:pPr>
            <a:r>
              <a:rPr lang="en-GB" sz="1400" dirty="0">
                <a:latin typeface="Arial" panose="020B0604020202020204" pitchFamily="34" charset="0"/>
                <a:cs typeface="Arial" panose="020B0604020202020204" pitchFamily="34" charset="0"/>
              </a:rPr>
              <a:t>Poor attachment? </a:t>
            </a:r>
          </a:p>
          <a:p>
            <a:pPr marL="194310" indent="-194310">
              <a:buFont typeface="Arial" panose="020B0604020202020204" pitchFamily="34" charset="0"/>
              <a:buChar char="•"/>
            </a:pPr>
            <a:r>
              <a:rPr lang="en-GB" sz="1400" dirty="0">
                <a:latin typeface="Arial" panose="020B0604020202020204" pitchFamily="34" charset="0"/>
                <a:cs typeface="Arial" panose="020B0604020202020204" pitchFamily="34" charset="0"/>
              </a:rPr>
              <a:t>Pressure from clothes? </a:t>
            </a:r>
          </a:p>
          <a:p>
            <a:pPr marL="194310" indent="-194310">
              <a:buFont typeface="Arial" panose="020B0604020202020204" pitchFamily="34" charset="0"/>
              <a:buChar char="•"/>
            </a:pPr>
            <a:r>
              <a:rPr lang="en-GB" sz="1400" dirty="0">
                <a:latin typeface="Arial" panose="020B0604020202020204" pitchFamily="34" charset="0"/>
                <a:cs typeface="Arial" panose="020B0604020202020204" pitchFamily="34" charset="0"/>
              </a:rPr>
              <a:t>Large breasts draining poorly?</a:t>
            </a:r>
          </a:p>
          <a:p>
            <a:pPr>
              <a:spcBef>
                <a:spcPts val="600"/>
              </a:spcBef>
              <a:spcAft>
                <a:spcPts val="600"/>
              </a:spcAft>
            </a:pP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Advising and supporting</a:t>
            </a:r>
          </a:p>
          <a:p>
            <a:pPr marL="194310" indent="-194310">
              <a:buFont typeface="Arial" panose="020B0604020202020204" pitchFamily="34" charset="0"/>
              <a:buChar char="•"/>
            </a:pPr>
            <a:r>
              <a:rPr lang="en-GB" sz="1400" dirty="0">
                <a:latin typeface="Arial" panose="020B0604020202020204" pitchFamily="34" charset="0"/>
                <a:cs typeface="Arial" panose="020B0604020202020204" pitchFamily="34" charset="0"/>
              </a:rPr>
              <a:t>Frequent breastfeeds</a:t>
            </a:r>
          </a:p>
          <a:p>
            <a:pPr marL="194310" indent="-194310">
              <a:buFont typeface="Arial" panose="020B0604020202020204" pitchFamily="34" charset="0"/>
              <a:buChar char="•"/>
            </a:pPr>
            <a:r>
              <a:rPr lang="en-GB" sz="1400" dirty="0">
                <a:latin typeface="Arial" panose="020B0604020202020204" pitchFamily="34" charset="0"/>
                <a:cs typeface="Arial" panose="020B0604020202020204" pitchFamily="34" charset="0"/>
              </a:rPr>
              <a:t>Gentle massage towards nipple</a:t>
            </a:r>
          </a:p>
          <a:p>
            <a:pPr marL="194310" indent="-194310">
              <a:buFont typeface="Arial" panose="020B0604020202020204" pitchFamily="34" charset="0"/>
              <a:buChar char="•"/>
            </a:pPr>
            <a:r>
              <a:rPr lang="en-GB" sz="1400" dirty="0">
                <a:latin typeface="Arial" panose="020B0604020202020204" pitchFamily="34" charset="0"/>
                <a:cs typeface="Arial" panose="020B0604020202020204" pitchFamily="34" charset="0"/>
              </a:rPr>
              <a:t>Warm compress </a:t>
            </a:r>
          </a:p>
          <a:p>
            <a:pPr marL="194310" indent="-194310">
              <a:buFont typeface="Arial" panose="020B0604020202020204" pitchFamily="34" charset="0"/>
              <a:buChar char="•"/>
            </a:pPr>
            <a:r>
              <a:rPr lang="en-GB" sz="1400" dirty="0">
                <a:latin typeface="Arial" panose="020B0604020202020204" pitchFamily="34" charset="0"/>
                <a:cs typeface="Arial" panose="020B0604020202020204" pitchFamily="34" charset="0"/>
              </a:rPr>
              <a:t>Pain relief analgesics (ibuprofen)</a:t>
            </a:r>
          </a:p>
          <a:p>
            <a:pPr marL="194310" indent="-194310">
              <a:buFont typeface="Arial" panose="020B0604020202020204" pitchFamily="34" charset="0"/>
              <a:buChar char="•"/>
            </a:pPr>
            <a:r>
              <a:rPr lang="en-GB" sz="1400" dirty="0">
                <a:latin typeface="Arial" panose="020B0604020202020204" pitchFamily="34" charset="0"/>
                <a:cs typeface="Arial" panose="020B0604020202020204" pitchFamily="34" charset="0"/>
              </a:rPr>
              <a:t>Vary positioning</a:t>
            </a:r>
          </a:p>
          <a:p>
            <a:pPr marL="194310" indent="-194310">
              <a:spcAft>
                <a:spcPts val="600"/>
              </a:spcAft>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endParaRPr lang="en-NO" sz="14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11F62A56-5C91-1FFC-1581-EC7815FF67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595" t="20168" r="5672" b="25027"/>
          <a:stretch/>
        </p:blipFill>
        <p:spPr>
          <a:xfrm>
            <a:off x="5375947" y="1194145"/>
            <a:ext cx="2424610" cy="2389067"/>
          </a:xfrm>
          <a:prstGeom prst="rect">
            <a:avLst/>
          </a:prstGeom>
        </p:spPr>
      </p:pic>
      <p:sp>
        <p:nvSpPr>
          <p:cNvPr id="17" name="Rectangle 16">
            <a:extLst>
              <a:ext uri="{FF2B5EF4-FFF2-40B4-BE49-F238E27FC236}">
                <a16:creationId xmlns:a16="http://schemas.microsoft.com/office/drawing/2014/main" id="{2D3AC659-10FA-5881-4361-45B51FCFD23E}"/>
              </a:ext>
            </a:extLst>
          </p:cNvPr>
          <p:cNvSpPr/>
          <p:nvPr/>
        </p:nvSpPr>
        <p:spPr>
          <a:xfrm>
            <a:off x="4631821" y="3294354"/>
            <a:ext cx="4076895" cy="3059032"/>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19" name="TextBox 18">
            <a:extLst>
              <a:ext uri="{FF2B5EF4-FFF2-40B4-BE49-F238E27FC236}">
                <a16:creationId xmlns:a16="http://schemas.microsoft.com/office/drawing/2014/main" id="{80BEC0F0-B0D8-2B83-7303-F1B930967805}"/>
              </a:ext>
            </a:extLst>
          </p:cNvPr>
          <p:cNvSpPr txBox="1"/>
          <p:nvPr/>
        </p:nvSpPr>
        <p:spPr>
          <a:xfrm>
            <a:off x="4736046" y="3379648"/>
            <a:ext cx="4006393" cy="2339102"/>
          </a:xfrm>
          <a:prstGeom prst="rect">
            <a:avLst/>
          </a:prstGeom>
          <a:noFill/>
        </p:spPr>
        <p:txBody>
          <a:bodyPr wrap="square" rtlCol="0">
            <a:spAutoFit/>
          </a:bodyPr>
          <a:lstStyle/>
          <a:p>
            <a:pPr>
              <a:spcAft>
                <a:spcPts val="600"/>
              </a:spcAft>
            </a:pPr>
            <a:r>
              <a:rPr lang="en-GB" sz="1400" b="1" dirty="0">
                <a:latin typeface="Arial" panose="020B0604020202020204" pitchFamily="34" charset="0"/>
                <a:cs typeface="Arial" panose="020B0604020202020204" pitchFamily="34" charset="0"/>
              </a:rPr>
              <a:t>If these symptoms continue:</a:t>
            </a:r>
          </a:p>
          <a:p>
            <a:r>
              <a:rPr lang="en-GB" sz="1400" dirty="0">
                <a:latin typeface="Arial" panose="020B0604020202020204" pitchFamily="34" charset="0"/>
                <a:cs typeface="Arial" panose="020B0604020202020204" pitchFamily="34" charset="0"/>
              </a:rPr>
              <a:t>Symptoms severe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(high fever, large area affected, fissure,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no improvement in 24 hours) </a:t>
            </a:r>
          </a:p>
          <a:p>
            <a:pPr>
              <a:spcAft>
                <a:spcPts val="600"/>
              </a:spcAft>
            </a:pPr>
            <a:endParaRPr lang="en-GB" sz="1400" b="0" dirty="0">
              <a:latin typeface="Arial" panose="020B0604020202020204" pitchFamily="34" charset="0"/>
              <a:cs typeface="Arial" panose="020B0604020202020204" pitchFamily="34" charset="0"/>
            </a:endParaRPr>
          </a:p>
          <a:p>
            <a:pPr marL="194310" indent="-194310">
              <a:spcAft>
                <a:spcPts val="6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Pain relief and support</a:t>
            </a:r>
          </a:p>
          <a:p>
            <a:pPr marL="194310" indent="-194310">
              <a:spcAft>
                <a:spcPts val="6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Refer to an appropriate medical </a:t>
            </a:r>
            <a:br>
              <a:rPr lang="en-GB" sz="1400" b="0" dirty="0">
                <a:latin typeface="Arial" panose="020B0604020202020204" pitchFamily="34" charset="0"/>
                <a:cs typeface="Arial" panose="020B0604020202020204" pitchFamily="34" charset="0"/>
              </a:rPr>
            </a:br>
            <a:r>
              <a:rPr lang="en-GB" sz="1400" b="0" dirty="0">
                <a:latin typeface="Arial" panose="020B0604020202020204" pitchFamily="34" charset="0"/>
                <a:cs typeface="Arial" panose="020B0604020202020204" pitchFamily="34" charset="0"/>
              </a:rPr>
              <a:t>provider for antibiotic treatment </a:t>
            </a:r>
            <a:endParaRPr lang="en-GB" sz="1400" dirty="0">
              <a:latin typeface="Arial" panose="020B0604020202020204" pitchFamily="34" charset="0"/>
              <a:cs typeface="Arial" panose="020B0604020202020204" pitchFamily="34" charset="0"/>
            </a:endParaRPr>
          </a:p>
          <a:p>
            <a:endParaRPr lang="en-NO" sz="1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4E61482-746A-65E9-EC31-65A0D3FD293C}"/>
              </a:ext>
            </a:extLst>
          </p:cNvPr>
          <p:cNvSpPr txBox="1"/>
          <p:nvPr/>
        </p:nvSpPr>
        <p:spPr>
          <a:xfrm>
            <a:off x="6567933" y="6353386"/>
            <a:ext cx="2234152" cy="192360"/>
          </a:xfrm>
          <a:prstGeom prst="rect">
            <a:avLst/>
          </a:prstGeom>
          <a:noFill/>
        </p:spPr>
        <p:txBody>
          <a:bodyPr wrap="square" rtlCol="0">
            <a:spAutoFit/>
          </a:bodyPr>
          <a:lstStyle/>
          <a:p>
            <a:pPr algn="r"/>
            <a:r>
              <a:rPr lang="en-CA" sz="650" dirty="0">
                <a:solidFill>
                  <a:schemeClr val="bg1">
                    <a:lumMod val="50000"/>
                  </a:schemeClr>
                </a:solidFill>
                <a:latin typeface="Arial" panose="020B0604020202020204" pitchFamily="34" charset="0"/>
                <a:cs typeface="Arial" panose="020B0604020202020204" pitchFamily="34" charset="0"/>
              </a:rPr>
              <a:t>Adapted from WHO 2020 BFHI training modules</a:t>
            </a:r>
          </a:p>
        </p:txBody>
      </p:sp>
      <p:cxnSp>
        <p:nvCxnSpPr>
          <p:cNvPr id="10" name="Straight Connector 9">
            <a:extLst>
              <a:ext uri="{FF2B5EF4-FFF2-40B4-BE49-F238E27FC236}">
                <a16:creationId xmlns:a16="http://schemas.microsoft.com/office/drawing/2014/main" id="{A983D33C-C7F0-291E-C4C8-88BCEB40F605}"/>
              </a:ext>
            </a:extLst>
          </p:cNvPr>
          <p:cNvCxnSpPr/>
          <p:nvPr/>
        </p:nvCxnSpPr>
        <p:spPr>
          <a:xfrm>
            <a:off x="247828" y="3216494"/>
            <a:ext cx="8750893" cy="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8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17" grpId="0" animBg="1"/>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06471-D5A3-0A4F-43AF-9BB9C2E09F50}"/>
              </a:ext>
            </a:extLst>
          </p:cNvPr>
          <p:cNvSpPr/>
          <p:nvPr/>
        </p:nvSpPr>
        <p:spPr>
          <a:xfrm>
            <a:off x="0" y="0"/>
            <a:ext cx="9144000" cy="6858000"/>
          </a:xfrm>
          <a:prstGeom prst="rect">
            <a:avLst/>
          </a:prstGeom>
          <a:solidFill>
            <a:srgbClr val="F9F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5">
            <a:extLst>
              <a:ext uri="{FF2B5EF4-FFF2-40B4-BE49-F238E27FC236}">
                <a16:creationId xmlns:a16="http://schemas.microsoft.com/office/drawing/2014/main" id="{1B8642BA-95AE-3744-B086-B1CE86C74922}"/>
              </a:ext>
            </a:extLst>
          </p:cNvPr>
          <p:cNvSpPr>
            <a:spLocks noGrp="1"/>
          </p:cNvSpPr>
          <p:nvPr>
            <p:ph type="title"/>
          </p:nvPr>
        </p:nvSpPr>
        <p:spPr>
          <a:xfrm>
            <a:off x="0" y="1"/>
            <a:ext cx="9141354" cy="1707356"/>
          </a:xfrm>
          <a:prstGeom prst="rect">
            <a:avLst/>
          </a:prstGeom>
        </p:spPr>
        <p:txBody>
          <a:bodyPr/>
          <a:lstStyle/>
          <a:p>
            <a:pPr algn="ctr"/>
            <a:r>
              <a:rPr lang="en-GB" sz="4000" dirty="0"/>
              <a:t>Goal and </a:t>
            </a:r>
            <a:r>
              <a:rPr lang="nb-NO" sz="4000" dirty="0"/>
              <a:t>l</a:t>
            </a:r>
            <a:r>
              <a:rPr lang="en-NO" sz="4000" dirty="0"/>
              <a:t>earning </a:t>
            </a:r>
            <a:r>
              <a:rPr lang="en-GB" sz="4000" dirty="0"/>
              <a:t>outcomes</a:t>
            </a:r>
            <a:endParaRPr lang="en-NO" sz="4000" dirty="0"/>
          </a:p>
        </p:txBody>
      </p:sp>
      <p:sp>
        <p:nvSpPr>
          <p:cNvPr id="3" name="Content Placeholder 2">
            <a:extLst>
              <a:ext uri="{FF2B5EF4-FFF2-40B4-BE49-F238E27FC236}">
                <a16:creationId xmlns:a16="http://schemas.microsoft.com/office/drawing/2014/main" id="{2063FF68-4B19-6F91-C712-09A526690B9F}"/>
              </a:ext>
            </a:extLst>
          </p:cNvPr>
          <p:cNvSpPr>
            <a:spLocks noGrp="1"/>
          </p:cNvSpPr>
          <p:nvPr>
            <p:ph idx="1"/>
          </p:nvPr>
        </p:nvSpPr>
        <p:spPr>
          <a:xfrm>
            <a:off x="4765729" y="1707356"/>
            <a:ext cx="3870967" cy="4592763"/>
          </a:xfrm>
        </p:spPr>
        <p:txBody>
          <a:bodyPr/>
          <a:lstStyle/>
          <a:p>
            <a:pPr marL="0" indent="0">
              <a:buNone/>
            </a:pPr>
            <a:r>
              <a:rPr lang="en-US" altLang="en-US" b="1" dirty="0">
                <a:solidFill>
                  <a:schemeClr val="tx1"/>
                </a:solidFill>
              </a:rPr>
              <a:t>All mothers are supported to </a:t>
            </a:r>
            <a:br>
              <a:rPr lang="en-US" altLang="en-US" b="1" dirty="0">
                <a:solidFill>
                  <a:schemeClr val="tx1"/>
                </a:solidFill>
              </a:rPr>
            </a:br>
            <a:r>
              <a:rPr lang="en-US" altLang="en-US" b="1" dirty="0">
                <a:solidFill>
                  <a:schemeClr val="tx1"/>
                </a:solidFill>
              </a:rPr>
              <a:t>prevent and resolve breast-</a:t>
            </a:r>
            <a:br>
              <a:rPr lang="en-US" altLang="en-US" b="1" dirty="0">
                <a:solidFill>
                  <a:schemeClr val="tx1"/>
                </a:solidFill>
              </a:rPr>
            </a:br>
            <a:r>
              <a:rPr lang="en-US" altLang="en-US" b="1" dirty="0">
                <a:solidFill>
                  <a:schemeClr val="tx1"/>
                </a:solidFill>
              </a:rPr>
              <a:t>feeding difficulties.</a:t>
            </a:r>
          </a:p>
          <a:p>
            <a:r>
              <a:rPr lang="en-US" altLang="en-US" dirty="0">
                <a:solidFill>
                  <a:schemeClr val="tx1"/>
                </a:solidFill>
              </a:rPr>
              <a:t>Assess and classify breastfeeding </a:t>
            </a:r>
            <a:br>
              <a:rPr lang="en-US" altLang="en-US" dirty="0">
                <a:solidFill>
                  <a:schemeClr val="tx1"/>
                </a:solidFill>
              </a:rPr>
            </a:br>
            <a:r>
              <a:rPr lang="en-US" altLang="en-US" dirty="0">
                <a:solidFill>
                  <a:schemeClr val="tx1"/>
                </a:solidFill>
              </a:rPr>
              <a:t>difficulties.</a:t>
            </a:r>
          </a:p>
          <a:p>
            <a:r>
              <a:rPr lang="en-US" altLang="en-US" dirty="0">
                <a:solidFill>
                  <a:schemeClr val="tx1"/>
                </a:solidFill>
              </a:rPr>
              <a:t>Counsel and give practical support </a:t>
            </a:r>
            <a:br>
              <a:rPr lang="en-US" altLang="en-US" dirty="0">
                <a:solidFill>
                  <a:schemeClr val="tx1"/>
                </a:solidFill>
              </a:rPr>
            </a:br>
            <a:r>
              <a:rPr lang="en-US" altLang="en-US" dirty="0">
                <a:solidFill>
                  <a:schemeClr val="tx1"/>
                </a:solidFill>
              </a:rPr>
              <a:t>to mothers to prevent and resolve </a:t>
            </a:r>
            <a:br>
              <a:rPr lang="en-US" altLang="en-US" dirty="0">
                <a:solidFill>
                  <a:schemeClr val="tx1"/>
                </a:solidFill>
              </a:rPr>
            </a:br>
            <a:r>
              <a:rPr lang="en-US" altLang="en-US" dirty="0">
                <a:solidFill>
                  <a:schemeClr val="tx1"/>
                </a:solidFill>
              </a:rPr>
              <a:t>breastfeeding problems.</a:t>
            </a:r>
          </a:p>
          <a:p>
            <a:endParaRPr lang="en-GB" dirty="0"/>
          </a:p>
        </p:txBody>
      </p:sp>
      <p:grpSp>
        <p:nvGrpSpPr>
          <p:cNvPr id="7" name="Group 6">
            <a:extLst>
              <a:ext uri="{FF2B5EF4-FFF2-40B4-BE49-F238E27FC236}">
                <a16:creationId xmlns:a16="http://schemas.microsoft.com/office/drawing/2014/main" id="{A66BAD9D-2AB8-7339-AAF4-6FAF49C168A6}"/>
              </a:ext>
            </a:extLst>
          </p:cNvPr>
          <p:cNvGrpSpPr/>
          <p:nvPr/>
        </p:nvGrpSpPr>
        <p:grpSpPr>
          <a:xfrm>
            <a:off x="638739" y="1707356"/>
            <a:ext cx="4015155" cy="2926629"/>
            <a:chOff x="5124052" y="3842718"/>
            <a:chExt cx="3183606" cy="2392981"/>
          </a:xfrm>
          <a:solidFill>
            <a:schemeClr val="bg1"/>
          </a:solidFill>
        </p:grpSpPr>
        <p:pic>
          <p:nvPicPr>
            <p:cNvPr id="8" name="Picture 2">
              <a:extLst>
                <a:ext uri="{FF2B5EF4-FFF2-40B4-BE49-F238E27FC236}">
                  <a16:creationId xmlns:a16="http://schemas.microsoft.com/office/drawing/2014/main" id="{12CF7B96-3F38-8367-A54F-8B8CDB911F2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24052" y="3842718"/>
              <a:ext cx="3183606" cy="344048"/>
            </a:xfrm>
            <a:prstGeom prst="rect">
              <a:avLst/>
            </a:prstGeom>
            <a:grpFill/>
            <a:ln w="6350">
              <a:solidFill>
                <a:schemeClr val="tx1"/>
              </a:solidFill>
            </a:ln>
          </p:spPr>
        </p:pic>
        <p:pic>
          <p:nvPicPr>
            <p:cNvPr id="9" name="Picture 2">
              <a:hlinkClick r:id="rId4"/>
              <a:extLst>
                <a:ext uri="{FF2B5EF4-FFF2-40B4-BE49-F238E27FC236}">
                  <a16:creationId xmlns:a16="http://schemas.microsoft.com/office/drawing/2014/main" id="{1A86B165-BCB6-881C-6839-DBE870FEF4F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24052" y="4186766"/>
              <a:ext cx="3183606" cy="2048933"/>
            </a:xfrm>
            <a:prstGeom prst="rect">
              <a:avLst/>
            </a:prstGeom>
            <a:grpFill/>
            <a:ln w="6350">
              <a:solidFill>
                <a:schemeClr val="tx1"/>
              </a:solidFill>
            </a:ln>
          </p:spPr>
        </p:pic>
      </p:grpSp>
    </p:spTree>
    <p:extLst>
      <p:ext uri="{BB962C8B-B14F-4D97-AF65-F5344CB8AC3E}">
        <p14:creationId xmlns:p14="http://schemas.microsoft.com/office/powerpoint/2010/main" val="39111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33CD3D-8C98-D415-C4A7-8E37255607A9}"/>
              </a:ext>
            </a:extLst>
          </p:cNvPr>
          <p:cNvSpPr/>
          <p:nvPr/>
        </p:nvSpPr>
        <p:spPr>
          <a:xfrm>
            <a:off x="507304" y="1707887"/>
            <a:ext cx="8196807" cy="3671867"/>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6A8039C9-26D8-5473-9188-0E620B8F4EE5}"/>
              </a:ext>
            </a:extLst>
          </p:cNvPr>
          <p:cNvSpPr>
            <a:spLocks noGrp="1"/>
          </p:cNvSpPr>
          <p:nvPr>
            <p:ph type="title"/>
          </p:nvPr>
        </p:nvSpPr>
        <p:spPr/>
        <p:txBody>
          <a:bodyPr/>
          <a:lstStyle/>
          <a:p>
            <a:r>
              <a:rPr lang="en-US" sz="2800" b="1" dirty="0"/>
              <a:t>What are newborn signs of </a:t>
            </a:r>
            <a:r>
              <a:rPr lang="en-US" dirty="0"/>
              <a:t>inadequate </a:t>
            </a:r>
            <a:r>
              <a:rPr lang="en-US" sz="2800" b="1" dirty="0"/>
              <a:t>milk intake?</a:t>
            </a:r>
            <a:endParaRPr lang="en-NO" dirty="0"/>
          </a:p>
        </p:txBody>
      </p:sp>
      <p:sp>
        <p:nvSpPr>
          <p:cNvPr id="2" name="Content Placeholder 1">
            <a:extLst>
              <a:ext uri="{FF2B5EF4-FFF2-40B4-BE49-F238E27FC236}">
                <a16:creationId xmlns:a16="http://schemas.microsoft.com/office/drawing/2014/main" id="{20B05BE2-1BBE-163B-C277-D9555A8D6AE9}"/>
              </a:ext>
            </a:extLst>
          </p:cNvPr>
          <p:cNvSpPr>
            <a:spLocks noGrp="1"/>
          </p:cNvSpPr>
          <p:nvPr>
            <p:ph idx="1"/>
          </p:nvPr>
        </p:nvSpPr>
        <p:spPr>
          <a:xfrm>
            <a:off x="627681" y="1859797"/>
            <a:ext cx="8009015" cy="4440322"/>
          </a:xfrm>
          <a:prstGeom prst="rect">
            <a:avLst/>
          </a:prstGeom>
        </p:spPr>
        <p:txBody>
          <a:bodyPr/>
          <a:lstStyle/>
          <a:p>
            <a:pPr>
              <a:spcBef>
                <a:spcPts val="1600"/>
              </a:spcBef>
            </a:pPr>
            <a:r>
              <a:rPr lang="en-GB" sz="1800" b="1" dirty="0"/>
              <a:t>Clinical evidence of dehydration</a:t>
            </a:r>
          </a:p>
          <a:p>
            <a:pPr marL="162000" lvl="2" indent="0">
              <a:spcBef>
                <a:spcPts val="600"/>
              </a:spcBef>
              <a:buNone/>
            </a:pPr>
            <a:r>
              <a:rPr lang="en-GB" sz="1800" dirty="0"/>
              <a:t>Dry mucous membranes, poor skin turgor, sunken fontanelle not improved after assessment and management of breastfeeding</a:t>
            </a:r>
          </a:p>
          <a:p>
            <a:pPr>
              <a:spcBef>
                <a:spcPts val="1600"/>
              </a:spcBef>
            </a:pPr>
            <a:r>
              <a:rPr lang="en-GB" sz="1800" b="1" dirty="0"/>
              <a:t>Weight loss </a:t>
            </a:r>
          </a:p>
          <a:p>
            <a:pPr>
              <a:spcBef>
                <a:spcPts val="1600"/>
              </a:spcBef>
            </a:pPr>
            <a:r>
              <a:rPr lang="en-GB" sz="1800" b="1" dirty="0"/>
              <a:t>Low urine output</a:t>
            </a:r>
          </a:p>
          <a:p>
            <a:pPr>
              <a:spcBef>
                <a:spcPts val="1600"/>
              </a:spcBef>
            </a:pPr>
            <a:r>
              <a:rPr lang="en-GB" sz="1800" b="1" dirty="0"/>
              <a:t>Delayed bowel movements, delayed transition in stools </a:t>
            </a:r>
            <a:br>
              <a:rPr lang="en-GB" sz="1800" b="1" dirty="0"/>
            </a:br>
            <a:r>
              <a:rPr lang="en-GB" sz="1800" dirty="0"/>
              <a:t>from meconium to transitional </a:t>
            </a:r>
          </a:p>
        </p:txBody>
      </p:sp>
      <p:sp>
        <p:nvSpPr>
          <p:cNvPr id="5" name="TextBox 4">
            <a:extLst>
              <a:ext uri="{FF2B5EF4-FFF2-40B4-BE49-F238E27FC236}">
                <a16:creationId xmlns:a16="http://schemas.microsoft.com/office/drawing/2014/main" id="{AB1876AC-CD01-F624-40B7-CEAF0EC614BB}"/>
              </a:ext>
            </a:extLst>
          </p:cNvPr>
          <p:cNvSpPr txBox="1"/>
          <p:nvPr/>
        </p:nvSpPr>
        <p:spPr>
          <a:xfrm>
            <a:off x="5778632" y="6537269"/>
            <a:ext cx="2234152" cy="192360"/>
          </a:xfrm>
          <a:prstGeom prst="rect">
            <a:avLst/>
          </a:prstGeom>
          <a:noFill/>
        </p:spPr>
        <p:txBody>
          <a:bodyPr wrap="square" rtlCol="0">
            <a:spAutoFit/>
          </a:bodyPr>
          <a:lstStyle/>
          <a:p>
            <a:pPr algn="r"/>
            <a:r>
              <a:rPr lang="en-CA" sz="650" dirty="0">
                <a:latin typeface="Arial" panose="020B0604020202020204" pitchFamily="34" charset="0"/>
                <a:cs typeface="Arial" panose="020B0604020202020204" pitchFamily="34" charset="0"/>
              </a:rPr>
              <a:t>Adapted from WHO 2020 BFHI training modules</a:t>
            </a:r>
          </a:p>
        </p:txBody>
      </p:sp>
    </p:spTree>
    <p:extLst>
      <p:ext uri="{BB962C8B-B14F-4D97-AF65-F5344CB8AC3E}">
        <p14:creationId xmlns:p14="http://schemas.microsoft.com/office/powerpoint/2010/main" val="364178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9A01BC-2221-C398-A74D-F52415A46E3F}"/>
              </a:ext>
            </a:extLst>
          </p:cNvPr>
          <p:cNvSpPr/>
          <p:nvPr/>
        </p:nvSpPr>
        <p:spPr>
          <a:xfrm>
            <a:off x="6175947" y="1734853"/>
            <a:ext cx="2452104" cy="4643462"/>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9" name="Rectangle 8">
            <a:extLst>
              <a:ext uri="{FF2B5EF4-FFF2-40B4-BE49-F238E27FC236}">
                <a16:creationId xmlns:a16="http://schemas.microsoft.com/office/drawing/2014/main" id="{33341AFC-6C78-9A7E-A939-D38405FACC00}"/>
              </a:ext>
            </a:extLst>
          </p:cNvPr>
          <p:cNvSpPr/>
          <p:nvPr/>
        </p:nvSpPr>
        <p:spPr>
          <a:xfrm>
            <a:off x="2855626" y="1734853"/>
            <a:ext cx="3252866" cy="4643462"/>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A78A6EA5-C84B-2C73-2CF0-512A06FEA466}"/>
              </a:ext>
            </a:extLst>
          </p:cNvPr>
          <p:cNvSpPr>
            <a:spLocks noGrp="1"/>
          </p:cNvSpPr>
          <p:nvPr>
            <p:ph type="title"/>
          </p:nvPr>
        </p:nvSpPr>
        <p:spPr/>
        <p:txBody>
          <a:bodyPr/>
          <a:lstStyle/>
          <a:p>
            <a:r>
              <a:rPr lang="en-GB" sz="2800" b="1" dirty="0"/>
              <a:t>What are the</a:t>
            </a:r>
            <a:r>
              <a:rPr lang="en-US" sz="2800" b="1" dirty="0"/>
              <a:t> factors underlying not enough milk?</a:t>
            </a:r>
            <a:endParaRPr lang="en-NO" dirty="0"/>
          </a:p>
        </p:txBody>
      </p:sp>
      <p:sp>
        <p:nvSpPr>
          <p:cNvPr id="2" name="Content Placeholder 1">
            <a:extLst>
              <a:ext uri="{FF2B5EF4-FFF2-40B4-BE49-F238E27FC236}">
                <a16:creationId xmlns:a16="http://schemas.microsoft.com/office/drawing/2014/main" id="{65A71D95-8DE3-D143-B923-3391D304BCA4}"/>
              </a:ext>
            </a:extLst>
          </p:cNvPr>
          <p:cNvSpPr>
            <a:spLocks noGrp="1"/>
          </p:cNvSpPr>
          <p:nvPr>
            <p:ph idx="1"/>
          </p:nvPr>
        </p:nvSpPr>
        <p:spPr>
          <a:xfrm>
            <a:off x="2884721" y="1734853"/>
            <a:ext cx="5751975" cy="4565266"/>
          </a:xfrm>
          <a:prstGeom prst="rect">
            <a:avLst/>
          </a:prstGeom>
        </p:spPr>
        <p:txBody>
          <a:bodyPr/>
          <a:lstStyle/>
          <a:p>
            <a:pPr marL="0" indent="0">
              <a:spcBef>
                <a:spcPts val="300"/>
              </a:spcBef>
              <a:spcAft>
                <a:spcPts val="200"/>
              </a:spcAft>
              <a:buNone/>
            </a:pPr>
            <a:r>
              <a:rPr lang="en-US" sz="1600" b="1" dirty="0"/>
              <a:t>Breastfeeding factors </a:t>
            </a:r>
          </a:p>
          <a:p>
            <a:pPr marL="91440">
              <a:spcBef>
                <a:spcPts val="300"/>
              </a:spcBef>
              <a:spcAft>
                <a:spcPts val="200"/>
              </a:spcAft>
            </a:pPr>
            <a:r>
              <a:rPr lang="en-US" sz="1600" dirty="0"/>
              <a:t>Delayed initiation</a:t>
            </a:r>
          </a:p>
          <a:p>
            <a:pPr marL="91440">
              <a:spcBef>
                <a:spcPts val="300"/>
              </a:spcBef>
              <a:spcAft>
                <a:spcPts val="200"/>
              </a:spcAft>
            </a:pPr>
            <a:r>
              <a:rPr lang="en-US" sz="1600" dirty="0"/>
              <a:t>No or little skin-to-skin contact</a:t>
            </a:r>
          </a:p>
          <a:p>
            <a:pPr marL="91440">
              <a:spcBef>
                <a:spcPts val="300"/>
              </a:spcBef>
              <a:spcAft>
                <a:spcPts val="200"/>
              </a:spcAft>
            </a:pPr>
            <a:r>
              <a:rPr lang="en-US" sz="1600" dirty="0"/>
              <a:t>Milk “coming in” delayed due to:</a:t>
            </a:r>
          </a:p>
          <a:p>
            <a:pPr marL="342000" lvl="2">
              <a:lnSpc>
                <a:spcPts val="1700"/>
              </a:lnSpc>
              <a:spcBef>
                <a:spcPts val="300"/>
              </a:spcBef>
            </a:pPr>
            <a:r>
              <a:rPr lang="en-US" sz="1400" dirty="0"/>
              <a:t>Complications of delivery</a:t>
            </a:r>
          </a:p>
          <a:p>
            <a:pPr marL="342000" lvl="2">
              <a:lnSpc>
                <a:spcPts val="1700"/>
              </a:lnSpc>
              <a:spcBef>
                <a:spcPts val="300"/>
              </a:spcBef>
            </a:pPr>
            <a:r>
              <a:rPr lang="en-US" sz="1400" dirty="0"/>
              <a:t>Maternal illness</a:t>
            </a:r>
          </a:p>
          <a:p>
            <a:pPr marL="342000" lvl="2">
              <a:lnSpc>
                <a:spcPts val="1700"/>
              </a:lnSpc>
              <a:spcBef>
                <a:spcPts val="300"/>
              </a:spcBef>
            </a:pPr>
            <a:r>
              <a:rPr lang="en-US" sz="1400" dirty="0"/>
              <a:t>Diabetes</a:t>
            </a:r>
          </a:p>
          <a:p>
            <a:pPr marL="91440">
              <a:spcBef>
                <a:spcPts val="300"/>
              </a:spcBef>
              <a:spcAft>
                <a:spcPts val="200"/>
              </a:spcAft>
            </a:pPr>
            <a:r>
              <a:rPr lang="en-US" sz="1600" dirty="0"/>
              <a:t>Poor attachment and ineffective</a:t>
            </a:r>
            <a:br>
              <a:rPr lang="en-US" sz="1600" dirty="0"/>
            </a:br>
            <a:r>
              <a:rPr lang="en-US" sz="1600" dirty="0"/>
              <a:t>  suckling</a:t>
            </a:r>
          </a:p>
          <a:p>
            <a:pPr marL="91440">
              <a:spcBef>
                <a:spcPts val="300"/>
              </a:spcBef>
              <a:spcAft>
                <a:spcPts val="200"/>
              </a:spcAft>
            </a:pPr>
            <a:r>
              <a:rPr lang="en-US" sz="1600" dirty="0"/>
              <a:t>Feeding at fixed times</a:t>
            </a:r>
          </a:p>
          <a:p>
            <a:pPr marL="91440">
              <a:spcBef>
                <a:spcPts val="300"/>
              </a:spcBef>
              <a:spcAft>
                <a:spcPts val="200"/>
              </a:spcAft>
            </a:pPr>
            <a:r>
              <a:rPr lang="en-US" sz="1600" dirty="0"/>
              <a:t>Short or infrequent  feeds</a:t>
            </a:r>
          </a:p>
          <a:p>
            <a:pPr marL="91440">
              <a:spcBef>
                <a:spcPts val="300"/>
              </a:spcBef>
              <a:spcAft>
                <a:spcPts val="200"/>
              </a:spcAft>
            </a:pPr>
            <a:r>
              <a:rPr lang="en-US" sz="1600" dirty="0"/>
              <a:t>Supplementary feeding</a:t>
            </a:r>
          </a:p>
          <a:p>
            <a:pPr marL="91440">
              <a:spcBef>
                <a:spcPts val="300"/>
              </a:spcBef>
              <a:spcAft>
                <a:spcPts val="200"/>
              </a:spcAft>
            </a:pPr>
            <a:r>
              <a:rPr lang="en-US" sz="1600" dirty="0"/>
              <a:t>No night-time feeding</a:t>
            </a:r>
          </a:p>
          <a:p>
            <a:pPr marL="0" indent="0">
              <a:spcBef>
                <a:spcPts val="300"/>
              </a:spcBef>
              <a:spcAft>
                <a:spcPts val="200"/>
              </a:spcAft>
              <a:buNone/>
            </a:pPr>
            <a:endParaRPr lang="en-US" sz="1600" dirty="0"/>
          </a:p>
        </p:txBody>
      </p:sp>
      <p:pic>
        <p:nvPicPr>
          <p:cNvPr id="6" name="Picture 5">
            <a:extLst>
              <a:ext uri="{FF2B5EF4-FFF2-40B4-BE49-F238E27FC236}">
                <a16:creationId xmlns:a16="http://schemas.microsoft.com/office/drawing/2014/main" id="{7477AF4F-F53A-A8E6-FD38-3CA424D24D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5949" y="1727358"/>
            <a:ext cx="2272222" cy="1566088"/>
          </a:xfrm>
          <a:prstGeom prst="rect">
            <a:avLst/>
          </a:prstGeom>
        </p:spPr>
      </p:pic>
      <p:sp>
        <p:nvSpPr>
          <p:cNvPr id="7" name="Rectangle 6">
            <a:extLst>
              <a:ext uri="{FF2B5EF4-FFF2-40B4-BE49-F238E27FC236}">
                <a16:creationId xmlns:a16="http://schemas.microsoft.com/office/drawing/2014/main" id="{D2BC4496-805A-AD10-A6CE-88835DE70943}"/>
              </a:ext>
            </a:extLst>
          </p:cNvPr>
          <p:cNvSpPr/>
          <p:nvPr/>
        </p:nvSpPr>
        <p:spPr>
          <a:xfrm>
            <a:off x="1772371" y="3087366"/>
            <a:ext cx="1024639" cy="192360"/>
          </a:xfrm>
          <a:prstGeom prst="rect">
            <a:avLst/>
          </a:prstGeom>
        </p:spPr>
        <p:txBody>
          <a:bodyPr wrap="none">
            <a:spAutoFit/>
          </a:bodyPr>
          <a:lstStyle/>
          <a:p>
            <a:r>
              <a:rPr lang="en-US" sz="650" dirty="0">
                <a:solidFill>
                  <a:schemeClr val="bg1"/>
                </a:solidFill>
                <a:latin typeface="Arial" panose="020B0604020202020204" pitchFamily="34" charset="0"/>
                <a:cs typeface="Arial" panose="020B0604020202020204" pitchFamily="34" charset="0"/>
              </a:rPr>
              <a:t>© WHO/</a:t>
            </a:r>
            <a:r>
              <a:rPr lang="en-US" sz="650" dirty="0" err="1">
                <a:solidFill>
                  <a:schemeClr val="bg1"/>
                </a:solidFill>
                <a:latin typeface="Arial" panose="020B0604020202020204" pitchFamily="34" charset="0"/>
                <a:cs typeface="Arial" panose="020B0604020202020204" pitchFamily="34" charset="0"/>
              </a:rPr>
              <a:t>Yoshi</a:t>
            </a:r>
            <a:r>
              <a:rPr lang="en-US" sz="650" dirty="0">
                <a:solidFill>
                  <a:schemeClr val="bg1"/>
                </a:solidFill>
                <a:latin typeface="Arial" panose="020B0604020202020204" pitchFamily="34" charset="0"/>
                <a:cs typeface="Arial" panose="020B0604020202020204" pitchFamily="34" charset="0"/>
              </a:rPr>
              <a:t> Shimizu</a:t>
            </a:r>
          </a:p>
        </p:txBody>
      </p:sp>
      <p:sp>
        <p:nvSpPr>
          <p:cNvPr id="8" name="Content Placeholder 1">
            <a:extLst>
              <a:ext uri="{FF2B5EF4-FFF2-40B4-BE49-F238E27FC236}">
                <a16:creationId xmlns:a16="http://schemas.microsoft.com/office/drawing/2014/main" id="{EBAD61CE-7EBF-A40B-2381-FC8305B34893}"/>
              </a:ext>
            </a:extLst>
          </p:cNvPr>
          <p:cNvSpPr txBox="1">
            <a:spLocks/>
          </p:cNvSpPr>
          <p:nvPr/>
        </p:nvSpPr>
        <p:spPr>
          <a:xfrm>
            <a:off x="6263658" y="1779823"/>
            <a:ext cx="2563319"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spcBef>
                <a:spcPts val="400"/>
              </a:spcBef>
              <a:buNone/>
            </a:pPr>
            <a:r>
              <a:rPr lang="en-US" b="1" dirty="0" err="1"/>
              <a:t>Behavioural</a:t>
            </a:r>
            <a:r>
              <a:rPr lang="en-US" b="1" dirty="0"/>
              <a:t> factors </a:t>
            </a:r>
          </a:p>
          <a:p>
            <a:pPr marL="194310" indent="-194310">
              <a:spcBef>
                <a:spcPts val="400"/>
              </a:spcBef>
              <a:buFont typeface="Arial" panose="020B0604020202020204" pitchFamily="34" charset="0"/>
              <a:buChar char="•"/>
            </a:pPr>
            <a:r>
              <a:rPr lang="en-US" dirty="0"/>
              <a:t>Lack of support f</a:t>
            </a:r>
            <a:r>
              <a:rPr lang="en-US" sz="1600" dirty="0"/>
              <a:t>rom      health workers or </a:t>
            </a:r>
            <a:br>
              <a:rPr lang="en-US" sz="1600" dirty="0"/>
            </a:br>
            <a:r>
              <a:rPr lang="en-US" sz="1600" dirty="0"/>
              <a:t>family </a:t>
            </a:r>
          </a:p>
          <a:p>
            <a:pPr marL="194310" indent="-194310">
              <a:spcBef>
                <a:spcPts val="400"/>
              </a:spcBef>
              <a:buFont typeface="Arial" panose="020B0604020202020204" pitchFamily="34" charset="0"/>
              <a:buChar char="•"/>
            </a:pPr>
            <a:r>
              <a:rPr lang="en-US" sz="1600" dirty="0"/>
              <a:t>Lack of confidence</a:t>
            </a:r>
          </a:p>
          <a:p>
            <a:pPr marL="194310" indent="-194310">
              <a:spcBef>
                <a:spcPts val="400"/>
              </a:spcBef>
              <a:buFont typeface="Arial" panose="020B0604020202020204" pitchFamily="34" charset="0"/>
              <a:buChar char="•"/>
            </a:pPr>
            <a:r>
              <a:rPr lang="en-US" sz="1600" dirty="0"/>
              <a:t>Worry and stress</a:t>
            </a:r>
          </a:p>
          <a:p>
            <a:pPr marL="194310" indent="-194310">
              <a:spcBef>
                <a:spcPts val="400"/>
              </a:spcBef>
              <a:buFont typeface="Arial" panose="020B0604020202020204" pitchFamily="34" charset="0"/>
              <a:buChar char="•"/>
            </a:pPr>
            <a:r>
              <a:rPr lang="en-US" sz="1600" dirty="0"/>
              <a:t>Dislike of breast-</a:t>
            </a:r>
            <a:br>
              <a:rPr lang="en-US" sz="1600" dirty="0"/>
            </a:br>
            <a:r>
              <a:rPr lang="en-US" sz="1600" dirty="0"/>
              <a:t>feeding</a:t>
            </a:r>
          </a:p>
          <a:p>
            <a:pPr marL="194310" indent="-194310">
              <a:spcBef>
                <a:spcPts val="400"/>
              </a:spcBef>
              <a:buFont typeface="Arial" panose="020B0604020202020204" pitchFamily="34" charset="0"/>
              <a:buChar char="•"/>
            </a:pPr>
            <a:r>
              <a:rPr lang="en-US" sz="1600" dirty="0"/>
              <a:t>Tiredness</a:t>
            </a:r>
          </a:p>
          <a:p>
            <a:pPr marL="194310" indent="-194310">
              <a:spcBef>
                <a:spcPts val="400"/>
              </a:spcBef>
              <a:buFont typeface="Arial" panose="020B0604020202020204" pitchFamily="34" charset="0"/>
              <a:buChar char="•"/>
            </a:pPr>
            <a:r>
              <a:rPr lang="en-US" sz="1600" dirty="0"/>
              <a:t>Lack of bonding</a:t>
            </a:r>
          </a:p>
          <a:p>
            <a:pPr marL="194310" indent="-194310">
              <a:spcBef>
                <a:spcPts val="400"/>
              </a:spcBef>
              <a:buFont typeface="Arial" panose="020B0604020202020204" pitchFamily="34" charset="0"/>
              <a:buChar char="•"/>
            </a:pPr>
            <a:r>
              <a:rPr lang="en-US" dirty="0"/>
              <a:t>R</a:t>
            </a:r>
            <a:r>
              <a:rPr lang="en-US" sz="1600" dirty="0"/>
              <a:t>ejection of newborn</a:t>
            </a:r>
          </a:p>
          <a:p>
            <a:endParaRPr lang="en-GB" dirty="0">
              <a:solidFill>
                <a:schemeClr val="bg2">
                  <a:lumMod val="10000"/>
                </a:schemeClr>
              </a:solidFill>
            </a:endParaRPr>
          </a:p>
        </p:txBody>
      </p:sp>
    </p:spTree>
    <p:extLst>
      <p:ext uri="{BB962C8B-B14F-4D97-AF65-F5344CB8AC3E}">
        <p14:creationId xmlns:p14="http://schemas.microsoft.com/office/powerpoint/2010/main" val="427011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2" grpId="0" uiExpand="1" build="p"/>
      <p:bldP spid="8" grpId="0" uiExpand="1"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E75F93-B88D-FB5F-4663-C857D62AEC01}"/>
              </a:ext>
            </a:extLst>
          </p:cNvPr>
          <p:cNvSpPr/>
          <p:nvPr/>
        </p:nvSpPr>
        <p:spPr>
          <a:xfrm>
            <a:off x="519047" y="1734853"/>
            <a:ext cx="8083464" cy="3219086"/>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0FFCCC7F-D0CB-7DEC-8B1C-CF8788BF6387}"/>
              </a:ext>
            </a:extLst>
          </p:cNvPr>
          <p:cNvSpPr>
            <a:spLocks noGrp="1"/>
          </p:cNvSpPr>
          <p:nvPr>
            <p:ph type="title"/>
          </p:nvPr>
        </p:nvSpPr>
        <p:spPr/>
        <p:txBody>
          <a:bodyPr/>
          <a:lstStyle/>
          <a:p>
            <a:r>
              <a:rPr lang="en-US" sz="2800" b="1" dirty="0"/>
              <a:t>How will you assess if milk supply is adequate?</a:t>
            </a:r>
            <a:endParaRPr lang="en-NO" dirty="0"/>
          </a:p>
        </p:txBody>
      </p:sp>
      <p:sp>
        <p:nvSpPr>
          <p:cNvPr id="2" name="Content Placeholder 1">
            <a:extLst>
              <a:ext uri="{FF2B5EF4-FFF2-40B4-BE49-F238E27FC236}">
                <a16:creationId xmlns:a16="http://schemas.microsoft.com/office/drawing/2014/main" id="{C5037186-D516-B507-A251-3BB394387F3E}"/>
              </a:ext>
            </a:extLst>
          </p:cNvPr>
          <p:cNvSpPr>
            <a:spLocks noGrp="1"/>
          </p:cNvSpPr>
          <p:nvPr>
            <p:ph idx="1"/>
          </p:nvPr>
        </p:nvSpPr>
        <p:spPr>
          <a:xfrm>
            <a:off x="636565" y="1805553"/>
            <a:ext cx="8000131" cy="4494566"/>
          </a:xfrm>
          <a:prstGeom prst="rect">
            <a:avLst/>
          </a:prstGeom>
        </p:spPr>
        <p:txBody>
          <a:bodyPr/>
          <a:lstStyle/>
          <a:p>
            <a:pPr marL="0" indent="0">
              <a:buNone/>
            </a:pPr>
            <a:r>
              <a:rPr lang="en-GB" b="1" dirty="0"/>
              <a:t>Meena’s mother-in-law says Meena does not have enough milk.</a:t>
            </a:r>
          </a:p>
          <a:p>
            <a:r>
              <a:rPr lang="en-GB" dirty="0"/>
              <a:t>Listen carefully to the mother and take a detailed history.</a:t>
            </a:r>
          </a:p>
          <a:p>
            <a:r>
              <a:rPr lang="en-GB" dirty="0"/>
              <a:t>Use effective and empathic communication.</a:t>
            </a:r>
            <a:endParaRPr lang="en-US" dirty="0"/>
          </a:p>
          <a:p>
            <a:r>
              <a:rPr lang="en-GB" dirty="0"/>
              <a:t>Assess the infant’s health.</a:t>
            </a:r>
          </a:p>
          <a:p>
            <a:pPr lvl="0"/>
            <a:r>
              <a:rPr lang="en-GB" dirty="0"/>
              <a:t>Assess the big picture (pressure from family, etc).</a:t>
            </a:r>
          </a:p>
          <a:p>
            <a:r>
              <a:rPr lang="en-GB" dirty="0"/>
              <a:t>Assess the mother’s health (physical and psychological health).</a:t>
            </a:r>
          </a:p>
          <a:p>
            <a:pPr lvl="0"/>
            <a:r>
              <a:rPr lang="en-GB" dirty="0"/>
              <a:t>Observe one or more feeds.</a:t>
            </a:r>
          </a:p>
        </p:txBody>
      </p:sp>
      <p:grpSp>
        <p:nvGrpSpPr>
          <p:cNvPr id="4" name="Group 3">
            <a:extLst>
              <a:ext uri="{FF2B5EF4-FFF2-40B4-BE49-F238E27FC236}">
                <a16:creationId xmlns:a16="http://schemas.microsoft.com/office/drawing/2014/main" id="{CE194F08-67B5-58E1-8259-4F72F9B2A80D}"/>
              </a:ext>
            </a:extLst>
          </p:cNvPr>
          <p:cNvGrpSpPr/>
          <p:nvPr/>
        </p:nvGrpSpPr>
        <p:grpSpPr>
          <a:xfrm>
            <a:off x="512560" y="5488407"/>
            <a:ext cx="4022270" cy="360000"/>
            <a:chOff x="566707" y="4383958"/>
            <a:chExt cx="4022270" cy="360000"/>
          </a:xfrm>
        </p:grpSpPr>
        <p:grpSp>
          <p:nvGrpSpPr>
            <p:cNvPr id="5" name="Group 4">
              <a:extLst>
                <a:ext uri="{FF2B5EF4-FFF2-40B4-BE49-F238E27FC236}">
                  <a16:creationId xmlns:a16="http://schemas.microsoft.com/office/drawing/2014/main" id="{F743E6FD-551F-AC8D-7129-F4DF966B3625}"/>
                </a:ext>
              </a:extLst>
            </p:cNvPr>
            <p:cNvGrpSpPr/>
            <p:nvPr/>
          </p:nvGrpSpPr>
          <p:grpSpPr>
            <a:xfrm>
              <a:off x="690712" y="4440486"/>
              <a:ext cx="3898265" cy="260328"/>
              <a:chOff x="2381314" y="5405811"/>
              <a:chExt cx="3898265" cy="260328"/>
            </a:xfrm>
          </p:grpSpPr>
          <p:sp>
            <p:nvSpPr>
              <p:cNvPr id="7" name="TextBox 6">
                <a:extLst>
                  <a:ext uri="{FF2B5EF4-FFF2-40B4-BE49-F238E27FC236}">
                    <a16:creationId xmlns:a16="http://schemas.microsoft.com/office/drawing/2014/main" id="{5AAEB5EE-A653-6790-153C-50BD5D6DFDE2}"/>
                  </a:ext>
                </a:extLst>
              </p:cNvPr>
              <p:cNvSpPr txBox="1"/>
              <p:nvPr/>
            </p:nvSpPr>
            <p:spPr>
              <a:xfrm>
                <a:off x="2620364" y="5405811"/>
                <a:ext cx="3659215" cy="260328"/>
              </a:xfrm>
              <a:prstGeom prst="rect">
                <a:avLst/>
              </a:prstGeom>
              <a:noFill/>
            </p:spPr>
            <p:txBody>
              <a:bodyPr wrap="square">
                <a:spAutoFit/>
              </a:bodyPr>
              <a:lstStyle/>
              <a:p>
                <a:r>
                  <a:rPr lang="en-US" sz="1100" i="1"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Not enough milk</a:t>
                </a:r>
                <a:endParaRPr lang="en-US" sz="1100" b="1" dirty="0">
                  <a:solidFill>
                    <a:schemeClr val="accent5">
                      <a:lumMod val="75000"/>
                    </a:schemeClr>
                  </a:solidFill>
                  <a:latin typeface="+mj-lt"/>
                  <a:ea typeface="Calibri" panose="020F0502020204030204" pitchFamily="34" charset="0"/>
                  <a:cs typeface="Times New Roman" panose="02020603050405020304" pitchFamily="18" charset="0"/>
                </a:endParaRPr>
              </a:p>
            </p:txBody>
          </p:sp>
          <p:pic>
            <p:nvPicPr>
              <p:cNvPr id="8" name="Graphic 7">
                <a:extLst>
                  <a:ext uri="{FF2B5EF4-FFF2-40B4-BE49-F238E27FC236}">
                    <a16:creationId xmlns:a16="http://schemas.microsoft.com/office/drawing/2014/main" id="{1B4389B7-0806-648A-1330-B683765984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1314" y="5417418"/>
                <a:ext cx="223731" cy="223731"/>
              </a:xfrm>
              <a:prstGeom prst="rect">
                <a:avLst/>
              </a:prstGeom>
            </p:spPr>
          </p:pic>
        </p:grpSp>
        <p:pic>
          <p:nvPicPr>
            <p:cNvPr id="6" name="Picture 5" descr="A blue circle with a white camera&#10;&#10;Description automatically generated">
              <a:extLst>
                <a:ext uri="{FF2B5EF4-FFF2-40B4-BE49-F238E27FC236}">
                  <a16:creationId xmlns:a16="http://schemas.microsoft.com/office/drawing/2014/main" id="{3D1543E1-F821-08D7-4FDF-3B33A031D3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spTree>
    <p:extLst>
      <p:ext uri="{BB962C8B-B14F-4D97-AF65-F5344CB8AC3E}">
        <p14:creationId xmlns:p14="http://schemas.microsoft.com/office/powerpoint/2010/main" val="421675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close-up of a skin disease&#10;&#10;Description automatically generated">
            <a:extLst>
              <a:ext uri="{FF2B5EF4-FFF2-40B4-BE49-F238E27FC236}">
                <a16:creationId xmlns:a16="http://schemas.microsoft.com/office/drawing/2014/main" id="{3C813B21-58EC-2EED-8DEC-E02B5F9A9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841" y="4123128"/>
            <a:ext cx="2526403" cy="2277555"/>
          </a:xfrm>
          <a:prstGeom prst="rect">
            <a:avLst/>
          </a:prstGeom>
        </p:spPr>
      </p:pic>
      <p:pic>
        <p:nvPicPr>
          <p:cNvPr id="20" name="Picture 19" descr="A close-up of a large black spot on a pear&#10;&#10;Description automatically generated">
            <a:extLst>
              <a:ext uri="{FF2B5EF4-FFF2-40B4-BE49-F238E27FC236}">
                <a16:creationId xmlns:a16="http://schemas.microsoft.com/office/drawing/2014/main" id="{8610EA15-E976-FF07-F919-4B55AE638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098" y="4117117"/>
            <a:ext cx="2473798" cy="2289579"/>
          </a:xfrm>
          <a:prstGeom prst="rect">
            <a:avLst/>
          </a:prstGeom>
        </p:spPr>
      </p:pic>
      <p:pic>
        <p:nvPicPr>
          <p:cNvPr id="11" name="Picture 10" descr="A close up of a person's breast&#10;&#10;Description automatically generated">
            <a:extLst>
              <a:ext uri="{FF2B5EF4-FFF2-40B4-BE49-F238E27FC236}">
                <a16:creationId xmlns:a16="http://schemas.microsoft.com/office/drawing/2014/main" id="{32D09A82-497C-BA65-427F-0357DC88B2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924" y="1657728"/>
            <a:ext cx="2552700" cy="2438400"/>
          </a:xfrm>
          <a:prstGeom prst="rect">
            <a:avLst/>
          </a:prstGeom>
        </p:spPr>
      </p:pic>
      <p:sp>
        <p:nvSpPr>
          <p:cNvPr id="3" name="Title 2">
            <a:extLst>
              <a:ext uri="{FF2B5EF4-FFF2-40B4-BE49-F238E27FC236}">
                <a16:creationId xmlns:a16="http://schemas.microsoft.com/office/drawing/2014/main" id="{8A5BECD6-E39B-EE43-BD4F-CCE9C51D9FD9}"/>
              </a:ext>
            </a:extLst>
          </p:cNvPr>
          <p:cNvSpPr>
            <a:spLocks noGrp="1"/>
          </p:cNvSpPr>
          <p:nvPr>
            <p:ph type="title"/>
          </p:nvPr>
        </p:nvSpPr>
        <p:spPr>
          <a:xfrm>
            <a:off x="1652451" y="281687"/>
            <a:ext cx="7648946" cy="1036800"/>
          </a:xfrm>
        </p:spPr>
        <p:txBody>
          <a:bodyPr/>
          <a:lstStyle/>
          <a:p>
            <a:r>
              <a:rPr lang="nb-NO" dirty="0"/>
              <a:t>What are the signs of sore nipples?</a:t>
            </a:r>
            <a:endParaRPr lang="en-NO" dirty="0"/>
          </a:p>
        </p:txBody>
      </p:sp>
      <p:sp>
        <p:nvSpPr>
          <p:cNvPr id="4" name="Content Placeholder 3">
            <a:extLst>
              <a:ext uri="{FF2B5EF4-FFF2-40B4-BE49-F238E27FC236}">
                <a16:creationId xmlns:a16="http://schemas.microsoft.com/office/drawing/2014/main" id="{A687C9CB-F430-86A7-6495-C5164A36D06A}"/>
              </a:ext>
            </a:extLst>
          </p:cNvPr>
          <p:cNvSpPr txBox="1">
            <a:spLocks/>
          </p:cNvSpPr>
          <p:nvPr/>
        </p:nvSpPr>
        <p:spPr>
          <a:xfrm>
            <a:off x="2004673" y="1922613"/>
            <a:ext cx="5821170" cy="4441334"/>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Font typeface="Arial" panose="020B0604020202020204" pitchFamily="34" charset="0"/>
              <a:buNone/>
            </a:pPr>
            <a:endParaRPr lang="en-US" b="1"/>
          </a:p>
          <a:p>
            <a:pPr marL="0" indent="0">
              <a:buFont typeface="Arial" panose="020B0604020202020204" pitchFamily="34" charset="0"/>
              <a:buNone/>
            </a:pPr>
            <a:endParaRPr lang="en-US" dirty="0"/>
          </a:p>
        </p:txBody>
      </p:sp>
      <p:pic>
        <p:nvPicPr>
          <p:cNvPr id="16" name="Picture 15" descr="A close-up of a breast&#10;&#10;Description automatically generated">
            <a:extLst>
              <a:ext uri="{FF2B5EF4-FFF2-40B4-BE49-F238E27FC236}">
                <a16:creationId xmlns:a16="http://schemas.microsoft.com/office/drawing/2014/main" id="{8FFCBBF0-2EBD-2F93-C4EE-BCB0BD6744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1657728"/>
            <a:ext cx="2438400" cy="2438400"/>
          </a:xfrm>
          <a:prstGeom prst="rect">
            <a:avLst/>
          </a:prstGeom>
        </p:spPr>
      </p:pic>
      <p:sp>
        <p:nvSpPr>
          <p:cNvPr id="6" name="TextBox 5">
            <a:extLst>
              <a:ext uri="{FF2B5EF4-FFF2-40B4-BE49-F238E27FC236}">
                <a16:creationId xmlns:a16="http://schemas.microsoft.com/office/drawing/2014/main" id="{933C71BF-A439-02F8-AFE8-56BF83191573}"/>
              </a:ext>
            </a:extLst>
          </p:cNvPr>
          <p:cNvSpPr txBox="1"/>
          <p:nvPr/>
        </p:nvSpPr>
        <p:spPr>
          <a:xfrm>
            <a:off x="3580827" y="3889947"/>
            <a:ext cx="1013069" cy="192360"/>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 UNICEF C107-32</a:t>
            </a:r>
            <a:endParaRPr lang="en-US" sz="65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128474-9513-1F00-FB9F-0BDD05F39218}"/>
              </a:ext>
            </a:extLst>
          </p:cNvPr>
          <p:cNvSpPr txBox="1"/>
          <p:nvPr/>
        </p:nvSpPr>
        <p:spPr>
          <a:xfrm>
            <a:off x="6138615" y="3893767"/>
            <a:ext cx="1013069" cy="192360"/>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 Felicity Savage</a:t>
            </a:r>
          </a:p>
        </p:txBody>
      </p:sp>
      <p:sp>
        <p:nvSpPr>
          <p:cNvPr id="8" name="TextBox 7">
            <a:extLst>
              <a:ext uri="{FF2B5EF4-FFF2-40B4-BE49-F238E27FC236}">
                <a16:creationId xmlns:a16="http://schemas.microsoft.com/office/drawing/2014/main" id="{1BD99D23-830B-6576-3C0C-F7B21B1CAA4C}"/>
              </a:ext>
            </a:extLst>
          </p:cNvPr>
          <p:cNvSpPr txBox="1"/>
          <p:nvPr/>
        </p:nvSpPr>
        <p:spPr>
          <a:xfrm>
            <a:off x="3580827" y="6218046"/>
            <a:ext cx="1013069" cy="192360"/>
          </a:xfrm>
          <a:prstGeom prst="rect">
            <a:avLst/>
          </a:prstGeom>
          <a:noFill/>
        </p:spPr>
        <p:txBody>
          <a:bodyPr wrap="square" rtlCol="0">
            <a:spAutoFit/>
          </a:bodyPr>
          <a:lstStyle/>
          <a:p>
            <a:pPr algn="r"/>
            <a:r>
              <a:rPr lang="en-CA" sz="650" dirty="0">
                <a:solidFill>
                  <a:schemeClr val="tx1">
                    <a:lumMod val="60000"/>
                    <a:lumOff val="40000"/>
                  </a:schemeClr>
                </a:solidFill>
                <a:latin typeface="Arial" panose="020B0604020202020204" pitchFamily="34" charset="0"/>
                <a:cs typeface="Arial" panose="020B0604020202020204" pitchFamily="34" charset="0"/>
              </a:rPr>
              <a:t>© Felicity Savage</a:t>
            </a:r>
          </a:p>
        </p:txBody>
      </p:sp>
      <p:sp>
        <p:nvSpPr>
          <p:cNvPr id="9" name="TextBox 8">
            <a:extLst>
              <a:ext uri="{FF2B5EF4-FFF2-40B4-BE49-F238E27FC236}">
                <a16:creationId xmlns:a16="http://schemas.microsoft.com/office/drawing/2014/main" id="{E5DBBEC5-9DA8-D593-6423-904C572DB675}"/>
              </a:ext>
            </a:extLst>
          </p:cNvPr>
          <p:cNvSpPr txBox="1"/>
          <p:nvPr/>
        </p:nvSpPr>
        <p:spPr>
          <a:xfrm>
            <a:off x="6146611" y="6217443"/>
            <a:ext cx="1013069" cy="192360"/>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 Chloe Fisher</a:t>
            </a:r>
            <a:endParaRPr lang="en-US" sz="6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55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1BBE7E-1152-85F5-7A41-2D38DED0606C}"/>
              </a:ext>
            </a:extLst>
          </p:cNvPr>
          <p:cNvSpPr/>
          <p:nvPr/>
        </p:nvSpPr>
        <p:spPr>
          <a:xfrm>
            <a:off x="4639456" y="1734853"/>
            <a:ext cx="3997240" cy="178034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E917A709-9711-2ED2-5448-324B323AC380}"/>
              </a:ext>
            </a:extLst>
          </p:cNvPr>
          <p:cNvSpPr>
            <a:spLocks noGrp="1"/>
          </p:cNvSpPr>
          <p:nvPr>
            <p:ph type="title"/>
          </p:nvPr>
        </p:nvSpPr>
        <p:spPr>
          <a:xfrm>
            <a:off x="1652451" y="281687"/>
            <a:ext cx="7155218" cy="1036800"/>
          </a:xfrm>
        </p:spPr>
        <p:txBody>
          <a:bodyPr/>
          <a:lstStyle/>
          <a:p>
            <a:r>
              <a:rPr lang="en-GB" dirty="0"/>
              <a:t>What are common causes and management of sore or cracked nipples</a:t>
            </a:r>
            <a:r>
              <a:rPr lang="en-GB" sz="2800" dirty="0"/>
              <a:t>?</a:t>
            </a:r>
            <a:endParaRPr lang="en-NO" dirty="0"/>
          </a:p>
        </p:txBody>
      </p:sp>
      <p:sp>
        <p:nvSpPr>
          <p:cNvPr id="2" name="Content Placeholder 1">
            <a:extLst>
              <a:ext uri="{FF2B5EF4-FFF2-40B4-BE49-F238E27FC236}">
                <a16:creationId xmlns:a16="http://schemas.microsoft.com/office/drawing/2014/main" id="{F9F60E01-24E7-B508-1A82-41653B78C46B}"/>
              </a:ext>
            </a:extLst>
          </p:cNvPr>
          <p:cNvSpPr>
            <a:spLocks noGrp="1"/>
          </p:cNvSpPr>
          <p:nvPr>
            <p:ph idx="1"/>
          </p:nvPr>
        </p:nvSpPr>
        <p:spPr>
          <a:xfrm>
            <a:off x="4723630" y="1797802"/>
            <a:ext cx="3997240" cy="4455821"/>
          </a:xfrm>
          <a:prstGeom prst="rect">
            <a:avLst/>
          </a:prstGeom>
        </p:spPr>
        <p:txBody>
          <a:bodyPr/>
          <a:lstStyle/>
          <a:p>
            <a:pPr marL="0" indent="0">
              <a:buNone/>
            </a:pPr>
            <a:r>
              <a:rPr lang="en-US" b="1" dirty="0"/>
              <a:t>Causes</a:t>
            </a:r>
          </a:p>
          <a:p>
            <a:pPr>
              <a:spcBef>
                <a:spcPts val="600"/>
              </a:spcBef>
            </a:pPr>
            <a:r>
              <a:rPr lang="en-US" dirty="0"/>
              <a:t>Poor attachment </a:t>
            </a:r>
          </a:p>
          <a:p>
            <a:pPr>
              <a:spcBef>
                <a:spcPts val="600"/>
              </a:spcBef>
            </a:pPr>
            <a:r>
              <a:rPr lang="en-US" dirty="0"/>
              <a:t>Candidiasis</a:t>
            </a:r>
          </a:p>
          <a:p>
            <a:pPr>
              <a:spcBef>
                <a:spcPts val="600"/>
              </a:spcBef>
            </a:pPr>
            <a:r>
              <a:rPr lang="en-US" dirty="0"/>
              <a:t>Tongue tie (less common)</a:t>
            </a:r>
          </a:p>
          <a:p>
            <a:pPr marL="0" indent="0">
              <a:buNone/>
            </a:pPr>
            <a:endParaRPr lang="en-US" dirty="0"/>
          </a:p>
        </p:txBody>
      </p:sp>
      <p:sp>
        <p:nvSpPr>
          <p:cNvPr id="4" name="Rectangle 3">
            <a:extLst>
              <a:ext uri="{FF2B5EF4-FFF2-40B4-BE49-F238E27FC236}">
                <a16:creationId xmlns:a16="http://schemas.microsoft.com/office/drawing/2014/main" id="{DF5E3F32-D759-BC17-1A88-925712B23A37}"/>
              </a:ext>
            </a:extLst>
          </p:cNvPr>
          <p:cNvSpPr/>
          <p:nvPr/>
        </p:nvSpPr>
        <p:spPr>
          <a:xfrm>
            <a:off x="4639456" y="3638767"/>
            <a:ext cx="3997240" cy="2520296"/>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pic>
        <p:nvPicPr>
          <p:cNvPr id="6" name="Picture 5">
            <a:extLst>
              <a:ext uri="{FF2B5EF4-FFF2-40B4-BE49-F238E27FC236}">
                <a16:creationId xmlns:a16="http://schemas.microsoft.com/office/drawing/2014/main" id="{4640BFFA-83C7-EE3E-08B5-AE8FACBB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32" y="1734853"/>
            <a:ext cx="3946794" cy="2969702"/>
          </a:xfrm>
          <a:prstGeom prst="rect">
            <a:avLst/>
          </a:prstGeom>
        </p:spPr>
      </p:pic>
      <p:sp>
        <p:nvSpPr>
          <p:cNvPr id="8" name="TextBox 7">
            <a:extLst>
              <a:ext uri="{FF2B5EF4-FFF2-40B4-BE49-F238E27FC236}">
                <a16:creationId xmlns:a16="http://schemas.microsoft.com/office/drawing/2014/main" id="{EBF7A9F3-31EF-9FDA-6072-3EADE65D4488}"/>
              </a:ext>
            </a:extLst>
          </p:cNvPr>
          <p:cNvSpPr txBox="1"/>
          <p:nvPr/>
        </p:nvSpPr>
        <p:spPr>
          <a:xfrm>
            <a:off x="3441029" y="4512195"/>
            <a:ext cx="1013069" cy="192360"/>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 Felicity Savage</a:t>
            </a:r>
          </a:p>
        </p:txBody>
      </p:sp>
      <p:sp>
        <p:nvSpPr>
          <p:cNvPr id="9" name="TextBox 8">
            <a:extLst>
              <a:ext uri="{FF2B5EF4-FFF2-40B4-BE49-F238E27FC236}">
                <a16:creationId xmlns:a16="http://schemas.microsoft.com/office/drawing/2014/main" id="{8D0AEBB9-35B5-430A-DDB9-3507A95CC9CE}"/>
              </a:ext>
            </a:extLst>
          </p:cNvPr>
          <p:cNvSpPr txBox="1"/>
          <p:nvPr/>
        </p:nvSpPr>
        <p:spPr>
          <a:xfrm>
            <a:off x="6811092" y="6195974"/>
            <a:ext cx="2082522" cy="192360"/>
          </a:xfrm>
          <a:prstGeom prst="rect">
            <a:avLst/>
          </a:prstGeom>
          <a:noFill/>
        </p:spPr>
        <p:txBody>
          <a:bodyPr wrap="square" rtlCol="0">
            <a:spAutoFit/>
          </a:bodyPr>
          <a:lstStyle/>
          <a:p>
            <a:r>
              <a:rPr lang="en-CA" sz="650" dirty="0">
                <a:latin typeface="Arial" panose="020B0604020202020204" pitchFamily="34" charset="0"/>
                <a:cs typeface="Arial" panose="020B0604020202020204" pitchFamily="34" charset="0"/>
              </a:rPr>
              <a:t>Adapted from WHO 2020 BFHI training modules</a:t>
            </a:r>
          </a:p>
        </p:txBody>
      </p:sp>
      <p:sp>
        <p:nvSpPr>
          <p:cNvPr id="5" name="TextBox 4">
            <a:extLst>
              <a:ext uri="{FF2B5EF4-FFF2-40B4-BE49-F238E27FC236}">
                <a16:creationId xmlns:a16="http://schemas.microsoft.com/office/drawing/2014/main" id="{03E3994A-2727-8B7E-C5C0-9354A14CAD27}"/>
              </a:ext>
            </a:extLst>
          </p:cNvPr>
          <p:cNvSpPr txBox="1"/>
          <p:nvPr/>
        </p:nvSpPr>
        <p:spPr>
          <a:xfrm>
            <a:off x="4723630" y="3735755"/>
            <a:ext cx="3895332" cy="2287806"/>
          </a:xfrm>
          <a:prstGeom prst="rect">
            <a:avLst/>
          </a:prstGeom>
          <a:noFill/>
        </p:spPr>
        <p:txBody>
          <a:bodyPr wrap="square" rtlCol="0">
            <a:spAutoFit/>
          </a:bodyPr>
          <a:lstStyle/>
          <a:p>
            <a:pPr>
              <a:spcBef>
                <a:spcPts val="1000"/>
              </a:spcBef>
              <a:spcAft>
                <a:spcPts val="245"/>
              </a:spcAft>
            </a:pPr>
            <a:r>
              <a:rPr lang="en-US" b="1" dirty="0">
                <a:latin typeface="Arial" panose="020B0604020202020204" pitchFamily="34" charset="0"/>
                <a:cs typeface="Arial" panose="020B0604020202020204" pitchFamily="34" charset="0"/>
              </a:rPr>
              <a:t>Management</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Improve attachment</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Identify and address underlying cause – engorgement, fissure, Candida, tongue tie</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Protect skin to promote wound healing</a:t>
            </a:r>
          </a:p>
        </p:txBody>
      </p:sp>
    </p:spTree>
    <p:extLst>
      <p:ext uri="{BB962C8B-B14F-4D97-AF65-F5344CB8AC3E}">
        <p14:creationId xmlns:p14="http://schemas.microsoft.com/office/powerpoint/2010/main" val="213079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uiExpand="1" build="p"/>
      <p:bldP spid="4" grpId="0" animBg="1"/>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48771-DDFE-91AB-BA13-2D136F5B851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E44562-F45D-73F0-B2E8-B5FCD20277D2}"/>
              </a:ext>
            </a:extLst>
          </p:cNvPr>
          <p:cNvSpPr/>
          <p:nvPr/>
        </p:nvSpPr>
        <p:spPr>
          <a:xfrm>
            <a:off x="0" y="0"/>
            <a:ext cx="9144000" cy="6858000"/>
          </a:xfrm>
          <a:prstGeom prst="rect">
            <a:avLst/>
          </a:prstGeom>
          <a:solidFill>
            <a:srgbClr val="F9F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4AC3D6E8-D929-D2DF-98EF-809D9A85767A}"/>
              </a:ext>
            </a:extLst>
          </p:cNvPr>
          <p:cNvSpPr>
            <a:spLocks noGrp="1"/>
          </p:cNvSpPr>
          <p:nvPr>
            <p:ph type="title"/>
          </p:nvPr>
        </p:nvSpPr>
        <p:spPr/>
        <p:txBody>
          <a:bodyPr/>
          <a:lstStyle/>
          <a:p>
            <a:r>
              <a:rPr lang="en-US" sz="4000" b="1" dirty="0">
                <a:latin typeface="Arial" panose="020B0604020202020204" pitchFamily="34" charset="0"/>
                <a:cs typeface="Arial" panose="020B0604020202020204" pitchFamily="34" charset="0"/>
              </a:rPr>
              <a:t>Maternal illness and newborn conditions</a:t>
            </a:r>
            <a:endParaRPr lang="en-NO" dirty="0"/>
          </a:p>
        </p:txBody>
      </p:sp>
    </p:spTree>
    <p:extLst>
      <p:ext uri="{BB962C8B-B14F-4D97-AF65-F5344CB8AC3E}">
        <p14:creationId xmlns:p14="http://schemas.microsoft.com/office/powerpoint/2010/main" val="1223640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E1D16-BA21-0CDE-3F79-91A8CB4A7154}"/>
              </a:ext>
            </a:extLst>
          </p:cNvPr>
          <p:cNvSpPr>
            <a:spLocks noGrp="1"/>
          </p:cNvSpPr>
          <p:nvPr>
            <p:ph type="title"/>
          </p:nvPr>
        </p:nvSpPr>
        <p:spPr>
          <a:xfrm>
            <a:off x="1652450" y="281687"/>
            <a:ext cx="7161349" cy="1036800"/>
          </a:xfrm>
        </p:spPr>
        <p:txBody>
          <a:bodyPr/>
          <a:lstStyle/>
          <a:p>
            <a:r>
              <a:rPr lang="en-US" dirty="0"/>
              <a:t>What newborn conditions affect breastfeeding?</a:t>
            </a:r>
            <a:endParaRPr lang="en-NO" dirty="0"/>
          </a:p>
        </p:txBody>
      </p:sp>
      <p:pic>
        <p:nvPicPr>
          <p:cNvPr id="5" name="Picture 2">
            <a:extLst>
              <a:ext uri="{FF2B5EF4-FFF2-40B4-BE49-F238E27FC236}">
                <a16:creationId xmlns:a16="http://schemas.microsoft.com/office/drawing/2014/main" id="{E98B08E7-C3B7-3D9D-C488-680AD08A1D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552" y="1727358"/>
            <a:ext cx="5761832" cy="4321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E4DA85C-FE7D-5416-EBBF-B70FB24F4C39}"/>
              </a:ext>
            </a:extLst>
          </p:cNvPr>
          <p:cNvSpPr txBox="1"/>
          <p:nvPr/>
        </p:nvSpPr>
        <p:spPr>
          <a:xfrm>
            <a:off x="4856813" y="5863868"/>
            <a:ext cx="1424066" cy="192360"/>
          </a:xfrm>
          <a:prstGeom prst="rect">
            <a:avLst/>
          </a:prstGeom>
          <a:noFill/>
        </p:spPr>
        <p:txBody>
          <a:bodyPr wrap="square" rtlCol="0">
            <a:spAutoFit/>
          </a:bodyPr>
          <a:lstStyle/>
          <a:p>
            <a:pPr algn="r"/>
            <a:r>
              <a:rPr lang="en-US" sz="650" dirty="0">
                <a:solidFill>
                  <a:schemeClr val="bg1"/>
                </a:solidFill>
                <a:latin typeface="Arial" panose="020B0604020202020204" pitchFamily="34" charset="0"/>
                <a:cs typeface="Arial" panose="020B0604020202020204" pitchFamily="34" charset="0"/>
              </a:rPr>
              <a:t>© WHO</a:t>
            </a:r>
          </a:p>
        </p:txBody>
      </p:sp>
    </p:spTree>
    <p:extLst>
      <p:ext uri="{BB962C8B-B14F-4D97-AF65-F5344CB8AC3E}">
        <p14:creationId xmlns:p14="http://schemas.microsoft.com/office/powerpoint/2010/main" val="2486295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6A2C83-D92F-164F-5A57-55913D738A91}"/>
              </a:ext>
            </a:extLst>
          </p:cNvPr>
          <p:cNvSpPr>
            <a:spLocks noGrp="1"/>
          </p:cNvSpPr>
          <p:nvPr>
            <p:ph type="title"/>
          </p:nvPr>
        </p:nvSpPr>
        <p:spPr/>
        <p:txBody>
          <a:bodyPr/>
          <a:lstStyle/>
          <a:p>
            <a:r>
              <a:rPr lang="en-GB" dirty="0"/>
              <a:t>Position a baby with cleft </a:t>
            </a:r>
            <a:endParaRPr lang="en-NO" dirty="0"/>
          </a:p>
        </p:txBody>
      </p:sp>
      <p:grpSp>
        <p:nvGrpSpPr>
          <p:cNvPr id="2" name="Group 1">
            <a:extLst>
              <a:ext uri="{FF2B5EF4-FFF2-40B4-BE49-F238E27FC236}">
                <a16:creationId xmlns:a16="http://schemas.microsoft.com/office/drawing/2014/main" id="{A931AE39-2404-C5DD-D092-A655493686B8}"/>
              </a:ext>
            </a:extLst>
          </p:cNvPr>
          <p:cNvGrpSpPr/>
          <p:nvPr/>
        </p:nvGrpSpPr>
        <p:grpSpPr>
          <a:xfrm>
            <a:off x="4345943" y="1598155"/>
            <a:ext cx="4635003" cy="4323947"/>
            <a:chOff x="884828" y="1727842"/>
            <a:chExt cx="4635003" cy="4323947"/>
          </a:xfrm>
        </p:grpSpPr>
        <p:pic>
          <p:nvPicPr>
            <p:cNvPr id="5" name="Picture 4">
              <a:extLst>
                <a:ext uri="{FF2B5EF4-FFF2-40B4-BE49-F238E27FC236}">
                  <a16:creationId xmlns:a16="http://schemas.microsoft.com/office/drawing/2014/main" id="{D3C015DC-8575-B20C-A1D1-DD4FF6B533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562"/>
            <a:stretch/>
          </p:blipFill>
          <p:spPr>
            <a:xfrm>
              <a:off x="884828" y="1727842"/>
              <a:ext cx="3670704" cy="4276483"/>
            </a:xfrm>
            <a:prstGeom prst="rect">
              <a:avLst/>
            </a:prstGeom>
          </p:spPr>
        </p:pic>
        <p:sp>
          <p:nvSpPr>
            <p:cNvPr id="6" name="TextBox 5">
              <a:extLst>
                <a:ext uri="{FF2B5EF4-FFF2-40B4-BE49-F238E27FC236}">
                  <a16:creationId xmlns:a16="http://schemas.microsoft.com/office/drawing/2014/main" id="{85F2515C-983C-BAC8-99EB-93F851C4E762}"/>
                </a:ext>
              </a:extLst>
            </p:cNvPr>
            <p:cNvSpPr txBox="1"/>
            <p:nvPr/>
          </p:nvSpPr>
          <p:spPr>
            <a:xfrm>
              <a:off x="3591233" y="5759401"/>
              <a:ext cx="1928598" cy="292388"/>
            </a:xfrm>
            <a:prstGeom prst="rect">
              <a:avLst/>
            </a:prstGeom>
            <a:noFill/>
          </p:spPr>
          <p:txBody>
            <a:bodyPr wrap="square" rtlCol="0">
              <a:spAutoFit/>
            </a:bodyPr>
            <a:lstStyle/>
            <a:p>
              <a:r>
                <a:rPr lang="en-GB" sz="650" dirty="0">
                  <a:latin typeface="Arial" panose="020B0604020202020204" pitchFamily="34" charset="0"/>
                  <a:cs typeface="Arial" panose="020B0604020202020204" pitchFamily="34" charset="0"/>
                </a:rPr>
                <a:t>©</a:t>
              </a:r>
              <a:r>
                <a:rPr lang="en-GB" sz="650" dirty="0" err="1">
                  <a:latin typeface="Arial" panose="020B0604020202020204" pitchFamily="34" charset="0"/>
                  <a:cs typeface="Arial" panose="020B0604020202020204" pitchFamily="34" charset="0"/>
                </a:rPr>
                <a:t>smiletrain</a:t>
              </a:r>
              <a:r>
                <a:rPr lang="en-GB" sz="650" dirty="0">
                  <a:latin typeface="Arial" panose="020B0604020202020204" pitchFamily="34" charset="0"/>
                  <a:cs typeface="Arial" panose="020B0604020202020204" pitchFamily="34" charset="0"/>
                </a:rPr>
                <a:t> 2021</a:t>
              </a:r>
            </a:p>
            <a:p>
              <a:endParaRPr lang="en-NO" sz="650" dirty="0">
                <a:solidFill>
                  <a:schemeClr val="tx1">
                    <a:lumMod val="40000"/>
                    <a:lumOff val="60000"/>
                  </a:schemeClr>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1EA844DB-9B18-3A2B-D7E8-5118180066C4}"/>
              </a:ext>
            </a:extLst>
          </p:cNvPr>
          <p:cNvGrpSpPr/>
          <p:nvPr/>
        </p:nvGrpSpPr>
        <p:grpSpPr>
          <a:xfrm>
            <a:off x="1782719" y="1598155"/>
            <a:ext cx="3197850" cy="2063016"/>
            <a:chOff x="722614" y="1694213"/>
            <a:chExt cx="3197850" cy="2063016"/>
          </a:xfrm>
        </p:grpSpPr>
        <p:grpSp>
          <p:nvGrpSpPr>
            <p:cNvPr id="7" name="Group 6">
              <a:extLst>
                <a:ext uri="{FF2B5EF4-FFF2-40B4-BE49-F238E27FC236}">
                  <a16:creationId xmlns:a16="http://schemas.microsoft.com/office/drawing/2014/main" id="{0ACDC73E-2B07-F59E-9953-CDAE949D1C96}"/>
                </a:ext>
              </a:extLst>
            </p:cNvPr>
            <p:cNvGrpSpPr/>
            <p:nvPr/>
          </p:nvGrpSpPr>
          <p:grpSpPr>
            <a:xfrm>
              <a:off x="722614" y="1694213"/>
              <a:ext cx="3197850" cy="2063016"/>
              <a:chOff x="2212763" y="1738639"/>
              <a:chExt cx="3197850" cy="2063016"/>
            </a:xfrm>
          </p:grpSpPr>
          <p:pic>
            <p:nvPicPr>
              <p:cNvPr id="8" name="Picture 3" descr="Unilateral Cleft.mp4">
                <a:hlinkClick r:id="rId4"/>
                <a:extLst>
                  <a:ext uri="{FF2B5EF4-FFF2-40B4-BE49-F238E27FC236}">
                    <a16:creationId xmlns:a16="http://schemas.microsoft.com/office/drawing/2014/main" id="{EFACC484-001E-756F-D71B-66E36EF482A2}"/>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bwMode="auto">
              <a:xfrm>
                <a:off x="2212763" y="1738639"/>
                <a:ext cx="1910951" cy="164320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1C33B3F-B9A3-2518-CF05-08C1C1577CAF}"/>
                  </a:ext>
                </a:extLst>
              </p:cNvPr>
              <p:cNvGrpSpPr/>
              <p:nvPr/>
            </p:nvGrpSpPr>
            <p:grpSpPr>
              <a:xfrm>
                <a:off x="2223019" y="3441655"/>
                <a:ext cx="3187594" cy="360000"/>
                <a:chOff x="2304969" y="5355975"/>
                <a:chExt cx="3187594" cy="360000"/>
              </a:xfrm>
            </p:grpSpPr>
            <p:sp>
              <p:nvSpPr>
                <p:cNvPr id="10" name="TextBox 9">
                  <a:extLst>
                    <a:ext uri="{FF2B5EF4-FFF2-40B4-BE49-F238E27FC236}">
                      <a16:creationId xmlns:a16="http://schemas.microsoft.com/office/drawing/2014/main" id="{17837D1E-7F0B-453E-0033-7DBCBDE43201}"/>
                    </a:ext>
                  </a:extLst>
                </p:cNvPr>
                <p:cNvSpPr txBox="1"/>
                <p:nvPr/>
              </p:nvSpPr>
              <p:spPr>
                <a:xfrm>
                  <a:off x="2664969" y="5405811"/>
                  <a:ext cx="2827594" cy="260328"/>
                </a:xfrm>
                <a:prstGeom prst="rect">
                  <a:avLst/>
                </a:prstGeom>
                <a:noFill/>
              </p:spPr>
              <p:txBody>
                <a:bodyPr wrap="square">
                  <a:spAutoFit/>
                </a:bodyPr>
                <a:lstStyle/>
                <a:p>
                  <a:pPr fontAlgn="base">
                    <a:lnSpc>
                      <a:spcPct val="107000"/>
                    </a:lnSpc>
                    <a:spcBef>
                      <a:spcPct val="0"/>
                    </a:spcBef>
                    <a:spcAft>
                      <a:spcPts val="800"/>
                    </a:spcAft>
                  </a:pPr>
                  <a:r>
                    <a:rPr lang="en-US" altLang="en-US" sz="1100" i="1"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Unilateral cleft</a:t>
                  </a:r>
                  <a:endParaRPr lang="en-US" altLang="en-US" sz="1100" i="1" u="sng" dirty="0">
                    <a:solidFill>
                      <a:srgbClr val="0070C0"/>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585B7660-BADF-14C2-63AA-FE40536834D7}"/>
                    </a:ext>
                  </a:extLst>
                </p:cNvPr>
                <p:cNvGrpSpPr/>
                <p:nvPr/>
              </p:nvGrpSpPr>
              <p:grpSpPr>
                <a:xfrm>
                  <a:off x="2304969" y="5355975"/>
                  <a:ext cx="360000" cy="360000"/>
                  <a:chOff x="2209800" y="6312980"/>
                  <a:chExt cx="360000" cy="360000"/>
                </a:xfrm>
              </p:grpSpPr>
              <p:sp>
                <p:nvSpPr>
                  <p:cNvPr id="12" name="Oval 11">
                    <a:extLst>
                      <a:ext uri="{FF2B5EF4-FFF2-40B4-BE49-F238E27FC236}">
                        <a16:creationId xmlns:a16="http://schemas.microsoft.com/office/drawing/2014/main" id="{44EF2A25-753C-DC6E-62A4-FBFD0F816138}"/>
                      </a:ext>
                    </a:extLst>
                  </p:cNvPr>
                  <p:cNvSpPr/>
                  <p:nvPr/>
                </p:nvSpPr>
                <p:spPr>
                  <a:xfrm>
                    <a:off x="2209800" y="6312980"/>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FB802B5-6F13-9FBB-C850-F81C1AD66E4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86145" y="6374423"/>
                    <a:ext cx="223731" cy="223731"/>
                  </a:xfrm>
                  <a:prstGeom prst="rect">
                    <a:avLst/>
                  </a:prstGeom>
                </p:spPr>
              </p:pic>
            </p:grpSp>
          </p:grpSp>
        </p:grpSp>
        <p:sp>
          <p:nvSpPr>
            <p:cNvPr id="22" name="TextBox 21">
              <a:extLst>
                <a:ext uri="{FF2B5EF4-FFF2-40B4-BE49-F238E27FC236}">
                  <a16:creationId xmlns:a16="http://schemas.microsoft.com/office/drawing/2014/main" id="{F20FA42D-7F8B-95D0-5529-BB1E690C6F5C}"/>
                </a:ext>
              </a:extLst>
            </p:cNvPr>
            <p:cNvSpPr txBox="1"/>
            <p:nvPr/>
          </p:nvSpPr>
          <p:spPr>
            <a:xfrm>
              <a:off x="1847830" y="3133607"/>
              <a:ext cx="771994" cy="192360"/>
            </a:xfrm>
            <a:prstGeom prst="rect">
              <a:avLst/>
            </a:prstGeom>
            <a:noFill/>
          </p:spPr>
          <p:txBody>
            <a:bodyPr wrap="square" rtlCol="0">
              <a:spAutoFit/>
            </a:bodyPr>
            <a:lstStyle/>
            <a:p>
              <a:pPr algn="r"/>
              <a:r>
                <a:rPr lang="en-US" sz="650" dirty="0">
                  <a:solidFill>
                    <a:schemeClr val="bg1"/>
                  </a:solidFill>
                  <a:latin typeface="Arial" panose="020B0604020202020204" pitchFamily="34" charset="0"/>
                  <a:cs typeface="Arial" panose="020B0604020202020204" pitchFamily="34" charset="0"/>
                </a:rPr>
                <a:t>© Smile Train</a:t>
              </a:r>
            </a:p>
          </p:txBody>
        </p:sp>
      </p:grpSp>
      <p:grpSp>
        <p:nvGrpSpPr>
          <p:cNvPr id="14" name="Group 13">
            <a:extLst>
              <a:ext uri="{FF2B5EF4-FFF2-40B4-BE49-F238E27FC236}">
                <a16:creationId xmlns:a16="http://schemas.microsoft.com/office/drawing/2014/main" id="{C9A26A57-3137-8425-A870-7B3052272176}"/>
              </a:ext>
            </a:extLst>
          </p:cNvPr>
          <p:cNvGrpSpPr/>
          <p:nvPr/>
        </p:nvGrpSpPr>
        <p:grpSpPr>
          <a:xfrm>
            <a:off x="1782719" y="3942827"/>
            <a:ext cx="3236847" cy="2375437"/>
            <a:chOff x="722614" y="4038885"/>
            <a:chExt cx="3236847" cy="2375437"/>
          </a:xfrm>
        </p:grpSpPr>
        <p:grpSp>
          <p:nvGrpSpPr>
            <p:cNvPr id="15" name="Group 14">
              <a:extLst>
                <a:ext uri="{FF2B5EF4-FFF2-40B4-BE49-F238E27FC236}">
                  <a16:creationId xmlns:a16="http://schemas.microsoft.com/office/drawing/2014/main" id="{F026DBD4-D632-5278-FED0-BF347649C277}"/>
                </a:ext>
              </a:extLst>
            </p:cNvPr>
            <p:cNvGrpSpPr/>
            <p:nvPr/>
          </p:nvGrpSpPr>
          <p:grpSpPr>
            <a:xfrm>
              <a:off x="722614" y="4038885"/>
              <a:ext cx="3236847" cy="2375437"/>
              <a:chOff x="2223019" y="3929135"/>
              <a:chExt cx="3236847" cy="2375437"/>
            </a:xfrm>
          </p:grpSpPr>
          <p:pic>
            <p:nvPicPr>
              <p:cNvPr id="16" name="Picture 2" descr="Bilateral Cleft.mp4">
                <a:hlinkClick r:id="rId9"/>
                <a:extLst>
                  <a:ext uri="{FF2B5EF4-FFF2-40B4-BE49-F238E27FC236}">
                    <a16:creationId xmlns:a16="http://schemas.microsoft.com/office/drawing/2014/main" id="{695BBAF9-EA02-A457-8009-88E763062A3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23019" y="3929135"/>
                <a:ext cx="1890437" cy="189043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4A1FBA95-EE7A-4058-DC12-DE72384B30D8}"/>
                  </a:ext>
                </a:extLst>
              </p:cNvPr>
              <p:cNvGrpSpPr/>
              <p:nvPr/>
            </p:nvGrpSpPr>
            <p:grpSpPr>
              <a:xfrm>
                <a:off x="2223019" y="5944572"/>
                <a:ext cx="3236847" cy="360000"/>
                <a:chOff x="2304969" y="5416933"/>
                <a:chExt cx="3236847" cy="360000"/>
              </a:xfrm>
            </p:grpSpPr>
            <p:sp>
              <p:nvSpPr>
                <p:cNvPr id="18" name="TextBox 17">
                  <a:extLst>
                    <a:ext uri="{FF2B5EF4-FFF2-40B4-BE49-F238E27FC236}">
                      <a16:creationId xmlns:a16="http://schemas.microsoft.com/office/drawing/2014/main" id="{23ECEE44-A921-9016-0DEB-86C7970343DD}"/>
                    </a:ext>
                  </a:extLst>
                </p:cNvPr>
                <p:cNvSpPr txBox="1"/>
                <p:nvPr/>
              </p:nvSpPr>
              <p:spPr>
                <a:xfrm>
                  <a:off x="2714222" y="5451284"/>
                  <a:ext cx="2827594" cy="260328"/>
                </a:xfrm>
                <a:prstGeom prst="rect">
                  <a:avLst/>
                </a:prstGeom>
                <a:noFill/>
              </p:spPr>
              <p:txBody>
                <a:bodyPr wrap="square">
                  <a:spAutoFit/>
                </a:bodyPr>
                <a:lstStyle/>
                <a:p>
                  <a:pPr lvl="0" fontAlgn="base">
                    <a:lnSpc>
                      <a:spcPct val="107000"/>
                    </a:lnSpc>
                    <a:spcBef>
                      <a:spcPct val="0"/>
                    </a:spcBef>
                    <a:spcAft>
                      <a:spcPts val="800"/>
                    </a:spcAft>
                  </a:pPr>
                  <a:r>
                    <a:rPr lang="en-US" altLang="en-US" sz="1100" i="1" u="sng" dirty="0">
                      <a:solidFill>
                        <a:srgbClr val="0070C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Bilateral cleft</a:t>
                  </a:r>
                  <a:endParaRPr lang="en-US" altLang="en-US" sz="1100" i="1" u="sng" dirty="0">
                    <a:solidFill>
                      <a:srgbClr val="0070C0"/>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B9C26402-BDD7-0491-0F94-917BE1AACBBC}"/>
                    </a:ext>
                  </a:extLst>
                </p:cNvPr>
                <p:cNvGrpSpPr/>
                <p:nvPr/>
              </p:nvGrpSpPr>
              <p:grpSpPr>
                <a:xfrm>
                  <a:off x="2304969" y="5416933"/>
                  <a:ext cx="360000" cy="360000"/>
                  <a:chOff x="2209800" y="6373938"/>
                  <a:chExt cx="360000" cy="360000"/>
                </a:xfrm>
              </p:grpSpPr>
              <p:sp>
                <p:nvSpPr>
                  <p:cNvPr id="20" name="Oval 19">
                    <a:extLst>
                      <a:ext uri="{FF2B5EF4-FFF2-40B4-BE49-F238E27FC236}">
                        <a16:creationId xmlns:a16="http://schemas.microsoft.com/office/drawing/2014/main" id="{E9FD05BD-86B6-CBCE-9F4F-31327F87DA3C}"/>
                      </a:ext>
                    </a:extLst>
                  </p:cNvPr>
                  <p:cNvSpPr/>
                  <p:nvPr/>
                </p:nvSpPr>
                <p:spPr>
                  <a:xfrm>
                    <a:off x="2209800" y="6373938"/>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9629AC5F-94A7-B7FE-7E6A-144032BCAA3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86145" y="6435380"/>
                    <a:ext cx="223731" cy="223731"/>
                  </a:xfrm>
                  <a:prstGeom prst="rect">
                    <a:avLst/>
                  </a:prstGeom>
                </p:spPr>
              </p:pic>
            </p:grpSp>
          </p:grpSp>
        </p:grpSp>
        <p:sp>
          <p:nvSpPr>
            <p:cNvPr id="23" name="TextBox 22">
              <a:extLst>
                <a:ext uri="{FF2B5EF4-FFF2-40B4-BE49-F238E27FC236}">
                  <a16:creationId xmlns:a16="http://schemas.microsoft.com/office/drawing/2014/main" id="{51D492C5-23E5-8E2E-11D4-BB87570FF37A}"/>
                </a:ext>
              </a:extLst>
            </p:cNvPr>
            <p:cNvSpPr txBox="1"/>
            <p:nvPr/>
          </p:nvSpPr>
          <p:spPr>
            <a:xfrm>
              <a:off x="1832789" y="5729742"/>
              <a:ext cx="771994" cy="192360"/>
            </a:xfrm>
            <a:prstGeom prst="rect">
              <a:avLst/>
            </a:prstGeom>
            <a:noFill/>
          </p:spPr>
          <p:txBody>
            <a:bodyPr wrap="square" rtlCol="0">
              <a:spAutoFit/>
            </a:bodyPr>
            <a:lstStyle/>
            <a:p>
              <a:pPr algn="r"/>
              <a:r>
                <a:rPr lang="en-US" sz="650" dirty="0">
                  <a:solidFill>
                    <a:schemeClr val="bg1"/>
                  </a:solidFill>
                  <a:latin typeface="Arial" panose="020B0604020202020204" pitchFamily="34" charset="0"/>
                  <a:cs typeface="Arial" panose="020B0604020202020204" pitchFamily="34" charset="0"/>
                </a:rPr>
                <a:t>© Smile Train</a:t>
              </a:r>
            </a:p>
          </p:txBody>
        </p:sp>
      </p:grpSp>
    </p:spTree>
    <p:extLst>
      <p:ext uri="{BB962C8B-B14F-4D97-AF65-F5344CB8AC3E}">
        <p14:creationId xmlns:p14="http://schemas.microsoft.com/office/powerpoint/2010/main" val="142089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6E6CE3-30BF-2711-3074-A1412055317B}"/>
              </a:ext>
            </a:extLst>
          </p:cNvPr>
          <p:cNvGraphicFramePr>
            <a:graphicFrameLocks noGrp="1"/>
          </p:cNvGraphicFramePr>
          <p:nvPr>
            <p:ph idx="4294967295"/>
            <p:extLst>
              <p:ext uri="{D42A27DB-BD31-4B8C-83A1-F6EECF244321}">
                <p14:modId xmlns:p14="http://schemas.microsoft.com/office/powerpoint/2010/main" val="2492676194"/>
              </p:ext>
            </p:extLst>
          </p:nvPr>
        </p:nvGraphicFramePr>
        <p:xfrm>
          <a:off x="519113" y="1735138"/>
          <a:ext cx="8116886" cy="4481240"/>
        </p:xfrm>
        <a:graphic>
          <a:graphicData uri="http://schemas.openxmlformats.org/drawingml/2006/table">
            <a:tbl>
              <a:tblPr firstRow="1" bandRow="1">
                <a:tableStyleId>{21E4AEA4-8DFA-4A89-87EB-49C32662AFE0}</a:tableStyleId>
              </a:tblPr>
              <a:tblGrid>
                <a:gridCol w="4058443">
                  <a:extLst>
                    <a:ext uri="{9D8B030D-6E8A-4147-A177-3AD203B41FA5}">
                      <a16:colId xmlns:a16="http://schemas.microsoft.com/office/drawing/2014/main" val="2538311851"/>
                    </a:ext>
                  </a:extLst>
                </a:gridCol>
                <a:gridCol w="4058443">
                  <a:extLst>
                    <a:ext uri="{9D8B030D-6E8A-4147-A177-3AD203B41FA5}">
                      <a16:colId xmlns:a16="http://schemas.microsoft.com/office/drawing/2014/main" val="953985300"/>
                    </a:ext>
                  </a:extLst>
                </a:gridCol>
              </a:tblGrid>
              <a:tr h="726394">
                <a:tc>
                  <a:txBody>
                    <a:bodyPr/>
                    <a:lstStyle/>
                    <a:p>
                      <a:r>
                        <a:rPr lang="en-US" sz="1600" dirty="0">
                          <a:solidFill>
                            <a:schemeClr val="bg1"/>
                          </a:solidFill>
                          <a:latin typeface="Arial" panose="020B0604020202020204" pitchFamily="34" charset="0"/>
                          <a:cs typeface="Arial" panose="020B0604020202020204" pitchFamily="34" charset="0"/>
                        </a:rPr>
                        <a:t>Type</a:t>
                      </a:r>
                      <a:r>
                        <a:rPr lang="en-US" sz="1600" baseline="0" dirty="0">
                          <a:solidFill>
                            <a:schemeClr val="bg1"/>
                          </a:solidFill>
                          <a:latin typeface="Arial" panose="020B0604020202020204" pitchFamily="34" charset="0"/>
                          <a:cs typeface="Arial" panose="020B0604020202020204" pitchFamily="34" charset="0"/>
                        </a:rPr>
                        <a:t> of medication</a:t>
                      </a:r>
                      <a:endParaRPr lang="en-US" sz="1600" dirty="0">
                        <a:solidFill>
                          <a:schemeClr val="bg1"/>
                        </a:solidFill>
                        <a:latin typeface="Arial" panose="020B0604020202020204" pitchFamily="34" charset="0"/>
                        <a:cs typeface="Arial" panose="020B0604020202020204" pitchFamily="34" charset="0"/>
                      </a:endParaRPr>
                    </a:p>
                  </a:txBody>
                  <a:tcPr marL="147748" marR="73876" marT="147748" marB="147748" anchor="ctr">
                    <a:solidFill>
                      <a:schemeClr val="accent4"/>
                    </a:solidFill>
                  </a:tcPr>
                </a:tc>
                <a:tc>
                  <a:txBody>
                    <a:bodyPr/>
                    <a:lstStyle/>
                    <a:p>
                      <a:r>
                        <a:rPr lang="en-US" sz="1600" dirty="0">
                          <a:solidFill>
                            <a:schemeClr val="bg1"/>
                          </a:solidFill>
                          <a:latin typeface="Arial" panose="020B0604020202020204" pitchFamily="34" charset="0"/>
                          <a:cs typeface="Arial" panose="020B0604020202020204" pitchFamily="34" charset="0"/>
                        </a:rPr>
                        <a:t>Breastfeeding</a:t>
                      </a:r>
                      <a:r>
                        <a:rPr lang="en-US" sz="1600" baseline="0" dirty="0">
                          <a:solidFill>
                            <a:schemeClr val="bg1"/>
                          </a:solidFill>
                          <a:latin typeface="Arial" panose="020B0604020202020204" pitchFamily="34" charset="0"/>
                          <a:cs typeface="Arial" panose="020B0604020202020204" pitchFamily="34" charset="0"/>
                        </a:rPr>
                        <a:t> management</a:t>
                      </a:r>
                      <a:endParaRPr lang="en-US" sz="1600" dirty="0">
                        <a:solidFill>
                          <a:schemeClr val="bg1"/>
                        </a:solidFill>
                        <a:latin typeface="Arial" panose="020B0604020202020204" pitchFamily="34" charset="0"/>
                        <a:cs typeface="Arial" panose="020B0604020202020204" pitchFamily="34" charset="0"/>
                      </a:endParaRPr>
                    </a:p>
                  </a:txBody>
                  <a:tcPr marL="147748" marR="73876" marT="147748" marB="147748" anchor="ctr">
                    <a:solidFill>
                      <a:schemeClr val="accent4"/>
                    </a:solidFill>
                  </a:tcPr>
                </a:tc>
                <a:extLst>
                  <a:ext uri="{0D108BD9-81ED-4DB2-BD59-A6C34878D82A}">
                    <a16:rowId xmlns:a16="http://schemas.microsoft.com/office/drawing/2014/main" val="2681693060"/>
                  </a:ext>
                </a:extLst>
              </a:tr>
              <a:tr h="726394">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chemeClr val="tx1"/>
                          </a:solidFill>
                          <a:latin typeface="Arial" panose="020B0604020202020204" pitchFamily="34" charset="0"/>
                          <a:cs typeface="Arial" panose="020B0604020202020204" pitchFamily="34" charset="0"/>
                        </a:rPr>
                        <a:t>Most commonly used drugs</a:t>
                      </a:r>
                    </a:p>
                  </a:txBody>
                  <a:tcPr marL="147748" marR="73876" marT="73876" marB="73876" anchor="ctr">
                    <a:solidFill>
                      <a:schemeClr val="accent5"/>
                    </a:solidFill>
                  </a:tcPr>
                </a:tc>
                <a:tc>
                  <a:txBody>
                    <a:bodyPr/>
                    <a:lstStyle/>
                    <a:p>
                      <a:pPr marL="171450" indent="-1714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Safe in usual dosages</a:t>
                      </a:r>
                      <a:r>
                        <a:rPr lang="en-US" sz="1400" baseline="0" dirty="0">
                          <a:solidFill>
                            <a:schemeClr val="tx1"/>
                          </a:solidFill>
                          <a:latin typeface="Arial" panose="020B0604020202020204" pitchFamily="34" charset="0"/>
                          <a:cs typeface="Arial" panose="020B0604020202020204" pitchFamily="34" charset="0"/>
                        </a:rPr>
                        <a:t> for breastfeeding</a:t>
                      </a:r>
                    </a:p>
                    <a:p>
                      <a:pPr marL="171450" indent="-171450">
                        <a:buFont typeface="Arial" panose="020B0604020202020204" pitchFamily="34" charset="0"/>
                        <a:buChar char="•"/>
                      </a:pPr>
                      <a:r>
                        <a:rPr lang="en-US" sz="1400" baseline="0" dirty="0">
                          <a:solidFill>
                            <a:schemeClr val="tx1"/>
                          </a:solidFill>
                          <a:latin typeface="Arial" panose="020B0604020202020204" pitchFamily="34" charset="0"/>
                          <a:cs typeface="Arial" panose="020B0604020202020204" pitchFamily="34" charset="0"/>
                        </a:rPr>
                        <a:t>Check </a:t>
                      </a:r>
                      <a:r>
                        <a:rPr lang="en-GB" sz="1400" u="sng" kern="1200" dirty="0" err="1">
                          <a:solidFill>
                            <a:schemeClr val="tx2"/>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LactMed</a:t>
                      </a:r>
                      <a:r>
                        <a:rPr lang="en-US" sz="1400" baseline="0" dirty="0">
                          <a:solidFill>
                            <a:schemeClr val="tx1"/>
                          </a:solidFill>
                          <a:latin typeface="Arial" panose="020B0604020202020204" pitchFamily="34" charset="0"/>
                          <a:cs typeface="Arial" panose="020B0604020202020204" pitchFamily="34" charset="0"/>
                        </a:rPr>
                        <a:t> database</a:t>
                      </a:r>
                      <a:endParaRPr lang="en-US" sz="1400" dirty="0">
                        <a:solidFill>
                          <a:schemeClr val="tx1"/>
                        </a:solidFill>
                        <a:latin typeface="Arial" panose="020B0604020202020204" pitchFamily="34" charset="0"/>
                        <a:cs typeface="Arial" panose="020B0604020202020204" pitchFamily="34" charset="0"/>
                      </a:endParaRPr>
                    </a:p>
                  </a:txBody>
                  <a:tcPr marL="147748" marR="73876" marT="73876" marB="73876" anchor="ctr">
                    <a:solidFill>
                      <a:schemeClr val="accent5">
                        <a:lumMod val="90000"/>
                      </a:schemeClr>
                    </a:solidFill>
                  </a:tcPr>
                </a:tc>
                <a:extLst>
                  <a:ext uri="{0D108BD9-81ED-4DB2-BD59-A6C34878D82A}">
                    <a16:rowId xmlns:a16="http://schemas.microsoft.com/office/drawing/2014/main" val="169169368"/>
                  </a:ext>
                </a:extLst>
              </a:tr>
              <a:tr h="726394">
                <a:tc>
                  <a:txBody>
                    <a:bodyPr/>
                    <a:lstStyle/>
                    <a:p>
                      <a:pPr marL="171450" indent="-1714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Estrogen-containing contraceptives</a:t>
                      </a:r>
                    </a:p>
                    <a:p>
                      <a:pPr marL="171450" indent="-1714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Thiazide diuretics</a:t>
                      </a:r>
                    </a:p>
                  </a:txBody>
                  <a:tcPr marL="147748" marR="73876" marT="73876" marB="73876" anchor="ctr">
                    <a:solidFill>
                      <a:schemeClr val="accent5"/>
                    </a:solidFill>
                  </a:tcPr>
                </a:tc>
                <a:tc>
                  <a:txBody>
                    <a:bodyPr/>
                    <a:lstStyle/>
                    <a:p>
                      <a:pPr marL="171450" indent="-1714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Use alternative drug</a:t>
                      </a:r>
                    </a:p>
                    <a:p>
                      <a:pPr marL="171450" indent="-1714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May decrease milk supply</a:t>
                      </a:r>
                    </a:p>
                  </a:txBody>
                  <a:tcPr marL="147748" marR="73876" marT="73876" marB="73876" anchor="ctr">
                    <a:solidFill>
                      <a:schemeClr val="accent5">
                        <a:lumMod val="90000"/>
                      </a:schemeClr>
                    </a:solidFill>
                  </a:tcPr>
                </a:tc>
                <a:extLst>
                  <a:ext uri="{0D108BD9-81ED-4DB2-BD59-A6C34878D82A}">
                    <a16:rowId xmlns:a16="http://schemas.microsoft.com/office/drawing/2014/main" val="1110287017"/>
                  </a:ext>
                </a:extLst>
              </a:tr>
              <a:tr h="726394">
                <a:tc>
                  <a:txBody>
                    <a:bodyPr/>
                    <a:lstStyle/>
                    <a:p>
                      <a:pPr marL="171450" indent="-1714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Chloramphenicol, tetracycline, metronidazole,</a:t>
                      </a:r>
                      <a:r>
                        <a:rPr lang="en-US" sz="1400" b="1" baseline="0" dirty="0">
                          <a:solidFill>
                            <a:schemeClr val="tx1"/>
                          </a:solidFill>
                          <a:latin typeface="Arial" panose="020B0604020202020204" pitchFamily="34" charset="0"/>
                          <a:cs typeface="Arial" panose="020B0604020202020204" pitchFamily="34" charset="0"/>
                        </a:rPr>
                        <a:t> s</a:t>
                      </a:r>
                      <a:r>
                        <a:rPr lang="en-US" sz="1400" b="1" dirty="0">
                          <a:solidFill>
                            <a:schemeClr val="tx1"/>
                          </a:solidFill>
                          <a:latin typeface="Arial" panose="020B0604020202020204" pitchFamily="34" charset="0"/>
                          <a:cs typeface="Arial" panose="020B0604020202020204" pitchFamily="34" charset="0"/>
                        </a:rPr>
                        <a:t>ulfonamides, </a:t>
                      </a:r>
                      <a:br>
                        <a:rPr lang="en-US" sz="1400" b="1" dirty="0">
                          <a:solidFill>
                            <a:schemeClr val="tx1"/>
                          </a:solidFill>
                          <a:latin typeface="Arial" panose="020B0604020202020204" pitchFamily="34" charset="0"/>
                          <a:cs typeface="Arial" panose="020B0604020202020204" pitchFamily="34" charset="0"/>
                        </a:rPr>
                      </a:br>
                      <a:r>
                        <a:rPr lang="en-US" sz="1400" b="1" dirty="0">
                          <a:solidFill>
                            <a:schemeClr val="tx1"/>
                          </a:solidFill>
                          <a:latin typeface="Arial" panose="020B0604020202020204" pitchFamily="34" charset="0"/>
                          <a:cs typeface="Arial" panose="020B0604020202020204" pitchFamily="34" charset="0"/>
                        </a:rPr>
                        <a:t>co-trimoxazole,</a:t>
                      </a:r>
                      <a:r>
                        <a:rPr lang="en-US" sz="1400" b="1" baseline="0" dirty="0">
                          <a:solidFill>
                            <a:schemeClr val="tx1"/>
                          </a:solidFill>
                          <a:latin typeface="Arial" panose="020B0604020202020204" pitchFamily="34" charset="0"/>
                          <a:cs typeface="Arial" panose="020B0604020202020204" pitchFamily="34" charset="0"/>
                        </a:rPr>
                        <a:t> dapsone</a:t>
                      </a:r>
                      <a:endParaRPr lang="en-US" sz="1400" b="1" dirty="0">
                        <a:solidFill>
                          <a:schemeClr val="tx1"/>
                        </a:solidFill>
                        <a:latin typeface="Arial" panose="020B0604020202020204" pitchFamily="34" charset="0"/>
                        <a:cs typeface="Arial" panose="020B0604020202020204" pitchFamily="34" charset="0"/>
                      </a:endParaRPr>
                    </a:p>
                  </a:txBody>
                  <a:tcPr marL="147748" marR="73876" marT="73876" marB="73876" anchor="ctr">
                    <a:solidFill>
                      <a:schemeClr val="accent5"/>
                    </a:solidFill>
                  </a:tcPr>
                </a:tc>
                <a:tc>
                  <a:txBody>
                    <a:bodyPr/>
                    <a:lstStyle/>
                    <a:p>
                      <a:pPr marL="171450" indent="-1714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Use alternative</a:t>
                      </a:r>
                      <a:r>
                        <a:rPr lang="en-US" sz="1400" baseline="0" dirty="0">
                          <a:solidFill>
                            <a:schemeClr val="tx1"/>
                          </a:solidFill>
                          <a:latin typeface="Arial" panose="020B0604020202020204" pitchFamily="34" charset="0"/>
                          <a:cs typeface="Arial" panose="020B0604020202020204" pitchFamily="34" charset="0"/>
                        </a:rPr>
                        <a:t> drug if possible</a:t>
                      </a:r>
                    </a:p>
                    <a:p>
                      <a:pPr marL="171450" indent="-171450">
                        <a:buFont typeface="Arial" panose="020B0604020202020204" pitchFamily="34" charset="0"/>
                        <a:buChar char="•"/>
                      </a:pPr>
                      <a:r>
                        <a:rPr lang="en-US" sz="1400" baseline="0" dirty="0">
                          <a:solidFill>
                            <a:schemeClr val="tx1"/>
                          </a:solidFill>
                          <a:latin typeface="Arial" panose="020B0604020202020204" pitchFamily="34" charset="0"/>
                          <a:cs typeface="Arial" panose="020B0604020202020204" pitchFamily="34" charset="0"/>
                        </a:rPr>
                        <a:t>Monitor baby for jaundice</a:t>
                      </a:r>
                      <a:endParaRPr lang="en-US" sz="1400" dirty="0">
                        <a:solidFill>
                          <a:schemeClr val="tx1"/>
                        </a:solidFill>
                        <a:latin typeface="Arial" panose="020B0604020202020204" pitchFamily="34" charset="0"/>
                        <a:cs typeface="Arial" panose="020B0604020202020204" pitchFamily="34" charset="0"/>
                      </a:endParaRPr>
                    </a:p>
                  </a:txBody>
                  <a:tcPr marL="147748" marR="73876" marT="73876" marB="73876" anchor="ctr">
                    <a:solidFill>
                      <a:schemeClr val="accent5">
                        <a:lumMod val="90000"/>
                      </a:schemeClr>
                    </a:solidFill>
                  </a:tcPr>
                </a:tc>
                <a:extLst>
                  <a:ext uri="{0D108BD9-81ED-4DB2-BD59-A6C34878D82A}">
                    <a16:rowId xmlns:a16="http://schemas.microsoft.com/office/drawing/2014/main" val="571754854"/>
                  </a:ext>
                </a:extLst>
              </a:tr>
              <a:tr h="726394">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chemeClr val="tx1"/>
                          </a:solidFill>
                          <a:latin typeface="Arial" panose="020B0604020202020204" pitchFamily="34" charset="0"/>
                          <a:cs typeface="Arial" panose="020B0604020202020204" pitchFamily="34" charset="0"/>
                        </a:rPr>
                        <a:t>Psychiatric</a:t>
                      </a:r>
                      <a:r>
                        <a:rPr lang="en-US" sz="1400" b="1" baseline="0" dirty="0">
                          <a:solidFill>
                            <a:schemeClr val="tx1"/>
                          </a:solidFill>
                          <a:latin typeface="Arial" panose="020B0604020202020204" pitchFamily="34" charset="0"/>
                          <a:cs typeface="Arial" panose="020B0604020202020204" pitchFamily="34" charset="0"/>
                        </a:rPr>
                        <a:t> drugs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baseline="0" dirty="0">
                          <a:solidFill>
                            <a:schemeClr val="tx1"/>
                          </a:solidFill>
                          <a:latin typeface="Arial" panose="020B0604020202020204" pitchFamily="34" charset="0"/>
                          <a:cs typeface="Arial" panose="020B0604020202020204" pitchFamily="34" charset="0"/>
                        </a:rPr>
                        <a:t>Anticonvulsants</a:t>
                      </a:r>
                      <a:endParaRPr lang="en-US" sz="1400" b="1" dirty="0">
                        <a:solidFill>
                          <a:schemeClr val="tx1"/>
                        </a:solidFill>
                        <a:latin typeface="Arial" panose="020B0604020202020204" pitchFamily="34" charset="0"/>
                        <a:cs typeface="Arial" panose="020B0604020202020204" pitchFamily="34" charset="0"/>
                      </a:endParaRPr>
                    </a:p>
                  </a:txBody>
                  <a:tcPr marL="147748" marR="73876" marT="73876" marB="73876" anchor="ctr">
                    <a:solidFill>
                      <a:schemeClr val="accent5"/>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Continue breastfeeding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Side-effects possible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Monitor</a:t>
                      </a:r>
                      <a:r>
                        <a:rPr lang="en-US" sz="1400" baseline="0" dirty="0">
                          <a:solidFill>
                            <a:schemeClr val="tx1"/>
                          </a:solidFill>
                          <a:latin typeface="Arial" panose="020B0604020202020204" pitchFamily="34" charset="0"/>
                          <a:cs typeface="Arial" panose="020B0604020202020204" pitchFamily="34" charset="0"/>
                        </a:rPr>
                        <a:t> baby for drowsiness</a:t>
                      </a:r>
                      <a:endParaRPr lang="en-US" sz="1400" dirty="0">
                        <a:solidFill>
                          <a:schemeClr val="tx1"/>
                        </a:solidFill>
                        <a:latin typeface="Arial" panose="020B0604020202020204" pitchFamily="34" charset="0"/>
                        <a:cs typeface="Arial" panose="020B0604020202020204" pitchFamily="34" charset="0"/>
                      </a:endParaRPr>
                    </a:p>
                  </a:txBody>
                  <a:tcPr marL="147748" marR="73876" marT="73876" marB="73876" anchor="ctr">
                    <a:solidFill>
                      <a:schemeClr val="accent5">
                        <a:lumMod val="90000"/>
                      </a:schemeClr>
                    </a:solidFill>
                  </a:tcPr>
                </a:tc>
                <a:extLst>
                  <a:ext uri="{0D108BD9-81ED-4DB2-BD59-A6C34878D82A}">
                    <a16:rowId xmlns:a16="http://schemas.microsoft.com/office/drawing/2014/main" val="504718140"/>
                  </a:ext>
                </a:extLst>
              </a:tr>
              <a:tr h="726394">
                <a:tc>
                  <a:txBody>
                    <a:bodyPr/>
                    <a:lstStyle/>
                    <a:p>
                      <a:pPr marL="171450" indent="-1714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Some anticancer drugs</a:t>
                      </a:r>
                    </a:p>
                    <a:p>
                      <a:pPr marL="171450" indent="-1714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Radioactive substances (temporarily)</a:t>
                      </a:r>
                    </a:p>
                  </a:txBody>
                  <a:tcPr marL="147748" marR="73876" marT="73876" marB="73876" anchor="ctr">
                    <a:solidFill>
                      <a:schemeClr val="accent5"/>
                    </a:solidFill>
                  </a:tcPr>
                </a:tc>
                <a:tc>
                  <a:txBody>
                    <a:bodyPr/>
                    <a:lstStyle/>
                    <a:p>
                      <a:pPr marL="171450" indent="-1714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Breastfeeding contraindicated</a:t>
                      </a:r>
                    </a:p>
                  </a:txBody>
                  <a:tcPr marL="147748" marR="73876" marT="73876" marB="73876" anchor="ctr">
                    <a:solidFill>
                      <a:schemeClr val="accent6">
                        <a:lumMod val="40000"/>
                        <a:lumOff val="60000"/>
                      </a:schemeClr>
                    </a:solidFill>
                  </a:tcPr>
                </a:tc>
                <a:extLst>
                  <a:ext uri="{0D108BD9-81ED-4DB2-BD59-A6C34878D82A}">
                    <a16:rowId xmlns:a16="http://schemas.microsoft.com/office/drawing/2014/main" val="3279215569"/>
                  </a:ext>
                </a:extLst>
              </a:tr>
            </a:tbl>
          </a:graphicData>
        </a:graphic>
      </p:graphicFrame>
      <p:sp>
        <p:nvSpPr>
          <p:cNvPr id="3" name="Title 2">
            <a:extLst>
              <a:ext uri="{FF2B5EF4-FFF2-40B4-BE49-F238E27FC236}">
                <a16:creationId xmlns:a16="http://schemas.microsoft.com/office/drawing/2014/main" id="{55B7B37D-F14C-D47A-E400-3CA03BC0D439}"/>
              </a:ext>
            </a:extLst>
          </p:cNvPr>
          <p:cNvSpPr>
            <a:spLocks noGrp="1"/>
          </p:cNvSpPr>
          <p:nvPr>
            <p:ph type="title"/>
          </p:nvPr>
        </p:nvSpPr>
        <p:spPr/>
        <p:txBody>
          <a:bodyPr/>
          <a:lstStyle/>
          <a:p>
            <a:r>
              <a:rPr lang="en-US" sz="2800" dirty="0"/>
              <a:t>Should mothers taking medications stop breastfeeding?</a:t>
            </a:r>
            <a:endParaRPr lang="en-NO" dirty="0"/>
          </a:p>
        </p:txBody>
      </p:sp>
      <p:sp>
        <p:nvSpPr>
          <p:cNvPr id="5" name="TextBox 4">
            <a:extLst>
              <a:ext uri="{FF2B5EF4-FFF2-40B4-BE49-F238E27FC236}">
                <a16:creationId xmlns:a16="http://schemas.microsoft.com/office/drawing/2014/main" id="{B0BA5974-B897-ACE1-A252-4E008DFEC126}"/>
              </a:ext>
            </a:extLst>
          </p:cNvPr>
          <p:cNvSpPr txBox="1"/>
          <p:nvPr/>
        </p:nvSpPr>
        <p:spPr>
          <a:xfrm>
            <a:off x="6115986" y="6242016"/>
            <a:ext cx="2613941" cy="192360"/>
          </a:xfrm>
          <a:prstGeom prst="rect">
            <a:avLst/>
          </a:prstGeom>
          <a:noFill/>
        </p:spPr>
        <p:txBody>
          <a:bodyPr wrap="square" rtlCol="0">
            <a:spAutoFit/>
          </a:bodyPr>
          <a:lstStyle/>
          <a:p>
            <a:pPr algn="r"/>
            <a:r>
              <a:rPr lang="en-GB" sz="650" dirty="0">
                <a:latin typeface="Arial" panose="020B0604020202020204" pitchFamily="34" charset="0"/>
                <a:cs typeface="Arial" panose="020B0604020202020204" pitchFamily="34" charset="0"/>
              </a:rPr>
              <a:t>Adapted from  WHO 2020 BFHI training modules</a:t>
            </a:r>
            <a:endParaRPr lang="en-US" sz="6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5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A7EEA5-2FDB-F452-4149-1BAC960BD071}"/>
              </a:ext>
            </a:extLst>
          </p:cNvPr>
          <p:cNvSpPr/>
          <p:nvPr/>
        </p:nvSpPr>
        <p:spPr>
          <a:xfrm>
            <a:off x="519048" y="4001701"/>
            <a:ext cx="8117649" cy="380506"/>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5" name="Rectangle 4">
            <a:extLst>
              <a:ext uri="{FF2B5EF4-FFF2-40B4-BE49-F238E27FC236}">
                <a16:creationId xmlns:a16="http://schemas.microsoft.com/office/drawing/2014/main" id="{0AE69288-E5E0-9528-6890-E2213BA70ECF}"/>
              </a:ext>
            </a:extLst>
          </p:cNvPr>
          <p:cNvSpPr/>
          <p:nvPr/>
        </p:nvSpPr>
        <p:spPr>
          <a:xfrm>
            <a:off x="507304" y="3256195"/>
            <a:ext cx="8117649" cy="380506"/>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7" name="Rectangle 6">
            <a:extLst>
              <a:ext uri="{FF2B5EF4-FFF2-40B4-BE49-F238E27FC236}">
                <a16:creationId xmlns:a16="http://schemas.microsoft.com/office/drawing/2014/main" id="{9FE61A6D-7F6F-36B7-B4CA-6AE9774E14C0}"/>
              </a:ext>
            </a:extLst>
          </p:cNvPr>
          <p:cNvSpPr/>
          <p:nvPr/>
        </p:nvSpPr>
        <p:spPr>
          <a:xfrm>
            <a:off x="519049" y="4716210"/>
            <a:ext cx="8117649" cy="380506"/>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0A117FAC-5603-C4DC-622F-093C3BAFB582}"/>
              </a:ext>
            </a:extLst>
          </p:cNvPr>
          <p:cNvSpPr/>
          <p:nvPr/>
        </p:nvSpPr>
        <p:spPr>
          <a:xfrm>
            <a:off x="519048" y="5453967"/>
            <a:ext cx="8117649" cy="380506"/>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9" name="Rectangle 8">
            <a:extLst>
              <a:ext uri="{FF2B5EF4-FFF2-40B4-BE49-F238E27FC236}">
                <a16:creationId xmlns:a16="http://schemas.microsoft.com/office/drawing/2014/main" id="{5508F72C-5878-ACDF-FD44-1676F66AA185}"/>
              </a:ext>
            </a:extLst>
          </p:cNvPr>
          <p:cNvSpPr/>
          <p:nvPr/>
        </p:nvSpPr>
        <p:spPr>
          <a:xfrm>
            <a:off x="519048" y="6191725"/>
            <a:ext cx="8117649" cy="380506"/>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1885B007-882E-2897-891F-4DE631B7E48D}"/>
              </a:ext>
            </a:extLst>
          </p:cNvPr>
          <p:cNvSpPr/>
          <p:nvPr/>
        </p:nvSpPr>
        <p:spPr>
          <a:xfrm>
            <a:off x="507304" y="1971488"/>
            <a:ext cx="8117649" cy="930217"/>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F1AA0FE6-8363-8B77-BB81-71BA72EE83AD}"/>
              </a:ext>
            </a:extLst>
          </p:cNvPr>
          <p:cNvSpPr>
            <a:spLocks noGrp="1"/>
          </p:cNvSpPr>
          <p:nvPr>
            <p:ph type="title"/>
          </p:nvPr>
        </p:nvSpPr>
        <p:spPr/>
        <p:txBody>
          <a:bodyPr/>
          <a:lstStyle/>
          <a:p>
            <a:r>
              <a:rPr lang="en-US" sz="2800" dirty="0"/>
              <a:t>How should you support breastfeeding when a mother is sick?</a:t>
            </a:r>
            <a:endParaRPr lang="en-NO" dirty="0"/>
          </a:p>
        </p:txBody>
      </p:sp>
      <p:sp>
        <p:nvSpPr>
          <p:cNvPr id="2" name="Content Placeholder 1">
            <a:extLst>
              <a:ext uri="{FF2B5EF4-FFF2-40B4-BE49-F238E27FC236}">
                <a16:creationId xmlns:a16="http://schemas.microsoft.com/office/drawing/2014/main" id="{255D8A74-1A10-9058-488B-846DDCE93C72}"/>
              </a:ext>
            </a:extLst>
          </p:cNvPr>
          <p:cNvSpPr>
            <a:spLocks noGrp="1"/>
          </p:cNvSpPr>
          <p:nvPr>
            <p:ph idx="1"/>
          </p:nvPr>
        </p:nvSpPr>
        <p:spPr>
          <a:xfrm>
            <a:off x="519047" y="1621470"/>
            <a:ext cx="8229746" cy="5569743"/>
          </a:xfrm>
          <a:prstGeom prst="rect">
            <a:avLst/>
          </a:prstGeom>
        </p:spPr>
        <p:txBody>
          <a:bodyPr/>
          <a:lstStyle/>
          <a:p>
            <a:pPr marL="0" indent="0">
              <a:lnSpc>
                <a:spcPts val="1720"/>
              </a:lnSpc>
              <a:buNone/>
            </a:pPr>
            <a:r>
              <a:rPr lang="en-GB" sz="1600" b="1" dirty="0"/>
              <a:t>Any ill woman</a:t>
            </a:r>
          </a:p>
          <a:p>
            <a:pPr marL="162000" indent="-162000">
              <a:lnSpc>
                <a:spcPct val="100000"/>
              </a:lnSpc>
              <a:spcAft>
                <a:spcPts val="0"/>
              </a:spcAft>
            </a:pPr>
            <a:r>
              <a:rPr lang="en-US" sz="1600" dirty="0"/>
              <a:t>If admitted to health care facility, admit baby with her.</a:t>
            </a:r>
          </a:p>
          <a:p>
            <a:pPr marL="162000" indent="-162000">
              <a:lnSpc>
                <a:spcPct val="100000"/>
              </a:lnSpc>
              <a:spcBef>
                <a:spcPts val="400"/>
              </a:spcBef>
            </a:pPr>
            <a:r>
              <a:rPr lang="en-US" sz="1600" dirty="0"/>
              <a:t>Reassure her that she can continue to breastfeed, and you will support and help her. </a:t>
            </a:r>
            <a:br>
              <a:rPr lang="en-US" sz="1600" dirty="0"/>
            </a:br>
            <a:r>
              <a:rPr lang="en-US" sz="1600" dirty="0"/>
              <a:t>Encourage her to continue.</a:t>
            </a:r>
            <a:endParaRPr lang="en-GB" sz="1600" dirty="0"/>
          </a:p>
          <a:p>
            <a:pPr marL="0" indent="0">
              <a:lnSpc>
                <a:spcPts val="1720"/>
              </a:lnSpc>
              <a:buNone/>
            </a:pPr>
            <a:r>
              <a:rPr lang="en-GB" sz="1600" b="1" dirty="0"/>
              <a:t>Fever</a:t>
            </a:r>
          </a:p>
          <a:p>
            <a:pPr marL="162000" indent="-162000">
              <a:lnSpc>
                <a:spcPts val="1720"/>
              </a:lnSpc>
            </a:pPr>
            <a:r>
              <a:rPr lang="en-US" sz="1600" dirty="0"/>
              <a:t>Give her plenty to drink. Treat underlying cause.</a:t>
            </a:r>
          </a:p>
          <a:p>
            <a:pPr marL="0" indent="0">
              <a:lnSpc>
                <a:spcPts val="1720"/>
              </a:lnSpc>
              <a:buNone/>
            </a:pPr>
            <a:r>
              <a:rPr lang="en-GB" sz="1600" b="1" dirty="0"/>
              <a:t>Feels too unwell or unwilling to breastfeed</a:t>
            </a:r>
          </a:p>
          <a:p>
            <a:pPr>
              <a:lnSpc>
                <a:spcPts val="1720"/>
              </a:lnSpc>
            </a:pPr>
            <a:r>
              <a:rPr lang="en-US" sz="1600" dirty="0"/>
              <a:t>Help her to express her breast milk and feed by cup.</a:t>
            </a:r>
          </a:p>
          <a:p>
            <a:pPr marL="0" indent="0">
              <a:lnSpc>
                <a:spcPts val="1720"/>
              </a:lnSpc>
              <a:buNone/>
            </a:pPr>
            <a:r>
              <a:rPr lang="en-GB" sz="1600" b="1" dirty="0"/>
              <a:t>Extremely ill and unable to express herself</a:t>
            </a:r>
          </a:p>
          <a:p>
            <a:pPr marL="162000" indent="-162000">
              <a:lnSpc>
                <a:spcPts val="1720"/>
              </a:lnSpc>
            </a:pPr>
            <a:r>
              <a:rPr lang="en-US" sz="1600" dirty="0"/>
              <a:t>Consider expressing her breast milk and feeding by cup.</a:t>
            </a:r>
          </a:p>
          <a:p>
            <a:pPr marL="0" indent="0">
              <a:lnSpc>
                <a:spcPts val="1720"/>
              </a:lnSpc>
              <a:buNone/>
            </a:pPr>
            <a:r>
              <a:rPr lang="en-GB" sz="1600" b="1" dirty="0"/>
              <a:t>Psychiatrically ill</a:t>
            </a:r>
          </a:p>
          <a:p>
            <a:pPr marL="162000" indent="-162000">
              <a:lnSpc>
                <a:spcPts val="1720"/>
              </a:lnSpc>
            </a:pPr>
            <a:r>
              <a:rPr lang="en-US" sz="1600" dirty="0"/>
              <a:t>Care for mother and baby together. Allow companion.</a:t>
            </a:r>
          </a:p>
          <a:p>
            <a:pPr marL="0" indent="0">
              <a:lnSpc>
                <a:spcPts val="1720"/>
              </a:lnSpc>
              <a:buNone/>
            </a:pPr>
            <a:r>
              <a:rPr lang="en-GB" sz="1600" b="1" dirty="0"/>
              <a:t>When mother recovers</a:t>
            </a:r>
          </a:p>
          <a:p>
            <a:pPr>
              <a:lnSpc>
                <a:spcPts val="1720"/>
              </a:lnSpc>
            </a:pPr>
            <a:r>
              <a:rPr lang="en-US" sz="1600" dirty="0"/>
              <a:t>Help her to increase her breast milk supply or re-lactate.</a:t>
            </a:r>
            <a:endParaRPr lang="en-GB" sz="1600" dirty="0"/>
          </a:p>
          <a:p>
            <a:pPr marL="0" indent="0">
              <a:lnSpc>
                <a:spcPts val="1720"/>
              </a:lnSpc>
              <a:buNone/>
            </a:pPr>
            <a:endParaRPr lang="en-NO" sz="1600" dirty="0"/>
          </a:p>
        </p:txBody>
      </p:sp>
    </p:spTree>
    <p:extLst>
      <p:ext uri="{BB962C8B-B14F-4D97-AF65-F5344CB8AC3E}">
        <p14:creationId xmlns:p14="http://schemas.microsoft.com/office/powerpoint/2010/main" val="107769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9" grpId="0" animBg="1"/>
      <p:bldP spid="4" grpId="0" animBg="1"/>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DA16FC-D3AF-9419-222E-D5E7FC98DE8F}"/>
              </a:ext>
            </a:extLst>
          </p:cNvPr>
          <p:cNvSpPr/>
          <p:nvPr/>
        </p:nvSpPr>
        <p:spPr>
          <a:xfrm>
            <a:off x="0" y="0"/>
            <a:ext cx="9144000" cy="6858000"/>
          </a:xfrm>
          <a:prstGeom prst="rect">
            <a:avLst/>
          </a:prstGeom>
          <a:solidFill>
            <a:srgbClr val="F9F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D8233322-27D3-8137-377A-C34771DDEDD6}"/>
              </a:ext>
            </a:extLst>
          </p:cNvPr>
          <p:cNvSpPr>
            <a:spLocks noGrp="1"/>
          </p:cNvSpPr>
          <p:nvPr>
            <p:ph type="title"/>
          </p:nvPr>
        </p:nvSpPr>
        <p:spPr>
          <a:xfrm>
            <a:off x="519046" y="0"/>
            <a:ext cx="8105908" cy="1583552"/>
          </a:xfrm>
          <a:prstGeom prst="rect">
            <a:avLst/>
          </a:prstGeom>
        </p:spPr>
        <p:txBody>
          <a:bodyPr/>
          <a:lstStyle/>
          <a:p>
            <a:pPr algn="ctr"/>
            <a:r>
              <a:rPr lang="nb-NO" sz="4000" dirty="0"/>
              <a:t>The situation</a:t>
            </a:r>
            <a:endParaRPr lang="en-NO" sz="4000" dirty="0"/>
          </a:p>
        </p:txBody>
      </p:sp>
      <p:pic>
        <p:nvPicPr>
          <p:cNvPr id="7" name="Content Placeholder 5">
            <a:extLst>
              <a:ext uri="{FF2B5EF4-FFF2-40B4-BE49-F238E27FC236}">
                <a16:creationId xmlns:a16="http://schemas.microsoft.com/office/drawing/2014/main" id="{C673DCB8-AFA5-FAC1-4643-DB1DFF1A07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4581" y="1344749"/>
            <a:ext cx="3764734" cy="4730495"/>
          </a:xfrm>
          <a:prstGeom prst="rect">
            <a:avLst/>
          </a:prstGeom>
        </p:spPr>
      </p:pic>
      <p:sp>
        <p:nvSpPr>
          <p:cNvPr id="16" name="TextBox 15">
            <a:extLst>
              <a:ext uri="{FF2B5EF4-FFF2-40B4-BE49-F238E27FC236}">
                <a16:creationId xmlns:a16="http://schemas.microsoft.com/office/drawing/2014/main" id="{A9B909FF-0B07-FA95-B43F-67E103E508DF}"/>
              </a:ext>
            </a:extLst>
          </p:cNvPr>
          <p:cNvSpPr txBox="1"/>
          <p:nvPr/>
        </p:nvSpPr>
        <p:spPr>
          <a:xfrm>
            <a:off x="3144742" y="5882884"/>
            <a:ext cx="1524573" cy="192360"/>
          </a:xfrm>
          <a:prstGeom prst="rect">
            <a:avLst/>
          </a:prstGeom>
          <a:noFill/>
        </p:spPr>
        <p:txBody>
          <a:bodyPr wrap="square">
            <a:spAutoFit/>
          </a:bodyPr>
          <a:lstStyle/>
          <a:p>
            <a:pPr algn="r"/>
            <a:r>
              <a:rPr lang="en-US" sz="650" b="0" i="0" dirty="0">
                <a:solidFill>
                  <a:schemeClr val="bg1"/>
                </a:solidFill>
                <a:effectLst/>
                <a:latin typeface="Arial" panose="020B0604020202020204" pitchFamily="34" charset="0"/>
                <a:cs typeface="Arial" panose="020B0604020202020204" pitchFamily="34" charset="0"/>
              </a:rPr>
              <a:t>© WHO/Dr </a:t>
            </a:r>
            <a:r>
              <a:rPr lang="en-US" sz="650" b="0" i="0" dirty="0" err="1">
                <a:solidFill>
                  <a:schemeClr val="bg1"/>
                </a:solidFill>
                <a:effectLst/>
                <a:latin typeface="Arial" panose="020B0604020202020204" pitchFamily="34" charset="0"/>
                <a:cs typeface="Arial" panose="020B0604020202020204" pitchFamily="34" charset="0"/>
              </a:rPr>
              <a:t>Helenlouise</a:t>
            </a:r>
            <a:r>
              <a:rPr lang="en-US" sz="650" b="0" i="0" dirty="0">
                <a:solidFill>
                  <a:schemeClr val="bg1"/>
                </a:solidFill>
                <a:effectLst/>
                <a:latin typeface="Arial" panose="020B0604020202020204" pitchFamily="34" charset="0"/>
                <a:cs typeface="Arial" panose="020B0604020202020204" pitchFamily="34" charset="0"/>
              </a:rPr>
              <a:t> Taylor</a:t>
            </a:r>
          </a:p>
        </p:txBody>
      </p:sp>
      <p:sp>
        <p:nvSpPr>
          <p:cNvPr id="2" name="TextBox 1">
            <a:extLst>
              <a:ext uri="{FF2B5EF4-FFF2-40B4-BE49-F238E27FC236}">
                <a16:creationId xmlns:a16="http://schemas.microsoft.com/office/drawing/2014/main" id="{5A06070E-0F40-EA63-6DC3-941A3A06DEE3}"/>
              </a:ext>
            </a:extLst>
          </p:cNvPr>
          <p:cNvSpPr txBox="1"/>
          <p:nvPr/>
        </p:nvSpPr>
        <p:spPr>
          <a:xfrm>
            <a:off x="4937477" y="1583552"/>
            <a:ext cx="3764734" cy="2439129"/>
          </a:xfrm>
          <a:prstGeom prst="rect">
            <a:avLst/>
          </a:prstGeom>
          <a:noFill/>
        </p:spPr>
        <p:txBody>
          <a:bodyPr wrap="square" rtlCol="0">
            <a:spAutoFit/>
          </a:bodyPr>
          <a:lstStyle/>
          <a:p>
            <a:pPr>
              <a:lnSpc>
                <a:spcPts val="2300"/>
              </a:lnSpc>
            </a:pPr>
            <a:r>
              <a:rPr lang="en-US" sz="1800" dirty="0">
                <a:latin typeface="Arial" panose="020B0604020202020204" pitchFamily="34" charset="0"/>
                <a:cs typeface="Arial" panose="020B0604020202020204" pitchFamily="34" charset="0"/>
              </a:rPr>
              <a:t>Baby Hoang has just been born. </a:t>
            </a:r>
          </a:p>
          <a:p>
            <a:pPr>
              <a:lnSpc>
                <a:spcPts val="2300"/>
              </a:lnSpc>
            </a:pPr>
            <a:endParaRPr lang="en-US" dirty="0">
              <a:latin typeface="Arial" panose="020B0604020202020204" pitchFamily="34" charset="0"/>
              <a:cs typeface="Arial" panose="020B0604020202020204" pitchFamily="34" charset="0"/>
            </a:endParaRPr>
          </a:p>
          <a:p>
            <a:pPr>
              <a:lnSpc>
                <a:spcPts val="2300"/>
              </a:lnSpc>
            </a:pPr>
            <a:r>
              <a:rPr lang="en-US" sz="1800" dirty="0">
                <a:latin typeface="Arial" panose="020B0604020202020204" pitchFamily="34" charset="0"/>
                <a:cs typeface="Arial" panose="020B0604020202020204" pitchFamily="34" charset="0"/>
              </a:rPr>
              <a:t>The nurse knows it is important that she should breastfeed soon after birth.</a:t>
            </a:r>
          </a:p>
          <a:p>
            <a:pPr>
              <a:lnSpc>
                <a:spcPts val="2300"/>
              </a:lnSpc>
            </a:pPr>
            <a:endParaRPr lang="en-US" sz="1800" dirty="0">
              <a:latin typeface="Arial" panose="020B0604020202020204" pitchFamily="34" charset="0"/>
              <a:cs typeface="Arial" panose="020B0604020202020204" pitchFamily="34" charset="0"/>
            </a:endParaRPr>
          </a:p>
          <a:p>
            <a:pPr>
              <a:lnSpc>
                <a:spcPts val="2300"/>
              </a:lnSpc>
            </a:pPr>
            <a:r>
              <a:rPr lang="en-US" dirty="0">
                <a:latin typeface="Arial" panose="020B0604020202020204" pitchFamily="34" charset="0"/>
                <a:cs typeface="Arial" panose="020B0604020202020204" pitchFamily="34" charset="0"/>
              </a:rPr>
              <a:t>Describe what you see.</a:t>
            </a:r>
            <a:endParaRPr lang="en-US" sz="1800" dirty="0">
              <a:latin typeface="Arial" panose="020B0604020202020204" pitchFamily="34" charset="0"/>
              <a:cs typeface="Arial" panose="020B0604020202020204" pitchFamily="34" charset="0"/>
            </a:endParaRPr>
          </a:p>
          <a:p>
            <a:pPr>
              <a:lnSpc>
                <a:spcPts val="2300"/>
              </a:lnSpc>
            </a:pPr>
            <a:endParaRPr lang="en-GB" dirty="0"/>
          </a:p>
        </p:txBody>
      </p:sp>
    </p:spTree>
    <p:extLst>
      <p:ext uri="{BB962C8B-B14F-4D97-AF65-F5344CB8AC3E}">
        <p14:creationId xmlns:p14="http://schemas.microsoft.com/office/powerpoint/2010/main" val="2919919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AEFAAE-97C3-E5C8-3F5D-499778F7503E}"/>
              </a:ext>
            </a:extLst>
          </p:cNvPr>
          <p:cNvSpPr/>
          <p:nvPr/>
        </p:nvSpPr>
        <p:spPr>
          <a:xfrm>
            <a:off x="519047" y="1734854"/>
            <a:ext cx="8117649" cy="3929777"/>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D8FC35AF-D47B-E25D-70A1-A97E8DDD0764}"/>
              </a:ext>
            </a:extLst>
          </p:cNvPr>
          <p:cNvSpPr>
            <a:spLocks noGrp="1"/>
          </p:cNvSpPr>
          <p:nvPr>
            <p:ph type="title"/>
          </p:nvPr>
        </p:nvSpPr>
        <p:spPr/>
        <p:txBody>
          <a:bodyPr/>
          <a:lstStyle/>
          <a:p>
            <a:r>
              <a:rPr lang="en-GB" dirty="0"/>
              <a:t>How should you support a mother to restart </a:t>
            </a:r>
            <a:r>
              <a:rPr lang="en-GB" sz="2800" dirty="0"/>
              <a:t>breastfeeding?</a:t>
            </a:r>
            <a:endParaRPr lang="en-NO" dirty="0"/>
          </a:p>
        </p:txBody>
      </p:sp>
      <p:sp>
        <p:nvSpPr>
          <p:cNvPr id="2" name="Content Placeholder 1">
            <a:extLst>
              <a:ext uri="{FF2B5EF4-FFF2-40B4-BE49-F238E27FC236}">
                <a16:creationId xmlns:a16="http://schemas.microsoft.com/office/drawing/2014/main" id="{0E74DE86-BEC6-0F6D-65AD-458BABA8E86F}"/>
              </a:ext>
            </a:extLst>
          </p:cNvPr>
          <p:cNvSpPr>
            <a:spLocks noGrp="1"/>
          </p:cNvSpPr>
          <p:nvPr>
            <p:ph idx="1"/>
          </p:nvPr>
        </p:nvSpPr>
        <p:spPr>
          <a:xfrm>
            <a:off x="581186" y="1821051"/>
            <a:ext cx="8055510" cy="4355024"/>
          </a:xfrm>
          <a:prstGeom prst="rect">
            <a:avLst/>
          </a:prstGeom>
        </p:spPr>
        <p:txBody>
          <a:bodyPr/>
          <a:lstStyle/>
          <a:p>
            <a:r>
              <a:rPr lang="en-US" dirty="0"/>
              <a:t>T</a:t>
            </a:r>
            <a:r>
              <a:rPr lang="en-US" dirty="0">
                <a:effectLst/>
                <a:latin typeface="Arial" panose="020B0604020202020204" pitchFamily="34" charset="0"/>
              </a:rPr>
              <a:t>ake a breastfeeding history</a:t>
            </a:r>
            <a:r>
              <a:rPr lang="en-US" dirty="0"/>
              <a:t> and r</a:t>
            </a:r>
            <a:r>
              <a:rPr lang="en-US" dirty="0">
                <a:effectLst/>
                <a:latin typeface="Arial" panose="020B0604020202020204" pitchFamily="34" charset="0"/>
              </a:rPr>
              <a:t>eview reasons for supplementation.</a:t>
            </a:r>
          </a:p>
          <a:p>
            <a:r>
              <a:rPr lang="en-US" dirty="0">
                <a:effectLst/>
                <a:latin typeface="Arial" panose="020B0604020202020204" pitchFamily="34" charset="0"/>
              </a:rPr>
              <a:t>Revisit positioning, attachment</a:t>
            </a:r>
            <a:r>
              <a:rPr lang="en-US" dirty="0"/>
              <a:t> and </a:t>
            </a:r>
            <a:r>
              <a:rPr lang="en-GB" dirty="0"/>
              <a:t>responsive feeding.</a:t>
            </a:r>
          </a:p>
          <a:p>
            <a:r>
              <a:rPr lang="en-US" dirty="0"/>
              <a:t>E</a:t>
            </a:r>
            <a:r>
              <a:rPr lang="en-US" dirty="0">
                <a:effectLst/>
                <a:latin typeface="Arial" panose="020B0604020202020204" pitchFamily="34" charset="0"/>
              </a:rPr>
              <a:t>ncourage ongoing skin-to-skin contact to boost hormonal response.</a:t>
            </a:r>
          </a:p>
          <a:p>
            <a:r>
              <a:rPr lang="en-US" dirty="0"/>
              <a:t>Monitor baby’s stool and urine output.</a:t>
            </a:r>
          </a:p>
          <a:p>
            <a:r>
              <a:rPr lang="en-US" dirty="0">
                <a:effectLst/>
                <a:latin typeface="Arial" panose="020B0604020202020204" pitchFamily="34" charset="0"/>
              </a:rPr>
              <a:t>Consider breast milk expression by hand or pump.</a:t>
            </a:r>
          </a:p>
          <a:p>
            <a:r>
              <a:rPr lang="en-US" dirty="0">
                <a:effectLst/>
                <a:latin typeface="Arial" panose="020B0604020202020204" pitchFamily="34" charset="0"/>
              </a:rPr>
              <a:t>Explain importance of night feeds, keeping baby close and the impact of </a:t>
            </a:r>
            <a:br>
              <a:rPr lang="en-US" dirty="0">
                <a:effectLst/>
                <a:latin typeface="Arial" panose="020B0604020202020204" pitchFamily="34" charset="0"/>
              </a:rPr>
            </a:br>
            <a:r>
              <a:rPr lang="en-US" dirty="0">
                <a:effectLst/>
                <a:latin typeface="Arial" panose="020B0604020202020204" pitchFamily="34" charset="0"/>
              </a:rPr>
              <a:t>dummies/pacifiers.</a:t>
            </a:r>
            <a:endParaRPr lang="en-GB" dirty="0"/>
          </a:p>
          <a:p>
            <a:r>
              <a:rPr lang="en-GB" dirty="0"/>
              <a:t>Counsel regarding variable time needed (</a:t>
            </a:r>
            <a:r>
              <a:rPr lang="en-US" dirty="0">
                <a:effectLst/>
                <a:latin typeface="Arial" panose="020B0604020202020204" pitchFamily="34" charset="0"/>
              </a:rPr>
              <a:t>easier in the first few months and </a:t>
            </a:r>
            <a:br>
              <a:rPr lang="en-US" dirty="0">
                <a:effectLst/>
                <a:latin typeface="Arial" panose="020B0604020202020204" pitchFamily="34" charset="0"/>
              </a:rPr>
            </a:br>
            <a:r>
              <a:rPr lang="en-US" dirty="0">
                <a:effectLst/>
                <a:latin typeface="Arial" panose="020B0604020202020204" pitchFamily="34" charset="0"/>
              </a:rPr>
              <a:t>if breastfeeding was well-established initially).</a:t>
            </a:r>
          </a:p>
          <a:p>
            <a:pPr marL="0" indent="0">
              <a:buNone/>
            </a:pPr>
            <a:endParaRPr lang="en-US" dirty="0"/>
          </a:p>
        </p:txBody>
      </p:sp>
    </p:spTree>
    <p:extLst>
      <p:ext uri="{BB962C8B-B14F-4D97-AF65-F5344CB8AC3E}">
        <p14:creationId xmlns:p14="http://schemas.microsoft.com/office/powerpoint/2010/main" val="356433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D78A6-CE0A-854B-83FE-6845AB463D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554D9A-3E1D-01F5-2D57-EA1E8A704EDC}"/>
              </a:ext>
            </a:extLst>
          </p:cNvPr>
          <p:cNvSpPr>
            <a:spLocks noGrp="1"/>
          </p:cNvSpPr>
          <p:nvPr>
            <p:ph type="title"/>
          </p:nvPr>
        </p:nvSpPr>
        <p:spPr/>
        <p:txBody>
          <a:bodyPr/>
          <a:lstStyle/>
          <a:p>
            <a:r>
              <a:rPr lang="en-GB" sz="2800" dirty="0"/>
              <a:t>Overcoming breastfeeding difficulties </a:t>
            </a:r>
            <a:endParaRPr lang="en-NO" dirty="0"/>
          </a:p>
        </p:txBody>
      </p:sp>
      <p:sp>
        <p:nvSpPr>
          <p:cNvPr id="4" name="Content Placeholder 1">
            <a:extLst>
              <a:ext uri="{FF2B5EF4-FFF2-40B4-BE49-F238E27FC236}">
                <a16:creationId xmlns:a16="http://schemas.microsoft.com/office/drawing/2014/main" id="{8DD7D290-3D2A-A70C-9DEE-BB4A4C2E3F85}"/>
              </a:ext>
            </a:extLst>
          </p:cNvPr>
          <p:cNvSpPr txBox="1">
            <a:spLocks/>
          </p:cNvSpPr>
          <p:nvPr/>
        </p:nvSpPr>
        <p:spPr>
          <a:xfrm>
            <a:off x="519047" y="1734853"/>
            <a:ext cx="7617563"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altLang="zh-CN" sz="1800" dirty="0"/>
              <a:t>Form groups (mother, midwife, companion).</a:t>
            </a:r>
            <a:endParaRPr lang="en-GB" sz="1800" b="1" dirty="0"/>
          </a:p>
          <a:p>
            <a:endParaRPr lang="en-GB" sz="1800" dirty="0"/>
          </a:p>
          <a:p>
            <a:pPr marL="0" indent="0">
              <a:buFont typeface="Arial" panose="020B0604020202020204" pitchFamily="34" charset="0"/>
              <a:buNone/>
            </a:pPr>
            <a:endParaRPr lang="en-GB" sz="1800" b="1" dirty="0"/>
          </a:p>
          <a:p>
            <a:pPr marL="0" indent="0">
              <a:lnSpc>
                <a:spcPts val="1500"/>
              </a:lnSpc>
              <a:buFont typeface="Arial" panose="020B0604020202020204" pitchFamily="34" charset="0"/>
              <a:buNone/>
            </a:pPr>
            <a:endParaRPr lang="en-GB" sz="1800" b="1" dirty="0"/>
          </a:p>
          <a:p>
            <a:pPr marL="0" indent="0">
              <a:buNone/>
            </a:pPr>
            <a:r>
              <a:rPr lang="en-GB" sz="1800" b="1" dirty="0"/>
              <a:t>Examine, counsel and give practical support to </a:t>
            </a:r>
            <a:r>
              <a:rPr lang="en-GB" sz="1800" b="1" dirty="0" err="1"/>
              <a:t>Nitu</a:t>
            </a:r>
            <a:r>
              <a:rPr lang="en-GB" sz="1800" b="1" dirty="0"/>
              <a:t>.</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Debrief with your team and facilitator.</a:t>
            </a:r>
          </a:p>
          <a:p>
            <a:endParaRPr lang="en-NO" sz="1800" dirty="0"/>
          </a:p>
        </p:txBody>
      </p:sp>
      <p:sp>
        <p:nvSpPr>
          <p:cNvPr id="2" name="Rectangle 1">
            <a:extLst>
              <a:ext uri="{FF2B5EF4-FFF2-40B4-BE49-F238E27FC236}">
                <a16:creationId xmlns:a16="http://schemas.microsoft.com/office/drawing/2014/main" id="{0604DF72-3643-B085-E13C-C6E69235580C}"/>
              </a:ext>
            </a:extLst>
          </p:cNvPr>
          <p:cNvSpPr/>
          <p:nvPr/>
        </p:nvSpPr>
        <p:spPr>
          <a:xfrm>
            <a:off x="583084" y="2205032"/>
            <a:ext cx="7977831" cy="9411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indent="-162000">
              <a:lnSpc>
                <a:spcPts val="2100"/>
              </a:lnSpc>
              <a:spcBef>
                <a:spcPts val="400"/>
              </a:spcBef>
              <a:spcAft>
                <a:spcPts val="245"/>
              </a:spcAft>
              <a:buFont typeface="Arial" panose="020B0604020202020204" pitchFamily="34" charset="0"/>
              <a:buChar char="•"/>
            </a:pPr>
            <a:r>
              <a:rPr lang="en-US" dirty="0" err="1">
                <a:solidFill>
                  <a:schemeClr val="tx2"/>
                </a:solidFill>
                <a:latin typeface="Arial" panose="020B0604020202020204" pitchFamily="34" charset="0"/>
                <a:cs typeface="Arial" panose="020B0604020202020204" pitchFamily="34" charset="0"/>
              </a:rPr>
              <a:t>Nitu</a:t>
            </a:r>
            <a:r>
              <a:rPr lang="en-US" dirty="0">
                <a:solidFill>
                  <a:schemeClr val="tx2"/>
                </a:solidFill>
                <a:latin typeface="Arial" panose="020B0604020202020204" pitchFamily="34" charset="0"/>
                <a:cs typeface="Arial" panose="020B0604020202020204" pitchFamily="34" charset="0"/>
              </a:rPr>
              <a:t> complains of swollen red breasts.           </a:t>
            </a:r>
          </a:p>
          <a:p>
            <a:pPr marL="162000" indent="-162000">
              <a:lnSpc>
                <a:spcPts val="2100"/>
              </a:lnSpc>
              <a:spcBef>
                <a:spcPts val="4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She has no fever.</a:t>
            </a:r>
          </a:p>
        </p:txBody>
      </p:sp>
    </p:spTree>
    <p:extLst>
      <p:ext uri="{BB962C8B-B14F-4D97-AF65-F5344CB8AC3E}">
        <p14:creationId xmlns:p14="http://schemas.microsoft.com/office/powerpoint/2010/main" val="22514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69281B-EE97-1B95-D7D4-182EE5C6DF4F}"/>
              </a:ext>
            </a:extLst>
          </p:cNvPr>
          <p:cNvSpPr txBox="1">
            <a:spLocks/>
          </p:cNvSpPr>
          <p:nvPr/>
        </p:nvSpPr>
        <p:spPr>
          <a:xfrm>
            <a:off x="0" y="587351"/>
            <a:ext cx="9141354" cy="1872070"/>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r>
              <a:rPr lang="en-NO"/>
              <a:t>Summary</a:t>
            </a:r>
            <a:endParaRPr lang="en-NO" dirty="0"/>
          </a:p>
        </p:txBody>
      </p:sp>
      <p:sp>
        <p:nvSpPr>
          <p:cNvPr id="4" name="Content Placeholder 4">
            <a:extLst>
              <a:ext uri="{FF2B5EF4-FFF2-40B4-BE49-F238E27FC236}">
                <a16:creationId xmlns:a16="http://schemas.microsoft.com/office/drawing/2014/main" id="{178AEE04-E1CE-148F-1FC3-4DB218FB9718}"/>
              </a:ext>
            </a:extLst>
          </p:cNvPr>
          <p:cNvSpPr txBox="1">
            <a:spLocks/>
          </p:cNvSpPr>
          <p:nvPr/>
        </p:nvSpPr>
        <p:spPr>
          <a:xfrm>
            <a:off x="897466" y="2200867"/>
            <a:ext cx="7062312" cy="4099252"/>
          </a:xfrm>
          <a:prstGeom prst="rect">
            <a:avLst/>
          </a:prstGeom>
        </p:spPr>
        <p:txBody>
          <a:bodyPr/>
          <a:lstStyle>
            <a:lvl1pPr marL="157649" indent="-157649" algn="l" defTabSz="630598" rtl="0" eaLnBrk="1" latinLnBrk="0" hangingPunct="1">
              <a:lnSpc>
                <a:spcPct val="90000"/>
              </a:lnSpc>
              <a:spcBef>
                <a:spcPts val="690"/>
              </a:spcBef>
              <a:buFont typeface="Arial" panose="020B0604020202020204" pitchFamily="34" charset="0"/>
              <a:buChar char="•"/>
              <a:defRPr sz="1931" kern="1200">
                <a:solidFill>
                  <a:schemeClr val="tx1"/>
                </a:solidFill>
                <a:latin typeface="+mn-lt"/>
                <a:ea typeface="+mn-ea"/>
                <a:cs typeface="+mn-cs"/>
              </a:defRPr>
            </a:lvl1pPr>
            <a:lvl2pPr marL="472949" indent="-157649" algn="l" defTabSz="630598" rtl="0" eaLnBrk="1" latinLnBrk="0" hangingPunct="1">
              <a:lnSpc>
                <a:spcPct val="90000"/>
              </a:lnSpc>
              <a:spcBef>
                <a:spcPts val="345"/>
              </a:spcBef>
              <a:buFont typeface="Arial" panose="020B0604020202020204" pitchFamily="34" charset="0"/>
              <a:buChar char="•"/>
              <a:defRPr sz="1655" kern="1200">
                <a:solidFill>
                  <a:schemeClr val="tx1"/>
                </a:solidFill>
                <a:latin typeface="+mn-lt"/>
                <a:ea typeface="+mn-ea"/>
                <a:cs typeface="+mn-cs"/>
              </a:defRPr>
            </a:lvl2pPr>
            <a:lvl3pPr marL="788247" indent="-157649" algn="l" defTabSz="630598" rtl="0" eaLnBrk="1" latinLnBrk="0" hangingPunct="1">
              <a:lnSpc>
                <a:spcPct val="90000"/>
              </a:lnSpc>
              <a:spcBef>
                <a:spcPts val="345"/>
              </a:spcBef>
              <a:buFont typeface="Arial" panose="020B0604020202020204" pitchFamily="34" charset="0"/>
              <a:buChar char="•"/>
              <a:defRPr sz="1379" kern="1200">
                <a:solidFill>
                  <a:schemeClr val="tx1"/>
                </a:solidFill>
                <a:latin typeface="+mn-lt"/>
                <a:ea typeface="+mn-ea"/>
                <a:cs typeface="+mn-cs"/>
              </a:defRPr>
            </a:lvl3pPr>
            <a:lvl4pPr marL="1103546"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4pPr>
            <a:lvl5pPr marL="1418845"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5pPr>
            <a:lvl6pPr marL="1734143"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6pPr>
            <a:lvl7pPr marL="2049442"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7pPr>
            <a:lvl8pPr marL="2364741"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8pPr>
            <a:lvl9pPr marL="2680040"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9pPr>
          </a:lstStyle>
          <a:p>
            <a:pPr marL="0" indent="0">
              <a:lnSpc>
                <a:spcPts val="2300"/>
              </a:lnSpc>
              <a:spcBef>
                <a:spcPts val="1290"/>
              </a:spcBef>
              <a:spcAft>
                <a:spcPts val="240"/>
              </a:spcAft>
              <a:buFont typeface="Arial" panose="020B0604020202020204" pitchFamily="34" charset="0"/>
              <a:buNone/>
            </a:pPr>
            <a:r>
              <a:rPr lang="en-GB" sz="1800" b="1" dirty="0">
                <a:latin typeface="Arial" panose="020B0604020202020204" pitchFamily="34" charset="0"/>
                <a:cs typeface="Arial" panose="020B0604020202020204" pitchFamily="34" charset="0"/>
              </a:rPr>
              <a:t>In this module, you have:</a:t>
            </a:r>
          </a:p>
          <a:p>
            <a:pPr marL="162000" indent="-162000">
              <a:lnSpc>
                <a:spcPts val="2300"/>
              </a:lnSpc>
              <a:spcBef>
                <a:spcPts val="1000"/>
              </a:spcBef>
              <a:spcAft>
                <a:spcPts val="240"/>
              </a:spcAft>
            </a:pPr>
            <a:r>
              <a:rPr lang="en-GB" sz="1800" dirty="0">
                <a:latin typeface="Arial" panose="020B0604020202020204" pitchFamily="34" charset="0"/>
                <a:cs typeface="Arial" panose="020B0604020202020204" pitchFamily="34" charset="0"/>
              </a:rPr>
              <a:t>Assessed mothers and newborns for breastfeeding difficulties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and special situations.</a:t>
            </a:r>
          </a:p>
          <a:p>
            <a:pPr marL="162000" indent="-162000">
              <a:lnSpc>
                <a:spcPts val="2300"/>
              </a:lnSpc>
              <a:spcBef>
                <a:spcPts val="1000"/>
              </a:spcBef>
              <a:spcAft>
                <a:spcPts val="240"/>
              </a:spcAft>
            </a:pPr>
            <a:r>
              <a:rPr lang="en-GB" sz="1800" dirty="0">
                <a:latin typeface="Arial" panose="020B0604020202020204" pitchFamily="34" charset="0"/>
                <a:cs typeface="Arial" panose="020B0604020202020204" pitchFamily="34" charset="0"/>
              </a:rPr>
              <a:t>Demonstrated giving practical support to a mother to resolve difficulties.</a:t>
            </a:r>
          </a:p>
        </p:txBody>
      </p:sp>
    </p:spTree>
    <p:extLst>
      <p:ext uri="{BB962C8B-B14F-4D97-AF65-F5344CB8AC3E}">
        <p14:creationId xmlns:p14="http://schemas.microsoft.com/office/powerpoint/2010/main" val="280922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B1651F-BF66-C416-299B-752E171CCACB}"/>
              </a:ext>
            </a:extLst>
          </p:cNvPr>
          <p:cNvSpPr txBox="1">
            <a:spLocks/>
          </p:cNvSpPr>
          <p:nvPr/>
        </p:nvSpPr>
        <p:spPr>
          <a:xfrm>
            <a:off x="2646" y="0"/>
            <a:ext cx="9141354" cy="1961038"/>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r>
              <a:rPr lang="nb-NO" dirty="0" err="1"/>
              <a:t>Clinical</a:t>
            </a:r>
            <a:r>
              <a:rPr lang="nb-NO" dirty="0"/>
              <a:t> </a:t>
            </a:r>
            <a:r>
              <a:rPr lang="nb-NO" dirty="0" err="1"/>
              <a:t>practice</a:t>
            </a:r>
            <a:endParaRPr lang="en-NO" dirty="0"/>
          </a:p>
        </p:txBody>
      </p:sp>
      <p:pic>
        <p:nvPicPr>
          <p:cNvPr id="8" name="Picture 7" descr="A white line on a blue circle&#10;&#10;Description automatically generated">
            <a:extLst>
              <a:ext uri="{FF2B5EF4-FFF2-40B4-BE49-F238E27FC236}">
                <a16:creationId xmlns:a16="http://schemas.microsoft.com/office/drawing/2014/main" id="{DA13E418-42A4-817E-FC5E-DC770EAA7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621" y="462119"/>
            <a:ext cx="1036800" cy="1036800"/>
          </a:xfrm>
          <a:prstGeom prst="rect">
            <a:avLst/>
          </a:prstGeom>
        </p:spPr>
      </p:pic>
      <p:pic>
        <p:nvPicPr>
          <p:cNvPr id="2" name="Picture 1">
            <a:extLst>
              <a:ext uri="{FF2B5EF4-FFF2-40B4-BE49-F238E27FC236}">
                <a16:creationId xmlns:a16="http://schemas.microsoft.com/office/drawing/2014/main" id="{5D8D634F-93E5-DF37-AB31-6D763FCAE982}"/>
              </a:ext>
            </a:extLst>
          </p:cNvPr>
          <p:cNvPicPr>
            <a:picLocks noChangeAspect="1"/>
          </p:cNvPicPr>
          <p:nvPr/>
        </p:nvPicPr>
        <p:blipFill rotWithShape="1">
          <a:blip r:embed="rId4"/>
          <a:srcRect t="2307"/>
          <a:stretch/>
        </p:blipFill>
        <p:spPr>
          <a:xfrm>
            <a:off x="1449913" y="1961038"/>
            <a:ext cx="3122087" cy="4377155"/>
          </a:xfrm>
          <a:prstGeom prst="rect">
            <a:avLst/>
          </a:prstGeom>
          <a:ln w="6350">
            <a:noFill/>
          </a:ln>
        </p:spPr>
      </p:pic>
      <p:pic>
        <p:nvPicPr>
          <p:cNvPr id="3" name="Picture 2">
            <a:extLst>
              <a:ext uri="{FF2B5EF4-FFF2-40B4-BE49-F238E27FC236}">
                <a16:creationId xmlns:a16="http://schemas.microsoft.com/office/drawing/2014/main" id="{9CCE72FA-728F-D549-6B2D-C589A064D039}"/>
              </a:ext>
            </a:extLst>
          </p:cNvPr>
          <p:cNvPicPr>
            <a:picLocks noChangeAspect="1"/>
          </p:cNvPicPr>
          <p:nvPr/>
        </p:nvPicPr>
        <p:blipFill rotWithShape="1">
          <a:blip r:embed="rId5"/>
          <a:srcRect r="-1901"/>
          <a:stretch/>
        </p:blipFill>
        <p:spPr>
          <a:xfrm>
            <a:off x="4663931" y="1961038"/>
            <a:ext cx="3030156" cy="4377155"/>
          </a:xfrm>
          <a:prstGeom prst="rect">
            <a:avLst/>
          </a:prstGeom>
          <a:solidFill>
            <a:schemeClr val="bg1"/>
          </a:solidFill>
          <a:ln w="6350">
            <a:noFill/>
          </a:ln>
        </p:spPr>
      </p:pic>
    </p:spTree>
    <p:extLst>
      <p:ext uri="{BB962C8B-B14F-4D97-AF65-F5344CB8AC3E}">
        <p14:creationId xmlns:p14="http://schemas.microsoft.com/office/powerpoint/2010/main" val="2767382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174B-2803-8483-359A-DC618F83B66A}"/>
              </a:ext>
            </a:extLst>
          </p:cNvPr>
          <p:cNvSpPr>
            <a:spLocks noGrp="1"/>
          </p:cNvSpPr>
          <p:nvPr>
            <p:ph type="title"/>
          </p:nvPr>
        </p:nvSpPr>
        <p:spPr>
          <a:xfrm>
            <a:off x="0" y="0"/>
            <a:ext cx="9141354" cy="2099163"/>
          </a:xfrm>
        </p:spPr>
        <p:txBody>
          <a:bodyPr/>
          <a:lstStyle/>
          <a:p>
            <a:r>
              <a:rPr lang="nb-NO" dirty="0" err="1"/>
              <a:t>Quality</a:t>
            </a:r>
            <a:r>
              <a:rPr lang="nb-NO" dirty="0"/>
              <a:t> </a:t>
            </a:r>
            <a:r>
              <a:rPr lang="nb-NO" dirty="0" err="1"/>
              <a:t>improvement</a:t>
            </a:r>
            <a:endParaRPr lang="en-NO" dirty="0"/>
          </a:p>
        </p:txBody>
      </p:sp>
      <p:grpSp>
        <p:nvGrpSpPr>
          <p:cNvPr id="4" name="Group 3">
            <a:extLst>
              <a:ext uri="{FF2B5EF4-FFF2-40B4-BE49-F238E27FC236}">
                <a16:creationId xmlns:a16="http://schemas.microsoft.com/office/drawing/2014/main" id="{382FFB84-3A7B-CF9D-176E-46793045FD83}"/>
              </a:ext>
            </a:extLst>
          </p:cNvPr>
          <p:cNvGrpSpPr/>
          <p:nvPr/>
        </p:nvGrpSpPr>
        <p:grpSpPr>
          <a:xfrm>
            <a:off x="2553381" y="6127997"/>
            <a:ext cx="4749293" cy="360000"/>
            <a:chOff x="566707" y="4383958"/>
            <a:chExt cx="4749293" cy="360000"/>
          </a:xfrm>
        </p:grpSpPr>
        <p:grpSp>
          <p:nvGrpSpPr>
            <p:cNvPr id="5" name="Group 4">
              <a:extLst>
                <a:ext uri="{FF2B5EF4-FFF2-40B4-BE49-F238E27FC236}">
                  <a16:creationId xmlns:a16="http://schemas.microsoft.com/office/drawing/2014/main" id="{3DAF4212-1FE3-F6E8-B74D-5A83C0296D72}"/>
                </a:ext>
              </a:extLst>
            </p:cNvPr>
            <p:cNvGrpSpPr/>
            <p:nvPr/>
          </p:nvGrpSpPr>
          <p:grpSpPr>
            <a:xfrm>
              <a:off x="690712" y="4440486"/>
              <a:ext cx="4625288" cy="261610"/>
              <a:chOff x="2381314" y="5405811"/>
              <a:chExt cx="4625288" cy="261610"/>
            </a:xfrm>
          </p:grpSpPr>
          <p:sp>
            <p:nvSpPr>
              <p:cNvPr id="7" name="TextBox 6">
                <a:extLst>
                  <a:ext uri="{FF2B5EF4-FFF2-40B4-BE49-F238E27FC236}">
                    <a16:creationId xmlns:a16="http://schemas.microsoft.com/office/drawing/2014/main" id="{B7A76D3F-077C-A646-542B-7AE13AF45B39}"/>
                  </a:ext>
                </a:extLst>
              </p:cNvPr>
              <p:cNvSpPr txBox="1"/>
              <p:nvPr/>
            </p:nvSpPr>
            <p:spPr>
              <a:xfrm>
                <a:off x="2620364" y="5405811"/>
                <a:ext cx="4386238" cy="261610"/>
              </a:xfrm>
              <a:prstGeom prst="rect">
                <a:avLst/>
              </a:prstGeom>
              <a:noFill/>
            </p:spPr>
            <p:txBody>
              <a:bodyPr wrap="square">
                <a:spAutoFit/>
              </a:bodyPr>
              <a:lstStyle/>
              <a:p>
                <a:pPr marL="0" lvl="1" fontAlgn="base">
                  <a:spcBef>
                    <a:spcPts val="300"/>
                  </a:spcBef>
                  <a:buClr>
                    <a:schemeClr val="accent3">
                      <a:lumMod val="50000"/>
                    </a:schemeClr>
                  </a:buClr>
                </a:pPr>
                <a:r>
                  <a:rPr lang="en-US" sz="1100" i="1"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POCQI example: support mothers to express breast milk</a:t>
                </a:r>
                <a:endParaRPr lang="en-US" sz="1100" i="1" u="sng" dirty="0">
                  <a:solidFill>
                    <a:srgbClr val="0070C0"/>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72AE1078-657A-49E4-9A20-34EDEF23A6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1314" y="5417418"/>
                <a:ext cx="223731" cy="223731"/>
              </a:xfrm>
              <a:prstGeom prst="rect">
                <a:avLst/>
              </a:prstGeom>
            </p:spPr>
          </p:pic>
        </p:grpSp>
        <p:pic>
          <p:nvPicPr>
            <p:cNvPr id="6" name="Picture 5" descr="A blue circle with a white camera&#10;&#10;Description automatically generated">
              <a:extLst>
                <a:ext uri="{FF2B5EF4-FFF2-40B4-BE49-F238E27FC236}">
                  <a16:creationId xmlns:a16="http://schemas.microsoft.com/office/drawing/2014/main" id="{40702820-1161-3900-D000-3A54A06BCB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pic>
        <p:nvPicPr>
          <p:cNvPr id="10" name="Picture 9">
            <a:extLst>
              <a:ext uri="{FF2B5EF4-FFF2-40B4-BE49-F238E27FC236}">
                <a16:creationId xmlns:a16="http://schemas.microsoft.com/office/drawing/2014/main" id="{A79D80D0-E256-AFDB-3189-422C515B20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515" y="462119"/>
            <a:ext cx="1036800" cy="1036800"/>
          </a:xfrm>
          <a:prstGeom prst="rect">
            <a:avLst/>
          </a:prstGeom>
        </p:spPr>
      </p:pic>
      <p:pic>
        <p:nvPicPr>
          <p:cNvPr id="11" name="Picture 10">
            <a:extLst>
              <a:ext uri="{FF2B5EF4-FFF2-40B4-BE49-F238E27FC236}">
                <a16:creationId xmlns:a16="http://schemas.microsoft.com/office/drawing/2014/main" id="{BD893C95-FB7D-B42C-CBA4-07131CF5A0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7779" y="2015929"/>
            <a:ext cx="2905796" cy="4112068"/>
          </a:xfrm>
          <a:prstGeom prst="rect">
            <a:avLst/>
          </a:prstGeom>
          <a:solidFill>
            <a:schemeClr val="bg1"/>
          </a:solidFill>
        </p:spPr>
      </p:pic>
    </p:spTree>
    <p:extLst>
      <p:ext uri="{BB962C8B-B14F-4D97-AF65-F5344CB8AC3E}">
        <p14:creationId xmlns:p14="http://schemas.microsoft.com/office/powerpoint/2010/main" val="3705203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close-up of a cartoon&#10;&#10;Description automatically generated">
            <a:hlinkClick r:id="rId3"/>
            <a:extLst>
              <a:ext uri="{FF2B5EF4-FFF2-40B4-BE49-F238E27FC236}">
                <a16:creationId xmlns:a16="http://schemas.microsoft.com/office/drawing/2014/main" id="{D435E77B-1131-0521-BF8C-E3FF83F47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432" y="3677903"/>
            <a:ext cx="1424587" cy="1804477"/>
          </a:xfrm>
          <a:prstGeom prst="rect">
            <a:avLst/>
          </a:prstGeom>
        </p:spPr>
      </p:pic>
      <p:pic>
        <p:nvPicPr>
          <p:cNvPr id="27" name="Picture 26" descr="A cover of a book with a baby&#10;&#10;Description automatically generated">
            <a:hlinkClick r:id="rId5"/>
            <a:extLst>
              <a:ext uri="{FF2B5EF4-FFF2-40B4-BE49-F238E27FC236}">
                <a16:creationId xmlns:a16="http://schemas.microsoft.com/office/drawing/2014/main" id="{1D8F1815-031C-9401-0733-76A479E6EE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7384" y="1729847"/>
            <a:ext cx="1268227" cy="1800882"/>
          </a:xfrm>
          <a:prstGeom prst="rect">
            <a:avLst/>
          </a:prstGeom>
        </p:spPr>
      </p:pic>
      <p:pic>
        <p:nvPicPr>
          <p:cNvPr id="24" name="Picture 23" descr="A book cover of a book&#10;&#10;Description automatically generated">
            <a:hlinkClick r:id="rId7"/>
            <a:extLst>
              <a:ext uri="{FF2B5EF4-FFF2-40B4-BE49-F238E27FC236}">
                <a16:creationId xmlns:a16="http://schemas.microsoft.com/office/drawing/2014/main" id="{3EDA9034-3E60-3232-0A35-D1E9043556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0779" y="1722325"/>
            <a:ext cx="1270000" cy="1803400"/>
          </a:xfrm>
          <a:prstGeom prst="rect">
            <a:avLst/>
          </a:prstGeom>
        </p:spPr>
      </p:pic>
      <p:pic>
        <p:nvPicPr>
          <p:cNvPr id="22" name="Picture 21" descr="A baby sleeping in a blanket&#10;&#10;Description automatically generated">
            <a:hlinkClick r:id="rId9"/>
            <a:extLst>
              <a:ext uri="{FF2B5EF4-FFF2-40B4-BE49-F238E27FC236}">
                <a16:creationId xmlns:a16="http://schemas.microsoft.com/office/drawing/2014/main" id="{0BCAFE53-B186-14C3-CDA5-6C9B68620C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6563" y="1732274"/>
            <a:ext cx="1268227" cy="1800882"/>
          </a:xfrm>
          <a:prstGeom prst="rect">
            <a:avLst/>
          </a:prstGeom>
        </p:spPr>
      </p:pic>
      <p:pic>
        <p:nvPicPr>
          <p:cNvPr id="15" name="Picture 14" descr="A person looking at a baby&#10;&#10;Description automatically generated">
            <a:hlinkClick r:id="rId11"/>
            <a:extLst>
              <a:ext uri="{FF2B5EF4-FFF2-40B4-BE49-F238E27FC236}">
                <a16:creationId xmlns:a16="http://schemas.microsoft.com/office/drawing/2014/main" id="{04B4A9D1-5197-1496-2281-C1A00CE3AA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1731" y="1731015"/>
            <a:ext cx="1270000" cy="1803400"/>
          </a:xfrm>
          <a:prstGeom prst="rect">
            <a:avLst/>
          </a:prstGeom>
        </p:spPr>
      </p:pic>
      <p:pic>
        <p:nvPicPr>
          <p:cNvPr id="13" name="Picture 12" descr="A person holding a baby&#10;&#10;Description automatically generated">
            <a:hlinkClick r:id="rId13"/>
            <a:extLst>
              <a:ext uri="{FF2B5EF4-FFF2-40B4-BE49-F238E27FC236}">
                <a16:creationId xmlns:a16="http://schemas.microsoft.com/office/drawing/2014/main" id="{978F1C15-5C81-C22C-EEE3-BD9690F2ED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45115" y="3677903"/>
            <a:ext cx="1395312" cy="1801221"/>
          </a:xfrm>
          <a:prstGeom prst="rect">
            <a:avLst/>
          </a:prstGeom>
        </p:spPr>
      </p:pic>
      <p:grpSp>
        <p:nvGrpSpPr>
          <p:cNvPr id="4" name="Group 3">
            <a:extLst>
              <a:ext uri="{FF2B5EF4-FFF2-40B4-BE49-F238E27FC236}">
                <a16:creationId xmlns:a16="http://schemas.microsoft.com/office/drawing/2014/main" id="{E476ED95-0BEB-AF13-07C4-AB8DE0395972}"/>
              </a:ext>
            </a:extLst>
          </p:cNvPr>
          <p:cNvGrpSpPr/>
          <p:nvPr/>
        </p:nvGrpSpPr>
        <p:grpSpPr>
          <a:xfrm>
            <a:off x="1645115" y="5739035"/>
            <a:ext cx="2994715" cy="1122190"/>
            <a:chOff x="566707" y="4452093"/>
            <a:chExt cx="2994715" cy="1122190"/>
          </a:xfrm>
        </p:grpSpPr>
        <p:grpSp>
          <p:nvGrpSpPr>
            <p:cNvPr id="5" name="Group 4">
              <a:extLst>
                <a:ext uri="{FF2B5EF4-FFF2-40B4-BE49-F238E27FC236}">
                  <a16:creationId xmlns:a16="http://schemas.microsoft.com/office/drawing/2014/main" id="{232E53A2-83DD-33DD-B899-3D55A37A2157}"/>
                </a:ext>
              </a:extLst>
            </p:cNvPr>
            <p:cNvGrpSpPr/>
            <p:nvPr/>
          </p:nvGrpSpPr>
          <p:grpSpPr>
            <a:xfrm>
              <a:off x="690712" y="4452093"/>
              <a:ext cx="2870710" cy="1122190"/>
              <a:chOff x="2381314" y="5417418"/>
              <a:chExt cx="2870710" cy="1122190"/>
            </a:xfrm>
          </p:grpSpPr>
          <p:sp>
            <p:nvSpPr>
              <p:cNvPr id="7" name="TextBox 6">
                <a:extLst>
                  <a:ext uri="{FF2B5EF4-FFF2-40B4-BE49-F238E27FC236}">
                    <a16:creationId xmlns:a16="http://schemas.microsoft.com/office/drawing/2014/main" id="{F0E32C02-A321-6C06-B436-019CF69A65DF}"/>
                  </a:ext>
                </a:extLst>
              </p:cNvPr>
              <p:cNvSpPr txBox="1"/>
              <p:nvPr/>
            </p:nvSpPr>
            <p:spPr>
              <a:xfrm>
                <a:off x="2620364" y="5447001"/>
                <a:ext cx="2631660" cy="1092607"/>
              </a:xfrm>
              <a:prstGeom prst="rect">
                <a:avLst/>
              </a:prstGeom>
              <a:noFill/>
            </p:spPr>
            <p:txBody>
              <a:bodyPr wrap="square">
                <a:spAutoFit/>
              </a:bodyPr>
              <a:lstStyle/>
              <a:p>
                <a:pPr marL="8572" lvl="1" indent="-171450" defTabSz="914400" fontAlgn="base">
                  <a:spcBef>
                    <a:spcPts val="300"/>
                  </a:spcBef>
                  <a:buClr>
                    <a:schemeClr val="tx2"/>
                  </a:buClr>
                  <a:buFont typeface="Arial" panose="020B0604020202020204" pitchFamily="34" charset="0"/>
                  <a:buChar char="•"/>
                </a:pPr>
                <a:r>
                  <a:rPr lang="en-US" sz="1100" i="1" u="sng" dirty="0">
                    <a:solidFill>
                      <a:srgbClr val="0070C0"/>
                    </a:solidFill>
                    <a:latin typeface="Arial" panose="020B0604020202020204" pitchFamily="34" charset="0"/>
                    <a:cs typeface="Arial" panose="020B0604020202020204" pitchFamily="34" charset="0"/>
                    <a:hlinkClick r:id="rId15"/>
                  </a:rPr>
                  <a:t>Overview Overcoming difficulties</a:t>
                </a:r>
                <a:endParaRPr lang="en-US" sz="1100" i="1" u="sng" dirty="0">
                  <a:solidFill>
                    <a:srgbClr val="0070C0"/>
                  </a:solidFill>
                  <a:latin typeface="Arial" panose="020B0604020202020204" pitchFamily="34" charset="0"/>
                  <a:cs typeface="Arial" panose="020B0604020202020204" pitchFamily="34" charset="0"/>
                </a:endParaRPr>
              </a:p>
              <a:p>
                <a:pPr marL="8572" lvl="1" indent="-171450" defTabSz="914400" fontAlgn="base">
                  <a:spcBef>
                    <a:spcPts val="300"/>
                  </a:spcBef>
                  <a:buClr>
                    <a:schemeClr val="tx2"/>
                  </a:buClr>
                  <a:buFont typeface="Arial" panose="020B0604020202020204" pitchFamily="34" charset="0"/>
                  <a:buChar char="•"/>
                </a:pPr>
                <a:r>
                  <a:rPr lang="en-US" sz="1100"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6"/>
                  </a:rPr>
                  <a:t>Breastfeeding master class</a:t>
                </a:r>
                <a:endParaRPr lang="en-US" sz="1100" i="1"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8572" lvl="1" indent="-171450" fontAlgn="base">
                  <a:spcBef>
                    <a:spcPts val="300"/>
                  </a:spcBef>
                  <a:buClr>
                    <a:schemeClr val="tx2"/>
                  </a:buClr>
                  <a:buFont typeface="Arial" panose="020B0604020202020204" pitchFamily="34" charset="0"/>
                  <a:buChar char="•"/>
                </a:pPr>
                <a:r>
                  <a:rPr lang="en-GB" sz="1100" i="1" u="sng" strike="noStrike" dirty="0">
                    <a:solidFill>
                      <a:srgbClr val="FF0000"/>
                    </a:solidFill>
                    <a:effectLst/>
                    <a:latin typeface="Arial" panose="020B0604020202020204" pitchFamily="34" charset="0"/>
                    <a:ea typeface="宋体" panose="02010600030101010101" pitchFamily="2" charset="-122"/>
                    <a:cs typeface="Arial" panose="020B0604020202020204" pitchFamily="34" charset="0"/>
                    <a:hlinkClick r:id="rId17"/>
                  </a:rPr>
                  <a:t>The cost of not breastfeeding</a:t>
                </a:r>
                <a:r>
                  <a:rPr lang="en-US" sz="1100" dirty="0">
                    <a:effectLst/>
                    <a:latin typeface="Arial" panose="020B0604020202020204" pitchFamily="34" charset="0"/>
                    <a:ea typeface="宋体" panose="02010600030101010101" pitchFamily="2" charset="-122"/>
                    <a:cs typeface="Arial" panose="020B0604020202020204" pitchFamily="34" charset="0"/>
                  </a:rPr>
                  <a:t> </a:t>
                </a:r>
              </a:p>
              <a:p>
                <a:pPr marL="8572" lvl="1" indent="-171450" defTabSz="914400" fontAlgn="base">
                  <a:spcBef>
                    <a:spcPts val="300"/>
                  </a:spcBef>
                  <a:buClr>
                    <a:schemeClr val="tx2"/>
                  </a:buClr>
                  <a:buFont typeface="Arial" panose="020B0604020202020204" pitchFamily="34" charset="0"/>
                  <a:buChar char="•"/>
                </a:pPr>
                <a:endParaRPr lang="en-US" sz="1100" i="1" u="sng" dirty="0">
                  <a:solidFill>
                    <a:srgbClr val="0070C0"/>
                  </a:solidFill>
                  <a:latin typeface="Arial" panose="020B0604020202020204" pitchFamily="34" charset="0"/>
                  <a:cs typeface="Arial" panose="020B0604020202020204" pitchFamily="34" charset="0"/>
                </a:endParaRPr>
              </a:p>
              <a:p>
                <a:pPr marL="8572" lvl="1" indent="-171450" defTabSz="914400" fontAlgn="base">
                  <a:spcBef>
                    <a:spcPts val="300"/>
                  </a:spcBef>
                  <a:buClr>
                    <a:schemeClr val="tx2"/>
                  </a:buClr>
                  <a:buFont typeface="Arial" panose="020B0604020202020204" pitchFamily="34" charset="0"/>
                  <a:buChar char="•"/>
                </a:pPr>
                <a:endParaRPr lang="en-US" sz="1100" i="1" u="sng" dirty="0">
                  <a:solidFill>
                    <a:srgbClr val="0070C0"/>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FDAC1380-7BC0-BA5A-66A3-07EBC49544F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81314" y="5417418"/>
                <a:ext cx="223731" cy="223731"/>
              </a:xfrm>
              <a:prstGeom prst="rect">
                <a:avLst/>
              </a:prstGeom>
            </p:spPr>
          </p:pic>
        </p:grpSp>
        <p:pic>
          <p:nvPicPr>
            <p:cNvPr id="6" name="Picture 5" descr="A blue circle with a white camera&#10;&#10;Description automatically generated">
              <a:extLst>
                <a:ext uri="{FF2B5EF4-FFF2-40B4-BE49-F238E27FC236}">
                  <a16:creationId xmlns:a16="http://schemas.microsoft.com/office/drawing/2014/main" id="{04221A9A-535D-4934-A0B5-8D412FE633A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66707" y="4527998"/>
              <a:ext cx="360000" cy="360000"/>
            </a:xfrm>
            <a:prstGeom prst="rect">
              <a:avLst/>
            </a:prstGeom>
          </p:spPr>
        </p:pic>
      </p:grpSp>
      <p:pic>
        <p:nvPicPr>
          <p:cNvPr id="2" name="Picture 1">
            <a:hlinkClick r:id="rId21"/>
            <a:extLst>
              <a:ext uri="{FF2B5EF4-FFF2-40B4-BE49-F238E27FC236}">
                <a16:creationId xmlns:a16="http://schemas.microsoft.com/office/drawing/2014/main" id="{FA73080E-B2DD-0EB1-5E2D-B58D6602CD6E}"/>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82269" y="1734851"/>
            <a:ext cx="1268227" cy="1808399"/>
          </a:xfrm>
          <a:prstGeom prst="rect">
            <a:avLst/>
          </a:prstGeom>
          <a:ln>
            <a:noFill/>
          </a:ln>
        </p:spPr>
        <p:style>
          <a:lnRef idx="2">
            <a:schemeClr val="dk1"/>
          </a:lnRef>
          <a:fillRef idx="1">
            <a:schemeClr val="lt1"/>
          </a:fillRef>
          <a:effectRef idx="0">
            <a:schemeClr val="dk1"/>
          </a:effectRef>
          <a:fontRef idx="minor">
            <a:schemeClr val="dk1"/>
          </a:fontRef>
        </p:style>
      </p:pic>
      <p:pic>
        <p:nvPicPr>
          <p:cNvPr id="21" name="Picture 20">
            <a:hlinkClick r:id="rId23"/>
            <a:extLst>
              <a:ext uri="{FF2B5EF4-FFF2-40B4-BE49-F238E27FC236}">
                <a16:creationId xmlns:a16="http://schemas.microsoft.com/office/drawing/2014/main" id="{921BE17C-0AFA-6CEA-5F43-C472C74AC5F7}"/>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l="3567" t="1109"/>
          <a:stretch/>
        </p:blipFill>
        <p:spPr>
          <a:xfrm>
            <a:off x="4676135" y="3677903"/>
            <a:ext cx="2487490" cy="1808399"/>
          </a:xfrm>
          <a:prstGeom prst="rect">
            <a:avLst/>
          </a:prstGeom>
          <a:noFill/>
          <a:ln>
            <a:noFill/>
          </a:ln>
        </p:spPr>
        <p:style>
          <a:lnRef idx="2">
            <a:schemeClr val="dk1"/>
          </a:lnRef>
          <a:fillRef idx="1">
            <a:schemeClr val="lt1"/>
          </a:fillRef>
          <a:effectRef idx="0">
            <a:schemeClr val="dk1"/>
          </a:effectRef>
          <a:fontRef idx="minor">
            <a:schemeClr val="dk1"/>
          </a:fontRef>
        </p:style>
      </p:pic>
      <p:sp>
        <p:nvSpPr>
          <p:cNvPr id="11" name="Title 2">
            <a:extLst>
              <a:ext uri="{FF2B5EF4-FFF2-40B4-BE49-F238E27FC236}">
                <a16:creationId xmlns:a16="http://schemas.microsoft.com/office/drawing/2014/main" id="{902A4378-D1E1-7816-3D58-A6FC04DBF987}"/>
              </a:ext>
            </a:extLst>
          </p:cNvPr>
          <p:cNvSpPr>
            <a:spLocks noGrp="1"/>
          </p:cNvSpPr>
          <p:nvPr>
            <p:ph type="title"/>
          </p:nvPr>
        </p:nvSpPr>
        <p:spPr>
          <a:xfrm>
            <a:off x="0" y="0"/>
            <a:ext cx="9141354" cy="1734851"/>
          </a:xfrm>
        </p:spPr>
        <p:txBody>
          <a:bodyPr/>
          <a:lstStyle/>
          <a:p>
            <a:r>
              <a:rPr lang="en-GB" dirty="0"/>
              <a:t>References and </a:t>
            </a:r>
            <a:br>
              <a:rPr lang="en-GB" dirty="0"/>
            </a:br>
            <a:r>
              <a:rPr lang="en-GB" dirty="0"/>
              <a:t>additional resources</a:t>
            </a:r>
            <a:endParaRPr lang="en-NO" dirty="0"/>
          </a:p>
        </p:txBody>
      </p:sp>
    </p:spTree>
    <p:extLst>
      <p:ext uri="{BB962C8B-B14F-4D97-AF65-F5344CB8AC3E}">
        <p14:creationId xmlns:p14="http://schemas.microsoft.com/office/powerpoint/2010/main" val="3997011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97FD3-D270-A746-15CD-219787753D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7B4F01-C031-5523-BCB3-C85456FBDF34}"/>
              </a:ext>
            </a:extLst>
          </p:cNvPr>
          <p:cNvSpPr>
            <a:spLocks noGrp="1"/>
          </p:cNvSpPr>
          <p:nvPr>
            <p:ph type="title"/>
          </p:nvPr>
        </p:nvSpPr>
        <p:spPr/>
        <p:txBody>
          <a:bodyPr/>
          <a:lstStyle/>
          <a:p>
            <a:r>
              <a:rPr lang="en-GB" sz="2800" dirty="0"/>
              <a:t>Support Thu to breast feed her first baby</a:t>
            </a:r>
            <a:endParaRPr lang="en-NO" dirty="0"/>
          </a:p>
        </p:txBody>
      </p:sp>
      <p:sp>
        <p:nvSpPr>
          <p:cNvPr id="4" name="Content Placeholder 1">
            <a:extLst>
              <a:ext uri="{FF2B5EF4-FFF2-40B4-BE49-F238E27FC236}">
                <a16:creationId xmlns:a16="http://schemas.microsoft.com/office/drawing/2014/main" id="{FEFF2B2B-B715-09CC-7547-04FC4D86CCC6}"/>
              </a:ext>
            </a:extLst>
          </p:cNvPr>
          <p:cNvSpPr txBox="1">
            <a:spLocks/>
          </p:cNvSpPr>
          <p:nvPr/>
        </p:nvSpPr>
        <p:spPr>
          <a:xfrm>
            <a:off x="2265405" y="1734853"/>
            <a:ext cx="6371291"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altLang="zh-CN" sz="1800" dirty="0"/>
              <a:t>Form groups (mother, midwife, and companion).</a:t>
            </a:r>
          </a:p>
          <a:p>
            <a:endParaRPr lang="en-GB" sz="1800" dirty="0"/>
          </a:p>
          <a:p>
            <a:pPr marL="0" indent="0">
              <a:buFont typeface="Arial" panose="020B0604020202020204" pitchFamily="34" charset="0"/>
              <a:buNone/>
            </a:pPr>
            <a:endParaRPr lang="en-GB" sz="1800" b="1" dirty="0"/>
          </a:p>
          <a:p>
            <a:pPr marL="0" indent="0">
              <a:buFont typeface="Arial" panose="020B0604020202020204" pitchFamily="34" charset="0"/>
              <a:buNone/>
            </a:pPr>
            <a:br>
              <a:rPr lang="en-GB" sz="1800" b="1" dirty="0"/>
            </a:br>
            <a:endParaRPr lang="en-GB" sz="1800" b="1" dirty="0"/>
          </a:p>
          <a:p>
            <a:pPr marL="0" indent="0">
              <a:buFont typeface="Arial" panose="020B0604020202020204" pitchFamily="34" charset="0"/>
              <a:buNone/>
            </a:pPr>
            <a:endParaRPr lang="nb-NO" sz="1800" b="1" dirty="0"/>
          </a:p>
          <a:p>
            <a:pPr marL="0" indent="0">
              <a:buNone/>
            </a:pPr>
            <a:r>
              <a:rPr lang="en-GB" altLang="zh-CN" sz="1800" b="1" dirty="0"/>
              <a:t>Support Thu for positioning and attachment.</a:t>
            </a:r>
          </a:p>
          <a:p>
            <a:pPr marL="0" indent="0">
              <a:buNone/>
            </a:pPr>
            <a:r>
              <a:rPr lang="en-GB" altLang="zh-CN" sz="1800" b="1" dirty="0"/>
              <a:t>Give her practical tips for successfully breast feeding </a:t>
            </a:r>
            <a:br>
              <a:rPr lang="en-GB" altLang="zh-CN" sz="1800" b="1" dirty="0"/>
            </a:br>
            <a:r>
              <a:rPr lang="en-GB" altLang="zh-CN" sz="1800" b="1" dirty="0"/>
              <a:t>her baby.</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Debrief with your team and facilitator.</a:t>
            </a:r>
          </a:p>
          <a:p>
            <a:endParaRPr lang="en-NO" sz="1800" dirty="0"/>
          </a:p>
        </p:txBody>
      </p:sp>
      <p:sp>
        <p:nvSpPr>
          <p:cNvPr id="6" name="Rectangle 5">
            <a:extLst>
              <a:ext uri="{FF2B5EF4-FFF2-40B4-BE49-F238E27FC236}">
                <a16:creationId xmlns:a16="http://schemas.microsoft.com/office/drawing/2014/main" id="{2F64821C-548E-B4D1-3FC0-7A98449A19CD}"/>
              </a:ext>
            </a:extLst>
          </p:cNvPr>
          <p:cNvSpPr/>
          <p:nvPr/>
        </p:nvSpPr>
        <p:spPr>
          <a:xfrm>
            <a:off x="2340959" y="2202920"/>
            <a:ext cx="6261552" cy="16794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lnSpc>
                <a:spcPts val="2100"/>
              </a:lnSpc>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Thu is blind. </a:t>
            </a:r>
          </a:p>
          <a:p>
            <a:pPr marL="162000" lvl="0" indent="-162000">
              <a:lnSpc>
                <a:spcPts val="2100"/>
              </a:lnSpc>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Huong is her first child. Thu wants to breastfeed her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baby to ensure he gets off to a good start in life. </a:t>
            </a:r>
          </a:p>
          <a:p>
            <a:pPr marL="162000" lvl="0" indent="-162000">
              <a:lnSpc>
                <a:spcPts val="2100"/>
              </a:lnSpc>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The baby is showing feeding cues.</a:t>
            </a:r>
          </a:p>
        </p:txBody>
      </p:sp>
      <p:pic>
        <p:nvPicPr>
          <p:cNvPr id="12" name="Picture 4" descr="Picture 158">
            <a:extLst>
              <a:ext uri="{FF2B5EF4-FFF2-40B4-BE49-F238E27FC236}">
                <a16:creationId xmlns:a16="http://schemas.microsoft.com/office/drawing/2014/main" id="{D2A5FF12-3309-FD2C-3C6E-995D533A68B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7304" y="1734853"/>
            <a:ext cx="1651065" cy="214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E0A4D5D-FFFF-6767-42EB-2004AB9178B1}"/>
              </a:ext>
            </a:extLst>
          </p:cNvPr>
          <p:cNvSpPr txBox="1"/>
          <p:nvPr/>
        </p:nvSpPr>
        <p:spPr>
          <a:xfrm>
            <a:off x="614398" y="3699061"/>
            <a:ext cx="1533240" cy="192360"/>
          </a:xfrm>
          <a:prstGeom prst="rect">
            <a:avLst/>
          </a:prstGeom>
          <a:noFill/>
        </p:spPr>
        <p:txBody>
          <a:bodyPr wrap="square" rtlCol="0">
            <a:spAutoFit/>
          </a:bodyPr>
          <a:lstStyle/>
          <a:p>
            <a:pPr algn="r"/>
            <a:r>
              <a:rPr lang="en-CA" sz="650" dirty="0">
                <a:solidFill>
                  <a:schemeClr val="bg1"/>
                </a:solidFill>
                <a:latin typeface="Arial" panose="020B0604020202020204" pitchFamily="34" charset="0"/>
                <a:cs typeface="Arial" panose="020B0604020202020204" pitchFamily="34" charset="0"/>
              </a:rPr>
              <a:t>© </a:t>
            </a:r>
            <a:r>
              <a:rPr lang="en-GB" sz="650" dirty="0">
                <a:solidFill>
                  <a:schemeClr val="bg1"/>
                </a:solidFill>
                <a:latin typeface="Arial" panose="020B0604020202020204" pitchFamily="34" charset="0"/>
                <a:cs typeface="Arial" panose="020B0604020202020204" pitchFamily="34" charset="0"/>
              </a:rPr>
              <a:t>W</a:t>
            </a:r>
            <a:r>
              <a:rPr lang="en-US" sz="650" dirty="0">
                <a:solidFill>
                  <a:schemeClr val="bg1"/>
                </a:solidFill>
                <a:latin typeface="Arial" panose="020B0604020202020204" pitchFamily="34" charset="0"/>
                <a:cs typeface="Arial" panose="020B0604020202020204" pitchFamily="34" charset="0"/>
              </a:rPr>
              <a:t>HO/Dr Helenlouise Taylor</a:t>
            </a:r>
          </a:p>
        </p:txBody>
      </p:sp>
    </p:spTree>
    <p:extLst>
      <p:ext uri="{BB962C8B-B14F-4D97-AF65-F5344CB8AC3E}">
        <p14:creationId xmlns:p14="http://schemas.microsoft.com/office/powerpoint/2010/main" val="243479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BA67F9-F3B2-4E67-BE08-33C33DBC3647}"/>
              </a:ext>
            </a:extLst>
          </p:cNvPr>
          <p:cNvSpPr>
            <a:spLocks noGrp="1"/>
          </p:cNvSpPr>
          <p:nvPr>
            <p:ph type="title"/>
          </p:nvPr>
        </p:nvSpPr>
        <p:spPr/>
        <p:txBody>
          <a:bodyPr/>
          <a:lstStyle/>
          <a:p>
            <a:r>
              <a:rPr lang="en-GB" dirty="0"/>
              <a:t>Breastfeeding after caesarean section </a:t>
            </a:r>
            <a:endParaRPr lang="en-NO" dirty="0"/>
          </a:p>
        </p:txBody>
      </p:sp>
      <p:sp>
        <p:nvSpPr>
          <p:cNvPr id="4" name="Content Placeholder 1">
            <a:extLst>
              <a:ext uri="{FF2B5EF4-FFF2-40B4-BE49-F238E27FC236}">
                <a16:creationId xmlns:a16="http://schemas.microsoft.com/office/drawing/2014/main" id="{FCEB1512-8579-6DA9-DAEF-CAF2F6B25D98}"/>
              </a:ext>
            </a:extLst>
          </p:cNvPr>
          <p:cNvSpPr txBox="1">
            <a:spLocks/>
          </p:cNvSpPr>
          <p:nvPr/>
        </p:nvSpPr>
        <p:spPr>
          <a:xfrm>
            <a:off x="519048" y="1734853"/>
            <a:ext cx="7625312"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sz="1800" dirty="0"/>
              <a:t>Form groups (mother, companion, neonatal nurse).</a:t>
            </a:r>
          </a:p>
          <a:p>
            <a:endParaRPr lang="en-GB" sz="1800" dirty="0"/>
          </a:p>
          <a:p>
            <a:endParaRPr lang="en-GB" sz="1800" dirty="0"/>
          </a:p>
          <a:p>
            <a:pPr marL="0" indent="0">
              <a:buFont typeface="Arial" panose="020B0604020202020204" pitchFamily="34" charset="0"/>
              <a:buNone/>
            </a:pPr>
            <a:endParaRPr lang="en-GB" sz="1800" b="1" dirty="0"/>
          </a:p>
          <a:p>
            <a:pPr marL="0" indent="0">
              <a:buFont typeface="Arial" panose="020B0604020202020204" pitchFamily="34" charset="0"/>
              <a:buNone/>
            </a:pPr>
            <a:br>
              <a:rPr lang="en-GB" sz="1800" b="1" dirty="0"/>
            </a:br>
            <a:endParaRPr lang="en-GB" sz="1800" b="1" dirty="0"/>
          </a:p>
          <a:p>
            <a:pPr marL="0" indent="0">
              <a:buNone/>
            </a:pPr>
            <a:r>
              <a:rPr lang="en-GB" sz="1800" b="1" dirty="0"/>
              <a:t>Support Bobby’s mother to express her breast milk.</a:t>
            </a:r>
          </a:p>
          <a:p>
            <a:pPr marL="0" indent="0">
              <a:buNone/>
            </a:pPr>
            <a:r>
              <a:rPr lang="en-GB" sz="1800" b="1" dirty="0"/>
              <a:t>Counsel her on breastfeeding after caesarean section.</a:t>
            </a:r>
            <a:endParaRPr lang="en-US" sz="1800" b="1" dirty="0"/>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Debrief with your team and facilitator.</a:t>
            </a:r>
          </a:p>
          <a:p>
            <a:endParaRPr lang="en-NO" sz="1800" dirty="0"/>
          </a:p>
        </p:txBody>
      </p:sp>
      <p:sp>
        <p:nvSpPr>
          <p:cNvPr id="6" name="Rectangle 5">
            <a:extLst>
              <a:ext uri="{FF2B5EF4-FFF2-40B4-BE49-F238E27FC236}">
                <a16:creationId xmlns:a16="http://schemas.microsoft.com/office/drawing/2014/main" id="{80980C01-F43C-1C51-3284-A88E2DF0BBD6}"/>
              </a:ext>
            </a:extLst>
          </p:cNvPr>
          <p:cNvSpPr/>
          <p:nvPr/>
        </p:nvSpPr>
        <p:spPr>
          <a:xfrm>
            <a:off x="583084" y="2188857"/>
            <a:ext cx="7977831" cy="18006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Bobby was born 2 hours ago by caesarean section. </a:t>
            </a:r>
          </a:p>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He weighs 2000 g and is under a radiant warmer.</a:t>
            </a:r>
          </a:p>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He has not yet breastfed and now is too sleepy to feed. </a:t>
            </a:r>
          </a:p>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He has no other problems and examination was normal. </a:t>
            </a:r>
          </a:p>
        </p:txBody>
      </p:sp>
      <p:pic>
        <p:nvPicPr>
          <p:cNvPr id="2" name="Picture 1">
            <a:extLst>
              <a:ext uri="{FF2B5EF4-FFF2-40B4-BE49-F238E27FC236}">
                <a16:creationId xmlns:a16="http://schemas.microsoft.com/office/drawing/2014/main" id="{38AEDAFE-2962-2182-29FC-C7FAE16F77AA}"/>
              </a:ext>
            </a:extLst>
          </p:cNvPr>
          <p:cNvPicPr>
            <a:picLocks noChangeAspect="1"/>
          </p:cNvPicPr>
          <p:nvPr/>
        </p:nvPicPr>
        <p:blipFill>
          <a:blip r:embed="rId3"/>
          <a:stretch>
            <a:fillRect/>
          </a:stretch>
        </p:blipFill>
        <p:spPr>
          <a:xfrm>
            <a:off x="7050280" y="4212286"/>
            <a:ext cx="1510635" cy="2151754"/>
          </a:xfrm>
          <a:prstGeom prst="rect">
            <a:avLst/>
          </a:prstGeom>
          <a:ln w="6350">
            <a:solidFill>
              <a:schemeClr val="tx1"/>
            </a:solidFill>
          </a:ln>
        </p:spPr>
      </p:pic>
    </p:spTree>
    <p:extLst>
      <p:ext uri="{BB962C8B-B14F-4D97-AF65-F5344CB8AC3E}">
        <p14:creationId xmlns:p14="http://schemas.microsoft.com/office/powerpoint/2010/main" val="24006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6408F-B0C2-D5CA-D1AA-EBB7D0CAF5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7CECFA-DBF0-9C4E-4F9A-D7C91DF5B4AD}"/>
              </a:ext>
            </a:extLst>
          </p:cNvPr>
          <p:cNvSpPr>
            <a:spLocks noGrp="1"/>
          </p:cNvSpPr>
          <p:nvPr>
            <p:ph type="title"/>
          </p:nvPr>
        </p:nvSpPr>
        <p:spPr>
          <a:xfrm>
            <a:off x="1652451" y="281687"/>
            <a:ext cx="6950060" cy="1036800"/>
          </a:xfrm>
        </p:spPr>
        <p:txBody>
          <a:bodyPr/>
          <a:lstStyle/>
          <a:p>
            <a:r>
              <a:rPr lang="en-GB" sz="2800" dirty="0"/>
              <a:t>Overcoming breastfeeding difficulties </a:t>
            </a:r>
            <a:endParaRPr lang="en-NO" dirty="0"/>
          </a:p>
        </p:txBody>
      </p:sp>
      <p:sp>
        <p:nvSpPr>
          <p:cNvPr id="4" name="Content Placeholder 1">
            <a:extLst>
              <a:ext uri="{FF2B5EF4-FFF2-40B4-BE49-F238E27FC236}">
                <a16:creationId xmlns:a16="http://schemas.microsoft.com/office/drawing/2014/main" id="{CB0A7089-BF21-71EF-06C8-C7F7225ED1F7}"/>
              </a:ext>
            </a:extLst>
          </p:cNvPr>
          <p:cNvSpPr txBox="1">
            <a:spLocks/>
          </p:cNvSpPr>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altLang="zh-CN" dirty="0"/>
              <a:t>Form groups (mother, midwife, companion).</a:t>
            </a:r>
            <a:endParaRPr lang="en-GB" b="1" dirty="0"/>
          </a:p>
          <a:p>
            <a:endParaRPr lang="en-GB" dirty="0"/>
          </a:p>
          <a:p>
            <a:pPr marL="0" indent="0">
              <a:buFont typeface="Arial" panose="020B0604020202020204" pitchFamily="34" charset="0"/>
              <a:buNone/>
            </a:pPr>
            <a:endParaRPr lang="en-GB" b="1" dirty="0"/>
          </a:p>
          <a:p>
            <a:pPr marL="0" indent="0">
              <a:buNone/>
            </a:pPr>
            <a:r>
              <a:rPr lang="en-GB" b="1" dirty="0"/>
              <a:t>Counsel and give practical support to Meena.</a:t>
            </a:r>
          </a:p>
          <a:p>
            <a:pPr marL="0" indent="0">
              <a:lnSpc>
                <a:spcPts val="1500"/>
              </a:lnSpc>
              <a:buFont typeface="Arial" panose="020B0604020202020204" pitchFamily="34" charset="0"/>
              <a:buNone/>
            </a:pPr>
            <a:br>
              <a:rPr lang="en-GB" b="1" dirty="0"/>
            </a:br>
            <a:endParaRPr lang="en-GB" b="1" dirty="0"/>
          </a:p>
          <a:p>
            <a:pPr marL="0" indent="0">
              <a:lnSpc>
                <a:spcPts val="1500"/>
              </a:lnSpc>
              <a:buFont typeface="Arial" panose="020B0604020202020204" pitchFamily="34" charset="0"/>
              <a:buNone/>
            </a:pPr>
            <a:endParaRPr lang="nb-NO" b="1" dirty="0"/>
          </a:p>
          <a:p>
            <a:pPr marL="0" indent="0">
              <a:buNone/>
            </a:pPr>
            <a:r>
              <a:rPr lang="en-GB" b="1" dirty="0"/>
              <a:t>Examine, counsel and give practical support to </a:t>
            </a:r>
            <a:r>
              <a:rPr lang="en-GB" b="1" dirty="0" err="1"/>
              <a:t>Nitu</a:t>
            </a:r>
            <a:r>
              <a:rPr lang="en-GB" b="1" dirty="0"/>
              <a:t>.</a:t>
            </a:r>
          </a:p>
          <a:p>
            <a:pPr marL="0" indent="0">
              <a:buNone/>
            </a:pPr>
            <a:endParaRPr lang="en-GB" b="1" dirty="0"/>
          </a:p>
          <a:p>
            <a:pPr marL="0" indent="0">
              <a:lnSpc>
                <a:spcPts val="600"/>
              </a:lnSpc>
              <a:buNone/>
            </a:pPr>
            <a:endParaRPr lang="en-GB" b="1" dirty="0"/>
          </a:p>
          <a:p>
            <a:pPr marL="0" indent="0">
              <a:lnSpc>
                <a:spcPts val="1200"/>
              </a:lnSpc>
              <a:buNone/>
            </a:pPr>
            <a:r>
              <a:rPr lang="en-GB" b="1" dirty="0">
                <a:solidFill>
                  <a:schemeClr val="accent3">
                    <a:lumMod val="50000"/>
                  </a:schemeClr>
                </a:solidFill>
              </a:rPr>
              <a:t>Support and counsel Grace.</a:t>
            </a:r>
            <a:endParaRPr lang="en-GB" b="1"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Debrief with your team and facilitator.</a:t>
            </a:r>
          </a:p>
          <a:p>
            <a:endParaRPr lang="en-NO" dirty="0"/>
          </a:p>
        </p:txBody>
      </p:sp>
      <p:sp>
        <p:nvSpPr>
          <p:cNvPr id="6" name="Rectangle 5">
            <a:extLst>
              <a:ext uri="{FF2B5EF4-FFF2-40B4-BE49-F238E27FC236}">
                <a16:creationId xmlns:a16="http://schemas.microsoft.com/office/drawing/2014/main" id="{A70716A1-9AE5-B7C5-1FA8-238A9A24DBC5}"/>
              </a:ext>
            </a:extLst>
          </p:cNvPr>
          <p:cNvSpPr/>
          <p:nvPr/>
        </p:nvSpPr>
        <p:spPr>
          <a:xfrm>
            <a:off x="624680" y="2173185"/>
            <a:ext cx="7977831" cy="845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spcBef>
                <a:spcPts val="400"/>
              </a:spcBef>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Meena has cracked nipples. </a:t>
            </a:r>
          </a:p>
          <a:p>
            <a:pPr marL="162000" lvl="0" indent="-162000">
              <a:spcBef>
                <a:spcPts val="400"/>
              </a:spcBef>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She is in discomfort.</a:t>
            </a:r>
          </a:p>
        </p:txBody>
      </p:sp>
      <p:sp>
        <p:nvSpPr>
          <p:cNvPr id="2" name="Rectangle 1">
            <a:extLst>
              <a:ext uri="{FF2B5EF4-FFF2-40B4-BE49-F238E27FC236}">
                <a16:creationId xmlns:a16="http://schemas.microsoft.com/office/drawing/2014/main" id="{E28B781B-393F-747B-EFAF-3892BC846050}"/>
              </a:ext>
            </a:extLst>
          </p:cNvPr>
          <p:cNvSpPr/>
          <p:nvPr/>
        </p:nvSpPr>
        <p:spPr>
          <a:xfrm>
            <a:off x="624680" y="3429555"/>
            <a:ext cx="7977831" cy="845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indent="-162000">
              <a:lnSpc>
                <a:spcPts val="2100"/>
              </a:lnSpc>
              <a:spcBef>
                <a:spcPts val="400"/>
              </a:spcBef>
              <a:spcAft>
                <a:spcPts val="245"/>
              </a:spcAft>
              <a:buFont typeface="Arial" panose="020B0604020202020204" pitchFamily="34" charset="0"/>
              <a:buChar char="•"/>
            </a:pPr>
            <a:r>
              <a:rPr lang="en-US" sz="1600" dirty="0" err="1">
                <a:solidFill>
                  <a:schemeClr val="tx2"/>
                </a:solidFill>
                <a:latin typeface="Arial" panose="020B0604020202020204" pitchFamily="34" charset="0"/>
                <a:cs typeface="Arial" panose="020B0604020202020204" pitchFamily="34" charset="0"/>
              </a:rPr>
              <a:t>Nitu</a:t>
            </a:r>
            <a:r>
              <a:rPr lang="en-US" sz="1600" dirty="0">
                <a:solidFill>
                  <a:schemeClr val="tx2"/>
                </a:solidFill>
                <a:latin typeface="Arial" panose="020B0604020202020204" pitchFamily="34" charset="0"/>
                <a:cs typeface="Arial" panose="020B0604020202020204" pitchFamily="34" charset="0"/>
              </a:rPr>
              <a:t> complains of swollen red breasts.           </a:t>
            </a:r>
          </a:p>
          <a:p>
            <a:pPr marL="162000" indent="-162000">
              <a:lnSpc>
                <a:spcPts val="2100"/>
              </a:lnSpc>
              <a:spcBef>
                <a:spcPts val="400"/>
              </a:spcBef>
              <a:spcAft>
                <a:spcPts val="245"/>
              </a:spcAft>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She has no fever.</a:t>
            </a:r>
          </a:p>
        </p:txBody>
      </p:sp>
      <p:sp>
        <p:nvSpPr>
          <p:cNvPr id="5" name="Rectangle 4">
            <a:extLst>
              <a:ext uri="{FF2B5EF4-FFF2-40B4-BE49-F238E27FC236}">
                <a16:creationId xmlns:a16="http://schemas.microsoft.com/office/drawing/2014/main" id="{5043C4B1-4EDA-5565-8A75-EBAB5DAB5B95}"/>
              </a:ext>
            </a:extLst>
          </p:cNvPr>
          <p:cNvSpPr/>
          <p:nvPr/>
        </p:nvSpPr>
        <p:spPr>
          <a:xfrm>
            <a:off x="624680" y="4752831"/>
            <a:ext cx="7977831" cy="495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lnSpc>
                <a:spcPts val="2100"/>
              </a:lnSpc>
              <a:spcBef>
                <a:spcPts val="1000"/>
              </a:spcBef>
              <a:spcAft>
                <a:spcPts val="245"/>
              </a:spcAft>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Grace has stopped breastfeeding and has no milk.</a:t>
            </a:r>
          </a:p>
        </p:txBody>
      </p:sp>
    </p:spTree>
    <p:extLst>
      <p:ext uri="{BB962C8B-B14F-4D97-AF65-F5344CB8AC3E}">
        <p14:creationId xmlns:p14="http://schemas.microsoft.com/office/powerpoint/2010/main" val="258036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P spid="2"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79BB2-B103-AF0B-F1B9-E6F6973B49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300DEF-DD34-739C-823C-19D2682F5B1F}"/>
              </a:ext>
            </a:extLst>
          </p:cNvPr>
          <p:cNvSpPr>
            <a:spLocks noGrp="1"/>
          </p:cNvSpPr>
          <p:nvPr>
            <p:ph type="title"/>
          </p:nvPr>
        </p:nvSpPr>
        <p:spPr/>
        <p:txBody>
          <a:bodyPr/>
          <a:lstStyle/>
          <a:p>
            <a:r>
              <a:rPr lang="en-GB" sz="2800" dirty="0"/>
              <a:t>Re-lactation </a:t>
            </a:r>
            <a:endParaRPr lang="en-NO" dirty="0"/>
          </a:p>
        </p:txBody>
      </p:sp>
      <p:sp>
        <p:nvSpPr>
          <p:cNvPr id="4" name="Content Placeholder 1">
            <a:extLst>
              <a:ext uri="{FF2B5EF4-FFF2-40B4-BE49-F238E27FC236}">
                <a16:creationId xmlns:a16="http://schemas.microsoft.com/office/drawing/2014/main" id="{6EE18F5B-D478-9A0A-41A6-119CEAEE8F0E}"/>
              </a:ext>
            </a:extLst>
          </p:cNvPr>
          <p:cNvSpPr txBox="1">
            <a:spLocks/>
          </p:cNvSpPr>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sz="1800" dirty="0"/>
              <a:t>Form groups (</a:t>
            </a:r>
            <a:r>
              <a:rPr lang="en-GB" altLang="zh-CN" sz="1800" dirty="0"/>
              <a:t>mother, midwife and companion</a:t>
            </a:r>
            <a:r>
              <a:rPr lang="en-GB" sz="1800" dirty="0"/>
              <a:t>).</a:t>
            </a:r>
          </a:p>
          <a:p>
            <a:endParaRPr lang="en-GB" sz="1800" dirty="0"/>
          </a:p>
          <a:p>
            <a:endParaRPr lang="en-GB" sz="1800" dirty="0"/>
          </a:p>
          <a:p>
            <a:pPr marL="0" indent="0">
              <a:buFont typeface="Arial" panose="020B0604020202020204" pitchFamily="34" charset="0"/>
              <a:buNone/>
            </a:pPr>
            <a:endParaRPr lang="en-GB" sz="1800" b="1" dirty="0"/>
          </a:p>
          <a:p>
            <a:pPr marL="0" indent="0">
              <a:lnSpc>
                <a:spcPts val="1500"/>
              </a:lnSpc>
              <a:buFont typeface="Arial" panose="020B0604020202020204" pitchFamily="34" charset="0"/>
              <a:buNone/>
            </a:pPr>
            <a:br>
              <a:rPr lang="en-GB" sz="1800" b="1" dirty="0"/>
            </a:br>
            <a:endParaRPr lang="en-GB" sz="1800" b="1" dirty="0"/>
          </a:p>
          <a:p>
            <a:pPr marL="0" indent="0">
              <a:lnSpc>
                <a:spcPts val="1500"/>
              </a:lnSpc>
              <a:buNone/>
            </a:pPr>
            <a:endParaRPr lang="en-GB" sz="1800" b="1" dirty="0"/>
          </a:p>
          <a:p>
            <a:pPr marL="0" indent="0">
              <a:buNone/>
            </a:pPr>
            <a:endParaRPr lang="en-GB" sz="1800" b="1" dirty="0"/>
          </a:p>
          <a:p>
            <a:pPr marL="0" indent="0">
              <a:buNone/>
            </a:pPr>
            <a:r>
              <a:rPr lang="en-GB" sz="1800" b="1" dirty="0"/>
              <a:t>Counsel and give practical support to Tatiana.</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Debrief with your team and facilitator.</a:t>
            </a:r>
          </a:p>
          <a:p>
            <a:pPr marL="0" indent="0">
              <a:buNone/>
            </a:pPr>
            <a:endParaRPr lang="en-US" sz="1800" dirty="0"/>
          </a:p>
          <a:p>
            <a:endParaRPr lang="en-NO" sz="1800" dirty="0"/>
          </a:p>
        </p:txBody>
      </p:sp>
      <p:sp>
        <p:nvSpPr>
          <p:cNvPr id="6" name="Rectangle 5">
            <a:extLst>
              <a:ext uri="{FF2B5EF4-FFF2-40B4-BE49-F238E27FC236}">
                <a16:creationId xmlns:a16="http://schemas.microsoft.com/office/drawing/2014/main" id="{B97AF043-00E5-8E86-3CC7-1CF98ECAC5C8}"/>
              </a:ext>
            </a:extLst>
          </p:cNvPr>
          <p:cNvSpPr/>
          <p:nvPr/>
        </p:nvSpPr>
        <p:spPr>
          <a:xfrm>
            <a:off x="624680" y="2202920"/>
            <a:ext cx="7977831" cy="22760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lvl="0">
              <a:lnSpc>
                <a:spcPts val="2300"/>
              </a:lnSpc>
              <a:spcBef>
                <a:spcPts val="1000"/>
              </a:spcBef>
              <a:spcAft>
                <a:spcPts val="245"/>
              </a:spcAft>
            </a:pPr>
            <a:endParaRPr lang="en-US" dirty="0">
              <a:solidFill>
                <a:schemeClr val="tx2"/>
              </a:solidFill>
              <a:latin typeface="Arial" panose="020B0604020202020204" pitchFamily="34" charset="0"/>
              <a:cs typeface="Arial" panose="020B0604020202020204" pitchFamily="34" charset="0"/>
            </a:endParaRPr>
          </a:p>
          <a:p>
            <a:pPr marL="162000" lvl="0" indent="-162000">
              <a:lnSpc>
                <a:spcPts val="2300"/>
              </a:lnSpc>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Tatiana delivered her first born a healthy baby boy, Igor 6 days ago.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She chose to bottle-feed and was discharged home after 24 hours. </a:t>
            </a:r>
          </a:p>
          <a:p>
            <a:pPr marL="162000" lvl="0" indent="-162000">
              <a:lnSpc>
                <a:spcPts val="2300"/>
              </a:lnSpc>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Water supplies are irregular so she has decided to breastfeed her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baby to protect his health. She arrives asking for your support. </a:t>
            </a:r>
          </a:p>
          <a:p>
            <a:pPr marL="162000" lvl="0" indent="-162000">
              <a:lnSpc>
                <a:spcPts val="2300"/>
              </a:lnSpc>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Tatiana was not breast fed by her mother, and her sister bottle fed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her baby.</a:t>
            </a:r>
          </a:p>
          <a:p>
            <a:pPr marL="162000" lvl="0" indent="-162000">
              <a:lnSpc>
                <a:spcPts val="2300"/>
              </a:lnSpc>
              <a:spcBef>
                <a:spcPts val="1000"/>
              </a:spcBef>
              <a:spcAft>
                <a:spcPts val="245"/>
              </a:spcAft>
              <a:buFont typeface="Arial" panose="020B0604020202020204" pitchFamily="34" charset="0"/>
              <a:buChar char="•"/>
            </a:pP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22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21D8E-BE72-56D2-D6DD-5096466148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FFE3F5-F2B4-1947-0020-9B75457D2150}"/>
              </a:ext>
            </a:extLst>
          </p:cNvPr>
          <p:cNvSpPr>
            <a:spLocks noGrp="1"/>
          </p:cNvSpPr>
          <p:nvPr>
            <p:ph type="title"/>
          </p:nvPr>
        </p:nvSpPr>
        <p:spPr/>
        <p:txBody>
          <a:bodyPr/>
          <a:lstStyle/>
          <a:p>
            <a:r>
              <a:rPr lang="en-GB" sz="2800" dirty="0"/>
              <a:t>Overcoming breastfeeding difficulties </a:t>
            </a:r>
            <a:endParaRPr lang="en-NO" dirty="0"/>
          </a:p>
        </p:txBody>
      </p:sp>
      <p:sp>
        <p:nvSpPr>
          <p:cNvPr id="4" name="Content Placeholder 1">
            <a:extLst>
              <a:ext uri="{FF2B5EF4-FFF2-40B4-BE49-F238E27FC236}">
                <a16:creationId xmlns:a16="http://schemas.microsoft.com/office/drawing/2014/main" id="{E0A56A45-3598-A41F-14F7-CD5F94889A89}"/>
              </a:ext>
            </a:extLst>
          </p:cNvPr>
          <p:cNvSpPr txBox="1">
            <a:spLocks/>
          </p:cNvSpPr>
          <p:nvPr/>
        </p:nvSpPr>
        <p:spPr>
          <a:xfrm>
            <a:off x="519047" y="1734853"/>
            <a:ext cx="7842289"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altLang="zh-CN" sz="1800" dirty="0"/>
              <a:t>Form groups (mother, midwife, companion).</a:t>
            </a:r>
            <a:endParaRPr lang="en-GB" sz="1800" b="1" dirty="0"/>
          </a:p>
          <a:p>
            <a:endParaRPr lang="en-GB" sz="1800" dirty="0"/>
          </a:p>
          <a:p>
            <a:pPr marL="0" indent="0">
              <a:buFont typeface="Arial" panose="020B0604020202020204" pitchFamily="34" charset="0"/>
              <a:buNone/>
            </a:pPr>
            <a:endParaRPr lang="en-GB" sz="1800" b="1" dirty="0"/>
          </a:p>
          <a:p>
            <a:pPr marL="0" indent="0">
              <a:lnSpc>
                <a:spcPts val="1500"/>
              </a:lnSpc>
              <a:buFont typeface="Arial" panose="020B0604020202020204" pitchFamily="34" charset="0"/>
              <a:buNone/>
            </a:pPr>
            <a:endParaRPr lang="nb-NO" sz="1800" b="1" dirty="0"/>
          </a:p>
          <a:p>
            <a:pPr marL="0" indent="0">
              <a:buNone/>
            </a:pPr>
            <a:r>
              <a:rPr lang="en-GB" sz="1800" b="1" dirty="0"/>
              <a:t>Examine, counsel and give practical support to </a:t>
            </a:r>
            <a:r>
              <a:rPr lang="en-GB" sz="1800" b="1" dirty="0" err="1"/>
              <a:t>Nitu</a:t>
            </a:r>
            <a:r>
              <a:rPr lang="en-GB" sz="1800" b="1" dirty="0"/>
              <a:t>.</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Debrief with your team and facilitator.</a:t>
            </a:r>
          </a:p>
          <a:p>
            <a:endParaRPr lang="en-NO" sz="1800" dirty="0"/>
          </a:p>
        </p:txBody>
      </p:sp>
      <p:sp>
        <p:nvSpPr>
          <p:cNvPr id="2" name="Rectangle 1">
            <a:extLst>
              <a:ext uri="{FF2B5EF4-FFF2-40B4-BE49-F238E27FC236}">
                <a16:creationId xmlns:a16="http://schemas.microsoft.com/office/drawing/2014/main" id="{1F259060-56BB-ACB9-CDA3-1B0AE1D4EAED}"/>
              </a:ext>
            </a:extLst>
          </p:cNvPr>
          <p:cNvSpPr/>
          <p:nvPr/>
        </p:nvSpPr>
        <p:spPr>
          <a:xfrm>
            <a:off x="583084" y="2189534"/>
            <a:ext cx="7977831" cy="845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indent="-162000">
              <a:lnSpc>
                <a:spcPts val="2100"/>
              </a:lnSpc>
              <a:spcBef>
                <a:spcPts val="400"/>
              </a:spcBef>
              <a:spcAft>
                <a:spcPts val="245"/>
              </a:spcAft>
              <a:buFont typeface="Arial" panose="020B0604020202020204" pitchFamily="34" charset="0"/>
              <a:buChar char="•"/>
            </a:pPr>
            <a:r>
              <a:rPr lang="en-US" dirty="0" err="1">
                <a:solidFill>
                  <a:schemeClr val="tx2"/>
                </a:solidFill>
                <a:latin typeface="Arial" panose="020B0604020202020204" pitchFamily="34" charset="0"/>
                <a:cs typeface="Arial" panose="020B0604020202020204" pitchFamily="34" charset="0"/>
              </a:rPr>
              <a:t>Nitu</a:t>
            </a:r>
            <a:r>
              <a:rPr lang="en-US" dirty="0">
                <a:solidFill>
                  <a:schemeClr val="tx2"/>
                </a:solidFill>
                <a:latin typeface="Arial" panose="020B0604020202020204" pitchFamily="34" charset="0"/>
                <a:cs typeface="Arial" panose="020B0604020202020204" pitchFamily="34" charset="0"/>
              </a:rPr>
              <a:t> complains of swollen red breasts.           </a:t>
            </a:r>
          </a:p>
          <a:p>
            <a:pPr marL="162000" indent="-162000">
              <a:lnSpc>
                <a:spcPts val="2100"/>
              </a:lnSpc>
              <a:spcBef>
                <a:spcPts val="4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She has no fever.</a:t>
            </a:r>
          </a:p>
        </p:txBody>
      </p:sp>
    </p:spTree>
    <p:extLst>
      <p:ext uri="{BB962C8B-B14F-4D97-AF65-F5344CB8AC3E}">
        <p14:creationId xmlns:p14="http://schemas.microsoft.com/office/powerpoint/2010/main" val="1680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23B7A-8A52-9394-FC0F-5054A330EC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36A7D2-05BC-70A8-EAD9-18CEBDACCC6C}"/>
              </a:ext>
            </a:extLst>
          </p:cNvPr>
          <p:cNvSpPr>
            <a:spLocks noGrp="1"/>
          </p:cNvSpPr>
          <p:nvPr>
            <p:ph type="title"/>
          </p:nvPr>
        </p:nvSpPr>
        <p:spPr>
          <a:xfrm>
            <a:off x="1652451" y="281687"/>
            <a:ext cx="6950060" cy="1036800"/>
          </a:xfrm>
        </p:spPr>
        <p:txBody>
          <a:bodyPr/>
          <a:lstStyle/>
          <a:p>
            <a:r>
              <a:rPr lang="en-GB" sz="2800" dirty="0"/>
              <a:t>Miriam wants to donate her breastmilk</a:t>
            </a:r>
            <a:endParaRPr lang="en-NO" dirty="0"/>
          </a:p>
        </p:txBody>
      </p:sp>
      <p:sp>
        <p:nvSpPr>
          <p:cNvPr id="4" name="Content Placeholder 1">
            <a:extLst>
              <a:ext uri="{FF2B5EF4-FFF2-40B4-BE49-F238E27FC236}">
                <a16:creationId xmlns:a16="http://schemas.microsoft.com/office/drawing/2014/main" id="{C953A2B0-2555-5011-B5B9-20040A2A7F94}"/>
              </a:ext>
            </a:extLst>
          </p:cNvPr>
          <p:cNvSpPr txBox="1">
            <a:spLocks/>
          </p:cNvSpPr>
          <p:nvPr/>
        </p:nvSpPr>
        <p:spPr>
          <a:xfrm>
            <a:off x="519047" y="1711606"/>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lnSpc>
                <a:spcPts val="2300"/>
              </a:lnSpc>
              <a:buNone/>
            </a:pPr>
            <a:r>
              <a:rPr lang="en-GB" sz="1800" dirty="0"/>
              <a:t>Form groups (mother, </a:t>
            </a:r>
            <a:r>
              <a:rPr lang="en-GB" altLang="zh-CN" sz="1800" dirty="0"/>
              <a:t>neonatal-nurse, and companion</a:t>
            </a:r>
            <a:r>
              <a:rPr lang="en-GB" sz="1800" dirty="0"/>
              <a:t>).</a:t>
            </a:r>
          </a:p>
          <a:p>
            <a:pPr>
              <a:lnSpc>
                <a:spcPts val="2300"/>
              </a:lnSpc>
            </a:pPr>
            <a:endParaRPr lang="en-GB" sz="1800" dirty="0"/>
          </a:p>
          <a:p>
            <a:pPr>
              <a:lnSpc>
                <a:spcPts val="2300"/>
              </a:lnSpc>
            </a:pPr>
            <a:endParaRPr lang="en-GB" sz="1800" dirty="0"/>
          </a:p>
          <a:p>
            <a:pPr marL="0" indent="0">
              <a:lnSpc>
                <a:spcPts val="2300"/>
              </a:lnSpc>
              <a:buNone/>
            </a:pPr>
            <a:br>
              <a:rPr lang="en-GB" sz="1800" b="1" dirty="0"/>
            </a:br>
            <a:endParaRPr lang="en-GB" sz="1800" b="1" dirty="0"/>
          </a:p>
          <a:p>
            <a:pPr marL="0" indent="0">
              <a:lnSpc>
                <a:spcPts val="2300"/>
              </a:lnSpc>
              <a:buNone/>
            </a:pPr>
            <a:r>
              <a:rPr lang="en-GB" sz="1800" b="1" dirty="0"/>
              <a:t>Communicate with Miriam about breastmilk options </a:t>
            </a:r>
            <a:br>
              <a:rPr lang="en-GB" sz="1800" b="1" dirty="0"/>
            </a:br>
            <a:r>
              <a:rPr lang="en-GB" sz="1800" b="1" dirty="0"/>
              <a:t>with compassion and sensitivity.</a:t>
            </a:r>
          </a:p>
          <a:p>
            <a:pPr marL="0" indent="0">
              <a:lnSpc>
                <a:spcPts val="2300"/>
              </a:lnSpc>
              <a:buNone/>
            </a:pPr>
            <a:r>
              <a:rPr lang="en-GB" sz="1800" b="1" dirty="0"/>
              <a:t>Teach her how to express and store her breast </a:t>
            </a:r>
            <a:br>
              <a:rPr lang="en-GB" sz="1800" b="1" dirty="0"/>
            </a:br>
            <a:r>
              <a:rPr lang="en-GB" sz="1800" b="1" dirty="0"/>
              <a:t>milk safely.</a:t>
            </a:r>
          </a:p>
          <a:p>
            <a:pPr marL="0" indent="0">
              <a:lnSpc>
                <a:spcPts val="2300"/>
              </a:lnSpc>
              <a:buFont typeface="Arial" panose="020B0604020202020204" pitchFamily="34" charset="0"/>
              <a:buNone/>
            </a:pPr>
            <a:endParaRPr lang="en-US" sz="1800" dirty="0"/>
          </a:p>
          <a:p>
            <a:pPr marL="0" indent="0">
              <a:lnSpc>
                <a:spcPts val="2300"/>
              </a:lnSpc>
              <a:buFont typeface="Arial" panose="020B0604020202020204" pitchFamily="34" charset="0"/>
              <a:buNone/>
            </a:pPr>
            <a:r>
              <a:rPr lang="en-US" sz="1800" dirty="0"/>
              <a:t>Debrief with your team and facilitator.</a:t>
            </a:r>
          </a:p>
        </p:txBody>
      </p:sp>
      <p:sp>
        <p:nvSpPr>
          <p:cNvPr id="6" name="Rectangle 5">
            <a:extLst>
              <a:ext uri="{FF2B5EF4-FFF2-40B4-BE49-F238E27FC236}">
                <a16:creationId xmlns:a16="http://schemas.microsoft.com/office/drawing/2014/main" id="{6D3BB173-4BAF-0DC7-AAED-DF0553828D28}"/>
              </a:ext>
            </a:extLst>
          </p:cNvPr>
          <p:cNvSpPr/>
          <p:nvPr/>
        </p:nvSpPr>
        <p:spPr>
          <a:xfrm>
            <a:off x="583084" y="2088620"/>
            <a:ext cx="8053612" cy="14768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Mariam lost her baby Nat early this morning, </a:t>
            </a:r>
          </a:p>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Resuscitation was not successful.</a:t>
            </a:r>
          </a:p>
          <a:p>
            <a:pPr marL="162000" lvl="0" indent="-162000">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She wants to donate her milk in memory of Nat.</a:t>
            </a:r>
          </a:p>
        </p:txBody>
      </p:sp>
      <p:pic>
        <p:nvPicPr>
          <p:cNvPr id="7" name="Picture 6">
            <a:hlinkClick r:id="rId3"/>
            <a:extLst>
              <a:ext uri="{FF2B5EF4-FFF2-40B4-BE49-F238E27FC236}">
                <a16:creationId xmlns:a16="http://schemas.microsoft.com/office/drawing/2014/main" id="{BDB151CD-0A3C-B288-2462-E5458F7000EF}"/>
              </a:ext>
            </a:extLst>
          </p:cNvPr>
          <p:cNvPicPr>
            <a:picLocks noChangeAspect="1"/>
          </p:cNvPicPr>
          <p:nvPr/>
        </p:nvPicPr>
        <p:blipFill>
          <a:blip r:embed="rId4"/>
          <a:stretch>
            <a:fillRect/>
          </a:stretch>
        </p:blipFill>
        <p:spPr>
          <a:xfrm>
            <a:off x="6772825" y="3786537"/>
            <a:ext cx="1857831" cy="2525009"/>
          </a:xfrm>
          <a:prstGeom prst="rect">
            <a:avLst/>
          </a:prstGeom>
          <a:ln w="6350">
            <a:solidFill>
              <a:schemeClr val="dk1"/>
            </a:solidFill>
          </a:ln>
        </p:spPr>
      </p:pic>
    </p:spTree>
    <p:extLst>
      <p:ext uri="{BB962C8B-B14F-4D97-AF65-F5344CB8AC3E}">
        <p14:creationId xmlns:p14="http://schemas.microsoft.com/office/powerpoint/2010/main" val="328911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76653-1A56-487A-2A24-7C4B84304F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7F1F8D-F824-609A-BC77-E5A8622331C5}"/>
              </a:ext>
            </a:extLst>
          </p:cNvPr>
          <p:cNvSpPr>
            <a:spLocks noGrp="1"/>
          </p:cNvSpPr>
          <p:nvPr>
            <p:ph type="title"/>
          </p:nvPr>
        </p:nvSpPr>
        <p:spPr/>
        <p:txBody>
          <a:bodyPr/>
          <a:lstStyle/>
          <a:p>
            <a:r>
              <a:rPr lang="en-GB" sz="2800" dirty="0"/>
              <a:t>Suppress breastmilk production after stillbirth</a:t>
            </a:r>
            <a:endParaRPr lang="en-NO" dirty="0"/>
          </a:p>
        </p:txBody>
      </p:sp>
      <p:sp>
        <p:nvSpPr>
          <p:cNvPr id="4" name="Content Placeholder 1">
            <a:extLst>
              <a:ext uri="{FF2B5EF4-FFF2-40B4-BE49-F238E27FC236}">
                <a16:creationId xmlns:a16="http://schemas.microsoft.com/office/drawing/2014/main" id="{47C4CF75-9F00-F6B4-808E-224D4D691A3C}"/>
              </a:ext>
            </a:extLst>
          </p:cNvPr>
          <p:cNvSpPr txBox="1">
            <a:spLocks/>
          </p:cNvSpPr>
          <p:nvPr/>
        </p:nvSpPr>
        <p:spPr>
          <a:xfrm>
            <a:off x="519047" y="1734853"/>
            <a:ext cx="7710553"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sz="1800" dirty="0"/>
              <a:t>Form groups (mother, </a:t>
            </a:r>
            <a:r>
              <a:rPr lang="en-GB" altLang="zh-CN" sz="1800" dirty="0"/>
              <a:t>midwife and companion</a:t>
            </a:r>
            <a:r>
              <a:rPr lang="en-GB" sz="1800" dirty="0"/>
              <a:t>).</a:t>
            </a:r>
          </a:p>
          <a:p>
            <a:pPr marL="0" indent="0">
              <a:buNone/>
            </a:pPr>
            <a:endParaRPr lang="en-GB" sz="1800" dirty="0"/>
          </a:p>
          <a:p>
            <a:pPr marL="0" indent="0">
              <a:buNone/>
            </a:pPr>
            <a:endParaRPr lang="en-GB" sz="1800" dirty="0"/>
          </a:p>
          <a:p>
            <a:endParaRPr lang="en-GB" sz="1800" dirty="0"/>
          </a:p>
          <a:p>
            <a:endParaRPr lang="en-GB" sz="1800" dirty="0"/>
          </a:p>
          <a:p>
            <a:pPr marL="0" indent="0">
              <a:buNone/>
            </a:pPr>
            <a:r>
              <a:rPr lang="en-GB" sz="1800" b="1" dirty="0"/>
              <a:t>Counsel and give practical support to Donna.</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Debrief with your team and facilitator.</a:t>
            </a:r>
          </a:p>
          <a:p>
            <a:endParaRPr lang="en-NO" sz="1800" dirty="0"/>
          </a:p>
        </p:txBody>
      </p:sp>
      <p:sp>
        <p:nvSpPr>
          <p:cNvPr id="6" name="Rectangle 5">
            <a:extLst>
              <a:ext uri="{FF2B5EF4-FFF2-40B4-BE49-F238E27FC236}">
                <a16:creationId xmlns:a16="http://schemas.microsoft.com/office/drawing/2014/main" id="{23E9FDC8-2748-29D1-6820-83B88121F985}"/>
              </a:ext>
            </a:extLst>
          </p:cNvPr>
          <p:cNvSpPr/>
          <p:nvPr/>
        </p:nvSpPr>
        <p:spPr>
          <a:xfrm>
            <a:off x="624680" y="2202920"/>
            <a:ext cx="8012016" cy="15230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lnSpc>
                <a:spcPts val="2300"/>
              </a:lnSpc>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Donna delivered a baby boy by spontaneous vaginal delivery at 28 weeks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gestation 2 hours ago. He was a stillbirth. </a:t>
            </a:r>
          </a:p>
          <a:p>
            <a:pPr marL="162000" lvl="0" indent="-162000">
              <a:lnSpc>
                <a:spcPts val="2300"/>
              </a:lnSpc>
              <a:spcBef>
                <a:spcPts val="1000"/>
              </a:spcBef>
              <a:spcAft>
                <a:spcPts val="245"/>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She wants to suppress her milk production as she finds the idea of producing milk distressing.</a:t>
            </a:r>
          </a:p>
        </p:txBody>
      </p:sp>
      <p:pic>
        <p:nvPicPr>
          <p:cNvPr id="2" name="Picture 1">
            <a:hlinkClick r:id="rId3"/>
            <a:extLst>
              <a:ext uri="{FF2B5EF4-FFF2-40B4-BE49-F238E27FC236}">
                <a16:creationId xmlns:a16="http://schemas.microsoft.com/office/drawing/2014/main" id="{1DFFE0CE-6E6B-5B63-F8E3-98E12E2CBCFA}"/>
              </a:ext>
            </a:extLst>
          </p:cNvPr>
          <p:cNvPicPr>
            <a:picLocks noChangeAspect="1"/>
          </p:cNvPicPr>
          <p:nvPr/>
        </p:nvPicPr>
        <p:blipFill>
          <a:blip r:embed="rId4"/>
          <a:stretch>
            <a:fillRect/>
          </a:stretch>
        </p:blipFill>
        <p:spPr>
          <a:xfrm>
            <a:off x="6772825" y="3786537"/>
            <a:ext cx="1857831" cy="2525009"/>
          </a:xfrm>
          <a:prstGeom prst="rect">
            <a:avLst/>
          </a:prstGeom>
          <a:ln w="6350">
            <a:solidFill>
              <a:schemeClr val="dk1"/>
            </a:solidFill>
          </a:ln>
        </p:spPr>
      </p:pic>
    </p:spTree>
    <p:extLst>
      <p:ext uri="{BB962C8B-B14F-4D97-AF65-F5344CB8AC3E}">
        <p14:creationId xmlns:p14="http://schemas.microsoft.com/office/powerpoint/2010/main" val="194060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191B-8D1B-F548-EA59-C61642D44FB3}"/>
              </a:ext>
            </a:extLst>
          </p:cNvPr>
          <p:cNvSpPr>
            <a:spLocks noGrp="1"/>
          </p:cNvSpPr>
          <p:nvPr>
            <p:ph type="title"/>
          </p:nvPr>
        </p:nvSpPr>
        <p:spPr/>
        <p:txBody>
          <a:bodyPr/>
          <a:lstStyle/>
          <a:p>
            <a:r>
              <a:rPr lang="en-US" sz="4000" b="1" dirty="0">
                <a:solidFill>
                  <a:schemeClr val="tx2"/>
                </a:solidFill>
                <a:latin typeface="Arial" panose="020B0604020202020204" pitchFamily="34" charset="0"/>
                <a:cs typeface="Arial" panose="020B0604020202020204" pitchFamily="34" charset="0"/>
              </a:rPr>
              <a:t> Preventing difficulties </a:t>
            </a:r>
            <a:endParaRPr lang="en-NO" dirty="0"/>
          </a:p>
        </p:txBody>
      </p:sp>
    </p:spTree>
    <p:extLst>
      <p:ext uri="{BB962C8B-B14F-4D97-AF65-F5344CB8AC3E}">
        <p14:creationId xmlns:p14="http://schemas.microsoft.com/office/powerpoint/2010/main" val="425157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9">
            <a:extLst>
              <a:ext uri="{FF2B5EF4-FFF2-40B4-BE49-F238E27FC236}">
                <a16:creationId xmlns:a16="http://schemas.microsoft.com/office/drawing/2014/main" id="{67F440F8-6AB6-8355-8AE0-6D6D2AE03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980" y="1423047"/>
            <a:ext cx="2493582" cy="2493582"/>
          </a:xfrm>
          <a:prstGeom prst="rect">
            <a:avLst/>
          </a:prstGeom>
        </p:spPr>
      </p:pic>
      <p:pic>
        <p:nvPicPr>
          <p:cNvPr id="5" name="Picture 4">
            <a:extLst>
              <a:ext uri="{FF2B5EF4-FFF2-40B4-BE49-F238E27FC236}">
                <a16:creationId xmlns:a16="http://schemas.microsoft.com/office/drawing/2014/main" id="{166446D9-15D2-4BBE-9CF1-D3C87C447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700" y="1423047"/>
            <a:ext cx="2493581" cy="2493581"/>
          </a:xfrm>
          <a:prstGeom prst="rect">
            <a:avLst/>
          </a:prstGeom>
        </p:spPr>
      </p:pic>
      <p:pic>
        <p:nvPicPr>
          <p:cNvPr id="6" name="Picture 5">
            <a:extLst>
              <a:ext uri="{FF2B5EF4-FFF2-40B4-BE49-F238E27FC236}">
                <a16:creationId xmlns:a16="http://schemas.microsoft.com/office/drawing/2014/main" id="{5C92B462-26D8-121E-AB27-BDF131CC7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069215"/>
            <a:ext cx="2493580" cy="2493580"/>
          </a:xfrm>
          <a:prstGeom prst="rect">
            <a:avLst/>
          </a:prstGeom>
        </p:spPr>
      </p:pic>
      <p:pic>
        <p:nvPicPr>
          <p:cNvPr id="7" name="Picture 6">
            <a:extLst>
              <a:ext uri="{FF2B5EF4-FFF2-40B4-BE49-F238E27FC236}">
                <a16:creationId xmlns:a16="http://schemas.microsoft.com/office/drawing/2014/main" id="{74BF8E9D-0F5E-DB20-7B94-BF725B757F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1982" y="4069215"/>
            <a:ext cx="2493580" cy="2493580"/>
          </a:xfrm>
          <a:prstGeom prst="rect">
            <a:avLst/>
          </a:prstGeom>
        </p:spPr>
      </p:pic>
      <p:sp>
        <p:nvSpPr>
          <p:cNvPr id="8" name="Title 2">
            <a:extLst>
              <a:ext uri="{FF2B5EF4-FFF2-40B4-BE49-F238E27FC236}">
                <a16:creationId xmlns:a16="http://schemas.microsoft.com/office/drawing/2014/main" id="{023AEA76-1F91-5A2F-748D-C1D326B445B2}"/>
              </a:ext>
            </a:extLst>
          </p:cNvPr>
          <p:cNvSpPr>
            <a:spLocks noGrp="1"/>
          </p:cNvSpPr>
          <p:nvPr>
            <p:ph type="title"/>
          </p:nvPr>
        </p:nvSpPr>
        <p:spPr/>
        <p:txBody>
          <a:bodyPr/>
          <a:lstStyle/>
          <a:p>
            <a:r>
              <a:rPr lang="en-GB" sz="2400" dirty="0"/>
              <a:t>What concerns do mothers have about breastfeeding? </a:t>
            </a:r>
            <a:endParaRPr lang="en-NO" sz="2400" dirty="0"/>
          </a:p>
        </p:txBody>
      </p:sp>
    </p:spTree>
    <p:extLst>
      <p:ext uri="{BB962C8B-B14F-4D97-AF65-F5344CB8AC3E}">
        <p14:creationId xmlns:p14="http://schemas.microsoft.com/office/powerpoint/2010/main" val="164221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EE6298-92DD-C234-F380-D709569F4E0F}"/>
              </a:ext>
            </a:extLst>
          </p:cNvPr>
          <p:cNvSpPr/>
          <p:nvPr/>
        </p:nvSpPr>
        <p:spPr>
          <a:xfrm>
            <a:off x="507304" y="1734853"/>
            <a:ext cx="8147824" cy="4510964"/>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38E51F2E-C7F9-1D90-5694-7427EBAADFA4}"/>
              </a:ext>
            </a:extLst>
          </p:cNvPr>
          <p:cNvSpPr>
            <a:spLocks noGrp="1"/>
          </p:cNvSpPr>
          <p:nvPr>
            <p:ph type="title"/>
          </p:nvPr>
        </p:nvSpPr>
        <p:spPr/>
        <p:txBody>
          <a:bodyPr/>
          <a:lstStyle/>
          <a:p>
            <a:r>
              <a:rPr lang="en-GB" sz="2800" dirty="0"/>
              <a:t>What are the most common breastfeeding problems?</a:t>
            </a:r>
            <a:endParaRPr lang="en-NO" dirty="0"/>
          </a:p>
        </p:txBody>
      </p:sp>
      <p:sp>
        <p:nvSpPr>
          <p:cNvPr id="2" name="Content Placeholder 1">
            <a:extLst>
              <a:ext uri="{FF2B5EF4-FFF2-40B4-BE49-F238E27FC236}">
                <a16:creationId xmlns:a16="http://schemas.microsoft.com/office/drawing/2014/main" id="{1BB8F85B-BFCD-5904-019F-A00C63C6BC52}"/>
              </a:ext>
            </a:extLst>
          </p:cNvPr>
          <p:cNvSpPr>
            <a:spLocks noGrp="1"/>
          </p:cNvSpPr>
          <p:nvPr>
            <p:ph idx="1"/>
          </p:nvPr>
        </p:nvSpPr>
        <p:spPr>
          <a:xfrm>
            <a:off x="573291" y="1796845"/>
            <a:ext cx="7958526" cy="4565266"/>
          </a:xfrm>
          <a:prstGeom prst="rect">
            <a:avLst/>
          </a:prstGeom>
        </p:spPr>
        <p:txBody>
          <a:bodyPr/>
          <a:lstStyle/>
          <a:p>
            <a:r>
              <a:rPr lang="en-GB" dirty="0"/>
              <a:t>Beliefs about size and shape of breasts or nipples</a:t>
            </a:r>
          </a:p>
          <a:p>
            <a:r>
              <a:rPr lang="en-GB" dirty="0"/>
              <a:t>Beliefs about inadequate milk production</a:t>
            </a:r>
          </a:p>
          <a:p>
            <a:r>
              <a:rPr lang="en-GB" dirty="0"/>
              <a:t>Lack of support or lack of confidence</a:t>
            </a:r>
          </a:p>
          <a:p>
            <a:r>
              <a:rPr lang="en-GB" dirty="0"/>
              <a:t>Flat or inverted nipples</a:t>
            </a:r>
          </a:p>
          <a:p>
            <a:r>
              <a:rPr lang="en-GB" dirty="0"/>
              <a:t>Sore or cracked nipples </a:t>
            </a:r>
          </a:p>
          <a:p>
            <a:r>
              <a:rPr lang="en-GB" dirty="0"/>
              <a:t>Engorgement</a:t>
            </a:r>
          </a:p>
          <a:p>
            <a:r>
              <a:rPr lang="en-GB" dirty="0"/>
              <a:t>Blocked ducts</a:t>
            </a:r>
          </a:p>
          <a:p>
            <a:r>
              <a:rPr lang="en-GB" dirty="0"/>
              <a:t>Mastitis</a:t>
            </a:r>
          </a:p>
          <a:p>
            <a:r>
              <a:rPr lang="en-GB" dirty="0"/>
              <a:t>Maternal illness or use of medications</a:t>
            </a:r>
          </a:p>
          <a:p>
            <a:r>
              <a:rPr lang="en-GB" dirty="0"/>
              <a:t>Newborn conditions that affect feeding behaviour</a:t>
            </a:r>
          </a:p>
          <a:p>
            <a:endParaRPr lang="en-GB" dirty="0"/>
          </a:p>
          <a:p>
            <a:endParaRPr lang="en-GB" dirty="0"/>
          </a:p>
          <a:p>
            <a:endParaRPr lang="en-NO" dirty="0"/>
          </a:p>
        </p:txBody>
      </p:sp>
    </p:spTree>
    <p:extLst>
      <p:ext uri="{BB962C8B-B14F-4D97-AF65-F5344CB8AC3E}">
        <p14:creationId xmlns:p14="http://schemas.microsoft.com/office/powerpoint/2010/main" val="401739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2EC7D8-AAA9-78E2-F162-165C5013BEF8}"/>
              </a:ext>
            </a:extLst>
          </p:cNvPr>
          <p:cNvSpPr>
            <a:spLocks noGrp="1"/>
          </p:cNvSpPr>
          <p:nvPr>
            <p:ph type="title"/>
          </p:nvPr>
        </p:nvSpPr>
        <p:spPr/>
        <p:txBody>
          <a:bodyPr/>
          <a:lstStyle/>
          <a:p>
            <a:r>
              <a:rPr lang="en-US" sz="2800" dirty="0"/>
              <a:t>Which of these breast or nipple shapes cause feeding </a:t>
            </a:r>
            <a:r>
              <a:rPr lang="en-US" dirty="0"/>
              <a:t>difficulties</a:t>
            </a:r>
            <a:r>
              <a:rPr lang="en-US" sz="2800" dirty="0"/>
              <a:t>?</a:t>
            </a:r>
            <a:endParaRPr lang="en-NO" dirty="0"/>
          </a:p>
        </p:txBody>
      </p:sp>
      <p:grpSp>
        <p:nvGrpSpPr>
          <p:cNvPr id="2" name="Group 1">
            <a:extLst>
              <a:ext uri="{FF2B5EF4-FFF2-40B4-BE49-F238E27FC236}">
                <a16:creationId xmlns:a16="http://schemas.microsoft.com/office/drawing/2014/main" id="{C173C788-B52B-057B-6C5E-3CED7F02DABB}"/>
              </a:ext>
            </a:extLst>
          </p:cNvPr>
          <p:cNvGrpSpPr/>
          <p:nvPr/>
        </p:nvGrpSpPr>
        <p:grpSpPr>
          <a:xfrm>
            <a:off x="1365721" y="2019500"/>
            <a:ext cx="6032958" cy="3767468"/>
            <a:chOff x="2317292" y="1781607"/>
            <a:chExt cx="6032958" cy="3767468"/>
          </a:xfrm>
        </p:grpSpPr>
        <p:pic>
          <p:nvPicPr>
            <p:cNvPr id="3" name="Picture 2" descr="A picture containing light&#10;&#10;Description automatically generated">
              <a:extLst>
                <a:ext uri="{FF2B5EF4-FFF2-40B4-BE49-F238E27FC236}">
                  <a16:creationId xmlns:a16="http://schemas.microsoft.com/office/drawing/2014/main" id="{D747D9A5-F6C4-9FB3-B396-194FB8869E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7292" y="1781607"/>
              <a:ext cx="5975807" cy="3298393"/>
            </a:xfrm>
            <a:prstGeom prst="rect">
              <a:avLst/>
            </a:prstGeom>
          </p:spPr>
        </p:pic>
        <p:sp>
          <p:nvSpPr>
            <p:cNvPr id="5" name="TextBox 4">
              <a:extLst>
                <a:ext uri="{FF2B5EF4-FFF2-40B4-BE49-F238E27FC236}">
                  <a16:creationId xmlns:a16="http://schemas.microsoft.com/office/drawing/2014/main" id="{49F8DE4D-D1F6-5A45-3E9D-CEA711D1DF82}"/>
                </a:ext>
              </a:extLst>
            </p:cNvPr>
            <p:cNvSpPr txBox="1"/>
            <p:nvPr/>
          </p:nvSpPr>
          <p:spPr>
            <a:xfrm>
              <a:off x="2463800" y="2967335"/>
              <a:ext cx="520700" cy="461665"/>
            </a:xfrm>
            <a:prstGeom prst="rect">
              <a:avLst/>
            </a:prstGeom>
            <a:noFill/>
          </p:spPr>
          <p:txBody>
            <a:bodyPr wrap="square" rtlCol="0">
              <a:spAutoFit/>
            </a:bodyPr>
            <a:lstStyle/>
            <a:p>
              <a:r>
                <a:rPr lang="en-US" sz="2400" b="1" dirty="0"/>
                <a:t>1</a:t>
              </a:r>
            </a:p>
          </p:txBody>
        </p:sp>
        <p:sp>
          <p:nvSpPr>
            <p:cNvPr id="8" name="TextBox 7">
              <a:extLst>
                <a:ext uri="{FF2B5EF4-FFF2-40B4-BE49-F238E27FC236}">
                  <a16:creationId xmlns:a16="http://schemas.microsoft.com/office/drawing/2014/main" id="{8FCFE36C-DF48-4127-89E6-2AAA47C021E2}"/>
                </a:ext>
              </a:extLst>
            </p:cNvPr>
            <p:cNvSpPr txBox="1"/>
            <p:nvPr/>
          </p:nvSpPr>
          <p:spPr>
            <a:xfrm>
              <a:off x="4165600" y="2967335"/>
              <a:ext cx="520700" cy="461665"/>
            </a:xfrm>
            <a:prstGeom prst="rect">
              <a:avLst/>
            </a:prstGeom>
            <a:noFill/>
          </p:spPr>
          <p:txBody>
            <a:bodyPr wrap="square" rtlCol="0">
              <a:spAutoFit/>
            </a:bodyPr>
            <a:lstStyle/>
            <a:p>
              <a:r>
                <a:rPr lang="en-US" sz="2400" b="1" dirty="0"/>
                <a:t>2</a:t>
              </a:r>
            </a:p>
          </p:txBody>
        </p:sp>
        <p:sp>
          <p:nvSpPr>
            <p:cNvPr id="13" name="TextBox 12">
              <a:extLst>
                <a:ext uri="{FF2B5EF4-FFF2-40B4-BE49-F238E27FC236}">
                  <a16:creationId xmlns:a16="http://schemas.microsoft.com/office/drawing/2014/main" id="{AC911613-F1A4-F411-0EB1-C122F61D21A6}"/>
                </a:ext>
              </a:extLst>
            </p:cNvPr>
            <p:cNvSpPr txBox="1"/>
            <p:nvPr/>
          </p:nvSpPr>
          <p:spPr>
            <a:xfrm>
              <a:off x="5867400" y="2967335"/>
              <a:ext cx="520700" cy="461665"/>
            </a:xfrm>
            <a:prstGeom prst="rect">
              <a:avLst/>
            </a:prstGeom>
            <a:noFill/>
          </p:spPr>
          <p:txBody>
            <a:bodyPr wrap="square" rtlCol="0">
              <a:spAutoFit/>
            </a:bodyPr>
            <a:lstStyle/>
            <a:p>
              <a:r>
                <a:rPr lang="en-US" sz="2400" b="1" dirty="0"/>
                <a:t>3</a:t>
              </a:r>
            </a:p>
          </p:txBody>
        </p:sp>
        <p:sp>
          <p:nvSpPr>
            <p:cNvPr id="14" name="TextBox 13">
              <a:extLst>
                <a:ext uri="{FF2B5EF4-FFF2-40B4-BE49-F238E27FC236}">
                  <a16:creationId xmlns:a16="http://schemas.microsoft.com/office/drawing/2014/main" id="{EF145DA7-A4BA-F6C0-3E96-F280DBF75A5A}"/>
                </a:ext>
              </a:extLst>
            </p:cNvPr>
            <p:cNvSpPr txBox="1"/>
            <p:nvPr/>
          </p:nvSpPr>
          <p:spPr>
            <a:xfrm>
              <a:off x="7569200" y="2967335"/>
              <a:ext cx="520700" cy="461665"/>
            </a:xfrm>
            <a:prstGeom prst="rect">
              <a:avLst/>
            </a:prstGeom>
            <a:noFill/>
          </p:spPr>
          <p:txBody>
            <a:bodyPr wrap="square" rtlCol="0">
              <a:spAutoFit/>
            </a:bodyPr>
            <a:lstStyle/>
            <a:p>
              <a:r>
                <a:rPr lang="en-US" sz="2400" b="1" dirty="0"/>
                <a:t>4</a:t>
              </a:r>
            </a:p>
          </p:txBody>
        </p:sp>
        <p:sp>
          <p:nvSpPr>
            <p:cNvPr id="15" name="TextBox 14">
              <a:extLst>
                <a:ext uri="{FF2B5EF4-FFF2-40B4-BE49-F238E27FC236}">
                  <a16:creationId xmlns:a16="http://schemas.microsoft.com/office/drawing/2014/main" id="{1CBB5C73-7D63-5D2F-7A6E-A2A0879B4022}"/>
                </a:ext>
              </a:extLst>
            </p:cNvPr>
            <p:cNvSpPr txBox="1"/>
            <p:nvPr/>
          </p:nvSpPr>
          <p:spPr>
            <a:xfrm>
              <a:off x="2463800" y="5073302"/>
              <a:ext cx="520700" cy="461665"/>
            </a:xfrm>
            <a:prstGeom prst="rect">
              <a:avLst/>
            </a:prstGeom>
            <a:noFill/>
          </p:spPr>
          <p:txBody>
            <a:bodyPr wrap="square" rtlCol="0">
              <a:spAutoFit/>
            </a:bodyPr>
            <a:lstStyle/>
            <a:p>
              <a:r>
                <a:rPr lang="en-US" sz="2400" b="1" dirty="0"/>
                <a:t>5</a:t>
              </a:r>
            </a:p>
          </p:txBody>
        </p:sp>
        <p:sp>
          <p:nvSpPr>
            <p:cNvPr id="16" name="TextBox 15">
              <a:extLst>
                <a:ext uri="{FF2B5EF4-FFF2-40B4-BE49-F238E27FC236}">
                  <a16:creationId xmlns:a16="http://schemas.microsoft.com/office/drawing/2014/main" id="{C9ADE5C7-26B9-D8A0-940F-94ACB0DBACDA}"/>
                </a:ext>
              </a:extLst>
            </p:cNvPr>
            <p:cNvSpPr txBox="1"/>
            <p:nvPr/>
          </p:nvSpPr>
          <p:spPr>
            <a:xfrm>
              <a:off x="3905250" y="5087410"/>
              <a:ext cx="520700" cy="461665"/>
            </a:xfrm>
            <a:prstGeom prst="rect">
              <a:avLst/>
            </a:prstGeom>
            <a:noFill/>
          </p:spPr>
          <p:txBody>
            <a:bodyPr wrap="square" rtlCol="0">
              <a:spAutoFit/>
            </a:bodyPr>
            <a:lstStyle/>
            <a:p>
              <a:r>
                <a:rPr lang="en-US" sz="2400" b="1" dirty="0"/>
                <a:t>6</a:t>
              </a:r>
            </a:p>
          </p:txBody>
        </p:sp>
        <p:sp>
          <p:nvSpPr>
            <p:cNvPr id="17" name="TextBox 16">
              <a:extLst>
                <a:ext uri="{FF2B5EF4-FFF2-40B4-BE49-F238E27FC236}">
                  <a16:creationId xmlns:a16="http://schemas.microsoft.com/office/drawing/2014/main" id="{3CCCB574-4908-ADC6-0E00-19320978D59C}"/>
                </a:ext>
              </a:extLst>
            </p:cNvPr>
            <p:cNvSpPr txBox="1"/>
            <p:nvPr/>
          </p:nvSpPr>
          <p:spPr>
            <a:xfrm>
              <a:off x="5187950" y="5087410"/>
              <a:ext cx="520700" cy="461665"/>
            </a:xfrm>
            <a:prstGeom prst="rect">
              <a:avLst/>
            </a:prstGeom>
            <a:noFill/>
          </p:spPr>
          <p:txBody>
            <a:bodyPr wrap="square" rtlCol="0">
              <a:spAutoFit/>
            </a:bodyPr>
            <a:lstStyle/>
            <a:p>
              <a:r>
                <a:rPr lang="en-US" sz="2400" b="1" dirty="0"/>
                <a:t>7</a:t>
              </a:r>
            </a:p>
          </p:txBody>
        </p:sp>
        <p:sp>
          <p:nvSpPr>
            <p:cNvPr id="18" name="TextBox 17">
              <a:extLst>
                <a:ext uri="{FF2B5EF4-FFF2-40B4-BE49-F238E27FC236}">
                  <a16:creationId xmlns:a16="http://schemas.microsoft.com/office/drawing/2014/main" id="{66496399-25E8-AF67-B8BD-464776ED9174}"/>
                </a:ext>
              </a:extLst>
            </p:cNvPr>
            <p:cNvSpPr txBox="1"/>
            <p:nvPr/>
          </p:nvSpPr>
          <p:spPr>
            <a:xfrm>
              <a:off x="6572250" y="5073301"/>
              <a:ext cx="520700" cy="461665"/>
            </a:xfrm>
            <a:prstGeom prst="rect">
              <a:avLst/>
            </a:prstGeom>
            <a:noFill/>
          </p:spPr>
          <p:txBody>
            <a:bodyPr wrap="square" rtlCol="0">
              <a:spAutoFit/>
            </a:bodyPr>
            <a:lstStyle/>
            <a:p>
              <a:r>
                <a:rPr lang="en-US" sz="2400" b="1" dirty="0"/>
                <a:t>8</a:t>
              </a:r>
            </a:p>
          </p:txBody>
        </p:sp>
        <p:sp>
          <p:nvSpPr>
            <p:cNvPr id="19" name="TextBox 18">
              <a:extLst>
                <a:ext uri="{FF2B5EF4-FFF2-40B4-BE49-F238E27FC236}">
                  <a16:creationId xmlns:a16="http://schemas.microsoft.com/office/drawing/2014/main" id="{A36F027E-80CD-622E-28ED-55804100D59C}"/>
                </a:ext>
              </a:extLst>
            </p:cNvPr>
            <p:cNvSpPr txBox="1"/>
            <p:nvPr/>
          </p:nvSpPr>
          <p:spPr>
            <a:xfrm>
              <a:off x="7829550" y="5073300"/>
              <a:ext cx="520700" cy="461665"/>
            </a:xfrm>
            <a:prstGeom prst="rect">
              <a:avLst/>
            </a:prstGeom>
            <a:noFill/>
          </p:spPr>
          <p:txBody>
            <a:bodyPr wrap="square" rtlCol="0">
              <a:spAutoFit/>
            </a:bodyPr>
            <a:lstStyle/>
            <a:p>
              <a:r>
                <a:rPr lang="en-US" sz="2400" b="1" dirty="0"/>
                <a:t>9</a:t>
              </a:r>
            </a:p>
          </p:txBody>
        </p:sp>
      </p:grpSp>
    </p:spTree>
    <p:extLst>
      <p:ext uri="{BB962C8B-B14F-4D97-AF65-F5344CB8AC3E}">
        <p14:creationId xmlns:p14="http://schemas.microsoft.com/office/powerpoint/2010/main" val="225746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Custom 1">
      <a:dk1>
        <a:srgbClr val="404040"/>
      </a:dk1>
      <a:lt1>
        <a:srgbClr val="FFFFFF"/>
      </a:lt1>
      <a:dk2>
        <a:srgbClr val="2B87C3"/>
      </a:dk2>
      <a:lt2>
        <a:srgbClr val="D6ECF7"/>
      </a:lt2>
      <a:accent1>
        <a:srgbClr val="5DB5E4"/>
      </a:accent1>
      <a:accent2>
        <a:srgbClr val="26ACAF"/>
      </a:accent2>
      <a:accent3>
        <a:srgbClr val="00509C"/>
      </a:accent3>
      <a:accent4>
        <a:srgbClr val="007173"/>
      </a:accent4>
      <a:accent5>
        <a:srgbClr val="D4F1F0"/>
      </a:accent5>
      <a:accent6>
        <a:srgbClr val="FCB33C"/>
      </a:accent6>
      <a:hlink>
        <a:srgbClr val="2B87C3"/>
      </a:hlink>
      <a:folHlink>
        <a:srgbClr val="5DB5E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id="{135A855D-B95B-1B4E-9578-1805F3125630}" vid="{E51A0FBC-D2C7-1E41-A622-DF7D199CA2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404040"/>
    </a:dk1>
    <a:lt1>
      <a:srgbClr val="FFFFFF"/>
    </a:lt1>
    <a:dk2>
      <a:srgbClr val="2B87C3"/>
    </a:dk2>
    <a:lt2>
      <a:srgbClr val="D6ECF7"/>
    </a:lt2>
    <a:accent1>
      <a:srgbClr val="5DB5E4"/>
    </a:accent1>
    <a:accent2>
      <a:srgbClr val="26ACAF"/>
    </a:accent2>
    <a:accent3>
      <a:srgbClr val="00509C"/>
    </a:accent3>
    <a:accent4>
      <a:srgbClr val="007173"/>
    </a:accent4>
    <a:accent5>
      <a:srgbClr val="D4F1F0"/>
    </a:accent5>
    <a:accent6>
      <a:srgbClr val="FCB33C"/>
    </a:accent6>
    <a:hlink>
      <a:srgbClr val="2B87C3"/>
    </a:hlink>
    <a:folHlink>
      <a:srgbClr val="5DB5E4"/>
    </a:folHlink>
  </a:clrScheme>
</a:themeOverride>
</file>

<file path=docProps/app.xml><?xml version="1.0" encoding="utf-8"?>
<Properties xmlns="http://schemas.openxmlformats.org/officeDocument/2006/extended-properties" xmlns:vt="http://schemas.openxmlformats.org/officeDocument/2006/docPropsVTypes">
  <Template/>
  <TotalTime>54412</TotalTime>
  <Words>7524</Words>
  <Application>Microsoft Office PowerPoint</Application>
  <PresentationFormat>On-screen Show (4:3)</PresentationFormat>
  <Paragraphs>966</Paragraphs>
  <Slides>51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Aptos</vt:lpstr>
      <vt:lpstr>Arial</vt:lpstr>
      <vt:lpstr>Calibri</vt:lpstr>
      <vt:lpstr>Courier New</vt:lpstr>
      <vt:lpstr>Myriad Pro</vt:lpstr>
      <vt:lpstr>Symbol</vt:lpstr>
      <vt:lpstr>System Font Regular</vt:lpstr>
      <vt:lpstr>2_Custom Design</vt:lpstr>
      <vt:lpstr>PowerPoint Presentation</vt:lpstr>
      <vt:lpstr>Content</vt:lpstr>
      <vt:lpstr>Goal and learning outcomes</vt:lpstr>
      <vt:lpstr>The situation</vt:lpstr>
      <vt:lpstr>Overcoming breastfeeding difficulties </vt:lpstr>
      <vt:lpstr> Preventing difficulties </vt:lpstr>
      <vt:lpstr>What concerns do mothers have about breastfeeding? </vt:lpstr>
      <vt:lpstr>What are the most common breastfeeding problems?</vt:lpstr>
      <vt:lpstr>Which of these breast or nipple shapes cause feeding difficulties?</vt:lpstr>
      <vt:lpstr>What is the size and volume  of a newborn’s stomach?</vt:lpstr>
      <vt:lpstr>How often does the newborn feed?</vt:lpstr>
      <vt:lpstr>What is your role in preventing difficulties?</vt:lpstr>
      <vt:lpstr>How can breastfeeding counselling prevent difficulties? </vt:lpstr>
      <vt:lpstr> Recommendation </vt:lpstr>
      <vt:lpstr> Recommendation</vt:lpstr>
      <vt:lpstr>How can you prevent problems for this mother and her newborn?</vt:lpstr>
      <vt:lpstr>Practise hand-expression of breast milk</vt:lpstr>
      <vt:lpstr>Practise demonstrating and supporting a mother for hand expression </vt:lpstr>
      <vt:lpstr>How long can breast milk be stored?</vt:lpstr>
      <vt:lpstr>Common breastfeeding  problems</vt:lpstr>
      <vt:lpstr>What is the appearance of flat or inverted nipples?</vt:lpstr>
      <vt:lpstr>When and how will you support mothers with flat or inverted nipples?</vt:lpstr>
      <vt:lpstr>Flat or inverted nipples syringe treatment</vt:lpstr>
      <vt:lpstr> What are the signs of engorgement?</vt:lpstr>
      <vt:lpstr>What are the signs of milk volume increasing normally?</vt:lpstr>
      <vt:lpstr>What are the causes of engorgement and how can it be prevented?</vt:lpstr>
      <vt:lpstr>How do you manage engorgement?</vt:lpstr>
      <vt:lpstr>What are the signs of blocked ducts and ?</vt:lpstr>
      <vt:lpstr>How do you prevent and manage blocked ducts and mastitis?</vt:lpstr>
      <vt:lpstr>What are newborn signs of inadequate milk intake?</vt:lpstr>
      <vt:lpstr>What are the factors underlying not enough milk?</vt:lpstr>
      <vt:lpstr>How will you assess if milk supply is adequate?</vt:lpstr>
      <vt:lpstr>What are the signs of sore nipples?</vt:lpstr>
      <vt:lpstr>What are common causes and management of sore or cracked nipples?</vt:lpstr>
      <vt:lpstr>Maternal illness and newborn conditions</vt:lpstr>
      <vt:lpstr>What newborn conditions affect breastfeeding?</vt:lpstr>
      <vt:lpstr>Position a baby with cleft </vt:lpstr>
      <vt:lpstr>Should mothers taking medications stop breastfeeding?</vt:lpstr>
      <vt:lpstr>How should you support breastfeeding when a mother is sick?</vt:lpstr>
      <vt:lpstr>How should you support a mother to restart breastfeeding?</vt:lpstr>
      <vt:lpstr>Overcoming breastfeeding difficulties </vt:lpstr>
      <vt:lpstr>PowerPoint Presentation</vt:lpstr>
      <vt:lpstr>PowerPoint Presentation</vt:lpstr>
      <vt:lpstr>Quality improvement</vt:lpstr>
      <vt:lpstr>References and  additional resources</vt:lpstr>
      <vt:lpstr>Support Thu to breast feed her first baby</vt:lpstr>
      <vt:lpstr>Breastfeeding after caesarean section </vt:lpstr>
      <vt:lpstr>Overcoming breastfeeding difficulties </vt:lpstr>
      <vt:lpstr>Re-lactation </vt:lpstr>
      <vt:lpstr>Miriam wants to donate her breastmilk</vt:lpstr>
      <vt:lpstr>Suppress breastmilk production after stillbirth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Breastfeeding:  ensuring a good start</dc:title>
  <dc:creator>Sandra Lang  updated Dr Helenlouise Taylor</dc:creator>
  <cp:keywords>Dr HLT</cp:keywords>
  <cp:lastModifiedBy>Dr Helenlouise Taylor</cp:lastModifiedBy>
  <cp:revision>1538</cp:revision>
  <dcterms:created xsi:type="dcterms:W3CDTF">2020-10-07T10:46:25Z</dcterms:created>
  <dcterms:modified xsi:type="dcterms:W3CDTF">2024-05-13T14:19:37Z</dcterms:modified>
  <cp:category>updated post field testing</cp:category>
</cp:coreProperties>
</file>