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6"/>
  </p:notesMasterIdLst>
  <p:handoutMasterIdLst>
    <p:handoutMasterId r:id="rId57"/>
  </p:handoutMasterIdLst>
  <p:sldIdLst>
    <p:sldId id="331" r:id="rId2"/>
    <p:sldId id="524" r:id="rId3"/>
    <p:sldId id="429" r:id="rId4"/>
    <p:sldId id="503" r:id="rId5"/>
    <p:sldId id="525" r:id="rId6"/>
    <p:sldId id="504" r:id="rId7"/>
    <p:sldId id="516" r:id="rId8"/>
    <p:sldId id="506" r:id="rId9"/>
    <p:sldId id="521" r:id="rId10"/>
    <p:sldId id="507" r:id="rId11"/>
    <p:sldId id="508" r:id="rId12"/>
    <p:sldId id="509" r:id="rId13"/>
    <p:sldId id="510" r:id="rId14"/>
    <p:sldId id="511" r:id="rId15"/>
    <p:sldId id="512" r:id="rId16"/>
    <p:sldId id="523" r:id="rId17"/>
    <p:sldId id="513" r:id="rId18"/>
    <p:sldId id="514" r:id="rId19"/>
    <p:sldId id="527" r:id="rId20"/>
    <p:sldId id="515" r:id="rId21"/>
    <p:sldId id="528" r:id="rId22"/>
    <p:sldId id="529" r:id="rId23"/>
    <p:sldId id="530" r:id="rId24"/>
    <p:sldId id="531" r:id="rId25"/>
    <p:sldId id="532" r:id="rId26"/>
    <p:sldId id="536" r:id="rId27"/>
    <p:sldId id="533" r:id="rId28"/>
    <p:sldId id="534" r:id="rId29"/>
    <p:sldId id="535" r:id="rId30"/>
    <p:sldId id="537" r:id="rId31"/>
    <p:sldId id="564" r:id="rId32"/>
    <p:sldId id="538" r:id="rId33"/>
    <p:sldId id="541" r:id="rId34"/>
    <p:sldId id="539" r:id="rId35"/>
    <p:sldId id="540" r:id="rId36"/>
    <p:sldId id="542" r:id="rId37"/>
    <p:sldId id="543" r:id="rId38"/>
    <p:sldId id="563" r:id="rId39"/>
    <p:sldId id="544" r:id="rId40"/>
    <p:sldId id="545" r:id="rId41"/>
    <p:sldId id="546" r:id="rId42"/>
    <p:sldId id="547" r:id="rId43"/>
    <p:sldId id="548" r:id="rId44"/>
    <p:sldId id="549" r:id="rId45"/>
    <p:sldId id="550" r:id="rId46"/>
    <p:sldId id="551" r:id="rId47"/>
    <p:sldId id="552" r:id="rId48"/>
    <p:sldId id="558" r:id="rId49"/>
    <p:sldId id="559" r:id="rId50"/>
    <p:sldId id="555" r:id="rId51"/>
    <p:sldId id="561" r:id="rId52"/>
    <p:sldId id="606" r:id="rId53"/>
    <p:sldId id="607" r:id="rId54"/>
    <p:sldId id="60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4919AC-530D-9048-9828-B51E75815086}">
          <p14:sldIdLst>
            <p14:sldId id="331"/>
            <p14:sldId id="524"/>
          </p14:sldIdLst>
        </p14:section>
        <p14:section name="Goal" id="{74197861-F1E7-2A4A-B295-9925107FF036}">
          <p14:sldIdLst>
            <p14:sldId id="429"/>
          </p14:sldIdLst>
        </p14:section>
        <p14:section name="The situation" id="{928E1421-33F2-F844-A2E9-4A85A18A8CBA}">
          <p14:sldIdLst>
            <p14:sldId id="503"/>
          </p14:sldIdLst>
        </p14:section>
        <p14:section name="Need for alternative feeding methods" id="{58389F31-CADB-7240-9076-006D9E48AD94}">
          <p14:sldIdLst>
            <p14:sldId id="525"/>
            <p14:sldId id="504"/>
            <p14:sldId id="516"/>
            <p14:sldId id="506"/>
          </p14:sldIdLst>
        </p14:section>
        <p14:section name="Expression of breast milk" id="{EE9CE1CE-A5F6-EB4A-ABD4-FF99FAF1110A}">
          <p14:sldIdLst>
            <p14:sldId id="521"/>
            <p14:sldId id="507"/>
            <p14:sldId id="508"/>
            <p14:sldId id="509"/>
            <p14:sldId id="510"/>
            <p14:sldId id="511"/>
            <p14:sldId id="512"/>
          </p14:sldIdLst>
        </p14:section>
        <p14:section name="Alternative feeding methods" id="{893166CD-144C-1145-B477-D4BD48B8C0BB}">
          <p14:sldIdLst>
            <p14:sldId id="523"/>
            <p14:sldId id="513"/>
            <p14:sldId id="514"/>
            <p14:sldId id="527"/>
            <p14:sldId id="515"/>
            <p14:sldId id="528"/>
            <p14:sldId id="529"/>
            <p14:sldId id="530"/>
            <p14:sldId id="531"/>
            <p14:sldId id="532"/>
            <p14:sldId id="536"/>
            <p14:sldId id="533"/>
            <p14:sldId id="534"/>
            <p14:sldId id="535"/>
            <p14:sldId id="537"/>
          </p14:sldIdLst>
        </p14:section>
        <p14:section name="Transition to breastfeeding" id="{16C676A1-B976-4E4C-ADEB-FCE4BE6DC3FB}">
          <p14:sldIdLst>
            <p14:sldId id="564"/>
            <p14:sldId id="538"/>
            <p14:sldId id="541"/>
            <p14:sldId id="539"/>
            <p14:sldId id="540"/>
            <p14:sldId id="542"/>
            <p14:sldId id="543"/>
            <p14:sldId id="563"/>
            <p14:sldId id="544"/>
            <p14:sldId id="545"/>
            <p14:sldId id="546"/>
            <p14:sldId id="547"/>
            <p14:sldId id="548"/>
            <p14:sldId id="549"/>
            <p14:sldId id="550"/>
            <p14:sldId id="551"/>
            <p14:sldId id="552"/>
          </p14:sldIdLst>
        </p14:section>
        <p14:section name="Summary" id="{453681CF-C474-2348-81C2-85711C6FF5F7}">
          <p14:sldIdLst>
            <p14:sldId id="558"/>
          </p14:sldIdLst>
        </p14:section>
        <p14:section name="Clinical practice" id="{9939434B-7FD4-7242-A9F7-045D9C7AC57C}">
          <p14:sldIdLst>
            <p14:sldId id="559"/>
          </p14:sldIdLst>
        </p14:section>
        <p14:section name="Quality inprovement" id="{98E390A7-1061-9643-A0B0-DBA693D77ACC}">
          <p14:sldIdLst>
            <p14:sldId id="555"/>
            <p14:sldId id="561"/>
            <p14:sldId id="606"/>
            <p14:sldId id="607"/>
            <p14:sldId id="60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78C20-839E-4DEE-F1E2-0F6AD8C1C21D}" name="Anne Svalastog Johnsen" initials="AS" userId="S::Anne.Svalastog.Johnsen@laerdal.com::e13644e5-2bbc-481b-beea-b1796622576c" providerId="AD"/>
  <p188:author id="{81126940-D539-C06C-E73C-FD21C71D7984}" name="Wenche Stødle" initials="WS" userId="S::wenche.stodle@laerdal.com::13240b42-f082-4e59-bc10-21d0d23d6f41" providerId="AD"/>
  <p188:author id="{C6DFD55D-3634-A20A-C42A-4F5C511A7B18}" name="Niermeyer, Susan" initials="SN" userId="S::susan.niermeyer@cuanschutz.edu::72c7caa0-e52f-4608-afe1-8d9433e2689d" providerId="AD"/>
  <p188:author id="{7A7F187F-440A-7CE6-85EB-8AACA9052DE4}" name="Anne Svalastog Johnsen" initials="ASJ" userId="S::anne.svalastog.johnsen@laerdal.com::e13644e5-2bbc-481b-beea-b1796622576c" providerId="AD"/>
  <p188:author id="{89BD3C85-FDEB-0F3A-6365-F201185E1757}" name="Dr Helenlouise Taylor" initials="Dr HLT" userId="Dr Helenlouise Taylor" providerId="None"/>
  <p188:author id="{0611EA8F-3D0B-CD42-02EB-4BA43E6073BB}" name="Niermeyer, Susan" initials="NS" userId="S::SUSAN.NIERMEYER@CUANSCHUTZ.EDU::72c7caa0-e52f-4608-afe1-8d9433e268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 initials="c" lastIdx="1" clrIdx="6">
    <p:extLst>
      <p:ext uri="{19B8F6BF-5375-455C-9EA6-DF929625EA0E}">
        <p15:presenceInfo xmlns:p15="http://schemas.microsoft.com/office/powerpoint/2012/main" userId="S::chris@sarpreg.no::2080fc9a-91fd-4fa4-93c0-5d557b0f6e4d" providerId="AD"/>
      </p:ext>
    </p:extLst>
  </p:cmAuthor>
  <p:cmAuthor id="1" name="Dr Helenlouise Taylor" initials="Dr HLT" lastIdx="147" clrIdx="0">
    <p:extLst>
      <p:ext uri="{19B8F6BF-5375-455C-9EA6-DF929625EA0E}">
        <p15:presenceInfo xmlns:p15="http://schemas.microsoft.com/office/powerpoint/2012/main" userId="Dr Helenlouise Taylor" providerId="None"/>
      </p:ext>
    </p:extLst>
  </p:cmAuthor>
  <p:cmAuthor id="8" name="Microsoft Office User" initials="MOU" lastIdx="1" clrIdx="7">
    <p:extLst>
      <p:ext uri="{19B8F6BF-5375-455C-9EA6-DF929625EA0E}">
        <p15:presenceInfo xmlns:p15="http://schemas.microsoft.com/office/powerpoint/2012/main" userId="Microsoft Office User" providerId="None"/>
      </p:ext>
    </p:extLst>
  </p:cmAuthor>
  <p:cmAuthor id="2" name="Peggy" initials="P" lastIdx="1" clrIdx="1"/>
  <p:cmAuthor id="9" name="Jura Eds" initials="JES" lastIdx="29" clrIdx="8">
    <p:extLst>
      <p:ext uri="{19B8F6BF-5375-455C-9EA6-DF929625EA0E}">
        <p15:presenceInfo xmlns:p15="http://schemas.microsoft.com/office/powerpoint/2012/main" userId="Jura Eds" providerId="None"/>
      </p:ext>
    </p:extLst>
  </p:cmAuthor>
  <p:cmAuthor id="3" name="Chris J. Haaland" initials="CJH" lastIdx="5" clrIdx="2">
    <p:extLst>
      <p:ext uri="{19B8F6BF-5375-455C-9EA6-DF929625EA0E}">
        <p15:presenceInfo xmlns:p15="http://schemas.microsoft.com/office/powerpoint/2012/main" userId="2794b43ad3ba56aa" providerId="Windows Live"/>
      </p:ext>
    </p:extLst>
  </p:cmAuthor>
  <p:cmAuthor id="4" name="Chris J. Haaland" initials="CJH [2]" lastIdx="1" clrIdx="3">
    <p:extLst>
      <p:ext uri="{19B8F6BF-5375-455C-9EA6-DF929625EA0E}">
        <p15:presenceInfo xmlns:p15="http://schemas.microsoft.com/office/powerpoint/2012/main" userId="Chris J. Haaland" providerId="None"/>
      </p:ext>
    </p:extLst>
  </p:cmAuthor>
  <p:cmAuthor id="5" name="TANG, He" initials="TH" lastIdx="28" clrIdx="4">
    <p:extLst>
      <p:ext uri="{19B8F6BF-5375-455C-9EA6-DF929625EA0E}">
        <p15:presenceInfo xmlns:p15="http://schemas.microsoft.com/office/powerpoint/2012/main" userId="TANG, He" providerId="None"/>
      </p:ext>
    </p:extLst>
  </p:cmAuthor>
  <p:cmAuthor id="6" name="Anne Svalastog Johnsen" initials="ASJ" lastIdx="20" clrIdx="5">
    <p:extLst>
      <p:ext uri="{19B8F6BF-5375-455C-9EA6-DF929625EA0E}">
        <p15:presenceInfo xmlns:p15="http://schemas.microsoft.com/office/powerpoint/2012/main" userId="S::anne.svalastog.johnsen@laerdal.com::e13644e5-2bbc-481b-beea-b179662257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E7E6E6"/>
    <a:srgbClr val="2C87C4"/>
    <a:srgbClr val="FCB43C"/>
    <a:srgbClr val="FF6F00"/>
    <a:srgbClr val="FEF3DC"/>
    <a:srgbClr val="56C6C9"/>
    <a:srgbClr val="FDCF72"/>
    <a:srgbClr val="595959"/>
    <a:srgbClr val="007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1B645-5572-46D3-A7C9-39ABF6B5A0BF}" v="17" dt="2025-04-10T14:12:11.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5" autoAdjust="0"/>
    <p:restoredTop sz="96327" autoAdjust="0"/>
  </p:normalViewPr>
  <p:slideViewPr>
    <p:cSldViewPr snapToGrid="0">
      <p:cViewPr varScale="1">
        <p:scale>
          <a:sx n="122" d="100"/>
          <a:sy n="122" d="100"/>
        </p:scale>
        <p:origin x="1459" y="120"/>
      </p:cViewPr>
      <p:guideLst>
        <p:guide orient="horz" pos="2160"/>
        <p:guide pos="2880"/>
      </p:guideLst>
    </p:cSldViewPr>
  </p:slideViewPr>
  <p:outlineViewPr>
    <p:cViewPr>
      <p:scale>
        <a:sx n="33" d="100"/>
        <a:sy n="33" d="100"/>
      </p:scale>
      <p:origin x="0" y="-21576"/>
    </p:cViewPr>
  </p:outlineViewPr>
  <p:notesTextViewPr>
    <p:cViewPr>
      <p:scale>
        <a:sx n="200" d="100"/>
        <a:sy n="200" d="100"/>
      </p:scale>
      <p:origin x="0" y="0"/>
    </p:cViewPr>
  </p:notesTextViewPr>
  <p:sorterViewPr>
    <p:cViewPr>
      <p:scale>
        <a:sx n="100" d="100"/>
        <a:sy n="100" d="100"/>
      </p:scale>
      <p:origin x="0" y="-15200"/>
    </p:cViewPr>
  </p:sorter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DCB769-4218-49BE-B6D2-487F508AB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52C0A-990D-4C9D-99AF-7CB4429A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5D292-A6EA-45C8-A770-D3ED414D98BE}" type="datetimeFigureOut">
              <a:rPr lang="en-GB" smtClean="0"/>
              <a:t>10/04/2025</a:t>
            </a:fld>
            <a:endParaRPr lang="en-GB"/>
          </a:p>
        </p:txBody>
      </p:sp>
      <p:sp>
        <p:nvSpPr>
          <p:cNvPr id="4" name="Footer Placeholder 3">
            <a:extLst>
              <a:ext uri="{FF2B5EF4-FFF2-40B4-BE49-F238E27FC236}">
                <a16:creationId xmlns:a16="http://schemas.microsoft.com/office/drawing/2014/main" id="{5F1859E2-7EFB-488E-8907-4D270440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77BAA7-E738-4912-91BE-462F00DC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D8E4B-8E40-4777-AD17-6C0F900220A1}" type="slidenum">
              <a:rPr lang="en-GB" smtClean="0"/>
              <a:t>‹#›</a:t>
            </a:fld>
            <a:endParaRPr lang="en-GB"/>
          </a:p>
        </p:txBody>
      </p:sp>
    </p:spTree>
    <p:extLst>
      <p:ext uri="{BB962C8B-B14F-4D97-AF65-F5344CB8AC3E}">
        <p14:creationId xmlns:p14="http://schemas.microsoft.com/office/powerpoint/2010/main" val="3513121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36E62-41E0-4E1E-96C9-0A742958E2DA}" type="datetimeFigureOut">
              <a:rPr lang="en-US" smtClean="0"/>
              <a:t>4/10/2025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62FD-23BB-4572-BFF5-F0BCD729EF9C}" type="slidenum">
              <a:rPr lang="en-US" smtClean="0"/>
              <a:t>‹#›</a:t>
            </a:fld>
            <a:endParaRPr lang="en-US"/>
          </a:p>
        </p:txBody>
      </p:sp>
    </p:spTree>
    <p:extLst>
      <p:ext uri="{BB962C8B-B14F-4D97-AF65-F5344CB8AC3E}">
        <p14:creationId xmlns:p14="http://schemas.microsoft.com/office/powerpoint/2010/main" val="1170233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icef.org.uk/babyfriendly/wp-content/uploads/sites/2/2016/10/Assessment-of-breastmilk-expression-checklist-2017.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ho.canto.global/s/IG4IV?viewIndex=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lobalhealthmedia.org/portfolio-items/cup-feeding-your-small-baby/?portfolioCats=191%2C94%2C13%2C23%2C6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ho.int/publications/i/item/978924005826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ubmed.ncbi.nlm.nih.gov/3206205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globalhealthmedia.org/portfolio-items/breastfeeding-your-small-baby-for-mothers/?portfolioCats=191%2C94%2C13%2C23%2C65"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ubmed.ncbi.nlm.nih.gov/24650352/"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pubmed.ncbi.nlm.nih.gov/1605845/" TargetMode="External"/><Relationship Id="rId5" Type="http://schemas.openxmlformats.org/officeDocument/2006/relationships/hyperlink" Target="https://www.sciencedirect.com/science/article/abs/pii/S0266613888800718" TargetMode="External"/><Relationship Id="rId4" Type="http://schemas.openxmlformats.org/officeDocument/2006/relationships/hyperlink" Target="https://pubmed.ncbi.nlm.nih.gov/8176525/"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ath.org/programs/maternal-newborn-child-health-and-nutrition/strengthening-human-milk-banking-resource-toolkit-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who.int/publications/i/item/978924000891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who.int/publications/i/item/9789240005648"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who.int/news-room/questions-and-answers/item/hiv-aids-infant-feeding-and-nutrition"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unicef.org.uk/babyfriendly/wp-content/uploads/sites/2/2018/11/Bottle-feeding-guidance-English-for-reference.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wGcqnRX6_P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unicef.org.uk/babyfriendly/baby-friendly-resources/neonatal-care-resources/neonatal-care-improvements-video/"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unicef.org.uk/babyfriendly/baby-friendly-resources/foreign-language-resources/?utm_source=shorturl&amp;utm_medium=shorturl&amp;utm_campaign=bf_shorturl"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smiletrain.org/sites/default/files/2021-08/nutrition-feeding-trainer-manual.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globalhealthmedia.org/portfolio-items/breastfeeding-your-small-baby-for-mothers/?portfolioCats=191%2C94%2C13%2C23%2C65"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globalhealthmedia.org/portfolio-items/a-small-babys-feeding-journey/?portfolioCats=191%2C94%2C13%2C23%2C6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57288"/>
            <a:ext cx="4114800" cy="3086100"/>
          </a:xfrm>
        </p:spPr>
      </p:sp>
      <p:sp>
        <p:nvSpPr>
          <p:cNvPr id="3" name="Notes Placeholder 2"/>
          <p:cNvSpPr>
            <a:spLocks noGrp="1"/>
          </p:cNvSpPr>
          <p:nvPr>
            <p:ph type="body" idx="1"/>
          </p:nvPr>
        </p:nvSpPr>
        <p:spPr>
          <a:xfrm>
            <a:off x="157480" y="4400550"/>
            <a:ext cx="6560954" cy="3600450"/>
          </a:xfrm>
        </p:spPr>
        <p:txBody>
          <a:bodyPr/>
          <a:lstStyle/>
          <a:p>
            <a:pPr marL="0" marR="0" algn="just">
              <a:spcBef>
                <a:spcPts val="0"/>
              </a:spcBef>
              <a:spcAft>
                <a:spcPts val="0"/>
              </a:spcAft>
            </a:pPr>
            <a:r>
              <a:rPr lang="en-US" sz="1000" kern="100" baseline="30000" dirty="0">
                <a:effectLst/>
                <a:latin typeface="Arial" panose="020B0604020202020204" pitchFamily="34" charset="0"/>
                <a:ea typeface="微软雅黑" panose="020B0503020204020204" pitchFamily="34" charset="-122"/>
                <a:cs typeface="Arial" panose="020B0604020202020204" pitchFamily="34" charset="0"/>
              </a:rPr>
              <a:t>© World Health Organization 2024. All rights reserved.</a:t>
            </a:r>
          </a:p>
          <a:p>
            <a:pPr algn="just"/>
            <a:endParaRPr lang="en-GB" sz="1000" dirty="0">
              <a:effectLst/>
              <a:latin typeface="Arial" panose="020B0604020202020204" pitchFamily="34" charset="0"/>
              <a:ea typeface="Myriad Pro"/>
              <a:cs typeface="Arial" panose="020B0604020202020204" pitchFamily="34" charset="0"/>
            </a:endParaRPr>
          </a:p>
          <a:p>
            <a:r>
              <a:rPr lang="en-US" sz="1200" b="1" i="0" kern="0" dirty="0">
                <a:latin typeface="Arial" panose="020B0604020202020204" pitchFamily="34" charset="0"/>
                <a:cs typeface="Arial" panose="020B0604020202020204" pitchFamily="34" charset="0"/>
              </a:rPr>
              <a:t>Materials for demonstrations, practice, and simulations</a:t>
            </a:r>
          </a:p>
          <a:p>
            <a:endParaRPr lang="en-US" sz="1000" i="0" spc="-15" dirty="0">
              <a:solidFill>
                <a:srgbClr val="0075BF"/>
              </a:solidFill>
              <a:latin typeface="Arial" panose="020B0604020202020204" pitchFamily="34" charset="0"/>
              <a:ea typeface="Myriad Pro"/>
              <a:cs typeface="Arial" panose="020B0604020202020204" pitchFamily="34" charset="0"/>
            </a:endParaRPr>
          </a:p>
          <a:p>
            <a:r>
              <a:rPr lang="en-US" sz="1000" spc="-15" dirty="0" err="1">
                <a:latin typeface="Arial" panose="020B0604020202020204" pitchFamily="34" charset="0"/>
                <a:cs typeface="Arial" panose="020B0604020202020204" pitchFamily="34" charset="0"/>
              </a:rPr>
              <a:t>Organise</a:t>
            </a:r>
            <a:r>
              <a:rPr lang="en-US" sz="1000" spc="-15" dirty="0">
                <a:latin typeface="Arial" panose="020B0604020202020204" pitchFamily="34" charset="0"/>
                <a:cs typeface="Arial" panose="020B0604020202020204" pitchFamily="34" charset="0"/>
              </a:rPr>
              <a:t> one set per group of 3 participants and a set for facilitator demonstration (as available).</a:t>
            </a:r>
          </a:p>
          <a:p>
            <a:pPr marL="171450" lvl="0" indent="-171450" eaLnBrk="0" fontAlgn="base" hangingPunct="0">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Small newborn mannequin, newborn mannequin, model breasts/simulators (filled with water)</a:t>
            </a:r>
          </a:p>
          <a:p>
            <a:pPr marL="171450" lvl="0" indent="-171450" eaLnBrk="0" fontAlgn="base" hangingPunct="0">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Shawl or shirt for mother</a:t>
            </a:r>
          </a:p>
          <a:p>
            <a:pPr marL="171450" lvl="0" indent="-171450" eaLnBrk="0" fontAlgn="base" hangingPunct="0">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Wrap and hat for baby</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Local examples of cups and spoons used for feeding</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Locally available containers suitable for expressed milk and safe storage</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Examples of safe feeding devices for newborns with cleft</a:t>
            </a:r>
            <a:endParaRPr lang="en-GB" sz="1000" spc="-15" dirty="0">
              <a:latin typeface="Arial" panose="020B0604020202020204" pitchFamily="34" charset="0"/>
              <a:cs typeface="Arial" panose="020B0604020202020204" pitchFamily="34" charset="0"/>
            </a:endParaRPr>
          </a:p>
          <a:p>
            <a:pPr marL="171450" indent="-171450" eaLnBrk="0" fontAlgn="base" hangingPunct="0">
              <a:buSzPts val="1100"/>
              <a:buFont typeface="Arial" panose="020B0604020202020204" pitchFamily="34" charset="0"/>
              <a:buChar char="•"/>
              <a:tabLst>
                <a:tab pos="2052320" algn="l"/>
              </a:tabLst>
            </a:pPr>
            <a:r>
              <a:rPr lang="en-US" sz="1000" spc="-15" dirty="0">
                <a:latin typeface="Arial" panose="020B0604020202020204" pitchFamily="34" charset="0"/>
                <a:cs typeface="Arial" panose="020B0604020202020204" pitchFamily="34" charset="0"/>
              </a:rPr>
              <a:t>Intragastric tubes sizes 5, 6 and 8; 20 mL syringes; adhesive tape; scissors; pH strips (optional); water to simulate breast milk</a:t>
            </a:r>
          </a:p>
        </p:txBody>
      </p:sp>
    </p:spTree>
    <p:extLst>
      <p:ext uri="{BB962C8B-B14F-4D97-AF65-F5344CB8AC3E}">
        <p14:creationId xmlns:p14="http://schemas.microsoft.com/office/powerpoint/2010/main" val="369924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365125"/>
            <a:ext cx="2408237" cy="1806575"/>
          </a:xfrm>
        </p:spPr>
      </p:sp>
      <p:sp>
        <p:nvSpPr>
          <p:cNvPr id="3" name="Notes Placeholder 2"/>
          <p:cNvSpPr>
            <a:spLocks noGrp="1"/>
          </p:cNvSpPr>
          <p:nvPr>
            <p:ph type="body" idx="1"/>
          </p:nvPr>
        </p:nvSpPr>
        <p:spPr>
          <a:xfrm>
            <a:off x="98854" y="2421924"/>
            <a:ext cx="6621986" cy="5579076"/>
          </a:xfrm>
        </p:spPr>
        <p:txBody>
          <a:bodyPr/>
          <a:lstStyle/>
          <a:p>
            <a:pPr marL="162000" indent="-162000">
              <a:spcBef>
                <a:spcPts val="5"/>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Baseline simulation </a:t>
            </a:r>
          </a:p>
          <a:p>
            <a:pPr marL="162000" indent="-162000">
              <a:spcBef>
                <a:spcPts val="5"/>
              </a:spcBef>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5"/>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i="0" kern="100" dirty="0">
                <a:effectLst/>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supporting the mother of a preterm newborn to express breast milk.</a:t>
            </a:r>
            <a:endParaRPr lang="en-US" sz="800" b="0" i="0" dirty="0">
              <a:effectLst/>
              <a:latin typeface="Arial" panose="020B0604020202020204" pitchFamily="34" charset="0"/>
              <a:ea typeface="Myriad Pro" panose="020B0503030403020204"/>
              <a:cs typeface="Arial" panose="020B0604020202020204" pitchFamily="34" charset="0"/>
            </a:endParaRPr>
          </a:p>
          <a:p>
            <a:pPr marL="162000" marR="1376680" lvl="0" indent="-162000">
              <a:lnSpc>
                <a:spcPct val="105000"/>
              </a:lnSpc>
              <a:spcAft>
                <a:spcPts val="0"/>
              </a:spcAft>
              <a:buSzPts val="1100"/>
              <a:buFont typeface="+mj-lt"/>
              <a:buAutoNum type="arabicPeriod"/>
              <a:tabLst>
                <a:tab pos="1939290" algn="l"/>
              </a:tabLst>
            </a:pPr>
            <a:r>
              <a:rPr lang="en-US" sz="1000" b="0" i="0" spc="-60" baseline="0" dirty="0">
                <a:effectLst/>
                <a:latin typeface="Arial" panose="020B0604020202020204" pitchFamily="34" charset="0"/>
                <a:ea typeface="Myriad Pro" panose="020B0503030403020204"/>
                <a:cs typeface="Arial" panose="020B0604020202020204" pitchFamily="34" charset="0"/>
              </a:rPr>
              <a:t>Explaining feeding reflexes and the importance of starting of expression of breastmilk </a:t>
            </a:r>
            <a:r>
              <a:rPr lang="en-US" sz="1000" b="0" i="0" spc="-20" baseline="0" dirty="0">
                <a:effectLst/>
                <a:latin typeface="Arial" panose="020B0604020202020204" pitchFamily="34" charset="0"/>
                <a:ea typeface="Myriad Pro" panose="020B0503030403020204"/>
                <a:cs typeface="Arial" panose="020B0604020202020204" pitchFamily="34" charset="0"/>
              </a:rPr>
              <a:t> as soon as possible after birth</a:t>
            </a:r>
            <a:endParaRPr lang="en-US" sz="1000" b="0" i="0" spc="-60" baseline="0" dirty="0">
              <a:effectLst/>
              <a:latin typeface="Arial" panose="020B0604020202020204" pitchFamily="34" charset="0"/>
              <a:ea typeface="Myriad Pro" panose="020B0503030403020204"/>
              <a:cs typeface="Arial" panose="020B0604020202020204" pitchFamily="34" charset="0"/>
            </a:endParaRPr>
          </a:p>
          <a:p>
            <a:pPr marL="162000" marR="1376680" lvl="0" indent="-162000">
              <a:lnSpc>
                <a:spcPct val="105000"/>
              </a:lnSpc>
              <a:spcAft>
                <a:spcPts val="0"/>
              </a:spcAft>
              <a:buSzPts val="1100"/>
              <a:buFont typeface="+mj-lt"/>
              <a:buAutoNum type="arabicPeriod"/>
              <a:tabLst>
                <a:tab pos="1939290" algn="l"/>
              </a:tabLst>
            </a:pPr>
            <a:r>
              <a:rPr lang="en-US" sz="1000" spc="-60" dirty="0">
                <a:latin typeface="Arial" panose="020B0604020202020204" pitchFamily="34" charset="0"/>
                <a:ea typeface="Myriad Pro" panose="020B0503030403020204"/>
                <a:cs typeface="Arial" panose="020B0604020202020204" pitchFamily="34" charset="0"/>
              </a:rPr>
              <a:t>R</a:t>
            </a:r>
            <a:r>
              <a:rPr lang="en-US" sz="1000" b="0" i="0" spc="-60" baseline="0" dirty="0">
                <a:effectLst/>
                <a:latin typeface="Arial" panose="020B0604020202020204" pitchFamily="34" charset="0"/>
                <a:ea typeface="Myriad Pro" panose="020B0503030403020204"/>
                <a:cs typeface="Arial" panose="020B0604020202020204" pitchFamily="34" charset="0"/>
              </a:rPr>
              <a:t>ecognizing feeding cues</a:t>
            </a:r>
          </a:p>
          <a:p>
            <a:pPr marL="162000" marR="1376680" lvl="0" indent="-162000">
              <a:lnSpc>
                <a:spcPct val="105000"/>
              </a:lnSpc>
              <a:spcAft>
                <a:spcPts val="0"/>
              </a:spcAft>
              <a:buSzPts val="1100"/>
              <a:buFont typeface="+mj-lt"/>
              <a:buAutoNum type="arabicPeriod"/>
              <a:tabLst>
                <a:tab pos="1939290" algn="l"/>
              </a:tabLst>
            </a:pPr>
            <a:r>
              <a:rPr lang="en-US" sz="1000" b="0" i="0" spc="-60" baseline="0" dirty="0">
                <a:effectLst/>
                <a:latin typeface="Arial" panose="020B0604020202020204" pitchFamily="34" charset="0"/>
                <a:ea typeface="Myriad Pro" panose="020B0503030403020204"/>
                <a:cs typeface="Arial" panose="020B0604020202020204" pitchFamily="34" charset="0"/>
              </a:rPr>
              <a:t>Demonstrating on self or breast model  how to express breastmilk </a:t>
            </a:r>
          </a:p>
          <a:p>
            <a:pPr marL="162000" marR="1376680" indent="-162000">
              <a:lnSpc>
                <a:spcPct val="105000"/>
              </a:lnSpc>
              <a:buSzPts val="1100"/>
              <a:buFont typeface="+mj-lt"/>
              <a:buAutoNum type="arabicPeriod"/>
              <a:tabLst>
                <a:tab pos="1939290" algn="l"/>
              </a:tabLst>
            </a:pPr>
            <a:r>
              <a:rPr lang="en-US" sz="1000" spc="-20" dirty="0">
                <a:latin typeface="Arial" panose="020B0604020202020204" pitchFamily="34" charset="0"/>
                <a:ea typeface="Myriad Pro" panose="020B0503030403020204"/>
                <a:cs typeface="Arial" panose="020B0604020202020204" pitchFamily="34" charset="0"/>
              </a:rPr>
              <a:t>Explaining and answering questions on t</a:t>
            </a:r>
            <a:r>
              <a:rPr lang="en-US" sz="1000" b="0" i="0" spc="-20" baseline="0" dirty="0">
                <a:effectLst/>
                <a:latin typeface="Arial" panose="020B0604020202020204" pitchFamily="34" charset="0"/>
                <a:ea typeface="Myriad Pro" panose="020B0503030403020204"/>
                <a:cs typeface="Arial" panose="020B0604020202020204" pitchFamily="34" charset="0"/>
              </a:rPr>
              <a:t>he process</a:t>
            </a:r>
            <a:r>
              <a:rPr lang="en-US" sz="1000" b="0" i="0" spc="-20" baseline="0" dirty="0">
                <a:latin typeface="Arial" panose="020B0604020202020204" pitchFamily="34" charset="0"/>
                <a:ea typeface="Myriad Pro" panose="020B0503030403020204"/>
                <a:cs typeface="Arial" panose="020B0604020202020204" pitchFamily="34" charset="0"/>
              </a:rPr>
              <a:t>,</a:t>
            </a:r>
            <a:r>
              <a:rPr lang="en-US" sz="1000" b="0" i="0" spc="-20" baseline="0" dirty="0">
                <a:effectLst/>
                <a:latin typeface="Arial" panose="020B0604020202020204" pitchFamily="34" charset="0"/>
                <a:ea typeface="Myriad Pro" panose="020B0503030403020204"/>
                <a:cs typeface="Arial" panose="020B0604020202020204" pitchFamily="34" charset="0"/>
              </a:rPr>
              <a:t> frequency and duration</a:t>
            </a:r>
            <a:endParaRPr lang="en-US" sz="1000" b="0" i="0" spc="-60" baseline="0" dirty="0">
              <a:effectLst/>
              <a:latin typeface="Arial" panose="020B0604020202020204" pitchFamily="34" charset="0"/>
              <a:ea typeface="Myriad Pro" panose="020B0503030403020204"/>
              <a:cs typeface="Arial" panose="020B0604020202020204" pitchFamily="34" charset="0"/>
            </a:endParaRPr>
          </a:p>
          <a:p>
            <a:pPr marL="162000" marR="1376680" lvl="0" indent="-162000">
              <a:lnSpc>
                <a:spcPct val="105000"/>
              </a:lnSpc>
              <a:spcAft>
                <a:spcPts val="0"/>
              </a:spcAft>
              <a:buSzPts val="1100"/>
              <a:buFont typeface="+mj-lt"/>
              <a:buAutoNum type="arabicPeriod"/>
              <a:tabLst>
                <a:tab pos="1939290" algn="l"/>
              </a:tabLst>
            </a:pPr>
            <a:r>
              <a:rPr lang="en-US" sz="1000" b="0" i="0" spc="-60" baseline="0" dirty="0">
                <a:effectLst/>
                <a:latin typeface="Arial" panose="020B0604020202020204" pitchFamily="34" charset="0"/>
                <a:ea typeface="Myriad Pro" panose="020B0503030403020204"/>
                <a:cs typeface="Arial" panose="020B0604020202020204" pitchFamily="34" charset="0"/>
              </a:rPr>
              <a:t>Supporting mother to express her breast milk</a:t>
            </a:r>
          </a:p>
          <a:p>
            <a:pPr marL="162000" indent="-162000" algn="just"/>
            <a:endParaRPr lang="en-US" sz="1000" b="0" i="0" dirty="0">
              <a:latin typeface="Arial" panose="020B0604020202020204" pitchFamily="34" charset="0"/>
              <a:cs typeface="Arial" panose="020B0604020202020204" pitchFamily="34" charset="0"/>
            </a:endParaRPr>
          </a:p>
          <a:p>
            <a:pPr marL="162000" marR="0" indent="-162000">
              <a:lnSpc>
                <a:spcPct val="107000"/>
              </a:lnSpc>
              <a:spcBef>
                <a:spcPts val="40"/>
              </a:spcBef>
              <a:spcAft>
                <a:spcPts val="0"/>
              </a:spcAft>
              <a:buNone/>
            </a:pPr>
            <a:r>
              <a:rPr lang="en-US" sz="1000" b="0" i="0" kern="1200" dirty="0">
                <a:solidFill>
                  <a:srgbClr val="000000"/>
                </a:solidFill>
                <a:effectLst/>
                <a:latin typeface="Arial" panose="020B0604020202020204" pitchFamily="34" charset="0"/>
                <a:ea typeface="Myriad Pro"/>
                <a:cs typeface="Arial" panose="020B0604020202020204" pitchFamily="34" charset="0"/>
              </a:rPr>
              <a:t>Debriefing –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indent="-162000">
              <a:lnSpc>
                <a:spcPct val="107000"/>
              </a:lnSpc>
              <a:buFont typeface="Arial" panose="020B0604020202020204" pitchFamily="34" charset="0"/>
              <a:buChar char="•"/>
            </a:pPr>
            <a:r>
              <a:rPr lang="en-US" sz="1000" b="0" i="0" dirty="0">
                <a:latin typeface="Arial" panose="020B0604020202020204" pitchFamily="34" charset="0"/>
                <a:cs typeface="Arial" panose="020B0604020202020204" pitchFamily="34" charset="0"/>
              </a:rPr>
              <a:t>Was there adequate privacy</a:t>
            </a:r>
            <a:r>
              <a:rPr lang="en-US" sz="1000" dirty="0">
                <a:latin typeface="Arial" panose="020B0604020202020204" pitchFamily="34" charset="0"/>
                <a:cs typeface="Arial" panose="020B0604020202020204" pitchFamily="34" charset="0"/>
              </a:rPr>
              <a:t>?</a:t>
            </a:r>
          </a:p>
          <a:p>
            <a:pPr marL="162000" indent="-162000">
              <a:lnSpc>
                <a:spcPct val="107000"/>
              </a:lnSpc>
              <a:buFont typeface="Arial" panose="020B0604020202020204" pitchFamily="34" charset="0"/>
              <a:buChar char="•"/>
            </a:pPr>
            <a:r>
              <a:rPr lang="en-US" sz="1000" dirty="0">
                <a:latin typeface="Arial" panose="020B0604020202020204" pitchFamily="34" charset="0"/>
                <a:cs typeface="Arial" panose="020B0604020202020204" pitchFamily="34" charset="0"/>
              </a:rPr>
              <a:t>Did the health worker ask for consent before touching mother</a:t>
            </a:r>
            <a:r>
              <a:rPr lang="en-US" sz="1000" baseline="0" dirty="0">
                <a:latin typeface="Arial" panose="020B0604020202020204" pitchFamily="34" charset="0"/>
                <a:cs typeface="Arial" panose="020B0604020202020204" pitchFamily="34" charset="0"/>
              </a:rPr>
              <a:t> or baby</a:t>
            </a:r>
            <a:r>
              <a:rPr lang="en-US" sz="1000" dirty="0">
                <a:latin typeface="Arial" panose="020B0604020202020204" pitchFamily="34" charset="0"/>
                <a:cs typeface="Arial" panose="020B0604020202020204" pitchFamily="34" charset="0"/>
              </a:rPr>
              <a:t>?</a:t>
            </a:r>
            <a:endParaRPr lang="en-US" sz="1000" b="0" i="0" dirty="0">
              <a:latin typeface="Arial" panose="020B060402020202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lvl="1" indent="0" algn="just">
              <a:buFont typeface="Arial" panose="020B0604020202020204" pitchFamily="34" charset="0"/>
              <a:buNone/>
            </a:pPr>
            <a:endParaRPr lang="en-US" sz="1000" b="0" i="0" dirty="0">
              <a:latin typeface="Arial" panose="020B0604020202020204" pitchFamily="34" charset="0"/>
              <a:cs typeface="Arial" panose="020B0604020202020204" pitchFamily="34" charset="0"/>
            </a:endParaRPr>
          </a:p>
          <a:p>
            <a:pPr marL="162000" lvl="0" indent="-162000" algn="just">
              <a:buFontTx/>
              <a:buNone/>
            </a:pPr>
            <a:r>
              <a:rPr lang="en-US" sz="1000" b="1" dirty="0">
                <a:latin typeface="Arial" panose="020B0604020202020204" pitchFamily="34" charset="0"/>
                <a:cs typeface="Arial" panose="020B0604020202020204" pitchFamily="34" charset="0"/>
              </a:rPr>
              <a:t>Detailed steps in a</a:t>
            </a:r>
            <a:r>
              <a:rPr lang="en-US" sz="1000" b="1" i="0" dirty="0">
                <a:latin typeface="Arial" panose="020B0604020202020204" pitchFamily="34" charset="0"/>
                <a:cs typeface="Arial" panose="020B0604020202020204" pitchFamily="34" charset="0"/>
              </a:rPr>
              <a:t>ssisting mother to hand express milk.</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Show mother how to massage the whole breast gently.</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Shape a “C” around the breast with fingers.</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Press back toward the chest wall away from the areola.</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Compress fingers together around the breast, then release.</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Repeat the sequence of press, compress, release rhythmically while moving the hand around the areola. Ensure all segments of breast are emptied.</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Express milk from both breasts into a clean bowl or container until the milk flow gradually decreases.</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Expect that a session will last 10-20 minutes.</a:t>
            </a:r>
          </a:p>
          <a:p>
            <a:pPr marL="0" lvl="1" indent="0" algn="just">
              <a:buFont typeface="Arial" panose="020B0604020202020204" pitchFamily="34" charset="0"/>
              <a:buNone/>
            </a:pPr>
            <a:r>
              <a:rPr lang="en-US" sz="1000" b="0" i="0" dirty="0">
                <a:latin typeface="Arial" panose="020B0604020202020204" pitchFamily="34" charset="0"/>
                <a:cs typeface="Arial" panose="020B0604020202020204" pitchFamily="34" charset="0"/>
              </a:rPr>
              <a:t> </a:t>
            </a:r>
          </a:p>
          <a:p>
            <a:pPr marL="162000" indent="-162000" algn="just">
              <a:buFont typeface="+mj-lt"/>
              <a:buNone/>
            </a:pPr>
            <a:endParaRPr lang="en-US" sz="1000" b="0" i="0" dirty="0">
              <a:latin typeface="Arial" panose="020B0604020202020204" pitchFamily="34" charset="0"/>
              <a:cs typeface="Arial" panose="020B0604020202020204" pitchFamily="34" charset="0"/>
            </a:endParaRPr>
          </a:p>
          <a:p>
            <a:pPr marL="0" lvl="1" indent="0" algn="just">
              <a:buFont typeface="Arial" panose="020B0604020202020204" pitchFamily="34" charset="0"/>
              <a:buNone/>
            </a:pPr>
            <a:endParaRPr lang="en-US" sz="8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08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9925" y="309563"/>
            <a:ext cx="2606675" cy="1954212"/>
          </a:xfrm>
        </p:spPr>
      </p:sp>
      <p:sp>
        <p:nvSpPr>
          <p:cNvPr id="3" name="Notes Placeholder 2"/>
          <p:cNvSpPr>
            <a:spLocks noGrp="1"/>
          </p:cNvSpPr>
          <p:nvPr>
            <p:ph type="body" idx="1"/>
          </p:nvPr>
        </p:nvSpPr>
        <p:spPr>
          <a:xfrm>
            <a:off x="685800" y="2565400"/>
            <a:ext cx="5486400" cy="5435600"/>
          </a:xfrm>
        </p:spPr>
        <p:txBody>
          <a:bodyPr/>
          <a:lstStyle/>
          <a:p>
            <a:r>
              <a:rPr lang="en-US" sz="1000" b="1" dirty="0">
                <a:latin typeface="Arial" panose="020B0604020202020204" pitchFamily="34" charset="0"/>
                <a:cs typeface="Arial" panose="020B0604020202020204" pitchFamily="34" charset="0"/>
              </a:rPr>
              <a:t>What do</a:t>
            </a:r>
            <a:r>
              <a:rPr lang="en-US" sz="1000" b="1" baseline="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you suggest to help a mother relax so that her milk flows more easily?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Apply warm compresses to the breast (for example, warm towels).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Massage back and neck before expressing.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Massage breast and nipples.</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local mothers do?</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 Demonstrate any methods of massage you have observed using the breast model.</a:t>
            </a:r>
          </a:p>
          <a:p>
            <a:r>
              <a:rPr lang="en-US" sz="1000" dirty="0">
                <a:latin typeface="Arial" panose="020B0604020202020204" pitchFamily="34" charset="0"/>
                <a:cs typeface="Arial" panose="020B0604020202020204" pitchFamily="34" charset="0"/>
              </a:rPr>
              <a:t>Always ask the mother if she or her family know of any ways to help her milk to flow.</a:t>
            </a:r>
          </a:p>
          <a:p>
            <a:r>
              <a:rPr lang="en-US" sz="1000" dirty="0">
                <a:latin typeface="Arial" panose="020B0604020202020204" pitchFamily="34" charset="0"/>
                <a:cs typeface="Arial" panose="020B0604020202020204" pitchFamily="34" charset="0"/>
              </a:rPr>
              <a:t>It is easy to teach a mother how to massage her breasts and to teach her family to massage her back and neck. </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 </a:t>
            </a: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demonstrating breast massage to a mother </a:t>
            </a:r>
          </a:p>
          <a:p>
            <a:r>
              <a:rPr lang="en-US" sz="1000" dirty="0">
                <a:latin typeface="Arial" panose="020B0604020202020204" pitchFamily="34" charset="0"/>
                <a:cs typeface="Arial" panose="020B0604020202020204" pitchFamily="34" charset="0"/>
              </a:rPr>
              <a:t>Use</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your</a:t>
            </a:r>
            <a:r>
              <a:rPr lang="en-US" sz="1000" baseline="0" dirty="0">
                <a:latin typeface="Arial" panose="020B0604020202020204" pitchFamily="34" charset="0"/>
                <a:cs typeface="Arial" panose="020B0604020202020204" pitchFamily="34" charset="0"/>
              </a:rPr>
              <a:t> own breast</a:t>
            </a:r>
            <a:r>
              <a:rPr lang="en-US" sz="1000" dirty="0">
                <a:latin typeface="Arial" panose="020B0604020202020204" pitchFamily="34" charset="0"/>
                <a:cs typeface="Arial" panose="020B0604020202020204" pitchFamily="34" charset="0"/>
              </a:rPr>
              <a:t> or a breast model</a:t>
            </a:r>
            <a:r>
              <a:rPr lang="en-US" sz="1000" baseline="0" dirty="0">
                <a:latin typeface="Arial" panose="020B0604020202020204" pitchFamily="34" charset="0"/>
                <a:cs typeface="Arial" panose="020B0604020202020204" pitchFamily="34" charset="0"/>
              </a:rPr>
              <a:t> to show</a:t>
            </a:r>
            <a:r>
              <a:rPr lang="en-US" sz="1000" dirty="0">
                <a:latin typeface="Arial" panose="020B0604020202020204" pitchFamily="34" charset="0"/>
                <a:cs typeface="Arial" panose="020B0604020202020204" pitchFamily="34" charset="0"/>
              </a:rPr>
              <a:t> the different ways that a mother can massage her breasts.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Massage or stroke the breasts lightly and very gently. Some mothers find that it helps if they roll a closed fist over the breast towards the nipple.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Stroke the nipple and areola gently with her fingertips or with a comb or anything else that gives a pleasant sensation.</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2. </a:t>
            </a: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teaching a family member back massage </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Ask the mother to sit down, lean forward, fold her arms on a table in front of her and rest her head on her arms. Her breasts should hang loose and unclothed.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Place a towel or piece of cloth on her lap.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Work down both sides of the spine at the same time, from the neck to just below the shoulder blades, using a closed fist with thumbs pointing forwards.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Press firmly, making small, slow circular movements with thumbs for two or three minutes.</a:t>
            </a:r>
          </a:p>
          <a:p>
            <a:endParaRPr lang="en-US" sz="1000"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36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48038" cy="2511425"/>
          </a:xfrm>
        </p:spPr>
      </p:sp>
      <p:sp>
        <p:nvSpPr>
          <p:cNvPr id="3" name="Notes Placeholder 2"/>
          <p:cNvSpPr>
            <a:spLocks noGrp="1"/>
          </p:cNvSpPr>
          <p:nvPr>
            <p:ph type="body" idx="1"/>
          </p:nvPr>
        </p:nvSpPr>
        <p:spPr>
          <a:xfrm>
            <a:off x="685800" y="3818467"/>
            <a:ext cx="5486400" cy="4182533"/>
          </a:xfrm>
        </p:spPr>
        <p:txBody>
          <a:bodyPr/>
          <a:lstStyle/>
          <a:p>
            <a:pPr marL="0" indent="0">
              <a:spcBef>
                <a:spcPts val="500"/>
              </a:spcBef>
              <a:buFont typeface="Arial" panose="020B0604020202020204" pitchFamily="34" charset="0"/>
              <a:buNone/>
            </a:pP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using a breast model in the role of health worker and mother</a:t>
            </a:r>
            <a:r>
              <a:rPr lang="en-US" sz="10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Do not touch mother’s breast without consent</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If using a breast simulator, massage the breasts, ensure that they are adequately filled with water and that the tap is open.</a:t>
            </a:r>
          </a:p>
          <a:p>
            <a:endParaRPr lang="en-GB" sz="1000" dirty="0">
              <a:latin typeface="Arial" panose="020B0604020202020204" pitchFamily="34" charset="0"/>
              <a:cs typeface="Arial" panose="020B0604020202020204" pitchFamily="34" charset="0"/>
            </a:endParaRPr>
          </a:p>
          <a:p>
            <a:r>
              <a:rPr lang="en-GB" sz="1000" i="1" dirty="0">
                <a:latin typeface="Arial" panose="020B0604020202020204" pitchFamily="34" charset="0"/>
                <a:cs typeface="Arial" panose="020B0604020202020204" pitchFamily="34" charset="0"/>
              </a:rPr>
              <a:t>View video </a:t>
            </a:r>
          </a:p>
          <a:p>
            <a:endParaRPr lang="en-US" sz="1000" i="1" u="sng" dirty="0">
              <a:solidFill>
                <a:schemeClr val="tx2"/>
              </a:solidFill>
              <a:latin typeface="Arial" panose="020B0604020202020204" pitchFamily="34" charset="0"/>
              <a:cs typeface="Arial" panose="020B0604020202020204" pitchFamily="34" charset="0"/>
            </a:endParaRPr>
          </a:p>
          <a:p>
            <a:r>
              <a:rPr lang="en-GB" sz="1200" kern="1200" dirty="0">
                <a:solidFill>
                  <a:schemeClr val="tx1"/>
                </a:solidFill>
                <a:effectLst/>
                <a:latin typeface="+mn-lt"/>
                <a:ea typeface="+mn-ea"/>
                <a:cs typeface="+mn-cs"/>
              </a:rPr>
              <a:t>Are there any skills or practices that differ from your current practice?</a:t>
            </a:r>
          </a:p>
          <a:p>
            <a:r>
              <a:rPr lang="en-GB" sz="1200" kern="1200" dirty="0">
                <a:solidFill>
                  <a:schemeClr val="tx1"/>
                </a:solidFill>
                <a:effectLst/>
                <a:latin typeface="+mn-lt"/>
                <a:ea typeface="+mn-ea"/>
                <a:cs typeface="+mn-cs"/>
              </a:rPr>
              <a:t>Does this video highlight any quality gaps in your facility? </a:t>
            </a:r>
          </a:p>
          <a:p>
            <a:endParaRPr lang="en-GB" dirty="0"/>
          </a:p>
          <a:p>
            <a:r>
              <a:rPr lang="en-GB" sz="1200" i="1" kern="1200" dirty="0">
                <a:solidFill>
                  <a:schemeClr val="tx1"/>
                </a:solidFill>
                <a:effectLst/>
                <a:latin typeface="+mn-lt"/>
                <a:ea typeface="+mn-ea"/>
                <a:cs typeface="+mn-cs"/>
              </a:rPr>
              <a:t>To learn more </a:t>
            </a:r>
            <a:br>
              <a:rPr lang="en-GB" sz="1200" i="1" kern="1200" dirty="0">
                <a:solidFill>
                  <a:schemeClr val="tx1"/>
                </a:solidFill>
                <a:effectLst/>
                <a:latin typeface="+mn-lt"/>
                <a:ea typeface="+mn-ea"/>
                <a:cs typeface="+mn-cs"/>
              </a:rPr>
            </a:br>
            <a:r>
              <a:rPr lang="en-GB" i="1" dirty="0">
                <a:hlinkClick r:id="rId3"/>
              </a:rPr>
              <a:t>Assessment-of-breastmilk-expression-checklist</a:t>
            </a:r>
            <a:endParaRPr lang="en-GB" sz="1200" i="1" kern="1200" dirty="0">
              <a:solidFill>
                <a:schemeClr val="tx1"/>
              </a:solidFill>
              <a:effectLst/>
              <a:latin typeface="+mn-lt"/>
              <a:ea typeface="+mn-ea"/>
              <a:cs typeface="+mn-cs"/>
            </a:endParaRPr>
          </a:p>
          <a:p>
            <a:endParaRPr lang="en-GB" sz="1000" i="1" u="sng" dirty="0">
              <a:solidFill>
                <a:schemeClr val="tx2"/>
              </a:solidFill>
              <a:latin typeface="Arial" panose="020B0604020202020204" pitchFamily="34" charset="0"/>
              <a:cs typeface="Arial" panose="020B0604020202020204" pitchFamily="34" charset="0"/>
            </a:endParaRPr>
          </a:p>
          <a:p>
            <a:endParaRPr lang="en-GB" sz="1000" i="1" u="sng"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96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What is the practice in your health facility?</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i="1" dirty="0">
                <a:latin typeface="Arial" panose="020B0604020202020204" pitchFamily="34" charset="0"/>
                <a:cs typeface="Arial" panose="020B0604020202020204" pitchFamily="34" charset="0"/>
              </a:rPr>
              <a:t>View video</a:t>
            </a:r>
          </a:p>
          <a:p>
            <a:endParaRPr lang="en-US" sz="1000" kern="100" dirty="0">
              <a:latin typeface="Arial" panose="020B0604020202020204" pitchFamily="34" charset="0"/>
              <a:ea typeface="Calibri" panose="020F0502020204030204"/>
              <a:cs typeface="Arial" panose="020B0604020202020204" pitchFamily="34" charset="0"/>
            </a:endParaRPr>
          </a:p>
          <a:p>
            <a:pPr marL="0" indent="0">
              <a:spcBef>
                <a:spcPts val="0"/>
              </a:spcBef>
              <a:buNone/>
            </a:pPr>
            <a:r>
              <a:rPr lang="en-US" sz="1000" kern="100" dirty="0">
                <a:latin typeface="Arial" panose="020B0604020202020204" pitchFamily="34" charset="0"/>
                <a:ea typeface="Calibri" panose="020F0502020204030204"/>
                <a:cs typeface="Arial" panose="020B0604020202020204" pitchFamily="34" charset="0"/>
              </a:rPr>
              <a:t>What new knowledge is presented in this video?</a:t>
            </a:r>
          </a:p>
          <a:p>
            <a:pPr marL="0" indent="0">
              <a:spcBef>
                <a:spcPts val="0"/>
              </a:spcBef>
              <a:buNone/>
            </a:pPr>
            <a:r>
              <a:rPr lang="en-US" sz="1000" kern="100" dirty="0">
                <a:latin typeface="Arial" panose="020B0604020202020204" pitchFamily="34" charset="0"/>
                <a:ea typeface="Calibri" panose="020F0502020204030204"/>
                <a:cs typeface="Arial" panose="020B0604020202020204" pitchFamily="34" charset="0"/>
              </a:rPr>
              <a:t>Are there any skills or practices that differ from your current practice?</a:t>
            </a:r>
          </a:p>
          <a:p>
            <a:pPr marL="0" indent="0">
              <a:spcBef>
                <a:spcPts val="0"/>
              </a:spcBef>
              <a:buNone/>
            </a:pPr>
            <a:r>
              <a:rPr lang="en-US" sz="1000" kern="100" dirty="0">
                <a:latin typeface="Arial" panose="020B0604020202020204" pitchFamily="34" charset="0"/>
                <a:ea typeface="Calibri" panose="020F0502020204030204"/>
                <a:cs typeface="Arial" panose="020B0604020202020204" pitchFamily="34" charset="0"/>
              </a:rPr>
              <a:t>What provider </a:t>
            </a:r>
            <a:r>
              <a:rPr lang="en-US" sz="1000" kern="100" dirty="0" err="1">
                <a:latin typeface="Arial" panose="020B0604020202020204" pitchFamily="34" charset="0"/>
                <a:ea typeface="Calibri" panose="020F0502020204030204"/>
                <a:cs typeface="Arial" panose="020B0604020202020204" pitchFamily="34" charset="0"/>
              </a:rPr>
              <a:t>behaviours</a:t>
            </a:r>
            <a:r>
              <a:rPr lang="en-US" sz="1000" kern="100" dirty="0">
                <a:latin typeface="Arial" panose="020B0604020202020204" pitchFamily="34" charset="0"/>
                <a:ea typeface="Calibri" panose="020F0502020204030204"/>
                <a:cs typeface="Arial" panose="020B0604020202020204" pitchFamily="34" charset="0"/>
              </a:rPr>
              <a:t> differ from your current practice?</a:t>
            </a:r>
          </a:p>
          <a:p>
            <a:pPr marL="0" indent="0">
              <a:spcBef>
                <a:spcPts val="0"/>
              </a:spcBef>
              <a:buNone/>
            </a:pPr>
            <a:r>
              <a:rPr lang="en-US" sz="1000" kern="100" dirty="0">
                <a:latin typeface="Arial" panose="020B0604020202020204" pitchFamily="34" charset="0"/>
                <a:ea typeface="Calibri" panose="020F0502020204030204"/>
                <a:cs typeface="Arial" panose="020B0604020202020204" pitchFamily="34" charset="0"/>
              </a:rPr>
              <a:t>Does this video highlight any quality gaps in your facility?</a:t>
            </a:r>
          </a:p>
          <a:p>
            <a:endParaRPr lang="en-GB" dirty="0"/>
          </a:p>
        </p:txBody>
      </p:sp>
    </p:spTree>
    <p:extLst>
      <p:ext uri="{BB962C8B-B14F-4D97-AF65-F5344CB8AC3E}">
        <p14:creationId xmlns:p14="http://schemas.microsoft.com/office/powerpoint/2010/main" val="70087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effectLst/>
                <a:latin typeface="Arial" panose="020B0604020202020204" pitchFamily="34" charset="0"/>
                <a:ea typeface="Minion Pro"/>
                <a:cs typeface="Arial" panose="020B0604020202020204" pitchFamily="34" charset="0"/>
              </a:rPr>
              <a:t>Examine the containers used in your facility. Do they fit this description?</a:t>
            </a:r>
          </a:p>
          <a:p>
            <a:endParaRPr lang="en-GB" sz="1000" dirty="0">
              <a:effectLst/>
              <a:latin typeface="Arial" panose="020B0604020202020204" pitchFamily="34" charset="0"/>
              <a:ea typeface="Minion Pro"/>
              <a:cs typeface="Arial" panose="020B0604020202020204" pitchFamily="34" charset="0"/>
            </a:endParaRPr>
          </a:p>
          <a:p>
            <a:r>
              <a:rPr lang="en-GB" sz="1000" b="1" dirty="0">
                <a:effectLst/>
                <a:latin typeface="Arial" panose="020B0604020202020204" pitchFamily="34" charset="0"/>
                <a:ea typeface="Minion Pro"/>
                <a:cs typeface="Arial" panose="020B0604020202020204" pitchFamily="34" charset="0"/>
              </a:rPr>
              <a:t>How are milk collection and storage containers kept clean and ready for use in your health facility?</a:t>
            </a:r>
          </a:p>
          <a:p>
            <a:r>
              <a:rPr lang="en-GB" sz="1000" dirty="0">
                <a:effectLst/>
                <a:latin typeface="Arial" panose="020B0604020202020204" pitchFamily="34" charset="0"/>
                <a:ea typeface="Minion Pro"/>
                <a:cs typeface="Arial" panose="020B0604020202020204" pitchFamily="34" charset="0"/>
              </a:rPr>
              <a:t>Washing with soap and clean water and thorough drying after use are important ways to prevent infection.</a:t>
            </a:r>
          </a:p>
        </p:txBody>
      </p:sp>
    </p:spTree>
    <p:extLst>
      <p:ext uri="{BB962C8B-B14F-4D97-AF65-F5344CB8AC3E}">
        <p14:creationId xmlns:p14="http://schemas.microsoft.com/office/powerpoint/2010/main" val="56370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000" b="1" dirty="0">
                <a:latin typeface="Arial" panose="020B0604020202020204" pitchFamily="34" charset="0"/>
                <a:cs typeface="Arial" panose="020B0604020202020204" pitchFamily="34" charset="0"/>
              </a:rPr>
              <a:t>How long can you store breastmilk safely under different conditions?</a:t>
            </a:r>
          </a:p>
          <a:p>
            <a:pPr>
              <a:lnSpc>
                <a:spcPct val="150000"/>
              </a:lnSpc>
            </a:pPr>
            <a:endParaRPr lang="en-GB" sz="1000" dirty="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000" b="0" dirty="0">
              <a:latin typeface="Arial" panose="020B0604020202020204" pitchFamily="34" charset="0"/>
              <a:cs typeface="Arial" panose="020B0604020202020204" pitchFamily="34" charset="0"/>
            </a:endParaRPr>
          </a:p>
          <a:p>
            <a:pPr>
              <a:lnSpc>
                <a:spcPct val="150000"/>
              </a:lnSpc>
            </a:pPr>
            <a:endParaRPr lang="en-GB" sz="1000" b="0" dirty="0">
              <a:solidFill>
                <a:schemeClr val="accent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a:lnSpc>
                <a:spcPct val="150000"/>
              </a:lnSpc>
            </a:pP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490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35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pPr>
            <a:r>
              <a:rPr lang="en-US" sz="1000" b="1" i="0" dirty="0">
                <a:latin typeface="Arial" panose="020B0604020202020204" pitchFamily="34" charset="0"/>
                <a:cs typeface="Arial" panose="020B0604020202020204" pitchFamily="34" charset="0"/>
              </a:rPr>
              <a:t>What are the disadvantages of spoon feeding? </a:t>
            </a:r>
          </a:p>
          <a:p>
            <a:pPr>
              <a:spcBef>
                <a:spcPts val="500"/>
              </a:spcBef>
            </a:pPr>
            <a:r>
              <a:rPr lang="en-US" sz="1000" b="1" i="0" dirty="0">
                <a:latin typeface="Arial" panose="020B0604020202020204" pitchFamily="34" charset="0"/>
                <a:cs typeface="Arial" panose="020B0604020202020204" pitchFamily="34" charset="0"/>
              </a:rPr>
              <a:t>What is the optimal use of spoon feeding?</a:t>
            </a:r>
          </a:p>
          <a:p>
            <a:pPr marL="171450"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Spoons are readily available and easy to clean. </a:t>
            </a:r>
          </a:p>
          <a:p>
            <a:pPr marL="171450"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It is a useful method for capturing and feeding colostrum.</a:t>
            </a:r>
          </a:p>
          <a:p>
            <a:pPr marL="171450" indent="-171450">
              <a:buFont typeface="Arial" panose="020B0604020202020204" pitchFamily="34" charset="0"/>
              <a:buChar char="•"/>
            </a:pPr>
            <a:endParaRPr lang="en-US" sz="1000" b="0" i="0" dirty="0">
              <a:latin typeface="Arial" panose="020B0604020202020204" pitchFamily="34" charset="0"/>
              <a:cs typeface="Arial" panose="020B0604020202020204" pitchFamily="34" charset="0"/>
            </a:endParaRPr>
          </a:p>
          <a:p>
            <a:pPr>
              <a:spcBef>
                <a:spcPts val="500"/>
              </a:spcBef>
            </a:pPr>
            <a:r>
              <a:rPr lang="en-US" sz="1000" i="1" dirty="0">
                <a:latin typeface="Arial" panose="020B0604020202020204" pitchFamily="34" charset="0"/>
                <a:cs typeface="Arial" panose="020B0604020202020204" pitchFamily="34" charset="0"/>
              </a:rPr>
              <a:t>View video </a:t>
            </a:r>
          </a:p>
          <a:p>
            <a:pPr marL="0" marR="0" lvl="0" indent="0" algn="l" defTabSz="914400" rtl="0" eaLnBrk="1" fontAlgn="auto" latinLnBrk="0" hangingPunct="1">
              <a:lnSpc>
                <a:spcPct val="100000"/>
              </a:lnSpc>
              <a:spcBef>
                <a:spcPts val="50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lang="en-US" sz="1000" dirty="0">
                <a:latin typeface="Arial" panose="020B0604020202020204" pitchFamily="34" charset="0"/>
                <a:cs typeface="Arial" panose="020B0604020202020204" pitchFamily="34" charset="0"/>
              </a:rPr>
              <a:t>Special adapted spoons are used for some babies with clefts. </a:t>
            </a:r>
          </a:p>
          <a:p>
            <a:pPr marL="0" marR="0" lvl="0" indent="0" algn="l" defTabSz="914400" rtl="0" eaLnBrk="1" fontAlgn="auto" latinLnBrk="0" hangingPunct="1">
              <a:lnSpc>
                <a:spcPct val="100000"/>
              </a:lnSpc>
              <a:spcBef>
                <a:spcPts val="500"/>
              </a:spcBef>
              <a:spcAft>
                <a:spcPts val="0"/>
              </a:spcAft>
              <a:buClrTx/>
              <a:buSzTx/>
              <a:buFontTx/>
              <a:buNone/>
              <a:tabLst/>
              <a:defRPr/>
            </a:pPr>
            <a:endParaRPr lang="en-US" sz="10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GB" sz="1000" i="1" dirty="0">
                <a:solidFill>
                  <a:schemeClr val="accent1">
                    <a:lumMod val="75000"/>
                  </a:schemeClr>
                </a:solidFill>
                <a:latin typeface="Arial" panose="020B0604020202020204" pitchFamily="34" charset="0"/>
                <a:cs typeface="Arial" panose="020B0604020202020204" pitchFamily="34" charset="0"/>
                <a:hlinkClick r:id="rId3"/>
              </a:rPr>
              <a:t>Feeding baby with cleft</a:t>
            </a:r>
            <a:endParaRPr lang="en-GB" sz="1000" i="1" dirty="0">
              <a:solidFill>
                <a:schemeClr val="accent1">
                  <a:lumMod val="75000"/>
                </a:schemeClr>
              </a:solidFill>
              <a:latin typeface="Arial" panose="020B0604020202020204" pitchFamily="34" charset="0"/>
              <a:cs typeface="Arial" panose="020B0604020202020204" pitchFamily="34" charset="0"/>
            </a:endParaRPr>
          </a:p>
          <a:p>
            <a:pPr>
              <a:spcBef>
                <a:spcPts val="500"/>
              </a:spcBef>
            </a:pPr>
            <a:endParaRPr lang="en-US" sz="1000" dirty="0">
              <a:latin typeface="Arial" panose="020B0604020202020204" pitchFamily="34" charset="0"/>
              <a:cs typeface="Arial" panose="020B0604020202020204" pitchFamily="34" charset="0"/>
            </a:endParaRPr>
          </a:p>
          <a:p>
            <a:pPr>
              <a:spcBef>
                <a:spcPts val="500"/>
              </a:spcBef>
            </a:pPr>
            <a:endParaRPr lang="en-US" sz="1000" b="1" i="0" dirty="0">
              <a:latin typeface="Arial" panose="020B0604020202020204" pitchFamily="34" charset="0"/>
              <a:cs typeface="Arial" panose="020B0604020202020204" pitchFamily="34" charset="0"/>
            </a:endParaRPr>
          </a:p>
          <a:p>
            <a:pPr>
              <a:spcBef>
                <a:spcPts val="500"/>
              </a:spcBef>
            </a:pPr>
            <a:endParaRPr lang="en-US" sz="1000" b="1" i="1" dirty="0">
              <a:latin typeface="Arial" panose="020B0604020202020204" pitchFamily="34" charset="0"/>
              <a:cs typeface="Arial" panose="020B0604020202020204" pitchFamily="34" charset="0"/>
            </a:endParaRPr>
          </a:p>
          <a:p>
            <a:pPr>
              <a:spcBef>
                <a:spcPts val="500"/>
              </a:spcBef>
            </a:pPr>
            <a:endParaRPr lang="en-US" sz="1000" b="0" i="1" dirty="0">
              <a:latin typeface="Arial" panose="020B0604020202020204" pitchFamily="34" charset="0"/>
              <a:cs typeface="Arial" panose="020B0604020202020204" pitchFamily="34" charset="0"/>
            </a:endParaRPr>
          </a:p>
          <a:p>
            <a:pPr>
              <a:spcBef>
                <a:spcPts val="500"/>
              </a:spcBef>
            </a:pPr>
            <a:endParaRPr lang="en-US" sz="1000" b="0" i="1"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28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a:latin typeface="Arial" panose="020B0604020202020204" pitchFamily="34" charset="0"/>
                <a:cs typeface="Arial" panose="020B0604020202020204" pitchFamily="34" charset="0"/>
              </a:rPr>
              <a:t>Do you practice cup feeding in your health facility?</a:t>
            </a:r>
          </a:p>
          <a:p>
            <a:r>
              <a:rPr lang="en-US" sz="1000" b="1" dirty="0">
                <a:latin typeface="Arial" panose="020B0604020202020204" pitchFamily="34" charset="0"/>
                <a:cs typeface="Arial" panose="020B0604020202020204" pitchFamily="34" charset="0"/>
              </a:rPr>
              <a:t>Which babies are cup fed?</a:t>
            </a:r>
          </a:p>
          <a:p>
            <a:endParaRPr lang="en-US" sz="1000" b="1" i="0" dirty="0">
              <a:latin typeface="Arial" panose="020B0604020202020204" pitchFamily="34" charset="0"/>
              <a:cs typeface="Arial" panose="020B0604020202020204" pitchFamily="34" charset="0"/>
            </a:endParaRPr>
          </a:p>
          <a:p>
            <a:r>
              <a:rPr lang="en-US" sz="1000" b="1" i="0" dirty="0">
                <a:latin typeface="Arial" panose="020B0604020202020204" pitchFamily="34" charset="0"/>
                <a:cs typeface="Arial" panose="020B0604020202020204" pitchFamily="34" charset="0"/>
              </a:rPr>
              <a:t>What are the benefits and optimal use of cup feeding?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Cups are readily available and easy to clean.</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Volume </a:t>
            </a:r>
            <a:r>
              <a:rPr lang="en-US" sz="1000" dirty="0">
                <a:latin typeface="Arial" panose="020B0604020202020204" pitchFamily="34" charset="0"/>
                <a:cs typeface="Arial" panose="020B0604020202020204" pitchFamily="34" charset="0"/>
              </a:rPr>
              <a:t>measurement is possible with a cup.</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Mother</a:t>
            </a:r>
            <a:r>
              <a:rPr lang="en-US" sz="1000" dirty="0">
                <a:latin typeface="Arial" panose="020B0604020202020204" pitchFamily="34" charset="0"/>
                <a:cs typeface="Arial" panose="020B0604020202020204" pitchFamily="34" charset="0"/>
              </a:rPr>
              <a:t>s can safely give cup feeds.</a:t>
            </a:r>
            <a:endParaRPr lang="en-US" sz="1000" i="0" dirty="0">
              <a:latin typeface="Arial" panose="020B0604020202020204" pitchFamily="34" charset="0"/>
              <a:cs typeface="Arial" panose="020B0604020202020204" pitchFamily="34" charset="0"/>
            </a:endParaRPr>
          </a:p>
          <a:p>
            <a:pPr>
              <a:spcBef>
                <a:spcPts val="500"/>
              </a:spcBef>
            </a:pPr>
            <a:endParaRPr lang="en-US" sz="1000" b="1" dirty="0">
              <a:latin typeface="Arial" panose="020B0604020202020204" pitchFamily="34" charset="0"/>
              <a:cs typeface="Arial" panose="020B0604020202020204" pitchFamily="34" charset="0"/>
            </a:endParaRPr>
          </a:p>
          <a:p>
            <a:pPr>
              <a:spcBef>
                <a:spcPts val="500"/>
              </a:spcBef>
            </a:pPr>
            <a:r>
              <a:rPr lang="en-US" sz="1000" i="1" dirty="0">
                <a:latin typeface="Arial" panose="020B0604020202020204" pitchFamily="34" charset="0"/>
                <a:cs typeface="Arial" panose="020B0604020202020204" pitchFamily="34" charset="0"/>
              </a:rPr>
              <a:t>View video</a:t>
            </a:r>
          </a:p>
          <a:p>
            <a:pPr>
              <a:spcBef>
                <a:spcPts val="500"/>
              </a:spcBef>
            </a:pPr>
            <a:endParaRPr lang="en-US" sz="1000" dirty="0">
              <a:latin typeface="Arial" panose="020B0604020202020204" pitchFamily="34" charset="0"/>
              <a:cs typeface="Arial" panose="020B0604020202020204" pitchFamily="34" charset="0"/>
            </a:endParaRPr>
          </a:p>
          <a:p>
            <a:pPr marL="0" indent="0">
              <a:spcBef>
                <a:spcPts val="0"/>
              </a:spcBef>
              <a:buNone/>
            </a:pPr>
            <a:r>
              <a:rPr lang="en-US" sz="1000" kern="100" dirty="0">
                <a:ea typeface="Calibri" panose="020F0502020204030204"/>
                <a:cs typeface="Times New Roman"/>
              </a:rPr>
              <a:t>What new knowledge is presented in this video?</a:t>
            </a:r>
          </a:p>
          <a:p>
            <a:pPr marL="0" indent="0">
              <a:spcBef>
                <a:spcPts val="0"/>
              </a:spcBef>
              <a:buNone/>
            </a:pPr>
            <a:r>
              <a:rPr lang="en-US" sz="1000" kern="100" dirty="0">
                <a:ea typeface="Calibri" panose="020F0502020204030204"/>
                <a:cs typeface="Times New Roman"/>
              </a:rPr>
              <a:t>Are there any skills or practices that differ from your current practice?</a:t>
            </a:r>
          </a:p>
          <a:p>
            <a:pPr marL="0" indent="0">
              <a:spcBef>
                <a:spcPts val="0"/>
              </a:spcBef>
              <a:buNone/>
            </a:pPr>
            <a:r>
              <a:rPr lang="en-US" sz="1000" kern="100" dirty="0">
                <a:ea typeface="Calibri" panose="020F0502020204030204"/>
                <a:cs typeface="Times New Roman"/>
              </a:rPr>
              <a:t>What provider </a:t>
            </a:r>
            <a:r>
              <a:rPr lang="en-US" sz="1000" kern="100" dirty="0" err="1">
                <a:ea typeface="Calibri" panose="020F0502020204030204"/>
                <a:cs typeface="Times New Roman"/>
              </a:rPr>
              <a:t>behaviours</a:t>
            </a:r>
            <a:r>
              <a:rPr lang="en-US" sz="1000" kern="100" dirty="0">
                <a:ea typeface="Calibri" panose="020F0502020204030204"/>
                <a:cs typeface="Times New Roman"/>
              </a:rPr>
              <a:t> differ from your current practice?</a:t>
            </a:r>
          </a:p>
          <a:p>
            <a:pPr marL="0" indent="0">
              <a:spcBef>
                <a:spcPts val="0"/>
              </a:spcBef>
              <a:buNone/>
            </a:pPr>
            <a:r>
              <a:rPr lang="en-US" sz="1000" kern="100" dirty="0">
                <a:ea typeface="Calibri" panose="020F0502020204030204"/>
                <a:cs typeface="Times New Roman"/>
              </a:rPr>
              <a:t>Does this video highlight any quality gaps in your facility?</a:t>
            </a:r>
          </a:p>
          <a:p>
            <a:pPr>
              <a:spcBef>
                <a:spcPts val="500"/>
              </a:spcBef>
            </a:pP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831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effectLst/>
                <a:latin typeface="Arial" panose="020B0604020202020204" pitchFamily="34" charset="0"/>
                <a:ea typeface="Minion Pro"/>
                <a:cs typeface="Arial" panose="020B0604020202020204" pitchFamily="34" charset="0"/>
              </a:rPr>
              <a:t>Examine the cup(s) used in your facility.  Do they fit this description?</a:t>
            </a:r>
          </a:p>
          <a:p>
            <a:endParaRPr lang="en-GB" sz="1000" dirty="0">
              <a:effectLst/>
              <a:latin typeface="Arial" panose="020B0604020202020204" pitchFamily="34" charset="0"/>
              <a:ea typeface="Minion Pro"/>
              <a:cs typeface="Arial" panose="020B0604020202020204" pitchFamily="34" charset="0"/>
            </a:endParaRPr>
          </a:p>
          <a:p>
            <a:r>
              <a:rPr lang="en-GB" sz="1000" b="1" dirty="0">
                <a:effectLst/>
                <a:latin typeface="Arial" panose="020B0604020202020204" pitchFamily="34" charset="0"/>
                <a:ea typeface="Minion Pro"/>
                <a:cs typeface="Arial" panose="020B0604020202020204" pitchFamily="34" charset="0"/>
              </a:rPr>
              <a:t>How are feeding cups kept clean and ready for use?</a:t>
            </a:r>
          </a:p>
          <a:p>
            <a:r>
              <a:rPr lang="en-GB" sz="1000" dirty="0">
                <a:effectLst/>
                <a:latin typeface="Arial" panose="020B0604020202020204" pitchFamily="34" charset="0"/>
                <a:ea typeface="Minion Pro"/>
                <a:cs typeface="Arial" panose="020B0604020202020204" pitchFamily="34" charset="0"/>
              </a:rPr>
              <a:t> </a:t>
            </a:r>
          </a:p>
        </p:txBody>
      </p:sp>
    </p:spTree>
    <p:extLst>
      <p:ext uri="{BB962C8B-B14F-4D97-AF65-F5344CB8AC3E}">
        <p14:creationId xmlns:p14="http://schemas.microsoft.com/office/powerpoint/2010/main" val="249247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3445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err="1">
                <a:latin typeface="Arial" panose="020B0604020202020204" pitchFamily="34" charset="0"/>
                <a:cs typeface="Arial" panose="020B0604020202020204" pitchFamily="34" charset="0"/>
              </a:rPr>
              <a:t>Practise</a:t>
            </a:r>
            <a:r>
              <a:rPr lang="en-US" sz="1000" b="1" i="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the steps in cup feeding in the role of a health worker and a mother.</a:t>
            </a:r>
          </a:p>
          <a:p>
            <a:endParaRPr lang="en-US" sz="1000" b="1" i="0" dirty="0">
              <a:latin typeface="Arial" panose="020B0604020202020204" pitchFamily="34" charset="0"/>
              <a:cs typeface="Arial" panose="020B0604020202020204" pitchFamily="34" charset="0"/>
            </a:endParaRPr>
          </a:p>
          <a:p>
            <a:r>
              <a:rPr lang="en-US" sz="1000" b="1" i="0" dirty="0">
                <a:latin typeface="Arial" panose="020B0604020202020204" pitchFamily="34" charset="0"/>
                <a:cs typeface="Arial" panose="020B0604020202020204" pitchFamily="34" charset="0"/>
              </a:rPr>
              <a:t>What does responsive, baby-led feeding mean?</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Initiating a feeding when the baby is showing feeding cues improves the success of cup feeding.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It may sometimes be necessary to awaken a sleepy baby by stimulating around the mouth and cheek or gently rubbing the feet.</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Mother will help her baby feed most effectively, by responding to her baby’s cues including when the baby is ready to stop feeding.</a:t>
            </a:r>
          </a:p>
          <a:p>
            <a:pPr marL="171450" indent="-171450">
              <a:spcBef>
                <a:spcPts val="10"/>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Encourage the mother to observe her infant’s signs of interest in</a:t>
            </a:r>
            <a:r>
              <a:rPr lang="en-US" sz="1000" spc="-7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feeding.</a:t>
            </a:r>
            <a:endParaRPr lang="en-GB"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spc="-15" dirty="0">
                <a:effectLst/>
                <a:latin typeface="Arial" panose="020B0604020202020204" pitchFamily="34" charset="0"/>
                <a:ea typeface="Myriad Pro"/>
                <a:cs typeface="Arial" panose="020B0604020202020204" pitchFamily="34" charset="0"/>
              </a:rPr>
              <a:t>Ensure </a:t>
            </a:r>
            <a:r>
              <a:rPr lang="en-US" sz="1000" dirty="0">
                <a:effectLst/>
                <a:latin typeface="Arial" panose="020B0604020202020204" pitchFamily="34" charset="0"/>
                <a:ea typeface="Myriad Pro"/>
                <a:cs typeface="Arial" panose="020B0604020202020204" pitchFamily="34" charset="0"/>
              </a:rPr>
              <a:t>that the baby is fully </a:t>
            </a:r>
            <a:r>
              <a:rPr lang="en-US" sz="1000" spc="-15" dirty="0">
                <a:effectLst/>
                <a:latin typeface="Arial" panose="020B0604020202020204" pitchFamily="34" charset="0"/>
                <a:ea typeface="Myriad Pro"/>
                <a:cs typeface="Arial" panose="020B0604020202020204" pitchFamily="34" charset="0"/>
              </a:rPr>
              <a:t>awake, </a:t>
            </a:r>
            <a:r>
              <a:rPr lang="en-US" sz="1000" dirty="0">
                <a:effectLst/>
                <a:latin typeface="Arial" panose="020B0604020202020204" pitchFamily="34" charset="0"/>
                <a:ea typeface="Myriad Pro"/>
                <a:cs typeface="Arial" panose="020B0604020202020204" pitchFamily="34" charset="0"/>
              </a:rPr>
              <a:t>alert and interested in feeding, showing</a:t>
            </a:r>
            <a:r>
              <a:rPr lang="en-US" sz="1000" spc="-50"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cues.</a:t>
            </a:r>
            <a:endParaRPr lang="en-GB"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Let the baby lap the milk at his or her own</a:t>
            </a:r>
            <a:r>
              <a:rPr lang="en-US" sz="1000" spc="-20"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pace.</a:t>
            </a:r>
            <a:endParaRPr lang="en-GB"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spc="-15" dirty="0">
                <a:effectLst/>
                <a:latin typeface="Arial" panose="020B0604020202020204" pitchFamily="34" charset="0"/>
                <a:ea typeface="Myriad Pro"/>
                <a:cs typeface="Arial" panose="020B0604020202020204" pitchFamily="34" charset="0"/>
              </a:rPr>
              <a:t>Stop </a:t>
            </a:r>
            <a:r>
              <a:rPr lang="en-US" sz="1000" dirty="0">
                <a:effectLst/>
                <a:latin typeface="Arial" panose="020B0604020202020204" pitchFamily="34" charset="0"/>
                <a:ea typeface="Myriad Pro"/>
                <a:cs typeface="Arial" panose="020B0604020202020204" pitchFamily="34" charset="0"/>
              </a:rPr>
              <a:t>when the baby has had</a:t>
            </a:r>
            <a:r>
              <a:rPr lang="en-US" sz="1000" spc="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enough.</a:t>
            </a:r>
          </a:p>
          <a:p>
            <a:pPr marL="171450" indent="-171450">
              <a:spcBef>
                <a:spcPts val="10"/>
              </a:spcBef>
              <a:buFont typeface="Arial" panose="020B0604020202020204" pitchFamily="34" charset="0"/>
              <a:buChar char="•"/>
            </a:pPr>
            <a:endParaRPr lang="en-US" sz="1000" dirty="0">
              <a:latin typeface="Arial" panose="020B0604020202020204" pitchFamily="34" charset="0"/>
              <a:ea typeface="Myriad Pro"/>
              <a:cs typeface="Arial" panose="020B0604020202020204" pitchFamily="34" charset="0"/>
            </a:endParaRPr>
          </a:p>
          <a:p>
            <a:pPr>
              <a:spcBef>
                <a:spcPts val="10"/>
              </a:spcBef>
            </a:pPr>
            <a:r>
              <a:rPr lang="en-GB" sz="1000" b="1" dirty="0">
                <a:effectLst/>
                <a:latin typeface="Arial" panose="020B0604020202020204" pitchFamily="34" charset="0"/>
                <a:ea typeface="Minion Pro"/>
                <a:cs typeface="Arial" panose="020B0604020202020204" pitchFamily="34" charset="0"/>
              </a:rPr>
              <a:t>Do you practice baby-led feeding in your health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Arial" panose="020B0604020202020204" pitchFamily="34" charset="0"/>
              <a:ea typeface="Minion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effectLst/>
                <a:latin typeface="Arial" panose="020B0604020202020204" pitchFamily="34" charset="0"/>
                <a:ea typeface="Minion Pro"/>
                <a:cs typeface="Arial" panose="020B0604020202020204" pitchFamily="34" charset="0"/>
              </a:rPr>
              <a:t>To learn more </a:t>
            </a:r>
            <a:br>
              <a:rPr lang="en-GB" sz="1000" i="1" dirty="0">
                <a:effectLst/>
                <a:latin typeface="Arial" panose="020B0604020202020204" pitchFamily="34" charset="0"/>
                <a:ea typeface="Minion Pro"/>
                <a:cs typeface="Arial" panose="020B0604020202020204" pitchFamily="34" charset="0"/>
              </a:rPr>
            </a:b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Cup feeding your small baby</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endParaRPr lang="en-GB" sz="1000" dirty="0">
              <a:effectLst/>
              <a:latin typeface="Arial" panose="020B0604020202020204" pitchFamily="34" charset="0"/>
              <a:ea typeface="Minion Pro"/>
              <a:cs typeface="Arial" panose="020B0604020202020204" pitchFamily="34" charset="0"/>
            </a:endParaRPr>
          </a:p>
        </p:txBody>
      </p:sp>
    </p:spTree>
    <p:extLst>
      <p:ext uri="{BB962C8B-B14F-4D97-AF65-F5344CB8AC3E}">
        <p14:creationId xmlns:p14="http://schemas.microsoft.com/office/powerpoint/2010/main" val="250360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i="0" dirty="0">
                <a:latin typeface="Arial" panose="020B0604020202020204" pitchFamily="34" charset="0"/>
                <a:cs typeface="Arial" panose="020B0604020202020204" pitchFamily="34" charset="0"/>
              </a:rPr>
              <a:t>How does this chart compare with volumes for starting and advancing feeds in your facility? </a:t>
            </a:r>
          </a:p>
          <a:p>
            <a:endParaRPr lang="en-GB" sz="1000" b="1" i="1"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There are many different protocols to begin and advance feeding volumes. </a:t>
            </a:r>
          </a:p>
          <a:p>
            <a:r>
              <a:rPr lang="en-GB" sz="1000" dirty="0">
                <a:latin typeface="Arial" panose="020B0604020202020204" pitchFamily="34" charset="0"/>
                <a:cs typeface="Arial" panose="020B0604020202020204" pitchFamily="34" charset="0"/>
              </a:rPr>
              <a:t>The key point is to have a protocol in your facility and follow it and to monitor the baby’s growth.</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this chart, a newborn begins feeds at 60-100 mL/kg/day.</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Babies between 1500 and 2000 grams advance by 20 mL/kg/day.</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Babies between 1000 and 1500 grams advance by 20 mL/kg/day.</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Feed volumes can be increased by 30 </a:t>
            </a:r>
            <a:r>
              <a:rPr lang="en-GB" sz="1000" dirty="0" err="1">
                <a:latin typeface="Arial" panose="020B0604020202020204" pitchFamily="34" charset="0"/>
                <a:cs typeface="Arial" panose="020B0604020202020204" pitchFamily="34" charset="0"/>
              </a:rPr>
              <a:t>mLs</a:t>
            </a:r>
            <a:r>
              <a:rPr lang="en-GB" sz="1000" dirty="0">
                <a:latin typeface="Arial" panose="020B0604020202020204" pitchFamily="34" charset="0"/>
                <a:cs typeface="Arial" panose="020B0604020202020204" pitchFamily="34" charset="0"/>
              </a:rPr>
              <a:t> per kg per day as tolerated.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Feed volumes should be prescribed and noted in charts and notes.</a:t>
            </a:r>
          </a:p>
          <a:p>
            <a:endParaRPr lang="en-GB" sz="1000" dirty="0">
              <a:latin typeface="Arial" panose="020B0604020202020204" pitchFamily="34" charset="0"/>
              <a:cs typeface="Arial" panose="020B0604020202020204" pitchFamily="34" charset="0"/>
            </a:endParaRPr>
          </a:p>
          <a:p>
            <a:r>
              <a:rPr lang="en-GB" sz="1000" b="0" i="1" dirty="0">
                <a:latin typeface="Arial" panose="020B0604020202020204" pitchFamily="34" charset="0"/>
                <a:cs typeface="Arial" panose="020B0604020202020204" pitchFamily="34" charset="0"/>
              </a:rPr>
              <a:t>To learn more </a:t>
            </a:r>
            <a:br>
              <a:rPr lang="en-GB" sz="1000" b="0" i="1" dirty="0">
                <a:latin typeface="Arial" panose="020B0604020202020204" pitchFamily="34" charset="0"/>
                <a:cs typeface="Arial" panose="020B0604020202020204" pitchFamily="34" charset="0"/>
              </a:rPr>
            </a:br>
            <a:r>
              <a:rPr lang="en-US" sz="1000" b="0" i="1" dirty="0">
                <a:latin typeface="Arial" panose="020B0604020202020204" pitchFamily="34" charset="0"/>
                <a:cs typeface="Arial" panose="020B0604020202020204" pitchFamily="34" charset="0"/>
                <a:hlinkClick r:id="rId3"/>
              </a:rPr>
              <a:t>WHO recommendations for care of the preterm or low birthweight infant</a:t>
            </a:r>
            <a:endParaRPr lang="en-US" sz="1000" b="0" i="1" dirty="0">
              <a:latin typeface="Arial" panose="020B0604020202020204" pitchFamily="34" charset="0"/>
              <a:cs typeface="Arial" panose="020B0604020202020204" pitchFamily="34" charset="0"/>
            </a:endParaRPr>
          </a:p>
          <a:p>
            <a:endParaRPr lang="en-GB" sz="1000" b="0" i="1" dirty="0">
              <a:latin typeface="Arial" panose="020B0604020202020204" pitchFamily="34" charset="0"/>
              <a:cs typeface="Arial" panose="020B0604020202020204" pitchFamily="34" charset="0"/>
            </a:endParaRPr>
          </a:p>
          <a:p>
            <a:endParaRPr lang="en-GB" sz="1000" b="0" i="1"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pic>
        <p:nvPicPr>
          <p:cNvPr id="4" name="Picture 3">
            <a:hlinkClick r:id="rId3"/>
            <a:extLst>
              <a:ext uri="{FF2B5EF4-FFF2-40B4-BE49-F238E27FC236}">
                <a16:creationId xmlns:a16="http://schemas.microsoft.com/office/drawing/2014/main" id="{1556C471-39F6-7F19-6509-7362066CB207}"/>
              </a:ext>
            </a:extLst>
          </p:cNvPr>
          <p:cNvPicPr>
            <a:picLocks noChangeAspect="1"/>
          </p:cNvPicPr>
          <p:nvPr/>
        </p:nvPicPr>
        <p:blipFill>
          <a:blip r:embed="rId4"/>
          <a:stretch>
            <a:fillRect/>
          </a:stretch>
        </p:blipFill>
        <p:spPr>
          <a:xfrm>
            <a:off x="4060781" y="6502451"/>
            <a:ext cx="1275560" cy="1606499"/>
          </a:xfrm>
          <a:prstGeom prst="rect">
            <a:avLst/>
          </a:prstGeom>
          <a:ln w="635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7739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err="1">
                <a:latin typeface="Arial" panose="020B0604020202020204" pitchFamily="34" charset="0"/>
                <a:cs typeface="Arial" panose="020B0604020202020204" pitchFamily="34" charset="0"/>
              </a:rPr>
              <a:t>Practise</a:t>
            </a:r>
            <a:r>
              <a:rPr lang="en-US" sz="1000" b="1" i="0" dirty="0">
                <a:latin typeface="Arial" panose="020B0604020202020204" pitchFamily="34" charset="0"/>
                <a:cs typeface="Arial" panose="020B0604020202020204" pitchFamily="34" charset="0"/>
              </a:rPr>
              <a:t> calculating the feeding volume:</a:t>
            </a:r>
          </a:p>
          <a:p>
            <a:pPr lvl="0">
              <a:buSzPts val="1100"/>
              <a:tabLst>
                <a:tab pos="478155" algn="l"/>
                <a:tab pos="478790" algn="l"/>
              </a:tabLst>
            </a:pPr>
            <a:r>
              <a:rPr lang="en-US" sz="1000" dirty="0">
                <a:effectLst/>
                <a:latin typeface="Arial" panose="020B0604020202020204" pitchFamily="34" charset="0"/>
                <a:ea typeface="Myriad Pro"/>
                <a:cs typeface="Arial" panose="020B0604020202020204" pitchFamily="34" charset="0"/>
              </a:rPr>
              <a:t>Use your health facility protocol and calculate mL per </a:t>
            </a:r>
            <a:r>
              <a:rPr lang="en-US" sz="1000" spc="-20" dirty="0">
                <a:effectLst/>
                <a:latin typeface="Arial" panose="020B0604020202020204" pitchFamily="34" charset="0"/>
                <a:ea typeface="Myriad Pro"/>
                <a:cs typeface="Arial" panose="020B0604020202020204" pitchFamily="34" charset="0"/>
              </a:rPr>
              <a:t>kg/day </a:t>
            </a:r>
            <a:r>
              <a:rPr lang="en-US" sz="1000" dirty="0">
                <a:effectLst/>
                <a:latin typeface="Arial" panose="020B0604020202020204" pitchFamily="34" charset="0"/>
                <a:ea typeface="Myriad Pro"/>
                <a:cs typeface="Arial" panose="020B0604020202020204" pitchFamily="34" charset="0"/>
              </a:rPr>
              <a:t>according to weight and age.</a:t>
            </a:r>
            <a:endParaRPr lang="en-GB" sz="1000" dirty="0">
              <a:effectLst/>
              <a:latin typeface="Arial" panose="020B0604020202020204" pitchFamily="34" charset="0"/>
              <a:ea typeface="Myriad Pro"/>
              <a:cs typeface="Arial" panose="020B0604020202020204" pitchFamily="34" charset="0"/>
            </a:endParaRPr>
          </a:p>
          <a:p>
            <a:pPr marL="171450" lvl="0" indent="-171450" algn="l" defTabSz="914400" rtl="0" eaLnBrk="1" latinLnBrk="0" hangingPunct="1">
              <a:spcBef>
                <a:spcPts val="15"/>
              </a:spcBef>
              <a:buSzPts val="1100"/>
              <a:buFont typeface="Arial" panose="020B0604020202020204" pitchFamily="34" charset="0"/>
              <a:buChar char="•"/>
              <a:tabLst>
                <a:tab pos="478155" algn="l"/>
                <a:tab pos="478790" algn="l"/>
              </a:tabLst>
            </a:pPr>
            <a:r>
              <a:rPr lang="en-US" sz="1000" kern="1200" dirty="0">
                <a:solidFill>
                  <a:schemeClr val="tx1"/>
                </a:solidFill>
                <a:effectLst/>
                <a:latin typeface="Arial" panose="020B0604020202020204" pitchFamily="34" charset="0"/>
                <a:ea typeface="Myriad Pro"/>
                <a:cs typeface="Arial" panose="020B0604020202020204" pitchFamily="34" charset="0"/>
              </a:rPr>
              <a:t>If 3-hourly feeds, divide the total by 8 to give the amount per feed.</a:t>
            </a:r>
            <a:endParaRPr lang="en-GB" sz="1000" kern="1200" dirty="0">
              <a:solidFill>
                <a:schemeClr val="tx1"/>
              </a:solidFill>
              <a:effectLst/>
              <a:latin typeface="Arial" panose="020B0604020202020204" pitchFamily="34" charset="0"/>
              <a:ea typeface="Myriad Pro"/>
              <a:cs typeface="Arial" panose="020B0604020202020204" pitchFamily="34" charset="0"/>
            </a:endParaRPr>
          </a:p>
          <a:p>
            <a:pPr marL="171450" lvl="0" indent="-171450" algn="l" defTabSz="914400" rtl="0" eaLnBrk="1" latinLnBrk="0" hangingPunct="1">
              <a:spcBef>
                <a:spcPts val="15"/>
              </a:spcBef>
              <a:buSzPts val="1100"/>
              <a:buFont typeface="Arial" panose="020B0604020202020204" pitchFamily="34" charset="0"/>
              <a:buChar char="•"/>
              <a:tabLst>
                <a:tab pos="478155" algn="l"/>
                <a:tab pos="478790" algn="l"/>
              </a:tabLst>
            </a:pPr>
            <a:r>
              <a:rPr lang="en-US" sz="1000" kern="1200" dirty="0">
                <a:solidFill>
                  <a:schemeClr val="tx1"/>
                </a:solidFill>
                <a:effectLst/>
                <a:latin typeface="Arial" panose="020B0604020202020204" pitchFamily="34" charset="0"/>
                <a:ea typeface="Myriad Pro"/>
                <a:cs typeface="Arial" panose="020B0604020202020204" pitchFamily="34" charset="0"/>
              </a:rPr>
              <a:t>If 2-hourly feeds, divide the total by 12 to give the amount per feed.</a:t>
            </a:r>
          </a:p>
          <a:p>
            <a:pPr marL="342900" lvl="0" indent="-342900">
              <a:spcBef>
                <a:spcPts val="75"/>
              </a:spcBef>
              <a:buSzPts val="1100"/>
              <a:buFont typeface="Myriad Pro"/>
              <a:buChar char="•"/>
              <a:tabLst>
                <a:tab pos="478155" algn="l"/>
                <a:tab pos="478790" algn="l"/>
              </a:tabLst>
            </a:pPr>
            <a:endParaRPr lang="en-US" sz="1000" dirty="0">
              <a:effectLst/>
              <a:latin typeface="Arial" panose="020B0604020202020204" pitchFamily="34" charset="0"/>
              <a:ea typeface="Myriad Pro"/>
              <a:cs typeface="Arial" panose="020B0604020202020204" pitchFamily="34" charset="0"/>
            </a:endParaRPr>
          </a:p>
          <a:p>
            <a:pPr marL="171450" lvl="0" indent="-171450">
              <a:spcBef>
                <a:spcPts val="75"/>
              </a:spcBef>
              <a:buSzPts val="1100"/>
              <a:buFont typeface="Arial" panose="020B0604020202020204" pitchFamily="34" charset="0"/>
              <a:buChar char="•"/>
              <a:tabLst>
                <a:tab pos="478155" algn="l"/>
                <a:tab pos="478790" algn="l"/>
              </a:tabLst>
            </a:pPr>
            <a:r>
              <a:rPr lang="en-US" sz="1000" dirty="0">
                <a:effectLst/>
                <a:latin typeface="Arial" panose="020B0604020202020204" pitchFamily="34" charset="0"/>
                <a:ea typeface="Myriad Pro"/>
                <a:cs typeface="Arial" panose="020B0604020202020204" pitchFamily="34" charset="0"/>
              </a:rPr>
              <a:t>Newborns less than 1500 grams and those with unstable blood sugar may need feeding every 2 hours.</a:t>
            </a:r>
            <a:endParaRPr lang="en-GB" sz="1000" dirty="0">
              <a:effectLst/>
              <a:latin typeface="Arial" panose="020B0604020202020204" pitchFamily="34" charset="0"/>
              <a:ea typeface="Myriad Pro"/>
              <a:cs typeface="Arial" panose="020B0604020202020204" pitchFamily="34" charset="0"/>
            </a:endParaRPr>
          </a:p>
          <a:p>
            <a:pPr marL="171450" indent="-171450">
              <a:spcBef>
                <a:spcPts val="15"/>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Newborns who are sick will follow other protocols. Some newborns with asphyxia will be fluid-restricted.</a:t>
            </a:r>
          </a:p>
          <a:p>
            <a:pPr lvl="0">
              <a:buSzPts val="1100"/>
              <a:tabLst>
                <a:tab pos="478155" algn="l"/>
                <a:tab pos="478790" algn="l"/>
              </a:tabLst>
            </a:pPr>
            <a:endParaRPr lang="en-US" sz="1000" dirty="0">
              <a:effectLst/>
              <a:latin typeface="Arial" panose="020B0604020202020204" pitchFamily="34" charset="0"/>
              <a:ea typeface="Myriad Pro Light"/>
              <a:cs typeface="Arial" panose="020B0604020202020204" pitchFamily="34" charset="0"/>
            </a:endParaRPr>
          </a:p>
          <a:p>
            <a:pPr lvl="0">
              <a:buSzPts val="1100"/>
              <a:tabLst>
                <a:tab pos="478155" algn="l"/>
                <a:tab pos="478790" algn="l"/>
              </a:tabLst>
            </a:pPr>
            <a:r>
              <a:rPr lang="en-US" sz="1000" b="1" dirty="0">
                <a:effectLst/>
                <a:latin typeface="Arial" panose="020B0604020202020204" pitchFamily="34" charset="0"/>
                <a:ea typeface="Myriad Pro Light"/>
                <a:cs typeface="Arial" panose="020B0604020202020204" pitchFamily="34" charset="0"/>
              </a:rPr>
              <a:t>How often should feeds be</a:t>
            </a:r>
            <a:r>
              <a:rPr lang="en-US" sz="1000" b="1" spc="-5" dirty="0">
                <a:effectLst/>
                <a:latin typeface="Arial" panose="020B0604020202020204" pitchFamily="34" charset="0"/>
                <a:ea typeface="Myriad Pro Light"/>
                <a:cs typeface="Arial" panose="020B0604020202020204" pitchFamily="34" charset="0"/>
              </a:rPr>
              <a:t> </a:t>
            </a:r>
            <a:r>
              <a:rPr lang="en-US" sz="1000" b="1" spc="-15" dirty="0">
                <a:effectLst/>
                <a:latin typeface="Arial" panose="020B0604020202020204" pitchFamily="34" charset="0"/>
                <a:ea typeface="Myriad Pro Light"/>
                <a:cs typeface="Arial" panose="020B0604020202020204" pitchFamily="34" charset="0"/>
              </a:rPr>
              <a:t>given?</a:t>
            </a:r>
          </a:p>
          <a:p>
            <a:pPr marL="171450" indent="-171450">
              <a:spcBef>
                <a:spcPts val="10"/>
              </a:spcBef>
              <a:buFont typeface="Arial" panose="020B0604020202020204" pitchFamily="34" charset="0"/>
              <a:buChar char="•"/>
            </a:pPr>
            <a:r>
              <a:rPr lang="en-US" sz="1000" dirty="0">
                <a:latin typeface="Arial" panose="020B0604020202020204" pitchFamily="34" charset="0"/>
                <a:ea typeface="Myriad Pro"/>
                <a:cs typeface="Arial" panose="020B0604020202020204" pitchFamily="34" charset="0"/>
              </a:rPr>
              <a:t>Feeding interval (every 2-3 hours)d</a:t>
            </a:r>
            <a:r>
              <a:rPr lang="en-US" sz="1000" dirty="0">
                <a:effectLst/>
                <a:latin typeface="Arial" panose="020B0604020202020204" pitchFamily="34" charset="0"/>
                <a:ea typeface="Myriad Pro"/>
                <a:cs typeface="Arial" panose="020B0604020202020204" pitchFamily="34" charset="0"/>
              </a:rPr>
              <a:t>epends on gestational age of the baby and feed</a:t>
            </a:r>
            <a:r>
              <a:rPr lang="en-US" sz="1000" spc="-30"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tolerance.</a:t>
            </a:r>
            <a:endParaRPr lang="en-GB"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Follow medical instructions documented in</a:t>
            </a:r>
            <a:r>
              <a:rPr lang="en-US" sz="1000" spc="-1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notes for volumes, frequency and advancement.</a:t>
            </a:r>
          </a:p>
          <a:p>
            <a:pPr marL="171450" indent="-171450">
              <a:spcBef>
                <a:spcPts val="10"/>
              </a:spcBef>
              <a:buFont typeface="Arial" panose="020B0604020202020204" pitchFamily="34" charset="0"/>
              <a:buChar char="•"/>
            </a:pPr>
            <a:endParaRPr lang="en-US"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endParaRPr lang="en-US" sz="1000" dirty="0">
              <a:effectLst/>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endParaRPr lang="en-US" sz="1000" dirty="0">
              <a:effectLst/>
              <a:latin typeface="Arial" panose="020B0604020202020204" pitchFamily="34" charset="0"/>
              <a:ea typeface="Myriad Pro"/>
              <a:cs typeface="Arial" panose="020B0604020202020204" pitchFamily="34" charset="0"/>
            </a:endParaRPr>
          </a:p>
          <a:p>
            <a:pPr>
              <a:spcBef>
                <a:spcPts val="10"/>
              </a:spcBef>
            </a:pPr>
            <a:endParaRPr lang="en-US" sz="1000" dirty="0">
              <a:effectLst/>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endParaRPr lang="en-US" sz="100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endParaRPr lang="en-GB" sz="1000" dirty="0">
              <a:effectLst/>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1331395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75"/>
              </a:spcBef>
              <a:spcAft>
                <a:spcPts val="0"/>
              </a:spcAft>
            </a:pPr>
            <a:r>
              <a:rPr lang="en-US" sz="1000" b="1" i="0" dirty="0" err="1">
                <a:latin typeface="Arial" panose="020B0604020202020204" pitchFamily="34" charset="0"/>
                <a:cs typeface="Arial" panose="020B0604020202020204" pitchFamily="34" charset="0"/>
              </a:rPr>
              <a:t>Practise</a:t>
            </a:r>
            <a:r>
              <a:rPr lang="en-US" sz="1000" b="1" i="0" dirty="0">
                <a:latin typeface="Arial" panose="020B0604020202020204" pitchFamily="34" charset="0"/>
                <a:cs typeface="Arial" panose="020B0604020202020204" pitchFamily="34" charset="0"/>
              </a:rPr>
              <a:t> helping mother measure and transfer the amount of milk </a:t>
            </a:r>
            <a:r>
              <a:rPr lang="en-US" sz="1000" b="1" dirty="0">
                <a:latin typeface="Arial" panose="020B0604020202020204" pitchFamily="34" charset="0"/>
                <a:cs typeface="Arial" panose="020B0604020202020204" pitchFamily="34" charset="0"/>
              </a:rPr>
              <a:t>for a</a:t>
            </a:r>
            <a:r>
              <a:rPr lang="en-US" sz="1000" b="1" i="0" dirty="0">
                <a:latin typeface="Arial" panose="020B0604020202020204" pitchFamily="34" charset="0"/>
                <a:cs typeface="Arial" panose="020B0604020202020204" pitchFamily="34" charset="0"/>
              </a:rPr>
              <a:t> feed.</a:t>
            </a:r>
          </a:p>
          <a:p>
            <a:pPr>
              <a:spcBef>
                <a:spcPts val="1075"/>
              </a:spcBef>
              <a:spcAft>
                <a:spcPts val="0"/>
              </a:spcAft>
            </a:pPr>
            <a:r>
              <a:rPr lang="en-US" sz="1000" b="1" i="0" dirty="0">
                <a:latin typeface="Arial" panose="020B0604020202020204" pitchFamily="34" charset="0"/>
                <a:cs typeface="Arial" panose="020B0604020202020204" pitchFamily="34" charset="0"/>
              </a:rPr>
              <a:t>What method of measurement is used in your facility?</a:t>
            </a:r>
          </a:p>
          <a:p>
            <a:pPr>
              <a:spcBef>
                <a:spcPts val="1075"/>
              </a:spcBef>
              <a:spcAft>
                <a:spcPts val="0"/>
              </a:spcAft>
            </a:pPr>
            <a:r>
              <a:rPr lang="en-US" sz="1000" b="1" i="0" dirty="0">
                <a:latin typeface="Arial" panose="020B0604020202020204" pitchFamily="34" charset="0"/>
                <a:cs typeface="Arial" panose="020B0604020202020204" pitchFamily="34" charset="0"/>
              </a:rPr>
              <a:t>Is this method easy for mothers to understand?</a:t>
            </a:r>
          </a:p>
        </p:txBody>
      </p:sp>
    </p:spTree>
    <p:extLst>
      <p:ext uri="{BB962C8B-B14F-4D97-AF65-F5344CB8AC3E}">
        <p14:creationId xmlns:p14="http://schemas.microsoft.com/office/powerpoint/2010/main" val="2761472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effectLst/>
                <a:latin typeface="Arial" panose="020B0604020202020204" pitchFamily="34" charset="0"/>
                <a:ea typeface="Myriad Pro"/>
                <a:cs typeface="Arial" panose="020B0604020202020204" pitchFamily="34" charset="0"/>
              </a:rPr>
              <a:t>Note: </a:t>
            </a:r>
            <a:r>
              <a:rPr lang="en-US" sz="1000" b="0" i="1" dirty="0">
                <a:latin typeface="Arial" panose="020B0604020202020204" pitchFamily="34" charset="0"/>
                <a:ea typeface="Myriad Pro"/>
                <a:cs typeface="Arial" panose="020B0604020202020204" pitchFamily="34" charset="0"/>
              </a:rPr>
              <a:t>D</a:t>
            </a:r>
            <a:r>
              <a:rPr lang="en-US" sz="1000" b="0" i="1" dirty="0">
                <a:effectLst/>
                <a:latin typeface="Arial" panose="020B0604020202020204" pitchFamily="34" charset="0"/>
                <a:ea typeface="Myriad Pro"/>
                <a:cs typeface="Arial" panose="020B0604020202020204" pitchFamily="34" charset="0"/>
              </a:rPr>
              <a:t>emonstration and practice is optional in facilities that do not feed by nasogastric tubes or for health workers whose scope of work does not include nasogastric tube placement.</a:t>
            </a:r>
          </a:p>
          <a:p>
            <a:endParaRPr lang="en-US" sz="1000" i="1" dirty="0">
              <a:latin typeface="Arial" panose="020B0604020202020204" pitchFamily="34" charset="0"/>
              <a:cs typeface="Arial" panose="020B0604020202020204" pitchFamily="34" charset="0"/>
            </a:endParaRPr>
          </a:p>
          <a:p>
            <a:r>
              <a:rPr lang="en-US" sz="1000" b="0" i="1" dirty="0">
                <a:latin typeface="Arial" panose="020B0604020202020204" pitchFamily="34" charset="0"/>
                <a:cs typeface="Arial" panose="020B0604020202020204" pitchFamily="34" charset="0"/>
              </a:rPr>
              <a:t>View video </a:t>
            </a:r>
          </a:p>
          <a:p>
            <a:endParaRPr lang="en-US" sz="1000" b="0" i="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0" dirty="0">
                <a:latin typeface="Arial" panose="020B0604020202020204" pitchFamily="34" charset="0"/>
                <a:cs typeface="Arial" panose="020B0604020202020204" pitchFamily="34" charset="0"/>
              </a:rPr>
              <a:t>What is new knowledge for you in this video?</a:t>
            </a:r>
          </a:p>
          <a:p>
            <a:pPr marL="0" indent="0">
              <a:buFont typeface="Arial" panose="020B0604020202020204" pitchFamily="34" charset="0"/>
              <a:buNone/>
            </a:pPr>
            <a:r>
              <a:rPr lang="en-US" sz="1000" b="0" dirty="0">
                <a:latin typeface="Arial" panose="020B0604020202020204" pitchFamily="34" charset="0"/>
                <a:cs typeface="Arial" panose="020B0604020202020204" pitchFamily="34" charset="0"/>
              </a:rPr>
              <a:t>Are there any steps that are different from your current practice?</a:t>
            </a:r>
          </a:p>
          <a:p>
            <a:r>
              <a:rPr lang="en-US" sz="1000" b="0" dirty="0">
                <a:latin typeface="Arial" panose="020B0604020202020204" pitchFamily="34" charset="0"/>
                <a:cs typeface="Arial" panose="020B0604020202020204" pitchFamily="34" charset="0"/>
              </a:rPr>
              <a:t>Does this video highlight a quality gap in your setting? </a:t>
            </a:r>
          </a:p>
          <a:p>
            <a:pPr>
              <a:spcBef>
                <a:spcPts val="500"/>
              </a:spcBef>
            </a:pPr>
            <a:endParaRPr lang="en-US" sz="1000" b="1" dirty="0">
              <a:latin typeface="Arial" panose="020B0604020202020204" pitchFamily="34" charset="0"/>
              <a:cs typeface="Arial" panose="020B0604020202020204" pitchFamily="34" charset="0"/>
            </a:endParaRPr>
          </a:p>
          <a:p>
            <a:pPr>
              <a:spcBef>
                <a:spcPts val="500"/>
              </a:spcBef>
            </a:pPr>
            <a:endParaRPr lang="en-US" sz="1000" b="1"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618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41650" cy="2281238"/>
          </a:xfrm>
        </p:spPr>
      </p:sp>
      <p:sp>
        <p:nvSpPr>
          <p:cNvPr id="3" name="Notes Placeholder 2"/>
          <p:cNvSpPr>
            <a:spLocks noGrp="1"/>
          </p:cNvSpPr>
          <p:nvPr>
            <p:ph type="body" idx="1"/>
          </p:nvPr>
        </p:nvSpPr>
        <p:spPr>
          <a:xfrm>
            <a:off x="206734" y="3506525"/>
            <a:ext cx="6651266" cy="4494475"/>
          </a:xfrm>
        </p:spPr>
        <p:txBody>
          <a:bodyPr/>
          <a:lstStyle/>
          <a:p>
            <a:pPr>
              <a:spcBef>
                <a:spcPts val="10"/>
              </a:spcBef>
              <a:buSzPts val="1100"/>
              <a:tabLst>
                <a:tab pos="478155" algn="l"/>
                <a:tab pos="478790" algn="l"/>
              </a:tabLst>
            </a:pPr>
            <a:r>
              <a:rPr lang="en-US" sz="1000" b="1" spc="0" dirty="0" err="1">
                <a:effectLst/>
                <a:latin typeface="Arial" panose="020B0604020202020204" pitchFamily="34" charset="0"/>
                <a:ea typeface="Myriad Pro Light"/>
                <a:cs typeface="Arial" panose="020B0604020202020204" pitchFamily="34" charset="0"/>
              </a:rPr>
              <a:t>Practise</a:t>
            </a:r>
            <a:r>
              <a:rPr lang="en-US" sz="1000" b="1" spc="0" dirty="0">
                <a:effectLst/>
                <a:latin typeface="Arial" panose="020B0604020202020204" pitchFamily="34" charset="0"/>
                <a:ea typeface="Myriad Pro Light"/>
                <a:cs typeface="Arial" panose="020B0604020202020204" pitchFamily="34" charset="0"/>
              </a:rPr>
              <a:t> </a:t>
            </a:r>
            <a:r>
              <a:rPr lang="en-US" sz="1000" b="1" dirty="0">
                <a:latin typeface="Arial" panose="020B0604020202020204" pitchFamily="34" charset="0"/>
                <a:ea typeface="Myriad Pro Light"/>
                <a:cs typeface="Arial" panose="020B0604020202020204" pitchFamily="34" charset="0"/>
              </a:rPr>
              <a:t>nasogastric tube placement using a small newborn mannequin.</a:t>
            </a:r>
          </a:p>
          <a:p>
            <a:pPr>
              <a:spcBef>
                <a:spcPts val="10"/>
              </a:spcBef>
              <a:buSzPts val="1100"/>
              <a:tabLst>
                <a:tab pos="478155" algn="l"/>
                <a:tab pos="478790" algn="l"/>
              </a:tabLst>
            </a:pPr>
            <a:endParaRPr lang="en-US" sz="1000" b="1" i="1" spc="0" dirty="0">
              <a:effectLst/>
              <a:latin typeface="Arial" panose="020B0604020202020204" pitchFamily="34" charset="0"/>
              <a:ea typeface="Myriad Pro Light"/>
              <a:cs typeface="Arial" panose="020B0604020202020204" pitchFamily="34" charset="0"/>
            </a:endParaRPr>
          </a:p>
          <a:p>
            <a:pPr marL="548640" indent="-548640"/>
            <a:r>
              <a:rPr lang="en-US" sz="1000" b="1" i="0" spc="0" dirty="0">
                <a:effectLst/>
                <a:latin typeface="Arial" panose="020B0604020202020204" pitchFamily="34" charset="0"/>
                <a:ea typeface="Myriad Pro"/>
                <a:cs typeface="Arial" panose="020B0604020202020204" pitchFamily="34" charset="0"/>
              </a:rPr>
              <a:t>Measure the length of tube to insert with infant’s head positioned midline</a:t>
            </a:r>
            <a:endParaRPr lang="en-GB" sz="1000" i="0" spc="0" dirty="0">
              <a:effectLst/>
              <a:latin typeface="Arial" panose="020B0604020202020204" pitchFamily="34" charset="0"/>
              <a:ea typeface="Myriad Pro"/>
              <a:cs typeface="Arial" panose="020B0604020202020204" pitchFamily="34" charset="0"/>
            </a:endParaRPr>
          </a:p>
          <a:p>
            <a:pPr marL="171450" lvl="0" indent="-171450">
              <a:spcBef>
                <a:spcPts val="510"/>
              </a:spcBef>
              <a:buSzPts val="1100"/>
              <a:buFont typeface="Arial" panose="020B0604020202020204" pitchFamily="34" charset="0"/>
              <a:buChar char="•"/>
              <a:tabLst>
                <a:tab pos="478155" algn="l"/>
                <a:tab pos="478790" algn="l"/>
              </a:tabLst>
            </a:pPr>
            <a:r>
              <a:rPr lang="en-US" sz="1000" spc="0" dirty="0">
                <a:effectLst/>
                <a:latin typeface="Arial" panose="020B0604020202020204" pitchFamily="34" charset="0"/>
                <a:ea typeface="Myriad Pro Light"/>
                <a:cs typeface="Arial" panose="020B0604020202020204" pitchFamily="34" charset="0"/>
              </a:rPr>
              <a:t>Nasal tube (NGT): Distance from tip of Nose to tragus/Earlobe plus distance from ear lobe to midway between apex xiphoid and Umbilicus. Use “NEMU” to remember how to measure.</a:t>
            </a:r>
          </a:p>
          <a:p>
            <a:pPr marL="171450" lvl="0" indent="-171450">
              <a:spcBef>
                <a:spcPts val="510"/>
              </a:spcBef>
              <a:buSzPts val="1100"/>
              <a:buFont typeface="Arial" panose="020B0604020202020204" pitchFamily="34" charset="0"/>
              <a:buChar char="•"/>
              <a:tabLst>
                <a:tab pos="478155" algn="l"/>
                <a:tab pos="478790" algn="l"/>
              </a:tabLst>
            </a:pPr>
            <a:r>
              <a:rPr lang="en-US" sz="1000" spc="0" dirty="0">
                <a:effectLst/>
                <a:latin typeface="Arial" panose="020B0604020202020204" pitchFamily="34" charset="0"/>
                <a:ea typeface="Myriad Pro Light"/>
                <a:cs typeface="Arial" panose="020B0604020202020204" pitchFamily="34" charset="0"/>
              </a:rPr>
              <a:t>Oral tube (OGT): Distance from corner of mouth to tragus/ear lobe plus distance from ear lobe to midway between apex xiphoid and umbilicus Record measurement obtained.</a:t>
            </a:r>
          </a:p>
          <a:p>
            <a:pPr lvl="0">
              <a:spcBef>
                <a:spcPts val="510"/>
              </a:spcBef>
              <a:buSzPts val="1100"/>
              <a:tabLst>
                <a:tab pos="478155" algn="l"/>
                <a:tab pos="478790" algn="l"/>
              </a:tabLst>
            </a:pPr>
            <a:endParaRPr lang="en-US" sz="1000" b="1" dirty="0">
              <a:effectLst/>
              <a:latin typeface="Arial" panose="020B0604020202020204" pitchFamily="34" charset="0"/>
              <a:ea typeface="Myriad Pro" panose="020B0503030403020204"/>
              <a:cs typeface="Arial" panose="020B0604020202020204" pitchFamily="34" charset="0"/>
            </a:endParaRPr>
          </a:p>
          <a:p>
            <a:pPr lvl="0">
              <a:spcBef>
                <a:spcPts val="510"/>
              </a:spcBef>
              <a:buSzPts val="1100"/>
              <a:tabLst>
                <a:tab pos="478155" algn="l"/>
                <a:tab pos="478790" algn="l"/>
              </a:tabLst>
            </a:pPr>
            <a:r>
              <a:rPr lang="en-US" sz="1000" b="1" dirty="0">
                <a:effectLst/>
                <a:latin typeface="Arial" panose="020B0604020202020204" pitchFamily="34" charset="0"/>
                <a:ea typeface="Myriad Pro" panose="020B0503030403020204"/>
                <a:cs typeface="Arial" panose="020B0604020202020204" pitchFamily="34" charset="0"/>
              </a:rPr>
              <a:t>Tips </a:t>
            </a:r>
            <a:r>
              <a:rPr lang="en-US" sz="1000" b="1" dirty="0">
                <a:latin typeface="Arial" panose="020B0604020202020204" pitchFamily="34" charset="0"/>
                <a:ea typeface="Myriad Pro" panose="020B0503030403020204"/>
                <a:cs typeface="Arial" panose="020B0604020202020204" pitchFamily="34" charset="0"/>
              </a:rPr>
              <a:t>to facilitate</a:t>
            </a:r>
            <a:r>
              <a:rPr lang="en-US" sz="1000" b="1" dirty="0">
                <a:effectLst/>
                <a:latin typeface="Arial" panose="020B0604020202020204" pitchFamily="34" charset="0"/>
                <a:ea typeface="Myriad Pro" panose="020B0503030403020204"/>
                <a:cs typeface="Arial" panose="020B0604020202020204" pitchFamily="34" charset="0"/>
              </a:rPr>
              <a:t> nasogastric placement</a:t>
            </a:r>
            <a:r>
              <a:rPr lang="en-US" sz="1000" b="1" spc="0" dirty="0">
                <a:effectLst/>
                <a:latin typeface="Arial" panose="020B0604020202020204" pitchFamily="34" charset="0"/>
                <a:ea typeface="Myriad Pro" panose="020B0503030403020204"/>
                <a:cs typeface="Arial" panose="020B0604020202020204" pitchFamily="34" charset="0"/>
              </a:rPr>
              <a:t>:</a:t>
            </a:r>
          </a:p>
          <a:p>
            <a:pPr marL="228600" marR="1161415" lvl="0" indent="-228600">
              <a:lnSpc>
                <a:spcPct val="105000"/>
              </a:lnSpc>
              <a:spcBef>
                <a:spcPts val="80"/>
              </a:spcBef>
              <a:spcAft>
                <a:spcPts val="0"/>
              </a:spcAft>
              <a:buSzPts val="1100"/>
              <a:buFont typeface="+mj-lt"/>
              <a:buAutoNum type="arabicPeriod"/>
              <a:tabLst>
                <a:tab pos="478790" algn="l"/>
              </a:tabLst>
            </a:pPr>
            <a:r>
              <a:rPr lang="en-US" sz="1000" spc="0" dirty="0">
                <a:effectLst/>
                <a:latin typeface="Arial" panose="020B0604020202020204" pitchFamily="34" charset="0"/>
                <a:ea typeface="Myriad Pro" panose="020B0503030403020204"/>
                <a:cs typeface="Arial" panose="020B0604020202020204" pitchFamily="34" charset="0"/>
              </a:rPr>
              <a:t>Swaddle infant to provide comfort; offer expressed breastmilk or sucrose</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lvl="0" indent="-228600">
              <a:lnSpc>
                <a:spcPts val="1320"/>
              </a:lnSpc>
              <a:buSzPts val="1100"/>
              <a:buFont typeface="+mj-lt"/>
              <a:buAutoNum type="arabicPeriod"/>
              <a:tabLst>
                <a:tab pos="478790" algn="l"/>
              </a:tabLst>
            </a:pPr>
            <a:r>
              <a:rPr lang="en-US" sz="1000" spc="0" dirty="0">
                <a:effectLst/>
                <a:latin typeface="Arial" panose="020B0604020202020204" pitchFamily="34" charset="0"/>
                <a:ea typeface="Myriad Pro" panose="020B0503030403020204"/>
                <a:cs typeface="Arial" panose="020B0604020202020204" pitchFamily="34" charset="0"/>
              </a:rPr>
              <a:t>Gently check nostrils for patency</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marR="1070610" lvl="0" indent="-228600">
              <a:lnSpc>
                <a:spcPct val="105000"/>
              </a:lnSpc>
              <a:spcBef>
                <a:spcPts val="75"/>
              </a:spcBef>
              <a:spcAft>
                <a:spcPts val="0"/>
              </a:spcAft>
              <a:buSzPts val="1100"/>
              <a:buFont typeface="+mj-lt"/>
              <a:buAutoNum type="arabicPeriod"/>
              <a:tabLst>
                <a:tab pos="478790" algn="l"/>
              </a:tabLst>
            </a:pPr>
            <a:r>
              <a:rPr lang="en-US" sz="1000" spc="0" dirty="0">
                <a:effectLst/>
                <a:latin typeface="Arial" panose="020B0604020202020204" pitchFamily="34" charset="0"/>
                <a:ea typeface="Myriad Pro" panose="020B0503030403020204"/>
                <a:cs typeface="Arial" panose="020B0604020202020204" pitchFamily="34" charset="0"/>
              </a:rPr>
              <a:t>Select the appropriate size gastric tube - generally 6 French, but size 8 French for large infants or those requiring gut drainage</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marR="890270" lvl="0" indent="-228600">
              <a:lnSpc>
                <a:spcPct val="105000"/>
              </a:lnSpc>
              <a:buSzPts val="1100"/>
              <a:buFont typeface="+mj-lt"/>
              <a:buAutoNum type="arabicPeriod"/>
              <a:tabLst>
                <a:tab pos="478790" algn="l"/>
              </a:tabLst>
            </a:pPr>
            <a:r>
              <a:rPr lang="en-US" sz="1000" dirty="0">
                <a:latin typeface="Arial" panose="020B0604020202020204" pitchFamily="34" charset="0"/>
                <a:ea typeface="Myriad Pro" panose="020B0503030403020204"/>
                <a:cs typeface="Arial" panose="020B0604020202020204" pitchFamily="34" charset="0"/>
              </a:rPr>
              <a:t>I</a:t>
            </a:r>
            <a:r>
              <a:rPr lang="en-US" sz="1000" spc="0" dirty="0">
                <a:effectLst/>
                <a:latin typeface="Arial" panose="020B0604020202020204" pitchFamily="34" charset="0"/>
                <a:ea typeface="Myriad Pro" panose="020B0503030403020204"/>
                <a:cs typeface="Arial" panose="020B0604020202020204" pitchFamily="34" charset="0"/>
              </a:rPr>
              <a:t>nsert the tube in a smooth, swift motion, advancing slightly down and towards the ear on the same side, to the marked length.</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marR="927735" lvl="0" indent="-228600">
              <a:lnSpc>
                <a:spcPct val="105000"/>
              </a:lnSpc>
              <a:buSzPts val="1100"/>
              <a:buFont typeface="+mj-lt"/>
              <a:buAutoNum type="arabicPeriod"/>
              <a:tabLst>
                <a:tab pos="478790" algn="l"/>
              </a:tabLst>
            </a:pPr>
            <a:r>
              <a:rPr lang="en-US" sz="1000" spc="0" dirty="0">
                <a:effectLst/>
                <a:latin typeface="Arial" panose="020B0604020202020204" pitchFamily="34" charset="0"/>
                <a:ea typeface="Myriad Pro" panose="020B0503030403020204"/>
                <a:cs typeface="Arial" panose="020B0604020202020204" pitchFamily="34" charset="0"/>
              </a:rPr>
              <a:t>Do not force the tube. If resistance is felt or the tube comes back via the mouth or other nostril,  stop the procedure and allow the </a:t>
            </a:r>
            <a:r>
              <a:rPr lang="en-US" sz="1000" dirty="0">
                <a:latin typeface="Arial" panose="020B0604020202020204" pitchFamily="34" charset="0"/>
                <a:ea typeface="Myriad Pro" panose="020B0503030403020204"/>
                <a:cs typeface="Arial" panose="020B0604020202020204" pitchFamily="34" charset="0"/>
              </a:rPr>
              <a:t>baby</a:t>
            </a:r>
            <a:r>
              <a:rPr lang="en-US" sz="1000" spc="0" dirty="0">
                <a:effectLst/>
                <a:latin typeface="Arial" panose="020B0604020202020204" pitchFamily="34" charset="0"/>
                <a:ea typeface="Myriad Pro" panose="020B0503030403020204"/>
                <a:cs typeface="Arial" panose="020B0604020202020204" pitchFamily="34" charset="0"/>
              </a:rPr>
              <a:t> to recover before any further attempts.</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marR="841375" lvl="0" indent="-228600">
              <a:lnSpc>
                <a:spcPct val="105000"/>
              </a:lnSpc>
              <a:buSzPts val="1100"/>
              <a:buFont typeface="+mj-lt"/>
              <a:buAutoNum type="arabicPeriod"/>
              <a:tabLst>
                <a:tab pos="478790" algn="l"/>
              </a:tabLst>
            </a:pPr>
            <a:r>
              <a:rPr lang="en-US" sz="1000" spc="0" dirty="0">
                <a:effectLst/>
                <a:latin typeface="Arial" panose="020B0604020202020204" pitchFamily="34" charset="0"/>
                <a:ea typeface="Myriad Pro" panose="020B0503030403020204"/>
                <a:cs typeface="Arial" panose="020B0604020202020204" pitchFamily="34" charset="0"/>
              </a:rPr>
              <a:t>If a tube cannot be inserted after two attempts, a senior nurse colleague may make one further attempt. If still unsuccessful, discontinue procedure, notify medical staff - document in clinical record.</a:t>
            </a:r>
            <a:endParaRPr lang="en-GB" sz="1000" spc="0" dirty="0">
              <a:effectLst/>
              <a:latin typeface="Arial" panose="020B0604020202020204" pitchFamily="34" charset="0"/>
              <a:ea typeface="Myriad Pro" panose="020B0503030403020204"/>
              <a:cs typeface="Arial" panose="020B0604020202020204" pitchFamily="34" charset="0"/>
            </a:endParaRPr>
          </a:p>
          <a:p>
            <a:pPr marL="228600" indent="-228600">
              <a:buFont typeface="+mj-lt"/>
              <a:buAutoNum type="arabicPeriod"/>
            </a:pPr>
            <a:r>
              <a:rPr lang="en-US" sz="1000" dirty="0">
                <a:latin typeface="Arial" panose="020B0604020202020204" pitchFamily="34" charset="0"/>
                <a:ea typeface="Myriad Pro" panose="020B0503030403020204"/>
                <a:cs typeface="Arial" panose="020B0604020202020204" pitchFamily="34" charset="0"/>
              </a:rPr>
              <a:t>E</a:t>
            </a:r>
            <a:r>
              <a:rPr lang="en-US" sz="1000" spc="0" dirty="0">
                <a:effectLst/>
                <a:latin typeface="Arial" panose="020B0604020202020204" pitchFamily="34" charset="0"/>
                <a:ea typeface="Myriad Pro" panose="020B0503030403020204"/>
                <a:cs typeface="Arial" panose="020B0604020202020204" pitchFamily="34" charset="0"/>
              </a:rPr>
              <a:t>xplain to the mother when she should call staff.</a:t>
            </a:r>
            <a:endParaRPr lang="en-US" sz="1000" spc="0" dirty="0">
              <a:effectLst/>
              <a:latin typeface="Arial" panose="020B0604020202020204" pitchFamily="34" charset="0"/>
              <a:ea typeface="Myriad Pro Light"/>
              <a:cs typeface="Arial" panose="020B0604020202020204" pitchFamily="34" charset="0"/>
            </a:endParaRPr>
          </a:p>
          <a:p>
            <a:pPr>
              <a:spcBef>
                <a:spcPts val="10"/>
              </a:spcBef>
            </a:pPr>
            <a:endParaRPr lang="en-US" sz="1000" b="1" i="0" spc="0" dirty="0">
              <a:effectLst/>
              <a:latin typeface="Arial" panose="020B0604020202020204" pitchFamily="34" charset="0"/>
              <a:ea typeface="Myriad Pro Light"/>
              <a:cs typeface="Arial" panose="020B0604020202020204" pitchFamily="34" charset="0"/>
            </a:endParaRPr>
          </a:p>
          <a:p>
            <a:pPr>
              <a:spcBef>
                <a:spcPts val="10"/>
              </a:spcBef>
            </a:pPr>
            <a:r>
              <a:rPr lang="en-US" sz="1000" b="1" i="0" spc="0" dirty="0">
                <a:effectLst/>
                <a:latin typeface="Arial" panose="020B0604020202020204" pitchFamily="34" charset="0"/>
                <a:ea typeface="Myriad Pro Light"/>
                <a:cs typeface="Arial" panose="020B0604020202020204" pitchFamily="34" charset="0"/>
              </a:rPr>
              <a:t>How do you reduce stress and discomfort of the baby during placement of a nasogastric tube in your health facility?</a:t>
            </a:r>
          </a:p>
          <a:p>
            <a:endParaRPr lang="en-NO" sz="100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21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do you monitor tube feedings in your health facility?</a:t>
            </a:r>
          </a:p>
          <a:p>
            <a:endParaRPr lang="en-GB" b="1" dirty="0"/>
          </a:p>
          <a:p>
            <a:r>
              <a:rPr lang="en-GB" b="1" dirty="0"/>
              <a:t>What information do you record?</a:t>
            </a:r>
          </a:p>
        </p:txBody>
      </p:sp>
    </p:spTree>
    <p:extLst>
      <p:ext uri="{BB962C8B-B14F-4D97-AF65-F5344CB8AC3E}">
        <p14:creationId xmlns:p14="http://schemas.microsoft.com/office/powerpoint/2010/main" val="3170015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spc="-15" dirty="0">
                <a:effectLst/>
                <a:latin typeface="Arial" panose="020B0604020202020204" pitchFamily="34" charset="0"/>
                <a:ea typeface="Myriad Pro Light"/>
                <a:cs typeface="Arial" panose="020B0604020202020204" pitchFamily="34" charset="0"/>
              </a:rPr>
              <a:t>Practice giving a feed by nasogastric tube.</a:t>
            </a:r>
          </a:p>
          <a:p>
            <a:endParaRPr lang="en-US" sz="1000" b="1" spc="-15" dirty="0">
              <a:effectLst/>
              <a:latin typeface="Arial" panose="020B0604020202020204" pitchFamily="34" charset="0"/>
              <a:ea typeface="Myriad Pro Light"/>
              <a:cs typeface="Arial" panose="020B0604020202020204" pitchFamily="34" charset="0"/>
            </a:endParaRPr>
          </a:p>
          <a:p>
            <a:r>
              <a:rPr lang="en-US" sz="1000" spc="-15" dirty="0">
                <a:latin typeface="Arial" panose="020B0604020202020204" pitchFamily="34" charset="0"/>
                <a:ea typeface="Myriad Pro Light"/>
                <a:cs typeface="Arial" panose="020B0604020202020204" pitchFamily="34" charset="0"/>
              </a:rPr>
              <a:t>Explain to the mother as you carry out each step.</a:t>
            </a:r>
          </a:p>
        </p:txBody>
      </p:sp>
    </p:spTree>
    <p:extLst>
      <p:ext uri="{BB962C8B-B14F-4D97-AF65-F5344CB8AC3E}">
        <p14:creationId xmlns:p14="http://schemas.microsoft.com/office/powerpoint/2010/main" val="63641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effectLst/>
                <a:latin typeface="Arial" panose="020B0604020202020204" pitchFamily="34" charset="0"/>
                <a:ea typeface="Myriad Pro"/>
                <a:cs typeface="Arial" panose="020B0604020202020204" pitchFamily="34" charset="0"/>
              </a:rPr>
              <a:t>View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effectLst/>
                <a:latin typeface="Arial" panose="020B0604020202020204" pitchFamily="34" charset="0"/>
                <a:ea typeface="Myriad Pro"/>
                <a:cs typeface="Arial" panose="020B0604020202020204" pitchFamily="34" charset="0"/>
              </a:rPr>
              <a:t>Practise</a:t>
            </a:r>
            <a:r>
              <a:rPr lang="en-US" sz="1000" b="1" dirty="0">
                <a:effectLst/>
                <a:latin typeface="Arial" panose="020B0604020202020204" pitchFamily="34" charset="0"/>
                <a:ea typeface="Myriad Pro"/>
                <a:cs typeface="Arial" panose="020B0604020202020204" pitchFamily="34" charset="0"/>
              </a:rPr>
              <a:t> supporting a mother to safely feed with a nasogastric tube.</a:t>
            </a:r>
            <a:endParaRPr lang="en-US" sz="1000" dirty="0">
              <a:latin typeface="Arial" panose="020B0604020202020204" pitchFamily="34" charset="0"/>
              <a:ea typeface="Myriad Pro"/>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000" b="0" dirty="0">
                <a:effectLst/>
                <a:latin typeface="Arial" panose="020B0604020202020204" pitchFamily="34" charset="0"/>
                <a:ea typeface="Myriad Pro"/>
                <a:cs typeface="Arial" panose="020B0604020202020204" pitchFamily="34" charset="0"/>
              </a:rPr>
              <a:t>Explain and demonstrate to mother: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ea typeface="Myriad Pro"/>
                <a:cs typeface="Arial" panose="020B0604020202020204" pitchFamily="34" charset="0"/>
              </a:rPr>
              <a:t>H</a:t>
            </a:r>
            <a:r>
              <a:rPr lang="en-US" sz="1000" b="0" dirty="0">
                <a:effectLst/>
                <a:latin typeface="Arial" panose="020B0604020202020204" pitchFamily="34" charset="0"/>
                <a:ea typeface="Myriad Pro"/>
                <a:cs typeface="Arial" panose="020B0604020202020204" pitchFamily="34" charset="0"/>
              </a:rPr>
              <a:t>ow to measure the correct  volume of breast milk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ea typeface="Myriad Pro"/>
                <a:cs typeface="Arial" panose="020B0604020202020204" pitchFamily="34" charset="0"/>
              </a:rPr>
              <a:t>How to hold the syringe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ea typeface="Myriad Pro"/>
                <a:cs typeface="Arial" panose="020B0604020202020204" pitchFamily="34" charset="0"/>
              </a:rPr>
              <a:t>What information to record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effectLst/>
                <a:latin typeface="Arial" panose="020B0604020202020204" pitchFamily="34" charset="0"/>
                <a:ea typeface="Myriad Pro"/>
                <a:cs typeface="Arial" panose="020B0604020202020204" pitchFamily="34" charset="0"/>
              </a:rPr>
              <a:t>When to call the health worker.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dirty="0">
              <a:effectLst/>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dirty="0">
              <a:effectLst/>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2025376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spc="0" dirty="0">
                <a:effectLst/>
                <a:latin typeface="Arial" panose="020B0604020202020204" pitchFamily="34" charset="0"/>
                <a:ea typeface="Myriad Pro"/>
                <a:cs typeface="Arial" panose="020B0604020202020204" pitchFamily="34" charset="0"/>
              </a:rPr>
              <a:t>Simulation</a:t>
            </a:r>
            <a:r>
              <a:rPr lang="en-US" sz="1000" b="0" i="1" spc="0" dirty="0">
                <a:effectLst/>
                <a:latin typeface="Arial" panose="020B0604020202020204" pitchFamily="34" charset="0"/>
                <a:ea typeface="Myriad Pro"/>
                <a:cs typeface="Arial" panose="020B0604020202020204" pitchFamily="34" charset="0"/>
              </a:rPr>
              <a:t> (Note: Optional in facilities that do not place nasogastric tubes and for health workers whose scope of work does not include placement of feeding tubes. </a:t>
            </a:r>
          </a:p>
          <a:p>
            <a:pPr algn="just"/>
            <a:endParaRPr lang="en-GB" sz="1000" i="1" kern="100" spc="0" dirty="0">
              <a:latin typeface="Arial" panose="020B0604020202020204" pitchFamily="34" charset="0"/>
              <a:ea typeface="微软雅黑" panose="020B0503020204020204" pitchFamily="34" charset="-122"/>
              <a:cs typeface="Arial" panose="020B0604020202020204" pitchFamily="34" charset="0"/>
            </a:endParaRPr>
          </a:p>
          <a:p>
            <a:pPr algn="just"/>
            <a:r>
              <a:rPr lang="en-US" sz="1000" b="1" i="0" kern="100" spc="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spc="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kern="100" dirty="0">
                <a:latin typeface="Arial" panose="020B0604020202020204" pitchFamily="34" charset="0"/>
                <a:ea typeface="Calibri" panose="020F0502020204030204" pitchFamily="34" charset="0"/>
                <a:cs typeface="Arial" panose="020B0604020202020204" pitchFamily="34" charset="0"/>
              </a:rPr>
              <a:t> placement of a nasogastric tube.</a:t>
            </a:r>
            <a:endParaRPr lang="en-US" sz="1000" kern="100" spc="0" dirty="0">
              <a:latin typeface="Arial" panose="020B0604020202020204" pitchFamily="34" charset="0"/>
              <a:ea typeface="微软雅黑" panose="020B0503020204020204" pitchFamily="34" charset="-122"/>
              <a:cs typeface="Arial" panose="020B0604020202020204" pitchFamily="34" charset="0"/>
            </a:endParaRPr>
          </a:p>
          <a:p>
            <a:pPr marL="0" indent="-162000" algn="just">
              <a:buFont typeface="+mj-lt"/>
              <a:buAutoNum type="arabicPeriod"/>
            </a:pPr>
            <a:r>
              <a:rPr lang="en-US" sz="1000" i="0" kern="0" spc="0" baseline="0" dirty="0">
                <a:effectLst/>
                <a:latin typeface="Arial" panose="020B0604020202020204" pitchFamily="34" charset="0"/>
                <a:ea typeface="Myriad Pro"/>
                <a:cs typeface="Arial" panose="020B0604020202020204" pitchFamily="34" charset="0"/>
              </a:rPr>
              <a:t>Explaining why the newborn needs a gastric tube and </a:t>
            </a:r>
            <a:r>
              <a:rPr lang="en-US" sz="1000" kern="0" dirty="0">
                <a:latin typeface="Arial" panose="020B0604020202020204" pitchFamily="34" charset="0"/>
                <a:ea typeface="Myriad Pro"/>
                <a:cs typeface="Arial" panose="020B0604020202020204" pitchFamily="34" charset="0"/>
              </a:rPr>
              <a:t>obtain</a:t>
            </a:r>
            <a:r>
              <a:rPr lang="en-US" sz="1000" i="0" kern="0" spc="0" baseline="0" dirty="0">
                <a:effectLst/>
                <a:latin typeface="Arial" panose="020B0604020202020204" pitchFamily="34" charset="0"/>
                <a:ea typeface="Myriad Pro"/>
                <a:cs typeface="Arial" panose="020B0604020202020204" pitchFamily="34" charset="0"/>
              </a:rPr>
              <a:t>ing the mother’s consent </a:t>
            </a:r>
            <a:endParaRPr lang="en-GB" sz="1000" i="0" kern="0" spc="0" baseline="0" dirty="0">
              <a:latin typeface="Arial" panose="020B0604020202020204" pitchFamily="34" charset="0"/>
              <a:ea typeface="Myriad Pro"/>
              <a:cs typeface="Arial" panose="020B0604020202020204" pitchFamily="34" charset="0"/>
            </a:endParaRPr>
          </a:p>
          <a:p>
            <a:pPr marL="0" indent="-162000" algn="just">
              <a:buFont typeface="+mj-lt"/>
              <a:buAutoNum type="arabicPeriod"/>
            </a:pPr>
            <a:r>
              <a:rPr lang="en-US" sz="1000" i="0" kern="0" spc="0" baseline="0" dirty="0">
                <a:effectLst/>
                <a:latin typeface="Arial" panose="020B0604020202020204" pitchFamily="34" charset="0"/>
                <a:ea typeface="Myriad Pro"/>
                <a:cs typeface="Arial" panose="020B0604020202020204" pitchFamily="34" charset="0"/>
              </a:rPr>
              <a:t>Following the steps of placing a nasogastric tube safely</a:t>
            </a:r>
            <a:endParaRPr lang="en-US" sz="1000" b="1" i="0" kern="0" spc="0" baseline="0" dirty="0">
              <a:effectLst/>
              <a:latin typeface="Arial" panose="020B0604020202020204" pitchFamily="34" charset="0"/>
              <a:ea typeface="Myriad Pro"/>
              <a:cs typeface="Arial" panose="020B0604020202020204" pitchFamily="34" charset="0"/>
            </a:endParaRPr>
          </a:p>
          <a:p>
            <a:pPr marL="0" indent="-162000" algn="just">
              <a:buFont typeface="+mj-lt"/>
              <a:buAutoNum type="arabicPeriod"/>
            </a:pPr>
            <a:r>
              <a:rPr lang="en-US" sz="1000" kern="0" dirty="0">
                <a:latin typeface="Arial" panose="020B0604020202020204" pitchFamily="34" charset="0"/>
                <a:cs typeface="Arial" panose="020B0604020202020204" pitchFamily="34" charset="0"/>
              </a:rPr>
              <a:t>P</a:t>
            </a:r>
            <a:r>
              <a:rPr lang="en-US" sz="1000" i="0" kern="0" spc="0" baseline="0" dirty="0">
                <a:latin typeface="Arial" panose="020B0604020202020204" pitchFamily="34" charset="0"/>
                <a:cs typeface="Arial" panose="020B0604020202020204" pitchFamily="34" charset="0"/>
              </a:rPr>
              <a:t>roviding measures to reduce discomfort to the baby</a:t>
            </a:r>
            <a:endParaRPr lang="en-GB" sz="1000" kern="0" spc="0" baseline="0" dirty="0">
              <a:effectLst/>
              <a:latin typeface="Arial" panose="020B0604020202020204" pitchFamily="34" charset="0"/>
              <a:ea typeface="Myriad Pro"/>
              <a:cs typeface="Arial" panose="020B0604020202020204" pitchFamily="34" charset="0"/>
            </a:endParaRPr>
          </a:p>
          <a:p>
            <a:pPr algn="just"/>
            <a:endParaRPr lang="en-US" sz="1000" b="1" i="1" spc="0" dirty="0">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spc="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spc="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spc="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spc="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spc="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spc="0" dirty="0">
                <a:solidFill>
                  <a:srgbClr val="000000"/>
                </a:solidFill>
                <a:effectLst/>
                <a:latin typeface="Arial" panose="020B0604020202020204" pitchFamily="34" charset="0"/>
                <a:ea typeface="Myriad Pro"/>
                <a:cs typeface="Arial" panose="020B0604020202020204" pitchFamily="34" charset="0"/>
              </a:rPr>
              <a:t>What could </a:t>
            </a:r>
            <a:r>
              <a:rPr lang="en-GB" sz="1000" b="0" kern="1200" spc="0" baseline="0" dirty="0">
                <a:solidFill>
                  <a:srgbClr val="000000"/>
                </a:solidFill>
                <a:effectLst/>
                <a:latin typeface="Arial" panose="020B0604020202020204" pitchFamily="34" charset="0"/>
                <a:ea typeface="Myriad Pro"/>
                <a:cs typeface="Arial" panose="020B0604020202020204" pitchFamily="34" charset="0"/>
              </a:rPr>
              <a:t>have been done better? </a:t>
            </a:r>
            <a:endParaRPr lang="en-US" sz="1000" b="0" kern="100" spc="0" baseline="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spc="0" baseline="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r>
              <a:rPr lang="en-US" sz="1000" b="0" kern="0" spc="0" baseline="0" dirty="0">
                <a:latin typeface="Arial" panose="020B0604020202020204" pitchFamily="34" charset="0"/>
                <a:ea typeface="Calibri" panose="020F0502020204030204" pitchFamily="34" charset="0"/>
                <a:cs typeface="Arial" panose="020B0604020202020204" pitchFamily="34" charset="0"/>
              </a:rPr>
              <a:t>Did you record site, and depth of tube? </a:t>
            </a:r>
          </a:p>
          <a:p>
            <a:pPr marL="162000" marR="0" lvl="0" indent="-162000">
              <a:lnSpc>
                <a:spcPct val="107000"/>
              </a:lnSpc>
              <a:spcBef>
                <a:spcPts val="0"/>
              </a:spcBef>
              <a:spcAft>
                <a:spcPts val="0"/>
              </a:spcAft>
              <a:buFont typeface="Arial" panose="020B0604020202020204" pitchFamily="34" charset="0"/>
              <a:buChar char="•"/>
            </a:pPr>
            <a:endParaRPr lang="en-US" sz="1000" b="0" kern="0" spc="0" baseline="0"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spc="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spc="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spc="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b="0" kern="100" spc="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spc="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p>
          <a:p>
            <a:pPr marL="0" marR="0" lvl="0" indent="-162000">
              <a:lnSpc>
                <a:spcPct val="107000"/>
              </a:lnSpc>
              <a:spcBef>
                <a:spcPts val="0"/>
              </a:spcBef>
              <a:spcAft>
                <a:spcPts val="0"/>
              </a:spcAft>
              <a:buFont typeface="Arial" panose="020B0604020202020204" pitchFamily="34" charset="0"/>
              <a:buChar char="•"/>
            </a:pPr>
            <a:r>
              <a:rPr lang="en-US" sz="1000" b="0" kern="0" spc="0" dirty="0">
                <a:latin typeface="Arial" panose="020B0604020202020204" pitchFamily="34" charset="0"/>
                <a:ea typeface="Calibri" panose="020F0502020204030204" pitchFamily="34" charset="0"/>
                <a:cs typeface="Arial" panose="020B0604020202020204" pitchFamily="34" charset="0"/>
              </a:rPr>
              <a:t>What did the health worker do to reduce the baby’s discomfort?</a:t>
            </a:r>
            <a:endParaRPr lang="en-US" sz="1000" b="0" kern="100" spc="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spc="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a:lnSpc>
                <a:spcPct val="107000"/>
              </a:lnSpc>
            </a:pPr>
            <a:endParaRPr lang="en-US" sz="1000" b="0" kern="0" spc="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endParaRPr lang="en-US" sz="1000" kern="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1000" i="1" dirty="0">
                <a:solidFill>
                  <a:srgbClr val="000000"/>
                </a:solidFill>
                <a:latin typeface="Arial" panose="020B0604020202020204" pitchFamily="34" charset="0"/>
                <a:cs typeface="Arial" panose="020B0604020202020204" pitchFamily="34" charset="0"/>
              </a:rPr>
              <a:t>To learn more  </a:t>
            </a:r>
            <a:r>
              <a:rPr lang="en-US" sz="1000" b="1" dirty="0">
                <a:latin typeface="Arial" panose="020B0604020202020204" pitchFamily="34" charset="0"/>
                <a:cs typeface="Arial" panose="020B0604020202020204" pitchFamily="34" charset="0"/>
                <a:hlinkClick r:id="rId3"/>
              </a:rPr>
              <a:t>The effect of expressed breast milk, swaddling and facilitated tucking methods in reducing the pain caused by orogastric tube insertion in preterm infants: A randomized controlled trial</a:t>
            </a:r>
            <a:endParaRPr lang="en-US" sz="1000" b="1" dirty="0">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endParaRPr lang="en-US" sz="1000" b="0" kern="0" spc="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103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7763"/>
            <a:ext cx="4114800" cy="3086100"/>
          </a:xfrm>
        </p:spPr>
      </p:sp>
      <p:sp>
        <p:nvSpPr>
          <p:cNvPr id="3" name="Notes Placeholder 2"/>
          <p:cNvSpPr>
            <a:spLocks noGrp="1"/>
          </p:cNvSpPr>
          <p:nvPr>
            <p:ph type="body" idx="1"/>
          </p:nvPr>
        </p:nvSpPr>
        <p:spPr/>
        <p:txBody>
          <a:bodyPr/>
          <a:lstStyle/>
          <a:p>
            <a:pPr marL="0" indent="0">
              <a:buNone/>
            </a:pPr>
            <a:endParaRPr lang="nb-NO" dirty="0"/>
          </a:p>
        </p:txBody>
      </p:sp>
    </p:spTree>
    <p:extLst>
      <p:ext uri="{BB962C8B-B14F-4D97-AF65-F5344CB8AC3E}">
        <p14:creationId xmlns:p14="http://schemas.microsoft.com/office/powerpoint/2010/main" val="3487899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defRPr/>
            </a:pPr>
            <a:endParaRPr lang="en-US" sz="1000" b="1" kern="100" dirty="0">
              <a:latin typeface="Arial" panose="020B0604020202020204" pitchFamily="34" charset="0"/>
              <a:ea typeface="Calibri" panose="020F0502020204030204" pitchFamily="34" charset="0"/>
              <a:cs typeface="Arial" panose="020B0604020202020204" pitchFamily="34" charset="0"/>
            </a:endParaRPr>
          </a:p>
          <a:p>
            <a:pPr>
              <a:defRPr/>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 supporting a mother to feed her newborn with a nasogastric tube.</a:t>
            </a:r>
            <a:endParaRPr lang="en-US" sz="1000" kern="100" dirty="0">
              <a:latin typeface="Arial" panose="020B0604020202020204" pitchFamily="34" charset="0"/>
              <a:ea typeface="Calibri" panose="020F0502020204030204" pitchFamily="34" charset="0"/>
              <a:cs typeface="Arial" panose="020B0604020202020204" pitchFamily="34" charset="0"/>
            </a:endParaRPr>
          </a:p>
          <a:p>
            <a:pPr marL="228600" indent="-228600">
              <a:buFont typeface="+mj-lt"/>
              <a:buAutoNum type="arabicPeriod"/>
              <a:defRPr/>
            </a:pPr>
            <a:r>
              <a:rPr lang="en-US" sz="1000" i="0" spc="0" dirty="0">
                <a:effectLst/>
                <a:latin typeface="Arial" panose="020B0604020202020204" pitchFamily="34" charset="0"/>
                <a:ea typeface="Myriad Pro" panose="020B0503030403020204"/>
                <a:cs typeface="Arial" panose="020B0604020202020204" pitchFamily="34" charset="0"/>
              </a:rPr>
              <a:t>Communicating </a:t>
            </a:r>
            <a:r>
              <a:rPr lang="en-US" sz="1000" i="0" spc="0" dirty="0">
                <a:latin typeface="Arial" panose="020B0604020202020204" pitchFamily="34" charset="0"/>
                <a:ea typeface="Myriad Pro" panose="020B0503030403020204"/>
                <a:cs typeface="Arial" panose="020B0604020202020204" pitchFamily="34" charset="0"/>
              </a:rPr>
              <a:t>to</a:t>
            </a:r>
            <a:r>
              <a:rPr lang="en-US" sz="1000" i="0" spc="0" dirty="0">
                <a:effectLst/>
                <a:latin typeface="Arial" panose="020B0604020202020204" pitchFamily="34" charset="0"/>
                <a:ea typeface="Myriad Pro" panose="020B0503030403020204"/>
                <a:cs typeface="Arial" panose="020B0604020202020204" pitchFamily="34" charset="0"/>
              </a:rPr>
              <a:t> the mother </a:t>
            </a:r>
            <a:r>
              <a:rPr lang="en-US" sz="1000" dirty="0">
                <a:latin typeface="Arial" panose="020B0604020202020204" pitchFamily="34" charset="0"/>
                <a:ea typeface="Myriad Pro" panose="020B0503030403020204"/>
                <a:cs typeface="Arial" panose="020B0604020202020204" pitchFamily="34" charset="0"/>
              </a:rPr>
              <a:t>what signs to observe</a:t>
            </a:r>
            <a:endParaRPr lang="en-US" sz="1000" i="0" spc="0" dirty="0">
              <a:effectLst/>
              <a:latin typeface="Arial" panose="020B0604020202020204" pitchFamily="34" charset="0"/>
              <a:ea typeface="Myriad Pro" panose="020B0503030403020204"/>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i="0" spc="0" dirty="0">
                <a:effectLst/>
                <a:latin typeface="Arial" panose="020B0604020202020204" pitchFamily="34" charset="0"/>
                <a:ea typeface="Myriad Pro" panose="020B0503030403020204"/>
                <a:cs typeface="Arial" panose="020B0604020202020204" pitchFamily="34" charset="0"/>
              </a:rPr>
              <a:t>Explaining the steps of measuring volume, holding the syringe, recording, and reporting to health 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i="0" spc="0" dirty="0">
                <a:effectLst/>
                <a:latin typeface="Arial" panose="020B0604020202020204" pitchFamily="34" charset="0"/>
                <a:ea typeface="Myriad Pro" panose="020B0503030403020204"/>
                <a:cs typeface="Arial" panose="020B0604020202020204" pitchFamily="34" charset="0"/>
              </a:rPr>
              <a:t>Supporting mother for correct measurement of expressed breast milk and feeding baby safely herself</a:t>
            </a:r>
          </a:p>
          <a:p>
            <a:pPr marL="228600" marR="0" lvl="0" indent="-228600" algn="l" defTabSz="914400" rtl="0" eaLnBrk="1" fontAlgn="auto" latinLnBrk="0" hangingPunct="1">
              <a:lnSpc>
                <a:spcPct val="100000"/>
              </a:lnSpc>
              <a:spcBef>
                <a:spcPts val="0"/>
              </a:spcBef>
              <a:spcAft>
                <a:spcPts val="0"/>
              </a:spcAft>
              <a:buClrTx/>
              <a:buSzTx/>
              <a:buFontTx/>
              <a:buAutoNum type="arabicPlain" startAt="3"/>
              <a:tabLst/>
              <a:defRPr/>
            </a:pPr>
            <a:endParaRPr lang="en-GB" sz="1000" spc="-60" dirty="0">
              <a:effectLst/>
              <a:latin typeface="Arial" panose="020B0604020202020204" pitchFamily="34" charset="0"/>
              <a:ea typeface="Myriad Pro" panose="020B0503030403020204"/>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data recorded and used?</a:t>
            </a:r>
          </a:p>
          <a:p>
            <a:pPr marL="0" marR="0" lvl="0" indent="-162000">
              <a:lnSpc>
                <a:spcPct val="107000"/>
              </a:lnSpc>
              <a:spcBef>
                <a:spcPts val="0"/>
              </a:spcBef>
              <a:spcAft>
                <a:spcPts val="0"/>
              </a:spcAft>
              <a:buFont typeface="Arial" panose="020B0604020202020204" pitchFamily="34" charset="0"/>
              <a:buChar char="•"/>
            </a:pP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Did the health worker</a:t>
            </a:r>
            <a:r>
              <a:rPr lang="en-US" sz="1000" b="0" kern="0" baseline="0" dirty="0">
                <a:effectLst/>
                <a:latin typeface="Arial" panose="020B0604020202020204" pitchFamily="34" charset="0"/>
                <a:ea typeface="Times New Roman" panose="02020603050405020304" pitchFamily="18" charset="0"/>
                <a:cs typeface="Arial" panose="020B0604020202020204" pitchFamily="34" charset="0"/>
              </a:rPr>
              <a:t> explain what to observe and when to call a health worker</a:t>
            </a:r>
            <a:r>
              <a:rPr lang="en-US" sz="1000" b="0" kern="0" dirty="0">
                <a:effectLst/>
                <a:latin typeface="Arial" panose="020B0604020202020204" pitchFamily="34" charset="0"/>
                <a:ea typeface="Times New Roman" panose="02020603050405020304" pitchFamily="18" charset="0"/>
                <a:cs typeface="Arial" panose="020B0604020202020204" pitchFamily="34" charset="0"/>
              </a:rPr>
              <a:t>?</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marL="0" marR="0" lvl="0" indent="-162000">
              <a:lnSpc>
                <a:spcPct val="107000"/>
              </a:lnSpc>
              <a:spcBef>
                <a:spcPts val="0"/>
              </a:spcBef>
              <a:spcAft>
                <a:spcPts val="0"/>
              </a:spcAft>
              <a:buFont typeface="Arial" panose="020B0604020202020204" pitchFamily="34" charset="0"/>
              <a:buChar char="•"/>
            </a:pPr>
            <a:endParaRPr lang="en-US" sz="1000" kern="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1000" b="0" i="1" kern="0" dirty="0">
                <a:effectLst/>
                <a:latin typeface="Arial" panose="020B0604020202020204" pitchFamily="34" charset="0"/>
                <a:ea typeface="Calibri" panose="020F0502020204030204" pitchFamily="34" charset="0"/>
                <a:cs typeface="Arial" panose="020B0604020202020204" pitchFamily="34" charset="0"/>
              </a:rPr>
              <a:t>View video</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83003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4686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promoting time at the breast for stimulating feeding reflexes in preterm babies not yet able to attach.</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Do you encourage preterm newborns to </a:t>
            </a: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at the breast in your health facility?</a:t>
            </a: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23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latin typeface="Arial" panose="020B0604020202020204" pitchFamily="34" charset="0"/>
                <a:cs typeface="Arial" panose="020B0604020202020204" pitchFamily="34" charset="0"/>
              </a:rPr>
              <a:t>View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dirty="0">
              <a:latin typeface="Arial" panose="020B0604020202020204" pitchFamily="34" charset="0"/>
              <a:cs typeface="Arial" panose="020B0604020202020204" pitchFamily="34" charset="0"/>
            </a:endParaRPr>
          </a:p>
          <a:p>
            <a:pPr marL="0" indent="0">
              <a:spcBef>
                <a:spcPts val="0"/>
              </a:spcBef>
              <a:buNone/>
            </a:pPr>
            <a:r>
              <a:rPr lang="en-US" sz="1000" b="0" kern="100" dirty="0">
                <a:latin typeface="Arial" panose="020B0604020202020204" pitchFamily="34" charset="0"/>
                <a:ea typeface="Calibri" panose="020F0502020204030204"/>
                <a:cs typeface="Arial" panose="020B0604020202020204" pitchFamily="34" charset="0"/>
              </a:rPr>
              <a:t>What new knowledge is presented in this video?</a:t>
            </a:r>
          </a:p>
          <a:p>
            <a:pPr marL="0" indent="0">
              <a:spcBef>
                <a:spcPts val="0"/>
              </a:spcBef>
              <a:buNone/>
            </a:pPr>
            <a:r>
              <a:rPr lang="en-US" sz="1000" b="0" kern="100" dirty="0">
                <a:latin typeface="Arial" panose="020B0604020202020204" pitchFamily="34" charset="0"/>
                <a:ea typeface="Calibri" panose="020F0502020204030204"/>
                <a:cs typeface="Arial" panose="020B0604020202020204" pitchFamily="34" charset="0"/>
              </a:rPr>
              <a:t>Are there any skills or practices that differ from your current practice?</a:t>
            </a:r>
          </a:p>
          <a:p>
            <a:pPr marL="0" indent="0">
              <a:spcBef>
                <a:spcPts val="0"/>
              </a:spcBef>
              <a:buNone/>
            </a:pPr>
            <a:r>
              <a:rPr lang="en-US" sz="1000" b="0" kern="100" dirty="0">
                <a:latin typeface="Arial" panose="020B0604020202020204" pitchFamily="34" charset="0"/>
                <a:ea typeface="Calibri" panose="020F0502020204030204"/>
                <a:cs typeface="Arial" panose="020B0604020202020204" pitchFamily="34" charset="0"/>
              </a:rPr>
              <a:t>Does this video highlight any quality gaps in your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r>
              <a:rPr lang="en-US" sz="1000" dirty="0">
                <a:effectLst/>
                <a:latin typeface="Arial" panose="020B0604020202020204" pitchFamily="34" charset="0"/>
                <a:ea typeface="Minion Pro"/>
                <a:cs typeface="Arial" panose="020B0604020202020204" pitchFamily="34" charset="0"/>
              </a:rPr>
              <a:t>Counsel mothers how to introduce a low- birthweight</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baby</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to</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the</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breast</a:t>
            </a:r>
            <a:r>
              <a:rPr lang="en-US" sz="1000" spc="-30" dirty="0">
                <a:effectLst/>
                <a:latin typeface="Arial" panose="020B0604020202020204" pitchFamily="34" charset="0"/>
                <a:ea typeface="Minion Pro"/>
                <a:cs typeface="Arial" panose="020B0604020202020204" pitchFamily="34" charset="0"/>
              </a:rPr>
              <a:t> </a:t>
            </a:r>
            <a:r>
              <a:rPr lang="en-US" sz="1000" spc="-15" dirty="0">
                <a:effectLst/>
                <a:latin typeface="Arial" panose="020B0604020202020204" pitchFamily="34" charset="0"/>
                <a:ea typeface="Minion Pro"/>
                <a:cs typeface="Arial" panose="020B0604020202020204" pitchFamily="34" charset="0"/>
              </a:rPr>
              <a:t>gradually,</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using</a:t>
            </a:r>
            <a:r>
              <a:rPr lang="en-US" sz="1000" spc="-25"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the</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same</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principles</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of</a:t>
            </a:r>
            <a:r>
              <a:rPr lang="en-US" sz="1000" spc="-3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positioning and attachment learned in “Breastfeeding: ensuring a good</a:t>
            </a:r>
            <a:r>
              <a:rPr lang="en-US" sz="1000" spc="-55"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start”.</a:t>
            </a:r>
          </a:p>
          <a:p>
            <a:pPr marL="171450" indent="-171450">
              <a:buFont typeface="Arial" panose="020B0604020202020204" pitchFamily="34" charset="0"/>
              <a:buChar char="•"/>
            </a:pPr>
            <a:r>
              <a:rPr lang="en-US" sz="1000" dirty="0">
                <a:effectLst/>
                <a:latin typeface="Arial" panose="020B0604020202020204" pitchFamily="34" charset="0"/>
                <a:ea typeface="Myriad Pro" panose="020B0503030403020204"/>
                <a:cs typeface="Arial" panose="020B0604020202020204" pitchFamily="34" charset="0"/>
              </a:rPr>
              <a:t>Ensure the head and neck of the baby are supported;</a:t>
            </a:r>
          </a:p>
          <a:p>
            <a:pPr marL="171450" indent="-171450">
              <a:buFont typeface="Arial" panose="020B0604020202020204" pitchFamily="34" charset="0"/>
              <a:buChar char="•"/>
            </a:pPr>
            <a:r>
              <a:rPr lang="en-US" sz="1000" dirty="0">
                <a:effectLst/>
                <a:latin typeface="Arial" panose="020B0604020202020204" pitchFamily="34" charset="0"/>
                <a:ea typeface="Myriad Pro" panose="020B0503030403020204"/>
                <a:cs typeface="Arial" panose="020B0604020202020204" pitchFamily="34" charset="0"/>
              </a:rPr>
              <a:t>Feeding at the breast is guided by the infant’s competence and stability rather than by a certain gestational/postnatal/postmenstrual age or weight.</a:t>
            </a:r>
          </a:p>
          <a:p>
            <a:pPr marL="171450" indent="-171450">
              <a:buFont typeface="Arial" panose="020B0604020202020204" pitchFamily="34" charset="0"/>
              <a:buChar char="•"/>
            </a:pPr>
            <a:r>
              <a:rPr lang="en-US" sz="1000" dirty="0">
                <a:effectLst/>
                <a:latin typeface="Arial" panose="020B0604020202020204" pitchFamily="34" charset="0"/>
                <a:ea typeface="Myriad Pro" panose="020B0503030403020204"/>
                <a:cs typeface="Arial" panose="020B0604020202020204" pitchFamily="34" charset="0"/>
              </a:rPr>
              <a:t>It is important to recognize signs of the transition from deep to active sleep and waking up.</a:t>
            </a:r>
          </a:p>
          <a:p>
            <a:pPr marL="171450" indent="-171450">
              <a:buFont typeface="Arial" panose="020B0604020202020204" pitchFamily="34" charset="0"/>
              <a:buChar char="•"/>
            </a:pPr>
            <a:r>
              <a:rPr lang="en-US" sz="1000" dirty="0">
                <a:effectLst/>
                <a:latin typeface="Arial" panose="020B0604020202020204" pitchFamily="34" charset="0"/>
                <a:ea typeface="Myriad Pro" panose="020B0503030403020204"/>
                <a:cs typeface="Arial" panose="020B0604020202020204" pitchFamily="34" charset="0"/>
              </a:rPr>
              <a:t>Guide the mother not to interrupt the deep sleep stage just for routine feeding.</a:t>
            </a:r>
          </a:p>
          <a:p>
            <a:pPr marL="171450" indent="-171450">
              <a:buFont typeface="Arial" panose="020B0604020202020204" pitchFamily="34" charset="0"/>
              <a:buChar char="•"/>
            </a:pPr>
            <a:r>
              <a:rPr lang="en-US" sz="1000" dirty="0">
                <a:effectLst/>
                <a:latin typeface="Arial" panose="020B0604020202020204" pitchFamily="34" charset="0"/>
                <a:ea typeface="Myriad Pro" panose="020B0503030403020204"/>
                <a:cs typeface="Arial" panose="020B0604020202020204" pitchFamily="34" charset="0"/>
              </a:rPr>
              <a:t>Encourage the mother to observe her infant’s signs of interest in rooting and sucking and to breastfeed when her infant shows such signs. However, some babies will need waking or stimulating for feeding.</a:t>
            </a:r>
          </a:p>
          <a:p>
            <a:endParaRPr lang="en-US" sz="1000" dirty="0">
              <a:latin typeface="Arial" panose="020B0604020202020204" pitchFamily="34" charset="0"/>
              <a:ea typeface="Myriad Pro" panose="020B0503030403020204"/>
              <a:cs typeface="Arial" panose="020B0604020202020204" pitchFamily="34" charset="0"/>
            </a:endParaRPr>
          </a:p>
          <a:p>
            <a:r>
              <a:rPr lang="en-US" sz="1000" dirty="0">
                <a:effectLst/>
                <a:latin typeface="Arial" panose="020B0604020202020204" pitchFamily="34" charset="0"/>
                <a:ea typeface="Myriad Pro" panose="020B0503030403020204"/>
                <a:cs typeface="Arial" panose="020B0604020202020204" pitchFamily="34" charset="0"/>
              </a:rPr>
              <a:t>In</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spc="-15" dirty="0">
                <a:effectLst/>
                <a:latin typeface="Arial" panose="020B0604020202020204" pitchFamily="34" charset="0"/>
                <a:ea typeface="Myriad Pro" panose="020B0503030403020204"/>
                <a:cs typeface="Arial" panose="020B0604020202020204" pitchFamily="34" charset="0"/>
              </a:rPr>
              <a:t>many</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newborn</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units,</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err="1">
                <a:effectLst/>
                <a:latin typeface="Arial" panose="020B0604020202020204" pitchFamily="34" charset="0"/>
                <a:ea typeface="Myriad Pro" panose="020B0503030403020204"/>
                <a:cs typeface="Arial" panose="020B0604020202020204" pitchFamily="34" charset="0"/>
              </a:rPr>
              <a:t>oromotor</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stimulation</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is</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used</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to</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promote</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earlier</a:t>
            </a:r>
            <a:r>
              <a:rPr lang="en-US" sz="1000" spc="-30"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feeding</a:t>
            </a:r>
            <a:r>
              <a:rPr lang="en-US" sz="1000" spc="-25" dirty="0">
                <a:effectLst/>
                <a:latin typeface="Arial" panose="020B0604020202020204" pitchFamily="34" charset="0"/>
                <a:ea typeface="Myriad Pro" panose="020B0503030403020204"/>
                <a:cs typeface="Arial" panose="020B0604020202020204" pitchFamily="34" charset="0"/>
              </a:rPr>
              <a:t> </a:t>
            </a:r>
            <a:r>
              <a:rPr lang="en-US" sz="1000" dirty="0">
                <a:effectLst/>
                <a:latin typeface="Arial" panose="020B0604020202020204" pitchFamily="34" charset="0"/>
                <a:ea typeface="Myriad Pro" panose="020B0503030403020204"/>
                <a:cs typeface="Arial" panose="020B0604020202020204" pitchFamily="34" charset="0"/>
              </a:rPr>
              <a:t>in newborns.</a:t>
            </a:r>
            <a:endParaRPr lang="en-GB" sz="1000" dirty="0">
              <a:effectLst/>
              <a:latin typeface="Arial" panose="020B0604020202020204" pitchFamily="34" charset="0"/>
              <a:ea typeface="Myriad Pro" panose="020B0503030403020204"/>
              <a:cs typeface="Arial" panose="020B0604020202020204" pitchFamily="34" charset="0"/>
            </a:endParaRPr>
          </a:p>
          <a:p>
            <a:r>
              <a:rPr lang="en-US" sz="1000" dirty="0">
                <a:latin typeface="Arial" panose="020B0604020202020204" pitchFamily="34" charset="0"/>
                <a:cs typeface="Arial" panose="020B0604020202020204" pitchFamily="34" charset="0"/>
              </a:rPr>
              <a:t>Non‐nutritive breastfeeding has been shown to increase milk supply and duration of breastfeeding post discharge.</a:t>
            </a:r>
          </a:p>
          <a:p>
            <a:endParaRPr lang="en-US"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679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103563" cy="2327275"/>
          </a:xfrm>
        </p:spPr>
      </p:sp>
      <p:sp>
        <p:nvSpPr>
          <p:cNvPr id="3" name="Notes Placeholder 2"/>
          <p:cNvSpPr>
            <a:spLocks noGrp="1"/>
          </p:cNvSpPr>
          <p:nvPr>
            <p:ph type="body" idx="1"/>
          </p:nvPr>
        </p:nvSpPr>
        <p:spPr>
          <a:xfrm>
            <a:off x="723900" y="3470275"/>
            <a:ext cx="5664200" cy="5433093"/>
          </a:xfrm>
        </p:spPr>
        <p:txBody>
          <a:bodyPr/>
          <a:lstStyle/>
          <a:p>
            <a:pPr marR="1085850" lvl="0" algn="just">
              <a:lnSpc>
                <a:spcPct val="105000"/>
              </a:lnSpc>
              <a:spcAft>
                <a:spcPts val="10"/>
              </a:spcAft>
              <a:buSzPts val="1100"/>
              <a:tabLst>
                <a:tab pos="478790" algn="l"/>
              </a:tabLst>
            </a:pPr>
            <a:r>
              <a:rPr lang="en-US" sz="1000" b="0" i="1" dirty="0">
                <a:latin typeface="Arial" panose="020B0604020202020204" pitchFamily="34" charset="0"/>
                <a:ea typeface="Myriad Pro"/>
                <a:cs typeface="Arial" panose="020B0604020202020204" pitchFamily="34" charset="0"/>
              </a:rPr>
              <a:t>V</a:t>
            </a:r>
            <a:r>
              <a:rPr lang="en-US" sz="1000" b="0" i="1" dirty="0">
                <a:effectLst/>
                <a:latin typeface="Arial" panose="020B0604020202020204" pitchFamily="34" charset="0"/>
                <a:ea typeface="Myriad Pro"/>
                <a:cs typeface="Arial" panose="020B0604020202020204" pitchFamily="34" charset="0"/>
              </a:rPr>
              <a:t>iew video </a:t>
            </a:r>
            <a:endParaRPr lang="en-US" sz="1000" b="0" i="1" dirty="0">
              <a:latin typeface="Arial" panose="020B0604020202020204" pitchFamily="34" charset="0"/>
              <a:cs typeface="Arial" panose="020B0604020202020204" pitchFamily="34" charset="0"/>
            </a:endParaRPr>
          </a:p>
          <a:p>
            <a:pPr>
              <a:spcAft>
                <a:spcPts val="10"/>
              </a:spcAft>
            </a:pPr>
            <a:endParaRPr lang="en-US" sz="1000" dirty="0">
              <a:latin typeface="Arial" panose="020B0604020202020204" pitchFamily="34" charset="0"/>
              <a:cs typeface="Arial" panose="020B0604020202020204" pitchFamily="34" charset="0"/>
            </a:endParaRPr>
          </a:p>
          <a:p>
            <a:pPr>
              <a:spcAft>
                <a:spcPts val="10"/>
              </a:spcAft>
            </a:pPr>
            <a:r>
              <a:rPr lang="en-US" sz="1000" b="1" dirty="0" err="1">
                <a:effectLst/>
                <a:latin typeface="Arial" panose="020B0604020202020204" pitchFamily="34" charset="0"/>
                <a:ea typeface="Myriad Pro"/>
                <a:cs typeface="Arial" panose="020B0604020202020204" pitchFamily="34" charset="0"/>
              </a:rPr>
              <a:t>Practise</a:t>
            </a:r>
            <a:r>
              <a:rPr lang="en-US" sz="1000" b="1" dirty="0">
                <a:latin typeface="Arial" panose="020B0604020202020204" pitchFamily="34" charset="0"/>
                <a:ea typeface="Myriad Pro"/>
                <a:cs typeface="Arial" panose="020B0604020202020204" pitchFamily="34" charset="0"/>
              </a:rPr>
              <a:t> positioning and attachment for the small baby in the role of health worker and mother.</a:t>
            </a:r>
            <a:endParaRPr lang="en-US" sz="1000" dirty="0">
              <a:latin typeface="Arial" panose="020B0604020202020204" pitchFamily="34" charset="0"/>
              <a:cs typeface="Arial" panose="020B0604020202020204" pitchFamily="34" charset="0"/>
            </a:endParaRPr>
          </a:p>
          <a:p>
            <a:pPr marR="1085850" lvl="0">
              <a:lnSpc>
                <a:spcPct val="105000"/>
              </a:lnSpc>
              <a:spcAft>
                <a:spcPts val="10"/>
              </a:spcAft>
              <a:buSzPts val="1100"/>
              <a:tabLst>
                <a:tab pos="478790" algn="l"/>
              </a:tabLst>
            </a:pPr>
            <a:r>
              <a:rPr lang="en-US" sz="1000" b="1" dirty="0">
                <a:latin typeface="Arial" panose="020B0604020202020204" pitchFamily="34" charset="0"/>
                <a:ea typeface="Myriad Pro"/>
                <a:cs typeface="Arial" panose="020B0604020202020204" pitchFamily="34" charset="0"/>
              </a:rPr>
              <a:t>Removing the baby from KMC position</a:t>
            </a:r>
          </a:p>
          <a:p>
            <a:pPr marL="171450" marR="1085850" indent="-171450">
              <a:lnSpc>
                <a:spcPct val="105000"/>
              </a:lnSpc>
              <a:spcAft>
                <a:spcPts val="10"/>
              </a:spcAft>
              <a:buSzPts val="1100"/>
              <a:buFont typeface="Arial" panose="020B0604020202020204" pitchFamily="34" charset="0"/>
              <a:buChar char="•"/>
              <a:tabLst>
                <a:tab pos="478790" algn="l"/>
              </a:tabLst>
            </a:pPr>
            <a:r>
              <a:rPr lang="en-US" sz="1000" dirty="0">
                <a:effectLst/>
                <a:latin typeface="Arial" panose="020B0604020202020204" pitchFamily="34" charset="0"/>
                <a:ea typeface="Myriad Pro"/>
                <a:cs typeface="Arial" panose="020B0604020202020204" pitchFamily="34" charset="0"/>
              </a:rPr>
              <a:t>Loosen</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the</a:t>
            </a:r>
            <a:r>
              <a:rPr lang="en-US" sz="1000" spc="-25" dirty="0">
                <a:effectLst/>
                <a:latin typeface="Arial" panose="020B0604020202020204" pitchFamily="34" charset="0"/>
                <a:ea typeface="Myriad Pro"/>
                <a:cs typeface="Arial" panose="020B0604020202020204" pitchFamily="34" charset="0"/>
              </a:rPr>
              <a:t> </a:t>
            </a:r>
            <a:r>
              <a:rPr lang="en-US" sz="1000" spc="-25" dirty="0">
                <a:latin typeface="Arial" panose="020B0604020202020204" pitchFamily="34" charset="0"/>
                <a:ea typeface="Myriad Pro"/>
                <a:cs typeface="Arial" panose="020B0604020202020204" pitchFamily="34" charset="0"/>
              </a:rPr>
              <a:t>wrap/binder</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and</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support</a:t>
            </a:r>
            <a:r>
              <a:rPr lang="en-US" sz="1000" spc="-20"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the</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head</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and buttocks. </a:t>
            </a:r>
          </a:p>
          <a:p>
            <a:pPr marL="171450" marR="1085850" indent="-171450">
              <a:lnSpc>
                <a:spcPct val="105000"/>
              </a:lnSpc>
              <a:spcAft>
                <a:spcPts val="10"/>
              </a:spcAft>
              <a:buSzPts val="1100"/>
              <a:buFont typeface="Arial" panose="020B0604020202020204" pitchFamily="34" charset="0"/>
              <a:buChar char="•"/>
              <a:tabLst>
                <a:tab pos="478790" algn="l"/>
              </a:tabLst>
            </a:pPr>
            <a:r>
              <a:rPr lang="en-US" sz="1000" spc="-15" dirty="0">
                <a:effectLst/>
                <a:latin typeface="Arial" panose="020B0604020202020204" pitchFamily="34" charset="0"/>
                <a:ea typeface="Myriad Pro"/>
                <a:cs typeface="Arial" panose="020B0604020202020204" pitchFamily="34" charset="0"/>
              </a:rPr>
              <a:t>Ensure </a:t>
            </a:r>
            <a:r>
              <a:rPr lang="en-US" sz="1000" dirty="0">
                <a:effectLst/>
                <a:latin typeface="Arial" panose="020B0604020202020204" pitchFamily="34" charset="0"/>
                <a:ea typeface="Myriad Pro"/>
                <a:cs typeface="Arial" panose="020B0604020202020204" pitchFamily="34" charset="0"/>
              </a:rPr>
              <a:t>that the baby remains wrapped </a:t>
            </a:r>
            <a:r>
              <a:rPr lang="en-US" sz="1000" dirty="0">
                <a:latin typeface="Arial" panose="020B0604020202020204" pitchFamily="34" charset="0"/>
                <a:ea typeface="Myriad Pro"/>
                <a:cs typeface="Arial" panose="020B0604020202020204" pitchFamily="34" charset="0"/>
              </a:rPr>
              <a:t>to stay warm but</a:t>
            </a:r>
            <a:r>
              <a:rPr lang="en-US" sz="1000" dirty="0">
                <a:effectLst/>
                <a:latin typeface="Arial" panose="020B0604020202020204" pitchFamily="34" charset="0"/>
                <a:ea typeface="Myriad Pro"/>
                <a:cs typeface="Arial" panose="020B0604020202020204" pitchFamily="34" charset="0"/>
              </a:rPr>
              <a:t> has the arms and hands</a:t>
            </a:r>
            <a:r>
              <a:rPr lang="en-US" sz="1000" spc="-1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free.</a:t>
            </a:r>
            <a:endParaRPr lang="en-US" sz="1000" dirty="0">
              <a:latin typeface="Arial" panose="020B0604020202020204" pitchFamily="34" charset="0"/>
              <a:cs typeface="Arial" panose="020B0604020202020204" pitchFamily="34" charset="0"/>
            </a:endParaRPr>
          </a:p>
          <a:p>
            <a:pPr marL="0" marR="1085850" lvl="0" indent="0">
              <a:lnSpc>
                <a:spcPct val="105000"/>
              </a:lnSpc>
              <a:spcAft>
                <a:spcPts val="10"/>
              </a:spcAft>
              <a:buSzPts val="1100"/>
              <a:buFont typeface="+mj-lt"/>
              <a:buNone/>
              <a:tabLst>
                <a:tab pos="478790" algn="l"/>
              </a:tabLst>
            </a:pPr>
            <a:r>
              <a:rPr lang="en-US" sz="1000" b="1" dirty="0">
                <a:latin typeface="Arial" panose="020B0604020202020204" pitchFamily="34" charset="0"/>
                <a:cs typeface="Arial" panose="020B0604020202020204" pitchFamily="34" charset="0"/>
              </a:rPr>
              <a:t>Positioning the small baby </a:t>
            </a:r>
          </a:p>
          <a:p>
            <a:pPr marL="162000" marR="1085850" lvl="0" indent="-162000">
              <a:lnSpc>
                <a:spcPct val="105000"/>
              </a:lnSpc>
              <a:spcAft>
                <a:spcPts val="10"/>
              </a:spcAft>
              <a:buSzPts val="1100"/>
              <a:buFont typeface="Arial" panose="020B0604020202020204" pitchFamily="34" charset="0"/>
              <a:buChar char="•"/>
              <a:tabLst>
                <a:tab pos="478790" algn="l"/>
              </a:tabLst>
            </a:pPr>
            <a:r>
              <a:rPr lang="en-US" sz="1000" i="0" dirty="0">
                <a:latin typeface="Arial" panose="020B0604020202020204" pitchFamily="34" charset="0"/>
                <a:cs typeface="Arial" panose="020B0604020202020204" pitchFamily="34" charset="0"/>
              </a:rPr>
              <a:t>Cross cradle </a:t>
            </a:r>
            <a:r>
              <a:rPr lang="en-US" sz="1000" dirty="0">
                <a:latin typeface="Arial" panose="020B0604020202020204" pitchFamily="34" charset="0"/>
                <a:cs typeface="Arial" panose="020B0604020202020204" pitchFamily="34" charset="0"/>
              </a:rPr>
              <a:t>h</a:t>
            </a:r>
            <a:r>
              <a:rPr lang="en-US" sz="1000" i="0" dirty="0">
                <a:latin typeface="Arial" panose="020B0604020202020204" pitchFamily="34" charset="0"/>
                <a:cs typeface="Arial" panose="020B0604020202020204" pitchFamily="34" charset="0"/>
              </a:rPr>
              <a:t>old </a:t>
            </a:r>
            <a:r>
              <a:rPr lang="en-US" sz="1000" i="1"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allows a better view of the baby and controls the baby’s head</a:t>
            </a:r>
          </a:p>
          <a:p>
            <a:pPr marL="162000" marR="1085850" lvl="0" indent="-162000">
              <a:lnSpc>
                <a:spcPct val="105000"/>
              </a:lnSpc>
              <a:spcAft>
                <a:spcPts val="10"/>
              </a:spcAft>
              <a:buSzPts val="1100"/>
              <a:buFont typeface="Arial" panose="020B0604020202020204" pitchFamily="34" charset="0"/>
              <a:buChar char="•"/>
              <a:tabLst>
                <a:tab pos="478790" algn="l"/>
              </a:tabLst>
            </a:pPr>
            <a:r>
              <a:rPr lang="en-US" sz="1000" i="0" dirty="0">
                <a:latin typeface="Arial" panose="020B0604020202020204" pitchFamily="34" charset="0"/>
                <a:cs typeface="Arial" panose="020B0604020202020204" pitchFamily="34" charset="0"/>
              </a:rPr>
              <a:t>Dancer hold  </a:t>
            </a:r>
            <a:r>
              <a:rPr lang="en-US" sz="1000" i="1" dirty="0">
                <a:latin typeface="Arial" panose="020B0604020202020204" pitchFamily="34" charset="0"/>
                <a:cs typeface="Arial" panose="020B0604020202020204" pitchFamily="34" charset="0"/>
              </a:rPr>
              <a:t>– s</a:t>
            </a:r>
            <a:r>
              <a:rPr lang="en-US" sz="1000" dirty="0">
                <a:latin typeface="Arial" panose="020B0604020202020204" pitchFamily="34" charset="0"/>
                <a:cs typeface="Arial" panose="020B0604020202020204" pitchFamily="34" charset="0"/>
              </a:rPr>
              <a:t>upports baby’s chin between thumb and index finger (on cheeks) to help maintain attachment; supports the breast with thumb on top and fingers underneath so they form a ‘C’.</a:t>
            </a:r>
            <a:endParaRPr lang="en-US" sz="1000" b="1" dirty="0">
              <a:latin typeface="Arial" panose="020B0604020202020204" pitchFamily="34" charset="0"/>
              <a:cs typeface="Arial" panose="020B0604020202020204" pitchFamily="34" charset="0"/>
            </a:endParaRPr>
          </a:p>
          <a:p>
            <a:pPr marR="1085850" lvl="0" algn="just">
              <a:lnSpc>
                <a:spcPct val="105000"/>
              </a:lnSpc>
              <a:spcAft>
                <a:spcPts val="10"/>
              </a:spcAft>
              <a:buSzPts val="1100"/>
              <a:tabLst>
                <a:tab pos="478790" algn="l"/>
              </a:tabLst>
            </a:pPr>
            <a:r>
              <a:rPr lang="en-US" sz="1000" b="1" dirty="0">
                <a:latin typeface="Arial" panose="020B0604020202020204" pitchFamily="34" charset="0"/>
                <a:cs typeface="Arial" panose="020B0604020202020204" pitchFamily="34" charset="0"/>
              </a:rPr>
              <a:t>Returning the baby to KMC position</a:t>
            </a:r>
            <a:endParaRPr lang="en-GB" sz="1000" b="1" dirty="0">
              <a:latin typeface="Arial" panose="020B0604020202020204" pitchFamily="34" charset="0"/>
              <a:cs typeface="Arial" panose="020B0604020202020204" pitchFamily="34" charset="0"/>
            </a:endParaRPr>
          </a:p>
          <a:p>
            <a:pPr marL="162000" marR="1000760" lvl="0" indent="-162000">
              <a:lnSpc>
                <a:spcPct val="105000"/>
              </a:lnSpc>
              <a:spcBef>
                <a:spcPts val="80"/>
              </a:spcBef>
              <a:spcAft>
                <a:spcPts val="0"/>
              </a:spcAft>
              <a:buSzPts val="1100"/>
              <a:buFont typeface="Myriad Pro"/>
              <a:buChar char="•"/>
              <a:tabLst>
                <a:tab pos="476885" algn="l"/>
                <a:tab pos="477520" algn="l"/>
              </a:tabLst>
            </a:pPr>
            <a:r>
              <a:rPr lang="en-US" sz="1000" dirty="0">
                <a:latin typeface="Arial" panose="020B0604020202020204" pitchFamily="34" charset="0"/>
                <a:ea typeface="Myriad Pro"/>
                <a:cs typeface="Arial" panose="020B0604020202020204" pitchFamily="34" charset="0"/>
              </a:rPr>
              <a:t>S</a:t>
            </a:r>
            <a:r>
              <a:rPr lang="en-US" sz="1000" dirty="0">
                <a:effectLst/>
                <a:latin typeface="Arial" panose="020B0604020202020204" pitchFamily="34" charset="0"/>
                <a:ea typeface="Myriad Pro"/>
                <a:cs typeface="Arial" panose="020B0604020202020204" pitchFamily="34" charset="0"/>
              </a:rPr>
              <a:t>upport</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the</a:t>
            </a:r>
            <a:r>
              <a:rPr lang="en-US" sz="1000" spc="-30"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head</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and</a:t>
            </a:r>
            <a:r>
              <a:rPr lang="en-US" sz="1000" spc="-25" dirty="0">
                <a:effectLst/>
                <a:latin typeface="Arial" panose="020B0604020202020204" pitchFamily="34" charset="0"/>
                <a:ea typeface="Myriad Pro"/>
                <a:cs typeface="Arial" panose="020B0604020202020204" pitchFamily="34" charset="0"/>
              </a:rPr>
              <a:t> </a:t>
            </a:r>
            <a:r>
              <a:rPr lang="en-US" sz="1000" dirty="0">
                <a:effectLst/>
                <a:latin typeface="Arial" panose="020B0604020202020204" pitchFamily="34" charset="0"/>
                <a:ea typeface="Myriad Pro"/>
                <a:cs typeface="Arial" panose="020B0604020202020204" pitchFamily="34" charset="0"/>
              </a:rPr>
              <a:t>buttocks</a:t>
            </a:r>
            <a:r>
              <a:rPr lang="en-US" sz="1000" spc="-25" dirty="0">
                <a:effectLst/>
                <a:latin typeface="Arial" panose="020B0604020202020204" pitchFamily="34" charset="0"/>
                <a:ea typeface="Myriad Pro"/>
                <a:cs typeface="Arial" panose="020B0604020202020204" pitchFamily="34" charset="0"/>
              </a:rPr>
              <a:t> </a:t>
            </a:r>
            <a:r>
              <a:rPr lang="en-US" sz="1000" spc="-25" dirty="0">
                <a:latin typeface="Arial" panose="020B0604020202020204" pitchFamily="34" charset="0"/>
                <a:ea typeface="Myriad Pro"/>
                <a:cs typeface="Arial" panose="020B0604020202020204" pitchFamily="34" charset="0"/>
              </a:rPr>
              <a:t>while moving into and</a:t>
            </a:r>
            <a:r>
              <a:rPr lang="en-US" sz="1000" dirty="0">
                <a:effectLst/>
                <a:latin typeface="Arial" panose="020B0604020202020204" pitchFamily="34" charset="0"/>
                <a:ea typeface="Myriad Pro"/>
                <a:cs typeface="Arial" panose="020B0604020202020204" pitchFamily="34" charset="0"/>
              </a:rPr>
              <a:t> adjusting the</a:t>
            </a:r>
            <a:r>
              <a:rPr lang="en-US" sz="1000" spc="-5" dirty="0">
                <a:effectLst/>
                <a:latin typeface="Arial" panose="020B0604020202020204" pitchFamily="34" charset="0"/>
                <a:ea typeface="Myriad Pro"/>
                <a:cs typeface="Arial" panose="020B0604020202020204" pitchFamily="34" charset="0"/>
              </a:rPr>
              <a:t> </a:t>
            </a:r>
            <a:r>
              <a:rPr lang="en-US" sz="1000" spc="-15" dirty="0">
                <a:effectLst/>
                <a:latin typeface="Arial" panose="020B0604020202020204" pitchFamily="34" charset="0"/>
                <a:ea typeface="Myriad Pro"/>
                <a:cs typeface="Arial" panose="020B0604020202020204" pitchFamily="34" charset="0"/>
              </a:rPr>
              <a:t>binder or wrap.</a:t>
            </a:r>
            <a:endParaRPr lang="en-GB" sz="1000" dirty="0">
              <a:effectLst/>
              <a:latin typeface="Arial" panose="020B0604020202020204" pitchFamily="34" charset="0"/>
              <a:ea typeface="Myriad Pro"/>
              <a:cs typeface="Arial" panose="020B0604020202020204" pitchFamily="34" charset="0"/>
            </a:endParaRPr>
          </a:p>
          <a:p>
            <a:pPr marL="162000" marR="1064895" lvl="0" indent="-162000">
              <a:lnSpc>
                <a:spcPct val="105000"/>
              </a:lnSpc>
              <a:spcAft>
                <a:spcPts val="0"/>
              </a:spcAft>
              <a:buSzPts val="1100"/>
              <a:buFont typeface="Myriad Pro"/>
              <a:buChar char="•"/>
              <a:tabLst>
                <a:tab pos="476885" algn="l"/>
                <a:tab pos="477520" algn="l"/>
              </a:tabLst>
            </a:pPr>
            <a:r>
              <a:rPr lang="en-US" sz="1000" dirty="0">
                <a:effectLst/>
                <a:latin typeface="Arial" panose="020B0604020202020204" pitchFamily="34" charset="0"/>
                <a:ea typeface="Myriad Pro"/>
                <a:cs typeface="Arial" panose="020B0604020202020204" pitchFamily="34" charset="0"/>
              </a:rPr>
              <a:t>Turn baby’s head to one side, </a:t>
            </a:r>
            <a:r>
              <a:rPr lang="en-US" sz="1000" spc="-15" dirty="0">
                <a:effectLst/>
                <a:latin typeface="Arial" panose="020B0604020202020204" pitchFamily="34" charset="0"/>
                <a:ea typeface="Myriad Pro"/>
                <a:cs typeface="Arial" panose="020B0604020202020204" pitchFamily="34" charset="0"/>
              </a:rPr>
              <a:t>slightly </a:t>
            </a:r>
            <a:r>
              <a:rPr lang="en-US" sz="1000" dirty="0">
                <a:effectLst/>
                <a:latin typeface="Arial" panose="020B0604020202020204" pitchFamily="34" charset="0"/>
                <a:ea typeface="Myriad Pro"/>
                <a:cs typeface="Arial" panose="020B0604020202020204" pitchFamily="34" charset="0"/>
              </a:rPr>
              <a:t>extended</a:t>
            </a:r>
            <a:r>
              <a:rPr lang="en-US" sz="1000" dirty="0">
                <a:latin typeface="Arial" panose="020B0604020202020204" pitchFamily="34" charset="0"/>
                <a:ea typeface="Myriad Pro"/>
                <a:cs typeface="Arial" panose="020B0604020202020204" pitchFamily="34" charset="0"/>
              </a:rPr>
              <a:t> to keep the airway open and allow eye contact.</a:t>
            </a:r>
            <a:endParaRPr lang="en-GB" sz="1000" dirty="0">
              <a:effectLst/>
              <a:latin typeface="Arial" panose="020B0604020202020204" pitchFamily="34" charset="0"/>
              <a:ea typeface="Myriad Pro"/>
              <a:cs typeface="Arial" panose="020B0604020202020204" pitchFamily="34" charset="0"/>
            </a:endParaRPr>
          </a:p>
          <a:p>
            <a:pPr marL="162000" lvl="0" indent="-162000">
              <a:lnSpc>
                <a:spcPts val="1315"/>
              </a:lnSpc>
              <a:spcAft>
                <a:spcPts val="0"/>
              </a:spcAft>
              <a:buSzPts val="1100"/>
              <a:buFont typeface="Myriad Pro"/>
              <a:buChar char="•"/>
              <a:tabLst>
                <a:tab pos="476885" algn="l"/>
                <a:tab pos="477520" algn="l"/>
              </a:tabLst>
            </a:pPr>
            <a:r>
              <a:rPr lang="en-US" sz="1000" dirty="0">
                <a:effectLst/>
                <a:latin typeface="Arial" panose="020B0604020202020204" pitchFamily="34" charset="0"/>
                <a:ea typeface="Myriad Pro"/>
                <a:cs typeface="Arial" panose="020B0604020202020204" pitchFamily="34" charset="0"/>
              </a:rPr>
              <a:t>The top of the binder is just beneath the baby’s</a:t>
            </a:r>
            <a:r>
              <a:rPr lang="en-US" sz="1000" spc="-20" dirty="0">
                <a:effectLst/>
                <a:latin typeface="Arial" panose="020B0604020202020204" pitchFamily="34" charset="0"/>
                <a:ea typeface="Myriad Pro"/>
                <a:cs typeface="Arial" panose="020B0604020202020204" pitchFamily="34" charset="0"/>
              </a:rPr>
              <a:t> ear.</a:t>
            </a:r>
            <a:endParaRPr lang="en-US" sz="1000" i="1" spc="-15" dirty="0">
              <a:effectLst/>
              <a:latin typeface="Arial" panose="020B0604020202020204" pitchFamily="34" charset="0"/>
              <a:ea typeface="Myriad Pro"/>
              <a:cs typeface="Arial" panose="020B0604020202020204" pitchFamily="34" charset="0"/>
            </a:endParaRPr>
          </a:p>
          <a:p>
            <a:pPr lvl="0">
              <a:lnSpc>
                <a:spcPts val="1315"/>
              </a:lnSpc>
              <a:spcAft>
                <a:spcPts val="0"/>
              </a:spcAft>
              <a:buSzPts val="1100"/>
              <a:tabLst>
                <a:tab pos="476885" algn="l"/>
                <a:tab pos="477520" algn="l"/>
              </a:tabLst>
            </a:pPr>
            <a:endParaRPr lang="en-US" sz="1000" b="1"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61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counselling and supporting the mother of a preterm newborn in positioning and attachment.</a:t>
            </a:r>
            <a:endParaRPr lang="en-US" sz="1000" b="1" kern="100" dirty="0">
              <a:latin typeface="Arial" panose="020B0604020202020204" pitchFamily="34" charset="0"/>
              <a:ea typeface="微软雅黑" panose="020B0503020204020204" pitchFamily="34" charset="-122"/>
              <a:cs typeface="Arial" panose="020B0604020202020204" pitchFamily="34" charset="0"/>
            </a:endParaRPr>
          </a:p>
          <a:p>
            <a:pPr marL="162000" indent="-162000">
              <a:buFont typeface="+mj-lt"/>
              <a:buAutoNum type="arabicPeriod"/>
            </a:pPr>
            <a:r>
              <a:rPr lang="en-US" sz="1000" b="0" kern="100" dirty="0">
                <a:latin typeface="Arial" panose="020B0604020202020204" pitchFamily="34" charset="0"/>
                <a:ea typeface="微软雅黑" panose="020B0503020204020204" pitchFamily="34" charset="-122"/>
                <a:cs typeface="Arial" panose="020B0604020202020204" pitchFamily="34" charset="0"/>
              </a:rPr>
              <a:t>Counselling on breastfeeding in KMC position</a:t>
            </a:r>
          </a:p>
          <a:p>
            <a:pPr marL="162000" indent="-162000">
              <a:buFont typeface="+mj-lt"/>
              <a:buAutoNum type="arabicPeriod"/>
            </a:pPr>
            <a:r>
              <a:rPr lang="en-US" sz="1000" kern="100" dirty="0">
                <a:latin typeface="Arial" panose="020B0604020202020204" pitchFamily="34" charset="0"/>
                <a:ea typeface="微软雅黑" panose="020B0503020204020204" pitchFamily="34" charset="-122"/>
                <a:cs typeface="Arial" panose="020B0604020202020204" pitchFamily="34" charset="0"/>
              </a:rPr>
              <a:t>Providing</a:t>
            </a:r>
            <a:r>
              <a:rPr lang="en-US" sz="1000" b="0" kern="100" dirty="0">
                <a:latin typeface="Arial" panose="020B0604020202020204" pitchFamily="34" charset="0"/>
                <a:ea typeface="微软雅黑" panose="020B0503020204020204" pitchFamily="34" charset="-122"/>
                <a:cs typeface="Arial" panose="020B0604020202020204" pitchFamily="34" charset="0"/>
              </a:rPr>
              <a:t> practical support for good positioning and attachment - </a:t>
            </a:r>
            <a:r>
              <a:rPr lang="en-US" sz="1000" b="1" kern="100" dirty="0">
                <a:latin typeface="Arial" panose="020B0604020202020204" pitchFamily="34" charset="0"/>
                <a:ea typeface="微软雅黑" panose="020B0503020204020204" pitchFamily="34" charset="-122"/>
                <a:cs typeface="Arial" panose="020B0604020202020204" pitchFamily="34" charset="0"/>
              </a:rPr>
              <a:t>using an alternative hold  with head and neck well supported.</a:t>
            </a:r>
          </a:p>
          <a:p>
            <a:pPr marL="0" marR="0" indent="0">
              <a:lnSpc>
                <a:spcPct val="107000"/>
              </a:lnSpc>
              <a:spcBef>
                <a:spcPts val="40"/>
              </a:spcBef>
              <a:spcAft>
                <a:spcPts val="0"/>
              </a:spcAft>
              <a:buNone/>
            </a:pPr>
            <a:endParaRPr lang="en-US" sz="1000" b="1" i="1"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US" sz="1000" b="0" i="0" kern="1200" dirty="0">
                <a:solidFill>
                  <a:srgbClr val="000000"/>
                </a:solidFill>
                <a:effectLst/>
                <a:latin typeface="Arial" panose="020B0604020202020204" pitchFamily="34" charset="0"/>
                <a:ea typeface="Myriad Pro"/>
                <a:cs typeface="Arial" panose="020B0604020202020204" pitchFamily="34" charset="0"/>
              </a:rPr>
              <a:t> –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will you change the next time? </a:t>
            </a:r>
          </a:p>
          <a:p>
            <a:pPr marL="162000" marR="0" lvl="0" indent="-162000">
              <a:lnSpc>
                <a:spcPct val="107000"/>
              </a:lnSpc>
              <a:spcBef>
                <a:spcPts val="0"/>
              </a:spcBef>
              <a:spcAft>
                <a:spcPts val="0"/>
              </a:spcAft>
              <a:buFont typeface="Arial" panose="020B0604020202020204" pitchFamily="34" charset="0"/>
              <a:buChar char="•"/>
            </a:pPr>
            <a:r>
              <a:rPr lang="en-GB" sz="1000" dirty="0">
                <a:solidFill>
                  <a:srgbClr val="000000"/>
                </a:solidFill>
                <a:latin typeface="Arial" panose="020B0604020202020204" pitchFamily="34" charset="0"/>
                <a:ea typeface="Myriad Pro"/>
                <a:cs typeface="Arial" panose="020B0604020202020204" pitchFamily="34" charset="0"/>
              </a:rPr>
              <a:t>Did you use a position suitable for a preterm infant?</a:t>
            </a:r>
            <a:endParaRPr lang="en-GB" sz="1000" b="0" kern="1200" dirty="0">
              <a:solidFill>
                <a:srgbClr val="000000"/>
              </a:solidFill>
              <a:effectLst/>
              <a:latin typeface="Arial" panose="020B0604020202020204" pitchFamily="34" charset="0"/>
              <a:ea typeface="Myriad Pro"/>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marR="0" lvl="0" indent="-162000">
              <a:lnSpc>
                <a:spcPct val="107000"/>
              </a:lnSpc>
              <a:spcBef>
                <a:spcPts val="0"/>
              </a:spcBef>
              <a:spcAft>
                <a:spcPts val="0"/>
              </a:spcAft>
              <a:buFont typeface="Arial" panose="020B0604020202020204" pitchFamily="34" charset="0"/>
              <a:buChar char="•"/>
            </a:pPr>
            <a:r>
              <a:rPr lang="en-US" sz="1000" b="0" kern="0" dirty="0">
                <a:latin typeface="Arial" panose="020B0604020202020204" pitchFamily="34" charset="0"/>
                <a:ea typeface="Calibri" panose="020F0502020204030204" pitchFamily="34" charset="0"/>
                <a:cs typeface="Arial" panose="020B0604020202020204" pitchFamily="34" charset="0"/>
              </a:rPr>
              <a:t>Was the health worker sensitive to </a:t>
            </a:r>
            <a:r>
              <a:rPr lang="en-US" sz="1000" kern="0" dirty="0">
                <a:latin typeface="Arial" panose="020B0604020202020204" pitchFamily="34" charset="0"/>
                <a:ea typeface="Calibri" panose="020F0502020204030204" pitchFamily="34" charset="0"/>
                <a:cs typeface="Arial" panose="020B0604020202020204" pitchFamily="34" charset="0"/>
              </a:rPr>
              <a:t>mother’s a</a:t>
            </a:r>
            <a:r>
              <a:rPr lang="en-US" sz="1000" b="0" kern="0" dirty="0">
                <a:latin typeface="Arial" panose="020B0604020202020204" pitchFamily="34" charset="0"/>
                <a:ea typeface="Calibri" panose="020F0502020204030204" pitchFamily="34" charset="0"/>
                <a:cs typeface="Arial" panose="020B0604020202020204" pitchFamily="34" charset="0"/>
              </a:rPr>
              <a:t>nxieties?</a:t>
            </a:r>
          </a:p>
          <a:p>
            <a:pPr marL="162000" indent="-162000">
              <a:lnSpc>
                <a:spcPct val="107000"/>
              </a:lnSpc>
              <a:buFont typeface="Arial" panose="020B0604020202020204" pitchFamily="34" charset="0"/>
              <a:buChar char="•"/>
            </a:pPr>
            <a:r>
              <a:rPr lang="en-US" sz="1000" kern="0" dirty="0">
                <a:effectLst/>
                <a:latin typeface="Arial" panose="020B0604020202020204" pitchFamily="34" charset="0"/>
                <a:ea typeface="Calibri" panose="020F0502020204030204" pitchFamily="34" charset="0"/>
                <a:cs typeface="Arial" panose="020B0604020202020204" pitchFamily="34" charset="0"/>
              </a:rPr>
              <a:t>Did the health worker ask for consent before touching you or the baby?</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 and supportive of head and buttocks?</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marL="162000" marR="0" lvl="0" indent="-162000">
              <a:lnSpc>
                <a:spcPct val="107000"/>
              </a:lnSpc>
              <a:spcBef>
                <a:spcPts val="0"/>
              </a:spcBef>
              <a:spcAft>
                <a:spcPts val="0"/>
              </a:spcAft>
              <a:buFont typeface="Arial" panose="020B0604020202020204" pitchFamily="34" charset="0"/>
              <a:buChar char="•"/>
            </a:pPr>
            <a:r>
              <a:rPr lang="en-US" sz="1000" b="0" kern="0" dirty="0">
                <a:latin typeface="Arial" panose="020B0604020202020204" pitchFamily="34" charset="0"/>
                <a:ea typeface="Calibri" panose="020F0502020204030204" pitchFamily="34" charset="0"/>
                <a:cs typeface="Arial" panose="020B0604020202020204" pitchFamily="34" charset="0"/>
              </a:rPr>
              <a:t>Was the baby kept warm?</a:t>
            </a:r>
          </a:p>
          <a:p>
            <a:endParaRPr lang="en-US" sz="1000" i="1" kern="100" dirty="0">
              <a:latin typeface="Arial" panose="020B0604020202020204" pitchFamily="34" charset="0"/>
              <a:ea typeface="微软雅黑" panose="020B0503020204020204" pitchFamily="34" charset="-122"/>
              <a:cs typeface="Arial" panose="020B0604020202020204" pitchFamily="34" charset="0"/>
            </a:endParaRPr>
          </a:p>
          <a:p>
            <a:r>
              <a:rPr lang="en-US" sz="1000" i="1" kern="100" dirty="0">
                <a:latin typeface="Arial" panose="020B0604020202020204" pitchFamily="34" charset="0"/>
                <a:ea typeface="微软雅黑" panose="020B0503020204020204" pitchFamily="34" charset="-122"/>
                <a:cs typeface="Arial" panose="020B0604020202020204" pitchFamily="34" charset="0"/>
              </a:rPr>
              <a:t>View video </a:t>
            </a:r>
          </a:p>
          <a:p>
            <a:endParaRPr lang="en-US" sz="1000" i="1" kern="100" dirty="0">
              <a:latin typeface="Arial" panose="020B0604020202020204" pitchFamily="34" charset="0"/>
              <a:ea typeface="微软雅黑" panose="020B0503020204020204" pitchFamily="34" charset="-122"/>
              <a:cs typeface="Arial" panose="020B0604020202020204" pitchFamily="34" charset="0"/>
            </a:endParaRPr>
          </a:p>
          <a:p>
            <a:r>
              <a:rPr lang="en-US" sz="1000" i="1" kern="100" dirty="0">
                <a:latin typeface="Arial" panose="020B0604020202020204" pitchFamily="34" charset="0"/>
                <a:ea typeface="微软雅黑" panose="020B0503020204020204" pitchFamily="34" charset="-122"/>
                <a:cs typeface="Arial" panose="020B0604020202020204" pitchFamily="34" charset="0"/>
              </a:rPr>
              <a:t>To learn more </a:t>
            </a:r>
            <a:br>
              <a:rPr lang="en-GB" sz="1000" i="1" u="sng" kern="100" dirty="0">
                <a:solidFill>
                  <a:schemeClr val="accent1"/>
                </a:solidFill>
                <a:latin typeface="Arial" panose="020B0604020202020204" pitchFamily="34" charset="0"/>
                <a:ea typeface="微软雅黑" panose="020B0503020204020204" pitchFamily="34" charset="-122"/>
                <a:cs typeface="Arial" panose="020B0604020202020204" pitchFamily="34" charset="0"/>
              </a:rPr>
            </a:b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Breastfeeding your small baby</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r>
              <a:rPr lang="en-GB" sz="1000" i="1" u="sng"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5512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pPr>
            <a:r>
              <a:rPr lang="en-US" sz="1000" b="1" i="0" dirty="0">
                <a:latin typeface="Arial" panose="020B0604020202020204" pitchFamily="34" charset="0"/>
                <a:cs typeface="Arial" panose="020B0604020202020204" pitchFamily="34" charset="0"/>
              </a:rPr>
              <a:t>What do you explain to mothers about transitioning to full breastfeeding  in your health facility?</a:t>
            </a:r>
            <a:endParaRPr lang="en-US" sz="1000" b="1"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Transition to exclusive breastfeeding will depend on maturity, medical complications, and growth.</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Correct attachment may be difficult for small, sick or preterm infants and should be taught and observed frequently until both the mother and the infant are comfortable.</a:t>
            </a:r>
          </a:p>
          <a:p>
            <a:pPr marL="162000" marR="0" lvl="0" indent="-162000" algn="l" defTabSz="914400" rtl="0" eaLnBrk="1" fontAlgn="auto" latinLnBrk="0" hangingPunct="1">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Small or preterm infants often require additional head and neck support. The infant’s face should be visible to the mother to assess the infant’s safety and milk transfer.</a:t>
            </a:r>
          </a:p>
          <a:p>
            <a:pPr>
              <a:spcBef>
                <a:spcPts val="500"/>
              </a:spcBef>
            </a:pPr>
            <a:r>
              <a:rPr lang="en-US" sz="1000" dirty="0">
                <a:latin typeface="Arial" panose="020B0604020202020204" pitchFamily="34" charset="0"/>
                <a:cs typeface="Arial" panose="020B0604020202020204" pitchFamily="34" charset="0"/>
              </a:rPr>
              <a:t>Routinely use a standardized, objective breastfeeding assessments, such as the Infant Breastfeeding Assessment Tool (IBFAT), Mother–Baby Assessment (MBA), LATCH or the UNICEF b‐r‐e‐as‐t tool.</a:t>
            </a:r>
          </a:p>
          <a:p>
            <a:pPr>
              <a:spcBef>
                <a:spcPts val="500"/>
              </a:spcBef>
            </a:pPr>
            <a:endParaRPr lang="en-US" sz="1000" i="1" dirty="0">
              <a:latin typeface="Arial" panose="020B0604020202020204" pitchFamily="34" charset="0"/>
              <a:cs typeface="Arial" panose="020B0604020202020204" pitchFamily="34" charset="0"/>
            </a:endParaRPr>
          </a:p>
          <a:p>
            <a:pPr>
              <a:spcBef>
                <a:spcPts val="500"/>
              </a:spcBef>
            </a:pPr>
            <a:r>
              <a:rPr lang="en-US" sz="1000" i="1" dirty="0">
                <a:latin typeface="Arial" panose="020B0604020202020204" pitchFamily="34" charset="0"/>
                <a:cs typeface="Arial" panose="020B0604020202020204" pitchFamily="34" charset="0"/>
              </a:rPr>
              <a:t>To learn more </a:t>
            </a:r>
          </a:p>
          <a:p>
            <a:pPr marL="171450" indent="-171450">
              <a:spcBef>
                <a:spcPts val="10"/>
              </a:spcBef>
              <a:buFont typeface="Arial" panose="020B0604020202020204" pitchFamily="34" charset="0"/>
              <a:buChar char="•"/>
            </a:pPr>
            <a:r>
              <a:rPr lang="en-US" sz="1000" i="1" dirty="0" err="1">
                <a:latin typeface="Arial" panose="020B0604020202020204" pitchFamily="34" charset="0"/>
                <a:ea typeface="Myriad Pro"/>
                <a:cs typeface="Arial" panose="020B0604020202020204" pitchFamily="34" charset="0"/>
              </a:rPr>
              <a:t>ltuntas</a:t>
            </a:r>
            <a:r>
              <a:rPr lang="en-US" sz="1000" i="1" dirty="0">
                <a:latin typeface="Arial" panose="020B0604020202020204" pitchFamily="34" charset="0"/>
                <a:ea typeface="Myriad Pro"/>
                <a:cs typeface="Arial" panose="020B0604020202020204" pitchFamily="34" charset="0"/>
              </a:rPr>
              <a:t> N, </a:t>
            </a:r>
            <a:r>
              <a:rPr lang="en-US" sz="1000" i="1" dirty="0" err="1">
                <a:latin typeface="Arial" panose="020B0604020202020204" pitchFamily="34" charset="0"/>
                <a:ea typeface="Myriad Pro"/>
                <a:cs typeface="Arial" panose="020B0604020202020204" pitchFamily="34" charset="0"/>
              </a:rPr>
              <a:t>Turkyilmaz</a:t>
            </a:r>
            <a:r>
              <a:rPr lang="en-US" sz="1000" i="1" dirty="0">
                <a:latin typeface="Arial" panose="020B0604020202020204" pitchFamily="34" charset="0"/>
                <a:ea typeface="Myriad Pro"/>
                <a:cs typeface="Arial" panose="020B0604020202020204" pitchFamily="34" charset="0"/>
              </a:rPr>
              <a:t> C, </a:t>
            </a:r>
            <a:r>
              <a:rPr lang="en-US" sz="1000" i="1" dirty="0" err="1">
                <a:latin typeface="Arial" panose="020B0604020202020204" pitchFamily="34" charset="0"/>
                <a:ea typeface="Myriad Pro"/>
                <a:cs typeface="Arial" panose="020B0604020202020204" pitchFamily="34" charset="0"/>
              </a:rPr>
              <a:t>Yildiz</a:t>
            </a:r>
            <a:r>
              <a:rPr lang="en-US" sz="1000" i="1" dirty="0">
                <a:latin typeface="Arial" panose="020B0604020202020204" pitchFamily="34" charset="0"/>
                <a:ea typeface="Myriad Pro"/>
                <a:cs typeface="Arial" panose="020B0604020202020204" pitchFamily="34" charset="0"/>
              </a:rPr>
              <a:t> H, </a:t>
            </a:r>
            <a:r>
              <a:rPr lang="en-US" sz="1000" i="1" dirty="0" err="1">
                <a:latin typeface="Arial" panose="020B0604020202020204" pitchFamily="34" charset="0"/>
                <a:ea typeface="Myriad Pro"/>
                <a:cs typeface="Arial" panose="020B0604020202020204" pitchFamily="34" charset="0"/>
              </a:rPr>
              <a:t>Kulali</a:t>
            </a:r>
            <a:r>
              <a:rPr lang="en-US" sz="1000" i="1" dirty="0">
                <a:latin typeface="Arial" panose="020B0604020202020204" pitchFamily="34" charset="0"/>
                <a:ea typeface="Myriad Pro"/>
                <a:cs typeface="Arial" panose="020B0604020202020204" pitchFamily="34" charset="0"/>
              </a:rPr>
              <a:t> </a:t>
            </a:r>
            <a:r>
              <a:rPr lang="en-US" sz="1000" i="1" spc="-55" dirty="0">
                <a:latin typeface="Arial" panose="020B0604020202020204" pitchFamily="34" charset="0"/>
                <a:ea typeface="Myriad Pro"/>
                <a:cs typeface="Arial" panose="020B0604020202020204" pitchFamily="34" charset="0"/>
              </a:rPr>
              <a:t>F, </a:t>
            </a:r>
            <a:r>
              <a:rPr lang="en-US" sz="1000" i="1" dirty="0" err="1">
                <a:latin typeface="Arial" panose="020B0604020202020204" pitchFamily="34" charset="0"/>
                <a:ea typeface="Myriad Pro"/>
                <a:cs typeface="Arial" panose="020B0604020202020204" pitchFamily="34" charset="0"/>
              </a:rPr>
              <a:t>Hirfanoglu</a:t>
            </a:r>
            <a:r>
              <a:rPr lang="en-US" sz="1000" i="1" dirty="0">
                <a:latin typeface="Arial" panose="020B0604020202020204" pitchFamily="34" charset="0"/>
                <a:ea typeface="Myriad Pro"/>
                <a:cs typeface="Arial" panose="020B0604020202020204" pitchFamily="34" charset="0"/>
              </a:rPr>
              <a:t> I, Onal E, et al.</a:t>
            </a:r>
            <a:r>
              <a:rPr lang="en-US" sz="1000" i="1" dirty="0">
                <a:solidFill>
                  <a:srgbClr val="0075BF"/>
                </a:solidFill>
                <a:latin typeface="Arial" panose="020B0604020202020204" pitchFamily="34" charset="0"/>
                <a:ea typeface="Myriad Pro"/>
                <a:cs typeface="Arial" panose="020B0604020202020204" pitchFamily="34" charset="0"/>
              </a:rPr>
              <a:t> </a:t>
            </a:r>
            <a:r>
              <a:rPr lang="en-US" sz="1000" i="1" dirty="0">
                <a:solidFill>
                  <a:srgbClr val="0075BF"/>
                </a:solidFill>
                <a:latin typeface="Arial" panose="020B0604020202020204" pitchFamily="34" charset="0"/>
                <a:ea typeface="Myriad Pro"/>
                <a:cs typeface="Arial" panose="020B0604020202020204" pitchFamily="34" charset="0"/>
                <a:hlinkClick r:id="rId3"/>
              </a:rPr>
              <a:t>Validity and reliability of the </a:t>
            </a:r>
            <a:r>
              <a:rPr lang="en-US" sz="1000" i="1" spc="-15" dirty="0">
                <a:solidFill>
                  <a:srgbClr val="0075BF"/>
                </a:solidFill>
                <a:latin typeface="Arial" panose="020B0604020202020204" pitchFamily="34" charset="0"/>
                <a:ea typeface="Myriad Pro"/>
                <a:cs typeface="Arial" panose="020B0604020202020204" pitchFamily="34" charset="0"/>
                <a:hlinkClick r:id="rId3"/>
              </a:rPr>
              <a:t>infant </a:t>
            </a:r>
            <a:r>
              <a:rPr lang="en-US" sz="1000" i="1" dirty="0">
                <a:solidFill>
                  <a:srgbClr val="0075BF"/>
                </a:solidFill>
                <a:latin typeface="Arial" panose="020B0604020202020204" pitchFamily="34" charset="0"/>
                <a:ea typeface="Myriad Pro"/>
                <a:cs typeface="Arial" panose="020B0604020202020204" pitchFamily="34" charset="0"/>
                <a:hlinkClick r:id="rId3"/>
              </a:rPr>
              <a:t>breastfeeding </a:t>
            </a:r>
            <a:r>
              <a:rPr lang="en-US" sz="1000" i="1" spc="-15" dirty="0">
                <a:solidFill>
                  <a:srgbClr val="0075BF"/>
                </a:solidFill>
                <a:latin typeface="Arial" panose="020B0604020202020204" pitchFamily="34" charset="0"/>
                <a:ea typeface="Myriad Pro"/>
                <a:cs typeface="Arial" panose="020B0604020202020204" pitchFamily="34" charset="0"/>
                <a:hlinkClick r:id="rId3"/>
              </a:rPr>
              <a:t>assessment </a:t>
            </a:r>
            <a:r>
              <a:rPr lang="en-US" sz="1000" i="1" dirty="0">
                <a:solidFill>
                  <a:srgbClr val="0075BF"/>
                </a:solidFill>
                <a:latin typeface="Arial" panose="020B0604020202020204" pitchFamily="34" charset="0"/>
                <a:ea typeface="Myriad Pro"/>
                <a:cs typeface="Arial" panose="020B0604020202020204" pitchFamily="34" charset="0"/>
                <a:hlinkClick r:id="rId3"/>
              </a:rPr>
              <a:t>tool, the mother baby </a:t>
            </a:r>
            <a:r>
              <a:rPr lang="en-US" sz="1000" i="1" spc="-15" dirty="0">
                <a:solidFill>
                  <a:srgbClr val="0075BF"/>
                </a:solidFill>
                <a:latin typeface="Arial" panose="020B0604020202020204" pitchFamily="34" charset="0"/>
                <a:ea typeface="Myriad Pro"/>
                <a:cs typeface="Arial" panose="020B0604020202020204" pitchFamily="34" charset="0"/>
                <a:hlinkClick r:id="rId3"/>
              </a:rPr>
              <a:t>assessment </a:t>
            </a:r>
            <a:r>
              <a:rPr lang="en-US" sz="1000" i="1" dirty="0">
                <a:solidFill>
                  <a:srgbClr val="0075BF"/>
                </a:solidFill>
                <a:latin typeface="Arial" panose="020B0604020202020204" pitchFamily="34" charset="0"/>
                <a:ea typeface="Myriad Pro"/>
                <a:cs typeface="Arial" panose="020B0604020202020204" pitchFamily="34" charset="0"/>
                <a:hlinkClick r:id="rId3"/>
              </a:rPr>
              <a:t>tool, and the </a:t>
            </a:r>
            <a:r>
              <a:rPr lang="en-US" sz="1000" i="1" spc="-20" dirty="0">
                <a:solidFill>
                  <a:srgbClr val="0075BF"/>
                </a:solidFill>
                <a:latin typeface="Arial" panose="020B0604020202020204" pitchFamily="34" charset="0"/>
                <a:ea typeface="Myriad Pro"/>
                <a:cs typeface="Arial" panose="020B0604020202020204" pitchFamily="34" charset="0"/>
                <a:hlinkClick r:id="rId3"/>
              </a:rPr>
              <a:t>LATCH </a:t>
            </a:r>
            <a:r>
              <a:rPr lang="en-US" sz="1000" i="1" spc="-15" dirty="0">
                <a:solidFill>
                  <a:srgbClr val="0075BF"/>
                </a:solidFill>
                <a:latin typeface="Arial" panose="020B0604020202020204" pitchFamily="34" charset="0"/>
                <a:ea typeface="Myriad Pro"/>
                <a:cs typeface="Arial" panose="020B0604020202020204" pitchFamily="34" charset="0"/>
                <a:hlinkClick r:id="rId3"/>
              </a:rPr>
              <a:t>scoring </a:t>
            </a:r>
            <a:r>
              <a:rPr lang="en-US" sz="1000" i="1" dirty="0">
                <a:solidFill>
                  <a:srgbClr val="0075BF"/>
                </a:solidFill>
                <a:latin typeface="Arial" panose="020B0604020202020204" pitchFamily="34" charset="0"/>
                <a:ea typeface="Myriad Pro"/>
                <a:cs typeface="Arial" panose="020B0604020202020204" pitchFamily="34" charset="0"/>
                <a:hlinkClick r:id="rId3"/>
              </a:rPr>
              <a:t>system. </a:t>
            </a:r>
            <a:r>
              <a:rPr lang="en-US" sz="1000" i="1" dirty="0">
                <a:latin typeface="Arial" panose="020B0604020202020204" pitchFamily="34" charset="0"/>
                <a:ea typeface="Myriad Pro"/>
                <a:cs typeface="Arial" panose="020B0604020202020204" pitchFamily="34" charset="0"/>
              </a:rPr>
              <a:t>Breastfeed Med. </a:t>
            </a:r>
            <a:r>
              <a:rPr lang="en-US" sz="1000" i="1" spc="-35" dirty="0">
                <a:latin typeface="Arial" panose="020B0604020202020204" pitchFamily="34" charset="0"/>
                <a:ea typeface="Myriad Pro"/>
                <a:cs typeface="Arial" panose="020B0604020202020204" pitchFamily="34" charset="0"/>
              </a:rPr>
              <a:t>2014;9(4):191–5. </a:t>
            </a:r>
            <a:r>
              <a:rPr lang="en-US" sz="1000" i="1" dirty="0" err="1">
                <a:latin typeface="Arial" panose="020B0604020202020204" pitchFamily="34" charset="0"/>
                <a:ea typeface="Myriad Pro"/>
                <a:cs typeface="Arial" panose="020B0604020202020204" pitchFamily="34" charset="0"/>
              </a:rPr>
              <a:t>doi</a:t>
            </a:r>
            <a:r>
              <a:rPr lang="en-US" sz="1000" i="1" dirty="0">
                <a:latin typeface="Arial" panose="020B0604020202020204" pitchFamily="34" charset="0"/>
                <a:ea typeface="Myriad Pro"/>
                <a:cs typeface="Arial" panose="020B0604020202020204" pitchFamily="34" charset="0"/>
              </a:rPr>
              <a:t>: </a:t>
            </a:r>
            <a:r>
              <a:rPr lang="en-US" sz="1000" i="1" spc="-35" dirty="0">
                <a:latin typeface="Arial" panose="020B0604020202020204" pitchFamily="34" charset="0"/>
                <a:ea typeface="Myriad Pro"/>
                <a:cs typeface="Arial" panose="020B0604020202020204" pitchFamily="34" charset="0"/>
              </a:rPr>
              <a:t>10.1089/ </a:t>
            </a:r>
            <a:r>
              <a:rPr lang="en-US" sz="1000" i="1" spc="-20" dirty="0">
                <a:latin typeface="Arial" panose="020B0604020202020204" pitchFamily="34" charset="0"/>
                <a:ea typeface="Myriad Pro"/>
                <a:cs typeface="Arial" panose="020B0604020202020204" pitchFamily="34" charset="0"/>
              </a:rPr>
              <a:t>bfm.2014.0018.</a:t>
            </a:r>
            <a:endParaRPr lang="en-GB" sz="1000" i="1" spc="-2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i="1" dirty="0">
                <a:latin typeface="Arial" panose="020B0604020202020204" pitchFamily="34" charset="0"/>
                <a:ea typeface="Myriad Pro"/>
                <a:cs typeface="Arial" panose="020B0604020202020204" pitchFamily="34" charset="0"/>
              </a:rPr>
              <a:t>Jensen </a:t>
            </a:r>
            <a:r>
              <a:rPr lang="en-US" sz="1000" i="1" spc="-20" dirty="0">
                <a:latin typeface="Arial" panose="020B0604020202020204" pitchFamily="34" charset="0"/>
                <a:ea typeface="Myriad Pro"/>
                <a:cs typeface="Arial" panose="020B0604020202020204" pitchFamily="34" charset="0"/>
              </a:rPr>
              <a:t>D, </a:t>
            </a:r>
            <a:r>
              <a:rPr lang="en-US" sz="1000" i="1" spc="-15" dirty="0">
                <a:latin typeface="Arial" panose="020B0604020202020204" pitchFamily="34" charset="0"/>
                <a:ea typeface="Myriad Pro"/>
                <a:cs typeface="Arial" panose="020B0604020202020204" pitchFamily="34" charset="0"/>
              </a:rPr>
              <a:t>Wallace </a:t>
            </a:r>
            <a:r>
              <a:rPr lang="en-US" sz="1000" i="1" dirty="0">
                <a:latin typeface="Arial" panose="020B0604020202020204" pitchFamily="34" charset="0"/>
                <a:ea typeface="Myriad Pro"/>
                <a:cs typeface="Arial" panose="020B0604020202020204" pitchFamily="34" charset="0"/>
              </a:rPr>
              <a:t>S, </a:t>
            </a:r>
            <a:r>
              <a:rPr lang="en-US" sz="1000" i="1" dirty="0" err="1">
                <a:latin typeface="Arial" panose="020B0604020202020204" pitchFamily="34" charset="0"/>
                <a:ea typeface="Myriad Pro"/>
                <a:cs typeface="Arial" panose="020B0604020202020204" pitchFamily="34" charset="0"/>
              </a:rPr>
              <a:t>Kelsay</a:t>
            </a:r>
            <a:r>
              <a:rPr lang="en-US" sz="1000" i="1" dirty="0">
                <a:latin typeface="Arial" panose="020B0604020202020204" pitchFamily="34" charset="0"/>
                <a:ea typeface="Myriad Pro"/>
                <a:cs typeface="Arial" panose="020B0604020202020204" pitchFamily="34" charset="0"/>
              </a:rPr>
              <a:t> </a:t>
            </a:r>
            <a:r>
              <a:rPr lang="en-US" sz="1000" i="1" spc="-65" dirty="0">
                <a:latin typeface="Arial" panose="020B0604020202020204" pitchFamily="34" charset="0"/>
                <a:ea typeface="Myriad Pro"/>
                <a:cs typeface="Arial" panose="020B0604020202020204" pitchFamily="34" charset="0"/>
              </a:rPr>
              <a:t>P.</a:t>
            </a:r>
            <a:r>
              <a:rPr lang="en-US" sz="1000" i="1" spc="-65" dirty="0">
                <a:solidFill>
                  <a:srgbClr val="0075BF"/>
                </a:solidFill>
                <a:latin typeface="Arial" panose="020B0604020202020204" pitchFamily="34" charset="0"/>
                <a:ea typeface="Myriad Pro"/>
                <a:cs typeface="Arial" panose="020B0604020202020204" pitchFamily="34" charset="0"/>
                <a:hlinkClick r:id="rId4"/>
              </a:rPr>
              <a:t> </a:t>
            </a:r>
            <a:r>
              <a:rPr lang="en-US" sz="1000" i="1" spc="-20" dirty="0">
                <a:solidFill>
                  <a:srgbClr val="0075BF"/>
                </a:solidFill>
                <a:latin typeface="Arial" panose="020B0604020202020204" pitchFamily="34" charset="0"/>
                <a:ea typeface="Myriad Pro"/>
                <a:cs typeface="Arial" panose="020B0604020202020204" pitchFamily="34" charset="0"/>
                <a:hlinkClick r:id="rId4"/>
              </a:rPr>
              <a:t>LATCH: </a:t>
            </a:r>
            <a:r>
              <a:rPr lang="en-US" sz="1000" i="1" dirty="0">
                <a:solidFill>
                  <a:srgbClr val="0075BF"/>
                </a:solidFill>
                <a:latin typeface="Arial" panose="020B0604020202020204" pitchFamily="34" charset="0"/>
                <a:ea typeface="Myriad Pro"/>
                <a:cs typeface="Arial" panose="020B0604020202020204" pitchFamily="34" charset="0"/>
                <a:hlinkClick r:id="rId4"/>
              </a:rPr>
              <a:t>A breastfeeding charting system and documentation</a:t>
            </a:r>
            <a:r>
              <a:rPr lang="en-US" sz="1000" i="1" spc="-25" dirty="0">
                <a:solidFill>
                  <a:srgbClr val="0075BF"/>
                </a:solidFill>
                <a:latin typeface="Arial" panose="020B0604020202020204" pitchFamily="34" charset="0"/>
                <a:ea typeface="Myriad Pro"/>
                <a:cs typeface="Arial" panose="020B0604020202020204" pitchFamily="34" charset="0"/>
                <a:hlinkClick r:id="rId4"/>
              </a:rPr>
              <a:t> </a:t>
            </a:r>
            <a:r>
              <a:rPr lang="en-US" sz="1000" i="1" dirty="0">
                <a:solidFill>
                  <a:srgbClr val="0075BF"/>
                </a:solidFill>
                <a:latin typeface="Arial" panose="020B0604020202020204" pitchFamily="34" charset="0"/>
                <a:ea typeface="Myriad Pro"/>
                <a:cs typeface="Arial" panose="020B0604020202020204" pitchFamily="34" charset="0"/>
                <a:hlinkClick r:id="rId4"/>
              </a:rPr>
              <a:t>tool.</a:t>
            </a:r>
            <a:r>
              <a:rPr lang="en-US" sz="1000" i="1" spc="5" dirty="0">
                <a:solidFill>
                  <a:srgbClr val="0075BF"/>
                </a:solidFill>
                <a:latin typeface="Arial" panose="020B0604020202020204" pitchFamily="34" charset="0"/>
                <a:ea typeface="Myriad Pro"/>
                <a:cs typeface="Arial" panose="020B0604020202020204" pitchFamily="34" charset="0"/>
                <a:hlinkClick r:id="rId4"/>
              </a:rPr>
              <a:t> </a:t>
            </a:r>
            <a:r>
              <a:rPr lang="en-US" sz="1000" i="1" dirty="0">
                <a:latin typeface="Arial" panose="020B0604020202020204" pitchFamily="34" charset="0"/>
                <a:ea typeface="Myriad Pro"/>
                <a:cs typeface="Arial" panose="020B0604020202020204" pitchFamily="34" charset="0"/>
              </a:rPr>
              <a:t>J</a:t>
            </a:r>
            <a:r>
              <a:rPr lang="en-US" sz="1000" i="1" spc="-25" dirty="0">
                <a:latin typeface="Arial" panose="020B0604020202020204" pitchFamily="34" charset="0"/>
                <a:ea typeface="Myriad Pro"/>
                <a:cs typeface="Arial" panose="020B0604020202020204" pitchFamily="34" charset="0"/>
              </a:rPr>
              <a:t> </a:t>
            </a:r>
            <a:r>
              <a:rPr lang="en-US" sz="1000" i="1" dirty="0" err="1">
                <a:latin typeface="Arial" panose="020B0604020202020204" pitchFamily="34" charset="0"/>
                <a:ea typeface="Myriad Pro"/>
                <a:cs typeface="Arial" panose="020B0604020202020204" pitchFamily="34" charset="0"/>
              </a:rPr>
              <a:t>Obstetr</a:t>
            </a:r>
            <a:r>
              <a:rPr lang="en-US" sz="1000" i="1" spc="-25" dirty="0">
                <a:latin typeface="Arial" panose="020B0604020202020204" pitchFamily="34" charset="0"/>
                <a:ea typeface="Myriad Pro"/>
                <a:cs typeface="Arial" panose="020B0604020202020204" pitchFamily="34" charset="0"/>
              </a:rPr>
              <a:t> </a:t>
            </a:r>
            <a:r>
              <a:rPr lang="en-US" sz="1000" i="1" dirty="0" err="1">
                <a:latin typeface="Arial" panose="020B0604020202020204" pitchFamily="34" charset="0"/>
                <a:ea typeface="Myriad Pro"/>
                <a:cs typeface="Arial" panose="020B0604020202020204" pitchFamily="34" charset="0"/>
              </a:rPr>
              <a:t>Gynecol</a:t>
            </a:r>
            <a:r>
              <a:rPr lang="en-US" sz="1000" i="1" spc="-25" dirty="0">
                <a:latin typeface="Arial" panose="020B0604020202020204" pitchFamily="34" charset="0"/>
                <a:ea typeface="Myriad Pro"/>
                <a:cs typeface="Arial" panose="020B0604020202020204" pitchFamily="34" charset="0"/>
              </a:rPr>
              <a:t> </a:t>
            </a:r>
            <a:r>
              <a:rPr lang="en-US" sz="1000" i="1" dirty="0">
                <a:latin typeface="Arial" panose="020B0604020202020204" pitchFamily="34" charset="0"/>
                <a:ea typeface="Myriad Pro"/>
                <a:cs typeface="Arial" panose="020B0604020202020204" pitchFamily="34" charset="0"/>
              </a:rPr>
              <a:t>Neonatal</a:t>
            </a:r>
            <a:r>
              <a:rPr lang="en-US" sz="1000" i="1" spc="-25" dirty="0">
                <a:latin typeface="Arial" panose="020B0604020202020204" pitchFamily="34" charset="0"/>
                <a:ea typeface="Myriad Pro"/>
                <a:cs typeface="Arial" panose="020B0604020202020204" pitchFamily="34" charset="0"/>
              </a:rPr>
              <a:t> </a:t>
            </a:r>
            <a:r>
              <a:rPr lang="en-US" sz="1000" i="1" dirty="0" err="1">
                <a:latin typeface="Arial" panose="020B0604020202020204" pitchFamily="34" charset="0"/>
                <a:ea typeface="Myriad Pro"/>
                <a:cs typeface="Arial" panose="020B0604020202020204" pitchFamily="34" charset="0"/>
              </a:rPr>
              <a:t>Nurs</a:t>
            </a:r>
            <a:r>
              <a:rPr lang="en-US" sz="1000" i="1" dirty="0">
                <a:latin typeface="Arial" panose="020B0604020202020204" pitchFamily="34" charset="0"/>
                <a:ea typeface="Myriad Pro"/>
                <a:cs typeface="Arial" panose="020B0604020202020204" pitchFamily="34" charset="0"/>
              </a:rPr>
              <a:t>.</a:t>
            </a:r>
            <a:r>
              <a:rPr lang="en-US" sz="1000" i="1" spc="-25" dirty="0">
                <a:latin typeface="Arial" panose="020B0604020202020204" pitchFamily="34" charset="0"/>
                <a:ea typeface="Myriad Pro"/>
                <a:cs typeface="Arial" panose="020B0604020202020204" pitchFamily="34" charset="0"/>
              </a:rPr>
              <a:t> </a:t>
            </a:r>
            <a:r>
              <a:rPr lang="en-US" sz="1000" i="1" spc="-20" dirty="0">
                <a:latin typeface="Arial" panose="020B0604020202020204" pitchFamily="34" charset="0"/>
                <a:ea typeface="Myriad Pro"/>
                <a:cs typeface="Arial" panose="020B0604020202020204" pitchFamily="34" charset="0"/>
              </a:rPr>
              <a:t>1994;</a:t>
            </a:r>
            <a:r>
              <a:rPr lang="en-US" sz="1000" i="1" spc="-25" dirty="0">
                <a:latin typeface="Arial" panose="020B0604020202020204" pitchFamily="34" charset="0"/>
                <a:ea typeface="Myriad Pro"/>
                <a:cs typeface="Arial" panose="020B0604020202020204" pitchFamily="34" charset="0"/>
              </a:rPr>
              <a:t> 23:27–32. </a:t>
            </a:r>
            <a:r>
              <a:rPr lang="en-US" sz="1000" i="1" dirty="0" err="1">
                <a:latin typeface="Arial" panose="020B0604020202020204" pitchFamily="34" charset="0"/>
                <a:ea typeface="Myriad Pro"/>
                <a:cs typeface="Arial" panose="020B0604020202020204" pitchFamily="34" charset="0"/>
              </a:rPr>
              <a:t>doi</a:t>
            </a:r>
            <a:r>
              <a:rPr lang="en-US" sz="1000" i="1" dirty="0">
                <a:latin typeface="Arial" panose="020B0604020202020204" pitchFamily="34" charset="0"/>
                <a:ea typeface="Myriad Pro"/>
                <a:cs typeface="Arial" panose="020B0604020202020204" pitchFamily="34" charset="0"/>
              </a:rPr>
              <a:t>:</a:t>
            </a:r>
            <a:r>
              <a:rPr lang="en-US" sz="1000" i="1" spc="-25" dirty="0">
                <a:latin typeface="Arial" panose="020B0604020202020204" pitchFamily="34" charset="0"/>
                <a:ea typeface="Myriad Pro"/>
                <a:cs typeface="Arial" panose="020B0604020202020204" pitchFamily="34" charset="0"/>
              </a:rPr>
              <a:t> </a:t>
            </a:r>
            <a:r>
              <a:rPr lang="en-US" sz="1000" i="1" spc="-75" dirty="0">
                <a:latin typeface="Arial" panose="020B0604020202020204" pitchFamily="34" charset="0"/>
                <a:ea typeface="Myriad Pro"/>
                <a:cs typeface="Arial" panose="020B0604020202020204" pitchFamily="34" charset="0"/>
              </a:rPr>
              <a:t>10.1111/ </a:t>
            </a:r>
            <a:r>
              <a:rPr lang="en-US" sz="1000" i="1" spc="-30" dirty="0">
                <a:latin typeface="Arial" panose="020B0604020202020204" pitchFamily="34" charset="0"/>
                <a:ea typeface="Myriad Pro"/>
                <a:cs typeface="Arial" panose="020B0604020202020204" pitchFamily="34" charset="0"/>
              </a:rPr>
              <a:t>j.1552‐6909.1994.tb01847.x.</a:t>
            </a:r>
            <a:endParaRPr lang="en-GB" sz="1000" i="1" spc="-3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i="1" dirty="0">
                <a:latin typeface="Arial" panose="020B0604020202020204" pitchFamily="34" charset="0"/>
                <a:ea typeface="Myriad Pro"/>
                <a:cs typeface="Arial" panose="020B0604020202020204" pitchFamily="34" charset="0"/>
              </a:rPr>
              <a:t>Matthews MK.</a:t>
            </a:r>
            <a:r>
              <a:rPr lang="en-US" sz="1000" i="1" dirty="0">
                <a:solidFill>
                  <a:srgbClr val="0075BF"/>
                </a:solidFill>
                <a:latin typeface="Arial" panose="020B0604020202020204" pitchFamily="34" charset="0"/>
                <a:ea typeface="Myriad Pro"/>
                <a:cs typeface="Arial" panose="020B0604020202020204" pitchFamily="34" charset="0"/>
              </a:rPr>
              <a:t> </a:t>
            </a:r>
            <a:r>
              <a:rPr lang="en-US" sz="1000" i="1" dirty="0">
                <a:solidFill>
                  <a:srgbClr val="0075BF"/>
                </a:solidFill>
                <a:latin typeface="Arial" panose="020B0604020202020204" pitchFamily="34" charset="0"/>
                <a:ea typeface="Myriad Pro"/>
                <a:cs typeface="Arial" panose="020B0604020202020204" pitchFamily="34" charset="0"/>
                <a:hlinkClick r:id="rId5"/>
              </a:rPr>
              <a:t>Developing an instrument to </a:t>
            </a:r>
            <a:r>
              <a:rPr lang="en-US" sz="1000" i="1" spc="-15" dirty="0">
                <a:solidFill>
                  <a:srgbClr val="0075BF"/>
                </a:solidFill>
                <a:latin typeface="Arial" panose="020B0604020202020204" pitchFamily="34" charset="0"/>
                <a:ea typeface="Myriad Pro"/>
                <a:cs typeface="Arial" panose="020B0604020202020204" pitchFamily="34" charset="0"/>
                <a:hlinkClick r:id="rId5"/>
              </a:rPr>
              <a:t>assess infant </a:t>
            </a:r>
            <a:r>
              <a:rPr lang="en-US" sz="1000" i="1" dirty="0">
                <a:solidFill>
                  <a:srgbClr val="0075BF"/>
                </a:solidFill>
                <a:latin typeface="Arial" panose="020B0604020202020204" pitchFamily="34" charset="0"/>
                <a:ea typeface="Myriad Pro"/>
                <a:cs typeface="Arial" panose="020B0604020202020204" pitchFamily="34" charset="0"/>
                <a:hlinkClick r:id="rId5"/>
              </a:rPr>
              <a:t>breastfeeding </a:t>
            </a:r>
            <a:r>
              <a:rPr lang="en-US" sz="1000" i="1" dirty="0" err="1">
                <a:solidFill>
                  <a:srgbClr val="0075BF"/>
                </a:solidFill>
                <a:latin typeface="Arial" panose="020B0604020202020204" pitchFamily="34" charset="0"/>
                <a:ea typeface="Myriad Pro"/>
                <a:cs typeface="Arial" panose="020B0604020202020204" pitchFamily="34" charset="0"/>
                <a:hlinkClick r:id="rId5"/>
              </a:rPr>
              <a:t>behaviour</a:t>
            </a:r>
            <a:r>
              <a:rPr lang="en-US" sz="1000" i="1" spc="-30" dirty="0">
                <a:solidFill>
                  <a:srgbClr val="0075BF"/>
                </a:solidFill>
                <a:latin typeface="Arial" panose="020B0604020202020204" pitchFamily="34" charset="0"/>
                <a:ea typeface="Myriad Pro"/>
                <a:cs typeface="Arial" panose="020B0604020202020204" pitchFamily="34" charset="0"/>
                <a:hlinkClick r:id="rId5"/>
              </a:rPr>
              <a:t> </a:t>
            </a:r>
            <a:r>
              <a:rPr lang="en-US" sz="1000" i="1" dirty="0">
                <a:solidFill>
                  <a:srgbClr val="0075BF"/>
                </a:solidFill>
                <a:latin typeface="Arial" panose="020B0604020202020204" pitchFamily="34" charset="0"/>
                <a:ea typeface="Myriad Pro"/>
                <a:cs typeface="Arial" panose="020B0604020202020204" pitchFamily="34" charset="0"/>
                <a:hlinkClick r:id="rId5"/>
              </a:rPr>
              <a:t>in</a:t>
            </a:r>
            <a:r>
              <a:rPr lang="en-US" sz="1000" i="1" spc="-30" dirty="0">
                <a:solidFill>
                  <a:srgbClr val="0075BF"/>
                </a:solidFill>
                <a:latin typeface="Arial" panose="020B0604020202020204" pitchFamily="34" charset="0"/>
                <a:ea typeface="Myriad Pro"/>
                <a:cs typeface="Arial" panose="020B0604020202020204" pitchFamily="34" charset="0"/>
                <a:hlinkClick r:id="rId5"/>
              </a:rPr>
              <a:t> </a:t>
            </a:r>
            <a:r>
              <a:rPr lang="en-US" sz="1000" i="1" dirty="0">
                <a:solidFill>
                  <a:srgbClr val="0075BF"/>
                </a:solidFill>
                <a:latin typeface="Arial" panose="020B0604020202020204" pitchFamily="34" charset="0"/>
                <a:ea typeface="Myriad Pro"/>
                <a:cs typeface="Arial" panose="020B0604020202020204" pitchFamily="34" charset="0"/>
                <a:hlinkClick r:id="rId5"/>
              </a:rPr>
              <a:t>the</a:t>
            </a:r>
            <a:r>
              <a:rPr lang="en-US" sz="1000" i="1" spc="-25" dirty="0">
                <a:solidFill>
                  <a:srgbClr val="0075BF"/>
                </a:solidFill>
                <a:latin typeface="Arial" panose="020B0604020202020204" pitchFamily="34" charset="0"/>
                <a:ea typeface="Myriad Pro"/>
                <a:cs typeface="Arial" panose="020B0604020202020204" pitchFamily="34" charset="0"/>
                <a:hlinkClick r:id="rId5"/>
              </a:rPr>
              <a:t> </a:t>
            </a:r>
            <a:r>
              <a:rPr lang="en-US" sz="1000" i="1" dirty="0">
                <a:solidFill>
                  <a:srgbClr val="0075BF"/>
                </a:solidFill>
                <a:latin typeface="Arial" panose="020B0604020202020204" pitchFamily="34" charset="0"/>
                <a:ea typeface="Myriad Pro"/>
                <a:cs typeface="Arial" panose="020B0604020202020204" pitchFamily="34" charset="0"/>
                <a:hlinkClick r:id="rId5"/>
              </a:rPr>
              <a:t>early</a:t>
            </a:r>
            <a:r>
              <a:rPr lang="en-US" sz="1000" i="1" spc="-30" dirty="0">
                <a:solidFill>
                  <a:srgbClr val="0075BF"/>
                </a:solidFill>
                <a:latin typeface="Arial" panose="020B0604020202020204" pitchFamily="34" charset="0"/>
                <a:ea typeface="Myriad Pro"/>
                <a:cs typeface="Arial" panose="020B0604020202020204" pitchFamily="34" charset="0"/>
                <a:hlinkClick r:id="rId5"/>
              </a:rPr>
              <a:t> </a:t>
            </a:r>
            <a:r>
              <a:rPr lang="en-US" sz="1000" i="1" dirty="0">
                <a:solidFill>
                  <a:srgbClr val="0075BF"/>
                </a:solidFill>
                <a:latin typeface="Arial" panose="020B0604020202020204" pitchFamily="34" charset="0"/>
                <a:ea typeface="Myriad Pro"/>
                <a:cs typeface="Arial" panose="020B0604020202020204" pitchFamily="34" charset="0"/>
                <a:hlinkClick r:id="rId5"/>
              </a:rPr>
              <a:t>neonatal</a:t>
            </a:r>
            <a:r>
              <a:rPr lang="en-US" sz="1000" i="1" spc="-30" dirty="0">
                <a:solidFill>
                  <a:srgbClr val="0075BF"/>
                </a:solidFill>
                <a:latin typeface="Arial" panose="020B0604020202020204" pitchFamily="34" charset="0"/>
                <a:ea typeface="Myriad Pro"/>
                <a:cs typeface="Arial" panose="020B0604020202020204" pitchFamily="34" charset="0"/>
                <a:hlinkClick r:id="rId5"/>
              </a:rPr>
              <a:t> </a:t>
            </a:r>
            <a:r>
              <a:rPr lang="en-US" sz="1000" i="1" dirty="0">
                <a:solidFill>
                  <a:srgbClr val="0075BF"/>
                </a:solidFill>
                <a:latin typeface="Arial" panose="020B0604020202020204" pitchFamily="34" charset="0"/>
                <a:ea typeface="Myriad Pro"/>
                <a:cs typeface="Arial" panose="020B0604020202020204" pitchFamily="34" charset="0"/>
                <a:hlinkClick r:id="rId5"/>
              </a:rPr>
              <a:t>period. </a:t>
            </a:r>
            <a:r>
              <a:rPr lang="en-US" sz="1000" i="1" dirty="0">
                <a:latin typeface="Arial" panose="020B0604020202020204" pitchFamily="34" charset="0"/>
                <a:ea typeface="Myriad Pro"/>
                <a:cs typeface="Arial" panose="020B0604020202020204" pitchFamily="34" charset="0"/>
              </a:rPr>
              <a:t>Midwifery.</a:t>
            </a:r>
            <a:r>
              <a:rPr lang="en-US" sz="1000" i="1" spc="-35" dirty="0">
                <a:latin typeface="Arial" panose="020B0604020202020204" pitchFamily="34" charset="0"/>
                <a:ea typeface="Myriad Pro"/>
                <a:cs typeface="Arial" panose="020B0604020202020204" pitchFamily="34" charset="0"/>
              </a:rPr>
              <a:t> </a:t>
            </a:r>
            <a:r>
              <a:rPr lang="en-US" sz="1000" i="1" spc="-20" dirty="0">
                <a:latin typeface="Arial" panose="020B0604020202020204" pitchFamily="34" charset="0"/>
                <a:ea typeface="Myriad Pro"/>
                <a:cs typeface="Arial" panose="020B0604020202020204" pitchFamily="34" charset="0"/>
              </a:rPr>
              <a:t>1988;4(4):154–65.</a:t>
            </a:r>
            <a:r>
              <a:rPr lang="en-US" sz="1000" i="1" spc="-30" dirty="0">
                <a:latin typeface="Arial" panose="020B0604020202020204" pitchFamily="34" charset="0"/>
                <a:ea typeface="Myriad Pro"/>
                <a:cs typeface="Arial" panose="020B0604020202020204" pitchFamily="34" charset="0"/>
              </a:rPr>
              <a:t> </a:t>
            </a:r>
            <a:r>
              <a:rPr lang="en-US" sz="1000" i="1" dirty="0" err="1">
                <a:latin typeface="Arial" panose="020B0604020202020204" pitchFamily="34" charset="0"/>
                <a:ea typeface="Myriad Pro"/>
                <a:cs typeface="Arial" panose="020B0604020202020204" pitchFamily="34" charset="0"/>
              </a:rPr>
              <a:t>doi</a:t>
            </a:r>
            <a:r>
              <a:rPr lang="en-US" sz="1000" i="1" dirty="0">
                <a:latin typeface="Arial" panose="020B0604020202020204" pitchFamily="34" charset="0"/>
                <a:ea typeface="Myriad Pro"/>
                <a:cs typeface="Arial" panose="020B0604020202020204" pitchFamily="34" charset="0"/>
              </a:rPr>
              <a:t>:</a:t>
            </a:r>
            <a:r>
              <a:rPr lang="en-US" sz="1000" i="1" spc="-35" dirty="0">
                <a:latin typeface="Arial" panose="020B0604020202020204" pitchFamily="34" charset="0"/>
                <a:ea typeface="Myriad Pro"/>
                <a:cs typeface="Arial" panose="020B0604020202020204" pitchFamily="34" charset="0"/>
              </a:rPr>
              <a:t> </a:t>
            </a:r>
            <a:r>
              <a:rPr lang="en-US" sz="1000" i="1" spc="-45" dirty="0">
                <a:latin typeface="Arial" panose="020B0604020202020204" pitchFamily="34" charset="0"/>
                <a:ea typeface="Myriad Pro"/>
                <a:cs typeface="Arial" panose="020B0604020202020204" pitchFamily="34" charset="0"/>
              </a:rPr>
              <a:t>10.1016/ </a:t>
            </a:r>
            <a:r>
              <a:rPr lang="en-US" sz="1000" i="1" spc="-20" dirty="0">
                <a:latin typeface="Arial" panose="020B0604020202020204" pitchFamily="34" charset="0"/>
                <a:ea typeface="Myriad Pro"/>
                <a:cs typeface="Arial" panose="020B0604020202020204" pitchFamily="34" charset="0"/>
              </a:rPr>
              <a:t>s0266‐6138(88)80071‐8.</a:t>
            </a:r>
            <a:endParaRPr lang="en-GB" sz="1000" i="1" spc="-20" dirty="0">
              <a:latin typeface="Arial" panose="020B0604020202020204" pitchFamily="34" charset="0"/>
              <a:ea typeface="Myriad Pro"/>
              <a:cs typeface="Arial" panose="020B0604020202020204" pitchFamily="34" charset="0"/>
            </a:endParaRPr>
          </a:p>
          <a:p>
            <a:pPr marL="171450" indent="-171450">
              <a:spcBef>
                <a:spcPts val="10"/>
              </a:spcBef>
              <a:buFont typeface="Arial" panose="020B0604020202020204" pitchFamily="34" charset="0"/>
              <a:buChar char="•"/>
            </a:pPr>
            <a:r>
              <a:rPr lang="en-US" sz="1000" i="1" dirty="0">
                <a:latin typeface="Arial" panose="020B0604020202020204" pitchFamily="34" charset="0"/>
                <a:ea typeface="Myriad Pro"/>
                <a:cs typeface="Arial" panose="020B0604020202020204" pitchFamily="34" charset="0"/>
              </a:rPr>
              <a:t>Mulford C.</a:t>
            </a:r>
            <a:r>
              <a:rPr lang="en-US" sz="1000" i="1" dirty="0">
                <a:solidFill>
                  <a:srgbClr val="0075BF"/>
                </a:solidFill>
                <a:latin typeface="Arial" panose="020B0604020202020204" pitchFamily="34" charset="0"/>
                <a:ea typeface="Myriad Pro"/>
                <a:cs typeface="Arial" panose="020B0604020202020204" pitchFamily="34" charset="0"/>
              </a:rPr>
              <a:t> </a:t>
            </a:r>
            <a:r>
              <a:rPr lang="en-US" sz="1000" i="1" dirty="0">
                <a:solidFill>
                  <a:srgbClr val="0075BF"/>
                </a:solidFill>
                <a:latin typeface="Arial" panose="020B0604020202020204" pitchFamily="34" charset="0"/>
                <a:ea typeface="Myriad Pro"/>
                <a:cs typeface="Arial" panose="020B0604020202020204" pitchFamily="34" charset="0"/>
                <a:hlinkClick r:id="rId6"/>
              </a:rPr>
              <a:t>The Mother–Baby </a:t>
            </a:r>
            <a:r>
              <a:rPr lang="en-US" sz="1000" i="1" spc="-15" dirty="0">
                <a:solidFill>
                  <a:srgbClr val="0075BF"/>
                </a:solidFill>
                <a:latin typeface="Arial" panose="020B0604020202020204" pitchFamily="34" charset="0"/>
                <a:ea typeface="Myriad Pro"/>
                <a:cs typeface="Arial" panose="020B0604020202020204" pitchFamily="34" charset="0"/>
                <a:hlinkClick r:id="rId6"/>
              </a:rPr>
              <a:t>Assessment </a:t>
            </a:r>
            <a:r>
              <a:rPr lang="en-US" sz="1000" i="1" spc="-20" dirty="0">
                <a:solidFill>
                  <a:srgbClr val="0075BF"/>
                </a:solidFill>
                <a:latin typeface="Arial" panose="020B0604020202020204" pitchFamily="34" charset="0"/>
                <a:ea typeface="Myriad Pro"/>
                <a:cs typeface="Arial" panose="020B0604020202020204" pitchFamily="34" charset="0"/>
                <a:hlinkClick r:id="rId6"/>
              </a:rPr>
              <a:t>(MBA): </a:t>
            </a:r>
            <a:r>
              <a:rPr lang="en-US" sz="1000" i="1" dirty="0">
                <a:solidFill>
                  <a:srgbClr val="0075BF"/>
                </a:solidFill>
                <a:latin typeface="Arial" panose="020B0604020202020204" pitchFamily="34" charset="0"/>
                <a:ea typeface="Myriad Pro"/>
                <a:cs typeface="Arial" panose="020B0604020202020204" pitchFamily="34" charset="0"/>
                <a:hlinkClick r:id="rId6"/>
              </a:rPr>
              <a:t>an </a:t>
            </a:r>
            <a:r>
              <a:rPr lang="en-US" sz="1000" i="1" spc="-15" dirty="0">
                <a:solidFill>
                  <a:srgbClr val="0075BF"/>
                </a:solidFill>
                <a:latin typeface="Arial" panose="020B0604020202020204" pitchFamily="34" charset="0"/>
                <a:ea typeface="Myriad Pro"/>
                <a:cs typeface="Arial" panose="020B0604020202020204" pitchFamily="34" charset="0"/>
                <a:hlinkClick r:id="rId6"/>
              </a:rPr>
              <a:t>“Apgar </a:t>
            </a:r>
            <a:r>
              <a:rPr lang="en-US" sz="1000" i="1" dirty="0">
                <a:solidFill>
                  <a:srgbClr val="0075BF"/>
                </a:solidFill>
                <a:latin typeface="Arial" panose="020B0604020202020204" pitchFamily="34" charset="0"/>
                <a:ea typeface="Myriad Pro"/>
                <a:cs typeface="Arial" panose="020B0604020202020204" pitchFamily="34" charset="0"/>
                <a:hlinkClick r:id="rId6"/>
              </a:rPr>
              <a:t>score” for breastfeeding</a:t>
            </a:r>
            <a:r>
              <a:rPr lang="en-US" sz="1000" i="1" dirty="0">
                <a:latin typeface="Arial" panose="020B0604020202020204" pitchFamily="34" charset="0"/>
                <a:ea typeface="Myriad Pro"/>
                <a:cs typeface="Arial" panose="020B0604020202020204" pitchFamily="34" charset="0"/>
              </a:rPr>
              <a:t>.</a:t>
            </a:r>
            <a:r>
              <a:rPr lang="en-US" sz="1000" i="1" spc="-170" dirty="0">
                <a:latin typeface="Arial" panose="020B0604020202020204" pitchFamily="34" charset="0"/>
                <a:ea typeface="Myriad Pro"/>
                <a:cs typeface="Arial" panose="020B0604020202020204" pitchFamily="34" charset="0"/>
              </a:rPr>
              <a:t> </a:t>
            </a:r>
            <a:r>
              <a:rPr lang="en-US" sz="1000" i="1" dirty="0">
                <a:latin typeface="Arial" panose="020B0604020202020204" pitchFamily="34" charset="0"/>
                <a:ea typeface="Myriad Pro"/>
                <a:cs typeface="Arial" panose="020B0604020202020204" pitchFamily="34" charset="0"/>
              </a:rPr>
              <a:t>J Hum </a:t>
            </a:r>
            <a:r>
              <a:rPr lang="en-US" sz="1000" i="1" dirty="0" err="1">
                <a:latin typeface="Arial" panose="020B0604020202020204" pitchFamily="34" charset="0"/>
                <a:ea typeface="Myriad Pro"/>
                <a:cs typeface="Arial" panose="020B0604020202020204" pitchFamily="34" charset="0"/>
              </a:rPr>
              <a:t>Lact</a:t>
            </a:r>
            <a:r>
              <a:rPr lang="en-US" sz="1000" i="1" dirty="0">
                <a:latin typeface="Arial" panose="020B0604020202020204" pitchFamily="34" charset="0"/>
                <a:ea typeface="Myriad Pro"/>
                <a:cs typeface="Arial" panose="020B0604020202020204" pitchFamily="34" charset="0"/>
              </a:rPr>
              <a:t>. </a:t>
            </a:r>
            <a:r>
              <a:rPr lang="en-US" sz="1000" i="1" spc="-20" dirty="0">
                <a:latin typeface="Arial" panose="020B0604020202020204" pitchFamily="34" charset="0"/>
                <a:ea typeface="Myriad Pro"/>
                <a:cs typeface="Arial" panose="020B0604020202020204" pitchFamily="34" charset="0"/>
              </a:rPr>
              <a:t>1992;8(2):79–82. </a:t>
            </a:r>
            <a:r>
              <a:rPr lang="en-US" sz="1000" i="1" dirty="0" err="1">
                <a:latin typeface="Arial" panose="020B0604020202020204" pitchFamily="34" charset="0"/>
                <a:ea typeface="Myriad Pro"/>
                <a:cs typeface="Arial" panose="020B0604020202020204" pitchFamily="34" charset="0"/>
              </a:rPr>
              <a:t>doi</a:t>
            </a:r>
            <a:r>
              <a:rPr lang="en-US" sz="1000" i="1" dirty="0">
                <a:latin typeface="Arial" panose="020B0604020202020204" pitchFamily="34" charset="0"/>
                <a:ea typeface="Myriad Pro"/>
                <a:cs typeface="Arial" panose="020B0604020202020204" pitchFamily="34" charset="0"/>
              </a:rPr>
              <a:t>:</a:t>
            </a:r>
            <a:r>
              <a:rPr lang="en-US" sz="1000" i="1" spc="25" dirty="0">
                <a:latin typeface="Arial" panose="020B0604020202020204" pitchFamily="34" charset="0"/>
                <a:ea typeface="Myriad Pro"/>
                <a:cs typeface="Arial" panose="020B0604020202020204" pitchFamily="34" charset="0"/>
              </a:rPr>
              <a:t> </a:t>
            </a:r>
            <a:r>
              <a:rPr lang="en-US" sz="1000" i="1" spc="-30" dirty="0">
                <a:latin typeface="Arial" panose="020B0604020202020204" pitchFamily="34" charset="0"/>
                <a:ea typeface="Myriad Pro"/>
                <a:cs typeface="Arial" panose="020B0604020202020204" pitchFamily="34" charset="0"/>
              </a:rPr>
              <a:t>10.1177/089033449200800216.</a:t>
            </a:r>
            <a:endParaRPr lang="en-GB" sz="1000" i="1" spc="-30" dirty="0">
              <a:latin typeface="Arial" panose="020B0604020202020204" pitchFamily="34" charset="0"/>
              <a:ea typeface="Myriad Pro"/>
              <a:cs typeface="Arial" panose="020B0604020202020204" pitchFamily="34" charset="0"/>
            </a:endParaRPr>
          </a:p>
          <a:p>
            <a:pPr>
              <a:spcBef>
                <a:spcPts val="500"/>
              </a:spcBef>
            </a:pP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685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11800" cy="4626610"/>
          </a:xfrm>
        </p:spPr>
        <p:txBody>
          <a:bodyPr/>
          <a:lstStyle/>
          <a:p>
            <a:pPr algn="just"/>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lgn="just"/>
            <a:endParaRPr lang="en-US" sz="1000" b="1" kern="100" dirty="0">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i="0" kern="100" dirty="0">
                <a:effectLst/>
                <a:latin typeface="Arial" panose="020B0604020202020204" pitchFamily="34" charset="0"/>
                <a:ea typeface="Calibri" panose="020F0502020204030204" pitchFamily="34" charset="0"/>
                <a:cs typeface="Arial" panose="020B0604020202020204" pitchFamily="34" charset="0"/>
              </a:rPr>
              <a:t>–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kern="100" dirty="0">
                <a:latin typeface="Arial" panose="020B0604020202020204" pitchFamily="34" charset="0"/>
                <a:ea typeface="Calibri" panose="020F0502020204030204" pitchFamily="34" charset="0"/>
                <a:cs typeface="Arial" panose="020B0604020202020204" pitchFamily="34" charset="0"/>
              </a:rPr>
              <a:t> supporting mother in the transition to full breastfeeding.</a:t>
            </a:r>
            <a:endParaRPr lang="en-US" sz="1000" kern="100" dirty="0">
              <a:effectLst/>
              <a:latin typeface="Arial" panose="020B0604020202020204" pitchFamily="34" charset="0"/>
              <a:ea typeface="微软雅黑" panose="020B0503020204020204" pitchFamily="34" charset="-122"/>
              <a:cs typeface="Arial" panose="020B0604020202020204" pitchFamily="34" charset="0"/>
            </a:endParaRPr>
          </a:p>
          <a:p>
            <a:pPr marL="228600" indent="-228600">
              <a:buFont typeface="+mj-lt"/>
              <a:buAutoNum type="arabicPeriod"/>
            </a:pPr>
            <a:r>
              <a:rPr lang="en-US" sz="1000" dirty="0">
                <a:latin typeface="Arial" panose="020B0604020202020204" pitchFamily="34" charset="0"/>
                <a:cs typeface="Arial" panose="020B0604020202020204" pitchFamily="34" charset="0"/>
              </a:rPr>
              <a:t>Explaining how breastfeeding differs for the small baby</a:t>
            </a:r>
          </a:p>
          <a:p>
            <a:pPr marL="228600" indent="-228600">
              <a:buFont typeface="+mj-lt"/>
              <a:buAutoNum type="arabicPeriod"/>
            </a:pPr>
            <a:r>
              <a:rPr lang="en-US" sz="1000" dirty="0">
                <a:latin typeface="Arial" panose="020B0604020202020204" pitchFamily="34" charset="0"/>
                <a:cs typeface="Arial" panose="020B0604020202020204" pitchFamily="34" charset="0"/>
              </a:rPr>
              <a:t>Identifying factors that can speed or slow transition to breastfeeding</a:t>
            </a:r>
          </a:p>
          <a:p>
            <a:pPr marL="228600" indent="-228600">
              <a:buFont typeface="+mj-lt"/>
              <a:buAutoNum type="arabicPeriod"/>
            </a:pPr>
            <a:r>
              <a:rPr lang="en-US" sz="1000" dirty="0">
                <a:latin typeface="Arial" panose="020B0604020202020204" pitchFamily="34" charset="0"/>
                <a:cs typeface="Arial" panose="020B0604020202020204" pitchFamily="34" charset="0"/>
              </a:rPr>
              <a:t>Explaining responsive feeding and feeding cues - including when baby has finished feeding</a:t>
            </a:r>
          </a:p>
          <a:p>
            <a:pPr marL="228600" indent="-228600">
              <a:buFont typeface="+mj-lt"/>
              <a:buAutoNum type="arabicPeriod"/>
            </a:pPr>
            <a:r>
              <a:rPr lang="en-US" sz="1000" dirty="0">
                <a:latin typeface="Arial" panose="020B0604020202020204" pitchFamily="34" charset="0"/>
                <a:cs typeface="Arial" panose="020B0604020202020204" pitchFamily="34" charset="0"/>
              </a:rPr>
              <a:t>Demonstrating positions suitable for small baby - ensuring head and neck support</a:t>
            </a:r>
          </a:p>
          <a:p>
            <a:pPr marL="228600" indent="-228600">
              <a:buFont typeface="+mj-lt"/>
              <a:buAutoNum type="arabicPeriod"/>
            </a:pPr>
            <a:r>
              <a:rPr lang="en-US" sz="1000" dirty="0">
                <a:latin typeface="Arial" panose="020B0604020202020204" pitchFamily="34" charset="0"/>
                <a:cs typeface="Arial" panose="020B0604020202020204" pitchFamily="34" charset="0"/>
              </a:rPr>
              <a:t>Supporting mother’s actions for safe positioning and attachment</a:t>
            </a:r>
          </a:p>
          <a:p>
            <a:pPr marL="228600" indent="-228600">
              <a:buFont typeface="+mj-lt"/>
              <a:buAutoNum type="arabicPeriod"/>
            </a:pPr>
            <a:r>
              <a:rPr lang="en-US" sz="1000" dirty="0">
                <a:latin typeface="Arial" panose="020B0604020202020204" pitchFamily="34" charset="0"/>
                <a:cs typeface="Arial" panose="020B0604020202020204" pitchFamily="34" charset="0"/>
              </a:rPr>
              <a:t>Building mother’s confidence and responding to worries or concerns of family</a:t>
            </a:r>
            <a:endParaRPr lang="en-US" sz="1000" b="1" i="1" dirty="0">
              <a:latin typeface="Arial" panose="020B0604020202020204" pitchFamily="34" charset="0"/>
              <a:cs typeface="Arial" panose="020B0604020202020204" pitchFamily="34" charset="0"/>
            </a:endParaRPr>
          </a:p>
          <a:p>
            <a:pPr algn="just"/>
            <a:endParaRPr lang="en-US" sz="1000" b="1" i="1"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GB" sz="1000" b="0"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US" sz="1000" b="1" i="1" dirty="0">
              <a:latin typeface="Arial" panose="020B060402020202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endParaRPr lang="en-GB" sz="1000" b="0" kern="1200" dirty="0">
              <a:solidFill>
                <a:srgbClr val="000000"/>
              </a:solidFill>
              <a:effectLst/>
              <a:latin typeface="Arial" panose="020B0604020202020204" pitchFamily="34" charset="0"/>
              <a:ea typeface="Myriad Pro"/>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endParaRPr lang="en-GB" sz="1000" dirty="0">
              <a:solidFill>
                <a:srgbClr val="000000"/>
              </a:solidFill>
              <a:latin typeface="Arial" panose="020B0604020202020204" pitchFamily="34" charset="0"/>
              <a:ea typeface="Myriad Pro"/>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endParaRPr lang="en-GB" sz="1000" b="0" kern="1200" dirty="0">
              <a:solidFill>
                <a:srgbClr val="000000"/>
              </a:solidFill>
              <a:effectLst/>
              <a:latin typeface="Arial" panose="020B0604020202020204" pitchFamily="34" charset="0"/>
              <a:ea typeface="Myriad Pro"/>
              <a:cs typeface="Arial" panose="020B0604020202020204" pitchFamily="34" charset="0"/>
            </a:endParaRPr>
          </a:p>
          <a:p>
            <a:pPr marR="0" lvl="0">
              <a:lnSpc>
                <a:spcPct val="0"/>
              </a:lnSpc>
              <a:spcBef>
                <a:spcPts val="0"/>
              </a:spcBef>
              <a:spcAft>
                <a:spcPts val="0"/>
              </a:spcAft>
            </a:pP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9352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6275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effectLst/>
                <a:latin typeface="Arial" panose="020B0604020202020204" pitchFamily="34" charset="0"/>
                <a:ea typeface="Calibri" panose="020F0502020204030204" pitchFamily="34" charset="0"/>
              </a:rPr>
              <a:t>Use a printed or digital copy (pdf) of the document.</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8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
              </a:spcBef>
            </a:pPr>
            <a:r>
              <a:rPr lang="en-US" sz="1000" b="1" dirty="0">
                <a:effectLst/>
                <a:latin typeface="Arial" panose="020B0604020202020204" pitchFamily="34" charset="0"/>
                <a:ea typeface="Myriad Pro"/>
                <a:cs typeface="Arial" panose="020B0604020202020204" pitchFamily="34" charset="0"/>
              </a:rPr>
              <a:t>Have </a:t>
            </a:r>
            <a:r>
              <a:rPr lang="en-US" sz="1000" b="1" baseline="0" dirty="0">
                <a:effectLst/>
                <a:latin typeface="Arial" panose="020B0604020202020204" pitchFamily="34" charset="0"/>
                <a:ea typeface="Myriad Pro"/>
                <a:cs typeface="Arial" panose="020B0604020202020204" pitchFamily="34" charset="0"/>
              </a:rPr>
              <a:t>you observed this </a:t>
            </a:r>
            <a:r>
              <a:rPr lang="en-US" sz="1000" b="1" dirty="0">
                <a:effectLst/>
                <a:latin typeface="Arial" panose="020B0604020202020204" pitchFamily="34" charset="0"/>
                <a:ea typeface="Myriad Pro"/>
                <a:cs typeface="Arial" panose="020B0604020202020204" pitchFamily="34" charset="0"/>
              </a:rPr>
              <a:t>where you work?</a:t>
            </a:r>
          </a:p>
          <a:p>
            <a:pPr>
              <a:spcBef>
                <a:spcPts val="20"/>
              </a:spcBef>
            </a:pPr>
            <a:r>
              <a:rPr lang="en-US" sz="1000" b="1" dirty="0">
                <a:effectLst/>
                <a:latin typeface="Arial" panose="020B0604020202020204" pitchFamily="34" charset="0"/>
                <a:ea typeface="Myriad Pro"/>
                <a:cs typeface="Arial" panose="020B0604020202020204" pitchFamily="34" charset="0"/>
              </a:rPr>
              <a:t>Why could this newborn not breastfeed?</a:t>
            </a:r>
          </a:p>
          <a:p>
            <a:pPr>
              <a:spcBef>
                <a:spcPts val="20"/>
              </a:spcBef>
            </a:pPr>
            <a:r>
              <a:rPr lang="en-US" sz="1000" dirty="0">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pPr marL="0" indent="0">
              <a:spcBef>
                <a:spcPts val="20"/>
              </a:spcBef>
              <a:buFont typeface="Arial" panose="020B0604020202020204" pitchFamily="34" charset="0"/>
              <a:buNone/>
            </a:pPr>
            <a:r>
              <a:rPr lang="en-US" sz="1000" spc="-15" dirty="0">
                <a:effectLst/>
                <a:latin typeface="Arial" panose="020B0604020202020204" pitchFamily="34" charset="0"/>
                <a:ea typeface="Myriad Pro"/>
                <a:cs typeface="Arial" panose="020B0604020202020204" pitchFamily="34" charset="0"/>
              </a:rPr>
              <a:t>The most common reasons that babies cannot breastfeed include prematurity, </a:t>
            </a:r>
            <a:r>
              <a:rPr lang="en-US" sz="1000" dirty="0">
                <a:effectLst/>
                <a:latin typeface="Arial" panose="020B0604020202020204" pitchFamily="34" charset="0"/>
                <a:ea typeface="Myriad Pro"/>
                <a:cs typeface="Arial" panose="020B0604020202020204" pitchFamily="34" charset="0"/>
              </a:rPr>
              <a:t>cleft palate and lip, neurological syndromes (asphyxia or hypotonia).</a:t>
            </a:r>
          </a:p>
          <a:p>
            <a:pPr marL="171450" indent="-171450">
              <a:spcBef>
                <a:spcPts val="20"/>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If either mother or baby is sick, alternative feeding of breast milk may be needed.</a:t>
            </a:r>
            <a:r>
              <a:rPr lang="en-GB" sz="1000" dirty="0">
                <a:effectLst/>
                <a:latin typeface="Arial" panose="020B0604020202020204" pitchFamily="34" charset="0"/>
                <a:ea typeface="Myriad Pro"/>
                <a:cs typeface="Arial" panose="020B0604020202020204" pitchFamily="34" charset="0"/>
              </a:rPr>
              <a:t> </a:t>
            </a:r>
          </a:p>
          <a:p>
            <a:pPr marL="171450" indent="-171450">
              <a:spcBef>
                <a:spcPts val="20"/>
              </a:spcBef>
              <a:buFont typeface="Arial" panose="020B0604020202020204" pitchFamily="34" charset="0"/>
              <a:buChar char="•"/>
            </a:pPr>
            <a:r>
              <a:rPr lang="en-US" sz="1000" dirty="0">
                <a:effectLst/>
                <a:latin typeface="Arial" panose="020B0604020202020204" pitchFamily="34" charset="0"/>
                <a:ea typeface="Myriad Pro"/>
                <a:cs typeface="Arial" panose="020B0604020202020204" pitchFamily="34" charset="0"/>
              </a:rPr>
              <a:t>Separation of mother and newborn, </a:t>
            </a:r>
            <a:r>
              <a:rPr lang="en-US" sz="1000" dirty="0">
                <a:latin typeface="Arial" panose="020B0604020202020204" pitchFamily="34" charset="0"/>
                <a:ea typeface="Myriad Pro"/>
                <a:cs typeface="Arial" panose="020B0604020202020204" pitchFamily="34" charset="0"/>
              </a:rPr>
              <a:t>for</a:t>
            </a:r>
            <a:r>
              <a:rPr lang="en-US" sz="1000" dirty="0">
                <a:effectLst/>
                <a:latin typeface="Arial" panose="020B0604020202020204" pitchFamily="34" charset="0"/>
                <a:ea typeface="Myriad Pro"/>
                <a:cs typeface="Arial" panose="020B0604020202020204" pitchFamily="34" charset="0"/>
              </a:rPr>
              <a:t> intensive care or referral to another hospital, are other situations when alternative methods </a:t>
            </a:r>
            <a:r>
              <a:rPr lang="en-US" sz="1000" dirty="0">
                <a:latin typeface="Arial" panose="020B0604020202020204" pitchFamily="34" charset="0"/>
                <a:ea typeface="Myriad Pro"/>
                <a:cs typeface="Arial" panose="020B0604020202020204" pitchFamily="34" charset="0"/>
              </a:rPr>
              <a:t>may</a:t>
            </a:r>
            <a:r>
              <a:rPr lang="en-US" sz="1000" dirty="0">
                <a:effectLst/>
                <a:latin typeface="Arial" panose="020B0604020202020204" pitchFamily="34" charset="0"/>
                <a:ea typeface="Myriad Pro"/>
                <a:cs typeface="Arial" panose="020B0604020202020204" pitchFamily="34" charset="0"/>
              </a:rPr>
              <a:t> be used. </a:t>
            </a:r>
          </a:p>
          <a:p>
            <a:pPr lvl="0">
              <a:buSzPts val="1100"/>
              <a:tabLst>
                <a:tab pos="478155" algn="l"/>
                <a:tab pos="478790" algn="l"/>
              </a:tabLst>
            </a:pPr>
            <a:endParaRPr lang="en-US" sz="1000" dirty="0">
              <a:latin typeface="Arial" panose="020B0604020202020204" pitchFamily="34" charset="0"/>
              <a:ea typeface="Myriad Pro"/>
              <a:cs typeface="Arial" panose="020B0604020202020204" pitchFamily="34" charset="0"/>
            </a:endParaRPr>
          </a:p>
          <a:p>
            <a:pPr lvl="0">
              <a:buSzPts val="1100"/>
              <a:tabLst>
                <a:tab pos="478155" algn="l"/>
                <a:tab pos="478790" algn="l"/>
              </a:tabLst>
            </a:pPr>
            <a:r>
              <a:rPr lang="en-US" sz="1000" b="1" dirty="0">
                <a:effectLst/>
                <a:latin typeface="Arial" panose="020B0604020202020204" pitchFamily="34" charset="0"/>
                <a:ea typeface="Myriad Pro"/>
                <a:cs typeface="Arial" panose="020B0604020202020204" pitchFamily="34" charset="0"/>
              </a:rPr>
              <a:t>In most cases babies </a:t>
            </a:r>
            <a:r>
              <a:rPr lang="en-US" sz="1000" b="1" spc="-15" dirty="0">
                <a:effectLst/>
                <a:latin typeface="Arial" panose="020B0604020202020204" pitchFamily="34" charset="0"/>
                <a:ea typeface="Myriad Pro"/>
                <a:cs typeface="Arial" panose="020B0604020202020204" pitchFamily="34" charset="0"/>
              </a:rPr>
              <a:t>have </a:t>
            </a:r>
            <a:r>
              <a:rPr lang="en-US" sz="1000" b="1" dirty="0">
                <a:effectLst/>
                <a:latin typeface="Arial" panose="020B0604020202020204" pitchFamily="34" charset="0"/>
                <a:ea typeface="Myriad Pro"/>
                <a:cs typeface="Arial" panose="020B0604020202020204" pitchFamily="34" charset="0"/>
              </a:rPr>
              <a:t>no difficulty feeding at the breast after</a:t>
            </a:r>
            <a:r>
              <a:rPr lang="en-US" sz="1000" b="1" spc="-25" dirty="0">
                <a:effectLst/>
                <a:latin typeface="Arial" panose="020B0604020202020204" pitchFamily="34" charset="0"/>
                <a:ea typeface="Myriad Pro"/>
                <a:cs typeface="Arial" panose="020B0604020202020204" pitchFamily="34" charset="0"/>
              </a:rPr>
              <a:t> </a:t>
            </a:r>
            <a:r>
              <a:rPr lang="en-US" sz="1000" b="1" dirty="0">
                <a:effectLst/>
                <a:latin typeface="Arial" panose="020B0604020202020204" pitchFamily="34" charset="0"/>
                <a:ea typeface="Myriad Pro"/>
                <a:cs typeface="Arial" panose="020B0604020202020204" pitchFamily="34" charset="0"/>
              </a:rPr>
              <a:t>birth.</a:t>
            </a:r>
            <a:endParaRPr lang="en-US" sz="10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small number of babies may not be able to suckle and may need to be temporarily or permanently fed their mother’s milk using alternative methods of feeding.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Mother’s own breast milk is the milk of choice when using any alternative methods of feeding.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need for alternative methods of feeding and the most suitable method should be individually assessed for each mother and baby pair.</a:t>
            </a:r>
          </a:p>
        </p:txBody>
      </p:sp>
    </p:spTree>
    <p:extLst>
      <p:ext uri="{BB962C8B-B14F-4D97-AF65-F5344CB8AC3E}">
        <p14:creationId xmlns:p14="http://schemas.microsoft.com/office/powerpoint/2010/main" val="594071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1000"/>
              </a:spcBef>
              <a:spcAft>
                <a:spcPts val="0"/>
              </a:spcAft>
              <a:buFont typeface="Arial" panose="020B0604020202020204" pitchFamily="34" charset="0"/>
              <a:buNone/>
              <a:tabLst>
                <a:tab pos="457200" algn="l"/>
              </a:tabLst>
            </a:pPr>
            <a:r>
              <a:rPr lang="en-US" sz="1000" b="1" kern="100" dirty="0">
                <a:effectLst/>
                <a:latin typeface="Arial" panose="020B0604020202020204" pitchFamily="34" charset="0"/>
                <a:ea typeface="微软雅黑" panose="020B0503020204020204" pitchFamily="34" charset="-122"/>
                <a:cs typeface="Arial" panose="020B0604020202020204" pitchFamily="34" charset="0"/>
              </a:rPr>
              <a:t>Is this recommendation currently  applied in your place of work?</a:t>
            </a:r>
          </a:p>
          <a:p>
            <a:pPr marL="0" marR="0" lvl="0" indent="0" algn="just">
              <a:spcAft>
                <a:spcPts val="0"/>
              </a:spcAft>
              <a:buFont typeface="Arial" panose="020B0604020202020204" pitchFamily="34" charset="0"/>
              <a:buNone/>
              <a:tabLst>
                <a:tab pos="457200" algn="l"/>
              </a:tabLst>
            </a:pPr>
            <a:endParaRPr lang="en-US" sz="1000" b="1" kern="100" dirty="0">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just">
              <a:spcAft>
                <a:spcPts val="0"/>
              </a:spcAft>
              <a:buFont typeface="Arial" panose="020B0604020202020204" pitchFamily="34" charset="0"/>
              <a:buNone/>
              <a:tabLst>
                <a:tab pos="457200" algn="l"/>
              </a:tabLst>
            </a:pPr>
            <a:r>
              <a:rPr lang="en-US" sz="1000" kern="100" dirty="0">
                <a:effectLst/>
                <a:latin typeface="Arial" panose="020B0604020202020204" pitchFamily="34" charset="0"/>
                <a:ea typeface="微软雅黑" panose="020B0503020204020204" pitchFamily="34" charset="-122"/>
                <a:cs typeface="Arial" panose="020B0604020202020204" pitchFamily="34" charset="0"/>
              </a:rPr>
              <a:t>If yes, what enabling factors support the application of this recommendation?</a:t>
            </a:r>
          </a:p>
          <a:p>
            <a:pPr marL="0" marR="0" lvl="0" indent="0" algn="just">
              <a:spcAft>
                <a:spcPts val="0"/>
              </a:spcAft>
              <a:buFont typeface="Arial" panose="020B0604020202020204" pitchFamily="34" charset="0"/>
              <a:buNone/>
              <a:tabLst>
                <a:tab pos="457200" algn="l"/>
              </a:tabLst>
            </a:pPr>
            <a:r>
              <a:rPr lang="en-US" sz="1000" kern="100" dirty="0">
                <a:effectLst/>
                <a:latin typeface="Arial" panose="020B0604020202020204" pitchFamily="34" charset="0"/>
                <a:ea typeface="微软雅黑" panose="020B0503020204020204" pitchFamily="34" charset="-122"/>
                <a:cs typeface="Arial" panose="020B0604020202020204" pitchFamily="34" charset="0"/>
              </a:rPr>
              <a:t>If no, what are the barriers to applying this recommendation?</a:t>
            </a:r>
          </a:p>
        </p:txBody>
      </p:sp>
    </p:spTree>
    <p:extLst>
      <p:ext uri="{BB962C8B-B14F-4D97-AF65-F5344CB8AC3E}">
        <p14:creationId xmlns:p14="http://schemas.microsoft.com/office/powerpoint/2010/main" val="1267625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How are these situations handled in your health facility?</a:t>
            </a:r>
          </a:p>
          <a:p>
            <a:endParaRPr lang="en-GB"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What are the systems to make mother’s milk or donor milk available?</a:t>
            </a:r>
          </a:p>
          <a:p>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317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Is there a milk bank or other means of storing mother’s own milk in your health facility?</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latin typeface="Arial" panose="020B0604020202020204" pitchFamily="34" charset="0"/>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1000" b="0" i="1" dirty="0">
                <a:latin typeface="Arial" panose="020B0604020202020204" pitchFamily="34" charset="0"/>
                <a:cs typeface="Arial" panose="020B0604020202020204" pitchFamily="34" charset="0"/>
              </a:rPr>
              <a:t>View video</a:t>
            </a:r>
            <a:endParaRPr lang="en-US" sz="10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518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8038" y="1143000"/>
            <a:ext cx="3408362" cy="2555875"/>
          </a:xfrm>
        </p:spPr>
      </p:sp>
      <p:sp>
        <p:nvSpPr>
          <p:cNvPr id="3" name="Notes Placeholder 2"/>
          <p:cNvSpPr>
            <a:spLocks noGrp="1"/>
          </p:cNvSpPr>
          <p:nvPr>
            <p:ph type="body" idx="1"/>
          </p:nvPr>
        </p:nvSpPr>
        <p:spPr/>
        <p:txBody>
          <a:bodyPr/>
          <a:lstStyle/>
          <a:p>
            <a:r>
              <a:rPr lang="en-US" sz="1000" b="1" kern="100" dirty="0">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i="0" kern="100" dirty="0">
                <a:effectLst/>
                <a:latin typeface="Arial" panose="020B0604020202020204" pitchFamily="34" charset="0"/>
                <a:ea typeface="Calibri" panose="020F0502020204030204" pitchFamily="34" charset="0"/>
                <a:cs typeface="Arial" panose="020B0604020202020204" pitchFamily="34" charset="0"/>
              </a:rPr>
              <a:t>– participants demonstrate supporting a bereaved mother to donate breast milk.</a:t>
            </a:r>
          </a:p>
          <a:p>
            <a:endParaRPr lang="en-US" sz="1000" dirty="0">
              <a:latin typeface="Arial" panose="020B0604020202020204" pitchFamily="34" charset="0"/>
              <a:cs typeface="Arial" panose="020B0604020202020204" pitchFamily="34" charset="0"/>
            </a:endParaRPr>
          </a:p>
          <a:p>
            <a:pPr marL="162000" indent="-162000">
              <a:buFont typeface="+mj-lt"/>
              <a:buAutoNum type="arabicPeriod"/>
            </a:pPr>
            <a:r>
              <a:rPr lang="en-US" sz="1000" dirty="0">
                <a:latin typeface="Arial" panose="020B0604020202020204" pitchFamily="34" charset="0"/>
                <a:ea typeface="Myriad Pro"/>
                <a:cs typeface="Arial" panose="020B0604020202020204" pitchFamily="34" charset="0"/>
              </a:rPr>
              <a:t>Counselling on options for breast milk donation</a:t>
            </a:r>
            <a:endParaRPr lang="en-US" sz="1000" dirty="0">
              <a:effectLst/>
              <a:latin typeface="Arial" panose="020B0604020202020204" pitchFamily="34" charset="0"/>
              <a:ea typeface="Myriad Pro"/>
              <a:cs typeface="Arial" panose="020B0604020202020204" pitchFamily="34" charset="0"/>
            </a:endParaRPr>
          </a:p>
          <a:p>
            <a:pPr marL="162000" indent="-162000">
              <a:buFont typeface="+mj-lt"/>
              <a:buAutoNum type="arabicPeriod"/>
            </a:pPr>
            <a:r>
              <a:rPr lang="en-US" sz="1000" dirty="0">
                <a:effectLst/>
                <a:latin typeface="Arial" panose="020B0604020202020204" pitchFamily="34" charset="0"/>
                <a:ea typeface="Myriad Pro"/>
                <a:cs typeface="Arial" panose="020B0604020202020204" pitchFamily="34" charset="0"/>
              </a:rPr>
              <a:t>Explaining the process</a:t>
            </a:r>
            <a:r>
              <a:rPr lang="en-US" sz="1000" dirty="0">
                <a:latin typeface="Arial" panose="020B0604020202020204" pitchFamily="34" charset="0"/>
                <a:ea typeface="Myriad Pro"/>
                <a:cs typeface="Arial" panose="020B0604020202020204" pitchFamily="34" charset="0"/>
              </a:rPr>
              <a:t> of  lactation  during bereavement</a:t>
            </a:r>
          </a:p>
          <a:p>
            <a:pPr marL="162000" indent="-162000">
              <a:buFont typeface="+mj-lt"/>
              <a:buAutoNum type="arabicPeriod"/>
            </a:pPr>
            <a:r>
              <a:rPr lang="en-US" sz="1000" dirty="0">
                <a:latin typeface="Arial" panose="020B0604020202020204" pitchFamily="34" charset="0"/>
                <a:ea typeface="Myriad Pro"/>
                <a:cs typeface="Arial" panose="020B0604020202020204" pitchFamily="34" charset="0"/>
              </a:rPr>
              <a:t>Demonstrating expression and storage of breast milk</a:t>
            </a:r>
            <a:endParaRPr lang="en-US" sz="1000" dirty="0">
              <a:effectLst/>
              <a:latin typeface="Arial" panose="020B0604020202020204" pitchFamily="34" charset="0"/>
              <a:ea typeface="Myriad Pro"/>
              <a:cs typeface="Arial" panose="020B0604020202020204" pitchFamily="34" charset="0"/>
            </a:endParaRPr>
          </a:p>
          <a:p>
            <a:pPr marL="162000" indent="-162000">
              <a:buFont typeface="+mj-lt"/>
              <a:buAutoNum type="arabicPeriod"/>
            </a:pPr>
            <a:r>
              <a:rPr lang="en-US" sz="1000" dirty="0">
                <a:latin typeface="Arial" panose="020B0604020202020204" pitchFamily="34" charset="0"/>
                <a:cs typeface="Arial" panose="020B0604020202020204" pitchFamily="34" charset="0"/>
              </a:rPr>
              <a:t>Supporting Felicity to start expressing and safely storing her breast milk</a:t>
            </a:r>
          </a:p>
          <a:p>
            <a:pPr marL="162000" indent="-162000">
              <a:buFont typeface="+mj-lt"/>
              <a:buAutoNum type="arabicPeriod"/>
            </a:pPr>
            <a:r>
              <a:rPr lang="en-US" sz="1000" dirty="0">
                <a:latin typeface="Arial" panose="020B0604020202020204" pitchFamily="34" charset="0"/>
                <a:cs typeface="Arial" panose="020B0604020202020204" pitchFamily="34" charset="0"/>
              </a:rPr>
              <a:t>Linking to support groups and referral for psychological counseling as needed.</a:t>
            </a:r>
          </a:p>
          <a:p>
            <a:endParaRPr lang="en-US" sz="1000" b="1" i="1" dirty="0">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marR="0" lvl="0" indent="-162000">
              <a:lnSpc>
                <a:spcPct val="107000"/>
              </a:lnSpc>
              <a:spcBef>
                <a:spcPts val="0"/>
              </a:spcBef>
              <a:spcAft>
                <a:spcPts val="0"/>
              </a:spcAft>
              <a:buFont typeface="Arial" panose="020B0604020202020204" pitchFamily="34" charset="0"/>
              <a:buChar char="•"/>
            </a:pPr>
            <a:r>
              <a:rPr lang="en-US" sz="1000" kern="0" dirty="0">
                <a:latin typeface="Arial" panose="020B0604020202020204" pitchFamily="34" charset="0"/>
                <a:ea typeface="Calibri" panose="020F0502020204030204" pitchFamily="34" charset="0"/>
                <a:cs typeface="Arial" panose="020B0604020202020204" pitchFamily="34" charset="0"/>
              </a:rPr>
              <a:t>Did the health worker give compassionate sensitive care?</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endParaRPr lang="en-US" sz="1000" b="1" i="1" dirty="0">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Arial" panose="020B0604020202020204" pitchFamily="34" charset="0"/>
                <a:ea typeface="Myriad Pro"/>
                <a:cs typeface="Arial" panose="020B0604020202020204" pitchFamily="34" charset="0"/>
              </a:rPr>
              <a:t>To learn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latin typeface="Arial" panose="020B0604020202020204" pitchFamily="34" charset="0"/>
                <a:cs typeface="Arial" panose="020B0604020202020204" pitchFamily="34" charset="0"/>
                <a:hlinkClick r:id="rId3"/>
              </a:rPr>
              <a:t>strengthening-human-milk-banking</a:t>
            </a:r>
            <a:endParaRPr lang="en-GB" sz="1100" i="1" dirty="0">
              <a:latin typeface="Arial" panose="020B0604020202020204" pitchFamily="34" charset="0"/>
              <a:cs typeface="Arial" panose="020B0604020202020204" pitchFamily="34" charset="0"/>
            </a:endParaRPr>
          </a:p>
          <a:p>
            <a:endParaRPr lang="en-US" sz="1000" i="1" dirty="0">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3378216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effectLst/>
                <a:latin typeface="Arial" panose="020B0604020202020204" pitchFamily="34" charset="0"/>
                <a:ea typeface="Myriad Pro Light"/>
                <a:cs typeface="Arial" panose="020B0604020202020204" pitchFamily="34" charset="0"/>
              </a:rPr>
              <a:t>Do health workers supplement breast feeds in your health facility?</a:t>
            </a:r>
          </a:p>
          <a:p>
            <a:r>
              <a:rPr lang="en-US" sz="1000" b="1" dirty="0">
                <a:latin typeface="Arial" panose="020B0604020202020204" pitchFamily="34" charset="0"/>
                <a:ea typeface="Myriad Pro Light"/>
                <a:cs typeface="Arial" panose="020B0604020202020204" pitchFamily="34" charset="0"/>
              </a:rPr>
              <a:t>Are the supplements prescribed by a doctor and the reason documented in the notes?</a:t>
            </a:r>
            <a:endParaRPr lang="en-US" sz="1000" b="1" dirty="0">
              <a:effectLst/>
              <a:latin typeface="Arial" panose="020B0604020202020204" pitchFamily="34" charset="0"/>
              <a:ea typeface="Myriad Pro Light"/>
              <a:cs typeface="Arial" panose="020B0604020202020204" pitchFamily="34" charset="0"/>
            </a:endParaRPr>
          </a:p>
          <a:p>
            <a:endParaRPr lang="en-US" sz="1000" b="1" dirty="0">
              <a:effectLst/>
              <a:latin typeface="Arial" panose="020B0604020202020204" pitchFamily="34" charset="0"/>
              <a:ea typeface="Myriad Pro Light"/>
              <a:cs typeface="Arial" panose="020B0604020202020204" pitchFamily="34" charset="0"/>
            </a:endParaRPr>
          </a:p>
          <a:p>
            <a:r>
              <a:rPr lang="en-US" sz="1000" dirty="0">
                <a:effectLst/>
                <a:latin typeface="Arial" panose="020B0604020202020204" pitchFamily="34" charset="0"/>
                <a:ea typeface="Myriad Pro Light"/>
                <a:cs typeface="Arial" panose="020B0604020202020204" pitchFamily="34" charset="0"/>
              </a:rPr>
              <a:t>Do not provide breastfed newborns any food or fluids other than breastmilk, unless medically indicated.</a:t>
            </a:r>
          </a:p>
          <a:p>
            <a:pPr marL="171450" indent="-171450">
              <a:buFont typeface="Arial" panose="020B0604020202020204" pitchFamily="34" charset="0"/>
              <a:buChar char="•"/>
            </a:pPr>
            <a:r>
              <a:rPr lang="en-US" sz="1000" dirty="0">
                <a:effectLst/>
                <a:latin typeface="Arial" panose="020B0604020202020204" pitchFamily="34" charset="0"/>
                <a:ea typeface="Myriad Pro Light"/>
                <a:cs typeface="Arial" panose="020B0604020202020204" pitchFamily="34" charset="0"/>
              </a:rPr>
              <a:t>WHO recommends mothers own expressed breast milk or donor breast milk. </a:t>
            </a:r>
            <a:endParaRPr lang="en-US" sz="1000" dirty="0">
              <a:latin typeface="Arial" panose="020B0604020202020204" pitchFamily="34" charset="0"/>
              <a:ea typeface="Myriad Pro Light"/>
              <a:cs typeface="Arial" panose="020B0604020202020204" pitchFamily="34" charset="0"/>
            </a:endParaRPr>
          </a:p>
          <a:p>
            <a:pPr marL="171450" indent="-171450">
              <a:buFont typeface="Arial" panose="020B0604020202020204" pitchFamily="34" charset="0"/>
              <a:buChar char="•"/>
            </a:pPr>
            <a:r>
              <a:rPr lang="en-US" sz="1000" dirty="0">
                <a:effectLst/>
                <a:latin typeface="Arial" panose="020B0604020202020204" pitchFamily="34" charset="0"/>
                <a:ea typeface="Myriad Pro Light"/>
                <a:cs typeface="Arial" panose="020B0604020202020204" pitchFamily="34" charset="0"/>
              </a:rPr>
              <a:t>Supplementation rates should be monitored in all newborn units and quality improvement measures introduced to ensure that newborns receive breast milk unless medically indicated.</a:t>
            </a:r>
          </a:p>
          <a:p>
            <a:endParaRPr lang="en-US" sz="1000" dirty="0">
              <a:latin typeface="Arial" panose="020B0604020202020204" pitchFamily="34" charset="0"/>
              <a:ea typeface="Myriad Pro Light"/>
              <a:cs typeface="Arial" panose="020B0604020202020204" pitchFamily="34" charset="0"/>
            </a:endParaRPr>
          </a:p>
          <a:p>
            <a:r>
              <a:rPr lang="en-US" sz="1000" i="1" dirty="0">
                <a:latin typeface="Arial" panose="020B0604020202020204" pitchFamily="34" charset="0"/>
                <a:ea typeface="Myriad Pro Light"/>
                <a:cs typeface="Arial" panose="020B0604020202020204" pitchFamily="34" charset="0"/>
              </a:rPr>
              <a:t>To learn more </a:t>
            </a:r>
            <a:br>
              <a:rPr lang="en-US" sz="1000" i="1" dirty="0">
                <a:effectLst/>
                <a:latin typeface="Arial" panose="020B0604020202020204" pitchFamily="34" charset="0"/>
                <a:ea typeface="Myriad Pro Light"/>
                <a:cs typeface="Arial" panose="020B0604020202020204" pitchFamily="34" charset="0"/>
              </a:rPr>
            </a:br>
            <a:r>
              <a:rPr lang="en-US" sz="1000" i="1" dirty="0">
                <a:latin typeface="Arial" panose="020B0604020202020204" pitchFamily="34" charset="0"/>
                <a:cs typeface="Arial" panose="020B0604020202020204" pitchFamily="34" charset="0"/>
                <a:hlinkClick r:id="rId3"/>
              </a:rPr>
              <a:t>BFHI medical indications for supplementary feeding </a:t>
            </a:r>
            <a:endParaRPr lang="en-GB" sz="1000" i="1"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US" sz="1000" i="1" dirty="0">
              <a:effectLst/>
              <a:latin typeface="Arial" panose="020B0604020202020204" pitchFamily="34" charset="0"/>
              <a:ea typeface="Myriad Pro Light"/>
              <a:cs typeface="Arial" panose="020B0604020202020204" pitchFamily="34" charset="0"/>
            </a:endParaRPr>
          </a:p>
          <a:p>
            <a:endParaRPr lang="en-US" sz="1000" b="1" dirty="0">
              <a:effectLst/>
              <a:latin typeface="Arial" panose="020B0604020202020204" pitchFamily="34" charset="0"/>
              <a:ea typeface="Myriad Pro Light"/>
              <a:cs typeface="Arial" panose="020B0604020202020204" pitchFamily="34" charset="0"/>
            </a:endParaRPr>
          </a:p>
        </p:txBody>
      </p:sp>
    </p:spTree>
    <p:extLst>
      <p:ext uri="{BB962C8B-B14F-4D97-AF65-F5344CB8AC3E}">
        <p14:creationId xmlns:p14="http://schemas.microsoft.com/office/powerpoint/2010/main" val="407169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spcBef>
                <a:spcPts val="500"/>
              </a:spcBef>
              <a:spcAft>
                <a:spcPts val="0"/>
              </a:spcAft>
              <a:buSzPts val="1100"/>
              <a:buFont typeface="Myriad Pro Light"/>
              <a:buNone/>
              <a:tabLst>
                <a:tab pos="404495" algn="l"/>
              </a:tabLst>
            </a:pPr>
            <a:r>
              <a:rPr lang="en-US" sz="1000" b="1" dirty="0">
                <a:effectLst/>
                <a:latin typeface="Arial" panose="020B0604020202020204" pitchFamily="34" charset="0"/>
                <a:ea typeface="Myriad Pro Light"/>
                <a:cs typeface="Arial" panose="020B0604020202020204" pitchFamily="34" charset="0"/>
              </a:rPr>
              <a:t>Are these medical reasons for supplementation applied in your health facility?</a:t>
            </a:r>
            <a:endParaRPr lang="en-GB" sz="1000" b="1" dirty="0">
              <a:latin typeface="Arial" panose="020B0604020202020204" pitchFamily="34" charset="0"/>
              <a:cs typeface="Arial" panose="020B0604020202020204" pitchFamily="34" charset="0"/>
            </a:endParaRPr>
          </a:p>
          <a:p>
            <a:pPr>
              <a:spcBef>
                <a:spcPts val="500"/>
              </a:spcBef>
            </a:pPr>
            <a:r>
              <a:rPr lang="en-US" sz="1000" dirty="0">
                <a:latin typeface="Arial" panose="020B0604020202020204" pitchFamily="34" charset="0"/>
                <a:ea typeface="Myriad Pro"/>
                <a:cs typeface="Arial" panose="020B0604020202020204" pitchFamily="34" charset="0"/>
              </a:rPr>
              <a:t>Mothers who have made a fully informed decision not to breastfeed exclusively, or have chosen to mixed feed, may consider supplementary feeding with infant formula.</a:t>
            </a:r>
          </a:p>
          <a:p>
            <a:pPr marL="162000" indent="-162000">
              <a:spcBef>
                <a:spcPts val="500"/>
              </a:spcBef>
              <a:buFont typeface="Arial" panose="020B0604020202020204" pitchFamily="34" charset="0"/>
              <a:buChar char="•"/>
            </a:pPr>
            <a:r>
              <a:rPr lang="en-US" sz="1000" dirty="0">
                <a:latin typeface="Arial" panose="020B0604020202020204" pitchFamily="34" charset="0"/>
                <a:ea typeface="Myriad Pro"/>
                <a:cs typeface="Arial" panose="020B0604020202020204" pitchFamily="34" charset="0"/>
              </a:rPr>
              <a:t>It is important to ensure that:</a:t>
            </a:r>
          </a:p>
          <a:p>
            <a:pPr marL="351450" lvl="1" indent="-171450">
              <a:spcBef>
                <a:spcPts val="0"/>
              </a:spcBef>
              <a:buSzPct val="40000"/>
              <a:buFont typeface="Courier New" panose="02070309020205020404" pitchFamily="49" charset="0"/>
              <a:buChar char="o"/>
            </a:pPr>
            <a:r>
              <a:rPr lang="en-US" sz="1000" dirty="0">
                <a:latin typeface="Arial" panose="020B0604020202020204" pitchFamily="34" charset="0"/>
                <a:ea typeface="Myriad Pro"/>
                <a:cs typeface="Arial" panose="020B0604020202020204" pitchFamily="34" charset="0"/>
              </a:rPr>
              <a:t>All mothers are informed about the risks and management of various feeding options and have been helped to decide what is suitable in their circumstances.</a:t>
            </a:r>
          </a:p>
          <a:p>
            <a:pPr marL="351450" lvl="1" indent="-171450">
              <a:spcBef>
                <a:spcPts val="0"/>
              </a:spcBef>
              <a:buSzPct val="40000"/>
              <a:buFont typeface="Courier New" panose="02070309020205020404" pitchFamily="49" charset="0"/>
              <a:buChar char="o"/>
            </a:pPr>
            <a:r>
              <a:rPr lang="en-US" sz="1000" dirty="0">
                <a:latin typeface="Arial" panose="020B0604020202020204" pitchFamily="34" charset="0"/>
                <a:ea typeface="Myriad Pro"/>
                <a:cs typeface="Arial" panose="020B0604020202020204" pitchFamily="34" charset="0"/>
              </a:rPr>
              <a:t>All mothers have received factual information in a sensitive and respectful manner, on the importance of exclusive breastfeeding and basic management of breastfeeding related to their concerns.</a:t>
            </a:r>
          </a:p>
          <a:p>
            <a:pPr marL="351450" lvl="1" indent="-171450">
              <a:spcBef>
                <a:spcPts val="0"/>
              </a:spcBef>
              <a:buSzPct val="40000"/>
              <a:buFont typeface="Courier New" panose="02070309020205020404" pitchFamily="49" charset="0"/>
              <a:buChar char="o"/>
            </a:pPr>
            <a:endParaRPr lang="en-US" sz="1000" dirty="0">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10"/>
              </a:spcBef>
              <a:spcAft>
                <a:spcPts val="0"/>
              </a:spcAft>
              <a:buClrTx/>
              <a:buSzTx/>
              <a:buFontTx/>
              <a:buNone/>
              <a:tabLst/>
              <a:defRPr/>
            </a:pPr>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US" sz="1000" i="1" dirty="0">
                <a:solidFill>
                  <a:srgbClr val="0075BF"/>
                </a:solidFill>
                <a:effectLst/>
                <a:latin typeface="Arial" panose="020B0604020202020204" pitchFamily="34" charset="0"/>
                <a:ea typeface="Myriad Pro" panose="020B0503030403020204"/>
                <a:cs typeface="Arial" panose="020B0604020202020204" pitchFamily="34" charset="0"/>
                <a:hlinkClick r:id="rId3"/>
              </a:rPr>
              <a:t>Protecting, promoting and supporting breastfeeding: the baby-friendly hospital initiative for small,</a:t>
            </a:r>
            <a:r>
              <a:rPr lang="en-US" sz="1000" i="1" dirty="0">
                <a:solidFill>
                  <a:srgbClr val="0075BF"/>
                </a:solidFill>
                <a:effectLst/>
                <a:latin typeface="Arial" panose="020B0604020202020204" pitchFamily="34" charset="0"/>
                <a:ea typeface="Myriad Pro" panose="020B0503030403020204"/>
                <a:cs typeface="Arial" panose="020B0604020202020204" pitchFamily="34" charset="0"/>
              </a:rPr>
              <a:t> </a:t>
            </a:r>
            <a:r>
              <a:rPr lang="en-US" sz="1000" i="1" dirty="0">
                <a:solidFill>
                  <a:srgbClr val="0075BF"/>
                </a:solidFill>
                <a:effectLst/>
                <a:latin typeface="Arial" panose="020B0604020202020204" pitchFamily="34" charset="0"/>
                <a:ea typeface="Myriad Pro" panose="020B0503030403020204"/>
                <a:cs typeface="Arial" panose="020B0604020202020204" pitchFamily="34" charset="0"/>
                <a:hlinkClick r:id="rId3"/>
              </a:rPr>
              <a:t>sick and preterm newborns</a:t>
            </a:r>
            <a:r>
              <a:rPr lang="en-US" sz="1000" i="0" u="none" dirty="0">
                <a:solidFill>
                  <a:srgbClr val="0075BF"/>
                </a:solidFill>
                <a:effectLst/>
                <a:uFill>
                  <a:solidFill>
                    <a:srgbClr val="0075BF"/>
                  </a:solidFill>
                </a:uFill>
                <a:latin typeface="Arial" panose="020B0604020202020204" pitchFamily="34" charset="0"/>
                <a:ea typeface="Myriad Pro" panose="020B0503030403020204"/>
                <a:cs typeface="Arial" panose="020B0604020202020204" pitchFamily="34" charset="0"/>
              </a:rPr>
              <a:t> </a:t>
            </a:r>
            <a:endParaRPr lang="en-US" sz="1000" i="1" dirty="0">
              <a:effectLst/>
              <a:latin typeface="Arial" panose="020B0604020202020204" pitchFamily="34" charset="0"/>
              <a:ea typeface="Minion Pro"/>
              <a:cs typeface="Arial" panose="020B0604020202020204" pitchFamily="34" charset="0"/>
            </a:endParaRPr>
          </a:p>
        </p:txBody>
      </p:sp>
    </p:spTree>
    <p:extLst>
      <p:ext uri="{BB962C8B-B14F-4D97-AF65-F5344CB8AC3E}">
        <p14:creationId xmlns:p14="http://schemas.microsoft.com/office/powerpoint/2010/main" val="3344337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47117"/>
          </a:xfrm>
        </p:spPr>
        <p:txBody>
          <a:bodyPr/>
          <a:lstStyle/>
          <a:p>
            <a:r>
              <a:rPr lang="en-US" sz="1000" b="1" dirty="0">
                <a:latin typeface="Arial" panose="020B0604020202020204" pitchFamily="34" charset="0"/>
                <a:cs typeface="Arial" panose="020B0604020202020204" pitchFamily="34" charset="0"/>
              </a:rPr>
              <a:t>Is this implemented in your health facility?</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Breastfeeding is the healthiest way to feed a baby. </a:t>
            </a:r>
          </a:p>
          <a:p>
            <a:pPr marL="171450" indent="-171450">
              <a:buFont typeface="Arial" panose="020B0604020202020204" pitchFamily="34" charset="0"/>
              <a:buChar char="•"/>
            </a:pPr>
            <a:r>
              <a:rPr lang="en-US" sz="1000" b="0" dirty="0">
                <a:latin typeface="Arial" panose="020B0604020202020204" pitchFamily="34" charset="0"/>
                <a:cs typeface="Arial" panose="020B0604020202020204" pitchFamily="34" charset="0"/>
              </a:rPr>
              <a:t>Giving infant formula to a breastfed baby will reduce milk supply. </a:t>
            </a:r>
          </a:p>
          <a:p>
            <a:pPr marL="171450" indent="-171450">
              <a:buFont typeface="Arial" panose="020B0604020202020204" pitchFamily="34" charset="0"/>
              <a:buChar char="•"/>
            </a:pPr>
            <a:r>
              <a:rPr lang="en-US" sz="1000" b="0" dirty="0">
                <a:latin typeface="Arial" panose="020B0604020202020204" pitchFamily="34" charset="0"/>
                <a:cs typeface="Arial" panose="020B0604020202020204" pitchFamily="34" charset="0"/>
              </a:rPr>
              <a:t>If a mother decides not to breastfeed or to stop breastfeeding, it is possible to restart.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If</a:t>
            </a:r>
            <a:r>
              <a:rPr lang="en-US" sz="1000" b="0" dirty="0">
                <a:latin typeface="Arial" panose="020B0604020202020204" pitchFamily="34" charset="0"/>
                <a:cs typeface="Arial" panose="020B0604020202020204" pitchFamily="34" charset="0"/>
              </a:rPr>
              <a:t> a mother decides to bottle feed, support her for safe responsive bottle-feeding, respecting her choice</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WHO r</a:t>
            </a:r>
            <a:r>
              <a:rPr lang="en-US" sz="1000" b="1" i="0" dirty="0">
                <a:solidFill>
                  <a:srgbClr val="3C4245"/>
                </a:solidFill>
                <a:effectLst/>
                <a:latin typeface="Arial" panose="020B0604020202020204" pitchFamily="34" charset="0"/>
                <a:cs typeface="Arial" panose="020B0604020202020204" pitchFamily="34" charset="0"/>
              </a:rPr>
              <a:t>ecommendations </a:t>
            </a:r>
            <a:r>
              <a:rPr lang="en-US" sz="1000" b="0" i="0" dirty="0">
                <a:solidFill>
                  <a:srgbClr val="3C4245"/>
                </a:solidFill>
                <a:effectLst/>
                <a:latin typeface="Arial" panose="020B0604020202020204" pitchFamily="34" charset="0"/>
                <a:cs typeface="Arial" panose="020B0604020202020204" pitchFamily="34" charset="0"/>
              </a:rPr>
              <a:t>address the needs for infants born to HIV-infected mothers. Antiretroviral drugs allow these children to exclusively breastfeed until they are 6 months old and continue breastfeeding until at least 12 months of age with a significantly reduced risk of HIV transmission.</a:t>
            </a:r>
          </a:p>
          <a:p>
            <a:endParaRPr lang="en-US" sz="1000" b="0" i="1"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hlinkClick r:id="rId3"/>
              </a:rPr>
              <a:t>Questions and answers on HIV and infant feeding</a:t>
            </a:r>
            <a:endParaRPr lang="en-US" sz="1000" i="1" dirty="0">
              <a:latin typeface="Arial" panose="020B0604020202020204" pitchFamily="34" charset="0"/>
              <a:cs typeface="Arial" panose="020B0604020202020204" pitchFamily="34" charset="0"/>
            </a:endParaRPr>
          </a:p>
          <a:p>
            <a:endParaRPr lang="en-US" sz="1000" b="1" dirty="0">
              <a:solidFill>
                <a:srgbClr val="3C4245"/>
              </a:solidFill>
              <a:latin typeface="Arial" panose="020B0604020202020204" pitchFamily="34" charset="0"/>
              <a:cs typeface="Arial" panose="020B0604020202020204" pitchFamily="34" charset="0"/>
            </a:endParaRPr>
          </a:p>
          <a:p>
            <a:r>
              <a:rPr lang="en-US" sz="1000" b="1" dirty="0">
                <a:solidFill>
                  <a:srgbClr val="3C4245"/>
                </a:solidFill>
                <a:latin typeface="Arial" panose="020B0604020202020204" pitchFamily="34" charset="0"/>
                <a:cs typeface="Arial" panose="020B0604020202020204" pitchFamily="34" charset="0"/>
              </a:rPr>
              <a:t>How do you support mothers to  safely prepare a feed?</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Clean and sterilize feeding and preparation equipment.</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Use boiled water.</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Add powdered formula while water is above 70 </a:t>
            </a:r>
            <a:r>
              <a:rPr lang="en-US" sz="1000" b="0" i="0" u="none" strike="noStrike" baseline="30000" dirty="0" err="1">
                <a:effectLst/>
                <a:latin typeface="Arial" panose="020B0604020202020204" pitchFamily="34" charset="0"/>
                <a:cs typeface="Arial" panose="020B0604020202020204" pitchFamily="34" charset="0"/>
              </a:rPr>
              <a:t>o</a:t>
            </a:r>
            <a:r>
              <a:rPr lang="en-US" sz="1000" b="0" i="0" u="none" strike="noStrike" dirty="0" err="1">
                <a:effectLst/>
                <a:latin typeface="Arial" panose="020B0604020202020204" pitchFamily="34" charset="0"/>
                <a:cs typeface="Arial" panose="020B0604020202020204" pitchFamily="34" charset="0"/>
              </a:rPr>
              <a:t>C.</a:t>
            </a:r>
            <a:endParaRPr lang="en-US" sz="1000" b="0" i="0" u="none" strike="noStrike" dirty="0">
              <a:effectLst/>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Use exact amount of formula indicated on the label.</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Cool the feed quickly to feeding temperature.</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Check temperature of formula before feeding.</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Discard formula not used within 2 hours.</a:t>
            </a:r>
          </a:p>
          <a:p>
            <a:pPr marL="162000" indent="-162000">
              <a:buFont typeface="Arial" panose="020B0604020202020204" pitchFamily="34" charset="0"/>
              <a:buChar char="•"/>
            </a:pPr>
            <a:r>
              <a:rPr lang="en-US" sz="1000" b="0" i="0" u="none" strike="noStrike" dirty="0">
                <a:effectLst/>
                <a:latin typeface="Arial" panose="020B0604020202020204" pitchFamily="34" charset="0"/>
                <a:cs typeface="Arial" panose="020B0604020202020204" pitchFamily="34" charset="0"/>
              </a:rPr>
              <a:t>For using liquid formula concentrate</a:t>
            </a:r>
            <a:r>
              <a:rPr lang="en-US" sz="1000" dirty="0">
                <a:latin typeface="Arial" panose="020B0604020202020204" pitchFamily="34" charset="0"/>
                <a:cs typeface="Arial" panose="020B0604020202020204" pitchFamily="34" charset="0"/>
              </a:rPr>
              <a:t>, f</a:t>
            </a:r>
            <a:r>
              <a:rPr lang="en-US" sz="1000" b="0" i="0" u="none" strike="noStrike" dirty="0">
                <a:effectLst/>
                <a:latin typeface="Arial" panose="020B0604020202020204" pitchFamily="34" charset="0"/>
                <a:cs typeface="Arial" panose="020B0604020202020204" pitchFamily="34" charset="0"/>
              </a:rPr>
              <a:t>ollow manufacturer’s instructions</a:t>
            </a:r>
          </a:p>
          <a:p>
            <a:pPr marL="162000" indent="-162000">
              <a:buFont typeface="Arial" panose="020B0604020202020204" pitchFamily="34" charset="0"/>
              <a:buChar char="•"/>
            </a:pPr>
            <a:endParaRPr lang="en-US" sz="1000" dirty="0">
              <a:solidFill>
                <a:srgbClr val="3C4245"/>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0" i="1" dirty="0">
                <a:solidFill>
                  <a:srgbClr val="3C4245"/>
                </a:solidFill>
                <a:effectLst/>
                <a:latin typeface="Arial" panose="020B0604020202020204" pitchFamily="34" charset="0"/>
                <a:cs typeface="Arial" panose="020B0604020202020204" pitchFamily="34" charset="0"/>
              </a:rPr>
              <a:t>To learn more  </a:t>
            </a:r>
            <a:br>
              <a:rPr lang="en-US" sz="1000" b="0" i="1" dirty="0">
                <a:solidFill>
                  <a:srgbClr val="3C4245"/>
                </a:solidFill>
                <a:effectLst/>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hlinkClick r:id="rId4"/>
              </a:rPr>
              <a:t>BFHI Bottle-feeding-guidance</a:t>
            </a:r>
            <a:endParaRPr lang="en-GB" sz="1000" i="1"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endParaRPr lang="en-US" sz="1000" b="0" i="0" dirty="0">
              <a:solidFill>
                <a:srgbClr val="3C4245"/>
              </a:solidFill>
              <a:effectLst/>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61056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4746" y="4229100"/>
            <a:ext cx="6324600" cy="4964831"/>
          </a:xfrm>
        </p:spPr>
        <p:txBody>
          <a:bodyPr/>
          <a:lstStyle/>
          <a:p>
            <a:pPr marL="0">
              <a:spcBef>
                <a:spcPts val="5"/>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Repeat simulation</a:t>
            </a:r>
          </a:p>
          <a:p>
            <a:pPr marL="162000" indent="-162000">
              <a:spcBef>
                <a:spcPts val="5"/>
              </a:spcBef>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5"/>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i="0" kern="100" dirty="0">
                <a:effectLst/>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supporting the mother of a preterm newborn to express breast milk.</a:t>
            </a:r>
            <a:endParaRPr lang="en-US" sz="1000" b="0" i="0" dirty="0">
              <a:effectLst/>
              <a:latin typeface="Arial" panose="020B0604020202020204" pitchFamily="34" charset="0"/>
              <a:ea typeface="Myriad Pro" panose="020B0503030403020204"/>
              <a:cs typeface="Arial" panose="020B0604020202020204" pitchFamily="34" charset="0"/>
            </a:endParaRPr>
          </a:p>
          <a:p>
            <a:pPr marL="162000" marR="1376680" lvl="0" indent="-162000">
              <a:lnSpc>
                <a:spcPct val="105000"/>
              </a:lnSpc>
              <a:spcAft>
                <a:spcPts val="0"/>
              </a:spcAft>
              <a:buSzPts val="1100"/>
              <a:buFont typeface="+mj-lt"/>
              <a:buAutoNum type="arabicPeriod"/>
              <a:tabLst>
                <a:tab pos="1939290" algn="l"/>
              </a:tabLst>
            </a:pPr>
            <a:r>
              <a:rPr lang="en-US" sz="1000" b="0" i="0" baseline="0" dirty="0">
                <a:effectLst/>
                <a:latin typeface="Arial" panose="020B0604020202020204" pitchFamily="34" charset="0"/>
                <a:ea typeface="Myriad Pro" panose="020B0503030403020204"/>
                <a:cs typeface="Arial" panose="020B0604020202020204" pitchFamily="34" charset="0"/>
              </a:rPr>
              <a:t>Explaining feeding reflexes and the importance of starting of expression of breastmilk  as soon as possible after birth</a:t>
            </a:r>
          </a:p>
          <a:p>
            <a:pPr marL="162000" marR="1376680" lvl="0" indent="-162000">
              <a:lnSpc>
                <a:spcPct val="105000"/>
              </a:lnSpc>
              <a:spcAft>
                <a:spcPts val="0"/>
              </a:spcAft>
              <a:buSzPts val="1100"/>
              <a:buFont typeface="+mj-lt"/>
              <a:buAutoNum type="arabicPeriod"/>
              <a:tabLst>
                <a:tab pos="1939290" algn="l"/>
              </a:tabLst>
            </a:pPr>
            <a:r>
              <a:rPr lang="en-US" sz="1000" dirty="0">
                <a:latin typeface="Arial" panose="020B0604020202020204" pitchFamily="34" charset="0"/>
                <a:ea typeface="Myriad Pro" panose="020B0503030403020204"/>
                <a:cs typeface="Arial" panose="020B0604020202020204" pitchFamily="34" charset="0"/>
              </a:rPr>
              <a:t>R</a:t>
            </a:r>
            <a:r>
              <a:rPr lang="en-US" sz="1000" b="0" i="0" baseline="0" dirty="0">
                <a:effectLst/>
                <a:latin typeface="Arial" panose="020B0604020202020204" pitchFamily="34" charset="0"/>
                <a:ea typeface="Myriad Pro" panose="020B0503030403020204"/>
                <a:cs typeface="Arial" panose="020B0604020202020204" pitchFamily="34" charset="0"/>
              </a:rPr>
              <a:t>ecognizing feeding cues</a:t>
            </a:r>
          </a:p>
          <a:p>
            <a:pPr marL="162000" marR="1376680" lvl="0" indent="-162000">
              <a:lnSpc>
                <a:spcPct val="105000"/>
              </a:lnSpc>
              <a:spcAft>
                <a:spcPts val="0"/>
              </a:spcAft>
              <a:buSzPts val="1100"/>
              <a:buFont typeface="+mj-lt"/>
              <a:buAutoNum type="arabicPeriod"/>
              <a:tabLst>
                <a:tab pos="1939290" algn="l"/>
              </a:tabLst>
            </a:pPr>
            <a:r>
              <a:rPr lang="en-US" sz="1000" b="0" i="0" baseline="0" dirty="0">
                <a:effectLst/>
                <a:latin typeface="Arial" panose="020B0604020202020204" pitchFamily="34" charset="0"/>
                <a:ea typeface="Myriad Pro" panose="020B0503030403020204"/>
                <a:cs typeface="Arial" panose="020B0604020202020204" pitchFamily="34" charset="0"/>
              </a:rPr>
              <a:t>Demonstrating on self or breast model  how to express breastmilk </a:t>
            </a:r>
          </a:p>
          <a:p>
            <a:pPr marL="162000" marR="1376680" indent="-162000">
              <a:lnSpc>
                <a:spcPct val="105000"/>
              </a:lnSpc>
              <a:buSzPts val="1100"/>
              <a:buFont typeface="+mj-lt"/>
              <a:buAutoNum type="arabicPeriod"/>
              <a:tabLst>
                <a:tab pos="1939290" algn="l"/>
              </a:tabLst>
            </a:pPr>
            <a:r>
              <a:rPr lang="en-US" sz="1000" dirty="0">
                <a:latin typeface="Arial" panose="020B0604020202020204" pitchFamily="34" charset="0"/>
                <a:ea typeface="Myriad Pro" panose="020B0503030403020204"/>
                <a:cs typeface="Arial" panose="020B0604020202020204" pitchFamily="34" charset="0"/>
              </a:rPr>
              <a:t>Explaining and answering questions on t</a:t>
            </a:r>
            <a:r>
              <a:rPr lang="en-US" sz="1000" b="0" i="0" baseline="0" dirty="0">
                <a:effectLst/>
                <a:latin typeface="Arial" panose="020B0604020202020204" pitchFamily="34" charset="0"/>
                <a:ea typeface="Myriad Pro" panose="020B0503030403020204"/>
                <a:cs typeface="Arial" panose="020B0604020202020204" pitchFamily="34" charset="0"/>
              </a:rPr>
              <a:t>he process</a:t>
            </a:r>
            <a:r>
              <a:rPr lang="en-US" sz="1000" b="0" i="0" baseline="0" dirty="0">
                <a:latin typeface="Arial" panose="020B0604020202020204" pitchFamily="34" charset="0"/>
                <a:ea typeface="Myriad Pro" panose="020B0503030403020204"/>
                <a:cs typeface="Arial" panose="020B0604020202020204" pitchFamily="34" charset="0"/>
              </a:rPr>
              <a:t>,</a:t>
            </a:r>
            <a:r>
              <a:rPr lang="en-US" sz="1000" b="0" i="0" baseline="0" dirty="0">
                <a:effectLst/>
                <a:latin typeface="Arial" panose="020B0604020202020204" pitchFamily="34" charset="0"/>
                <a:ea typeface="Myriad Pro" panose="020B0503030403020204"/>
                <a:cs typeface="Arial" panose="020B0604020202020204" pitchFamily="34" charset="0"/>
              </a:rPr>
              <a:t> frequency and duration</a:t>
            </a:r>
          </a:p>
          <a:p>
            <a:pPr marL="162000" marR="1376680" lvl="0" indent="-162000">
              <a:lnSpc>
                <a:spcPct val="105000"/>
              </a:lnSpc>
              <a:spcAft>
                <a:spcPts val="0"/>
              </a:spcAft>
              <a:buSzPts val="1100"/>
              <a:buFont typeface="+mj-lt"/>
              <a:buAutoNum type="arabicPeriod"/>
              <a:tabLst>
                <a:tab pos="1939290" algn="l"/>
              </a:tabLst>
            </a:pPr>
            <a:r>
              <a:rPr lang="en-US" sz="1000" b="0" i="0" baseline="0" dirty="0">
                <a:effectLst/>
                <a:latin typeface="Arial" panose="020B0604020202020204" pitchFamily="34" charset="0"/>
                <a:ea typeface="Myriad Pro" panose="020B0503030403020204"/>
                <a:cs typeface="Arial" panose="020B0604020202020204" pitchFamily="34" charset="0"/>
              </a:rPr>
              <a:t>Supporting mother to express her breast milk</a:t>
            </a:r>
          </a:p>
          <a:p>
            <a:pPr marL="162000" indent="-162000" algn="just"/>
            <a:endParaRPr lang="en-US" sz="1000" b="0" i="0" dirty="0">
              <a:latin typeface="Arial" panose="020B0604020202020204" pitchFamily="34" charset="0"/>
              <a:cs typeface="Arial" panose="020B0604020202020204" pitchFamily="34" charset="0"/>
            </a:endParaRPr>
          </a:p>
          <a:p>
            <a:pPr marL="162000" marR="0" indent="-16200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indent="-162000">
              <a:lnSpc>
                <a:spcPct val="107000"/>
              </a:lnSpc>
              <a:buFont typeface="Arial" panose="020B0604020202020204" pitchFamily="34" charset="0"/>
              <a:buChar char="•"/>
            </a:pPr>
            <a:r>
              <a:rPr lang="en-US" sz="1000" b="0" i="0" dirty="0">
                <a:latin typeface="Arial" panose="020B0604020202020204" pitchFamily="34" charset="0"/>
                <a:cs typeface="Arial" panose="020B0604020202020204" pitchFamily="34" charset="0"/>
              </a:rPr>
              <a:t>Was there adequate privacy</a:t>
            </a:r>
            <a:r>
              <a:rPr lang="en-US" sz="1000" dirty="0">
                <a:latin typeface="Arial" panose="020B0604020202020204" pitchFamily="34" charset="0"/>
                <a:cs typeface="Arial" panose="020B0604020202020204" pitchFamily="34" charset="0"/>
              </a:rPr>
              <a:t>?</a:t>
            </a:r>
          </a:p>
          <a:p>
            <a:pPr marL="162000" indent="-162000">
              <a:lnSpc>
                <a:spcPct val="107000"/>
              </a:lnSpc>
              <a:buFont typeface="Arial" panose="020B0604020202020204" pitchFamily="34" charset="0"/>
              <a:buChar char="•"/>
            </a:pPr>
            <a:r>
              <a:rPr lang="en-US" sz="1000" dirty="0">
                <a:latin typeface="Arial" panose="020B0604020202020204" pitchFamily="34" charset="0"/>
                <a:cs typeface="Arial" panose="020B0604020202020204" pitchFamily="34" charset="0"/>
              </a:rPr>
              <a:t>Did the health worker ask for consent before touching mother</a:t>
            </a:r>
            <a:r>
              <a:rPr lang="en-US" sz="1000" baseline="0" dirty="0">
                <a:latin typeface="Arial" panose="020B0604020202020204" pitchFamily="34" charset="0"/>
                <a:cs typeface="Arial" panose="020B0604020202020204" pitchFamily="34" charset="0"/>
              </a:rPr>
              <a:t> or baby</a:t>
            </a:r>
            <a:r>
              <a:rPr lang="en-US" sz="1000" dirty="0">
                <a:latin typeface="Arial" panose="020B0604020202020204" pitchFamily="34" charset="0"/>
                <a:cs typeface="Arial" panose="020B0604020202020204" pitchFamily="34" charset="0"/>
              </a:rPr>
              <a:t>?</a:t>
            </a:r>
            <a:endParaRPr lang="en-US" sz="1000" b="0" i="0" dirty="0">
              <a:latin typeface="Arial" panose="020B060402020202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lvl="1" indent="0" algn="just">
              <a:buFont typeface="Arial" panose="020B0604020202020204" pitchFamily="34" charset="0"/>
              <a:buNone/>
            </a:pPr>
            <a:endParaRPr lang="en-US" sz="1000" b="0" i="0" dirty="0">
              <a:latin typeface="Arial" panose="020B0604020202020204" pitchFamily="34" charset="0"/>
              <a:cs typeface="Arial" panose="020B0604020202020204" pitchFamily="34" charset="0"/>
            </a:endParaRPr>
          </a:p>
          <a:p>
            <a:pPr marL="162000" lvl="0" indent="-162000" algn="just">
              <a:buFontTx/>
              <a:buNone/>
            </a:pPr>
            <a:r>
              <a:rPr lang="en-US" sz="1000" b="1" dirty="0">
                <a:latin typeface="Arial" panose="020B0604020202020204" pitchFamily="34" charset="0"/>
                <a:cs typeface="Arial" panose="020B0604020202020204" pitchFamily="34" charset="0"/>
              </a:rPr>
              <a:t>Detailed steps in a</a:t>
            </a:r>
            <a:r>
              <a:rPr lang="en-US" sz="1000" b="1" i="0" dirty="0">
                <a:latin typeface="Arial" panose="020B0604020202020204" pitchFamily="34" charset="0"/>
                <a:cs typeface="Arial" panose="020B0604020202020204" pitchFamily="34" charset="0"/>
              </a:rPr>
              <a:t>ssisting mother to hand express milk.</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Show mother how to massage the whole breast gently.</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Shape a “C” around the breast with fingers.</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Press back toward the chest wall away from the areola.</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Compress fingers together around the breast, then release.</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Repeat the sequence of press, compress, release rhythmically while moving the hand around the areola. Ensure all segments of breast are emptied.</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Express milk from both breasts into a clean bowl or container until the milk flow gradually decreases.</a:t>
            </a:r>
          </a:p>
          <a:p>
            <a:pPr marL="162000" lvl="1" indent="-162000" algn="l">
              <a:buFont typeface="Arial" panose="020B0604020202020204" pitchFamily="34" charset="0"/>
              <a:buChar char="•"/>
            </a:pPr>
            <a:r>
              <a:rPr lang="en-US" sz="1000" b="0" i="0" dirty="0">
                <a:latin typeface="Arial" panose="020B0604020202020204" pitchFamily="34" charset="0"/>
                <a:cs typeface="Arial" panose="020B0604020202020204" pitchFamily="34" charset="0"/>
              </a:rPr>
              <a:t>Expect that a session will last 10-20 minutes.</a:t>
            </a:r>
          </a:p>
          <a:p>
            <a:pPr marL="0">
              <a:spcBef>
                <a:spcPts val="5"/>
              </a:spcBef>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0971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Arial" panose="020B0604020202020204" pitchFamily="34" charset="0"/>
                <a:ea typeface="Myriad Pro"/>
                <a:cs typeface="Arial" panose="020B060402020202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Arial" panose="020B0604020202020204" pitchFamily="34" charset="0"/>
                <a:cs typeface="Arial" panose="020B0604020202020204" pitchFamily="34" charset="0"/>
                <a:hlinkClick r:id="rId3"/>
              </a:rPr>
              <a:t>Overview: Alternative methods of breast milk feeding</a:t>
            </a:r>
            <a:endParaRPr lang="en-US" sz="1000" i="1" dirty="0">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013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ea typeface="Calibri"/>
                <a:cs typeface="Arial" panose="020B0604020202020204" pitchFamily="34" charset="0"/>
              </a:rPr>
              <a:t>Review the Clinical practice checklist before observing or </a:t>
            </a:r>
            <a:r>
              <a:rPr lang="en-US" sz="1000" b="1" dirty="0" err="1">
                <a:latin typeface="Arial" panose="020B0604020202020204" pitchFamily="34" charset="0"/>
                <a:ea typeface="Calibri"/>
                <a:cs typeface="Arial" panose="020B0604020202020204" pitchFamily="34" charset="0"/>
              </a:rPr>
              <a:t>practising</a:t>
            </a:r>
            <a:r>
              <a:rPr lang="en-US" sz="1000" b="1" dirty="0">
                <a:latin typeface="Arial" panose="020B0604020202020204" pitchFamily="34" charset="0"/>
                <a:ea typeface="Calibri"/>
                <a:cs typeface="Arial" panose="020B0604020202020204" pitchFamily="34" charset="0"/>
              </a:rPr>
              <a:t> in the clinical area.</a:t>
            </a:r>
          </a:p>
          <a:p>
            <a:endParaRPr lang="en-GB" b="1" dirty="0"/>
          </a:p>
        </p:txBody>
      </p:sp>
    </p:spTree>
    <p:extLst>
      <p:ext uri="{BB962C8B-B14F-4D97-AF65-F5344CB8AC3E}">
        <p14:creationId xmlns:p14="http://schemas.microsoft.com/office/powerpoint/2010/main" val="168412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58762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000" b="0" kern="100" dirty="0">
                <a:latin typeface="Myriad Pro"/>
                <a:ea typeface="Calibri"/>
                <a:cs typeface="Calibri"/>
              </a:rPr>
              <a:t>After the clinical practice, discuss the observations made, possible reasons for practices and changes needed to improve the quality of essential newborn care.</a:t>
            </a:r>
          </a:p>
          <a:p>
            <a:pPr marL="0" indent="0">
              <a:lnSpc>
                <a:spcPct val="100000"/>
              </a:lnSpc>
              <a:spcBef>
                <a:spcPts val="0"/>
              </a:spcBef>
              <a:buNone/>
            </a:pPr>
            <a:endParaRPr lang="en-US" sz="1000" kern="100" dirty="0">
              <a:latin typeface="Myriad Pro"/>
              <a:ea typeface="Calibri" panose="020F0502020204030204" pitchFamily="34" charset="0"/>
              <a:cs typeface="Calibri"/>
            </a:endParaRPr>
          </a:p>
          <a:p>
            <a:pPr marL="0" indent="0">
              <a:lnSpc>
                <a:spcPct val="100000"/>
              </a:lnSpc>
              <a:spcBef>
                <a:spcPts val="0"/>
              </a:spcBef>
              <a:buNone/>
            </a:pPr>
            <a:r>
              <a:rPr lang="en-US" sz="1000" b="1" kern="100" dirty="0">
                <a:latin typeface="Myriad Pro"/>
                <a:ea typeface="Calibri"/>
                <a:cs typeface="Calibri"/>
              </a:rPr>
              <a:t>What new things will you do?</a:t>
            </a:r>
          </a:p>
          <a:p>
            <a:pPr marL="0" indent="0">
              <a:lnSpc>
                <a:spcPct val="100000"/>
              </a:lnSpc>
              <a:spcBef>
                <a:spcPts val="0"/>
              </a:spcBef>
              <a:buNone/>
            </a:pPr>
            <a:r>
              <a:rPr lang="en-US" sz="1000" b="1" kern="100" dirty="0">
                <a:latin typeface="Myriad Pro"/>
                <a:ea typeface="Calibri"/>
                <a:cs typeface="Calibri"/>
              </a:rPr>
              <a:t>What old things will you not do?</a:t>
            </a:r>
          </a:p>
          <a:p>
            <a:pPr marL="0" indent="0">
              <a:lnSpc>
                <a:spcPct val="100000"/>
              </a:lnSpc>
              <a:spcBef>
                <a:spcPts val="0"/>
              </a:spcBef>
              <a:buNone/>
            </a:pPr>
            <a:r>
              <a:rPr lang="en-US" sz="1000" b="1" kern="100" dirty="0">
                <a:latin typeface="Myriad Pro"/>
                <a:ea typeface="Calibri"/>
                <a:cs typeface="Calibri"/>
              </a:rPr>
              <a:t>How will you make a change?</a:t>
            </a: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r>
              <a:rPr lang="en-US" sz="1000" i="1" dirty="0">
                <a:latin typeface="Arial" panose="020B0604020202020204" pitchFamily="34" charset="0"/>
                <a:cs typeface="Arial" panose="020B0604020202020204" pitchFamily="34" charset="0"/>
              </a:rPr>
              <a:t>View video </a:t>
            </a: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r>
              <a:rPr lang="en-US" sz="1000" i="1" dirty="0">
                <a:latin typeface="Arial" panose="020B0604020202020204" pitchFamily="34" charset="0"/>
                <a:cs typeface="Arial" panose="020B0604020202020204" pitchFamily="34" charset="0"/>
              </a:rPr>
              <a:t>To learn more</a:t>
            </a:r>
            <a:r>
              <a:rPr lang="en-US" sz="1000" b="1" dirty="0">
                <a:latin typeface="Arial" panose="020B0604020202020204" pitchFamily="34" charset="0"/>
                <a:cs typeface="Arial" panose="020B0604020202020204" pitchFamily="34" charset="0"/>
              </a:rPr>
              <a:t> </a:t>
            </a:r>
            <a:br>
              <a:rPr lang="en-US" sz="1000" b="1" dirty="0">
                <a:latin typeface="Arial" panose="020B0604020202020204" pitchFamily="34" charset="0"/>
                <a:cs typeface="Arial" panose="020B0604020202020204" pitchFamily="34" charset="0"/>
              </a:rPr>
            </a:b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UNICEF examples neonatal care improvements</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616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1143000"/>
            <a:ext cx="3205162" cy="2403475"/>
          </a:xfrm>
        </p:spPr>
      </p:sp>
      <p:sp>
        <p:nvSpPr>
          <p:cNvPr id="3" name="Notes Placeholder 2"/>
          <p:cNvSpPr>
            <a:spLocks noGrp="1"/>
          </p:cNvSpPr>
          <p:nvPr>
            <p:ph type="body" idx="1"/>
          </p:nvPr>
        </p:nvSpPr>
        <p:spPr>
          <a:xfrm>
            <a:off x="685800" y="3647440"/>
            <a:ext cx="5486400" cy="4963160"/>
          </a:xfrm>
        </p:spPr>
        <p:txBody>
          <a:bodyPr/>
          <a:lstStyle/>
          <a:p>
            <a:endParaRPr lang="en-GB" sz="1000" i="1" dirty="0">
              <a:latin typeface="Arial" panose="020B0604020202020204" pitchFamily="34" charset="0"/>
              <a:cs typeface="Arial" panose="020B0604020202020204" pitchFamily="34" charset="0"/>
            </a:endParaRPr>
          </a:p>
        </p:txBody>
      </p:sp>
      <p:sp>
        <p:nvSpPr>
          <p:cNvPr id="8" name="Notes Placeholder 2">
            <a:extLst>
              <a:ext uri="{FF2B5EF4-FFF2-40B4-BE49-F238E27FC236}">
                <a16:creationId xmlns:a16="http://schemas.microsoft.com/office/drawing/2014/main" id="{0CBADF4A-3A13-2923-87A2-F6F29C5476C5}"/>
              </a:ext>
            </a:extLst>
          </p:cNvPr>
          <p:cNvSpPr txBox="1">
            <a:spLocks/>
          </p:cNvSpPr>
          <p:nvPr/>
        </p:nvSpPr>
        <p:spPr>
          <a:xfrm>
            <a:off x="685800" y="39814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dirty="0">
                <a:solidFill>
                  <a:srgbClr val="0563C1"/>
                </a:solidFill>
                <a:hlinkClick r:id="rId3">
                  <a:extLst>
                    <a:ext uri="{A12FA001-AC4F-418D-AE19-62706E023703}">
                      <ahyp:hlinkClr xmlns:ahyp="http://schemas.microsoft.com/office/drawing/2018/hyperlinkcolor" val="tx"/>
                    </a:ext>
                  </a:extLst>
                </a:hlinkClick>
              </a:rPr>
              <a:t>UNICEF alternative feeding </a:t>
            </a:r>
            <a:r>
              <a:rPr lang="en-US" sz="1000" dirty="0" err="1">
                <a:solidFill>
                  <a:srgbClr val="0563C1"/>
                </a:solidFill>
                <a:hlinkClick r:id="rId3">
                  <a:extLst>
                    <a:ext uri="{A12FA001-AC4F-418D-AE19-62706E023703}">
                      <ahyp:hlinkClr xmlns:ahyp="http://schemas.microsoft.com/office/drawing/2018/hyperlinkcolor" val="tx"/>
                    </a:ext>
                  </a:extLst>
                </a:hlinkClick>
              </a:rPr>
              <a:t>resouces</a:t>
            </a:r>
            <a:r>
              <a:rPr lang="en-US" sz="1000" dirty="0">
                <a:solidFill>
                  <a:srgbClr val="0563C1"/>
                </a:solidFill>
                <a:hlinkClick r:id="rId3">
                  <a:extLst>
                    <a:ext uri="{A12FA001-AC4F-418D-AE19-62706E023703}">
                      <ahyp:hlinkClr xmlns:ahyp="http://schemas.microsoft.com/office/drawing/2018/hyperlinkcolor" val="tx"/>
                    </a:ext>
                  </a:extLst>
                </a:hlinkClick>
              </a:rPr>
              <a:t> in multiple languages</a:t>
            </a:r>
            <a:endParaRPr lang="en-GB" sz="1000" dirty="0"/>
          </a:p>
          <a:p>
            <a:endParaRPr lang="en-US" sz="1000" dirty="0">
              <a:latin typeface="Arial" panose="020B0604020202020204" pitchFamily="34" charset="0"/>
              <a:cs typeface="Arial" panose="020B0604020202020204" pitchFamily="34" charset="0"/>
            </a:endParaRPr>
          </a:p>
          <a:p>
            <a:pPr>
              <a:spcBef>
                <a:spcPts val="10"/>
              </a:spcBef>
            </a:pPr>
            <a:r>
              <a:rPr lang="en-US" sz="1000" i="1" dirty="0">
                <a:solidFill>
                  <a:srgbClr val="0075BF"/>
                </a:solidFill>
                <a:latin typeface="Arial" panose="020B0604020202020204" pitchFamily="34" charset="0"/>
                <a:ea typeface="Myriad Pro"/>
                <a:cs typeface="Arial" panose="020B0604020202020204" pitchFamily="34" charset="0"/>
                <a:hlinkClick r:id="rId4"/>
              </a:rPr>
              <a:t>Supporting </a:t>
            </a:r>
            <a:r>
              <a:rPr lang="en-US" sz="1000" i="1" spc="-15" dirty="0">
                <a:solidFill>
                  <a:srgbClr val="0075BF"/>
                </a:solidFill>
                <a:latin typeface="Arial" panose="020B0604020202020204" pitchFamily="34" charset="0"/>
                <a:ea typeface="Myriad Pro"/>
                <a:cs typeface="Arial" panose="020B0604020202020204" pitchFamily="34" charset="0"/>
                <a:hlinkClick r:id="rId4"/>
              </a:rPr>
              <a:t>comprehensive </a:t>
            </a:r>
            <a:r>
              <a:rPr lang="en-US" sz="1000" i="1" dirty="0">
                <a:solidFill>
                  <a:srgbClr val="0075BF"/>
                </a:solidFill>
                <a:latin typeface="Arial" panose="020B0604020202020204" pitchFamily="34" charset="0"/>
                <a:ea typeface="Myriad Pro"/>
                <a:cs typeface="Arial" panose="020B0604020202020204" pitchFamily="34" charset="0"/>
                <a:hlinkClick r:id="rId4"/>
              </a:rPr>
              <a:t>cleft care through </a:t>
            </a:r>
            <a:r>
              <a:rPr lang="en-US" sz="1000" i="1" spc="-10" dirty="0">
                <a:solidFill>
                  <a:srgbClr val="0075BF"/>
                </a:solidFill>
                <a:latin typeface="Arial" panose="020B0604020202020204" pitchFamily="34" charset="0"/>
                <a:ea typeface="Myriad Pro"/>
                <a:cs typeface="Arial" panose="020B0604020202020204" pitchFamily="34" charset="0"/>
                <a:hlinkClick r:id="rId4"/>
              </a:rPr>
              <a:t>nutrition </a:t>
            </a:r>
            <a:r>
              <a:rPr lang="en-US" sz="1000" i="1" dirty="0">
                <a:solidFill>
                  <a:srgbClr val="0075BF"/>
                </a:solidFill>
                <a:latin typeface="Arial" panose="020B0604020202020204" pitchFamily="34" charset="0"/>
                <a:ea typeface="Myriad Pro"/>
                <a:cs typeface="Arial" panose="020B0604020202020204" pitchFamily="34" charset="0"/>
                <a:hlinkClick r:id="rId4"/>
              </a:rPr>
              <a:t>and feeding. </a:t>
            </a:r>
            <a:r>
              <a:rPr lang="en-US" sz="1000" dirty="0">
                <a:latin typeface="Arial" panose="020B0604020202020204" pitchFamily="34" charset="0"/>
                <a:ea typeface="Myriad Pro"/>
                <a:cs typeface="Arial" panose="020B0604020202020204" pitchFamily="34" charset="0"/>
              </a:rPr>
              <a:t>Smile </a:t>
            </a:r>
            <a:r>
              <a:rPr lang="en-US" sz="1000" spc="-20" dirty="0">
                <a:latin typeface="Arial" panose="020B0604020202020204" pitchFamily="34" charset="0"/>
                <a:ea typeface="Myriad Pro"/>
                <a:cs typeface="Arial" panose="020B0604020202020204" pitchFamily="34" charset="0"/>
              </a:rPr>
              <a:t>Train, </a:t>
            </a:r>
            <a:r>
              <a:rPr lang="en-US" sz="1000" spc="-30" dirty="0">
                <a:latin typeface="Arial" panose="020B0604020202020204" pitchFamily="34" charset="0"/>
                <a:ea typeface="Myriad Pro"/>
                <a:cs typeface="Arial" panose="020B0604020202020204" pitchFamily="34" charset="0"/>
              </a:rPr>
              <a:t>2018.</a:t>
            </a:r>
            <a:endParaRPr lang="en-GB" sz="1000" dirty="0">
              <a:latin typeface="Arial" panose="020B0604020202020204" pitchFamily="34" charset="0"/>
              <a:ea typeface="Myriad Pro"/>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01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3410"/>
          </a:xfrm>
        </p:spPr>
        <p:txBody>
          <a:bodyPr/>
          <a:lstStyle/>
          <a:p>
            <a:pPr>
              <a:spcBef>
                <a:spcPts val="3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Support Amy to feed Samuel</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Stimulating milk production</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Expression of breast milk</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Safe cup feeding</a:t>
            </a: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Observe for tolerance to feeds. The medical officer will prescribe feeding volumes according to tolerance and condition of the newborn. </a:t>
            </a: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How many ml of expressed breast milk should be given on Days 1, 2, 3 and 4?  </a:t>
            </a: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Use local MoH approved guidelines or the table below.</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To ensure growth, volumes and advancement may be greater than the examples given here.</a:t>
            </a: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p:txBody>
      </p:sp>
      <p:pic>
        <p:nvPicPr>
          <p:cNvPr id="4" name="Content Placeholder 5">
            <a:extLst>
              <a:ext uri="{FF2B5EF4-FFF2-40B4-BE49-F238E27FC236}">
                <a16:creationId xmlns:a16="http://schemas.microsoft.com/office/drawing/2014/main" id="{DB957FE0-F85D-E795-5BDF-3473296DDF9B}"/>
              </a:ext>
            </a:extLst>
          </p:cNvPr>
          <p:cNvPicPr>
            <a:picLocks noChangeAspect="1"/>
          </p:cNvPicPr>
          <p:nvPr/>
        </p:nvPicPr>
        <p:blipFill rotWithShape="1">
          <a:blip r:embed="rId3"/>
          <a:srcRect l="24539"/>
          <a:stretch/>
        </p:blipFill>
        <p:spPr>
          <a:xfrm>
            <a:off x="777240" y="6555814"/>
            <a:ext cx="2616200" cy="1320751"/>
          </a:xfrm>
          <a:prstGeom prst="rect">
            <a:avLst/>
          </a:prstGeom>
        </p:spPr>
      </p:pic>
      <p:pic>
        <p:nvPicPr>
          <p:cNvPr id="5" name="Content Placeholder 5">
            <a:extLst>
              <a:ext uri="{FF2B5EF4-FFF2-40B4-BE49-F238E27FC236}">
                <a16:creationId xmlns:a16="http://schemas.microsoft.com/office/drawing/2014/main" id="{5C930396-79B9-07FA-BF35-8510407E4AEE}"/>
              </a:ext>
            </a:extLst>
          </p:cNvPr>
          <p:cNvPicPr>
            <a:picLocks noChangeAspect="1"/>
          </p:cNvPicPr>
          <p:nvPr/>
        </p:nvPicPr>
        <p:blipFill rotWithShape="1">
          <a:blip r:embed="rId3"/>
          <a:srcRect l="-2037" t="4865" r="77497" b="48870"/>
          <a:stretch/>
        </p:blipFill>
        <p:spPr>
          <a:xfrm>
            <a:off x="3393440" y="7216189"/>
            <a:ext cx="798525" cy="607313"/>
          </a:xfrm>
          <a:prstGeom prst="rect">
            <a:avLst/>
          </a:prstGeom>
          <a:ln>
            <a:solidFill>
              <a:schemeClr val="bg1"/>
            </a:solidFill>
          </a:ln>
        </p:spPr>
      </p:pic>
    </p:spTree>
    <p:extLst>
      <p:ext uri="{BB962C8B-B14F-4D97-AF65-F5344CB8AC3E}">
        <p14:creationId xmlns:p14="http://schemas.microsoft.com/office/powerpoint/2010/main" val="1714984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How will you support breast milk feeding for Lily?</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Safe expression of breast milk.</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Safe milk storage.</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Safe cup feeding or feeding with a gastric tube.</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 </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Quantity of milk should be prescribed by medical staff and charted in notes and feeding charts.</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Use local MoH approved guidelines or the table below.</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To ensure adequate growth, volumes and advancement may be greater than the examples given here.</a:t>
            </a: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Calculate ml per kg/day according to weight and age, then:</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If 3 hourly feeds prescribed, divide the total by 8 to give the amount per feed.</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If 2 hourly feeds prescribed, divide total by 12 to give the amount per feed.</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Watch for feed tolerance. </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Weigh daily.</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Teach attachment and positioning in advance. Ask her observe another mother who is breastfeeding successfully or demonstrate using a mannequin. </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Ask the mother to breastfeed at regular intervals, every 2 to 3 hours during the night and during the day. Continue with frequently scheduled exclusive breastfeeding until the baby shows a satisfactory growth  or until the baby reaches 1800 g of weight. Then support the mother to breastfeed on demand responding to cues.</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If the mother notices that the baby seems to be tired or looks blue or dusky or “his </a:t>
            </a:r>
            <a:r>
              <a:rPr lang="en-US" sz="1000" dirty="0" err="1">
                <a:latin typeface="Arial" panose="020B0604020202020204" pitchFamily="34" charset="0"/>
                <a:ea typeface="Myriad Pro Light"/>
                <a:cs typeface="Arial" panose="020B0604020202020204" pitchFamily="34" charset="0"/>
              </a:rPr>
              <a:t>colour</a:t>
            </a:r>
            <a:r>
              <a:rPr lang="en-US" sz="1000" dirty="0">
                <a:latin typeface="Arial" panose="020B0604020202020204" pitchFamily="34" charset="0"/>
                <a:ea typeface="Myriad Pro Light"/>
                <a:cs typeface="Arial" panose="020B0604020202020204" pitchFamily="34" charset="0"/>
              </a:rPr>
              <a:t> is not right”, then ask her to stop feeding and call a health worker and let the baby rest. Assess the baby’s breathing.</a:t>
            </a: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pic>
        <p:nvPicPr>
          <p:cNvPr id="4" name="Content Placeholder 5">
            <a:extLst>
              <a:ext uri="{FF2B5EF4-FFF2-40B4-BE49-F238E27FC236}">
                <a16:creationId xmlns:a16="http://schemas.microsoft.com/office/drawing/2014/main" id="{AD587971-58AF-33E8-22F9-C0E74B648F73}"/>
              </a:ext>
            </a:extLst>
          </p:cNvPr>
          <p:cNvPicPr>
            <a:picLocks noChangeAspect="1"/>
          </p:cNvPicPr>
          <p:nvPr/>
        </p:nvPicPr>
        <p:blipFill rotWithShape="1">
          <a:blip r:embed="rId3"/>
          <a:srcRect l="24539"/>
          <a:stretch/>
        </p:blipFill>
        <p:spPr>
          <a:xfrm>
            <a:off x="858520" y="6083374"/>
            <a:ext cx="2616200" cy="1320751"/>
          </a:xfrm>
          <a:prstGeom prst="rect">
            <a:avLst/>
          </a:prstGeom>
        </p:spPr>
      </p:pic>
      <p:pic>
        <p:nvPicPr>
          <p:cNvPr id="5" name="Content Placeholder 5">
            <a:extLst>
              <a:ext uri="{FF2B5EF4-FFF2-40B4-BE49-F238E27FC236}">
                <a16:creationId xmlns:a16="http://schemas.microsoft.com/office/drawing/2014/main" id="{BA388C07-71A7-E1EB-6739-33CC3CE25DE4}"/>
              </a:ext>
            </a:extLst>
          </p:cNvPr>
          <p:cNvPicPr>
            <a:picLocks noChangeAspect="1"/>
          </p:cNvPicPr>
          <p:nvPr/>
        </p:nvPicPr>
        <p:blipFill rotWithShape="1">
          <a:blip r:embed="rId3"/>
          <a:srcRect l="-2037" t="4865" r="77497" b="48870"/>
          <a:stretch/>
        </p:blipFill>
        <p:spPr>
          <a:xfrm>
            <a:off x="3647440" y="6393229"/>
            <a:ext cx="798525" cy="607313"/>
          </a:xfrm>
          <a:prstGeom prst="rect">
            <a:avLst/>
          </a:prstGeom>
          <a:ln>
            <a:solidFill>
              <a:schemeClr val="bg1"/>
            </a:solidFill>
          </a:ln>
        </p:spPr>
      </p:pic>
    </p:spTree>
    <p:extLst>
      <p:ext uri="{BB962C8B-B14F-4D97-AF65-F5344CB8AC3E}">
        <p14:creationId xmlns:p14="http://schemas.microsoft.com/office/powerpoint/2010/main" val="2094865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24A61-D7E3-538C-C91C-5CBDDB306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545ED-93FF-19A7-F483-A3AE78379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9C17C-120F-8119-B3A8-27AF636827E9}"/>
              </a:ext>
            </a:extLst>
          </p:cNvPr>
          <p:cNvSpPr>
            <a:spLocks noGrp="1"/>
          </p:cNvSpPr>
          <p:nvPr>
            <p:ph type="body" idx="1"/>
          </p:nvPr>
        </p:nvSpPr>
        <p:spPr/>
        <p:txBody>
          <a:bodyPr/>
          <a:lstStyle/>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Show Marta how to safely cup feed Lily in a way that gives her confidence to do it herself.</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Teach a family member such as the father or grandmother to cup feed the newborn.</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Encourage Marta to put lily to the breast before cup feeding.</a:t>
            </a: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i="1" dirty="0">
                <a:latin typeface="Arial" panose="020B0604020202020204" pitchFamily="34" charset="0"/>
                <a:ea typeface="Myriad Pro"/>
                <a:cs typeface="Arial" panose="020B0604020202020204" pitchFamily="34" charset="0"/>
              </a:rPr>
              <a:t>View </a:t>
            </a:r>
            <a:r>
              <a:rPr lang="en-US" sz="1000" i="1" dirty="0">
                <a:effectLst/>
                <a:latin typeface="Arial" panose="020B0604020202020204" pitchFamily="34" charset="0"/>
                <a:ea typeface="Myriad Pro"/>
                <a:cs typeface="Arial" panose="020B0604020202020204" pitchFamily="34" charset="0"/>
              </a:rPr>
              <a:t>video </a:t>
            </a:r>
          </a:p>
          <a:p>
            <a:pPr>
              <a:lnSpc>
                <a:spcPct val="107000"/>
              </a:lnSpc>
              <a:spcAft>
                <a:spcPts val="800"/>
              </a:spcAft>
            </a:pPr>
            <a:endParaRPr lang="en-US" sz="1000" i="1" dirty="0">
              <a:effectLst/>
              <a:latin typeface="Arial" panose="020B0604020202020204" pitchFamily="34" charset="0"/>
              <a:ea typeface="Myriad Pro"/>
              <a:cs typeface="Arial" panose="020B0604020202020204" pitchFamily="34" charset="0"/>
            </a:endParaRPr>
          </a:p>
          <a:p>
            <a:pPr>
              <a:lnSpc>
                <a:spcPct val="107000"/>
              </a:lnSpc>
              <a:spcAft>
                <a:spcPts val="800"/>
              </a:spcAft>
            </a:pPr>
            <a:r>
              <a:rPr lang="en-US" sz="1000" i="1" dirty="0">
                <a:effectLst/>
                <a:latin typeface="Arial" panose="020B0604020202020204" pitchFamily="34" charset="0"/>
                <a:ea typeface="Myriad Pro"/>
                <a:cs typeface="Arial" panose="020B0604020202020204" pitchFamily="34" charset="0"/>
              </a:rPr>
              <a:t>To learn more</a:t>
            </a:r>
          </a:p>
          <a:p>
            <a:pPr>
              <a:lnSpc>
                <a:spcPct val="107000"/>
              </a:lnSpc>
              <a:spcAft>
                <a:spcPts val="800"/>
              </a:spcAft>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Breastfeeding your small baby</a:t>
            </a: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A small baby’s feeding journey</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a:spcBef>
                <a:spcPts val="700"/>
              </a:spcBef>
              <a:buSzPts val="1100"/>
              <a:tabLst>
                <a:tab pos="478155" algn="l"/>
                <a:tab pos="478790" algn="l"/>
              </a:tabLst>
            </a:pPr>
            <a:endParaRPr lang="en-GB"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89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baseline="0" dirty="0">
                <a:latin typeface="Arial" panose="020B0604020202020204" pitchFamily="34" charset="0"/>
                <a:cs typeface="Arial" panose="020B0604020202020204" pitchFamily="34" charset="0"/>
              </a:rPr>
              <a:t>Which  alternative methods are used in your health facility?</a:t>
            </a:r>
            <a:endParaRPr lang="en-US"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The most common methods of alternative feeding are cup or </a:t>
            </a:r>
            <a:r>
              <a:rPr lang="en-US" sz="1000" baseline="0" dirty="0" err="1">
                <a:latin typeface="Arial" panose="020B0604020202020204" pitchFamily="34" charset="0"/>
                <a:cs typeface="Arial" panose="020B0604020202020204" pitchFamily="34" charset="0"/>
              </a:rPr>
              <a:t>paladai</a:t>
            </a:r>
            <a:r>
              <a:rPr lang="en-US" sz="1000" baseline="0" dirty="0">
                <a:latin typeface="Arial" panose="020B0604020202020204" pitchFamily="34" charset="0"/>
                <a:cs typeface="Arial" panose="020B0604020202020204" pitchFamily="34" charset="0"/>
              </a:rPr>
              <a:t> and tube feeding.</a:t>
            </a: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The supplemental nursing system is a reservoir for breast milk that hangs between the breasts with a small tube running to the nipple. This allows the baby to receive additional milk while suckling at the breast. </a:t>
            </a: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Special feeding bottles and teats have been developed for babies with cleft lip and palate and other swallowing difficulties.</a:t>
            </a:r>
          </a:p>
          <a:p>
            <a:endParaRPr lang="en-US" sz="1000" baseline="0" dirty="0">
              <a:latin typeface="Arial" panose="020B0604020202020204" pitchFamily="34" charset="0"/>
              <a:cs typeface="Arial" panose="020B0604020202020204" pitchFamily="34" charset="0"/>
            </a:endParaRPr>
          </a:p>
          <a:p>
            <a:r>
              <a:rPr lang="en-US" sz="1000" b="1" i="0" baseline="0" dirty="0">
                <a:latin typeface="Arial" panose="020B0604020202020204" pitchFamily="34" charset="0"/>
                <a:cs typeface="Arial" panose="020B0604020202020204" pitchFamily="34" charset="0"/>
              </a:rPr>
              <a:t>What are the advantages and disadvantages of each method?</a:t>
            </a:r>
          </a:p>
          <a:p>
            <a:endParaRPr lang="en-US" sz="1000" b="1" i="0" baseline="0" dirty="0">
              <a:latin typeface="Arial" panose="020B0604020202020204" pitchFamily="34" charset="0"/>
              <a:cs typeface="Arial" panose="020B0604020202020204" pitchFamily="34" charset="0"/>
            </a:endParaRPr>
          </a:p>
          <a:p>
            <a:r>
              <a:rPr lang="en-US" sz="1000" b="0" i="1" baseline="0" dirty="0">
                <a:latin typeface="Arial" panose="020B0604020202020204" pitchFamily="34" charset="0"/>
                <a:cs typeface="Arial" panose="020B0604020202020204" pitchFamily="34" charset="0"/>
              </a:rPr>
              <a:t>To learn more  </a:t>
            </a:r>
            <a:r>
              <a:rPr lang="en-US" sz="1000" i="1" dirty="0">
                <a:latin typeface="Arial" panose="020B0604020202020204" pitchFamily="34" charset="0"/>
                <a:cs typeface="Arial" panose="020B0604020202020204" pitchFamily="34" charset="0"/>
              </a:rPr>
              <a:t>(I</a:t>
            </a:r>
            <a:r>
              <a:rPr lang="en-US" sz="1000" i="1" dirty="0">
                <a:solidFill>
                  <a:srgbClr val="FF0000"/>
                </a:solidFill>
                <a:latin typeface="Arial" panose="020B0604020202020204" pitchFamily="34" charset="0"/>
                <a:cs typeface="Arial" panose="020B0604020202020204" pitchFamily="34" charset="0"/>
              </a:rPr>
              <a:t>NSERT  LINK to Alternative feeding methods handout GEORGE</a:t>
            </a:r>
            <a:r>
              <a:rPr lang="en-US" sz="1000" i="1" dirty="0">
                <a:latin typeface="Arial" panose="020B0604020202020204" pitchFamily="34" charset="0"/>
                <a:cs typeface="Arial" panose="020B0604020202020204" pitchFamily="34" charset="0"/>
              </a:rPr>
              <a:t>)</a:t>
            </a:r>
            <a:endParaRPr lang="en-US" sz="1000" b="0" i="1"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Direct expression requires no additional equipment and is most useful to begin a feeding at breast. Later the flow of milk may become too fast and cause the baby to choke.</a:t>
            </a: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Spoon, syringe or dropper do not regulate the flow of milk as well as cup or </a:t>
            </a:r>
            <a:r>
              <a:rPr lang="en-US" sz="1000" baseline="0" dirty="0" err="1">
                <a:latin typeface="Arial" panose="020B0604020202020204" pitchFamily="34" charset="0"/>
                <a:cs typeface="Arial" panose="020B0604020202020204" pitchFamily="34" charset="0"/>
              </a:rPr>
              <a:t>paladai</a:t>
            </a:r>
            <a:r>
              <a:rPr lang="en-US" sz="1000" baseline="0" dirty="0">
                <a:latin typeface="Arial" panose="020B0604020202020204" pitchFamily="34" charset="0"/>
                <a:cs typeface="Arial" panose="020B0604020202020204" pitchFamily="34" charset="0"/>
              </a:rPr>
              <a:t>; syringe or dropper are difficult to clean adequately.</a:t>
            </a: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Tube feeding requires special supplies and skills for placement</a:t>
            </a:r>
            <a:r>
              <a:rPr lang="en-US" sz="1000" dirty="0">
                <a:latin typeface="Arial" panose="020B0604020202020204" pitchFamily="34" charset="0"/>
                <a:cs typeface="Arial" panose="020B0604020202020204" pitchFamily="34" charset="0"/>
              </a:rPr>
              <a:t>.</a:t>
            </a:r>
            <a:endParaRPr lang="en-US"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aseline="0" dirty="0">
                <a:latin typeface="Arial" panose="020B0604020202020204" pitchFamily="34" charset="0"/>
                <a:cs typeface="Arial" panose="020B0604020202020204" pitchFamily="34" charset="0"/>
              </a:rPr>
              <a:t>The supplemental nursing system and specialized cleft feeders may not be widely available and need special skills for use. </a:t>
            </a:r>
          </a:p>
          <a:p>
            <a:endParaRPr lang="en-NO"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29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How do you assess which method to use in</a:t>
            </a:r>
            <a:r>
              <a:rPr lang="en-US" sz="1000" b="1" baseline="0" dirty="0">
                <a:latin typeface="Arial" panose="020B0604020202020204" pitchFamily="34" charset="0"/>
                <a:cs typeface="Arial" panose="020B0604020202020204" pitchFamily="34" charset="0"/>
              </a:rPr>
              <a:t> your health facility?</a:t>
            </a:r>
            <a:endParaRPr lang="en-US"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Most babies can tolerate breast milk feedings beginning immediately after birth.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Receiving colostrum early helps mother establish her milk production and helps the baby maintain a normal blood glucose level.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Beginning colostrum feedings also contributes to a healthy microbiome.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Which babies may need cup feeding, nasogastric feeding or intravenous fluids?</a:t>
            </a:r>
          </a:p>
          <a:p>
            <a:r>
              <a:rPr lang="en-US" sz="1000" b="1" dirty="0">
                <a:latin typeface="Arial" panose="020B0604020202020204" pitchFamily="34" charset="0"/>
                <a:cs typeface="Arial" panose="020B0604020202020204" pitchFamily="34" charset="0"/>
              </a:rPr>
              <a:t>Cup feeding: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Moderately preterm or late preterm newborns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Newborns with cleft palate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Extremely preterm infants transitioning from nasogastric feeding</a:t>
            </a:r>
          </a:p>
          <a:p>
            <a:pPr marL="0" indent="0">
              <a:buFont typeface="Arial" panose="020B0604020202020204" pitchFamily="34" charset="0"/>
              <a:buNone/>
            </a:pPr>
            <a:r>
              <a:rPr lang="en-US" sz="1000" b="1" dirty="0">
                <a:latin typeface="Arial" panose="020B0604020202020204" pitchFamily="34" charset="0"/>
                <a:cs typeface="Arial" panose="020B0604020202020204" pitchFamily="34" charset="0"/>
              </a:rPr>
              <a:t>Nasogastric tube feeding: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Newborns with respiratory distress (fast breathing, grunting)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Extremely or moderately preterm infants who cannot coordinate swallowing safely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Infants with congenital malformations or neurologic conditions who cannot coordinate swallowing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Infants who are too ill to feed by mouth, but who can still tolerate milk feeds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Newborns who have abdominal conditions that need gastric drainage (instead of feedings)</a:t>
            </a:r>
          </a:p>
          <a:p>
            <a:pPr marL="0" indent="0">
              <a:buFontTx/>
              <a:buNone/>
            </a:pPr>
            <a:r>
              <a:rPr lang="en-US" sz="1000" b="1" dirty="0">
                <a:latin typeface="Arial" panose="020B0604020202020204" pitchFamily="34" charset="0"/>
                <a:cs typeface="Arial" panose="020B0604020202020204" pitchFamily="34" charset="0"/>
              </a:rPr>
              <a:t>Intravenous fluids/nutrition: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Critically ill newborns (shock, sepsis)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Newborns with congenital malformations of the intestine (gastroschisis, omphalocoele)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Newborns with abdominal conditions such as obstruction, necrotizing enterocolitis</a:t>
            </a:r>
          </a:p>
        </p:txBody>
      </p:sp>
    </p:spTree>
    <p:extLst>
      <p:ext uri="{BB962C8B-B14F-4D97-AF65-F5344CB8AC3E}">
        <p14:creationId xmlns:p14="http://schemas.microsoft.com/office/powerpoint/2010/main" val="166657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000" b="1" dirty="0">
                <a:latin typeface="Arial" panose="020B0604020202020204" pitchFamily="34" charset="0"/>
                <a:cs typeface="Arial" panose="020B0604020202020204" pitchFamily="34" charset="0"/>
              </a:rPr>
              <a:t>What</a:t>
            </a:r>
            <a:r>
              <a:rPr lang="en-US" sz="1000" b="1" baseline="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are common situations when</a:t>
            </a:r>
            <a:r>
              <a:rPr lang="en-US" sz="1000" b="1" baseline="0" dirty="0">
                <a:latin typeface="Arial" panose="020B0604020202020204" pitchFamily="34" charset="0"/>
                <a:cs typeface="Arial" panose="020B0604020202020204" pitchFamily="34" charset="0"/>
              </a:rPr>
              <a:t> there may be a problem with swallowing?</a:t>
            </a:r>
            <a:endParaRPr lang="en-US" sz="1000" dirty="0">
              <a:latin typeface="Arial" panose="020B0604020202020204" pitchFamily="34" charset="0"/>
              <a:ea typeface="Myriad Pro"/>
              <a:cs typeface="Arial" panose="020B0604020202020204" pitchFamily="34" charset="0"/>
            </a:endParaRPr>
          </a:p>
          <a:p>
            <a:pPr marL="171450" lvl="0" indent="-171450">
              <a:lnSpc>
                <a:spcPts val="1320"/>
              </a:lnSpc>
              <a:buSzPts val="1100"/>
              <a:buFont typeface="Arial" panose="020B0604020202020204" pitchFamily="34" charset="0"/>
              <a:buChar char="•"/>
              <a:tabLst>
                <a:tab pos="432435" algn="l"/>
              </a:tabLst>
            </a:pPr>
            <a:r>
              <a:rPr lang="en-US" sz="1000" dirty="0">
                <a:latin typeface="Arial" panose="020B0604020202020204" pitchFamily="34" charset="0"/>
                <a:ea typeface="Myriad Pro"/>
                <a:cs typeface="Arial" panose="020B0604020202020204" pitchFamily="34" charset="0"/>
              </a:rPr>
              <a:t>Many preterm and some term infants may need an intragastric tube (IGT) for feeding, administration of medication, following a surgical procedure or for gastric decompression.</a:t>
            </a:r>
          </a:p>
          <a:p>
            <a:pPr marL="171450" lvl="0" indent="-171450">
              <a:lnSpc>
                <a:spcPts val="1320"/>
              </a:lnSpc>
              <a:buSzPts val="1100"/>
              <a:buFont typeface="Arial" panose="020B0604020202020204" pitchFamily="34" charset="0"/>
              <a:buChar char="•"/>
              <a:tabLst>
                <a:tab pos="432435" algn="l"/>
              </a:tabLst>
            </a:pPr>
            <a:r>
              <a:rPr lang="en-US" sz="1000" dirty="0">
                <a:latin typeface="Arial" panose="020B0604020202020204" pitchFamily="34" charset="0"/>
                <a:ea typeface="Myriad Pro"/>
                <a:cs typeface="Arial" panose="020B0604020202020204" pitchFamily="34" charset="0"/>
              </a:rPr>
              <a:t>Newborns who have danger signs or need surgery need to be referred urgently for advanced care. A nasogastric tube may need to be placed before safe referral and left on open drainage.</a:t>
            </a:r>
          </a:p>
          <a:p>
            <a:pPr lvl="0">
              <a:lnSpc>
                <a:spcPts val="1320"/>
              </a:lnSpc>
              <a:buSzPts val="1100"/>
              <a:tabLst>
                <a:tab pos="432435" algn="l"/>
              </a:tabLst>
            </a:pPr>
            <a:endParaRPr lang="en-US" sz="1000" dirty="0">
              <a:latin typeface="Arial" panose="020B0604020202020204" pitchFamily="34" charset="0"/>
              <a:ea typeface="Myriad Pro"/>
              <a:cs typeface="Arial" panose="020B0604020202020204" pitchFamily="34" charset="0"/>
            </a:endParaRPr>
          </a:p>
          <a:p>
            <a:pPr lvl="0">
              <a:lnSpc>
                <a:spcPts val="1320"/>
              </a:lnSpc>
              <a:buSzPts val="1100"/>
              <a:tabLst>
                <a:tab pos="432435" algn="l"/>
              </a:tabLst>
            </a:pPr>
            <a:r>
              <a:rPr lang="en-US" sz="1000" dirty="0">
                <a:latin typeface="Arial" panose="020B0604020202020204" pitchFamily="34" charset="0"/>
                <a:ea typeface="Myriad Pro"/>
                <a:cs typeface="Arial" panose="020B0604020202020204" pitchFamily="34" charset="0"/>
              </a:rPr>
              <a:t>Nasogastric tubes are preferred over orogastric tubes.</a:t>
            </a:r>
          </a:p>
          <a:p>
            <a:pPr lvl="0">
              <a:buSzPts val="1100"/>
              <a:tabLst>
                <a:tab pos="431800" algn="l"/>
                <a:tab pos="432435" algn="l"/>
              </a:tabLst>
            </a:pPr>
            <a:r>
              <a:rPr lang="en-US" sz="1000" dirty="0">
                <a:effectLst/>
                <a:latin typeface="Arial" panose="020B0604020202020204" pitchFamily="34" charset="0"/>
                <a:ea typeface="Myriad Pro Light"/>
                <a:cs typeface="Arial" panose="020B0604020202020204" pitchFamily="34" charset="0"/>
              </a:rPr>
              <a:t>Use an </a:t>
            </a:r>
            <a:r>
              <a:rPr lang="en-US" sz="1000" u="sng" dirty="0">
                <a:effectLst/>
                <a:latin typeface="Arial" panose="020B0604020202020204" pitchFamily="34" charset="0"/>
                <a:ea typeface="Myriad Pro Light"/>
                <a:cs typeface="Arial" panose="020B0604020202020204" pitchFamily="34" charset="0"/>
              </a:rPr>
              <a:t>orogastric tube</a:t>
            </a:r>
            <a:r>
              <a:rPr lang="en-US" sz="1000" u="none" dirty="0">
                <a:effectLst/>
                <a:latin typeface="Arial" panose="020B0604020202020204" pitchFamily="34" charset="0"/>
                <a:ea typeface="Myriad Pro Light"/>
                <a:cs typeface="Arial" panose="020B0604020202020204" pitchFamily="34" charset="0"/>
              </a:rPr>
              <a:t> </a:t>
            </a:r>
            <a:r>
              <a:rPr lang="en-US" sz="1000" dirty="0">
                <a:effectLst/>
                <a:latin typeface="Arial" panose="020B0604020202020204" pitchFamily="34" charset="0"/>
                <a:ea typeface="Myriad Pro Light"/>
                <a:cs typeface="Arial" panose="020B0604020202020204" pitchFamily="34" charset="0"/>
              </a:rPr>
              <a:t>for the following</a:t>
            </a:r>
            <a:r>
              <a:rPr lang="en-US" sz="1000" spc="-15" dirty="0">
                <a:effectLst/>
                <a:latin typeface="Arial" panose="020B0604020202020204" pitchFamily="34" charset="0"/>
                <a:ea typeface="Myriad Pro Light"/>
                <a:cs typeface="Arial" panose="020B0604020202020204" pitchFamily="34" charset="0"/>
              </a:rPr>
              <a:t> </a:t>
            </a:r>
            <a:r>
              <a:rPr lang="en-US" sz="1000" dirty="0">
                <a:effectLst/>
                <a:latin typeface="Arial" panose="020B0604020202020204" pitchFamily="34" charset="0"/>
                <a:ea typeface="Myriad Pro Light"/>
                <a:cs typeface="Arial" panose="020B0604020202020204" pitchFamily="34" charset="0"/>
              </a:rPr>
              <a:t>indications:</a:t>
            </a:r>
            <a:endParaRPr lang="en-US" sz="1000" dirty="0">
              <a:effectLst/>
              <a:latin typeface="Arial" panose="020B0604020202020204" pitchFamily="34" charset="0"/>
              <a:ea typeface="Minion Pro"/>
              <a:cs typeface="Arial" panose="020B0604020202020204" pitchFamily="34" charset="0"/>
            </a:endParaRPr>
          </a:p>
          <a:p>
            <a:pPr marL="285750" lvl="1" indent="-131763">
              <a:buSzPct val="40000"/>
              <a:buFont typeface="Arial" panose="020B0604020202020204" pitchFamily="34" charset="0"/>
              <a:buChar char="•"/>
              <a:tabLst>
                <a:tab pos="285750" algn="l"/>
              </a:tabLst>
            </a:pPr>
            <a:r>
              <a:rPr lang="en-US" sz="1000" dirty="0">
                <a:effectLst/>
                <a:latin typeface="Arial" panose="020B0604020202020204" pitchFamily="34" charset="0"/>
                <a:ea typeface="Minion Pro"/>
                <a:cs typeface="Arial" panose="020B0604020202020204" pitchFamily="34" charset="0"/>
              </a:rPr>
              <a:t>Nasal prong </a:t>
            </a:r>
            <a:r>
              <a:rPr lang="en-US" sz="1000" spc="-25" dirty="0">
                <a:effectLst/>
                <a:latin typeface="Arial" panose="020B0604020202020204" pitchFamily="34" charset="0"/>
                <a:ea typeface="Minion Pro"/>
                <a:cs typeface="Arial" panose="020B0604020202020204" pitchFamily="34" charset="0"/>
              </a:rPr>
              <a:t>CPAP </a:t>
            </a:r>
            <a:r>
              <a:rPr lang="en-US" sz="1000" spc="-15" dirty="0">
                <a:effectLst/>
                <a:latin typeface="Arial" panose="020B0604020202020204" pitchFamily="34" charset="0"/>
                <a:ea typeface="Minion Pro"/>
                <a:cs typeface="Arial" panose="020B0604020202020204" pitchFamily="34" charset="0"/>
              </a:rPr>
              <a:t>(continuous </a:t>
            </a:r>
            <a:r>
              <a:rPr lang="en-US" sz="1000" dirty="0">
                <a:effectLst/>
                <a:latin typeface="Arial" panose="020B0604020202020204" pitchFamily="34" charset="0"/>
                <a:ea typeface="Minion Pro"/>
                <a:cs typeface="Arial" panose="020B0604020202020204" pitchFamily="34" charset="0"/>
              </a:rPr>
              <a:t>positive airway</a:t>
            </a:r>
            <a:r>
              <a:rPr lang="en-US" sz="1000" spc="30" dirty="0">
                <a:effectLst/>
                <a:latin typeface="Arial" panose="020B0604020202020204" pitchFamily="34" charset="0"/>
                <a:ea typeface="Minion Pro"/>
                <a:cs typeface="Arial" panose="020B0604020202020204" pitchFamily="34" charset="0"/>
              </a:rPr>
              <a:t> </a:t>
            </a:r>
            <a:r>
              <a:rPr lang="en-US" sz="1000" spc="-15" dirty="0">
                <a:effectLst/>
                <a:latin typeface="Arial" panose="020B0604020202020204" pitchFamily="34" charset="0"/>
                <a:ea typeface="Minion Pro"/>
                <a:cs typeface="Arial" panose="020B0604020202020204" pitchFamily="34" charset="0"/>
              </a:rPr>
              <a:t>pressure)</a:t>
            </a:r>
          </a:p>
          <a:p>
            <a:pPr marL="285750" lvl="1" indent="-131763">
              <a:buSzPct val="40000"/>
              <a:buFont typeface="Arial" panose="020B0604020202020204" pitchFamily="34" charset="0"/>
              <a:buChar char="•"/>
              <a:tabLst>
                <a:tab pos="285750" algn="l"/>
              </a:tabLst>
            </a:pPr>
            <a:r>
              <a:rPr lang="en-US" sz="1000" dirty="0">
                <a:effectLst/>
                <a:latin typeface="Arial" panose="020B0604020202020204" pitchFamily="34" charset="0"/>
                <a:ea typeface="Minion Pro"/>
                <a:cs typeface="Arial" panose="020B0604020202020204" pitchFamily="34" charset="0"/>
              </a:rPr>
              <a:t>Nasal</a:t>
            </a:r>
            <a:r>
              <a:rPr lang="en-US" sz="1000" spc="-10"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trauma</a:t>
            </a:r>
            <a:endParaRPr lang="en-GB" sz="1000" dirty="0">
              <a:latin typeface="Arial" panose="020B0604020202020204" pitchFamily="34" charset="0"/>
              <a:ea typeface="Minion Pro"/>
              <a:cs typeface="Arial" panose="020B0604020202020204" pitchFamily="34" charset="0"/>
            </a:endParaRPr>
          </a:p>
          <a:p>
            <a:pPr marL="285750" lvl="1" indent="-131763">
              <a:buSzPct val="40000"/>
              <a:buFont typeface="Arial" panose="020B0604020202020204" pitchFamily="34" charset="0"/>
              <a:buChar char="•"/>
              <a:tabLst>
                <a:tab pos="285750" algn="l"/>
              </a:tabLst>
            </a:pPr>
            <a:r>
              <a:rPr lang="en-US" sz="1000" dirty="0">
                <a:effectLst/>
                <a:latin typeface="Arial" panose="020B0604020202020204" pitchFamily="34" charset="0"/>
                <a:ea typeface="Minion Pro"/>
                <a:cs typeface="Arial" panose="020B0604020202020204" pitchFamily="34" charset="0"/>
              </a:rPr>
              <a:t>Cranio‐facial</a:t>
            </a:r>
            <a:r>
              <a:rPr lang="en-US" sz="1000" spc="-5"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anomalies</a:t>
            </a:r>
            <a:endParaRPr lang="en-GB" sz="1000" dirty="0">
              <a:latin typeface="Arial" panose="020B0604020202020204" pitchFamily="34" charset="0"/>
              <a:ea typeface="Minion Pro"/>
              <a:cs typeface="Arial" panose="020B0604020202020204" pitchFamily="34" charset="0"/>
            </a:endParaRPr>
          </a:p>
          <a:p>
            <a:pPr marL="285750" lvl="1" indent="-131763">
              <a:buSzPct val="40000"/>
              <a:buFont typeface="Arial" panose="020B0604020202020204" pitchFamily="34" charset="0"/>
              <a:buChar char="•"/>
              <a:tabLst>
                <a:tab pos="285750" algn="l"/>
              </a:tabLst>
            </a:pPr>
            <a:r>
              <a:rPr lang="en-US" sz="1000" dirty="0">
                <a:effectLst/>
                <a:latin typeface="Arial" panose="020B0604020202020204" pitchFamily="34" charset="0"/>
                <a:ea typeface="Minion Pro"/>
                <a:cs typeface="Arial" panose="020B0604020202020204" pitchFamily="34" charset="0"/>
              </a:rPr>
              <a:t>Choanal</a:t>
            </a:r>
            <a:r>
              <a:rPr lang="en-US" sz="1000" spc="-5" dirty="0">
                <a:effectLst/>
                <a:latin typeface="Arial" panose="020B0604020202020204" pitchFamily="34" charset="0"/>
                <a:ea typeface="Minion Pro"/>
                <a:cs typeface="Arial" panose="020B0604020202020204" pitchFamily="34" charset="0"/>
              </a:rPr>
              <a:t> </a:t>
            </a:r>
            <a:r>
              <a:rPr lang="en-US" sz="1000" dirty="0">
                <a:effectLst/>
                <a:latin typeface="Arial" panose="020B0604020202020204" pitchFamily="34" charset="0"/>
                <a:ea typeface="Minion Pro"/>
                <a:cs typeface="Arial" panose="020B0604020202020204" pitchFamily="34" charset="0"/>
              </a:rPr>
              <a:t>atresia</a:t>
            </a:r>
            <a:endParaRPr lang="en-GB" sz="1000" dirty="0">
              <a:effectLst/>
              <a:latin typeface="Arial" panose="020B0604020202020204" pitchFamily="34" charset="0"/>
              <a:ea typeface="Minion Pro"/>
              <a:cs typeface="Arial" panose="020B0604020202020204" pitchFamily="34" charset="0"/>
            </a:endParaRPr>
          </a:p>
        </p:txBody>
      </p:sp>
    </p:spTree>
    <p:extLst>
      <p:ext uri="{BB962C8B-B14F-4D97-AF65-F5344CB8AC3E}">
        <p14:creationId xmlns:p14="http://schemas.microsoft.com/office/powerpoint/2010/main" val="97628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1971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Master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BA450C-FB93-009C-FFFF-DAF1942B5672}"/>
              </a:ext>
            </a:extLst>
          </p:cNvPr>
          <p:cNvSpPr>
            <a:spLocks noGrp="1"/>
          </p:cNvSpPr>
          <p:nvPr>
            <p:ph idx="10" hasCustomPrompt="1"/>
          </p:nvPr>
        </p:nvSpPr>
        <p:spPr>
          <a:xfrm>
            <a:off x="741050" y="1604225"/>
            <a:ext cx="7861461" cy="4565266"/>
          </a:xfrm>
          <a:prstGeom prst="rect">
            <a:avLst/>
          </a:prstGeom>
        </p:spPr>
        <p:txBody>
          <a:bodyPr vert="horz" lIns="91440" tIns="45720" rIns="91440" bIns="45720" rtlCol="0">
            <a:noAutofit/>
          </a:bodyPr>
          <a:lstStyle>
            <a:lvl1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1pPr>
            <a:lvl2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2pPr>
            <a:lvl3pPr marL="446551" indent="-285750" algn="l" defTabSz="652795" rtl="0" eaLnBrk="1" latinLnBrk="1" hangingPunct="1">
              <a:lnSpc>
                <a:spcPts val="2100"/>
              </a:lnSpc>
              <a:spcBef>
                <a:spcPts val="1000"/>
              </a:spcBef>
              <a:spcAft>
                <a:spcPts val="245"/>
              </a:spcAft>
              <a:buSzPct val="60000"/>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0"/>
            <a:endParaRPr lang="nb-NO" dirty="0"/>
          </a:p>
        </p:txBody>
      </p:sp>
      <p:sp>
        <p:nvSpPr>
          <p:cNvPr id="7" name="Title 1">
            <a:extLst>
              <a:ext uri="{FF2B5EF4-FFF2-40B4-BE49-F238E27FC236}">
                <a16:creationId xmlns:a16="http://schemas.microsoft.com/office/drawing/2014/main" id="{87E3BBA1-AF9E-9EC2-1C27-8AD8A0387665}"/>
              </a:ext>
            </a:extLst>
          </p:cNvPr>
          <p:cNvSpPr>
            <a:spLocks noGrp="1"/>
          </p:cNvSpPr>
          <p:nvPr>
            <p:ph type="title"/>
          </p:nvPr>
        </p:nvSpPr>
        <p:spPr>
          <a:xfrm>
            <a:off x="741050" y="446089"/>
            <a:ext cx="7861461" cy="872398"/>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7096048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E6434-2566-E954-1163-61F91F7C27CD}"/>
              </a:ext>
            </a:extLst>
          </p:cNvPr>
          <p:cNvSpPr/>
          <p:nvPr userDrawn="1"/>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95112D9C-539C-0523-8E91-0C1D5FBB5475}"/>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17813568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Master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05542D-C775-AF48-1FE4-1F059EE11B18}"/>
              </a:ext>
            </a:extLst>
          </p:cNvPr>
          <p:cNvSpPr/>
          <p:nvPr userDrawn="1"/>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2C1355B8-D8A6-3A65-7262-DADC8871AC8F}"/>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
        <p:nvSpPr>
          <p:cNvPr id="4" name="Content Placeholder 2">
            <a:extLst>
              <a:ext uri="{FF2B5EF4-FFF2-40B4-BE49-F238E27FC236}">
                <a16:creationId xmlns:a16="http://schemas.microsoft.com/office/drawing/2014/main" id="{9002DFAB-80ED-4A3A-1D70-3BCEDA71D23E}"/>
              </a:ext>
            </a:extLst>
          </p:cNvPr>
          <p:cNvSpPr>
            <a:spLocks noGrp="1"/>
          </p:cNvSpPr>
          <p:nvPr>
            <p:ph idx="1" hasCustomPrompt="1"/>
          </p:nvPr>
        </p:nvSpPr>
        <p:spPr>
          <a:xfrm>
            <a:off x="519047" y="2537637"/>
            <a:ext cx="8117649" cy="3762482"/>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4075019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ty - Fron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A80EBB-0095-E75E-6102-FFBFC058C990}"/>
              </a:ext>
            </a:extLst>
          </p:cNvPr>
          <p:cNvSpPr/>
          <p:nvPr userDrawn="1"/>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ED3BA003-A1B6-F4C8-280D-6017D5B20FDE}"/>
              </a:ext>
            </a:extLst>
          </p:cNvPr>
          <p:cNvSpPr txBox="1">
            <a:spLocks/>
          </p:cNvSpPr>
          <p:nvPr userDrawn="1"/>
        </p:nvSpPr>
        <p:spPr>
          <a:xfrm>
            <a:off x="2574100" y="0"/>
            <a:ext cx="6231698"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en-US"/>
              <a:t>Quality improvement</a:t>
            </a:r>
            <a:endParaRPr lang="en-NO"/>
          </a:p>
        </p:txBody>
      </p:sp>
      <p:pic>
        <p:nvPicPr>
          <p:cNvPr id="5" name="Picture 4">
            <a:extLst>
              <a:ext uri="{FF2B5EF4-FFF2-40B4-BE49-F238E27FC236}">
                <a16:creationId xmlns:a16="http://schemas.microsoft.com/office/drawing/2014/main" id="{1C5A5933-C808-557E-11C0-7AB246A80C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571" y="543964"/>
            <a:ext cx="1036800" cy="1036800"/>
          </a:xfrm>
          <a:prstGeom prst="rect">
            <a:avLst/>
          </a:prstGeom>
        </p:spPr>
      </p:pic>
    </p:spTree>
    <p:extLst>
      <p:ext uri="{BB962C8B-B14F-4D97-AF65-F5344CB8AC3E}">
        <p14:creationId xmlns:p14="http://schemas.microsoft.com/office/powerpoint/2010/main" val="120224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mpty - 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BA8853-F3B8-728A-F517-07981CF8674B}"/>
              </a:ext>
            </a:extLst>
          </p:cNvPr>
          <p:cNvSpPr/>
          <p:nvPr userDrawn="1"/>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18D0D58D-6A6C-09F4-4E13-D40461590E2D}"/>
              </a:ext>
            </a:extLst>
          </p:cNvPr>
          <p:cNvSpPr txBox="1">
            <a:spLocks/>
          </p:cNvSpPr>
          <p:nvPr userDrawn="1"/>
        </p:nvSpPr>
        <p:spPr>
          <a:xfrm>
            <a:off x="2931090" y="0"/>
            <a:ext cx="6212910"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nb-NO" err="1"/>
              <a:t>Clinical</a:t>
            </a:r>
            <a:r>
              <a:rPr lang="nb-NO"/>
              <a:t> </a:t>
            </a:r>
            <a:r>
              <a:rPr lang="nb-NO" err="1"/>
              <a:t>practice</a:t>
            </a:r>
            <a:endParaRPr lang="en-NO"/>
          </a:p>
        </p:txBody>
      </p:sp>
      <p:pic>
        <p:nvPicPr>
          <p:cNvPr id="7" name="Picture 6" descr="A white line on a blue circle&#10;&#10;Description automatically generated">
            <a:extLst>
              <a:ext uri="{FF2B5EF4-FFF2-40B4-BE49-F238E27FC236}">
                <a16:creationId xmlns:a16="http://schemas.microsoft.com/office/drawing/2014/main" id="{98A386B9-A432-9D20-CA43-ACB1F0F53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772" y="543964"/>
            <a:ext cx="1036800" cy="1036800"/>
          </a:xfrm>
          <a:prstGeom prst="rect">
            <a:avLst/>
          </a:prstGeom>
        </p:spPr>
      </p:pic>
    </p:spTree>
    <p:extLst>
      <p:ext uri="{BB962C8B-B14F-4D97-AF65-F5344CB8AC3E}">
        <p14:creationId xmlns:p14="http://schemas.microsoft.com/office/powerpoint/2010/main" val="182267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blue circle with white outline of a person with a stethoscope and a glove&#10;&#10;Description automatically generated">
            <a:extLst>
              <a:ext uri="{FF2B5EF4-FFF2-40B4-BE49-F238E27FC236}">
                <a16:creationId xmlns:a16="http://schemas.microsoft.com/office/drawing/2014/main" id="{22B1FB48-674B-CC2F-BF01-B15685C5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5" name="Content Placeholder 2">
            <a:extLst>
              <a:ext uri="{FF2B5EF4-FFF2-40B4-BE49-F238E27FC236}">
                <a16:creationId xmlns:a16="http://schemas.microsoft.com/office/drawing/2014/main" id="{5C75BFAB-977E-7DD6-C1DF-894464A91A20}"/>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95342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blue circle with a white camera&#10;&#10;Description automatically generated">
            <a:extLst>
              <a:ext uri="{FF2B5EF4-FFF2-40B4-BE49-F238E27FC236}">
                <a16:creationId xmlns:a16="http://schemas.microsoft.com/office/drawing/2014/main" id="{50887172-A9FD-2CA3-CB66-DC10F95FC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649" y="283245"/>
            <a:ext cx="1037556" cy="1037556"/>
          </a:xfrm>
          <a:prstGeom prst="rect">
            <a:avLst/>
          </a:prstGeom>
        </p:spPr>
      </p:pic>
      <p:sp>
        <p:nvSpPr>
          <p:cNvPr id="3" name="Content Placeholder 2">
            <a:extLst>
              <a:ext uri="{FF2B5EF4-FFF2-40B4-BE49-F238E27FC236}">
                <a16:creationId xmlns:a16="http://schemas.microsoft.com/office/drawing/2014/main" id="{DEE525F6-D7D3-FE1F-8892-E30119B2D05D}"/>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126236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white question mark in a blue circle&#10;&#10;Description automatically generated">
            <a:extLst>
              <a:ext uri="{FF2B5EF4-FFF2-40B4-BE49-F238E27FC236}">
                <a16:creationId xmlns:a16="http://schemas.microsoft.com/office/drawing/2014/main" id="{6770B3D7-AE47-0E20-7788-86B12F932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3" name="Content Placeholder 2">
            <a:extLst>
              <a:ext uri="{FF2B5EF4-FFF2-40B4-BE49-F238E27FC236}">
                <a16:creationId xmlns:a16="http://schemas.microsoft.com/office/drawing/2014/main" id="{141D4031-3248-0135-4B90-1B241F0E344E}"/>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349706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white outline of a person holding a baby&#10;&#10;Description automatically generated">
            <a:extLst>
              <a:ext uri="{FF2B5EF4-FFF2-40B4-BE49-F238E27FC236}">
                <a16:creationId xmlns:a16="http://schemas.microsoft.com/office/drawing/2014/main" id="{887AB98C-4CE0-1819-D8D1-47938157B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0724"/>
            <a:ext cx="1036800" cy="1036800"/>
          </a:xfrm>
          <a:prstGeom prst="rect">
            <a:avLst/>
          </a:prstGeom>
        </p:spPr>
      </p:pic>
      <p:sp>
        <p:nvSpPr>
          <p:cNvPr id="5" name="Content Placeholder 2">
            <a:extLst>
              <a:ext uri="{FF2B5EF4-FFF2-40B4-BE49-F238E27FC236}">
                <a16:creationId xmlns:a16="http://schemas.microsoft.com/office/drawing/2014/main" id="{394D8F48-4C4D-6C93-D64C-8DCC0B68BD54}"/>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197850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white magnifying glass in a green circle&#10;&#10;Description automatically generated">
            <a:extLst>
              <a:ext uri="{FF2B5EF4-FFF2-40B4-BE49-F238E27FC236}">
                <a16:creationId xmlns:a16="http://schemas.microsoft.com/office/drawing/2014/main" id="{97FE8ADC-462B-833D-0CCB-4994A25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B7E0B504-0F32-AF01-F57F-E2A9F0CBD322}"/>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591854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blue circle with white outline of people holding a card&#10;&#10;Description automatically generated">
            <a:extLst>
              <a:ext uri="{FF2B5EF4-FFF2-40B4-BE49-F238E27FC236}">
                <a16:creationId xmlns:a16="http://schemas.microsoft.com/office/drawing/2014/main" id="{DF3EF673-4429-2081-B35E-2A5AFC6BC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6" y="279804"/>
            <a:ext cx="1036801" cy="1036801"/>
          </a:xfrm>
          <a:prstGeom prst="rect">
            <a:avLst/>
          </a:prstGeom>
        </p:spPr>
      </p:pic>
      <p:sp>
        <p:nvSpPr>
          <p:cNvPr id="3" name="Content Placeholder 2">
            <a:extLst>
              <a:ext uri="{FF2B5EF4-FFF2-40B4-BE49-F238E27FC236}">
                <a16:creationId xmlns:a16="http://schemas.microsoft.com/office/drawing/2014/main" id="{54A56C1B-4DAA-86AF-D313-5DBE554AAEE1}"/>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8681631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A41B308B-13A0-4380-FC7D-0E3893C03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200589CE-0BB6-85BC-5D0D-FB2B66BAD141}"/>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5618233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a:extLst>
              <a:ext uri="{FF2B5EF4-FFF2-40B4-BE49-F238E27FC236}">
                <a16:creationId xmlns:a16="http://schemas.microsoft.com/office/drawing/2014/main" id="{D7861761-DDFD-C645-335B-D8F211D0D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3DFCA320-D562-9551-D326-219486FF50D3}"/>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93259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4A377D1-1368-4358-5AE0-43AFD9F29AC8}"/>
              </a:ext>
            </a:extLst>
          </p:cNvPr>
          <p:cNvSpPr txBox="1">
            <a:spLocks/>
          </p:cNvSpPr>
          <p:nvPr userDrawn="1"/>
        </p:nvSpPr>
        <p:spPr>
          <a:xfrm>
            <a:off x="6557554" y="6499041"/>
            <a:ext cx="2208759" cy="222478"/>
          </a:xfrm>
          <a:prstGeom prst="rect">
            <a:avLst/>
          </a:prstGeom>
        </p:spPr>
        <p:txBody>
          <a:bodyPr vert="horz" lIns="91440" tIns="45720" rIns="91440" bIns="45720" rtlCol="0" anchor="b"/>
          <a:lstStyle>
            <a:defPPr>
              <a:defRPr lang="en-US"/>
            </a:defPPr>
            <a:lvl1pPr marL="0" algn="r" defTabSz="914400" rtl="0" eaLnBrk="1" latinLnBrk="0" hangingPunct="1">
              <a:defRPr sz="62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50" dirty="0">
                <a:solidFill>
                  <a:schemeClr val="tx1">
                    <a:lumMod val="60000"/>
                    <a:lumOff val="40000"/>
                  </a:schemeClr>
                </a:solidFill>
              </a:rPr>
              <a:t>Page </a:t>
            </a:r>
            <a:fld id="{B53566B0-E8D1-8743-94DD-8A91F501F096}" type="slidenum">
              <a:rPr lang="en-US" sz="650" smtClean="0">
                <a:solidFill>
                  <a:schemeClr val="tx1">
                    <a:lumMod val="60000"/>
                    <a:lumOff val="4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650" dirty="0">
                <a:solidFill>
                  <a:schemeClr val="tx1">
                    <a:lumMod val="60000"/>
                    <a:lumOff val="40000"/>
                  </a:schemeClr>
                </a:solidFill>
              </a:rPr>
              <a:t> </a:t>
            </a:r>
          </a:p>
        </p:txBody>
      </p:sp>
    </p:spTree>
    <p:extLst>
      <p:ext uri="{BB962C8B-B14F-4D97-AF65-F5344CB8AC3E}">
        <p14:creationId xmlns:p14="http://schemas.microsoft.com/office/powerpoint/2010/main" val="1987881483"/>
      </p:ext>
    </p:extLst>
  </p:cSld>
  <p:clrMap bg1="lt1" tx1="dk1" bg2="lt2" tx2="dk2" accent1="accent1" accent2="accent2" accent3="accent3" accent4="accent4" accent5="accent5" accent6="accent6" hlink="hlink" folHlink="folHlink"/>
  <p:sldLayoutIdLst>
    <p:sldLayoutId id="2147483734" r:id="rId1"/>
    <p:sldLayoutId id="2147483663" r:id="rId2"/>
    <p:sldLayoutId id="2147483722" r:id="rId3"/>
    <p:sldLayoutId id="2147483721" r:id="rId4"/>
    <p:sldLayoutId id="2147483724" r:id="rId5"/>
    <p:sldLayoutId id="2147483725" r:id="rId6"/>
    <p:sldLayoutId id="2147483727" r:id="rId7"/>
    <p:sldLayoutId id="2147483728" r:id="rId8"/>
    <p:sldLayoutId id="2147483729" r:id="rId9"/>
    <p:sldLayoutId id="2147483736" r:id="rId10"/>
    <p:sldLayoutId id="2147483737" r:id="rId11"/>
    <p:sldLayoutId id="2147483717" r:id="rId12"/>
    <p:sldLayoutId id="2147483738" r:id="rId13"/>
  </p:sldLayoutIdLst>
  <p:hf sldNum="0" hdr="0" ftr="0" dt="0"/>
  <p:txStyles>
    <p:titleStyle>
      <a:lvl1pPr algn="l" defTabSz="630598" rtl="0" eaLnBrk="1" latinLnBrk="0" hangingPunct="1">
        <a:lnSpc>
          <a:spcPct val="90000"/>
        </a:lnSpc>
        <a:spcBef>
          <a:spcPct val="0"/>
        </a:spcBef>
        <a:buNone/>
        <a:defRPr sz="3035" kern="1200">
          <a:solidFill>
            <a:schemeClr val="tx1"/>
          </a:solidFill>
          <a:latin typeface="+mj-lt"/>
          <a:ea typeface="+mj-ea"/>
          <a:cs typeface="+mj-cs"/>
        </a:defRPr>
      </a:lvl1pPr>
    </p:titleStyle>
    <p:body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p:bodyStyle>
    <p:otherStyle>
      <a:defPPr>
        <a:defRPr lang="nb-NO"/>
      </a:defPPr>
      <a:lvl1pPr marL="0" algn="l" defTabSz="630598" rtl="0" eaLnBrk="1" latinLnBrk="0" hangingPunct="1">
        <a:defRPr sz="1241" kern="1200">
          <a:solidFill>
            <a:schemeClr val="tx1"/>
          </a:solidFill>
          <a:latin typeface="+mn-lt"/>
          <a:ea typeface="+mn-ea"/>
          <a:cs typeface="+mn-cs"/>
        </a:defRPr>
      </a:lvl1pPr>
      <a:lvl2pPr marL="315299" algn="l" defTabSz="630598" rtl="0" eaLnBrk="1" latinLnBrk="0" hangingPunct="1">
        <a:defRPr sz="1241" kern="1200">
          <a:solidFill>
            <a:schemeClr val="tx1"/>
          </a:solidFill>
          <a:latin typeface="+mn-lt"/>
          <a:ea typeface="+mn-ea"/>
          <a:cs typeface="+mn-cs"/>
        </a:defRPr>
      </a:lvl2pPr>
      <a:lvl3pPr marL="630598" algn="l" defTabSz="630598" rtl="0" eaLnBrk="1" latinLnBrk="0" hangingPunct="1">
        <a:defRPr sz="1241" kern="1200">
          <a:solidFill>
            <a:schemeClr val="tx1"/>
          </a:solidFill>
          <a:latin typeface="+mn-lt"/>
          <a:ea typeface="+mn-ea"/>
          <a:cs typeface="+mn-cs"/>
        </a:defRPr>
      </a:lvl3pPr>
      <a:lvl4pPr marL="945896" algn="l" defTabSz="630598" rtl="0" eaLnBrk="1" latinLnBrk="0" hangingPunct="1">
        <a:defRPr sz="1241" kern="1200">
          <a:solidFill>
            <a:schemeClr val="tx1"/>
          </a:solidFill>
          <a:latin typeface="+mn-lt"/>
          <a:ea typeface="+mn-ea"/>
          <a:cs typeface="+mn-cs"/>
        </a:defRPr>
      </a:lvl4pPr>
      <a:lvl5pPr marL="1261196" algn="l" defTabSz="630598" rtl="0" eaLnBrk="1" latinLnBrk="0" hangingPunct="1">
        <a:defRPr sz="1241" kern="1200">
          <a:solidFill>
            <a:schemeClr val="tx1"/>
          </a:solidFill>
          <a:latin typeface="+mn-lt"/>
          <a:ea typeface="+mn-ea"/>
          <a:cs typeface="+mn-cs"/>
        </a:defRPr>
      </a:lvl5pPr>
      <a:lvl6pPr marL="1576495" algn="l" defTabSz="630598" rtl="0" eaLnBrk="1" latinLnBrk="0" hangingPunct="1">
        <a:defRPr sz="1241" kern="1200">
          <a:solidFill>
            <a:schemeClr val="tx1"/>
          </a:solidFill>
          <a:latin typeface="+mn-lt"/>
          <a:ea typeface="+mn-ea"/>
          <a:cs typeface="+mn-cs"/>
        </a:defRPr>
      </a:lvl6pPr>
      <a:lvl7pPr marL="1891793" algn="l" defTabSz="630598" rtl="0" eaLnBrk="1" latinLnBrk="0" hangingPunct="1">
        <a:defRPr sz="1241" kern="1200">
          <a:solidFill>
            <a:schemeClr val="tx1"/>
          </a:solidFill>
          <a:latin typeface="+mn-lt"/>
          <a:ea typeface="+mn-ea"/>
          <a:cs typeface="+mn-cs"/>
        </a:defRPr>
      </a:lvl7pPr>
      <a:lvl8pPr marL="2207092" algn="l" defTabSz="630598" rtl="0" eaLnBrk="1" latinLnBrk="0" hangingPunct="1">
        <a:defRPr sz="1241" kern="1200">
          <a:solidFill>
            <a:schemeClr val="tx1"/>
          </a:solidFill>
          <a:latin typeface="+mn-lt"/>
          <a:ea typeface="+mn-ea"/>
          <a:cs typeface="+mn-cs"/>
        </a:defRPr>
      </a:lvl8pPr>
      <a:lvl9pPr marL="2522390" algn="l" defTabSz="630598" rtl="0" eaLnBrk="1" latinLnBrk="0" hangingPunct="1">
        <a:defRPr sz="1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globalhealthmedia.org/videos/expressing-and-storing-breastmilk/?portfolioCats=191%2C94%2C13%2C23%2C65"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globalhealthmedia.org/videos/making-enough-milk/?portfolioCats=191%2C94%2C13%2C23%2C65"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globalhealthmedia.org/videos/expressing-the-first-milk/?portfolioCats=191%2C94%2C13%2C23%2C6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globalhealthmedia.org/portfolio-items/cup-feeding/?portfolioCats=191%2C94%2C13%2C23%2C6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vimeo.com/592238193/7a5d5c1284" TargetMode="External"/><Relationship Id="rId7"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1.svg"/><Relationship Id="rId10" Type="http://schemas.openxmlformats.org/officeDocument/2006/relationships/image" Target="../media/image33.jpeg"/><Relationship Id="rId4" Type="http://schemas.openxmlformats.org/officeDocument/2006/relationships/image" Target="../media/image20.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globalhealthmedia.org/portfolio-items/feeding-with-a-gastric-tube/?portfolioCats=191%2C94%2C13%2C23%2C65"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globalhealthmedia.org/portfolio-items/feeding-with-a-gastric-tube/?portfolioCats=191%2C94%2C13%2C23%2C65"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globalhealthmedia.org/portfolio-items/breastfeeding-the-small-baby/?portfolioCats=191%2C94%2C13%2C23%2C65" TargetMode="External"/><Relationship Id="rId7" Type="http://schemas.openxmlformats.org/officeDocument/2006/relationships/image" Target="../media/image21.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globalhealthmedia.org/portfolio-items/a-small-babys-feeding-journey/?portfolioCats=191%2C94%2C13%2C23%2C65" TargetMode="Externa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png"/><Relationship Id="rId7" Type="http://schemas.openxmlformats.org/officeDocument/2006/relationships/hyperlink" Target="https://globalhealthmedia.org/portfolio-items/breastfeeding-the-small-baby/?portfolioCats=191%2C94%2C13%2C23%2C65"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2.png"/><Relationship Id="rId4" Type="http://schemas.openxmlformats.org/officeDocument/2006/relationships/image" Target="../media/image40.jpeg"/><Relationship Id="rId9"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who.int/publications/i/item/9789240058262"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my.matterport.com/show/?m=j1PpXUShVAU" TargetMode="External"/><Relationship Id="rId4" Type="http://schemas.openxmlformats.org/officeDocument/2006/relationships/hyperlink" Target="https://www.youtube.com/watch?v=p-Qq5Grkvn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path.org/programs/maternal-newborn-child-health-and-nutrition/strengthening-human-milk-banking-resource-toolkit-7/"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unicef.org.uk/babyfriendly/wp-content/uploads/sites/2/2018/11/Bottle-feeding-guidance-English-for-reference.pdf"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hyperlink" Target="https://globalhealthmedia.org/portfolio-items/expressing-the-first-milk/?portfolioCats=191%2C94%2C13%2C23%2C65" TargetMode="External"/><Relationship Id="rId7"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globalhealthmedia.org/portfolio-items/how-to-express-breastmilk/?portfolioID=5623"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XOEhoU2DJ6g" TargetMode="External"/><Relationship Id="rId7" Type="http://schemas.openxmlformats.org/officeDocument/2006/relationships/image" Target="../media/image49.emf"/><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hyperlink" Target="https://apps.who.int/iris/rest/bitstreams/1299348/retrieve" TargetMode="External"/><Relationship Id="rId13" Type="http://schemas.openxmlformats.org/officeDocument/2006/relationships/image" Target="../media/image52.png"/><Relationship Id="rId18" Type="http://schemas.openxmlformats.org/officeDocument/2006/relationships/hyperlink" Target="https://apps.who.int/iris/rest/bitstreams/1290196/retrieve" TargetMode="External"/><Relationship Id="rId3" Type="http://schemas.openxmlformats.org/officeDocument/2006/relationships/hyperlink" Target="https://www.youtube.com/watch?v=wGcqnRX6_P4" TargetMode="External"/><Relationship Id="rId21" Type="http://schemas.openxmlformats.org/officeDocument/2006/relationships/image" Target="../media/image56.png"/><Relationship Id="rId7" Type="http://schemas.openxmlformats.org/officeDocument/2006/relationships/image" Target="../media/image47.png"/><Relationship Id="rId12" Type="http://schemas.openxmlformats.org/officeDocument/2006/relationships/hyperlink" Target="https://data.unicef.org/resources/capture-the-moment/" TargetMode="External"/><Relationship Id="rId17" Type="http://schemas.openxmlformats.org/officeDocument/2006/relationships/image" Target="../media/image54.png"/><Relationship Id="rId2" Type="http://schemas.openxmlformats.org/officeDocument/2006/relationships/notesSlide" Target="../notesSlides/notesSlide51.xml"/><Relationship Id="rId16" Type="http://schemas.openxmlformats.org/officeDocument/2006/relationships/hyperlink" Target="https://www.unicef.org.uk/babyfriendly/baby-friendly-resources/implementing-standards-resources/neonatal-guide-to-the-standards/" TargetMode="External"/><Relationship Id="rId20" Type="http://schemas.openxmlformats.org/officeDocument/2006/relationships/hyperlink" Target="https://www.who.int/publications/i/item/9789240058262" TargetMode="External"/><Relationship Id="rId1" Type="http://schemas.openxmlformats.org/officeDocument/2006/relationships/slideLayout" Target="../slideLayouts/slideLayout10.xml"/><Relationship Id="rId6" Type="http://schemas.openxmlformats.org/officeDocument/2006/relationships/hyperlink" Target="https://www.unicef.org.uk/babyfriendly/wp-content/uploads/sites/2/2018/11/Bottle-feeding-guidance-English-for-reference.pdf" TargetMode="External"/><Relationship Id="rId11" Type="http://schemas.openxmlformats.org/officeDocument/2006/relationships/image" Target="../media/image51.emf"/><Relationship Id="rId24" Type="http://schemas.openxmlformats.org/officeDocument/2006/relationships/image" Target="../media/image58.png"/><Relationship Id="rId5" Type="http://schemas.openxmlformats.org/officeDocument/2006/relationships/image" Target="../media/image2.png"/><Relationship Id="rId15" Type="http://schemas.openxmlformats.org/officeDocument/2006/relationships/image" Target="../media/image53.png"/><Relationship Id="rId23" Type="http://schemas.openxmlformats.org/officeDocument/2006/relationships/image" Target="../media/image57.png"/><Relationship Id="rId10" Type="http://schemas.openxmlformats.org/officeDocument/2006/relationships/hyperlink" Target="https://www.who.int/publications/i/item/9789290619659" TargetMode="External"/><Relationship Id="rId19" Type="http://schemas.openxmlformats.org/officeDocument/2006/relationships/image" Target="../media/image55.png"/><Relationship Id="rId4" Type="http://schemas.openxmlformats.org/officeDocument/2006/relationships/hyperlink" Target="https://worldhealthorg.sharepoint.com/sites/ws-whormnch/_layouts/15/stream.aspx?id=%2Fsites%2Fws%2Dwhormnch%2FShared%20Documents%2FENCC%20videos%2FWHO%20WPRO%20Breastfeeding%20in%20KMC%20position%2Emp4&amp;ga=1&amp;referrer=StreamWebApp%2EWeb&amp;referrerScenario=AddressBarCopied%2Eview%2E799786d3%2Dc85d%2D480f%2Dab59%2D1feaf5f0c59d" TargetMode="External"/><Relationship Id="rId9" Type="http://schemas.openxmlformats.org/officeDocument/2006/relationships/image" Target="../media/image50.png"/><Relationship Id="rId14" Type="http://schemas.openxmlformats.org/officeDocument/2006/relationships/hyperlink" Target="https://www.healthynewbornnetwork.org/resource/introducing-and-sustaining-eenc-in-hospitals-kangaroo-mother-care-for-pre-term-and-low-birthweight-infants/" TargetMode="External"/><Relationship Id="rId22" Type="http://schemas.openxmlformats.org/officeDocument/2006/relationships/hyperlink" Target="https://www.path.org/who-we-are/programs/maternal-newborn-child-health-and-nutrition/strengthening-human-milk-banking-resource-toolkit/"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globalhealthmedia.org/portfolio-items/cup-feeding-your-small-baby/?portfolioCats=191%2C94%2C13%2C23%2C6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dn.who.int/media/docs/default-source/mca-documents/nbh/enc-course/revised-resources/supplemental-materials/breast-milk-feeding-alternative-methods/handout-alternative-feeding-methods.pdf?sfvrsn=1e87be8e_1"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92A8">
            <a:alpha val="60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2C3D2C-01EE-4A4E-A5A1-0DEC7FD24858}"/>
              </a:ext>
            </a:extLst>
          </p:cNvPr>
          <p:cNvSpPr/>
          <p:nvPr/>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CCFA1449-86FC-464D-8448-EEB101FA77AF}"/>
              </a:ext>
            </a:extLst>
          </p:cNvPr>
          <p:cNvSpPr/>
          <p:nvPr/>
        </p:nvSpPr>
        <p:spPr>
          <a:xfrm>
            <a:off x="2761763" y="1828800"/>
            <a:ext cx="3615184" cy="3615184"/>
          </a:xfrm>
          <a:prstGeom prst="ellipse">
            <a:avLst/>
          </a:prstGeom>
          <a:noFill/>
          <a:ln w="88900" cmpd="sng">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914"/>
            <a:endParaRPr lang="en-US" sz="1166" dirty="0">
              <a:solidFill>
                <a:prstClr val="white"/>
              </a:solidFill>
              <a:latin typeface="Calibri"/>
            </a:endParaRPr>
          </a:p>
        </p:txBody>
      </p:sp>
      <p:pic>
        <p:nvPicPr>
          <p:cNvPr id="14" name="Picture 13" descr="A picture containing logo&#10;&#10;Description automatically generated">
            <a:extLst>
              <a:ext uri="{FF2B5EF4-FFF2-40B4-BE49-F238E27FC236}">
                <a16:creationId xmlns:a16="http://schemas.microsoft.com/office/drawing/2014/main" id="{A4DD60F9-FE4E-2246-99BB-7B75ED3C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687" y="5719434"/>
            <a:ext cx="2012626" cy="621375"/>
          </a:xfrm>
          <a:prstGeom prst="rect">
            <a:avLst/>
          </a:prstGeom>
        </p:spPr>
      </p:pic>
      <p:sp>
        <p:nvSpPr>
          <p:cNvPr id="2" name="Title 1">
            <a:extLst>
              <a:ext uri="{FF2B5EF4-FFF2-40B4-BE49-F238E27FC236}">
                <a16:creationId xmlns:a16="http://schemas.microsoft.com/office/drawing/2014/main" id="{A4D89F11-A797-4869-6A6B-9B1882570D5A}"/>
              </a:ext>
            </a:extLst>
          </p:cNvPr>
          <p:cNvSpPr txBox="1">
            <a:spLocks/>
          </p:cNvSpPr>
          <p:nvPr/>
        </p:nvSpPr>
        <p:spPr>
          <a:xfrm>
            <a:off x="-2646" y="517191"/>
            <a:ext cx="9144000" cy="1655858"/>
          </a:xfrm>
          <a:prstGeom prst="rect">
            <a:avLst/>
          </a:prstGeom>
        </p:spPr>
        <p:txBody>
          <a:bodyPr>
            <a:noAutofit/>
          </a:bodyPr>
          <a:lstStyle>
            <a:lvl1pPr algn="l" defTabSz="630598" rtl="0" eaLnBrk="1" latinLnBrk="0" hangingPunct="1">
              <a:lnSpc>
                <a:spcPct val="90000"/>
              </a:lnSpc>
              <a:spcBef>
                <a:spcPct val="0"/>
              </a:spcBef>
              <a:buNone/>
              <a:defRPr sz="3035" kern="1200">
                <a:solidFill>
                  <a:schemeClr val="tx1"/>
                </a:solidFill>
                <a:latin typeface="+mj-lt"/>
                <a:ea typeface="+mj-ea"/>
                <a:cs typeface="+mj-cs"/>
              </a:defRPr>
            </a:lvl1pPr>
          </a:lstStyle>
          <a:p>
            <a:pPr algn="ctr"/>
            <a:r>
              <a:rPr lang="en-US" sz="4000" b="1" dirty="0">
                <a:solidFill>
                  <a:schemeClr val="tx2"/>
                </a:solidFill>
                <a:latin typeface="Arial" panose="020B0604020202020204" pitchFamily="34" charset="0"/>
                <a:cs typeface="Arial" panose="020B0604020202020204" pitchFamily="34" charset="0"/>
              </a:rPr>
              <a:t>Breast milk feeding: </a:t>
            </a:r>
          </a:p>
          <a:p>
            <a:pPr algn="ctr"/>
            <a:r>
              <a:rPr lang="en-US" sz="4000" b="1" dirty="0">
                <a:solidFill>
                  <a:schemeClr val="tx2"/>
                </a:solidFill>
                <a:latin typeface="Arial" panose="020B0604020202020204" pitchFamily="34" charset="0"/>
                <a:cs typeface="Arial" panose="020B0604020202020204" pitchFamily="34" charset="0"/>
              </a:rPr>
              <a:t>Alternative methods </a:t>
            </a:r>
          </a:p>
        </p:txBody>
      </p:sp>
      <p:pic>
        <p:nvPicPr>
          <p:cNvPr id="4" name="Picture 3" descr="A close-up of a baby&#10;&#10;Description automatically generated">
            <a:extLst>
              <a:ext uri="{FF2B5EF4-FFF2-40B4-BE49-F238E27FC236}">
                <a16:creationId xmlns:a16="http://schemas.microsoft.com/office/drawing/2014/main" id="{033434A6-E541-B398-A78C-49A712AFF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413" y="1875991"/>
            <a:ext cx="3532058" cy="3532058"/>
          </a:xfrm>
          <a:prstGeom prst="rect">
            <a:avLst/>
          </a:prstGeom>
        </p:spPr>
      </p:pic>
    </p:spTree>
    <p:extLst>
      <p:ext uri="{BB962C8B-B14F-4D97-AF65-F5344CB8AC3E}">
        <p14:creationId xmlns:p14="http://schemas.microsoft.com/office/powerpoint/2010/main" val="150048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2D037-0531-FD32-885E-2C2F5EA24B0E}"/>
              </a:ext>
            </a:extLst>
          </p:cNvPr>
          <p:cNvSpPr>
            <a:spLocks noGrp="1"/>
          </p:cNvSpPr>
          <p:nvPr>
            <p:ph type="title"/>
          </p:nvPr>
        </p:nvSpPr>
        <p:spPr>
          <a:prstGeom prst="rect">
            <a:avLst/>
          </a:prstGeom>
        </p:spPr>
        <p:txBody>
          <a:bodyPr/>
          <a:lstStyle/>
          <a:p>
            <a:r>
              <a:rPr lang="en-GB" dirty="0"/>
              <a:t>Hand expression of breast milk </a:t>
            </a:r>
            <a:br>
              <a:rPr lang="en-GB" dirty="0"/>
            </a:br>
            <a:r>
              <a:rPr lang="en-GB" dirty="0"/>
              <a:t>after preterm delivery</a:t>
            </a:r>
            <a:endParaRPr lang="en-NO" dirty="0"/>
          </a:p>
        </p:txBody>
      </p:sp>
      <p:sp>
        <p:nvSpPr>
          <p:cNvPr id="2" name="Plassholder for innhold 4">
            <a:extLst>
              <a:ext uri="{FF2B5EF4-FFF2-40B4-BE49-F238E27FC236}">
                <a16:creationId xmlns:a16="http://schemas.microsoft.com/office/drawing/2014/main" id="{D1B5E6E6-4D46-979F-4E9C-03AA42CCF7AC}"/>
              </a:ext>
            </a:extLst>
          </p:cNvPr>
          <p:cNvSpPr>
            <a:spLocks noGrp="1"/>
          </p:cNvSpPr>
          <p:nvPr>
            <p:ph idx="1"/>
          </p:nvPr>
        </p:nvSpPr>
        <p:spPr>
          <a:prstGeom prst="rect">
            <a:avLst/>
          </a:prstGeom>
        </p:spPr>
        <p:txBody>
          <a:bodyPr/>
          <a:lstStyle/>
          <a:p>
            <a:pPr marL="0" indent="0">
              <a:buNone/>
            </a:pPr>
            <a:r>
              <a:rPr lang="en-GB" dirty="0"/>
              <a:t>Form groups (mother, grandmother and neonatal nurse).</a:t>
            </a:r>
            <a:endParaRPr lang="en-GB"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GB" b="1" dirty="0"/>
              <a:t>Support Yeti’s mother to express her breast milk</a:t>
            </a:r>
            <a:r>
              <a:rPr lang="en-US" b="1" dirty="0"/>
              <a:t>.</a:t>
            </a:r>
          </a:p>
          <a:p>
            <a:pPr marL="0" indent="0">
              <a:buNone/>
            </a:pPr>
            <a:endParaRPr lang="en-US" dirty="0"/>
          </a:p>
          <a:p>
            <a:pPr marL="0" indent="0">
              <a:buNone/>
            </a:pPr>
            <a:r>
              <a:rPr lang="en-US" dirty="0"/>
              <a:t>Debrief with your team and facilitator.</a:t>
            </a:r>
          </a:p>
          <a:p>
            <a:pPr marL="0" indent="0">
              <a:buNone/>
            </a:pPr>
            <a:endParaRPr lang="en-US" dirty="0"/>
          </a:p>
        </p:txBody>
      </p:sp>
      <p:sp>
        <p:nvSpPr>
          <p:cNvPr id="5" name="Rectangle 4">
            <a:extLst>
              <a:ext uri="{FF2B5EF4-FFF2-40B4-BE49-F238E27FC236}">
                <a16:creationId xmlns:a16="http://schemas.microsoft.com/office/drawing/2014/main" id="{A491D923-9BCC-FFB0-DF9E-4940EF0DA2B8}"/>
              </a:ext>
            </a:extLst>
          </p:cNvPr>
          <p:cNvSpPr/>
          <p:nvPr/>
        </p:nvSpPr>
        <p:spPr>
          <a:xfrm>
            <a:off x="583084" y="2152838"/>
            <a:ext cx="7977831" cy="1629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indent="-162000">
              <a:lnSpc>
                <a:spcPts val="2100"/>
              </a:lnSpc>
              <a:spcBef>
                <a:spcPts val="1000"/>
              </a:spcBef>
              <a:spcAft>
                <a:spcPts val="245"/>
              </a:spcAft>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Yeti was born 2 hours ago at 31 weeks and 1600 grams. </a:t>
            </a:r>
          </a:p>
          <a:p>
            <a:pPr marL="162000" indent="-162000">
              <a:lnSpc>
                <a:spcPts val="2100"/>
              </a:lnSpc>
              <a:spcBef>
                <a:spcPts val="1000"/>
              </a:spcBef>
              <a:spcAft>
                <a:spcPts val="245"/>
              </a:spcAft>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He is breathing well in skin-to-skin contact with his mother.</a:t>
            </a:r>
          </a:p>
          <a:p>
            <a:pPr marL="162000" indent="-162000">
              <a:lnSpc>
                <a:spcPts val="2100"/>
              </a:lnSpc>
              <a:spcBef>
                <a:spcPts val="1000"/>
              </a:spcBef>
              <a:spcAft>
                <a:spcPts val="245"/>
              </a:spcAft>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He has not yet fed.</a:t>
            </a:r>
          </a:p>
        </p:txBody>
      </p:sp>
    </p:spTree>
    <p:extLst>
      <p:ext uri="{BB962C8B-B14F-4D97-AF65-F5344CB8AC3E}">
        <p14:creationId xmlns:p14="http://schemas.microsoft.com/office/powerpoint/2010/main" val="21469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82314-9C08-F899-F3EB-4569E2D6ED90}"/>
              </a:ext>
            </a:extLst>
          </p:cNvPr>
          <p:cNvSpPr>
            <a:spLocks noGrp="1"/>
          </p:cNvSpPr>
          <p:nvPr>
            <p:ph type="title"/>
          </p:nvPr>
        </p:nvSpPr>
        <p:spPr>
          <a:xfrm>
            <a:off x="1652450" y="281687"/>
            <a:ext cx="7237549" cy="1036800"/>
          </a:xfrm>
          <a:prstGeom prst="rect">
            <a:avLst/>
          </a:prstGeom>
        </p:spPr>
        <p:txBody>
          <a:bodyPr/>
          <a:lstStyle/>
          <a:p>
            <a:r>
              <a:rPr lang="en-GB" altLang="en-US" dirty="0"/>
              <a:t>H</a:t>
            </a:r>
            <a:r>
              <a:rPr lang="en-GB" altLang="en-US" b="1" dirty="0">
                <a:latin typeface="Arial" panose="020B0604020202020204" pitchFamily="34" charset="0"/>
              </a:rPr>
              <a:t>elp a mother</a:t>
            </a:r>
            <a:r>
              <a:rPr lang="en-GB" altLang="en-US" dirty="0"/>
              <a:t> relax to improve </a:t>
            </a:r>
            <a:r>
              <a:rPr lang="en-GB" altLang="en-US" b="1" dirty="0">
                <a:latin typeface="Arial" panose="020B0604020202020204" pitchFamily="34" charset="0"/>
              </a:rPr>
              <a:t>milk flow</a:t>
            </a:r>
            <a:endParaRPr lang="en-NO" dirty="0"/>
          </a:p>
        </p:txBody>
      </p:sp>
      <p:pic>
        <p:nvPicPr>
          <p:cNvPr id="5" name="Picture 4">
            <a:extLst>
              <a:ext uri="{FF2B5EF4-FFF2-40B4-BE49-F238E27FC236}">
                <a16:creationId xmlns:a16="http://schemas.microsoft.com/office/drawing/2014/main" id="{8CE055DD-0309-C36C-CB21-AAEEE6B78F3D}"/>
              </a:ext>
            </a:extLst>
          </p:cNvPr>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19047" y="1744397"/>
            <a:ext cx="2799495" cy="1884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658BE3-E50D-8D81-572A-4CC24A9F1BF2}"/>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0"/>
                    </a14:imgEffect>
                    <a14:imgEffect>
                      <a14:brightnessContrast bright="2000"/>
                    </a14:imgEffect>
                  </a14:imgLayer>
                </a14:imgProps>
              </a:ext>
              <a:ext uri="{28A0092B-C50C-407E-A947-70E740481C1C}">
                <a14:useLocalDpi xmlns:a14="http://schemas.microsoft.com/office/drawing/2010/main"/>
              </a:ext>
            </a:extLst>
          </a:blip>
          <a:srcRect/>
          <a:stretch>
            <a:fillRect/>
          </a:stretch>
        </p:blipFill>
        <p:spPr bwMode="auto">
          <a:xfrm>
            <a:off x="3405450" y="1744397"/>
            <a:ext cx="2821730" cy="1884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AEBA642-844B-DFA5-5E71-072C11354119}"/>
              </a:ext>
            </a:extLst>
          </p:cNvPr>
          <p:cNvPicPr>
            <a:picLocks noChangeAspect="1" noChangeArrowheads="1"/>
          </p:cNvPicPr>
          <p:nvPr/>
        </p:nvPicPr>
        <p:blipFill rotWithShape="1">
          <a:blip r:embed="rId7" cstate="email">
            <a:grayscl/>
            <a:extLst>
              <a:ext uri="{BEBA8EAE-BF5A-486C-A8C5-ECC9F3942E4B}">
                <a14:imgProps xmlns:a14="http://schemas.microsoft.com/office/drawing/2010/main">
                  <a14:imgLayer r:embed="rId8">
                    <a14:imgEffect>
                      <a14:colorTemperature colorTemp="4700"/>
                    </a14:imgEffect>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bwMode="auto">
          <a:xfrm>
            <a:off x="519047" y="3777905"/>
            <a:ext cx="5708133" cy="25294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D49A4F-4B52-818F-9BEF-8E1A3A7D2BDA}"/>
              </a:ext>
            </a:extLst>
          </p:cNvPr>
          <p:cNvSpPr txBox="1"/>
          <p:nvPr/>
        </p:nvSpPr>
        <p:spPr>
          <a:xfrm>
            <a:off x="4190035" y="6114376"/>
            <a:ext cx="2037145" cy="192360"/>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All photos © WHO/ Sandra Lang</a:t>
            </a:r>
          </a:p>
        </p:txBody>
      </p:sp>
    </p:spTree>
    <p:extLst>
      <p:ext uri="{BB962C8B-B14F-4D97-AF65-F5344CB8AC3E}">
        <p14:creationId xmlns:p14="http://schemas.microsoft.com/office/powerpoint/2010/main" val="3819908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76A516-79D3-78FF-345A-46F1DCDAF010}"/>
              </a:ext>
            </a:extLst>
          </p:cNvPr>
          <p:cNvSpPr>
            <a:spLocks noGrp="1"/>
          </p:cNvSpPr>
          <p:nvPr>
            <p:ph type="title"/>
          </p:nvPr>
        </p:nvSpPr>
        <p:spPr>
          <a:prstGeom prst="rect">
            <a:avLst/>
          </a:prstGeom>
        </p:spPr>
        <p:txBody>
          <a:bodyPr/>
          <a:lstStyle/>
          <a:p>
            <a:r>
              <a:rPr lang="en-US" altLang="en-US" dirty="0"/>
              <a:t>Help a mother to hand-express </a:t>
            </a:r>
            <a:br>
              <a:rPr lang="en-US" altLang="en-US" dirty="0"/>
            </a:br>
            <a:r>
              <a:rPr lang="en-US" altLang="en-US" dirty="0"/>
              <a:t>breast milk</a:t>
            </a:r>
            <a:endParaRPr lang="en-NO" dirty="0"/>
          </a:p>
        </p:txBody>
      </p:sp>
      <p:sp>
        <p:nvSpPr>
          <p:cNvPr id="2" name="Content Placeholder 1">
            <a:extLst>
              <a:ext uri="{FF2B5EF4-FFF2-40B4-BE49-F238E27FC236}">
                <a16:creationId xmlns:a16="http://schemas.microsoft.com/office/drawing/2014/main" id="{04630BB3-C74C-F4EC-E4A9-713907BE48B2}"/>
              </a:ext>
            </a:extLst>
          </p:cNvPr>
          <p:cNvSpPr>
            <a:spLocks noGrp="1"/>
          </p:cNvSpPr>
          <p:nvPr>
            <p:ph idx="1"/>
          </p:nvPr>
        </p:nvSpPr>
        <p:spPr>
          <a:xfrm>
            <a:off x="3062177" y="1734853"/>
            <a:ext cx="5911702" cy="4565266"/>
          </a:xfrm>
          <a:prstGeom prst="rect">
            <a:avLst/>
          </a:prstGeom>
        </p:spPr>
        <p:txBody>
          <a:bodyPr/>
          <a:lstStyle/>
          <a:p>
            <a:pPr marL="162000" lvl="1" indent="-162000"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Wash hands thoroughly. </a:t>
            </a:r>
          </a:p>
          <a:p>
            <a:pPr marL="162000" lvl="1" indent="-162000"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Find a comfortable position.</a:t>
            </a:r>
          </a:p>
          <a:p>
            <a:pPr marL="162000" lvl="1" indent="-162000"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Massage the breast and/or back and neck.</a:t>
            </a:r>
          </a:p>
          <a:p>
            <a:pPr marL="162000" lvl="1" indent="-162000"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Hold a clean wide-necked container under the nipple and </a:t>
            </a:r>
            <a:br>
              <a:rPr lang="en-US" altLang="en-US" sz="1600" dirty="0">
                <a:latin typeface="Arial" panose="020B0604020202020204" pitchFamily="34" charset="0"/>
                <a:cs typeface="Times New Roman" panose="02020603050405020304" pitchFamily="18" charset="0"/>
              </a:rPr>
            </a:br>
            <a:r>
              <a:rPr lang="en-US" altLang="en-US" sz="1600" dirty="0">
                <a:latin typeface="Arial" panose="020B0604020202020204" pitchFamily="34" charset="0"/>
                <a:cs typeface="Times New Roman" panose="02020603050405020304" pitchFamily="18" charset="0"/>
              </a:rPr>
              <a:t>areola to collect the milk.</a:t>
            </a:r>
          </a:p>
          <a:p>
            <a:pPr marL="162000" lvl="1" indent="-163199"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Place thumb and first finger behind the nipple </a:t>
            </a:r>
            <a:br>
              <a:rPr lang="en-US" altLang="en-US" sz="1600" dirty="0">
                <a:latin typeface="Arial" panose="020B0604020202020204" pitchFamily="34" charset="0"/>
                <a:cs typeface="Times New Roman" panose="02020603050405020304" pitchFamily="18" charset="0"/>
              </a:rPr>
            </a:br>
            <a:r>
              <a:rPr lang="en-US" altLang="en-US" sz="1600" dirty="0">
                <a:latin typeface="Arial" panose="020B0604020202020204" pitchFamily="34" charset="0"/>
                <a:cs typeface="Times New Roman" panose="02020603050405020304" pitchFamily="18" charset="0"/>
              </a:rPr>
              <a:t>(at least 4 cm from the tip of the nipple) in a “C” shape.</a:t>
            </a:r>
          </a:p>
          <a:p>
            <a:pPr marL="162000" lvl="1" indent="-163199"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Press the breast toward the chest wall.</a:t>
            </a:r>
          </a:p>
          <a:p>
            <a:pPr marL="162000" lvl="1" indent="-163199"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Compress the breast between finger and thumb, </a:t>
            </a:r>
            <a:br>
              <a:rPr lang="en-US" altLang="en-US" sz="1600" dirty="0">
                <a:latin typeface="Arial" panose="020B0604020202020204" pitchFamily="34" charset="0"/>
                <a:cs typeface="Times New Roman" panose="02020603050405020304" pitchFamily="18" charset="0"/>
              </a:rPr>
            </a:br>
            <a:r>
              <a:rPr lang="en-US" altLang="en-US" sz="1600" dirty="0">
                <a:latin typeface="Arial" panose="020B0604020202020204" pitchFamily="34" charset="0"/>
                <a:cs typeface="Times New Roman" panose="02020603050405020304" pitchFamily="18" charset="0"/>
              </a:rPr>
              <a:t>then release.</a:t>
            </a:r>
          </a:p>
          <a:p>
            <a:pPr marL="162000" lvl="1" indent="-163199" defTabSz="652795" latinLnBrk="1">
              <a:lnSpc>
                <a:spcPts val="2100"/>
              </a:lnSpc>
              <a:spcBef>
                <a:spcPts val="1000"/>
              </a:spcBef>
              <a:spcAft>
                <a:spcPts val="245"/>
              </a:spcAft>
            </a:pPr>
            <a:r>
              <a:rPr lang="en-US" altLang="en-US" sz="1600" dirty="0">
                <a:latin typeface="Arial" panose="020B0604020202020204" pitchFamily="34" charset="0"/>
                <a:cs typeface="Times New Roman" panose="02020603050405020304" pitchFamily="18" charset="0"/>
              </a:rPr>
              <a:t>Press, compress and release all the way around the breast. </a:t>
            </a:r>
          </a:p>
        </p:txBody>
      </p:sp>
      <p:grpSp>
        <p:nvGrpSpPr>
          <p:cNvPr id="4" name="Group 3">
            <a:extLst>
              <a:ext uri="{FF2B5EF4-FFF2-40B4-BE49-F238E27FC236}">
                <a16:creationId xmlns:a16="http://schemas.microsoft.com/office/drawing/2014/main" id="{88CF7A8F-62A9-05AC-E420-1EC664F5D578}"/>
              </a:ext>
            </a:extLst>
          </p:cNvPr>
          <p:cNvGrpSpPr/>
          <p:nvPr/>
        </p:nvGrpSpPr>
        <p:grpSpPr>
          <a:xfrm>
            <a:off x="3176453" y="6038483"/>
            <a:ext cx="3188822" cy="360000"/>
            <a:chOff x="3176453" y="6038483"/>
            <a:chExt cx="3188822" cy="360000"/>
          </a:xfrm>
        </p:grpSpPr>
        <p:sp>
          <p:nvSpPr>
            <p:cNvPr id="6" name="TextBox 5">
              <a:extLst>
                <a:ext uri="{FF2B5EF4-FFF2-40B4-BE49-F238E27FC236}">
                  <a16:creationId xmlns:a16="http://schemas.microsoft.com/office/drawing/2014/main" id="{F479B4E1-9341-491A-AB23-7876132FDF12}"/>
                </a:ext>
              </a:extLst>
            </p:cNvPr>
            <p:cNvSpPr txBox="1"/>
            <p:nvPr/>
          </p:nvSpPr>
          <p:spPr>
            <a:xfrm>
              <a:off x="3537681" y="6088319"/>
              <a:ext cx="2827594" cy="260328"/>
            </a:xfrm>
            <a:prstGeom prst="rect">
              <a:avLst/>
            </a:prstGeom>
            <a:noFill/>
          </p:spPr>
          <p:txBody>
            <a:bodyPr wrap="square">
              <a:spAutoFit/>
            </a:bodyPr>
            <a:lstStyle/>
            <a:p>
              <a:pPr>
                <a:lnSpc>
                  <a:spcPct val="107000"/>
                </a:lnSpc>
                <a:spcAft>
                  <a:spcPts val="800"/>
                </a:spcAft>
              </a:pPr>
              <a:r>
                <a:rPr lang="en-US" sz="1100" i="1" u="sng"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Expressing the first milk </a:t>
              </a:r>
              <a:endParaRPr lang="en-GB" sz="1100" i="1" u="sng" dirty="0">
                <a:solidFill>
                  <a:schemeClr val="tx2"/>
                </a:solidFill>
                <a:latin typeface="Arial" panose="020B0604020202020204" pitchFamily="34" charset="0"/>
                <a:cs typeface="Arial" panose="020B0604020202020204" pitchFamily="34" charset="0"/>
              </a:endParaRPr>
            </a:p>
          </p:txBody>
        </p:sp>
        <p:pic>
          <p:nvPicPr>
            <p:cNvPr id="17" name="Picture 16" descr="A blue circle with a white camera&#10;&#10;Description automatically generated">
              <a:extLst>
                <a:ext uri="{FF2B5EF4-FFF2-40B4-BE49-F238E27FC236}">
                  <a16:creationId xmlns:a16="http://schemas.microsoft.com/office/drawing/2014/main" id="{DE0E9D94-B4BA-E8B3-5767-C4A827EC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453" y="6038483"/>
              <a:ext cx="360000" cy="360000"/>
            </a:xfrm>
            <a:prstGeom prst="rect">
              <a:avLst/>
            </a:prstGeom>
          </p:spPr>
        </p:pic>
      </p:grpSp>
      <p:pic>
        <p:nvPicPr>
          <p:cNvPr id="10" name="Picture 9" descr="A person holding a baby&#10;&#10;Description automatically generated">
            <a:extLst>
              <a:ext uri="{FF2B5EF4-FFF2-40B4-BE49-F238E27FC236}">
                <a16:creationId xmlns:a16="http://schemas.microsoft.com/office/drawing/2014/main" id="{D9224FA8-573A-273B-FE20-D775A8EAA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65" y="1815193"/>
            <a:ext cx="2416441" cy="1613807"/>
          </a:xfrm>
          <a:prstGeom prst="rect">
            <a:avLst/>
          </a:prstGeom>
        </p:spPr>
      </p:pic>
      <p:sp>
        <p:nvSpPr>
          <p:cNvPr id="11" name="TextBox 10">
            <a:extLst>
              <a:ext uri="{FF2B5EF4-FFF2-40B4-BE49-F238E27FC236}">
                <a16:creationId xmlns:a16="http://schemas.microsoft.com/office/drawing/2014/main" id="{FF485C39-D495-B928-B00B-110BB5283C39}"/>
              </a:ext>
            </a:extLst>
          </p:cNvPr>
          <p:cNvSpPr txBox="1"/>
          <p:nvPr/>
        </p:nvSpPr>
        <p:spPr>
          <a:xfrm>
            <a:off x="903361" y="3236640"/>
            <a:ext cx="2037145" cy="192360"/>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WHO-MCA-</a:t>
            </a:r>
            <a:r>
              <a:rPr lang="en-US" sz="650" dirty="0" err="1">
                <a:solidFill>
                  <a:schemeClr val="bg1"/>
                </a:solidFill>
                <a:latin typeface="Arial" panose="020B0604020202020204" pitchFamily="34" charset="0"/>
                <a:cs typeface="Arial" panose="020B0604020202020204" pitchFamily="34" charset="0"/>
              </a:rPr>
              <a:t>DaNang</a:t>
            </a:r>
            <a:endParaRPr lang="en-US"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4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FA35AB-712A-8E6B-D5DD-D738096B84BD}"/>
              </a:ext>
            </a:extLst>
          </p:cNvPr>
          <p:cNvSpPr/>
          <p:nvPr/>
        </p:nvSpPr>
        <p:spPr>
          <a:xfrm>
            <a:off x="507304" y="1734853"/>
            <a:ext cx="8129392" cy="25450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9F087062-193B-ABAC-783D-3FBB561E457C}"/>
              </a:ext>
            </a:extLst>
          </p:cNvPr>
          <p:cNvSpPr>
            <a:spLocks noGrp="1"/>
          </p:cNvSpPr>
          <p:nvPr>
            <p:ph type="title"/>
          </p:nvPr>
        </p:nvSpPr>
        <p:spPr>
          <a:prstGeom prst="rect">
            <a:avLst/>
          </a:prstGeom>
        </p:spPr>
        <p:txBody>
          <a:bodyPr/>
          <a:lstStyle/>
          <a:p>
            <a:pPr>
              <a:lnSpc>
                <a:spcPct val="100000"/>
              </a:lnSpc>
            </a:pPr>
            <a:r>
              <a:rPr lang="en-US" altLang="en-US" dirty="0"/>
              <a:t>How can you support mother’s breast milk production?</a:t>
            </a:r>
            <a:endParaRPr lang="en-NO" dirty="0"/>
          </a:p>
        </p:txBody>
      </p:sp>
      <p:sp>
        <p:nvSpPr>
          <p:cNvPr id="2" name="Content Placeholder 1">
            <a:extLst>
              <a:ext uri="{FF2B5EF4-FFF2-40B4-BE49-F238E27FC236}">
                <a16:creationId xmlns:a16="http://schemas.microsoft.com/office/drawing/2014/main" id="{9012B9A8-9F44-11E2-1645-F4DE0942E4AB}"/>
              </a:ext>
            </a:extLst>
          </p:cNvPr>
          <p:cNvSpPr>
            <a:spLocks noGrp="1"/>
          </p:cNvSpPr>
          <p:nvPr>
            <p:ph idx="1"/>
          </p:nvPr>
        </p:nvSpPr>
        <p:spPr>
          <a:xfrm>
            <a:off x="571500" y="1822449"/>
            <a:ext cx="8065196" cy="4477669"/>
          </a:xfrm>
          <a:prstGeom prst="rect">
            <a:avLst/>
          </a:prstGeom>
        </p:spPr>
        <p:txBody>
          <a:bodyPr/>
          <a:lstStyle/>
          <a:p>
            <a:pPr marL="162000" lvl="1" indent="-162000" defTabSz="652795" latinLnBrk="1">
              <a:lnSpc>
                <a:spcPts val="2100"/>
              </a:lnSpc>
              <a:spcBef>
                <a:spcPts val="1000"/>
              </a:spcBef>
              <a:spcAft>
                <a:spcPts val="245"/>
              </a:spcAft>
              <a:buNone/>
            </a:pPr>
            <a:r>
              <a:rPr lang="en-US" altLang="en-US" b="1" dirty="0">
                <a:solidFill>
                  <a:srgbClr val="A5A5A5">
                    <a:lumMod val="50000"/>
                  </a:srgbClr>
                </a:solidFill>
                <a:cs typeface="Times New Roman" panose="02020603050405020304" pitchFamily="18" charset="0"/>
              </a:rPr>
              <a:t>Begin</a:t>
            </a:r>
            <a:r>
              <a:rPr lang="en-US" altLang="en-US" sz="1600" b="1" dirty="0">
                <a:solidFill>
                  <a:srgbClr val="A5A5A5">
                    <a:lumMod val="50000"/>
                  </a:srgbClr>
                </a:solidFill>
                <a:latin typeface="Arial" panose="020B0604020202020204" pitchFamily="34" charset="0"/>
                <a:cs typeface="Times New Roman" panose="02020603050405020304" pitchFamily="18" charset="0"/>
              </a:rPr>
              <a:t> hand expression shortly after birth. </a:t>
            </a:r>
          </a:p>
          <a:p>
            <a:pPr marL="162000" lvl="1" indent="-162000" defTabSz="652795" latinLnBrk="1">
              <a:lnSpc>
                <a:spcPts val="2100"/>
              </a:lnSpc>
              <a:spcBef>
                <a:spcPts val="1000"/>
              </a:spcBef>
              <a:spcAft>
                <a:spcPts val="245"/>
              </a:spcAft>
            </a:pPr>
            <a:r>
              <a:rPr lang="en-US" altLang="en-US" sz="1600" dirty="0">
                <a:solidFill>
                  <a:srgbClr val="A5A5A5">
                    <a:lumMod val="50000"/>
                  </a:srgbClr>
                </a:solidFill>
                <a:latin typeface="Arial" panose="020B0604020202020204" pitchFamily="34" charset="0"/>
                <a:cs typeface="Times New Roman" panose="02020603050405020304" pitchFamily="18" charset="0"/>
              </a:rPr>
              <a:t>Express one breast until the milk just drips, then express the other breast until </a:t>
            </a:r>
            <a:br>
              <a:rPr lang="en-US" altLang="en-US" sz="1600" dirty="0">
                <a:solidFill>
                  <a:srgbClr val="A5A5A5">
                    <a:lumMod val="50000"/>
                  </a:srgbClr>
                </a:solidFill>
                <a:latin typeface="Arial" panose="020B0604020202020204" pitchFamily="34" charset="0"/>
                <a:cs typeface="Times New Roman" panose="02020603050405020304" pitchFamily="18" charset="0"/>
              </a:rPr>
            </a:br>
            <a:r>
              <a:rPr lang="en-US" altLang="en-US" sz="1600" dirty="0">
                <a:solidFill>
                  <a:srgbClr val="A5A5A5">
                    <a:lumMod val="50000"/>
                  </a:srgbClr>
                </a:solidFill>
                <a:latin typeface="Arial" panose="020B0604020202020204" pitchFamily="34" charset="0"/>
                <a:cs typeface="Times New Roman" panose="02020603050405020304" pitchFamily="18" charset="0"/>
              </a:rPr>
              <a:t>the milk just drips.</a:t>
            </a:r>
          </a:p>
          <a:p>
            <a:pPr marL="162000" lvl="1" indent="-162000" defTabSz="652795" latinLnBrk="1">
              <a:lnSpc>
                <a:spcPts val="2100"/>
              </a:lnSpc>
              <a:spcBef>
                <a:spcPts val="1000"/>
              </a:spcBef>
              <a:spcAft>
                <a:spcPts val="245"/>
              </a:spcAft>
            </a:pPr>
            <a:r>
              <a:rPr lang="en-US" altLang="en-US" sz="1600" dirty="0">
                <a:solidFill>
                  <a:srgbClr val="A5A5A5">
                    <a:lumMod val="50000"/>
                  </a:srgbClr>
                </a:solidFill>
                <a:latin typeface="Arial" panose="020B0604020202020204" pitchFamily="34" charset="0"/>
                <a:cs typeface="Times New Roman" panose="02020603050405020304" pitchFamily="18" charset="0"/>
              </a:rPr>
              <a:t>Alternate between breasts 5 or 6 times, for at least 20 to 30 minutes.</a:t>
            </a:r>
          </a:p>
          <a:p>
            <a:pPr marL="162000" lvl="1" indent="-162000" defTabSz="652795" latinLnBrk="1">
              <a:lnSpc>
                <a:spcPts val="2100"/>
              </a:lnSpc>
              <a:spcBef>
                <a:spcPts val="1000"/>
              </a:spcBef>
              <a:spcAft>
                <a:spcPts val="245"/>
              </a:spcAft>
            </a:pPr>
            <a:r>
              <a:rPr lang="en-US" altLang="en-US" sz="1600" dirty="0">
                <a:solidFill>
                  <a:srgbClr val="A5A5A5">
                    <a:lumMod val="50000"/>
                  </a:srgbClr>
                </a:solidFill>
                <a:latin typeface="Arial" panose="020B0604020202020204" pitchFamily="34" charset="0"/>
                <a:cs typeface="Times New Roman" panose="02020603050405020304" pitchFamily="18" charset="0"/>
              </a:rPr>
              <a:t>Stop expressing when the milk no longer flows.</a:t>
            </a:r>
          </a:p>
          <a:p>
            <a:pPr marL="162000" lvl="1" indent="-162000" defTabSz="652795" latinLnBrk="1">
              <a:lnSpc>
                <a:spcPts val="2100"/>
              </a:lnSpc>
              <a:spcBef>
                <a:spcPts val="1000"/>
              </a:spcBef>
              <a:spcAft>
                <a:spcPts val="245"/>
              </a:spcAft>
            </a:pPr>
            <a:r>
              <a:rPr lang="en-US" altLang="en-US" sz="1600" dirty="0">
                <a:solidFill>
                  <a:srgbClr val="A5A5A5">
                    <a:lumMod val="50000"/>
                  </a:srgbClr>
                </a:solidFill>
                <a:latin typeface="Arial" panose="020B0604020202020204" pitchFamily="34" charset="0"/>
                <a:cs typeface="Times New Roman" panose="02020603050405020304" pitchFamily="18" charset="0"/>
              </a:rPr>
              <a:t>Express as often as a newborn would feed.</a:t>
            </a:r>
          </a:p>
        </p:txBody>
      </p:sp>
      <p:grpSp>
        <p:nvGrpSpPr>
          <p:cNvPr id="7" name="Group 6">
            <a:extLst>
              <a:ext uri="{FF2B5EF4-FFF2-40B4-BE49-F238E27FC236}">
                <a16:creationId xmlns:a16="http://schemas.microsoft.com/office/drawing/2014/main" id="{505A879C-2B8E-2782-B7FF-44348867DB3A}"/>
              </a:ext>
            </a:extLst>
          </p:cNvPr>
          <p:cNvGrpSpPr/>
          <p:nvPr/>
        </p:nvGrpSpPr>
        <p:grpSpPr>
          <a:xfrm>
            <a:off x="749334" y="4503406"/>
            <a:ext cx="3190650" cy="360000"/>
            <a:chOff x="566707" y="4383958"/>
            <a:chExt cx="3190650" cy="360000"/>
          </a:xfrm>
        </p:grpSpPr>
        <p:grpSp>
          <p:nvGrpSpPr>
            <p:cNvPr id="5" name="Group 4">
              <a:extLst>
                <a:ext uri="{FF2B5EF4-FFF2-40B4-BE49-F238E27FC236}">
                  <a16:creationId xmlns:a16="http://schemas.microsoft.com/office/drawing/2014/main" id="{92D14DA1-2C5A-9839-71A2-A6E82E81F678}"/>
                </a:ext>
              </a:extLst>
            </p:cNvPr>
            <p:cNvGrpSpPr/>
            <p:nvPr/>
          </p:nvGrpSpPr>
          <p:grpSpPr>
            <a:xfrm>
              <a:off x="690712" y="4440486"/>
              <a:ext cx="3066645" cy="260328"/>
              <a:chOff x="2381314" y="5405811"/>
              <a:chExt cx="3066645" cy="260328"/>
            </a:xfrm>
          </p:grpSpPr>
          <p:sp>
            <p:nvSpPr>
              <p:cNvPr id="6" name="TextBox 5">
                <a:extLst>
                  <a:ext uri="{FF2B5EF4-FFF2-40B4-BE49-F238E27FC236}">
                    <a16:creationId xmlns:a16="http://schemas.microsoft.com/office/drawing/2014/main" id="{1E3B7D07-95D6-4CBB-4CED-98DFCD3FE3D8}"/>
                  </a:ext>
                </a:extLst>
              </p:cNvPr>
              <p:cNvSpPr txBox="1"/>
              <p:nvPr/>
            </p:nvSpPr>
            <p:spPr>
              <a:xfrm>
                <a:off x="2620365" y="5405811"/>
                <a:ext cx="2827594" cy="260328"/>
              </a:xfrm>
              <a:prstGeom prst="rect">
                <a:avLst/>
              </a:prstGeom>
              <a:noFill/>
            </p:spPr>
            <p:txBody>
              <a:bodyPr wrap="square">
                <a:spAutoFit/>
              </a:bodyPr>
              <a:lstStyle/>
              <a:p>
                <a:pPr>
                  <a:lnSpc>
                    <a:spcPct val="107000"/>
                  </a:lnSpc>
                  <a:spcAft>
                    <a:spcPts val="800"/>
                  </a:spcAft>
                </a:pPr>
                <a:r>
                  <a:rPr lang="en-US" sz="1100" i="1" u="sng"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Making enough milk </a:t>
                </a:r>
                <a:endParaRPr lang="en-US" sz="1100" i="1" u="sng" dirty="0">
                  <a:solidFill>
                    <a:schemeClr val="tx2"/>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195F6422-3035-73EA-8931-2423F7EF6F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4" name="Picture 3" descr="A blue circle with a white camera&#10;&#10;Description automatically generated">
              <a:extLst>
                <a:ext uri="{FF2B5EF4-FFF2-40B4-BE49-F238E27FC236}">
                  <a16:creationId xmlns:a16="http://schemas.microsoft.com/office/drawing/2014/main" id="{69176DE0-B3DC-6AFB-F1F4-D199778EC1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70592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B12AD-7B39-645B-0926-7F04DAC7312D}"/>
              </a:ext>
            </a:extLst>
          </p:cNvPr>
          <p:cNvSpPr>
            <a:spLocks noGrp="1"/>
          </p:cNvSpPr>
          <p:nvPr>
            <p:ph type="title"/>
          </p:nvPr>
        </p:nvSpPr>
        <p:spPr>
          <a:prstGeom prst="rect">
            <a:avLst/>
          </a:prstGeom>
        </p:spPr>
        <p:txBody>
          <a:bodyPr/>
          <a:lstStyle/>
          <a:p>
            <a:pPr>
              <a:lnSpc>
                <a:spcPct val="100000"/>
              </a:lnSpc>
            </a:pPr>
            <a:r>
              <a:rPr lang="en-GB" altLang="en-US" b="1" dirty="0">
                <a:latin typeface="Arial" panose="020B0604020202020204" pitchFamily="34" charset="0"/>
              </a:rPr>
              <a:t>Select a container for collection and measurement of feeding volume</a:t>
            </a:r>
            <a:endParaRPr lang="en-NO" dirty="0"/>
          </a:p>
        </p:txBody>
      </p:sp>
      <p:sp>
        <p:nvSpPr>
          <p:cNvPr id="8" name="Content Placeholder 1">
            <a:extLst>
              <a:ext uri="{FF2B5EF4-FFF2-40B4-BE49-F238E27FC236}">
                <a16:creationId xmlns:a16="http://schemas.microsoft.com/office/drawing/2014/main" id="{55AF4111-0709-E318-14E8-BE82A7B7F320}"/>
              </a:ext>
            </a:extLst>
          </p:cNvPr>
          <p:cNvSpPr>
            <a:spLocks noGrp="1"/>
          </p:cNvSpPr>
          <p:nvPr>
            <p:ph idx="1"/>
          </p:nvPr>
        </p:nvSpPr>
        <p:spPr>
          <a:xfrm>
            <a:off x="3937000" y="1734853"/>
            <a:ext cx="4699696" cy="4565266"/>
          </a:xfrm>
          <a:prstGeom prst="rect">
            <a:avLst/>
          </a:prstGeom>
        </p:spPr>
        <p:txBody>
          <a:bodyPr/>
          <a:lstStyle/>
          <a:p>
            <a:pPr marL="162000" lvl="0" indent="-162000" defTabSz="652795" latinLnBrk="1">
              <a:lnSpc>
                <a:spcPts val="2100"/>
              </a:lnSpc>
              <a:spcBef>
                <a:spcPts val="1000"/>
              </a:spcBef>
              <a:spcAft>
                <a:spcPts val="245"/>
              </a:spcAft>
            </a:pPr>
            <a:r>
              <a:rPr lang="en-GB" altLang="en-US" dirty="0">
                <a:solidFill>
                  <a:srgbClr val="A5A5A5">
                    <a:lumMod val="50000"/>
                  </a:srgbClr>
                </a:solidFill>
                <a:latin typeface="Arial" panose="020B0604020202020204" pitchFamily="34" charset="0"/>
                <a:cs typeface="Arial" panose="020B0604020202020204" pitchFamily="34" charset="0"/>
              </a:rPr>
              <a:t>Capacity 50 – 90 mL.</a:t>
            </a:r>
          </a:p>
          <a:p>
            <a:pPr marL="162000" lvl="0" indent="-162000" defTabSz="652795" latinLnBrk="1">
              <a:lnSpc>
                <a:spcPts val="2100"/>
              </a:lnSpc>
              <a:spcBef>
                <a:spcPts val="1000"/>
              </a:spcBef>
              <a:spcAft>
                <a:spcPts val="245"/>
              </a:spcAft>
            </a:pPr>
            <a:r>
              <a:rPr lang="en-GB" altLang="en-US" dirty="0">
                <a:solidFill>
                  <a:srgbClr val="A5A5A5">
                    <a:lumMod val="50000"/>
                  </a:srgbClr>
                </a:solidFill>
                <a:latin typeface="Arial" panose="020B0604020202020204" pitchFamily="34" charset="0"/>
                <a:cs typeface="Arial" panose="020B0604020202020204" pitchFamily="34" charset="0"/>
              </a:rPr>
              <a:t>Glass or plastic that can be washed easily.</a:t>
            </a:r>
          </a:p>
          <a:p>
            <a:pPr marL="162000" lvl="0" indent="-162000" defTabSz="652795" latinLnBrk="1">
              <a:lnSpc>
                <a:spcPts val="2100"/>
              </a:lnSpc>
              <a:spcBef>
                <a:spcPts val="1000"/>
              </a:spcBef>
              <a:spcAft>
                <a:spcPts val="245"/>
              </a:spcAft>
            </a:pPr>
            <a:r>
              <a:rPr lang="en-GB" altLang="en-US" dirty="0">
                <a:solidFill>
                  <a:srgbClr val="A5A5A5">
                    <a:lumMod val="50000"/>
                  </a:srgbClr>
                </a:solidFill>
                <a:latin typeface="Arial" panose="020B0604020202020204" pitchFamily="34" charset="0"/>
                <a:cs typeface="Arial" panose="020B0604020202020204" pitchFamily="34" charset="0"/>
              </a:rPr>
              <a:t>Volume markings (graduated) for measurement.</a:t>
            </a:r>
          </a:p>
          <a:p>
            <a:pPr marL="162000" lvl="0" indent="-162000" defTabSz="652795" latinLnBrk="1">
              <a:lnSpc>
                <a:spcPts val="2100"/>
              </a:lnSpc>
              <a:spcBef>
                <a:spcPts val="1000"/>
              </a:spcBef>
              <a:spcAft>
                <a:spcPts val="245"/>
              </a:spcAft>
            </a:pPr>
            <a:r>
              <a:rPr lang="en-GB" altLang="en-US" dirty="0">
                <a:solidFill>
                  <a:srgbClr val="A5A5A5">
                    <a:lumMod val="50000"/>
                  </a:srgbClr>
                </a:solidFill>
                <a:latin typeface="Arial" panose="020B0604020202020204" pitchFamily="34" charset="0"/>
                <a:cs typeface="Arial" panose="020B0604020202020204" pitchFamily="34" charset="0"/>
              </a:rPr>
              <a:t>A graduated container with a lid can also </a:t>
            </a:r>
            <a:br>
              <a:rPr lang="en-GB" altLang="en-US" dirty="0">
                <a:solidFill>
                  <a:srgbClr val="A5A5A5">
                    <a:lumMod val="50000"/>
                  </a:srgbClr>
                </a:solidFill>
                <a:latin typeface="Arial" panose="020B0604020202020204" pitchFamily="34" charset="0"/>
                <a:cs typeface="Arial" panose="020B0604020202020204" pitchFamily="34" charset="0"/>
              </a:rPr>
            </a:br>
            <a:r>
              <a:rPr lang="en-GB" altLang="en-US" dirty="0">
                <a:solidFill>
                  <a:srgbClr val="A5A5A5">
                    <a:lumMod val="50000"/>
                  </a:srgbClr>
                </a:solidFill>
                <a:latin typeface="Arial" panose="020B0604020202020204" pitchFamily="34" charset="0"/>
                <a:cs typeface="Arial" panose="020B0604020202020204" pitchFamily="34" charset="0"/>
              </a:rPr>
              <a:t>be used to store expressed breast milk </a:t>
            </a:r>
            <a:br>
              <a:rPr lang="en-GB" altLang="en-US" dirty="0">
                <a:solidFill>
                  <a:srgbClr val="A5A5A5">
                    <a:lumMod val="50000"/>
                  </a:srgbClr>
                </a:solidFill>
                <a:latin typeface="Arial" panose="020B0604020202020204" pitchFamily="34" charset="0"/>
                <a:cs typeface="Arial" panose="020B0604020202020204" pitchFamily="34" charset="0"/>
              </a:rPr>
            </a:br>
            <a:r>
              <a:rPr lang="en-GB" altLang="en-US" dirty="0">
                <a:solidFill>
                  <a:srgbClr val="A5A5A5">
                    <a:lumMod val="50000"/>
                  </a:srgbClr>
                </a:solidFill>
                <a:latin typeface="Arial" panose="020B0604020202020204" pitchFamily="34" charset="0"/>
                <a:cs typeface="Arial" panose="020B0604020202020204" pitchFamily="34" charset="0"/>
              </a:rPr>
              <a:t>safely.</a:t>
            </a:r>
          </a:p>
        </p:txBody>
      </p:sp>
      <p:grpSp>
        <p:nvGrpSpPr>
          <p:cNvPr id="4" name="Group 3">
            <a:extLst>
              <a:ext uri="{FF2B5EF4-FFF2-40B4-BE49-F238E27FC236}">
                <a16:creationId xmlns:a16="http://schemas.microsoft.com/office/drawing/2014/main" id="{D8B84410-CCF4-7355-4374-A5439D22CCF4}"/>
              </a:ext>
            </a:extLst>
          </p:cNvPr>
          <p:cNvGrpSpPr/>
          <p:nvPr/>
        </p:nvGrpSpPr>
        <p:grpSpPr>
          <a:xfrm>
            <a:off x="519047" y="1734579"/>
            <a:ext cx="3305241" cy="2479513"/>
            <a:chOff x="2252706" y="1454221"/>
            <a:chExt cx="4001538" cy="3001858"/>
          </a:xfrm>
        </p:grpSpPr>
        <p:pic>
          <p:nvPicPr>
            <p:cNvPr id="5" name="Picture 4" descr="EPSN0002">
              <a:extLst>
                <a:ext uri="{FF2B5EF4-FFF2-40B4-BE49-F238E27FC236}">
                  <a16:creationId xmlns:a16="http://schemas.microsoft.com/office/drawing/2014/main" id="{4311FE26-3903-3C02-E5FE-B3FE55BE69E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252706" y="1454221"/>
              <a:ext cx="4001538" cy="300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69BFB55-8E04-1589-CE7E-6E8861D03EBC}"/>
                </a:ext>
              </a:extLst>
            </p:cNvPr>
            <p:cNvSpPr txBox="1"/>
            <p:nvPr/>
          </p:nvSpPr>
          <p:spPr>
            <a:xfrm>
              <a:off x="3695239" y="4209858"/>
              <a:ext cx="2559005" cy="232883"/>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WHO/Sandra Lang</a:t>
              </a:r>
            </a:p>
          </p:txBody>
        </p:sp>
      </p:grpSp>
    </p:spTree>
    <p:extLst>
      <p:ext uri="{BB962C8B-B14F-4D97-AF65-F5344CB8AC3E}">
        <p14:creationId xmlns:p14="http://schemas.microsoft.com/office/powerpoint/2010/main" val="83869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66755-7075-EC79-2ED9-A5C02C9B4477}"/>
              </a:ext>
            </a:extLst>
          </p:cNvPr>
          <p:cNvSpPr>
            <a:spLocks noGrp="1"/>
          </p:cNvSpPr>
          <p:nvPr>
            <p:ph type="title"/>
          </p:nvPr>
        </p:nvSpPr>
        <p:spPr>
          <a:prstGeom prst="rect">
            <a:avLst/>
          </a:prstGeom>
        </p:spPr>
        <p:txBody>
          <a:bodyPr/>
          <a:lstStyle/>
          <a:p>
            <a:pPr>
              <a:lnSpc>
                <a:spcPct val="100000"/>
              </a:lnSpc>
            </a:pPr>
            <a:r>
              <a:rPr lang="en-GB" dirty="0"/>
              <a:t>How should expressed breast milk </a:t>
            </a:r>
            <a:br>
              <a:rPr lang="en-GB" dirty="0"/>
            </a:br>
            <a:r>
              <a:rPr lang="en-GB" dirty="0"/>
              <a:t>be stored safely?</a:t>
            </a:r>
            <a:endParaRPr lang="en-NO" dirty="0"/>
          </a:p>
        </p:txBody>
      </p:sp>
      <p:graphicFrame>
        <p:nvGraphicFramePr>
          <p:cNvPr id="4" name="Table 3">
            <a:extLst>
              <a:ext uri="{FF2B5EF4-FFF2-40B4-BE49-F238E27FC236}">
                <a16:creationId xmlns:a16="http://schemas.microsoft.com/office/drawing/2014/main" id="{F1CA8EB7-C381-7C82-9929-D82D1F9DB327}"/>
              </a:ext>
            </a:extLst>
          </p:cNvPr>
          <p:cNvGraphicFramePr>
            <a:graphicFrameLocks noGrp="1"/>
          </p:cNvGraphicFramePr>
          <p:nvPr>
            <p:extLst>
              <p:ext uri="{D42A27DB-BD31-4B8C-83A1-F6EECF244321}">
                <p14:modId xmlns:p14="http://schemas.microsoft.com/office/powerpoint/2010/main" val="885394288"/>
              </p:ext>
            </p:extLst>
          </p:nvPr>
        </p:nvGraphicFramePr>
        <p:xfrm>
          <a:off x="541489" y="1790032"/>
          <a:ext cx="8159601" cy="4657011"/>
        </p:xfrm>
        <a:graphic>
          <a:graphicData uri="http://schemas.openxmlformats.org/drawingml/2006/table">
            <a:tbl>
              <a:tblPr firstRow="1" firstCol="1" bandRow="1">
                <a:tableStyleId>{2D5ABB26-0587-4C30-8999-92F81FD0307C}</a:tableStyleId>
              </a:tblPr>
              <a:tblGrid>
                <a:gridCol w="1728366">
                  <a:extLst>
                    <a:ext uri="{9D8B030D-6E8A-4147-A177-3AD203B41FA5}">
                      <a16:colId xmlns:a16="http://schemas.microsoft.com/office/drawing/2014/main" val="4032802484"/>
                    </a:ext>
                  </a:extLst>
                </a:gridCol>
                <a:gridCol w="2113172">
                  <a:extLst>
                    <a:ext uri="{9D8B030D-6E8A-4147-A177-3AD203B41FA5}">
                      <a16:colId xmlns:a16="http://schemas.microsoft.com/office/drawing/2014/main" val="3186547472"/>
                    </a:ext>
                  </a:extLst>
                </a:gridCol>
                <a:gridCol w="2125377">
                  <a:extLst>
                    <a:ext uri="{9D8B030D-6E8A-4147-A177-3AD203B41FA5}">
                      <a16:colId xmlns:a16="http://schemas.microsoft.com/office/drawing/2014/main" val="214400088"/>
                    </a:ext>
                  </a:extLst>
                </a:gridCol>
                <a:gridCol w="2192686">
                  <a:extLst>
                    <a:ext uri="{9D8B030D-6E8A-4147-A177-3AD203B41FA5}">
                      <a16:colId xmlns:a16="http://schemas.microsoft.com/office/drawing/2014/main" val="3405536309"/>
                    </a:ext>
                  </a:extLst>
                </a:gridCol>
              </a:tblGrid>
              <a:tr h="739368">
                <a:tc>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 </a:t>
                      </a:r>
                      <a:endParaRPr lang="en-US" sz="14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gridSpan="3">
                  <a:txBody>
                    <a:bodyPr/>
                    <a:lstStyle/>
                    <a:p>
                      <a:pPr marL="0" marR="0" algn="ctr">
                        <a:spcBef>
                          <a:spcPts val="0"/>
                        </a:spcBef>
                        <a:spcAft>
                          <a:spcPts val="0"/>
                        </a:spcAft>
                      </a:pPr>
                      <a:r>
                        <a:rPr lang="en-US" sz="1400" b="1" kern="100" dirty="0">
                          <a:solidFill>
                            <a:schemeClr val="bg1"/>
                          </a:solidFill>
                          <a:effectLst/>
                          <a:latin typeface="Arial" panose="020B0604020202020204" pitchFamily="34" charset="0"/>
                          <a:cs typeface="Arial" panose="020B0604020202020204" pitchFamily="34" charset="0"/>
                        </a:rPr>
                        <a:t>STORAGE LOCATIONS AND TEMPERATURES</a:t>
                      </a:r>
                      <a:endParaRPr lang="en-US" sz="14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B w="6350" cap="flat" cmpd="sng" algn="ctr">
                      <a:solidFill>
                        <a:schemeClr val="tx1"/>
                      </a:solidFill>
                      <a:prstDash val="sysDash"/>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0926068"/>
                  </a:ext>
                </a:extLst>
              </a:tr>
              <a:tr h="1005224">
                <a:tc>
                  <a:txBody>
                    <a:bodyPr/>
                    <a:lstStyle/>
                    <a:p>
                      <a:pPr marL="0" marR="0" algn="ctr">
                        <a:spcBef>
                          <a:spcPts val="0"/>
                        </a:spcBef>
                        <a:spcAft>
                          <a:spcPts val="0"/>
                        </a:spcAft>
                      </a:pPr>
                      <a:r>
                        <a:rPr lang="en-US" sz="1400" b="1" kern="100" dirty="0">
                          <a:solidFill>
                            <a:schemeClr val="bg1"/>
                          </a:solidFill>
                          <a:effectLst/>
                          <a:latin typeface="Arial" panose="020B0604020202020204" pitchFamily="34" charset="0"/>
                          <a:cs typeface="Arial" panose="020B0604020202020204" pitchFamily="34" charset="0"/>
                        </a:rPr>
                        <a:t>TYPE OF BREAST MILK</a:t>
                      </a:r>
                      <a:endParaRPr lang="en-US" sz="14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R w="6350" cap="flat" cmpd="sng" algn="ctr">
                      <a:solidFill>
                        <a:schemeClr val="tx1"/>
                      </a:solidFill>
                      <a:prstDash val="sysDash"/>
                      <a:round/>
                      <a:headEnd type="none" w="med" len="med"/>
                      <a:tailEnd type="none" w="med" len="med"/>
                    </a:lnR>
                    <a:lnB w="6350" cap="flat" cmpd="sng" algn="ctr">
                      <a:solidFill>
                        <a:schemeClr val="tx1"/>
                      </a:solidFill>
                      <a:prstDash val="sysDash"/>
                      <a:round/>
                      <a:headEnd type="none" w="med" len="med"/>
                      <a:tailEnd type="none" w="med" len="med"/>
                    </a:lnB>
                    <a:solidFill>
                      <a:schemeClr val="accent4"/>
                    </a:solidFill>
                  </a:tcPr>
                </a:tc>
                <a:tc>
                  <a:txBody>
                    <a:bodyPr/>
                    <a:lstStyle/>
                    <a:p>
                      <a:pPr marL="0" marR="0" algn="ctr">
                        <a:spcBef>
                          <a:spcPts val="0"/>
                        </a:spcBef>
                        <a:spcAft>
                          <a:spcPts val="0"/>
                        </a:spcAft>
                      </a:pPr>
                      <a:endParaRPr lang="en-US" sz="1400" b="0" kern="100" dirty="0">
                        <a:solidFill>
                          <a:schemeClr val="tx1"/>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400" b="1" kern="100" dirty="0">
                          <a:solidFill>
                            <a:schemeClr val="tx1"/>
                          </a:solidFill>
                          <a:effectLst/>
                          <a:latin typeface="Arial" panose="020B0604020202020204" pitchFamily="34" charset="0"/>
                          <a:cs typeface="Arial" panose="020B0604020202020204" pitchFamily="34" charset="0"/>
                        </a:rPr>
                        <a:t>Countertop or colder</a:t>
                      </a:r>
                      <a:br>
                        <a:rPr lang="en-US" sz="1400" b="0" kern="100" dirty="0">
                          <a:solidFill>
                            <a:schemeClr val="tx1"/>
                          </a:solidFill>
                          <a:effectLst/>
                          <a:latin typeface="Arial" panose="020B0604020202020204" pitchFamily="34" charset="0"/>
                          <a:cs typeface="Arial" panose="020B0604020202020204" pitchFamily="34" charset="0"/>
                        </a:rPr>
                      </a:br>
                      <a:r>
                        <a:rPr lang="en-US" sz="1400" b="0" kern="100" dirty="0">
                          <a:solidFill>
                            <a:schemeClr val="tx1"/>
                          </a:solidFill>
                          <a:effectLst/>
                          <a:latin typeface="Arial" panose="020B0604020202020204" pitchFamily="34" charset="0"/>
                          <a:cs typeface="Arial" panose="020B0604020202020204" pitchFamily="34" charset="0"/>
                        </a:rPr>
                        <a:t>77 °F /25 °C</a:t>
                      </a:r>
                    </a:p>
                    <a:p>
                      <a:pPr marL="0" marR="0" algn="ctr">
                        <a:spcBef>
                          <a:spcPts val="0"/>
                        </a:spcBef>
                        <a:spcAft>
                          <a:spcPts val="0"/>
                        </a:spcAft>
                      </a:pPr>
                      <a:r>
                        <a:rPr lang="en-US" sz="1400" b="0" i="1" kern="100" dirty="0">
                          <a:solidFill>
                            <a:schemeClr val="tx1"/>
                          </a:solidFill>
                          <a:effectLst/>
                          <a:latin typeface="Arial" panose="020B0604020202020204" pitchFamily="34" charset="0"/>
                          <a:cs typeface="Arial" panose="020B0604020202020204" pitchFamily="34" charset="0"/>
                        </a:rPr>
                        <a:t>(room temperature)</a:t>
                      </a:r>
                      <a:endParaRPr lang="en-US" sz="1400" b="0" i="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b="1" kern="100" dirty="0">
                          <a:solidFill>
                            <a:schemeClr val="tx1"/>
                          </a:solidFill>
                          <a:effectLst/>
                          <a:latin typeface="Arial" panose="020B0604020202020204" pitchFamily="34" charset="0"/>
                          <a:cs typeface="Arial" panose="020B0604020202020204" pitchFamily="34" charset="0"/>
                        </a:rPr>
                        <a:t>Refrigerator</a:t>
                      </a:r>
                    </a:p>
                    <a:p>
                      <a:pPr marL="0" marR="0" algn="ctr">
                        <a:spcBef>
                          <a:spcPts val="0"/>
                        </a:spcBef>
                        <a:spcAft>
                          <a:spcPts val="0"/>
                        </a:spcAft>
                      </a:pPr>
                      <a:r>
                        <a:rPr lang="en-US" sz="1400" b="0" kern="100" dirty="0">
                          <a:solidFill>
                            <a:schemeClr val="tx1"/>
                          </a:solidFill>
                          <a:effectLst/>
                          <a:latin typeface="Arial" panose="020B0604020202020204" pitchFamily="34" charset="0"/>
                          <a:cs typeface="Arial" panose="020B0604020202020204" pitchFamily="34" charset="0"/>
                        </a:rPr>
                        <a:t>40 °F /4 °C</a:t>
                      </a:r>
                      <a:endParaRPr lang="en-US" sz="1400" b="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b="1" kern="100" dirty="0">
                          <a:solidFill>
                            <a:schemeClr val="tx1"/>
                          </a:solidFill>
                          <a:effectLst/>
                          <a:latin typeface="Arial" panose="020B0604020202020204" pitchFamily="34" charset="0"/>
                          <a:cs typeface="Arial" panose="020B0604020202020204" pitchFamily="34" charset="0"/>
                        </a:rPr>
                        <a:t>Freezer</a:t>
                      </a:r>
                    </a:p>
                    <a:p>
                      <a:pPr marL="0" marR="0" algn="ctr">
                        <a:spcBef>
                          <a:spcPts val="0"/>
                        </a:spcBef>
                        <a:spcAft>
                          <a:spcPts val="0"/>
                        </a:spcAft>
                      </a:pPr>
                      <a:r>
                        <a:rPr lang="en-US" sz="1400" b="0" kern="100" dirty="0">
                          <a:solidFill>
                            <a:schemeClr val="tx1"/>
                          </a:solidFill>
                          <a:effectLst/>
                          <a:latin typeface="Arial" panose="020B0604020202020204" pitchFamily="34" charset="0"/>
                          <a:cs typeface="Arial" panose="020B0604020202020204" pitchFamily="34" charset="0"/>
                        </a:rPr>
                        <a:t>0 °F or ≤18 °C</a:t>
                      </a:r>
                      <a:endParaRPr lang="en-US" sz="1400" b="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91489925"/>
                  </a:ext>
                </a:extLst>
              </a:tr>
              <a:tr h="1064283">
                <a:tc>
                  <a:txBody>
                    <a:bodyPr/>
                    <a:lstStyle/>
                    <a:p>
                      <a:pPr marL="0" marR="0" algn="ctr">
                        <a:spcBef>
                          <a:spcPts val="0"/>
                        </a:spcBef>
                        <a:spcAft>
                          <a:spcPts val="0"/>
                        </a:spcAft>
                      </a:pPr>
                      <a:r>
                        <a:rPr lang="en-US" sz="1400" b="0" kern="100" dirty="0">
                          <a:solidFill>
                            <a:schemeClr val="tx1"/>
                          </a:solidFill>
                          <a:effectLst/>
                          <a:latin typeface="Arial" panose="020B0604020202020204" pitchFamily="34" charset="0"/>
                          <a:cs typeface="Arial" panose="020B0604020202020204" pitchFamily="34" charset="0"/>
                        </a:rPr>
                        <a:t>Freshly expressed or pumped</a:t>
                      </a:r>
                      <a:endParaRPr lang="en-US" sz="1400" b="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chemeClr val="accent5"/>
                    </a:solidFill>
                  </a:tcPr>
                </a:tc>
                <a:tc>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Up to </a:t>
                      </a:r>
                      <a:r>
                        <a:rPr lang="en-US" sz="1400" b="1" kern="100" dirty="0">
                          <a:solidFill>
                            <a:schemeClr val="tx1"/>
                          </a:solidFill>
                          <a:effectLst/>
                          <a:latin typeface="Arial" panose="020B0604020202020204" pitchFamily="34" charset="0"/>
                          <a:cs typeface="Arial" panose="020B0604020202020204" pitchFamily="34" charset="0"/>
                        </a:rPr>
                        <a:t>4 Hours</a:t>
                      </a:r>
                      <a:endParaRPr lang="en-US"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Up to </a:t>
                      </a:r>
                      <a:r>
                        <a:rPr lang="en-US" sz="1400" b="1" kern="100" dirty="0">
                          <a:solidFill>
                            <a:schemeClr val="tx1"/>
                          </a:solidFill>
                          <a:effectLst/>
                          <a:latin typeface="Arial" panose="020B0604020202020204" pitchFamily="34" charset="0"/>
                          <a:cs typeface="Arial" panose="020B0604020202020204" pitchFamily="34" charset="0"/>
                        </a:rPr>
                        <a:t>4 Days</a:t>
                      </a:r>
                      <a:endParaRPr lang="en-US"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Within </a:t>
                      </a:r>
                      <a:r>
                        <a:rPr lang="en-US" sz="1400" b="1" kern="100" dirty="0">
                          <a:solidFill>
                            <a:schemeClr val="tx1"/>
                          </a:solidFill>
                          <a:effectLst/>
                          <a:latin typeface="Arial" panose="020B0604020202020204" pitchFamily="34" charset="0"/>
                          <a:cs typeface="Arial" panose="020B0604020202020204" pitchFamily="34" charset="0"/>
                        </a:rPr>
                        <a:t>6 months </a:t>
                      </a:r>
                      <a:r>
                        <a:rPr lang="en-US" sz="1400" kern="100" dirty="0">
                          <a:solidFill>
                            <a:schemeClr val="tx1"/>
                          </a:solidFill>
                          <a:effectLst/>
                          <a:latin typeface="Arial" panose="020B0604020202020204" pitchFamily="34" charset="0"/>
                          <a:cs typeface="Arial" panose="020B0604020202020204" pitchFamily="34" charset="0"/>
                        </a:rPr>
                        <a:t>is best.</a:t>
                      </a:r>
                    </a:p>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Up to </a:t>
                      </a:r>
                      <a:r>
                        <a:rPr lang="en-US" sz="1400" b="1" kern="100" dirty="0">
                          <a:solidFill>
                            <a:schemeClr val="tx1"/>
                          </a:solidFill>
                          <a:effectLst/>
                          <a:latin typeface="Arial" panose="020B0604020202020204" pitchFamily="34" charset="0"/>
                          <a:cs typeface="Arial" panose="020B0604020202020204" pitchFamily="34" charset="0"/>
                        </a:rPr>
                        <a:t>12 months </a:t>
                      </a:r>
                      <a:r>
                        <a:rPr lang="en-US" sz="1400" kern="100" dirty="0">
                          <a:solidFill>
                            <a:schemeClr val="tx1"/>
                          </a:solidFill>
                          <a:effectLst/>
                          <a:latin typeface="Arial" panose="020B0604020202020204" pitchFamily="34" charset="0"/>
                          <a:cs typeface="Arial" panose="020B0604020202020204" pitchFamily="34" charset="0"/>
                        </a:rPr>
                        <a:t>is acceptable.</a:t>
                      </a:r>
                      <a:endParaRPr lang="en-US" sz="14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920768381"/>
                  </a:ext>
                </a:extLst>
              </a:tr>
              <a:tr h="982983">
                <a:tc>
                  <a:txBody>
                    <a:bodyPr/>
                    <a:lstStyle/>
                    <a:p>
                      <a:pPr marL="0" marR="0" algn="ctr">
                        <a:spcBef>
                          <a:spcPts val="0"/>
                        </a:spcBef>
                        <a:spcAft>
                          <a:spcPts val="0"/>
                        </a:spcAft>
                      </a:pPr>
                      <a:r>
                        <a:rPr lang="en-US" sz="1400" b="0" kern="100" dirty="0">
                          <a:solidFill>
                            <a:schemeClr val="tx1"/>
                          </a:solidFill>
                          <a:effectLst/>
                          <a:latin typeface="Arial" panose="020B0604020202020204" pitchFamily="34" charset="0"/>
                          <a:cs typeface="Arial" panose="020B0604020202020204" pitchFamily="34" charset="0"/>
                        </a:rPr>
                        <a:t>Thawed, previously frozen</a:t>
                      </a:r>
                      <a:endParaRPr lang="en-US" sz="1400" b="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chemeClr val="accent5"/>
                    </a:solidFill>
                  </a:tcPr>
                </a:tc>
                <a:tc>
                  <a:txBody>
                    <a:bodyPr/>
                    <a:lstStyle/>
                    <a:p>
                      <a:pPr marL="0" marR="0" algn="ctr">
                        <a:spcBef>
                          <a:spcPts val="0"/>
                        </a:spcBef>
                        <a:spcAft>
                          <a:spcPts val="0"/>
                        </a:spcAft>
                      </a:pPr>
                      <a:r>
                        <a:rPr lang="en-US" sz="1400" b="1" kern="100" dirty="0">
                          <a:solidFill>
                            <a:schemeClr val="tx1"/>
                          </a:solidFill>
                          <a:effectLst/>
                          <a:latin typeface="Arial" panose="020B0604020202020204" pitchFamily="34" charset="0"/>
                          <a:cs typeface="Arial" panose="020B0604020202020204" pitchFamily="34" charset="0"/>
                        </a:rPr>
                        <a:t>1</a:t>
                      </a:r>
                      <a:r>
                        <a:rPr lang="en-US" sz="1400" b="1" kern="100" dirty="0">
                          <a:solidFill>
                            <a:schemeClr val="tx1"/>
                          </a:solidFill>
                          <a:effectLst/>
                          <a:latin typeface="Calibri" panose="020F0502020204030204" pitchFamily="34" charset="0"/>
                          <a:cs typeface="Calibri" panose="020F0502020204030204" pitchFamily="34" charset="0"/>
                        </a:rPr>
                        <a:t>–</a:t>
                      </a:r>
                      <a:r>
                        <a:rPr lang="en-US" sz="1400" b="1" kern="100" dirty="0">
                          <a:solidFill>
                            <a:schemeClr val="tx1"/>
                          </a:solidFill>
                          <a:effectLst/>
                          <a:latin typeface="Arial" panose="020B0604020202020204" pitchFamily="34" charset="0"/>
                          <a:cs typeface="Arial" panose="020B0604020202020204" pitchFamily="34" charset="0"/>
                        </a:rPr>
                        <a:t>2 Hours</a:t>
                      </a:r>
                      <a:endParaRPr lang="en-US"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Up to </a:t>
                      </a:r>
                      <a:r>
                        <a:rPr lang="en-US" sz="1400" b="1" kern="100" dirty="0">
                          <a:solidFill>
                            <a:schemeClr val="tx1"/>
                          </a:solidFill>
                          <a:effectLst/>
                          <a:latin typeface="Arial" panose="020B0604020202020204" pitchFamily="34" charset="0"/>
                          <a:cs typeface="Arial" panose="020B0604020202020204" pitchFamily="34" charset="0"/>
                        </a:rPr>
                        <a:t>1 Day</a:t>
                      </a:r>
                    </a:p>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(24 hours)</a:t>
                      </a:r>
                      <a:endParaRPr lang="en-US" sz="14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400" b="1" kern="100" dirty="0">
                          <a:solidFill>
                            <a:schemeClr val="tx1"/>
                          </a:solidFill>
                          <a:effectLst/>
                          <a:latin typeface="Arial" panose="020B0604020202020204" pitchFamily="34" charset="0"/>
                          <a:cs typeface="Arial" panose="020B0604020202020204" pitchFamily="34" charset="0"/>
                        </a:rPr>
                        <a:t>NEVER</a:t>
                      </a:r>
                      <a:r>
                        <a:rPr lang="en-US" sz="1400" kern="100" dirty="0">
                          <a:solidFill>
                            <a:schemeClr val="tx1"/>
                          </a:solidFill>
                          <a:effectLst/>
                          <a:latin typeface="Arial" panose="020B0604020202020204" pitchFamily="34" charset="0"/>
                          <a:cs typeface="Arial" panose="020B0604020202020204" pitchFamily="34" charset="0"/>
                        </a:rPr>
                        <a:t> refreeze human milk after it has been thawed.</a:t>
                      </a:r>
                      <a:endParaRPr lang="en-US" sz="14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64207510"/>
                  </a:ext>
                </a:extLst>
              </a:tr>
              <a:tr h="865153">
                <a:tc>
                  <a:txBody>
                    <a:bodyPr/>
                    <a:lstStyle/>
                    <a:p>
                      <a:pPr marL="0" marR="0" algn="ctr">
                        <a:spcBef>
                          <a:spcPts val="0"/>
                        </a:spcBef>
                        <a:spcAft>
                          <a:spcPts val="0"/>
                        </a:spcAft>
                      </a:pPr>
                      <a:r>
                        <a:rPr lang="en-US" sz="1400" b="0" kern="100" dirty="0">
                          <a:solidFill>
                            <a:schemeClr val="tx1"/>
                          </a:solidFill>
                          <a:effectLst/>
                          <a:latin typeface="Arial" panose="020B0604020202020204" pitchFamily="34" charset="0"/>
                          <a:cs typeface="Arial" panose="020B0604020202020204" pitchFamily="34" charset="0"/>
                        </a:rPr>
                        <a:t>Leftover from a feed</a:t>
                      </a:r>
                      <a:endParaRPr lang="en-US" sz="1400" b="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chemeClr val="accent5"/>
                    </a:solidFill>
                  </a:tcPr>
                </a:tc>
                <a:tc gridSpan="3">
                  <a:txBody>
                    <a:bodyPr/>
                    <a:lstStyle/>
                    <a:p>
                      <a:pPr marL="0" marR="0" algn="ctr">
                        <a:spcBef>
                          <a:spcPts val="0"/>
                        </a:spcBef>
                        <a:spcAft>
                          <a:spcPts val="0"/>
                        </a:spcAft>
                      </a:pPr>
                      <a:r>
                        <a:rPr lang="en-US" sz="1400" kern="100" dirty="0">
                          <a:solidFill>
                            <a:schemeClr val="tx1"/>
                          </a:solidFill>
                          <a:effectLst/>
                          <a:latin typeface="Arial" panose="020B0604020202020204" pitchFamily="34" charset="0"/>
                          <a:cs typeface="Arial" panose="020B0604020202020204" pitchFamily="34" charset="0"/>
                        </a:rPr>
                        <a:t>Use within </a:t>
                      </a:r>
                      <a:r>
                        <a:rPr lang="en-US" sz="1400" b="1" kern="100" dirty="0">
                          <a:solidFill>
                            <a:schemeClr val="tx1"/>
                          </a:solidFill>
                          <a:effectLst/>
                          <a:latin typeface="Arial" panose="020B0604020202020204" pitchFamily="34" charset="0"/>
                          <a:cs typeface="Arial" panose="020B0604020202020204" pitchFamily="34" charset="0"/>
                        </a:rPr>
                        <a:t>2 hours </a:t>
                      </a:r>
                      <a:r>
                        <a:rPr lang="en-US" sz="1400" kern="100" dirty="0">
                          <a:solidFill>
                            <a:schemeClr val="tx1"/>
                          </a:solidFill>
                          <a:effectLst/>
                          <a:latin typeface="Arial" panose="020B0604020202020204" pitchFamily="34" charset="0"/>
                          <a:cs typeface="Arial" panose="020B0604020202020204" pitchFamily="34" charset="0"/>
                        </a:rPr>
                        <a:t>after the baby is finished feeding.</a:t>
                      </a:r>
                      <a:endParaRPr lang="en-US" sz="14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3059010"/>
                  </a:ext>
                </a:extLst>
              </a:tr>
            </a:tbl>
          </a:graphicData>
        </a:graphic>
      </p:graphicFrame>
      <p:grpSp>
        <p:nvGrpSpPr>
          <p:cNvPr id="5" name="Group 4">
            <a:extLst>
              <a:ext uri="{FF2B5EF4-FFF2-40B4-BE49-F238E27FC236}">
                <a16:creationId xmlns:a16="http://schemas.microsoft.com/office/drawing/2014/main" id="{15380D07-0AD4-7D00-EACB-469E06F5CE05}"/>
              </a:ext>
            </a:extLst>
          </p:cNvPr>
          <p:cNvGrpSpPr/>
          <p:nvPr/>
        </p:nvGrpSpPr>
        <p:grpSpPr>
          <a:xfrm>
            <a:off x="2454885" y="3758799"/>
            <a:ext cx="6147626" cy="644118"/>
            <a:chOff x="2302294" y="3725825"/>
            <a:chExt cx="6300218" cy="644118"/>
          </a:xfrm>
          <a:solidFill>
            <a:schemeClr val="accent5">
              <a:lumMod val="20000"/>
              <a:lumOff val="80000"/>
            </a:schemeClr>
          </a:solidFill>
        </p:grpSpPr>
        <p:sp>
          <p:nvSpPr>
            <p:cNvPr id="10" name="Rectangle 9">
              <a:extLst>
                <a:ext uri="{FF2B5EF4-FFF2-40B4-BE49-F238E27FC236}">
                  <a16:creationId xmlns:a16="http://schemas.microsoft.com/office/drawing/2014/main" id="{8ED165CC-ACD2-74C5-1DE0-8726BBF8AE84}"/>
                </a:ext>
              </a:extLst>
            </p:cNvPr>
            <p:cNvSpPr/>
            <p:nvPr/>
          </p:nvSpPr>
          <p:spPr>
            <a:xfrm>
              <a:off x="2302294" y="3756772"/>
              <a:ext cx="1910444" cy="613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E822197-7271-2B9F-53E2-F386BBF9232F}"/>
                </a:ext>
              </a:extLst>
            </p:cNvPr>
            <p:cNvSpPr/>
            <p:nvPr/>
          </p:nvSpPr>
          <p:spPr>
            <a:xfrm>
              <a:off x="4442776" y="3725825"/>
              <a:ext cx="1875816" cy="613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F7A58AD-4DB2-47AA-6CB7-3BCA1D3F7B5B}"/>
                </a:ext>
              </a:extLst>
            </p:cNvPr>
            <p:cNvSpPr/>
            <p:nvPr/>
          </p:nvSpPr>
          <p:spPr>
            <a:xfrm>
              <a:off x="6462031" y="3726024"/>
              <a:ext cx="2140481" cy="6439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DDD0C85F-BB86-3999-8F79-2C2981208CFE}"/>
              </a:ext>
            </a:extLst>
          </p:cNvPr>
          <p:cNvSpPr/>
          <p:nvPr/>
        </p:nvSpPr>
        <p:spPr>
          <a:xfrm>
            <a:off x="3231196" y="5784242"/>
            <a:ext cx="4324033" cy="51990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30E87A9-2120-3E29-86B2-AC400ED62427}"/>
              </a:ext>
            </a:extLst>
          </p:cNvPr>
          <p:cNvGrpSpPr/>
          <p:nvPr/>
        </p:nvGrpSpPr>
        <p:grpSpPr>
          <a:xfrm>
            <a:off x="2458454" y="4770256"/>
            <a:ext cx="6144057" cy="644118"/>
            <a:chOff x="2302294" y="3725825"/>
            <a:chExt cx="6300218" cy="644118"/>
          </a:xfrm>
          <a:solidFill>
            <a:schemeClr val="accent5">
              <a:lumMod val="20000"/>
              <a:lumOff val="80000"/>
            </a:schemeClr>
          </a:solidFill>
        </p:grpSpPr>
        <p:sp>
          <p:nvSpPr>
            <p:cNvPr id="19" name="Rectangle 18">
              <a:extLst>
                <a:ext uri="{FF2B5EF4-FFF2-40B4-BE49-F238E27FC236}">
                  <a16:creationId xmlns:a16="http://schemas.microsoft.com/office/drawing/2014/main" id="{4B0E66A5-402E-7C45-E361-9CABE40BB4E7}"/>
                </a:ext>
              </a:extLst>
            </p:cNvPr>
            <p:cNvSpPr/>
            <p:nvPr/>
          </p:nvSpPr>
          <p:spPr>
            <a:xfrm>
              <a:off x="2302294" y="3756772"/>
              <a:ext cx="1910444" cy="613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A4F587F-1237-16C3-C516-D3D8F7AA3E83}"/>
                </a:ext>
              </a:extLst>
            </p:cNvPr>
            <p:cNvSpPr/>
            <p:nvPr/>
          </p:nvSpPr>
          <p:spPr>
            <a:xfrm>
              <a:off x="4442776" y="3725825"/>
              <a:ext cx="1875816" cy="613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5C6DF05-D4B8-6BB2-EA93-2CA4E9442727}"/>
                </a:ext>
              </a:extLst>
            </p:cNvPr>
            <p:cNvSpPr/>
            <p:nvPr/>
          </p:nvSpPr>
          <p:spPr>
            <a:xfrm>
              <a:off x="6462031" y="3726024"/>
              <a:ext cx="2140481" cy="613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673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5855D-0FBF-D534-02AD-63921F9F8696}"/>
              </a:ext>
            </a:extLst>
          </p:cNvPr>
          <p:cNvSpPr>
            <a:spLocks noGrp="1"/>
          </p:cNvSpPr>
          <p:nvPr>
            <p:ph type="title"/>
          </p:nvPr>
        </p:nvSpPr>
        <p:spPr/>
        <p:txBody>
          <a:bodyPr/>
          <a:lstStyle/>
          <a:p>
            <a:pPr lvl="0"/>
            <a:r>
              <a:rPr lang="en-GB" dirty="0"/>
              <a:t>Alternative feeding methods</a:t>
            </a:r>
            <a:endParaRPr lang="en-NO" dirty="0"/>
          </a:p>
        </p:txBody>
      </p:sp>
    </p:spTree>
    <p:extLst>
      <p:ext uri="{BB962C8B-B14F-4D97-AF65-F5344CB8AC3E}">
        <p14:creationId xmlns:p14="http://schemas.microsoft.com/office/powerpoint/2010/main" val="272220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ACFE7-0B23-5954-E8F8-34801473B92E}"/>
              </a:ext>
            </a:extLst>
          </p:cNvPr>
          <p:cNvSpPr>
            <a:spLocks noGrp="1"/>
          </p:cNvSpPr>
          <p:nvPr>
            <p:ph type="title"/>
          </p:nvPr>
        </p:nvSpPr>
        <p:spPr>
          <a:prstGeom prst="rect">
            <a:avLst/>
          </a:prstGeom>
        </p:spPr>
        <p:txBody>
          <a:bodyPr/>
          <a:lstStyle/>
          <a:p>
            <a:r>
              <a:rPr lang="en-GB" dirty="0"/>
              <a:t>When is spoon feeding used?</a:t>
            </a:r>
            <a:endParaRPr lang="en-NO" dirty="0"/>
          </a:p>
        </p:txBody>
      </p:sp>
      <p:sp>
        <p:nvSpPr>
          <p:cNvPr id="5" name="Plassholder for innhold 4">
            <a:extLst>
              <a:ext uri="{FF2B5EF4-FFF2-40B4-BE49-F238E27FC236}">
                <a16:creationId xmlns:a16="http://schemas.microsoft.com/office/drawing/2014/main" id="{F74B663E-7C36-AAC4-0B48-0A4D28AAA4E9}"/>
              </a:ext>
            </a:extLst>
          </p:cNvPr>
          <p:cNvSpPr>
            <a:spLocks noGrp="1"/>
          </p:cNvSpPr>
          <p:nvPr>
            <p:ph idx="1"/>
          </p:nvPr>
        </p:nvSpPr>
        <p:spPr>
          <a:xfrm>
            <a:off x="3940476" y="1734853"/>
            <a:ext cx="4696220" cy="4565266"/>
          </a:xfrm>
          <a:prstGeom prst="rect">
            <a:avLst/>
          </a:prstGeom>
        </p:spPr>
        <p:txBody>
          <a:bodyPr/>
          <a:lstStyle/>
          <a:p>
            <a:pPr marL="0" indent="0">
              <a:buNone/>
            </a:pPr>
            <a:r>
              <a:rPr lang="en-US" dirty="0"/>
              <a:t>Spoon feeding is used in limited situations.</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Hoang’s mother expressed colostrum immediately after birth before undergoing an emergency           procedure. </a:t>
            </a:r>
          </a:p>
          <a:p>
            <a:pPr marL="0" indent="0">
              <a:buNone/>
            </a:pPr>
            <a:r>
              <a:rPr lang="en-US" sz="1600" dirty="0">
                <a:latin typeface="Arial" panose="020B0604020202020204" pitchFamily="34" charset="0"/>
                <a:cs typeface="Arial" panose="020B0604020202020204" pitchFamily="34" charset="0"/>
              </a:rPr>
              <a:t>Grandmother feeds colostrum to the baby.</a:t>
            </a:r>
            <a:endParaRPr lang="en-US" dirty="0"/>
          </a:p>
        </p:txBody>
      </p:sp>
      <p:sp>
        <p:nvSpPr>
          <p:cNvPr id="7" name="Content Placeholder 5">
            <a:extLst>
              <a:ext uri="{FF2B5EF4-FFF2-40B4-BE49-F238E27FC236}">
                <a16:creationId xmlns:a16="http://schemas.microsoft.com/office/drawing/2014/main" id="{ADACB8D5-F755-A174-73A1-5AC59618E458}"/>
              </a:ext>
            </a:extLst>
          </p:cNvPr>
          <p:cNvSpPr txBox="1">
            <a:spLocks/>
          </p:cNvSpPr>
          <p:nvPr/>
        </p:nvSpPr>
        <p:spPr>
          <a:xfrm>
            <a:off x="2141408" y="1769535"/>
            <a:ext cx="2997859" cy="1213175"/>
          </a:xfrm>
          <a:prstGeom prst="rect">
            <a:avLst/>
          </a:prstGeom>
        </p:spPr>
        <p:txBody>
          <a:bodyPr vert="horz" lIns="91440" tIns="45720" rIns="91440" bIns="45720" rtlCol="0">
            <a:noAutofit/>
          </a:bodyPr>
          <a:lstStyle>
            <a:lvl1pPr marL="163199" indent="-163199" algn="l" defTabSz="652795" rtl="0" eaLnBrk="1" latinLnBrk="0" hangingPunct="1">
              <a:lnSpc>
                <a:spcPct val="100000"/>
              </a:lnSpc>
              <a:spcBef>
                <a:spcPts val="714"/>
              </a:spcBef>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489596" indent="-163199" algn="l" defTabSz="652795" rtl="0" eaLnBrk="1" latinLnBrk="0" hangingPunct="1">
              <a:lnSpc>
                <a:spcPct val="100000"/>
              </a:lnSpc>
              <a:spcBef>
                <a:spcPts val="357"/>
              </a:spcBef>
              <a:buFont typeface="Arial" panose="020B0604020202020204" pitchFamily="34" charset="0"/>
              <a:buChar char="•"/>
              <a:defRPr sz="1400" b="0" i="0" kern="1200">
                <a:solidFill>
                  <a:schemeClr val="accent3">
                    <a:lumMod val="50000"/>
                  </a:schemeClr>
                </a:solidFill>
                <a:latin typeface="Arial" panose="020B0604020202020204" pitchFamily="34" charset="0"/>
                <a:ea typeface="+mn-ea"/>
                <a:cs typeface="Arial" panose="020B0604020202020204" pitchFamily="34" charset="0"/>
              </a:defRPr>
            </a:lvl2pPr>
            <a:lvl3pPr marL="815993" indent="-163199" algn="l" defTabSz="652795" rtl="0" eaLnBrk="1" latinLnBrk="0" hangingPunct="1">
              <a:lnSpc>
                <a:spcPct val="100000"/>
              </a:lnSpc>
              <a:spcBef>
                <a:spcPts val="357"/>
              </a:spcBef>
              <a:buFont typeface="Arial" panose="020B0604020202020204" pitchFamily="34" charset="0"/>
              <a:buChar char="•"/>
              <a:defRPr sz="11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ct val="90000"/>
              </a:lnSpc>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CF1D09C8-80C5-28C8-67DC-8F41AB77D3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6834" y="1734853"/>
            <a:ext cx="3109147" cy="423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7201FD87-5D32-6CF7-5DCE-48C73290F7D7}"/>
              </a:ext>
            </a:extLst>
          </p:cNvPr>
          <p:cNvGrpSpPr/>
          <p:nvPr/>
        </p:nvGrpSpPr>
        <p:grpSpPr>
          <a:xfrm>
            <a:off x="3940476" y="5156376"/>
            <a:ext cx="4952995" cy="360000"/>
            <a:chOff x="5219686" y="2608921"/>
            <a:chExt cx="4952995" cy="360000"/>
          </a:xfrm>
        </p:grpSpPr>
        <p:sp>
          <p:nvSpPr>
            <p:cNvPr id="9" name="TextBox 8">
              <a:extLst>
                <a:ext uri="{FF2B5EF4-FFF2-40B4-BE49-F238E27FC236}">
                  <a16:creationId xmlns:a16="http://schemas.microsoft.com/office/drawing/2014/main" id="{04989864-E42C-2E96-3CD8-D4354BBD8989}"/>
                </a:ext>
              </a:extLst>
            </p:cNvPr>
            <p:cNvSpPr txBox="1"/>
            <p:nvPr/>
          </p:nvSpPr>
          <p:spPr>
            <a:xfrm>
              <a:off x="5581631" y="2658757"/>
              <a:ext cx="4591050" cy="260328"/>
            </a:xfrm>
            <a:prstGeom prst="rect">
              <a:avLst/>
            </a:prstGeom>
            <a:noFill/>
          </p:spPr>
          <p:txBody>
            <a:bodyPr wrap="square">
              <a:spAutoFit/>
            </a:bodyPr>
            <a:lstStyle/>
            <a:p>
              <a:pPr>
                <a:lnSpc>
                  <a:spcPct val="107000"/>
                </a:lnSpc>
                <a:spcAft>
                  <a:spcPts val="800"/>
                </a:spcAft>
              </a:pPr>
              <a:r>
                <a:rPr lang="en-US" altLang="en-US" sz="1100" i="1" u="sng"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Express colostrum and feed by spoon</a:t>
              </a:r>
              <a:endParaRPr lang="en-GB" altLang="en-US" sz="1100" i="1" u="sng" dirty="0">
                <a:solidFill>
                  <a:schemeClr val="tx2"/>
                </a:solidFill>
                <a:latin typeface="Arial" panose="020B0604020202020204" pitchFamily="34" charset="0"/>
                <a:cs typeface="Arial" panose="020B0604020202020204" pitchFamily="34" charset="0"/>
              </a:endParaRPr>
            </a:p>
          </p:txBody>
        </p:sp>
        <p:pic>
          <p:nvPicPr>
            <p:cNvPr id="10" name="Picture 9" descr="A blue circle with a white camera&#10;&#10;Description automatically generated">
              <a:extLst>
                <a:ext uri="{FF2B5EF4-FFF2-40B4-BE49-F238E27FC236}">
                  <a16:creationId xmlns:a16="http://schemas.microsoft.com/office/drawing/2014/main" id="{012DA8B9-A07F-946D-4FEB-D93986B9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686" y="2608921"/>
              <a:ext cx="360000" cy="360000"/>
            </a:xfrm>
            <a:prstGeom prst="rect">
              <a:avLst/>
            </a:prstGeom>
          </p:spPr>
        </p:pic>
      </p:grpSp>
      <p:sp>
        <p:nvSpPr>
          <p:cNvPr id="15" name="TextBox 14">
            <a:extLst>
              <a:ext uri="{FF2B5EF4-FFF2-40B4-BE49-F238E27FC236}">
                <a16:creationId xmlns:a16="http://schemas.microsoft.com/office/drawing/2014/main" id="{B226A716-FA7D-F7FB-FFF7-EC86E0C12A7F}"/>
              </a:ext>
            </a:extLst>
          </p:cNvPr>
          <p:cNvSpPr txBox="1"/>
          <p:nvPr/>
        </p:nvSpPr>
        <p:spPr>
          <a:xfrm>
            <a:off x="1136976" y="5773656"/>
            <a:ext cx="2559005" cy="192360"/>
          </a:xfrm>
          <a:prstGeom prst="rect">
            <a:avLst/>
          </a:prstGeom>
          <a:noFill/>
        </p:spPr>
        <p:txBody>
          <a:bodyPr wrap="square" rtlCol="0">
            <a:spAutoFit/>
          </a:bodyPr>
          <a:lstStyle/>
          <a:p>
            <a:pPr algn="r"/>
            <a:r>
              <a:rPr lang="en-US" sz="650" dirty="0">
                <a:solidFill>
                  <a:schemeClr val="bg1">
                    <a:lumMod val="50000"/>
                  </a:schemeClr>
                </a:solidFill>
                <a:latin typeface="Arial" panose="020B0604020202020204" pitchFamily="34" charset="0"/>
                <a:cs typeface="Arial" panose="020B0604020202020204" pitchFamily="34" charset="0"/>
              </a:rPr>
              <a:t>© WHO/Sandra Lang</a:t>
            </a:r>
          </a:p>
        </p:txBody>
      </p:sp>
    </p:spTree>
    <p:extLst>
      <p:ext uri="{BB962C8B-B14F-4D97-AF65-F5344CB8AC3E}">
        <p14:creationId xmlns:p14="http://schemas.microsoft.com/office/powerpoint/2010/main" val="190384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36735-3382-3301-4435-07B9DE9780E5}"/>
              </a:ext>
            </a:extLst>
          </p:cNvPr>
          <p:cNvSpPr>
            <a:spLocks noGrp="1"/>
          </p:cNvSpPr>
          <p:nvPr>
            <p:ph type="title"/>
          </p:nvPr>
        </p:nvSpPr>
        <p:spPr>
          <a:prstGeom prst="rect">
            <a:avLst/>
          </a:prstGeom>
        </p:spPr>
        <p:txBody>
          <a:bodyPr/>
          <a:lstStyle/>
          <a:p>
            <a:r>
              <a:rPr lang="en-US"/>
              <a:t>Cup feeding </a:t>
            </a:r>
            <a:endParaRPr lang="en-NO"/>
          </a:p>
        </p:txBody>
      </p:sp>
      <p:sp>
        <p:nvSpPr>
          <p:cNvPr id="2" name="Content Placeholder 1">
            <a:extLst>
              <a:ext uri="{FF2B5EF4-FFF2-40B4-BE49-F238E27FC236}">
                <a16:creationId xmlns:a16="http://schemas.microsoft.com/office/drawing/2014/main" id="{DC85D5B8-7684-0077-30E7-D0E040F51DF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2D662BC-2C73-3067-C1DC-5B52CEDCFE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029" y="1745614"/>
            <a:ext cx="5748328" cy="3832218"/>
          </a:xfrm>
          <a:prstGeom prst="rect">
            <a:avLst/>
          </a:prstGeom>
        </p:spPr>
      </p:pic>
      <p:sp>
        <p:nvSpPr>
          <p:cNvPr id="6" name="TextBox 5">
            <a:extLst>
              <a:ext uri="{FF2B5EF4-FFF2-40B4-BE49-F238E27FC236}">
                <a16:creationId xmlns:a16="http://schemas.microsoft.com/office/drawing/2014/main" id="{6764BF49-536F-7D29-A97C-A031427801B4}"/>
              </a:ext>
            </a:extLst>
          </p:cNvPr>
          <p:cNvSpPr txBox="1"/>
          <p:nvPr/>
        </p:nvSpPr>
        <p:spPr>
          <a:xfrm>
            <a:off x="4811486" y="5393166"/>
            <a:ext cx="1445871" cy="192360"/>
          </a:xfrm>
          <a:prstGeom prst="rect">
            <a:avLst/>
          </a:prstGeom>
          <a:noFill/>
        </p:spPr>
        <p:txBody>
          <a:bodyPr wrap="square" rtlCol="0">
            <a:spAutoFit/>
          </a:bodyPr>
          <a:lstStyle/>
          <a:p>
            <a:pPr algn="r"/>
            <a:r>
              <a:rPr lang="en-CA" sz="650" dirty="0">
                <a:solidFill>
                  <a:schemeClr val="bg1"/>
                </a:solidFill>
                <a:latin typeface="Arial" panose="020B0604020202020204" pitchFamily="34" charset="0"/>
                <a:cs typeface="Arial" panose="020B0604020202020204" pitchFamily="34" charset="0"/>
              </a:rPr>
              <a:t>© UNICEF/UNI11841/</a:t>
            </a:r>
            <a:r>
              <a:rPr lang="en-CA" sz="650" dirty="0" err="1">
                <a:solidFill>
                  <a:schemeClr val="bg1"/>
                </a:solidFill>
                <a:latin typeface="Arial" panose="020B0604020202020204" pitchFamily="34" charset="0"/>
                <a:cs typeface="Arial" panose="020B0604020202020204" pitchFamily="34" charset="0"/>
              </a:rPr>
              <a:t>Pirozzi</a:t>
            </a:r>
            <a:endParaRPr lang="en-US" sz="65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EC0C1BE-D63D-6178-1E87-C6E68A6FDF62}"/>
              </a:ext>
            </a:extLst>
          </p:cNvPr>
          <p:cNvSpPr txBox="1"/>
          <p:nvPr/>
        </p:nvSpPr>
        <p:spPr>
          <a:xfrm>
            <a:off x="870762" y="5832398"/>
            <a:ext cx="4591050" cy="264303"/>
          </a:xfrm>
          <a:prstGeom prst="rect">
            <a:avLst/>
          </a:prstGeom>
          <a:noFill/>
        </p:spPr>
        <p:txBody>
          <a:bodyPr wrap="square">
            <a:spAutoFit/>
          </a:bodyPr>
          <a:lstStyle/>
          <a:p>
            <a:pPr>
              <a:lnSpc>
                <a:spcPct val="107000"/>
              </a:lnSpc>
              <a:spcAft>
                <a:spcPts val="800"/>
              </a:spcAft>
            </a:pPr>
            <a:r>
              <a:rPr lang="en-US" sz="11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Cup feeding</a:t>
            </a:r>
            <a:r>
              <a:rPr lang="en-US" sz="1100" i="1" u="sng" dirty="0">
                <a:solidFill>
                  <a:srgbClr val="2D87C4"/>
                </a:solidFill>
                <a:latin typeface="Arial" panose="020B0604020202020204" pitchFamily="34" charset="0"/>
                <a:cs typeface="Arial" panose="020B0604020202020204" pitchFamily="34" charset="0"/>
              </a:rPr>
              <a:t> </a:t>
            </a:r>
          </a:p>
        </p:txBody>
      </p:sp>
      <p:pic>
        <p:nvPicPr>
          <p:cNvPr id="4" name="Picture 3" descr="A blue circle with a white camera&#10;&#10;Description automatically generated">
            <a:extLst>
              <a:ext uri="{FF2B5EF4-FFF2-40B4-BE49-F238E27FC236}">
                <a16:creationId xmlns:a16="http://schemas.microsoft.com/office/drawing/2014/main" id="{90D9656F-6BE0-7E22-8705-949FFD3E9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45" y="5776831"/>
            <a:ext cx="360000" cy="360000"/>
          </a:xfrm>
          <a:prstGeom prst="rect">
            <a:avLst/>
          </a:prstGeom>
        </p:spPr>
      </p:pic>
    </p:spTree>
    <p:extLst>
      <p:ext uri="{BB962C8B-B14F-4D97-AF65-F5344CB8AC3E}">
        <p14:creationId xmlns:p14="http://schemas.microsoft.com/office/powerpoint/2010/main" val="152018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PSN0004">
            <a:extLst>
              <a:ext uri="{FF2B5EF4-FFF2-40B4-BE49-F238E27FC236}">
                <a16:creationId xmlns:a16="http://schemas.microsoft.com/office/drawing/2014/main" id="{C922F653-6840-551E-B9F3-7B777959A5B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35033" y="1727358"/>
            <a:ext cx="3797124" cy="30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FEF7EF8-AB35-B581-0CB9-B30212F91F22}"/>
              </a:ext>
            </a:extLst>
          </p:cNvPr>
          <p:cNvSpPr>
            <a:spLocks noGrp="1"/>
          </p:cNvSpPr>
          <p:nvPr>
            <p:ph type="title"/>
          </p:nvPr>
        </p:nvSpPr>
        <p:spPr>
          <a:prstGeom prst="rect">
            <a:avLst/>
          </a:prstGeom>
        </p:spPr>
        <p:txBody>
          <a:bodyPr/>
          <a:lstStyle/>
          <a:p>
            <a:r>
              <a:rPr lang="en-GB" altLang="en-US" dirty="0"/>
              <a:t>Select a feeding cup</a:t>
            </a:r>
            <a:endParaRPr lang="en-NO" dirty="0"/>
          </a:p>
        </p:txBody>
      </p:sp>
      <p:sp>
        <p:nvSpPr>
          <p:cNvPr id="8" name="Plassholder for innhold 4">
            <a:extLst>
              <a:ext uri="{FF2B5EF4-FFF2-40B4-BE49-F238E27FC236}">
                <a16:creationId xmlns:a16="http://schemas.microsoft.com/office/drawing/2014/main" id="{DB1FD4C8-6A7B-BF42-BD2D-A933CCB91FD4}"/>
              </a:ext>
            </a:extLst>
          </p:cNvPr>
          <p:cNvSpPr>
            <a:spLocks noGrp="1"/>
          </p:cNvSpPr>
          <p:nvPr>
            <p:ph idx="1"/>
          </p:nvPr>
        </p:nvSpPr>
        <p:spPr>
          <a:xfrm>
            <a:off x="4483100" y="1734853"/>
            <a:ext cx="4153596" cy="4565266"/>
          </a:xfrm>
          <a:prstGeom prst="rect">
            <a:avLst/>
          </a:prstGeom>
        </p:spPr>
        <p:txBody>
          <a:bodyPr/>
          <a:lstStyle/>
          <a:p>
            <a:r>
              <a:rPr lang="en-GB" altLang="en-US" sz="1800" dirty="0"/>
              <a:t>Smooth, rounded rim</a:t>
            </a:r>
          </a:p>
          <a:p>
            <a:r>
              <a:rPr lang="en-GB" altLang="en-US" sz="1800" dirty="0"/>
              <a:t>Plastic or silicone that can </a:t>
            </a:r>
            <a:br>
              <a:rPr lang="en-GB" altLang="en-US" sz="1800" dirty="0"/>
            </a:br>
            <a:r>
              <a:rPr lang="en-GB" altLang="en-US" sz="1800" dirty="0"/>
              <a:t>be washed easily</a:t>
            </a:r>
          </a:p>
          <a:p>
            <a:r>
              <a:rPr lang="en-GB" altLang="en-US" sz="1800" dirty="0"/>
              <a:t>Lip or spout to help give </a:t>
            </a:r>
            <a:br>
              <a:rPr lang="en-GB" altLang="en-US" sz="1800" dirty="0"/>
            </a:br>
            <a:r>
              <a:rPr lang="en-GB" altLang="en-US" sz="1800" dirty="0"/>
              <a:t>small volumes slowly</a:t>
            </a:r>
          </a:p>
        </p:txBody>
      </p:sp>
      <p:sp>
        <p:nvSpPr>
          <p:cNvPr id="10" name="TextBox 9">
            <a:extLst>
              <a:ext uri="{FF2B5EF4-FFF2-40B4-BE49-F238E27FC236}">
                <a16:creationId xmlns:a16="http://schemas.microsoft.com/office/drawing/2014/main" id="{E3DC3569-5C5D-C33D-C524-BF65E084D69F}"/>
              </a:ext>
            </a:extLst>
          </p:cNvPr>
          <p:cNvSpPr txBox="1"/>
          <p:nvPr/>
        </p:nvSpPr>
        <p:spPr>
          <a:xfrm>
            <a:off x="2217913" y="4610445"/>
            <a:ext cx="2114244" cy="192360"/>
          </a:xfrm>
          <a:prstGeom prst="rect">
            <a:avLst/>
          </a:prstGeom>
          <a:noFill/>
        </p:spPr>
        <p:txBody>
          <a:bodyPr wrap="square" rtlCol="0">
            <a:spAutoFit/>
          </a:bodyPr>
          <a:lstStyle/>
          <a:p>
            <a:pPr algn="r"/>
            <a:r>
              <a:rPr lang="en-GB" sz="650" dirty="0">
                <a:solidFill>
                  <a:schemeClr val="bg1"/>
                </a:solidFill>
              </a:rPr>
              <a:t>© WHO/Sandra Lang</a:t>
            </a:r>
          </a:p>
        </p:txBody>
      </p:sp>
    </p:spTree>
    <p:extLst>
      <p:ext uri="{BB962C8B-B14F-4D97-AF65-F5344CB8AC3E}">
        <p14:creationId xmlns:p14="http://schemas.microsoft.com/office/powerpoint/2010/main" val="369133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4DEE523-DEE6-D8CD-7338-D52983DB4E40}"/>
              </a:ext>
            </a:extLst>
          </p:cNvPr>
          <p:cNvSpPr>
            <a:spLocks noGrp="1"/>
          </p:cNvSpPr>
          <p:nvPr>
            <p:ph idx="10"/>
          </p:nvPr>
        </p:nvSpPr>
        <p:spPr/>
        <p:txBody>
          <a:bodyPr/>
          <a:lstStyle/>
          <a:p>
            <a:pPr lvl="0"/>
            <a:r>
              <a:rPr lang="en-GB" sz="1800" b="1" dirty="0"/>
              <a:t>Goal and </a:t>
            </a:r>
            <a:r>
              <a:rPr lang="nb-NO" sz="1800" b="1" dirty="0"/>
              <a:t>l</a:t>
            </a:r>
            <a:r>
              <a:rPr lang="en-NO" sz="1800" b="1" dirty="0"/>
              <a:t>earning </a:t>
            </a:r>
            <a:r>
              <a:rPr lang="en-GB" sz="1800" b="1" dirty="0"/>
              <a:t>outcomes</a:t>
            </a:r>
          </a:p>
          <a:p>
            <a:pPr lvl="0"/>
            <a:r>
              <a:rPr lang="en-GB" sz="1800" b="1" dirty="0"/>
              <a:t>The situation</a:t>
            </a:r>
          </a:p>
          <a:p>
            <a:pPr lvl="0"/>
            <a:r>
              <a:rPr lang="en-US" sz="1800" b="1" dirty="0"/>
              <a:t>Need for alternative feeding methods</a:t>
            </a:r>
          </a:p>
          <a:p>
            <a:pPr lvl="0"/>
            <a:r>
              <a:rPr lang="en-US" dirty="0"/>
              <a:t>Expression of breast milk</a:t>
            </a:r>
            <a:endParaRPr lang="en-US" sz="1800" b="1" dirty="0"/>
          </a:p>
          <a:p>
            <a:pPr lvl="0"/>
            <a:r>
              <a:rPr lang="en-US" sz="1800" b="1" dirty="0"/>
              <a:t>Alternative feeding methods</a:t>
            </a:r>
          </a:p>
          <a:p>
            <a:pPr lvl="0"/>
            <a:r>
              <a:rPr lang="en-US" sz="1800" b="1" dirty="0"/>
              <a:t>Transition to breastfeeding</a:t>
            </a:r>
          </a:p>
          <a:p>
            <a:pPr lvl="0"/>
            <a:r>
              <a:rPr lang="en-US" dirty="0"/>
              <a:t>Alternatives to mother’s own milk</a:t>
            </a:r>
            <a:endParaRPr lang="en-US" sz="1800" b="1" dirty="0"/>
          </a:p>
          <a:p>
            <a:pPr lvl="0"/>
            <a:r>
              <a:rPr lang="en-US" sz="1800" b="1" dirty="0"/>
              <a:t>Summary</a:t>
            </a:r>
          </a:p>
          <a:p>
            <a:pPr lvl="0"/>
            <a:r>
              <a:rPr lang="en-US" sz="1800" b="1" dirty="0"/>
              <a:t>Clinical practice</a:t>
            </a:r>
          </a:p>
          <a:p>
            <a:pPr lvl="0"/>
            <a:r>
              <a:rPr lang="en-US" sz="1800" b="1" dirty="0"/>
              <a:t>Quality improvement</a:t>
            </a:r>
          </a:p>
          <a:p>
            <a:pPr lvl="0"/>
            <a:r>
              <a:rPr lang="en-US" altLang="en-NO" dirty="0"/>
              <a:t>References and additional resources</a:t>
            </a:r>
            <a:endParaRPr lang="nb-NO" altLang="en-NO" sz="1800" b="1" dirty="0"/>
          </a:p>
        </p:txBody>
      </p:sp>
      <p:sp>
        <p:nvSpPr>
          <p:cNvPr id="5" name="Title 4">
            <a:extLst>
              <a:ext uri="{FF2B5EF4-FFF2-40B4-BE49-F238E27FC236}">
                <a16:creationId xmlns:a16="http://schemas.microsoft.com/office/drawing/2014/main" id="{75733BCC-E12B-4A9A-CBBA-5EEFE8AF7199}"/>
              </a:ext>
            </a:extLst>
          </p:cNvPr>
          <p:cNvSpPr>
            <a:spLocks noGrp="1"/>
          </p:cNvSpPr>
          <p:nvPr>
            <p:ph type="title"/>
          </p:nvPr>
        </p:nvSpPr>
        <p:spPr/>
        <p:txBody>
          <a:bodyPr/>
          <a:lstStyle/>
          <a:p>
            <a:r>
              <a:rPr lang="en-NO" dirty="0"/>
              <a:t>Content</a:t>
            </a:r>
          </a:p>
        </p:txBody>
      </p:sp>
    </p:spTree>
    <p:extLst>
      <p:ext uri="{BB962C8B-B14F-4D97-AF65-F5344CB8AC3E}">
        <p14:creationId xmlns:p14="http://schemas.microsoft.com/office/powerpoint/2010/main" val="150896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EF7EF8-AB35-B581-0CB9-B30212F91F22}"/>
              </a:ext>
            </a:extLst>
          </p:cNvPr>
          <p:cNvSpPr>
            <a:spLocks noGrp="1"/>
          </p:cNvSpPr>
          <p:nvPr>
            <p:ph type="title"/>
          </p:nvPr>
        </p:nvSpPr>
        <p:spPr>
          <a:prstGeom prst="rect">
            <a:avLst/>
          </a:prstGeom>
        </p:spPr>
        <p:txBody>
          <a:bodyPr/>
          <a:lstStyle/>
          <a:p>
            <a:r>
              <a:rPr lang="en-US" dirty="0"/>
              <a:t>Help a mother to give expressed breast milk by cup or </a:t>
            </a:r>
            <a:r>
              <a:rPr lang="en-US" dirty="0" err="1"/>
              <a:t>paladai</a:t>
            </a:r>
            <a:endParaRPr lang="en-NO" dirty="0"/>
          </a:p>
        </p:txBody>
      </p:sp>
      <p:sp>
        <p:nvSpPr>
          <p:cNvPr id="8" name="Plassholder for innhold 4">
            <a:extLst>
              <a:ext uri="{FF2B5EF4-FFF2-40B4-BE49-F238E27FC236}">
                <a16:creationId xmlns:a16="http://schemas.microsoft.com/office/drawing/2014/main" id="{DB1FD4C8-6A7B-BF42-BD2D-A933CCB91FD4}"/>
              </a:ext>
            </a:extLst>
          </p:cNvPr>
          <p:cNvSpPr>
            <a:spLocks noGrp="1"/>
          </p:cNvSpPr>
          <p:nvPr>
            <p:ph idx="1"/>
          </p:nvPr>
        </p:nvSpPr>
        <p:spPr>
          <a:xfrm>
            <a:off x="3321050" y="1734852"/>
            <a:ext cx="5315646" cy="6012147"/>
          </a:xfrm>
          <a:prstGeom prst="rect">
            <a:avLst/>
          </a:prstGeom>
        </p:spPr>
        <p:txBody>
          <a:bodyPr/>
          <a:lstStyle/>
          <a:p>
            <a:pPr>
              <a:spcAft>
                <a:spcPts val="0"/>
              </a:spcAft>
            </a:pPr>
            <a:r>
              <a:rPr lang="en-US" sz="1600" dirty="0"/>
              <a:t>Measure the correct volume of milk for the feed.</a:t>
            </a:r>
          </a:p>
          <a:p>
            <a:pPr>
              <a:spcAft>
                <a:spcPts val="0"/>
              </a:spcAft>
            </a:pPr>
            <a:r>
              <a:rPr lang="en-US" sz="1600" dirty="0"/>
              <a:t>Pour a small amount of milk into the cup or </a:t>
            </a:r>
            <a:r>
              <a:rPr lang="en-US" sz="1600" dirty="0" err="1"/>
              <a:t>paladai</a:t>
            </a:r>
            <a:r>
              <a:rPr lang="en-US" sz="1600" dirty="0"/>
              <a:t>.</a:t>
            </a:r>
          </a:p>
          <a:p>
            <a:pPr>
              <a:spcAft>
                <a:spcPts val="0"/>
              </a:spcAft>
            </a:pPr>
            <a:r>
              <a:rPr lang="en-US" sz="1600" dirty="0"/>
              <a:t>Support the baby’s head and neck in sitting position.</a:t>
            </a:r>
          </a:p>
          <a:p>
            <a:pPr>
              <a:spcAft>
                <a:spcPts val="0"/>
              </a:spcAft>
            </a:pPr>
            <a:r>
              <a:rPr lang="en-US" sz="1600" dirty="0"/>
              <a:t>Bring the cup or </a:t>
            </a:r>
            <a:r>
              <a:rPr lang="en-US" sz="1600" dirty="0" err="1"/>
              <a:t>paladai</a:t>
            </a:r>
            <a:r>
              <a:rPr lang="en-US" sz="1600" dirty="0"/>
              <a:t> to the lip at the corner of </a:t>
            </a:r>
            <a:br>
              <a:rPr lang="en-US" sz="1600" dirty="0"/>
            </a:br>
            <a:r>
              <a:rPr lang="en-US" sz="1600" dirty="0"/>
              <a:t>the mouth.</a:t>
            </a:r>
          </a:p>
          <a:p>
            <a:pPr>
              <a:lnSpc>
                <a:spcPct val="100000"/>
              </a:lnSpc>
              <a:spcAft>
                <a:spcPts val="0"/>
              </a:spcAft>
            </a:pPr>
            <a:r>
              <a:rPr lang="en-US" sz="1600" dirty="0"/>
              <a:t>Tip the cup or </a:t>
            </a:r>
            <a:r>
              <a:rPr lang="en-US" sz="1600" dirty="0" err="1"/>
              <a:t>paladai</a:t>
            </a:r>
            <a:r>
              <a:rPr lang="en-US" sz="1600" dirty="0"/>
              <a:t> so the milk touches the lip and </a:t>
            </a:r>
            <a:br>
              <a:rPr lang="en-US" sz="1600" dirty="0"/>
            </a:br>
            <a:r>
              <a:rPr lang="en-US" sz="1600" dirty="0"/>
              <a:t>allow the baby to swallow the milk.</a:t>
            </a:r>
            <a:br>
              <a:rPr lang="en-US" sz="1600" dirty="0"/>
            </a:br>
            <a:r>
              <a:rPr lang="en-US" sz="1600" b="1" dirty="0"/>
              <a:t>Do not pour the milk into the mouth.</a:t>
            </a:r>
          </a:p>
          <a:p>
            <a:pPr>
              <a:spcAft>
                <a:spcPts val="0"/>
              </a:spcAft>
            </a:pPr>
            <a:r>
              <a:rPr lang="en-US" sz="1600" dirty="0"/>
              <a:t>Continue to offer milk until the full volume is given </a:t>
            </a:r>
            <a:br>
              <a:rPr lang="en-US" sz="1600" dirty="0"/>
            </a:br>
            <a:r>
              <a:rPr lang="en-US" sz="1600" dirty="0"/>
              <a:t>or the baby gives cues to stop:</a:t>
            </a:r>
          </a:p>
          <a:p>
            <a:pPr lvl="2">
              <a:spcBef>
                <a:spcPts val="200"/>
              </a:spcBef>
              <a:spcAft>
                <a:spcPts val="0"/>
              </a:spcAft>
            </a:pPr>
            <a:r>
              <a:rPr lang="en-US" sz="1600" dirty="0"/>
              <a:t>Closing the eyes</a:t>
            </a:r>
          </a:p>
          <a:p>
            <a:pPr lvl="2">
              <a:spcBef>
                <a:spcPts val="200"/>
              </a:spcBef>
              <a:spcAft>
                <a:spcPts val="0"/>
              </a:spcAft>
            </a:pPr>
            <a:r>
              <a:rPr lang="en-US" sz="1600" dirty="0"/>
              <a:t>Pushing the cup away</a:t>
            </a:r>
          </a:p>
          <a:p>
            <a:pPr lvl="2">
              <a:spcBef>
                <a:spcPts val="200"/>
              </a:spcBef>
              <a:spcAft>
                <a:spcPts val="0"/>
              </a:spcAft>
            </a:pPr>
            <a:r>
              <a:rPr lang="en-US" sz="1600" dirty="0"/>
              <a:t>Becoming very relaxed or limp</a:t>
            </a:r>
          </a:p>
          <a:p>
            <a:pPr lvl="2">
              <a:spcBef>
                <a:spcPts val="200"/>
              </a:spcBef>
              <a:spcAft>
                <a:spcPts val="0"/>
              </a:spcAft>
            </a:pPr>
            <a:r>
              <a:rPr lang="en-US" sz="1600" dirty="0"/>
              <a:t>Hold the baby upright and wind/burp</a:t>
            </a:r>
            <a:br>
              <a:rPr lang="en-US" sz="1600" b="1" dirty="0"/>
            </a:br>
            <a:endParaRPr lang="en-US" sz="1600" b="1" dirty="0"/>
          </a:p>
          <a:p>
            <a:pPr marL="0" indent="0">
              <a:spcAft>
                <a:spcPts val="0"/>
              </a:spcAft>
              <a:buNone/>
            </a:pPr>
            <a:endParaRPr lang="en-US" sz="1600" b="1" dirty="0"/>
          </a:p>
          <a:p>
            <a:pPr>
              <a:spcAft>
                <a:spcPts val="0"/>
              </a:spcAft>
            </a:pPr>
            <a:endParaRPr lang="en-NO" sz="1600" dirty="0"/>
          </a:p>
        </p:txBody>
      </p:sp>
      <p:pic>
        <p:nvPicPr>
          <p:cNvPr id="5" name="Picture 4">
            <a:extLst>
              <a:ext uri="{FF2B5EF4-FFF2-40B4-BE49-F238E27FC236}">
                <a16:creationId xmlns:a16="http://schemas.microsoft.com/office/drawing/2014/main" id="{165B9476-A610-59CD-E69B-73F1D4201A96}"/>
              </a:ext>
            </a:extLst>
          </p:cNvPr>
          <p:cNvPicPr>
            <a:picLocks noChangeAspect="1"/>
          </p:cNvPicPr>
          <p:nvPr/>
        </p:nvPicPr>
        <p:blipFill>
          <a:blip r:embed="rId3"/>
          <a:stretch>
            <a:fillRect/>
          </a:stretch>
        </p:blipFill>
        <p:spPr>
          <a:xfrm>
            <a:off x="535033" y="1734853"/>
            <a:ext cx="2600109" cy="1730698"/>
          </a:xfrm>
          <a:prstGeom prst="rect">
            <a:avLst/>
          </a:prstGeom>
        </p:spPr>
      </p:pic>
      <p:sp>
        <p:nvSpPr>
          <p:cNvPr id="10" name="TextBox 9">
            <a:extLst>
              <a:ext uri="{FF2B5EF4-FFF2-40B4-BE49-F238E27FC236}">
                <a16:creationId xmlns:a16="http://schemas.microsoft.com/office/drawing/2014/main" id="{E3DC3569-5C5D-C33D-C524-BF65E084D69F}"/>
              </a:ext>
            </a:extLst>
          </p:cNvPr>
          <p:cNvSpPr txBox="1"/>
          <p:nvPr/>
        </p:nvSpPr>
        <p:spPr>
          <a:xfrm>
            <a:off x="535033" y="3257438"/>
            <a:ext cx="2114244" cy="192360"/>
          </a:xfrm>
          <a:prstGeom prst="rect">
            <a:avLst/>
          </a:prstGeom>
          <a:noFill/>
        </p:spPr>
        <p:txBody>
          <a:bodyPr wrap="square" rtlCol="0">
            <a:spAutoFit/>
          </a:bodyPr>
          <a:lstStyle/>
          <a:p>
            <a:r>
              <a:rPr lang="en-GB" sz="650" dirty="0">
                <a:solidFill>
                  <a:schemeClr val="bg1"/>
                </a:solidFill>
              </a:rPr>
              <a:t>© UNICEF/Frank DEJONGH</a:t>
            </a:r>
          </a:p>
        </p:txBody>
      </p:sp>
    </p:spTree>
    <p:extLst>
      <p:ext uri="{BB962C8B-B14F-4D97-AF65-F5344CB8AC3E}">
        <p14:creationId xmlns:p14="http://schemas.microsoft.com/office/powerpoint/2010/main" val="37821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A5042C-CF68-88C3-5117-8F4338291AD2}"/>
              </a:ext>
            </a:extLst>
          </p:cNvPr>
          <p:cNvSpPr>
            <a:spLocks noGrp="1"/>
          </p:cNvSpPr>
          <p:nvPr>
            <p:ph idx="4294967295"/>
          </p:nvPr>
        </p:nvSpPr>
        <p:spPr>
          <a:xfrm>
            <a:off x="519047" y="1734853"/>
            <a:ext cx="8117649" cy="4565266"/>
          </a:xfrm>
          <a:prstGeom prst="rect">
            <a:avLst/>
          </a:prstGeom>
        </p:spPr>
        <p:txBody>
          <a:bodyPr/>
          <a:lstStyle/>
          <a:p>
            <a:endParaRPr lang="en-NO"/>
          </a:p>
        </p:txBody>
      </p:sp>
      <p:sp>
        <p:nvSpPr>
          <p:cNvPr id="3" name="Title 2">
            <a:extLst>
              <a:ext uri="{FF2B5EF4-FFF2-40B4-BE49-F238E27FC236}">
                <a16:creationId xmlns:a16="http://schemas.microsoft.com/office/drawing/2014/main" id="{07A883B1-0411-56B3-8DEC-248AB7CC4569}"/>
              </a:ext>
            </a:extLst>
          </p:cNvPr>
          <p:cNvSpPr>
            <a:spLocks noGrp="1"/>
          </p:cNvSpPr>
          <p:nvPr>
            <p:ph type="title"/>
          </p:nvPr>
        </p:nvSpPr>
        <p:spPr/>
        <p:txBody>
          <a:bodyPr/>
          <a:lstStyle/>
          <a:p>
            <a:r>
              <a:rPr lang="en-GB" dirty="0"/>
              <a:t>How do you calculate feeding volumes?</a:t>
            </a:r>
            <a:endParaRPr lang="en-NO" dirty="0"/>
          </a:p>
        </p:txBody>
      </p:sp>
      <p:pic>
        <p:nvPicPr>
          <p:cNvPr id="4" name="Content Placeholder 5">
            <a:extLst>
              <a:ext uri="{FF2B5EF4-FFF2-40B4-BE49-F238E27FC236}">
                <a16:creationId xmlns:a16="http://schemas.microsoft.com/office/drawing/2014/main" id="{CD365355-CAC6-3013-5096-E40A61124146}"/>
              </a:ext>
            </a:extLst>
          </p:cNvPr>
          <p:cNvPicPr>
            <a:picLocks noChangeAspect="1"/>
          </p:cNvPicPr>
          <p:nvPr/>
        </p:nvPicPr>
        <p:blipFill rotWithShape="1">
          <a:blip r:embed="rId3"/>
          <a:srcRect l="24539"/>
          <a:stretch/>
        </p:blipFill>
        <p:spPr>
          <a:xfrm>
            <a:off x="477324" y="1734853"/>
            <a:ext cx="7345741" cy="3708393"/>
          </a:xfrm>
          <a:prstGeom prst="rect">
            <a:avLst/>
          </a:prstGeom>
        </p:spPr>
      </p:pic>
      <p:pic>
        <p:nvPicPr>
          <p:cNvPr id="5" name="Content Placeholder 5">
            <a:extLst>
              <a:ext uri="{FF2B5EF4-FFF2-40B4-BE49-F238E27FC236}">
                <a16:creationId xmlns:a16="http://schemas.microsoft.com/office/drawing/2014/main" id="{0BFAF5E9-60C5-4DB4-EDBD-B7E73BF12578}"/>
              </a:ext>
            </a:extLst>
          </p:cNvPr>
          <p:cNvPicPr>
            <a:picLocks noChangeAspect="1"/>
          </p:cNvPicPr>
          <p:nvPr/>
        </p:nvPicPr>
        <p:blipFill rotWithShape="1">
          <a:blip r:embed="rId3"/>
          <a:srcRect l="-2037" t="4865" r="77497" b="48870"/>
          <a:stretch/>
        </p:blipFill>
        <p:spPr>
          <a:xfrm>
            <a:off x="344213" y="5628807"/>
            <a:ext cx="1520020" cy="947506"/>
          </a:xfrm>
          <a:prstGeom prst="rect">
            <a:avLst/>
          </a:prstGeom>
          <a:ln>
            <a:solidFill>
              <a:schemeClr val="bg1"/>
            </a:solidFill>
          </a:ln>
        </p:spPr>
      </p:pic>
    </p:spTree>
    <p:extLst>
      <p:ext uri="{BB962C8B-B14F-4D97-AF65-F5344CB8AC3E}">
        <p14:creationId xmlns:p14="http://schemas.microsoft.com/office/powerpoint/2010/main" val="1078944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86376-3462-DCE3-282F-1673BFB46A99}"/>
              </a:ext>
            </a:extLst>
          </p:cNvPr>
          <p:cNvSpPr>
            <a:spLocks noGrp="1"/>
          </p:cNvSpPr>
          <p:nvPr>
            <p:ph type="title"/>
          </p:nvPr>
        </p:nvSpPr>
        <p:spPr/>
        <p:txBody>
          <a:bodyPr/>
          <a:lstStyle/>
          <a:p>
            <a:r>
              <a:rPr lang="en-GB" dirty="0"/>
              <a:t>Calculate feeding volumes </a:t>
            </a:r>
            <a:endParaRPr lang="en-NO" dirty="0"/>
          </a:p>
        </p:txBody>
      </p:sp>
      <p:sp>
        <p:nvSpPr>
          <p:cNvPr id="2" name="Content Placeholder 1">
            <a:extLst>
              <a:ext uri="{FF2B5EF4-FFF2-40B4-BE49-F238E27FC236}">
                <a16:creationId xmlns:a16="http://schemas.microsoft.com/office/drawing/2014/main" id="{B48E8BA8-FE59-7DCD-42F8-ED6DE8976E67}"/>
              </a:ext>
            </a:extLst>
          </p:cNvPr>
          <p:cNvSpPr>
            <a:spLocks noGrp="1"/>
          </p:cNvSpPr>
          <p:nvPr>
            <p:ph idx="1"/>
          </p:nvPr>
        </p:nvSpPr>
        <p:spPr>
          <a:xfrm>
            <a:off x="497438" y="4568794"/>
            <a:ext cx="8105073" cy="1715419"/>
          </a:xfrm>
          <a:prstGeom prst="rect">
            <a:avLst/>
          </a:prstGeom>
        </p:spPr>
        <p:txBody>
          <a:bodyPr/>
          <a:lstStyle/>
          <a:p>
            <a:pPr defTabSz="652795">
              <a:spcBef>
                <a:spcPts val="714"/>
              </a:spcBef>
            </a:pPr>
            <a:r>
              <a:rPr lang="en-GB" altLang="en-US" dirty="0">
                <a:latin typeface="Arial" panose="020B0604020202020204" pitchFamily="34" charset="0"/>
                <a:cs typeface="Arial" panose="020B0604020202020204" pitchFamily="34" charset="0"/>
              </a:rPr>
              <a:t>How often should Leo be fed?</a:t>
            </a:r>
          </a:p>
          <a:p>
            <a:pPr defTabSz="652795">
              <a:spcBef>
                <a:spcPts val="714"/>
              </a:spcBef>
            </a:pPr>
            <a:r>
              <a:rPr lang="en-GB" altLang="en-US" dirty="0">
                <a:latin typeface="Arial" panose="020B0604020202020204" pitchFamily="34" charset="0"/>
                <a:cs typeface="Arial" panose="020B0604020202020204" pitchFamily="34" charset="0"/>
              </a:rPr>
              <a:t>How much milk should Leo receive at each feed on days 1, 3 and 5?</a:t>
            </a:r>
          </a:p>
          <a:p>
            <a:pPr marL="0" indent="0">
              <a:buNone/>
            </a:pPr>
            <a:endParaRPr lang="en-NO" dirty="0"/>
          </a:p>
        </p:txBody>
      </p:sp>
      <p:pic>
        <p:nvPicPr>
          <p:cNvPr id="5" name="Picture 4">
            <a:extLst>
              <a:ext uri="{FF2B5EF4-FFF2-40B4-BE49-F238E27FC236}">
                <a16:creationId xmlns:a16="http://schemas.microsoft.com/office/drawing/2014/main" id="{9B2FC2ED-A8E9-BCEA-12E3-805FD26192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303" y="1734853"/>
            <a:ext cx="3764893" cy="2509931"/>
          </a:xfrm>
          <a:prstGeom prst="rect">
            <a:avLst/>
          </a:prstGeom>
        </p:spPr>
      </p:pic>
      <p:sp>
        <p:nvSpPr>
          <p:cNvPr id="6" name="TextBox 5">
            <a:extLst>
              <a:ext uri="{FF2B5EF4-FFF2-40B4-BE49-F238E27FC236}">
                <a16:creationId xmlns:a16="http://schemas.microsoft.com/office/drawing/2014/main" id="{5C388F13-28FE-F6A3-5D80-835C80CFD578}"/>
              </a:ext>
            </a:extLst>
          </p:cNvPr>
          <p:cNvSpPr txBox="1"/>
          <p:nvPr/>
        </p:nvSpPr>
        <p:spPr>
          <a:xfrm>
            <a:off x="2143442" y="4060118"/>
            <a:ext cx="2128754" cy="184666"/>
          </a:xfrm>
          <a:prstGeom prst="rect">
            <a:avLst/>
          </a:prstGeom>
          <a:noFill/>
        </p:spPr>
        <p:txBody>
          <a:bodyPr wrap="square" rtlCol="0">
            <a:spAutoFit/>
          </a:bodyPr>
          <a:lstStyle/>
          <a:p>
            <a:pPr algn="r"/>
            <a:r>
              <a:rPr lang="en-CA" sz="600" dirty="0">
                <a:solidFill>
                  <a:schemeClr val="bg1"/>
                </a:solidFill>
                <a:latin typeface="Arial" panose="020B0604020202020204" pitchFamily="34" charset="0"/>
                <a:cs typeface="Arial" panose="020B0604020202020204" pitchFamily="34" charset="0"/>
              </a:rPr>
              <a:t>© UNICEF/UNI11841/Pirozzi</a:t>
            </a:r>
            <a:endParaRPr lang="en-US" sz="6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1CA75BF-4F6A-3B9E-6433-FCBB1F1D327B}"/>
              </a:ext>
            </a:extLst>
          </p:cNvPr>
          <p:cNvSpPr/>
          <p:nvPr/>
        </p:nvSpPr>
        <p:spPr>
          <a:xfrm>
            <a:off x="4384623" y="1734854"/>
            <a:ext cx="4217888" cy="17154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indent="-162000">
              <a:lnSpc>
                <a:spcPct val="130000"/>
              </a:lnSpc>
              <a:spcBef>
                <a:spcPts val="1000"/>
              </a:spcBef>
              <a:buFont typeface="Arial" panose="020B0604020202020204" pitchFamily="34" charset="0"/>
              <a:buChar char="•"/>
            </a:pPr>
            <a:r>
              <a:rPr lang="en-US" kern="0" dirty="0">
                <a:solidFill>
                  <a:schemeClr val="tx2"/>
                </a:solidFill>
                <a:latin typeface="Arial" panose="020B0604020202020204" pitchFamily="34" charset="0"/>
                <a:cs typeface="Arial" panose="020B0604020202020204" pitchFamily="34" charset="0"/>
              </a:rPr>
              <a:t>Leo weighs 1600 grams.</a:t>
            </a:r>
          </a:p>
          <a:p>
            <a:pPr marL="162000" indent="-162000">
              <a:lnSpc>
                <a:spcPct val="130000"/>
              </a:lnSpc>
              <a:spcBef>
                <a:spcPts val="1000"/>
              </a:spcBef>
              <a:buFont typeface="Arial" panose="020B0604020202020204" pitchFamily="34" charset="0"/>
              <a:buChar char="•"/>
            </a:pPr>
            <a:r>
              <a:rPr lang="en-US" kern="0" dirty="0">
                <a:solidFill>
                  <a:schemeClr val="tx2"/>
                </a:solidFill>
                <a:latin typeface="Arial" panose="020B0604020202020204" pitchFamily="34" charset="0"/>
                <a:cs typeface="Arial" panose="020B0604020202020204" pitchFamily="34" charset="0"/>
              </a:rPr>
              <a:t>His mother is expressing milk. </a:t>
            </a:r>
          </a:p>
          <a:p>
            <a:pPr marL="162000" indent="-162000">
              <a:lnSpc>
                <a:spcPct val="130000"/>
              </a:lnSpc>
              <a:spcBef>
                <a:spcPts val="1000"/>
              </a:spcBef>
              <a:buFont typeface="Arial" panose="020B0604020202020204" pitchFamily="34" charset="0"/>
              <a:buChar char="•"/>
            </a:pPr>
            <a:r>
              <a:rPr lang="en-US" kern="0" dirty="0">
                <a:solidFill>
                  <a:schemeClr val="tx2"/>
                </a:solidFill>
                <a:latin typeface="Arial" panose="020B0604020202020204" pitchFamily="34" charset="0"/>
                <a:cs typeface="Arial" panose="020B0604020202020204" pitchFamily="34" charset="0"/>
              </a:rPr>
              <a:t>He is tolerating feeds.</a:t>
            </a:r>
          </a:p>
        </p:txBody>
      </p:sp>
    </p:spTree>
    <p:extLst>
      <p:ext uri="{BB962C8B-B14F-4D97-AF65-F5344CB8AC3E}">
        <p14:creationId xmlns:p14="http://schemas.microsoft.com/office/powerpoint/2010/main" val="2890171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2202A8-4C02-E07E-786E-100675720F8D}"/>
              </a:ext>
            </a:extLst>
          </p:cNvPr>
          <p:cNvSpPr>
            <a:spLocks noGrp="1"/>
          </p:cNvSpPr>
          <p:nvPr>
            <p:ph type="title"/>
          </p:nvPr>
        </p:nvSpPr>
        <p:spPr/>
        <p:txBody>
          <a:bodyPr/>
          <a:lstStyle/>
          <a:p>
            <a:r>
              <a:rPr lang="en-US" dirty="0"/>
              <a:t>Measure the correct amount of milk for a feed</a:t>
            </a:r>
            <a:endParaRPr lang="en-NO" dirty="0"/>
          </a:p>
        </p:txBody>
      </p:sp>
      <p:sp>
        <p:nvSpPr>
          <p:cNvPr id="2" name="Content Placeholder 1">
            <a:extLst>
              <a:ext uri="{FF2B5EF4-FFF2-40B4-BE49-F238E27FC236}">
                <a16:creationId xmlns:a16="http://schemas.microsoft.com/office/drawing/2014/main" id="{2B5C9CA8-1B77-FE58-0BD6-530AE364941D}"/>
              </a:ext>
            </a:extLst>
          </p:cNvPr>
          <p:cNvSpPr>
            <a:spLocks noGrp="1"/>
          </p:cNvSpPr>
          <p:nvPr>
            <p:ph idx="1"/>
          </p:nvPr>
        </p:nvSpPr>
        <p:spPr>
          <a:prstGeom prst="rect">
            <a:avLst/>
          </a:prstGeom>
        </p:spPr>
        <p:txBody>
          <a:bodyPr/>
          <a:lstStyle/>
          <a:p>
            <a:pPr marL="0" indent="0">
              <a:buNone/>
            </a:pPr>
            <a:r>
              <a:rPr lang="en-US" sz="1800" b="1" dirty="0"/>
              <a:t>Show mother how to measure the correct amount of breast milk:</a:t>
            </a:r>
          </a:p>
          <a:p>
            <a:pPr lvl="1" indent="-163199" defTabSz="652795">
              <a:spcBef>
                <a:spcPts val="1200"/>
              </a:spcBef>
              <a:buFont typeface="Arial" panose="020B0604020202020204" pitchFamily="34" charset="0"/>
              <a:buChar char="•"/>
            </a:pPr>
            <a:r>
              <a:rPr lang="en-US" altLang="en-US" sz="1800" dirty="0"/>
              <a:t>Use a syringe to put the right amount of milk into a feeding cup, or</a:t>
            </a:r>
          </a:p>
          <a:p>
            <a:pPr lvl="1" indent="-163199" defTabSz="652795">
              <a:spcBef>
                <a:spcPts val="1200"/>
              </a:spcBef>
              <a:buFont typeface="Arial" panose="020B0604020202020204" pitchFamily="34" charset="0"/>
              <a:buChar char="•"/>
            </a:pPr>
            <a:r>
              <a:rPr lang="en-US" altLang="en-US" sz="1800" dirty="0"/>
              <a:t>Use a plastic container marked with </a:t>
            </a:r>
            <a:r>
              <a:rPr lang="en-US" altLang="en-US" sz="1800" dirty="0" err="1"/>
              <a:t>mLs</a:t>
            </a:r>
            <a:r>
              <a:rPr lang="en-US" altLang="en-US" sz="1800" dirty="0"/>
              <a:t>, or</a:t>
            </a:r>
          </a:p>
          <a:p>
            <a:pPr lvl="1" indent="-163199" defTabSz="652795">
              <a:spcBef>
                <a:spcPts val="1200"/>
              </a:spcBef>
              <a:buFont typeface="Arial" panose="020B0604020202020204" pitchFamily="34" charset="0"/>
              <a:buChar char="•"/>
            </a:pPr>
            <a:r>
              <a:rPr lang="en-US" altLang="en-US" sz="1800" dirty="0"/>
              <a:t>Transfer milk with a spoon of a specific size (5 or 15 mL), or</a:t>
            </a:r>
          </a:p>
          <a:p>
            <a:pPr lvl="1" indent="-163199" defTabSz="652795">
              <a:spcBef>
                <a:spcPts val="1200"/>
              </a:spcBef>
              <a:buFont typeface="Arial" panose="020B0604020202020204" pitchFamily="34" charset="0"/>
              <a:buChar char="•"/>
            </a:pPr>
            <a:r>
              <a:rPr lang="en-US" altLang="en-US" sz="1800" dirty="0"/>
              <a:t>Mark the desired volume on the outside of the feeding cup.</a:t>
            </a:r>
          </a:p>
          <a:p>
            <a:endParaRPr lang="en-NO" sz="1800" dirty="0"/>
          </a:p>
        </p:txBody>
      </p:sp>
      <p:sp>
        <p:nvSpPr>
          <p:cNvPr id="4" name="TextBox 3">
            <a:extLst>
              <a:ext uri="{FF2B5EF4-FFF2-40B4-BE49-F238E27FC236}">
                <a16:creationId xmlns:a16="http://schemas.microsoft.com/office/drawing/2014/main" id="{47AABF33-B5D9-8660-18EF-D77222F95329}"/>
              </a:ext>
            </a:extLst>
          </p:cNvPr>
          <p:cNvSpPr txBox="1"/>
          <p:nvPr/>
        </p:nvSpPr>
        <p:spPr>
          <a:xfrm>
            <a:off x="507303" y="4445029"/>
            <a:ext cx="8212491" cy="661015"/>
          </a:xfrm>
          <a:prstGeom prst="rect">
            <a:avLst/>
          </a:prstGeom>
          <a:noFill/>
        </p:spPr>
        <p:txBody>
          <a:bodyPr wrap="square" rtlCol="0">
            <a:spAutoFit/>
          </a:bodyPr>
          <a:lstStyle/>
          <a:p>
            <a:pPr>
              <a:lnSpc>
                <a:spcPts val="2300"/>
              </a:lnSpc>
            </a:pPr>
            <a:r>
              <a:rPr lang="en-US" b="1" dirty="0">
                <a:latin typeface="Arial" panose="020B0604020202020204" pitchFamily="34" charset="0"/>
                <a:cs typeface="Arial" panose="020B0604020202020204" pitchFamily="34" charset="0"/>
              </a:rPr>
              <a:t>Record the volume given at each feed.</a:t>
            </a:r>
          </a:p>
          <a:p>
            <a:pPr>
              <a:lnSpc>
                <a:spcPts val="2300"/>
              </a:lnSpc>
            </a:pPr>
            <a:r>
              <a:rPr lang="en-US" b="1" dirty="0">
                <a:latin typeface="Arial" panose="020B0604020202020204" pitchFamily="34" charset="0"/>
                <a:cs typeface="Arial" panose="020B0604020202020204" pitchFamily="34" charset="0"/>
              </a:rPr>
              <a:t>Weigh the baby daily, record the weight and plot on correct growth chart.</a:t>
            </a:r>
          </a:p>
        </p:txBody>
      </p:sp>
    </p:spTree>
    <p:extLst>
      <p:ext uri="{BB962C8B-B14F-4D97-AF65-F5344CB8AC3E}">
        <p14:creationId xmlns:p14="http://schemas.microsoft.com/office/powerpoint/2010/main" val="4666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5AFF3-8646-DADF-6C24-D4393F71522F}"/>
              </a:ext>
            </a:extLst>
          </p:cNvPr>
          <p:cNvSpPr>
            <a:spLocks noGrp="1"/>
          </p:cNvSpPr>
          <p:nvPr>
            <p:ph type="title"/>
          </p:nvPr>
        </p:nvSpPr>
        <p:spPr/>
        <p:txBody>
          <a:bodyPr/>
          <a:lstStyle/>
          <a:p>
            <a:r>
              <a:rPr lang="en-GB" dirty="0"/>
              <a:t>Placing a nasogastric tube safely</a:t>
            </a:r>
            <a:endParaRPr lang="en-NO" dirty="0"/>
          </a:p>
        </p:txBody>
      </p:sp>
      <p:grpSp>
        <p:nvGrpSpPr>
          <p:cNvPr id="4" name="Group 3">
            <a:extLst>
              <a:ext uri="{FF2B5EF4-FFF2-40B4-BE49-F238E27FC236}">
                <a16:creationId xmlns:a16="http://schemas.microsoft.com/office/drawing/2014/main" id="{B23454F3-63E2-1224-E815-292C59AF0E20}"/>
              </a:ext>
            </a:extLst>
          </p:cNvPr>
          <p:cNvGrpSpPr/>
          <p:nvPr/>
        </p:nvGrpSpPr>
        <p:grpSpPr>
          <a:xfrm>
            <a:off x="519047" y="6047866"/>
            <a:ext cx="3190650" cy="360000"/>
            <a:chOff x="566707" y="4383958"/>
            <a:chExt cx="3190650" cy="360000"/>
          </a:xfrm>
        </p:grpSpPr>
        <p:grpSp>
          <p:nvGrpSpPr>
            <p:cNvPr id="5" name="Group 4">
              <a:extLst>
                <a:ext uri="{FF2B5EF4-FFF2-40B4-BE49-F238E27FC236}">
                  <a16:creationId xmlns:a16="http://schemas.microsoft.com/office/drawing/2014/main" id="{94B4F6D0-664C-9CE3-6CAC-1307C8A035A5}"/>
                </a:ext>
              </a:extLst>
            </p:cNvPr>
            <p:cNvGrpSpPr/>
            <p:nvPr/>
          </p:nvGrpSpPr>
          <p:grpSpPr>
            <a:xfrm>
              <a:off x="690712" y="4440486"/>
              <a:ext cx="3066645" cy="260328"/>
              <a:chOff x="2381314" y="5405811"/>
              <a:chExt cx="3066645" cy="260328"/>
            </a:xfrm>
          </p:grpSpPr>
          <p:sp>
            <p:nvSpPr>
              <p:cNvPr id="7" name="TextBox 6">
                <a:extLst>
                  <a:ext uri="{FF2B5EF4-FFF2-40B4-BE49-F238E27FC236}">
                    <a16:creationId xmlns:a16="http://schemas.microsoft.com/office/drawing/2014/main" id="{40325CF0-9A15-9173-78DA-30D8AD21E46E}"/>
                  </a:ext>
                </a:extLst>
              </p:cNvPr>
              <p:cNvSpPr txBox="1"/>
              <p:nvPr/>
            </p:nvSpPr>
            <p:spPr>
              <a:xfrm>
                <a:off x="2620365" y="5405811"/>
                <a:ext cx="2827594" cy="260328"/>
              </a:xfrm>
              <a:prstGeom prst="rect">
                <a:avLst/>
              </a:prstGeom>
              <a:noFill/>
            </p:spPr>
            <p:txBody>
              <a:bodyPr wrap="square">
                <a:spAutoFit/>
              </a:bodyPr>
              <a:lstStyle/>
              <a:p>
                <a:r>
                  <a:rPr lang="en-US" sz="1100" i="1" u="sng"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Inserting a nasogastric tube</a:t>
                </a:r>
                <a:endParaRPr lang="en-US" sz="1100" i="1" u="sng" dirty="0">
                  <a:solidFill>
                    <a:srgbClr val="0070C0"/>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E8C16F70-7C47-7E09-CCC3-A242754FAA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6" name="Picture 5" descr="A blue circle with a white camera&#10;&#10;Description automatically generated">
              <a:extLst>
                <a:ext uri="{FF2B5EF4-FFF2-40B4-BE49-F238E27FC236}">
                  <a16:creationId xmlns:a16="http://schemas.microsoft.com/office/drawing/2014/main" id="{B48FFDE6-DBE6-E91E-68B6-1309489F9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14" name="Content Placeholder 4">
            <a:extLst>
              <a:ext uri="{FF2B5EF4-FFF2-40B4-BE49-F238E27FC236}">
                <a16:creationId xmlns:a16="http://schemas.microsoft.com/office/drawing/2014/main" id="{E14B60B4-18BE-BE91-1285-922B511A8E9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91120" y="1734853"/>
            <a:ext cx="3520226" cy="1967717"/>
          </a:xfrm>
          <a:prstGeom prst="rect">
            <a:avLst/>
          </a:prstGeom>
        </p:spPr>
      </p:pic>
      <p:pic>
        <p:nvPicPr>
          <p:cNvPr id="15" name="Picture 14">
            <a:extLst>
              <a:ext uri="{FF2B5EF4-FFF2-40B4-BE49-F238E27FC236}">
                <a16:creationId xmlns:a16="http://schemas.microsoft.com/office/drawing/2014/main" id="{209DFB77-6339-DCFE-66C5-CEB80B60BDC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9047" y="1734854"/>
            <a:ext cx="2634463" cy="1967716"/>
          </a:xfrm>
          <a:prstGeom prst="rect">
            <a:avLst/>
          </a:prstGeom>
        </p:spPr>
      </p:pic>
      <p:grpSp>
        <p:nvGrpSpPr>
          <p:cNvPr id="16" name="Group 15">
            <a:extLst>
              <a:ext uri="{FF2B5EF4-FFF2-40B4-BE49-F238E27FC236}">
                <a16:creationId xmlns:a16="http://schemas.microsoft.com/office/drawing/2014/main" id="{1CEB10A6-F22C-7FA1-A33B-7AFE97AF53B2}"/>
              </a:ext>
            </a:extLst>
          </p:cNvPr>
          <p:cNvGrpSpPr/>
          <p:nvPr/>
        </p:nvGrpSpPr>
        <p:grpSpPr>
          <a:xfrm>
            <a:off x="519047" y="3815202"/>
            <a:ext cx="3854778" cy="1706310"/>
            <a:chOff x="3979585" y="4404401"/>
            <a:chExt cx="2808807" cy="1243313"/>
          </a:xfrm>
        </p:grpSpPr>
        <p:pic>
          <p:nvPicPr>
            <p:cNvPr id="17" name="Picture 16">
              <a:extLst>
                <a:ext uri="{FF2B5EF4-FFF2-40B4-BE49-F238E27FC236}">
                  <a16:creationId xmlns:a16="http://schemas.microsoft.com/office/drawing/2014/main" id="{41A6183A-82B8-41D8-9D92-27113C9F41D2}"/>
                </a:ext>
              </a:extLst>
            </p:cNvPr>
            <p:cNvPicPr>
              <a:picLocks noChangeAspect="1"/>
            </p:cNvPicPr>
            <p:nvPr/>
          </p:nvPicPr>
          <p:blipFill>
            <a:blip r:embed="rId9"/>
            <a:stretch>
              <a:fillRect/>
            </a:stretch>
          </p:blipFill>
          <p:spPr>
            <a:xfrm flipH="1">
              <a:off x="3979585" y="4404402"/>
              <a:ext cx="1536546" cy="1243312"/>
            </a:xfrm>
            <a:prstGeom prst="rect">
              <a:avLst/>
            </a:prstGeom>
          </p:spPr>
        </p:pic>
        <p:pic>
          <p:nvPicPr>
            <p:cNvPr id="18" name="Picture 17">
              <a:extLst>
                <a:ext uri="{FF2B5EF4-FFF2-40B4-BE49-F238E27FC236}">
                  <a16:creationId xmlns:a16="http://schemas.microsoft.com/office/drawing/2014/main" id="{5987312D-825F-59B3-BF44-4D9F236D5A0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5634820" y="4404401"/>
              <a:ext cx="1153572" cy="1243311"/>
            </a:xfrm>
            <a:prstGeom prst="rect">
              <a:avLst/>
            </a:prstGeom>
          </p:spPr>
        </p:pic>
      </p:grpSp>
    </p:spTree>
    <p:extLst>
      <p:ext uri="{BB962C8B-B14F-4D97-AF65-F5344CB8AC3E}">
        <p14:creationId xmlns:p14="http://schemas.microsoft.com/office/powerpoint/2010/main" val="3310643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9E17C-CD21-EDCF-9122-C149282E4E41}"/>
              </a:ext>
            </a:extLst>
          </p:cNvPr>
          <p:cNvSpPr>
            <a:spLocks noGrp="1"/>
          </p:cNvSpPr>
          <p:nvPr>
            <p:ph type="title"/>
          </p:nvPr>
        </p:nvSpPr>
        <p:spPr/>
        <p:txBody>
          <a:bodyPr/>
          <a:lstStyle/>
          <a:p>
            <a:r>
              <a:rPr lang="en-GB" dirty="0"/>
              <a:t>Practise safely placing a nasogastric tube</a:t>
            </a:r>
            <a:endParaRPr lang="en-NO" dirty="0"/>
          </a:p>
        </p:txBody>
      </p:sp>
      <p:sp>
        <p:nvSpPr>
          <p:cNvPr id="2" name="Content Placeholder 1">
            <a:extLst>
              <a:ext uri="{FF2B5EF4-FFF2-40B4-BE49-F238E27FC236}">
                <a16:creationId xmlns:a16="http://schemas.microsoft.com/office/drawing/2014/main" id="{7D56CA7B-B79E-1653-F2FC-9696BF8F26EE}"/>
              </a:ext>
            </a:extLst>
          </p:cNvPr>
          <p:cNvSpPr>
            <a:spLocks noGrp="1"/>
          </p:cNvSpPr>
          <p:nvPr>
            <p:ph idx="1"/>
          </p:nvPr>
        </p:nvSpPr>
        <p:spPr>
          <a:xfrm>
            <a:off x="519047" y="3517899"/>
            <a:ext cx="8117649" cy="2782219"/>
          </a:xfrm>
          <a:prstGeom prst="rect">
            <a:avLst/>
          </a:prstGeom>
        </p:spPr>
        <p:txBody>
          <a:bodyPr/>
          <a:lstStyle/>
          <a:p>
            <a:pPr>
              <a:lnSpc>
                <a:spcPts val="2100"/>
              </a:lnSpc>
              <a:spcBef>
                <a:spcPts val="600"/>
              </a:spcBef>
            </a:pPr>
            <a:r>
              <a:rPr lang="en-GB" sz="1600" dirty="0"/>
              <a:t>Explain to mother and obtain consent</a:t>
            </a:r>
          </a:p>
          <a:p>
            <a:pPr>
              <a:lnSpc>
                <a:spcPts val="2100"/>
              </a:lnSpc>
              <a:spcBef>
                <a:spcPts val="600"/>
              </a:spcBef>
            </a:pPr>
            <a:r>
              <a:rPr lang="en-GB" sz="1600" dirty="0">
                <a:latin typeface="Arial"/>
                <a:cs typeface="Arial"/>
              </a:rPr>
              <a:t>Perform hand hygiene</a:t>
            </a:r>
          </a:p>
          <a:p>
            <a:pPr>
              <a:lnSpc>
                <a:spcPts val="2100"/>
              </a:lnSpc>
              <a:spcBef>
                <a:spcPts val="600"/>
              </a:spcBef>
            </a:pPr>
            <a:r>
              <a:rPr lang="en-GB" sz="1600" dirty="0"/>
              <a:t>Use personal protective equipment (MoH)</a:t>
            </a:r>
          </a:p>
          <a:p>
            <a:pPr>
              <a:lnSpc>
                <a:spcPts val="2100"/>
              </a:lnSpc>
              <a:spcBef>
                <a:spcPts val="600"/>
              </a:spcBef>
            </a:pPr>
            <a:r>
              <a:rPr lang="en-GB" sz="1600" dirty="0"/>
              <a:t>Select appropriate tube size</a:t>
            </a:r>
          </a:p>
          <a:p>
            <a:pPr>
              <a:lnSpc>
                <a:spcPts val="2100"/>
              </a:lnSpc>
              <a:spcBef>
                <a:spcPts val="600"/>
              </a:spcBef>
            </a:pPr>
            <a:r>
              <a:rPr lang="en-GB" sz="1600" dirty="0"/>
              <a:t>Measure length for insertion</a:t>
            </a:r>
          </a:p>
          <a:p>
            <a:pPr>
              <a:lnSpc>
                <a:spcPts val="2100"/>
              </a:lnSpc>
              <a:spcBef>
                <a:spcPts val="600"/>
              </a:spcBef>
            </a:pPr>
            <a:r>
              <a:rPr lang="en-GB" sz="1600" dirty="0"/>
              <a:t>Lubricate tube and position </a:t>
            </a:r>
          </a:p>
          <a:p>
            <a:pPr>
              <a:lnSpc>
                <a:spcPts val="2100"/>
              </a:lnSpc>
              <a:spcBef>
                <a:spcPts val="600"/>
              </a:spcBef>
            </a:pPr>
            <a:r>
              <a:rPr lang="en-GB" sz="1600" dirty="0"/>
              <a:t>Verify correct position</a:t>
            </a:r>
          </a:p>
          <a:p>
            <a:pPr>
              <a:lnSpc>
                <a:spcPts val="2100"/>
              </a:lnSpc>
              <a:spcBef>
                <a:spcPts val="600"/>
              </a:spcBef>
            </a:pPr>
            <a:r>
              <a:rPr lang="en-GB" sz="1600" dirty="0"/>
              <a:t>Secure tube in place and document the depth of insertion</a:t>
            </a:r>
          </a:p>
        </p:txBody>
      </p:sp>
      <p:pic>
        <p:nvPicPr>
          <p:cNvPr id="9" name="Picture 8" descr="A close-up of hands holding a baby&#10;&#10;Description automatically generated">
            <a:extLst>
              <a:ext uri="{FF2B5EF4-FFF2-40B4-BE49-F238E27FC236}">
                <a16:creationId xmlns:a16="http://schemas.microsoft.com/office/drawing/2014/main" id="{818B164B-7D01-11A8-02E3-15300F7A0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25595"/>
            <a:ext cx="5641383" cy="1703405"/>
          </a:xfrm>
          <a:prstGeom prst="rect">
            <a:avLst/>
          </a:prstGeom>
        </p:spPr>
      </p:pic>
    </p:spTree>
    <p:extLst>
      <p:ext uri="{BB962C8B-B14F-4D97-AF65-F5344CB8AC3E}">
        <p14:creationId xmlns:p14="http://schemas.microsoft.com/office/powerpoint/2010/main" val="303486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C2DBF9-9F20-FB64-499F-80F58BCAEBDE}"/>
              </a:ext>
            </a:extLst>
          </p:cNvPr>
          <p:cNvSpPr/>
          <p:nvPr/>
        </p:nvSpPr>
        <p:spPr>
          <a:xfrm>
            <a:off x="530268" y="2135662"/>
            <a:ext cx="8083463" cy="13492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A70C6B94-CC30-ACBC-D5A8-92EA1680A511}"/>
              </a:ext>
            </a:extLst>
          </p:cNvPr>
          <p:cNvSpPr>
            <a:spLocks noGrp="1"/>
          </p:cNvSpPr>
          <p:nvPr>
            <p:ph type="title"/>
          </p:nvPr>
        </p:nvSpPr>
        <p:spPr/>
        <p:txBody>
          <a:bodyPr/>
          <a:lstStyle/>
          <a:p>
            <a:r>
              <a:rPr lang="en-GB" dirty="0"/>
              <a:t>How should you monitor intragastric tube feeding?</a:t>
            </a:r>
            <a:endParaRPr lang="en-NO" dirty="0"/>
          </a:p>
        </p:txBody>
      </p:sp>
      <p:sp>
        <p:nvSpPr>
          <p:cNvPr id="2" name="Content Placeholder 1">
            <a:extLst>
              <a:ext uri="{FF2B5EF4-FFF2-40B4-BE49-F238E27FC236}">
                <a16:creationId xmlns:a16="http://schemas.microsoft.com/office/drawing/2014/main" id="{96F19D1F-2687-7A52-B50C-EB94A043485E}"/>
              </a:ext>
            </a:extLst>
          </p:cNvPr>
          <p:cNvSpPr>
            <a:spLocks noGrp="1"/>
          </p:cNvSpPr>
          <p:nvPr>
            <p:ph idx="1"/>
          </p:nvPr>
        </p:nvSpPr>
        <p:spPr>
          <a:prstGeom prst="rect">
            <a:avLst/>
          </a:prstGeom>
        </p:spPr>
        <p:txBody>
          <a:bodyPr/>
          <a:lstStyle/>
          <a:p>
            <a:pPr marL="0" indent="0">
              <a:buNone/>
            </a:pPr>
            <a:r>
              <a:rPr lang="en-GB" b="1" dirty="0"/>
              <a:t>What should you observe and how should you respond? </a:t>
            </a:r>
            <a:endParaRPr lang="en-US"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BD0E00E-9BF3-9F79-DE03-0375CA9D148C}"/>
              </a:ext>
            </a:extLst>
          </p:cNvPr>
          <p:cNvSpPr/>
          <p:nvPr/>
        </p:nvSpPr>
        <p:spPr>
          <a:xfrm>
            <a:off x="530268" y="3960298"/>
            <a:ext cx="8083463" cy="251108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Content Placeholder 1">
            <a:extLst>
              <a:ext uri="{FF2B5EF4-FFF2-40B4-BE49-F238E27FC236}">
                <a16:creationId xmlns:a16="http://schemas.microsoft.com/office/drawing/2014/main" id="{51AF3D48-B7C9-7010-93D0-EA74393DE48D}"/>
              </a:ext>
            </a:extLst>
          </p:cNvPr>
          <p:cNvSpPr txBox="1">
            <a:spLocks/>
          </p:cNvSpPr>
          <p:nvPr/>
        </p:nvSpPr>
        <p:spPr>
          <a:xfrm>
            <a:off x="530269" y="3579158"/>
            <a:ext cx="7766788" cy="43789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b="1" dirty="0"/>
              <a:t>When should you check the gastric tube?</a:t>
            </a:r>
            <a:endParaRPr lang="en-US" sz="1600" dirty="0">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AABDF320-F671-99E8-F824-C266FA7F0F5D}"/>
              </a:ext>
            </a:extLst>
          </p:cNvPr>
          <p:cNvSpPr txBox="1">
            <a:spLocks/>
          </p:cNvSpPr>
          <p:nvPr/>
        </p:nvSpPr>
        <p:spPr>
          <a:xfrm>
            <a:off x="623722" y="2142734"/>
            <a:ext cx="7579880" cy="107231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spcBef>
                <a:spcPts val="800"/>
              </a:spcBef>
            </a:pPr>
            <a:r>
              <a:rPr lang="en-US" dirty="0"/>
              <a:t>Observe for excessive gagging, coughing, wheezing, </a:t>
            </a:r>
            <a:r>
              <a:rPr lang="en-US" dirty="0" err="1"/>
              <a:t>apnoea</a:t>
            </a:r>
            <a:r>
              <a:rPr lang="en-US" dirty="0"/>
              <a:t> or </a:t>
            </a:r>
            <a:r>
              <a:rPr lang="en-US" dirty="0" err="1"/>
              <a:t>colour</a:t>
            </a:r>
            <a:r>
              <a:rPr lang="en-US" dirty="0"/>
              <a:t> change </a:t>
            </a:r>
            <a:br>
              <a:rPr lang="en-US" dirty="0"/>
            </a:br>
            <a:r>
              <a:rPr lang="en-US" dirty="0"/>
              <a:t>(tube in trachea?).</a:t>
            </a:r>
          </a:p>
          <a:p>
            <a:pPr>
              <a:spcBef>
                <a:spcPts val="800"/>
              </a:spcBef>
            </a:pPr>
            <a:r>
              <a:rPr lang="en-US" dirty="0"/>
              <a:t>If incorrect position suspected, withdraw tube and re-advance once newborn is  stable and comfortable.</a:t>
            </a:r>
          </a:p>
        </p:txBody>
      </p:sp>
      <p:sp>
        <p:nvSpPr>
          <p:cNvPr id="8" name="Content Placeholder 1">
            <a:extLst>
              <a:ext uri="{FF2B5EF4-FFF2-40B4-BE49-F238E27FC236}">
                <a16:creationId xmlns:a16="http://schemas.microsoft.com/office/drawing/2014/main" id="{1E26C52C-4133-B050-586F-80A3EEAD3F86}"/>
              </a:ext>
            </a:extLst>
          </p:cNvPr>
          <p:cNvSpPr txBox="1">
            <a:spLocks/>
          </p:cNvSpPr>
          <p:nvPr/>
        </p:nvSpPr>
        <p:spPr>
          <a:xfrm>
            <a:off x="644577" y="4038607"/>
            <a:ext cx="7652479" cy="286224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spcBef>
                <a:spcPts val="800"/>
              </a:spcBef>
            </a:pPr>
            <a:r>
              <a:rPr lang="en-US" sz="1600" dirty="0">
                <a:latin typeface="Arial" panose="020B0604020202020204" pitchFamily="34" charset="0"/>
                <a:cs typeface="Arial" panose="020B0604020202020204" pitchFamily="34" charset="0"/>
              </a:rPr>
              <a:t>Before feed or medication</a:t>
            </a:r>
          </a:p>
          <a:p>
            <a:pPr>
              <a:spcBef>
                <a:spcPts val="800"/>
              </a:spcBef>
            </a:pPr>
            <a:r>
              <a:rPr lang="en-US" sz="1600" dirty="0">
                <a:latin typeface="Arial" panose="020B0604020202020204" pitchFamily="34" charset="0"/>
                <a:cs typeface="Arial" panose="020B0604020202020204" pitchFamily="34" charset="0"/>
              </a:rPr>
              <a:t>After cough, vomit or gagging</a:t>
            </a:r>
          </a:p>
          <a:p>
            <a:pPr>
              <a:spcBef>
                <a:spcPts val="800"/>
              </a:spcBef>
            </a:pPr>
            <a:r>
              <a:rPr lang="en-US" sz="1600" dirty="0">
                <a:latin typeface="Arial" panose="020B0604020202020204" pitchFamily="34" charset="0"/>
                <a:cs typeface="Arial" panose="020B0604020202020204" pitchFamily="34" charset="0"/>
              </a:rPr>
              <a:t>Any clinical change in newborn’s condition</a:t>
            </a:r>
          </a:p>
          <a:p>
            <a:pPr>
              <a:spcBef>
                <a:spcPts val="800"/>
              </a:spcBef>
            </a:pPr>
            <a:r>
              <a:rPr lang="en-US" sz="1600" dirty="0">
                <a:latin typeface="Arial" panose="020B0604020202020204" pitchFamily="34" charset="0"/>
                <a:cs typeface="Arial" panose="020B0604020202020204" pitchFamily="34" charset="0"/>
              </a:rPr>
              <a:t>Change in tube length suspected</a:t>
            </a:r>
          </a:p>
          <a:p>
            <a:pPr>
              <a:spcBef>
                <a:spcPts val="800"/>
              </a:spcBef>
            </a:pPr>
            <a:r>
              <a:rPr lang="en-US" sz="1600" dirty="0">
                <a:latin typeface="Arial" panose="020B0604020202020204" pitchFamily="34" charset="0"/>
                <a:cs typeface="Arial" panose="020B0604020202020204" pitchFamily="34" charset="0"/>
              </a:rPr>
              <a:t>If milk does not flow</a:t>
            </a:r>
          </a:p>
          <a:p>
            <a:pPr>
              <a:spcBef>
                <a:spcPts val="800"/>
              </a:spcBef>
            </a:pPr>
            <a:r>
              <a:rPr lang="en-US" sz="1600" dirty="0">
                <a:latin typeface="Arial" panose="020B0604020202020204" pitchFamily="34" charset="0"/>
                <a:cs typeface="Arial" panose="020B0604020202020204" pitchFamily="34" charset="0"/>
              </a:rPr>
              <a:t>After routine tube change (every 3 – 7 days)</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2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uiExpand="1" build="p"/>
      <p:bldP spid="8" grpId="0" uiExpand="1" build="p" bldLvl="4"/>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CCD428-3363-2575-7276-740FF0BCC1C1}"/>
              </a:ext>
            </a:extLst>
          </p:cNvPr>
          <p:cNvSpPr>
            <a:spLocks noGrp="1"/>
          </p:cNvSpPr>
          <p:nvPr>
            <p:ph type="title"/>
          </p:nvPr>
        </p:nvSpPr>
        <p:spPr/>
        <p:txBody>
          <a:bodyPr/>
          <a:lstStyle/>
          <a:p>
            <a:r>
              <a:rPr lang="en-GB" dirty="0"/>
              <a:t>Feed via a nasogastric tube</a:t>
            </a:r>
            <a:endParaRPr lang="en-NO" dirty="0"/>
          </a:p>
        </p:txBody>
      </p:sp>
      <p:sp>
        <p:nvSpPr>
          <p:cNvPr id="2" name="Content Placeholder 1">
            <a:extLst>
              <a:ext uri="{FF2B5EF4-FFF2-40B4-BE49-F238E27FC236}">
                <a16:creationId xmlns:a16="http://schemas.microsoft.com/office/drawing/2014/main" id="{4C3B6A26-29C4-6777-93D5-45A90D663547}"/>
              </a:ext>
            </a:extLst>
          </p:cNvPr>
          <p:cNvSpPr>
            <a:spLocks noGrp="1"/>
          </p:cNvSpPr>
          <p:nvPr>
            <p:ph idx="1"/>
          </p:nvPr>
        </p:nvSpPr>
        <p:spPr>
          <a:xfrm>
            <a:off x="3352800" y="1734853"/>
            <a:ext cx="5283896" cy="4565266"/>
          </a:xfrm>
          <a:prstGeom prst="rect">
            <a:avLst/>
          </a:prstGeom>
        </p:spPr>
        <p:txBody>
          <a:bodyPr/>
          <a:lstStyle/>
          <a:p>
            <a:r>
              <a:rPr lang="en-GB" dirty="0">
                <a:latin typeface="Arial"/>
                <a:cs typeface="Arial"/>
              </a:rPr>
              <a:t>Perform hand hygiene.</a:t>
            </a:r>
          </a:p>
          <a:p>
            <a:r>
              <a:rPr lang="en-GB" dirty="0">
                <a:latin typeface="Arial"/>
                <a:cs typeface="Arial"/>
              </a:rPr>
              <a:t>Hold the baby slightly upright.</a:t>
            </a:r>
          </a:p>
          <a:p>
            <a:r>
              <a:rPr lang="en-GB" dirty="0">
                <a:latin typeface="Arial"/>
                <a:cs typeface="Arial"/>
              </a:rPr>
              <a:t>Attach a 20 mL syringe (without plunger) </a:t>
            </a:r>
            <a:br>
              <a:rPr lang="en-GB" dirty="0">
                <a:latin typeface="Arial"/>
                <a:cs typeface="Arial"/>
              </a:rPr>
            </a:br>
            <a:r>
              <a:rPr lang="en-GB" dirty="0">
                <a:latin typeface="Arial"/>
                <a:cs typeface="Arial"/>
              </a:rPr>
              <a:t>to the end of the tube.</a:t>
            </a:r>
          </a:p>
          <a:p>
            <a:r>
              <a:rPr lang="en-GB" dirty="0">
                <a:latin typeface="Arial"/>
                <a:cs typeface="Arial"/>
              </a:rPr>
              <a:t>Pinch the tube closed next to the syringe.</a:t>
            </a:r>
          </a:p>
          <a:p>
            <a:r>
              <a:rPr lang="en-GB" dirty="0">
                <a:latin typeface="Arial"/>
                <a:cs typeface="Arial"/>
              </a:rPr>
              <a:t>Pour expressed breast milk into the syringe.</a:t>
            </a:r>
          </a:p>
          <a:p>
            <a:r>
              <a:rPr lang="en-GB" dirty="0">
                <a:latin typeface="Arial"/>
                <a:cs typeface="Arial"/>
              </a:rPr>
              <a:t>Hold the syringe above the baby’s head.</a:t>
            </a:r>
          </a:p>
          <a:p>
            <a:r>
              <a:rPr lang="en-GB" dirty="0">
                <a:latin typeface="Arial"/>
                <a:cs typeface="Arial"/>
              </a:rPr>
              <a:t>Adjust the height of the syringe to make the </a:t>
            </a:r>
            <a:br>
              <a:rPr lang="en-GB" dirty="0">
                <a:latin typeface="Arial"/>
                <a:cs typeface="Arial"/>
              </a:rPr>
            </a:br>
            <a:r>
              <a:rPr lang="en-GB" dirty="0">
                <a:latin typeface="Arial"/>
                <a:cs typeface="Arial"/>
              </a:rPr>
              <a:t>milk flow slower or faster.</a:t>
            </a:r>
            <a:endParaRPr lang="en-GB" dirty="0"/>
          </a:p>
          <a:p>
            <a:pPr marL="0" indent="0">
              <a:buNone/>
            </a:pPr>
            <a:endParaRPr lang="en-US" dirty="0"/>
          </a:p>
          <a:p>
            <a:pPr marL="0" indent="0">
              <a:buNone/>
            </a:pPr>
            <a:endParaRPr lang="en-GB" dirty="0"/>
          </a:p>
          <a:p>
            <a:endParaRPr lang="en-NO" dirty="0"/>
          </a:p>
        </p:txBody>
      </p:sp>
      <p:pic>
        <p:nvPicPr>
          <p:cNvPr id="6" name="Picture 5" descr="A person holding a tube with a baby&#10;&#10;Description automatically generated">
            <a:extLst>
              <a:ext uri="{FF2B5EF4-FFF2-40B4-BE49-F238E27FC236}">
                <a16:creationId xmlns:a16="http://schemas.microsoft.com/office/drawing/2014/main" id="{12E0BE42-3FE3-2DF1-F27D-1F3862C65E24}"/>
              </a:ext>
            </a:extLst>
          </p:cNvPr>
          <p:cNvPicPr>
            <a:picLocks noChangeAspect="1"/>
          </p:cNvPicPr>
          <p:nvPr/>
        </p:nvPicPr>
        <p:blipFill rotWithShape="1">
          <a:blip r:embed="rId3">
            <a:extLst>
              <a:ext uri="{28A0092B-C50C-407E-A947-70E740481C1C}">
                <a14:useLocalDpi xmlns:a14="http://schemas.microsoft.com/office/drawing/2010/main" val="0"/>
              </a:ext>
            </a:extLst>
          </a:blip>
          <a:srcRect l="4619" t="7924"/>
          <a:stretch/>
        </p:blipFill>
        <p:spPr>
          <a:xfrm>
            <a:off x="507305" y="1734853"/>
            <a:ext cx="2631552" cy="4167820"/>
          </a:xfrm>
          <a:prstGeom prst="rect">
            <a:avLst/>
          </a:prstGeom>
        </p:spPr>
      </p:pic>
    </p:spTree>
    <p:extLst>
      <p:ext uri="{BB962C8B-B14F-4D97-AF65-F5344CB8AC3E}">
        <p14:creationId xmlns:p14="http://schemas.microsoft.com/office/powerpoint/2010/main" val="293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519BF-5ABC-5CA9-95C2-394C05799F8F}"/>
              </a:ext>
            </a:extLst>
          </p:cNvPr>
          <p:cNvSpPr>
            <a:spLocks noGrp="1"/>
          </p:cNvSpPr>
          <p:nvPr>
            <p:ph idx="4294967295"/>
          </p:nvPr>
        </p:nvSpPr>
        <p:spPr>
          <a:xfrm>
            <a:off x="5029200" y="1734853"/>
            <a:ext cx="3607496" cy="2614725"/>
          </a:xfrm>
          <a:prstGeom prst="rect">
            <a:avLst/>
          </a:prstGeom>
        </p:spPr>
        <p:txBody>
          <a:bodyPr/>
          <a:lstStyle/>
          <a:p>
            <a:pPr marL="0" indent="0">
              <a:spcAft>
                <a:spcPts val="600"/>
              </a:spcAft>
              <a:buNone/>
            </a:pPr>
            <a:endParaRPr lang="en-GB" sz="1600" b="1" dirty="0">
              <a:latin typeface="Arial"/>
              <a:cs typeface="Arial"/>
            </a:endParaRPr>
          </a:p>
          <a:p>
            <a:pPr marL="0" indent="0">
              <a:spcAft>
                <a:spcPts val="600"/>
              </a:spcAft>
              <a:buNone/>
            </a:pPr>
            <a:endParaRPr lang="en-GB" sz="1600" b="1" dirty="0">
              <a:latin typeface="Arial"/>
              <a:cs typeface="Arial"/>
            </a:endParaRPr>
          </a:p>
          <a:p>
            <a:pPr marL="0" indent="0">
              <a:spcAft>
                <a:spcPts val="600"/>
              </a:spcAft>
              <a:buNone/>
            </a:pPr>
            <a:endParaRPr lang="en-GB" sz="1600" b="1" dirty="0">
              <a:latin typeface="Arial"/>
              <a:cs typeface="Arial"/>
            </a:endParaRPr>
          </a:p>
          <a:p>
            <a:pPr marL="0" indent="0">
              <a:spcAft>
                <a:spcPts val="600"/>
              </a:spcAft>
              <a:buNone/>
            </a:pPr>
            <a:endParaRPr lang="en-GB" sz="1600" b="1" dirty="0">
              <a:latin typeface="Arial"/>
              <a:cs typeface="Arial"/>
            </a:endParaRPr>
          </a:p>
          <a:p>
            <a:pPr marL="0" indent="0">
              <a:spcBef>
                <a:spcPts val="352"/>
              </a:spcBef>
              <a:buNone/>
            </a:pPr>
            <a:endParaRPr lang="en-GB" sz="1600" dirty="0"/>
          </a:p>
        </p:txBody>
      </p:sp>
      <p:sp>
        <p:nvSpPr>
          <p:cNvPr id="3" name="Title 2">
            <a:extLst>
              <a:ext uri="{FF2B5EF4-FFF2-40B4-BE49-F238E27FC236}">
                <a16:creationId xmlns:a16="http://schemas.microsoft.com/office/drawing/2014/main" id="{2B9B2BB6-65F7-7260-F718-FAF7493B6450}"/>
              </a:ext>
            </a:extLst>
          </p:cNvPr>
          <p:cNvSpPr>
            <a:spLocks noGrp="1"/>
          </p:cNvSpPr>
          <p:nvPr>
            <p:ph type="title"/>
          </p:nvPr>
        </p:nvSpPr>
        <p:spPr/>
        <p:txBody>
          <a:bodyPr/>
          <a:lstStyle/>
          <a:p>
            <a:r>
              <a:rPr lang="en-GB" dirty="0"/>
              <a:t>Support a mother to safely feed with </a:t>
            </a:r>
            <a:br>
              <a:rPr lang="en-GB" dirty="0"/>
            </a:br>
            <a:r>
              <a:rPr lang="en-GB" dirty="0"/>
              <a:t>a nasogastric tube</a:t>
            </a:r>
            <a:endParaRPr lang="en-NO" dirty="0"/>
          </a:p>
        </p:txBody>
      </p:sp>
      <p:pic>
        <p:nvPicPr>
          <p:cNvPr id="4" name="Picture 3">
            <a:extLst>
              <a:ext uri="{FF2B5EF4-FFF2-40B4-BE49-F238E27FC236}">
                <a16:creationId xmlns:a16="http://schemas.microsoft.com/office/drawing/2014/main" id="{25CD670D-C048-037F-E1AD-755C026387FD}"/>
              </a:ext>
            </a:extLst>
          </p:cNvPr>
          <p:cNvPicPr>
            <a:picLocks noChangeAspect="1"/>
          </p:cNvPicPr>
          <p:nvPr/>
        </p:nvPicPr>
        <p:blipFill rotWithShape="1">
          <a:blip r:embed="rId3"/>
          <a:srcRect l="6787" r="13971"/>
          <a:stretch/>
        </p:blipFill>
        <p:spPr>
          <a:xfrm>
            <a:off x="519047" y="1734853"/>
            <a:ext cx="4343914" cy="3650337"/>
          </a:xfrm>
          <a:prstGeom prst="rect">
            <a:avLst/>
          </a:prstGeom>
        </p:spPr>
      </p:pic>
      <p:grpSp>
        <p:nvGrpSpPr>
          <p:cNvPr id="6" name="Group 5">
            <a:extLst>
              <a:ext uri="{FF2B5EF4-FFF2-40B4-BE49-F238E27FC236}">
                <a16:creationId xmlns:a16="http://schemas.microsoft.com/office/drawing/2014/main" id="{079C522C-65E7-FC30-A685-59E4C7AC12D5}"/>
              </a:ext>
            </a:extLst>
          </p:cNvPr>
          <p:cNvGrpSpPr/>
          <p:nvPr/>
        </p:nvGrpSpPr>
        <p:grpSpPr>
          <a:xfrm>
            <a:off x="5127481" y="5025190"/>
            <a:ext cx="3190650" cy="360000"/>
            <a:chOff x="566707" y="4383958"/>
            <a:chExt cx="3190650" cy="360000"/>
          </a:xfrm>
        </p:grpSpPr>
        <p:grpSp>
          <p:nvGrpSpPr>
            <p:cNvPr id="7" name="Group 6">
              <a:extLst>
                <a:ext uri="{FF2B5EF4-FFF2-40B4-BE49-F238E27FC236}">
                  <a16:creationId xmlns:a16="http://schemas.microsoft.com/office/drawing/2014/main" id="{71AC3859-0498-7D06-FDBA-5045A86DDB41}"/>
                </a:ext>
              </a:extLst>
            </p:cNvPr>
            <p:cNvGrpSpPr/>
            <p:nvPr/>
          </p:nvGrpSpPr>
          <p:grpSpPr>
            <a:xfrm>
              <a:off x="690712" y="4440486"/>
              <a:ext cx="3066645" cy="260328"/>
              <a:chOff x="2381314" y="5405811"/>
              <a:chExt cx="3066645" cy="260328"/>
            </a:xfrm>
          </p:grpSpPr>
          <p:sp>
            <p:nvSpPr>
              <p:cNvPr id="9" name="TextBox 8">
                <a:extLst>
                  <a:ext uri="{FF2B5EF4-FFF2-40B4-BE49-F238E27FC236}">
                    <a16:creationId xmlns:a16="http://schemas.microsoft.com/office/drawing/2014/main" id="{102D371F-7247-AD3B-C9AA-A6F899292210}"/>
                  </a:ext>
                </a:extLst>
              </p:cNvPr>
              <p:cNvSpPr txBox="1"/>
              <p:nvPr/>
            </p:nvSpPr>
            <p:spPr>
              <a:xfrm>
                <a:off x="2620365" y="5405811"/>
                <a:ext cx="2827594" cy="260328"/>
              </a:xfrm>
              <a:prstGeom prst="rect">
                <a:avLst/>
              </a:prstGeom>
              <a:noFill/>
            </p:spPr>
            <p:txBody>
              <a:bodyPr wrap="square">
                <a:spAutoFit/>
              </a:bodyPr>
              <a:lstStyle/>
              <a:p>
                <a:pPr>
                  <a:lnSpc>
                    <a:spcPct val="107000"/>
                  </a:lnSpc>
                  <a:spcAft>
                    <a:spcPts val="800"/>
                  </a:spcAft>
                </a:pPr>
                <a:r>
                  <a:rPr lang="en-GB"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Feeding with a gastric tube</a:t>
                </a:r>
                <a:endParaRPr lang="en-GB" sz="1100" i="1" u="sng" dirty="0">
                  <a:solidFill>
                    <a:srgbClr val="0070C0"/>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AB622765-FD62-E009-0E03-3F4FCD3045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6B8709F8-D4A1-1B86-11C2-E9DB09C49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
        <p:nvSpPr>
          <p:cNvPr id="12" name="TextBox 11">
            <a:extLst>
              <a:ext uri="{FF2B5EF4-FFF2-40B4-BE49-F238E27FC236}">
                <a16:creationId xmlns:a16="http://schemas.microsoft.com/office/drawing/2014/main" id="{2FFA3307-FE94-5192-077D-BEC05F4FF13B}"/>
              </a:ext>
            </a:extLst>
          </p:cNvPr>
          <p:cNvSpPr txBox="1"/>
          <p:nvPr/>
        </p:nvSpPr>
        <p:spPr>
          <a:xfrm>
            <a:off x="3371650" y="5149686"/>
            <a:ext cx="1491311" cy="192360"/>
          </a:xfrm>
          <a:prstGeom prst="rect">
            <a:avLst/>
          </a:prstGeom>
          <a:noFill/>
        </p:spPr>
        <p:txBody>
          <a:bodyPr wrap="square">
            <a:spAutoFit/>
          </a:bodyPr>
          <a:lstStyle/>
          <a:p>
            <a:pPr algn="r"/>
            <a:r>
              <a:rPr lang="en-US" sz="650" b="0" i="0" dirty="0">
                <a:solidFill>
                  <a:schemeClr val="bg1"/>
                </a:solidFill>
                <a:effectLst/>
                <a:latin typeface="Arial" panose="020B0604020202020204" pitchFamily="34" charset="0"/>
                <a:cs typeface="Arial" panose="020B0604020202020204" pitchFamily="34" charset="0"/>
              </a:rPr>
              <a:t>©WHO-MCA-</a:t>
            </a:r>
            <a:r>
              <a:rPr lang="en-US" sz="650" b="0" i="0" dirty="0" err="1">
                <a:solidFill>
                  <a:schemeClr val="bg1"/>
                </a:solidFill>
                <a:effectLst/>
                <a:latin typeface="Arial" panose="020B0604020202020204" pitchFamily="34" charset="0"/>
                <a:cs typeface="Arial" panose="020B0604020202020204" pitchFamily="34" charset="0"/>
              </a:rPr>
              <a:t>DaNangKMC</a:t>
            </a:r>
            <a:r>
              <a:rPr lang="en-US" sz="650" b="0" i="0" dirty="0">
                <a:solidFill>
                  <a:schemeClr val="bg1"/>
                </a:solidFill>
                <a:effectLst/>
                <a:latin typeface="Arial" panose="020B0604020202020204" pitchFamily="34" charset="0"/>
                <a:cs typeface="Arial" panose="020B0604020202020204" pitchFamily="34" charset="0"/>
              </a:rPr>
              <a:t>-VNM</a:t>
            </a:r>
            <a:endParaRPr lang="en-US"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99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59C628-7D69-DF3B-7BD4-B488673BDDC4}"/>
              </a:ext>
            </a:extLst>
          </p:cNvPr>
          <p:cNvSpPr>
            <a:spLocks noGrp="1"/>
          </p:cNvSpPr>
          <p:nvPr>
            <p:ph type="title"/>
          </p:nvPr>
        </p:nvSpPr>
        <p:spPr/>
        <p:txBody>
          <a:bodyPr/>
          <a:lstStyle/>
          <a:p>
            <a:r>
              <a:rPr lang="en-GB" dirty="0"/>
              <a:t>Placing a nasogastric tube</a:t>
            </a:r>
            <a:endParaRPr lang="en-NO" dirty="0"/>
          </a:p>
        </p:txBody>
      </p:sp>
      <p:sp>
        <p:nvSpPr>
          <p:cNvPr id="4" name="Plassholder for innhold 4">
            <a:extLst>
              <a:ext uri="{FF2B5EF4-FFF2-40B4-BE49-F238E27FC236}">
                <a16:creationId xmlns:a16="http://schemas.microsoft.com/office/drawing/2014/main" id="{66A1887A-3EF2-B9D5-B407-3B9769A04492}"/>
              </a:ext>
            </a:extLst>
          </p:cNvPr>
          <p:cNvSpPr>
            <a:spLocks noGrp="1"/>
          </p:cNvSpPr>
          <p:nvPr>
            <p:ph idx="1"/>
          </p:nvPr>
        </p:nvSpPr>
        <p:spPr>
          <a:prstGeom prst="rect">
            <a:avLst/>
          </a:prstGeom>
        </p:spPr>
        <p:txBody>
          <a:bodyPr/>
          <a:lstStyle/>
          <a:p>
            <a:pPr marL="0" indent="0">
              <a:buNone/>
            </a:pPr>
            <a:r>
              <a:rPr lang="en-GB" altLang="zh-CN" dirty="0"/>
              <a:t>Form groups  (mother, neonatal nurse, medical student).</a:t>
            </a:r>
            <a:endParaRPr lang="en-US" dirty="0"/>
          </a:p>
          <a:p>
            <a:pPr marL="163195" indent="-163195">
              <a:spcAft>
                <a:spcPts val="600"/>
              </a:spcAft>
            </a:pPr>
            <a:endParaRPr lang="en-GB" b="1" dirty="0"/>
          </a:p>
          <a:p>
            <a:pPr marL="0" indent="0">
              <a:spcAft>
                <a:spcPts val="600"/>
              </a:spcAft>
              <a:buNone/>
            </a:pPr>
            <a:endParaRPr lang="en-GB" b="1" dirty="0"/>
          </a:p>
          <a:p>
            <a:pPr marL="0" indent="0">
              <a:spcBef>
                <a:spcPts val="1914"/>
              </a:spcBef>
              <a:spcAft>
                <a:spcPts val="600"/>
              </a:spcAft>
              <a:buNone/>
            </a:pPr>
            <a:endParaRPr lang="en-GB" b="1" dirty="0">
              <a:latin typeface="Arial"/>
              <a:cs typeface="Arial"/>
            </a:endParaRPr>
          </a:p>
          <a:p>
            <a:pPr marL="0" indent="0">
              <a:spcBef>
                <a:spcPts val="1914"/>
              </a:spcBef>
              <a:spcAft>
                <a:spcPts val="600"/>
              </a:spcAft>
              <a:buNone/>
            </a:pPr>
            <a:r>
              <a:rPr lang="en-GB" b="1" dirty="0">
                <a:latin typeface="Arial"/>
                <a:cs typeface="Arial"/>
              </a:rPr>
              <a:t>Explain the situation to Peter’s mother and then place </a:t>
            </a:r>
            <a:br>
              <a:rPr lang="en-GB" b="1" dirty="0">
                <a:latin typeface="Arial"/>
                <a:cs typeface="Arial"/>
              </a:rPr>
            </a:br>
            <a:r>
              <a:rPr lang="en-GB" b="1" dirty="0">
                <a:latin typeface="Arial"/>
                <a:cs typeface="Arial"/>
              </a:rPr>
              <a:t>a</a:t>
            </a:r>
            <a:r>
              <a:rPr lang="en-GB" b="1" dirty="0"/>
              <a:t> naso</a:t>
            </a:r>
            <a:r>
              <a:rPr lang="en-GB" b="1" dirty="0">
                <a:latin typeface="Arial"/>
                <a:cs typeface="Arial"/>
              </a:rPr>
              <a:t>gastric tube.</a:t>
            </a:r>
          </a:p>
          <a:p>
            <a:pPr marL="0" indent="0">
              <a:spcBef>
                <a:spcPts val="352"/>
              </a:spcBef>
              <a:buNone/>
            </a:pPr>
            <a:endParaRPr lang="en-GB" dirty="0"/>
          </a:p>
          <a:p>
            <a:pPr marL="0" indent="0">
              <a:spcBef>
                <a:spcPts val="352"/>
              </a:spcBef>
              <a:buNone/>
            </a:pPr>
            <a:endParaRPr lang="en-GB" dirty="0"/>
          </a:p>
          <a:p>
            <a:pPr marL="0" indent="0">
              <a:spcBef>
                <a:spcPts val="352"/>
              </a:spcBef>
              <a:buNone/>
            </a:pPr>
            <a:r>
              <a:rPr lang="en-GB" dirty="0"/>
              <a:t>Debrief with your team and facilitator.</a:t>
            </a:r>
            <a:endParaRPr lang="en-US" kern="100" dirty="0">
              <a:latin typeface="Myriad Pro" panose="020B0503030403020204"/>
              <a:ea typeface="Microsoft YaHei" panose="020B0503020204020204" pitchFamily="34" charset="-122"/>
              <a:cs typeface="Times New Roman" panose="02020603050405020304" pitchFamily="18" charset="0"/>
            </a:endParaRPr>
          </a:p>
          <a:p>
            <a:pPr marL="0" indent="0">
              <a:spcBef>
                <a:spcPts val="352"/>
              </a:spcBef>
              <a:buNone/>
            </a:pPr>
            <a:r>
              <a:rPr lang="en-GB" dirty="0"/>
              <a:t> </a:t>
            </a:r>
          </a:p>
        </p:txBody>
      </p:sp>
      <p:sp>
        <p:nvSpPr>
          <p:cNvPr id="5" name="Rectangle 4">
            <a:extLst>
              <a:ext uri="{FF2B5EF4-FFF2-40B4-BE49-F238E27FC236}">
                <a16:creationId xmlns:a16="http://schemas.microsoft.com/office/drawing/2014/main" id="{ACBC8E36-C745-3C2C-91FB-4C1B5FF6309B}"/>
              </a:ext>
            </a:extLst>
          </p:cNvPr>
          <p:cNvSpPr/>
          <p:nvPr/>
        </p:nvSpPr>
        <p:spPr>
          <a:xfrm>
            <a:off x="624680" y="2232900"/>
            <a:ext cx="7977831" cy="138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Peter is 2 days old and weighs 1800 g at 31 weeks.</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Peter cannot feed by cup. He desaturates and chokes.</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The doctor has prescribed NG feeds</a:t>
            </a:r>
            <a:r>
              <a:rPr lang="en-US" spc="-6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416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8642BA-95AE-3744-B086-B1CE86C74922}"/>
              </a:ext>
            </a:extLst>
          </p:cNvPr>
          <p:cNvSpPr>
            <a:spLocks noGrp="1"/>
          </p:cNvSpPr>
          <p:nvPr>
            <p:ph type="title"/>
          </p:nvPr>
        </p:nvSpPr>
        <p:spPr>
          <a:xfrm>
            <a:off x="0" y="0"/>
            <a:ext cx="9141354" cy="1734853"/>
          </a:xfrm>
          <a:prstGeom prst="rect">
            <a:avLst/>
          </a:prstGeom>
        </p:spPr>
        <p:txBody>
          <a:bodyPr/>
          <a:lstStyle/>
          <a:p>
            <a:pPr algn="ctr"/>
            <a:r>
              <a:rPr lang="en-GB" sz="4000" dirty="0"/>
              <a:t>Goal and </a:t>
            </a:r>
            <a:r>
              <a:rPr lang="nb-NO" sz="4000" dirty="0"/>
              <a:t>l</a:t>
            </a:r>
            <a:r>
              <a:rPr lang="en-NO" sz="4000" dirty="0"/>
              <a:t>earning </a:t>
            </a:r>
            <a:r>
              <a:rPr lang="en-GB" sz="4000" dirty="0"/>
              <a:t>outcomes</a:t>
            </a:r>
            <a:endParaRPr lang="en-NO" sz="4000" dirty="0"/>
          </a:p>
        </p:txBody>
      </p:sp>
      <p:sp>
        <p:nvSpPr>
          <p:cNvPr id="5" name="Content Placeholder 4">
            <a:extLst>
              <a:ext uri="{FF2B5EF4-FFF2-40B4-BE49-F238E27FC236}">
                <a16:creationId xmlns:a16="http://schemas.microsoft.com/office/drawing/2014/main" id="{06AC1DB7-9FE9-25C7-2239-55E6C4D3C822}"/>
              </a:ext>
            </a:extLst>
          </p:cNvPr>
          <p:cNvSpPr>
            <a:spLocks noGrp="1"/>
          </p:cNvSpPr>
          <p:nvPr>
            <p:ph idx="1"/>
          </p:nvPr>
        </p:nvSpPr>
        <p:spPr>
          <a:xfrm>
            <a:off x="3638550" y="1734853"/>
            <a:ext cx="4998146" cy="4565266"/>
          </a:xfrm>
        </p:spPr>
        <p:txBody>
          <a:bodyPr/>
          <a:lstStyle/>
          <a:p>
            <a:pPr marL="0" indent="0">
              <a:buNone/>
            </a:pPr>
            <a:r>
              <a:rPr lang="en-US" altLang="en-US" sz="1600" b="1" dirty="0">
                <a:solidFill>
                  <a:schemeClr val="tx1"/>
                </a:solidFill>
              </a:rPr>
              <a:t>Newborns unable to breastfeed receive breast </a:t>
            </a:r>
            <a:br>
              <a:rPr lang="en-US" altLang="en-US" sz="1600" b="1" dirty="0">
                <a:solidFill>
                  <a:schemeClr val="tx1"/>
                </a:solidFill>
              </a:rPr>
            </a:br>
            <a:r>
              <a:rPr lang="en-US" altLang="en-US" sz="1600" b="1" dirty="0">
                <a:solidFill>
                  <a:schemeClr val="tx1"/>
                </a:solidFill>
              </a:rPr>
              <a:t>milk by appropriate alternative feeding methods.</a:t>
            </a:r>
          </a:p>
          <a:p>
            <a:r>
              <a:rPr lang="en-US" sz="1600" dirty="0">
                <a:solidFill>
                  <a:schemeClr val="tx1"/>
                </a:solidFill>
              </a:rPr>
              <a:t>Assess feeding difficulties to select the appropriate </a:t>
            </a:r>
            <a:br>
              <a:rPr lang="en-US" sz="1600" dirty="0">
                <a:solidFill>
                  <a:schemeClr val="tx1"/>
                </a:solidFill>
              </a:rPr>
            </a:br>
            <a:r>
              <a:rPr lang="en-US" sz="1600" dirty="0">
                <a:solidFill>
                  <a:schemeClr val="tx1"/>
                </a:solidFill>
              </a:rPr>
              <a:t>feeding method.</a:t>
            </a:r>
          </a:p>
          <a:p>
            <a:r>
              <a:rPr lang="en-US" sz="1600" dirty="0">
                <a:solidFill>
                  <a:schemeClr val="tx1"/>
                </a:solidFill>
              </a:rPr>
              <a:t>Support mothers to express and store breast milk.</a:t>
            </a:r>
          </a:p>
          <a:p>
            <a:r>
              <a:rPr lang="en-US" sz="1600" dirty="0">
                <a:solidFill>
                  <a:schemeClr val="tx1"/>
                </a:solidFill>
              </a:rPr>
              <a:t>Provide feeds safely by cup and nasogastric tube.</a:t>
            </a:r>
          </a:p>
          <a:p>
            <a:r>
              <a:rPr lang="en-US" sz="1600" dirty="0">
                <a:solidFill>
                  <a:schemeClr val="tx1"/>
                </a:solidFill>
              </a:rPr>
              <a:t>Counsel mothers on feeding their own baby with </a:t>
            </a:r>
            <a:br>
              <a:rPr lang="en-US" sz="1600" dirty="0">
                <a:solidFill>
                  <a:schemeClr val="tx1"/>
                </a:solidFill>
              </a:rPr>
            </a:br>
            <a:r>
              <a:rPr lang="en-US" sz="1600" dirty="0">
                <a:solidFill>
                  <a:schemeClr val="tx1"/>
                </a:solidFill>
              </a:rPr>
              <a:t>alternative methods.  </a:t>
            </a:r>
          </a:p>
          <a:p>
            <a:r>
              <a:rPr lang="en-US" sz="1600" dirty="0">
                <a:solidFill>
                  <a:schemeClr val="tx1"/>
                </a:solidFill>
              </a:rPr>
              <a:t>Support the transition to full breastfeeding.</a:t>
            </a:r>
          </a:p>
          <a:p>
            <a:r>
              <a:rPr lang="en-US" sz="1600" dirty="0">
                <a:solidFill>
                  <a:schemeClr val="tx1"/>
                </a:solidFill>
              </a:rPr>
              <a:t>Use alternatives to mother’s own milk appropriately.</a:t>
            </a:r>
          </a:p>
        </p:txBody>
      </p:sp>
      <p:pic>
        <p:nvPicPr>
          <p:cNvPr id="3" name="Picture 2">
            <a:extLst>
              <a:ext uri="{FF2B5EF4-FFF2-40B4-BE49-F238E27FC236}">
                <a16:creationId xmlns:a16="http://schemas.microsoft.com/office/drawing/2014/main" id="{3A867C0D-B2D5-53C3-C0E2-52D9DF52D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4" y="1734853"/>
            <a:ext cx="3042563" cy="4004489"/>
          </a:xfrm>
          <a:prstGeom prst="rect">
            <a:avLst/>
          </a:prstGeom>
          <a:ln>
            <a:solidFill>
              <a:schemeClr val="bg1">
                <a:lumMod val="75000"/>
              </a:schemeClr>
            </a:solidFill>
          </a:ln>
        </p:spPr>
      </p:pic>
      <p:sp>
        <p:nvSpPr>
          <p:cNvPr id="4" name="Oval 3">
            <a:extLst>
              <a:ext uri="{FF2B5EF4-FFF2-40B4-BE49-F238E27FC236}">
                <a16:creationId xmlns:a16="http://schemas.microsoft.com/office/drawing/2014/main" id="{8862FD1B-BA26-9EEB-8E84-0CB09F7327DC}"/>
              </a:ext>
            </a:extLst>
          </p:cNvPr>
          <p:cNvSpPr/>
          <p:nvPr/>
        </p:nvSpPr>
        <p:spPr>
          <a:xfrm>
            <a:off x="1892300" y="3530600"/>
            <a:ext cx="773626" cy="1168400"/>
          </a:xfrm>
          <a:prstGeom prst="ellipse">
            <a:avLst/>
          </a:prstGeom>
          <a:noFill/>
          <a:ln w="19050">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3911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holding a baby&#10;&#10;Description automatically generated">
            <a:extLst>
              <a:ext uri="{FF2B5EF4-FFF2-40B4-BE49-F238E27FC236}">
                <a16:creationId xmlns:a16="http://schemas.microsoft.com/office/drawing/2014/main" id="{BFD342E1-F4E6-34BA-6FE1-079DBED4B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40" y="1825754"/>
            <a:ext cx="2097285" cy="25493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1A1F862-98F7-4ED1-FC38-36C02EE3FA39}"/>
              </a:ext>
            </a:extLst>
          </p:cNvPr>
          <p:cNvSpPr>
            <a:spLocks noGrp="1"/>
          </p:cNvSpPr>
          <p:nvPr>
            <p:ph type="title"/>
          </p:nvPr>
        </p:nvSpPr>
        <p:spPr/>
        <p:txBody>
          <a:bodyPr/>
          <a:lstStyle/>
          <a:p>
            <a:r>
              <a:rPr lang="en-GB" dirty="0"/>
              <a:t>Support mother to safely feed with a nasogastric tube</a:t>
            </a:r>
            <a:endParaRPr lang="en-NO" dirty="0"/>
          </a:p>
        </p:txBody>
      </p:sp>
      <p:sp>
        <p:nvSpPr>
          <p:cNvPr id="4" name="Plassholder for innhold 4">
            <a:extLst>
              <a:ext uri="{FF2B5EF4-FFF2-40B4-BE49-F238E27FC236}">
                <a16:creationId xmlns:a16="http://schemas.microsoft.com/office/drawing/2014/main" id="{E331219D-BC21-9909-17B0-AA1CC1355943}"/>
              </a:ext>
            </a:extLst>
          </p:cNvPr>
          <p:cNvSpPr>
            <a:spLocks noGrp="1"/>
          </p:cNvSpPr>
          <p:nvPr>
            <p:ph idx="1"/>
          </p:nvPr>
        </p:nvSpPr>
        <p:spPr>
          <a:xfrm>
            <a:off x="2838450" y="1734853"/>
            <a:ext cx="6032500" cy="4565266"/>
          </a:xfrm>
          <a:prstGeom prst="rect">
            <a:avLst/>
          </a:prstGeom>
        </p:spPr>
        <p:txBody>
          <a:bodyPr/>
          <a:lstStyle/>
          <a:p>
            <a:pPr marL="0" indent="0">
              <a:buNone/>
            </a:pPr>
            <a:r>
              <a:rPr lang="en-GB" altLang="zh-CN" dirty="0"/>
              <a:t>In groups (mother, </a:t>
            </a:r>
            <a:r>
              <a:rPr lang="en-GB" altLang="zh-CN" b="1" dirty="0"/>
              <a:t>neonatal nurse</a:t>
            </a:r>
            <a:r>
              <a:rPr lang="en-GB" altLang="zh-CN" dirty="0"/>
              <a:t>, and nursing student).</a:t>
            </a:r>
          </a:p>
          <a:p>
            <a:pPr marL="191770" indent="-191770"/>
            <a:endParaRPr lang="en-US" dirty="0"/>
          </a:p>
          <a:p>
            <a:pPr marL="0" indent="0">
              <a:spcAft>
                <a:spcPts val="600"/>
              </a:spcAft>
              <a:buNone/>
            </a:pPr>
            <a:endParaRPr lang="en-GB" b="1" dirty="0"/>
          </a:p>
          <a:p>
            <a:pPr marL="0" indent="0">
              <a:spcAft>
                <a:spcPts val="600"/>
              </a:spcAft>
              <a:buNone/>
            </a:pPr>
            <a:r>
              <a:rPr lang="en-GB" b="1" dirty="0">
                <a:latin typeface="Arial"/>
                <a:cs typeface="Arial"/>
              </a:rPr>
              <a:t> </a:t>
            </a:r>
          </a:p>
          <a:p>
            <a:pPr marL="0" indent="0">
              <a:spcAft>
                <a:spcPts val="600"/>
              </a:spcAft>
              <a:buNone/>
            </a:pPr>
            <a:r>
              <a:rPr lang="en-GB" b="1" dirty="0">
                <a:latin typeface="Arial"/>
                <a:cs typeface="Arial"/>
              </a:rPr>
              <a:t>Support Peter’s mother to safely feed her baby using</a:t>
            </a:r>
            <a:br>
              <a:rPr lang="en-GB" b="1" dirty="0"/>
            </a:br>
            <a:r>
              <a:rPr lang="en-GB" b="1" dirty="0">
                <a:latin typeface="Arial"/>
                <a:cs typeface="Arial"/>
              </a:rPr>
              <a:t>the nasogastric tube.</a:t>
            </a:r>
          </a:p>
          <a:p>
            <a:pPr marL="0" indent="0">
              <a:spcBef>
                <a:spcPts val="352"/>
              </a:spcBef>
              <a:buNone/>
            </a:pPr>
            <a:endParaRPr lang="en-GB" dirty="0"/>
          </a:p>
          <a:p>
            <a:pPr marL="0" indent="0">
              <a:spcBef>
                <a:spcPts val="352"/>
              </a:spcBef>
              <a:buNone/>
            </a:pPr>
            <a:endParaRPr lang="en-GB" dirty="0"/>
          </a:p>
          <a:p>
            <a:pPr marL="0" indent="0">
              <a:spcBef>
                <a:spcPts val="352"/>
              </a:spcBef>
              <a:buNone/>
            </a:pPr>
            <a:r>
              <a:rPr lang="en-GB" dirty="0"/>
              <a:t>Debrief with your team and facilitator.</a:t>
            </a:r>
            <a:endParaRPr lang="en-US" kern="100" dirty="0">
              <a:latin typeface="Myriad Pro" panose="020B0503030403020204"/>
              <a:ea typeface="Microsoft YaHei" panose="020B0503020204020204" pitchFamily="34" charset="-122"/>
              <a:cs typeface="Times New Roman" panose="02020603050405020304" pitchFamily="18" charset="0"/>
            </a:endParaRPr>
          </a:p>
        </p:txBody>
      </p:sp>
      <p:sp>
        <p:nvSpPr>
          <p:cNvPr id="5" name="Rectangle 4">
            <a:extLst>
              <a:ext uri="{FF2B5EF4-FFF2-40B4-BE49-F238E27FC236}">
                <a16:creationId xmlns:a16="http://schemas.microsoft.com/office/drawing/2014/main" id="{2F7A133C-9D83-5A3B-5900-C4D7829736D7}"/>
              </a:ext>
            </a:extLst>
          </p:cNvPr>
          <p:cNvSpPr/>
          <p:nvPr/>
        </p:nvSpPr>
        <p:spPr>
          <a:xfrm>
            <a:off x="2900597" y="2210507"/>
            <a:ext cx="5828623" cy="1324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Peter cannot feed by cup. You have correctly sited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 NGT and fed him twice via the tube.</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ready for his next feed</a:t>
            </a:r>
            <a:r>
              <a:rPr lang="en-US" spc="-60" dirty="0">
                <a:solidFill>
                  <a:schemeClr val="tx2"/>
                </a:solidFill>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5291FC2C-E9C9-5D01-2876-733950BC5B4A}"/>
              </a:ext>
            </a:extLst>
          </p:cNvPr>
          <p:cNvGrpSpPr/>
          <p:nvPr/>
        </p:nvGrpSpPr>
        <p:grpSpPr>
          <a:xfrm>
            <a:off x="2936038" y="5771157"/>
            <a:ext cx="3190650" cy="360000"/>
            <a:chOff x="566707" y="4383958"/>
            <a:chExt cx="3190650" cy="360000"/>
          </a:xfrm>
        </p:grpSpPr>
        <p:grpSp>
          <p:nvGrpSpPr>
            <p:cNvPr id="8" name="Group 7">
              <a:extLst>
                <a:ext uri="{FF2B5EF4-FFF2-40B4-BE49-F238E27FC236}">
                  <a16:creationId xmlns:a16="http://schemas.microsoft.com/office/drawing/2014/main" id="{C0B688A4-D53B-6EBA-CCDF-5704E5655772}"/>
                </a:ext>
              </a:extLst>
            </p:cNvPr>
            <p:cNvGrpSpPr/>
            <p:nvPr/>
          </p:nvGrpSpPr>
          <p:grpSpPr>
            <a:xfrm>
              <a:off x="690712" y="4440486"/>
              <a:ext cx="3066645" cy="260328"/>
              <a:chOff x="2381314" y="5405811"/>
              <a:chExt cx="3066645" cy="260328"/>
            </a:xfrm>
          </p:grpSpPr>
          <p:sp>
            <p:nvSpPr>
              <p:cNvPr id="10" name="TextBox 9">
                <a:extLst>
                  <a:ext uri="{FF2B5EF4-FFF2-40B4-BE49-F238E27FC236}">
                    <a16:creationId xmlns:a16="http://schemas.microsoft.com/office/drawing/2014/main" id="{F4430A33-01AE-7867-6065-CF5077A350E2}"/>
                  </a:ext>
                </a:extLst>
              </p:cNvPr>
              <p:cNvSpPr txBox="1"/>
              <p:nvPr/>
            </p:nvSpPr>
            <p:spPr>
              <a:xfrm>
                <a:off x="2620365" y="5405811"/>
                <a:ext cx="2827594" cy="260328"/>
              </a:xfrm>
              <a:prstGeom prst="rect">
                <a:avLst/>
              </a:prstGeom>
              <a:noFill/>
            </p:spPr>
            <p:txBody>
              <a:bodyPr wrap="square">
                <a:spAutoFit/>
              </a:bodyPr>
              <a:lstStyle/>
              <a:p>
                <a:pPr>
                  <a:lnSpc>
                    <a:spcPct val="107000"/>
                  </a:lnSpc>
                  <a:spcAft>
                    <a:spcPts val="800"/>
                  </a:spcAft>
                </a:pPr>
                <a:r>
                  <a:rPr lang="en-GB"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Feeding with a gastric tube</a:t>
                </a:r>
                <a:endParaRPr lang="en-GB" sz="1100" i="1" u="sng" dirty="0">
                  <a:solidFill>
                    <a:srgbClr val="0070C0"/>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A1ECA191-ABE2-2B59-380D-B226F5E19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58BD8786-07AC-E708-0643-47F62888F4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
        <p:nvSpPr>
          <p:cNvPr id="13" name="TextBox 12">
            <a:extLst>
              <a:ext uri="{FF2B5EF4-FFF2-40B4-BE49-F238E27FC236}">
                <a16:creationId xmlns:a16="http://schemas.microsoft.com/office/drawing/2014/main" id="{474E7E3E-515E-6FF1-0B90-92A1B3253145}"/>
              </a:ext>
            </a:extLst>
          </p:cNvPr>
          <p:cNvSpPr txBox="1"/>
          <p:nvPr/>
        </p:nvSpPr>
        <p:spPr>
          <a:xfrm>
            <a:off x="1291875" y="4182710"/>
            <a:ext cx="1319350" cy="192360"/>
          </a:xfrm>
          <a:prstGeom prst="rect">
            <a:avLst/>
          </a:prstGeom>
          <a:noFill/>
        </p:spPr>
        <p:txBody>
          <a:bodyPr wrap="square">
            <a:spAutoFit/>
          </a:bodyPr>
          <a:lstStyle/>
          <a:p>
            <a:pPr algn="r"/>
            <a:r>
              <a:rPr lang="en-US" sz="650" b="0" i="0" dirty="0">
                <a:solidFill>
                  <a:schemeClr val="bg1"/>
                </a:solidFill>
                <a:effectLst/>
                <a:latin typeface="Arial" panose="020B0604020202020204" pitchFamily="34" charset="0"/>
                <a:cs typeface="Arial" panose="020B0604020202020204" pitchFamily="34" charset="0"/>
              </a:rPr>
              <a:t>© WHO/Yoshi Shimizu</a:t>
            </a:r>
            <a:endParaRPr lang="en-US"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2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521B-B9BB-56C7-C7E3-327071551CA2}"/>
              </a:ext>
            </a:extLst>
          </p:cNvPr>
          <p:cNvSpPr>
            <a:spLocks noGrp="1"/>
          </p:cNvSpPr>
          <p:nvPr>
            <p:ph type="title"/>
          </p:nvPr>
        </p:nvSpPr>
        <p:spPr/>
        <p:txBody>
          <a:bodyPr/>
          <a:lstStyle/>
          <a:p>
            <a:r>
              <a:rPr lang="en-US" dirty="0"/>
              <a:t>Transition to breastfeeding</a:t>
            </a:r>
          </a:p>
        </p:txBody>
      </p:sp>
    </p:spTree>
    <p:extLst>
      <p:ext uri="{BB962C8B-B14F-4D97-AF65-F5344CB8AC3E}">
        <p14:creationId xmlns:p14="http://schemas.microsoft.com/office/powerpoint/2010/main" val="356633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8CD87-B350-A6CA-2684-FC0D7CEA1A06}"/>
              </a:ext>
            </a:extLst>
          </p:cNvPr>
          <p:cNvSpPr>
            <a:spLocks noGrp="1"/>
          </p:cNvSpPr>
          <p:nvPr>
            <p:ph type="title"/>
          </p:nvPr>
        </p:nvSpPr>
        <p:spPr/>
        <p:txBody>
          <a:bodyPr/>
          <a:lstStyle/>
          <a:p>
            <a:r>
              <a:rPr lang="en-US" altLang="en-US" sz="2800" dirty="0">
                <a:latin typeface="Arial" panose="020B0604020202020204" pitchFamily="34" charset="0"/>
              </a:rPr>
              <a:t>Promote practice time at the breast for small babies not yet able to attach</a:t>
            </a:r>
            <a:endParaRPr lang="en-NO" dirty="0"/>
          </a:p>
        </p:txBody>
      </p:sp>
      <p:sp>
        <p:nvSpPr>
          <p:cNvPr id="2" name="Content Placeholder 1">
            <a:extLst>
              <a:ext uri="{FF2B5EF4-FFF2-40B4-BE49-F238E27FC236}">
                <a16:creationId xmlns:a16="http://schemas.microsoft.com/office/drawing/2014/main" id="{CE9E241C-056D-0D59-077E-D745C136434D}"/>
              </a:ext>
            </a:extLst>
          </p:cNvPr>
          <p:cNvSpPr>
            <a:spLocks noGrp="1"/>
          </p:cNvSpPr>
          <p:nvPr>
            <p:ph idx="1"/>
          </p:nvPr>
        </p:nvSpPr>
        <p:spPr>
          <a:xfrm>
            <a:off x="3016250" y="1734853"/>
            <a:ext cx="5620446" cy="4565266"/>
          </a:xfrm>
          <a:prstGeom prst="rect">
            <a:avLst/>
          </a:prstGeom>
        </p:spPr>
        <p:txBody>
          <a:bodyPr/>
          <a:lstStyle/>
          <a:p>
            <a:pPr marL="0" indent="0">
              <a:lnSpc>
                <a:spcPts val="1920"/>
              </a:lnSpc>
              <a:spcBef>
                <a:spcPts val="700"/>
              </a:spcBef>
              <a:buNone/>
            </a:pPr>
            <a:r>
              <a:rPr lang="en-US" altLang="en-US" sz="1600" b="1" dirty="0"/>
              <a:t>Support a mother to:</a:t>
            </a:r>
          </a:p>
          <a:p>
            <a:pPr lvl="1">
              <a:lnSpc>
                <a:spcPts val="1920"/>
              </a:lnSpc>
              <a:spcBef>
                <a:spcPts val="700"/>
              </a:spcBef>
            </a:pPr>
            <a:r>
              <a:rPr lang="en-US" altLang="en-US" sz="1600" dirty="0"/>
              <a:t>Wash her hands with soap and water</a:t>
            </a:r>
          </a:p>
          <a:p>
            <a:pPr lvl="1">
              <a:lnSpc>
                <a:spcPts val="1920"/>
              </a:lnSpc>
              <a:spcBef>
                <a:spcPts val="700"/>
              </a:spcBef>
            </a:pPr>
            <a:r>
              <a:rPr lang="en-US" altLang="en-US" sz="1600" dirty="0"/>
              <a:t>Hold her baby skin-to-skin, with mouth close to her nipple</a:t>
            </a:r>
          </a:p>
          <a:p>
            <a:pPr lvl="1">
              <a:lnSpc>
                <a:spcPts val="1920"/>
              </a:lnSpc>
              <a:spcBef>
                <a:spcPts val="700"/>
              </a:spcBef>
            </a:pPr>
            <a:r>
              <a:rPr lang="en-US" altLang="en-US" sz="1600" dirty="0"/>
              <a:t>Express some drops of milk onto the nipple</a:t>
            </a:r>
          </a:p>
          <a:p>
            <a:pPr lvl="1">
              <a:lnSpc>
                <a:spcPts val="1920"/>
              </a:lnSpc>
              <a:spcBef>
                <a:spcPts val="700"/>
              </a:spcBef>
            </a:pPr>
            <a:r>
              <a:rPr lang="en-US" altLang="en-US" sz="1600" dirty="0"/>
              <a:t>Wait until the baby is alert and opens the mouth wide</a:t>
            </a:r>
          </a:p>
          <a:p>
            <a:pPr lvl="1">
              <a:lnSpc>
                <a:spcPts val="1920"/>
              </a:lnSpc>
              <a:spcBef>
                <a:spcPts val="700"/>
              </a:spcBef>
            </a:pPr>
            <a:r>
              <a:rPr lang="en-US" altLang="en-US" sz="1600" dirty="0"/>
              <a:t>Stimulate the baby if sleepy</a:t>
            </a:r>
          </a:p>
          <a:p>
            <a:pPr lvl="1">
              <a:lnSpc>
                <a:spcPts val="1920"/>
              </a:lnSpc>
              <a:spcBef>
                <a:spcPts val="700"/>
              </a:spcBef>
            </a:pPr>
            <a:r>
              <a:rPr lang="en-US" altLang="en-US" sz="1600" dirty="0"/>
              <a:t>Let the baby smell and lick the nipple and attempt to suck</a:t>
            </a:r>
          </a:p>
          <a:p>
            <a:pPr lvl="1">
              <a:lnSpc>
                <a:spcPts val="1920"/>
              </a:lnSpc>
              <a:spcBef>
                <a:spcPts val="700"/>
              </a:spcBef>
            </a:pPr>
            <a:r>
              <a:rPr lang="en-US" altLang="en-US" sz="1600" dirty="0"/>
              <a:t>Let some breast milk fall into the baby’s mouth</a:t>
            </a:r>
          </a:p>
          <a:p>
            <a:pPr lvl="1">
              <a:lnSpc>
                <a:spcPts val="1920"/>
              </a:lnSpc>
              <a:spcBef>
                <a:spcPts val="700"/>
              </a:spcBef>
            </a:pPr>
            <a:r>
              <a:rPr lang="en-US" altLang="en-US" sz="1600" dirty="0"/>
              <a:t>Wait until the baby swallows before expressing more </a:t>
            </a:r>
            <a:br>
              <a:rPr lang="en-US" altLang="en-US" sz="1600" dirty="0"/>
            </a:br>
            <a:r>
              <a:rPr lang="en-US" altLang="en-US" sz="1600" dirty="0"/>
              <a:t>drops of breast milk</a:t>
            </a:r>
          </a:p>
          <a:p>
            <a:pPr lvl="1">
              <a:lnSpc>
                <a:spcPts val="1920"/>
              </a:lnSpc>
              <a:spcBef>
                <a:spcPts val="700"/>
              </a:spcBef>
            </a:pPr>
            <a:r>
              <a:rPr lang="en-US" altLang="en-US" sz="1600" dirty="0"/>
              <a:t>Recognize when a baby has had enough - closing the      mouth and taking no more milk</a:t>
            </a:r>
          </a:p>
          <a:p>
            <a:pPr lvl="1">
              <a:lnSpc>
                <a:spcPts val="1920"/>
              </a:lnSpc>
              <a:spcBef>
                <a:spcPts val="700"/>
              </a:spcBef>
            </a:pPr>
            <a:r>
              <a:rPr lang="en-US" altLang="en-US" sz="1600" dirty="0"/>
              <a:t>Repeat this every 1 to 2 hours if the baby is very small      or every 2 to 3 hours if the baby is bigger.</a:t>
            </a:r>
            <a:endParaRPr lang="en-GB" sz="1600" dirty="0"/>
          </a:p>
          <a:p>
            <a:endParaRPr lang="en-NO" sz="1600" dirty="0"/>
          </a:p>
        </p:txBody>
      </p:sp>
      <p:pic>
        <p:nvPicPr>
          <p:cNvPr id="4" name="Picture 3">
            <a:extLst>
              <a:ext uri="{FF2B5EF4-FFF2-40B4-BE49-F238E27FC236}">
                <a16:creationId xmlns:a16="http://schemas.microsoft.com/office/drawing/2014/main" id="{B16064C2-45BA-B748-1C20-6CDC08AEACDF}"/>
              </a:ext>
            </a:extLst>
          </p:cNvPr>
          <p:cNvPicPr>
            <a:picLocks noChangeAspect="1"/>
          </p:cNvPicPr>
          <p:nvPr/>
        </p:nvPicPr>
        <p:blipFill rotWithShape="1">
          <a:blip r:embed="rId3"/>
          <a:srcRect l="35930" t="17528" r="18604" b="13169"/>
          <a:stretch/>
        </p:blipFill>
        <p:spPr>
          <a:xfrm>
            <a:off x="507304" y="1734853"/>
            <a:ext cx="2384008" cy="2021359"/>
          </a:xfrm>
          <a:prstGeom prst="rect">
            <a:avLst/>
          </a:prstGeom>
        </p:spPr>
      </p:pic>
    </p:spTree>
    <p:extLst>
      <p:ext uri="{BB962C8B-B14F-4D97-AF65-F5344CB8AC3E}">
        <p14:creationId xmlns:p14="http://schemas.microsoft.com/office/powerpoint/2010/main" val="3132880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5032AA-27DA-624F-7673-C2AABF3E3D73}"/>
              </a:ext>
            </a:extLst>
          </p:cNvPr>
          <p:cNvSpPr>
            <a:spLocks noGrp="1"/>
          </p:cNvSpPr>
          <p:nvPr>
            <p:ph type="title"/>
          </p:nvPr>
        </p:nvSpPr>
        <p:spPr/>
        <p:txBody>
          <a:bodyPr/>
          <a:lstStyle/>
          <a:p>
            <a:r>
              <a:rPr lang="en-GB" dirty="0"/>
              <a:t>Transitioning to breastfeeding </a:t>
            </a:r>
            <a:endParaRPr lang="en-NO" dirty="0"/>
          </a:p>
        </p:txBody>
      </p:sp>
      <p:pic>
        <p:nvPicPr>
          <p:cNvPr id="4" name="Picture 3">
            <a:hlinkClick r:id="rId3"/>
            <a:extLst>
              <a:ext uri="{FF2B5EF4-FFF2-40B4-BE49-F238E27FC236}">
                <a16:creationId xmlns:a16="http://schemas.microsoft.com/office/drawing/2014/main" id="{B673D06D-70F8-8DE9-9E74-2D2E072D320C}"/>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19047" y="1734853"/>
            <a:ext cx="5138909" cy="3761953"/>
          </a:xfrm>
          <a:prstGeom prst="rect">
            <a:avLst/>
          </a:prstGeom>
          <a:noFill/>
          <a:ln>
            <a:noFill/>
          </a:ln>
        </p:spPr>
      </p:pic>
      <p:grpSp>
        <p:nvGrpSpPr>
          <p:cNvPr id="5" name="Group 4">
            <a:extLst>
              <a:ext uri="{FF2B5EF4-FFF2-40B4-BE49-F238E27FC236}">
                <a16:creationId xmlns:a16="http://schemas.microsoft.com/office/drawing/2014/main" id="{495E91AB-3C53-CC24-AF3D-E03273F215F5}"/>
              </a:ext>
            </a:extLst>
          </p:cNvPr>
          <p:cNvGrpSpPr/>
          <p:nvPr/>
        </p:nvGrpSpPr>
        <p:grpSpPr>
          <a:xfrm>
            <a:off x="527245" y="5804674"/>
            <a:ext cx="3190650" cy="360000"/>
            <a:chOff x="566707" y="4383958"/>
            <a:chExt cx="3190650" cy="360000"/>
          </a:xfrm>
        </p:grpSpPr>
        <p:grpSp>
          <p:nvGrpSpPr>
            <p:cNvPr id="6" name="Group 5">
              <a:extLst>
                <a:ext uri="{FF2B5EF4-FFF2-40B4-BE49-F238E27FC236}">
                  <a16:creationId xmlns:a16="http://schemas.microsoft.com/office/drawing/2014/main" id="{5CAC5963-D9E6-8C5B-C153-38DDE17A8091}"/>
                </a:ext>
              </a:extLst>
            </p:cNvPr>
            <p:cNvGrpSpPr/>
            <p:nvPr/>
          </p:nvGrpSpPr>
          <p:grpSpPr>
            <a:xfrm>
              <a:off x="690712" y="4440486"/>
              <a:ext cx="3066645" cy="260328"/>
              <a:chOff x="2381314" y="5405811"/>
              <a:chExt cx="3066645" cy="260328"/>
            </a:xfrm>
          </p:grpSpPr>
          <p:sp>
            <p:nvSpPr>
              <p:cNvPr id="8" name="TextBox 7">
                <a:extLst>
                  <a:ext uri="{FF2B5EF4-FFF2-40B4-BE49-F238E27FC236}">
                    <a16:creationId xmlns:a16="http://schemas.microsoft.com/office/drawing/2014/main" id="{FE0D4CA8-8BE4-E122-30FA-E1F3B2F1F1EE}"/>
                  </a:ext>
                </a:extLst>
              </p:cNvPr>
              <p:cNvSpPr txBox="1"/>
              <p:nvPr/>
            </p:nvSpPr>
            <p:spPr>
              <a:xfrm>
                <a:off x="2620365" y="5405811"/>
                <a:ext cx="2827594" cy="260328"/>
              </a:xfrm>
              <a:prstGeom prst="rect">
                <a:avLst/>
              </a:prstGeom>
              <a:noFill/>
            </p:spPr>
            <p:txBody>
              <a:bodyPr wrap="square">
                <a:spAutoFit/>
              </a:bodyPr>
              <a:lstStyle/>
              <a:p>
                <a:pPr>
                  <a:lnSpc>
                    <a:spcPct val="107000"/>
                  </a:lnSpc>
                  <a:spcAft>
                    <a:spcPts val="800"/>
                  </a:spcAft>
                </a:pPr>
                <a:r>
                  <a:rPr lang="en-US" sz="1100" i="1" u="sng"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small baby’s feeding journey</a:t>
                </a:r>
                <a:r>
                  <a:rPr lang="en-US" sz="1100" i="1" u="sng" dirty="0">
                    <a:solidFill>
                      <a:srgbClr val="0070C0"/>
                    </a:solidFill>
                    <a:latin typeface="Arial" panose="020B0604020202020204" pitchFamily="34" charset="0"/>
                    <a:cs typeface="Arial" panose="020B0604020202020204" pitchFamily="34" charset="0"/>
                  </a:rPr>
                  <a:t> </a:t>
                </a:r>
              </a:p>
            </p:txBody>
          </p:sp>
          <p:pic>
            <p:nvPicPr>
              <p:cNvPr id="9" name="Graphic 8">
                <a:extLst>
                  <a:ext uri="{FF2B5EF4-FFF2-40B4-BE49-F238E27FC236}">
                    <a16:creationId xmlns:a16="http://schemas.microsoft.com/office/drawing/2014/main" id="{27A347E3-CA20-EBA9-797D-89603CCB1F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62D6C924-FDCA-3AF7-38D6-B7FE2E0762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4009494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13BCAE-D55F-F470-1532-24C1BFC890E5}"/>
              </a:ext>
            </a:extLst>
          </p:cNvPr>
          <p:cNvSpPr>
            <a:spLocks noGrp="1"/>
          </p:cNvSpPr>
          <p:nvPr>
            <p:ph type="title"/>
          </p:nvPr>
        </p:nvSpPr>
        <p:spPr>
          <a:xfrm>
            <a:off x="1715692" y="352623"/>
            <a:ext cx="6950060" cy="1036800"/>
          </a:xfrm>
        </p:spPr>
        <p:txBody>
          <a:bodyPr/>
          <a:lstStyle/>
          <a:p>
            <a:r>
              <a:rPr lang="nb-NO" sz="2800" dirty="0">
                <a:latin typeface="Arial" panose="020B0604020202020204" pitchFamily="34" charset="0"/>
              </a:rPr>
              <a:t>Practise positioning and attachment for the small baby</a:t>
            </a:r>
            <a:endParaRPr lang="en-NO" dirty="0"/>
          </a:p>
        </p:txBody>
      </p:sp>
      <p:pic>
        <p:nvPicPr>
          <p:cNvPr id="4" name="Content Placeholder 2">
            <a:extLst>
              <a:ext uri="{FF2B5EF4-FFF2-40B4-BE49-F238E27FC236}">
                <a16:creationId xmlns:a16="http://schemas.microsoft.com/office/drawing/2014/main" id="{3CA81739-1F4D-7746-4B09-9B48D490CA87}"/>
              </a:ext>
            </a:extLst>
          </p:cNvPr>
          <p:cNvPicPr>
            <a:picLocks noChangeAspect="1"/>
          </p:cNvPicPr>
          <p:nvPr/>
        </p:nvPicPr>
        <p:blipFill rotWithShape="1">
          <a:blip r:embed="rId3"/>
          <a:srcRect t="3669" r="3129" b="2345"/>
          <a:stretch/>
        </p:blipFill>
        <p:spPr>
          <a:xfrm>
            <a:off x="519047" y="1738860"/>
            <a:ext cx="1751963" cy="2023196"/>
          </a:xfrm>
          <a:prstGeom prst="rect">
            <a:avLst/>
          </a:prstGeom>
        </p:spPr>
      </p:pic>
      <p:pic>
        <p:nvPicPr>
          <p:cNvPr id="5" name="Picture 6">
            <a:extLst>
              <a:ext uri="{FF2B5EF4-FFF2-40B4-BE49-F238E27FC236}">
                <a16:creationId xmlns:a16="http://schemas.microsoft.com/office/drawing/2014/main" id="{063AE173-F8AB-2F8E-4788-540714F82F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4664" y="1738860"/>
            <a:ext cx="4590946" cy="3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44BA1BB2-9581-C2CF-E5DB-B35E9D6F279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642" b="2697"/>
          <a:stretch/>
        </p:blipFill>
        <p:spPr>
          <a:xfrm>
            <a:off x="2384664" y="4874519"/>
            <a:ext cx="2534245" cy="1610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E5CB94B9-FFA2-AF46-E129-B328442444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047" y="3842531"/>
            <a:ext cx="1751962" cy="2627943"/>
          </a:xfrm>
          <a:prstGeom prst="rect">
            <a:avLst/>
          </a:prstGeom>
        </p:spPr>
      </p:pic>
      <p:sp>
        <p:nvSpPr>
          <p:cNvPr id="8" name="TextBox 7">
            <a:extLst>
              <a:ext uri="{FF2B5EF4-FFF2-40B4-BE49-F238E27FC236}">
                <a16:creationId xmlns:a16="http://schemas.microsoft.com/office/drawing/2014/main" id="{9F4EB554-470A-793B-B903-B01B97755CF5}"/>
              </a:ext>
            </a:extLst>
          </p:cNvPr>
          <p:cNvSpPr txBox="1"/>
          <p:nvPr/>
        </p:nvSpPr>
        <p:spPr>
          <a:xfrm>
            <a:off x="3487967" y="6289662"/>
            <a:ext cx="1423447"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WHO/Dr Helenlouise Taylor</a:t>
            </a:r>
            <a:endParaRPr lang="en-GB" sz="65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040B82-B28A-1026-EBF0-D05880161719}"/>
              </a:ext>
            </a:extLst>
          </p:cNvPr>
          <p:cNvSpPr txBox="1"/>
          <p:nvPr/>
        </p:nvSpPr>
        <p:spPr>
          <a:xfrm>
            <a:off x="762628" y="6278114"/>
            <a:ext cx="1508381"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WHO/Dr Helenlouise Taylor</a:t>
            </a:r>
            <a:endParaRPr lang="en-GB" sz="65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CC01B7A-A0FB-456D-0378-07393E115917}"/>
              </a:ext>
            </a:extLst>
          </p:cNvPr>
          <p:cNvSpPr txBox="1"/>
          <p:nvPr/>
        </p:nvSpPr>
        <p:spPr>
          <a:xfrm>
            <a:off x="4569010" y="4568112"/>
            <a:ext cx="2418562"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WHO/Dr Ornella Lincetto</a:t>
            </a:r>
          </a:p>
        </p:txBody>
      </p:sp>
      <p:sp>
        <p:nvSpPr>
          <p:cNvPr id="11" name="TextBox 10">
            <a:extLst>
              <a:ext uri="{FF2B5EF4-FFF2-40B4-BE49-F238E27FC236}">
                <a16:creationId xmlns:a16="http://schemas.microsoft.com/office/drawing/2014/main" id="{3E3A26EB-0B2D-04EA-3942-00F4D4DE1947}"/>
              </a:ext>
            </a:extLst>
          </p:cNvPr>
          <p:cNvSpPr txBox="1"/>
          <p:nvPr/>
        </p:nvSpPr>
        <p:spPr>
          <a:xfrm>
            <a:off x="944380" y="3474534"/>
            <a:ext cx="1326630" cy="292388"/>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Da Nang hospital for women &amp; children Vietnam</a:t>
            </a:r>
          </a:p>
        </p:txBody>
      </p:sp>
      <p:grpSp>
        <p:nvGrpSpPr>
          <p:cNvPr id="12" name="Group 11">
            <a:extLst>
              <a:ext uri="{FF2B5EF4-FFF2-40B4-BE49-F238E27FC236}">
                <a16:creationId xmlns:a16="http://schemas.microsoft.com/office/drawing/2014/main" id="{ED88F058-DE88-5D27-0592-E63F3327BF2A}"/>
              </a:ext>
            </a:extLst>
          </p:cNvPr>
          <p:cNvGrpSpPr/>
          <p:nvPr/>
        </p:nvGrpSpPr>
        <p:grpSpPr>
          <a:xfrm>
            <a:off x="5190722" y="6068755"/>
            <a:ext cx="3190650" cy="400907"/>
            <a:chOff x="566707" y="4343051"/>
            <a:chExt cx="3190650" cy="400907"/>
          </a:xfrm>
        </p:grpSpPr>
        <p:grpSp>
          <p:nvGrpSpPr>
            <p:cNvPr id="13" name="Group 12">
              <a:extLst>
                <a:ext uri="{FF2B5EF4-FFF2-40B4-BE49-F238E27FC236}">
                  <a16:creationId xmlns:a16="http://schemas.microsoft.com/office/drawing/2014/main" id="{EC0BC30E-90B6-20B7-C930-156A46E1E6F1}"/>
                </a:ext>
              </a:extLst>
            </p:cNvPr>
            <p:cNvGrpSpPr/>
            <p:nvPr/>
          </p:nvGrpSpPr>
          <p:grpSpPr>
            <a:xfrm>
              <a:off x="690712" y="4343051"/>
              <a:ext cx="3066645" cy="340286"/>
              <a:chOff x="2381314" y="5308376"/>
              <a:chExt cx="3066645" cy="340286"/>
            </a:xfrm>
          </p:grpSpPr>
          <p:sp>
            <p:nvSpPr>
              <p:cNvPr id="15" name="TextBox 14">
                <a:extLst>
                  <a:ext uri="{FF2B5EF4-FFF2-40B4-BE49-F238E27FC236}">
                    <a16:creationId xmlns:a16="http://schemas.microsoft.com/office/drawing/2014/main" id="{BF9E606B-CB92-9D0F-0A43-AF6F8882D138}"/>
                  </a:ext>
                </a:extLst>
              </p:cNvPr>
              <p:cNvSpPr txBox="1"/>
              <p:nvPr/>
            </p:nvSpPr>
            <p:spPr>
              <a:xfrm>
                <a:off x="2620365" y="5308376"/>
                <a:ext cx="2827594" cy="340286"/>
              </a:xfrm>
              <a:prstGeom prst="rect">
                <a:avLst/>
              </a:prstGeom>
              <a:noFill/>
            </p:spPr>
            <p:txBody>
              <a:bodyPr wrap="square" anchor="ctr">
                <a:spAutoFit/>
              </a:bodyPr>
              <a:lstStyle/>
              <a:p>
                <a:pPr indent="0">
                  <a:lnSpc>
                    <a:spcPct val="170000"/>
                  </a:lnSpc>
                  <a:spcBef>
                    <a:spcPts val="0"/>
                  </a:spcBef>
                  <a:buFont typeface="Arial" panose="020B0604020202020204" pitchFamily="34" charset="0"/>
                  <a:buNone/>
                </a:pPr>
                <a:r>
                  <a:rPr lang="en-US" altLang="zh-CN" sz="1100" i="1" u="sng"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Breastfeeding the small baby</a:t>
                </a:r>
                <a:r>
                  <a:rPr lang="en-US" altLang="zh-CN" sz="1100" i="1" u="sng" dirty="0">
                    <a:solidFill>
                      <a:srgbClr val="0070C0"/>
                    </a:solidFill>
                    <a:latin typeface="Arial" panose="020B0604020202020204" pitchFamily="34" charset="0"/>
                    <a:cs typeface="Arial" panose="020B0604020202020204" pitchFamily="34" charset="0"/>
                  </a:rPr>
                  <a:t> 3.24 -7 </a:t>
                </a:r>
              </a:p>
            </p:txBody>
          </p:sp>
          <p:pic>
            <p:nvPicPr>
              <p:cNvPr id="16" name="Graphic 15">
                <a:extLst>
                  <a:ext uri="{FF2B5EF4-FFF2-40B4-BE49-F238E27FC236}">
                    <a16:creationId xmlns:a16="http://schemas.microsoft.com/office/drawing/2014/main" id="{109FFE0D-758A-F0A7-86C6-5F9291DAB9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1314" y="5417418"/>
                <a:ext cx="223731" cy="223731"/>
              </a:xfrm>
              <a:prstGeom prst="rect">
                <a:avLst/>
              </a:prstGeom>
            </p:spPr>
          </p:pic>
        </p:grpSp>
        <p:pic>
          <p:nvPicPr>
            <p:cNvPr id="14" name="Picture 13" descr="A blue circle with a white camera&#10;&#10;Description automatically generated">
              <a:extLst>
                <a:ext uri="{FF2B5EF4-FFF2-40B4-BE49-F238E27FC236}">
                  <a16:creationId xmlns:a16="http://schemas.microsoft.com/office/drawing/2014/main" id="{3A455C3F-F9DA-BD8B-B1DB-448E708CD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1581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2CCF8C-BB2E-F919-0289-64AFA2FBA45B}"/>
              </a:ext>
            </a:extLst>
          </p:cNvPr>
          <p:cNvSpPr>
            <a:spLocks noGrp="1"/>
          </p:cNvSpPr>
          <p:nvPr>
            <p:ph type="title"/>
          </p:nvPr>
        </p:nvSpPr>
        <p:spPr/>
        <p:txBody>
          <a:bodyPr/>
          <a:lstStyle/>
          <a:p>
            <a:r>
              <a:rPr lang="nb-NO" sz="2800" dirty="0"/>
              <a:t>Support Lydia to </a:t>
            </a:r>
            <a:r>
              <a:rPr lang="nb-NO" sz="2800" dirty="0" err="1"/>
              <a:t>breastfeed</a:t>
            </a:r>
            <a:r>
              <a:rPr lang="nb-NO" sz="2800" dirty="0"/>
              <a:t> Amos </a:t>
            </a:r>
            <a:r>
              <a:rPr lang="nb-NO" sz="2800" dirty="0" err="1"/>
              <a:t>while</a:t>
            </a:r>
            <a:r>
              <a:rPr lang="nb-NO" sz="2800" dirty="0"/>
              <a:t> in </a:t>
            </a:r>
            <a:r>
              <a:rPr lang="nb-NO" sz="2800" dirty="0" err="1"/>
              <a:t>kangaroo</a:t>
            </a:r>
            <a:r>
              <a:rPr lang="nb-NO" sz="2800" dirty="0"/>
              <a:t> </a:t>
            </a:r>
            <a:r>
              <a:rPr lang="nb-NO" sz="2800" dirty="0" err="1"/>
              <a:t>position</a:t>
            </a:r>
            <a:endParaRPr lang="en-NO" dirty="0"/>
          </a:p>
        </p:txBody>
      </p:sp>
      <p:sp>
        <p:nvSpPr>
          <p:cNvPr id="2" name="Content Placeholder 1">
            <a:extLst>
              <a:ext uri="{FF2B5EF4-FFF2-40B4-BE49-F238E27FC236}">
                <a16:creationId xmlns:a16="http://schemas.microsoft.com/office/drawing/2014/main" id="{401CE45F-D9E4-2A9D-84EF-B2CA841DDC4C}"/>
              </a:ext>
            </a:extLst>
          </p:cNvPr>
          <p:cNvSpPr>
            <a:spLocks noGrp="1"/>
          </p:cNvSpPr>
          <p:nvPr>
            <p:ph idx="1"/>
          </p:nvPr>
        </p:nvSpPr>
        <p:spPr>
          <a:prstGeom prst="rect">
            <a:avLst/>
          </a:prstGeom>
        </p:spPr>
        <p:txBody>
          <a:bodyPr/>
          <a:lstStyle/>
          <a:p>
            <a:pPr marL="0" indent="0">
              <a:buNone/>
            </a:pPr>
            <a:r>
              <a:rPr lang="en-GB" altLang="zh-CN" sz="1600" dirty="0"/>
              <a:t>Form groups (Lydia, paediatrician and companion).</a:t>
            </a:r>
          </a:p>
          <a:p>
            <a:pPr marL="0" indent="0">
              <a:buNone/>
            </a:pPr>
            <a:endParaRPr lang="en-GB" sz="1600" b="1" dirty="0"/>
          </a:p>
          <a:p>
            <a:pPr marL="0" indent="0">
              <a:buNone/>
            </a:pPr>
            <a:endParaRPr lang="en-GB" sz="300" b="1" dirty="0"/>
          </a:p>
          <a:p>
            <a:pPr marL="0" indent="0">
              <a:lnSpc>
                <a:spcPts val="1100"/>
              </a:lnSpc>
              <a:buNone/>
            </a:pPr>
            <a:endParaRPr lang="en-GB" sz="1600" b="1" dirty="0"/>
          </a:p>
          <a:p>
            <a:pPr marL="0" indent="0">
              <a:buNone/>
            </a:pPr>
            <a:r>
              <a:rPr lang="en-GB" sz="1600" b="1" dirty="0"/>
              <a:t>Counsel Lydia about breastfeeding Amos and support her for good positioning </a:t>
            </a:r>
            <a:br>
              <a:rPr lang="en-GB" sz="1600" b="1" dirty="0"/>
            </a:br>
            <a:r>
              <a:rPr lang="en-GB" sz="1600" b="1" dirty="0"/>
              <a:t>and attachment of her preterm newborn. </a:t>
            </a:r>
            <a:br>
              <a:rPr lang="en-GB" sz="1600" b="1" dirty="0"/>
            </a:br>
            <a:endParaRPr lang="en-GB" sz="1600" b="1" dirty="0"/>
          </a:p>
          <a:p>
            <a:pPr marL="0" indent="0">
              <a:spcBef>
                <a:spcPts val="352"/>
              </a:spcBef>
              <a:buNone/>
            </a:pPr>
            <a:r>
              <a:rPr lang="en-GB" sz="1600" dirty="0"/>
              <a:t>Debrief in your group and with your facilitator.</a:t>
            </a:r>
          </a:p>
        </p:txBody>
      </p:sp>
      <p:sp>
        <p:nvSpPr>
          <p:cNvPr id="5" name="Rectangle 4">
            <a:extLst>
              <a:ext uri="{FF2B5EF4-FFF2-40B4-BE49-F238E27FC236}">
                <a16:creationId xmlns:a16="http://schemas.microsoft.com/office/drawing/2014/main" id="{5F61EA3D-4630-546D-E9F9-148D18BB2495}"/>
              </a:ext>
            </a:extLst>
          </p:cNvPr>
          <p:cNvSpPr/>
          <p:nvPr/>
        </p:nvSpPr>
        <p:spPr>
          <a:xfrm>
            <a:off x="624680" y="2232900"/>
            <a:ext cx="7977831" cy="9899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indent="-162000">
              <a:lnSpc>
                <a:spcPts val="1920"/>
              </a:lnSpc>
              <a:spcBef>
                <a:spcPts val="10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Amos is in kangaroo position, and he is stable and warm. </a:t>
            </a:r>
          </a:p>
          <a:p>
            <a:pPr marL="162000" indent="-162000">
              <a:lnSpc>
                <a:spcPts val="1920"/>
              </a:lnSpc>
              <a:spcBef>
                <a:spcPts val="10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He is showing feeding cues.</a:t>
            </a:r>
          </a:p>
        </p:txBody>
      </p:sp>
      <p:grpSp>
        <p:nvGrpSpPr>
          <p:cNvPr id="6" name="Group 5">
            <a:extLst>
              <a:ext uri="{FF2B5EF4-FFF2-40B4-BE49-F238E27FC236}">
                <a16:creationId xmlns:a16="http://schemas.microsoft.com/office/drawing/2014/main" id="{1C0D7DF6-7176-A77D-ECC8-F7178E9311A4}"/>
              </a:ext>
            </a:extLst>
          </p:cNvPr>
          <p:cNvGrpSpPr/>
          <p:nvPr/>
        </p:nvGrpSpPr>
        <p:grpSpPr>
          <a:xfrm>
            <a:off x="624680" y="5482389"/>
            <a:ext cx="3190650" cy="360000"/>
            <a:chOff x="566707" y="4383958"/>
            <a:chExt cx="3190650" cy="360000"/>
          </a:xfrm>
        </p:grpSpPr>
        <p:grpSp>
          <p:nvGrpSpPr>
            <p:cNvPr id="7" name="Group 6">
              <a:extLst>
                <a:ext uri="{FF2B5EF4-FFF2-40B4-BE49-F238E27FC236}">
                  <a16:creationId xmlns:a16="http://schemas.microsoft.com/office/drawing/2014/main" id="{152E2593-8514-69F8-7619-46DD00F7C3DD}"/>
                </a:ext>
              </a:extLst>
            </p:cNvPr>
            <p:cNvGrpSpPr/>
            <p:nvPr/>
          </p:nvGrpSpPr>
          <p:grpSpPr>
            <a:xfrm>
              <a:off x="690712" y="4440486"/>
              <a:ext cx="3066645" cy="260328"/>
              <a:chOff x="2381314" y="5405811"/>
              <a:chExt cx="3066645" cy="260328"/>
            </a:xfrm>
          </p:grpSpPr>
          <p:sp>
            <p:nvSpPr>
              <p:cNvPr id="9" name="TextBox 8">
                <a:extLst>
                  <a:ext uri="{FF2B5EF4-FFF2-40B4-BE49-F238E27FC236}">
                    <a16:creationId xmlns:a16="http://schemas.microsoft.com/office/drawing/2014/main" id="{F50C607F-422C-DD58-B802-E0323A852EC8}"/>
                  </a:ext>
                </a:extLst>
              </p:cNvPr>
              <p:cNvSpPr txBox="1"/>
              <p:nvPr/>
            </p:nvSpPr>
            <p:spPr>
              <a:xfrm>
                <a:off x="2620365" y="5405811"/>
                <a:ext cx="2827594" cy="260328"/>
              </a:xfrm>
              <a:prstGeom prst="rect">
                <a:avLst/>
              </a:prstGeom>
              <a:noFill/>
            </p:spPr>
            <p:txBody>
              <a:bodyPr wrap="square">
                <a:spAutoFit/>
              </a:bodyPr>
              <a:lstStyle/>
              <a:p>
                <a:pPr>
                  <a:spcBef>
                    <a:spcPts val="352"/>
                  </a:spcBef>
                </a:pPr>
                <a:r>
                  <a:rPr lang="en-GB" sz="1100" i="1" u="sng" dirty="0">
                    <a:solidFill>
                      <a:schemeClr val="tx2"/>
                    </a:solidFill>
                    <a:latin typeface="Arial" panose="020B0604020202020204" pitchFamily="34" charset="0"/>
                    <a:cs typeface="Arial" panose="020B0604020202020204" pitchFamily="34" charset="0"/>
                  </a:rPr>
                  <a:t>Breastfeeding in KMC position</a:t>
                </a:r>
              </a:p>
            </p:txBody>
          </p:sp>
          <p:pic>
            <p:nvPicPr>
              <p:cNvPr id="10" name="Graphic 9">
                <a:extLst>
                  <a:ext uri="{FF2B5EF4-FFF2-40B4-BE49-F238E27FC236}">
                    <a16:creationId xmlns:a16="http://schemas.microsoft.com/office/drawing/2014/main" id="{7349A773-3AF5-FF25-BC07-15910B032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04745495-D03A-917F-7937-27C2A4133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4631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58A685A4-3BD2-EBDC-33C7-297BDC27044E}"/>
              </a:ext>
            </a:extLst>
          </p:cNvPr>
          <p:cNvPicPr>
            <a:picLocks noChangeAspect="1"/>
          </p:cNvPicPr>
          <p:nvPr/>
        </p:nvPicPr>
        <p:blipFill rotWithShape="1">
          <a:blip r:embed="rId3"/>
          <a:srcRect t="2825" r="2517" b="1770"/>
          <a:stretch/>
        </p:blipFill>
        <p:spPr>
          <a:xfrm>
            <a:off x="507304" y="1715874"/>
            <a:ext cx="3772212" cy="4394247"/>
          </a:xfrm>
          <a:prstGeom prst="rect">
            <a:avLst/>
          </a:prstGeom>
        </p:spPr>
      </p:pic>
      <p:sp>
        <p:nvSpPr>
          <p:cNvPr id="5" name="TextBox 4">
            <a:extLst>
              <a:ext uri="{FF2B5EF4-FFF2-40B4-BE49-F238E27FC236}">
                <a16:creationId xmlns:a16="http://schemas.microsoft.com/office/drawing/2014/main" id="{56F72590-C470-9CF2-4BD5-38DDDCBEAFAE}"/>
              </a:ext>
            </a:extLst>
          </p:cNvPr>
          <p:cNvSpPr txBox="1"/>
          <p:nvPr/>
        </p:nvSpPr>
        <p:spPr>
          <a:xfrm>
            <a:off x="2043231" y="5917761"/>
            <a:ext cx="2236285"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Da Nang hospital for women &amp; children Vietnam</a:t>
            </a:r>
          </a:p>
        </p:txBody>
      </p:sp>
      <p:sp>
        <p:nvSpPr>
          <p:cNvPr id="8" name="Title 7">
            <a:extLst>
              <a:ext uri="{FF2B5EF4-FFF2-40B4-BE49-F238E27FC236}">
                <a16:creationId xmlns:a16="http://schemas.microsoft.com/office/drawing/2014/main" id="{A2C5DFA1-A019-779C-5856-8CB9B8B1B8E4}"/>
              </a:ext>
            </a:extLst>
          </p:cNvPr>
          <p:cNvSpPr>
            <a:spLocks noGrp="1"/>
          </p:cNvSpPr>
          <p:nvPr>
            <p:ph type="title"/>
          </p:nvPr>
        </p:nvSpPr>
        <p:spPr/>
        <p:txBody>
          <a:bodyPr/>
          <a:lstStyle/>
          <a:p>
            <a:r>
              <a:rPr lang="en-GB" dirty="0"/>
              <a:t>How long does it take to transition to full breastfeeding? </a:t>
            </a:r>
            <a:endParaRPr lang="en-NO" dirty="0"/>
          </a:p>
        </p:txBody>
      </p:sp>
    </p:spTree>
    <p:extLst>
      <p:ext uri="{BB962C8B-B14F-4D97-AF65-F5344CB8AC3E}">
        <p14:creationId xmlns:p14="http://schemas.microsoft.com/office/powerpoint/2010/main" val="282671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B7E08-3110-2E32-C3DC-89478BDF99F9}"/>
              </a:ext>
            </a:extLst>
          </p:cNvPr>
          <p:cNvSpPr>
            <a:spLocks noGrp="1"/>
          </p:cNvSpPr>
          <p:nvPr>
            <p:ph type="title"/>
          </p:nvPr>
        </p:nvSpPr>
        <p:spPr/>
        <p:txBody>
          <a:bodyPr/>
          <a:lstStyle/>
          <a:p>
            <a:r>
              <a:rPr lang="en-GB" dirty="0"/>
              <a:t>Transition to breastfeeding</a:t>
            </a:r>
            <a:endParaRPr lang="en-NO" dirty="0"/>
          </a:p>
        </p:txBody>
      </p:sp>
      <p:sp>
        <p:nvSpPr>
          <p:cNvPr id="2" name="Content Placeholder 1">
            <a:extLst>
              <a:ext uri="{FF2B5EF4-FFF2-40B4-BE49-F238E27FC236}">
                <a16:creationId xmlns:a16="http://schemas.microsoft.com/office/drawing/2014/main" id="{9C243552-599F-62DC-C90B-C8979B6ECCC5}"/>
              </a:ext>
            </a:extLst>
          </p:cNvPr>
          <p:cNvSpPr>
            <a:spLocks noGrp="1"/>
          </p:cNvSpPr>
          <p:nvPr>
            <p:ph idx="1"/>
          </p:nvPr>
        </p:nvSpPr>
        <p:spPr>
          <a:xfrm>
            <a:off x="2830981" y="1734853"/>
            <a:ext cx="5805715" cy="4565266"/>
          </a:xfrm>
          <a:prstGeom prst="rect">
            <a:avLst/>
          </a:prstGeom>
        </p:spPr>
        <p:txBody>
          <a:bodyPr/>
          <a:lstStyle/>
          <a:p>
            <a:pPr marL="0" indent="0">
              <a:buNone/>
            </a:pPr>
            <a:r>
              <a:rPr lang="en-GB" altLang="zh-CN" dirty="0"/>
              <a:t>Form groups (mother, midwife,</a:t>
            </a:r>
            <a:r>
              <a:rPr lang="en-GB" altLang="zh-CN" b="1" dirty="0"/>
              <a:t> </a:t>
            </a:r>
            <a:r>
              <a:rPr lang="en-GB" altLang="zh-CN" dirty="0"/>
              <a:t>companion).</a:t>
            </a:r>
            <a:br>
              <a:rPr lang="en-GB" altLang="zh-CN" dirty="0"/>
            </a:br>
            <a:endParaRPr lang="en-GB" altLang="zh-CN" dirty="0"/>
          </a:p>
          <a:p>
            <a:pPr marL="0" indent="0">
              <a:buNone/>
            </a:pPr>
            <a:endParaRPr lang="en-GB" altLang="zh-CN" dirty="0"/>
          </a:p>
          <a:p>
            <a:pPr marL="0" indent="0">
              <a:buNone/>
            </a:pPr>
            <a:endParaRPr lang="en-GB" altLang="zh-CN" dirty="0"/>
          </a:p>
          <a:p>
            <a:pPr marL="0" indent="0">
              <a:buNone/>
            </a:pPr>
            <a:endParaRPr lang="en-GB" altLang="zh-CN" dirty="0"/>
          </a:p>
          <a:p>
            <a:pPr marL="0" indent="0">
              <a:buNone/>
            </a:pPr>
            <a:endParaRPr lang="en-GB" altLang="zh-CN" dirty="0"/>
          </a:p>
          <a:p>
            <a:pPr marL="0" indent="0">
              <a:buNone/>
            </a:pPr>
            <a:r>
              <a:rPr lang="en-US" altLang="zh-CN" b="1" dirty="0"/>
              <a:t>Support her mother to transition to breastfeeding.</a:t>
            </a:r>
            <a:endParaRPr lang="en-GB" b="1" dirty="0"/>
          </a:p>
          <a:p>
            <a:pPr marL="0" indent="0">
              <a:buNone/>
            </a:pPr>
            <a:endParaRPr lang="en-GB" b="1" dirty="0"/>
          </a:p>
          <a:p>
            <a:pPr marL="0" indent="0">
              <a:spcBef>
                <a:spcPts val="352"/>
              </a:spcBef>
              <a:buNone/>
            </a:pPr>
            <a:endParaRPr lang="en-GB" dirty="0"/>
          </a:p>
          <a:p>
            <a:pPr marL="0" indent="0">
              <a:spcBef>
                <a:spcPts val="352"/>
              </a:spcBef>
              <a:buNone/>
            </a:pPr>
            <a:r>
              <a:rPr lang="en-GB" dirty="0"/>
              <a:t>Debrief with your team and facilitator.</a:t>
            </a:r>
            <a:endParaRPr lang="en-US" kern="100" dirty="0">
              <a:latin typeface="Myriad Pro" panose="020B0503030403020204"/>
              <a:ea typeface="Microsoft YaHei" panose="020B0503020204020204" pitchFamily="34" charset="-122"/>
              <a:cs typeface="Times New Roman" panose="02020603050405020304" pitchFamily="18" charset="0"/>
            </a:endParaRPr>
          </a:p>
          <a:p>
            <a:pPr marL="0" indent="0">
              <a:spcBef>
                <a:spcPts val="352"/>
              </a:spcBef>
              <a:buNone/>
            </a:pPr>
            <a:r>
              <a:rPr lang="en-GB" dirty="0"/>
              <a:t> </a:t>
            </a:r>
          </a:p>
          <a:p>
            <a:endParaRPr lang="en-NO" dirty="0"/>
          </a:p>
        </p:txBody>
      </p:sp>
      <p:sp>
        <p:nvSpPr>
          <p:cNvPr id="6" name="Rectangle 5">
            <a:extLst>
              <a:ext uri="{FF2B5EF4-FFF2-40B4-BE49-F238E27FC236}">
                <a16:creationId xmlns:a16="http://schemas.microsoft.com/office/drawing/2014/main" id="{DD2C6931-6A6F-6572-CADA-929665082E7C}"/>
              </a:ext>
            </a:extLst>
          </p:cNvPr>
          <p:cNvSpPr/>
          <p:nvPr/>
        </p:nvSpPr>
        <p:spPr>
          <a:xfrm>
            <a:off x="2830981" y="2182099"/>
            <a:ext cx="5771530" cy="1932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Esme weighs 1.9 kg. She was cup fed for 3 days.</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Esme is showing feeding cues and is active and hungry.</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Her mother breastfed her first born who was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born at term. </a:t>
            </a:r>
          </a:p>
        </p:txBody>
      </p:sp>
      <p:pic>
        <p:nvPicPr>
          <p:cNvPr id="7" name="Picture 6" descr="A person holding a baby&#10;&#10;Description automatically generated">
            <a:extLst>
              <a:ext uri="{FF2B5EF4-FFF2-40B4-BE49-F238E27FC236}">
                <a16:creationId xmlns:a16="http://schemas.microsoft.com/office/drawing/2014/main" id="{C053E269-9BAC-88A3-D0D2-90AFB653E6FC}"/>
              </a:ext>
            </a:extLst>
          </p:cNvPr>
          <p:cNvPicPr>
            <a:picLocks noChangeAspect="1"/>
          </p:cNvPicPr>
          <p:nvPr/>
        </p:nvPicPr>
        <p:blipFill rotWithShape="1">
          <a:blip r:embed="rId3">
            <a:extLst>
              <a:ext uri="{28A0092B-C50C-407E-A947-70E740481C1C}">
                <a14:useLocalDpi xmlns:a14="http://schemas.microsoft.com/office/drawing/2010/main" val="0"/>
              </a:ext>
            </a:extLst>
          </a:blip>
          <a:srcRect b="7905"/>
          <a:stretch/>
        </p:blipFill>
        <p:spPr>
          <a:xfrm>
            <a:off x="499554" y="1734853"/>
            <a:ext cx="2111815" cy="2776989"/>
          </a:xfrm>
          <a:prstGeom prst="rect">
            <a:avLst/>
          </a:prstGeom>
        </p:spPr>
      </p:pic>
    </p:spTree>
    <p:extLst>
      <p:ext uri="{BB962C8B-B14F-4D97-AF65-F5344CB8AC3E}">
        <p14:creationId xmlns:p14="http://schemas.microsoft.com/office/powerpoint/2010/main" val="41136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EA78-DD84-A935-1FF8-561C27185E07}"/>
              </a:ext>
            </a:extLst>
          </p:cNvPr>
          <p:cNvSpPr>
            <a:spLocks noGrp="1"/>
          </p:cNvSpPr>
          <p:nvPr>
            <p:ph type="title"/>
          </p:nvPr>
        </p:nvSpPr>
        <p:spPr/>
        <p:txBody>
          <a:bodyPr/>
          <a:lstStyle/>
          <a:p>
            <a:r>
              <a:rPr lang="en-US" dirty="0"/>
              <a:t>Alternatives to mother’s </a:t>
            </a:r>
            <a:br>
              <a:rPr lang="en-US" dirty="0"/>
            </a:br>
            <a:r>
              <a:rPr lang="en-US" dirty="0"/>
              <a:t>own milk</a:t>
            </a:r>
          </a:p>
        </p:txBody>
      </p:sp>
    </p:spTree>
    <p:extLst>
      <p:ext uri="{BB962C8B-B14F-4D97-AF65-F5344CB8AC3E}">
        <p14:creationId xmlns:p14="http://schemas.microsoft.com/office/powerpoint/2010/main" val="240668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11800C-AA5C-CDC6-353E-4C86B6E3F46D}"/>
              </a:ext>
            </a:extLst>
          </p:cNvPr>
          <p:cNvSpPr>
            <a:spLocks noGrp="1"/>
          </p:cNvSpPr>
          <p:nvPr>
            <p:ph type="title"/>
          </p:nvPr>
        </p:nvSpPr>
        <p:spPr/>
        <p:txBody>
          <a:bodyPr/>
          <a:lstStyle/>
          <a:p>
            <a:r>
              <a:rPr lang="en-US" altLang="zh-CN" dirty="0"/>
              <a:t>When is donor milk feeding recommended? </a:t>
            </a:r>
            <a:endParaRPr lang="en-NO" dirty="0"/>
          </a:p>
        </p:txBody>
      </p:sp>
      <p:sp>
        <p:nvSpPr>
          <p:cNvPr id="2" name="Content Placeholder 1">
            <a:extLst>
              <a:ext uri="{FF2B5EF4-FFF2-40B4-BE49-F238E27FC236}">
                <a16:creationId xmlns:a16="http://schemas.microsoft.com/office/drawing/2014/main" id="{3A4EAFB7-EA5A-A80B-9EEF-7D459776B98C}"/>
              </a:ext>
            </a:extLst>
          </p:cNvPr>
          <p:cNvSpPr>
            <a:spLocks noGrp="1"/>
          </p:cNvSpPr>
          <p:nvPr>
            <p:ph idx="1"/>
          </p:nvPr>
        </p:nvSpPr>
        <p:spPr>
          <a:xfrm>
            <a:off x="3727450" y="1734853"/>
            <a:ext cx="3371850" cy="4565266"/>
          </a:xfrm>
          <a:prstGeom prst="rect">
            <a:avLst/>
          </a:prstGeom>
        </p:spPr>
        <p:txBody>
          <a:bodyPr/>
          <a:lstStyle/>
          <a:p>
            <a:pPr marL="0" indent="0">
              <a:buNone/>
            </a:pPr>
            <a:r>
              <a:rPr lang="en-US" altLang="zh-CN" dirty="0"/>
              <a:t>Find the recommendations and evidence on page 20-22.</a:t>
            </a:r>
            <a:endParaRPr lang="zh-CN" altLang="en-US" dirty="0"/>
          </a:p>
          <a:p>
            <a:pPr marL="0" indent="0">
              <a:buNone/>
            </a:pPr>
            <a:endParaRPr lang="en-US" altLang="zh-CN" dirty="0"/>
          </a:p>
          <a:p>
            <a:pPr marL="0" indent="0">
              <a:buNone/>
            </a:pPr>
            <a:endParaRPr lang="en-US" altLang="zh-CN" dirty="0"/>
          </a:p>
          <a:p>
            <a:pPr marL="0" indent="0">
              <a:buNone/>
            </a:pPr>
            <a:endParaRPr lang="en-US" altLang="zh-CN" dirty="0"/>
          </a:p>
          <a:p>
            <a:endParaRPr lang="en-US" altLang="zh-CN" dirty="0"/>
          </a:p>
          <a:p>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pic>
        <p:nvPicPr>
          <p:cNvPr id="4" name="Picture 3" descr="A close-up of a baby&#10;&#10;Description automatically generated with medium confidence">
            <a:hlinkClick r:id="rId3"/>
            <a:extLst>
              <a:ext uri="{FF2B5EF4-FFF2-40B4-BE49-F238E27FC236}">
                <a16:creationId xmlns:a16="http://schemas.microsoft.com/office/drawing/2014/main" id="{F8EADB58-7420-A41A-035E-7BD50AC6E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47" y="1734853"/>
            <a:ext cx="2988849" cy="4235481"/>
          </a:xfrm>
          <a:prstGeom prst="rect">
            <a:avLst/>
          </a:prstGeom>
        </p:spPr>
      </p:pic>
    </p:spTree>
    <p:extLst>
      <p:ext uri="{BB962C8B-B14F-4D97-AF65-F5344CB8AC3E}">
        <p14:creationId xmlns:p14="http://schemas.microsoft.com/office/powerpoint/2010/main" val="320922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D99447-D950-5FB5-70F9-18693219B8D9}"/>
              </a:ext>
            </a:extLst>
          </p:cNvPr>
          <p:cNvSpPr/>
          <p:nvPr/>
        </p:nvSpPr>
        <p:spPr>
          <a:xfrm>
            <a:off x="0" y="0"/>
            <a:ext cx="9144000" cy="6858000"/>
          </a:xfrm>
          <a:prstGeom prst="rect">
            <a:avLst/>
          </a:prstGeom>
          <a:solidFill>
            <a:srgbClr val="F9F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1">
            <a:extLst>
              <a:ext uri="{FF2B5EF4-FFF2-40B4-BE49-F238E27FC236}">
                <a16:creationId xmlns:a16="http://schemas.microsoft.com/office/drawing/2014/main" id="{EC977142-AEB6-94B6-97FB-BCDA7D0DCBB4}"/>
              </a:ext>
            </a:extLst>
          </p:cNvPr>
          <p:cNvSpPr>
            <a:spLocks noGrp="1"/>
          </p:cNvSpPr>
          <p:nvPr>
            <p:ph idx="4294967295"/>
          </p:nvPr>
        </p:nvSpPr>
        <p:spPr>
          <a:xfrm>
            <a:off x="1825331" y="1583552"/>
            <a:ext cx="5418766" cy="496483"/>
          </a:xfrm>
          <a:prstGeom prst="rect">
            <a:avLst/>
          </a:prstGeom>
        </p:spPr>
        <p:txBody>
          <a:bodyPr/>
          <a:lstStyle/>
          <a:p>
            <a:pPr marL="0" indent="0" algn="ctr">
              <a:buNone/>
            </a:pPr>
            <a:r>
              <a:rPr lang="nb-NO" sz="1800" dirty="0">
                <a:latin typeface="Arial" panose="020B0604020202020204" pitchFamily="34" charset="0"/>
                <a:cs typeface="Arial" panose="020B0604020202020204" pitchFamily="34" charset="0"/>
              </a:rPr>
              <a:t>Some newborn babies cannot breastfeed. </a:t>
            </a:r>
            <a:endParaRPr lang="en-US" sz="1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8233322-27D3-8137-377A-C34771DDEDD6}"/>
              </a:ext>
            </a:extLst>
          </p:cNvPr>
          <p:cNvSpPr>
            <a:spLocks noGrp="1"/>
          </p:cNvSpPr>
          <p:nvPr>
            <p:ph type="title"/>
          </p:nvPr>
        </p:nvSpPr>
        <p:spPr>
          <a:xfrm>
            <a:off x="519046" y="0"/>
            <a:ext cx="8105908" cy="1583552"/>
          </a:xfrm>
          <a:prstGeom prst="rect">
            <a:avLst/>
          </a:prstGeom>
        </p:spPr>
        <p:txBody>
          <a:bodyPr/>
          <a:lstStyle/>
          <a:p>
            <a:pPr algn="ctr"/>
            <a:r>
              <a:rPr lang="nb-NO" sz="4000" dirty="0"/>
              <a:t>The situation</a:t>
            </a:r>
            <a:endParaRPr lang="en-NO" sz="4000" dirty="0"/>
          </a:p>
        </p:txBody>
      </p:sp>
      <p:pic>
        <p:nvPicPr>
          <p:cNvPr id="4" name="Content Placeholder 4">
            <a:extLst>
              <a:ext uri="{FF2B5EF4-FFF2-40B4-BE49-F238E27FC236}">
                <a16:creationId xmlns:a16="http://schemas.microsoft.com/office/drawing/2014/main" id="{E8FF273F-0818-F248-B768-90BC4CDC4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903" y="2080035"/>
            <a:ext cx="5329591" cy="3563212"/>
          </a:xfrm>
          <a:prstGeom prst="rect">
            <a:avLst/>
          </a:prstGeom>
        </p:spPr>
      </p:pic>
      <p:sp>
        <p:nvSpPr>
          <p:cNvPr id="16" name="TextBox 15">
            <a:extLst>
              <a:ext uri="{FF2B5EF4-FFF2-40B4-BE49-F238E27FC236}">
                <a16:creationId xmlns:a16="http://schemas.microsoft.com/office/drawing/2014/main" id="{A9B909FF-0B07-FA95-B43F-67E103E508DF}"/>
              </a:ext>
            </a:extLst>
          </p:cNvPr>
          <p:cNvSpPr txBox="1"/>
          <p:nvPr/>
        </p:nvSpPr>
        <p:spPr>
          <a:xfrm>
            <a:off x="5681771" y="5440975"/>
            <a:ext cx="1524573" cy="192360"/>
          </a:xfrm>
          <a:prstGeom prst="rect">
            <a:avLst/>
          </a:prstGeom>
          <a:noFill/>
        </p:spPr>
        <p:txBody>
          <a:bodyPr wrap="square">
            <a:spAutoFit/>
          </a:bodyPr>
          <a:lstStyle/>
          <a:p>
            <a:pPr algn="r"/>
            <a:r>
              <a:rPr lang="en-US" sz="650" b="0" i="0" dirty="0">
                <a:solidFill>
                  <a:schemeClr val="bg1"/>
                </a:solidFill>
                <a:effectLst/>
                <a:latin typeface="Arial" panose="020B0604020202020204" pitchFamily="34" charset="0"/>
                <a:cs typeface="Arial" panose="020B0604020202020204" pitchFamily="34" charset="0"/>
              </a:rPr>
              <a:t>© WHO/Yoshi Shimizu</a:t>
            </a:r>
            <a:endParaRPr lang="en-US"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919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E923B-8A38-3C20-CCAF-0E4E15904D61}"/>
              </a:ext>
            </a:extLst>
          </p:cNvPr>
          <p:cNvSpPr>
            <a:spLocks noGrp="1"/>
          </p:cNvSpPr>
          <p:nvPr>
            <p:ph type="title"/>
          </p:nvPr>
        </p:nvSpPr>
        <p:spPr/>
        <p:txBody>
          <a:bodyPr/>
          <a:lstStyle/>
          <a:p>
            <a:r>
              <a:rPr lang="en-US" altLang="zh-CN" dirty="0"/>
              <a:t>Recommendations and</a:t>
            </a:r>
            <a:r>
              <a:rPr lang="zh-CN" altLang="en-US" dirty="0"/>
              <a:t> </a:t>
            </a:r>
            <a:r>
              <a:rPr lang="en-US" altLang="zh-CN" dirty="0"/>
              <a:t>reasons</a:t>
            </a:r>
            <a:endParaRPr lang="en-NO" dirty="0"/>
          </a:p>
        </p:txBody>
      </p:sp>
      <p:sp>
        <p:nvSpPr>
          <p:cNvPr id="2" name="Content Placeholder 1">
            <a:extLst>
              <a:ext uri="{FF2B5EF4-FFF2-40B4-BE49-F238E27FC236}">
                <a16:creationId xmlns:a16="http://schemas.microsoft.com/office/drawing/2014/main" id="{11575D08-4C6E-5358-9439-C0E5CB29905B}"/>
              </a:ext>
            </a:extLst>
          </p:cNvPr>
          <p:cNvSpPr>
            <a:spLocks noGrp="1"/>
          </p:cNvSpPr>
          <p:nvPr>
            <p:ph idx="1"/>
          </p:nvPr>
        </p:nvSpPr>
        <p:spPr>
          <a:prstGeom prst="rect">
            <a:avLst/>
          </a:prstGeom>
        </p:spPr>
        <p:txBody>
          <a:bodyPr/>
          <a:lstStyle/>
          <a:p>
            <a:pPr>
              <a:lnSpc>
                <a:spcPct val="110000"/>
              </a:lnSpc>
            </a:pPr>
            <a:r>
              <a:rPr lang="en-US" b="1" dirty="0"/>
              <a:t>When mother’s own milk is not available, donor human milk may </a:t>
            </a:r>
            <a:br>
              <a:rPr lang="en-US" b="1" dirty="0"/>
            </a:br>
            <a:r>
              <a:rPr lang="en-US" b="1" dirty="0"/>
              <a:t>be considered for feeding of preterm or low-birth-weight (LBW) infants, including very preterm (&lt; 32 weeks’ gestation) or very LBW (&lt; 1.5 kg) </a:t>
            </a:r>
            <a:br>
              <a:rPr lang="en-US" b="1" dirty="0"/>
            </a:br>
            <a:r>
              <a:rPr lang="en-US" b="1" dirty="0"/>
              <a:t>infants. </a:t>
            </a:r>
          </a:p>
          <a:p>
            <a:pPr marL="0" indent="0">
              <a:lnSpc>
                <a:spcPct val="110000"/>
              </a:lnSpc>
              <a:buNone/>
            </a:pPr>
            <a:endParaRPr lang="en-GB" b="1" dirty="0"/>
          </a:p>
          <a:p>
            <a:pPr>
              <a:lnSpc>
                <a:spcPct val="110000"/>
              </a:lnSpc>
            </a:pPr>
            <a:r>
              <a:rPr lang="en-US" b="1" dirty="0"/>
              <a:t>Compared with infant formula, feeding with donor human milk can:</a:t>
            </a:r>
          </a:p>
          <a:p>
            <a:pPr lvl="2">
              <a:lnSpc>
                <a:spcPts val="1760"/>
              </a:lnSpc>
            </a:pPr>
            <a:r>
              <a:rPr lang="en-US" dirty="0"/>
              <a:t>Decrease the risk of necrotizing enterocolitis by hospital discharge</a:t>
            </a:r>
          </a:p>
          <a:p>
            <a:pPr lvl="2">
              <a:lnSpc>
                <a:spcPts val="1760"/>
              </a:lnSpc>
            </a:pPr>
            <a:r>
              <a:rPr lang="en-US" dirty="0"/>
              <a:t>Decrease the risk of feeding intolerance</a:t>
            </a:r>
          </a:p>
          <a:p>
            <a:pPr lvl="2">
              <a:lnSpc>
                <a:spcPts val="1760"/>
              </a:lnSpc>
            </a:pPr>
            <a:r>
              <a:rPr lang="en-US" dirty="0"/>
              <a:t>Increase the weight gain and growth by hospital discharge</a:t>
            </a:r>
            <a:endParaRPr lang="en-GB" dirty="0"/>
          </a:p>
        </p:txBody>
      </p:sp>
    </p:spTree>
    <p:extLst>
      <p:ext uri="{BB962C8B-B14F-4D97-AF65-F5344CB8AC3E}">
        <p14:creationId xmlns:p14="http://schemas.microsoft.com/office/powerpoint/2010/main" val="9030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15E378-2D8A-4351-55F6-AD77033C6FDE}"/>
              </a:ext>
            </a:extLst>
          </p:cNvPr>
          <p:cNvSpPr/>
          <p:nvPr/>
        </p:nvSpPr>
        <p:spPr>
          <a:xfrm>
            <a:off x="507304" y="1682646"/>
            <a:ext cx="7965429" cy="22162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solidFill>
                <a:schemeClr val="bg2"/>
              </a:solidFill>
            </a:endParaRPr>
          </a:p>
        </p:txBody>
      </p:sp>
      <p:sp>
        <p:nvSpPr>
          <p:cNvPr id="3" name="Title 2">
            <a:extLst>
              <a:ext uri="{FF2B5EF4-FFF2-40B4-BE49-F238E27FC236}">
                <a16:creationId xmlns:a16="http://schemas.microsoft.com/office/drawing/2014/main" id="{350D842C-FA35-37D3-E4B0-FB0B30C238A5}"/>
              </a:ext>
            </a:extLst>
          </p:cNvPr>
          <p:cNvSpPr>
            <a:spLocks noGrp="1"/>
          </p:cNvSpPr>
          <p:nvPr>
            <p:ph type="title"/>
          </p:nvPr>
        </p:nvSpPr>
        <p:spPr/>
        <p:txBody>
          <a:bodyPr/>
          <a:lstStyle/>
          <a:p>
            <a:r>
              <a:rPr lang="en-GB" dirty="0"/>
              <a:t>Why may mother’s milk not be available?</a:t>
            </a:r>
            <a:endParaRPr lang="en-NO" dirty="0"/>
          </a:p>
        </p:txBody>
      </p:sp>
      <p:sp>
        <p:nvSpPr>
          <p:cNvPr id="2" name="Content Placeholder 1">
            <a:extLst>
              <a:ext uri="{FF2B5EF4-FFF2-40B4-BE49-F238E27FC236}">
                <a16:creationId xmlns:a16="http://schemas.microsoft.com/office/drawing/2014/main" id="{38235EC3-E8FA-9ACA-426B-E4B55AFEB404}"/>
              </a:ext>
            </a:extLst>
          </p:cNvPr>
          <p:cNvSpPr>
            <a:spLocks noGrp="1"/>
          </p:cNvSpPr>
          <p:nvPr>
            <p:ph idx="1"/>
          </p:nvPr>
        </p:nvSpPr>
        <p:spPr>
          <a:xfrm>
            <a:off x="602512" y="1734853"/>
            <a:ext cx="8034184" cy="4565266"/>
          </a:xfrm>
          <a:prstGeom prst="rect">
            <a:avLst/>
          </a:prstGeom>
        </p:spPr>
        <p:txBody>
          <a:bodyPr/>
          <a:lstStyle/>
          <a:p>
            <a:r>
              <a:rPr lang="en-US" dirty="0"/>
              <a:t>Mother/infant separation </a:t>
            </a:r>
          </a:p>
          <a:p>
            <a:r>
              <a:rPr lang="en-US" dirty="0"/>
              <a:t>Infant abandonment</a:t>
            </a:r>
          </a:p>
          <a:p>
            <a:r>
              <a:rPr lang="en-US" dirty="0"/>
              <a:t>Maternal death, disease</a:t>
            </a:r>
          </a:p>
          <a:p>
            <a:r>
              <a:rPr lang="en-US" dirty="0"/>
              <a:t>Delay in milk production from preterm birth, insufficient lactation support, </a:t>
            </a:r>
            <a:br>
              <a:rPr lang="en-US" dirty="0"/>
            </a:br>
            <a:r>
              <a:rPr lang="en-US" dirty="0"/>
              <a:t>stress/trauma</a:t>
            </a:r>
            <a:endParaRPr lang="en-GB" dirty="0"/>
          </a:p>
          <a:p>
            <a:pPr marL="0" indent="0">
              <a:buNone/>
            </a:pPr>
            <a:endParaRPr lang="en-NO" dirty="0"/>
          </a:p>
        </p:txBody>
      </p:sp>
    </p:spTree>
    <p:extLst>
      <p:ext uri="{BB962C8B-B14F-4D97-AF65-F5344CB8AC3E}">
        <p14:creationId xmlns:p14="http://schemas.microsoft.com/office/powerpoint/2010/main" val="12015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C5234E-9C66-469A-9771-84C2659164EB}"/>
              </a:ext>
            </a:extLst>
          </p:cNvPr>
          <p:cNvSpPr/>
          <p:nvPr/>
        </p:nvSpPr>
        <p:spPr>
          <a:xfrm>
            <a:off x="610025" y="1655800"/>
            <a:ext cx="8008038" cy="395110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82D6B93C-85E4-0D19-896F-1D1D04C4CA82}"/>
              </a:ext>
            </a:extLst>
          </p:cNvPr>
          <p:cNvSpPr>
            <a:spLocks noGrp="1"/>
          </p:cNvSpPr>
          <p:nvPr>
            <p:ph type="title"/>
          </p:nvPr>
        </p:nvSpPr>
        <p:spPr/>
        <p:txBody>
          <a:bodyPr/>
          <a:lstStyle/>
          <a:p>
            <a:r>
              <a:rPr lang="en-GB" sz="2800" b="1" spc="0" dirty="0">
                <a:solidFill>
                  <a:schemeClr val="accent1">
                    <a:lumMod val="75000"/>
                  </a:schemeClr>
                </a:solidFill>
                <a:latin typeface="Arial"/>
                <a:cs typeface="Arial"/>
              </a:rPr>
              <a:t>What is a human milk bank?</a:t>
            </a:r>
            <a:endParaRPr lang="en-NO" dirty="0"/>
          </a:p>
        </p:txBody>
      </p:sp>
      <p:sp>
        <p:nvSpPr>
          <p:cNvPr id="2" name="Content Placeholder 1">
            <a:extLst>
              <a:ext uri="{FF2B5EF4-FFF2-40B4-BE49-F238E27FC236}">
                <a16:creationId xmlns:a16="http://schemas.microsoft.com/office/drawing/2014/main" id="{8FFC8612-60BE-2DDE-E52C-435676498383}"/>
              </a:ext>
            </a:extLst>
          </p:cNvPr>
          <p:cNvSpPr>
            <a:spLocks noGrp="1"/>
          </p:cNvSpPr>
          <p:nvPr>
            <p:ph idx="1"/>
          </p:nvPr>
        </p:nvSpPr>
        <p:spPr>
          <a:xfrm>
            <a:off x="861217" y="1734853"/>
            <a:ext cx="7775479" cy="4565266"/>
          </a:xfrm>
          <a:prstGeom prst="rect">
            <a:avLst/>
          </a:prstGeom>
        </p:spPr>
        <p:txBody>
          <a:bodyPr/>
          <a:lstStyle/>
          <a:p>
            <a:pPr marL="0" indent="0">
              <a:lnSpc>
                <a:spcPts val="1955"/>
              </a:lnSpc>
              <a:buNone/>
            </a:pPr>
            <a:r>
              <a:rPr lang="en-GB" sz="1600" b="1" spc="-2" dirty="0">
                <a:solidFill>
                  <a:srgbClr val="333333"/>
                </a:solidFill>
                <a:latin typeface="Arial"/>
                <a:cs typeface="Arial"/>
              </a:rPr>
              <a:t>Human milk bank: </a:t>
            </a:r>
            <a:r>
              <a:rPr lang="en-GB" sz="1600" spc="-2" dirty="0">
                <a:solidFill>
                  <a:srgbClr val="333333"/>
                </a:solidFill>
                <a:latin typeface="Arial"/>
                <a:cs typeface="Arial"/>
              </a:rPr>
              <a:t>A service established to recruit breast milk</a:t>
            </a:r>
            <a:r>
              <a:rPr lang="en-GB" dirty="0">
                <a:latin typeface="Arial"/>
                <a:cs typeface="Arial"/>
              </a:rPr>
              <a:t> </a:t>
            </a:r>
            <a:r>
              <a:rPr lang="en-GB" sz="1600" spc="0" dirty="0">
                <a:solidFill>
                  <a:srgbClr val="333333"/>
                </a:solidFill>
                <a:latin typeface="Arial"/>
                <a:cs typeface="Arial"/>
              </a:rPr>
              <a:t>donors, collect </a:t>
            </a:r>
            <a:br>
              <a:rPr lang="en-GB" sz="1600" spc="0" dirty="0">
                <a:solidFill>
                  <a:srgbClr val="333333"/>
                </a:solidFill>
                <a:latin typeface="Arial"/>
                <a:cs typeface="Arial"/>
              </a:rPr>
            </a:br>
            <a:r>
              <a:rPr lang="en-GB" sz="1600" spc="0" dirty="0">
                <a:solidFill>
                  <a:srgbClr val="333333"/>
                </a:solidFill>
                <a:latin typeface="Arial"/>
                <a:cs typeface="Arial"/>
              </a:rPr>
              <a:t>donated milk, and then process, screen, store, and distribute the milk to meet </a:t>
            </a:r>
            <a:br>
              <a:rPr lang="en-GB" sz="1600" spc="0" dirty="0">
                <a:solidFill>
                  <a:srgbClr val="333333"/>
                </a:solidFill>
                <a:latin typeface="Arial"/>
                <a:cs typeface="Arial"/>
              </a:rPr>
            </a:br>
            <a:r>
              <a:rPr lang="en-GB" sz="1600" spc="0" dirty="0">
                <a:solidFill>
                  <a:srgbClr val="333333"/>
                </a:solidFill>
                <a:latin typeface="Arial"/>
                <a:cs typeface="Arial"/>
              </a:rPr>
              <a:t>infants’ specific needs for optimal heath.</a:t>
            </a:r>
          </a:p>
          <a:p>
            <a:pPr marL="0" indent="0">
              <a:lnSpc>
                <a:spcPts val="2555"/>
              </a:lnSpc>
              <a:buNone/>
            </a:pPr>
            <a:endParaRPr lang="en-GB" dirty="0">
              <a:solidFill>
                <a:srgbClr val="333333"/>
              </a:solidFill>
              <a:latin typeface="Arial"/>
              <a:cs typeface="Arial"/>
            </a:endParaRPr>
          </a:p>
          <a:p>
            <a:pPr marL="0" indent="0">
              <a:lnSpc>
                <a:spcPts val="2555"/>
              </a:lnSpc>
              <a:buNone/>
            </a:pPr>
            <a:endParaRPr lang="en-GB" sz="1600" dirty="0">
              <a:solidFill>
                <a:srgbClr val="333333"/>
              </a:solidFill>
              <a:latin typeface="Arial"/>
              <a:cs typeface="Arial"/>
            </a:endParaRPr>
          </a:p>
          <a:p>
            <a:pPr marL="0" indent="0">
              <a:lnSpc>
                <a:spcPts val="2555"/>
              </a:lnSpc>
              <a:buNone/>
            </a:pPr>
            <a:endParaRPr lang="en-GB" dirty="0">
              <a:solidFill>
                <a:srgbClr val="333333"/>
              </a:solidFill>
              <a:latin typeface="Arial"/>
              <a:cs typeface="Arial"/>
            </a:endParaRPr>
          </a:p>
          <a:p>
            <a:pPr marL="0" indent="0">
              <a:lnSpc>
                <a:spcPts val="2555"/>
              </a:lnSpc>
              <a:buNone/>
            </a:pPr>
            <a:endParaRPr lang="en-GB" sz="1600" dirty="0">
              <a:solidFill>
                <a:srgbClr val="333333"/>
              </a:solidFill>
              <a:latin typeface="Arial"/>
              <a:cs typeface="Arial"/>
            </a:endParaRPr>
          </a:p>
          <a:p>
            <a:pPr marL="0" indent="0">
              <a:lnSpc>
                <a:spcPts val="2555"/>
              </a:lnSpc>
              <a:buNone/>
            </a:pPr>
            <a:endParaRPr lang="en-GB" dirty="0">
              <a:solidFill>
                <a:srgbClr val="333333"/>
              </a:solidFill>
              <a:latin typeface="Arial"/>
              <a:cs typeface="Arial"/>
            </a:endParaRPr>
          </a:p>
          <a:p>
            <a:pPr marL="0" indent="0">
              <a:lnSpc>
                <a:spcPts val="2555"/>
              </a:lnSpc>
              <a:buNone/>
            </a:pPr>
            <a:r>
              <a:rPr lang="en-GB" sz="1600" spc="1" dirty="0">
                <a:solidFill>
                  <a:srgbClr val="333333"/>
                </a:solidFill>
                <a:latin typeface="Arial"/>
                <a:cs typeface="Arial"/>
              </a:rPr>
              <a:t>Processing </a:t>
            </a:r>
            <a:r>
              <a:rPr lang="en-GB" sz="1600" spc="-2" dirty="0">
                <a:solidFill>
                  <a:srgbClr val="333333"/>
                </a:solidFill>
                <a:latin typeface="Arial"/>
                <a:cs typeface="Arial"/>
              </a:rPr>
              <a:t>of donor human milk at a human milk bank</a:t>
            </a:r>
            <a:endParaRPr lang="en-GB" sz="1600" dirty="0">
              <a:latin typeface="Arial"/>
              <a:cs typeface="Arial"/>
            </a:endParaRPr>
          </a:p>
          <a:p>
            <a:pPr marL="0" indent="0">
              <a:lnSpc>
                <a:spcPts val="2555"/>
              </a:lnSpc>
              <a:buNone/>
            </a:pPr>
            <a:endParaRPr lang="en-GB" sz="1600" dirty="0">
              <a:latin typeface="Arial"/>
              <a:cs typeface="Arial"/>
            </a:endParaRPr>
          </a:p>
          <a:p>
            <a:pPr marL="0" indent="0">
              <a:lnSpc>
                <a:spcPts val="2555"/>
              </a:lnSpc>
              <a:buNone/>
            </a:pPr>
            <a:endParaRPr lang="en-GB" sz="1600" dirty="0">
              <a:latin typeface="Arial"/>
              <a:cs typeface="Arial"/>
            </a:endParaRPr>
          </a:p>
          <a:p>
            <a:pPr marL="0" indent="0">
              <a:buNone/>
            </a:pPr>
            <a:endParaRPr lang="en-NO" dirty="0"/>
          </a:p>
        </p:txBody>
      </p:sp>
      <p:pic>
        <p:nvPicPr>
          <p:cNvPr id="6" name="Picture 5" descr="A diagram of different types of temperature and temperature&#10;&#10;Description automatically generated">
            <a:extLst>
              <a:ext uri="{FF2B5EF4-FFF2-40B4-BE49-F238E27FC236}">
                <a16:creationId xmlns:a16="http://schemas.microsoft.com/office/drawing/2014/main" id="{DDC954ED-C592-AC48-CE2F-CAD4300813EB}"/>
              </a:ext>
            </a:extLst>
          </p:cNvPr>
          <p:cNvPicPr>
            <a:picLocks noChangeAspect="1"/>
          </p:cNvPicPr>
          <p:nvPr/>
        </p:nvPicPr>
        <p:blipFill rotWithShape="1">
          <a:blip r:embed="rId3">
            <a:extLst>
              <a:ext uri="{28A0092B-C50C-407E-A947-70E740481C1C}">
                <a14:useLocalDpi xmlns:a14="http://schemas.microsoft.com/office/drawing/2010/main" val="0"/>
              </a:ext>
            </a:extLst>
          </a:blip>
          <a:srcRect t="-2044" b="-3554"/>
          <a:stretch/>
        </p:blipFill>
        <p:spPr>
          <a:xfrm>
            <a:off x="861217" y="2743578"/>
            <a:ext cx="7505655" cy="2178594"/>
          </a:xfrm>
          <a:prstGeom prst="rect">
            <a:avLst/>
          </a:prstGeom>
          <a:solidFill>
            <a:schemeClr val="bg1"/>
          </a:solidFill>
          <a:ln w="6350">
            <a:solidFill>
              <a:schemeClr val="tx1"/>
            </a:solidFill>
          </a:ln>
        </p:spPr>
      </p:pic>
      <p:sp>
        <p:nvSpPr>
          <p:cNvPr id="7" name="TextBox 6">
            <a:extLst>
              <a:ext uri="{FF2B5EF4-FFF2-40B4-BE49-F238E27FC236}">
                <a16:creationId xmlns:a16="http://schemas.microsoft.com/office/drawing/2014/main" id="{68D7D81D-FC67-9F56-A208-D5840366EEC5}"/>
              </a:ext>
            </a:extLst>
          </p:cNvPr>
          <p:cNvSpPr txBox="1"/>
          <p:nvPr/>
        </p:nvSpPr>
        <p:spPr>
          <a:xfrm>
            <a:off x="954473" y="5857471"/>
            <a:ext cx="4865923" cy="769441"/>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100" i="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Human milk banking: Indian experience mothers own milk</a:t>
            </a:r>
            <a:endParaRPr lang="en-US" sz="1100" i="1" dirty="0">
              <a:solidFill>
                <a:srgbClr val="0070C0"/>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100" i="1"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Virtual tour of Da Nang Human Milk Bank</a:t>
            </a:r>
            <a:endParaRPr lang="en-GB" sz="1100" i="1" dirty="0">
              <a:solidFill>
                <a:srgbClr val="0070C0"/>
              </a:solidFill>
              <a:latin typeface="Arial" panose="020B0604020202020204" pitchFamily="34" charset="0"/>
              <a:cs typeface="Arial" panose="020B0604020202020204" pitchFamily="34" charset="0"/>
            </a:endParaRPr>
          </a:p>
          <a:p>
            <a:endParaRPr lang="en-GB" sz="1100" i="1" dirty="0">
              <a:solidFill>
                <a:srgbClr val="0070C0"/>
              </a:solidFill>
              <a:latin typeface="Arial" panose="020B0604020202020204" pitchFamily="34" charset="0"/>
              <a:cs typeface="Arial" panose="020B0604020202020204" pitchFamily="34" charset="0"/>
            </a:endParaRPr>
          </a:p>
        </p:txBody>
      </p:sp>
      <p:pic>
        <p:nvPicPr>
          <p:cNvPr id="9" name="Picture 8" descr="A blue circle with a white camera&#10;&#10;Description automatically generated">
            <a:extLst>
              <a:ext uri="{FF2B5EF4-FFF2-40B4-BE49-F238E27FC236}">
                <a16:creationId xmlns:a16="http://schemas.microsoft.com/office/drawing/2014/main" id="{D3E60B55-07BF-5722-EB9A-DBF07D7C11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473" y="5962401"/>
            <a:ext cx="360000" cy="360000"/>
          </a:xfrm>
          <a:prstGeom prst="rect">
            <a:avLst/>
          </a:prstGeom>
        </p:spPr>
      </p:pic>
    </p:spTree>
    <p:extLst>
      <p:ext uri="{BB962C8B-B14F-4D97-AF65-F5344CB8AC3E}">
        <p14:creationId xmlns:p14="http://schemas.microsoft.com/office/powerpoint/2010/main" val="4016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B6F226-B218-C27B-D8AE-2A8E4AF0B1B2}"/>
              </a:ext>
            </a:extLst>
          </p:cNvPr>
          <p:cNvSpPr>
            <a:spLocks noGrp="1"/>
          </p:cNvSpPr>
          <p:nvPr>
            <p:ph type="title"/>
          </p:nvPr>
        </p:nvSpPr>
        <p:spPr/>
        <p:txBody>
          <a:bodyPr/>
          <a:lstStyle/>
          <a:p>
            <a:r>
              <a:rPr lang="en-GB" dirty="0"/>
              <a:t>Donating breast milk</a:t>
            </a:r>
            <a:r>
              <a:rPr lang="en-GB" sz="2800" dirty="0"/>
              <a:t> </a:t>
            </a:r>
            <a:endParaRPr lang="en-NO" dirty="0"/>
          </a:p>
        </p:txBody>
      </p:sp>
      <p:sp>
        <p:nvSpPr>
          <p:cNvPr id="4" name="Plassholder for innhold 4">
            <a:extLst>
              <a:ext uri="{FF2B5EF4-FFF2-40B4-BE49-F238E27FC236}">
                <a16:creationId xmlns:a16="http://schemas.microsoft.com/office/drawing/2014/main" id="{C716F9CF-6FEB-5E80-D7C5-EEFCD33A1647}"/>
              </a:ext>
            </a:extLst>
          </p:cNvPr>
          <p:cNvSpPr>
            <a:spLocks noGrp="1"/>
          </p:cNvSpPr>
          <p:nvPr>
            <p:ph idx="1"/>
          </p:nvPr>
        </p:nvSpPr>
        <p:spPr>
          <a:xfrm>
            <a:off x="2038662" y="1734853"/>
            <a:ext cx="6598034" cy="4565266"/>
          </a:xfrm>
          <a:prstGeom prst="rect">
            <a:avLst/>
          </a:prstGeom>
        </p:spPr>
        <p:txBody>
          <a:bodyPr/>
          <a:lstStyle/>
          <a:p>
            <a:pPr marL="0" indent="0">
              <a:buNone/>
            </a:pPr>
            <a:r>
              <a:rPr lang="en-GB" altLang="zh-CN" dirty="0"/>
              <a:t>Form groups (mother, midwife and companion).</a:t>
            </a: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r>
              <a:rPr lang="en-GB" b="1" dirty="0"/>
              <a:t>Explain to Felicity the process of milk donation. </a:t>
            </a:r>
          </a:p>
          <a:p>
            <a:pPr defTabSz="870393">
              <a:spcBef>
                <a:spcPts val="600"/>
              </a:spcBef>
            </a:pPr>
            <a:endParaRPr lang="en-GB" altLang="zh-CN" b="1" dirty="0"/>
          </a:p>
          <a:p>
            <a:pPr defTabSz="870393">
              <a:spcBef>
                <a:spcPts val="600"/>
              </a:spcBef>
            </a:pPr>
            <a:endParaRPr lang="en-GB" altLang="zh-CN" b="1" dirty="0"/>
          </a:p>
          <a:p>
            <a:pPr marL="0" indent="0" defTabSz="870393">
              <a:spcBef>
                <a:spcPts val="600"/>
              </a:spcBef>
              <a:buNone/>
            </a:pPr>
            <a:r>
              <a:rPr lang="en-GB" dirty="0"/>
              <a:t>Debrief with your team and facilitator</a:t>
            </a:r>
            <a:r>
              <a:rPr lang="en-US" kern="100" dirty="0">
                <a:latin typeface="Myriad Pro" panose="020B0503030403020204"/>
                <a:ea typeface="Microsoft YaHei" panose="020B0503020204020204" pitchFamily="34" charset="-122"/>
                <a:cs typeface="Times New Roman" panose="02020603050405020304" pitchFamily="18" charset="0"/>
              </a:rPr>
              <a:t>.</a:t>
            </a:r>
          </a:p>
        </p:txBody>
      </p:sp>
      <p:sp>
        <p:nvSpPr>
          <p:cNvPr id="5" name="Rectangle 4">
            <a:extLst>
              <a:ext uri="{FF2B5EF4-FFF2-40B4-BE49-F238E27FC236}">
                <a16:creationId xmlns:a16="http://schemas.microsoft.com/office/drawing/2014/main" id="{6E547102-DFEA-6E9D-2649-BFA910350BF6}"/>
              </a:ext>
            </a:extLst>
          </p:cNvPr>
          <p:cNvSpPr/>
          <p:nvPr/>
        </p:nvSpPr>
        <p:spPr>
          <a:xfrm>
            <a:off x="2038662" y="2261110"/>
            <a:ext cx="6563850" cy="163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buFont typeface="Arial" panose="020B0604020202020204" pitchFamily="34" charset="0"/>
              <a:buChar char="•"/>
            </a:pPr>
            <a:r>
              <a:rPr lang="en-US" kern="0" dirty="0">
                <a:solidFill>
                  <a:schemeClr val="tx2"/>
                </a:solidFill>
                <a:latin typeface="Arial" panose="020B0604020202020204" pitchFamily="34" charset="0"/>
                <a:cs typeface="Arial" panose="020B0604020202020204" pitchFamily="34" charset="0"/>
              </a:rPr>
              <a:t>Felicity has decided she wants to donate her breast milk to help sick newborns in memory of her son Aran, who was born yesterday but did not survive. </a:t>
            </a:r>
          </a:p>
          <a:p>
            <a:pPr marL="162000" lvl="0" indent="-162000">
              <a:buFont typeface="Arial" panose="020B0604020202020204" pitchFamily="34" charset="0"/>
              <a:buChar char="•"/>
            </a:pPr>
            <a:endParaRPr lang="en-US" kern="0" dirty="0">
              <a:solidFill>
                <a:schemeClr val="tx2"/>
              </a:solidFill>
              <a:latin typeface="Arial" panose="020B0604020202020204" pitchFamily="34" charset="0"/>
              <a:cs typeface="Arial" panose="020B0604020202020204" pitchFamily="34" charset="0"/>
            </a:endParaRPr>
          </a:p>
          <a:p>
            <a:pPr marL="162000" lvl="0" indent="-162000">
              <a:buFont typeface="Arial" panose="020B0604020202020204" pitchFamily="34" charset="0"/>
              <a:buChar char="•"/>
            </a:pPr>
            <a:r>
              <a:rPr lang="en-US" kern="0" dirty="0">
                <a:solidFill>
                  <a:schemeClr val="tx2"/>
                </a:solidFill>
                <a:latin typeface="Arial" panose="020B0604020202020204" pitchFamily="34" charset="0"/>
                <a:cs typeface="Arial" panose="020B0604020202020204" pitchFamily="34" charset="0"/>
              </a:rPr>
              <a:t>She asks for information on the process.</a:t>
            </a:r>
          </a:p>
        </p:txBody>
      </p:sp>
      <p:pic>
        <p:nvPicPr>
          <p:cNvPr id="13" name="Picture 12">
            <a:hlinkClick r:id="rId3"/>
            <a:extLst>
              <a:ext uri="{FF2B5EF4-FFF2-40B4-BE49-F238E27FC236}">
                <a16:creationId xmlns:a16="http://schemas.microsoft.com/office/drawing/2014/main" id="{9C42CACE-D179-02B3-D2E3-E2361422C422}"/>
              </a:ext>
            </a:extLst>
          </p:cNvPr>
          <p:cNvPicPr>
            <a:picLocks noChangeAspect="1"/>
          </p:cNvPicPr>
          <p:nvPr/>
        </p:nvPicPr>
        <p:blipFill rotWithShape="1">
          <a:blip r:embed="rId4"/>
          <a:srcRect t="3362" b="2939"/>
          <a:stretch/>
        </p:blipFill>
        <p:spPr>
          <a:xfrm>
            <a:off x="541488" y="1734853"/>
            <a:ext cx="1165220" cy="1573967"/>
          </a:xfrm>
          <a:prstGeom prst="rect">
            <a:avLst/>
          </a:prstGeom>
          <a:ln w="6350">
            <a:solidFill>
              <a:schemeClr val="tx1"/>
            </a:solidFill>
          </a:ln>
        </p:spPr>
      </p:pic>
    </p:spTree>
    <p:extLst>
      <p:ext uri="{BB962C8B-B14F-4D97-AF65-F5344CB8AC3E}">
        <p14:creationId xmlns:p14="http://schemas.microsoft.com/office/powerpoint/2010/main" val="37070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9A8C68-CB14-F417-4F5E-84BBD06666FC}"/>
              </a:ext>
            </a:extLst>
          </p:cNvPr>
          <p:cNvSpPr/>
          <p:nvPr/>
        </p:nvSpPr>
        <p:spPr>
          <a:xfrm>
            <a:off x="519047" y="1734854"/>
            <a:ext cx="8083464" cy="1036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endParaRPr lang="en-US" sz="1600" dirty="0">
              <a:solidFill>
                <a:schemeClr val="tx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843F49C-3A9C-8C57-23BD-A6348A36E71D}"/>
              </a:ext>
            </a:extLst>
          </p:cNvPr>
          <p:cNvSpPr>
            <a:spLocks noGrp="1"/>
          </p:cNvSpPr>
          <p:nvPr>
            <p:ph type="title"/>
          </p:nvPr>
        </p:nvSpPr>
        <p:spPr/>
        <p:txBody>
          <a:bodyPr/>
          <a:lstStyle/>
          <a:p>
            <a:r>
              <a:rPr lang="en-GB" dirty="0"/>
              <a:t> What is supplementation?</a:t>
            </a:r>
            <a:endParaRPr lang="en-NO" dirty="0"/>
          </a:p>
        </p:txBody>
      </p:sp>
      <p:sp>
        <p:nvSpPr>
          <p:cNvPr id="2" name="Content Placeholder 1">
            <a:extLst>
              <a:ext uri="{FF2B5EF4-FFF2-40B4-BE49-F238E27FC236}">
                <a16:creationId xmlns:a16="http://schemas.microsoft.com/office/drawing/2014/main" id="{A2CDD943-E5D4-C232-92D2-61C6B4BF4105}"/>
              </a:ext>
            </a:extLst>
          </p:cNvPr>
          <p:cNvSpPr>
            <a:spLocks noGrp="1"/>
          </p:cNvSpPr>
          <p:nvPr>
            <p:ph idx="1"/>
          </p:nvPr>
        </p:nvSpPr>
        <p:spPr>
          <a:xfrm>
            <a:off x="519047" y="1803399"/>
            <a:ext cx="8117649" cy="4496719"/>
          </a:xfrm>
          <a:prstGeom prst="rect">
            <a:avLst/>
          </a:prstGeom>
        </p:spPr>
        <p:txBody>
          <a:bodyPr/>
          <a:lstStyle/>
          <a:p>
            <a:pPr marL="108000" indent="0">
              <a:buNone/>
            </a:pPr>
            <a:r>
              <a:rPr lang="en-US" sz="1600" dirty="0"/>
              <a:t>Supplementation: food other than mother’s own milk fed to the infant following or in </a:t>
            </a:r>
            <a:br>
              <a:rPr lang="en-US" sz="1600" dirty="0"/>
            </a:br>
            <a:r>
              <a:rPr lang="en-US" sz="1600" dirty="0"/>
              <a:t>place of a breastfeed (only when medically indicated)</a:t>
            </a:r>
            <a:endParaRPr lang="en-GB" dirty="0"/>
          </a:p>
          <a:p>
            <a:endParaRPr lang="en-US" dirty="0">
              <a:ea typeface="Myriad Pro Light"/>
            </a:endParaRPr>
          </a:p>
          <a:p>
            <a:endParaRPr lang="en-GB" dirty="0"/>
          </a:p>
          <a:p>
            <a:endParaRPr lang="en-US" sz="1600" dirty="0"/>
          </a:p>
          <a:p>
            <a:pPr marL="0" indent="0">
              <a:buNone/>
            </a:pPr>
            <a:endParaRPr lang="en-NO" dirty="0"/>
          </a:p>
        </p:txBody>
      </p:sp>
      <p:graphicFrame>
        <p:nvGraphicFramePr>
          <p:cNvPr id="5" name="Content Placeholder 5">
            <a:extLst>
              <a:ext uri="{FF2B5EF4-FFF2-40B4-BE49-F238E27FC236}">
                <a16:creationId xmlns:a16="http://schemas.microsoft.com/office/drawing/2014/main" id="{03D8EDB2-7226-B638-09B9-8DF90D1CE51F}"/>
              </a:ext>
            </a:extLst>
          </p:cNvPr>
          <p:cNvGraphicFramePr>
            <a:graphicFrameLocks/>
          </p:cNvGraphicFramePr>
          <p:nvPr>
            <p:extLst>
              <p:ext uri="{D42A27DB-BD31-4B8C-83A1-F6EECF244321}">
                <p14:modId xmlns:p14="http://schemas.microsoft.com/office/powerpoint/2010/main" val="2339072558"/>
              </p:ext>
            </p:extLst>
          </p:nvPr>
        </p:nvGraphicFramePr>
        <p:xfrm>
          <a:off x="530268" y="2537085"/>
          <a:ext cx="8083464" cy="3612631"/>
        </p:xfrm>
        <a:graphic>
          <a:graphicData uri="http://schemas.openxmlformats.org/drawingml/2006/table">
            <a:tbl>
              <a:tblPr firstRow="1" bandRow="1">
                <a:tableStyleId>{7DF18680-E054-41AD-8BC1-D1AEF772440D}</a:tableStyleId>
              </a:tblPr>
              <a:tblGrid>
                <a:gridCol w="2561432">
                  <a:extLst>
                    <a:ext uri="{9D8B030D-6E8A-4147-A177-3AD203B41FA5}">
                      <a16:colId xmlns:a16="http://schemas.microsoft.com/office/drawing/2014/main" val="20000"/>
                    </a:ext>
                  </a:extLst>
                </a:gridCol>
                <a:gridCol w="5522032">
                  <a:extLst>
                    <a:ext uri="{9D8B030D-6E8A-4147-A177-3AD203B41FA5}">
                      <a16:colId xmlns:a16="http://schemas.microsoft.com/office/drawing/2014/main" val="20001"/>
                    </a:ext>
                  </a:extLst>
                </a:gridCol>
              </a:tblGrid>
              <a:tr h="284232">
                <a:tc>
                  <a:txBody>
                    <a:bodyPr/>
                    <a:lstStyle/>
                    <a:p>
                      <a:r>
                        <a:rPr lang="en-US" sz="1600" dirty="0">
                          <a:solidFill>
                            <a:schemeClr val="bg1"/>
                          </a:solidFill>
                        </a:rPr>
                        <a:t>Type</a:t>
                      </a:r>
                    </a:p>
                  </a:txBody>
                  <a:tcPr marL="180000" marR="180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l"/>
                      <a:r>
                        <a:rPr lang="nb-NO" sz="1600" dirty="0">
                          <a:solidFill>
                            <a:schemeClr val="bg1"/>
                          </a:solidFill>
                        </a:rPr>
                        <a:t>Purpose</a:t>
                      </a:r>
                      <a:endParaRPr lang="en-US" sz="1600" dirty="0">
                        <a:solidFill>
                          <a:schemeClr val="bg1"/>
                        </a:solidFill>
                      </a:endParaRPr>
                    </a:p>
                  </a:txBody>
                  <a:tcPr marL="180000" marR="180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57159">
                <a:tc>
                  <a:txBody>
                    <a:bodyPr/>
                    <a:lstStyle/>
                    <a:p>
                      <a:r>
                        <a:rPr lang="en-US" sz="1200" b="1" dirty="0">
                          <a:solidFill>
                            <a:schemeClr val="tx1"/>
                          </a:solidFill>
                          <a:latin typeface="Arial" panose="020B0604020202020204" pitchFamily="34" charset="0"/>
                          <a:cs typeface="Arial" panose="020B0604020202020204" pitchFamily="34" charset="0"/>
                        </a:rPr>
                        <a:t>Donor breast milk</a:t>
                      </a:r>
                    </a:p>
                  </a:txBody>
                  <a:tcPr marL="180000" marR="180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solidFill>
                  </a:tcPr>
                </a:tc>
                <a:tc>
                  <a:txBody>
                    <a:bodyPr/>
                    <a:lstStyle/>
                    <a:p>
                      <a:pPr marL="194310" indent="-194310">
                        <a:buClr>
                          <a:schemeClr val="accent3">
                            <a:lumMod val="75000"/>
                          </a:schemeClr>
                        </a:buClr>
                        <a:buFont typeface="Arial" panose="020B0604020202020204" pitchFamily="34" charset="0"/>
                        <a:buChar char="•"/>
                      </a:pPr>
                      <a:r>
                        <a:rPr lang="en-US" sz="1200" baseline="0" dirty="0">
                          <a:solidFill>
                            <a:schemeClr val="tx1"/>
                          </a:solidFill>
                          <a:latin typeface="Arial" panose="020B0604020202020204" pitchFamily="34" charset="0"/>
                          <a:cs typeface="Arial" panose="020B0604020202020204" pitchFamily="34" charset="0"/>
                        </a:rPr>
                        <a:t>Breast milk donated by mothers with excess to cover needs especially for low birthweight (LBW), preterm and sick infants</a:t>
                      </a:r>
                    </a:p>
                  </a:txBody>
                  <a:tcPr marL="180000" marR="180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1"/>
                  </a:ext>
                </a:extLst>
              </a:tr>
              <a:tr h="798271">
                <a:tc>
                  <a:txBody>
                    <a:bodyPr/>
                    <a:lstStyle/>
                    <a:p>
                      <a:r>
                        <a:rPr lang="en-US" sz="1200" b="1" dirty="0">
                          <a:solidFill>
                            <a:schemeClr val="tx1"/>
                          </a:solidFill>
                          <a:latin typeface="Arial" panose="020B0604020202020204" pitchFamily="34" charset="0"/>
                          <a:cs typeface="Arial" panose="020B0604020202020204" pitchFamily="34" charset="0"/>
                        </a:rPr>
                        <a:t>Formula: </a:t>
                      </a:r>
                    </a:p>
                    <a:p>
                      <a:pPr marL="228600" indent="-228600">
                        <a:buFont typeface="+mj-lt"/>
                        <a:buAutoNum type="arabicPeriod"/>
                      </a:pPr>
                      <a:r>
                        <a:rPr lang="en-US" sz="1200" b="1" dirty="0">
                          <a:solidFill>
                            <a:schemeClr val="tx1"/>
                          </a:solidFill>
                          <a:latin typeface="Arial" panose="020B0604020202020204" pitchFamily="34" charset="0"/>
                          <a:cs typeface="Arial" panose="020B0604020202020204" pitchFamily="34" charset="0"/>
                        </a:rPr>
                        <a:t>Ready-to-feed </a:t>
                      </a:r>
                    </a:p>
                    <a:p>
                      <a:pPr marL="228600" indent="-228600">
                        <a:buFont typeface="+mj-lt"/>
                        <a:buAutoNum type="arabicPeriod"/>
                      </a:pPr>
                      <a:r>
                        <a:rPr lang="en-US" sz="1200" b="1" dirty="0">
                          <a:solidFill>
                            <a:schemeClr val="tx1"/>
                          </a:solidFill>
                          <a:latin typeface="Arial" panose="020B0604020202020204" pitchFamily="34" charset="0"/>
                          <a:cs typeface="Arial" panose="020B0604020202020204" pitchFamily="34" charset="0"/>
                        </a:rPr>
                        <a:t>Concentrated </a:t>
                      </a:r>
                    </a:p>
                    <a:p>
                      <a:pPr marL="228600" indent="-228600">
                        <a:buFont typeface="+mj-lt"/>
                        <a:buAutoNum type="arabicPeriod"/>
                      </a:pPr>
                      <a:r>
                        <a:rPr lang="en-US" sz="1200" b="1" dirty="0">
                          <a:solidFill>
                            <a:schemeClr val="tx1"/>
                          </a:solidFill>
                          <a:latin typeface="Arial" panose="020B0604020202020204" pitchFamily="34" charset="0"/>
                          <a:cs typeface="Arial" panose="020B0604020202020204" pitchFamily="34" charset="0"/>
                        </a:rPr>
                        <a:t>Powdered</a:t>
                      </a:r>
                    </a:p>
                  </a:txBody>
                  <a:tcPr marL="180000" marR="180000" marT="18000" marB="18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28600" indent="-228600" fontAlgn="auto">
                        <a:spcAft>
                          <a:spcPts val="0"/>
                        </a:spcAft>
                        <a:buClr>
                          <a:schemeClr val="tx1"/>
                        </a:buClr>
                        <a:buFont typeface="+mj-lt"/>
                        <a:buAutoNum type="arabicPeriod"/>
                        <a:defRPr/>
                      </a:pPr>
                      <a:r>
                        <a:rPr lang="en-GB" altLang="en-US" sz="1200" b="0" dirty="0">
                          <a:solidFill>
                            <a:schemeClr val="tx1"/>
                          </a:solidFill>
                          <a:latin typeface="Arial" panose="020B0604020202020204" pitchFamily="34" charset="0"/>
                          <a:cs typeface="Arial" panose="020B0604020202020204" pitchFamily="34" charset="0"/>
                        </a:rPr>
                        <a:t>Most expensive, but does not introduce water issues</a:t>
                      </a:r>
                    </a:p>
                    <a:p>
                      <a:pPr marL="228600" indent="-228600" fontAlgn="auto">
                        <a:spcAft>
                          <a:spcPts val="0"/>
                        </a:spcAft>
                        <a:buClr>
                          <a:schemeClr val="tx1"/>
                        </a:buClr>
                        <a:buFont typeface="+mj-lt"/>
                        <a:buAutoNum type="arabicPeriod"/>
                        <a:defRPr/>
                      </a:pPr>
                      <a:r>
                        <a:rPr lang="en-GB" altLang="en-US" sz="1200" b="0" dirty="0">
                          <a:solidFill>
                            <a:schemeClr val="tx1"/>
                          </a:solidFill>
                          <a:latin typeface="Arial" panose="020B0604020202020204" pitchFamily="34" charset="0"/>
                          <a:cs typeface="Arial" panose="020B0604020202020204" pitchFamily="34" charset="0"/>
                        </a:rPr>
                        <a:t>More costly than powdered, but easier to mix</a:t>
                      </a:r>
                    </a:p>
                    <a:p>
                      <a:pPr marL="228600" indent="-228600" fontAlgn="auto">
                        <a:spcAft>
                          <a:spcPts val="0"/>
                        </a:spcAft>
                        <a:buClr>
                          <a:schemeClr val="tx1"/>
                        </a:buClr>
                        <a:buFont typeface="+mj-lt"/>
                        <a:buAutoNum type="arabicPeriod"/>
                        <a:defRPr/>
                      </a:pPr>
                      <a:r>
                        <a:rPr lang="en-GB" altLang="en-US" sz="1200" b="0" dirty="0">
                          <a:solidFill>
                            <a:schemeClr val="tx1"/>
                          </a:solidFill>
                          <a:latin typeface="Arial" panose="020B0604020202020204" pitchFamily="34" charset="0"/>
                          <a:cs typeface="Arial" panose="020B0604020202020204" pitchFamily="34" charset="0"/>
                        </a:rPr>
                        <a:t>Least expensive, commonly used, but can pose water issues</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0009">
                <a:tc>
                  <a:txBody>
                    <a:bodyPr/>
                    <a:lstStyle/>
                    <a:p>
                      <a:r>
                        <a:rPr lang="en-US" sz="1200" b="1" dirty="0">
                          <a:solidFill>
                            <a:schemeClr val="tx1"/>
                          </a:solidFill>
                          <a:latin typeface="Arial" panose="020B0604020202020204" pitchFamily="34" charset="0"/>
                          <a:cs typeface="Arial" panose="020B0604020202020204" pitchFamily="34" charset="0"/>
                        </a:rPr>
                        <a:t>Formula: cow’s milk based</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194310" indent="-194310" fontAlgn="auto">
                        <a:spcAft>
                          <a:spcPts val="0"/>
                        </a:spcAft>
                        <a:buClr>
                          <a:schemeClr val="accent3">
                            <a:lumMod val="75000"/>
                          </a:schemeClr>
                        </a:buClr>
                        <a:buFont typeface="Arial" panose="020B0604020202020204" pitchFamily="34" charset="0"/>
                        <a:buChar char="•"/>
                        <a:defRPr/>
                      </a:pPr>
                      <a:r>
                        <a:rPr lang="en-GB" altLang="en-US" sz="1200" dirty="0">
                          <a:solidFill>
                            <a:schemeClr val="tx1"/>
                          </a:solidFill>
                          <a:latin typeface="Arial" panose="020B0604020202020204" pitchFamily="34" charset="0"/>
                          <a:cs typeface="Arial" panose="020B0604020202020204" pitchFamily="34" charset="0"/>
                        </a:rPr>
                        <a:t>Powdered milk, cow’s milk based</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3"/>
                  </a:ext>
                </a:extLst>
              </a:tr>
              <a:tr h="372942">
                <a:tc>
                  <a:txBody>
                    <a:bodyPr/>
                    <a:lstStyle/>
                    <a:p>
                      <a:r>
                        <a:rPr lang="en-US" sz="1200" b="1" dirty="0">
                          <a:solidFill>
                            <a:schemeClr val="tx1"/>
                          </a:solidFill>
                          <a:latin typeface="Arial" panose="020B0604020202020204" pitchFamily="34" charset="0"/>
                          <a:cs typeface="Arial" panose="020B0604020202020204" pitchFamily="34" charset="0"/>
                        </a:rPr>
                        <a:t>Formula: soy based</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94310" indent="-194310" fontAlgn="auto">
                        <a:spcAft>
                          <a:spcPts val="0"/>
                        </a:spcAft>
                        <a:buClr>
                          <a:schemeClr val="accent3">
                            <a:lumMod val="75000"/>
                          </a:schemeClr>
                        </a:buClr>
                        <a:buFont typeface="Arial" panose="020B0604020202020204" pitchFamily="34" charset="0"/>
                        <a:buChar char="•"/>
                        <a:defRPr/>
                      </a:pPr>
                      <a:r>
                        <a:rPr lang="en-GB" altLang="en-US" sz="1200" dirty="0">
                          <a:solidFill>
                            <a:schemeClr val="tx1"/>
                          </a:solidFill>
                          <a:latin typeface="Arial" panose="020B0604020202020204" pitchFamily="34" charset="0"/>
                          <a:cs typeface="Arial" panose="020B0604020202020204" pitchFamily="34" charset="0"/>
                        </a:rPr>
                        <a:t>Powdered milk, soy based</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1436038"/>
                  </a:ext>
                </a:extLst>
              </a:tr>
              <a:tr h="500009">
                <a:tc>
                  <a:txBody>
                    <a:bodyPr/>
                    <a:lstStyle/>
                    <a:p>
                      <a:r>
                        <a:rPr lang="en-US" sz="1200" b="1" dirty="0">
                          <a:solidFill>
                            <a:schemeClr val="tx1"/>
                          </a:solidFill>
                          <a:latin typeface="Arial" panose="020B0604020202020204" pitchFamily="34" charset="0"/>
                          <a:cs typeface="Arial" panose="020B0604020202020204" pitchFamily="34" charset="0"/>
                        </a:rPr>
                        <a:t>Formula: hypoallergenic</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194310" indent="-194310" fontAlgn="auto">
                        <a:spcAft>
                          <a:spcPts val="0"/>
                        </a:spcAft>
                        <a:buClr>
                          <a:schemeClr val="accent3">
                            <a:lumMod val="75000"/>
                          </a:schemeClr>
                        </a:buClr>
                        <a:buFont typeface="Arial" panose="020B0604020202020204" pitchFamily="34" charset="0"/>
                        <a:buChar char="•"/>
                        <a:defRPr/>
                      </a:pPr>
                      <a:r>
                        <a:rPr lang="en-GB" altLang="en-US" sz="1200" dirty="0">
                          <a:solidFill>
                            <a:schemeClr val="tx1"/>
                          </a:solidFill>
                          <a:latin typeface="Arial" panose="020B0604020202020204" pitchFamily="34" charset="0"/>
                          <a:cs typeface="Arial" panose="020B0604020202020204" pitchFamily="34" charset="0"/>
                        </a:rPr>
                        <a:t>Powdered milk, hydrolysed for infants with allergies or health concerns</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01789046"/>
                  </a:ext>
                </a:extLst>
              </a:tr>
              <a:tr h="500009">
                <a:tc>
                  <a:txBody>
                    <a:bodyPr/>
                    <a:lstStyle/>
                    <a:p>
                      <a:r>
                        <a:rPr lang="en-US" sz="1200" b="1" dirty="0">
                          <a:solidFill>
                            <a:schemeClr val="tx1"/>
                          </a:solidFill>
                          <a:latin typeface="Arial" panose="020B0604020202020204" pitchFamily="34" charset="0"/>
                          <a:cs typeface="Arial" panose="020B0604020202020204" pitchFamily="34" charset="0"/>
                        </a:rPr>
                        <a:t>Human milk fortifiers (HMF)</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94310" indent="-194310" fontAlgn="auto">
                        <a:spcAft>
                          <a:spcPts val="0"/>
                        </a:spcAft>
                        <a:buClr>
                          <a:schemeClr val="accent3">
                            <a:lumMod val="75000"/>
                          </a:schemeClr>
                        </a:buClr>
                        <a:buFont typeface="Arial" panose="020B0604020202020204" pitchFamily="34" charset="0"/>
                        <a:buChar char="•"/>
                        <a:defRPr/>
                      </a:pPr>
                      <a:r>
                        <a:rPr lang="en-GB" altLang="en-US" sz="1200" dirty="0">
                          <a:solidFill>
                            <a:schemeClr val="tx1"/>
                          </a:solidFill>
                          <a:latin typeface="Arial" panose="020B0604020202020204" pitchFamily="34" charset="0"/>
                          <a:cs typeface="Arial" panose="020B0604020202020204" pitchFamily="34" charset="0"/>
                        </a:rPr>
                        <a:t>Formula-based to complement breast milk, especially for LBW, preterm and sick infants</a:t>
                      </a:r>
                    </a:p>
                  </a:txBody>
                  <a:tcPr marL="180000" marR="180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5666787"/>
                  </a:ext>
                </a:extLst>
              </a:tr>
            </a:tbl>
          </a:graphicData>
        </a:graphic>
      </p:graphicFrame>
    </p:spTree>
    <p:extLst>
      <p:ext uri="{BB962C8B-B14F-4D97-AF65-F5344CB8AC3E}">
        <p14:creationId xmlns:p14="http://schemas.microsoft.com/office/powerpoint/2010/main" val="630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261833-C51E-47D7-0BC9-D7E673166A7C}"/>
              </a:ext>
            </a:extLst>
          </p:cNvPr>
          <p:cNvSpPr/>
          <p:nvPr/>
        </p:nvSpPr>
        <p:spPr>
          <a:xfrm>
            <a:off x="4721860" y="2098624"/>
            <a:ext cx="3897483" cy="38674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endParaRPr lang="en-US" sz="1600" dirty="0">
              <a:solidFill>
                <a:schemeClr val="tx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08E0574-9992-E2F5-1325-56F9552E3716}"/>
              </a:ext>
            </a:extLst>
          </p:cNvPr>
          <p:cNvSpPr>
            <a:spLocks noGrp="1"/>
          </p:cNvSpPr>
          <p:nvPr>
            <p:ph type="title"/>
          </p:nvPr>
        </p:nvSpPr>
        <p:spPr/>
        <p:txBody>
          <a:bodyPr/>
          <a:lstStyle/>
          <a:p>
            <a:r>
              <a:rPr lang="en-GB" dirty="0"/>
              <a:t>What are medical reasons for supplementation?</a:t>
            </a:r>
            <a:endParaRPr lang="en-NO" dirty="0"/>
          </a:p>
        </p:txBody>
      </p:sp>
      <p:sp>
        <p:nvSpPr>
          <p:cNvPr id="2" name="Content Placeholder 1">
            <a:extLst>
              <a:ext uri="{FF2B5EF4-FFF2-40B4-BE49-F238E27FC236}">
                <a16:creationId xmlns:a16="http://schemas.microsoft.com/office/drawing/2014/main" id="{DB263979-42A3-BA59-C67B-7BDF73C85193}"/>
              </a:ext>
            </a:extLst>
          </p:cNvPr>
          <p:cNvSpPr>
            <a:spLocks noGrp="1"/>
          </p:cNvSpPr>
          <p:nvPr>
            <p:ph idx="1"/>
          </p:nvPr>
        </p:nvSpPr>
        <p:spPr>
          <a:xfrm>
            <a:off x="519047" y="1734853"/>
            <a:ext cx="3985499" cy="311307"/>
          </a:xfrm>
          <a:prstGeom prst="rect">
            <a:avLst/>
          </a:prstGeom>
        </p:spPr>
        <p:txBody>
          <a:bodyPr/>
          <a:lstStyle/>
          <a:p>
            <a:pPr marL="0" indent="0">
              <a:buNone/>
            </a:pPr>
            <a:r>
              <a:rPr lang="en-US" sz="1600" b="1" dirty="0"/>
              <a:t>Newborns</a:t>
            </a:r>
          </a:p>
        </p:txBody>
      </p:sp>
      <p:sp>
        <p:nvSpPr>
          <p:cNvPr id="5" name="Content Placeholder 1">
            <a:extLst>
              <a:ext uri="{FF2B5EF4-FFF2-40B4-BE49-F238E27FC236}">
                <a16:creationId xmlns:a16="http://schemas.microsoft.com/office/drawing/2014/main" id="{241E38DC-3F51-0026-8486-3BF3A095E8F5}"/>
              </a:ext>
            </a:extLst>
          </p:cNvPr>
          <p:cNvSpPr txBox="1">
            <a:spLocks/>
          </p:cNvSpPr>
          <p:nvPr/>
        </p:nvSpPr>
        <p:spPr>
          <a:xfrm>
            <a:off x="4639455" y="1734853"/>
            <a:ext cx="1648919" cy="44621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600"/>
              </a:spcBef>
              <a:buNone/>
            </a:pPr>
            <a:r>
              <a:rPr lang="en-US" sz="1600" b="1" dirty="0">
                <a:latin typeface="Arial" panose="020B0604020202020204" pitchFamily="34" charset="0"/>
                <a:cs typeface="Arial" panose="020B0604020202020204" pitchFamily="34" charset="0"/>
              </a:rPr>
              <a:t>Mothers</a:t>
            </a:r>
          </a:p>
        </p:txBody>
      </p:sp>
      <p:sp>
        <p:nvSpPr>
          <p:cNvPr id="6" name="Rectangle 5">
            <a:extLst>
              <a:ext uri="{FF2B5EF4-FFF2-40B4-BE49-F238E27FC236}">
                <a16:creationId xmlns:a16="http://schemas.microsoft.com/office/drawing/2014/main" id="{7391B02E-6681-CB36-0708-234C978A5020}"/>
              </a:ext>
            </a:extLst>
          </p:cNvPr>
          <p:cNvSpPr/>
          <p:nvPr/>
        </p:nvSpPr>
        <p:spPr>
          <a:xfrm>
            <a:off x="616482" y="2098624"/>
            <a:ext cx="3903092" cy="38674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endParaRPr lang="en-US" sz="1600" dirty="0">
              <a:solidFill>
                <a:schemeClr val="tx2"/>
              </a:solidFill>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D68202FB-5BD8-DBC7-268C-6CAF54558C2E}"/>
              </a:ext>
            </a:extLst>
          </p:cNvPr>
          <p:cNvSpPr txBox="1">
            <a:spLocks/>
          </p:cNvSpPr>
          <p:nvPr/>
        </p:nvSpPr>
        <p:spPr>
          <a:xfrm>
            <a:off x="764497" y="2233535"/>
            <a:ext cx="3717521" cy="368008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1900"/>
              </a:lnSpc>
              <a:spcBef>
                <a:spcPts val="700"/>
              </a:spcBef>
            </a:pPr>
            <a:r>
              <a:rPr lang="en-US" sz="1600" dirty="0">
                <a:latin typeface="Arial" panose="020B0604020202020204" pitchFamily="34" charset="0"/>
                <a:cs typeface="Arial" panose="020B0604020202020204" pitchFamily="34" charset="0"/>
              </a:rPr>
              <a:t>Low birthweight (&lt;1500 g)</a:t>
            </a:r>
          </a:p>
          <a:p>
            <a:pPr>
              <a:lnSpc>
                <a:spcPts val="1900"/>
              </a:lnSpc>
              <a:spcBef>
                <a:spcPts val="700"/>
              </a:spcBef>
            </a:pPr>
            <a:r>
              <a:rPr lang="en-US" sz="1600" dirty="0">
                <a:latin typeface="Arial" panose="020B0604020202020204" pitchFamily="34" charset="0"/>
                <a:cs typeface="Arial" panose="020B0604020202020204" pitchFamily="34" charset="0"/>
              </a:rPr>
              <a:t>Prematurity (birth before 32 weeks)</a:t>
            </a:r>
          </a:p>
          <a:p>
            <a:pPr>
              <a:lnSpc>
                <a:spcPts val="1900"/>
              </a:lnSpc>
              <a:spcBef>
                <a:spcPts val="700"/>
              </a:spcBef>
            </a:pPr>
            <a:r>
              <a:rPr lang="en-US" sz="1600" dirty="0" err="1">
                <a:latin typeface="Arial" panose="020B0604020202020204" pitchFamily="34" charset="0"/>
                <a:cs typeface="Arial" panose="020B0604020202020204" pitchFamily="34" charset="0"/>
              </a:rPr>
              <a:t>Hypoglycaemia</a:t>
            </a:r>
            <a:r>
              <a:rPr lang="en-US" sz="1600" dirty="0">
                <a:latin typeface="Arial" panose="020B0604020202020204" pitchFamily="34" charset="0"/>
                <a:cs typeface="Arial" panose="020B0604020202020204" pitchFamily="34" charset="0"/>
              </a:rPr>
              <a:t> - low blood glucose</a:t>
            </a:r>
            <a:r>
              <a:rPr lang="en-US" dirty="0"/>
              <a:t>  </a:t>
            </a:r>
            <a:r>
              <a:rPr lang="en-US" sz="1600" dirty="0">
                <a:latin typeface="Arial" panose="020B0604020202020204" pitchFamily="34" charset="0"/>
                <a:cs typeface="Arial" panose="020B0604020202020204" pitchFamily="34" charset="0"/>
              </a:rPr>
              <a:t> levels that do not respond to breast milk</a:t>
            </a:r>
          </a:p>
          <a:p>
            <a:pPr>
              <a:lnSpc>
                <a:spcPts val="1900"/>
              </a:lnSpc>
              <a:spcBef>
                <a:spcPts val="700"/>
              </a:spcBef>
            </a:pPr>
            <a:r>
              <a:rPr lang="en-US" sz="1600" dirty="0">
                <a:latin typeface="Arial" panose="020B0604020202020204" pitchFamily="34" charset="0"/>
                <a:cs typeface="Arial" panose="020B0604020202020204" pitchFamily="34" charset="0"/>
              </a:rPr>
              <a:t>Signs/symptoms indicating poor       breast milk intake</a:t>
            </a:r>
          </a:p>
          <a:p>
            <a:pPr>
              <a:lnSpc>
                <a:spcPts val="1900"/>
              </a:lnSpc>
              <a:spcBef>
                <a:spcPts val="700"/>
              </a:spcBef>
            </a:pPr>
            <a:r>
              <a:rPr lang="en-US" sz="1600" dirty="0">
                <a:latin typeface="Arial"/>
                <a:cs typeface="Arial"/>
              </a:rPr>
              <a:t>High bilirubin associated with </a:t>
            </a:r>
            <a:br>
              <a:rPr lang="en-US" sz="1600" dirty="0">
                <a:latin typeface="Arial"/>
                <a:cs typeface="Arial"/>
              </a:rPr>
            </a:br>
            <a:r>
              <a:rPr lang="en-US" sz="1600" dirty="0">
                <a:latin typeface="Arial"/>
                <a:cs typeface="Arial"/>
              </a:rPr>
              <a:t>poor breast milk intake</a:t>
            </a:r>
          </a:p>
          <a:p>
            <a:pPr>
              <a:lnSpc>
                <a:spcPts val="1900"/>
              </a:lnSpc>
              <a:spcBef>
                <a:spcPts val="700"/>
              </a:spcBef>
            </a:pPr>
            <a:r>
              <a:rPr lang="en-US" sz="1600" dirty="0">
                <a:latin typeface="Arial" panose="020B0604020202020204" pitchFamily="34" charset="0"/>
                <a:cs typeface="Arial" panose="020B0604020202020204" pitchFamily="34" charset="0"/>
              </a:rPr>
              <a:t>Metabolic disorders</a:t>
            </a:r>
          </a:p>
        </p:txBody>
      </p:sp>
      <p:sp>
        <p:nvSpPr>
          <p:cNvPr id="11" name="Content Placeholder 1">
            <a:extLst>
              <a:ext uri="{FF2B5EF4-FFF2-40B4-BE49-F238E27FC236}">
                <a16:creationId xmlns:a16="http://schemas.microsoft.com/office/drawing/2014/main" id="{230E3755-EC34-E193-08E4-B43C08B4EAD7}"/>
              </a:ext>
            </a:extLst>
          </p:cNvPr>
          <p:cNvSpPr txBox="1">
            <a:spLocks/>
          </p:cNvSpPr>
          <p:nvPr/>
        </p:nvSpPr>
        <p:spPr>
          <a:xfrm>
            <a:off x="4834328" y="2188565"/>
            <a:ext cx="3545174" cy="4208748"/>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1900"/>
              </a:lnSpc>
              <a:spcBef>
                <a:spcPts val="700"/>
              </a:spcBef>
            </a:pPr>
            <a:r>
              <a:rPr lang="en-US" dirty="0">
                <a:latin typeface="Arial" panose="020B0604020202020204" pitchFamily="34" charset="0"/>
                <a:cs typeface="Arial" panose="020B0604020202020204" pitchFamily="34" charset="0"/>
              </a:rPr>
              <a:t>Delayed milk production with poor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intake by the infant</a:t>
            </a:r>
          </a:p>
          <a:p>
            <a:pPr>
              <a:lnSpc>
                <a:spcPts val="1900"/>
              </a:lnSpc>
              <a:spcBef>
                <a:spcPts val="700"/>
              </a:spcBef>
            </a:pPr>
            <a:r>
              <a:rPr lang="en-US" dirty="0">
                <a:latin typeface="Arial" panose="020B0604020202020204" pitchFamily="34" charset="0"/>
                <a:cs typeface="Arial" panose="020B0604020202020204" pitchFamily="34" charset="0"/>
              </a:rPr>
              <a:t>Hormonal conditions</a:t>
            </a:r>
          </a:p>
          <a:p>
            <a:pPr>
              <a:lnSpc>
                <a:spcPts val="1900"/>
              </a:lnSpc>
              <a:spcBef>
                <a:spcPts val="700"/>
              </a:spcBef>
            </a:pPr>
            <a:r>
              <a:rPr lang="en-US" dirty="0">
                <a:latin typeface="Arial" panose="020B0604020202020204" pitchFamily="34" charset="0"/>
                <a:cs typeface="Arial" panose="020B0604020202020204" pitchFamily="34" charset="0"/>
              </a:rPr>
              <a:t>Poor milk production due to breast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pathology or breast surgery</a:t>
            </a:r>
          </a:p>
          <a:p>
            <a:pPr>
              <a:lnSpc>
                <a:spcPts val="1900"/>
              </a:lnSpc>
              <a:spcBef>
                <a:spcPts val="700"/>
              </a:spcBef>
            </a:pPr>
            <a:r>
              <a:rPr lang="en-US" dirty="0">
                <a:latin typeface="Arial" panose="020B0604020202020204" pitchFamily="34" charset="0"/>
                <a:cs typeface="Arial" panose="020B0604020202020204" pitchFamily="34" charset="0"/>
              </a:rPr>
              <a:t>Pain with breastfeeding unrelieved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other interventions</a:t>
            </a:r>
          </a:p>
          <a:p>
            <a:pPr>
              <a:lnSpc>
                <a:spcPts val="1900"/>
              </a:lnSpc>
              <a:spcBef>
                <a:spcPts val="700"/>
              </a:spcBef>
            </a:pPr>
            <a:r>
              <a:rPr lang="en-US" dirty="0">
                <a:latin typeface="Arial" panose="020B0604020202020204" pitchFamily="34" charset="0"/>
                <a:cs typeface="Arial" panose="020B0604020202020204" pitchFamily="34" charset="0"/>
              </a:rPr>
              <a:t>Severe illness preventing a mother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from caring for her infant</a:t>
            </a:r>
          </a:p>
          <a:p>
            <a:pPr>
              <a:lnSpc>
                <a:spcPts val="1900"/>
              </a:lnSpc>
              <a:spcBef>
                <a:spcPts val="700"/>
              </a:spcBef>
            </a:pPr>
            <a:r>
              <a:rPr lang="en-US" dirty="0">
                <a:latin typeface="Arial" panose="020B0604020202020204" pitchFamily="34" charset="0"/>
                <a:cs typeface="Arial" panose="020B0604020202020204" pitchFamily="34" charset="0"/>
              </a:rPr>
              <a:t>Herpes simplex virus type 1 with    open lesions</a:t>
            </a:r>
          </a:p>
          <a:p>
            <a:pPr>
              <a:lnSpc>
                <a:spcPts val="1900"/>
              </a:lnSpc>
              <a:spcBef>
                <a:spcPts val="700"/>
              </a:spcBef>
            </a:pPr>
            <a:r>
              <a:rPr lang="en-US" i="1" dirty="0">
                <a:latin typeface="Arial" panose="020B0604020202020204" pitchFamily="34" charset="0"/>
                <a:cs typeface="Arial" panose="020B0604020202020204" pitchFamily="34" charset="0"/>
              </a:rPr>
              <a:t>Maternal preferences</a:t>
            </a:r>
          </a:p>
        </p:txBody>
      </p:sp>
      <p:sp>
        <p:nvSpPr>
          <p:cNvPr id="13" name="TextBox 12">
            <a:extLst>
              <a:ext uri="{FF2B5EF4-FFF2-40B4-BE49-F238E27FC236}">
                <a16:creationId xmlns:a16="http://schemas.microsoft.com/office/drawing/2014/main" id="{A172C344-1FC0-C92B-F7F4-86E26EA51A84}"/>
              </a:ext>
            </a:extLst>
          </p:cNvPr>
          <p:cNvSpPr txBox="1"/>
          <p:nvPr/>
        </p:nvSpPr>
        <p:spPr>
          <a:xfrm>
            <a:off x="519047" y="6115988"/>
            <a:ext cx="5872787" cy="392415"/>
          </a:xfrm>
          <a:prstGeom prst="rect">
            <a:avLst/>
          </a:prstGeom>
          <a:noFill/>
        </p:spPr>
        <p:txBody>
          <a:bodyPr wrap="square" rtlCol="0">
            <a:spAutoFit/>
          </a:bodyPr>
          <a:lstStyle/>
          <a:p>
            <a:r>
              <a:rPr lang="en-CA" sz="650" dirty="0" err="1">
                <a:latin typeface="Arial" panose="020B0604020202020204" pitchFamily="34" charset="0"/>
                <a:cs typeface="Arial" panose="020B0604020202020204" pitchFamily="34" charset="0"/>
              </a:rPr>
              <a:t>Kellams</a:t>
            </a:r>
            <a:r>
              <a:rPr lang="en-CA" sz="650" dirty="0">
                <a:latin typeface="Arial" panose="020B0604020202020204" pitchFamily="34" charset="0"/>
                <a:cs typeface="Arial" panose="020B0604020202020204" pitchFamily="34" charset="0"/>
              </a:rPr>
              <a:t> A, Harrel C, </a:t>
            </a:r>
            <a:r>
              <a:rPr lang="en-CA" sz="650" dirty="0" err="1">
                <a:latin typeface="Arial" panose="020B0604020202020204" pitchFamily="34" charset="0"/>
                <a:cs typeface="Arial" panose="020B0604020202020204" pitchFamily="34" charset="0"/>
              </a:rPr>
              <a:t>Omage</a:t>
            </a:r>
            <a:r>
              <a:rPr lang="en-CA" sz="650" dirty="0">
                <a:latin typeface="Arial" panose="020B0604020202020204" pitchFamily="34" charset="0"/>
                <a:cs typeface="Arial" panose="020B0604020202020204" pitchFamily="34" charset="0"/>
              </a:rPr>
              <a:t> S, Gregory C, Rosen-Carole C. ABM Clinical Protocol #3: Supplementary feedings in the healthy term breastfed neonate. Revised 2017. Breastfeed Med. 2017;12:188–98. doi:10.1089/bfm.2017.29038.ajk </a:t>
            </a:r>
          </a:p>
          <a:p>
            <a:endParaRPr lang="en-NO" sz="6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7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build="p"/>
      <p:bldP spid="5" grpId="0"/>
      <p:bldP spid="6" grpId="0" animBg="1"/>
      <p:bldP spid="7" grpId="0"/>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5BD2A9-43C6-67AB-5117-37E7330F7701}"/>
              </a:ext>
            </a:extLst>
          </p:cNvPr>
          <p:cNvSpPr/>
          <p:nvPr/>
        </p:nvSpPr>
        <p:spPr>
          <a:xfrm>
            <a:off x="473119" y="1734853"/>
            <a:ext cx="8129392" cy="47103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endParaRPr lang="en-US" sz="1600" dirty="0">
              <a:solidFill>
                <a:schemeClr val="tx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CD6FED0-C420-ECC8-7CEE-340FD9007F02}"/>
              </a:ext>
            </a:extLst>
          </p:cNvPr>
          <p:cNvSpPr>
            <a:spLocks noGrp="1"/>
          </p:cNvSpPr>
          <p:nvPr>
            <p:ph type="title"/>
          </p:nvPr>
        </p:nvSpPr>
        <p:spPr/>
        <p:txBody>
          <a:bodyPr/>
          <a:lstStyle/>
          <a:p>
            <a:r>
              <a:rPr lang="en-GB" dirty="0"/>
              <a:t>How would you support safe formula feeding if this is mother’s decision?</a:t>
            </a:r>
            <a:endParaRPr lang="en-NO" dirty="0"/>
          </a:p>
        </p:txBody>
      </p:sp>
      <p:sp>
        <p:nvSpPr>
          <p:cNvPr id="2" name="Content Placeholder 1">
            <a:extLst>
              <a:ext uri="{FF2B5EF4-FFF2-40B4-BE49-F238E27FC236}">
                <a16:creationId xmlns:a16="http://schemas.microsoft.com/office/drawing/2014/main" id="{5D91DE1F-9BDE-A6AF-B50C-0CD66576C8AE}"/>
              </a:ext>
            </a:extLst>
          </p:cNvPr>
          <p:cNvSpPr>
            <a:spLocks noGrp="1"/>
          </p:cNvSpPr>
          <p:nvPr>
            <p:ph idx="1"/>
          </p:nvPr>
        </p:nvSpPr>
        <p:spPr>
          <a:prstGeom prst="rect">
            <a:avLst/>
          </a:prstGeom>
        </p:spPr>
        <p:txBody>
          <a:bodyPr/>
          <a:lstStyle/>
          <a:p>
            <a:pPr marL="0" indent="0">
              <a:spcBef>
                <a:spcPts val="400"/>
              </a:spcBef>
              <a:buNone/>
            </a:pPr>
            <a:r>
              <a:rPr lang="en-US" sz="1400" b="1" dirty="0"/>
              <a:t>Encouraging the mother to feed the baby responsively</a:t>
            </a:r>
          </a:p>
          <a:p>
            <a:pPr>
              <a:spcBef>
                <a:spcPts val="300"/>
              </a:spcBef>
            </a:pPr>
            <a:r>
              <a:rPr lang="en-US" sz="1400" dirty="0"/>
              <a:t>Holding baby close in a slightly upright position</a:t>
            </a:r>
          </a:p>
          <a:p>
            <a:pPr>
              <a:spcBef>
                <a:spcPts val="300"/>
              </a:spcBef>
            </a:pPr>
            <a:r>
              <a:rPr lang="en-US" sz="1400" dirty="0"/>
              <a:t>Looking into baby’s eyes and talking gently</a:t>
            </a:r>
          </a:p>
          <a:p>
            <a:pPr>
              <a:spcBef>
                <a:spcPts val="300"/>
              </a:spcBef>
            </a:pPr>
            <a:r>
              <a:rPr lang="en-US" sz="1400" dirty="0"/>
              <a:t>Gently rubbing the teat against baby’s top lip encouraging mouth </a:t>
            </a:r>
            <a:br>
              <a:rPr lang="en-US" sz="1400" dirty="0"/>
            </a:br>
            <a:r>
              <a:rPr lang="en-US" sz="1400" dirty="0" err="1"/>
              <a:t>openingand</a:t>
            </a:r>
            <a:r>
              <a:rPr lang="en-US" sz="1400" dirty="0"/>
              <a:t> tongue extension.</a:t>
            </a:r>
          </a:p>
          <a:p>
            <a:pPr>
              <a:spcBef>
                <a:spcPts val="300"/>
              </a:spcBef>
            </a:pPr>
            <a:r>
              <a:rPr lang="en-US" sz="1400" dirty="0"/>
              <a:t>Placing the teat into the mouth, allowing the baby to draw it back</a:t>
            </a:r>
          </a:p>
          <a:p>
            <a:pPr>
              <a:spcBef>
                <a:spcPts val="300"/>
              </a:spcBef>
            </a:pPr>
            <a:r>
              <a:rPr lang="en-US" sz="1400" dirty="0"/>
              <a:t>Removing the teat at intervals giving the baby a break</a:t>
            </a:r>
          </a:p>
          <a:p>
            <a:pPr>
              <a:spcBef>
                <a:spcPts val="300"/>
              </a:spcBef>
            </a:pPr>
            <a:r>
              <a:rPr lang="en-US" sz="1400" dirty="0"/>
              <a:t>Not forcing baby to take all the milk if satisfied</a:t>
            </a:r>
          </a:p>
          <a:p>
            <a:pPr>
              <a:spcBef>
                <a:spcPts val="300"/>
              </a:spcBef>
            </a:pPr>
            <a:r>
              <a:rPr lang="en-US" sz="1400" dirty="0"/>
              <a:t>Discarding any leftover milk if not used within one hour</a:t>
            </a:r>
          </a:p>
          <a:p>
            <a:pPr marL="0" indent="0">
              <a:spcBef>
                <a:spcPts val="700"/>
              </a:spcBef>
              <a:buNone/>
            </a:pPr>
            <a:r>
              <a:rPr lang="en-US" sz="1400" b="1" dirty="0"/>
              <a:t>Preparing formula safely </a:t>
            </a:r>
          </a:p>
          <a:p>
            <a:pPr>
              <a:spcBef>
                <a:spcPts val="700"/>
              </a:spcBef>
            </a:pPr>
            <a:r>
              <a:rPr lang="en-US" sz="1400" dirty="0"/>
              <a:t>Making up bottles freshly for each feed</a:t>
            </a:r>
          </a:p>
          <a:p>
            <a:pPr>
              <a:spcBef>
                <a:spcPts val="300"/>
              </a:spcBef>
            </a:pPr>
            <a:r>
              <a:rPr lang="en-US" sz="1400" dirty="0"/>
              <a:t>Not adding anything (sugar, cereals chocolate powder, tea)</a:t>
            </a:r>
          </a:p>
          <a:p>
            <a:pPr>
              <a:spcBef>
                <a:spcPts val="300"/>
              </a:spcBef>
            </a:pPr>
            <a:r>
              <a:rPr lang="en-US" sz="1400" dirty="0"/>
              <a:t>Never warming in a microwave as uneven heating can burn baby’s mouth</a:t>
            </a:r>
            <a:endParaRPr lang="en-US" sz="1400" b="1" dirty="0"/>
          </a:p>
        </p:txBody>
      </p:sp>
      <p:pic>
        <p:nvPicPr>
          <p:cNvPr id="6" name="Picture 5" descr="A guide to bottle feeding&#10;&#10;Description automatically generated">
            <a:hlinkClick r:id="rId3"/>
            <a:extLst>
              <a:ext uri="{FF2B5EF4-FFF2-40B4-BE49-F238E27FC236}">
                <a16:creationId xmlns:a16="http://schemas.microsoft.com/office/drawing/2014/main" id="{416D9E14-D7C3-8C50-D62F-EE2D107AC098}"/>
              </a:ext>
            </a:extLst>
          </p:cNvPr>
          <p:cNvPicPr>
            <a:picLocks noChangeAspect="1"/>
          </p:cNvPicPr>
          <p:nvPr/>
        </p:nvPicPr>
        <p:blipFill rotWithShape="1">
          <a:blip r:embed="rId4">
            <a:extLst>
              <a:ext uri="{28A0092B-C50C-407E-A947-70E740481C1C}">
                <a14:useLocalDpi xmlns:a14="http://schemas.microsoft.com/office/drawing/2010/main" val="0"/>
              </a:ext>
            </a:extLst>
          </a:blip>
          <a:srcRect r="2521" b="2114"/>
          <a:stretch/>
        </p:blipFill>
        <p:spPr>
          <a:xfrm>
            <a:off x="6240206" y="1876248"/>
            <a:ext cx="2078990" cy="2940403"/>
          </a:xfrm>
          <a:prstGeom prst="rect">
            <a:avLst/>
          </a:prstGeom>
          <a:noFill/>
          <a:ln w="6350">
            <a:noFill/>
          </a:ln>
        </p:spPr>
      </p:pic>
    </p:spTree>
    <p:extLst>
      <p:ext uri="{BB962C8B-B14F-4D97-AF65-F5344CB8AC3E}">
        <p14:creationId xmlns:p14="http://schemas.microsoft.com/office/powerpoint/2010/main" val="7391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94F475-8F6C-0219-D905-D93CC504B460}"/>
              </a:ext>
            </a:extLst>
          </p:cNvPr>
          <p:cNvSpPr>
            <a:spLocks noGrp="1"/>
          </p:cNvSpPr>
          <p:nvPr>
            <p:ph type="title"/>
          </p:nvPr>
        </p:nvSpPr>
        <p:spPr/>
        <p:txBody>
          <a:bodyPr/>
          <a:lstStyle/>
          <a:p>
            <a:r>
              <a:rPr lang="en-GB" dirty="0"/>
              <a:t>Hand expression of breast milk after preterm delivery</a:t>
            </a:r>
            <a:endParaRPr lang="en-NO" dirty="0"/>
          </a:p>
        </p:txBody>
      </p:sp>
      <p:sp>
        <p:nvSpPr>
          <p:cNvPr id="2" name="Content Placeholder 1">
            <a:extLst>
              <a:ext uri="{FF2B5EF4-FFF2-40B4-BE49-F238E27FC236}">
                <a16:creationId xmlns:a16="http://schemas.microsoft.com/office/drawing/2014/main" id="{530571BA-CEB9-6C5F-56C3-850F3408262E}"/>
              </a:ext>
            </a:extLst>
          </p:cNvPr>
          <p:cNvSpPr>
            <a:spLocks noGrp="1"/>
          </p:cNvSpPr>
          <p:nvPr>
            <p:ph idx="1"/>
          </p:nvPr>
        </p:nvSpPr>
        <p:spPr>
          <a:prstGeom prst="rect">
            <a:avLst/>
          </a:prstGeom>
        </p:spPr>
        <p:txBody>
          <a:bodyPr/>
          <a:lstStyle/>
          <a:p>
            <a:pPr marL="0" indent="0">
              <a:buNone/>
            </a:pPr>
            <a:r>
              <a:rPr lang="en-GB" dirty="0"/>
              <a:t>Form groups (mother, grandmother and neonatal nurse).</a:t>
            </a:r>
          </a:p>
          <a:p>
            <a:endParaRPr lang="en-GB" dirty="0"/>
          </a:p>
          <a:p>
            <a:pPr marL="0" indent="0">
              <a:buNone/>
            </a:pPr>
            <a:endParaRPr lang="en-GB" sz="1400" b="1" dirty="0"/>
          </a:p>
          <a:p>
            <a:pPr marL="0" indent="0">
              <a:buNone/>
            </a:pPr>
            <a:br>
              <a:rPr lang="en-GB" sz="1400" b="1" dirty="0"/>
            </a:br>
            <a:endParaRPr lang="en-GB" sz="1400" b="1" dirty="0"/>
          </a:p>
          <a:p>
            <a:pPr marL="0" indent="0">
              <a:buNone/>
            </a:pPr>
            <a:r>
              <a:rPr lang="en-GB" b="1" dirty="0"/>
              <a:t>Support Yeti’s mother to express her breast milk</a:t>
            </a:r>
            <a:r>
              <a:rPr lang="en-US" b="1" dirty="0"/>
              <a:t>.</a:t>
            </a:r>
          </a:p>
          <a:p>
            <a:pPr marL="0" indent="0">
              <a:buNone/>
            </a:pPr>
            <a:endParaRPr lang="en-US" dirty="0"/>
          </a:p>
          <a:p>
            <a:pPr marL="0" indent="0">
              <a:buNone/>
            </a:pPr>
            <a:r>
              <a:rPr lang="en-US" dirty="0"/>
              <a:t>Debrief with your team and facilitator.</a:t>
            </a:r>
          </a:p>
          <a:p>
            <a:endParaRPr lang="en-NO" dirty="0"/>
          </a:p>
        </p:txBody>
      </p:sp>
      <p:sp>
        <p:nvSpPr>
          <p:cNvPr id="5" name="Rectangle 4">
            <a:extLst>
              <a:ext uri="{FF2B5EF4-FFF2-40B4-BE49-F238E27FC236}">
                <a16:creationId xmlns:a16="http://schemas.microsoft.com/office/drawing/2014/main" id="{D5A7B30C-175F-3CC3-380A-3359DCC804C0}"/>
              </a:ext>
            </a:extLst>
          </p:cNvPr>
          <p:cNvSpPr/>
          <p:nvPr/>
        </p:nvSpPr>
        <p:spPr>
          <a:xfrm>
            <a:off x="624680" y="2202920"/>
            <a:ext cx="7977831" cy="138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Yeti was born 2 hours ago at 31 weeks and 1600 grams </a:t>
            </a:r>
          </a:p>
          <a:p>
            <a:pPr marL="162000" lvl="0" indent="-162000">
              <a:lnSpc>
                <a:spcPts val="1820"/>
              </a:lnSpc>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He is breathing well in skin-to-skin contact with his mother</a:t>
            </a:r>
          </a:p>
          <a:p>
            <a:pPr marL="162000" lvl="0" indent="-162000">
              <a:lnSpc>
                <a:spcPts val="1820"/>
              </a:lnSpc>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He has not yet fed</a:t>
            </a:r>
          </a:p>
        </p:txBody>
      </p:sp>
      <p:grpSp>
        <p:nvGrpSpPr>
          <p:cNvPr id="6" name="Group 5">
            <a:extLst>
              <a:ext uri="{FF2B5EF4-FFF2-40B4-BE49-F238E27FC236}">
                <a16:creationId xmlns:a16="http://schemas.microsoft.com/office/drawing/2014/main" id="{6A255F48-C2C2-E375-812A-4F3AD9D18BFF}"/>
              </a:ext>
            </a:extLst>
          </p:cNvPr>
          <p:cNvGrpSpPr/>
          <p:nvPr/>
        </p:nvGrpSpPr>
        <p:grpSpPr>
          <a:xfrm>
            <a:off x="549730" y="5519271"/>
            <a:ext cx="4022270" cy="360000"/>
            <a:chOff x="566707" y="4383958"/>
            <a:chExt cx="4022270" cy="360000"/>
          </a:xfrm>
        </p:grpSpPr>
        <p:grpSp>
          <p:nvGrpSpPr>
            <p:cNvPr id="7" name="Group 6">
              <a:extLst>
                <a:ext uri="{FF2B5EF4-FFF2-40B4-BE49-F238E27FC236}">
                  <a16:creationId xmlns:a16="http://schemas.microsoft.com/office/drawing/2014/main" id="{41642458-1EE6-545C-EAE8-AB22675A8E7D}"/>
                </a:ext>
              </a:extLst>
            </p:cNvPr>
            <p:cNvGrpSpPr/>
            <p:nvPr/>
          </p:nvGrpSpPr>
          <p:grpSpPr>
            <a:xfrm>
              <a:off x="690712" y="4440486"/>
              <a:ext cx="3898265" cy="260328"/>
              <a:chOff x="2381314" y="5405811"/>
              <a:chExt cx="3898265" cy="260328"/>
            </a:xfrm>
          </p:grpSpPr>
          <p:sp>
            <p:nvSpPr>
              <p:cNvPr id="9" name="TextBox 8">
                <a:extLst>
                  <a:ext uri="{FF2B5EF4-FFF2-40B4-BE49-F238E27FC236}">
                    <a16:creationId xmlns:a16="http://schemas.microsoft.com/office/drawing/2014/main" id="{3179DD32-60E2-3E5F-41BE-5E59F1D9AD21}"/>
                  </a:ext>
                </a:extLst>
              </p:cNvPr>
              <p:cNvSpPr txBox="1"/>
              <p:nvPr/>
            </p:nvSpPr>
            <p:spPr>
              <a:xfrm>
                <a:off x="2620364" y="5405811"/>
                <a:ext cx="3659215" cy="260328"/>
              </a:xfrm>
              <a:prstGeom prst="rect">
                <a:avLst/>
              </a:prstGeom>
              <a:noFill/>
            </p:spPr>
            <p:txBody>
              <a:bodyPr wrap="square">
                <a:spAutoFit/>
              </a:bodyPr>
              <a:lstStyle/>
              <a:p>
                <a:pPr>
                  <a:lnSpc>
                    <a:spcPct val="107000"/>
                  </a:lnSpc>
                  <a:spcAft>
                    <a:spcPts val="800"/>
                  </a:spcAft>
                </a:pPr>
                <a:r>
                  <a:rPr lang="en-US" sz="1100" i="1" u="sng"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Expressing the first milk</a:t>
                </a:r>
                <a:r>
                  <a:rPr lang="en-US" sz="1100" i="1" u="sng" dirty="0">
                    <a:solidFill>
                      <a:srgbClr val="0070C0"/>
                    </a:solidFill>
                    <a:latin typeface="Arial" panose="020B0604020202020204" pitchFamily="34" charset="0"/>
                    <a:cs typeface="Arial" panose="020B0604020202020204" pitchFamily="34" charset="0"/>
                  </a:rPr>
                  <a:t> </a:t>
                </a:r>
                <a:endParaRPr lang="en-GB"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p:txBody>
          </p:sp>
          <p:pic>
            <p:nvPicPr>
              <p:cNvPr id="10" name="Graphic 9">
                <a:extLst>
                  <a:ext uri="{FF2B5EF4-FFF2-40B4-BE49-F238E27FC236}">
                    <a16:creationId xmlns:a16="http://schemas.microsoft.com/office/drawing/2014/main" id="{0DA9EC79-4303-81E8-7BAF-909448D02F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AAC71432-3462-D8E5-D315-B8B73F3DC6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54649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C46F-F8AD-B876-4CF3-09FFCF08302E}"/>
              </a:ext>
            </a:extLst>
          </p:cNvPr>
          <p:cNvSpPr>
            <a:spLocks noGrp="1"/>
          </p:cNvSpPr>
          <p:nvPr>
            <p:ph type="title"/>
          </p:nvPr>
        </p:nvSpPr>
        <p:spPr>
          <a:xfrm>
            <a:off x="0" y="587351"/>
            <a:ext cx="9141354" cy="1872070"/>
          </a:xfrm>
        </p:spPr>
        <p:txBody>
          <a:bodyPr/>
          <a:lstStyle/>
          <a:p>
            <a:r>
              <a:rPr lang="en-NO" dirty="0"/>
              <a:t>Summary</a:t>
            </a:r>
          </a:p>
        </p:txBody>
      </p:sp>
      <p:sp>
        <p:nvSpPr>
          <p:cNvPr id="3" name="Content Placeholder 4">
            <a:extLst>
              <a:ext uri="{FF2B5EF4-FFF2-40B4-BE49-F238E27FC236}">
                <a16:creationId xmlns:a16="http://schemas.microsoft.com/office/drawing/2014/main" id="{012C6454-627B-D8F9-A1FC-A45D3F458461}"/>
              </a:ext>
            </a:extLst>
          </p:cNvPr>
          <p:cNvSpPr txBox="1">
            <a:spLocks/>
          </p:cNvSpPr>
          <p:nvPr/>
        </p:nvSpPr>
        <p:spPr>
          <a:xfrm>
            <a:off x="897465" y="2200867"/>
            <a:ext cx="7466813" cy="4099252"/>
          </a:xfrm>
          <a:prstGeom prst="rect">
            <a:avLst/>
          </a:prstGeom>
        </p:spPr>
        <p:txBody>
          <a:bodyPr/>
          <a:lst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a:lstStyle>
          <a:p>
            <a:pPr marL="0" indent="0">
              <a:spcBef>
                <a:spcPts val="1290"/>
              </a:spcBef>
              <a:spcAft>
                <a:spcPts val="240"/>
              </a:spcAft>
              <a:buFont typeface="Arial" panose="020B0604020202020204" pitchFamily="34" charset="0"/>
              <a:buNone/>
            </a:pPr>
            <a:r>
              <a:rPr lang="en-GB" sz="1600" b="1" dirty="0">
                <a:latin typeface="Arial" panose="020B0604020202020204" pitchFamily="34" charset="0"/>
                <a:cs typeface="Arial" panose="020B0604020202020204" pitchFamily="34" charset="0"/>
              </a:rPr>
              <a:t>In this module, you have:</a:t>
            </a:r>
          </a:p>
          <a:p>
            <a:pPr>
              <a:lnSpc>
                <a:spcPts val="2300"/>
              </a:lnSpc>
              <a:spcBef>
                <a:spcPts val="1000"/>
              </a:spcBef>
              <a:spcAft>
                <a:spcPts val="240"/>
              </a:spcAft>
            </a:pPr>
            <a:r>
              <a:rPr lang="en-GB" sz="1600" dirty="0">
                <a:latin typeface="Arial" panose="020B0604020202020204" pitchFamily="34" charset="0"/>
                <a:cs typeface="Arial" panose="020B0604020202020204" pitchFamily="34" charset="0"/>
              </a:rPr>
              <a:t>Assessed the need for alternative methods of feeding and the range of  methods available for a baby who is unable to breastfeed</a:t>
            </a:r>
          </a:p>
          <a:p>
            <a:pPr>
              <a:lnSpc>
                <a:spcPts val="2300"/>
              </a:lnSpc>
              <a:spcBef>
                <a:spcPts val="1000"/>
              </a:spcBef>
              <a:spcAft>
                <a:spcPts val="240"/>
              </a:spcAft>
            </a:pPr>
            <a:r>
              <a:rPr lang="en-GB" sz="1600" dirty="0">
                <a:latin typeface="Arial" panose="020B0604020202020204" pitchFamily="34" charset="0"/>
                <a:cs typeface="Arial" panose="020B0604020202020204" pitchFamily="34" charset="0"/>
              </a:rPr>
              <a:t>Demonstrated safe techniques for providing cup and nasogastric tube feeding</a:t>
            </a:r>
          </a:p>
          <a:p>
            <a:pPr>
              <a:lnSpc>
                <a:spcPts val="2300"/>
              </a:lnSpc>
              <a:spcBef>
                <a:spcPts val="1000"/>
              </a:spcBef>
              <a:spcAft>
                <a:spcPts val="240"/>
              </a:spcAft>
            </a:pPr>
            <a:r>
              <a:rPr lang="en-GB" sz="1600" dirty="0">
                <a:latin typeface="Arial" panose="020B0604020202020204" pitchFamily="34" charset="0"/>
                <a:cs typeface="Arial" panose="020B0604020202020204" pitchFamily="34" charset="0"/>
              </a:rPr>
              <a:t>Demonstrated supporting a mother to feed her </a:t>
            </a:r>
            <a:r>
              <a:rPr lang="en-GB" sz="1600" dirty="0" err="1">
                <a:latin typeface="Arial" panose="020B0604020202020204" pitchFamily="34" charset="0"/>
                <a:cs typeface="Arial" panose="020B0604020202020204" pitchFamily="34" charset="0"/>
              </a:rPr>
              <a:t>newborn</a:t>
            </a:r>
            <a:r>
              <a:rPr lang="en-GB" sz="1600" dirty="0">
                <a:latin typeface="Arial" panose="020B0604020202020204" pitchFamily="34" charset="0"/>
                <a:cs typeface="Arial" panose="020B0604020202020204" pitchFamily="34" charset="0"/>
              </a:rPr>
              <a:t> using appropriate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alternative methods</a:t>
            </a:r>
          </a:p>
          <a:p>
            <a:pPr>
              <a:lnSpc>
                <a:spcPts val="2300"/>
              </a:lnSpc>
              <a:spcBef>
                <a:spcPts val="1000"/>
              </a:spcBef>
              <a:spcAft>
                <a:spcPts val="240"/>
              </a:spcAft>
            </a:pPr>
            <a:r>
              <a:rPr lang="en-GB" sz="1600" dirty="0">
                <a:latin typeface="Arial" panose="020B0604020202020204" pitchFamily="34" charset="0"/>
                <a:cs typeface="Arial" panose="020B0604020202020204" pitchFamily="34" charset="0"/>
              </a:rPr>
              <a:t>Demonstrated giving practical support for a mother to transition to full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breastfeeding</a:t>
            </a:r>
          </a:p>
          <a:p>
            <a:pPr>
              <a:lnSpc>
                <a:spcPts val="2300"/>
              </a:lnSpc>
              <a:spcBef>
                <a:spcPts val="1000"/>
              </a:spcBef>
              <a:spcAft>
                <a:spcPts val="240"/>
              </a:spcAft>
            </a:pPr>
            <a:r>
              <a:rPr lang="en-GB" sz="1600" dirty="0">
                <a:latin typeface="Arial" panose="020B0604020202020204" pitchFamily="34" charset="0"/>
                <a:cs typeface="Arial" panose="020B0604020202020204" pitchFamily="34" charset="0"/>
              </a:rPr>
              <a:t>Assessed the need for alternatives to mother’s own milk and the range of acceptable options. </a:t>
            </a: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N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7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8" descr="A screenshot of a survey&#10;&#10;Description automatically generated">
            <a:extLst>
              <a:ext uri="{FF2B5EF4-FFF2-40B4-BE49-F238E27FC236}">
                <a16:creationId xmlns:a16="http://schemas.microsoft.com/office/drawing/2014/main" id="{F306EC94-AB81-0C73-2464-674AD861D8FF}"/>
              </a:ext>
            </a:extLst>
          </p:cNvPr>
          <p:cNvPicPr>
            <a:picLocks noChangeAspect="1"/>
          </p:cNvPicPr>
          <p:nvPr/>
        </p:nvPicPr>
        <p:blipFill rotWithShape="1">
          <a:blip r:embed="rId3">
            <a:extLst>
              <a:ext uri="{28A0092B-C50C-407E-A947-70E740481C1C}">
                <a14:useLocalDpi xmlns:a14="http://schemas.microsoft.com/office/drawing/2010/main" val="0"/>
              </a:ext>
            </a:extLst>
          </a:blip>
          <a:srcRect l="1667" b="561"/>
          <a:stretch/>
        </p:blipFill>
        <p:spPr>
          <a:xfrm>
            <a:off x="2971520" y="1790668"/>
            <a:ext cx="3200959" cy="4555187"/>
          </a:xfrm>
          <a:prstGeom prst="rect">
            <a:avLst/>
          </a:prstGeom>
          <a:ln w="6350">
            <a:noFill/>
          </a:ln>
        </p:spPr>
      </p:pic>
    </p:spTree>
    <p:extLst>
      <p:ext uri="{BB962C8B-B14F-4D97-AF65-F5344CB8AC3E}">
        <p14:creationId xmlns:p14="http://schemas.microsoft.com/office/powerpoint/2010/main" val="310337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91B-8D1B-F548-EA59-C61642D44FB3}"/>
              </a:ext>
            </a:extLst>
          </p:cNvPr>
          <p:cNvSpPr>
            <a:spLocks noGrp="1"/>
          </p:cNvSpPr>
          <p:nvPr>
            <p:ph type="title"/>
          </p:nvPr>
        </p:nvSpPr>
        <p:spPr/>
        <p:txBody>
          <a:bodyPr/>
          <a:lstStyle/>
          <a:p>
            <a:r>
              <a:rPr lang="en-US" sz="4000" b="1" dirty="0">
                <a:solidFill>
                  <a:schemeClr val="tx2"/>
                </a:solidFill>
                <a:latin typeface="Arial" panose="020B0604020202020204" pitchFamily="34" charset="0"/>
                <a:cs typeface="Arial" panose="020B0604020202020204" pitchFamily="34" charset="0"/>
              </a:rPr>
              <a:t>Need for alternative </a:t>
            </a:r>
            <a:br>
              <a:rPr lang="en-US" sz="4000" b="1" dirty="0">
                <a:solidFill>
                  <a:schemeClr val="tx2"/>
                </a:solidFill>
                <a:latin typeface="Arial" panose="020B0604020202020204" pitchFamily="34" charset="0"/>
                <a:cs typeface="Arial" panose="020B0604020202020204" pitchFamily="34" charset="0"/>
              </a:rPr>
            </a:br>
            <a:r>
              <a:rPr lang="en-US" sz="4000" b="1" dirty="0">
                <a:solidFill>
                  <a:schemeClr val="tx2"/>
                </a:solidFill>
                <a:latin typeface="Arial" panose="020B0604020202020204" pitchFamily="34" charset="0"/>
                <a:cs typeface="Arial" panose="020B0604020202020204" pitchFamily="34" charset="0"/>
              </a:rPr>
              <a:t>feeding methods</a:t>
            </a:r>
            <a:endParaRPr lang="en-NO" dirty="0"/>
          </a:p>
        </p:txBody>
      </p:sp>
    </p:spTree>
    <p:extLst>
      <p:ext uri="{BB962C8B-B14F-4D97-AF65-F5344CB8AC3E}">
        <p14:creationId xmlns:p14="http://schemas.microsoft.com/office/powerpoint/2010/main" val="4251571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A9E096-0D77-A8E1-E673-E4DD025318CF}"/>
              </a:ext>
            </a:extLst>
          </p:cNvPr>
          <p:cNvGrpSpPr/>
          <p:nvPr/>
        </p:nvGrpSpPr>
        <p:grpSpPr>
          <a:xfrm>
            <a:off x="2329981" y="6198759"/>
            <a:ext cx="4749293" cy="360000"/>
            <a:chOff x="566707" y="4383958"/>
            <a:chExt cx="4749293" cy="360000"/>
          </a:xfrm>
        </p:grpSpPr>
        <p:grpSp>
          <p:nvGrpSpPr>
            <p:cNvPr id="6" name="Group 5">
              <a:extLst>
                <a:ext uri="{FF2B5EF4-FFF2-40B4-BE49-F238E27FC236}">
                  <a16:creationId xmlns:a16="http://schemas.microsoft.com/office/drawing/2014/main" id="{3537324F-3D2C-7B16-6E14-8C64A89BB091}"/>
                </a:ext>
              </a:extLst>
            </p:cNvPr>
            <p:cNvGrpSpPr/>
            <p:nvPr/>
          </p:nvGrpSpPr>
          <p:grpSpPr>
            <a:xfrm>
              <a:off x="690712" y="4440486"/>
              <a:ext cx="4625288" cy="261610"/>
              <a:chOff x="2381314" y="5405811"/>
              <a:chExt cx="4625288" cy="261610"/>
            </a:xfrm>
          </p:grpSpPr>
          <p:sp>
            <p:nvSpPr>
              <p:cNvPr id="8" name="TextBox 7">
                <a:extLst>
                  <a:ext uri="{FF2B5EF4-FFF2-40B4-BE49-F238E27FC236}">
                    <a16:creationId xmlns:a16="http://schemas.microsoft.com/office/drawing/2014/main" id="{C398A093-40CC-F7ED-8090-47A5665D4F10}"/>
                  </a:ext>
                </a:extLst>
              </p:cNvPr>
              <p:cNvSpPr txBox="1"/>
              <p:nvPr/>
            </p:nvSpPr>
            <p:spPr>
              <a:xfrm>
                <a:off x="2620364" y="5405811"/>
                <a:ext cx="4386238" cy="261610"/>
              </a:xfrm>
              <a:prstGeom prst="rect">
                <a:avLst/>
              </a:prstGeom>
              <a:noFill/>
            </p:spPr>
            <p:txBody>
              <a:bodyPr wrap="square">
                <a:spAutoFit/>
              </a:bodyPr>
              <a:lstStyle/>
              <a:p>
                <a:r>
                  <a:rPr lang="en-US" sz="1100" i="1" u="sng"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Example of QI project to increase use of expressed breast milk</a:t>
                </a:r>
                <a:endParaRPr lang="en-GB" sz="1100" i="1" u="sng" dirty="0">
                  <a:solidFill>
                    <a:srgbClr val="0070C0"/>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ABDA69B4-B092-014A-7468-AE4F12E9D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EDBDB5CC-8774-32EA-CEBF-D201EFC08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3" name="Picture 2">
            <a:extLst>
              <a:ext uri="{FF2B5EF4-FFF2-40B4-BE49-F238E27FC236}">
                <a16:creationId xmlns:a16="http://schemas.microsoft.com/office/drawing/2014/main" id="{DD5A4B86-CD0C-3641-6561-E6778F875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541" y="1841290"/>
            <a:ext cx="2966918" cy="4198563"/>
          </a:xfrm>
          <a:prstGeom prst="rect">
            <a:avLst/>
          </a:prstGeom>
          <a:solidFill>
            <a:schemeClr val="bg1"/>
          </a:solidFill>
        </p:spPr>
      </p:pic>
    </p:spTree>
    <p:extLst>
      <p:ext uri="{BB962C8B-B14F-4D97-AF65-F5344CB8AC3E}">
        <p14:creationId xmlns:p14="http://schemas.microsoft.com/office/powerpoint/2010/main" val="15311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FEAF0-8D29-890D-92B6-38128167B53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25D5E4F-F3A3-AC79-C642-B21E44F7D4CA}"/>
              </a:ext>
            </a:extLst>
          </p:cNvPr>
          <p:cNvGrpSpPr/>
          <p:nvPr/>
        </p:nvGrpSpPr>
        <p:grpSpPr>
          <a:xfrm>
            <a:off x="786338" y="5623980"/>
            <a:ext cx="4298527" cy="1076641"/>
            <a:chOff x="-3447283" y="5440984"/>
            <a:chExt cx="4298527" cy="1076641"/>
          </a:xfrm>
        </p:grpSpPr>
        <p:sp>
          <p:nvSpPr>
            <p:cNvPr id="6" name="TextBox 5">
              <a:extLst>
                <a:ext uri="{FF2B5EF4-FFF2-40B4-BE49-F238E27FC236}">
                  <a16:creationId xmlns:a16="http://schemas.microsoft.com/office/drawing/2014/main" id="{DEFBE00A-12D7-2B2D-044E-97E6A811A648}"/>
                </a:ext>
              </a:extLst>
            </p:cNvPr>
            <p:cNvSpPr txBox="1"/>
            <p:nvPr/>
          </p:nvSpPr>
          <p:spPr>
            <a:xfrm>
              <a:off x="-3087283" y="5440984"/>
              <a:ext cx="3938527" cy="1076641"/>
            </a:xfrm>
            <a:prstGeom prst="rect">
              <a:avLst/>
            </a:prstGeom>
            <a:noFill/>
          </p:spPr>
          <p:txBody>
            <a:bodyPr wrap="square">
              <a:spAutoFit/>
            </a:bodyPr>
            <a:lstStyle/>
            <a:p>
              <a:pPr marL="171450" indent="-171450" defTabSz="914400">
                <a:lnSpc>
                  <a:spcPct val="150000"/>
                </a:lnSpc>
                <a:spcBef>
                  <a:spcPts val="0"/>
                </a:spcBef>
                <a:buFont typeface="Arial" panose="020B0604020202020204" pitchFamily="34" charset="0"/>
                <a:buChar char="•"/>
              </a:pPr>
              <a:r>
                <a:rPr lang="en-US" altLang="zh-CN" sz="1100" i="1" u="sng"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Alternative methods of feeding low birthweight baby</a:t>
              </a:r>
              <a:endParaRPr lang="en-US" altLang="zh-CN" sz="1100" i="1" u="sng" dirty="0">
                <a:solidFill>
                  <a:schemeClr val="tx2"/>
                </a:solidFill>
                <a:latin typeface="Arial" panose="020B0604020202020204" pitchFamily="34" charset="0"/>
                <a:cs typeface="Arial" panose="020B0604020202020204" pitchFamily="34" charset="0"/>
              </a:endParaRPr>
            </a:p>
            <a:p>
              <a:pPr marL="171450" indent="-171450" defTabSz="914400">
                <a:lnSpc>
                  <a:spcPct val="150000"/>
                </a:lnSpc>
                <a:spcBef>
                  <a:spcPts val="0"/>
                </a:spcBef>
                <a:buFont typeface="Arial" panose="020B0604020202020204" pitchFamily="34" charset="0"/>
                <a:buChar char="•"/>
              </a:pPr>
              <a:r>
                <a:rPr lang="en-US" altLang="zh-CN" sz="1100" i="1" u="sng" dirty="0">
                  <a:solidFill>
                    <a:schemeClr val="tx2"/>
                  </a:solidFill>
                  <a:latin typeface="Arial" panose="020B0604020202020204" pitchFamily="34" charset="0"/>
                  <a:cs typeface="Arial" panose="020B0604020202020204" pitchFamily="34" charset="0"/>
                  <a:hlinkClick r:id="rId4"/>
                </a:rPr>
                <a:t>Breastfeeding in KMC position</a:t>
              </a:r>
              <a:endParaRPr lang="en-US" altLang="zh-CN" sz="1100" i="1" u="sng" dirty="0">
                <a:solidFill>
                  <a:schemeClr val="tx2"/>
                </a:solidFill>
                <a:latin typeface="Arial" panose="020B0604020202020204" pitchFamily="34" charset="0"/>
                <a:cs typeface="Arial" panose="020B0604020202020204" pitchFamily="34" charset="0"/>
              </a:endParaRPr>
            </a:p>
            <a:p>
              <a:pPr>
                <a:lnSpc>
                  <a:spcPct val="150000"/>
                </a:lnSpc>
              </a:pPr>
              <a:endParaRPr lang="en-GB" sz="1100" i="1" u="sng" dirty="0">
                <a:solidFill>
                  <a:srgbClr val="0070C0"/>
                </a:solidFill>
                <a:latin typeface="Arial" panose="020B0604020202020204" pitchFamily="34" charset="0"/>
                <a:cs typeface="Arial" panose="020B0604020202020204" pitchFamily="34" charset="0"/>
              </a:endParaRPr>
            </a:p>
            <a:p>
              <a:pPr marL="171450" indent="-171450" defTabSz="914400">
                <a:lnSpc>
                  <a:spcPct val="150000"/>
                </a:lnSpc>
                <a:spcBef>
                  <a:spcPts val="0"/>
                </a:spcBef>
                <a:buFont typeface="Arial" panose="020B0604020202020204" pitchFamily="34" charset="0"/>
                <a:buChar char="•"/>
              </a:pPr>
              <a:endParaRPr lang="en-US" altLang="zh-CN" sz="1100" i="1" u="sng" dirty="0">
                <a:solidFill>
                  <a:schemeClr val="tx2"/>
                </a:solidFill>
                <a:latin typeface="Arial" panose="020B0604020202020204" pitchFamily="34" charset="0"/>
                <a:cs typeface="Arial" panose="020B0604020202020204" pitchFamily="34" charset="0"/>
              </a:endParaRPr>
            </a:p>
          </p:txBody>
        </p:sp>
        <p:pic>
          <p:nvPicPr>
            <p:cNvPr id="5" name="Picture 4" descr="A blue circle with a white camera&#10;&#10;Description automatically generated">
              <a:extLst>
                <a:ext uri="{FF2B5EF4-FFF2-40B4-BE49-F238E27FC236}">
                  <a16:creationId xmlns:a16="http://schemas.microsoft.com/office/drawing/2014/main" id="{2B6487EF-BB44-FE16-7376-040C702B6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283" y="5452772"/>
              <a:ext cx="360000" cy="360000"/>
            </a:xfrm>
            <a:prstGeom prst="rect">
              <a:avLst/>
            </a:prstGeom>
          </p:spPr>
        </p:pic>
      </p:grpSp>
      <p:sp>
        <p:nvSpPr>
          <p:cNvPr id="23" name="Title 2">
            <a:extLst>
              <a:ext uri="{FF2B5EF4-FFF2-40B4-BE49-F238E27FC236}">
                <a16:creationId xmlns:a16="http://schemas.microsoft.com/office/drawing/2014/main" id="{5C1930F8-94E1-64C3-EE3E-85FCE246F5AE}"/>
              </a:ext>
            </a:extLst>
          </p:cNvPr>
          <p:cNvSpPr txBox="1">
            <a:spLocks/>
          </p:cNvSpPr>
          <p:nvPr/>
        </p:nvSpPr>
        <p:spPr>
          <a:xfrm>
            <a:off x="0" y="0"/>
            <a:ext cx="9141354" cy="1734851"/>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en-GB" dirty="0"/>
              <a:t>References and </a:t>
            </a:r>
          </a:p>
          <a:p>
            <a:r>
              <a:rPr lang="en-GB" dirty="0"/>
              <a:t>additional resources</a:t>
            </a:r>
            <a:endParaRPr lang="en-NO" dirty="0"/>
          </a:p>
        </p:txBody>
      </p:sp>
      <p:pic>
        <p:nvPicPr>
          <p:cNvPr id="2" name="Picture 1" descr="A guide to bottle feeding&#10;&#10;Description automatically generated">
            <a:hlinkClick r:id="rId6"/>
            <a:extLst>
              <a:ext uri="{FF2B5EF4-FFF2-40B4-BE49-F238E27FC236}">
                <a16:creationId xmlns:a16="http://schemas.microsoft.com/office/drawing/2014/main" id="{53793CA9-643F-84A9-20A7-B5B2F7D68110}"/>
              </a:ext>
            </a:extLst>
          </p:cNvPr>
          <p:cNvPicPr>
            <a:picLocks noChangeAspect="1"/>
          </p:cNvPicPr>
          <p:nvPr/>
        </p:nvPicPr>
        <p:blipFill rotWithShape="1">
          <a:blip r:embed="rId7">
            <a:extLst>
              <a:ext uri="{28A0092B-C50C-407E-A947-70E740481C1C}">
                <a14:useLocalDpi xmlns:a14="http://schemas.microsoft.com/office/drawing/2010/main" val="0"/>
              </a:ext>
            </a:extLst>
          </a:blip>
          <a:srcRect r="2521" b="2114"/>
          <a:stretch/>
        </p:blipFill>
        <p:spPr>
          <a:xfrm>
            <a:off x="6191900" y="1742926"/>
            <a:ext cx="958322" cy="1355395"/>
          </a:xfrm>
          <a:prstGeom prst="rect">
            <a:avLst/>
          </a:prstGeom>
          <a:noFill/>
          <a:ln w="6350">
            <a:noFill/>
          </a:ln>
        </p:spPr>
      </p:pic>
      <p:pic>
        <p:nvPicPr>
          <p:cNvPr id="4" name="Picture 3">
            <a:hlinkClick r:id="rId8"/>
            <a:extLst>
              <a:ext uri="{FF2B5EF4-FFF2-40B4-BE49-F238E27FC236}">
                <a16:creationId xmlns:a16="http://schemas.microsoft.com/office/drawing/2014/main" id="{EED4EFEF-FD94-B11A-77BF-B8A6805E48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6210" y="1725821"/>
            <a:ext cx="960302" cy="1366881"/>
          </a:xfrm>
          <a:prstGeom prst="rect">
            <a:avLst/>
          </a:prstGeom>
          <a:ln>
            <a:noFill/>
          </a:ln>
        </p:spPr>
        <p:style>
          <a:lnRef idx="2">
            <a:schemeClr val="dk1"/>
          </a:lnRef>
          <a:fillRef idx="1">
            <a:schemeClr val="lt1"/>
          </a:fillRef>
          <a:effectRef idx="0">
            <a:schemeClr val="dk1"/>
          </a:effectRef>
          <a:fontRef idx="minor">
            <a:schemeClr val="dk1"/>
          </a:fontRef>
        </p:style>
      </p:pic>
      <p:pic>
        <p:nvPicPr>
          <p:cNvPr id="7" name="Picture 6">
            <a:hlinkClick r:id="rId10"/>
            <a:extLst>
              <a:ext uri="{FF2B5EF4-FFF2-40B4-BE49-F238E27FC236}">
                <a16:creationId xmlns:a16="http://schemas.microsoft.com/office/drawing/2014/main" id="{CADCF374-754E-EE7C-8FD6-E31955836823}"/>
              </a:ext>
            </a:extLst>
          </p:cNvPr>
          <p:cNvPicPr>
            <a:picLocks noChangeAspect="1"/>
          </p:cNvPicPr>
          <p:nvPr/>
        </p:nvPicPr>
        <p:blipFill>
          <a:blip r:embed="rId11"/>
          <a:stretch>
            <a:fillRect/>
          </a:stretch>
        </p:blipFill>
        <p:spPr>
          <a:xfrm>
            <a:off x="796210" y="3195284"/>
            <a:ext cx="2013294" cy="1140029"/>
          </a:xfrm>
          <a:prstGeom prst="rect">
            <a:avLst/>
          </a:prstGeom>
          <a:ln>
            <a:noFill/>
          </a:ln>
        </p:spPr>
        <p:style>
          <a:lnRef idx="2">
            <a:schemeClr val="dk1"/>
          </a:lnRef>
          <a:fillRef idx="1">
            <a:schemeClr val="lt1"/>
          </a:fillRef>
          <a:effectRef idx="0">
            <a:schemeClr val="dk1"/>
          </a:effectRef>
          <a:fontRef idx="minor">
            <a:schemeClr val="dk1"/>
          </a:fontRef>
        </p:style>
      </p:pic>
      <p:pic>
        <p:nvPicPr>
          <p:cNvPr id="14" name="Picture 13" descr="A person and person holding a baby&#10;&#10;Description automatically generated">
            <a:hlinkClick r:id="rId12"/>
            <a:extLst>
              <a:ext uri="{FF2B5EF4-FFF2-40B4-BE49-F238E27FC236}">
                <a16:creationId xmlns:a16="http://schemas.microsoft.com/office/drawing/2014/main" id="{7369BA81-920C-55A7-EF41-CC089AE5E9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34746" y="1742926"/>
            <a:ext cx="1154645" cy="1140029"/>
          </a:xfrm>
          <a:prstGeom prst="rect">
            <a:avLst/>
          </a:prstGeom>
        </p:spPr>
      </p:pic>
      <p:pic>
        <p:nvPicPr>
          <p:cNvPr id="16" name="Picture 15" descr="A person and person holding a baby&#10;&#10;Description automatically generated">
            <a:hlinkClick r:id="rId14"/>
            <a:extLst>
              <a:ext uri="{FF2B5EF4-FFF2-40B4-BE49-F238E27FC236}">
                <a16:creationId xmlns:a16="http://schemas.microsoft.com/office/drawing/2014/main" id="{8E538F22-BBCC-9649-16E2-36BE8214CE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8045" y="1731440"/>
            <a:ext cx="1169368" cy="1366881"/>
          </a:xfrm>
          <a:prstGeom prst="rect">
            <a:avLst/>
          </a:prstGeom>
        </p:spPr>
      </p:pic>
      <p:pic>
        <p:nvPicPr>
          <p:cNvPr id="18" name="Picture 17" descr="A baby sleeping in a hand&#10;&#10;Description automatically generated">
            <a:hlinkClick r:id="rId16"/>
            <a:extLst>
              <a:ext uri="{FF2B5EF4-FFF2-40B4-BE49-F238E27FC236}">
                <a16:creationId xmlns:a16="http://schemas.microsoft.com/office/drawing/2014/main" id="{5FFFC808-2DC2-AFA3-D213-FBB71B151D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12585" y="1732643"/>
            <a:ext cx="953587" cy="1362267"/>
          </a:xfrm>
          <a:prstGeom prst="rect">
            <a:avLst/>
          </a:prstGeom>
        </p:spPr>
      </p:pic>
      <p:pic>
        <p:nvPicPr>
          <p:cNvPr id="20" name="Picture 19" descr="A baby sleeping in a blanket&#10;&#10;Description automatically generated">
            <a:hlinkClick r:id="rId18"/>
            <a:extLst>
              <a:ext uri="{FF2B5EF4-FFF2-40B4-BE49-F238E27FC236}">
                <a16:creationId xmlns:a16="http://schemas.microsoft.com/office/drawing/2014/main" id="{6F85E4AA-F03D-FBAD-C723-CC522D63C1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8385" y="1732935"/>
            <a:ext cx="956867" cy="1357069"/>
          </a:xfrm>
          <a:prstGeom prst="rect">
            <a:avLst/>
          </a:prstGeom>
        </p:spPr>
      </p:pic>
      <p:pic>
        <p:nvPicPr>
          <p:cNvPr id="22" name="Picture 21" descr="A close-up of a baby&#10;&#10;Description automatically generated">
            <a:hlinkClick r:id="rId20"/>
            <a:extLst>
              <a:ext uri="{FF2B5EF4-FFF2-40B4-BE49-F238E27FC236}">
                <a16:creationId xmlns:a16="http://schemas.microsoft.com/office/drawing/2014/main" id="{E2CBA20D-15BF-988A-04E8-0A12557C6C9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77125" y="1732934"/>
            <a:ext cx="953587" cy="1357069"/>
          </a:xfrm>
          <a:prstGeom prst="rect">
            <a:avLst/>
          </a:prstGeom>
        </p:spPr>
      </p:pic>
      <p:pic>
        <p:nvPicPr>
          <p:cNvPr id="25" name="Picture 24">
            <a:hlinkClick r:id="rId22"/>
            <a:extLst>
              <a:ext uri="{FF2B5EF4-FFF2-40B4-BE49-F238E27FC236}">
                <a16:creationId xmlns:a16="http://schemas.microsoft.com/office/drawing/2014/main" id="{DAB56325-52A8-F897-C417-093561F085CD}"/>
              </a:ext>
            </a:extLst>
          </p:cNvPr>
          <p:cNvPicPr>
            <a:picLocks noChangeAspect="1"/>
          </p:cNvPicPr>
          <p:nvPr/>
        </p:nvPicPr>
        <p:blipFill rotWithShape="1">
          <a:blip r:embed="rId23"/>
          <a:srcRect l="-1" t="51398" r="84006" b="12895"/>
          <a:stretch/>
        </p:blipFill>
        <p:spPr>
          <a:xfrm>
            <a:off x="7130755" y="3192629"/>
            <a:ext cx="762367" cy="1086304"/>
          </a:xfrm>
          <a:prstGeom prst="rect">
            <a:avLst/>
          </a:prstGeom>
        </p:spPr>
      </p:pic>
      <p:pic>
        <p:nvPicPr>
          <p:cNvPr id="26" name="Picture 25">
            <a:hlinkClick r:id="rId22"/>
            <a:extLst>
              <a:ext uri="{FF2B5EF4-FFF2-40B4-BE49-F238E27FC236}">
                <a16:creationId xmlns:a16="http://schemas.microsoft.com/office/drawing/2014/main" id="{473006FD-ACBE-5358-8D08-ECC79872D8F0}"/>
              </a:ext>
            </a:extLst>
          </p:cNvPr>
          <p:cNvPicPr>
            <a:picLocks noChangeAspect="1"/>
          </p:cNvPicPr>
          <p:nvPr/>
        </p:nvPicPr>
        <p:blipFill rotWithShape="1">
          <a:blip r:embed="rId23"/>
          <a:srcRect l="79684" b="48493"/>
          <a:stretch/>
        </p:blipFill>
        <p:spPr>
          <a:xfrm>
            <a:off x="6293646" y="2793516"/>
            <a:ext cx="932563" cy="1509000"/>
          </a:xfrm>
          <a:prstGeom prst="rect">
            <a:avLst/>
          </a:prstGeom>
        </p:spPr>
      </p:pic>
      <p:pic>
        <p:nvPicPr>
          <p:cNvPr id="28" name="Picture 27">
            <a:hlinkClick r:id="rId22"/>
            <a:extLst>
              <a:ext uri="{FF2B5EF4-FFF2-40B4-BE49-F238E27FC236}">
                <a16:creationId xmlns:a16="http://schemas.microsoft.com/office/drawing/2014/main" id="{9530B581-2B26-FCB2-4141-2F4AAC55E69D}"/>
              </a:ext>
            </a:extLst>
          </p:cNvPr>
          <p:cNvPicPr>
            <a:picLocks noChangeAspect="1"/>
          </p:cNvPicPr>
          <p:nvPr/>
        </p:nvPicPr>
        <p:blipFill rotWithShape="1">
          <a:blip r:embed="rId23"/>
          <a:srcRect l="61412" r="19835" b="48493"/>
          <a:stretch/>
        </p:blipFill>
        <p:spPr>
          <a:xfrm>
            <a:off x="5536932" y="2793516"/>
            <a:ext cx="855203" cy="1499136"/>
          </a:xfrm>
          <a:prstGeom prst="rect">
            <a:avLst/>
          </a:prstGeom>
        </p:spPr>
      </p:pic>
      <p:pic>
        <p:nvPicPr>
          <p:cNvPr id="29" name="Picture 28">
            <a:hlinkClick r:id="rId22"/>
            <a:extLst>
              <a:ext uri="{FF2B5EF4-FFF2-40B4-BE49-F238E27FC236}">
                <a16:creationId xmlns:a16="http://schemas.microsoft.com/office/drawing/2014/main" id="{8C5EF03B-34CD-6386-B911-6B9CF5942BC7}"/>
              </a:ext>
            </a:extLst>
          </p:cNvPr>
          <p:cNvPicPr>
            <a:picLocks noChangeAspect="1"/>
          </p:cNvPicPr>
          <p:nvPr/>
        </p:nvPicPr>
        <p:blipFill rotWithShape="1">
          <a:blip r:embed="rId23"/>
          <a:srcRect l="23975" t="2976" r="38948" b="48421"/>
          <a:stretch/>
        </p:blipFill>
        <p:spPr>
          <a:xfrm>
            <a:off x="3908004" y="2884794"/>
            <a:ext cx="1679110" cy="1404771"/>
          </a:xfrm>
          <a:prstGeom prst="rect">
            <a:avLst/>
          </a:prstGeom>
        </p:spPr>
      </p:pic>
      <p:pic>
        <p:nvPicPr>
          <p:cNvPr id="30" name="Picture 29">
            <a:hlinkClick r:id="rId22"/>
            <a:extLst>
              <a:ext uri="{FF2B5EF4-FFF2-40B4-BE49-F238E27FC236}">
                <a16:creationId xmlns:a16="http://schemas.microsoft.com/office/drawing/2014/main" id="{7489240B-2FA1-44AC-FA73-BAA3322D3B66}"/>
              </a:ext>
            </a:extLst>
          </p:cNvPr>
          <p:cNvPicPr>
            <a:picLocks noChangeAspect="1"/>
          </p:cNvPicPr>
          <p:nvPr/>
        </p:nvPicPr>
        <p:blipFill rotWithShape="1">
          <a:blip r:embed="rId23"/>
          <a:srcRect l="33223" t="51398" b="10887"/>
          <a:stretch/>
        </p:blipFill>
        <p:spPr>
          <a:xfrm>
            <a:off x="4798923" y="4300151"/>
            <a:ext cx="3037272" cy="1094850"/>
          </a:xfrm>
          <a:prstGeom prst="rect">
            <a:avLst/>
          </a:prstGeom>
        </p:spPr>
      </p:pic>
      <p:pic>
        <p:nvPicPr>
          <p:cNvPr id="31" name="Picture 30">
            <a:hlinkClick r:id="rId22"/>
            <a:extLst>
              <a:ext uri="{FF2B5EF4-FFF2-40B4-BE49-F238E27FC236}">
                <a16:creationId xmlns:a16="http://schemas.microsoft.com/office/drawing/2014/main" id="{BA926396-1DDA-833B-0348-7F2C8974FBF9}"/>
              </a:ext>
            </a:extLst>
          </p:cNvPr>
          <p:cNvPicPr>
            <a:picLocks noChangeAspect="1"/>
          </p:cNvPicPr>
          <p:nvPr/>
        </p:nvPicPr>
        <p:blipFill rotWithShape="1">
          <a:blip r:embed="rId23"/>
          <a:srcRect l="15881" t="51398" r="67200" b="12895"/>
          <a:stretch/>
        </p:blipFill>
        <p:spPr>
          <a:xfrm>
            <a:off x="3940498" y="4294113"/>
            <a:ext cx="798970" cy="1076212"/>
          </a:xfrm>
          <a:prstGeom prst="rect">
            <a:avLst/>
          </a:prstGeom>
        </p:spPr>
      </p:pic>
      <p:pic>
        <p:nvPicPr>
          <p:cNvPr id="35" name="Picture 34" descr="A blue cover with a blue background&#10;&#10;Description automatically generated">
            <a:hlinkClick r:id="rId22"/>
            <a:extLst>
              <a:ext uri="{FF2B5EF4-FFF2-40B4-BE49-F238E27FC236}">
                <a16:creationId xmlns:a16="http://schemas.microsoft.com/office/drawing/2014/main" id="{DE0BC578-75BC-3FED-6EE2-59FA1F21F70B}"/>
              </a:ext>
            </a:extLst>
          </p:cNvPr>
          <p:cNvPicPr>
            <a:picLocks noChangeAspect="1"/>
          </p:cNvPicPr>
          <p:nvPr/>
        </p:nvPicPr>
        <p:blipFill rotWithShape="1">
          <a:blip r:embed="rId24">
            <a:extLst>
              <a:ext uri="{28A0092B-C50C-407E-A947-70E740481C1C}">
                <a14:useLocalDpi xmlns:a14="http://schemas.microsoft.com/office/drawing/2010/main" val="0"/>
              </a:ext>
            </a:extLst>
          </a:blip>
          <a:srcRect l="1206" t="1052" r="1650" b="1494"/>
          <a:stretch/>
        </p:blipFill>
        <p:spPr>
          <a:xfrm>
            <a:off x="2877125" y="3195284"/>
            <a:ext cx="1024033" cy="1448931"/>
          </a:xfrm>
          <a:prstGeom prst="rect">
            <a:avLst/>
          </a:prstGeom>
        </p:spPr>
      </p:pic>
    </p:spTree>
    <p:extLst>
      <p:ext uri="{BB962C8B-B14F-4D97-AF65-F5344CB8AC3E}">
        <p14:creationId xmlns:p14="http://schemas.microsoft.com/office/powerpoint/2010/main" val="1863770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20BCB-F165-EAEC-FA24-3F135E1F33D9}"/>
              </a:ext>
            </a:extLst>
          </p:cNvPr>
          <p:cNvSpPr>
            <a:spLocks noGrp="1"/>
          </p:cNvSpPr>
          <p:nvPr>
            <p:ph type="title"/>
          </p:nvPr>
        </p:nvSpPr>
        <p:spPr/>
        <p:txBody>
          <a:bodyPr/>
          <a:lstStyle/>
          <a:p>
            <a:r>
              <a:rPr lang="en-GB" dirty="0"/>
              <a:t>Samuel is 3 hours old: </a:t>
            </a:r>
            <a:br>
              <a:rPr lang="en-GB" dirty="0"/>
            </a:br>
            <a:r>
              <a:rPr lang="en-GB" dirty="0"/>
              <a:t>Calculate feeds needed</a:t>
            </a:r>
            <a:endParaRPr lang="en-NO" dirty="0"/>
          </a:p>
        </p:txBody>
      </p:sp>
      <p:sp>
        <p:nvSpPr>
          <p:cNvPr id="2" name="Content Placeholder 1">
            <a:extLst>
              <a:ext uri="{FF2B5EF4-FFF2-40B4-BE49-F238E27FC236}">
                <a16:creationId xmlns:a16="http://schemas.microsoft.com/office/drawing/2014/main" id="{490D9C19-9813-2C6C-C493-4CF964252462}"/>
              </a:ext>
            </a:extLst>
          </p:cNvPr>
          <p:cNvSpPr>
            <a:spLocks noGrp="1"/>
          </p:cNvSpPr>
          <p:nvPr>
            <p:ph idx="1"/>
          </p:nvPr>
        </p:nvSpPr>
        <p:spPr>
          <a:prstGeom prst="rect">
            <a:avLst/>
          </a:prstGeom>
        </p:spPr>
        <p:txBody>
          <a:bodyPr/>
          <a:lstStyle/>
          <a:p>
            <a:r>
              <a:rPr lang="en-GB" dirty="0"/>
              <a:t>He was born at 34 weeks gestation with a birth weight of 1975 g.</a:t>
            </a:r>
          </a:p>
          <a:p>
            <a:r>
              <a:rPr lang="en-GB" dirty="0"/>
              <a:t>He is receiving skin-to-skin care from Amy.</a:t>
            </a:r>
          </a:p>
          <a:p>
            <a:r>
              <a:rPr lang="en-GB" dirty="0"/>
              <a:t>He is not able to breastfeed without tiring.</a:t>
            </a:r>
          </a:p>
          <a:p>
            <a:endParaRPr lang="en-GB" dirty="0"/>
          </a:p>
          <a:p>
            <a:pPr marL="0" indent="0">
              <a:buNone/>
            </a:pPr>
            <a:r>
              <a:rPr lang="en-GB" b="1" dirty="0"/>
              <a:t>How will you support Amy to feed Samuel?</a:t>
            </a:r>
          </a:p>
          <a:p>
            <a:pPr marL="0" indent="0">
              <a:buNone/>
            </a:pPr>
            <a:r>
              <a:rPr lang="en-GB" b="1" dirty="0"/>
              <a:t>How much expressed breast milk will you give him per feed? </a:t>
            </a:r>
            <a:br>
              <a:rPr lang="en-GB" b="1" dirty="0"/>
            </a:br>
            <a:r>
              <a:rPr lang="en-GB" b="1" dirty="0"/>
              <a:t>On days 1, 2, 3 and 4?</a:t>
            </a:r>
          </a:p>
          <a:p>
            <a:endParaRPr lang="en-NO" dirty="0"/>
          </a:p>
        </p:txBody>
      </p:sp>
    </p:spTree>
    <p:extLst>
      <p:ext uri="{BB962C8B-B14F-4D97-AF65-F5344CB8AC3E}">
        <p14:creationId xmlns:p14="http://schemas.microsoft.com/office/powerpoint/2010/main" val="21845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E5E6A5-4AB5-B9EF-0179-2C134420DDDE}"/>
              </a:ext>
            </a:extLst>
          </p:cNvPr>
          <p:cNvSpPr>
            <a:spLocks noGrp="1"/>
          </p:cNvSpPr>
          <p:nvPr>
            <p:ph type="title"/>
          </p:nvPr>
        </p:nvSpPr>
        <p:spPr/>
        <p:txBody>
          <a:bodyPr/>
          <a:lstStyle/>
          <a:p>
            <a:r>
              <a:rPr lang="nb-NO" sz="2800" dirty="0"/>
              <a:t> </a:t>
            </a:r>
            <a:r>
              <a:rPr lang="nb-NO" sz="2800" dirty="0" err="1"/>
              <a:t>Lily</a:t>
            </a:r>
            <a:r>
              <a:rPr lang="nb-NO" sz="2800" dirty="0"/>
              <a:t> 30 </a:t>
            </a:r>
            <a:r>
              <a:rPr lang="nb-NO" sz="2800" dirty="0" err="1"/>
              <a:t>weeks</a:t>
            </a:r>
            <a:r>
              <a:rPr lang="nb-NO" sz="2800" dirty="0"/>
              <a:t> </a:t>
            </a:r>
            <a:r>
              <a:rPr lang="nb-NO" sz="2800" dirty="0" err="1"/>
              <a:t>needs</a:t>
            </a:r>
            <a:r>
              <a:rPr lang="nb-NO" sz="2800" dirty="0"/>
              <a:t> EBM </a:t>
            </a:r>
            <a:endParaRPr lang="en-NO" dirty="0"/>
          </a:p>
        </p:txBody>
      </p:sp>
      <p:sp>
        <p:nvSpPr>
          <p:cNvPr id="2" name="Content Placeholder 1">
            <a:extLst>
              <a:ext uri="{FF2B5EF4-FFF2-40B4-BE49-F238E27FC236}">
                <a16:creationId xmlns:a16="http://schemas.microsoft.com/office/drawing/2014/main" id="{D13F844C-CC62-1E17-29E1-1DEC1DC64E28}"/>
              </a:ext>
            </a:extLst>
          </p:cNvPr>
          <p:cNvSpPr>
            <a:spLocks noGrp="1"/>
          </p:cNvSpPr>
          <p:nvPr>
            <p:ph idx="1"/>
          </p:nvPr>
        </p:nvSpPr>
        <p:spPr>
          <a:xfrm>
            <a:off x="3432875" y="1734853"/>
            <a:ext cx="5377911" cy="4565266"/>
          </a:xfrm>
          <a:prstGeom prst="rect">
            <a:avLst/>
          </a:prstGeom>
        </p:spPr>
        <p:txBody>
          <a:bodyPr/>
          <a:lstStyle/>
          <a:p>
            <a:pPr marL="0" indent="0">
              <a:spcBef>
                <a:spcPts val="800"/>
              </a:spcBef>
              <a:buNone/>
            </a:pPr>
            <a:r>
              <a:rPr lang="en-US" b="1" dirty="0"/>
              <a:t>Lily is 30 weeks gestation. She is 2 hours </a:t>
            </a:r>
            <a:br>
              <a:rPr lang="en-US" b="1" dirty="0"/>
            </a:br>
            <a:r>
              <a:rPr lang="en-US" b="1" dirty="0"/>
              <a:t>old and weighs 1.8 kgs. Sucking and </a:t>
            </a:r>
            <a:br>
              <a:rPr lang="en-US" b="1" dirty="0"/>
            </a:br>
            <a:r>
              <a:rPr lang="en-US" b="1" dirty="0"/>
              <a:t>swallowing is not well coordinated. </a:t>
            </a:r>
            <a:br>
              <a:rPr lang="en-US" b="1" dirty="0"/>
            </a:br>
            <a:r>
              <a:rPr lang="en-US" b="1" dirty="0"/>
              <a:t>She is stable and pink.</a:t>
            </a:r>
            <a:br>
              <a:rPr lang="en-US" b="1" dirty="0"/>
            </a:br>
            <a:r>
              <a:rPr lang="en-US" b="1" dirty="0"/>
              <a:t>She is in kangaroo position.</a:t>
            </a:r>
            <a:endParaRPr lang="en-US" dirty="0"/>
          </a:p>
          <a:p>
            <a:pPr>
              <a:spcBef>
                <a:spcPts val="800"/>
              </a:spcBef>
            </a:pPr>
            <a:r>
              <a:rPr lang="en-US" dirty="0"/>
              <a:t>How will you support breast milk feeding for Lily? </a:t>
            </a:r>
          </a:p>
          <a:p>
            <a:pPr>
              <a:spcBef>
                <a:spcPts val="800"/>
              </a:spcBef>
            </a:pPr>
            <a:r>
              <a:rPr lang="en-US" dirty="0"/>
              <a:t>What important points will you explain about </a:t>
            </a:r>
            <a:br>
              <a:rPr lang="en-US" dirty="0"/>
            </a:br>
            <a:r>
              <a:rPr lang="en-US" dirty="0"/>
              <a:t>expression of breast milk to her mother?</a:t>
            </a:r>
          </a:p>
          <a:p>
            <a:pPr>
              <a:spcBef>
                <a:spcPts val="800"/>
              </a:spcBef>
            </a:pPr>
            <a:r>
              <a:rPr lang="en-US" dirty="0"/>
              <a:t>How much expressed breast milk will her mother </a:t>
            </a:r>
            <a:br>
              <a:rPr lang="en-US" dirty="0"/>
            </a:br>
            <a:r>
              <a:rPr lang="en-US" dirty="0"/>
              <a:t>give on days 1, 2 and 3? </a:t>
            </a:r>
          </a:p>
        </p:txBody>
      </p:sp>
      <p:pic>
        <p:nvPicPr>
          <p:cNvPr id="5" name="Picture 4">
            <a:extLst>
              <a:ext uri="{FF2B5EF4-FFF2-40B4-BE49-F238E27FC236}">
                <a16:creationId xmlns:a16="http://schemas.microsoft.com/office/drawing/2014/main" id="{6E740198-0ADD-0FA8-3DDF-6D0DB32D4C4B}"/>
              </a:ext>
            </a:extLst>
          </p:cNvPr>
          <p:cNvPicPr>
            <a:picLocks noChangeAspect="1"/>
          </p:cNvPicPr>
          <p:nvPr/>
        </p:nvPicPr>
        <p:blipFill rotWithShape="1">
          <a:blip r:embed="rId3"/>
          <a:srcRect t="2547" b="1903"/>
          <a:stretch/>
        </p:blipFill>
        <p:spPr>
          <a:xfrm>
            <a:off x="519046" y="1729944"/>
            <a:ext cx="2799455" cy="3214624"/>
          </a:xfrm>
          <a:prstGeom prst="rect">
            <a:avLst/>
          </a:prstGeom>
        </p:spPr>
      </p:pic>
      <p:sp>
        <p:nvSpPr>
          <p:cNvPr id="6" name="TextBox 5">
            <a:extLst>
              <a:ext uri="{FF2B5EF4-FFF2-40B4-BE49-F238E27FC236}">
                <a16:creationId xmlns:a16="http://schemas.microsoft.com/office/drawing/2014/main" id="{617AC061-0588-5D41-3574-AE9AC9231AB9}"/>
              </a:ext>
            </a:extLst>
          </p:cNvPr>
          <p:cNvSpPr txBox="1"/>
          <p:nvPr/>
        </p:nvSpPr>
        <p:spPr>
          <a:xfrm>
            <a:off x="1149483" y="4752208"/>
            <a:ext cx="2169018"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Da Nang hospital for women &amp; children Vietnam </a:t>
            </a:r>
          </a:p>
        </p:txBody>
      </p:sp>
    </p:spTree>
    <p:extLst>
      <p:ext uri="{BB962C8B-B14F-4D97-AF65-F5344CB8AC3E}">
        <p14:creationId xmlns:p14="http://schemas.microsoft.com/office/powerpoint/2010/main" val="8392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CD10-F464-9643-2D90-3F7B0A652FE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86A2B1C-E316-2A73-6BAF-044DE103D6A0}"/>
              </a:ext>
            </a:extLst>
          </p:cNvPr>
          <p:cNvSpPr/>
          <p:nvPr/>
        </p:nvSpPr>
        <p:spPr>
          <a:xfrm>
            <a:off x="3448373" y="1734855"/>
            <a:ext cx="5188323" cy="232570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6D1805E-3848-6B47-9573-F01CB6D51904}"/>
              </a:ext>
            </a:extLst>
          </p:cNvPr>
          <p:cNvSpPr>
            <a:spLocks noGrp="1"/>
          </p:cNvSpPr>
          <p:nvPr>
            <p:ph type="title"/>
          </p:nvPr>
        </p:nvSpPr>
        <p:spPr/>
        <p:txBody>
          <a:bodyPr/>
          <a:lstStyle/>
          <a:p>
            <a:r>
              <a:rPr lang="nb-NO" sz="2800" dirty="0"/>
              <a:t> </a:t>
            </a:r>
            <a:r>
              <a:rPr lang="nb-NO" sz="2800" dirty="0" err="1"/>
              <a:t>Lily</a:t>
            </a:r>
            <a:r>
              <a:rPr lang="nb-NO" sz="2800" dirty="0"/>
              <a:t> and Marta</a:t>
            </a:r>
            <a:endParaRPr lang="en-NO" dirty="0"/>
          </a:p>
        </p:txBody>
      </p:sp>
      <p:sp>
        <p:nvSpPr>
          <p:cNvPr id="2" name="Content Placeholder 1">
            <a:extLst>
              <a:ext uri="{FF2B5EF4-FFF2-40B4-BE49-F238E27FC236}">
                <a16:creationId xmlns:a16="http://schemas.microsoft.com/office/drawing/2014/main" id="{943905D9-C02F-BDA2-5D30-7B31B65730F8}"/>
              </a:ext>
            </a:extLst>
          </p:cNvPr>
          <p:cNvSpPr>
            <a:spLocks noGrp="1"/>
          </p:cNvSpPr>
          <p:nvPr>
            <p:ph idx="1"/>
          </p:nvPr>
        </p:nvSpPr>
        <p:spPr>
          <a:xfrm>
            <a:off x="3512437" y="1812375"/>
            <a:ext cx="4889716" cy="2186188"/>
          </a:xfrm>
          <a:prstGeom prst="rect">
            <a:avLst/>
          </a:prstGeom>
        </p:spPr>
        <p:txBody>
          <a:bodyPr/>
          <a:lstStyle/>
          <a:p>
            <a:r>
              <a:rPr lang="en-US" dirty="0"/>
              <a:t>What important points will you explain about </a:t>
            </a:r>
            <a:br>
              <a:rPr lang="en-US" dirty="0"/>
            </a:br>
            <a:r>
              <a:rPr lang="en-US" dirty="0"/>
              <a:t>cup feeding for Lily? </a:t>
            </a:r>
          </a:p>
          <a:p>
            <a:r>
              <a:rPr lang="en-US" dirty="0"/>
              <a:t>After 3 days she is more active and is licking </a:t>
            </a:r>
            <a:br>
              <a:rPr lang="en-US" dirty="0"/>
            </a:br>
            <a:r>
              <a:rPr lang="en-US" dirty="0"/>
              <a:t>expressed breast milk from her mother’s </a:t>
            </a:r>
            <a:br>
              <a:rPr lang="en-US" dirty="0"/>
            </a:br>
            <a:r>
              <a:rPr lang="en-US" dirty="0"/>
              <a:t>breast. </a:t>
            </a:r>
          </a:p>
          <a:p>
            <a:r>
              <a:rPr lang="en-US" b="1" dirty="0"/>
              <a:t>What do you do next?</a:t>
            </a:r>
          </a:p>
          <a:p>
            <a:pPr marL="0" indent="0">
              <a:buNone/>
            </a:pPr>
            <a:endParaRPr lang="en-US" b="1" dirty="0"/>
          </a:p>
        </p:txBody>
      </p:sp>
      <p:pic>
        <p:nvPicPr>
          <p:cNvPr id="5" name="Picture 4">
            <a:extLst>
              <a:ext uri="{FF2B5EF4-FFF2-40B4-BE49-F238E27FC236}">
                <a16:creationId xmlns:a16="http://schemas.microsoft.com/office/drawing/2014/main" id="{53D0E608-AFB8-6841-A813-95B5E93696A4}"/>
              </a:ext>
            </a:extLst>
          </p:cNvPr>
          <p:cNvPicPr>
            <a:picLocks noChangeAspect="1"/>
          </p:cNvPicPr>
          <p:nvPr/>
        </p:nvPicPr>
        <p:blipFill rotWithShape="1">
          <a:blip r:embed="rId3"/>
          <a:srcRect t="2547" b="1903"/>
          <a:stretch/>
        </p:blipFill>
        <p:spPr>
          <a:xfrm>
            <a:off x="545615" y="1726611"/>
            <a:ext cx="2799455" cy="3214624"/>
          </a:xfrm>
          <a:prstGeom prst="rect">
            <a:avLst/>
          </a:prstGeom>
        </p:spPr>
      </p:pic>
      <p:sp>
        <p:nvSpPr>
          <p:cNvPr id="6" name="TextBox 5">
            <a:extLst>
              <a:ext uri="{FF2B5EF4-FFF2-40B4-BE49-F238E27FC236}">
                <a16:creationId xmlns:a16="http://schemas.microsoft.com/office/drawing/2014/main" id="{0625EFEE-10EA-9B37-A95E-7BBCCCFBC6F7}"/>
              </a:ext>
            </a:extLst>
          </p:cNvPr>
          <p:cNvSpPr txBox="1"/>
          <p:nvPr/>
        </p:nvSpPr>
        <p:spPr>
          <a:xfrm>
            <a:off x="1149483" y="4752208"/>
            <a:ext cx="2169018"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Da Nang hospital for women &amp; children Vietnam </a:t>
            </a:r>
          </a:p>
        </p:txBody>
      </p:sp>
      <p:grpSp>
        <p:nvGrpSpPr>
          <p:cNvPr id="4" name="Group 3">
            <a:extLst>
              <a:ext uri="{FF2B5EF4-FFF2-40B4-BE49-F238E27FC236}">
                <a16:creationId xmlns:a16="http://schemas.microsoft.com/office/drawing/2014/main" id="{B009B810-7123-B95A-A741-203A775AC0A7}"/>
              </a:ext>
            </a:extLst>
          </p:cNvPr>
          <p:cNvGrpSpPr/>
          <p:nvPr/>
        </p:nvGrpSpPr>
        <p:grpSpPr>
          <a:xfrm>
            <a:off x="3605428" y="4392208"/>
            <a:ext cx="4022270" cy="360000"/>
            <a:chOff x="566707" y="4383958"/>
            <a:chExt cx="4022270" cy="360000"/>
          </a:xfrm>
        </p:grpSpPr>
        <p:grpSp>
          <p:nvGrpSpPr>
            <p:cNvPr id="7" name="Group 6">
              <a:extLst>
                <a:ext uri="{FF2B5EF4-FFF2-40B4-BE49-F238E27FC236}">
                  <a16:creationId xmlns:a16="http://schemas.microsoft.com/office/drawing/2014/main" id="{B742491D-C818-BB13-A4C5-F5D58FA3964F}"/>
                </a:ext>
              </a:extLst>
            </p:cNvPr>
            <p:cNvGrpSpPr/>
            <p:nvPr/>
          </p:nvGrpSpPr>
          <p:grpSpPr>
            <a:xfrm>
              <a:off x="690712" y="4440486"/>
              <a:ext cx="3898265" cy="260328"/>
              <a:chOff x="2381314" y="5405811"/>
              <a:chExt cx="3898265" cy="260328"/>
            </a:xfrm>
          </p:grpSpPr>
          <p:sp>
            <p:nvSpPr>
              <p:cNvPr id="9" name="TextBox 8">
                <a:extLst>
                  <a:ext uri="{FF2B5EF4-FFF2-40B4-BE49-F238E27FC236}">
                    <a16:creationId xmlns:a16="http://schemas.microsoft.com/office/drawing/2014/main" id="{281DB11C-7165-F958-3DE0-82EF07214E16}"/>
                  </a:ext>
                </a:extLst>
              </p:cNvPr>
              <p:cNvSpPr txBox="1"/>
              <p:nvPr/>
            </p:nvSpPr>
            <p:spPr>
              <a:xfrm>
                <a:off x="2620364" y="5405811"/>
                <a:ext cx="3659215" cy="260328"/>
              </a:xfrm>
              <a:prstGeom prst="rect">
                <a:avLst/>
              </a:prstGeom>
              <a:noFill/>
            </p:spPr>
            <p:txBody>
              <a:bodyPr wrap="square">
                <a:spAutoFit/>
              </a:bodyPr>
              <a:lstStyle/>
              <a:p>
                <a:r>
                  <a:rPr lang="en-GB" sz="1100" i="1" u="sng" dirty="0">
                    <a:solidFill>
                      <a:srgbClr val="0563C1"/>
                    </a:solidFill>
                    <a:effectLst/>
                    <a:latin typeface="Arial" panose="020B0604020202020204" pitchFamily="34" charset="0"/>
                    <a:ea typeface="宋体" panose="02010600030101010101" pitchFamily="2" charset="-122"/>
                    <a:cs typeface="Arial" panose="020B0604020202020204" pitchFamily="34" charset="0"/>
                    <a:hlinkClick r:id="rId4"/>
                  </a:rPr>
                  <a:t>Cup feeding your small baby</a:t>
                </a:r>
                <a:endParaRPr lang="en-US" sz="11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ADA149D8-0B62-57C3-8A5E-355D45EA3D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2F1D4D6C-0E08-A347-459A-60922F05FF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40644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B58ED-CBA3-904F-E916-CDEEB41FDA69}"/>
              </a:ext>
            </a:extLst>
          </p:cNvPr>
          <p:cNvSpPr/>
          <p:nvPr/>
        </p:nvSpPr>
        <p:spPr>
          <a:xfrm>
            <a:off x="644525" y="1371601"/>
            <a:ext cx="8065195" cy="214821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C247B85F-4413-6B7F-FB70-21EB18792C98}"/>
              </a:ext>
            </a:extLst>
          </p:cNvPr>
          <p:cNvSpPr/>
          <p:nvPr/>
        </p:nvSpPr>
        <p:spPr>
          <a:xfrm>
            <a:off x="2866571" y="638629"/>
            <a:ext cx="395514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24EE369E-1CCC-4A71-79CE-96C1BB78A716}"/>
              </a:ext>
            </a:extLst>
          </p:cNvPr>
          <p:cNvSpPr>
            <a:spLocks noGrp="1"/>
          </p:cNvSpPr>
          <p:nvPr>
            <p:ph type="title"/>
          </p:nvPr>
        </p:nvSpPr>
        <p:spPr/>
        <p:txBody>
          <a:bodyPr/>
          <a:lstStyle/>
          <a:p>
            <a:r>
              <a:rPr lang="en-GB" dirty="0"/>
              <a:t>What </a:t>
            </a:r>
            <a:r>
              <a:rPr lang="en-NO" dirty="0"/>
              <a:t>feeding methods</a:t>
            </a:r>
            <a:r>
              <a:rPr lang="en-GB" dirty="0"/>
              <a:t> can be used </a:t>
            </a:r>
            <a:br>
              <a:rPr lang="en-GB" dirty="0"/>
            </a:br>
            <a:r>
              <a:rPr lang="en-GB" dirty="0"/>
              <a:t>to give expressed breast milk?</a:t>
            </a:r>
            <a:endParaRPr lang="en-NO" dirty="0"/>
          </a:p>
        </p:txBody>
      </p:sp>
      <p:sp>
        <p:nvSpPr>
          <p:cNvPr id="6" name="Content Placeholder 1">
            <a:extLst>
              <a:ext uri="{FF2B5EF4-FFF2-40B4-BE49-F238E27FC236}">
                <a16:creationId xmlns:a16="http://schemas.microsoft.com/office/drawing/2014/main" id="{CEA66021-3AA7-D0E1-C33D-2C9A9FBB0D8E}"/>
              </a:ext>
            </a:extLst>
          </p:cNvPr>
          <p:cNvSpPr>
            <a:spLocks noGrp="1"/>
          </p:cNvSpPr>
          <p:nvPr>
            <p:ph idx="1"/>
          </p:nvPr>
        </p:nvSpPr>
        <p:spPr>
          <a:xfrm>
            <a:off x="708417" y="1319930"/>
            <a:ext cx="7919146" cy="4471318"/>
          </a:xfrm>
          <a:prstGeom prst="rect">
            <a:avLst/>
          </a:prstGeom>
        </p:spPr>
        <p:txBody>
          <a:bodyPr/>
          <a:lstStyle/>
          <a:p>
            <a:r>
              <a:rPr lang="en-US" sz="1400" dirty="0"/>
              <a:t>Cup or </a:t>
            </a:r>
            <a:r>
              <a:rPr lang="en-US" sz="1400" dirty="0" err="1"/>
              <a:t>paladai</a:t>
            </a:r>
            <a:r>
              <a:rPr lang="en-US" sz="1400" dirty="0"/>
              <a:t> (beaked cup)</a:t>
            </a:r>
          </a:p>
          <a:p>
            <a:r>
              <a:rPr lang="en-GB" sz="1400" dirty="0"/>
              <a:t>Spoon, syringe or dropper</a:t>
            </a:r>
          </a:p>
          <a:p>
            <a:r>
              <a:rPr lang="en-US" sz="1400" dirty="0"/>
              <a:t>Tube feeding (nasogastric or orogastric)</a:t>
            </a:r>
          </a:p>
          <a:p>
            <a:r>
              <a:rPr lang="en-GB" sz="1400" dirty="0"/>
              <a:t>Supplemental nursing system</a:t>
            </a:r>
          </a:p>
          <a:p>
            <a:r>
              <a:rPr lang="en-GB" sz="1400" dirty="0"/>
              <a:t>Feeding bottle and teat </a:t>
            </a:r>
          </a:p>
          <a:p>
            <a:pPr marL="0" indent="0">
              <a:buNone/>
            </a:pPr>
            <a:r>
              <a:rPr lang="en-US" sz="1200" b="1" dirty="0"/>
              <a:t>Which  alternative methods are used in your health facility?</a:t>
            </a:r>
            <a:endParaRPr lang="en-US" sz="1200" dirty="0"/>
          </a:p>
          <a:p>
            <a:pPr lvl="0"/>
            <a:r>
              <a:rPr lang="en-US" sz="1200" dirty="0"/>
              <a:t>The most common methods of alternative feeding are cup or </a:t>
            </a:r>
            <a:r>
              <a:rPr lang="en-US" sz="1200" dirty="0" err="1"/>
              <a:t>paladai</a:t>
            </a:r>
            <a:r>
              <a:rPr lang="en-US" sz="1200" dirty="0"/>
              <a:t> and tube feeding.</a:t>
            </a:r>
          </a:p>
          <a:p>
            <a:pPr lvl="0"/>
            <a:r>
              <a:rPr lang="en-US" sz="1200" dirty="0"/>
              <a:t>The supplemental nursing system is a reservoir for breast milk that hangs between the breasts with a small tube running to the nipple. This allows the baby to receive additional milk while suckling at the breast.</a:t>
            </a:r>
          </a:p>
          <a:p>
            <a:pPr lvl="0"/>
            <a:r>
              <a:rPr lang="en-US" sz="1200" dirty="0"/>
              <a:t>Special feeding bottles and teats have been developed for babies with cleft lip and palate and other swallowing difficulties.</a:t>
            </a:r>
          </a:p>
          <a:p>
            <a:pPr marL="0" indent="0">
              <a:buNone/>
            </a:pPr>
            <a:r>
              <a:rPr lang="en-US" sz="1200" b="1" dirty="0"/>
              <a:t>What are the advantages and disadvantages of each method?</a:t>
            </a:r>
            <a:endParaRPr lang="en-US" sz="1200" dirty="0"/>
          </a:p>
          <a:p>
            <a:r>
              <a:rPr lang="en-US" sz="1200" i="1" dirty="0"/>
              <a:t>To learn more  </a:t>
            </a:r>
            <a:r>
              <a:rPr lang="en-US" sz="1200" i="1" dirty="0">
                <a:hlinkClick r:id="rId3"/>
              </a:rPr>
              <a:t>Alternative feeding methods handout</a:t>
            </a:r>
            <a:endParaRPr lang="en-US" sz="1200" dirty="0"/>
          </a:p>
          <a:p>
            <a:pPr marL="0" indent="0">
              <a:buNone/>
            </a:pPr>
            <a:endParaRPr lang="en-GB" dirty="0"/>
          </a:p>
        </p:txBody>
      </p:sp>
    </p:spTree>
    <p:extLst>
      <p:ext uri="{BB962C8B-B14F-4D97-AF65-F5344CB8AC3E}">
        <p14:creationId xmlns:p14="http://schemas.microsoft.com/office/powerpoint/2010/main" val="41352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bies in a hospital room&#10;&#10;Description automatically generated">
            <a:extLst>
              <a:ext uri="{FF2B5EF4-FFF2-40B4-BE49-F238E27FC236}">
                <a16:creationId xmlns:a16="http://schemas.microsoft.com/office/drawing/2014/main" id="{7CE900F1-DC3A-43BF-1095-C0A5A330F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75" y="1712433"/>
            <a:ext cx="3784600" cy="3073400"/>
          </a:xfrm>
          <a:prstGeom prst="rect">
            <a:avLst/>
          </a:prstGeom>
        </p:spPr>
      </p:pic>
      <p:sp>
        <p:nvSpPr>
          <p:cNvPr id="4" name="Rectangle 3">
            <a:extLst>
              <a:ext uri="{FF2B5EF4-FFF2-40B4-BE49-F238E27FC236}">
                <a16:creationId xmlns:a16="http://schemas.microsoft.com/office/drawing/2014/main" id="{282FE227-DAC0-75FD-FAA4-67C9A8AC60DB}"/>
              </a:ext>
            </a:extLst>
          </p:cNvPr>
          <p:cNvSpPr/>
          <p:nvPr/>
        </p:nvSpPr>
        <p:spPr>
          <a:xfrm>
            <a:off x="4355868" y="1715874"/>
            <a:ext cx="4304457" cy="3066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0783D16-5C33-F4B7-F083-0A500E7F04C5}"/>
              </a:ext>
            </a:extLst>
          </p:cNvPr>
          <p:cNvSpPr>
            <a:spLocks noGrp="1"/>
          </p:cNvSpPr>
          <p:nvPr>
            <p:ph type="title"/>
          </p:nvPr>
        </p:nvSpPr>
        <p:spPr/>
        <p:txBody>
          <a:bodyPr/>
          <a:lstStyle/>
          <a:p>
            <a:r>
              <a:rPr lang="en-GB" sz="2800" dirty="0"/>
              <a:t>How should you assess which alternative feeding method is needed?</a:t>
            </a:r>
            <a:endParaRPr lang="en-NO" sz="2800" dirty="0"/>
          </a:p>
        </p:txBody>
      </p:sp>
      <p:sp>
        <p:nvSpPr>
          <p:cNvPr id="2" name="Content Placeholder 1">
            <a:extLst>
              <a:ext uri="{FF2B5EF4-FFF2-40B4-BE49-F238E27FC236}">
                <a16:creationId xmlns:a16="http://schemas.microsoft.com/office/drawing/2014/main" id="{740CAB05-A35E-3E5E-5DCA-8F7C88810F4A}"/>
              </a:ext>
            </a:extLst>
          </p:cNvPr>
          <p:cNvSpPr>
            <a:spLocks noGrp="1"/>
          </p:cNvSpPr>
          <p:nvPr>
            <p:ph idx="1"/>
          </p:nvPr>
        </p:nvSpPr>
        <p:spPr>
          <a:xfrm>
            <a:off x="4438650" y="1784349"/>
            <a:ext cx="4198046" cy="4515769"/>
          </a:xfrm>
          <a:prstGeom prst="rect">
            <a:avLst/>
          </a:prstGeom>
        </p:spPr>
        <p:txBody>
          <a:bodyPr/>
          <a:lstStyle/>
          <a:p>
            <a:pPr marL="0" indent="0">
              <a:buNone/>
            </a:pPr>
            <a:r>
              <a:rPr lang="en-US" sz="1600" b="1" dirty="0"/>
              <a:t>If the baby can swallow, but cannot suck</a:t>
            </a:r>
          </a:p>
          <a:p>
            <a:pPr>
              <a:lnSpc>
                <a:spcPct val="100000"/>
              </a:lnSpc>
              <a:spcBef>
                <a:spcPts val="0"/>
              </a:spcBef>
              <a:spcAft>
                <a:spcPts val="0"/>
              </a:spcAft>
            </a:pPr>
            <a:r>
              <a:rPr lang="en-US" sz="1600" dirty="0"/>
              <a:t>provide cup feeding.</a:t>
            </a:r>
          </a:p>
          <a:p>
            <a:pPr>
              <a:lnSpc>
                <a:spcPct val="100000"/>
              </a:lnSpc>
              <a:spcBef>
                <a:spcPts val="0"/>
              </a:spcBef>
              <a:spcAft>
                <a:spcPts val="0"/>
              </a:spcAft>
            </a:pPr>
            <a:endParaRPr lang="en-US" sz="1600" dirty="0"/>
          </a:p>
          <a:p>
            <a:pPr marL="0" indent="0">
              <a:spcBef>
                <a:spcPts val="0"/>
              </a:spcBef>
              <a:buNone/>
            </a:pPr>
            <a:r>
              <a:rPr lang="en-US" sz="1600" b="1" dirty="0"/>
              <a:t>If the baby cannot swallow safely</a:t>
            </a:r>
          </a:p>
          <a:p>
            <a:pPr>
              <a:lnSpc>
                <a:spcPct val="100000"/>
              </a:lnSpc>
              <a:spcBef>
                <a:spcPts val="0"/>
              </a:spcBef>
              <a:spcAft>
                <a:spcPts val="0"/>
              </a:spcAft>
            </a:pPr>
            <a:r>
              <a:rPr lang="en-US" sz="1600" dirty="0"/>
              <a:t>provide nasogastric tube feeding.</a:t>
            </a:r>
          </a:p>
          <a:p>
            <a:pPr>
              <a:lnSpc>
                <a:spcPct val="100000"/>
              </a:lnSpc>
              <a:spcBef>
                <a:spcPts val="0"/>
              </a:spcBef>
              <a:spcAft>
                <a:spcPts val="0"/>
              </a:spcAft>
            </a:pPr>
            <a:endParaRPr lang="en-US" sz="1600" dirty="0"/>
          </a:p>
          <a:p>
            <a:pPr marL="0" indent="0">
              <a:spcBef>
                <a:spcPts val="0"/>
              </a:spcBef>
              <a:buNone/>
            </a:pPr>
            <a:r>
              <a:rPr lang="en-US" sz="1600" b="1" dirty="0"/>
              <a:t>Only if the baby cannot tolerate </a:t>
            </a:r>
            <a:br>
              <a:rPr lang="en-US" sz="1600" b="1" dirty="0"/>
            </a:br>
            <a:r>
              <a:rPr lang="en-US" sz="1600" b="1" dirty="0"/>
              <a:t>any feeding or there is a contraindication</a:t>
            </a:r>
          </a:p>
          <a:p>
            <a:pPr>
              <a:spcBef>
                <a:spcPts val="0"/>
              </a:spcBef>
              <a:spcAft>
                <a:spcPts val="0"/>
              </a:spcAft>
            </a:pPr>
            <a:r>
              <a:rPr lang="en-US" sz="1600" dirty="0"/>
              <a:t>begin intravenous fluids and nutrition.</a:t>
            </a:r>
          </a:p>
          <a:p>
            <a:endParaRPr lang="en-NO" sz="1600" dirty="0"/>
          </a:p>
        </p:txBody>
      </p:sp>
      <p:sp>
        <p:nvSpPr>
          <p:cNvPr id="6" name="TextBox 5">
            <a:extLst>
              <a:ext uri="{FF2B5EF4-FFF2-40B4-BE49-F238E27FC236}">
                <a16:creationId xmlns:a16="http://schemas.microsoft.com/office/drawing/2014/main" id="{E58AB7B7-9592-3027-6E7C-D979C17B1F50}"/>
              </a:ext>
            </a:extLst>
          </p:cNvPr>
          <p:cNvSpPr txBox="1"/>
          <p:nvPr/>
        </p:nvSpPr>
        <p:spPr>
          <a:xfrm>
            <a:off x="483675" y="4590033"/>
            <a:ext cx="2191384" cy="192360"/>
          </a:xfrm>
          <a:prstGeom prst="rect">
            <a:avLst/>
          </a:prstGeom>
          <a:noFill/>
        </p:spPr>
        <p:txBody>
          <a:bodyPr wrap="square">
            <a:spAutoFit/>
          </a:bodyPr>
          <a:lstStyle/>
          <a:p>
            <a:r>
              <a:rPr lang="en-US" sz="650" b="0" i="0" dirty="0">
                <a:solidFill>
                  <a:schemeClr val="bg1"/>
                </a:solidFill>
                <a:effectLst/>
                <a:latin typeface="Arial" panose="020B0604020202020204" pitchFamily="34" charset="0"/>
                <a:cs typeface="Arial" panose="020B0604020202020204" pitchFamily="34" charset="0"/>
              </a:rPr>
              <a:t>© UNICEF/Afghanistan/Aziz Karimi</a:t>
            </a:r>
            <a:r>
              <a:rPr lang="en-US" sz="65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17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6387BC-5D74-A9B4-4AD0-C4C1977C3BC5}"/>
              </a:ext>
            </a:extLst>
          </p:cNvPr>
          <p:cNvSpPr/>
          <p:nvPr/>
        </p:nvSpPr>
        <p:spPr>
          <a:xfrm>
            <a:off x="3309642" y="1734852"/>
            <a:ext cx="5292869" cy="42640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77371BF-30F2-7997-530F-B700790487B0}"/>
              </a:ext>
            </a:extLst>
          </p:cNvPr>
          <p:cNvSpPr>
            <a:spLocks noGrp="1"/>
          </p:cNvSpPr>
          <p:nvPr>
            <p:ph type="title"/>
          </p:nvPr>
        </p:nvSpPr>
        <p:spPr>
          <a:prstGeom prst="rect">
            <a:avLst/>
          </a:prstGeom>
        </p:spPr>
        <p:txBody>
          <a:bodyPr/>
          <a:lstStyle/>
          <a:p>
            <a:pPr>
              <a:lnSpc>
                <a:spcPct val="100000"/>
              </a:lnSpc>
            </a:pPr>
            <a:r>
              <a:rPr lang="en-GB" dirty="0"/>
              <a:t>Which newborns may not be able </a:t>
            </a:r>
            <a:br>
              <a:rPr lang="en-GB" dirty="0"/>
            </a:br>
            <a:r>
              <a:rPr lang="en-GB" dirty="0"/>
              <a:t>to swallow safely?</a:t>
            </a:r>
            <a:endParaRPr lang="en-NO" dirty="0"/>
          </a:p>
        </p:txBody>
      </p:sp>
      <p:sp>
        <p:nvSpPr>
          <p:cNvPr id="2" name="Content Placeholder 1">
            <a:extLst>
              <a:ext uri="{FF2B5EF4-FFF2-40B4-BE49-F238E27FC236}">
                <a16:creationId xmlns:a16="http://schemas.microsoft.com/office/drawing/2014/main" id="{5CC8DD2C-6963-10E4-BD08-F572C56D501A}"/>
              </a:ext>
            </a:extLst>
          </p:cNvPr>
          <p:cNvSpPr>
            <a:spLocks noGrp="1"/>
          </p:cNvSpPr>
          <p:nvPr>
            <p:ph idx="1"/>
          </p:nvPr>
        </p:nvSpPr>
        <p:spPr>
          <a:xfrm>
            <a:off x="3390900" y="1803399"/>
            <a:ext cx="5245796" cy="4526463"/>
          </a:xfrm>
          <a:prstGeom prst="rect">
            <a:avLst/>
          </a:prstGeom>
        </p:spPr>
        <p:txBody>
          <a:bodyPr/>
          <a:lstStyle/>
          <a:p>
            <a:pPr marL="0" lvl="0" indent="0" defTabSz="652795" latinLnBrk="1">
              <a:lnSpc>
                <a:spcPct val="100000"/>
              </a:lnSpc>
              <a:spcBef>
                <a:spcPts val="1600"/>
              </a:spcBef>
              <a:spcAft>
                <a:spcPts val="245"/>
              </a:spcAft>
              <a:buNone/>
            </a:pPr>
            <a:r>
              <a:rPr lang="en-US" dirty="0"/>
              <a:t>Preterm or term newborns with immature or </a:t>
            </a:r>
            <a:br>
              <a:rPr lang="en-US" dirty="0"/>
            </a:br>
            <a:r>
              <a:rPr lang="en-US" dirty="0"/>
              <a:t>impaired suck/swallow reflex</a:t>
            </a:r>
          </a:p>
          <a:p>
            <a:pPr>
              <a:lnSpc>
                <a:spcPct val="100000"/>
              </a:lnSpc>
            </a:pPr>
            <a:r>
              <a:rPr lang="en-US" dirty="0"/>
              <a:t>Respiratory distress</a:t>
            </a:r>
          </a:p>
          <a:p>
            <a:pPr lvl="2">
              <a:lnSpc>
                <a:spcPct val="100000"/>
              </a:lnSpc>
              <a:spcBef>
                <a:spcPts val="600"/>
              </a:spcBef>
            </a:pPr>
            <a:r>
              <a:rPr lang="en-US" dirty="0"/>
              <a:t>Tachypnoea/grunting with risk of aspiration</a:t>
            </a:r>
          </a:p>
          <a:p>
            <a:pPr lvl="2">
              <a:lnSpc>
                <a:spcPct val="100000"/>
              </a:lnSpc>
              <a:spcBef>
                <a:spcPts val="600"/>
              </a:spcBef>
            </a:pPr>
            <a:r>
              <a:rPr lang="en-US" dirty="0"/>
              <a:t>Nasal CPAP and supplemental oxygen</a:t>
            </a:r>
          </a:p>
          <a:p>
            <a:pPr marL="162000" lvl="0" indent="-162000" defTabSz="652795" latinLnBrk="1">
              <a:lnSpc>
                <a:spcPct val="100000"/>
              </a:lnSpc>
              <a:spcBef>
                <a:spcPts val="1600"/>
              </a:spcBef>
              <a:spcAft>
                <a:spcPts val="245"/>
              </a:spcAft>
            </a:pPr>
            <a:r>
              <a:rPr lang="en-US" dirty="0"/>
              <a:t>Birth trauma</a:t>
            </a:r>
          </a:p>
          <a:p>
            <a:pPr marL="162000" lvl="0" indent="-162000" defTabSz="652795" latinLnBrk="1">
              <a:lnSpc>
                <a:spcPct val="100000"/>
              </a:lnSpc>
              <a:spcBef>
                <a:spcPts val="1600"/>
              </a:spcBef>
              <a:spcAft>
                <a:spcPts val="245"/>
              </a:spcAft>
            </a:pPr>
            <a:r>
              <a:rPr lang="en-US" dirty="0"/>
              <a:t>Neurological dysfunction</a:t>
            </a:r>
          </a:p>
          <a:p>
            <a:pPr marL="162000" lvl="0" indent="-162000" defTabSz="652795" latinLnBrk="1">
              <a:lnSpc>
                <a:spcPct val="100000"/>
              </a:lnSpc>
              <a:spcBef>
                <a:spcPts val="1600"/>
              </a:spcBef>
              <a:spcAft>
                <a:spcPts val="245"/>
              </a:spcAft>
            </a:pPr>
            <a:r>
              <a:rPr lang="en-US" dirty="0"/>
              <a:t>Congenital abnormalities including clefts, </a:t>
            </a:r>
            <a:br>
              <a:rPr lang="en-US" dirty="0"/>
            </a:br>
            <a:r>
              <a:rPr lang="en-US" dirty="0"/>
              <a:t>choanal atresia, obstruction of gastro-</a:t>
            </a:r>
            <a:br>
              <a:rPr lang="en-US" dirty="0"/>
            </a:br>
            <a:r>
              <a:rPr lang="en-US" dirty="0"/>
              <a:t>intestinal tract </a:t>
            </a:r>
          </a:p>
          <a:p>
            <a:pPr marL="162000" lvl="0" indent="-162000" defTabSz="652795" latinLnBrk="1">
              <a:lnSpc>
                <a:spcPts val="2100"/>
              </a:lnSpc>
              <a:spcBef>
                <a:spcPts val="1000"/>
              </a:spcBef>
              <a:spcAft>
                <a:spcPts val="245"/>
              </a:spcAft>
            </a:pPr>
            <a:endParaRPr lang="en-US" dirty="0"/>
          </a:p>
          <a:p>
            <a:pPr marL="162000" lvl="0" indent="-162000" defTabSz="652795" latinLnBrk="1">
              <a:lnSpc>
                <a:spcPts val="2100"/>
              </a:lnSpc>
              <a:spcBef>
                <a:spcPts val="1000"/>
              </a:spcBef>
              <a:spcAft>
                <a:spcPts val="245"/>
              </a:spcAft>
            </a:pPr>
            <a:endParaRPr lang="en-US" dirty="0"/>
          </a:p>
          <a:p>
            <a:pPr marL="162000" lvl="0" indent="-162000" defTabSz="652795" latinLnBrk="1">
              <a:lnSpc>
                <a:spcPts val="2100"/>
              </a:lnSpc>
              <a:spcBef>
                <a:spcPts val="1000"/>
              </a:spcBef>
              <a:spcAft>
                <a:spcPts val="245"/>
              </a:spcAft>
            </a:pPr>
            <a:endParaRPr lang="en-GB" dirty="0"/>
          </a:p>
        </p:txBody>
      </p:sp>
      <p:pic>
        <p:nvPicPr>
          <p:cNvPr id="6" name="Picture 5" descr="A person holding a tube with a baby&#10;&#10;Description automatically generated">
            <a:extLst>
              <a:ext uri="{FF2B5EF4-FFF2-40B4-BE49-F238E27FC236}">
                <a16:creationId xmlns:a16="http://schemas.microsoft.com/office/drawing/2014/main" id="{2A6D9557-3676-D162-A242-B1B34023C990}"/>
              </a:ext>
            </a:extLst>
          </p:cNvPr>
          <p:cNvPicPr>
            <a:picLocks noChangeAspect="1"/>
          </p:cNvPicPr>
          <p:nvPr/>
        </p:nvPicPr>
        <p:blipFill rotWithShape="1">
          <a:blip r:embed="rId3">
            <a:extLst>
              <a:ext uri="{28A0092B-C50C-407E-A947-70E740481C1C}">
                <a14:useLocalDpi xmlns:a14="http://schemas.microsoft.com/office/drawing/2010/main" val="0"/>
              </a:ext>
            </a:extLst>
          </a:blip>
          <a:srcRect l="4619" t="5797"/>
          <a:stretch/>
        </p:blipFill>
        <p:spPr>
          <a:xfrm>
            <a:off x="507305" y="1734852"/>
            <a:ext cx="2631552" cy="4264073"/>
          </a:xfrm>
          <a:prstGeom prst="rect">
            <a:avLst/>
          </a:prstGeom>
        </p:spPr>
      </p:pic>
    </p:spTree>
    <p:extLst>
      <p:ext uri="{BB962C8B-B14F-4D97-AF65-F5344CB8AC3E}">
        <p14:creationId xmlns:p14="http://schemas.microsoft.com/office/powerpoint/2010/main" val="35430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55AA2-E839-F9A6-C7BC-21E3EBA5C78B}"/>
              </a:ext>
            </a:extLst>
          </p:cNvPr>
          <p:cNvSpPr>
            <a:spLocks noGrp="1"/>
          </p:cNvSpPr>
          <p:nvPr>
            <p:ph type="title"/>
          </p:nvPr>
        </p:nvSpPr>
        <p:spPr/>
        <p:txBody>
          <a:bodyPr/>
          <a:lstStyle/>
          <a:p>
            <a:r>
              <a:rPr lang="en-US" dirty="0"/>
              <a:t>Expression of</a:t>
            </a:r>
            <a:r>
              <a:rPr lang="en-US" sz="4000" b="1" dirty="0">
                <a:latin typeface="Arial" panose="020B0604020202020204" pitchFamily="34" charset="0"/>
                <a:cs typeface="Arial" panose="020B0604020202020204" pitchFamily="34" charset="0"/>
              </a:rPr>
              <a:t> breast milk</a:t>
            </a:r>
            <a:endParaRPr lang="en-NO" dirty="0"/>
          </a:p>
        </p:txBody>
      </p:sp>
    </p:spTree>
    <p:extLst>
      <p:ext uri="{BB962C8B-B14F-4D97-AF65-F5344CB8AC3E}">
        <p14:creationId xmlns:p14="http://schemas.microsoft.com/office/powerpoint/2010/main" val="1920293301"/>
      </p:ext>
    </p:extLst>
  </p:cSld>
  <p:clrMapOvr>
    <a:masterClrMapping/>
  </p:clrMapOvr>
</p:sld>
</file>

<file path=ppt/theme/theme1.xml><?xml version="1.0" encoding="utf-8"?>
<a:theme xmlns:a="http://schemas.openxmlformats.org/drawingml/2006/main" name="2_Custom Design">
  <a:themeElements>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135A855D-B95B-1B4E-9578-1805F3125630}" vid="{E51A0FBC-D2C7-1E41-A622-DF7D199CA2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46968</TotalTime>
  <Words>8381</Words>
  <Application>Microsoft Office PowerPoint</Application>
  <PresentationFormat>On-screen Show (4:3)</PresentationFormat>
  <Paragraphs>965</Paragraphs>
  <Slides>54</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Courier New</vt:lpstr>
      <vt:lpstr>Myriad Pro</vt:lpstr>
      <vt:lpstr>Myriad Pro Light</vt:lpstr>
      <vt:lpstr>System Font Regular</vt:lpstr>
      <vt:lpstr>Times New Roman</vt:lpstr>
      <vt:lpstr>2_Custom Design</vt:lpstr>
      <vt:lpstr>PowerPoint Presentation</vt:lpstr>
      <vt:lpstr>Content</vt:lpstr>
      <vt:lpstr>Goal and learning outcomes</vt:lpstr>
      <vt:lpstr>The situation</vt:lpstr>
      <vt:lpstr>Need for alternative  feeding methods</vt:lpstr>
      <vt:lpstr>What feeding methods can be used  to give expressed breast milk?</vt:lpstr>
      <vt:lpstr>How should you assess which alternative feeding method is needed?</vt:lpstr>
      <vt:lpstr>Which newborns may not be able  to swallow safely?</vt:lpstr>
      <vt:lpstr>Expression of breast milk</vt:lpstr>
      <vt:lpstr>Hand expression of breast milk  after preterm delivery</vt:lpstr>
      <vt:lpstr>Help a mother relax to improve milk flow</vt:lpstr>
      <vt:lpstr>Help a mother to hand-express  breast milk</vt:lpstr>
      <vt:lpstr>How can you support mother’s breast milk production?</vt:lpstr>
      <vt:lpstr>Select a container for collection and measurement of feeding volume</vt:lpstr>
      <vt:lpstr>How should expressed breast milk  be stored safely?</vt:lpstr>
      <vt:lpstr>Alternative feeding methods</vt:lpstr>
      <vt:lpstr>When is spoon feeding used?</vt:lpstr>
      <vt:lpstr>Cup feeding </vt:lpstr>
      <vt:lpstr>Select a feeding cup</vt:lpstr>
      <vt:lpstr>Help a mother to give expressed breast milk by cup or paladai</vt:lpstr>
      <vt:lpstr>How do you calculate feeding volumes?</vt:lpstr>
      <vt:lpstr>Calculate feeding volumes </vt:lpstr>
      <vt:lpstr>Measure the correct amount of milk for a feed</vt:lpstr>
      <vt:lpstr>Placing a nasogastric tube safely</vt:lpstr>
      <vt:lpstr>Practise safely placing a nasogastric tube</vt:lpstr>
      <vt:lpstr>How should you monitor intragastric tube feeding?</vt:lpstr>
      <vt:lpstr>Feed via a nasogastric tube</vt:lpstr>
      <vt:lpstr>Support a mother to safely feed with  a nasogastric tube</vt:lpstr>
      <vt:lpstr>Placing a nasogastric tube</vt:lpstr>
      <vt:lpstr>Support mother to safely feed with a nasogastric tube</vt:lpstr>
      <vt:lpstr>Transition to breastfeeding</vt:lpstr>
      <vt:lpstr>Promote practice time at the breast for small babies not yet able to attach</vt:lpstr>
      <vt:lpstr>Transitioning to breastfeeding </vt:lpstr>
      <vt:lpstr>Practise positioning and attachment for the small baby</vt:lpstr>
      <vt:lpstr>Support Lydia to breastfeed Amos while in kangaroo position</vt:lpstr>
      <vt:lpstr>How long does it take to transition to full breastfeeding? </vt:lpstr>
      <vt:lpstr>Transition to breastfeeding</vt:lpstr>
      <vt:lpstr>Alternatives to mother’s  own milk</vt:lpstr>
      <vt:lpstr>When is donor milk feeding recommended? </vt:lpstr>
      <vt:lpstr>Recommendations and reasons</vt:lpstr>
      <vt:lpstr>Why may mother’s milk not be available?</vt:lpstr>
      <vt:lpstr>What is a human milk bank?</vt:lpstr>
      <vt:lpstr>Donating breast milk </vt:lpstr>
      <vt:lpstr> What is supplementation?</vt:lpstr>
      <vt:lpstr>What are medical reasons for supplementation?</vt:lpstr>
      <vt:lpstr>How would you support safe formula feeding if this is mother’s decision?</vt:lpstr>
      <vt:lpstr>Hand expression of breast milk after preterm delivery</vt:lpstr>
      <vt:lpstr>Summary</vt:lpstr>
      <vt:lpstr>PowerPoint Presentation</vt:lpstr>
      <vt:lpstr>PowerPoint Presentation</vt:lpstr>
      <vt:lpstr>PowerPoint Presentation</vt:lpstr>
      <vt:lpstr>Samuel is 3 hours old:  Calculate feeds needed</vt:lpstr>
      <vt:lpstr> Lily 30 weeks needs EBM </vt:lpstr>
      <vt:lpstr> Lily and Marta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Breastfeeding: alternative methods</dc:title>
  <dc:creator>Sandra Lang  updated Dr Helenlouise Taylor</dc:creator>
  <cp:keywords>updated post field testing</cp:keywords>
  <cp:lastModifiedBy>DAVIS, George</cp:lastModifiedBy>
  <cp:revision>1501</cp:revision>
  <dcterms:created xsi:type="dcterms:W3CDTF">2020-10-07T10:46:25Z</dcterms:created>
  <dcterms:modified xsi:type="dcterms:W3CDTF">2025-04-10T14:12:29Z</dcterms:modified>
</cp:coreProperties>
</file>