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3"/>
  </p:notesMasterIdLst>
  <p:handoutMasterIdLst>
    <p:handoutMasterId r:id="rId34"/>
  </p:handoutMasterIdLst>
  <p:sldIdLst>
    <p:sldId id="564" r:id="rId2"/>
    <p:sldId id="524" r:id="rId3"/>
    <p:sldId id="565" r:id="rId4"/>
    <p:sldId id="429" r:id="rId5"/>
    <p:sldId id="503" r:id="rId6"/>
    <p:sldId id="525" r:id="rId7"/>
    <p:sldId id="566" r:id="rId8"/>
    <p:sldId id="567" r:id="rId9"/>
    <p:sldId id="568" r:id="rId10"/>
    <p:sldId id="569" r:id="rId11"/>
    <p:sldId id="570" r:id="rId12"/>
    <p:sldId id="571" r:id="rId13"/>
    <p:sldId id="572" r:id="rId14"/>
    <p:sldId id="573" r:id="rId15"/>
    <p:sldId id="489" r:id="rId16"/>
    <p:sldId id="575" r:id="rId17"/>
    <p:sldId id="576" r:id="rId18"/>
    <p:sldId id="577" r:id="rId19"/>
    <p:sldId id="578" r:id="rId20"/>
    <p:sldId id="579" r:id="rId21"/>
    <p:sldId id="562" r:id="rId22"/>
    <p:sldId id="580" r:id="rId23"/>
    <p:sldId id="581" r:id="rId24"/>
    <p:sldId id="582" r:id="rId25"/>
    <p:sldId id="583" r:id="rId26"/>
    <p:sldId id="587" r:id="rId27"/>
    <p:sldId id="585" r:id="rId28"/>
    <p:sldId id="559" r:id="rId29"/>
    <p:sldId id="558" r:id="rId30"/>
    <p:sldId id="586" r:id="rId31"/>
    <p:sldId id="55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4919AC-530D-9048-9828-B51E75815086}">
          <p14:sldIdLst>
            <p14:sldId id="564"/>
            <p14:sldId id="524"/>
          </p14:sldIdLst>
        </p14:section>
        <p14:section name="Goal" id="{74197861-F1E7-2A4A-B295-9925107FF036}">
          <p14:sldIdLst>
            <p14:sldId id="565"/>
            <p14:sldId id="429"/>
          </p14:sldIdLst>
        </p14:section>
        <p14:section name="The situation" id="{928E1421-33F2-F844-A2E9-4A85A18A8CBA}">
          <p14:sldIdLst>
            <p14:sldId id="503"/>
          </p14:sldIdLst>
        </p14:section>
        <p14:section name="Newborns´rights" id="{58389F31-CADB-7240-9076-006D9E48AD94}">
          <p14:sldIdLst>
            <p14:sldId id="525"/>
            <p14:sldId id="566"/>
          </p14:sldIdLst>
        </p14:section>
        <p14:section name="Communication skills&#10;" id="{ED36AE64-EBAB-144A-ADF2-8E5E8909564F}">
          <p14:sldIdLst>
            <p14:sldId id="567"/>
            <p14:sldId id="568"/>
            <p14:sldId id="569"/>
            <p14:sldId id="570"/>
            <p14:sldId id="571"/>
            <p14:sldId id="572"/>
            <p14:sldId id="573"/>
            <p14:sldId id="489"/>
            <p14:sldId id="575"/>
            <p14:sldId id="576"/>
          </p14:sldIdLst>
        </p14:section>
        <p14:section name="Respectful care" id="{EE9CE1CE-A5F6-EB4A-ABD4-FF99FAF1110A}">
          <p14:sldIdLst>
            <p14:sldId id="577"/>
            <p14:sldId id="578"/>
            <p14:sldId id="579"/>
            <p14:sldId id="562"/>
            <p14:sldId id="580"/>
            <p14:sldId id="581"/>
            <p14:sldId id="582"/>
            <p14:sldId id="583"/>
            <p14:sldId id="587"/>
            <p14:sldId id="585"/>
          </p14:sldIdLst>
        </p14:section>
        <p14:section name="Summary" id="{453681CF-C474-2348-81C2-85711C6FF5F7}">
          <p14:sldIdLst>
            <p14:sldId id="559"/>
          </p14:sldIdLst>
        </p14:section>
        <p14:section name="Clinical practice" id="{9939434B-7FD4-7242-A9F7-045D9C7AC57C}">
          <p14:sldIdLst>
            <p14:sldId id="558"/>
          </p14:sldIdLst>
        </p14:section>
        <p14:section name="Quality inprovement" id="{98E390A7-1061-9643-A0B0-DBA693D77ACC}">
          <p14:sldIdLst>
            <p14:sldId id="586"/>
          </p14:sldIdLst>
        </p14:section>
        <p14:section name="Untitled Section" id="{3AE426BE-27E5-CC41-9FB7-D82CFECF786F}">
          <p14:sldIdLst>
            <p14:sldId id="55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B78C20-839E-4DEE-F1E2-0F6AD8C1C21D}" name="Anne Svalastog Johnsen" initials="AS" userId="S::Anne.Svalastog.Johnsen@laerdal.com::e13644e5-2bbc-481b-beea-b1796622576c" providerId="AD"/>
  <p188:author id="{F04C0337-8CC3-8624-4E67-C406FFD3A2C9}" name="Venke Eiane Sæther" initials="VES" userId="S::venke.sather@laerdal.com::1415a79a-78f6-43be-a188-14114c5d36df" providerId="AD"/>
  <p188:author id="{81126940-D539-C06C-E73C-FD21C71D7984}" name="Wenche Stødle" initials="WS" userId="S::wenche.stodle@laerdal.com::13240b42-f082-4e59-bc10-21d0d23d6f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ris" initials="c" lastIdx="1" clrIdx="6">
    <p:extLst>
      <p:ext uri="{19B8F6BF-5375-455C-9EA6-DF929625EA0E}">
        <p15:presenceInfo xmlns:p15="http://schemas.microsoft.com/office/powerpoint/2012/main" userId="S::chris@sarpreg.no::2080fc9a-91fd-4fa4-93c0-5d557b0f6e4d" providerId="AD"/>
      </p:ext>
    </p:extLst>
  </p:cmAuthor>
  <p:cmAuthor id="1" name="Dr Helenlouise Taylor" initials="Dr HLT" lastIdx="148" clrIdx="0">
    <p:extLst>
      <p:ext uri="{19B8F6BF-5375-455C-9EA6-DF929625EA0E}">
        <p15:presenceInfo xmlns:p15="http://schemas.microsoft.com/office/powerpoint/2012/main" userId="Dr Helenlouise Taylor" providerId="None"/>
      </p:ext>
    </p:extLst>
  </p:cmAuthor>
  <p:cmAuthor id="8" name="Microsoft Office User" initials="MOU" lastIdx="1" clrIdx="7">
    <p:extLst>
      <p:ext uri="{19B8F6BF-5375-455C-9EA6-DF929625EA0E}">
        <p15:presenceInfo xmlns:p15="http://schemas.microsoft.com/office/powerpoint/2012/main" userId="Microsoft Office User" providerId="None"/>
      </p:ext>
    </p:extLst>
  </p:cmAuthor>
  <p:cmAuthor id="2" name="Peggy" initials="P" lastIdx="1" clrIdx="1"/>
  <p:cmAuthor id="9" name="Jura Eds" initials="JES" lastIdx="29" clrIdx="8">
    <p:extLst>
      <p:ext uri="{19B8F6BF-5375-455C-9EA6-DF929625EA0E}">
        <p15:presenceInfo xmlns:p15="http://schemas.microsoft.com/office/powerpoint/2012/main" userId="Jura Eds" providerId="None"/>
      </p:ext>
    </p:extLst>
  </p:cmAuthor>
  <p:cmAuthor id="3" name="Chris J. Haaland" initials="CJH" lastIdx="5" clrIdx="2">
    <p:extLst>
      <p:ext uri="{19B8F6BF-5375-455C-9EA6-DF929625EA0E}">
        <p15:presenceInfo xmlns:p15="http://schemas.microsoft.com/office/powerpoint/2012/main" userId="2794b43ad3ba56aa" providerId="Windows Live"/>
      </p:ext>
    </p:extLst>
  </p:cmAuthor>
  <p:cmAuthor id="4" name="Chris J. Haaland" initials="CJH [2]" lastIdx="1" clrIdx="3">
    <p:extLst>
      <p:ext uri="{19B8F6BF-5375-455C-9EA6-DF929625EA0E}">
        <p15:presenceInfo xmlns:p15="http://schemas.microsoft.com/office/powerpoint/2012/main" userId="Chris J. Haaland" providerId="None"/>
      </p:ext>
    </p:extLst>
  </p:cmAuthor>
  <p:cmAuthor id="5" name="TANG, He" initials="TH" lastIdx="28" clrIdx="4">
    <p:extLst>
      <p:ext uri="{19B8F6BF-5375-455C-9EA6-DF929625EA0E}">
        <p15:presenceInfo xmlns:p15="http://schemas.microsoft.com/office/powerpoint/2012/main" userId="TANG, He" providerId="None"/>
      </p:ext>
    </p:extLst>
  </p:cmAuthor>
  <p:cmAuthor id="6" name="Anne Svalastog Johnsen" initials="ASJ" lastIdx="20" clrIdx="5">
    <p:extLst>
      <p:ext uri="{19B8F6BF-5375-455C-9EA6-DF929625EA0E}">
        <p15:presenceInfo xmlns:p15="http://schemas.microsoft.com/office/powerpoint/2012/main" userId="S::anne.svalastog.johnsen@laerdal.com::e13644e5-2bbc-481b-beea-b179662257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4"/>
    <a:srgbClr val="2C87C4"/>
    <a:srgbClr val="404040"/>
    <a:srgbClr val="E7E6E6"/>
    <a:srgbClr val="FCB43C"/>
    <a:srgbClr val="FF6F00"/>
    <a:srgbClr val="FEF3DC"/>
    <a:srgbClr val="56C6C9"/>
    <a:srgbClr val="FDCF72"/>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31348" autoAdjust="0"/>
    <p:restoredTop sz="96484" autoAdjust="0"/>
  </p:normalViewPr>
  <p:slideViewPr>
    <p:cSldViewPr snapToGrid="0">
      <p:cViewPr varScale="1">
        <p:scale>
          <a:sx n="68" d="100"/>
          <a:sy n="68" d="100"/>
        </p:scale>
        <p:origin x="636" y="68"/>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2792"/>
    </p:cViewPr>
  </p:sorter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DCB769-4218-49BE-B6D2-487F508AB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652C0A-990D-4C9D-99AF-7CB4429AAB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5D292-A6EA-45C8-A770-D3ED414D98BE}" type="datetimeFigureOut">
              <a:rPr lang="en-GB" smtClean="0"/>
              <a:t>10/05/2024</a:t>
            </a:fld>
            <a:endParaRPr lang="en-GB"/>
          </a:p>
        </p:txBody>
      </p:sp>
      <p:sp>
        <p:nvSpPr>
          <p:cNvPr id="4" name="Footer Placeholder 3">
            <a:extLst>
              <a:ext uri="{FF2B5EF4-FFF2-40B4-BE49-F238E27FC236}">
                <a16:creationId xmlns:a16="http://schemas.microsoft.com/office/drawing/2014/main" id="{5F1859E2-7EFB-488E-8907-4D270440D6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77BAA7-E738-4912-91BE-462F00DC4B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D8E4B-8E40-4777-AD17-6C0F900220A1}" type="slidenum">
              <a:rPr lang="en-GB" smtClean="0"/>
              <a:t>‹#›</a:t>
            </a:fld>
            <a:endParaRPr lang="en-GB"/>
          </a:p>
        </p:txBody>
      </p:sp>
    </p:spTree>
    <p:extLst>
      <p:ext uri="{BB962C8B-B14F-4D97-AF65-F5344CB8AC3E}">
        <p14:creationId xmlns:p14="http://schemas.microsoft.com/office/powerpoint/2010/main" val="35131216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36E62-41E0-4E1E-96C9-0A742958E2DA}" type="datetimeFigureOut">
              <a:rPr lang="en-US" smtClean="0"/>
              <a:t>5/10/2024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62FD-23BB-4572-BFF5-F0BCD729EF9C}" type="slidenum">
              <a:rPr lang="en-US" smtClean="0"/>
              <a:t>‹#›</a:t>
            </a:fld>
            <a:endParaRPr lang="en-US"/>
          </a:p>
        </p:txBody>
      </p:sp>
    </p:spTree>
    <p:extLst>
      <p:ext uri="{BB962C8B-B14F-4D97-AF65-F5344CB8AC3E}">
        <p14:creationId xmlns:p14="http://schemas.microsoft.com/office/powerpoint/2010/main" val="117023334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unicef.org/parenting/child-development/7-questions-about-babies-every-new-parent-asks-class" TargetMode="External"/><Relationship Id="rId3" Type="http://schemas.openxmlformats.org/officeDocument/2006/relationships/hyperlink" Target="https://www.cbm.org/fileadmin/user_upload/Publications/cbm_inclusion_made_easy_a_quick_guide_to_disability_in_development.pdf" TargetMode="External"/><Relationship Id="rId7" Type="http://schemas.openxmlformats.org/officeDocument/2006/relationships/hyperlink" Target="https://www.unicef.org/parenting/health/building-your-babys-mental-health"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nicef.org/parenting/inspiration/mollys-ted-talk" TargetMode="External"/><Relationship Id="rId5" Type="http://schemas.openxmlformats.org/officeDocument/2006/relationships/hyperlink" Target="https://raisingchildren.net.au/newborns/connecting-communicating/communicating/baby-cues" TargetMode="External"/><Relationship Id="rId4" Type="http://schemas.openxmlformats.org/officeDocument/2006/relationships/hyperlink" Target="https://raisingchildren.net.au/newborns/behaviour/crying-colic/baby-cu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apps.who.int/iris/bitstream/10665/249155/1/9789241511216-eng.pdf?ua=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dn.who.int/media/docs/default-source/mca-documents/nbh/enc-course/revised-resources/supplemental-materials/communication-and-respectful-care/respec-1.pdf?sfvrsn=7e1fa82a_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craveonline.com/OGIJ/broader-driver-of-disrespectful-maternity-care-power-dynamics.html" TargetMode="External"/><Relationship Id="rId7" Type="http://schemas.openxmlformats.org/officeDocument/2006/relationships/hyperlink" Target="https://www.youtube.com/watch?v=lPYnPKaqyt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youtube.com/watch?v=hnzAyGdGwjQ&amp;list=PLA7dYQkD0BtrtPhanvKnc1hlk0oeKMCSf&amp;index=9" TargetMode="External"/><Relationship Id="rId5" Type="http://schemas.openxmlformats.org/officeDocument/2006/relationships/hyperlink" Target="https://www.youtube.com/watch?v=XTq9a4VIE_A&amp;list=PLA7dYQkD0BtrtPhanvKnc1hlk0oeKMCSf&amp;index=8" TargetMode="External"/><Relationship Id="rId4" Type="http://schemas.openxmlformats.org/officeDocument/2006/relationships/hyperlink" Target="https://www.youtube.com/watch?v=UXuSyIHtCNY&amp;list=PLA7dYQkD0BtrtPhanvKnc1hlk0oeKMCSf&amp;index=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productive-health-journal.biomedcentral.com/articles/10.1186/s12978-017-0326-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000" b="0" kern="100" baseline="30000" dirty="0">
                <a:effectLst/>
                <a:latin typeface="Arial" panose="020B0604020202020204" pitchFamily="34" charset="0"/>
                <a:ea typeface="微软雅黑" panose="020B0503020204020204" pitchFamily="34" charset="-122"/>
                <a:cs typeface="Arial" panose="020B0604020202020204" pitchFamily="34" charset="0"/>
              </a:rPr>
              <a:t>© World Health Organization 2024. All rights reserved.</a:t>
            </a:r>
          </a:p>
          <a:p>
            <a:pPr marL="0" marR="0" indent="0">
              <a:spcBef>
                <a:spcPts val="0"/>
              </a:spcBef>
              <a:spcAft>
                <a:spcPts val="0"/>
              </a:spcAft>
              <a:buNone/>
            </a:pPr>
            <a:endParaRPr lang="en-US" sz="1000" b="0" i="0"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marL="0" marR="0" indent="0">
              <a:spcBef>
                <a:spcPts val="0"/>
              </a:spcBef>
              <a:spcAft>
                <a:spcPts val="0"/>
              </a:spcAft>
              <a:buNone/>
            </a:pPr>
            <a:r>
              <a:rPr lang="en-US"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Materials for demonstrations, practice, and simulations</a:t>
            </a:r>
            <a:endParaRPr lang="en-US" sz="1000" kern="1200" spc="-15" dirty="0">
              <a:solidFill>
                <a:srgbClr val="000000"/>
              </a:solidFill>
              <a:effectLst/>
              <a:latin typeface="Arial" panose="020B0604020202020204" pitchFamily="34" charset="0"/>
              <a:ea typeface="Myriad Pro"/>
              <a:cs typeface="Arial" panose="020B0604020202020204" pitchFamily="34" charset="0"/>
            </a:endParaRPr>
          </a:p>
          <a:p>
            <a:endParaRPr lang="en-US" sz="1000" i="0" spc="0" dirty="0">
              <a:solidFill>
                <a:srgbClr val="0075BF"/>
              </a:solidFill>
              <a:latin typeface="Arial" panose="020B0604020202020204" pitchFamily="34" charset="0"/>
              <a:ea typeface="Myriad Pro"/>
              <a:cs typeface="Arial" panose="020B0604020202020204" pitchFamily="34" charset="0"/>
            </a:endParaRPr>
          </a:p>
          <a:p>
            <a:r>
              <a:rPr lang="en-US" sz="1000" i="0" spc="0" dirty="0">
                <a:solidFill>
                  <a:srgbClr val="0075BF"/>
                </a:solidFill>
                <a:latin typeface="Arial" panose="020B0604020202020204" pitchFamily="34" charset="0"/>
                <a:ea typeface="Myriad Pro"/>
                <a:cs typeface="Arial" panose="020B0604020202020204" pitchFamily="34" charset="0"/>
              </a:rPr>
              <a:t>O</a:t>
            </a:r>
            <a:r>
              <a:rPr lang="en-US" sz="1000" i="0" spc="0" dirty="0">
                <a:latin typeface="Arial" panose="020B0604020202020204" pitchFamily="34" charset="0"/>
                <a:cs typeface="Arial" panose="020B0604020202020204" pitchFamily="34" charset="0"/>
              </a:rPr>
              <a:t>ne </a:t>
            </a:r>
            <a:r>
              <a:rPr lang="en-US" sz="1000" spc="0" dirty="0">
                <a:latin typeface="Arial" panose="020B0604020202020204" pitchFamily="34" charset="0"/>
                <a:cs typeface="Arial" panose="020B0604020202020204" pitchFamily="34" charset="0"/>
              </a:rPr>
              <a:t>set per group of 3 participants and a set for facilitator demonstration if available.</a:t>
            </a: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p>
            <a:pPr marL="171450" lvl="0" indent="-171450" algn="just">
              <a:spcBef>
                <a:spcPts val="155"/>
              </a:spcBef>
              <a:spcAft>
                <a:spcPts val="0"/>
              </a:spcAft>
              <a:buClr>
                <a:srgbClr val="231F20"/>
              </a:buClr>
              <a:buSzPts val="1200"/>
              <a:buFont typeface="Arial" panose="020B0604020202020204" pitchFamily="34" charset="0"/>
              <a:buChar char="•"/>
              <a:tabLst>
                <a:tab pos="1891030" algn="l"/>
                <a:tab pos="1891665" algn="l"/>
              </a:tabLst>
            </a:pPr>
            <a:r>
              <a:rPr lang="en-GB" sz="1000" dirty="0">
                <a:latin typeface="Arial" panose="020B0604020202020204" pitchFamily="34" charset="0"/>
                <a:cs typeface="Arial" panose="020B0604020202020204" pitchFamily="34" charset="0"/>
              </a:rPr>
              <a:t>Newborn Mannequin and clothes</a:t>
            </a:r>
          </a:p>
          <a:p>
            <a:pPr marL="171450" lvl="0" indent="-171450" algn="just">
              <a:spcBef>
                <a:spcPts val="155"/>
              </a:spcBef>
              <a:spcAft>
                <a:spcPts val="0"/>
              </a:spcAft>
              <a:buClr>
                <a:srgbClr val="231F20"/>
              </a:buClr>
              <a:buSzPts val="1200"/>
              <a:buFont typeface="Arial" panose="020B0604020202020204" pitchFamily="34" charset="0"/>
              <a:buChar char="•"/>
              <a:tabLst>
                <a:tab pos="1891030" algn="l"/>
                <a:tab pos="1891665" algn="l"/>
              </a:tabLst>
            </a:pPr>
            <a:r>
              <a:rPr lang="en-GB" sz="1000" dirty="0">
                <a:latin typeface="Arial" panose="020B0604020202020204" pitchFamily="34" charset="0"/>
                <a:cs typeface="Arial" panose="020B0604020202020204" pitchFamily="34" charset="0"/>
              </a:rPr>
              <a:t>Parent guide and counselling materials</a:t>
            </a:r>
          </a:p>
          <a:p>
            <a:pPr marL="171450" lvl="0" indent="-171450" algn="just">
              <a:spcBef>
                <a:spcPts val="155"/>
              </a:spcBef>
              <a:spcAft>
                <a:spcPts val="0"/>
              </a:spcAft>
              <a:buClr>
                <a:srgbClr val="231F20"/>
              </a:buClr>
              <a:buSzPts val="1200"/>
              <a:buFont typeface="Arial" panose="020B0604020202020204" pitchFamily="34" charset="0"/>
              <a:buChar char="•"/>
              <a:tabLst>
                <a:tab pos="1891030" algn="l"/>
                <a:tab pos="1891665" algn="l"/>
              </a:tabLst>
            </a:pPr>
            <a:r>
              <a:rPr lang="en-GB" sz="1000" dirty="0">
                <a:latin typeface="Arial" panose="020B0604020202020204" pitchFamily="34" charset="0"/>
                <a:cs typeface="Arial" panose="020B0604020202020204" pitchFamily="34" charset="0"/>
              </a:rPr>
              <a:t>Clinical practice card communication</a:t>
            </a:r>
          </a:p>
          <a:p>
            <a:pPr marL="171450" lvl="0" indent="-171450" algn="just">
              <a:spcBef>
                <a:spcPts val="155"/>
              </a:spcBef>
              <a:spcAft>
                <a:spcPts val="0"/>
              </a:spcAft>
              <a:buClr>
                <a:srgbClr val="231F20"/>
              </a:buClr>
              <a:buSzPts val="1200"/>
              <a:buFont typeface="Arial" panose="020B0604020202020204" pitchFamily="34" charset="0"/>
              <a:buChar char="•"/>
              <a:tabLst>
                <a:tab pos="1891030" algn="l"/>
                <a:tab pos="1891665" algn="l"/>
              </a:tabLst>
            </a:pPr>
            <a:r>
              <a:rPr lang="en-GB" sz="1000" dirty="0">
                <a:latin typeface="Arial" panose="020B0604020202020204" pitchFamily="34" charset="0"/>
                <a:cs typeface="Arial" panose="020B0604020202020204" pitchFamily="34" charset="0"/>
              </a:rPr>
              <a:t>Communication checklist</a:t>
            </a:r>
          </a:p>
          <a:p>
            <a:pPr marL="171450" lvl="0" indent="-171450" algn="just">
              <a:spcBef>
                <a:spcPts val="155"/>
              </a:spcBef>
              <a:spcAft>
                <a:spcPts val="0"/>
              </a:spcAft>
              <a:buClr>
                <a:srgbClr val="231F20"/>
              </a:buClr>
              <a:buSzPts val="1200"/>
              <a:buFont typeface="Arial" panose="020B0604020202020204" pitchFamily="34" charset="0"/>
              <a:buChar char="•"/>
              <a:tabLst>
                <a:tab pos="1891030" algn="l"/>
                <a:tab pos="1891665" algn="l"/>
              </a:tabLst>
            </a:pPr>
            <a:r>
              <a:rPr lang="en-GB" sz="1000" dirty="0">
                <a:latin typeface="Arial" panose="020B0604020202020204" pitchFamily="34" charset="0"/>
                <a:cs typeface="Arial" panose="020B0604020202020204" pitchFamily="34" charset="0"/>
              </a:rPr>
              <a:t>Local counselling materials</a:t>
            </a:r>
          </a:p>
        </p:txBody>
      </p:sp>
    </p:spTree>
    <p:extLst>
      <p:ext uri="{BB962C8B-B14F-4D97-AF65-F5344CB8AC3E}">
        <p14:creationId xmlns:p14="http://schemas.microsoft.com/office/powerpoint/2010/main" val="60578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000" indent="-162000">
              <a:spcBef>
                <a:spcPct val="0"/>
              </a:spcBef>
            </a:pPr>
            <a:r>
              <a:rPr lang="en-GB" altLang="en-NO" sz="1000" b="1" dirty="0">
                <a:solidFill>
                  <a:srgbClr val="231F20"/>
                </a:solidFill>
                <a:latin typeface="Arial" panose="020B0604020202020204" pitchFamily="34" charset="0"/>
                <a:ea typeface="Myriad Pro" panose="020B0403030403020204" pitchFamily="34" charset="0"/>
                <a:cs typeface="Arial" panose="020B0604020202020204" pitchFamily="34" charset="0"/>
              </a:rPr>
              <a:t>What barriers to communication have you observed?</a:t>
            </a:r>
            <a:endParaRPr lang="en-US" altLang="en-NO" sz="1000" b="1" dirty="0">
              <a:latin typeface="Arial" panose="020B0604020202020204" pitchFamily="34" charset="0"/>
              <a:cs typeface="Arial" panose="020B0604020202020204" pitchFamily="34" charset="0"/>
            </a:endParaRPr>
          </a:p>
          <a:p>
            <a:pPr marL="162000" indent="-162000">
              <a:lnSpc>
                <a:spcPts val="980"/>
              </a:lnSpc>
              <a:spcBef>
                <a:spcPts val="600"/>
              </a:spcBef>
              <a:spcAft>
                <a:spcPts val="245"/>
              </a:spcAft>
              <a:buFont typeface="Arial" panose="020B0604020202020204" pitchFamily="34" charset="0"/>
              <a:buChar char="•"/>
            </a:pPr>
            <a:r>
              <a:rPr lang="en-US" altLang="en-NO" sz="1000" dirty="0">
                <a:latin typeface="Arial" panose="020B0604020202020204" pitchFamily="34" charset="0"/>
                <a:cs typeface="Arial" panose="020B0604020202020204" pitchFamily="34" charset="0"/>
              </a:rPr>
              <a:t>Hearing impairment: limited availability of written material or sign language interpreters at health services.</a:t>
            </a:r>
          </a:p>
          <a:p>
            <a:pPr marL="162000" indent="-162000">
              <a:lnSpc>
                <a:spcPts val="980"/>
              </a:lnSpc>
              <a:spcBef>
                <a:spcPts val="600"/>
              </a:spcBef>
              <a:spcAft>
                <a:spcPts val="245"/>
              </a:spcAft>
              <a:buFont typeface="Arial" panose="020B0604020202020204" pitchFamily="34" charset="0"/>
              <a:buChar char="•"/>
            </a:pPr>
            <a:r>
              <a:rPr lang="en-US" altLang="en-NO" sz="1000" dirty="0">
                <a:latin typeface="Arial" panose="020B0604020202020204" pitchFamily="34" charset="0"/>
                <a:cs typeface="Arial" panose="020B0604020202020204" pitchFamily="34" charset="0"/>
              </a:rPr>
              <a:t>Visual impairment: health information not provided in accessible formats, including braille or large print-easy-to-follow formats </a:t>
            </a:r>
          </a:p>
          <a:p>
            <a:pPr marL="162000" indent="-162000">
              <a:lnSpc>
                <a:spcPts val="980"/>
              </a:lnSpc>
              <a:spcBef>
                <a:spcPts val="600"/>
              </a:spcBef>
              <a:spcAft>
                <a:spcPts val="245"/>
              </a:spcAft>
              <a:buFont typeface="Arial" panose="020B0604020202020204" pitchFamily="34" charset="0"/>
              <a:buChar char="•"/>
            </a:pPr>
            <a:r>
              <a:rPr lang="en-US" altLang="en-NO" sz="1000" dirty="0">
                <a:latin typeface="Arial" panose="020B0604020202020204" pitchFamily="34" charset="0"/>
                <a:cs typeface="Arial" panose="020B0604020202020204" pitchFamily="34" charset="0"/>
              </a:rPr>
              <a:t>Cognitive impairment: plain language and pictures not available</a:t>
            </a:r>
          </a:p>
          <a:p>
            <a:pPr marL="162000" indent="-162000">
              <a:lnSpc>
                <a:spcPts val="980"/>
              </a:lnSpc>
              <a:spcBef>
                <a:spcPts val="600"/>
              </a:spcBef>
              <a:spcAft>
                <a:spcPts val="245"/>
              </a:spcAft>
              <a:buFont typeface="Arial" panose="020B0604020202020204" pitchFamily="34" charset="0"/>
              <a:buChar char="•"/>
            </a:pPr>
            <a:r>
              <a:rPr lang="en-US" altLang="en-NO" sz="1000" b="1" dirty="0">
                <a:latin typeface="Arial" panose="020B0604020202020204" pitchFamily="34" charset="0"/>
                <a:cs typeface="Arial" panose="020B0604020202020204" pitchFamily="34" charset="0"/>
              </a:rPr>
              <a:t>Attitudinal barriers </a:t>
            </a:r>
          </a:p>
          <a:p>
            <a:pPr marL="342000" lvl="1" indent="-162000">
              <a:lnSpc>
                <a:spcPts val="980"/>
              </a:lnSpc>
              <a:spcBef>
                <a:spcPts val="300"/>
              </a:spcBef>
              <a:spcAft>
                <a:spcPts val="245"/>
              </a:spcAft>
              <a:buFont typeface="Courier New" panose="02070309020205020404" pitchFamily="49" charset="0"/>
              <a:buChar char="o"/>
            </a:pPr>
            <a:r>
              <a:rPr lang="en-US" altLang="en-NO" sz="1000" dirty="0">
                <a:latin typeface="Arial" panose="020B0604020202020204" pitchFamily="34" charset="0"/>
                <a:cs typeface="Arial" panose="020B0604020202020204" pitchFamily="34" charset="0"/>
              </a:rPr>
              <a:t>Prejudice, stigma and discrimination by health service providers and other staff (including receptionists and security guards) at health facilities. </a:t>
            </a:r>
          </a:p>
          <a:p>
            <a:pPr marL="342000" lvl="1" indent="-162000">
              <a:lnSpc>
                <a:spcPts val="980"/>
              </a:lnSpc>
              <a:spcBef>
                <a:spcPts val="300"/>
              </a:spcBef>
              <a:spcAft>
                <a:spcPts val="245"/>
              </a:spcAft>
              <a:buFont typeface="Courier New" panose="02070309020205020404" pitchFamily="49" charset="0"/>
              <a:buChar char="o"/>
            </a:pPr>
            <a:r>
              <a:rPr lang="en-US" altLang="en-NO" sz="1000" dirty="0">
                <a:latin typeface="Arial" panose="020B0604020202020204" pitchFamily="34" charset="0"/>
                <a:cs typeface="Arial" panose="020B0604020202020204" pitchFamily="34" charset="0"/>
              </a:rPr>
              <a:t>Women with disability face particular barriers to sexual and reproductive health services and information. Health workers often make the inaccurate assumption that women with disability are asexual or are unfit to be mothers.</a:t>
            </a:r>
          </a:p>
          <a:p>
            <a:pPr marL="162000" indent="-162000" algn="l">
              <a:spcBef>
                <a:spcPts val="200"/>
              </a:spcBef>
            </a:pPr>
            <a:endParaRPr lang="en-US" sz="1000" i="1" dirty="0">
              <a:latin typeface="Arial" panose="020B0604020202020204" pitchFamily="34" charset="0"/>
              <a:cs typeface="Arial" panose="020B0604020202020204" pitchFamily="34" charset="0"/>
            </a:endParaRPr>
          </a:p>
          <a:p>
            <a:pPr marL="162000" indent="-162000" algn="l">
              <a:spcBef>
                <a:spcPts val="200"/>
              </a:spcBef>
            </a:pPr>
            <a:r>
              <a:rPr lang="en-US" sz="1000" i="1" dirty="0">
                <a:latin typeface="Arial" panose="020B0604020202020204" pitchFamily="34" charset="0"/>
                <a:cs typeface="Arial" panose="020B0604020202020204" pitchFamily="34" charset="0"/>
              </a:rPr>
              <a:t>To learn more </a:t>
            </a:r>
          </a:p>
          <a:p>
            <a:pPr marL="0" marR="984250" indent="0" algn="l">
              <a:spcBef>
                <a:spcPts val="200"/>
              </a:spcBef>
              <a:buClr>
                <a:srgbClr val="231F20"/>
              </a:buClr>
              <a:buSzPts val="1200"/>
              <a:buFont typeface="Arial" panose="020B0604020202020204" pitchFamily="34" charset="0"/>
              <a:buNone/>
              <a:tabLst>
                <a:tab pos="361950" algn="l"/>
                <a:tab pos="362585" algn="l"/>
              </a:tabLst>
            </a:pPr>
            <a:r>
              <a:rPr lang="en-US" sz="1000" i="1" u="sng" dirty="0">
                <a:latin typeface="Arial" panose="020B0604020202020204" pitchFamily="34" charset="0"/>
                <a:cs typeface="Arial" panose="020B0604020202020204" pitchFamily="34" charset="0"/>
                <a:hlinkClick r:id="rId3"/>
              </a:rPr>
              <a:t>Inclusion made easy a quick guide</a:t>
            </a:r>
            <a:endParaRPr lang="en-US" sz="1000" i="1" u="sng" dirty="0">
              <a:latin typeface="Arial" panose="020B0604020202020204" pitchFamily="34" charset="0"/>
              <a:cs typeface="Arial" panose="020B0604020202020204" pitchFamily="34" charset="0"/>
            </a:endParaRPr>
          </a:p>
          <a:p>
            <a:pPr marL="162000" indent="-162000">
              <a:spcBef>
                <a:spcPct val="0"/>
              </a:spcBef>
            </a:pPr>
            <a:endParaRPr lang="en-GB" altLang="en-NO" sz="1000" b="1" dirty="0">
              <a:solidFill>
                <a:srgbClr val="231F20"/>
              </a:solidFill>
              <a:latin typeface="Arial" panose="020B0604020202020204" pitchFamily="34" charset="0"/>
              <a:ea typeface="Myriad Pro" panose="020B0403030403020204" pitchFamily="34" charset="0"/>
              <a:cs typeface="Arial" panose="020B0604020202020204" pitchFamily="34" charset="0"/>
            </a:endParaRPr>
          </a:p>
          <a:p>
            <a:pPr marL="162000" indent="-162000">
              <a:spcBef>
                <a:spcPct val="0"/>
              </a:spcBef>
              <a:buClr>
                <a:srgbClr val="231F20"/>
              </a:buClr>
              <a:buSzPts val="1200"/>
            </a:pPr>
            <a:r>
              <a:rPr lang="en-GB" altLang="en-NO" sz="1000" b="1" dirty="0">
                <a:solidFill>
                  <a:srgbClr val="231F20"/>
                </a:solidFill>
                <a:latin typeface="Arial" panose="020B0604020202020204" pitchFamily="34" charset="0"/>
                <a:ea typeface="Myriad Pro Light" panose="020B0403030403020204" pitchFamily="34" charset="0"/>
                <a:cs typeface="Arial" panose="020B0604020202020204" pitchFamily="34" charset="0"/>
              </a:rPr>
              <a:t>How do </a:t>
            </a:r>
            <a:r>
              <a:rPr lang="en-GB" altLang="en-NO" sz="1000" b="1" dirty="0" err="1">
                <a:solidFill>
                  <a:srgbClr val="231F20"/>
                </a:solidFill>
                <a:latin typeface="Arial" panose="020B0604020202020204" pitchFamily="34" charset="0"/>
                <a:ea typeface="Myriad Pro Light" panose="020B0403030403020204" pitchFamily="34" charset="0"/>
                <a:cs typeface="Arial" panose="020B0604020202020204" pitchFamily="34" charset="0"/>
              </a:rPr>
              <a:t>newborns</a:t>
            </a:r>
            <a:r>
              <a:rPr lang="en-GB" altLang="en-NO" sz="1000" b="1" dirty="0">
                <a:solidFill>
                  <a:srgbClr val="231F20"/>
                </a:solidFill>
                <a:latin typeface="Arial" panose="020B0604020202020204" pitchFamily="34" charset="0"/>
                <a:ea typeface="Myriad Pro Light" panose="020B0403030403020204" pitchFamily="34" charset="0"/>
                <a:cs typeface="Arial" panose="020B0604020202020204" pitchFamily="34" charset="0"/>
              </a:rPr>
              <a:t> communicate?</a:t>
            </a:r>
          </a:p>
          <a:p>
            <a:pPr marL="162000" indent="-162000">
              <a:spcBef>
                <a:spcPts val="113"/>
              </a:spcBef>
            </a:pPr>
            <a:r>
              <a:rPr lang="en-GB" altLang="en-NO" sz="1000" dirty="0">
                <a:solidFill>
                  <a:srgbClr val="231F20"/>
                </a:solidFill>
                <a:latin typeface="Arial" panose="020B0604020202020204" pitchFamily="34" charset="0"/>
                <a:cs typeface="Arial" panose="020B0604020202020204" pitchFamily="34" charset="0"/>
              </a:rPr>
              <a:t>Sounds, gestures, cues and body language</a:t>
            </a:r>
          </a:p>
          <a:p>
            <a:pPr marL="162000" indent="-162000">
              <a:spcBef>
                <a:spcPts val="113"/>
              </a:spcBef>
              <a:buFont typeface="Arial" panose="020B0604020202020204" pitchFamily="34" charset="0"/>
              <a:buChar char="•"/>
            </a:pPr>
            <a:r>
              <a:rPr lang="en-GB" altLang="en-NO" sz="1000" dirty="0">
                <a:solidFill>
                  <a:srgbClr val="231F20"/>
                </a:solidFill>
                <a:latin typeface="Arial" panose="020B0604020202020204" pitchFamily="34" charset="0"/>
                <a:ea typeface="Myriad Pro" panose="020B0403030403020204" pitchFamily="34" charset="0"/>
                <a:cs typeface="Arial" panose="020B0604020202020204" pitchFamily="34" charset="0"/>
              </a:rPr>
              <a:t>gentle handling with respect, dignity and the mother’s consent</a:t>
            </a:r>
          </a:p>
          <a:p>
            <a:pPr marL="162000" indent="-162000">
              <a:spcBef>
                <a:spcPts val="113"/>
              </a:spcBef>
              <a:buFont typeface="Arial" panose="020B0604020202020204" pitchFamily="34" charset="0"/>
              <a:buChar char="•"/>
            </a:pPr>
            <a:r>
              <a:rPr lang="en-GB" altLang="en-NO" sz="1000" dirty="0">
                <a:solidFill>
                  <a:srgbClr val="231F20"/>
                </a:solidFill>
                <a:latin typeface="Arial" panose="020B0604020202020204" pitchFamily="34" charset="0"/>
                <a:ea typeface="Myriad Pro" panose="020B0403030403020204" pitchFamily="34" charset="0"/>
                <a:cs typeface="Arial" panose="020B0604020202020204" pitchFamily="34" charset="0"/>
              </a:rPr>
              <a:t>a quiet environment without noise and light pollution</a:t>
            </a:r>
          </a:p>
          <a:p>
            <a:pPr marL="162000" indent="-162000">
              <a:spcBef>
                <a:spcPts val="113"/>
              </a:spcBef>
            </a:pPr>
            <a:endParaRPr lang="en-GB" altLang="en-NO" sz="1000" dirty="0">
              <a:solidFill>
                <a:srgbClr val="231F20"/>
              </a:solidFill>
              <a:latin typeface="Arial" panose="020B0604020202020204" pitchFamily="34" charset="0"/>
              <a:ea typeface="Myriad Pro" panose="020B0403030403020204" pitchFamily="34" charset="0"/>
              <a:cs typeface="Arial" panose="020B0604020202020204" pitchFamily="34" charset="0"/>
            </a:endParaRPr>
          </a:p>
          <a:p>
            <a:pPr marL="162000" indent="-162000">
              <a:spcBef>
                <a:spcPct val="0"/>
              </a:spcBef>
            </a:pPr>
            <a:r>
              <a:rPr lang="en-GB" altLang="en-NO" sz="1000" i="1" dirty="0">
                <a:latin typeface="Arial" panose="020B0604020202020204" pitchFamily="34" charset="0"/>
                <a:ea typeface="Myriad Pro" panose="020B0403030403020204" pitchFamily="34" charset="0"/>
                <a:cs typeface="Arial" panose="020B0604020202020204" pitchFamily="34" charset="0"/>
              </a:rPr>
              <a:t>To learn more </a:t>
            </a:r>
          </a:p>
          <a:p>
            <a:pPr marL="162000" indent="-162000">
              <a:spcBef>
                <a:spcPct val="0"/>
              </a:spcBef>
              <a:buFont typeface="Arial" panose="020B0604020202020204" pitchFamily="34" charset="0"/>
              <a:buChar char="•"/>
            </a:pPr>
            <a:r>
              <a:rPr lang="en-GB" sz="1000" i="1" u="none" strike="noStrike" dirty="0">
                <a:solidFill>
                  <a:srgbClr val="007DC5"/>
                </a:solidFill>
                <a:effectLst/>
                <a:uFill>
                  <a:solidFill>
                    <a:srgbClr val="000000"/>
                  </a:solidFill>
                </a:uFill>
                <a:latin typeface="Arial" panose="020B0604020202020204" pitchFamily="34" charset="0"/>
                <a:ea typeface="Myriad Pro"/>
                <a:cs typeface="Arial" panose="020B0604020202020204" pitchFamily="34" charset="0"/>
                <a:hlinkClick r:id="rId4"/>
              </a:rPr>
              <a:t>U</a:t>
            </a:r>
            <a:r>
              <a:rPr lang="en-GB" sz="1000" i="1" u="sng" dirty="0">
                <a:solidFill>
                  <a:srgbClr val="007DC5"/>
                </a:solidFill>
                <a:effectLst/>
                <a:uFill>
                  <a:solidFill>
                    <a:srgbClr val="000000"/>
                  </a:solidFill>
                </a:uFill>
                <a:latin typeface="Arial" panose="020B0604020202020204" pitchFamily="34" charset="0"/>
                <a:ea typeface="Myriad Pro"/>
                <a:cs typeface="Arial" panose="020B0604020202020204" pitchFamily="34" charset="0"/>
                <a:hlinkClick r:id="rId4"/>
              </a:rPr>
              <a:t>nderstanding baby</a:t>
            </a:r>
            <a:r>
              <a:rPr lang="en-GB" sz="1000" i="1" u="sng" spc="-5" dirty="0">
                <a:solidFill>
                  <a:srgbClr val="007DC5"/>
                </a:solidFill>
                <a:effectLst/>
                <a:uFill>
                  <a:solidFill>
                    <a:srgbClr val="000000"/>
                  </a:solidFill>
                </a:uFill>
                <a:latin typeface="Arial" panose="020B0604020202020204" pitchFamily="34" charset="0"/>
                <a:ea typeface="Myriad Pro"/>
                <a:cs typeface="Arial" panose="020B0604020202020204" pitchFamily="34" charset="0"/>
                <a:hlinkClick r:id="rId4"/>
              </a:rPr>
              <a:t> </a:t>
            </a:r>
            <a:r>
              <a:rPr lang="en-GB" sz="1000" i="1" u="sng" dirty="0">
                <a:solidFill>
                  <a:srgbClr val="007DC5"/>
                </a:solidFill>
                <a:effectLst/>
                <a:uFill>
                  <a:solidFill>
                    <a:srgbClr val="000000"/>
                  </a:solidFill>
                </a:uFill>
                <a:latin typeface="Arial" panose="020B0604020202020204" pitchFamily="34" charset="0"/>
                <a:ea typeface="Myriad Pro"/>
                <a:cs typeface="Arial" panose="020B0604020202020204" pitchFamily="34" charset="0"/>
                <a:hlinkClick r:id="rId4"/>
              </a:rPr>
              <a:t>cues</a:t>
            </a:r>
            <a:r>
              <a:rPr lang="en-GB" sz="1000" i="1" u="sng" spc="-5" dirty="0">
                <a:solidFill>
                  <a:srgbClr val="007DC5"/>
                </a:solidFill>
                <a:effectLst/>
                <a:uFill>
                  <a:solidFill>
                    <a:srgbClr val="000000"/>
                  </a:solidFill>
                </a:uFill>
                <a:latin typeface="Arial" panose="020B0604020202020204" pitchFamily="34" charset="0"/>
                <a:ea typeface="Myriad Pro"/>
                <a:cs typeface="Arial" panose="020B0604020202020204" pitchFamily="34" charset="0"/>
                <a:hlinkClick r:id="rId4"/>
              </a:rPr>
              <a:t> </a:t>
            </a:r>
            <a:endParaRPr lang="en-GB" sz="1000" i="1" u="sng" dirty="0">
              <a:effectLst/>
              <a:uFill>
                <a:solidFill>
                  <a:srgbClr val="000000"/>
                </a:solidFill>
              </a:uFill>
              <a:latin typeface="Arial" panose="020B0604020202020204" pitchFamily="34" charset="0"/>
              <a:ea typeface="Myriad Pro"/>
              <a:cs typeface="Arial" panose="020B0604020202020204" pitchFamily="34" charset="0"/>
            </a:endParaRPr>
          </a:p>
          <a:p>
            <a:pPr marL="162000" indent="-162000">
              <a:buFont typeface="Arial" panose="020B0604020202020204" pitchFamily="34" charset="0"/>
              <a:buChar char="•"/>
            </a:pPr>
            <a:r>
              <a:rPr lang="en-GB" sz="1000" i="1" dirty="0">
                <a:solidFill>
                  <a:srgbClr val="007DC5"/>
                </a:solidFill>
                <a:effectLst/>
                <a:latin typeface="Arial" panose="020B0604020202020204" pitchFamily="34" charset="0"/>
                <a:ea typeface="Myriad Pro"/>
                <a:cs typeface="Arial" panose="020B0604020202020204" pitchFamily="34" charset="0"/>
                <a:hlinkClick r:id="rId5"/>
              </a:rPr>
              <a:t>Communicating with newborn through</a:t>
            </a:r>
            <a:r>
              <a:rPr lang="en-GB" sz="1000" i="1" spc="-5" dirty="0">
                <a:solidFill>
                  <a:srgbClr val="007DC5"/>
                </a:solidFill>
                <a:effectLst/>
                <a:latin typeface="Arial" panose="020B0604020202020204" pitchFamily="34" charset="0"/>
                <a:ea typeface="Myriad Pro"/>
                <a:cs typeface="Arial" panose="020B0604020202020204" pitchFamily="34" charset="0"/>
                <a:hlinkClick r:id="rId5"/>
              </a:rPr>
              <a:t> </a:t>
            </a:r>
            <a:r>
              <a:rPr lang="en-GB" sz="1000" i="1" dirty="0">
                <a:solidFill>
                  <a:srgbClr val="007DC5"/>
                </a:solidFill>
                <a:effectLst/>
                <a:latin typeface="Arial" panose="020B0604020202020204" pitchFamily="34" charset="0"/>
                <a:ea typeface="Myriad Pro"/>
                <a:cs typeface="Arial" panose="020B0604020202020204" pitchFamily="34" charset="0"/>
                <a:hlinkClick r:id="rId5"/>
              </a:rPr>
              <a:t>play</a:t>
            </a:r>
            <a:endParaRPr lang="en-GB" sz="1000" i="1" dirty="0">
              <a:solidFill>
                <a:srgbClr val="007DC5"/>
              </a:solidFill>
              <a:effectLst/>
              <a:latin typeface="Arial" panose="020B0604020202020204" pitchFamily="34" charset="0"/>
              <a:ea typeface="Myriad Pro"/>
              <a:cs typeface="Arial" panose="020B0604020202020204" pitchFamily="34" charset="0"/>
            </a:endParaRPr>
          </a:p>
          <a:p>
            <a:pPr marL="162000" indent="-162000">
              <a:buFont typeface="Arial" panose="020B0604020202020204" pitchFamily="34" charset="0"/>
              <a:buChar char="•"/>
            </a:pPr>
            <a:r>
              <a:rPr lang="en-US" sz="1000" i="1" dirty="0">
                <a:latin typeface="Arial" panose="020B0604020202020204" pitchFamily="34" charset="0"/>
                <a:cs typeface="Arial" panose="020B0604020202020204" pitchFamily="34" charset="0"/>
                <a:hlinkClick r:id="rId6"/>
              </a:rPr>
              <a:t>UNICEF communication and brain growth</a:t>
            </a:r>
            <a:endParaRPr lang="en-US" sz="1000" i="1" dirty="0">
              <a:latin typeface="Arial" panose="020B0604020202020204" pitchFamily="34" charset="0"/>
              <a:cs typeface="Arial" panose="020B0604020202020204" pitchFamily="34" charset="0"/>
            </a:endParaRPr>
          </a:p>
          <a:p>
            <a:pPr marL="162000" indent="-162000">
              <a:buFont typeface="Arial" panose="020B0604020202020204" pitchFamily="34" charset="0"/>
              <a:buChar char="•"/>
            </a:pPr>
            <a:r>
              <a:rPr lang="en-US" sz="1000" i="1" dirty="0">
                <a:latin typeface="Arial" panose="020B0604020202020204" pitchFamily="34" charset="0"/>
                <a:cs typeface="Arial" panose="020B0604020202020204" pitchFamily="34" charset="0"/>
                <a:hlinkClick r:id="rId7"/>
              </a:rPr>
              <a:t>Building-your-babys-mental-health</a:t>
            </a:r>
            <a:endParaRPr lang="en-US" sz="1000" i="1" dirty="0">
              <a:latin typeface="Arial" panose="020B0604020202020204" pitchFamily="34" charset="0"/>
              <a:cs typeface="Arial" panose="020B0604020202020204" pitchFamily="34" charset="0"/>
            </a:endParaRPr>
          </a:p>
          <a:p>
            <a:pPr marL="162000" indent="-162000">
              <a:buFont typeface="Arial" panose="020B0604020202020204" pitchFamily="34" charset="0"/>
              <a:buChar char="•"/>
            </a:pPr>
            <a:r>
              <a:rPr lang="en-US" sz="1000" i="1" dirty="0">
                <a:latin typeface="Arial" panose="020B0604020202020204" pitchFamily="34" charset="0"/>
                <a:cs typeface="Arial" panose="020B0604020202020204" pitchFamily="34" charset="0"/>
                <a:hlinkClick r:id="rId8"/>
              </a:rPr>
              <a:t>7-questions-about-communicating with babies-every-new-parent-asks-</a:t>
            </a:r>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7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58439" fontAlgn="auto">
              <a:spcBef>
                <a:spcPts val="0"/>
              </a:spcBef>
              <a:spcAft>
                <a:spcPts val="0"/>
              </a:spcAft>
              <a:defRPr/>
            </a:pPr>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using each kind of question in pairs. </a:t>
            </a:r>
          </a:p>
          <a:p>
            <a:pPr defTabSz="858439" fontAlgn="auto">
              <a:spcBef>
                <a:spcPts val="0"/>
              </a:spcBef>
              <a:spcAft>
                <a:spcPts val="0"/>
              </a:spcAft>
              <a:defRPr/>
            </a:pPr>
            <a:r>
              <a:rPr lang="en-US" sz="1000" b="0" dirty="0">
                <a:latin typeface="Arial" panose="020B0604020202020204" pitchFamily="34" charset="0"/>
                <a:cs typeface="Arial" panose="020B0604020202020204" pitchFamily="34" charset="0"/>
              </a:rPr>
              <a:t>Ask about hobbies. </a:t>
            </a:r>
          </a:p>
          <a:p>
            <a:pPr defTabSz="858439"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defTabSz="858439" fontAlgn="auto">
              <a:spcBef>
                <a:spcPts val="0"/>
              </a:spcBef>
              <a:spcAft>
                <a:spcPts val="0"/>
              </a:spcAft>
              <a:defRPr/>
            </a:pPr>
            <a:r>
              <a:rPr lang="en-US" sz="1000" dirty="0">
                <a:latin typeface="Arial" panose="020B0604020202020204" pitchFamily="34" charset="0"/>
                <a:cs typeface="Arial" panose="020B0604020202020204" pitchFamily="34" charset="0"/>
              </a:rPr>
              <a:t>Give feedback to each other.</a:t>
            </a:r>
          </a:p>
        </p:txBody>
      </p:sp>
    </p:spTree>
    <p:extLst>
      <p:ext uri="{BB962C8B-B14F-4D97-AF65-F5344CB8AC3E}">
        <p14:creationId xmlns:p14="http://schemas.microsoft.com/office/powerpoint/2010/main" val="47178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58439" fontAlgn="auto">
              <a:spcBef>
                <a:spcPts val="0"/>
              </a:spcBef>
              <a:spcAft>
                <a:spcPts val="0"/>
              </a:spcAft>
              <a:defRPr/>
            </a:pPr>
            <a:r>
              <a:rPr lang="en-GB" sz="1000" i="1" spc="-15" dirty="0">
                <a:solidFill>
                  <a:srgbClr val="231F20"/>
                </a:solidFill>
                <a:latin typeface="Arial" panose="020B0604020202020204" pitchFamily="34" charset="0"/>
                <a:ea typeface="Myriad Pro"/>
                <a:cs typeface="Arial" panose="020B0604020202020204" pitchFamily="34" charset="0"/>
              </a:rPr>
              <a:t>View video</a:t>
            </a:r>
            <a:endParaRPr lang="en-US" sz="1000" i="1" dirty="0">
              <a:latin typeface="Arial" panose="020B0604020202020204" pitchFamily="34" charset="0"/>
              <a:cs typeface="Arial" panose="020B0604020202020204" pitchFamily="34" charset="0"/>
            </a:endParaRPr>
          </a:p>
          <a:p>
            <a:pPr defTabSz="858439" fontAlgn="auto">
              <a:spcBef>
                <a:spcPts val="0"/>
              </a:spcBef>
              <a:spcAft>
                <a:spcPts val="0"/>
              </a:spcAft>
              <a:defRPr/>
            </a:pPr>
            <a:endParaRPr lang="en-GB" sz="1000" spc="-15" dirty="0">
              <a:solidFill>
                <a:srgbClr val="231F20"/>
              </a:solidFill>
              <a:latin typeface="Arial" panose="020B0604020202020204" pitchFamily="34" charset="0"/>
              <a:ea typeface="Myriad Pro"/>
              <a:cs typeface="Arial" panose="020B0604020202020204" pitchFamily="34" charset="0"/>
            </a:endParaRPr>
          </a:p>
          <a:p>
            <a:pPr defTabSz="858439" fontAlgn="auto">
              <a:spcBef>
                <a:spcPts val="0"/>
              </a:spcBef>
              <a:spcAft>
                <a:spcPts val="0"/>
              </a:spcAft>
              <a:defRPr/>
            </a:pPr>
            <a:r>
              <a:rPr lang="en-GB" sz="1000" spc="-15" dirty="0">
                <a:solidFill>
                  <a:srgbClr val="231F20"/>
                </a:solidFill>
                <a:latin typeface="Arial" panose="020B0604020202020204" pitchFamily="34" charset="0"/>
                <a:ea typeface="Myriad Pro"/>
                <a:cs typeface="Arial" panose="020B0604020202020204" pitchFamily="34" charset="0"/>
              </a:rPr>
              <a:t>Reflect on what you have seen.</a:t>
            </a:r>
          </a:p>
          <a:p>
            <a:pPr defTabSz="858439" fontAlgn="auto">
              <a:spcBef>
                <a:spcPts val="0"/>
              </a:spcBef>
              <a:spcAft>
                <a:spcPts val="0"/>
              </a:spcAft>
              <a:defRPr/>
            </a:pPr>
            <a:endParaRPr lang="en-GB" sz="1000" b="1" spc="-15" dirty="0">
              <a:solidFill>
                <a:srgbClr val="231F20"/>
              </a:solidFill>
              <a:latin typeface="Arial" panose="020B0604020202020204" pitchFamily="34" charset="0"/>
              <a:ea typeface="Myriad Pro"/>
              <a:cs typeface="Arial" panose="020B0604020202020204" pitchFamily="34" charset="0"/>
            </a:endParaRPr>
          </a:p>
          <a:p>
            <a:pPr defTabSz="858439" fontAlgn="auto">
              <a:defRPr/>
            </a:pPr>
            <a:r>
              <a:rPr lang="en-GB" sz="1000" b="1" spc="-15" dirty="0">
                <a:solidFill>
                  <a:srgbClr val="231F20"/>
                </a:solidFill>
                <a:latin typeface="Arial" panose="020B0604020202020204" pitchFamily="34" charset="0"/>
                <a:ea typeface="Myriad Pro"/>
                <a:cs typeface="Arial" panose="020B0604020202020204" pitchFamily="34" charset="0"/>
              </a:rPr>
              <a:t>Is this something you practice in your health centre?</a:t>
            </a:r>
          </a:p>
          <a:p>
            <a:r>
              <a:rPr lang="en-GB" sz="1000" kern="100" dirty="0">
                <a:effectLst/>
                <a:latin typeface="Arial" panose="020B0604020202020204" pitchFamily="34" charset="0"/>
                <a:ea typeface="Calibri" panose="020F0502020204030204" pitchFamily="34" charset="0"/>
                <a:cs typeface="Arial" panose="020B0604020202020204" pitchFamily="34" charset="0"/>
              </a:rPr>
              <a:t>Are there any skills or practices that differ from your current practice?</a:t>
            </a:r>
          </a:p>
          <a:p>
            <a:r>
              <a:rPr lang="en-GB" sz="1000" kern="100" dirty="0">
                <a:effectLst/>
                <a:latin typeface="Arial" panose="020B0604020202020204" pitchFamily="34" charset="0"/>
                <a:ea typeface="Calibri" panose="020F0502020204030204" pitchFamily="34" charset="0"/>
                <a:cs typeface="Arial" panose="020B0604020202020204" pitchFamily="34" charset="0"/>
              </a:rPr>
              <a:t>What provider behaviours differ from your current practice?</a:t>
            </a:r>
          </a:p>
          <a:p>
            <a:r>
              <a:rPr lang="en-GB" sz="1000" kern="100" dirty="0">
                <a:effectLst/>
                <a:latin typeface="Arial" panose="020B0604020202020204" pitchFamily="34" charset="0"/>
                <a:ea typeface="Calibri" panose="020F0502020204030204" pitchFamily="34" charset="0"/>
                <a:cs typeface="Arial" panose="020B0604020202020204" pitchFamily="34" charset="0"/>
              </a:rPr>
              <a:t>Does this video highlight any quality gaps in your facility?</a:t>
            </a:r>
          </a:p>
          <a:p>
            <a:pPr defTabSz="858439" fontAlgn="auto">
              <a:spcBef>
                <a:spcPts val="0"/>
              </a:spcBef>
              <a:spcAft>
                <a:spcPts val="0"/>
              </a:spcAft>
              <a:defRPr/>
            </a:pPr>
            <a:endParaRPr lang="en-GB" sz="1000" b="1" spc="-15" dirty="0">
              <a:solidFill>
                <a:srgbClr val="231F20"/>
              </a:solidFill>
              <a:latin typeface="Arial" panose="020B0604020202020204" pitchFamily="34" charset="0"/>
              <a:ea typeface="Myriad Pro"/>
              <a:cs typeface="Arial" panose="020B0604020202020204" pitchFamily="34" charset="0"/>
            </a:endParaRPr>
          </a:p>
        </p:txBody>
      </p:sp>
    </p:spTree>
    <p:extLst>
      <p:ext uri="{BB962C8B-B14F-4D97-AF65-F5344CB8AC3E}">
        <p14:creationId xmlns:p14="http://schemas.microsoft.com/office/powerpoint/2010/main" val="400651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NO" sz="1000" b="1" dirty="0">
                <a:latin typeface="Arial" panose="020B0604020202020204" pitchFamily="34" charset="0"/>
                <a:cs typeface="Arial" panose="020B0604020202020204" pitchFamily="34" charset="0"/>
              </a:rPr>
              <a:t>In pairs ask mother about her delivery and immediate care after birth and give feedback to each other.</a:t>
            </a:r>
          </a:p>
          <a:p>
            <a:pPr>
              <a:spcBef>
                <a:spcPct val="0"/>
              </a:spcBef>
            </a:pPr>
            <a:endParaRPr lang="en-US" altLang="en-NO" sz="1000" dirty="0">
              <a:latin typeface="Arial" panose="020B0604020202020204" pitchFamily="34" charset="0"/>
              <a:cs typeface="Arial" panose="020B0604020202020204" pitchFamily="34" charset="0"/>
            </a:endParaRPr>
          </a:p>
          <a:p>
            <a:pPr>
              <a:spcBef>
                <a:spcPct val="0"/>
              </a:spcBef>
            </a:pPr>
            <a:r>
              <a:rPr lang="en-US" altLang="en-NO" sz="1000" b="1" dirty="0">
                <a:latin typeface="Arial" panose="020B0604020202020204" pitchFamily="34" charset="0"/>
                <a:cs typeface="Arial" panose="020B0604020202020204" pitchFamily="34" charset="0"/>
              </a:rPr>
              <a:t>What is the difference between empathy and sympathy?</a:t>
            </a:r>
          </a:p>
          <a:p>
            <a:pPr>
              <a:spcBef>
                <a:spcPct val="0"/>
              </a:spcBef>
            </a:pPr>
            <a:endParaRPr lang="en-US" altLang="en-NO" sz="1000" b="1" dirty="0">
              <a:latin typeface="Arial" panose="020B0604020202020204" pitchFamily="34" charset="0"/>
              <a:cs typeface="Arial" panose="020B0604020202020204" pitchFamily="34" charset="0"/>
            </a:endParaRPr>
          </a:p>
          <a:p>
            <a:pPr>
              <a:spcBef>
                <a:spcPct val="0"/>
              </a:spcBef>
            </a:pPr>
            <a:r>
              <a:rPr lang="en-GB" altLang="en-NO" sz="1000" i="1" dirty="0">
                <a:latin typeface="Arial" panose="020B0604020202020204" pitchFamily="34" charset="0"/>
                <a:cs typeface="Arial" panose="020B0604020202020204" pitchFamily="34" charset="0"/>
              </a:rPr>
              <a:t>View video</a:t>
            </a:r>
          </a:p>
          <a:p>
            <a:pPr>
              <a:spcBef>
                <a:spcPct val="0"/>
              </a:spcBef>
            </a:pPr>
            <a:endParaRPr lang="en-GB" altLang="en-NO" sz="1000" i="1" u="sng" dirty="0">
              <a:solidFill>
                <a:schemeClr val="accent1"/>
              </a:solidFill>
              <a:latin typeface="Arial" panose="020B0604020202020204" pitchFamily="34" charset="0"/>
              <a:cs typeface="Arial" panose="020B0604020202020204" pitchFamily="34" charset="0"/>
            </a:endParaRPr>
          </a:p>
          <a:p>
            <a:pPr>
              <a:spcBef>
                <a:spcPct val="0"/>
              </a:spcBef>
            </a:pPr>
            <a:r>
              <a:rPr lang="en-GB" sz="1000" kern="100" dirty="0">
                <a:effectLst/>
                <a:latin typeface="Arial" panose="020B0604020202020204" pitchFamily="34" charset="0"/>
                <a:ea typeface="Calibri" panose="020F0502020204030204" pitchFamily="34" charset="0"/>
                <a:cs typeface="Arial" panose="020B0604020202020204" pitchFamily="34" charset="0"/>
              </a:rPr>
              <a:t>What new knowledge is presented in this video?</a:t>
            </a:r>
          </a:p>
          <a:p>
            <a:pPr>
              <a:spcBef>
                <a:spcPct val="0"/>
              </a:spcBef>
            </a:pPr>
            <a:r>
              <a:rPr lang="en-GB" sz="1000" kern="100" dirty="0">
                <a:effectLst/>
                <a:latin typeface="Arial" panose="020B0604020202020204" pitchFamily="34" charset="0"/>
                <a:ea typeface="Calibri" panose="020F0502020204030204" pitchFamily="34" charset="0"/>
                <a:cs typeface="Times New Roman" panose="02020603050405020304" pitchFamily="18" charset="0"/>
              </a:rPr>
              <a:t>Does this video highlight any quality gaps in your facility?</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0"/>
              </a:spcBef>
            </a:pPr>
            <a:endParaRPr lang="en-GB" altLang="en-NO" sz="1000" i="1" u="sng" dirty="0">
              <a:solidFill>
                <a:schemeClr val="accent1"/>
              </a:solidFill>
              <a:latin typeface="Arial" panose="020B0604020202020204" pitchFamily="34" charset="0"/>
              <a:cs typeface="Arial" panose="020B0604020202020204" pitchFamily="34" charset="0"/>
            </a:endParaRPr>
          </a:p>
          <a:p>
            <a:pPr>
              <a:spcBef>
                <a:spcPct val="0"/>
              </a:spcBef>
            </a:pPr>
            <a:endParaRPr lang="en-US" altLang="en-NO" sz="1000" dirty="0">
              <a:latin typeface="Arial" panose="020B0604020202020204" pitchFamily="34" charset="0"/>
              <a:cs typeface="Arial" panose="020B0604020202020204" pitchFamily="34" charset="0"/>
            </a:endParaRPr>
          </a:p>
          <a:p>
            <a:pPr>
              <a:spcBef>
                <a:spcPct val="0"/>
              </a:spcBef>
            </a:pPr>
            <a:endParaRPr lang="en-US" altLang="en-NO" sz="1000" b="1" dirty="0">
              <a:latin typeface="Arial" panose="020B0604020202020204" pitchFamily="34" charset="0"/>
              <a:cs typeface="Arial" panose="020B0604020202020204" pitchFamily="34" charset="0"/>
            </a:endParaRPr>
          </a:p>
          <a:p>
            <a:pPr>
              <a:spcBef>
                <a:spcPct val="0"/>
              </a:spcBef>
            </a:pPr>
            <a:endParaRPr lang="en-GB" altLang="en-NO" sz="1000" dirty="0">
              <a:latin typeface="Arial" panose="020B0604020202020204" pitchFamily="34" charset="0"/>
              <a:cs typeface="Arial" panose="020B0604020202020204" pitchFamily="34" charset="0"/>
            </a:endParaRPr>
          </a:p>
          <a:p>
            <a:endParaRPr lang="en-NO" sz="1000" dirty="0"/>
          </a:p>
        </p:txBody>
      </p:sp>
    </p:spTree>
    <p:extLst>
      <p:ext uri="{BB962C8B-B14F-4D97-AF65-F5344CB8AC3E}">
        <p14:creationId xmlns:p14="http://schemas.microsoft.com/office/powerpoint/2010/main" val="83934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58439" fontAlgn="auto">
              <a:spcBef>
                <a:spcPts val="0"/>
              </a:spcBef>
              <a:spcAft>
                <a:spcPts val="0"/>
              </a:spcAft>
              <a:defRPr/>
            </a:pPr>
            <a:r>
              <a:rPr lang="en-US" sz="1000" b="1" dirty="0">
                <a:latin typeface="Arial" panose="020B0604020202020204" pitchFamily="34" charset="0"/>
                <a:cs typeface="Arial" panose="020B0604020202020204" pitchFamily="34" charset="0"/>
              </a:rPr>
              <a:t>In pairs </a:t>
            </a:r>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using listening and learning skills. </a:t>
            </a:r>
            <a:endParaRPr lang="en-US" sz="1000" dirty="0">
              <a:latin typeface="Arial" panose="020B0604020202020204" pitchFamily="34" charset="0"/>
              <a:cs typeface="Arial" panose="020B0604020202020204" pitchFamily="34" charset="0"/>
            </a:endParaRPr>
          </a:p>
          <a:p>
            <a:pPr marL="228600" indent="-228600"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Behave in negative way </a:t>
            </a:r>
          </a:p>
          <a:p>
            <a:pPr marL="228600" indent="-228600"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Apply guidance for good communication</a:t>
            </a:r>
          </a:p>
          <a:p>
            <a:pPr defTabSz="858439"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defTabSz="858439" fontAlgn="auto">
              <a:spcBef>
                <a:spcPts val="0"/>
              </a:spcBef>
              <a:spcAft>
                <a:spcPts val="0"/>
              </a:spcAft>
              <a:defRPr/>
            </a:pPr>
            <a:r>
              <a:rPr lang="en-US" sz="1000" dirty="0">
                <a:latin typeface="Arial" panose="020B0604020202020204" pitchFamily="34" charset="0"/>
                <a:cs typeface="Arial" panose="020B0604020202020204" pitchFamily="34" charset="0"/>
              </a:rPr>
              <a:t>Give constructive feedback.</a:t>
            </a:r>
          </a:p>
          <a:p>
            <a:pPr defTabSz="858439"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defTabSz="858439" fontAlgn="auto">
              <a:spcBef>
                <a:spcPts val="0"/>
              </a:spcBef>
              <a:spcAft>
                <a:spcPts val="0"/>
              </a:spcAft>
              <a:defRPr/>
            </a:pPr>
            <a:r>
              <a:rPr lang="en-US" sz="1000" b="1" dirty="0">
                <a:latin typeface="Arial" panose="020B0604020202020204" pitchFamily="34" charset="0"/>
                <a:cs typeface="Arial" panose="020B0604020202020204" pitchFamily="34" charset="0"/>
              </a:rPr>
              <a:t>How did you feel as the mother when the health worker was indifferent and did not listen?</a:t>
            </a:r>
          </a:p>
          <a:p>
            <a:pPr defTabSz="858439" fontAlgn="auto">
              <a:spcBef>
                <a:spcPts val="0"/>
              </a:spcBef>
              <a:spcAft>
                <a:spcPts val="0"/>
              </a:spcAft>
              <a:defRPr/>
            </a:pPr>
            <a:r>
              <a:rPr lang="en-US" sz="1000" b="1" dirty="0">
                <a:latin typeface="Arial" panose="020B0604020202020204" pitchFamily="34" charset="0"/>
                <a:cs typeface="Arial" panose="020B0604020202020204" pitchFamily="34" charset="0"/>
              </a:rPr>
              <a:t>How did you feel when good listening and learning skills were applied?</a:t>
            </a:r>
          </a:p>
          <a:p>
            <a:pPr defTabSz="858439"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defTabSz="858439" fontAlgn="auto">
              <a:spcBef>
                <a:spcPts val="0"/>
              </a:spcBef>
              <a:spcAft>
                <a:spcPts val="0"/>
              </a:spcAft>
              <a:defRPr/>
            </a:pPr>
            <a:r>
              <a:rPr lang="en-US" sz="1000" dirty="0">
                <a:latin typeface="Arial" panose="020B0604020202020204" pitchFamily="34" charset="0"/>
                <a:cs typeface="Arial" panose="020B0604020202020204" pitchFamily="34" charset="0"/>
              </a:rPr>
              <a:t>Eye contact may not be appropriate in some cultural contexts.</a:t>
            </a:r>
          </a:p>
        </p:txBody>
      </p:sp>
    </p:spTree>
    <p:extLst>
      <p:ext uri="{BB962C8B-B14F-4D97-AF65-F5344CB8AC3E}">
        <p14:creationId xmlns:p14="http://schemas.microsoft.com/office/powerpoint/2010/main" val="1084973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655AE7D5-4246-4DD8-F728-F1309A368E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652161B-35E8-4214-5922-31A9591F3359}"/>
              </a:ext>
            </a:extLst>
          </p:cNvPr>
          <p:cNvSpPr>
            <a:spLocks noGrp="1"/>
          </p:cNvSpPr>
          <p:nvPr>
            <p:ph type="body" idx="1"/>
          </p:nvPr>
        </p:nvSpPr>
        <p:spPr/>
        <p:txBody>
          <a:bodyPr wrap="square" numCol="1" anchor="t" anchorCtr="0" compatLnSpc="1">
            <a:prstTxWarp prst="textNoShape">
              <a:avLst/>
            </a:prstTxWarp>
          </a:bodyPr>
          <a:lstStyle/>
          <a:p>
            <a:pPr algn="just" defTabSz="858439" fontAlgn="auto">
              <a:spcBef>
                <a:spcPts val="0"/>
              </a:spcBef>
              <a:spcAft>
                <a:spcPts val="0"/>
              </a:spcAft>
              <a:defRPr/>
            </a:pPr>
            <a:endParaRPr lang="en-GB" sz="700">
              <a:latin typeface="Arial" panose="020B0604020202020204" pitchFamily="34" charset="0"/>
              <a:cs typeface="Arial" panose="020B0604020202020204" pitchFamily="34" charset="0"/>
            </a:endParaRPr>
          </a:p>
        </p:txBody>
      </p:sp>
      <p:sp>
        <p:nvSpPr>
          <p:cNvPr id="28675" name="Slide Number Placeholder 3">
            <a:extLst>
              <a:ext uri="{FF2B5EF4-FFF2-40B4-BE49-F238E27FC236}">
                <a16:creationId xmlns:a16="http://schemas.microsoft.com/office/drawing/2014/main" id="{802E76B5-7E49-522F-04C7-2400024377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defTabSz="428625" fontAlgn="base">
              <a:spcBef>
                <a:spcPct val="0"/>
              </a:spcBef>
              <a:spcAft>
                <a:spcPct val="0"/>
              </a:spcAft>
              <a:defRPr sz="1600">
                <a:solidFill>
                  <a:schemeClr val="tx1"/>
                </a:solidFill>
                <a:latin typeface="Calibri" panose="020F0502020204030204" pitchFamily="34" charset="0"/>
              </a:defRPr>
            </a:lvl6pPr>
            <a:lvl7pPr marL="2971800" indent="-228600" defTabSz="428625" fontAlgn="base">
              <a:spcBef>
                <a:spcPct val="0"/>
              </a:spcBef>
              <a:spcAft>
                <a:spcPct val="0"/>
              </a:spcAft>
              <a:defRPr sz="1600">
                <a:solidFill>
                  <a:schemeClr val="tx1"/>
                </a:solidFill>
                <a:latin typeface="Calibri" panose="020F0502020204030204" pitchFamily="34" charset="0"/>
              </a:defRPr>
            </a:lvl7pPr>
            <a:lvl8pPr marL="3429000" indent="-228600" defTabSz="428625" fontAlgn="base">
              <a:spcBef>
                <a:spcPct val="0"/>
              </a:spcBef>
              <a:spcAft>
                <a:spcPct val="0"/>
              </a:spcAft>
              <a:defRPr sz="1600">
                <a:solidFill>
                  <a:schemeClr val="tx1"/>
                </a:solidFill>
                <a:latin typeface="Calibri" panose="020F0502020204030204" pitchFamily="34" charset="0"/>
              </a:defRPr>
            </a:lvl8pPr>
            <a:lvl9pPr marL="3886200" indent="-228600" defTabSz="428625" fontAlgn="base">
              <a:spcBef>
                <a:spcPct val="0"/>
              </a:spcBef>
              <a:spcAft>
                <a:spcPct val="0"/>
              </a:spcAft>
              <a:defRPr sz="1600">
                <a:solidFill>
                  <a:schemeClr val="tx1"/>
                </a:solidFill>
                <a:latin typeface="Calibri" panose="020F0502020204030204" pitchFamily="34" charset="0"/>
              </a:defRPr>
            </a:lvl9pPr>
          </a:lstStyle>
          <a:p>
            <a:pPr defTabSz="428625" fontAlgn="base">
              <a:spcBef>
                <a:spcPct val="0"/>
              </a:spcBef>
              <a:spcAft>
                <a:spcPct val="0"/>
              </a:spcAft>
            </a:pPr>
            <a:fld id="{E96BFF0C-CE60-364D-8BC9-1B5EFF9F15F6}" type="slidenum">
              <a:rPr lang="en-US" altLang="en-NO" sz="1200"/>
              <a:pPr defTabSz="428625" fontAlgn="base">
                <a:spcBef>
                  <a:spcPct val="0"/>
                </a:spcBef>
                <a:spcAft>
                  <a:spcPct val="0"/>
                </a:spcAft>
              </a:pPr>
              <a:t>15</a:t>
            </a:fld>
            <a:endParaRPr lang="en-US" altLang="en-NO" sz="1200"/>
          </a:p>
        </p:txBody>
      </p:sp>
    </p:spTree>
    <p:extLst>
      <p:ext uri="{BB962C8B-B14F-4D97-AF65-F5344CB8AC3E}">
        <p14:creationId xmlns:p14="http://schemas.microsoft.com/office/powerpoint/2010/main" val="1146482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defRPr/>
            </a:pPr>
            <a:r>
              <a:rPr lang="en-US" altLang="zh-CN" sz="1000" dirty="0">
                <a:latin typeface="Arial" panose="020B0604020202020204" pitchFamily="34" charset="0"/>
                <a:cs typeface="Arial" panose="020B0604020202020204" pitchFamily="34" charset="0"/>
              </a:rPr>
              <a:t>Parents and caregivers, especially of small or sick newborns, may find the hospital experience stressful and report anxiety and loss of control.</a:t>
            </a:r>
          </a:p>
          <a:p>
            <a:pPr>
              <a:spcBef>
                <a:spcPts val="800"/>
              </a:spcBef>
              <a:defRPr/>
            </a:pPr>
            <a:r>
              <a:rPr lang="en-US" altLang="zh-CN" sz="1000" dirty="0">
                <a:latin typeface="Arial" panose="020B0604020202020204" pitchFamily="34" charset="0"/>
                <a:cs typeface="Arial" panose="020B0604020202020204" pitchFamily="34" charset="0"/>
              </a:rPr>
              <a:t>Other factors make families feel excluded from involvement in the care of their small or sick newborn including distance from home and family and fear of technology.</a:t>
            </a:r>
          </a:p>
          <a:p>
            <a:pPr>
              <a:spcBef>
                <a:spcPts val="800"/>
              </a:spcBef>
              <a:defRPr/>
            </a:pPr>
            <a:endParaRPr lang="en-US" altLang="zh-CN" sz="1000" dirty="0">
              <a:latin typeface="Arial" panose="020B0604020202020204" pitchFamily="34" charset="0"/>
              <a:cs typeface="Arial" panose="020B0604020202020204" pitchFamily="34" charset="0"/>
            </a:endParaRPr>
          </a:p>
          <a:p>
            <a:pPr>
              <a:spcBef>
                <a:spcPts val="800"/>
              </a:spcBef>
              <a:defRPr/>
            </a:pPr>
            <a:r>
              <a:rPr lang="en-US" altLang="zh-CN" sz="1000" dirty="0">
                <a:latin typeface="Arial" panose="020B0604020202020204" pitchFamily="34" charset="0"/>
                <a:cs typeface="Arial" panose="020B0604020202020204" pitchFamily="34" charset="0"/>
              </a:rPr>
              <a:t>Preterm birth is a traumatic event, which disrupts parents’ expectations of parenthood. They are uncertain about the newborn’s outcome, which can affect realization of their parental roles and lead to problems in interaction and attachment.</a:t>
            </a:r>
          </a:p>
          <a:p>
            <a:pPr>
              <a:spcBef>
                <a:spcPts val="800"/>
              </a:spcBef>
              <a:defRPr/>
            </a:pPr>
            <a:r>
              <a:rPr lang="en-US" altLang="zh-CN" sz="1000" dirty="0">
                <a:latin typeface="Arial" panose="020B0604020202020204" pitchFamily="34" charset="0"/>
                <a:cs typeface="Arial" panose="020B0604020202020204" pitchFamily="34" charset="0"/>
              </a:rPr>
              <a:t>Information about their newborn should be provided with empathy and in a culturally appropriate way.</a:t>
            </a:r>
          </a:p>
          <a:p>
            <a:pPr>
              <a:spcBef>
                <a:spcPts val="800"/>
              </a:spcBef>
              <a:defRPr/>
            </a:pPr>
            <a:endParaRPr lang="en-US" altLang="zh-CN" sz="1000" dirty="0">
              <a:latin typeface="Arial" panose="020B0604020202020204" pitchFamily="34" charset="0"/>
              <a:cs typeface="Arial" panose="020B0604020202020204" pitchFamily="34" charset="0"/>
            </a:endParaRPr>
          </a:p>
          <a:p>
            <a:pPr>
              <a:spcBef>
                <a:spcPts val="800"/>
              </a:spcBef>
              <a:defRPr/>
            </a:pPr>
            <a:r>
              <a:rPr lang="en-US" altLang="zh-CN" sz="1000" dirty="0">
                <a:latin typeface="Arial" panose="020B0604020202020204" pitchFamily="34" charset="0"/>
                <a:cs typeface="Arial" panose="020B0604020202020204" pitchFamily="34" charset="0"/>
              </a:rPr>
              <a:t>Effective communication requires access to translation and interpretation services for families who do not speak the dominant language, so that they receive appropriate information and can ask questions and participate in decision-making about their newborn.</a:t>
            </a:r>
          </a:p>
        </p:txBody>
      </p:sp>
    </p:spTree>
    <p:extLst>
      <p:ext uri="{BB962C8B-B14F-4D97-AF65-F5344CB8AC3E}">
        <p14:creationId xmlns:p14="http://schemas.microsoft.com/office/powerpoint/2010/main" val="1553412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E04BC-AD4D-F190-2FD6-D1342FB97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835F2-95A5-47BE-3D24-F0C1566AD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EAB8B-0629-9EAA-7EB6-DE6719C55037}"/>
              </a:ext>
            </a:extLst>
          </p:cNvPr>
          <p:cNvSpPr>
            <a:spLocks noGrp="1"/>
          </p:cNvSpPr>
          <p:nvPr>
            <p:ph type="body" idx="1"/>
          </p:nvPr>
        </p:nvSpPr>
        <p:spPr/>
        <p:txBody>
          <a:bodyPr/>
          <a:lstStyle/>
          <a:p>
            <a:pPr marR="0" lvl="0" algn="l" defTabSz="858439" rtl="0" eaLnBrk="1" fontAlgn="auto" latinLnBrk="0" hangingPunct="1">
              <a:lnSpc>
                <a:spcPct val="100000"/>
              </a:lnSpc>
              <a:spcBef>
                <a:spcPts val="800"/>
              </a:spcBef>
              <a:spcAft>
                <a:spcPts val="0"/>
              </a:spcAft>
              <a:buClrTx/>
              <a:buSzTx/>
              <a:tabLst/>
              <a:defRPr/>
            </a:pPr>
            <a:r>
              <a:rPr lang="en-US" altLang="zh-CN" sz="1000" b="0" dirty="0">
                <a:latin typeface="Arial" panose="020B0604020202020204" pitchFamily="34" charset="0"/>
                <a:cs typeface="Arial" panose="020B0604020202020204" pitchFamily="34" charset="0"/>
              </a:rPr>
              <a:t>The fetus begins to experience the world through touch and then, later in pregnancy, through taste, sound, smell and sight. </a:t>
            </a:r>
          </a:p>
          <a:p>
            <a:pPr marR="0" lvl="0" algn="l" defTabSz="858439" rtl="0" eaLnBrk="1" fontAlgn="auto" latinLnBrk="0" hangingPunct="1">
              <a:lnSpc>
                <a:spcPct val="100000"/>
              </a:lnSpc>
              <a:spcBef>
                <a:spcPts val="800"/>
              </a:spcBef>
              <a:spcAft>
                <a:spcPts val="0"/>
              </a:spcAft>
              <a:buClrTx/>
              <a:buSzTx/>
              <a:tabLst/>
              <a:defRPr/>
            </a:pPr>
            <a:endParaRPr lang="en-US" altLang="zh-CN" sz="1000" b="0" dirty="0">
              <a:latin typeface="Arial" panose="020B0604020202020204" pitchFamily="34" charset="0"/>
              <a:cs typeface="Arial" panose="020B0604020202020204" pitchFamily="34" charset="0"/>
            </a:endParaRPr>
          </a:p>
          <a:p>
            <a:pPr marR="0" lvl="0" algn="l" defTabSz="858439" rtl="0" eaLnBrk="1" fontAlgn="auto" latinLnBrk="0" hangingPunct="1">
              <a:lnSpc>
                <a:spcPct val="100000"/>
              </a:lnSpc>
              <a:spcBef>
                <a:spcPts val="800"/>
              </a:spcBef>
              <a:spcAft>
                <a:spcPts val="0"/>
              </a:spcAft>
              <a:buClrTx/>
              <a:buSzTx/>
              <a:tabLst/>
              <a:defRPr/>
            </a:pPr>
            <a:r>
              <a:rPr lang="en-US" altLang="zh-CN" sz="1000" b="0" dirty="0">
                <a:latin typeface="Arial" panose="020B0604020202020204" pitchFamily="34" charset="0"/>
                <a:cs typeface="Arial" panose="020B0604020202020204" pitchFamily="34" charset="0"/>
              </a:rPr>
              <a:t>From birth, babies can recognize their mothers’ voice, and soon after birth they respond to faces, gentle touch and holding, as well as the soothing sound of “baby talk”. </a:t>
            </a:r>
          </a:p>
          <a:p>
            <a:pPr marR="0" lvl="0" algn="l" defTabSz="858439" rtl="0" eaLnBrk="1" fontAlgn="auto" latinLnBrk="0" hangingPunct="1">
              <a:lnSpc>
                <a:spcPct val="100000"/>
              </a:lnSpc>
              <a:spcBef>
                <a:spcPts val="800"/>
              </a:spcBef>
              <a:spcAft>
                <a:spcPts val="0"/>
              </a:spcAft>
              <a:buClrTx/>
              <a:buSzTx/>
              <a:tabLst/>
              <a:defRPr/>
            </a:pPr>
            <a:endParaRPr lang="en-US" altLang="zh-CN" sz="1000" b="0" dirty="0">
              <a:latin typeface="Arial" panose="020B0604020202020204" pitchFamily="34" charset="0"/>
              <a:cs typeface="Arial" panose="020B0604020202020204" pitchFamily="34" charset="0"/>
            </a:endParaRPr>
          </a:p>
          <a:p>
            <a:pPr marR="0" lvl="0" algn="l" defTabSz="858439" rtl="0" eaLnBrk="1" fontAlgn="auto" latinLnBrk="0" hangingPunct="1">
              <a:lnSpc>
                <a:spcPct val="100000"/>
              </a:lnSpc>
              <a:spcBef>
                <a:spcPts val="800"/>
              </a:spcBef>
              <a:spcAft>
                <a:spcPts val="0"/>
              </a:spcAft>
              <a:buClrTx/>
              <a:buSzTx/>
              <a:tabLst/>
              <a:defRPr/>
            </a:pPr>
            <a:r>
              <a:rPr lang="en-US" altLang="zh-CN" sz="1000" b="0" dirty="0">
                <a:latin typeface="Arial" panose="020B0604020202020204" pitchFamily="34" charset="0"/>
                <a:cs typeface="Arial" panose="020B0604020202020204" pitchFamily="34" charset="0"/>
              </a:rPr>
              <a:t>Caregivers can learn to understand how babies respond to them, which is essential for optimal development of the baby’s rapidly growing brain.</a:t>
            </a:r>
          </a:p>
        </p:txBody>
      </p:sp>
    </p:spTree>
    <p:extLst>
      <p:ext uri="{BB962C8B-B14F-4D97-AF65-F5344CB8AC3E}">
        <p14:creationId xmlns:p14="http://schemas.microsoft.com/office/powerpoint/2010/main" val="2659103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pPr>
            <a:r>
              <a:rPr lang="en-US" sz="1000" b="1" dirty="0">
                <a:latin typeface="Arial" panose="020B0604020202020204" pitchFamily="34" charset="0"/>
                <a:cs typeface="Arial" panose="020B0604020202020204" pitchFamily="34" charset="0"/>
              </a:rPr>
              <a:t>Which difficult situation have you experienced when caring for newborns? </a:t>
            </a:r>
          </a:p>
          <a:p>
            <a:pPr>
              <a:spcBef>
                <a:spcPts val="200"/>
              </a:spcBef>
            </a:pPr>
            <a:endParaRPr lang="en-US" sz="1000" b="1" dirty="0">
              <a:latin typeface="Arial" panose="020B0604020202020204" pitchFamily="34" charset="0"/>
              <a:cs typeface="Arial" panose="020B0604020202020204" pitchFamily="34" charset="0"/>
            </a:endParaRPr>
          </a:p>
          <a:p>
            <a:pPr>
              <a:spcBef>
                <a:spcPts val="200"/>
              </a:spcBef>
            </a:pPr>
            <a:r>
              <a:rPr lang="en-US" sz="1000" b="1" dirty="0">
                <a:latin typeface="Arial" panose="020B0604020202020204" pitchFamily="34" charset="0"/>
                <a:cs typeface="Arial" panose="020B0604020202020204" pitchFamily="34" charset="0"/>
              </a:rPr>
              <a:t>Remember</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When caring for mothers, newborns, fathers and families, always treat them as you would like to be treated yourself.</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Care is not just an activity. Care involves kindness, compassion and humanity.</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Practice handling difficult situations with your peers using simulations to build your confidence.</a:t>
            </a:r>
          </a:p>
          <a:p>
            <a:pPr>
              <a:spcBef>
                <a:spcPts val="200"/>
              </a:spcBef>
            </a:pPr>
            <a:endParaRPr lang="en-US" sz="1000" dirty="0">
              <a:latin typeface="Arial" panose="020B0604020202020204" pitchFamily="34" charset="0"/>
              <a:cs typeface="Arial" panose="020B0604020202020204" pitchFamily="34" charset="0"/>
            </a:endParaRPr>
          </a:p>
          <a:p>
            <a:pPr>
              <a:spcBef>
                <a:spcPts val="200"/>
              </a:spcBef>
            </a:pPr>
            <a:r>
              <a:rPr lang="en-US" sz="1000" b="1" dirty="0">
                <a:latin typeface="Arial" panose="020B0604020202020204" pitchFamily="34" charset="0"/>
                <a:cs typeface="Arial" panose="020B0604020202020204" pitchFamily="34" charset="0"/>
              </a:rPr>
              <a:t>Cultural competence</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Be sensitive to differences between your own cultural background and that of the mother and family. Differences in verbal and non-verbal communication can influence care.</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Culture, religion and ethnicity may influence beliefs and values that people have about health and health care. </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Different cultures have different views of the causes of a newborn’s condition. “Blame” may be placed on the mother or both parents, or the child’s condition may be considered an “act of God”. This is especially important if the baby has any congenital abnormalities. </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Avoid overgeneralizing, stereotyping and other culturally based assumptions. </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When taking a history ask questions that assess sociocultural dimensions, views of health, immigration history, identity and religion. </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When there are language barriers between a family and a health professional, use an interpreter who does not transform what the mother or family says. </a:t>
            </a:r>
          </a:p>
          <a:p>
            <a:pPr marL="171450" indent="-171450">
              <a:spcBef>
                <a:spcPts val="200"/>
              </a:spcBef>
              <a:buFont typeface="Arial" panose="020B0604020202020204" pitchFamily="34" charset="0"/>
              <a:buChar char="•"/>
            </a:pPr>
            <a:r>
              <a:rPr lang="en-US" sz="1000" dirty="0">
                <a:latin typeface="Arial" panose="020B0604020202020204" pitchFamily="34" charset="0"/>
                <a:cs typeface="Arial" panose="020B0604020202020204" pitchFamily="34" charset="0"/>
              </a:rPr>
              <a:t>Cultural competence and culturally effective care are critical for improving health outcomes for mothers and babies, and their safety and satisfaction.</a:t>
            </a:r>
          </a:p>
        </p:txBody>
      </p:sp>
    </p:spTree>
    <p:extLst>
      <p:ext uri="{BB962C8B-B14F-4D97-AF65-F5344CB8AC3E}">
        <p14:creationId xmlns:p14="http://schemas.microsoft.com/office/powerpoint/2010/main" val="1285221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02BB-53CF-91CE-2B6D-100EC7EAF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D666C-0E4A-8854-DEAA-699A97A2B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602BE-CD1E-33AC-AADA-5C86A22F6690}"/>
              </a:ext>
            </a:extLst>
          </p:cNvPr>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Have you been trained to give bad news?</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techniques do you use when giving bad news?</a:t>
            </a:r>
          </a:p>
          <a:p>
            <a:endParaRPr lang="en-US" sz="1000" b="1"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To learn more </a:t>
            </a:r>
            <a:br>
              <a:rPr lang="en-US" sz="1000" i="1" dirty="0">
                <a:latin typeface="Arial" panose="020B0604020202020204" pitchFamily="34" charset="0"/>
                <a:cs typeface="Arial" panose="020B0604020202020204" pitchFamily="34" charset="0"/>
              </a:rPr>
            </a:br>
            <a:r>
              <a:rPr lang="en-US" sz="1000" i="1" dirty="0">
                <a:solidFill>
                  <a:schemeClr val="accent3">
                    <a:lumMod val="50000"/>
                  </a:schemeClr>
                </a:solidFill>
                <a:hlinkClick r:id="rId3"/>
              </a:rPr>
              <a:t>Standards for Improving Quality of Maternal and Newborn Care in Health Facilities. Standard #3, #4, #6</a:t>
            </a:r>
            <a:endParaRPr lang="en-US" sz="1000" i="1" dirty="0">
              <a:solidFill>
                <a:schemeClr val="accent3">
                  <a:lumMod val="50000"/>
                </a:schemeClr>
              </a:solidFill>
            </a:endParaRPr>
          </a:p>
          <a:p>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16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Tree>
    <p:extLst>
      <p:ext uri="{BB962C8B-B14F-4D97-AF65-F5344CB8AC3E}">
        <p14:creationId xmlns:p14="http://schemas.microsoft.com/office/powerpoint/2010/main" val="1631152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Some people find mnemonics help them remember what to do in difficult situations.</a:t>
            </a: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SPIKES</a:t>
            </a:r>
            <a:r>
              <a:rPr lang="en-GB" sz="1000" dirty="0">
                <a:latin typeface="Arial" panose="020B0604020202020204" pitchFamily="34" charset="0"/>
                <a:cs typeface="Arial" panose="020B0604020202020204" pitchFamily="34" charset="0"/>
              </a:rPr>
              <a:t> outlines the aspects to consider and include in a difficult conversation.</a:t>
            </a:r>
          </a:p>
          <a:p>
            <a:r>
              <a:rPr lang="en-US" sz="1000" b="1" dirty="0">
                <a:solidFill>
                  <a:srgbClr val="505050"/>
                </a:solidFill>
                <a:latin typeface="Arial" panose="020B0604020202020204" pitchFamily="34" charset="0"/>
                <a:cs typeface="Arial" panose="020B0604020202020204" pitchFamily="34" charset="0"/>
              </a:rPr>
              <a:t>ALPAC</a:t>
            </a:r>
            <a:r>
              <a:rPr lang="en-US" sz="1000" dirty="0">
                <a:solidFill>
                  <a:srgbClr val="505050"/>
                </a:solidFill>
                <a:latin typeface="Arial" panose="020B0604020202020204" pitchFamily="34" charset="0"/>
                <a:cs typeface="Arial" panose="020B0604020202020204" pitchFamily="34" charset="0"/>
              </a:rPr>
              <a:t> reminds the content of good communication as practiced in the first simulation (</a:t>
            </a:r>
            <a:r>
              <a:rPr lang="en-US" sz="1000" b="1" dirty="0">
                <a:solidFill>
                  <a:srgbClr val="505050"/>
                </a:solidFill>
                <a:latin typeface="Arial" panose="020B0604020202020204" pitchFamily="34" charset="0"/>
                <a:cs typeface="Arial" panose="020B0604020202020204" pitchFamily="34" charset="0"/>
              </a:rPr>
              <a:t>A</a:t>
            </a:r>
            <a:r>
              <a:rPr lang="en-US" sz="1000" dirty="0">
                <a:solidFill>
                  <a:srgbClr val="505050"/>
                </a:solidFill>
                <a:latin typeface="Arial" panose="020B0604020202020204" pitchFamily="34" charset="0"/>
                <a:cs typeface="Arial" panose="020B0604020202020204" pitchFamily="34" charset="0"/>
              </a:rPr>
              <a:t>sk </a:t>
            </a:r>
            <a:r>
              <a:rPr lang="en-US" sz="1000" b="1" dirty="0">
                <a:solidFill>
                  <a:srgbClr val="505050"/>
                </a:solidFill>
                <a:latin typeface="Arial" panose="020B0604020202020204" pitchFamily="34" charset="0"/>
                <a:cs typeface="Arial" panose="020B0604020202020204" pitchFamily="34" charset="0"/>
              </a:rPr>
              <a:t>L</a:t>
            </a:r>
            <a:r>
              <a:rPr lang="en-US" sz="1000" dirty="0">
                <a:solidFill>
                  <a:srgbClr val="505050"/>
                </a:solidFill>
                <a:latin typeface="Arial" panose="020B0604020202020204" pitchFamily="34" charset="0"/>
                <a:cs typeface="Arial" panose="020B0604020202020204" pitchFamily="34" charset="0"/>
              </a:rPr>
              <a:t>isten </a:t>
            </a:r>
            <a:r>
              <a:rPr lang="en-US" sz="1000" b="1" dirty="0">
                <a:solidFill>
                  <a:srgbClr val="505050"/>
                </a:solidFill>
                <a:latin typeface="Arial" panose="020B0604020202020204" pitchFamily="34" charset="0"/>
                <a:cs typeface="Arial" panose="020B0604020202020204" pitchFamily="34" charset="0"/>
              </a:rPr>
              <a:t>P</a:t>
            </a:r>
            <a:r>
              <a:rPr lang="en-US" sz="1000" dirty="0">
                <a:solidFill>
                  <a:srgbClr val="505050"/>
                </a:solidFill>
                <a:latin typeface="Arial" panose="020B0604020202020204" pitchFamily="34" charset="0"/>
                <a:cs typeface="Arial" panose="020B0604020202020204" pitchFamily="34" charset="0"/>
              </a:rPr>
              <a:t>raise </a:t>
            </a:r>
            <a:r>
              <a:rPr lang="en-US" sz="1000" b="1" dirty="0">
                <a:solidFill>
                  <a:srgbClr val="505050"/>
                </a:solidFill>
                <a:latin typeface="Arial" panose="020B0604020202020204" pitchFamily="34" charset="0"/>
                <a:cs typeface="Arial" panose="020B0604020202020204" pitchFamily="34" charset="0"/>
              </a:rPr>
              <a:t>A</a:t>
            </a:r>
            <a:r>
              <a:rPr lang="en-US" sz="1000" dirty="0">
                <a:solidFill>
                  <a:srgbClr val="505050"/>
                </a:solidFill>
                <a:latin typeface="Arial" panose="020B0604020202020204" pitchFamily="34" charset="0"/>
                <a:cs typeface="Arial" panose="020B0604020202020204" pitchFamily="34" charset="0"/>
              </a:rPr>
              <a:t>dvise </a:t>
            </a:r>
            <a:r>
              <a:rPr lang="en-US" sz="1000" b="1" dirty="0">
                <a:solidFill>
                  <a:srgbClr val="505050"/>
                </a:solidFill>
                <a:latin typeface="Arial" panose="020B0604020202020204" pitchFamily="34" charset="0"/>
                <a:cs typeface="Arial" panose="020B0604020202020204" pitchFamily="34" charset="0"/>
              </a:rPr>
              <a:t>C</a:t>
            </a:r>
            <a:r>
              <a:rPr lang="en-US" sz="1000" dirty="0">
                <a:solidFill>
                  <a:srgbClr val="505050"/>
                </a:solidFill>
                <a:latin typeface="Arial" panose="020B0604020202020204" pitchFamily="34" charset="0"/>
                <a:cs typeface="Arial" panose="020B0604020202020204" pitchFamily="34" charset="0"/>
              </a:rPr>
              <a:t>heck understanding)</a:t>
            </a:r>
          </a:p>
          <a:p>
            <a:pPr algn="l"/>
            <a:endParaRPr lang="en-US" sz="1000" dirty="0">
              <a:solidFill>
                <a:srgbClr val="505050"/>
              </a:solidFill>
              <a:latin typeface="Arial" panose="020B0604020202020204" pitchFamily="34" charset="0"/>
              <a:cs typeface="Arial" panose="020B0604020202020204" pitchFamily="34" charset="0"/>
            </a:endParaRPr>
          </a:p>
          <a:p>
            <a:pPr algn="l"/>
            <a:br>
              <a:rPr lang="en-US" sz="1000" i="1" dirty="0">
                <a:solidFill>
                  <a:srgbClr val="505050"/>
                </a:solidFill>
                <a:latin typeface="Arial" panose="020B0604020202020204" pitchFamily="34" charset="0"/>
                <a:cs typeface="Arial" panose="020B0604020202020204" pitchFamily="34" charset="0"/>
              </a:rPr>
            </a:br>
            <a:endParaRPr lang="en-US" sz="1000" i="1" dirty="0">
              <a:solidFill>
                <a:srgbClr val="505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01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pPr algn="just"/>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dirty="0">
                <a:effectLst/>
                <a:latin typeface="Arial" panose="020B0604020202020204" pitchFamily="34" charset="0"/>
                <a:ea typeface="Calibri" panose="020F0502020204030204" pitchFamily="34" charset="0"/>
                <a:cs typeface="Arial" panose="020B0604020202020204" pitchFamily="34" charset="0"/>
              </a:rPr>
              <a:t>participants demonstrate communicating a difficult diagnosis</a:t>
            </a:r>
            <a:r>
              <a:rPr lang="en-US" sz="1000" b="1" i="0" kern="100" dirty="0">
                <a:effectLst/>
                <a:latin typeface="Arial" panose="020B0604020202020204" pitchFamily="34" charset="0"/>
                <a:ea typeface="Calibri" panose="020F0502020204030204" pitchFamily="34" charset="0"/>
                <a:cs typeface="Arial" panose="020B0604020202020204" pitchFamily="34" charset="0"/>
              </a:rPr>
              <a:t>.</a:t>
            </a:r>
            <a:endParaRPr lang="en-US" sz="1000" b="1" i="0" dirty="0">
              <a:latin typeface="Arial" panose="020B0604020202020204" pitchFamily="34" charset="0"/>
              <a:cs typeface="Arial" panose="020B0604020202020204" pitchFamily="34" charset="0"/>
            </a:endParaRPr>
          </a:p>
          <a:p>
            <a:pPr marL="228600" indent="-228600">
              <a:buFont typeface="+mj-lt"/>
              <a:buAutoNum type="arabicPeriod"/>
            </a:pPr>
            <a:r>
              <a:rPr lang="en-US" sz="1000" dirty="0">
                <a:latin typeface="Arial" panose="020B0604020202020204" pitchFamily="34" charset="0"/>
                <a:cs typeface="Arial" panose="020B0604020202020204" pitchFamily="34" charset="0"/>
              </a:rPr>
              <a:t>Using the SPIKES outline to guide the conversation</a:t>
            </a:r>
            <a:endParaRPr lang="en-US" sz="1000" b="0" i="0" dirty="0">
              <a:latin typeface="Arial" panose="020B0604020202020204" pitchFamily="34" charset="0"/>
              <a:cs typeface="Arial" panose="020B0604020202020204" pitchFamily="34" charset="0"/>
            </a:endParaRPr>
          </a:p>
          <a:p>
            <a:pPr marL="228600" indent="-228600">
              <a:buFont typeface="+mj-lt"/>
              <a:buAutoNum type="arabicPeriod"/>
            </a:pPr>
            <a:r>
              <a:rPr lang="en-US" sz="1000" dirty="0">
                <a:latin typeface="Arial" panose="020B0604020202020204" pitchFamily="34" charset="0"/>
                <a:cs typeface="Arial" panose="020B0604020202020204" pitchFamily="34" charset="0"/>
              </a:rPr>
              <a:t>Demonstrating compassion, kindness, and respect in verbal communication</a:t>
            </a:r>
          </a:p>
          <a:p>
            <a:pPr marL="228600" indent="-228600">
              <a:buFont typeface="+mj-lt"/>
              <a:buAutoNum type="arabicPeriod"/>
            </a:pPr>
            <a:r>
              <a:rPr lang="en-US" sz="1000" b="0" i="0" dirty="0" err="1">
                <a:latin typeface="Arial" panose="020B0604020202020204" pitchFamily="34" charset="0"/>
                <a:cs typeface="Arial" panose="020B0604020202020204" pitchFamily="34" charset="0"/>
              </a:rPr>
              <a:t>Utilising</a:t>
            </a:r>
            <a:r>
              <a:rPr lang="en-US" sz="1000" b="0" i="0" dirty="0">
                <a:latin typeface="Arial" panose="020B0604020202020204" pitchFamily="34" charset="0"/>
                <a:cs typeface="Arial" panose="020B0604020202020204" pitchFamily="34" charset="0"/>
              </a:rPr>
              <a:t> respectful non-verbal communication</a:t>
            </a:r>
          </a:p>
          <a:p>
            <a:pPr marL="0" marR="0" indent="0">
              <a:lnSpc>
                <a:spcPct val="107000"/>
              </a:lnSpc>
              <a:spcBef>
                <a:spcPts val="40"/>
              </a:spcBef>
              <a:spcAft>
                <a:spcPts val="0"/>
              </a:spcAft>
              <a:buNone/>
            </a:pPr>
            <a:endParaRPr lang="en-US" sz="1000" b="0" i="0"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a:t>
            </a:r>
            <a:r>
              <a:rPr lang="en-US" sz="1000" b="0" i="0" kern="1200" dirty="0">
                <a:solidFill>
                  <a:srgbClr val="000000"/>
                </a:solidFill>
                <a:effectLst/>
                <a:latin typeface="Arial" panose="020B0604020202020204" pitchFamily="34" charset="0"/>
                <a:ea typeface="Myriad Pro"/>
                <a:cs typeface="Arial" panose="020B0604020202020204" pitchFamily="34" charset="0"/>
              </a:rPr>
              <a:t> – participants self-reflect and give feedback to one another in their roles. </a:t>
            </a:r>
          </a:p>
          <a:p>
            <a:pPr marL="0" marR="0" indent="0">
              <a:lnSpc>
                <a:spcPct val="107000"/>
              </a:lnSpc>
              <a:spcBef>
                <a:spcPts val="0"/>
              </a:spcBef>
              <a:spcAft>
                <a:spcPts val="0"/>
              </a:spcAft>
              <a:buNone/>
            </a:pPr>
            <a:r>
              <a:rPr lang="en-US" sz="100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i="1" kern="100" dirty="0">
              <a:effectLst/>
              <a:latin typeface="Arial" panose="020B0604020202020204" pitchFamily="34" charset="0"/>
              <a:ea typeface="Calibri" panose="020F0502020204030204" pitchFamily="34" charset="0"/>
              <a:cs typeface="Arial" panose="020B0604020202020204" pitchFamily="34" charset="0"/>
            </a:endParaRPr>
          </a:p>
          <a:p>
            <a:pPr marL="228600" indent="-228600">
              <a:buFont typeface="Arial" panose="020B0604020202020204" pitchFamily="34" charset="0"/>
              <a:buChar char="•"/>
            </a:pPr>
            <a:r>
              <a:rPr lang="en-GB" sz="1000" i="0" dirty="0">
                <a:latin typeface="Arial" panose="020B0604020202020204" pitchFamily="34" charset="0"/>
                <a:cs typeface="Arial" panose="020B0604020202020204" pitchFamily="34" charset="0"/>
              </a:rPr>
              <a:t>What was done well?  </a:t>
            </a:r>
          </a:p>
          <a:p>
            <a:pPr marL="228600" indent="-228600">
              <a:buFont typeface="Arial" panose="020B0604020202020204" pitchFamily="34" charset="0"/>
              <a:buChar char="•"/>
            </a:pPr>
            <a:r>
              <a:rPr lang="en-GB" sz="1000" i="0" dirty="0">
                <a:latin typeface="Arial" panose="020B0604020202020204" pitchFamily="34" charset="0"/>
                <a:cs typeface="Arial" panose="020B0604020202020204" pitchFamily="34" charset="0"/>
              </a:rPr>
              <a:t>What could have been done better? </a:t>
            </a:r>
          </a:p>
          <a:p>
            <a:pPr marL="228600" indent="-228600">
              <a:buFont typeface="Arial" panose="020B0604020202020204" pitchFamily="34" charset="0"/>
              <a:buChar char="•"/>
            </a:pPr>
            <a:r>
              <a:rPr lang="en-GB" sz="1000" i="0" dirty="0">
                <a:latin typeface="Arial" panose="020B0604020202020204" pitchFamily="34" charset="0"/>
                <a:cs typeface="Arial" panose="020B0604020202020204" pitchFamily="34" charset="0"/>
              </a:rPr>
              <a:t>What will you change the next time?</a:t>
            </a:r>
            <a:endParaRPr lang="en-US" sz="1000" b="0" i="0" dirty="0">
              <a:latin typeface="Arial" panose="020B0604020202020204" pitchFamily="34" charset="0"/>
              <a:cs typeface="Arial" panose="020B0604020202020204" pitchFamily="34" charset="0"/>
            </a:endParaRPr>
          </a:p>
          <a:p>
            <a:pPr marL="0" marR="0" indent="0">
              <a:lnSpc>
                <a:spcPct val="107000"/>
              </a:lnSpc>
              <a:spcBef>
                <a:spcPts val="0"/>
              </a:spcBef>
              <a:spcAft>
                <a:spcPts val="0"/>
              </a:spcAft>
              <a:buNone/>
            </a:pPr>
            <a:endParaRPr lang="en-GB" sz="1000" i="1"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i="1" kern="100"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00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endParaRPr lang="en-US" sz="100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Was the difficult news given with sensitivity?</a:t>
            </a:r>
          </a:p>
          <a:p>
            <a:pPr marL="17145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Were Harry’s parents referred to specific services for follow up and linked with a relevant parent support group?</a:t>
            </a:r>
          </a:p>
        </p:txBody>
      </p:sp>
    </p:spTree>
    <p:extLst>
      <p:ext uri="{BB962C8B-B14F-4D97-AF65-F5344CB8AC3E}">
        <p14:creationId xmlns:p14="http://schemas.microsoft.com/office/powerpoint/2010/main" val="4283464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After the death of a newborn, are mothers given privacy and sensitive compassionate care?</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What are culturally appropriate steps to preserve a newborn’s memory in your context?</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Taking photos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Creating footprints or handprints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Collecting locks of hair</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Arranging time alone with baby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Donating breast milk (some mothers)</a:t>
            </a:r>
          </a:p>
          <a:p>
            <a:pPr marL="171450" indent="-1714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707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err="1">
                <a:latin typeface="Arial" panose="020B0604020202020204" pitchFamily="34" charset="0"/>
                <a:cs typeface="Arial" panose="020B0604020202020204" pitchFamily="34" charset="0"/>
              </a:rPr>
              <a:t>Practise</a:t>
            </a:r>
            <a:r>
              <a:rPr lang="en-US" sz="1000" b="1" dirty="0">
                <a:latin typeface="Arial" panose="020B0604020202020204" pitchFamily="34" charset="0"/>
                <a:cs typeface="Arial" panose="020B0604020202020204" pitchFamily="34" charset="0"/>
              </a:rPr>
              <a:t> in groups explaining</a:t>
            </a:r>
            <a:r>
              <a:rPr lang="en-US" sz="100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to Delia and her husband what has happened.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Apply verbal and non-verbal skills.</a:t>
            </a:r>
          </a:p>
          <a:p>
            <a:r>
              <a:rPr lang="en-US" sz="1000" dirty="0">
                <a:latin typeface="Arial" panose="020B0604020202020204" pitchFamily="34" charset="0"/>
                <a:cs typeface="Arial" panose="020B0604020202020204" pitchFamily="34" charset="0"/>
              </a:rPr>
              <a:t>Give each other feedback.</a:t>
            </a:r>
          </a:p>
          <a:p>
            <a:endParaRPr lang="en-US"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Was the privacy of the parents ensured?</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Did you communicate with the parents whether the newborn was a girl or boy?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Did you tell them how much the newborn weighed and if the newborn was premature?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Were the parents supported for birth and death certification?</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Were the parents referred for counselling and support if available in your context?</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575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C26F2-3521-C5F5-A55E-A0CD4D945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EED7D-1E4E-9E9B-1D01-3813F8E4C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388EE-F329-B315-69AF-D8AB21FA96FA}"/>
              </a:ext>
            </a:extLst>
          </p:cNvPr>
          <p:cNvSpPr>
            <a:spLocks noGrp="1"/>
          </p:cNvSpPr>
          <p:nvPr>
            <p:ph type="body" idx="1"/>
          </p:nvPr>
        </p:nvSpPr>
        <p:spPr/>
        <p:txBody>
          <a:bodyPr/>
          <a:lstStyle/>
          <a:p>
            <a:pPr algn="l"/>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pPr algn="l"/>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algn="l"/>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1" kern="100" dirty="0">
                <a:effectLst/>
                <a:latin typeface="Arial" panose="020B0604020202020204" pitchFamily="34" charset="0"/>
                <a:ea typeface="Calibri" panose="020F0502020204030204" pitchFamily="34" charset="0"/>
                <a:cs typeface="Arial" panose="020B0604020202020204" pitchFamily="34" charset="0"/>
              </a:rPr>
              <a:t>– </a:t>
            </a:r>
            <a:r>
              <a:rPr lang="en-US" sz="1000" kern="100" dirty="0">
                <a:effectLst/>
                <a:latin typeface="Arial" panose="020B0604020202020204" pitchFamily="34" charset="0"/>
                <a:ea typeface="Calibri" panose="020F0502020204030204" pitchFamily="34" charset="0"/>
                <a:cs typeface="Arial" panose="020B0604020202020204" pitchFamily="34" charset="0"/>
              </a:rPr>
              <a:t>participants demonstrate effective, compassionate and respectful communication to parents of a stillborn.</a:t>
            </a:r>
          </a:p>
          <a:p>
            <a:pPr marL="228600" indent="-228600" algn="l">
              <a:buFont typeface="+mj-lt"/>
              <a:buAutoNum type="arabicPeriod"/>
            </a:pPr>
            <a:r>
              <a:rPr lang="en-US" sz="1000" dirty="0">
                <a:latin typeface="Arial" panose="020B0604020202020204" pitchFamily="34" charset="0"/>
                <a:cs typeface="Arial" panose="020B0604020202020204" pitchFamily="34" charset="0"/>
              </a:rPr>
              <a:t>Using the SPIKES outline to guide the conversation</a:t>
            </a:r>
          </a:p>
          <a:p>
            <a:pPr marL="228600" indent="-228600" algn="l">
              <a:buFont typeface="+mj-lt"/>
              <a:buAutoNum type="arabicPeriod"/>
            </a:pPr>
            <a:r>
              <a:rPr lang="en-US" sz="1000" b="0" i="0" dirty="0">
                <a:latin typeface="Arial" panose="020B0604020202020204" pitchFamily="34" charset="0"/>
                <a:cs typeface="Arial" panose="020B0604020202020204" pitchFamily="34" charset="0"/>
              </a:rPr>
              <a:t>Providing information on resuscitation interventions, weight, gestation, diagnosis</a:t>
            </a:r>
          </a:p>
          <a:p>
            <a:pPr marL="228600" indent="-228600" algn="l">
              <a:buFont typeface="+mj-lt"/>
              <a:buAutoNum type="arabicPeriod"/>
            </a:pPr>
            <a:r>
              <a:rPr lang="en-US" sz="1000" dirty="0">
                <a:latin typeface="Arial" panose="020B0604020202020204" pitchFamily="34" charset="0"/>
                <a:cs typeface="Arial" panose="020B0604020202020204" pitchFamily="34" charset="0"/>
              </a:rPr>
              <a:t>Facilitating ways to preserve memories, complete civil registration, link with ongoing psychosocial support</a:t>
            </a:r>
            <a:endParaRPr lang="en-US" sz="1000" b="0" i="0" dirty="0">
              <a:latin typeface="Arial" panose="020B0604020202020204" pitchFamily="34" charset="0"/>
              <a:cs typeface="Arial" panose="020B0604020202020204" pitchFamily="34" charset="0"/>
            </a:endParaRPr>
          </a:p>
          <a:p>
            <a:pPr marL="228600" indent="-228600" algn="l">
              <a:buFont typeface="+mj-lt"/>
              <a:buAutoNum type="arabicPeriod"/>
            </a:pPr>
            <a:r>
              <a:rPr lang="en-US" sz="1000" dirty="0">
                <a:latin typeface="Arial" panose="020B0604020202020204" pitchFamily="34" charset="0"/>
                <a:cs typeface="Arial" panose="020B0604020202020204" pitchFamily="34" charset="0"/>
              </a:rPr>
              <a:t>Demonstrating compassion, kindness, and respect in verbal communication</a:t>
            </a:r>
          </a:p>
          <a:p>
            <a:pPr marL="228600" indent="-228600" algn="l">
              <a:buFont typeface="+mj-lt"/>
              <a:buAutoNum type="arabicPeriod"/>
            </a:pPr>
            <a:r>
              <a:rPr lang="en-US" sz="1000" b="0" i="0" dirty="0" err="1">
                <a:latin typeface="Arial" panose="020B0604020202020204" pitchFamily="34" charset="0"/>
                <a:cs typeface="Arial" panose="020B0604020202020204" pitchFamily="34" charset="0"/>
              </a:rPr>
              <a:t>Utilising</a:t>
            </a:r>
            <a:r>
              <a:rPr lang="en-US" sz="1000" b="0" i="0" dirty="0">
                <a:latin typeface="Arial" panose="020B0604020202020204" pitchFamily="34" charset="0"/>
                <a:cs typeface="Arial" panose="020B0604020202020204" pitchFamily="34" charset="0"/>
              </a:rPr>
              <a:t> respectful non-verbal communication</a:t>
            </a:r>
            <a:endParaRPr lang="en-US" sz="1000" dirty="0">
              <a:latin typeface="Arial" panose="020B0604020202020204" pitchFamily="34" charset="0"/>
              <a:cs typeface="Arial" panose="020B0604020202020204" pitchFamily="34" charset="0"/>
            </a:endParaRPr>
          </a:p>
          <a:p>
            <a:pPr algn="l"/>
            <a:endParaRPr lang="en-US" sz="1000" dirty="0">
              <a:latin typeface="Arial" panose="020B0604020202020204" pitchFamily="34" charset="0"/>
              <a:cs typeface="Arial" panose="020B0604020202020204" pitchFamily="34" charset="0"/>
            </a:endParaRPr>
          </a:p>
          <a:p>
            <a:pPr algn="l"/>
            <a:r>
              <a:rPr lang="en-US" sz="1000" b="1" i="0" dirty="0">
                <a:latin typeface="Arial" panose="020B0604020202020204" pitchFamily="34" charset="0"/>
                <a:cs typeface="Arial" panose="020B0604020202020204" pitchFamily="34" charset="0"/>
              </a:rPr>
              <a:t>Debriefing - </a:t>
            </a:r>
            <a:r>
              <a:rPr lang="en-US" sz="1000" kern="100" dirty="0">
                <a:effectLst/>
                <a:latin typeface="Arial" panose="020B0604020202020204" pitchFamily="34" charset="0"/>
                <a:ea typeface="Calibri" panose="020F0502020204030204" pitchFamily="34" charset="0"/>
                <a:cs typeface="Arial" panose="020B0604020202020204" pitchFamily="34" charset="0"/>
              </a:rPr>
              <a:t>participants self-reflect and give feedback in their roles.</a:t>
            </a:r>
            <a:endParaRPr lang="en-US" sz="1000" b="1" i="0" kern="1200" dirty="0">
              <a:solidFill>
                <a:srgbClr val="000000"/>
              </a:solidFill>
              <a:effectLst/>
              <a:latin typeface="Arial" panose="020B0604020202020204" pitchFamily="34" charset="0"/>
              <a:ea typeface="Myriad Pro"/>
              <a:cs typeface="Arial" panose="020B0604020202020204" pitchFamily="34" charset="0"/>
            </a:endParaRPr>
          </a:p>
          <a:p>
            <a:pPr algn="l"/>
            <a:r>
              <a:rPr lang="en-US" sz="1000" b="0"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kern="100" dirty="0">
              <a:solidFill>
                <a:srgbClr val="000000"/>
              </a:solidFill>
              <a:effectLst/>
              <a:latin typeface="Arial" panose="020B0604020202020204" pitchFamily="34" charset="0"/>
              <a:ea typeface="Myriad Pro"/>
              <a:cs typeface="Arial" panose="020B0604020202020204" pitchFamily="34" charset="0"/>
            </a:endParaRPr>
          </a:p>
          <a:p>
            <a:pPr indent="171450" algn="l">
              <a:buFont typeface="Arial" panose="020B0604020202020204" pitchFamily="34" charset="0"/>
              <a:buChar char="•"/>
            </a:pPr>
            <a:r>
              <a:rPr lang="en-GB" sz="1000" b="0" dirty="0">
                <a:latin typeface="Arial" panose="020B0604020202020204" pitchFamily="34" charset="0"/>
                <a:cs typeface="Arial" panose="020B0604020202020204" pitchFamily="34" charset="0"/>
              </a:rPr>
              <a:t>What was done well?  </a:t>
            </a:r>
          </a:p>
          <a:p>
            <a:pPr indent="171450" algn="l">
              <a:buFont typeface="Arial" panose="020B0604020202020204" pitchFamily="34" charset="0"/>
              <a:buChar char="•"/>
            </a:pPr>
            <a:r>
              <a:rPr lang="en-GB" sz="1000" b="0" dirty="0">
                <a:latin typeface="Arial" panose="020B0604020202020204" pitchFamily="34" charset="0"/>
                <a:cs typeface="Arial" panose="020B0604020202020204" pitchFamily="34" charset="0"/>
              </a:rPr>
              <a:t>What could have been done better? </a:t>
            </a:r>
          </a:p>
          <a:p>
            <a:pPr indent="171450" algn="l">
              <a:buFont typeface="Arial" panose="020B0604020202020204" pitchFamily="34" charset="0"/>
              <a:buChar char="•"/>
            </a:pPr>
            <a:r>
              <a:rPr lang="en-GB" sz="1000" b="0" dirty="0">
                <a:latin typeface="Arial" panose="020B0604020202020204" pitchFamily="34" charset="0"/>
                <a:cs typeface="Arial" panose="020B0604020202020204" pitchFamily="34" charset="0"/>
              </a:rPr>
              <a:t>What will you change the next time?</a:t>
            </a:r>
          </a:p>
          <a:p>
            <a:pPr indent="171450" algn="l">
              <a:buFont typeface="Arial" panose="020B0604020202020204" pitchFamily="34" charset="0"/>
              <a:buChar char="•"/>
            </a:pPr>
            <a:r>
              <a:rPr lang="en-GB" sz="1000" dirty="0">
                <a:latin typeface="Arial" panose="020B0604020202020204" pitchFamily="34" charset="0"/>
                <a:cs typeface="Arial" panose="020B0604020202020204" pitchFamily="34" charset="0"/>
              </a:rPr>
              <a:t>Was data recorded and used?</a:t>
            </a:r>
            <a:br>
              <a:rPr lang="en-GB" sz="1000" b="0" dirty="0">
                <a:latin typeface="Arial" panose="020B0604020202020204" pitchFamily="34" charset="0"/>
                <a:cs typeface="Arial" panose="020B0604020202020204" pitchFamily="34" charset="0"/>
              </a:rPr>
            </a:br>
            <a:endParaRPr lang="en-GB" sz="100" b="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000" b="0" dirty="0">
                <a:latin typeface="Arial" panose="020B0604020202020204" pitchFamily="34" charset="0"/>
                <a:cs typeface="Arial" panose="020B0604020202020204" pitchFamily="34" charset="0"/>
              </a:rPr>
              <a:t>Did </a:t>
            </a:r>
            <a:r>
              <a:rPr lang="en-US" sz="1000" dirty="0">
                <a:latin typeface="Arial" panose="020B0604020202020204" pitchFamily="34" charset="0"/>
                <a:cs typeface="Arial" panose="020B0604020202020204" pitchFamily="34" charset="0"/>
              </a:rPr>
              <a:t>the health worker</a:t>
            </a:r>
            <a:r>
              <a:rPr lang="en-US" sz="1000" b="0" dirty="0">
                <a:latin typeface="Arial" panose="020B0604020202020204" pitchFamily="34" charset="0"/>
                <a:cs typeface="Arial" panose="020B0604020202020204" pitchFamily="34" charset="0"/>
              </a:rPr>
              <a:t> acknowledge the loss directly and sensitively?</a:t>
            </a:r>
          </a:p>
          <a:p>
            <a:pPr marL="171450" indent="-171450" algn="l">
              <a:buFont typeface="Arial" panose="020B0604020202020204" pitchFamily="34" charset="0"/>
              <a:buChar char="•"/>
            </a:pPr>
            <a:r>
              <a:rPr lang="en-US" sz="1000" b="0" dirty="0">
                <a:latin typeface="Arial" panose="020B0604020202020204" pitchFamily="34" charset="0"/>
                <a:cs typeface="Arial" panose="020B0604020202020204" pitchFamily="34" charset="0"/>
              </a:rPr>
              <a:t>Did </a:t>
            </a:r>
            <a:r>
              <a:rPr lang="en-US" sz="1000" dirty="0">
                <a:latin typeface="Arial" panose="020B0604020202020204" pitchFamily="34" charset="0"/>
                <a:cs typeface="Arial" panose="020B0604020202020204" pitchFamily="34" charset="0"/>
              </a:rPr>
              <a:t>the health worker talk</a:t>
            </a:r>
            <a:r>
              <a:rPr lang="en-US" sz="1000" b="0" dirty="0">
                <a:latin typeface="Arial" panose="020B0604020202020204" pitchFamily="34" charset="0"/>
                <a:cs typeface="Arial" panose="020B0604020202020204" pitchFamily="34" charset="0"/>
              </a:rPr>
              <a:t> about grief?</a:t>
            </a:r>
          </a:p>
          <a:p>
            <a:pPr marL="171450" indent="-171450" algn="l">
              <a:buFont typeface="Arial" panose="020B0604020202020204" pitchFamily="34" charset="0"/>
              <a:buChar char="•"/>
            </a:pPr>
            <a:r>
              <a:rPr lang="en-US" sz="1000" b="0" dirty="0">
                <a:latin typeface="Arial" panose="020B0604020202020204" pitchFamily="34" charset="0"/>
                <a:cs typeface="Arial" panose="020B0604020202020204" pitchFamily="34" charset="0"/>
              </a:rPr>
              <a:t>Did </a:t>
            </a:r>
            <a:r>
              <a:rPr lang="en-US" sz="1000" dirty="0">
                <a:latin typeface="Arial" panose="020B0604020202020204" pitchFamily="34" charset="0"/>
                <a:cs typeface="Arial" panose="020B0604020202020204" pitchFamily="34" charset="0"/>
              </a:rPr>
              <a:t>the health worker</a:t>
            </a:r>
            <a:r>
              <a:rPr lang="en-US" sz="1000" b="0" dirty="0">
                <a:latin typeface="Arial" panose="020B0604020202020204" pitchFamily="34" charset="0"/>
                <a:cs typeface="Arial" panose="020B0604020202020204" pitchFamily="34" charset="0"/>
              </a:rPr>
              <a:t> use the same terminology the parents used to refer to their baby and their loss?</a:t>
            </a:r>
          </a:p>
          <a:p>
            <a:pPr marL="171450" indent="-171450" algn="l">
              <a:buFont typeface="Arial" panose="020B0604020202020204" pitchFamily="34" charset="0"/>
              <a:buChar char="•"/>
            </a:pPr>
            <a:endParaRPr lang="en-GB" sz="1000" b="1" i="1" kern="1200" dirty="0">
              <a:solidFill>
                <a:srgbClr val="000000"/>
              </a:solidFill>
              <a:effectLst/>
              <a:latin typeface="Arial" panose="020B0604020202020204" pitchFamily="34" charset="0"/>
              <a:ea typeface="Myriad Pro"/>
              <a:cs typeface="Arial" panose="020B0604020202020204" pitchFamily="34" charset="0"/>
            </a:endParaRPr>
          </a:p>
          <a:p>
            <a:pPr marL="0" marR="0" indent="0" algn="l">
              <a:lnSpc>
                <a:spcPct val="107000"/>
              </a:lnSpc>
              <a:spcBef>
                <a:spcPts val="0"/>
              </a:spcBef>
              <a:spcAft>
                <a:spcPts val="0"/>
              </a:spcAft>
              <a:buNone/>
            </a:pPr>
            <a:r>
              <a:rPr lang="en-GB" sz="1000" i="1" kern="1200" dirty="0">
                <a:solidFill>
                  <a:srgbClr val="000000"/>
                </a:solidFill>
                <a:effectLst/>
                <a:latin typeface="Arial" panose="020B0604020202020204" pitchFamily="34" charset="0"/>
                <a:ea typeface="Myriad Pro"/>
                <a:cs typeface="Arial" panose="020B0604020202020204" pitchFamily="34" charset="0"/>
              </a:rPr>
              <a:t>Experience of care</a:t>
            </a:r>
          </a:p>
          <a:p>
            <a:pPr marL="171450" indent="-171450" algn="l">
              <a:lnSpc>
                <a:spcPct val="107000"/>
              </a:lnSpc>
              <a:buFont typeface="Arial" panose="020B0604020202020204" pitchFamily="34" charset="0"/>
              <a:buChar char="•"/>
            </a:pPr>
            <a:r>
              <a:rPr lang="en-US" sz="1000" b="0" dirty="0">
                <a:latin typeface="Arial" panose="020B0604020202020204" pitchFamily="34" charset="0"/>
                <a:cs typeface="Arial" panose="020B0604020202020204" pitchFamily="34" charset="0"/>
              </a:rPr>
              <a:t>How difficult was this situation for </a:t>
            </a:r>
            <a:r>
              <a:rPr lang="en-US" sz="1000" dirty="0">
                <a:latin typeface="Arial" panose="020B0604020202020204" pitchFamily="34" charset="0"/>
                <a:cs typeface="Arial" panose="020B0604020202020204" pitchFamily="34" charset="0"/>
              </a:rPr>
              <a:t>the health worker</a:t>
            </a:r>
            <a:r>
              <a:rPr lang="en-US" sz="1000" b="0" dirty="0">
                <a:latin typeface="Arial" panose="020B0604020202020204" pitchFamily="34" charset="0"/>
                <a:cs typeface="Arial" panose="020B0604020202020204" pitchFamily="34" charset="0"/>
              </a:rPr>
              <a:t>? </a:t>
            </a:r>
          </a:p>
          <a:p>
            <a:pPr marL="171450" indent="-171450" algn="l">
              <a:lnSpc>
                <a:spcPct val="107000"/>
              </a:lnSpc>
              <a:buFont typeface="Arial" panose="020B0604020202020204" pitchFamily="34" charset="0"/>
              <a:buChar char="•"/>
            </a:pPr>
            <a:r>
              <a:rPr lang="en-US" sz="1000" i="0" kern="100" dirty="0">
                <a:effectLst/>
                <a:latin typeface="Arial" panose="020B0604020202020204" pitchFamily="34" charset="0"/>
                <a:ea typeface="Calibri" panose="020F0502020204030204" pitchFamily="34" charset="0"/>
                <a:cs typeface="Arial" panose="020B0604020202020204" pitchFamily="34" charset="0"/>
              </a:rPr>
              <a:t>Was the setting pr</a:t>
            </a:r>
            <a:r>
              <a:rPr lang="en-US" sz="1000" kern="100" dirty="0">
                <a:latin typeface="Arial" panose="020B0604020202020204" pitchFamily="34" charset="0"/>
                <a:ea typeface="Calibri" panose="020F0502020204030204" pitchFamily="34" charset="0"/>
                <a:cs typeface="Arial" panose="020B0604020202020204" pitchFamily="34" charset="0"/>
              </a:rPr>
              <a:t>ivate and were the parents supported by extended family or others?</a:t>
            </a:r>
            <a:endParaRPr lang="en-US" sz="100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gn="l">
              <a:lnSpc>
                <a:spcPct val="107000"/>
              </a:lnSpc>
              <a:spcBef>
                <a:spcPts val="0"/>
              </a:spcBef>
              <a:spcAft>
                <a:spcPts val="0"/>
              </a:spcAft>
              <a:buFont typeface="Arial" panose="020B0604020202020204" pitchFamily="34" charset="0"/>
              <a:buChar char="•"/>
            </a:pPr>
            <a:r>
              <a:rPr lang="en-US" sz="1000" b="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R="0" lvl="0" algn="l">
              <a:lnSpc>
                <a:spcPct val="107000"/>
              </a:lnSpc>
              <a:spcBef>
                <a:spcPts val="0"/>
              </a:spcBef>
              <a:spcAft>
                <a:spcPts val="0"/>
              </a:spcAft>
            </a:pPr>
            <a:endParaRPr lang="en-US" sz="1000" b="0" kern="100" dirty="0">
              <a:effectLst/>
              <a:latin typeface="Arial" panose="020B0604020202020204" pitchFamily="34" charset="0"/>
              <a:ea typeface="Calibri" panose="020F0502020204030204" pitchFamily="34" charset="0"/>
              <a:cs typeface="Arial" panose="020B0604020202020204" pitchFamily="34" charset="0"/>
            </a:endParaRPr>
          </a:p>
          <a:p>
            <a:pPr algn="l"/>
            <a:endParaRPr lang="en-GB" sz="1000" dirty="0">
              <a:latin typeface="Arial" panose="020B0604020202020204" pitchFamily="34" charset="0"/>
              <a:cs typeface="Arial" panose="020B0604020202020204" pitchFamily="34" charset="0"/>
            </a:endParaRPr>
          </a:p>
          <a:p>
            <a:pPr algn="l"/>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630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dirty="0">
                <a:latin typeface="Arial" panose="020B0604020202020204" pitchFamily="34" charset="0"/>
                <a:cs typeface="Arial" panose="020B0604020202020204" pitchFamily="34" charset="0"/>
              </a:rPr>
              <a:t>Review the poster in </a:t>
            </a:r>
            <a:r>
              <a:rPr lang="en-GB" sz="1000" i="1">
                <a:latin typeface="Arial" panose="020B0604020202020204" pitchFamily="34" charset="0"/>
                <a:cs typeface="Arial" panose="020B0604020202020204" pitchFamily="34" charset="0"/>
              </a:rPr>
              <a:t>supplemental materials</a:t>
            </a:r>
          </a:p>
          <a:p>
            <a:r>
              <a:rPr lang="en-GB" sz="1000" i="1">
                <a:latin typeface="Arial" panose="020B0604020202020204" pitchFamily="34" charset="0"/>
                <a:cs typeface="Arial" panose="020B0604020202020204" pitchFamily="34" charset="0"/>
              </a:rPr>
              <a:t> </a:t>
            </a:r>
            <a:r>
              <a:rPr lang="en-GB" sz="1000" u="sng" dirty="0">
                <a:solidFill>
                  <a:srgbClr val="2C363A"/>
                </a:solidFill>
                <a:highlight>
                  <a:srgbClr val="FFFFFF"/>
                </a:highlight>
                <a:latin typeface="Calibri" panose="020F0502020204030204" pitchFamily="34" charset="0"/>
                <a:ea typeface="Times New Roman" panose="02020603050405020304" pitchFamily="18" charset="0"/>
                <a:hlinkClick r:id="rId3"/>
              </a:rPr>
              <a:t>Poster</a:t>
            </a:r>
            <a:endParaRPr lang="en-GB" sz="1000" u="sng" dirty="0">
              <a:solidFill>
                <a:srgbClr val="2C363A"/>
              </a:solidFill>
              <a:highlight>
                <a:srgbClr val="FFFFFF"/>
              </a:highlight>
              <a:latin typeface="Calibri" panose="020F0502020204030204" pitchFamily="34" charset="0"/>
              <a:ea typeface="Times New Roman" panose="02020603050405020304" pitchFamily="18" charset="0"/>
            </a:endParaRPr>
          </a:p>
          <a:p>
            <a:endParaRPr lang="en-GB" sz="1000" i="1" dirty="0">
              <a:latin typeface="Arial" panose="020B0604020202020204" pitchFamily="34" charset="0"/>
              <a:cs typeface="Arial" panose="020B0604020202020204" pitchFamily="34" charset="0"/>
            </a:endParaRPr>
          </a:p>
          <a:p>
            <a:endParaRPr lang="en-GB" sz="1000" i="1" dirty="0">
              <a:latin typeface="Arial" panose="020B0604020202020204" pitchFamily="34" charset="0"/>
              <a:cs typeface="Arial" panose="020B0604020202020204" pitchFamily="34" charset="0"/>
            </a:endParaRPr>
          </a:p>
          <a:p>
            <a:br>
              <a:rPr lang="en-GB" sz="1000" dirty="0">
                <a:latin typeface="Arial" panose="020B0604020202020204" pitchFamily="34" charset="0"/>
                <a:cs typeface="Arial" panose="020B0604020202020204" pitchFamily="34" charset="0"/>
              </a:rPr>
            </a:br>
            <a:r>
              <a:rPr lang="en-NO" sz="1800" kern="100" dirty="0">
                <a:effectLst/>
                <a:latin typeface="Arial" panose="020B0604020202020204" pitchFamily="34" charset="0"/>
                <a:ea typeface="Aptos" panose="020B00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Which actions could improve the situation where you work?</a:t>
            </a:r>
            <a:endParaRPr lang="en-NO"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202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657D-4DBF-7DF4-16BE-E16646624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5EB57-1D0D-7154-12D2-2A7CC442A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2D5C3-E174-9740-3967-05F323E8C91C}"/>
              </a:ext>
            </a:extLst>
          </p:cNvPr>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dirty="0">
                <a:effectLst/>
                <a:latin typeface="Arial" panose="020B0604020202020204" pitchFamily="34" charset="0"/>
                <a:ea typeface="Calibri" panose="020F0502020204030204" pitchFamily="34" charset="0"/>
                <a:cs typeface="Arial" panose="020B0604020202020204" pitchFamily="34" charset="0"/>
              </a:rPr>
              <a:t>participants demonstrate</a:t>
            </a:r>
            <a:r>
              <a:rPr lang="en-US" sz="1000" b="1" kern="100" dirty="0">
                <a:latin typeface="Arial" panose="020B0604020202020204" pitchFamily="34" charset="0"/>
                <a:ea typeface="Calibri" panose="020F050202020403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respectful communication addressing a difficult situation involving a colleague.</a:t>
            </a:r>
          </a:p>
          <a:p>
            <a:pPr marL="228600" indent="-228600">
              <a:buFont typeface="+mj-lt"/>
              <a:buAutoNum type="arabicPeriod"/>
            </a:pPr>
            <a:r>
              <a:rPr lang="en-US" sz="1000" dirty="0">
                <a:latin typeface="Arial" panose="020B0604020202020204" pitchFamily="34" charset="0"/>
                <a:cs typeface="Arial" panose="020B0604020202020204" pitchFamily="34" charset="0"/>
              </a:rPr>
              <a:t>Explaining the actions observed in objective language</a:t>
            </a:r>
          </a:p>
          <a:p>
            <a:pPr marL="228600" indent="-228600">
              <a:buFont typeface="+mj-lt"/>
              <a:buAutoNum type="arabicPeriod"/>
            </a:pPr>
            <a:r>
              <a:rPr lang="en-US" sz="1000" dirty="0">
                <a:latin typeface="Arial" panose="020B0604020202020204" pitchFamily="34" charset="0"/>
                <a:cs typeface="Arial" panose="020B0604020202020204" pitchFamily="34" charset="0"/>
              </a:rPr>
              <a:t>Exploring options for addressing disrespect and abuse – </a:t>
            </a:r>
            <a:r>
              <a:rPr lang="en-US" sz="1000" b="1" dirty="0">
                <a:latin typeface="Arial" panose="020B0604020202020204" pitchFamily="34" charset="0"/>
                <a:cs typeface="Arial" panose="020B0604020202020204" pitchFamily="34" charset="0"/>
              </a:rPr>
              <a:t>for example, case review, targeted education on rights of newborns and women, simulations for staff on how to intervene</a:t>
            </a:r>
          </a:p>
          <a:p>
            <a:pPr marL="228600" indent="-228600">
              <a:buFont typeface="+mj-lt"/>
              <a:buAutoNum type="arabicPeriod"/>
            </a:pPr>
            <a:r>
              <a:rPr lang="en-US" sz="1000" dirty="0">
                <a:latin typeface="Arial" panose="020B0604020202020204" pitchFamily="34" charset="0"/>
                <a:cs typeface="Arial" panose="020B0604020202020204" pitchFamily="34" charset="0"/>
              </a:rPr>
              <a:t>Deciding on next steps and follow-up with the midwife involved</a:t>
            </a:r>
          </a:p>
          <a:p>
            <a:endParaRPr lang="en-US" sz="1000" dirty="0">
              <a:latin typeface="Arial" panose="020B0604020202020204" pitchFamily="34" charset="0"/>
              <a:cs typeface="Arial" panose="020B0604020202020204" pitchFamily="34" charset="0"/>
            </a:endParaRPr>
          </a:p>
          <a:p>
            <a:r>
              <a:rPr lang="en-US" sz="1000" b="1" kern="1200" dirty="0">
                <a:solidFill>
                  <a:srgbClr val="000000"/>
                </a:solidFill>
                <a:effectLst/>
                <a:latin typeface="Arial" panose="020B0604020202020204" pitchFamily="34" charset="0"/>
                <a:ea typeface="Myriad Pro"/>
                <a:cs typeface="Arial" panose="020B0604020202020204" pitchFamily="34" charset="0"/>
              </a:rPr>
              <a:t>Debriefing</a:t>
            </a:r>
            <a:r>
              <a:rPr lang="en-US" sz="1000" b="1" i="1" kern="1200" dirty="0">
                <a:solidFill>
                  <a:srgbClr val="000000"/>
                </a:solidFill>
                <a:effectLst/>
                <a:latin typeface="Arial" panose="020B0604020202020204" pitchFamily="34" charset="0"/>
                <a:ea typeface="Myriad Pro"/>
                <a:cs typeface="Arial" panose="020B0604020202020204" pitchFamily="34" charset="0"/>
              </a:rPr>
              <a:t> – </a:t>
            </a:r>
            <a:r>
              <a:rPr lang="en-US" sz="1000" kern="1200" dirty="0">
                <a:solidFill>
                  <a:srgbClr val="000000"/>
                </a:solidFill>
                <a:effectLst/>
                <a:latin typeface="Arial" panose="020B0604020202020204" pitchFamily="34" charset="0"/>
                <a:ea typeface="Myriad Pro"/>
                <a:cs typeface="Arial" panose="020B0604020202020204" pitchFamily="34" charset="0"/>
              </a:rPr>
              <a:t>participants self-reflect and give feedback to one another in their roles</a:t>
            </a:r>
            <a:r>
              <a:rPr lang="en-US" sz="1000" b="1" i="1" kern="1200" dirty="0">
                <a:solidFill>
                  <a:srgbClr val="000000"/>
                </a:solidFill>
                <a:effectLst/>
                <a:latin typeface="Arial" panose="020B0604020202020204" pitchFamily="34" charset="0"/>
                <a:ea typeface="Myriad Pro"/>
                <a:cs typeface="Arial" panose="020B0604020202020204" pitchFamily="34" charset="0"/>
              </a:rPr>
              <a:t>.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162000">
              <a:lnSpc>
                <a:spcPct val="107000"/>
              </a:lnSpc>
              <a:spcBef>
                <a:spcPts val="0"/>
              </a:spcBef>
              <a:spcAft>
                <a:spcPts val="0"/>
              </a:spcAft>
              <a:buFont typeface="Arial" panose="020B0604020202020204" pitchFamily="34" charset="0"/>
              <a:buChar char="•"/>
            </a:pPr>
            <a:r>
              <a:rPr lang="en-GB" sz="100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0" marR="0" lvl="0" indent="-162000">
              <a:lnSpc>
                <a:spcPct val="107000"/>
              </a:lnSpc>
              <a:spcBef>
                <a:spcPts val="0"/>
              </a:spcBef>
              <a:spcAft>
                <a:spcPts val="0"/>
              </a:spcAft>
              <a:buFont typeface="Arial" panose="020B0604020202020204" pitchFamily="34" charset="0"/>
              <a:buChar char="•"/>
            </a:pPr>
            <a:r>
              <a:rPr lang="en-GB" sz="1000" dirty="0">
                <a:solidFill>
                  <a:srgbClr val="000000"/>
                </a:solidFill>
                <a:latin typeface="Arial" panose="020B0604020202020204" pitchFamily="34" charset="0"/>
                <a:ea typeface="Myriad Pro"/>
                <a:cs typeface="Arial" panose="020B0604020202020204" pitchFamily="34" charset="0"/>
              </a:rPr>
              <a:t>How difficult was this situation for the health worker (medical officer)?</a:t>
            </a:r>
            <a:endParaRPr lang="en-GB" sz="1000" kern="1200" dirty="0">
              <a:solidFill>
                <a:srgbClr val="000000"/>
              </a:solidFill>
              <a:effectLst/>
              <a:latin typeface="Arial" panose="020B0604020202020204" pitchFamily="34" charset="0"/>
              <a:ea typeface="Myriad Pro"/>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Is this something you have experienced?</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Review some of the measures that could  be put in place “Promote respectful care for safe childbirth” poster.</a:t>
            </a: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127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61DCA-B9CE-6358-2E54-5BE574815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E1D5D-9B37-4E9A-2A98-C21141029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4BDE9-AF42-17F3-19E9-68F289F55C47}"/>
              </a:ext>
            </a:extLst>
          </p:cNvPr>
          <p:cNvSpPr>
            <a:spLocks noGrp="1"/>
          </p:cNvSpPr>
          <p:nvPr>
            <p:ph type="body" idx="1"/>
          </p:nvPr>
        </p:nvSpPr>
        <p:spPr/>
        <p:txBody>
          <a:bodyPr/>
          <a:lstStyle/>
          <a:p>
            <a:pPr algn="just"/>
            <a:r>
              <a:rPr lang="en-US" sz="1000" b="1" i="0" dirty="0">
                <a:latin typeface="Arial" panose="020B0604020202020204" pitchFamily="34" charset="0"/>
                <a:cs typeface="Arial" panose="020B0604020202020204" pitchFamily="34" charset="0"/>
              </a:rPr>
              <a:t>Repeat simulation</a:t>
            </a:r>
          </a:p>
          <a:p>
            <a:pPr algn="just"/>
            <a:endParaRPr lang="en-US" sz="1000" b="1" i="0" dirty="0">
              <a:latin typeface="Arial" panose="020B0604020202020204" pitchFamily="34" charset="0"/>
              <a:cs typeface="Arial" panose="020B0604020202020204" pitchFamily="34" charset="0"/>
            </a:endParaRPr>
          </a:p>
          <a:p>
            <a:pPr algn="just" defTabSz="858439" fontAlgn="auto">
              <a:spcBef>
                <a:spcPts val="0"/>
              </a:spcBef>
              <a:spcAft>
                <a:spcPts val="0"/>
              </a:spcAft>
              <a:defRPr/>
            </a:pPr>
            <a:r>
              <a:rPr lang="en-US" sz="1000" b="1" i="0" kern="100" dirty="0">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dirty="0">
                <a:latin typeface="Arial" panose="020B0604020202020204" pitchFamily="34" charset="0"/>
                <a:ea typeface="Calibri" panose="020F0502020204030204" pitchFamily="34" charset="0"/>
                <a:cs typeface="Arial" panose="020B0604020202020204" pitchFamily="34" charset="0"/>
              </a:rPr>
              <a:t>participants demonstrate</a:t>
            </a:r>
            <a:r>
              <a:rPr lang="en-US" sz="1000" b="1" kern="100" dirty="0">
                <a:latin typeface="Arial" panose="020B0604020202020204" pitchFamily="34" charset="0"/>
                <a:ea typeface="Calibri" panose="020F0502020204030204" pitchFamily="34" charset="0"/>
                <a:cs typeface="Arial" panose="020B0604020202020204" pitchFamily="34" charset="0"/>
              </a:rPr>
              <a:t> </a:t>
            </a:r>
            <a:r>
              <a:rPr lang="en-US" sz="1000" kern="100" dirty="0">
                <a:latin typeface="Arial" panose="020B0604020202020204" pitchFamily="34" charset="0"/>
                <a:ea typeface="Calibri" panose="020F0502020204030204" pitchFamily="34" charset="0"/>
                <a:cs typeface="Arial" panose="020B0604020202020204" pitchFamily="34" charset="0"/>
              </a:rPr>
              <a:t>communication on the ward round</a:t>
            </a:r>
            <a:r>
              <a:rPr lang="en-US" sz="1000" b="1" kern="100" dirty="0">
                <a:latin typeface="Arial" panose="020B0604020202020204" pitchFamily="34" charset="0"/>
                <a:ea typeface="Calibri" panose="020F0502020204030204" pitchFamily="34" charset="0"/>
                <a:cs typeface="Arial" panose="020B0604020202020204" pitchFamily="34" charset="0"/>
              </a:rPr>
              <a:t>.</a:t>
            </a:r>
            <a:endParaRPr lang="en-US" sz="1000" b="1" i="1" dirty="0">
              <a:latin typeface="Arial" panose="020B0604020202020204" pitchFamily="34" charset="0"/>
              <a:cs typeface="Arial" panose="020B0604020202020204" pitchFamily="34" charset="0"/>
            </a:endParaRPr>
          </a:p>
          <a:p>
            <a:pPr marL="162000" indent="-162000"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Using the steps of good communication (Greet and Ask Listen Praise Advise and Check understanding ALPAC)</a:t>
            </a:r>
          </a:p>
          <a:p>
            <a:pPr marL="162000" indent="-162000"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Using respectful and effective verbal communication</a:t>
            </a:r>
          </a:p>
          <a:p>
            <a:pPr marL="162000" indent="-162000"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Showing responsive non-verbal communication</a:t>
            </a:r>
          </a:p>
          <a:p>
            <a:pPr defTabSz="858439" fontAlgn="auto">
              <a:spcBef>
                <a:spcPts val="0"/>
              </a:spcBef>
              <a:spcAft>
                <a:spcPts val="0"/>
              </a:spcAft>
              <a:defRPr/>
            </a:pPr>
            <a:endParaRPr lang="en-US" sz="1000" b="1" i="1" dirty="0">
              <a:solidFill>
                <a:srgbClr val="000000"/>
              </a:solidFill>
              <a:latin typeface="Arial" panose="020B0604020202020204" pitchFamily="34" charset="0"/>
              <a:ea typeface="Myriad Pro"/>
              <a:cs typeface="Arial" panose="020B0604020202020204" pitchFamily="34" charset="0"/>
            </a:endParaRPr>
          </a:p>
          <a:p>
            <a:pPr defTabSz="858439" fontAlgn="auto">
              <a:spcBef>
                <a:spcPts val="0"/>
              </a:spcBef>
              <a:spcAft>
                <a:spcPts val="0"/>
              </a:spcAft>
              <a:defRPr/>
            </a:pPr>
            <a:r>
              <a:rPr lang="en-US" sz="1000" b="1" i="0" dirty="0">
                <a:solidFill>
                  <a:srgbClr val="000000"/>
                </a:solidFill>
                <a:latin typeface="Arial" panose="020B0604020202020204" pitchFamily="34" charset="0"/>
                <a:ea typeface="Myriad Pro"/>
                <a:cs typeface="Arial" panose="020B0604020202020204" pitchFamily="34" charset="0"/>
              </a:rPr>
              <a:t>Debriefing – </a:t>
            </a:r>
            <a:r>
              <a:rPr lang="en-US" sz="1000" i="0" dirty="0">
                <a:solidFill>
                  <a:srgbClr val="000000"/>
                </a:solidFill>
                <a:latin typeface="Arial" panose="020B0604020202020204" pitchFamily="34" charset="0"/>
                <a:ea typeface="Myriad Pro"/>
                <a:cs typeface="Arial" panose="020B0604020202020204" pitchFamily="34" charset="0"/>
              </a:rPr>
              <a:t>participants self-reflect and give feedback to one another in their roles</a:t>
            </a:r>
            <a:r>
              <a:rPr lang="en-US" sz="1000" b="1" i="0" dirty="0">
                <a:solidFill>
                  <a:srgbClr val="000000"/>
                </a:solidFill>
                <a:latin typeface="Arial" panose="020B0604020202020204" pitchFamily="34" charset="0"/>
                <a:ea typeface="Myriad Pro"/>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defTabSz="858439" fontAlgn="auto">
              <a:spcBef>
                <a:spcPts val="0"/>
              </a:spcBef>
              <a:spcAft>
                <a:spcPts val="0"/>
              </a:spcAft>
              <a:defRPr/>
            </a:pPr>
            <a:r>
              <a:rPr lang="en-US" sz="1000" i="1" dirty="0">
                <a:latin typeface="Arial" panose="020B0604020202020204" pitchFamily="34" charset="0"/>
                <a:cs typeface="Arial" panose="020B0604020202020204" pitchFamily="34" charset="0"/>
              </a:rPr>
              <a:t>Provision of care (performance objectives)</a:t>
            </a:r>
          </a:p>
          <a:p>
            <a:pPr marL="171450" indent="-171450" defTabSz="858439" fontAlgn="auto">
              <a:spcBef>
                <a:spcPts val="0"/>
              </a:spcBef>
              <a:spcAft>
                <a:spcPts val="0"/>
              </a:spcAft>
              <a:buFont typeface="Arial" panose="020B0604020202020204" pitchFamily="34" charset="0"/>
              <a:buChar char="•"/>
              <a:defRPr/>
            </a:pPr>
            <a:r>
              <a:rPr lang="en-GB" sz="1000" b="0" dirty="0">
                <a:latin typeface="Arial" panose="020B0604020202020204" pitchFamily="34" charset="0"/>
                <a:cs typeface="Arial" panose="020B0604020202020204" pitchFamily="34" charset="0"/>
              </a:rPr>
              <a:t>What was done well?  </a:t>
            </a:r>
          </a:p>
          <a:p>
            <a:pPr marL="171450" indent="-171450" defTabSz="858439" fontAlgn="auto">
              <a:spcBef>
                <a:spcPts val="0"/>
              </a:spcBef>
              <a:spcAft>
                <a:spcPts val="0"/>
              </a:spcAft>
              <a:buFont typeface="Arial" panose="020B0604020202020204" pitchFamily="34" charset="0"/>
              <a:buChar char="•"/>
              <a:defRPr/>
            </a:pPr>
            <a:r>
              <a:rPr lang="en-GB" sz="1000" b="0" dirty="0">
                <a:latin typeface="Arial" panose="020B0604020202020204" pitchFamily="34" charset="0"/>
                <a:cs typeface="Arial" panose="020B0604020202020204" pitchFamily="34" charset="0"/>
              </a:rPr>
              <a:t>What could have been done better? </a:t>
            </a:r>
          </a:p>
          <a:p>
            <a:pPr marL="171450" indent="-171450" defTabSz="858439" fontAlgn="auto">
              <a:spcBef>
                <a:spcPts val="0"/>
              </a:spcBef>
              <a:spcAft>
                <a:spcPts val="0"/>
              </a:spcAft>
              <a:buFont typeface="Arial" panose="020B0604020202020204" pitchFamily="34" charset="0"/>
              <a:buChar char="•"/>
              <a:defRPr/>
            </a:pPr>
            <a:r>
              <a:rPr lang="en-GB" sz="1000" b="0" dirty="0">
                <a:latin typeface="Arial" panose="020B0604020202020204" pitchFamily="34" charset="0"/>
                <a:cs typeface="Arial" panose="020B0604020202020204" pitchFamily="34" charset="0"/>
              </a:rPr>
              <a:t>What will you change the next time?</a:t>
            </a:r>
          </a:p>
          <a:p>
            <a:pPr marL="171450" indent="-171450" defTabSz="858439" fontAlgn="auto">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Was data recorded and used?</a:t>
            </a:r>
          </a:p>
          <a:p>
            <a:pPr marL="171450" indent="-171450" defTabSz="858439" fontAlgn="auto">
              <a:spcBef>
                <a:spcPts val="0"/>
              </a:spcBef>
              <a:spcAft>
                <a:spcPts val="0"/>
              </a:spcAft>
              <a:buFont typeface="Arial" panose="020B0604020202020204" pitchFamily="34" charset="0"/>
              <a:buChar char="•"/>
              <a:defRPr/>
            </a:pPr>
            <a:endParaRPr lang="en-US" sz="1000" dirty="0">
              <a:latin typeface="Arial" panose="020B0604020202020204" pitchFamily="34" charset="0"/>
              <a:cs typeface="Arial" panose="020B0604020202020204" pitchFamily="34" charset="0"/>
            </a:endParaRPr>
          </a:p>
          <a:p>
            <a:pPr defTabSz="858439" fontAlgn="auto">
              <a:lnSpc>
                <a:spcPct val="107000"/>
              </a:lnSpc>
              <a:spcBef>
                <a:spcPts val="0"/>
              </a:spcBef>
              <a:spcAft>
                <a:spcPts val="0"/>
              </a:spcAft>
              <a:defRPr/>
            </a:pPr>
            <a:r>
              <a:rPr lang="en-GB" sz="1000" i="1" dirty="0">
                <a:solidFill>
                  <a:srgbClr val="000000"/>
                </a:solidFill>
                <a:latin typeface="Arial" panose="020B0604020202020204" pitchFamily="34" charset="0"/>
                <a:ea typeface="Myriad Pro"/>
                <a:cs typeface="Arial" panose="020B0604020202020204" pitchFamily="34" charset="0"/>
              </a:rPr>
              <a:t>Experience of care</a:t>
            </a:r>
            <a:endParaRPr lang="en-US" sz="1000" i="1" kern="100" dirty="0">
              <a:latin typeface="Arial" panose="020B0604020202020204" pitchFamily="34" charset="0"/>
              <a:ea typeface="Calibri" panose="020F0502020204030204" pitchFamily="34" charset="0"/>
              <a:cs typeface="Arial" panose="020B0604020202020204" pitchFamily="34" charset="0"/>
            </a:endParaRPr>
          </a:p>
          <a:p>
            <a:pPr marL="162000" indent="-162000" defTabSz="858439" fontAlgn="auto">
              <a:lnSpc>
                <a:spcPct val="107000"/>
              </a:lnSpc>
              <a:spcBef>
                <a:spcPts val="0"/>
              </a:spcBef>
              <a:spcAft>
                <a:spcPts val="0"/>
              </a:spcAft>
              <a:buFont typeface="Arial" panose="020B0604020202020204" pitchFamily="34" charset="0"/>
              <a:buChar char="•"/>
              <a:defRPr/>
            </a:pPr>
            <a:r>
              <a:rPr lang="en-US" sz="1000" b="0" kern="0" dirty="0">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indent="-162000" defTabSz="858439" fontAlgn="auto">
              <a:lnSpc>
                <a:spcPct val="107000"/>
              </a:lnSpc>
              <a:spcBef>
                <a:spcPts val="0"/>
              </a:spcBef>
              <a:spcAft>
                <a:spcPts val="0"/>
              </a:spcAft>
              <a:buFont typeface="Arial" panose="020B0604020202020204" pitchFamily="34" charset="0"/>
              <a:buChar char="•"/>
              <a:defRPr/>
            </a:pPr>
            <a:r>
              <a:rPr lang="en-US" sz="1000" b="0" kern="0" dirty="0">
                <a:latin typeface="Arial" panose="020B0604020202020204" pitchFamily="34" charset="0"/>
                <a:ea typeface="Calibri" panose="020F0502020204030204" pitchFamily="34" charset="0"/>
                <a:cs typeface="Arial" panose="020B0604020202020204" pitchFamily="34" charset="0"/>
              </a:rPr>
              <a:t>Was the newborn referred to by name and by the </a:t>
            </a:r>
            <a:r>
              <a:rPr lang="en-US" sz="1000" kern="0" dirty="0">
                <a:latin typeface="Arial" panose="020B0604020202020204" pitchFamily="34" charset="0"/>
                <a:ea typeface="Calibri" panose="020F0502020204030204" pitchFamily="34" charset="0"/>
                <a:cs typeface="Arial" panose="020B0604020202020204" pitchFamily="34" charset="0"/>
              </a:rPr>
              <a:t>correct sex?</a:t>
            </a:r>
            <a:endParaRPr lang="en-US" sz="1000" b="0" kern="100" dirty="0">
              <a:latin typeface="Arial" panose="020B0604020202020204" pitchFamily="34" charset="0"/>
              <a:ea typeface="Calibri" panose="020F0502020204030204" pitchFamily="34" charset="0"/>
              <a:cs typeface="Arial" panose="020B0604020202020204" pitchFamily="34" charset="0"/>
            </a:endParaRPr>
          </a:p>
          <a:p>
            <a:pPr algn="just"/>
            <a:endParaRPr lang="en-US" sz="1000" b="1" i="0" dirty="0">
              <a:latin typeface="Arial" panose="020B0604020202020204" pitchFamily="34" charset="0"/>
              <a:cs typeface="Arial" panose="020B0604020202020204" pitchFamily="34" charset="0"/>
            </a:endParaRPr>
          </a:p>
          <a:p>
            <a:endParaRPr lang="en-US" sz="1000" i="0" dirty="0">
              <a:latin typeface="Arial" panose="020B0604020202020204" pitchFamily="34" charset="0"/>
              <a:cs typeface="Arial" panose="020B0604020202020204" pitchFamily="34" charset="0"/>
            </a:endParaRPr>
          </a:p>
          <a:p>
            <a:endParaRPr lang="en-GB"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14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sz="1000" dirty="0"/>
          </a:p>
        </p:txBody>
      </p:sp>
    </p:spTree>
    <p:extLst>
      <p:ext uri="{BB962C8B-B14F-4D97-AF65-F5344CB8AC3E}">
        <p14:creationId xmlns:p14="http://schemas.microsoft.com/office/powerpoint/2010/main" val="1609117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dirty="0">
                <a:effectLst/>
                <a:latin typeface="Arial" panose="020B0604020202020204" pitchFamily="34" charset="0"/>
                <a:ea typeface="Calibri" panose="020F0502020204030204" pitchFamily="34" charset="0"/>
                <a:cs typeface="Times New Roman" panose="02020603050405020304" pitchFamily="18" charset="0"/>
              </a:rPr>
              <a:t>Review the Clinical practice checklist before observing or practicing in the clinical area.</a:t>
            </a:r>
            <a:endParaRPr lang="en-GB" sz="1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2284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80062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EE5C-E156-3628-6ED8-E7BE9CB23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934E2-E3D2-AE99-ECDB-D986A696A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BB8F0-C139-7B76-0226-66C20201C027}"/>
              </a:ext>
            </a:extLst>
          </p:cNvPr>
          <p:cNvSpPr>
            <a:spLocks noGrp="1"/>
          </p:cNvSpPr>
          <p:nvPr>
            <p:ph type="body" idx="1"/>
          </p:nvPr>
        </p:nvSpPr>
        <p:spPr/>
        <p:txBody>
          <a:bodyPr/>
          <a:lstStyle/>
          <a:p>
            <a:r>
              <a:rPr lang="en-GB" sz="1000" kern="100" dirty="0">
                <a:effectLst/>
                <a:latin typeface="Arial" panose="020B0604020202020204" pitchFamily="34" charset="0"/>
                <a:ea typeface="Calibri" panose="020F0502020204030204" pitchFamily="34" charset="0"/>
                <a:cs typeface="Times New Roman" panose="02020603050405020304" pitchFamily="18" charset="0"/>
              </a:rPr>
              <a:t>After the clinical practice, discuss the observations made, possible reasons for practices, and changes needed to improve the quality of essential </a:t>
            </a:r>
            <a:r>
              <a:rPr lang="en-GB" sz="1000" kern="100" dirty="0" err="1">
                <a:effectLst/>
                <a:latin typeface="Arial" panose="020B0604020202020204" pitchFamily="34" charset="0"/>
                <a:ea typeface="Calibri" panose="020F0502020204030204" pitchFamily="34" charset="0"/>
                <a:cs typeface="Times New Roman" panose="02020603050405020304" pitchFamily="18" charset="0"/>
              </a:rPr>
              <a:t>newborn</a:t>
            </a:r>
            <a:r>
              <a:rPr lang="en-GB" sz="1000" kern="100" dirty="0">
                <a:effectLst/>
                <a:latin typeface="Arial" panose="020B0604020202020204" pitchFamily="34" charset="0"/>
                <a:ea typeface="Calibri" panose="020F0502020204030204" pitchFamily="34" charset="0"/>
                <a:cs typeface="Times New Roman" panose="02020603050405020304" pitchFamily="18" charset="0"/>
              </a:rPr>
              <a:t> care.</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What new things will you do?</a:t>
            </a: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What old things will you not do?</a:t>
            </a: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How will you make a change?</a:t>
            </a:r>
          </a:p>
          <a:p>
            <a:endParaRPr lang="en-NO" sz="1000" dirty="0"/>
          </a:p>
        </p:txBody>
      </p:sp>
    </p:spTree>
    <p:extLst>
      <p:ext uri="{BB962C8B-B14F-4D97-AF65-F5344CB8AC3E}">
        <p14:creationId xmlns:p14="http://schemas.microsoft.com/office/powerpoint/2010/main" val="899433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Tree>
    <p:extLst>
      <p:ext uri="{BB962C8B-B14F-4D97-AF65-F5344CB8AC3E}">
        <p14:creationId xmlns:p14="http://schemas.microsoft.com/office/powerpoint/2010/main" val="379311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7763"/>
            <a:ext cx="4114800" cy="3086100"/>
          </a:xfrm>
        </p:spPr>
      </p:sp>
      <p:sp>
        <p:nvSpPr>
          <p:cNvPr id="3" name="Notes Placeholder 2"/>
          <p:cNvSpPr>
            <a:spLocks noGrp="1"/>
          </p:cNvSpPr>
          <p:nvPr>
            <p:ph type="body" idx="1"/>
          </p:nvPr>
        </p:nvSpPr>
        <p:spPr/>
        <p:txBody>
          <a:bodyPr/>
          <a:lstStyle/>
          <a:p>
            <a:pPr algn="l" defTabSz="858439" fontAlgn="auto">
              <a:spcBef>
                <a:spcPts val="0"/>
              </a:spcBef>
              <a:spcAft>
                <a:spcPts val="0"/>
              </a:spcAft>
              <a:defRPr/>
            </a:pPr>
            <a:r>
              <a:rPr lang="en-US" sz="1000" b="1" dirty="0">
                <a:latin typeface="Arial" panose="020B0604020202020204" pitchFamily="34" charset="0"/>
                <a:cs typeface="Arial" panose="020B0604020202020204" pitchFamily="34" charset="0"/>
              </a:rPr>
              <a:t>Baseline simulation</a:t>
            </a:r>
          </a:p>
          <a:p>
            <a:pPr algn="l" defTabSz="858439"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l" defTabSz="858439" fontAlgn="auto">
              <a:spcBef>
                <a:spcPts val="0"/>
              </a:spcBef>
              <a:spcAft>
                <a:spcPts val="0"/>
              </a:spcAft>
              <a:defRPr/>
            </a:pPr>
            <a:r>
              <a:rPr lang="en-US" sz="1000" b="1" i="0" kern="100" dirty="0">
                <a:latin typeface="Arial" panose="020B0604020202020204" pitchFamily="34" charset="0"/>
                <a:ea typeface="Calibri" panose="020F0502020204030204" pitchFamily="34" charset="0"/>
                <a:cs typeface="Arial" panose="020B0604020202020204" pitchFamily="34" charset="0"/>
              </a:rPr>
              <a:t>Skills and performance – </a:t>
            </a:r>
            <a:r>
              <a:rPr lang="en-US" sz="1000" i="0" kern="100" dirty="0">
                <a:latin typeface="Arial" panose="020B0604020202020204" pitchFamily="34" charset="0"/>
                <a:ea typeface="Calibri" panose="020F0502020204030204" pitchFamily="34" charset="0"/>
                <a:cs typeface="Arial" panose="020B0604020202020204" pitchFamily="34" charset="0"/>
              </a:rPr>
              <a:t>participants demonstrate</a:t>
            </a:r>
            <a:r>
              <a:rPr lang="en-US" sz="1000" b="1" kern="100" dirty="0">
                <a:latin typeface="Arial" panose="020B0604020202020204" pitchFamily="34" charset="0"/>
                <a:ea typeface="Calibri" panose="020F0502020204030204" pitchFamily="34" charset="0"/>
                <a:cs typeface="Arial" panose="020B0604020202020204" pitchFamily="34" charset="0"/>
              </a:rPr>
              <a:t> </a:t>
            </a:r>
            <a:r>
              <a:rPr lang="en-US" sz="1000" kern="100" dirty="0">
                <a:latin typeface="Arial" panose="020B0604020202020204" pitchFamily="34" charset="0"/>
                <a:ea typeface="Calibri" panose="020F0502020204030204" pitchFamily="34" charset="0"/>
                <a:cs typeface="Arial" panose="020B0604020202020204" pitchFamily="34" charset="0"/>
              </a:rPr>
              <a:t>communication on the ward round</a:t>
            </a:r>
            <a:r>
              <a:rPr lang="en-US" sz="1000" b="1" kern="100" dirty="0">
                <a:latin typeface="Arial" panose="020B0604020202020204" pitchFamily="34" charset="0"/>
                <a:ea typeface="Calibri" panose="020F0502020204030204" pitchFamily="34" charset="0"/>
                <a:cs typeface="Arial" panose="020B0604020202020204" pitchFamily="34" charset="0"/>
              </a:rPr>
              <a:t>.</a:t>
            </a:r>
            <a:endParaRPr lang="en-US" sz="1000" b="1" i="1" dirty="0">
              <a:latin typeface="Arial" panose="020B0604020202020204" pitchFamily="34" charset="0"/>
              <a:cs typeface="Arial" panose="020B0604020202020204" pitchFamily="34" charset="0"/>
            </a:endParaRPr>
          </a:p>
          <a:p>
            <a:pPr marL="162000" indent="-162000" algn="l"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Using the steps of good communication (Greet and Ask Listen Praise Advise and Check understanding ALPAC)</a:t>
            </a:r>
          </a:p>
          <a:p>
            <a:pPr marL="162000" indent="-162000" algn="l"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Using respectful and effective verbal communication</a:t>
            </a:r>
          </a:p>
          <a:p>
            <a:pPr marL="162000" indent="-162000" algn="l" defTabSz="858439" fontAlgn="auto">
              <a:spcBef>
                <a:spcPts val="0"/>
              </a:spcBef>
              <a:spcAft>
                <a:spcPts val="0"/>
              </a:spcAft>
              <a:buFont typeface="+mj-lt"/>
              <a:buAutoNum type="arabicPeriod"/>
              <a:defRPr/>
            </a:pPr>
            <a:r>
              <a:rPr lang="en-US" sz="1000" dirty="0">
                <a:latin typeface="Arial" panose="020B0604020202020204" pitchFamily="34" charset="0"/>
                <a:cs typeface="Arial" panose="020B0604020202020204" pitchFamily="34" charset="0"/>
              </a:rPr>
              <a:t>Showing responsive non-verbal communication</a:t>
            </a:r>
          </a:p>
          <a:p>
            <a:pPr algn="l" defTabSz="858439" fontAlgn="auto">
              <a:spcBef>
                <a:spcPts val="0"/>
              </a:spcBef>
              <a:spcAft>
                <a:spcPts val="0"/>
              </a:spcAft>
              <a:defRPr/>
            </a:pPr>
            <a:endParaRPr lang="en-US" sz="1000" b="1" i="1" dirty="0">
              <a:solidFill>
                <a:srgbClr val="000000"/>
              </a:solidFill>
              <a:latin typeface="Arial" panose="020B0604020202020204" pitchFamily="34" charset="0"/>
              <a:ea typeface="Myriad Pro"/>
              <a:cs typeface="Arial" panose="020B0604020202020204" pitchFamily="34" charset="0"/>
            </a:endParaRPr>
          </a:p>
          <a:p>
            <a:pPr algn="l" defTabSz="858439" fontAlgn="auto">
              <a:spcBef>
                <a:spcPts val="0"/>
              </a:spcBef>
              <a:spcAft>
                <a:spcPts val="0"/>
              </a:spcAft>
              <a:defRPr/>
            </a:pPr>
            <a:r>
              <a:rPr lang="en-US" sz="1000" b="1" i="0" dirty="0">
                <a:solidFill>
                  <a:srgbClr val="000000"/>
                </a:solidFill>
                <a:latin typeface="Arial" panose="020B0604020202020204" pitchFamily="34" charset="0"/>
                <a:ea typeface="Myriad Pro"/>
                <a:cs typeface="Arial" panose="020B0604020202020204" pitchFamily="34" charset="0"/>
              </a:rPr>
              <a:t>Debriefing – </a:t>
            </a:r>
            <a:r>
              <a:rPr lang="en-US" sz="1000" i="0" dirty="0">
                <a:solidFill>
                  <a:srgbClr val="000000"/>
                </a:solidFill>
                <a:latin typeface="Arial" panose="020B0604020202020204" pitchFamily="34" charset="0"/>
                <a:ea typeface="Myriad Pro"/>
                <a:cs typeface="Arial" panose="020B0604020202020204" pitchFamily="34" charset="0"/>
              </a:rPr>
              <a:t>participants self-reflect and give feedback to one another in their roles</a:t>
            </a:r>
            <a:r>
              <a:rPr lang="en-US" sz="1000" b="1" i="0" dirty="0">
                <a:solidFill>
                  <a:srgbClr val="000000"/>
                </a:solidFill>
                <a:latin typeface="Arial" panose="020B0604020202020204" pitchFamily="34" charset="0"/>
                <a:ea typeface="Myriad Pro"/>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algn="l" defTabSz="858439" fontAlgn="auto">
              <a:spcBef>
                <a:spcPts val="0"/>
              </a:spcBef>
              <a:spcAft>
                <a:spcPts val="0"/>
              </a:spcAft>
              <a:defRPr/>
            </a:pPr>
            <a:r>
              <a:rPr lang="en-US" sz="1000" i="1" dirty="0">
                <a:latin typeface="Arial" panose="020B0604020202020204" pitchFamily="34" charset="0"/>
                <a:cs typeface="Arial" panose="020B0604020202020204" pitchFamily="34" charset="0"/>
              </a:rPr>
              <a:t>Provision of care (performance objectives)</a:t>
            </a:r>
          </a:p>
          <a:p>
            <a:pPr marL="171450" indent="-171450" algn="l" defTabSz="858439" fontAlgn="auto">
              <a:spcBef>
                <a:spcPts val="0"/>
              </a:spcBef>
              <a:spcAft>
                <a:spcPts val="0"/>
              </a:spcAft>
              <a:buFont typeface="Arial" panose="020B0604020202020204" pitchFamily="34" charset="0"/>
              <a:buChar char="•"/>
              <a:defRPr/>
            </a:pPr>
            <a:r>
              <a:rPr lang="en-GB" sz="1000" b="0" dirty="0">
                <a:latin typeface="Arial" panose="020B0604020202020204" pitchFamily="34" charset="0"/>
                <a:cs typeface="Arial" panose="020B0604020202020204" pitchFamily="34" charset="0"/>
              </a:rPr>
              <a:t>What was done well?  </a:t>
            </a:r>
          </a:p>
          <a:p>
            <a:pPr marL="171450" indent="-171450" algn="l" defTabSz="858439" fontAlgn="auto">
              <a:spcBef>
                <a:spcPts val="0"/>
              </a:spcBef>
              <a:spcAft>
                <a:spcPts val="0"/>
              </a:spcAft>
              <a:buFont typeface="Arial" panose="020B0604020202020204" pitchFamily="34" charset="0"/>
              <a:buChar char="•"/>
              <a:defRPr/>
            </a:pPr>
            <a:r>
              <a:rPr lang="en-GB" sz="1000" b="0" dirty="0">
                <a:latin typeface="Arial" panose="020B0604020202020204" pitchFamily="34" charset="0"/>
                <a:cs typeface="Arial" panose="020B0604020202020204" pitchFamily="34" charset="0"/>
              </a:rPr>
              <a:t>What could have been done better? </a:t>
            </a:r>
          </a:p>
          <a:p>
            <a:pPr marL="171450" indent="-171450" algn="l" defTabSz="858439" fontAlgn="auto">
              <a:spcBef>
                <a:spcPts val="0"/>
              </a:spcBef>
              <a:spcAft>
                <a:spcPts val="0"/>
              </a:spcAft>
              <a:buFont typeface="Arial" panose="020B0604020202020204" pitchFamily="34" charset="0"/>
              <a:buChar char="•"/>
              <a:defRPr/>
            </a:pPr>
            <a:r>
              <a:rPr lang="en-GB" sz="1000" b="0" dirty="0">
                <a:latin typeface="Arial" panose="020B0604020202020204" pitchFamily="34" charset="0"/>
                <a:cs typeface="Arial" panose="020B0604020202020204" pitchFamily="34" charset="0"/>
              </a:rPr>
              <a:t>What will you change the next time?</a:t>
            </a:r>
          </a:p>
          <a:p>
            <a:pPr marL="171450" indent="-171450" algn="l" defTabSz="858439" fontAlgn="auto">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Was data recorded and used?</a:t>
            </a:r>
          </a:p>
          <a:p>
            <a:pPr marL="171450" indent="-171450" algn="l" defTabSz="858439" fontAlgn="auto">
              <a:spcBef>
                <a:spcPts val="0"/>
              </a:spcBef>
              <a:spcAft>
                <a:spcPts val="0"/>
              </a:spcAft>
              <a:buFont typeface="Arial" panose="020B0604020202020204" pitchFamily="34" charset="0"/>
              <a:buChar char="•"/>
              <a:defRPr/>
            </a:pPr>
            <a:endParaRPr lang="en-US" sz="1000" dirty="0">
              <a:latin typeface="Arial" panose="020B0604020202020204" pitchFamily="34" charset="0"/>
              <a:cs typeface="Arial" panose="020B0604020202020204" pitchFamily="34" charset="0"/>
            </a:endParaRPr>
          </a:p>
          <a:p>
            <a:pPr algn="l" defTabSz="858439" fontAlgn="auto">
              <a:lnSpc>
                <a:spcPct val="107000"/>
              </a:lnSpc>
              <a:spcBef>
                <a:spcPts val="0"/>
              </a:spcBef>
              <a:spcAft>
                <a:spcPts val="0"/>
              </a:spcAft>
              <a:defRPr/>
            </a:pPr>
            <a:r>
              <a:rPr lang="en-GB" sz="1000" i="1" dirty="0">
                <a:solidFill>
                  <a:srgbClr val="000000"/>
                </a:solidFill>
                <a:latin typeface="Arial" panose="020B0604020202020204" pitchFamily="34" charset="0"/>
                <a:ea typeface="Myriad Pro"/>
                <a:cs typeface="Arial" panose="020B0604020202020204" pitchFamily="34" charset="0"/>
              </a:rPr>
              <a:t>Experience of care:</a:t>
            </a:r>
            <a:endParaRPr lang="en-US" sz="1000" i="1" kern="100" dirty="0">
              <a:latin typeface="Arial" panose="020B0604020202020204" pitchFamily="34" charset="0"/>
              <a:ea typeface="Calibri" panose="020F0502020204030204" pitchFamily="34" charset="0"/>
              <a:cs typeface="Arial" panose="020B0604020202020204" pitchFamily="34" charset="0"/>
            </a:endParaRPr>
          </a:p>
          <a:p>
            <a:pPr marL="162000" indent="-162000" algn="l" defTabSz="858439" fontAlgn="auto">
              <a:lnSpc>
                <a:spcPct val="107000"/>
              </a:lnSpc>
              <a:spcBef>
                <a:spcPts val="0"/>
              </a:spcBef>
              <a:spcAft>
                <a:spcPts val="0"/>
              </a:spcAft>
              <a:buFont typeface="Arial" panose="020B0604020202020204" pitchFamily="34" charset="0"/>
              <a:buChar char="•"/>
              <a:defRPr/>
            </a:pPr>
            <a:r>
              <a:rPr lang="en-US" sz="1000" b="0" kern="0" dirty="0">
                <a:latin typeface="Arial" panose="020B0604020202020204" pitchFamily="34" charset="0"/>
                <a:ea typeface="Times New Roman" panose="02020603050405020304" pitchFamily="18" charset="0"/>
                <a:cs typeface="Arial" panose="020B0604020202020204" pitchFamily="34" charset="0"/>
              </a:rPr>
              <a:t>Was the communication respectful and the language appropriate?</a:t>
            </a:r>
          </a:p>
          <a:p>
            <a:pPr marL="162000" indent="-162000" algn="l" defTabSz="858439" fontAlgn="auto">
              <a:lnSpc>
                <a:spcPct val="107000"/>
              </a:lnSpc>
              <a:spcBef>
                <a:spcPts val="0"/>
              </a:spcBef>
              <a:spcAft>
                <a:spcPts val="0"/>
              </a:spcAft>
              <a:buFont typeface="Arial" panose="020B0604020202020204" pitchFamily="34" charset="0"/>
              <a:buChar char="•"/>
              <a:defRPr/>
            </a:pPr>
            <a:r>
              <a:rPr lang="en-US" sz="1000" b="0" kern="0" dirty="0">
                <a:latin typeface="Arial" panose="020B0604020202020204" pitchFamily="34" charset="0"/>
                <a:ea typeface="Calibri" panose="020F0502020204030204" pitchFamily="34" charset="0"/>
                <a:cs typeface="Arial" panose="020B0604020202020204" pitchFamily="34" charset="0"/>
              </a:rPr>
              <a:t>Was the newborn referred to by name and by the </a:t>
            </a:r>
            <a:r>
              <a:rPr lang="en-US" sz="1000" kern="0" dirty="0">
                <a:latin typeface="Arial" panose="020B0604020202020204" pitchFamily="34" charset="0"/>
                <a:ea typeface="Calibri" panose="020F0502020204030204" pitchFamily="34" charset="0"/>
                <a:cs typeface="Arial" panose="020B0604020202020204" pitchFamily="34" charset="0"/>
              </a:rPr>
              <a:t>correct sex?</a:t>
            </a:r>
            <a:endParaRPr lang="en-US" sz="1000" b="0" kern="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789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Have you ever seen or experienced such communication and behavior?</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Does verbal abuse happen in your setting?</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To start to address disrespectful care and mistreatment we need to understand the underlying causes. Reflect on why there is poor communication and disrespectful care in your context.</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Mothers with disabilities face many difficulties in access to quality health care. </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Their experience of care is often poor due to the negative attitudes of health workers. </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marL="0" indent="-162000" algn="l" defTabSz="914400" rtl="0" eaLnBrk="1" latinLnBrk="0" hangingPunct="1"/>
            <a:r>
              <a:rPr lang="en-US" sz="1000" b="1" kern="1200" dirty="0">
                <a:solidFill>
                  <a:schemeClr val="tx1"/>
                </a:solidFill>
                <a:latin typeface="Arial" panose="020B0604020202020204" pitchFamily="34" charset="0"/>
                <a:ea typeface="+mn-ea"/>
                <a:cs typeface="Arial" panose="020B0604020202020204" pitchFamily="34" charset="0"/>
              </a:rPr>
              <a:t>How do you communicate with mothers with visual impairments, who are deaf, who have physical or intellectual disabilities?</a:t>
            </a:r>
          </a:p>
          <a:p>
            <a:pPr marL="162000" indent="-162000"/>
            <a:endParaRPr lang="en-US" sz="1000" dirty="0">
              <a:latin typeface="Arial" panose="020B0604020202020204" pitchFamily="34" charset="0"/>
              <a:cs typeface="Arial" panose="020B0604020202020204" pitchFamily="34" charset="0"/>
            </a:endParaRP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There are people with disabilities in every ethnic and minority community and in other marginalized groups such as refugees, internally displaced persons and indigenous people.</a:t>
            </a:r>
          </a:p>
          <a:p>
            <a:pPr marL="162000" indent="-162000">
              <a:buFont typeface="Arial" panose="020B0604020202020204" pitchFamily="34" charset="0"/>
              <a:buChar char="•"/>
            </a:pPr>
            <a:r>
              <a:rPr lang="en-US" sz="1000" dirty="0">
                <a:latin typeface="Arial" panose="020B0604020202020204" pitchFamily="34" charset="0"/>
                <a:cs typeface="Arial" panose="020B0604020202020204" pitchFamily="34" charset="0"/>
              </a:rPr>
              <a:t>For these populations, be doubly sure to remove barriers to care and ensure respectful communication.</a:t>
            </a:r>
          </a:p>
          <a:p>
            <a:pPr marL="162000" indent="-1620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162000" indent="-162000" algn="l"/>
            <a:r>
              <a:rPr lang="en-US" sz="1000" i="1" dirty="0">
                <a:latin typeface="Arial" panose="020B0604020202020204" pitchFamily="34" charset="0"/>
                <a:cs typeface="Arial" panose="020B0604020202020204" pitchFamily="34" charset="0"/>
              </a:rPr>
              <a:t>To learn more</a:t>
            </a:r>
          </a:p>
          <a:p>
            <a:pPr marL="162000" indent="-162000" algn="l">
              <a:buFont typeface="Arial" panose="020B0604020202020204" pitchFamily="34" charset="0"/>
              <a:buChar char="•"/>
            </a:pPr>
            <a:r>
              <a:rPr lang="en-GB" sz="1000" i="1" spc="-15" dirty="0">
                <a:solidFill>
                  <a:srgbClr val="007DC5"/>
                </a:solidFill>
                <a:effectLst/>
                <a:latin typeface="Myriad Pro" panose="020B0503030403020204" pitchFamily="34" charset="0"/>
                <a:ea typeface="Myriad Pro"/>
                <a:cs typeface="Myriad Pro"/>
                <a:hlinkClick r:id="rId3"/>
              </a:rPr>
              <a:t>Diorgu</a:t>
            </a:r>
            <a:r>
              <a:rPr lang="en-GB" sz="1000" i="1" spc="-70"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FC,</a:t>
            </a:r>
            <a:r>
              <a:rPr lang="en-GB" sz="1000" i="1" spc="-7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George</a:t>
            </a:r>
            <a:r>
              <a:rPr lang="en-GB" sz="1000" i="1" spc="-75" dirty="0">
                <a:solidFill>
                  <a:srgbClr val="007DC5"/>
                </a:solidFill>
                <a:effectLst/>
                <a:latin typeface="Myriad Pro" panose="020B0503030403020204" pitchFamily="34" charset="0"/>
                <a:ea typeface="Myriad Pro"/>
                <a:cs typeface="Myriad Pro"/>
                <a:hlinkClick r:id="rId3"/>
              </a:rPr>
              <a:t> </a:t>
            </a:r>
            <a:r>
              <a:rPr lang="en-GB" sz="1000" i="1" dirty="0">
                <a:solidFill>
                  <a:srgbClr val="007DC5"/>
                </a:solidFill>
                <a:effectLst/>
                <a:latin typeface="Myriad Pro" panose="020B0503030403020204" pitchFamily="34" charset="0"/>
                <a:ea typeface="Myriad Pro"/>
                <a:cs typeface="Myriad Pro"/>
                <a:hlinkClick r:id="rId3"/>
              </a:rPr>
              <a:t>AN.</a:t>
            </a:r>
            <a:r>
              <a:rPr lang="en-GB" sz="1000" i="1" spc="-7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Broader</a:t>
            </a:r>
            <a:r>
              <a:rPr lang="en-GB" sz="1000" i="1" spc="-7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driver</a:t>
            </a:r>
            <a:r>
              <a:rPr lang="en-GB" sz="1000" i="1" spc="-75" dirty="0">
                <a:solidFill>
                  <a:srgbClr val="007DC5"/>
                </a:solidFill>
                <a:effectLst/>
                <a:latin typeface="Myriad Pro" panose="020B0503030403020204" pitchFamily="34" charset="0"/>
                <a:ea typeface="Myriad Pro"/>
                <a:cs typeface="Myriad Pro"/>
                <a:hlinkClick r:id="rId3"/>
              </a:rPr>
              <a:t> </a:t>
            </a:r>
            <a:r>
              <a:rPr lang="en-GB" sz="1000" i="1" dirty="0">
                <a:solidFill>
                  <a:srgbClr val="007DC5"/>
                </a:solidFill>
                <a:effectLst/>
                <a:latin typeface="Myriad Pro" panose="020B0503030403020204" pitchFamily="34" charset="0"/>
                <a:ea typeface="Myriad Pro"/>
                <a:cs typeface="Myriad Pro"/>
                <a:hlinkClick r:id="rId3"/>
              </a:rPr>
              <a:t>of</a:t>
            </a:r>
            <a:r>
              <a:rPr lang="en-GB" sz="1000" i="1" spc="-7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disrespectful maternity</a:t>
            </a:r>
            <a:r>
              <a:rPr lang="en-GB" sz="1000" i="1" spc="-60" dirty="0">
                <a:solidFill>
                  <a:srgbClr val="007DC5"/>
                </a:solidFill>
                <a:effectLst/>
                <a:latin typeface="Myriad Pro" panose="020B0503030403020204" pitchFamily="34" charset="0"/>
                <a:ea typeface="Myriad Pro"/>
                <a:cs typeface="Myriad Pro"/>
                <a:hlinkClick r:id="rId3"/>
              </a:rPr>
              <a:t> </a:t>
            </a:r>
            <a:r>
              <a:rPr lang="en-GB" sz="1000" i="1" spc="-20" dirty="0">
                <a:solidFill>
                  <a:srgbClr val="007DC5"/>
                </a:solidFill>
                <a:effectLst/>
                <a:latin typeface="Myriad Pro" panose="020B0503030403020204" pitchFamily="34" charset="0"/>
                <a:ea typeface="Myriad Pro"/>
                <a:cs typeface="Myriad Pro"/>
                <a:hlinkClick r:id="rId3"/>
              </a:rPr>
              <a:t>care:</a:t>
            </a:r>
            <a:r>
              <a:rPr lang="en-GB" sz="1000" i="1" spc="-5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power</a:t>
            </a:r>
            <a:r>
              <a:rPr lang="en-GB" sz="1000" i="1" spc="-5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dynamics.</a:t>
            </a:r>
            <a:r>
              <a:rPr lang="en-GB" sz="1000" i="1" spc="-5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Obstet</a:t>
            </a:r>
            <a:r>
              <a:rPr lang="en-GB" sz="1000" i="1" spc="-5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Gynecol</a:t>
            </a:r>
            <a:r>
              <a:rPr lang="en-GB" sz="1000" i="1" spc="-60" dirty="0">
                <a:solidFill>
                  <a:srgbClr val="007DC5"/>
                </a:solidFill>
                <a:effectLst/>
                <a:latin typeface="Myriad Pro" panose="020B0503030403020204" pitchFamily="34" charset="0"/>
                <a:ea typeface="Myriad Pro"/>
                <a:cs typeface="Myriad Pro"/>
                <a:hlinkClick r:id="rId3"/>
              </a:rPr>
              <a:t> </a:t>
            </a:r>
            <a:r>
              <a:rPr lang="en-GB" sz="1000" i="1" dirty="0">
                <a:solidFill>
                  <a:srgbClr val="007DC5"/>
                </a:solidFill>
                <a:effectLst/>
                <a:latin typeface="Myriad Pro" panose="020B0503030403020204" pitchFamily="34" charset="0"/>
                <a:ea typeface="Myriad Pro"/>
                <a:cs typeface="Myriad Pro"/>
                <a:hlinkClick r:id="rId3"/>
              </a:rPr>
              <a:t>Int</a:t>
            </a:r>
            <a:r>
              <a:rPr lang="en-GB" sz="1000" i="1" spc="-55" dirty="0">
                <a:solidFill>
                  <a:srgbClr val="007DC5"/>
                </a:solidFill>
                <a:effectLst/>
                <a:latin typeface="Myriad Pro" panose="020B0503030403020204" pitchFamily="34" charset="0"/>
                <a:ea typeface="Myriad Pro"/>
                <a:cs typeface="Myriad Pro"/>
                <a:hlinkClick r:id="rId3"/>
              </a:rPr>
              <a:t> </a:t>
            </a:r>
            <a:r>
              <a:rPr lang="en-GB" sz="1000" i="1" dirty="0">
                <a:solidFill>
                  <a:srgbClr val="007DC5"/>
                </a:solidFill>
                <a:effectLst/>
                <a:latin typeface="Myriad Pro" panose="020B0503030403020204" pitchFamily="34" charset="0"/>
                <a:ea typeface="Myriad Pro"/>
                <a:cs typeface="Myriad Pro"/>
                <a:hlinkClick r:id="rId3"/>
              </a:rPr>
              <a:t>J.</a:t>
            </a:r>
            <a:r>
              <a:rPr lang="en-GB" sz="1000" i="1" spc="-55" dirty="0">
                <a:solidFill>
                  <a:srgbClr val="007DC5"/>
                </a:solidFill>
                <a:effectLst/>
                <a:latin typeface="Myriad Pro" panose="020B0503030403020204" pitchFamily="34" charset="0"/>
                <a:ea typeface="Myriad Pro"/>
                <a:cs typeface="Myriad Pro"/>
                <a:hlinkClick r:id="rId3"/>
              </a:rPr>
              <a:t> </a:t>
            </a:r>
            <a:r>
              <a:rPr lang="en-GB" sz="1000" i="1" spc="-15" dirty="0">
                <a:solidFill>
                  <a:srgbClr val="007DC5"/>
                </a:solidFill>
                <a:effectLst/>
                <a:latin typeface="Myriad Pro" panose="020B0503030403020204" pitchFamily="34" charset="0"/>
                <a:ea typeface="Myriad Pro"/>
                <a:cs typeface="Myriad Pro"/>
                <a:hlinkClick r:id="rId3"/>
              </a:rPr>
              <a:t>2021;12(3):130-133</a:t>
            </a:r>
            <a:endParaRPr lang="en-GB" sz="1000" i="1" spc="-15" dirty="0">
              <a:solidFill>
                <a:srgbClr val="007DC5"/>
              </a:solidFill>
              <a:effectLst/>
              <a:latin typeface="Myriad Pro" panose="020B0503030403020204" pitchFamily="34" charset="0"/>
              <a:ea typeface="Myriad Pro"/>
              <a:cs typeface="Myriad Pro"/>
            </a:endParaRPr>
          </a:p>
          <a:p>
            <a:pPr marL="162000" indent="-16200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Attitudinal barriers to communication</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Understanding communication barriers and removing them</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Disability inclusive communication</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WHO respectful care</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407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Tree>
    <p:extLst>
      <p:ext uri="{BB962C8B-B14F-4D97-AF65-F5344CB8AC3E}">
        <p14:creationId xmlns:p14="http://schemas.microsoft.com/office/powerpoint/2010/main" val="16620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58439" fontAlgn="auto">
              <a:spcBef>
                <a:spcPts val="0"/>
              </a:spcBef>
              <a:spcAft>
                <a:spcPts val="0"/>
              </a:spcAft>
              <a:defRPr/>
            </a:pPr>
            <a:r>
              <a:rPr lang="en-US" sz="1000" b="1" dirty="0">
                <a:latin typeface="Arial" panose="020B0604020202020204" pitchFamily="34" charset="0"/>
                <a:cs typeface="Arial" panose="020B0604020202020204" pitchFamily="34" charset="0"/>
              </a:rPr>
              <a:t>Which rights are not applied in your country?</a:t>
            </a:r>
          </a:p>
          <a:p>
            <a:pPr defTabSz="858439" fontAlgn="auto">
              <a:spcBef>
                <a:spcPts val="0"/>
              </a:spcBef>
              <a:spcAft>
                <a:spcPts val="0"/>
              </a:spcAft>
              <a:defRPr/>
            </a:pPr>
            <a:endParaRPr lang="en-US" sz="1000" b="1" dirty="0">
              <a:latin typeface="Arial" panose="020B0604020202020204" pitchFamily="34" charset="0"/>
              <a:cs typeface="Arial" panose="020B0604020202020204" pitchFamily="34" charset="0"/>
            </a:endParaRPr>
          </a:p>
          <a:p>
            <a:pPr marL="171450" indent="-171450" defTabSz="858439" fontAlgn="auto">
              <a:spcBef>
                <a:spcPts val="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Newborns have fundamental rights and freedoms, as stipulated in international law.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These include the rights to:</a:t>
            </a:r>
          </a:p>
          <a:p>
            <a:pPr marL="342000" lvl="1" indent="-171450" defTabSz="858439" fontAlgn="auto">
              <a:spcBef>
                <a:spcPts val="0"/>
              </a:spcBef>
              <a:spcAft>
                <a:spcPts val="0"/>
              </a:spcAft>
              <a:buFont typeface="Courier New" panose="02070309020205020404" pitchFamily="49" charset="0"/>
              <a:buChar char="o"/>
              <a:defRPr/>
            </a:pPr>
            <a:r>
              <a:rPr lang="en-US" sz="1000" b="0" dirty="0">
                <a:latin typeface="Arial" panose="020B0604020202020204" pitchFamily="34" charset="0"/>
                <a:cs typeface="Arial" panose="020B0604020202020204" pitchFamily="34" charset="0"/>
              </a:rPr>
              <a:t>survival, health and development </a:t>
            </a:r>
          </a:p>
          <a:p>
            <a:pPr marL="342000" lvl="1" indent="-171450" defTabSz="858439" fontAlgn="auto">
              <a:spcBef>
                <a:spcPts val="0"/>
              </a:spcBef>
              <a:spcAft>
                <a:spcPts val="0"/>
              </a:spcAft>
              <a:buFont typeface="Courier New" panose="02070309020205020404" pitchFamily="49" charset="0"/>
              <a:buChar char="o"/>
              <a:defRPr/>
            </a:pPr>
            <a:r>
              <a:rPr lang="en-US" sz="1000" b="0" dirty="0">
                <a:latin typeface="Arial" panose="020B0604020202020204" pitchFamily="34" charset="0"/>
                <a:cs typeface="Arial" panose="020B0604020202020204" pitchFamily="34" charset="0"/>
              </a:rPr>
              <a:t>a legal identity from birth</a:t>
            </a:r>
          </a:p>
          <a:p>
            <a:pPr marL="342000" lvl="1" indent="-171450" defTabSz="858439" fontAlgn="auto">
              <a:spcBef>
                <a:spcPts val="0"/>
              </a:spcBef>
              <a:spcAft>
                <a:spcPts val="0"/>
              </a:spcAft>
              <a:buFont typeface="Courier New" panose="02070309020205020404" pitchFamily="49" charset="0"/>
              <a:buChar char="o"/>
              <a:defRPr/>
            </a:pPr>
            <a:r>
              <a:rPr lang="en-US" sz="1000" b="0" dirty="0">
                <a:latin typeface="Arial" panose="020B0604020202020204" pitchFamily="34" charset="0"/>
                <a:cs typeface="Arial" panose="020B0604020202020204" pitchFamily="34" charset="0"/>
              </a:rPr>
              <a:t>be protected from harm, violence and neglect </a:t>
            </a:r>
          </a:p>
          <a:p>
            <a:pPr marL="342000" lvl="1" indent="-171450" defTabSz="858439" fontAlgn="auto">
              <a:spcBef>
                <a:spcPts val="0"/>
              </a:spcBef>
              <a:spcAft>
                <a:spcPts val="0"/>
              </a:spcAft>
              <a:buFont typeface="Courier New" panose="02070309020205020404" pitchFamily="49" charset="0"/>
              <a:buChar char="o"/>
              <a:defRPr/>
            </a:pPr>
            <a:r>
              <a:rPr lang="en-US" sz="1000" b="0" dirty="0">
                <a:latin typeface="Arial" panose="020B0604020202020204" pitchFamily="34" charset="0"/>
                <a:cs typeface="Arial" panose="020B0604020202020204" pitchFamily="34" charset="0"/>
              </a:rPr>
              <a:t>a caring, loving and nurturing environment – even in humanitarian and fragile settings.</a:t>
            </a:r>
            <a:endParaRPr lang="en-US" sz="1000" dirty="0">
              <a:latin typeface="Arial" panose="020B0604020202020204" pitchFamily="34" charset="0"/>
              <a:cs typeface="Arial" panose="020B0604020202020204" pitchFamily="34" charset="0"/>
            </a:endParaRPr>
          </a:p>
          <a:p>
            <a:pPr defTabSz="858439"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defTabSz="858439" fontAlgn="auto">
              <a:spcBef>
                <a:spcPts val="600"/>
              </a:spcBef>
              <a:spcAft>
                <a:spcPts val="0"/>
              </a:spcAft>
              <a:defRPr/>
            </a:pPr>
            <a:r>
              <a:rPr lang="en-US" sz="1000" b="1" dirty="0">
                <a:latin typeface="Arial" panose="020B0604020202020204" pitchFamily="34" charset="0"/>
                <a:cs typeface="Arial" panose="020B0604020202020204" pitchFamily="34" charset="0"/>
              </a:rPr>
              <a:t>Newborns can be subject to harm and mistreatment. All newborns are at risk.</a:t>
            </a:r>
          </a:p>
          <a:p>
            <a:pPr marL="171450" indent="-171450" defTabSz="858439" fontAlgn="auto">
              <a:spcBef>
                <a:spcPts val="30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Sometimes there is a failure to meet standards of care, with separation of mother and baby or no consent for treatment or referral or no communication about birth registration.</a:t>
            </a:r>
          </a:p>
          <a:p>
            <a:pPr marL="171450" indent="-171450" defTabSz="858439" fontAlgn="auto">
              <a:spcBef>
                <a:spcPts val="30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There may be stigma and discrimination against girls/newborns with congenital malformations/small or preterm newborns/newborns from excluded groups ethnic/religious, etc., unmarried mothers/adolescent mothers/mothers with disabilities.</a:t>
            </a:r>
          </a:p>
          <a:p>
            <a:pPr marL="171450" indent="-171450" defTabSz="858439" fontAlgn="auto">
              <a:spcBef>
                <a:spcPts val="30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All newborns should have respectful, gentle care.</a:t>
            </a:r>
          </a:p>
          <a:p>
            <a:pPr marL="171450" indent="-171450" defTabSz="858439" fontAlgn="auto">
              <a:spcBef>
                <a:spcPts val="30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Always consider the environment noise/light.</a:t>
            </a:r>
          </a:p>
          <a:p>
            <a:pPr marL="171450" indent="-171450" defTabSz="858439" fontAlgn="auto">
              <a:spcBef>
                <a:spcPts val="30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Give pain relief, including skin-to-skin care and breast milk/sucrose for all procedures.</a:t>
            </a:r>
          </a:p>
          <a:p>
            <a:pPr marL="171450" indent="-171450" defTabSz="858439" fontAlgn="auto">
              <a:spcBef>
                <a:spcPts val="30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Avoid harmful practices (for example, routine suctioning, routine separation).</a:t>
            </a:r>
          </a:p>
          <a:p>
            <a:pPr marL="171450" indent="-171450" defTabSz="858439" fontAlgn="auto">
              <a:spcBef>
                <a:spcPts val="300"/>
              </a:spcBef>
              <a:spcAft>
                <a:spcPts val="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Avoid rough handling (this is more common when mother had physical abuse).</a:t>
            </a:r>
          </a:p>
          <a:p>
            <a:pPr marL="171450" indent="-171450" defTabSz="858439" fontAlgn="auto">
              <a:spcBef>
                <a:spcPts val="0"/>
              </a:spcBef>
              <a:spcAft>
                <a:spcPts val="0"/>
              </a:spcAft>
              <a:buFont typeface="Arial" panose="020B0604020202020204" pitchFamily="34" charset="0"/>
              <a:buChar char="•"/>
              <a:defRPr/>
            </a:pPr>
            <a:endParaRPr lang="en-US" sz="1000"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To learn more </a:t>
            </a:r>
            <a:br>
              <a:rPr lang="en-US" sz="1000" i="1" dirty="0">
                <a:latin typeface="Arial" panose="020B0604020202020204" pitchFamily="34" charset="0"/>
                <a:cs typeface="Arial" panose="020B0604020202020204" pitchFamily="34" charset="0"/>
              </a:rPr>
            </a:br>
            <a:r>
              <a:rPr lang="en-US" sz="1000" i="1" dirty="0">
                <a:latin typeface="Arial" panose="020B0604020202020204" pitchFamily="34" charset="0"/>
                <a:cs typeface="Arial" panose="020B0604020202020204" pitchFamily="34" charset="0"/>
                <a:hlinkClick r:id="rId3"/>
              </a:rPr>
              <a:t>Defining disrespect and abuse of newborns a review of the evidence</a:t>
            </a:r>
            <a:endParaRPr 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96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Tree>
    <p:extLst>
      <p:ext uri="{BB962C8B-B14F-4D97-AF65-F5344CB8AC3E}">
        <p14:creationId xmlns:p14="http://schemas.microsoft.com/office/powerpoint/2010/main" val="2949324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8439"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Could you imagine yourself in other people´s shoes?</a:t>
            </a:r>
          </a:p>
          <a:p>
            <a:pPr defTabSz="858439" fontAlgn="auto">
              <a:spcBef>
                <a:spcPts val="0"/>
              </a:spcBef>
              <a:spcAft>
                <a:spcPts val="0"/>
              </a:spcAft>
              <a:defRPr/>
            </a:pPr>
            <a:endParaRPr lang="en-GB" sz="1000" i="1" dirty="0">
              <a:latin typeface="Arial" panose="020B0604020202020204" pitchFamily="34" charset="0"/>
              <a:cs typeface="Arial" panose="020B0604020202020204" pitchFamily="34" charset="0"/>
            </a:endParaRPr>
          </a:p>
          <a:p>
            <a:pPr defTabSz="858439" fontAlgn="auto">
              <a:spcBef>
                <a:spcPts val="0"/>
              </a:spcBef>
              <a:spcAft>
                <a:spcPts val="0"/>
              </a:spcAft>
              <a:defRPr/>
            </a:pPr>
            <a:r>
              <a:rPr lang="en-GB" sz="1000" i="1" dirty="0">
                <a:latin typeface="Arial" panose="020B0604020202020204" pitchFamily="34" charset="0"/>
                <a:cs typeface="Arial" panose="020B0604020202020204" pitchFamily="34" charset="0"/>
              </a:rPr>
              <a:t>View video</a:t>
            </a:r>
            <a:endParaRPr lang="en-US" sz="1000" i="1" dirty="0">
              <a:latin typeface="Arial" panose="020B0604020202020204" pitchFamily="34" charset="0"/>
              <a:cs typeface="Arial" panose="020B0604020202020204" pitchFamily="34" charset="0"/>
            </a:endParaRPr>
          </a:p>
          <a:p>
            <a:pPr defTabSz="858439" fontAlgn="auto">
              <a:spcBef>
                <a:spcPts val="0"/>
              </a:spcBef>
              <a:spcAft>
                <a:spcPts val="0"/>
              </a:spcAft>
              <a:defRPr/>
            </a:pPr>
            <a:endParaRPr lang="en-GB" sz="1000" dirty="0">
              <a:latin typeface="Arial" panose="020B0604020202020204" pitchFamily="34" charset="0"/>
              <a:cs typeface="Arial" panose="020B0604020202020204" pitchFamily="34" charset="0"/>
            </a:endParaRPr>
          </a:p>
          <a:p>
            <a:pPr defTabSz="858439" fontAlgn="auto">
              <a:spcBef>
                <a:spcPts val="0"/>
              </a:spcBef>
              <a:spcAft>
                <a:spcPts val="0"/>
              </a:spcAft>
              <a:defRPr/>
            </a:pPr>
            <a:r>
              <a:rPr lang="en-GB" sz="1000" dirty="0">
                <a:latin typeface="Arial" panose="020B0604020202020204" pitchFamily="34" charset="0"/>
                <a:cs typeface="Arial" panose="020B0604020202020204" pitchFamily="34" charset="0"/>
              </a:rPr>
              <a:t>Empathy is central to our work with mother´s families and newborns is key to effective communication.</a:t>
            </a:r>
          </a:p>
          <a:p>
            <a:pPr defTabSz="858439" fontAlgn="auto">
              <a:spcBef>
                <a:spcPts val="0"/>
              </a:spcBef>
              <a:spcAft>
                <a:spcPts val="0"/>
              </a:spcAft>
              <a:defRPr/>
            </a:pPr>
            <a:endParaRPr lang="en-GB" sz="1000" dirty="0">
              <a:latin typeface="Arial" panose="020B0604020202020204" pitchFamily="34" charset="0"/>
              <a:cs typeface="Arial" panose="020B0604020202020204" pitchFamily="34" charset="0"/>
            </a:endParaRPr>
          </a:p>
          <a:p>
            <a:pPr defTabSz="858439" fontAlgn="auto">
              <a:spcBef>
                <a:spcPts val="0"/>
              </a:spcBef>
              <a:spcAft>
                <a:spcPts val="0"/>
              </a:spcAft>
              <a:defRPr/>
            </a:pPr>
            <a:endParaRPr lang="en-GB" sz="1000" dirty="0">
              <a:latin typeface="Arial" panose="020B0604020202020204" pitchFamily="34" charset="0"/>
              <a:cs typeface="Arial" panose="020B0604020202020204" pitchFamily="34" charset="0"/>
            </a:endParaRPr>
          </a:p>
          <a:p>
            <a:endParaRPr lang="en-NO" sz="1000" dirty="0"/>
          </a:p>
        </p:txBody>
      </p:sp>
    </p:spTree>
    <p:extLst>
      <p:ext uri="{BB962C8B-B14F-4D97-AF65-F5344CB8AC3E}">
        <p14:creationId xmlns:p14="http://schemas.microsoft.com/office/powerpoint/2010/main" val="323917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Master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CBA450C-FB93-009C-FFFF-DAF1942B5672}"/>
              </a:ext>
            </a:extLst>
          </p:cNvPr>
          <p:cNvSpPr>
            <a:spLocks noGrp="1"/>
          </p:cNvSpPr>
          <p:nvPr>
            <p:ph idx="10" hasCustomPrompt="1"/>
          </p:nvPr>
        </p:nvSpPr>
        <p:spPr>
          <a:xfrm>
            <a:off x="741050" y="1604225"/>
            <a:ext cx="7861461" cy="4565266"/>
          </a:xfrm>
          <a:prstGeom prst="rect">
            <a:avLst/>
          </a:prstGeom>
        </p:spPr>
        <p:txBody>
          <a:bodyPr vert="horz" lIns="91440" tIns="45720" rIns="91440" bIns="45720" rtlCol="0">
            <a:noAutofit/>
          </a:bodyPr>
          <a:lstStyle>
            <a:lvl1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1pPr>
            <a:lvl2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2pPr>
            <a:lvl3pPr marL="446551" indent="-285750" algn="l" defTabSz="652795" rtl="0" eaLnBrk="1" latinLnBrk="1" hangingPunct="1">
              <a:lnSpc>
                <a:spcPts val="2100"/>
              </a:lnSpc>
              <a:spcBef>
                <a:spcPts val="1000"/>
              </a:spcBef>
              <a:spcAft>
                <a:spcPts val="245"/>
              </a:spcAft>
              <a:buSzPct val="60000"/>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0"/>
            <a:endParaRPr lang="nb-NO" dirty="0"/>
          </a:p>
        </p:txBody>
      </p:sp>
      <p:sp>
        <p:nvSpPr>
          <p:cNvPr id="7" name="Title 1">
            <a:extLst>
              <a:ext uri="{FF2B5EF4-FFF2-40B4-BE49-F238E27FC236}">
                <a16:creationId xmlns:a16="http://schemas.microsoft.com/office/drawing/2014/main" id="{87E3BBA1-AF9E-9EC2-1C27-8AD8A0387665}"/>
              </a:ext>
            </a:extLst>
          </p:cNvPr>
          <p:cNvSpPr>
            <a:spLocks noGrp="1"/>
          </p:cNvSpPr>
          <p:nvPr>
            <p:ph type="title"/>
          </p:nvPr>
        </p:nvSpPr>
        <p:spPr>
          <a:xfrm>
            <a:off x="741050" y="446089"/>
            <a:ext cx="7861461" cy="872398"/>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7096048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Master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3CB1B-9DA8-7803-D6C5-962F33B5FC73}"/>
              </a:ext>
            </a:extLst>
          </p:cNvPr>
          <p:cNvSpPr/>
          <p:nvPr userDrawn="1"/>
        </p:nvSpPr>
        <p:spPr>
          <a:xfrm>
            <a:off x="0" y="-134938"/>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a:p>
        </p:txBody>
      </p:sp>
      <p:sp>
        <p:nvSpPr>
          <p:cNvPr id="6" name="Title 1">
            <a:extLst>
              <a:ext uri="{FF2B5EF4-FFF2-40B4-BE49-F238E27FC236}">
                <a16:creationId xmlns:a16="http://schemas.microsoft.com/office/drawing/2014/main" id="{95112D9C-539C-0523-8E91-0C1D5FBB5475}"/>
              </a:ext>
            </a:extLst>
          </p:cNvPr>
          <p:cNvSpPr>
            <a:spLocks noGrp="1"/>
          </p:cNvSpPr>
          <p:nvPr>
            <p:ph type="title"/>
          </p:nvPr>
        </p:nvSpPr>
        <p:spPr>
          <a:xfrm>
            <a:off x="0" y="587351"/>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39351987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Master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5B6C47-9B02-303D-0B57-2AE2B8147069}"/>
              </a:ext>
            </a:extLst>
          </p:cNvPr>
          <p:cNvSpPr/>
          <p:nvPr userDrawn="1"/>
        </p:nvSpPr>
        <p:spPr>
          <a:xfrm>
            <a:off x="-2646" y="-134937"/>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5" name="Title 1">
            <a:extLst>
              <a:ext uri="{FF2B5EF4-FFF2-40B4-BE49-F238E27FC236}">
                <a16:creationId xmlns:a16="http://schemas.microsoft.com/office/drawing/2014/main" id="{F5AF89AF-7B80-6332-8164-2826359DD368}"/>
              </a:ext>
            </a:extLst>
          </p:cNvPr>
          <p:cNvSpPr>
            <a:spLocks noGrp="1"/>
          </p:cNvSpPr>
          <p:nvPr>
            <p:ph type="title"/>
          </p:nvPr>
        </p:nvSpPr>
        <p:spPr>
          <a:xfrm>
            <a:off x="0" y="-134937"/>
            <a:ext cx="9141354" cy="1800900"/>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14308094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Master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8EFE9-AF87-4CC5-4508-E9CC6CB949F1}"/>
              </a:ext>
            </a:extLst>
          </p:cNvPr>
          <p:cNvSpPr/>
          <p:nvPr userDrawn="1"/>
        </p:nvSpPr>
        <p:spPr>
          <a:xfrm>
            <a:off x="-2646" y="-134937"/>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3" name="Title 1">
            <a:extLst>
              <a:ext uri="{FF2B5EF4-FFF2-40B4-BE49-F238E27FC236}">
                <a16:creationId xmlns:a16="http://schemas.microsoft.com/office/drawing/2014/main" id="{0C982FDB-4AE9-C76E-9065-B8529E56AD92}"/>
              </a:ext>
            </a:extLst>
          </p:cNvPr>
          <p:cNvSpPr txBox="1">
            <a:spLocks/>
          </p:cNvSpPr>
          <p:nvPr userDrawn="1"/>
        </p:nvSpPr>
        <p:spPr>
          <a:xfrm>
            <a:off x="2931090" y="0"/>
            <a:ext cx="6212910"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nb-NO" dirty="0" err="1"/>
              <a:t>Clinical</a:t>
            </a:r>
            <a:r>
              <a:rPr lang="nb-NO" dirty="0"/>
              <a:t> </a:t>
            </a:r>
            <a:r>
              <a:rPr lang="nb-NO" dirty="0" err="1"/>
              <a:t>practice</a:t>
            </a:r>
            <a:endParaRPr lang="en-NO" dirty="0"/>
          </a:p>
        </p:txBody>
      </p:sp>
      <p:pic>
        <p:nvPicPr>
          <p:cNvPr id="6" name="Picture 5" descr="A white line on a blue circle&#10;&#10;Description automatically generated">
            <a:extLst>
              <a:ext uri="{FF2B5EF4-FFF2-40B4-BE49-F238E27FC236}">
                <a16:creationId xmlns:a16="http://schemas.microsoft.com/office/drawing/2014/main" id="{14A62B14-AFF5-DEA8-3D4E-AAA40E6AE7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772" y="543964"/>
            <a:ext cx="1036800" cy="1036800"/>
          </a:xfrm>
          <a:prstGeom prst="rect">
            <a:avLst/>
          </a:prstGeom>
        </p:spPr>
      </p:pic>
    </p:spTree>
    <p:extLst>
      <p:ext uri="{BB962C8B-B14F-4D97-AF65-F5344CB8AC3E}">
        <p14:creationId xmlns:p14="http://schemas.microsoft.com/office/powerpoint/2010/main" val="34724506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Master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021D6-EA5D-55E5-C171-B4FCEB3CD9DE}"/>
              </a:ext>
            </a:extLst>
          </p:cNvPr>
          <p:cNvSpPr/>
          <p:nvPr userDrawn="1"/>
        </p:nvSpPr>
        <p:spPr>
          <a:xfrm>
            <a:off x="0" y="-134938"/>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5" name="Title 1">
            <a:extLst>
              <a:ext uri="{FF2B5EF4-FFF2-40B4-BE49-F238E27FC236}">
                <a16:creationId xmlns:a16="http://schemas.microsoft.com/office/drawing/2014/main" id="{E82C47DC-9C80-8908-56EB-400236EE8875}"/>
              </a:ext>
            </a:extLst>
          </p:cNvPr>
          <p:cNvSpPr txBox="1">
            <a:spLocks/>
          </p:cNvSpPr>
          <p:nvPr userDrawn="1"/>
        </p:nvSpPr>
        <p:spPr>
          <a:xfrm>
            <a:off x="2574100" y="0"/>
            <a:ext cx="6231698"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en-US" dirty="0"/>
              <a:t>Quality improvement</a:t>
            </a:r>
            <a:endParaRPr lang="en-NO" dirty="0"/>
          </a:p>
        </p:txBody>
      </p:sp>
      <p:pic>
        <p:nvPicPr>
          <p:cNvPr id="7" name="Picture 6">
            <a:extLst>
              <a:ext uri="{FF2B5EF4-FFF2-40B4-BE49-F238E27FC236}">
                <a16:creationId xmlns:a16="http://schemas.microsoft.com/office/drawing/2014/main" id="{673DE5EE-9800-71B5-A104-C8BA087CEB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571" y="543964"/>
            <a:ext cx="1036800" cy="1036800"/>
          </a:xfrm>
          <a:prstGeom prst="rect">
            <a:avLst/>
          </a:prstGeom>
        </p:spPr>
      </p:pic>
    </p:spTree>
    <p:extLst>
      <p:ext uri="{BB962C8B-B14F-4D97-AF65-F5344CB8AC3E}">
        <p14:creationId xmlns:p14="http://schemas.microsoft.com/office/powerpoint/2010/main" val="34481321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en-GB"/>
              <a:t>Click to edit Master text styles</a:t>
            </a:r>
          </a:p>
          <a:p>
            <a:pPr lvl="1"/>
            <a:r>
              <a:rPr lang="en-GB"/>
              <a:t>Second level</a:t>
            </a:r>
          </a:p>
          <a:p>
            <a:pPr lvl="2"/>
            <a:r>
              <a:rPr lang="en-GB"/>
              <a:t>Third level</a:t>
            </a:r>
          </a:p>
        </p:txBody>
      </p:sp>
      <p:sp>
        <p:nvSpPr>
          <p:cNvPr id="4" name="Title 1"/>
          <p:cNvSpPr>
            <a:spLocks noGrp="1"/>
          </p:cNvSpPr>
          <p:nvPr>
            <p:ph type="title"/>
          </p:nvPr>
        </p:nvSpPr>
        <p:spPr>
          <a:xfrm>
            <a:off x="1652451" y="326571"/>
            <a:ext cx="6950060" cy="940526"/>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rgbClr val="1C86AA"/>
                </a:solidFill>
                <a:latin typeface="Arial" panose="020B0604020202020204" pitchFamily="34" charset="0"/>
                <a:ea typeface="+mj-ea"/>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296759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blue circle with white outline of a person with a stethoscope and a glove&#10;&#10;Description automatically generated">
            <a:extLst>
              <a:ext uri="{FF2B5EF4-FFF2-40B4-BE49-F238E27FC236}">
                <a16:creationId xmlns:a16="http://schemas.microsoft.com/office/drawing/2014/main" id="{22B1FB48-674B-CC2F-BF01-B15685C5F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5" name="Content Placeholder 2">
            <a:extLst>
              <a:ext uri="{FF2B5EF4-FFF2-40B4-BE49-F238E27FC236}">
                <a16:creationId xmlns:a16="http://schemas.microsoft.com/office/drawing/2014/main" id="{8D96D7C4-6FF6-455A-F1DC-8A6E6A78B0BB}"/>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4953422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blue circle with a white camera&#10;&#10;Description automatically generated">
            <a:extLst>
              <a:ext uri="{FF2B5EF4-FFF2-40B4-BE49-F238E27FC236}">
                <a16:creationId xmlns:a16="http://schemas.microsoft.com/office/drawing/2014/main" id="{50887172-A9FD-2CA3-CB66-DC10F95FC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649" y="283245"/>
            <a:ext cx="1037556" cy="1037556"/>
          </a:xfrm>
          <a:prstGeom prst="rect">
            <a:avLst/>
          </a:prstGeom>
        </p:spPr>
      </p:pic>
      <p:sp>
        <p:nvSpPr>
          <p:cNvPr id="3" name="Content Placeholder 2">
            <a:extLst>
              <a:ext uri="{FF2B5EF4-FFF2-40B4-BE49-F238E27FC236}">
                <a16:creationId xmlns:a16="http://schemas.microsoft.com/office/drawing/2014/main" id="{E0F9D9F6-393C-C3CB-3521-F0D78907A375}"/>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126236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descr="A white question mark in a blue circle&#10;&#10;Description automatically generated">
            <a:extLst>
              <a:ext uri="{FF2B5EF4-FFF2-40B4-BE49-F238E27FC236}">
                <a16:creationId xmlns:a16="http://schemas.microsoft.com/office/drawing/2014/main" id="{6770B3D7-AE47-0E20-7788-86B12F932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3" name="Content Placeholder 2">
            <a:extLst>
              <a:ext uri="{FF2B5EF4-FFF2-40B4-BE49-F238E27FC236}">
                <a16:creationId xmlns:a16="http://schemas.microsoft.com/office/drawing/2014/main" id="{5EAAD16C-80B0-598A-1A41-49F6BC753B29}"/>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349706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3" name="Picture 2" descr="A white outline of a person holding a baby&#10;&#10;Description automatically generated">
            <a:extLst>
              <a:ext uri="{FF2B5EF4-FFF2-40B4-BE49-F238E27FC236}">
                <a16:creationId xmlns:a16="http://schemas.microsoft.com/office/drawing/2014/main" id="{887AB98C-4CE0-1819-D8D1-47938157B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0724"/>
            <a:ext cx="1036800" cy="1036800"/>
          </a:xfrm>
          <a:prstGeom prst="rect">
            <a:avLst/>
          </a:prstGeom>
        </p:spPr>
      </p:pic>
      <p:sp>
        <p:nvSpPr>
          <p:cNvPr id="5" name="Content Placeholder 2">
            <a:extLst>
              <a:ext uri="{FF2B5EF4-FFF2-40B4-BE49-F238E27FC236}">
                <a16:creationId xmlns:a16="http://schemas.microsoft.com/office/drawing/2014/main" id="{760BC147-99F9-B46A-88E1-267FA816DE57}"/>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197850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white magnifying glass in a green circle&#10;&#10;Description automatically generated">
            <a:extLst>
              <a:ext uri="{FF2B5EF4-FFF2-40B4-BE49-F238E27FC236}">
                <a16:creationId xmlns:a16="http://schemas.microsoft.com/office/drawing/2014/main" id="{97FE8ADC-462B-833D-0CCB-4994A25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2E9BE7FD-F280-798F-30C3-D1C1F3EA6CA5}"/>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5918540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descr="A blue circle with white outline of people holding a card&#10;&#10;Description automatically generated">
            <a:extLst>
              <a:ext uri="{FF2B5EF4-FFF2-40B4-BE49-F238E27FC236}">
                <a16:creationId xmlns:a16="http://schemas.microsoft.com/office/drawing/2014/main" id="{DF3EF673-4429-2081-B35E-2A5AFC6BC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6" y="279804"/>
            <a:ext cx="1036801" cy="1036801"/>
          </a:xfrm>
          <a:prstGeom prst="rect">
            <a:avLst/>
          </a:prstGeom>
        </p:spPr>
      </p:pic>
      <p:sp>
        <p:nvSpPr>
          <p:cNvPr id="3" name="Content Placeholder 2">
            <a:extLst>
              <a:ext uri="{FF2B5EF4-FFF2-40B4-BE49-F238E27FC236}">
                <a16:creationId xmlns:a16="http://schemas.microsoft.com/office/drawing/2014/main" id="{A811A88F-B302-7CD8-5C58-56825FACE379}"/>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8681631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A41B308B-13A0-4380-FC7D-0E3893C03B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525731C9-86C3-F3D5-292D-ED466FE43E98}"/>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5618233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Master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B8ED3-D59A-58B5-293F-BC055532DEE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6" name="Picture 5">
            <a:extLst>
              <a:ext uri="{FF2B5EF4-FFF2-40B4-BE49-F238E27FC236}">
                <a16:creationId xmlns:a16="http://schemas.microsoft.com/office/drawing/2014/main" id="{D7861761-DDFD-C645-335B-D8F211D0D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3" name="Content Placeholder 2">
            <a:extLst>
              <a:ext uri="{FF2B5EF4-FFF2-40B4-BE49-F238E27FC236}">
                <a16:creationId xmlns:a16="http://schemas.microsoft.com/office/drawing/2014/main" id="{6C71E1EF-2BFD-309D-C652-9E05F6088D92}"/>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0932592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4A377D1-1368-4358-5AE0-43AFD9F29AC8}"/>
              </a:ext>
            </a:extLst>
          </p:cNvPr>
          <p:cNvSpPr txBox="1">
            <a:spLocks/>
          </p:cNvSpPr>
          <p:nvPr userDrawn="1"/>
        </p:nvSpPr>
        <p:spPr>
          <a:xfrm>
            <a:off x="6557554" y="6499041"/>
            <a:ext cx="2208759" cy="222478"/>
          </a:xfrm>
          <a:prstGeom prst="rect">
            <a:avLst/>
          </a:prstGeom>
        </p:spPr>
        <p:txBody>
          <a:bodyPr vert="horz" lIns="91440" tIns="45720" rIns="91440" bIns="45720" rtlCol="0" anchor="b"/>
          <a:lstStyle>
            <a:defPPr>
              <a:defRPr lang="en-US"/>
            </a:defPPr>
            <a:lvl1pPr marL="0" algn="r" defTabSz="914400" rtl="0" eaLnBrk="1" latinLnBrk="0" hangingPunct="1">
              <a:defRPr sz="62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50">
                <a:solidFill>
                  <a:schemeClr val="tx1">
                    <a:lumMod val="60000"/>
                    <a:lumOff val="40000"/>
                  </a:schemeClr>
                </a:solidFill>
              </a:rPr>
              <a:t>Page </a:t>
            </a:r>
            <a:fld id="{B53566B0-E8D1-8743-94DD-8A91F501F096}" type="slidenum">
              <a:rPr lang="en-US" sz="650" smtClean="0">
                <a:solidFill>
                  <a:schemeClr val="tx1">
                    <a:lumMod val="60000"/>
                    <a:lumOff val="40000"/>
                  </a:schemeClr>
                </a:solidFill>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650">
                <a:solidFill>
                  <a:schemeClr val="tx1">
                    <a:lumMod val="60000"/>
                    <a:lumOff val="40000"/>
                  </a:schemeClr>
                </a:solidFill>
              </a:rPr>
              <a:t> </a:t>
            </a:r>
          </a:p>
        </p:txBody>
      </p:sp>
    </p:spTree>
    <p:extLst>
      <p:ext uri="{BB962C8B-B14F-4D97-AF65-F5344CB8AC3E}">
        <p14:creationId xmlns:p14="http://schemas.microsoft.com/office/powerpoint/2010/main" val="1987881483"/>
      </p:ext>
    </p:extLst>
  </p:cSld>
  <p:clrMap bg1="lt1" tx1="dk1" bg2="lt2" tx2="dk2" accent1="accent1" accent2="accent2" accent3="accent3" accent4="accent4" accent5="accent5" accent6="accent6" hlink="hlink" folHlink="folHlink"/>
  <p:sldLayoutIdLst>
    <p:sldLayoutId id="2147483734" r:id="rId1"/>
    <p:sldLayoutId id="2147483663" r:id="rId2"/>
    <p:sldLayoutId id="2147483722" r:id="rId3"/>
    <p:sldLayoutId id="2147483721" r:id="rId4"/>
    <p:sldLayoutId id="2147483724" r:id="rId5"/>
    <p:sldLayoutId id="2147483725" r:id="rId6"/>
    <p:sldLayoutId id="2147483727" r:id="rId7"/>
    <p:sldLayoutId id="2147483728" r:id="rId8"/>
    <p:sldLayoutId id="2147483729" r:id="rId9"/>
    <p:sldLayoutId id="2147483730" r:id="rId10"/>
    <p:sldLayoutId id="2147483741" r:id="rId11"/>
    <p:sldLayoutId id="2147483740" r:id="rId12"/>
    <p:sldLayoutId id="2147483739" r:id="rId13"/>
    <p:sldLayoutId id="2147483738" r:id="rId14"/>
  </p:sldLayoutIdLst>
  <p:hf sldNum="0" hdr="0" ftr="0" dt="0"/>
  <p:txStyles>
    <p:titleStyle>
      <a:lvl1pPr algn="l" defTabSz="630598" rtl="0" eaLnBrk="1" latinLnBrk="0" hangingPunct="1">
        <a:lnSpc>
          <a:spcPct val="90000"/>
        </a:lnSpc>
        <a:spcBef>
          <a:spcPct val="0"/>
        </a:spcBef>
        <a:buNone/>
        <a:defRPr sz="3035" kern="1200">
          <a:solidFill>
            <a:schemeClr val="tx1"/>
          </a:solidFill>
          <a:latin typeface="+mj-lt"/>
          <a:ea typeface="+mj-ea"/>
          <a:cs typeface="+mj-cs"/>
        </a:defRPr>
      </a:lvl1pPr>
    </p:titleStyle>
    <p:body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p:bodyStyle>
    <p:otherStyle>
      <a:defPPr>
        <a:defRPr lang="nb-NO"/>
      </a:defPPr>
      <a:lvl1pPr marL="0" algn="l" defTabSz="630598" rtl="0" eaLnBrk="1" latinLnBrk="0" hangingPunct="1">
        <a:defRPr sz="1241" kern="1200">
          <a:solidFill>
            <a:schemeClr val="tx1"/>
          </a:solidFill>
          <a:latin typeface="+mn-lt"/>
          <a:ea typeface="+mn-ea"/>
          <a:cs typeface="+mn-cs"/>
        </a:defRPr>
      </a:lvl1pPr>
      <a:lvl2pPr marL="315299" algn="l" defTabSz="630598" rtl="0" eaLnBrk="1" latinLnBrk="0" hangingPunct="1">
        <a:defRPr sz="1241" kern="1200">
          <a:solidFill>
            <a:schemeClr val="tx1"/>
          </a:solidFill>
          <a:latin typeface="+mn-lt"/>
          <a:ea typeface="+mn-ea"/>
          <a:cs typeface="+mn-cs"/>
        </a:defRPr>
      </a:lvl2pPr>
      <a:lvl3pPr marL="630598" algn="l" defTabSz="630598" rtl="0" eaLnBrk="1" latinLnBrk="0" hangingPunct="1">
        <a:defRPr sz="1241" kern="1200">
          <a:solidFill>
            <a:schemeClr val="tx1"/>
          </a:solidFill>
          <a:latin typeface="+mn-lt"/>
          <a:ea typeface="+mn-ea"/>
          <a:cs typeface="+mn-cs"/>
        </a:defRPr>
      </a:lvl3pPr>
      <a:lvl4pPr marL="945896" algn="l" defTabSz="630598" rtl="0" eaLnBrk="1" latinLnBrk="0" hangingPunct="1">
        <a:defRPr sz="1241" kern="1200">
          <a:solidFill>
            <a:schemeClr val="tx1"/>
          </a:solidFill>
          <a:latin typeface="+mn-lt"/>
          <a:ea typeface="+mn-ea"/>
          <a:cs typeface="+mn-cs"/>
        </a:defRPr>
      </a:lvl4pPr>
      <a:lvl5pPr marL="1261196" algn="l" defTabSz="630598" rtl="0" eaLnBrk="1" latinLnBrk="0" hangingPunct="1">
        <a:defRPr sz="1241" kern="1200">
          <a:solidFill>
            <a:schemeClr val="tx1"/>
          </a:solidFill>
          <a:latin typeface="+mn-lt"/>
          <a:ea typeface="+mn-ea"/>
          <a:cs typeface="+mn-cs"/>
        </a:defRPr>
      </a:lvl5pPr>
      <a:lvl6pPr marL="1576495" algn="l" defTabSz="630598" rtl="0" eaLnBrk="1" latinLnBrk="0" hangingPunct="1">
        <a:defRPr sz="1241" kern="1200">
          <a:solidFill>
            <a:schemeClr val="tx1"/>
          </a:solidFill>
          <a:latin typeface="+mn-lt"/>
          <a:ea typeface="+mn-ea"/>
          <a:cs typeface="+mn-cs"/>
        </a:defRPr>
      </a:lvl6pPr>
      <a:lvl7pPr marL="1891793" algn="l" defTabSz="630598" rtl="0" eaLnBrk="1" latinLnBrk="0" hangingPunct="1">
        <a:defRPr sz="1241" kern="1200">
          <a:solidFill>
            <a:schemeClr val="tx1"/>
          </a:solidFill>
          <a:latin typeface="+mn-lt"/>
          <a:ea typeface="+mn-ea"/>
          <a:cs typeface="+mn-cs"/>
        </a:defRPr>
      </a:lvl7pPr>
      <a:lvl8pPr marL="2207092" algn="l" defTabSz="630598" rtl="0" eaLnBrk="1" latinLnBrk="0" hangingPunct="1">
        <a:defRPr sz="1241" kern="1200">
          <a:solidFill>
            <a:schemeClr val="tx1"/>
          </a:solidFill>
          <a:latin typeface="+mn-lt"/>
          <a:ea typeface="+mn-ea"/>
          <a:cs typeface="+mn-cs"/>
        </a:defRPr>
      </a:lvl8pPr>
      <a:lvl9pPr marL="2522390" algn="l" defTabSz="630598" rtl="0" eaLnBrk="1" latinLnBrk="0" hangingPunct="1">
        <a:defRPr sz="12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s://www.who.int/multi-media/details/communicate-early-often-with-your-baby"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globalhealthmedia.org/portfolio-items/respectful-care-during-labor-and-birt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youtube.com/watch?v=KZBTYViDPlQ"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hyperlink" Target="https://iris.who.int/bitstream/handle/10665/334126/9789240010765-eng.pdf?sequence=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hyperlink" Target="https://www.healthynewbornnetwork.org/hnn-content/uploads/Respectful-Maternity-Care-Charter-2019.pdf" TargetMode="External"/><Relationship Id="rId26" Type="http://schemas.openxmlformats.org/officeDocument/2006/relationships/hyperlink" Target="https://apps.who.int/iris/rest/bitstreams/1296533/retrieve" TargetMode="External"/><Relationship Id="rId3" Type="http://schemas.openxmlformats.org/officeDocument/2006/relationships/hyperlink" Target="https://globalhealthmedia.org/portfolio-items/respectful-care-during-labor-and-birth/?portfolioCats=191%2C94%2C13%2C23%2C65" TargetMode="External"/><Relationship Id="rId21" Type="http://schemas.openxmlformats.org/officeDocument/2006/relationships/image" Target="../media/image29.png"/><Relationship Id="rId7" Type="http://schemas.openxmlformats.org/officeDocument/2006/relationships/hyperlink" Target="https://apps.who.int/iris/rest/bitstreams/1323171/retrieve" TargetMode="External"/><Relationship Id="rId12" Type="http://schemas.openxmlformats.org/officeDocument/2006/relationships/hyperlink" Target="http://apps.who.int/iris/bitstream/10665/249155/1/9789241511216-eng.pdf?ua=1" TargetMode="External"/><Relationship Id="rId17" Type="http://schemas.openxmlformats.org/officeDocument/2006/relationships/image" Target="../media/image16.png"/><Relationship Id="rId25" Type="http://schemas.openxmlformats.org/officeDocument/2006/relationships/image" Target="../media/image31.png"/><Relationship Id="rId2" Type="http://schemas.openxmlformats.org/officeDocument/2006/relationships/notesSlide" Target="../notesSlides/notesSlide31.xml"/><Relationship Id="rId16" Type="http://schemas.openxmlformats.org/officeDocument/2006/relationships/hyperlink" Target="https://www.who.int/multi-media/details/communicate-early-often-with-your-baby" TargetMode="External"/><Relationship Id="rId20" Type="http://schemas.openxmlformats.org/officeDocument/2006/relationships/hyperlink" Target="https://apps.who.int/iris/bitstream/handle/10665/44016/9789241547628_eng.pdf;jsessionid=945EDFD3362367EC2E38AA8DC24B5425?sequence=1" TargetMode="External"/><Relationship Id="rId1" Type="http://schemas.openxmlformats.org/officeDocument/2006/relationships/slideLayout" Target="../slideLayouts/slideLayout10.xml"/><Relationship Id="rId6" Type="http://schemas.openxmlformats.org/officeDocument/2006/relationships/image" Target="../media/image2.png"/><Relationship Id="rId11" Type="http://schemas.openxmlformats.org/officeDocument/2006/relationships/image" Target="../media/image18.png"/><Relationship Id="rId24" Type="http://schemas.openxmlformats.org/officeDocument/2006/relationships/hyperlink" Target="https://iris.who.int/bitstream/handle/10665/336857/9789290618928-eng.pdf" TargetMode="External"/><Relationship Id="rId5" Type="http://schemas.openxmlformats.org/officeDocument/2006/relationships/hyperlink" Target="https://www.youtube.com/watch?v=FgYcvZGkM-s&amp;list=PLA7dYQkD0BtrtPhanvKnc1hlk0oeKMCSf&amp;index=11" TargetMode="External"/><Relationship Id="rId15" Type="http://schemas.openxmlformats.org/officeDocument/2006/relationships/image" Target="../media/image27.png"/><Relationship Id="rId23" Type="http://schemas.openxmlformats.org/officeDocument/2006/relationships/image" Target="../media/image30.png"/><Relationship Id="rId10" Type="http://schemas.openxmlformats.org/officeDocument/2006/relationships/hyperlink" Target="https://iris.who.int/bitstream/handle/10665/334126/9789240010765-eng.pdf?sequence=1" TargetMode="External"/><Relationship Id="rId19" Type="http://schemas.openxmlformats.org/officeDocument/2006/relationships/image" Target="../media/image28.png"/><Relationship Id="rId4" Type="http://schemas.openxmlformats.org/officeDocument/2006/relationships/hyperlink" Target="https://raisingchildren.net.au/newborns/connecting-communicating/communicating/baby-cues#about-baby-cues-and-body-language-nav-title" TargetMode="External"/><Relationship Id="rId9" Type="http://schemas.openxmlformats.org/officeDocument/2006/relationships/image" Target="../media/image25.png"/><Relationship Id="rId14" Type="http://schemas.openxmlformats.org/officeDocument/2006/relationships/hyperlink" Target="https://www.path.org/programs/maternal-newborn-child-health-and-nutrition/strengthening-human-milk-banking-resource-toolkit-7/" TargetMode="External"/><Relationship Id="rId22" Type="http://schemas.openxmlformats.org/officeDocument/2006/relationships/hyperlink" Target="https://www.cbm.org/fileadmin/user_upload/Publications/cbm_inclusion_made_easy_a_quick_guide_to_disability_in_development.pdf" TargetMode="External"/><Relationship Id="rId27"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helancet.com/journals/lancet/article/PIIS0140-6736(19)31992-0/fulltext"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youtube.com/watch?v=cDDWvj_q-o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1C759-7157-C6EE-B84E-60874EA85CC1}"/>
              </a:ext>
            </a:extLst>
          </p:cNvPr>
          <p:cNvSpPr/>
          <p:nvPr/>
        </p:nvSpPr>
        <p:spPr>
          <a:xfrm>
            <a:off x="0" y="-134938"/>
            <a:ext cx="9144000" cy="6992938"/>
          </a:xfrm>
          <a:prstGeom prst="rect">
            <a:avLst/>
          </a:prstGeom>
          <a:solidFill>
            <a:srgbClr val="BEDB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4" name="Title 1">
            <a:extLst>
              <a:ext uri="{FF2B5EF4-FFF2-40B4-BE49-F238E27FC236}">
                <a16:creationId xmlns:a16="http://schemas.microsoft.com/office/drawing/2014/main" id="{3249A23F-6709-8E13-345F-92257A00FE3D}"/>
              </a:ext>
            </a:extLst>
          </p:cNvPr>
          <p:cNvSpPr txBox="1">
            <a:spLocks noChangeArrowheads="1"/>
          </p:cNvSpPr>
          <p:nvPr/>
        </p:nvSpPr>
        <p:spPr bwMode="auto">
          <a:xfrm>
            <a:off x="-6350" y="339725"/>
            <a:ext cx="914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39788">
              <a:defRPr sz="1600">
                <a:solidFill>
                  <a:schemeClr val="tx1"/>
                </a:solidFill>
                <a:latin typeface="Calibri" panose="020F0502020204030204" pitchFamily="34" charset="0"/>
              </a:defRPr>
            </a:lvl1pPr>
            <a:lvl2pPr marL="742950" indent="-285750" defTabSz="839788">
              <a:defRPr sz="1600">
                <a:solidFill>
                  <a:schemeClr val="tx1"/>
                </a:solidFill>
                <a:latin typeface="Calibri" panose="020F0502020204030204" pitchFamily="34" charset="0"/>
              </a:defRPr>
            </a:lvl2pPr>
            <a:lvl3pPr marL="1143000" indent="-228600" defTabSz="839788">
              <a:defRPr sz="1600">
                <a:solidFill>
                  <a:schemeClr val="tx1"/>
                </a:solidFill>
                <a:latin typeface="Calibri" panose="020F0502020204030204" pitchFamily="34" charset="0"/>
              </a:defRPr>
            </a:lvl3pPr>
            <a:lvl4pPr marL="1600200" indent="-228600" defTabSz="839788">
              <a:defRPr sz="1600">
                <a:solidFill>
                  <a:schemeClr val="tx1"/>
                </a:solidFill>
                <a:latin typeface="Calibri" panose="020F0502020204030204" pitchFamily="34" charset="0"/>
              </a:defRPr>
            </a:lvl4pPr>
            <a:lvl5pPr marL="2057400" indent="-228600" defTabSz="839788">
              <a:defRPr sz="1600">
                <a:solidFill>
                  <a:schemeClr val="tx1"/>
                </a:solidFill>
                <a:latin typeface="Calibri" panose="020F0502020204030204" pitchFamily="34" charset="0"/>
              </a:defRPr>
            </a:lvl5pPr>
            <a:lvl6pPr marL="2514600" indent="-228600" defTabSz="839788" fontAlgn="base">
              <a:spcBef>
                <a:spcPct val="0"/>
              </a:spcBef>
              <a:spcAft>
                <a:spcPct val="0"/>
              </a:spcAft>
              <a:defRPr sz="1600">
                <a:solidFill>
                  <a:schemeClr val="tx1"/>
                </a:solidFill>
                <a:latin typeface="Calibri" panose="020F0502020204030204" pitchFamily="34" charset="0"/>
              </a:defRPr>
            </a:lvl6pPr>
            <a:lvl7pPr marL="2971800" indent="-228600" defTabSz="839788" fontAlgn="base">
              <a:spcBef>
                <a:spcPct val="0"/>
              </a:spcBef>
              <a:spcAft>
                <a:spcPct val="0"/>
              </a:spcAft>
              <a:defRPr sz="1600">
                <a:solidFill>
                  <a:schemeClr val="tx1"/>
                </a:solidFill>
                <a:latin typeface="Calibri" panose="020F0502020204030204" pitchFamily="34" charset="0"/>
              </a:defRPr>
            </a:lvl7pPr>
            <a:lvl8pPr marL="3429000" indent="-228600" defTabSz="839788" fontAlgn="base">
              <a:spcBef>
                <a:spcPct val="0"/>
              </a:spcBef>
              <a:spcAft>
                <a:spcPct val="0"/>
              </a:spcAft>
              <a:defRPr sz="1600">
                <a:solidFill>
                  <a:schemeClr val="tx1"/>
                </a:solidFill>
                <a:latin typeface="Calibri" panose="020F0502020204030204" pitchFamily="34" charset="0"/>
              </a:defRPr>
            </a:lvl8pPr>
            <a:lvl9pPr marL="3886200" indent="-228600" defTabSz="839788" fontAlgn="base">
              <a:spcBef>
                <a:spcPct val="0"/>
              </a:spcBef>
              <a:spcAft>
                <a:spcPct val="0"/>
              </a:spcAft>
              <a:defRPr sz="1600">
                <a:solidFill>
                  <a:schemeClr val="tx1"/>
                </a:solidFill>
                <a:latin typeface="Calibri" panose="020F0502020204030204" pitchFamily="34" charset="0"/>
              </a:defRPr>
            </a:lvl9pPr>
          </a:lstStyle>
          <a:p>
            <a:pPr algn="ctr" eaLnBrk="1" hangingPunct="1">
              <a:lnSpc>
                <a:spcPct val="90000"/>
              </a:lnSpc>
            </a:pPr>
            <a:endParaRPr lang="en-US" altLang="en-NO" sz="4000" b="1" dirty="0">
              <a:solidFill>
                <a:srgbClr val="1C86AA"/>
              </a:solidFill>
              <a:latin typeface="Arial" panose="020B0604020202020204" pitchFamily="34" charset="0"/>
              <a:cs typeface="Arial" panose="020B0604020202020204" pitchFamily="34" charset="0"/>
            </a:endParaRPr>
          </a:p>
          <a:p>
            <a:pPr algn="ctr" eaLnBrk="1" hangingPunct="1">
              <a:lnSpc>
                <a:spcPct val="90000"/>
              </a:lnSpc>
            </a:pPr>
            <a:r>
              <a:rPr lang="en-US" altLang="en-NO" sz="4000" b="1" dirty="0">
                <a:solidFill>
                  <a:srgbClr val="1C86AA"/>
                </a:solidFill>
                <a:latin typeface="Arial" panose="020B0604020202020204" pitchFamily="34" charset="0"/>
                <a:cs typeface="Arial" panose="020B0604020202020204" pitchFamily="34" charset="0"/>
              </a:rPr>
              <a:t>Communication and respectful care</a:t>
            </a:r>
          </a:p>
        </p:txBody>
      </p:sp>
      <p:pic>
        <p:nvPicPr>
          <p:cNvPr id="5" name="Picture 10" descr="A picture containing clock&#10;&#10;Description automatically generated">
            <a:extLst>
              <a:ext uri="{FF2B5EF4-FFF2-40B4-BE49-F238E27FC236}">
                <a16:creationId xmlns:a16="http://schemas.microsoft.com/office/drawing/2014/main" id="{95DAB6E6-4F69-2274-89BE-AD1A69BE5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754188"/>
            <a:ext cx="3590925"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D288C2C7-BAB7-D78B-88FF-3CB3A20C7A5A}"/>
              </a:ext>
            </a:extLst>
          </p:cNvPr>
          <p:cNvSpPr/>
          <p:nvPr/>
        </p:nvSpPr>
        <p:spPr>
          <a:xfrm>
            <a:off x="2762250" y="1828800"/>
            <a:ext cx="3614738" cy="3614738"/>
          </a:xfrm>
          <a:prstGeom prst="ellipse">
            <a:avLst/>
          </a:prstGeom>
          <a:noFill/>
          <a:ln w="88900" cmpd="sng">
            <a:solidFill>
              <a:schemeClr val="bg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1914" eaLnBrk="1" fontAlgn="auto" hangingPunct="1">
              <a:spcBef>
                <a:spcPts val="0"/>
              </a:spcBef>
              <a:spcAft>
                <a:spcPts val="0"/>
              </a:spcAft>
              <a:defRPr/>
            </a:pPr>
            <a:endParaRPr lang="en-US" sz="1166" dirty="0">
              <a:solidFill>
                <a:prstClr val="white"/>
              </a:solidFill>
            </a:endParaRPr>
          </a:p>
        </p:txBody>
      </p:sp>
      <p:pic>
        <p:nvPicPr>
          <p:cNvPr id="8" name="Picture 7" descr="A picture containing logo&#10;&#10;Description automatically generated">
            <a:extLst>
              <a:ext uri="{FF2B5EF4-FFF2-40B4-BE49-F238E27FC236}">
                <a16:creationId xmlns:a16="http://schemas.microsoft.com/office/drawing/2014/main" id="{C6A71F89-FC77-DA7B-5610-7CD14F173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499" y="5719434"/>
            <a:ext cx="2012626" cy="621375"/>
          </a:xfrm>
          <a:prstGeom prst="rect">
            <a:avLst/>
          </a:prstGeom>
        </p:spPr>
      </p:pic>
    </p:spTree>
    <p:extLst>
      <p:ext uri="{BB962C8B-B14F-4D97-AF65-F5344CB8AC3E}">
        <p14:creationId xmlns:p14="http://schemas.microsoft.com/office/powerpoint/2010/main" val="2110658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412C21-1E76-15A6-A673-40158989F205}"/>
              </a:ext>
            </a:extLst>
          </p:cNvPr>
          <p:cNvSpPr/>
          <p:nvPr/>
        </p:nvSpPr>
        <p:spPr>
          <a:xfrm>
            <a:off x="2840714" y="1734852"/>
            <a:ext cx="5784240" cy="3691036"/>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5" name="Title 2">
            <a:extLst>
              <a:ext uri="{FF2B5EF4-FFF2-40B4-BE49-F238E27FC236}">
                <a16:creationId xmlns:a16="http://schemas.microsoft.com/office/drawing/2014/main" id="{F9D167E2-5F98-87AB-48B6-588381506E0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GB" altLang="en-NO"/>
              <a:t>How do you use e</a:t>
            </a:r>
            <a:r>
              <a:rPr lang="en-US" altLang="en-NO" err="1"/>
              <a:t>ffective</a:t>
            </a:r>
            <a:r>
              <a:rPr lang="en-US" altLang="en-NO"/>
              <a:t> and respectful communication?</a:t>
            </a:r>
            <a:endParaRPr lang="en-NO" altLang="en-NO"/>
          </a:p>
        </p:txBody>
      </p:sp>
      <p:sp>
        <p:nvSpPr>
          <p:cNvPr id="6" name="Plassholder for innhold 4">
            <a:extLst>
              <a:ext uri="{FF2B5EF4-FFF2-40B4-BE49-F238E27FC236}">
                <a16:creationId xmlns:a16="http://schemas.microsoft.com/office/drawing/2014/main" id="{34B12E3C-740B-7988-97E8-8DE86FB6DA99}"/>
              </a:ext>
            </a:extLst>
          </p:cNvPr>
          <p:cNvSpPr>
            <a:spLocks noGrp="1"/>
          </p:cNvSpPr>
          <p:nvPr>
            <p:ph idx="1"/>
          </p:nvPr>
        </p:nvSpPr>
        <p:spPr>
          <a:xfrm>
            <a:off x="2924735" y="1822075"/>
            <a:ext cx="5711961" cy="4478043"/>
          </a:xfrm>
          <a:prstGeom prst="rect">
            <a:avLst/>
          </a:prstGeom>
        </p:spPr>
        <p:txBody>
          <a:bodyPr/>
          <a:lstStyle/>
          <a:p>
            <a:pPr marL="7937" indent="0" fontAlgn="auto">
              <a:spcBef>
                <a:spcPts val="300"/>
              </a:spcBef>
              <a:buFont typeface="Arial" panose="020B0604020202020204" pitchFamily="34" charset="0"/>
              <a:buNone/>
              <a:defRPr/>
            </a:pPr>
            <a:r>
              <a:rPr lang="en-US" sz="1600" b="1" dirty="0"/>
              <a:t>Communicating effectively with mothers, fathers </a:t>
            </a:r>
            <a:br>
              <a:rPr lang="en-US" sz="1600" b="1" dirty="0"/>
            </a:br>
            <a:r>
              <a:rPr lang="en-US" sz="1600" b="1" dirty="0"/>
              <a:t>and families is critical. Good communication </a:t>
            </a:r>
            <a:br>
              <a:rPr lang="en-US" sz="1600" b="1" dirty="0"/>
            </a:br>
            <a:r>
              <a:rPr lang="en-US" sz="1600" b="1" dirty="0"/>
              <a:t>empowers families to take an active role.</a:t>
            </a:r>
            <a:endParaRPr lang="en-GB" sz="1600" dirty="0"/>
          </a:p>
          <a:p>
            <a:pPr fontAlgn="auto">
              <a:defRPr/>
            </a:pPr>
            <a:r>
              <a:rPr lang="en-GB" sz="1600" dirty="0"/>
              <a:t>Using clear and simple language </a:t>
            </a:r>
            <a:r>
              <a:rPr lang="en-US" sz="1600" dirty="0"/>
              <a:t>promotes the exchange </a:t>
            </a:r>
            <a:br>
              <a:rPr lang="en-US" sz="1600" dirty="0"/>
            </a:br>
            <a:r>
              <a:rPr lang="en-US" sz="1600" dirty="0"/>
              <a:t>of information.</a:t>
            </a:r>
            <a:endParaRPr lang="en-GB" sz="1600" dirty="0"/>
          </a:p>
          <a:p>
            <a:pPr fontAlgn="auto">
              <a:defRPr/>
            </a:pPr>
            <a:r>
              <a:rPr lang="en-GB" sz="1600" dirty="0"/>
              <a:t>Protecting the </a:t>
            </a:r>
            <a:r>
              <a:rPr lang="en-US" sz="1600" dirty="0"/>
              <a:t>privacy</a:t>
            </a:r>
            <a:r>
              <a:rPr lang="en-GB" sz="1600" dirty="0"/>
              <a:t> of the mother and her newborn </a:t>
            </a:r>
            <a:br>
              <a:rPr lang="en-GB" sz="1600" dirty="0"/>
            </a:br>
            <a:r>
              <a:rPr lang="en-US" sz="1600" dirty="0"/>
              <a:t>and the confidentiality of their data promotes trust </a:t>
            </a:r>
            <a:br>
              <a:rPr lang="en-US" sz="1600" dirty="0"/>
            </a:br>
            <a:r>
              <a:rPr lang="en-US" sz="1600" dirty="0"/>
              <a:t>and collaboration.</a:t>
            </a:r>
          </a:p>
          <a:p>
            <a:pPr fontAlgn="auto">
              <a:defRPr/>
            </a:pPr>
            <a:r>
              <a:rPr lang="en-US" sz="1600" dirty="0"/>
              <a:t>Ensuring newborn’s behavior and cues are </a:t>
            </a:r>
            <a:br>
              <a:rPr lang="en-US" sz="1600" dirty="0"/>
            </a:br>
            <a:r>
              <a:rPr lang="en-US" sz="1600" dirty="0"/>
              <a:t>recognized, respected and included in care decisions.</a:t>
            </a:r>
          </a:p>
        </p:txBody>
      </p:sp>
      <p:pic>
        <p:nvPicPr>
          <p:cNvPr id="4" name="Picture 3" descr="A pregnant person with long hair&#10;&#10;Description automatically generated">
            <a:hlinkClick r:id="rId3"/>
            <a:extLst>
              <a:ext uri="{FF2B5EF4-FFF2-40B4-BE49-F238E27FC236}">
                <a16:creationId xmlns:a16="http://schemas.microsoft.com/office/drawing/2014/main" id="{62DE0D09-D386-7A25-65E8-F6652B299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03" y="1734851"/>
            <a:ext cx="2208783" cy="2225307"/>
          </a:xfrm>
          <a:prstGeom prst="rect">
            <a:avLst/>
          </a:prstGeom>
        </p:spPr>
      </p:pic>
    </p:spTree>
    <p:extLst>
      <p:ext uri="{BB962C8B-B14F-4D97-AF65-F5344CB8AC3E}">
        <p14:creationId xmlns:p14="http://schemas.microsoft.com/office/powerpoint/2010/main" val="41884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9F976AF-5D25-ACCA-A5FF-7A0669E2655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GB" altLang="en-NO"/>
              <a:t>Ask questions to obtain the information needed</a:t>
            </a:r>
            <a:endParaRPr lang="en-NO" altLang="en-NO"/>
          </a:p>
        </p:txBody>
      </p:sp>
      <p:sp>
        <p:nvSpPr>
          <p:cNvPr id="5" name="Plassholder for innhold 4">
            <a:extLst>
              <a:ext uri="{FF2B5EF4-FFF2-40B4-BE49-F238E27FC236}">
                <a16:creationId xmlns:a16="http://schemas.microsoft.com/office/drawing/2014/main" id="{AC7B62CE-0806-5D55-E884-59A32B3484AE}"/>
              </a:ext>
            </a:extLst>
          </p:cNvPr>
          <p:cNvSpPr>
            <a:spLocks noGrp="1"/>
          </p:cNvSpPr>
          <p:nvPr>
            <p:ph idx="1"/>
          </p:nvPr>
        </p:nvSpPr>
        <p:spPr>
          <a:prstGeom prst="rect">
            <a:avLst/>
          </a:prstGeom>
        </p:spPr>
        <p:txBody>
          <a:bodyPr/>
          <a:lstStyle/>
          <a:p>
            <a:pPr fontAlgn="auto">
              <a:lnSpc>
                <a:spcPct val="100000"/>
              </a:lnSpc>
              <a:spcBef>
                <a:spcPts val="2200"/>
              </a:spcBef>
              <a:spcAft>
                <a:spcPts val="1445"/>
              </a:spcAft>
              <a:defRPr/>
            </a:pPr>
            <a:r>
              <a:rPr lang="en-GB" sz="1800" b="1" dirty="0"/>
              <a:t>Open questions </a:t>
            </a:r>
            <a:r>
              <a:rPr lang="en-GB" sz="1800" dirty="0"/>
              <a:t>often begin with words such as </a:t>
            </a:r>
            <a:br>
              <a:rPr lang="en-GB" sz="1800" dirty="0"/>
            </a:br>
            <a:r>
              <a:rPr lang="en-GB" sz="1800" b="1" dirty="0">
                <a:solidFill>
                  <a:schemeClr val="tx2"/>
                </a:solidFill>
              </a:rPr>
              <a:t>“how”, “why”, “where”, “what” or “when”. </a:t>
            </a:r>
            <a:br>
              <a:rPr lang="en-GB" sz="1800" b="1" dirty="0">
                <a:solidFill>
                  <a:schemeClr val="tx2"/>
                </a:solidFill>
              </a:rPr>
            </a:br>
            <a:br>
              <a:rPr lang="en-GB" sz="1800" dirty="0"/>
            </a:br>
            <a:br>
              <a:rPr lang="en-GB" sz="1000" dirty="0"/>
            </a:br>
            <a:endParaRPr lang="en-GB" sz="1800" dirty="0"/>
          </a:p>
          <a:p>
            <a:pPr fontAlgn="auto">
              <a:lnSpc>
                <a:spcPct val="100000"/>
              </a:lnSpc>
              <a:spcBef>
                <a:spcPts val="2200"/>
              </a:spcBef>
              <a:spcAft>
                <a:spcPts val="1445"/>
              </a:spcAft>
              <a:defRPr/>
            </a:pPr>
            <a:r>
              <a:rPr lang="en-GB" sz="1800" b="1" dirty="0"/>
              <a:t>Closed questions</a:t>
            </a:r>
            <a:r>
              <a:rPr lang="en-GB" sz="1800" dirty="0"/>
              <a:t> are questions which have </a:t>
            </a:r>
            <a:br>
              <a:rPr lang="en-GB" sz="1800" dirty="0"/>
            </a:br>
            <a:r>
              <a:rPr lang="en-GB" sz="1800" b="1" dirty="0">
                <a:solidFill>
                  <a:schemeClr val="tx2"/>
                </a:solidFill>
              </a:rPr>
              <a:t>“yes” or “no” </a:t>
            </a:r>
            <a:r>
              <a:rPr lang="en-GB" sz="1800" dirty="0"/>
              <a:t>answers. </a:t>
            </a:r>
            <a:br>
              <a:rPr lang="en-GB" sz="1800" dirty="0"/>
            </a:br>
            <a:endParaRPr lang="en-GB" sz="1800" dirty="0"/>
          </a:p>
          <a:p>
            <a:pPr fontAlgn="auto">
              <a:lnSpc>
                <a:spcPct val="100000"/>
              </a:lnSpc>
              <a:spcBef>
                <a:spcPts val="800"/>
              </a:spcBef>
              <a:spcAft>
                <a:spcPts val="600"/>
              </a:spcAft>
              <a:defRPr/>
            </a:pPr>
            <a:endParaRPr lang="en-GB" sz="1800" dirty="0"/>
          </a:p>
          <a:p>
            <a:pPr fontAlgn="auto">
              <a:lnSpc>
                <a:spcPct val="100000"/>
              </a:lnSpc>
              <a:spcBef>
                <a:spcPts val="800"/>
              </a:spcBef>
              <a:spcAft>
                <a:spcPts val="600"/>
              </a:spcAft>
              <a:defRPr/>
            </a:pPr>
            <a:endParaRPr lang="en-GB" sz="1800" dirty="0"/>
          </a:p>
        </p:txBody>
      </p:sp>
      <p:pic>
        <p:nvPicPr>
          <p:cNvPr id="6" name="Picture 4" descr="A white outline of a person holding a baby&#10;&#10;Description automatically generated">
            <a:extLst>
              <a:ext uri="{FF2B5EF4-FFF2-40B4-BE49-F238E27FC236}">
                <a16:creationId xmlns:a16="http://schemas.microsoft.com/office/drawing/2014/main" id="{D161525B-0F6A-E533-CC3B-01EF80218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273050"/>
            <a:ext cx="104933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82BB112-03F2-69D7-E37D-42D1DD5AA854}"/>
              </a:ext>
            </a:extLst>
          </p:cNvPr>
          <p:cNvSpPr txBox="1"/>
          <p:nvPr/>
        </p:nvSpPr>
        <p:spPr>
          <a:xfrm>
            <a:off x="675523" y="2446114"/>
            <a:ext cx="5448550" cy="369332"/>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Use these to obtain more detailed information</a:t>
            </a:r>
            <a:r>
              <a:rPr lang="en-GB" sz="1600" dirty="0"/>
              <a:t>.</a:t>
            </a:r>
            <a:endParaRPr lang="en-NO" dirty="0"/>
          </a:p>
        </p:txBody>
      </p:sp>
      <p:sp>
        <p:nvSpPr>
          <p:cNvPr id="8" name="Plassholder for innhold 4">
            <a:extLst>
              <a:ext uri="{FF2B5EF4-FFF2-40B4-BE49-F238E27FC236}">
                <a16:creationId xmlns:a16="http://schemas.microsoft.com/office/drawing/2014/main" id="{77C6F3CE-7725-9BF5-1602-BE6F2DBAAFD2}"/>
              </a:ext>
            </a:extLst>
          </p:cNvPr>
          <p:cNvSpPr txBox="1">
            <a:spLocks/>
          </p:cNvSpPr>
          <p:nvPr/>
        </p:nvSpPr>
        <p:spPr>
          <a:xfrm>
            <a:off x="675523" y="4146389"/>
            <a:ext cx="7429500" cy="636002"/>
          </a:xfrm>
          <a:prstGeom prst="rect">
            <a:avLst/>
          </a:prstGeom>
        </p:spPr>
        <p:txBody>
          <a:bodyPr vert="horz" lIns="91440" tIns="45720" rIns="91440" bIns="45720" rtlCol="0">
            <a:noAutofit/>
          </a:bodyPr>
          <a:lstStyle>
            <a:lvl1pPr marL="162000" indent="-162000" algn="l" defTabSz="652795" rtl="0" eaLnBrk="1" fontAlgn="base" latinLnBrk="1" hangingPunct="1">
              <a:lnSpc>
                <a:spcPts val="2100"/>
              </a:lnSpc>
              <a:spcBef>
                <a:spcPts val="1000"/>
              </a:spcBef>
              <a:spcAft>
                <a:spcPts val="245"/>
              </a:spcAft>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162000" indent="-163199" algn="l" defTabSz="652795" rtl="0" eaLnBrk="1" fontAlgn="base" latinLnBrk="1" hangingPunct="1">
              <a:lnSpc>
                <a:spcPts val="2100"/>
              </a:lnSpc>
              <a:spcBef>
                <a:spcPts val="1000"/>
              </a:spcBef>
              <a:spcAft>
                <a:spcPts val="245"/>
              </a:spcAft>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324000" indent="-163199" algn="l" defTabSz="652795" rtl="0" eaLnBrk="1" fontAlgn="base"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42391" indent="-163199" algn="l" defTabSz="652795" rtl="0" eaLnBrk="1" fontAlgn="base" latinLnBrk="0" hangingPunct="1">
              <a:lnSpc>
                <a:spcPct val="90000"/>
              </a:lnSpc>
              <a:spcBef>
                <a:spcPts val="357"/>
              </a:spcBef>
              <a:spcAft>
                <a:spcPct val="0"/>
              </a:spcAft>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fontAlgn="base" latinLnBrk="0" hangingPunct="1">
              <a:lnSpc>
                <a:spcPct val="90000"/>
              </a:lnSpc>
              <a:spcBef>
                <a:spcPts val="357"/>
              </a:spcBef>
              <a:spcAft>
                <a:spcPct val="0"/>
              </a:spcAft>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fontAlgn="auto">
              <a:lnSpc>
                <a:spcPct val="150000"/>
              </a:lnSpc>
              <a:spcBef>
                <a:spcPts val="2200"/>
              </a:spcBef>
              <a:spcAft>
                <a:spcPts val="1445"/>
              </a:spcAft>
              <a:buFont typeface="Arial" panose="020B0604020202020204" pitchFamily="34" charset="0"/>
              <a:buNone/>
              <a:defRPr/>
            </a:pPr>
            <a:r>
              <a:rPr lang="en-GB" sz="1800" dirty="0">
                <a:solidFill>
                  <a:schemeClr val="tx1"/>
                </a:solidFill>
              </a:rPr>
              <a:t>Use these to confirm information already obtained.</a:t>
            </a:r>
          </a:p>
          <a:p>
            <a:pPr fontAlgn="auto">
              <a:lnSpc>
                <a:spcPct val="100000"/>
              </a:lnSpc>
              <a:spcBef>
                <a:spcPts val="800"/>
              </a:spcBef>
              <a:spcAft>
                <a:spcPts val="600"/>
              </a:spcAft>
              <a:defRPr/>
            </a:pPr>
            <a:endParaRPr lang="en-GB" sz="1800" dirty="0">
              <a:solidFill>
                <a:schemeClr val="tx1"/>
              </a:solidFill>
            </a:endParaRPr>
          </a:p>
          <a:p>
            <a:pPr fontAlgn="auto">
              <a:lnSpc>
                <a:spcPct val="100000"/>
              </a:lnSpc>
              <a:spcBef>
                <a:spcPts val="800"/>
              </a:spcBef>
              <a:spcAft>
                <a:spcPts val="600"/>
              </a:spcAft>
              <a:defRPr/>
            </a:pPr>
            <a:endParaRPr lang="en-GB" sz="1800" dirty="0">
              <a:solidFill>
                <a:schemeClr val="tx1"/>
              </a:solidFill>
            </a:endParaRPr>
          </a:p>
          <a:p>
            <a:pPr fontAlgn="auto">
              <a:lnSpc>
                <a:spcPct val="100000"/>
              </a:lnSpc>
              <a:spcBef>
                <a:spcPts val="800"/>
              </a:spcBef>
              <a:spcAft>
                <a:spcPts val="600"/>
              </a:spcAft>
              <a:defRPr/>
            </a:pPr>
            <a:endParaRPr lang="en-GB" sz="1800" dirty="0">
              <a:solidFill>
                <a:schemeClr val="tx1"/>
              </a:solidFill>
            </a:endParaRPr>
          </a:p>
        </p:txBody>
      </p:sp>
    </p:spTree>
    <p:extLst>
      <p:ext uri="{BB962C8B-B14F-4D97-AF65-F5344CB8AC3E}">
        <p14:creationId xmlns:p14="http://schemas.microsoft.com/office/powerpoint/2010/main" val="5347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AA1C1B2-95EC-0262-47CC-BA83CE30F54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US" altLang="en-NO"/>
              <a:t>Verbal and non-verbal communication</a:t>
            </a:r>
            <a:endParaRPr lang="en-NO" altLang="en-NO"/>
          </a:p>
        </p:txBody>
      </p:sp>
      <p:sp>
        <p:nvSpPr>
          <p:cNvPr id="5" name="Plassholder for innhold 4">
            <a:extLst>
              <a:ext uri="{FF2B5EF4-FFF2-40B4-BE49-F238E27FC236}">
                <a16:creationId xmlns:a16="http://schemas.microsoft.com/office/drawing/2014/main" id="{FB03AB67-CA8B-0F53-C2B2-7F766272D2C8}"/>
              </a:ext>
            </a:extLst>
          </p:cNvPr>
          <p:cNvSpPr>
            <a:spLocks noGrp="1"/>
          </p:cNvSpPr>
          <p:nvPr>
            <p:ph idx="1"/>
          </p:nvPr>
        </p:nvSpPr>
        <p:spPr>
          <a:prstGeom prst="rect">
            <a:avLst/>
          </a:prstGeom>
        </p:spPr>
        <p:txBody>
          <a:bodyPr/>
          <a:lstStyle/>
          <a:p>
            <a:pPr fontAlgn="auto">
              <a:lnSpc>
                <a:spcPct val="100000"/>
              </a:lnSpc>
              <a:defRPr/>
            </a:pPr>
            <a:r>
              <a:rPr lang="en-US" b="1" dirty="0"/>
              <a:t>Verbal communication </a:t>
            </a:r>
            <a:r>
              <a:rPr lang="en-US" dirty="0"/>
              <a:t>(spoken language) </a:t>
            </a:r>
            <a:br>
              <a:rPr lang="en-US" dirty="0"/>
            </a:br>
            <a:r>
              <a:rPr lang="en-US" dirty="0"/>
              <a:t>can have positive and negative effects.</a:t>
            </a:r>
            <a:br>
              <a:rPr lang="en-US" dirty="0"/>
            </a:br>
            <a:endParaRPr lang="en-US" b="1" dirty="0"/>
          </a:p>
          <a:p>
            <a:pPr fontAlgn="auto">
              <a:lnSpc>
                <a:spcPct val="100000"/>
              </a:lnSpc>
              <a:defRPr/>
            </a:pPr>
            <a:r>
              <a:rPr lang="en-US" b="1" dirty="0"/>
              <a:t>Non-verbal communication </a:t>
            </a:r>
            <a:r>
              <a:rPr lang="en-US" dirty="0"/>
              <a:t>includes other ways of relating to people</a:t>
            </a:r>
          </a:p>
          <a:p>
            <a:pPr lvl="2" fontAlgn="auto">
              <a:lnSpc>
                <a:spcPct val="100000"/>
              </a:lnSpc>
              <a:spcBef>
                <a:spcPts val="200"/>
              </a:spcBef>
              <a:defRPr/>
            </a:pPr>
            <a:r>
              <a:rPr lang="en-US" dirty="0"/>
              <a:t>facial expressions</a:t>
            </a:r>
          </a:p>
          <a:p>
            <a:pPr lvl="2" fontAlgn="auto">
              <a:lnSpc>
                <a:spcPct val="100000"/>
              </a:lnSpc>
              <a:spcBef>
                <a:spcPts val="200"/>
              </a:spcBef>
              <a:defRPr/>
            </a:pPr>
            <a:r>
              <a:rPr lang="en-US" dirty="0"/>
              <a:t>body language</a:t>
            </a:r>
            <a:endParaRPr lang="en-US" dirty="0">
              <a:hlinkClick r:id="" action="ppaction://noaction"/>
            </a:endParaRPr>
          </a:p>
        </p:txBody>
      </p:sp>
      <p:grpSp>
        <p:nvGrpSpPr>
          <p:cNvPr id="7" name="Group 6">
            <a:extLst>
              <a:ext uri="{FF2B5EF4-FFF2-40B4-BE49-F238E27FC236}">
                <a16:creationId xmlns:a16="http://schemas.microsoft.com/office/drawing/2014/main" id="{85D642F7-C7A8-F71D-EB8B-AC38B10F14FB}"/>
              </a:ext>
            </a:extLst>
          </p:cNvPr>
          <p:cNvGrpSpPr>
            <a:grpSpLocks/>
          </p:cNvGrpSpPr>
          <p:nvPr/>
        </p:nvGrpSpPr>
        <p:grpSpPr bwMode="auto">
          <a:xfrm>
            <a:off x="587231" y="4708956"/>
            <a:ext cx="4540250" cy="360363"/>
            <a:chOff x="578463" y="5706593"/>
            <a:chExt cx="4539809" cy="360000"/>
          </a:xfrm>
        </p:grpSpPr>
        <p:pic>
          <p:nvPicPr>
            <p:cNvPr id="8" name="Picture 6" descr="A blue circle with a white camera&#10;&#10;Description automatically generated">
              <a:extLst>
                <a:ext uri="{FF2B5EF4-FFF2-40B4-BE49-F238E27FC236}">
                  <a16:creationId xmlns:a16="http://schemas.microsoft.com/office/drawing/2014/main" id="{BA7E5426-B8B8-E26C-494C-54AC2AC8E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63" y="5706593"/>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691A5F6-6216-E065-B6EE-370F5C86D3BC}"/>
                </a:ext>
              </a:extLst>
            </p:cNvPr>
            <p:cNvSpPr txBox="1"/>
            <p:nvPr/>
          </p:nvSpPr>
          <p:spPr>
            <a:xfrm>
              <a:off x="949902" y="5739897"/>
              <a:ext cx="4168370" cy="261673"/>
            </a:xfrm>
            <a:prstGeom prst="rect">
              <a:avLst/>
            </a:prstGeom>
            <a:noFill/>
          </p:spPr>
          <p:txBody>
            <a:bodyPr>
              <a:spAutoFit/>
            </a:bodyPr>
            <a:lstStyle/>
            <a:p>
              <a:pPr defTabSz="429219" eaLnBrk="1" fontAlgn="auto" hangingPunct="1">
                <a:spcBef>
                  <a:spcPts val="0"/>
                </a:spcBef>
                <a:spcAft>
                  <a:spcPts val="400"/>
                </a:spcAft>
                <a:defRPr/>
              </a:pPr>
              <a:r>
                <a:rPr lang="en-US" sz="1100" i="1" dirty="0">
                  <a:solidFill>
                    <a:srgbClr val="2D87C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Respectful care during labor and birth</a:t>
              </a:r>
              <a:r>
                <a:rPr lang="en-US" sz="1100" i="1" dirty="0">
                  <a:solidFill>
                    <a:srgbClr val="2D87C4"/>
                  </a:solidFill>
                  <a:latin typeface="Arial" panose="020B0604020202020204" pitchFamily="34" charset="0"/>
                  <a:cs typeface="Arial" panose="020B0604020202020204" pitchFamily="34" charset="0"/>
                </a:rPr>
                <a:t> </a:t>
              </a:r>
            </a:p>
          </p:txBody>
        </p:sp>
      </p:grpSp>
      <p:pic>
        <p:nvPicPr>
          <p:cNvPr id="10" name="Picture 4" descr="A blue circle with a white camera&#10;&#10;Description automatically generated">
            <a:extLst>
              <a:ext uri="{FF2B5EF4-FFF2-40B4-BE49-F238E27FC236}">
                <a16:creationId xmlns:a16="http://schemas.microsoft.com/office/drawing/2014/main" id="{E81B5651-C54F-EB65-3C9F-16363CE55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282575"/>
            <a:ext cx="103663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2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BA90B47-897B-3FAE-FA7B-8DFC285FDD1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GB" altLang="en-NO"/>
              <a:t> Use listening and learning skills </a:t>
            </a:r>
            <a:endParaRPr lang="en-NO" altLang="en-NO"/>
          </a:p>
        </p:txBody>
      </p:sp>
      <p:sp>
        <p:nvSpPr>
          <p:cNvPr id="5" name="Plassholder for innhold 4">
            <a:extLst>
              <a:ext uri="{FF2B5EF4-FFF2-40B4-BE49-F238E27FC236}">
                <a16:creationId xmlns:a16="http://schemas.microsoft.com/office/drawing/2014/main" id="{A5FB8803-F82C-6773-5F60-8D0514AA2921}"/>
              </a:ext>
            </a:extLst>
          </p:cNvPr>
          <p:cNvSpPr>
            <a:spLocks noGrp="1"/>
          </p:cNvSpPr>
          <p:nvPr>
            <p:ph idx="1"/>
          </p:nvPr>
        </p:nvSpPr>
        <p:spPr>
          <a:prstGeom prst="rect">
            <a:avLst/>
          </a:prstGeom>
        </p:spPr>
        <p:txBody>
          <a:bodyPr/>
          <a:lstStyle/>
          <a:p>
            <a:pPr fontAlgn="auto">
              <a:defRPr/>
            </a:pPr>
            <a:r>
              <a:rPr lang="en-GB" sz="1800"/>
              <a:t>Ask open questions.</a:t>
            </a:r>
            <a:endParaRPr lang="en-US" sz="1800"/>
          </a:p>
          <a:p>
            <a:pPr fontAlgn="auto">
              <a:defRPr/>
            </a:pPr>
            <a:r>
              <a:rPr lang="en-GB" sz="1800"/>
              <a:t>Use responses and gestures that show interest.</a:t>
            </a:r>
            <a:endParaRPr lang="en-US" sz="1800"/>
          </a:p>
          <a:p>
            <a:pPr fontAlgn="auto">
              <a:defRPr/>
            </a:pPr>
            <a:r>
              <a:rPr lang="en-GB" sz="1800"/>
              <a:t>Listen and reflect back what the mother/parent/caregiver says.</a:t>
            </a:r>
            <a:endParaRPr lang="en-US" sz="1800"/>
          </a:p>
          <a:p>
            <a:pPr fontAlgn="auto">
              <a:defRPr/>
            </a:pPr>
            <a:r>
              <a:rPr lang="en-GB" sz="1800"/>
              <a:t>Empathize – show you understand how the mother/parent/caregiver feels.</a:t>
            </a:r>
            <a:endParaRPr lang="en-US" sz="1800"/>
          </a:p>
          <a:p>
            <a:pPr fontAlgn="auto">
              <a:defRPr/>
            </a:pPr>
            <a:r>
              <a:rPr lang="en-GB" sz="1800"/>
              <a:t>Avoid using judging words</a:t>
            </a:r>
            <a:r>
              <a:rPr lang="en-US" sz="1800"/>
              <a:t>.</a:t>
            </a:r>
          </a:p>
        </p:txBody>
      </p:sp>
      <p:grpSp>
        <p:nvGrpSpPr>
          <p:cNvPr id="7" name="Group 6">
            <a:extLst>
              <a:ext uri="{FF2B5EF4-FFF2-40B4-BE49-F238E27FC236}">
                <a16:creationId xmlns:a16="http://schemas.microsoft.com/office/drawing/2014/main" id="{9381C947-39AB-A2F0-4775-ABFD2394A292}"/>
              </a:ext>
            </a:extLst>
          </p:cNvPr>
          <p:cNvGrpSpPr>
            <a:grpSpLocks/>
          </p:cNvGrpSpPr>
          <p:nvPr/>
        </p:nvGrpSpPr>
        <p:grpSpPr bwMode="auto">
          <a:xfrm>
            <a:off x="611228" y="4660187"/>
            <a:ext cx="4540250" cy="360363"/>
            <a:chOff x="578463" y="5706593"/>
            <a:chExt cx="4539809" cy="360000"/>
          </a:xfrm>
        </p:grpSpPr>
        <p:pic>
          <p:nvPicPr>
            <p:cNvPr id="8" name="Picture 6" descr="A blue circle with a white camera&#10;&#10;Description automatically generated">
              <a:extLst>
                <a:ext uri="{FF2B5EF4-FFF2-40B4-BE49-F238E27FC236}">
                  <a16:creationId xmlns:a16="http://schemas.microsoft.com/office/drawing/2014/main" id="{6DB6987D-2491-3428-D6BA-0EA595EFF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63" y="5706593"/>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047CF4E-6CCA-9285-81FF-9BC1B7C0513E}"/>
                </a:ext>
              </a:extLst>
            </p:cNvPr>
            <p:cNvSpPr txBox="1"/>
            <p:nvPr/>
          </p:nvSpPr>
          <p:spPr>
            <a:xfrm>
              <a:off x="949902" y="5739897"/>
              <a:ext cx="4168370" cy="261673"/>
            </a:xfrm>
            <a:prstGeom prst="rect">
              <a:avLst/>
            </a:prstGeom>
            <a:noFill/>
          </p:spPr>
          <p:txBody>
            <a:bodyPr>
              <a:spAutoFit/>
            </a:bodyPr>
            <a:lstStyle/>
            <a:p>
              <a:pPr defTabSz="429219" eaLnBrk="1" fontAlgn="auto" hangingPunct="1">
                <a:spcBef>
                  <a:spcPts val="0"/>
                </a:spcBef>
                <a:spcAft>
                  <a:spcPts val="400"/>
                </a:spcAft>
                <a:defRPr/>
              </a:pPr>
              <a:r>
                <a:rPr lang="en-GB" sz="1100" i="1" dirty="0">
                  <a:solidFill>
                    <a:srgbClr val="2D87C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Empathy vs sympathy</a:t>
              </a:r>
              <a:endParaRPr lang="en-GB" sz="1100" i="1" dirty="0">
                <a:solidFill>
                  <a:srgbClr val="2D87C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1168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5339A70-B03F-C670-23AB-57F483D40BF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GB" altLang="en-NO"/>
              <a:t>Use listening and learning skills</a:t>
            </a:r>
            <a:endParaRPr lang="en-NO" altLang="en-NO"/>
          </a:p>
        </p:txBody>
      </p:sp>
      <p:sp>
        <p:nvSpPr>
          <p:cNvPr id="5" name="Plassholder for innhold 4">
            <a:extLst>
              <a:ext uri="{FF2B5EF4-FFF2-40B4-BE49-F238E27FC236}">
                <a16:creationId xmlns:a16="http://schemas.microsoft.com/office/drawing/2014/main" id="{36833404-8B58-D123-CE52-1135DF62E578}"/>
              </a:ext>
            </a:extLst>
          </p:cNvPr>
          <p:cNvSpPr>
            <a:spLocks noGrp="1"/>
          </p:cNvSpPr>
          <p:nvPr>
            <p:ph idx="1"/>
          </p:nvPr>
        </p:nvSpPr>
        <p:spPr>
          <a:xfrm>
            <a:off x="4183248" y="1734853"/>
            <a:ext cx="4453448" cy="4565266"/>
          </a:xfrm>
          <a:prstGeom prst="rect">
            <a:avLst/>
          </a:prstGeom>
        </p:spPr>
        <p:txBody>
          <a:bodyPr/>
          <a:lstStyle/>
          <a:p>
            <a:pPr fontAlgn="auto">
              <a:lnSpc>
                <a:spcPts val="2100"/>
              </a:lnSpc>
              <a:defRPr/>
            </a:pPr>
            <a:r>
              <a:rPr lang="en-GB" altLang="en-US" sz="1600" b="1" dirty="0">
                <a:ea typeface="Times New Roman" panose="02020603050405020304" pitchFamily="18" charset="0"/>
              </a:rPr>
              <a:t>Posture: </a:t>
            </a:r>
            <a:r>
              <a:rPr lang="en-GB" altLang="en-US" sz="1600" dirty="0">
                <a:ea typeface="Times New Roman" panose="02020603050405020304" pitchFamily="18" charset="0"/>
              </a:rPr>
              <a:t>Sit at the same level and close </a:t>
            </a:r>
            <a:br>
              <a:rPr lang="en-GB" altLang="en-US" sz="1600" dirty="0">
                <a:ea typeface="Times New Roman" panose="02020603050405020304" pitchFamily="18" charset="0"/>
              </a:rPr>
            </a:br>
            <a:r>
              <a:rPr lang="en-GB" altLang="en-US" sz="1600" dirty="0">
                <a:ea typeface="Times New Roman" panose="02020603050405020304" pitchFamily="18" charset="0"/>
              </a:rPr>
              <a:t>to the mother.</a:t>
            </a:r>
            <a:endParaRPr lang="en-GB" altLang="en-US" sz="1600" dirty="0"/>
          </a:p>
          <a:p>
            <a:pPr fontAlgn="auto">
              <a:lnSpc>
                <a:spcPts val="2100"/>
              </a:lnSpc>
              <a:defRPr/>
            </a:pPr>
            <a:r>
              <a:rPr lang="en-GB" altLang="en-US" sz="1600" b="1" dirty="0">
                <a:ea typeface="Times New Roman" panose="02020603050405020304" pitchFamily="18" charset="0"/>
              </a:rPr>
              <a:t>Eye contact: </a:t>
            </a:r>
            <a:r>
              <a:rPr lang="en-GB" altLang="en-US" sz="1600" dirty="0">
                <a:ea typeface="Times New Roman" panose="02020603050405020304" pitchFamily="18" charset="0"/>
              </a:rPr>
              <a:t>Pay attention to the </a:t>
            </a:r>
            <a:br>
              <a:rPr lang="en-GB" altLang="en-US" sz="1600" dirty="0">
                <a:ea typeface="Times New Roman" panose="02020603050405020304" pitchFamily="18" charset="0"/>
              </a:rPr>
            </a:br>
            <a:r>
              <a:rPr lang="en-GB" altLang="en-US" sz="1600" dirty="0">
                <a:ea typeface="Times New Roman" panose="02020603050405020304" pitchFamily="18" charset="0"/>
              </a:rPr>
              <a:t>mother, avoid getting distracted and </a:t>
            </a:r>
            <a:br>
              <a:rPr lang="en-GB" altLang="en-US" sz="1600" dirty="0">
                <a:ea typeface="Times New Roman" panose="02020603050405020304" pitchFamily="18" charset="0"/>
              </a:rPr>
            </a:br>
            <a:r>
              <a:rPr lang="en-GB" altLang="en-US" sz="1600" dirty="0">
                <a:ea typeface="Times New Roman" panose="02020603050405020304" pitchFamily="18" charset="0"/>
              </a:rPr>
              <a:t>show you are listening.</a:t>
            </a:r>
          </a:p>
          <a:p>
            <a:pPr fontAlgn="auto">
              <a:lnSpc>
                <a:spcPts val="2100"/>
              </a:lnSpc>
              <a:defRPr/>
            </a:pPr>
            <a:r>
              <a:rPr lang="en-GB" altLang="en-US" sz="1600" b="1" dirty="0">
                <a:ea typeface="Times New Roman" panose="02020603050405020304" pitchFamily="18" charset="0"/>
              </a:rPr>
              <a:t>Barriers: </a:t>
            </a:r>
            <a:r>
              <a:rPr lang="en-GB" altLang="en-US" sz="1600" dirty="0">
                <a:ea typeface="Times New Roman" panose="02020603050405020304" pitchFamily="18" charset="0"/>
              </a:rPr>
              <a:t>Remove any physical barriers.</a:t>
            </a:r>
            <a:endParaRPr lang="en-GB" altLang="en-US" sz="1600" b="1" dirty="0">
              <a:ea typeface="Times New Roman" panose="02020603050405020304" pitchFamily="18" charset="0"/>
            </a:endParaRPr>
          </a:p>
          <a:p>
            <a:pPr fontAlgn="auto">
              <a:lnSpc>
                <a:spcPts val="2100"/>
              </a:lnSpc>
              <a:defRPr/>
            </a:pPr>
            <a:r>
              <a:rPr lang="en-GB" altLang="en-US" sz="1600" b="1" dirty="0">
                <a:ea typeface="Times New Roman" panose="02020603050405020304" pitchFamily="18" charset="0"/>
              </a:rPr>
              <a:t>Taking time: </a:t>
            </a:r>
            <a:r>
              <a:rPr lang="en-GB" altLang="en-US" sz="1600" dirty="0">
                <a:ea typeface="Times New Roman" panose="02020603050405020304" pitchFamily="18" charset="0"/>
              </a:rPr>
              <a:t>Take time without hurrying </a:t>
            </a:r>
            <a:br>
              <a:rPr lang="en-GB" altLang="en-US" sz="1600" dirty="0">
                <a:ea typeface="Times New Roman" panose="02020603050405020304" pitchFamily="18" charset="0"/>
              </a:rPr>
            </a:br>
            <a:r>
              <a:rPr lang="en-GB" altLang="en-US" sz="1600" dirty="0">
                <a:ea typeface="Times New Roman" panose="02020603050405020304" pitchFamily="18" charset="0"/>
              </a:rPr>
              <a:t>or looking at your watch or mobile </a:t>
            </a:r>
            <a:br>
              <a:rPr lang="en-GB" altLang="en-US" sz="1600" dirty="0">
                <a:ea typeface="Times New Roman" panose="02020603050405020304" pitchFamily="18" charset="0"/>
              </a:rPr>
            </a:br>
            <a:r>
              <a:rPr lang="en-GB" altLang="en-US" sz="1600" dirty="0">
                <a:ea typeface="Times New Roman" panose="02020603050405020304" pitchFamily="18" charset="0"/>
              </a:rPr>
              <a:t>phone.</a:t>
            </a:r>
            <a:endParaRPr lang="en-GB" altLang="en-US" sz="1600" b="1" dirty="0">
              <a:ea typeface="Times New Roman" panose="02020603050405020304" pitchFamily="18" charset="0"/>
            </a:endParaRPr>
          </a:p>
          <a:p>
            <a:pPr fontAlgn="auto">
              <a:lnSpc>
                <a:spcPts val="2100"/>
              </a:lnSpc>
              <a:defRPr/>
            </a:pPr>
            <a:r>
              <a:rPr lang="en-GB" altLang="en-US" sz="1600" b="1" dirty="0">
                <a:ea typeface="Times New Roman" panose="02020603050405020304" pitchFamily="18" charset="0"/>
              </a:rPr>
              <a:t>Touch: </a:t>
            </a:r>
            <a:r>
              <a:rPr lang="en-GB" altLang="en-US" sz="1600" dirty="0">
                <a:ea typeface="Times New Roman" panose="02020603050405020304" pitchFamily="18" charset="0"/>
              </a:rPr>
              <a:t>Only touch in an appropriate </a:t>
            </a:r>
            <a:br>
              <a:rPr lang="en-GB" altLang="en-US" sz="1600" dirty="0">
                <a:ea typeface="Times New Roman" panose="02020603050405020304" pitchFamily="18" charset="0"/>
              </a:rPr>
            </a:br>
            <a:r>
              <a:rPr lang="en-GB" altLang="en-US" sz="1600" dirty="0">
                <a:ea typeface="Times New Roman" panose="02020603050405020304" pitchFamily="18" charset="0"/>
              </a:rPr>
              <a:t>way. Do not touch the mother, her </a:t>
            </a:r>
            <a:br>
              <a:rPr lang="en-GB" altLang="en-US" sz="1600" dirty="0">
                <a:ea typeface="Times New Roman" panose="02020603050405020304" pitchFamily="18" charset="0"/>
              </a:rPr>
            </a:br>
            <a:r>
              <a:rPr lang="en-GB" altLang="en-US" sz="1600" dirty="0">
                <a:ea typeface="Times New Roman" panose="02020603050405020304" pitchFamily="18" charset="0"/>
              </a:rPr>
              <a:t>breasts or her baby without her consent.</a:t>
            </a:r>
            <a:endParaRPr lang="en-GB" altLang="en-US" sz="1600" dirty="0"/>
          </a:p>
          <a:p>
            <a:pPr marL="0" indent="0" fontAlgn="auto">
              <a:lnSpc>
                <a:spcPts val="2100"/>
              </a:lnSpc>
              <a:spcAft>
                <a:spcPts val="0"/>
              </a:spcAft>
              <a:buNone/>
              <a:defRPr/>
            </a:pPr>
            <a:endParaRPr lang="en-US" altLang="en-US" sz="1600" dirty="0"/>
          </a:p>
        </p:txBody>
      </p:sp>
      <p:grpSp>
        <p:nvGrpSpPr>
          <p:cNvPr id="7" name="Group 1">
            <a:extLst>
              <a:ext uri="{FF2B5EF4-FFF2-40B4-BE49-F238E27FC236}">
                <a16:creationId xmlns:a16="http://schemas.microsoft.com/office/drawing/2014/main" id="{92CB538A-7E80-0B4E-8251-F8283E09B02F}"/>
              </a:ext>
            </a:extLst>
          </p:cNvPr>
          <p:cNvGrpSpPr>
            <a:grpSpLocks/>
          </p:cNvGrpSpPr>
          <p:nvPr/>
        </p:nvGrpSpPr>
        <p:grpSpPr bwMode="auto">
          <a:xfrm>
            <a:off x="519112" y="1807363"/>
            <a:ext cx="3505293" cy="2334088"/>
            <a:chOff x="5358835" y="3954838"/>
            <a:chExt cx="3505200" cy="2335399"/>
          </a:xfrm>
        </p:grpSpPr>
        <p:pic>
          <p:nvPicPr>
            <p:cNvPr id="8" name="Picture 6">
              <a:extLst>
                <a:ext uri="{FF2B5EF4-FFF2-40B4-BE49-F238E27FC236}">
                  <a16:creationId xmlns:a16="http://schemas.microsoft.com/office/drawing/2014/main" id="{8C107521-C1A3-8945-4FD1-18BDE8CB6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35" y="3954838"/>
              <a:ext cx="3505200" cy="233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B4EDEAF-C9BF-C5D7-D53F-AC71AD4DDE1E}"/>
                </a:ext>
              </a:extLst>
            </p:cNvPr>
            <p:cNvSpPr/>
            <p:nvPr/>
          </p:nvSpPr>
          <p:spPr>
            <a:xfrm>
              <a:off x="5517674" y="6098042"/>
              <a:ext cx="3346361" cy="192195"/>
            </a:xfrm>
            <a:prstGeom prst="rect">
              <a:avLst/>
            </a:prstGeom>
          </p:spPr>
          <p:txBody>
            <a:bodyPr>
              <a:spAutoFit/>
            </a:bodyPr>
            <a:lstStyle/>
            <a:p>
              <a:pPr algn="r" defTabSz="429219" eaLnBrk="1" fontAlgn="auto" hangingPunct="1">
                <a:spcBef>
                  <a:spcPts val="0"/>
                </a:spcBef>
                <a:spcAft>
                  <a:spcPts val="0"/>
                </a:spcAft>
                <a:defRPr/>
              </a:pPr>
              <a:r>
                <a:rPr lang="en-US" sz="650">
                  <a:solidFill>
                    <a:schemeClr val="bg1"/>
                  </a:solidFill>
                  <a:latin typeface="+mn-lt"/>
                </a:rPr>
                <a:t>© UNICEF/UN0281006/Vishwanathan</a:t>
              </a:r>
            </a:p>
          </p:txBody>
        </p:sp>
      </p:grpSp>
    </p:spTree>
    <p:extLst>
      <p:ext uri="{BB962C8B-B14F-4D97-AF65-F5344CB8AC3E}">
        <p14:creationId xmlns:p14="http://schemas.microsoft.com/office/powerpoint/2010/main" val="304252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2">
            <a:extLst>
              <a:ext uri="{FF2B5EF4-FFF2-40B4-BE49-F238E27FC236}">
                <a16:creationId xmlns:a16="http://schemas.microsoft.com/office/drawing/2014/main" id="{A9CDE62A-DC5D-3533-4386-F7A26EE9260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US" altLang="en-NO"/>
              <a:t>Why is effective communication important for mothers and families?</a:t>
            </a:r>
            <a:endParaRPr lang="en-NO" altLang="en-NO"/>
          </a:p>
        </p:txBody>
      </p:sp>
      <p:sp>
        <p:nvSpPr>
          <p:cNvPr id="4" name="Plassholder for innhold 4">
            <a:extLst>
              <a:ext uri="{FF2B5EF4-FFF2-40B4-BE49-F238E27FC236}">
                <a16:creationId xmlns:a16="http://schemas.microsoft.com/office/drawing/2014/main" id="{A57869EC-AC54-36E3-6AD0-6BED528BB7B2}"/>
              </a:ext>
            </a:extLst>
          </p:cNvPr>
          <p:cNvSpPr>
            <a:spLocks noGrp="1"/>
          </p:cNvSpPr>
          <p:nvPr>
            <p:ph idx="1"/>
          </p:nvPr>
        </p:nvSpPr>
        <p:spPr>
          <a:xfrm>
            <a:off x="3260912" y="1734853"/>
            <a:ext cx="5375784" cy="4565266"/>
          </a:xfrm>
        </p:spPr>
        <p:txBody>
          <a:bodyPr/>
          <a:lstStyle/>
          <a:p>
            <a:pPr fontAlgn="auto">
              <a:spcBef>
                <a:spcPts val="400"/>
              </a:spcBef>
              <a:spcAft>
                <a:spcPts val="0"/>
              </a:spcAft>
              <a:buNone/>
              <a:defRPr/>
            </a:pPr>
            <a:r>
              <a:rPr lang="en-US" altLang="zh-CN" sz="1800" dirty="0">
                <a:solidFill>
                  <a:schemeClr val="tx1"/>
                </a:solidFill>
              </a:rPr>
              <a:t>Find the standard and reasons </a:t>
            </a:r>
          </a:p>
          <a:p>
            <a:pPr fontAlgn="auto">
              <a:spcBef>
                <a:spcPts val="400"/>
              </a:spcBef>
              <a:spcAft>
                <a:spcPts val="0"/>
              </a:spcAft>
              <a:buNone/>
              <a:defRPr/>
            </a:pPr>
            <a:r>
              <a:rPr lang="en-US" altLang="zh-CN" sz="1800" dirty="0">
                <a:solidFill>
                  <a:schemeClr val="tx1"/>
                </a:solidFill>
              </a:rPr>
              <a:t>on pages 87-88.</a:t>
            </a:r>
          </a:p>
          <a:p>
            <a:pPr fontAlgn="auto">
              <a:spcBef>
                <a:spcPts val="400"/>
              </a:spcBef>
              <a:spcAft>
                <a:spcPts val="0"/>
              </a:spcAft>
              <a:buNone/>
              <a:defRPr/>
            </a:pPr>
            <a:endParaRPr lang="en-US" altLang="zh-CN" sz="1800" dirty="0">
              <a:solidFill>
                <a:schemeClr val="tx1"/>
              </a:solidFill>
            </a:endParaRPr>
          </a:p>
        </p:txBody>
      </p:sp>
      <p:pic>
        <p:nvPicPr>
          <p:cNvPr id="5" name="Picture 4" descr="A yellow circle with a diamond&#10;&#10;Description automatically generated">
            <a:extLst>
              <a:ext uri="{FF2B5EF4-FFF2-40B4-BE49-F238E27FC236}">
                <a16:creationId xmlns:a16="http://schemas.microsoft.com/office/drawing/2014/main" id="{25606C32-B7C0-0AD8-F2AE-5749D85F9421}"/>
              </a:ext>
            </a:extLst>
          </p:cNvPr>
          <p:cNvPicPr>
            <a:picLocks noChangeAspect="1"/>
          </p:cNvPicPr>
          <p:nvPr/>
        </p:nvPicPr>
        <p:blipFill>
          <a:blip r:embed="rId3"/>
          <a:stretch>
            <a:fillRect/>
          </a:stretch>
        </p:blipFill>
        <p:spPr>
          <a:xfrm>
            <a:off x="517484" y="277813"/>
            <a:ext cx="1038225" cy="1038225"/>
          </a:xfrm>
          <a:prstGeom prst="rect">
            <a:avLst/>
          </a:prstGeom>
        </p:spPr>
      </p:pic>
      <p:pic>
        <p:nvPicPr>
          <p:cNvPr id="6" name="Picture 5" descr="A person holding a baby&#10;&#10;Description automatically generated">
            <a:hlinkClick r:id="rId4"/>
            <a:extLst>
              <a:ext uri="{FF2B5EF4-FFF2-40B4-BE49-F238E27FC236}">
                <a16:creationId xmlns:a16="http://schemas.microsoft.com/office/drawing/2014/main" id="{9A285408-87F4-15B4-8CE9-1BF581D2D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304" y="1734853"/>
            <a:ext cx="2602492" cy="3735388"/>
          </a:xfrm>
          <a:prstGeom prst="rect">
            <a:avLst/>
          </a:prstGeom>
        </p:spPr>
      </p:pic>
    </p:spTree>
    <p:extLst>
      <p:ext uri="{BB962C8B-B14F-4D97-AF65-F5344CB8AC3E}">
        <p14:creationId xmlns:p14="http://schemas.microsoft.com/office/powerpoint/2010/main" val="343099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8F3D1E-ABCB-5A91-F854-1CF799BC6E3E}"/>
              </a:ext>
            </a:extLst>
          </p:cNvPr>
          <p:cNvSpPr>
            <a:spLocks noGrp="1"/>
          </p:cNvSpPr>
          <p:nvPr>
            <p:ph type="title"/>
          </p:nvPr>
        </p:nvSpPr>
        <p:spPr/>
        <p:txBody>
          <a:bodyPr/>
          <a:lstStyle/>
          <a:p>
            <a:r>
              <a:rPr lang="en-US" altLang="zh-CN"/>
              <a:t> Standard and reasons</a:t>
            </a:r>
            <a:endParaRPr lang="en-NO"/>
          </a:p>
        </p:txBody>
      </p:sp>
      <p:sp>
        <p:nvSpPr>
          <p:cNvPr id="2" name="Content Placeholder 1">
            <a:extLst>
              <a:ext uri="{FF2B5EF4-FFF2-40B4-BE49-F238E27FC236}">
                <a16:creationId xmlns:a16="http://schemas.microsoft.com/office/drawing/2014/main" id="{A7400DF1-FB76-332D-BF56-B44F1B544FE4}"/>
              </a:ext>
            </a:extLst>
          </p:cNvPr>
          <p:cNvSpPr>
            <a:spLocks noGrp="1"/>
          </p:cNvSpPr>
          <p:nvPr>
            <p:ph idx="1"/>
          </p:nvPr>
        </p:nvSpPr>
        <p:spPr>
          <a:prstGeom prst="rect">
            <a:avLst/>
          </a:prstGeom>
        </p:spPr>
        <p:txBody>
          <a:bodyPr/>
          <a:lstStyle/>
          <a:p>
            <a:pPr>
              <a:lnSpc>
                <a:spcPts val="2100"/>
              </a:lnSpc>
            </a:pPr>
            <a:r>
              <a:rPr lang="en-GB" sz="1600" b="1" dirty="0">
                <a:latin typeface="Arial"/>
                <a:cs typeface="Arial"/>
              </a:rPr>
              <a:t>Quality statement 4.1</a:t>
            </a:r>
            <a:br>
              <a:rPr lang="en-GB" sz="1600" b="1" dirty="0">
                <a:latin typeface="Arial"/>
                <a:cs typeface="Arial"/>
              </a:rPr>
            </a:br>
            <a:r>
              <a:rPr lang="en-GB" sz="1600" b="1" dirty="0">
                <a:latin typeface="Arial"/>
                <a:cs typeface="Arial"/>
              </a:rPr>
              <a:t>All carers of small and sick newborns are given information about the </a:t>
            </a:r>
            <a:br>
              <a:rPr lang="en-GB" sz="1600" b="1" dirty="0">
                <a:latin typeface="Arial"/>
                <a:cs typeface="Arial"/>
              </a:rPr>
            </a:br>
            <a:r>
              <a:rPr lang="en-GB" sz="1600" b="1" dirty="0" err="1">
                <a:latin typeface="Arial"/>
                <a:cs typeface="Arial"/>
              </a:rPr>
              <a:t>newborn’s</a:t>
            </a:r>
            <a:r>
              <a:rPr lang="en-GB" sz="1600" b="1" dirty="0">
                <a:latin typeface="Arial"/>
                <a:cs typeface="Arial"/>
              </a:rPr>
              <a:t> illness and care, so that they understand the condition and the </a:t>
            </a:r>
            <a:br>
              <a:rPr lang="en-GB" sz="1600" b="1" dirty="0">
                <a:latin typeface="Arial"/>
                <a:cs typeface="Arial"/>
              </a:rPr>
            </a:br>
            <a:r>
              <a:rPr lang="en-GB" sz="1600" b="1" dirty="0">
                <a:latin typeface="Arial"/>
                <a:cs typeface="Arial"/>
              </a:rPr>
              <a:t>necessary treatment.</a:t>
            </a:r>
          </a:p>
          <a:p>
            <a:pPr>
              <a:lnSpc>
                <a:spcPts val="2100"/>
              </a:lnSpc>
            </a:pPr>
            <a:r>
              <a:rPr lang="en-GB" sz="1600" dirty="0"/>
              <a:t>Reasons</a:t>
            </a:r>
          </a:p>
          <a:p>
            <a:pPr lvl="2">
              <a:lnSpc>
                <a:spcPts val="2100"/>
              </a:lnSpc>
            </a:pPr>
            <a:r>
              <a:rPr lang="en-GB" sz="1600" dirty="0"/>
              <a:t>Feelings of helplessness, anxiety, depression and fear may reduce caregivers’ </a:t>
            </a:r>
            <a:br>
              <a:rPr lang="en-GB" sz="1600" dirty="0"/>
            </a:br>
            <a:r>
              <a:rPr lang="en-GB" sz="1600" dirty="0"/>
              <a:t>confidence in caring for their baby. </a:t>
            </a:r>
          </a:p>
          <a:p>
            <a:pPr lvl="2">
              <a:lnSpc>
                <a:spcPts val="2100"/>
              </a:lnSpc>
            </a:pPr>
            <a:r>
              <a:rPr lang="en-GB" sz="1600" dirty="0"/>
              <a:t>Families often feel excluded from involvement in the care of their babies, especially small or sick newborns, because of lack of communication with staff and staff </a:t>
            </a:r>
            <a:br>
              <a:rPr lang="en-GB" sz="1600" dirty="0"/>
            </a:br>
            <a:r>
              <a:rPr lang="en-GB" sz="1600" dirty="0"/>
              <a:t>unfriendliness.</a:t>
            </a:r>
          </a:p>
          <a:p>
            <a:pPr marL="0" indent="0">
              <a:lnSpc>
                <a:spcPts val="2100"/>
              </a:lnSpc>
              <a:buNone/>
            </a:pPr>
            <a:endParaRPr lang="en-NO" sz="1600" dirty="0"/>
          </a:p>
        </p:txBody>
      </p:sp>
    </p:spTree>
    <p:extLst>
      <p:ext uri="{BB962C8B-B14F-4D97-AF65-F5344CB8AC3E}">
        <p14:creationId xmlns:p14="http://schemas.microsoft.com/office/powerpoint/2010/main" val="270527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CFC47-9B59-B5FE-C6E6-D286120F57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BB3608-7951-C920-FE0F-3224F4B475DF}"/>
              </a:ext>
            </a:extLst>
          </p:cNvPr>
          <p:cNvSpPr>
            <a:spLocks noGrp="1"/>
          </p:cNvSpPr>
          <p:nvPr>
            <p:ph type="title"/>
          </p:nvPr>
        </p:nvSpPr>
        <p:spPr/>
        <p:txBody>
          <a:bodyPr/>
          <a:lstStyle/>
          <a:p>
            <a:r>
              <a:rPr lang="en-US" altLang="zh-CN"/>
              <a:t> Standard and reasons</a:t>
            </a:r>
            <a:endParaRPr lang="en-NO"/>
          </a:p>
        </p:txBody>
      </p:sp>
      <p:sp>
        <p:nvSpPr>
          <p:cNvPr id="2" name="Content Placeholder 1">
            <a:extLst>
              <a:ext uri="{FF2B5EF4-FFF2-40B4-BE49-F238E27FC236}">
                <a16:creationId xmlns:a16="http://schemas.microsoft.com/office/drawing/2014/main" id="{92F52330-A4A7-0D98-239D-EDAACF2E5389}"/>
              </a:ext>
            </a:extLst>
          </p:cNvPr>
          <p:cNvSpPr>
            <a:spLocks noGrp="1"/>
          </p:cNvSpPr>
          <p:nvPr>
            <p:ph idx="1"/>
          </p:nvPr>
        </p:nvSpPr>
        <p:spPr>
          <a:xfrm>
            <a:off x="519047" y="1734853"/>
            <a:ext cx="8117649" cy="3731376"/>
          </a:xfrm>
          <a:prstGeom prst="rect">
            <a:avLst/>
          </a:prstGeom>
        </p:spPr>
        <p:txBody>
          <a:bodyPr/>
          <a:lstStyle/>
          <a:p>
            <a:pPr marL="194310" indent="-194310">
              <a:lnSpc>
                <a:spcPts val="2100"/>
              </a:lnSpc>
            </a:pPr>
            <a:r>
              <a:rPr lang="en-GB" sz="1600" b="1" dirty="0">
                <a:latin typeface="Arial"/>
                <a:cs typeface="Arial"/>
              </a:rPr>
              <a:t>Quality statement 4.4 </a:t>
            </a:r>
            <a:br>
              <a:rPr lang="en-GB" sz="1600" b="1" dirty="0">
                <a:latin typeface="Arial"/>
                <a:cs typeface="Arial"/>
              </a:rPr>
            </a:br>
            <a:r>
              <a:rPr lang="en-GB" sz="1600" b="1" dirty="0">
                <a:latin typeface="Arial"/>
                <a:cs typeface="Arial"/>
              </a:rPr>
              <a:t>Carers of small and sick newborns and staff understand the importance of </a:t>
            </a:r>
            <a:br>
              <a:rPr lang="en-GB" sz="1600" b="1" dirty="0">
                <a:latin typeface="Arial"/>
                <a:cs typeface="Arial"/>
              </a:rPr>
            </a:br>
            <a:r>
              <a:rPr lang="en-GB" sz="1600" b="1" dirty="0">
                <a:latin typeface="Arial"/>
                <a:cs typeface="Arial"/>
              </a:rPr>
              <a:t>nurturing interaction with the newborn, recognize and respect the </a:t>
            </a:r>
            <a:r>
              <a:rPr lang="en-GB" sz="1600" b="1" dirty="0" err="1">
                <a:latin typeface="Arial"/>
                <a:cs typeface="Arial"/>
              </a:rPr>
              <a:t>newborn’s</a:t>
            </a:r>
            <a:r>
              <a:rPr lang="en-GB" sz="1600" b="1" dirty="0">
                <a:latin typeface="Arial"/>
                <a:cs typeface="Arial"/>
              </a:rPr>
              <a:t> </a:t>
            </a:r>
            <a:br>
              <a:rPr lang="en-GB" sz="1600" b="1" dirty="0">
                <a:latin typeface="Arial"/>
                <a:cs typeface="Arial"/>
              </a:rPr>
            </a:br>
            <a:r>
              <a:rPr lang="en-GB" sz="1600" b="1" dirty="0">
                <a:latin typeface="Arial"/>
                <a:cs typeface="Arial"/>
              </a:rPr>
              <a:t>behaviour and cues and include them in care decisions.</a:t>
            </a:r>
          </a:p>
          <a:p>
            <a:pPr>
              <a:lnSpc>
                <a:spcPts val="2100"/>
              </a:lnSpc>
            </a:pPr>
            <a:r>
              <a:rPr lang="en-GB" sz="1600" dirty="0"/>
              <a:t>Reasons</a:t>
            </a:r>
          </a:p>
          <a:p>
            <a:pPr lvl="2">
              <a:lnSpc>
                <a:spcPts val="2100"/>
              </a:lnSpc>
            </a:pPr>
            <a:r>
              <a:rPr lang="en-GB" sz="1600" dirty="0" err="1"/>
              <a:t>Newborns</a:t>
            </a:r>
            <a:r>
              <a:rPr lang="en-GB" sz="1600" dirty="0"/>
              <a:t> are separate individuals with an identity, feelings and emotions, who can actively communicate, participate and respond, rather than being passive recipients. </a:t>
            </a:r>
          </a:p>
          <a:p>
            <a:pPr lvl="2">
              <a:lnSpc>
                <a:spcPts val="2100"/>
              </a:lnSpc>
            </a:pPr>
            <a:r>
              <a:rPr lang="en-GB" sz="1600" dirty="0"/>
              <a:t>Touch, taste, smell and sight enable developing babies to learn from their </a:t>
            </a:r>
            <a:br>
              <a:rPr lang="en-GB" sz="1600" dirty="0"/>
            </a:br>
            <a:r>
              <a:rPr lang="en-GB" sz="1600" dirty="0"/>
              <a:t>surroundings and to adapt physiologically and psychologically.</a:t>
            </a:r>
          </a:p>
        </p:txBody>
      </p:sp>
    </p:spTree>
    <p:extLst>
      <p:ext uri="{BB962C8B-B14F-4D97-AF65-F5344CB8AC3E}">
        <p14:creationId xmlns:p14="http://schemas.microsoft.com/office/powerpoint/2010/main" val="38642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47A6B4-E040-1EB6-A8E4-602D0CC876C9}"/>
              </a:ext>
            </a:extLst>
          </p:cNvPr>
          <p:cNvSpPr/>
          <p:nvPr/>
        </p:nvSpPr>
        <p:spPr>
          <a:xfrm>
            <a:off x="519048" y="1734854"/>
            <a:ext cx="8105906" cy="270913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9E08B894-1EFD-A3DE-F1B1-2725C4A873BB}"/>
              </a:ext>
            </a:extLst>
          </p:cNvPr>
          <p:cNvSpPr>
            <a:spLocks noGrp="1"/>
          </p:cNvSpPr>
          <p:nvPr>
            <p:ph type="title"/>
          </p:nvPr>
        </p:nvSpPr>
        <p:spPr/>
        <p:txBody>
          <a:bodyPr/>
          <a:lstStyle/>
          <a:p>
            <a:r>
              <a:rPr lang="en-US" sz="2800"/>
              <a:t> Which situations can be difficult? </a:t>
            </a:r>
            <a:endParaRPr lang="en-NO"/>
          </a:p>
        </p:txBody>
      </p:sp>
      <p:sp>
        <p:nvSpPr>
          <p:cNvPr id="2" name="Content Placeholder 1">
            <a:extLst>
              <a:ext uri="{FF2B5EF4-FFF2-40B4-BE49-F238E27FC236}">
                <a16:creationId xmlns:a16="http://schemas.microsoft.com/office/drawing/2014/main" id="{E75AF6B4-1E39-3891-8715-09219A50C2F4}"/>
              </a:ext>
            </a:extLst>
          </p:cNvPr>
          <p:cNvSpPr>
            <a:spLocks noGrp="1"/>
          </p:cNvSpPr>
          <p:nvPr>
            <p:ph idx="1"/>
          </p:nvPr>
        </p:nvSpPr>
        <p:spPr>
          <a:xfrm>
            <a:off x="591671" y="1801905"/>
            <a:ext cx="8045025" cy="4498213"/>
          </a:xfrm>
          <a:prstGeom prst="rect">
            <a:avLst/>
          </a:prstGeom>
        </p:spPr>
        <p:txBody>
          <a:bodyPr/>
          <a:lstStyle/>
          <a:p>
            <a:pPr marL="0" indent="0">
              <a:lnSpc>
                <a:spcPct val="100000"/>
              </a:lnSpc>
              <a:spcBef>
                <a:spcPts val="1400"/>
              </a:spcBef>
              <a:buNone/>
            </a:pPr>
            <a:r>
              <a:rPr lang="en-US" b="1" dirty="0"/>
              <a:t>Difficult situations include:</a:t>
            </a:r>
          </a:p>
          <a:p>
            <a:pPr marL="171450" indent="-171450">
              <a:lnSpc>
                <a:spcPct val="100000"/>
              </a:lnSpc>
              <a:spcBef>
                <a:spcPts val="1400"/>
              </a:spcBef>
            </a:pPr>
            <a:r>
              <a:rPr lang="en-US" dirty="0"/>
              <a:t>Communicating  when a family member is </a:t>
            </a:r>
            <a:r>
              <a:rPr lang="en-US" b="1" dirty="0"/>
              <a:t>upset, angry, </a:t>
            </a:r>
            <a:br>
              <a:rPr lang="en-US" b="1" dirty="0"/>
            </a:br>
            <a:r>
              <a:rPr lang="en-US" b="1" dirty="0"/>
              <a:t>aggressive or confrontational or when a baby dies</a:t>
            </a:r>
          </a:p>
          <a:p>
            <a:pPr marL="171450" indent="-171450">
              <a:lnSpc>
                <a:spcPct val="100000"/>
              </a:lnSpc>
              <a:spcBef>
                <a:spcPts val="1400"/>
              </a:spcBef>
            </a:pPr>
            <a:r>
              <a:rPr lang="en-US" dirty="0"/>
              <a:t>Communicating with mothers or family members with a </a:t>
            </a:r>
            <a:r>
              <a:rPr lang="en-US" b="1" dirty="0"/>
              <a:t>disability</a:t>
            </a:r>
            <a:r>
              <a:rPr lang="en-US" dirty="0"/>
              <a:t> </a:t>
            </a:r>
          </a:p>
          <a:p>
            <a:pPr marL="0" indent="0">
              <a:lnSpc>
                <a:spcPct val="100000"/>
              </a:lnSpc>
              <a:spcBef>
                <a:spcPts val="600"/>
              </a:spcBef>
              <a:buNone/>
            </a:pPr>
            <a:r>
              <a:rPr lang="en-US" dirty="0"/>
              <a:t>   (Hearing, vision, physical  or intellectual disability)</a:t>
            </a:r>
          </a:p>
          <a:p>
            <a:pPr marL="171450" indent="-171450">
              <a:lnSpc>
                <a:spcPct val="100000"/>
              </a:lnSpc>
              <a:spcBef>
                <a:spcPts val="1400"/>
              </a:spcBef>
            </a:pPr>
            <a:r>
              <a:rPr lang="en-US" dirty="0"/>
              <a:t>Communicating with families from </a:t>
            </a:r>
            <a:r>
              <a:rPr lang="en-US" b="1" dirty="0"/>
              <a:t>different cultures</a:t>
            </a:r>
            <a:endParaRPr lang="en-US" dirty="0"/>
          </a:p>
        </p:txBody>
      </p:sp>
    </p:spTree>
    <p:extLst>
      <p:ext uri="{BB962C8B-B14F-4D97-AF65-F5344CB8AC3E}">
        <p14:creationId xmlns:p14="http://schemas.microsoft.com/office/powerpoint/2010/main" val="17684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6A4AC-4CDF-34B8-7F5A-D511E8D2E52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64E1AE2-C4EF-BE89-7011-2C90F68F2D2A}"/>
              </a:ext>
            </a:extLst>
          </p:cNvPr>
          <p:cNvSpPr/>
          <p:nvPr/>
        </p:nvSpPr>
        <p:spPr>
          <a:xfrm>
            <a:off x="519048" y="1734853"/>
            <a:ext cx="8105906" cy="2864041"/>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BEB4C2C1-C7FA-23CA-3FE6-E4718FE7ADEA}"/>
              </a:ext>
            </a:extLst>
          </p:cNvPr>
          <p:cNvSpPr>
            <a:spLocks noGrp="1"/>
          </p:cNvSpPr>
          <p:nvPr>
            <p:ph type="title"/>
          </p:nvPr>
        </p:nvSpPr>
        <p:spPr/>
        <p:txBody>
          <a:bodyPr/>
          <a:lstStyle/>
          <a:p>
            <a:r>
              <a:rPr lang="en-US" sz="2800"/>
              <a:t>How do you give bad news?</a:t>
            </a:r>
            <a:endParaRPr lang="en-NO"/>
          </a:p>
        </p:txBody>
      </p:sp>
      <p:sp>
        <p:nvSpPr>
          <p:cNvPr id="2" name="Content Placeholder 1">
            <a:extLst>
              <a:ext uri="{FF2B5EF4-FFF2-40B4-BE49-F238E27FC236}">
                <a16:creationId xmlns:a16="http://schemas.microsoft.com/office/drawing/2014/main" id="{148C3D08-6E08-45F4-0018-F36EA274D3C6}"/>
              </a:ext>
            </a:extLst>
          </p:cNvPr>
          <p:cNvSpPr>
            <a:spLocks noGrp="1"/>
          </p:cNvSpPr>
          <p:nvPr>
            <p:ph idx="1"/>
          </p:nvPr>
        </p:nvSpPr>
        <p:spPr>
          <a:xfrm>
            <a:off x="605118" y="1808629"/>
            <a:ext cx="8031578" cy="3659483"/>
          </a:xfrm>
          <a:prstGeom prst="rect">
            <a:avLst/>
          </a:prstGeom>
        </p:spPr>
        <p:txBody>
          <a:bodyPr/>
          <a:lstStyle/>
          <a:p>
            <a:pPr marL="0" lvl="0" indent="0">
              <a:lnSpc>
                <a:spcPct val="100000"/>
              </a:lnSpc>
              <a:spcBef>
                <a:spcPts val="800"/>
              </a:spcBef>
              <a:spcAft>
                <a:spcPts val="800"/>
              </a:spcAft>
              <a:buNone/>
            </a:pPr>
            <a:r>
              <a:rPr lang="en-GB" dirty="0"/>
              <a:t>“Bad” news depends on what it means to the person receiving the </a:t>
            </a:r>
            <a:br>
              <a:rPr lang="en-GB" dirty="0"/>
            </a:br>
            <a:r>
              <a:rPr lang="en-GB" dirty="0"/>
              <a:t>information.</a:t>
            </a:r>
          </a:p>
          <a:p>
            <a:pPr lvl="0">
              <a:lnSpc>
                <a:spcPct val="100000"/>
              </a:lnSpc>
              <a:spcBef>
                <a:spcPts val="800"/>
              </a:spcBef>
              <a:spcAft>
                <a:spcPts val="800"/>
              </a:spcAft>
            </a:pPr>
            <a:r>
              <a:rPr lang="en-GB" dirty="0"/>
              <a:t>Arranging for a relative or friend to be with mother before giving bad news</a:t>
            </a:r>
          </a:p>
          <a:p>
            <a:pPr lvl="0">
              <a:lnSpc>
                <a:spcPct val="100000"/>
              </a:lnSpc>
              <a:spcBef>
                <a:spcPts val="800"/>
              </a:spcBef>
              <a:spcAft>
                <a:spcPts val="800"/>
              </a:spcAft>
            </a:pPr>
            <a:r>
              <a:rPr lang="en-US" dirty="0"/>
              <a:t>Giving bad news or sensitive information in a private space</a:t>
            </a:r>
          </a:p>
          <a:p>
            <a:pPr lvl="0">
              <a:lnSpc>
                <a:spcPct val="100000"/>
              </a:lnSpc>
              <a:spcBef>
                <a:spcPts val="800"/>
              </a:spcBef>
              <a:spcAft>
                <a:spcPts val="800"/>
              </a:spcAft>
            </a:pPr>
            <a:r>
              <a:rPr lang="en-US" dirty="0"/>
              <a:t>Using effective communication with sensitivity and compassion to support </a:t>
            </a:r>
            <a:br>
              <a:rPr lang="en-US" dirty="0"/>
            </a:br>
            <a:r>
              <a:rPr lang="en-US" dirty="0"/>
              <a:t>mothers and families when a newborn dies or if a newborn has a </a:t>
            </a:r>
            <a:br>
              <a:rPr lang="en-US" dirty="0"/>
            </a:br>
            <a:r>
              <a:rPr lang="en-US" dirty="0"/>
              <a:t>life-threatening condition or congenital abnormality</a:t>
            </a:r>
          </a:p>
        </p:txBody>
      </p:sp>
    </p:spTree>
    <p:extLst>
      <p:ext uri="{BB962C8B-B14F-4D97-AF65-F5344CB8AC3E}">
        <p14:creationId xmlns:p14="http://schemas.microsoft.com/office/powerpoint/2010/main" val="32509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4DEE523-DEE6-D8CD-7338-D52983DB4E40}"/>
              </a:ext>
            </a:extLst>
          </p:cNvPr>
          <p:cNvSpPr>
            <a:spLocks noGrp="1"/>
          </p:cNvSpPr>
          <p:nvPr>
            <p:ph idx="10"/>
          </p:nvPr>
        </p:nvSpPr>
        <p:spPr/>
        <p:txBody>
          <a:bodyPr/>
          <a:lstStyle/>
          <a:p>
            <a:pPr marL="161925" indent="-161925" defTabSz="652463">
              <a:spcAft>
                <a:spcPts val="250"/>
              </a:spcAft>
            </a:pPr>
            <a:r>
              <a:rPr lang="nb-NO" altLang="en-NO" sz="1800" b="1" dirty="0"/>
              <a:t>Goal and learning outcomes</a:t>
            </a:r>
          </a:p>
          <a:p>
            <a:pPr marL="161925" indent="-161925" defTabSz="652463">
              <a:spcAft>
                <a:spcPts val="250"/>
              </a:spcAft>
            </a:pPr>
            <a:r>
              <a:rPr lang="nb-NO" altLang="en-NO" sz="1800" b="1" dirty="0"/>
              <a:t>The </a:t>
            </a:r>
            <a:r>
              <a:rPr lang="en-GB" altLang="en-NO" sz="1800" b="1" dirty="0"/>
              <a:t>situation</a:t>
            </a:r>
          </a:p>
          <a:p>
            <a:pPr marL="161925" indent="-161925" defTabSz="652463">
              <a:spcAft>
                <a:spcPts val="250"/>
              </a:spcAft>
            </a:pPr>
            <a:r>
              <a:rPr lang="nb-NO" altLang="en-NO" sz="1800" b="1" dirty="0"/>
              <a:t>Newborns’ </a:t>
            </a:r>
            <a:r>
              <a:rPr lang="nb-NO" altLang="en-NO" sz="1800" b="1" dirty="0" err="1"/>
              <a:t>rights</a:t>
            </a:r>
            <a:endParaRPr lang="nb-NO" altLang="en-NO" sz="1800" b="1" dirty="0"/>
          </a:p>
          <a:p>
            <a:pPr marL="161925" indent="-161925" defTabSz="652463">
              <a:spcAft>
                <a:spcPts val="250"/>
              </a:spcAft>
            </a:pPr>
            <a:r>
              <a:rPr lang="nb-NO" altLang="en-NO" sz="1800" b="1" dirty="0" err="1"/>
              <a:t>Communication</a:t>
            </a:r>
            <a:r>
              <a:rPr lang="nb-NO" altLang="en-NO" sz="1800" b="1" dirty="0"/>
              <a:t> skills</a:t>
            </a:r>
          </a:p>
          <a:p>
            <a:pPr marL="161925" indent="-161925" defTabSz="652463">
              <a:spcAft>
                <a:spcPts val="250"/>
              </a:spcAft>
            </a:pPr>
            <a:r>
              <a:rPr lang="en-GB" altLang="en-NO" sz="1800" b="1" dirty="0"/>
              <a:t>Summary</a:t>
            </a:r>
          </a:p>
          <a:p>
            <a:pPr marL="161925" indent="-161925" defTabSz="652463">
              <a:spcAft>
                <a:spcPts val="250"/>
              </a:spcAft>
            </a:pPr>
            <a:r>
              <a:rPr lang="en-GB" altLang="en-NO" sz="1800" b="1" dirty="0"/>
              <a:t>Clinical practice</a:t>
            </a:r>
          </a:p>
          <a:p>
            <a:pPr marL="161925" indent="-161925" defTabSz="652463">
              <a:spcAft>
                <a:spcPts val="250"/>
              </a:spcAft>
            </a:pPr>
            <a:r>
              <a:rPr lang="en-GB" altLang="en-NO" sz="1800" b="1" dirty="0"/>
              <a:t>Quality improvement</a:t>
            </a:r>
          </a:p>
          <a:p>
            <a:pPr marL="161925" indent="-161925" defTabSz="652463">
              <a:spcAft>
                <a:spcPts val="250"/>
              </a:spcAft>
            </a:pPr>
            <a:r>
              <a:rPr lang="en-GB" altLang="en-NO" sz="1800" b="1" dirty="0"/>
              <a:t>References and additional resources</a:t>
            </a:r>
            <a:endParaRPr lang="en-GB" altLang="en-NO" dirty="0"/>
          </a:p>
        </p:txBody>
      </p:sp>
      <p:sp>
        <p:nvSpPr>
          <p:cNvPr id="5" name="Title 4">
            <a:extLst>
              <a:ext uri="{FF2B5EF4-FFF2-40B4-BE49-F238E27FC236}">
                <a16:creationId xmlns:a16="http://schemas.microsoft.com/office/drawing/2014/main" id="{75733BCC-E12B-4A9A-CBBA-5EEFE8AF7199}"/>
              </a:ext>
            </a:extLst>
          </p:cNvPr>
          <p:cNvSpPr>
            <a:spLocks noGrp="1"/>
          </p:cNvSpPr>
          <p:nvPr>
            <p:ph type="title"/>
          </p:nvPr>
        </p:nvSpPr>
        <p:spPr/>
        <p:txBody>
          <a:bodyPr/>
          <a:lstStyle/>
          <a:p>
            <a:r>
              <a:rPr lang="en-NO"/>
              <a:t>Content</a:t>
            </a:r>
          </a:p>
        </p:txBody>
      </p:sp>
    </p:spTree>
    <p:extLst>
      <p:ext uri="{BB962C8B-B14F-4D97-AF65-F5344CB8AC3E}">
        <p14:creationId xmlns:p14="http://schemas.microsoft.com/office/powerpoint/2010/main" val="1508960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32143-256D-7E6F-403C-9B2B0C8FB699}"/>
              </a:ext>
            </a:extLst>
          </p:cNvPr>
          <p:cNvSpPr>
            <a:spLocks noGrp="1"/>
          </p:cNvSpPr>
          <p:nvPr>
            <p:ph type="title"/>
          </p:nvPr>
        </p:nvSpPr>
        <p:spPr/>
        <p:txBody>
          <a:bodyPr/>
          <a:lstStyle/>
          <a:p>
            <a:r>
              <a:rPr lang="en-GB"/>
              <a:t>How do you approach a difficult conversation?</a:t>
            </a:r>
            <a:endParaRPr lang="en-NO"/>
          </a:p>
        </p:txBody>
      </p:sp>
      <p:pic>
        <p:nvPicPr>
          <p:cNvPr id="5" name="Content Placeholder 4">
            <a:extLst>
              <a:ext uri="{FF2B5EF4-FFF2-40B4-BE49-F238E27FC236}">
                <a16:creationId xmlns:a16="http://schemas.microsoft.com/office/drawing/2014/main" id="{78D42ED1-AEBB-1599-9C08-14008E786AB5}"/>
              </a:ext>
            </a:extLst>
          </p:cNvPr>
          <p:cNvPicPr>
            <a:picLocks noChangeAspect="1"/>
          </p:cNvPicPr>
          <p:nvPr/>
        </p:nvPicPr>
        <p:blipFill rotWithShape="1">
          <a:blip r:embed="rId3"/>
          <a:srcRect b="20195"/>
          <a:stretch/>
        </p:blipFill>
        <p:spPr>
          <a:xfrm>
            <a:off x="511164" y="1734853"/>
            <a:ext cx="7871886" cy="3289092"/>
          </a:xfrm>
          <a:prstGeom prst="rect">
            <a:avLst/>
          </a:prstGeom>
          <a:solidFill>
            <a:srgbClr val="0070C0"/>
          </a:solidFill>
        </p:spPr>
      </p:pic>
      <p:pic>
        <p:nvPicPr>
          <p:cNvPr id="6" name="Picture 5">
            <a:extLst>
              <a:ext uri="{FF2B5EF4-FFF2-40B4-BE49-F238E27FC236}">
                <a16:creationId xmlns:a16="http://schemas.microsoft.com/office/drawing/2014/main" id="{D6C0379D-39B2-618D-A4E2-196AB3CD5397}"/>
              </a:ext>
            </a:extLst>
          </p:cNvPr>
          <p:cNvPicPr>
            <a:picLocks noChangeAspect="1"/>
          </p:cNvPicPr>
          <p:nvPr/>
        </p:nvPicPr>
        <p:blipFill rotWithShape="1">
          <a:blip r:embed="rId3"/>
          <a:srcRect l="24494" t="85346" r="9430" b="4215"/>
          <a:stretch/>
        </p:blipFill>
        <p:spPr>
          <a:xfrm>
            <a:off x="442279" y="5896504"/>
            <a:ext cx="6041986" cy="474562"/>
          </a:xfrm>
          <a:prstGeom prst="rect">
            <a:avLst/>
          </a:prstGeom>
        </p:spPr>
      </p:pic>
    </p:spTree>
    <p:extLst>
      <p:ext uri="{BB962C8B-B14F-4D97-AF65-F5344CB8AC3E}">
        <p14:creationId xmlns:p14="http://schemas.microsoft.com/office/powerpoint/2010/main" val="29175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BA67F9-F3B2-4E67-BE08-33C33DBC3647}"/>
              </a:ext>
            </a:extLst>
          </p:cNvPr>
          <p:cNvSpPr>
            <a:spLocks noGrp="1"/>
          </p:cNvSpPr>
          <p:nvPr>
            <p:ph type="title"/>
          </p:nvPr>
        </p:nvSpPr>
        <p:spPr/>
        <p:txBody>
          <a:bodyPr/>
          <a:lstStyle/>
          <a:p>
            <a:r>
              <a:rPr lang="en-GB"/>
              <a:t>Communicating a serious diagnosis</a:t>
            </a:r>
            <a:endParaRPr lang="en-NO"/>
          </a:p>
        </p:txBody>
      </p:sp>
      <p:sp>
        <p:nvSpPr>
          <p:cNvPr id="4" name="Content Placeholder 1">
            <a:extLst>
              <a:ext uri="{FF2B5EF4-FFF2-40B4-BE49-F238E27FC236}">
                <a16:creationId xmlns:a16="http://schemas.microsoft.com/office/drawing/2014/main" id="{FCEB1512-8579-6DA9-DAEF-CAF2F6B25D98}"/>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Form groups (doctor, mother and father).</a:t>
            </a:r>
          </a:p>
          <a:p>
            <a:pPr>
              <a:lnSpc>
                <a:spcPts val="1600"/>
              </a:lnSpc>
            </a:pPr>
            <a:endParaRPr lang="en-GB" sz="1800" dirty="0"/>
          </a:p>
          <a:p>
            <a:pPr marL="0" indent="0">
              <a:buFont typeface="Arial" panose="020B0604020202020204" pitchFamily="34" charset="0"/>
              <a:buNone/>
            </a:pPr>
            <a:endParaRPr lang="en-GB" sz="1800" b="1" dirty="0"/>
          </a:p>
          <a:p>
            <a:pPr marL="0" indent="0">
              <a:buNone/>
            </a:pPr>
            <a:br>
              <a:rPr lang="en-GB" sz="1800" b="1" dirty="0"/>
            </a:br>
            <a:r>
              <a:rPr lang="en-GB" sz="1800" b="1" dirty="0"/>
              <a:t>Communicate your findings with Harry’s parents.</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80980C01-F43C-1C51-3284-A88E2DF0BBD6}"/>
              </a:ext>
            </a:extLst>
          </p:cNvPr>
          <p:cNvSpPr/>
          <p:nvPr/>
        </p:nvSpPr>
        <p:spPr>
          <a:xfrm>
            <a:off x="624680" y="2202920"/>
            <a:ext cx="7977831" cy="874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On examination you find that Harry has clinical signs of Trisomy 21, Downs syndrome.</a:t>
            </a:r>
          </a:p>
        </p:txBody>
      </p:sp>
    </p:spTree>
    <p:extLst>
      <p:ext uri="{BB962C8B-B14F-4D97-AF65-F5344CB8AC3E}">
        <p14:creationId xmlns:p14="http://schemas.microsoft.com/office/powerpoint/2010/main" val="24006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8943DE-AB02-60DB-2C82-C543AE6A3AAD}"/>
              </a:ext>
            </a:extLst>
          </p:cNvPr>
          <p:cNvSpPr/>
          <p:nvPr/>
        </p:nvSpPr>
        <p:spPr>
          <a:xfrm>
            <a:off x="516449" y="4267742"/>
            <a:ext cx="8129392" cy="215993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6" name="Rectangle 5">
            <a:extLst>
              <a:ext uri="{FF2B5EF4-FFF2-40B4-BE49-F238E27FC236}">
                <a16:creationId xmlns:a16="http://schemas.microsoft.com/office/drawing/2014/main" id="{C46BB58A-6370-F854-F7A8-3018CEB25FC9}"/>
              </a:ext>
            </a:extLst>
          </p:cNvPr>
          <p:cNvSpPr/>
          <p:nvPr/>
        </p:nvSpPr>
        <p:spPr>
          <a:xfrm>
            <a:off x="507305" y="1734854"/>
            <a:ext cx="8129392" cy="2403653"/>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EFA2AFFF-1EA7-5FB0-4E9B-DD36B294D6C0}"/>
              </a:ext>
            </a:extLst>
          </p:cNvPr>
          <p:cNvSpPr>
            <a:spLocks noGrp="1"/>
          </p:cNvSpPr>
          <p:nvPr>
            <p:ph type="title"/>
          </p:nvPr>
        </p:nvSpPr>
        <p:spPr/>
        <p:txBody>
          <a:bodyPr/>
          <a:lstStyle/>
          <a:p>
            <a:r>
              <a:rPr lang="en-US" sz="2800">
                <a:latin typeface="Myriad Pro"/>
              </a:rPr>
              <a:t>What is important when communicating with parents after their baby has died?</a:t>
            </a:r>
            <a:r>
              <a:rPr lang="en-GB"/>
              <a:t> </a:t>
            </a:r>
            <a:endParaRPr lang="en-NO"/>
          </a:p>
        </p:txBody>
      </p:sp>
      <p:sp>
        <p:nvSpPr>
          <p:cNvPr id="2" name="Content Placeholder 1">
            <a:extLst>
              <a:ext uri="{FF2B5EF4-FFF2-40B4-BE49-F238E27FC236}">
                <a16:creationId xmlns:a16="http://schemas.microsoft.com/office/drawing/2014/main" id="{7C1DD8A3-7830-8400-43B7-F83C27DF2C28}"/>
              </a:ext>
            </a:extLst>
          </p:cNvPr>
          <p:cNvSpPr>
            <a:spLocks noGrp="1"/>
          </p:cNvSpPr>
          <p:nvPr>
            <p:ph idx="1"/>
          </p:nvPr>
        </p:nvSpPr>
        <p:spPr>
          <a:xfrm>
            <a:off x="4740160" y="1862418"/>
            <a:ext cx="3896536" cy="2276090"/>
          </a:xfrm>
          <a:prstGeom prst="rect">
            <a:avLst/>
          </a:prstGeom>
        </p:spPr>
        <p:txBody>
          <a:bodyPr/>
          <a:lstStyle/>
          <a:p>
            <a:pPr>
              <a:spcBef>
                <a:spcPts val="400"/>
              </a:spcBef>
            </a:pPr>
            <a:r>
              <a:rPr lang="en-GB" sz="1600" dirty="0"/>
              <a:t>Acknowledge their loss directly and </a:t>
            </a:r>
            <a:br>
              <a:rPr lang="en-GB" sz="1600" dirty="0"/>
            </a:br>
            <a:r>
              <a:rPr lang="en-GB" sz="1600" dirty="0"/>
              <a:t>sensitively.</a:t>
            </a:r>
          </a:p>
          <a:p>
            <a:pPr>
              <a:spcBef>
                <a:spcPts val="400"/>
              </a:spcBef>
            </a:pPr>
            <a:r>
              <a:rPr lang="en-GB" sz="1600" dirty="0"/>
              <a:t>Do not try to avoid talking about </a:t>
            </a:r>
            <a:br>
              <a:rPr lang="en-GB" sz="1600" dirty="0"/>
            </a:br>
            <a:r>
              <a:rPr lang="en-GB" sz="1600" dirty="0"/>
              <a:t>their grief.</a:t>
            </a:r>
          </a:p>
          <a:p>
            <a:pPr>
              <a:spcBef>
                <a:spcPts val="400"/>
              </a:spcBef>
            </a:pPr>
            <a:r>
              <a:rPr lang="en-GB" sz="1600" dirty="0"/>
              <a:t>Use the same terminology the mother </a:t>
            </a:r>
            <a:br>
              <a:rPr lang="en-GB" sz="1600" dirty="0"/>
            </a:br>
            <a:r>
              <a:rPr lang="en-GB" sz="1600" dirty="0"/>
              <a:t>uses to refer to her baby and her loss.</a:t>
            </a:r>
          </a:p>
        </p:txBody>
      </p:sp>
      <p:pic>
        <p:nvPicPr>
          <p:cNvPr id="4" name="Picture 3">
            <a:extLst>
              <a:ext uri="{FF2B5EF4-FFF2-40B4-BE49-F238E27FC236}">
                <a16:creationId xmlns:a16="http://schemas.microsoft.com/office/drawing/2014/main" id="{D8134E6C-F841-2CE7-404E-2F9BAC455C26}"/>
              </a:ext>
            </a:extLst>
          </p:cNvPr>
          <p:cNvPicPr>
            <a:picLocks noChangeAspect="1"/>
          </p:cNvPicPr>
          <p:nvPr/>
        </p:nvPicPr>
        <p:blipFill rotWithShape="1">
          <a:blip r:embed="rId3"/>
          <a:srcRect l="1782" t="1615" r="50492" b="2819"/>
          <a:stretch/>
        </p:blipFill>
        <p:spPr>
          <a:xfrm>
            <a:off x="690446" y="1988456"/>
            <a:ext cx="3866573" cy="1874095"/>
          </a:xfrm>
          <a:prstGeom prst="rect">
            <a:avLst/>
          </a:prstGeom>
          <a:solidFill>
            <a:schemeClr val="accent6">
              <a:lumMod val="60000"/>
              <a:lumOff val="40000"/>
            </a:schemeClr>
          </a:solidFill>
          <a:ln w="28575">
            <a:solidFill>
              <a:schemeClr val="bg1"/>
            </a:solidFill>
          </a:ln>
        </p:spPr>
      </p:pic>
      <p:pic>
        <p:nvPicPr>
          <p:cNvPr id="5" name="Picture 4">
            <a:extLst>
              <a:ext uri="{FF2B5EF4-FFF2-40B4-BE49-F238E27FC236}">
                <a16:creationId xmlns:a16="http://schemas.microsoft.com/office/drawing/2014/main" id="{DA8F341F-F186-6F00-D841-86940CA8D6EF}"/>
              </a:ext>
            </a:extLst>
          </p:cNvPr>
          <p:cNvPicPr>
            <a:picLocks noChangeAspect="1"/>
          </p:cNvPicPr>
          <p:nvPr/>
        </p:nvPicPr>
        <p:blipFill rotWithShape="1">
          <a:blip r:embed="rId3"/>
          <a:srcRect l="51612" t="4437" b="11337"/>
          <a:stretch/>
        </p:blipFill>
        <p:spPr>
          <a:xfrm>
            <a:off x="690446" y="4554874"/>
            <a:ext cx="3866573" cy="1629106"/>
          </a:xfrm>
          <a:prstGeom prst="rect">
            <a:avLst/>
          </a:prstGeom>
          <a:ln w="28575">
            <a:solidFill>
              <a:schemeClr val="bg1"/>
            </a:solidFill>
          </a:ln>
        </p:spPr>
      </p:pic>
      <p:sp>
        <p:nvSpPr>
          <p:cNvPr id="9" name="Content Placeholder 1">
            <a:extLst>
              <a:ext uri="{FF2B5EF4-FFF2-40B4-BE49-F238E27FC236}">
                <a16:creationId xmlns:a16="http://schemas.microsoft.com/office/drawing/2014/main" id="{47B7657E-AD9C-AC51-BAC3-6C466CD09A94}"/>
              </a:ext>
            </a:extLst>
          </p:cNvPr>
          <p:cNvSpPr txBox="1">
            <a:spLocks/>
          </p:cNvSpPr>
          <p:nvPr/>
        </p:nvSpPr>
        <p:spPr>
          <a:xfrm>
            <a:off x="4749305" y="4481305"/>
            <a:ext cx="3704249" cy="2276090"/>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lnSpc>
                <a:spcPts val="2100"/>
              </a:lnSpc>
              <a:spcBef>
                <a:spcPts val="400"/>
              </a:spcBef>
            </a:pPr>
            <a:r>
              <a:rPr lang="en-US" sz="1600" dirty="0"/>
              <a:t>Provide culturally appropriate ways </a:t>
            </a:r>
            <a:br>
              <a:rPr lang="en-US" sz="1600" dirty="0"/>
            </a:br>
            <a:r>
              <a:rPr lang="en-US" sz="1600" dirty="0"/>
              <a:t>to preserve memories.</a:t>
            </a:r>
          </a:p>
          <a:p>
            <a:pPr>
              <a:lnSpc>
                <a:spcPts val="2100"/>
              </a:lnSpc>
              <a:spcBef>
                <a:spcPts val="400"/>
              </a:spcBef>
            </a:pPr>
            <a:r>
              <a:rPr lang="en-US" sz="1600" dirty="0"/>
              <a:t>Support parents to complete civil </a:t>
            </a:r>
            <a:br>
              <a:rPr lang="en-US" sz="1600" dirty="0"/>
            </a:br>
            <a:r>
              <a:rPr lang="en-US" sz="1600" dirty="0"/>
              <a:t>registration. </a:t>
            </a:r>
          </a:p>
          <a:p>
            <a:pPr>
              <a:lnSpc>
                <a:spcPts val="2100"/>
              </a:lnSpc>
              <a:spcBef>
                <a:spcPts val="400"/>
              </a:spcBef>
            </a:pPr>
            <a:r>
              <a:rPr lang="en-US" sz="1600" dirty="0"/>
              <a:t>Link family to ongoing psychosocial </a:t>
            </a:r>
            <a:br>
              <a:rPr lang="en-US" sz="1600" dirty="0"/>
            </a:br>
            <a:r>
              <a:rPr lang="en-US" sz="1600" dirty="0"/>
              <a:t>support.</a:t>
            </a:r>
          </a:p>
        </p:txBody>
      </p:sp>
    </p:spTree>
    <p:extLst>
      <p:ext uri="{BB962C8B-B14F-4D97-AF65-F5344CB8AC3E}">
        <p14:creationId xmlns:p14="http://schemas.microsoft.com/office/powerpoint/2010/main" val="1713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1" animBg="1"/>
      <p:bldP spid="2" grpId="0" build="p"/>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A4E93E-60F2-E1B4-86CD-D227CF923F6C}"/>
              </a:ext>
            </a:extLst>
          </p:cNvPr>
          <p:cNvSpPr/>
          <p:nvPr/>
        </p:nvSpPr>
        <p:spPr>
          <a:xfrm>
            <a:off x="4672044" y="2836371"/>
            <a:ext cx="3952907" cy="341674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Rectangle 8">
            <a:extLst>
              <a:ext uri="{FF2B5EF4-FFF2-40B4-BE49-F238E27FC236}">
                <a16:creationId xmlns:a16="http://schemas.microsoft.com/office/drawing/2014/main" id="{FB5DF67D-8363-0C53-7ECB-DC6DDB8D0887}"/>
              </a:ext>
            </a:extLst>
          </p:cNvPr>
          <p:cNvSpPr/>
          <p:nvPr/>
        </p:nvSpPr>
        <p:spPr>
          <a:xfrm>
            <a:off x="519048" y="2836371"/>
            <a:ext cx="3918948" cy="340886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Title 3">
            <a:extLst>
              <a:ext uri="{FF2B5EF4-FFF2-40B4-BE49-F238E27FC236}">
                <a16:creationId xmlns:a16="http://schemas.microsoft.com/office/drawing/2014/main" id="{4F762E83-FB84-7A67-B08D-29BC4AE313DE}"/>
              </a:ext>
            </a:extLst>
          </p:cNvPr>
          <p:cNvSpPr>
            <a:spLocks noGrp="1"/>
          </p:cNvSpPr>
          <p:nvPr>
            <p:ph type="title"/>
          </p:nvPr>
        </p:nvSpPr>
        <p:spPr/>
        <p:txBody>
          <a:bodyPr/>
          <a:lstStyle/>
          <a:p>
            <a:r>
              <a:rPr lang="en-US" dirty="0"/>
              <a:t>Practice verbal and non-verbal skills </a:t>
            </a:r>
            <a:br>
              <a:rPr lang="en-US" dirty="0"/>
            </a:br>
            <a:r>
              <a:rPr lang="en-US" dirty="0"/>
              <a:t>to communicate bad news</a:t>
            </a:r>
            <a:endParaRPr lang="en-NO" dirty="0"/>
          </a:p>
        </p:txBody>
      </p:sp>
      <p:sp>
        <p:nvSpPr>
          <p:cNvPr id="5" name="Content Placeholder 4">
            <a:extLst>
              <a:ext uri="{FF2B5EF4-FFF2-40B4-BE49-F238E27FC236}">
                <a16:creationId xmlns:a16="http://schemas.microsoft.com/office/drawing/2014/main" id="{6B616567-2BE4-8443-E5DD-EFD1E3729B8A}"/>
              </a:ext>
            </a:extLst>
          </p:cNvPr>
          <p:cNvSpPr>
            <a:spLocks noGrp="1"/>
          </p:cNvSpPr>
          <p:nvPr>
            <p:ph idx="1"/>
          </p:nvPr>
        </p:nvSpPr>
        <p:spPr>
          <a:prstGeom prst="rect">
            <a:avLst/>
          </a:prstGeom>
        </p:spPr>
        <p:txBody>
          <a:bodyPr/>
          <a:lstStyle/>
          <a:p>
            <a:pPr marL="0" indent="0">
              <a:lnSpc>
                <a:spcPct val="100000"/>
              </a:lnSpc>
              <a:buNone/>
            </a:pPr>
            <a:r>
              <a:rPr lang="en-US" sz="1600" b="1" dirty="0">
                <a:latin typeface="Arial" panose="020B0604020202020204" pitchFamily="34" charset="0"/>
                <a:cs typeface="Arial" panose="020B0604020202020204" pitchFamily="34" charset="0"/>
              </a:rPr>
              <a:t>After a normal healthy pregnancy, Delia delivers her first baby, a girl.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She is not breathing, and she dies. </a:t>
            </a:r>
            <a:endParaRPr lang="en-US" sz="1400" b="1" dirty="0"/>
          </a:p>
        </p:txBody>
      </p:sp>
      <p:sp>
        <p:nvSpPr>
          <p:cNvPr id="6" name="Content Placeholder 4">
            <a:extLst>
              <a:ext uri="{FF2B5EF4-FFF2-40B4-BE49-F238E27FC236}">
                <a16:creationId xmlns:a16="http://schemas.microsoft.com/office/drawing/2014/main" id="{7267F055-CA41-F7E5-3111-D11AFAD809B5}"/>
              </a:ext>
            </a:extLst>
          </p:cNvPr>
          <p:cNvSpPr txBox="1">
            <a:spLocks/>
          </p:cNvSpPr>
          <p:nvPr/>
        </p:nvSpPr>
        <p:spPr>
          <a:xfrm>
            <a:off x="553006" y="3001911"/>
            <a:ext cx="3820711" cy="3408862"/>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a:lnSpc>
                <a:spcPct val="100000"/>
              </a:lnSpc>
              <a:spcBef>
                <a:spcPts val="600"/>
              </a:spcBef>
            </a:pPr>
            <a:r>
              <a:rPr lang="en-GB" sz="1500" dirty="0">
                <a:latin typeface="Arial" panose="020B0604020202020204" pitchFamily="34" charset="0"/>
                <a:cs typeface="Arial" panose="020B0604020202020204" pitchFamily="34" charset="0"/>
              </a:rPr>
              <a:t>Be kind and gentle in actions</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If the mother is sitting down, sit down </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with her</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Do not leave the mother alone</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Touch her appropriately</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Allow the mother to react in her own way</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Let her touch or hold the newborn</a:t>
            </a:r>
            <a:endParaRPr lang="en-US" sz="1500" dirty="0">
              <a:solidFill>
                <a:schemeClr val="tx1"/>
              </a:solidFill>
              <a:latin typeface="Arial" panose="020B0604020202020204" pitchFamily="34" charset="0"/>
              <a:cs typeface="Arial" panose="020B0604020202020204" pitchFamily="34" charset="0"/>
            </a:endParaRPr>
          </a:p>
          <a:p>
            <a:pPr>
              <a:lnSpc>
                <a:spcPct val="100000"/>
              </a:lnSpc>
              <a:spcBef>
                <a:spcPts val="600"/>
              </a:spcBef>
            </a:pPr>
            <a:r>
              <a:rPr lang="en-GB" sz="1500" dirty="0"/>
              <a:t>Let the mother or father and other </a:t>
            </a:r>
            <a:br>
              <a:rPr lang="en-GB" sz="1500" dirty="0"/>
            </a:br>
            <a:r>
              <a:rPr lang="en-GB" sz="1500" dirty="0"/>
              <a:t>members of the family be with the </a:t>
            </a:r>
            <a:br>
              <a:rPr lang="en-GB" sz="1500" dirty="0"/>
            </a:br>
            <a:r>
              <a:rPr lang="en-GB" sz="1500" dirty="0"/>
              <a:t>newborn. </a:t>
            </a:r>
            <a:endParaRPr lang="en-US" sz="1500" dirty="0"/>
          </a:p>
          <a:p>
            <a:pPr>
              <a:lnSpc>
                <a:spcPct val="100000"/>
              </a:lnSpc>
              <a:spcBef>
                <a:spcPts val="600"/>
              </a:spcBef>
            </a:pPr>
            <a:endParaRPr lang="en-US" sz="1500" b="1" dirty="0">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522FB574-1587-4AA6-58EC-CC9E09F7C1FF}"/>
              </a:ext>
            </a:extLst>
          </p:cNvPr>
          <p:cNvSpPr txBox="1">
            <a:spLocks/>
          </p:cNvSpPr>
          <p:nvPr/>
        </p:nvSpPr>
        <p:spPr>
          <a:xfrm>
            <a:off x="4712674" y="3001910"/>
            <a:ext cx="3888629" cy="3416745"/>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lnSpc>
                <a:spcPct val="100000"/>
              </a:lnSpc>
              <a:spcBef>
                <a:spcPts val="600"/>
              </a:spcBef>
            </a:pPr>
            <a:r>
              <a:rPr lang="en-GB" sz="1500" dirty="0">
                <a:latin typeface="Arial" panose="020B0604020202020204" pitchFamily="34" charset="0"/>
                <a:cs typeface="Arial" panose="020B0604020202020204" pitchFamily="34" charset="0"/>
              </a:rPr>
              <a:t>Give a simple, clear explanation of </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what happened</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Make sure the mother understands </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what you are telling her by using “open” </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questions</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Give her time to ask questions</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Speak softly</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latin typeface="Arial" panose="020B0604020202020204" pitchFamily="34" charset="0"/>
                <a:cs typeface="Arial" panose="020B0604020202020204" pitchFamily="34" charset="0"/>
              </a:rPr>
              <a:t>Respect her cultural beliefs and customs</a:t>
            </a:r>
            <a:endParaRPr lang="en-US" sz="1500" dirty="0">
              <a:latin typeface="Arial" panose="020B0604020202020204" pitchFamily="34" charset="0"/>
              <a:cs typeface="Arial" panose="020B0604020202020204" pitchFamily="34" charset="0"/>
            </a:endParaRPr>
          </a:p>
          <a:p>
            <a:pPr>
              <a:lnSpc>
                <a:spcPct val="100000"/>
              </a:lnSpc>
              <a:spcBef>
                <a:spcPts val="600"/>
              </a:spcBef>
            </a:pPr>
            <a:r>
              <a:rPr lang="en-GB" sz="1500" dirty="0"/>
              <a:t>If she is alone, ask if there is anyone near to the hospital/clinic who can be with her.</a:t>
            </a:r>
          </a:p>
          <a:p>
            <a:pPr>
              <a:lnSpc>
                <a:spcPct val="100000"/>
              </a:lnSpc>
              <a:spcBef>
                <a:spcPts val="600"/>
              </a:spcBef>
            </a:pPr>
            <a:endParaRPr lang="en-US" sz="15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5C6514E-E3B9-7D37-502A-23BACF2E0E90}"/>
              </a:ext>
            </a:extLst>
          </p:cNvPr>
          <p:cNvSpPr txBox="1"/>
          <p:nvPr/>
        </p:nvSpPr>
        <p:spPr>
          <a:xfrm>
            <a:off x="519047" y="2491596"/>
            <a:ext cx="2381808" cy="58477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Non-verbal skills:</a:t>
            </a:r>
          </a:p>
          <a:p>
            <a:endParaRPr lang="en-NO" sz="1600" dirty="0"/>
          </a:p>
        </p:txBody>
      </p:sp>
      <p:sp>
        <p:nvSpPr>
          <p:cNvPr id="12" name="TextBox 11">
            <a:extLst>
              <a:ext uri="{FF2B5EF4-FFF2-40B4-BE49-F238E27FC236}">
                <a16:creationId xmlns:a16="http://schemas.microsoft.com/office/drawing/2014/main" id="{5FBFDC4B-8CE3-5503-D02B-4B7EA830AC83}"/>
              </a:ext>
            </a:extLst>
          </p:cNvPr>
          <p:cNvSpPr txBox="1"/>
          <p:nvPr/>
        </p:nvSpPr>
        <p:spPr>
          <a:xfrm>
            <a:off x="4672045" y="2458696"/>
            <a:ext cx="2381808" cy="58477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Verbal skills:</a:t>
            </a:r>
          </a:p>
          <a:p>
            <a:endParaRPr lang="en-NO" sz="1600" dirty="0"/>
          </a:p>
        </p:txBody>
      </p:sp>
    </p:spTree>
    <p:extLst>
      <p:ext uri="{BB962C8B-B14F-4D97-AF65-F5344CB8AC3E}">
        <p14:creationId xmlns:p14="http://schemas.microsoft.com/office/powerpoint/2010/main" val="26420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5" grpId="0" build="p"/>
      <p:bldP spid="6" grpId="0" uiExpand="1" build="p" bldLvl="5"/>
      <p:bldP spid="8" grpId="0" uiExpand="1" build="p" bldLvl="5"/>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D62B0-40E2-E30B-67D2-D58920F130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BFC74F-93B7-BB65-2DB2-BFBEDFC3FC0F}"/>
              </a:ext>
            </a:extLst>
          </p:cNvPr>
          <p:cNvSpPr>
            <a:spLocks noGrp="1"/>
          </p:cNvSpPr>
          <p:nvPr>
            <p:ph type="title"/>
          </p:nvPr>
        </p:nvSpPr>
        <p:spPr/>
        <p:txBody>
          <a:bodyPr/>
          <a:lstStyle/>
          <a:p>
            <a:r>
              <a:rPr lang="nb-NO"/>
              <a:t> </a:t>
            </a:r>
            <a:r>
              <a:rPr lang="nb-NO" err="1"/>
              <a:t>Communicating</a:t>
            </a:r>
            <a:r>
              <a:rPr lang="nb-NO"/>
              <a:t> </a:t>
            </a:r>
            <a:r>
              <a:rPr lang="nb-NO" err="1"/>
              <a:t>that</a:t>
            </a:r>
            <a:r>
              <a:rPr lang="nb-NO"/>
              <a:t> a baby has </a:t>
            </a:r>
            <a:r>
              <a:rPr lang="nb-NO" err="1"/>
              <a:t>died</a:t>
            </a:r>
            <a:endParaRPr lang="en-NO"/>
          </a:p>
        </p:txBody>
      </p:sp>
      <p:sp>
        <p:nvSpPr>
          <p:cNvPr id="4" name="Content Placeholder 1">
            <a:extLst>
              <a:ext uri="{FF2B5EF4-FFF2-40B4-BE49-F238E27FC236}">
                <a16:creationId xmlns:a16="http://schemas.microsoft.com/office/drawing/2014/main" id="{7C043A24-5DF2-2F61-FD14-1F90C775E9A3}"/>
              </a:ext>
            </a:extLst>
          </p:cNvPr>
          <p:cNvSpPr txBox="1">
            <a:spLocks/>
          </p:cNvSpPr>
          <p:nvPr/>
        </p:nvSpPr>
        <p:spPr>
          <a:xfrm>
            <a:off x="519048" y="1734853"/>
            <a:ext cx="7838300"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500"/>
              </a:spcBef>
              <a:buNone/>
            </a:pPr>
            <a:r>
              <a:rPr lang="en-GB" altLang="zh-CN" sz="1800" dirty="0"/>
              <a:t>Form groups (mother, doctor, husband).</a:t>
            </a:r>
          </a:p>
          <a:p>
            <a:pPr marL="0" indent="0">
              <a:spcBef>
                <a:spcPts val="500"/>
              </a:spcBef>
              <a:buNone/>
            </a:pPr>
            <a:endParaRPr lang="en-GB" altLang="zh-CN" sz="1800" dirty="0"/>
          </a:p>
          <a:p>
            <a:pPr>
              <a:lnSpc>
                <a:spcPts val="1600"/>
              </a:lnSpc>
            </a:pPr>
            <a:endParaRPr lang="en-GB" sz="1800" dirty="0"/>
          </a:p>
          <a:p>
            <a:pPr marL="0" indent="0">
              <a:buFont typeface="Arial" panose="020B0604020202020204" pitchFamily="34" charset="0"/>
              <a:buNone/>
            </a:pPr>
            <a:endParaRPr lang="en-GB" sz="1800" b="1" dirty="0"/>
          </a:p>
          <a:p>
            <a:pPr marL="0" indent="0">
              <a:spcBef>
                <a:spcPts val="500"/>
              </a:spcBef>
              <a:buNone/>
            </a:pPr>
            <a:endParaRPr lang="en-GB" sz="1800" b="1" dirty="0"/>
          </a:p>
          <a:p>
            <a:pPr marL="0" indent="0">
              <a:spcBef>
                <a:spcPts val="500"/>
              </a:spcBef>
              <a:buNone/>
            </a:pPr>
            <a:br>
              <a:rPr lang="en-GB" sz="1800" b="1" dirty="0"/>
            </a:br>
            <a:r>
              <a:rPr lang="en-GB" sz="1800" b="1" dirty="0"/>
              <a:t>Communicate with Miriam and her husband.</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BC675898-7EB1-CE50-A16F-82130227B241}"/>
              </a:ext>
            </a:extLst>
          </p:cNvPr>
          <p:cNvSpPr/>
          <p:nvPr/>
        </p:nvSpPr>
        <p:spPr>
          <a:xfrm>
            <a:off x="624680" y="2202921"/>
            <a:ext cx="7977831" cy="14862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Nat was born to Miriam. He did not breathe at birth.</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After 20 minutes of ventilation there is no cord pulse and no heart beat. </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You listen with your stethoscope. You hear no heart beat.</a:t>
            </a:r>
          </a:p>
        </p:txBody>
      </p:sp>
    </p:spTree>
    <p:extLst>
      <p:ext uri="{BB962C8B-B14F-4D97-AF65-F5344CB8AC3E}">
        <p14:creationId xmlns:p14="http://schemas.microsoft.com/office/powerpoint/2010/main" val="31751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73E3E-71CF-1A6C-C296-43D626A2AD9E}"/>
              </a:ext>
            </a:extLst>
          </p:cNvPr>
          <p:cNvSpPr>
            <a:spLocks noGrp="1"/>
          </p:cNvSpPr>
          <p:nvPr>
            <p:ph type="title"/>
          </p:nvPr>
        </p:nvSpPr>
        <p:spPr>
          <a:xfrm>
            <a:off x="1652450" y="281687"/>
            <a:ext cx="7290381" cy="1036800"/>
          </a:xfrm>
        </p:spPr>
        <p:txBody>
          <a:bodyPr/>
          <a:lstStyle/>
          <a:p>
            <a:r>
              <a:rPr lang="en-GB" sz="2700" dirty="0"/>
              <a:t>What actions promote respectful care of </a:t>
            </a:r>
            <a:r>
              <a:rPr lang="en-GB" sz="2700" dirty="0" err="1"/>
              <a:t>newborns</a:t>
            </a:r>
            <a:r>
              <a:rPr lang="en-GB" sz="2700" dirty="0"/>
              <a:t> and address disrespectful care?</a:t>
            </a:r>
            <a:endParaRPr lang="en-NO" sz="2700" dirty="0"/>
          </a:p>
        </p:txBody>
      </p:sp>
      <p:pic>
        <p:nvPicPr>
          <p:cNvPr id="4" name="Picture 3">
            <a:extLst>
              <a:ext uri="{FF2B5EF4-FFF2-40B4-BE49-F238E27FC236}">
                <a16:creationId xmlns:a16="http://schemas.microsoft.com/office/drawing/2014/main" id="{B49346E7-1E73-89D3-ADA6-DD133926AB84}"/>
              </a:ext>
            </a:extLst>
          </p:cNvPr>
          <p:cNvPicPr>
            <a:picLocks noChangeAspect="1"/>
          </p:cNvPicPr>
          <p:nvPr/>
        </p:nvPicPr>
        <p:blipFill>
          <a:blip r:embed="rId3"/>
          <a:stretch>
            <a:fillRect/>
          </a:stretch>
        </p:blipFill>
        <p:spPr>
          <a:xfrm>
            <a:off x="1202508" y="1506253"/>
            <a:ext cx="7025206" cy="4935270"/>
          </a:xfrm>
          <a:prstGeom prst="rect">
            <a:avLst/>
          </a:prstGeom>
        </p:spPr>
      </p:pic>
    </p:spTree>
    <p:extLst>
      <p:ext uri="{BB962C8B-B14F-4D97-AF65-F5344CB8AC3E}">
        <p14:creationId xmlns:p14="http://schemas.microsoft.com/office/powerpoint/2010/main" val="24341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30884-8C95-6B81-5D44-183572C2F6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A2F8C7-F5B2-E576-E76E-CAC01E1934DE}"/>
              </a:ext>
            </a:extLst>
          </p:cNvPr>
          <p:cNvSpPr>
            <a:spLocks noGrp="1"/>
          </p:cNvSpPr>
          <p:nvPr>
            <p:ph type="title"/>
          </p:nvPr>
        </p:nvSpPr>
        <p:spPr>
          <a:xfrm>
            <a:off x="1652451" y="281687"/>
            <a:ext cx="6950060" cy="1036800"/>
          </a:xfrm>
        </p:spPr>
        <p:txBody>
          <a:bodyPr/>
          <a:lstStyle/>
          <a:p>
            <a:r>
              <a:rPr lang="en-GB"/>
              <a:t>Disrespectful behaviour and abuse</a:t>
            </a:r>
            <a:endParaRPr lang="en-NO"/>
          </a:p>
        </p:txBody>
      </p:sp>
      <p:sp>
        <p:nvSpPr>
          <p:cNvPr id="4" name="Content Placeholder 1">
            <a:extLst>
              <a:ext uri="{FF2B5EF4-FFF2-40B4-BE49-F238E27FC236}">
                <a16:creationId xmlns:a16="http://schemas.microsoft.com/office/drawing/2014/main" id="{38C6E11D-076E-280C-7A7D-0CF4D729C712}"/>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ct val="120000"/>
              </a:lnSpc>
              <a:spcBef>
                <a:spcPts val="0"/>
              </a:spcBef>
              <a:buNone/>
            </a:pPr>
            <a:r>
              <a:rPr lang="en-GB" altLang="zh-CN" dirty="0"/>
              <a:t>Form groups (nurse, nurse in charge, medical officer ).</a:t>
            </a:r>
          </a:p>
          <a:p>
            <a:pPr marL="0" indent="0">
              <a:spcBef>
                <a:spcPts val="500"/>
              </a:spcBef>
              <a:buNone/>
            </a:pPr>
            <a:endParaRPr lang="en-GB" altLang="zh-CN" dirty="0"/>
          </a:p>
          <a:p>
            <a:pPr>
              <a:lnSpc>
                <a:spcPts val="1600"/>
              </a:lnSpc>
            </a:pPr>
            <a:endParaRPr lang="en-GB" dirty="0"/>
          </a:p>
          <a:p>
            <a:pPr marL="0" indent="0">
              <a:buFont typeface="Arial" panose="020B0604020202020204" pitchFamily="34" charset="0"/>
              <a:buNone/>
            </a:pPr>
            <a:endParaRPr lang="en-GB" sz="1400" b="1" dirty="0"/>
          </a:p>
          <a:p>
            <a:pPr marL="0" indent="0">
              <a:spcBef>
                <a:spcPts val="500"/>
              </a:spcBef>
              <a:buNone/>
            </a:pPr>
            <a:endParaRPr lang="en-GB" sz="1400" b="1" dirty="0"/>
          </a:p>
          <a:p>
            <a:pPr marL="7937" indent="0">
              <a:lnSpc>
                <a:spcPct val="120000"/>
              </a:lnSpc>
              <a:spcBef>
                <a:spcPts val="0"/>
              </a:spcBef>
              <a:buNone/>
            </a:pPr>
            <a:br>
              <a:rPr lang="en-GB" sz="1400" b="1" dirty="0"/>
            </a:br>
            <a:br>
              <a:rPr lang="en-GB" sz="1400" b="1" dirty="0"/>
            </a:br>
            <a:r>
              <a:rPr lang="en-GB" b="1" dirty="0"/>
              <a:t>Explain what you saw and explore how this could be addressed with </a:t>
            </a:r>
            <a:br>
              <a:rPr lang="en-GB" b="1" dirty="0"/>
            </a:br>
            <a:r>
              <a:rPr lang="en-GB" b="1" dirty="0"/>
              <a:t>your colleagues.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Debrief with your team and with your facilitator.</a:t>
            </a:r>
          </a:p>
          <a:p>
            <a:endParaRPr lang="en-NO" dirty="0"/>
          </a:p>
        </p:txBody>
      </p:sp>
      <p:sp>
        <p:nvSpPr>
          <p:cNvPr id="6" name="Rectangle 5">
            <a:extLst>
              <a:ext uri="{FF2B5EF4-FFF2-40B4-BE49-F238E27FC236}">
                <a16:creationId xmlns:a16="http://schemas.microsoft.com/office/drawing/2014/main" id="{684AEBC4-D966-B8C0-EF54-59C457EDB2BF}"/>
              </a:ext>
            </a:extLst>
          </p:cNvPr>
          <p:cNvSpPr/>
          <p:nvPr/>
        </p:nvSpPr>
        <p:spPr>
          <a:xfrm>
            <a:off x="624680" y="2202921"/>
            <a:ext cx="7977831" cy="1654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You are transferred to a new posting as medical officer.</a:t>
            </a:r>
          </a:p>
          <a:p>
            <a:pPr marL="162000" lvl="0" indent="-162000">
              <a:spcBef>
                <a:spcPts val="1000"/>
              </a:spcBef>
              <a:spcAft>
                <a:spcPts val="245"/>
              </a:spcAft>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You saw the midwife slapping Mimi’s baby to stimulate breathing. </a:t>
            </a:r>
            <a:br>
              <a:rPr lang="en-US" sz="1600" dirty="0">
                <a:solidFill>
                  <a:schemeClr val="tx2"/>
                </a:solidFill>
                <a:latin typeface="Arial" panose="020B0604020202020204" pitchFamily="34" charset="0"/>
                <a:cs typeface="Arial" panose="020B0604020202020204" pitchFamily="34" charset="0"/>
              </a:rPr>
            </a:br>
            <a:r>
              <a:rPr lang="en-US" sz="1600" dirty="0">
                <a:solidFill>
                  <a:schemeClr val="tx2"/>
                </a:solidFill>
                <a:latin typeface="Arial" panose="020B0604020202020204" pitchFamily="34" charset="0"/>
                <a:cs typeface="Arial" panose="020B0604020202020204" pitchFamily="34" charset="0"/>
              </a:rPr>
              <a:t>This is not unusual in the hospital.</a:t>
            </a:r>
          </a:p>
          <a:p>
            <a:pPr marL="162000" lvl="0" indent="-162000">
              <a:spcBef>
                <a:spcPts val="1000"/>
              </a:spcBef>
              <a:spcAft>
                <a:spcPts val="245"/>
              </a:spcAft>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You are now in the office with the nurse in charge.</a:t>
            </a:r>
          </a:p>
        </p:txBody>
      </p:sp>
    </p:spTree>
    <p:extLst>
      <p:ext uri="{BB962C8B-B14F-4D97-AF65-F5344CB8AC3E}">
        <p14:creationId xmlns:p14="http://schemas.microsoft.com/office/powerpoint/2010/main" val="34456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B19BE-0CAA-C0C7-D3A5-5ABD870E7D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C8B902-9D7C-A125-AD1B-003E94458E88}"/>
              </a:ext>
            </a:extLst>
          </p:cNvPr>
          <p:cNvSpPr>
            <a:spLocks noGrp="1"/>
          </p:cNvSpPr>
          <p:nvPr>
            <p:ph type="title"/>
          </p:nvPr>
        </p:nvSpPr>
        <p:spPr/>
        <p:txBody>
          <a:bodyPr/>
          <a:lstStyle/>
          <a:p>
            <a:r>
              <a:rPr lang="en-GB" dirty="0"/>
              <a:t>Communicating on the postnatal </a:t>
            </a:r>
            <a:br>
              <a:rPr lang="en-GB" dirty="0"/>
            </a:br>
            <a:r>
              <a:rPr lang="en-GB" dirty="0"/>
              <a:t>ward round</a:t>
            </a:r>
            <a:endParaRPr lang="en-NO" dirty="0"/>
          </a:p>
        </p:txBody>
      </p:sp>
      <p:sp>
        <p:nvSpPr>
          <p:cNvPr id="4" name="Content Placeholder 1">
            <a:extLst>
              <a:ext uri="{FF2B5EF4-FFF2-40B4-BE49-F238E27FC236}">
                <a16:creationId xmlns:a16="http://schemas.microsoft.com/office/drawing/2014/main" id="{D758890B-0EBB-8423-588A-5767DA1E19BE}"/>
              </a:ext>
            </a:extLst>
          </p:cNvPr>
          <p:cNvSpPr txBox="1">
            <a:spLocks/>
          </p:cNvSpPr>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altLang="zh-CN" sz="1800" dirty="0"/>
              <a:t>Form groups (doctor, mother and grandmother).</a:t>
            </a:r>
          </a:p>
          <a:p>
            <a:pPr marL="0" indent="0">
              <a:buNone/>
            </a:pPr>
            <a:endParaRPr lang="en-GB" altLang="zh-CN" sz="1800" dirty="0"/>
          </a:p>
          <a:p>
            <a:pPr>
              <a:lnSpc>
                <a:spcPts val="1600"/>
              </a:lnSpc>
            </a:pPr>
            <a:endParaRPr lang="en-GB" sz="1800" dirty="0"/>
          </a:p>
          <a:p>
            <a:pPr marL="0" indent="0">
              <a:buFont typeface="Arial" panose="020B0604020202020204" pitchFamily="34" charset="0"/>
              <a:buNone/>
            </a:pPr>
            <a:endParaRPr lang="en-GB" sz="1800" b="1" dirty="0"/>
          </a:p>
          <a:p>
            <a:pPr marL="0" indent="0">
              <a:buNone/>
            </a:pPr>
            <a:r>
              <a:rPr lang="en-GB" sz="1800" b="1" dirty="0"/>
              <a:t>Ask Maya about her and her baby’s health and condition.</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your facilitator.</a:t>
            </a:r>
          </a:p>
          <a:p>
            <a:endParaRPr lang="en-NO" sz="1800" dirty="0"/>
          </a:p>
        </p:txBody>
      </p:sp>
      <p:sp>
        <p:nvSpPr>
          <p:cNvPr id="6" name="Rectangle 5">
            <a:extLst>
              <a:ext uri="{FF2B5EF4-FFF2-40B4-BE49-F238E27FC236}">
                <a16:creationId xmlns:a16="http://schemas.microsoft.com/office/drawing/2014/main" id="{B4EB1A6A-E890-4595-F40F-7DB641AB7562}"/>
              </a:ext>
            </a:extLst>
          </p:cNvPr>
          <p:cNvSpPr/>
          <p:nvPr/>
        </p:nvSpPr>
        <p:spPr>
          <a:xfrm>
            <a:off x="624680" y="2202921"/>
            <a:ext cx="7977831" cy="9344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Maya gave birth to </a:t>
            </a:r>
            <a:r>
              <a:rPr lang="en-US" dirty="0" err="1">
                <a:solidFill>
                  <a:schemeClr val="tx2"/>
                </a:solidFill>
                <a:latin typeface="Arial" panose="020B0604020202020204" pitchFamily="34" charset="0"/>
                <a:cs typeface="Arial" panose="020B0604020202020204" pitchFamily="34" charset="0"/>
              </a:rPr>
              <a:t>Ehlam</a:t>
            </a:r>
            <a:r>
              <a:rPr lang="en-US" dirty="0">
                <a:solidFill>
                  <a:schemeClr val="tx2"/>
                </a:solidFill>
                <a:latin typeface="Arial" panose="020B0604020202020204" pitchFamily="34" charset="0"/>
                <a:cs typeface="Arial" panose="020B0604020202020204" pitchFamily="34" charset="0"/>
              </a:rPr>
              <a:t> yesterday morning. </a:t>
            </a:r>
          </a:p>
          <a:p>
            <a:pPr marL="162000" lvl="0" indent="-162000">
              <a:lnSpc>
                <a:spcPts val="182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Mother and baby are well.</a:t>
            </a:r>
          </a:p>
        </p:txBody>
      </p:sp>
    </p:spTree>
    <p:extLst>
      <p:ext uri="{BB962C8B-B14F-4D97-AF65-F5344CB8AC3E}">
        <p14:creationId xmlns:p14="http://schemas.microsoft.com/office/powerpoint/2010/main" val="25068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69281B-EE97-1B95-D7D4-182EE5C6DF4F}"/>
              </a:ext>
            </a:extLst>
          </p:cNvPr>
          <p:cNvSpPr txBox="1">
            <a:spLocks/>
          </p:cNvSpPr>
          <p:nvPr/>
        </p:nvSpPr>
        <p:spPr>
          <a:xfrm>
            <a:off x="0" y="587351"/>
            <a:ext cx="9141354" cy="1872070"/>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en-NO"/>
              <a:t>Summary</a:t>
            </a:r>
          </a:p>
        </p:txBody>
      </p:sp>
      <p:sp>
        <p:nvSpPr>
          <p:cNvPr id="4" name="Content Placeholder 4">
            <a:extLst>
              <a:ext uri="{FF2B5EF4-FFF2-40B4-BE49-F238E27FC236}">
                <a16:creationId xmlns:a16="http://schemas.microsoft.com/office/drawing/2014/main" id="{178AEE04-E1CE-148F-1FC3-4DB218FB9718}"/>
              </a:ext>
            </a:extLst>
          </p:cNvPr>
          <p:cNvSpPr txBox="1">
            <a:spLocks/>
          </p:cNvSpPr>
          <p:nvPr/>
        </p:nvSpPr>
        <p:spPr>
          <a:xfrm>
            <a:off x="897466" y="2200867"/>
            <a:ext cx="7062312" cy="4099252"/>
          </a:xfrm>
          <a:prstGeom prst="rect">
            <a:avLst/>
          </a:prstGeom>
        </p:spPr>
        <p:txBody>
          <a:bodyPr/>
          <a:lst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a:lstStyle>
          <a:p>
            <a:pPr marL="0" indent="0">
              <a:lnSpc>
                <a:spcPts val="2100"/>
              </a:lnSpc>
              <a:spcBef>
                <a:spcPts val="1290"/>
              </a:spcBef>
              <a:spcAft>
                <a:spcPts val="240"/>
              </a:spcAft>
              <a:buFont typeface="Arial" panose="020B0604020202020204" pitchFamily="34" charset="0"/>
              <a:buNone/>
            </a:pPr>
            <a:r>
              <a:rPr lang="en-GB" sz="1600" b="1" dirty="0">
                <a:latin typeface="Arial" panose="020B0604020202020204" pitchFamily="34" charset="0"/>
                <a:cs typeface="Arial" panose="020B0604020202020204" pitchFamily="34" charset="0"/>
              </a:rPr>
              <a:t>In this module, you have learned:</a:t>
            </a:r>
          </a:p>
          <a:p>
            <a:pPr marL="162000" indent="-162000">
              <a:lnSpc>
                <a:spcPts val="2100"/>
              </a:lnSpc>
              <a:spcBef>
                <a:spcPts val="1290"/>
              </a:spcBef>
              <a:spcAft>
                <a:spcPts val="240"/>
              </a:spcAft>
            </a:pPr>
            <a:r>
              <a:rPr lang="en-GB" sz="1600" dirty="0">
                <a:latin typeface="Arial" panose="020B0604020202020204" pitchFamily="34" charset="0"/>
                <a:cs typeface="Arial" panose="020B0604020202020204" pitchFamily="34" charset="0"/>
              </a:rPr>
              <a:t>Learned the importance of effective communication.</a:t>
            </a:r>
          </a:p>
          <a:p>
            <a:pPr marL="162000" indent="-162000">
              <a:lnSpc>
                <a:spcPts val="2100"/>
              </a:lnSpc>
              <a:spcBef>
                <a:spcPts val="1290"/>
              </a:spcBef>
              <a:spcAft>
                <a:spcPts val="240"/>
              </a:spcAft>
            </a:pPr>
            <a:r>
              <a:rPr lang="en-GB" sz="1600" dirty="0">
                <a:latin typeface="Arial" panose="020B0604020202020204" pitchFamily="34" charset="0"/>
                <a:cs typeface="Arial" panose="020B0604020202020204" pitchFamily="34" charset="0"/>
              </a:rPr>
              <a:t>Learned about the rights of women and newborns.</a:t>
            </a:r>
          </a:p>
          <a:p>
            <a:pPr marL="162000" indent="-162000">
              <a:lnSpc>
                <a:spcPts val="2100"/>
              </a:lnSpc>
              <a:spcBef>
                <a:spcPts val="1290"/>
              </a:spcBef>
              <a:spcAft>
                <a:spcPts val="240"/>
              </a:spcAft>
            </a:pPr>
            <a:r>
              <a:rPr lang="en-GB" sz="1600" dirty="0">
                <a:latin typeface="Arial" panose="020B0604020202020204" pitchFamily="34" charset="0"/>
                <a:cs typeface="Arial" panose="020B0604020202020204" pitchFamily="34" charset="0"/>
              </a:rPr>
              <a:t>Demonstrated how to communicate with mothers, fathers, </a:t>
            </a:r>
            <a:r>
              <a:rPr lang="en-GB" sz="1600" dirty="0" err="1">
                <a:latin typeface="Arial" panose="020B0604020202020204" pitchFamily="34" charset="0"/>
                <a:cs typeface="Arial" panose="020B0604020202020204" pitchFamily="34" charset="0"/>
              </a:rPr>
              <a:t>newborns</a:t>
            </a:r>
            <a:r>
              <a:rPr lang="en-GB" sz="1600" dirty="0">
                <a:latin typeface="Arial" panose="020B0604020202020204" pitchFamily="34" charset="0"/>
                <a:cs typeface="Arial" panose="020B0604020202020204" pitchFamily="34" charset="0"/>
              </a:rPr>
              <a:t> their families and colleagues in an effective, respectful and responsive way.  </a:t>
            </a:r>
          </a:p>
          <a:p>
            <a:pPr marL="162000" indent="-162000">
              <a:lnSpc>
                <a:spcPts val="2100"/>
              </a:lnSpc>
              <a:spcBef>
                <a:spcPts val="1290"/>
              </a:spcBef>
              <a:spcAft>
                <a:spcPts val="240"/>
              </a:spcAft>
            </a:pPr>
            <a:r>
              <a:rPr lang="en-GB" sz="1600" dirty="0">
                <a:latin typeface="Arial" panose="020B0604020202020204" pitchFamily="34" charset="0"/>
                <a:cs typeface="Arial" panose="020B0604020202020204" pitchFamily="34" charset="0"/>
              </a:rPr>
              <a:t>You will apply what you have learned about communication skills throughout the course and whenever caring for women and newborns.</a:t>
            </a:r>
          </a:p>
          <a:p>
            <a:pPr marL="162000" indent="-162000">
              <a:lnSpc>
                <a:spcPts val="2100"/>
              </a:lnSpc>
              <a:spcBef>
                <a:spcPts val="1290"/>
              </a:spcBef>
              <a:spcAft>
                <a:spcPts val="240"/>
              </a:spcAft>
            </a:pPr>
            <a:r>
              <a:rPr lang="en-GB" sz="1600" dirty="0">
                <a:latin typeface="Arial" panose="020B0604020202020204" pitchFamily="34" charset="0"/>
                <a:cs typeface="Arial" panose="020B0604020202020204" pitchFamily="34" charset="0"/>
              </a:rPr>
              <a:t>Continue to practice effective communication and managing difficult situations with your peers.</a:t>
            </a:r>
          </a:p>
          <a:p>
            <a:pPr marL="0" indent="0">
              <a:spcBef>
                <a:spcPts val="1290"/>
              </a:spcBef>
              <a:spcAft>
                <a:spcPts val="240"/>
              </a:spcAft>
              <a:buNone/>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GB" sz="1600" dirty="0">
              <a:latin typeface="Arial" panose="020B0604020202020204" pitchFamily="34" charset="0"/>
              <a:cs typeface="Arial" panose="020B0604020202020204" pitchFamily="34" charset="0"/>
            </a:endParaRPr>
          </a:p>
          <a:p>
            <a:pPr>
              <a:spcBef>
                <a:spcPts val="1290"/>
              </a:spcBef>
              <a:spcAft>
                <a:spcPts val="240"/>
              </a:spcAft>
            </a:pPr>
            <a:endParaRPr lang="en-NO"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22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27118E-7798-FDFB-6B7F-63F79300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8" y="1670670"/>
            <a:ext cx="3454385" cy="4888391"/>
          </a:xfrm>
          <a:prstGeom prst="rect">
            <a:avLst/>
          </a:prstGeom>
          <a:solidFill>
            <a:schemeClr val="bg1"/>
          </a:solidFill>
        </p:spPr>
      </p:pic>
    </p:spTree>
    <p:extLst>
      <p:ext uri="{BB962C8B-B14F-4D97-AF65-F5344CB8AC3E}">
        <p14:creationId xmlns:p14="http://schemas.microsoft.com/office/powerpoint/2010/main" val="276738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5BF9AF-4714-B98B-B68F-B6EC13AC3777}"/>
              </a:ext>
            </a:extLst>
          </p:cNvPr>
          <p:cNvSpPr txBox="1"/>
          <p:nvPr/>
        </p:nvSpPr>
        <p:spPr>
          <a:xfrm>
            <a:off x="-835572" y="3326524"/>
            <a:ext cx="184731" cy="646331"/>
          </a:xfrm>
          <a:prstGeom prst="rect">
            <a:avLst/>
          </a:prstGeom>
          <a:noFill/>
        </p:spPr>
        <p:txBody>
          <a:bodyPr wrap="none" rtlCol="0">
            <a:spAutoFit/>
          </a:bodyPr>
          <a:lstStyle/>
          <a:p>
            <a:endParaRPr lang="en-NO"/>
          </a:p>
          <a:p>
            <a:endParaRPr lang="en-NO"/>
          </a:p>
        </p:txBody>
      </p:sp>
      <p:sp>
        <p:nvSpPr>
          <p:cNvPr id="5" name="Rectangle 4">
            <a:extLst>
              <a:ext uri="{FF2B5EF4-FFF2-40B4-BE49-F238E27FC236}">
                <a16:creationId xmlns:a16="http://schemas.microsoft.com/office/drawing/2014/main" id="{FF6758D1-1991-3BBD-F354-B76F6A5FCA5C}"/>
              </a:ext>
            </a:extLst>
          </p:cNvPr>
          <p:cNvSpPr/>
          <p:nvPr/>
        </p:nvSpPr>
        <p:spPr>
          <a:xfrm>
            <a:off x="0" y="-134938"/>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7" name="Title 9">
            <a:extLst>
              <a:ext uri="{FF2B5EF4-FFF2-40B4-BE49-F238E27FC236}">
                <a16:creationId xmlns:a16="http://schemas.microsoft.com/office/drawing/2014/main" id="{2824DA7A-E6B5-6B05-8214-5D764D0F5BE9}"/>
              </a:ext>
            </a:extLst>
          </p:cNvPr>
          <p:cNvSpPr>
            <a:spLocks noGrp="1" noChangeArrowheads="1"/>
          </p:cNvSpPr>
          <p:nvPr>
            <p:ph type="title"/>
          </p:nvPr>
        </p:nvSpPr>
        <p:spPr bwMode="auto">
          <a:xfrm>
            <a:off x="0" y="0"/>
            <a:ext cx="9144000" cy="173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defTabSz="652463"/>
            <a:r>
              <a:rPr lang="en-US" altLang="en-NO" sz="4000" dirty="0"/>
              <a:t> Goal and learning outcomes</a:t>
            </a:r>
          </a:p>
        </p:txBody>
      </p:sp>
      <p:pic>
        <p:nvPicPr>
          <p:cNvPr id="8" name="Picture 7">
            <a:extLst>
              <a:ext uri="{FF2B5EF4-FFF2-40B4-BE49-F238E27FC236}">
                <a16:creationId xmlns:a16="http://schemas.microsoft.com/office/drawing/2014/main" id="{3F1D5E46-A01C-E8EE-6091-51958AD40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940" y="4042265"/>
            <a:ext cx="2090859" cy="209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C573995-D68E-E81E-1C2F-C5D784A9765D}"/>
              </a:ext>
            </a:extLst>
          </p:cNvPr>
          <p:cNvPicPr>
            <a:picLocks noChangeAspect="1"/>
          </p:cNvPicPr>
          <p:nvPr/>
        </p:nvPicPr>
        <p:blipFill>
          <a:blip r:embed="rId4"/>
          <a:stretch>
            <a:fillRect/>
          </a:stretch>
        </p:blipFill>
        <p:spPr>
          <a:xfrm>
            <a:off x="522288" y="1741488"/>
            <a:ext cx="2466975" cy="4387850"/>
          </a:xfrm>
          <a:prstGeom prst="rect">
            <a:avLst/>
          </a:prstGeom>
          <a:solidFill>
            <a:schemeClr val="bg1"/>
          </a:solidFill>
          <a:ln>
            <a:solidFill>
              <a:schemeClr val="bg1">
                <a:lumMod val="65000"/>
              </a:schemeClr>
            </a:solidFill>
          </a:ln>
        </p:spPr>
      </p:pic>
      <p:sp>
        <p:nvSpPr>
          <p:cNvPr id="10" name="Oval 9">
            <a:extLst>
              <a:ext uri="{FF2B5EF4-FFF2-40B4-BE49-F238E27FC236}">
                <a16:creationId xmlns:a16="http://schemas.microsoft.com/office/drawing/2014/main" id="{118CA83A-6D17-CA2B-81B9-E7A5685EB94A}"/>
              </a:ext>
            </a:extLst>
          </p:cNvPr>
          <p:cNvSpPr/>
          <p:nvPr/>
        </p:nvSpPr>
        <p:spPr>
          <a:xfrm>
            <a:off x="433388" y="3386138"/>
            <a:ext cx="396875" cy="1025525"/>
          </a:xfrm>
          <a:prstGeom prst="ellipse">
            <a:avLst/>
          </a:prstGeom>
          <a:noFill/>
          <a:ln w="38100">
            <a:solidFill>
              <a:srgbClr val="1C86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US" sz="1554" dirty="0"/>
          </a:p>
        </p:txBody>
      </p:sp>
      <p:sp>
        <p:nvSpPr>
          <p:cNvPr id="11" name="Content Placeholder 1">
            <a:extLst>
              <a:ext uri="{FF2B5EF4-FFF2-40B4-BE49-F238E27FC236}">
                <a16:creationId xmlns:a16="http://schemas.microsoft.com/office/drawing/2014/main" id="{83198981-62F2-D797-05BF-FA4341858730}"/>
              </a:ext>
            </a:extLst>
          </p:cNvPr>
          <p:cNvSpPr txBox="1">
            <a:spLocks/>
          </p:cNvSpPr>
          <p:nvPr/>
        </p:nvSpPr>
        <p:spPr>
          <a:xfrm>
            <a:off x="3208283" y="1741489"/>
            <a:ext cx="4995320" cy="2467904"/>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1400"/>
              </a:spcBef>
              <a:buNone/>
              <a:defRPr/>
            </a:pPr>
            <a:r>
              <a:rPr lang="en-US" b="1" dirty="0"/>
              <a:t>Every mother and newborn receives respectful </a:t>
            </a:r>
            <a:br>
              <a:rPr lang="en-US" b="1" dirty="0"/>
            </a:br>
            <a:r>
              <a:rPr lang="en-US" b="1" dirty="0"/>
              <a:t>care with effective communication.</a:t>
            </a:r>
          </a:p>
          <a:p>
            <a:pPr lvl="1" fontAlgn="auto">
              <a:defRPr/>
            </a:pPr>
            <a:r>
              <a:rPr lang="en-US" dirty="0"/>
              <a:t>Communicate with mothers, fathers and families </a:t>
            </a:r>
            <a:br>
              <a:rPr lang="en-US" dirty="0"/>
            </a:br>
            <a:r>
              <a:rPr lang="en-US" dirty="0"/>
              <a:t>in an effective, respectful and responsive way.   </a:t>
            </a:r>
          </a:p>
          <a:p>
            <a:pPr lvl="1" fontAlgn="auto">
              <a:defRPr/>
            </a:pPr>
            <a:r>
              <a:rPr lang="en-US" dirty="0"/>
              <a:t>Interact with the newborn in a respectful and </a:t>
            </a:r>
            <a:br>
              <a:rPr lang="en-US" dirty="0"/>
            </a:br>
            <a:r>
              <a:rPr lang="en-US" dirty="0"/>
              <a:t>responsive way.</a:t>
            </a:r>
          </a:p>
        </p:txBody>
      </p:sp>
    </p:spTree>
    <p:extLst>
      <p:ext uri="{BB962C8B-B14F-4D97-AF65-F5344CB8AC3E}">
        <p14:creationId xmlns:p14="http://schemas.microsoft.com/office/powerpoint/2010/main" val="140596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43EA-E870-A4B2-7192-B9D63D1EF4E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21A5F6-2B1D-AFCA-C13A-DF6A74124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974" y="1670670"/>
            <a:ext cx="3454386" cy="4888392"/>
          </a:xfrm>
          <a:prstGeom prst="rect">
            <a:avLst/>
          </a:prstGeom>
          <a:solidFill>
            <a:schemeClr val="bg1"/>
          </a:solidFill>
        </p:spPr>
      </p:pic>
    </p:spTree>
    <p:extLst>
      <p:ext uri="{BB962C8B-B14F-4D97-AF65-F5344CB8AC3E}">
        <p14:creationId xmlns:p14="http://schemas.microsoft.com/office/powerpoint/2010/main" val="2083403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EE15D5-A43C-B52E-8DFD-B2F041ED68B9}"/>
              </a:ext>
            </a:extLst>
          </p:cNvPr>
          <p:cNvSpPr>
            <a:spLocks noGrp="1"/>
          </p:cNvSpPr>
          <p:nvPr>
            <p:ph type="title"/>
          </p:nvPr>
        </p:nvSpPr>
        <p:spPr>
          <a:xfrm>
            <a:off x="0" y="-140563"/>
            <a:ext cx="9141354" cy="1884173"/>
          </a:xfrm>
        </p:spPr>
        <p:txBody>
          <a:bodyPr/>
          <a:lstStyle/>
          <a:p>
            <a:r>
              <a:rPr lang="en-GB" dirty="0"/>
              <a:t>References</a:t>
            </a:r>
            <a:endParaRPr lang="en-NO" dirty="0"/>
          </a:p>
        </p:txBody>
      </p:sp>
      <p:grpSp>
        <p:nvGrpSpPr>
          <p:cNvPr id="4" name="Group 3">
            <a:extLst>
              <a:ext uri="{FF2B5EF4-FFF2-40B4-BE49-F238E27FC236}">
                <a16:creationId xmlns:a16="http://schemas.microsoft.com/office/drawing/2014/main" id="{E476ED95-0BEB-AF13-07C4-AB8DE0395972}"/>
              </a:ext>
            </a:extLst>
          </p:cNvPr>
          <p:cNvGrpSpPr/>
          <p:nvPr/>
        </p:nvGrpSpPr>
        <p:grpSpPr>
          <a:xfrm>
            <a:off x="725866" y="5382245"/>
            <a:ext cx="4725942" cy="695062"/>
            <a:chOff x="593526" y="4440486"/>
            <a:chExt cx="4725942" cy="695062"/>
          </a:xfrm>
        </p:grpSpPr>
        <p:sp>
          <p:nvSpPr>
            <p:cNvPr id="7" name="TextBox 6">
              <a:extLst>
                <a:ext uri="{FF2B5EF4-FFF2-40B4-BE49-F238E27FC236}">
                  <a16:creationId xmlns:a16="http://schemas.microsoft.com/office/drawing/2014/main" id="{F0E32C02-A321-6C06-B436-019CF69A65DF}"/>
                </a:ext>
              </a:extLst>
            </p:cNvPr>
            <p:cNvSpPr txBox="1"/>
            <p:nvPr/>
          </p:nvSpPr>
          <p:spPr>
            <a:xfrm>
              <a:off x="929761" y="4440486"/>
              <a:ext cx="4389707" cy="695062"/>
            </a:xfrm>
            <a:prstGeom prst="rect">
              <a:avLst/>
            </a:prstGeom>
            <a:noFill/>
          </p:spPr>
          <p:txBody>
            <a:bodyPr wrap="square">
              <a:spAutoFit/>
            </a:bodyPr>
            <a:lstStyle/>
            <a:p>
              <a:pPr marL="162000" indent="-162000">
                <a:lnSpc>
                  <a:spcPts val="1320"/>
                </a:lnSpc>
                <a:spcBef>
                  <a:spcPts val="200"/>
                </a:spcBef>
                <a:spcAft>
                  <a:spcPts val="200"/>
                </a:spcAft>
                <a:buFont typeface="Arial" panose="020B0604020202020204" pitchFamily="34" charset="0"/>
                <a:buChar char="•"/>
              </a:pPr>
              <a:r>
                <a:rPr lang="en-US" sz="1100" i="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Respectful care communicate with respect and kindness</a:t>
              </a:r>
              <a:endParaRPr lang="en-US" sz="1100" i="1" dirty="0">
                <a:solidFill>
                  <a:schemeClr val="tx2"/>
                </a:solidFill>
                <a:latin typeface="Arial" panose="020B0604020202020204" pitchFamily="34" charset="0"/>
                <a:cs typeface="Arial" panose="020B0604020202020204" pitchFamily="34" charset="0"/>
              </a:endParaRPr>
            </a:p>
            <a:p>
              <a:pPr marL="162000" indent="-162000">
                <a:lnSpc>
                  <a:spcPts val="1320"/>
                </a:lnSpc>
                <a:spcBef>
                  <a:spcPts val="200"/>
                </a:spcBef>
                <a:spcAft>
                  <a:spcPts val="200"/>
                </a:spcAft>
                <a:buFont typeface="Arial" panose="020B0604020202020204" pitchFamily="34" charset="0"/>
                <a:buChar char="•"/>
              </a:pPr>
              <a:r>
                <a:rPr lang="en-US" sz="1100" i="1"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Communicating with newborn cues and body language</a:t>
              </a:r>
              <a:endParaRPr lang="en-US" sz="1100" i="1" dirty="0">
                <a:solidFill>
                  <a:schemeClr val="tx2"/>
                </a:solidFill>
                <a:latin typeface="Arial" panose="020B0604020202020204" pitchFamily="34" charset="0"/>
                <a:cs typeface="Arial" panose="020B0604020202020204" pitchFamily="34" charset="0"/>
              </a:endParaRPr>
            </a:p>
            <a:p>
              <a:pPr marL="162000" indent="-162000">
                <a:lnSpc>
                  <a:spcPts val="1320"/>
                </a:lnSpc>
                <a:spcBef>
                  <a:spcPts val="200"/>
                </a:spcBef>
                <a:spcAft>
                  <a:spcPts val="200"/>
                </a:spcAft>
                <a:buFont typeface="Arial" panose="020B0604020202020204" pitchFamily="34" charset="0"/>
                <a:buChar char="•"/>
              </a:pPr>
              <a:r>
                <a:rPr lang="en-GB" sz="1100" i="1" dirty="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WHO WPRO inclusive communication</a:t>
              </a:r>
              <a:endParaRPr lang="en-GB" sz="1100" i="1" dirty="0">
                <a:solidFill>
                  <a:schemeClr val="tx2"/>
                </a:solidFill>
                <a:latin typeface="Arial" panose="020B0604020202020204" pitchFamily="34" charset="0"/>
                <a:cs typeface="Arial" panose="020B0604020202020204" pitchFamily="34" charset="0"/>
              </a:endParaRPr>
            </a:p>
          </p:txBody>
        </p:sp>
        <p:pic>
          <p:nvPicPr>
            <p:cNvPr id="6" name="Picture 5" descr="A blue circle with a white camera&#10;&#10;Description automatically generated">
              <a:extLst>
                <a:ext uri="{FF2B5EF4-FFF2-40B4-BE49-F238E27FC236}">
                  <a16:creationId xmlns:a16="http://schemas.microsoft.com/office/drawing/2014/main" id="{04221A9A-535D-4934-A0B5-8D412FE63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526" y="4504269"/>
              <a:ext cx="360000" cy="360000"/>
            </a:xfrm>
            <a:prstGeom prst="rect">
              <a:avLst/>
            </a:prstGeom>
          </p:spPr>
        </p:pic>
      </p:grpSp>
      <p:pic>
        <p:nvPicPr>
          <p:cNvPr id="2" name="Picture 1">
            <a:hlinkClick r:id="rId7"/>
            <a:extLst>
              <a:ext uri="{FF2B5EF4-FFF2-40B4-BE49-F238E27FC236}">
                <a16:creationId xmlns:a16="http://schemas.microsoft.com/office/drawing/2014/main" id="{80C2EFB0-AD1E-FB86-FDF3-DB494509CD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70677" y="1651954"/>
            <a:ext cx="1166555" cy="1631895"/>
          </a:xfrm>
          <a:prstGeom prst="rect">
            <a:avLst/>
          </a:prstGeom>
          <a:ln>
            <a:noFill/>
          </a:ln>
        </p:spPr>
        <p:style>
          <a:lnRef idx="2">
            <a:schemeClr val="dk1"/>
          </a:lnRef>
          <a:fillRef idx="1">
            <a:schemeClr val="lt1"/>
          </a:fillRef>
          <a:effectRef idx="0">
            <a:schemeClr val="dk1"/>
          </a:effectRef>
          <a:fontRef idx="minor">
            <a:schemeClr val="dk1"/>
          </a:fontRef>
        </p:style>
      </p:pic>
      <p:pic>
        <p:nvPicPr>
          <p:cNvPr id="24" name="Picture 23">
            <a:extLst>
              <a:ext uri="{FF2B5EF4-FFF2-40B4-BE49-F238E27FC236}">
                <a16:creationId xmlns:a16="http://schemas.microsoft.com/office/drawing/2014/main" id="{55F139D4-12B7-6C9A-24E1-EBEABCEEDF2A}"/>
              </a:ext>
            </a:extLst>
          </p:cNvPr>
          <p:cNvPicPr>
            <a:picLocks noChangeAspect="1"/>
          </p:cNvPicPr>
          <p:nvPr/>
        </p:nvPicPr>
        <p:blipFill>
          <a:blip r:embed="rId9"/>
          <a:stretch>
            <a:fillRect/>
          </a:stretch>
        </p:blipFill>
        <p:spPr>
          <a:xfrm>
            <a:off x="6238928" y="3432561"/>
            <a:ext cx="1649695" cy="1197495"/>
          </a:xfrm>
          <a:prstGeom prst="rect">
            <a:avLst/>
          </a:prstGeom>
          <a:ln w="6350">
            <a:noFill/>
          </a:ln>
        </p:spPr>
        <p:style>
          <a:lnRef idx="2">
            <a:schemeClr val="dk1"/>
          </a:lnRef>
          <a:fillRef idx="1">
            <a:schemeClr val="lt1"/>
          </a:fillRef>
          <a:effectRef idx="0">
            <a:schemeClr val="dk1"/>
          </a:effectRef>
          <a:fontRef idx="minor">
            <a:schemeClr val="dk1"/>
          </a:fontRef>
        </p:style>
      </p:pic>
      <p:pic>
        <p:nvPicPr>
          <p:cNvPr id="9" name="Picture 8" descr="A person holding a baby&#10;&#10;Description automatically generated">
            <a:hlinkClick r:id="rId10"/>
            <a:extLst>
              <a:ext uri="{FF2B5EF4-FFF2-40B4-BE49-F238E27FC236}">
                <a16:creationId xmlns:a16="http://schemas.microsoft.com/office/drawing/2014/main" id="{5704551D-745F-FF8D-C7A8-C5D05136BC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866" y="1651954"/>
            <a:ext cx="1124467" cy="1613961"/>
          </a:xfrm>
          <a:prstGeom prst="rect">
            <a:avLst/>
          </a:prstGeom>
        </p:spPr>
      </p:pic>
      <p:pic>
        <p:nvPicPr>
          <p:cNvPr id="12" name="Picture 11" descr="A graphic of a person holding a baby&#10;&#10;Description automatically generated">
            <a:hlinkClick r:id="rId12"/>
            <a:extLst>
              <a:ext uri="{FF2B5EF4-FFF2-40B4-BE49-F238E27FC236}">
                <a16:creationId xmlns:a16="http://schemas.microsoft.com/office/drawing/2014/main" id="{2C1E1720-3AF4-13DE-E712-AAC64B23C4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07220" y="1651954"/>
            <a:ext cx="1134889" cy="1599681"/>
          </a:xfrm>
          <a:prstGeom prst="rect">
            <a:avLst/>
          </a:prstGeom>
        </p:spPr>
      </p:pic>
      <p:pic>
        <p:nvPicPr>
          <p:cNvPr id="16" name="Picture 15" descr="A book cover with a baby and a baby bottle&#10;&#10;Description automatically generated with medium confidence">
            <a:hlinkClick r:id="rId14"/>
            <a:extLst>
              <a:ext uri="{FF2B5EF4-FFF2-40B4-BE49-F238E27FC236}">
                <a16:creationId xmlns:a16="http://schemas.microsoft.com/office/drawing/2014/main" id="{96CE6E22-F94F-553E-2962-930F6E796C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94119" y="1651954"/>
            <a:ext cx="1139244" cy="1617615"/>
          </a:xfrm>
          <a:prstGeom prst="rect">
            <a:avLst/>
          </a:prstGeom>
        </p:spPr>
      </p:pic>
      <p:pic>
        <p:nvPicPr>
          <p:cNvPr id="17" name="Picture 16" descr="A pregnant person with long hair&#10;&#10;Description automatically generated">
            <a:hlinkClick r:id="rId16"/>
            <a:extLst>
              <a:ext uri="{FF2B5EF4-FFF2-40B4-BE49-F238E27FC236}">
                <a16:creationId xmlns:a16="http://schemas.microsoft.com/office/drawing/2014/main" id="{272AB6B9-C521-B1BF-5B4A-E007EFE4C2E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98687" y="3436250"/>
            <a:ext cx="1470740" cy="1481743"/>
          </a:xfrm>
          <a:prstGeom prst="rect">
            <a:avLst/>
          </a:prstGeom>
        </p:spPr>
      </p:pic>
      <p:pic>
        <p:nvPicPr>
          <p:cNvPr id="25" name="Picture 24" descr="A person holding a baby&#10;&#10;Description automatically generated">
            <a:hlinkClick r:id="rId18"/>
            <a:extLst>
              <a:ext uri="{FF2B5EF4-FFF2-40B4-BE49-F238E27FC236}">
                <a16:creationId xmlns:a16="http://schemas.microsoft.com/office/drawing/2014/main" id="{DE7A5B90-852D-4389-204C-52254713618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5867" y="3436249"/>
            <a:ext cx="1129678" cy="1481742"/>
          </a:xfrm>
          <a:prstGeom prst="rect">
            <a:avLst/>
          </a:prstGeom>
        </p:spPr>
      </p:pic>
      <p:pic>
        <p:nvPicPr>
          <p:cNvPr id="28" name="Picture 27" descr="A book cover of a handbook for building skills&#10;&#10;Description automatically generated">
            <a:hlinkClick r:id="rId20"/>
            <a:extLst>
              <a:ext uri="{FF2B5EF4-FFF2-40B4-BE49-F238E27FC236}">
                <a16:creationId xmlns:a16="http://schemas.microsoft.com/office/drawing/2014/main" id="{F2E9AF5F-EB3E-9AC9-CDB6-216BDBDE938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98996" y="1651954"/>
            <a:ext cx="1114794" cy="1617615"/>
          </a:xfrm>
          <a:prstGeom prst="rect">
            <a:avLst/>
          </a:prstGeom>
        </p:spPr>
      </p:pic>
      <p:pic>
        <p:nvPicPr>
          <p:cNvPr id="30" name="Picture 29" descr="A book cover of a young child holding a child&#10;&#10;Description automatically generated">
            <a:hlinkClick r:id="rId22"/>
            <a:extLst>
              <a:ext uri="{FF2B5EF4-FFF2-40B4-BE49-F238E27FC236}">
                <a16:creationId xmlns:a16="http://schemas.microsoft.com/office/drawing/2014/main" id="{CBAEF629-263A-3526-43D3-A5D9FABB4EC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007220" y="3436248"/>
            <a:ext cx="1031634" cy="1481742"/>
          </a:xfrm>
          <a:prstGeom prst="rect">
            <a:avLst/>
          </a:prstGeom>
        </p:spPr>
      </p:pic>
      <p:pic>
        <p:nvPicPr>
          <p:cNvPr id="32" name="Picture 31" descr="A circular chart with icons&#10;&#10;Description automatically generated with medium confidence">
            <a:hlinkClick r:id="rId24"/>
            <a:extLst>
              <a:ext uri="{FF2B5EF4-FFF2-40B4-BE49-F238E27FC236}">
                <a16:creationId xmlns:a16="http://schemas.microsoft.com/office/drawing/2014/main" id="{52B7A676-9DCA-CEAD-3A17-C872DC19F4F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15986" y="3436248"/>
            <a:ext cx="1176383" cy="1481742"/>
          </a:xfrm>
          <a:prstGeom prst="rect">
            <a:avLst/>
          </a:prstGeom>
        </p:spPr>
      </p:pic>
      <p:pic>
        <p:nvPicPr>
          <p:cNvPr id="34" name="Picture 33" descr="A poster of a group of people&#10;&#10;Description automatically generated">
            <a:hlinkClick r:id="rId26"/>
            <a:extLst>
              <a:ext uri="{FF2B5EF4-FFF2-40B4-BE49-F238E27FC236}">
                <a16:creationId xmlns:a16="http://schemas.microsoft.com/office/drawing/2014/main" id="{F349C81E-D496-5582-C2A1-E5B2220CC2B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190252" y="1651954"/>
            <a:ext cx="1138952" cy="1617615"/>
          </a:xfrm>
          <a:prstGeom prst="rect">
            <a:avLst/>
          </a:prstGeom>
        </p:spPr>
      </p:pic>
    </p:spTree>
    <p:extLst>
      <p:ext uri="{BB962C8B-B14F-4D97-AF65-F5344CB8AC3E}">
        <p14:creationId xmlns:p14="http://schemas.microsoft.com/office/powerpoint/2010/main" val="399701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80917B6-3CBC-3668-0906-C990EFC6547D}"/>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GB" altLang="en-NO" dirty="0"/>
              <a:t>Communicating on the postnatal </a:t>
            </a:r>
            <a:br>
              <a:rPr lang="en-GB" altLang="en-NO" dirty="0"/>
            </a:br>
            <a:r>
              <a:rPr lang="en-GB" altLang="en-NO" dirty="0"/>
              <a:t>ward round</a:t>
            </a:r>
            <a:endParaRPr lang="en-NO" altLang="en-NO" dirty="0"/>
          </a:p>
        </p:txBody>
      </p:sp>
      <p:sp>
        <p:nvSpPr>
          <p:cNvPr id="10" name="Plassholder for innhold 4">
            <a:extLst>
              <a:ext uri="{FF2B5EF4-FFF2-40B4-BE49-F238E27FC236}">
                <a16:creationId xmlns:a16="http://schemas.microsoft.com/office/drawing/2014/main" id="{FF546D4A-F0B7-391B-99A7-9A2CEE4AEEDC}"/>
              </a:ext>
            </a:extLst>
          </p:cNvPr>
          <p:cNvSpPr>
            <a:spLocks noGrp="1"/>
          </p:cNvSpPr>
          <p:nvPr>
            <p:ph idx="1"/>
          </p:nvPr>
        </p:nvSpPr>
        <p:spPr>
          <a:prstGeom prst="rect">
            <a:avLst/>
          </a:prstGeom>
        </p:spPr>
        <p:txBody>
          <a:bodyPr/>
          <a:lstStyle/>
          <a:p>
            <a:pPr marL="0" indent="0" fontAlgn="auto">
              <a:buFont typeface="Arial" panose="020B0604020202020204" pitchFamily="34" charset="0"/>
              <a:buNone/>
              <a:defRPr/>
            </a:pPr>
            <a:r>
              <a:rPr lang="en-GB" altLang="zh-CN" sz="1800" dirty="0"/>
              <a:t>Form groups (doctor, mother and grandmother).</a:t>
            </a:r>
          </a:p>
          <a:p>
            <a:pPr marL="0" indent="0" fontAlgn="auto">
              <a:buFont typeface="Arial" panose="020B0604020202020204" pitchFamily="34" charset="0"/>
              <a:buNone/>
              <a:defRPr/>
            </a:pPr>
            <a:endParaRPr lang="en-US" sz="1800" dirty="0"/>
          </a:p>
          <a:p>
            <a:pPr marL="0" indent="0" fontAlgn="auto">
              <a:buFont typeface="Arial" panose="020B0604020202020204" pitchFamily="34" charset="0"/>
              <a:buNone/>
              <a:defRPr/>
            </a:pPr>
            <a:endParaRPr lang="en-US" sz="1800" dirty="0"/>
          </a:p>
          <a:p>
            <a:pPr marL="0" indent="0" fontAlgn="auto">
              <a:buFont typeface="Arial" panose="020B0604020202020204" pitchFamily="34" charset="0"/>
              <a:buNone/>
              <a:defRPr/>
            </a:pPr>
            <a:endParaRPr lang="en-US" sz="1800" dirty="0"/>
          </a:p>
          <a:p>
            <a:pPr marL="0" indent="0" fontAlgn="auto">
              <a:buFont typeface="Arial" panose="020B0604020202020204" pitchFamily="34" charset="0"/>
              <a:buNone/>
              <a:defRPr/>
            </a:pPr>
            <a:r>
              <a:rPr lang="en-GB" sz="1800" b="1" dirty="0"/>
              <a:t>Ask Maya about her and her baby’s health and if she has any concerns.</a:t>
            </a:r>
          </a:p>
          <a:p>
            <a:pPr marL="0" indent="0" fontAlgn="auto">
              <a:buFont typeface="Arial" panose="020B0604020202020204" pitchFamily="34" charset="0"/>
              <a:buNone/>
              <a:defRPr/>
            </a:pPr>
            <a:endParaRPr lang="en-GB" sz="1800" dirty="0"/>
          </a:p>
          <a:p>
            <a:pPr marL="0" indent="0" fontAlgn="auto">
              <a:buFont typeface="Arial" panose="020B0604020202020204" pitchFamily="34" charset="0"/>
              <a:buNone/>
              <a:defRPr/>
            </a:pPr>
            <a:r>
              <a:rPr lang="en-GB" sz="1800" dirty="0"/>
              <a:t>Debrief with your team and your facilitator.</a:t>
            </a:r>
          </a:p>
          <a:p>
            <a:pPr marL="0" indent="0" fontAlgn="auto">
              <a:buFont typeface="Arial" panose="020B0604020202020204" pitchFamily="34" charset="0"/>
              <a:buNone/>
              <a:defRPr/>
            </a:pPr>
            <a:endParaRPr lang="en-US" sz="1800" dirty="0"/>
          </a:p>
        </p:txBody>
      </p:sp>
      <p:sp>
        <p:nvSpPr>
          <p:cNvPr id="2" name="Rectangle 1">
            <a:extLst>
              <a:ext uri="{FF2B5EF4-FFF2-40B4-BE49-F238E27FC236}">
                <a16:creationId xmlns:a16="http://schemas.microsoft.com/office/drawing/2014/main" id="{AC664215-08EB-86BF-7F5C-BEFAD302E4CE}"/>
              </a:ext>
            </a:extLst>
          </p:cNvPr>
          <p:cNvSpPr/>
          <p:nvPr/>
        </p:nvSpPr>
        <p:spPr>
          <a:xfrm>
            <a:off x="519113" y="2225222"/>
            <a:ext cx="7977831" cy="1108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indent="-162000" defTabSz="429219">
              <a:lnSpc>
                <a:spcPts val="2020"/>
              </a:lnSpc>
              <a:spcBef>
                <a:spcPts val="1000"/>
              </a:spcBef>
              <a:spcAft>
                <a:spcPts val="245"/>
              </a:spcAft>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Maya gave birth to </a:t>
            </a:r>
            <a:r>
              <a:rPr lang="en-US" dirty="0" err="1">
                <a:solidFill>
                  <a:schemeClr val="tx2"/>
                </a:solidFill>
                <a:latin typeface="Arial" panose="020B0604020202020204" pitchFamily="34" charset="0"/>
                <a:cs typeface="Arial" panose="020B0604020202020204" pitchFamily="34" charset="0"/>
              </a:rPr>
              <a:t>Ehlam</a:t>
            </a:r>
            <a:r>
              <a:rPr lang="en-US" dirty="0">
                <a:solidFill>
                  <a:schemeClr val="tx2"/>
                </a:solidFill>
                <a:latin typeface="Arial" panose="020B0604020202020204" pitchFamily="34" charset="0"/>
                <a:cs typeface="Arial" panose="020B0604020202020204" pitchFamily="34" charset="0"/>
              </a:rPr>
              <a:t> yesterday morning. </a:t>
            </a:r>
          </a:p>
          <a:p>
            <a:pPr marL="162000" indent="-162000" defTabSz="429219">
              <a:lnSpc>
                <a:spcPts val="2020"/>
              </a:lnSpc>
              <a:spcBef>
                <a:spcPts val="1000"/>
              </a:spcBef>
              <a:spcAft>
                <a:spcPts val="245"/>
              </a:spcAft>
              <a:buFont typeface="Arial" panose="020B0604020202020204" pitchFamily="34" charset="0"/>
              <a:buChar char="•"/>
              <a:defRPr/>
            </a:pPr>
            <a:r>
              <a:rPr lang="en-US" dirty="0">
                <a:solidFill>
                  <a:schemeClr val="tx2"/>
                </a:solidFill>
                <a:latin typeface="Arial" panose="020B0604020202020204" pitchFamily="34" charset="0"/>
                <a:cs typeface="Arial" panose="020B0604020202020204" pitchFamily="34" charset="0"/>
              </a:rPr>
              <a:t>Mother and baby are well.</a:t>
            </a:r>
          </a:p>
        </p:txBody>
      </p:sp>
    </p:spTree>
    <p:extLst>
      <p:ext uri="{BB962C8B-B14F-4D97-AF65-F5344CB8AC3E}">
        <p14:creationId xmlns:p14="http://schemas.microsoft.com/office/powerpoint/2010/main" val="39111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E9B90E-DF77-D0AB-C53F-A6C157FCF165}"/>
              </a:ext>
            </a:extLst>
          </p:cNvPr>
          <p:cNvSpPr/>
          <p:nvPr/>
        </p:nvSpPr>
        <p:spPr>
          <a:xfrm>
            <a:off x="0" y="-134938"/>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a:p>
        </p:txBody>
      </p:sp>
      <p:sp>
        <p:nvSpPr>
          <p:cNvPr id="13" name="Title 2">
            <a:extLst>
              <a:ext uri="{FF2B5EF4-FFF2-40B4-BE49-F238E27FC236}">
                <a16:creationId xmlns:a16="http://schemas.microsoft.com/office/drawing/2014/main" id="{998D6850-BCC5-F801-B438-AB7954497333}"/>
              </a:ext>
            </a:extLst>
          </p:cNvPr>
          <p:cNvSpPr txBox="1">
            <a:spLocks noChangeArrowheads="1"/>
          </p:cNvSpPr>
          <p:nvPr/>
        </p:nvSpPr>
        <p:spPr bwMode="auto">
          <a:xfrm>
            <a:off x="519113" y="0"/>
            <a:ext cx="81057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52463">
              <a:defRPr sz="1600">
                <a:solidFill>
                  <a:schemeClr val="tx1"/>
                </a:solidFill>
                <a:latin typeface="Calibri" panose="020F0502020204030204" pitchFamily="34" charset="0"/>
              </a:defRPr>
            </a:lvl1pPr>
            <a:lvl2pPr marL="742950" indent="-285750" defTabSz="652463">
              <a:defRPr sz="1600">
                <a:solidFill>
                  <a:schemeClr val="tx1"/>
                </a:solidFill>
                <a:latin typeface="Calibri" panose="020F0502020204030204" pitchFamily="34" charset="0"/>
              </a:defRPr>
            </a:lvl2pPr>
            <a:lvl3pPr marL="1143000" indent="-228600" defTabSz="652463">
              <a:defRPr sz="1600">
                <a:solidFill>
                  <a:schemeClr val="tx1"/>
                </a:solidFill>
                <a:latin typeface="Calibri" panose="020F0502020204030204" pitchFamily="34" charset="0"/>
              </a:defRPr>
            </a:lvl3pPr>
            <a:lvl4pPr marL="1600200" indent="-228600" defTabSz="652463">
              <a:defRPr sz="1600">
                <a:solidFill>
                  <a:schemeClr val="tx1"/>
                </a:solidFill>
                <a:latin typeface="Calibri" panose="020F0502020204030204" pitchFamily="34" charset="0"/>
              </a:defRPr>
            </a:lvl4pPr>
            <a:lvl5pPr marL="2057400" indent="-228600" defTabSz="652463">
              <a:defRPr sz="1600">
                <a:solidFill>
                  <a:schemeClr val="tx1"/>
                </a:solidFill>
                <a:latin typeface="Calibri" panose="020F0502020204030204" pitchFamily="34" charset="0"/>
              </a:defRPr>
            </a:lvl5pPr>
            <a:lvl6pPr marL="2514600" indent="-228600" defTabSz="652463" fontAlgn="base">
              <a:spcBef>
                <a:spcPct val="0"/>
              </a:spcBef>
              <a:spcAft>
                <a:spcPct val="0"/>
              </a:spcAft>
              <a:defRPr sz="1600">
                <a:solidFill>
                  <a:schemeClr val="tx1"/>
                </a:solidFill>
                <a:latin typeface="Calibri" panose="020F0502020204030204" pitchFamily="34" charset="0"/>
              </a:defRPr>
            </a:lvl6pPr>
            <a:lvl7pPr marL="2971800" indent="-228600" defTabSz="652463" fontAlgn="base">
              <a:spcBef>
                <a:spcPct val="0"/>
              </a:spcBef>
              <a:spcAft>
                <a:spcPct val="0"/>
              </a:spcAft>
              <a:defRPr sz="1600">
                <a:solidFill>
                  <a:schemeClr val="tx1"/>
                </a:solidFill>
                <a:latin typeface="Calibri" panose="020F0502020204030204" pitchFamily="34" charset="0"/>
              </a:defRPr>
            </a:lvl7pPr>
            <a:lvl8pPr marL="3429000" indent="-228600" defTabSz="652463" fontAlgn="base">
              <a:spcBef>
                <a:spcPct val="0"/>
              </a:spcBef>
              <a:spcAft>
                <a:spcPct val="0"/>
              </a:spcAft>
              <a:defRPr sz="1600">
                <a:solidFill>
                  <a:schemeClr val="tx1"/>
                </a:solidFill>
                <a:latin typeface="Calibri" panose="020F0502020204030204" pitchFamily="34" charset="0"/>
              </a:defRPr>
            </a:lvl8pPr>
            <a:lvl9pPr marL="3886200" indent="-228600" defTabSz="652463" fontAlgn="base">
              <a:spcBef>
                <a:spcPct val="0"/>
              </a:spcBef>
              <a:spcAft>
                <a:spcPct val="0"/>
              </a:spcAft>
              <a:defRPr sz="1600">
                <a:solidFill>
                  <a:schemeClr val="tx1"/>
                </a:solidFill>
                <a:latin typeface="Calibri" panose="020F0502020204030204" pitchFamily="34" charset="0"/>
              </a:defRPr>
            </a:lvl9pPr>
          </a:lstStyle>
          <a:p>
            <a:pPr algn="ctr" eaLnBrk="1" hangingPunct="1"/>
            <a:r>
              <a:rPr lang="nb-NO" altLang="en-NO" sz="4000" b="1" dirty="0">
                <a:solidFill>
                  <a:schemeClr val="tx2"/>
                </a:solidFill>
                <a:latin typeface="Arial" panose="020B0604020202020204" pitchFamily="34" charset="0"/>
                <a:cs typeface="Arial" panose="020B0604020202020204" pitchFamily="34" charset="0"/>
              </a:rPr>
              <a:t>The </a:t>
            </a:r>
            <a:r>
              <a:rPr lang="nb-NO" altLang="en-NO" sz="4000" b="1" dirty="0" err="1">
                <a:solidFill>
                  <a:schemeClr val="tx2"/>
                </a:solidFill>
                <a:latin typeface="Arial" panose="020B0604020202020204" pitchFamily="34" charset="0"/>
                <a:cs typeface="Arial" panose="020B0604020202020204" pitchFamily="34" charset="0"/>
              </a:rPr>
              <a:t>situation</a:t>
            </a:r>
            <a:endParaRPr lang="en-NO" altLang="en-NO" sz="4000" b="1" dirty="0">
              <a:solidFill>
                <a:schemeClr val="tx2"/>
              </a:solidFill>
              <a:latin typeface="Arial" panose="020B0604020202020204" pitchFamily="34" charset="0"/>
              <a:cs typeface="Arial" panose="020B0604020202020204" pitchFamily="34" charset="0"/>
            </a:endParaRPr>
          </a:p>
        </p:txBody>
      </p:sp>
      <p:pic>
        <p:nvPicPr>
          <p:cNvPr id="14" name="Picture 13">
            <a:hlinkClick r:id="rId3"/>
            <a:extLst>
              <a:ext uri="{FF2B5EF4-FFF2-40B4-BE49-F238E27FC236}">
                <a16:creationId xmlns:a16="http://schemas.microsoft.com/office/drawing/2014/main" id="{CB7EB6A9-5EB8-6568-F173-622204DB04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 y="1561450"/>
            <a:ext cx="3897687" cy="378057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id="{4EE39DDD-2356-D4D0-108E-D1E11A683E68}"/>
              </a:ext>
            </a:extLst>
          </p:cNvPr>
          <p:cNvSpPr txBox="1">
            <a:spLocks/>
          </p:cNvSpPr>
          <p:nvPr/>
        </p:nvSpPr>
        <p:spPr>
          <a:xfrm>
            <a:off x="4756054" y="1561450"/>
            <a:ext cx="3652450" cy="4551295"/>
          </a:xfrm>
          <a:prstGeom prst="rect">
            <a:avLst/>
          </a:prstGeom>
        </p:spPr>
        <p:txBody>
          <a:bodyPr>
            <a:normAutofit/>
          </a:bodyPr>
          <a:lst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a:lstStyle>
          <a:p>
            <a:pPr>
              <a:lnSpc>
                <a:spcPts val="2100"/>
              </a:lnSpc>
              <a:spcBef>
                <a:spcPts val="1000"/>
              </a:spcBef>
              <a:spcAft>
                <a:spcPts val="245"/>
              </a:spcAft>
            </a:pPr>
            <a:r>
              <a:rPr lang="en-GB" sz="1600" dirty="0">
                <a:latin typeface="Arial" panose="020B0604020202020204" pitchFamily="34" charset="0"/>
                <a:cs typeface="Arial" panose="020B0604020202020204" pitchFamily="34" charset="0"/>
              </a:rPr>
              <a:t>Mimi arrives at the hospital in advanced labour.</a:t>
            </a:r>
          </a:p>
          <a:p>
            <a:pPr>
              <a:lnSpc>
                <a:spcPts val="2100"/>
              </a:lnSpc>
              <a:spcBef>
                <a:spcPts val="1000"/>
              </a:spcBef>
              <a:spcAft>
                <a:spcPts val="245"/>
              </a:spcAft>
            </a:pPr>
            <a:r>
              <a:rPr lang="en-GB" sz="1600" dirty="0">
                <a:latin typeface="Arial" panose="020B0604020202020204" pitchFamily="34" charset="0"/>
                <a:cs typeface="Arial" panose="020B0604020202020204" pitchFamily="34" charset="0"/>
              </a:rPr>
              <a:t>The midwife shouts at her for not coming earlier and tells Mimi that it is her fault if anything happens to the baby.</a:t>
            </a:r>
          </a:p>
          <a:p>
            <a:pPr>
              <a:lnSpc>
                <a:spcPts val="2100"/>
              </a:lnSpc>
              <a:spcBef>
                <a:spcPts val="1000"/>
              </a:spcBef>
              <a:spcAft>
                <a:spcPts val="245"/>
              </a:spcAft>
            </a:pPr>
            <a:r>
              <a:rPr lang="en-GB" sz="1600" dirty="0">
                <a:latin typeface="Arial" panose="020B0604020202020204" pitchFamily="34" charset="0"/>
                <a:cs typeface="Arial" panose="020B0604020202020204" pitchFamily="34" charset="0"/>
              </a:rPr>
              <a:t>Mimi does not fully understand as her mother tongue is different.</a:t>
            </a:r>
          </a:p>
          <a:p>
            <a:pPr>
              <a:lnSpc>
                <a:spcPts val="2100"/>
              </a:lnSpc>
              <a:spcBef>
                <a:spcPts val="1000"/>
              </a:spcBef>
              <a:spcAft>
                <a:spcPts val="245"/>
              </a:spcAft>
            </a:pPr>
            <a:r>
              <a:rPr lang="en-GB" sz="1600" dirty="0">
                <a:latin typeface="Arial" panose="020B0604020202020204" pitchFamily="34" charset="0"/>
                <a:cs typeface="Arial" panose="020B0604020202020204" pitchFamily="34" charset="0"/>
              </a:rPr>
              <a:t>With the next contraction Mimi cries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out in pain.</a:t>
            </a:r>
          </a:p>
          <a:p>
            <a:pPr>
              <a:lnSpc>
                <a:spcPts val="2100"/>
              </a:lnSpc>
              <a:spcBef>
                <a:spcPts val="1000"/>
              </a:spcBef>
              <a:spcAft>
                <a:spcPts val="245"/>
              </a:spcAft>
            </a:pPr>
            <a:r>
              <a:rPr lang="en-GB" sz="1600" dirty="0">
                <a:latin typeface="Arial" panose="020B0604020202020204" pitchFamily="34" charset="0"/>
                <a:cs typeface="Arial" panose="020B0604020202020204" pitchFamily="34" charset="0"/>
              </a:rPr>
              <a:t>The midwife pushes her and tells her to quickly get on the bed and put her feet in the stirrups so she can deliver the baby.</a:t>
            </a:r>
          </a:p>
        </p:txBody>
      </p:sp>
    </p:spTree>
    <p:extLst>
      <p:ext uri="{BB962C8B-B14F-4D97-AF65-F5344CB8AC3E}">
        <p14:creationId xmlns:p14="http://schemas.microsoft.com/office/powerpoint/2010/main" val="29199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91B-8D1B-F548-EA59-C61642D44FB3}"/>
              </a:ext>
            </a:extLst>
          </p:cNvPr>
          <p:cNvSpPr>
            <a:spLocks noGrp="1"/>
          </p:cNvSpPr>
          <p:nvPr>
            <p:ph type="title"/>
          </p:nvPr>
        </p:nvSpPr>
        <p:spPr/>
        <p:txBody>
          <a:bodyPr/>
          <a:lstStyle/>
          <a:p>
            <a:pPr algn="ctr" eaLnBrk="1" hangingPunct="1"/>
            <a:r>
              <a:rPr lang="en-US" altLang="en-NO" sz="4000" b="1" dirty="0">
                <a:latin typeface="Arial" panose="020B0604020202020204" pitchFamily="34" charset="0"/>
                <a:cs typeface="Arial" panose="020B0604020202020204" pitchFamily="34" charset="0"/>
              </a:rPr>
              <a:t>Newborns’ rights</a:t>
            </a:r>
          </a:p>
        </p:txBody>
      </p:sp>
    </p:spTree>
    <p:extLst>
      <p:ext uri="{BB962C8B-B14F-4D97-AF65-F5344CB8AC3E}">
        <p14:creationId xmlns:p14="http://schemas.microsoft.com/office/powerpoint/2010/main" val="425157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BB08DF-E6A3-B51D-0524-3A5802E75973}"/>
              </a:ext>
            </a:extLst>
          </p:cNvPr>
          <p:cNvSpPr/>
          <p:nvPr/>
        </p:nvSpPr>
        <p:spPr>
          <a:xfrm>
            <a:off x="2760662" y="1706563"/>
            <a:ext cx="5916993" cy="4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a:p>
        </p:txBody>
      </p:sp>
      <p:sp>
        <p:nvSpPr>
          <p:cNvPr id="15" name="Title 2">
            <a:extLst>
              <a:ext uri="{FF2B5EF4-FFF2-40B4-BE49-F238E27FC236}">
                <a16:creationId xmlns:a16="http://schemas.microsoft.com/office/drawing/2014/main" id="{0F5E83A7-2C00-2D88-783A-50DBC0C7BD3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GB" altLang="en-NO" dirty="0"/>
              <a:t>Do </a:t>
            </a:r>
            <a:r>
              <a:rPr lang="en-GB" altLang="en-NO" dirty="0" err="1"/>
              <a:t>newborns</a:t>
            </a:r>
            <a:r>
              <a:rPr lang="en-GB" altLang="en-NO" dirty="0"/>
              <a:t> have rights?</a:t>
            </a:r>
            <a:endParaRPr lang="en-NO" altLang="en-NO" dirty="0"/>
          </a:p>
        </p:txBody>
      </p:sp>
      <p:sp>
        <p:nvSpPr>
          <p:cNvPr id="2" name="Content Placeholder 1">
            <a:extLst>
              <a:ext uri="{FF2B5EF4-FFF2-40B4-BE49-F238E27FC236}">
                <a16:creationId xmlns:a16="http://schemas.microsoft.com/office/drawing/2014/main" id="{D64B400E-53C1-A28B-1376-3B3C0D18F539}"/>
              </a:ext>
            </a:extLst>
          </p:cNvPr>
          <p:cNvSpPr>
            <a:spLocks noGrp="1"/>
          </p:cNvSpPr>
          <p:nvPr>
            <p:ph idx="1"/>
          </p:nvPr>
        </p:nvSpPr>
        <p:spPr>
          <a:xfrm>
            <a:off x="2862945" y="1773430"/>
            <a:ext cx="5637435" cy="4565266"/>
          </a:xfrm>
        </p:spPr>
        <p:txBody>
          <a:bodyPr/>
          <a:lstStyle/>
          <a:p>
            <a:pPr fontAlgn="auto">
              <a:lnSpc>
                <a:spcPct val="120000"/>
              </a:lnSpc>
              <a:spcBef>
                <a:spcPts val="400"/>
              </a:spcBef>
              <a:spcAft>
                <a:spcPts val="200"/>
              </a:spcAft>
              <a:defRPr/>
            </a:pPr>
            <a:r>
              <a:rPr lang="en-US" sz="1400" dirty="0">
                <a:solidFill>
                  <a:schemeClr val="tx1"/>
                </a:solidFill>
                <a:ea typeface="Times New Roman" panose="02020603050405020304" pitchFamily="18" charset="0"/>
              </a:rPr>
              <a:t>Freedom from </a:t>
            </a:r>
            <a:r>
              <a:rPr lang="en-US" sz="1400" b="1" dirty="0">
                <a:solidFill>
                  <a:schemeClr val="tx1"/>
                </a:solidFill>
                <a:ea typeface="Times New Roman" panose="02020603050405020304" pitchFamily="18" charset="0"/>
              </a:rPr>
              <a:t>harm and ill-treatment.</a:t>
            </a:r>
            <a:endParaRPr lang="en-GB" sz="1400" b="1" dirty="0">
              <a:solidFill>
                <a:schemeClr val="tx1"/>
              </a:solidFill>
              <a:ea typeface="Times New Roman" panose="02020603050405020304" pitchFamily="18" charset="0"/>
            </a:endParaRPr>
          </a:p>
          <a:p>
            <a:pPr fontAlgn="auto">
              <a:lnSpc>
                <a:spcPct val="120000"/>
              </a:lnSpc>
              <a:spcBef>
                <a:spcPts val="400"/>
              </a:spcBef>
              <a:spcAft>
                <a:spcPts val="200"/>
              </a:spcAft>
              <a:defRPr/>
            </a:pPr>
            <a:r>
              <a:rPr lang="en-US" sz="1400" dirty="0">
                <a:solidFill>
                  <a:schemeClr val="tx1"/>
                </a:solidFill>
                <a:ea typeface="Times New Roman" panose="02020603050405020304" pitchFamily="18" charset="0"/>
              </a:rPr>
              <a:t>Right to information, </a:t>
            </a:r>
            <a:r>
              <a:rPr lang="en-US" sz="1400" b="1" dirty="0">
                <a:solidFill>
                  <a:schemeClr val="tx1"/>
                </a:solidFill>
                <a:ea typeface="Times New Roman" panose="02020603050405020304" pitchFamily="18" charset="0"/>
              </a:rPr>
              <a:t>informed consent</a:t>
            </a:r>
            <a:r>
              <a:rPr lang="en-US" sz="1400" dirty="0">
                <a:solidFill>
                  <a:schemeClr val="tx1"/>
                </a:solidFill>
                <a:ea typeface="Times New Roman" panose="02020603050405020304" pitchFamily="18" charset="0"/>
              </a:rPr>
              <a:t>, and respect for</a:t>
            </a:r>
            <a:br>
              <a:rPr lang="en-US" sz="1400" dirty="0">
                <a:solidFill>
                  <a:schemeClr val="tx1"/>
                </a:solidFill>
                <a:ea typeface="Times New Roman" panose="02020603050405020304" pitchFamily="18" charset="0"/>
              </a:rPr>
            </a:br>
            <a:r>
              <a:rPr lang="en-US" sz="1400" dirty="0">
                <a:ea typeface="Times New Roman" panose="02020603050405020304" pitchFamily="18" charset="0"/>
              </a:rPr>
              <a:t>their choices </a:t>
            </a:r>
            <a:r>
              <a:rPr lang="en-US" sz="1400" dirty="0">
                <a:solidFill>
                  <a:schemeClr val="tx1"/>
                </a:solidFill>
                <a:ea typeface="Times New Roman" panose="02020603050405020304" pitchFamily="18" charset="0"/>
              </a:rPr>
              <a:t>and preferences.</a:t>
            </a:r>
            <a:endParaRPr lang="en-GB" sz="1400" dirty="0">
              <a:solidFill>
                <a:schemeClr val="tx1"/>
              </a:solidFill>
              <a:ea typeface="Times New Roman" panose="02020603050405020304" pitchFamily="18" charset="0"/>
            </a:endParaRPr>
          </a:p>
          <a:p>
            <a:pPr fontAlgn="auto">
              <a:lnSpc>
                <a:spcPct val="120000"/>
              </a:lnSpc>
              <a:spcBef>
                <a:spcPts val="400"/>
              </a:spcBef>
              <a:spcAft>
                <a:spcPts val="200"/>
              </a:spcAft>
              <a:defRPr/>
            </a:pPr>
            <a:r>
              <a:rPr lang="en-US" sz="1400" dirty="0">
                <a:solidFill>
                  <a:schemeClr val="tx1"/>
                </a:solidFill>
                <a:ea typeface="Times New Roman" panose="02020603050405020304" pitchFamily="18" charset="0"/>
              </a:rPr>
              <a:t>Right to </a:t>
            </a:r>
            <a:r>
              <a:rPr lang="en-US" sz="1400" b="1" dirty="0">
                <a:solidFill>
                  <a:schemeClr val="tx1"/>
                </a:solidFill>
                <a:ea typeface="Times New Roman" panose="02020603050405020304" pitchFamily="18" charset="0"/>
              </a:rPr>
              <a:t>privacy and confidentiality </a:t>
            </a:r>
            <a:r>
              <a:rPr lang="en-US" sz="1400" dirty="0">
                <a:solidFill>
                  <a:schemeClr val="tx1"/>
                </a:solidFill>
                <a:ea typeface="Times New Roman" panose="02020603050405020304" pitchFamily="18" charset="0"/>
              </a:rPr>
              <a:t>of medical procedures.</a:t>
            </a:r>
            <a:endParaRPr lang="en-GB" sz="1400" dirty="0">
              <a:solidFill>
                <a:schemeClr val="tx1"/>
              </a:solidFill>
              <a:ea typeface="Times New Roman" panose="02020603050405020304" pitchFamily="18" charset="0"/>
            </a:endParaRPr>
          </a:p>
          <a:p>
            <a:pPr fontAlgn="auto">
              <a:lnSpc>
                <a:spcPct val="120000"/>
              </a:lnSpc>
              <a:spcBef>
                <a:spcPts val="400"/>
              </a:spcBef>
              <a:spcAft>
                <a:spcPts val="200"/>
              </a:spcAft>
              <a:defRPr/>
            </a:pPr>
            <a:r>
              <a:rPr lang="en-US" sz="1400" dirty="0">
                <a:solidFill>
                  <a:schemeClr val="tx1"/>
                </a:solidFill>
                <a:ea typeface="Times New Roman" panose="02020603050405020304" pitchFamily="18" charset="0"/>
              </a:rPr>
              <a:t>Everyone is their own person from the moment of birth and has </a:t>
            </a:r>
            <a:br>
              <a:rPr lang="en-US" sz="1400" dirty="0">
                <a:solidFill>
                  <a:schemeClr val="tx1"/>
                </a:solidFill>
                <a:ea typeface="Times New Roman" panose="02020603050405020304" pitchFamily="18" charset="0"/>
              </a:rPr>
            </a:br>
            <a:r>
              <a:rPr lang="en-US" sz="1400" dirty="0">
                <a:solidFill>
                  <a:schemeClr val="tx1"/>
                </a:solidFill>
                <a:ea typeface="Times New Roman" panose="02020603050405020304" pitchFamily="18" charset="0"/>
              </a:rPr>
              <a:t>the right to be treated with </a:t>
            </a:r>
            <a:r>
              <a:rPr lang="en-US" sz="1400" b="1" dirty="0">
                <a:solidFill>
                  <a:schemeClr val="tx1"/>
                </a:solidFill>
                <a:ea typeface="Times New Roman" panose="02020603050405020304" pitchFamily="18" charset="0"/>
              </a:rPr>
              <a:t>dignity and respect.</a:t>
            </a:r>
            <a:endParaRPr lang="en-GB" sz="1400" b="1" dirty="0">
              <a:solidFill>
                <a:schemeClr val="tx1"/>
              </a:solidFill>
              <a:ea typeface="Times New Roman" panose="02020603050405020304" pitchFamily="18" charset="0"/>
            </a:endParaRPr>
          </a:p>
          <a:p>
            <a:pPr fontAlgn="auto">
              <a:lnSpc>
                <a:spcPts val="2100"/>
              </a:lnSpc>
              <a:spcBef>
                <a:spcPts val="400"/>
              </a:spcBef>
              <a:spcAft>
                <a:spcPts val="200"/>
              </a:spcAft>
              <a:defRPr/>
            </a:pPr>
            <a:r>
              <a:rPr lang="en-US" sz="1400" dirty="0">
                <a:solidFill>
                  <a:schemeClr val="tx1"/>
                </a:solidFill>
                <a:ea typeface="Times New Roman" panose="02020603050405020304" pitchFamily="18" charset="0"/>
              </a:rPr>
              <a:t>Right to equality, </a:t>
            </a:r>
            <a:r>
              <a:rPr lang="en-US" sz="1400" b="1" dirty="0">
                <a:solidFill>
                  <a:schemeClr val="tx1"/>
                </a:solidFill>
                <a:ea typeface="Times New Roman" panose="02020603050405020304" pitchFamily="18" charset="0"/>
              </a:rPr>
              <a:t>freedom from discrimination and</a:t>
            </a:r>
            <a:br>
              <a:rPr lang="en-US" sz="1400" b="1" dirty="0">
                <a:solidFill>
                  <a:schemeClr val="tx1"/>
                </a:solidFill>
                <a:ea typeface="Times New Roman" panose="02020603050405020304" pitchFamily="18" charset="0"/>
              </a:rPr>
            </a:br>
            <a:r>
              <a:rPr lang="en-US" sz="1400" b="1" dirty="0">
                <a:ea typeface="Times New Roman" panose="02020603050405020304" pitchFamily="18" charset="0"/>
              </a:rPr>
              <a:t>equitable care</a:t>
            </a:r>
            <a:r>
              <a:rPr lang="en-US" sz="1400" b="1" dirty="0">
                <a:solidFill>
                  <a:schemeClr val="tx1"/>
                </a:solidFill>
                <a:ea typeface="Times New Roman" panose="02020603050405020304" pitchFamily="18" charset="0"/>
              </a:rPr>
              <a:t>.</a:t>
            </a:r>
            <a:endParaRPr lang="en-GB" sz="1400" b="1" dirty="0">
              <a:solidFill>
                <a:schemeClr val="tx1"/>
              </a:solidFill>
              <a:ea typeface="Times New Roman" panose="02020603050405020304" pitchFamily="18" charset="0"/>
            </a:endParaRPr>
          </a:p>
          <a:p>
            <a:pPr fontAlgn="auto">
              <a:lnSpc>
                <a:spcPct val="120000"/>
              </a:lnSpc>
              <a:spcBef>
                <a:spcPts val="400"/>
              </a:spcBef>
              <a:spcAft>
                <a:spcPts val="200"/>
              </a:spcAft>
              <a:defRPr/>
            </a:pPr>
            <a:r>
              <a:rPr lang="en-US" sz="1400" dirty="0">
                <a:solidFill>
                  <a:schemeClr val="tx1"/>
                </a:solidFill>
                <a:ea typeface="Times New Roman" panose="02020603050405020304" pitchFamily="18" charset="0"/>
              </a:rPr>
              <a:t>Right to </a:t>
            </a:r>
            <a:r>
              <a:rPr lang="en-US" sz="1400" b="1" dirty="0">
                <a:solidFill>
                  <a:schemeClr val="tx1"/>
                </a:solidFill>
                <a:ea typeface="Times New Roman" panose="02020603050405020304" pitchFamily="18" charset="0"/>
              </a:rPr>
              <a:t>health care</a:t>
            </a:r>
            <a:r>
              <a:rPr lang="en-US" sz="1400" dirty="0">
                <a:solidFill>
                  <a:schemeClr val="tx1"/>
                </a:solidFill>
                <a:ea typeface="Times New Roman" panose="02020603050405020304" pitchFamily="18" charset="0"/>
              </a:rPr>
              <a:t> and the highest attainable level of health.</a:t>
            </a:r>
            <a:endParaRPr lang="en-GB" sz="1400" dirty="0">
              <a:solidFill>
                <a:schemeClr val="tx1"/>
              </a:solidFill>
              <a:ea typeface="Times New Roman" panose="02020603050405020304" pitchFamily="18" charset="0"/>
            </a:endParaRPr>
          </a:p>
          <a:p>
            <a:pPr fontAlgn="auto">
              <a:lnSpc>
                <a:spcPct val="120000"/>
              </a:lnSpc>
              <a:spcBef>
                <a:spcPts val="400"/>
              </a:spcBef>
              <a:spcAft>
                <a:spcPts val="200"/>
              </a:spcAft>
              <a:defRPr/>
            </a:pPr>
            <a:r>
              <a:rPr lang="en-US" sz="1400" dirty="0">
                <a:solidFill>
                  <a:schemeClr val="tx1"/>
                </a:solidFill>
                <a:ea typeface="Times New Roman" panose="02020603050405020304" pitchFamily="18" charset="0"/>
              </a:rPr>
              <a:t>Right to </a:t>
            </a:r>
            <a:r>
              <a:rPr lang="en-US" sz="1400" b="1" dirty="0">
                <a:solidFill>
                  <a:schemeClr val="tx1"/>
                </a:solidFill>
                <a:ea typeface="Times New Roman" panose="02020603050405020304" pitchFamily="18" charset="0"/>
              </a:rPr>
              <a:t>liberty, autonomy</a:t>
            </a:r>
            <a:r>
              <a:rPr lang="en-US" sz="1400" dirty="0">
                <a:solidFill>
                  <a:schemeClr val="tx1"/>
                </a:solidFill>
                <a:ea typeface="Times New Roman" panose="02020603050405020304" pitchFamily="18" charset="0"/>
              </a:rPr>
              <a:t>, self-determination and freedom from </a:t>
            </a:r>
            <a:br>
              <a:rPr lang="en-US" sz="1400" dirty="0">
                <a:solidFill>
                  <a:schemeClr val="tx1"/>
                </a:solidFill>
                <a:ea typeface="Times New Roman" panose="02020603050405020304" pitchFamily="18" charset="0"/>
              </a:rPr>
            </a:br>
            <a:r>
              <a:rPr lang="en-US" sz="1400" dirty="0">
                <a:solidFill>
                  <a:schemeClr val="tx1"/>
                </a:solidFill>
                <a:ea typeface="Times New Roman" panose="02020603050405020304" pitchFamily="18" charset="0"/>
              </a:rPr>
              <a:t>arbitrary detention.</a:t>
            </a:r>
            <a:endParaRPr lang="en-GB" sz="1400" dirty="0">
              <a:solidFill>
                <a:schemeClr val="tx1"/>
              </a:solidFill>
              <a:ea typeface="Times New Roman" panose="02020603050405020304" pitchFamily="18" charset="0"/>
            </a:endParaRPr>
          </a:p>
          <a:p>
            <a:pPr fontAlgn="auto">
              <a:lnSpc>
                <a:spcPct val="120000"/>
              </a:lnSpc>
              <a:spcBef>
                <a:spcPts val="400"/>
              </a:spcBef>
              <a:spcAft>
                <a:spcPts val="200"/>
              </a:spcAft>
              <a:defRPr/>
            </a:pPr>
            <a:r>
              <a:rPr lang="en-US" sz="1400" b="1" dirty="0">
                <a:solidFill>
                  <a:schemeClr val="tx1"/>
                </a:solidFill>
                <a:ea typeface="Times New Roman" panose="02020603050405020304" pitchFamily="18" charset="0"/>
              </a:rPr>
              <a:t>Every child has the right to be with their parents or guardians.</a:t>
            </a:r>
            <a:endParaRPr lang="en-GB" sz="1400" b="1" dirty="0">
              <a:solidFill>
                <a:schemeClr val="tx1"/>
              </a:solidFill>
              <a:ea typeface="Times New Roman" panose="02020603050405020304" pitchFamily="18" charset="0"/>
            </a:endParaRPr>
          </a:p>
          <a:p>
            <a:pPr fontAlgn="auto">
              <a:lnSpc>
                <a:spcPct val="120000"/>
              </a:lnSpc>
              <a:spcBef>
                <a:spcPts val="400"/>
              </a:spcBef>
              <a:spcAft>
                <a:spcPts val="200"/>
              </a:spcAft>
              <a:defRPr/>
            </a:pPr>
            <a:r>
              <a:rPr lang="en-US" sz="1400" b="1" dirty="0">
                <a:solidFill>
                  <a:schemeClr val="tx1"/>
                </a:solidFill>
                <a:ea typeface="Times New Roman" panose="02020603050405020304" pitchFamily="18" charset="0"/>
              </a:rPr>
              <a:t>Right to an identity and nationality from birth.</a:t>
            </a:r>
          </a:p>
          <a:p>
            <a:pPr fontAlgn="auto">
              <a:lnSpc>
                <a:spcPct val="120000"/>
              </a:lnSpc>
              <a:spcBef>
                <a:spcPts val="400"/>
              </a:spcBef>
              <a:spcAft>
                <a:spcPts val="200"/>
              </a:spcAft>
              <a:defRPr/>
            </a:pPr>
            <a:r>
              <a:rPr lang="en-US" sz="1400" dirty="0">
                <a:solidFill>
                  <a:schemeClr val="tx1"/>
                </a:solidFill>
                <a:ea typeface="Times New Roman" panose="02020603050405020304" pitchFamily="18" charset="0"/>
              </a:rPr>
              <a:t>Right to adequate </a:t>
            </a:r>
            <a:r>
              <a:rPr lang="en-US" sz="1400" b="1" dirty="0">
                <a:solidFill>
                  <a:schemeClr val="tx1"/>
                </a:solidFill>
                <a:ea typeface="Times New Roman" panose="02020603050405020304" pitchFamily="18" charset="0"/>
              </a:rPr>
              <a:t>nutrition and clean water.</a:t>
            </a:r>
            <a:endParaRPr lang="en-GB" sz="1400" b="1" dirty="0">
              <a:solidFill>
                <a:schemeClr val="tx1"/>
              </a:solidFill>
              <a:ea typeface="Times New Roman" panose="02020603050405020304" pitchFamily="18" charset="0"/>
            </a:endParaRPr>
          </a:p>
          <a:p>
            <a:endParaRPr lang="en-GB" sz="1400" dirty="0"/>
          </a:p>
        </p:txBody>
      </p:sp>
      <p:sp>
        <p:nvSpPr>
          <p:cNvPr id="19" name="TextBox 18">
            <a:extLst>
              <a:ext uri="{FF2B5EF4-FFF2-40B4-BE49-F238E27FC236}">
                <a16:creationId xmlns:a16="http://schemas.microsoft.com/office/drawing/2014/main" id="{224B4183-F351-7A21-851D-436243B8E2B0}"/>
              </a:ext>
            </a:extLst>
          </p:cNvPr>
          <p:cNvSpPr txBox="1"/>
          <p:nvPr/>
        </p:nvSpPr>
        <p:spPr>
          <a:xfrm>
            <a:off x="-788276" y="3836276"/>
            <a:ext cx="184731" cy="338554"/>
          </a:xfrm>
          <a:prstGeom prst="rect">
            <a:avLst/>
          </a:prstGeom>
          <a:noFill/>
        </p:spPr>
        <p:txBody>
          <a:bodyPr wrap="none" rtlCol="0">
            <a:spAutoFit/>
          </a:bodyPr>
          <a:lstStyle/>
          <a:p>
            <a:endParaRPr lang="en-NO"/>
          </a:p>
        </p:txBody>
      </p:sp>
      <p:pic>
        <p:nvPicPr>
          <p:cNvPr id="4" name="Picture 3" descr="A chart of a birthing program&#10;&#10;Description automatically generated with low confidence">
            <a:extLst>
              <a:ext uri="{FF2B5EF4-FFF2-40B4-BE49-F238E27FC236}">
                <a16:creationId xmlns:a16="http://schemas.microsoft.com/office/drawing/2014/main" id="{54CE650A-9D43-7F75-9B8C-1464D4E0DE90}"/>
              </a:ext>
            </a:extLst>
          </p:cNvPr>
          <p:cNvPicPr>
            <a:picLocks noChangeAspect="1"/>
          </p:cNvPicPr>
          <p:nvPr/>
        </p:nvPicPr>
        <p:blipFill rotWithShape="1">
          <a:blip r:embed="rId3">
            <a:extLst>
              <a:ext uri="{28A0092B-C50C-407E-A947-70E740481C1C}">
                <a14:useLocalDpi xmlns:a14="http://schemas.microsoft.com/office/drawing/2010/main" val="0"/>
              </a:ext>
            </a:extLst>
          </a:blip>
          <a:srcRect t="1843" b="3347"/>
          <a:stretch/>
        </p:blipFill>
        <p:spPr>
          <a:xfrm>
            <a:off x="482027" y="1706563"/>
            <a:ext cx="2227494" cy="1488719"/>
          </a:xfrm>
          <a:prstGeom prst="rect">
            <a:avLst/>
          </a:prstGeom>
        </p:spPr>
      </p:pic>
    </p:spTree>
    <p:extLst>
      <p:ext uri="{BB962C8B-B14F-4D97-AF65-F5344CB8AC3E}">
        <p14:creationId xmlns:p14="http://schemas.microsoft.com/office/powerpoint/2010/main" val="16501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2715E-BFD5-7FEF-012C-478EE8509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8E134-F869-ADA4-FFDC-DDED01854271}"/>
              </a:ext>
            </a:extLst>
          </p:cNvPr>
          <p:cNvSpPr>
            <a:spLocks noGrp="1"/>
          </p:cNvSpPr>
          <p:nvPr>
            <p:ph type="title"/>
          </p:nvPr>
        </p:nvSpPr>
        <p:spPr/>
        <p:txBody>
          <a:bodyPr/>
          <a:lstStyle/>
          <a:p>
            <a:pPr algn="ctr" eaLnBrk="1" hangingPunct="1"/>
            <a:r>
              <a:rPr lang="en-US" altLang="en-NO" sz="4000" b="1">
                <a:latin typeface="Arial" panose="020B0604020202020204" pitchFamily="34" charset="0"/>
                <a:cs typeface="Arial" panose="020B0604020202020204" pitchFamily="34" charset="0"/>
              </a:rPr>
              <a:t>Communication skills</a:t>
            </a:r>
          </a:p>
        </p:txBody>
      </p:sp>
    </p:spTree>
    <p:extLst>
      <p:ext uri="{BB962C8B-B14F-4D97-AF65-F5344CB8AC3E}">
        <p14:creationId xmlns:p14="http://schemas.microsoft.com/office/powerpoint/2010/main" val="92507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2F29F3-815B-2ED7-4CA6-8B492330723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52463"/>
            <a:r>
              <a:rPr lang="en-GB" altLang="en-NO" dirty="0"/>
              <a:t>Empathy - what is it and why is it important?</a:t>
            </a:r>
            <a:endParaRPr lang="en-NO" altLang="en-NO" dirty="0"/>
          </a:p>
        </p:txBody>
      </p:sp>
      <p:grpSp>
        <p:nvGrpSpPr>
          <p:cNvPr id="6" name="Group 5">
            <a:extLst>
              <a:ext uri="{FF2B5EF4-FFF2-40B4-BE49-F238E27FC236}">
                <a16:creationId xmlns:a16="http://schemas.microsoft.com/office/drawing/2014/main" id="{7D6160F3-D59E-8927-FF07-510162D3ECE3}"/>
              </a:ext>
            </a:extLst>
          </p:cNvPr>
          <p:cNvGrpSpPr>
            <a:grpSpLocks/>
          </p:cNvGrpSpPr>
          <p:nvPr/>
        </p:nvGrpSpPr>
        <p:grpSpPr bwMode="auto">
          <a:xfrm>
            <a:off x="557048" y="5503578"/>
            <a:ext cx="4532435" cy="360480"/>
            <a:chOff x="578463" y="5706593"/>
            <a:chExt cx="4531995" cy="360000"/>
          </a:xfrm>
        </p:grpSpPr>
        <p:pic>
          <p:nvPicPr>
            <p:cNvPr id="7" name="Picture 6" descr="A blue circle with a white camera&#10;&#10;Description automatically generated">
              <a:extLst>
                <a:ext uri="{FF2B5EF4-FFF2-40B4-BE49-F238E27FC236}">
                  <a16:creationId xmlns:a16="http://schemas.microsoft.com/office/drawing/2014/main" id="{55D9CBFE-C2B7-C5D0-2AD8-F272C5496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63" y="5706593"/>
              <a:ext cx="36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B8C759-268F-407C-B99C-79D64160DE06}"/>
                </a:ext>
              </a:extLst>
            </p:cNvPr>
            <p:cNvSpPr txBox="1"/>
            <p:nvPr/>
          </p:nvSpPr>
          <p:spPr>
            <a:xfrm>
              <a:off x="942088" y="5740612"/>
              <a:ext cx="4168370" cy="261590"/>
            </a:xfrm>
            <a:prstGeom prst="rect">
              <a:avLst/>
            </a:prstGeom>
            <a:noFill/>
          </p:spPr>
          <p:txBody>
            <a:bodyPr>
              <a:spAutoFit/>
            </a:bodyPr>
            <a:lstStyle/>
            <a:p>
              <a:pPr defTabSz="429219" eaLnBrk="1" fontAlgn="auto" hangingPunct="1">
                <a:spcBef>
                  <a:spcPts val="0"/>
                </a:spcBef>
                <a:spcAft>
                  <a:spcPts val="0"/>
                </a:spcAft>
                <a:defRPr/>
              </a:pPr>
              <a:r>
                <a:rPr lang="en-US" sz="1100" i="1" dirty="0">
                  <a:solidFill>
                    <a:srgbClr val="2D87C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Empathy: The human connection to patient care</a:t>
              </a:r>
              <a:endParaRPr lang="en-US" sz="1100" i="1" dirty="0">
                <a:solidFill>
                  <a:srgbClr val="2D87C4"/>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2ADFB3DD-2302-1286-1CE8-EEE9B057B002}"/>
              </a:ext>
            </a:extLst>
          </p:cNvPr>
          <p:cNvGrpSpPr/>
          <p:nvPr/>
        </p:nvGrpSpPr>
        <p:grpSpPr>
          <a:xfrm>
            <a:off x="557048" y="1900303"/>
            <a:ext cx="8045615" cy="2649245"/>
            <a:chOff x="557048" y="1900303"/>
            <a:chExt cx="8045615" cy="2649245"/>
          </a:xfrm>
        </p:grpSpPr>
        <p:sp>
          <p:nvSpPr>
            <p:cNvPr id="10" name="Rectangle 9">
              <a:extLst>
                <a:ext uri="{FF2B5EF4-FFF2-40B4-BE49-F238E27FC236}">
                  <a16:creationId xmlns:a16="http://schemas.microsoft.com/office/drawing/2014/main" id="{A21E96E6-9176-FEEF-F803-4E1F338B7436}"/>
                </a:ext>
              </a:extLst>
            </p:cNvPr>
            <p:cNvSpPr/>
            <p:nvPr/>
          </p:nvSpPr>
          <p:spPr>
            <a:xfrm>
              <a:off x="557048" y="1900303"/>
              <a:ext cx="8045615" cy="2649245"/>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a:p>
          </p:txBody>
        </p:sp>
        <p:sp>
          <p:nvSpPr>
            <p:cNvPr id="11" name="Rectangle 10">
              <a:extLst>
                <a:ext uri="{FF2B5EF4-FFF2-40B4-BE49-F238E27FC236}">
                  <a16:creationId xmlns:a16="http://schemas.microsoft.com/office/drawing/2014/main" id="{6C90F4BB-1AD7-9E13-4A5A-C1FBF5DDD6B0}"/>
                </a:ext>
              </a:extLst>
            </p:cNvPr>
            <p:cNvSpPr/>
            <p:nvPr/>
          </p:nvSpPr>
          <p:spPr>
            <a:xfrm>
              <a:off x="1160981" y="1900303"/>
              <a:ext cx="6822037" cy="2649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marL="0" indent="0" algn="ctr" fontAlgn="auto">
                <a:lnSpc>
                  <a:spcPct val="150000"/>
                </a:lnSpc>
                <a:spcBef>
                  <a:spcPts val="200"/>
                </a:spcBef>
                <a:buFont typeface="Arial" panose="020B0604020202020204" pitchFamily="34" charset="0"/>
                <a:buNone/>
                <a:defRPr/>
              </a:pPr>
              <a:r>
                <a:rPr lang="en-GB" sz="2000" b="1" dirty="0">
                  <a:solidFill>
                    <a:srgbClr val="007174"/>
                  </a:solidFill>
                  <a:uFill>
                    <a:solidFill>
                      <a:srgbClr val="000000"/>
                    </a:solidFill>
                  </a:uFill>
                  <a:latin typeface="Arial" panose="020B0604020202020204" pitchFamily="34" charset="0"/>
                  <a:ea typeface="Myriad Pro"/>
                  <a:cs typeface="Arial" panose="020B0604020202020204" pitchFamily="34" charset="0"/>
                </a:rPr>
                <a:t>The ability to share someone else’s feelings </a:t>
              </a:r>
              <a:br>
                <a:rPr lang="en-GB" sz="2000" b="1" dirty="0">
                  <a:solidFill>
                    <a:srgbClr val="007174"/>
                  </a:solidFill>
                  <a:uFill>
                    <a:solidFill>
                      <a:srgbClr val="000000"/>
                    </a:solidFill>
                  </a:uFill>
                  <a:latin typeface="Arial" panose="020B0604020202020204" pitchFamily="34" charset="0"/>
                  <a:ea typeface="Myriad Pro"/>
                  <a:cs typeface="Arial" panose="020B0604020202020204" pitchFamily="34" charset="0"/>
                </a:rPr>
              </a:br>
              <a:r>
                <a:rPr lang="en-GB" sz="2000" b="1" dirty="0">
                  <a:solidFill>
                    <a:srgbClr val="007174"/>
                  </a:solidFill>
                  <a:uFill>
                    <a:solidFill>
                      <a:srgbClr val="000000"/>
                    </a:solidFill>
                  </a:uFill>
                  <a:latin typeface="Arial" panose="020B0604020202020204" pitchFamily="34" charset="0"/>
                  <a:ea typeface="Myriad Pro"/>
                  <a:cs typeface="Arial" panose="020B0604020202020204" pitchFamily="34" charset="0"/>
                </a:rPr>
                <a:t>or experiences by imagining what it would be like </a:t>
              </a:r>
              <a:br>
                <a:rPr lang="en-GB" sz="2000" b="1" dirty="0">
                  <a:solidFill>
                    <a:srgbClr val="007174"/>
                  </a:solidFill>
                  <a:uFill>
                    <a:solidFill>
                      <a:srgbClr val="000000"/>
                    </a:solidFill>
                  </a:uFill>
                  <a:latin typeface="Arial" panose="020B0604020202020204" pitchFamily="34" charset="0"/>
                  <a:ea typeface="Myriad Pro"/>
                  <a:cs typeface="Arial" panose="020B0604020202020204" pitchFamily="34" charset="0"/>
                </a:rPr>
              </a:br>
              <a:r>
                <a:rPr lang="en-GB" sz="2000" b="1" dirty="0">
                  <a:solidFill>
                    <a:srgbClr val="007174"/>
                  </a:solidFill>
                  <a:uFill>
                    <a:solidFill>
                      <a:srgbClr val="000000"/>
                    </a:solidFill>
                  </a:uFill>
                  <a:latin typeface="Arial" panose="020B0604020202020204" pitchFamily="34" charset="0"/>
                  <a:ea typeface="Myriad Pro"/>
                  <a:cs typeface="Arial" panose="020B0604020202020204" pitchFamily="34" charset="0"/>
                </a:rPr>
                <a:t>to be in that person’s situation</a:t>
              </a:r>
              <a:r>
                <a:rPr lang="en-US" sz="2000" b="1" dirty="0">
                  <a:solidFill>
                    <a:srgbClr val="007174"/>
                  </a:solidFill>
                  <a:latin typeface="Arial" panose="020B0604020202020204" pitchFamily="34" charset="0"/>
                  <a:cs typeface="Arial" panose="020B0604020202020204" pitchFamily="34" charset="0"/>
                </a:rPr>
                <a:t>.</a:t>
              </a:r>
              <a:endParaRPr lang="en-GB" sz="2000" b="1" dirty="0">
                <a:solidFill>
                  <a:srgbClr val="007174"/>
                </a:solidFill>
                <a:uFill>
                  <a:solidFill>
                    <a:srgbClr val="000000"/>
                  </a:solidFill>
                </a:uFill>
                <a:latin typeface="Arial" panose="020B0604020202020204" pitchFamily="34" charset="0"/>
                <a:ea typeface="Myriad Pro"/>
                <a:cs typeface="Arial" panose="020B0604020202020204" pitchFamily="34" charset="0"/>
              </a:endParaRPr>
            </a:p>
          </p:txBody>
        </p:sp>
      </p:grpSp>
    </p:spTree>
    <p:extLst>
      <p:ext uri="{BB962C8B-B14F-4D97-AF65-F5344CB8AC3E}">
        <p14:creationId xmlns:p14="http://schemas.microsoft.com/office/powerpoint/2010/main" val="15366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2_Custom Design">
  <a:themeElements>
    <a:clrScheme name="Custom 1">
      <a:dk1>
        <a:srgbClr val="404040"/>
      </a:dk1>
      <a:lt1>
        <a:srgbClr val="FFFFFF"/>
      </a:lt1>
      <a:dk2>
        <a:srgbClr val="2B87C3"/>
      </a:dk2>
      <a:lt2>
        <a:srgbClr val="D6ECF7"/>
      </a:lt2>
      <a:accent1>
        <a:srgbClr val="5DB5E4"/>
      </a:accent1>
      <a:accent2>
        <a:srgbClr val="26ACAF"/>
      </a:accent2>
      <a:accent3>
        <a:srgbClr val="00509C"/>
      </a:accent3>
      <a:accent4>
        <a:srgbClr val="007173"/>
      </a:accent4>
      <a:accent5>
        <a:srgbClr val="D4F1F0"/>
      </a:accent5>
      <a:accent6>
        <a:srgbClr val="FCB33C"/>
      </a:accent6>
      <a:hlink>
        <a:srgbClr val="2B87C3"/>
      </a:hlink>
      <a:folHlink>
        <a:srgbClr val="5DB5E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id="{135A855D-B95B-1B4E-9578-1805F3125630}" vid="{E51A0FBC-D2C7-1E41-A622-DF7D199CA2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77D259F-B938-5C4E-A907-6C98A1FED6B7}">
  <we:reference id="57db97c6-56e5-4674-9af2-c47f9e909233" version="1.0.0.1" store="EXCatalog" storeType="EXCatalog"/>
  <we:alternateReferences>
    <we:reference id="WA200005190" version="1.0.0.1" store="en-US"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b223ef84-eb37-44e0-8ef9-6b666a35bdce}" enabled="0" method="" siteId="{b223ef84-eb37-44e0-8ef9-6b666a35bdce}" removed="1"/>
</clbl:labelList>
</file>

<file path=docProps/app.xml><?xml version="1.0" encoding="utf-8"?>
<Properties xmlns="http://schemas.openxmlformats.org/officeDocument/2006/extended-properties" xmlns:vt="http://schemas.openxmlformats.org/officeDocument/2006/docPropsVTypes">
  <Template/>
  <TotalTime>45165</TotalTime>
  <Words>3983</Words>
  <Application>Microsoft Office PowerPoint</Application>
  <PresentationFormat>On-screen Show (4:3)</PresentationFormat>
  <Paragraphs>452</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Courier New</vt:lpstr>
      <vt:lpstr>Myriad Pro</vt:lpstr>
      <vt:lpstr>System Font Regular</vt:lpstr>
      <vt:lpstr>Times New Roman</vt:lpstr>
      <vt:lpstr>2_Custom Design</vt:lpstr>
      <vt:lpstr>PowerPoint Presentation</vt:lpstr>
      <vt:lpstr>Content</vt:lpstr>
      <vt:lpstr> Goal and learning outcomes</vt:lpstr>
      <vt:lpstr>Communicating on the postnatal  ward round</vt:lpstr>
      <vt:lpstr>PowerPoint Presentation</vt:lpstr>
      <vt:lpstr>Newborns’ rights</vt:lpstr>
      <vt:lpstr>Do newborns have rights?</vt:lpstr>
      <vt:lpstr>Communication skills</vt:lpstr>
      <vt:lpstr>Empathy - what is it and why is it important?</vt:lpstr>
      <vt:lpstr>How do you use effective and respectful communication?</vt:lpstr>
      <vt:lpstr>Ask questions to obtain the information needed</vt:lpstr>
      <vt:lpstr>Verbal and non-verbal communication</vt:lpstr>
      <vt:lpstr> Use listening and learning skills </vt:lpstr>
      <vt:lpstr>Use listening and learning skills</vt:lpstr>
      <vt:lpstr>Why is effective communication important for mothers and families?</vt:lpstr>
      <vt:lpstr> Standard and reasons</vt:lpstr>
      <vt:lpstr> Standard and reasons</vt:lpstr>
      <vt:lpstr> Which situations can be difficult? </vt:lpstr>
      <vt:lpstr>How do you give bad news?</vt:lpstr>
      <vt:lpstr>How do you approach a difficult conversation?</vt:lpstr>
      <vt:lpstr>Communicating a serious diagnosis</vt:lpstr>
      <vt:lpstr>What is important when communicating with parents after their baby has died? </vt:lpstr>
      <vt:lpstr>Practice verbal and non-verbal skills  to communicate bad news</vt:lpstr>
      <vt:lpstr> Communicating that a baby has died</vt:lpstr>
      <vt:lpstr>What actions promote respectful care of newborns and address disrespectful care?</vt:lpstr>
      <vt:lpstr>Disrespectful behaviour and abuse</vt:lpstr>
      <vt:lpstr>Communicating on the postnatal  ward round</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and respectful care</dc:title>
  <dc:creator>Sandra Lang  updated Dr Helenlouise Taylor</dc:creator>
  <cp:keywords>reviewed Dr HLT;adapted from ENCC</cp:keywords>
  <cp:lastModifiedBy>Dr Helenlouise Taylor</cp:lastModifiedBy>
  <cp:revision>1336</cp:revision>
  <dcterms:created xsi:type="dcterms:W3CDTF">2020-10-07T10:46:25Z</dcterms:created>
  <dcterms:modified xsi:type="dcterms:W3CDTF">2024-05-10T14:37:19Z</dcterms:modified>
  <cp:category>updated post field testing</cp:category>
</cp:coreProperties>
</file>