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4"/>
  </p:notesMasterIdLst>
  <p:handoutMasterIdLst>
    <p:handoutMasterId r:id="rId45"/>
  </p:handoutMasterIdLst>
  <p:sldIdLst>
    <p:sldId id="331" r:id="rId2"/>
    <p:sldId id="524" r:id="rId3"/>
    <p:sldId id="429" r:id="rId4"/>
    <p:sldId id="503" r:id="rId5"/>
    <p:sldId id="559" r:id="rId6"/>
    <p:sldId id="594" r:id="rId7"/>
    <p:sldId id="560" r:id="rId8"/>
    <p:sldId id="561" r:id="rId9"/>
    <p:sldId id="563" r:id="rId10"/>
    <p:sldId id="562" r:id="rId11"/>
    <p:sldId id="564" r:id="rId12"/>
    <p:sldId id="565" r:id="rId13"/>
    <p:sldId id="595" r:id="rId14"/>
    <p:sldId id="566" r:id="rId15"/>
    <p:sldId id="567" r:id="rId16"/>
    <p:sldId id="568" r:id="rId17"/>
    <p:sldId id="569" r:id="rId18"/>
    <p:sldId id="570" r:id="rId19"/>
    <p:sldId id="571" r:id="rId20"/>
    <p:sldId id="572" r:id="rId21"/>
    <p:sldId id="573" r:id="rId22"/>
    <p:sldId id="574" r:id="rId23"/>
    <p:sldId id="575" r:id="rId24"/>
    <p:sldId id="576" r:id="rId25"/>
    <p:sldId id="577" r:id="rId26"/>
    <p:sldId id="578" r:id="rId27"/>
    <p:sldId id="579" r:id="rId28"/>
    <p:sldId id="580" r:id="rId29"/>
    <p:sldId id="581" r:id="rId30"/>
    <p:sldId id="582" r:id="rId31"/>
    <p:sldId id="583" r:id="rId32"/>
    <p:sldId id="584" r:id="rId33"/>
    <p:sldId id="585" r:id="rId34"/>
    <p:sldId id="586" r:id="rId35"/>
    <p:sldId id="587" r:id="rId36"/>
    <p:sldId id="588" r:id="rId37"/>
    <p:sldId id="589" r:id="rId38"/>
    <p:sldId id="554" r:id="rId39"/>
    <p:sldId id="555" r:id="rId40"/>
    <p:sldId id="556" r:id="rId41"/>
    <p:sldId id="590" r:id="rId42"/>
    <p:sldId id="5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4919AC-530D-9048-9828-B51E75815086}">
          <p14:sldIdLst>
            <p14:sldId id="331"/>
            <p14:sldId id="524"/>
          </p14:sldIdLst>
        </p14:section>
        <p14:section name="Goal" id="{74197861-F1E7-2A4A-B295-9925107FF036}">
          <p14:sldIdLst>
            <p14:sldId id="429"/>
          </p14:sldIdLst>
        </p14:section>
        <p14:section name="The situation" id="{928E1421-33F2-F844-A2E9-4A85A18A8CBA}">
          <p14:sldIdLst>
            <p14:sldId id="503"/>
          </p14:sldIdLst>
        </p14:section>
        <p14:section name="Why data is important" id="{5684E558-09B5-404E-9AE5-6228BD320D4B}">
          <p14:sldIdLst>
            <p14:sldId id="559"/>
            <p14:sldId id="594"/>
            <p14:sldId id="560"/>
            <p14:sldId id="561"/>
            <p14:sldId id="563"/>
            <p14:sldId id="562"/>
            <p14:sldId id="564"/>
            <p14:sldId id="565"/>
            <p14:sldId id="59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Lst>
        </p14:section>
        <p14:section name="Summary" id="{453681CF-C474-2348-81C2-85711C6FF5F7}">
          <p14:sldIdLst>
            <p14:sldId id="588"/>
            <p14:sldId id="589"/>
          </p14:sldIdLst>
        </p14:section>
        <p14:section name="Clinical practice" id="{9939434B-7FD4-7242-A9F7-045D9C7AC57C}">
          <p14:sldIdLst>
            <p14:sldId id="554"/>
          </p14:sldIdLst>
        </p14:section>
        <p14:section name="Quality inprovement" id="{98E390A7-1061-9643-A0B0-DBA693D77ACC}">
          <p14:sldIdLst>
            <p14:sldId id="555"/>
            <p14:sldId id="556"/>
            <p14:sldId id="590"/>
            <p14:sldId id="59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78C20-839E-4DEE-F1E2-0F6AD8C1C21D}" name="Anne Svalastog Johnsen" initials="AS" userId="S::Anne.Svalastog.Johnsen@laerdal.com::e13644e5-2bbc-481b-beea-b1796622576c" providerId="AD"/>
  <p188:author id="{81126940-D539-C06C-E73C-FD21C71D7984}" name="Wenche Stødle" initials="WS" userId="S::wenche.stodle@laerdal.com::13240b42-f082-4e59-bc10-21d0d23d6f41" providerId="AD"/>
  <p188:author id="{C6DFD55D-3634-A20A-C42A-4F5C511A7B18}" name="Niermeyer, Susan" initials="SN" userId="S::susan.niermeyer@cuanschutz.edu::72c7caa0-e52f-4608-afe1-8d9433e2689d" providerId="AD"/>
  <p188:author id="{89BD3C85-FDEB-0F3A-6365-F201185E1757}" name="Dr Helenlouise Taylor" initials="Dr HLT" userId="Dr Helenlouise Tayl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ris" initials="c" lastIdx="1" clrIdx="6">
    <p:extLst>
      <p:ext uri="{19B8F6BF-5375-455C-9EA6-DF929625EA0E}">
        <p15:presenceInfo xmlns:p15="http://schemas.microsoft.com/office/powerpoint/2012/main" userId="S::chris@sarpreg.no::2080fc9a-91fd-4fa4-93c0-5d557b0f6e4d" providerId="AD"/>
      </p:ext>
    </p:extLst>
  </p:cmAuthor>
  <p:cmAuthor id="1" name="Dr Helenlouise Taylor" initials="Dr HLT" lastIdx="149" clrIdx="0">
    <p:extLst>
      <p:ext uri="{19B8F6BF-5375-455C-9EA6-DF929625EA0E}">
        <p15:presenceInfo xmlns:p15="http://schemas.microsoft.com/office/powerpoint/2012/main" userId="Dr Helenlouise Taylor" providerId="None"/>
      </p:ext>
    </p:extLst>
  </p:cmAuthor>
  <p:cmAuthor id="8" name="Microsoft Office User" initials="MOU" lastIdx="1" clrIdx="7">
    <p:extLst>
      <p:ext uri="{19B8F6BF-5375-455C-9EA6-DF929625EA0E}">
        <p15:presenceInfo xmlns:p15="http://schemas.microsoft.com/office/powerpoint/2012/main" userId="Microsoft Office User" providerId="None"/>
      </p:ext>
    </p:extLst>
  </p:cmAuthor>
  <p:cmAuthor id="2" name="Peggy" initials="P" lastIdx="1" clrIdx="1"/>
  <p:cmAuthor id="9" name="Jura Eds" initials="JES" lastIdx="29" clrIdx="8">
    <p:extLst>
      <p:ext uri="{19B8F6BF-5375-455C-9EA6-DF929625EA0E}">
        <p15:presenceInfo xmlns:p15="http://schemas.microsoft.com/office/powerpoint/2012/main" userId="Jura Eds" providerId="None"/>
      </p:ext>
    </p:extLst>
  </p:cmAuthor>
  <p:cmAuthor id="3" name="Chris J. Haaland" initials="CJH" lastIdx="5" clrIdx="2">
    <p:extLst>
      <p:ext uri="{19B8F6BF-5375-455C-9EA6-DF929625EA0E}">
        <p15:presenceInfo xmlns:p15="http://schemas.microsoft.com/office/powerpoint/2012/main" userId="2794b43ad3ba56aa" providerId="Windows Live"/>
      </p:ext>
    </p:extLst>
  </p:cmAuthor>
  <p:cmAuthor id="10" name="Venke Eiane Sæther" initials="VES" lastIdx="3" clrIdx="9">
    <p:extLst>
      <p:ext uri="{19B8F6BF-5375-455C-9EA6-DF929625EA0E}">
        <p15:presenceInfo xmlns:p15="http://schemas.microsoft.com/office/powerpoint/2012/main" userId="S::venke.sather@laerdal.com::1415a79a-78f6-43be-a188-14114c5d36df" providerId="AD"/>
      </p:ext>
    </p:extLst>
  </p:cmAuthor>
  <p:cmAuthor id="4" name="Chris J. Haaland" initials="CJH [2]" lastIdx="1" clrIdx="3">
    <p:extLst>
      <p:ext uri="{19B8F6BF-5375-455C-9EA6-DF929625EA0E}">
        <p15:presenceInfo xmlns:p15="http://schemas.microsoft.com/office/powerpoint/2012/main" userId="Chris J. Haaland" providerId="None"/>
      </p:ext>
    </p:extLst>
  </p:cmAuthor>
  <p:cmAuthor id="5" name="TANG, He" initials="TH" lastIdx="28" clrIdx="4">
    <p:extLst>
      <p:ext uri="{19B8F6BF-5375-455C-9EA6-DF929625EA0E}">
        <p15:presenceInfo xmlns:p15="http://schemas.microsoft.com/office/powerpoint/2012/main" userId="TANG, He" providerId="None"/>
      </p:ext>
    </p:extLst>
  </p:cmAuthor>
  <p:cmAuthor id="6" name="Anne Svalastog Johnsen" initials="ASJ" lastIdx="21" clrIdx="5">
    <p:extLst>
      <p:ext uri="{19B8F6BF-5375-455C-9EA6-DF929625EA0E}">
        <p15:presenceInfo xmlns:p15="http://schemas.microsoft.com/office/powerpoint/2012/main" userId="S::anne.svalastog.johnsen@laerdal.com::e13644e5-2bbc-481b-beea-b179662257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BDC"/>
    <a:srgbClr val="D4E7E8"/>
    <a:srgbClr val="404040"/>
    <a:srgbClr val="E7E6E6"/>
    <a:srgbClr val="2C87C4"/>
    <a:srgbClr val="FCB43C"/>
    <a:srgbClr val="FF6F00"/>
    <a:srgbClr val="FEF3DC"/>
    <a:srgbClr val="56C6C9"/>
    <a:srgbClr val="FDC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6327" autoAdjust="0"/>
  </p:normalViewPr>
  <p:slideViewPr>
    <p:cSldViewPr snapToGrid="0">
      <p:cViewPr varScale="1">
        <p:scale>
          <a:sx n="68" d="100"/>
          <a:sy n="68" d="100"/>
        </p:scale>
        <p:origin x="616" y="88"/>
      </p:cViewPr>
      <p:guideLst>
        <p:guide orient="horz" pos="2160"/>
        <p:guide pos="2880"/>
      </p:guideLst>
    </p:cSldViewPr>
  </p:slideViewPr>
  <p:outlineViewPr>
    <p:cViewPr>
      <p:scale>
        <a:sx n="33" d="100"/>
        <a:sy n="33" d="100"/>
      </p:scale>
      <p:origin x="0" y="0"/>
    </p:cViewPr>
  </p:outlineViewPr>
  <p:notesTextViewPr>
    <p:cViewPr>
      <p:scale>
        <a:sx n="175" d="100"/>
        <a:sy n="175" d="100"/>
      </p:scale>
      <p:origin x="0" y="0"/>
    </p:cViewPr>
  </p:notesTextViewPr>
  <p:sorterViewPr>
    <p:cViewPr>
      <p:scale>
        <a:sx n="100" d="100"/>
        <a:sy n="100" d="100"/>
      </p:scale>
      <p:origin x="0" y="-614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BC462-A7FC-4104-89F3-1E0B34863B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5817DDC-05BE-4ED2-902C-3B7361F34790}">
      <dgm:prSet phldrT="[Text]"/>
      <dgm:spPr>
        <a:solidFill>
          <a:schemeClr val="accent1"/>
        </a:solidFill>
      </dgm:spPr>
      <dgm:t>
        <a:bodyPr/>
        <a:lstStyle/>
        <a:p>
          <a:r>
            <a:rPr lang="en-US" dirty="0">
              <a:solidFill>
                <a:schemeClr val="accent3"/>
              </a:solidFill>
            </a:rPr>
            <a:t>P</a:t>
          </a:r>
          <a:r>
            <a:rPr lang="en-US" dirty="0">
              <a:solidFill>
                <a:schemeClr val="bg1"/>
              </a:solidFill>
            </a:rPr>
            <a:t>lan </a:t>
          </a:r>
        </a:p>
      </dgm:t>
    </dgm:pt>
    <dgm:pt modelId="{3D4B3EFB-9662-4AC1-9567-0712AAE9C51C}" type="parTrans" cxnId="{B1A3FED1-EF2E-4E4E-941F-A43F1F0AF31F}">
      <dgm:prSet/>
      <dgm:spPr/>
      <dgm:t>
        <a:bodyPr/>
        <a:lstStyle/>
        <a:p>
          <a:endParaRPr lang="en-US"/>
        </a:p>
      </dgm:t>
    </dgm:pt>
    <dgm:pt modelId="{EB98B48D-417B-437A-88CA-7D3221C3D645}" type="sibTrans" cxnId="{B1A3FED1-EF2E-4E4E-941F-A43F1F0AF31F}">
      <dgm:prSet/>
      <dgm:spPr/>
      <dgm:t>
        <a:bodyPr/>
        <a:lstStyle/>
        <a:p>
          <a:endParaRPr lang="en-US"/>
        </a:p>
      </dgm:t>
    </dgm:pt>
    <dgm:pt modelId="{1E76CCE4-EB8B-40DE-ADF4-AC422EE485F1}">
      <dgm:prSet phldrT="[Text]"/>
      <dgm:spPr/>
      <dgm:t>
        <a:bodyPr/>
        <a:lstStyle/>
        <a:p>
          <a:r>
            <a:rPr lang="en-US" dirty="0">
              <a:solidFill>
                <a:schemeClr val="accent3"/>
              </a:solidFill>
            </a:rPr>
            <a:t>D</a:t>
          </a:r>
          <a:r>
            <a:rPr lang="en-US" dirty="0">
              <a:solidFill>
                <a:schemeClr val="bg1"/>
              </a:solidFill>
            </a:rPr>
            <a:t>o</a:t>
          </a:r>
        </a:p>
      </dgm:t>
    </dgm:pt>
    <dgm:pt modelId="{ACEB5DD0-7554-458F-AFD7-6817CD546FEC}" type="parTrans" cxnId="{CF37344E-69F4-4F6C-8755-E97DB790615D}">
      <dgm:prSet/>
      <dgm:spPr/>
      <dgm:t>
        <a:bodyPr/>
        <a:lstStyle/>
        <a:p>
          <a:endParaRPr lang="en-US"/>
        </a:p>
      </dgm:t>
    </dgm:pt>
    <dgm:pt modelId="{A525ECCC-A54A-4194-BDD5-9C596028E68C}" type="sibTrans" cxnId="{CF37344E-69F4-4F6C-8755-E97DB790615D}">
      <dgm:prSet/>
      <dgm:spPr/>
      <dgm:t>
        <a:bodyPr/>
        <a:lstStyle/>
        <a:p>
          <a:endParaRPr lang="en-US"/>
        </a:p>
      </dgm:t>
    </dgm:pt>
    <dgm:pt modelId="{B8E40F71-EFC6-45B9-B02E-B9FD5389987B}">
      <dgm:prSet phldrT="[Text]"/>
      <dgm:spPr/>
      <dgm:t>
        <a:bodyPr/>
        <a:lstStyle/>
        <a:p>
          <a:r>
            <a:rPr lang="en-US" dirty="0">
              <a:solidFill>
                <a:schemeClr val="accent3"/>
              </a:solidFill>
            </a:rPr>
            <a:t>S</a:t>
          </a:r>
          <a:r>
            <a:rPr lang="en-US" dirty="0">
              <a:solidFill>
                <a:schemeClr val="bg1"/>
              </a:solidFill>
            </a:rPr>
            <a:t>tudy</a:t>
          </a:r>
        </a:p>
      </dgm:t>
    </dgm:pt>
    <dgm:pt modelId="{2E1C92B9-5B80-4F17-A8C9-576A395C9FEA}" type="parTrans" cxnId="{8AAFF014-FE9A-473E-9565-9B03F822AA99}">
      <dgm:prSet/>
      <dgm:spPr/>
      <dgm:t>
        <a:bodyPr/>
        <a:lstStyle/>
        <a:p>
          <a:endParaRPr lang="en-US"/>
        </a:p>
      </dgm:t>
    </dgm:pt>
    <dgm:pt modelId="{794338D5-FFF6-4E8B-A5B5-B48C970A7F00}" type="sibTrans" cxnId="{8AAFF014-FE9A-473E-9565-9B03F822AA99}">
      <dgm:prSet/>
      <dgm:spPr/>
      <dgm:t>
        <a:bodyPr/>
        <a:lstStyle/>
        <a:p>
          <a:endParaRPr lang="en-US"/>
        </a:p>
      </dgm:t>
    </dgm:pt>
    <dgm:pt modelId="{45EBBAC9-AABD-4C4E-9205-F07EACFCA0A7}">
      <dgm:prSet phldrT="[Text]"/>
      <dgm:spPr/>
      <dgm:t>
        <a:bodyPr/>
        <a:lstStyle/>
        <a:p>
          <a:r>
            <a:rPr lang="en-US" dirty="0">
              <a:solidFill>
                <a:schemeClr val="accent3"/>
              </a:solidFill>
            </a:rPr>
            <a:t>A</a:t>
          </a:r>
          <a:r>
            <a:rPr lang="en-US" dirty="0">
              <a:solidFill>
                <a:schemeClr val="bg1"/>
              </a:solidFill>
            </a:rPr>
            <a:t>ct</a:t>
          </a:r>
        </a:p>
      </dgm:t>
    </dgm:pt>
    <dgm:pt modelId="{0B6F5BAA-A4E8-4E0C-B53B-1D7DA3D1024F}" type="parTrans" cxnId="{D973D121-B2CE-4115-9EF2-26662AF12507}">
      <dgm:prSet/>
      <dgm:spPr/>
      <dgm:t>
        <a:bodyPr/>
        <a:lstStyle/>
        <a:p>
          <a:endParaRPr lang="en-US"/>
        </a:p>
      </dgm:t>
    </dgm:pt>
    <dgm:pt modelId="{892898D5-29A4-4599-9BB4-6BA2C0D02529}" type="sibTrans" cxnId="{D973D121-B2CE-4115-9EF2-26662AF12507}">
      <dgm:prSet/>
      <dgm:spPr/>
      <dgm:t>
        <a:bodyPr/>
        <a:lstStyle/>
        <a:p>
          <a:endParaRPr lang="en-US"/>
        </a:p>
      </dgm:t>
    </dgm:pt>
    <dgm:pt modelId="{8E4831D2-EF27-4D71-9708-EFCB5BA18401}" type="pres">
      <dgm:prSet presAssocID="{20EBC462-A7FC-4104-89F3-1E0B34863BED}" presName="cycle" presStyleCnt="0">
        <dgm:presLayoutVars>
          <dgm:dir/>
          <dgm:resizeHandles val="exact"/>
        </dgm:presLayoutVars>
      </dgm:prSet>
      <dgm:spPr/>
    </dgm:pt>
    <dgm:pt modelId="{2005759D-E868-47AE-94A8-FDC83E8392D3}" type="pres">
      <dgm:prSet presAssocID="{D5817DDC-05BE-4ED2-902C-3B7361F34790}" presName="node" presStyleLbl="node1" presStyleIdx="0" presStyleCnt="4">
        <dgm:presLayoutVars>
          <dgm:bulletEnabled val="1"/>
        </dgm:presLayoutVars>
      </dgm:prSet>
      <dgm:spPr/>
    </dgm:pt>
    <dgm:pt modelId="{ABF5F6DC-5B6C-46D6-B30F-4CCC0FA51C8C}" type="pres">
      <dgm:prSet presAssocID="{D5817DDC-05BE-4ED2-902C-3B7361F34790}" presName="spNode" presStyleCnt="0"/>
      <dgm:spPr/>
    </dgm:pt>
    <dgm:pt modelId="{C328A62E-EAD4-44E0-9E47-C85E2318C24F}" type="pres">
      <dgm:prSet presAssocID="{EB98B48D-417B-437A-88CA-7D3221C3D645}" presName="sibTrans" presStyleLbl="sibTrans1D1" presStyleIdx="0" presStyleCnt="4"/>
      <dgm:spPr/>
    </dgm:pt>
    <dgm:pt modelId="{B46916FA-B929-4228-956B-EBA19112A334}" type="pres">
      <dgm:prSet presAssocID="{1E76CCE4-EB8B-40DE-ADF4-AC422EE485F1}" presName="node" presStyleLbl="node1" presStyleIdx="1" presStyleCnt="4" custRadScaleRad="171888" custRadScaleInc="209">
        <dgm:presLayoutVars>
          <dgm:bulletEnabled val="1"/>
        </dgm:presLayoutVars>
      </dgm:prSet>
      <dgm:spPr/>
    </dgm:pt>
    <dgm:pt modelId="{6BDB5A25-4B4D-4EE6-94A5-FC3F87AC5F91}" type="pres">
      <dgm:prSet presAssocID="{1E76CCE4-EB8B-40DE-ADF4-AC422EE485F1}" presName="spNode" presStyleCnt="0"/>
      <dgm:spPr/>
    </dgm:pt>
    <dgm:pt modelId="{8F957404-F15F-46D9-999A-5F1E81633F07}" type="pres">
      <dgm:prSet presAssocID="{A525ECCC-A54A-4194-BDD5-9C596028E68C}" presName="sibTrans" presStyleLbl="sibTrans1D1" presStyleIdx="1" presStyleCnt="4"/>
      <dgm:spPr/>
    </dgm:pt>
    <dgm:pt modelId="{154D9A44-BCD4-4517-9F5F-A27C0B399DFE}" type="pres">
      <dgm:prSet presAssocID="{B8E40F71-EFC6-45B9-B02E-B9FD5389987B}" presName="node" presStyleLbl="node1" presStyleIdx="2" presStyleCnt="4">
        <dgm:presLayoutVars>
          <dgm:bulletEnabled val="1"/>
        </dgm:presLayoutVars>
      </dgm:prSet>
      <dgm:spPr/>
    </dgm:pt>
    <dgm:pt modelId="{C212B0D4-933C-4435-84AF-A3D51FED5BEA}" type="pres">
      <dgm:prSet presAssocID="{B8E40F71-EFC6-45B9-B02E-B9FD5389987B}" presName="spNode" presStyleCnt="0"/>
      <dgm:spPr/>
    </dgm:pt>
    <dgm:pt modelId="{CD0C620A-84FE-468A-A389-6A6F4DB651AC}" type="pres">
      <dgm:prSet presAssocID="{794338D5-FFF6-4E8B-A5B5-B48C970A7F00}" presName="sibTrans" presStyleLbl="sibTrans1D1" presStyleIdx="2" presStyleCnt="4"/>
      <dgm:spPr/>
    </dgm:pt>
    <dgm:pt modelId="{54A9D222-6119-45E3-AB0F-1CB4E226F9FD}" type="pres">
      <dgm:prSet presAssocID="{45EBBAC9-AABD-4C4E-9205-F07EACFCA0A7}" presName="node" presStyleLbl="node1" presStyleIdx="3" presStyleCnt="4" custRadScaleRad="179020" custRadScaleInc="-201">
        <dgm:presLayoutVars>
          <dgm:bulletEnabled val="1"/>
        </dgm:presLayoutVars>
      </dgm:prSet>
      <dgm:spPr/>
    </dgm:pt>
    <dgm:pt modelId="{CDEB438A-F78D-40E3-BB90-9E980F05ECE7}" type="pres">
      <dgm:prSet presAssocID="{45EBBAC9-AABD-4C4E-9205-F07EACFCA0A7}" presName="spNode" presStyleCnt="0"/>
      <dgm:spPr/>
    </dgm:pt>
    <dgm:pt modelId="{3755B4BD-C1DB-4B79-A783-BEA9A2877EBF}" type="pres">
      <dgm:prSet presAssocID="{892898D5-29A4-4599-9BB4-6BA2C0D02529}" presName="sibTrans" presStyleLbl="sibTrans1D1" presStyleIdx="3" presStyleCnt="4"/>
      <dgm:spPr/>
    </dgm:pt>
  </dgm:ptLst>
  <dgm:cxnLst>
    <dgm:cxn modelId="{3F11E704-FD7F-4605-8B24-90256E098437}" type="presOf" srcId="{EB98B48D-417B-437A-88CA-7D3221C3D645}" destId="{C328A62E-EAD4-44E0-9E47-C85E2318C24F}" srcOrd="0" destOrd="0" presId="urn:microsoft.com/office/officeart/2005/8/layout/cycle5"/>
    <dgm:cxn modelId="{AF5C7A06-0277-4D6B-9523-86DD2B314974}" type="presOf" srcId="{1E76CCE4-EB8B-40DE-ADF4-AC422EE485F1}" destId="{B46916FA-B929-4228-956B-EBA19112A334}" srcOrd="0" destOrd="0" presId="urn:microsoft.com/office/officeart/2005/8/layout/cycle5"/>
    <dgm:cxn modelId="{8AAFF014-FE9A-473E-9565-9B03F822AA99}" srcId="{20EBC462-A7FC-4104-89F3-1E0B34863BED}" destId="{B8E40F71-EFC6-45B9-B02E-B9FD5389987B}" srcOrd="2" destOrd="0" parTransId="{2E1C92B9-5B80-4F17-A8C9-576A395C9FEA}" sibTransId="{794338D5-FFF6-4E8B-A5B5-B48C970A7F00}"/>
    <dgm:cxn modelId="{D973D121-B2CE-4115-9EF2-26662AF12507}" srcId="{20EBC462-A7FC-4104-89F3-1E0B34863BED}" destId="{45EBBAC9-AABD-4C4E-9205-F07EACFCA0A7}" srcOrd="3" destOrd="0" parTransId="{0B6F5BAA-A4E8-4E0C-B53B-1D7DA3D1024F}" sibTransId="{892898D5-29A4-4599-9BB4-6BA2C0D02529}"/>
    <dgm:cxn modelId="{66128632-BE01-437C-AE7E-AA65D2A78B7F}" type="presOf" srcId="{45EBBAC9-AABD-4C4E-9205-F07EACFCA0A7}" destId="{54A9D222-6119-45E3-AB0F-1CB4E226F9FD}" srcOrd="0" destOrd="0" presId="urn:microsoft.com/office/officeart/2005/8/layout/cycle5"/>
    <dgm:cxn modelId="{BCE56143-3C6F-4F44-98F8-F02E43C2F96E}" type="presOf" srcId="{B8E40F71-EFC6-45B9-B02E-B9FD5389987B}" destId="{154D9A44-BCD4-4517-9F5F-A27C0B399DFE}" srcOrd="0" destOrd="0" presId="urn:microsoft.com/office/officeart/2005/8/layout/cycle5"/>
    <dgm:cxn modelId="{CF37344E-69F4-4F6C-8755-E97DB790615D}" srcId="{20EBC462-A7FC-4104-89F3-1E0B34863BED}" destId="{1E76CCE4-EB8B-40DE-ADF4-AC422EE485F1}" srcOrd="1" destOrd="0" parTransId="{ACEB5DD0-7554-458F-AFD7-6817CD546FEC}" sibTransId="{A525ECCC-A54A-4194-BDD5-9C596028E68C}"/>
    <dgm:cxn modelId="{4F846978-5B7A-461A-ABAE-23FF970F6B9D}" type="presOf" srcId="{794338D5-FFF6-4E8B-A5B5-B48C970A7F00}" destId="{CD0C620A-84FE-468A-A389-6A6F4DB651AC}" srcOrd="0" destOrd="0" presId="urn:microsoft.com/office/officeart/2005/8/layout/cycle5"/>
    <dgm:cxn modelId="{9AA91892-0E76-430C-A7DA-80ECC8327873}" type="presOf" srcId="{20EBC462-A7FC-4104-89F3-1E0B34863BED}" destId="{8E4831D2-EF27-4D71-9708-EFCB5BA18401}" srcOrd="0" destOrd="0" presId="urn:microsoft.com/office/officeart/2005/8/layout/cycle5"/>
    <dgm:cxn modelId="{B1A3FED1-EF2E-4E4E-941F-A43F1F0AF31F}" srcId="{20EBC462-A7FC-4104-89F3-1E0B34863BED}" destId="{D5817DDC-05BE-4ED2-902C-3B7361F34790}" srcOrd="0" destOrd="0" parTransId="{3D4B3EFB-9662-4AC1-9567-0712AAE9C51C}" sibTransId="{EB98B48D-417B-437A-88CA-7D3221C3D645}"/>
    <dgm:cxn modelId="{349D8CD6-A2B8-4F90-861E-3A52F22BC166}" type="presOf" srcId="{D5817DDC-05BE-4ED2-902C-3B7361F34790}" destId="{2005759D-E868-47AE-94A8-FDC83E8392D3}" srcOrd="0" destOrd="0" presId="urn:microsoft.com/office/officeart/2005/8/layout/cycle5"/>
    <dgm:cxn modelId="{DD4B86F3-1EA4-49F1-B604-C80987FFF419}" type="presOf" srcId="{A525ECCC-A54A-4194-BDD5-9C596028E68C}" destId="{8F957404-F15F-46D9-999A-5F1E81633F07}" srcOrd="0" destOrd="0" presId="urn:microsoft.com/office/officeart/2005/8/layout/cycle5"/>
    <dgm:cxn modelId="{ED455EF6-B1C4-4B51-B1F0-82FAEFAB99C3}" type="presOf" srcId="{892898D5-29A4-4599-9BB4-6BA2C0D02529}" destId="{3755B4BD-C1DB-4B79-A783-BEA9A2877EBF}" srcOrd="0" destOrd="0" presId="urn:microsoft.com/office/officeart/2005/8/layout/cycle5"/>
    <dgm:cxn modelId="{105CAA70-F79F-4882-936B-75530DC3DA43}" type="presParOf" srcId="{8E4831D2-EF27-4D71-9708-EFCB5BA18401}" destId="{2005759D-E868-47AE-94A8-FDC83E8392D3}" srcOrd="0" destOrd="0" presId="urn:microsoft.com/office/officeart/2005/8/layout/cycle5"/>
    <dgm:cxn modelId="{DE729DB1-635C-4F01-A867-ABB707C334DD}" type="presParOf" srcId="{8E4831D2-EF27-4D71-9708-EFCB5BA18401}" destId="{ABF5F6DC-5B6C-46D6-B30F-4CCC0FA51C8C}" srcOrd="1" destOrd="0" presId="urn:microsoft.com/office/officeart/2005/8/layout/cycle5"/>
    <dgm:cxn modelId="{A56CF952-6C87-4FBE-96AE-FE71B3F2F071}" type="presParOf" srcId="{8E4831D2-EF27-4D71-9708-EFCB5BA18401}" destId="{C328A62E-EAD4-44E0-9E47-C85E2318C24F}" srcOrd="2" destOrd="0" presId="urn:microsoft.com/office/officeart/2005/8/layout/cycle5"/>
    <dgm:cxn modelId="{04BE676B-6D1B-416C-9E53-D6655273DCA1}" type="presParOf" srcId="{8E4831D2-EF27-4D71-9708-EFCB5BA18401}" destId="{B46916FA-B929-4228-956B-EBA19112A334}" srcOrd="3" destOrd="0" presId="urn:microsoft.com/office/officeart/2005/8/layout/cycle5"/>
    <dgm:cxn modelId="{529B2350-AF22-4431-BB54-33AD3189884F}" type="presParOf" srcId="{8E4831D2-EF27-4D71-9708-EFCB5BA18401}" destId="{6BDB5A25-4B4D-4EE6-94A5-FC3F87AC5F91}" srcOrd="4" destOrd="0" presId="urn:microsoft.com/office/officeart/2005/8/layout/cycle5"/>
    <dgm:cxn modelId="{93631E33-14B3-4115-9E7A-54A32D1373C1}" type="presParOf" srcId="{8E4831D2-EF27-4D71-9708-EFCB5BA18401}" destId="{8F957404-F15F-46D9-999A-5F1E81633F07}" srcOrd="5" destOrd="0" presId="urn:microsoft.com/office/officeart/2005/8/layout/cycle5"/>
    <dgm:cxn modelId="{6FC2D358-A24D-48A5-96A6-D3B837416A68}" type="presParOf" srcId="{8E4831D2-EF27-4D71-9708-EFCB5BA18401}" destId="{154D9A44-BCD4-4517-9F5F-A27C0B399DFE}" srcOrd="6" destOrd="0" presId="urn:microsoft.com/office/officeart/2005/8/layout/cycle5"/>
    <dgm:cxn modelId="{6D8D9A5F-61D8-4956-B750-947B5F74FC9E}" type="presParOf" srcId="{8E4831D2-EF27-4D71-9708-EFCB5BA18401}" destId="{C212B0D4-933C-4435-84AF-A3D51FED5BEA}" srcOrd="7" destOrd="0" presId="urn:microsoft.com/office/officeart/2005/8/layout/cycle5"/>
    <dgm:cxn modelId="{5245562C-DFDD-46B9-8B8B-83B6FD65EB27}" type="presParOf" srcId="{8E4831D2-EF27-4D71-9708-EFCB5BA18401}" destId="{CD0C620A-84FE-468A-A389-6A6F4DB651AC}" srcOrd="8" destOrd="0" presId="urn:microsoft.com/office/officeart/2005/8/layout/cycle5"/>
    <dgm:cxn modelId="{9557CC97-E751-458F-9DBD-F2EFF59D6499}" type="presParOf" srcId="{8E4831D2-EF27-4D71-9708-EFCB5BA18401}" destId="{54A9D222-6119-45E3-AB0F-1CB4E226F9FD}" srcOrd="9" destOrd="0" presId="urn:microsoft.com/office/officeart/2005/8/layout/cycle5"/>
    <dgm:cxn modelId="{314AC358-F35E-4725-9B3E-E4940CD51A7F}" type="presParOf" srcId="{8E4831D2-EF27-4D71-9708-EFCB5BA18401}" destId="{CDEB438A-F78D-40E3-BB90-9E980F05ECE7}" srcOrd="10" destOrd="0" presId="urn:microsoft.com/office/officeart/2005/8/layout/cycle5"/>
    <dgm:cxn modelId="{6F444FAB-FCB9-490B-AC70-B7EEBA9BD970}" type="presParOf" srcId="{8E4831D2-EF27-4D71-9708-EFCB5BA18401}" destId="{3755B4BD-C1DB-4B79-A783-BEA9A2877EBF}" srcOrd="11"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BC462-A7FC-4104-89F3-1E0B34863B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5817DDC-05BE-4ED2-902C-3B7361F34790}">
      <dgm:prSet phldrT="[Text]" custT="1"/>
      <dgm:spPr>
        <a:solidFill>
          <a:schemeClr val="accent5"/>
        </a:solidFill>
      </dgm:spPr>
      <dgm:t>
        <a:bodyPr/>
        <a:lstStyle/>
        <a:p>
          <a:r>
            <a:rPr lang="en-US" sz="1600" b="1" dirty="0">
              <a:solidFill>
                <a:schemeClr val="accent4"/>
              </a:solidFill>
              <a:latin typeface="Arial" panose="020B0604020202020204" pitchFamily="34" charset="0"/>
              <a:cs typeface="Arial" panose="020B0604020202020204" pitchFamily="34" charset="0"/>
            </a:rPr>
            <a:t>PLAN</a:t>
          </a:r>
        </a:p>
        <a:p>
          <a:r>
            <a:rPr lang="en-US" sz="1600" dirty="0">
              <a:solidFill>
                <a:prstClr val="black"/>
              </a:solidFill>
              <a:latin typeface="Arial" panose="020B0604020202020204" pitchFamily="34" charset="0"/>
              <a:cs typeface="Arial" panose="020B0604020202020204" pitchFamily="34" charset="0"/>
            </a:rPr>
            <a:t>Plan the change </a:t>
          </a:r>
          <a:endParaRPr lang="en-US" sz="1600" dirty="0">
            <a:solidFill>
              <a:schemeClr val="bg1"/>
            </a:solidFill>
            <a:latin typeface="Arial" panose="020B0604020202020204" pitchFamily="34" charset="0"/>
            <a:cs typeface="Arial" panose="020B0604020202020204" pitchFamily="34" charset="0"/>
          </a:endParaRPr>
        </a:p>
      </dgm:t>
    </dgm:pt>
    <dgm:pt modelId="{3D4B3EFB-9662-4AC1-9567-0712AAE9C51C}" type="parTrans" cxnId="{B1A3FED1-EF2E-4E4E-941F-A43F1F0AF31F}">
      <dgm:prSet/>
      <dgm:spPr/>
      <dgm:t>
        <a:bodyPr/>
        <a:lstStyle/>
        <a:p>
          <a:endParaRPr lang="en-US"/>
        </a:p>
      </dgm:t>
    </dgm:pt>
    <dgm:pt modelId="{EB98B48D-417B-437A-88CA-7D3221C3D645}" type="sibTrans" cxnId="{B1A3FED1-EF2E-4E4E-941F-A43F1F0AF31F}">
      <dgm:prSet/>
      <dgm:spPr>
        <a:ln w="12700">
          <a:solidFill>
            <a:schemeClr val="accent2"/>
          </a:solidFill>
        </a:ln>
      </dgm:spPr>
      <dgm:t>
        <a:bodyPr/>
        <a:lstStyle/>
        <a:p>
          <a:endParaRPr lang="en-US"/>
        </a:p>
      </dgm:t>
    </dgm:pt>
    <dgm:pt modelId="{1E76CCE4-EB8B-40DE-ADF4-AC422EE485F1}">
      <dgm:prSet phldrT="[Text]" custT="1"/>
      <dgm:spPr>
        <a:solidFill>
          <a:schemeClr val="accent5"/>
        </a:solidFill>
        <a:ln>
          <a:noFill/>
        </a:ln>
      </dgm:spPr>
      <dgm:t>
        <a:bodyPr/>
        <a:lstStyle/>
        <a:p>
          <a:pPr>
            <a:spcAft>
              <a:spcPts val="872"/>
            </a:spcAft>
          </a:pPr>
          <a:r>
            <a:rPr lang="en-US" sz="1600" b="1" dirty="0">
              <a:solidFill>
                <a:schemeClr val="accent4"/>
              </a:solidFill>
              <a:latin typeface="Arial" panose="020B0604020202020204" pitchFamily="34" charset="0"/>
              <a:cs typeface="Arial" panose="020B0604020202020204" pitchFamily="34" charset="0"/>
            </a:rPr>
            <a:t>DO</a:t>
          </a:r>
        </a:p>
        <a:p>
          <a:pPr>
            <a:spcAft>
              <a:spcPts val="872"/>
            </a:spcAft>
          </a:pPr>
          <a:r>
            <a:rPr lang="en-US" sz="1600" dirty="0">
              <a:solidFill>
                <a:prstClr val="black"/>
              </a:solidFill>
              <a:latin typeface="Arial" panose="020B0604020202020204" pitchFamily="34" charset="0"/>
              <a:cs typeface="Arial" panose="020B0604020202020204" pitchFamily="34" charset="0"/>
            </a:rPr>
            <a:t>Test the change</a:t>
          </a:r>
          <a:endParaRPr lang="en-US" sz="1600" dirty="0">
            <a:solidFill>
              <a:schemeClr val="bg1"/>
            </a:solidFill>
            <a:latin typeface="Arial" panose="020B0604020202020204" pitchFamily="34" charset="0"/>
            <a:cs typeface="Arial" panose="020B0604020202020204" pitchFamily="34" charset="0"/>
          </a:endParaRPr>
        </a:p>
      </dgm:t>
    </dgm:pt>
    <dgm:pt modelId="{ACEB5DD0-7554-458F-AFD7-6817CD546FEC}" type="parTrans" cxnId="{CF37344E-69F4-4F6C-8755-E97DB790615D}">
      <dgm:prSet/>
      <dgm:spPr/>
      <dgm:t>
        <a:bodyPr/>
        <a:lstStyle/>
        <a:p>
          <a:endParaRPr lang="en-US"/>
        </a:p>
      </dgm:t>
    </dgm:pt>
    <dgm:pt modelId="{A525ECCC-A54A-4194-BDD5-9C596028E68C}" type="sibTrans" cxnId="{CF37344E-69F4-4F6C-8755-E97DB790615D}">
      <dgm:prSet/>
      <dgm:spPr>
        <a:ln w="12700">
          <a:solidFill>
            <a:schemeClr val="accent2"/>
          </a:solidFill>
        </a:ln>
      </dgm:spPr>
      <dgm:t>
        <a:bodyPr/>
        <a:lstStyle/>
        <a:p>
          <a:endParaRPr lang="en-US"/>
        </a:p>
      </dgm:t>
    </dgm:pt>
    <dgm:pt modelId="{B8E40F71-EFC6-45B9-B02E-B9FD5389987B}">
      <dgm:prSet phldrT="[Text]" custT="1"/>
      <dgm:spPr>
        <a:solidFill>
          <a:schemeClr val="accent5"/>
        </a:solidFill>
      </dgm:spPr>
      <dgm:t>
        <a:bodyPr/>
        <a:lstStyle/>
        <a:p>
          <a:r>
            <a:rPr lang="en-US" sz="1600" b="1" dirty="0">
              <a:solidFill>
                <a:schemeClr val="accent4"/>
              </a:solidFill>
              <a:latin typeface="Arial" panose="020B0604020202020204" pitchFamily="34" charset="0"/>
              <a:cs typeface="Arial" panose="020B0604020202020204" pitchFamily="34" charset="0"/>
            </a:rPr>
            <a:t>STUDY</a:t>
          </a:r>
        </a:p>
        <a:p>
          <a:r>
            <a:rPr lang="en-US" sz="1600" dirty="0">
              <a:solidFill>
                <a:prstClr val="black"/>
              </a:solidFill>
              <a:latin typeface="Arial" panose="020B0604020202020204" pitchFamily="34" charset="0"/>
              <a:cs typeface="Arial" panose="020B0604020202020204" pitchFamily="34" charset="0"/>
            </a:rPr>
            <a:t>What did you learn? </a:t>
          </a:r>
          <a:endParaRPr lang="en-US" sz="1600" dirty="0">
            <a:solidFill>
              <a:schemeClr val="bg1"/>
            </a:solidFill>
            <a:latin typeface="Arial" panose="020B0604020202020204" pitchFamily="34" charset="0"/>
            <a:cs typeface="Arial" panose="020B0604020202020204" pitchFamily="34" charset="0"/>
          </a:endParaRPr>
        </a:p>
      </dgm:t>
    </dgm:pt>
    <dgm:pt modelId="{2E1C92B9-5B80-4F17-A8C9-576A395C9FEA}" type="parTrans" cxnId="{8AAFF014-FE9A-473E-9565-9B03F822AA99}">
      <dgm:prSet/>
      <dgm:spPr/>
      <dgm:t>
        <a:bodyPr/>
        <a:lstStyle/>
        <a:p>
          <a:endParaRPr lang="en-US"/>
        </a:p>
      </dgm:t>
    </dgm:pt>
    <dgm:pt modelId="{794338D5-FFF6-4E8B-A5B5-B48C970A7F00}" type="sibTrans" cxnId="{8AAFF014-FE9A-473E-9565-9B03F822AA99}">
      <dgm:prSet/>
      <dgm:spPr>
        <a:ln w="12700">
          <a:solidFill>
            <a:schemeClr val="accent2"/>
          </a:solidFill>
        </a:ln>
      </dgm:spPr>
      <dgm:t>
        <a:bodyPr/>
        <a:lstStyle/>
        <a:p>
          <a:endParaRPr lang="en-US"/>
        </a:p>
      </dgm:t>
    </dgm:pt>
    <dgm:pt modelId="{45EBBAC9-AABD-4C4E-9205-F07EACFCA0A7}">
      <dgm:prSet phldrT="[Text]" custT="1"/>
      <dgm:spPr>
        <a:solidFill>
          <a:schemeClr val="accent5"/>
        </a:solidFill>
      </dgm:spPr>
      <dgm:t>
        <a:bodyPr/>
        <a:lstStyle/>
        <a:p>
          <a:r>
            <a:rPr lang="en-US" sz="1600" b="1" dirty="0">
              <a:solidFill>
                <a:schemeClr val="accent4"/>
              </a:solidFill>
              <a:latin typeface="Arial" panose="020B0604020202020204" pitchFamily="34" charset="0"/>
              <a:cs typeface="Arial" panose="020B0604020202020204" pitchFamily="34" charset="0"/>
            </a:rPr>
            <a:t>ACT</a:t>
          </a:r>
        </a:p>
        <a:p>
          <a:r>
            <a:rPr lang="en-US" sz="1600" dirty="0">
              <a:solidFill>
                <a:prstClr val="black"/>
              </a:solidFill>
              <a:latin typeface="Arial" panose="020B0604020202020204" pitchFamily="34" charset="0"/>
              <a:cs typeface="Arial" panose="020B0604020202020204" pitchFamily="34" charset="0"/>
            </a:rPr>
            <a:t>Next steps on the basis of the test</a:t>
          </a:r>
          <a:endParaRPr lang="en-US" sz="1600" dirty="0">
            <a:solidFill>
              <a:schemeClr val="bg1"/>
            </a:solidFill>
            <a:latin typeface="Arial" panose="020B0604020202020204" pitchFamily="34" charset="0"/>
            <a:cs typeface="Arial" panose="020B0604020202020204" pitchFamily="34" charset="0"/>
          </a:endParaRPr>
        </a:p>
      </dgm:t>
    </dgm:pt>
    <dgm:pt modelId="{0B6F5BAA-A4E8-4E0C-B53B-1D7DA3D1024F}" type="parTrans" cxnId="{D973D121-B2CE-4115-9EF2-26662AF12507}">
      <dgm:prSet/>
      <dgm:spPr/>
      <dgm:t>
        <a:bodyPr/>
        <a:lstStyle/>
        <a:p>
          <a:endParaRPr lang="en-US"/>
        </a:p>
      </dgm:t>
    </dgm:pt>
    <dgm:pt modelId="{892898D5-29A4-4599-9BB4-6BA2C0D02529}" type="sibTrans" cxnId="{D973D121-B2CE-4115-9EF2-26662AF12507}">
      <dgm:prSet/>
      <dgm:spPr>
        <a:solidFill>
          <a:schemeClr val="accent2"/>
        </a:solidFill>
        <a:ln w="12700">
          <a:solidFill>
            <a:schemeClr val="accent2"/>
          </a:solidFill>
        </a:ln>
      </dgm:spPr>
      <dgm:t>
        <a:bodyPr/>
        <a:lstStyle/>
        <a:p>
          <a:endParaRPr lang="en-US"/>
        </a:p>
      </dgm:t>
    </dgm:pt>
    <dgm:pt modelId="{8E4831D2-EF27-4D71-9708-EFCB5BA18401}" type="pres">
      <dgm:prSet presAssocID="{20EBC462-A7FC-4104-89F3-1E0B34863BED}" presName="cycle" presStyleCnt="0">
        <dgm:presLayoutVars>
          <dgm:dir/>
          <dgm:resizeHandles val="exact"/>
        </dgm:presLayoutVars>
      </dgm:prSet>
      <dgm:spPr/>
    </dgm:pt>
    <dgm:pt modelId="{2005759D-E868-47AE-94A8-FDC83E8392D3}" type="pres">
      <dgm:prSet presAssocID="{D5817DDC-05BE-4ED2-902C-3B7361F34790}" presName="node" presStyleLbl="node1" presStyleIdx="0" presStyleCnt="4" custScaleY="115199" custRadScaleRad="98118">
        <dgm:presLayoutVars>
          <dgm:bulletEnabled val="1"/>
        </dgm:presLayoutVars>
      </dgm:prSet>
      <dgm:spPr/>
    </dgm:pt>
    <dgm:pt modelId="{ABF5F6DC-5B6C-46D6-B30F-4CCC0FA51C8C}" type="pres">
      <dgm:prSet presAssocID="{D5817DDC-05BE-4ED2-902C-3B7361F34790}" presName="spNode" presStyleCnt="0"/>
      <dgm:spPr/>
    </dgm:pt>
    <dgm:pt modelId="{C328A62E-EAD4-44E0-9E47-C85E2318C24F}" type="pres">
      <dgm:prSet presAssocID="{EB98B48D-417B-437A-88CA-7D3221C3D645}" presName="sibTrans" presStyleLbl="sibTrans1D1" presStyleIdx="0" presStyleCnt="4"/>
      <dgm:spPr/>
    </dgm:pt>
    <dgm:pt modelId="{B46916FA-B929-4228-956B-EBA19112A334}" type="pres">
      <dgm:prSet presAssocID="{1E76CCE4-EB8B-40DE-ADF4-AC422EE485F1}" presName="node" presStyleLbl="node1" presStyleIdx="1" presStyleCnt="4" custScaleY="117822" custRadScaleRad="100824" custRadScaleInc="3921">
        <dgm:presLayoutVars>
          <dgm:bulletEnabled val="1"/>
        </dgm:presLayoutVars>
      </dgm:prSet>
      <dgm:spPr/>
    </dgm:pt>
    <dgm:pt modelId="{6BDB5A25-4B4D-4EE6-94A5-FC3F87AC5F91}" type="pres">
      <dgm:prSet presAssocID="{1E76CCE4-EB8B-40DE-ADF4-AC422EE485F1}" presName="spNode" presStyleCnt="0"/>
      <dgm:spPr/>
    </dgm:pt>
    <dgm:pt modelId="{8F957404-F15F-46D9-999A-5F1E81633F07}" type="pres">
      <dgm:prSet presAssocID="{A525ECCC-A54A-4194-BDD5-9C596028E68C}" presName="sibTrans" presStyleLbl="sibTrans1D1" presStyleIdx="1" presStyleCnt="4"/>
      <dgm:spPr/>
    </dgm:pt>
    <dgm:pt modelId="{154D9A44-BCD4-4517-9F5F-A27C0B399DFE}" type="pres">
      <dgm:prSet presAssocID="{B8E40F71-EFC6-45B9-B02E-B9FD5389987B}" presName="node" presStyleLbl="node1" presStyleIdx="2" presStyleCnt="4" custScaleY="113924" custRadScaleRad="101882">
        <dgm:presLayoutVars>
          <dgm:bulletEnabled val="1"/>
        </dgm:presLayoutVars>
      </dgm:prSet>
      <dgm:spPr/>
    </dgm:pt>
    <dgm:pt modelId="{C212B0D4-933C-4435-84AF-A3D51FED5BEA}" type="pres">
      <dgm:prSet presAssocID="{B8E40F71-EFC6-45B9-B02E-B9FD5389987B}" presName="spNode" presStyleCnt="0"/>
      <dgm:spPr/>
    </dgm:pt>
    <dgm:pt modelId="{CD0C620A-84FE-468A-A389-6A6F4DB651AC}" type="pres">
      <dgm:prSet presAssocID="{794338D5-FFF6-4E8B-A5B5-B48C970A7F00}" presName="sibTrans" presStyleLbl="sibTrans1D1" presStyleIdx="2" presStyleCnt="4"/>
      <dgm:spPr/>
    </dgm:pt>
    <dgm:pt modelId="{54A9D222-6119-45E3-AB0F-1CB4E226F9FD}" type="pres">
      <dgm:prSet presAssocID="{45EBBAC9-AABD-4C4E-9205-F07EACFCA0A7}" presName="node" presStyleLbl="node1" presStyleIdx="3" presStyleCnt="4" custScaleY="115749" custRadScaleRad="100824" custRadScaleInc="-3921">
        <dgm:presLayoutVars>
          <dgm:bulletEnabled val="1"/>
        </dgm:presLayoutVars>
      </dgm:prSet>
      <dgm:spPr/>
    </dgm:pt>
    <dgm:pt modelId="{CDEB438A-F78D-40E3-BB90-9E980F05ECE7}" type="pres">
      <dgm:prSet presAssocID="{45EBBAC9-AABD-4C4E-9205-F07EACFCA0A7}" presName="spNode" presStyleCnt="0"/>
      <dgm:spPr/>
    </dgm:pt>
    <dgm:pt modelId="{3755B4BD-C1DB-4B79-A783-BEA9A2877EBF}" type="pres">
      <dgm:prSet presAssocID="{892898D5-29A4-4599-9BB4-6BA2C0D02529}" presName="sibTrans" presStyleLbl="sibTrans1D1" presStyleIdx="3" presStyleCnt="4"/>
      <dgm:spPr/>
    </dgm:pt>
  </dgm:ptLst>
  <dgm:cxnLst>
    <dgm:cxn modelId="{3F11E704-FD7F-4605-8B24-90256E098437}" type="presOf" srcId="{EB98B48D-417B-437A-88CA-7D3221C3D645}" destId="{C328A62E-EAD4-44E0-9E47-C85E2318C24F}" srcOrd="0" destOrd="0" presId="urn:microsoft.com/office/officeart/2005/8/layout/cycle5"/>
    <dgm:cxn modelId="{AF5C7A06-0277-4D6B-9523-86DD2B314974}" type="presOf" srcId="{1E76CCE4-EB8B-40DE-ADF4-AC422EE485F1}" destId="{B46916FA-B929-4228-956B-EBA19112A334}" srcOrd="0" destOrd="0" presId="urn:microsoft.com/office/officeart/2005/8/layout/cycle5"/>
    <dgm:cxn modelId="{8AAFF014-FE9A-473E-9565-9B03F822AA99}" srcId="{20EBC462-A7FC-4104-89F3-1E0B34863BED}" destId="{B8E40F71-EFC6-45B9-B02E-B9FD5389987B}" srcOrd="2" destOrd="0" parTransId="{2E1C92B9-5B80-4F17-A8C9-576A395C9FEA}" sibTransId="{794338D5-FFF6-4E8B-A5B5-B48C970A7F00}"/>
    <dgm:cxn modelId="{D973D121-B2CE-4115-9EF2-26662AF12507}" srcId="{20EBC462-A7FC-4104-89F3-1E0B34863BED}" destId="{45EBBAC9-AABD-4C4E-9205-F07EACFCA0A7}" srcOrd="3" destOrd="0" parTransId="{0B6F5BAA-A4E8-4E0C-B53B-1D7DA3D1024F}" sibTransId="{892898D5-29A4-4599-9BB4-6BA2C0D02529}"/>
    <dgm:cxn modelId="{66128632-BE01-437C-AE7E-AA65D2A78B7F}" type="presOf" srcId="{45EBBAC9-AABD-4C4E-9205-F07EACFCA0A7}" destId="{54A9D222-6119-45E3-AB0F-1CB4E226F9FD}" srcOrd="0" destOrd="0" presId="urn:microsoft.com/office/officeart/2005/8/layout/cycle5"/>
    <dgm:cxn modelId="{BCE56143-3C6F-4F44-98F8-F02E43C2F96E}" type="presOf" srcId="{B8E40F71-EFC6-45B9-B02E-B9FD5389987B}" destId="{154D9A44-BCD4-4517-9F5F-A27C0B399DFE}" srcOrd="0" destOrd="0" presId="urn:microsoft.com/office/officeart/2005/8/layout/cycle5"/>
    <dgm:cxn modelId="{CF37344E-69F4-4F6C-8755-E97DB790615D}" srcId="{20EBC462-A7FC-4104-89F3-1E0B34863BED}" destId="{1E76CCE4-EB8B-40DE-ADF4-AC422EE485F1}" srcOrd="1" destOrd="0" parTransId="{ACEB5DD0-7554-458F-AFD7-6817CD546FEC}" sibTransId="{A525ECCC-A54A-4194-BDD5-9C596028E68C}"/>
    <dgm:cxn modelId="{4F846978-5B7A-461A-ABAE-23FF970F6B9D}" type="presOf" srcId="{794338D5-FFF6-4E8B-A5B5-B48C970A7F00}" destId="{CD0C620A-84FE-468A-A389-6A6F4DB651AC}" srcOrd="0" destOrd="0" presId="urn:microsoft.com/office/officeart/2005/8/layout/cycle5"/>
    <dgm:cxn modelId="{9AA91892-0E76-430C-A7DA-80ECC8327873}" type="presOf" srcId="{20EBC462-A7FC-4104-89F3-1E0B34863BED}" destId="{8E4831D2-EF27-4D71-9708-EFCB5BA18401}" srcOrd="0" destOrd="0" presId="urn:microsoft.com/office/officeart/2005/8/layout/cycle5"/>
    <dgm:cxn modelId="{B1A3FED1-EF2E-4E4E-941F-A43F1F0AF31F}" srcId="{20EBC462-A7FC-4104-89F3-1E0B34863BED}" destId="{D5817DDC-05BE-4ED2-902C-3B7361F34790}" srcOrd="0" destOrd="0" parTransId="{3D4B3EFB-9662-4AC1-9567-0712AAE9C51C}" sibTransId="{EB98B48D-417B-437A-88CA-7D3221C3D645}"/>
    <dgm:cxn modelId="{349D8CD6-A2B8-4F90-861E-3A52F22BC166}" type="presOf" srcId="{D5817DDC-05BE-4ED2-902C-3B7361F34790}" destId="{2005759D-E868-47AE-94A8-FDC83E8392D3}" srcOrd="0" destOrd="0" presId="urn:microsoft.com/office/officeart/2005/8/layout/cycle5"/>
    <dgm:cxn modelId="{DD4B86F3-1EA4-49F1-B604-C80987FFF419}" type="presOf" srcId="{A525ECCC-A54A-4194-BDD5-9C596028E68C}" destId="{8F957404-F15F-46D9-999A-5F1E81633F07}" srcOrd="0" destOrd="0" presId="urn:microsoft.com/office/officeart/2005/8/layout/cycle5"/>
    <dgm:cxn modelId="{ED455EF6-B1C4-4B51-B1F0-82FAEFAB99C3}" type="presOf" srcId="{892898D5-29A4-4599-9BB4-6BA2C0D02529}" destId="{3755B4BD-C1DB-4B79-A783-BEA9A2877EBF}" srcOrd="0" destOrd="0" presId="urn:microsoft.com/office/officeart/2005/8/layout/cycle5"/>
    <dgm:cxn modelId="{105CAA70-F79F-4882-936B-75530DC3DA43}" type="presParOf" srcId="{8E4831D2-EF27-4D71-9708-EFCB5BA18401}" destId="{2005759D-E868-47AE-94A8-FDC83E8392D3}" srcOrd="0" destOrd="0" presId="urn:microsoft.com/office/officeart/2005/8/layout/cycle5"/>
    <dgm:cxn modelId="{DE729DB1-635C-4F01-A867-ABB707C334DD}" type="presParOf" srcId="{8E4831D2-EF27-4D71-9708-EFCB5BA18401}" destId="{ABF5F6DC-5B6C-46D6-B30F-4CCC0FA51C8C}" srcOrd="1" destOrd="0" presId="urn:microsoft.com/office/officeart/2005/8/layout/cycle5"/>
    <dgm:cxn modelId="{A56CF952-6C87-4FBE-96AE-FE71B3F2F071}" type="presParOf" srcId="{8E4831D2-EF27-4D71-9708-EFCB5BA18401}" destId="{C328A62E-EAD4-44E0-9E47-C85E2318C24F}" srcOrd="2" destOrd="0" presId="urn:microsoft.com/office/officeart/2005/8/layout/cycle5"/>
    <dgm:cxn modelId="{04BE676B-6D1B-416C-9E53-D6655273DCA1}" type="presParOf" srcId="{8E4831D2-EF27-4D71-9708-EFCB5BA18401}" destId="{B46916FA-B929-4228-956B-EBA19112A334}" srcOrd="3" destOrd="0" presId="urn:microsoft.com/office/officeart/2005/8/layout/cycle5"/>
    <dgm:cxn modelId="{529B2350-AF22-4431-BB54-33AD3189884F}" type="presParOf" srcId="{8E4831D2-EF27-4D71-9708-EFCB5BA18401}" destId="{6BDB5A25-4B4D-4EE6-94A5-FC3F87AC5F91}" srcOrd="4" destOrd="0" presId="urn:microsoft.com/office/officeart/2005/8/layout/cycle5"/>
    <dgm:cxn modelId="{93631E33-14B3-4115-9E7A-54A32D1373C1}" type="presParOf" srcId="{8E4831D2-EF27-4D71-9708-EFCB5BA18401}" destId="{8F957404-F15F-46D9-999A-5F1E81633F07}" srcOrd="5" destOrd="0" presId="urn:microsoft.com/office/officeart/2005/8/layout/cycle5"/>
    <dgm:cxn modelId="{6FC2D358-A24D-48A5-96A6-D3B837416A68}" type="presParOf" srcId="{8E4831D2-EF27-4D71-9708-EFCB5BA18401}" destId="{154D9A44-BCD4-4517-9F5F-A27C0B399DFE}" srcOrd="6" destOrd="0" presId="urn:microsoft.com/office/officeart/2005/8/layout/cycle5"/>
    <dgm:cxn modelId="{6D8D9A5F-61D8-4956-B750-947B5F74FC9E}" type="presParOf" srcId="{8E4831D2-EF27-4D71-9708-EFCB5BA18401}" destId="{C212B0D4-933C-4435-84AF-A3D51FED5BEA}" srcOrd="7" destOrd="0" presId="urn:microsoft.com/office/officeart/2005/8/layout/cycle5"/>
    <dgm:cxn modelId="{5245562C-DFDD-46B9-8B8B-83B6FD65EB27}" type="presParOf" srcId="{8E4831D2-EF27-4D71-9708-EFCB5BA18401}" destId="{CD0C620A-84FE-468A-A389-6A6F4DB651AC}" srcOrd="8" destOrd="0" presId="urn:microsoft.com/office/officeart/2005/8/layout/cycle5"/>
    <dgm:cxn modelId="{9557CC97-E751-458F-9DBD-F2EFF59D6499}" type="presParOf" srcId="{8E4831D2-EF27-4D71-9708-EFCB5BA18401}" destId="{54A9D222-6119-45E3-AB0F-1CB4E226F9FD}" srcOrd="9" destOrd="0" presId="urn:microsoft.com/office/officeart/2005/8/layout/cycle5"/>
    <dgm:cxn modelId="{314AC358-F35E-4725-9B3E-E4940CD51A7F}" type="presParOf" srcId="{8E4831D2-EF27-4D71-9708-EFCB5BA18401}" destId="{CDEB438A-F78D-40E3-BB90-9E980F05ECE7}" srcOrd="10" destOrd="0" presId="urn:microsoft.com/office/officeart/2005/8/layout/cycle5"/>
    <dgm:cxn modelId="{6F444FAB-FCB9-490B-AC70-B7EEBA9BD970}" type="presParOf" srcId="{8E4831D2-EF27-4D71-9708-EFCB5BA18401}" destId="{3755B4BD-C1DB-4B79-A783-BEA9A2877EBF}" srcOrd="11"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5759D-E868-47AE-94A8-FDC83E8392D3}">
      <dsp:nvSpPr>
        <dsp:cNvPr id="0" name=""/>
        <dsp:cNvSpPr/>
      </dsp:nvSpPr>
      <dsp:spPr>
        <a:xfrm>
          <a:off x="1065575" y="1197"/>
          <a:ext cx="984192" cy="63972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3"/>
              </a:solidFill>
            </a:rPr>
            <a:t>P</a:t>
          </a:r>
          <a:r>
            <a:rPr lang="en-US" sz="2500" kern="1200" dirty="0">
              <a:solidFill>
                <a:schemeClr val="bg1"/>
              </a:solidFill>
            </a:rPr>
            <a:t>lan </a:t>
          </a:r>
        </a:p>
      </dsp:txBody>
      <dsp:txXfrm>
        <a:off x="1096804" y="32426"/>
        <a:ext cx="921734" cy="577267"/>
      </dsp:txXfrm>
    </dsp:sp>
    <dsp:sp modelId="{C328A62E-EAD4-44E0-9E47-C85E2318C24F}">
      <dsp:nvSpPr>
        <dsp:cNvPr id="0" name=""/>
        <dsp:cNvSpPr/>
      </dsp:nvSpPr>
      <dsp:spPr>
        <a:xfrm>
          <a:off x="511239" y="326588"/>
          <a:ext cx="2114176" cy="2114176"/>
        </a:xfrm>
        <a:custGeom>
          <a:avLst/>
          <a:gdLst/>
          <a:ahLst/>
          <a:cxnLst/>
          <a:rect l="0" t="0" r="0" b="0"/>
          <a:pathLst>
            <a:path>
              <a:moveTo>
                <a:pt x="1676647" y="200594"/>
              </a:moveTo>
              <a:arcTo wR="1057088" hR="1057088" stAng="18352843" swAng="165103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46916FA-B929-4228-956B-EBA19112A334}">
      <dsp:nvSpPr>
        <dsp:cNvPr id="0" name=""/>
        <dsp:cNvSpPr/>
      </dsp:nvSpPr>
      <dsp:spPr>
        <a:xfrm>
          <a:off x="2131150" y="1060274"/>
          <a:ext cx="984192" cy="639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3"/>
              </a:solidFill>
            </a:rPr>
            <a:t>D</a:t>
          </a:r>
          <a:r>
            <a:rPr lang="en-US" sz="2500" kern="1200" dirty="0">
              <a:solidFill>
                <a:schemeClr val="bg1"/>
              </a:solidFill>
            </a:rPr>
            <a:t>o</a:t>
          </a:r>
        </a:p>
      </dsp:txBody>
      <dsp:txXfrm>
        <a:off x="2162379" y="1091503"/>
        <a:ext cx="921734" cy="577267"/>
      </dsp:txXfrm>
    </dsp:sp>
    <dsp:sp modelId="{8F957404-F15F-46D9-999A-5F1E81633F07}">
      <dsp:nvSpPr>
        <dsp:cNvPr id="0" name=""/>
        <dsp:cNvSpPr/>
      </dsp:nvSpPr>
      <dsp:spPr>
        <a:xfrm>
          <a:off x="511281" y="315510"/>
          <a:ext cx="2114176" cy="2114176"/>
        </a:xfrm>
        <a:custGeom>
          <a:avLst/>
          <a:gdLst/>
          <a:ahLst/>
          <a:cxnLst/>
          <a:rect l="0" t="0" r="0" b="0"/>
          <a:pathLst>
            <a:path>
              <a:moveTo>
                <a:pt x="2000728" y="1533511"/>
              </a:moveTo>
              <a:arcTo wR="1057088" hR="1057088" stAng="1607292" swAng="164251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54D9A44-BCD4-4517-9F5F-A27C0B399DFE}">
      <dsp:nvSpPr>
        <dsp:cNvPr id="0" name=""/>
        <dsp:cNvSpPr/>
      </dsp:nvSpPr>
      <dsp:spPr>
        <a:xfrm>
          <a:off x="1065575" y="2115374"/>
          <a:ext cx="984192" cy="639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3"/>
              </a:solidFill>
            </a:rPr>
            <a:t>S</a:t>
          </a:r>
          <a:r>
            <a:rPr lang="en-US" sz="2500" kern="1200" dirty="0">
              <a:solidFill>
                <a:schemeClr val="bg1"/>
              </a:solidFill>
            </a:rPr>
            <a:t>tudy</a:t>
          </a:r>
        </a:p>
      </dsp:txBody>
      <dsp:txXfrm>
        <a:off x="1096804" y="2146603"/>
        <a:ext cx="921734" cy="577267"/>
      </dsp:txXfrm>
    </dsp:sp>
    <dsp:sp modelId="{CD0C620A-84FE-468A-A389-6A6F4DB651AC}">
      <dsp:nvSpPr>
        <dsp:cNvPr id="0" name=""/>
        <dsp:cNvSpPr/>
      </dsp:nvSpPr>
      <dsp:spPr>
        <a:xfrm>
          <a:off x="489884" y="315510"/>
          <a:ext cx="2114176" cy="2114176"/>
        </a:xfrm>
        <a:custGeom>
          <a:avLst/>
          <a:gdLst/>
          <a:ahLst/>
          <a:cxnLst/>
          <a:rect l="0" t="0" r="0" b="0"/>
          <a:pathLst>
            <a:path>
              <a:moveTo>
                <a:pt x="438190" y="1914060"/>
              </a:moveTo>
              <a:arcTo wR="1057088" hR="1057088" stAng="7550190" swAng="164250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4A9D222-6119-45E3-AB0F-1CB4E226F9FD}">
      <dsp:nvSpPr>
        <dsp:cNvPr id="0" name=""/>
        <dsp:cNvSpPr/>
      </dsp:nvSpPr>
      <dsp:spPr>
        <a:xfrm>
          <a:off x="0" y="1060277"/>
          <a:ext cx="984192" cy="639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3"/>
              </a:solidFill>
            </a:rPr>
            <a:t>A</a:t>
          </a:r>
          <a:r>
            <a:rPr lang="en-US" sz="2500" kern="1200" dirty="0">
              <a:solidFill>
                <a:schemeClr val="bg1"/>
              </a:solidFill>
            </a:rPr>
            <a:t>ct</a:t>
          </a:r>
        </a:p>
      </dsp:txBody>
      <dsp:txXfrm>
        <a:off x="31229" y="1091506"/>
        <a:ext cx="921734" cy="577267"/>
      </dsp:txXfrm>
    </dsp:sp>
    <dsp:sp modelId="{3755B4BD-C1DB-4B79-A783-BEA9A2877EBF}">
      <dsp:nvSpPr>
        <dsp:cNvPr id="0" name=""/>
        <dsp:cNvSpPr/>
      </dsp:nvSpPr>
      <dsp:spPr>
        <a:xfrm>
          <a:off x="489926" y="326588"/>
          <a:ext cx="2114176" cy="2114176"/>
        </a:xfrm>
        <a:custGeom>
          <a:avLst/>
          <a:gdLst/>
          <a:ahLst/>
          <a:cxnLst/>
          <a:rect l="0" t="0" r="0" b="0"/>
          <a:pathLst>
            <a:path>
              <a:moveTo>
                <a:pt x="111903" y="583736"/>
              </a:moveTo>
              <a:arcTo wR="1057088" hR="1057088" stAng="12396114" swAng="165104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5759D-E868-47AE-94A8-FDC83E8392D3}">
      <dsp:nvSpPr>
        <dsp:cNvPr id="0" name=""/>
        <dsp:cNvSpPr/>
      </dsp:nvSpPr>
      <dsp:spPr>
        <a:xfrm>
          <a:off x="1453706" y="-34768"/>
          <a:ext cx="1342680" cy="100539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latin typeface="Arial" panose="020B0604020202020204" pitchFamily="34" charset="0"/>
              <a:cs typeface="Arial" panose="020B0604020202020204" pitchFamily="34" charset="0"/>
            </a:rPr>
            <a:t>PLAN</a:t>
          </a:r>
        </a:p>
        <a:p>
          <a:pPr marL="0" lvl="0" indent="0" algn="ctr" defTabSz="711200">
            <a:lnSpc>
              <a:spcPct val="90000"/>
            </a:lnSpc>
            <a:spcBef>
              <a:spcPct val="0"/>
            </a:spcBef>
            <a:spcAft>
              <a:spcPct val="35000"/>
            </a:spcAft>
            <a:buNone/>
          </a:pPr>
          <a:r>
            <a:rPr lang="en-US" sz="1600" kern="1200" dirty="0">
              <a:solidFill>
                <a:prstClr val="black"/>
              </a:solidFill>
              <a:latin typeface="Arial" panose="020B0604020202020204" pitchFamily="34" charset="0"/>
              <a:cs typeface="Arial" panose="020B0604020202020204" pitchFamily="34" charset="0"/>
            </a:rPr>
            <a:t>Plan the change </a:t>
          </a:r>
          <a:endParaRPr lang="en-US" sz="1600" kern="1200" dirty="0">
            <a:solidFill>
              <a:schemeClr val="bg1"/>
            </a:solidFill>
            <a:latin typeface="Arial" panose="020B0604020202020204" pitchFamily="34" charset="0"/>
            <a:cs typeface="Arial" panose="020B0604020202020204" pitchFamily="34" charset="0"/>
          </a:endParaRPr>
        </a:p>
      </dsp:txBody>
      <dsp:txXfrm>
        <a:off x="1502785" y="14311"/>
        <a:ext cx="1244522" cy="907232"/>
      </dsp:txXfrm>
    </dsp:sp>
    <dsp:sp modelId="{C328A62E-EAD4-44E0-9E47-C85E2318C24F}">
      <dsp:nvSpPr>
        <dsp:cNvPr id="0" name=""/>
        <dsp:cNvSpPr/>
      </dsp:nvSpPr>
      <dsp:spPr>
        <a:xfrm>
          <a:off x="712832" y="486826"/>
          <a:ext cx="2884255" cy="2884255"/>
        </a:xfrm>
        <a:custGeom>
          <a:avLst/>
          <a:gdLst/>
          <a:ahLst/>
          <a:cxnLst/>
          <a:rect l="0" t="0" r="0" b="0"/>
          <a:pathLst>
            <a:path>
              <a:moveTo>
                <a:pt x="2261548" y="255417"/>
              </a:moveTo>
              <a:arcTo wR="1442127" hR="1442127" stAng="18277499" swAng="1534958"/>
            </a:path>
          </a:pathLst>
        </a:custGeom>
        <a:noFill/>
        <a:ln w="127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B46916FA-B929-4228-956B-EBA19112A334}">
      <dsp:nvSpPr>
        <dsp:cNvPr id="0" name=""/>
        <dsp:cNvSpPr/>
      </dsp:nvSpPr>
      <dsp:spPr>
        <a:xfrm>
          <a:off x="2907410" y="1398622"/>
          <a:ext cx="1342680" cy="1028282"/>
        </a:xfrm>
        <a:prstGeom prst="round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872"/>
            </a:spcAft>
            <a:buNone/>
          </a:pPr>
          <a:r>
            <a:rPr lang="en-US" sz="1600" b="1" kern="1200" dirty="0">
              <a:solidFill>
                <a:schemeClr val="accent4"/>
              </a:solidFill>
              <a:latin typeface="Arial" panose="020B0604020202020204" pitchFamily="34" charset="0"/>
              <a:cs typeface="Arial" panose="020B0604020202020204" pitchFamily="34" charset="0"/>
            </a:rPr>
            <a:t>DO</a:t>
          </a:r>
        </a:p>
        <a:p>
          <a:pPr marL="0" lvl="0" indent="0" algn="ctr" defTabSz="711200">
            <a:lnSpc>
              <a:spcPct val="90000"/>
            </a:lnSpc>
            <a:spcBef>
              <a:spcPct val="0"/>
            </a:spcBef>
            <a:spcAft>
              <a:spcPts val="872"/>
            </a:spcAft>
            <a:buNone/>
          </a:pPr>
          <a:r>
            <a:rPr lang="en-US" sz="1600" kern="1200" dirty="0">
              <a:solidFill>
                <a:prstClr val="black"/>
              </a:solidFill>
              <a:latin typeface="Arial" panose="020B0604020202020204" pitchFamily="34" charset="0"/>
              <a:cs typeface="Arial" panose="020B0604020202020204" pitchFamily="34" charset="0"/>
            </a:rPr>
            <a:t>Test the change</a:t>
          </a:r>
          <a:endParaRPr lang="en-US" sz="1600" kern="1200" dirty="0">
            <a:solidFill>
              <a:schemeClr val="bg1"/>
            </a:solidFill>
            <a:latin typeface="Arial" panose="020B0604020202020204" pitchFamily="34" charset="0"/>
            <a:cs typeface="Arial" panose="020B0604020202020204" pitchFamily="34" charset="0"/>
          </a:endParaRPr>
        </a:p>
      </dsp:txBody>
      <dsp:txXfrm>
        <a:off x="2957607" y="1448819"/>
        <a:ext cx="1242286" cy="927888"/>
      </dsp:txXfrm>
    </dsp:sp>
    <dsp:sp modelId="{8F957404-F15F-46D9-999A-5F1E81633F07}">
      <dsp:nvSpPr>
        <dsp:cNvPr id="0" name=""/>
        <dsp:cNvSpPr/>
      </dsp:nvSpPr>
      <dsp:spPr>
        <a:xfrm>
          <a:off x="699208" y="432350"/>
          <a:ext cx="2884255" cy="2884255"/>
        </a:xfrm>
        <a:custGeom>
          <a:avLst/>
          <a:gdLst/>
          <a:ahLst/>
          <a:cxnLst/>
          <a:rect l="0" t="0" r="0" b="0"/>
          <a:pathLst>
            <a:path>
              <a:moveTo>
                <a:pt x="2685361" y="2172951"/>
              </a:moveTo>
              <a:arcTo wR="1442127" hR="1442127" stAng="1826925" swAng="1476660"/>
            </a:path>
          </a:pathLst>
        </a:custGeom>
        <a:noFill/>
        <a:ln w="127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154D9A44-BCD4-4517-9F5F-A27C0B399DFE}">
      <dsp:nvSpPr>
        <dsp:cNvPr id="0" name=""/>
        <dsp:cNvSpPr/>
      </dsp:nvSpPr>
      <dsp:spPr>
        <a:xfrm>
          <a:off x="1453706" y="2827910"/>
          <a:ext cx="1342680" cy="99426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latin typeface="Arial" panose="020B0604020202020204" pitchFamily="34" charset="0"/>
              <a:cs typeface="Arial" panose="020B0604020202020204" pitchFamily="34" charset="0"/>
            </a:rPr>
            <a:t>STUDY</a:t>
          </a:r>
        </a:p>
        <a:p>
          <a:pPr marL="0" lvl="0" indent="0" algn="ctr" defTabSz="711200">
            <a:lnSpc>
              <a:spcPct val="90000"/>
            </a:lnSpc>
            <a:spcBef>
              <a:spcPct val="0"/>
            </a:spcBef>
            <a:spcAft>
              <a:spcPct val="35000"/>
            </a:spcAft>
            <a:buNone/>
          </a:pPr>
          <a:r>
            <a:rPr lang="en-US" sz="1600" kern="1200" dirty="0">
              <a:solidFill>
                <a:prstClr val="black"/>
              </a:solidFill>
              <a:latin typeface="Arial" panose="020B0604020202020204" pitchFamily="34" charset="0"/>
              <a:cs typeface="Arial" panose="020B0604020202020204" pitchFamily="34" charset="0"/>
            </a:rPr>
            <a:t>What did you learn? </a:t>
          </a:r>
          <a:endParaRPr lang="en-US" sz="1600" kern="1200" dirty="0">
            <a:solidFill>
              <a:schemeClr val="bg1"/>
            </a:solidFill>
            <a:latin typeface="Arial" panose="020B0604020202020204" pitchFamily="34" charset="0"/>
            <a:cs typeface="Arial" panose="020B0604020202020204" pitchFamily="34" charset="0"/>
          </a:endParaRPr>
        </a:p>
      </dsp:txBody>
      <dsp:txXfrm>
        <a:off x="1502242" y="2876446"/>
        <a:ext cx="1245608" cy="897191"/>
      </dsp:txXfrm>
    </dsp:sp>
    <dsp:sp modelId="{CD0C620A-84FE-468A-A389-6A6F4DB651AC}">
      <dsp:nvSpPr>
        <dsp:cNvPr id="0" name=""/>
        <dsp:cNvSpPr/>
      </dsp:nvSpPr>
      <dsp:spPr>
        <a:xfrm>
          <a:off x="666756" y="432415"/>
          <a:ext cx="2884255" cy="2884255"/>
        </a:xfrm>
        <a:custGeom>
          <a:avLst/>
          <a:gdLst/>
          <a:ahLst/>
          <a:cxnLst/>
          <a:rect l="0" t="0" r="0" b="0"/>
          <a:pathLst>
            <a:path>
              <a:moveTo>
                <a:pt x="614580" y="2623186"/>
              </a:moveTo>
              <a:arcTo wR="1442127" hR="1442127" stAng="7501096" swAng="1491119"/>
            </a:path>
          </a:pathLst>
        </a:custGeom>
        <a:noFill/>
        <a:ln w="127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54A9D222-6119-45E3-AB0F-1CB4E226F9FD}">
      <dsp:nvSpPr>
        <dsp:cNvPr id="0" name=""/>
        <dsp:cNvSpPr/>
      </dsp:nvSpPr>
      <dsp:spPr>
        <a:xfrm>
          <a:off x="1" y="1407668"/>
          <a:ext cx="1342680" cy="101019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latin typeface="Arial" panose="020B0604020202020204" pitchFamily="34" charset="0"/>
              <a:cs typeface="Arial" panose="020B0604020202020204" pitchFamily="34" charset="0"/>
            </a:rPr>
            <a:t>ACT</a:t>
          </a:r>
        </a:p>
        <a:p>
          <a:pPr marL="0" lvl="0" indent="0" algn="ctr" defTabSz="711200">
            <a:lnSpc>
              <a:spcPct val="90000"/>
            </a:lnSpc>
            <a:spcBef>
              <a:spcPct val="0"/>
            </a:spcBef>
            <a:spcAft>
              <a:spcPct val="35000"/>
            </a:spcAft>
            <a:buNone/>
          </a:pPr>
          <a:r>
            <a:rPr lang="en-US" sz="1600" kern="1200" dirty="0">
              <a:solidFill>
                <a:prstClr val="black"/>
              </a:solidFill>
              <a:latin typeface="Arial" panose="020B0604020202020204" pitchFamily="34" charset="0"/>
              <a:cs typeface="Arial" panose="020B0604020202020204" pitchFamily="34" charset="0"/>
            </a:rPr>
            <a:t>Next steps on the basis of the test</a:t>
          </a:r>
          <a:endParaRPr lang="en-US" sz="1600" kern="1200" dirty="0">
            <a:solidFill>
              <a:schemeClr val="bg1"/>
            </a:solidFill>
            <a:latin typeface="Arial" panose="020B0604020202020204" pitchFamily="34" charset="0"/>
            <a:cs typeface="Arial" panose="020B0604020202020204" pitchFamily="34" charset="0"/>
          </a:endParaRPr>
        </a:p>
      </dsp:txBody>
      <dsp:txXfrm>
        <a:off x="49314" y="1456981"/>
        <a:ext cx="1244054" cy="911564"/>
      </dsp:txXfrm>
    </dsp:sp>
    <dsp:sp modelId="{3755B4BD-C1DB-4B79-A783-BEA9A2877EBF}">
      <dsp:nvSpPr>
        <dsp:cNvPr id="0" name=""/>
        <dsp:cNvSpPr/>
      </dsp:nvSpPr>
      <dsp:spPr>
        <a:xfrm>
          <a:off x="653475" y="486593"/>
          <a:ext cx="2884255" cy="2884255"/>
        </a:xfrm>
        <a:custGeom>
          <a:avLst/>
          <a:gdLst/>
          <a:ahLst/>
          <a:cxnLst/>
          <a:rect l="0" t="0" r="0" b="0"/>
          <a:pathLst>
            <a:path>
              <a:moveTo>
                <a:pt x="186547" y="732725"/>
              </a:moveTo>
              <a:arcTo wR="1442127" hR="1442127" stAng="12567985" swAng="1549064"/>
            </a:path>
          </a:pathLst>
        </a:custGeom>
        <a:noFill/>
        <a:ln w="127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CB769-4218-49BE-B6D2-487F508AB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652C0A-990D-4C9D-99AF-7CB4429AAB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A5D292-A6EA-45C8-A770-D3ED414D98BE}" type="datetimeFigureOut">
              <a:rPr lang="en-GB" smtClean="0"/>
              <a:t>10/05/2024</a:t>
            </a:fld>
            <a:endParaRPr lang="en-GB"/>
          </a:p>
        </p:txBody>
      </p:sp>
      <p:sp>
        <p:nvSpPr>
          <p:cNvPr id="4" name="Footer Placeholder 3">
            <a:extLst>
              <a:ext uri="{FF2B5EF4-FFF2-40B4-BE49-F238E27FC236}">
                <a16:creationId xmlns:a16="http://schemas.microsoft.com/office/drawing/2014/main" id="{5F1859E2-7EFB-488E-8907-4D270440D6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77BAA7-E738-4912-91BE-462F00DC4B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3D8E4B-8E40-4777-AD17-6C0F900220A1}" type="slidenum">
              <a:rPr lang="en-GB" smtClean="0"/>
              <a:t>‹#›</a:t>
            </a:fld>
            <a:endParaRPr lang="en-GB"/>
          </a:p>
        </p:txBody>
      </p:sp>
    </p:spTree>
    <p:extLst>
      <p:ext uri="{BB962C8B-B14F-4D97-AF65-F5344CB8AC3E}">
        <p14:creationId xmlns:p14="http://schemas.microsoft.com/office/powerpoint/2010/main" val="35131216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36E62-41E0-4E1E-96C9-0A742958E2DA}" type="datetimeFigureOut">
              <a:rPr lang="en-US" smtClean="0"/>
              <a:t>5/10/2024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162FD-23BB-4572-BFF5-F0BCD729EF9C}" type="slidenum">
              <a:rPr lang="en-US" smtClean="0"/>
              <a:t>‹#›</a:t>
            </a:fld>
            <a:endParaRPr lang="en-US"/>
          </a:p>
        </p:txBody>
      </p:sp>
    </p:spTree>
    <p:extLst>
      <p:ext uri="{BB962C8B-B14F-4D97-AF65-F5344CB8AC3E}">
        <p14:creationId xmlns:p14="http://schemas.microsoft.com/office/powerpoint/2010/main" val="11702333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ata.unicef.org/resources/improving-the-civil-registration-of-births-and-deaths-in-low-income-countries-guidance-for-the-health-secto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iUF2eY-OfM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h.bmj.com/content/7/4/e008260.abstra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ata.unicef.org/resources/health-country-profiles-and-dashboard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stacks.cdc.gov/view/cdc/6506#tabs-3" TargetMode="External"/><Relationship Id="rId5" Type="http://schemas.openxmlformats.org/officeDocument/2006/relationships/hyperlink" Target="https://www.who.int/publications/i/item/9789240073678" TargetMode="External"/><Relationship Id="rId4" Type="http://schemas.openxmlformats.org/officeDocument/2006/relationships/hyperlink" Target="https://www.who.int/data/data-collection-tools/health-service-data/toolkit-for-routine-health-information-system-data/modul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ata4impactproject.org/resources/en-mini-tools/en-mini-tools-overvie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57288"/>
            <a:ext cx="4114800" cy="3086100"/>
          </a:xfrm>
        </p:spPr>
      </p:sp>
      <p:sp>
        <p:nvSpPr>
          <p:cNvPr id="3" name="Notes Placeholder 2"/>
          <p:cNvSpPr>
            <a:spLocks noGrp="1"/>
          </p:cNvSpPr>
          <p:nvPr>
            <p:ph type="body" idx="1"/>
          </p:nvPr>
        </p:nvSpPr>
        <p:spPr>
          <a:xfrm>
            <a:off x="157480" y="4400550"/>
            <a:ext cx="6560954" cy="3600450"/>
          </a:xfrm>
        </p:spPr>
        <p:txBody>
          <a:bodyPr/>
          <a:lstStyle/>
          <a:p>
            <a:pPr marL="0" marR="0" algn="just">
              <a:spcBef>
                <a:spcPts val="0"/>
              </a:spcBef>
              <a:spcAft>
                <a:spcPts val="0"/>
              </a:spcAft>
            </a:pPr>
            <a:r>
              <a:rPr lang="en-US" sz="1000" kern="100" baseline="30000" dirty="0">
                <a:effectLst/>
                <a:latin typeface="Arial" panose="020B0604020202020204" pitchFamily="34" charset="0"/>
                <a:ea typeface="微软雅黑" panose="020B0503020204020204" pitchFamily="34" charset="-122"/>
                <a:cs typeface="Arial" panose="020B0604020202020204" pitchFamily="34" charset="0"/>
              </a:rPr>
              <a:t>© World Health Organization 2024. All rights reserved.</a:t>
            </a:r>
          </a:p>
          <a:p>
            <a:pPr algn="just"/>
            <a:endParaRPr lang="en-GB" sz="1000" noProof="0" dirty="0">
              <a:effectLst/>
              <a:latin typeface="Arial" panose="020B0604020202020204" pitchFamily="34" charset="0"/>
              <a:ea typeface="Myriad Pro"/>
              <a:cs typeface="Arial" panose="020B0604020202020204" pitchFamily="34" charset="0"/>
            </a:endParaRPr>
          </a:p>
          <a:p>
            <a:r>
              <a:rPr lang="en-GB" sz="1000" b="1" i="0" kern="0" noProof="0" dirty="0">
                <a:latin typeface="Arial" panose="020B0604020202020204" pitchFamily="34" charset="0"/>
                <a:cs typeface="Arial" panose="020B0604020202020204" pitchFamily="34" charset="0"/>
              </a:rPr>
              <a:t>Materials for demonstrations, practice, and simulations</a:t>
            </a:r>
          </a:p>
          <a:p>
            <a:endParaRPr lang="en-GB" sz="1000" b="1" i="1" kern="0" noProof="0" dirty="0">
              <a:latin typeface="Arial" panose="020B0604020202020204" pitchFamily="34" charset="0"/>
              <a:cs typeface="Arial" panose="020B0604020202020204" pitchFamily="34" charset="0"/>
            </a:endParaRPr>
          </a:p>
          <a:p>
            <a:r>
              <a:rPr lang="en-GB" sz="1000" i="0" spc="-15" noProof="0" dirty="0">
                <a:latin typeface="Arial" panose="020B0604020202020204" pitchFamily="34" charset="0"/>
                <a:ea typeface="Myriad Pro"/>
                <a:cs typeface="Arial" panose="020B0604020202020204" pitchFamily="34" charset="0"/>
              </a:rPr>
              <a:t>Organise o</a:t>
            </a:r>
            <a:r>
              <a:rPr lang="en-GB" sz="1000" i="0" spc="-15" noProof="0" dirty="0">
                <a:latin typeface="Arial" panose="020B0604020202020204" pitchFamily="34" charset="0"/>
                <a:cs typeface="Arial" panose="020B0604020202020204" pitchFamily="34" charset="0"/>
              </a:rPr>
              <a:t>ne </a:t>
            </a:r>
            <a:r>
              <a:rPr lang="en-GB" sz="1000" spc="-15" noProof="0" dirty="0">
                <a:latin typeface="Arial" panose="020B0604020202020204" pitchFamily="34" charset="0"/>
                <a:cs typeface="Arial" panose="020B0604020202020204" pitchFamily="34" charset="0"/>
              </a:rPr>
              <a:t>set per group of 3 participants and a set for facilitator demonstration if available.</a:t>
            </a:r>
          </a:p>
          <a:p>
            <a:pPr marL="171450" lvl="0" indent="-171450" eaLnBrk="0" fontAlgn="base" hangingPunct="0">
              <a:spcAft>
                <a:spcPts val="0"/>
              </a:spcAft>
              <a:buSzPts val="1100"/>
              <a:buFont typeface="Arial" panose="020B0604020202020204" pitchFamily="34" charset="0"/>
              <a:buChar char="•"/>
              <a:tabLst>
                <a:tab pos="2052320" algn="l"/>
              </a:tabLst>
            </a:pPr>
            <a:r>
              <a:rPr lang="en-GB" sz="1000" spc="-15" noProof="0" dirty="0">
                <a:latin typeface="Arial" panose="020B0604020202020204" pitchFamily="34" charset="0"/>
                <a:cs typeface="Arial" panose="020B0604020202020204" pitchFamily="34" charset="0"/>
              </a:rPr>
              <a:t>Blank examples of each recording form used in the facility</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Antenatal clinic visits</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Inpatient admissions</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Labour and delivery records</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Newborn record</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Health care worker daily monitoring and assessment of newborn</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Mother’s observations of newborn</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Growth monitoring (newborn)</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Newborn referral note</a:t>
            </a:r>
          </a:p>
          <a:p>
            <a:pPr marL="342000" lvl="1" indent="-171450">
              <a:buFont typeface="Courier New" panose="02070309020205020404" pitchFamily="49" charset="0"/>
              <a:buChar char="o"/>
            </a:pPr>
            <a:r>
              <a:rPr lang="en-GB" sz="1000" noProof="0" dirty="0">
                <a:latin typeface="Arial" panose="020B0604020202020204" pitchFamily="34" charset="0"/>
                <a:cs typeface="Arial" panose="020B0604020202020204" pitchFamily="34" charset="0"/>
              </a:rPr>
              <a:t>Newborn discharge summary</a:t>
            </a:r>
            <a:endParaRPr lang="en-GB" sz="1000" spc="-15" noProof="0" dirty="0">
              <a:latin typeface="Arial" panose="020B0604020202020204" pitchFamily="34" charset="0"/>
              <a:cs typeface="Arial" panose="020B0604020202020204" pitchFamily="34" charset="0"/>
            </a:endParaRPr>
          </a:p>
          <a:p>
            <a:pPr marL="171450" lvl="0" indent="-171450" eaLnBrk="0" fontAlgn="base" hangingPunct="0">
              <a:spcAft>
                <a:spcPts val="0"/>
              </a:spcAft>
              <a:buSzPts val="1100"/>
              <a:buFont typeface="Arial" panose="020B0604020202020204" pitchFamily="34" charset="0"/>
              <a:buChar char="•"/>
              <a:tabLst>
                <a:tab pos="2052320" algn="l"/>
              </a:tabLst>
            </a:pPr>
            <a:r>
              <a:rPr lang="en-GB" sz="1000" spc="-15" noProof="0" dirty="0">
                <a:latin typeface="Arial" panose="020B0604020202020204" pitchFamily="34" charset="0"/>
                <a:cs typeface="Arial" panose="020B0604020202020204" pitchFamily="34" charset="0"/>
              </a:rPr>
              <a:t>Forms used for birth/death registration, reporting of congenital anomalies, MPDSR (Maternal Perinatal Death Surveillance and Review), and any others used locally</a:t>
            </a:r>
          </a:p>
          <a:p>
            <a:pPr marL="171450" marR="1011555" lvl="0" indent="-171450" eaLnBrk="0" fontAlgn="base" hangingPunct="0">
              <a:spcBef>
                <a:spcPts val="75"/>
              </a:spcBef>
              <a:spcAft>
                <a:spcPts val="0"/>
              </a:spcAft>
              <a:buSzPts val="1100"/>
              <a:buFont typeface="Arial" panose="020B0604020202020204" pitchFamily="34" charset="0"/>
              <a:buChar char="•"/>
              <a:tabLst>
                <a:tab pos="2052320" algn="l"/>
              </a:tabLst>
            </a:pPr>
            <a:r>
              <a:rPr lang="en-GB" sz="1000" spc="-15" noProof="0" dirty="0">
                <a:latin typeface="Arial" panose="020B0604020202020204" pitchFamily="34" charset="0"/>
                <a:cs typeface="Arial" panose="020B0604020202020204" pitchFamily="34" charset="0"/>
              </a:rPr>
              <a:t>Recording forms filled out with information for the fictitious patient Salina (see slide 3)</a:t>
            </a:r>
          </a:p>
          <a:p>
            <a:pPr marL="171450" marR="1011555" lvl="0" indent="-171450" eaLnBrk="0" fontAlgn="base" hangingPunct="0">
              <a:spcBef>
                <a:spcPts val="75"/>
              </a:spcBef>
              <a:spcAft>
                <a:spcPts val="0"/>
              </a:spcAft>
              <a:buSzPts val="1100"/>
              <a:buFont typeface="Arial" panose="020B0604020202020204" pitchFamily="34" charset="0"/>
              <a:buChar char="•"/>
              <a:tabLst>
                <a:tab pos="2052320" algn="l"/>
              </a:tabLst>
            </a:pPr>
            <a:r>
              <a:rPr lang="en-GB" sz="1000" spc="-15" noProof="0" dirty="0">
                <a:latin typeface="Arial" panose="020B0604020202020204" pitchFamily="34" charset="0"/>
                <a:cs typeface="Arial" panose="020B0604020202020204" pitchFamily="34" charset="0"/>
              </a:rPr>
              <a:t>Flipchart to record responses to practice exercises</a:t>
            </a:r>
          </a:p>
          <a:p>
            <a:pPr marL="171450" marR="1011555" lvl="0" indent="-171450" eaLnBrk="0" fontAlgn="base" hangingPunct="0">
              <a:spcBef>
                <a:spcPts val="75"/>
              </a:spcBef>
              <a:spcAft>
                <a:spcPts val="0"/>
              </a:spcAft>
              <a:buSzPts val="1100"/>
              <a:buFont typeface="Arial" panose="020B0604020202020204" pitchFamily="34" charset="0"/>
              <a:buChar char="•"/>
              <a:tabLst>
                <a:tab pos="2052320" algn="l"/>
              </a:tabLst>
            </a:pPr>
            <a:r>
              <a:rPr lang="en-GB" sz="1000" spc="-15" dirty="0">
                <a:latin typeface="Arial" panose="020B0604020202020204" pitchFamily="34" charset="0"/>
                <a:cs typeface="Arial" panose="020B0604020202020204" pitchFamily="34" charset="0"/>
              </a:rPr>
              <a:t>Quality improvement template with tips for completion</a:t>
            </a:r>
            <a:endParaRPr lang="en-GB" sz="1000" spc="-15"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2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Review de-identified examples of recording forms used in the facility to find the information.</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Indicate where the answer to each question is recorded.</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If some data is not included on the facility forms, discuss how the information could be obtained.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Discuss how the answers to these questions help plan care for mother and baby and what might happen if a question goes unanswered.</a:t>
            </a:r>
          </a:p>
        </p:txBody>
      </p:sp>
    </p:spTree>
    <p:extLst>
      <p:ext uri="{BB962C8B-B14F-4D97-AF65-F5344CB8AC3E}">
        <p14:creationId xmlns:p14="http://schemas.microsoft.com/office/powerpoint/2010/main" val="418906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1" dirty="0">
                <a:latin typeface="Arial" panose="020B0604020202020204" pitchFamily="34" charset="0"/>
                <a:cs typeface="Arial" panose="020B0604020202020204" pitchFamily="34" charset="0"/>
              </a:rPr>
              <a:t>Use a printed or digital copy (pdf) of the document to find the benefits and protections of birth registration.</a:t>
            </a:r>
            <a:endParaRPr lang="zh-CN" alt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12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000" b="1" dirty="0">
                <a:latin typeface="Arial" panose="020B0604020202020204" pitchFamily="34" charset="0"/>
                <a:cs typeface="Arial" panose="020B0604020202020204" pitchFamily="34" charset="0"/>
              </a:rPr>
              <a:t>Discuss what happens if birth registration is not completed during the birth </a:t>
            </a:r>
            <a:r>
              <a:rPr lang="en-GB" altLang="zh-CN" sz="1000" b="1" noProof="0" dirty="0">
                <a:latin typeface="Arial" panose="020B0604020202020204" pitchFamily="34" charset="0"/>
                <a:cs typeface="Arial" panose="020B0604020202020204" pitchFamily="34" charset="0"/>
              </a:rPr>
              <a:t>hospitalisation</a:t>
            </a:r>
            <a:r>
              <a:rPr lang="en-US" altLang="zh-CN" sz="1000" b="1"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altLang="zh-CN" sz="1000" dirty="0">
                <a:latin typeface="Arial" panose="020B0604020202020204" pitchFamily="34" charset="0"/>
                <a:cs typeface="Arial" panose="020B0604020202020204" pitchFamily="34" charset="0"/>
              </a:rPr>
              <a:t>Why is it important to support parents in completing birth registration?  </a:t>
            </a:r>
          </a:p>
          <a:p>
            <a:pPr marL="171450" indent="-171450">
              <a:buFont typeface="Arial" panose="020B0604020202020204" pitchFamily="34" charset="0"/>
              <a:buChar char="•"/>
            </a:pPr>
            <a:r>
              <a:rPr lang="en-US" altLang="zh-CN" sz="1000" dirty="0">
                <a:latin typeface="Arial" panose="020B0604020202020204" pitchFamily="34" charset="0"/>
                <a:cs typeface="Arial" panose="020B0604020202020204" pitchFamily="34" charset="0"/>
              </a:rPr>
              <a:t>At what other times can birth registration be completed?</a:t>
            </a:r>
          </a:p>
          <a:p>
            <a:endParaRPr lang="en-US" altLang="zh-CN"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i="1" dirty="0">
                <a:latin typeface="Arial" panose="020B0604020202020204" pitchFamily="34" charset="0"/>
                <a:cs typeface="Arial" panose="020B0604020202020204" pitchFamily="34" charset="0"/>
              </a:rPr>
              <a:t>To learn more </a:t>
            </a:r>
          </a:p>
          <a:p>
            <a:pPr marL="162000" marR="0" lvl="0" indent="-16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solidFill>
                  <a:srgbClr val="0F0F0F"/>
                </a:solidFill>
                <a:latin typeface="Arial" panose="020B0604020202020204" pitchFamily="34" charset="0"/>
                <a:cs typeface="Arial" panose="020B0604020202020204" pitchFamily="34" charset="0"/>
                <a:hlinkClick r:id="rId3"/>
              </a:rPr>
              <a:t>Improving-the-civil-registration-of-births-and-deaths-in-low-income-countries-guidance-for-the-health-sector</a:t>
            </a:r>
            <a:endParaRPr lang="en-US" sz="1000" i="1" dirty="0">
              <a:solidFill>
                <a:srgbClr val="0F0F0F"/>
              </a:solidFill>
              <a:latin typeface="Arial" panose="020B0604020202020204" pitchFamily="34" charset="0"/>
              <a:cs typeface="Arial" panose="020B0604020202020204" pitchFamily="34" charset="0"/>
            </a:endParaRPr>
          </a:p>
          <a:p>
            <a:pPr marL="162000" indent="-162000">
              <a:buFont typeface="Arial" panose="020B0604020202020204" pitchFamily="34" charset="0"/>
              <a:buChar char="•"/>
            </a:pPr>
            <a:r>
              <a:rPr lang="en-US" sz="1000" i="1" dirty="0">
                <a:latin typeface="Arial" panose="020B0604020202020204" pitchFamily="34" charset="0"/>
                <a:cs typeface="Arial" panose="020B0604020202020204" pitchFamily="34" charset="0"/>
                <a:hlinkClick r:id="rId4"/>
              </a:rPr>
              <a:t>Birth registration health workers role</a:t>
            </a:r>
            <a:endParaRPr lang="en-GB" sz="1000" i="1" dirty="0">
              <a:latin typeface="Arial" panose="020B0604020202020204" pitchFamily="34" charset="0"/>
              <a:cs typeface="Arial" panose="020B0604020202020204" pitchFamily="34" charset="0"/>
            </a:endParaRPr>
          </a:p>
          <a:p>
            <a:endParaRPr lang="en-US" sz="1000" b="1" i="0" dirty="0">
              <a:solidFill>
                <a:srgbClr val="0F0F0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30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271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Communicate to your colleague the important information from your shift.</a:t>
            </a:r>
          </a:p>
          <a:p>
            <a:r>
              <a:rPr lang="en-GB" sz="1000" b="1" dirty="0">
                <a:latin typeface="Arial" panose="020B0604020202020204" pitchFamily="34" charset="0"/>
                <a:cs typeface="Arial" panose="020B0604020202020204" pitchFamily="34" charset="0"/>
              </a:rPr>
              <a:t>Then, reflect on the following questions:</a:t>
            </a:r>
          </a:p>
          <a:p>
            <a:pPr marL="171450" indent="-171450">
              <a:buFont typeface="Arial" panose="020B0604020202020204" pitchFamily="34" charset="0"/>
              <a:buChar char="•"/>
            </a:pPr>
            <a:r>
              <a:rPr lang="en-GB" sz="1000" b="0" dirty="0">
                <a:latin typeface="Arial" panose="020B0604020202020204" pitchFamily="34" charset="0"/>
                <a:cs typeface="Arial" panose="020B0604020202020204" pitchFamily="34" charset="0"/>
              </a:rPr>
              <a:t>Do you have a system to communicate important information to your colleagues at handovers of care?</a:t>
            </a:r>
          </a:p>
          <a:p>
            <a:pPr marL="171450" indent="-171450">
              <a:buFont typeface="Arial" panose="020B0604020202020204" pitchFamily="34" charset="0"/>
              <a:buChar char="•"/>
            </a:pPr>
            <a:r>
              <a:rPr lang="en-GB" sz="1000" b="0" dirty="0">
                <a:latin typeface="Arial" panose="020B0604020202020204" pitchFamily="34" charset="0"/>
                <a:cs typeface="Arial" panose="020B0604020202020204" pitchFamily="34" charset="0"/>
              </a:rPr>
              <a:t>Which of these newborns needs further investigation or a change in the care plan?</a:t>
            </a:r>
          </a:p>
          <a:p>
            <a:pPr marL="171450" indent="-171450">
              <a:buFont typeface="Arial" panose="020B0604020202020204" pitchFamily="34" charset="0"/>
              <a:buChar char="•"/>
            </a:pPr>
            <a:r>
              <a:rPr lang="en-GB" sz="1000" b="0" dirty="0">
                <a:latin typeface="Arial" panose="020B0604020202020204" pitchFamily="34" charset="0"/>
                <a:cs typeface="Arial" panose="020B0604020202020204" pitchFamily="34" charset="0"/>
              </a:rPr>
              <a:t>What additional information do you need about each mother/baby pair (I-PASS)?</a:t>
            </a:r>
          </a:p>
          <a:p>
            <a:pPr marL="333450" indent="-171450">
              <a:buFont typeface="Courier New" panose="02070309020205020404" pitchFamily="49" charset="0"/>
              <a:buChar char="o"/>
            </a:pPr>
            <a:r>
              <a:rPr lang="en-GB" sz="1000" dirty="0">
                <a:latin typeface="Arial" panose="020B0604020202020204" pitchFamily="34" charset="0"/>
                <a:cs typeface="Arial" panose="020B0604020202020204" pitchFamily="34" charset="0"/>
              </a:rPr>
              <a:t>Background information – </a:t>
            </a:r>
            <a:r>
              <a:rPr lang="en-GB" sz="1000" b="1" dirty="0">
                <a:latin typeface="Arial" panose="020B0604020202020204" pitchFamily="34" charset="0"/>
                <a:cs typeface="Arial" panose="020B0604020202020204" pitchFamily="34" charset="0"/>
              </a:rPr>
              <a:t>I</a:t>
            </a:r>
            <a:r>
              <a:rPr lang="en-GB" sz="1000" dirty="0">
                <a:latin typeface="Arial" panose="020B0604020202020204" pitchFamily="34" charset="0"/>
                <a:cs typeface="Arial" panose="020B0604020202020204" pitchFamily="34" charset="0"/>
              </a:rPr>
              <a:t>llness severity </a:t>
            </a:r>
          </a:p>
          <a:p>
            <a:pPr marL="333450" indent="-171450">
              <a:buFont typeface="Courier New" panose="02070309020205020404" pitchFamily="49" charset="0"/>
              <a:buChar char="o"/>
            </a:pPr>
            <a:r>
              <a:rPr lang="en-GB" sz="1000" b="1" dirty="0">
                <a:latin typeface="Arial" panose="020B0604020202020204" pitchFamily="34" charset="0"/>
                <a:cs typeface="Arial" panose="020B0604020202020204" pitchFamily="34" charset="0"/>
              </a:rPr>
              <a:t>P</a:t>
            </a:r>
            <a:r>
              <a:rPr lang="en-GB" sz="1000" dirty="0">
                <a:latin typeface="Arial" panose="020B0604020202020204" pitchFamily="34" charset="0"/>
                <a:cs typeface="Arial" panose="020B0604020202020204" pitchFamily="34" charset="0"/>
              </a:rPr>
              <a:t>atient summary - date of delivery/postnatal age, gestation, medical conditions</a:t>
            </a:r>
          </a:p>
          <a:p>
            <a:pPr marL="333450" indent="-171450">
              <a:buFont typeface="Courier New" panose="02070309020205020404" pitchFamily="49" charset="0"/>
              <a:buChar char="o"/>
            </a:pPr>
            <a:r>
              <a:rPr lang="en-GB" sz="1000" dirty="0">
                <a:latin typeface="Arial" panose="020B0604020202020204" pitchFamily="34" charset="0"/>
                <a:cs typeface="Arial" panose="020B0604020202020204" pitchFamily="34" charset="0"/>
              </a:rPr>
              <a:t>Care plan – </a:t>
            </a:r>
            <a:r>
              <a:rPr lang="en-GB" sz="1000" b="1" dirty="0">
                <a:latin typeface="Arial" panose="020B0604020202020204" pitchFamily="34" charset="0"/>
                <a:cs typeface="Arial" panose="020B0604020202020204" pitchFamily="34" charset="0"/>
              </a:rPr>
              <a:t>A</a:t>
            </a:r>
            <a:r>
              <a:rPr lang="en-GB" sz="1000" dirty="0">
                <a:latin typeface="Arial" panose="020B0604020202020204" pitchFamily="34" charset="0"/>
                <a:cs typeface="Arial" panose="020B0604020202020204" pitchFamily="34" charset="0"/>
              </a:rPr>
              <a:t>ction list </a:t>
            </a:r>
          </a:p>
          <a:p>
            <a:pPr marL="333450" indent="-171450">
              <a:buFont typeface="Courier New" panose="02070309020205020404" pitchFamily="49" charset="0"/>
              <a:buChar char="o"/>
            </a:pPr>
            <a:r>
              <a:rPr lang="en-GB" sz="1000" b="1" dirty="0">
                <a:latin typeface="Arial" panose="020B0604020202020204" pitchFamily="34" charset="0"/>
                <a:cs typeface="Arial" panose="020B0604020202020204" pitchFamily="34" charset="0"/>
              </a:rPr>
              <a:t>S</a:t>
            </a:r>
            <a:r>
              <a:rPr lang="en-GB" sz="1000" dirty="0">
                <a:latin typeface="Arial" panose="020B0604020202020204" pitchFamily="34" charset="0"/>
                <a:cs typeface="Arial" panose="020B0604020202020204" pitchFamily="34" charset="0"/>
              </a:rPr>
              <a:t>ituational awareness</a:t>
            </a:r>
          </a:p>
          <a:p>
            <a:pPr marL="333450" indent="-171450">
              <a:buFont typeface="Courier New" panose="02070309020205020404" pitchFamily="49" charset="0"/>
              <a:buChar char="o"/>
            </a:pPr>
            <a:r>
              <a:rPr lang="en-GB" sz="1000" b="1" dirty="0">
                <a:latin typeface="Arial" panose="020B0604020202020204" pitchFamily="34" charset="0"/>
                <a:cs typeface="Arial" panose="020B0604020202020204" pitchFamily="34" charset="0"/>
              </a:rPr>
              <a:t>S</a:t>
            </a:r>
            <a:r>
              <a:rPr lang="en-GB" sz="1000" dirty="0">
                <a:latin typeface="Arial" panose="020B0604020202020204" pitchFamily="34" charset="0"/>
                <a:cs typeface="Arial" panose="020B0604020202020204" pitchFamily="34" charset="0"/>
              </a:rPr>
              <a:t>ummary</a:t>
            </a:r>
          </a:p>
        </p:txBody>
      </p:sp>
    </p:spTree>
    <p:extLst>
      <p:ext uri="{BB962C8B-B14F-4D97-AF65-F5344CB8AC3E}">
        <p14:creationId xmlns:p14="http://schemas.microsoft.com/office/powerpoint/2010/main" val="131437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List all the places where the data item is recorded in your facility.</a:t>
            </a:r>
          </a:p>
          <a:p>
            <a:r>
              <a:rPr lang="en-US" sz="1000" b="1" dirty="0">
                <a:latin typeface="Arial" panose="020B0604020202020204" pitchFamily="34" charset="0"/>
                <a:cs typeface="Arial" panose="020B0604020202020204" pitchFamily="34" charset="0"/>
              </a:rPr>
              <a:t>Then reflect on the following questions:</a:t>
            </a:r>
            <a:endParaRPr lang="en-US" sz="10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Is some information recorded in multiple places?</a:t>
            </a: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Is some information not recorded at all?</a:t>
            </a: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Is some information fabricated just to fill in the blank?</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Are you satisfied with the data recording tools in your health facility?</a:t>
            </a:r>
          </a:p>
          <a:p>
            <a:endParaRPr lang="en-US"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baseline="0" dirty="0">
                <a:latin typeface="Arial" panose="020B0604020202020204" pitchFamily="34" charset="0"/>
                <a:cs typeface="Arial" panose="020B0604020202020204" pitchFamily="34" charset="0"/>
              </a:rPr>
              <a:t>To learn more  </a:t>
            </a:r>
            <a:br>
              <a:rPr lang="en-US" sz="1000" i="1" baseline="0" dirty="0">
                <a:latin typeface="Arial" panose="020B0604020202020204" pitchFamily="34" charset="0"/>
                <a:cs typeface="Arial" panose="020B0604020202020204" pitchFamily="34" charset="0"/>
              </a:rPr>
            </a:br>
            <a:r>
              <a:rPr lang="en-US" sz="1000" baseline="0" dirty="0" err="1">
                <a:latin typeface="Arial" panose="020B0604020202020204" pitchFamily="34" charset="0"/>
                <a:cs typeface="Arial" panose="020B0604020202020204" pitchFamily="34" charset="0"/>
              </a:rPr>
              <a:t>Estifanos</a:t>
            </a:r>
            <a:r>
              <a:rPr lang="en-US" sz="1000" baseline="0" dirty="0">
                <a:latin typeface="Arial" panose="020B0604020202020204" pitchFamily="34" charset="0"/>
                <a:cs typeface="Arial" panose="020B0604020202020204" pitchFamily="34" charset="0"/>
              </a:rPr>
              <a:t> AS, </a:t>
            </a:r>
            <a:r>
              <a:rPr lang="en-US" sz="1000" baseline="0" dirty="0" err="1">
                <a:latin typeface="Arial" panose="020B0604020202020204" pitchFamily="34" charset="0"/>
                <a:cs typeface="Arial" panose="020B0604020202020204" pitchFamily="34" charset="0"/>
              </a:rPr>
              <a:t>Gezahegn</a:t>
            </a:r>
            <a:r>
              <a:rPr lang="en-US" sz="1000" baseline="0" dirty="0">
                <a:latin typeface="Arial" panose="020B0604020202020204" pitchFamily="34" charset="0"/>
                <a:cs typeface="Arial" panose="020B0604020202020204" pitchFamily="34" charset="0"/>
              </a:rPr>
              <a:t> R, </a:t>
            </a:r>
            <a:r>
              <a:rPr lang="en-US" sz="1000" baseline="0" dirty="0" err="1">
                <a:latin typeface="Arial" panose="020B0604020202020204" pitchFamily="34" charset="0"/>
                <a:cs typeface="Arial" panose="020B0604020202020204" pitchFamily="34" charset="0"/>
              </a:rPr>
              <a:t>Keraga</a:t>
            </a:r>
            <a:r>
              <a:rPr lang="en-US" sz="1000" baseline="0" dirty="0">
                <a:latin typeface="Arial" panose="020B0604020202020204" pitchFamily="34" charset="0"/>
                <a:cs typeface="Arial" panose="020B0604020202020204" pitchFamily="34" charset="0"/>
              </a:rPr>
              <a:t> DW et 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latin typeface="Arial" panose="020B0604020202020204" pitchFamily="34" charset="0"/>
                <a:cs typeface="Arial" panose="020B0604020202020204" pitchFamily="34" charset="0"/>
                <a:hlinkClick r:id="rId3"/>
              </a:rPr>
              <a:t>The false reporter will get a praise and the one who reported a truth will be discouraged </a:t>
            </a:r>
            <a:endParaRPr lang="en-GB" sz="1000" i="1" dirty="0">
              <a:latin typeface="Arial" panose="020B0604020202020204" pitchFamily="34" charset="0"/>
              <a:cs typeface="Arial" panose="020B0604020202020204" pitchFamily="34" charset="0"/>
            </a:endParaRPr>
          </a:p>
          <a:p>
            <a:pPr>
              <a:lnSpc>
                <a:spcPct val="100000"/>
              </a:lnSpc>
            </a:pPr>
            <a:r>
              <a:rPr lang="en-US" sz="1000" baseline="0" dirty="0">
                <a:latin typeface="Arial" panose="020B0604020202020204" pitchFamily="34" charset="0"/>
                <a:cs typeface="Arial" panose="020B0604020202020204" pitchFamily="34" charset="0"/>
              </a:rPr>
              <a:t>a qualitative study on intentional data falsification by frontline maternal and newborn healthcare workers in two regions in Ethiopia. </a:t>
            </a:r>
            <a:endParaRPr lang="en-NO" sz="10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340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Do you know the data for your health facility? </a:t>
            </a:r>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These are indicators that are collected in health facilities around the world.</a:t>
            </a:r>
          </a:p>
          <a:p>
            <a:r>
              <a:rPr lang="en-GB" sz="1000" dirty="0">
                <a:latin typeface="Arial" panose="020B0604020202020204" pitchFamily="34" charset="0"/>
                <a:cs typeface="Arial" panose="020B0604020202020204" pitchFamily="34" charset="0"/>
              </a:rPr>
              <a:t>Some facilities may have counts (number of events, not rates or ratios) for these indicators.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The goals for the ENAP and EPMM (by 2030) are </a:t>
            </a:r>
          </a:p>
          <a:p>
            <a:pPr mar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Maternal mortality ratio &lt; 70/100,000 live births</a:t>
            </a:r>
          </a:p>
          <a:p>
            <a:pPr mar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Stillbirth rate </a:t>
            </a:r>
            <a:r>
              <a:rPr lang="en-GB" sz="1000" u="sng" dirty="0">
                <a:latin typeface="Arial" panose="020B0604020202020204" pitchFamily="34" charset="0"/>
                <a:cs typeface="Arial" panose="020B0604020202020204" pitchFamily="34" charset="0"/>
              </a:rPr>
              <a:t>&lt; </a:t>
            </a:r>
            <a:r>
              <a:rPr lang="en-GB" sz="1000" u="none" dirty="0">
                <a:latin typeface="Arial" panose="020B0604020202020204" pitchFamily="34" charset="0"/>
                <a:cs typeface="Arial" panose="020B0604020202020204" pitchFamily="34" charset="0"/>
              </a:rPr>
              <a:t>12/1000 births</a:t>
            </a:r>
          </a:p>
          <a:p>
            <a:pPr mar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Neonatal mortality rate </a:t>
            </a:r>
            <a:r>
              <a:rPr lang="en-GB" sz="1000" u="sng" dirty="0">
                <a:latin typeface="Arial" panose="020B0604020202020204" pitchFamily="34" charset="0"/>
                <a:cs typeface="Arial" panose="020B0604020202020204" pitchFamily="34" charset="0"/>
              </a:rPr>
              <a:t>&lt;</a:t>
            </a:r>
            <a:r>
              <a:rPr lang="en-GB" sz="1000" dirty="0">
                <a:latin typeface="Arial" panose="020B0604020202020204" pitchFamily="34" charset="0"/>
                <a:cs typeface="Arial" panose="020B0604020202020204" pitchFamily="34" charset="0"/>
              </a:rPr>
              <a:t> 12/1000 live births</a:t>
            </a:r>
          </a:p>
          <a:p>
            <a:pPr mar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Skilled attendant at birth 90% globally</a:t>
            </a:r>
          </a:p>
          <a:p>
            <a:pPr mar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Early postnatal care (within 2 days) 80% globally</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How do your facility’s data compare to state and national data?</a:t>
            </a:r>
          </a:p>
          <a:p>
            <a:r>
              <a:rPr lang="en-GB" sz="1000" dirty="0">
                <a:latin typeface="Arial" panose="020B0604020202020204" pitchFamily="34" charset="0"/>
                <a:cs typeface="Arial" panose="020B0604020202020204" pitchFamily="34" charset="0"/>
              </a:rPr>
              <a:t>Have you ever had the opportunity to review these data?</a:t>
            </a:r>
          </a:p>
          <a:p>
            <a:r>
              <a:rPr lang="en-GB" sz="1000" dirty="0">
                <a:latin typeface="Arial" panose="020B0604020202020204" pitchFamily="34" charset="0"/>
                <a:cs typeface="Arial" panose="020B0604020202020204" pitchFamily="34" charset="0"/>
              </a:rPr>
              <a:t>Are these data routinely discussed with the purpose of improving quality of care?</a:t>
            </a:r>
          </a:p>
          <a:p>
            <a:r>
              <a:rPr lang="en-GB" sz="1000" dirty="0">
                <a:latin typeface="Arial" panose="020B0604020202020204" pitchFamily="34" charset="0"/>
                <a:cs typeface="Arial" panose="020B0604020202020204" pitchFamily="34" charset="0"/>
              </a:rPr>
              <a:t>If not, how could they be used better to improve quality of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latin typeface="Arial" panose="020B0604020202020204" pitchFamily="34" charset="0"/>
                <a:cs typeface="Arial" panose="020B0604020202020204" pitchFamily="34" charset="0"/>
              </a:rPr>
              <a:t>To learn more</a:t>
            </a:r>
            <a:r>
              <a:rPr lang="en-GB" sz="1000" i="1" baseline="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i="1" baseline="0" dirty="0">
                <a:latin typeface="Arial" panose="020B0604020202020204" pitchFamily="34" charset="0"/>
                <a:cs typeface="Arial" panose="020B0604020202020204" pitchFamily="34" charset="0"/>
              </a:rPr>
              <a:t>Countdown to 2030 </a:t>
            </a:r>
            <a:r>
              <a:rPr lang="en-US" sz="1000" i="1" baseline="0" dirty="0">
                <a:latin typeface="Arial" panose="020B0604020202020204" pitchFamily="34" charset="0"/>
                <a:cs typeface="Arial" panose="020B0604020202020204" pitchFamily="34" charset="0"/>
                <a:hlinkClick r:id="rId3"/>
              </a:rPr>
              <a:t>Country profiles </a:t>
            </a:r>
            <a:endParaRPr lang="en-GB" sz="1000" i="1"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u="none" strike="noStrike" dirty="0">
                <a:effectLst/>
                <a:latin typeface="Arial" panose="020B0604020202020204" pitchFamily="34" charset="0"/>
                <a:cs typeface="Arial" panose="020B0604020202020204" pitchFamily="34" charset="0"/>
                <a:hlinkClick r:id="rId4"/>
              </a:rPr>
              <a:t>WHO Toolkit for Routine Health Information Systems (RHIS) Data</a:t>
            </a:r>
            <a:r>
              <a:rPr lang="en-US" sz="1000" b="0" i="1" dirty="0">
                <a:solidFill>
                  <a:srgbClr val="1A1A1A"/>
                </a:solidFill>
                <a:effectLst/>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i="1" baseline="0" dirty="0">
                <a:latin typeface="Arial" panose="020B0604020202020204" pitchFamily="34" charset="0"/>
                <a:cs typeface="Arial" panose="020B0604020202020204" pitchFamily="34" charset="0"/>
                <a:hlinkClick r:id="rId5"/>
              </a:rPr>
              <a:t>WHO, UNICEF, UNFPA Improving maternal and newborn health and survival and reducing stillbirth, Progress report 2023 </a:t>
            </a:r>
            <a:endParaRPr lang="en-GB" sz="100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00" baseline="0" dirty="0">
                <a:effectLst/>
                <a:latin typeface="Arial" panose="020B0604020202020204" pitchFamily="34" charset="0"/>
                <a:ea typeface="Calibri" panose="020F0502020204030204" pitchFamily="34" charset="0"/>
                <a:cs typeface="Arial" panose="020B0604020202020204" pitchFamily="34" charset="0"/>
                <a:hlinkClick r:id="rId6"/>
              </a:rPr>
              <a:t>The Healthy Newborn (BABIES project)</a:t>
            </a:r>
            <a:r>
              <a:rPr lang="en-US" sz="1000" i="1" kern="100" baseline="0" dirty="0">
                <a:effectLst/>
                <a:latin typeface="Arial" panose="020B0604020202020204" pitchFamily="34" charset="0"/>
                <a:ea typeface="Calibri" panose="020F0502020204030204" pitchFamily="34" charset="0"/>
                <a:cs typeface="Arial" panose="020B0604020202020204" pitchFamily="34" charset="0"/>
              </a:rPr>
              <a:t> </a:t>
            </a:r>
            <a:r>
              <a:rPr lang="en-US" sz="1000" i="1" u="none" kern="100" baseline="0" dirty="0">
                <a:effectLst/>
                <a:latin typeface="Arial" panose="020B0604020202020204" pitchFamily="34" charset="0"/>
                <a:ea typeface="Calibri" panose="020F0502020204030204" pitchFamily="34" charset="0"/>
                <a:cs typeface="Arial" panose="020B0604020202020204" pitchFamily="34" charset="0"/>
              </a:rPr>
              <a:t>Count, divide, compare method for reviewing in-facility deaths</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30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Discuss ways that you know there are quality gaps in your facility.</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What are examples of these problems?</a:t>
            </a:r>
          </a:p>
        </p:txBody>
      </p:sp>
    </p:spTree>
    <p:extLst>
      <p:ext uri="{BB962C8B-B14F-4D97-AF65-F5344CB8AC3E}">
        <p14:creationId xmlns:p14="http://schemas.microsoft.com/office/powerpoint/2010/main" val="342331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Refer to the Quality improvement template with tips for completing each section.</a:t>
            </a:r>
          </a:p>
        </p:txBody>
      </p:sp>
    </p:spTree>
    <p:extLst>
      <p:ext uri="{BB962C8B-B14F-4D97-AF65-F5344CB8AC3E}">
        <p14:creationId xmlns:p14="http://schemas.microsoft.com/office/powerpoint/2010/main" val="2098538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Use the tips for prioritizing a problem.</a:t>
            </a:r>
          </a:p>
          <a:p>
            <a:endParaRPr lang="en-NO"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84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3460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0000"/>
              </a:lnSpc>
              <a:spcBef>
                <a:spcPts val="1000"/>
              </a:spcBef>
              <a:spcAft>
                <a:spcPts val="0"/>
              </a:spcAft>
              <a:buClr>
                <a:prstClr val="black"/>
              </a:buClr>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Think of who needs to be included on an improvement team for the problem you selected.</a:t>
            </a:r>
          </a:p>
          <a:p>
            <a:pPr marL="162000" marR="0" lvl="0" indent="-162000" algn="l" defTabSz="457200" rtl="0" eaLnBrk="1" fontAlgn="auto" latinLnBrk="0" hangingPunct="1">
              <a:spcAft>
                <a:spcPts val="0"/>
              </a:spcAft>
              <a:buClr>
                <a:prstClr val="black"/>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Include people from every level: from administrators to cleaners</a:t>
            </a:r>
          </a:p>
          <a:p>
            <a:pPr marL="162000" marR="0" lvl="0" indent="-162000" algn="l" defTabSz="457200" rtl="0" eaLnBrk="1" fontAlgn="auto" latinLnBrk="0" hangingPunct="1">
              <a:spcAft>
                <a:spcPts val="0"/>
              </a:spcAft>
              <a:buClr>
                <a:prstClr val="black"/>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Invite persons from all involved departments</a:t>
            </a:r>
          </a:p>
          <a:p>
            <a:pPr marL="162000" marR="0" lvl="0" indent="-162000" algn="l" defTabSz="457200" rtl="0" eaLnBrk="1" fontAlgn="auto" latinLnBrk="0" hangingPunct="1">
              <a:spcAft>
                <a:spcPts val="0"/>
              </a:spcAft>
              <a:buClr>
                <a:prstClr val="black"/>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Parents often have a valuable perspective</a:t>
            </a:r>
          </a:p>
          <a:p>
            <a:pPr marL="0" marR="0" lvl="0" indent="0" algn="l" defTabSz="457200" rtl="0" eaLnBrk="1" fontAlgn="auto" latinLnBrk="0" hangingPunct="1">
              <a:lnSpc>
                <a:spcPct val="110000"/>
              </a:lnSpc>
              <a:spcBef>
                <a:spcPts val="1000"/>
              </a:spcBef>
              <a:spcAft>
                <a:spcPts val="0"/>
              </a:spcAft>
              <a:buClr>
                <a:prstClr val="black"/>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Then, assign key roles to members of the team:</a:t>
            </a:r>
          </a:p>
          <a:p>
            <a:pPr marL="342000" marR="0" lvl="1" indent="-162000" algn="l" defTabSz="457200" rtl="0" eaLnBrk="1" fontAlgn="auto" latinLnBrk="0" hangingPunct="1">
              <a:spcAft>
                <a:spcPts val="0"/>
              </a:spcAft>
              <a:buClr>
                <a:prstClr val="black"/>
              </a:buClr>
              <a:buSzTx/>
              <a:buFont typeface="Courier New" panose="02070309020205020404" pitchFamily="49" charset="0"/>
              <a:buChar char="o"/>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Leader</a:t>
            </a:r>
          </a:p>
          <a:p>
            <a:pPr marL="342000" marR="0" lvl="1" indent="-162000" algn="l" defTabSz="457200" rtl="0" eaLnBrk="1" fontAlgn="auto" latinLnBrk="0" hangingPunct="1">
              <a:spcAft>
                <a:spcPts val="0"/>
              </a:spcAft>
              <a:buClr>
                <a:prstClr val="black"/>
              </a:buClr>
              <a:buSzTx/>
              <a:buFont typeface="Courier New" panose="02070309020205020404" pitchFamily="49" charset="0"/>
              <a:buChar char="o"/>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Recorder</a:t>
            </a:r>
          </a:p>
          <a:p>
            <a:pPr marL="342000" marR="0" lvl="1" indent="-162000" algn="l" defTabSz="457200" rtl="0" eaLnBrk="1" fontAlgn="auto" latinLnBrk="0" hangingPunct="1">
              <a:spcAft>
                <a:spcPts val="0"/>
              </a:spcAft>
              <a:buClr>
                <a:prstClr val="black"/>
              </a:buClr>
              <a:buSzTx/>
              <a:buFont typeface="Courier New" panose="02070309020205020404" pitchFamily="49" charset="0"/>
              <a:buChar char="o"/>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Communicator </a:t>
            </a:r>
            <a:endParaRPr lang="en-GB"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50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Arial" panose="020B0604020202020204" pitchFamily="34" charset="0"/>
                <a:cs typeface="Arial" panose="020B0604020202020204" pitchFamily="34" charset="0"/>
              </a:rPr>
              <a:t>When you develop an aim statement just think of the word SMART.</a:t>
            </a:r>
            <a:endParaRPr lang="en-US" sz="1000" b="0" kern="1200" dirty="0">
              <a:solidFill>
                <a:schemeClr val="tx1"/>
              </a:solidFill>
              <a:effectLst/>
              <a:latin typeface="Arial" panose="020B0604020202020204" pitchFamily="34" charset="0"/>
              <a:cs typeface="Arial" panose="020B0604020202020204" pitchFamily="34" charset="0"/>
            </a:endParaRPr>
          </a:p>
          <a:p>
            <a:r>
              <a:rPr lang="en-US" sz="1000" b="0" kern="1200" dirty="0">
                <a:solidFill>
                  <a:schemeClr val="tx1"/>
                </a:solidFill>
                <a:effectLst/>
                <a:latin typeface="Arial" panose="020B0604020202020204" pitchFamily="34" charset="0"/>
                <a:cs typeface="Arial" panose="020B0604020202020204" pitchFamily="34" charset="0"/>
              </a:rPr>
              <a:t>Any aim you develop should meet the SMART criteria listed.</a:t>
            </a:r>
            <a:endParaRPr lang="en-US" sz="1000" b="0" dirty="0">
              <a:effectLst/>
              <a:latin typeface="Arial" panose="020B0604020202020204" pitchFamily="34" charset="0"/>
              <a:cs typeface="Arial" panose="020B0604020202020204" pitchFamily="34" charset="0"/>
            </a:endParaRPr>
          </a:p>
          <a:p>
            <a:endParaRPr lang="en-NO"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309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Arial" panose="020B0604020202020204" pitchFamily="34" charset="0"/>
                <a:cs typeface="Arial" panose="020B0604020202020204" pitchFamily="34" charset="0"/>
              </a:rPr>
              <a:t>Discuss why the first aim statement is not good. </a:t>
            </a:r>
            <a:br>
              <a:rPr lang="en-US" sz="1000" b="1" kern="1200" dirty="0">
                <a:solidFill>
                  <a:schemeClr val="tx1"/>
                </a:solidFill>
                <a:effectLst/>
                <a:latin typeface="Arial" panose="020B0604020202020204" pitchFamily="34" charset="0"/>
                <a:cs typeface="Arial" panose="020B0604020202020204" pitchFamily="34" charset="0"/>
              </a:rPr>
            </a:br>
            <a:r>
              <a:rPr lang="en-US" sz="1000" b="1" kern="1200" dirty="0">
                <a:solidFill>
                  <a:schemeClr val="tx1"/>
                </a:solidFill>
                <a:effectLst/>
                <a:latin typeface="Arial" panose="020B0604020202020204" pitchFamily="34" charset="0"/>
                <a:cs typeface="Arial" panose="020B0604020202020204" pitchFamily="34" charset="0"/>
              </a:rPr>
              <a:t>It is</a:t>
            </a:r>
          </a:p>
          <a:p>
            <a:pPr marL="162000" marR="0" lvl="0" indent="-16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not specific</a:t>
            </a:r>
            <a:r>
              <a:rPr lang="en-US" sz="1000" dirty="0">
                <a:effectLst/>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(does not define handwashing facilities)</a:t>
            </a:r>
          </a:p>
          <a:p>
            <a:pPr marL="162000" marR="0" lvl="0" indent="-16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not measurable (does not have a target) </a:t>
            </a:r>
          </a:p>
          <a:p>
            <a:pPr marL="162000" marR="0" lvl="0" indent="-16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cs typeface="Arial" panose="020B0604020202020204" pitchFamily="34" charset="0"/>
              </a:rPr>
              <a:t>not time-bound (does not have a timeline)</a:t>
            </a:r>
            <a:br>
              <a:rPr lang="en-US" sz="1000" kern="1200" dirty="0">
                <a:solidFill>
                  <a:schemeClr val="tx1"/>
                </a:solidFill>
                <a:effectLst/>
                <a:latin typeface="Arial" panose="020B0604020202020204" pitchFamily="34" charset="0"/>
                <a:cs typeface="Arial" panose="020B0604020202020204" pitchFamily="34" charset="0"/>
              </a:rPr>
            </a:br>
            <a:endParaRPr lang="en-US" sz="1000" kern="1200" dirty="0">
              <a:solidFill>
                <a:schemeClr val="tx1"/>
              </a:solidFill>
              <a:effectLst/>
              <a:latin typeface="Arial" panose="020B0604020202020204" pitchFamily="34" charset="0"/>
              <a:cs typeface="Arial" panose="020B0604020202020204" pitchFamily="34" charset="0"/>
            </a:endParaRPr>
          </a:p>
          <a:p>
            <a:pPr lvl="0"/>
            <a:r>
              <a:rPr lang="en-US" sz="1000" b="1" kern="1200" dirty="0">
                <a:solidFill>
                  <a:schemeClr val="tx1"/>
                </a:solidFill>
                <a:effectLst/>
                <a:latin typeface="Arial" panose="020B0604020202020204" pitchFamily="34" charset="0"/>
                <a:cs typeface="Arial" panose="020B0604020202020204" pitchFamily="34" charset="0"/>
              </a:rPr>
              <a:t>Discuss why the second aim statement is good. </a:t>
            </a:r>
            <a:br>
              <a:rPr lang="en-US" sz="1000" b="1" kern="1200" dirty="0">
                <a:solidFill>
                  <a:schemeClr val="tx1"/>
                </a:solidFill>
                <a:effectLst/>
                <a:latin typeface="Arial" panose="020B0604020202020204" pitchFamily="34" charset="0"/>
                <a:cs typeface="Arial" panose="020B0604020202020204" pitchFamily="34" charset="0"/>
              </a:rPr>
            </a:br>
            <a:r>
              <a:rPr lang="en-US" sz="1000" b="1" kern="1200" dirty="0">
                <a:solidFill>
                  <a:schemeClr val="tx1"/>
                </a:solidFill>
                <a:effectLst/>
                <a:latin typeface="Arial" panose="020B0604020202020204" pitchFamily="34" charset="0"/>
                <a:cs typeface="Arial" panose="020B0604020202020204" pitchFamily="34" charset="0"/>
              </a:rPr>
              <a:t>It provides</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a specific definition of what is meant by handwashing facilities</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a measurable target – “95% of shifts”</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a timeline – “within 4 weeks”</a:t>
            </a:r>
          </a:p>
        </p:txBody>
      </p:sp>
    </p:spTree>
    <p:extLst>
      <p:ext uri="{BB962C8B-B14F-4D97-AF65-F5344CB8AC3E}">
        <p14:creationId xmlns:p14="http://schemas.microsoft.com/office/powerpoint/2010/main" val="3261331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Use the tips for writing an aim statement.</a:t>
            </a:r>
          </a:p>
        </p:txBody>
      </p:sp>
    </p:spTree>
    <p:extLst>
      <p:ext uri="{BB962C8B-B14F-4D97-AF65-F5344CB8AC3E}">
        <p14:creationId xmlns:p14="http://schemas.microsoft.com/office/powerpoint/2010/main" val="1890001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Arial" panose="020B0604020202020204" pitchFamily="34" charset="0"/>
                <a:cs typeface="Arial" panose="020B0604020202020204" pitchFamily="34" charset="0"/>
              </a:rPr>
              <a:t>Tools such as the Fish Bone, “Five Whys”, and Process flow chart can help identify appropriate solutions to address the</a:t>
            </a:r>
            <a:r>
              <a:rPr lang="en-US" sz="1000" b="1" dirty="0">
                <a:effectLst/>
                <a:latin typeface="Arial" panose="020B0604020202020204" pitchFamily="34" charset="0"/>
                <a:cs typeface="Arial" panose="020B0604020202020204" pitchFamily="34" charset="0"/>
              </a:rPr>
              <a:t> </a:t>
            </a:r>
            <a:r>
              <a:rPr lang="en-US" sz="1000" b="1" kern="1200" dirty="0">
                <a:solidFill>
                  <a:schemeClr val="tx1"/>
                </a:solidFill>
                <a:effectLst/>
                <a:latin typeface="Arial" panose="020B0604020202020204" pitchFamily="34" charset="0"/>
                <a:cs typeface="Arial" panose="020B0604020202020204" pitchFamily="34" charset="0"/>
              </a:rPr>
              <a:t>main causes of the problem that you are trying to solve. </a:t>
            </a:r>
            <a:r>
              <a:rPr lang="en-US" sz="1000" kern="1200" dirty="0">
                <a:solidFill>
                  <a:schemeClr val="tx1"/>
                </a:solidFill>
                <a:effectLst/>
                <a:latin typeface="Arial" panose="020B0604020202020204" pitchFamily="34" charset="0"/>
                <a:cs typeface="Arial" panose="020B0604020202020204" pitchFamily="34" charset="0"/>
              </a:rPr>
              <a:t>(These will be discussed further.)</a:t>
            </a:r>
          </a:p>
          <a:p>
            <a:pPr marL="171450" indent="-17145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When </a:t>
            </a:r>
            <a:r>
              <a:rPr lang="en-US" sz="1000" kern="1200" dirty="0" err="1">
                <a:solidFill>
                  <a:schemeClr val="tx1"/>
                </a:solidFill>
                <a:effectLst/>
                <a:latin typeface="Arial" panose="020B0604020202020204" pitchFamily="34" charset="0"/>
                <a:cs typeface="Arial" panose="020B0604020202020204" pitchFamily="34" charset="0"/>
              </a:rPr>
              <a:t>analysing</a:t>
            </a:r>
            <a:r>
              <a:rPr lang="en-US" sz="1000" kern="1200" dirty="0">
                <a:solidFill>
                  <a:schemeClr val="tx1"/>
                </a:solidFill>
                <a:effectLst/>
                <a:latin typeface="Arial" panose="020B0604020202020204" pitchFamily="34" charset="0"/>
                <a:cs typeface="Arial" panose="020B0604020202020204" pitchFamily="34" charset="0"/>
              </a:rPr>
              <a:t> a problem, try to include everyone and generate a lot of ideas.  </a:t>
            </a:r>
          </a:p>
          <a:p>
            <a:pPr marL="171450" indent="-17145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Then focus on those that account for most of the problem, causes that are under your control, and ways to change workflow and systems.</a:t>
            </a:r>
          </a:p>
        </p:txBody>
      </p:sp>
    </p:spTree>
    <p:extLst>
      <p:ext uri="{BB962C8B-B14F-4D97-AF65-F5344CB8AC3E}">
        <p14:creationId xmlns:p14="http://schemas.microsoft.com/office/powerpoint/2010/main" val="44532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Arial" panose="020B0604020202020204" pitchFamily="34" charset="0"/>
                <a:cs typeface="Arial" panose="020B0604020202020204" pitchFamily="34" charset="0"/>
              </a:rPr>
              <a:t>Go through the steps to draw a fishbone with your team:</a:t>
            </a:r>
            <a:br>
              <a:rPr lang="en-US" sz="1000" b="1" kern="1200" dirty="0">
                <a:solidFill>
                  <a:schemeClr val="tx1"/>
                </a:solidFill>
                <a:effectLst/>
                <a:latin typeface="Arial" panose="020B0604020202020204" pitchFamily="34" charset="0"/>
                <a:cs typeface="Arial" panose="020B0604020202020204" pitchFamily="34" charset="0"/>
              </a:rPr>
            </a:br>
            <a:endParaRPr lang="en-US" sz="1000" b="1" kern="1200" dirty="0">
              <a:solidFill>
                <a:schemeClr val="tx1"/>
              </a:solidFill>
              <a:effectLst/>
              <a:latin typeface="Arial" panose="020B0604020202020204" pitchFamily="34" charset="0"/>
              <a:cs typeface="Arial" panose="020B0604020202020204" pitchFamily="34" charset="0"/>
            </a:endParaRPr>
          </a:p>
          <a:p>
            <a:pPr marL="228600" indent="-228600">
              <a:buAutoNum type="arabicPeriod"/>
            </a:pPr>
            <a:r>
              <a:rPr lang="en-US" sz="1000" kern="1200" dirty="0">
                <a:solidFill>
                  <a:schemeClr val="tx1"/>
                </a:solidFill>
                <a:effectLst/>
                <a:latin typeface="Arial" panose="020B0604020202020204" pitchFamily="34" charset="0"/>
                <a:cs typeface="Arial" panose="020B0604020202020204" pitchFamily="34" charset="0"/>
              </a:rPr>
              <a:t>Write the problem in a box on the right-hand side of a large sheet of paper and draw a line across the paper horizontally from the box so that it looks like the head and spine of a fish.</a:t>
            </a:r>
          </a:p>
          <a:p>
            <a:pPr marL="228600" indent="-228600">
              <a:buAutoNum type="arabicPeriod"/>
            </a:pPr>
            <a:r>
              <a:rPr lang="en-US" sz="1000" kern="1200" dirty="0">
                <a:solidFill>
                  <a:schemeClr val="tx1"/>
                </a:solidFill>
                <a:effectLst/>
                <a:latin typeface="Arial" panose="020B0604020202020204" pitchFamily="34" charset="0"/>
                <a:cs typeface="Arial" panose="020B0604020202020204" pitchFamily="34" charset="0"/>
              </a:rPr>
              <a:t>Next, draw a line off the “spine” of the fish and write down contributing factors. These may be different levels of the health systems, or building blocks of the system, such as people (staffing), place (equipment), procedure, policies (guidelines) etc.</a:t>
            </a:r>
          </a:p>
          <a:p>
            <a:pPr marL="228600" indent="-228600">
              <a:buAutoNum type="arabicPeriod"/>
            </a:pPr>
            <a:r>
              <a:rPr lang="en-US" sz="1000" kern="1200" dirty="0">
                <a:solidFill>
                  <a:schemeClr val="tx1"/>
                </a:solidFill>
                <a:effectLst/>
                <a:latin typeface="Arial" panose="020B0604020202020204" pitchFamily="34" charset="0"/>
                <a:cs typeface="Arial" panose="020B0604020202020204" pitchFamily="34" charset="0"/>
              </a:rPr>
              <a:t>Next, for each of the contributing factors, identify possible causes. Show these possible causes as shorter lines coming off the "bones" of the diagram. </a:t>
            </a:r>
            <a:endParaRPr lang="en-US" sz="1000" dirty="0">
              <a:latin typeface="Arial" panose="020B0604020202020204" pitchFamily="34" charset="0"/>
              <a:cs typeface="Arial" panose="020B0604020202020204" pitchFamily="34" charset="0"/>
            </a:endParaRPr>
          </a:p>
          <a:p>
            <a:pPr marL="228600" indent="-228600">
              <a:buAutoNum type="arabicPeriod"/>
            </a:pPr>
            <a:r>
              <a:rPr lang="en-US" sz="1000" kern="1200" dirty="0">
                <a:solidFill>
                  <a:schemeClr val="tx1"/>
                </a:solidFill>
                <a:effectLst/>
                <a:latin typeface="Arial" panose="020B0604020202020204" pitchFamily="34" charset="0"/>
                <a:cs typeface="Arial" panose="020B0604020202020204" pitchFamily="34" charset="0"/>
              </a:rPr>
              <a:t>When a cause is large or complex, it may be best to break it down</a:t>
            </a:r>
            <a:r>
              <a:rPr lang="en-US" sz="1000" kern="1200" baseline="0" dirty="0">
                <a:solidFill>
                  <a:schemeClr val="tx1"/>
                </a:solidFill>
                <a:effectLst/>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into sub-causes. Show these as lines coming off each cause line.</a:t>
            </a:r>
          </a:p>
          <a:p>
            <a:pPr marL="228600" indent="-228600">
              <a:buAutoNum type="arabicPeriod"/>
            </a:pPr>
            <a:r>
              <a:rPr lang="en-US" sz="1000" kern="1200" dirty="0">
                <a:solidFill>
                  <a:schemeClr val="tx1"/>
                </a:solidFill>
                <a:effectLst/>
                <a:latin typeface="Arial" panose="020B0604020202020204" pitchFamily="34" charset="0"/>
                <a:cs typeface="Arial" panose="020B0604020202020204" pitchFamily="34" charset="0"/>
              </a:rPr>
              <a:t>The completed fishbone should show several possible causes of the problem.</a:t>
            </a:r>
          </a:p>
        </p:txBody>
      </p:sp>
    </p:spTree>
    <p:extLst>
      <p:ext uri="{BB962C8B-B14F-4D97-AF65-F5344CB8AC3E}">
        <p14:creationId xmlns:p14="http://schemas.microsoft.com/office/powerpoint/2010/main" val="4286039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Ask the Five Whys with your team.</a:t>
            </a:r>
            <a:br>
              <a:rPr lang="en-US" sz="1000" b="1" dirty="0">
                <a:latin typeface="Arial" panose="020B0604020202020204" pitchFamily="34" charset="0"/>
                <a:cs typeface="Arial" panose="020B0604020202020204" pitchFamily="34" charset="0"/>
              </a:rPr>
            </a:br>
            <a:endParaRPr lang="en-US" sz="1000" b="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For each answer, ask why again.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There is no one perfect</a:t>
            </a:r>
            <a:r>
              <a:rPr lang="en-US" sz="1000" baseline="0" dirty="0">
                <a:latin typeface="Arial" panose="020B0604020202020204" pitchFamily="34" charset="0"/>
                <a:cs typeface="Arial" panose="020B0604020202020204" pitchFamily="34" charset="0"/>
              </a:rPr>
              <a:t> answer to a </a:t>
            </a:r>
            <a:r>
              <a:rPr lang="en-US" sz="1000" dirty="0">
                <a:latin typeface="Arial" panose="020B0604020202020204" pitchFamily="34" charset="0"/>
                <a:cs typeface="Arial" panose="020B0604020202020204" pitchFamily="34" charset="0"/>
              </a:rPr>
              <a:t>Five</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W</a:t>
            </a:r>
            <a:r>
              <a:rPr lang="en-US" sz="1000" baseline="0" dirty="0">
                <a:latin typeface="Arial" panose="020B0604020202020204" pitchFamily="34" charset="0"/>
                <a:cs typeface="Arial" panose="020B0604020202020204" pitchFamily="34" charset="0"/>
              </a:rPr>
              <a:t>hy’s analysis. It is not necessary to ask Why 5 times. </a:t>
            </a:r>
          </a:p>
          <a:p>
            <a:pPr marL="171450" indent="-171450">
              <a:buFont typeface="Arial" panose="020B0604020202020204" pitchFamily="34" charset="0"/>
              <a:buChar char="•"/>
            </a:pPr>
            <a:r>
              <a:rPr lang="en-US" sz="1000" baseline="0" dirty="0">
                <a:latin typeface="Arial" panose="020B0604020202020204" pitchFamily="34" charset="0"/>
                <a:cs typeface="Arial" panose="020B0604020202020204" pitchFamily="34" charset="0"/>
              </a:rPr>
              <a:t>It can be less or more. </a:t>
            </a:r>
          </a:p>
          <a:p>
            <a:pPr marL="171450" indent="-171450">
              <a:buFont typeface="Arial" panose="020B0604020202020204" pitchFamily="34" charset="0"/>
              <a:buChar char="•"/>
            </a:pPr>
            <a:r>
              <a:rPr lang="en-US" sz="1000" baseline="0" dirty="0">
                <a:latin typeface="Arial" panose="020B0604020202020204" pitchFamily="34" charset="0"/>
                <a:cs typeface="Arial" panose="020B0604020202020204" pitchFamily="34" charset="0"/>
              </a:rPr>
              <a:t>You might get a different chain of answers depending on the perspective of various people on the team. </a:t>
            </a:r>
          </a:p>
          <a:p>
            <a:pPr marL="171450" indent="-171450">
              <a:buFont typeface="Arial" panose="020B0604020202020204" pitchFamily="34" charset="0"/>
              <a:buChar char="•"/>
            </a:pPr>
            <a:r>
              <a:rPr lang="en-US" sz="1000" baseline="0" dirty="0">
                <a:latin typeface="Arial" panose="020B0604020202020204" pitchFamily="34" charset="0"/>
                <a:cs typeface="Arial" panose="020B0604020202020204" pitchFamily="34" charset="0"/>
              </a:rPr>
              <a:t>The key is to understand better why things are they way they are and reach to an actionable cause for the problem. </a:t>
            </a:r>
            <a:endParaRPr lang="en-US"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4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Arial" panose="020B0604020202020204" pitchFamily="34" charset="0"/>
                <a:cs typeface="Arial" panose="020B0604020202020204" pitchFamily="34" charset="0"/>
              </a:rPr>
              <a:t>For a complex problem with many steps, make a process flowchart with your team.</a:t>
            </a:r>
          </a:p>
          <a:p>
            <a:r>
              <a:rPr lang="en-US" sz="1000" kern="1200" dirty="0">
                <a:solidFill>
                  <a:schemeClr val="tx1"/>
                </a:solidFill>
                <a:effectLst/>
                <a:latin typeface="Arial" panose="020B0604020202020204" pitchFamily="34" charset="0"/>
                <a:cs typeface="Arial" panose="020B0604020202020204" pitchFamily="34" charset="0"/>
              </a:rPr>
              <a:t>The process flow chart describes all the steps in a process - for example, how essential newborn care</a:t>
            </a:r>
            <a:r>
              <a:rPr lang="en-US" sz="1000" dirty="0">
                <a:effectLst/>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is provided immediately after the delivery. </a:t>
            </a:r>
          </a:p>
          <a:p>
            <a:endParaRPr lang="en-US" sz="1000" dirty="0">
              <a:latin typeface="Arial" panose="020B0604020202020204" pitchFamily="34" charset="0"/>
              <a:cs typeface="Arial" panose="020B0604020202020204" pitchFamily="34" charset="0"/>
            </a:endParaRPr>
          </a:p>
          <a:p>
            <a:r>
              <a:rPr lang="en-US" sz="1000" kern="1200" dirty="0">
                <a:solidFill>
                  <a:schemeClr val="tx1"/>
                </a:solidFill>
                <a:effectLst/>
                <a:latin typeface="Arial" panose="020B0604020202020204" pitchFamily="34" charset="0"/>
                <a:cs typeface="Arial" panose="020B0604020202020204" pitchFamily="34" charset="0"/>
              </a:rPr>
              <a:t>Flow charts can help identify problems in the process:</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Steps that are being done in the wrong order</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Unnecessary or repetitive steps</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Steps that are contributing the most to the problem</a:t>
            </a:r>
          </a:p>
          <a:p>
            <a:pPr lvl="0"/>
            <a:endParaRPr lang="en-US" sz="1000" kern="1200" dirty="0">
              <a:solidFill>
                <a:schemeClr val="tx1"/>
              </a:solidFill>
              <a:effectLst/>
              <a:latin typeface="Arial" panose="020B0604020202020204" pitchFamily="34" charset="0"/>
              <a:cs typeface="Arial" panose="020B0604020202020204" pitchFamily="34" charset="0"/>
            </a:endParaRPr>
          </a:p>
          <a:p>
            <a:pPr lvl="0"/>
            <a:r>
              <a:rPr lang="en-US" sz="1000" kern="1200" dirty="0">
                <a:solidFill>
                  <a:schemeClr val="tx1"/>
                </a:solidFill>
                <a:effectLst/>
                <a:latin typeface="Arial" panose="020B0604020202020204" pitchFamily="34" charset="0"/>
                <a:cs typeface="Arial" panose="020B0604020202020204" pitchFamily="34" charset="0"/>
              </a:rPr>
              <a:t>Creating a flow chart involves:</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Deciding on the beginning and end of the process you are trying</a:t>
            </a:r>
            <a:r>
              <a:rPr lang="en-US" sz="1000" kern="1200" baseline="0" dirty="0">
                <a:solidFill>
                  <a:schemeClr val="tx1"/>
                </a:solidFill>
                <a:effectLst/>
                <a:latin typeface="Arial" panose="020B0604020202020204" pitchFamily="34"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to explain. For example, delivery of a baby (start) to baby leaving the </a:t>
            </a:r>
            <a:r>
              <a:rPr lang="en-US" sz="1000" kern="1200" dirty="0" err="1">
                <a:solidFill>
                  <a:schemeClr val="tx1"/>
                </a:solidFill>
                <a:effectLst/>
                <a:latin typeface="Arial" panose="020B0604020202020204" pitchFamily="34" charset="0"/>
                <a:cs typeface="Arial" panose="020B0604020202020204" pitchFamily="34" charset="0"/>
              </a:rPr>
              <a:t>labour</a:t>
            </a:r>
            <a:r>
              <a:rPr lang="en-US" sz="1000" kern="1200" dirty="0">
                <a:solidFill>
                  <a:schemeClr val="tx1"/>
                </a:solidFill>
                <a:effectLst/>
                <a:latin typeface="Arial" panose="020B0604020202020204" pitchFamily="34" charset="0"/>
                <a:cs typeface="Arial" panose="020B0604020202020204" pitchFamily="34" charset="0"/>
              </a:rPr>
              <a:t> room (end)</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All the steps between those points. For example, baby being dried, skin-to- skin care, starting breast- feeding etc.</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Linking the steps together with arrows</a:t>
            </a:r>
          </a:p>
          <a:p>
            <a:pPr marL="162000" lvl="0" indent="-16200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Reviewing the whole sequence to check if this is really what happens</a:t>
            </a:r>
          </a:p>
        </p:txBody>
      </p:sp>
    </p:spTree>
    <p:extLst>
      <p:ext uri="{BB962C8B-B14F-4D97-AF65-F5344CB8AC3E}">
        <p14:creationId xmlns:p14="http://schemas.microsoft.com/office/powerpoint/2010/main" val="1005536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kern="1200" dirty="0">
                <a:solidFill>
                  <a:schemeClr val="tx1"/>
                </a:solidFill>
                <a:effectLst/>
                <a:latin typeface="Arial" panose="020B0604020202020204" pitchFamily="34" charset="0"/>
                <a:cs typeface="Arial" panose="020B0604020202020204" pitchFamily="34" charset="0"/>
              </a:rPr>
              <a:t>Different shapes are used to visualize the steps of a process (process mapping) in a flow chart:</a:t>
            </a:r>
            <a:r>
              <a:rPr lang="en-US" sz="1000" b="1" dirty="0">
                <a:effectLst/>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start and finish (oval)</a:t>
            </a:r>
          </a:p>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routine actions that always happen (rectangles)</a:t>
            </a:r>
          </a:p>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option points (diamonds) – these are steps that lead to different options:</a:t>
            </a:r>
          </a:p>
          <a:p>
            <a:pPr marL="342000" lvl="1" indent="-162000">
              <a:buFont typeface="Courier New" panose="02070309020205020404" pitchFamily="49" charset="0"/>
              <a:buChar char="o"/>
            </a:pPr>
            <a:r>
              <a:rPr lang="en-US" sz="1000" kern="1200" dirty="0">
                <a:solidFill>
                  <a:schemeClr val="tx1"/>
                </a:solidFill>
                <a:effectLst/>
                <a:latin typeface="Arial" panose="020B0604020202020204" pitchFamily="34" charset="0"/>
                <a:cs typeface="Arial" panose="020B0604020202020204" pitchFamily="34" charset="0"/>
              </a:rPr>
              <a:t>Either someone makes a decision about what happens next (e.g. a triage step)</a:t>
            </a:r>
          </a:p>
          <a:p>
            <a:pPr marL="342000" lvl="1" indent="-162000">
              <a:buFont typeface="Courier New" panose="02070309020205020404" pitchFamily="49" charset="0"/>
              <a:buChar char="o"/>
            </a:pPr>
            <a:r>
              <a:rPr lang="en-US" sz="1000" kern="1200" dirty="0">
                <a:solidFill>
                  <a:schemeClr val="tx1"/>
                </a:solidFill>
                <a:effectLst/>
                <a:latin typeface="Arial" panose="020B0604020202020204" pitchFamily="34" charset="0"/>
                <a:cs typeface="Arial" panose="020B0604020202020204" pitchFamily="34" charset="0"/>
              </a:rPr>
              <a:t>Or the care in that step does not always happen (e.g. only 50% of women get oxytocin in the first minute after delivery)</a:t>
            </a:r>
          </a:p>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cs typeface="Arial" panose="020B0604020202020204" pitchFamily="34" charset="0"/>
              </a:rPr>
              <a:t>unclear steps (clouds) these are used when you are not sure what happens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101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Apply one (or both) of the tools to analyse the problem selected.</a:t>
            </a:r>
          </a:p>
        </p:txBody>
      </p:sp>
    </p:spTree>
    <p:extLst>
      <p:ext uri="{BB962C8B-B14F-4D97-AF65-F5344CB8AC3E}">
        <p14:creationId xmlns:p14="http://schemas.microsoft.com/office/powerpoint/2010/main" val="47492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7763"/>
            <a:ext cx="4114800" cy="3086100"/>
          </a:xfrm>
        </p:spPr>
      </p:sp>
      <p:sp>
        <p:nvSpPr>
          <p:cNvPr id="3" name="Notes Placeholder 2"/>
          <p:cNvSpPr>
            <a:spLocks noGrp="1"/>
          </p:cNvSpPr>
          <p:nvPr>
            <p:ph type="body" idx="1"/>
          </p:nvPr>
        </p:nvSpPr>
        <p:spPr/>
        <p:txBody>
          <a:bodyPr/>
          <a:lstStyle/>
          <a:p>
            <a:pPr marL="0" indent="0">
              <a:buNone/>
            </a:pPr>
            <a:endParaRPr lang="nb-NO" dirty="0"/>
          </a:p>
        </p:txBody>
      </p:sp>
    </p:spTree>
    <p:extLst>
      <p:ext uri="{BB962C8B-B14F-4D97-AF65-F5344CB8AC3E}">
        <p14:creationId xmlns:p14="http://schemas.microsoft.com/office/powerpoint/2010/main" val="3487899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yriad Pro" panose="020B0503030403020204" pitchFamily="34" charset="0"/>
              </a:rPr>
              <a:t>This way of prioritizing a change to make is similar to prioritizing the problem to improve. </a:t>
            </a:r>
          </a:p>
          <a:p>
            <a:endParaRPr lang="en-NO" sz="1000" dirty="0"/>
          </a:p>
        </p:txBody>
      </p:sp>
    </p:spTree>
    <p:extLst>
      <p:ext uri="{BB962C8B-B14F-4D97-AF65-F5344CB8AC3E}">
        <p14:creationId xmlns:p14="http://schemas.microsoft.com/office/powerpoint/2010/main" val="3900293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000" b="1" kern="100" dirty="0">
                <a:effectLst/>
                <a:latin typeface="Arial" panose="020B0604020202020204" pitchFamily="34" charset="0"/>
                <a:ea typeface="Calibri" panose="020F0502020204030204" pitchFamily="34" charset="0"/>
                <a:cs typeface="Arial" panose="020B0604020202020204" pitchFamily="34" charset="0"/>
              </a:rPr>
              <a:t>Decide on changes you will make and what measure(s) you will use to show the change.</a:t>
            </a:r>
          </a:p>
          <a:p>
            <a:pPr marL="162000" marR="0" lvl="0" indent="-162000">
              <a:lnSpc>
                <a:spcPct val="107000"/>
              </a:lnSpc>
              <a:spcBef>
                <a:spcPts val="0"/>
              </a:spcBef>
              <a:spcAft>
                <a:spcPts val="0"/>
              </a:spcAft>
              <a:buFont typeface="Symbol" panose="05050102010706020507" pitchFamily="18" charset="2"/>
              <a:buChar char=""/>
            </a:pPr>
            <a:r>
              <a:rPr lang="en-US" sz="1000" b="0" kern="100" dirty="0">
                <a:effectLst/>
                <a:latin typeface="Arial" panose="020B0604020202020204" pitchFamily="34" charset="0"/>
                <a:ea typeface="Calibri" panose="020F0502020204030204" pitchFamily="34" charset="0"/>
                <a:cs typeface="Arial" panose="020B0604020202020204" pitchFamily="34" charset="0"/>
              </a:rPr>
              <a:t>Does the change address the root causes of the problem?</a:t>
            </a:r>
          </a:p>
          <a:p>
            <a:pPr marL="162000" marR="0" lvl="0" indent="-162000">
              <a:lnSpc>
                <a:spcPct val="107000"/>
              </a:lnSpc>
              <a:spcBef>
                <a:spcPts val="0"/>
              </a:spcBef>
              <a:spcAft>
                <a:spcPts val="0"/>
              </a:spcAft>
              <a:buFont typeface="Symbol" panose="05050102010706020507" pitchFamily="18" charset="2"/>
              <a:buChar char=""/>
            </a:pPr>
            <a:r>
              <a:rPr lang="en-US" sz="1000" b="0" kern="100" dirty="0">
                <a:effectLst/>
                <a:latin typeface="Arial" panose="020B0604020202020204" pitchFamily="34" charset="0"/>
                <a:ea typeface="Calibri" panose="020F0502020204030204" pitchFamily="34" charset="0"/>
                <a:cs typeface="Arial" panose="020B0604020202020204" pitchFamily="34" charset="0"/>
              </a:rPr>
              <a:t>Is it easy and affordable?</a:t>
            </a:r>
          </a:p>
          <a:p>
            <a:pPr marL="162000" marR="0" lvl="0" indent="-162000">
              <a:lnSpc>
                <a:spcPct val="107000"/>
              </a:lnSpc>
              <a:spcBef>
                <a:spcPts val="0"/>
              </a:spcBef>
              <a:spcAft>
                <a:spcPts val="0"/>
              </a:spcAft>
              <a:buFont typeface="Symbol" panose="05050102010706020507" pitchFamily="18" charset="2"/>
              <a:buChar char=""/>
            </a:pPr>
            <a:r>
              <a:rPr lang="en-US" sz="1000" b="0" kern="100" dirty="0">
                <a:effectLst/>
                <a:latin typeface="Arial" panose="020B0604020202020204" pitchFamily="34" charset="0"/>
                <a:ea typeface="Calibri" panose="020F0502020204030204" pitchFamily="34" charset="0"/>
                <a:cs typeface="Arial" panose="020B0604020202020204" pitchFamily="34" charset="0"/>
              </a:rPr>
              <a:t>Will the results be quickly achieved?</a:t>
            </a:r>
          </a:p>
          <a:p>
            <a:pPr marL="162000" marR="0" lvl="0" indent="-162000">
              <a:lnSpc>
                <a:spcPct val="107000"/>
              </a:lnSpc>
              <a:spcBef>
                <a:spcPts val="0"/>
              </a:spcBef>
              <a:spcAft>
                <a:spcPts val="0"/>
              </a:spcAft>
              <a:buFont typeface="Symbol" panose="05050102010706020507" pitchFamily="18" charset="2"/>
              <a:buChar char=""/>
            </a:pPr>
            <a:r>
              <a:rPr lang="en-US" sz="1000" b="0" kern="100" dirty="0">
                <a:effectLst/>
                <a:latin typeface="Arial" panose="020B0604020202020204" pitchFamily="34" charset="0"/>
                <a:ea typeface="Calibri" panose="020F0502020204030204" pitchFamily="34" charset="0"/>
                <a:cs typeface="Arial" panose="020B0604020202020204" pitchFamily="34" charset="0"/>
              </a:rPr>
              <a:t>What measure(s) will show the change?</a:t>
            </a:r>
          </a:p>
          <a:p>
            <a:pPr marL="342000" marR="0" lvl="1" indent="-162000">
              <a:lnSpc>
                <a:spcPct val="107000"/>
              </a:lnSpc>
              <a:spcBef>
                <a:spcPts val="0"/>
              </a:spcBef>
              <a:spcAft>
                <a:spcPts val="800"/>
              </a:spcAft>
              <a:buFont typeface="Courier New" panose="02070309020205020404" pitchFamily="49" charset="0"/>
              <a:buChar char="o"/>
            </a:pPr>
            <a:r>
              <a:rPr lang="en-US" sz="1000" kern="100" dirty="0">
                <a:effectLst/>
                <a:latin typeface="Arial" panose="020B0604020202020204" pitchFamily="34" charset="0"/>
                <a:ea typeface="Calibri" panose="020F0502020204030204" pitchFamily="34" charset="0"/>
                <a:cs typeface="Arial" panose="020B0604020202020204" pitchFamily="34" charset="0"/>
              </a:rPr>
              <a:t>Process measure: numerator/denominator (number with the change divided by total number eligible for the change)</a:t>
            </a:r>
          </a:p>
          <a:p>
            <a:pPr marL="342000" marR="0" lvl="1" indent="-162000">
              <a:lnSpc>
                <a:spcPct val="107000"/>
              </a:lnSpc>
              <a:spcBef>
                <a:spcPts val="0"/>
              </a:spcBef>
              <a:spcAft>
                <a:spcPts val="80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Arial" panose="020B0604020202020204" pitchFamily="34" charset="0"/>
              </a:rPr>
              <a:t>Outcome measure: numerator/denominator (number with the desired outcome divided by total number eligible for the outcome)</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To learn more </a:t>
            </a:r>
            <a:r>
              <a:rPr lang="en-GB" sz="1000" i="1" u="sng" dirty="0">
                <a:solidFill>
                  <a:srgbClr val="0070C0"/>
                </a:solidFill>
                <a:latin typeface="Arial" panose="020B0604020202020204" pitchFamily="34" charset="0"/>
                <a:cs typeface="Arial" panose="020B0604020202020204" pitchFamily="34" charset="0"/>
              </a:rPr>
              <a:t>Examples of quality improvement indicators</a:t>
            </a:r>
            <a:endParaRPr lang="en-NO" sz="1000" i="1" u="sng" dirty="0">
              <a:solidFill>
                <a:srgbClr val="0070C0"/>
              </a:solidFill>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746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The bullet points outline the multiple steps in Planning before starting a Plan, Do, Study, Act (PDSA) 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The PDSA cycle is central to making and evaluating change.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Carrying out a PDSA cycle involves the entire improvement team, and learning about these steps in detail comes through courses in quality improvement.</a:t>
            </a:r>
          </a:p>
        </p:txBody>
      </p:sp>
    </p:spTree>
    <p:extLst>
      <p:ext uri="{BB962C8B-B14F-4D97-AF65-F5344CB8AC3E}">
        <p14:creationId xmlns:p14="http://schemas.microsoft.com/office/powerpoint/2010/main" val="1288513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What occurs in each of the steps in a PDSA cycle?  </a:t>
            </a:r>
            <a:br>
              <a:rPr lang="en-US" sz="1000" b="1" dirty="0">
                <a:latin typeface="Arial" panose="020B0604020202020204" pitchFamily="34" charset="0"/>
                <a:cs typeface="Arial" panose="020B0604020202020204" pitchFamily="34" charset="0"/>
              </a:rPr>
            </a:br>
            <a:endParaRPr lang="en-US" sz="1000" b="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lan – you have decided how the change will be implemented</a:t>
            </a:r>
          </a:p>
          <a:p>
            <a:r>
              <a:rPr lang="en-US" sz="1000" b="1" dirty="0">
                <a:latin typeface="Arial" panose="020B0604020202020204" pitchFamily="34" charset="0"/>
                <a:cs typeface="Arial" panose="020B0604020202020204" pitchFamily="34" charset="0"/>
              </a:rPr>
              <a:t>D</a:t>
            </a:r>
            <a:r>
              <a:rPr lang="en-US" sz="1000" dirty="0">
                <a:latin typeface="Arial" panose="020B0604020202020204" pitchFamily="34" charset="0"/>
                <a:cs typeface="Arial" panose="020B0604020202020204" pitchFamily="34" charset="0"/>
              </a:rPr>
              <a:t>o – you carry out the change</a:t>
            </a:r>
          </a:p>
          <a:p>
            <a:r>
              <a:rPr lang="en-US" sz="1000" b="1" dirty="0">
                <a:latin typeface="Arial" panose="020B0604020202020204" pitchFamily="34" charset="0"/>
                <a:cs typeface="Arial" panose="020B0604020202020204" pitchFamily="34" charset="0"/>
              </a:rPr>
              <a:t>S</a:t>
            </a:r>
            <a:r>
              <a:rPr lang="en-US" sz="1000" dirty="0">
                <a:latin typeface="Arial" panose="020B0604020202020204" pitchFamily="34" charset="0"/>
                <a:cs typeface="Arial" panose="020B0604020202020204" pitchFamily="34" charset="0"/>
              </a:rPr>
              <a:t>tudy – the team reviews whether the change was carried out as planned, what they learned from the test, and whether it was a success or a failure based on the data collected</a:t>
            </a:r>
          </a:p>
          <a:p>
            <a:r>
              <a:rPr lang="en-US" sz="1000" b="1" dirty="0">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ct – the team decides what to do next, depending on the experience and result of implementing the change idea.  </a:t>
            </a:r>
          </a:p>
          <a:p>
            <a:pPr lvl="1"/>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They may</a:t>
            </a:r>
          </a:p>
          <a:p>
            <a:pPr marL="162000" indent="-162000">
              <a:buFont typeface="Arial" panose="020B0604020202020204" pitchFamily="34" charset="0"/>
              <a:buChar char="•"/>
            </a:pPr>
            <a:r>
              <a:rPr lang="en-US" sz="1000" dirty="0">
                <a:latin typeface="Arial" panose="020B0604020202020204" pitchFamily="34" charset="0"/>
                <a:cs typeface="Arial" panose="020B0604020202020204" pitchFamily="34" charset="0"/>
              </a:rPr>
              <a:t>Adopt the change</a:t>
            </a:r>
          </a:p>
          <a:p>
            <a:pPr marL="162000" indent="-162000">
              <a:buFont typeface="Arial" panose="020B0604020202020204" pitchFamily="34" charset="0"/>
              <a:buChar char="•"/>
            </a:pPr>
            <a:r>
              <a:rPr lang="en-US" sz="1000" dirty="0">
                <a:latin typeface="Arial" panose="020B0604020202020204" pitchFamily="34" charset="0"/>
                <a:cs typeface="Arial" panose="020B0604020202020204" pitchFamily="34" charset="0"/>
              </a:rPr>
              <a:t>Adapt the change – and repeat the PDSA cycle</a:t>
            </a:r>
          </a:p>
          <a:p>
            <a:pPr marL="162000" indent="-162000">
              <a:buFont typeface="Arial" panose="020B0604020202020204" pitchFamily="34" charset="0"/>
              <a:buChar char="•"/>
            </a:pPr>
            <a:r>
              <a:rPr lang="en-US" sz="1000" dirty="0">
                <a:latin typeface="Arial" panose="020B0604020202020204" pitchFamily="34" charset="0"/>
                <a:cs typeface="Arial" panose="020B0604020202020204" pitchFamily="34" charset="0"/>
              </a:rPr>
              <a:t>Abandon the change – and start with a new idea</a:t>
            </a:r>
          </a:p>
          <a:p>
            <a:pPr marL="0" indent="0">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It is rare that any change will work perfectly the first time. For this reason, it is important to test new practices to learn how they work and adjust them.</a:t>
            </a:r>
          </a:p>
        </p:txBody>
      </p:sp>
    </p:spTree>
    <p:extLst>
      <p:ext uri="{BB962C8B-B14F-4D97-AF65-F5344CB8AC3E}">
        <p14:creationId xmlns:p14="http://schemas.microsoft.com/office/powerpoint/2010/main" val="696508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baseline="0" dirty="0">
                <a:latin typeface="Arial" panose="020B0604020202020204" pitchFamily="34" charset="0"/>
                <a:cs typeface="Arial" panose="020B0604020202020204" pitchFamily="34" charset="0"/>
              </a:rPr>
              <a:t>A time series chart is an effective way to show the results of change.</a:t>
            </a:r>
          </a:p>
          <a:p>
            <a:endParaRPr lang="en-US" sz="1000" baseline="0" dirty="0">
              <a:latin typeface="Arial" panose="020B0604020202020204" pitchFamily="34" charset="0"/>
              <a:cs typeface="Arial" panose="020B0604020202020204" pitchFamily="34" charset="0"/>
            </a:endParaRPr>
          </a:p>
          <a:p>
            <a:r>
              <a:rPr lang="en-US" sz="1000" baseline="0" dirty="0">
                <a:latin typeface="Arial" panose="020B0604020202020204" pitchFamily="34" charset="0"/>
                <a:cs typeface="Arial" panose="020B0604020202020204" pitchFamily="34" charset="0"/>
              </a:rPr>
              <a:t>This time series chart from Nepal</a:t>
            </a:r>
            <a:r>
              <a:rPr lang="en-US" sz="1000" dirty="0">
                <a:latin typeface="Arial" panose="020B0604020202020204" pitchFamily="34" charset="0"/>
                <a:cs typeface="Arial" panose="020B0604020202020204" pitchFamily="34" charset="0"/>
              </a:rPr>
              <a:t> illustrates the impact of training, practice, and quality improvement</a:t>
            </a:r>
            <a:r>
              <a:rPr lang="en-US" sz="1000" baseline="0" dirty="0">
                <a:latin typeface="Arial" panose="020B0604020202020204" pitchFamily="34" charset="0"/>
                <a:cs typeface="Arial" panose="020B0604020202020204" pitchFamily="34" charset="0"/>
              </a:rPr>
              <a:t> in a large urban maternity hospital</a:t>
            </a:r>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25,100 deliveries were all videotaped for review.</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Along the horizontal line is time.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Along the vertical line is mortality (neonatal, stillbirth).</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All the arrows represent quality improvement interventions. For example, participants practiced the bag and mask skill check daily at shift change.</a:t>
            </a:r>
          </a:p>
          <a:p>
            <a:pPr marL="171450" lvl="0" indent="-171450">
              <a:buFont typeface="Arial" panose="020B0604020202020204" pitchFamily="34" charset="0"/>
              <a:buChar char="•"/>
            </a:pPr>
            <a:r>
              <a:rPr lang="en-US" sz="1000" baseline="0" dirty="0">
                <a:latin typeface="Arial" panose="020B0604020202020204" pitchFamily="34" charset="0"/>
                <a:cs typeface="Arial" panose="020B0604020202020204" pitchFamily="34" charset="0"/>
              </a:rPr>
              <a:t>The blue line shows the drop in intrapartum stillbirth and the green line first-day neonatal mortality.</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Showing results of a change is important to decide if it was successful or not and to gain support for scaling up and sustaining a successful change.</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012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A change that successfully brings improvement usually makes the health worker’s job easier.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These changes are the easiest to expand to other areas or health care providers.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Sometimes the change will need to be supported with new equipment or supplies.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Recognizing and celebrating the people involved in making a positive change help sustain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A change in recording forms or policy and procedures may be needed to make the change routine.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Several facilities working together on common problems can share their experiences and learn from one another.</a:t>
            </a: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206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Throughout the Essential </a:t>
            </a:r>
            <a:r>
              <a:rPr lang="en-GB" sz="1000" dirty="0" err="1">
                <a:latin typeface="Arial" panose="020B0604020202020204" pitchFamily="34" charset="0"/>
                <a:cs typeface="Arial" panose="020B0604020202020204" pitchFamily="34" charset="0"/>
              </a:rPr>
              <a:t>Newborn</a:t>
            </a:r>
            <a:r>
              <a:rPr lang="en-GB" sz="1000" dirty="0">
                <a:latin typeface="Arial" panose="020B0604020202020204" pitchFamily="34" charset="0"/>
                <a:cs typeface="Arial" panose="020B0604020202020204" pitchFamily="34" charset="0"/>
              </a:rPr>
              <a:t> Care Course, you will have many opportunities to compare what you are learning to what is actually happening in your facility.</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Noting possible gaps in care, prioritizing what to change and developing suggestions of what to change will bring valuable ideas to your quality improvement team for developing quality improvement projects.</a:t>
            </a:r>
          </a:p>
        </p:txBody>
      </p:sp>
    </p:spTree>
    <p:extLst>
      <p:ext uri="{BB962C8B-B14F-4D97-AF65-F5344CB8AC3E}">
        <p14:creationId xmlns:p14="http://schemas.microsoft.com/office/powerpoint/2010/main" val="1635867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Repeat simulation</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Skills and performance </a:t>
            </a:r>
            <a:r>
              <a:rPr lang="en-GB" sz="1000" b="0"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a:t>
            </a:r>
            <a:r>
              <a:rPr lang="en-GB" sz="1000" b="0" dirty="0">
                <a:latin typeface="Arial" panose="020B0604020202020204" pitchFamily="34" charset="0"/>
                <a:cs typeface="Arial" panose="020B0604020202020204" pitchFamily="34" charset="0"/>
              </a:rPr>
              <a:t>participants demonstrate the steps in birth registration in the facility.</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Notifying the civil registration office of a live birth.</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Encouraging parents to complete the details in the civil registration record.</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Giving parents information on when and where to collect the </a:t>
            </a:r>
            <a:r>
              <a:rPr lang="en-GB" sz="1000" dirty="0">
                <a:latin typeface="Arial" panose="020B0604020202020204" pitchFamily="34" charset="0"/>
                <a:cs typeface="Arial" panose="020B0604020202020204" pitchFamily="34" charset="0"/>
              </a:rPr>
              <a:t>certificate</a:t>
            </a:r>
            <a:r>
              <a:rPr lang="en-GB" sz="1000" dirty="0">
                <a:solidFill>
                  <a:schemeClr val="tx1"/>
                </a:solidFill>
                <a:latin typeface="Arial" panose="020B0604020202020204" pitchFamily="34" charset="0"/>
                <a:cs typeface="Arial" panose="020B0604020202020204" pitchFamily="34" charset="0"/>
              </a:rPr>
              <a:t> of birth.</a:t>
            </a:r>
          </a:p>
          <a:p>
            <a:endParaRPr lang="en-GB" sz="10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solidFill>
                  <a:schemeClr val="tx1"/>
                </a:solidFill>
                <a:latin typeface="Arial" panose="020B0604020202020204" pitchFamily="34" charset="0"/>
                <a:cs typeface="Arial" panose="020B0604020202020204" pitchFamily="34" charset="0"/>
              </a:rPr>
              <a:t>Debriefing</a:t>
            </a:r>
            <a:r>
              <a:rPr lang="en-GB" sz="1000" dirty="0">
                <a:solidFill>
                  <a:schemeClr val="tx1"/>
                </a:solidFill>
                <a:latin typeface="Arial" panose="020B0604020202020204" pitchFamily="34" charset="0"/>
                <a:cs typeface="Arial" panose="020B0604020202020204" pitchFamily="34" charset="0"/>
              </a:rPr>
              <a:t> </a:t>
            </a:r>
            <a:r>
              <a:rPr lang="en-US" sz="1000" b="0" i="0" kern="1200" dirty="0">
                <a:solidFill>
                  <a:srgbClr val="000000"/>
                </a:solidFill>
                <a:effectLst/>
                <a:latin typeface="Arial" panose="020B0604020202020204" pitchFamily="34" charset="0"/>
                <a:ea typeface="Myriad Pro"/>
                <a:cs typeface="Arial" panose="020B0604020202020204" pitchFamily="34" charset="0"/>
              </a:rPr>
              <a:t>– participants self-reflect and give feedback to one another in their roles. </a:t>
            </a:r>
            <a:br>
              <a:rPr lang="en-US" sz="1000" b="0" i="0" kern="1200" dirty="0">
                <a:solidFill>
                  <a:srgbClr val="000000"/>
                </a:solidFill>
                <a:effectLst/>
                <a:latin typeface="Arial" panose="020B0604020202020204" pitchFamily="34" charset="0"/>
                <a:ea typeface="Myriad Pro"/>
                <a:cs typeface="Arial" panose="020B0604020202020204" pitchFamily="34" charset="0"/>
              </a:rPr>
            </a:br>
            <a:r>
              <a:rPr lang="en-GB" sz="1000" i="1" dirty="0">
                <a:solidFill>
                  <a:schemeClr val="tx1"/>
                </a:solidFill>
                <a:latin typeface="Arial" panose="020B0604020202020204" pitchFamily="34" charset="0"/>
                <a:cs typeface="Arial" panose="020B0604020202020204" pitchFamily="34" charset="0"/>
              </a:rPr>
              <a:t>Provision of care (performance objectives)</a:t>
            </a:r>
          </a:p>
          <a:p>
            <a:pPr marL="171450" indent="-171450">
              <a:buFont typeface="Arial" panose="020B0604020202020204" pitchFamily="34" charset="0"/>
              <a:buChar char="•"/>
            </a:pPr>
            <a:r>
              <a:rPr lang="en-GB" sz="1000" i="0" dirty="0">
                <a:solidFill>
                  <a:schemeClr val="tx1"/>
                </a:solidFill>
                <a:latin typeface="Arial" panose="020B0604020202020204" pitchFamily="34" charset="0"/>
                <a:cs typeface="Arial" panose="020B0604020202020204" pitchFamily="34" charset="0"/>
              </a:rPr>
              <a:t>What was done well?</a:t>
            </a:r>
          </a:p>
          <a:p>
            <a:pPr marL="171450" indent="-171450">
              <a:buFont typeface="Arial" panose="020B0604020202020204" pitchFamily="34" charset="0"/>
              <a:buChar char="•"/>
            </a:pPr>
            <a:r>
              <a:rPr lang="en-GB" sz="1000" i="0" dirty="0">
                <a:solidFill>
                  <a:schemeClr val="tx1"/>
                </a:solidFill>
                <a:latin typeface="Arial" panose="020B0604020202020204" pitchFamily="34" charset="0"/>
                <a:cs typeface="Arial" panose="020B0604020202020204" pitchFamily="34" charset="0"/>
              </a:rPr>
              <a:t>What could have been done better?</a:t>
            </a:r>
          </a:p>
          <a:p>
            <a:pPr marL="171450" indent="-171450">
              <a:buFont typeface="Arial" panose="020B0604020202020204" pitchFamily="34" charset="0"/>
              <a:buChar char="•"/>
            </a:pPr>
            <a:r>
              <a:rPr lang="en-GB" sz="1000" i="0" dirty="0">
                <a:solidFill>
                  <a:schemeClr val="tx1"/>
                </a:solidFill>
                <a:latin typeface="Arial" panose="020B0604020202020204" pitchFamily="34" charset="0"/>
                <a:cs typeface="Arial" panose="020B0604020202020204" pitchFamily="34" charset="0"/>
              </a:rPr>
              <a:t>What will you change the next time?</a:t>
            </a:r>
          </a:p>
          <a:p>
            <a:pPr marL="0" indent="0">
              <a:buFontTx/>
              <a:buNone/>
            </a:pPr>
            <a:r>
              <a:rPr lang="en-GB" sz="1000" i="1" dirty="0">
                <a:solidFill>
                  <a:schemeClr val="tx1"/>
                </a:solidFill>
                <a:latin typeface="Arial" panose="020B0604020202020204" pitchFamily="34" charset="0"/>
                <a:cs typeface="Arial" panose="020B0604020202020204" pitchFamily="34" charset="0"/>
              </a:rPr>
              <a:t>Experience of care</a:t>
            </a:r>
          </a:p>
          <a:p>
            <a:pPr marL="171450" indent="-171450">
              <a:buFont typeface="Arial" panose="020B0604020202020204" pitchFamily="34" charset="0"/>
              <a:buChar char="•"/>
            </a:pPr>
            <a:r>
              <a:rPr lang="en-GB" sz="1000" i="0" dirty="0">
                <a:solidFill>
                  <a:schemeClr val="tx1"/>
                </a:solidFill>
                <a:latin typeface="Arial" panose="020B0604020202020204" pitchFamily="34" charset="0"/>
                <a:cs typeface="Arial" panose="020B0604020202020204" pitchFamily="34" charset="0"/>
              </a:rPr>
              <a:t>Was the language clear and appropriate?</a:t>
            </a:r>
          </a:p>
          <a:p>
            <a:pPr marL="171450" indent="-171450">
              <a:buFont typeface="Arial" panose="020B0604020202020204" pitchFamily="34" charset="0"/>
              <a:buChar char="•"/>
            </a:pPr>
            <a:r>
              <a:rPr lang="en-GB" sz="1000" i="0" dirty="0">
                <a:solidFill>
                  <a:schemeClr val="tx1"/>
                </a:solidFill>
                <a:latin typeface="Arial" panose="020B0604020202020204" pitchFamily="34" charset="0"/>
                <a:cs typeface="Arial" panose="020B0604020202020204" pitchFamily="34" charset="0"/>
              </a:rPr>
              <a:t>Was the communication respectful?</a:t>
            </a:r>
          </a:p>
          <a:p>
            <a:pPr>
              <a:spcBef>
                <a:spcPts val="600"/>
              </a:spcBef>
            </a:pPr>
            <a:endParaRPr lang="en-GB" sz="1000" dirty="0">
              <a:solidFill>
                <a:schemeClr val="tx1"/>
              </a:solidFill>
              <a:latin typeface="Arial" panose="020B0604020202020204" pitchFamily="34" charset="0"/>
              <a:cs typeface="Arial" panose="020B0604020202020204" pitchFamily="34" charset="0"/>
            </a:endParaRPr>
          </a:p>
          <a:p>
            <a:pPr>
              <a:spcBef>
                <a:spcPts val="600"/>
              </a:spcBef>
            </a:pPr>
            <a:endParaRPr lang="en-US"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18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Review the Clinical practice checklist before observing in the clinical area.</a:t>
            </a:r>
          </a:p>
        </p:txBody>
      </p:sp>
    </p:spTree>
    <p:extLst>
      <p:ext uri="{BB962C8B-B14F-4D97-AF65-F5344CB8AC3E}">
        <p14:creationId xmlns:p14="http://schemas.microsoft.com/office/powerpoint/2010/main" val="4013119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000" b="0" dirty="0">
                <a:latin typeface="Arial" panose="020B0604020202020204" pitchFamily="34" charset="0"/>
                <a:cs typeface="Arial" panose="020B0604020202020204" pitchFamily="34" charset="0"/>
              </a:rPr>
              <a:t>After the clinical practice, discuss the observations made, possible reasons for practices, and changes needed to improve the quality of essential newborn care.</a:t>
            </a:r>
          </a:p>
          <a:p>
            <a:pPr marL="0" lvl="0" indent="0" algn="l">
              <a:buFont typeface="Arial" panose="020B0604020202020204" pitchFamily="34" charset="0"/>
              <a:buNone/>
            </a:pPr>
            <a:endParaRPr lang="en-US" sz="1000" b="1" dirty="0">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What new things will you do?</a:t>
            </a: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What old things will you not do?</a:t>
            </a: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How will you make a change?</a:t>
            </a:r>
          </a:p>
          <a:p>
            <a:pPr marL="0" lvl="0" indent="0" algn="l">
              <a:buFont typeface="Arial" panose="020B0604020202020204" pitchFamily="34" charset="0"/>
              <a:buNone/>
            </a:pPr>
            <a:endParaRPr lang="en-US" sz="1000" dirty="0">
              <a:latin typeface="Arial" panose="020B0604020202020204" pitchFamily="34" charset="0"/>
              <a:cs typeface="Arial" panose="020B0604020202020204" pitchFamily="34" charset="0"/>
            </a:endParaRPr>
          </a:p>
          <a:p>
            <a:r>
              <a:rPr lang="en-GB" sz="1000" b="1" kern="100" dirty="0">
                <a:effectLst/>
                <a:latin typeface="Arial" panose="020B0604020202020204" pitchFamily="34" charset="0"/>
                <a:ea typeface="Calibri" panose="020F0502020204030204" pitchFamily="34" charset="0"/>
                <a:cs typeface="Arial" panose="020B0604020202020204" pitchFamily="34" charset="0"/>
              </a:rPr>
              <a:t>Use your reflections to fill out the QI template.</a:t>
            </a:r>
          </a:p>
          <a:p>
            <a:pPr marL="0" lvl="0" indent="0" algn="l">
              <a:buFont typeface="Arial" panose="020B0604020202020204" pitchFamily="34" charset="0"/>
              <a:buNone/>
            </a:pPr>
            <a:endParaRPr lang="en-US" sz="1000" b="0" dirty="0">
              <a:latin typeface="Arial" panose="020B0604020202020204" pitchFamily="34" charset="0"/>
              <a:cs typeface="Arial" panose="020B0604020202020204" pitchFamily="34" charset="0"/>
            </a:endParaRPr>
          </a:p>
          <a:p>
            <a:pPr marL="0" lvl="0" indent="0" algn="l">
              <a:buFont typeface="Arial" panose="020B0604020202020204" pitchFamily="34" charset="0"/>
              <a:buNone/>
            </a:pP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61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What can data reveal about newborn care practices?  </a:t>
            </a:r>
          </a:p>
          <a:p>
            <a:endParaRPr lang="en-US" sz="1000" b="1"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Data is not just about counting numbers of patients or items. </a:t>
            </a:r>
          </a:p>
          <a:p>
            <a:r>
              <a:rPr lang="en-US" sz="1000" b="0" dirty="0">
                <a:latin typeface="Arial" panose="020B0604020202020204" pitchFamily="34" charset="0"/>
                <a:cs typeface="Arial" panose="020B0604020202020204" pitchFamily="34" charset="0"/>
              </a:rPr>
              <a:t>Data is also about what interventions are performed and what outcomes are achieved.  </a:t>
            </a:r>
          </a:p>
          <a:p>
            <a:r>
              <a:rPr lang="en-US" sz="1000" b="0" dirty="0">
                <a:latin typeface="Arial" panose="020B0604020202020204" pitchFamily="34" charset="0"/>
                <a:cs typeface="Arial" panose="020B0604020202020204" pitchFamily="34" charset="0"/>
              </a:rPr>
              <a:t>Measuring important processes and outcomes draws attention to them and enables change and improvement.</a:t>
            </a:r>
          </a:p>
          <a:p>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The board shown tracks deliveries in every place they occur in a large metropolitan hospital.  </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What data track interventions?  </a:t>
            </a:r>
          </a:p>
          <a:p>
            <a:r>
              <a:rPr lang="en-US" sz="1000" b="1" dirty="0">
                <a:latin typeface="Arial" panose="020B0604020202020204" pitchFamily="34" charset="0"/>
                <a:cs typeface="Arial" panose="020B0604020202020204" pitchFamily="34" charset="0"/>
              </a:rPr>
              <a:t>What data track outcomes?  </a:t>
            </a:r>
          </a:p>
          <a:p>
            <a:r>
              <a:rPr lang="en-US" sz="1000" b="1" dirty="0">
                <a:latin typeface="Arial" panose="020B0604020202020204" pitchFamily="34" charset="0"/>
                <a:cs typeface="Arial" panose="020B0604020202020204" pitchFamily="34" charset="0"/>
              </a:rPr>
              <a:t>What indications are there of a quality improvement process?</a:t>
            </a:r>
          </a:p>
          <a:p>
            <a:r>
              <a:rPr lang="en-US" sz="1000" dirty="0">
                <a:latin typeface="Arial" panose="020B0604020202020204" pitchFamily="34" charset="0"/>
                <a:cs typeface="Arial" panose="020B0604020202020204" pitchFamily="34" charset="0"/>
              </a:rPr>
              <a:t>     </a:t>
            </a:r>
          </a:p>
          <a:p>
            <a:r>
              <a:rPr lang="en-US" sz="1000" b="1" dirty="0">
                <a:latin typeface="Arial" panose="020B0604020202020204" pitchFamily="34" charset="0"/>
                <a:cs typeface="Arial" panose="020B0604020202020204" pitchFamily="34" charset="0"/>
              </a:rPr>
              <a:t>How does the situation compare with your health facility? </a:t>
            </a:r>
          </a:p>
          <a:p>
            <a:r>
              <a:rPr lang="en-US" sz="1000" dirty="0">
                <a:latin typeface="Arial" panose="020B0604020202020204" pitchFamily="34" charset="0"/>
                <a:cs typeface="Arial" panose="020B0604020202020204" pitchFamily="34" charset="0"/>
              </a:rPr>
              <a:t>Does your facility collect and use data to improve outcomes?</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071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NO" dirty="0"/>
          </a:p>
        </p:txBody>
      </p:sp>
    </p:spTree>
    <p:extLst>
      <p:ext uri="{BB962C8B-B14F-4D97-AF65-F5344CB8AC3E}">
        <p14:creationId xmlns:p14="http://schemas.microsoft.com/office/powerpoint/2010/main" val="3793118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i="1" dirty="0">
                <a:latin typeface="Arial" panose="020B0604020202020204" pitchFamily="34" charset="0"/>
                <a:cs typeface="Arial" panose="020B0604020202020204" pitchFamily="34" charset="0"/>
              </a:rPr>
              <a:t>View video </a:t>
            </a:r>
            <a:r>
              <a:rPr lang="en-US" altLang="zh-CN" sz="1000" i="0" dirty="0">
                <a:latin typeface="Arial" panose="020B0604020202020204" pitchFamily="34" charset="0"/>
                <a:cs typeface="Arial" panose="020B0604020202020204" pitchFamily="34" charset="0"/>
              </a:rPr>
              <a:t>to s</a:t>
            </a:r>
            <a:r>
              <a:rPr lang="en-GB" sz="1000" dirty="0" err="1">
                <a:latin typeface="Arial" panose="020B0604020202020204" pitchFamily="34" charset="0"/>
                <a:cs typeface="Arial" panose="020B0604020202020204" pitchFamily="34" charset="0"/>
              </a:rPr>
              <a:t>ee</a:t>
            </a:r>
            <a:r>
              <a:rPr lang="en-GB" sz="1000" dirty="0">
                <a:latin typeface="Arial" panose="020B0604020202020204" pitchFamily="34" charset="0"/>
                <a:cs typeface="Arial" panose="020B0604020202020204" pitchFamily="34" charset="0"/>
              </a:rPr>
              <a:t> an example of applying the quality improvement process to improve essential newborn care.</a:t>
            </a:r>
          </a:p>
        </p:txBody>
      </p:sp>
    </p:spTree>
    <p:extLst>
      <p:ext uri="{BB962C8B-B14F-4D97-AF65-F5344CB8AC3E}">
        <p14:creationId xmlns:p14="http://schemas.microsoft.com/office/powerpoint/2010/main" val="569069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000" b="1" dirty="0">
                <a:latin typeface="Arial" panose="020B0604020202020204" pitchFamily="34" charset="0"/>
                <a:cs typeface="Arial" panose="020B0604020202020204" pitchFamily="34" charset="0"/>
              </a:rPr>
              <a:t>Simulation</a:t>
            </a:r>
            <a:endParaRPr lang="en-US" sz="1000" dirty="0">
              <a:latin typeface="Arial" panose="020B0604020202020204" pitchFamily="34" charset="0"/>
              <a:cs typeface="Arial" panose="020B0604020202020204" pitchFamily="34" charset="0"/>
            </a:endParaRPr>
          </a:p>
          <a:p>
            <a:pPr>
              <a:spcBef>
                <a:spcPts val="600"/>
              </a:spcBef>
            </a:pPr>
            <a:endParaRPr lang="en-GB" sz="1000" b="1" dirty="0">
              <a:latin typeface="Arial" panose="020B0604020202020204" pitchFamily="34" charset="0"/>
              <a:cs typeface="Arial" panose="020B0604020202020204" pitchFamily="34" charset="0"/>
            </a:endParaRPr>
          </a:p>
          <a:p>
            <a:r>
              <a:rPr lang="en-GB" sz="1000" b="1" dirty="0">
                <a:solidFill>
                  <a:schemeClr val="tx1"/>
                </a:solidFill>
                <a:latin typeface="Arial" panose="020B0604020202020204" pitchFamily="34" charset="0"/>
                <a:cs typeface="Arial" panose="020B0604020202020204" pitchFamily="34" charset="0"/>
              </a:rPr>
              <a:t>Skills and performance </a:t>
            </a:r>
            <a:r>
              <a:rPr lang="en-GB" sz="1000" dirty="0">
                <a:solidFill>
                  <a:schemeClr val="tx1"/>
                </a:solidFill>
                <a:latin typeface="Arial" panose="020B0604020202020204" pitchFamily="34" charset="0"/>
                <a:cs typeface="Arial" panose="020B0604020202020204" pitchFamily="34" charset="0"/>
              </a:rPr>
              <a:t>– participants demonstrate the steps to register a </a:t>
            </a:r>
            <a:r>
              <a:rPr lang="en-GB" sz="1000" dirty="0">
                <a:latin typeface="Arial" panose="020B0604020202020204" pitchFamily="34" charset="0"/>
                <a:cs typeface="Arial" panose="020B0604020202020204" pitchFamily="34" charset="0"/>
              </a:rPr>
              <a:t>birth</a:t>
            </a:r>
            <a:r>
              <a:rPr lang="en-GB" sz="1000" dirty="0">
                <a:solidFill>
                  <a:schemeClr val="tx1"/>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that took place in the community.</a:t>
            </a:r>
          </a:p>
          <a:p>
            <a:pPr marL="228600" indent="-228600">
              <a:buFont typeface="+mj-lt"/>
              <a:buAutoNum type="arabicPeriod"/>
            </a:pPr>
            <a:r>
              <a:rPr lang="en-GB" sz="1000" dirty="0">
                <a:solidFill>
                  <a:schemeClr val="tx1"/>
                </a:solidFill>
                <a:latin typeface="Arial" panose="020B0604020202020204" pitchFamily="34" charset="0"/>
                <a:cs typeface="Arial" panose="020B0604020202020204" pitchFamily="34" charset="0"/>
              </a:rPr>
              <a:t>Notifying the civil registration office of</a:t>
            </a:r>
            <a:r>
              <a:rPr lang="en-GB" sz="1000" dirty="0">
                <a:latin typeface="Arial" panose="020B0604020202020204" pitchFamily="34" charset="0"/>
                <a:cs typeface="Arial" panose="020B0604020202020204" pitchFamily="34" charset="0"/>
              </a:rPr>
              <a:t> the birth.</a:t>
            </a:r>
            <a:endParaRPr lang="en-GB" sz="1000" dirty="0">
              <a:solidFill>
                <a:schemeClr val="tx1"/>
              </a:solidFill>
              <a:latin typeface="Arial" panose="020B0604020202020204" pitchFamily="34" charset="0"/>
              <a:cs typeface="Arial" panose="020B0604020202020204" pitchFamily="34" charset="0"/>
            </a:endParaRPr>
          </a:p>
          <a:p>
            <a:pPr marL="228600" indent="-228600">
              <a:buFont typeface="+mj-lt"/>
              <a:buAutoNum type="arabicPeriod"/>
            </a:pPr>
            <a:r>
              <a:rPr lang="en-GB" sz="1000" dirty="0">
                <a:solidFill>
                  <a:schemeClr val="tx1"/>
                </a:solidFill>
                <a:latin typeface="Arial" panose="020B0604020202020204" pitchFamily="34" charset="0"/>
                <a:cs typeface="Arial" panose="020B0604020202020204" pitchFamily="34" charset="0"/>
              </a:rPr>
              <a:t>Encouraging family to complete the details in the civil registration record.</a:t>
            </a:r>
          </a:p>
          <a:p>
            <a:pPr marL="228600" indent="-228600">
              <a:buFont typeface="+mj-lt"/>
              <a:buAutoNum type="arabicPeriod"/>
            </a:pPr>
            <a:r>
              <a:rPr lang="en-GB" sz="1000" dirty="0">
                <a:solidFill>
                  <a:schemeClr val="tx1"/>
                </a:solidFill>
                <a:latin typeface="Arial" panose="020B0604020202020204" pitchFamily="34" charset="0"/>
                <a:cs typeface="Arial" panose="020B0604020202020204" pitchFamily="34" charset="0"/>
              </a:rPr>
              <a:t>Giving family information on when and where to collect the certificate of </a:t>
            </a:r>
            <a:r>
              <a:rPr lang="en-GB" sz="1000" dirty="0">
                <a:latin typeface="Arial" panose="020B0604020202020204" pitchFamily="34" charset="0"/>
                <a:cs typeface="Arial" panose="020B0604020202020204" pitchFamily="34" charset="0"/>
              </a:rPr>
              <a:t>birth</a:t>
            </a:r>
            <a:r>
              <a:rPr lang="en-GB" sz="1000" dirty="0">
                <a:solidFill>
                  <a:schemeClr val="tx1"/>
                </a:solidFill>
                <a:latin typeface="Arial" panose="020B0604020202020204" pitchFamily="34" charset="0"/>
                <a:cs typeface="Arial" panose="020B0604020202020204" pitchFamily="34" charset="0"/>
              </a:rPr>
              <a:t>.</a:t>
            </a:r>
          </a:p>
          <a:p>
            <a:pPr marL="228600" indent="-228600">
              <a:spcBef>
                <a:spcPts val="600"/>
              </a:spcBef>
              <a:buFont typeface="+mj-lt"/>
              <a:buAutoNum type="arabicPeriod"/>
            </a:pPr>
            <a:endParaRPr lang="en-US" sz="1000" dirty="0">
              <a:latin typeface="Arial" panose="020B0604020202020204" pitchFamily="34" charset="0"/>
              <a:cs typeface="Arial" panose="020B0604020202020204" pitchFamily="34" charset="0"/>
            </a:endParaRPr>
          </a:p>
          <a:p>
            <a:pPr>
              <a:defRPr/>
            </a:pPr>
            <a:r>
              <a:rPr lang="en-GB" sz="1000" b="1" dirty="0">
                <a:latin typeface="Arial" panose="020B0604020202020204" pitchFamily="34" charset="0"/>
                <a:cs typeface="Arial" panose="020B0604020202020204" pitchFamily="34" charset="0"/>
              </a:rPr>
              <a:t>Debriefing </a:t>
            </a:r>
            <a:r>
              <a:rPr lang="en-US" sz="1000" b="0" i="0" kern="1200" dirty="0">
                <a:solidFill>
                  <a:srgbClr val="000000"/>
                </a:solidFill>
                <a:effectLst/>
                <a:latin typeface="Arial" panose="020B0604020202020204" pitchFamily="34" charset="0"/>
                <a:ea typeface="Myriad Pro"/>
                <a:cs typeface="Arial" panose="020B0604020202020204" pitchFamily="34" charset="0"/>
              </a:rPr>
              <a:t>– participants self-reflect and give feedback to one another in their roles. </a:t>
            </a:r>
            <a:br>
              <a:rPr lang="en-US" sz="1000" b="0" i="0" kern="1200" dirty="0">
                <a:solidFill>
                  <a:srgbClr val="000000"/>
                </a:solidFill>
                <a:effectLst/>
                <a:latin typeface="Arial" panose="020B0604020202020204" pitchFamily="34" charset="0"/>
                <a:ea typeface="Myriad Pro"/>
                <a:cs typeface="Arial" panose="020B0604020202020204" pitchFamily="34" charset="0"/>
              </a:rPr>
            </a:br>
            <a:r>
              <a:rPr lang="en-GB" sz="1000" b="0" i="1" dirty="0">
                <a:latin typeface="Arial" panose="020B0604020202020204" pitchFamily="34" charset="0"/>
                <a:cs typeface="Arial" panose="020B0604020202020204" pitchFamily="34" charset="0"/>
              </a:rPr>
              <a:t>Provision of care (performance objectives)</a:t>
            </a:r>
          </a:p>
          <a:p>
            <a:pPr marL="171450" indent="-171450">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What was done well?</a:t>
            </a:r>
          </a:p>
          <a:p>
            <a:pPr marL="171450" indent="-171450">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What could have been done better?</a:t>
            </a:r>
          </a:p>
          <a:p>
            <a:pPr marL="171450" indent="-171450">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What will you change next time?</a:t>
            </a:r>
          </a:p>
          <a:p>
            <a:pPr marL="0" indent="0">
              <a:buFontTx/>
              <a:buNone/>
              <a:defRPr/>
            </a:pPr>
            <a:r>
              <a:rPr lang="en-GB" sz="1000" b="0" i="1" dirty="0">
                <a:latin typeface="Arial" panose="020B0604020202020204" pitchFamily="34" charset="0"/>
                <a:cs typeface="Arial" panose="020B0604020202020204" pitchFamily="34" charset="0"/>
              </a:rPr>
              <a:t>Experience of care</a:t>
            </a:r>
          </a:p>
          <a:p>
            <a:pPr marL="171450" indent="-171450">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Was the language clear and appropriate?</a:t>
            </a:r>
          </a:p>
          <a:p>
            <a:pPr marL="171450" indent="-171450">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Was the communication respectful?</a:t>
            </a:r>
            <a:endParaRPr lang="en-GB" sz="1000" b="1" dirty="0">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2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b="1" dirty="0">
                <a:latin typeface="Arial" panose="020B0604020202020204" pitchFamily="34" charset="0"/>
                <a:cs typeface="Arial" panose="020B0604020202020204" pitchFamily="34" charset="0"/>
              </a:rPr>
              <a:t>Baseline simulation</a:t>
            </a:r>
            <a:endParaRPr lang="en-US" sz="1000" b="1" dirty="0">
              <a:latin typeface="Arial" panose="020B0604020202020204" pitchFamily="34" charset="0"/>
              <a:cs typeface="Arial" panose="020B0604020202020204" pitchFamily="34" charset="0"/>
            </a:endParaRPr>
          </a:p>
          <a:p>
            <a:pPr algn="just" defTabSz="858439" fontAlgn="auto">
              <a:spcBef>
                <a:spcPts val="0"/>
              </a:spcBef>
              <a:spcAft>
                <a:spcPts val="0"/>
              </a:spcAft>
              <a:defRPr/>
            </a:pPr>
            <a:endParaRPr lang="en-US" sz="1000" dirty="0">
              <a:latin typeface="Arial" panose="020B0604020202020204" pitchFamily="34" charset="0"/>
              <a:cs typeface="Arial" panose="020B0604020202020204" pitchFamily="34" charset="0"/>
            </a:endParaRPr>
          </a:p>
          <a:p>
            <a:pPr algn="just" defTabSz="858439" fontAlgn="auto">
              <a:spcBef>
                <a:spcPts val="0"/>
              </a:spcBef>
              <a:defRPr/>
            </a:pPr>
            <a:r>
              <a:rPr lang="en-US" sz="1000" b="1" i="0" kern="100" dirty="0">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dirty="0">
                <a:latin typeface="Arial" panose="020B0604020202020204" pitchFamily="34" charset="0"/>
                <a:ea typeface="Calibri" panose="020F0502020204030204" pitchFamily="34" charset="0"/>
                <a:cs typeface="Arial" panose="020B0604020202020204" pitchFamily="34" charset="0"/>
              </a:rPr>
              <a:t>– participants demonstrate the steps in stillbirth registration at their facility</a:t>
            </a:r>
            <a:r>
              <a:rPr lang="en-US" sz="1000" b="1" i="0" kern="100" dirty="0">
                <a:latin typeface="Arial" panose="020B0604020202020204" pitchFamily="34" charset="0"/>
                <a:ea typeface="Calibri" panose="020F0502020204030204" pitchFamily="34" charset="0"/>
                <a:cs typeface="Arial" panose="020B0604020202020204" pitchFamily="34" charset="0"/>
              </a:rPr>
              <a:t>.</a:t>
            </a:r>
            <a:endParaRPr lang="en-US" sz="1000" b="1" i="1"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solidFill>
                  <a:schemeClr val="tx1"/>
                </a:solidFill>
                <a:latin typeface="Arial" panose="020B0604020202020204" pitchFamily="34" charset="0"/>
                <a:cs typeface="Arial" panose="020B0604020202020204" pitchFamily="34" charset="0"/>
              </a:rPr>
              <a:t>Notifying the civil registration office of a </a:t>
            </a:r>
            <a:r>
              <a:rPr lang="en-GB" sz="1000" dirty="0">
                <a:latin typeface="Arial" panose="020B0604020202020204" pitchFamily="34" charset="0"/>
                <a:cs typeface="Arial" panose="020B0604020202020204" pitchFamily="34" charset="0"/>
              </a:rPr>
              <a:t>stillbirth</a:t>
            </a:r>
            <a:r>
              <a:rPr lang="en-GB" sz="1000" dirty="0">
                <a:solidFill>
                  <a:schemeClr val="tx1"/>
                </a:solidFill>
                <a:latin typeface="Arial" panose="020B0604020202020204" pitchFamily="34" charset="0"/>
                <a:cs typeface="Arial" panose="020B0604020202020204" pitchFamily="34" charset="0"/>
              </a:rPr>
              <a:t>.</a:t>
            </a:r>
          </a:p>
          <a:p>
            <a:pPr marL="228600" indent="-228600">
              <a:buFont typeface="+mj-lt"/>
              <a:buAutoNum type="arabicPeriod"/>
            </a:pPr>
            <a:r>
              <a:rPr lang="en-GB" sz="1000" dirty="0">
                <a:solidFill>
                  <a:schemeClr val="tx1"/>
                </a:solidFill>
                <a:latin typeface="Arial" panose="020B0604020202020204" pitchFamily="34" charset="0"/>
                <a:cs typeface="Arial" panose="020B0604020202020204" pitchFamily="34" charset="0"/>
              </a:rPr>
              <a:t>Encouraging parents to complete the details in the civil registration record.</a:t>
            </a:r>
          </a:p>
          <a:p>
            <a:pPr marL="228600" indent="-228600">
              <a:buFont typeface="+mj-lt"/>
              <a:buAutoNum type="arabicPeriod"/>
            </a:pPr>
            <a:r>
              <a:rPr lang="en-GB" sz="1000" dirty="0">
                <a:solidFill>
                  <a:schemeClr val="tx1"/>
                </a:solidFill>
                <a:latin typeface="Arial" panose="020B0604020202020204" pitchFamily="34" charset="0"/>
                <a:cs typeface="Arial" panose="020B0604020202020204" pitchFamily="34" charset="0"/>
              </a:rPr>
              <a:t>Giving parents information on when and where to collect the </a:t>
            </a:r>
            <a:r>
              <a:rPr lang="en-GB" sz="1000" dirty="0">
                <a:latin typeface="Arial" panose="020B0604020202020204" pitchFamily="34" charset="0"/>
                <a:cs typeface="Arial" panose="020B0604020202020204" pitchFamily="34" charset="0"/>
              </a:rPr>
              <a:t>certificate of stillbirth</a:t>
            </a:r>
            <a:r>
              <a:rPr lang="en-GB" sz="1000" dirty="0">
                <a:solidFill>
                  <a:schemeClr val="tx1"/>
                </a:solidFill>
                <a:latin typeface="Arial" panose="020B0604020202020204" pitchFamily="34" charset="0"/>
                <a:cs typeface="Arial" panose="020B0604020202020204" pitchFamily="34" charset="0"/>
              </a:rPr>
              <a:t>.</a:t>
            </a:r>
          </a:p>
          <a:p>
            <a:pPr defTabSz="858439" fontAlgn="auto">
              <a:spcBef>
                <a:spcPts val="0"/>
              </a:spcBef>
              <a:spcAft>
                <a:spcPts val="0"/>
              </a:spcAft>
              <a:defRPr/>
            </a:pPr>
            <a:endParaRPr lang="en-US" sz="1000" b="1" i="1" dirty="0">
              <a:solidFill>
                <a:srgbClr val="000000"/>
              </a:solidFill>
              <a:latin typeface="Arial" panose="020B0604020202020204" pitchFamily="34" charset="0"/>
              <a:ea typeface="Myriad Pro"/>
              <a:cs typeface="Arial" panose="020B0604020202020204" pitchFamily="34" charset="0"/>
            </a:endParaRPr>
          </a:p>
          <a:p>
            <a:pPr defTabSz="858439" fontAlgn="auto">
              <a:spcBef>
                <a:spcPts val="0"/>
              </a:spcBef>
              <a:spcAft>
                <a:spcPts val="0"/>
              </a:spcAft>
              <a:defRPr/>
            </a:pPr>
            <a:r>
              <a:rPr lang="en-US" sz="1000" b="1" i="0" dirty="0">
                <a:solidFill>
                  <a:srgbClr val="000000"/>
                </a:solidFill>
                <a:latin typeface="Arial" panose="020B0604020202020204" pitchFamily="34" charset="0"/>
                <a:ea typeface="Myriad Pro"/>
                <a:cs typeface="Arial" panose="020B0604020202020204" pitchFamily="34" charset="0"/>
              </a:rPr>
              <a:t>Debriefing </a:t>
            </a:r>
            <a:r>
              <a:rPr lang="en-US" sz="1000" b="0" i="0" dirty="0">
                <a:solidFill>
                  <a:srgbClr val="000000"/>
                </a:solidFill>
                <a:latin typeface="Arial" panose="020B0604020202020204" pitchFamily="34" charset="0"/>
                <a:ea typeface="Myriad Pro"/>
                <a:cs typeface="Arial" panose="020B0604020202020204" pitchFamily="34" charset="0"/>
              </a:rPr>
              <a:t>– participants self-reflect and give feedback to one another in their roles. </a:t>
            </a:r>
            <a:endParaRPr lang="en-US" sz="1000" b="0" i="0" kern="100" dirty="0">
              <a:latin typeface="Arial" panose="020B0604020202020204" pitchFamily="34" charset="0"/>
              <a:ea typeface="Calibri" panose="020F0502020204030204" pitchFamily="34" charset="0"/>
              <a:cs typeface="Arial" panose="020B0604020202020204" pitchFamily="34" charset="0"/>
            </a:endParaRPr>
          </a:p>
          <a:p>
            <a:pPr defTabSz="858439" fontAlgn="auto">
              <a:spcBef>
                <a:spcPts val="0"/>
              </a:spcBef>
              <a:spcAft>
                <a:spcPts val="0"/>
              </a:spcAft>
              <a:defRPr/>
            </a:pPr>
            <a:r>
              <a:rPr lang="en-US" sz="1000" b="0" i="1" dirty="0">
                <a:latin typeface="Arial" panose="020B0604020202020204" pitchFamily="34" charset="0"/>
                <a:cs typeface="Arial" panose="020B0604020202020204" pitchFamily="34" charset="0"/>
              </a:rPr>
              <a:t>Provision of care (performance objectives)</a:t>
            </a:r>
          </a:p>
          <a:p>
            <a:pPr marL="171450" indent="-171450" defTabSz="858439" fontAlgn="auto">
              <a:spcBef>
                <a:spcPts val="0"/>
              </a:spcBef>
              <a:spcAft>
                <a:spcPts val="0"/>
              </a:spcAft>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What was done well?  </a:t>
            </a:r>
          </a:p>
          <a:p>
            <a:pPr marL="171450" indent="-171450" defTabSz="858439" fontAlgn="auto">
              <a:spcBef>
                <a:spcPts val="0"/>
              </a:spcBef>
              <a:spcAft>
                <a:spcPts val="0"/>
              </a:spcAft>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What could have been done better? </a:t>
            </a:r>
          </a:p>
          <a:p>
            <a:pPr marL="171450" indent="-171450" defTabSz="858439" fontAlgn="auto">
              <a:spcBef>
                <a:spcPts val="0"/>
              </a:spcBef>
              <a:spcAft>
                <a:spcPts val="0"/>
              </a:spcAft>
              <a:buFont typeface="Arial" panose="020B0604020202020204" pitchFamily="34" charset="0"/>
              <a:buChar char="•"/>
              <a:defRPr/>
            </a:pPr>
            <a:r>
              <a:rPr lang="en-GB" sz="1000" b="0" dirty="0">
                <a:latin typeface="Arial" panose="020B0604020202020204" pitchFamily="34" charset="0"/>
                <a:cs typeface="Arial" panose="020B0604020202020204" pitchFamily="34" charset="0"/>
              </a:rPr>
              <a:t>What will you change the next time?</a:t>
            </a:r>
            <a:endParaRPr lang="en-GB" sz="1000" b="0" i="1" dirty="0">
              <a:solidFill>
                <a:srgbClr val="000000"/>
              </a:solidFill>
              <a:latin typeface="Arial" panose="020B0604020202020204" pitchFamily="34" charset="0"/>
              <a:ea typeface="Myriad Pro"/>
              <a:cs typeface="Arial" panose="020B0604020202020204" pitchFamily="34" charset="0"/>
            </a:endParaRPr>
          </a:p>
          <a:p>
            <a:pPr defTabSz="858439" fontAlgn="auto">
              <a:lnSpc>
                <a:spcPct val="107000"/>
              </a:lnSpc>
              <a:spcBef>
                <a:spcPts val="0"/>
              </a:spcBef>
              <a:spcAft>
                <a:spcPts val="0"/>
              </a:spcAft>
              <a:defRPr/>
            </a:pPr>
            <a:r>
              <a:rPr lang="en-GB" sz="1000" b="0" i="1" dirty="0">
                <a:solidFill>
                  <a:srgbClr val="000000"/>
                </a:solidFill>
                <a:latin typeface="Arial" panose="020B0604020202020204" pitchFamily="34" charset="0"/>
                <a:ea typeface="Myriad Pro"/>
                <a:cs typeface="Arial" panose="020B0604020202020204" pitchFamily="34" charset="0"/>
              </a:rPr>
              <a:t>Experience of care</a:t>
            </a:r>
            <a:endParaRPr lang="en-US" sz="1000" b="0" i="1" kern="100" dirty="0">
              <a:latin typeface="Arial" panose="020B0604020202020204" pitchFamily="34" charset="0"/>
              <a:ea typeface="Calibri" panose="020F0502020204030204" pitchFamily="34" charset="0"/>
              <a:cs typeface="Arial" panose="020B0604020202020204" pitchFamily="34" charset="0"/>
            </a:endParaRPr>
          </a:p>
          <a:p>
            <a:pPr marL="162000" indent="-162000" defTabSz="858439" fontAlgn="auto">
              <a:lnSpc>
                <a:spcPct val="107000"/>
              </a:lnSpc>
              <a:spcBef>
                <a:spcPts val="0"/>
              </a:spcBef>
              <a:spcAft>
                <a:spcPts val="0"/>
              </a:spcAft>
              <a:buFont typeface="Arial" panose="020B0604020202020204" pitchFamily="34" charset="0"/>
              <a:buChar char="•"/>
              <a:defRPr/>
            </a:pPr>
            <a:r>
              <a:rPr lang="en-US" sz="1000" b="0" kern="0" dirty="0">
                <a:latin typeface="Arial" panose="020B0604020202020204" pitchFamily="34" charset="0"/>
                <a:ea typeface="Times New Roman" panose="02020603050405020304" pitchFamily="18" charset="0"/>
                <a:cs typeface="Arial" panose="020B0604020202020204" pitchFamily="34" charset="0"/>
              </a:rPr>
              <a:t>Was the language clear and appropriate?</a:t>
            </a:r>
          </a:p>
          <a:p>
            <a:pPr marL="162000" indent="-162000" defTabSz="858439" fontAlgn="auto">
              <a:lnSpc>
                <a:spcPct val="107000"/>
              </a:lnSpc>
              <a:spcBef>
                <a:spcPts val="0"/>
              </a:spcBef>
              <a:spcAft>
                <a:spcPts val="0"/>
              </a:spcAft>
              <a:buFont typeface="Arial" panose="020B0604020202020204" pitchFamily="34" charset="0"/>
              <a:buChar char="•"/>
              <a:defRPr/>
            </a:pPr>
            <a:r>
              <a:rPr lang="en-US" sz="1000" b="0" kern="0" dirty="0">
                <a:latin typeface="Arial" panose="020B0604020202020204" pitchFamily="34" charset="0"/>
                <a:ea typeface="Calibri" panose="020F0502020204030204" pitchFamily="34" charset="0"/>
                <a:cs typeface="Arial" panose="020B0604020202020204" pitchFamily="34" charset="0"/>
              </a:rPr>
              <a:t>Was the communication respectful?</a:t>
            </a:r>
            <a:endParaRPr lang="en-US" sz="1000" b="0" kern="1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77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70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000" b="1" dirty="0">
                <a:latin typeface="Arial" panose="020B0604020202020204" pitchFamily="34" charset="0"/>
                <a:cs typeface="Arial" panose="020B0604020202020204" pitchFamily="34" charset="0"/>
              </a:rPr>
              <a:t>Why is data important?</a:t>
            </a:r>
          </a:p>
          <a:p>
            <a:pPr marL="171450" indent="-171450">
              <a:buFont typeface="Arial" panose="020B0604020202020204" pitchFamily="34" charset="0"/>
              <a:buChar char="•"/>
            </a:pPr>
            <a:r>
              <a:rPr lang="en-GB" sz="1000" b="0" dirty="0">
                <a:latin typeface="Arial" panose="020B0604020202020204" pitchFamily="34" charset="0"/>
                <a:cs typeface="Arial" panose="020B0604020202020204" pitchFamily="34" charset="0"/>
              </a:rPr>
              <a:t>How can you care for a patient without data?</a:t>
            </a:r>
          </a:p>
          <a:p>
            <a:pPr marL="171450" indent="-171450">
              <a:buFont typeface="Arial" panose="020B0604020202020204" pitchFamily="34" charset="0"/>
              <a:buChar char="•"/>
            </a:pPr>
            <a:r>
              <a:rPr lang="en-GB" sz="1000" b="0" dirty="0">
                <a:latin typeface="Arial" panose="020B0604020202020204" pitchFamily="34" charset="0"/>
                <a:cs typeface="Arial" panose="020B0604020202020204" pitchFamily="34" charset="0"/>
              </a:rPr>
              <a:t>How can you understand the outcomes of your care without data?</a:t>
            </a:r>
          </a:p>
          <a:p>
            <a:pPr marL="171450" indent="-171450">
              <a:buFont typeface="Arial" panose="020B0604020202020204" pitchFamily="34" charset="0"/>
              <a:buChar char="•"/>
            </a:pPr>
            <a:r>
              <a:rPr lang="en-GB" sz="1000" b="0" dirty="0">
                <a:latin typeface="Arial" panose="020B0604020202020204" pitchFamily="34" charset="0"/>
                <a:cs typeface="Arial" panose="020B0604020202020204" pitchFamily="34" charset="0"/>
              </a:rPr>
              <a:t>How can an administrator manage ordering and show outcomes for the facility without data?</a:t>
            </a:r>
          </a:p>
          <a:p>
            <a:pPr marL="171450" indent="-171450">
              <a:buFont typeface="Arial" panose="020B0604020202020204" pitchFamily="34" charset="0"/>
              <a:buChar char="•"/>
            </a:pPr>
            <a:r>
              <a:rPr lang="en-GB" sz="1000" b="0" dirty="0">
                <a:latin typeface="Arial" panose="020B0604020202020204" pitchFamily="34" charset="0"/>
                <a:cs typeface="Arial" panose="020B0604020202020204" pitchFamily="34" charset="0"/>
              </a:rPr>
              <a:t>How can health workers and administrators work together to improve the experience of patients and health care workers without data?</a:t>
            </a:r>
          </a:p>
          <a:p>
            <a:endParaRPr lang="en-GB"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000" b="0" i="1" dirty="0">
                <a:latin typeface="Arial" panose="020B0604020202020204" pitchFamily="34" charset="0"/>
                <a:cs typeface="Arial" panose="020B0604020202020204" pitchFamily="34" charset="0"/>
              </a:rPr>
              <a:t>To learn more </a:t>
            </a:r>
            <a:r>
              <a:rPr lang="en-US" sz="1000" i="1" dirty="0">
                <a:solidFill>
                  <a:srgbClr val="5DB5E4"/>
                </a:solidFill>
                <a:latin typeface="Arial" panose="020B0604020202020204" pitchFamily="34" charset="0"/>
                <a:cs typeface="Arial" panose="020B0604020202020204" pitchFamily="34" charset="0"/>
                <a:hlinkClick r:id="rId3"/>
              </a:rPr>
              <a:t>Data for impact</a:t>
            </a:r>
            <a:endParaRPr lang="en-US" sz="1000" i="1" dirty="0">
              <a:solidFill>
                <a:schemeClr val="tx2"/>
              </a:solidFill>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endParaRPr lang="en-GB"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08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Refer to the forms (notes or electronic records) used in the health facility to record each type of data listed. </a:t>
            </a:r>
            <a:br>
              <a:rPr lang="en-US" sz="1000" b="1" dirty="0">
                <a:latin typeface="Arial" panose="020B0604020202020204" pitchFamily="34" charset="0"/>
                <a:cs typeface="Arial" panose="020B0604020202020204" pitchFamily="34" charset="0"/>
              </a:rPr>
            </a:br>
            <a:br>
              <a:rPr lang="en-US" sz="1000" b="1"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The recording </a:t>
            </a:r>
            <a:r>
              <a:rPr lang="en-US" sz="1000" dirty="0">
                <a:latin typeface="Arial" panose="020B0604020202020204" pitchFamily="34" charset="0"/>
                <a:cs typeface="Arial" panose="020B0604020202020204" pitchFamily="34" charset="0"/>
              </a:rPr>
              <a:t>forms may be paper or electronic.</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Identify each form and the type of data recorded.</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If a form is not available, discuss why this may create a gap in care. For example, mother’s observations of her newborn are not commonly recorded. </a:t>
            </a:r>
          </a:p>
          <a:p>
            <a:endParaRPr lang="en-US" sz="1000" dirty="0">
              <a:latin typeface="Arial" panose="020B0604020202020204" pitchFamily="34" charset="0"/>
              <a:cs typeface="Arial" panose="020B0604020202020204" pitchFamily="34" charset="0"/>
            </a:endParaRPr>
          </a:p>
          <a:p>
            <a:r>
              <a:rPr lang="en-US" sz="1000" spc="0" dirty="0">
                <a:latin typeface="Arial" panose="020B0604020202020204" pitchFamily="34" charset="0"/>
                <a:cs typeface="Arial" panose="020B0604020202020204" pitchFamily="34" charset="0"/>
              </a:rPr>
              <a:t>A sample newborn record, newborn referral, and mother’s observations form are available in the ENC-2 Provider Guide.</a:t>
            </a:r>
          </a:p>
        </p:txBody>
      </p:sp>
    </p:spTree>
    <p:extLst>
      <p:ext uri="{BB962C8B-B14F-4D97-AF65-F5344CB8AC3E}">
        <p14:creationId xmlns:p14="http://schemas.microsoft.com/office/powerpoint/2010/main" val="182526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Refer to the forms (notes or platforms) used in the health facility to record each type of data listed</a:t>
            </a:r>
            <a:r>
              <a:rPr lang="en-US" sz="1000" dirty="0">
                <a:latin typeface="Arial" panose="020B0604020202020204" pitchFamily="34" charset="0"/>
                <a:cs typeface="Arial" panose="020B0604020202020204" pitchFamily="34" charset="0"/>
              </a:rPr>
              <a:t>.  </a:t>
            </a:r>
          </a:p>
          <a:p>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The recording forms may be paper or electronic.</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Identify the type of information noted in each record.</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Discuss how data is collected for reporting to registries and HMIS. Discuss how data is separated into categories (disaggregated – as by birth weight) for reporting and use in decision-making.</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Discuss how births, deaths, and stillbirths are recorded and reported, including specific details on the national system for birth registration.</a:t>
            </a: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4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Master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CBA450C-FB93-009C-FFFF-DAF1942B5672}"/>
              </a:ext>
            </a:extLst>
          </p:cNvPr>
          <p:cNvSpPr>
            <a:spLocks noGrp="1"/>
          </p:cNvSpPr>
          <p:nvPr>
            <p:ph idx="10" hasCustomPrompt="1"/>
          </p:nvPr>
        </p:nvSpPr>
        <p:spPr>
          <a:xfrm>
            <a:off x="741050" y="1604225"/>
            <a:ext cx="7861461" cy="4565266"/>
          </a:xfrm>
          <a:prstGeom prst="rect">
            <a:avLst/>
          </a:prstGeom>
        </p:spPr>
        <p:txBody>
          <a:bodyPr vert="horz" lIns="91440" tIns="45720" rIns="91440" bIns="45720" rtlCol="0">
            <a:noAutofit/>
          </a:bodyPr>
          <a:lstStyle>
            <a:lvl1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2"/>
                </a:solidFill>
                <a:latin typeface="Arial" panose="020B0604020202020204" pitchFamily="34" charset="0"/>
                <a:ea typeface="+mn-ea"/>
                <a:cs typeface="Arial" panose="020B0604020202020204" pitchFamily="34" charset="0"/>
              </a:defRPr>
            </a:lvl1pPr>
            <a:lvl2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2pPr>
            <a:lvl3pPr marL="446551" indent="-285750" algn="l" defTabSz="652795" rtl="0" eaLnBrk="1" latinLnBrk="1" hangingPunct="1">
              <a:lnSpc>
                <a:spcPts val="2100"/>
              </a:lnSpc>
              <a:spcBef>
                <a:spcPts val="1000"/>
              </a:spcBef>
              <a:spcAft>
                <a:spcPts val="245"/>
              </a:spcAft>
              <a:buSzPct val="60000"/>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0"/>
            <a:endParaRPr lang="nb-NO" dirty="0"/>
          </a:p>
        </p:txBody>
      </p:sp>
      <p:sp>
        <p:nvSpPr>
          <p:cNvPr id="7" name="Title 1">
            <a:extLst>
              <a:ext uri="{FF2B5EF4-FFF2-40B4-BE49-F238E27FC236}">
                <a16:creationId xmlns:a16="http://schemas.microsoft.com/office/drawing/2014/main" id="{87E3BBA1-AF9E-9EC2-1C27-8AD8A0387665}"/>
              </a:ext>
            </a:extLst>
          </p:cNvPr>
          <p:cNvSpPr>
            <a:spLocks noGrp="1"/>
          </p:cNvSpPr>
          <p:nvPr>
            <p:ph type="title"/>
          </p:nvPr>
        </p:nvSpPr>
        <p:spPr>
          <a:xfrm>
            <a:off x="741050" y="446089"/>
            <a:ext cx="7861461" cy="872398"/>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7096048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3CB1B-9DA8-7803-D6C5-962F33B5FC73}"/>
              </a:ext>
            </a:extLst>
          </p:cNvPr>
          <p:cNvSpPr/>
          <p:nvPr userDrawn="1"/>
        </p:nvSpPr>
        <p:spPr>
          <a:xfrm>
            <a:off x="0" y="-134938"/>
            <a:ext cx="9144000" cy="6992938"/>
          </a:xfrm>
          <a:prstGeom prst="rect">
            <a:avLst/>
          </a:prstGeom>
          <a:solidFill>
            <a:srgbClr val="CBE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GB" sz="1690" dirty="0"/>
          </a:p>
        </p:txBody>
      </p:sp>
      <p:sp>
        <p:nvSpPr>
          <p:cNvPr id="6" name="Title 1">
            <a:extLst>
              <a:ext uri="{FF2B5EF4-FFF2-40B4-BE49-F238E27FC236}">
                <a16:creationId xmlns:a16="http://schemas.microsoft.com/office/drawing/2014/main" id="{95112D9C-539C-0523-8E91-0C1D5FBB5475}"/>
              </a:ext>
            </a:extLst>
          </p:cNvPr>
          <p:cNvSpPr>
            <a:spLocks noGrp="1"/>
          </p:cNvSpPr>
          <p:nvPr>
            <p:ph type="title"/>
          </p:nvPr>
        </p:nvSpPr>
        <p:spPr>
          <a:xfrm>
            <a:off x="0" y="587351"/>
            <a:ext cx="9141354" cy="248289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39351987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3CB1B-9DA8-7803-D6C5-962F33B5FC73}"/>
              </a:ext>
            </a:extLst>
          </p:cNvPr>
          <p:cNvSpPr/>
          <p:nvPr userDrawn="1"/>
        </p:nvSpPr>
        <p:spPr>
          <a:xfrm>
            <a:off x="-2646" y="-134937"/>
            <a:ext cx="9144000" cy="6992938"/>
          </a:xfrm>
          <a:prstGeom prst="rect">
            <a:avLst/>
          </a:prstGeom>
          <a:solidFill>
            <a:srgbClr val="CBE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GB" sz="1690" dirty="0"/>
          </a:p>
        </p:txBody>
      </p:sp>
      <p:sp>
        <p:nvSpPr>
          <p:cNvPr id="6" name="Title 1">
            <a:extLst>
              <a:ext uri="{FF2B5EF4-FFF2-40B4-BE49-F238E27FC236}">
                <a16:creationId xmlns:a16="http://schemas.microsoft.com/office/drawing/2014/main" id="{95112D9C-539C-0523-8E91-0C1D5FBB5475}"/>
              </a:ext>
            </a:extLst>
          </p:cNvPr>
          <p:cNvSpPr>
            <a:spLocks noGrp="1"/>
          </p:cNvSpPr>
          <p:nvPr>
            <p:ph type="title"/>
          </p:nvPr>
        </p:nvSpPr>
        <p:spPr>
          <a:xfrm>
            <a:off x="0" y="-134937"/>
            <a:ext cx="9141354" cy="1800900"/>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38654769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 Front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1499DB-9617-2E5E-1843-6E88D33352C8}"/>
              </a:ext>
            </a:extLst>
          </p:cNvPr>
          <p:cNvSpPr/>
          <p:nvPr userDrawn="1"/>
        </p:nvSpPr>
        <p:spPr>
          <a:xfrm>
            <a:off x="-2646" y="-134937"/>
            <a:ext cx="9144000" cy="6992938"/>
          </a:xfrm>
          <a:prstGeom prst="rect">
            <a:avLst/>
          </a:prstGeom>
          <a:solidFill>
            <a:srgbClr val="CBE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GB" sz="1690" dirty="0"/>
          </a:p>
        </p:txBody>
      </p:sp>
      <p:sp>
        <p:nvSpPr>
          <p:cNvPr id="11" name="Title 1">
            <a:extLst>
              <a:ext uri="{FF2B5EF4-FFF2-40B4-BE49-F238E27FC236}">
                <a16:creationId xmlns:a16="http://schemas.microsoft.com/office/drawing/2014/main" id="{7BF79CE1-B0B8-6CB7-0691-EC903CEF4715}"/>
              </a:ext>
            </a:extLst>
          </p:cNvPr>
          <p:cNvSpPr txBox="1">
            <a:spLocks/>
          </p:cNvSpPr>
          <p:nvPr userDrawn="1"/>
        </p:nvSpPr>
        <p:spPr>
          <a:xfrm>
            <a:off x="2931090" y="0"/>
            <a:ext cx="6212910"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nb-NO" dirty="0" err="1"/>
              <a:t>Clinical</a:t>
            </a:r>
            <a:r>
              <a:rPr lang="nb-NO" dirty="0"/>
              <a:t> </a:t>
            </a:r>
            <a:r>
              <a:rPr lang="nb-NO" dirty="0" err="1"/>
              <a:t>practice</a:t>
            </a:r>
            <a:endParaRPr lang="en-NO" dirty="0"/>
          </a:p>
        </p:txBody>
      </p:sp>
      <p:pic>
        <p:nvPicPr>
          <p:cNvPr id="12" name="Picture 11" descr="A white line on a blue circle&#10;&#10;Description automatically generated">
            <a:extLst>
              <a:ext uri="{FF2B5EF4-FFF2-40B4-BE49-F238E27FC236}">
                <a16:creationId xmlns:a16="http://schemas.microsoft.com/office/drawing/2014/main" id="{6FC99B78-A2F9-A16D-A60D-F06AA42DD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772" y="543964"/>
            <a:ext cx="1036800" cy="1036800"/>
          </a:xfrm>
          <a:prstGeom prst="rect">
            <a:avLst/>
          </a:prstGeom>
        </p:spPr>
      </p:pic>
    </p:spTree>
    <p:extLst>
      <p:ext uri="{BB962C8B-B14F-4D97-AF65-F5344CB8AC3E}">
        <p14:creationId xmlns:p14="http://schemas.microsoft.com/office/powerpoint/2010/main" val="1202248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mpty - Front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1499DB-9617-2E5E-1843-6E88D33352C8}"/>
              </a:ext>
            </a:extLst>
          </p:cNvPr>
          <p:cNvSpPr/>
          <p:nvPr userDrawn="1"/>
        </p:nvSpPr>
        <p:spPr>
          <a:xfrm>
            <a:off x="-2646" y="-134937"/>
            <a:ext cx="9144000" cy="6992938"/>
          </a:xfrm>
          <a:prstGeom prst="rect">
            <a:avLst/>
          </a:prstGeom>
          <a:solidFill>
            <a:srgbClr val="CBE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GB" sz="1690" dirty="0"/>
          </a:p>
        </p:txBody>
      </p:sp>
      <p:sp>
        <p:nvSpPr>
          <p:cNvPr id="11" name="Title 1">
            <a:extLst>
              <a:ext uri="{FF2B5EF4-FFF2-40B4-BE49-F238E27FC236}">
                <a16:creationId xmlns:a16="http://schemas.microsoft.com/office/drawing/2014/main" id="{7BF79CE1-B0B8-6CB7-0691-EC903CEF4715}"/>
              </a:ext>
            </a:extLst>
          </p:cNvPr>
          <p:cNvSpPr txBox="1">
            <a:spLocks/>
          </p:cNvSpPr>
          <p:nvPr userDrawn="1"/>
        </p:nvSpPr>
        <p:spPr>
          <a:xfrm>
            <a:off x="2574100" y="0"/>
            <a:ext cx="6231698"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en-US" dirty="0"/>
              <a:t>Quality improvement</a:t>
            </a:r>
            <a:endParaRPr lang="en-NO" dirty="0"/>
          </a:p>
        </p:txBody>
      </p:sp>
      <p:pic>
        <p:nvPicPr>
          <p:cNvPr id="2" name="Picture 1">
            <a:extLst>
              <a:ext uri="{FF2B5EF4-FFF2-40B4-BE49-F238E27FC236}">
                <a16:creationId xmlns:a16="http://schemas.microsoft.com/office/drawing/2014/main" id="{BC8399A6-BFA6-5B89-72C4-D4EA62F65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571" y="543964"/>
            <a:ext cx="1036800" cy="1036800"/>
          </a:xfrm>
          <a:prstGeom prst="rect">
            <a:avLst/>
          </a:prstGeom>
        </p:spPr>
      </p:pic>
    </p:spTree>
    <p:extLst>
      <p:ext uri="{BB962C8B-B14F-4D97-AF65-F5344CB8AC3E}">
        <p14:creationId xmlns:p14="http://schemas.microsoft.com/office/powerpoint/2010/main" val="190388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blue circle with white outline of a person with a stethoscope and a glove&#10;&#10;Description automatically generated">
            <a:extLst>
              <a:ext uri="{FF2B5EF4-FFF2-40B4-BE49-F238E27FC236}">
                <a16:creationId xmlns:a16="http://schemas.microsoft.com/office/drawing/2014/main" id="{22B1FB48-674B-CC2F-BF01-B15685C5F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5" name="Content Placeholder 2">
            <a:extLst>
              <a:ext uri="{FF2B5EF4-FFF2-40B4-BE49-F238E27FC236}">
                <a16:creationId xmlns:a16="http://schemas.microsoft.com/office/drawing/2014/main" id="{72F645E9-6A0D-200B-0A11-8F70D951F9C0}"/>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4953422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blue circle with a white camera&#10;&#10;Description automatically generated">
            <a:extLst>
              <a:ext uri="{FF2B5EF4-FFF2-40B4-BE49-F238E27FC236}">
                <a16:creationId xmlns:a16="http://schemas.microsoft.com/office/drawing/2014/main" id="{50887172-A9FD-2CA3-CB66-DC10F95FC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649" y="283245"/>
            <a:ext cx="1037556" cy="1037556"/>
          </a:xfrm>
          <a:prstGeom prst="rect">
            <a:avLst/>
          </a:prstGeom>
        </p:spPr>
      </p:pic>
      <p:sp>
        <p:nvSpPr>
          <p:cNvPr id="3" name="Content Placeholder 2">
            <a:extLst>
              <a:ext uri="{FF2B5EF4-FFF2-40B4-BE49-F238E27FC236}">
                <a16:creationId xmlns:a16="http://schemas.microsoft.com/office/drawing/2014/main" id="{63205E42-505B-FF14-1B5F-A2B88D87D154}"/>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126236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white question mark in a blue circle&#10;&#10;Description automatically generated">
            <a:extLst>
              <a:ext uri="{FF2B5EF4-FFF2-40B4-BE49-F238E27FC236}">
                <a16:creationId xmlns:a16="http://schemas.microsoft.com/office/drawing/2014/main" id="{6770B3D7-AE47-0E20-7788-86B12F932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3" name="Content Placeholder 2">
            <a:extLst>
              <a:ext uri="{FF2B5EF4-FFF2-40B4-BE49-F238E27FC236}">
                <a16:creationId xmlns:a16="http://schemas.microsoft.com/office/drawing/2014/main" id="{4A0957AE-0599-B54A-754A-8C66B121C32E}"/>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349706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white outline of a person holding a baby&#10;&#10;Description automatically generated">
            <a:extLst>
              <a:ext uri="{FF2B5EF4-FFF2-40B4-BE49-F238E27FC236}">
                <a16:creationId xmlns:a16="http://schemas.microsoft.com/office/drawing/2014/main" id="{887AB98C-4CE0-1819-D8D1-47938157B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0724"/>
            <a:ext cx="1036800" cy="1036800"/>
          </a:xfrm>
          <a:prstGeom prst="rect">
            <a:avLst/>
          </a:prstGeom>
        </p:spPr>
      </p:pic>
      <p:sp>
        <p:nvSpPr>
          <p:cNvPr id="5" name="Content Placeholder 2">
            <a:extLst>
              <a:ext uri="{FF2B5EF4-FFF2-40B4-BE49-F238E27FC236}">
                <a16:creationId xmlns:a16="http://schemas.microsoft.com/office/drawing/2014/main" id="{144599B5-1CA5-9B10-D6B5-90870B0FB565}"/>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1978504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white magnifying glass in a green circle&#10;&#10;Description automatically generated">
            <a:extLst>
              <a:ext uri="{FF2B5EF4-FFF2-40B4-BE49-F238E27FC236}">
                <a16:creationId xmlns:a16="http://schemas.microsoft.com/office/drawing/2014/main" id="{97FE8ADC-462B-833D-0CCB-4994A25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3060D3CD-6AD4-A043-7CA4-F87FCEB4E217}"/>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5918540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blue circle with white outline of people holding a card&#10;&#10;Description automatically generated">
            <a:extLst>
              <a:ext uri="{FF2B5EF4-FFF2-40B4-BE49-F238E27FC236}">
                <a16:creationId xmlns:a16="http://schemas.microsoft.com/office/drawing/2014/main" id="{DF3EF673-4429-2081-B35E-2A5AFC6BC0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6" y="279804"/>
            <a:ext cx="1036801" cy="1036801"/>
          </a:xfrm>
          <a:prstGeom prst="rect">
            <a:avLst/>
          </a:prstGeom>
        </p:spPr>
      </p:pic>
      <p:sp>
        <p:nvSpPr>
          <p:cNvPr id="3" name="Content Placeholder 2">
            <a:extLst>
              <a:ext uri="{FF2B5EF4-FFF2-40B4-BE49-F238E27FC236}">
                <a16:creationId xmlns:a16="http://schemas.microsoft.com/office/drawing/2014/main" id="{EECE3CBA-EBDF-5398-02BE-02CDD3B74264}"/>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8681631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a:extLst>
              <a:ext uri="{FF2B5EF4-FFF2-40B4-BE49-F238E27FC236}">
                <a16:creationId xmlns:a16="http://schemas.microsoft.com/office/drawing/2014/main" id="{A41B308B-13A0-4380-FC7D-0E3893C03B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1576A4AB-7596-8A0A-2FE6-F71BBDB4EB35}"/>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5618233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a:extLst>
              <a:ext uri="{FF2B5EF4-FFF2-40B4-BE49-F238E27FC236}">
                <a16:creationId xmlns:a16="http://schemas.microsoft.com/office/drawing/2014/main" id="{D7861761-DDFD-C645-335B-D8F211D0D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341B376C-B61A-F26B-92D2-144012E9EE78}"/>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0932592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A377D1-1368-4358-5AE0-43AFD9F29AC8}"/>
              </a:ext>
            </a:extLst>
          </p:cNvPr>
          <p:cNvSpPr txBox="1">
            <a:spLocks/>
          </p:cNvSpPr>
          <p:nvPr userDrawn="1"/>
        </p:nvSpPr>
        <p:spPr>
          <a:xfrm>
            <a:off x="6557554" y="6499041"/>
            <a:ext cx="2208759" cy="222478"/>
          </a:xfrm>
          <a:prstGeom prst="rect">
            <a:avLst/>
          </a:prstGeom>
        </p:spPr>
        <p:txBody>
          <a:bodyPr vert="horz" lIns="91440" tIns="45720" rIns="91440" bIns="45720" rtlCol="0" anchor="b"/>
          <a:lstStyle>
            <a:defPPr>
              <a:defRPr lang="en-US"/>
            </a:defPPr>
            <a:lvl1pPr marL="0" algn="r" defTabSz="914400" rtl="0" eaLnBrk="1" latinLnBrk="0" hangingPunct="1">
              <a:defRPr sz="62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50" dirty="0">
                <a:solidFill>
                  <a:schemeClr val="tx1">
                    <a:lumMod val="60000"/>
                    <a:lumOff val="40000"/>
                  </a:schemeClr>
                </a:solidFill>
              </a:rPr>
              <a:t>Page </a:t>
            </a:r>
            <a:fld id="{B53566B0-E8D1-8743-94DD-8A91F501F096}" type="slidenum">
              <a:rPr lang="en-US" sz="650" smtClean="0">
                <a:solidFill>
                  <a:schemeClr val="tx1">
                    <a:lumMod val="60000"/>
                    <a:lumOff val="40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650" dirty="0">
              <a:solidFill>
                <a:schemeClr val="tx1">
                  <a:lumMod val="60000"/>
                  <a:lumOff val="40000"/>
                </a:schemeClr>
              </a:solidFill>
            </a:endParaRPr>
          </a:p>
        </p:txBody>
      </p:sp>
    </p:spTree>
    <p:extLst>
      <p:ext uri="{BB962C8B-B14F-4D97-AF65-F5344CB8AC3E}">
        <p14:creationId xmlns:p14="http://schemas.microsoft.com/office/powerpoint/2010/main" val="1987881483"/>
      </p:ext>
    </p:extLst>
  </p:cSld>
  <p:clrMap bg1="lt1" tx1="dk1" bg2="lt2" tx2="dk2" accent1="accent1" accent2="accent2" accent3="accent3" accent4="accent4" accent5="accent5" accent6="accent6" hlink="hlink" folHlink="folHlink"/>
  <p:sldLayoutIdLst>
    <p:sldLayoutId id="2147483734" r:id="rId1"/>
    <p:sldLayoutId id="2147483663" r:id="rId2"/>
    <p:sldLayoutId id="2147483722" r:id="rId3"/>
    <p:sldLayoutId id="2147483721" r:id="rId4"/>
    <p:sldLayoutId id="2147483724" r:id="rId5"/>
    <p:sldLayoutId id="2147483725" r:id="rId6"/>
    <p:sldLayoutId id="2147483727" r:id="rId7"/>
    <p:sldLayoutId id="2147483728" r:id="rId8"/>
    <p:sldLayoutId id="2147483729" r:id="rId9"/>
    <p:sldLayoutId id="2147483730" r:id="rId10"/>
    <p:sldLayoutId id="2147483737" r:id="rId11"/>
    <p:sldLayoutId id="2147483717" r:id="rId12"/>
    <p:sldLayoutId id="2147483738" r:id="rId13"/>
  </p:sldLayoutIdLst>
  <p:hf sldNum="0" hdr="0" ftr="0" dt="0"/>
  <p:txStyles>
    <p:titleStyle>
      <a:lvl1pPr algn="l" defTabSz="630598" rtl="0" eaLnBrk="1" latinLnBrk="0" hangingPunct="1">
        <a:lnSpc>
          <a:spcPct val="90000"/>
        </a:lnSpc>
        <a:spcBef>
          <a:spcPct val="0"/>
        </a:spcBef>
        <a:buNone/>
        <a:defRPr sz="3035" kern="1200">
          <a:solidFill>
            <a:schemeClr val="tx1"/>
          </a:solidFill>
          <a:latin typeface="+mj-lt"/>
          <a:ea typeface="+mj-ea"/>
          <a:cs typeface="+mj-cs"/>
        </a:defRPr>
      </a:lvl1pPr>
    </p:titleStyle>
    <p:bodyStyle>
      <a:lvl1pPr marL="157649" indent="-157649" algn="l" defTabSz="630598" rtl="0" eaLnBrk="1" latinLnBrk="0" hangingPunct="1">
        <a:lnSpc>
          <a:spcPct val="90000"/>
        </a:lnSpc>
        <a:spcBef>
          <a:spcPts val="690"/>
        </a:spcBef>
        <a:buFont typeface="Arial" panose="020B0604020202020204" pitchFamily="34" charset="0"/>
        <a:buChar char="•"/>
        <a:defRPr sz="1931" kern="1200">
          <a:solidFill>
            <a:schemeClr val="tx1"/>
          </a:solidFill>
          <a:latin typeface="+mn-lt"/>
          <a:ea typeface="+mn-ea"/>
          <a:cs typeface="+mn-cs"/>
        </a:defRPr>
      </a:lvl1pPr>
      <a:lvl2pPr marL="472949" indent="-157649" algn="l" defTabSz="630598" rtl="0" eaLnBrk="1" latinLnBrk="0" hangingPunct="1">
        <a:lnSpc>
          <a:spcPct val="90000"/>
        </a:lnSpc>
        <a:spcBef>
          <a:spcPts val="345"/>
        </a:spcBef>
        <a:buFont typeface="Arial" panose="020B0604020202020204" pitchFamily="34" charset="0"/>
        <a:buChar char="•"/>
        <a:defRPr sz="1655" kern="1200">
          <a:solidFill>
            <a:schemeClr val="tx1"/>
          </a:solidFill>
          <a:latin typeface="+mn-lt"/>
          <a:ea typeface="+mn-ea"/>
          <a:cs typeface="+mn-cs"/>
        </a:defRPr>
      </a:lvl2pPr>
      <a:lvl3pPr marL="788247" indent="-157649" algn="l" defTabSz="630598" rtl="0" eaLnBrk="1" latinLnBrk="0" hangingPunct="1">
        <a:lnSpc>
          <a:spcPct val="90000"/>
        </a:lnSpc>
        <a:spcBef>
          <a:spcPts val="345"/>
        </a:spcBef>
        <a:buFont typeface="Arial" panose="020B0604020202020204" pitchFamily="34" charset="0"/>
        <a:buChar char="•"/>
        <a:defRPr sz="1379" kern="1200">
          <a:solidFill>
            <a:schemeClr val="tx1"/>
          </a:solidFill>
          <a:latin typeface="+mn-lt"/>
          <a:ea typeface="+mn-ea"/>
          <a:cs typeface="+mn-cs"/>
        </a:defRPr>
      </a:lvl3pPr>
      <a:lvl4pPr marL="1103546"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4pPr>
      <a:lvl5pPr marL="1418845"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5pPr>
      <a:lvl6pPr marL="1734143"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6pPr>
      <a:lvl7pPr marL="2049442"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7pPr>
      <a:lvl8pPr marL="2364741"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8pPr>
      <a:lvl9pPr marL="2680040"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9pPr>
    </p:bodyStyle>
    <p:otherStyle>
      <a:defPPr>
        <a:defRPr lang="nb-NO"/>
      </a:defPPr>
      <a:lvl1pPr marL="0" algn="l" defTabSz="630598" rtl="0" eaLnBrk="1" latinLnBrk="0" hangingPunct="1">
        <a:defRPr sz="1241" kern="1200">
          <a:solidFill>
            <a:schemeClr val="tx1"/>
          </a:solidFill>
          <a:latin typeface="+mn-lt"/>
          <a:ea typeface="+mn-ea"/>
          <a:cs typeface="+mn-cs"/>
        </a:defRPr>
      </a:lvl1pPr>
      <a:lvl2pPr marL="315299" algn="l" defTabSz="630598" rtl="0" eaLnBrk="1" latinLnBrk="0" hangingPunct="1">
        <a:defRPr sz="1241" kern="1200">
          <a:solidFill>
            <a:schemeClr val="tx1"/>
          </a:solidFill>
          <a:latin typeface="+mn-lt"/>
          <a:ea typeface="+mn-ea"/>
          <a:cs typeface="+mn-cs"/>
        </a:defRPr>
      </a:lvl2pPr>
      <a:lvl3pPr marL="630598" algn="l" defTabSz="630598" rtl="0" eaLnBrk="1" latinLnBrk="0" hangingPunct="1">
        <a:defRPr sz="1241" kern="1200">
          <a:solidFill>
            <a:schemeClr val="tx1"/>
          </a:solidFill>
          <a:latin typeface="+mn-lt"/>
          <a:ea typeface="+mn-ea"/>
          <a:cs typeface="+mn-cs"/>
        </a:defRPr>
      </a:lvl3pPr>
      <a:lvl4pPr marL="945896" algn="l" defTabSz="630598" rtl="0" eaLnBrk="1" latinLnBrk="0" hangingPunct="1">
        <a:defRPr sz="1241" kern="1200">
          <a:solidFill>
            <a:schemeClr val="tx1"/>
          </a:solidFill>
          <a:latin typeface="+mn-lt"/>
          <a:ea typeface="+mn-ea"/>
          <a:cs typeface="+mn-cs"/>
        </a:defRPr>
      </a:lvl4pPr>
      <a:lvl5pPr marL="1261196" algn="l" defTabSz="630598" rtl="0" eaLnBrk="1" latinLnBrk="0" hangingPunct="1">
        <a:defRPr sz="1241" kern="1200">
          <a:solidFill>
            <a:schemeClr val="tx1"/>
          </a:solidFill>
          <a:latin typeface="+mn-lt"/>
          <a:ea typeface="+mn-ea"/>
          <a:cs typeface="+mn-cs"/>
        </a:defRPr>
      </a:lvl5pPr>
      <a:lvl6pPr marL="1576495" algn="l" defTabSz="630598" rtl="0" eaLnBrk="1" latinLnBrk="0" hangingPunct="1">
        <a:defRPr sz="1241" kern="1200">
          <a:solidFill>
            <a:schemeClr val="tx1"/>
          </a:solidFill>
          <a:latin typeface="+mn-lt"/>
          <a:ea typeface="+mn-ea"/>
          <a:cs typeface="+mn-cs"/>
        </a:defRPr>
      </a:lvl6pPr>
      <a:lvl7pPr marL="1891793" algn="l" defTabSz="630598" rtl="0" eaLnBrk="1" latinLnBrk="0" hangingPunct="1">
        <a:defRPr sz="1241" kern="1200">
          <a:solidFill>
            <a:schemeClr val="tx1"/>
          </a:solidFill>
          <a:latin typeface="+mn-lt"/>
          <a:ea typeface="+mn-ea"/>
          <a:cs typeface="+mn-cs"/>
        </a:defRPr>
      </a:lvl7pPr>
      <a:lvl8pPr marL="2207092" algn="l" defTabSz="630598" rtl="0" eaLnBrk="1" latinLnBrk="0" hangingPunct="1">
        <a:defRPr sz="1241" kern="1200">
          <a:solidFill>
            <a:schemeClr val="tx1"/>
          </a:solidFill>
          <a:latin typeface="+mn-lt"/>
          <a:ea typeface="+mn-ea"/>
          <a:cs typeface="+mn-cs"/>
        </a:defRPr>
      </a:lvl8pPr>
      <a:lvl9pPr marL="2522390" algn="l" defTabSz="630598" rtl="0" eaLnBrk="1" latinLnBrk="0" hangingPunct="1">
        <a:defRPr sz="1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ata.unicef.org/resources/birth-registration-for-every-child-by-2030"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emf"/><Relationship Id="rId7"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who.int/publications/m/item/analysis-and-use-of-health-facility-data-guidance-for-rmncah-programme-managers" TargetMode="External"/><Relationship Id="rId13" Type="http://schemas.openxmlformats.org/officeDocument/2006/relationships/image" Target="../media/image40.png"/><Relationship Id="rId18" Type="http://schemas.openxmlformats.org/officeDocument/2006/relationships/hyperlink" Target="https://www.pocqi.org/wp-content/uploads/2018/07/Programme-Managament-Guide.pdf" TargetMode="External"/><Relationship Id="rId3" Type="http://schemas.openxmlformats.org/officeDocument/2006/relationships/hyperlink" Target="https://data.unicef.org/resources/improving-the-civil-registration-of-births-and-deaths-in-low-income-countries-guidance-for-the-health-sector/" TargetMode="External"/><Relationship Id="rId21" Type="http://schemas.openxmlformats.org/officeDocument/2006/relationships/image" Target="../media/image44.png"/><Relationship Id="rId7" Type="http://schemas.openxmlformats.org/officeDocument/2006/relationships/hyperlink" Target="https://www.youtube.com/watch?v=FgYcvZGkM-s&amp;list=PLA7dYQkD0BtrtPhanvKnc1hlk0oeKMCSf" TargetMode="External"/><Relationship Id="rId12" Type="http://schemas.openxmlformats.org/officeDocument/2006/relationships/hyperlink" Target="https://www.who.int/publications/i/item/9789290620099" TargetMode="External"/><Relationship Id="rId17" Type="http://schemas.openxmlformats.org/officeDocument/2006/relationships/image" Target="../media/image42.png"/><Relationship Id="rId25" Type="http://schemas.openxmlformats.org/officeDocument/2006/relationships/image" Target="../media/image17.emf"/><Relationship Id="rId2" Type="http://schemas.openxmlformats.org/officeDocument/2006/relationships/notesSlide" Target="../notesSlides/notesSlide40.xml"/><Relationship Id="rId16" Type="http://schemas.openxmlformats.org/officeDocument/2006/relationships/hyperlink" Target="https://www.pocqi.org/POCQI_Facilitator_Manual_Ver03_2020.pdf" TargetMode="External"/><Relationship Id="rId20" Type="http://schemas.openxmlformats.org/officeDocument/2006/relationships/hyperlink" Target="https://data.unicef.org/resources/producing-disability-inclusive-data-why-it-matters-and-what-it-takes/" TargetMode="External"/><Relationship Id="rId1" Type="http://schemas.openxmlformats.org/officeDocument/2006/relationships/slideLayout" Target="../slideLayouts/slideLayout11.xml"/><Relationship Id="rId6" Type="http://schemas.openxmlformats.org/officeDocument/2006/relationships/hyperlink" Target="https://www.youtube.com/watch?v=iUF2eY-OfMs" TargetMode="External"/><Relationship Id="rId11" Type="http://schemas.openxmlformats.org/officeDocument/2006/relationships/image" Target="../media/image39.png"/><Relationship Id="rId24" Type="http://schemas.openxmlformats.org/officeDocument/2006/relationships/hyperlink" Target="https://data.unicef.org/resources/birth-registration-for-every-child-by-2030/" TargetMode="External"/><Relationship Id="rId5" Type="http://schemas.openxmlformats.org/officeDocument/2006/relationships/image" Target="../media/image2.png"/><Relationship Id="rId15" Type="http://schemas.openxmlformats.org/officeDocument/2006/relationships/image" Target="../media/image41.png"/><Relationship Id="rId23" Type="http://schemas.openxmlformats.org/officeDocument/2006/relationships/image" Target="../media/image45.png"/><Relationship Id="rId10" Type="http://schemas.openxmlformats.org/officeDocument/2006/relationships/hyperlink" Target="https://data.unicef.org/resources/health-country-profiles-and-dashboards/" TargetMode="External"/><Relationship Id="rId19" Type="http://schemas.openxmlformats.org/officeDocument/2006/relationships/image" Target="../media/image43.png"/><Relationship Id="rId4" Type="http://schemas.openxmlformats.org/officeDocument/2006/relationships/image" Target="../media/image37.emf"/><Relationship Id="rId9" Type="http://schemas.openxmlformats.org/officeDocument/2006/relationships/image" Target="../media/image38.png"/><Relationship Id="rId14" Type="http://schemas.openxmlformats.org/officeDocument/2006/relationships/hyperlink" Target="https://www.who.int/publications/i/item/9789240035584" TargetMode="External"/><Relationship Id="rId22" Type="http://schemas.openxmlformats.org/officeDocument/2006/relationships/hyperlink" Target="https://iris.who.int/bitstream/handle/10665/249523/9789241511223-eng.pdf?sequence=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hyperlink" Target="https://www.pocqi.org/uploads/videos/GMT20180803-061228_---Improvi_1344x768.mp4"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92A8">
            <a:alpha val="6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73E7B7-032C-2094-B1AC-242A1BAFE6E4}"/>
              </a:ext>
            </a:extLst>
          </p:cNvPr>
          <p:cNvSpPr/>
          <p:nvPr/>
        </p:nvSpPr>
        <p:spPr>
          <a:xfrm>
            <a:off x="0" y="-67865"/>
            <a:ext cx="9144000" cy="6993730"/>
          </a:xfrm>
          <a:prstGeom prst="rect">
            <a:avLst/>
          </a:prstGeom>
          <a:solidFill>
            <a:srgbClr val="BE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9219" rtl="0" eaLnBrk="1" fontAlgn="auto" latinLnBrk="0" hangingPunct="1">
              <a:lnSpc>
                <a:spcPct val="100000"/>
              </a:lnSpc>
              <a:spcBef>
                <a:spcPts val="0"/>
              </a:spcBef>
              <a:spcAft>
                <a:spcPts val="0"/>
              </a:spcAft>
              <a:buClrTx/>
              <a:buSzTx/>
              <a:buFontTx/>
              <a:buNone/>
              <a:tabLst/>
              <a:defRPr/>
            </a:pPr>
            <a:endParaRPr kumimoji="0" lang="en-GB" sz="169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picture containing logo&#10;&#10;Description automatically generated">
            <a:extLst>
              <a:ext uri="{FF2B5EF4-FFF2-40B4-BE49-F238E27FC236}">
                <a16:creationId xmlns:a16="http://schemas.microsoft.com/office/drawing/2014/main" id="{E7FFBA17-447B-AE48-15BC-2C41381C7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1875" y="5719434"/>
            <a:ext cx="2012626" cy="621375"/>
          </a:xfrm>
          <a:prstGeom prst="rect">
            <a:avLst/>
          </a:prstGeom>
        </p:spPr>
      </p:pic>
      <p:sp>
        <p:nvSpPr>
          <p:cNvPr id="9" name="Oval 8">
            <a:extLst>
              <a:ext uri="{FF2B5EF4-FFF2-40B4-BE49-F238E27FC236}">
                <a16:creationId xmlns:a16="http://schemas.microsoft.com/office/drawing/2014/main" id="{221D6D37-7C88-79CA-4800-1168C610470F}"/>
              </a:ext>
            </a:extLst>
          </p:cNvPr>
          <p:cNvSpPr/>
          <p:nvPr/>
        </p:nvSpPr>
        <p:spPr>
          <a:xfrm>
            <a:off x="2764408" y="1828800"/>
            <a:ext cx="3615184" cy="3615184"/>
          </a:xfrm>
          <a:prstGeom prst="ellipse">
            <a:avLst/>
          </a:prstGeom>
          <a:solidFill>
            <a:srgbClr val="1C86AA">
              <a:alpha val="61000"/>
            </a:srgbClr>
          </a:solidFill>
          <a:ln w="666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1914" rtl="0" eaLnBrk="1" fontAlgn="auto" latinLnBrk="0" hangingPunct="1">
              <a:lnSpc>
                <a:spcPct val="100000"/>
              </a:lnSpc>
              <a:spcBef>
                <a:spcPts val="0"/>
              </a:spcBef>
              <a:spcAft>
                <a:spcPts val="0"/>
              </a:spcAft>
              <a:buClrTx/>
              <a:buSzTx/>
              <a:buFontTx/>
              <a:buNone/>
              <a:tabLst/>
              <a:defRPr/>
            </a:pPr>
            <a:endParaRPr kumimoji="0" lang="en-US" sz="1166"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descr="A picture containing text&#10;&#10;Description automatically generated">
            <a:extLst>
              <a:ext uri="{FF2B5EF4-FFF2-40B4-BE49-F238E27FC236}">
                <a16:creationId xmlns:a16="http://schemas.microsoft.com/office/drawing/2014/main" id="{3AED6B53-DA6F-927F-6F37-5F10A15878E1}"/>
              </a:ext>
            </a:extLst>
          </p:cNvPr>
          <p:cNvPicPr>
            <a:picLocks noChangeAspect="1"/>
          </p:cNvPicPr>
          <p:nvPr/>
        </p:nvPicPr>
        <p:blipFill rotWithShape="1">
          <a:blip r:embed="rId4"/>
          <a:srcRect l="8201" t="-20955" r="19202" b="2146"/>
          <a:stretch/>
        </p:blipFill>
        <p:spPr>
          <a:xfrm>
            <a:off x="2791840" y="1758229"/>
            <a:ext cx="3567583" cy="3664163"/>
          </a:xfrm>
          <a:prstGeom prst="flowChartConnector">
            <a:avLst/>
          </a:prstGeom>
        </p:spPr>
      </p:pic>
      <p:sp>
        <p:nvSpPr>
          <p:cNvPr id="2" name="Title 1">
            <a:extLst>
              <a:ext uri="{FF2B5EF4-FFF2-40B4-BE49-F238E27FC236}">
                <a16:creationId xmlns:a16="http://schemas.microsoft.com/office/drawing/2014/main" id="{A4D89F11-A797-4869-6A6B-9B1882570D5A}"/>
              </a:ext>
            </a:extLst>
          </p:cNvPr>
          <p:cNvSpPr txBox="1">
            <a:spLocks/>
          </p:cNvSpPr>
          <p:nvPr/>
        </p:nvSpPr>
        <p:spPr>
          <a:xfrm>
            <a:off x="-2646" y="517191"/>
            <a:ext cx="9144000" cy="1655858"/>
          </a:xfrm>
          <a:prstGeom prst="rect">
            <a:avLst/>
          </a:prstGeom>
        </p:spPr>
        <p:txBody>
          <a:bodyPr>
            <a:noAutofit/>
          </a:bodyPr>
          <a:lstStyle>
            <a:lvl1pPr algn="l" defTabSz="630598" rtl="0" eaLnBrk="1" latinLnBrk="0" hangingPunct="1">
              <a:lnSpc>
                <a:spcPct val="90000"/>
              </a:lnSpc>
              <a:spcBef>
                <a:spcPct val="0"/>
              </a:spcBef>
              <a:buNone/>
              <a:defRPr sz="3035" kern="1200">
                <a:solidFill>
                  <a:schemeClr val="tx1"/>
                </a:solidFill>
                <a:latin typeface="+mj-lt"/>
                <a:ea typeface="+mj-ea"/>
                <a:cs typeface="+mj-cs"/>
              </a:defRPr>
            </a:lvl1pPr>
          </a:lstStyle>
          <a:p>
            <a:pPr marL="0" marR="0" lvl="0" indent="0" algn="ctr" defTabSz="840797"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1C86AA"/>
              </a:solidFill>
              <a:effectLst/>
              <a:uLnTx/>
              <a:uFillTx/>
              <a:latin typeface="Arial" panose="020B0604020202020204" pitchFamily="34" charset="0"/>
              <a:ea typeface="+mj-ea"/>
              <a:cs typeface="Arial" panose="020B0604020202020204" pitchFamily="34" charset="0"/>
            </a:endParaRPr>
          </a:p>
          <a:p>
            <a:pPr marL="0" marR="0" lvl="0" indent="0" algn="ctr" defTabSz="840797"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C86AA"/>
                </a:solidFill>
                <a:effectLst/>
                <a:uLnTx/>
                <a:uFillTx/>
                <a:latin typeface="Arial" panose="020B0604020202020204" pitchFamily="34" charset="0"/>
                <a:ea typeface="+mj-ea"/>
                <a:cs typeface="Arial" panose="020B0604020202020204" pitchFamily="34" charset="0"/>
              </a:rPr>
              <a:t>Data collection and use</a:t>
            </a:r>
          </a:p>
        </p:txBody>
      </p:sp>
    </p:spTree>
    <p:extLst>
      <p:ext uri="{BB962C8B-B14F-4D97-AF65-F5344CB8AC3E}">
        <p14:creationId xmlns:p14="http://schemas.microsoft.com/office/powerpoint/2010/main" val="150048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2FD6DC9-433E-7E43-3F49-3292BFA23CA1}"/>
              </a:ext>
            </a:extLst>
          </p:cNvPr>
          <p:cNvSpPr>
            <a:spLocks noGrp="1"/>
          </p:cNvSpPr>
          <p:nvPr>
            <p:ph type="title"/>
          </p:nvPr>
        </p:nvSpPr>
        <p:spPr>
          <a:xfrm>
            <a:off x="1652451" y="281687"/>
            <a:ext cx="7313524" cy="1036800"/>
          </a:xfrm>
        </p:spPr>
        <p:txBody>
          <a:bodyPr/>
          <a:lstStyle/>
          <a:p>
            <a:r>
              <a:rPr lang="en-GB" dirty="0"/>
              <a:t>Collect and use complete, accurate data</a:t>
            </a:r>
            <a:endParaRPr lang="en-NO" dirty="0"/>
          </a:p>
        </p:txBody>
      </p:sp>
      <p:sp>
        <p:nvSpPr>
          <p:cNvPr id="4" name="Content Placeholder 1">
            <a:extLst>
              <a:ext uri="{FF2B5EF4-FFF2-40B4-BE49-F238E27FC236}">
                <a16:creationId xmlns:a16="http://schemas.microsoft.com/office/drawing/2014/main" id="{5479528B-E0F8-8216-E966-495BF26D20F8}"/>
              </a:ext>
            </a:extLst>
          </p:cNvPr>
          <p:cNvSpPr>
            <a:spLocks noGrp="1"/>
          </p:cNvSpPr>
          <p:nvPr>
            <p:ph idx="1"/>
          </p:nvPr>
        </p:nvSpPr>
        <p:spPr>
          <a:prstGeom prst="rect">
            <a:avLst/>
          </a:prstGeom>
        </p:spPr>
        <p:txBody>
          <a:bodyPr/>
          <a:lstStyle/>
          <a:p>
            <a:pPr marL="0" indent="0">
              <a:lnSpc>
                <a:spcPts val="2300"/>
              </a:lnSpc>
              <a:buNone/>
            </a:pPr>
            <a:r>
              <a:rPr lang="en-GB" sz="1800" dirty="0"/>
              <a:t>Form groups (nurse, mother, companion)</a:t>
            </a:r>
            <a:endParaRPr lang="en-US" sz="1800" dirty="0"/>
          </a:p>
          <a:p>
            <a:pPr marL="0" indent="0">
              <a:lnSpc>
                <a:spcPts val="2300"/>
              </a:lnSpc>
              <a:buNone/>
            </a:pPr>
            <a:endParaRPr lang="en-GB" sz="1800" b="1" dirty="0"/>
          </a:p>
          <a:p>
            <a:pPr marL="0" indent="0">
              <a:lnSpc>
                <a:spcPts val="2300"/>
              </a:lnSpc>
              <a:buNone/>
            </a:pPr>
            <a:endParaRPr lang="en-GB" sz="1800" b="1" dirty="0"/>
          </a:p>
          <a:p>
            <a:pPr marL="0" indent="0">
              <a:lnSpc>
                <a:spcPts val="2300"/>
              </a:lnSpc>
              <a:buNone/>
            </a:pPr>
            <a:endParaRPr lang="en-GB" sz="1800" b="1" dirty="0"/>
          </a:p>
          <a:p>
            <a:pPr marL="0" indent="0">
              <a:lnSpc>
                <a:spcPts val="2300"/>
              </a:lnSpc>
              <a:spcBef>
                <a:spcPts val="600"/>
              </a:spcBef>
              <a:buNone/>
            </a:pPr>
            <a:endParaRPr lang="en-GB" sz="1800" b="1" dirty="0">
              <a:latin typeface="Arial"/>
              <a:cs typeface="Arial"/>
            </a:endParaRPr>
          </a:p>
          <a:p>
            <a:pPr marL="0" indent="0">
              <a:lnSpc>
                <a:spcPts val="2300"/>
              </a:lnSpc>
              <a:spcBef>
                <a:spcPts val="600"/>
              </a:spcBef>
              <a:buNone/>
            </a:pPr>
            <a:r>
              <a:rPr lang="en-GB" sz="1800" b="1" dirty="0">
                <a:latin typeface="Arial"/>
                <a:cs typeface="Arial"/>
              </a:rPr>
              <a:t>Review Salina’s records to answer these questions:</a:t>
            </a:r>
          </a:p>
          <a:p>
            <a:pPr>
              <a:lnSpc>
                <a:spcPts val="2300"/>
              </a:lnSpc>
              <a:spcBef>
                <a:spcPts val="600"/>
              </a:spcBef>
            </a:pPr>
            <a:r>
              <a:rPr lang="en-GB" sz="1800" dirty="0">
                <a:latin typeface="Arial"/>
                <a:cs typeface="Arial"/>
              </a:rPr>
              <a:t>Results of antenatal testing for HIV and syphilis</a:t>
            </a:r>
          </a:p>
          <a:p>
            <a:pPr>
              <a:lnSpc>
                <a:spcPts val="2300"/>
              </a:lnSpc>
              <a:spcBef>
                <a:spcPts val="600"/>
              </a:spcBef>
            </a:pPr>
            <a:r>
              <a:rPr lang="en-GB" sz="1800" dirty="0" err="1">
                <a:latin typeface="Arial"/>
                <a:cs typeface="Arial"/>
              </a:rPr>
              <a:t>Hemoglobin</a:t>
            </a:r>
            <a:endParaRPr lang="en-GB" sz="1800" dirty="0">
              <a:latin typeface="Arial"/>
              <a:cs typeface="Arial"/>
            </a:endParaRPr>
          </a:p>
          <a:p>
            <a:pPr>
              <a:lnSpc>
                <a:spcPts val="2300"/>
              </a:lnSpc>
              <a:spcBef>
                <a:spcPts val="600"/>
              </a:spcBef>
            </a:pPr>
            <a:r>
              <a:rPr lang="en-GB" sz="1800" dirty="0">
                <a:latin typeface="Arial"/>
                <a:cs typeface="Arial"/>
              </a:rPr>
              <a:t>Tetanus immunization status</a:t>
            </a:r>
          </a:p>
          <a:p>
            <a:pPr>
              <a:lnSpc>
                <a:spcPts val="2300"/>
              </a:lnSpc>
              <a:spcBef>
                <a:spcPts val="600"/>
              </a:spcBef>
            </a:pPr>
            <a:r>
              <a:rPr lang="en-GB" sz="1800" dirty="0">
                <a:latin typeface="Arial"/>
                <a:cs typeface="Arial"/>
              </a:rPr>
              <a:t>Estimated gestational age</a:t>
            </a:r>
            <a:br>
              <a:rPr lang="en-GB" sz="1800" dirty="0">
                <a:latin typeface="Arial"/>
                <a:cs typeface="Arial"/>
              </a:rPr>
            </a:br>
            <a:endParaRPr lang="en-GB" sz="1800" dirty="0">
              <a:latin typeface="Arial"/>
              <a:cs typeface="Arial"/>
            </a:endParaRPr>
          </a:p>
          <a:p>
            <a:pPr marL="0" indent="0">
              <a:lnSpc>
                <a:spcPts val="2300"/>
              </a:lnSpc>
              <a:buNone/>
            </a:pPr>
            <a:r>
              <a:rPr lang="en-GB" sz="1800" b="1" dirty="0">
                <a:latin typeface="Arial"/>
                <a:cs typeface="Arial"/>
              </a:rPr>
              <a:t>Could you find all the information?</a:t>
            </a:r>
          </a:p>
        </p:txBody>
      </p:sp>
      <p:sp>
        <p:nvSpPr>
          <p:cNvPr id="6" name="Rectangle 5">
            <a:extLst>
              <a:ext uri="{FF2B5EF4-FFF2-40B4-BE49-F238E27FC236}">
                <a16:creationId xmlns:a16="http://schemas.microsoft.com/office/drawing/2014/main" id="{EFD30EC9-045A-B467-A0D4-5A73F5E943E1}"/>
              </a:ext>
            </a:extLst>
          </p:cNvPr>
          <p:cNvSpPr/>
          <p:nvPr/>
        </p:nvSpPr>
        <p:spPr>
          <a:xfrm>
            <a:off x="624681" y="2232899"/>
            <a:ext cx="8012014" cy="1368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indent="-162000">
              <a:lnSpc>
                <a:spcPts val="2300"/>
              </a:lnSpc>
              <a:spcBef>
                <a:spcPts val="1000"/>
              </a:spcBef>
              <a:spcAft>
                <a:spcPts val="245"/>
              </a:spcAft>
              <a:buFont typeface="Arial" panose="020B0604020202020204" pitchFamily="34" charset="0"/>
              <a:buChar char="•"/>
            </a:pPr>
            <a:r>
              <a:rPr lang="en-US" altLang="zh-CN" dirty="0">
                <a:solidFill>
                  <a:schemeClr val="tx2"/>
                </a:solidFill>
                <a:latin typeface="Arial" panose="020B0604020202020204" pitchFamily="34" charset="0"/>
                <a:cs typeface="Arial" panose="020B0604020202020204" pitchFamily="34" charset="0"/>
              </a:rPr>
              <a:t>Salina comes to your health facility in </a:t>
            </a:r>
            <a:r>
              <a:rPr lang="en-US" altLang="zh-CN" dirty="0" err="1">
                <a:solidFill>
                  <a:schemeClr val="tx2"/>
                </a:solidFill>
                <a:latin typeface="Arial" panose="020B0604020202020204" pitchFamily="34" charset="0"/>
                <a:cs typeface="Arial" panose="020B0604020202020204" pitchFamily="34" charset="0"/>
              </a:rPr>
              <a:t>labour</a:t>
            </a:r>
            <a:r>
              <a:rPr lang="en-US" altLang="zh-CN" dirty="0">
                <a:solidFill>
                  <a:schemeClr val="tx2"/>
                </a:solidFill>
                <a:latin typeface="Arial" panose="020B0604020202020204" pitchFamily="34" charset="0"/>
                <a:cs typeface="Arial" panose="020B0604020202020204" pitchFamily="34" charset="0"/>
              </a:rPr>
              <a:t>. This is her first pregnancy. She had 4 antenatal visits at her local health center.</a:t>
            </a:r>
          </a:p>
          <a:p>
            <a:pPr marL="162000" indent="-162000">
              <a:lnSpc>
                <a:spcPts val="2300"/>
              </a:lnSpc>
              <a:spcBef>
                <a:spcPts val="1000"/>
              </a:spcBef>
              <a:spcAft>
                <a:spcPts val="245"/>
              </a:spcAft>
              <a:buFont typeface="Arial" panose="020B0604020202020204" pitchFamily="34" charset="0"/>
              <a:buChar char="•"/>
            </a:pPr>
            <a:r>
              <a:rPr lang="en-US" altLang="zh-CN" dirty="0">
                <a:solidFill>
                  <a:schemeClr val="tx2"/>
                </a:solidFill>
                <a:latin typeface="Arial" panose="020B0604020202020204" pitchFamily="34" charset="0"/>
                <a:cs typeface="Arial" panose="020B0604020202020204" pitchFamily="34" charset="0"/>
              </a:rPr>
              <a:t>She is uncertain of her expected date of delivery.</a:t>
            </a:r>
          </a:p>
        </p:txBody>
      </p:sp>
    </p:spTree>
    <p:extLst>
      <p:ext uri="{BB962C8B-B14F-4D97-AF65-F5344CB8AC3E}">
        <p14:creationId xmlns:p14="http://schemas.microsoft.com/office/powerpoint/2010/main" val="25382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51B5B-B4C3-6286-891E-E63748530A83}"/>
              </a:ext>
            </a:extLst>
          </p:cNvPr>
          <p:cNvSpPr>
            <a:spLocks noGrp="1"/>
          </p:cNvSpPr>
          <p:nvPr>
            <p:ph type="title"/>
          </p:nvPr>
        </p:nvSpPr>
        <p:spPr/>
        <p:txBody>
          <a:bodyPr/>
          <a:lstStyle/>
          <a:p>
            <a:r>
              <a:rPr lang="en-US" sz="2800" dirty="0">
                <a:latin typeface="Arial"/>
                <a:cs typeface="Arial"/>
              </a:rPr>
              <a:t>Birth registration for every child</a:t>
            </a:r>
            <a:endParaRPr lang="en-NO" dirty="0"/>
          </a:p>
        </p:txBody>
      </p:sp>
      <p:sp>
        <p:nvSpPr>
          <p:cNvPr id="2" name="Content Placeholder 1">
            <a:extLst>
              <a:ext uri="{FF2B5EF4-FFF2-40B4-BE49-F238E27FC236}">
                <a16:creationId xmlns:a16="http://schemas.microsoft.com/office/drawing/2014/main" id="{609975B4-8F7D-750A-8A43-1B0F5A23D74A}"/>
              </a:ext>
            </a:extLst>
          </p:cNvPr>
          <p:cNvSpPr>
            <a:spLocks noGrp="1"/>
          </p:cNvSpPr>
          <p:nvPr>
            <p:ph idx="1"/>
          </p:nvPr>
        </p:nvSpPr>
        <p:spPr>
          <a:xfrm>
            <a:off x="3479576" y="1734853"/>
            <a:ext cx="5017062" cy="4565266"/>
          </a:xfrm>
          <a:prstGeom prst="rect">
            <a:avLst/>
          </a:prstGeom>
        </p:spPr>
        <p:txBody>
          <a:bodyPr/>
          <a:lstStyle/>
          <a:p>
            <a:pPr>
              <a:lnSpc>
                <a:spcPts val="2300"/>
              </a:lnSpc>
            </a:pPr>
            <a:r>
              <a:rPr lang="en-GB" sz="1800" dirty="0"/>
              <a:t>What benefits and protections come with birth registration?</a:t>
            </a:r>
          </a:p>
          <a:p>
            <a:pPr>
              <a:lnSpc>
                <a:spcPts val="2300"/>
              </a:lnSpc>
            </a:pPr>
            <a:r>
              <a:rPr lang="en-GB" sz="1800" dirty="0"/>
              <a:t>Find the milestones on page 10.</a:t>
            </a:r>
          </a:p>
        </p:txBody>
      </p:sp>
      <p:pic>
        <p:nvPicPr>
          <p:cNvPr id="4" name="Picture 3">
            <a:hlinkClick r:id="rId3"/>
            <a:extLst>
              <a:ext uri="{FF2B5EF4-FFF2-40B4-BE49-F238E27FC236}">
                <a16:creationId xmlns:a16="http://schemas.microsoft.com/office/drawing/2014/main" id="{296DDC7E-08D6-B821-1B82-AF1246700CB5}"/>
              </a:ext>
            </a:extLst>
          </p:cNvPr>
          <p:cNvPicPr>
            <a:picLocks noChangeAspect="1"/>
          </p:cNvPicPr>
          <p:nvPr/>
        </p:nvPicPr>
        <p:blipFill>
          <a:blip r:embed="rId4"/>
          <a:stretch>
            <a:fillRect/>
          </a:stretch>
        </p:blipFill>
        <p:spPr>
          <a:xfrm>
            <a:off x="507304" y="1734852"/>
            <a:ext cx="2878070" cy="3711435"/>
          </a:xfrm>
          <a:prstGeom prst="rect">
            <a:avLst/>
          </a:prstGeom>
        </p:spPr>
      </p:pic>
    </p:spTree>
    <p:extLst>
      <p:ext uri="{BB962C8B-B14F-4D97-AF65-F5344CB8AC3E}">
        <p14:creationId xmlns:p14="http://schemas.microsoft.com/office/powerpoint/2010/main" val="109305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77F170-7AA9-5BFB-7E08-A18931D25971}"/>
              </a:ext>
            </a:extLst>
          </p:cNvPr>
          <p:cNvSpPr/>
          <p:nvPr/>
        </p:nvSpPr>
        <p:spPr>
          <a:xfrm>
            <a:off x="519048" y="1734852"/>
            <a:ext cx="8105905" cy="17661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360000" rIns="251999" rtlCol="0" anchor="ctr"/>
          <a:lstStyle/>
          <a:p>
            <a:r>
              <a:rPr lang="en-GB" sz="1600" b="1" dirty="0">
                <a:solidFill>
                  <a:srgbClr val="404040"/>
                </a:solidFill>
                <a:latin typeface="Arial" panose="020B0604020202020204" pitchFamily="34" charset="0"/>
                <a:cs typeface="Arial" panose="020B0604020202020204" pitchFamily="34" charset="0"/>
              </a:rPr>
              <a:t>The child shall be registered immediately after birth and shall have the right from birth to a name, the right to acquire a nationality and, as far as possible, the right to know and be cared for by his or her parents</a:t>
            </a:r>
            <a:r>
              <a:rPr lang="en-GB" sz="1600" dirty="0">
                <a:solidFill>
                  <a:srgbClr val="404040"/>
                </a:solidFill>
                <a:latin typeface="Arial" panose="020B0604020202020204" pitchFamily="34" charset="0"/>
                <a:cs typeface="Arial" panose="020B0604020202020204" pitchFamily="34" charset="0"/>
              </a:rPr>
              <a:t>. </a:t>
            </a:r>
          </a:p>
          <a:p>
            <a:br>
              <a:rPr lang="en-GB" dirty="0">
                <a:solidFill>
                  <a:srgbClr val="404040"/>
                </a:solidFill>
                <a:latin typeface="Arial" panose="020B0604020202020204" pitchFamily="34" charset="0"/>
                <a:cs typeface="Arial" panose="020B0604020202020204" pitchFamily="34" charset="0"/>
              </a:rPr>
            </a:br>
            <a:r>
              <a:rPr lang="en-GB" sz="1200" i="1" dirty="0">
                <a:solidFill>
                  <a:srgbClr val="404040"/>
                </a:solidFill>
                <a:latin typeface="Arial" panose="020B0604020202020204" pitchFamily="34" charset="0"/>
                <a:cs typeface="Arial" panose="020B0604020202020204" pitchFamily="34" charset="0"/>
              </a:rPr>
              <a:t>– Convention on the Rights of the Child, 1989.</a:t>
            </a:r>
          </a:p>
          <a:p>
            <a:endParaRPr lang="en-NO" dirty="0">
              <a:solidFill>
                <a:srgbClr val="40404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75464E0-A4E3-2AA1-8291-E2AB82320CA7}"/>
              </a:ext>
            </a:extLst>
          </p:cNvPr>
          <p:cNvSpPr>
            <a:spLocks noGrp="1"/>
          </p:cNvSpPr>
          <p:nvPr>
            <p:ph type="title"/>
          </p:nvPr>
        </p:nvSpPr>
        <p:spPr/>
        <p:txBody>
          <a:bodyPr/>
          <a:lstStyle/>
          <a:p>
            <a:r>
              <a:rPr lang="en-US" altLang="zh-CN" sz="2800" dirty="0"/>
              <a:t>Recommendation and reasons</a:t>
            </a:r>
            <a:endParaRPr lang="en-NO" dirty="0"/>
          </a:p>
        </p:txBody>
      </p:sp>
      <p:sp>
        <p:nvSpPr>
          <p:cNvPr id="2" name="Content Placeholder 1">
            <a:extLst>
              <a:ext uri="{FF2B5EF4-FFF2-40B4-BE49-F238E27FC236}">
                <a16:creationId xmlns:a16="http://schemas.microsoft.com/office/drawing/2014/main" id="{84C040F7-7408-130E-DD5A-8A5933CC3685}"/>
              </a:ext>
            </a:extLst>
          </p:cNvPr>
          <p:cNvSpPr>
            <a:spLocks noGrp="1"/>
          </p:cNvSpPr>
          <p:nvPr>
            <p:ph idx="1"/>
          </p:nvPr>
        </p:nvSpPr>
        <p:spPr>
          <a:xfrm>
            <a:off x="519047" y="3301549"/>
            <a:ext cx="8117649" cy="2998569"/>
          </a:xfrm>
          <a:prstGeom prst="rect">
            <a:avLst/>
          </a:prstGeom>
        </p:spPr>
        <p:txBody>
          <a:bodyPr/>
          <a:lstStyle/>
          <a:p>
            <a:pPr marL="0" indent="0">
              <a:lnSpc>
                <a:spcPts val="2300"/>
              </a:lnSpc>
              <a:buNone/>
            </a:pPr>
            <a:endParaRPr lang="en-GB" sz="1800" dirty="0"/>
          </a:p>
          <a:p>
            <a:pPr marL="0" indent="0">
              <a:lnSpc>
                <a:spcPts val="2300"/>
              </a:lnSpc>
              <a:buNone/>
            </a:pPr>
            <a:r>
              <a:rPr lang="en-GB" sz="1800" b="1" dirty="0"/>
              <a:t>Benefits of birth registration:</a:t>
            </a:r>
          </a:p>
          <a:p>
            <a:pPr>
              <a:lnSpc>
                <a:spcPts val="2300"/>
              </a:lnSpc>
            </a:pPr>
            <a:r>
              <a:rPr lang="en-GB" sz="1800" dirty="0"/>
              <a:t>A birth certificate provides proof of a child’s existence and identity as </a:t>
            </a:r>
            <a:br>
              <a:rPr lang="en-GB" sz="1800" dirty="0"/>
            </a:br>
            <a:r>
              <a:rPr lang="en-GB" sz="1800" dirty="0"/>
              <a:t>a person before the law.</a:t>
            </a:r>
          </a:p>
          <a:p>
            <a:pPr>
              <a:lnSpc>
                <a:spcPts val="2300"/>
              </a:lnSpc>
            </a:pPr>
            <a:r>
              <a:rPr lang="en-GB" sz="1800" dirty="0"/>
              <a:t>Proof of age helps prevent child labour and trafficking, child marriage and </a:t>
            </a:r>
            <a:br>
              <a:rPr lang="en-GB" sz="1800" dirty="0"/>
            </a:br>
            <a:r>
              <a:rPr lang="en-GB" sz="1800" dirty="0"/>
              <a:t>underage recruitment into the armed forces.</a:t>
            </a:r>
          </a:p>
          <a:p>
            <a:pPr>
              <a:lnSpc>
                <a:spcPts val="2300"/>
              </a:lnSpc>
            </a:pPr>
            <a:r>
              <a:rPr lang="en-GB" sz="1800" dirty="0"/>
              <a:t>Registration helps plan and access social service systems, including health, </a:t>
            </a:r>
            <a:br>
              <a:rPr lang="en-GB" sz="1800" dirty="0"/>
            </a:br>
            <a:r>
              <a:rPr lang="en-GB" sz="1800" dirty="0"/>
              <a:t>education, and justice.</a:t>
            </a:r>
          </a:p>
          <a:p>
            <a:pPr>
              <a:lnSpc>
                <a:spcPts val="2300"/>
              </a:lnSpc>
            </a:pPr>
            <a:endParaRPr lang="en-GB" sz="1800" dirty="0"/>
          </a:p>
          <a:p>
            <a:pPr>
              <a:lnSpc>
                <a:spcPts val="2300"/>
              </a:lnSpc>
            </a:pPr>
            <a:endParaRPr lang="en-GB" sz="1800" dirty="0"/>
          </a:p>
          <a:p>
            <a:pPr>
              <a:lnSpc>
                <a:spcPts val="2300"/>
              </a:lnSpc>
            </a:pPr>
            <a:endParaRPr lang="en-GB" sz="1800" dirty="0"/>
          </a:p>
          <a:p>
            <a:pPr>
              <a:lnSpc>
                <a:spcPts val="2300"/>
              </a:lnSpc>
            </a:pPr>
            <a:endParaRPr lang="en-NO" sz="1800" dirty="0"/>
          </a:p>
        </p:txBody>
      </p:sp>
    </p:spTree>
    <p:extLst>
      <p:ext uri="{BB962C8B-B14F-4D97-AF65-F5344CB8AC3E}">
        <p14:creationId xmlns:p14="http://schemas.microsoft.com/office/powerpoint/2010/main" val="2574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FE52-D8F3-AB16-D1F8-E5029DA10C61}"/>
              </a:ext>
            </a:extLst>
          </p:cNvPr>
          <p:cNvSpPr>
            <a:spLocks noGrp="1"/>
          </p:cNvSpPr>
          <p:nvPr>
            <p:ph type="title"/>
          </p:nvPr>
        </p:nvSpPr>
        <p:spPr/>
        <p:txBody>
          <a:bodyPr/>
          <a:lstStyle/>
          <a:p>
            <a:r>
              <a:rPr lang="en-NO" dirty="0"/>
              <a:t>Using data</a:t>
            </a:r>
          </a:p>
        </p:txBody>
      </p:sp>
    </p:spTree>
    <p:extLst>
      <p:ext uri="{BB962C8B-B14F-4D97-AF65-F5344CB8AC3E}">
        <p14:creationId xmlns:p14="http://schemas.microsoft.com/office/powerpoint/2010/main" val="60386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2BDF6-3F2F-5698-EABA-BCC303BCE875}"/>
              </a:ext>
            </a:extLst>
          </p:cNvPr>
          <p:cNvSpPr>
            <a:spLocks noGrp="1"/>
          </p:cNvSpPr>
          <p:nvPr>
            <p:ph type="title"/>
          </p:nvPr>
        </p:nvSpPr>
        <p:spPr/>
        <p:txBody>
          <a:bodyPr/>
          <a:lstStyle/>
          <a:p>
            <a:r>
              <a:rPr lang="en-US" sz="2800" dirty="0"/>
              <a:t>Use data in caring for patients</a:t>
            </a:r>
            <a:endParaRPr lang="en-NO" dirty="0"/>
          </a:p>
        </p:txBody>
      </p:sp>
      <p:sp>
        <p:nvSpPr>
          <p:cNvPr id="2" name="Content Placeholder 1">
            <a:extLst>
              <a:ext uri="{FF2B5EF4-FFF2-40B4-BE49-F238E27FC236}">
                <a16:creationId xmlns:a16="http://schemas.microsoft.com/office/drawing/2014/main" id="{3477407A-4FF3-E1BF-D62A-7591BA7D74E5}"/>
              </a:ext>
            </a:extLst>
          </p:cNvPr>
          <p:cNvSpPr>
            <a:spLocks noGrp="1"/>
          </p:cNvSpPr>
          <p:nvPr>
            <p:ph idx="1"/>
          </p:nvPr>
        </p:nvSpPr>
        <p:spPr>
          <a:prstGeom prst="rect">
            <a:avLst/>
          </a:prstGeom>
        </p:spPr>
        <p:txBody>
          <a:bodyPr/>
          <a:lstStyle/>
          <a:p>
            <a:pPr marL="0" indent="0">
              <a:lnSpc>
                <a:spcPts val="2300"/>
              </a:lnSpc>
              <a:buNone/>
            </a:pPr>
            <a:r>
              <a:rPr lang="en-US" sz="1800" dirty="0">
                <a:latin typeface="Arial" panose="020B0604020202020204" pitchFamily="34" charset="0"/>
                <a:cs typeface="Arial" panose="020B0604020202020204" pitchFamily="34" charset="0"/>
              </a:rPr>
              <a:t>You are handing over care of 5 babies receiving kangaroo mother care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 your facility.  </a:t>
            </a:r>
          </a:p>
          <a:p>
            <a:pPr marL="0" indent="0">
              <a:lnSpc>
                <a:spcPts val="2300"/>
              </a:lnSpc>
              <a:buNone/>
            </a:pPr>
            <a:r>
              <a:rPr lang="en-US" sz="1800" dirty="0">
                <a:latin typeface="Arial" panose="020B0604020202020204" pitchFamily="34" charset="0"/>
                <a:cs typeface="Arial" panose="020B0604020202020204" pitchFamily="34" charset="0"/>
              </a:rPr>
              <a:t>Practice in pairs to communicate to your colleague the important information </a:t>
            </a:r>
            <a:br>
              <a:rPr lang="en-US" sz="1800" dirty="0"/>
            </a:br>
            <a:r>
              <a:rPr lang="en-US" sz="1800" dirty="0">
                <a:latin typeface="Arial" panose="020B0604020202020204" pitchFamily="34" charset="0"/>
                <a:cs typeface="Arial" panose="020B0604020202020204" pitchFamily="34" charset="0"/>
              </a:rPr>
              <a:t>from your notes during the last shift.</a:t>
            </a:r>
          </a:p>
          <a:p>
            <a:pPr marL="0" indent="0">
              <a:lnSpc>
                <a:spcPts val="2300"/>
              </a:lnSpc>
              <a:buNone/>
            </a:pPr>
            <a:endParaRPr lang="en-NO" dirty="0"/>
          </a:p>
        </p:txBody>
      </p:sp>
      <p:graphicFrame>
        <p:nvGraphicFramePr>
          <p:cNvPr id="6" name="Table 4">
            <a:extLst>
              <a:ext uri="{FF2B5EF4-FFF2-40B4-BE49-F238E27FC236}">
                <a16:creationId xmlns:a16="http://schemas.microsoft.com/office/drawing/2014/main" id="{1B078FB6-5EB6-76FF-602F-73DF6D0DD24F}"/>
              </a:ext>
            </a:extLst>
          </p:cNvPr>
          <p:cNvGraphicFramePr>
            <a:graphicFrameLocks noGrp="1"/>
          </p:cNvGraphicFramePr>
          <p:nvPr>
            <p:extLst>
              <p:ext uri="{D42A27DB-BD31-4B8C-83A1-F6EECF244321}">
                <p14:modId xmlns:p14="http://schemas.microsoft.com/office/powerpoint/2010/main" val="3414996168"/>
              </p:ext>
            </p:extLst>
          </p:nvPr>
        </p:nvGraphicFramePr>
        <p:xfrm>
          <a:off x="532992" y="3419325"/>
          <a:ext cx="8103704" cy="2427261"/>
        </p:xfrm>
        <a:graphic>
          <a:graphicData uri="http://schemas.openxmlformats.org/drawingml/2006/table">
            <a:tbl>
              <a:tblPr firstRow="1" bandRow="1">
                <a:tableStyleId>{5C22544A-7EE6-4342-B048-85BDC9FD1C3A}</a:tableStyleId>
              </a:tblPr>
              <a:tblGrid>
                <a:gridCol w="1779104">
                  <a:extLst>
                    <a:ext uri="{9D8B030D-6E8A-4147-A177-3AD203B41FA5}">
                      <a16:colId xmlns:a16="http://schemas.microsoft.com/office/drawing/2014/main" val="3309093861"/>
                    </a:ext>
                  </a:extLst>
                </a:gridCol>
                <a:gridCol w="775252">
                  <a:extLst>
                    <a:ext uri="{9D8B030D-6E8A-4147-A177-3AD203B41FA5}">
                      <a16:colId xmlns:a16="http://schemas.microsoft.com/office/drawing/2014/main" val="3000017003"/>
                    </a:ext>
                  </a:extLst>
                </a:gridCol>
                <a:gridCol w="1712714">
                  <a:extLst>
                    <a:ext uri="{9D8B030D-6E8A-4147-A177-3AD203B41FA5}">
                      <a16:colId xmlns:a16="http://schemas.microsoft.com/office/drawing/2014/main" val="990283615"/>
                    </a:ext>
                  </a:extLst>
                </a:gridCol>
                <a:gridCol w="1799694">
                  <a:extLst>
                    <a:ext uri="{9D8B030D-6E8A-4147-A177-3AD203B41FA5}">
                      <a16:colId xmlns:a16="http://schemas.microsoft.com/office/drawing/2014/main" val="2604465994"/>
                    </a:ext>
                  </a:extLst>
                </a:gridCol>
                <a:gridCol w="2036940">
                  <a:extLst>
                    <a:ext uri="{9D8B030D-6E8A-4147-A177-3AD203B41FA5}">
                      <a16:colId xmlns:a16="http://schemas.microsoft.com/office/drawing/2014/main" val="3830739145"/>
                    </a:ext>
                  </a:extLst>
                </a:gridCol>
              </a:tblGrid>
              <a:tr h="410049">
                <a:tc>
                  <a:txBody>
                    <a:bodyPr/>
                    <a:lstStyle/>
                    <a:p>
                      <a:r>
                        <a:rPr lang="en-US" sz="1600" dirty="0">
                          <a:latin typeface="Arial" panose="020B0604020202020204" pitchFamily="34" charset="0"/>
                          <a:cs typeface="Arial" panose="020B0604020202020204" pitchFamily="34" charset="0"/>
                        </a:rPr>
                        <a:t>Mother &amp; baby</a:t>
                      </a:r>
                    </a:p>
                  </a:txBody>
                  <a:tcPr anchor="ctr"/>
                </a:tc>
                <a:tc>
                  <a:txBody>
                    <a:bodyPr/>
                    <a:lstStyle/>
                    <a:p>
                      <a:r>
                        <a:rPr lang="en-US" sz="1600" dirty="0">
                          <a:latin typeface="Arial" panose="020B0604020202020204" pitchFamily="34" charset="0"/>
                          <a:cs typeface="Arial" panose="020B0604020202020204" pitchFamily="34" charset="0"/>
                        </a:rPr>
                        <a:t>Temp</a:t>
                      </a:r>
                    </a:p>
                  </a:txBody>
                  <a:tcPr anchor="ctr"/>
                </a:tc>
                <a:tc>
                  <a:txBody>
                    <a:bodyPr/>
                    <a:lstStyle/>
                    <a:p>
                      <a:r>
                        <a:rPr lang="en-US" sz="1600" dirty="0">
                          <a:latin typeface="Arial" panose="020B0604020202020204" pitchFamily="34" charset="0"/>
                          <a:cs typeface="Arial" panose="020B0604020202020204" pitchFamily="34" charset="0"/>
                        </a:rPr>
                        <a:t>Feeding</a:t>
                      </a:r>
                    </a:p>
                  </a:txBody>
                  <a:tcPr anchor="ctr"/>
                </a:tc>
                <a:tc>
                  <a:txBody>
                    <a:bodyPr/>
                    <a:lstStyle/>
                    <a:p>
                      <a:r>
                        <a:rPr lang="en-US" sz="1600" dirty="0">
                          <a:latin typeface="Arial" panose="020B0604020202020204" pitchFamily="34" charset="0"/>
                          <a:cs typeface="Arial" panose="020B0604020202020204" pitchFamily="34" charset="0"/>
                        </a:rPr>
                        <a:t>Output</a:t>
                      </a:r>
                    </a:p>
                  </a:txBody>
                  <a:tcPr anchor="ctr"/>
                </a:tc>
                <a:tc>
                  <a:txBody>
                    <a:bodyPr/>
                    <a:lstStyle/>
                    <a:p>
                      <a:r>
                        <a:rPr lang="en-US" sz="1600" dirty="0">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3855274545"/>
                  </a:ext>
                </a:extLst>
              </a:tr>
              <a:tr h="410049">
                <a:tc>
                  <a:txBody>
                    <a:bodyPr/>
                    <a:lstStyle/>
                    <a:p>
                      <a:r>
                        <a:rPr lang="en-US" sz="1400" b="0" i="0" dirty="0">
                          <a:latin typeface="Arial" panose="020B0604020202020204" pitchFamily="34" charset="0"/>
                          <a:cs typeface="Arial" panose="020B0604020202020204" pitchFamily="34" charset="0"/>
                        </a:rPr>
                        <a:t>Salina &amp; Bo</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36.4</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Breast x 4</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Stool, urine x4</a:t>
                      </a:r>
                    </a:p>
                  </a:txBody>
                  <a:tcPr anchor="ctr">
                    <a:solidFill>
                      <a:schemeClr val="accent1">
                        <a:lumMod val="40000"/>
                        <a:lumOff val="60000"/>
                      </a:schemeClr>
                    </a:solidFill>
                  </a:tcPr>
                </a:tc>
                <a:tc>
                  <a:txBody>
                    <a:bodyPr/>
                    <a:lstStyle/>
                    <a:p>
                      <a:endParaRPr lang="en-US" sz="1800" dirty="0">
                        <a:latin typeface="Dreaming Outloud Script Pro" panose="03050502040304050704" pitchFamily="66" charset="0"/>
                        <a:cs typeface="Dreaming Outloud Script Pro" panose="03050502040304050704" pitchFamily="66" charset="0"/>
                      </a:endParaRPr>
                    </a:p>
                  </a:txBody>
                  <a:tcPr>
                    <a:solidFill>
                      <a:schemeClr val="accent1">
                        <a:lumMod val="40000"/>
                        <a:lumOff val="60000"/>
                      </a:schemeClr>
                    </a:solidFill>
                  </a:tcPr>
                </a:tc>
                <a:extLst>
                  <a:ext uri="{0D108BD9-81ED-4DB2-BD59-A6C34878D82A}">
                    <a16:rowId xmlns:a16="http://schemas.microsoft.com/office/drawing/2014/main" val="1005035777"/>
                  </a:ext>
                </a:extLst>
              </a:tr>
              <a:tr h="377016">
                <a:tc>
                  <a:txBody>
                    <a:bodyPr/>
                    <a:lstStyle/>
                    <a:p>
                      <a:r>
                        <a:rPr lang="en-US" sz="1400" b="0" i="0" dirty="0">
                          <a:latin typeface="Arial" panose="020B0604020202020204" pitchFamily="34" charset="0"/>
                          <a:cs typeface="Arial" panose="020B0604020202020204" pitchFamily="34" charset="0"/>
                        </a:rPr>
                        <a:t>Julia &amp; John</a:t>
                      </a:r>
                    </a:p>
                  </a:txBody>
                  <a:tcPr anchor="ctr">
                    <a:solidFill>
                      <a:schemeClr val="accent1">
                        <a:lumMod val="20000"/>
                        <a:lumOff val="80000"/>
                      </a:schemeClr>
                    </a:solidFill>
                  </a:tcPr>
                </a:tc>
                <a:tc>
                  <a:txBody>
                    <a:bodyPr/>
                    <a:lstStyle/>
                    <a:p>
                      <a:r>
                        <a:rPr lang="en-US" sz="1400" b="0" i="0" dirty="0">
                          <a:latin typeface="Arial" panose="020B0604020202020204" pitchFamily="34" charset="0"/>
                          <a:cs typeface="Arial" panose="020B0604020202020204" pitchFamily="34" charset="0"/>
                        </a:rPr>
                        <a:t>37</a:t>
                      </a:r>
                    </a:p>
                  </a:txBody>
                  <a:tcPr anchor="ctr">
                    <a:solidFill>
                      <a:schemeClr val="accent1">
                        <a:lumMod val="20000"/>
                        <a:lumOff val="80000"/>
                      </a:schemeClr>
                    </a:solidFill>
                  </a:tcPr>
                </a:tc>
                <a:tc>
                  <a:txBody>
                    <a:bodyPr/>
                    <a:lstStyle/>
                    <a:p>
                      <a:r>
                        <a:rPr lang="en-US" sz="1400" b="0" i="0" dirty="0">
                          <a:latin typeface="Arial" panose="020B0604020202020204" pitchFamily="34" charset="0"/>
                          <a:cs typeface="Arial" panose="020B0604020202020204" pitchFamily="34" charset="0"/>
                        </a:rPr>
                        <a:t>Cup 30mL x4</a:t>
                      </a:r>
                    </a:p>
                  </a:txBody>
                  <a:tcPr anchor="ctr">
                    <a:solidFill>
                      <a:schemeClr val="accent1">
                        <a:lumMod val="20000"/>
                        <a:lumOff val="80000"/>
                      </a:schemeClr>
                    </a:solidFill>
                  </a:tcPr>
                </a:tc>
                <a:tc>
                  <a:txBody>
                    <a:bodyPr/>
                    <a:lstStyle/>
                    <a:p>
                      <a:endParaRPr lang="en-US" sz="1400" b="0" i="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No family</a:t>
                      </a:r>
                    </a:p>
                  </a:txBody>
                  <a:tcPr anchor="ctr">
                    <a:solidFill>
                      <a:schemeClr val="accent1">
                        <a:lumMod val="20000"/>
                        <a:lumOff val="80000"/>
                      </a:schemeClr>
                    </a:solidFill>
                  </a:tcPr>
                </a:tc>
                <a:extLst>
                  <a:ext uri="{0D108BD9-81ED-4DB2-BD59-A6C34878D82A}">
                    <a16:rowId xmlns:a16="http://schemas.microsoft.com/office/drawing/2014/main" val="3966219665"/>
                  </a:ext>
                </a:extLst>
              </a:tr>
              <a:tr h="410049">
                <a:tc>
                  <a:txBody>
                    <a:bodyPr/>
                    <a:lstStyle/>
                    <a:p>
                      <a:r>
                        <a:rPr lang="en-US" sz="1400" b="0" i="0" dirty="0">
                          <a:latin typeface="Arial" panose="020B0604020202020204" pitchFamily="34" charset="0"/>
                          <a:cs typeface="Arial" panose="020B0604020202020204" pitchFamily="34" charset="0"/>
                        </a:rPr>
                        <a:t>Maria &amp; Rose</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36.2</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Tube 25mL x4</a:t>
                      </a:r>
                    </a:p>
                  </a:txBody>
                  <a:tcPr anchor="ctr">
                    <a:solidFill>
                      <a:schemeClr val="accent1">
                        <a:lumMod val="40000"/>
                        <a:lumOff val="60000"/>
                      </a:schemeClr>
                    </a:solidFill>
                  </a:tcPr>
                </a:tc>
                <a:tc>
                  <a:txBody>
                    <a:bodyPr/>
                    <a:lstStyle/>
                    <a:p>
                      <a:endParaRPr lang="en-US" sz="1400" b="0" i="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endParaRPr lang="en-US" sz="14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4269008467"/>
                  </a:ext>
                </a:extLst>
              </a:tr>
              <a:tr h="410049">
                <a:tc>
                  <a:txBody>
                    <a:bodyPr/>
                    <a:lstStyle/>
                    <a:p>
                      <a:r>
                        <a:rPr lang="en-US" sz="1400" b="0" i="0" dirty="0">
                          <a:latin typeface="Arial" panose="020B0604020202020204" pitchFamily="34" charset="0"/>
                          <a:cs typeface="Arial" panose="020B0604020202020204" pitchFamily="34" charset="0"/>
                        </a:rPr>
                        <a:t>Patty &amp; Eli</a:t>
                      </a:r>
                    </a:p>
                  </a:txBody>
                  <a:tcPr anchor="ctr">
                    <a:solidFill>
                      <a:schemeClr val="accent1">
                        <a:lumMod val="20000"/>
                        <a:lumOff val="80000"/>
                      </a:schemeClr>
                    </a:solidFill>
                  </a:tcPr>
                </a:tc>
                <a:tc>
                  <a:txBody>
                    <a:bodyPr/>
                    <a:lstStyle/>
                    <a:p>
                      <a:r>
                        <a:rPr lang="en-US" sz="1400" b="0" i="0" dirty="0">
                          <a:latin typeface="Arial" panose="020B0604020202020204" pitchFamily="34" charset="0"/>
                          <a:cs typeface="Arial" panose="020B0604020202020204" pitchFamily="34" charset="0"/>
                        </a:rPr>
                        <a:t>36.9</a:t>
                      </a:r>
                    </a:p>
                  </a:txBody>
                  <a:tcPr anchor="ctr">
                    <a:solidFill>
                      <a:schemeClr val="accent1">
                        <a:lumMod val="20000"/>
                        <a:lumOff val="80000"/>
                      </a:schemeClr>
                    </a:solidFill>
                  </a:tcPr>
                </a:tc>
                <a:tc>
                  <a:txBody>
                    <a:bodyPr/>
                    <a:lstStyle/>
                    <a:p>
                      <a:r>
                        <a:rPr lang="en-US" sz="1400" b="0" i="0" dirty="0">
                          <a:latin typeface="Arial" panose="020B0604020202020204" pitchFamily="34" charset="0"/>
                          <a:cs typeface="Arial" panose="020B0604020202020204" pitchFamily="34" charset="0"/>
                        </a:rPr>
                        <a:t>Breast x3</a:t>
                      </a:r>
                    </a:p>
                  </a:txBody>
                  <a:tcPr anchor="ctr">
                    <a:solidFill>
                      <a:schemeClr val="accent1">
                        <a:lumMod val="20000"/>
                        <a:lumOff val="80000"/>
                      </a:schemeClr>
                    </a:solidFill>
                  </a:tcPr>
                </a:tc>
                <a:tc>
                  <a:txBody>
                    <a:bodyPr/>
                    <a:lstStyle/>
                    <a:p>
                      <a:r>
                        <a:rPr lang="en-US" sz="1400" b="0" i="0" dirty="0">
                          <a:latin typeface="Arial" panose="020B0604020202020204" pitchFamily="34" charset="0"/>
                          <a:cs typeface="Arial" panose="020B0604020202020204" pitchFamily="34" charset="0"/>
                        </a:rPr>
                        <a:t>No urine</a:t>
                      </a:r>
                    </a:p>
                  </a:txBody>
                  <a:tcPr anchor="ctr">
                    <a:solidFill>
                      <a:schemeClr val="accent1">
                        <a:lumMod val="20000"/>
                        <a:lumOff val="80000"/>
                      </a:schemeClr>
                    </a:solidFill>
                  </a:tcPr>
                </a:tc>
                <a:tc>
                  <a:txBody>
                    <a:bodyPr/>
                    <a:lstStyle/>
                    <a:p>
                      <a:r>
                        <a:rPr lang="en-US" sz="1400" dirty="0">
                          <a:latin typeface="Arial" panose="020B0604020202020204" pitchFamily="34" charset="0"/>
                          <a:cs typeface="Arial" panose="020B0604020202020204" pitchFamily="34" charset="0"/>
                        </a:rPr>
                        <a:t>Regurgitation x3</a:t>
                      </a:r>
                    </a:p>
                  </a:txBody>
                  <a:tcPr anchor="ctr">
                    <a:solidFill>
                      <a:schemeClr val="accent1">
                        <a:lumMod val="20000"/>
                        <a:lumOff val="80000"/>
                      </a:schemeClr>
                    </a:solidFill>
                  </a:tcPr>
                </a:tc>
                <a:extLst>
                  <a:ext uri="{0D108BD9-81ED-4DB2-BD59-A6C34878D82A}">
                    <a16:rowId xmlns:a16="http://schemas.microsoft.com/office/drawing/2014/main" val="870653059"/>
                  </a:ext>
                </a:extLst>
              </a:tr>
              <a:tr h="410049">
                <a:tc>
                  <a:txBody>
                    <a:bodyPr/>
                    <a:lstStyle/>
                    <a:p>
                      <a:r>
                        <a:rPr lang="en-US" sz="1400" b="0" i="0" dirty="0">
                          <a:latin typeface="Arial" panose="020B0604020202020204" pitchFamily="34" charset="0"/>
                          <a:cs typeface="Arial" panose="020B0604020202020204" pitchFamily="34" charset="0"/>
                        </a:rPr>
                        <a:t>Hafida &amp; Omar</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37.2</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Breast x5</a:t>
                      </a:r>
                    </a:p>
                  </a:txBody>
                  <a:tcPr anchor="ctr">
                    <a:solidFill>
                      <a:schemeClr val="accent1">
                        <a:lumMod val="40000"/>
                        <a:lumOff val="60000"/>
                      </a:schemeClr>
                    </a:solidFill>
                  </a:tcPr>
                </a:tc>
                <a:tc>
                  <a:txBody>
                    <a:bodyPr/>
                    <a:lstStyle/>
                    <a:p>
                      <a:r>
                        <a:rPr lang="en-US" sz="1400" b="0" i="0" dirty="0">
                          <a:latin typeface="Arial" panose="020B0604020202020204" pitchFamily="34" charset="0"/>
                          <a:cs typeface="Arial" panose="020B0604020202020204" pitchFamily="34" charset="0"/>
                        </a:rPr>
                        <a:t>Stool 2, urine 5</a:t>
                      </a:r>
                    </a:p>
                  </a:txBody>
                  <a:tcPr anchor="ctr">
                    <a:solidFill>
                      <a:schemeClr val="accent1">
                        <a:lumMod val="40000"/>
                        <a:lumOff val="60000"/>
                      </a:schemeClr>
                    </a:solidFill>
                  </a:tcPr>
                </a:tc>
                <a:tc>
                  <a:txBody>
                    <a:bodyPr/>
                    <a:lstStyle/>
                    <a:p>
                      <a:endParaRPr lang="en-US" sz="1800" dirty="0">
                        <a:latin typeface="Dreaming Outloud Script Pro" panose="03050502040304050704" pitchFamily="66" charset="0"/>
                        <a:cs typeface="Dreaming Outloud Script Pro" panose="03050502040304050704" pitchFamily="66" charset="0"/>
                      </a:endParaRPr>
                    </a:p>
                  </a:txBody>
                  <a:tcPr>
                    <a:solidFill>
                      <a:schemeClr val="accent1">
                        <a:lumMod val="40000"/>
                        <a:lumOff val="60000"/>
                      </a:schemeClr>
                    </a:solidFill>
                  </a:tcPr>
                </a:tc>
                <a:extLst>
                  <a:ext uri="{0D108BD9-81ED-4DB2-BD59-A6C34878D82A}">
                    <a16:rowId xmlns:a16="http://schemas.microsoft.com/office/drawing/2014/main" val="1803853407"/>
                  </a:ext>
                </a:extLst>
              </a:tr>
            </a:tbl>
          </a:graphicData>
        </a:graphic>
      </p:graphicFrame>
    </p:spTree>
    <p:extLst>
      <p:ext uri="{BB962C8B-B14F-4D97-AF65-F5344CB8AC3E}">
        <p14:creationId xmlns:p14="http://schemas.microsoft.com/office/powerpoint/2010/main" val="40118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3BDF4-26C8-4F53-DD29-29B3486A6181}"/>
              </a:ext>
            </a:extLst>
          </p:cNvPr>
          <p:cNvSpPr>
            <a:spLocks noGrp="1"/>
          </p:cNvSpPr>
          <p:nvPr>
            <p:ph type="title"/>
          </p:nvPr>
        </p:nvSpPr>
        <p:spPr/>
        <p:txBody>
          <a:bodyPr/>
          <a:lstStyle/>
          <a:p>
            <a:r>
              <a:rPr lang="en-NZ" sz="2800" dirty="0"/>
              <a:t>Use data to track processes and outcomes</a:t>
            </a:r>
            <a:endParaRPr lang="en-NO" dirty="0"/>
          </a:p>
        </p:txBody>
      </p:sp>
      <p:sp>
        <p:nvSpPr>
          <p:cNvPr id="2" name="Content Placeholder 1">
            <a:extLst>
              <a:ext uri="{FF2B5EF4-FFF2-40B4-BE49-F238E27FC236}">
                <a16:creationId xmlns:a16="http://schemas.microsoft.com/office/drawing/2014/main" id="{2CCD6AF4-DC2F-95DD-EE98-FCC5AD17CDFE}"/>
              </a:ext>
            </a:extLst>
          </p:cNvPr>
          <p:cNvSpPr>
            <a:spLocks noGrp="1"/>
          </p:cNvSpPr>
          <p:nvPr>
            <p:ph idx="1"/>
          </p:nvPr>
        </p:nvSpPr>
        <p:spPr>
          <a:prstGeom prst="rect">
            <a:avLst/>
          </a:prstGeom>
        </p:spPr>
        <p:txBody>
          <a:bodyPr/>
          <a:lstStyle/>
          <a:p>
            <a:pPr marL="0" indent="0">
              <a:lnSpc>
                <a:spcPts val="2300"/>
              </a:lnSpc>
              <a:buNone/>
            </a:pPr>
            <a:r>
              <a:rPr lang="en-US" sz="1800" b="1" dirty="0">
                <a:latin typeface="Arial" panose="020B0604020202020204" pitchFamily="34" charset="0"/>
                <a:cs typeface="Arial" panose="020B0604020202020204" pitchFamily="34" charset="0"/>
              </a:rPr>
              <a:t>You are attending the birth of Salina’s baby.</a:t>
            </a:r>
          </a:p>
          <a:p>
            <a:pPr marL="0" indent="0">
              <a:lnSpc>
                <a:spcPts val="2300"/>
              </a:lnSpc>
              <a:buNone/>
            </a:pPr>
            <a:r>
              <a:rPr lang="en-US" sz="1800" b="1" dirty="0">
                <a:latin typeface="Arial" panose="020B0604020202020204" pitchFamily="34" charset="0"/>
                <a:cs typeface="Arial" panose="020B0604020202020204" pitchFamily="34" charset="0"/>
              </a:rPr>
              <a:t>Where will you record the following information? </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(List all if multiple places)</a:t>
            </a:r>
          </a:p>
          <a:p>
            <a:pPr marL="0" indent="0">
              <a:lnSpc>
                <a:spcPts val="2300"/>
              </a:lnSpc>
              <a:buNone/>
            </a:pPr>
            <a:endParaRPr lang="en-NO" sz="1800" dirty="0"/>
          </a:p>
        </p:txBody>
      </p:sp>
      <p:graphicFrame>
        <p:nvGraphicFramePr>
          <p:cNvPr id="4" name="Table 4">
            <a:extLst>
              <a:ext uri="{FF2B5EF4-FFF2-40B4-BE49-F238E27FC236}">
                <a16:creationId xmlns:a16="http://schemas.microsoft.com/office/drawing/2014/main" id="{88E4606C-524D-8F2E-26BC-905B3BC15B2E}"/>
              </a:ext>
            </a:extLst>
          </p:cNvPr>
          <p:cNvGraphicFramePr>
            <a:graphicFrameLocks noGrp="1"/>
          </p:cNvGraphicFramePr>
          <p:nvPr>
            <p:extLst>
              <p:ext uri="{D42A27DB-BD31-4B8C-83A1-F6EECF244321}">
                <p14:modId xmlns:p14="http://schemas.microsoft.com/office/powerpoint/2010/main" val="4210336690"/>
              </p:ext>
            </p:extLst>
          </p:nvPr>
        </p:nvGraphicFramePr>
        <p:xfrm>
          <a:off x="559900" y="3046845"/>
          <a:ext cx="8117649" cy="3306097"/>
        </p:xfrm>
        <a:graphic>
          <a:graphicData uri="http://schemas.openxmlformats.org/drawingml/2006/table">
            <a:tbl>
              <a:tblPr firstRow="1" bandRow="1">
                <a:tableStyleId>{5C22544A-7EE6-4342-B048-85BDC9FD1C3A}</a:tableStyleId>
              </a:tblPr>
              <a:tblGrid>
                <a:gridCol w="4426764">
                  <a:extLst>
                    <a:ext uri="{9D8B030D-6E8A-4147-A177-3AD203B41FA5}">
                      <a16:colId xmlns:a16="http://schemas.microsoft.com/office/drawing/2014/main" val="1618872732"/>
                    </a:ext>
                  </a:extLst>
                </a:gridCol>
                <a:gridCol w="3690885">
                  <a:extLst>
                    <a:ext uri="{9D8B030D-6E8A-4147-A177-3AD203B41FA5}">
                      <a16:colId xmlns:a16="http://schemas.microsoft.com/office/drawing/2014/main" val="3018166424"/>
                    </a:ext>
                  </a:extLst>
                </a:gridCol>
              </a:tblGrid>
              <a:tr h="414811">
                <a:tc>
                  <a:txBody>
                    <a:bodyPr/>
                    <a:lstStyle/>
                    <a:p>
                      <a:r>
                        <a:rPr lang="en-US" sz="1400" dirty="0">
                          <a:latin typeface="Arial" panose="020B0604020202020204" pitchFamily="34" charset="0"/>
                          <a:cs typeface="Arial" panose="020B0604020202020204" pitchFamily="34" charset="0"/>
                        </a:rPr>
                        <a:t>Information</a:t>
                      </a:r>
                    </a:p>
                  </a:txBody>
                  <a:tcPr anchor="ctr"/>
                </a:tc>
                <a:tc>
                  <a:txBody>
                    <a:bodyPr/>
                    <a:lstStyle/>
                    <a:p>
                      <a:r>
                        <a:rPr lang="en-US" sz="1400" dirty="0">
                          <a:latin typeface="Arial" panose="020B0604020202020204" pitchFamily="34" charset="0"/>
                          <a:cs typeface="Arial" panose="020B0604020202020204" pitchFamily="34" charset="0"/>
                        </a:rPr>
                        <a:t>Location/form</a:t>
                      </a:r>
                    </a:p>
                  </a:txBody>
                  <a:tcPr anchor="ctr"/>
                </a:tc>
                <a:extLst>
                  <a:ext uri="{0D108BD9-81ED-4DB2-BD59-A6C34878D82A}">
                    <a16:rowId xmlns:a16="http://schemas.microsoft.com/office/drawing/2014/main" val="2952317086"/>
                  </a:ext>
                </a:extLst>
              </a:tr>
              <a:tr h="439693">
                <a:tc>
                  <a:txBody>
                    <a:bodyPr/>
                    <a:lstStyle/>
                    <a:p>
                      <a:r>
                        <a:rPr lang="en-US" sz="1400" dirty="0">
                          <a:latin typeface="Arial" panose="020B0604020202020204" pitchFamily="34" charset="0"/>
                          <a:cs typeface="Arial" panose="020B0604020202020204" pitchFamily="34" charset="0"/>
                        </a:rPr>
                        <a:t>Birth weight </a:t>
                      </a:r>
                    </a:p>
                  </a:txBody>
                  <a:tcPr anchor="ctr">
                    <a:solidFill>
                      <a:schemeClr val="accent1">
                        <a:lumMod val="40000"/>
                        <a:lumOff val="60000"/>
                      </a:schemeClr>
                    </a:solidFill>
                  </a:tcPr>
                </a:tc>
                <a:tc>
                  <a:txBody>
                    <a:bodyPr/>
                    <a:lstStyle/>
                    <a:p>
                      <a:endParaRPr lang="en-US" sz="1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3765493297"/>
                  </a:ext>
                </a:extLst>
              </a:tr>
              <a:tr h="781058">
                <a:tc>
                  <a:txBody>
                    <a:bodyPr/>
                    <a:lstStyle/>
                    <a:p>
                      <a:r>
                        <a:rPr lang="en-US" sz="1400" dirty="0">
                          <a:latin typeface="Arial" panose="020B0604020202020204" pitchFamily="34" charset="0"/>
                          <a:cs typeface="Arial" panose="020B0604020202020204" pitchFamily="34" charset="0"/>
                        </a:rPr>
                        <a:t>What help the baby received (if any) to breathe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at birth (rubbing the back, clearing the airway, positive-pressure ventilation)</a:t>
                      </a:r>
                    </a:p>
                  </a:txBody>
                  <a:tcPr anchor="ctr">
                    <a:solidFill>
                      <a:schemeClr val="accent1">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434853626"/>
                  </a:ext>
                </a:extLst>
              </a:tr>
              <a:tr h="556845">
                <a:tc>
                  <a:txBody>
                    <a:bodyPr/>
                    <a:lstStyle/>
                    <a:p>
                      <a:r>
                        <a:rPr lang="en-US" sz="1400" dirty="0">
                          <a:latin typeface="Arial" panose="020B0604020202020204" pitchFamily="34" charset="0"/>
                          <a:cs typeface="Arial" panose="020B0604020202020204" pitchFamily="34" charset="0"/>
                        </a:rPr>
                        <a:t>When the umbilical cord was clamped/tied and cut</a:t>
                      </a:r>
                    </a:p>
                  </a:txBody>
                  <a:tcPr anchor="ctr">
                    <a:solidFill>
                      <a:schemeClr val="accent1">
                        <a:lumMod val="40000"/>
                        <a:lumOff val="60000"/>
                      </a:schemeClr>
                    </a:solidFill>
                  </a:tcPr>
                </a:tc>
                <a:tc>
                  <a:txBody>
                    <a:bodyPr/>
                    <a:lstStyle/>
                    <a:p>
                      <a:endParaRPr lang="en-US" sz="1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3607509806"/>
                  </a:ext>
                </a:extLst>
              </a:tr>
              <a:tr h="556845">
                <a:tc>
                  <a:txBody>
                    <a:bodyPr/>
                    <a:lstStyle/>
                    <a:p>
                      <a:r>
                        <a:rPr lang="en-US" sz="1400" dirty="0">
                          <a:latin typeface="Arial" panose="020B0604020202020204" pitchFamily="34" charset="0"/>
                          <a:cs typeface="Arial" panose="020B0604020202020204" pitchFamily="34" charset="0"/>
                        </a:rPr>
                        <a:t>How long the baby remained in skin-to-skin contact with the mother after birth</a:t>
                      </a:r>
                    </a:p>
                  </a:txBody>
                  <a:tcPr anchor="ctr">
                    <a:solidFill>
                      <a:schemeClr val="accent1">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00912715"/>
                  </a:ext>
                </a:extLst>
              </a:tr>
              <a:tr h="556845">
                <a:tc>
                  <a:txBody>
                    <a:bodyPr/>
                    <a:lstStyle/>
                    <a:p>
                      <a:r>
                        <a:rPr lang="en-US" sz="1400" dirty="0">
                          <a:latin typeface="Arial" panose="020B0604020202020204" pitchFamily="34" charset="0"/>
                          <a:cs typeface="Arial" panose="020B0604020202020204" pitchFamily="34" charset="0"/>
                        </a:rPr>
                        <a:t>Whether the baby initiated breastfeeding in the first hour after birth</a:t>
                      </a:r>
                    </a:p>
                  </a:txBody>
                  <a:tcPr anchor="ctr">
                    <a:solidFill>
                      <a:schemeClr val="accent1">
                        <a:lumMod val="40000"/>
                        <a:lumOff val="60000"/>
                      </a:schemeClr>
                    </a:solidFill>
                  </a:tcPr>
                </a:tc>
                <a:tc>
                  <a:txBody>
                    <a:bodyPr/>
                    <a:lstStyle/>
                    <a:p>
                      <a:endParaRPr lang="en-US" sz="1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097639165"/>
                  </a:ext>
                </a:extLst>
              </a:tr>
            </a:tbl>
          </a:graphicData>
        </a:graphic>
      </p:graphicFrame>
    </p:spTree>
    <p:extLst>
      <p:ext uri="{BB962C8B-B14F-4D97-AF65-F5344CB8AC3E}">
        <p14:creationId xmlns:p14="http://schemas.microsoft.com/office/powerpoint/2010/main" val="287631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192E7A-BC6E-4F91-0178-C4CFA58CE05E}"/>
              </a:ext>
            </a:extLst>
          </p:cNvPr>
          <p:cNvSpPr/>
          <p:nvPr/>
        </p:nvSpPr>
        <p:spPr>
          <a:xfrm>
            <a:off x="514350" y="1714500"/>
            <a:ext cx="8147957" cy="339497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E5131B3B-BE01-62CB-8352-09BCFBB11604}"/>
              </a:ext>
            </a:extLst>
          </p:cNvPr>
          <p:cNvSpPr>
            <a:spLocks noGrp="1"/>
          </p:cNvSpPr>
          <p:nvPr>
            <p:ph type="title"/>
          </p:nvPr>
        </p:nvSpPr>
        <p:spPr/>
        <p:txBody>
          <a:bodyPr/>
          <a:lstStyle/>
          <a:p>
            <a:r>
              <a:rPr lang="en-GB" sz="2800" dirty="0"/>
              <a:t>What are the data for your health facility for these core indicators?</a:t>
            </a:r>
            <a:endParaRPr lang="en-NO" dirty="0"/>
          </a:p>
        </p:txBody>
      </p:sp>
      <p:sp>
        <p:nvSpPr>
          <p:cNvPr id="2" name="Content Placeholder 1">
            <a:extLst>
              <a:ext uri="{FF2B5EF4-FFF2-40B4-BE49-F238E27FC236}">
                <a16:creationId xmlns:a16="http://schemas.microsoft.com/office/drawing/2014/main" id="{67408CFC-E2FA-95F7-9AF9-FC5F3EBEE65F}"/>
              </a:ext>
            </a:extLst>
          </p:cNvPr>
          <p:cNvSpPr>
            <a:spLocks noGrp="1"/>
          </p:cNvSpPr>
          <p:nvPr>
            <p:ph idx="1"/>
          </p:nvPr>
        </p:nvSpPr>
        <p:spPr>
          <a:xfrm>
            <a:off x="574535" y="1780247"/>
            <a:ext cx="8062161" cy="4519871"/>
          </a:xfrm>
          <a:prstGeom prst="rect">
            <a:avLst/>
          </a:prstGeom>
        </p:spPr>
        <p:txBody>
          <a:bodyPr/>
          <a:lstStyle/>
          <a:p>
            <a:pPr indent="-306000">
              <a:spcBef>
                <a:spcPts val="1600"/>
              </a:spcBef>
              <a:buFont typeface="+mj-lt"/>
              <a:buAutoNum type="arabicPeriod"/>
            </a:pPr>
            <a:r>
              <a:rPr lang="en-GB" sz="1800" dirty="0"/>
              <a:t>Maternal mortality ratio (or maternal deaths per month)</a:t>
            </a:r>
          </a:p>
          <a:p>
            <a:pPr indent="-306000">
              <a:spcBef>
                <a:spcPts val="1600"/>
              </a:spcBef>
              <a:buFont typeface="+mj-lt"/>
              <a:buAutoNum type="arabicPeriod"/>
            </a:pPr>
            <a:r>
              <a:rPr lang="en-GB" sz="1800" dirty="0"/>
              <a:t>Stillbirth rate (or stillbirths per month)</a:t>
            </a:r>
          </a:p>
          <a:p>
            <a:pPr indent="-306000">
              <a:spcBef>
                <a:spcPts val="1600"/>
              </a:spcBef>
              <a:buFont typeface="+mj-lt"/>
              <a:buAutoNum type="arabicPeriod"/>
            </a:pPr>
            <a:r>
              <a:rPr lang="en-GB" sz="1800" dirty="0"/>
              <a:t>Neonatal mortality rate (or neonatal deaths per month)</a:t>
            </a:r>
          </a:p>
          <a:p>
            <a:pPr indent="-306000">
              <a:spcBef>
                <a:spcPts val="1600"/>
              </a:spcBef>
              <a:buFont typeface="+mj-lt"/>
              <a:buAutoNum type="arabicPeriod"/>
            </a:pPr>
            <a:r>
              <a:rPr lang="en-GB" sz="1800" dirty="0"/>
              <a:t>Skilled attendant at birth (inborn, </a:t>
            </a:r>
            <a:r>
              <a:rPr lang="en-GB" sz="1800" dirty="0" err="1"/>
              <a:t>outborn</a:t>
            </a:r>
            <a:r>
              <a:rPr lang="en-GB" sz="1800" dirty="0"/>
              <a:t> admissions)</a:t>
            </a:r>
          </a:p>
          <a:p>
            <a:pPr indent="-306000">
              <a:spcBef>
                <a:spcPts val="1600"/>
              </a:spcBef>
              <a:buFont typeface="+mj-lt"/>
              <a:buAutoNum type="arabicPeriod"/>
            </a:pPr>
            <a:r>
              <a:rPr lang="en-GB" sz="1800" dirty="0"/>
              <a:t>Early initiation of breastfeeding (percentage in 1st hour)</a:t>
            </a:r>
          </a:p>
          <a:p>
            <a:pPr indent="-306000">
              <a:spcBef>
                <a:spcPts val="1600"/>
              </a:spcBef>
              <a:buFont typeface="+mj-lt"/>
              <a:buAutoNum type="arabicPeriod"/>
            </a:pPr>
            <a:r>
              <a:rPr lang="en-GB" sz="1800" dirty="0"/>
              <a:t>Early postnatal care for mothers and babies (percentage by 48 hours)</a:t>
            </a:r>
          </a:p>
          <a:p>
            <a:pPr marL="0" indent="0">
              <a:spcBef>
                <a:spcPts val="1600"/>
              </a:spcBef>
              <a:buNone/>
            </a:pPr>
            <a:endParaRPr lang="en-NO" sz="1800" dirty="0"/>
          </a:p>
        </p:txBody>
      </p:sp>
    </p:spTree>
    <p:extLst>
      <p:ext uri="{BB962C8B-B14F-4D97-AF65-F5344CB8AC3E}">
        <p14:creationId xmlns:p14="http://schemas.microsoft.com/office/powerpoint/2010/main" val="260000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1B751-5A95-610C-4BA4-424D527928BB}"/>
              </a:ext>
            </a:extLst>
          </p:cNvPr>
          <p:cNvSpPr/>
          <p:nvPr/>
        </p:nvSpPr>
        <p:spPr>
          <a:xfrm>
            <a:off x="514350" y="1714499"/>
            <a:ext cx="8147957" cy="21418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58932760-7413-12F0-1578-03DB34A53C6F}"/>
              </a:ext>
            </a:extLst>
          </p:cNvPr>
          <p:cNvSpPr>
            <a:spLocks noGrp="1"/>
          </p:cNvSpPr>
          <p:nvPr>
            <p:ph type="title"/>
          </p:nvPr>
        </p:nvSpPr>
        <p:spPr/>
        <p:txBody>
          <a:bodyPr/>
          <a:lstStyle/>
          <a:p>
            <a:r>
              <a:rPr lang="en-US" sz="2800" dirty="0"/>
              <a:t>How can you identify problems or gaps in quality?</a:t>
            </a:r>
            <a:endParaRPr lang="en-NO" dirty="0"/>
          </a:p>
        </p:txBody>
      </p:sp>
      <p:sp>
        <p:nvSpPr>
          <p:cNvPr id="2" name="Content Placeholder 1">
            <a:extLst>
              <a:ext uri="{FF2B5EF4-FFF2-40B4-BE49-F238E27FC236}">
                <a16:creationId xmlns:a16="http://schemas.microsoft.com/office/drawing/2014/main" id="{204CA565-2AA7-AE9B-F3D3-82A3E6D1F6C5}"/>
              </a:ext>
            </a:extLst>
          </p:cNvPr>
          <p:cNvSpPr>
            <a:spLocks noGrp="1"/>
          </p:cNvSpPr>
          <p:nvPr>
            <p:ph idx="1"/>
          </p:nvPr>
        </p:nvSpPr>
        <p:spPr>
          <a:xfrm>
            <a:off x="514349" y="1780247"/>
            <a:ext cx="8122347" cy="4519871"/>
          </a:xfrm>
          <a:prstGeom prst="rect">
            <a:avLst/>
          </a:prstGeom>
        </p:spPr>
        <p:txBody>
          <a:bodyPr/>
          <a:lstStyle/>
          <a:p>
            <a:pPr>
              <a:spcBef>
                <a:spcPts val="1600"/>
              </a:spcBef>
            </a:pPr>
            <a:r>
              <a:rPr lang="en-GB" sz="1800" dirty="0"/>
              <a:t>Clinical observations or knowledge and experience</a:t>
            </a:r>
          </a:p>
          <a:p>
            <a:pPr>
              <a:spcBef>
                <a:spcPts val="1600"/>
              </a:spcBef>
            </a:pPr>
            <a:r>
              <a:rPr lang="en-US" sz="1800" dirty="0"/>
              <a:t>Evidence from already collected process and outcome data (for example, </a:t>
            </a:r>
            <a:br>
              <a:rPr lang="en-US" sz="1800" dirty="0"/>
            </a:br>
            <a:r>
              <a:rPr lang="en-US" sz="1800" dirty="0"/>
              <a:t>core indicators)</a:t>
            </a:r>
          </a:p>
          <a:p>
            <a:pPr>
              <a:spcBef>
                <a:spcPts val="1600"/>
              </a:spcBef>
            </a:pPr>
            <a:r>
              <a:rPr lang="en-US" sz="1800" dirty="0"/>
              <a:t>National or sub-national priorities and targets</a:t>
            </a:r>
          </a:p>
          <a:p>
            <a:pPr marL="0" indent="0">
              <a:spcBef>
                <a:spcPts val="1600"/>
              </a:spcBef>
              <a:buNone/>
            </a:pPr>
            <a:endParaRPr lang="en-GB" sz="1800" dirty="0"/>
          </a:p>
        </p:txBody>
      </p:sp>
      <p:sp>
        <p:nvSpPr>
          <p:cNvPr id="5" name="Content Placeholder 1">
            <a:extLst>
              <a:ext uri="{FF2B5EF4-FFF2-40B4-BE49-F238E27FC236}">
                <a16:creationId xmlns:a16="http://schemas.microsoft.com/office/drawing/2014/main" id="{E2D69144-DE91-E8B8-FB49-A565C2CCA493}"/>
              </a:ext>
            </a:extLst>
          </p:cNvPr>
          <p:cNvSpPr txBox="1">
            <a:spLocks/>
          </p:cNvSpPr>
          <p:nvPr/>
        </p:nvSpPr>
        <p:spPr>
          <a:xfrm>
            <a:off x="514349" y="4151335"/>
            <a:ext cx="7680349" cy="168184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ts val="2300"/>
              </a:lnSpc>
              <a:buNone/>
            </a:pPr>
            <a:r>
              <a:rPr lang="en-US" sz="1800" b="1" dirty="0">
                <a:latin typeface="Arial" panose="020B0604020202020204" pitchFamily="34" charset="0"/>
                <a:cs typeface="Arial" panose="020B0604020202020204" pitchFamily="34" charset="0"/>
              </a:rPr>
              <a:t>What problems can you identify already based on your observations or the core indicators for your facility?</a:t>
            </a:r>
          </a:p>
        </p:txBody>
      </p:sp>
    </p:spTree>
    <p:extLst>
      <p:ext uri="{BB962C8B-B14F-4D97-AF65-F5344CB8AC3E}">
        <p14:creationId xmlns:p14="http://schemas.microsoft.com/office/powerpoint/2010/main" val="49993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1B751-5A95-610C-4BA4-424D527928BB}"/>
              </a:ext>
            </a:extLst>
          </p:cNvPr>
          <p:cNvSpPr/>
          <p:nvPr/>
        </p:nvSpPr>
        <p:spPr>
          <a:xfrm>
            <a:off x="514350" y="1714499"/>
            <a:ext cx="8147957" cy="279467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58932760-7413-12F0-1578-03DB34A53C6F}"/>
              </a:ext>
            </a:extLst>
          </p:cNvPr>
          <p:cNvSpPr>
            <a:spLocks noGrp="1"/>
          </p:cNvSpPr>
          <p:nvPr>
            <p:ph type="title"/>
          </p:nvPr>
        </p:nvSpPr>
        <p:spPr/>
        <p:txBody>
          <a:bodyPr/>
          <a:lstStyle/>
          <a:p>
            <a:r>
              <a:rPr lang="en-US" sz="2800" dirty="0"/>
              <a:t>How do you prioritize the problem </a:t>
            </a:r>
            <a:br>
              <a:rPr lang="en-US" sz="2800" dirty="0"/>
            </a:br>
            <a:r>
              <a:rPr lang="en-US" sz="2800" dirty="0"/>
              <a:t>to improve?</a:t>
            </a:r>
            <a:endParaRPr lang="en-NO" dirty="0"/>
          </a:p>
        </p:txBody>
      </p:sp>
      <p:sp>
        <p:nvSpPr>
          <p:cNvPr id="2" name="Content Placeholder 1">
            <a:extLst>
              <a:ext uri="{FF2B5EF4-FFF2-40B4-BE49-F238E27FC236}">
                <a16:creationId xmlns:a16="http://schemas.microsoft.com/office/drawing/2014/main" id="{204CA565-2AA7-AE9B-F3D3-82A3E6D1F6C5}"/>
              </a:ext>
            </a:extLst>
          </p:cNvPr>
          <p:cNvSpPr>
            <a:spLocks noGrp="1"/>
          </p:cNvSpPr>
          <p:nvPr>
            <p:ph idx="1"/>
          </p:nvPr>
        </p:nvSpPr>
        <p:spPr>
          <a:xfrm>
            <a:off x="590719" y="1796431"/>
            <a:ext cx="8045977" cy="4503687"/>
          </a:xfrm>
          <a:prstGeom prst="rect">
            <a:avLst/>
          </a:prstGeom>
        </p:spPr>
        <p:txBody>
          <a:bodyPr/>
          <a:lstStyle/>
          <a:p>
            <a:pPr>
              <a:spcBef>
                <a:spcPts val="1600"/>
              </a:spcBef>
            </a:pPr>
            <a:r>
              <a:rPr lang="en-US" sz="1800" kern="100" dirty="0">
                <a:effectLst/>
                <a:latin typeface="Arial" panose="020B0604020202020204" pitchFamily="34" charset="0"/>
                <a:ea typeface="Calibri" panose="020F0502020204030204" pitchFamily="34" charset="0"/>
                <a:cs typeface="Arial" panose="020B0604020202020204" pitchFamily="34" charset="0"/>
              </a:rPr>
              <a:t>Importance of the outcome or process to the health of mothers and babies</a:t>
            </a:r>
          </a:p>
          <a:p>
            <a:pPr>
              <a:spcBef>
                <a:spcPts val="1600"/>
              </a:spcBef>
            </a:pPr>
            <a:r>
              <a:rPr lang="en-US" sz="1800" kern="100" dirty="0">
                <a:effectLst/>
                <a:latin typeface="Arial" panose="020B0604020202020204" pitchFamily="34" charset="0"/>
                <a:ea typeface="Calibri" panose="020F0502020204030204" pitchFamily="34" charset="0"/>
                <a:cs typeface="Arial" panose="020B0604020202020204" pitchFamily="34" charset="0"/>
              </a:rPr>
              <a:t>Expected result of the improvement (big or little)</a:t>
            </a:r>
          </a:p>
          <a:p>
            <a:pPr>
              <a:spcBef>
                <a:spcPts val="1600"/>
              </a:spcBef>
            </a:pPr>
            <a:r>
              <a:rPr lang="en-US" sz="1800" dirty="0">
                <a:latin typeface="Arial" panose="020B0604020202020204" pitchFamily="34" charset="0"/>
                <a:cs typeface="Arial" panose="020B0604020202020204" pitchFamily="34" charset="0"/>
              </a:rPr>
              <a:t>Impact of the improvement (how many mothers or babies will be affected)</a:t>
            </a:r>
          </a:p>
          <a:p>
            <a:pPr>
              <a:spcBef>
                <a:spcPts val="1600"/>
              </a:spcBef>
            </a:pPr>
            <a:r>
              <a:rPr lang="en-US" sz="1800" dirty="0">
                <a:latin typeface="Arial" panose="020B0604020202020204" pitchFamily="34" charset="0"/>
                <a:cs typeface="Arial" panose="020B0604020202020204" pitchFamily="34" charset="0"/>
              </a:rPr>
              <a:t>Resources required (simple and easy to change)</a:t>
            </a:r>
          </a:p>
          <a:p>
            <a:pPr>
              <a:spcBef>
                <a:spcPts val="1600"/>
              </a:spcBef>
            </a:pPr>
            <a:r>
              <a:rPr lang="en-US" sz="1800" dirty="0">
                <a:latin typeface="Arial" panose="020B0604020202020204" pitchFamily="34" charset="0"/>
                <a:cs typeface="Arial" panose="020B0604020202020204" pitchFamily="34" charset="0"/>
              </a:rPr>
              <a:t>Turn-around time</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a:spcBef>
                <a:spcPts val="1600"/>
              </a:spcBef>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6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FC176-9F06-1D89-BD17-572FAD3321A1}"/>
              </a:ext>
            </a:extLst>
          </p:cNvPr>
          <p:cNvSpPr>
            <a:spLocks noGrp="1"/>
          </p:cNvSpPr>
          <p:nvPr>
            <p:ph type="title"/>
          </p:nvPr>
        </p:nvSpPr>
        <p:spPr/>
        <p:txBody>
          <a:bodyPr/>
          <a:lstStyle/>
          <a:p>
            <a:r>
              <a:rPr lang="en-GB" sz="2800" dirty="0"/>
              <a:t>Choose which problem to improve</a:t>
            </a:r>
            <a:endParaRPr lang="en-NO" dirty="0"/>
          </a:p>
        </p:txBody>
      </p:sp>
      <p:sp>
        <p:nvSpPr>
          <p:cNvPr id="2" name="Content Placeholder 1">
            <a:extLst>
              <a:ext uri="{FF2B5EF4-FFF2-40B4-BE49-F238E27FC236}">
                <a16:creationId xmlns:a16="http://schemas.microsoft.com/office/drawing/2014/main" id="{86508304-8C78-96C9-8156-A281E933E7C8}"/>
              </a:ext>
            </a:extLst>
          </p:cNvPr>
          <p:cNvSpPr>
            <a:spLocks noGrp="1"/>
          </p:cNvSpPr>
          <p:nvPr>
            <p:ph idx="1"/>
          </p:nvPr>
        </p:nvSpPr>
        <p:spPr>
          <a:xfrm>
            <a:off x="4499172" y="1734853"/>
            <a:ext cx="4137524" cy="4565266"/>
          </a:xfrm>
          <a:prstGeom prst="rect">
            <a:avLst/>
          </a:prstGeom>
        </p:spPr>
        <p:txBody>
          <a:bodyPr/>
          <a:lstStyle/>
          <a:p>
            <a:pPr marL="0" indent="0">
              <a:lnSpc>
                <a:spcPts val="2300"/>
              </a:lnSpc>
              <a:buNone/>
            </a:pPr>
            <a:r>
              <a:rPr lang="en-GB" sz="1600" dirty="0"/>
              <a:t>A health facility nearby identified several </a:t>
            </a:r>
            <a:br>
              <a:rPr lang="en-GB" sz="1600" dirty="0"/>
            </a:br>
            <a:r>
              <a:rPr lang="en-GB" sz="1600" dirty="0"/>
              <a:t>problems (gaps in care) around infection </a:t>
            </a:r>
            <a:br>
              <a:rPr lang="en-GB" sz="1600" dirty="0"/>
            </a:br>
            <a:r>
              <a:rPr lang="en-GB" sz="1600" dirty="0"/>
              <a:t>prevention during ENCC.</a:t>
            </a:r>
          </a:p>
          <a:p>
            <a:pPr>
              <a:lnSpc>
                <a:spcPts val="2300"/>
              </a:lnSpc>
              <a:spcBef>
                <a:spcPts val="1600"/>
              </a:spcBef>
            </a:pPr>
            <a:r>
              <a:rPr lang="en-GB" sz="1600" dirty="0"/>
              <a:t>No alcohol hand rub at bedside</a:t>
            </a:r>
          </a:p>
          <a:p>
            <a:pPr>
              <a:lnSpc>
                <a:spcPts val="2300"/>
              </a:lnSpc>
            </a:pPr>
            <a:r>
              <a:rPr lang="en-GB" sz="1600" dirty="0"/>
              <a:t>No way to dry hands after washing</a:t>
            </a:r>
          </a:p>
          <a:p>
            <a:pPr>
              <a:lnSpc>
                <a:spcPts val="2300"/>
              </a:lnSpc>
            </a:pPr>
            <a:r>
              <a:rPr lang="en-GB" sz="1600" dirty="0"/>
              <a:t>Dirty handwashing stations</a:t>
            </a:r>
          </a:p>
          <a:p>
            <a:pPr>
              <a:lnSpc>
                <a:spcPts val="2100"/>
              </a:lnSpc>
            </a:pPr>
            <a:r>
              <a:rPr lang="en-GB" sz="1600" dirty="0"/>
              <a:t>Poor waste segregation</a:t>
            </a:r>
          </a:p>
          <a:p>
            <a:pPr>
              <a:lnSpc>
                <a:spcPts val="2300"/>
              </a:lnSpc>
            </a:pPr>
            <a:r>
              <a:rPr lang="en-GB" sz="1600" dirty="0"/>
              <a:t>Poor waste handling/disposal</a:t>
            </a:r>
          </a:p>
          <a:p>
            <a:pPr marL="0" indent="0">
              <a:lnSpc>
                <a:spcPts val="2300"/>
              </a:lnSpc>
              <a:spcBef>
                <a:spcPts val="2200"/>
              </a:spcBef>
              <a:buNone/>
            </a:pPr>
            <a:r>
              <a:rPr lang="en-GB" sz="1600" b="1" dirty="0"/>
              <a:t>Discuss why you prioritized </a:t>
            </a:r>
            <a:br>
              <a:rPr lang="en-GB" sz="1600" b="1" dirty="0"/>
            </a:br>
            <a:r>
              <a:rPr lang="en-GB" sz="1600" b="1" dirty="0"/>
              <a:t>the problem chosen.</a:t>
            </a:r>
          </a:p>
        </p:txBody>
      </p:sp>
      <p:pic>
        <p:nvPicPr>
          <p:cNvPr id="5" name="Picture 4">
            <a:extLst>
              <a:ext uri="{FF2B5EF4-FFF2-40B4-BE49-F238E27FC236}">
                <a16:creationId xmlns:a16="http://schemas.microsoft.com/office/drawing/2014/main" id="{666BBE1F-816E-59E8-1F18-718D46383826}"/>
              </a:ext>
            </a:extLst>
          </p:cNvPr>
          <p:cNvPicPr>
            <a:picLocks noChangeAspect="1"/>
          </p:cNvPicPr>
          <p:nvPr/>
        </p:nvPicPr>
        <p:blipFill>
          <a:blip r:embed="rId3"/>
          <a:stretch>
            <a:fillRect/>
          </a:stretch>
        </p:blipFill>
        <p:spPr>
          <a:xfrm>
            <a:off x="519047" y="1734854"/>
            <a:ext cx="3871326" cy="2586046"/>
          </a:xfrm>
          <a:prstGeom prst="rect">
            <a:avLst/>
          </a:prstGeom>
        </p:spPr>
      </p:pic>
    </p:spTree>
    <p:extLst>
      <p:ext uri="{BB962C8B-B14F-4D97-AF65-F5344CB8AC3E}">
        <p14:creationId xmlns:p14="http://schemas.microsoft.com/office/powerpoint/2010/main" val="42949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DEE523-DEE6-D8CD-7338-D52983DB4E40}"/>
              </a:ext>
            </a:extLst>
          </p:cNvPr>
          <p:cNvSpPr>
            <a:spLocks noGrp="1"/>
          </p:cNvSpPr>
          <p:nvPr>
            <p:ph idx="10"/>
          </p:nvPr>
        </p:nvSpPr>
        <p:spPr/>
        <p:txBody>
          <a:bodyPr/>
          <a:lstStyle/>
          <a:p>
            <a:pPr lvl="0"/>
            <a:r>
              <a:rPr lang="en-GB" sz="1800" b="1" dirty="0"/>
              <a:t>Goal and </a:t>
            </a:r>
            <a:r>
              <a:rPr lang="nb-NO" sz="1800" b="1" dirty="0"/>
              <a:t>l</a:t>
            </a:r>
            <a:r>
              <a:rPr lang="en-NO" sz="1800" b="1" dirty="0"/>
              <a:t>earning </a:t>
            </a:r>
            <a:r>
              <a:rPr lang="en-GB" sz="1800" b="1" dirty="0"/>
              <a:t>outcomes</a:t>
            </a:r>
          </a:p>
          <a:p>
            <a:pPr lvl="0"/>
            <a:r>
              <a:rPr lang="en-GB" sz="1800" b="1" dirty="0"/>
              <a:t>The situation</a:t>
            </a:r>
          </a:p>
          <a:p>
            <a:pPr lvl="0"/>
            <a:r>
              <a:rPr lang="en-GB" dirty="0"/>
              <a:t>Why data is important</a:t>
            </a:r>
          </a:p>
          <a:p>
            <a:pPr lvl="0"/>
            <a:r>
              <a:rPr lang="en-GB" dirty="0"/>
              <a:t>Using data </a:t>
            </a:r>
          </a:p>
          <a:p>
            <a:pPr lvl="0"/>
            <a:r>
              <a:rPr lang="en-GB" sz="1800" b="1" dirty="0"/>
              <a:t>Summary</a:t>
            </a:r>
          </a:p>
          <a:p>
            <a:pPr lvl="0"/>
            <a:r>
              <a:rPr lang="en-US" sz="1800" b="1" dirty="0"/>
              <a:t>Clinical practice</a:t>
            </a:r>
          </a:p>
          <a:p>
            <a:pPr lvl="0"/>
            <a:r>
              <a:rPr lang="en-US" sz="1800" b="1" dirty="0"/>
              <a:t>Quality improvement</a:t>
            </a:r>
          </a:p>
          <a:p>
            <a:pPr lvl="0"/>
            <a:r>
              <a:rPr lang="en-US" altLang="en-NO" dirty="0"/>
              <a:t>References and additional resources</a:t>
            </a:r>
            <a:endParaRPr lang="nb-NO" altLang="en-NO" sz="1800" b="1" dirty="0"/>
          </a:p>
          <a:p>
            <a:pPr lvl="0"/>
            <a:endParaRPr lang="en-GB" sz="1800" b="1" dirty="0"/>
          </a:p>
        </p:txBody>
      </p:sp>
      <p:sp>
        <p:nvSpPr>
          <p:cNvPr id="5" name="Title 4">
            <a:extLst>
              <a:ext uri="{FF2B5EF4-FFF2-40B4-BE49-F238E27FC236}">
                <a16:creationId xmlns:a16="http://schemas.microsoft.com/office/drawing/2014/main" id="{75733BCC-E12B-4A9A-CBBA-5EEFE8AF7199}"/>
              </a:ext>
            </a:extLst>
          </p:cNvPr>
          <p:cNvSpPr>
            <a:spLocks noGrp="1"/>
          </p:cNvSpPr>
          <p:nvPr>
            <p:ph type="title"/>
          </p:nvPr>
        </p:nvSpPr>
        <p:spPr/>
        <p:txBody>
          <a:bodyPr/>
          <a:lstStyle/>
          <a:p>
            <a:r>
              <a:rPr lang="en-NO" dirty="0"/>
              <a:t>Content</a:t>
            </a:r>
          </a:p>
        </p:txBody>
      </p:sp>
    </p:spTree>
    <p:extLst>
      <p:ext uri="{BB962C8B-B14F-4D97-AF65-F5344CB8AC3E}">
        <p14:creationId xmlns:p14="http://schemas.microsoft.com/office/powerpoint/2010/main" val="150896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CE8D6-CC89-C090-45C7-2473C2C90BC0}"/>
              </a:ext>
            </a:extLst>
          </p:cNvPr>
          <p:cNvSpPr>
            <a:spLocks noGrp="1"/>
          </p:cNvSpPr>
          <p:nvPr>
            <p:ph type="title"/>
          </p:nvPr>
        </p:nvSpPr>
        <p:spPr/>
        <p:txBody>
          <a:bodyPr/>
          <a:lstStyle/>
          <a:p>
            <a:r>
              <a:rPr lang="en-GB" sz="2800" dirty="0"/>
              <a:t>Form an improvement team to address this problem </a:t>
            </a:r>
            <a:endParaRPr lang="en-NO" dirty="0"/>
          </a:p>
        </p:txBody>
      </p:sp>
      <p:graphicFrame>
        <p:nvGraphicFramePr>
          <p:cNvPr id="6" name="Table 4">
            <a:extLst>
              <a:ext uri="{FF2B5EF4-FFF2-40B4-BE49-F238E27FC236}">
                <a16:creationId xmlns:a16="http://schemas.microsoft.com/office/drawing/2014/main" id="{8B99ED12-C348-58D1-887F-690AC5412E0B}"/>
              </a:ext>
            </a:extLst>
          </p:cNvPr>
          <p:cNvGraphicFramePr>
            <a:graphicFrameLocks noGrp="1"/>
          </p:cNvGraphicFramePr>
          <p:nvPr>
            <p:extLst>
              <p:ext uri="{D42A27DB-BD31-4B8C-83A1-F6EECF244321}">
                <p14:modId xmlns:p14="http://schemas.microsoft.com/office/powerpoint/2010/main" val="3007279509"/>
              </p:ext>
            </p:extLst>
          </p:nvPr>
        </p:nvGraphicFramePr>
        <p:xfrm>
          <a:off x="507304" y="1734853"/>
          <a:ext cx="8129392" cy="3607496"/>
        </p:xfrm>
        <a:graphic>
          <a:graphicData uri="http://schemas.openxmlformats.org/drawingml/2006/table">
            <a:tbl>
              <a:tblPr firstRow="1" bandRow="1">
                <a:tableStyleId>{5C22544A-7EE6-4342-B048-85BDC9FD1C3A}</a:tableStyleId>
              </a:tblPr>
              <a:tblGrid>
                <a:gridCol w="3025036">
                  <a:extLst>
                    <a:ext uri="{9D8B030D-6E8A-4147-A177-3AD203B41FA5}">
                      <a16:colId xmlns:a16="http://schemas.microsoft.com/office/drawing/2014/main" val="3369620495"/>
                    </a:ext>
                  </a:extLst>
                </a:gridCol>
                <a:gridCol w="5104356">
                  <a:extLst>
                    <a:ext uri="{9D8B030D-6E8A-4147-A177-3AD203B41FA5}">
                      <a16:colId xmlns:a16="http://schemas.microsoft.com/office/drawing/2014/main" val="2087064433"/>
                    </a:ext>
                  </a:extLst>
                </a:gridCol>
              </a:tblGrid>
              <a:tr h="726430">
                <a:tc>
                  <a:txBody>
                    <a:bodyPr/>
                    <a:lstStyle/>
                    <a:p>
                      <a:r>
                        <a:rPr lang="en-US" sz="1800" dirty="0">
                          <a:latin typeface="Arial" panose="020B0604020202020204" pitchFamily="34" charset="0"/>
                          <a:cs typeface="Arial" panose="020B0604020202020204" pitchFamily="34" charset="0"/>
                        </a:rPr>
                        <a:t>Characteristic</a:t>
                      </a:r>
                    </a:p>
                  </a:txBody>
                  <a:tcPr anchor="ctr"/>
                </a:tc>
                <a:tc>
                  <a:txBody>
                    <a:bodyPr/>
                    <a:lstStyle/>
                    <a:p>
                      <a:r>
                        <a:rPr lang="en-US" sz="1800" dirty="0">
                          <a:latin typeface="Arial" panose="020B0604020202020204" pitchFamily="34" charset="0"/>
                          <a:cs typeface="Arial" panose="020B0604020202020204" pitchFamily="34" charset="0"/>
                        </a:rPr>
                        <a:t>Persons/roles</a:t>
                      </a:r>
                    </a:p>
                  </a:txBody>
                  <a:tcPr anchor="ctr"/>
                </a:tc>
                <a:extLst>
                  <a:ext uri="{0D108BD9-81ED-4DB2-BD59-A6C34878D82A}">
                    <a16:rowId xmlns:a16="http://schemas.microsoft.com/office/drawing/2014/main" val="1799906964"/>
                  </a:ext>
                </a:extLst>
              </a:tr>
              <a:tr h="701776">
                <a:tc>
                  <a:txBody>
                    <a:bodyPr/>
                    <a:lstStyle/>
                    <a:p>
                      <a:r>
                        <a:rPr lang="en-US" sz="1800" dirty="0">
                          <a:latin typeface="Arial" panose="020B0604020202020204" pitchFamily="34" charset="0"/>
                          <a:cs typeface="Arial" panose="020B0604020202020204" pitchFamily="34" charset="0"/>
                        </a:rPr>
                        <a:t>Involved in delivering care</a:t>
                      </a:r>
                    </a:p>
                  </a:txBody>
                  <a:tcPr anchor="ctr">
                    <a:solidFill>
                      <a:schemeClr val="accent1">
                        <a:lumMod val="40000"/>
                        <a:lumOff val="60000"/>
                      </a:schemeClr>
                    </a:solidFill>
                  </a:tcPr>
                </a:tc>
                <a:tc>
                  <a:txBody>
                    <a:bodyPr/>
                    <a:lstStyle/>
                    <a:p>
                      <a:endParaRPr lang="en-US" sz="1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291427186"/>
                  </a:ext>
                </a:extLst>
              </a:tr>
              <a:tr h="726430">
                <a:tc>
                  <a:txBody>
                    <a:bodyPr/>
                    <a:lstStyle/>
                    <a:p>
                      <a:r>
                        <a:rPr lang="en-US" sz="1800" dirty="0">
                          <a:latin typeface="Arial" panose="020B0604020202020204" pitchFamily="34" charset="0"/>
                          <a:cs typeface="Arial" panose="020B0604020202020204" pitchFamily="34" charset="0"/>
                        </a:rPr>
                        <a:t>Influential</a:t>
                      </a:r>
                    </a:p>
                  </a:txBody>
                  <a:tcPr anchor="ctr">
                    <a:solidFill>
                      <a:schemeClr val="accent1">
                        <a:lumMod val="20000"/>
                        <a:lumOff val="80000"/>
                      </a:schemeClr>
                    </a:solidFill>
                  </a:tcPr>
                </a:tc>
                <a:tc>
                  <a:txBody>
                    <a:bodyPr/>
                    <a:lstStyle/>
                    <a:p>
                      <a:endParaRPr lang="en-US"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552376761"/>
                  </a:ext>
                </a:extLst>
              </a:tr>
              <a:tr h="726430">
                <a:tc>
                  <a:txBody>
                    <a:bodyPr/>
                    <a:lstStyle/>
                    <a:p>
                      <a:r>
                        <a:rPr lang="en-US" sz="1800" dirty="0">
                          <a:latin typeface="Arial" panose="020B0604020202020204" pitchFamily="34" charset="0"/>
                          <a:cs typeface="Arial" panose="020B0604020202020204" pitchFamily="34" charset="0"/>
                        </a:rPr>
                        <a:t>Enthusiastic</a:t>
                      </a:r>
                    </a:p>
                  </a:txBody>
                  <a:tcPr anchor="ctr">
                    <a:solidFill>
                      <a:schemeClr val="accent1">
                        <a:lumMod val="40000"/>
                        <a:lumOff val="60000"/>
                      </a:schemeClr>
                    </a:solidFill>
                  </a:tcPr>
                </a:tc>
                <a:tc>
                  <a:txBody>
                    <a:bodyPr/>
                    <a:lstStyle/>
                    <a:p>
                      <a:endParaRPr lang="en-US" sz="180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60686637"/>
                  </a:ext>
                </a:extLst>
              </a:tr>
              <a:tr h="726430">
                <a:tc>
                  <a:txBody>
                    <a:bodyPr/>
                    <a:lstStyle/>
                    <a:p>
                      <a:r>
                        <a:rPr lang="en-US" sz="1800" dirty="0">
                          <a:latin typeface="Arial" panose="020B0604020202020204" pitchFamily="34" charset="0"/>
                          <a:cs typeface="Arial" panose="020B0604020202020204" pitchFamily="34" charset="0"/>
                        </a:rPr>
                        <a:t>Specialized knowledge</a:t>
                      </a:r>
                    </a:p>
                  </a:txBody>
                  <a:tcPr anchor="ctr">
                    <a:solidFill>
                      <a:schemeClr val="accent1">
                        <a:lumMod val="20000"/>
                        <a:lumOff val="80000"/>
                      </a:schemeClr>
                    </a:solidFill>
                  </a:tcPr>
                </a:tc>
                <a:tc>
                  <a:txBody>
                    <a:bodyPr/>
                    <a:lstStyle/>
                    <a:p>
                      <a:endParaRPr lang="en-US"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535344845"/>
                  </a:ext>
                </a:extLst>
              </a:tr>
            </a:tbl>
          </a:graphicData>
        </a:graphic>
      </p:graphicFrame>
    </p:spTree>
    <p:extLst>
      <p:ext uri="{BB962C8B-B14F-4D97-AF65-F5344CB8AC3E}">
        <p14:creationId xmlns:p14="http://schemas.microsoft.com/office/powerpoint/2010/main" val="370483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578AD-3075-68A9-C1C7-0A432492EA0D}"/>
              </a:ext>
            </a:extLst>
          </p:cNvPr>
          <p:cNvSpPr>
            <a:spLocks noGrp="1"/>
          </p:cNvSpPr>
          <p:nvPr>
            <p:ph type="title"/>
          </p:nvPr>
        </p:nvSpPr>
        <p:spPr/>
        <p:txBody>
          <a:bodyPr/>
          <a:lstStyle/>
          <a:p>
            <a:r>
              <a:rPr kumimoji="0" lang="en-GB" sz="2800" b="1" i="0" u="none" strike="noStrike" kern="1200" cap="none" spc="0" normalizeH="0" baseline="0" noProof="0" dirty="0" err="1">
                <a:ln>
                  <a:noFill/>
                </a:ln>
                <a:solidFill>
                  <a:srgbClr val="1C86AA"/>
                </a:solidFill>
                <a:effectLst/>
                <a:uLnTx/>
                <a:uFillTx/>
                <a:latin typeface="Arial" panose="020B0604020202020204" pitchFamily="34" charset="0"/>
                <a:ea typeface="+mj-ea"/>
                <a:cs typeface="Arial" panose="020B0604020202020204" pitchFamily="34" charset="0"/>
              </a:rPr>
              <a:t>Wh</a:t>
            </a:r>
            <a:r>
              <a:rPr lang="en-GB" sz="2800" b="1" dirty="0">
                <a:solidFill>
                  <a:srgbClr val="1C86AA"/>
                </a:solidFill>
                <a:latin typeface="Arial" panose="020B0604020202020204" pitchFamily="34" charset="0"/>
                <a:ea typeface="+mj-ea"/>
                <a:cs typeface="Arial" panose="020B0604020202020204" pitchFamily="34" charset="0"/>
              </a:rPr>
              <a:t>at makes a good aim statement?</a:t>
            </a:r>
            <a:endParaRPr lang="en-NO" dirty="0"/>
          </a:p>
        </p:txBody>
      </p:sp>
      <p:pic>
        <p:nvPicPr>
          <p:cNvPr id="4" name="Picture 14" descr="hh01734_">
            <a:extLst>
              <a:ext uri="{FF2B5EF4-FFF2-40B4-BE49-F238E27FC236}">
                <a16:creationId xmlns:a16="http://schemas.microsoft.com/office/drawing/2014/main" id="{E6AEBDC6-1C6C-3BCF-CE04-C9A21D493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04" y="1734853"/>
            <a:ext cx="1885950" cy="14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45D3A06-E9E9-4683-7954-DA6E23B0224D}"/>
              </a:ext>
            </a:extLst>
          </p:cNvPr>
          <p:cNvSpPr txBox="1">
            <a:spLocks noChangeArrowheads="1"/>
          </p:cNvSpPr>
          <p:nvPr/>
        </p:nvSpPr>
        <p:spPr>
          <a:xfrm>
            <a:off x="3009517" y="1734853"/>
            <a:ext cx="6683765" cy="598717"/>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defRPr/>
            </a:pPr>
            <a:r>
              <a:rPr lang="en-US" sz="2000" b="1" dirty="0">
                <a:solidFill>
                  <a:schemeClr val="tx1"/>
                </a:solidFill>
                <a:latin typeface="Arial" panose="020B0604020202020204" pitchFamily="34" charset="0"/>
                <a:cs typeface="Arial" panose="020B0604020202020204" pitchFamily="34" charset="0"/>
              </a:rPr>
              <a:t>SMART Aim</a:t>
            </a:r>
          </a:p>
        </p:txBody>
      </p:sp>
      <p:sp>
        <p:nvSpPr>
          <p:cNvPr id="6" name="Rectangle 3">
            <a:extLst>
              <a:ext uri="{FF2B5EF4-FFF2-40B4-BE49-F238E27FC236}">
                <a16:creationId xmlns:a16="http://schemas.microsoft.com/office/drawing/2014/main" id="{E7BAEF2E-C55B-4766-59D1-1A2E6914CC63}"/>
              </a:ext>
            </a:extLst>
          </p:cNvPr>
          <p:cNvSpPr txBox="1">
            <a:spLocks noChangeArrowheads="1"/>
          </p:cNvSpPr>
          <p:nvPr/>
        </p:nvSpPr>
        <p:spPr>
          <a:xfrm>
            <a:off x="3738829" y="2306947"/>
            <a:ext cx="4000500" cy="392518"/>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57175" indent="-257175" defTabSz="342900">
              <a:lnSpc>
                <a:spcPct val="130000"/>
              </a:lnSpc>
              <a:spcBef>
                <a:spcPts val="750"/>
              </a:spcBef>
              <a:buClr>
                <a:srgbClr val="A53010"/>
              </a:buClr>
              <a:buNone/>
              <a:defRPr/>
            </a:pPr>
            <a:r>
              <a:rPr lang="en-US" dirty="0">
                <a:solidFill>
                  <a:schemeClr val="tx1"/>
                </a:solidFill>
                <a:latin typeface="Arial" panose="020B0604020202020204" pitchFamily="34" charset="0"/>
                <a:cs typeface="Arial" panose="020B0604020202020204" pitchFamily="34" charset="0"/>
              </a:rPr>
              <a:t>Specific</a:t>
            </a:r>
          </a:p>
        </p:txBody>
      </p:sp>
      <p:pic>
        <p:nvPicPr>
          <p:cNvPr id="7" name="Picture 4" descr="sy00469_">
            <a:extLst>
              <a:ext uri="{FF2B5EF4-FFF2-40B4-BE49-F238E27FC236}">
                <a16:creationId xmlns:a16="http://schemas.microsoft.com/office/drawing/2014/main" id="{308CDBDA-453C-AF3C-AFCD-F2196101E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034" y="2306946"/>
            <a:ext cx="425100" cy="40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sy00463_">
            <a:extLst>
              <a:ext uri="{FF2B5EF4-FFF2-40B4-BE49-F238E27FC236}">
                <a16:creationId xmlns:a16="http://schemas.microsoft.com/office/drawing/2014/main" id="{7C3125A5-38F4-248F-EDA7-BD8929ACDE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034" y="2952454"/>
            <a:ext cx="420717" cy="40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y00451_">
            <a:extLst>
              <a:ext uri="{FF2B5EF4-FFF2-40B4-BE49-F238E27FC236}">
                <a16:creationId xmlns:a16="http://schemas.microsoft.com/office/drawing/2014/main" id="{6C707C35-1F3C-0CAC-A2EA-94DBBE2F21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2034" y="3592642"/>
            <a:ext cx="420856" cy="40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sy00468_">
            <a:extLst>
              <a:ext uri="{FF2B5EF4-FFF2-40B4-BE49-F238E27FC236}">
                <a16:creationId xmlns:a16="http://schemas.microsoft.com/office/drawing/2014/main" id="{8539C302-9470-082F-44DC-2A79A47D5F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9184" y="4236635"/>
            <a:ext cx="421726" cy="43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sy00470_">
            <a:extLst>
              <a:ext uri="{FF2B5EF4-FFF2-40B4-BE49-F238E27FC236}">
                <a16:creationId xmlns:a16="http://schemas.microsoft.com/office/drawing/2014/main" id="{B2ABDE15-E8CA-81DB-13CD-38016D2C62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9184" y="4913046"/>
            <a:ext cx="420856" cy="4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a:extLst>
              <a:ext uri="{FF2B5EF4-FFF2-40B4-BE49-F238E27FC236}">
                <a16:creationId xmlns:a16="http://schemas.microsoft.com/office/drawing/2014/main" id="{E359C081-E4BE-64E8-EB81-2DC0D781E437}"/>
              </a:ext>
            </a:extLst>
          </p:cNvPr>
          <p:cNvSpPr txBox="1">
            <a:spLocks noChangeArrowheads="1"/>
          </p:cNvSpPr>
          <p:nvPr/>
        </p:nvSpPr>
        <p:spPr bwMode="auto">
          <a:xfrm>
            <a:off x="3710254" y="2971919"/>
            <a:ext cx="405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342900">
              <a:spcBef>
                <a:spcPct val="50000"/>
              </a:spcBef>
            </a:pPr>
            <a:r>
              <a:rPr lang="en-US" sz="1800" dirty="0">
                <a:latin typeface="Arial" panose="020B0604020202020204" pitchFamily="34" charset="0"/>
                <a:cs typeface="Arial" panose="020B0604020202020204" pitchFamily="34" charset="0"/>
              </a:rPr>
              <a:t>Measurable</a:t>
            </a:r>
          </a:p>
        </p:txBody>
      </p:sp>
      <p:sp>
        <p:nvSpPr>
          <p:cNvPr id="13" name="Text Box 11">
            <a:extLst>
              <a:ext uri="{FF2B5EF4-FFF2-40B4-BE49-F238E27FC236}">
                <a16:creationId xmlns:a16="http://schemas.microsoft.com/office/drawing/2014/main" id="{B5ACDA15-F367-3B20-5227-41F850914091}"/>
              </a:ext>
            </a:extLst>
          </p:cNvPr>
          <p:cNvSpPr txBox="1">
            <a:spLocks noChangeArrowheads="1"/>
          </p:cNvSpPr>
          <p:nvPr/>
        </p:nvSpPr>
        <p:spPr bwMode="auto">
          <a:xfrm>
            <a:off x="3738829" y="3592642"/>
            <a:ext cx="5225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342900">
              <a:spcBef>
                <a:spcPct val="50000"/>
              </a:spcBef>
            </a:pPr>
            <a:r>
              <a:rPr lang="en-US" sz="1800" dirty="0">
                <a:latin typeface="Arial" panose="020B0604020202020204" pitchFamily="34" charset="0"/>
                <a:cs typeface="Arial" panose="020B0604020202020204" pitchFamily="34" charset="0"/>
              </a:rPr>
              <a:t>Achievable (but challenging)</a:t>
            </a:r>
          </a:p>
        </p:txBody>
      </p:sp>
      <p:sp>
        <p:nvSpPr>
          <p:cNvPr id="14" name="Text Box 12">
            <a:extLst>
              <a:ext uri="{FF2B5EF4-FFF2-40B4-BE49-F238E27FC236}">
                <a16:creationId xmlns:a16="http://schemas.microsoft.com/office/drawing/2014/main" id="{B0662256-740D-6AE5-5F0B-99709ABB5FCB}"/>
              </a:ext>
            </a:extLst>
          </p:cNvPr>
          <p:cNvSpPr txBox="1">
            <a:spLocks noChangeArrowheads="1"/>
          </p:cNvSpPr>
          <p:nvPr/>
        </p:nvSpPr>
        <p:spPr bwMode="auto">
          <a:xfrm>
            <a:off x="3749485" y="4236635"/>
            <a:ext cx="4400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342900">
              <a:spcBef>
                <a:spcPct val="50000"/>
              </a:spcBef>
            </a:pPr>
            <a:r>
              <a:rPr lang="en-US" sz="1800" dirty="0">
                <a:latin typeface="Arial" panose="020B0604020202020204" pitchFamily="34" charset="0"/>
                <a:cs typeface="Arial" panose="020B0604020202020204" pitchFamily="34" charset="0"/>
              </a:rPr>
              <a:t>Relevant and recorded</a:t>
            </a:r>
          </a:p>
        </p:txBody>
      </p:sp>
      <p:sp>
        <p:nvSpPr>
          <p:cNvPr id="15" name="Text Box 13">
            <a:extLst>
              <a:ext uri="{FF2B5EF4-FFF2-40B4-BE49-F238E27FC236}">
                <a16:creationId xmlns:a16="http://schemas.microsoft.com/office/drawing/2014/main" id="{4208292B-D8AB-BC92-B463-9874FF7B5C2F}"/>
              </a:ext>
            </a:extLst>
          </p:cNvPr>
          <p:cNvSpPr txBox="1">
            <a:spLocks noChangeArrowheads="1"/>
          </p:cNvSpPr>
          <p:nvPr/>
        </p:nvSpPr>
        <p:spPr bwMode="auto">
          <a:xfrm>
            <a:off x="3749485" y="4913046"/>
            <a:ext cx="445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342900">
              <a:spcBef>
                <a:spcPct val="50000"/>
              </a:spcBef>
            </a:pPr>
            <a:r>
              <a:rPr lang="en-US" sz="1800" dirty="0">
                <a:latin typeface="Arial" panose="020B0604020202020204" pitchFamily="34" charset="0"/>
                <a:cs typeface="Arial" panose="020B0604020202020204" pitchFamily="34" charset="0"/>
              </a:rPr>
              <a:t>Timely</a:t>
            </a:r>
          </a:p>
        </p:txBody>
      </p:sp>
    </p:spTree>
    <p:extLst>
      <p:ext uri="{BB962C8B-B14F-4D97-AF65-F5344CB8AC3E}">
        <p14:creationId xmlns:p14="http://schemas.microsoft.com/office/powerpoint/2010/main" val="31150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EB0E4-FF95-BF6E-734C-8D6AF0C19DE8}"/>
              </a:ext>
            </a:extLst>
          </p:cNvPr>
          <p:cNvSpPr/>
          <p:nvPr/>
        </p:nvSpPr>
        <p:spPr>
          <a:xfrm>
            <a:off x="519047" y="1734854"/>
            <a:ext cx="8117649" cy="110631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74EE1DC7-9984-D2CC-066A-15768EDE2160}"/>
              </a:ext>
            </a:extLst>
          </p:cNvPr>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Is this a good aim statement?</a:t>
            </a:r>
            <a:r>
              <a:rPr lang="en-US" sz="2800" b="1" dirty="0">
                <a:latin typeface="Arial" panose="020B0604020202020204" pitchFamily="34" charset="0"/>
                <a:cs typeface="Arial" panose="020B0604020202020204" pitchFamily="34" charset="0"/>
              </a:rPr>
              <a:t> </a:t>
            </a:r>
            <a:endParaRPr lang="en-NO" dirty="0"/>
          </a:p>
        </p:txBody>
      </p:sp>
      <p:sp>
        <p:nvSpPr>
          <p:cNvPr id="2" name="Content Placeholder 1">
            <a:extLst>
              <a:ext uri="{FF2B5EF4-FFF2-40B4-BE49-F238E27FC236}">
                <a16:creationId xmlns:a16="http://schemas.microsoft.com/office/drawing/2014/main" id="{5BF23DB1-9AAC-814D-3411-84C92A0C10DC}"/>
              </a:ext>
            </a:extLst>
          </p:cNvPr>
          <p:cNvSpPr>
            <a:spLocks noGrp="1"/>
          </p:cNvSpPr>
          <p:nvPr>
            <p:ph idx="1"/>
          </p:nvPr>
        </p:nvSpPr>
        <p:spPr>
          <a:xfrm>
            <a:off x="680542" y="1908885"/>
            <a:ext cx="6370991" cy="932287"/>
          </a:xfrm>
          <a:prstGeom prst="rect">
            <a:avLst/>
          </a:prstGeom>
        </p:spPr>
        <p:txBody>
          <a:bodyPr/>
          <a:lstStyle/>
          <a:p>
            <a:pPr marL="0" indent="0">
              <a:buNone/>
            </a:pPr>
            <a:r>
              <a:rPr lang="en-GB" sz="1800" dirty="0"/>
              <a:t>To have handwashing facilities available for the care or every woman in the Labour Room.</a:t>
            </a:r>
          </a:p>
        </p:txBody>
      </p:sp>
      <p:sp>
        <p:nvSpPr>
          <p:cNvPr id="7" name="Rectangle 6">
            <a:extLst>
              <a:ext uri="{FF2B5EF4-FFF2-40B4-BE49-F238E27FC236}">
                <a16:creationId xmlns:a16="http://schemas.microsoft.com/office/drawing/2014/main" id="{FC9B3019-88B5-3BF4-BF42-4B237B6212ED}"/>
              </a:ext>
            </a:extLst>
          </p:cNvPr>
          <p:cNvSpPr/>
          <p:nvPr/>
        </p:nvSpPr>
        <p:spPr>
          <a:xfrm>
            <a:off x="519047" y="3041254"/>
            <a:ext cx="8117649" cy="12864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Content Placeholder 1">
            <a:extLst>
              <a:ext uri="{FF2B5EF4-FFF2-40B4-BE49-F238E27FC236}">
                <a16:creationId xmlns:a16="http://schemas.microsoft.com/office/drawing/2014/main" id="{2D45BC02-7064-9ABA-B3D4-EE8D81148809}"/>
              </a:ext>
            </a:extLst>
          </p:cNvPr>
          <p:cNvSpPr txBox="1">
            <a:spLocks/>
          </p:cNvSpPr>
          <p:nvPr/>
        </p:nvSpPr>
        <p:spPr>
          <a:xfrm>
            <a:off x="680542" y="3241336"/>
            <a:ext cx="6315244" cy="979715"/>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ts val="2300"/>
              </a:lnSpc>
              <a:buFont typeface="Arial" panose="020B0604020202020204" pitchFamily="34" charset="0"/>
              <a:buNone/>
            </a:pPr>
            <a:r>
              <a:rPr lang="en-GB" sz="1800" dirty="0"/>
              <a:t>To maintain two clean handwashing stations with soap and </a:t>
            </a:r>
            <a:br>
              <a:rPr lang="en-GB" sz="1800" dirty="0"/>
            </a:br>
            <a:r>
              <a:rPr lang="en-GB" sz="1800" dirty="0"/>
              <a:t>towels during 95% of shifts within four weeks (Jan 1st to </a:t>
            </a:r>
            <a:br>
              <a:rPr lang="en-GB" sz="1800" dirty="0"/>
            </a:br>
            <a:r>
              <a:rPr lang="en-GB" sz="1800" dirty="0"/>
              <a:t>Feb 1st) in the Labour Room.</a:t>
            </a:r>
          </a:p>
        </p:txBody>
      </p:sp>
      <p:pic>
        <p:nvPicPr>
          <p:cNvPr id="17" name="Picture 16">
            <a:extLst>
              <a:ext uri="{FF2B5EF4-FFF2-40B4-BE49-F238E27FC236}">
                <a16:creationId xmlns:a16="http://schemas.microsoft.com/office/drawing/2014/main" id="{D255F790-EC34-0057-194D-E9BDD8725DBD}"/>
              </a:ext>
            </a:extLst>
          </p:cNvPr>
          <p:cNvPicPr>
            <a:picLocks noChangeAspect="1"/>
          </p:cNvPicPr>
          <p:nvPr/>
        </p:nvPicPr>
        <p:blipFill>
          <a:blip r:embed="rId3"/>
          <a:stretch>
            <a:fillRect/>
          </a:stretch>
        </p:blipFill>
        <p:spPr>
          <a:xfrm rot="2700000">
            <a:off x="7615713" y="2003493"/>
            <a:ext cx="456803" cy="456803"/>
          </a:xfrm>
          <a:prstGeom prst="rect">
            <a:avLst/>
          </a:prstGeom>
        </p:spPr>
      </p:pic>
      <p:pic>
        <p:nvPicPr>
          <p:cNvPr id="18" name="Picture 17" descr="Tick with solid fill">
            <a:extLst>
              <a:ext uri="{FF2B5EF4-FFF2-40B4-BE49-F238E27FC236}">
                <a16:creationId xmlns:a16="http://schemas.microsoft.com/office/drawing/2014/main" id="{1F8BBD3D-419C-FE0F-B6BE-95171B876E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31509" y="3361051"/>
            <a:ext cx="466724" cy="466724"/>
          </a:xfrm>
          <a:prstGeom prst="rect">
            <a:avLst/>
          </a:prstGeom>
          <a:ln>
            <a:noFill/>
          </a:ln>
        </p:spPr>
      </p:pic>
    </p:spTree>
    <p:extLst>
      <p:ext uri="{BB962C8B-B14F-4D97-AF65-F5344CB8AC3E}">
        <p14:creationId xmlns:p14="http://schemas.microsoft.com/office/powerpoint/2010/main" val="391808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97DC057-FC8B-BA0F-E205-04CC0725CE78}"/>
              </a:ext>
            </a:extLst>
          </p:cNvPr>
          <p:cNvGraphicFramePr>
            <a:graphicFrameLocks noGrp="1"/>
          </p:cNvGraphicFramePr>
          <p:nvPr>
            <p:extLst>
              <p:ext uri="{D42A27DB-BD31-4B8C-83A1-F6EECF244321}">
                <p14:modId xmlns:p14="http://schemas.microsoft.com/office/powerpoint/2010/main" val="1485311378"/>
              </p:ext>
            </p:extLst>
          </p:nvPr>
        </p:nvGraphicFramePr>
        <p:xfrm>
          <a:off x="519046" y="1728246"/>
          <a:ext cx="8117649" cy="4318001"/>
        </p:xfrm>
        <a:graphic>
          <a:graphicData uri="http://schemas.openxmlformats.org/drawingml/2006/table">
            <a:tbl>
              <a:tblPr firstCol="1" bandRow="1">
                <a:tableStyleId>{5C22544A-7EE6-4342-B048-85BDC9FD1C3A}</a:tableStyleId>
              </a:tblPr>
              <a:tblGrid>
                <a:gridCol w="2029412">
                  <a:extLst>
                    <a:ext uri="{9D8B030D-6E8A-4147-A177-3AD203B41FA5}">
                      <a16:colId xmlns:a16="http://schemas.microsoft.com/office/drawing/2014/main" val="3717988229"/>
                    </a:ext>
                  </a:extLst>
                </a:gridCol>
                <a:gridCol w="6088237">
                  <a:extLst>
                    <a:ext uri="{9D8B030D-6E8A-4147-A177-3AD203B41FA5}">
                      <a16:colId xmlns:a16="http://schemas.microsoft.com/office/drawing/2014/main" val="81720311"/>
                    </a:ext>
                  </a:extLst>
                </a:gridCol>
              </a:tblGrid>
              <a:tr h="1081547">
                <a:tc>
                  <a:txBody>
                    <a:bodyPr/>
                    <a:lstStyle/>
                    <a:p>
                      <a:r>
                        <a:rPr lang="en-US" sz="1600" b="1" i="0" dirty="0">
                          <a:solidFill>
                            <a:schemeClr val="accent3"/>
                          </a:solidFill>
                          <a:latin typeface="Arial" panose="020B0604020202020204" pitchFamily="34" charset="0"/>
                          <a:cs typeface="Arial" panose="020B0604020202020204" pitchFamily="34" charset="0"/>
                        </a:rPr>
                        <a:t>What</a:t>
                      </a:r>
                      <a:r>
                        <a:rPr lang="en-US" sz="1600" i="0" dirty="0">
                          <a:solidFill>
                            <a:schemeClr val="accent3"/>
                          </a:solidFill>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outcome or process needs improvement?</a:t>
                      </a:r>
                    </a:p>
                  </a:txBody>
                  <a:tcPr marL="108000" anchor="ctr"/>
                </a:tc>
                <a:tc>
                  <a:txBody>
                    <a:bodyPr/>
                    <a:lstStyle/>
                    <a:p>
                      <a:endParaRPr lang="en-US" sz="1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053560205"/>
                  </a:ext>
                </a:extLst>
              </a:tr>
              <a:tr h="1078818">
                <a:tc>
                  <a:txBody>
                    <a:bodyPr/>
                    <a:lstStyle/>
                    <a:p>
                      <a:r>
                        <a:rPr lang="en-US" sz="1600" dirty="0">
                          <a:solidFill>
                            <a:schemeClr val="accent3"/>
                          </a:solidFill>
                          <a:latin typeface="Arial" panose="020B0604020202020204" pitchFamily="34" charset="0"/>
                          <a:cs typeface="Arial" panose="020B0604020202020204" pitchFamily="34" charset="0"/>
                        </a:rPr>
                        <a:t>Who</a:t>
                      </a:r>
                      <a:r>
                        <a:rPr lang="en-US" sz="1600" dirty="0">
                          <a:solidFill>
                            <a:schemeClr val="accent2"/>
                          </a:solidFill>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will be affected?</a:t>
                      </a:r>
                    </a:p>
                  </a:txBody>
                  <a:tcPr marL="108000" anchor="ctr"/>
                </a:tc>
                <a:tc>
                  <a:txBody>
                    <a:bodyPr/>
                    <a:lstStyle/>
                    <a:p>
                      <a:endParaRPr lang="en-US" sz="1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386206719"/>
                  </a:ext>
                </a:extLst>
              </a:tr>
              <a:tr h="1078818">
                <a:tc>
                  <a:txBody>
                    <a:bodyPr/>
                    <a:lstStyle/>
                    <a:p>
                      <a:r>
                        <a:rPr lang="en-US" sz="1600" dirty="0">
                          <a:solidFill>
                            <a:schemeClr val="accent3"/>
                          </a:solidFill>
                          <a:latin typeface="Arial" panose="020B0604020202020204" pitchFamily="34" charset="0"/>
                          <a:cs typeface="Arial" panose="020B0604020202020204" pitchFamily="34" charset="0"/>
                        </a:rPr>
                        <a:t>How much</a:t>
                      </a:r>
                    </a:p>
                    <a:p>
                      <a:r>
                        <a:rPr lang="en-US" sz="1600" dirty="0">
                          <a:latin typeface="Arial" panose="020B0604020202020204" pitchFamily="34" charset="0"/>
                          <a:cs typeface="Arial" panose="020B0604020202020204" pitchFamily="34" charset="0"/>
                        </a:rPr>
                        <a:t>change from baseline to the desired result?</a:t>
                      </a:r>
                    </a:p>
                  </a:txBody>
                  <a:tcPr marL="108000" anchor="ctr"/>
                </a:tc>
                <a:tc>
                  <a:txBody>
                    <a:bodyPr/>
                    <a:lstStyle/>
                    <a:p>
                      <a:endParaRPr lang="en-US" sz="1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344428641"/>
                  </a:ext>
                </a:extLst>
              </a:tr>
              <a:tr h="1078818">
                <a:tc>
                  <a:txBody>
                    <a:bodyPr/>
                    <a:lstStyle/>
                    <a:p>
                      <a:r>
                        <a:rPr lang="en-US" sz="1600" dirty="0">
                          <a:solidFill>
                            <a:schemeClr val="accent3"/>
                          </a:solidFill>
                          <a:latin typeface="Arial" panose="020B0604020202020204" pitchFamily="34" charset="0"/>
                          <a:cs typeface="Arial" panose="020B0604020202020204" pitchFamily="34" charset="0"/>
                        </a:rPr>
                        <a:t>By when </a:t>
                      </a:r>
                    </a:p>
                    <a:p>
                      <a:r>
                        <a:rPr lang="en-US" sz="1600" dirty="0">
                          <a:latin typeface="Arial" panose="020B0604020202020204" pitchFamily="34" charset="0"/>
                          <a:cs typeface="Arial" panose="020B0604020202020204" pitchFamily="34" charset="0"/>
                        </a:rPr>
                        <a:t>Time frame for change?</a:t>
                      </a:r>
                    </a:p>
                  </a:txBody>
                  <a:tcPr marL="108000" anchor="ctr"/>
                </a:tc>
                <a:tc>
                  <a:txBody>
                    <a:bodyPr/>
                    <a:lstStyle/>
                    <a:p>
                      <a:endParaRPr lang="en-US" sz="1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3104971568"/>
                  </a:ext>
                </a:extLst>
              </a:tr>
            </a:tbl>
          </a:graphicData>
        </a:graphic>
      </p:graphicFrame>
      <p:sp>
        <p:nvSpPr>
          <p:cNvPr id="3" name="Title 2">
            <a:extLst>
              <a:ext uri="{FF2B5EF4-FFF2-40B4-BE49-F238E27FC236}">
                <a16:creationId xmlns:a16="http://schemas.microsoft.com/office/drawing/2014/main" id="{AEF2184B-7D85-D3BD-7D48-E35AC6B059CC}"/>
              </a:ext>
            </a:extLst>
          </p:cNvPr>
          <p:cNvSpPr>
            <a:spLocks noGrp="1"/>
          </p:cNvSpPr>
          <p:nvPr>
            <p:ph type="title"/>
          </p:nvPr>
        </p:nvSpPr>
        <p:spPr/>
        <p:txBody>
          <a:bodyPr/>
          <a:lstStyle/>
          <a:p>
            <a:r>
              <a:rPr lang="en-GB" sz="2800" dirty="0"/>
              <a:t>Write an aim statement for the problem you chose</a:t>
            </a:r>
            <a:endParaRPr lang="en-NO" dirty="0"/>
          </a:p>
        </p:txBody>
      </p:sp>
    </p:spTree>
    <p:extLst>
      <p:ext uri="{BB962C8B-B14F-4D97-AF65-F5344CB8AC3E}">
        <p14:creationId xmlns:p14="http://schemas.microsoft.com/office/powerpoint/2010/main" val="264047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43142B-8E62-6B1F-AD98-80477FB9C82D}"/>
              </a:ext>
            </a:extLst>
          </p:cNvPr>
          <p:cNvSpPr/>
          <p:nvPr/>
        </p:nvSpPr>
        <p:spPr>
          <a:xfrm>
            <a:off x="514350" y="1714498"/>
            <a:ext cx="8147957" cy="340415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EB6969FC-A8F6-32CA-504E-24CA4FBBC513}"/>
              </a:ext>
            </a:extLst>
          </p:cNvPr>
          <p:cNvSpPr>
            <a:spLocks noGrp="1"/>
          </p:cNvSpPr>
          <p:nvPr>
            <p:ph type="title"/>
          </p:nvPr>
        </p:nvSpPr>
        <p:spPr/>
        <p:txBody>
          <a:bodyPr/>
          <a:lstStyle/>
          <a:p>
            <a:r>
              <a:rPr kumimoji="0" lang="en-AU" sz="2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What tips help analyse a problem?</a:t>
            </a:r>
            <a:endParaRPr lang="en-NO" dirty="0"/>
          </a:p>
        </p:txBody>
      </p:sp>
      <p:sp>
        <p:nvSpPr>
          <p:cNvPr id="5" name="Content Placeholder 1">
            <a:extLst>
              <a:ext uri="{FF2B5EF4-FFF2-40B4-BE49-F238E27FC236}">
                <a16:creationId xmlns:a16="http://schemas.microsoft.com/office/drawing/2014/main" id="{A3B472A1-8E0E-89B4-9A34-1D8343BAD8EF}"/>
              </a:ext>
            </a:extLst>
          </p:cNvPr>
          <p:cNvSpPr>
            <a:spLocks noGrp="1"/>
          </p:cNvSpPr>
          <p:nvPr>
            <p:ph idx="1"/>
          </p:nvPr>
        </p:nvSpPr>
        <p:spPr>
          <a:xfrm>
            <a:off x="606903" y="1788339"/>
            <a:ext cx="8029793" cy="4511779"/>
          </a:xfrm>
          <a:prstGeom prst="rect">
            <a:avLst/>
          </a:prstGeom>
        </p:spPr>
        <p:txBody>
          <a:bodyPr/>
          <a:lstStyle/>
          <a:p>
            <a:pPr indent="-306000">
              <a:spcBef>
                <a:spcPts val="1600"/>
              </a:spcBef>
              <a:buFont typeface="+mj-lt"/>
              <a:buAutoNum type="arabicPeriod"/>
            </a:pPr>
            <a:r>
              <a:rPr lang="en-GB" sz="1800" dirty="0"/>
              <a:t>Use tools to </a:t>
            </a:r>
            <a:r>
              <a:rPr lang="en-GB" sz="1800" b="1" dirty="0"/>
              <a:t>stimulate discussion </a:t>
            </a:r>
            <a:r>
              <a:rPr lang="en-GB" sz="1800" dirty="0"/>
              <a:t>among team members.</a:t>
            </a:r>
          </a:p>
          <a:p>
            <a:pPr indent="-306000">
              <a:spcBef>
                <a:spcPts val="1600"/>
              </a:spcBef>
              <a:buFont typeface="+mj-lt"/>
              <a:buAutoNum type="arabicPeriod"/>
            </a:pPr>
            <a:r>
              <a:rPr lang="en-GB" sz="1800" dirty="0"/>
              <a:t>Involve </a:t>
            </a:r>
            <a:r>
              <a:rPr lang="en-GB" sz="1800" b="1" dirty="0"/>
              <a:t>all team members </a:t>
            </a:r>
            <a:r>
              <a:rPr lang="en-GB" sz="1800" dirty="0"/>
              <a:t>in the analysis.</a:t>
            </a:r>
          </a:p>
          <a:p>
            <a:pPr indent="-306000">
              <a:spcBef>
                <a:spcPts val="1600"/>
              </a:spcBef>
              <a:buFont typeface="+mj-lt"/>
              <a:buAutoNum type="arabicPeriod"/>
            </a:pPr>
            <a:r>
              <a:rPr lang="en-GB" sz="1800" dirty="0"/>
              <a:t>Analyse with the goal to </a:t>
            </a:r>
            <a:r>
              <a:rPr lang="en-GB" sz="1800" b="1" dirty="0"/>
              <a:t>identify several causes </a:t>
            </a:r>
            <a:r>
              <a:rPr lang="en-GB" sz="1800" dirty="0"/>
              <a:t>of the problem.</a:t>
            </a:r>
          </a:p>
          <a:p>
            <a:pPr indent="-306000">
              <a:spcBef>
                <a:spcPts val="1600"/>
              </a:spcBef>
              <a:buFont typeface="+mj-lt"/>
              <a:buAutoNum type="arabicPeriod"/>
            </a:pPr>
            <a:r>
              <a:rPr lang="en-GB" sz="1800" dirty="0"/>
              <a:t>Try to find a </a:t>
            </a:r>
            <a:r>
              <a:rPr lang="en-GB" sz="1800" b="1" dirty="0"/>
              <a:t>few causes </a:t>
            </a:r>
            <a:r>
              <a:rPr lang="en-GB" sz="1800" dirty="0"/>
              <a:t>that account for most of the problem.</a:t>
            </a:r>
          </a:p>
          <a:p>
            <a:pPr indent="-306000">
              <a:spcBef>
                <a:spcPts val="1600"/>
              </a:spcBef>
              <a:buFont typeface="+mj-lt"/>
              <a:buAutoNum type="arabicPeriod"/>
            </a:pPr>
            <a:r>
              <a:rPr lang="en-GB" sz="1800" dirty="0"/>
              <a:t>Focus on causes that are within your </a:t>
            </a:r>
            <a:r>
              <a:rPr lang="en-GB" sz="1800" b="1" dirty="0"/>
              <a:t>control</a:t>
            </a:r>
            <a:r>
              <a:rPr lang="en-GB" sz="1800" dirty="0"/>
              <a:t> and possible to remedy. </a:t>
            </a:r>
          </a:p>
          <a:p>
            <a:pPr indent="-306000">
              <a:spcBef>
                <a:spcPts val="1600"/>
              </a:spcBef>
              <a:buFont typeface="+mj-lt"/>
              <a:buAutoNum type="arabicPeriod"/>
            </a:pPr>
            <a:r>
              <a:rPr lang="en-GB" sz="1800" dirty="0"/>
              <a:t>Think about how </a:t>
            </a:r>
            <a:r>
              <a:rPr lang="en-GB" sz="1800" b="1" dirty="0"/>
              <a:t>re-organization</a:t>
            </a:r>
            <a:r>
              <a:rPr lang="en-GB" sz="1800" dirty="0"/>
              <a:t> can help improve the process.</a:t>
            </a:r>
          </a:p>
          <a:p>
            <a:pPr marL="0" indent="0">
              <a:spcBef>
                <a:spcPts val="1600"/>
              </a:spcBef>
              <a:buNone/>
            </a:pPr>
            <a:endParaRPr lang="en-GB" sz="1800" dirty="0"/>
          </a:p>
        </p:txBody>
      </p:sp>
    </p:spTree>
    <p:extLst>
      <p:ext uri="{BB962C8B-B14F-4D97-AF65-F5344CB8AC3E}">
        <p14:creationId xmlns:p14="http://schemas.microsoft.com/office/powerpoint/2010/main" val="19218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7A656-1AD7-88F2-0171-193AD26A26C1}"/>
              </a:ext>
            </a:extLst>
          </p:cNvPr>
          <p:cNvSpPr>
            <a:spLocks noGrp="1"/>
          </p:cNvSpPr>
          <p:nvPr>
            <p:ph idx="4294967295"/>
          </p:nvPr>
        </p:nvSpPr>
        <p:spPr>
          <a:xfrm>
            <a:off x="519047" y="1734853"/>
            <a:ext cx="8117649" cy="1036800"/>
          </a:xfrm>
          <a:prstGeom prst="rect">
            <a:avLst/>
          </a:prstGeom>
        </p:spPr>
        <p:txBody>
          <a:bodyPr/>
          <a:lstStyle/>
          <a:p>
            <a:pPr marL="0" indent="0">
              <a:buNone/>
            </a:pPr>
            <a:r>
              <a:rPr lang="en-GB" sz="1800" b="1" dirty="0"/>
              <a:t>Fishbone: </a:t>
            </a:r>
            <a:r>
              <a:rPr lang="en-GB" sz="1800" dirty="0"/>
              <a:t>Identify all possible contributing factors</a:t>
            </a:r>
          </a:p>
        </p:txBody>
      </p:sp>
      <p:sp>
        <p:nvSpPr>
          <p:cNvPr id="3" name="Title 2">
            <a:extLst>
              <a:ext uri="{FF2B5EF4-FFF2-40B4-BE49-F238E27FC236}">
                <a16:creationId xmlns:a16="http://schemas.microsoft.com/office/drawing/2014/main" id="{3F58F1D8-1BCA-BFC0-5D62-4D802BA35CB1}"/>
              </a:ext>
            </a:extLst>
          </p:cNvPr>
          <p:cNvSpPr>
            <a:spLocks noGrp="1"/>
          </p:cNvSpPr>
          <p:nvPr>
            <p:ph type="title"/>
          </p:nvPr>
        </p:nvSpPr>
        <p:spPr/>
        <p:txBody>
          <a:bodyPr/>
          <a:lstStyle/>
          <a:p>
            <a:r>
              <a:rPr lang="en-AU" dirty="0"/>
              <a:t>Draw a fishbone</a:t>
            </a:r>
            <a:r>
              <a:rPr lang="en-AU" sz="2800" b="1" dirty="0">
                <a:latin typeface="Arial" panose="020B0604020202020204" pitchFamily="34" charset="0"/>
                <a:ea typeface="+mj-ea"/>
                <a:cs typeface="Arial" panose="020B0604020202020204" pitchFamily="34" charset="0"/>
              </a:rPr>
              <a:t> to</a:t>
            </a:r>
            <a:r>
              <a:rPr kumimoji="0" lang="en-AU" sz="2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analyse a problem</a:t>
            </a:r>
            <a:endParaRPr lang="en-NO" dirty="0"/>
          </a:p>
        </p:txBody>
      </p:sp>
      <p:pic>
        <p:nvPicPr>
          <p:cNvPr id="5" name="Picture 4">
            <a:extLst>
              <a:ext uri="{FF2B5EF4-FFF2-40B4-BE49-F238E27FC236}">
                <a16:creationId xmlns:a16="http://schemas.microsoft.com/office/drawing/2014/main" id="{88B7DE01-67F0-0F6F-890F-A59A9E970B8B}"/>
              </a:ext>
            </a:extLst>
          </p:cNvPr>
          <p:cNvPicPr>
            <a:picLocks noChangeAspect="1"/>
          </p:cNvPicPr>
          <p:nvPr/>
        </p:nvPicPr>
        <p:blipFill>
          <a:blip r:embed="rId3"/>
          <a:stretch>
            <a:fillRect/>
          </a:stretch>
        </p:blipFill>
        <p:spPr>
          <a:xfrm>
            <a:off x="1317157" y="2771653"/>
            <a:ext cx="6487243" cy="2754977"/>
          </a:xfrm>
          <a:prstGeom prst="rect">
            <a:avLst/>
          </a:prstGeom>
          <a:solidFill>
            <a:schemeClr val="bg1"/>
          </a:solidFill>
          <a:ln>
            <a:noFill/>
          </a:ln>
        </p:spPr>
      </p:pic>
      <p:sp>
        <p:nvSpPr>
          <p:cNvPr id="6" name="Rectangle 5">
            <a:extLst>
              <a:ext uri="{FF2B5EF4-FFF2-40B4-BE49-F238E27FC236}">
                <a16:creationId xmlns:a16="http://schemas.microsoft.com/office/drawing/2014/main" id="{3B365B6E-266F-3B48-79B0-73A8CAE447FF}"/>
              </a:ext>
            </a:extLst>
          </p:cNvPr>
          <p:cNvSpPr/>
          <p:nvPr/>
        </p:nvSpPr>
        <p:spPr>
          <a:xfrm>
            <a:off x="519047" y="2343150"/>
            <a:ext cx="8083464" cy="36494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9751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66749-C5BE-EBDD-0F78-C725520B47EF}"/>
              </a:ext>
            </a:extLst>
          </p:cNvPr>
          <p:cNvSpPr>
            <a:spLocks noGrp="1"/>
          </p:cNvSpPr>
          <p:nvPr>
            <p:ph type="title"/>
          </p:nvPr>
        </p:nvSpPr>
        <p:spPr/>
        <p:txBody>
          <a:bodyPr/>
          <a:lstStyle/>
          <a:p>
            <a:r>
              <a:rPr kumimoji="0" lang="en-AU"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Ask 5 Whys to analyse a problem</a:t>
            </a:r>
            <a:endParaRPr lang="en-NO" dirty="0"/>
          </a:p>
        </p:txBody>
      </p:sp>
      <p:sp>
        <p:nvSpPr>
          <p:cNvPr id="2" name="Content Placeholder 1">
            <a:extLst>
              <a:ext uri="{FF2B5EF4-FFF2-40B4-BE49-F238E27FC236}">
                <a16:creationId xmlns:a16="http://schemas.microsoft.com/office/drawing/2014/main" id="{6FDD6CA5-8AFE-2839-5FC2-2955C3D6EE9C}"/>
              </a:ext>
            </a:extLst>
          </p:cNvPr>
          <p:cNvSpPr>
            <a:spLocks noGrp="1"/>
          </p:cNvSpPr>
          <p:nvPr>
            <p:ph idx="1"/>
          </p:nvPr>
        </p:nvSpPr>
        <p:spPr>
          <a:xfrm>
            <a:off x="519047" y="2176757"/>
            <a:ext cx="8117649" cy="4123361"/>
          </a:xfrm>
          <a:prstGeom prst="rect">
            <a:avLst/>
          </a:prstGeom>
        </p:spPr>
        <p:txBody>
          <a:bodyPr/>
          <a:lstStyle/>
          <a:p>
            <a:pPr marL="0" indent="0">
              <a:lnSpc>
                <a:spcPts val="2300"/>
              </a:lnSpc>
              <a:buNone/>
            </a:pPr>
            <a:r>
              <a:rPr lang="en-GB" sz="1800" b="1" dirty="0"/>
              <a:t>One Scenario</a:t>
            </a:r>
          </a:p>
          <a:p>
            <a:pPr indent="-234000">
              <a:lnSpc>
                <a:spcPts val="2300"/>
              </a:lnSpc>
              <a:buSzPct val="140000"/>
              <a:buBlip>
                <a:blip r:embed="rId3">
                  <a:extLst>
                    <a:ext uri="{96DAC541-7B7A-43D3-8B79-37D633B846F1}">
                      <asvg:svgBlip xmlns:asvg="http://schemas.microsoft.com/office/drawing/2016/SVG/main" r:embed="rId4"/>
                    </a:ext>
                  </a:extLst>
                </a:blip>
              </a:buBlip>
            </a:pPr>
            <a:r>
              <a:rPr lang="en-GB" sz="1800" dirty="0"/>
              <a:t>There is no hand rub at bedside. </a:t>
            </a:r>
            <a:r>
              <a:rPr lang="en-GB" sz="1800" b="1" dirty="0"/>
              <a:t>Why?</a:t>
            </a:r>
          </a:p>
          <a:p>
            <a:pPr indent="-234000">
              <a:lnSpc>
                <a:spcPts val="2300"/>
              </a:lnSpc>
              <a:buSzPct val="140000"/>
              <a:buBlip>
                <a:blip r:embed="rId3">
                  <a:extLst>
                    <a:ext uri="{96DAC541-7B7A-43D3-8B79-37D633B846F1}">
                      <asvg:svgBlip xmlns:asvg="http://schemas.microsoft.com/office/drawing/2016/SVG/main" r:embed="rId4"/>
                    </a:ext>
                  </a:extLst>
                </a:blip>
              </a:buBlip>
            </a:pPr>
            <a:r>
              <a:rPr lang="en-GB" sz="1800" dirty="0"/>
              <a:t>No one distributes and restocks it. </a:t>
            </a:r>
            <a:r>
              <a:rPr lang="en-GB" sz="1800" b="1" dirty="0"/>
              <a:t>Why?</a:t>
            </a:r>
          </a:p>
          <a:p>
            <a:pPr indent="-234000">
              <a:lnSpc>
                <a:spcPts val="2300"/>
              </a:lnSpc>
              <a:buSzPct val="140000"/>
              <a:buBlip>
                <a:blip r:embed="rId3">
                  <a:extLst>
                    <a:ext uri="{96DAC541-7B7A-43D3-8B79-37D633B846F1}">
                      <asvg:svgBlip xmlns:asvg="http://schemas.microsoft.com/office/drawing/2016/SVG/main" r:embed="rId4"/>
                    </a:ext>
                  </a:extLst>
                </a:blip>
              </a:buBlip>
            </a:pPr>
            <a:r>
              <a:rPr lang="en-GB" sz="1800" dirty="0"/>
              <a:t>There are not sufficient dispensers. </a:t>
            </a:r>
            <a:r>
              <a:rPr lang="en-GB" sz="1800" b="1" dirty="0"/>
              <a:t>Why?</a:t>
            </a:r>
          </a:p>
          <a:p>
            <a:pPr indent="-234000">
              <a:lnSpc>
                <a:spcPts val="2300"/>
              </a:lnSpc>
              <a:buSzPct val="140000"/>
              <a:buBlip>
                <a:blip r:embed="rId3">
                  <a:extLst>
                    <a:ext uri="{96DAC541-7B7A-43D3-8B79-37D633B846F1}">
                      <asvg:svgBlip xmlns:asvg="http://schemas.microsoft.com/office/drawing/2016/SVG/main" r:embed="rId4"/>
                    </a:ext>
                  </a:extLst>
                </a:blip>
              </a:buBlip>
            </a:pPr>
            <a:r>
              <a:rPr lang="en-GB" sz="1800" dirty="0"/>
              <a:t>Hand hygiene at beside is not a priority. </a:t>
            </a:r>
            <a:r>
              <a:rPr lang="en-GB" sz="1800" b="1" dirty="0"/>
              <a:t>Why?</a:t>
            </a:r>
          </a:p>
          <a:p>
            <a:pPr indent="-234000">
              <a:lnSpc>
                <a:spcPts val="2300"/>
              </a:lnSpc>
              <a:buSzPct val="140000"/>
              <a:buBlip>
                <a:blip r:embed="rId3">
                  <a:extLst>
                    <a:ext uri="{96DAC541-7B7A-43D3-8B79-37D633B846F1}">
                      <asvg:svgBlip xmlns:asvg="http://schemas.microsoft.com/office/drawing/2016/SVG/main" r:embed="rId4"/>
                    </a:ext>
                  </a:extLst>
                </a:blip>
              </a:buBlip>
            </a:pPr>
            <a:r>
              <a:rPr lang="en-GB" sz="1800" dirty="0"/>
              <a:t>Protocols have not been put into action.</a:t>
            </a:r>
          </a:p>
          <a:p>
            <a:pPr>
              <a:lnSpc>
                <a:spcPts val="2300"/>
              </a:lnSpc>
              <a:buBlip>
                <a:blip r:embed="rId3">
                  <a:extLst>
                    <a:ext uri="{96DAC541-7B7A-43D3-8B79-37D633B846F1}">
                      <asvg:svgBlip xmlns:asvg="http://schemas.microsoft.com/office/drawing/2016/SVG/main" r:embed="rId4"/>
                    </a:ext>
                  </a:extLst>
                </a:blip>
              </a:buBlip>
            </a:pPr>
            <a:endParaRPr lang="en-GB" sz="1800" dirty="0"/>
          </a:p>
          <a:p>
            <a:pPr>
              <a:lnSpc>
                <a:spcPts val="2300"/>
              </a:lnSpc>
            </a:pPr>
            <a:endParaRPr lang="en-NO" sz="1800" dirty="0"/>
          </a:p>
        </p:txBody>
      </p:sp>
      <p:sp>
        <p:nvSpPr>
          <p:cNvPr id="4" name="Content Placeholder 1">
            <a:extLst>
              <a:ext uri="{FF2B5EF4-FFF2-40B4-BE49-F238E27FC236}">
                <a16:creationId xmlns:a16="http://schemas.microsoft.com/office/drawing/2014/main" id="{D0746549-6C15-13A6-9A5E-0EE562B905AA}"/>
              </a:ext>
            </a:extLst>
          </p:cNvPr>
          <p:cNvSpPr txBox="1">
            <a:spLocks/>
          </p:cNvSpPr>
          <p:nvPr/>
        </p:nvSpPr>
        <p:spPr>
          <a:xfrm>
            <a:off x="519047" y="1734853"/>
            <a:ext cx="8117649" cy="54298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defTabSz="342900">
              <a:buNone/>
              <a:defRPr/>
            </a:pPr>
            <a:r>
              <a:rPr lang="en-US" sz="1800" b="1" dirty="0">
                <a:solidFill>
                  <a:schemeClr val="tx1"/>
                </a:solidFill>
              </a:rPr>
              <a:t>Five whys: </a:t>
            </a:r>
            <a:r>
              <a:rPr lang="en-US" sz="1800" dirty="0">
                <a:solidFill>
                  <a:schemeClr val="tx1"/>
                </a:solidFill>
              </a:rPr>
              <a:t>Understand why something is the way it is</a:t>
            </a:r>
          </a:p>
        </p:txBody>
      </p:sp>
    </p:spTree>
    <p:extLst>
      <p:ext uri="{BB962C8B-B14F-4D97-AF65-F5344CB8AC3E}">
        <p14:creationId xmlns:p14="http://schemas.microsoft.com/office/powerpoint/2010/main" val="312208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66749-C5BE-EBDD-0F78-C725520B47EF}"/>
              </a:ext>
            </a:extLst>
          </p:cNvPr>
          <p:cNvSpPr>
            <a:spLocks noGrp="1"/>
          </p:cNvSpPr>
          <p:nvPr>
            <p:ph type="title"/>
          </p:nvPr>
        </p:nvSpPr>
        <p:spPr/>
        <p:txBody>
          <a:bodyPr/>
          <a:lstStyle/>
          <a:p>
            <a:r>
              <a:rPr kumimoji="0" lang="en-AU"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Make a process flowchart to analyse a problem</a:t>
            </a:r>
            <a:endParaRPr lang="en-NO" dirty="0"/>
          </a:p>
        </p:txBody>
      </p:sp>
      <p:sp>
        <p:nvSpPr>
          <p:cNvPr id="2" name="Content Placeholder 1">
            <a:extLst>
              <a:ext uri="{FF2B5EF4-FFF2-40B4-BE49-F238E27FC236}">
                <a16:creationId xmlns:a16="http://schemas.microsoft.com/office/drawing/2014/main" id="{6FDD6CA5-8AFE-2839-5FC2-2955C3D6EE9C}"/>
              </a:ext>
            </a:extLst>
          </p:cNvPr>
          <p:cNvSpPr>
            <a:spLocks noGrp="1"/>
          </p:cNvSpPr>
          <p:nvPr>
            <p:ph idx="1"/>
          </p:nvPr>
        </p:nvSpPr>
        <p:spPr>
          <a:xfrm>
            <a:off x="519047" y="2209125"/>
            <a:ext cx="8117649" cy="4090993"/>
          </a:xfrm>
          <a:prstGeom prst="rect">
            <a:avLst/>
          </a:prstGeom>
        </p:spPr>
        <p:txBody>
          <a:bodyPr/>
          <a:lstStyle/>
          <a:p>
            <a:pPr indent="-234000">
              <a:lnSpc>
                <a:spcPts val="2300"/>
              </a:lnSpc>
              <a:spcBef>
                <a:spcPts val="1600"/>
              </a:spcBef>
              <a:buSzPct val="140000"/>
              <a:buBlip>
                <a:blip r:embed="rId3">
                  <a:extLst>
                    <a:ext uri="{96DAC541-7B7A-43D3-8B79-37D633B846F1}">
                      <asvg:svgBlip xmlns:asvg="http://schemas.microsoft.com/office/drawing/2016/SVG/main" r:embed="rId4"/>
                    </a:ext>
                  </a:extLst>
                </a:blip>
              </a:buBlip>
            </a:pPr>
            <a:r>
              <a:rPr lang="en-GB" sz="1800" dirty="0"/>
              <a:t>Decide the beginning and end points of the process being improved.</a:t>
            </a:r>
          </a:p>
          <a:p>
            <a:pPr indent="-234000">
              <a:lnSpc>
                <a:spcPts val="2300"/>
              </a:lnSpc>
              <a:spcBef>
                <a:spcPts val="1600"/>
              </a:spcBef>
              <a:buSzPct val="140000"/>
              <a:buBlip>
                <a:blip r:embed="rId3">
                  <a:extLst>
                    <a:ext uri="{96DAC541-7B7A-43D3-8B79-37D633B846F1}">
                      <asvg:svgBlip xmlns:asvg="http://schemas.microsoft.com/office/drawing/2016/SVG/main" r:embed="rId4"/>
                    </a:ext>
                  </a:extLst>
                </a:blip>
              </a:buBlip>
            </a:pPr>
            <a:r>
              <a:rPr lang="en-GB" sz="1800" dirty="0"/>
              <a:t>Identify the steps of the process as done at present.</a:t>
            </a:r>
          </a:p>
          <a:p>
            <a:pPr indent="-234000">
              <a:lnSpc>
                <a:spcPts val="2300"/>
              </a:lnSpc>
              <a:spcBef>
                <a:spcPts val="1600"/>
              </a:spcBef>
              <a:buSzPct val="140000"/>
              <a:buBlip>
                <a:blip r:embed="rId3">
                  <a:extLst>
                    <a:ext uri="{96DAC541-7B7A-43D3-8B79-37D633B846F1}">
                      <asvg:svgBlip xmlns:asvg="http://schemas.microsoft.com/office/drawing/2016/SVG/main" r:embed="rId4"/>
                    </a:ext>
                  </a:extLst>
                </a:blip>
              </a:buBlip>
            </a:pPr>
            <a:r>
              <a:rPr lang="en-GB" sz="1800" dirty="0"/>
              <a:t>Link the steps with arrows showing direction.</a:t>
            </a:r>
          </a:p>
          <a:p>
            <a:pPr indent="-234000">
              <a:lnSpc>
                <a:spcPts val="2300"/>
              </a:lnSpc>
              <a:spcBef>
                <a:spcPts val="1600"/>
              </a:spcBef>
              <a:buSzPct val="140000"/>
              <a:buBlip>
                <a:blip r:embed="rId3">
                  <a:extLst>
                    <a:ext uri="{96DAC541-7B7A-43D3-8B79-37D633B846F1}">
                      <asvg:svgBlip xmlns:asvg="http://schemas.microsoft.com/office/drawing/2016/SVG/main" r:embed="rId4"/>
                    </a:ext>
                  </a:extLst>
                </a:blip>
              </a:buBlip>
            </a:pPr>
            <a:r>
              <a:rPr lang="en-GB" sz="1800" dirty="0"/>
              <a:t>Review the flowchart to see whether the steps can be improved </a:t>
            </a:r>
            <a:br>
              <a:rPr lang="en-GB" sz="1800" dirty="0"/>
            </a:br>
            <a:r>
              <a:rPr lang="en-GB" sz="1800" dirty="0"/>
              <a:t> upon to achieve the end point efficiently.</a:t>
            </a:r>
          </a:p>
          <a:p>
            <a:pPr marL="342000">
              <a:lnSpc>
                <a:spcPts val="2300"/>
              </a:lnSpc>
              <a:buSzPct val="100000"/>
            </a:pPr>
            <a:r>
              <a:rPr lang="en-GB" sz="1800" dirty="0"/>
              <a:t>Are some steps unnecessary?</a:t>
            </a:r>
          </a:p>
          <a:p>
            <a:pPr marL="342000">
              <a:lnSpc>
                <a:spcPts val="2300"/>
              </a:lnSpc>
              <a:spcBef>
                <a:spcPts val="400"/>
              </a:spcBef>
              <a:buSzPct val="100000"/>
            </a:pPr>
            <a:r>
              <a:rPr lang="en-GB" sz="1800" dirty="0"/>
              <a:t>Can the order of steps be changed to make things better or easier?</a:t>
            </a:r>
          </a:p>
          <a:p>
            <a:pPr marL="0" indent="0">
              <a:lnSpc>
                <a:spcPts val="2300"/>
              </a:lnSpc>
              <a:spcBef>
                <a:spcPts val="1600"/>
              </a:spcBef>
              <a:buNone/>
            </a:pPr>
            <a:endParaRPr lang="en-GB" sz="1800" dirty="0"/>
          </a:p>
          <a:p>
            <a:pPr>
              <a:lnSpc>
                <a:spcPts val="2300"/>
              </a:lnSpc>
              <a:spcBef>
                <a:spcPts val="1600"/>
              </a:spcBef>
            </a:pPr>
            <a:endParaRPr lang="en-NO" sz="1800" dirty="0"/>
          </a:p>
        </p:txBody>
      </p:sp>
      <p:sp>
        <p:nvSpPr>
          <p:cNvPr id="4" name="Content Placeholder 1">
            <a:extLst>
              <a:ext uri="{FF2B5EF4-FFF2-40B4-BE49-F238E27FC236}">
                <a16:creationId xmlns:a16="http://schemas.microsoft.com/office/drawing/2014/main" id="{D0746549-6C15-13A6-9A5E-0EE562B905AA}"/>
              </a:ext>
            </a:extLst>
          </p:cNvPr>
          <p:cNvSpPr txBox="1">
            <a:spLocks/>
          </p:cNvSpPr>
          <p:nvPr/>
        </p:nvSpPr>
        <p:spPr>
          <a:xfrm>
            <a:off x="519047" y="1734853"/>
            <a:ext cx="8117649" cy="54298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defTabSz="342900">
              <a:buNone/>
              <a:defRPr/>
            </a:pPr>
            <a:r>
              <a:rPr lang="en-US" sz="1800" b="1" dirty="0">
                <a:solidFill>
                  <a:schemeClr val="tx1"/>
                </a:solidFill>
              </a:rPr>
              <a:t>Process flowchart: </a:t>
            </a:r>
            <a:r>
              <a:rPr lang="en-US" sz="1800" dirty="0">
                <a:solidFill>
                  <a:schemeClr val="tx1"/>
                </a:solidFill>
              </a:rPr>
              <a:t>Locate problems in a process </a:t>
            </a:r>
          </a:p>
        </p:txBody>
      </p:sp>
    </p:spTree>
    <p:extLst>
      <p:ext uri="{BB962C8B-B14F-4D97-AF65-F5344CB8AC3E}">
        <p14:creationId xmlns:p14="http://schemas.microsoft.com/office/powerpoint/2010/main" val="294506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561A79-FF48-3CD1-AC8B-BB3B6E185EA4}"/>
              </a:ext>
            </a:extLst>
          </p:cNvPr>
          <p:cNvSpPr>
            <a:spLocks noGrp="1"/>
          </p:cNvSpPr>
          <p:nvPr>
            <p:ph type="title"/>
          </p:nvPr>
        </p:nvSpPr>
        <p:spPr/>
        <p:txBody>
          <a:bodyPr/>
          <a:lstStyle/>
          <a:p>
            <a:r>
              <a:rPr lang="en-US" dirty="0"/>
              <a:t>Make a pr</a:t>
            </a:r>
            <a:r>
              <a:rPr lang="en-US" sz="2800" b="1" dirty="0"/>
              <a:t>ocess flowchart</a:t>
            </a:r>
            <a:endParaRPr lang="en-NO" dirty="0"/>
          </a:p>
        </p:txBody>
      </p:sp>
      <p:sp>
        <p:nvSpPr>
          <p:cNvPr id="4" name="Process 3">
            <a:extLst>
              <a:ext uri="{FF2B5EF4-FFF2-40B4-BE49-F238E27FC236}">
                <a16:creationId xmlns:a16="http://schemas.microsoft.com/office/drawing/2014/main" id="{5AC2C783-F0A0-1902-9038-3F481D727C2C}"/>
              </a:ext>
            </a:extLst>
          </p:cNvPr>
          <p:cNvSpPr/>
          <p:nvPr/>
        </p:nvSpPr>
        <p:spPr>
          <a:xfrm>
            <a:off x="5963754" y="1879592"/>
            <a:ext cx="1411601" cy="953876"/>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Steps</a:t>
            </a:r>
          </a:p>
        </p:txBody>
      </p:sp>
      <p:sp>
        <p:nvSpPr>
          <p:cNvPr id="5" name="Decision 5">
            <a:extLst>
              <a:ext uri="{FF2B5EF4-FFF2-40B4-BE49-F238E27FC236}">
                <a16:creationId xmlns:a16="http://schemas.microsoft.com/office/drawing/2014/main" id="{DEB936FC-CB1E-EE29-F12A-85BE3CD4944E}"/>
              </a:ext>
            </a:extLst>
          </p:cNvPr>
          <p:cNvSpPr/>
          <p:nvPr/>
        </p:nvSpPr>
        <p:spPr>
          <a:xfrm>
            <a:off x="5460576" y="3535290"/>
            <a:ext cx="2417957" cy="913940"/>
          </a:xfrm>
          <a:prstGeom prst="flowChartDecis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Option</a:t>
            </a:r>
          </a:p>
          <a:p>
            <a:pPr algn="ctr"/>
            <a:r>
              <a:rPr lang="en-US" sz="1600" b="1" dirty="0">
                <a:solidFill>
                  <a:schemeClr val="tx1"/>
                </a:solidFill>
                <a:latin typeface="Arial" panose="020B0604020202020204" pitchFamily="34" charset="0"/>
                <a:cs typeface="Arial" panose="020B0604020202020204" pitchFamily="34" charset="0"/>
              </a:rPr>
              <a:t>(diamond)</a:t>
            </a:r>
          </a:p>
        </p:txBody>
      </p:sp>
      <p:sp>
        <p:nvSpPr>
          <p:cNvPr id="6" name="Right Arrow 5">
            <a:extLst>
              <a:ext uri="{FF2B5EF4-FFF2-40B4-BE49-F238E27FC236}">
                <a16:creationId xmlns:a16="http://schemas.microsoft.com/office/drawing/2014/main" id="{05C0C7B8-3667-3048-A1A3-BAFDBE8A9FC7}"/>
              </a:ext>
            </a:extLst>
          </p:cNvPr>
          <p:cNvSpPr/>
          <p:nvPr/>
        </p:nvSpPr>
        <p:spPr>
          <a:xfrm>
            <a:off x="4825626" y="2145530"/>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C78A008-9831-5A99-803C-1A91025B525E}"/>
              </a:ext>
            </a:extLst>
          </p:cNvPr>
          <p:cNvSpPr txBox="1"/>
          <p:nvPr/>
        </p:nvSpPr>
        <p:spPr>
          <a:xfrm>
            <a:off x="4755837" y="3327766"/>
            <a:ext cx="573356" cy="338554"/>
          </a:xfrm>
          <a:prstGeom prst="rect">
            <a:avLst/>
          </a:prstGeom>
          <a:solidFill>
            <a:schemeClr val="bg2"/>
          </a:solidFill>
          <a:ln>
            <a:noFill/>
          </a:ln>
        </p:spPr>
        <p:txBody>
          <a:bodyPr wrap="square" rtlCol="0">
            <a:spAutoFit/>
          </a:bodyPr>
          <a:lstStyle/>
          <a:p>
            <a:pPr algn="ctr"/>
            <a:r>
              <a:rPr lang="en-US" sz="1600" b="1" dirty="0">
                <a:latin typeface="Arial" panose="020B0604020202020204" pitchFamily="34" charset="0"/>
                <a:cs typeface="Arial" panose="020B0604020202020204" pitchFamily="34" charset="0"/>
              </a:rPr>
              <a:t>Yes</a:t>
            </a:r>
          </a:p>
        </p:txBody>
      </p:sp>
      <p:sp>
        <p:nvSpPr>
          <p:cNvPr id="9" name="TextBox 8">
            <a:extLst>
              <a:ext uri="{FF2B5EF4-FFF2-40B4-BE49-F238E27FC236}">
                <a16:creationId xmlns:a16="http://schemas.microsoft.com/office/drawing/2014/main" id="{8052E75D-766C-E220-7BC7-B53C3AF225E0}"/>
              </a:ext>
            </a:extLst>
          </p:cNvPr>
          <p:cNvSpPr txBox="1"/>
          <p:nvPr/>
        </p:nvSpPr>
        <p:spPr>
          <a:xfrm>
            <a:off x="7051842" y="4585350"/>
            <a:ext cx="589723" cy="338554"/>
          </a:xfrm>
          <a:prstGeom prst="rect">
            <a:avLst/>
          </a:prstGeom>
          <a:solidFill>
            <a:schemeClr val="bg2"/>
          </a:solidFill>
          <a:ln>
            <a:noFill/>
          </a:ln>
        </p:spPr>
        <p:txBody>
          <a:bodyPr wrap="square" rtlCol="0">
            <a:spAutoFit/>
          </a:bodyPr>
          <a:lstStyle/>
          <a:p>
            <a:pPr algn="ctr"/>
            <a:r>
              <a:rPr lang="en-US" sz="1600" b="1" dirty="0">
                <a:latin typeface="Arial" panose="020B0604020202020204" pitchFamily="34" charset="0"/>
                <a:cs typeface="Arial" panose="020B0604020202020204" pitchFamily="34" charset="0"/>
              </a:rPr>
              <a:t>No</a:t>
            </a:r>
          </a:p>
        </p:txBody>
      </p:sp>
      <p:sp>
        <p:nvSpPr>
          <p:cNvPr id="10" name="Right Arrow 9">
            <a:extLst>
              <a:ext uri="{FF2B5EF4-FFF2-40B4-BE49-F238E27FC236}">
                <a16:creationId xmlns:a16="http://schemas.microsoft.com/office/drawing/2014/main" id="{C91C4412-8173-CBA5-399C-01C66786E552}"/>
              </a:ext>
            </a:extLst>
          </p:cNvPr>
          <p:cNvSpPr/>
          <p:nvPr/>
        </p:nvSpPr>
        <p:spPr>
          <a:xfrm rot="10800000">
            <a:off x="4835214" y="3778779"/>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a:extLst>
              <a:ext uri="{FF2B5EF4-FFF2-40B4-BE49-F238E27FC236}">
                <a16:creationId xmlns:a16="http://schemas.microsoft.com/office/drawing/2014/main" id="{B8230B47-B775-24CD-7666-5DE0E1DDCB3C}"/>
              </a:ext>
            </a:extLst>
          </p:cNvPr>
          <p:cNvSpPr/>
          <p:nvPr/>
        </p:nvSpPr>
        <p:spPr>
          <a:xfrm rot="10800000">
            <a:off x="2516122" y="5348113"/>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loud Callout 11">
            <a:extLst>
              <a:ext uri="{FF2B5EF4-FFF2-40B4-BE49-F238E27FC236}">
                <a16:creationId xmlns:a16="http://schemas.microsoft.com/office/drawing/2014/main" id="{9398555A-F8B7-102F-D695-508FB78D8D66}"/>
              </a:ext>
            </a:extLst>
          </p:cNvPr>
          <p:cNvSpPr/>
          <p:nvPr/>
        </p:nvSpPr>
        <p:spPr>
          <a:xfrm>
            <a:off x="5590726" y="5204894"/>
            <a:ext cx="2155373" cy="930689"/>
          </a:xfrm>
          <a:prstGeom prst="cloudCallout">
            <a:avLst>
              <a:gd name="adj1" fmla="val -32143"/>
              <a:gd name="adj2" fmla="val 1844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Step not clear (cloud)</a:t>
            </a:r>
          </a:p>
        </p:txBody>
      </p:sp>
      <p:sp>
        <p:nvSpPr>
          <p:cNvPr id="14" name="Process 3">
            <a:extLst>
              <a:ext uri="{FF2B5EF4-FFF2-40B4-BE49-F238E27FC236}">
                <a16:creationId xmlns:a16="http://schemas.microsoft.com/office/drawing/2014/main" id="{C283F090-DBBD-5DE5-436E-1AA69D2F8CA4}"/>
              </a:ext>
            </a:extLst>
          </p:cNvPr>
          <p:cNvSpPr/>
          <p:nvPr/>
        </p:nvSpPr>
        <p:spPr>
          <a:xfrm>
            <a:off x="1031762" y="1864701"/>
            <a:ext cx="1411602" cy="7968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Start </a:t>
            </a:r>
          </a:p>
          <a:p>
            <a:pPr algn="ctr"/>
            <a:r>
              <a:rPr lang="en-US" sz="1600" b="1" dirty="0">
                <a:solidFill>
                  <a:schemeClr val="tx1"/>
                </a:solidFill>
                <a:latin typeface="Arial" panose="020B0604020202020204" pitchFamily="34" charset="0"/>
                <a:cs typeface="Arial" panose="020B0604020202020204" pitchFamily="34" charset="0"/>
              </a:rPr>
              <a:t>(oval)</a:t>
            </a:r>
          </a:p>
        </p:txBody>
      </p:sp>
      <p:sp>
        <p:nvSpPr>
          <p:cNvPr id="15" name="Right Arrow 14">
            <a:extLst>
              <a:ext uri="{FF2B5EF4-FFF2-40B4-BE49-F238E27FC236}">
                <a16:creationId xmlns:a16="http://schemas.microsoft.com/office/drawing/2014/main" id="{B85AC682-C6C1-F19C-4ADB-F37D2A834A3D}"/>
              </a:ext>
            </a:extLst>
          </p:cNvPr>
          <p:cNvSpPr/>
          <p:nvPr/>
        </p:nvSpPr>
        <p:spPr>
          <a:xfrm>
            <a:off x="2624467" y="2120208"/>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rocess 3">
            <a:extLst>
              <a:ext uri="{FF2B5EF4-FFF2-40B4-BE49-F238E27FC236}">
                <a16:creationId xmlns:a16="http://schemas.microsoft.com/office/drawing/2014/main" id="{5613E2C0-4ABD-83E4-997D-8EA37A1C9FF3}"/>
              </a:ext>
            </a:extLst>
          </p:cNvPr>
          <p:cNvSpPr/>
          <p:nvPr/>
        </p:nvSpPr>
        <p:spPr>
          <a:xfrm>
            <a:off x="3210750" y="1932154"/>
            <a:ext cx="1423502" cy="953876"/>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Steps of the process (rectangles)</a:t>
            </a:r>
          </a:p>
        </p:txBody>
      </p:sp>
      <p:sp>
        <p:nvSpPr>
          <p:cNvPr id="19" name="Process 3">
            <a:extLst>
              <a:ext uri="{FF2B5EF4-FFF2-40B4-BE49-F238E27FC236}">
                <a16:creationId xmlns:a16="http://schemas.microsoft.com/office/drawing/2014/main" id="{BB01D696-E40E-FD1B-77D3-8824C9270B8C}"/>
              </a:ext>
            </a:extLst>
          </p:cNvPr>
          <p:cNvSpPr/>
          <p:nvPr/>
        </p:nvSpPr>
        <p:spPr>
          <a:xfrm>
            <a:off x="947877" y="5163537"/>
            <a:ext cx="1411602" cy="796808"/>
          </a:xfrm>
          <a:prstGeom prst="ellipse">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Finish </a:t>
            </a:r>
          </a:p>
          <a:p>
            <a:pPr algn="ctr"/>
            <a:r>
              <a:rPr lang="en-US" sz="1600" b="1" dirty="0">
                <a:solidFill>
                  <a:schemeClr val="tx1"/>
                </a:solidFill>
                <a:latin typeface="Arial" panose="020B0604020202020204" pitchFamily="34" charset="0"/>
                <a:cs typeface="Arial" panose="020B0604020202020204" pitchFamily="34" charset="0"/>
              </a:rPr>
              <a:t>(oval)</a:t>
            </a:r>
          </a:p>
        </p:txBody>
      </p:sp>
      <p:sp>
        <p:nvSpPr>
          <p:cNvPr id="20" name="Right Arrow 19">
            <a:extLst>
              <a:ext uri="{FF2B5EF4-FFF2-40B4-BE49-F238E27FC236}">
                <a16:creationId xmlns:a16="http://schemas.microsoft.com/office/drawing/2014/main" id="{BB7EEB12-B863-167F-066D-23C505A15926}"/>
              </a:ext>
            </a:extLst>
          </p:cNvPr>
          <p:cNvSpPr/>
          <p:nvPr/>
        </p:nvSpPr>
        <p:spPr>
          <a:xfrm rot="10800000">
            <a:off x="4825627" y="5330957"/>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ight Arrow 20">
            <a:extLst>
              <a:ext uri="{FF2B5EF4-FFF2-40B4-BE49-F238E27FC236}">
                <a16:creationId xmlns:a16="http://schemas.microsoft.com/office/drawing/2014/main" id="{58A8FD6A-1A4E-7486-2667-F023B3DE2182}"/>
              </a:ext>
            </a:extLst>
          </p:cNvPr>
          <p:cNvSpPr/>
          <p:nvPr/>
        </p:nvSpPr>
        <p:spPr>
          <a:xfrm rot="10800000">
            <a:off x="2516122" y="3745005"/>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ight Arrow 21">
            <a:extLst>
              <a:ext uri="{FF2B5EF4-FFF2-40B4-BE49-F238E27FC236}">
                <a16:creationId xmlns:a16="http://schemas.microsoft.com/office/drawing/2014/main" id="{17EF81F8-0C8A-8E56-4F8F-68BA74359D62}"/>
              </a:ext>
            </a:extLst>
          </p:cNvPr>
          <p:cNvSpPr/>
          <p:nvPr/>
        </p:nvSpPr>
        <p:spPr>
          <a:xfrm rot="5400000">
            <a:off x="1436082" y="4674219"/>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rocess 3">
            <a:extLst>
              <a:ext uri="{FF2B5EF4-FFF2-40B4-BE49-F238E27FC236}">
                <a16:creationId xmlns:a16="http://schemas.microsoft.com/office/drawing/2014/main" id="{9183EDF5-E9EF-536E-A5F8-F09859F5BD6F}"/>
              </a:ext>
            </a:extLst>
          </p:cNvPr>
          <p:cNvSpPr/>
          <p:nvPr/>
        </p:nvSpPr>
        <p:spPr>
          <a:xfrm>
            <a:off x="1031762" y="3561006"/>
            <a:ext cx="1411601" cy="953876"/>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Steps</a:t>
            </a:r>
          </a:p>
        </p:txBody>
      </p:sp>
      <p:sp>
        <p:nvSpPr>
          <p:cNvPr id="25" name="Process 24">
            <a:extLst>
              <a:ext uri="{FF2B5EF4-FFF2-40B4-BE49-F238E27FC236}">
                <a16:creationId xmlns:a16="http://schemas.microsoft.com/office/drawing/2014/main" id="{31BBF56A-D107-2BED-9DFE-A01391AA18DC}"/>
              </a:ext>
            </a:extLst>
          </p:cNvPr>
          <p:cNvSpPr/>
          <p:nvPr/>
        </p:nvSpPr>
        <p:spPr>
          <a:xfrm>
            <a:off x="3210750" y="3561006"/>
            <a:ext cx="1411601" cy="953876"/>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Steps</a:t>
            </a:r>
          </a:p>
        </p:txBody>
      </p:sp>
      <p:sp>
        <p:nvSpPr>
          <p:cNvPr id="26" name="Process 25">
            <a:extLst>
              <a:ext uri="{FF2B5EF4-FFF2-40B4-BE49-F238E27FC236}">
                <a16:creationId xmlns:a16="http://schemas.microsoft.com/office/drawing/2014/main" id="{62AB31E3-3EAE-3196-C6BD-DF355070AB3F}"/>
              </a:ext>
            </a:extLst>
          </p:cNvPr>
          <p:cNvSpPr/>
          <p:nvPr/>
        </p:nvSpPr>
        <p:spPr>
          <a:xfrm>
            <a:off x="3210750" y="5065101"/>
            <a:ext cx="1411601" cy="953876"/>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Steps</a:t>
            </a:r>
          </a:p>
        </p:txBody>
      </p:sp>
      <p:sp>
        <p:nvSpPr>
          <p:cNvPr id="27" name="Right Arrow 26">
            <a:extLst>
              <a:ext uri="{FF2B5EF4-FFF2-40B4-BE49-F238E27FC236}">
                <a16:creationId xmlns:a16="http://schemas.microsoft.com/office/drawing/2014/main" id="{7F086918-C195-0669-6C05-EB1C9566C7F6}"/>
              </a:ext>
            </a:extLst>
          </p:cNvPr>
          <p:cNvSpPr/>
          <p:nvPr/>
        </p:nvSpPr>
        <p:spPr>
          <a:xfrm rot="5400000">
            <a:off x="6432627" y="4674219"/>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ight Arrow 27">
            <a:extLst>
              <a:ext uri="{FF2B5EF4-FFF2-40B4-BE49-F238E27FC236}">
                <a16:creationId xmlns:a16="http://schemas.microsoft.com/office/drawing/2014/main" id="{FD765BCE-4F83-77FD-8537-DCDB5CD68BEF}"/>
              </a:ext>
            </a:extLst>
          </p:cNvPr>
          <p:cNvSpPr/>
          <p:nvPr/>
        </p:nvSpPr>
        <p:spPr>
          <a:xfrm rot="5400000">
            <a:off x="6424463" y="2951558"/>
            <a:ext cx="487900" cy="35519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6982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8FBF0-D1D7-0267-3B23-606A50C78690}"/>
              </a:ext>
            </a:extLst>
          </p:cNvPr>
          <p:cNvSpPr>
            <a:spLocks noGrp="1"/>
          </p:cNvSpPr>
          <p:nvPr>
            <p:ph type="title"/>
          </p:nvPr>
        </p:nvSpPr>
        <p:spPr/>
        <p:txBody>
          <a:bodyPr/>
          <a:lstStyle/>
          <a:p>
            <a:r>
              <a:rPr lang="en-GB" sz="2800" dirty="0"/>
              <a:t>Analyse the problem using the 5 Whys or the Fishbone</a:t>
            </a:r>
            <a:endParaRPr lang="en-NO" dirty="0"/>
          </a:p>
        </p:txBody>
      </p:sp>
      <p:sp>
        <p:nvSpPr>
          <p:cNvPr id="2" name="Content Placeholder 1">
            <a:extLst>
              <a:ext uri="{FF2B5EF4-FFF2-40B4-BE49-F238E27FC236}">
                <a16:creationId xmlns:a16="http://schemas.microsoft.com/office/drawing/2014/main" id="{210257E8-838B-F417-D38D-D64F01B8372F}"/>
              </a:ext>
            </a:extLst>
          </p:cNvPr>
          <p:cNvSpPr>
            <a:spLocks noGrp="1"/>
          </p:cNvSpPr>
          <p:nvPr>
            <p:ph idx="1"/>
          </p:nvPr>
        </p:nvSpPr>
        <p:spPr>
          <a:prstGeom prst="rect">
            <a:avLst/>
          </a:prstGeom>
        </p:spPr>
        <p:txBody>
          <a:bodyPr/>
          <a:lstStyle/>
          <a:p>
            <a:pPr>
              <a:spcBef>
                <a:spcPts val="1600"/>
              </a:spcBef>
            </a:pPr>
            <a:r>
              <a:rPr lang="en-GB" sz="1800" b="1" dirty="0"/>
              <a:t>Why?</a:t>
            </a:r>
          </a:p>
          <a:p>
            <a:pPr>
              <a:spcBef>
                <a:spcPts val="1600"/>
              </a:spcBef>
            </a:pPr>
            <a:r>
              <a:rPr lang="en-GB" sz="1800" b="1" dirty="0"/>
              <a:t>Why?</a:t>
            </a:r>
          </a:p>
          <a:p>
            <a:pPr>
              <a:spcBef>
                <a:spcPts val="1600"/>
              </a:spcBef>
            </a:pPr>
            <a:r>
              <a:rPr lang="en-GB" sz="1800" b="1" dirty="0"/>
              <a:t>Why?</a:t>
            </a:r>
          </a:p>
          <a:p>
            <a:pPr>
              <a:spcBef>
                <a:spcPts val="1600"/>
              </a:spcBef>
            </a:pPr>
            <a:r>
              <a:rPr lang="en-GB" sz="1800" b="1" dirty="0"/>
              <a:t>Why?</a:t>
            </a:r>
          </a:p>
          <a:p>
            <a:pPr>
              <a:spcBef>
                <a:spcPts val="1600"/>
              </a:spcBef>
            </a:pPr>
            <a:r>
              <a:rPr lang="en-GB" sz="1800" b="1" dirty="0"/>
              <a:t>Why?</a:t>
            </a:r>
          </a:p>
        </p:txBody>
      </p:sp>
      <p:pic>
        <p:nvPicPr>
          <p:cNvPr id="4" name="Picture 3">
            <a:extLst>
              <a:ext uri="{FF2B5EF4-FFF2-40B4-BE49-F238E27FC236}">
                <a16:creationId xmlns:a16="http://schemas.microsoft.com/office/drawing/2014/main" id="{D4F42262-964D-C934-06B5-B4DE9268FE9E}"/>
              </a:ext>
            </a:extLst>
          </p:cNvPr>
          <p:cNvPicPr>
            <a:picLocks noChangeAspect="1"/>
          </p:cNvPicPr>
          <p:nvPr/>
        </p:nvPicPr>
        <p:blipFill>
          <a:blip r:embed="rId3"/>
          <a:stretch>
            <a:fillRect/>
          </a:stretch>
        </p:blipFill>
        <p:spPr>
          <a:xfrm>
            <a:off x="1945804" y="2206575"/>
            <a:ext cx="6487243" cy="2754977"/>
          </a:xfrm>
          <a:prstGeom prst="rect">
            <a:avLst/>
          </a:prstGeom>
          <a:solidFill>
            <a:schemeClr val="bg1"/>
          </a:solidFill>
          <a:ln>
            <a:noFill/>
          </a:ln>
        </p:spPr>
      </p:pic>
      <p:sp>
        <p:nvSpPr>
          <p:cNvPr id="5" name="Rectangle 4">
            <a:extLst>
              <a:ext uri="{FF2B5EF4-FFF2-40B4-BE49-F238E27FC236}">
                <a16:creationId xmlns:a16="http://schemas.microsoft.com/office/drawing/2014/main" id="{DF7E79D6-3D54-7228-2CB0-6D4459A9B983}"/>
              </a:ext>
            </a:extLst>
          </p:cNvPr>
          <p:cNvSpPr/>
          <p:nvPr/>
        </p:nvSpPr>
        <p:spPr>
          <a:xfrm>
            <a:off x="1763485" y="1734853"/>
            <a:ext cx="6839025" cy="36494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5366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D1F950-26E6-99ED-DE25-A50C4AACDAB3}"/>
              </a:ext>
            </a:extLst>
          </p:cNvPr>
          <p:cNvSpPr/>
          <p:nvPr/>
        </p:nvSpPr>
        <p:spPr>
          <a:xfrm>
            <a:off x="0" y="-134938"/>
            <a:ext cx="9144000" cy="6992938"/>
          </a:xfrm>
          <a:prstGeom prst="rect">
            <a:avLst/>
          </a:prstGeom>
          <a:solidFill>
            <a:srgbClr val="CBE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GB" sz="1690" dirty="0"/>
          </a:p>
        </p:txBody>
      </p:sp>
      <p:sp>
        <p:nvSpPr>
          <p:cNvPr id="6" name="Title 5">
            <a:extLst>
              <a:ext uri="{FF2B5EF4-FFF2-40B4-BE49-F238E27FC236}">
                <a16:creationId xmlns:a16="http://schemas.microsoft.com/office/drawing/2014/main" id="{1B8642BA-95AE-3744-B086-B1CE86C74922}"/>
              </a:ext>
            </a:extLst>
          </p:cNvPr>
          <p:cNvSpPr>
            <a:spLocks noGrp="1"/>
          </p:cNvSpPr>
          <p:nvPr>
            <p:ph type="title"/>
          </p:nvPr>
        </p:nvSpPr>
        <p:spPr>
          <a:prstGeom prst="rect">
            <a:avLst/>
          </a:prstGeom>
        </p:spPr>
        <p:txBody>
          <a:bodyPr/>
          <a:lstStyle/>
          <a:p>
            <a:pPr algn="ctr"/>
            <a:r>
              <a:rPr lang="en-GB" sz="4000" dirty="0"/>
              <a:t>Goal and </a:t>
            </a:r>
            <a:r>
              <a:rPr lang="nb-NO" sz="4000" dirty="0"/>
              <a:t>l</a:t>
            </a:r>
            <a:r>
              <a:rPr lang="en-NO" sz="4000" dirty="0"/>
              <a:t>earning </a:t>
            </a:r>
            <a:r>
              <a:rPr lang="en-GB" sz="4000" dirty="0"/>
              <a:t>outcomes</a:t>
            </a:r>
            <a:endParaRPr lang="en-NO" sz="4000" dirty="0"/>
          </a:p>
        </p:txBody>
      </p:sp>
      <p:sp>
        <p:nvSpPr>
          <p:cNvPr id="2" name="Content Placeholder 1">
            <a:extLst>
              <a:ext uri="{FF2B5EF4-FFF2-40B4-BE49-F238E27FC236}">
                <a16:creationId xmlns:a16="http://schemas.microsoft.com/office/drawing/2014/main" id="{CF121FFE-1F8A-FDB8-4989-F2F7645B4F56}"/>
              </a:ext>
            </a:extLst>
          </p:cNvPr>
          <p:cNvSpPr txBox="1">
            <a:spLocks/>
          </p:cNvSpPr>
          <p:nvPr/>
        </p:nvSpPr>
        <p:spPr>
          <a:xfrm>
            <a:off x="3775852" y="1707356"/>
            <a:ext cx="5055632" cy="459276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accent3">
                    <a:lumMod val="50000"/>
                  </a:schemeClr>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ts val="2300"/>
              </a:lnSpc>
              <a:spcAft>
                <a:spcPts val="600"/>
              </a:spcAft>
              <a:buNone/>
            </a:pPr>
            <a:r>
              <a:rPr lang="en-GB" sz="1800" b="1" dirty="0">
                <a:solidFill>
                  <a:schemeClr val="tx1"/>
                </a:solidFill>
              </a:rPr>
              <a:t>Data collection and use are essential </a:t>
            </a:r>
            <a:br>
              <a:rPr lang="en-GB" sz="1800" b="1" dirty="0">
                <a:solidFill>
                  <a:schemeClr val="tx1"/>
                </a:solidFill>
              </a:rPr>
            </a:br>
            <a:r>
              <a:rPr lang="en-GB" sz="1800" b="1" dirty="0">
                <a:solidFill>
                  <a:schemeClr val="tx1"/>
                </a:solidFill>
              </a:rPr>
              <a:t>to providing quality newborn care.</a:t>
            </a:r>
          </a:p>
          <a:p>
            <a:pPr marL="157480" indent="-157480">
              <a:lnSpc>
                <a:spcPts val="2300"/>
              </a:lnSpc>
              <a:spcAft>
                <a:spcPts val="600"/>
              </a:spcAft>
            </a:pPr>
            <a:r>
              <a:rPr lang="en-GB" sz="1800" dirty="0">
                <a:solidFill>
                  <a:schemeClr val="tx1"/>
                </a:solidFill>
                <a:latin typeface="Arial"/>
                <a:cs typeface="Arial"/>
              </a:rPr>
              <a:t>Collect data that supports essential functions</a:t>
            </a:r>
            <a:br>
              <a:rPr lang="en-GB" sz="1800" dirty="0">
                <a:solidFill>
                  <a:schemeClr val="tx1"/>
                </a:solidFill>
                <a:latin typeface="Arial"/>
                <a:cs typeface="Arial"/>
              </a:rPr>
            </a:br>
            <a:r>
              <a:rPr lang="en-GB" sz="1800" dirty="0">
                <a:solidFill>
                  <a:schemeClr val="tx1"/>
                </a:solidFill>
                <a:latin typeface="Arial"/>
                <a:cs typeface="Arial"/>
              </a:rPr>
              <a:t>at all levels of the health system.</a:t>
            </a:r>
            <a:endParaRPr lang="en-GB" sz="1800" dirty="0">
              <a:solidFill>
                <a:schemeClr val="tx1"/>
              </a:solidFill>
            </a:endParaRPr>
          </a:p>
          <a:p>
            <a:pPr marL="157480" indent="-157480">
              <a:lnSpc>
                <a:spcPts val="2300"/>
              </a:lnSpc>
              <a:spcAft>
                <a:spcPts val="600"/>
              </a:spcAft>
            </a:pPr>
            <a:r>
              <a:rPr lang="en-GB" sz="1800" dirty="0">
                <a:solidFill>
                  <a:schemeClr val="tx1"/>
                </a:solidFill>
                <a:latin typeface="Arial"/>
                <a:cs typeface="Arial"/>
              </a:rPr>
              <a:t>Ensure complete and accurate data collection.</a:t>
            </a:r>
            <a:endParaRPr lang="en-GB" sz="1800" dirty="0">
              <a:solidFill>
                <a:schemeClr val="tx1"/>
              </a:solidFill>
            </a:endParaRPr>
          </a:p>
          <a:p>
            <a:pPr>
              <a:lnSpc>
                <a:spcPts val="2300"/>
              </a:lnSpc>
              <a:spcAft>
                <a:spcPts val="600"/>
              </a:spcAft>
            </a:pPr>
            <a:r>
              <a:rPr lang="en-GB" sz="1800" dirty="0">
                <a:solidFill>
                  <a:schemeClr val="tx1"/>
                </a:solidFill>
              </a:rPr>
              <a:t>Use data in daily care of </a:t>
            </a:r>
            <a:r>
              <a:rPr lang="en-GB" sz="1800" dirty="0" err="1">
                <a:solidFill>
                  <a:schemeClr val="tx1"/>
                </a:solidFill>
              </a:rPr>
              <a:t>newborns</a:t>
            </a:r>
            <a:r>
              <a:rPr lang="en-GB" sz="1800" dirty="0">
                <a:solidFill>
                  <a:schemeClr val="tx1"/>
                </a:solidFill>
              </a:rPr>
              <a:t>. </a:t>
            </a:r>
          </a:p>
          <a:p>
            <a:pPr>
              <a:lnSpc>
                <a:spcPts val="2300"/>
              </a:lnSpc>
              <a:spcAft>
                <a:spcPts val="600"/>
              </a:spcAft>
            </a:pPr>
            <a:r>
              <a:rPr lang="en-GB" sz="1800" dirty="0">
                <a:solidFill>
                  <a:schemeClr val="tx1"/>
                </a:solidFill>
              </a:rPr>
              <a:t>Use data to track processes and outcomes. </a:t>
            </a:r>
          </a:p>
          <a:p>
            <a:pPr marL="157480" indent="-157480">
              <a:lnSpc>
                <a:spcPts val="2300"/>
              </a:lnSpc>
              <a:spcAft>
                <a:spcPts val="600"/>
              </a:spcAft>
            </a:pPr>
            <a:r>
              <a:rPr lang="en-GB" sz="1800" dirty="0">
                <a:solidFill>
                  <a:schemeClr val="tx1"/>
                </a:solidFill>
                <a:latin typeface="Arial"/>
                <a:cs typeface="Arial"/>
              </a:rPr>
              <a:t>Use data at the facility level to improve the </a:t>
            </a:r>
            <a:br>
              <a:rPr lang="en-GB" sz="1800" dirty="0">
                <a:solidFill>
                  <a:schemeClr val="tx1"/>
                </a:solidFill>
                <a:latin typeface="Arial"/>
                <a:cs typeface="Arial"/>
              </a:rPr>
            </a:br>
            <a:r>
              <a:rPr lang="en-GB" sz="1800" dirty="0">
                <a:solidFill>
                  <a:schemeClr val="tx1"/>
                </a:solidFill>
                <a:latin typeface="Arial"/>
                <a:cs typeface="Arial"/>
              </a:rPr>
              <a:t>process of care and specific outcomes.</a:t>
            </a:r>
          </a:p>
        </p:txBody>
      </p:sp>
      <p:pic>
        <p:nvPicPr>
          <p:cNvPr id="7" name="Picture 6" descr="A close up of a document&#10;&#10;Description automatically generated with low confidence">
            <a:extLst>
              <a:ext uri="{FF2B5EF4-FFF2-40B4-BE49-F238E27FC236}">
                <a16:creationId xmlns:a16="http://schemas.microsoft.com/office/drawing/2014/main" id="{4755C472-5CDE-D929-2FC0-B60D4262C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08" y="2252965"/>
            <a:ext cx="4144895" cy="3108671"/>
          </a:xfrm>
          <a:prstGeom prst="rect">
            <a:avLst/>
          </a:prstGeom>
        </p:spPr>
      </p:pic>
    </p:spTree>
    <p:extLst>
      <p:ext uri="{BB962C8B-B14F-4D97-AF65-F5344CB8AC3E}">
        <p14:creationId xmlns:p14="http://schemas.microsoft.com/office/powerpoint/2010/main" val="39111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63F9-91DA-B1C0-EEA9-DC1CE937911A}"/>
              </a:ext>
            </a:extLst>
          </p:cNvPr>
          <p:cNvSpPr/>
          <p:nvPr/>
        </p:nvSpPr>
        <p:spPr>
          <a:xfrm>
            <a:off x="514350" y="1714500"/>
            <a:ext cx="8147957" cy="2188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13EBBA7D-B41E-4318-FD87-1720ADD41A2D}"/>
              </a:ext>
            </a:extLst>
          </p:cNvPr>
          <p:cNvSpPr>
            <a:spLocks noGrp="1"/>
          </p:cNvSpPr>
          <p:nvPr>
            <p:ph type="title"/>
          </p:nvPr>
        </p:nvSpPr>
        <p:spPr/>
        <p:txBody>
          <a:bodyPr/>
          <a:lstStyle/>
          <a:p>
            <a:r>
              <a:rPr lang="en-US" sz="2800" dirty="0"/>
              <a:t>How will you choose what </a:t>
            </a:r>
            <a:br>
              <a:rPr lang="en-US" sz="2800" dirty="0"/>
            </a:br>
            <a:r>
              <a:rPr lang="en-US" sz="2800" dirty="0"/>
              <a:t>causes to change?</a:t>
            </a:r>
            <a:endParaRPr lang="en-NO" dirty="0"/>
          </a:p>
        </p:txBody>
      </p:sp>
      <p:sp>
        <p:nvSpPr>
          <p:cNvPr id="5" name="Content Placeholder 1">
            <a:extLst>
              <a:ext uri="{FF2B5EF4-FFF2-40B4-BE49-F238E27FC236}">
                <a16:creationId xmlns:a16="http://schemas.microsoft.com/office/drawing/2014/main" id="{A0C50776-F34A-F7D2-BA34-AFD914E6F961}"/>
              </a:ext>
            </a:extLst>
          </p:cNvPr>
          <p:cNvSpPr>
            <a:spLocks noGrp="1"/>
          </p:cNvSpPr>
          <p:nvPr>
            <p:ph idx="1"/>
          </p:nvPr>
        </p:nvSpPr>
        <p:spPr>
          <a:xfrm>
            <a:off x="582627" y="1820707"/>
            <a:ext cx="8054069" cy="4479411"/>
          </a:xfrm>
          <a:prstGeom prst="rect">
            <a:avLst/>
          </a:prstGeom>
        </p:spPr>
        <p:txBody>
          <a:bodyPr/>
          <a:lstStyle/>
          <a:p>
            <a:pPr>
              <a:spcBef>
                <a:spcPts val="1200"/>
              </a:spcBef>
            </a:pPr>
            <a:r>
              <a:rPr lang="en-US" sz="1800" b="1" kern="100" dirty="0">
                <a:effectLst/>
                <a:latin typeface="Arial" panose="020B0604020202020204" pitchFamily="34" charset="0"/>
                <a:ea typeface="Calibri" panose="020F0502020204030204" pitchFamily="34" charset="0"/>
                <a:cs typeface="Arial" panose="020B0604020202020204" pitchFamily="34" charset="0"/>
              </a:rPr>
              <a:t>Importance</a:t>
            </a:r>
            <a:r>
              <a:rPr lang="en-US" sz="1800" kern="100" dirty="0">
                <a:effectLst/>
                <a:latin typeface="Arial" panose="020B0604020202020204" pitchFamily="34" charset="0"/>
                <a:ea typeface="Calibri" panose="020F0502020204030204" pitchFamily="34" charset="0"/>
                <a:cs typeface="Arial" panose="020B0604020202020204" pitchFamily="34" charset="0"/>
              </a:rPr>
              <a:t> – account for most of the problem</a:t>
            </a:r>
          </a:p>
          <a:p>
            <a:pPr>
              <a:spcBef>
                <a:spcPts val="1600"/>
              </a:spcBef>
            </a:pPr>
            <a:r>
              <a:rPr lang="en-US" sz="1800" b="1" kern="100" dirty="0">
                <a:effectLst/>
                <a:latin typeface="Arial" panose="020B0604020202020204" pitchFamily="34" charset="0"/>
                <a:ea typeface="Calibri" panose="020F0502020204030204" pitchFamily="34" charset="0"/>
                <a:cs typeface="Arial" panose="020B0604020202020204" pitchFamily="34" charset="0"/>
              </a:rPr>
              <a:t>Cost</a:t>
            </a:r>
            <a:r>
              <a:rPr lang="en-US" sz="1800" kern="100" dirty="0">
                <a:effectLst/>
                <a:latin typeface="Arial" panose="020B0604020202020204" pitchFamily="34" charset="0"/>
                <a:ea typeface="Calibri" panose="020F0502020204030204" pitchFamily="34" charset="0"/>
                <a:cs typeface="Arial" panose="020B0604020202020204" pitchFamily="34" charset="0"/>
              </a:rPr>
              <a:t> - affordable</a:t>
            </a:r>
          </a:p>
          <a:p>
            <a:pPr>
              <a:spcBef>
                <a:spcPts val="1200"/>
              </a:spcBef>
            </a:pPr>
            <a:r>
              <a:rPr lang="en-US" sz="1800" b="1" dirty="0">
                <a:latin typeface="Arial" panose="020B0604020202020204" pitchFamily="34" charset="0"/>
                <a:cs typeface="Arial" panose="020B0604020202020204" pitchFamily="34" charset="0"/>
              </a:rPr>
              <a:t>Feasibility</a:t>
            </a:r>
            <a:r>
              <a:rPr lang="en-US" sz="1800" dirty="0">
                <a:latin typeface="Arial" panose="020B0604020202020204" pitchFamily="34" charset="0"/>
                <a:cs typeface="Arial" panose="020B0604020202020204" pitchFamily="34" charset="0"/>
              </a:rPr>
              <a:t> – within your control</a:t>
            </a:r>
          </a:p>
          <a:p>
            <a:pPr>
              <a:spcBef>
                <a:spcPts val="1200"/>
              </a:spcBef>
            </a:pPr>
            <a:r>
              <a:rPr lang="en-US" sz="1800" b="1" dirty="0">
                <a:latin typeface="Arial" panose="020B0604020202020204" pitchFamily="34" charset="0"/>
                <a:cs typeface="Arial" panose="020B0604020202020204" pitchFamily="34" charset="0"/>
              </a:rPr>
              <a:t>Timeliness</a:t>
            </a:r>
            <a:r>
              <a:rPr lang="en-US" sz="1800" dirty="0">
                <a:latin typeface="Arial" panose="020B0604020202020204" pitchFamily="34" charset="0"/>
                <a:cs typeface="Arial" panose="020B0604020202020204" pitchFamily="34" charset="0"/>
              </a:rPr>
              <a:t> – possible to remedy fairly quickly</a:t>
            </a:r>
          </a:p>
        </p:txBody>
      </p:sp>
    </p:spTree>
    <p:extLst>
      <p:ext uri="{BB962C8B-B14F-4D97-AF65-F5344CB8AC3E}">
        <p14:creationId xmlns:p14="http://schemas.microsoft.com/office/powerpoint/2010/main" val="36239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45242-A926-4B76-EC91-082E9772C055}"/>
              </a:ext>
            </a:extLst>
          </p:cNvPr>
          <p:cNvSpPr>
            <a:spLocks noGrp="1"/>
          </p:cNvSpPr>
          <p:nvPr>
            <p:ph type="title"/>
          </p:nvPr>
        </p:nvSpPr>
        <p:spPr/>
        <p:txBody>
          <a:bodyPr/>
          <a:lstStyle/>
          <a:p>
            <a:r>
              <a:rPr lang="en-GB" sz="2800" dirty="0"/>
              <a:t>Decide on changes and measures </a:t>
            </a:r>
            <a:br>
              <a:rPr lang="en-GB" sz="2800" dirty="0"/>
            </a:br>
            <a:r>
              <a:rPr lang="en-GB" sz="2800" dirty="0"/>
              <a:t>of change</a:t>
            </a:r>
            <a:endParaRPr lang="en-NO" dirty="0"/>
          </a:p>
        </p:txBody>
      </p:sp>
      <p:graphicFrame>
        <p:nvGraphicFramePr>
          <p:cNvPr id="4" name="Table 3">
            <a:extLst>
              <a:ext uri="{FF2B5EF4-FFF2-40B4-BE49-F238E27FC236}">
                <a16:creationId xmlns:a16="http://schemas.microsoft.com/office/drawing/2014/main" id="{1988EE3A-557A-B04F-CAB0-DD5C182CC385}"/>
              </a:ext>
            </a:extLst>
          </p:cNvPr>
          <p:cNvGraphicFramePr>
            <a:graphicFrameLocks noGrp="1"/>
          </p:cNvGraphicFramePr>
          <p:nvPr/>
        </p:nvGraphicFramePr>
        <p:xfrm>
          <a:off x="484861" y="1447939"/>
          <a:ext cx="8117649" cy="1981061"/>
        </p:xfrm>
        <a:graphic>
          <a:graphicData uri="http://schemas.openxmlformats.org/drawingml/2006/table">
            <a:tbl>
              <a:tblPr firstCol="1" bandRow="1">
                <a:tableStyleId>{5C22544A-7EE6-4342-B048-85BDC9FD1C3A}</a:tableStyleId>
              </a:tblPr>
              <a:tblGrid>
                <a:gridCol w="2006963">
                  <a:extLst>
                    <a:ext uri="{9D8B030D-6E8A-4147-A177-3AD203B41FA5}">
                      <a16:colId xmlns:a16="http://schemas.microsoft.com/office/drawing/2014/main" val="230217381"/>
                    </a:ext>
                  </a:extLst>
                </a:gridCol>
                <a:gridCol w="6110686">
                  <a:extLst>
                    <a:ext uri="{9D8B030D-6E8A-4147-A177-3AD203B41FA5}">
                      <a16:colId xmlns:a16="http://schemas.microsoft.com/office/drawing/2014/main" val="1622064834"/>
                    </a:ext>
                  </a:extLst>
                </a:gridCol>
              </a:tblGrid>
              <a:tr h="914261">
                <a:tc>
                  <a:txBody>
                    <a:bodyPr/>
                    <a:lstStyle/>
                    <a:p>
                      <a:pPr marL="0" marR="0" lvl="0" indent="0" algn="l" defTabSz="630598" rtl="0" eaLnBrk="1" fontAlgn="auto" latinLnBrk="0" hangingPunct="1">
                        <a:lnSpc>
                          <a:spcPct val="100000"/>
                        </a:lnSpc>
                        <a:spcBef>
                          <a:spcPts val="0"/>
                        </a:spcBef>
                        <a:spcAft>
                          <a:spcPts val="0"/>
                        </a:spcAft>
                        <a:buClrTx/>
                        <a:buSzTx/>
                        <a:buFontTx/>
                        <a:buNone/>
                        <a:tabLst/>
                        <a:defRPr/>
                      </a:pPr>
                      <a:r>
                        <a:rPr lang="en-US" sz="1600" b="1" i="0" dirty="0">
                          <a:solidFill>
                            <a:schemeClr val="accent3"/>
                          </a:solidFill>
                          <a:latin typeface="Arial" panose="020B0604020202020204" pitchFamily="34" charset="0"/>
                          <a:cs typeface="Arial" panose="020B0604020202020204" pitchFamily="34" charset="0"/>
                        </a:rPr>
                        <a:t>What</a:t>
                      </a:r>
                      <a:r>
                        <a:rPr lang="en-US" sz="1600" i="0" dirty="0">
                          <a:solidFill>
                            <a:schemeClr val="accent3"/>
                          </a:solidFill>
                          <a:latin typeface="Arial" panose="020B0604020202020204" pitchFamily="34" charset="0"/>
                          <a:cs typeface="Arial" panose="020B0604020202020204" pitchFamily="34" charset="0"/>
                        </a:rPr>
                        <a:t> </a:t>
                      </a:r>
                      <a:br>
                        <a:rPr lang="en-US" sz="1600" i="0" dirty="0">
                          <a:solidFill>
                            <a:schemeClr val="accent3"/>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changes will you make?</a:t>
                      </a:r>
                      <a:endParaRPr lang="en-US" sz="1600" dirty="0">
                        <a:latin typeface="Arial" panose="020B0604020202020204" pitchFamily="34" charset="0"/>
                        <a:cs typeface="Arial" panose="020B0604020202020204" pitchFamily="34" charset="0"/>
                      </a:endParaRPr>
                    </a:p>
                  </a:txBody>
                  <a:tcPr marL="108000" anchor="ctr"/>
                </a:tc>
                <a:tc>
                  <a:txBody>
                    <a:bodyPr/>
                    <a:lstStyle/>
                    <a:p>
                      <a:endParaRPr lang="en-US" sz="1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758219858"/>
                  </a:ext>
                </a:extLst>
              </a:tr>
              <a:tr h="1043998">
                <a:tc>
                  <a:txBody>
                    <a:bodyPr/>
                    <a:lstStyle/>
                    <a:p>
                      <a:pPr marL="0" marR="0" lvl="0" indent="0" algn="l" defTabSz="630598" rtl="0" eaLnBrk="1" fontAlgn="t" latinLnBrk="0" hangingPunct="1">
                        <a:lnSpc>
                          <a:spcPct val="100000"/>
                        </a:lnSpc>
                        <a:spcBef>
                          <a:spcPts val="1600"/>
                        </a:spcBef>
                        <a:spcAft>
                          <a:spcPts val="0"/>
                        </a:spcAft>
                        <a:buClrTx/>
                        <a:buSzTx/>
                        <a:buFontTx/>
                        <a:buNone/>
                        <a:tabLst/>
                        <a:defRPr/>
                      </a:pPr>
                      <a:r>
                        <a:rPr lang="en-US" sz="1600" b="1" i="0" dirty="0">
                          <a:solidFill>
                            <a:schemeClr val="accent3"/>
                          </a:solidFill>
                          <a:latin typeface="Arial" panose="020B0604020202020204" pitchFamily="34" charset="0"/>
                          <a:cs typeface="Arial" panose="020B0604020202020204" pitchFamily="34" charset="0"/>
                        </a:rPr>
                        <a:t>What</a:t>
                      </a:r>
                      <a:r>
                        <a:rPr lang="en-US" sz="1600" i="0" dirty="0">
                          <a:solidFill>
                            <a:schemeClr val="accent3"/>
                          </a:solidFill>
                          <a:latin typeface="Arial" panose="020B0604020202020204" pitchFamily="34" charset="0"/>
                          <a:cs typeface="Arial" panose="020B0604020202020204" pitchFamily="34" charset="0"/>
                        </a:rPr>
                        <a:t> </a:t>
                      </a:r>
                      <a:br>
                        <a:rPr lang="en-US" sz="1600" i="0" dirty="0">
                          <a:solidFill>
                            <a:schemeClr val="accent3"/>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measure will you use to show the change?</a:t>
                      </a:r>
                    </a:p>
                  </a:txBody>
                  <a:tcPr marL="108000" anchor="ctr"/>
                </a:tc>
                <a:tc>
                  <a:txBody>
                    <a:bodyPr/>
                    <a:lstStyle/>
                    <a:p>
                      <a:endParaRPr lang="en-US" sz="1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2562846148"/>
                  </a:ext>
                </a:extLst>
              </a:tr>
            </a:tbl>
          </a:graphicData>
        </a:graphic>
      </p:graphicFrame>
      <p:graphicFrame>
        <p:nvGraphicFramePr>
          <p:cNvPr id="2" name="Table 1">
            <a:extLst>
              <a:ext uri="{FF2B5EF4-FFF2-40B4-BE49-F238E27FC236}">
                <a16:creationId xmlns:a16="http://schemas.microsoft.com/office/drawing/2014/main" id="{0D0C30C4-16D3-5DF7-C022-E363F45D90A9}"/>
              </a:ext>
            </a:extLst>
          </p:cNvPr>
          <p:cNvGraphicFramePr>
            <a:graphicFrameLocks noGrp="1"/>
          </p:cNvGraphicFramePr>
          <p:nvPr/>
        </p:nvGraphicFramePr>
        <p:xfrm>
          <a:off x="484862" y="3646555"/>
          <a:ext cx="8117648" cy="2205214"/>
        </p:xfrm>
        <a:graphic>
          <a:graphicData uri="http://schemas.openxmlformats.org/drawingml/2006/table">
            <a:tbl>
              <a:tblPr firstRow="1" firstCol="1" bandRow="1"/>
              <a:tblGrid>
                <a:gridCol w="1159664">
                  <a:extLst>
                    <a:ext uri="{9D8B030D-6E8A-4147-A177-3AD203B41FA5}">
                      <a16:colId xmlns:a16="http://schemas.microsoft.com/office/drawing/2014/main" val="3856980894"/>
                    </a:ext>
                  </a:extLst>
                </a:gridCol>
                <a:gridCol w="1159664">
                  <a:extLst>
                    <a:ext uri="{9D8B030D-6E8A-4147-A177-3AD203B41FA5}">
                      <a16:colId xmlns:a16="http://schemas.microsoft.com/office/drawing/2014/main" val="2506427489"/>
                    </a:ext>
                  </a:extLst>
                </a:gridCol>
                <a:gridCol w="748307">
                  <a:extLst>
                    <a:ext uri="{9D8B030D-6E8A-4147-A177-3AD203B41FA5}">
                      <a16:colId xmlns:a16="http://schemas.microsoft.com/office/drawing/2014/main" val="19173300"/>
                    </a:ext>
                  </a:extLst>
                </a:gridCol>
                <a:gridCol w="1571021">
                  <a:extLst>
                    <a:ext uri="{9D8B030D-6E8A-4147-A177-3AD203B41FA5}">
                      <a16:colId xmlns:a16="http://schemas.microsoft.com/office/drawing/2014/main" val="2833227817"/>
                    </a:ext>
                  </a:extLst>
                </a:gridCol>
                <a:gridCol w="1159664">
                  <a:extLst>
                    <a:ext uri="{9D8B030D-6E8A-4147-A177-3AD203B41FA5}">
                      <a16:colId xmlns:a16="http://schemas.microsoft.com/office/drawing/2014/main" val="2850327673"/>
                    </a:ext>
                  </a:extLst>
                </a:gridCol>
                <a:gridCol w="1410390">
                  <a:extLst>
                    <a:ext uri="{9D8B030D-6E8A-4147-A177-3AD203B41FA5}">
                      <a16:colId xmlns:a16="http://schemas.microsoft.com/office/drawing/2014/main" val="1037187971"/>
                    </a:ext>
                  </a:extLst>
                </a:gridCol>
                <a:gridCol w="908938">
                  <a:extLst>
                    <a:ext uri="{9D8B030D-6E8A-4147-A177-3AD203B41FA5}">
                      <a16:colId xmlns:a16="http://schemas.microsoft.com/office/drawing/2014/main" val="2349569843"/>
                    </a:ext>
                  </a:extLst>
                </a:gridCol>
              </a:tblGrid>
              <a:tr h="296327">
                <a:tc>
                  <a:txBody>
                    <a:bodyPr/>
                    <a:lstStyle/>
                    <a:p>
                      <a:pPr marL="0" marR="0">
                        <a:lnSpc>
                          <a:spcPct val="107000"/>
                        </a:lnSpc>
                        <a:spcBef>
                          <a:spcPts val="0"/>
                        </a:spcBef>
                        <a:spcAft>
                          <a:spcPts val="0"/>
                        </a:spcAft>
                      </a:pPr>
                      <a:r>
                        <a:rPr lang="en-US" sz="1000" b="1" kern="100">
                          <a:effectLst/>
                          <a:latin typeface="Arial" panose="020B0604020202020204" pitchFamily="34" charset="0"/>
                          <a:ea typeface="Calibri" panose="020F0502020204030204" pitchFamily="34" charset="0"/>
                          <a:cs typeface="Arial" panose="020B0604020202020204" pitchFamily="34" charset="0"/>
                        </a:rPr>
                        <a:t>Example indicator </a:t>
                      </a:r>
                      <a:r>
                        <a:rPr lang="en-US" sz="1000" b="1" kern="100" dirty="0">
                          <a:effectLst/>
                          <a:latin typeface="Arial" panose="020B0604020202020204" pitchFamily="34" charset="0"/>
                          <a:ea typeface="Calibri" panose="020F0502020204030204" pitchFamily="34" charset="0"/>
                          <a:cs typeface="Arial" panose="020B0604020202020204" pitchFamily="34" charset="0"/>
                        </a:rPr>
                        <a:t>name</a:t>
                      </a:r>
                      <a:endParaRPr lang="en-US" sz="1000" kern="100" dirty="0">
                        <a:effectLst/>
                        <a:latin typeface="Arial" panose="020B0604020202020204" pitchFamily="34" charset="0"/>
                        <a:ea typeface="Calibri" panose="020F0502020204030204" pitchFamily="34" charset="0"/>
                        <a:cs typeface="Arial" panose="020B0604020202020204" pitchFamily="34"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kern="100">
                          <a:effectLst/>
                          <a:latin typeface="Arial" panose="020B0604020202020204" pitchFamily="34" charset="0"/>
                          <a:ea typeface="Calibri" panose="020F0502020204030204" pitchFamily="34" charset="0"/>
                          <a:cs typeface="Arial" panose="020B0604020202020204" pitchFamily="34" charset="0"/>
                        </a:rPr>
                        <a:t>Definition</a:t>
                      </a:r>
                      <a:endParaRPr lang="en-US" sz="1000" kern="100">
                        <a:effectLst/>
                        <a:latin typeface="Arial" panose="020B0604020202020204" pitchFamily="34" charset="0"/>
                        <a:ea typeface="Calibri" panose="020F0502020204030204" pitchFamily="34" charset="0"/>
                        <a:cs typeface="Arial" panose="020B0604020202020204" pitchFamily="34"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kern="100">
                          <a:effectLst/>
                          <a:latin typeface="Arial" panose="020B0604020202020204" pitchFamily="34" charset="0"/>
                          <a:ea typeface="Calibri" panose="020F0502020204030204" pitchFamily="34" charset="0"/>
                          <a:cs typeface="Arial" panose="020B0604020202020204" pitchFamily="34" charset="0"/>
                        </a:rPr>
                        <a:t>Type</a:t>
                      </a:r>
                      <a:endParaRPr lang="en-US" sz="1000" kern="100">
                        <a:effectLst/>
                        <a:latin typeface="Arial" panose="020B0604020202020204" pitchFamily="34" charset="0"/>
                        <a:ea typeface="Calibri" panose="020F0502020204030204" pitchFamily="34" charset="0"/>
                        <a:cs typeface="Arial" panose="020B0604020202020204" pitchFamily="34"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kern="100">
                          <a:effectLst/>
                          <a:latin typeface="Arial" panose="020B0604020202020204" pitchFamily="34" charset="0"/>
                          <a:ea typeface="Calibri" panose="020F0502020204030204" pitchFamily="34" charset="0"/>
                          <a:cs typeface="Arial" panose="020B0604020202020204" pitchFamily="34" charset="0"/>
                        </a:rPr>
                        <a:t>Numerator</a:t>
                      </a:r>
                      <a:endParaRPr lang="en-US" sz="1000" kern="100">
                        <a:effectLst/>
                        <a:latin typeface="Arial" panose="020B0604020202020204" pitchFamily="34" charset="0"/>
                        <a:ea typeface="Calibri" panose="020F0502020204030204" pitchFamily="34" charset="0"/>
                        <a:cs typeface="Arial" panose="020B0604020202020204" pitchFamily="34"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kern="100">
                          <a:effectLst/>
                          <a:latin typeface="Arial" panose="020B0604020202020204" pitchFamily="34" charset="0"/>
                          <a:ea typeface="Calibri" panose="020F0502020204030204" pitchFamily="34" charset="0"/>
                          <a:cs typeface="Arial" panose="020B0604020202020204" pitchFamily="34" charset="0"/>
                        </a:rPr>
                        <a:t>Denominator</a:t>
                      </a:r>
                      <a:endParaRPr lang="en-US" sz="1000" kern="100">
                        <a:effectLst/>
                        <a:latin typeface="Arial" panose="020B0604020202020204" pitchFamily="34" charset="0"/>
                        <a:ea typeface="Calibri" panose="020F0502020204030204" pitchFamily="34" charset="0"/>
                        <a:cs typeface="Arial" panose="020B0604020202020204" pitchFamily="34"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kern="100">
                          <a:effectLst/>
                          <a:latin typeface="Arial" panose="020B0604020202020204" pitchFamily="34" charset="0"/>
                          <a:ea typeface="Calibri" panose="020F0502020204030204" pitchFamily="34" charset="0"/>
                          <a:cs typeface="Arial" panose="020B0604020202020204" pitchFamily="34" charset="0"/>
                        </a:rPr>
                        <a:t>Data source</a:t>
                      </a:r>
                      <a:endParaRPr lang="en-US" sz="1000" kern="100">
                        <a:effectLst/>
                        <a:latin typeface="Arial" panose="020B0604020202020204" pitchFamily="34" charset="0"/>
                        <a:ea typeface="Calibri" panose="020F0502020204030204" pitchFamily="34" charset="0"/>
                        <a:cs typeface="Arial" panose="020B0604020202020204" pitchFamily="34"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kern="100">
                          <a:effectLst/>
                          <a:latin typeface="Arial" panose="020B0604020202020204" pitchFamily="34" charset="0"/>
                          <a:ea typeface="Calibri" panose="020F0502020204030204" pitchFamily="34" charset="0"/>
                          <a:cs typeface="Arial" panose="020B0604020202020204" pitchFamily="34" charset="0"/>
                        </a:rPr>
                        <a:t>Report frequency</a:t>
                      </a:r>
                      <a:endParaRPr lang="en-US" sz="1000" kern="100">
                        <a:effectLst/>
                        <a:latin typeface="Arial" panose="020B0604020202020204" pitchFamily="34" charset="0"/>
                        <a:ea typeface="Calibri" panose="020F0502020204030204" pitchFamily="34" charset="0"/>
                        <a:cs typeface="Arial" panose="020B0604020202020204" pitchFamily="34"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2922415"/>
                  </a:ext>
                </a:extLst>
              </a:tr>
              <a:tr h="820757">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Normothermia </a:t>
                      </a:r>
                    </a:p>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on admission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 of newborns with an admission temperature 36.5-37.5 °C on initial assessment</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Outcome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 of newborns who have a temperature 36.5-37.5 °C on initial assessment at 60-90 minutes</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 of live births in the facility</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RHIS patient data: patient charts/case notes, registers</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Monthly</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5088539"/>
                  </a:ext>
                </a:extLst>
              </a:tr>
              <a:tr h="1070195">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Exclusive breast milk feeding at time of discharge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 of newborns exclusively breast-milk fed at discharge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Outcome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 of newborns discharged from the postnatal unit fed exclusively with breast milk in the preceding 24 hours</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 of newborns discharged from the postnatal unit</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a:effectLst/>
                          <a:latin typeface="Arial" panose="020B0604020202020204" pitchFamily="34" charset="0"/>
                          <a:ea typeface="Calibri" panose="020F0502020204030204" pitchFamily="34" charset="0"/>
                          <a:cs typeface="Arial" panose="020B0604020202020204" pitchFamily="34" charset="0"/>
                        </a:rPr>
                        <a:t>RHIS patient data: patient charts/case notes, registers</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Monthly</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0704674"/>
                  </a:ext>
                </a:extLst>
              </a:tr>
            </a:tbl>
          </a:graphicData>
        </a:graphic>
      </p:graphicFrame>
    </p:spTree>
    <p:extLst>
      <p:ext uri="{BB962C8B-B14F-4D97-AF65-F5344CB8AC3E}">
        <p14:creationId xmlns:p14="http://schemas.microsoft.com/office/powerpoint/2010/main" val="1806381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3C7C24-D32D-3408-60B4-F58D5460960C}"/>
              </a:ext>
            </a:extLst>
          </p:cNvPr>
          <p:cNvSpPr/>
          <p:nvPr/>
        </p:nvSpPr>
        <p:spPr>
          <a:xfrm>
            <a:off x="4070959" y="1734853"/>
            <a:ext cx="4565736" cy="436532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4A7B60C0-DF07-2EE1-A71B-318CBB6DC5B1}"/>
              </a:ext>
            </a:extLst>
          </p:cNvPr>
          <p:cNvSpPr>
            <a:spLocks noGrp="1"/>
          </p:cNvSpPr>
          <p:nvPr>
            <p:ph type="title"/>
          </p:nvPr>
        </p:nvSpPr>
        <p:spPr/>
        <p:txBody>
          <a:bodyPr/>
          <a:lstStyle/>
          <a:p>
            <a:r>
              <a:rPr lang="en-AU" sz="2800" dirty="0"/>
              <a:t>What needs to be included in the plan for change?</a:t>
            </a:r>
            <a:endParaRPr lang="en-NO" dirty="0"/>
          </a:p>
        </p:txBody>
      </p:sp>
      <p:sp>
        <p:nvSpPr>
          <p:cNvPr id="2" name="Content Placeholder 1">
            <a:extLst>
              <a:ext uri="{FF2B5EF4-FFF2-40B4-BE49-F238E27FC236}">
                <a16:creationId xmlns:a16="http://schemas.microsoft.com/office/drawing/2014/main" id="{1B35E09A-078C-E24E-C031-ED0FA5EA7699}"/>
              </a:ext>
            </a:extLst>
          </p:cNvPr>
          <p:cNvSpPr>
            <a:spLocks noGrp="1"/>
          </p:cNvSpPr>
          <p:nvPr>
            <p:ph idx="1"/>
          </p:nvPr>
        </p:nvSpPr>
        <p:spPr>
          <a:xfrm>
            <a:off x="4159306" y="1812615"/>
            <a:ext cx="4477390" cy="4487503"/>
          </a:xfrm>
          <a:prstGeom prst="rect">
            <a:avLst/>
          </a:prstGeom>
        </p:spPr>
        <p:txBody>
          <a:bodyPr/>
          <a:lstStyle/>
          <a:p>
            <a:r>
              <a:rPr lang="en-GB" sz="1800" dirty="0"/>
              <a:t>What actions to take</a:t>
            </a:r>
          </a:p>
          <a:p>
            <a:r>
              <a:rPr lang="en-GB" sz="1800" dirty="0"/>
              <a:t>Who is responsible for which actions</a:t>
            </a:r>
          </a:p>
          <a:p>
            <a:r>
              <a:rPr lang="en-GB" sz="1800" dirty="0"/>
              <a:t>Where the actions take place</a:t>
            </a:r>
          </a:p>
          <a:p>
            <a:r>
              <a:rPr lang="en-GB" sz="1800" dirty="0"/>
              <a:t>When the plan begins</a:t>
            </a:r>
          </a:p>
          <a:p>
            <a:r>
              <a:rPr lang="en-GB" sz="1800" dirty="0"/>
              <a:t>What resources are needed to make </a:t>
            </a:r>
            <a:br>
              <a:rPr lang="en-GB" sz="1800" dirty="0"/>
            </a:br>
            <a:r>
              <a:rPr lang="en-GB" sz="1800" dirty="0"/>
              <a:t>the change</a:t>
            </a:r>
          </a:p>
          <a:p>
            <a:r>
              <a:rPr lang="en-GB" sz="1800" dirty="0"/>
              <a:t>Who will collect the data</a:t>
            </a:r>
          </a:p>
          <a:p>
            <a:r>
              <a:rPr lang="en-GB" sz="1800" dirty="0"/>
              <a:t>Who will </a:t>
            </a:r>
            <a:r>
              <a:rPr lang="en-GB" sz="1800" dirty="0" err="1"/>
              <a:t>analyze</a:t>
            </a:r>
            <a:r>
              <a:rPr lang="en-GB" sz="1800" dirty="0"/>
              <a:t> the data and when</a:t>
            </a:r>
          </a:p>
          <a:p>
            <a:r>
              <a:rPr lang="en-GB" sz="1800" dirty="0"/>
              <a:t>How to decide if the change resulted </a:t>
            </a:r>
            <a:br>
              <a:rPr lang="en-GB" sz="1800" dirty="0"/>
            </a:br>
            <a:r>
              <a:rPr lang="en-GB" sz="1800" dirty="0"/>
              <a:t>in improvement</a:t>
            </a:r>
          </a:p>
          <a:p>
            <a:endParaRPr lang="en-GB" sz="1800" dirty="0"/>
          </a:p>
        </p:txBody>
      </p:sp>
      <p:graphicFrame>
        <p:nvGraphicFramePr>
          <p:cNvPr id="4" name="Diagram 3">
            <a:extLst>
              <a:ext uri="{FF2B5EF4-FFF2-40B4-BE49-F238E27FC236}">
                <a16:creationId xmlns:a16="http://schemas.microsoft.com/office/drawing/2014/main" id="{703D6B54-9C4F-5E87-2209-D0207A11D28F}"/>
              </a:ext>
            </a:extLst>
          </p:cNvPr>
          <p:cNvGraphicFramePr/>
          <p:nvPr>
            <p:extLst>
              <p:ext uri="{D42A27DB-BD31-4B8C-83A1-F6EECF244321}">
                <p14:modId xmlns:p14="http://schemas.microsoft.com/office/powerpoint/2010/main" val="2281370757"/>
              </p:ext>
            </p:extLst>
          </p:nvPr>
        </p:nvGraphicFramePr>
        <p:xfrm>
          <a:off x="519047" y="2304217"/>
          <a:ext cx="3115343" cy="275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9451FE8-53D3-57A8-D3FA-861E95035A71}"/>
              </a:ext>
            </a:extLst>
          </p:cNvPr>
          <p:cNvSpPr txBox="1"/>
          <p:nvPr/>
        </p:nvSpPr>
        <p:spPr>
          <a:xfrm>
            <a:off x="507304" y="1712353"/>
            <a:ext cx="3129040" cy="369332"/>
          </a:xfrm>
          <a:prstGeom prst="rect">
            <a:avLst/>
          </a:prstGeom>
          <a:noFill/>
        </p:spPr>
        <p:txBody>
          <a:bodyPr wrap="square" rtlCol="0">
            <a:spAutoFit/>
          </a:bodyPr>
          <a:lstStyle/>
          <a:p>
            <a:pPr algn="ctr"/>
            <a:r>
              <a:rPr lang="en-US" b="1" dirty="0">
                <a:solidFill>
                  <a:schemeClr val="accent3"/>
                </a:solidFill>
                <a:latin typeface="Arial" panose="020B0604020202020204" pitchFamily="34" charset="0"/>
                <a:cs typeface="Arial" panose="020B0604020202020204" pitchFamily="34" charset="0"/>
              </a:rPr>
              <a:t>PDSA cycle</a:t>
            </a:r>
          </a:p>
        </p:txBody>
      </p:sp>
      <p:pic>
        <p:nvPicPr>
          <p:cNvPr id="10" name="Graphic 9">
            <a:extLst>
              <a:ext uri="{FF2B5EF4-FFF2-40B4-BE49-F238E27FC236}">
                <a16:creationId xmlns:a16="http://schemas.microsoft.com/office/drawing/2014/main" id="{9C86860E-BE87-69B6-0C51-0CBAD8379A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84108" y="6031934"/>
            <a:ext cx="223731" cy="223731"/>
          </a:xfrm>
          <a:prstGeom prst="rect">
            <a:avLst/>
          </a:prstGeom>
        </p:spPr>
      </p:pic>
    </p:spTree>
    <p:extLst>
      <p:ext uri="{BB962C8B-B14F-4D97-AF65-F5344CB8AC3E}">
        <p14:creationId xmlns:p14="http://schemas.microsoft.com/office/powerpoint/2010/main" val="16114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uiExpand="1" build="p"/>
      <p:bldGraphic spid="4" grpId="0">
        <p:bldAsOne/>
      </p:bldGraphic>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B1E8A3-86B4-6517-65F9-07F0A8BD9757}"/>
              </a:ext>
            </a:extLst>
          </p:cNvPr>
          <p:cNvSpPr>
            <a:spLocks noGrp="1"/>
          </p:cNvSpPr>
          <p:nvPr>
            <p:ph type="title"/>
          </p:nvPr>
        </p:nvSpPr>
        <p:spPr/>
        <p:txBody>
          <a:bodyPr/>
          <a:lstStyle/>
          <a:p>
            <a:r>
              <a:rPr lang="en-US" sz="2800" dirty="0"/>
              <a:t>How does a PDSA cycle test change?</a:t>
            </a:r>
            <a:endParaRPr lang="en-NO" dirty="0"/>
          </a:p>
        </p:txBody>
      </p:sp>
      <p:graphicFrame>
        <p:nvGraphicFramePr>
          <p:cNvPr id="4" name="Diagram 3">
            <a:extLst>
              <a:ext uri="{FF2B5EF4-FFF2-40B4-BE49-F238E27FC236}">
                <a16:creationId xmlns:a16="http://schemas.microsoft.com/office/drawing/2014/main" id="{A9DC20E3-1D92-1FCB-48B8-3585211E8949}"/>
              </a:ext>
            </a:extLst>
          </p:cNvPr>
          <p:cNvGraphicFramePr/>
          <p:nvPr>
            <p:extLst>
              <p:ext uri="{D42A27DB-BD31-4B8C-83A1-F6EECF244321}">
                <p14:modId xmlns:p14="http://schemas.microsoft.com/office/powerpoint/2010/main" val="2156132968"/>
              </p:ext>
            </p:extLst>
          </p:nvPr>
        </p:nvGraphicFramePr>
        <p:xfrm>
          <a:off x="3809996" y="1785548"/>
          <a:ext cx="4250093" cy="3760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2">
            <a:extLst>
              <a:ext uri="{FF2B5EF4-FFF2-40B4-BE49-F238E27FC236}">
                <a16:creationId xmlns:a16="http://schemas.microsoft.com/office/drawing/2014/main" id="{7CC1A78A-559D-850C-5682-387421E504AE}"/>
              </a:ext>
            </a:extLst>
          </p:cNvPr>
          <p:cNvSpPr/>
          <p:nvPr/>
        </p:nvSpPr>
        <p:spPr>
          <a:xfrm>
            <a:off x="889348" y="2679141"/>
            <a:ext cx="2527037" cy="1998995"/>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latin typeface="Arial" panose="020B0604020202020204" pitchFamily="34" charset="0"/>
                <a:cs typeface="Arial" panose="020B0604020202020204" pitchFamily="34" charset="0"/>
              </a:rPr>
              <a:t>Adopt, </a:t>
            </a:r>
          </a:p>
          <a:p>
            <a:pPr algn="ctr" defTabSz="457200"/>
            <a:r>
              <a:rPr lang="en-US" sz="1600" dirty="0">
                <a:solidFill>
                  <a:prstClr val="white"/>
                </a:solidFill>
                <a:latin typeface="Arial" panose="020B0604020202020204" pitchFamily="34" charset="0"/>
                <a:cs typeface="Arial" panose="020B0604020202020204" pitchFamily="34" charset="0"/>
              </a:rPr>
              <a:t>Adapt, </a:t>
            </a:r>
          </a:p>
          <a:p>
            <a:pPr algn="ctr" defTabSz="457200"/>
            <a:r>
              <a:rPr lang="en-US" sz="1600" dirty="0">
                <a:solidFill>
                  <a:prstClr val="white"/>
                </a:solidFill>
                <a:latin typeface="Arial" panose="020B0604020202020204" pitchFamily="34" charset="0"/>
                <a:cs typeface="Arial" panose="020B0604020202020204" pitchFamily="34" charset="0"/>
              </a:rPr>
              <a:t>Abandon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46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84B55-A0AD-1990-DF3F-A1AAB65934CE}"/>
              </a:ext>
            </a:extLst>
          </p:cNvPr>
          <p:cNvSpPr>
            <a:spLocks noGrp="1"/>
          </p:cNvSpPr>
          <p:nvPr>
            <p:ph type="title"/>
          </p:nvPr>
        </p:nvSpPr>
        <p:spPr/>
        <p:txBody>
          <a:bodyPr/>
          <a:lstStyle/>
          <a:p>
            <a:r>
              <a:rPr lang="en-US" sz="2800" dirty="0"/>
              <a:t>How can you show the results </a:t>
            </a:r>
            <a:br>
              <a:rPr lang="en-US" sz="2800" dirty="0"/>
            </a:br>
            <a:r>
              <a:rPr lang="en-US" sz="2800" dirty="0"/>
              <a:t>of change?</a:t>
            </a:r>
            <a:endParaRPr lang="en-NO" dirty="0"/>
          </a:p>
        </p:txBody>
      </p:sp>
      <p:sp>
        <p:nvSpPr>
          <p:cNvPr id="2" name="Content Placeholder 1">
            <a:extLst>
              <a:ext uri="{FF2B5EF4-FFF2-40B4-BE49-F238E27FC236}">
                <a16:creationId xmlns:a16="http://schemas.microsoft.com/office/drawing/2014/main" id="{EA8638AE-EF06-DB02-4374-FF553021EEE1}"/>
              </a:ext>
            </a:extLst>
          </p:cNvPr>
          <p:cNvSpPr>
            <a:spLocks noGrp="1"/>
          </p:cNvSpPr>
          <p:nvPr>
            <p:ph idx="1"/>
          </p:nvPr>
        </p:nvSpPr>
        <p:spPr>
          <a:prstGeom prst="rect">
            <a:avLst/>
          </a:prstGeom>
        </p:spPr>
        <p:txBody>
          <a:bodyPr/>
          <a:lstStyle/>
          <a:p>
            <a:pPr marL="0" indent="0" algn="ctr">
              <a:buNone/>
            </a:pPr>
            <a:r>
              <a:rPr lang="en-GB" sz="1800" dirty="0"/>
              <a:t>Impact of education, practice, and quality improvement on 1st day neonatal </a:t>
            </a:r>
            <a:br>
              <a:rPr lang="en-GB" sz="1800" dirty="0"/>
            </a:br>
            <a:r>
              <a:rPr lang="en-GB" sz="1800" dirty="0"/>
              <a:t>death and intrapartum stillbirth - Nepal</a:t>
            </a:r>
          </a:p>
        </p:txBody>
      </p:sp>
      <p:sp>
        <p:nvSpPr>
          <p:cNvPr id="4" name="Rectangle 3">
            <a:extLst>
              <a:ext uri="{FF2B5EF4-FFF2-40B4-BE49-F238E27FC236}">
                <a16:creationId xmlns:a16="http://schemas.microsoft.com/office/drawing/2014/main" id="{5684A908-7D65-46C7-52AD-0A643103F5B3}"/>
              </a:ext>
            </a:extLst>
          </p:cNvPr>
          <p:cNvSpPr/>
          <p:nvPr/>
        </p:nvSpPr>
        <p:spPr>
          <a:xfrm>
            <a:off x="620486" y="2478475"/>
            <a:ext cx="7843838" cy="3603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kern="0" dirty="0">
              <a:solidFill>
                <a:sysClr val="windowText" lastClr="000000"/>
              </a:solidFill>
            </a:endParaRPr>
          </a:p>
        </p:txBody>
      </p:sp>
      <p:sp>
        <p:nvSpPr>
          <p:cNvPr id="5" name="TextBox 5">
            <a:extLst>
              <a:ext uri="{FF2B5EF4-FFF2-40B4-BE49-F238E27FC236}">
                <a16:creationId xmlns:a16="http://schemas.microsoft.com/office/drawing/2014/main" id="{1FAAC28E-B32A-C23A-6D01-05EA04765479}"/>
              </a:ext>
            </a:extLst>
          </p:cNvPr>
          <p:cNvSpPr txBox="1">
            <a:spLocks noChangeArrowheads="1"/>
          </p:cNvSpPr>
          <p:nvPr/>
        </p:nvSpPr>
        <p:spPr bwMode="auto">
          <a:xfrm>
            <a:off x="5058590" y="6117759"/>
            <a:ext cx="3506931"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rgbClr val="000099"/>
                </a:solidFill>
                <a:latin typeface="Arial" panose="020B0604020202020204" pitchFamily="34" charset="0"/>
              </a:defRPr>
            </a:lvl1pPr>
            <a:lvl2pPr marL="742950" indent="-285750">
              <a:spcBef>
                <a:spcPct val="20000"/>
              </a:spcBef>
              <a:buChar char="–"/>
              <a:defRPr sz="2800" b="1">
                <a:solidFill>
                  <a:srgbClr val="000099"/>
                </a:solidFill>
                <a:latin typeface="Arial" panose="020B0604020202020204" pitchFamily="34" charset="0"/>
              </a:defRPr>
            </a:lvl2pPr>
            <a:lvl3pPr marL="1143000" indent="-228600">
              <a:spcBef>
                <a:spcPct val="20000"/>
              </a:spcBef>
              <a:buChar char="•"/>
              <a:defRPr sz="2400" b="1">
                <a:solidFill>
                  <a:srgbClr val="000099"/>
                </a:solidFill>
                <a:latin typeface="Arial" panose="020B0604020202020204" pitchFamily="34" charset="0"/>
              </a:defRPr>
            </a:lvl3pPr>
            <a:lvl4pPr marL="1600200" indent="-228600">
              <a:spcBef>
                <a:spcPct val="20000"/>
              </a:spcBef>
              <a:buChar char="–"/>
              <a:defRPr sz="2000" b="1">
                <a:solidFill>
                  <a:srgbClr val="000099"/>
                </a:solidFill>
                <a:latin typeface="Arial" panose="020B0604020202020204" pitchFamily="34" charset="0"/>
              </a:defRPr>
            </a:lvl4pPr>
            <a:lvl5pPr marL="2057400" indent="-228600">
              <a:spcBef>
                <a:spcPct val="20000"/>
              </a:spcBef>
              <a:buChar char="»"/>
              <a:defRPr sz="2000" b="1">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000099"/>
                </a:solidFill>
                <a:latin typeface="Arial" panose="020B0604020202020204" pitchFamily="34" charset="0"/>
              </a:defRPr>
            </a:lvl9pPr>
          </a:lstStyle>
          <a:p>
            <a:pPr algn="r" defTabSz="685800">
              <a:spcBef>
                <a:spcPct val="0"/>
              </a:spcBef>
              <a:buNone/>
              <a:defRPr/>
            </a:pPr>
            <a:r>
              <a:rPr lang="en-US" altLang="en-US" sz="650" b="0" i="1" kern="0" dirty="0">
                <a:solidFill>
                  <a:schemeClr val="tx1"/>
                </a:solidFill>
                <a:cs typeface="Arial" panose="020B0604020202020204" pitchFamily="34" charset="0"/>
              </a:rPr>
              <a:t>KC A et al. Pediatrics 2016; 137 (6):e2 0150117</a:t>
            </a:r>
          </a:p>
        </p:txBody>
      </p:sp>
      <p:pic>
        <p:nvPicPr>
          <p:cNvPr id="6" name="Picture 6">
            <a:extLst>
              <a:ext uri="{FF2B5EF4-FFF2-40B4-BE49-F238E27FC236}">
                <a16:creationId xmlns:a16="http://schemas.microsoft.com/office/drawing/2014/main" id="{DFE9692C-1CE7-8117-6184-0AFAAC0FEAFC}"/>
              </a:ext>
            </a:extLst>
          </p:cNvPr>
          <p:cNvPicPr>
            <a:picLocks noChangeAspect="1"/>
          </p:cNvPicPr>
          <p:nvPr/>
        </p:nvPicPr>
        <p:blipFill>
          <a:blip r:embed="rId3">
            <a:extLst>
              <a:ext uri="{28A0092B-C50C-407E-A947-70E740481C1C}">
                <a14:useLocalDpi xmlns:a14="http://schemas.microsoft.com/office/drawing/2010/main" val="0"/>
              </a:ext>
            </a:extLst>
          </a:blip>
          <a:srcRect l="2760" b="11292"/>
          <a:stretch>
            <a:fillRect/>
          </a:stretch>
        </p:blipFill>
        <p:spPr bwMode="auto">
          <a:xfrm>
            <a:off x="657614" y="2507195"/>
            <a:ext cx="6865902" cy="357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332187DB-50C8-C076-864E-F5203C871F7F}"/>
              </a:ext>
            </a:extLst>
          </p:cNvPr>
          <p:cNvSpPr txBox="1">
            <a:spLocks noChangeArrowheads="1"/>
          </p:cNvSpPr>
          <p:nvPr/>
        </p:nvSpPr>
        <p:spPr bwMode="auto">
          <a:xfrm>
            <a:off x="6754908" y="3275394"/>
            <a:ext cx="1385162"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rgbClr val="000099"/>
                </a:solidFill>
                <a:latin typeface="Arial" panose="020B0604020202020204" pitchFamily="34" charset="0"/>
              </a:defRPr>
            </a:lvl1pPr>
            <a:lvl2pPr marL="742950" indent="-285750">
              <a:spcBef>
                <a:spcPct val="20000"/>
              </a:spcBef>
              <a:buChar char="–"/>
              <a:defRPr sz="2800" b="1">
                <a:solidFill>
                  <a:srgbClr val="000099"/>
                </a:solidFill>
                <a:latin typeface="Arial" panose="020B0604020202020204" pitchFamily="34" charset="0"/>
              </a:defRPr>
            </a:lvl2pPr>
            <a:lvl3pPr marL="1143000" indent="-228600">
              <a:spcBef>
                <a:spcPct val="20000"/>
              </a:spcBef>
              <a:buChar char="•"/>
              <a:defRPr sz="2400" b="1">
                <a:solidFill>
                  <a:srgbClr val="000099"/>
                </a:solidFill>
                <a:latin typeface="Arial" panose="020B0604020202020204" pitchFamily="34" charset="0"/>
              </a:defRPr>
            </a:lvl3pPr>
            <a:lvl4pPr marL="1600200" indent="-228600">
              <a:spcBef>
                <a:spcPct val="20000"/>
              </a:spcBef>
              <a:buChar char="–"/>
              <a:defRPr sz="2000" b="1">
                <a:solidFill>
                  <a:srgbClr val="000099"/>
                </a:solidFill>
                <a:latin typeface="Arial" panose="020B0604020202020204" pitchFamily="34" charset="0"/>
              </a:defRPr>
            </a:lvl4pPr>
            <a:lvl5pPr marL="2057400" indent="-228600">
              <a:spcBef>
                <a:spcPct val="20000"/>
              </a:spcBef>
              <a:buChar char="»"/>
              <a:defRPr sz="2000" b="1">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000099"/>
                </a:solidFill>
                <a:latin typeface="Arial" panose="020B0604020202020204" pitchFamily="34" charset="0"/>
              </a:defRPr>
            </a:lvl9pPr>
          </a:lstStyle>
          <a:p>
            <a:pPr defTabSz="685800">
              <a:spcBef>
                <a:spcPct val="0"/>
              </a:spcBef>
              <a:buNone/>
              <a:defRPr/>
            </a:pPr>
            <a:r>
              <a:rPr lang="en-US" altLang="en-US" sz="1050" kern="0" dirty="0">
                <a:solidFill>
                  <a:schemeClr val="tx1"/>
                </a:solidFill>
              </a:rPr>
              <a:t>Intrapartum stillbirth rate (ISR)</a:t>
            </a:r>
          </a:p>
        </p:txBody>
      </p:sp>
      <p:sp>
        <p:nvSpPr>
          <p:cNvPr id="8" name="TextBox 5">
            <a:extLst>
              <a:ext uri="{FF2B5EF4-FFF2-40B4-BE49-F238E27FC236}">
                <a16:creationId xmlns:a16="http://schemas.microsoft.com/office/drawing/2014/main" id="{D96F7C4E-99FD-192C-33B0-089D14544A3C}"/>
              </a:ext>
            </a:extLst>
          </p:cNvPr>
          <p:cNvSpPr txBox="1">
            <a:spLocks noChangeArrowheads="1"/>
          </p:cNvSpPr>
          <p:nvPr/>
        </p:nvSpPr>
        <p:spPr bwMode="auto">
          <a:xfrm>
            <a:off x="6754908" y="3690923"/>
            <a:ext cx="1222202"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rgbClr val="000099"/>
                </a:solidFill>
                <a:latin typeface="Arial" panose="020B0604020202020204" pitchFamily="34" charset="0"/>
              </a:defRPr>
            </a:lvl1pPr>
            <a:lvl2pPr marL="742950" indent="-285750">
              <a:spcBef>
                <a:spcPct val="20000"/>
              </a:spcBef>
              <a:buChar char="–"/>
              <a:defRPr sz="2800" b="1">
                <a:solidFill>
                  <a:srgbClr val="000099"/>
                </a:solidFill>
                <a:latin typeface="Arial" panose="020B0604020202020204" pitchFamily="34" charset="0"/>
              </a:defRPr>
            </a:lvl2pPr>
            <a:lvl3pPr marL="1143000" indent="-228600">
              <a:spcBef>
                <a:spcPct val="20000"/>
              </a:spcBef>
              <a:buChar char="•"/>
              <a:defRPr sz="2400" b="1">
                <a:solidFill>
                  <a:srgbClr val="000099"/>
                </a:solidFill>
                <a:latin typeface="Arial" panose="020B0604020202020204" pitchFamily="34" charset="0"/>
              </a:defRPr>
            </a:lvl3pPr>
            <a:lvl4pPr marL="1600200" indent="-228600">
              <a:spcBef>
                <a:spcPct val="20000"/>
              </a:spcBef>
              <a:buChar char="–"/>
              <a:defRPr sz="2000" b="1">
                <a:solidFill>
                  <a:srgbClr val="000099"/>
                </a:solidFill>
                <a:latin typeface="Arial" panose="020B0604020202020204" pitchFamily="34" charset="0"/>
              </a:defRPr>
            </a:lvl4pPr>
            <a:lvl5pPr marL="2057400" indent="-228600">
              <a:spcBef>
                <a:spcPct val="20000"/>
              </a:spcBef>
              <a:buChar char="»"/>
              <a:defRPr sz="2000" b="1">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000099"/>
                </a:solidFill>
                <a:latin typeface="Arial" panose="020B0604020202020204" pitchFamily="34" charset="0"/>
              </a:defRPr>
            </a:lvl9pPr>
          </a:lstStyle>
          <a:p>
            <a:pPr defTabSz="685800">
              <a:spcBef>
                <a:spcPct val="0"/>
              </a:spcBef>
              <a:buNone/>
              <a:defRPr/>
            </a:pPr>
            <a:r>
              <a:rPr lang="en-US" altLang="en-US" sz="1050" kern="0" dirty="0">
                <a:solidFill>
                  <a:schemeClr val="tx1"/>
                </a:solidFill>
              </a:rPr>
              <a:t>Median ISR</a:t>
            </a:r>
          </a:p>
          <a:p>
            <a:pPr defTabSz="685800">
              <a:spcBef>
                <a:spcPct val="0"/>
              </a:spcBef>
              <a:buNone/>
              <a:defRPr/>
            </a:pPr>
            <a:endParaRPr lang="en-US" altLang="en-US" sz="1050" b="0" kern="0" dirty="0">
              <a:solidFill>
                <a:schemeClr val="tx1"/>
              </a:solidFill>
            </a:endParaRPr>
          </a:p>
        </p:txBody>
      </p:sp>
      <p:sp>
        <p:nvSpPr>
          <p:cNvPr id="9" name="TextBox 6">
            <a:extLst>
              <a:ext uri="{FF2B5EF4-FFF2-40B4-BE49-F238E27FC236}">
                <a16:creationId xmlns:a16="http://schemas.microsoft.com/office/drawing/2014/main" id="{84928FA3-3B91-EDE5-8F03-AF9A95F5B497}"/>
              </a:ext>
            </a:extLst>
          </p:cNvPr>
          <p:cNvSpPr txBox="1">
            <a:spLocks noChangeArrowheads="1"/>
          </p:cNvSpPr>
          <p:nvPr/>
        </p:nvSpPr>
        <p:spPr bwMode="auto">
          <a:xfrm>
            <a:off x="6754908" y="4001169"/>
            <a:ext cx="145511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rgbClr val="000099"/>
                </a:solidFill>
                <a:latin typeface="Arial" panose="020B0604020202020204" pitchFamily="34" charset="0"/>
              </a:defRPr>
            </a:lvl1pPr>
            <a:lvl2pPr marL="742950" indent="-285750">
              <a:spcBef>
                <a:spcPct val="20000"/>
              </a:spcBef>
              <a:buChar char="–"/>
              <a:defRPr sz="2800" b="1">
                <a:solidFill>
                  <a:srgbClr val="000099"/>
                </a:solidFill>
                <a:latin typeface="Arial" panose="020B0604020202020204" pitchFamily="34" charset="0"/>
              </a:defRPr>
            </a:lvl2pPr>
            <a:lvl3pPr marL="1143000" indent="-228600">
              <a:spcBef>
                <a:spcPct val="20000"/>
              </a:spcBef>
              <a:buChar char="•"/>
              <a:defRPr sz="2400" b="1">
                <a:solidFill>
                  <a:srgbClr val="000099"/>
                </a:solidFill>
                <a:latin typeface="Arial" panose="020B0604020202020204" pitchFamily="34" charset="0"/>
              </a:defRPr>
            </a:lvl3pPr>
            <a:lvl4pPr marL="1600200" indent="-228600">
              <a:spcBef>
                <a:spcPct val="20000"/>
              </a:spcBef>
              <a:buChar char="–"/>
              <a:defRPr sz="2000" b="1">
                <a:solidFill>
                  <a:srgbClr val="000099"/>
                </a:solidFill>
                <a:latin typeface="Arial" panose="020B0604020202020204" pitchFamily="34" charset="0"/>
              </a:defRPr>
            </a:lvl4pPr>
            <a:lvl5pPr marL="2057400" indent="-228600">
              <a:spcBef>
                <a:spcPct val="20000"/>
              </a:spcBef>
              <a:buChar char="»"/>
              <a:defRPr sz="2000" b="1">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000099"/>
                </a:solidFill>
                <a:latin typeface="Arial" panose="020B0604020202020204" pitchFamily="34" charset="0"/>
              </a:defRPr>
            </a:lvl9pPr>
          </a:lstStyle>
          <a:p>
            <a:pPr defTabSz="685800">
              <a:spcBef>
                <a:spcPct val="0"/>
              </a:spcBef>
              <a:buNone/>
              <a:defRPr/>
            </a:pPr>
            <a:r>
              <a:rPr lang="en-US" altLang="en-US" sz="1050" kern="0" dirty="0">
                <a:solidFill>
                  <a:schemeClr val="tx1"/>
                </a:solidFill>
              </a:rPr>
              <a:t>First day neonatal mortality rate (NMR)</a:t>
            </a:r>
          </a:p>
          <a:p>
            <a:pPr defTabSz="685800">
              <a:spcBef>
                <a:spcPct val="0"/>
              </a:spcBef>
              <a:buNone/>
              <a:defRPr/>
            </a:pPr>
            <a:endParaRPr lang="en-US" altLang="en-US" sz="1050" kern="0" dirty="0">
              <a:solidFill>
                <a:schemeClr val="tx1"/>
              </a:solidFill>
            </a:endParaRPr>
          </a:p>
        </p:txBody>
      </p:sp>
      <p:sp>
        <p:nvSpPr>
          <p:cNvPr id="10" name="TextBox 7">
            <a:extLst>
              <a:ext uri="{FF2B5EF4-FFF2-40B4-BE49-F238E27FC236}">
                <a16:creationId xmlns:a16="http://schemas.microsoft.com/office/drawing/2014/main" id="{CAC5F9B3-4C80-CE24-B747-5120BBE90FD4}"/>
              </a:ext>
            </a:extLst>
          </p:cNvPr>
          <p:cNvSpPr txBox="1">
            <a:spLocks noChangeArrowheads="1"/>
          </p:cNvSpPr>
          <p:nvPr/>
        </p:nvSpPr>
        <p:spPr bwMode="auto">
          <a:xfrm>
            <a:off x="6754908" y="4563649"/>
            <a:ext cx="1222202"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rgbClr val="000099"/>
                </a:solidFill>
                <a:latin typeface="Arial" panose="020B0604020202020204" pitchFamily="34" charset="0"/>
              </a:defRPr>
            </a:lvl1pPr>
            <a:lvl2pPr marL="742950" indent="-285750">
              <a:spcBef>
                <a:spcPct val="20000"/>
              </a:spcBef>
              <a:buChar char="–"/>
              <a:defRPr sz="2800" b="1">
                <a:solidFill>
                  <a:srgbClr val="000099"/>
                </a:solidFill>
                <a:latin typeface="Arial" panose="020B0604020202020204" pitchFamily="34" charset="0"/>
              </a:defRPr>
            </a:lvl2pPr>
            <a:lvl3pPr marL="1143000" indent="-228600">
              <a:spcBef>
                <a:spcPct val="20000"/>
              </a:spcBef>
              <a:buChar char="•"/>
              <a:defRPr sz="2400" b="1">
                <a:solidFill>
                  <a:srgbClr val="000099"/>
                </a:solidFill>
                <a:latin typeface="Arial" panose="020B0604020202020204" pitchFamily="34" charset="0"/>
              </a:defRPr>
            </a:lvl3pPr>
            <a:lvl4pPr marL="1600200" indent="-228600">
              <a:spcBef>
                <a:spcPct val="20000"/>
              </a:spcBef>
              <a:buChar char="–"/>
              <a:defRPr sz="2000" b="1">
                <a:solidFill>
                  <a:srgbClr val="000099"/>
                </a:solidFill>
                <a:latin typeface="Arial" panose="020B0604020202020204" pitchFamily="34" charset="0"/>
              </a:defRPr>
            </a:lvl4pPr>
            <a:lvl5pPr marL="2057400" indent="-228600">
              <a:spcBef>
                <a:spcPct val="20000"/>
              </a:spcBef>
              <a:buChar char="»"/>
              <a:defRPr sz="2000" b="1">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000099"/>
                </a:solidFill>
                <a:latin typeface="Arial" panose="020B0604020202020204" pitchFamily="34" charset="0"/>
              </a:defRPr>
            </a:lvl9pPr>
          </a:lstStyle>
          <a:p>
            <a:pPr defTabSz="685800">
              <a:spcBef>
                <a:spcPct val="0"/>
              </a:spcBef>
              <a:buNone/>
              <a:defRPr/>
            </a:pPr>
            <a:r>
              <a:rPr lang="en-US" altLang="en-US" sz="1050" kern="0" dirty="0">
                <a:solidFill>
                  <a:schemeClr val="tx1"/>
                </a:solidFill>
              </a:rPr>
              <a:t>Median for first day NMR</a:t>
            </a:r>
          </a:p>
          <a:p>
            <a:pPr defTabSz="685800">
              <a:spcBef>
                <a:spcPct val="0"/>
              </a:spcBef>
              <a:buNone/>
              <a:defRPr/>
            </a:pPr>
            <a:endParaRPr lang="en-US" altLang="en-US" sz="1050" kern="0" dirty="0">
              <a:solidFill>
                <a:schemeClr val="tx1"/>
              </a:solidFill>
            </a:endParaRPr>
          </a:p>
          <a:p>
            <a:pPr defTabSz="685800">
              <a:spcBef>
                <a:spcPct val="0"/>
              </a:spcBef>
              <a:buNone/>
              <a:defRPr/>
            </a:pPr>
            <a:endParaRPr lang="en-US" altLang="en-US" sz="1050" b="0" kern="0" dirty="0">
              <a:solidFill>
                <a:schemeClr val="tx1"/>
              </a:solidFill>
            </a:endParaRPr>
          </a:p>
        </p:txBody>
      </p:sp>
      <p:sp>
        <p:nvSpPr>
          <p:cNvPr id="11" name="TextBox 8">
            <a:extLst>
              <a:ext uri="{FF2B5EF4-FFF2-40B4-BE49-F238E27FC236}">
                <a16:creationId xmlns:a16="http://schemas.microsoft.com/office/drawing/2014/main" id="{DCC60742-BB46-E31E-987A-699E5833E208}"/>
              </a:ext>
            </a:extLst>
          </p:cNvPr>
          <p:cNvSpPr txBox="1">
            <a:spLocks noChangeArrowheads="1"/>
          </p:cNvSpPr>
          <p:nvPr/>
        </p:nvSpPr>
        <p:spPr bwMode="auto">
          <a:xfrm rot="-5400000">
            <a:off x="-139432" y="3913606"/>
            <a:ext cx="1824925"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spcBef>
                <a:spcPct val="20000"/>
              </a:spcBef>
              <a:buChar char="•"/>
              <a:defRPr sz="3200" b="1">
                <a:solidFill>
                  <a:srgbClr val="000099"/>
                </a:solidFill>
                <a:latin typeface="Arial" panose="020B0604020202020204" pitchFamily="34" charset="0"/>
              </a:defRPr>
            </a:lvl1pPr>
            <a:lvl2pPr marL="742950" indent="-285750">
              <a:spcBef>
                <a:spcPct val="20000"/>
              </a:spcBef>
              <a:buChar char="–"/>
              <a:defRPr sz="2800" b="1">
                <a:solidFill>
                  <a:srgbClr val="000099"/>
                </a:solidFill>
                <a:latin typeface="Arial" panose="020B0604020202020204" pitchFamily="34" charset="0"/>
              </a:defRPr>
            </a:lvl2pPr>
            <a:lvl3pPr marL="1143000" indent="-228600">
              <a:spcBef>
                <a:spcPct val="20000"/>
              </a:spcBef>
              <a:buChar char="•"/>
              <a:defRPr sz="2400" b="1">
                <a:solidFill>
                  <a:srgbClr val="000099"/>
                </a:solidFill>
                <a:latin typeface="Arial" panose="020B0604020202020204" pitchFamily="34" charset="0"/>
              </a:defRPr>
            </a:lvl3pPr>
            <a:lvl4pPr marL="1600200" indent="-228600">
              <a:spcBef>
                <a:spcPct val="20000"/>
              </a:spcBef>
              <a:buChar char="–"/>
              <a:defRPr sz="2000" b="1">
                <a:solidFill>
                  <a:srgbClr val="000099"/>
                </a:solidFill>
                <a:latin typeface="Arial" panose="020B0604020202020204" pitchFamily="34" charset="0"/>
              </a:defRPr>
            </a:lvl4pPr>
            <a:lvl5pPr marL="2057400" indent="-228600">
              <a:spcBef>
                <a:spcPct val="20000"/>
              </a:spcBef>
              <a:buChar char="»"/>
              <a:defRPr sz="2000" b="1">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000099"/>
                </a:solidFill>
                <a:latin typeface="Arial" panose="020B0604020202020204" pitchFamily="34" charset="0"/>
              </a:defRPr>
            </a:lvl9pPr>
          </a:lstStyle>
          <a:p>
            <a:pPr defTabSz="685800">
              <a:spcBef>
                <a:spcPct val="0"/>
              </a:spcBef>
              <a:buNone/>
              <a:defRPr/>
            </a:pPr>
            <a:r>
              <a:rPr lang="en-US" altLang="en-US" sz="1200" kern="0" dirty="0">
                <a:solidFill>
                  <a:schemeClr val="tx1"/>
                </a:solidFill>
              </a:rPr>
              <a:t>Mortality</a:t>
            </a:r>
            <a:r>
              <a:rPr lang="en-US" altLang="en-US" sz="750" kern="0" dirty="0">
                <a:solidFill>
                  <a:schemeClr val="tx1"/>
                </a:solidFill>
              </a:rPr>
              <a:t> </a:t>
            </a:r>
            <a:r>
              <a:rPr lang="en-US" altLang="en-US" sz="1200" kern="0" dirty="0">
                <a:solidFill>
                  <a:schemeClr val="tx1"/>
                </a:solidFill>
              </a:rPr>
              <a:t>rate in1000</a:t>
            </a:r>
          </a:p>
        </p:txBody>
      </p:sp>
    </p:spTree>
    <p:extLst>
      <p:ext uri="{BB962C8B-B14F-4D97-AF65-F5344CB8AC3E}">
        <p14:creationId xmlns:p14="http://schemas.microsoft.com/office/powerpoint/2010/main" val="1794990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66370-E33C-EF1C-7919-E3E32E403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58" y="1223668"/>
            <a:ext cx="5565663" cy="4985711"/>
          </a:xfrm>
          <a:prstGeom prst="rect">
            <a:avLst/>
          </a:prstGeom>
        </p:spPr>
      </p:pic>
      <p:sp>
        <p:nvSpPr>
          <p:cNvPr id="6" name="Rectangle 5">
            <a:extLst>
              <a:ext uri="{FF2B5EF4-FFF2-40B4-BE49-F238E27FC236}">
                <a16:creationId xmlns:a16="http://schemas.microsoft.com/office/drawing/2014/main" id="{B4151649-B1E7-4D1D-8A89-AF061BB84113}"/>
              </a:ext>
            </a:extLst>
          </p:cNvPr>
          <p:cNvSpPr/>
          <p:nvPr/>
        </p:nvSpPr>
        <p:spPr>
          <a:xfrm>
            <a:off x="4653419" y="1734853"/>
            <a:ext cx="3949092" cy="412732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796F5EA9-8898-E77D-1F45-A4945FDB6B29}"/>
              </a:ext>
            </a:extLst>
          </p:cNvPr>
          <p:cNvSpPr>
            <a:spLocks noGrp="1"/>
          </p:cNvSpPr>
          <p:nvPr>
            <p:ph type="title"/>
          </p:nvPr>
        </p:nvSpPr>
        <p:spPr/>
        <p:txBody>
          <a:bodyPr/>
          <a:lstStyle/>
          <a:p>
            <a:r>
              <a:rPr lang="en-GB" sz="2800" dirty="0"/>
              <a:t>What steps will sustain improvement?</a:t>
            </a:r>
            <a:endParaRPr lang="en-NO" dirty="0"/>
          </a:p>
        </p:txBody>
      </p:sp>
      <p:sp>
        <p:nvSpPr>
          <p:cNvPr id="2" name="Content Placeholder 1">
            <a:extLst>
              <a:ext uri="{FF2B5EF4-FFF2-40B4-BE49-F238E27FC236}">
                <a16:creationId xmlns:a16="http://schemas.microsoft.com/office/drawing/2014/main" id="{C934D45B-3DD4-F79D-BD30-F99CF3F60CAF}"/>
              </a:ext>
            </a:extLst>
          </p:cNvPr>
          <p:cNvSpPr>
            <a:spLocks noGrp="1"/>
          </p:cNvSpPr>
          <p:nvPr>
            <p:ph idx="1"/>
          </p:nvPr>
        </p:nvSpPr>
        <p:spPr>
          <a:xfrm>
            <a:off x="4703788" y="1820707"/>
            <a:ext cx="3949092" cy="4479411"/>
          </a:xfrm>
          <a:prstGeom prst="rect">
            <a:avLst/>
          </a:prstGeom>
        </p:spPr>
        <p:txBody>
          <a:bodyPr/>
          <a:lstStyle/>
          <a:p>
            <a:r>
              <a:rPr lang="en-GB" sz="1800" dirty="0"/>
              <a:t>Expand the change</a:t>
            </a:r>
          </a:p>
          <a:p>
            <a:r>
              <a:rPr lang="en-GB" sz="1800" dirty="0"/>
              <a:t>Seek support for the change</a:t>
            </a:r>
          </a:p>
          <a:p>
            <a:r>
              <a:rPr lang="en-GB" sz="1800" dirty="0"/>
              <a:t>Recognize and acknowledge </a:t>
            </a:r>
            <a:br>
              <a:rPr lang="en-GB" sz="1800" dirty="0"/>
            </a:br>
            <a:r>
              <a:rPr lang="en-GB" sz="1800" dirty="0"/>
              <a:t>people who are active in making </a:t>
            </a:r>
            <a:br>
              <a:rPr lang="en-GB" sz="1800" dirty="0"/>
            </a:br>
            <a:r>
              <a:rPr lang="en-GB" sz="1800" dirty="0"/>
              <a:t>change</a:t>
            </a:r>
          </a:p>
          <a:p>
            <a:r>
              <a:rPr lang="en-GB" sz="1800" dirty="0"/>
              <a:t>Celebrate the role of health care </a:t>
            </a:r>
            <a:br>
              <a:rPr lang="en-GB" sz="1800" dirty="0"/>
            </a:br>
            <a:r>
              <a:rPr lang="en-GB" sz="1800" dirty="0"/>
              <a:t>workers in making things better!</a:t>
            </a:r>
          </a:p>
          <a:p>
            <a:r>
              <a:rPr lang="en-GB" sz="1800" dirty="0"/>
              <a:t>Make the change routine</a:t>
            </a:r>
          </a:p>
          <a:p>
            <a:r>
              <a:rPr lang="en-GB" sz="1800" dirty="0"/>
              <a:t>Share the change with other </a:t>
            </a:r>
            <a:br>
              <a:rPr lang="en-GB" sz="1800" dirty="0"/>
            </a:br>
            <a:r>
              <a:rPr lang="en-GB" sz="1800" dirty="0"/>
              <a:t>facilities </a:t>
            </a:r>
            <a:br>
              <a:rPr lang="en-GB" sz="1800" dirty="0"/>
            </a:br>
            <a:endParaRPr lang="en-GB" sz="1800" dirty="0"/>
          </a:p>
        </p:txBody>
      </p:sp>
    </p:spTree>
    <p:extLst>
      <p:ext uri="{BB962C8B-B14F-4D97-AF65-F5344CB8AC3E}">
        <p14:creationId xmlns:p14="http://schemas.microsoft.com/office/powerpoint/2010/main" val="33017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42B0793-6E0F-B0E0-57CA-6AA6DA2BEAF4}"/>
              </a:ext>
            </a:extLst>
          </p:cNvPr>
          <p:cNvSpPr>
            <a:spLocks noGrp="1"/>
          </p:cNvSpPr>
          <p:nvPr>
            <p:ph type="title"/>
          </p:nvPr>
        </p:nvSpPr>
        <p:spPr>
          <a:xfrm>
            <a:off x="0" y="518595"/>
            <a:ext cx="9141354" cy="2132850"/>
          </a:xfrm>
        </p:spPr>
        <p:txBody>
          <a:bodyPr anchor="t"/>
          <a:lstStyle/>
          <a:p>
            <a:r>
              <a:rPr lang="en-AU" sz="4000" dirty="0"/>
              <a:t>Summary: </a:t>
            </a:r>
            <a:br>
              <a:rPr lang="en-AU" sz="4000" dirty="0"/>
            </a:br>
            <a:r>
              <a:rPr lang="en-AU" sz="4000" dirty="0"/>
              <a:t>Data collection and use</a:t>
            </a:r>
            <a:endParaRPr lang="en-NO" dirty="0"/>
          </a:p>
        </p:txBody>
      </p:sp>
      <p:sp>
        <p:nvSpPr>
          <p:cNvPr id="13" name="Content Placeholder 4">
            <a:extLst>
              <a:ext uri="{FF2B5EF4-FFF2-40B4-BE49-F238E27FC236}">
                <a16:creationId xmlns:a16="http://schemas.microsoft.com/office/drawing/2014/main" id="{BFAC3221-DB44-2EAB-C420-87B9BE26DD9F}"/>
              </a:ext>
            </a:extLst>
          </p:cNvPr>
          <p:cNvSpPr txBox="1">
            <a:spLocks/>
          </p:cNvSpPr>
          <p:nvPr/>
        </p:nvSpPr>
        <p:spPr>
          <a:xfrm>
            <a:off x="850233" y="2330604"/>
            <a:ext cx="7636041" cy="4502851"/>
          </a:xfrm>
          <a:prstGeom prst="rect">
            <a:avLst/>
          </a:prstGeom>
        </p:spPr>
        <p:txBody>
          <a:bodyPr/>
          <a:lstStyle>
            <a:lvl1pPr marL="157649" indent="-157649" algn="l" defTabSz="630598" rtl="0" eaLnBrk="1" latinLnBrk="0" hangingPunct="1">
              <a:lnSpc>
                <a:spcPct val="90000"/>
              </a:lnSpc>
              <a:spcBef>
                <a:spcPts val="690"/>
              </a:spcBef>
              <a:buFont typeface="Arial" panose="020B0604020202020204" pitchFamily="34" charset="0"/>
              <a:buChar char="•"/>
              <a:defRPr sz="1931" kern="1200">
                <a:solidFill>
                  <a:schemeClr val="tx1"/>
                </a:solidFill>
                <a:latin typeface="+mn-lt"/>
                <a:ea typeface="+mn-ea"/>
                <a:cs typeface="+mn-cs"/>
              </a:defRPr>
            </a:lvl1pPr>
            <a:lvl2pPr marL="472949" indent="-157649" algn="l" defTabSz="630598" rtl="0" eaLnBrk="1" latinLnBrk="0" hangingPunct="1">
              <a:lnSpc>
                <a:spcPct val="90000"/>
              </a:lnSpc>
              <a:spcBef>
                <a:spcPts val="345"/>
              </a:spcBef>
              <a:buFont typeface="Arial" panose="020B0604020202020204" pitchFamily="34" charset="0"/>
              <a:buChar char="•"/>
              <a:defRPr sz="1655" kern="1200">
                <a:solidFill>
                  <a:schemeClr val="tx1"/>
                </a:solidFill>
                <a:latin typeface="+mn-lt"/>
                <a:ea typeface="+mn-ea"/>
                <a:cs typeface="+mn-cs"/>
              </a:defRPr>
            </a:lvl2pPr>
            <a:lvl3pPr marL="788247" indent="-157649" algn="l" defTabSz="630598" rtl="0" eaLnBrk="1" latinLnBrk="0" hangingPunct="1">
              <a:lnSpc>
                <a:spcPct val="90000"/>
              </a:lnSpc>
              <a:spcBef>
                <a:spcPts val="345"/>
              </a:spcBef>
              <a:buFont typeface="Arial" panose="020B0604020202020204" pitchFamily="34" charset="0"/>
              <a:buChar char="•"/>
              <a:defRPr sz="1379" kern="1200">
                <a:solidFill>
                  <a:schemeClr val="tx1"/>
                </a:solidFill>
                <a:latin typeface="+mn-lt"/>
                <a:ea typeface="+mn-ea"/>
                <a:cs typeface="+mn-cs"/>
              </a:defRPr>
            </a:lvl3pPr>
            <a:lvl4pPr marL="1103546"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4pPr>
            <a:lvl5pPr marL="1418845"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5pPr>
            <a:lvl6pPr marL="1734143"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6pPr>
            <a:lvl7pPr marL="2049442"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7pPr>
            <a:lvl8pPr marL="2364741"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8pPr>
            <a:lvl9pPr marL="2680040"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9pPr>
          </a:lstStyle>
          <a:p>
            <a:pPr marL="0" indent="0">
              <a:lnSpc>
                <a:spcPts val="2300"/>
              </a:lnSpc>
              <a:buNone/>
            </a:pPr>
            <a:r>
              <a:rPr lang="en-US" sz="1800" b="1" dirty="0">
                <a:latin typeface="Arial" panose="020B0604020202020204" pitchFamily="34" charset="0"/>
                <a:cs typeface="Arial" panose="020B0604020202020204" pitchFamily="34" charset="0"/>
              </a:rPr>
              <a:t>Data collection and use are essential to providing quality care.</a:t>
            </a:r>
            <a:endParaRPr lang="en-US" sz="1800" dirty="0">
              <a:latin typeface="Arial" panose="020B0604020202020204" pitchFamily="34" charset="0"/>
              <a:cs typeface="Arial" panose="020B0604020202020204" pitchFamily="34" charset="0"/>
            </a:endParaRPr>
          </a:p>
          <a:p>
            <a:pPr marL="162000" indent="-162000">
              <a:lnSpc>
                <a:spcPts val="2300"/>
              </a:lnSpc>
              <a:spcBef>
                <a:spcPts val="1000"/>
              </a:spcBef>
              <a:spcAft>
                <a:spcPts val="245"/>
              </a:spcAft>
            </a:pPr>
            <a:r>
              <a:rPr lang="en-US" sz="1800" dirty="0">
                <a:latin typeface="Arial" panose="020B0604020202020204" pitchFamily="34" charset="0"/>
                <a:cs typeface="Arial" panose="020B0604020202020204" pitchFamily="34" charset="0"/>
              </a:rPr>
              <a:t>Health care systems depend on the routine recording and use of data.</a:t>
            </a:r>
          </a:p>
          <a:p>
            <a:pPr marL="162000" indent="-162000">
              <a:lnSpc>
                <a:spcPts val="2300"/>
              </a:lnSpc>
              <a:spcBef>
                <a:spcPts val="1000"/>
              </a:spcBef>
              <a:spcAft>
                <a:spcPts val="245"/>
              </a:spcAft>
            </a:pPr>
            <a:r>
              <a:rPr lang="en-US" sz="1800" dirty="0">
                <a:latin typeface="Arial" panose="020B0604020202020204" pitchFamily="34" charset="0"/>
                <a:cs typeface="Arial" panose="020B0604020202020204" pitchFamily="34" charset="0"/>
              </a:rPr>
              <a:t>Complete and accurate data collection is equally important for care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of an individual patient and management of an entire health system.</a:t>
            </a:r>
          </a:p>
          <a:p>
            <a:pPr marL="162000" indent="-162000">
              <a:lnSpc>
                <a:spcPts val="2300"/>
              </a:lnSpc>
              <a:spcBef>
                <a:spcPts val="1000"/>
              </a:spcBef>
              <a:spcAft>
                <a:spcPts val="245"/>
              </a:spcAft>
            </a:pPr>
            <a:r>
              <a:rPr lang="en-US" sz="1800" dirty="0">
                <a:latin typeface="Arial" panose="020B0604020202020204" pitchFamily="34" charset="0"/>
                <a:cs typeface="Arial" panose="020B0604020202020204" pitchFamily="34" charset="0"/>
              </a:rPr>
              <a:t>Data must be used for making improvements at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all levels – from local to regional and national.</a:t>
            </a:r>
          </a:p>
          <a:p>
            <a:pPr marL="162000" indent="-162000">
              <a:lnSpc>
                <a:spcPts val="2300"/>
              </a:lnSpc>
              <a:spcBef>
                <a:spcPts val="1000"/>
              </a:spcBef>
              <a:spcAft>
                <a:spcPts val="245"/>
              </a:spcAft>
            </a:pPr>
            <a:r>
              <a:rPr lang="en-US" sz="1800" dirty="0">
                <a:latin typeface="Arial" panose="020B0604020202020204" pitchFamily="34" charset="0"/>
                <a:cs typeface="Arial" panose="020B0604020202020204" pitchFamily="34" charset="0"/>
              </a:rPr>
              <a:t>Collecting and using data within facilities can improve quality in processes of care and specific outcomes. </a:t>
            </a:r>
          </a:p>
        </p:txBody>
      </p:sp>
    </p:spTree>
    <p:extLst>
      <p:ext uri="{BB962C8B-B14F-4D97-AF65-F5344CB8AC3E}">
        <p14:creationId xmlns:p14="http://schemas.microsoft.com/office/powerpoint/2010/main" val="34434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52B34C-0554-72DC-DA8F-BA0FF033585C}"/>
              </a:ext>
            </a:extLst>
          </p:cNvPr>
          <p:cNvSpPr>
            <a:spLocks noGrp="1"/>
          </p:cNvSpPr>
          <p:nvPr>
            <p:ph type="title"/>
          </p:nvPr>
        </p:nvSpPr>
        <p:spPr/>
        <p:txBody>
          <a:bodyPr/>
          <a:lstStyle/>
          <a:p>
            <a:r>
              <a:rPr lang="en-GB" sz="2800" dirty="0"/>
              <a:t>Birth registration</a:t>
            </a:r>
            <a:endParaRPr lang="en-NO" dirty="0"/>
          </a:p>
        </p:txBody>
      </p:sp>
      <p:sp>
        <p:nvSpPr>
          <p:cNvPr id="4" name="Content Placeholder 1">
            <a:extLst>
              <a:ext uri="{FF2B5EF4-FFF2-40B4-BE49-F238E27FC236}">
                <a16:creationId xmlns:a16="http://schemas.microsoft.com/office/drawing/2014/main" id="{7AEA996D-8DEA-92F0-F0CE-076F3BC1BE5E}"/>
              </a:ext>
            </a:extLst>
          </p:cNvPr>
          <p:cNvSpPr>
            <a:spLocks noGrp="1"/>
          </p:cNvSpPr>
          <p:nvPr>
            <p:ph idx="1"/>
          </p:nvPr>
        </p:nvSpPr>
        <p:spPr>
          <a:prstGeom prst="rect">
            <a:avLst/>
          </a:prstGeom>
        </p:spPr>
        <p:txBody>
          <a:bodyPr/>
          <a:lstStyle/>
          <a:p>
            <a:pPr marL="0" indent="0">
              <a:buNone/>
            </a:pPr>
            <a:r>
              <a:rPr lang="en-GB" sz="1800" dirty="0"/>
              <a:t>Form groups (nurse, mother, husband).</a:t>
            </a:r>
            <a:endParaRPr lang="en-US" sz="1800" dirty="0"/>
          </a:p>
          <a:p>
            <a:pPr marL="0" indent="0">
              <a:buNone/>
            </a:pPr>
            <a:endParaRPr lang="en-GB" sz="1800" b="1" dirty="0"/>
          </a:p>
          <a:p>
            <a:pPr marL="0" indent="0">
              <a:buNone/>
            </a:pPr>
            <a:endParaRPr lang="en-GB" sz="1800" b="1" dirty="0"/>
          </a:p>
          <a:p>
            <a:pPr marL="0" indent="0">
              <a:buNone/>
            </a:pPr>
            <a:endParaRPr lang="en-GB" sz="1800" b="1" dirty="0"/>
          </a:p>
          <a:p>
            <a:pPr marL="0" indent="0">
              <a:spcBef>
                <a:spcPts val="600"/>
              </a:spcBef>
              <a:buNone/>
            </a:pPr>
            <a:endParaRPr lang="en-GB" sz="1800" b="1" dirty="0">
              <a:latin typeface="Arial"/>
              <a:cs typeface="Arial"/>
            </a:endParaRPr>
          </a:p>
          <a:p>
            <a:pPr marL="0" indent="0">
              <a:spcBef>
                <a:spcPts val="600"/>
              </a:spcBef>
              <a:buNone/>
            </a:pPr>
            <a:r>
              <a:rPr lang="en-GB" sz="1800" b="1" dirty="0"/>
              <a:t>Help the parents register the birth.</a:t>
            </a:r>
          </a:p>
          <a:p>
            <a:pPr marL="0" indent="0">
              <a:spcBef>
                <a:spcPts val="600"/>
              </a:spcBef>
              <a:buNone/>
            </a:pPr>
            <a:endParaRPr lang="en-GB" sz="1800" b="1" dirty="0"/>
          </a:p>
          <a:p>
            <a:pPr marL="0" indent="0">
              <a:buNone/>
            </a:pPr>
            <a:r>
              <a:rPr lang="en-GB" sz="1800" dirty="0"/>
              <a:t>Debrief with your team and facilitator.</a:t>
            </a:r>
          </a:p>
        </p:txBody>
      </p:sp>
      <p:sp>
        <p:nvSpPr>
          <p:cNvPr id="5" name="Rectangle 4">
            <a:extLst>
              <a:ext uri="{FF2B5EF4-FFF2-40B4-BE49-F238E27FC236}">
                <a16:creationId xmlns:a16="http://schemas.microsoft.com/office/drawing/2014/main" id="{F1C48EE4-F637-2175-8245-0C256E88E820}"/>
              </a:ext>
            </a:extLst>
          </p:cNvPr>
          <p:cNvSpPr/>
          <p:nvPr/>
        </p:nvSpPr>
        <p:spPr>
          <a:xfrm>
            <a:off x="624680" y="2232900"/>
            <a:ext cx="7977831" cy="1378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indent="-162000">
              <a:lnSpc>
                <a:spcPts val="2300"/>
              </a:lnSpc>
              <a:spcBef>
                <a:spcPts val="1000"/>
              </a:spcBef>
              <a:spcAft>
                <a:spcPts val="245"/>
              </a:spcAft>
              <a:buFont typeface="Arial" panose="020B0604020202020204" pitchFamily="34" charset="0"/>
              <a:buChar char="•"/>
            </a:pPr>
            <a:r>
              <a:rPr lang="en-US" altLang="zh-CN" dirty="0">
                <a:solidFill>
                  <a:schemeClr val="tx2"/>
                </a:solidFill>
                <a:latin typeface="Arial" panose="020B0604020202020204" pitchFamily="34" charset="0"/>
                <a:cs typeface="Arial" panose="020B0604020202020204" pitchFamily="34" charset="0"/>
              </a:rPr>
              <a:t>Sara gave birth to her son Yann at 32 weeks gestation in the health facility. </a:t>
            </a:r>
          </a:p>
          <a:p>
            <a:pPr marL="162000" indent="-162000">
              <a:lnSpc>
                <a:spcPts val="2300"/>
              </a:lnSpc>
              <a:spcBef>
                <a:spcPts val="1000"/>
              </a:spcBef>
              <a:spcAft>
                <a:spcPts val="245"/>
              </a:spcAft>
              <a:buFont typeface="Arial" panose="020B0604020202020204" pitchFamily="34" charset="0"/>
              <a:buChar char="•"/>
            </a:pPr>
            <a:r>
              <a:rPr lang="en-US" altLang="zh-CN" dirty="0">
                <a:solidFill>
                  <a:schemeClr val="tx2"/>
                </a:solidFill>
                <a:latin typeface="Arial" panose="020B0604020202020204" pitchFamily="34" charset="0"/>
                <a:cs typeface="Arial" panose="020B0604020202020204" pitchFamily="34" charset="0"/>
              </a:rPr>
              <a:t>Sara and her husband are providing kangaroo care.</a:t>
            </a:r>
          </a:p>
        </p:txBody>
      </p:sp>
    </p:spTree>
    <p:extLst>
      <p:ext uri="{BB962C8B-B14F-4D97-AF65-F5344CB8AC3E}">
        <p14:creationId xmlns:p14="http://schemas.microsoft.com/office/powerpoint/2010/main" val="26821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815E64-AC13-231F-7604-97FD0834C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7" y="1670670"/>
            <a:ext cx="3454386" cy="4888391"/>
          </a:xfrm>
          <a:prstGeom prst="rect">
            <a:avLst/>
          </a:prstGeom>
          <a:solidFill>
            <a:schemeClr val="bg1"/>
          </a:solidFill>
        </p:spPr>
      </p:pic>
    </p:spTree>
    <p:extLst>
      <p:ext uri="{BB962C8B-B14F-4D97-AF65-F5344CB8AC3E}">
        <p14:creationId xmlns:p14="http://schemas.microsoft.com/office/powerpoint/2010/main" val="368730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EDBD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6DC1A-0171-572E-6E5A-98E4ABA08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8" y="1670669"/>
            <a:ext cx="3454386" cy="4888391"/>
          </a:xfrm>
          <a:prstGeom prst="rect">
            <a:avLst/>
          </a:prstGeom>
          <a:solidFill>
            <a:schemeClr val="bg1"/>
          </a:solidFill>
        </p:spPr>
      </p:pic>
    </p:spTree>
    <p:extLst>
      <p:ext uri="{BB962C8B-B14F-4D97-AF65-F5344CB8AC3E}">
        <p14:creationId xmlns:p14="http://schemas.microsoft.com/office/powerpoint/2010/main" val="153111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8D37A4-9341-5B98-1EAB-5951FD45C7A1}"/>
              </a:ext>
            </a:extLst>
          </p:cNvPr>
          <p:cNvSpPr/>
          <p:nvPr/>
        </p:nvSpPr>
        <p:spPr>
          <a:xfrm>
            <a:off x="0" y="-134938"/>
            <a:ext cx="9144000" cy="6992938"/>
          </a:xfrm>
          <a:prstGeom prst="rect">
            <a:avLst/>
          </a:prstGeom>
          <a:solidFill>
            <a:srgbClr val="CBE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GB" sz="1690" dirty="0"/>
          </a:p>
        </p:txBody>
      </p:sp>
      <p:sp>
        <p:nvSpPr>
          <p:cNvPr id="3" name="Title 2">
            <a:extLst>
              <a:ext uri="{FF2B5EF4-FFF2-40B4-BE49-F238E27FC236}">
                <a16:creationId xmlns:a16="http://schemas.microsoft.com/office/drawing/2014/main" id="{D8233322-27D3-8137-377A-C34771DDEDD6}"/>
              </a:ext>
            </a:extLst>
          </p:cNvPr>
          <p:cNvSpPr>
            <a:spLocks noGrp="1"/>
          </p:cNvSpPr>
          <p:nvPr>
            <p:ph type="title"/>
          </p:nvPr>
        </p:nvSpPr>
        <p:spPr>
          <a:prstGeom prst="rect">
            <a:avLst/>
          </a:prstGeom>
        </p:spPr>
        <p:txBody>
          <a:bodyPr/>
          <a:lstStyle/>
          <a:p>
            <a:pPr algn="ctr"/>
            <a:r>
              <a:rPr lang="nb-NO" sz="4000" dirty="0"/>
              <a:t>The situation</a:t>
            </a:r>
            <a:endParaRPr lang="en-NO" sz="4000" dirty="0"/>
          </a:p>
        </p:txBody>
      </p:sp>
      <p:sp>
        <p:nvSpPr>
          <p:cNvPr id="10" name="Content Placeholder 1">
            <a:extLst>
              <a:ext uri="{FF2B5EF4-FFF2-40B4-BE49-F238E27FC236}">
                <a16:creationId xmlns:a16="http://schemas.microsoft.com/office/drawing/2014/main" id="{DFC4CB0A-A74F-7783-3F23-45A50A2DDFCA}"/>
              </a:ext>
            </a:extLst>
          </p:cNvPr>
          <p:cNvSpPr txBox="1">
            <a:spLocks/>
          </p:cNvSpPr>
          <p:nvPr/>
        </p:nvSpPr>
        <p:spPr>
          <a:xfrm>
            <a:off x="4947556" y="1707356"/>
            <a:ext cx="3870767" cy="459276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accent3">
                    <a:lumMod val="50000"/>
                  </a:schemeClr>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ts val="2300"/>
              </a:lnSpc>
              <a:spcAft>
                <a:spcPts val="600"/>
              </a:spcAft>
              <a:buNone/>
            </a:pPr>
            <a:r>
              <a:rPr lang="en-GB" sz="1800" b="1" dirty="0">
                <a:solidFill>
                  <a:schemeClr val="tx1"/>
                </a:solidFill>
              </a:rPr>
              <a:t>2.5 million </a:t>
            </a:r>
            <a:r>
              <a:rPr lang="en-GB" sz="1800" b="1" dirty="0" err="1">
                <a:solidFill>
                  <a:schemeClr val="tx1"/>
                </a:solidFill>
              </a:rPr>
              <a:t>newborns</a:t>
            </a:r>
            <a:r>
              <a:rPr lang="en-GB" sz="1800" b="1" dirty="0">
                <a:solidFill>
                  <a:schemeClr val="tx1"/>
                </a:solidFill>
              </a:rPr>
              <a:t>, more than </a:t>
            </a:r>
            <a:br>
              <a:rPr lang="en-GB" sz="1800" b="1" dirty="0">
                <a:solidFill>
                  <a:schemeClr val="tx1"/>
                </a:solidFill>
              </a:rPr>
            </a:br>
            <a:r>
              <a:rPr lang="en-GB" sz="1800" b="1" dirty="0">
                <a:solidFill>
                  <a:schemeClr val="tx1"/>
                </a:solidFill>
              </a:rPr>
              <a:t>2 million stillbirths and 295 000 </a:t>
            </a:r>
            <a:br>
              <a:rPr lang="en-GB" sz="1800" b="1" dirty="0">
                <a:solidFill>
                  <a:schemeClr val="tx1"/>
                </a:solidFill>
              </a:rPr>
            </a:br>
            <a:r>
              <a:rPr lang="en-GB" sz="1800" b="1" dirty="0">
                <a:solidFill>
                  <a:schemeClr val="tx1"/>
                </a:solidFill>
              </a:rPr>
              <a:t>mothers die each year around </a:t>
            </a:r>
            <a:br>
              <a:rPr lang="en-GB" sz="1800" b="1" dirty="0">
                <a:solidFill>
                  <a:schemeClr val="tx1"/>
                </a:solidFill>
              </a:rPr>
            </a:br>
            <a:r>
              <a:rPr lang="en-GB" sz="1800" b="1" dirty="0">
                <a:solidFill>
                  <a:schemeClr val="tx1"/>
                </a:solidFill>
              </a:rPr>
              <a:t>the time of childbirth.</a:t>
            </a:r>
          </a:p>
          <a:p>
            <a:pPr>
              <a:lnSpc>
                <a:spcPts val="2300"/>
              </a:lnSpc>
              <a:spcAft>
                <a:spcPts val="600"/>
              </a:spcAft>
            </a:pPr>
            <a:r>
              <a:rPr lang="en-GB" sz="1800" dirty="0">
                <a:solidFill>
                  <a:schemeClr val="tx1"/>
                </a:solidFill>
              </a:rPr>
              <a:t>The highest neonatal mortality </a:t>
            </a:r>
            <a:br>
              <a:rPr lang="en-GB" sz="1800" dirty="0">
                <a:solidFill>
                  <a:schemeClr val="tx1"/>
                </a:solidFill>
              </a:rPr>
            </a:br>
            <a:r>
              <a:rPr lang="en-GB" sz="1800" dirty="0">
                <a:solidFill>
                  <a:schemeClr val="tx1"/>
                </a:solidFill>
              </a:rPr>
              <a:t>numbers and rates are in </a:t>
            </a:r>
            <a:br>
              <a:rPr lang="en-GB" sz="1800" dirty="0">
                <a:solidFill>
                  <a:schemeClr val="tx1"/>
                </a:solidFill>
              </a:rPr>
            </a:br>
            <a:r>
              <a:rPr lang="en-GB" sz="1800" dirty="0">
                <a:solidFill>
                  <a:schemeClr val="tx1"/>
                </a:solidFill>
              </a:rPr>
              <a:t>humanitarian and fragile settings. </a:t>
            </a:r>
          </a:p>
          <a:p>
            <a:pPr>
              <a:lnSpc>
                <a:spcPts val="2300"/>
              </a:lnSpc>
              <a:spcAft>
                <a:spcPts val="600"/>
              </a:spcAft>
            </a:pPr>
            <a:r>
              <a:rPr lang="en-GB" sz="1800" dirty="0">
                <a:solidFill>
                  <a:schemeClr val="tx1"/>
                </a:solidFill>
              </a:rPr>
              <a:t>The quality of essential </a:t>
            </a:r>
            <a:r>
              <a:rPr lang="en-GB" sz="1800" dirty="0" err="1">
                <a:solidFill>
                  <a:schemeClr val="tx1"/>
                </a:solidFill>
              </a:rPr>
              <a:t>newborn</a:t>
            </a:r>
            <a:r>
              <a:rPr lang="en-GB" sz="1800" dirty="0">
                <a:solidFill>
                  <a:schemeClr val="tx1"/>
                </a:solidFill>
              </a:rPr>
              <a:t> </a:t>
            </a:r>
            <a:br>
              <a:rPr lang="en-GB" sz="1800" dirty="0">
                <a:solidFill>
                  <a:schemeClr val="tx1"/>
                </a:solidFill>
              </a:rPr>
            </a:br>
            <a:r>
              <a:rPr lang="en-GB" sz="1800" dirty="0">
                <a:solidFill>
                  <a:schemeClr val="tx1"/>
                </a:solidFill>
              </a:rPr>
              <a:t>care can be improved everywhere.</a:t>
            </a:r>
          </a:p>
        </p:txBody>
      </p:sp>
      <p:grpSp>
        <p:nvGrpSpPr>
          <p:cNvPr id="18" name="Group 17">
            <a:extLst>
              <a:ext uri="{FF2B5EF4-FFF2-40B4-BE49-F238E27FC236}">
                <a16:creationId xmlns:a16="http://schemas.microsoft.com/office/drawing/2014/main" id="{B99CC6E7-F94D-44DC-7A99-7FAF6FE23ABB}"/>
              </a:ext>
            </a:extLst>
          </p:cNvPr>
          <p:cNvGrpSpPr/>
          <p:nvPr/>
        </p:nvGrpSpPr>
        <p:grpSpPr>
          <a:xfrm>
            <a:off x="563335" y="1764576"/>
            <a:ext cx="4309587" cy="3497305"/>
            <a:chOff x="563335" y="1764576"/>
            <a:chExt cx="4309587" cy="3497305"/>
          </a:xfrm>
        </p:grpSpPr>
        <p:pic>
          <p:nvPicPr>
            <p:cNvPr id="12" name="Content Placeholder 4" descr="26022013146.jpg">
              <a:extLst>
                <a:ext uri="{FF2B5EF4-FFF2-40B4-BE49-F238E27FC236}">
                  <a16:creationId xmlns:a16="http://schemas.microsoft.com/office/drawing/2014/main" id="{F5767A42-E996-BBD5-7F22-24F5F782218E}"/>
                </a:ext>
              </a:extLst>
            </p:cNvPr>
            <p:cNvPicPr>
              <a:picLocks noChangeAspect="1"/>
            </p:cNvPicPr>
            <p:nvPr/>
          </p:nvPicPr>
          <p:blipFill rotWithShape="1">
            <a:blip r:embed="rId3" cstate="print">
              <a:lum bright="20000"/>
            </a:blip>
            <a:srcRect l="10925" t="8456" r="6496" b="9426"/>
            <a:stretch/>
          </p:blipFill>
          <p:spPr>
            <a:xfrm>
              <a:off x="563335" y="1764576"/>
              <a:ext cx="4234954" cy="3158488"/>
            </a:xfrm>
            <a:prstGeom prst="rect">
              <a:avLst/>
            </a:prstGeom>
          </p:spPr>
        </p:pic>
        <p:sp>
          <p:nvSpPr>
            <p:cNvPr id="14" name="TextBox 13">
              <a:extLst>
                <a:ext uri="{FF2B5EF4-FFF2-40B4-BE49-F238E27FC236}">
                  <a16:creationId xmlns:a16="http://schemas.microsoft.com/office/drawing/2014/main" id="{0D3EEEA7-4822-D319-7158-64A420BD11AD}"/>
                </a:ext>
              </a:extLst>
            </p:cNvPr>
            <p:cNvSpPr txBox="1"/>
            <p:nvPr/>
          </p:nvSpPr>
          <p:spPr>
            <a:xfrm>
              <a:off x="3697265" y="4969493"/>
              <a:ext cx="1175657" cy="292388"/>
            </a:xfrm>
            <a:prstGeom prst="rect">
              <a:avLst/>
            </a:prstGeom>
            <a:noFill/>
          </p:spPr>
          <p:txBody>
            <a:bodyPr wrap="square" rtlCol="0">
              <a:spAutoFit/>
            </a:bodyPr>
            <a:lstStyle/>
            <a:p>
              <a:pPr algn="r"/>
              <a:r>
                <a:rPr lang="en-CA" sz="650" dirty="0">
                  <a:solidFill>
                    <a:schemeClr val="bg1">
                      <a:lumMod val="50000"/>
                    </a:schemeClr>
                  </a:solidFill>
                  <a:latin typeface="Arial" panose="020B0604020202020204" pitchFamily="34" charset="0"/>
                  <a:cs typeface="Arial" panose="020B0604020202020204" pitchFamily="34" charset="0"/>
                </a:rPr>
                <a:t>© </a:t>
              </a:r>
              <a:r>
                <a:rPr lang="en-US" sz="650" dirty="0">
                  <a:solidFill>
                    <a:schemeClr val="bg1">
                      <a:lumMod val="50000"/>
                    </a:schemeClr>
                  </a:solidFill>
                  <a:latin typeface="Arial" panose="020B0604020202020204" pitchFamily="34" charset="0"/>
                  <a:cs typeface="Arial" panose="020B0604020202020204" pitchFamily="34" charset="0"/>
                </a:rPr>
                <a:t>UNICEF-Ashish </a:t>
              </a:r>
              <a:r>
                <a:rPr lang="en-US" sz="650" b="0" i="0" dirty="0">
                  <a:solidFill>
                    <a:schemeClr val="bg1">
                      <a:lumMod val="50000"/>
                    </a:schemeClr>
                  </a:solidFill>
                  <a:effectLst/>
                  <a:latin typeface="Arial" panose="020B0604020202020204" pitchFamily="34" charset="0"/>
                  <a:cs typeface="Arial" panose="020B0604020202020204" pitchFamily="34" charset="0"/>
                </a:rPr>
                <a:t>KC</a:t>
              </a:r>
              <a:endParaRPr lang="en-US" sz="650" dirty="0">
                <a:solidFill>
                  <a:schemeClr val="bg1">
                    <a:lumMod val="50000"/>
                  </a:schemeClr>
                </a:solidFill>
                <a:latin typeface="Arial" panose="020B0604020202020204" pitchFamily="34" charset="0"/>
                <a:cs typeface="Arial" panose="020B0604020202020204" pitchFamily="34" charset="0"/>
              </a:endParaRPr>
            </a:p>
            <a:p>
              <a:pPr algn="r"/>
              <a:endParaRPr lang="en-NO" sz="650" dirty="0">
                <a:solidFill>
                  <a:schemeClr val="bg1">
                    <a:lumMod val="50000"/>
                  </a:schemeClr>
                </a:solidFill>
                <a:latin typeface="Arial" panose="020B0604020202020204" pitchFamily="34" charset="0"/>
                <a:cs typeface="Arial" panose="020B0604020202020204" pitchFamily="34" charset="0"/>
              </a:endParaRPr>
            </a:p>
          </p:txBody>
        </p:sp>
      </p:grpSp>
      <p:sp>
        <p:nvSpPr>
          <p:cNvPr id="15" name="Content Placeholder 1">
            <a:extLst>
              <a:ext uri="{FF2B5EF4-FFF2-40B4-BE49-F238E27FC236}">
                <a16:creationId xmlns:a16="http://schemas.microsoft.com/office/drawing/2014/main" id="{91574713-E0A1-A256-71B5-349059DE142F}"/>
              </a:ext>
            </a:extLst>
          </p:cNvPr>
          <p:cNvSpPr txBox="1">
            <a:spLocks/>
          </p:cNvSpPr>
          <p:nvPr/>
        </p:nvSpPr>
        <p:spPr>
          <a:xfrm>
            <a:off x="563335" y="5600698"/>
            <a:ext cx="8039176" cy="457201"/>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accent3">
                    <a:lumMod val="50000"/>
                  </a:schemeClr>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gn="ctr">
              <a:buNone/>
            </a:pPr>
            <a:r>
              <a:rPr lang="en-US" sz="1800" b="1" dirty="0">
                <a:solidFill>
                  <a:schemeClr val="tx2"/>
                </a:solidFill>
              </a:rPr>
              <a:t>Data reveals gaps in care and enables improvement.</a:t>
            </a:r>
          </a:p>
        </p:txBody>
      </p:sp>
    </p:spTree>
    <p:extLst>
      <p:ext uri="{BB962C8B-B14F-4D97-AF65-F5344CB8AC3E}">
        <p14:creationId xmlns:p14="http://schemas.microsoft.com/office/powerpoint/2010/main" val="29199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a:hlinkClick r:id="rId3"/>
            <a:extLst>
              <a:ext uri="{FF2B5EF4-FFF2-40B4-BE49-F238E27FC236}">
                <a16:creationId xmlns:a16="http://schemas.microsoft.com/office/drawing/2014/main" id="{94F3E34F-9743-E2E8-0A88-0BB8B822D7DA}"/>
              </a:ext>
            </a:extLst>
          </p:cNvPr>
          <p:cNvPicPr>
            <a:picLocks noGrp="1" noChangeAspect="1"/>
          </p:cNvPicPr>
          <p:nvPr>
            <p:ph idx="4294967295"/>
          </p:nvPr>
        </p:nvPicPr>
        <p:blipFill>
          <a:blip r:embed="rId4"/>
          <a:stretch>
            <a:fillRect/>
          </a:stretch>
        </p:blipFill>
        <p:spPr>
          <a:xfrm>
            <a:off x="2070184" y="3762432"/>
            <a:ext cx="1325563" cy="1876425"/>
          </a:xfrm>
          <a:prstGeom prst="rect">
            <a:avLst/>
          </a:prstGeom>
          <a:ln w="3175">
            <a:solidFill>
              <a:schemeClr val="tx1"/>
            </a:solidFill>
          </a:ln>
        </p:spPr>
      </p:pic>
      <p:grpSp>
        <p:nvGrpSpPr>
          <p:cNvPr id="32" name="Group 31">
            <a:extLst>
              <a:ext uri="{FF2B5EF4-FFF2-40B4-BE49-F238E27FC236}">
                <a16:creationId xmlns:a16="http://schemas.microsoft.com/office/drawing/2014/main" id="{902690F1-3366-B8DB-227A-F91952D178B3}"/>
              </a:ext>
            </a:extLst>
          </p:cNvPr>
          <p:cNvGrpSpPr/>
          <p:nvPr/>
        </p:nvGrpSpPr>
        <p:grpSpPr>
          <a:xfrm>
            <a:off x="535023" y="5977756"/>
            <a:ext cx="3869699" cy="568810"/>
            <a:chOff x="6012085" y="5212408"/>
            <a:chExt cx="3869699" cy="568810"/>
          </a:xfrm>
        </p:grpSpPr>
        <p:pic>
          <p:nvPicPr>
            <p:cNvPr id="29" name="Picture 28" descr="A blue circle with a white camera&#10;&#10;Description automatically generated">
              <a:extLst>
                <a:ext uri="{FF2B5EF4-FFF2-40B4-BE49-F238E27FC236}">
                  <a16:creationId xmlns:a16="http://schemas.microsoft.com/office/drawing/2014/main" id="{71DC8283-0F89-DF52-4BDC-30701E7DE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085" y="5347234"/>
              <a:ext cx="360000" cy="360000"/>
            </a:xfrm>
            <a:prstGeom prst="rect">
              <a:avLst/>
            </a:prstGeom>
          </p:spPr>
        </p:pic>
        <p:sp>
          <p:nvSpPr>
            <p:cNvPr id="31" name="TextBox 30">
              <a:extLst>
                <a:ext uri="{FF2B5EF4-FFF2-40B4-BE49-F238E27FC236}">
                  <a16:creationId xmlns:a16="http://schemas.microsoft.com/office/drawing/2014/main" id="{FE051DDC-3A66-DEDF-9F61-5FF3A7B2DE98}"/>
                </a:ext>
              </a:extLst>
            </p:cNvPr>
            <p:cNvSpPr txBox="1"/>
            <p:nvPr/>
          </p:nvSpPr>
          <p:spPr>
            <a:xfrm>
              <a:off x="6372085" y="5212408"/>
              <a:ext cx="3509699" cy="568810"/>
            </a:xfrm>
            <a:prstGeom prst="rect">
              <a:avLst/>
            </a:prstGeom>
            <a:noFill/>
            <a:ln w="3175">
              <a:noFill/>
            </a:ln>
          </p:spPr>
          <p:txBody>
            <a:bodyPr wrap="square">
              <a:spAutoFit/>
            </a:bodyPr>
            <a:lstStyle/>
            <a:p>
              <a:pPr marL="171450" indent="-171450">
                <a:lnSpc>
                  <a:spcPct val="150000"/>
                </a:lnSpc>
                <a:buFont typeface="Arial" panose="020B0604020202020204" pitchFamily="34" charset="0"/>
                <a:buChar char="•"/>
              </a:pPr>
              <a:r>
                <a:rPr lang="en-US" sz="1100" i="1" u="sng" dirty="0">
                  <a:solidFill>
                    <a:schemeClr val="tx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Birth registration health workers role</a:t>
              </a:r>
              <a:endParaRPr lang="en-US" sz="1100" i="1" u="sng" dirty="0">
                <a:solidFill>
                  <a:schemeClr val="tx2"/>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US" sz="1100" i="1" u="sng" dirty="0">
                  <a:solidFill>
                    <a:schemeClr val="tx2"/>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How and why you should collect disability data</a:t>
              </a:r>
              <a:endParaRPr lang="en-GB" sz="1100" i="1" u="sng" dirty="0">
                <a:solidFill>
                  <a:schemeClr val="tx2"/>
                </a:solidFill>
                <a:latin typeface="Arial" panose="020B0604020202020204" pitchFamily="34" charset="0"/>
                <a:cs typeface="Arial" panose="020B0604020202020204" pitchFamily="34" charset="0"/>
              </a:endParaRPr>
            </a:p>
          </p:txBody>
        </p:sp>
      </p:grpSp>
      <p:pic>
        <p:nvPicPr>
          <p:cNvPr id="20" name="Picture 19">
            <a:hlinkClick r:id="rId8"/>
            <a:extLst>
              <a:ext uri="{FF2B5EF4-FFF2-40B4-BE49-F238E27FC236}">
                <a16:creationId xmlns:a16="http://schemas.microsoft.com/office/drawing/2014/main" id="{B196BF64-2039-0E03-A967-89430EA32A82}"/>
              </a:ext>
            </a:extLst>
          </p:cNvPr>
          <p:cNvPicPr>
            <a:picLocks noChangeAspect="1"/>
          </p:cNvPicPr>
          <p:nvPr/>
        </p:nvPicPr>
        <p:blipFill>
          <a:blip r:embed="rId9"/>
          <a:stretch>
            <a:fillRect/>
          </a:stretch>
        </p:blipFill>
        <p:spPr>
          <a:xfrm>
            <a:off x="3078077" y="1838763"/>
            <a:ext cx="1280266" cy="1564399"/>
          </a:xfrm>
          <a:prstGeom prst="rect">
            <a:avLst/>
          </a:prstGeom>
          <a:ln w="3175">
            <a:solidFill>
              <a:schemeClr val="tx1"/>
            </a:solidFill>
          </a:ln>
        </p:spPr>
      </p:pic>
      <p:pic>
        <p:nvPicPr>
          <p:cNvPr id="21" name="Picture 20">
            <a:hlinkClick r:id="rId10"/>
            <a:extLst>
              <a:ext uri="{FF2B5EF4-FFF2-40B4-BE49-F238E27FC236}">
                <a16:creationId xmlns:a16="http://schemas.microsoft.com/office/drawing/2014/main" id="{ABACC097-7BA7-EEB1-0B4F-A11C78254690}"/>
              </a:ext>
            </a:extLst>
          </p:cNvPr>
          <p:cNvPicPr>
            <a:picLocks noChangeAspect="1"/>
          </p:cNvPicPr>
          <p:nvPr/>
        </p:nvPicPr>
        <p:blipFill rotWithShape="1">
          <a:blip r:embed="rId11"/>
          <a:srcRect l="2999" t="3899" r="3237" b="1"/>
          <a:stretch/>
        </p:blipFill>
        <p:spPr>
          <a:xfrm>
            <a:off x="3492799" y="3762432"/>
            <a:ext cx="3325393" cy="1876426"/>
          </a:xfrm>
          <a:prstGeom prst="rect">
            <a:avLst/>
          </a:prstGeom>
        </p:spPr>
      </p:pic>
      <p:pic>
        <p:nvPicPr>
          <p:cNvPr id="23" name="Picture 22">
            <a:hlinkClick r:id="rId12"/>
            <a:extLst>
              <a:ext uri="{FF2B5EF4-FFF2-40B4-BE49-F238E27FC236}">
                <a16:creationId xmlns:a16="http://schemas.microsoft.com/office/drawing/2014/main" id="{7C1CAFAA-354A-BCD6-8A9C-0B925537C1A0}"/>
              </a:ext>
            </a:extLst>
          </p:cNvPr>
          <p:cNvPicPr>
            <a:picLocks noChangeAspect="1"/>
          </p:cNvPicPr>
          <p:nvPr/>
        </p:nvPicPr>
        <p:blipFill>
          <a:blip r:embed="rId13"/>
          <a:stretch>
            <a:fillRect/>
          </a:stretch>
        </p:blipFill>
        <p:spPr>
          <a:xfrm>
            <a:off x="5732104" y="1838763"/>
            <a:ext cx="1170435" cy="1665846"/>
          </a:xfrm>
          <a:prstGeom prst="rect">
            <a:avLst/>
          </a:prstGeom>
        </p:spPr>
      </p:pic>
      <p:pic>
        <p:nvPicPr>
          <p:cNvPr id="26" name="Picture 25">
            <a:hlinkClick r:id="rId14"/>
            <a:extLst>
              <a:ext uri="{FF2B5EF4-FFF2-40B4-BE49-F238E27FC236}">
                <a16:creationId xmlns:a16="http://schemas.microsoft.com/office/drawing/2014/main" id="{60A99455-B593-F019-2622-F4241948CF67}"/>
              </a:ext>
            </a:extLst>
          </p:cNvPr>
          <p:cNvPicPr>
            <a:picLocks noChangeAspect="1"/>
          </p:cNvPicPr>
          <p:nvPr/>
        </p:nvPicPr>
        <p:blipFill>
          <a:blip r:embed="rId15"/>
          <a:stretch>
            <a:fillRect/>
          </a:stretch>
        </p:blipFill>
        <p:spPr>
          <a:xfrm>
            <a:off x="6952231" y="3762432"/>
            <a:ext cx="1791013" cy="1266976"/>
          </a:xfrm>
          <a:prstGeom prst="rect">
            <a:avLst/>
          </a:prstGeom>
        </p:spPr>
      </p:pic>
      <p:pic>
        <p:nvPicPr>
          <p:cNvPr id="5" name="Picture 4" descr="A blue and white cover with images of a child and a baby&#10;&#10;Description automatically generated">
            <a:hlinkClick r:id="rId16"/>
            <a:extLst>
              <a:ext uri="{FF2B5EF4-FFF2-40B4-BE49-F238E27FC236}">
                <a16:creationId xmlns:a16="http://schemas.microsoft.com/office/drawing/2014/main" id="{8E593B3A-2D2E-4E81-91BB-7639E55ED7B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9755" y="1838763"/>
            <a:ext cx="1195489" cy="1665846"/>
          </a:xfrm>
          <a:prstGeom prst="rect">
            <a:avLst/>
          </a:prstGeom>
        </p:spPr>
      </p:pic>
      <p:pic>
        <p:nvPicPr>
          <p:cNvPr id="7" name="Picture 6" descr="A cover of a book&#10;&#10;Description automatically generated">
            <a:hlinkClick r:id="rId18"/>
            <a:extLst>
              <a:ext uri="{FF2B5EF4-FFF2-40B4-BE49-F238E27FC236}">
                <a16:creationId xmlns:a16="http://schemas.microsoft.com/office/drawing/2014/main" id="{13A3E587-EAF1-9034-EEA2-6F1BAF1B61C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74863" y="1838763"/>
            <a:ext cx="1203595" cy="1665846"/>
          </a:xfrm>
          <a:prstGeom prst="rect">
            <a:avLst/>
          </a:prstGeom>
        </p:spPr>
      </p:pic>
      <p:pic>
        <p:nvPicPr>
          <p:cNvPr id="9" name="Picture 8" descr="A group of people standing outside a building&#10;&#10;Description automatically generated">
            <a:hlinkClick r:id="rId20"/>
            <a:extLst>
              <a:ext uri="{FF2B5EF4-FFF2-40B4-BE49-F238E27FC236}">
                <a16:creationId xmlns:a16="http://schemas.microsoft.com/office/drawing/2014/main" id="{1A6933DB-0015-69DF-1DCC-32AC22AC954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002158" y="1838763"/>
            <a:ext cx="1749667" cy="1358599"/>
          </a:xfrm>
          <a:prstGeom prst="rect">
            <a:avLst/>
          </a:prstGeom>
        </p:spPr>
      </p:pic>
      <p:pic>
        <p:nvPicPr>
          <p:cNvPr id="11" name="Picture 10" descr="A blue and white cover with a baby and text&#10;&#10;Description automatically generated">
            <a:hlinkClick r:id="rId22"/>
            <a:extLst>
              <a:ext uri="{FF2B5EF4-FFF2-40B4-BE49-F238E27FC236}">
                <a16:creationId xmlns:a16="http://schemas.microsoft.com/office/drawing/2014/main" id="{798EE5F1-3110-F15D-AB94-8B06FEEEE52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57962" y="1838763"/>
            <a:ext cx="1174523" cy="1665846"/>
          </a:xfrm>
          <a:prstGeom prst="rect">
            <a:avLst/>
          </a:prstGeom>
        </p:spPr>
      </p:pic>
      <p:pic>
        <p:nvPicPr>
          <p:cNvPr id="12" name="Picture 11">
            <a:hlinkClick r:id="rId24"/>
            <a:extLst>
              <a:ext uri="{FF2B5EF4-FFF2-40B4-BE49-F238E27FC236}">
                <a16:creationId xmlns:a16="http://schemas.microsoft.com/office/drawing/2014/main" id="{8CB16459-7A20-F357-E480-3AC02C571169}"/>
              </a:ext>
            </a:extLst>
          </p:cNvPr>
          <p:cNvPicPr>
            <a:picLocks noChangeAspect="1"/>
          </p:cNvPicPr>
          <p:nvPr/>
        </p:nvPicPr>
        <p:blipFill>
          <a:blip r:embed="rId25"/>
          <a:stretch>
            <a:fillRect/>
          </a:stretch>
        </p:blipFill>
        <p:spPr>
          <a:xfrm>
            <a:off x="479755" y="3762432"/>
            <a:ext cx="1447398" cy="1866503"/>
          </a:xfrm>
          <a:prstGeom prst="rect">
            <a:avLst/>
          </a:prstGeom>
        </p:spPr>
      </p:pic>
      <p:sp>
        <p:nvSpPr>
          <p:cNvPr id="2" name="Title 2">
            <a:extLst>
              <a:ext uri="{FF2B5EF4-FFF2-40B4-BE49-F238E27FC236}">
                <a16:creationId xmlns:a16="http://schemas.microsoft.com/office/drawing/2014/main" id="{F782E2DD-6BCB-25D0-4F52-0E1A3503D810}"/>
              </a:ext>
            </a:extLst>
          </p:cNvPr>
          <p:cNvSpPr txBox="1">
            <a:spLocks/>
          </p:cNvSpPr>
          <p:nvPr/>
        </p:nvSpPr>
        <p:spPr>
          <a:xfrm>
            <a:off x="0" y="-134938"/>
            <a:ext cx="9141353" cy="1969003"/>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en-GB" dirty="0"/>
              <a:t>References and </a:t>
            </a:r>
            <a:br>
              <a:rPr lang="en-GB" dirty="0"/>
            </a:br>
            <a:r>
              <a:rPr lang="en-GB" dirty="0"/>
              <a:t>additional resources </a:t>
            </a:r>
            <a:endParaRPr lang="en-NO" dirty="0"/>
          </a:p>
        </p:txBody>
      </p:sp>
    </p:spTree>
    <p:extLst>
      <p:ext uri="{BB962C8B-B14F-4D97-AF65-F5344CB8AC3E}">
        <p14:creationId xmlns:p14="http://schemas.microsoft.com/office/powerpoint/2010/main" val="3997011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A4F9F1-57E1-15B9-F1DD-E6E917447D3F}"/>
              </a:ext>
            </a:extLst>
          </p:cNvPr>
          <p:cNvSpPr>
            <a:spLocks noGrp="1"/>
          </p:cNvSpPr>
          <p:nvPr>
            <p:ph type="title"/>
          </p:nvPr>
        </p:nvSpPr>
        <p:spPr/>
        <p:txBody>
          <a:bodyPr/>
          <a:lstStyle/>
          <a:p>
            <a:r>
              <a:rPr lang="en-US" sz="2800" b="1" dirty="0"/>
              <a:t>Example of QI for ENC Myanmar</a:t>
            </a:r>
            <a:endParaRPr lang="en-NO" sz="2800" dirty="0"/>
          </a:p>
        </p:txBody>
      </p:sp>
      <p:sp>
        <p:nvSpPr>
          <p:cNvPr id="2" name="Content Placeholder 1">
            <a:extLst>
              <a:ext uri="{FF2B5EF4-FFF2-40B4-BE49-F238E27FC236}">
                <a16:creationId xmlns:a16="http://schemas.microsoft.com/office/drawing/2014/main" id="{EA2D1F10-3262-B5AD-B387-D0F129C3F6F7}"/>
              </a:ext>
            </a:extLst>
          </p:cNvPr>
          <p:cNvSpPr>
            <a:spLocks noGrp="1"/>
          </p:cNvSpPr>
          <p:nvPr>
            <p:ph idx="1"/>
          </p:nvPr>
        </p:nvSpPr>
        <p:spPr>
          <a:xfrm>
            <a:off x="519047" y="2233402"/>
            <a:ext cx="8117649" cy="4066716"/>
          </a:xfrm>
          <a:prstGeom prst="rect">
            <a:avLst/>
          </a:prstGeom>
        </p:spPr>
        <p:txBody>
          <a:bodyPr/>
          <a:lstStyle/>
          <a:p>
            <a:pPr marL="0" indent="0">
              <a:lnSpc>
                <a:spcPts val="2300"/>
              </a:lnSpc>
              <a:buNone/>
            </a:pPr>
            <a:r>
              <a:rPr lang="en-GB" sz="1800" b="1" dirty="0">
                <a:solidFill>
                  <a:schemeClr val="tx1"/>
                </a:solidFill>
              </a:rPr>
              <a:t>The problem: </a:t>
            </a:r>
            <a:r>
              <a:rPr lang="en-GB" sz="1800" b="1" dirty="0" err="1">
                <a:solidFill>
                  <a:schemeClr val="tx1"/>
                </a:solidFill>
              </a:rPr>
              <a:t>Newborns</a:t>
            </a:r>
            <a:r>
              <a:rPr lang="en-GB" sz="1800" b="1" dirty="0">
                <a:solidFill>
                  <a:schemeClr val="tx1"/>
                </a:solidFill>
              </a:rPr>
              <a:t> NOT receiving essential </a:t>
            </a:r>
            <a:r>
              <a:rPr lang="en-GB" sz="1800" b="1" dirty="0" err="1">
                <a:solidFill>
                  <a:schemeClr val="tx1"/>
                </a:solidFill>
              </a:rPr>
              <a:t>newborn</a:t>
            </a:r>
            <a:r>
              <a:rPr lang="en-GB" sz="1800" b="1" dirty="0">
                <a:solidFill>
                  <a:schemeClr val="tx1"/>
                </a:solidFill>
              </a:rPr>
              <a:t> care</a:t>
            </a:r>
          </a:p>
          <a:p>
            <a:pPr marL="0" indent="0">
              <a:lnSpc>
                <a:spcPts val="2300"/>
              </a:lnSpc>
              <a:buNone/>
            </a:pPr>
            <a:r>
              <a:rPr lang="en-GB" sz="1800" b="1" dirty="0">
                <a:solidFill>
                  <a:schemeClr val="tx1"/>
                </a:solidFill>
              </a:rPr>
              <a:t>Solutions applied:</a:t>
            </a:r>
          </a:p>
          <a:p>
            <a:pPr lvl="1" indent="-162000">
              <a:lnSpc>
                <a:spcPts val="2300"/>
              </a:lnSpc>
              <a:spcBef>
                <a:spcPts val="400"/>
              </a:spcBef>
            </a:pPr>
            <a:r>
              <a:rPr lang="en-GB" sz="1800" b="0" dirty="0">
                <a:solidFill>
                  <a:schemeClr val="tx1"/>
                </a:solidFill>
              </a:rPr>
              <a:t>On-the-job training</a:t>
            </a:r>
          </a:p>
          <a:p>
            <a:pPr marL="162000" indent="-162000">
              <a:lnSpc>
                <a:spcPts val="2300"/>
              </a:lnSpc>
              <a:spcBef>
                <a:spcPts val="400"/>
              </a:spcBef>
            </a:pPr>
            <a:r>
              <a:rPr lang="en-GB" sz="1800" b="0" dirty="0">
                <a:solidFill>
                  <a:schemeClr val="tx1"/>
                </a:solidFill>
              </a:rPr>
              <a:t>Job-aid: Checklist for all the steps of ENC</a:t>
            </a:r>
          </a:p>
          <a:p>
            <a:pPr>
              <a:lnSpc>
                <a:spcPts val="2300"/>
              </a:lnSpc>
            </a:pPr>
            <a:endParaRPr lang="en-NO" sz="1800" dirty="0">
              <a:solidFill>
                <a:schemeClr val="tx1"/>
              </a:solidFill>
            </a:endParaRPr>
          </a:p>
        </p:txBody>
      </p:sp>
      <p:grpSp>
        <p:nvGrpSpPr>
          <p:cNvPr id="15" name="Group 14">
            <a:extLst>
              <a:ext uri="{FF2B5EF4-FFF2-40B4-BE49-F238E27FC236}">
                <a16:creationId xmlns:a16="http://schemas.microsoft.com/office/drawing/2014/main" id="{DB3DBC02-928C-ABF1-1932-F9504FAE1DFE}"/>
              </a:ext>
            </a:extLst>
          </p:cNvPr>
          <p:cNvGrpSpPr/>
          <p:nvPr/>
        </p:nvGrpSpPr>
        <p:grpSpPr>
          <a:xfrm>
            <a:off x="541489" y="1658027"/>
            <a:ext cx="4665317" cy="360000"/>
            <a:chOff x="493143" y="6033070"/>
            <a:chExt cx="4665317" cy="360000"/>
          </a:xfrm>
        </p:grpSpPr>
        <p:pic>
          <p:nvPicPr>
            <p:cNvPr id="5" name="Picture 4" descr="A blue circle with a white camera&#10;&#10;Description automatically generated">
              <a:extLst>
                <a:ext uri="{FF2B5EF4-FFF2-40B4-BE49-F238E27FC236}">
                  <a16:creationId xmlns:a16="http://schemas.microsoft.com/office/drawing/2014/main" id="{E833B63E-4DDD-6A1F-233C-A97EF4189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43" y="6033070"/>
              <a:ext cx="360000" cy="360000"/>
            </a:xfrm>
            <a:prstGeom prst="rect">
              <a:avLst/>
            </a:prstGeom>
          </p:spPr>
        </p:pic>
        <p:sp>
          <p:nvSpPr>
            <p:cNvPr id="9" name="TextBox 8">
              <a:extLst>
                <a:ext uri="{FF2B5EF4-FFF2-40B4-BE49-F238E27FC236}">
                  <a16:creationId xmlns:a16="http://schemas.microsoft.com/office/drawing/2014/main" id="{A3B3371D-8496-4D6B-CEFF-2E404808EB9C}"/>
                </a:ext>
              </a:extLst>
            </p:cNvPr>
            <p:cNvSpPr txBox="1"/>
            <p:nvPr/>
          </p:nvSpPr>
          <p:spPr>
            <a:xfrm>
              <a:off x="541489" y="6082265"/>
              <a:ext cx="4616971" cy="261610"/>
            </a:xfrm>
            <a:prstGeom prst="rect">
              <a:avLst/>
            </a:prstGeom>
            <a:noFill/>
          </p:spPr>
          <p:txBody>
            <a:bodyPr wrap="square">
              <a:spAutoFit/>
            </a:bodyPr>
            <a:lstStyle/>
            <a:p>
              <a:pPr marL="295196" lvl="1" indent="0">
                <a:buNone/>
              </a:pPr>
              <a:r>
                <a:rPr lang="en-US" sz="1100" i="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POCQI process Myanmar essential newborn care: </a:t>
              </a:r>
              <a:r>
                <a:rPr lang="en-GB" sz="1100" i="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4.02 – 13.43 </a:t>
              </a:r>
              <a:endParaRPr lang="en-US" sz="9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394B25C7-FB2D-3FB2-0C9E-0AE5C4F91914}"/>
              </a:ext>
            </a:extLst>
          </p:cNvPr>
          <p:cNvSpPr txBox="1"/>
          <p:nvPr/>
        </p:nvSpPr>
        <p:spPr>
          <a:xfrm>
            <a:off x="541489" y="4123792"/>
            <a:ext cx="5353631" cy="2117824"/>
          </a:xfrm>
          <a:prstGeom prst="rect">
            <a:avLst/>
          </a:prstGeom>
          <a:solidFill>
            <a:schemeClr val="bg2"/>
          </a:solidFill>
        </p:spPr>
        <p:txBody>
          <a:bodyPr wrap="square" lIns="182880" tIns="182880" rIns="182880" bIns="182880">
            <a:spAutoFit/>
          </a:bodyPr>
          <a:lstStyle/>
          <a:p>
            <a:pPr>
              <a:lnSpc>
                <a:spcPts val="2300"/>
              </a:lnSpc>
              <a:spcBef>
                <a:spcPts val="1600"/>
              </a:spcBef>
              <a:spcAft>
                <a:spcPts val="245"/>
              </a:spcAft>
            </a:pPr>
            <a:r>
              <a:rPr lang="en-US" b="1" dirty="0">
                <a:latin typeface="Arial" panose="020B0604020202020204" pitchFamily="34" charset="0"/>
                <a:cs typeface="Arial" panose="020B0604020202020204" pitchFamily="34" charset="0"/>
              </a:rPr>
              <a:t>AIM: 80% newborns receive essential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care at birth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 Immediate drying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 Skin-to-skin contact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3. Delayed cord clamping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4. Early initiation of breastfeeding</a:t>
            </a:r>
          </a:p>
        </p:txBody>
      </p:sp>
      <p:pic>
        <p:nvPicPr>
          <p:cNvPr id="13" name="Picture 2">
            <a:extLst>
              <a:ext uri="{FF2B5EF4-FFF2-40B4-BE49-F238E27FC236}">
                <a16:creationId xmlns:a16="http://schemas.microsoft.com/office/drawing/2014/main" id="{21B99ADE-E129-7104-334C-F6350DE467EE}"/>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2761" r="9795"/>
          <a:stretch/>
        </p:blipFill>
        <p:spPr bwMode="auto">
          <a:xfrm>
            <a:off x="5695805" y="4123792"/>
            <a:ext cx="2906705" cy="211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0E723F6D-1DE6-4FB9-4DEA-05A42C6D1559}"/>
              </a:ext>
            </a:extLst>
          </p:cNvPr>
          <p:cNvSpPr txBox="1"/>
          <p:nvPr/>
        </p:nvSpPr>
        <p:spPr>
          <a:xfrm>
            <a:off x="7345435" y="6049256"/>
            <a:ext cx="1257075" cy="192360"/>
          </a:xfrm>
          <a:prstGeom prst="rect">
            <a:avLst/>
          </a:prstGeom>
          <a:noFill/>
        </p:spPr>
        <p:txBody>
          <a:bodyPr wrap="none" rtlCol="0">
            <a:spAutoFit/>
          </a:bodyPr>
          <a:lstStyle/>
          <a:p>
            <a:pPr algn="r"/>
            <a:r>
              <a:rPr lang="en-CA" sz="650" dirty="0">
                <a:solidFill>
                  <a:schemeClr val="tx1">
                    <a:lumMod val="60000"/>
                    <a:lumOff val="40000"/>
                  </a:schemeClr>
                </a:solidFill>
                <a:latin typeface="Arial" panose="020B0604020202020204" pitchFamily="34" charset="0"/>
                <a:cs typeface="Arial" panose="020B0604020202020204" pitchFamily="34" charset="0"/>
              </a:rPr>
              <a:t>©</a:t>
            </a:r>
            <a:r>
              <a:rPr lang="en-US" sz="650" dirty="0">
                <a:solidFill>
                  <a:schemeClr val="tx1">
                    <a:lumMod val="60000"/>
                    <a:lumOff val="40000"/>
                  </a:schemeClr>
                </a:solidFill>
                <a:latin typeface="Arial" panose="020B0604020202020204" pitchFamily="34" charset="0"/>
                <a:cs typeface="Arial" panose="020B0604020202020204" pitchFamily="34" charset="0"/>
              </a:rPr>
              <a:t> </a:t>
            </a:r>
            <a:r>
              <a:rPr lang="en-GB" sz="650" dirty="0">
                <a:solidFill>
                  <a:schemeClr val="tx1">
                    <a:lumMod val="60000"/>
                    <a:lumOff val="40000"/>
                  </a:schemeClr>
                </a:solidFill>
                <a:latin typeface="Arial" panose="020B0604020202020204" pitchFamily="34" charset="0"/>
                <a:cs typeface="Arial" panose="020B0604020202020204" pitchFamily="34" charset="0"/>
              </a:rPr>
              <a:t>Dr R Mehta WHO SEARO</a:t>
            </a:r>
          </a:p>
        </p:txBody>
      </p:sp>
    </p:spTree>
    <p:extLst>
      <p:ext uri="{BB962C8B-B14F-4D97-AF65-F5344CB8AC3E}">
        <p14:creationId xmlns:p14="http://schemas.microsoft.com/office/powerpoint/2010/main" val="2591363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52B34C-0554-72DC-DA8F-BA0FF033585C}"/>
              </a:ext>
            </a:extLst>
          </p:cNvPr>
          <p:cNvSpPr>
            <a:spLocks noGrp="1"/>
          </p:cNvSpPr>
          <p:nvPr>
            <p:ph type="title"/>
          </p:nvPr>
        </p:nvSpPr>
        <p:spPr/>
        <p:txBody>
          <a:bodyPr/>
          <a:lstStyle/>
          <a:p>
            <a:r>
              <a:rPr lang="en-GB" sz="2800" dirty="0"/>
              <a:t>Registration of a birth in the community</a:t>
            </a:r>
            <a:endParaRPr lang="en-NO" dirty="0"/>
          </a:p>
        </p:txBody>
      </p:sp>
      <p:sp>
        <p:nvSpPr>
          <p:cNvPr id="4" name="Content Placeholder 1">
            <a:extLst>
              <a:ext uri="{FF2B5EF4-FFF2-40B4-BE49-F238E27FC236}">
                <a16:creationId xmlns:a16="http://schemas.microsoft.com/office/drawing/2014/main" id="{7AEA996D-8DEA-92F0-F0CE-076F3BC1BE5E}"/>
              </a:ext>
            </a:extLst>
          </p:cNvPr>
          <p:cNvSpPr>
            <a:spLocks noGrp="1"/>
          </p:cNvSpPr>
          <p:nvPr>
            <p:ph idx="1"/>
          </p:nvPr>
        </p:nvSpPr>
        <p:spPr>
          <a:prstGeom prst="rect">
            <a:avLst/>
          </a:prstGeom>
        </p:spPr>
        <p:txBody>
          <a:bodyPr/>
          <a:lstStyle/>
          <a:p>
            <a:pPr marL="0" indent="0">
              <a:buNone/>
            </a:pPr>
            <a:r>
              <a:rPr lang="en-GB" sz="1800" dirty="0"/>
              <a:t>Form groups of 3 (midwife, mother, grandmother)</a:t>
            </a:r>
            <a:endParaRPr lang="en-US" sz="1800" dirty="0"/>
          </a:p>
          <a:p>
            <a:pPr marL="0" indent="0">
              <a:buNone/>
            </a:pPr>
            <a:endParaRPr lang="en-GB" sz="1800" b="1" dirty="0"/>
          </a:p>
          <a:p>
            <a:pPr marL="0" indent="0">
              <a:buNone/>
            </a:pPr>
            <a:endParaRPr lang="en-GB" sz="1800" b="1" dirty="0"/>
          </a:p>
          <a:p>
            <a:pPr marL="0" indent="0">
              <a:spcBef>
                <a:spcPts val="600"/>
              </a:spcBef>
              <a:buNone/>
            </a:pPr>
            <a:endParaRPr lang="en-GB" sz="1800" b="1" dirty="0">
              <a:latin typeface="Arial"/>
              <a:cs typeface="Arial"/>
            </a:endParaRPr>
          </a:p>
          <a:p>
            <a:pPr marL="0" indent="0">
              <a:buNone/>
            </a:pPr>
            <a:r>
              <a:rPr lang="en-GB" sz="1800" b="1" dirty="0">
                <a:latin typeface="Arial"/>
                <a:cs typeface="Arial"/>
              </a:rPr>
              <a:t>Register the birth and communicate with the family.</a:t>
            </a:r>
            <a:endParaRPr lang="en-GB" sz="1800" dirty="0">
              <a:latin typeface="Arial"/>
              <a:cs typeface="Arial"/>
            </a:endParaRPr>
          </a:p>
          <a:p>
            <a:pPr marL="0" indent="0">
              <a:spcBef>
                <a:spcPts val="600"/>
              </a:spcBef>
              <a:buNone/>
            </a:pPr>
            <a:endParaRPr lang="en-GB" sz="1800" b="1" dirty="0"/>
          </a:p>
          <a:p>
            <a:pPr marL="0" indent="0">
              <a:buNone/>
            </a:pPr>
            <a:r>
              <a:rPr lang="en-GB" sz="1800" dirty="0"/>
              <a:t>Debrief with your team and facilitator.</a:t>
            </a:r>
          </a:p>
        </p:txBody>
      </p:sp>
      <p:sp>
        <p:nvSpPr>
          <p:cNvPr id="5" name="Rectangle 4">
            <a:extLst>
              <a:ext uri="{FF2B5EF4-FFF2-40B4-BE49-F238E27FC236}">
                <a16:creationId xmlns:a16="http://schemas.microsoft.com/office/drawing/2014/main" id="{F1C48EE4-F637-2175-8245-0C256E88E820}"/>
              </a:ext>
            </a:extLst>
          </p:cNvPr>
          <p:cNvSpPr/>
          <p:nvPr/>
        </p:nvSpPr>
        <p:spPr>
          <a:xfrm>
            <a:off x="624680" y="2232900"/>
            <a:ext cx="7977831" cy="10848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indent="-162000">
              <a:lnSpc>
                <a:spcPts val="1920"/>
              </a:lnSpc>
              <a:spcBef>
                <a:spcPts val="1000"/>
              </a:spcBef>
              <a:spcAft>
                <a:spcPts val="245"/>
              </a:spcAft>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162000" indent="-162000">
              <a:lnSpc>
                <a:spcPts val="192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Lucy (16 years) delivers a son at term at home.  </a:t>
            </a:r>
          </a:p>
          <a:p>
            <a:pPr marL="162000" indent="-162000">
              <a:lnSpc>
                <a:spcPts val="192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She came to the facility with her mother. </a:t>
            </a:r>
          </a:p>
          <a:p>
            <a:pPr marL="162000" indent="-162000">
              <a:lnSpc>
                <a:spcPts val="1920"/>
              </a:lnSpc>
              <a:spcBef>
                <a:spcPts val="1000"/>
              </a:spcBef>
              <a:spcAft>
                <a:spcPts val="245"/>
              </a:spcAft>
              <a:buFont typeface="Arial" panose="020B0604020202020204" pitchFamily="34" charset="0"/>
              <a:buChar char="•"/>
            </a:pPr>
            <a:endParaRPr lang="en-US" altLang="zh-CN"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5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2FD6DC9-433E-7E43-3F49-3292BFA23CA1}"/>
              </a:ext>
            </a:extLst>
          </p:cNvPr>
          <p:cNvSpPr>
            <a:spLocks noGrp="1"/>
          </p:cNvSpPr>
          <p:nvPr>
            <p:ph type="title"/>
          </p:nvPr>
        </p:nvSpPr>
        <p:spPr/>
        <p:txBody>
          <a:bodyPr/>
          <a:lstStyle/>
          <a:p>
            <a:r>
              <a:rPr lang="en-GB" sz="2800" dirty="0">
                <a:latin typeface="Arial"/>
                <a:cs typeface="Arial"/>
              </a:rPr>
              <a:t>Stillbirth registration</a:t>
            </a:r>
            <a:endParaRPr lang="en-NO" dirty="0"/>
          </a:p>
        </p:txBody>
      </p:sp>
      <p:sp>
        <p:nvSpPr>
          <p:cNvPr id="4" name="Content Placeholder 1">
            <a:extLst>
              <a:ext uri="{FF2B5EF4-FFF2-40B4-BE49-F238E27FC236}">
                <a16:creationId xmlns:a16="http://schemas.microsoft.com/office/drawing/2014/main" id="{5479528B-E0F8-8216-E966-495BF26D20F8}"/>
              </a:ext>
            </a:extLst>
          </p:cNvPr>
          <p:cNvSpPr>
            <a:spLocks noGrp="1"/>
          </p:cNvSpPr>
          <p:nvPr>
            <p:ph idx="1"/>
          </p:nvPr>
        </p:nvSpPr>
        <p:spPr>
          <a:prstGeom prst="rect">
            <a:avLst/>
          </a:prstGeom>
        </p:spPr>
        <p:txBody>
          <a:bodyPr/>
          <a:lstStyle/>
          <a:p>
            <a:pPr marL="0" indent="0">
              <a:buNone/>
            </a:pPr>
            <a:r>
              <a:rPr lang="en-GB" sz="1800" dirty="0"/>
              <a:t>Form groups (midwife, mother, husband</a:t>
            </a:r>
            <a:r>
              <a:rPr lang="en-GB" sz="1800" b="1" dirty="0"/>
              <a:t>).</a:t>
            </a:r>
            <a:endParaRPr lang="en-GB" sz="1800" dirty="0"/>
          </a:p>
          <a:p>
            <a:pPr marL="0" indent="0">
              <a:buNone/>
            </a:pPr>
            <a:endParaRPr lang="en-GB" sz="1800" b="1" dirty="0"/>
          </a:p>
          <a:p>
            <a:pPr marL="0" indent="0">
              <a:buNone/>
            </a:pPr>
            <a:endParaRPr lang="en-GB" sz="1800" b="1" dirty="0"/>
          </a:p>
          <a:p>
            <a:pPr marL="0" indent="0">
              <a:buNone/>
            </a:pPr>
            <a:endParaRPr lang="en-GB" sz="1800" b="1" dirty="0"/>
          </a:p>
          <a:p>
            <a:pPr marL="0" indent="0">
              <a:spcBef>
                <a:spcPts val="600"/>
              </a:spcBef>
              <a:buNone/>
            </a:pPr>
            <a:r>
              <a:rPr lang="en-GB" sz="1800" b="1" dirty="0">
                <a:latin typeface="Arial"/>
                <a:cs typeface="Arial"/>
              </a:rPr>
              <a:t>Help the parents register the stillbirth.</a:t>
            </a:r>
          </a:p>
          <a:p>
            <a:pPr marL="0" indent="0">
              <a:buNone/>
            </a:pPr>
            <a:endParaRPr lang="en-GB" sz="1800" dirty="0"/>
          </a:p>
          <a:p>
            <a:pPr marL="0" indent="0">
              <a:buNone/>
            </a:pPr>
            <a:r>
              <a:rPr lang="en-GB" sz="1800" dirty="0"/>
              <a:t>Debrief with your team and facilitator.</a:t>
            </a:r>
          </a:p>
        </p:txBody>
      </p:sp>
      <p:sp>
        <p:nvSpPr>
          <p:cNvPr id="6" name="Rectangle 5">
            <a:extLst>
              <a:ext uri="{FF2B5EF4-FFF2-40B4-BE49-F238E27FC236}">
                <a16:creationId xmlns:a16="http://schemas.microsoft.com/office/drawing/2014/main" id="{EFD30EC9-045A-B467-A0D4-5A73F5E943E1}"/>
              </a:ext>
            </a:extLst>
          </p:cNvPr>
          <p:cNvSpPr/>
          <p:nvPr/>
        </p:nvSpPr>
        <p:spPr>
          <a:xfrm>
            <a:off x="624680" y="2232900"/>
            <a:ext cx="7977831" cy="9899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indent="-162000">
              <a:lnSpc>
                <a:spcPts val="1920"/>
              </a:lnSpc>
              <a:spcBef>
                <a:spcPts val="1000"/>
              </a:spcBef>
              <a:spcAft>
                <a:spcPts val="245"/>
              </a:spcAft>
              <a:buFont typeface="Arial" panose="020B0604020202020204" pitchFamily="34" charset="0"/>
              <a:buChar char="•"/>
            </a:pPr>
            <a:r>
              <a:rPr lang="en-US" altLang="zh-CN" dirty="0">
                <a:solidFill>
                  <a:schemeClr val="tx2"/>
                </a:solidFill>
                <a:latin typeface="Arial" panose="020B0604020202020204" pitchFamily="34" charset="0"/>
                <a:cs typeface="Arial" panose="020B0604020202020204" pitchFamily="34" charset="0"/>
              </a:rPr>
              <a:t>Julie gave birth at 32 weeks gestation in the health facility.  </a:t>
            </a:r>
          </a:p>
          <a:p>
            <a:pPr marL="162000" indent="-162000">
              <a:lnSpc>
                <a:spcPts val="1920"/>
              </a:lnSpc>
              <a:spcBef>
                <a:spcPts val="1000"/>
              </a:spcBef>
              <a:spcAft>
                <a:spcPts val="245"/>
              </a:spcAft>
              <a:buFont typeface="Arial" panose="020B0604020202020204" pitchFamily="34" charset="0"/>
              <a:buChar char="•"/>
            </a:pPr>
            <a:r>
              <a:rPr lang="en-US" altLang="zh-CN" dirty="0">
                <a:solidFill>
                  <a:schemeClr val="tx2"/>
                </a:solidFill>
                <a:latin typeface="Arial" panose="020B0604020202020204" pitchFamily="34" charset="0"/>
                <a:cs typeface="Arial" panose="020B0604020202020204" pitchFamily="34" charset="0"/>
              </a:rPr>
              <a:t>Her son was stillborn.</a:t>
            </a:r>
          </a:p>
        </p:txBody>
      </p:sp>
    </p:spTree>
    <p:extLst>
      <p:ext uri="{BB962C8B-B14F-4D97-AF65-F5344CB8AC3E}">
        <p14:creationId xmlns:p14="http://schemas.microsoft.com/office/powerpoint/2010/main" val="52059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FE52-D8F3-AB16-D1F8-E5029DA10C61}"/>
              </a:ext>
            </a:extLst>
          </p:cNvPr>
          <p:cNvSpPr>
            <a:spLocks noGrp="1"/>
          </p:cNvSpPr>
          <p:nvPr>
            <p:ph type="title"/>
          </p:nvPr>
        </p:nvSpPr>
        <p:spPr/>
        <p:txBody>
          <a:bodyPr/>
          <a:lstStyle/>
          <a:p>
            <a:r>
              <a:rPr lang="en-NO" dirty="0"/>
              <a:t>Why data is important</a:t>
            </a:r>
          </a:p>
        </p:txBody>
      </p:sp>
    </p:spTree>
    <p:extLst>
      <p:ext uri="{BB962C8B-B14F-4D97-AF65-F5344CB8AC3E}">
        <p14:creationId xmlns:p14="http://schemas.microsoft.com/office/powerpoint/2010/main" val="327353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DAF768-0E8B-2856-21C0-FFCFF2B4653C}"/>
              </a:ext>
            </a:extLst>
          </p:cNvPr>
          <p:cNvSpPr/>
          <p:nvPr/>
        </p:nvSpPr>
        <p:spPr>
          <a:xfrm>
            <a:off x="3180522" y="1734854"/>
            <a:ext cx="5481785" cy="43797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258B8CBF-EEB7-1FF6-631E-0A177AB5A219}"/>
              </a:ext>
            </a:extLst>
          </p:cNvPr>
          <p:cNvSpPr>
            <a:spLocks noGrp="1"/>
          </p:cNvSpPr>
          <p:nvPr>
            <p:ph type="title"/>
          </p:nvPr>
        </p:nvSpPr>
        <p:spPr/>
        <p:txBody>
          <a:bodyPr/>
          <a:lstStyle/>
          <a:p>
            <a:r>
              <a:rPr lang="en-GB" sz="2800" dirty="0"/>
              <a:t>Why is data important?</a:t>
            </a:r>
            <a:endParaRPr lang="en-NO" dirty="0"/>
          </a:p>
        </p:txBody>
      </p:sp>
      <p:sp>
        <p:nvSpPr>
          <p:cNvPr id="2" name="Content Placeholder 1">
            <a:extLst>
              <a:ext uri="{FF2B5EF4-FFF2-40B4-BE49-F238E27FC236}">
                <a16:creationId xmlns:a16="http://schemas.microsoft.com/office/drawing/2014/main" id="{409C2643-09FE-2D87-591F-CFCB4A1791CE}"/>
              </a:ext>
            </a:extLst>
          </p:cNvPr>
          <p:cNvSpPr>
            <a:spLocks noGrp="1"/>
          </p:cNvSpPr>
          <p:nvPr>
            <p:ph idx="1"/>
          </p:nvPr>
        </p:nvSpPr>
        <p:spPr>
          <a:xfrm>
            <a:off x="3261089" y="1820707"/>
            <a:ext cx="5375607" cy="4479411"/>
          </a:xfrm>
          <a:prstGeom prst="rect">
            <a:avLst/>
          </a:prstGeom>
        </p:spPr>
        <p:txBody>
          <a:bodyPr/>
          <a:lstStyle/>
          <a:p>
            <a:r>
              <a:rPr lang="en-GB" dirty="0"/>
              <a:t>Caring for the patient</a:t>
            </a:r>
          </a:p>
          <a:p>
            <a:pPr lvl="2">
              <a:lnSpc>
                <a:spcPts val="2100"/>
              </a:lnSpc>
              <a:spcBef>
                <a:spcPts val="400"/>
              </a:spcBef>
            </a:pPr>
            <a:r>
              <a:rPr lang="en-GB" dirty="0"/>
              <a:t>Making and documenting a care plan</a:t>
            </a:r>
          </a:p>
          <a:p>
            <a:pPr lvl="2">
              <a:lnSpc>
                <a:spcPts val="2100"/>
              </a:lnSpc>
              <a:spcBef>
                <a:spcPts val="400"/>
              </a:spcBef>
            </a:pPr>
            <a:r>
              <a:rPr lang="en-GB" dirty="0"/>
              <a:t>Spotting trends in condition</a:t>
            </a:r>
          </a:p>
          <a:p>
            <a:pPr lvl="2">
              <a:lnSpc>
                <a:spcPts val="2100"/>
              </a:lnSpc>
              <a:spcBef>
                <a:spcPts val="400"/>
              </a:spcBef>
            </a:pPr>
            <a:r>
              <a:rPr lang="en-GB" dirty="0"/>
              <a:t>Facilitating communication and handovers</a:t>
            </a:r>
          </a:p>
          <a:p>
            <a:pPr lvl="2">
              <a:lnSpc>
                <a:spcPts val="2100"/>
              </a:lnSpc>
              <a:spcBef>
                <a:spcPts val="400"/>
              </a:spcBef>
            </a:pPr>
            <a:r>
              <a:rPr lang="en-GB" dirty="0"/>
              <a:t>Making the health worker’s job easier and </a:t>
            </a:r>
            <a:br>
              <a:rPr lang="en-GB" dirty="0"/>
            </a:br>
            <a:r>
              <a:rPr lang="en-GB" dirty="0"/>
              <a:t>more rewarding</a:t>
            </a:r>
          </a:p>
          <a:p>
            <a:r>
              <a:rPr lang="en-GB" dirty="0"/>
              <a:t>Understanding processes and showing outcomes</a:t>
            </a:r>
          </a:p>
          <a:p>
            <a:r>
              <a:rPr lang="en-GB" dirty="0"/>
              <a:t>Improving care by making changes through </a:t>
            </a:r>
            <a:br>
              <a:rPr lang="en-GB" dirty="0"/>
            </a:br>
            <a:r>
              <a:rPr lang="en-GB" dirty="0"/>
              <a:t>facility-based quality improvement</a:t>
            </a:r>
          </a:p>
          <a:p>
            <a:r>
              <a:rPr lang="en-GB" dirty="0"/>
              <a:t>Learning from one another</a:t>
            </a:r>
          </a:p>
          <a:p>
            <a:r>
              <a:rPr lang="en-GB" dirty="0"/>
              <a:t>Planning and prioritising resource use</a:t>
            </a:r>
          </a:p>
          <a:p>
            <a:endParaRPr lang="en-NO" dirty="0"/>
          </a:p>
        </p:txBody>
      </p:sp>
      <p:pic>
        <p:nvPicPr>
          <p:cNvPr id="10" name="Picture 9" descr="A person breastfeeding a baby&#10;&#10;Description automatically generated">
            <a:extLst>
              <a:ext uri="{FF2B5EF4-FFF2-40B4-BE49-F238E27FC236}">
                <a16:creationId xmlns:a16="http://schemas.microsoft.com/office/drawing/2014/main" id="{37C0B1D6-69B6-31DE-A45C-DCE84638F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20" y="1734750"/>
            <a:ext cx="2448091" cy="3672137"/>
          </a:xfrm>
          <a:prstGeom prst="rect">
            <a:avLst/>
          </a:prstGeom>
        </p:spPr>
      </p:pic>
      <p:sp>
        <p:nvSpPr>
          <p:cNvPr id="5" name="TextBox 4">
            <a:extLst>
              <a:ext uri="{FF2B5EF4-FFF2-40B4-BE49-F238E27FC236}">
                <a16:creationId xmlns:a16="http://schemas.microsoft.com/office/drawing/2014/main" id="{8B71E6E7-323C-87A9-AB48-82BB600E33CB}"/>
              </a:ext>
            </a:extLst>
          </p:cNvPr>
          <p:cNvSpPr txBox="1"/>
          <p:nvPr/>
        </p:nvSpPr>
        <p:spPr>
          <a:xfrm>
            <a:off x="2111744" y="5205763"/>
            <a:ext cx="837656"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a:t>
            </a:r>
            <a:r>
              <a:rPr lang="en-US" sz="650" dirty="0">
                <a:solidFill>
                  <a:schemeClr val="bg1"/>
                </a:solidFill>
                <a:latin typeface="Arial" panose="020B0604020202020204" pitchFamily="34" charset="0"/>
                <a:cs typeface="Arial" panose="020B0604020202020204" pitchFamily="34" charset="0"/>
              </a:rPr>
              <a:t> </a:t>
            </a:r>
            <a:r>
              <a:rPr lang="en-US" sz="650" b="0" i="0" dirty="0">
                <a:solidFill>
                  <a:schemeClr val="bg1"/>
                </a:solidFill>
                <a:effectLst/>
                <a:latin typeface="Arial" panose="020B0604020202020204" pitchFamily="34" charset="0"/>
                <a:cs typeface="Arial" panose="020B0604020202020204" pitchFamily="34" charset="0"/>
              </a:rPr>
              <a:t>WHO</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21A48-9954-A838-C00A-BD130C8ACE77}"/>
              </a:ext>
            </a:extLst>
          </p:cNvPr>
          <p:cNvSpPr>
            <a:spLocks noGrp="1"/>
          </p:cNvSpPr>
          <p:nvPr>
            <p:ph type="title"/>
          </p:nvPr>
        </p:nvSpPr>
        <p:spPr/>
        <p:txBody>
          <a:bodyPr/>
          <a:lstStyle/>
          <a:p>
            <a:r>
              <a:rPr lang="en-US" dirty="0"/>
              <a:t>Access data in the health facility</a:t>
            </a:r>
            <a:endParaRPr lang="en-NO" dirty="0"/>
          </a:p>
        </p:txBody>
      </p:sp>
      <p:sp>
        <p:nvSpPr>
          <p:cNvPr id="2" name="Content Placeholder 1">
            <a:extLst>
              <a:ext uri="{FF2B5EF4-FFF2-40B4-BE49-F238E27FC236}">
                <a16:creationId xmlns:a16="http://schemas.microsoft.com/office/drawing/2014/main" id="{BB2B0ACD-C801-9AE5-109E-1AC41987E60B}"/>
              </a:ext>
            </a:extLst>
          </p:cNvPr>
          <p:cNvSpPr>
            <a:spLocks noGrp="1"/>
          </p:cNvSpPr>
          <p:nvPr>
            <p:ph idx="1"/>
          </p:nvPr>
        </p:nvSpPr>
        <p:spPr>
          <a:xfrm>
            <a:off x="3908453" y="1734853"/>
            <a:ext cx="4728243" cy="4565266"/>
          </a:xfrm>
          <a:prstGeom prst="rect">
            <a:avLst/>
          </a:prstGeom>
        </p:spPr>
        <p:txBody>
          <a:bodyPr/>
          <a:lstStyle/>
          <a:p>
            <a:pPr>
              <a:lnSpc>
                <a:spcPts val="2300"/>
              </a:lnSpc>
            </a:pPr>
            <a:r>
              <a:rPr lang="en-GB" sz="1800" dirty="0"/>
              <a:t>Antenatal clinic visits</a:t>
            </a:r>
          </a:p>
          <a:p>
            <a:pPr>
              <a:lnSpc>
                <a:spcPts val="2300"/>
              </a:lnSpc>
            </a:pPr>
            <a:r>
              <a:rPr lang="en-GB" sz="1800" dirty="0"/>
              <a:t>Inpatient admissions</a:t>
            </a:r>
          </a:p>
          <a:p>
            <a:pPr>
              <a:lnSpc>
                <a:spcPts val="2300"/>
              </a:lnSpc>
            </a:pPr>
            <a:r>
              <a:rPr lang="en-GB" sz="1800" dirty="0"/>
              <a:t>Labour and delivery records</a:t>
            </a:r>
          </a:p>
          <a:p>
            <a:pPr>
              <a:lnSpc>
                <a:spcPts val="2300"/>
              </a:lnSpc>
            </a:pPr>
            <a:r>
              <a:rPr lang="en-GB" sz="1800" dirty="0" err="1"/>
              <a:t>Newborn</a:t>
            </a:r>
            <a:r>
              <a:rPr lang="en-GB" sz="1800" dirty="0"/>
              <a:t> record</a:t>
            </a:r>
          </a:p>
          <a:p>
            <a:pPr>
              <a:lnSpc>
                <a:spcPts val="2300"/>
              </a:lnSpc>
            </a:pPr>
            <a:r>
              <a:rPr lang="en-GB" sz="1800" dirty="0"/>
              <a:t>Health care worker daily monitoring and </a:t>
            </a:r>
            <a:br>
              <a:rPr lang="en-GB" sz="1800" dirty="0"/>
            </a:br>
            <a:r>
              <a:rPr lang="en-GB" sz="1800" dirty="0"/>
              <a:t>assessment of </a:t>
            </a:r>
            <a:r>
              <a:rPr lang="en-GB" sz="1800" dirty="0" err="1"/>
              <a:t>newborn</a:t>
            </a:r>
            <a:endParaRPr lang="en-GB" sz="1800" dirty="0"/>
          </a:p>
          <a:p>
            <a:pPr>
              <a:lnSpc>
                <a:spcPts val="2300"/>
              </a:lnSpc>
            </a:pPr>
            <a:r>
              <a:rPr lang="en-GB" sz="1800" dirty="0"/>
              <a:t>Mother’s observations of </a:t>
            </a:r>
            <a:r>
              <a:rPr lang="en-GB" sz="1800" dirty="0" err="1"/>
              <a:t>newborn</a:t>
            </a:r>
            <a:endParaRPr lang="en-GB" sz="1800" dirty="0"/>
          </a:p>
          <a:p>
            <a:pPr>
              <a:lnSpc>
                <a:spcPts val="2300"/>
              </a:lnSpc>
            </a:pPr>
            <a:r>
              <a:rPr lang="en-GB" sz="1800" dirty="0"/>
              <a:t>Growth monitoring (</a:t>
            </a:r>
            <a:r>
              <a:rPr lang="en-GB" sz="1800" dirty="0" err="1"/>
              <a:t>newborn</a:t>
            </a:r>
            <a:r>
              <a:rPr lang="en-GB" sz="1800" dirty="0"/>
              <a:t>)</a:t>
            </a:r>
          </a:p>
          <a:p>
            <a:pPr>
              <a:lnSpc>
                <a:spcPts val="2300"/>
              </a:lnSpc>
            </a:pPr>
            <a:r>
              <a:rPr lang="en-GB" sz="1800" dirty="0" err="1"/>
              <a:t>Newborn</a:t>
            </a:r>
            <a:r>
              <a:rPr lang="en-GB" sz="1800" dirty="0"/>
              <a:t> referral note</a:t>
            </a:r>
          </a:p>
          <a:p>
            <a:pPr>
              <a:lnSpc>
                <a:spcPts val="2300"/>
              </a:lnSpc>
            </a:pPr>
            <a:r>
              <a:rPr lang="en-GB" sz="1800" dirty="0" err="1"/>
              <a:t>Newborn</a:t>
            </a:r>
            <a:r>
              <a:rPr lang="en-GB" sz="1800" dirty="0"/>
              <a:t> discharge summary</a:t>
            </a:r>
          </a:p>
        </p:txBody>
      </p:sp>
      <p:pic>
        <p:nvPicPr>
          <p:cNvPr id="4" name="Picture 3" descr="A picture containing text, diagram, number, parallel&#10;&#10;Description automatically generated">
            <a:extLst>
              <a:ext uri="{FF2B5EF4-FFF2-40B4-BE49-F238E27FC236}">
                <a16:creationId xmlns:a16="http://schemas.microsoft.com/office/drawing/2014/main" id="{03396362-8A36-A070-D0B0-04481A02C136}"/>
              </a:ext>
            </a:extLst>
          </p:cNvPr>
          <p:cNvPicPr>
            <a:picLocks noChangeAspect="1"/>
          </p:cNvPicPr>
          <p:nvPr/>
        </p:nvPicPr>
        <p:blipFill rotWithShape="1">
          <a:blip r:embed="rId3">
            <a:extLst>
              <a:ext uri="{28A0092B-C50C-407E-A947-70E740481C1C}">
                <a14:useLocalDpi xmlns:a14="http://schemas.microsoft.com/office/drawing/2010/main" val="0"/>
              </a:ext>
            </a:extLst>
          </a:blip>
          <a:srcRect l="-3469" t="-2743" r="-3298" b="-2482"/>
          <a:stretch/>
        </p:blipFill>
        <p:spPr>
          <a:xfrm>
            <a:off x="580018" y="1734853"/>
            <a:ext cx="3127278" cy="4403035"/>
          </a:xfrm>
          <a:prstGeom prst="rect">
            <a:avLst/>
          </a:prstGeom>
          <a:ln>
            <a:solidFill>
              <a:schemeClr val="tx1"/>
            </a:solidFill>
          </a:ln>
        </p:spPr>
      </p:pic>
    </p:spTree>
    <p:extLst>
      <p:ext uri="{BB962C8B-B14F-4D97-AF65-F5344CB8AC3E}">
        <p14:creationId xmlns:p14="http://schemas.microsoft.com/office/powerpoint/2010/main" val="378404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C1027-76A7-A1BE-AAF0-FAB61F9365FF}"/>
              </a:ext>
            </a:extLst>
          </p:cNvPr>
          <p:cNvSpPr>
            <a:spLocks noGrp="1"/>
          </p:cNvSpPr>
          <p:nvPr>
            <p:ph type="title"/>
          </p:nvPr>
        </p:nvSpPr>
        <p:spPr/>
        <p:txBody>
          <a:bodyPr/>
          <a:lstStyle/>
          <a:p>
            <a:r>
              <a:rPr lang="en-US" dirty="0"/>
              <a:t>Access data in the health facility</a:t>
            </a:r>
            <a:endParaRPr lang="en-NO" dirty="0"/>
          </a:p>
        </p:txBody>
      </p:sp>
      <p:sp>
        <p:nvSpPr>
          <p:cNvPr id="8" name="Content Placeholder 7">
            <a:extLst>
              <a:ext uri="{FF2B5EF4-FFF2-40B4-BE49-F238E27FC236}">
                <a16:creationId xmlns:a16="http://schemas.microsoft.com/office/drawing/2014/main" id="{3E9AC58C-AB3A-0833-C264-93CBA2927BF9}"/>
              </a:ext>
            </a:extLst>
          </p:cNvPr>
          <p:cNvSpPr>
            <a:spLocks noGrp="1"/>
          </p:cNvSpPr>
          <p:nvPr>
            <p:ph idx="1"/>
          </p:nvPr>
        </p:nvSpPr>
        <p:spPr>
          <a:xfrm>
            <a:off x="4046018" y="1734853"/>
            <a:ext cx="4590678" cy="4565266"/>
          </a:xfrm>
          <a:prstGeom prst="rect">
            <a:avLst/>
          </a:prstGeom>
        </p:spPr>
        <p:txBody>
          <a:bodyPr/>
          <a:lstStyle/>
          <a:p>
            <a:r>
              <a:rPr lang="en-GB" sz="1800" dirty="0"/>
              <a:t>Purpose-specific registries/reporting</a:t>
            </a:r>
          </a:p>
          <a:p>
            <a:pPr lvl="2">
              <a:lnSpc>
                <a:spcPts val="1700"/>
              </a:lnSpc>
            </a:pPr>
            <a:r>
              <a:rPr lang="en-GB" dirty="0"/>
              <a:t>MPDSR</a:t>
            </a:r>
          </a:p>
          <a:p>
            <a:pPr lvl="2">
              <a:lnSpc>
                <a:spcPts val="1700"/>
              </a:lnSpc>
            </a:pPr>
            <a:r>
              <a:rPr lang="en-GB" sz="1800" dirty="0"/>
              <a:t>Congenital anomalies</a:t>
            </a:r>
          </a:p>
          <a:p>
            <a:pPr lvl="2">
              <a:lnSpc>
                <a:spcPts val="1700"/>
              </a:lnSpc>
            </a:pPr>
            <a:r>
              <a:rPr lang="en-GB" sz="1800" dirty="0"/>
              <a:t>Other?</a:t>
            </a:r>
          </a:p>
          <a:p>
            <a:pPr>
              <a:lnSpc>
                <a:spcPts val="2300"/>
              </a:lnSpc>
            </a:pPr>
            <a:r>
              <a:rPr lang="en-GB" sz="1800" dirty="0"/>
              <a:t>Health Management Information System </a:t>
            </a:r>
            <a:br>
              <a:rPr lang="en-GB" sz="1800" dirty="0"/>
            </a:br>
            <a:r>
              <a:rPr lang="en-GB" sz="1800" dirty="0"/>
              <a:t>(HMIS)</a:t>
            </a:r>
          </a:p>
          <a:p>
            <a:pPr>
              <a:lnSpc>
                <a:spcPts val="2300"/>
              </a:lnSpc>
            </a:pPr>
            <a:r>
              <a:rPr lang="en-GB" sz="1800" dirty="0"/>
              <a:t>Civil registration (birth, death, stillbirth)</a:t>
            </a:r>
          </a:p>
          <a:p>
            <a:endParaRPr lang="en-GB" sz="1800" dirty="0"/>
          </a:p>
        </p:txBody>
      </p:sp>
      <p:pic>
        <p:nvPicPr>
          <p:cNvPr id="6" name="Content Placeholder 4" descr="A screenshot of a computer&#10;&#10;Description automatically generated with medium confidence">
            <a:extLst>
              <a:ext uri="{FF2B5EF4-FFF2-40B4-BE49-F238E27FC236}">
                <a16:creationId xmlns:a16="http://schemas.microsoft.com/office/drawing/2014/main" id="{8449A1CF-EAA0-CB60-3A62-BA976E771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7" y="1734853"/>
            <a:ext cx="3392319" cy="4551362"/>
          </a:xfrm>
          <a:prstGeom prst="rect">
            <a:avLst/>
          </a:prstGeom>
          <a:ln w="6350">
            <a:solidFill>
              <a:schemeClr val="tx1"/>
            </a:solidFill>
          </a:ln>
        </p:spPr>
      </p:pic>
    </p:spTree>
    <p:extLst>
      <p:ext uri="{BB962C8B-B14F-4D97-AF65-F5344CB8AC3E}">
        <p14:creationId xmlns:p14="http://schemas.microsoft.com/office/powerpoint/2010/main" val="2140180302"/>
      </p:ext>
    </p:extLst>
  </p:cSld>
  <p:clrMapOvr>
    <a:masterClrMapping/>
  </p:clrMapOvr>
</p:sld>
</file>

<file path=ppt/theme/theme1.xml><?xml version="1.0" encoding="utf-8"?>
<a:theme xmlns:a="http://schemas.openxmlformats.org/drawingml/2006/main" name="2_Custom Design">
  <a:themeElements>
    <a:clrScheme name="Custom 1">
      <a:dk1>
        <a:srgbClr val="404040"/>
      </a:dk1>
      <a:lt1>
        <a:srgbClr val="FFFFFF"/>
      </a:lt1>
      <a:dk2>
        <a:srgbClr val="2B87C3"/>
      </a:dk2>
      <a:lt2>
        <a:srgbClr val="D6ECF7"/>
      </a:lt2>
      <a:accent1>
        <a:srgbClr val="5DB5E4"/>
      </a:accent1>
      <a:accent2>
        <a:srgbClr val="26ACAF"/>
      </a:accent2>
      <a:accent3>
        <a:srgbClr val="00509C"/>
      </a:accent3>
      <a:accent4>
        <a:srgbClr val="007173"/>
      </a:accent4>
      <a:accent5>
        <a:srgbClr val="D4F1F0"/>
      </a:accent5>
      <a:accent6>
        <a:srgbClr val="FCB33C"/>
      </a:accent6>
      <a:hlink>
        <a:srgbClr val="2B87C3"/>
      </a:hlink>
      <a:folHlink>
        <a:srgbClr val="5DB5E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id="{135A855D-B95B-1B4E-9578-1805F3125630}" vid="{E51A0FBC-D2C7-1E41-A622-DF7D199CA2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44651</TotalTime>
  <Words>5059</Words>
  <Application>Microsoft Office PowerPoint</Application>
  <PresentationFormat>On-screen Show (4:3)</PresentationFormat>
  <Paragraphs>600</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Courier New</vt:lpstr>
      <vt:lpstr>Dreaming Outloud Script Pro</vt:lpstr>
      <vt:lpstr>Myriad Pro</vt:lpstr>
      <vt:lpstr>Symbol</vt:lpstr>
      <vt:lpstr>System Font Regular</vt:lpstr>
      <vt:lpstr>2_Custom Design</vt:lpstr>
      <vt:lpstr>PowerPoint Presentation</vt:lpstr>
      <vt:lpstr>Content</vt:lpstr>
      <vt:lpstr>Goal and learning outcomes</vt:lpstr>
      <vt:lpstr>The situation</vt:lpstr>
      <vt:lpstr>Stillbirth registration</vt:lpstr>
      <vt:lpstr>Why data is important</vt:lpstr>
      <vt:lpstr>Why is data important?</vt:lpstr>
      <vt:lpstr>Access data in the health facility</vt:lpstr>
      <vt:lpstr>Access data in the health facility</vt:lpstr>
      <vt:lpstr>Collect and use complete, accurate data</vt:lpstr>
      <vt:lpstr>Birth registration for every child</vt:lpstr>
      <vt:lpstr>Recommendation and reasons</vt:lpstr>
      <vt:lpstr>Using data</vt:lpstr>
      <vt:lpstr>Use data in caring for patients</vt:lpstr>
      <vt:lpstr>Use data to track processes and outcomes</vt:lpstr>
      <vt:lpstr>What are the data for your health facility for these core indicators?</vt:lpstr>
      <vt:lpstr>How can you identify problems or gaps in quality?</vt:lpstr>
      <vt:lpstr>How do you prioritize the problem  to improve?</vt:lpstr>
      <vt:lpstr>Choose which problem to improve</vt:lpstr>
      <vt:lpstr>Form an improvement team to address this problem </vt:lpstr>
      <vt:lpstr>What makes a good aim statement?</vt:lpstr>
      <vt:lpstr>Is this a good aim statement? </vt:lpstr>
      <vt:lpstr>Write an aim statement for the problem you chose</vt:lpstr>
      <vt:lpstr>What tips help analyse a problem?</vt:lpstr>
      <vt:lpstr>Draw a fishbone to analyse a problem</vt:lpstr>
      <vt:lpstr>Ask 5 Whys to analyse a problem</vt:lpstr>
      <vt:lpstr>Make a process flowchart to analyse a problem</vt:lpstr>
      <vt:lpstr>Make a process flowchart</vt:lpstr>
      <vt:lpstr>Analyse the problem using the 5 Whys or the Fishbone</vt:lpstr>
      <vt:lpstr>How will you choose what  causes to change?</vt:lpstr>
      <vt:lpstr>Decide on changes and measures  of change</vt:lpstr>
      <vt:lpstr>What needs to be included in the plan for change?</vt:lpstr>
      <vt:lpstr>How does a PDSA cycle test change?</vt:lpstr>
      <vt:lpstr>How can you show the results  of change?</vt:lpstr>
      <vt:lpstr>What steps will sustain improvement?</vt:lpstr>
      <vt:lpstr>Summary:  Data collection and use</vt:lpstr>
      <vt:lpstr>Birth registration</vt:lpstr>
      <vt:lpstr>PowerPoint Presentation</vt:lpstr>
      <vt:lpstr>PowerPoint Presentation</vt:lpstr>
      <vt:lpstr>PowerPoint Presentation</vt:lpstr>
      <vt:lpstr>Example of QI for ENC Myanmar</vt:lpstr>
      <vt:lpstr>Registration of a birth in the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and use</dc:title>
  <dc:creator>Prof Susan Niermeyer</dc:creator>
  <cp:keywords>reviewed Dr HLT;adapted from ENCC</cp:keywords>
  <cp:lastModifiedBy>Dr Helenlouise Taylor</cp:lastModifiedBy>
  <cp:revision>1365</cp:revision>
  <dcterms:created xsi:type="dcterms:W3CDTF">2020-10-07T10:46:25Z</dcterms:created>
  <dcterms:modified xsi:type="dcterms:W3CDTF">2024-05-10T10:43:12Z</dcterms:modified>
</cp:coreProperties>
</file>