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3C_707236AB.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1"/>
  </p:notesMasterIdLst>
  <p:handoutMasterIdLst>
    <p:handoutMasterId r:id="rId52"/>
  </p:handoutMasterIdLst>
  <p:sldIdLst>
    <p:sldId id="566" r:id="rId2"/>
    <p:sldId id="524" r:id="rId3"/>
    <p:sldId id="429" r:id="rId4"/>
    <p:sldId id="503" r:id="rId5"/>
    <p:sldId id="609" r:id="rId6"/>
    <p:sldId id="525" r:id="rId7"/>
    <p:sldId id="568" r:id="rId8"/>
    <p:sldId id="569" r:id="rId9"/>
    <p:sldId id="570" r:id="rId10"/>
    <p:sldId id="521" r:id="rId11"/>
    <p:sldId id="571" r:id="rId12"/>
    <p:sldId id="606" r:id="rId13"/>
    <p:sldId id="572" r:id="rId14"/>
    <p:sldId id="573" r:id="rId15"/>
    <p:sldId id="575" r:id="rId16"/>
    <p:sldId id="574" r:id="rId17"/>
    <p:sldId id="576" r:id="rId18"/>
    <p:sldId id="577" r:id="rId19"/>
    <p:sldId id="578" r:id="rId20"/>
    <p:sldId id="579" r:id="rId21"/>
    <p:sldId id="580" r:id="rId22"/>
    <p:sldId id="581" r:id="rId23"/>
    <p:sldId id="523" r:id="rId24"/>
    <p:sldId id="582" r:id="rId25"/>
    <p:sldId id="583" r:id="rId26"/>
    <p:sldId id="584" r:id="rId27"/>
    <p:sldId id="611" r:id="rId28"/>
    <p:sldId id="586" r:id="rId29"/>
    <p:sldId id="587" r:id="rId30"/>
    <p:sldId id="588" r:id="rId31"/>
    <p:sldId id="562" r:id="rId32"/>
    <p:sldId id="589" r:id="rId33"/>
    <p:sldId id="590" r:id="rId34"/>
    <p:sldId id="591" r:id="rId35"/>
    <p:sldId id="559" r:id="rId36"/>
    <p:sldId id="558" r:id="rId37"/>
    <p:sldId id="564" r:id="rId38"/>
    <p:sldId id="556" r:id="rId39"/>
    <p:sldId id="592" r:id="rId40"/>
    <p:sldId id="593" r:id="rId41"/>
    <p:sldId id="594" r:id="rId42"/>
    <p:sldId id="595" r:id="rId43"/>
    <p:sldId id="596" r:id="rId44"/>
    <p:sldId id="610" r:id="rId45"/>
    <p:sldId id="598" r:id="rId46"/>
    <p:sldId id="600" r:id="rId47"/>
    <p:sldId id="603" r:id="rId48"/>
    <p:sldId id="604" r:id="rId49"/>
    <p:sldId id="6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4919AC-530D-9048-9828-B51E75815086}">
          <p14:sldIdLst>
            <p14:sldId id="566"/>
            <p14:sldId id="524"/>
          </p14:sldIdLst>
        </p14:section>
        <p14:section name="Goal" id="{74197861-F1E7-2A4A-B295-9925107FF036}">
          <p14:sldIdLst>
            <p14:sldId id="429"/>
          </p14:sldIdLst>
        </p14:section>
        <p14:section name="The situation" id="{928E1421-33F2-F844-A2E9-4A85A18A8CBA}">
          <p14:sldIdLst>
            <p14:sldId id="503"/>
            <p14:sldId id="609"/>
          </p14:sldIdLst>
        </p14:section>
        <p14:section name="Preparation for discharge" id="{58389F31-CADB-7240-9076-006D9E48AD94}">
          <p14:sldIdLst>
            <p14:sldId id="525"/>
            <p14:sldId id="568"/>
            <p14:sldId id="569"/>
            <p14:sldId id="570"/>
          </p14:sldIdLst>
        </p14:section>
        <p14:section name="Counselling for care at home" id="{EE9CE1CE-A5F6-EB4A-ABD4-FF99FAF1110A}">
          <p14:sldIdLst>
            <p14:sldId id="521"/>
            <p14:sldId id="571"/>
            <p14:sldId id="606"/>
            <p14:sldId id="572"/>
            <p14:sldId id="573"/>
            <p14:sldId id="575"/>
            <p14:sldId id="574"/>
            <p14:sldId id="576"/>
            <p14:sldId id="577"/>
            <p14:sldId id="578"/>
            <p14:sldId id="579"/>
            <p14:sldId id="580"/>
            <p14:sldId id="581"/>
          </p14:sldIdLst>
        </p14:section>
        <p14:section name="PNC and follow up visit" id="{893166CD-144C-1145-B477-D4BD48B8C0BB}">
          <p14:sldIdLst>
            <p14:sldId id="523"/>
            <p14:sldId id="582"/>
            <p14:sldId id="583"/>
            <p14:sldId id="584"/>
            <p14:sldId id="611"/>
            <p14:sldId id="586"/>
            <p14:sldId id="587"/>
            <p14:sldId id="588"/>
            <p14:sldId id="562"/>
            <p14:sldId id="589"/>
            <p14:sldId id="590"/>
            <p14:sldId id="591"/>
          </p14:sldIdLst>
        </p14:section>
        <p14:section name="Summary" id="{453681CF-C474-2348-81C2-85711C6FF5F7}">
          <p14:sldIdLst>
            <p14:sldId id="559"/>
          </p14:sldIdLst>
        </p14:section>
        <p14:section name="Clinical practice" id="{9939434B-7FD4-7242-A9F7-045D9C7AC57C}">
          <p14:sldIdLst>
            <p14:sldId id="558"/>
          </p14:sldIdLst>
        </p14:section>
        <p14:section name="Quality inprovement" id="{98E390A7-1061-9643-A0B0-DBA693D77ACC}">
          <p14:sldIdLst>
            <p14:sldId id="564"/>
          </p14:sldIdLst>
        </p14:section>
        <p14:section name="References" id="{6375A797-93F9-E548-AE7C-3393F20557E6}">
          <p14:sldIdLst>
            <p14:sldId id="556"/>
            <p14:sldId id="592"/>
          </p14:sldIdLst>
        </p14:section>
        <p14:section name="Additional resources" id="{C1905C89-5EEF-244E-A220-8916FE09841B}">
          <p14:sldIdLst>
            <p14:sldId id="593"/>
            <p14:sldId id="594"/>
            <p14:sldId id="595"/>
            <p14:sldId id="596"/>
            <p14:sldId id="610"/>
          </p14:sldIdLst>
        </p14:section>
        <p14:section name="Additional Treasure hunts" id="{77AE3915-F7E0-224E-AFC3-D066334BF5E8}">
          <p14:sldIdLst>
            <p14:sldId id="598"/>
            <p14:sldId id="600"/>
            <p14:sldId id="603"/>
            <p14:sldId id="604"/>
            <p14:sldId id="60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78C20-839E-4DEE-F1E2-0F6AD8C1C21D}" name="Anne Svalastog Johnsen" initials="AS" userId="S::Anne.Svalastog.Johnsen@laerdal.com::e13644e5-2bbc-481b-beea-b1796622576c" providerId="AD"/>
  <p188:author id="{7E43505A-0892-D5BB-1268-EE1A2C462506}" name="Venke Eiane Sæther" initials="" userId="S::Venke.Sather@laerdal.com::1415a79a-78f6-43be-a188-14114c5d36df" providerId="AD"/>
  <p188:author id="{C6DFD55D-3634-A20A-C42A-4F5C511A7B18}" name="Niermeyer, Susan" initials="SN" userId="S::susan.niermeyer@cuanschutz.edu::72c7caa0-e52f-4608-afe1-8d9433e2689d" providerId="AD"/>
  <p188:author id="{7A7F187F-440A-7CE6-85EB-8AACA9052DE4}" name="Anne Svalastog Johnsen" initials="ASJ" userId="S::anne.svalastog.johnsen@laerdal.com::e13644e5-2bbc-481b-beea-b1796622576c" providerId="AD"/>
  <p188:author id="{89BD3C85-FDEB-0F3A-6365-F201185E1757}" name="Dr Helenlouise Taylor" initials="Dr HLT" userId="Dr Helenlouise Taylo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ris" initials="c" lastIdx="1" clrIdx="6">
    <p:extLst>
      <p:ext uri="{19B8F6BF-5375-455C-9EA6-DF929625EA0E}">
        <p15:presenceInfo xmlns:p15="http://schemas.microsoft.com/office/powerpoint/2012/main" userId="S::chris@sarpreg.no::2080fc9a-91fd-4fa4-93c0-5d557b0f6e4d" providerId="AD"/>
      </p:ext>
    </p:extLst>
  </p:cmAuthor>
  <p:cmAuthor id="1" name="Dr Helenlouise Taylor" initials="Dr HLT" lastIdx="147" clrIdx="0">
    <p:extLst>
      <p:ext uri="{19B8F6BF-5375-455C-9EA6-DF929625EA0E}">
        <p15:presenceInfo xmlns:p15="http://schemas.microsoft.com/office/powerpoint/2012/main" userId="Dr Helenlouise Taylor" providerId="None"/>
      </p:ext>
    </p:extLst>
  </p:cmAuthor>
  <p:cmAuthor id="8" name="Microsoft Office User" initials="MOU" lastIdx="1" clrIdx="7">
    <p:extLst>
      <p:ext uri="{19B8F6BF-5375-455C-9EA6-DF929625EA0E}">
        <p15:presenceInfo xmlns:p15="http://schemas.microsoft.com/office/powerpoint/2012/main" userId="Microsoft Office User" providerId="None"/>
      </p:ext>
    </p:extLst>
  </p:cmAuthor>
  <p:cmAuthor id="2" name="Peggy" initials="P" lastIdx="1" clrIdx="1"/>
  <p:cmAuthor id="9" name="Jura Eds" initials="JES" lastIdx="29" clrIdx="8">
    <p:extLst>
      <p:ext uri="{19B8F6BF-5375-455C-9EA6-DF929625EA0E}">
        <p15:presenceInfo xmlns:p15="http://schemas.microsoft.com/office/powerpoint/2012/main" userId="Jura Eds" providerId="None"/>
      </p:ext>
    </p:extLst>
  </p:cmAuthor>
  <p:cmAuthor id="3" name="Chris J. Haaland" initials="CJH" lastIdx="5" clrIdx="2">
    <p:extLst>
      <p:ext uri="{19B8F6BF-5375-455C-9EA6-DF929625EA0E}">
        <p15:presenceInfo xmlns:p15="http://schemas.microsoft.com/office/powerpoint/2012/main" userId="2794b43ad3ba56aa" providerId="Windows Live"/>
      </p:ext>
    </p:extLst>
  </p:cmAuthor>
  <p:cmAuthor id="4" name="Chris J. Haaland" initials="CJH [2]" lastIdx="1" clrIdx="3">
    <p:extLst>
      <p:ext uri="{19B8F6BF-5375-455C-9EA6-DF929625EA0E}">
        <p15:presenceInfo xmlns:p15="http://schemas.microsoft.com/office/powerpoint/2012/main" userId="Chris J. Haaland" providerId="None"/>
      </p:ext>
    </p:extLst>
  </p:cmAuthor>
  <p:cmAuthor id="5" name="TANG, He" initials="TH" lastIdx="28" clrIdx="4">
    <p:extLst>
      <p:ext uri="{19B8F6BF-5375-455C-9EA6-DF929625EA0E}">
        <p15:presenceInfo xmlns:p15="http://schemas.microsoft.com/office/powerpoint/2012/main" userId="TANG, He" providerId="None"/>
      </p:ext>
    </p:extLst>
  </p:cmAuthor>
  <p:cmAuthor id="6" name="Anne Svalastog Johnsen" initials="ASJ" lastIdx="20" clrIdx="5">
    <p:extLst>
      <p:ext uri="{19B8F6BF-5375-455C-9EA6-DF929625EA0E}">
        <p15:presenceInfo xmlns:p15="http://schemas.microsoft.com/office/powerpoint/2012/main" userId="S::anne.svalastog.johnsen@laerdal.com::e13644e5-2bbc-481b-beea-b179662257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7C4"/>
    <a:srgbClr val="FF6F00"/>
    <a:srgbClr val="404040"/>
    <a:srgbClr val="E7E6E6"/>
    <a:srgbClr val="FCB43C"/>
    <a:srgbClr val="FEF3DC"/>
    <a:srgbClr val="56C6C9"/>
    <a:srgbClr val="FDCF72"/>
    <a:srgbClr val="595959"/>
    <a:srgbClr val="0071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8" autoAdjust="0"/>
    <p:restoredTop sz="96419" autoAdjust="0"/>
  </p:normalViewPr>
  <p:slideViewPr>
    <p:cSldViewPr snapToGrid="0">
      <p:cViewPr varScale="1">
        <p:scale>
          <a:sx n="149" d="100"/>
          <a:sy n="149" d="100"/>
        </p:scale>
        <p:origin x="2000" y="176"/>
      </p:cViewPr>
      <p:guideLst>
        <p:guide orient="horz" pos="2160"/>
        <p:guide pos="2880"/>
      </p:guideLst>
    </p:cSldViewPr>
  </p:slideViewPr>
  <p:outlineViewPr>
    <p:cViewPr>
      <p:scale>
        <a:sx n="33" d="100"/>
        <a:sy n="33" d="100"/>
      </p:scale>
      <p:origin x="0" y="-39260"/>
    </p:cViewPr>
  </p:outlineViewPr>
  <p:notesTextViewPr>
    <p:cViewPr>
      <p:scale>
        <a:sx n="125" d="100"/>
        <a:sy n="125" d="100"/>
      </p:scale>
      <p:origin x="0" y="0"/>
    </p:cViewPr>
  </p:notesTextViewPr>
  <p:sorterViewPr>
    <p:cViewPr>
      <p:scale>
        <a:sx n="100" d="100"/>
        <a:sy n="100" d="100"/>
      </p:scale>
      <p:origin x="0" y="-11394"/>
    </p:cViewPr>
  </p:sorterViewPr>
  <p:notesViewPr>
    <p:cSldViewPr snapToGrid="0">
      <p:cViewPr varScale="1">
        <p:scale>
          <a:sx n="52" d="100"/>
          <a:sy n="52" d="100"/>
        </p:scale>
        <p:origin x="268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omments/modernComment_23C_707236AB.xml><?xml version="1.0" encoding="utf-8"?>
<p188:cmLst xmlns:a="http://schemas.openxmlformats.org/drawingml/2006/main" xmlns:r="http://schemas.openxmlformats.org/officeDocument/2006/relationships" xmlns:p188="http://schemas.microsoft.com/office/powerpoint/2018/8/main">
  <p188:cm id="{13A3B47F-0E5B-AA42-ACA9-9C5267263278}" authorId="{7A7F187F-440A-7CE6-85EB-8AACA9052DE4}" created="2024-03-08T09:24:14.133">
    <ac:deMkLst xmlns:ac="http://schemas.microsoft.com/office/drawing/2013/main/command">
      <pc:docMk xmlns:pc="http://schemas.microsoft.com/office/powerpoint/2013/main/command"/>
      <pc:sldMk xmlns:pc="http://schemas.microsoft.com/office/powerpoint/2013/main/command" cId="1886533291" sldId="572"/>
      <ac:picMk id="5" creationId="{AD1F80EB-D850-F454-B4CE-F13B536A70F4}"/>
    </ac:deMkLst>
    <p188:txBody>
      <a:bodyPr/>
      <a:lstStyle/>
      <a:p>
        <a:r>
          <a:rPr lang="en-GB"/>
          <a:t>Replace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CB769-4218-49BE-B6D2-487F508AB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652C0A-990D-4C9D-99AF-7CB4429AAB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A5D292-A6EA-45C8-A770-D3ED414D98BE}" type="datetimeFigureOut">
              <a:rPr lang="en-GB" smtClean="0"/>
              <a:t>10/05/2024</a:t>
            </a:fld>
            <a:endParaRPr lang="en-GB"/>
          </a:p>
        </p:txBody>
      </p:sp>
      <p:sp>
        <p:nvSpPr>
          <p:cNvPr id="4" name="Footer Placeholder 3">
            <a:extLst>
              <a:ext uri="{FF2B5EF4-FFF2-40B4-BE49-F238E27FC236}">
                <a16:creationId xmlns:a16="http://schemas.microsoft.com/office/drawing/2014/main" id="{5F1859E2-7EFB-488E-8907-4D270440D6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77BAA7-E738-4912-91BE-462F00DC4B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3D8E4B-8E40-4777-AD17-6C0F900220A1}" type="slidenum">
              <a:rPr lang="en-GB" smtClean="0"/>
              <a:t>‹#›</a:t>
            </a:fld>
            <a:endParaRPr lang="en-GB"/>
          </a:p>
        </p:txBody>
      </p:sp>
    </p:spTree>
    <p:extLst>
      <p:ext uri="{BB962C8B-B14F-4D97-AF65-F5344CB8AC3E}">
        <p14:creationId xmlns:p14="http://schemas.microsoft.com/office/powerpoint/2010/main" val="35131216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36E62-41E0-4E1E-96C9-0A742958E2DA}" type="datetimeFigureOut">
              <a:rPr lang="en-US" smtClean="0"/>
              <a:t>5/10/24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162FD-23BB-4572-BFF5-F0BCD729EF9C}" type="slidenum">
              <a:rPr lang="en-US" smtClean="0"/>
              <a:t>‹#›</a:t>
            </a:fld>
            <a:endParaRPr lang="en-US"/>
          </a:p>
        </p:txBody>
      </p:sp>
    </p:spTree>
    <p:extLst>
      <p:ext uri="{BB962C8B-B14F-4D97-AF65-F5344CB8AC3E}">
        <p14:creationId xmlns:p14="http://schemas.microsoft.com/office/powerpoint/2010/main" val="11702333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16/j.jogn.2019.12.00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nicef.org.uk/babyfriendly/baby-friendly-resources/sleep-and-night-time-resources/co-sleeping-and-sid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unicef.org.uk/babyfriendly/wp-content/uploads/sites/2/2011/11/Caring-for-your-Baby-at-Night-A-Health-Professionals-Guide.pdf" TargetMode="External"/><Relationship Id="rId4" Type="http://schemas.openxmlformats.org/officeDocument/2006/relationships/hyperlink" Target="https://www.rcm.org.uk/media/5713/safer-sleep-guidanc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youtube.com/watch?v=2q3IYiLkcDw" TargetMode="External"/><Relationship Id="rId3" Type="http://schemas.openxmlformats.org/officeDocument/2006/relationships/hyperlink" Target="https://www.ncbi.nlm.nih.gov/pmc/articles/PMC2627571/" TargetMode="External"/><Relationship Id="rId7" Type="http://schemas.openxmlformats.org/officeDocument/2006/relationships/hyperlink" Target="https://www.thelancet.com/journals/lancet/article/PIIS0140-6736(16)31390-3/fulltext"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annualreviews.org/doi/abs/10.1146/annurev-psych-010814-015128" TargetMode="External"/><Relationship Id="rId5" Type="http://schemas.openxmlformats.org/officeDocument/2006/relationships/hyperlink" Target="https://pubmed.ncbi.nlm.nih.gov/27965377/" TargetMode="External"/><Relationship Id="rId4" Type="http://schemas.openxmlformats.org/officeDocument/2006/relationships/hyperlink" Target="https://bmjopen.bmj.com/content/1/1/e000023.citation-tools" TargetMode="External"/><Relationship Id="rId9" Type="http://schemas.openxmlformats.org/officeDocument/2006/relationships/hyperlink" Target="https://www.youtube.com/watch?v=nsmTHwcZDTU"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ho.int/publications/i/item/97892400020986"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apps.who.int/iris/bitstream/handle/10665/272603/9789241514064-eng.pdf" TargetMode="External"/><Relationship Id="rId4" Type="http://schemas.openxmlformats.org/officeDocument/2006/relationships/hyperlink" Target="https://www.google.com/search?client=safari&amp;rls=en&amp;q=What+is+your+role+in+supporting+nurturing+care%3F%0DEVERY+contact+with+health+services+is+an+opportunity+to+support+early+childhood+development.%0D%0DAdditional+information%0DThe+healthworkers+role+is+to%3A%0DEncourage+and+support+responsiveness+(care+that+is+prompt%2C+consistent%2C+contingent+and+appropriate+to+the+child%E2%80%99s+cues%2C+signals%2C+behaviours+and+needs).%3B%0DEnhance+parents%E2%80%99+and+caregivers%E2%80%99+knowledge%2C+attitudes%2C+practices+or+skills%2C+supporting+early+learning+and+development+during+the+postnatal+period%3B%0DSupport+interventions+that+improve+parents%E2%80%99+and+caregivers%E2%80%99+abilities+to+incorporate+the+child%E2%80%99s+signals+and+perspective+such+as+play+and+communication+and+feeding.+For+the+newborn+they+include%2C+but+are+not+limited+to%2C+facilitating+the+caregiver+to+be+aware+and+receptive+and+appropriately+respond+to+the+baby%E2%80%99s+needs+and+wants%2C+such+as+exclusive+breastfeeding+on+demand%3B%0DGive+direct+support+to+caregivers+to+provide+early+learning+opportunities+for+their+children%3B+or+b)+information%2C+guidance+and+support+to+build+caregiver+capacities+for+healthy+newborn%2Fchild+development%3B%0DSupport+parents+and+family+members+as+important+partners+in+delivering+well-timed%2C+consistent+and+appropriate+care+with+vigilant+follow-up+of+at-risk+newborns%3B%0DSupport+parents+to+take+care+of+their+own+physical+and+mental+well-being+so+that+they+can+better+provide+nurturing+care+for+their+children%3B%0DEnsure+appropriate+follow-up.%0D%0DReferences+%0DImproving+early+childhood+development%3A+WHO+guideline.+WHO%2C+2020.%0Dhttps%3A%2F%2Fwww.who.int%2Fpublications%2Fi%2Fitem%2F9789240058651+Nurturing+care+practice+guide+%0D&amp;ie=UTF-8&amp;oe=UTF-8"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2q3IYiLkcD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lobalhealthmedia.org/portfolio-items/the-home-visi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who.int/publications/i/item/978924004598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search?client=safari&amp;rls=en&amp;q=Key+caregivers+may+include+grandmothers%2C+mothers-in-law%2C+fathers%2C+partners+and+other+family+members.%0D%0DWHO+2020+Standards+for+improving+quality+of+care+for+small+and+sick+newborns+in+health+facilities.%0D1.42+Small+and+sick+newborns+are+discharged+from+hospital+when+home+care+is+considered+safe+and+carers+have+received+a+comprehensive+discharge+management+plan+and+are+competent+in+the+care+of+their+newborn%0D&amp;ie=UTF-8&amp;oe=UTF-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who.int/publications/i/item/9789240045989"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youtube.com/watch?v=ZbtuDEbNGKM"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untdown2030.org/equity-profil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lobalhealthmedia.org/portfolio-items/postnatal-care-of-mother-and-baby/?portfolioCats=191%2C94%2C13%2C23%2C6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globalhealthmedia.org/videos/caring-for-yourself-and-your-baby-after-birt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000" kern="100" baseline="30000" dirty="0">
                <a:effectLst/>
                <a:latin typeface="Arial" panose="020B0604020202020204" pitchFamily="34" charset="0"/>
                <a:ea typeface="微软雅黑" panose="020B0503020204020204" pitchFamily="34" charset="-122"/>
                <a:cs typeface="Arial" panose="020B0604020202020204" pitchFamily="34" charset="0"/>
              </a:rPr>
              <a:t>© World Health Organization 2024. All rights reserved.</a:t>
            </a:r>
          </a:p>
          <a:p>
            <a:pPr algn="just"/>
            <a:endParaRPr lang="en-GB" sz="1000" dirty="0">
              <a:effectLst/>
              <a:latin typeface="Arial" panose="020B0604020202020204" pitchFamily="34" charset="0"/>
              <a:ea typeface="Myriad Pro"/>
              <a:cs typeface="Arial" panose="020B0604020202020204" pitchFamily="34" charset="0"/>
            </a:endParaRPr>
          </a:p>
          <a:p>
            <a:r>
              <a:rPr lang="en-US" sz="1000" b="1" i="0" kern="0" dirty="0">
                <a:latin typeface="Arial" panose="020B0604020202020204" pitchFamily="34" charset="0"/>
                <a:cs typeface="Arial" panose="020B0604020202020204" pitchFamily="34" charset="0"/>
              </a:rPr>
              <a:t>Materials for demonstrations, practice, and simulations</a:t>
            </a:r>
          </a:p>
          <a:p>
            <a:pPr marL="0" marR="0" indent="0">
              <a:spcBef>
                <a:spcPts val="0"/>
              </a:spcBef>
              <a:spcAft>
                <a:spcPts val="0"/>
              </a:spcAft>
              <a:buNone/>
            </a:pPr>
            <a:endParaRPr lang="en-US" sz="1000" i="1" kern="1200" spc="-15" dirty="0">
              <a:solidFill>
                <a:srgbClr val="0075BF"/>
              </a:solidFill>
              <a:effectLst/>
              <a:latin typeface="Arial" panose="020B0604020202020204" pitchFamily="34" charset="0"/>
              <a:cs typeface="Arial" panose="020B0604020202020204" pitchFamily="34" charset="0"/>
            </a:endParaRPr>
          </a:p>
          <a:p>
            <a:pPr marL="0" marR="0" indent="0">
              <a:spcBef>
                <a:spcPts val="0"/>
              </a:spcBef>
              <a:spcAft>
                <a:spcPts val="0"/>
              </a:spcAft>
              <a:buNone/>
            </a:pPr>
            <a:r>
              <a:rPr lang="en-GB" sz="1000" spc="-15" dirty="0">
                <a:solidFill>
                  <a:srgbClr val="000000"/>
                </a:solidFill>
                <a:latin typeface="Arial" panose="020B0604020202020204" pitchFamily="34" charset="0"/>
                <a:cs typeface="Arial" panose="020B0604020202020204" pitchFamily="34" charset="0"/>
              </a:rPr>
              <a:t>Organise</a:t>
            </a:r>
            <a:r>
              <a:rPr lang="en-US" sz="1000" spc="-15" dirty="0">
                <a:solidFill>
                  <a:srgbClr val="000000"/>
                </a:solidFill>
                <a:latin typeface="Arial" panose="020B0604020202020204" pitchFamily="34" charset="0"/>
                <a:cs typeface="Arial" panose="020B0604020202020204" pitchFamily="34" charset="0"/>
              </a:rPr>
              <a:t> </a:t>
            </a:r>
            <a:r>
              <a:rPr lang="en-US" sz="1000" kern="1200" spc="-15" dirty="0">
                <a:solidFill>
                  <a:srgbClr val="000000"/>
                </a:solidFill>
                <a:effectLst/>
                <a:latin typeface="Arial" panose="020B0604020202020204" pitchFamily="34" charset="0"/>
                <a:ea typeface="Myriad Pro"/>
                <a:cs typeface="Arial" panose="020B0604020202020204" pitchFamily="34" charset="0"/>
              </a:rPr>
              <a:t>o</a:t>
            </a:r>
            <a:r>
              <a:rPr lang="en-US" sz="1000" kern="1200" spc="-15"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 set per group of 3 participants and a set for the facilitator (as available).</a:t>
            </a:r>
            <a:endParaRPr lang="en-US" sz="1000" b="1" i="1" dirty="0">
              <a:latin typeface="Arial" panose="020B0604020202020204" pitchFamily="34" charset="0"/>
              <a:ea typeface="Myriad Pro"/>
              <a:cs typeface="Arial" panose="020B0604020202020204" pitchFamily="34" charset="0"/>
            </a:endParaRPr>
          </a:p>
          <a:p>
            <a:pPr marL="162000" indent="-162000">
              <a:spcBef>
                <a:spcPts val="40"/>
              </a:spcBef>
              <a:spcAft>
                <a:spcPts val="0"/>
              </a:spcAft>
              <a:buSzPts val="1100"/>
              <a:buFont typeface="Arial" panose="020B0604020202020204" pitchFamily="34" charset="0"/>
              <a:buChar char="•"/>
              <a:tabLst>
                <a:tab pos="2052320" algn="l"/>
              </a:tabLst>
            </a:pPr>
            <a:r>
              <a:rPr lang="en-GB" sz="1000" spc="-15" dirty="0">
                <a:latin typeface="Arial" panose="020B0604020202020204" pitchFamily="34" charset="0"/>
                <a:ea typeface="Minion Pro"/>
                <a:cs typeface="Arial" panose="020B0604020202020204" pitchFamily="34" charset="0"/>
              </a:rPr>
              <a:t>H</a:t>
            </a:r>
            <a:r>
              <a:rPr lang="en-GB" sz="1000" dirty="0">
                <a:effectLst/>
                <a:latin typeface="Arial" panose="020B0604020202020204" pitchFamily="34" charset="0"/>
                <a:ea typeface="Minion Pro"/>
                <a:cs typeface="Arial" panose="020B0604020202020204" pitchFamily="34" charset="0"/>
              </a:rPr>
              <a:t>and</a:t>
            </a:r>
            <a:r>
              <a:rPr lang="en-US" sz="1000" spc="1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hygiene</a:t>
            </a:r>
            <a:endParaRPr lang="en-GB" sz="1000" dirty="0">
              <a:effectLst/>
              <a:latin typeface="Arial" panose="020B0604020202020204" pitchFamily="34" charset="0"/>
              <a:ea typeface="Minion Pro"/>
              <a:cs typeface="Arial" panose="020B0604020202020204" pitchFamily="34" charset="0"/>
            </a:endParaRP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Newborn</a:t>
            </a:r>
            <a:r>
              <a:rPr lang="en-US" sz="1000" spc="-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mannequins (normal and small)</a:t>
            </a:r>
            <a:endParaRPr lang="en-GB" sz="1000" dirty="0">
              <a:effectLst/>
              <a:latin typeface="Arial" panose="020B0604020202020204" pitchFamily="34" charset="0"/>
              <a:ea typeface="Minion Pro"/>
              <a:cs typeface="Arial" panose="020B0604020202020204" pitchFamily="34" charset="0"/>
            </a:endParaRP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Warm, soft cloths/wraps or blanket,</a:t>
            </a:r>
            <a:r>
              <a:rPr lang="en-US" sz="1000" spc="-1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hat, socks</a:t>
            </a:r>
            <a:endParaRPr lang="en-GB" sz="1000" dirty="0">
              <a:effectLst/>
              <a:latin typeface="Arial" panose="020B0604020202020204" pitchFamily="34" charset="0"/>
              <a:ea typeface="Minion Pro"/>
              <a:cs typeface="Arial" panose="020B0604020202020204" pitchFamily="34" charset="0"/>
            </a:endParaRP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Model breasts and shawl (water if breast simulators used)</a:t>
            </a:r>
          </a:p>
          <a:p>
            <a:pPr marL="162000" indent="-162000">
              <a:buSzPts val="1100"/>
              <a:buFont typeface="Arial" panose="020B0604020202020204" pitchFamily="34" charset="0"/>
              <a:buChar char="•"/>
              <a:tabLst>
                <a:tab pos="2052320" algn="l"/>
              </a:tabLst>
            </a:pPr>
            <a:r>
              <a:rPr lang="en-US" sz="1000" dirty="0">
                <a:latin typeface="Arial" panose="020B0604020202020204" pitchFamily="34" charset="0"/>
                <a:ea typeface="Minion Pro"/>
                <a:cs typeface="Arial" panose="020B0604020202020204" pitchFamily="34" charset="0"/>
              </a:rPr>
              <a:t>Materials and equipment for examination (see module Examination of the newborn)</a:t>
            </a:r>
            <a:endParaRPr lang="en-GB" sz="1000" dirty="0">
              <a:effectLst/>
              <a:latin typeface="Arial" panose="020B0604020202020204" pitchFamily="34" charset="0"/>
              <a:ea typeface="Minion Pro"/>
              <a:cs typeface="Arial" panose="020B0604020202020204" pitchFamily="34" charset="0"/>
            </a:endParaRP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Discharge criteria/checklists growth charts</a:t>
            </a: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Local newborn record</a:t>
            </a: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National Guidelines for newborn screening and additional materials specified therein </a:t>
            </a:r>
            <a:endParaRPr lang="en-GB" sz="1000" dirty="0">
              <a:effectLst/>
              <a:latin typeface="Arial" panose="020B0604020202020204" pitchFamily="34" charset="0"/>
              <a:ea typeface="Minion Pro"/>
              <a:cs typeface="Arial" panose="020B0604020202020204" pitchFamily="34" charset="0"/>
            </a:endParaRP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Counselling materials, child health cards </a:t>
            </a:r>
          </a:p>
          <a:p>
            <a:pPr marL="162000" indent="-162000">
              <a:buSzPts val="1100"/>
              <a:buFont typeface="Arial" panose="020B0604020202020204" pitchFamily="34" charset="0"/>
              <a:buChar char="•"/>
              <a:tabLst>
                <a:tab pos="2052320" algn="l"/>
              </a:tabLst>
            </a:pPr>
            <a:r>
              <a:rPr lang="en-US" sz="1000" dirty="0">
                <a:effectLst/>
                <a:latin typeface="Arial" panose="020B0604020202020204" pitchFamily="34" charset="0"/>
                <a:ea typeface="Minion Pro"/>
                <a:cs typeface="Arial" panose="020B0604020202020204" pitchFamily="34" charset="0"/>
              </a:rPr>
              <a:t>Ophthalmoscope or arc light </a:t>
            </a:r>
          </a:p>
          <a:p>
            <a:pPr>
              <a:buSzPts val="1100"/>
              <a:tabLst>
                <a:tab pos="2052320" algn="l"/>
              </a:tabLst>
            </a:pPr>
            <a:endParaRPr lang="en-US" sz="1000" dirty="0">
              <a:effectLst/>
              <a:latin typeface="Arial" panose="020B0604020202020204" pitchFamily="34" charset="0"/>
              <a:ea typeface="Minion Pro"/>
              <a:cs typeface="Arial" panose="020B0604020202020204" pitchFamily="34" charset="0"/>
            </a:endParaRPr>
          </a:p>
          <a:p>
            <a:pPr>
              <a:buSzPts val="1100"/>
              <a:tabLst>
                <a:tab pos="2052320" algn="l"/>
              </a:tabLst>
            </a:pPr>
            <a:endParaRPr lang="en-US" sz="1000" dirty="0">
              <a:effectLst/>
              <a:latin typeface="Arial" panose="020B0604020202020204" pitchFamily="34" charset="0"/>
              <a:ea typeface="Minion Pro"/>
              <a:cs typeface="Arial" panose="020B0604020202020204" pitchFamily="34" charset="0"/>
            </a:endParaRPr>
          </a:p>
          <a:p>
            <a:pPr lvl="1">
              <a:lnSpc>
                <a:spcPts val="1440"/>
              </a:lnSpc>
              <a:buSzPts val="1100"/>
              <a:tabLst>
                <a:tab pos="2052320" algn="l"/>
              </a:tabLst>
            </a:pPr>
            <a:endParaRPr lang="en-US" sz="1000" dirty="0">
              <a:effectLst/>
              <a:latin typeface="Arial" panose="020B0604020202020204" pitchFamily="34" charset="0"/>
              <a:ea typeface="Minion Pro"/>
              <a:cs typeface="Arial" panose="020B0604020202020204" pitchFamily="34" charset="0"/>
            </a:endParaRPr>
          </a:p>
          <a:p>
            <a:pPr marL="742950" lvl="1" indent="-285750">
              <a:lnSpc>
                <a:spcPts val="1440"/>
              </a:lnSpc>
              <a:buSzPts val="1100"/>
              <a:buFont typeface="Minion Pro"/>
              <a:buChar char="-"/>
              <a:tabLst>
                <a:tab pos="2052320" algn="l"/>
              </a:tabLst>
            </a:pPr>
            <a:endParaRPr lang="en-US" sz="1000" dirty="0">
              <a:latin typeface="Arial" panose="020B0604020202020204" pitchFamily="34" charset="0"/>
              <a:ea typeface="Minion Pro"/>
              <a:cs typeface="Arial" panose="020B0604020202020204" pitchFamily="34" charset="0"/>
            </a:endParaRPr>
          </a:p>
          <a:p>
            <a:pPr marL="742950" lvl="1" indent="-285750">
              <a:lnSpc>
                <a:spcPts val="1440"/>
              </a:lnSpc>
              <a:buSzPts val="1100"/>
              <a:buFont typeface="Minion Pro"/>
              <a:buChar char="-"/>
              <a:tabLst>
                <a:tab pos="2052320" algn="l"/>
              </a:tabLst>
            </a:pPr>
            <a:endParaRPr lang="en-GB" sz="1000" dirty="0">
              <a:effectLst/>
              <a:latin typeface="Arial" panose="020B0604020202020204" pitchFamily="34" charset="0"/>
              <a:ea typeface="Minion Pro"/>
              <a:cs typeface="Arial" panose="020B0604020202020204" pitchFamily="34" charset="0"/>
            </a:endParaRPr>
          </a:p>
          <a:p>
            <a:pPr>
              <a:spcBef>
                <a:spcPts val="50"/>
              </a:spcBef>
            </a:pPr>
            <a:r>
              <a:rPr lang="en-US" sz="1000" dirty="0">
                <a:effectLst/>
                <a:latin typeface="Arial" panose="020B0604020202020204" pitchFamily="34" charset="0"/>
                <a:ea typeface="Myriad Pro"/>
                <a:cs typeface="Arial" panose="020B0604020202020204" pitchFamily="34" charset="0"/>
              </a:rPr>
              <a:t> </a:t>
            </a:r>
            <a:endParaRPr lang="en-GB" sz="1000" dirty="0">
              <a:effectLst/>
              <a:latin typeface="Arial" panose="020B0604020202020204" pitchFamily="34" charset="0"/>
              <a:ea typeface="Myriad Pro"/>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917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0029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When you counsel mothers and caregivers do you use any specific materials?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ea typeface="微软雅黑" panose="020B0503020204020204" pitchFamily="34" charset="-122"/>
              <a:cs typeface="Arial" panose="020B0604020202020204" pitchFamily="34" charset="0"/>
            </a:endParaRPr>
          </a:p>
          <a:p>
            <a:r>
              <a:rPr lang="en-GB" sz="1000" i="1" dirty="0">
                <a:latin typeface="Arial" panose="020B0604020202020204" pitchFamily="34" charset="0"/>
                <a:cs typeface="Arial" panose="020B0604020202020204" pitchFamily="34" charset="0"/>
              </a:rPr>
              <a:t>View video</a:t>
            </a:r>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31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5C817-985D-2B13-BD84-62DA75521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7994C-5A99-BAC1-54F4-78A1DBC8A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7ED9E-703B-3C0B-F217-4CF4A8723B8D}"/>
              </a:ext>
            </a:extLst>
          </p:cNvPr>
          <p:cNvSpPr>
            <a:spLocks noGrp="1"/>
          </p:cNvSpPr>
          <p:nvPr>
            <p:ph type="body" idx="1"/>
          </p:nvPr>
        </p:nvSpPr>
        <p:spPr/>
        <p:txBody>
          <a:bodyPr/>
          <a:lstStyle/>
          <a:p>
            <a:pPr eaLnBrk="1" hangingPunct="1">
              <a:spcBef>
                <a:spcPct val="0"/>
              </a:spcBef>
            </a:pPr>
            <a:r>
              <a:rPr lang="en-US" altLang="en-US" sz="1000" b="1">
                <a:latin typeface="Arial" panose="020B0604020202020204" pitchFamily="34" charset="0"/>
                <a:cs typeface="Arial" panose="020B0604020202020204" pitchFamily="34" charset="0"/>
              </a:rPr>
              <a:t>Do you have a checklist of topics to cover for safe care at home?</a:t>
            </a:r>
          </a:p>
          <a:p>
            <a:pPr eaLnBrk="1" hangingPunct="1">
              <a:spcBef>
                <a:spcPct val="0"/>
              </a:spcBef>
            </a:pPr>
            <a:endParaRPr lang="en-US" altLang="en-US" sz="1000" b="1">
              <a:latin typeface="Arial" panose="020B0604020202020204" pitchFamily="34" charset="0"/>
              <a:cs typeface="Arial" panose="020B0604020202020204" pitchFamily="34" charset="0"/>
            </a:endParaRPr>
          </a:p>
          <a:p>
            <a:pPr eaLnBrk="1" hangingPunct="1">
              <a:spcBef>
                <a:spcPct val="0"/>
              </a:spcBef>
            </a:pPr>
            <a:endParaRPr lang="en-US" altLang="en-US" sz="1000" b="1">
              <a:latin typeface="Arial" panose="020B0604020202020204" pitchFamily="34" charset="0"/>
              <a:cs typeface="Arial" panose="020B0604020202020204" pitchFamily="34" charset="0"/>
            </a:endParaRPr>
          </a:p>
          <a:p>
            <a:pPr eaLnBrk="1" hangingPunct="1">
              <a:spcBef>
                <a:spcPct val="0"/>
              </a:spcBef>
            </a:pPr>
            <a:endParaRPr lang="en-US" altLang="en-US" sz="1000">
              <a:latin typeface="Arial" panose="020B0604020202020204" pitchFamily="34" charset="0"/>
              <a:cs typeface="Arial" panose="020B0604020202020204" pitchFamily="34" charset="0"/>
            </a:endParaRPr>
          </a:p>
          <a:p>
            <a:pPr eaLnBrk="1" hangingPunct="1">
              <a:spcBef>
                <a:spcPct val="0"/>
              </a:spcBef>
            </a:pPr>
            <a:endParaRPr lang="en-US" altLang="en-US" sz="1000">
              <a:latin typeface="Arial" panose="020B0604020202020204" pitchFamily="34" charset="0"/>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78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b="1">
                <a:latin typeface="Arial" panose="020B0604020202020204" pitchFamily="34" charset="0"/>
                <a:cs typeface="Arial" panose="020B0604020202020204" pitchFamily="34" charset="0"/>
              </a:rPr>
              <a:t>How do you adjust counselling if a newborn has additional needs?</a:t>
            </a:r>
          </a:p>
          <a:p>
            <a:pPr eaLnBrk="1" hangingPunct="1">
              <a:spcBef>
                <a:spcPct val="0"/>
              </a:spcBef>
            </a:pPr>
            <a:endParaRPr lang="en-US" altLang="en-US" sz="1000" b="1">
              <a:latin typeface="Arial" panose="020B0604020202020204" pitchFamily="34" charset="0"/>
              <a:cs typeface="Arial" panose="020B0604020202020204" pitchFamily="34" charset="0"/>
            </a:endParaRPr>
          </a:p>
          <a:p>
            <a:pPr eaLnBrk="1" hangingPunct="1">
              <a:spcBef>
                <a:spcPct val="0"/>
              </a:spcBef>
            </a:pPr>
            <a:r>
              <a:rPr lang="en-US" altLang="en-US" sz="1000">
                <a:latin typeface="Arial" panose="020B0604020202020204" pitchFamily="34" charset="0"/>
                <a:cs typeface="Arial" panose="020B0604020202020204" pitchFamily="34" charset="0"/>
              </a:rPr>
              <a:t>Link newborns with disabilities to targeted services and link their parents with targeted support. </a:t>
            </a:r>
          </a:p>
          <a:p>
            <a:pPr eaLnBrk="1" hangingPunct="1">
              <a:spcBef>
                <a:spcPct val="0"/>
              </a:spcBef>
            </a:pPr>
            <a:endParaRPr lang="en-US" altLang="en-US" sz="1000" b="0">
              <a:latin typeface="Arial" panose="020B0604020202020204" pitchFamily="34" charset="0"/>
              <a:cs typeface="Arial" panose="020B0604020202020204" pitchFamily="34" charset="0"/>
            </a:endParaRPr>
          </a:p>
          <a:p>
            <a:pPr eaLnBrk="1" hangingPunct="1">
              <a:spcBef>
                <a:spcPct val="0"/>
              </a:spcBef>
            </a:pPr>
            <a:r>
              <a:rPr lang="en-US" altLang="en-US" sz="1000" b="1">
                <a:latin typeface="Arial" panose="020B0604020202020204" pitchFamily="34" charset="0"/>
                <a:cs typeface="Arial" panose="020B0604020202020204" pitchFamily="34" charset="0"/>
              </a:rPr>
              <a:t>What services are available for newborns needing additional care and support in your context?</a:t>
            </a:r>
          </a:p>
          <a:p>
            <a:pPr eaLnBrk="1" hangingPunct="1">
              <a:spcBef>
                <a:spcPct val="0"/>
              </a:spcBef>
            </a:pPr>
            <a:endParaRPr lang="en-US" altLang="en-US" sz="1000" b="1">
              <a:latin typeface="Arial" panose="020B0604020202020204" pitchFamily="34" charset="0"/>
              <a:cs typeface="Arial" panose="020B0604020202020204" pitchFamily="34" charset="0"/>
            </a:endParaRPr>
          </a:p>
          <a:p>
            <a:pPr eaLnBrk="1" hangingPunct="1">
              <a:spcBef>
                <a:spcPct val="0"/>
              </a:spcBef>
            </a:pPr>
            <a:endParaRPr lang="en-US" altLang="en-US" sz="1000">
              <a:latin typeface="Arial" panose="020B0604020202020204" pitchFamily="34" charset="0"/>
              <a:cs typeface="Arial" panose="020B0604020202020204" pitchFamily="34" charset="0"/>
            </a:endParaRPr>
          </a:p>
          <a:p>
            <a:pPr eaLnBrk="1" hangingPunct="1">
              <a:spcBef>
                <a:spcPct val="0"/>
              </a:spcBef>
            </a:pPr>
            <a:endParaRPr lang="en-US" altLang="en-US" sz="1000">
              <a:latin typeface="Arial" panose="020B0604020202020204" pitchFamily="34" charset="0"/>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18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1E378-B461-FF36-7242-C46967C19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82D5D-5DA3-BA83-02DA-D8F633022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EF4A0-4432-6FAA-3D47-B8A69C51BDB7}"/>
              </a:ext>
            </a:extLst>
          </p:cNvPr>
          <p:cNvSpPr>
            <a:spLocks noGrp="1"/>
          </p:cNvSpPr>
          <p:nvPr>
            <p:ph type="body" idx="1"/>
          </p:nvPr>
        </p:nvSpPr>
        <p:spPr/>
        <p:txBody>
          <a:bodyPr/>
          <a:lstStyle/>
          <a:p>
            <a:pPr fontAlgn="auto">
              <a:spcAft>
                <a:spcPts val="0"/>
              </a:spcAft>
              <a:defRPr/>
            </a:pPr>
            <a:r>
              <a:rPr lang="en-US" altLang="en-US" sz="1000" b="1">
                <a:latin typeface="Arial" panose="020B0604020202020204" pitchFamily="34" charset="0"/>
                <a:cs typeface="Arial" panose="020B0604020202020204" pitchFamily="34" charset="0"/>
              </a:rPr>
              <a:t> </a:t>
            </a:r>
            <a:r>
              <a:rPr lang="en-US" sz="1000" b="1">
                <a:latin typeface="Arial" panose="020B0604020202020204" pitchFamily="34" charset="0"/>
                <a:cs typeface="Arial" panose="020B0604020202020204" pitchFamily="34" charset="0"/>
              </a:rPr>
              <a:t>Ensure that the baby is feeding well, warm, clean, nurtured, and sleeping safely.</a:t>
            </a:r>
            <a:endParaRPr lang="en-US" sz="1000">
              <a:latin typeface="Arial" panose="020B0604020202020204" pitchFamily="34" charset="0"/>
              <a:cs typeface="Arial" panose="020B0604020202020204" pitchFamily="34" charset="0"/>
            </a:endParaRPr>
          </a:p>
          <a:p>
            <a:endParaRPr lang="en-US" altLang="en-US" sz="1000" b="1">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sz="1000" b="0"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02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sz="1000" b="1">
                <a:latin typeface="Arial "/>
              </a:rPr>
              <a:t>Practise counselling on thermal care at home.</a:t>
            </a:r>
            <a:endParaRPr lang="en-US" sz="1000">
              <a:effectLst/>
              <a:latin typeface="Arial "/>
              <a:ea typeface="Myriad Pro"/>
              <a:cs typeface="Myriad Pro"/>
            </a:endParaRPr>
          </a:p>
          <a:p>
            <a:pPr algn="l">
              <a:spcBef>
                <a:spcPts val="15"/>
              </a:spcBef>
            </a:pPr>
            <a:r>
              <a:rPr lang="en-US" sz="1000">
                <a:effectLst/>
                <a:latin typeface="Arial "/>
                <a:ea typeface="Myriad Pro"/>
                <a:cs typeface="Myriad Pro"/>
              </a:rPr>
              <a:t>Support</a:t>
            </a:r>
            <a:r>
              <a:rPr lang="en-US" sz="1000" spc="-25">
                <a:effectLst/>
                <a:latin typeface="Arial "/>
                <a:ea typeface="Myriad Pro"/>
                <a:cs typeface="Myriad Pro"/>
              </a:rPr>
              <a:t> </a:t>
            </a:r>
            <a:r>
              <a:rPr lang="en-US" sz="1000">
                <a:effectLst/>
                <a:latin typeface="Arial "/>
                <a:ea typeface="Myriad Pro"/>
                <a:cs typeface="Myriad Pro"/>
              </a:rPr>
              <a:t>the family</a:t>
            </a:r>
            <a:r>
              <a:rPr lang="en-US" sz="1000" spc="-25">
                <a:effectLst/>
                <a:latin typeface="Arial "/>
                <a:ea typeface="Myriad Pro"/>
                <a:cs typeface="Myriad Pro"/>
              </a:rPr>
              <a:t> </a:t>
            </a:r>
            <a:r>
              <a:rPr lang="en-US" sz="1000">
                <a:effectLst/>
                <a:latin typeface="Arial "/>
                <a:ea typeface="Myriad Pro"/>
                <a:cs typeface="Myriad Pro"/>
              </a:rPr>
              <a:t>to</a:t>
            </a:r>
            <a:r>
              <a:rPr lang="en-US" sz="1000" spc="-25">
                <a:effectLst/>
                <a:latin typeface="Arial "/>
                <a:ea typeface="Myriad Pro"/>
                <a:cs typeface="Myriad Pro"/>
              </a:rPr>
              <a:t> </a:t>
            </a:r>
            <a:r>
              <a:rPr lang="en-US" sz="1000">
                <a:effectLst/>
                <a:latin typeface="Arial "/>
                <a:ea typeface="Myriad Pro"/>
                <a:cs typeface="Myriad Pro"/>
              </a:rPr>
              <a:t>carry</a:t>
            </a:r>
            <a:r>
              <a:rPr lang="en-US" sz="1000" spc="-25">
                <a:effectLst/>
                <a:latin typeface="Arial "/>
                <a:ea typeface="Myriad Pro"/>
                <a:cs typeface="Myriad Pro"/>
              </a:rPr>
              <a:t> </a:t>
            </a:r>
            <a:r>
              <a:rPr lang="en-US" sz="1000">
                <a:effectLst/>
                <a:latin typeface="Arial "/>
                <a:ea typeface="Myriad Pro"/>
                <a:cs typeface="Myriad Pro"/>
              </a:rPr>
              <a:t>out</a:t>
            </a:r>
            <a:r>
              <a:rPr lang="en-US" sz="1000" spc="-25">
                <a:effectLst/>
                <a:latin typeface="Arial "/>
                <a:ea typeface="Myriad Pro"/>
                <a:cs typeface="Myriad Pro"/>
              </a:rPr>
              <a:t> </a:t>
            </a:r>
            <a:r>
              <a:rPr lang="en-US" sz="1000">
                <a:effectLst/>
                <a:latin typeface="Arial "/>
                <a:ea typeface="Myriad Pro"/>
                <a:cs typeface="Myriad Pro"/>
              </a:rPr>
              <a:t>all</a:t>
            </a:r>
            <a:r>
              <a:rPr lang="en-US" sz="1000" spc="-25">
                <a:effectLst/>
                <a:latin typeface="Arial "/>
                <a:ea typeface="Myriad Pro"/>
                <a:cs typeface="Myriad Pro"/>
              </a:rPr>
              <a:t> </a:t>
            </a:r>
            <a:r>
              <a:rPr lang="en-US" sz="1000">
                <a:effectLst/>
                <a:latin typeface="Arial "/>
                <a:ea typeface="Myriad Pro"/>
                <a:cs typeface="Myriad Pro"/>
              </a:rPr>
              <a:t>steps</a:t>
            </a:r>
            <a:r>
              <a:rPr lang="en-US" sz="1000" spc="-25">
                <a:effectLst/>
                <a:latin typeface="Arial "/>
                <a:ea typeface="Myriad Pro"/>
                <a:cs typeface="Myriad Pro"/>
              </a:rPr>
              <a:t> </a:t>
            </a:r>
            <a:r>
              <a:rPr lang="en-US" sz="1000">
                <a:effectLst/>
                <a:latin typeface="Arial "/>
                <a:ea typeface="Myriad Pro"/>
                <a:cs typeface="Myriad Pro"/>
              </a:rPr>
              <a:t>to</a:t>
            </a:r>
            <a:r>
              <a:rPr lang="en-US" sz="1000" spc="-25">
                <a:effectLst/>
                <a:latin typeface="Arial "/>
                <a:ea typeface="Myriad Pro"/>
                <a:cs typeface="Myriad Pro"/>
              </a:rPr>
              <a:t> </a:t>
            </a:r>
            <a:r>
              <a:rPr lang="en-US" sz="1000">
                <a:effectLst/>
                <a:latin typeface="Arial "/>
                <a:ea typeface="Myriad Pro"/>
                <a:cs typeface="Myriad Pro"/>
              </a:rPr>
              <a:t>maintain</a:t>
            </a:r>
            <a:r>
              <a:rPr lang="en-US" sz="1000" spc="-25">
                <a:effectLst/>
                <a:latin typeface="Arial "/>
                <a:ea typeface="Myriad Pro"/>
                <a:cs typeface="Myriad Pro"/>
              </a:rPr>
              <a:t> </a:t>
            </a:r>
            <a:r>
              <a:rPr lang="en-US" sz="1000">
                <a:effectLst/>
                <a:latin typeface="Arial "/>
                <a:ea typeface="Myriad Pro"/>
                <a:cs typeface="Myriad Pro"/>
              </a:rPr>
              <a:t>normal</a:t>
            </a:r>
            <a:r>
              <a:rPr lang="en-US" sz="1000" spc="-25">
                <a:effectLst/>
                <a:latin typeface="Arial "/>
                <a:ea typeface="Myriad Pro"/>
                <a:cs typeface="Myriad Pro"/>
              </a:rPr>
              <a:t> </a:t>
            </a:r>
            <a:r>
              <a:rPr lang="en-US" sz="1000">
                <a:effectLst/>
                <a:latin typeface="Arial "/>
                <a:ea typeface="Myriad Pro"/>
                <a:cs typeface="Myriad Pro"/>
              </a:rPr>
              <a:t>temperature</a:t>
            </a:r>
            <a:r>
              <a:rPr lang="en-US" sz="1000" spc="-25">
                <a:effectLst/>
                <a:latin typeface="Arial "/>
                <a:ea typeface="Myriad Pro"/>
                <a:cs typeface="Myriad Pro"/>
              </a:rPr>
              <a:t> </a:t>
            </a:r>
            <a:r>
              <a:rPr lang="en-US" sz="1000">
                <a:effectLst/>
                <a:latin typeface="Arial "/>
                <a:ea typeface="Myriad Pro"/>
                <a:cs typeface="Myriad Pro"/>
              </a:rPr>
              <a:t>before discharge.</a:t>
            </a:r>
          </a:p>
          <a:p>
            <a:pPr marL="0" marR="1064260" indent="0" algn="l">
              <a:lnSpc>
                <a:spcPct val="105000"/>
              </a:lnSpc>
              <a:buFont typeface="Arial" panose="020B0604020202020204" pitchFamily="34" charset="0"/>
              <a:buNone/>
              <a:tabLst>
                <a:tab pos="4343400" algn="l"/>
              </a:tabLst>
            </a:pPr>
            <a:endParaRPr lang="en-US" sz="1000" i="1" spc="-25">
              <a:effectLst/>
              <a:latin typeface="Arial "/>
              <a:ea typeface="Myriad Pro"/>
              <a:cs typeface="Myriad Pro"/>
            </a:endParaRPr>
          </a:p>
          <a:p>
            <a:pPr marL="0" marR="1064260" indent="0" algn="l">
              <a:lnSpc>
                <a:spcPct val="105000"/>
              </a:lnSpc>
              <a:buFont typeface="Arial" panose="020B0604020202020204" pitchFamily="34" charset="0"/>
              <a:buNone/>
              <a:tabLst>
                <a:tab pos="4343400" algn="l"/>
              </a:tabLst>
            </a:pPr>
            <a:r>
              <a:rPr lang="en-US" sz="1000" i="1" spc="-25">
                <a:effectLst/>
                <a:latin typeface="Arial "/>
                <a:ea typeface="Myriad Pro"/>
                <a:cs typeface="Myriad Pro"/>
              </a:rPr>
              <a:t>To learn more </a:t>
            </a:r>
            <a:br>
              <a:rPr lang="en-US" sz="1000" i="1" spc="-25">
                <a:effectLst/>
                <a:latin typeface="Arial "/>
                <a:ea typeface="Myriad Pro"/>
                <a:cs typeface="Myriad Pro"/>
              </a:rPr>
            </a:br>
            <a:r>
              <a:rPr lang="en-US" sz="1000" i="1" spc="-15">
                <a:solidFill>
                  <a:srgbClr val="0075BF"/>
                </a:solidFill>
                <a:effectLst/>
                <a:latin typeface="Arial "/>
                <a:ea typeface="Myriad Pro"/>
                <a:cs typeface="Myriad Pro"/>
                <a:hlinkClick r:id="rId3"/>
              </a:rPr>
              <a:t>Warren</a:t>
            </a:r>
            <a:r>
              <a:rPr lang="en-US" sz="1000" i="1" spc="-35">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S</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et</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al.</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Effects</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of</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delayed</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newborn</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bathing</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on</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breastfeeding,</a:t>
            </a:r>
            <a:r>
              <a:rPr lang="en-US" sz="1000" i="1" spc="-30">
                <a:solidFill>
                  <a:srgbClr val="0075BF"/>
                </a:solidFill>
                <a:effectLst/>
                <a:latin typeface="Arial "/>
                <a:ea typeface="Myriad Pro"/>
                <a:cs typeface="Myriad Pro"/>
                <a:hlinkClick r:id="rId3"/>
              </a:rPr>
              <a:t> </a:t>
            </a:r>
            <a:r>
              <a:rPr lang="en-US" sz="1000" i="1">
                <a:solidFill>
                  <a:srgbClr val="0075BF"/>
                </a:solidFill>
                <a:effectLst/>
                <a:latin typeface="Arial "/>
                <a:ea typeface="Myriad Pro"/>
                <a:cs typeface="Myriad Pro"/>
                <a:hlinkClick r:id="rId3"/>
              </a:rPr>
              <a:t>hypothermia, and hypoglycemia. JOGNN.</a:t>
            </a:r>
            <a:r>
              <a:rPr lang="en-US" sz="1000" i="1" spc="-5">
                <a:solidFill>
                  <a:srgbClr val="0075BF"/>
                </a:solidFill>
                <a:effectLst/>
                <a:latin typeface="Arial "/>
                <a:ea typeface="Myriad Pro"/>
                <a:cs typeface="Myriad Pro"/>
                <a:hlinkClick r:id="rId3"/>
              </a:rPr>
              <a:t> </a:t>
            </a:r>
            <a:r>
              <a:rPr lang="en-US" sz="1000" i="1" spc="-40">
                <a:solidFill>
                  <a:srgbClr val="0075BF"/>
                </a:solidFill>
                <a:effectLst/>
                <a:latin typeface="Arial "/>
                <a:ea typeface="Myriad Pro"/>
                <a:cs typeface="Myriad Pro"/>
                <a:hlinkClick r:id="rId3"/>
              </a:rPr>
              <a:t>2020;49:181–189</a:t>
            </a:r>
            <a:endParaRPr lang="en-GB" sz="1000">
              <a:effectLst/>
              <a:latin typeface="Arial "/>
              <a:ea typeface="Myriad Pro"/>
              <a:cs typeface="Myriad Pro"/>
            </a:endParaRPr>
          </a:p>
          <a:p>
            <a:pPr algn="l"/>
            <a:endParaRPr lang="en-NO"/>
          </a:p>
        </p:txBody>
      </p:sp>
    </p:spTree>
    <p:extLst>
      <p:ext uri="{BB962C8B-B14F-4D97-AF65-F5344CB8AC3E}">
        <p14:creationId xmlns:p14="http://schemas.microsoft.com/office/powerpoint/2010/main" val="144870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b="1">
                <a:latin typeface="Arial" panose="020B0604020202020204" pitchFamily="34" charset="0"/>
                <a:cs typeface="Arial" panose="020B0604020202020204" pitchFamily="34" charset="0"/>
              </a:rPr>
              <a:t>Practise giving advice on hygiene at home and answer any questions that Leela asks.</a:t>
            </a:r>
          </a:p>
          <a:p>
            <a:pPr lvl="0">
              <a:spcBef>
                <a:spcPts val="520"/>
              </a:spcBef>
              <a:buSzPts val="1100"/>
              <a:tabLst>
                <a:tab pos="478155" algn="l"/>
                <a:tab pos="478790" algn="l"/>
              </a:tabLst>
            </a:pPr>
            <a:r>
              <a:rPr lang="en-US" sz="100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0">
                <a:effectLst/>
                <a:latin typeface="Myriad Pro" panose="020B0503030403020204" pitchFamily="34" charset="0"/>
                <a:ea typeface="Myriad Pro"/>
                <a:cs typeface="Myriad Pro"/>
              </a:rPr>
              <a:t>Delay bathing </a:t>
            </a:r>
            <a:r>
              <a:rPr lang="en-US" sz="1000">
                <a:effectLst/>
                <a:latin typeface="Myriad Pro" panose="020B0503030403020204" pitchFamily="34" charset="0"/>
                <a:ea typeface="Myriad Pro"/>
                <a:cs typeface="Myriad Pro"/>
              </a:rPr>
              <a:t>for </a:t>
            </a:r>
            <a:r>
              <a:rPr lang="en-US" sz="1000" spc="-25">
                <a:effectLst/>
                <a:latin typeface="Myriad Pro" panose="020B0503030403020204" pitchFamily="34" charset="0"/>
                <a:ea typeface="Myriad Pro"/>
                <a:cs typeface="Myriad Pro"/>
              </a:rPr>
              <a:t>24 </a:t>
            </a:r>
            <a:r>
              <a:rPr lang="en-US" sz="1000" spc="-15">
                <a:effectLst/>
                <a:latin typeface="Myriad Pro" panose="020B0503030403020204" pitchFamily="34" charset="0"/>
                <a:ea typeface="Myriad Pro"/>
                <a:cs typeface="Myriad Pro"/>
              </a:rPr>
              <a:t>hours </a:t>
            </a:r>
            <a:r>
              <a:rPr lang="en-US" sz="1000">
                <a:effectLst/>
                <a:latin typeface="Myriad Pro" panose="020B0503030403020204" pitchFamily="34" charset="0"/>
                <a:ea typeface="Myriad Pro"/>
                <a:cs typeface="Myriad Pro"/>
              </a:rPr>
              <a:t>after birth </a:t>
            </a:r>
            <a:r>
              <a:rPr lang="en-US" sz="1000" spc="-20">
                <a:effectLst/>
                <a:latin typeface="Myriad Pro" panose="020B0503030403020204" pitchFamily="34" charset="0"/>
                <a:ea typeface="Myriad Pro"/>
                <a:cs typeface="Myriad Pro"/>
              </a:rPr>
              <a:t>(bathing includes </a:t>
            </a:r>
            <a:r>
              <a:rPr lang="en-US" sz="1000" spc="-15">
                <a:effectLst/>
                <a:latin typeface="Myriad Pro" panose="020B0503030403020204" pitchFamily="34" charset="0"/>
                <a:ea typeface="Myriad Pro"/>
                <a:cs typeface="Myriad Pro"/>
              </a:rPr>
              <a:t>various methods </a:t>
            </a:r>
            <a:r>
              <a:rPr lang="en-US" sz="1000" spc="-20">
                <a:effectLst/>
                <a:latin typeface="Myriad Pro" panose="020B0503030403020204" pitchFamily="34" charset="0"/>
                <a:ea typeface="Myriad Pro"/>
                <a:cs typeface="Myriad Pro"/>
              </a:rPr>
              <a:t>such </a:t>
            </a:r>
            <a:r>
              <a:rPr lang="en-US" sz="1000" spc="-15">
                <a:effectLst/>
                <a:latin typeface="Myriad Pro" panose="020B0503030403020204" pitchFamily="34" charset="0"/>
                <a:ea typeface="Myriad Pro"/>
                <a:cs typeface="Myriad Pro"/>
              </a:rPr>
              <a:t>as tub </a:t>
            </a:r>
            <a:r>
              <a:rPr lang="en-US" sz="1000" spc="-20">
                <a:effectLst/>
                <a:latin typeface="Myriad Pro" panose="020B0503030403020204" pitchFamily="34" charset="0"/>
                <a:ea typeface="Myriad Pro"/>
                <a:cs typeface="Myriad Pro"/>
              </a:rPr>
              <a:t>bathing, </a:t>
            </a:r>
            <a:r>
              <a:rPr lang="en-US" sz="1000" spc="-15">
                <a:effectLst/>
                <a:latin typeface="Myriad Pro" panose="020B0503030403020204" pitchFamily="34" charset="0"/>
                <a:ea typeface="Myriad Pro"/>
                <a:cs typeface="Myriad Pro"/>
              </a:rPr>
              <a:t>sponge </a:t>
            </a:r>
            <a:r>
              <a:rPr lang="en-US" sz="1000" spc="-20">
                <a:effectLst/>
                <a:latin typeface="Myriad Pro" panose="020B0503030403020204" pitchFamily="34" charset="0"/>
                <a:ea typeface="Myriad Pro"/>
                <a:cs typeface="Myriad Pro"/>
              </a:rPr>
              <a:t>bathing, </a:t>
            </a:r>
            <a:r>
              <a:rPr lang="en-US" sz="1000" spc="-15">
                <a:effectLst/>
                <a:latin typeface="Myriad Pro" panose="020B0503030403020204" pitchFamily="34" charset="0"/>
                <a:ea typeface="Myriad Pro"/>
                <a:cs typeface="Myriad Pro"/>
              </a:rPr>
              <a:t>swaddled </a:t>
            </a:r>
            <a:r>
              <a:rPr lang="en-US" sz="1000" spc="-20">
                <a:effectLst/>
                <a:latin typeface="Myriad Pro" panose="020B0503030403020204" pitchFamily="34" charset="0"/>
                <a:ea typeface="Myriad Pro"/>
                <a:cs typeface="Myriad Pro"/>
              </a:rPr>
              <a:t>bathing </a:t>
            </a:r>
            <a:r>
              <a:rPr lang="en-US" sz="1000" spc="-15">
                <a:effectLst/>
                <a:latin typeface="Myriad Pro" panose="020B0503030403020204" pitchFamily="34" charset="0"/>
                <a:ea typeface="Myriad Pro"/>
                <a:cs typeface="Myriad Pro"/>
              </a:rPr>
              <a:t>and </a:t>
            </a:r>
            <a:r>
              <a:rPr lang="en-US" sz="1000" spc="-20">
                <a:effectLst/>
                <a:latin typeface="Myriad Pro" panose="020B0503030403020204" pitchFamily="34" charset="0"/>
                <a:ea typeface="Myriad Pro"/>
                <a:cs typeface="Myriad Pro"/>
              </a:rPr>
              <a:t>bathing </a:t>
            </a:r>
            <a:r>
              <a:rPr lang="en-US" sz="1000" spc="-15">
                <a:effectLst/>
                <a:latin typeface="Myriad Pro" panose="020B0503030403020204" pitchFamily="34" charset="0"/>
                <a:ea typeface="Myriad Pro"/>
                <a:cs typeface="Myriad Pro"/>
              </a:rPr>
              <a:t>under </a:t>
            </a:r>
            <a:r>
              <a:rPr lang="en-US" sz="1000" spc="-20">
                <a:effectLst/>
                <a:latin typeface="Myriad Pro" panose="020B0503030403020204" pitchFamily="34" charset="0"/>
                <a:ea typeface="Myriad Pro"/>
                <a:cs typeface="Myriad Pro"/>
              </a:rPr>
              <a:t>running</a:t>
            </a:r>
            <a:r>
              <a:rPr lang="en-US" sz="1000" spc="115">
                <a:effectLst/>
                <a:latin typeface="Myriad Pro" panose="020B0503030403020204" pitchFamily="34" charset="0"/>
                <a:ea typeface="Myriad Pro"/>
                <a:cs typeface="Myriad Pro"/>
              </a:rPr>
              <a:t> </a:t>
            </a:r>
            <a:r>
              <a:rPr lang="en-US" sz="1000" spc="-25">
                <a:effectLst/>
                <a:latin typeface="Myriad Pro" panose="020B0503030403020204" pitchFamily="34" charset="0"/>
                <a:ea typeface="Myriad Pro"/>
                <a:cs typeface="Myriad Pro"/>
              </a:rPr>
              <a:t>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a:effectLst/>
              <a:latin typeface="Arial" panose="020B0604020202020204" pitchFamily="34" charset="0"/>
              <a:ea typeface="Myriad Pro 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effectLst/>
                <a:latin typeface="Arial" panose="020B0604020202020204" pitchFamily="34" charset="0"/>
                <a:ea typeface="Myriad Pro Light"/>
                <a:cs typeface="Arial" panose="020B0604020202020204" pitchFamily="34" charset="0"/>
              </a:rPr>
              <a:t>When should a caregiver practice hand</a:t>
            </a:r>
            <a:r>
              <a:rPr lang="en-US" sz="1000" b="1" spc="-5">
                <a:effectLst/>
                <a:latin typeface="Arial" panose="020B0604020202020204" pitchFamily="34" charset="0"/>
                <a:ea typeface="Myriad Pro Light"/>
                <a:cs typeface="Arial" panose="020B0604020202020204" pitchFamily="34" charset="0"/>
              </a:rPr>
              <a:t> </a:t>
            </a:r>
            <a:r>
              <a:rPr lang="en-US" sz="1000" b="1" spc="-15">
                <a:effectLst/>
                <a:latin typeface="Arial" panose="020B0604020202020204" pitchFamily="34" charset="0"/>
                <a:ea typeface="Myriad Pro Light"/>
                <a:cs typeface="Arial" panose="020B0604020202020204" pitchFamily="34" charset="0"/>
              </a:rPr>
              <a:t>hygiene?</a:t>
            </a:r>
            <a:endParaRPr lang="en-GB" sz="1000" b="1" spc="-15">
              <a:latin typeface="Arial" panose="020B0604020202020204" pitchFamily="34" charset="0"/>
              <a:ea typeface="Myriad Pro Light"/>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58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b="1">
                <a:latin typeface="Arial" panose="020B0604020202020204" pitchFamily="34" charset="0"/>
                <a:cs typeface="Arial" panose="020B0604020202020204" pitchFamily="34" charset="0"/>
              </a:rPr>
              <a:t>Practise advising on safe cord care at home.</a:t>
            </a:r>
          </a:p>
          <a:p>
            <a:endParaRPr lang="en-US" altLang="en-US" sz="1000">
              <a:latin typeface="Arial" panose="020B0604020202020204" pitchFamily="34" charset="0"/>
              <a:cs typeface="Arial" panose="020B0604020202020204" pitchFamily="34" charset="0"/>
            </a:endParaRPr>
          </a:p>
          <a:p>
            <a:endParaRPr lang="en-US" altLang="en-US" sz="1000" b="0">
              <a:latin typeface="Arial" panose="020B0604020202020204" pitchFamily="34" charset="0"/>
              <a:cs typeface="Arial" panose="020B0604020202020204" pitchFamily="34" charset="0"/>
            </a:endParaRPr>
          </a:p>
          <a:p>
            <a:endParaRPr lang="en-US" altLang="en-US" sz="1000" b="0">
              <a:latin typeface="Arial" panose="020B0604020202020204" pitchFamily="34" charset="0"/>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72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1000"/>
              </a:spcBef>
              <a:spcAft>
                <a:spcPts val="0"/>
              </a:spcAft>
            </a:pPr>
            <a:endParaRPr lang="en-AU" sz="1000" kern="100">
              <a:effectLst/>
              <a:latin typeface="Arial" panose="020B0604020202020204" pitchFamily="34" charset="0"/>
              <a:ea typeface="微软雅黑" panose="020B0503020204020204" pitchFamily="34" charset="-122"/>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715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200"/>
              </a:spcBef>
              <a:spcAft>
                <a:spcPts val="800"/>
              </a:spcAft>
              <a:buClr>
                <a:srgbClr val="000000"/>
              </a:buClr>
              <a:buSzPts val="1400"/>
              <a:buFont typeface="Arial" panose="020B0604020202020204" pitchFamily="34" charset="0"/>
              <a:buNone/>
            </a:pPr>
            <a:r>
              <a:rPr lang="en-US" sz="1000" b="1">
                <a:latin typeface="Arial" panose="020B0604020202020204" pitchFamily="34" charset="0"/>
                <a:cs typeface="Arial" panose="020B0604020202020204" pitchFamily="34" charset="0"/>
              </a:rPr>
              <a:t>Is this recommendation currently being applied in your place of work?</a:t>
            </a:r>
          </a:p>
          <a:p>
            <a:pPr marL="0" lvl="0" indent="0">
              <a:spcBef>
                <a:spcPts val="200"/>
              </a:spcBef>
              <a:spcAft>
                <a:spcPts val="800"/>
              </a:spcAft>
              <a:buClr>
                <a:srgbClr val="000000"/>
              </a:buClr>
              <a:buSzPts val="1400"/>
              <a:buFont typeface="Arial" panose="020B0604020202020204" pitchFamily="34" charset="0"/>
              <a:buNone/>
            </a:pPr>
            <a:r>
              <a:rPr lang="en-US" sz="1000" b="1">
                <a:latin typeface="Arial" panose="020B0604020202020204" pitchFamily="34" charset="0"/>
                <a:cs typeface="Arial" panose="020B0604020202020204" pitchFamily="34" charset="0"/>
              </a:rPr>
              <a:t>If yes, what enabling factors support the application of this recommendation?</a:t>
            </a:r>
          </a:p>
          <a:p>
            <a:pPr marL="0" lvl="0" indent="0">
              <a:spcBef>
                <a:spcPts val="200"/>
              </a:spcBef>
              <a:spcAft>
                <a:spcPts val="800"/>
              </a:spcAft>
              <a:buClr>
                <a:srgbClr val="000000"/>
              </a:buClr>
              <a:buSzPts val="1400"/>
              <a:buFont typeface="Arial" panose="020B0604020202020204" pitchFamily="34" charset="0"/>
              <a:buNone/>
            </a:pPr>
            <a:r>
              <a:rPr lang="en-US" sz="1000" b="1">
                <a:latin typeface="Arial" panose="020B0604020202020204" pitchFamily="34" charset="0"/>
                <a:cs typeface="Arial" panose="020B0604020202020204" pitchFamily="34" charset="0"/>
              </a:rPr>
              <a:t>If no, what are the barriers to applying this recommendation?</a:t>
            </a:r>
          </a:p>
          <a:p>
            <a:pPr lvl="0">
              <a:spcAft>
                <a:spcPts val="800"/>
              </a:spcAft>
              <a:buClr>
                <a:srgbClr val="000000"/>
              </a:buClr>
              <a:buSzPts val="1400"/>
            </a:pPr>
            <a:endParaRPr lang="en-GB">
              <a:latin typeface="Myriad Pro" panose="020B0503030403020204" pitchFamily="34" charset="0"/>
            </a:endParaRPr>
          </a:p>
          <a:p>
            <a:r>
              <a:rPr lang="en-GB" sz="1000" b="0" i="1">
                <a:latin typeface="Arial" panose="020B0604020202020204" pitchFamily="34" charset="0"/>
                <a:cs typeface="Arial" panose="020B0604020202020204" pitchFamily="34" charset="0"/>
              </a:rPr>
              <a:t>To learn more </a:t>
            </a:r>
          </a:p>
          <a:p>
            <a:pPr marL="162000" lvl="0" indent="-162000">
              <a:buFont typeface="Arial" panose="020B0604020202020204" pitchFamily="34" charset="0"/>
              <a:buChar char="•"/>
              <a:tabLst>
                <a:tab pos="457200" algn="l"/>
              </a:tabLst>
            </a:pPr>
            <a:r>
              <a:rPr lang="en-US" altLang="en-US" sz="1000" b="0" i="1">
                <a:latin typeface="Arial" panose="020B0604020202020204" pitchFamily="34" charset="0"/>
                <a:cs typeface="Arial" panose="020B0604020202020204" pitchFamily="34" charset="0"/>
                <a:hlinkClick r:id="rId3"/>
              </a:rPr>
              <a:t>Research on bed sharing infant sleep and SIDS</a:t>
            </a:r>
            <a:endParaRPr lang="en-US" altLang="en-US" sz="1000" b="0" i="1">
              <a:latin typeface="Arial" panose="020B0604020202020204" pitchFamily="34" charset="0"/>
              <a:cs typeface="Arial" panose="020B0604020202020204" pitchFamily="34" charset="0"/>
            </a:endParaRPr>
          </a:p>
          <a:p>
            <a:pPr marL="162000" lvl="0" indent="-162000">
              <a:buFont typeface="Arial" panose="020B0604020202020204" pitchFamily="34" charset="0"/>
              <a:buChar char="•"/>
              <a:tabLst>
                <a:tab pos="457200" algn="l"/>
              </a:tabLst>
            </a:pPr>
            <a:r>
              <a:rPr lang="en-US" sz="1000" b="0" i="1" u="none" kern="100">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Safer-sleep-guidance</a:t>
            </a:r>
            <a:endParaRPr lang="en-GB" sz="1000" b="0" i="1">
              <a:latin typeface="Arial" panose="020B0604020202020204" pitchFamily="34" charset="0"/>
              <a:cs typeface="Arial" panose="020B0604020202020204" pitchFamily="34" charset="0"/>
            </a:endParaRPr>
          </a:p>
          <a:p>
            <a:pPr marL="162000" lvl="0" indent="-162000">
              <a:buFont typeface="Arial" panose="020B0604020202020204" pitchFamily="34" charset="0"/>
              <a:buChar char="•"/>
              <a:tabLst>
                <a:tab pos="457200" algn="l"/>
              </a:tabLst>
            </a:pPr>
            <a:r>
              <a:rPr lang="en-GB" sz="1000" b="0" i="1" u="sng" kern="1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5"/>
              </a:rPr>
              <a:t>UNICEF Caring-for-your-Baby-at-Night-for Health-Professionals</a:t>
            </a:r>
            <a:endParaRPr lang="en-NO" sz="1000" b="0" i="1" kern="100">
              <a:effectLst/>
              <a:latin typeface="Arial" panose="020B0604020202020204" pitchFamily="34" charset="0"/>
              <a:ea typeface="Aptos" panose="020B0004020202020204" pitchFamily="34" charset="0"/>
              <a:cs typeface="Arial" panose="020B0604020202020204" pitchFamily="34" charset="0"/>
            </a:endParaRPr>
          </a:p>
          <a:p>
            <a:endParaRPr lang="en-NO"/>
          </a:p>
        </p:txBody>
      </p:sp>
    </p:spTree>
    <p:extLst>
      <p:ext uri="{BB962C8B-B14F-4D97-AF65-F5344CB8AC3E}">
        <p14:creationId xmlns:p14="http://schemas.microsoft.com/office/powerpoint/2010/main" val="58143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Tree>
    <p:extLst>
      <p:ext uri="{BB962C8B-B14F-4D97-AF65-F5344CB8AC3E}">
        <p14:creationId xmlns:p14="http://schemas.microsoft.com/office/powerpoint/2010/main" val="3808658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ts val="1100"/>
              <a:tabLst>
                <a:tab pos="478155" algn="l"/>
                <a:tab pos="478790" algn="l"/>
              </a:tabLst>
            </a:pPr>
            <a:r>
              <a:rPr lang="en-US" sz="1000" b="1" dirty="0">
                <a:effectLst/>
                <a:latin typeface="Arial" panose="020B0604020202020204" pitchFamily="34" charset="0"/>
                <a:ea typeface="Myriad Pro Light"/>
                <a:cs typeface="Arial" panose="020B0604020202020204" pitchFamily="34" charset="0"/>
              </a:rPr>
              <a:t>Why do newborns need nurturing</a:t>
            </a:r>
            <a:r>
              <a:rPr lang="en-US" sz="1000" b="1" spc="-10" dirty="0">
                <a:effectLst/>
                <a:latin typeface="Arial" panose="020B0604020202020204" pitchFamily="34" charset="0"/>
                <a:ea typeface="Myriad Pro Light"/>
                <a:cs typeface="Arial" panose="020B0604020202020204" pitchFamily="34" charset="0"/>
              </a:rPr>
              <a:t> </a:t>
            </a:r>
            <a:r>
              <a:rPr lang="en-US" sz="1000" b="1" dirty="0">
                <a:effectLst/>
                <a:latin typeface="Arial" panose="020B0604020202020204" pitchFamily="34" charset="0"/>
                <a:ea typeface="Myriad Pro Light"/>
                <a:cs typeface="Arial" panose="020B0604020202020204" pitchFamily="34" charset="0"/>
              </a:rPr>
              <a:t>care?</a:t>
            </a:r>
          </a:p>
          <a:p>
            <a:pPr lvl="0">
              <a:buSzPts val="1100"/>
              <a:tabLst>
                <a:tab pos="478155" algn="l"/>
                <a:tab pos="478790" algn="l"/>
              </a:tabLst>
            </a:pPr>
            <a:endParaRPr lang="en-US" sz="1000" b="1" dirty="0">
              <a:latin typeface="Arial" panose="020B0604020202020204" pitchFamily="34" charset="0"/>
              <a:ea typeface="Myriad Pro Light"/>
              <a:cs typeface="Arial" panose="020B0604020202020204" pitchFamily="34" charset="0"/>
            </a:endParaRPr>
          </a:p>
          <a:p>
            <a:pPr lvl="0">
              <a:buSzPts val="1100"/>
              <a:tabLst>
                <a:tab pos="478155" algn="l"/>
                <a:tab pos="478790" algn="l"/>
              </a:tabLst>
            </a:pPr>
            <a:r>
              <a:rPr lang="en-US" sz="1000" b="0" i="1" dirty="0">
                <a:latin typeface="Arial" panose="020B0604020202020204" pitchFamily="34" charset="0"/>
                <a:ea typeface="Myriad Pro Light"/>
                <a:cs typeface="Arial" panose="020B0604020202020204" pitchFamily="34" charset="0"/>
              </a:rPr>
              <a:t>View video</a:t>
            </a:r>
            <a:endParaRPr lang="en-US" sz="1000" b="1" dirty="0">
              <a:effectLst/>
              <a:latin typeface="Arial" panose="020B0604020202020204" pitchFamily="34" charset="0"/>
              <a:ea typeface="Myriad Pro"/>
              <a:cs typeface="Arial" panose="020B0604020202020204" pitchFamily="34" charset="0"/>
            </a:endParaRPr>
          </a:p>
          <a:p>
            <a:pPr>
              <a:spcBef>
                <a:spcPts val="10"/>
              </a:spcBef>
            </a:pPr>
            <a:endParaRPr lang="en-US" sz="1000" b="1" dirty="0">
              <a:latin typeface="Arial" panose="020B0604020202020204" pitchFamily="34" charset="0"/>
              <a:cs typeface="Arial" panose="020B0604020202020204" pitchFamily="34" charset="0"/>
            </a:endParaRPr>
          </a:p>
          <a:p>
            <a:pPr marL="171450" indent="-171450">
              <a:spcBef>
                <a:spcPts val="10"/>
              </a:spcBef>
              <a:buFont typeface="Arial" panose="020B0604020202020204" pitchFamily="34" charset="0"/>
              <a:buChar char="•"/>
            </a:pPr>
            <a:r>
              <a:rPr lang="en-US" sz="1000" dirty="0">
                <a:latin typeface="Arial" panose="020B0604020202020204" pitchFamily="34" charset="0"/>
                <a:cs typeface="Arial" panose="020B0604020202020204" pitchFamily="34" charset="0"/>
              </a:rPr>
              <a:t>The early years are a critical period. The first 1000 days (from conception to 24 months) are important  for all newborns for brain development and they are critical in the context of preterm birth and neonatal illness.</a:t>
            </a:r>
          </a:p>
          <a:p>
            <a:pPr marL="171450" indent="-171450">
              <a:spcBef>
                <a:spcPts val="10"/>
              </a:spcBef>
              <a:buFont typeface="Arial" panose="020B0604020202020204" pitchFamily="34" charset="0"/>
              <a:buChar char="•"/>
            </a:pPr>
            <a:r>
              <a:rPr lang="en-US" sz="1000" dirty="0">
                <a:latin typeface="Arial" panose="020B0604020202020204" pitchFamily="34" charset="0"/>
                <a:cs typeface="Arial" panose="020B0604020202020204" pitchFamily="34" charset="0"/>
              </a:rPr>
              <a:t>Every newborn’s and young child’s ability to thrive is the direct result of nurturing care and positive interaction with their environment.</a:t>
            </a:r>
          </a:p>
          <a:p>
            <a:pPr marL="171450" indent="-171450">
              <a:spcBef>
                <a:spcPts val="10"/>
              </a:spcBef>
              <a:buFont typeface="Arial" panose="020B0604020202020204" pitchFamily="34" charset="0"/>
              <a:buChar char="•"/>
            </a:pPr>
            <a:r>
              <a:rPr lang="en-US" sz="1000" dirty="0">
                <a:latin typeface="Arial" panose="020B0604020202020204" pitchFamily="34" charset="0"/>
                <a:cs typeface="Arial" panose="020B0604020202020204" pitchFamily="34" charset="0"/>
              </a:rPr>
              <a:t>An individual who thrives is able to develop his or her full potential, from conception through early childhood into adulthood.</a:t>
            </a:r>
          </a:p>
          <a:p>
            <a:pPr marL="171450" indent="-171450">
              <a:spcBef>
                <a:spcPts val="10"/>
              </a:spcBef>
              <a:buFont typeface="Arial" panose="020B0604020202020204" pitchFamily="34" charset="0"/>
              <a:buChar char="•"/>
            </a:pPr>
            <a:r>
              <a:rPr lang="en-US" sz="1000" dirty="0">
                <a:latin typeface="Arial" panose="020B0604020202020204" pitchFamily="34" charset="0"/>
                <a:cs typeface="Arial" panose="020B0604020202020204" pitchFamily="34" charset="0"/>
              </a:rPr>
              <a:t>Nurturing care is recommended for all newborns and especially for those newborns with disabilities.</a:t>
            </a:r>
          </a:p>
          <a:p>
            <a:pPr>
              <a:spcBef>
                <a:spcPts val="10"/>
              </a:spcBef>
            </a:pPr>
            <a:endParaRPr lang="en-GB" sz="1000" b="1" dirty="0">
              <a:latin typeface="Arial" panose="020B0604020202020204" pitchFamily="34" charset="0"/>
              <a:cs typeface="Arial" panose="020B0604020202020204" pitchFamily="34" charset="0"/>
            </a:endParaRPr>
          </a:p>
          <a:p>
            <a:pPr>
              <a:spcBef>
                <a:spcPts val="15"/>
              </a:spcBef>
            </a:pPr>
            <a:r>
              <a:rPr lang="en-US" sz="1000" b="1" dirty="0">
                <a:effectLst/>
                <a:latin typeface="Arial" panose="020B0604020202020204" pitchFamily="34" charset="0"/>
                <a:ea typeface="Myriad Pro"/>
                <a:cs typeface="Arial" panose="020B0604020202020204" pitchFamily="34" charset="0"/>
              </a:rPr>
              <a:t>Benefits of nurturing</a:t>
            </a:r>
            <a:r>
              <a:rPr lang="en-US" sz="1000" b="1" spc="-5" dirty="0">
                <a:effectLst/>
                <a:latin typeface="Arial" panose="020B0604020202020204" pitchFamily="34" charset="0"/>
                <a:ea typeface="Myriad Pro"/>
                <a:cs typeface="Arial" panose="020B0604020202020204" pitchFamily="34" charset="0"/>
              </a:rPr>
              <a:t> </a:t>
            </a:r>
            <a:r>
              <a:rPr lang="en-US" sz="1000" b="1" dirty="0">
                <a:effectLst/>
                <a:latin typeface="Arial" panose="020B0604020202020204" pitchFamily="34" charset="0"/>
                <a:ea typeface="Myriad Pro"/>
                <a:cs typeface="Arial" panose="020B0604020202020204" pitchFamily="34" charset="0"/>
              </a:rPr>
              <a:t>care</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Benefits</a:t>
            </a:r>
            <a:r>
              <a:rPr lang="en-US" sz="1000" spc="-5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child</a:t>
            </a:r>
            <a:r>
              <a:rPr lang="en-US" sz="1000" spc="-5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development</a:t>
            </a:r>
            <a:r>
              <a:rPr lang="en-US" sz="1000" spc="-4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and</a:t>
            </a:r>
            <a:r>
              <a:rPr lang="en-US" sz="1000" spc="-4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academic</a:t>
            </a:r>
            <a:r>
              <a:rPr lang="en-US" sz="1000" spc="-4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outcomes,</a:t>
            </a:r>
            <a:r>
              <a:rPr lang="en-US" sz="1000" spc="-5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decreases hospitalizations.</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Reduces parental stress</a:t>
            </a:r>
            <a:r>
              <a:rPr lang="en-US" sz="1000" spc="-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levels.</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Supports more positive maternal</a:t>
            </a:r>
            <a:r>
              <a:rPr lang="en-US" sz="1000" spc="-5" dirty="0">
                <a:effectLst/>
                <a:latin typeface="Arial" panose="020B0604020202020204" pitchFamily="34" charset="0"/>
                <a:ea typeface="Minion Pro"/>
                <a:cs typeface="Arial" panose="020B0604020202020204" pitchFamily="34" charset="0"/>
              </a:rPr>
              <a:t> </a:t>
            </a:r>
            <a:r>
              <a:rPr lang="en-GB" sz="1000" spc="-15" noProof="0" dirty="0">
                <a:effectLst/>
                <a:latin typeface="Arial" panose="020B0604020202020204" pitchFamily="34" charset="0"/>
                <a:ea typeface="Minion Pro"/>
                <a:cs typeface="Arial" panose="020B0604020202020204" pitchFamily="34" charset="0"/>
              </a:rPr>
              <a:t>behaviour</a:t>
            </a:r>
            <a:r>
              <a:rPr lang="en-US" sz="1000" spc="-15" dirty="0">
                <a:effectLst/>
                <a:latin typeface="Arial" panose="020B0604020202020204" pitchFamily="34" charset="0"/>
                <a:ea typeface="Minion Pro"/>
                <a:cs typeface="Arial" panose="020B0604020202020204" pitchFamily="34" charset="0"/>
              </a:rPr>
              <a:t>.</a:t>
            </a:r>
          </a:p>
          <a:p>
            <a:pPr marL="171450" lvl="0" indent="-171450">
              <a:buFont typeface="Arial" panose="020B0604020202020204" pitchFamily="34" charset="0"/>
              <a:buChar char="•"/>
              <a:tabLst>
                <a:tab pos="478155" algn="l"/>
                <a:tab pos="478790" algn="l"/>
              </a:tabLst>
            </a:pPr>
            <a:r>
              <a:rPr lang="en-US" sz="1000" spc="-15" dirty="0">
                <a:effectLst/>
                <a:latin typeface="Arial" panose="020B0604020202020204" pitchFamily="34" charset="0"/>
                <a:ea typeface="Minion Pro"/>
                <a:cs typeface="Arial" panose="020B0604020202020204" pitchFamily="34" charset="0"/>
              </a:rPr>
              <a:t>Improves </a:t>
            </a:r>
            <a:r>
              <a:rPr lang="en-US" sz="1000" dirty="0">
                <a:effectLst/>
                <a:latin typeface="Arial" panose="020B0604020202020204" pitchFamily="34" charset="0"/>
                <a:ea typeface="Minion Pro"/>
                <a:cs typeface="Arial" panose="020B0604020202020204" pitchFamily="34" charset="0"/>
              </a:rPr>
              <a:t>maternal–infant</a:t>
            </a:r>
            <a:r>
              <a:rPr lang="en-US" sz="1000" spc="1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interactions.</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Benefits are </a:t>
            </a:r>
            <a:r>
              <a:rPr lang="en-US" sz="1000" spc="-15" dirty="0">
                <a:effectLst/>
                <a:latin typeface="Arial" panose="020B0604020202020204" pitchFamily="34" charset="0"/>
                <a:ea typeface="Minion Pro"/>
                <a:cs typeface="Arial" panose="020B0604020202020204" pitchFamily="34" charset="0"/>
              </a:rPr>
              <a:t>consistent </a:t>
            </a:r>
            <a:r>
              <a:rPr lang="en-US" sz="1000" dirty="0">
                <a:effectLst/>
                <a:latin typeface="Arial" panose="020B0604020202020204" pitchFamily="34" charset="0"/>
                <a:ea typeface="Minion Pro"/>
                <a:cs typeface="Arial" panose="020B0604020202020204" pitchFamily="34" charset="0"/>
              </a:rPr>
              <a:t>for disadvantaged</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children,</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particularly</a:t>
            </a:r>
            <a:r>
              <a:rPr lang="en-US" sz="1000" spc="-4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those</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at</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risk</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of</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malnutrition.</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There</a:t>
            </a:r>
            <a:r>
              <a:rPr lang="en-US" sz="1000" spc="-4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is</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emerging</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evidence</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that</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some</a:t>
            </a:r>
            <a:r>
              <a:rPr lang="en-US" sz="1000" spc="-4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disabilities</a:t>
            </a:r>
            <a:r>
              <a:rPr lang="en-US" sz="1000" spc="-40" dirty="0">
                <a:effectLst/>
                <a:latin typeface="Arial" panose="020B0604020202020204" pitchFamily="34" charset="0"/>
                <a:ea typeface="Minion Pro"/>
                <a:cs typeface="Arial" panose="020B0604020202020204" pitchFamily="34" charset="0"/>
              </a:rPr>
              <a:t> </a:t>
            </a:r>
            <a:r>
              <a:rPr lang="en-US" sz="1000" spc="-15" dirty="0">
                <a:effectLst/>
                <a:latin typeface="Arial" panose="020B0604020202020204" pitchFamily="34" charset="0"/>
                <a:ea typeface="Minion Pro"/>
                <a:cs typeface="Arial" panose="020B0604020202020204" pitchFamily="34" charset="0"/>
              </a:rPr>
              <a:t>may</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be</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prevented/mitigated with</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good-quality,</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developmentally</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supportive</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care</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for</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small</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or</a:t>
            </a:r>
            <a:r>
              <a:rPr lang="en-US" sz="1000" spc="-40"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sick</a:t>
            </a:r>
            <a:r>
              <a:rPr lang="en-US" sz="1000" spc="-35" dirty="0">
                <a:effectLst/>
                <a:latin typeface="Arial" panose="020B0604020202020204" pitchFamily="34" charset="0"/>
                <a:ea typeface="Minion Pro"/>
                <a:cs typeface="Arial" panose="020B0604020202020204" pitchFamily="34" charset="0"/>
              </a:rPr>
              <a:t> </a:t>
            </a:r>
            <a:r>
              <a:rPr lang="en-US" sz="1000" dirty="0">
                <a:effectLst/>
                <a:latin typeface="Arial" panose="020B0604020202020204" pitchFamily="34" charset="0"/>
                <a:ea typeface="Minion Pro"/>
                <a:cs typeface="Arial" panose="020B0604020202020204" pitchFamily="34" charset="0"/>
              </a:rPr>
              <a:t>newborns.</a:t>
            </a:r>
          </a:p>
          <a:p>
            <a:pPr lvl="0">
              <a:tabLst>
                <a:tab pos="478155" algn="l"/>
                <a:tab pos="478790" algn="l"/>
              </a:tabLst>
            </a:pPr>
            <a:endParaRPr lang="en-US" sz="1000" dirty="0">
              <a:latin typeface="Arial" panose="020B0604020202020204" pitchFamily="34" charset="0"/>
              <a:ea typeface="Minion Pro"/>
              <a:cs typeface="Arial" panose="020B0604020202020204" pitchFamily="34" charset="0"/>
            </a:endParaRPr>
          </a:p>
          <a:p>
            <a:pPr lvl="0">
              <a:tabLst>
                <a:tab pos="478155" algn="l"/>
                <a:tab pos="478790" algn="l"/>
              </a:tabLst>
            </a:pPr>
            <a:r>
              <a:rPr lang="en-US" sz="1000" dirty="0">
                <a:effectLst/>
                <a:latin typeface="Arial" panose="020B0604020202020204" pitchFamily="34" charset="0"/>
                <a:ea typeface="Minion Pro"/>
                <a:cs typeface="Arial" panose="020B0604020202020204" pitchFamily="34" charset="0"/>
              </a:rPr>
              <a:t>Investments in early childhood development benefit individuals, communities and countries. All newborns, especially those who have had major complications at birth and during the neonatal period, require regular developmental follow-up and nurturing care to optimize development. Those newborns at greatest risk of developmental delays, physical disabilities and poor neurodevelopmental functioning:</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are small for gestational age</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are premature or low birthweight</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have neonatal infections</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have intrapartum-related complications</a:t>
            </a:r>
          </a:p>
          <a:p>
            <a:pPr marL="171450" lvl="0" indent="-171450">
              <a:buFont typeface="Arial" panose="020B0604020202020204" pitchFamily="34" charset="0"/>
              <a:buChar char="•"/>
              <a:tabLst>
                <a:tab pos="478155" algn="l"/>
                <a:tab pos="478790" algn="l"/>
              </a:tabLst>
            </a:pPr>
            <a:r>
              <a:rPr lang="en-US" sz="1000" dirty="0">
                <a:effectLst/>
                <a:latin typeface="Arial" panose="020B0604020202020204" pitchFamily="34" charset="0"/>
                <a:ea typeface="Minion Pro"/>
                <a:cs typeface="Arial" panose="020B0604020202020204" pitchFamily="34" charset="0"/>
              </a:rPr>
              <a:t>have neonatal jaundice.</a:t>
            </a:r>
          </a:p>
          <a:p>
            <a:pPr>
              <a:spcBef>
                <a:spcPts val="55"/>
              </a:spcBef>
            </a:pPr>
            <a:endParaRPr lang="en-US" sz="1000" b="1" i="1" dirty="0">
              <a:latin typeface="Arial" panose="020B0604020202020204" pitchFamily="34" charset="0"/>
              <a:ea typeface="Myriad Pro"/>
              <a:cs typeface="Arial" panose="020B0604020202020204" pitchFamily="34" charset="0"/>
            </a:endParaRPr>
          </a:p>
          <a:p>
            <a:pPr>
              <a:spcBef>
                <a:spcPts val="55"/>
              </a:spcBef>
            </a:pPr>
            <a:r>
              <a:rPr lang="en-US" sz="1000" b="0" i="1" dirty="0">
                <a:effectLst/>
                <a:latin typeface="Arial" panose="020B0604020202020204" pitchFamily="34" charset="0"/>
                <a:ea typeface="Myriad Pro"/>
                <a:cs typeface="Arial" panose="020B0604020202020204" pitchFamily="34" charset="0"/>
              </a:rPr>
              <a:t>To learn more </a:t>
            </a:r>
            <a:endParaRPr lang="en-GB" sz="1000" b="0" i="1" dirty="0">
              <a:effectLst/>
              <a:latin typeface="Arial" panose="020B0604020202020204" pitchFamily="34" charset="0"/>
              <a:ea typeface="Myriad Pro"/>
              <a:cs typeface="Arial" panose="020B0604020202020204" pitchFamily="34" charset="0"/>
            </a:endParaRPr>
          </a:p>
          <a:p>
            <a:pPr marL="171450" marR="1171575" lvl="0" indent="-171450">
              <a:lnSpc>
                <a:spcPct val="115000"/>
              </a:lnSpc>
              <a:spcBef>
                <a:spcPts val="170"/>
              </a:spcBef>
              <a:spcAft>
                <a:spcPts val="0"/>
              </a:spcAft>
              <a:buFont typeface="Arial" panose="020B0604020202020204" pitchFamily="34" charset="0"/>
              <a:buChar char="•"/>
              <a:tabLst>
                <a:tab pos="443230" algn="l"/>
              </a:tabLst>
            </a:pPr>
            <a:r>
              <a:rPr lang="en-US" sz="1000" i="1" dirty="0">
                <a:solidFill>
                  <a:srgbClr val="0075BF"/>
                </a:solidFill>
                <a:effectLst/>
                <a:latin typeface="Arial" panose="020B0604020202020204" pitchFamily="34" charset="0"/>
                <a:ea typeface="Myriad Pro"/>
                <a:cs typeface="Arial" panose="020B0604020202020204" pitchFamily="34" charset="0"/>
                <a:hlinkClick r:id="rId3"/>
              </a:rPr>
              <a:t>Responsive parenting: interventions and outcomes. Eshel N et al. Bull World Health Organ. 2006;84(12):991–8.</a:t>
            </a:r>
            <a:endParaRPr lang="en-GB" sz="1000" dirty="0">
              <a:effectLst/>
              <a:latin typeface="Arial" panose="020B0604020202020204" pitchFamily="34" charset="0"/>
              <a:ea typeface="Myriad Pro"/>
              <a:cs typeface="Arial" panose="020B0604020202020204" pitchFamily="34" charset="0"/>
            </a:endParaRPr>
          </a:p>
          <a:p>
            <a:pPr marL="171450" marR="1097915" lvl="0" indent="-171450">
              <a:lnSpc>
                <a:spcPct val="115000"/>
              </a:lnSpc>
              <a:spcBef>
                <a:spcPts val="10"/>
              </a:spcBef>
              <a:spcAft>
                <a:spcPts val="0"/>
              </a:spcAft>
              <a:buFont typeface="Arial" panose="020B0604020202020204" pitchFamily="34" charset="0"/>
              <a:buChar char="•"/>
              <a:tabLst>
                <a:tab pos="443230" algn="l"/>
              </a:tabLst>
            </a:pPr>
            <a:r>
              <a:rPr lang="en-US" sz="1000" i="1" dirty="0">
                <a:solidFill>
                  <a:srgbClr val="0075BF"/>
                </a:solidFill>
                <a:effectLst/>
                <a:latin typeface="Arial" panose="020B0604020202020204" pitchFamily="34" charset="0"/>
                <a:ea typeface="Myriad Pro"/>
                <a:cs typeface="Arial" panose="020B0604020202020204" pitchFamily="34" charset="0"/>
                <a:hlinkClick r:id="rId4"/>
              </a:rPr>
              <a:t>A systematic mapping review of effective interventions for communicating with,  supporting and providing information to parents of preterm infants. Brett J et al. BMJ Open. 2011;1(1):e000023.</a:t>
            </a:r>
            <a:endParaRPr lang="en-GB" sz="1000" dirty="0">
              <a:effectLst/>
              <a:latin typeface="Arial" panose="020B0604020202020204" pitchFamily="34" charset="0"/>
              <a:ea typeface="Myriad Pro"/>
              <a:cs typeface="Arial" panose="020B0604020202020204" pitchFamily="34" charset="0"/>
            </a:endParaRPr>
          </a:p>
          <a:p>
            <a:pPr marL="171450" marR="1193165" lvl="0" indent="-171450">
              <a:lnSpc>
                <a:spcPct val="115000"/>
              </a:lnSpc>
              <a:spcBef>
                <a:spcPts val="15"/>
              </a:spcBef>
              <a:spcAft>
                <a:spcPts val="0"/>
              </a:spcAft>
              <a:buFont typeface="Arial" panose="020B0604020202020204" pitchFamily="34" charset="0"/>
              <a:buChar char="•"/>
              <a:tabLst>
                <a:tab pos="443230" algn="l"/>
              </a:tabLst>
            </a:pPr>
            <a:r>
              <a:rPr lang="en-US" sz="1000" i="1" dirty="0">
                <a:solidFill>
                  <a:srgbClr val="0075BF"/>
                </a:solidFill>
                <a:effectLst/>
                <a:latin typeface="Arial" panose="020B0604020202020204" pitchFamily="34" charset="0"/>
                <a:ea typeface="Myriad Pro"/>
                <a:cs typeface="Arial" panose="020B0604020202020204" pitchFamily="34" charset="0"/>
                <a:hlinkClick r:id="rId5"/>
              </a:rPr>
              <a:t>Twenty-year</a:t>
            </a:r>
            <a:r>
              <a:rPr lang="en-US" sz="1000" i="1" spc="-25"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Follow-up</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of</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Kangaroo</a:t>
            </a:r>
            <a:r>
              <a:rPr lang="en-US" sz="1000" i="1" spc="-25"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Mother</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Care</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Versus</a:t>
            </a:r>
            <a:r>
              <a:rPr lang="en-US" sz="1000" i="1" spc="-25"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Traditional</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Care.</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Charpak</a:t>
            </a:r>
            <a:r>
              <a:rPr lang="en-US" sz="1000" i="1" spc="-25"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N</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et</a:t>
            </a:r>
            <a:r>
              <a:rPr lang="en-US" sz="1000" i="1" spc="-20"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al. Pediatrics. 2017;139(1): pii:</a:t>
            </a:r>
            <a:r>
              <a:rPr lang="en-US" sz="1000" i="1" spc="-5" dirty="0">
                <a:solidFill>
                  <a:srgbClr val="0075BF"/>
                </a:solidFill>
                <a:effectLst/>
                <a:latin typeface="Arial" panose="020B0604020202020204" pitchFamily="34" charset="0"/>
                <a:ea typeface="Myriad Pro"/>
                <a:cs typeface="Arial" panose="020B0604020202020204" pitchFamily="34" charset="0"/>
                <a:hlinkClick r:id="rId5"/>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5"/>
              </a:rPr>
              <a:t>e20162063.</a:t>
            </a:r>
            <a:endParaRPr lang="en-GB" sz="1000" dirty="0">
              <a:effectLst/>
              <a:latin typeface="Arial" panose="020B0604020202020204" pitchFamily="34" charset="0"/>
              <a:ea typeface="Myriad Pro"/>
              <a:cs typeface="Arial" panose="020B0604020202020204" pitchFamily="34" charset="0"/>
            </a:endParaRPr>
          </a:p>
          <a:p>
            <a:pPr marL="171450" marR="1341755" lvl="0" indent="-171450">
              <a:lnSpc>
                <a:spcPct val="115000"/>
              </a:lnSpc>
              <a:spcBef>
                <a:spcPts val="5"/>
              </a:spcBef>
              <a:spcAft>
                <a:spcPts val="0"/>
              </a:spcAft>
              <a:buFont typeface="Arial" panose="020B0604020202020204" pitchFamily="34" charset="0"/>
              <a:buChar char="•"/>
              <a:tabLst>
                <a:tab pos="443230" algn="l"/>
              </a:tabLst>
            </a:pPr>
            <a:r>
              <a:rPr lang="en-US" sz="1000" i="1" dirty="0">
                <a:solidFill>
                  <a:srgbClr val="0075BF"/>
                </a:solidFill>
                <a:effectLst/>
                <a:latin typeface="Arial" panose="020B0604020202020204" pitchFamily="34" charset="0"/>
                <a:ea typeface="Myriad Pro"/>
                <a:cs typeface="Arial" panose="020B0604020202020204" pitchFamily="34" charset="0"/>
                <a:hlinkClick r:id="rId6"/>
              </a:rPr>
              <a:t>Global Health and Development in Early Childhood. Aboud FE, Yousafzai AK. Annu Rev Psychol.</a:t>
            </a:r>
            <a:r>
              <a:rPr lang="en-US" sz="1000" i="1" spc="-5" dirty="0">
                <a:solidFill>
                  <a:srgbClr val="0075BF"/>
                </a:solidFill>
                <a:effectLst/>
                <a:latin typeface="Arial" panose="020B0604020202020204" pitchFamily="34" charset="0"/>
                <a:ea typeface="Myriad Pro"/>
                <a:cs typeface="Arial" panose="020B0604020202020204" pitchFamily="34" charset="0"/>
                <a:hlinkClick r:id="rId6"/>
              </a:rPr>
              <a:t> </a:t>
            </a:r>
            <a:r>
              <a:rPr lang="en-US" sz="1000" i="1" dirty="0">
                <a:solidFill>
                  <a:srgbClr val="0075BF"/>
                </a:solidFill>
                <a:effectLst/>
                <a:latin typeface="Arial" panose="020B0604020202020204" pitchFamily="34" charset="0"/>
                <a:ea typeface="Myriad Pro"/>
                <a:cs typeface="Arial" panose="020B0604020202020204" pitchFamily="34" charset="0"/>
                <a:hlinkClick r:id="rId6"/>
              </a:rPr>
              <a:t>2015;66(1):433–57.</a:t>
            </a:r>
            <a:endParaRPr lang="en-GB" sz="1000" dirty="0">
              <a:effectLst/>
              <a:latin typeface="Arial" panose="020B0604020202020204" pitchFamily="34" charset="0"/>
              <a:ea typeface="Myriad Pro"/>
              <a:cs typeface="Arial" panose="020B0604020202020204" pitchFamily="34" charset="0"/>
            </a:endParaRPr>
          </a:p>
          <a:p>
            <a:pPr marL="171450" marR="1708150" lvl="0" indent="-171450">
              <a:lnSpc>
                <a:spcPct val="115000"/>
              </a:lnSpc>
              <a:spcBef>
                <a:spcPts val="10"/>
              </a:spcBef>
              <a:spcAft>
                <a:spcPts val="0"/>
              </a:spcAft>
              <a:buFont typeface="Arial" panose="020B0604020202020204" pitchFamily="34" charset="0"/>
              <a:buChar char="•"/>
              <a:tabLst>
                <a:tab pos="443230" algn="l"/>
              </a:tabLst>
            </a:pPr>
            <a:r>
              <a:rPr lang="en-US" sz="1000" i="1" dirty="0">
                <a:solidFill>
                  <a:srgbClr val="0075BF"/>
                </a:solidFill>
                <a:latin typeface="Arial" panose="020B0604020202020204" pitchFamily="34" charset="0"/>
                <a:ea typeface="Myriad Pro"/>
                <a:cs typeface="Arial" panose="020B0604020202020204" pitchFamily="34" charset="0"/>
                <a:hlinkClick r:id="rId7"/>
              </a:rPr>
              <a:t>Nurturing care: promoting early childhood development. Britto PR et al. Lancet. 2017;389(10064):91–102.</a:t>
            </a:r>
            <a:endParaRPr lang="en-GB" sz="1000" dirty="0">
              <a:effectLst/>
              <a:latin typeface="Arial" panose="020B0604020202020204" pitchFamily="34" charset="0"/>
              <a:ea typeface="Myriad Pro"/>
              <a:cs typeface="Arial" panose="020B0604020202020204" pitchFamily="34" charset="0"/>
            </a:endParaRPr>
          </a:p>
          <a:p>
            <a:pPr>
              <a:lnSpc>
                <a:spcPct val="107000"/>
              </a:lnSpc>
              <a:spcAft>
                <a:spcPts val="800"/>
              </a:spcAft>
            </a:pP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Massage in KMC position </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000" i="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UNICEF every day is fathers day</a:t>
            </a:r>
            <a:endParaRPr lang="en-GB" sz="1000" i="1" kern="100" dirty="0">
              <a:effectLst/>
              <a:latin typeface="Arial" panose="020B0604020202020204" pitchFamily="34" charset="0"/>
              <a:ea typeface="Calibri" panose="020F0502020204030204" pitchFamily="34" charset="0"/>
              <a:cs typeface="Arial" panose="020B0604020202020204" pitchFamily="34" charset="0"/>
            </a:endParaRPr>
          </a:p>
          <a:p>
            <a:endParaRPr lang="en-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73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Do health workers promote and support nurturing care in your health facility?</a:t>
            </a:r>
            <a:endParaRPr lang="en-GB" sz="10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EVERY contact with health services is an opportunity to support early childhood development.</a:t>
            </a:r>
          </a:p>
          <a:p>
            <a:pPr lvl="0">
              <a:buSzPts val="1100"/>
              <a:tabLst>
                <a:tab pos="478155" algn="l"/>
                <a:tab pos="478790" algn="l"/>
              </a:tabLst>
            </a:pPr>
            <a:endParaRPr lang="en-US" sz="1000" b="1">
              <a:effectLst/>
              <a:latin typeface="Arial" panose="020B0604020202020204" pitchFamily="34" charset="0"/>
              <a:ea typeface="Myriad Pro"/>
              <a:cs typeface="Arial" panose="020B0604020202020204" pitchFamily="34" charset="0"/>
            </a:endParaRPr>
          </a:p>
          <a:p>
            <a:pPr lvl="0">
              <a:buSzPts val="1100"/>
              <a:tabLst>
                <a:tab pos="478155" algn="l"/>
                <a:tab pos="478790" algn="l"/>
              </a:tabLst>
            </a:pPr>
            <a:r>
              <a:rPr lang="en-US" sz="1000">
                <a:effectLst/>
                <a:latin typeface="Arial" panose="020B0604020202020204" pitchFamily="34" charset="0"/>
                <a:ea typeface="Myriad Pro"/>
                <a:cs typeface="Arial" panose="020B0604020202020204" pitchFamily="34" charset="0"/>
              </a:rPr>
              <a:t>Your role is</a:t>
            </a:r>
            <a:r>
              <a:rPr lang="en-US" sz="1000" spc="-5">
                <a:effectLst/>
                <a:latin typeface="Arial" panose="020B0604020202020204" pitchFamily="34" charset="0"/>
                <a:ea typeface="Myriad Pro"/>
                <a:cs typeface="Arial" panose="020B0604020202020204" pitchFamily="34" charset="0"/>
              </a:rPr>
              <a:t> </a:t>
            </a:r>
            <a:r>
              <a:rPr lang="en-US" sz="1000" spc="-15">
                <a:effectLst/>
                <a:latin typeface="Arial" panose="020B0604020202020204" pitchFamily="34" charset="0"/>
                <a:ea typeface="Myriad Pro"/>
                <a:cs typeface="Arial" panose="020B0604020202020204" pitchFamily="34" charset="0"/>
              </a:rPr>
              <a:t>to:</a:t>
            </a:r>
          </a:p>
          <a:p>
            <a:pPr marL="171450" lvl="0" indent="-171450">
              <a:buSzPts val="1100"/>
              <a:buFont typeface="Arial" panose="020B0604020202020204" pitchFamily="34" charset="0"/>
              <a:buChar char="•"/>
              <a:tabLst>
                <a:tab pos="478155" algn="l"/>
                <a:tab pos="478790" algn="l"/>
              </a:tabLst>
            </a:pPr>
            <a:r>
              <a:rPr lang="en-US" sz="1000">
                <a:effectLst/>
                <a:latin typeface="Arial" panose="020B0604020202020204" pitchFamily="34" charset="0"/>
                <a:ea typeface="Minion Pro"/>
                <a:cs typeface="Arial" panose="020B0604020202020204" pitchFamily="34" charset="0"/>
              </a:rPr>
              <a:t>Encourage and support responsiveness </a:t>
            </a:r>
            <a:r>
              <a:rPr lang="en-US" sz="1000" spc="-15">
                <a:effectLst/>
                <a:latin typeface="Arial" panose="020B0604020202020204" pitchFamily="34" charset="0"/>
                <a:ea typeface="Minion Pro"/>
                <a:cs typeface="Arial" panose="020B0604020202020204" pitchFamily="34" charset="0"/>
              </a:rPr>
              <a:t>(care </a:t>
            </a:r>
            <a:r>
              <a:rPr lang="en-US" sz="1000">
                <a:effectLst/>
                <a:latin typeface="Arial" panose="020B0604020202020204" pitchFamily="34" charset="0"/>
                <a:ea typeface="Minion Pro"/>
                <a:cs typeface="Arial" panose="020B0604020202020204" pitchFamily="34" charset="0"/>
              </a:rPr>
              <a:t>that is prompt, consistent, contingent</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appropriate</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to</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the</a:t>
            </a:r>
            <a:r>
              <a:rPr lang="en-US" sz="1000" spc="-30">
                <a:effectLst/>
                <a:latin typeface="Arial" panose="020B0604020202020204" pitchFamily="34" charset="0"/>
                <a:ea typeface="Minion Pro"/>
                <a:cs typeface="Arial" panose="020B0604020202020204" pitchFamily="34" charset="0"/>
              </a:rPr>
              <a:t> </a:t>
            </a:r>
            <a:r>
              <a:rPr lang="en-US" sz="1000" spc="-15">
                <a:effectLst/>
                <a:latin typeface="Arial" panose="020B0604020202020204" pitchFamily="34" charset="0"/>
                <a:ea typeface="Minion Pro"/>
                <a:cs typeface="Arial" panose="020B0604020202020204" pitchFamily="34" charset="0"/>
              </a:rPr>
              <a:t>child’s</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cues,</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signals,</a:t>
            </a:r>
            <a:r>
              <a:rPr lang="en-US" sz="1000" spc="-35">
                <a:effectLst/>
                <a:latin typeface="Arial" panose="020B0604020202020204" pitchFamily="34" charset="0"/>
                <a:ea typeface="Minion Pro"/>
                <a:cs typeface="Arial" panose="020B0604020202020204" pitchFamily="34" charset="0"/>
              </a:rPr>
              <a:t> </a:t>
            </a:r>
            <a:r>
              <a:rPr lang="en-GB" sz="1000" noProof="0">
                <a:effectLst/>
                <a:latin typeface="Arial" panose="020B0604020202020204" pitchFamily="34" charset="0"/>
                <a:ea typeface="Minion Pro"/>
                <a:cs typeface="Arial" panose="020B0604020202020204" pitchFamily="34" charset="0"/>
              </a:rPr>
              <a:t>behaviours</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30">
                <a:effectLst/>
                <a:latin typeface="Arial" panose="020B0604020202020204" pitchFamily="34" charset="0"/>
                <a:ea typeface="Minion Pro"/>
                <a:cs typeface="Arial" panose="020B0604020202020204" pitchFamily="34" charset="0"/>
              </a:rPr>
              <a:t> </a:t>
            </a:r>
            <a:r>
              <a:rPr lang="en-US" sz="1000" spc="-15">
                <a:effectLst/>
                <a:latin typeface="Arial" panose="020B0604020202020204" pitchFamily="34" charset="0"/>
                <a:ea typeface="Minion Pro"/>
                <a:cs typeface="Arial" panose="020B0604020202020204" pitchFamily="34" charset="0"/>
              </a:rPr>
              <a:t>needs).;</a:t>
            </a:r>
            <a:endParaRPr lang="en-GB" sz="1000" spc="-15">
              <a:latin typeface="Arial" panose="020B0604020202020204" pitchFamily="34" charset="0"/>
              <a:ea typeface="Minion Pro"/>
              <a:cs typeface="Arial" panose="020B0604020202020204" pitchFamily="34" charset="0"/>
            </a:endParaRPr>
          </a:p>
          <a:p>
            <a:pPr marL="171450" lvl="0" indent="-171450">
              <a:buSzPts val="1100"/>
              <a:buFont typeface="Arial" panose="020B0604020202020204" pitchFamily="34" charset="0"/>
              <a:buChar char="•"/>
              <a:tabLst>
                <a:tab pos="478155" algn="l"/>
                <a:tab pos="478790" algn="l"/>
              </a:tabLst>
            </a:pPr>
            <a:r>
              <a:rPr lang="en-US" sz="1000">
                <a:effectLst/>
                <a:latin typeface="Arial" panose="020B0604020202020204" pitchFamily="34" charset="0"/>
                <a:ea typeface="Minion Pro"/>
                <a:cs typeface="Arial" panose="020B0604020202020204" pitchFamily="34" charset="0"/>
              </a:rPr>
              <a:t>Enhance</a:t>
            </a:r>
            <a:r>
              <a:rPr lang="en-US" sz="1000" spc="-4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parents’</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caregivers’</a:t>
            </a:r>
            <a:r>
              <a:rPr lang="en-US" sz="1000" spc="-4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knowledge,</a:t>
            </a:r>
            <a:r>
              <a:rPr lang="en-US" sz="1000" spc="-4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attitudes,</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practices</a:t>
            </a:r>
            <a:r>
              <a:rPr lang="en-US" sz="1000" spc="-4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or</a:t>
            </a:r>
            <a:r>
              <a:rPr lang="en-US" sz="1000" spc="-4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skills, supporting</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early</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learning</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development</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during</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the</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postnatal</a:t>
            </a:r>
            <a:r>
              <a:rPr lang="en-US" sz="1000" spc="-3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period</a:t>
            </a:r>
            <a:r>
              <a:rPr lang="en-US" sz="1000">
                <a:latin typeface="Arial" panose="020B0604020202020204" pitchFamily="34" charset="0"/>
                <a:ea typeface="Minion Pro"/>
                <a:cs typeface="Arial" panose="020B0604020202020204" pitchFamily="34" charset="0"/>
              </a:rPr>
              <a:t>;</a:t>
            </a:r>
            <a:endParaRPr lang="en-GB" sz="1000">
              <a:latin typeface="Arial" panose="020B0604020202020204" pitchFamily="34" charset="0"/>
              <a:ea typeface="Minion Pro"/>
              <a:cs typeface="Arial" panose="020B0604020202020204" pitchFamily="34" charset="0"/>
            </a:endParaRPr>
          </a:p>
          <a:p>
            <a:pPr marL="171450" lvl="0" indent="-171450">
              <a:buSzPts val="1100"/>
              <a:buFont typeface="Arial" panose="020B0604020202020204" pitchFamily="34" charset="0"/>
              <a:buChar char="•"/>
              <a:tabLst>
                <a:tab pos="478155" algn="l"/>
                <a:tab pos="478790" algn="l"/>
              </a:tabLst>
            </a:pPr>
            <a:r>
              <a:rPr lang="en-US" sz="1000">
                <a:effectLst/>
                <a:latin typeface="Arial" panose="020B0604020202020204" pitchFamily="34" charset="0"/>
                <a:ea typeface="Minion Pro"/>
                <a:cs typeface="Arial" panose="020B0604020202020204" pitchFamily="34" charset="0"/>
              </a:rPr>
              <a:t>Support</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interventions</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that</a:t>
            </a:r>
            <a:r>
              <a:rPr lang="en-US" sz="1000" spc="-35">
                <a:effectLst/>
                <a:latin typeface="Arial" panose="020B0604020202020204" pitchFamily="34" charset="0"/>
                <a:ea typeface="Minion Pro"/>
                <a:cs typeface="Arial" panose="020B0604020202020204" pitchFamily="34" charset="0"/>
              </a:rPr>
              <a:t> </a:t>
            </a:r>
            <a:r>
              <a:rPr lang="en-US" sz="1000" spc="-15">
                <a:effectLst/>
                <a:latin typeface="Arial" panose="020B0604020202020204" pitchFamily="34" charset="0"/>
                <a:ea typeface="Minion Pro"/>
                <a:cs typeface="Arial" panose="020B0604020202020204" pitchFamily="34" charset="0"/>
              </a:rPr>
              <a:t>improve</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parents’</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caregivers’</a:t>
            </a:r>
            <a:r>
              <a:rPr lang="en-US" sz="1000" spc="-4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abilities to</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incorporate</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the</a:t>
            </a:r>
            <a:r>
              <a:rPr lang="en-US" sz="1000" spc="-20">
                <a:effectLst/>
                <a:latin typeface="Arial" panose="020B0604020202020204" pitchFamily="34" charset="0"/>
                <a:ea typeface="Minion Pro"/>
                <a:cs typeface="Arial" panose="020B0604020202020204" pitchFamily="34" charset="0"/>
              </a:rPr>
              <a:t> </a:t>
            </a:r>
            <a:r>
              <a:rPr lang="en-US" sz="1000" spc="-15">
                <a:effectLst/>
                <a:latin typeface="Arial" panose="020B0604020202020204" pitchFamily="34" charset="0"/>
                <a:ea typeface="Minion Pro"/>
                <a:cs typeface="Arial" panose="020B0604020202020204" pitchFamily="34" charset="0"/>
              </a:rPr>
              <a:t>child’s </a:t>
            </a:r>
            <a:r>
              <a:rPr lang="en-US" sz="1000">
                <a:effectLst/>
                <a:latin typeface="Arial" panose="020B0604020202020204" pitchFamily="34" charset="0"/>
                <a:ea typeface="Minion Pro"/>
                <a:cs typeface="Arial" panose="020B0604020202020204" pitchFamily="34" charset="0"/>
              </a:rPr>
              <a:t>signals</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perspective</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such</a:t>
            </a:r>
            <a:r>
              <a:rPr lang="en-US" sz="1000" spc="-1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as</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play</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 </a:t>
            </a:r>
            <a:r>
              <a:rPr lang="en-US" sz="1000">
                <a:effectLst/>
                <a:latin typeface="Arial" panose="020B0604020202020204" pitchFamily="34" charset="0"/>
                <a:ea typeface="Myriad Pro"/>
                <a:cs typeface="Arial" panose="020B0604020202020204" pitchFamily="34" charset="0"/>
              </a:rPr>
              <a:t>communication and feeding. For the newborn they include, but are not limited to, facilitating the caregiver to be aware and receptive and appropriately respond to the baby’s needs and wants, such as exclusive breastfeeding on demand</a:t>
            </a:r>
            <a:r>
              <a:rPr lang="en-US" sz="1000">
                <a:latin typeface="Arial" panose="020B0604020202020204" pitchFamily="34" charset="0"/>
                <a:ea typeface="Myriad Pro"/>
                <a:cs typeface="Arial" panose="020B0604020202020204" pitchFamily="34" charset="0"/>
              </a:rPr>
              <a:t>;</a:t>
            </a:r>
            <a:endParaRPr lang="en-GB" sz="1000">
              <a:latin typeface="Arial" panose="020B0604020202020204" pitchFamily="34" charset="0"/>
              <a:ea typeface="Myriad Pro"/>
              <a:cs typeface="Arial" panose="020B0604020202020204" pitchFamily="34" charset="0"/>
            </a:endParaRPr>
          </a:p>
          <a:p>
            <a:pPr marL="171450" lvl="0" indent="-171450">
              <a:buSzPts val="1100"/>
              <a:buFont typeface="Arial" panose="020B0604020202020204" pitchFamily="34" charset="0"/>
              <a:buChar char="•"/>
              <a:tabLst>
                <a:tab pos="478155" algn="l"/>
                <a:tab pos="478790" algn="l"/>
              </a:tabLst>
            </a:pPr>
            <a:r>
              <a:rPr lang="en-US" sz="1000">
                <a:effectLst/>
                <a:latin typeface="Arial" panose="020B0604020202020204" pitchFamily="34" charset="0"/>
                <a:ea typeface="Minion Pro"/>
                <a:cs typeface="Arial" panose="020B0604020202020204" pitchFamily="34" charset="0"/>
              </a:rPr>
              <a:t>Give</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direct</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support</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to</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caregivers</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to</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provide</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early</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learning</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opportunities</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for their children; or </a:t>
            </a:r>
            <a:r>
              <a:rPr lang="en-US" sz="1000" spc="-20">
                <a:effectLst/>
                <a:latin typeface="Arial" panose="020B0604020202020204" pitchFamily="34" charset="0"/>
                <a:ea typeface="Minion Pro"/>
                <a:cs typeface="Arial" panose="020B0604020202020204" pitchFamily="34" charset="0"/>
              </a:rPr>
              <a:t>b) </a:t>
            </a:r>
            <a:r>
              <a:rPr lang="en-US" sz="1000">
                <a:effectLst/>
                <a:latin typeface="Arial" panose="020B0604020202020204" pitchFamily="34" charset="0"/>
                <a:ea typeface="Minion Pro"/>
                <a:cs typeface="Arial" panose="020B0604020202020204" pitchFamily="34" charset="0"/>
              </a:rPr>
              <a:t>information, guidance and support to build caregiver capacities for healthy newborn/child</a:t>
            </a:r>
            <a:r>
              <a:rPr lang="en-US" sz="1000" spc="-3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development</a:t>
            </a:r>
            <a:r>
              <a:rPr lang="en-US" sz="1000">
                <a:latin typeface="Arial" panose="020B0604020202020204" pitchFamily="34" charset="0"/>
                <a:ea typeface="Minion Pro"/>
                <a:cs typeface="Arial" panose="020B0604020202020204" pitchFamily="34" charset="0"/>
              </a:rPr>
              <a:t>;</a:t>
            </a:r>
            <a:endParaRPr lang="en-GB" sz="1000">
              <a:latin typeface="Arial" panose="020B0604020202020204" pitchFamily="34" charset="0"/>
              <a:ea typeface="Minion Pro"/>
              <a:cs typeface="Arial" panose="020B0604020202020204" pitchFamily="34" charset="0"/>
            </a:endParaRPr>
          </a:p>
          <a:p>
            <a:pPr marL="171450" lvl="0" indent="-171450">
              <a:buSzPts val="1100"/>
              <a:buFont typeface="Arial" panose="020B0604020202020204" pitchFamily="34" charset="0"/>
              <a:buChar char="•"/>
              <a:tabLst>
                <a:tab pos="478155" algn="l"/>
                <a:tab pos="478790" algn="l"/>
              </a:tabLst>
            </a:pPr>
            <a:r>
              <a:rPr lang="en-US" sz="1000">
                <a:effectLst/>
                <a:latin typeface="Arial" panose="020B0604020202020204" pitchFamily="34" charset="0"/>
                <a:ea typeface="Minion Pro"/>
                <a:cs typeface="Arial" panose="020B0604020202020204" pitchFamily="34" charset="0"/>
              </a:rPr>
              <a:t>Support parents and family members as important partners in delivering well-timed,</a:t>
            </a:r>
            <a:r>
              <a:rPr lang="en-US" sz="1000" spc="-25">
                <a:effectLst/>
                <a:latin typeface="Arial" panose="020B0604020202020204" pitchFamily="34" charset="0"/>
                <a:ea typeface="Minion Pro"/>
                <a:cs typeface="Arial" panose="020B0604020202020204" pitchFamily="34" charset="0"/>
              </a:rPr>
              <a:t> </a:t>
            </a:r>
            <a:r>
              <a:rPr lang="en-US" sz="1000" spc="-15">
                <a:effectLst/>
                <a:latin typeface="Arial" panose="020B0604020202020204" pitchFamily="34" charset="0"/>
                <a:ea typeface="Minion Pro"/>
                <a:cs typeface="Arial" panose="020B0604020202020204" pitchFamily="34" charset="0"/>
              </a:rPr>
              <a:t>consistent</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appropriate</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care</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with</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vigilant</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follow-up</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of</a:t>
            </a:r>
            <a:r>
              <a:rPr lang="en-US" sz="1000" spc="-20">
                <a:effectLst/>
                <a:latin typeface="Arial" panose="020B0604020202020204" pitchFamily="34" charset="0"/>
                <a:ea typeface="Minion Pro"/>
                <a:cs typeface="Arial" panose="020B0604020202020204" pitchFamily="34" charset="0"/>
              </a:rPr>
              <a:t> </a:t>
            </a:r>
            <a:r>
              <a:rPr lang="en-US" sz="1000" spc="-15">
                <a:effectLst/>
                <a:latin typeface="Arial" panose="020B0604020202020204" pitchFamily="34" charset="0"/>
                <a:ea typeface="Minion Pro"/>
                <a:cs typeface="Arial" panose="020B0604020202020204" pitchFamily="34" charset="0"/>
              </a:rPr>
              <a:t>at-risk </a:t>
            </a:r>
            <a:r>
              <a:rPr lang="en-US" sz="1000">
                <a:effectLst/>
                <a:latin typeface="Arial" panose="020B0604020202020204" pitchFamily="34" charset="0"/>
                <a:ea typeface="Minion Pro"/>
                <a:cs typeface="Arial" panose="020B0604020202020204" pitchFamily="34" charset="0"/>
              </a:rPr>
              <a:t>newborns</a:t>
            </a:r>
            <a:r>
              <a:rPr lang="en-US" sz="1000">
                <a:latin typeface="Arial" panose="020B0604020202020204" pitchFamily="34" charset="0"/>
                <a:ea typeface="Minion Pro"/>
                <a:cs typeface="Arial" panose="020B0604020202020204" pitchFamily="34" charset="0"/>
              </a:rPr>
              <a:t>;</a:t>
            </a:r>
            <a:endParaRPr lang="en-GB" sz="1000">
              <a:latin typeface="Arial" panose="020B0604020202020204" pitchFamily="34" charset="0"/>
              <a:ea typeface="Minion Pro"/>
              <a:cs typeface="Arial" panose="020B0604020202020204" pitchFamily="34" charset="0"/>
            </a:endParaRPr>
          </a:p>
          <a:p>
            <a:pPr marL="171450" lvl="0" indent="-171450">
              <a:buSzPts val="1100"/>
              <a:buFont typeface="Arial" panose="020B0604020202020204" pitchFamily="34" charset="0"/>
              <a:buChar char="•"/>
              <a:tabLst>
                <a:tab pos="478155" algn="l"/>
                <a:tab pos="478790" algn="l"/>
              </a:tabLst>
            </a:pPr>
            <a:r>
              <a:rPr lang="en-US" sz="1000">
                <a:effectLst/>
                <a:latin typeface="Arial" panose="020B0604020202020204" pitchFamily="34" charset="0"/>
                <a:ea typeface="Minion Pro"/>
                <a:cs typeface="Arial" panose="020B0604020202020204" pitchFamily="34" charset="0"/>
              </a:rPr>
              <a:t>Support</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parents</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to</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take</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care</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of</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their</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own</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physical</a:t>
            </a:r>
            <a:r>
              <a:rPr lang="en-US" sz="1000" spc="-20">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and</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mental</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well-being</a:t>
            </a:r>
            <a:r>
              <a:rPr lang="en-US" sz="1000" spc="-2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so that they can better provide nurturing care for their</a:t>
            </a:r>
            <a:r>
              <a:rPr lang="en-US" sz="1000" spc="-65">
                <a:effectLst/>
                <a:latin typeface="Arial" panose="020B0604020202020204" pitchFamily="34" charset="0"/>
                <a:ea typeface="Minion Pro"/>
                <a:cs typeface="Arial" panose="020B0604020202020204" pitchFamily="34" charset="0"/>
              </a:rPr>
              <a:t> </a:t>
            </a:r>
            <a:r>
              <a:rPr lang="en-US" sz="1000">
                <a:effectLst/>
                <a:latin typeface="Arial" panose="020B0604020202020204" pitchFamily="34" charset="0"/>
                <a:ea typeface="Minion Pro"/>
                <a:cs typeface="Arial" panose="020B0604020202020204" pitchFamily="34" charset="0"/>
              </a:rPr>
              <a:t>children</a:t>
            </a:r>
            <a:r>
              <a:rPr lang="en-US" sz="1000">
                <a:latin typeface="Arial" panose="020B0604020202020204" pitchFamily="34" charset="0"/>
                <a:ea typeface="Minion Pro"/>
                <a:cs typeface="Arial" panose="020B0604020202020204" pitchFamily="34" charset="0"/>
              </a:rPr>
              <a:t>;</a:t>
            </a:r>
            <a:endParaRPr lang="en-GB" sz="1000">
              <a:latin typeface="Arial" panose="020B0604020202020204" pitchFamily="34" charset="0"/>
              <a:ea typeface="Minion Pro"/>
              <a:cs typeface="Arial" panose="020B0604020202020204" pitchFamily="34" charset="0"/>
            </a:endParaRPr>
          </a:p>
          <a:p>
            <a:pPr marL="171450" lvl="0" indent="-171450">
              <a:buSzPts val="1100"/>
              <a:buFont typeface="Arial" panose="020B0604020202020204" pitchFamily="34" charset="0"/>
              <a:buChar char="•"/>
              <a:tabLst>
                <a:tab pos="478155" algn="l"/>
                <a:tab pos="478790" algn="l"/>
              </a:tabLst>
            </a:pPr>
            <a:r>
              <a:rPr lang="en-US" sz="1000" spc="-15">
                <a:effectLst/>
                <a:latin typeface="Arial" panose="020B0604020202020204" pitchFamily="34" charset="0"/>
                <a:ea typeface="Minion Pro"/>
                <a:cs typeface="Arial" panose="020B0604020202020204" pitchFamily="34" charset="0"/>
              </a:rPr>
              <a:t>Ensure </a:t>
            </a:r>
            <a:r>
              <a:rPr lang="en-US" sz="1000">
                <a:effectLst/>
                <a:latin typeface="Arial" panose="020B0604020202020204" pitchFamily="34" charset="0"/>
                <a:ea typeface="Minion Pro"/>
                <a:cs typeface="Arial" panose="020B0604020202020204" pitchFamily="34" charset="0"/>
              </a:rPr>
              <a:t>appropriate follow-up.</a:t>
            </a:r>
          </a:p>
          <a:p>
            <a:pPr>
              <a:spcBef>
                <a:spcPts val="5"/>
              </a:spcBef>
            </a:pPr>
            <a:endParaRPr lang="en-US" sz="1000">
              <a:latin typeface="Arial" panose="020B0604020202020204" pitchFamily="34" charset="0"/>
              <a:ea typeface="Minion Pr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 </a:t>
            </a:r>
            <a:r>
              <a:rPr lang="en-US" sz="1000" b="0" i="1">
                <a:effectLst/>
                <a:latin typeface="Arial" panose="020B0604020202020204" pitchFamily="34" charset="0"/>
                <a:cs typeface="Arial" panose="020B0604020202020204" pitchFamily="34" charset="0"/>
              </a:rPr>
              <a:t>To learn more</a:t>
            </a:r>
          </a:p>
          <a:p>
            <a:pPr marL="162000" indent="-162000">
              <a:spcBef>
                <a:spcPts val="5"/>
              </a:spcBef>
              <a:buFont typeface="Arial" panose="020B0604020202020204" pitchFamily="34" charset="0"/>
              <a:buChar char="•"/>
            </a:pPr>
            <a:r>
              <a:rPr lang="en-US" sz="1000" i="1">
                <a:latin typeface="Arial" panose="020B0604020202020204" pitchFamily="34" charset="0"/>
                <a:cs typeface="Arial" panose="020B0604020202020204" pitchFamily="34" charset="0"/>
                <a:hlinkClick r:id="rId3"/>
              </a:rPr>
              <a:t>Improving early childhood development: WHO guideline. WHO, 2020.</a:t>
            </a:r>
            <a:endParaRPr lang="en-GB" sz="1000" i="1">
              <a:effectLst/>
              <a:latin typeface="Arial" panose="020B0604020202020204" pitchFamily="34" charset="0"/>
              <a:ea typeface="Minion Pro"/>
              <a:cs typeface="Arial" panose="020B0604020202020204" pitchFamily="34" charset="0"/>
            </a:endParaRPr>
          </a:p>
          <a:p>
            <a:pPr marL="162000" lvl="0" indent="-162000">
              <a:buFont typeface="Arial" panose="020B0604020202020204" pitchFamily="34" charset="0"/>
              <a:buChar char="•"/>
              <a:tabLst>
                <a:tab pos="457200" algn="l"/>
              </a:tabLst>
            </a:pPr>
            <a:r>
              <a:rPr lang="en-GB" sz="1000" i="1" u="sng" kern="1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Nurturing care practice guide</a:t>
            </a:r>
            <a:r>
              <a:rPr lang="en-GB" sz="1000" i="1" kern="100">
                <a:effectLst/>
                <a:latin typeface="Arial" panose="020B0604020202020204" pitchFamily="34" charset="0"/>
                <a:ea typeface="Aptos" panose="020B0004020202020204" pitchFamily="34" charset="0"/>
                <a:cs typeface="Arial" panose="020B0604020202020204" pitchFamily="34" charset="0"/>
              </a:rPr>
              <a:t> </a:t>
            </a:r>
          </a:p>
          <a:p>
            <a:pPr marL="162000" lvl="0" indent="-162000">
              <a:buFont typeface="Arial" panose="020B0604020202020204" pitchFamily="34" charset="0"/>
              <a:buChar char="•"/>
              <a:tabLst>
                <a:tab pos="457200" algn="l"/>
              </a:tabLst>
            </a:pPr>
            <a:r>
              <a:rPr lang="en-US" sz="1000" b="0" u="sng" kern="100">
                <a:solidFill>
                  <a:schemeClr val="accent1"/>
                </a:solidFill>
                <a:effectLst/>
                <a:latin typeface="Arial" panose="020B0604020202020204" pitchFamily="34"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 framework for helping children survive and thrive to transform health and human potential.</a:t>
            </a:r>
            <a:endParaRPr lang="en-US" sz="1000" b="0" u="sng" kern="10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p>
            <a:pPr marL="162000" lvl="0" indent="-162000">
              <a:buFont typeface="Arial" panose="020B0604020202020204" pitchFamily="34" charset="0"/>
              <a:buChar char="•"/>
              <a:tabLst>
                <a:tab pos="457200" algn="l"/>
              </a:tabLst>
            </a:pPr>
            <a:endParaRPr lang="en-US" sz="1000" b="0" u="sng" kern="100">
              <a:solidFill>
                <a:schemeClr val="accent1"/>
              </a:solidFill>
              <a:effectLst/>
              <a:latin typeface="Arial" panose="020B0604020202020204" pitchFamily="34" charset="0"/>
              <a:ea typeface="Aptos" panose="020B0004020202020204" pitchFamily="34" charset="0"/>
              <a:cs typeface="Arial" panose="020B0604020202020204" pitchFamily="34" charset="0"/>
            </a:endParaRPr>
          </a:p>
          <a:p>
            <a:pPr lvl="0">
              <a:tabLst>
                <a:tab pos="457200" algn="l"/>
              </a:tabLst>
            </a:pPr>
            <a:endParaRPr lang="en-NO" sz="1800" b="0" i="1" kern="100">
              <a:effectLst/>
              <a:latin typeface="Aptos" panose="020B0004020202020204" pitchFamily="34" charset="0"/>
              <a:ea typeface="Aptos" panose="020B0004020202020204" pitchFamily="34" charset="0"/>
              <a:cs typeface="Times New Roman" panose="02020603050405020304" pitchFamily="18" charset="0"/>
            </a:endParaRPr>
          </a:p>
          <a:p>
            <a:pPr marL="162000" lvl="0" indent="-162000">
              <a:buFont typeface="Arial" panose="020B0604020202020204" pitchFamily="34" charset="0"/>
              <a:buChar char="•"/>
              <a:tabLst>
                <a:tab pos="457200" algn="l"/>
              </a:tabLst>
            </a:pPr>
            <a:endParaRPr lang="en-NO" sz="1000" i="1" kern="100">
              <a:effectLst/>
              <a:latin typeface="Arial" panose="020B0604020202020204" pitchFamily="34" charset="0"/>
              <a:ea typeface="Aptos" panose="020B0004020202020204" pitchFamily="34" charset="0"/>
              <a:cs typeface="Arial" panose="020B0604020202020204" pitchFamily="34" charset="0"/>
            </a:endParaRPr>
          </a:p>
          <a:p>
            <a:r>
              <a:rPr lang="en-NO" sz="1000" i="1" kern="100">
                <a:effectLst/>
                <a:latin typeface="Arial" panose="020B0604020202020204" pitchFamily="34" charset="0"/>
                <a:ea typeface="Aptos" panose="020B0004020202020204" pitchFamily="34" charset="0"/>
                <a:cs typeface="Arial" panose="020B0604020202020204" pitchFamily="34" charset="0"/>
              </a:rPr>
              <a:t> </a:t>
            </a: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37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30000"/>
              </a:spcBef>
              <a:spcAft>
                <a:spcPct val="0"/>
              </a:spcAft>
              <a:defRPr/>
            </a:pPr>
            <a:r>
              <a:rPr lang="en-US" sz="1000" b="1" dirty="0" err="1">
                <a:latin typeface="Arial" panose="020B0604020202020204" pitchFamily="34" charset="0"/>
                <a:cs typeface="Arial" panose="020B0604020202020204" pitchFamily="34" charset="0"/>
              </a:rPr>
              <a:t>Practise</a:t>
            </a:r>
            <a:r>
              <a:rPr lang="en-US" sz="1000" b="1" dirty="0">
                <a:latin typeface="Arial" panose="020B0604020202020204" pitchFamily="34" charset="0"/>
                <a:cs typeface="Arial" panose="020B0604020202020204" pitchFamily="34" charset="0"/>
              </a:rPr>
              <a:t> s</a:t>
            </a:r>
            <a:r>
              <a:rPr lang="en-GB" sz="1000" b="1" kern="1200" dirty="0" err="1">
                <a:solidFill>
                  <a:schemeClr val="tx1"/>
                </a:solidFill>
                <a:latin typeface="Arial" panose="020B0604020202020204" pitchFamily="34" charset="0"/>
                <a:ea typeface="+mn-ea"/>
                <a:cs typeface="Arial" panose="020B0604020202020204" pitchFamily="34" charset="0"/>
              </a:rPr>
              <a:t>upporting</a:t>
            </a:r>
            <a:r>
              <a:rPr lang="en-GB" sz="1000" b="1" kern="1200" dirty="0">
                <a:solidFill>
                  <a:schemeClr val="tx1"/>
                </a:solidFill>
                <a:latin typeface="Arial" panose="020B0604020202020204" pitchFamily="34" charset="0"/>
                <a:ea typeface="+mn-ea"/>
                <a:cs typeface="Arial" panose="020B0604020202020204" pitchFamily="34" charset="0"/>
              </a:rPr>
              <a:t> a parent or caregiver to give responsive nurturing care to the newborn.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a:latin typeface="Arial" panose="020B0604020202020204" pitchFamily="34" charset="0"/>
                <a:cs typeface="Arial" panose="020B0604020202020204" pitchFamily="34" charset="0"/>
              </a:rPr>
              <a:t>Adapt to your own context and culture (massage, singing etc)</a:t>
            </a:r>
          </a:p>
          <a:p>
            <a:pPr marL="162000" lvl="1" indent="-162000">
              <a:buFont typeface="Arial" panose="020B0604020202020204" pitchFamily="34" charset="0"/>
              <a:buChar char="•"/>
              <a:defRPr/>
            </a:pPr>
            <a:r>
              <a:rPr lang="en-US" sz="1000" dirty="0">
                <a:latin typeface="Arial" panose="020B0604020202020204" pitchFamily="34" charset="0"/>
                <a:cs typeface="Arial" panose="020B0604020202020204" pitchFamily="34" charset="0"/>
              </a:rPr>
              <a:t>Model and encourage caregivers to make eye contact, smile, cuddle, and talk </a:t>
            </a:r>
          </a:p>
          <a:p>
            <a:pPr marL="162000" lvl="1" indent="-162000">
              <a:buFont typeface="Arial" panose="020B0604020202020204" pitchFamily="34" charset="0"/>
              <a:buChar char="•"/>
              <a:defRPr/>
            </a:pPr>
            <a:r>
              <a:rPr lang="en-US" sz="1000" dirty="0">
                <a:latin typeface="Arial" panose="020B0604020202020204" pitchFamily="34" charset="0"/>
                <a:cs typeface="Arial" panose="020B0604020202020204" pitchFamily="34" charset="0"/>
              </a:rPr>
              <a:t>Help caregivers to recognize their baby’s cues and respond appropriately: signs of hunger, satiety, illness, emotional distress, interest to play, pleasure, pain or discomfort</a:t>
            </a:r>
          </a:p>
          <a:p>
            <a:pPr marL="162000" lvl="1" indent="-162000">
              <a:buFont typeface="Arial" panose="020B0604020202020204" pitchFamily="34" charset="0"/>
              <a:buChar char="•"/>
              <a:defRPr/>
            </a:pPr>
            <a:r>
              <a:rPr lang="en-US" sz="1000" dirty="0">
                <a:latin typeface="Arial" panose="020B0604020202020204" pitchFamily="34" charset="0"/>
                <a:cs typeface="Arial" panose="020B0604020202020204" pitchFamily="34" charset="0"/>
              </a:rPr>
              <a:t>Support caregivers to identify and use everyday moments to talk and play with their baby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i="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View video </a:t>
            </a:r>
            <a:endParaRPr lang="en-GB" sz="1000" i="1" u="sng" dirty="0">
              <a:solidFill>
                <a:srgbClr val="0563C1"/>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zh-CN"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dirty="0">
                <a:latin typeface="Arial" panose="020B0604020202020204" pitchFamily="34" charset="0"/>
                <a:cs typeface="Arial" panose="020B0604020202020204" pitchFamily="34" charset="0"/>
              </a:rPr>
              <a:t>What is new knowledge for you in this video?</a:t>
            </a:r>
          </a:p>
          <a:p>
            <a:endParaRPr lang="en-GB" sz="1000"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To learn more </a:t>
            </a:r>
            <a:br>
              <a:rPr lang="en-GB" sz="1000" i="1" dirty="0">
                <a:latin typeface="Arial" panose="020B0604020202020204" pitchFamily="34" charset="0"/>
                <a:cs typeface="Arial" panose="020B0604020202020204" pitchFamily="34" charset="0"/>
              </a:rPr>
            </a:br>
            <a:r>
              <a:rPr lang="en-US" sz="1200" u="sng" kern="1200" dirty="0">
                <a:solidFill>
                  <a:schemeClr val="tx1"/>
                </a:solidFill>
                <a:effectLst/>
                <a:latin typeface="+mn-lt"/>
                <a:ea typeface="+mn-ea"/>
                <a:cs typeface="+mn-cs"/>
                <a:hlinkClick r:id="rId3"/>
              </a:rPr>
              <a:t>Massage in KMC position </a:t>
            </a:r>
            <a:endParaRPr lang="en-NO"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46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3988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1000"/>
              </a:spcBef>
              <a:spcAft>
                <a:spcPts val="0"/>
              </a:spcAft>
            </a:pPr>
            <a:r>
              <a:rPr lang="en-GB" sz="1000">
                <a:effectLst/>
                <a:latin typeface="Arial" panose="020B0604020202020204" pitchFamily="34" charset="0"/>
                <a:ea typeface="Calibri" panose="020F0502020204030204" pitchFamily="34" charset="0"/>
              </a:rPr>
              <a:t>Use a printed or digital copy (pdf) of the document to find the recommendations.</a:t>
            </a:r>
            <a:endParaRPr lang="en-US" sz="1000" kern="100">
              <a:effectLst/>
              <a:highlight>
                <a:srgbClr val="FFFF00"/>
              </a:highlight>
              <a:latin typeface="Myanmar Text" panose="020B0502040204020203" pitchFamily="34" charset="0"/>
              <a:ea typeface="微软雅黑" panose="020B0503020204020204" pitchFamily="34" charset="-122"/>
              <a:cs typeface="Myanmar Text" panose="020B0502040204020203" pitchFamily="34" charset="0"/>
            </a:endParaRPr>
          </a:p>
        </p:txBody>
      </p:sp>
    </p:spTree>
    <p:extLst>
      <p:ext uri="{BB962C8B-B14F-4D97-AF65-F5344CB8AC3E}">
        <p14:creationId xmlns:p14="http://schemas.microsoft.com/office/powerpoint/2010/main" val="347432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667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57250" eaLnBrk="1" hangingPunct="1">
              <a:spcBef>
                <a:spcPct val="0"/>
              </a:spcBef>
            </a:pPr>
            <a:r>
              <a:rPr lang="en-US" altLang="zh-CN" sz="1000" b="1">
                <a:latin typeface="Arial" panose="020B0604020202020204" pitchFamily="34" charset="0"/>
                <a:cs typeface="Arial" panose="020B0604020202020204" pitchFamily="34" charset="0"/>
              </a:rPr>
              <a:t>When do newborns have postnatal visits in your health facility ?</a:t>
            </a:r>
          </a:p>
          <a:p>
            <a:pPr defTabSz="857250" eaLnBrk="1" hangingPunct="1">
              <a:spcBef>
                <a:spcPct val="0"/>
              </a:spcBef>
            </a:pPr>
            <a:r>
              <a:rPr lang="en-US" altLang="zh-CN" sz="1000" b="1">
                <a:latin typeface="Arial" panose="020B0604020202020204" pitchFamily="34" charset="0"/>
                <a:cs typeface="Arial" panose="020B0604020202020204" pitchFamily="34" charset="0"/>
              </a:rPr>
              <a:t>Are home visits carried out?</a:t>
            </a:r>
          </a:p>
          <a:p>
            <a:pPr>
              <a:spcAft>
                <a:spcPts val="600"/>
              </a:spcAft>
            </a:pPr>
            <a:endParaRPr lang="en-AU" sz="1000">
              <a:solidFill>
                <a:schemeClr val="tx1">
                  <a:lumMod val="75000"/>
                  <a:lumOff val="25000"/>
                </a:schemeClr>
              </a:solidFill>
              <a:latin typeface="Arial" panose="020B0604020202020204" pitchFamily="34" charset="0"/>
              <a:cs typeface="Arial" panose="020B0604020202020204" pitchFamily="34" charset="0"/>
            </a:endParaRPr>
          </a:p>
          <a:p>
            <a:pPr>
              <a:spcBef>
                <a:spcPts val="0"/>
              </a:spcBef>
              <a:spcAft>
                <a:spcPts val="600"/>
              </a:spcAft>
            </a:pPr>
            <a:r>
              <a:rPr lang="en-AU" sz="1000">
                <a:latin typeface="Arial" panose="020B0604020202020204" pitchFamily="34" charset="0"/>
                <a:cs typeface="Arial" panose="020B0604020202020204" pitchFamily="34" charset="0"/>
              </a:rPr>
              <a:t>At every contact: </a:t>
            </a:r>
          </a:p>
          <a:p>
            <a:pPr marL="171450" indent="-171450">
              <a:spcBef>
                <a:spcPts val="0"/>
              </a:spcBef>
              <a:spcAft>
                <a:spcPts val="600"/>
              </a:spcAft>
              <a:buFont typeface="Arial" panose="020B0604020202020204" pitchFamily="34" charset="0"/>
              <a:buChar char="•"/>
            </a:pPr>
            <a:r>
              <a:rPr lang="en-AU" sz="1000">
                <a:latin typeface="Arial" panose="020B0604020202020204" pitchFamily="34" charset="0"/>
                <a:cs typeface="Arial" panose="020B0604020202020204" pitchFamily="34" charset="0"/>
              </a:rPr>
              <a:t>Women, newborns, parents and caregivers should receive respectful, individualized, person-centred care.</a:t>
            </a:r>
          </a:p>
          <a:p>
            <a:pPr marL="171450" indent="-171450">
              <a:spcAft>
                <a:spcPts val="600"/>
              </a:spcAft>
              <a:buFont typeface="Arial" panose="020B0604020202020204" pitchFamily="34" charset="0"/>
              <a:buChar char="•"/>
            </a:pPr>
            <a:r>
              <a:rPr lang="en-AU" sz="1000">
                <a:latin typeface="Arial" panose="020B0604020202020204" pitchFamily="34" charset="0"/>
                <a:cs typeface="Arial" panose="020B0604020202020204" pitchFamily="34" charset="0"/>
              </a:rPr>
              <a:t>Care should include effective clinical practices, relevant and timely information, and psychosocial and emotional support.</a:t>
            </a:r>
          </a:p>
          <a:p>
            <a:pPr marL="171450" indent="-171450">
              <a:spcAft>
                <a:spcPts val="600"/>
              </a:spcAft>
              <a:buFont typeface="Arial" panose="020B0604020202020204" pitchFamily="34" charset="0"/>
              <a:buChar char="•"/>
            </a:pPr>
            <a:r>
              <a:rPr lang="en-AU" sz="1000">
                <a:latin typeface="Arial" panose="020B0604020202020204" pitchFamily="34" charset="0"/>
                <a:cs typeface="Arial" panose="020B0604020202020204" pitchFamily="34" charset="0"/>
              </a:rPr>
              <a:t>Care should be provided by kind, competent and motivated health workers who are working within a well-functioning health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a:latin typeface="Arial" panose="020B0604020202020204" pitchFamily="34" charset="0"/>
                <a:cs typeface="Arial" panose="020B0604020202020204" pitchFamily="34" charset="0"/>
              </a:rPr>
              <a:t>View video</a:t>
            </a:r>
          </a:p>
          <a:p>
            <a:pPr>
              <a:lnSpc>
                <a:spcPct val="107000"/>
              </a:lnSpc>
              <a:spcAft>
                <a:spcPts val="800"/>
              </a:spcAft>
            </a:pPr>
            <a:endParaRPr lang="en-US" sz="1000" i="1">
              <a:latin typeface="Arial" panose="020B0604020202020204" pitchFamily="34" charset="0"/>
              <a:cs typeface="Arial" panose="020B0604020202020204" pitchFamily="34" charset="0"/>
            </a:endParaRPr>
          </a:p>
          <a:p>
            <a:pPr>
              <a:lnSpc>
                <a:spcPct val="107000"/>
              </a:lnSpc>
              <a:spcAft>
                <a:spcPts val="800"/>
              </a:spcAft>
            </a:pPr>
            <a:r>
              <a:rPr lang="en-US" sz="1000" i="1">
                <a:latin typeface="Arial" panose="020B0604020202020204" pitchFamily="34" charset="0"/>
                <a:cs typeface="Arial" panose="020B0604020202020204" pitchFamily="34" charset="0"/>
              </a:rPr>
              <a:t>To learn more </a:t>
            </a:r>
            <a:br>
              <a:rPr lang="en-US" sz="1000" i="1">
                <a:latin typeface="Arial" panose="020B0604020202020204" pitchFamily="34" charset="0"/>
                <a:cs typeface="Arial" panose="020B0604020202020204" pitchFamily="34" charset="0"/>
              </a:rPr>
            </a:br>
            <a:r>
              <a:rPr lang="en-US" sz="10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Home visit for mother and newborn</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3141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spcBef>
                <a:spcPts val="500"/>
              </a:spcBef>
            </a:pPr>
            <a:r>
              <a:rPr lang="en-US" sz="1200" b="1">
                <a:latin typeface="Arial" panose="020B0604020202020204" pitchFamily="34" charset="0"/>
                <a:cs typeface="Arial" panose="020B0604020202020204" pitchFamily="34" charset="0"/>
              </a:rPr>
              <a:t>When is the first peak of newborn deaths in your context?</a:t>
            </a:r>
          </a:p>
          <a:p>
            <a:pPr marL="162000" indent="-162000">
              <a:spcBef>
                <a:spcPts val="0"/>
              </a:spcBef>
              <a:buFont typeface="Arial" panose="020B0604020202020204" pitchFamily="34" charset="0"/>
              <a:buChar char="•"/>
            </a:pPr>
            <a:r>
              <a:rPr lang="en-US" sz="1200" b="0">
                <a:latin typeface="Arial" panose="020B0604020202020204" pitchFamily="34" charset="0"/>
                <a:cs typeface="Arial" panose="020B0604020202020204" pitchFamily="34" charset="0"/>
              </a:rPr>
              <a:t>When do you start to see infections in newborns? </a:t>
            </a:r>
          </a:p>
          <a:p>
            <a:pPr marL="162000" indent="-162000">
              <a:spcBef>
                <a:spcPts val="0"/>
              </a:spcBef>
              <a:buFont typeface="Arial" panose="020B0604020202020204" pitchFamily="34" charset="0"/>
              <a:buChar char="•"/>
            </a:pPr>
            <a:r>
              <a:rPr lang="en-US" sz="1200" b="0">
                <a:latin typeface="Arial" panose="020B0604020202020204" pitchFamily="34" charset="0"/>
                <a:cs typeface="Arial" panose="020B0604020202020204" pitchFamily="34" charset="0"/>
              </a:rPr>
              <a:t>When do breastfeeding problems occur?</a:t>
            </a:r>
          </a:p>
          <a:p>
            <a:pPr marL="274320" indent="-274320">
              <a:spcBef>
                <a:spcPts val="500"/>
              </a:spcBef>
            </a:pPr>
            <a:r>
              <a:rPr lang="en-US" sz="1200" b="1">
                <a:latin typeface="Arial" panose="020B0604020202020204" pitchFamily="34" charset="0"/>
                <a:cs typeface="Arial" panose="020B0604020202020204" pitchFamily="34" charset="0"/>
              </a:rPr>
              <a:t>         </a:t>
            </a:r>
          </a:p>
          <a:p>
            <a:pPr marL="274320" indent="-274320">
              <a:spcBef>
                <a:spcPts val="500"/>
              </a:spcBef>
            </a:pPr>
            <a:r>
              <a:rPr lang="en-US" sz="1200" b="1">
                <a:latin typeface="Arial" panose="020B0604020202020204" pitchFamily="34" charset="0"/>
                <a:cs typeface="Arial" panose="020B0604020202020204" pitchFamily="34" charset="0"/>
              </a:rPr>
              <a:t>When should a newborn receive vaccinations?</a:t>
            </a:r>
          </a:p>
          <a:p>
            <a:pPr marL="274320" indent="-274320">
              <a:spcBef>
                <a:spcPts val="500"/>
              </a:spcBef>
            </a:pPr>
            <a:r>
              <a:rPr lang="en-US" sz="1200" b="1">
                <a:latin typeface="Arial" panose="020B0604020202020204" pitchFamily="34" charset="0"/>
                <a:cs typeface="Arial" panose="020B0604020202020204" pitchFamily="34" charset="0"/>
              </a:rPr>
              <a:t>         </a:t>
            </a:r>
          </a:p>
          <a:p>
            <a:pPr marL="274320" indent="-274320">
              <a:spcBef>
                <a:spcPts val="500"/>
              </a:spcBef>
            </a:pPr>
            <a:r>
              <a:rPr lang="en-US" sz="1200" b="1">
                <a:latin typeface="Arial" panose="020B0604020202020204" pitchFamily="34" charset="0"/>
                <a:cs typeface="Arial" panose="020B0604020202020204" pitchFamily="34" charset="0"/>
              </a:rPr>
              <a:t>What is the coverage of each  PNC visits in your health facility?</a:t>
            </a:r>
          </a:p>
          <a:p>
            <a:endParaRPr lang="en-NO"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969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Do you tailor postnatal visits you provide to meet the needs of mothers and newborns?</a:t>
            </a:r>
          </a:p>
          <a:p>
            <a:endParaRPr lang="en-GB" sz="1000" b="1">
              <a:latin typeface="Arial" panose="020B0604020202020204" pitchFamily="34" charset="0"/>
              <a:cs typeface="Arial" panose="020B0604020202020204" pitchFamily="34" charset="0"/>
            </a:endParaRPr>
          </a:p>
          <a:p>
            <a:r>
              <a:rPr lang="en-GB" sz="1000" b="1">
                <a:latin typeface="Arial" panose="020B0604020202020204" pitchFamily="34" charset="0"/>
                <a:cs typeface="Arial" panose="020B0604020202020204" pitchFamily="34" charset="0"/>
              </a:rPr>
              <a:t>How this could be improved?</a:t>
            </a: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589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lnSpc>
                <a:spcPct val="115000"/>
              </a:lnSpc>
              <a:spcBef>
                <a:spcPts val="0"/>
              </a:spcBef>
              <a:spcAft>
                <a:spcPts val="0"/>
              </a:spcAft>
              <a:buFont typeface="Symbol" panose="05050102010706020507" pitchFamily="18" charset="2"/>
              <a:buNone/>
            </a:pPr>
            <a:r>
              <a:rPr lang="en-US" sz="1000" b="1">
                <a:latin typeface="Arial" panose="020B0604020202020204" pitchFamily="34" charset="0"/>
                <a:cs typeface="Arial" panose="020B0604020202020204" pitchFamily="34" charset="0"/>
              </a:rPr>
              <a:t>Practice in pairs </a:t>
            </a:r>
          </a:p>
          <a:p>
            <a:pPr marL="0" marR="0" lvl="0" indent="0" algn="l" defTabSz="914400" rtl="0" eaLnBrk="0" fontAlgn="base" latinLnBrk="0" hangingPunct="0">
              <a:lnSpc>
                <a:spcPct val="115000"/>
              </a:lnSpc>
              <a:spcBef>
                <a:spcPts val="0"/>
              </a:spcBef>
              <a:spcAft>
                <a:spcPts val="0"/>
              </a:spcAft>
              <a:buClrTx/>
              <a:buSzTx/>
              <a:buFont typeface="Symbol" panose="05050102010706020507" pitchFamily="18" charset="2"/>
              <a:buNone/>
              <a:tabLst/>
              <a:defRPr/>
            </a:pPr>
            <a:r>
              <a:rPr lang="en-US" sz="1000" b="1">
                <a:latin typeface="Arial" panose="020B0604020202020204" pitchFamily="34" charset="0"/>
                <a:cs typeface="Arial" panose="020B0604020202020204" pitchFamily="34" charset="0"/>
              </a:rPr>
              <a:t>Do you use a checklist?</a:t>
            </a:r>
          </a:p>
          <a:p>
            <a:pPr marL="0" marR="0" lvl="0" indent="0" algn="l">
              <a:lnSpc>
                <a:spcPct val="115000"/>
              </a:lnSpc>
              <a:spcBef>
                <a:spcPts val="0"/>
              </a:spcBef>
              <a:spcAft>
                <a:spcPts val="0"/>
              </a:spcAft>
              <a:buFont typeface="Symbol" panose="05050102010706020507" pitchFamily="18" charset="2"/>
              <a:buNone/>
            </a:pPr>
            <a:endParaRPr lang="en-US" sz="1000" b="1">
              <a:latin typeface="Arial" panose="020B0604020202020204" pitchFamily="34" charset="0"/>
              <a:cs typeface="Arial" panose="020B0604020202020204" pitchFamily="34" charset="0"/>
            </a:endParaRPr>
          </a:p>
          <a:p>
            <a:pPr marL="0" marR="0" lvl="0" indent="0" algn="l">
              <a:lnSpc>
                <a:spcPct val="115000"/>
              </a:lnSpc>
              <a:spcBef>
                <a:spcPts val="0"/>
              </a:spcBef>
              <a:spcAft>
                <a:spcPts val="0"/>
              </a:spcAft>
              <a:buFont typeface="Symbol" panose="05050102010706020507" pitchFamily="18" charset="2"/>
              <a:buNone/>
            </a:pPr>
            <a:r>
              <a:rPr lang="en-US" sz="1000" b="1">
                <a:latin typeface="Arial" panose="020B0604020202020204" pitchFamily="34" charset="0"/>
                <a:cs typeface="Arial" panose="020B0604020202020204" pitchFamily="34" charset="0"/>
              </a:rPr>
              <a:t>What is the content of a discharge assessment in your context?</a:t>
            </a:r>
          </a:p>
          <a:p>
            <a:pPr marL="0" marR="0" lvl="0" indent="0" algn="l">
              <a:lnSpc>
                <a:spcPct val="115000"/>
              </a:lnSpc>
              <a:spcBef>
                <a:spcPts val="0"/>
              </a:spcBef>
              <a:spcAft>
                <a:spcPts val="0"/>
              </a:spcAft>
              <a:buFont typeface="Symbol" panose="05050102010706020507" pitchFamily="18" charset="2"/>
              <a:buNone/>
            </a:pPr>
            <a:endParaRPr lang="en-US" sz="1000">
              <a:latin typeface="Arial" panose="020B0604020202020204" pitchFamily="34" charset="0"/>
              <a:cs typeface="Arial" panose="020B0604020202020204" pitchFamily="34" charset="0"/>
            </a:endParaRPr>
          </a:p>
          <a:p>
            <a:pPr marL="0" marR="0" lvl="0" indent="0" algn="l">
              <a:lnSpc>
                <a:spcPct val="115000"/>
              </a:lnSpc>
              <a:spcBef>
                <a:spcPts val="0"/>
              </a:spcBef>
              <a:spcAft>
                <a:spcPts val="0"/>
              </a:spcAft>
              <a:buFont typeface="Symbol" panose="05050102010706020507" pitchFamily="18" charset="2"/>
              <a:buNone/>
            </a:pPr>
            <a:r>
              <a:rPr lang="en-US" sz="1000">
                <a:latin typeface="Arial" panose="020B0604020202020204" pitchFamily="34" charset="0"/>
                <a:cs typeface="Arial" panose="020B0604020202020204" pitchFamily="34" charset="0"/>
              </a:rPr>
              <a:t>Assess and  refer for further evaluation if any of the following  signs are present:</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not feeding well</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history of convulsions</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fast breathing (breathing rate &gt; 60 per minute)</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severe chest in-drawing</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no spontaneous movement</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fever (temperature &gt; 37.5 °C)</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low body temperature (temperature &lt; 35.5 °C)</a:t>
            </a:r>
          </a:p>
          <a:p>
            <a:pPr marL="162000" marR="0" lvl="0" indent="-162000" algn="l">
              <a:lnSpc>
                <a:spcPct val="115000"/>
              </a:lnSpc>
              <a:spcBef>
                <a:spcPts val="0"/>
              </a:spcBef>
              <a:spcAft>
                <a:spcPts val="0"/>
              </a:spcAft>
              <a:buFont typeface="Arial" panose="020B0604020202020204" pitchFamily="34" charset="0"/>
              <a:buChar char="•"/>
            </a:pPr>
            <a:r>
              <a:rPr lang="en-US" sz="1000">
                <a:latin typeface="Arial" panose="020B0604020202020204" pitchFamily="34" charset="0"/>
                <a:cs typeface="Arial" panose="020B0604020202020204" pitchFamily="34" charset="0"/>
              </a:rPr>
              <a:t>any jaundice in first 24 hours after birth, or yellow palms and soles at any age.</a:t>
            </a:r>
          </a:p>
          <a:p>
            <a:pPr marL="0" marR="0" lvl="0" indent="0" algn="l">
              <a:lnSpc>
                <a:spcPct val="115000"/>
              </a:lnSpc>
              <a:spcBef>
                <a:spcPts val="0"/>
              </a:spcBef>
              <a:spcAft>
                <a:spcPts val="0"/>
              </a:spcAft>
              <a:buFont typeface="Symbol" panose="05050102010706020507" pitchFamily="18" charset="2"/>
              <a:buNone/>
            </a:pPr>
            <a:endParaRPr lang="en-US" sz="1000">
              <a:latin typeface="Arial" panose="020B0604020202020204" pitchFamily="34" charset="0"/>
              <a:cs typeface="Arial" panose="020B0604020202020204" pitchFamily="34" charset="0"/>
            </a:endParaRPr>
          </a:p>
          <a:p>
            <a:pPr>
              <a:lnSpc>
                <a:spcPct val="115000"/>
              </a:lnSpc>
              <a:spcBef>
                <a:spcPts val="0"/>
              </a:spcBef>
              <a:spcAft>
                <a:spcPts val="0"/>
              </a:spcAft>
            </a:pPr>
            <a:r>
              <a:rPr lang="en-US" sz="1000">
                <a:latin typeface="Arial" panose="020B0604020202020204" pitchFamily="34" charset="0"/>
                <a:cs typeface="Arial" panose="020B0604020202020204" pitchFamily="34" charset="0"/>
              </a:rPr>
              <a:t>Parents and family should be encouraged to seek health care early if they identify any of the above danger signs between postnatal care visits. </a:t>
            </a:r>
          </a:p>
          <a:p>
            <a:pPr>
              <a:lnSpc>
                <a:spcPct val="115000"/>
              </a:lnSpc>
              <a:spcBef>
                <a:spcPts val="0"/>
              </a:spcBef>
              <a:spcAft>
                <a:spcPts val="0"/>
              </a:spcAft>
            </a:pPr>
            <a:endParaRPr lang="en-US" sz="1000" i="1">
              <a:latin typeface="Arial" panose="020B0604020202020204" pitchFamily="34" charset="0"/>
              <a:cs typeface="Arial" panose="020B0604020202020204" pitchFamily="34" charset="0"/>
            </a:endParaRPr>
          </a:p>
          <a:p>
            <a:r>
              <a:rPr lang="en-US" sz="1000" b="0" i="1">
                <a:latin typeface="Arial" panose="020B0604020202020204" pitchFamily="34" charset="0"/>
                <a:cs typeface="Arial" panose="020B0604020202020204" pitchFamily="34" charset="0"/>
              </a:rPr>
              <a:t>To learn more </a:t>
            </a:r>
          </a:p>
          <a:p>
            <a:pPr>
              <a:tabLst>
                <a:tab pos="4572000" algn="l"/>
              </a:tabLst>
            </a:pPr>
            <a:r>
              <a:rPr lang="en-US" sz="1000" b="0" i="1" u="none" kern="10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WHO recommendations on maternal and newborn care for a positive postnatal experience</a:t>
            </a:r>
            <a:br>
              <a:rPr lang="en-US" sz="1000">
                <a:latin typeface="Myriad Pro" panose="020B0503030403020204" pitchFamily="34" charset="0"/>
              </a:rPr>
            </a:br>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82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7763"/>
            <a:ext cx="4114800" cy="3086100"/>
          </a:xfrm>
        </p:spPr>
      </p:sp>
      <p:sp>
        <p:nvSpPr>
          <p:cNvPr id="3" name="Notes Placeholder 2"/>
          <p:cNvSpPr>
            <a:spLocks noGrp="1"/>
          </p:cNvSpPr>
          <p:nvPr>
            <p:ph type="body" idx="1"/>
          </p:nvPr>
        </p:nvSpPr>
        <p:spPr/>
        <p:txBody>
          <a:bodyPr/>
          <a:lstStyle/>
          <a:p>
            <a:pPr marL="0" indent="0" defTabSz="858439" eaLnBrk="1" fontAlgn="auto" hangingPunct="1">
              <a:spcBef>
                <a:spcPts val="0"/>
              </a:spcBef>
              <a:spcAft>
                <a:spcPts val="0"/>
              </a:spcAft>
              <a:buFontTx/>
              <a:buNone/>
              <a:defRPr/>
            </a:pPr>
            <a:r>
              <a:rPr lang="en-US" sz="1000" dirty="0">
                <a:latin typeface="Arial" panose="020B0604020202020204" pitchFamily="34" charset="0"/>
                <a:cs typeface="Arial" panose="020B0604020202020204" pitchFamily="34" charset="0"/>
              </a:rPr>
              <a:t>Key caregivers may include grandmothers, mothers-in-law, fathers, partners other family members or foster </a:t>
            </a:r>
            <a:r>
              <a:rPr lang="en-US" sz="1000" dirty="0" err="1">
                <a:latin typeface="Arial" panose="020B0604020202020204" pitchFamily="34" charset="0"/>
                <a:cs typeface="Arial" panose="020B0604020202020204" pitchFamily="34" charset="0"/>
              </a:rPr>
              <a:t>carers</a:t>
            </a:r>
            <a:r>
              <a:rPr lang="en-US" sz="1000">
                <a:latin typeface="Arial" panose="020B0604020202020204" pitchFamily="34" charset="0"/>
                <a:cs typeface="Arial" panose="020B0604020202020204" pitchFamily="34" charset="0"/>
              </a:rPr>
              <a:t>.</a:t>
            </a:r>
          </a:p>
          <a:p>
            <a:pPr marL="0" indent="0" defTabSz="858439" eaLnBrk="1" fontAlgn="auto" hangingPunct="1">
              <a:spcBef>
                <a:spcPts val="0"/>
              </a:spcBef>
              <a:spcAft>
                <a:spcPts val="0"/>
              </a:spcAft>
              <a:buFontTx/>
              <a:buNone/>
              <a:defRPr/>
            </a:pPr>
            <a:endParaRPr lang="en-US" sz="1000">
              <a:latin typeface="Arial" panose="020B0604020202020204" pitchFamily="34" charset="0"/>
              <a:cs typeface="Arial" panose="020B0604020202020204" pitchFamily="34" charset="0"/>
            </a:endParaRPr>
          </a:p>
          <a:p>
            <a:pPr marL="0" marR="0" lvl="0" indent="0" algn="l" defTabSz="858439" rtl="0" eaLnBrk="1" fontAlgn="auto" latinLnBrk="0" hangingPunct="1">
              <a:lnSpc>
                <a:spcPct val="100000"/>
              </a:lnSpc>
              <a:spcBef>
                <a:spcPts val="0"/>
              </a:spcBef>
              <a:spcAft>
                <a:spcPts val="0"/>
              </a:spcAft>
              <a:buClrTx/>
              <a:buSzTx/>
              <a:buFontTx/>
              <a:buNone/>
              <a:tabLst/>
              <a:defRPr/>
            </a:pPr>
            <a:r>
              <a:rPr lang="en-US" sz="1000" i="1">
                <a:latin typeface="Arial" panose="020B0604020202020204" pitchFamily="34" charset="0"/>
                <a:cs typeface="Arial" panose="020B0604020202020204" pitchFamily="34" charset="0"/>
              </a:rPr>
              <a:t>To learn more </a:t>
            </a:r>
            <a:br>
              <a:rPr lang="en-US" sz="1000" i="1">
                <a:latin typeface="Arial" panose="020B0604020202020204" pitchFamily="34" charset="0"/>
                <a:cs typeface="Arial" panose="020B0604020202020204" pitchFamily="34" charset="0"/>
              </a:rPr>
            </a:br>
            <a:r>
              <a:rPr lang="en-US" sz="1000" b="0" i="1" u="sng" kern="1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Standards for improving quality of care for small and sick newborns in health facilities</a:t>
            </a:r>
            <a:endParaRPr lang="en-GB" sz="1000" i="1">
              <a:latin typeface="Arial" panose="020B0604020202020204" pitchFamily="34" charset="0"/>
              <a:cs typeface="Arial" panose="020B0604020202020204" pitchFamily="34" charset="0"/>
            </a:endParaRPr>
          </a:p>
          <a:p>
            <a:pPr marL="0" indent="0" defTabSz="858439" eaLnBrk="1" fontAlgn="auto" hangingPunct="1">
              <a:spcBef>
                <a:spcPts val="0"/>
              </a:spcBef>
              <a:spcAft>
                <a:spcPts val="0"/>
              </a:spcAft>
              <a:buFontTx/>
              <a:buNone/>
              <a:defRPr/>
            </a:pPr>
            <a:endParaRPr lang="en-NO" sz="1800" b="0" kern="10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87899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a:latin typeface="Arial" panose="020B0604020202020204" pitchFamily="34" charset="0"/>
                <a:ea typeface="Yu Gothic" panose="020B0400000000000000" pitchFamily="34" charset="-128"/>
                <a:cs typeface="Arial" panose="020B0604020202020204" pitchFamily="34" charset="0"/>
              </a:rPr>
              <a:t>The focus of each post natal check is slightly different. </a:t>
            </a:r>
          </a:p>
          <a:p>
            <a:pPr marL="171450" indent="-171450">
              <a:buFont typeface="Arial" panose="020B0604020202020204" pitchFamily="34" charset="0"/>
              <a:buChar char="•"/>
            </a:pPr>
            <a:r>
              <a:rPr lang="en-US" sz="1000">
                <a:latin typeface="Arial" panose="020B0604020202020204" pitchFamily="34" charset="0"/>
                <a:ea typeface="Yu Gothic" panose="020B0400000000000000" pitchFamily="34" charset="-128"/>
                <a:cs typeface="Arial" panose="020B0604020202020204" pitchFamily="34" charset="0"/>
              </a:rPr>
              <a:t>A full examination and assessment is constant for all post natal checks.</a:t>
            </a:r>
          </a:p>
          <a:p>
            <a:pPr marL="171450" indent="-171450">
              <a:buFont typeface="Arial" panose="020B0604020202020204" pitchFamily="34" charset="0"/>
              <a:buChar char="•"/>
            </a:pPr>
            <a:r>
              <a:rPr lang="en-US" sz="1000">
                <a:latin typeface="Arial" panose="020B0604020202020204" pitchFamily="34" charset="0"/>
                <a:ea typeface="Yu Gothic" panose="020B0400000000000000" pitchFamily="34" charset="-128"/>
                <a:cs typeface="Arial" panose="020B0604020202020204" pitchFamily="34" charset="0"/>
              </a:rPr>
              <a:t>Additional content, such as immunization and family planning for mother, varies with time.</a:t>
            </a:r>
          </a:p>
          <a:p>
            <a:pPr marL="171450" indent="-171450">
              <a:buFont typeface="Arial" panose="020B0604020202020204" pitchFamily="34" charset="0"/>
              <a:buChar char="•"/>
            </a:pPr>
            <a:r>
              <a:rPr lang="en-US" sz="1000">
                <a:latin typeface="Arial" panose="020B0604020202020204" pitchFamily="34" charset="0"/>
                <a:ea typeface="Yu Gothic" panose="020B0400000000000000" pitchFamily="34" charset="-128"/>
                <a:cs typeface="Arial" panose="020B0604020202020204" pitchFamily="34" charset="0"/>
              </a:rPr>
              <a:t>Always observe the mother, her mental state and how she responds to and interacts with her baby.</a:t>
            </a:r>
          </a:p>
          <a:p>
            <a:pPr marL="171450" indent="-171450">
              <a:buFont typeface="Arial" panose="020B0604020202020204" pitchFamily="34" charset="0"/>
              <a:buChar char="•"/>
            </a:pPr>
            <a:endParaRPr lang="en-US" sz="1000">
              <a:latin typeface="Arial" panose="020B0604020202020204" pitchFamily="34" charset="0"/>
              <a:ea typeface="Yu Gothic" panose="020B0400000000000000" pitchFamily="34" charset="-128"/>
              <a:cs typeface="Arial" panose="020B0604020202020204" pitchFamily="34" charset="0"/>
            </a:endParaRPr>
          </a:p>
          <a:p>
            <a:endParaRPr lang="en-US" sz="1000">
              <a:latin typeface="Arial" panose="020B0604020202020204" pitchFamily="34" charset="0"/>
              <a:ea typeface="Yu Gothic" panose="020B0400000000000000" pitchFamily="34" charset="-128"/>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827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491" y="4400550"/>
            <a:ext cx="6464410" cy="3600450"/>
          </a:xfrm>
        </p:spPr>
        <p:txBody>
          <a:bodyPr/>
          <a:lstStyle/>
          <a:p>
            <a:r>
              <a:rPr lang="en-US" sz="1000" b="1" i="0" kern="100">
                <a:effectLst/>
                <a:latin typeface="Arial" panose="020B0604020202020204" pitchFamily="34" charset="0"/>
                <a:ea typeface="Calibri" panose="020F0502020204030204" pitchFamily="34" charset="0"/>
                <a:cs typeface="Arial" panose="020B0604020202020204" pitchFamily="34" charset="0"/>
              </a:rPr>
              <a:t>Simulation</a:t>
            </a:r>
          </a:p>
          <a:p>
            <a:endParaRPr lang="en-US" sz="1000" b="1" i="0" kern="100">
              <a:effectLst/>
              <a:latin typeface="Arial" panose="020B0604020202020204" pitchFamily="34" charset="0"/>
              <a:ea typeface="Calibri" panose="020F0502020204030204" pitchFamily="34" charset="0"/>
              <a:cs typeface="Arial" panose="020B0604020202020204" pitchFamily="34" charset="0"/>
            </a:endParaRPr>
          </a:p>
          <a:p>
            <a:r>
              <a:rPr lang="en-US" sz="1000" b="1" i="0" kern="10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a:effectLst/>
                <a:latin typeface="Arial" panose="020B0604020202020204" pitchFamily="34" charset="0"/>
                <a:ea typeface="Calibri" panose="020F0502020204030204" pitchFamily="34" charset="0"/>
                <a:cs typeface="Arial" panose="020B0604020202020204" pitchFamily="34" charset="0"/>
              </a:rPr>
              <a:t>– participants demonstrate a postnatal check and counselling for a newborn delivered at home.</a:t>
            </a:r>
          </a:p>
          <a:p>
            <a:pPr marL="162000" indent="-162000">
              <a:buFont typeface="+mj-lt"/>
              <a:buAutoNum type="arabicPeriod"/>
            </a:pPr>
            <a:r>
              <a:rPr lang="en-US" sz="1000" i="0" spc="-15">
                <a:latin typeface="Arial" panose="020B0604020202020204" pitchFamily="34" charset="0"/>
                <a:ea typeface="Myriad Pro"/>
                <a:cs typeface="Arial" panose="020B0604020202020204" pitchFamily="34" charset="0"/>
              </a:rPr>
              <a:t>Reviewing history (</a:t>
            </a:r>
            <a:r>
              <a:rPr lang="en-US" sz="1000" i="0">
                <a:latin typeface="Arial" panose="020B0604020202020204" pitchFamily="34" charset="0"/>
                <a:cs typeface="Arial" panose="020B0604020202020204" pitchFamily="34" charset="0"/>
              </a:rPr>
              <a:t>pregnancy, delivery, infections)</a:t>
            </a:r>
          </a:p>
          <a:p>
            <a:pPr marL="162000" indent="-162000">
              <a:buFont typeface="+mj-lt"/>
              <a:buAutoNum type="arabicPeriod"/>
            </a:pPr>
            <a:r>
              <a:rPr lang="en-US" sz="1000" i="0" spc="-15">
                <a:effectLst/>
                <a:latin typeface="Arial" panose="020B0604020202020204" pitchFamily="34" charset="0"/>
                <a:ea typeface="Myriad Pro"/>
                <a:cs typeface="Arial" panose="020B0604020202020204" pitchFamily="34" charset="0"/>
              </a:rPr>
              <a:t>Carrying out complete examination including</a:t>
            </a:r>
          </a:p>
          <a:p>
            <a:pPr marL="342000" indent="-162000">
              <a:buFont typeface="Arial" panose="020B0604020202020204" pitchFamily="34" charset="0"/>
              <a:buChar char="•"/>
            </a:pPr>
            <a:r>
              <a:rPr lang="en-US" sz="1000" i="0">
                <a:latin typeface="Arial" panose="020B0604020202020204" pitchFamily="34" charset="0"/>
                <a:cs typeface="Arial" panose="020B0604020202020204" pitchFamily="34" charset="0"/>
              </a:rPr>
              <a:t>Weight, temperature, breathing, </a:t>
            </a:r>
            <a:r>
              <a:rPr lang="en-GB" sz="1000" i="0" noProof="0">
                <a:latin typeface="Arial" panose="020B0604020202020204" pitchFamily="34" charset="0"/>
                <a:cs typeface="Arial" panose="020B0604020202020204" pitchFamily="34" charset="0"/>
              </a:rPr>
              <a:t>colour</a:t>
            </a:r>
            <a:r>
              <a:rPr lang="en-US" sz="1000" i="0">
                <a:latin typeface="Arial" panose="020B0604020202020204" pitchFamily="34" charset="0"/>
                <a:cs typeface="Arial" panose="020B0604020202020204" pitchFamily="34" charset="0"/>
              </a:rPr>
              <a:t>, movement and tone; evidence of congenital anomalies, trauma or infection (danger signs)</a:t>
            </a:r>
          </a:p>
          <a:p>
            <a:pPr marL="342000" indent="-162000">
              <a:buFont typeface="Arial" panose="020B0604020202020204" pitchFamily="34" charset="0"/>
              <a:buChar char="•"/>
            </a:pPr>
            <a:r>
              <a:rPr lang="en-US" sz="1000" i="0">
                <a:latin typeface="Arial" panose="020B0604020202020204" pitchFamily="34" charset="0"/>
                <a:cs typeface="Arial" panose="020B0604020202020204" pitchFamily="34" charset="0"/>
              </a:rPr>
              <a:t>Red reflex</a:t>
            </a:r>
          </a:p>
          <a:p>
            <a:pPr marL="342000" indent="-162000">
              <a:buFont typeface="Arial" panose="020B0604020202020204" pitchFamily="34" charset="0"/>
              <a:buChar char="•"/>
            </a:pPr>
            <a:r>
              <a:rPr lang="en-US" sz="1000" i="0">
                <a:latin typeface="Arial" panose="020B0604020202020204" pitchFamily="34" charset="0"/>
                <a:cs typeface="Arial" panose="020B0604020202020204" pitchFamily="34" charset="0"/>
              </a:rPr>
              <a:t>Screening for development dysplasia of hip</a:t>
            </a:r>
            <a:endParaRPr lang="en-US" sz="1000" i="0">
              <a:effectLst/>
              <a:latin typeface="Arial" panose="020B0604020202020204" pitchFamily="34" charset="0"/>
              <a:ea typeface="Myriad Pro"/>
              <a:cs typeface="Arial" panose="020B0604020202020204" pitchFamily="34" charset="0"/>
            </a:endParaRPr>
          </a:p>
          <a:p>
            <a:pPr marL="162000" indent="-162000">
              <a:buFont typeface="+mj-lt"/>
              <a:buAutoNum type="arabicPeriod" startAt="3"/>
            </a:pPr>
            <a:r>
              <a:rPr lang="en-US" sz="1000" i="0" spc="-15">
                <a:effectLst/>
                <a:latin typeface="Arial" panose="020B0604020202020204" pitchFamily="34" charset="0"/>
                <a:ea typeface="Myriad Pro"/>
                <a:cs typeface="Arial" panose="020B0604020202020204" pitchFamily="34" charset="0"/>
              </a:rPr>
              <a:t>Providing preventative treatments (vitamin K, cord care, eye care per national guidelines)</a:t>
            </a:r>
          </a:p>
          <a:p>
            <a:pPr marL="162000" indent="-162000">
              <a:buFont typeface="+mj-lt"/>
              <a:buAutoNum type="arabicPeriod" startAt="3"/>
            </a:pPr>
            <a:r>
              <a:rPr lang="en-US" sz="1000" i="0" spc="-15">
                <a:effectLst/>
                <a:latin typeface="Arial" panose="020B0604020202020204" pitchFamily="34" charset="0"/>
                <a:ea typeface="Myriad Pro"/>
                <a:cs typeface="Arial" panose="020B0604020202020204" pitchFamily="34" charset="0"/>
              </a:rPr>
              <a:t>Observing a breastfeed (and providing support for positioning and attachment)</a:t>
            </a:r>
          </a:p>
          <a:p>
            <a:pPr marL="162000" indent="-162000">
              <a:buFont typeface="+mj-lt"/>
              <a:buAutoNum type="arabicPeriod" startAt="3"/>
            </a:pPr>
            <a:r>
              <a:rPr lang="en-US" sz="1000" i="0" spc="-15">
                <a:effectLst/>
                <a:latin typeface="Arial" panose="020B0604020202020204" pitchFamily="34" charset="0"/>
                <a:ea typeface="Myriad Pro"/>
                <a:cs typeface="Arial" panose="020B0604020202020204" pitchFamily="34" charset="0"/>
              </a:rPr>
              <a:t>Counselling </a:t>
            </a:r>
            <a:r>
              <a:rPr lang="en-US" sz="1000" i="0">
                <a:effectLst/>
                <a:latin typeface="Arial" panose="020B0604020202020204" pitchFamily="34" charset="0"/>
                <a:ea typeface="Myriad Pro"/>
                <a:cs typeface="Arial" panose="020B0604020202020204" pitchFamily="34" charset="0"/>
              </a:rPr>
              <a:t>for care at home - feeding, thermal care, hygiene, danger signs, </a:t>
            </a:r>
            <a:r>
              <a:rPr lang="en-US" sz="1000" i="0" spc="-15">
                <a:effectLst/>
                <a:latin typeface="Arial" panose="020B0604020202020204" pitchFamily="34" charset="0"/>
                <a:ea typeface="Myriad Pro"/>
                <a:cs typeface="Arial" panose="020B0604020202020204" pitchFamily="34" charset="0"/>
              </a:rPr>
              <a:t>responsive </a:t>
            </a:r>
            <a:r>
              <a:rPr lang="en-US" sz="1000" i="0">
                <a:effectLst/>
                <a:latin typeface="Arial" panose="020B0604020202020204" pitchFamily="34" charset="0"/>
                <a:ea typeface="Myriad Pro"/>
                <a:cs typeface="Arial" panose="020B0604020202020204" pitchFamily="34" charset="0"/>
              </a:rPr>
              <a:t>care, safe sleep</a:t>
            </a:r>
          </a:p>
          <a:p>
            <a:pPr marL="162000" indent="-162000">
              <a:buAutoNum type="arabicPeriod" startAt="3"/>
            </a:pPr>
            <a:r>
              <a:rPr lang="en-US" sz="1000" i="0">
                <a:effectLst/>
                <a:latin typeface="Arial" panose="020B0604020202020204" pitchFamily="34" charset="0"/>
                <a:ea typeface="Myriad Pro"/>
                <a:cs typeface="Arial" panose="020B0604020202020204" pitchFamily="34" charset="0"/>
              </a:rPr>
              <a:t>Explaining plan for</a:t>
            </a:r>
            <a:r>
              <a:rPr lang="en-US" sz="1000" i="0" spc="-60">
                <a:effectLst/>
                <a:latin typeface="Arial" panose="020B0604020202020204" pitchFamily="34" charset="0"/>
                <a:ea typeface="Myriad Pro"/>
                <a:cs typeface="Arial" panose="020B0604020202020204" pitchFamily="34" charset="0"/>
              </a:rPr>
              <a:t> </a:t>
            </a:r>
            <a:r>
              <a:rPr lang="en-US" sz="1000" i="0">
                <a:effectLst/>
                <a:latin typeface="Arial" panose="020B0604020202020204" pitchFamily="34" charset="0"/>
                <a:ea typeface="Myriad Pro"/>
                <a:cs typeface="Arial" panose="020B0604020202020204" pitchFamily="34" charset="0"/>
              </a:rPr>
              <a:t>follow-up </a:t>
            </a:r>
            <a:r>
              <a:rPr lang="en-US" sz="1000" i="0">
                <a:latin typeface="Arial" panose="020B0604020202020204" pitchFamily="34" charset="0"/>
                <a:ea typeface="Myriad Pro"/>
                <a:cs typeface="Arial" panose="020B0604020202020204" pitchFamily="34" charset="0"/>
              </a:rPr>
              <a:t>and community support available.</a:t>
            </a:r>
          </a:p>
          <a:p>
            <a:pPr marL="162000" indent="-162000">
              <a:buAutoNum type="arabicPeriod" startAt="3"/>
            </a:pPr>
            <a:r>
              <a:rPr lang="en-US" sz="1000" i="0">
                <a:effectLst/>
                <a:latin typeface="Arial" panose="020B0604020202020204" pitchFamily="34" charset="0"/>
                <a:ea typeface="Myriad Pro"/>
                <a:cs typeface="Arial" panose="020B0604020202020204" pitchFamily="34" charset="0"/>
              </a:rPr>
              <a:t>Confirming birth registration</a:t>
            </a:r>
            <a:endParaRPr lang="en-GB" sz="1000" i="0">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a:solidFill>
                  <a:srgbClr val="000000"/>
                </a:solidFill>
                <a:effectLst/>
                <a:latin typeface="Arial" panose="020B0604020202020204" pitchFamily="34" charset="0"/>
                <a:ea typeface="Myriad Pro"/>
                <a:cs typeface="Arial" panose="020B0604020202020204" pitchFamily="34" charset="0"/>
              </a:rPr>
              <a:t>Debriefing </a:t>
            </a:r>
            <a:r>
              <a:rPr lang="en-US" sz="1000" b="0" i="0" kern="120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000" b="0" i="1" kern="120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120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120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1200">
                <a:solidFill>
                  <a:srgbClr val="000000"/>
                </a:solidFill>
                <a:effectLst/>
                <a:latin typeface="Arial" panose="020B0604020202020204" pitchFamily="34" charset="0"/>
                <a:ea typeface="Myriad Pro"/>
                <a:cs typeface="Arial" panose="020B0604020202020204" pitchFamily="34" charset="0"/>
              </a:rPr>
              <a:t>What will you change the next time?</a:t>
            </a:r>
          </a:p>
          <a:p>
            <a:pPr marL="162000" marR="0" lvl="0" indent="-162000">
              <a:lnSpc>
                <a:spcPct val="107000"/>
              </a:lnSpc>
              <a:spcBef>
                <a:spcPts val="0"/>
              </a:spcBef>
              <a:spcAft>
                <a:spcPts val="0"/>
              </a:spcAft>
              <a:buFont typeface="Arial" panose="020B0604020202020204" pitchFamily="34" charset="0"/>
              <a:buChar char="•"/>
            </a:pPr>
            <a:endParaRPr lang="en-GB" sz="1000" b="0"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0"/>
              </a:spcBef>
              <a:spcAft>
                <a:spcPts val="0"/>
              </a:spcAft>
              <a:buNone/>
            </a:pPr>
            <a:r>
              <a:rPr lang="en-GB" sz="1000" b="0" i="1" kern="120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indent="-162000">
              <a:buFont typeface="Arial" panose="020B0604020202020204" pitchFamily="34" charset="0"/>
              <a:buChar char="•"/>
            </a:pPr>
            <a:r>
              <a:rPr lang="en-US" sz="1000" b="0" i="0">
                <a:latin typeface="Arial" panose="020B0604020202020204" pitchFamily="34" charset="0"/>
                <a:cs typeface="Arial" panose="020B0604020202020204" pitchFamily="34" charset="0"/>
              </a:rPr>
              <a:t>Did Ayesha have a postnatal check and examination?</a:t>
            </a:r>
          </a:p>
          <a:p>
            <a:pPr marL="0" indent="0">
              <a:buFont typeface="Arial" panose="020B0604020202020204" pitchFamily="34" charset="0"/>
              <a:buNone/>
            </a:pPr>
            <a:endParaRPr lang="en-US" sz="1000" b="1" i="0">
              <a:latin typeface="Arial" panose="020B0604020202020204" pitchFamily="34" charset="0"/>
              <a:cs typeface="Arial" panose="020B0604020202020204" pitchFamily="34" charset="0"/>
            </a:endParaRPr>
          </a:p>
          <a:p>
            <a:endParaRPr lang="en-NO" sz="1000"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464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818367" cy="3600450"/>
          </a:xfrm>
        </p:spPr>
        <p:txBody>
          <a:bodyPr/>
          <a:lstStyle/>
          <a:p>
            <a:r>
              <a:rPr lang="en-US" altLang="en-US" sz="1000" b="1">
                <a:latin typeface="Arial" panose="020B0604020202020204" pitchFamily="34" charset="0"/>
                <a:cs typeface="Arial" panose="020B0604020202020204" pitchFamily="34" charset="0"/>
              </a:rPr>
              <a:t>What screening tests are carried out in your health facility?</a:t>
            </a:r>
          </a:p>
          <a:p>
            <a:endParaRPr lang="en-US" altLang="en-US" sz="1000" b="1">
              <a:latin typeface="Arial" panose="020B0604020202020204" pitchFamily="34" charset="0"/>
              <a:cs typeface="Arial" panose="020B0604020202020204" pitchFamily="34" charset="0"/>
            </a:endParaRPr>
          </a:p>
          <a:p>
            <a:r>
              <a:rPr lang="en-US" altLang="en-US" sz="1000" b="0" i="1">
                <a:latin typeface="Arial" panose="020B0604020202020204" pitchFamily="34" charset="0"/>
                <a:cs typeface="Arial" panose="020B0604020202020204" pitchFamily="34" charset="0"/>
              </a:rPr>
              <a:t>View video</a:t>
            </a:r>
          </a:p>
          <a:p>
            <a:pPr marL="0" marR="1221105" lvl="0" indent="0">
              <a:lnSpc>
                <a:spcPct val="105000"/>
              </a:lnSpc>
              <a:spcBef>
                <a:spcPts val="545"/>
              </a:spcBef>
              <a:spcAft>
                <a:spcPts val="0"/>
              </a:spcAft>
              <a:buSzPts val="1100"/>
              <a:buFont typeface="Myriad Pro"/>
              <a:buNone/>
              <a:tabLst>
                <a:tab pos="478155" algn="l"/>
                <a:tab pos="478790" algn="l"/>
              </a:tabLst>
            </a:pPr>
            <a:endParaRPr lang="en-US" sz="1000" b="1" spc="-30">
              <a:effectLst/>
              <a:latin typeface="Arial" panose="020B0604020202020204" pitchFamily="34" charset="0"/>
              <a:ea typeface="Myriad Pro"/>
              <a:cs typeface="Arial" panose="020B0604020202020204" pitchFamily="34" charset="0"/>
            </a:endParaRPr>
          </a:p>
          <a:p>
            <a:pPr marR="1221105" lvl="0">
              <a:lnSpc>
                <a:spcPct val="105000"/>
              </a:lnSpc>
              <a:spcBef>
                <a:spcPts val="545"/>
              </a:spcBef>
              <a:spcAft>
                <a:spcPts val="0"/>
              </a:spcAft>
              <a:buSzPts val="1100"/>
              <a:tabLst>
                <a:tab pos="478155" algn="l"/>
                <a:tab pos="478790" algn="l"/>
              </a:tabLst>
            </a:pPr>
            <a:r>
              <a:rPr lang="en-US" sz="1000">
                <a:effectLst/>
                <a:latin typeface="Arial" panose="020B0604020202020204" pitchFamily="34" charset="0"/>
                <a:ea typeface="Myriad Pro"/>
                <a:cs typeface="Arial" panose="020B0604020202020204" pitchFamily="34" charset="0"/>
              </a:rPr>
              <a:t>The</a:t>
            </a:r>
            <a:r>
              <a:rPr lang="en-US" sz="1000" spc="-25">
                <a:effectLst/>
                <a:latin typeface="Arial" panose="020B0604020202020204" pitchFamily="34" charset="0"/>
                <a:ea typeface="Myriad Pro"/>
                <a:cs typeface="Arial" panose="020B0604020202020204" pitchFamily="34" charset="0"/>
              </a:rPr>
              <a:t> </a:t>
            </a:r>
            <a:r>
              <a:rPr lang="en-US" sz="1000">
                <a:effectLst/>
                <a:latin typeface="Arial" panose="020B0604020202020204" pitchFamily="34" charset="0"/>
                <a:ea typeface="Myriad Pro"/>
                <a:cs typeface="Arial" panose="020B0604020202020204" pitchFamily="34" charset="0"/>
              </a:rPr>
              <a:t>following</a:t>
            </a:r>
            <a:r>
              <a:rPr lang="en-US" sz="1000" spc="-20">
                <a:effectLst/>
                <a:latin typeface="Arial" panose="020B0604020202020204" pitchFamily="34" charset="0"/>
                <a:ea typeface="Myriad Pro"/>
                <a:cs typeface="Arial" panose="020B0604020202020204" pitchFamily="34" charset="0"/>
              </a:rPr>
              <a:t> screening tests </a:t>
            </a:r>
            <a:r>
              <a:rPr lang="en-US" sz="1000">
                <a:effectLst/>
                <a:latin typeface="Arial" panose="020B0604020202020204" pitchFamily="34" charset="0"/>
                <a:ea typeface="Myriad Pro"/>
                <a:cs typeface="Arial" panose="020B0604020202020204" pitchFamily="34" charset="0"/>
              </a:rPr>
              <a:t>are recommended by WHO 2022:</a:t>
            </a:r>
            <a:endParaRPr lang="en-GB" sz="1000">
              <a:latin typeface="Arial" panose="020B0604020202020204" pitchFamily="34" charset="0"/>
              <a:ea typeface="Myriad Pro"/>
              <a:cs typeface="Arial" panose="020B0604020202020204" pitchFamily="34" charset="0"/>
            </a:endParaRPr>
          </a:p>
          <a:p>
            <a:pPr marL="162000" marR="1221105" lvl="0" indent="-162000">
              <a:lnSpc>
                <a:spcPct val="105000"/>
              </a:lnSpc>
              <a:spcBef>
                <a:spcPts val="545"/>
              </a:spcBef>
              <a:spcAft>
                <a:spcPts val="0"/>
              </a:spcAft>
              <a:buSzPts val="1100"/>
              <a:buFont typeface="Arial" panose="020B0604020202020204" pitchFamily="34" charset="0"/>
              <a:buChar char="•"/>
              <a:tabLst>
                <a:tab pos="478155" algn="l"/>
                <a:tab pos="478790" algn="l"/>
              </a:tabLst>
            </a:pPr>
            <a:r>
              <a:rPr lang="en-US" altLang="en-US" sz="1000">
                <a:latin typeface="Arial" panose="020B0604020202020204" pitchFamily="34" charset="0"/>
                <a:cs typeface="Arial" panose="020B0604020202020204" pitchFamily="34" charset="0"/>
              </a:rPr>
              <a:t>Universal screening for neonatal hyperbilirubinemia by transcutaneous bilirubinometer (TcB) at hospital discharge</a:t>
            </a:r>
          </a:p>
          <a:p>
            <a:pPr marL="162000" marR="1221105" indent="-162000">
              <a:lnSpc>
                <a:spcPct val="105000"/>
              </a:lnSpc>
              <a:spcBef>
                <a:spcPts val="545"/>
              </a:spcBef>
              <a:spcAft>
                <a:spcPts val="0"/>
              </a:spcAft>
              <a:buSzPts val="1100"/>
              <a:buFont typeface="Arial" panose="020B0604020202020204" pitchFamily="34" charset="0"/>
              <a:buChar char="•"/>
              <a:tabLst>
                <a:tab pos="478155" algn="l"/>
                <a:tab pos="478790" algn="l"/>
              </a:tabLst>
            </a:pPr>
            <a:r>
              <a:rPr lang="en-US" altLang="en-US" sz="1000">
                <a:latin typeface="Arial" panose="020B0604020202020204" pitchFamily="34" charset="0"/>
                <a:cs typeface="Arial" panose="020B0604020202020204" pitchFamily="34" charset="0"/>
              </a:rPr>
              <a:t>Universal newborn screening for abnormalities of the eye, accompanied by diagnostic and management services for children identified with an abnormality</a:t>
            </a:r>
            <a:endParaRPr lang="en-US" altLang="en-US" sz="1000" b="0" i="0">
              <a:latin typeface="Arial" panose="020B0604020202020204" pitchFamily="34" charset="0"/>
              <a:cs typeface="Arial" panose="020B0604020202020204" pitchFamily="34" charset="0"/>
            </a:endParaRPr>
          </a:p>
          <a:p>
            <a:pPr marL="171450" marR="1221105" indent="-171450">
              <a:lnSpc>
                <a:spcPct val="105000"/>
              </a:lnSpc>
              <a:spcBef>
                <a:spcPts val="545"/>
              </a:spcBef>
              <a:spcAft>
                <a:spcPts val="0"/>
              </a:spcAft>
              <a:buSzPts val="1100"/>
              <a:buFont typeface="Arial" panose="020B0604020202020204" pitchFamily="34" charset="0"/>
              <a:buChar char="•"/>
              <a:tabLst>
                <a:tab pos="478155" algn="l"/>
                <a:tab pos="478790" algn="l"/>
              </a:tabLst>
            </a:pPr>
            <a:r>
              <a:rPr lang="en-US" altLang="en-US" sz="1000">
                <a:latin typeface="Arial" panose="020B0604020202020204" pitchFamily="34" charset="0"/>
                <a:cs typeface="Arial" panose="020B0604020202020204" pitchFamily="34" charset="0"/>
              </a:rPr>
              <a:t>Universal newborn hearing screening (UNHS) with oto-acoustic emissions (OAE) or automated auditory brain stem response (AABR) for early identification of permanent bilateral hearing loss (PBHL), accompanied by diagnostic and management services for children identified with hearing loss.</a:t>
            </a:r>
          </a:p>
          <a:p>
            <a:pPr marL="171450" marR="1221105" lvl="0" indent="-171450">
              <a:lnSpc>
                <a:spcPct val="105000"/>
              </a:lnSpc>
              <a:spcBef>
                <a:spcPts val="545"/>
              </a:spcBef>
              <a:spcAft>
                <a:spcPts val="0"/>
              </a:spcAft>
              <a:buSzPts val="1100"/>
              <a:buFont typeface="Arial" panose="020B0604020202020204" pitchFamily="34" charset="0"/>
              <a:buChar char="•"/>
              <a:tabLst>
                <a:tab pos="478155" algn="l"/>
                <a:tab pos="478790" algn="l"/>
              </a:tabLst>
            </a:pPr>
            <a:endParaRPr lang="en-US" altLang="en-US" sz="1000" i="0">
              <a:latin typeface="Arial" panose="020B0604020202020204" pitchFamily="34" charset="0"/>
              <a:cs typeface="Arial" panose="020B0604020202020204" pitchFamily="34" charset="0"/>
            </a:endParaRPr>
          </a:p>
          <a:p>
            <a:pPr marL="0" marR="1221105" lvl="0" indent="0">
              <a:lnSpc>
                <a:spcPct val="105000"/>
              </a:lnSpc>
              <a:spcBef>
                <a:spcPts val="545"/>
              </a:spcBef>
              <a:spcAft>
                <a:spcPts val="0"/>
              </a:spcAft>
              <a:buSzPts val="1100"/>
              <a:buFont typeface="Arial" panose="020B0604020202020204" pitchFamily="34" charset="0"/>
              <a:buNone/>
              <a:tabLst>
                <a:tab pos="478155" algn="l"/>
                <a:tab pos="478790" algn="l"/>
              </a:tabLst>
            </a:pPr>
            <a:r>
              <a:rPr lang="en-US" altLang="en-US" sz="1000" i="1">
                <a:latin typeface="Arial" panose="020B0604020202020204" pitchFamily="34" charset="0"/>
                <a:cs typeface="Arial" panose="020B0604020202020204" pitchFamily="34" charset="0"/>
              </a:rPr>
              <a:t>To learn more </a:t>
            </a:r>
            <a:br>
              <a:rPr lang="en-US" altLang="en-US" sz="1000">
                <a:latin typeface="Arial" panose="020B0604020202020204" pitchFamily="34" charset="0"/>
                <a:cs typeface="Arial" panose="020B0604020202020204" pitchFamily="34" charset="0"/>
              </a:rPr>
            </a:br>
            <a:r>
              <a:rPr lang="en-US" sz="1000" b="0" i="0" u="none" kern="10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WHO recommendations on maternal and newborn care for a positive postnatal experience</a:t>
            </a:r>
            <a:r>
              <a:rPr lang="en-US" altLang="en-US" sz="1000" i="0">
                <a:latin typeface="Arial" panose="020B0604020202020204" pitchFamily="34" charset="0"/>
                <a:cs typeface="Arial" panose="020B0604020202020204" pitchFamily="34" charset="0"/>
              </a:rPr>
              <a:t>  p 97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0" u="sng" kern="10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Red reflex using arc light </a:t>
            </a:r>
            <a:endParaRPr lang="en-GB" sz="1000" i="0" kern="100">
              <a:effectLst/>
              <a:latin typeface="Arial" panose="020B0604020202020204" pitchFamily="34" charset="0"/>
              <a:ea typeface="Calibri" panose="020F0502020204030204" pitchFamily="34" charset="0"/>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628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F3DC-1B10-D02F-2DED-265FD6710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A3358-46C0-A85D-CEEC-5AA5FE272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DDD3-7FDD-A91D-3760-794AB6029CD0}"/>
              </a:ext>
            </a:extLst>
          </p:cNvPr>
          <p:cNvSpPr>
            <a:spLocks noGrp="1"/>
          </p:cNvSpPr>
          <p:nvPr>
            <p:ph type="body" idx="1"/>
          </p:nvPr>
        </p:nvSpPr>
        <p:spPr/>
        <p:txBody>
          <a:bodyPr/>
          <a:lstStyle/>
          <a:p>
            <a:r>
              <a:rPr lang="en-US" sz="1000" b="1" i="0" kern="100">
                <a:effectLst/>
                <a:latin typeface="Arial" panose="020B0604020202020204" pitchFamily="34" charset="0"/>
                <a:ea typeface="Calibri" panose="020F0502020204030204" pitchFamily="34" charset="0"/>
                <a:cs typeface="Arial" panose="020B0604020202020204" pitchFamily="34" charset="0"/>
              </a:rPr>
              <a:t>Simulation</a:t>
            </a:r>
          </a:p>
          <a:p>
            <a:endParaRPr lang="en-US" sz="1000" b="1" i="0" kern="100">
              <a:effectLst/>
              <a:latin typeface="Arial" panose="020B0604020202020204" pitchFamily="34" charset="0"/>
              <a:ea typeface="Calibri" panose="020F0502020204030204" pitchFamily="34" charset="0"/>
              <a:cs typeface="Arial" panose="020B0604020202020204" pitchFamily="34" charset="0"/>
            </a:endParaRPr>
          </a:p>
          <a:p>
            <a:r>
              <a:rPr lang="en-US" sz="1000" b="1" i="0" kern="10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a:effectLst/>
                <a:latin typeface="Arial" panose="020B0604020202020204" pitchFamily="34" charset="0"/>
                <a:ea typeface="Calibri" panose="020F0502020204030204" pitchFamily="34" charset="0"/>
                <a:cs typeface="Arial" panose="020B0604020202020204" pitchFamily="34" charset="0"/>
              </a:rPr>
              <a:t>– participants demonstrate</a:t>
            </a:r>
            <a:r>
              <a:rPr lang="en-US" sz="1000" kern="100">
                <a:latin typeface="Arial" panose="020B0604020202020204" pitchFamily="34" charset="0"/>
                <a:ea typeface="Calibri" panose="020F0502020204030204" pitchFamily="34" charset="0"/>
                <a:cs typeface="Arial" panose="020B0604020202020204" pitchFamily="34" charset="0"/>
              </a:rPr>
              <a:t> preparation for discharge and </a:t>
            </a:r>
            <a:r>
              <a:rPr lang="en-GB" sz="1000" kern="100" noProof="0">
                <a:latin typeface="Arial" panose="020B0604020202020204" pitchFamily="34" charset="0"/>
                <a:ea typeface="Calibri" panose="020F0502020204030204" pitchFamily="34" charset="0"/>
                <a:cs typeface="Arial" panose="020B0604020202020204" pitchFamily="34" charset="0"/>
              </a:rPr>
              <a:t>counselling</a:t>
            </a:r>
            <a:r>
              <a:rPr lang="en-US" sz="1000" kern="100">
                <a:latin typeface="Arial" panose="020B0604020202020204" pitchFamily="34" charset="0"/>
                <a:ea typeface="Calibri" panose="020F0502020204030204" pitchFamily="34" charset="0"/>
                <a:cs typeface="Arial" panose="020B0604020202020204" pitchFamily="34" charset="0"/>
              </a:rPr>
              <a:t> for home care of a newborn with a medical condition.</a:t>
            </a:r>
            <a:endParaRPr lang="en-GB" sz="1000" i="0">
              <a:latin typeface="Arial" panose="020B0604020202020204" pitchFamily="34" charset="0"/>
              <a:cs typeface="Arial" panose="020B0604020202020204" pitchFamily="34" charset="0"/>
            </a:endParaRPr>
          </a:p>
          <a:p>
            <a:pPr marL="228600" indent="-228600">
              <a:buAutoNum type="arabicPeriod"/>
            </a:pPr>
            <a:r>
              <a:rPr lang="en-US" sz="1000" i="0" spc="-15">
                <a:effectLst/>
                <a:latin typeface="Arial" panose="020B0604020202020204" pitchFamily="34" charset="0"/>
                <a:ea typeface="Myriad Pro"/>
                <a:cs typeface="Arial" panose="020B0604020202020204" pitchFamily="34" charset="0"/>
              </a:rPr>
              <a:t>Examining Harry and reviewing his newborn record</a:t>
            </a:r>
          </a:p>
          <a:p>
            <a:pPr marL="228600" indent="-228600">
              <a:buAutoNum type="arabicPeriod"/>
            </a:pPr>
            <a:r>
              <a:rPr lang="en-US" sz="1000" i="0" spc="-15">
                <a:effectLst/>
                <a:latin typeface="Arial" panose="020B0604020202020204" pitchFamily="34" charset="0"/>
                <a:ea typeface="Myriad Pro"/>
                <a:cs typeface="Arial" panose="020B0604020202020204" pitchFamily="34" charset="0"/>
              </a:rPr>
              <a:t>Assessing if discharge criteria have been met</a:t>
            </a:r>
          </a:p>
          <a:p>
            <a:pPr marL="228600" indent="-228600">
              <a:buAutoNum type="arabicPeriod"/>
            </a:pPr>
            <a:r>
              <a:rPr lang="en-US" sz="1000" i="0" spc="-15">
                <a:effectLst/>
                <a:latin typeface="Arial" panose="020B0604020202020204" pitchFamily="34" charset="0"/>
                <a:ea typeface="Myriad Pro"/>
                <a:cs typeface="Arial" panose="020B0604020202020204" pitchFamily="34" charset="0"/>
              </a:rPr>
              <a:t>Counseling </a:t>
            </a:r>
            <a:r>
              <a:rPr lang="en-US" sz="1000" i="0">
                <a:effectLst/>
                <a:latin typeface="Arial" panose="020B0604020202020204" pitchFamily="34" charset="0"/>
                <a:ea typeface="Myriad Pro"/>
                <a:cs typeface="Arial" panose="020B0604020202020204" pitchFamily="34" charset="0"/>
              </a:rPr>
              <a:t>for care at home</a:t>
            </a:r>
            <a:r>
              <a:rPr lang="en-US" sz="1000" i="0" spc="-65">
                <a:effectLst/>
                <a:latin typeface="Arial" panose="020B0604020202020204" pitchFamily="34" charset="0"/>
                <a:ea typeface="Myriad Pro"/>
                <a:cs typeface="Arial" panose="020B0604020202020204" pitchFamily="34" charset="0"/>
              </a:rPr>
              <a:t>  - feeding, thermal care, hygiene, danger signs, nurturing care, safe sleep</a:t>
            </a:r>
            <a:endParaRPr lang="en-US" sz="1000" i="0">
              <a:effectLst/>
              <a:latin typeface="Arial" panose="020B0604020202020204" pitchFamily="34" charset="0"/>
              <a:ea typeface="Myriad Pro"/>
              <a:cs typeface="Arial" panose="020B0604020202020204" pitchFamily="34" charset="0"/>
            </a:endParaRPr>
          </a:p>
          <a:p>
            <a:pPr marL="228600" indent="-228600">
              <a:buFont typeface="+mj-lt"/>
              <a:buAutoNum type="arabicPeriod" startAt="4"/>
            </a:pPr>
            <a:r>
              <a:rPr lang="en-US" sz="1000" i="0">
                <a:effectLst/>
                <a:latin typeface="Arial" panose="020B0604020202020204" pitchFamily="34" charset="0"/>
                <a:ea typeface="Myriad Pro"/>
                <a:cs typeface="Arial" panose="020B0604020202020204" pitchFamily="34" charset="0"/>
              </a:rPr>
              <a:t>Explaining the plan for</a:t>
            </a:r>
            <a:r>
              <a:rPr lang="en-US" sz="1000" i="0" spc="-60">
                <a:effectLst/>
                <a:latin typeface="Arial" panose="020B0604020202020204" pitchFamily="34" charset="0"/>
                <a:ea typeface="Myriad Pro"/>
                <a:cs typeface="Arial" panose="020B0604020202020204" pitchFamily="34" charset="0"/>
              </a:rPr>
              <a:t> </a:t>
            </a:r>
            <a:r>
              <a:rPr lang="en-US" sz="1000" i="0">
                <a:effectLst/>
                <a:latin typeface="Arial" panose="020B0604020202020204" pitchFamily="34" charset="0"/>
                <a:ea typeface="Myriad Pro"/>
                <a:cs typeface="Arial" panose="020B0604020202020204" pitchFamily="34" charset="0"/>
              </a:rPr>
              <a:t>follow-up</a:t>
            </a:r>
          </a:p>
          <a:p>
            <a:pPr marL="342000" lvl="1" indent="-171450">
              <a:buFont typeface="Courier New" panose="02070309020205020404" pitchFamily="49" charset="0"/>
              <a:buChar char="o"/>
            </a:pPr>
            <a:r>
              <a:rPr lang="en-US" sz="1000">
                <a:latin typeface="Arial" panose="020B0604020202020204" pitchFamily="34" charset="0"/>
                <a:ea typeface="Myriad Pro"/>
                <a:cs typeface="Arial" panose="020B0604020202020204" pitchFamily="34" charset="0"/>
              </a:rPr>
              <a:t>Developmental, medical, and surgical (as needed) -</a:t>
            </a:r>
            <a:r>
              <a:rPr lang="en-US" sz="1000" i="0">
                <a:latin typeface="Arial" panose="020B0604020202020204" pitchFamily="34" charset="0"/>
                <a:ea typeface="Myriad Pro"/>
                <a:cs typeface="Arial" panose="020B0604020202020204" pitchFamily="34" charset="0"/>
              </a:rPr>
              <a:t> where, when and why</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Community support and parent support groups – how to access</a:t>
            </a:r>
            <a:endParaRPr lang="en-GB" sz="1000" i="0">
              <a:latin typeface="Arial" panose="020B0604020202020204" pitchFamily="34" charset="0"/>
              <a:cs typeface="Arial" panose="020B0604020202020204" pitchFamily="34" charset="0"/>
            </a:endParaRPr>
          </a:p>
          <a:p>
            <a:pPr marL="228600" indent="-228600">
              <a:buFont typeface="+mj-lt"/>
              <a:buAutoNum type="arabicPeriod" startAt="5"/>
            </a:pPr>
            <a:r>
              <a:rPr lang="en-US" sz="1000" i="0" spc="-10">
                <a:latin typeface="Arial" panose="020B0604020202020204" pitchFamily="34" charset="0"/>
                <a:cs typeface="Arial" panose="020B0604020202020204" pitchFamily="34" charset="0"/>
              </a:rPr>
              <a:t>Completing relevant records and forms including national </a:t>
            </a:r>
            <a:r>
              <a:rPr lang="en-US" sz="1000" spc="-10">
                <a:latin typeface="Arial" panose="020B0604020202020204" pitchFamily="34" charset="0"/>
                <a:cs typeface="Arial" panose="020B0604020202020204" pitchFamily="34" charset="0"/>
              </a:rPr>
              <a:t>c</a:t>
            </a:r>
            <a:r>
              <a:rPr lang="en-US" sz="1000" i="0" spc="-10">
                <a:latin typeface="Arial" panose="020B0604020202020204" pitchFamily="34" charset="0"/>
                <a:cs typeface="Arial" panose="020B0604020202020204" pitchFamily="34" charset="0"/>
              </a:rPr>
              <a:t>ongenital abnormality registry.</a:t>
            </a:r>
            <a:endParaRPr lang="en-GB" sz="1000" i="0">
              <a:latin typeface="Arial" panose="020B0604020202020204" pitchFamily="34" charset="0"/>
              <a:cs typeface="Arial" panose="020B0604020202020204" pitchFamily="34" charset="0"/>
            </a:endParaRPr>
          </a:p>
          <a:p>
            <a:pPr marL="0" marR="0" indent="0">
              <a:lnSpc>
                <a:spcPct val="107000"/>
              </a:lnSpc>
              <a:spcBef>
                <a:spcPts val="40"/>
              </a:spcBef>
              <a:spcAft>
                <a:spcPts val="0"/>
              </a:spcAft>
              <a:buNone/>
            </a:pP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a:solidFill>
                  <a:srgbClr val="000000"/>
                </a:solidFill>
                <a:effectLst/>
                <a:latin typeface="Arial" panose="020B0604020202020204" pitchFamily="34" charset="0"/>
                <a:ea typeface="Myriad Pro"/>
                <a:cs typeface="Arial" panose="020B0604020202020204" pitchFamily="34" charset="0"/>
              </a:rPr>
              <a:t>Debriefing –</a:t>
            </a:r>
            <a:r>
              <a:rPr lang="en-US" sz="1000" b="0" i="0" kern="120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0"/>
              </a:spcBef>
              <a:spcAft>
                <a:spcPts val="0"/>
              </a:spcAft>
              <a:buNone/>
            </a:pPr>
            <a:r>
              <a:rPr lang="en-US" sz="1000" b="0" i="1" kern="1200">
                <a:solidFill>
                  <a:srgbClr val="000000"/>
                </a:solidFill>
                <a:effectLst/>
                <a:latin typeface="Arial" panose="020B0604020202020204" pitchFamily="34" charset="0"/>
                <a:ea typeface="Myriad Pro"/>
                <a:cs typeface="Arial" panose="020B0604020202020204" pitchFamily="34" charset="0"/>
              </a:rPr>
              <a:t>Provision of care (performance objectives)</a:t>
            </a:r>
          </a:p>
          <a:p>
            <a:pPr marL="171450" marR="0" indent="-171450">
              <a:lnSpc>
                <a:spcPct val="107000"/>
              </a:lnSpc>
              <a:spcBef>
                <a:spcPts val="0"/>
              </a:spcBef>
              <a:spcAft>
                <a:spcPts val="0"/>
              </a:spcAft>
              <a:buFont typeface="Arial" panose="020B0604020202020204" pitchFamily="34" charset="0"/>
              <a:buChar char="•"/>
            </a:pPr>
            <a:r>
              <a:rPr lang="en-GB" sz="1000" b="0" i="0" kern="1200">
                <a:solidFill>
                  <a:srgbClr val="000000"/>
                </a:solidFill>
                <a:effectLst/>
                <a:latin typeface="Arial" panose="020B0604020202020204" pitchFamily="34" charset="0"/>
                <a:ea typeface="Myriad Pro"/>
                <a:cs typeface="Arial" panose="020B0604020202020204" pitchFamily="34" charset="0"/>
              </a:rPr>
              <a:t>What was done well?  </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120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1200">
                <a:solidFill>
                  <a:srgbClr val="000000"/>
                </a:solidFill>
                <a:effectLst/>
                <a:latin typeface="Arial" panose="020B0604020202020204" pitchFamily="34" charset="0"/>
                <a:ea typeface="Myriad Pro"/>
                <a:cs typeface="Arial" panose="020B0604020202020204" pitchFamily="34" charset="0"/>
              </a:rPr>
              <a:t>What will you change the next time?</a:t>
            </a:r>
          </a:p>
          <a:p>
            <a:pPr marL="162000" marR="0" lvl="0" indent="-162000">
              <a:lnSpc>
                <a:spcPct val="107000"/>
              </a:lnSpc>
              <a:spcBef>
                <a:spcPts val="0"/>
              </a:spcBef>
              <a:spcAft>
                <a:spcPts val="0"/>
              </a:spcAft>
              <a:buFont typeface="Arial" panose="020B0604020202020204" pitchFamily="34" charset="0"/>
              <a:buChar char="•"/>
            </a:pP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 </a:t>
            </a:r>
          </a:p>
          <a:p>
            <a:pPr marL="162000" marR="0" lvl="0" indent="-162000">
              <a:lnSpc>
                <a:spcPct val="107000"/>
              </a:lnSpc>
              <a:spcBef>
                <a:spcPts val="0"/>
              </a:spcBef>
              <a:spcAft>
                <a:spcPts val="0"/>
              </a:spcAft>
              <a:buFont typeface="Arial" panose="020B0604020202020204" pitchFamily="34" charset="0"/>
              <a:buChar char="•"/>
            </a:pPr>
            <a:r>
              <a:rPr lang="en-US" sz="1000" kern="0">
                <a:latin typeface="Arial" panose="020B0604020202020204" pitchFamily="34" charset="0"/>
                <a:ea typeface="Times New Roman" panose="02020603050405020304" pitchFamily="18" charset="0"/>
                <a:cs typeface="Arial" panose="020B0604020202020204" pitchFamily="34" charset="0"/>
              </a:rPr>
              <a:t>Was</a:t>
            </a:r>
            <a:r>
              <a:rPr lang="en-US" sz="1000" b="0" i="0" kern="0">
                <a:latin typeface="Arial" panose="020B0604020202020204" pitchFamily="34" charset="0"/>
                <a:ea typeface="Times New Roman" panose="02020603050405020304" pitchFamily="18" charset="0"/>
                <a:cs typeface="Arial" panose="020B0604020202020204" pitchFamily="34" charset="0"/>
              </a:rPr>
              <a:t> the family offered specific </a:t>
            </a:r>
            <a:r>
              <a:rPr lang="en-AU" sz="1000" b="0" i="0">
                <a:solidFill>
                  <a:schemeClr val="tx1">
                    <a:lumMod val="75000"/>
                    <a:lumOff val="25000"/>
                  </a:schemeClr>
                </a:solidFill>
                <a:latin typeface="Arial" panose="020B0604020202020204" pitchFamily="34" charset="0"/>
                <a:cs typeface="Arial" panose="020B0604020202020204" pitchFamily="34" charset="0"/>
              </a:rPr>
              <a:t>psychosocial and emotional support</a:t>
            </a:r>
            <a:r>
              <a:rPr lang="en-US" sz="1000" b="0" i="0" kern="0">
                <a:latin typeface="Arial" panose="020B0604020202020204" pitchFamily="34" charset="0"/>
                <a:ea typeface="Times New Roman" panose="02020603050405020304" pitchFamily="18" charset="0"/>
                <a:cs typeface="Arial" panose="020B0604020202020204" pitchFamily="34" charset="0"/>
              </a:rPr>
              <a:t> </a:t>
            </a:r>
            <a:r>
              <a:rPr lang="en-US" sz="1000" b="0" i="0" kern="0">
                <a:effectLst/>
                <a:latin typeface="Arial" panose="020B0604020202020204" pitchFamily="34" charset="0"/>
                <a:ea typeface="Times New Roman" panose="02020603050405020304" pitchFamily="18" charset="0"/>
                <a:cs typeface="Arial" panose="020B0604020202020204" pitchFamily="34" charset="0"/>
              </a:rPr>
              <a:t>?</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algn="just"/>
            <a:r>
              <a:rPr lang="en-GB" sz="1000" i="0">
                <a:solidFill>
                  <a:schemeClr val="tx1">
                    <a:lumMod val="75000"/>
                    <a:lumOff val="25000"/>
                  </a:schemeClr>
                </a:solidFill>
                <a:latin typeface="Arial" panose="020B0604020202020204" pitchFamily="34" charset="0"/>
                <a:cs typeface="Arial" panose="020B0604020202020204" pitchFamily="34" charset="0"/>
              </a:rPr>
              <a:t> </a:t>
            </a:r>
            <a:endParaRPr lang="en-GB" sz="1000"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66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031AB-5E7B-82B6-A946-DA902DA88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51A4C-7CDF-0933-F510-FEB9B653F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DCC5D-15C5-8F9F-807A-CCB03BD61C05}"/>
              </a:ext>
            </a:extLst>
          </p:cNvPr>
          <p:cNvSpPr>
            <a:spLocks noGrp="1"/>
          </p:cNvSpPr>
          <p:nvPr>
            <p:ph type="body" idx="1"/>
          </p:nvPr>
        </p:nvSpPr>
        <p:spPr/>
        <p:txBody>
          <a:bodyPr/>
          <a:lstStyle/>
          <a:p>
            <a:pPr algn="l"/>
            <a:r>
              <a:rPr lang="en-GB" sz="1000" b="1" i="0" kern="100">
                <a:effectLst/>
                <a:latin typeface="Arial" panose="020B0604020202020204" pitchFamily="34" charset="0"/>
                <a:ea typeface="Microsoft YaHei" panose="020B0503020204020204" pitchFamily="34" charset="-122"/>
                <a:cs typeface="Arial" panose="020B0604020202020204" pitchFamily="34" charset="0"/>
              </a:rPr>
              <a:t>Repeat simulation</a:t>
            </a:r>
          </a:p>
          <a:p>
            <a:pPr algn="l"/>
            <a:endParaRPr lang="en-GB" sz="1000" b="1" i="0" kern="100">
              <a:effectLst/>
              <a:latin typeface="Arial" panose="020B0604020202020204" pitchFamily="34" charset="0"/>
              <a:ea typeface="Microsoft YaHei" panose="020B0503020204020204" pitchFamily="34" charset="-122"/>
              <a:cs typeface="Arial" panose="020B0604020202020204" pitchFamily="34" charset="0"/>
            </a:endParaRPr>
          </a:p>
          <a:p>
            <a:r>
              <a:rPr lang="en-US" sz="1000" b="1" i="0" kern="10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a:effectLst/>
                <a:latin typeface="Arial" panose="020B0604020202020204" pitchFamily="34" charset="0"/>
                <a:ea typeface="Calibri" panose="020F0502020204030204" pitchFamily="34" charset="0"/>
                <a:cs typeface="Arial" panose="020B0604020202020204" pitchFamily="34" charset="0"/>
              </a:rPr>
              <a:t>– participants demonstrate assessing a newborn for discharge and counseling the family for care at home.</a:t>
            </a:r>
            <a:endParaRPr lang="en-GB" sz="1000" b="1" i="0" kern="100">
              <a:effectLst/>
              <a:latin typeface="Arial" panose="020B0604020202020204" pitchFamily="34" charset="0"/>
              <a:ea typeface="Microsoft YaHei" panose="020B0503020204020204" pitchFamily="34" charset="-122"/>
              <a:cs typeface="Arial" panose="020B0604020202020204" pitchFamily="34" charset="0"/>
            </a:endParaRP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Examining Ekta and reviewing her newborn record</a:t>
            </a: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Assessing if discharge criteria have been met</a:t>
            </a: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Counseling </a:t>
            </a:r>
            <a:r>
              <a:rPr lang="en-US" sz="1000" i="0">
                <a:effectLst/>
                <a:latin typeface="Arial" panose="020B0604020202020204" pitchFamily="34" charset="0"/>
                <a:ea typeface="Myriad Pro"/>
                <a:cs typeface="Arial" panose="020B0604020202020204" pitchFamily="34" charset="0"/>
              </a:rPr>
              <a:t>for care at home</a:t>
            </a:r>
            <a:r>
              <a:rPr lang="en-US" sz="1000" i="0" spc="-65">
                <a:effectLst/>
                <a:latin typeface="Arial" panose="020B0604020202020204" pitchFamily="34" charset="0"/>
                <a:ea typeface="Myriad Pro"/>
                <a:cs typeface="Arial" panose="020B0604020202020204" pitchFamily="34" charset="0"/>
              </a:rPr>
              <a:t> </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Thermal care</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Hygiene</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Feeding</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Danger Signs</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Sleep</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Responsive, nurturing care for newborns</a:t>
            </a:r>
          </a:p>
          <a:p>
            <a:pPr marL="162000" indent="-162000">
              <a:buFont typeface="+mj-lt"/>
              <a:buAutoNum type="arabicPeriod" startAt="4"/>
            </a:pPr>
            <a:r>
              <a:rPr lang="en-US" sz="1000" i="0">
                <a:effectLst/>
                <a:latin typeface="Arial" panose="020B0604020202020204" pitchFamily="34" charset="0"/>
                <a:ea typeface="Myriad Pro"/>
                <a:cs typeface="Arial" panose="020B0604020202020204" pitchFamily="34" charset="0"/>
              </a:rPr>
              <a:t>Explaining the plan for</a:t>
            </a:r>
            <a:r>
              <a:rPr lang="en-US" sz="1000" i="0" spc="-60">
                <a:effectLst/>
                <a:latin typeface="Arial" panose="020B0604020202020204" pitchFamily="34" charset="0"/>
                <a:ea typeface="Myriad Pro"/>
                <a:cs typeface="Arial" panose="020B0604020202020204" pitchFamily="34" charset="0"/>
              </a:rPr>
              <a:t> </a:t>
            </a:r>
            <a:r>
              <a:rPr lang="en-US" sz="1000" i="0">
                <a:effectLst/>
                <a:latin typeface="Arial" panose="020B0604020202020204" pitchFamily="34" charset="0"/>
                <a:ea typeface="Myriad Pro"/>
                <a:cs typeface="Arial" panose="020B0604020202020204" pitchFamily="34" charset="0"/>
              </a:rPr>
              <a:t>follow-up</a:t>
            </a:r>
          </a:p>
          <a:p>
            <a:pPr marL="342000" lvl="1" indent="-171450">
              <a:buFont typeface="Courier New" panose="02070309020205020404" pitchFamily="49" charset="0"/>
              <a:buChar char="o"/>
            </a:pPr>
            <a:r>
              <a:rPr lang="en-US" sz="1000" i="0">
                <a:latin typeface="Arial" panose="020B0604020202020204" pitchFamily="34" charset="0"/>
                <a:ea typeface="Myriad Pro"/>
                <a:cs typeface="Arial" panose="020B0604020202020204" pitchFamily="34" charset="0"/>
              </a:rPr>
              <a:t>What, where, when and why</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Community support available</a:t>
            </a:r>
            <a:endParaRPr lang="en-GB" sz="1000" i="0">
              <a:latin typeface="Arial" panose="020B0604020202020204" pitchFamily="34" charset="0"/>
              <a:cs typeface="Arial" panose="020B0604020202020204" pitchFamily="34" charset="0"/>
            </a:endParaRPr>
          </a:p>
          <a:p>
            <a:pPr marL="162000" marR="0" indent="0">
              <a:lnSpc>
                <a:spcPct val="107000"/>
              </a:lnSpc>
              <a:spcBef>
                <a:spcPts val="40"/>
              </a:spcBef>
              <a:spcAft>
                <a:spcPts val="0"/>
              </a:spcAft>
              <a:buNone/>
            </a:pP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a:solidFill>
                  <a:srgbClr val="000000"/>
                </a:solidFill>
                <a:effectLst/>
                <a:latin typeface="Arial" panose="020B0604020202020204" pitchFamily="34" charset="0"/>
                <a:ea typeface="Myriad Pro"/>
                <a:cs typeface="Arial" panose="020B0604020202020204" pitchFamily="34" charset="0"/>
              </a:rPr>
              <a:t>Debriefing </a:t>
            </a:r>
            <a:r>
              <a:rPr lang="en-US" sz="1000" b="0" i="0" kern="120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000" b="0" i="1" kern="120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i="0" kern="1200">
                <a:solidFill>
                  <a:srgbClr val="000000"/>
                </a:solidFill>
                <a:effectLst/>
                <a:latin typeface="Arial" panose="020B0604020202020204" pitchFamily="34" charset="0"/>
                <a:ea typeface="Myriad Pro"/>
                <a:cs typeface="Arial" panose="020B0604020202020204" pitchFamily="34" charset="0"/>
              </a:rPr>
              <a:t>What was done well?  </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i="0" kern="120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i="0" kern="1200">
                <a:solidFill>
                  <a:srgbClr val="000000"/>
                </a:solidFill>
                <a:effectLst/>
                <a:latin typeface="Arial" panose="020B0604020202020204" pitchFamily="34" charset="0"/>
                <a:ea typeface="Myriad Pro"/>
                <a:cs typeface="Arial" panose="020B0604020202020204" pitchFamily="34" charset="0"/>
              </a:rPr>
              <a:t>What will you change the next time? </a:t>
            </a: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Was data recorded and used?</a:t>
            </a: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Calibri" panose="020F0502020204030204" pitchFamily="34" charset="0"/>
                <a:cs typeface="Arial" panose="020B0604020202020204" pitchFamily="34" charset="0"/>
              </a:rPr>
              <a:t>Was a discharge assessment checklist used?</a:t>
            </a:r>
          </a:p>
          <a:p>
            <a:pPr marL="162000" marR="0" lvl="0" indent="-162000">
              <a:lnSpc>
                <a:spcPct val="107000"/>
              </a:lnSpc>
              <a:spcBef>
                <a:spcPts val="0"/>
              </a:spcBef>
              <a:spcAft>
                <a:spcPts val="0"/>
              </a:spcAft>
              <a:buFont typeface="Arial" panose="020B0604020202020204" pitchFamily="34" charset="0"/>
              <a:buChar char="•"/>
            </a:pP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US" sz="1000" b="0" i="0" kern="100">
              <a:effectLst/>
              <a:latin typeface="Arial" panose="020B0604020202020204" pitchFamily="34" charset="0"/>
              <a:ea typeface="Times New Roman" panose="02020603050405020304" pitchFamily="18" charset="0"/>
              <a:cs typeface="Arial" panose="020B0604020202020204" pitchFamily="34" charset="0"/>
            </a:endParaRPr>
          </a:p>
          <a:p>
            <a:endParaRPr lang="en-US" sz="1000" b="1" i="0">
              <a:effectLst/>
              <a:latin typeface="Arial" panose="020B0604020202020204" pitchFamily="34" charset="0"/>
              <a:ea typeface="Myriad Pro"/>
              <a:cs typeface="Arial" panose="020B0604020202020204" pitchFamily="34" charset="0"/>
            </a:endParaRPr>
          </a:p>
        </p:txBody>
      </p:sp>
    </p:spTree>
    <p:extLst>
      <p:ext uri="{BB962C8B-B14F-4D97-AF65-F5344CB8AC3E}">
        <p14:creationId xmlns:p14="http://schemas.microsoft.com/office/powerpoint/2010/main" val="964934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1779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00">
                <a:effectLst/>
                <a:latin typeface="Arial" panose="020B0604020202020204" pitchFamily="34" charset="0"/>
                <a:ea typeface="Calibri" panose="020F0502020204030204" pitchFamily="34" charset="0"/>
                <a:cs typeface="Arial" panose="020B0604020202020204" pitchFamily="34" charset="0"/>
              </a:rPr>
              <a:t>Review the Clinical practice checklist before observing or practicing in the clinical area.</a:t>
            </a:r>
          </a:p>
          <a:p>
            <a:endParaRPr lang="en-GB" sz="1000" b="1">
              <a:latin typeface="Myriad Pro" panose="020B0503030403020204" pitchFamily="34" charset="0"/>
            </a:endParaRPr>
          </a:p>
        </p:txBody>
      </p:sp>
    </p:spTree>
    <p:extLst>
      <p:ext uri="{BB962C8B-B14F-4D97-AF65-F5344CB8AC3E}">
        <p14:creationId xmlns:p14="http://schemas.microsoft.com/office/powerpoint/2010/main" val="29294609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After the clinical practice, discuss the observations made, possible reasons for practices, and changes needed to improve the quality of essential newborn care.</a:t>
            </a:r>
          </a:p>
          <a:p>
            <a:r>
              <a:rPr lang="en-GB" sz="1000" kern="100">
                <a:effectLst/>
                <a:latin typeface="Arial" panose="020B0604020202020204" pitchFamily="34" charset="0"/>
                <a:ea typeface="Calibri" panose="020F0502020204030204" pitchFamily="34" charset="0"/>
                <a:cs typeface="Arial" panose="020B0604020202020204" pitchFamily="34" charset="0"/>
              </a:rPr>
              <a:t>What new things will you do?</a:t>
            </a:r>
          </a:p>
          <a:p>
            <a:r>
              <a:rPr lang="en-GB" sz="1000" kern="100">
                <a:effectLst/>
                <a:latin typeface="Arial" panose="020B0604020202020204" pitchFamily="34" charset="0"/>
                <a:ea typeface="Calibri" panose="020F0502020204030204" pitchFamily="34" charset="0"/>
                <a:cs typeface="Arial" panose="020B0604020202020204" pitchFamily="34" charset="0"/>
              </a:rPr>
              <a:t>What old things will you not do?</a:t>
            </a:r>
          </a:p>
          <a:p>
            <a:r>
              <a:rPr lang="en-GB" sz="1000" kern="100">
                <a:effectLst/>
                <a:latin typeface="Arial" panose="020B0604020202020204" pitchFamily="34" charset="0"/>
                <a:ea typeface="Calibri" panose="020F0502020204030204" pitchFamily="34" charset="0"/>
                <a:cs typeface="Arial" panose="020B0604020202020204" pitchFamily="34" charset="0"/>
              </a:rPr>
              <a:t>How will you make a change?</a:t>
            </a:r>
          </a:p>
          <a:p>
            <a:endParaRPr lang="en-GB" sz="10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effectLst/>
                <a:latin typeface="Arial" panose="020B0604020202020204" pitchFamily="34" charset="0"/>
                <a:ea typeface="Calibri" panose="020F0502020204030204" pitchFamily="34" charset="0"/>
                <a:cs typeface="Arial" panose="020B0604020202020204" pitchFamily="34" charset="0"/>
              </a:rPr>
              <a:t>Use your reflections to fill out the QI template.</a:t>
            </a:r>
          </a:p>
          <a:p>
            <a:endParaRPr lang="en-GB" b="1"/>
          </a:p>
        </p:txBody>
      </p:sp>
    </p:spTree>
    <p:extLst>
      <p:ext uri="{BB962C8B-B14F-4D97-AF65-F5344CB8AC3E}">
        <p14:creationId xmlns:p14="http://schemas.microsoft.com/office/powerpoint/2010/main" val="3969566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Tree>
    <p:extLst>
      <p:ext uri="{BB962C8B-B14F-4D97-AF65-F5344CB8AC3E}">
        <p14:creationId xmlns:p14="http://schemas.microsoft.com/office/powerpoint/2010/main" val="3793118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a:latin typeface="Arial" panose="020B0604020202020204" pitchFamily="34" charset="0"/>
                <a:cs typeface="Arial" panose="020B0604020202020204" pitchFamily="34" charset="0"/>
              </a:rPr>
              <a:t>Posters for postnatal care and responsive care </a:t>
            </a:r>
          </a:p>
          <a:p>
            <a:endParaRPr lang="en-GB" sz="1000">
              <a:latin typeface="Arial" panose="020B0604020202020204" pitchFamily="34" charset="0"/>
              <a:cs typeface="Arial" panose="020B0604020202020204" pitchFamily="34" charset="0"/>
            </a:endParaRP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69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buClr>
                <a:schemeClr val="tx1">
                  <a:lumMod val="75000"/>
                  <a:lumOff val="25000"/>
                </a:schemeClr>
              </a:buClr>
            </a:pPr>
            <a:r>
              <a:rPr lang="en-US" sz="1000" b="1">
                <a:latin typeface="Arial" panose="020B0604020202020204" pitchFamily="34" charset="0"/>
                <a:cs typeface="Arial" panose="020B0604020202020204" pitchFamily="34" charset="0"/>
              </a:rPr>
              <a:t>The midwife did not examine Billy. </a:t>
            </a:r>
          </a:p>
          <a:p>
            <a:pPr>
              <a:spcBef>
                <a:spcPts val="0"/>
              </a:spcBef>
              <a:spcAft>
                <a:spcPts val="600"/>
              </a:spcAft>
              <a:buClr>
                <a:schemeClr val="tx1">
                  <a:lumMod val="75000"/>
                  <a:lumOff val="25000"/>
                </a:schemeClr>
              </a:buClr>
            </a:pPr>
            <a:endParaRPr lang="en-US" sz="1000" b="1">
              <a:latin typeface="Arial" panose="020B0604020202020204" pitchFamily="34" charset="0"/>
              <a:cs typeface="Arial" panose="020B0604020202020204" pitchFamily="34" charset="0"/>
            </a:endParaRPr>
          </a:p>
          <a:p>
            <a:pPr>
              <a:spcBef>
                <a:spcPts val="0"/>
              </a:spcBef>
              <a:spcAft>
                <a:spcPts val="600"/>
              </a:spcAft>
              <a:buClr>
                <a:schemeClr val="tx1">
                  <a:lumMod val="75000"/>
                  <a:lumOff val="25000"/>
                </a:schemeClr>
              </a:buClr>
            </a:pPr>
            <a:r>
              <a:rPr lang="en-US" sz="1000" b="1">
                <a:latin typeface="Arial" panose="020B0604020202020204" pitchFamily="34" charset="0"/>
                <a:cs typeface="Arial" panose="020B0604020202020204" pitchFamily="34" charset="0"/>
              </a:rPr>
              <a:t>Is this situation common in the health facility where you work?</a:t>
            </a:r>
          </a:p>
          <a:p>
            <a:pPr>
              <a:lnSpc>
                <a:spcPct val="110000"/>
              </a:lnSpc>
              <a:spcBef>
                <a:spcPts val="300"/>
              </a:spcBef>
              <a:defRPr/>
            </a:pPr>
            <a:endParaRPr lang="en-US" sz="1000" b="1">
              <a:latin typeface="Arial" panose="020B0604020202020204" pitchFamily="34" charset="0"/>
              <a:cs typeface="Arial" panose="020B0604020202020204" pitchFamily="34" charset="0"/>
            </a:endParaRPr>
          </a:p>
          <a:p>
            <a:pPr>
              <a:lnSpc>
                <a:spcPct val="110000"/>
              </a:lnSpc>
              <a:spcBef>
                <a:spcPts val="300"/>
              </a:spcBef>
              <a:defRPr/>
            </a:pPr>
            <a:r>
              <a:rPr lang="en-US" sz="1000" b="1">
                <a:latin typeface="Arial" panose="020B0604020202020204" pitchFamily="34" charset="0"/>
                <a:cs typeface="Arial" panose="020B0604020202020204" pitchFamily="34" charset="0"/>
              </a:rPr>
              <a:t>What could be the consequences for Billy? </a:t>
            </a:r>
          </a:p>
        </p:txBody>
      </p:sp>
    </p:spTree>
    <p:extLst>
      <p:ext uri="{BB962C8B-B14F-4D97-AF65-F5344CB8AC3E}">
        <p14:creationId xmlns:p14="http://schemas.microsoft.com/office/powerpoint/2010/main" val="594071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B345D-633C-1644-E6E4-E825A688A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141164-69FA-C71A-E0E1-C008B63C0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68D23-AD7C-B589-2738-F889FFD6552D}"/>
              </a:ext>
            </a:extLst>
          </p:cNvPr>
          <p:cNvSpPr>
            <a:spLocks noGrp="1"/>
          </p:cNvSpPr>
          <p:nvPr>
            <p:ph type="body" idx="1"/>
          </p:nvPr>
        </p:nvSpPr>
        <p:spPr>
          <a:xfrm>
            <a:off x="685800" y="4400550"/>
            <a:ext cx="5486400" cy="4045618"/>
          </a:xfrm>
        </p:spPr>
        <p:txBody>
          <a:bodyPr/>
          <a:lstStyle/>
          <a:p>
            <a:r>
              <a:rPr lang="en-US" sz="1000" b="1" i="0" kern="100">
                <a:effectLst/>
                <a:latin typeface="Arial" panose="020B0604020202020204" pitchFamily="34" charset="0"/>
                <a:ea typeface="Calibri" panose="020F0502020204030204" pitchFamily="34" charset="0"/>
                <a:cs typeface="Arial" panose="020B0604020202020204" pitchFamily="34" charset="0"/>
              </a:rPr>
              <a:t>Simulation</a:t>
            </a:r>
          </a:p>
          <a:p>
            <a:endParaRPr lang="en-US" sz="1000" b="1" i="0" kern="100">
              <a:effectLst/>
              <a:latin typeface="Arial" panose="020B0604020202020204" pitchFamily="34" charset="0"/>
              <a:ea typeface="Calibri" panose="020F0502020204030204" pitchFamily="34" charset="0"/>
              <a:cs typeface="Arial" panose="020B0604020202020204" pitchFamily="34" charset="0"/>
            </a:endParaRPr>
          </a:p>
          <a:p>
            <a:pPr marL="162000" indent="-162000"/>
            <a:r>
              <a:rPr lang="en-US" sz="1000" b="1" i="0" kern="100">
                <a:effectLst/>
                <a:latin typeface="Arial" panose="020B0604020202020204" pitchFamily="34" charset="0"/>
                <a:ea typeface="Calibri" panose="020F0502020204030204" pitchFamily="34" charset="0"/>
                <a:cs typeface="Arial" panose="020B0604020202020204" pitchFamily="34" charset="0"/>
              </a:rPr>
              <a:t>Skills and performance – </a:t>
            </a:r>
            <a:r>
              <a:rPr lang="en-US" sz="1000" b="0" i="0" kern="100">
                <a:effectLst/>
                <a:latin typeface="Arial" panose="020B0604020202020204" pitchFamily="34" charset="0"/>
                <a:ea typeface="Calibri" panose="020F0502020204030204" pitchFamily="34" charset="0"/>
                <a:cs typeface="Arial" panose="020B0604020202020204" pitchFamily="34" charset="0"/>
              </a:rPr>
              <a:t>participants demonstrate preparing for discharge and counselling a young mother of a preterm infant.</a:t>
            </a: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Examining Samuel and reviewing her newborn record</a:t>
            </a: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Assessing if discharge criteria have been met</a:t>
            </a: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Counseling </a:t>
            </a:r>
            <a:r>
              <a:rPr lang="en-US" sz="1000" i="0">
                <a:effectLst/>
                <a:latin typeface="Arial" panose="020B0604020202020204" pitchFamily="34" charset="0"/>
                <a:ea typeface="Myriad Pro"/>
                <a:cs typeface="Arial" panose="020B0604020202020204" pitchFamily="34" charset="0"/>
              </a:rPr>
              <a:t>for care at home</a:t>
            </a:r>
            <a:r>
              <a:rPr lang="en-US" sz="1000" i="0" spc="-65">
                <a:effectLst/>
                <a:latin typeface="Arial" panose="020B0604020202020204" pitchFamily="34" charset="0"/>
                <a:ea typeface="Myriad Pro"/>
                <a:cs typeface="Arial" panose="020B0604020202020204" pitchFamily="34" charset="0"/>
              </a:rPr>
              <a:t> – feeding, hygiene, thermal care (</a:t>
            </a:r>
            <a:r>
              <a:rPr lang="en-US" sz="1000" b="1" i="0" spc="-65">
                <a:effectLst/>
                <a:latin typeface="Arial" panose="020B0604020202020204" pitchFamily="34" charset="0"/>
                <a:ea typeface="Myriad Pro"/>
                <a:cs typeface="Arial" panose="020B0604020202020204" pitchFamily="34" charset="0"/>
              </a:rPr>
              <a:t>KMC</a:t>
            </a:r>
            <a:r>
              <a:rPr lang="en-US" sz="1000" i="0" spc="-65">
                <a:effectLst/>
                <a:latin typeface="Arial" panose="020B0604020202020204" pitchFamily="34" charset="0"/>
                <a:ea typeface="Myriad Pro"/>
                <a:cs typeface="Arial" panose="020B0604020202020204" pitchFamily="34" charset="0"/>
              </a:rPr>
              <a:t>), danger signs, nurturing care, sleep</a:t>
            </a:r>
          </a:p>
          <a:p>
            <a:pPr marL="162000" indent="-162000">
              <a:buFont typeface="+mj-lt"/>
              <a:buAutoNum type="arabicPeriod" startAt="4"/>
            </a:pPr>
            <a:r>
              <a:rPr lang="en-US" sz="1000" i="0">
                <a:effectLst/>
                <a:latin typeface="Arial" panose="020B0604020202020204" pitchFamily="34" charset="0"/>
                <a:ea typeface="Myriad Pro"/>
                <a:cs typeface="Arial" panose="020B0604020202020204" pitchFamily="34" charset="0"/>
              </a:rPr>
              <a:t>Explaining the plan for</a:t>
            </a:r>
            <a:r>
              <a:rPr lang="en-US" sz="1000" i="0" spc="-60">
                <a:effectLst/>
                <a:latin typeface="Arial" panose="020B0604020202020204" pitchFamily="34" charset="0"/>
                <a:ea typeface="Myriad Pro"/>
                <a:cs typeface="Arial" panose="020B0604020202020204" pitchFamily="34" charset="0"/>
              </a:rPr>
              <a:t> </a:t>
            </a:r>
            <a:r>
              <a:rPr lang="en-US" sz="1000" i="0">
                <a:effectLst/>
                <a:latin typeface="Arial" panose="020B0604020202020204" pitchFamily="34" charset="0"/>
                <a:ea typeface="Myriad Pro"/>
                <a:cs typeface="Arial" panose="020B0604020202020204" pitchFamily="34" charset="0"/>
              </a:rPr>
              <a:t>follow-up</a:t>
            </a:r>
          </a:p>
          <a:p>
            <a:pPr marL="342000" lvl="1" indent="-162000">
              <a:buFont typeface="Courier New" panose="02070309020205020404" pitchFamily="49" charset="0"/>
              <a:buChar char="o"/>
            </a:pPr>
            <a:r>
              <a:rPr lang="en-US" sz="1000" i="0">
                <a:latin typeface="Arial" panose="020B0604020202020204" pitchFamily="34" charset="0"/>
                <a:ea typeface="Myriad Pro"/>
                <a:cs typeface="Arial" panose="020B0604020202020204" pitchFamily="34" charset="0"/>
              </a:rPr>
              <a:t>What, where, when and why – </a:t>
            </a:r>
            <a:r>
              <a:rPr lang="en-US" sz="1000" b="1" i="0">
                <a:latin typeface="Arial" panose="020B0604020202020204" pitchFamily="34" charset="0"/>
                <a:ea typeface="Myriad Pro"/>
                <a:cs typeface="Arial" panose="020B0604020202020204" pitchFamily="34" charset="0"/>
              </a:rPr>
              <a:t>weekly growth checks; developmental follow-up</a:t>
            </a:r>
          </a:p>
          <a:p>
            <a:pPr marL="342000" lvl="1" indent="-16200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Community support available – </a:t>
            </a:r>
            <a:r>
              <a:rPr lang="en-US" sz="1000" b="1" i="0">
                <a:effectLst/>
                <a:latin typeface="Arial" panose="020B0604020202020204" pitchFamily="34" charset="0"/>
                <a:ea typeface="Myriad Pro"/>
                <a:cs typeface="Arial" panose="020B0604020202020204" pitchFamily="34" charset="0"/>
              </a:rPr>
              <a:t>young mother group</a:t>
            </a:r>
            <a:endParaRPr lang="en-GB" sz="1000" i="0">
              <a:effectLst/>
              <a:latin typeface="Arial" panose="020B0604020202020204" pitchFamily="34" charset="0"/>
              <a:ea typeface="Microsoft YaHei" panose="020B0503020204020204" pitchFamily="34" charset="-122"/>
              <a:cs typeface="Arial" panose="020B0604020202020204" pitchFamily="34" charset="0"/>
            </a:endParaRPr>
          </a:p>
          <a:p>
            <a:pPr marL="162000" indent="-162000">
              <a:buFont typeface="+mj-lt"/>
              <a:buAutoNum type="arabicPeriod" startAt="5"/>
            </a:pPr>
            <a:r>
              <a:rPr lang="en-GB" sz="1000" i="0">
                <a:latin typeface="Arial" panose="020B0604020202020204" pitchFamily="34" charset="0"/>
                <a:ea typeface="Microsoft YaHei" panose="020B0503020204020204" pitchFamily="34" charset="-122"/>
                <a:cs typeface="Arial" panose="020B0604020202020204" pitchFamily="34" charset="0"/>
              </a:rPr>
              <a:t>Completing </a:t>
            </a:r>
            <a:r>
              <a:rPr lang="en-GB" sz="1000">
                <a:latin typeface="Arial" panose="020B0604020202020204" pitchFamily="34" charset="0"/>
                <a:ea typeface="Microsoft YaHei" panose="020B0503020204020204" pitchFamily="34" charset="-122"/>
                <a:cs typeface="Arial" panose="020B0604020202020204" pitchFamily="34" charset="0"/>
              </a:rPr>
              <a:t>discharge summary and sending to follow-up providers and community health worker</a:t>
            </a:r>
            <a:endParaRPr lang="en-GB" sz="1000" i="0">
              <a:latin typeface="Arial" panose="020B0604020202020204" pitchFamily="34" charset="0"/>
              <a:cs typeface="Arial" panose="020B0604020202020204" pitchFamily="34" charset="0"/>
            </a:endParaRPr>
          </a:p>
          <a:p>
            <a:pPr marL="162000" marR="0" indent="-162000">
              <a:lnSpc>
                <a:spcPct val="107000"/>
              </a:lnSpc>
              <a:spcBef>
                <a:spcPts val="40"/>
              </a:spcBef>
              <a:spcAft>
                <a:spcPts val="0"/>
              </a:spcAft>
              <a:buNone/>
            </a:pP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162000" marR="0" indent="-162000">
              <a:lnSpc>
                <a:spcPct val="107000"/>
              </a:lnSpc>
              <a:spcBef>
                <a:spcPts val="40"/>
              </a:spcBef>
              <a:spcAft>
                <a:spcPts val="0"/>
              </a:spcAft>
              <a:buNone/>
            </a:pPr>
            <a:r>
              <a:rPr lang="en-US" sz="1000" b="1" i="0" kern="1200">
                <a:solidFill>
                  <a:srgbClr val="000000"/>
                </a:solidFill>
                <a:effectLst/>
                <a:latin typeface="Arial" panose="020B0604020202020204" pitchFamily="34" charset="0"/>
                <a:ea typeface="Myriad Pro"/>
                <a:cs typeface="Arial" panose="020B0604020202020204" pitchFamily="34" charset="0"/>
              </a:rPr>
              <a:t>Debriefing </a:t>
            </a:r>
            <a:r>
              <a:rPr lang="en-US" sz="1000" b="0" i="0" kern="1200">
                <a:solidFill>
                  <a:srgbClr val="000000"/>
                </a:solidFill>
                <a:effectLst/>
                <a:latin typeface="Arial" panose="020B0604020202020204" pitchFamily="34" charset="0"/>
                <a:ea typeface="Myriad Pro"/>
                <a:cs typeface="Arial" panose="020B0604020202020204" pitchFamily="34" charset="0"/>
              </a:rPr>
              <a:t>– participant self-reflect and give feedback in their roles. </a:t>
            </a: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162000" marR="0" indent="-162000">
              <a:lnSpc>
                <a:spcPct val="107000"/>
              </a:lnSpc>
              <a:spcBef>
                <a:spcPts val="0"/>
              </a:spcBef>
              <a:spcAft>
                <a:spcPts val="0"/>
              </a:spcAft>
              <a:buNone/>
            </a:pPr>
            <a:r>
              <a:rPr lang="en-US" sz="1000" b="0" i="1" kern="1200">
                <a:solidFill>
                  <a:srgbClr val="000000"/>
                </a:solidFill>
                <a:effectLst/>
                <a:latin typeface="Arial" panose="020B0604020202020204" pitchFamily="34" charset="0"/>
                <a:ea typeface="Myriad Pro"/>
                <a:cs typeface="Arial" panose="020B0604020202020204" pitchFamily="34" charset="0"/>
              </a:rPr>
              <a:t>Provision of care (performance objectives) </a:t>
            </a:r>
          </a:p>
          <a:p>
            <a:pPr marL="162000" marR="0" indent="-16200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was done well?  </a:t>
            </a:r>
            <a:endParaRPr lang="en-US" sz="1000" kern="100">
              <a:solidFill>
                <a:schemeClr val="tx1"/>
              </a:solidFill>
              <a:effectLst/>
              <a:latin typeface="Arial" panose="020B0604020202020204" pitchFamily="34" charset="0"/>
              <a:ea typeface="Myriad Pro"/>
              <a:cs typeface="Arial" panose="020B0604020202020204" pitchFamily="34" charset="0"/>
            </a:endParaRPr>
          </a:p>
          <a:p>
            <a:pPr marL="162000" marR="0" indent="-16200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kern="100">
              <a:solidFill>
                <a:schemeClr val="tx1"/>
              </a:solidFill>
              <a:effectLst/>
              <a:latin typeface="Arial" panose="020B0604020202020204" pitchFamily="34" charset="0"/>
              <a:ea typeface="Myriad Pro"/>
              <a:cs typeface="Arial" panose="020B0604020202020204" pitchFamily="34" charset="0"/>
            </a:endParaRPr>
          </a:p>
          <a:p>
            <a:pPr marL="162000" marR="0" indent="-16200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will you change the next time?</a:t>
            </a:r>
          </a:p>
          <a:p>
            <a:pPr marL="162000" marR="0" indent="-162000">
              <a:lnSpc>
                <a:spcPct val="107000"/>
              </a:lnSpc>
              <a:spcBef>
                <a:spcPts val="0"/>
              </a:spcBef>
              <a:spcAft>
                <a:spcPts val="0"/>
              </a:spcAft>
              <a:buFont typeface="Arial" panose="020B0604020202020204" pitchFamily="34" charset="0"/>
              <a:buChar char="•"/>
            </a:pPr>
            <a:r>
              <a:rPr lang="en-US" sz="1000" kern="0">
                <a:effectLst/>
                <a:latin typeface="Arial" panose="020B0604020202020204" pitchFamily="34" charset="0"/>
                <a:ea typeface="Times New Roman" panose="02020603050405020304" pitchFamily="18" charset="0"/>
                <a:cs typeface="Arial" panose="020B0604020202020204" pitchFamily="34" charset="0"/>
              </a:rPr>
              <a:t>What data  was used </a:t>
            </a:r>
            <a:r>
              <a:rPr lang="en-US" sz="1000" kern="0">
                <a:latin typeface="Arial" panose="020B0604020202020204" pitchFamily="34" charset="0"/>
                <a:ea typeface="Times New Roman" panose="02020603050405020304" pitchFamily="18" charset="0"/>
                <a:cs typeface="Arial" panose="020B0604020202020204" pitchFamily="34" charset="0"/>
              </a:rPr>
              <a:t>for discharge planning and communicated to follow-up providers</a:t>
            </a:r>
            <a:r>
              <a:rPr lang="en-US" sz="1000" kern="0">
                <a:effectLst/>
                <a:latin typeface="Arial" panose="020B0604020202020204" pitchFamily="34" charset="0"/>
                <a:ea typeface="Times New Roman" panose="02020603050405020304" pitchFamily="18" charset="0"/>
                <a:cs typeface="Arial" panose="020B0604020202020204" pitchFamily="34" charset="0"/>
              </a:rPr>
              <a:t>?</a:t>
            </a:r>
          </a:p>
          <a:p>
            <a:pPr marL="162000" marR="0" indent="-162000">
              <a:lnSpc>
                <a:spcPct val="107000"/>
              </a:lnSpc>
              <a:spcBef>
                <a:spcPts val="0"/>
              </a:spcBef>
              <a:spcAft>
                <a:spcPts val="0"/>
              </a:spcAft>
              <a:buFont typeface="Arial" panose="020B0604020202020204" pitchFamily="34" charset="0"/>
              <a:buChar char="•"/>
            </a:pPr>
            <a:endParaRPr lang="en-US" sz="1000" kern="100">
              <a:effectLst/>
              <a:latin typeface="Arial" panose="020B0604020202020204" pitchFamily="34" charset="0"/>
              <a:ea typeface="Calibri" panose="020F0502020204030204" pitchFamily="34" charset="0"/>
              <a:cs typeface="Arial" panose="020B0604020202020204" pitchFamily="34" charset="0"/>
            </a:endParaRPr>
          </a:p>
          <a:p>
            <a:pPr marL="162000" marR="0" indent="-162000">
              <a:lnSpc>
                <a:spcPct val="107000"/>
              </a:lnSpc>
              <a:spcBef>
                <a:spcPts val="0"/>
              </a:spcBef>
              <a:spcAft>
                <a:spcPts val="0"/>
              </a:spcAft>
              <a:buNone/>
            </a:pPr>
            <a:r>
              <a:rPr lang="en-GB" sz="1000" b="0" i="1" kern="1200">
                <a:solidFill>
                  <a:srgbClr val="000000"/>
                </a:solidFill>
                <a:effectLst/>
                <a:latin typeface="Arial" panose="020B0604020202020204" pitchFamily="34" charset="0"/>
                <a:ea typeface="Myriad Pro"/>
                <a:cs typeface="Arial" panose="020B0604020202020204" pitchFamily="34" charset="0"/>
              </a:rPr>
              <a:t>Experience of care</a:t>
            </a:r>
            <a:endParaRPr lang="en-US" sz="1000" b="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US" sz="10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2240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4464-8271-8F72-7793-A8312A959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68623-1C65-BD6B-3336-2928B4026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8F64E4-8366-606D-B7EA-C0C0B499900B}"/>
              </a:ext>
            </a:extLst>
          </p:cNvPr>
          <p:cNvSpPr>
            <a:spLocks noGrp="1"/>
          </p:cNvSpPr>
          <p:nvPr>
            <p:ph type="body" idx="1"/>
          </p:nvPr>
        </p:nvSpPr>
        <p:spPr>
          <a:xfrm>
            <a:off x="685800" y="4400549"/>
            <a:ext cx="5486400" cy="4250155"/>
          </a:xfrm>
        </p:spPr>
        <p:txBody>
          <a:bodyPr/>
          <a:lstStyle/>
          <a:p>
            <a:r>
              <a:rPr lang="en-US" sz="1000" b="1" i="0" kern="100">
                <a:effectLst/>
                <a:latin typeface="Arial" panose="020B0604020202020204" pitchFamily="34" charset="0"/>
                <a:ea typeface="Calibri" panose="020F0502020204030204" pitchFamily="34" charset="0"/>
                <a:cs typeface="Arial" panose="020B0604020202020204" pitchFamily="34" charset="0"/>
              </a:rPr>
              <a:t>Simulation</a:t>
            </a:r>
          </a:p>
          <a:p>
            <a:endParaRPr lang="en-US" sz="1000" b="1" i="0" kern="100">
              <a:effectLst/>
              <a:latin typeface="Arial" panose="020B0604020202020204" pitchFamily="34" charset="0"/>
              <a:ea typeface="Calibri" panose="020F0502020204030204" pitchFamily="34" charset="0"/>
              <a:cs typeface="Arial" panose="020B0604020202020204" pitchFamily="34" charset="0"/>
            </a:endParaRPr>
          </a:p>
          <a:p>
            <a:r>
              <a:rPr lang="en-US" sz="1000" b="1" i="0" kern="10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a:effectLst/>
                <a:latin typeface="Arial" panose="020B0604020202020204" pitchFamily="34" charset="0"/>
                <a:ea typeface="Calibri" panose="020F0502020204030204" pitchFamily="34" charset="0"/>
                <a:cs typeface="Arial" panose="020B0604020202020204" pitchFamily="34" charset="0"/>
              </a:rPr>
              <a:t>– participants demonstrate postnatal care with concerns for child abuse.</a:t>
            </a:r>
          </a:p>
          <a:p>
            <a:pPr marL="162000" indent="-162000">
              <a:buFont typeface="+mj-lt"/>
              <a:buAutoNum type="arabicPeriod"/>
            </a:pPr>
            <a:r>
              <a:rPr lang="en-US" sz="1000" i="0">
                <a:latin typeface="Arial" panose="020B0604020202020204" pitchFamily="34" charset="0"/>
                <a:cs typeface="Arial" panose="020B0604020202020204" pitchFamily="34" charset="0"/>
              </a:rPr>
              <a:t>Taking full history of pregnancy, childbirth and postnatal period - including social support and gender-based violence and feeding history for Pierre</a:t>
            </a:r>
          </a:p>
          <a:p>
            <a:pPr marL="162000" indent="-162000">
              <a:buFont typeface="+mj-lt"/>
              <a:buAutoNum type="arabicPeriod" startAt="2"/>
            </a:pPr>
            <a:r>
              <a:rPr lang="en-GB" sz="1000" i="0">
                <a:latin typeface="Arial" panose="020B0604020202020204" pitchFamily="34" charset="0"/>
                <a:cs typeface="Arial" panose="020B0604020202020204" pitchFamily="34" charset="0"/>
              </a:rPr>
              <a:t>Performing a complete examination, </a:t>
            </a:r>
            <a:r>
              <a:rPr lang="en-US" sz="1000" i="0">
                <a:latin typeface="Arial" panose="020B0604020202020204" pitchFamily="34" charset="0"/>
                <a:cs typeface="Arial" panose="020B0604020202020204" pitchFamily="34" charset="0"/>
              </a:rPr>
              <a:t>carefully documenting findings</a:t>
            </a:r>
            <a:endParaRPr lang="en-GB" sz="1000" i="0">
              <a:latin typeface="Arial" panose="020B0604020202020204" pitchFamily="34" charset="0"/>
              <a:cs typeface="Arial" panose="020B0604020202020204" pitchFamily="34" charset="0"/>
            </a:endParaRPr>
          </a:p>
          <a:p>
            <a:pPr marL="162000" indent="-162000">
              <a:buFont typeface="+mj-lt"/>
              <a:buAutoNum type="arabicPeriod" startAt="2"/>
            </a:pPr>
            <a:r>
              <a:rPr lang="en-GB" sz="1000" i="0">
                <a:latin typeface="Arial" panose="020B0604020202020204" pitchFamily="34" charset="0"/>
                <a:cs typeface="Arial" panose="020B0604020202020204" pitchFamily="34" charset="0"/>
              </a:rPr>
              <a:t>Referring to appropriate senior member of staff responsible for child protection following child protection guidelines and reporting</a:t>
            </a:r>
          </a:p>
          <a:p>
            <a:pPr marL="342000" indent="-162000">
              <a:buFont typeface="Arial" panose="020B0604020202020204" pitchFamily="34" charset="0"/>
              <a:buChar char="•"/>
            </a:pPr>
            <a:r>
              <a:rPr lang="en-US" sz="1000" i="0">
                <a:latin typeface="Arial" panose="020B0604020202020204" pitchFamily="34" charset="0"/>
                <a:cs typeface="Arial" panose="020B0604020202020204" pitchFamily="34" charset="0"/>
              </a:rPr>
              <a:t>Explaining  to Aimee that Pierre has not gained weight, looks unwell and will need admission</a:t>
            </a:r>
            <a:endParaRPr lang="en-GB" sz="1000" i="0">
              <a:latin typeface="Arial" panose="020B0604020202020204" pitchFamily="34" charset="0"/>
              <a:cs typeface="Arial" panose="020B0604020202020204" pitchFamily="34" charset="0"/>
            </a:endParaRPr>
          </a:p>
          <a:p>
            <a:pPr marL="342000" indent="-162000">
              <a:buFont typeface="Arial" panose="020B0604020202020204" pitchFamily="34" charset="0"/>
              <a:buChar char="•"/>
            </a:pPr>
            <a:r>
              <a:rPr lang="en-US" sz="1000" i="0">
                <a:latin typeface="Arial" panose="020B0604020202020204" pitchFamily="34" charset="0"/>
                <a:cs typeface="Arial" panose="020B0604020202020204" pitchFamily="34" charset="0"/>
              </a:rPr>
              <a:t>Admitting Pierre for investigations, treatment, care and protection, following national guidelines</a:t>
            </a:r>
          </a:p>
          <a:p>
            <a:pPr marL="342000" indent="-162000">
              <a:buFont typeface="Arial" panose="020B0604020202020204" pitchFamily="34" charset="0"/>
              <a:buChar char="•"/>
            </a:pPr>
            <a:r>
              <a:rPr lang="en-US" sz="1000" i="0">
                <a:latin typeface="Arial" panose="020B0604020202020204" pitchFamily="34" charset="0"/>
                <a:cs typeface="Arial" panose="020B0604020202020204" pitchFamily="34" charset="0"/>
              </a:rPr>
              <a:t>Referring Aimee for psychological assessment and support.</a:t>
            </a:r>
            <a:endParaRPr lang="en-GB" sz="1000" i="0">
              <a:latin typeface="Arial" panose="020B0604020202020204" pitchFamily="34" charset="0"/>
              <a:cs typeface="Arial" panose="020B0604020202020204" pitchFamily="34" charset="0"/>
            </a:endParaRPr>
          </a:p>
          <a:p>
            <a:pPr marL="0" marR="0" indent="0">
              <a:lnSpc>
                <a:spcPct val="107000"/>
              </a:lnSpc>
              <a:spcBef>
                <a:spcPts val="40"/>
              </a:spcBef>
              <a:spcAft>
                <a:spcPts val="0"/>
              </a:spcAft>
              <a:buNone/>
            </a:pP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a:solidFill>
                  <a:srgbClr val="000000"/>
                </a:solidFill>
                <a:effectLst/>
                <a:latin typeface="Arial" panose="020B0604020202020204" pitchFamily="34" charset="0"/>
                <a:ea typeface="Myriad Pro"/>
                <a:cs typeface="Arial" panose="020B0604020202020204" pitchFamily="34" charset="0"/>
              </a:rPr>
              <a:t>Debriefing </a:t>
            </a:r>
            <a:r>
              <a:rPr lang="en-US" sz="1000" b="0" i="0" kern="1200">
                <a:solidFill>
                  <a:srgbClr val="000000"/>
                </a:solidFill>
                <a:effectLst/>
                <a:latin typeface="Arial" panose="020B0604020202020204" pitchFamily="34" charset="0"/>
                <a:ea typeface="Myriad Pro"/>
                <a:cs typeface="Arial" panose="020B0604020202020204" pitchFamily="34" charset="0"/>
              </a:rPr>
              <a:t>– participant self-reflect and give feedback in their roles. </a:t>
            </a: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0"/>
              </a:spcBef>
              <a:spcAft>
                <a:spcPts val="0"/>
              </a:spcAft>
              <a:buNone/>
            </a:pPr>
            <a:r>
              <a:rPr lang="en-US" sz="1000" b="0" i="1" kern="1200">
                <a:solidFill>
                  <a:srgbClr val="000000"/>
                </a:solidFill>
                <a:effectLst/>
                <a:latin typeface="Arial" panose="020B0604020202020204" pitchFamily="34" charset="0"/>
                <a:ea typeface="Myriad Pro"/>
                <a:cs typeface="Arial" panose="020B0604020202020204" pitchFamily="34" charset="0"/>
              </a:rPr>
              <a:t>Provision of care (performance objectives)</a:t>
            </a:r>
          </a:p>
          <a:p>
            <a:pPr marL="171450" marR="0" indent="-17145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was done well?  </a:t>
            </a:r>
            <a:endParaRPr lang="en-US" sz="1000" kern="10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kern="10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r>
              <a:rPr lang="en-US" sz="1000" kern="0">
                <a:effectLst/>
                <a:latin typeface="Arial" panose="020B0604020202020204" pitchFamily="34" charset="0"/>
                <a:ea typeface="Times New Roman" panose="02020603050405020304" pitchFamily="18" charset="0"/>
                <a:cs typeface="Arial" panose="020B0604020202020204" pitchFamily="34" charset="0"/>
              </a:rPr>
              <a:t>Was data recorded and used?</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0" i="0" kern="0">
                <a:latin typeface="Arial" panose="020B0604020202020204" pitchFamily="34" charset="0"/>
                <a:ea typeface="Calibri" panose="020F0502020204030204" pitchFamily="34" charset="0"/>
                <a:cs typeface="Arial" panose="020B0604020202020204" pitchFamily="34" charset="0"/>
              </a:rPr>
              <a:t>Did the health worker use the child protection protocol of the health facility?</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00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a:solidFill>
                  <a:srgbClr val="000000"/>
                </a:solidFill>
                <a:effectLst/>
                <a:latin typeface="Arial" panose="020B0604020202020204" pitchFamily="34" charset="0"/>
                <a:ea typeface="Myriad Pro"/>
                <a:cs typeface="Arial" panose="020B0604020202020204" pitchFamily="34" charset="0"/>
              </a:rPr>
              <a:t>Experience of care</a:t>
            </a:r>
            <a:endParaRPr lang="en-US" sz="1000" b="0" kern="10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kern="0">
                <a:latin typeface="Arial" panose="020B0604020202020204" pitchFamily="34" charset="0"/>
                <a:ea typeface="Calibri" panose="020F0502020204030204" pitchFamily="34" charset="0"/>
                <a:cs typeface="Arial" panose="020B0604020202020204" pitchFamily="34" charset="0"/>
              </a:rPr>
              <a:t>Was the health worker </a:t>
            </a:r>
            <a:r>
              <a:rPr lang="en-GB" sz="1000" b="0" i="0" kern="0" noProof="0">
                <a:effectLst/>
                <a:latin typeface="Arial" panose="020B0604020202020204" pitchFamily="34" charset="0"/>
                <a:ea typeface="Calibri" panose="020F0502020204030204" pitchFamily="34" charset="0"/>
                <a:cs typeface="Arial" panose="020B0604020202020204" pitchFamily="34" charset="0"/>
              </a:rPr>
              <a:t>judgemental</a:t>
            </a:r>
            <a:r>
              <a:rPr lang="en-US" sz="1000" b="0" i="0" kern="0">
                <a:effectLst/>
                <a:latin typeface="Arial" panose="020B0604020202020204" pitchFamily="34" charset="0"/>
                <a:ea typeface="Calibri" panose="020F0502020204030204" pitchFamily="34" charset="0"/>
                <a:cs typeface="Arial" panose="020B0604020202020204" pitchFamily="34" charset="0"/>
              </a:rPr>
              <a:t>?</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40"/>
              </a:spcBef>
              <a:spcAft>
                <a:spcPts val="0"/>
              </a:spcAft>
              <a:buNone/>
            </a:pPr>
            <a:endParaRPr lang="en-US" sz="2800" b="0" i="0" kern="1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7322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9CFE-8A82-1C73-BFD6-6AA07B518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1991F-E707-9BEF-97FE-90F175522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91E5C-9E0A-3FF7-FF07-7D592897C567}"/>
              </a:ext>
            </a:extLst>
          </p:cNvPr>
          <p:cNvSpPr>
            <a:spLocks noGrp="1"/>
          </p:cNvSpPr>
          <p:nvPr>
            <p:ph type="body" idx="1"/>
          </p:nvPr>
        </p:nvSpPr>
        <p:spPr>
          <a:xfrm>
            <a:off x="685800" y="4400550"/>
            <a:ext cx="5486400" cy="4334376"/>
          </a:xfrm>
        </p:spPr>
        <p:txBody>
          <a:bodyPr/>
          <a:lstStyle/>
          <a:p>
            <a:r>
              <a:rPr lang="en-US" sz="1000" b="1" i="0" kern="100">
                <a:effectLst/>
                <a:latin typeface="Arial" panose="020B0604020202020204" pitchFamily="34" charset="0"/>
                <a:ea typeface="Calibri" panose="020F0502020204030204" pitchFamily="34" charset="0"/>
                <a:cs typeface="Arial" panose="020B0604020202020204" pitchFamily="34" charset="0"/>
              </a:rPr>
              <a:t>Simulation</a:t>
            </a:r>
          </a:p>
          <a:p>
            <a:endParaRPr lang="en-US" sz="1000" b="1" i="0" kern="100">
              <a:effectLst/>
              <a:latin typeface="Arial" panose="020B0604020202020204" pitchFamily="34" charset="0"/>
              <a:ea typeface="Calibri" panose="020F0502020204030204" pitchFamily="34" charset="0"/>
              <a:cs typeface="Arial" panose="020B0604020202020204" pitchFamily="34" charset="0"/>
            </a:endParaRPr>
          </a:p>
          <a:p>
            <a:r>
              <a:rPr lang="en-US" sz="1000" b="1" i="0" kern="10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a:effectLst/>
                <a:latin typeface="Arial" panose="020B0604020202020204" pitchFamily="34" charset="0"/>
                <a:ea typeface="Calibri" panose="020F0502020204030204" pitchFamily="34" charset="0"/>
                <a:cs typeface="Arial" panose="020B0604020202020204" pitchFamily="34" charset="0"/>
              </a:rPr>
              <a:t>– participants demonstrate preparing for discharge and counselling in a setting of emergency temporary housing and medical care.</a:t>
            </a:r>
            <a:endParaRPr lang="en-US" sz="1000" b="0" i="0">
              <a:latin typeface="Arial" panose="020B0604020202020204" pitchFamily="34" charset="0"/>
              <a:cs typeface="Arial" panose="020B0604020202020204" pitchFamily="34" charset="0"/>
            </a:endParaRPr>
          </a:p>
          <a:p>
            <a:pPr marL="228600" indent="-228600">
              <a:buAutoNum type="arabicPeriod"/>
            </a:pPr>
            <a:r>
              <a:rPr lang="en-US" sz="1000" i="0" spc="-15">
                <a:effectLst/>
                <a:latin typeface="Arial" panose="020B0604020202020204" pitchFamily="34" charset="0"/>
                <a:ea typeface="Myriad Pro"/>
                <a:cs typeface="Arial" panose="020B0604020202020204" pitchFamily="34" charset="0"/>
              </a:rPr>
              <a:t>Examining Marie-Christine and reviewing her newborn record</a:t>
            </a:r>
          </a:p>
          <a:p>
            <a:pPr marL="228600" indent="-228600">
              <a:buAutoNum type="arabicPeriod"/>
            </a:pPr>
            <a:r>
              <a:rPr lang="en-US" sz="1000" i="0" spc="-15">
                <a:effectLst/>
                <a:latin typeface="Arial" panose="020B0604020202020204" pitchFamily="34" charset="0"/>
                <a:ea typeface="Myriad Pro"/>
                <a:cs typeface="Arial" panose="020B0604020202020204" pitchFamily="34" charset="0"/>
              </a:rPr>
              <a:t>Assessing if discharge criteria have been met</a:t>
            </a:r>
          </a:p>
          <a:p>
            <a:pPr marL="228600" indent="-228600">
              <a:buAutoNum type="arabicPeriod"/>
            </a:pPr>
            <a:r>
              <a:rPr lang="en-US" sz="1000" i="0" spc="-15">
                <a:effectLst/>
                <a:latin typeface="Arial" panose="020B0604020202020204" pitchFamily="34" charset="0"/>
                <a:ea typeface="Myriad Pro"/>
                <a:cs typeface="Arial" panose="020B0604020202020204" pitchFamily="34" charset="0"/>
              </a:rPr>
              <a:t>Counseling </a:t>
            </a:r>
            <a:r>
              <a:rPr lang="en-US" sz="1000" i="0">
                <a:effectLst/>
                <a:latin typeface="Arial" panose="020B0604020202020204" pitchFamily="34" charset="0"/>
                <a:ea typeface="Myriad Pro"/>
                <a:cs typeface="Arial" panose="020B0604020202020204" pitchFamily="34" charset="0"/>
              </a:rPr>
              <a:t>for care at home</a:t>
            </a:r>
            <a:r>
              <a:rPr lang="en-US" sz="1000" i="0" spc="-65">
                <a:effectLst/>
                <a:latin typeface="Arial" panose="020B0604020202020204" pitchFamily="34" charset="0"/>
                <a:ea typeface="Myriad Pro"/>
                <a:cs typeface="Arial" panose="020B0604020202020204" pitchFamily="34" charset="0"/>
              </a:rPr>
              <a:t> – feeding, thermal care, danger signs, nurturing care, sleep and additional safety concerns in the emergency environment:</a:t>
            </a:r>
          </a:p>
          <a:p>
            <a:pPr marL="342000" lvl="1" indent="-162000">
              <a:buFont typeface="Arial" panose="020B0604020202020204" pitchFamily="34" charset="0"/>
              <a:buChar char="•"/>
            </a:pPr>
            <a:r>
              <a:rPr lang="en-US" sz="1000" i="0">
                <a:latin typeface="Arial" panose="020B0604020202020204" pitchFamily="34" charset="0"/>
                <a:cs typeface="Arial" panose="020B0604020202020204" pitchFamily="34" charset="0"/>
              </a:rPr>
              <a:t>environmental factors such as cold or heat</a:t>
            </a:r>
          </a:p>
          <a:p>
            <a:pPr marL="342000" lvl="1" indent="-162000">
              <a:buFont typeface="Arial" panose="020B0604020202020204" pitchFamily="34" charset="0"/>
              <a:buChar char="•"/>
            </a:pPr>
            <a:r>
              <a:rPr lang="en-US" sz="1000" i="0">
                <a:latin typeface="Arial" panose="020B0604020202020204" pitchFamily="34" charset="0"/>
                <a:cs typeface="Arial" panose="020B0604020202020204" pitchFamily="34" charset="0"/>
              </a:rPr>
              <a:t>access to water sanitation and hygiene facilities</a:t>
            </a:r>
          </a:p>
          <a:p>
            <a:pPr marL="342000" lvl="1" indent="-162000">
              <a:buFont typeface="Arial" panose="020B0604020202020204" pitchFamily="34" charset="0"/>
              <a:buChar char="•"/>
            </a:pPr>
            <a:r>
              <a:rPr lang="en-US" sz="1000" i="0">
                <a:latin typeface="Arial" panose="020B0604020202020204" pitchFamily="34" charset="0"/>
                <a:cs typeface="Arial" panose="020B0604020202020204" pitchFamily="34" charset="0"/>
              </a:rPr>
              <a:t>cooking and smoke generated by cooking, heating or tobacco smoking in tent</a:t>
            </a:r>
            <a:endParaRPr lang="en-US" sz="1000" i="0" spc="-65">
              <a:effectLst/>
              <a:latin typeface="Arial" panose="020B0604020202020204" pitchFamily="34" charset="0"/>
              <a:ea typeface="Myriad Pro"/>
              <a:cs typeface="Arial" panose="020B0604020202020204" pitchFamily="34" charset="0"/>
            </a:endParaRPr>
          </a:p>
          <a:p>
            <a:pPr marL="228600" indent="-228600">
              <a:buFont typeface="+mj-lt"/>
              <a:buAutoNum type="arabicPeriod" startAt="4"/>
            </a:pPr>
            <a:r>
              <a:rPr lang="en-US" sz="1000" i="0">
                <a:effectLst/>
                <a:latin typeface="Arial" panose="020B0604020202020204" pitchFamily="34" charset="0"/>
                <a:ea typeface="Myriad Pro"/>
                <a:cs typeface="Arial" panose="020B0604020202020204" pitchFamily="34" charset="0"/>
              </a:rPr>
              <a:t>Explaining the plan for</a:t>
            </a:r>
            <a:r>
              <a:rPr lang="en-US" sz="1000" i="0" spc="-60">
                <a:effectLst/>
                <a:latin typeface="Arial" panose="020B0604020202020204" pitchFamily="34" charset="0"/>
                <a:ea typeface="Myriad Pro"/>
                <a:cs typeface="Arial" panose="020B0604020202020204" pitchFamily="34" charset="0"/>
              </a:rPr>
              <a:t> </a:t>
            </a:r>
            <a:r>
              <a:rPr lang="en-US" sz="1000" i="0">
                <a:effectLst/>
                <a:latin typeface="Arial" panose="020B0604020202020204" pitchFamily="34" charset="0"/>
                <a:ea typeface="Myriad Pro"/>
                <a:cs typeface="Arial" panose="020B0604020202020204" pitchFamily="34" charset="0"/>
              </a:rPr>
              <a:t>follow-up</a:t>
            </a:r>
          </a:p>
          <a:p>
            <a:pPr marL="342000" lvl="1" indent="-162000">
              <a:buFont typeface="Arial" panose="020B0604020202020204" pitchFamily="34" charset="0"/>
              <a:buChar char="•"/>
            </a:pPr>
            <a:r>
              <a:rPr lang="en-US" sz="1000" i="0">
                <a:latin typeface="Arial" panose="020B0604020202020204" pitchFamily="34" charset="0"/>
                <a:ea typeface="Myriad Pro"/>
                <a:cs typeface="Arial" panose="020B0604020202020204" pitchFamily="34" charset="0"/>
              </a:rPr>
              <a:t>What, where, when and why – </a:t>
            </a:r>
            <a:r>
              <a:rPr lang="en-US" sz="1000" b="1">
                <a:latin typeface="Arial" panose="020B0604020202020204" pitchFamily="34" charset="0"/>
                <a:ea typeface="Myriad Pro"/>
                <a:cs typeface="Arial" panose="020B0604020202020204" pitchFamily="34" charset="0"/>
              </a:rPr>
              <a:t>home visits by midwife; outpatient visits for illness</a:t>
            </a:r>
            <a:endParaRPr lang="en-US" sz="1000" b="1" i="0">
              <a:latin typeface="Arial" panose="020B0604020202020204" pitchFamily="34" charset="0"/>
              <a:ea typeface="Myriad Pro"/>
              <a:cs typeface="Arial" panose="020B0604020202020204" pitchFamily="34" charset="0"/>
            </a:endParaRPr>
          </a:p>
          <a:p>
            <a:pPr marL="342000" lvl="1" indent="-162000">
              <a:buFont typeface="Arial" panose="020B0604020202020204" pitchFamily="34" charset="0"/>
              <a:buChar char="•"/>
            </a:pPr>
            <a:r>
              <a:rPr lang="en-US" sz="1000" i="0">
                <a:effectLst/>
                <a:latin typeface="Arial" panose="020B0604020202020204" pitchFamily="34" charset="0"/>
                <a:ea typeface="Myriad Pro"/>
                <a:cs typeface="Arial" panose="020B0604020202020204" pitchFamily="34" charset="0"/>
              </a:rPr>
              <a:t>Community support available – </a:t>
            </a:r>
            <a:r>
              <a:rPr lang="en-US" sz="1000" b="1">
                <a:latin typeface="Arial" panose="020B0604020202020204" pitchFamily="34" charset="0"/>
                <a:ea typeface="Myriad Pro"/>
                <a:cs typeface="Arial" panose="020B0604020202020204" pitchFamily="34" charset="0"/>
              </a:rPr>
              <a:t>mother-baby groups, baby-friendly spaces</a:t>
            </a:r>
            <a:endParaRPr lang="en-GB" sz="1000" i="0">
              <a:effectLst/>
              <a:latin typeface="Arial" panose="020B0604020202020204" pitchFamily="34" charset="0"/>
              <a:ea typeface="Microsoft YaHei" panose="020B0503020204020204" pitchFamily="34" charset="-122"/>
              <a:cs typeface="Arial" panose="020B0604020202020204" pitchFamily="34" charset="0"/>
            </a:endParaRPr>
          </a:p>
          <a:p>
            <a:pPr marL="228600" indent="-228600">
              <a:buFont typeface="+mj-lt"/>
              <a:buAutoNum type="arabicPeriod" startAt="5"/>
            </a:pPr>
            <a:r>
              <a:rPr lang="en-GB" sz="1000" i="0">
                <a:latin typeface="Arial" panose="020B0604020202020204" pitchFamily="34" charset="0"/>
                <a:ea typeface="Microsoft YaHei" panose="020B0503020204020204" pitchFamily="34" charset="-122"/>
                <a:cs typeface="Arial" panose="020B0604020202020204" pitchFamily="34" charset="0"/>
              </a:rPr>
              <a:t>Completing </a:t>
            </a:r>
            <a:r>
              <a:rPr lang="en-GB" sz="1000">
                <a:latin typeface="Arial" panose="020B0604020202020204" pitchFamily="34" charset="0"/>
                <a:ea typeface="Microsoft YaHei" panose="020B0503020204020204" pitchFamily="34" charset="-122"/>
                <a:cs typeface="Arial" panose="020B0604020202020204" pitchFamily="34" charset="0"/>
              </a:rPr>
              <a:t>discharge summary for midwife and mother’s records</a:t>
            </a:r>
            <a:endParaRPr lang="en-US" sz="1000" i="0">
              <a:latin typeface="Arial" panose="020B0604020202020204" pitchFamily="34" charset="0"/>
              <a:cs typeface="Arial" panose="020B0604020202020204" pitchFamily="34" charset="0"/>
            </a:endParaRPr>
          </a:p>
          <a:p>
            <a:pPr marL="0" marR="0" indent="0">
              <a:lnSpc>
                <a:spcPct val="107000"/>
              </a:lnSpc>
              <a:spcBef>
                <a:spcPts val="40"/>
              </a:spcBef>
              <a:spcAft>
                <a:spcPts val="0"/>
              </a:spcAft>
              <a:buNone/>
            </a:pP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a:solidFill>
                  <a:srgbClr val="000000"/>
                </a:solidFill>
                <a:effectLst/>
                <a:latin typeface="Arial" panose="020B0604020202020204" pitchFamily="34" charset="0"/>
                <a:ea typeface="Myriad Pro"/>
                <a:cs typeface="Arial" panose="020B0604020202020204" pitchFamily="34" charset="0"/>
              </a:rPr>
              <a:t>Debriefing </a:t>
            </a:r>
            <a:r>
              <a:rPr lang="en-US" sz="1000" b="0" i="0" kern="1200">
                <a:solidFill>
                  <a:srgbClr val="000000"/>
                </a:solidFill>
                <a:effectLst/>
                <a:latin typeface="Arial" panose="020B0604020202020204" pitchFamily="34" charset="0"/>
                <a:ea typeface="Myriad Pro"/>
                <a:cs typeface="Arial" panose="020B0604020202020204" pitchFamily="34" charset="0"/>
              </a:rPr>
              <a:t>– participant self-reflect and give feedback in their roles. </a:t>
            </a: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0"/>
              </a:spcBef>
              <a:spcAft>
                <a:spcPts val="0"/>
              </a:spcAft>
              <a:buNone/>
            </a:pPr>
            <a:r>
              <a:rPr lang="en-US" sz="1000" b="0" i="1" kern="1200">
                <a:solidFill>
                  <a:srgbClr val="000000"/>
                </a:solidFill>
                <a:effectLst/>
                <a:latin typeface="Arial" panose="020B0604020202020204" pitchFamily="34" charset="0"/>
                <a:ea typeface="Myriad Pro"/>
                <a:cs typeface="Arial" panose="020B0604020202020204" pitchFamily="34" charset="0"/>
              </a:rPr>
              <a:t>Provision of care (performance objectives)</a:t>
            </a:r>
          </a:p>
          <a:p>
            <a:pPr marL="171450" marR="0" indent="-17145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was done well?  </a:t>
            </a:r>
            <a:endParaRPr lang="en-US" sz="1000" kern="10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kern="100">
              <a:solidFill>
                <a:schemeClr val="tx1"/>
              </a:solidFill>
              <a:effectLst/>
              <a:latin typeface="Arial" panose="020B0604020202020204" pitchFamily="34" charset="0"/>
              <a:ea typeface="Myriad Pro"/>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pPr>
            <a:r>
              <a:rPr lang="en-GB" sz="1000" kern="1200">
                <a:solidFill>
                  <a:srgbClr val="000000"/>
                </a:solidFill>
                <a:effectLst/>
                <a:latin typeface="Arial" panose="020B0604020202020204" pitchFamily="34" charset="0"/>
                <a:ea typeface="Myriad Pro"/>
                <a:cs typeface="Arial" panose="020B0604020202020204" pitchFamily="34" charset="0"/>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b="0" i="0" kern="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162000" indent="-162000">
              <a:buFont typeface="Arial" panose="020B0604020202020204" pitchFamily="34" charset="0"/>
              <a:buChar char="•"/>
            </a:pPr>
            <a:r>
              <a:rPr lang="en-US" sz="1000" b="0" i="0">
                <a:latin typeface="Arial" panose="020B0604020202020204" pitchFamily="34" charset="0"/>
                <a:cs typeface="Arial" panose="020B0604020202020204" pitchFamily="34" charset="0"/>
              </a:rPr>
              <a:t>Was Francoise’s health and her psychological condition considered?</a:t>
            </a:r>
          </a:p>
          <a:p>
            <a:endParaRPr lang="en-US" sz="1000"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736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50000"/>
              </a:lnSpc>
              <a:spcBef>
                <a:spcPts val="0"/>
              </a:spcBef>
              <a:spcAft>
                <a:spcPct val="0"/>
              </a:spcAft>
              <a:buClrTx/>
              <a:buSzTx/>
              <a:buFontTx/>
              <a:buNone/>
              <a:tabLst/>
              <a:defRPr/>
            </a:pPr>
            <a:r>
              <a:rPr lang="en-GB" sz="1000" b="1" i="0" kern="100" noProof="0">
                <a:effectLst/>
                <a:latin typeface="Arial" panose="020B0604020202020204" pitchFamily="34" charset="0"/>
                <a:ea typeface="Calibri" panose="020F0502020204030204" pitchFamily="34" charset="0"/>
                <a:cs typeface="Arial" panose="020B0604020202020204" pitchFamily="34" charset="0"/>
              </a:rPr>
              <a:t>Simulation</a:t>
            </a:r>
          </a:p>
          <a:p>
            <a:pPr marL="0" marR="0" lvl="0" indent="0" algn="l" defTabSz="914400" rtl="0" eaLnBrk="0" fontAlgn="base" latinLnBrk="0" hangingPunct="0">
              <a:lnSpc>
                <a:spcPct val="150000"/>
              </a:lnSpc>
              <a:spcBef>
                <a:spcPts val="0"/>
              </a:spcBef>
              <a:spcAft>
                <a:spcPct val="0"/>
              </a:spcAft>
              <a:buClrTx/>
              <a:buSzTx/>
              <a:buFontTx/>
              <a:buNone/>
              <a:tabLst/>
              <a:defRPr/>
            </a:pPr>
            <a:endParaRPr lang="en-GB" sz="1000" b="1" i="0" kern="100" noProof="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ts val="0"/>
              </a:spcBef>
              <a:spcAft>
                <a:spcPct val="0"/>
              </a:spcAft>
              <a:buClrTx/>
              <a:buSzTx/>
              <a:buFontTx/>
              <a:buNone/>
              <a:tabLst/>
              <a:defRPr/>
            </a:pPr>
            <a:r>
              <a:rPr lang="en-GB" sz="1000" b="1" i="0" kern="100" noProof="0">
                <a:effectLst/>
                <a:latin typeface="Arial" panose="020B0604020202020204" pitchFamily="34" charset="0"/>
                <a:ea typeface="Calibri" panose="020F0502020204030204" pitchFamily="34" charset="0"/>
                <a:cs typeface="Arial" panose="020B0604020202020204" pitchFamily="34" charset="0"/>
              </a:rPr>
              <a:t>Skills and performance </a:t>
            </a:r>
            <a:r>
              <a:rPr lang="en-GB" sz="1000" b="0" i="0" kern="100" noProof="0">
                <a:effectLst/>
                <a:latin typeface="Arial" panose="020B0604020202020204" pitchFamily="34" charset="0"/>
                <a:ea typeface="Calibri" panose="020F0502020204030204" pitchFamily="34" charset="0"/>
                <a:cs typeface="Arial" panose="020B0604020202020204" pitchFamily="34" charset="0"/>
              </a:rPr>
              <a:t>– participants demonstrate examination and assessment of a newborn with congenital anomalies.</a:t>
            </a:r>
            <a:endParaRPr lang="en-GB" sz="1000" b="0" i="0" noProof="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50000"/>
              </a:lnSpc>
              <a:spcBef>
                <a:spcPts val="0"/>
              </a:spcBef>
              <a:spcAft>
                <a:spcPct val="0"/>
              </a:spcAft>
              <a:buClrTx/>
              <a:buSzTx/>
              <a:buFont typeface="+mj-lt"/>
              <a:buAutoNum type="arabicPeriod"/>
              <a:tabLst/>
              <a:defRPr/>
            </a:pPr>
            <a:r>
              <a:rPr lang="en-GB" sz="1000" b="0" i="0" noProof="0">
                <a:effectLst/>
                <a:latin typeface="Arial" panose="020B0604020202020204" pitchFamily="34" charset="0"/>
                <a:ea typeface="+mn-ea"/>
                <a:cs typeface="Arial" panose="020B0604020202020204" pitchFamily="34" charset="0"/>
              </a:rPr>
              <a:t>Performing an e</a:t>
            </a:r>
            <a:r>
              <a:rPr lang="en-GB" sz="1000" b="0" i="0" noProof="0">
                <a:effectLst/>
                <a:latin typeface="Arial" panose="020B0604020202020204" pitchFamily="34" charset="0"/>
                <a:ea typeface="Myriad Pro Light"/>
                <a:cs typeface="Arial" panose="020B0604020202020204" pitchFamily="34" charset="0"/>
              </a:rPr>
              <a:t>xamination of Aaliyah, including head circumference - </a:t>
            </a:r>
            <a:r>
              <a:rPr lang="en-GB" sz="1000" b="1" i="0" noProof="0">
                <a:effectLst/>
                <a:latin typeface="Arial" panose="020B0604020202020204" pitchFamily="34" charset="0"/>
                <a:ea typeface="Myriad Pro Light"/>
                <a:cs typeface="Arial" panose="020B0604020202020204" pitchFamily="34" charset="0"/>
              </a:rPr>
              <a:t>s</a:t>
            </a:r>
            <a:r>
              <a:rPr lang="en-GB" sz="1000" b="1" i="0" noProof="0">
                <a:effectLst/>
                <a:latin typeface="Arial" panose="020B0604020202020204" pitchFamily="34" charset="0"/>
                <a:ea typeface="Myriad Pro"/>
                <a:cs typeface="Arial" panose="020B0604020202020204" pitchFamily="34" charset="0"/>
              </a:rPr>
              <a:t>evere microcephaly, congenital contractures, marked hypotonicity</a:t>
            </a:r>
          </a:p>
          <a:p>
            <a:pPr marL="228600" marR="0" lvl="0" indent="-228600" algn="l" defTabSz="914400" rtl="0" eaLnBrk="0" fontAlgn="base" latinLnBrk="0" hangingPunct="0">
              <a:lnSpc>
                <a:spcPct val="150000"/>
              </a:lnSpc>
              <a:spcBef>
                <a:spcPts val="0"/>
              </a:spcBef>
              <a:spcAft>
                <a:spcPct val="0"/>
              </a:spcAft>
              <a:buClrTx/>
              <a:buSzTx/>
              <a:buFont typeface="+mj-lt"/>
              <a:buAutoNum type="arabicPeriod"/>
              <a:tabLst/>
              <a:defRPr/>
            </a:pPr>
            <a:r>
              <a:rPr lang="en-GB" sz="1000" b="0" i="0" noProof="0">
                <a:effectLst/>
                <a:latin typeface="Arial" panose="020B0604020202020204" pitchFamily="34" charset="0"/>
                <a:ea typeface="Myriad Pro Light"/>
                <a:cs typeface="Arial" panose="020B0604020202020204" pitchFamily="34" charset="0"/>
              </a:rPr>
              <a:t>Reviewing clinical record and newborn notes – </a:t>
            </a:r>
            <a:r>
              <a:rPr lang="en-GB" sz="1000" b="1" i="0" noProof="0">
                <a:effectLst/>
                <a:latin typeface="Arial" panose="020B0604020202020204" pitchFamily="34" charset="0"/>
                <a:ea typeface="Myriad Pro Light"/>
                <a:cs typeface="Arial" panose="020B0604020202020204" pitchFamily="34" charset="0"/>
              </a:rPr>
              <a:t>poor feeding, low urine output, weight 15% below birthweight</a:t>
            </a:r>
          </a:p>
          <a:p>
            <a:pPr marL="228600" marR="0" lvl="0" indent="-228600" algn="l" defTabSz="914400" rtl="0" eaLnBrk="0" fontAlgn="base" latinLnBrk="0" hangingPunct="0">
              <a:lnSpc>
                <a:spcPct val="150000"/>
              </a:lnSpc>
              <a:spcBef>
                <a:spcPts val="0"/>
              </a:spcBef>
              <a:spcAft>
                <a:spcPct val="0"/>
              </a:spcAft>
              <a:buClrTx/>
              <a:buSzTx/>
              <a:buFont typeface="+mj-lt"/>
              <a:buAutoNum type="arabicPeriod"/>
              <a:tabLst/>
              <a:defRPr/>
            </a:pPr>
            <a:r>
              <a:rPr lang="en-GB" sz="1000" b="0" i="0" noProof="0">
                <a:effectLst/>
                <a:latin typeface="Arial" panose="020B0604020202020204" pitchFamily="34" charset="0"/>
                <a:ea typeface="Myriad Pro Light"/>
                <a:cs typeface="Arial" panose="020B0604020202020204" pitchFamily="34" charset="0"/>
              </a:rPr>
              <a:t>Observing a breastfeed – </a:t>
            </a:r>
            <a:r>
              <a:rPr lang="en-GB" sz="1000" b="1" i="0" noProof="0">
                <a:effectLst/>
                <a:latin typeface="Arial" panose="020B0604020202020204" pitchFamily="34" charset="0"/>
                <a:ea typeface="Myriad Pro Light"/>
                <a:cs typeface="Arial" panose="020B0604020202020204" pitchFamily="34" charset="0"/>
              </a:rPr>
              <a:t>poor attachment and early fatigue</a:t>
            </a:r>
          </a:p>
          <a:p>
            <a:pPr marL="228600" marR="0" lvl="0" indent="-228600" algn="l" defTabSz="914400" rtl="0" eaLnBrk="0" fontAlgn="base" latinLnBrk="0" hangingPunct="0">
              <a:lnSpc>
                <a:spcPct val="150000"/>
              </a:lnSpc>
              <a:spcBef>
                <a:spcPts val="0"/>
              </a:spcBef>
              <a:spcAft>
                <a:spcPct val="0"/>
              </a:spcAft>
              <a:buClrTx/>
              <a:buSzTx/>
              <a:buFont typeface="+mj-lt"/>
              <a:buAutoNum type="arabicPeriod"/>
              <a:tabLst/>
              <a:defRPr/>
            </a:pPr>
            <a:endParaRPr lang="en-GB" sz="1000" b="1" i="0" noProof="0">
              <a:effectLst/>
              <a:latin typeface="Arial" panose="020B0604020202020204" pitchFamily="34" charset="0"/>
              <a:ea typeface="Myriad Pro Light"/>
              <a:cs typeface="Arial" panose="020B0604020202020204" pitchFamily="34" charset="0"/>
            </a:endParaRPr>
          </a:p>
          <a:p>
            <a:pPr>
              <a:spcBef>
                <a:spcPts val="10"/>
              </a:spcBef>
            </a:pPr>
            <a:r>
              <a:rPr lang="en-GB" sz="1000" b="1" i="1" noProof="0">
                <a:latin typeface="Arial" panose="020B0604020202020204" pitchFamily="34" charset="0"/>
                <a:ea typeface="Myriad Pro"/>
                <a:cs typeface="Arial" panose="020B0604020202020204" pitchFamily="34" charset="0"/>
              </a:rPr>
              <a:t>M</a:t>
            </a:r>
            <a:r>
              <a:rPr lang="en-GB" sz="1000" b="1" i="1" noProof="0">
                <a:effectLst/>
                <a:latin typeface="Arial" panose="020B0604020202020204" pitchFamily="34" charset="0"/>
                <a:ea typeface="Myriad Pro"/>
                <a:cs typeface="Arial" panose="020B0604020202020204" pitchFamily="34" charset="0"/>
              </a:rPr>
              <a:t>an</a:t>
            </a:r>
            <a:r>
              <a:rPr lang="en-GB" sz="1000" b="1" i="1" noProof="0">
                <a:effectLst/>
                <a:latin typeface="Arial" panose="020B0604020202020204" pitchFamily="34" charset="0"/>
                <a:ea typeface="Myriad Pro Light"/>
                <a:cs typeface="Arial" panose="020B0604020202020204" pitchFamily="34" charset="0"/>
              </a:rPr>
              <a:t>ag</a:t>
            </a:r>
            <a:r>
              <a:rPr lang="en-GB" sz="1000" b="1" i="1" spc="-5" noProof="0">
                <a:effectLst/>
                <a:latin typeface="Arial" panose="020B0604020202020204" pitchFamily="34" charset="0"/>
                <a:ea typeface="Myriad Pro Light"/>
                <a:cs typeface="Arial" panose="020B0604020202020204" pitchFamily="34" charset="0"/>
              </a:rPr>
              <a:t>ing </a:t>
            </a:r>
            <a:r>
              <a:rPr lang="en-GB" sz="1000" b="1" i="1" noProof="0">
                <a:effectLst/>
                <a:latin typeface="Arial" panose="020B0604020202020204" pitchFamily="34" charset="0"/>
                <a:ea typeface="Myriad Pro Light"/>
                <a:cs typeface="Arial" panose="020B0604020202020204" pitchFamily="34" charset="0"/>
              </a:rPr>
              <a:t>Aaliyah</a:t>
            </a:r>
          </a:p>
          <a:p>
            <a:pPr marL="171450" indent="-171450">
              <a:spcBef>
                <a:spcPts val="10"/>
              </a:spcBef>
              <a:buFont typeface="Arial" panose="020B0604020202020204" pitchFamily="34" charset="0"/>
              <a:buChar char="•"/>
            </a:pPr>
            <a:r>
              <a:rPr lang="en-GB" sz="1000" b="0" i="0" noProof="0">
                <a:effectLst/>
                <a:latin typeface="Arial" panose="020B0604020202020204" pitchFamily="34" charset="0"/>
                <a:ea typeface="Myriad Pro Light"/>
                <a:cs typeface="Arial" panose="020B0604020202020204" pitchFamily="34" charset="0"/>
              </a:rPr>
              <a:t>Providing cup feedings and monitoring growth</a:t>
            </a:r>
          </a:p>
          <a:p>
            <a:pPr marL="162000" indent="-162000">
              <a:spcBef>
                <a:spcPts val="10"/>
              </a:spcBef>
              <a:buFont typeface="Arial" panose="020B0604020202020204" pitchFamily="34" charset="0"/>
              <a:buChar char="•"/>
            </a:pPr>
            <a:r>
              <a:rPr lang="en-GB" sz="1000" i="0" spc="-15" noProof="0">
                <a:effectLst/>
                <a:latin typeface="Arial" panose="020B0604020202020204" pitchFamily="34" charset="0"/>
                <a:ea typeface="Myriad Pro"/>
                <a:cs typeface="Arial" panose="020B0604020202020204" pitchFamily="34" charset="0"/>
              </a:rPr>
              <a:t>Ensuring </a:t>
            </a:r>
            <a:r>
              <a:rPr lang="en-GB" sz="1000" i="0" noProof="0">
                <a:effectLst/>
                <a:latin typeface="Arial" panose="020B0604020202020204" pitchFamily="34" charset="0"/>
                <a:ea typeface="Myriad Pro"/>
                <a:cs typeface="Arial" panose="020B0604020202020204" pitchFamily="34" charset="0"/>
              </a:rPr>
              <a:t>full</a:t>
            </a:r>
            <a:r>
              <a:rPr lang="en-GB" sz="1000" i="0" spc="-35" noProof="0">
                <a:effectLst/>
                <a:latin typeface="Arial" panose="020B0604020202020204" pitchFamily="34" charset="0"/>
                <a:ea typeface="Myriad Pro"/>
                <a:cs typeface="Arial" panose="020B0604020202020204" pitchFamily="34" charset="0"/>
              </a:rPr>
              <a:t> </a:t>
            </a:r>
            <a:r>
              <a:rPr lang="en-GB" sz="1000" i="0" noProof="0">
                <a:effectLst/>
                <a:latin typeface="Arial" panose="020B0604020202020204" pitchFamily="34" charset="0"/>
                <a:ea typeface="Myriad Pro"/>
                <a:cs typeface="Arial" panose="020B0604020202020204" pitchFamily="34" charset="0"/>
              </a:rPr>
              <a:t>neurological</a:t>
            </a:r>
            <a:r>
              <a:rPr lang="en-GB" sz="1000" i="0" spc="-45" noProof="0">
                <a:effectLst/>
                <a:latin typeface="Arial" panose="020B0604020202020204" pitchFamily="34" charset="0"/>
                <a:ea typeface="Myriad Pro"/>
                <a:cs typeface="Arial" panose="020B0604020202020204" pitchFamily="34" charset="0"/>
              </a:rPr>
              <a:t> </a:t>
            </a:r>
            <a:r>
              <a:rPr lang="en-GB" sz="1000" i="0" noProof="0">
                <a:effectLst/>
                <a:latin typeface="Arial" panose="020B0604020202020204" pitchFamily="34" charset="0"/>
                <a:ea typeface="Myriad Pro"/>
                <a:cs typeface="Arial" panose="020B0604020202020204" pitchFamily="34" charset="0"/>
              </a:rPr>
              <a:t>examination performed</a:t>
            </a:r>
          </a:p>
          <a:p>
            <a:pPr marL="162000" indent="-162000">
              <a:spcBef>
                <a:spcPts val="10"/>
              </a:spcBef>
              <a:buFont typeface="Arial" panose="020B0604020202020204" pitchFamily="34" charset="0"/>
              <a:buChar char="•"/>
            </a:pPr>
            <a:r>
              <a:rPr lang="en-GB" sz="1000" i="0" noProof="0">
                <a:latin typeface="Arial" panose="020B0604020202020204" pitchFamily="34" charset="0"/>
                <a:ea typeface="Myriad Pro"/>
                <a:cs typeface="Arial" panose="020B0604020202020204" pitchFamily="34" charset="0"/>
              </a:rPr>
              <a:t>R</a:t>
            </a:r>
            <a:r>
              <a:rPr lang="en-GB" sz="1000" i="0" noProof="0">
                <a:effectLst/>
                <a:latin typeface="Arial" panose="020B0604020202020204" pitchFamily="34" charset="0"/>
                <a:ea typeface="Myriad Pro"/>
                <a:cs typeface="Arial" panose="020B0604020202020204" pitchFamily="34" charset="0"/>
              </a:rPr>
              <a:t>eferring to neurologist and developmental follow-up clinic</a:t>
            </a:r>
          </a:p>
          <a:p>
            <a:pPr marL="162000" indent="-162000">
              <a:spcBef>
                <a:spcPts val="10"/>
              </a:spcBef>
              <a:buFont typeface="Arial" panose="020B0604020202020204" pitchFamily="34" charset="0"/>
              <a:buChar char="•"/>
            </a:pPr>
            <a:r>
              <a:rPr lang="en-GB" sz="1000" i="0" noProof="0">
                <a:latin typeface="Arial" panose="020B0604020202020204" pitchFamily="34" charset="0"/>
                <a:ea typeface="Myriad Pro"/>
                <a:cs typeface="Arial" panose="020B0604020202020204" pitchFamily="34" charset="0"/>
              </a:rPr>
              <a:t>L</a:t>
            </a:r>
            <a:r>
              <a:rPr lang="en-GB" sz="1000" i="0" noProof="0">
                <a:effectLst/>
                <a:latin typeface="Arial" panose="020B0604020202020204" pitchFamily="34" charset="0"/>
                <a:ea typeface="Myriad Pro"/>
                <a:cs typeface="Arial" panose="020B0604020202020204" pitchFamily="34" charset="0"/>
              </a:rPr>
              <a:t>inking family to support groups and referring for psychosocial</a:t>
            </a:r>
            <a:r>
              <a:rPr lang="en-GB" sz="1000" i="0" spc="-20" noProof="0">
                <a:effectLst/>
                <a:latin typeface="Arial" panose="020B0604020202020204" pitchFamily="34" charset="0"/>
                <a:ea typeface="Myriad Pro"/>
                <a:cs typeface="Arial" panose="020B0604020202020204" pitchFamily="34" charset="0"/>
              </a:rPr>
              <a:t> </a:t>
            </a:r>
            <a:r>
              <a:rPr lang="en-GB" sz="1000" i="0" noProof="0">
                <a:effectLst/>
                <a:latin typeface="Arial" panose="020B0604020202020204" pitchFamily="34" charset="0"/>
                <a:ea typeface="Myriad Pro"/>
                <a:cs typeface="Arial" panose="020B0604020202020204" pitchFamily="34" charset="0"/>
              </a:rPr>
              <a:t>support.</a:t>
            </a:r>
          </a:p>
          <a:p>
            <a:pPr marL="162000" indent="-162000">
              <a:spcBef>
                <a:spcPts val="10"/>
              </a:spcBef>
              <a:buFont typeface="Arial" panose="020B0604020202020204" pitchFamily="34" charset="0"/>
              <a:buChar char="•"/>
            </a:pPr>
            <a:r>
              <a:rPr lang="en-GB" sz="1000" i="0" noProof="0">
                <a:effectLst/>
                <a:latin typeface="Arial" panose="020B0604020202020204" pitchFamily="34" charset="0"/>
                <a:ea typeface="Myriad Pro"/>
                <a:cs typeface="Arial" panose="020B0604020202020204" pitchFamily="34" charset="0"/>
              </a:rPr>
              <a:t>Reporting to national registry of congenital disorders</a:t>
            </a:r>
          </a:p>
          <a:p>
            <a:pPr marL="162000" indent="-162000">
              <a:spcBef>
                <a:spcPts val="10"/>
              </a:spcBef>
              <a:buFont typeface="Arial" panose="020B0604020202020204" pitchFamily="34" charset="0"/>
              <a:buChar char="•"/>
            </a:pPr>
            <a:r>
              <a:rPr lang="en-GB" sz="1000" i="0" noProof="0">
                <a:effectLst/>
                <a:latin typeface="Arial" panose="020B0604020202020204" pitchFamily="34" charset="0"/>
                <a:ea typeface="Myriad Pro"/>
                <a:cs typeface="Arial" panose="020B0604020202020204" pitchFamily="34" charset="0"/>
              </a:rPr>
              <a:t>Counselling Aaliyah’s family on criteria for discharge – feeding well, family confident in providing care</a:t>
            </a:r>
            <a:endParaRPr lang="en-GB" sz="1000" b="0" i="0" noProof="0">
              <a:effectLst/>
              <a:latin typeface="Arial" panose="020B0604020202020204" pitchFamily="34" charset="0"/>
              <a:ea typeface="Myriad Pro"/>
              <a:cs typeface="Arial" panose="020B0604020202020204" pitchFamily="34" charset="0"/>
            </a:endParaRPr>
          </a:p>
          <a:p>
            <a:pPr marL="162000" indent="-162000">
              <a:spcBef>
                <a:spcPts val="10"/>
              </a:spcBef>
              <a:buFont typeface="Arial" panose="020B0604020202020204" pitchFamily="34" charset="0"/>
              <a:buChar char="•"/>
            </a:pPr>
            <a:endParaRPr lang="en-GB" sz="1000" b="1" i="0" noProof="0">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GB" sz="1000" b="1" i="0" kern="1200" noProof="0">
                <a:solidFill>
                  <a:srgbClr val="000000"/>
                </a:solidFill>
                <a:effectLst/>
                <a:latin typeface="Arial" panose="020B0604020202020204" pitchFamily="34" charset="0"/>
                <a:ea typeface="Myriad Pro"/>
                <a:cs typeface="Arial" panose="020B0604020202020204" pitchFamily="34" charset="0"/>
              </a:rPr>
              <a:t>Debriefing </a:t>
            </a:r>
            <a:r>
              <a:rPr lang="en-GB" sz="1000" b="0" i="0" kern="1200" noProof="0">
                <a:solidFill>
                  <a:srgbClr val="000000"/>
                </a:solidFill>
                <a:effectLst/>
                <a:latin typeface="Arial" panose="020B0604020202020204" pitchFamily="34" charset="0"/>
                <a:ea typeface="Myriad Pro"/>
                <a:cs typeface="Arial" panose="020B0604020202020204" pitchFamily="34" charset="0"/>
              </a:rPr>
              <a:t>– participant self-reflect and give feedback in their roles. </a:t>
            </a:r>
            <a:endParaRPr lang="en-GB" sz="1000" b="1" i="0" kern="1200" noProof="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0"/>
              </a:spcBef>
              <a:spcAft>
                <a:spcPts val="0"/>
              </a:spcAft>
              <a:buNone/>
            </a:pPr>
            <a:r>
              <a:rPr lang="en-GB" sz="1000" b="0" i="1" kern="1200" noProof="0">
                <a:solidFill>
                  <a:srgbClr val="000000"/>
                </a:solidFill>
                <a:effectLst/>
                <a:latin typeface="Myriad Pro"/>
                <a:ea typeface="Myriad Pro"/>
                <a:cs typeface="Myriad Pro"/>
              </a:rPr>
              <a:t>Provision of care (performance objectives)</a:t>
            </a:r>
          </a:p>
          <a:p>
            <a:pPr marL="171450" marR="0" indent="-171450">
              <a:lnSpc>
                <a:spcPct val="107000"/>
              </a:lnSpc>
              <a:spcBef>
                <a:spcPts val="0"/>
              </a:spcBef>
              <a:spcAft>
                <a:spcPts val="0"/>
              </a:spcAft>
              <a:buFont typeface="Arial" panose="020B0604020202020204" pitchFamily="34" charset="0"/>
              <a:buChar char="•"/>
            </a:pPr>
            <a:r>
              <a:rPr lang="en-GB" sz="1000" kern="1200" noProof="0">
                <a:solidFill>
                  <a:srgbClr val="000000"/>
                </a:solidFill>
                <a:effectLst/>
                <a:latin typeface="Myriad Pro"/>
                <a:ea typeface="Myriad Pro"/>
                <a:cs typeface="Myriad Pro"/>
              </a:rPr>
              <a:t>What was done well?  </a:t>
            </a:r>
            <a:endParaRPr lang="en-GB" sz="1000" kern="100" noProof="0">
              <a:solidFill>
                <a:schemeClr val="tx1"/>
              </a:solidFill>
              <a:effectLst/>
              <a:latin typeface="Calibri" panose="020F0502020204030204" pitchFamily="34" charset="0"/>
              <a:ea typeface="Myriad Pro"/>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GB" sz="1000" kern="1200" noProof="0">
                <a:solidFill>
                  <a:srgbClr val="000000"/>
                </a:solidFill>
                <a:effectLst/>
                <a:latin typeface="Myriad Pro"/>
                <a:ea typeface="Myriad Pro"/>
                <a:cs typeface="Myriad Pro"/>
              </a:rPr>
              <a:t>What could have been done better? </a:t>
            </a:r>
            <a:endParaRPr lang="en-GB" sz="1000" kern="100" noProof="0">
              <a:solidFill>
                <a:schemeClr val="tx1"/>
              </a:solidFill>
              <a:effectLst/>
              <a:latin typeface="Calibri" panose="020F0502020204030204" pitchFamily="34" charset="0"/>
              <a:ea typeface="Myriad Pro"/>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GB" sz="1000" kern="1200" noProof="0">
                <a:solidFill>
                  <a:srgbClr val="000000"/>
                </a:solidFill>
                <a:effectLst/>
                <a:latin typeface="Myriad Pro"/>
                <a:ea typeface="Myriad Pro"/>
                <a:cs typeface="Myriad Pro"/>
              </a:rPr>
              <a:t>What will you change the next time?</a:t>
            </a:r>
          </a:p>
          <a:p>
            <a:pPr marL="171450" marR="0" indent="-171450">
              <a:lnSpc>
                <a:spcPct val="107000"/>
              </a:lnSpc>
              <a:spcBef>
                <a:spcPts val="0"/>
              </a:spcBef>
              <a:spcAft>
                <a:spcPts val="0"/>
              </a:spcAft>
              <a:buFont typeface="Arial" panose="020B0604020202020204" pitchFamily="34" charset="0"/>
              <a:buChar char="•"/>
            </a:pPr>
            <a:endParaRPr lang="en-GB" sz="1000" i="0" kern="100" noProof="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noProof="0">
                <a:solidFill>
                  <a:srgbClr val="000000"/>
                </a:solidFill>
                <a:effectLst/>
                <a:latin typeface="Arial" panose="020B0604020202020204" pitchFamily="34" charset="0"/>
                <a:ea typeface="Myriad Pro"/>
                <a:cs typeface="Arial" panose="020B0604020202020204" pitchFamily="34" charset="0"/>
              </a:rPr>
              <a:t>Experience of care</a:t>
            </a:r>
            <a:endParaRPr lang="en-GB" sz="1000" b="0" i="1" kern="100" noProof="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0" noProof="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GB" sz="1000" b="0" i="0" kern="100" noProof="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0" noProof="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GB" sz="1000" b="0" i="0" kern="100" noProof="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b="0" i="0" kern="0" noProof="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GB" sz="1000" b="0" i="0" kern="100" noProof="0">
              <a:effectLst/>
              <a:latin typeface="Arial" panose="020B0604020202020204" pitchFamily="34" charset="0"/>
              <a:ea typeface="Calibri" panose="020F0502020204030204" pitchFamily="34" charset="0"/>
              <a:cs typeface="Arial" panose="020B0604020202020204" pitchFamily="34" charset="0"/>
            </a:endParaRPr>
          </a:p>
          <a:p>
            <a:pPr marL="162000" indent="-162000">
              <a:buFont typeface="Arial" panose="020B0604020202020204" pitchFamily="34" charset="0"/>
              <a:buChar char="•"/>
            </a:pPr>
            <a:r>
              <a:rPr lang="en-GB" sz="1000" b="0" i="0" noProof="0">
                <a:latin typeface="Arial" panose="020B0604020202020204" pitchFamily="34" charset="0"/>
                <a:cs typeface="Arial" panose="020B0604020202020204" pitchFamily="34" charset="0"/>
              </a:rPr>
              <a:t>Was Laila’s health and her psychological condition considered?</a:t>
            </a:r>
          </a:p>
          <a:p>
            <a:pPr marL="0" marR="0" lvl="0" indent="0">
              <a:lnSpc>
                <a:spcPct val="107000"/>
              </a:lnSpc>
              <a:spcBef>
                <a:spcPts val="0"/>
              </a:spcBef>
              <a:spcAft>
                <a:spcPts val="0"/>
              </a:spcAft>
              <a:buNone/>
            </a:pPr>
            <a:endParaRPr lang="en-US" sz="1000" i="0" kern="1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9096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00"/>
              </a:spcBef>
              <a:buSzPts val="1100"/>
              <a:tabLst>
                <a:tab pos="478155" algn="l"/>
                <a:tab pos="478790" algn="l"/>
              </a:tabLst>
            </a:pPr>
            <a:r>
              <a:rPr lang="en-US" sz="1000" b="1">
                <a:latin typeface="Arial" panose="020B0604020202020204" pitchFamily="34" charset="0"/>
                <a:ea typeface="Myriad Pro Light"/>
                <a:cs typeface="Arial" panose="020B0604020202020204" pitchFamily="34" charset="0"/>
              </a:rPr>
              <a:t>Is Samuel ready for discharge?</a:t>
            </a:r>
          </a:p>
          <a:p>
            <a:pPr>
              <a:spcBef>
                <a:spcPts val="700"/>
              </a:spcBef>
              <a:buSzPts val="1100"/>
              <a:tabLst>
                <a:tab pos="478155" algn="l"/>
                <a:tab pos="478790" algn="l"/>
              </a:tabLst>
            </a:pPr>
            <a:endParaRPr lang="en-US" sz="1000" b="1">
              <a:latin typeface="Arial" panose="020B0604020202020204" pitchFamily="34" charset="0"/>
              <a:ea typeface="Myriad Pro Light"/>
              <a:cs typeface="Arial" panose="020B0604020202020204" pitchFamily="34" charset="0"/>
            </a:endParaRPr>
          </a:p>
          <a:p>
            <a:pPr>
              <a:spcBef>
                <a:spcPts val="700"/>
              </a:spcBef>
              <a:buSzPts val="1100"/>
              <a:tabLst>
                <a:tab pos="478155" algn="l"/>
                <a:tab pos="478790" algn="l"/>
              </a:tabLst>
            </a:pPr>
            <a:r>
              <a:rPr lang="en-US" sz="1000" b="1">
                <a:latin typeface="Arial" panose="020B0604020202020204" pitchFamily="34" charset="0"/>
                <a:ea typeface="Myriad Pro Light"/>
                <a:cs typeface="Arial" panose="020B0604020202020204" pitchFamily="34" charset="0"/>
              </a:rPr>
              <a:t>What needs to be in place?</a:t>
            </a:r>
          </a:p>
          <a:p>
            <a:pPr>
              <a:spcBef>
                <a:spcPts val="700"/>
              </a:spcBef>
              <a:buSzPts val="1100"/>
              <a:tabLst>
                <a:tab pos="478155" algn="l"/>
                <a:tab pos="478790" algn="l"/>
              </a:tabLst>
            </a:pPr>
            <a:r>
              <a:rPr lang="en-US" sz="1000">
                <a:latin typeface="Arial" panose="020B0604020202020204" pitchFamily="34" charset="0"/>
                <a:ea typeface="Myriad Pro Light"/>
                <a:cs typeface="Arial" panose="020B0604020202020204" pitchFamily="34" charset="0"/>
              </a:rPr>
              <a:t>Refer to local guidelines.</a:t>
            </a:r>
          </a:p>
          <a:p>
            <a:pPr>
              <a:spcBef>
                <a:spcPts val="700"/>
              </a:spcBef>
              <a:buSzPts val="1100"/>
              <a:tabLst>
                <a:tab pos="478155" algn="l"/>
                <a:tab pos="478790" algn="l"/>
              </a:tabLst>
            </a:pPr>
            <a:endParaRPr lang="en-US" sz="1000" b="1">
              <a:latin typeface="Arial" panose="020B0604020202020204" pitchFamily="34" charset="0"/>
              <a:ea typeface="Myriad Pro Light"/>
              <a:cs typeface="Arial" panose="020B0604020202020204" pitchFamily="34" charset="0"/>
            </a:endParaRPr>
          </a:p>
          <a:p>
            <a:pPr>
              <a:spcBef>
                <a:spcPts val="700"/>
              </a:spcBef>
              <a:buSzPts val="1100"/>
              <a:tabLst>
                <a:tab pos="478155" algn="l"/>
                <a:tab pos="478790" algn="l"/>
              </a:tabLst>
            </a:pPr>
            <a:r>
              <a:rPr lang="en-US" sz="1000">
                <a:latin typeface="Arial" panose="020B0604020202020204" pitchFamily="34" charset="0"/>
                <a:ea typeface="Myriad Pro Light"/>
                <a:cs typeface="Arial" panose="020B0604020202020204" pitchFamily="34" charset="0"/>
              </a:rPr>
              <a:t>Small and sick newborns are discharged from hospital when home care is considered safe and caregivers have received a comprehensive discharge management plan and are competent in the care of their newborn.</a:t>
            </a:r>
          </a:p>
          <a:p>
            <a:pPr marL="171450" indent="-171450">
              <a:spcBef>
                <a:spcPts val="700"/>
              </a:spcBef>
              <a:buSzPts val="1100"/>
              <a:buFont typeface="Arial" panose="020B0604020202020204" pitchFamily="34" charset="0"/>
              <a:buChar char="•"/>
              <a:tabLst>
                <a:tab pos="478155" algn="l"/>
                <a:tab pos="478790" algn="l"/>
              </a:tabLst>
            </a:pPr>
            <a:r>
              <a:rPr lang="en-US" sz="1000">
                <a:latin typeface="Arial" panose="020B0604020202020204" pitchFamily="34" charset="0"/>
                <a:ea typeface="Myriad Pro Light"/>
                <a:cs typeface="Arial" panose="020B0604020202020204" pitchFamily="34" charset="0"/>
              </a:rPr>
              <a:t>Counsel Amy using the Baby and mother home care card, video or local materials.</a:t>
            </a:r>
          </a:p>
          <a:p>
            <a:pPr marL="171450" indent="-171450">
              <a:spcBef>
                <a:spcPts val="700"/>
              </a:spcBef>
              <a:buSzPts val="1100"/>
              <a:buFont typeface="Arial" panose="020B0604020202020204" pitchFamily="34" charset="0"/>
              <a:buChar char="•"/>
              <a:tabLst>
                <a:tab pos="478155" algn="l"/>
                <a:tab pos="478790" algn="l"/>
              </a:tabLst>
            </a:pPr>
            <a:r>
              <a:rPr lang="en-US" sz="1000">
                <a:latin typeface="Arial" panose="020B0604020202020204" pitchFamily="34" charset="0"/>
                <a:ea typeface="Myriad Pro Light"/>
                <a:cs typeface="Arial" panose="020B0604020202020204" pitchFamily="34" charset="0"/>
              </a:rPr>
              <a:t>Share Parent guide, Mother and baby card or Road to Health Card.</a:t>
            </a:r>
          </a:p>
          <a:p>
            <a:pPr marL="171450" indent="-171450">
              <a:spcBef>
                <a:spcPts val="700"/>
              </a:spcBef>
              <a:buSzPts val="1100"/>
              <a:buFont typeface="Arial" panose="020B0604020202020204" pitchFamily="34" charset="0"/>
              <a:buChar char="•"/>
              <a:tabLst>
                <a:tab pos="478155" algn="l"/>
                <a:tab pos="478790" algn="l"/>
              </a:tabLst>
            </a:pPr>
            <a:r>
              <a:rPr lang="en-US" sz="1000">
                <a:latin typeface="Arial" panose="020B0604020202020204" pitchFamily="34" charset="0"/>
                <a:ea typeface="Myriad Pro Light"/>
                <a:cs typeface="Arial" panose="020B0604020202020204" pitchFamily="34" charset="0"/>
              </a:rPr>
              <a:t>Ensure that Amy and her mother know to watch for danger signs in the newborn and feelings or signs that reflect Amy’s mental health and wellbeing.</a:t>
            </a:r>
          </a:p>
          <a:p>
            <a:pPr marL="171450" indent="-171450">
              <a:spcBef>
                <a:spcPts val="700"/>
              </a:spcBef>
              <a:buSzPts val="1100"/>
              <a:buFont typeface="Arial" panose="020B0604020202020204" pitchFamily="34" charset="0"/>
              <a:buChar char="•"/>
              <a:tabLst>
                <a:tab pos="478155" algn="l"/>
                <a:tab pos="478790" algn="l"/>
              </a:tabLst>
            </a:pPr>
            <a:r>
              <a:rPr lang="en-US" sz="1000">
                <a:latin typeface="Arial" panose="020B0604020202020204" pitchFamily="34" charset="0"/>
                <a:ea typeface="Myriad Pro Light"/>
                <a:cs typeface="Arial" panose="020B0604020202020204" pitchFamily="34" charset="0"/>
              </a:rPr>
              <a:t>Amy needs to know when and where follow-up visits will take place and what will happen at these visits.</a:t>
            </a:r>
          </a:p>
          <a:p>
            <a:pPr marL="171450" indent="-171450">
              <a:spcBef>
                <a:spcPts val="700"/>
              </a:spcBef>
              <a:buSzPts val="1100"/>
              <a:buFont typeface="Arial" panose="020B0604020202020204" pitchFamily="34" charset="0"/>
              <a:buChar char="•"/>
              <a:tabLst>
                <a:tab pos="478155" algn="l"/>
                <a:tab pos="478790" algn="l"/>
              </a:tabLst>
            </a:pPr>
            <a:r>
              <a:rPr lang="en-US" sz="1000">
                <a:latin typeface="Arial" panose="020B0604020202020204" pitchFamily="34" charset="0"/>
                <a:ea typeface="Myriad Pro Light"/>
                <a:cs typeface="Arial" panose="020B0604020202020204" pitchFamily="34" charset="0"/>
              </a:rPr>
              <a:t>Samuel is ready for discharge.</a:t>
            </a:r>
          </a:p>
          <a:p>
            <a:pPr>
              <a:spcBef>
                <a:spcPts val="700"/>
              </a:spcBef>
              <a:buSzPts val="1100"/>
              <a:tabLst>
                <a:tab pos="478155" algn="l"/>
                <a:tab pos="478790" algn="l"/>
              </a:tabLst>
            </a:pPr>
            <a:endParaRPr lang="en-US" sz="1000">
              <a:latin typeface="Arial" panose="020B0604020202020204" pitchFamily="34" charset="0"/>
              <a:ea typeface="Myriad Pro Light"/>
              <a:cs typeface="Arial" panose="020B0604020202020204" pitchFamily="34" charset="0"/>
            </a:endParaRPr>
          </a:p>
          <a:p>
            <a:pPr>
              <a:spcBef>
                <a:spcPts val="700"/>
              </a:spcBef>
              <a:buSzPts val="1100"/>
              <a:tabLst>
                <a:tab pos="478155" algn="l"/>
                <a:tab pos="478790" algn="l"/>
              </a:tabLst>
            </a:pPr>
            <a:r>
              <a:rPr lang="en-US" sz="1000" i="1">
                <a:latin typeface="Arial" panose="020B0604020202020204" pitchFamily="34" charset="0"/>
                <a:ea typeface="Myriad Pro Light"/>
                <a:cs typeface="Arial" panose="020B0604020202020204" pitchFamily="34" charset="0"/>
              </a:rPr>
              <a:t>View video</a:t>
            </a: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88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1000"/>
              </a:spcBef>
              <a:spcAft>
                <a:spcPts val="0"/>
              </a:spcAft>
            </a:pPr>
            <a:r>
              <a:rPr lang="en-GB" sz="1000">
                <a:effectLst/>
                <a:latin typeface="Arial" panose="020B0604020202020204" pitchFamily="34" charset="0"/>
                <a:ea typeface="Calibri" panose="020F0502020204030204" pitchFamily="34" charset="0"/>
              </a:rPr>
              <a:t>Use a printed or digital copy (pdf) of the document to  find the recommendations.</a:t>
            </a:r>
            <a:endParaRPr lang="en-US" sz="1000" kern="100">
              <a:effectLst/>
              <a:latin typeface="Arial" panose="020B0604020202020204" pitchFamily="34" charset="0"/>
              <a:ea typeface="微软雅黑" panose="020B0503020204020204" pitchFamily="34" charset="-122"/>
              <a:cs typeface="Arial" panose="020B0604020202020204" pitchFamily="34" charset="0"/>
            </a:endParaRPr>
          </a:p>
          <a:p>
            <a:pPr marL="0" marR="0" algn="just">
              <a:spcBef>
                <a:spcPts val="1000"/>
              </a:spcBef>
              <a:spcAft>
                <a:spcPts val="0"/>
              </a:spcAft>
            </a:pPr>
            <a:endParaRPr lang="en-US" sz="1000" kern="100">
              <a:effectLst/>
              <a:latin typeface="Arial" panose="020B0604020202020204" pitchFamily="34" charset="0"/>
              <a:ea typeface="微软雅黑" panose="020B0503020204020204" pitchFamily="34" charset="-122"/>
              <a:cs typeface="Arial" panose="020B0604020202020204" pitchFamily="34" charset="0"/>
            </a:endParaRPr>
          </a:p>
          <a:p>
            <a:pPr marL="0" marR="0" algn="just">
              <a:spcBef>
                <a:spcPts val="1000"/>
              </a:spcBef>
              <a:spcAft>
                <a:spcPts val="0"/>
              </a:spcAft>
            </a:pPr>
            <a:endParaRPr lang="en-US" sz="1000" kern="100">
              <a:effectLst/>
              <a:latin typeface="Arial" panose="020B0604020202020204" pitchFamily="34" charset="0"/>
              <a:ea typeface="微软雅黑" panose="020B0503020204020204" pitchFamily="34" charset="-122"/>
              <a:cs typeface="Arial" panose="020B0604020202020204" pitchFamily="34" charset="0"/>
            </a:endParaRPr>
          </a:p>
          <a:p>
            <a:pPr marL="0" marR="0" algn="just">
              <a:spcBef>
                <a:spcPts val="1000"/>
              </a:spcBef>
              <a:spcAft>
                <a:spcPts val="0"/>
              </a:spcAft>
            </a:pPr>
            <a:r>
              <a:rPr lang="en-US" sz="1000" kern="100">
                <a:effectLst/>
                <a:latin typeface="Arial" panose="020B0604020202020204" pitchFamily="34" charset="0"/>
                <a:ea typeface="微软雅黑" panose="020B0503020204020204" pitchFamily="34" charset="-122"/>
                <a:cs typeface="Arial" panose="020B0604020202020204" pitchFamily="34" charset="0"/>
              </a:rPr>
              <a:t> </a:t>
            </a: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062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1000"/>
              </a:spcBef>
              <a:spcAft>
                <a:spcPts val="0"/>
              </a:spcAft>
              <a:buFont typeface="Arial" panose="020B0604020202020204" pitchFamily="34" charset="0"/>
              <a:buNone/>
              <a:tabLst>
                <a:tab pos="457200" algn="l"/>
              </a:tabLst>
            </a:pPr>
            <a:r>
              <a:rPr lang="en-US" b="1" kern="100">
                <a:effectLst/>
                <a:latin typeface="Arial" panose="020B0604020202020204" pitchFamily="34" charset="0"/>
                <a:ea typeface="微软雅黑" panose="020B0503020204020204" pitchFamily="34" charset="-122"/>
                <a:cs typeface="Arial" panose="020B0604020202020204" pitchFamily="34" charset="0"/>
              </a:rPr>
              <a:t>Is this recommendation currently being applied in your place of work?</a:t>
            </a:r>
          </a:p>
          <a:p>
            <a:pPr marL="162000" marR="0" lvl="0" indent="-162000" algn="just">
              <a:spcBef>
                <a:spcPts val="0"/>
              </a:spcBef>
              <a:spcAft>
                <a:spcPts val="0"/>
              </a:spcAft>
              <a:buFont typeface="Arial" panose="020B0604020202020204" pitchFamily="34" charset="0"/>
              <a:buChar char="•"/>
              <a:tabLst>
                <a:tab pos="457200" algn="l"/>
              </a:tabLst>
            </a:pPr>
            <a:r>
              <a:rPr lang="en-US" b="0" kern="100">
                <a:effectLst/>
                <a:latin typeface="Arial" panose="020B0604020202020204" pitchFamily="34" charset="0"/>
                <a:ea typeface="微软雅黑" panose="020B0503020204020204" pitchFamily="34" charset="-122"/>
                <a:cs typeface="Arial" panose="020B0604020202020204" pitchFamily="34" charset="0"/>
              </a:rPr>
              <a:t>If yes, what enabling factors support the application of this recommendation?</a:t>
            </a:r>
          </a:p>
          <a:p>
            <a:pPr marL="162000" marR="0" lvl="0" indent="-162000" algn="just">
              <a:spcBef>
                <a:spcPts val="0"/>
              </a:spcBef>
              <a:spcAft>
                <a:spcPts val="0"/>
              </a:spcAft>
              <a:buFont typeface="Arial" panose="020B0604020202020204" pitchFamily="34" charset="0"/>
              <a:buChar char="•"/>
              <a:tabLst>
                <a:tab pos="457200" algn="l"/>
              </a:tabLst>
            </a:pPr>
            <a:r>
              <a:rPr lang="en-US" b="0" kern="100">
                <a:effectLst/>
                <a:latin typeface="Arial" panose="020B0604020202020204" pitchFamily="34" charset="0"/>
                <a:ea typeface="微软雅黑" panose="020B0503020204020204" pitchFamily="34" charset="-122"/>
                <a:cs typeface="Arial" panose="020B0604020202020204" pitchFamily="34" charset="0"/>
              </a:rPr>
              <a:t>If no, what are the barriers to applying this recommendation?</a:t>
            </a:r>
          </a:p>
          <a:p>
            <a:pPr marL="162000" indent="-162000"/>
            <a:endParaRPr lang="en-NO"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881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1000"/>
              </a:spcBef>
              <a:spcAft>
                <a:spcPts val="0"/>
              </a:spcAft>
            </a:pPr>
            <a:r>
              <a:rPr lang="en-GB" sz="1000">
                <a:effectLst/>
                <a:latin typeface="Arial" panose="020B0604020202020204" pitchFamily="34" charset="0"/>
                <a:ea typeface="Calibri" panose="020F0502020204030204" pitchFamily="34" charset="0"/>
              </a:rPr>
              <a:t>Use a printed or digital copy (pdf) of the document.</a:t>
            </a:r>
            <a:endParaRPr lang="en-US" sz="1000" kern="100">
              <a:effectLst/>
              <a:latin typeface="Arial" panose="020B0604020202020204" pitchFamily="34" charset="0"/>
              <a:ea typeface="微软雅黑" panose="020B0503020204020204" pitchFamily="34" charset="-122"/>
              <a:cs typeface="Arial" panose="020B0604020202020204" pitchFamily="34" charset="0"/>
            </a:endParaRPr>
          </a:p>
          <a:p>
            <a:pPr marL="0" marR="0" algn="just">
              <a:spcBef>
                <a:spcPts val="1000"/>
              </a:spcBef>
              <a:spcAft>
                <a:spcPts val="0"/>
              </a:spcAft>
            </a:pPr>
            <a:endParaRPr lang="en-US" sz="1000" kern="100">
              <a:effectLst/>
              <a:latin typeface="Arial" panose="020B0604020202020204" pitchFamily="34" charset="0"/>
              <a:ea typeface="微软雅黑" panose="020B0503020204020204" pitchFamily="34" charset="-122"/>
              <a:cs typeface="Arial" panose="020B0604020202020204" pitchFamily="34" charset="0"/>
            </a:endParaRPr>
          </a:p>
          <a:p>
            <a:pPr marL="0" marR="0" algn="just">
              <a:spcBef>
                <a:spcPts val="1000"/>
              </a:spcBef>
              <a:spcAft>
                <a:spcPts val="0"/>
              </a:spcAft>
            </a:pPr>
            <a:endParaRPr lang="en-US" sz="1000" kern="100">
              <a:effectLst/>
              <a:latin typeface="Arial" panose="020B0604020202020204" pitchFamily="34" charset="0"/>
              <a:ea typeface="微软雅黑" panose="020B0503020204020204" pitchFamily="34" charset="-122"/>
              <a:cs typeface="Arial" panose="020B0604020202020204" pitchFamily="34" charset="0"/>
            </a:endParaRPr>
          </a:p>
          <a:p>
            <a:pPr defTabSz="857250" eaLnBrk="1" hangingPunct="1">
              <a:spcBef>
                <a:spcPct val="0"/>
              </a:spcBef>
            </a:pPr>
            <a:endParaRPr lang="en-US" altLang="zh-CN"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598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1000"/>
              </a:spcBef>
              <a:spcAft>
                <a:spcPts val="0"/>
              </a:spcAft>
              <a:buFont typeface="Arial" panose="020B0604020202020204" pitchFamily="34" charset="0"/>
              <a:buNone/>
              <a:tabLst>
                <a:tab pos="457200" algn="l"/>
              </a:tabLst>
            </a:pPr>
            <a:r>
              <a:rPr lang="en-US" sz="1000" b="1" kern="100">
                <a:effectLst/>
                <a:latin typeface="Arial" panose="020B0604020202020204" pitchFamily="34" charset="0"/>
                <a:ea typeface="微软雅黑" panose="020B0503020204020204" pitchFamily="34" charset="-122"/>
                <a:cs typeface="Arial" panose="020B0604020202020204" pitchFamily="34" charset="0"/>
              </a:rPr>
              <a:t>Is this recommendation currently being applied in your place of work?</a:t>
            </a:r>
          </a:p>
          <a:p>
            <a:pPr marL="162000" marR="0" lvl="0" indent="-162000" algn="just">
              <a:spcBef>
                <a:spcPts val="0"/>
              </a:spcBef>
              <a:spcAft>
                <a:spcPts val="0"/>
              </a:spcAft>
              <a:buFont typeface="Arial" panose="020B0604020202020204" pitchFamily="34" charset="0"/>
              <a:buChar char="•"/>
              <a:tabLst>
                <a:tab pos="457200" algn="l"/>
              </a:tabLst>
            </a:pPr>
            <a:r>
              <a:rPr lang="en-US" sz="1000" b="0" kern="100">
                <a:effectLst/>
                <a:latin typeface="Arial" panose="020B0604020202020204" pitchFamily="34" charset="0"/>
                <a:ea typeface="微软雅黑" panose="020B0503020204020204" pitchFamily="34" charset="-122"/>
                <a:cs typeface="Arial" panose="020B0604020202020204" pitchFamily="34" charset="0"/>
              </a:rPr>
              <a:t>If yes, what enabling factors support the application of this recommendation?</a:t>
            </a:r>
          </a:p>
          <a:p>
            <a:pPr marL="162000" marR="0" lvl="0" indent="-162000" algn="just">
              <a:spcBef>
                <a:spcPts val="0"/>
              </a:spcBef>
              <a:spcAft>
                <a:spcPts val="0"/>
              </a:spcAft>
              <a:buFont typeface="Arial" panose="020B0604020202020204" pitchFamily="34" charset="0"/>
              <a:buChar char="•"/>
              <a:tabLst>
                <a:tab pos="457200" algn="l"/>
              </a:tabLst>
            </a:pPr>
            <a:r>
              <a:rPr lang="en-US" sz="1000" b="0" kern="100">
                <a:effectLst/>
                <a:latin typeface="Arial" panose="020B0604020202020204" pitchFamily="34" charset="0"/>
                <a:ea typeface="微软雅黑" panose="020B0503020204020204" pitchFamily="34" charset="-122"/>
                <a:cs typeface="Arial" panose="020B0604020202020204" pitchFamily="34" charset="0"/>
              </a:rPr>
              <a:t>If no, what are the barriers to applying this recommendation?</a:t>
            </a:r>
          </a:p>
          <a:p>
            <a:pPr marL="162000" indent="-162000"/>
            <a:endParaRPr lang="en-NO"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463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5"/>
              </a:spcBef>
              <a:spcAft>
                <a:spcPts val="0"/>
              </a:spcAft>
              <a:buSzPts val="1100"/>
              <a:tabLst>
                <a:tab pos="408940" algn="l"/>
                <a:tab pos="409575" algn="l"/>
              </a:tabLst>
            </a:pPr>
            <a:r>
              <a:rPr lang="en-US" b="1">
                <a:latin typeface="Myriad Pro" panose="020B0503030403020204" pitchFamily="34" charset="0"/>
                <a:ea typeface="Myriad Pro"/>
                <a:cs typeface="Myriad Pro"/>
              </a:rPr>
              <a:t> What do you do in your health facility to</a:t>
            </a:r>
            <a:r>
              <a:rPr lang="en-US" b="1">
                <a:effectLst/>
                <a:latin typeface="Myriad Pro" panose="020B0503030403020204" pitchFamily="34" charset="0"/>
                <a:ea typeface="Myriad Pro"/>
                <a:cs typeface="Myriad Pro"/>
              </a:rPr>
              <a:t> ensure quality postnatal care and follow up ?</a:t>
            </a:r>
          </a:p>
          <a:p>
            <a:pPr lvl="0">
              <a:spcBef>
                <a:spcPts val="5"/>
              </a:spcBef>
              <a:spcAft>
                <a:spcPts val="0"/>
              </a:spcAft>
              <a:buSzPts val="1100"/>
              <a:tabLst>
                <a:tab pos="408940" algn="l"/>
                <a:tab pos="409575" algn="l"/>
              </a:tabLst>
            </a:pPr>
            <a:r>
              <a:rPr lang="en-US">
                <a:effectLst/>
                <a:latin typeface="Myriad Pro" panose="020B0503030403020204" pitchFamily="34" charset="0"/>
                <a:ea typeface="Minion Pro"/>
                <a:cs typeface="Minion Pro"/>
              </a:rPr>
              <a:t>Policies and accountability are</a:t>
            </a:r>
            <a:r>
              <a:rPr lang="en-US" spc="-10">
                <a:effectLst/>
                <a:latin typeface="Myriad Pro" panose="020B0503030403020204" pitchFamily="34" charset="0"/>
                <a:ea typeface="Minion Pro"/>
                <a:cs typeface="Minion Pro"/>
              </a:rPr>
              <a:t> </a:t>
            </a:r>
            <a:r>
              <a:rPr lang="en-US" spc="-25">
                <a:effectLst/>
                <a:latin typeface="Myriad Pro" panose="020B0503030403020204" pitchFamily="34" charset="0"/>
                <a:ea typeface="Minion Pro"/>
                <a:cs typeface="Minion Pro"/>
              </a:rPr>
              <a:t>key. </a:t>
            </a:r>
          </a:p>
          <a:p>
            <a:pPr lvl="0">
              <a:spcBef>
                <a:spcPts val="5"/>
              </a:spcBef>
              <a:spcAft>
                <a:spcPts val="0"/>
              </a:spcAft>
              <a:buSzPts val="1100"/>
              <a:tabLst>
                <a:tab pos="408940" algn="l"/>
                <a:tab pos="409575" algn="l"/>
              </a:tabLst>
            </a:pPr>
            <a:r>
              <a:rPr lang="en-US" spc="-20">
                <a:effectLst/>
                <a:latin typeface="Myriad Pro" panose="020B0503030403020204" pitchFamily="34" charset="0"/>
                <a:ea typeface="Minion Pro"/>
                <a:cs typeface="Minion Pro"/>
              </a:rPr>
              <a:t>F</a:t>
            </a:r>
            <a:r>
              <a:rPr lang="en-US">
                <a:effectLst/>
                <a:latin typeface="Myriad Pro" panose="020B0503030403020204" pitchFamily="34" charset="0"/>
                <a:ea typeface="Minion Pro"/>
                <a:cs typeface="Minion Pro"/>
              </a:rPr>
              <a:t>o</a:t>
            </a:r>
            <a:r>
              <a:rPr lang="en-US" spc="-10">
                <a:effectLst/>
                <a:latin typeface="Myriad Pro" panose="020B0503030403020204" pitchFamily="34" charset="0"/>
                <a:ea typeface="Minion Pro"/>
                <a:cs typeface="Minion Pro"/>
              </a:rPr>
              <a:t>l</a:t>
            </a:r>
            <a:r>
              <a:rPr lang="en-US" spc="-5">
                <a:effectLst/>
                <a:latin typeface="Myriad Pro" panose="020B0503030403020204" pitchFamily="34" charset="0"/>
                <a:ea typeface="Minion Pro"/>
                <a:cs typeface="Minion Pro"/>
              </a:rPr>
              <a:t>l</a:t>
            </a:r>
            <a:r>
              <a:rPr lang="en-US" spc="-15">
                <a:effectLst/>
                <a:latin typeface="Myriad Pro" panose="020B0503030403020204" pitchFamily="34" charset="0"/>
                <a:ea typeface="Minion Pro"/>
                <a:cs typeface="Minion Pro"/>
              </a:rPr>
              <a:t>o</a:t>
            </a:r>
            <a:r>
              <a:rPr lang="en-US">
                <a:effectLst/>
                <a:latin typeface="Myriad Pro" panose="020B0503030403020204" pitchFamily="34" charset="0"/>
                <a:ea typeface="Minion Pro"/>
                <a:cs typeface="Minion Pro"/>
              </a:rPr>
              <a:t>w</a:t>
            </a:r>
            <a:r>
              <a:rPr lang="en-US" spc="-5">
                <a:effectLst/>
                <a:latin typeface="Myriad Pro" panose="020B0503030403020204" pitchFamily="34" charset="0"/>
                <a:ea typeface="Minion Pro"/>
                <a:cs typeface="Minion Pro"/>
              </a:rPr>
              <a:t> </a:t>
            </a:r>
            <a:r>
              <a:rPr lang="en-US" spc="-10">
                <a:effectLst/>
                <a:latin typeface="Myriad Pro" panose="020B0503030403020204" pitchFamily="34" charset="0"/>
                <a:ea typeface="Minion Pro"/>
                <a:cs typeface="Minion Pro"/>
              </a:rPr>
              <a:t>gu</a:t>
            </a:r>
            <a:r>
              <a:rPr lang="en-US" spc="-5">
                <a:effectLst/>
                <a:latin typeface="Myriad Pro" panose="020B0503030403020204" pitchFamily="34" charset="0"/>
                <a:ea typeface="Minion Pro"/>
                <a:cs typeface="Minion Pro"/>
              </a:rPr>
              <a:t>ide</a:t>
            </a:r>
            <a:r>
              <a:rPr lang="en-US" spc="-10">
                <a:effectLst/>
                <a:latin typeface="Myriad Pro" panose="020B0503030403020204" pitchFamily="34" charset="0"/>
                <a:ea typeface="Minion Pro"/>
                <a:cs typeface="Minion Pro"/>
              </a:rPr>
              <a:t>li</a:t>
            </a:r>
            <a:r>
              <a:rPr lang="en-US" spc="-5">
                <a:effectLst/>
                <a:latin typeface="Myriad Pro" panose="020B0503030403020204" pitchFamily="34" charset="0"/>
                <a:ea typeface="Minion Pro"/>
                <a:cs typeface="Minion Pro"/>
              </a:rPr>
              <a:t>n</a:t>
            </a:r>
            <a:r>
              <a:rPr lang="en-US" spc="-10">
                <a:effectLst/>
                <a:latin typeface="Myriad Pro" panose="020B0503030403020204" pitchFamily="34" charset="0"/>
                <a:ea typeface="Minion Pro"/>
                <a:cs typeface="Minion Pro"/>
              </a:rPr>
              <a:t>e</a:t>
            </a:r>
            <a:r>
              <a:rPr lang="en-US">
                <a:effectLst/>
                <a:latin typeface="Myriad Pro" panose="020B0503030403020204" pitchFamily="34" charset="0"/>
                <a:ea typeface="Minion Pro"/>
                <a:cs typeface="Minion Pro"/>
              </a:rPr>
              <a:t>s </a:t>
            </a:r>
            <a:r>
              <a:rPr lang="en-US" spc="-15">
                <a:effectLst/>
                <a:latin typeface="Myriad Pro" panose="020B0503030403020204" pitchFamily="34" charset="0"/>
                <a:ea typeface="Minion Pro"/>
                <a:cs typeface="Minion Pro"/>
              </a:rPr>
              <a:t>t</a:t>
            </a:r>
            <a:r>
              <a:rPr lang="en-US">
                <a:effectLst/>
                <a:latin typeface="Myriad Pro" panose="020B0503030403020204" pitchFamily="34" charset="0"/>
                <a:ea typeface="Minion Pro"/>
                <a:cs typeface="Minion Pro"/>
              </a:rPr>
              <a:t>o </a:t>
            </a:r>
            <a:r>
              <a:rPr lang="en-US" spc="-5">
                <a:effectLst/>
                <a:latin typeface="Myriad Pro" panose="020B0503030403020204" pitchFamily="34" charset="0"/>
                <a:ea typeface="Minion Pro"/>
                <a:cs typeface="Minion Pro"/>
              </a:rPr>
              <a:t>e</a:t>
            </a:r>
            <a:r>
              <a:rPr lang="en-US" spc="-15">
                <a:effectLst/>
                <a:latin typeface="Myriad Pro" panose="020B0503030403020204" pitchFamily="34" charset="0"/>
                <a:ea typeface="Minion Pro"/>
                <a:cs typeface="Minion Pro"/>
              </a:rPr>
              <a:t>ns</a:t>
            </a:r>
            <a:r>
              <a:rPr lang="en-US" spc="-10">
                <a:effectLst/>
                <a:latin typeface="Myriad Pro" panose="020B0503030403020204" pitchFamily="34" charset="0"/>
                <a:ea typeface="Minion Pro"/>
                <a:cs typeface="Minion Pro"/>
              </a:rPr>
              <a:t>ur</a:t>
            </a:r>
            <a:r>
              <a:rPr lang="en-US">
                <a:effectLst/>
                <a:latin typeface="Myriad Pro" panose="020B0503030403020204" pitchFamily="34" charset="0"/>
                <a:ea typeface="Minion Pro"/>
                <a:cs typeface="Minion Pro"/>
              </a:rPr>
              <a:t>e</a:t>
            </a:r>
            <a:r>
              <a:rPr lang="en-US" spc="-5">
                <a:effectLst/>
                <a:latin typeface="Myriad Pro" panose="020B0503030403020204" pitchFamily="34" charset="0"/>
                <a:ea typeface="Minion Pro"/>
                <a:cs typeface="Minion Pro"/>
              </a:rPr>
              <a:t> </a:t>
            </a:r>
            <a:r>
              <a:rPr lang="en-US">
                <a:effectLst/>
                <a:latin typeface="Myriad Pro" panose="020B0503030403020204" pitchFamily="34" charset="0"/>
                <a:ea typeface="Minion Pro"/>
                <a:cs typeface="Minion Pro"/>
              </a:rPr>
              <a:t>st</a:t>
            </a:r>
            <a:r>
              <a:rPr lang="en-US" spc="-10">
                <a:effectLst/>
                <a:latin typeface="Myriad Pro" panose="020B0503030403020204" pitchFamily="34" charset="0"/>
                <a:ea typeface="Minion Pro"/>
                <a:cs typeface="Minion Pro"/>
              </a:rPr>
              <a:t>a</a:t>
            </a:r>
            <a:r>
              <a:rPr lang="en-US" spc="-5">
                <a:effectLst/>
                <a:latin typeface="Myriad Pro" panose="020B0503030403020204" pitchFamily="34" charset="0"/>
                <a:ea typeface="Minion Pro"/>
                <a:cs typeface="Minion Pro"/>
              </a:rPr>
              <a:t>n</a:t>
            </a:r>
            <a:r>
              <a:rPr lang="en-US" spc="-10">
                <a:effectLst/>
                <a:latin typeface="Myriad Pro" panose="020B0503030403020204" pitchFamily="34" charset="0"/>
                <a:ea typeface="Minion Pro"/>
                <a:cs typeface="Minion Pro"/>
              </a:rPr>
              <a:t>dard</a:t>
            </a:r>
            <a:r>
              <a:rPr lang="en-US" spc="-5">
                <a:effectLst/>
                <a:latin typeface="Myriad Pro" panose="020B0503030403020204" pitchFamily="34" charset="0"/>
                <a:ea typeface="Minion Pro"/>
                <a:cs typeface="Minion Pro"/>
              </a:rPr>
              <a:t>i</a:t>
            </a:r>
            <a:r>
              <a:rPr lang="en-US" spc="-10">
                <a:effectLst/>
                <a:latin typeface="Myriad Pro" panose="020B0503030403020204" pitchFamily="34" charset="0"/>
                <a:ea typeface="Minion Pro"/>
                <a:cs typeface="Minion Pro"/>
              </a:rPr>
              <a:t>z</a:t>
            </a:r>
            <a:r>
              <a:rPr lang="en-US" spc="5">
                <a:effectLst/>
                <a:latin typeface="Myriad Pro" panose="020B0503030403020204" pitchFamily="34" charset="0"/>
                <a:ea typeface="Minion Pro"/>
                <a:cs typeface="Minion Pro"/>
              </a:rPr>
              <a:t>e</a:t>
            </a:r>
            <a:r>
              <a:rPr lang="en-US">
                <a:effectLst/>
                <a:latin typeface="Myriad Pro" panose="020B0503030403020204" pitchFamily="34" charset="0"/>
                <a:ea typeface="Minion Pro"/>
                <a:cs typeface="Minion Pro"/>
              </a:rPr>
              <a:t>d </a:t>
            </a:r>
            <a:r>
              <a:rPr lang="en-US" spc="-10">
                <a:effectLst/>
                <a:latin typeface="Myriad Pro" panose="020B0503030403020204" pitchFamily="34" charset="0"/>
                <a:ea typeface="Minion Pro"/>
                <a:cs typeface="Minion Pro"/>
              </a:rPr>
              <a:t>qual</a:t>
            </a:r>
            <a:r>
              <a:rPr lang="en-US" spc="-5">
                <a:effectLst/>
                <a:latin typeface="Myriad Pro" panose="020B0503030403020204" pitchFamily="34" charset="0"/>
                <a:ea typeface="Minion Pro"/>
                <a:cs typeface="Minion Pro"/>
              </a:rPr>
              <a:t>i</a:t>
            </a:r>
            <a:r>
              <a:rPr lang="en-US" spc="25">
                <a:effectLst/>
                <a:latin typeface="Myriad Pro" panose="020B0503030403020204" pitchFamily="34" charset="0"/>
                <a:ea typeface="Minion Pro"/>
                <a:cs typeface="Minion Pro"/>
              </a:rPr>
              <a:t>t</a:t>
            </a:r>
            <a:r>
              <a:rPr lang="en-US">
                <a:effectLst/>
                <a:latin typeface="Myriad Pro" panose="020B0503030403020204" pitchFamily="34" charset="0"/>
                <a:ea typeface="Minion Pro"/>
                <a:cs typeface="Minion Pro"/>
              </a:rPr>
              <a:t>y</a:t>
            </a:r>
            <a:r>
              <a:rPr lang="en-US" spc="-5">
                <a:effectLst/>
                <a:latin typeface="Myriad Pro" panose="020B0503030403020204" pitchFamily="34" charset="0"/>
                <a:ea typeface="Minion Pro"/>
                <a:cs typeface="Minion Pro"/>
              </a:rPr>
              <a:t> </a:t>
            </a:r>
            <a:r>
              <a:rPr lang="en-US" spc="5">
                <a:effectLst/>
                <a:latin typeface="Myriad Pro" panose="020B0503030403020204" pitchFamily="34" charset="0"/>
                <a:ea typeface="Minion Pro"/>
                <a:cs typeface="Minion Pro"/>
              </a:rPr>
              <a:t>p</a:t>
            </a:r>
            <a:r>
              <a:rPr lang="en-US" spc="-10">
                <a:effectLst/>
                <a:latin typeface="Myriad Pro" panose="020B0503030403020204" pitchFamily="34" charset="0"/>
                <a:ea typeface="Minion Pro"/>
                <a:cs typeface="Minion Pro"/>
              </a:rPr>
              <a:t>o</a:t>
            </a:r>
            <a:r>
              <a:rPr lang="en-US">
                <a:effectLst/>
                <a:latin typeface="Myriad Pro" panose="020B0503030403020204" pitchFamily="34" charset="0"/>
                <a:ea typeface="Minion Pro"/>
                <a:cs typeface="Minion Pro"/>
              </a:rPr>
              <a:t>s</a:t>
            </a:r>
            <a:r>
              <a:rPr lang="en-US" spc="-10">
                <a:effectLst/>
                <a:latin typeface="Myriad Pro" panose="020B0503030403020204" pitchFamily="34" charset="0"/>
                <a:ea typeface="Minion Pro"/>
                <a:cs typeface="Minion Pro"/>
              </a:rPr>
              <a:t>tn</a:t>
            </a:r>
            <a:r>
              <a:rPr lang="en-US" spc="-15">
                <a:effectLst/>
                <a:latin typeface="Myriad Pro" panose="020B0503030403020204" pitchFamily="34" charset="0"/>
                <a:ea typeface="Minion Pro"/>
                <a:cs typeface="Minion Pro"/>
              </a:rPr>
              <a:t>a</a:t>
            </a:r>
            <a:r>
              <a:rPr lang="en-US">
                <a:effectLst/>
                <a:latin typeface="Myriad Pro" panose="020B0503030403020204" pitchFamily="34" charset="0"/>
                <a:ea typeface="Minion Pro"/>
                <a:cs typeface="Minion Pro"/>
              </a:rPr>
              <a:t>t</a:t>
            </a:r>
            <a:r>
              <a:rPr lang="en-US" spc="-10">
                <a:effectLst/>
                <a:latin typeface="Myriad Pro" panose="020B0503030403020204" pitchFamily="34" charset="0"/>
                <a:ea typeface="Minion Pro"/>
                <a:cs typeface="Minion Pro"/>
              </a:rPr>
              <a:t>a</a:t>
            </a:r>
            <a:r>
              <a:rPr lang="en-US">
                <a:effectLst/>
                <a:latin typeface="Myriad Pro" panose="020B0503030403020204" pitchFamily="34" charset="0"/>
                <a:ea typeface="Minion Pro"/>
                <a:cs typeface="Minion Pro"/>
              </a:rPr>
              <a:t>l </a:t>
            </a:r>
            <a:r>
              <a:rPr lang="en-US" spc="-20">
                <a:effectLst/>
                <a:latin typeface="Myriad Pro" panose="020B0503030403020204" pitchFamily="34" charset="0"/>
                <a:ea typeface="Minion Pro"/>
                <a:cs typeface="Minion Pro"/>
              </a:rPr>
              <a:t>c</a:t>
            </a:r>
            <a:r>
              <a:rPr lang="en-US" spc="-5">
                <a:effectLst/>
                <a:latin typeface="Myriad Pro" panose="020B0503030403020204" pitchFamily="34" charset="0"/>
                <a:ea typeface="Minion Pro"/>
                <a:cs typeface="Minion Pro"/>
              </a:rPr>
              <a:t>o</a:t>
            </a:r>
            <a:r>
              <a:rPr lang="en-US" spc="-15">
                <a:effectLst/>
                <a:latin typeface="Myriad Pro" panose="020B0503030403020204" pitchFamily="34" charset="0"/>
                <a:ea typeface="Minion Pro"/>
                <a:cs typeface="Minion Pro"/>
              </a:rPr>
              <a:t>n</a:t>
            </a:r>
            <a:r>
              <a:rPr lang="en-US">
                <a:effectLst/>
                <a:latin typeface="Myriad Pro" panose="020B0503030403020204" pitchFamily="34" charset="0"/>
                <a:ea typeface="Minion Pro"/>
                <a:cs typeface="Minion Pro"/>
              </a:rPr>
              <a:t>t</a:t>
            </a:r>
            <a:r>
              <a:rPr lang="en-US" spc="-5">
                <a:effectLst/>
                <a:latin typeface="Myriad Pro" panose="020B0503030403020204" pitchFamily="34" charset="0"/>
                <a:ea typeface="Minion Pro"/>
                <a:cs typeface="Minion Pro"/>
              </a:rPr>
              <a:t>a</a:t>
            </a:r>
            <a:r>
              <a:rPr lang="en-US" spc="20">
                <a:effectLst/>
                <a:latin typeface="Myriad Pro" panose="020B0503030403020204" pitchFamily="34" charset="0"/>
                <a:ea typeface="Minion Pro"/>
                <a:cs typeface="Minion Pro"/>
              </a:rPr>
              <a:t>c</a:t>
            </a:r>
            <a:r>
              <a:rPr lang="en-US" spc="5">
                <a:effectLst/>
                <a:latin typeface="Myriad Pro" panose="020B0503030403020204" pitchFamily="34" charset="0"/>
                <a:ea typeface="Minion Pro"/>
                <a:cs typeface="Minion Pro"/>
              </a:rPr>
              <a:t>t</a:t>
            </a:r>
            <a:r>
              <a:rPr lang="en-US">
                <a:effectLst/>
                <a:latin typeface="Myriad Pro" panose="020B0503030403020204" pitchFamily="34" charset="0"/>
                <a:ea typeface="Minion Pro"/>
                <a:cs typeface="Minion Pro"/>
              </a:rPr>
              <a:t>s </a:t>
            </a:r>
            <a:r>
              <a:rPr lang="en-US" spc="-5">
                <a:effectLst/>
                <a:latin typeface="Myriad Pro" panose="020B0503030403020204" pitchFamily="34" charset="0"/>
                <a:ea typeface="Minion Pro"/>
                <a:cs typeface="Minion Pro"/>
              </a:rPr>
              <a:t>fo</a:t>
            </a:r>
            <a:r>
              <a:rPr lang="en-US">
                <a:effectLst/>
                <a:latin typeface="Myriad Pro" panose="020B0503030403020204" pitchFamily="34" charset="0"/>
                <a:ea typeface="Minion Pro"/>
                <a:cs typeface="Minion Pro"/>
              </a:rPr>
              <a:t>r </a:t>
            </a:r>
            <a:r>
              <a:rPr lang="en-US" spc="-15">
                <a:effectLst/>
                <a:latin typeface="Myriad Pro" panose="020B0503030403020204" pitchFamily="34" charset="0"/>
                <a:ea typeface="Minion Pro"/>
                <a:cs typeface="Minion Pro"/>
              </a:rPr>
              <a:t>e</a:t>
            </a:r>
            <a:r>
              <a:rPr lang="en-US" spc="-20">
                <a:effectLst/>
                <a:latin typeface="Myriad Pro" panose="020B0503030403020204" pitchFamily="34" charset="0"/>
                <a:ea typeface="Minion Pro"/>
                <a:cs typeface="Minion Pro"/>
              </a:rPr>
              <a:t>v</a:t>
            </a:r>
            <a:r>
              <a:rPr lang="en-US" spc="-5">
                <a:effectLst/>
                <a:latin typeface="Myriad Pro" panose="020B0503030403020204" pitchFamily="34" charset="0"/>
                <a:ea typeface="Minion Pro"/>
                <a:cs typeface="Minion Pro"/>
              </a:rPr>
              <a:t>e</a:t>
            </a:r>
            <a:r>
              <a:rPr lang="en-US" spc="30">
                <a:effectLst/>
                <a:latin typeface="Myriad Pro" panose="020B0503030403020204" pitchFamily="34" charset="0"/>
                <a:ea typeface="Minion Pro"/>
                <a:cs typeface="Minion Pro"/>
              </a:rPr>
              <a:t>r</a:t>
            </a:r>
            <a:r>
              <a:rPr lang="en-US">
                <a:effectLst/>
                <a:latin typeface="Myriad Pro" panose="020B0503030403020204" pitchFamily="34" charset="0"/>
                <a:ea typeface="Minion Pro"/>
                <a:cs typeface="Minion Pro"/>
              </a:rPr>
              <a:t>y </a:t>
            </a:r>
            <a:r>
              <a:rPr lang="en-US" spc="-5">
                <a:effectLst/>
                <a:latin typeface="Myriad Pro" panose="020B0503030403020204" pitchFamily="34" charset="0"/>
                <a:ea typeface="Minion Pro"/>
                <a:cs typeface="Minion Pro"/>
              </a:rPr>
              <a:t>n</a:t>
            </a:r>
            <a:r>
              <a:rPr lang="en-US" spc="-10">
                <a:effectLst/>
                <a:latin typeface="Myriad Pro" panose="020B0503030403020204" pitchFamily="34" charset="0"/>
                <a:ea typeface="Minion Pro"/>
                <a:cs typeface="Minion Pro"/>
              </a:rPr>
              <a:t>e</a:t>
            </a:r>
            <a:r>
              <a:rPr lang="en-US" spc="-5">
                <a:effectLst/>
                <a:latin typeface="Myriad Pro" panose="020B0503030403020204" pitchFamily="34" charset="0"/>
                <a:ea typeface="Minion Pro"/>
                <a:cs typeface="Minion Pro"/>
              </a:rPr>
              <a:t>w</a:t>
            </a:r>
            <a:r>
              <a:rPr lang="en-US">
                <a:effectLst/>
                <a:latin typeface="Myriad Pro" panose="020B0503030403020204" pitchFamily="34" charset="0"/>
                <a:ea typeface="Minion Pro"/>
                <a:cs typeface="Minion Pro"/>
              </a:rPr>
              <a:t>b</a:t>
            </a:r>
            <a:r>
              <a:rPr lang="en-US" spc="-5">
                <a:effectLst/>
                <a:latin typeface="Myriad Pro" panose="020B0503030403020204" pitchFamily="34" charset="0"/>
                <a:ea typeface="Minion Pro"/>
                <a:cs typeface="Minion Pro"/>
              </a:rPr>
              <a:t>or</a:t>
            </a:r>
            <a:r>
              <a:rPr lang="en-US">
                <a:effectLst/>
                <a:latin typeface="Myriad Pro" panose="020B0503030403020204" pitchFamily="34" charset="0"/>
                <a:ea typeface="Minion Pro"/>
                <a:cs typeface="Minion Pro"/>
              </a:rPr>
              <a:t>n </a:t>
            </a:r>
            <a:r>
              <a:rPr lang="en-US" spc="-10">
                <a:effectLst/>
                <a:latin typeface="Myriad Pro" panose="020B0503030403020204" pitchFamily="34" charset="0"/>
                <a:ea typeface="Minion Pro"/>
                <a:cs typeface="Minion Pro"/>
              </a:rPr>
              <a:t>a</a:t>
            </a:r>
            <a:r>
              <a:rPr lang="en-US" spc="-5">
                <a:effectLst/>
                <a:latin typeface="Myriad Pro" panose="020B0503030403020204" pitchFamily="34" charset="0"/>
                <a:ea typeface="Minion Pro"/>
                <a:cs typeface="Minion Pro"/>
              </a:rPr>
              <a:t>n</a:t>
            </a:r>
            <a:r>
              <a:rPr lang="en-US">
                <a:effectLst/>
                <a:latin typeface="Myriad Pro" panose="020B0503030403020204" pitchFamily="34" charset="0"/>
                <a:ea typeface="Minion Pro"/>
                <a:cs typeface="Minion Pro"/>
              </a:rPr>
              <a:t>d t</a:t>
            </a:r>
            <a:r>
              <a:rPr lang="en-US" spc="-10">
                <a:effectLst/>
                <a:latin typeface="Myriad Pro" panose="020B0503030403020204" pitchFamily="34" charset="0"/>
                <a:ea typeface="Minion Pro"/>
                <a:cs typeface="Minion Pro"/>
              </a:rPr>
              <a:t>ai</a:t>
            </a:r>
            <a:r>
              <a:rPr lang="en-US" spc="-5">
                <a:effectLst/>
                <a:latin typeface="Myriad Pro" panose="020B0503030403020204" pitchFamily="34" charset="0"/>
                <a:ea typeface="Minion Pro"/>
                <a:cs typeface="Minion Pro"/>
              </a:rPr>
              <a:t>lo</a:t>
            </a:r>
            <a:r>
              <a:rPr lang="en-US" spc="-10">
                <a:effectLst/>
                <a:latin typeface="Myriad Pro" panose="020B0503030403020204" pitchFamily="34" charset="0"/>
                <a:ea typeface="Minion Pro"/>
                <a:cs typeface="Minion Pro"/>
              </a:rPr>
              <a:t>r</a:t>
            </a:r>
            <a:r>
              <a:rPr lang="en-US" spc="5">
                <a:effectLst/>
                <a:latin typeface="Myriad Pro" panose="020B0503030403020204" pitchFamily="34" charset="0"/>
                <a:ea typeface="Minion Pro"/>
                <a:cs typeface="Minion Pro"/>
              </a:rPr>
              <a:t>e</a:t>
            </a:r>
            <a:r>
              <a:rPr lang="en-US">
                <a:effectLst/>
                <a:latin typeface="Myriad Pro" panose="020B0503030403020204" pitchFamily="34" charset="0"/>
                <a:ea typeface="Minion Pro"/>
                <a:cs typeface="Minion Pro"/>
              </a:rPr>
              <a:t>d </a:t>
            </a:r>
            <a:r>
              <a:rPr lang="en-US" spc="-5">
                <a:effectLst/>
                <a:latin typeface="Myriad Pro" panose="020B0503030403020204" pitchFamily="34" charset="0"/>
                <a:ea typeface="Minion Pro"/>
                <a:cs typeface="Minion Pro"/>
              </a:rPr>
              <a:t>f</a:t>
            </a:r>
            <a:r>
              <a:rPr lang="en-US">
                <a:effectLst/>
                <a:latin typeface="Myriad Pro" panose="020B0503030403020204" pitchFamily="34" charset="0"/>
                <a:ea typeface="Minion Pro"/>
                <a:cs typeface="Minion Pro"/>
              </a:rPr>
              <a:t>o</a:t>
            </a:r>
            <a:r>
              <a:rPr lang="en-US" spc="-10">
                <a:effectLst/>
                <a:latin typeface="Myriad Pro" panose="020B0503030403020204" pitchFamily="34" charset="0"/>
                <a:ea typeface="Minion Pro"/>
                <a:cs typeface="Minion Pro"/>
              </a:rPr>
              <a:t>l</a:t>
            </a:r>
            <a:r>
              <a:rPr lang="en-US" spc="-5">
                <a:effectLst/>
                <a:latin typeface="Myriad Pro" panose="020B0503030403020204" pitchFamily="34" charset="0"/>
                <a:ea typeface="Minion Pro"/>
                <a:cs typeface="Minion Pro"/>
              </a:rPr>
              <a:t>l</a:t>
            </a:r>
            <a:r>
              <a:rPr lang="en-US" spc="-15">
                <a:effectLst/>
                <a:latin typeface="Myriad Pro" panose="020B0503030403020204" pitchFamily="34" charset="0"/>
                <a:ea typeface="Minion Pro"/>
                <a:cs typeface="Minion Pro"/>
              </a:rPr>
              <a:t>o</a:t>
            </a:r>
            <a:r>
              <a:rPr lang="en-US">
                <a:effectLst/>
                <a:latin typeface="Myriad Pro" panose="020B0503030403020204" pitchFamily="34" charset="0"/>
                <a:ea typeface="Minion Pro"/>
                <a:cs typeface="Minion Pro"/>
              </a:rPr>
              <a:t>w</a:t>
            </a:r>
            <a:r>
              <a:rPr lang="en-US" spc="10">
                <a:effectLst/>
                <a:latin typeface="Myriad Pro" panose="020B0503030403020204" pitchFamily="34" charset="0"/>
                <a:ea typeface="Minion Pro"/>
                <a:cs typeface="Minion Pro"/>
              </a:rPr>
              <a:t>-</a:t>
            </a:r>
            <a:r>
              <a:rPr lang="en-US" spc="-10">
                <a:effectLst/>
                <a:latin typeface="Myriad Pro" panose="020B0503030403020204" pitchFamily="34" charset="0"/>
                <a:ea typeface="Minion Pro"/>
                <a:cs typeface="Minion Pro"/>
              </a:rPr>
              <a:t>u</a:t>
            </a:r>
            <a:r>
              <a:rPr lang="en-US">
                <a:effectLst/>
                <a:latin typeface="Myriad Pro" panose="020B0503030403020204" pitchFamily="34" charset="0"/>
                <a:ea typeface="Minion Pro"/>
                <a:cs typeface="Minion Pro"/>
              </a:rPr>
              <a:t>p </a:t>
            </a:r>
            <a:r>
              <a:rPr lang="en-US" spc="-5">
                <a:effectLst/>
                <a:latin typeface="Myriad Pro" panose="020B0503030403020204" pitchFamily="34" charset="0"/>
                <a:ea typeface="Minion Pro"/>
                <a:cs typeface="Minion Pro"/>
              </a:rPr>
              <a:t>fo</a:t>
            </a:r>
            <a:r>
              <a:rPr lang="en-US">
                <a:effectLst/>
                <a:latin typeface="Myriad Pro" panose="020B0503030403020204" pitchFamily="34" charset="0"/>
                <a:ea typeface="Minion Pro"/>
                <a:cs typeface="Minion Pro"/>
              </a:rPr>
              <a:t>r </a:t>
            </a:r>
            <a:r>
              <a:rPr lang="en-US" spc="-5">
                <a:effectLst/>
                <a:latin typeface="Myriad Pro" panose="020B0503030403020204" pitchFamily="34" charset="0"/>
                <a:ea typeface="Minion Pro"/>
                <a:cs typeface="Minion Pro"/>
              </a:rPr>
              <a:t>n</a:t>
            </a:r>
            <a:r>
              <a:rPr lang="en-US" spc="-10">
                <a:effectLst/>
                <a:latin typeface="Myriad Pro" panose="020B0503030403020204" pitchFamily="34" charset="0"/>
                <a:ea typeface="Minion Pro"/>
                <a:cs typeface="Minion Pro"/>
              </a:rPr>
              <a:t>e</a:t>
            </a:r>
            <a:r>
              <a:rPr lang="en-US" spc="-5">
                <a:effectLst/>
                <a:latin typeface="Myriad Pro" panose="020B0503030403020204" pitchFamily="34" charset="0"/>
                <a:ea typeface="Minion Pro"/>
                <a:cs typeface="Minion Pro"/>
              </a:rPr>
              <a:t>w</a:t>
            </a:r>
            <a:r>
              <a:rPr lang="en-US">
                <a:effectLst/>
                <a:latin typeface="Myriad Pro" panose="020B0503030403020204" pitchFamily="34" charset="0"/>
                <a:ea typeface="Minion Pro"/>
                <a:cs typeface="Minion Pro"/>
              </a:rPr>
              <a:t>b</a:t>
            </a:r>
            <a:r>
              <a:rPr lang="en-US" spc="-5">
                <a:effectLst/>
                <a:latin typeface="Myriad Pro" panose="020B0503030403020204" pitchFamily="34" charset="0"/>
                <a:ea typeface="Minion Pro"/>
                <a:cs typeface="Minion Pro"/>
              </a:rPr>
              <a:t>or</a:t>
            </a:r>
            <a:r>
              <a:rPr lang="en-US" spc="-15">
                <a:effectLst/>
                <a:latin typeface="Myriad Pro" panose="020B0503030403020204" pitchFamily="34" charset="0"/>
                <a:ea typeface="Minion Pro"/>
                <a:cs typeface="Minion Pro"/>
              </a:rPr>
              <a:t>n</a:t>
            </a:r>
            <a:r>
              <a:rPr lang="en-US">
                <a:effectLst/>
                <a:latin typeface="Myriad Pro" panose="020B0503030403020204" pitchFamily="34" charset="0"/>
                <a:ea typeface="Minion Pro"/>
                <a:cs typeface="Minion Pro"/>
              </a:rPr>
              <a:t>s </a:t>
            </a:r>
            <a:r>
              <a:rPr lang="en-US" spc="-5">
                <a:effectLst/>
                <a:latin typeface="Myriad Pro" panose="020B0503030403020204" pitchFamily="34" charset="0"/>
                <a:ea typeface="Minion Pro"/>
                <a:cs typeface="Minion Pro"/>
              </a:rPr>
              <a:t>a</a:t>
            </a:r>
            <a:r>
              <a:rPr lang="en-US" spc="-20">
                <a:effectLst/>
                <a:latin typeface="Myriad Pro" panose="020B0503030403020204" pitchFamily="34" charset="0"/>
                <a:ea typeface="Minion Pro"/>
                <a:cs typeface="Minion Pro"/>
              </a:rPr>
              <a:t>cc</a:t>
            </a:r>
            <a:r>
              <a:rPr lang="en-US" spc="-5">
                <a:effectLst/>
                <a:latin typeface="Myriad Pro" panose="020B0503030403020204" pitchFamily="34" charset="0"/>
                <a:ea typeface="Minion Pro"/>
                <a:cs typeface="Minion Pro"/>
              </a:rPr>
              <a:t>o</a:t>
            </a:r>
            <a:r>
              <a:rPr lang="en-US" spc="-10">
                <a:effectLst/>
                <a:latin typeface="Myriad Pro" panose="020B0503030403020204" pitchFamily="34" charset="0"/>
                <a:ea typeface="Minion Pro"/>
                <a:cs typeface="Minion Pro"/>
              </a:rPr>
              <a:t>rdi</a:t>
            </a:r>
            <a:r>
              <a:rPr lang="en-US" spc="-5">
                <a:effectLst/>
                <a:latin typeface="Myriad Pro" panose="020B0503030403020204" pitchFamily="34" charset="0"/>
                <a:ea typeface="Minion Pro"/>
                <a:cs typeface="Minion Pro"/>
              </a:rPr>
              <a:t>n</a:t>
            </a:r>
            <a:r>
              <a:rPr lang="en-US">
                <a:effectLst/>
                <a:latin typeface="Myriad Pro" panose="020B0503030403020204" pitchFamily="34" charset="0"/>
                <a:ea typeface="Minion Pro"/>
                <a:cs typeface="Minion Pro"/>
              </a:rPr>
              <a:t>g </a:t>
            </a:r>
            <a:r>
              <a:rPr lang="en-US" spc="-15">
                <a:effectLst/>
                <a:latin typeface="Myriad Pro" panose="020B0503030403020204" pitchFamily="34" charset="0"/>
                <a:ea typeface="Minion Pro"/>
                <a:cs typeface="Minion Pro"/>
              </a:rPr>
              <a:t>t</a:t>
            </a:r>
            <a:r>
              <a:rPr lang="en-US">
                <a:effectLst/>
                <a:latin typeface="Myriad Pro" panose="020B0503030403020204" pitchFamily="34" charset="0"/>
                <a:ea typeface="Minion Pro"/>
                <a:cs typeface="Minion Pro"/>
              </a:rPr>
              <a:t>o </a:t>
            </a:r>
            <a:r>
              <a:rPr lang="en-US" spc="-10">
                <a:effectLst/>
                <a:latin typeface="Myriad Pro" panose="020B0503030403020204" pitchFamily="34" charset="0"/>
                <a:ea typeface="Minion Pro"/>
                <a:cs typeface="Minion Pro"/>
              </a:rPr>
              <a:t>t</a:t>
            </a:r>
            <a:r>
              <a:rPr lang="en-US" spc="-5">
                <a:effectLst/>
                <a:latin typeface="Myriad Pro" panose="020B0503030403020204" pitchFamily="34" charset="0"/>
                <a:ea typeface="Minion Pro"/>
                <a:cs typeface="Minion Pro"/>
              </a:rPr>
              <a:t>he</a:t>
            </a:r>
            <a:r>
              <a:rPr lang="en-US" spc="-10">
                <a:effectLst/>
                <a:latin typeface="Myriad Pro" panose="020B0503030403020204" pitchFamily="34" charset="0"/>
                <a:ea typeface="Minion Pro"/>
                <a:cs typeface="Minion Pro"/>
              </a:rPr>
              <a:t>i</a:t>
            </a:r>
            <a:r>
              <a:rPr lang="en-US">
                <a:effectLst/>
                <a:latin typeface="Myriad Pro" panose="020B0503030403020204" pitchFamily="34" charset="0"/>
                <a:ea typeface="Minion Pro"/>
                <a:cs typeface="Minion Pro"/>
              </a:rPr>
              <a:t>r </a:t>
            </a:r>
            <a:r>
              <a:rPr lang="en-US" spc="-5">
                <a:effectLst/>
                <a:latin typeface="Myriad Pro" panose="020B0503030403020204" pitchFamily="34" charset="0"/>
                <a:ea typeface="Minion Pro"/>
                <a:cs typeface="Minion Pro"/>
              </a:rPr>
              <a:t>n</a:t>
            </a:r>
            <a:r>
              <a:rPr lang="en-US" spc="5">
                <a:effectLst/>
                <a:latin typeface="Myriad Pro" panose="020B0503030403020204" pitchFamily="34" charset="0"/>
                <a:ea typeface="Minion Pro"/>
                <a:cs typeface="Minion Pro"/>
              </a:rPr>
              <a:t>ee</a:t>
            </a:r>
            <a:r>
              <a:rPr lang="en-US" spc="-10">
                <a:effectLst/>
                <a:latin typeface="Myriad Pro" panose="020B0503030403020204" pitchFamily="34" charset="0"/>
                <a:ea typeface="Minion Pro"/>
                <a:cs typeface="Minion Pro"/>
              </a:rPr>
              <a:t>d</a:t>
            </a:r>
            <a:r>
              <a:rPr lang="en-US">
                <a:effectLst/>
                <a:latin typeface="Myriad Pro" panose="020B0503030403020204" pitchFamily="34" charset="0"/>
                <a:ea typeface="Minion Pro"/>
                <a:cs typeface="Minion Pro"/>
              </a:rPr>
              <a:t>s </a:t>
            </a:r>
            <a:r>
              <a:rPr lang="en-US" spc="-10">
                <a:effectLst/>
                <a:latin typeface="Myriad Pro" panose="020B0503030403020204" pitchFamily="34" charset="0"/>
                <a:ea typeface="Minion Pro"/>
                <a:cs typeface="Minion Pro"/>
              </a:rPr>
              <a:t>a</a:t>
            </a:r>
            <a:r>
              <a:rPr lang="en-US" spc="-5">
                <a:effectLst/>
                <a:latin typeface="Myriad Pro" panose="020B0503030403020204" pitchFamily="34" charset="0"/>
                <a:ea typeface="Minion Pro"/>
                <a:cs typeface="Minion Pro"/>
              </a:rPr>
              <a:t>n</a:t>
            </a:r>
            <a:r>
              <a:rPr lang="en-US">
                <a:effectLst/>
                <a:latin typeface="Myriad Pro" panose="020B0503030403020204" pitchFamily="34" charset="0"/>
                <a:ea typeface="Minion Pro"/>
                <a:cs typeface="Minion Pro"/>
              </a:rPr>
              <a:t>d </a:t>
            </a:r>
            <a:r>
              <a:rPr lang="en-US" spc="-20">
                <a:effectLst/>
                <a:latin typeface="Myriad Pro" panose="020B0503030403020204" pitchFamily="34" charset="0"/>
                <a:ea typeface="Minion Pro"/>
                <a:cs typeface="Minion Pro"/>
              </a:rPr>
              <a:t>c</a:t>
            </a:r>
            <a:r>
              <a:rPr lang="en-US" spc="-5">
                <a:effectLst/>
                <a:latin typeface="Myriad Pro" panose="020B0503030403020204" pitchFamily="34" charset="0"/>
                <a:ea typeface="Minion Pro"/>
                <a:cs typeface="Minion Pro"/>
              </a:rPr>
              <a:t>on</a:t>
            </a:r>
            <a:r>
              <a:rPr lang="en-US" spc="-10">
                <a:effectLst/>
                <a:latin typeface="Myriad Pro" panose="020B0503030403020204" pitchFamily="34" charset="0"/>
                <a:ea typeface="Minion Pro"/>
                <a:cs typeface="Minion Pro"/>
              </a:rPr>
              <a:t>d</a:t>
            </a:r>
            <a:r>
              <a:rPr lang="en-US" spc="-5">
                <a:effectLst/>
                <a:latin typeface="Myriad Pro" panose="020B0503030403020204" pitchFamily="34" charset="0"/>
                <a:ea typeface="Minion Pro"/>
                <a:cs typeface="Minion Pro"/>
              </a:rPr>
              <a:t>i</a:t>
            </a:r>
            <a:r>
              <a:rPr lang="en-US" spc="-10">
                <a:effectLst/>
                <a:latin typeface="Myriad Pro" panose="020B0503030403020204" pitchFamily="34" charset="0"/>
                <a:ea typeface="Minion Pro"/>
                <a:cs typeface="Minion Pro"/>
              </a:rPr>
              <a:t>tion.</a:t>
            </a:r>
            <a:endParaRPr lang="en-US" altLang="en-US" b="1">
              <a:latin typeface="Myriad Pro" panose="020B0503030403020204" pitchFamily="34" charset="0"/>
              <a:cs typeface="Times New Roman" panose="02020603050405020304" pitchFamily="18" charset="0"/>
            </a:endParaRPr>
          </a:p>
          <a:p>
            <a:endParaRPr lang="en-NO"/>
          </a:p>
        </p:txBody>
      </p:sp>
    </p:spTree>
    <p:extLst>
      <p:ext uri="{BB962C8B-B14F-4D97-AF65-F5344CB8AC3E}">
        <p14:creationId xmlns:p14="http://schemas.microsoft.com/office/powerpoint/2010/main" val="419637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6171A-6A1A-89D4-B5F1-E0AFDEFDE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5FD27-58DB-7779-C63A-10436A195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49890-D73D-7C1B-E42D-F1FE2979F224}"/>
              </a:ext>
            </a:extLst>
          </p:cNvPr>
          <p:cNvSpPr>
            <a:spLocks noGrp="1"/>
          </p:cNvSpPr>
          <p:nvPr>
            <p:ph type="body" idx="1"/>
          </p:nvPr>
        </p:nvSpPr>
        <p:spPr/>
        <p:txBody>
          <a:bodyPr/>
          <a:lstStyle/>
          <a:p>
            <a:pPr>
              <a:lnSpc>
                <a:spcPct val="114000"/>
              </a:lnSpc>
              <a:spcAft>
                <a:spcPts val="600"/>
              </a:spcAft>
              <a:buClr>
                <a:schemeClr val="tx1">
                  <a:lumMod val="75000"/>
                  <a:lumOff val="25000"/>
                </a:schemeClr>
              </a:buClr>
            </a:pPr>
            <a:r>
              <a:rPr lang="en-US" sz="1000" b="1">
                <a:latin typeface="Arial" panose="020B0604020202020204" pitchFamily="34" charset="0"/>
                <a:cs typeface="Arial" panose="020B0604020202020204" pitchFamily="34" charset="0"/>
              </a:rPr>
              <a:t>What is the length of stay in your health facility after birth? </a:t>
            </a:r>
          </a:p>
          <a:p>
            <a:pPr>
              <a:lnSpc>
                <a:spcPct val="114000"/>
              </a:lnSpc>
              <a:spcAft>
                <a:spcPts val="600"/>
              </a:spcAft>
              <a:buClr>
                <a:schemeClr val="tx1">
                  <a:lumMod val="75000"/>
                  <a:lumOff val="25000"/>
                </a:schemeClr>
              </a:buClr>
            </a:pPr>
            <a:endParaRPr lang="en-US" sz="1000" b="1">
              <a:latin typeface="Arial" panose="020B0604020202020204" pitchFamily="34" charset="0"/>
              <a:cs typeface="Arial" panose="020B0604020202020204" pitchFamily="34" charset="0"/>
            </a:endParaRPr>
          </a:p>
          <a:p>
            <a:pPr>
              <a:lnSpc>
                <a:spcPct val="114000"/>
              </a:lnSpc>
              <a:spcAft>
                <a:spcPts val="600"/>
              </a:spcAft>
              <a:buClr>
                <a:schemeClr val="tx1">
                  <a:lumMod val="75000"/>
                  <a:lumOff val="25000"/>
                </a:schemeClr>
              </a:buClr>
            </a:pPr>
            <a:r>
              <a:rPr lang="en-US" sz="1000" b="1" i="0">
                <a:latin typeface="Arial" panose="020B0604020202020204" pitchFamily="34" charset="0"/>
                <a:cs typeface="Arial" panose="020B0604020202020204" pitchFamily="34" charset="0"/>
              </a:rPr>
              <a:t>What is the coverage of postnatal care for newborns in your context?</a:t>
            </a:r>
          </a:p>
          <a:p>
            <a:pPr>
              <a:lnSpc>
                <a:spcPct val="114000"/>
              </a:lnSpc>
              <a:spcAft>
                <a:spcPts val="600"/>
              </a:spcAft>
              <a:buClr>
                <a:schemeClr val="tx1">
                  <a:lumMod val="75000"/>
                  <a:lumOff val="25000"/>
                </a:schemeClr>
              </a:buClr>
            </a:pPr>
            <a:endParaRPr lang="en-US" sz="1000" i="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To learn more</a:t>
            </a:r>
            <a:r>
              <a:rPr lang="en-US" sz="1000" i="1">
                <a:solidFill>
                  <a:schemeClr val="tx1"/>
                </a:solidFill>
                <a:latin typeface="Arial" panose="020B0604020202020204" pitchFamily="34" charset="0"/>
                <a:cs typeface="Arial" panose="020B0604020202020204" pitchFamily="34" charset="0"/>
              </a:rPr>
              <a:t> </a:t>
            </a:r>
            <a:br>
              <a:rPr lang="en-US" sz="1000" i="1">
                <a:solidFill>
                  <a:schemeClr val="tx1"/>
                </a:solidFill>
                <a:latin typeface="Arial" panose="020B0604020202020204" pitchFamily="34" charset="0"/>
                <a:cs typeface="Arial" panose="020B0604020202020204" pitchFamily="34" charset="0"/>
              </a:rPr>
            </a:br>
            <a:r>
              <a:rPr lang="en-US" sz="1000" i="1" u="sng" kern="1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Country profiles Countdown 2030</a:t>
            </a:r>
            <a:endParaRPr lang="en-NO" sz="1000" kern="100">
              <a:effectLst/>
              <a:latin typeface="Arial" panose="020B0604020202020204" pitchFamily="34" charset="0"/>
              <a:ea typeface="Aptos" panose="020B0004020202020204" pitchFamily="34" charset="0"/>
              <a:cs typeface="Arial" panose="020B0604020202020204" pitchFamily="34" charset="0"/>
            </a:endParaRPr>
          </a:p>
          <a:p>
            <a:pPr>
              <a:lnSpc>
                <a:spcPct val="110000"/>
              </a:lnSpc>
              <a:spcBef>
                <a:spcPts val="300"/>
              </a:spcBef>
              <a:defRPr/>
            </a:pPr>
            <a:r>
              <a:rPr lang="en-US" sz="1000">
                <a:latin typeface="Arial" panose="020B0604020202020204" pitchFamily="34" charset="0"/>
                <a:cs typeface="Arial" panose="020B0604020202020204" pitchFamily="34" charset="0"/>
              </a:rPr>
              <a:t>Review  your country profile and coverage by subregion or district, and note where the lowest coverage occurs</a:t>
            </a:r>
          </a:p>
          <a:p>
            <a:pPr>
              <a:lnSpc>
                <a:spcPct val="110000"/>
              </a:lnSpc>
              <a:spcBef>
                <a:spcPts val="300"/>
              </a:spcBef>
              <a:defRPr/>
            </a:pPr>
            <a:endParaRPr lang="en-US" sz="1000">
              <a:latin typeface="Arial" panose="020B0604020202020204" pitchFamily="34" charset="0"/>
              <a:cs typeface="Arial" panose="020B0604020202020204" pitchFamily="34" charset="0"/>
            </a:endParaRPr>
          </a:p>
          <a:p>
            <a:pPr marL="0" indent="0">
              <a:lnSpc>
                <a:spcPct val="110000"/>
              </a:lnSpc>
              <a:spcBef>
                <a:spcPts val="300"/>
              </a:spcBef>
              <a:buFont typeface="Arial" panose="020B0604020202020204" pitchFamily="34" charset="0"/>
              <a:buNone/>
              <a:defRPr/>
            </a:pPr>
            <a:r>
              <a:rPr lang="en-US" sz="1000" b="1">
                <a:latin typeface="Arial" panose="020B0604020202020204" pitchFamily="34" charset="0"/>
                <a:cs typeface="Arial" panose="020B0604020202020204" pitchFamily="34" charset="0"/>
              </a:rPr>
              <a:t>Do some newborns have NO postnatal visits?</a:t>
            </a:r>
          </a:p>
          <a:p>
            <a:pPr marL="0" indent="0">
              <a:lnSpc>
                <a:spcPct val="110000"/>
              </a:lnSpc>
              <a:spcBef>
                <a:spcPts val="300"/>
              </a:spcBef>
              <a:buFont typeface="Arial" panose="020B0604020202020204" pitchFamily="34" charset="0"/>
              <a:buNone/>
              <a:defRPr/>
            </a:pPr>
            <a:r>
              <a:rPr lang="en-US" sz="1000" b="1">
                <a:latin typeface="Arial" panose="020B0604020202020204" pitchFamily="34" charset="0"/>
                <a:cs typeface="Arial" panose="020B0604020202020204" pitchFamily="34" charset="0"/>
              </a:rPr>
              <a:t>Is coverage lower for newborns than their mothers?</a:t>
            </a:r>
          </a:p>
        </p:txBody>
      </p:sp>
    </p:spTree>
    <p:extLst>
      <p:ext uri="{BB962C8B-B14F-4D97-AF65-F5344CB8AC3E}">
        <p14:creationId xmlns:p14="http://schemas.microsoft.com/office/powerpoint/2010/main" val="2275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8335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84A0-2551-96EF-37E8-4FBAB0FF7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77E7A-9F35-599C-E235-26429B299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34BEF-EBAC-D152-4A7D-708E34E0F82A}"/>
              </a:ext>
            </a:extLst>
          </p:cNvPr>
          <p:cNvSpPr>
            <a:spLocks noGrp="1"/>
          </p:cNvSpPr>
          <p:nvPr>
            <p:ph type="body" idx="1"/>
          </p:nvPr>
        </p:nvSpPr>
        <p:spPr>
          <a:xfrm>
            <a:off x="685800" y="4400550"/>
            <a:ext cx="5486400" cy="45750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a:latin typeface="Myriad Pro" panose="020B0503030403020204" pitchFamily="34" charset="0"/>
              </a:rPr>
              <a:t>Baseline simulation</a:t>
            </a:r>
          </a:p>
          <a:p>
            <a:endParaRPr lang="en-US" sz="1000" b="1" i="0" kern="100">
              <a:effectLst/>
              <a:latin typeface="Arial" panose="020B0604020202020204" pitchFamily="34" charset="0"/>
              <a:ea typeface="Calibri" panose="020F0502020204030204" pitchFamily="34" charset="0"/>
              <a:cs typeface="Arial" panose="020B0604020202020204" pitchFamily="34" charset="0"/>
            </a:endParaRPr>
          </a:p>
          <a:p>
            <a:r>
              <a:rPr lang="en-US" sz="1000" b="1" i="0" kern="100">
                <a:effectLst/>
                <a:latin typeface="Arial" panose="020B0604020202020204" pitchFamily="34" charset="0"/>
                <a:ea typeface="Calibri" panose="020F0502020204030204" pitchFamily="34" charset="0"/>
                <a:cs typeface="Arial" panose="020B0604020202020204" pitchFamily="34" charset="0"/>
              </a:rPr>
              <a:t>Skills and performance </a:t>
            </a:r>
            <a:r>
              <a:rPr lang="en-US" sz="1000" b="0" i="0" kern="100">
                <a:effectLst/>
                <a:latin typeface="Arial" panose="020B0604020202020204" pitchFamily="34" charset="0"/>
                <a:ea typeface="Calibri" panose="020F0502020204030204" pitchFamily="34" charset="0"/>
                <a:cs typeface="Arial" panose="020B0604020202020204" pitchFamily="34" charset="0"/>
              </a:rPr>
              <a:t>– participants demonstrate assessing a newborn for discharge and counseling the family for care at home.</a:t>
            </a:r>
            <a:endParaRPr lang="en-GB" sz="1000" b="1" i="0" kern="100">
              <a:effectLst/>
              <a:latin typeface="Arial" panose="020B0604020202020204" pitchFamily="34" charset="0"/>
              <a:ea typeface="Microsoft YaHei" panose="020B0503020204020204" pitchFamily="34" charset="-122"/>
              <a:cs typeface="Arial" panose="020B0604020202020204" pitchFamily="34" charset="0"/>
            </a:endParaRP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Examining Ekta and reviewing her newborn record</a:t>
            </a: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Assessing if discharge criteria have been met</a:t>
            </a:r>
          </a:p>
          <a:p>
            <a:pPr marL="162000" indent="-162000">
              <a:buAutoNum type="arabicPeriod"/>
            </a:pPr>
            <a:r>
              <a:rPr lang="en-US" sz="1000" i="0" spc="-15">
                <a:effectLst/>
                <a:latin typeface="Arial" panose="020B0604020202020204" pitchFamily="34" charset="0"/>
                <a:ea typeface="Myriad Pro"/>
                <a:cs typeface="Arial" panose="020B0604020202020204" pitchFamily="34" charset="0"/>
              </a:rPr>
              <a:t>Counseling </a:t>
            </a:r>
            <a:r>
              <a:rPr lang="en-US" sz="1000" i="0">
                <a:effectLst/>
                <a:latin typeface="Arial" panose="020B0604020202020204" pitchFamily="34" charset="0"/>
                <a:ea typeface="Myriad Pro"/>
                <a:cs typeface="Arial" panose="020B0604020202020204" pitchFamily="34" charset="0"/>
              </a:rPr>
              <a:t>for care at home</a:t>
            </a:r>
            <a:r>
              <a:rPr lang="en-US" sz="1000" i="0" spc="-65">
                <a:effectLst/>
                <a:latin typeface="Arial" panose="020B0604020202020204" pitchFamily="34" charset="0"/>
                <a:ea typeface="Myriad Pro"/>
                <a:cs typeface="Arial" panose="020B0604020202020204" pitchFamily="34" charset="0"/>
              </a:rPr>
              <a:t> </a:t>
            </a:r>
          </a:p>
          <a:p>
            <a:pPr marL="34200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i="0">
                <a:effectLst/>
                <a:latin typeface="Arial" panose="020B0604020202020204" pitchFamily="34" charset="0"/>
                <a:ea typeface="Myriad Pro"/>
                <a:cs typeface="Arial" panose="020B0604020202020204" pitchFamily="34" charset="0"/>
              </a:rPr>
              <a:t>Feeding</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Thermal care</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Hygiene</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Danger Signs</a:t>
            </a:r>
          </a:p>
          <a:p>
            <a:pPr marL="34200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i="0">
                <a:effectLst/>
                <a:latin typeface="Arial" panose="020B0604020202020204" pitchFamily="34" charset="0"/>
                <a:ea typeface="Myriad Pro"/>
                <a:cs typeface="Arial" panose="020B0604020202020204" pitchFamily="34" charset="0"/>
              </a:rPr>
              <a:t>Responsive, nurturing care for newborns</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Sleep</a:t>
            </a:r>
          </a:p>
          <a:p>
            <a:pPr marL="162000" indent="-162000">
              <a:buFont typeface="+mj-lt"/>
              <a:buAutoNum type="arabicPeriod" startAt="4"/>
            </a:pPr>
            <a:r>
              <a:rPr lang="en-US" sz="1000" i="0">
                <a:effectLst/>
                <a:latin typeface="Arial" panose="020B0604020202020204" pitchFamily="34" charset="0"/>
                <a:ea typeface="Myriad Pro"/>
                <a:cs typeface="Arial" panose="020B0604020202020204" pitchFamily="34" charset="0"/>
              </a:rPr>
              <a:t>Explaining the plan for</a:t>
            </a:r>
            <a:r>
              <a:rPr lang="en-US" sz="1000" i="0" spc="-60">
                <a:effectLst/>
                <a:latin typeface="Arial" panose="020B0604020202020204" pitchFamily="34" charset="0"/>
                <a:ea typeface="Myriad Pro"/>
                <a:cs typeface="Arial" panose="020B0604020202020204" pitchFamily="34" charset="0"/>
              </a:rPr>
              <a:t> </a:t>
            </a:r>
            <a:r>
              <a:rPr lang="en-US" sz="1000" i="0">
                <a:effectLst/>
                <a:latin typeface="Arial" panose="020B0604020202020204" pitchFamily="34" charset="0"/>
                <a:ea typeface="Myriad Pro"/>
                <a:cs typeface="Arial" panose="020B0604020202020204" pitchFamily="34" charset="0"/>
              </a:rPr>
              <a:t>follow-up</a:t>
            </a:r>
          </a:p>
          <a:p>
            <a:pPr marL="342000" lvl="1" indent="-171450">
              <a:buFont typeface="Courier New" panose="02070309020205020404" pitchFamily="49" charset="0"/>
              <a:buChar char="o"/>
            </a:pPr>
            <a:r>
              <a:rPr lang="en-US" sz="1000" i="0">
                <a:latin typeface="Arial" panose="020B0604020202020204" pitchFamily="34" charset="0"/>
                <a:ea typeface="Myriad Pro"/>
                <a:cs typeface="Arial" panose="020B0604020202020204" pitchFamily="34" charset="0"/>
              </a:rPr>
              <a:t>What, where, when and why</a:t>
            </a:r>
          </a:p>
          <a:p>
            <a:pPr marL="342000" lvl="1" indent="-171450">
              <a:buFont typeface="Courier New" panose="02070309020205020404" pitchFamily="49" charset="0"/>
              <a:buChar char="o"/>
            </a:pPr>
            <a:r>
              <a:rPr lang="en-US" sz="1000" i="0">
                <a:effectLst/>
                <a:latin typeface="Arial" panose="020B0604020202020204" pitchFamily="34" charset="0"/>
                <a:ea typeface="Myriad Pro"/>
                <a:cs typeface="Arial" panose="020B0604020202020204" pitchFamily="34" charset="0"/>
              </a:rPr>
              <a:t>Community support available</a:t>
            </a:r>
            <a:endParaRPr lang="en-GB" sz="1000" i="0">
              <a:latin typeface="Arial" panose="020B0604020202020204" pitchFamily="34" charset="0"/>
              <a:cs typeface="Arial" panose="020B0604020202020204" pitchFamily="34" charset="0"/>
            </a:endParaRPr>
          </a:p>
          <a:p>
            <a:pPr marL="0" marR="0" indent="0">
              <a:lnSpc>
                <a:spcPct val="107000"/>
              </a:lnSpc>
              <a:spcBef>
                <a:spcPts val="40"/>
              </a:spcBef>
              <a:spcAft>
                <a:spcPts val="0"/>
              </a:spcAft>
              <a:buNone/>
            </a:pPr>
            <a:endParaRPr lang="en-US" sz="1000" b="1" i="0" kern="1200">
              <a:solidFill>
                <a:srgbClr val="000000"/>
              </a:solidFill>
              <a:effectLst/>
              <a:latin typeface="Arial" panose="020B0604020202020204" pitchFamily="34" charset="0"/>
              <a:ea typeface="Myriad Pro"/>
              <a:cs typeface="Arial" panose="020B0604020202020204" pitchFamily="34" charset="0"/>
            </a:endParaRPr>
          </a:p>
          <a:p>
            <a:pPr marL="0" marR="0" indent="0">
              <a:lnSpc>
                <a:spcPct val="107000"/>
              </a:lnSpc>
              <a:spcBef>
                <a:spcPts val="40"/>
              </a:spcBef>
              <a:spcAft>
                <a:spcPts val="0"/>
              </a:spcAft>
              <a:buNone/>
            </a:pPr>
            <a:r>
              <a:rPr lang="en-US" sz="1000" b="1" i="0" kern="1200">
                <a:solidFill>
                  <a:srgbClr val="000000"/>
                </a:solidFill>
                <a:effectLst/>
                <a:latin typeface="Arial" panose="020B0604020202020204" pitchFamily="34" charset="0"/>
                <a:ea typeface="Myriad Pro"/>
                <a:cs typeface="Arial" panose="020B0604020202020204" pitchFamily="34" charset="0"/>
              </a:rPr>
              <a:t>Debriefing </a:t>
            </a:r>
            <a:r>
              <a:rPr lang="en-US" sz="1000" b="0" i="0" kern="1200">
                <a:solidFill>
                  <a:srgbClr val="000000"/>
                </a:solidFill>
                <a:effectLst/>
                <a:latin typeface="Arial" panose="020B0604020202020204" pitchFamily="34" charset="0"/>
                <a:ea typeface="Myriad Pro"/>
                <a:cs typeface="Arial" panose="020B0604020202020204" pitchFamily="34" charset="0"/>
              </a:rPr>
              <a:t>– participants self-reflect and give feedback in their roles. </a:t>
            </a:r>
            <a:endParaRPr lang="en-US" sz="1000" b="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000" b="0" i="1" kern="1200">
                <a:solidFill>
                  <a:srgbClr val="000000"/>
                </a:solidFill>
                <a:effectLst/>
                <a:latin typeface="Arial" panose="020B0604020202020204" pitchFamily="34" charset="0"/>
                <a:ea typeface="Myriad Pro"/>
                <a:cs typeface="Arial" panose="020B0604020202020204" pitchFamily="34" charset="0"/>
              </a:rPr>
              <a:t>Provision of care (performance objectives)</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i="0" kern="1200">
                <a:solidFill>
                  <a:srgbClr val="000000"/>
                </a:solidFill>
                <a:effectLst/>
                <a:latin typeface="Arial" panose="020B0604020202020204" pitchFamily="34" charset="0"/>
                <a:ea typeface="Myriad Pro"/>
                <a:cs typeface="Arial" panose="020B0604020202020204" pitchFamily="34" charset="0"/>
              </a:rPr>
              <a:t>What was done well?  </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i="0" kern="1200">
                <a:solidFill>
                  <a:srgbClr val="000000"/>
                </a:solidFill>
                <a:effectLst/>
                <a:latin typeface="Arial" panose="020B0604020202020204" pitchFamily="34" charset="0"/>
                <a:ea typeface="Myriad Pro"/>
                <a:cs typeface="Arial" panose="020B0604020202020204" pitchFamily="34" charset="0"/>
              </a:rPr>
              <a:t>What could have been done better? </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GB" sz="1000" i="0" kern="1200">
                <a:solidFill>
                  <a:srgbClr val="000000"/>
                </a:solidFill>
                <a:effectLst/>
                <a:latin typeface="Arial" panose="020B0604020202020204" pitchFamily="34" charset="0"/>
                <a:ea typeface="Myriad Pro"/>
                <a:cs typeface="Arial" panose="020B0604020202020204" pitchFamily="34" charset="0"/>
              </a:rPr>
              <a:t>What will you change the next time? </a:t>
            </a: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Was data recorded and used?</a:t>
            </a: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Calibri" panose="020F0502020204030204" pitchFamily="34" charset="0"/>
                <a:cs typeface="Arial" panose="020B0604020202020204" pitchFamily="34" charset="0"/>
              </a:rPr>
              <a:t>Was a discharge assessment checklist used?</a:t>
            </a:r>
          </a:p>
          <a:p>
            <a:pPr marL="162000" marR="0" lvl="0" indent="-162000">
              <a:lnSpc>
                <a:spcPct val="107000"/>
              </a:lnSpc>
              <a:spcBef>
                <a:spcPts val="0"/>
              </a:spcBef>
              <a:spcAft>
                <a:spcPts val="0"/>
              </a:spcAft>
              <a:buFont typeface="Arial" panose="020B0604020202020204" pitchFamily="34" charset="0"/>
              <a:buChar char="•"/>
            </a:pP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000" b="0" i="1" kern="1200">
                <a:solidFill>
                  <a:srgbClr val="000000"/>
                </a:solidFill>
                <a:effectLst/>
                <a:latin typeface="Arial" panose="020B0604020202020204" pitchFamily="34" charset="0"/>
                <a:ea typeface="Myriad Pro"/>
                <a:cs typeface="Arial" panose="020B0604020202020204" pitchFamily="34" charset="0"/>
              </a:rPr>
              <a:t>Experience of care</a:t>
            </a:r>
            <a:endParaRPr lang="en-US" sz="1000" b="0" i="1"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Was the communication respectful and the language appropriate?</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Was handling of the baby gentle?</a:t>
            </a:r>
            <a:endParaRPr lang="en-US" sz="1000" i="0" kern="100">
              <a:effectLst/>
              <a:latin typeface="Arial" panose="020B0604020202020204" pitchFamily="34" charset="0"/>
              <a:ea typeface="Calibri" panose="020F0502020204030204" pitchFamily="34" charset="0"/>
              <a:cs typeface="Arial" panose="020B0604020202020204" pitchFamily="34" charset="0"/>
            </a:endParaRPr>
          </a:p>
          <a:p>
            <a:pPr marL="162000" marR="0" lvl="0" indent="-162000">
              <a:lnSpc>
                <a:spcPct val="107000"/>
              </a:lnSpc>
              <a:spcBef>
                <a:spcPts val="0"/>
              </a:spcBef>
              <a:spcAft>
                <a:spcPts val="0"/>
              </a:spcAft>
              <a:buFont typeface="Arial" panose="020B0604020202020204" pitchFamily="34" charset="0"/>
              <a:buChar char="•"/>
            </a:pPr>
            <a:r>
              <a:rPr lang="en-US" sz="1000" i="0" kern="0">
                <a:effectLst/>
                <a:latin typeface="Arial" panose="020B0604020202020204" pitchFamily="34" charset="0"/>
                <a:ea typeface="Times New Roman" panose="02020603050405020304" pitchFamily="18" charset="0"/>
                <a:cs typeface="Arial" panose="020B0604020202020204" pitchFamily="34" charset="0"/>
              </a:rPr>
              <a:t>Were infection prevention practices followed?</a:t>
            </a:r>
            <a:endParaRPr lang="en-US" sz="1000" b="0" i="0" kern="10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endParaRPr lang="en-US" sz="1000" b="0" i="0" kern="100">
              <a:effectLst/>
              <a:latin typeface="Arial" panose="020B0604020202020204" pitchFamily="34" charset="0"/>
              <a:cs typeface="Arial" panose="020B0604020202020204" pitchFamily="34" charset="0"/>
            </a:endParaRPr>
          </a:p>
          <a:p>
            <a:endParaRPr lang="en-US" sz="1000" b="1" i="0">
              <a:effectLst/>
              <a:latin typeface="Arial" panose="020B0604020202020204" pitchFamily="34" charset="0"/>
              <a:ea typeface="Myriad Pro"/>
              <a:cs typeface="Arial" panose="020B0604020202020204" pitchFamily="34" charset="0"/>
            </a:endParaRPr>
          </a:p>
          <a:p>
            <a:endParaRPr lang="en-US" sz="1000" i="0">
              <a:effectLst/>
              <a:latin typeface="Arial" panose="020B0604020202020204" pitchFamily="34" charset="0"/>
              <a:ea typeface="Myriad Pro"/>
              <a:cs typeface="Arial" panose="020B0604020202020204" pitchFamily="34" charset="0"/>
            </a:endParaRPr>
          </a:p>
          <a:p>
            <a:endParaRPr lang="en-NO" sz="1000"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18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dirty="0">
                <a:latin typeface="Arial" panose="020B0604020202020204" pitchFamily="34" charset="0"/>
                <a:cs typeface="Arial" panose="020B0604020202020204" pitchFamily="34" charset="0"/>
              </a:rPr>
              <a:t>How do you assess using discharge criteria?</a:t>
            </a:r>
          </a:p>
          <a:p>
            <a:r>
              <a:rPr lang="en-US" sz="1000" i="0" dirty="0">
                <a:latin typeface="Arial" panose="020B0604020202020204" pitchFamily="34" charset="0"/>
                <a:cs typeface="Arial" panose="020B0604020202020204" pitchFamily="34" charset="0"/>
              </a:rPr>
              <a:t>Review the local discharge criteria checklist for completeness.</a:t>
            </a:r>
          </a:p>
          <a:p>
            <a:endParaRPr lang="en-US" sz="1000" i="0" dirty="0">
              <a:latin typeface="Arial" panose="020B0604020202020204" pitchFamily="34" charset="0"/>
              <a:cs typeface="Arial" panose="020B0604020202020204" pitchFamily="34" charset="0"/>
            </a:endParaRPr>
          </a:p>
          <a:p>
            <a:r>
              <a:rPr lang="en-US" sz="1000" i="0" dirty="0">
                <a:latin typeface="Arial" panose="020B0604020202020204" pitchFamily="34" charset="0"/>
                <a:cs typeface="Arial" panose="020B0604020202020204" pitchFamily="34" charset="0"/>
              </a:rPr>
              <a:t>Do not forget about the mother. </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Observe her interactions and her mood. </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Mothers with depression and anxiety will be less able to provide nurturing care for their baby without support from family and services.</a:t>
            </a:r>
          </a:p>
          <a:p>
            <a:endParaRPr lang="en-US" sz="1000" i="0" dirty="0">
              <a:latin typeface="Arial" panose="020B0604020202020204" pitchFamily="34" charset="0"/>
              <a:cs typeface="Arial" panose="020B0604020202020204" pitchFamily="34" charset="0"/>
            </a:endParaRPr>
          </a:p>
          <a:p>
            <a:r>
              <a:rPr lang="en-US" sz="1000" i="0" dirty="0">
                <a:latin typeface="Arial" panose="020B0604020202020204" pitchFamily="34" charset="0"/>
                <a:cs typeface="Arial" panose="020B0604020202020204" pitchFamily="34" charset="0"/>
              </a:rPr>
              <a:t>Identify and manage problems before discharge.</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Establish links to follow-up care and additional support that may be required.</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Discharging when the mother, her parents/family or the newborn are not ready places the woman and  newborn at risk.</a:t>
            </a:r>
          </a:p>
          <a:p>
            <a:pPr marL="171450" indent="-171450">
              <a:buFont typeface="Arial" panose="020B0604020202020204" pitchFamily="34" charset="0"/>
              <a:buChar char="•"/>
            </a:pPr>
            <a:r>
              <a:rPr lang="en-US" sz="1000" i="0" dirty="0">
                <a:latin typeface="Arial" panose="020B0604020202020204" pitchFamily="34" charset="0"/>
                <a:cs typeface="Arial" panose="020B0604020202020204" pitchFamily="34" charset="0"/>
              </a:rPr>
              <a:t>Ensure that key family members who will influence care at home (grandmothers, mother-in-law, etc.) receive the same information and actively  participate in counselling and dialogue.</a:t>
            </a:r>
          </a:p>
          <a:p>
            <a:endParaRPr lang="en-US" sz="1000" b="0" i="1" dirty="0">
              <a:latin typeface="Arial" panose="020B0604020202020204" pitchFamily="34" charset="0"/>
              <a:cs typeface="Arial" panose="020B0604020202020204" pitchFamily="34" charset="0"/>
            </a:endParaRPr>
          </a:p>
          <a:p>
            <a:r>
              <a:rPr lang="en-US" sz="1000" b="0" i="1" dirty="0">
                <a:latin typeface="Arial" panose="020B0604020202020204" pitchFamily="34" charset="0"/>
                <a:cs typeface="Arial" panose="020B0604020202020204" pitchFamily="34" charset="0"/>
              </a:rPr>
              <a:t>To learn more  </a:t>
            </a:r>
            <a:br>
              <a:rPr lang="en-US" sz="1000" b="0" i="1" dirty="0">
                <a:latin typeface="Arial" panose="020B0604020202020204" pitchFamily="34" charset="0"/>
                <a:cs typeface="Arial" panose="020B0604020202020204" pitchFamily="34" charset="0"/>
              </a:rPr>
            </a:br>
            <a:r>
              <a:rPr lang="en-GB" sz="1000" i="1" u="sng" dirty="0">
                <a:solidFill>
                  <a:srgbClr val="0563C1"/>
                </a:solidFill>
                <a:effectLst/>
                <a:latin typeface="Arial" panose="020B0604020202020204" pitchFamily="34" charset="0"/>
                <a:ea typeface="微软雅黑" panose="020B0503020204020204" pitchFamily="34" charset="-122"/>
                <a:cs typeface="Arial" panose="020B0604020202020204" pitchFamily="34" charset="0"/>
                <a:hlinkClick r:id="rId3"/>
              </a:rPr>
              <a:t>Postnatal care of mother and baby</a:t>
            </a:r>
            <a:r>
              <a:rPr lang="en-GB" sz="1000" i="1" u="sng" dirty="0">
                <a:solidFill>
                  <a:srgbClr val="0563C1"/>
                </a:solidFill>
                <a:effectLst/>
                <a:latin typeface="Arial" panose="020B0604020202020204" pitchFamily="34" charset="0"/>
                <a:ea typeface="微软雅黑" panose="020B0503020204020204" pitchFamily="34" charset="-122"/>
                <a:cs typeface="Arial" panose="020B0604020202020204" pitchFamily="34" charset="0"/>
              </a:rPr>
              <a:t> </a:t>
            </a:r>
            <a:endParaRPr lang="en-US" sz="100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Caring-for-yourself-and-your-baby-after-birth</a:t>
            </a:r>
            <a:endParaRPr lang="en-GB" sz="1000" kern="100" dirty="0">
              <a:effectLst/>
              <a:latin typeface="Arial" panose="020B0604020202020204" pitchFamily="34" charset="0"/>
              <a:ea typeface="Calibri" panose="020F0502020204030204" pitchFamily="34" charset="0"/>
              <a:cs typeface="Arial" panose="020B0604020202020204" pitchFamily="34" charset="0"/>
            </a:endParaRPr>
          </a:p>
          <a:p>
            <a:endParaRPr lang="en-NO" sz="1000"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76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i="1" dirty="0">
                <a:latin typeface="Arial" panose="020B0604020202020204" pitchFamily="34" charset="0"/>
                <a:cs typeface="Arial" panose="020B0604020202020204" pitchFamily="34" charset="0"/>
              </a:rPr>
              <a:t>View video</a:t>
            </a:r>
            <a:endParaRPr lang="en-US" sz="1000" i="1" dirty="0">
              <a:latin typeface="Arial" panose="020B0604020202020204" pitchFamily="34" charset="0"/>
              <a:cs typeface="Arial" panose="020B0604020202020204" pitchFamily="34" charset="0"/>
            </a:endParaRPr>
          </a:p>
          <a:p>
            <a:pPr marL="0" marR="0" lvl="0" indent="0" algn="l" defTabSz="858439"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858439"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Is screening for developmental dysplasia of the hip carried out in your health facility?</a:t>
            </a:r>
          </a:p>
          <a:p>
            <a:pPr marL="0" marR="0" lvl="0" indent="0" algn="l" defTabSz="858439"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How will a baby with a positive test be managed?</a:t>
            </a:r>
          </a:p>
          <a:p>
            <a:pPr marL="0" marR="0" lvl="0" indent="0" algn="l" defTabSz="858439" rtl="0" eaLnBrk="1" fontAlgn="auto" latinLnBrk="0" hangingPunct="1">
              <a:lnSpc>
                <a:spcPct val="100000"/>
              </a:lnSpc>
              <a:spcBef>
                <a:spcPts val="0"/>
              </a:spcBef>
              <a:spcAft>
                <a:spcPts val="0"/>
              </a:spcAft>
              <a:buClrTx/>
              <a:buSzTx/>
              <a:buFontTx/>
              <a:buNone/>
              <a:tabLst/>
              <a:defRPr/>
            </a:pPr>
            <a:endParaRPr lang="en-US" sz="1000" b="1"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If the hip joint does not develop normally, there may be instability or even dislocation of the head of femur.  Screening for this condition includes:</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Galeazzi sign - unequal knee height when lying supine and abnormal movement at the joint.</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Barlow manoeuvre - the hip is flexed to 90 degrees. With the fingers on the outer thigh and the thumbs on the inner thigh, a posterior force is applied at the same time as gentle outward pressure by the thumbs. If the hip can be moved out of the socket with this manoeuvre, it will be felt over the joint and the test is considered positive.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Ortolani manoeuvre - starts with the hips flexed and the hands in similar position. With one hand stabilizing the pelvis, the other hand gently abducts (opens) the hip while pushing up with the fingers on the lateral side. A palpable “clunk”, representing the return of a dislocated hip into the socket, indicates a positive test.</a:t>
            </a:r>
          </a:p>
          <a:p>
            <a:endParaRPr lang="en-GB" sz="1000" dirty="0">
              <a:latin typeface="Arial" panose="020B0604020202020204" pitchFamily="34" charset="0"/>
              <a:cs typeface="Arial" panose="020B0604020202020204" pitchFamily="34" charset="0"/>
            </a:endParaRPr>
          </a:p>
          <a:p>
            <a:pPr marL="0" marR="0" lvl="0" indent="0" algn="l" defTabSz="858439" rtl="0" eaLnBrk="1" fontAlgn="auto" latinLnBrk="0" hangingPunct="1">
              <a:lnSpc>
                <a:spcPct val="100000"/>
              </a:lnSpc>
              <a:spcBef>
                <a:spcPts val="0"/>
              </a:spcBef>
              <a:spcAft>
                <a:spcPts val="0"/>
              </a:spcAft>
              <a:buClrTx/>
              <a:buSzTx/>
              <a:buFontTx/>
              <a:buNone/>
              <a:tabLst/>
              <a:defRPr/>
            </a:pPr>
            <a:endParaRPr lang="en-GB"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p>
          <a:p>
            <a:endParaRPr lang="en-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11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Master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CBA450C-FB93-009C-FFFF-DAF1942B5672}"/>
              </a:ext>
            </a:extLst>
          </p:cNvPr>
          <p:cNvSpPr>
            <a:spLocks noGrp="1"/>
          </p:cNvSpPr>
          <p:nvPr>
            <p:ph idx="10" hasCustomPrompt="1"/>
          </p:nvPr>
        </p:nvSpPr>
        <p:spPr>
          <a:xfrm>
            <a:off x="741050" y="1604225"/>
            <a:ext cx="7861461" cy="4565266"/>
          </a:xfrm>
          <a:prstGeom prst="rect">
            <a:avLst/>
          </a:prstGeom>
        </p:spPr>
        <p:txBody>
          <a:bodyPr vert="horz" lIns="91440" tIns="45720" rIns="91440" bIns="45720" rtlCol="0">
            <a:noAutofit/>
          </a:bodyPr>
          <a:lstStyle>
            <a:lvl1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2"/>
                </a:solidFill>
                <a:latin typeface="Arial" panose="020B0604020202020204" pitchFamily="34" charset="0"/>
                <a:ea typeface="+mn-ea"/>
                <a:cs typeface="Arial" panose="020B0604020202020204" pitchFamily="34" charset="0"/>
              </a:defRPr>
            </a:lvl1pPr>
            <a:lvl2pPr marL="285750" indent="-285750" algn="l" defTabSz="652795" rtl="0" eaLnBrk="1" latinLnBrk="1" hangingPunct="1">
              <a:lnSpc>
                <a:spcPts val="2100"/>
              </a:lnSpc>
              <a:spcBef>
                <a:spcPts val="1000"/>
              </a:spcBef>
              <a:spcAft>
                <a:spcPts val="245"/>
              </a:spcAft>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2pPr>
            <a:lvl3pPr marL="446551" indent="-285750" algn="l" defTabSz="652795" rtl="0" eaLnBrk="1" latinLnBrk="1" hangingPunct="1">
              <a:lnSpc>
                <a:spcPts val="2100"/>
              </a:lnSpc>
              <a:spcBef>
                <a:spcPts val="1000"/>
              </a:spcBef>
              <a:spcAft>
                <a:spcPts val="245"/>
              </a:spcAft>
              <a:buSzPct val="60000"/>
              <a:buFont typeface="Arial" panose="020B0604020202020204" pitchFamily="34" charset="0"/>
              <a:buChar char="•"/>
              <a:defRPr sz="1800" b="1"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0"/>
            <a:endParaRPr lang="nb-NO" dirty="0"/>
          </a:p>
        </p:txBody>
      </p:sp>
      <p:sp>
        <p:nvSpPr>
          <p:cNvPr id="7" name="Title 1">
            <a:extLst>
              <a:ext uri="{FF2B5EF4-FFF2-40B4-BE49-F238E27FC236}">
                <a16:creationId xmlns:a16="http://schemas.microsoft.com/office/drawing/2014/main" id="{87E3BBA1-AF9E-9EC2-1C27-8AD8A0387665}"/>
              </a:ext>
            </a:extLst>
          </p:cNvPr>
          <p:cNvSpPr>
            <a:spLocks noGrp="1"/>
          </p:cNvSpPr>
          <p:nvPr>
            <p:ph type="title"/>
          </p:nvPr>
        </p:nvSpPr>
        <p:spPr>
          <a:xfrm>
            <a:off x="741050" y="446089"/>
            <a:ext cx="7861461" cy="872398"/>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7096048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Master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C5B852-5E63-4D2E-1734-4CC7B86B1C90}"/>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95112D9C-539C-0523-8E91-0C1D5FBB5475}"/>
              </a:ext>
            </a:extLst>
          </p:cNvPr>
          <p:cNvSpPr>
            <a:spLocks noGrp="1"/>
          </p:cNvSpPr>
          <p:nvPr>
            <p:ph type="title"/>
          </p:nvPr>
        </p:nvSpPr>
        <p:spPr>
          <a:xfrm>
            <a:off x="0" y="587351"/>
            <a:ext cx="9141354" cy="2482896"/>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8978968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618A24-6AAB-6F63-A065-BD88400A3E9A}"/>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147D6143-E3A5-4052-85C1-72DDFFA49DD7}"/>
              </a:ext>
            </a:extLst>
          </p:cNvPr>
          <p:cNvSpPr txBox="1">
            <a:spLocks/>
          </p:cNvSpPr>
          <p:nvPr userDrawn="1"/>
        </p:nvSpPr>
        <p:spPr>
          <a:xfrm>
            <a:off x="2574100" y="0"/>
            <a:ext cx="6231698"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en-US"/>
              <a:t>Quality improvement</a:t>
            </a:r>
            <a:endParaRPr lang="en-NO"/>
          </a:p>
        </p:txBody>
      </p:sp>
      <p:pic>
        <p:nvPicPr>
          <p:cNvPr id="5" name="Picture 4">
            <a:extLst>
              <a:ext uri="{FF2B5EF4-FFF2-40B4-BE49-F238E27FC236}">
                <a16:creationId xmlns:a16="http://schemas.microsoft.com/office/drawing/2014/main" id="{D8B6D8EA-0D70-F44E-255F-3D8D46E70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571" y="543964"/>
            <a:ext cx="1036800" cy="1036800"/>
          </a:xfrm>
          <a:prstGeom prst="rect">
            <a:avLst/>
          </a:prstGeom>
        </p:spPr>
      </p:pic>
    </p:spTree>
    <p:extLst>
      <p:ext uri="{BB962C8B-B14F-4D97-AF65-F5344CB8AC3E}">
        <p14:creationId xmlns:p14="http://schemas.microsoft.com/office/powerpoint/2010/main" val="2929512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FD3190-4E03-2FB9-6D71-DE3641EB3112}"/>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6E11829-DD65-F36C-C919-ED7DBE4B8C32}"/>
              </a:ext>
            </a:extLst>
          </p:cNvPr>
          <p:cNvSpPr txBox="1">
            <a:spLocks/>
          </p:cNvSpPr>
          <p:nvPr userDrawn="1"/>
        </p:nvSpPr>
        <p:spPr>
          <a:xfrm>
            <a:off x="2931090" y="0"/>
            <a:ext cx="6212910" cy="2124728"/>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pPr algn="l"/>
            <a:r>
              <a:rPr lang="nb-NO" err="1"/>
              <a:t>Clinical</a:t>
            </a:r>
            <a:r>
              <a:rPr lang="nb-NO"/>
              <a:t> </a:t>
            </a:r>
            <a:r>
              <a:rPr lang="nb-NO" err="1"/>
              <a:t>practice</a:t>
            </a:r>
            <a:endParaRPr lang="en-NO"/>
          </a:p>
        </p:txBody>
      </p:sp>
      <p:pic>
        <p:nvPicPr>
          <p:cNvPr id="5" name="Picture 4" descr="A white line on a blue circle&#10;&#10;Description automatically generated">
            <a:extLst>
              <a:ext uri="{FF2B5EF4-FFF2-40B4-BE49-F238E27FC236}">
                <a16:creationId xmlns:a16="http://schemas.microsoft.com/office/drawing/2014/main" id="{E89F423A-13F6-8E5D-DDCA-4C21B4746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5772" y="543964"/>
            <a:ext cx="1036800" cy="1036800"/>
          </a:xfrm>
          <a:prstGeom prst="rect">
            <a:avLst/>
          </a:prstGeom>
        </p:spPr>
      </p:pic>
    </p:spTree>
    <p:extLst>
      <p:ext uri="{BB962C8B-B14F-4D97-AF65-F5344CB8AC3E}">
        <p14:creationId xmlns:p14="http://schemas.microsoft.com/office/powerpoint/2010/main" val="36969708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C9855-672C-FCF8-0769-685F33CB3D9A}"/>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58E765F-02AF-159F-51DB-2400B9CA8554}"/>
              </a:ext>
            </a:extLst>
          </p:cNvPr>
          <p:cNvSpPr>
            <a:spLocks noGrp="1"/>
          </p:cNvSpPr>
          <p:nvPr>
            <p:ph type="title"/>
          </p:nvPr>
        </p:nvSpPr>
        <p:spPr>
          <a:xfrm>
            <a:off x="0" y="-134937"/>
            <a:ext cx="9141354" cy="1800900"/>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Tree>
    <p:extLst>
      <p:ext uri="{BB962C8B-B14F-4D97-AF65-F5344CB8AC3E}">
        <p14:creationId xmlns:p14="http://schemas.microsoft.com/office/powerpoint/2010/main" val="12467529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Master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E9770-B9B9-79D4-C8E0-CA6CE5E6A1CF}"/>
              </a:ext>
            </a:extLst>
          </p:cNvPr>
          <p:cNvSpPr/>
          <p:nvPr userDrawn="1"/>
        </p:nvSpPr>
        <p:spPr>
          <a:xfrm>
            <a:off x="0" y="0"/>
            <a:ext cx="9144000" cy="6858000"/>
          </a:xfrm>
          <a:prstGeom prst="rect">
            <a:avLst/>
          </a:prstGeom>
          <a:solidFill>
            <a:srgbClr val="DBE9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397E3AE-DC65-C6F9-0537-5329133DE348}"/>
              </a:ext>
            </a:extLst>
          </p:cNvPr>
          <p:cNvSpPr>
            <a:spLocks noGrp="1"/>
          </p:cNvSpPr>
          <p:nvPr>
            <p:ph type="title"/>
          </p:nvPr>
        </p:nvSpPr>
        <p:spPr>
          <a:xfrm>
            <a:off x="0" y="0"/>
            <a:ext cx="9141354" cy="1734853"/>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sp>
        <p:nvSpPr>
          <p:cNvPr id="5" name="Content Placeholder 2">
            <a:extLst>
              <a:ext uri="{FF2B5EF4-FFF2-40B4-BE49-F238E27FC236}">
                <a16:creationId xmlns:a16="http://schemas.microsoft.com/office/drawing/2014/main" id="{DF014729-503C-217A-BABB-E4B13DF4F636}"/>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3506836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blue circle with white outline of a person with a stethoscope and a glove&#10;&#10;Description automatically generated">
            <a:extLst>
              <a:ext uri="{FF2B5EF4-FFF2-40B4-BE49-F238E27FC236}">
                <a16:creationId xmlns:a16="http://schemas.microsoft.com/office/drawing/2014/main" id="{22B1FB48-674B-CC2F-BF01-B15685C5F0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5" name="Content Placeholder 2">
            <a:extLst>
              <a:ext uri="{FF2B5EF4-FFF2-40B4-BE49-F238E27FC236}">
                <a16:creationId xmlns:a16="http://schemas.microsoft.com/office/drawing/2014/main" id="{2A82A3F7-82AA-075A-6EBD-91E9B28927E4}"/>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4953422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blue circle with a white camera&#10;&#10;Description automatically generated">
            <a:extLst>
              <a:ext uri="{FF2B5EF4-FFF2-40B4-BE49-F238E27FC236}">
                <a16:creationId xmlns:a16="http://schemas.microsoft.com/office/drawing/2014/main" id="{50887172-A9FD-2CA3-CB66-DC10F95FC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649" y="283245"/>
            <a:ext cx="1037556" cy="1037556"/>
          </a:xfrm>
          <a:prstGeom prst="rect">
            <a:avLst/>
          </a:prstGeom>
        </p:spPr>
      </p:pic>
      <p:sp>
        <p:nvSpPr>
          <p:cNvPr id="3" name="Content Placeholder 2">
            <a:extLst>
              <a:ext uri="{FF2B5EF4-FFF2-40B4-BE49-F238E27FC236}">
                <a16:creationId xmlns:a16="http://schemas.microsoft.com/office/drawing/2014/main" id="{92B5CBAE-2A8C-B76D-B9D2-D1A453B786E4}"/>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126236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descr="A white question mark in a blue circle&#10;&#10;Description automatically generated">
            <a:extLst>
              <a:ext uri="{FF2B5EF4-FFF2-40B4-BE49-F238E27FC236}">
                <a16:creationId xmlns:a16="http://schemas.microsoft.com/office/drawing/2014/main" id="{6770B3D7-AE47-0E20-7788-86B12F932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1687"/>
            <a:ext cx="1036800" cy="1036800"/>
          </a:xfrm>
          <a:prstGeom prst="rect">
            <a:avLst/>
          </a:prstGeom>
        </p:spPr>
      </p:pic>
      <p:sp>
        <p:nvSpPr>
          <p:cNvPr id="3" name="Content Placeholder 2">
            <a:extLst>
              <a:ext uri="{FF2B5EF4-FFF2-40B4-BE49-F238E27FC236}">
                <a16:creationId xmlns:a16="http://schemas.microsoft.com/office/drawing/2014/main" id="{7B16DC23-E78F-46DF-612A-3EF3309B5E65}"/>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6349706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3" name="Picture 2" descr="A white outline of a person holding a baby&#10;&#10;Description automatically generated">
            <a:extLst>
              <a:ext uri="{FF2B5EF4-FFF2-40B4-BE49-F238E27FC236}">
                <a16:creationId xmlns:a16="http://schemas.microsoft.com/office/drawing/2014/main" id="{887AB98C-4CE0-1819-D8D1-47938157B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80724"/>
            <a:ext cx="1036800" cy="1036800"/>
          </a:xfrm>
          <a:prstGeom prst="rect">
            <a:avLst/>
          </a:prstGeom>
        </p:spPr>
      </p:pic>
      <p:sp>
        <p:nvSpPr>
          <p:cNvPr id="5" name="Content Placeholder 2">
            <a:extLst>
              <a:ext uri="{FF2B5EF4-FFF2-40B4-BE49-F238E27FC236}">
                <a16:creationId xmlns:a16="http://schemas.microsoft.com/office/drawing/2014/main" id="{3185AF1B-A335-FE95-3C6C-85C001D0A02C}"/>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1978504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white magnifying glass in a green circle&#10;&#10;Description automatically generated">
            <a:extLst>
              <a:ext uri="{FF2B5EF4-FFF2-40B4-BE49-F238E27FC236}">
                <a16:creationId xmlns:a16="http://schemas.microsoft.com/office/drawing/2014/main" id="{97FE8ADC-462B-833D-0CCB-4994A25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F6C11201-49D6-F823-8BD3-EBE0DE7602F1}"/>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15918540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descr="A blue circle with white outline of people holding a card&#10;&#10;Description automatically generated">
            <a:extLst>
              <a:ext uri="{FF2B5EF4-FFF2-40B4-BE49-F238E27FC236}">
                <a16:creationId xmlns:a16="http://schemas.microsoft.com/office/drawing/2014/main" id="{DF3EF673-4429-2081-B35E-2A5AFC6BC0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6" y="279804"/>
            <a:ext cx="1036801" cy="1036801"/>
          </a:xfrm>
          <a:prstGeom prst="rect">
            <a:avLst/>
          </a:prstGeom>
        </p:spPr>
      </p:pic>
      <p:sp>
        <p:nvSpPr>
          <p:cNvPr id="3" name="Content Placeholder 2">
            <a:extLst>
              <a:ext uri="{FF2B5EF4-FFF2-40B4-BE49-F238E27FC236}">
                <a16:creationId xmlns:a16="http://schemas.microsoft.com/office/drawing/2014/main" id="{CBA7193E-C1BF-D339-8E49-7E76F7FCAEAF}"/>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8681631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5" name="Picture 4">
            <a:extLst>
              <a:ext uri="{FF2B5EF4-FFF2-40B4-BE49-F238E27FC236}">
                <a16:creationId xmlns:a16="http://schemas.microsoft.com/office/drawing/2014/main" id="{A41B308B-13A0-4380-FC7D-0E3893C03B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9E7C3435-D0A2-DB79-C9F4-57F488EE3E0E}"/>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5618233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Master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B8ED3-D59A-58B5-293F-BC055532DEE9}"/>
              </a:ext>
            </a:extLst>
          </p:cNvPr>
          <p:cNvSpPr>
            <a:spLocks noGrp="1"/>
          </p:cNvSpPr>
          <p:nvPr>
            <p:ph type="title"/>
          </p:nvPr>
        </p:nvSpPr>
        <p:spPr>
          <a:xfrm>
            <a:off x="1652451" y="281687"/>
            <a:ext cx="6950060" cy="1036800"/>
          </a:xfrm>
          <a:prstGeom prst="rect">
            <a:avLst/>
          </a:prstGeom>
        </p:spPr>
        <p:txBody>
          <a:bodyPr vert="horz" lIns="91440" tIns="45720" rIns="91440" bIns="45720" rtlCol="0" anchor="ctr">
            <a:noAutofit/>
          </a:bodyPr>
          <a:lstStyle>
            <a:lvl1pPr algn="l" defTabSz="652795" rtl="0" eaLnBrk="1" latinLnBrk="0" hangingPunct="1">
              <a:lnSpc>
                <a:spcPct val="10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endParaRPr lang="en-US" dirty="0"/>
          </a:p>
        </p:txBody>
      </p:sp>
      <p:pic>
        <p:nvPicPr>
          <p:cNvPr id="6" name="Picture 5">
            <a:extLst>
              <a:ext uri="{FF2B5EF4-FFF2-40B4-BE49-F238E27FC236}">
                <a16:creationId xmlns:a16="http://schemas.microsoft.com/office/drawing/2014/main" id="{D7861761-DDFD-C645-335B-D8F211D0D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047" y="279805"/>
            <a:ext cx="1036800" cy="1036800"/>
          </a:xfrm>
          <a:prstGeom prst="rect">
            <a:avLst/>
          </a:prstGeom>
        </p:spPr>
      </p:pic>
      <p:sp>
        <p:nvSpPr>
          <p:cNvPr id="3" name="Content Placeholder 2">
            <a:extLst>
              <a:ext uri="{FF2B5EF4-FFF2-40B4-BE49-F238E27FC236}">
                <a16:creationId xmlns:a16="http://schemas.microsoft.com/office/drawing/2014/main" id="{FC45F13B-52D0-2DC8-9EF0-E437B9D0794A}"/>
              </a:ext>
            </a:extLst>
          </p:cNvPr>
          <p:cNvSpPr>
            <a:spLocks noGrp="1"/>
          </p:cNvSpPr>
          <p:nvPr>
            <p:ph idx="1" hasCustomPrompt="1"/>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0932592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4A377D1-1368-4358-5AE0-43AFD9F29AC8}"/>
              </a:ext>
            </a:extLst>
          </p:cNvPr>
          <p:cNvSpPr txBox="1">
            <a:spLocks/>
          </p:cNvSpPr>
          <p:nvPr userDrawn="1"/>
        </p:nvSpPr>
        <p:spPr>
          <a:xfrm>
            <a:off x="6557554" y="6499041"/>
            <a:ext cx="2208759" cy="222478"/>
          </a:xfrm>
          <a:prstGeom prst="rect">
            <a:avLst/>
          </a:prstGeom>
        </p:spPr>
        <p:txBody>
          <a:bodyPr vert="horz" lIns="91440" tIns="45720" rIns="91440" bIns="45720" rtlCol="0" anchor="b"/>
          <a:lstStyle>
            <a:defPPr>
              <a:defRPr lang="en-US"/>
            </a:defPPr>
            <a:lvl1pPr marL="0" algn="r" defTabSz="914400" rtl="0" eaLnBrk="1" latinLnBrk="0" hangingPunct="1">
              <a:defRPr sz="62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50">
                <a:solidFill>
                  <a:schemeClr val="tx1">
                    <a:lumMod val="60000"/>
                    <a:lumOff val="40000"/>
                  </a:schemeClr>
                </a:solidFill>
              </a:rPr>
              <a:t>Page </a:t>
            </a:r>
            <a:fld id="{B53566B0-E8D1-8743-94DD-8A91F501F096}" type="slidenum">
              <a:rPr lang="en-US" sz="650" smtClean="0">
                <a:solidFill>
                  <a:schemeClr val="tx1">
                    <a:lumMod val="60000"/>
                    <a:lumOff val="40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650">
                <a:solidFill>
                  <a:schemeClr val="tx1">
                    <a:lumMod val="60000"/>
                    <a:lumOff val="40000"/>
                  </a:schemeClr>
                </a:solidFill>
              </a:rPr>
              <a:t> </a:t>
            </a:r>
          </a:p>
        </p:txBody>
      </p:sp>
    </p:spTree>
    <p:extLst>
      <p:ext uri="{BB962C8B-B14F-4D97-AF65-F5344CB8AC3E}">
        <p14:creationId xmlns:p14="http://schemas.microsoft.com/office/powerpoint/2010/main" val="1987881483"/>
      </p:ext>
    </p:extLst>
  </p:cSld>
  <p:clrMap bg1="lt1" tx1="dk1" bg2="lt2" tx2="dk2" accent1="accent1" accent2="accent2" accent3="accent3" accent4="accent4" accent5="accent5" accent6="accent6" hlink="hlink" folHlink="folHlink"/>
  <p:sldLayoutIdLst>
    <p:sldLayoutId id="2147483734" r:id="rId1"/>
    <p:sldLayoutId id="2147483663" r:id="rId2"/>
    <p:sldLayoutId id="2147483722" r:id="rId3"/>
    <p:sldLayoutId id="2147483721" r:id="rId4"/>
    <p:sldLayoutId id="2147483724" r:id="rId5"/>
    <p:sldLayoutId id="2147483725" r:id="rId6"/>
    <p:sldLayoutId id="2147483727" r:id="rId7"/>
    <p:sldLayoutId id="2147483728" r:id="rId8"/>
    <p:sldLayoutId id="2147483729" r:id="rId9"/>
    <p:sldLayoutId id="2147483735" r:id="rId10"/>
    <p:sldLayoutId id="2147483723" r:id="rId11"/>
    <p:sldLayoutId id="2147483736" r:id="rId12"/>
    <p:sldLayoutId id="2147483737" r:id="rId13"/>
    <p:sldLayoutId id="2147483738" r:id="rId14"/>
  </p:sldLayoutIdLst>
  <p:hf sldNum="0" hdr="0" ftr="0" dt="0"/>
  <p:txStyles>
    <p:titleStyle>
      <a:lvl1pPr algn="l" defTabSz="630598" rtl="0" eaLnBrk="1" latinLnBrk="0" hangingPunct="1">
        <a:lnSpc>
          <a:spcPct val="90000"/>
        </a:lnSpc>
        <a:spcBef>
          <a:spcPct val="0"/>
        </a:spcBef>
        <a:buNone/>
        <a:defRPr sz="3035" kern="1200">
          <a:solidFill>
            <a:schemeClr val="tx1"/>
          </a:solidFill>
          <a:latin typeface="+mj-lt"/>
          <a:ea typeface="+mj-ea"/>
          <a:cs typeface="+mj-cs"/>
        </a:defRPr>
      </a:lvl1pPr>
    </p:titleStyle>
    <p:bodyStyle>
      <a:lvl1pPr marL="157649" indent="-157649" algn="l" defTabSz="630598" rtl="0" eaLnBrk="1" latinLnBrk="0" hangingPunct="1">
        <a:lnSpc>
          <a:spcPct val="90000"/>
        </a:lnSpc>
        <a:spcBef>
          <a:spcPts val="690"/>
        </a:spcBef>
        <a:buFont typeface="Arial" panose="020B0604020202020204" pitchFamily="34" charset="0"/>
        <a:buChar char="•"/>
        <a:defRPr sz="1931" kern="1200">
          <a:solidFill>
            <a:schemeClr val="tx1"/>
          </a:solidFill>
          <a:latin typeface="+mn-lt"/>
          <a:ea typeface="+mn-ea"/>
          <a:cs typeface="+mn-cs"/>
        </a:defRPr>
      </a:lvl1pPr>
      <a:lvl2pPr marL="472949" indent="-157649" algn="l" defTabSz="630598" rtl="0" eaLnBrk="1" latinLnBrk="0" hangingPunct="1">
        <a:lnSpc>
          <a:spcPct val="90000"/>
        </a:lnSpc>
        <a:spcBef>
          <a:spcPts val="345"/>
        </a:spcBef>
        <a:buFont typeface="Arial" panose="020B0604020202020204" pitchFamily="34" charset="0"/>
        <a:buChar char="•"/>
        <a:defRPr sz="1655" kern="1200">
          <a:solidFill>
            <a:schemeClr val="tx1"/>
          </a:solidFill>
          <a:latin typeface="+mn-lt"/>
          <a:ea typeface="+mn-ea"/>
          <a:cs typeface="+mn-cs"/>
        </a:defRPr>
      </a:lvl2pPr>
      <a:lvl3pPr marL="788247" indent="-157649" algn="l" defTabSz="630598" rtl="0" eaLnBrk="1" latinLnBrk="0" hangingPunct="1">
        <a:lnSpc>
          <a:spcPct val="90000"/>
        </a:lnSpc>
        <a:spcBef>
          <a:spcPts val="345"/>
        </a:spcBef>
        <a:buFont typeface="Arial" panose="020B0604020202020204" pitchFamily="34" charset="0"/>
        <a:buChar char="•"/>
        <a:defRPr sz="1379" kern="1200">
          <a:solidFill>
            <a:schemeClr val="tx1"/>
          </a:solidFill>
          <a:latin typeface="+mn-lt"/>
          <a:ea typeface="+mn-ea"/>
          <a:cs typeface="+mn-cs"/>
        </a:defRPr>
      </a:lvl3pPr>
      <a:lvl4pPr marL="1103546"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4pPr>
      <a:lvl5pPr marL="1418845"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5pPr>
      <a:lvl6pPr marL="1734143"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6pPr>
      <a:lvl7pPr marL="2049442"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7pPr>
      <a:lvl8pPr marL="2364741"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8pPr>
      <a:lvl9pPr marL="2680040" indent="-157649" algn="l" defTabSz="630598" rtl="0" eaLnBrk="1" latinLnBrk="0" hangingPunct="1">
        <a:lnSpc>
          <a:spcPct val="90000"/>
        </a:lnSpc>
        <a:spcBef>
          <a:spcPts val="345"/>
        </a:spcBef>
        <a:buFont typeface="Arial" panose="020B0604020202020204" pitchFamily="34" charset="0"/>
        <a:buChar char="•"/>
        <a:defRPr sz="1241" kern="1200">
          <a:solidFill>
            <a:schemeClr val="tx1"/>
          </a:solidFill>
          <a:latin typeface="+mn-lt"/>
          <a:ea typeface="+mn-ea"/>
          <a:cs typeface="+mn-cs"/>
        </a:defRPr>
      </a:lvl9pPr>
    </p:bodyStyle>
    <p:otherStyle>
      <a:defPPr>
        <a:defRPr lang="nb-NO"/>
      </a:defPPr>
      <a:lvl1pPr marL="0" algn="l" defTabSz="630598" rtl="0" eaLnBrk="1" latinLnBrk="0" hangingPunct="1">
        <a:defRPr sz="1241" kern="1200">
          <a:solidFill>
            <a:schemeClr val="tx1"/>
          </a:solidFill>
          <a:latin typeface="+mn-lt"/>
          <a:ea typeface="+mn-ea"/>
          <a:cs typeface="+mn-cs"/>
        </a:defRPr>
      </a:lvl1pPr>
      <a:lvl2pPr marL="315299" algn="l" defTabSz="630598" rtl="0" eaLnBrk="1" latinLnBrk="0" hangingPunct="1">
        <a:defRPr sz="1241" kern="1200">
          <a:solidFill>
            <a:schemeClr val="tx1"/>
          </a:solidFill>
          <a:latin typeface="+mn-lt"/>
          <a:ea typeface="+mn-ea"/>
          <a:cs typeface="+mn-cs"/>
        </a:defRPr>
      </a:lvl2pPr>
      <a:lvl3pPr marL="630598" algn="l" defTabSz="630598" rtl="0" eaLnBrk="1" latinLnBrk="0" hangingPunct="1">
        <a:defRPr sz="1241" kern="1200">
          <a:solidFill>
            <a:schemeClr val="tx1"/>
          </a:solidFill>
          <a:latin typeface="+mn-lt"/>
          <a:ea typeface="+mn-ea"/>
          <a:cs typeface="+mn-cs"/>
        </a:defRPr>
      </a:lvl3pPr>
      <a:lvl4pPr marL="945896" algn="l" defTabSz="630598" rtl="0" eaLnBrk="1" latinLnBrk="0" hangingPunct="1">
        <a:defRPr sz="1241" kern="1200">
          <a:solidFill>
            <a:schemeClr val="tx1"/>
          </a:solidFill>
          <a:latin typeface="+mn-lt"/>
          <a:ea typeface="+mn-ea"/>
          <a:cs typeface="+mn-cs"/>
        </a:defRPr>
      </a:lvl4pPr>
      <a:lvl5pPr marL="1261196" algn="l" defTabSz="630598" rtl="0" eaLnBrk="1" latinLnBrk="0" hangingPunct="1">
        <a:defRPr sz="1241" kern="1200">
          <a:solidFill>
            <a:schemeClr val="tx1"/>
          </a:solidFill>
          <a:latin typeface="+mn-lt"/>
          <a:ea typeface="+mn-ea"/>
          <a:cs typeface="+mn-cs"/>
        </a:defRPr>
      </a:lvl5pPr>
      <a:lvl6pPr marL="1576495" algn="l" defTabSz="630598" rtl="0" eaLnBrk="1" latinLnBrk="0" hangingPunct="1">
        <a:defRPr sz="1241" kern="1200">
          <a:solidFill>
            <a:schemeClr val="tx1"/>
          </a:solidFill>
          <a:latin typeface="+mn-lt"/>
          <a:ea typeface="+mn-ea"/>
          <a:cs typeface="+mn-cs"/>
        </a:defRPr>
      </a:lvl6pPr>
      <a:lvl7pPr marL="1891793" algn="l" defTabSz="630598" rtl="0" eaLnBrk="1" latinLnBrk="0" hangingPunct="1">
        <a:defRPr sz="1241" kern="1200">
          <a:solidFill>
            <a:schemeClr val="tx1"/>
          </a:solidFill>
          <a:latin typeface="+mn-lt"/>
          <a:ea typeface="+mn-ea"/>
          <a:cs typeface="+mn-cs"/>
        </a:defRPr>
      </a:lvl7pPr>
      <a:lvl8pPr marL="2207092" algn="l" defTabSz="630598" rtl="0" eaLnBrk="1" latinLnBrk="0" hangingPunct="1">
        <a:defRPr sz="1241" kern="1200">
          <a:solidFill>
            <a:schemeClr val="tx1"/>
          </a:solidFill>
          <a:latin typeface="+mn-lt"/>
          <a:ea typeface="+mn-ea"/>
          <a:cs typeface="+mn-cs"/>
        </a:defRPr>
      </a:lvl8pPr>
      <a:lvl9pPr marL="2522390" algn="l" defTabSz="630598" rtl="0" eaLnBrk="1" latinLnBrk="0" hangingPunct="1">
        <a:defRPr sz="1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globalhealthmedia.org/portfolio-items/warning-signs-in-newborns-for-mothers-and-caregivers/?portfolioCats=191%2C94%2C13%2C23%2C6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3C_707236AB.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publications/i/item/9789240045989"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youtube.com/watch?v=VNNsN9IJkws" TargetMode="External"/><Relationship Id="rId5" Type="http://schemas.openxmlformats.org/officeDocument/2006/relationships/image" Target="../media/image30.png"/><Relationship Id="rId4" Type="http://schemas.openxmlformats.org/officeDocument/2006/relationships/hyperlink" Target="https://iris.who.int/bitstream/handle/10665/345297/9789240035201-eng.pdf?sequence=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m_5u8-QSh6A" TargetMode="External"/><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7.jpeg"/><Relationship Id="rId11" Type="http://schemas.openxmlformats.org/officeDocument/2006/relationships/image" Target="../media/image2.png"/><Relationship Id="rId5" Type="http://schemas.openxmlformats.org/officeDocument/2006/relationships/image" Target="../media/image36.png"/><Relationship Id="rId10" Type="http://schemas.openxmlformats.org/officeDocument/2006/relationships/image" Target="../media/image17.svg"/><Relationship Id="rId4" Type="http://schemas.openxmlformats.org/officeDocument/2006/relationships/image" Target="../media/image35.jpe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who.int/publications/i/item/9789240045989"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globalhealthmedia.org/portfolio-items/home-visit-for-the-newborn/?portfolioCats=191%2C94%2C13%2C23%2C65"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40.jpeg"/><Relationship Id="rId7"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starship.org.nz/guidelines/red-reflex-screening-assessment-in-newborns-and-infants/" TargetMode="External"/><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3" Type="http://schemas.openxmlformats.org/officeDocument/2006/relationships/hyperlink" Target="https://apps.who.int/iris/bitstream/handle/10665/246260/9789241549707-eng.pdf?sequence=1" TargetMode="External"/><Relationship Id="rId18" Type="http://schemas.openxmlformats.org/officeDocument/2006/relationships/hyperlink" Target="https://apps.who.int/iris/bitstream/handle/10665/272603/9789241514064-eng.pdf?ua=1&amp;ua=1" TargetMode="External"/><Relationship Id="rId26" Type="http://schemas.openxmlformats.org/officeDocument/2006/relationships/hyperlink" Target="https://iris.who.int/bitstream/handle/10665/365601/9789240058651-eng.pdf?isAllowed=y&amp;sequence=1" TargetMode="External"/><Relationship Id="rId39" Type="http://schemas.openxmlformats.org/officeDocument/2006/relationships/hyperlink" Target="https://www.who.int/publications/i/item/9789240085336" TargetMode="External"/><Relationship Id="rId21" Type="http://schemas.openxmlformats.org/officeDocument/2006/relationships/image" Target="../media/image51.png"/><Relationship Id="rId34" Type="http://schemas.openxmlformats.org/officeDocument/2006/relationships/hyperlink" Target="https://iris.who.int/bitstream/handle/10665/365814/9789240065505-eng.pdf.jpg?sequence=6" TargetMode="External"/><Relationship Id="rId7" Type="http://schemas.openxmlformats.org/officeDocument/2006/relationships/hyperlink" Target="https://nurturing-care.org/handbook/" TargetMode="External"/><Relationship Id="rId2" Type="http://schemas.openxmlformats.org/officeDocument/2006/relationships/notesSlide" Target="../notesSlides/notesSlide38.xml"/><Relationship Id="rId16" Type="http://schemas.openxmlformats.org/officeDocument/2006/relationships/image" Target="../media/image2.png"/><Relationship Id="rId20" Type="http://schemas.openxmlformats.org/officeDocument/2006/relationships/hyperlink" Target="https://apps.who.int/iris/rest/bitstreams/1299348/retrieve" TargetMode="External"/><Relationship Id="rId29" Type="http://schemas.openxmlformats.org/officeDocument/2006/relationships/image" Target="../media/image55.jpeg"/><Relationship Id="rId41"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hyperlink" Target="https://www.unicef.org.uk/babyfriendly/wp-content/uploads/sites/2/2018/08/Caring-for-your-baby-at-night-web.pdf" TargetMode="External"/><Relationship Id="rId24" Type="http://schemas.openxmlformats.org/officeDocument/2006/relationships/hyperlink" Target="https://apps.who.int/iris/bitstream/handle/10665/255718/9789241512718-eng.pdf?sequence=1" TargetMode="External"/><Relationship Id="rId32" Type="http://schemas.openxmlformats.org/officeDocument/2006/relationships/hyperlink" Target="https://apps.who.int/iris/handle/10665/352485" TargetMode="External"/><Relationship Id="rId37" Type="http://schemas.openxmlformats.org/officeDocument/2006/relationships/image" Target="../media/image59.png"/><Relationship Id="rId40" Type="http://schemas.openxmlformats.org/officeDocument/2006/relationships/image" Target="../media/image61.jpeg"/><Relationship Id="rId5" Type="http://schemas.openxmlformats.org/officeDocument/2006/relationships/hyperlink" Target="https://www.unicef.org/reports/early-childhood-development-unicef-vision-every-child" TargetMode="External"/><Relationship Id="rId15" Type="http://schemas.openxmlformats.org/officeDocument/2006/relationships/hyperlink" Target="https://learnecd.unicef.org/#/" TargetMode="External"/><Relationship Id="rId23" Type="http://schemas.openxmlformats.org/officeDocument/2006/relationships/image" Target="../media/image52.png"/><Relationship Id="rId28" Type="http://schemas.openxmlformats.org/officeDocument/2006/relationships/hyperlink" Target="https://iris.who.int/bitstream/handle/10665/352658/9789240045989-eng.pdf" TargetMode="External"/><Relationship Id="rId36" Type="http://schemas.openxmlformats.org/officeDocument/2006/relationships/hyperlink" Target="https://nurturing-care.org/resources/country-profiles/?utm_campaign=2023%20Countdown%20Country%20Profiles%20on%20ECD&amp;utm_medium=email&amp;utm_source=Mailjet" TargetMode="External"/><Relationship Id="rId10" Type="http://schemas.openxmlformats.org/officeDocument/2006/relationships/image" Target="../media/image47.png"/><Relationship Id="rId19" Type="http://schemas.openxmlformats.org/officeDocument/2006/relationships/image" Target="../media/image50.png"/><Relationship Id="rId31" Type="http://schemas.openxmlformats.org/officeDocument/2006/relationships/image" Target="../media/image56.png"/><Relationship Id="rId4" Type="http://schemas.openxmlformats.org/officeDocument/2006/relationships/image" Target="../media/image44.png"/><Relationship Id="rId9" Type="http://schemas.openxmlformats.org/officeDocument/2006/relationships/hyperlink" Target="https://apps.who.int/iris/bitstream/handle/10665/44016/9789241547628_eng.pdf;jsessionid=945EDFD3362367EC2E38AA8DC24B5425?sequence=1" TargetMode="External"/><Relationship Id="rId14" Type="http://schemas.openxmlformats.org/officeDocument/2006/relationships/image" Target="../media/image49.png"/><Relationship Id="rId22" Type="http://schemas.openxmlformats.org/officeDocument/2006/relationships/hyperlink" Target="https://apps.who.int/iris/rest/bitstreams/52830/retrieve" TargetMode="External"/><Relationship Id="rId27" Type="http://schemas.openxmlformats.org/officeDocument/2006/relationships/image" Target="../media/image54.png"/><Relationship Id="rId30" Type="http://schemas.openxmlformats.org/officeDocument/2006/relationships/hyperlink" Target="https://www.who.int/publications/i/item/9789240057142" TargetMode="External"/><Relationship Id="rId35" Type="http://schemas.openxmlformats.org/officeDocument/2006/relationships/image" Target="../media/image58.jpeg"/><Relationship Id="rId8" Type="http://schemas.openxmlformats.org/officeDocument/2006/relationships/image" Target="../media/image46.png"/><Relationship Id="rId3" Type="http://schemas.openxmlformats.org/officeDocument/2006/relationships/hyperlink" Target="https://apps.who.int/iris/rest/bitstreams/1271261/retrieve" TargetMode="External"/><Relationship Id="rId12" Type="http://schemas.openxmlformats.org/officeDocument/2006/relationships/image" Target="../media/image48.png"/><Relationship Id="rId17" Type="http://schemas.openxmlformats.org/officeDocument/2006/relationships/hyperlink" Target="https://www.countdown2030.org/equity-profiles" TargetMode="External"/><Relationship Id="rId25" Type="http://schemas.openxmlformats.org/officeDocument/2006/relationships/image" Target="../media/image53.png"/><Relationship Id="rId33" Type="http://schemas.openxmlformats.org/officeDocument/2006/relationships/image" Target="../media/image57.png"/><Relationship Id="rId38" Type="http://schemas.openxmlformats.org/officeDocument/2006/relationships/image" Target="../media/image60.jpe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ho.int/publications/i/item/9789240015418"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hyperlink" Target="https://globalhealthmedia.org/portfolio-items/discharging-the-small-baby/?portfolioCats=191%2C94%2C13%2C23%2C65"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hyperlink" Target="https://apps.who.int/iris/bitstream/handle/10665/365601/9789240058651-eng.pdf?sequence=1&amp;isAllowed=y"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who.int/publications/i/item/97892400020986"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hyperlink" Target="https://www.rch.org.au/kidsinfo/fact_sheets/Developmental_dysplasia_of_the_hip_DDH_video/" TargetMode="External"/><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67F7A0-37B9-CB10-AAF5-6C7C8F8F7862}"/>
              </a:ext>
            </a:extLst>
          </p:cNvPr>
          <p:cNvSpPr/>
          <p:nvPr/>
        </p:nvSpPr>
        <p:spPr>
          <a:xfrm>
            <a:off x="0" y="0"/>
            <a:ext cx="9144000" cy="6858000"/>
          </a:xfrm>
          <a:prstGeom prst="rect">
            <a:avLst/>
          </a:prstGeom>
          <a:solidFill>
            <a:srgbClr val="C5E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a:extLst>
              <a:ext uri="{FF2B5EF4-FFF2-40B4-BE49-F238E27FC236}">
                <a16:creationId xmlns:a16="http://schemas.microsoft.com/office/drawing/2014/main" id="{5C67934A-95C9-1F57-BBA4-56FAD539DF5B}"/>
              </a:ext>
            </a:extLst>
          </p:cNvPr>
          <p:cNvSpPr txBox="1">
            <a:spLocks/>
          </p:cNvSpPr>
          <p:nvPr/>
        </p:nvSpPr>
        <p:spPr>
          <a:xfrm>
            <a:off x="0" y="895350"/>
            <a:ext cx="9144000" cy="925513"/>
          </a:xfrm>
          <a:prstGeom prst="rect">
            <a:avLst/>
          </a:prstGeom>
        </p:spPr>
        <p:txBody>
          <a:bodyPr>
            <a:normAutofit/>
          </a:bodyPr>
          <a:lstStyle>
            <a:lvl1pPr algn="l" defTabSz="839788"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839788"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defTabSz="839788"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defTabSz="839788"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defTabSz="839788"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defTabSz="839788"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defTabSz="839788"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defTabSz="839788"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defTabSz="839788" rtl="0" fontAlgn="base">
              <a:lnSpc>
                <a:spcPct val="90000"/>
              </a:lnSpc>
              <a:spcBef>
                <a:spcPct val="0"/>
              </a:spcBef>
              <a:spcAft>
                <a:spcPct val="0"/>
              </a:spcAft>
              <a:defRPr sz="4000">
                <a:solidFill>
                  <a:schemeClr val="tx1"/>
                </a:solidFill>
                <a:latin typeface="Calibri Light" panose="020F0302020204030204" pitchFamily="34" charset="0"/>
              </a:defRPr>
            </a:lvl9pPr>
          </a:lstStyle>
          <a:p>
            <a:pPr algn="ctr"/>
            <a:r>
              <a:rPr lang="en-GB" altLang="en-US" b="1" dirty="0">
                <a:solidFill>
                  <a:srgbClr val="1C86AA"/>
                </a:solidFill>
                <a:latin typeface="Arial" panose="020B0604020202020204" pitchFamily="34" charset="0"/>
                <a:cs typeface="Arial" panose="020B0604020202020204" pitchFamily="34" charset="0"/>
              </a:rPr>
              <a:t>Discharge and follow-up</a:t>
            </a:r>
            <a:endParaRPr lang="en-US" b="1" dirty="0">
              <a:solidFill>
                <a:srgbClr val="1C86AA"/>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844241F0-3FC3-B7DE-0439-34E735415105}"/>
              </a:ext>
            </a:extLst>
          </p:cNvPr>
          <p:cNvSpPr/>
          <p:nvPr/>
        </p:nvSpPr>
        <p:spPr>
          <a:xfrm>
            <a:off x="2761763" y="1921672"/>
            <a:ext cx="3615184" cy="3615184"/>
          </a:xfrm>
          <a:prstGeom prst="ellipse">
            <a:avLst/>
          </a:prstGeom>
          <a:noFill/>
          <a:ln w="88900" cmpd="sng">
            <a:solidFill>
              <a:schemeClr val="bg1">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1914"/>
            <a:endParaRPr lang="en-US" sz="1166" dirty="0">
              <a:solidFill>
                <a:prstClr val="white"/>
              </a:solidFill>
              <a:latin typeface="Calibri"/>
            </a:endParaRPr>
          </a:p>
        </p:txBody>
      </p:sp>
      <p:pic>
        <p:nvPicPr>
          <p:cNvPr id="7" name="Picture 6" descr="Logo&#10;&#10;Description automatically generated">
            <a:extLst>
              <a:ext uri="{FF2B5EF4-FFF2-40B4-BE49-F238E27FC236}">
                <a16:creationId xmlns:a16="http://schemas.microsoft.com/office/drawing/2014/main" id="{9B5A3518-7D17-30E4-2B70-51BC8718BB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5119" y="1700808"/>
            <a:ext cx="4248472" cy="4176464"/>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4085F373-792A-0354-C66A-249DE7243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687" y="5719434"/>
            <a:ext cx="2012626" cy="621375"/>
          </a:xfrm>
          <a:prstGeom prst="rect">
            <a:avLst/>
          </a:prstGeom>
        </p:spPr>
      </p:pic>
    </p:spTree>
    <p:extLst>
      <p:ext uri="{BB962C8B-B14F-4D97-AF65-F5344CB8AC3E}">
        <p14:creationId xmlns:p14="http://schemas.microsoft.com/office/powerpoint/2010/main" val="388962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55AA2-E839-F9A6-C7BC-21E3EBA5C78B}"/>
              </a:ext>
            </a:extLst>
          </p:cNvPr>
          <p:cNvSpPr>
            <a:spLocks noGrp="1"/>
          </p:cNvSpPr>
          <p:nvPr>
            <p:ph type="title"/>
          </p:nvPr>
        </p:nvSpPr>
        <p:spPr>
          <a:prstGeom prst="rect">
            <a:avLst/>
          </a:prstGeom>
        </p:spPr>
        <p:txBody>
          <a:bodyPr/>
          <a:lstStyle/>
          <a:p>
            <a:r>
              <a:rPr lang="en-US" sz="4000" b="1" dirty="0">
                <a:latin typeface="Arial" panose="020B0604020202020204" pitchFamily="34" charset="0"/>
                <a:cs typeface="Arial" panose="020B0604020202020204" pitchFamily="34" charset="0"/>
              </a:rPr>
              <a:t>Counselling for care at home</a:t>
            </a:r>
            <a:endParaRPr lang="en-NO"/>
          </a:p>
        </p:txBody>
      </p:sp>
    </p:spTree>
    <p:extLst>
      <p:ext uri="{BB962C8B-B14F-4D97-AF65-F5344CB8AC3E}">
        <p14:creationId xmlns:p14="http://schemas.microsoft.com/office/powerpoint/2010/main" val="192029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D13CB-F681-CE01-3C43-D24B9637EE08}"/>
              </a:ext>
            </a:extLst>
          </p:cNvPr>
          <p:cNvSpPr/>
          <p:nvPr/>
        </p:nvSpPr>
        <p:spPr>
          <a:xfrm>
            <a:off x="2537460" y="1734853"/>
            <a:ext cx="6087493" cy="3701431"/>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95517DEC-4801-56AC-6FD9-3D1074B46ECA}"/>
              </a:ext>
            </a:extLst>
          </p:cNvPr>
          <p:cNvSpPr>
            <a:spLocks noGrp="1"/>
          </p:cNvSpPr>
          <p:nvPr>
            <p:ph type="title"/>
          </p:nvPr>
        </p:nvSpPr>
        <p:spPr/>
        <p:txBody>
          <a:bodyPr/>
          <a:lstStyle/>
          <a:p>
            <a:r>
              <a:rPr lang="en-US" dirty="0"/>
              <a:t>How do you counsel Joy at discharge?</a:t>
            </a:r>
            <a:endParaRPr lang="en-NO"/>
          </a:p>
        </p:txBody>
      </p:sp>
      <p:sp>
        <p:nvSpPr>
          <p:cNvPr id="2" name="Content Placeholder 1">
            <a:extLst>
              <a:ext uri="{FF2B5EF4-FFF2-40B4-BE49-F238E27FC236}">
                <a16:creationId xmlns:a16="http://schemas.microsoft.com/office/drawing/2014/main" id="{A6F27BD3-3B9B-1768-5CA7-B0A97F48F546}"/>
              </a:ext>
            </a:extLst>
          </p:cNvPr>
          <p:cNvSpPr>
            <a:spLocks noGrp="1"/>
          </p:cNvSpPr>
          <p:nvPr>
            <p:ph idx="1"/>
          </p:nvPr>
        </p:nvSpPr>
        <p:spPr>
          <a:xfrm>
            <a:off x="2622938" y="1828799"/>
            <a:ext cx="6006516" cy="4471319"/>
          </a:xfrm>
          <a:prstGeom prst="rect">
            <a:avLst/>
          </a:prstGeom>
        </p:spPr>
        <p:txBody>
          <a:bodyPr/>
          <a:lstStyle/>
          <a:p>
            <a:pPr>
              <a:lnSpc>
                <a:spcPts val="2100"/>
              </a:lnSpc>
            </a:pPr>
            <a:r>
              <a:rPr lang="en-GB" sz="1600" dirty="0"/>
              <a:t>Do not rush. Try not to give too much information at once.</a:t>
            </a:r>
          </a:p>
          <a:p>
            <a:pPr>
              <a:lnSpc>
                <a:spcPts val="2100"/>
              </a:lnSpc>
            </a:pPr>
            <a:r>
              <a:rPr lang="en-GB" sz="1600" dirty="0"/>
              <a:t>Use videos, parent cards other culturally appropriate materials.</a:t>
            </a:r>
          </a:p>
          <a:p>
            <a:pPr lvl="2">
              <a:lnSpc>
                <a:spcPts val="2100"/>
              </a:lnSpc>
              <a:spcBef>
                <a:spcPts val="400"/>
              </a:spcBef>
            </a:pPr>
            <a:r>
              <a:rPr lang="en-GB" sz="1600" dirty="0"/>
              <a:t>How to recognize danger signs and to seek care </a:t>
            </a:r>
            <a:br>
              <a:rPr lang="en-GB" sz="1600" dirty="0"/>
            </a:br>
            <a:r>
              <a:rPr lang="en-GB" sz="1600" dirty="0"/>
              <a:t>immediately for themselves or their newborn</a:t>
            </a:r>
          </a:p>
          <a:p>
            <a:pPr lvl="2">
              <a:lnSpc>
                <a:spcPts val="2100"/>
              </a:lnSpc>
              <a:spcBef>
                <a:spcPts val="400"/>
              </a:spcBef>
            </a:pPr>
            <a:r>
              <a:rPr lang="en-GB" sz="1600" dirty="0"/>
              <a:t>When and where to seek support for breastfeeding</a:t>
            </a:r>
          </a:p>
          <a:p>
            <a:pPr lvl="2">
              <a:lnSpc>
                <a:spcPts val="2100"/>
              </a:lnSpc>
              <a:spcBef>
                <a:spcPts val="400"/>
              </a:spcBef>
            </a:pPr>
            <a:r>
              <a:rPr lang="en-GB" sz="1600" dirty="0"/>
              <a:t>When, where and why to complete postnatal care visits </a:t>
            </a:r>
            <a:br>
              <a:rPr lang="en-GB" sz="1600" dirty="0"/>
            </a:br>
            <a:r>
              <a:rPr lang="en-GB" sz="1600" dirty="0"/>
              <a:t>and vaccinations</a:t>
            </a:r>
          </a:p>
          <a:p>
            <a:pPr>
              <a:lnSpc>
                <a:spcPts val="2100"/>
              </a:lnSpc>
            </a:pPr>
            <a:r>
              <a:rPr lang="en-GB" sz="1600" dirty="0"/>
              <a:t>Specify any medical, surgical or developmental follow-up.</a:t>
            </a:r>
          </a:p>
          <a:p>
            <a:pPr>
              <a:lnSpc>
                <a:spcPts val="2100"/>
              </a:lnSpc>
            </a:pPr>
            <a:r>
              <a:rPr lang="en-GB" sz="1600" dirty="0"/>
              <a:t>Ensure that all newborns have their births registered and have an identity.</a:t>
            </a:r>
          </a:p>
        </p:txBody>
      </p:sp>
      <p:pic>
        <p:nvPicPr>
          <p:cNvPr id="5" name="Picture 4">
            <a:extLst>
              <a:ext uri="{FF2B5EF4-FFF2-40B4-BE49-F238E27FC236}">
                <a16:creationId xmlns:a16="http://schemas.microsoft.com/office/drawing/2014/main" id="{3AF8909B-33F4-1C08-DB21-9F663E1156E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9047" y="1734853"/>
            <a:ext cx="1901097" cy="2158968"/>
          </a:xfrm>
          <a:prstGeom prst="rect">
            <a:avLst/>
          </a:prstGeom>
          <a:ln w="6350"/>
        </p:spPr>
        <p:style>
          <a:lnRef idx="2">
            <a:schemeClr val="dk1"/>
          </a:lnRef>
          <a:fillRef idx="1">
            <a:schemeClr val="lt1"/>
          </a:fillRef>
          <a:effectRef idx="0">
            <a:schemeClr val="dk1"/>
          </a:effectRef>
          <a:fontRef idx="minor">
            <a:schemeClr val="dk1"/>
          </a:fontRef>
        </p:style>
      </p:pic>
      <p:grpSp>
        <p:nvGrpSpPr>
          <p:cNvPr id="6" name="Group 5">
            <a:extLst>
              <a:ext uri="{FF2B5EF4-FFF2-40B4-BE49-F238E27FC236}">
                <a16:creationId xmlns:a16="http://schemas.microsoft.com/office/drawing/2014/main" id="{E64D9BA4-8745-CF5A-0D19-D057B04186E4}"/>
              </a:ext>
            </a:extLst>
          </p:cNvPr>
          <p:cNvGrpSpPr/>
          <p:nvPr/>
        </p:nvGrpSpPr>
        <p:grpSpPr>
          <a:xfrm>
            <a:off x="2721998" y="5681509"/>
            <a:ext cx="4022270" cy="360000"/>
            <a:chOff x="566707" y="4383958"/>
            <a:chExt cx="4022270" cy="360000"/>
          </a:xfrm>
        </p:grpSpPr>
        <p:grpSp>
          <p:nvGrpSpPr>
            <p:cNvPr id="7" name="Group 6">
              <a:extLst>
                <a:ext uri="{FF2B5EF4-FFF2-40B4-BE49-F238E27FC236}">
                  <a16:creationId xmlns:a16="http://schemas.microsoft.com/office/drawing/2014/main" id="{0D6BEDA6-1002-44E3-9628-F325503A6905}"/>
                </a:ext>
              </a:extLst>
            </p:cNvPr>
            <p:cNvGrpSpPr/>
            <p:nvPr/>
          </p:nvGrpSpPr>
          <p:grpSpPr>
            <a:xfrm>
              <a:off x="690712" y="4440486"/>
              <a:ext cx="3898265" cy="260328"/>
              <a:chOff x="2381314" y="5405811"/>
              <a:chExt cx="3898265" cy="260328"/>
            </a:xfrm>
          </p:grpSpPr>
          <p:sp>
            <p:nvSpPr>
              <p:cNvPr id="9" name="TextBox 8">
                <a:extLst>
                  <a:ext uri="{FF2B5EF4-FFF2-40B4-BE49-F238E27FC236}">
                    <a16:creationId xmlns:a16="http://schemas.microsoft.com/office/drawing/2014/main" id="{C08355B5-89A9-11B7-D96E-17D499B3C402}"/>
                  </a:ext>
                </a:extLst>
              </p:cNvPr>
              <p:cNvSpPr txBox="1"/>
              <p:nvPr/>
            </p:nvSpPr>
            <p:spPr>
              <a:xfrm>
                <a:off x="2620364" y="5405811"/>
                <a:ext cx="3659215" cy="260328"/>
              </a:xfrm>
              <a:prstGeom prst="rect">
                <a:avLst/>
              </a:prstGeom>
              <a:noFill/>
            </p:spPr>
            <p:txBody>
              <a:bodyPr wrap="square">
                <a:spAutoFit/>
              </a:bodyPr>
              <a:lstStyle/>
              <a:p>
                <a:r>
                  <a:rPr lang="en-US" sz="1100" i="1" u="sng" dirty="0">
                    <a:solidFill>
                      <a:schemeClr val="tx2"/>
                    </a:solidFill>
                    <a:latin typeface="Arial" panose="020B0604020202020204" pitchFamily="34" charset="0"/>
                    <a:ea typeface="微软雅黑" panose="020B0503020204020204" pitchFamily="34" charset="-122"/>
                    <a:cs typeface="Arial" panose="020B0604020202020204" pitchFamily="34" charset="0"/>
                    <a:hlinkClick r:id="rId4">
                      <a:extLst>
                        <a:ext uri="{A12FA001-AC4F-418D-AE19-62706E023703}">
                          <ahyp:hlinkClr xmlns:ahyp="http://schemas.microsoft.com/office/drawing/2018/hyperlinkcolor" val="tx"/>
                        </a:ext>
                      </a:extLst>
                    </a:hlinkClick>
                  </a:rPr>
                  <a:t>Warning signs in newborns for mothers and caregivers</a:t>
                </a:r>
                <a:endParaRPr lang="en-US" sz="1100" i="1" u="sng"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 name="Graphic 9">
                <a:extLst>
                  <a:ext uri="{FF2B5EF4-FFF2-40B4-BE49-F238E27FC236}">
                    <a16:creationId xmlns:a16="http://schemas.microsoft.com/office/drawing/2014/main" id="{5A90178E-4DD0-479E-626E-82245CCFBF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1314" y="5417418"/>
                <a:ext cx="223731" cy="223731"/>
              </a:xfrm>
              <a:prstGeom prst="rect">
                <a:avLst/>
              </a:prstGeom>
            </p:spPr>
          </p:pic>
        </p:grpSp>
        <p:pic>
          <p:nvPicPr>
            <p:cNvPr id="8" name="Picture 7" descr="A blue circle with a white camera&#10;&#10;Description automatically generated">
              <a:extLst>
                <a:ext uri="{FF2B5EF4-FFF2-40B4-BE49-F238E27FC236}">
                  <a16:creationId xmlns:a16="http://schemas.microsoft.com/office/drawing/2014/main" id="{AA1CB2D8-F431-D41B-8F58-BC5AD7098B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205059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1ACA1-7605-442B-64FD-2A306C79F4B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2253E62-0439-E53A-292E-4290805F0D52}"/>
              </a:ext>
            </a:extLst>
          </p:cNvPr>
          <p:cNvSpPr/>
          <p:nvPr/>
        </p:nvSpPr>
        <p:spPr>
          <a:xfrm>
            <a:off x="3053594" y="1734854"/>
            <a:ext cx="5625048" cy="3133534"/>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259BC7C5-DFD0-78B5-DD70-22729A18F354}"/>
              </a:ext>
            </a:extLst>
          </p:cNvPr>
          <p:cNvSpPr>
            <a:spLocks noGrp="1"/>
          </p:cNvSpPr>
          <p:nvPr>
            <p:ph type="title"/>
          </p:nvPr>
        </p:nvSpPr>
        <p:spPr/>
        <p:txBody>
          <a:bodyPr/>
          <a:lstStyle/>
          <a:p>
            <a:r>
              <a:rPr lang="en-US" dirty="0"/>
              <a:t>How do you counsel for care at home? </a:t>
            </a:r>
            <a:endParaRPr lang="en-NO"/>
          </a:p>
        </p:txBody>
      </p:sp>
      <p:sp>
        <p:nvSpPr>
          <p:cNvPr id="2" name="Content Placeholder 1">
            <a:extLst>
              <a:ext uri="{FF2B5EF4-FFF2-40B4-BE49-F238E27FC236}">
                <a16:creationId xmlns:a16="http://schemas.microsoft.com/office/drawing/2014/main" id="{8B7B17B2-B3CF-C793-9408-C6C039F9B1A4}"/>
              </a:ext>
            </a:extLst>
          </p:cNvPr>
          <p:cNvSpPr>
            <a:spLocks noGrp="1"/>
          </p:cNvSpPr>
          <p:nvPr>
            <p:ph idx="1"/>
          </p:nvPr>
        </p:nvSpPr>
        <p:spPr>
          <a:xfrm>
            <a:off x="3116580" y="1844039"/>
            <a:ext cx="5520116" cy="4456079"/>
          </a:xfrm>
          <a:prstGeom prst="rect">
            <a:avLst/>
          </a:prstGeom>
        </p:spPr>
        <p:txBody>
          <a:bodyPr/>
          <a:lstStyle/>
          <a:p>
            <a:pPr marL="0" indent="0" defTabSz="869950">
              <a:lnSpc>
                <a:spcPct val="110000"/>
              </a:lnSpc>
              <a:spcBef>
                <a:spcPts val="500"/>
              </a:spcBef>
              <a:buNone/>
            </a:pPr>
            <a:r>
              <a:rPr lang="en-US" altLang="en-US" sz="1800" b="1" dirty="0">
                <a:solidFill>
                  <a:srgbClr val="525252"/>
                </a:solidFill>
                <a:ea typeface="DengXian" panose="02010600030101010101" pitchFamily="2" charset="-122"/>
              </a:rPr>
              <a:t>Build confidence, support caregiving at home </a:t>
            </a:r>
            <a:br>
              <a:rPr lang="en-US" altLang="en-US" sz="1800" b="1" dirty="0">
                <a:solidFill>
                  <a:srgbClr val="525252"/>
                </a:solidFill>
                <a:ea typeface="DengXian" panose="02010600030101010101" pitchFamily="2" charset="-122"/>
              </a:rPr>
            </a:br>
            <a:r>
              <a:rPr lang="en-US" altLang="en-US" sz="1800" b="1" dirty="0">
                <a:solidFill>
                  <a:srgbClr val="525252"/>
                </a:solidFill>
                <a:ea typeface="DengXian" panose="02010600030101010101" pitchFamily="2" charset="-122"/>
              </a:rPr>
              <a:t>and improved home environment.</a:t>
            </a:r>
            <a:br>
              <a:rPr lang="en-US" altLang="en-US" sz="1800" b="1" dirty="0">
                <a:solidFill>
                  <a:srgbClr val="525252"/>
                </a:solidFill>
                <a:ea typeface="DengXian" panose="02010600030101010101" pitchFamily="2" charset="-122"/>
              </a:rPr>
            </a:br>
            <a:endParaRPr lang="en-US" altLang="en-US" sz="800" b="1" dirty="0">
              <a:solidFill>
                <a:srgbClr val="525252"/>
              </a:solidFill>
              <a:ea typeface="DengXian" panose="02010600030101010101" pitchFamily="2" charset="-122"/>
            </a:endParaRPr>
          </a:p>
          <a:p>
            <a:pPr marL="0" indent="0" defTabSz="869950">
              <a:lnSpc>
                <a:spcPct val="110000"/>
              </a:lnSpc>
              <a:spcBef>
                <a:spcPts val="500"/>
              </a:spcBef>
              <a:buNone/>
            </a:pPr>
            <a:r>
              <a:rPr lang="en-US" altLang="en-US" sz="1800" dirty="0">
                <a:solidFill>
                  <a:srgbClr val="525252"/>
                </a:solidFill>
                <a:ea typeface="DengXian" panose="02010600030101010101" pitchFamily="2" charset="-122"/>
              </a:rPr>
              <a:t>Ensure additional support if:</a:t>
            </a:r>
          </a:p>
          <a:p>
            <a:pPr lvl="1" defTabSz="869950">
              <a:lnSpc>
                <a:spcPct val="110000"/>
              </a:lnSpc>
              <a:spcBef>
                <a:spcPts val="500"/>
              </a:spcBef>
            </a:pPr>
            <a:r>
              <a:rPr lang="en-US" altLang="en-US" sz="1800" dirty="0">
                <a:solidFill>
                  <a:srgbClr val="525252"/>
                </a:solidFill>
                <a:ea typeface="DengXian" panose="02010600030101010101" pitchFamily="2" charset="-122"/>
              </a:rPr>
              <a:t>Small or premature newborn</a:t>
            </a:r>
          </a:p>
          <a:p>
            <a:pPr lvl="1" defTabSz="869950">
              <a:lnSpc>
                <a:spcPct val="110000"/>
              </a:lnSpc>
              <a:spcBef>
                <a:spcPts val="500"/>
              </a:spcBef>
            </a:pPr>
            <a:r>
              <a:rPr lang="en-US" altLang="en-US" sz="1800" dirty="0">
                <a:solidFill>
                  <a:srgbClr val="525252"/>
                </a:solidFill>
                <a:ea typeface="DengXian" panose="02010600030101010101" pitchFamily="2" charset="-122"/>
              </a:rPr>
              <a:t>First-time parents</a:t>
            </a:r>
          </a:p>
          <a:p>
            <a:pPr lvl="1" defTabSz="869950">
              <a:lnSpc>
                <a:spcPct val="110000"/>
              </a:lnSpc>
              <a:spcBef>
                <a:spcPts val="500"/>
              </a:spcBef>
            </a:pPr>
            <a:r>
              <a:rPr lang="en-US" altLang="en-US" sz="1800" dirty="0">
                <a:solidFill>
                  <a:srgbClr val="525252"/>
                </a:solidFill>
                <a:ea typeface="DengXian" panose="02010600030101010101" pitchFamily="2" charset="-122"/>
              </a:rPr>
              <a:t>Newborn or mother has a health</a:t>
            </a:r>
            <a:br>
              <a:rPr lang="en-US" altLang="en-US" sz="1800" dirty="0">
                <a:solidFill>
                  <a:srgbClr val="525252"/>
                </a:solidFill>
                <a:ea typeface="DengXian" panose="02010600030101010101" pitchFamily="2" charset="-122"/>
              </a:rPr>
            </a:br>
            <a:r>
              <a:rPr lang="en-US" altLang="en-US" sz="1800" dirty="0">
                <a:solidFill>
                  <a:srgbClr val="525252"/>
                </a:solidFill>
                <a:ea typeface="DengXian" panose="02010600030101010101" pitchFamily="2" charset="-122"/>
              </a:rPr>
              <a:t>condition or disability.</a:t>
            </a:r>
          </a:p>
        </p:txBody>
      </p:sp>
      <p:pic>
        <p:nvPicPr>
          <p:cNvPr id="6" name="Picture 5" descr="A person holding a baby&#10;&#10;Description automatically generated">
            <a:extLst>
              <a:ext uri="{FF2B5EF4-FFF2-40B4-BE49-F238E27FC236}">
                <a16:creationId xmlns:a16="http://schemas.microsoft.com/office/drawing/2014/main" id="{C43209C3-1C3A-B852-96CA-00BC59D676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826" y="1734853"/>
            <a:ext cx="2346010" cy="313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AE44D97-981D-9338-343E-E1681F27D41A}"/>
              </a:ext>
            </a:extLst>
          </p:cNvPr>
          <p:cNvSpPr txBox="1"/>
          <p:nvPr/>
        </p:nvSpPr>
        <p:spPr>
          <a:xfrm>
            <a:off x="271954" y="4676028"/>
            <a:ext cx="2630179" cy="192360"/>
          </a:xfrm>
          <a:prstGeom prst="rect">
            <a:avLst/>
          </a:prstGeom>
          <a:noFill/>
        </p:spPr>
        <p:txBody>
          <a:bodyPr wrap="square">
            <a:spAutoFit/>
          </a:bodyPr>
          <a:lstStyle/>
          <a:p>
            <a:pPr algn="r"/>
            <a:r>
              <a:rPr lang="en-US" sz="650" dirty="0">
                <a:solidFill>
                  <a:schemeClr val="bg1"/>
                </a:solidFill>
                <a:latin typeface="Arial" panose="020B0604020202020204" pitchFamily="34" charset="0"/>
                <a:cs typeface="Arial" panose="020B0604020202020204" pitchFamily="34" charset="0"/>
              </a:rPr>
              <a:t>© </a:t>
            </a:r>
            <a:r>
              <a:rPr lang="en-GB" sz="650" dirty="0" err="1">
                <a:solidFill>
                  <a:schemeClr val="bg1"/>
                </a:solidFill>
                <a:latin typeface="Arial" panose="020B0604020202020204" pitchFamily="34" charset="0"/>
                <a:cs typeface="Arial" panose="020B0604020202020204" pitchFamily="34" charset="0"/>
              </a:rPr>
              <a:t>Juozas</a:t>
            </a:r>
            <a:r>
              <a:rPr lang="en-US" sz="650" dirty="0">
                <a:solidFill>
                  <a:schemeClr val="bg1"/>
                </a:solidFill>
                <a:latin typeface="Arial" panose="020B0604020202020204" pitchFamily="34" charset="0"/>
                <a:cs typeface="Arial" panose="020B0604020202020204" pitchFamily="34" charset="0"/>
              </a:rPr>
              <a:t> </a:t>
            </a:r>
            <a:r>
              <a:rPr lang="en-US" sz="650" dirty="0" err="1">
                <a:solidFill>
                  <a:schemeClr val="bg1"/>
                </a:solidFill>
                <a:latin typeface="Arial" panose="020B0604020202020204" pitchFamily="34" charset="0"/>
                <a:cs typeface="Arial" panose="020B0604020202020204" pitchFamily="34" charset="0"/>
              </a:rPr>
              <a:t>Cernius</a:t>
            </a:r>
            <a:r>
              <a:rPr lang="en-US" sz="650" dirty="0">
                <a:solidFill>
                  <a:schemeClr val="bg1"/>
                </a:solidFill>
                <a:latin typeface="Arial" panose="020B0604020202020204" pitchFamily="34" charset="0"/>
                <a:cs typeface="Arial" panose="020B0604020202020204" pitchFamily="34" charset="0"/>
              </a:rPr>
              <a:t> / WHO</a:t>
            </a:r>
          </a:p>
        </p:txBody>
      </p:sp>
      <p:sp>
        <p:nvSpPr>
          <p:cNvPr id="4" name="TextBox 3">
            <a:extLst>
              <a:ext uri="{FF2B5EF4-FFF2-40B4-BE49-F238E27FC236}">
                <a16:creationId xmlns:a16="http://schemas.microsoft.com/office/drawing/2014/main" id="{A99F9D65-5DAF-7A63-BF07-E89794FD19D3}"/>
              </a:ext>
            </a:extLst>
          </p:cNvPr>
          <p:cNvSpPr txBox="1"/>
          <p:nvPr/>
        </p:nvSpPr>
        <p:spPr>
          <a:xfrm>
            <a:off x="3053595" y="5070719"/>
            <a:ext cx="5625048" cy="1194512"/>
          </a:xfrm>
          <a:prstGeom prst="rect">
            <a:avLst/>
          </a:prstGeom>
          <a:solidFill>
            <a:schemeClr val="accent5">
              <a:lumMod val="50000"/>
            </a:schemeClr>
          </a:solidFill>
        </p:spPr>
        <p:txBody>
          <a:bodyPr wrap="square" lIns="180000" tIns="180000" rIns="180000" bIns="180000" rtlCol="0">
            <a:spAutoFit/>
          </a:bodyPr>
          <a:lstStyle/>
          <a:p>
            <a:r>
              <a:rPr lang="en-US" altLang="en-US" b="1">
                <a:solidFill>
                  <a:schemeClr val="bg1"/>
                </a:solidFill>
                <a:latin typeface="Arial" panose="020B0604020202020204" pitchFamily="34" charset="0"/>
                <a:ea typeface="DengXian" panose="02010600030101010101" pitchFamily="2" charset="-122"/>
                <a:cs typeface="Arial" panose="020B0604020202020204" pitchFamily="34" charset="0"/>
              </a:rPr>
              <a:t>Maternal health, well-being and  mental health will influence the nurturing care a mother </a:t>
            </a:r>
            <a:br>
              <a:rPr lang="en-US" altLang="en-US" b="1">
                <a:solidFill>
                  <a:schemeClr val="bg1"/>
                </a:solidFill>
                <a:latin typeface="Arial" panose="020B0604020202020204" pitchFamily="34" charset="0"/>
                <a:ea typeface="DengXian" panose="02010600030101010101" pitchFamily="2" charset="-122"/>
                <a:cs typeface="Arial" panose="020B0604020202020204" pitchFamily="34" charset="0"/>
              </a:rPr>
            </a:br>
            <a:r>
              <a:rPr lang="en-US" altLang="en-US" b="1">
                <a:solidFill>
                  <a:schemeClr val="bg1"/>
                </a:solidFill>
                <a:latin typeface="Arial" panose="020B0604020202020204" pitchFamily="34" charset="0"/>
                <a:ea typeface="DengXian" panose="02010600030101010101" pitchFamily="2" charset="-122"/>
                <a:cs typeface="Arial" panose="020B0604020202020204" pitchFamily="34" charset="0"/>
              </a:rPr>
              <a:t>can give her newborn.</a:t>
            </a:r>
          </a:p>
        </p:txBody>
      </p:sp>
    </p:spTree>
    <p:extLst>
      <p:ext uri="{BB962C8B-B14F-4D97-AF65-F5344CB8AC3E}">
        <p14:creationId xmlns:p14="http://schemas.microsoft.com/office/powerpoint/2010/main" val="419974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FAE63C-09C6-6F9B-695A-3E76C365FDE8}"/>
              </a:ext>
            </a:extLst>
          </p:cNvPr>
          <p:cNvSpPr/>
          <p:nvPr/>
        </p:nvSpPr>
        <p:spPr>
          <a:xfrm>
            <a:off x="2987920" y="1734852"/>
            <a:ext cx="5686062" cy="342514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62B282BA-A1B6-10A1-DCDF-C0E066FB04A6}"/>
              </a:ext>
            </a:extLst>
          </p:cNvPr>
          <p:cNvSpPr>
            <a:spLocks noGrp="1"/>
          </p:cNvSpPr>
          <p:nvPr>
            <p:ph type="title"/>
          </p:nvPr>
        </p:nvSpPr>
        <p:spPr/>
        <p:txBody>
          <a:bodyPr/>
          <a:lstStyle/>
          <a:p>
            <a:r>
              <a:rPr lang="en-US" dirty="0"/>
              <a:t>Do you counsel in the same way for every newborn? </a:t>
            </a:r>
            <a:endParaRPr lang="en-NO" dirty="0"/>
          </a:p>
        </p:txBody>
      </p:sp>
      <p:sp>
        <p:nvSpPr>
          <p:cNvPr id="2" name="Content Placeholder 1">
            <a:extLst>
              <a:ext uri="{FF2B5EF4-FFF2-40B4-BE49-F238E27FC236}">
                <a16:creationId xmlns:a16="http://schemas.microsoft.com/office/drawing/2014/main" id="{22BF75E5-1F0F-99ED-EE7E-FE99696953C8}"/>
              </a:ext>
            </a:extLst>
          </p:cNvPr>
          <p:cNvSpPr>
            <a:spLocks noGrp="1"/>
          </p:cNvSpPr>
          <p:nvPr>
            <p:ph idx="1"/>
          </p:nvPr>
        </p:nvSpPr>
        <p:spPr>
          <a:xfrm>
            <a:off x="2987920" y="1839196"/>
            <a:ext cx="4355279" cy="4486559"/>
          </a:xfrm>
          <a:prstGeom prst="rect">
            <a:avLst/>
          </a:prstGeom>
        </p:spPr>
        <p:txBody>
          <a:bodyPr/>
          <a:lstStyle/>
          <a:p>
            <a:pPr defTabSz="869950"/>
            <a:r>
              <a:rPr lang="en-US" altLang="en-US" sz="1600" dirty="0">
                <a:solidFill>
                  <a:srgbClr val="525252"/>
                </a:solidFill>
                <a:ea typeface="DengXian" panose="02010600030101010101" pitchFamily="2" charset="-122"/>
              </a:rPr>
              <a:t>Adapt the discharge plan to the context </a:t>
            </a:r>
            <a:br>
              <a:rPr lang="en-US" altLang="en-US" sz="1600" dirty="0">
                <a:solidFill>
                  <a:srgbClr val="525252"/>
                </a:solidFill>
                <a:ea typeface="DengXian" panose="02010600030101010101" pitchFamily="2" charset="-122"/>
              </a:rPr>
            </a:br>
            <a:r>
              <a:rPr lang="en-US" altLang="en-US" sz="1600" dirty="0">
                <a:solidFill>
                  <a:srgbClr val="525252"/>
                </a:solidFill>
                <a:ea typeface="DengXian" panose="02010600030101010101" pitchFamily="2" charset="-122"/>
              </a:rPr>
              <a:t>and the parent’s and newborn’s needs.</a:t>
            </a:r>
          </a:p>
          <a:p>
            <a:pPr defTabSz="869950"/>
            <a:r>
              <a:rPr lang="en-US" altLang="en-US" sz="1600" dirty="0">
                <a:solidFill>
                  <a:srgbClr val="525252"/>
                </a:solidFill>
                <a:ea typeface="DengXian" panose="02010600030101010101" pitchFamily="2" charset="-122"/>
              </a:rPr>
              <a:t>Invite meaningful participation of caregivers </a:t>
            </a:r>
            <a:br>
              <a:rPr lang="en-US" altLang="en-US" sz="1600" dirty="0">
                <a:solidFill>
                  <a:srgbClr val="525252"/>
                </a:solidFill>
                <a:ea typeface="DengXian" panose="02010600030101010101" pitchFamily="2" charset="-122"/>
              </a:rPr>
            </a:br>
            <a:r>
              <a:rPr lang="en-US" altLang="en-US" sz="1600" dirty="0">
                <a:solidFill>
                  <a:srgbClr val="525252"/>
                </a:solidFill>
                <a:ea typeface="DengXian" panose="02010600030101010101" pitchFamily="2" charset="-122"/>
              </a:rPr>
              <a:t>including grandmothers for care at home, </a:t>
            </a:r>
            <a:br>
              <a:rPr lang="en-US" altLang="en-US" sz="1600" dirty="0">
                <a:solidFill>
                  <a:srgbClr val="525252"/>
                </a:solidFill>
                <a:ea typeface="DengXian" panose="02010600030101010101" pitchFamily="2" charset="-122"/>
              </a:rPr>
            </a:br>
            <a:r>
              <a:rPr lang="en-US" altLang="en-US" sz="1600" dirty="0">
                <a:solidFill>
                  <a:srgbClr val="525252"/>
                </a:solidFill>
                <a:ea typeface="DengXian" panose="02010600030101010101" pitchFamily="2" charset="-122"/>
              </a:rPr>
              <a:t>follow-up and care seeking.</a:t>
            </a:r>
            <a:endParaRPr lang="en-US" altLang="en-US" sz="1600" b="1" dirty="0">
              <a:solidFill>
                <a:srgbClr val="525252"/>
              </a:solidFill>
              <a:ea typeface="DengXian" panose="02010600030101010101" pitchFamily="2" charset="-122"/>
            </a:endParaRPr>
          </a:p>
          <a:p>
            <a:pPr defTabSz="869950"/>
            <a:r>
              <a:rPr lang="en-US" altLang="en-US" sz="1600" dirty="0">
                <a:solidFill>
                  <a:srgbClr val="525252"/>
                </a:solidFill>
                <a:ea typeface="DengXian" panose="02010600030101010101" pitchFamily="2" charset="-122"/>
              </a:rPr>
              <a:t>Link with appropriate health and social </a:t>
            </a:r>
            <a:br>
              <a:rPr lang="en-US" altLang="en-US" sz="1600" dirty="0">
                <a:solidFill>
                  <a:srgbClr val="525252"/>
                </a:solidFill>
                <a:ea typeface="DengXian" panose="02010600030101010101" pitchFamily="2" charset="-122"/>
              </a:rPr>
            </a:br>
            <a:r>
              <a:rPr lang="en-US" altLang="en-US" sz="1600" dirty="0">
                <a:solidFill>
                  <a:srgbClr val="525252"/>
                </a:solidFill>
                <a:ea typeface="DengXian" panose="02010600030101010101" pitchFamily="2" charset="-122"/>
              </a:rPr>
              <a:t>services for early interventions.</a:t>
            </a:r>
          </a:p>
          <a:p>
            <a:pPr defTabSz="869950"/>
            <a:r>
              <a:rPr lang="en-US" altLang="en-US" sz="1600" dirty="0">
                <a:solidFill>
                  <a:srgbClr val="525252"/>
                </a:solidFill>
                <a:ea typeface="DengXian" panose="02010600030101010101" pitchFamily="2" charset="-122"/>
              </a:rPr>
              <a:t>Link families with parenting support groups and community programs.</a:t>
            </a:r>
          </a:p>
        </p:txBody>
      </p:sp>
      <p:pic>
        <p:nvPicPr>
          <p:cNvPr id="9" name="Picture 8" descr="A person holding a baby&#10;&#10;Description automatically generated">
            <a:extLst>
              <a:ext uri="{FF2B5EF4-FFF2-40B4-BE49-F238E27FC236}">
                <a16:creationId xmlns:a16="http://schemas.microsoft.com/office/drawing/2014/main" id="{AD2AC6F0-2392-8985-BE1D-12D341185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37" y="1734852"/>
            <a:ext cx="2285496" cy="3425147"/>
          </a:xfrm>
          <a:prstGeom prst="rect">
            <a:avLst/>
          </a:prstGeom>
        </p:spPr>
      </p:pic>
      <p:sp>
        <p:nvSpPr>
          <p:cNvPr id="12" name="TextBox 11">
            <a:extLst>
              <a:ext uri="{FF2B5EF4-FFF2-40B4-BE49-F238E27FC236}">
                <a16:creationId xmlns:a16="http://schemas.microsoft.com/office/drawing/2014/main" id="{C193C2D9-B587-332D-08AA-5A97E2D44393}"/>
              </a:ext>
            </a:extLst>
          </p:cNvPr>
          <p:cNvSpPr txBox="1"/>
          <p:nvPr/>
        </p:nvSpPr>
        <p:spPr>
          <a:xfrm>
            <a:off x="3247402" y="5623133"/>
            <a:ext cx="184731" cy="369332"/>
          </a:xfrm>
          <a:prstGeom prst="rect">
            <a:avLst/>
          </a:prstGeom>
          <a:noFill/>
        </p:spPr>
        <p:txBody>
          <a:bodyPr wrap="none" rtlCol="0">
            <a:spAutoFit/>
          </a:bodyPr>
          <a:lstStyle/>
          <a:p>
            <a:endParaRPr lang="en-NO"/>
          </a:p>
        </p:txBody>
      </p:sp>
      <p:sp>
        <p:nvSpPr>
          <p:cNvPr id="15" name="TextBox 14">
            <a:extLst>
              <a:ext uri="{FF2B5EF4-FFF2-40B4-BE49-F238E27FC236}">
                <a16:creationId xmlns:a16="http://schemas.microsoft.com/office/drawing/2014/main" id="{4F61602D-02EC-94B9-16B4-AD3C7D6D6925}"/>
              </a:ext>
            </a:extLst>
          </p:cNvPr>
          <p:cNvSpPr txBox="1"/>
          <p:nvPr/>
        </p:nvSpPr>
        <p:spPr>
          <a:xfrm>
            <a:off x="707748" y="4967639"/>
            <a:ext cx="2186106" cy="192360"/>
          </a:xfrm>
          <a:prstGeom prst="rect">
            <a:avLst/>
          </a:prstGeom>
          <a:noFill/>
        </p:spPr>
        <p:txBody>
          <a:bodyPr wrap="square">
            <a:spAutoFit/>
          </a:bodyPr>
          <a:lstStyle/>
          <a:p>
            <a:pPr algn="r"/>
            <a:r>
              <a:rPr lang="en-US" sz="650" dirty="0">
                <a:solidFill>
                  <a:schemeClr val="bg1"/>
                </a:solidFill>
                <a:latin typeface="Arial" panose="020B0604020202020204" pitchFamily="34" charset="0"/>
                <a:cs typeface="Arial" panose="020B0604020202020204" pitchFamily="34" charset="0"/>
              </a:rPr>
              <a:t>© F4_11102016_MY_3846</a:t>
            </a:r>
          </a:p>
        </p:txBody>
      </p:sp>
    </p:spTree>
    <p:extLst>
      <p:ext uri="{BB962C8B-B14F-4D97-AF65-F5344CB8AC3E}">
        <p14:creationId xmlns:p14="http://schemas.microsoft.com/office/powerpoint/2010/main" val="18865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uiExpand="1" build="p"/>
      <p:bldP spid="15" grpId="0"/>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AD751-8164-071F-E288-E9562EE328B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BAE0869-502D-0695-2F6F-6502503C65F2}"/>
              </a:ext>
            </a:extLst>
          </p:cNvPr>
          <p:cNvSpPr/>
          <p:nvPr/>
        </p:nvSpPr>
        <p:spPr>
          <a:xfrm>
            <a:off x="3053594" y="1734853"/>
            <a:ext cx="5625048" cy="381250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3645BBE9-DF13-7E49-609A-F9611E61A192}"/>
              </a:ext>
            </a:extLst>
          </p:cNvPr>
          <p:cNvSpPr>
            <a:spLocks noGrp="1"/>
          </p:cNvSpPr>
          <p:nvPr>
            <p:ph type="title"/>
          </p:nvPr>
        </p:nvSpPr>
        <p:spPr/>
        <p:txBody>
          <a:bodyPr/>
          <a:lstStyle/>
          <a:p>
            <a:r>
              <a:rPr lang="en-US" altLang="en-US" sz="2800"/>
              <a:t>What do you discuss when counselling Joy for safe care at home?</a:t>
            </a:r>
            <a:endParaRPr lang="en-NO"/>
          </a:p>
        </p:txBody>
      </p:sp>
      <p:sp>
        <p:nvSpPr>
          <p:cNvPr id="2" name="Content Placeholder 1">
            <a:extLst>
              <a:ext uri="{FF2B5EF4-FFF2-40B4-BE49-F238E27FC236}">
                <a16:creationId xmlns:a16="http://schemas.microsoft.com/office/drawing/2014/main" id="{9B605066-3880-49E5-1667-EBC396C3D922}"/>
              </a:ext>
            </a:extLst>
          </p:cNvPr>
          <p:cNvSpPr>
            <a:spLocks noGrp="1"/>
          </p:cNvSpPr>
          <p:nvPr>
            <p:ph idx="1"/>
          </p:nvPr>
        </p:nvSpPr>
        <p:spPr>
          <a:xfrm>
            <a:off x="3089454" y="1805940"/>
            <a:ext cx="5474396" cy="4526280"/>
          </a:xfrm>
          <a:prstGeom prst="rect">
            <a:avLst/>
          </a:prstGeom>
        </p:spPr>
        <p:txBody>
          <a:bodyPr/>
          <a:lstStyle/>
          <a:p>
            <a:pPr marL="0" indent="0">
              <a:lnSpc>
                <a:spcPts val="2100"/>
              </a:lnSpc>
              <a:buNone/>
              <a:defRPr/>
            </a:pPr>
            <a:r>
              <a:rPr lang="en-US" sz="1600" b="1"/>
              <a:t>Ensure that the baby is feeding well, warm,</a:t>
            </a:r>
            <a:br>
              <a:rPr lang="en-US" sz="1600" b="1"/>
            </a:br>
            <a:r>
              <a:rPr lang="en-US" sz="1600" b="1"/>
              <a:t>clean, nurtured, and sleeping safely.</a:t>
            </a:r>
          </a:p>
          <a:p>
            <a:pPr>
              <a:lnSpc>
                <a:spcPts val="2100"/>
              </a:lnSpc>
              <a:defRPr/>
            </a:pPr>
            <a:r>
              <a:rPr lang="en-US" sz="1600"/>
              <a:t> Support exclusive breastfeeding day and night.</a:t>
            </a:r>
          </a:p>
          <a:p>
            <a:pPr lvl="2">
              <a:lnSpc>
                <a:spcPts val="2100"/>
              </a:lnSpc>
              <a:defRPr/>
            </a:pPr>
            <a:r>
              <a:rPr lang="en-US" sz="1600"/>
              <a:t>Responsive to the newborn’s </a:t>
            </a:r>
            <a:r>
              <a:rPr lang="en-GB" sz="1600"/>
              <a:t>behaviours</a:t>
            </a:r>
            <a:r>
              <a:rPr lang="en-US" sz="1600"/>
              <a:t> and cues</a:t>
            </a:r>
          </a:p>
          <a:p>
            <a:pPr lvl="2">
              <a:lnSpc>
                <a:spcPts val="2100"/>
              </a:lnSpc>
              <a:defRPr/>
            </a:pPr>
            <a:r>
              <a:rPr lang="en-US" sz="1600"/>
              <a:t>Seeking help for breastfeeding difficulty</a:t>
            </a:r>
          </a:p>
          <a:p>
            <a:pPr lvl="1" indent="-162000">
              <a:lnSpc>
                <a:spcPts val="2100"/>
              </a:lnSpc>
              <a:defRPr/>
            </a:pPr>
            <a:r>
              <a:rPr lang="en-US" sz="1600"/>
              <a:t>Advise on thermal care for the home environment.</a:t>
            </a:r>
          </a:p>
          <a:p>
            <a:pPr lvl="1" indent="-162000">
              <a:lnSpc>
                <a:spcPts val="2100"/>
              </a:lnSpc>
              <a:defRPr/>
            </a:pPr>
            <a:r>
              <a:rPr lang="en-US" sz="1600"/>
              <a:t>Review how the newborn and home will be kept clean.</a:t>
            </a:r>
          </a:p>
          <a:p>
            <a:pPr lvl="1" indent="-162000">
              <a:lnSpc>
                <a:spcPts val="2100"/>
              </a:lnSpc>
              <a:defRPr/>
            </a:pPr>
            <a:r>
              <a:rPr lang="en-US" sz="1600"/>
              <a:t>Encourage nurturing, responsive care.</a:t>
            </a:r>
          </a:p>
          <a:p>
            <a:pPr lvl="1" indent="-162000">
              <a:lnSpc>
                <a:spcPts val="2100"/>
              </a:lnSpc>
              <a:defRPr/>
            </a:pPr>
            <a:r>
              <a:rPr lang="en-US" sz="1600"/>
              <a:t>Review sleeping arrangements at home.</a:t>
            </a:r>
          </a:p>
        </p:txBody>
      </p:sp>
      <p:pic>
        <p:nvPicPr>
          <p:cNvPr id="9" name="Picture 4" descr="A girl sitting on a bed&#10;&#10;Description automatically generated">
            <a:extLst>
              <a:ext uri="{FF2B5EF4-FFF2-40B4-BE49-F238E27FC236}">
                <a16:creationId xmlns:a16="http://schemas.microsoft.com/office/drawing/2014/main" id="{128553E8-904A-2C26-0B31-D52902D35A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4524" b="6935"/>
          <a:stretch/>
        </p:blipFill>
        <p:spPr bwMode="auto">
          <a:xfrm>
            <a:off x="304842" y="1734852"/>
            <a:ext cx="2608687" cy="280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DEFF729-3DCE-7648-1245-41B5874D64A6}"/>
              </a:ext>
            </a:extLst>
          </p:cNvPr>
          <p:cNvSpPr txBox="1"/>
          <p:nvPr/>
        </p:nvSpPr>
        <p:spPr>
          <a:xfrm>
            <a:off x="727423" y="4332728"/>
            <a:ext cx="2186106" cy="192360"/>
          </a:xfrm>
          <a:prstGeom prst="rect">
            <a:avLst/>
          </a:prstGeom>
          <a:noFill/>
        </p:spPr>
        <p:txBody>
          <a:bodyPr wrap="square">
            <a:spAutoFit/>
          </a:bodyPr>
          <a:lstStyle/>
          <a:p>
            <a:pPr algn="r"/>
            <a:r>
              <a:rPr lang="en-US" sz="650" dirty="0">
                <a:solidFill>
                  <a:schemeClr val="bg1"/>
                </a:solidFill>
                <a:latin typeface="Arial" panose="020B0604020202020204" pitchFamily="34" charset="0"/>
                <a:cs typeface="Arial" panose="020B0604020202020204" pitchFamily="34" charset="0"/>
              </a:rPr>
              <a:t>© Jonathan </a:t>
            </a:r>
            <a:r>
              <a:rPr lang="en-US" sz="650" dirty="0" err="1">
                <a:solidFill>
                  <a:schemeClr val="bg1"/>
                </a:solidFill>
                <a:latin typeface="Arial" panose="020B0604020202020204" pitchFamily="34" charset="0"/>
                <a:cs typeface="Arial" panose="020B0604020202020204" pitchFamily="34" charset="0"/>
              </a:rPr>
              <a:t>Hyams</a:t>
            </a:r>
            <a:r>
              <a:rPr lang="en-US" sz="650" dirty="0">
                <a:solidFill>
                  <a:schemeClr val="bg1"/>
                </a:solidFill>
                <a:latin typeface="Arial" panose="020B0604020202020204" pitchFamily="34" charset="0"/>
                <a:cs typeface="Arial" panose="020B0604020202020204" pitchFamily="34" charset="0"/>
              </a:rPr>
              <a:t> / Save the Children</a:t>
            </a:r>
          </a:p>
        </p:txBody>
      </p:sp>
      <p:pic>
        <p:nvPicPr>
          <p:cNvPr id="4" name="Picture 3">
            <a:extLst>
              <a:ext uri="{FF2B5EF4-FFF2-40B4-BE49-F238E27FC236}">
                <a16:creationId xmlns:a16="http://schemas.microsoft.com/office/drawing/2014/main" id="{5BCF4E20-E636-24F9-B7EB-605F94A1782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9591" y="4675191"/>
            <a:ext cx="1579187" cy="1744337"/>
          </a:xfrm>
          <a:prstGeom prst="rect">
            <a:avLst/>
          </a:prstGeom>
          <a:ln>
            <a:solidFill>
              <a:schemeClr val="bg1">
                <a:lumMod val="65000"/>
              </a:schemeClr>
            </a:solidFill>
          </a:ln>
          <a:effectLst>
            <a:outerShdw blurRad="292100" dist="139700" dir="2700000" algn="tl" rotWithShape="0">
              <a:schemeClr val="bg1">
                <a:alpha val="6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C8B04-4D95-8CAA-11D4-B75DEFC11419}"/>
              </a:ext>
            </a:extLst>
          </p:cNvPr>
          <p:cNvSpPr>
            <a:spLocks noGrp="1"/>
          </p:cNvSpPr>
          <p:nvPr>
            <p:ph type="title"/>
          </p:nvPr>
        </p:nvSpPr>
        <p:spPr/>
        <p:txBody>
          <a:bodyPr/>
          <a:lstStyle/>
          <a:p>
            <a:r>
              <a:rPr lang="en-US"/>
              <a:t> Advise Leela for thermal care at home</a:t>
            </a:r>
            <a:endParaRPr lang="en-NO"/>
          </a:p>
        </p:txBody>
      </p:sp>
      <p:sp>
        <p:nvSpPr>
          <p:cNvPr id="2" name="Content Placeholder 1">
            <a:extLst>
              <a:ext uri="{FF2B5EF4-FFF2-40B4-BE49-F238E27FC236}">
                <a16:creationId xmlns:a16="http://schemas.microsoft.com/office/drawing/2014/main" id="{71706B71-106B-E881-FD0B-380FBBAC694F}"/>
              </a:ext>
            </a:extLst>
          </p:cNvPr>
          <p:cNvSpPr>
            <a:spLocks noGrp="1"/>
          </p:cNvSpPr>
          <p:nvPr>
            <p:ph idx="1"/>
          </p:nvPr>
        </p:nvSpPr>
        <p:spPr>
          <a:prstGeom prst="rect">
            <a:avLst/>
          </a:prstGeom>
        </p:spPr>
        <p:txBody>
          <a:bodyPr/>
          <a:lstStyle/>
          <a:p>
            <a:r>
              <a:rPr lang="en-US" sz="1800"/>
              <a:t>In a cold climate, keep one room or part of one room warm, but not smoky </a:t>
            </a:r>
            <a:br>
              <a:rPr lang="en-US" sz="1800"/>
            </a:br>
            <a:r>
              <a:rPr lang="en-US" sz="1800"/>
              <a:t>(if there is an open fire).</a:t>
            </a:r>
          </a:p>
          <a:p>
            <a:r>
              <a:rPr lang="en-US" sz="1800"/>
              <a:t>Use one more layer of clothes on baby than on children or adults.</a:t>
            </a:r>
          </a:p>
          <a:p>
            <a:r>
              <a:rPr lang="en-US" sz="1800"/>
              <a:t>Do not leave the newborn in wet diapers.</a:t>
            </a:r>
          </a:p>
          <a:p>
            <a:r>
              <a:rPr lang="en-US" sz="1800"/>
              <a:t>During the day, dress or wrap the baby according to the climate.</a:t>
            </a:r>
          </a:p>
          <a:p>
            <a:r>
              <a:rPr lang="en-US" sz="1800"/>
              <a:t>If the temperature varies during the day, counsel caregivers accordingly.</a:t>
            </a:r>
          </a:p>
          <a:p>
            <a:r>
              <a:rPr lang="en-US" sz="1800"/>
              <a:t>At night let the newborn sleep with the mother or within easy reach for breastfeeding. </a:t>
            </a:r>
          </a:p>
          <a:p>
            <a:r>
              <a:rPr lang="en-US" sz="1800"/>
              <a:t>Ensure continuous skin-to-skin care if giving kangaroo mother care at home.</a:t>
            </a:r>
          </a:p>
        </p:txBody>
      </p:sp>
    </p:spTree>
    <p:extLst>
      <p:ext uri="{BB962C8B-B14F-4D97-AF65-F5344CB8AC3E}">
        <p14:creationId xmlns:p14="http://schemas.microsoft.com/office/powerpoint/2010/main" val="20699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iping a baby's head&#10;&#10;Description automatically generated">
            <a:extLst>
              <a:ext uri="{FF2B5EF4-FFF2-40B4-BE49-F238E27FC236}">
                <a16:creationId xmlns:a16="http://schemas.microsoft.com/office/drawing/2014/main" id="{FD6F52C4-F320-AA59-BE8E-AD8B90CA0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04" y="1734853"/>
            <a:ext cx="2171700" cy="3225800"/>
          </a:xfrm>
          <a:prstGeom prst="rect">
            <a:avLst/>
          </a:prstGeom>
        </p:spPr>
      </p:pic>
      <p:sp>
        <p:nvSpPr>
          <p:cNvPr id="3" name="Title 2">
            <a:extLst>
              <a:ext uri="{FF2B5EF4-FFF2-40B4-BE49-F238E27FC236}">
                <a16:creationId xmlns:a16="http://schemas.microsoft.com/office/drawing/2014/main" id="{099C8726-BEFC-595F-BD28-D9BC947AF5E6}"/>
              </a:ext>
            </a:extLst>
          </p:cNvPr>
          <p:cNvSpPr>
            <a:spLocks noGrp="1"/>
          </p:cNvSpPr>
          <p:nvPr>
            <p:ph type="title"/>
          </p:nvPr>
        </p:nvSpPr>
        <p:spPr/>
        <p:txBody>
          <a:bodyPr/>
          <a:lstStyle/>
          <a:p>
            <a:r>
              <a:rPr lang="en-US"/>
              <a:t> Advise Leela for hygiene at home </a:t>
            </a:r>
            <a:endParaRPr lang="en-NO"/>
          </a:p>
        </p:txBody>
      </p:sp>
      <p:sp>
        <p:nvSpPr>
          <p:cNvPr id="2" name="Content Placeholder 1">
            <a:extLst>
              <a:ext uri="{FF2B5EF4-FFF2-40B4-BE49-F238E27FC236}">
                <a16:creationId xmlns:a16="http://schemas.microsoft.com/office/drawing/2014/main" id="{20AB9C5A-D569-727E-BC73-0B4332F9A8BA}"/>
              </a:ext>
            </a:extLst>
          </p:cNvPr>
          <p:cNvSpPr>
            <a:spLocks noGrp="1"/>
          </p:cNvSpPr>
          <p:nvPr>
            <p:ph idx="1"/>
          </p:nvPr>
        </p:nvSpPr>
        <p:spPr>
          <a:xfrm>
            <a:off x="2805913" y="1734853"/>
            <a:ext cx="5830783" cy="4565266"/>
          </a:xfrm>
          <a:prstGeom prst="rect">
            <a:avLst/>
          </a:prstGeom>
        </p:spPr>
        <p:txBody>
          <a:bodyPr/>
          <a:lstStyle/>
          <a:p>
            <a:pPr>
              <a:lnSpc>
                <a:spcPts val="2100"/>
              </a:lnSpc>
            </a:pPr>
            <a:r>
              <a:rPr lang="en-GB" sz="1600"/>
              <a:t>WASH HANDS</a:t>
            </a:r>
          </a:p>
          <a:p>
            <a:pPr>
              <a:lnSpc>
                <a:spcPts val="2100"/>
              </a:lnSpc>
            </a:pPr>
            <a:r>
              <a:rPr lang="en-GB" sz="1600"/>
              <a:t>DO NOT put anything in the baby’s eyes or ears or on </a:t>
            </a:r>
            <a:br>
              <a:rPr lang="en-GB" sz="1600"/>
            </a:br>
            <a:r>
              <a:rPr lang="en-GB" sz="1600"/>
              <a:t>the cord.</a:t>
            </a:r>
          </a:p>
          <a:p>
            <a:pPr>
              <a:lnSpc>
                <a:spcPts val="2100"/>
              </a:lnSpc>
            </a:pPr>
            <a:r>
              <a:rPr lang="en-GB" sz="1600"/>
              <a:t>DO NOT bathe a baby before 24 hours of age.</a:t>
            </a:r>
          </a:p>
          <a:p>
            <a:pPr>
              <a:lnSpc>
                <a:spcPts val="2100"/>
              </a:lnSpc>
            </a:pPr>
            <a:r>
              <a:rPr lang="en-GB" sz="1600"/>
              <a:t>Bathe when necessary</a:t>
            </a:r>
          </a:p>
          <a:p>
            <a:pPr lvl="2">
              <a:lnSpc>
                <a:spcPts val="1700"/>
              </a:lnSpc>
              <a:spcBef>
                <a:spcPts val="400"/>
              </a:spcBef>
            </a:pPr>
            <a:r>
              <a:rPr lang="en-GB" sz="1600"/>
              <a:t>Wash the face, neck, underarms DAILY</a:t>
            </a:r>
          </a:p>
          <a:p>
            <a:pPr lvl="2">
              <a:lnSpc>
                <a:spcPts val="1700"/>
              </a:lnSpc>
              <a:spcBef>
                <a:spcPts val="400"/>
              </a:spcBef>
            </a:pPr>
            <a:r>
              <a:rPr lang="en-GB" sz="1600"/>
              <a:t>Wash the buttocks when soiled</a:t>
            </a:r>
          </a:p>
          <a:p>
            <a:pPr lvl="2">
              <a:lnSpc>
                <a:spcPts val="1700"/>
              </a:lnSpc>
              <a:spcBef>
                <a:spcPts val="400"/>
              </a:spcBef>
            </a:pPr>
            <a:r>
              <a:rPr lang="en-GB" sz="1600"/>
              <a:t>Wash or bathe the baby in a WARM, draught-free room </a:t>
            </a:r>
          </a:p>
          <a:p>
            <a:pPr lvl="2">
              <a:lnSpc>
                <a:spcPts val="1700"/>
              </a:lnSpc>
              <a:spcBef>
                <a:spcPts val="400"/>
              </a:spcBef>
            </a:pPr>
            <a:r>
              <a:rPr lang="en-GB" sz="1600"/>
              <a:t>Use warm water</a:t>
            </a:r>
          </a:p>
          <a:p>
            <a:pPr lvl="2">
              <a:lnSpc>
                <a:spcPts val="1700"/>
              </a:lnSpc>
              <a:spcBef>
                <a:spcPts val="400"/>
              </a:spcBef>
            </a:pPr>
            <a:r>
              <a:rPr lang="en-GB" sz="1600"/>
              <a:t>Thoroughly dry the baby, dress and cover after the bath</a:t>
            </a:r>
          </a:p>
          <a:p>
            <a:pPr>
              <a:lnSpc>
                <a:spcPts val="2100"/>
              </a:lnSpc>
            </a:pPr>
            <a:r>
              <a:rPr lang="en-GB" sz="1600"/>
              <a:t>Use a cloth or diaper to collect stool and urine. </a:t>
            </a:r>
            <a:br>
              <a:rPr lang="en-GB" sz="1600"/>
            </a:br>
            <a:r>
              <a:rPr lang="en-GB" sz="1600"/>
              <a:t>Dispose safely to prevent infection and contamination </a:t>
            </a:r>
            <a:br>
              <a:rPr lang="en-GB" sz="1600"/>
            </a:br>
            <a:r>
              <a:rPr lang="en-GB" sz="1600"/>
              <a:t>of water sources. </a:t>
            </a:r>
          </a:p>
          <a:p>
            <a:pPr>
              <a:lnSpc>
                <a:spcPts val="2100"/>
              </a:lnSpc>
            </a:pPr>
            <a:r>
              <a:rPr lang="en-GB" sz="1600"/>
              <a:t>WASH HANDS </a:t>
            </a:r>
          </a:p>
        </p:txBody>
      </p:sp>
      <p:sp>
        <p:nvSpPr>
          <p:cNvPr id="7" name="TextBox 6">
            <a:extLst>
              <a:ext uri="{FF2B5EF4-FFF2-40B4-BE49-F238E27FC236}">
                <a16:creationId xmlns:a16="http://schemas.microsoft.com/office/drawing/2014/main" id="{842B09A1-AAA9-26D2-802D-D45FAA72713E}"/>
              </a:ext>
            </a:extLst>
          </p:cNvPr>
          <p:cNvSpPr txBox="1"/>
          <p:nvPr/>
        </p:nvSpPr>
        <p:spPr>
          <a:xfrm>
            <a:off x="650512" y="4776050"/>
            <a:ext cx="2023936" cy="192361"/>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 WHO / Yoshi Shimizu</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22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ABC705-12F1-10CF-FA86-4EEBD98DEC01}"/>
              </a:ext>
            </a:extLst>
          </p:cNvPr>
          <p:cNvSpPr>
            <a:spLocks noGrp="1"/>
          </p:cNvSpPr>
          <p:nvPr>
            <p:ph type="title"/>
          </p:nvPr>
        </p:nvSpPr>
        <p:spPr/>
        <p:txBody>
          <a:bodyPr/>
          <a:lstStyle/>
          <a:p>
            <a:r>
              <a:rPr lang="en-US"/>
              <a:t> Advise Leela for cord care at home</a:t>
            </a:r>
            <a:endParaRPr lang="en-NO"/>
          </a:p>
        </p:txBody>
      </p:sp>
      <p:sp>
        <p:nvSpPr>
          <p:cNvPr id="2" name="Content Placeholder 1">
            <a:extLst>
              <a:ext uri="{FF2B5EF4-FFF2-40B4-BE49-F238E27FC236}">
                <a16:creationId xmlns:a16="http://schemas.microsoft.com/office/drawing/2014/main" id="{F8113213-1E0F-A4FC-BDC0-9E58324D62C6}"/>
              </a:ext>
            </a:extLst>
          </p:cNvPr>
          <p:cNvSpPr>
            <a:spLocks noGrp="1"/>
          </p:cNvSpPr>
          <p:nvPr>
            <p:ph idx="1"/>
          </p:nvPr>
        </p:nvSpPr>
        <p:spPr>
          <a:xfrm>
            <a:off x="4466955" y="1734853"/>
            <a:ext cx="4169741" cy="4565266"/>
          </a:xfrm>
          <a:prstGeom prst="rect">
            <a:avLst/>
          </a:prstGeom>
        </p:spPr>
        <p:txBody>
          <a:bodyPr/>
          <a:lstStyle/>
          <a:p>
            <a:r>
              <a:rPr lang="en-GB" sz="1600"/>
              <a:t>Wash hands before and after cord care</a:t>
            </a:r>
          </a:p>
          <a:p>
            <a:r>
              <a:rPr lang="en-GB" sz="1600"/>
              <a:t>Put nothing on the stump*</a:t>
            </a:r>
          </a:p>
          <a:p>
            <a:r>
              <a:rPr lang="en-GB" sz="1600"/>
              <a:t>Fold the diaper below stump</a:t>
            </a:r>
          </a:p>
          <a:p>
            <a:r>
              <a:rPr lang="en-GB" sz="1600"/>
              <a:t>Keep the stump loosely covered with </a:t>
            </a:r>
            <a:br>
              <a:rPr lang="en-GB" sz="1600"/>
            </a:br>
            <a:r>
              <a:rPr lang="en-GB" sz="1600"/>
              <a:t>clean clothes</a:t>
            </a:r>
          </a:p>
          <a:p>
            <a:pPr>
              <a:defRPr/>
            </a:pPr>
            <a:r>
              <a:rPr lang="en-US" sz="1600"/>
              <a:t>If the stump is wet, wash with clean </a:t>
            </a:r>
            <a:br>
              <a:rPr lang="en-US" sz="1600"/>
            </a:br>
            <a:r>
              <a:rPr lang="en-US" sz="1600"/>
              <a:t>water and soap and dry with a clean cloth</a:t>
            </a:r>
          </a:p>
          <a:p>
            <a:pPr>
              <a:defRPr/>
            </a:pPr>
            <a:r>
              <a:rPr lang="en-US" sz="1600"/>
              <a:t>If the umbilicus is red or draining pus or </a:t>
            </a:r>
            <a:br>
              <a:rPr lang="en-US" sz="1600"/>
            </a:br>
            <a:r>
              <a:rPr lang="en-US" sz="1600"/>
              <a:t>blood, seek care from a health worker</a:t>
            </a:r>
          </a:p>
          <a:p>
            <a:endParaRPr lang="en-GB" sz="1600"/>
          </a:p>
        </p:txBody>
      </p:sp>
      <p:grpSp>
        <p:nvGrpSpPr>
          <p:cNvPr id="5" name="Group 4">
            <a:extLst>
              <a:ext uri="{FF2B5EF4-FFF2-40B4-BE49-F238E27FC236}">
                <a16:creationId xmlns:a16="http://schemas.microsoft.com/office/drawing/2014/main" id="{55364CFA-02CA-9CA8-483C-1EDE65977184}"/>
              </a:ext>
            </a:extLst>
          </p:cNvPr>
          <p:cNvGrpSpPr/>
          <p:nvPr/>
        </p:nvGrpSpPr>
        <p:grpSpPr>
          <a:xfrm>
            <a:off x="519047" y="1734851"/>
            <a:ext cx="3830875" cy="3161196"/>
            <a:chOff x="6638369" y="409939"/>
            <a:chExt cx="2240924" cy="1813551"/>
          </a:xfrm>
        </p:grpSpPr>
        <p:pic>
          <p:nvPicPr>
            <p:cNvPr id="6" name="Picture 5">
              <a:extLst>
                <a:ext uri="{FF2B5EF4-FFF2-40B4-BE49-F238E27FC236}">
                  <a16:creationId xmlns:a16="http://schemas.microsoft.com/office/drawing/2014/main" id="{D1B99480-1DF3-667A-DB45-EDAC83DD01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8369" y="409939"/>
              <a:ext cx="2240924" cy="1813551"/>
            </a:xfrm>
            <a:prstGeom prst="rect">
              <a:avLst/>
            </a:prstGeom>
          </p:spPr>
        </p:pic>
        <p:sp>
          <p:nvSpPr>
            <p:cNvPr id="7" name="TextBox 6">
              <a:extLst>
                <a:ext uri="{FF2B5EF4-FFF2-40B4-BE49-F238E27FC236}">
                  <a16:creationId xmlns:a16="http://schemas.microsoft.com/office/drawing/2014/main" id="{7A1B6015-D83C-E468-4C4F-B3CD5E4481E7}"/>
                </a:ext>
              </a:extLst>
            </p:cNvPr>
            <p:cNvSpPr txBox="1"/>
            <p:nvPr/>
          </p:nvSpPr>
          <p:spPr>
            <a:xfrm>
              <a:off x="6706829" y="2111392"/>
              <a:ext cx="2172464" cy="110355"/>
            </a:xfrm>
            <a:prstGeom prst="rect">
              <a:avLst/>
            </a:prstGeom>
            <a:noFill/>
          </p:spPr>
          <p:txBody>
            <a:bodyPr wrap="square">
              <a:spAutoFit/>
            </a:bodyPr>
            <a:lstStyle/>
            <a:p>
              <a:pPr algn="r"/>
              <a:r>
                <a:rPr lang="en-US" sz="650" b="0" i="0" dirty="0">
                  <a:effectLst/>
                  <a:latin typeface="Arial" panose="020B0604020202020204" pitchFamily="34" charset="0"/>
                  <a:cs typeface="Arial" panose="020B0604020202020204" pitchFamily="34" charset="0"/>
                </a:rPr>
                <a:t>© WHO / Dr </a:t>
              </a:r>
              <a:r>
                <a:rPr lang="en-US" sz="650" b="0" i="0" dirty="0" err="1">
                  <a:effectLst/>
                  <a:latin typeface="Arial" panose="020B0604020202020204" pitchFamily="34" charset="0"/>
                  <a:cs typeface="Arial" panose="020B0604020202020204" pitchFamily="34" charset="0"/>
                </a:rPr>
                <a:t>Helenlouise</a:t>
              </a:r>
              <a:r>
                <a:rPr lang="en-US" sz="650" b="0" i="0" dirty="0">
                  <a:effectLst/>
                  <a:latin typeface="Arial" panose="020B0604020202020204" pitchFamily="34" charset="0"/>
                  <a:cs typeface="Arial" panose="020B0604020202020204" pitchFamily="34" charset="0"/>
                </a:rPr>
                <a:t> Taylor</a:t>
              </a:r>
              <a:endParaRPr lang="en-US" sz="650" dirty="0">
                <a:latin typeface="Arial" panose="020B0604020202020204" pitchFamily="34" charset="0"/>
                <a:cs typeface="Arial" panose="020B0604020202020204" pitchFamily="34" charset="0"/>
              </a:endParaRPr>
            </a:p>
          </p:txBody>
        </p:sp>
      </p:grpSp>
      <p:sp>
        <p:nvSpPr>
          <p:cNvPr id="8" name="Content Placeholder 1">
            <a:extLst>
              <a:ext uri="{FF2B5EF4-FFF2-40B4-BE49-F238E27FC236}">
                <a16:creationId xmlns:a16="http://schemas.microsoft.com/office/drawing/2014/main" id="{55E20D7C-DD14-BD0B-0B34-B6D1A905E313}"/>
              </a:ext>
            </a:extLst>
          </p:cNvPr>
          <p:cNvSpPr txBox="1">
            <a:spLocks/>
          </p:cNvSpPr>
          <p:nvPr/>
        </p:nvSpPr>
        <p:spPr>
          <a:xfrm>
            <a:off x="519047" y="5650991"/>
            <a:ext cx="8117649" cy="866337"/>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ct val="100000"/>
              </a:lnSpc>
              <a:buNone/>
            </a:pPr>
            <a:r>
              <a:rPr lang="en-US" sz="1200"/>
              <a:t>*Daily chlorhexidine (7.1% chlorhexidine digluconate aqueous solution or gel, delivering 4% chlorhexidine) application to the umbilical cord stump </a:t>
            </a:r>
            <a:r>
              <a:rPr lang="en-GB" sz="1200"/>
              <a:t>in the first week after birth is recommended </a:t>
            </a:r>
            <a:r>
              <a:rPr lang="en-GB" sz="1200" b="1"/>
              <a:t>only in settings where harmful traditional </a:t>
            </a:r>
            <a:br>
              <a:rPr lang="en-GB" sz="1200" b="1"/>
            </a:br>
            <a:r>
              <a:rPr lang="en-GB" sz="1200" b="1"/>
              <a:t>substances </a:t>
            </a:r>
            <a:r>
              <a:rPr lang="en-GB" sz="1200"/>
              <a:t>(such as cow dung) are commonly used on the umbilical cord.</a:t>
            </a:r>
            <a:endParaRPr lang="en-US" sz="1200"/>
          </a:p>
        </p:txBody>
      </p:sp>
    </p:spTree>
    <p:extLst>
      <p:ext uri="{BB962C8B-B14F-4D97-AF65-F5344CB8AC3E}">
        <p14:creationId xmlns:p14="http://schemas.microsoft.com/office/powerpoint/2010/main" val="36904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149550-2825-B0E2-EAD1-2C2F1F411728}"/>
              </a:ext>
            </a:extLst>
          </p:cNvPr>
          <p:cNvSpPr>
            <a:spLocks noGrp="1"/>
          </p:cNvSpPr>
          <p:nvPr>
            <p:ph type="title"/>
          </p:nvPr>
        </p:nvSpPr>
        <p:spPr/>
        <p:txBody>
          <a:bodyPr/>
          <a:lstStyle/>
          <a:p>
            <a:r>
              <a:rPr lang="en-US" altLang="zh-CN" sz="2800"/>
              <a:t>What </a:t>
            </a:r>
            <a:r>
              <a:rPr lang="en-AU" altLang="zh-CN" sz="2800"/>
              <a:t>s</a:t>
            </a:r>
            <a:r>
              <a:rPr lang="en-AU" sz="2800"/>
              <a:t>leeping position is recommended for newborns and why?</a:t>
            </a:r>
            <a:endParaRPr lang="en-NO"/>
          </a:p>
        </p:txBody>
      </p:sp>
      <p:sp>
        <p:nvSpPr>
          <p:cNvPr id="2" name="Content Placeholder 1">
            <a:extLst>
              <a:ext uri="{FF2B5EF4-FFF2-40B4-BE49-F238E27FC236}">
                <a16:creationId xmlns:a16="http://schemas.microsoft.com/office/drawing/2014/main" id="{08F42732-70FB-ADEB-098D-9ED6747E8D5E}"/>
              </a:ext>
            </a:extLst>
          </p:cNvPr>
          <p:cNvSpPr>
            <a:spLocks noGrp="1"/>
          </p:cNvSpPr>
          <p:nvPr>
            <p:ph idx="1"/>
          </p:nvPr>
        </p:nvSpPr>
        <p:spPr>
          <a:xfrm>
            <a:off x="3764280" y="1734853"/>
            <a:ext cx="3071441" cy="4565266"/>
          </a:xfrm>
          <a:prstGeom prst="rect">
            <a:avLst/>
          </a:prstGeom>
        </p:spPr>
        <p:txBody>
          <a:bodyPr/>
          <a:lstStyle/>
          <a:p>
            <a:pPr marL="0" indent="0" defTabSz="652463">
              <a:spcBef>
                <a:spcPts val="713"/>
              </a:spcBef>
              <a:buNone/>
            </a:pPr>
            <a:r>
              <a:rPr lang="en-US" altLang="zh-CN">
                <a:solidFill>
                  <a:srgbClr val="525252"/>
                </a:solidFill>
              </a:rPr>
              <a:t>Find the recommendations on page 124. </a:t>
            </a: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zh-CN" altLang="en-US">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pPr>
            <a:endParaRPr lang="en-US" altLang="zh-CN">
              <a:solidFill>
                <a:srgbClr val="525252"/>
              </a:solidFill>
            </a:endParaRPr>
          </a:p>
          <a:p>
            <a:pPr marL="0" indent="0" defTabSz="652463">
              <a:spcBef>
                <a:spcPts val="713"/>
              </a:spcBef>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pPr>
            <a:endParaRPr lang="nb-NO" altLang="en-US">
              <a:solidFill>
                <a:srgbClr val="525252"/>
              </a:solidFill>
              <a:ea typeface="等线" panose="02010600030101010101" pitchFamily="2" charset="-122"/>
            </a:endParaRPr>
          </a:p>
        </p:txBody>
      </p:sp>
      <p:pic>
        <p:nvPicPr>
          <p:cNvPr id="4" name="Picture 3" descr="A poster of a person holding a baby&#10;&#10;Description automatically generated with low confidence">
            <a:hlinkClick r:id="rId3"/>
            <a:extLst>
              <a:ext uri="{FF2B5EF4-FFF2-40B4-BE49-F238E27FC236}">
                <a16:creationId xmlns:a16="http://schemas.microsoft.com/office/drawing/2014/main" id="{35399B16-F766-F623-353E-2261D4A58E8C}"/>
              </a:ext>
            </a:extLst>
          </p:cNvPr>
          <p:cNvPicPr>
            <a:picLocks noChangeAspect="1"/>
          </p:cNvPicPr>
          <p:nvPr/>
        </p:nvPicPr>
        <p:blipFill rotWithShape="1">
          <a:blip r:embed="rId4">
            <a:extLst>
              <a:ext uri="{28A0092B-C50C-407E-A947-70E740481C1C}">
                <a14:useLocalDpi xmlns:a14="http://schemas.microsoft.com/office/drawing/2010/main" val="0"/>
              </a:ext>
            </a:extLst>
          </a:blip>
          <a:srcRect t="1360" r="3059"/>
          <a:stretch/>
        </p:blipFill>
        <p:spPr>
          <a:xfrm>
            <a:off x="527436" y="1734853"/>
            <a:ext cx="3071441" cy="4380717"/>
          </a:xfrm>
          <a:prstGeom prst="rect">
            <a:avLst/>
          </a:prstGeom>
        </p:spPr>
      </p:pic>
    </p:spTree>
    <p:extLst>
      <p:ext uri="{BB962C8B-B14F-4D97-AF65-F5344CB8AC3E}">
        <p14:creationId xmlns:p14="http://schemas.microsoft.com/office/powerpoint/2010/main" val="63081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AB5FB-8DD5-3E9D-9D5C-2AA92094DE13}"/>
              </a:ext>
            </a:extLst>
          </p:cNvPr>
          <p:cNvSpPr>
            <a:spLocks noGrp="1"/>
          </p:cNvSpPr>
          <p:nvPr>
            <p:ph type="title"/>
          </p:nvPr>
        </p:nvSpPr>
        <p:spPr/>
        <p:txBody>
          <a:bodyPr/>
          <a:lstStyle/>
          <a:p>
            <a:r>
              <a:rPr lang="en-US" altLang="zh-CN"/>
              <a:t>Recommendation and</a:t>
            </a:r>
            <a:r>
              <a:rPr lang="zh-CN" altLang="en-US"/>
              <a:t> </a:t>
            </a:r>
            <a:r>
              <a:rPr lang="en-US" altLang="zh-CN"/>
              <a:t>reasons</a:t>
            </a:r>
            <a:endParaRPr lang="en-NO"/>
          </a:p>
        </p:txBody>
      </p:sp>
      <p:sp>
        <p:nvSpPr>
          <p:cNvPr id="2" name="Content Placeholder 1">
            <a:extLst>
              <a:ext uri="{FF2B5EF4-FFF2-40B4-BE49-F238E27FC236}">
                <a16:creationId xmlns:a16="http://schemas.microsoft.com/office/drawing/2014/main" id="{2F6BF0F0-185A-4986-F36D-228B5F0E6E94}"/>
              </a:ext>
            </a:extLst>
          </p:cNvPr>
          <p:cNvSpPr>
            <a:spLocks noGrp="1"/>
          </p:cNvSpPr>
          <p:nvPr>
            <p:ph idx="1"/>
          </p:nvPr>
        </p:nvSpPr>
        <p:spPr>
          <a:prstGeom prst="rect">
            <a:avLst/>
          </a:prstGeom>
        </p:spPr>
        <p:txBody>
          <a:bodyPr/>
          <a:lstStyle/>
          <a:p>
            <a:pPr marL="0" indent="0">
              <a:buNone/>
            </a:pPr>
            <a:r>
              <a:rPr lang="en-US" b="1"/>
              <a:t>Recommendation:</a:t>
            </a:r>
          </a:p>
          <a:p>
            <a:pPr marL="0" indent="0">
              <a:buNone/>
            </a:pPr>
            <a:r>
              <a:rPr lang="en-US" b="1"/>
              <a:t>Putting the baby to sleep in the supine position during the first year is </a:t>
            </a:r>
            <a:br>
              <a:rPr lang="en-US" b="1"/>
            </a:br>
            <a:r>
              <a:rPr lang="en-US" b="1"/>
              <a:t>recommended to prevent sudden infant death syndrome (SIDS) and </a:t>
            </a:r>
            <a:br>
              <a:rPr lang="en-US" b="1"/>
            </a:br>
            <a:r>
              <a:rPr lang="en-US" b="1"/>
              <a:t>sudden unexpected death in infancy (SUDI).</a:t>
            </a:r>
          </a:p>
          <a:p>
            <a:pPr marL="0" indent="0">
              <a:lnSpc>
                <a:spcPts val="1400"/>
              </a:lnSpc>
              <a:buNone/>
            </a:pPr>
            <a:endParaRPr lang="en-US" sz="1600"/>
          </a:p>
          <a:p>
            <a:pPr marL="0" indent="0">
              <a:buNone/>
            </a:pPr>
            <a:r>
              <a:rPr lang="en-US" sz="1600"/>
              <a:t>Reason:</a:t>
            </a:r>
          </a:p>
          <a:p>
            <a:pPr marL="0" indent="0">
              <a:buNone/>
            </a:pPr>
            <a:r>
              <a:rPr lang="en-US" sz="1600"/>
              <a:t>Compared with non-supine (prone or side) sleep position, supine (back) sleep position may decrease SUDI.</a:t>
            </a:r>
          </a:p>
        </p:txBody>
      </p:sp>
    </p:spTree>
    <p:extLst>
      <p:ext uri="{BB962C8B-B14F-4D97-AF65-F5344CB8AC3E}">
        <p14:creationId xmlns:p14="http://schemas.microsoft.com/office/powerpoint/2010/main" val="14283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DEE523-DEE6-D8CD-7338-D52983DB4E40}"/>
              </a:ext>
            </a:extLst>
          </p:cNvPr>
          <p:cNvSpPr>
            <a:spLocks noGrp="1"/>
          </p:cNvSpPr>
          <p:nvPr>
            <p:ph idx="10"/>
          </p:nvPr>
        </p:nvSpPr>
        <p:spPr/>
        <p:txBody>
          <a:bodyPr/>
          <a:lstStyle/>
          <a:p>
            <a:pPr lvl="0"/>
            <a:r>
              <a:rPr lang="en-GB" sz="1800" b="1" dirty="0"/>
              <a:t>Goal and </a:t>
            </a:r>
            <a:r>
              <a:rPr lang="nb-NO" sz="1800" b="1" dirty="0"/>
              <a:t>l</a:t>
            </a:r>
            <a:r>
              <a:rPr lang="en-NO" sz="1800" b="1"/>
              <a:t>earning </a:t>
            </a:r>
            <a:r>
              <a:rPr lang="en-GB" sz="1800" b="1" dirty="0"/>
              <a:t>outcomes</a:t>
            </a:r>
          </a:p>
          <a:p>
            <a:pPr lvl="0"/>
            <a:r>
              <a:rPr lang="en-GB" sz="1800" b="1" dirty="0"/>
              <a:t>The situation</a:t>
            </a:r>
          </a:p>
          <a:p>
            <a:pPr lvl="0"/>
            <a:r>
              <a:rPr lang="en-US" dirty="0"/>
              <a:t>Preparation for discharge</a:t>
            </a:r>
            <a:endParaRPr lang="en-US" sz="1800" b="1" dirty="0"/>
          </a:p>
          <a:p>
            <a:pPr lvl="0"/>
            <a:r>
              <a:rPr lang="en-US" sz="1800" b="1" dirty="0"/>
              <a:t>Counselling for care at home</a:t>
            </a:r>
          </a:p>
          <a:p>
            <a:pPr lvl="0"/>
            <a:r>
              <a:rPr lang="en-US" sz="1800" b="1" dirty="0"/>
              <a:t>Postnatal care and follow-up visits</a:t>
            </a:r>
          </a:p>
          <a:p>
            <a:pPr lvl="0"/>
            <a:r>
              <a:rPr lang="en-US" sz="1800" b="1" dirty="0"/>
              <a:t>Summary</a:t>
            </a:r>
          </a:p>
          <a:p>
            <a:pPr lvl="0"/>
            <a:r>
              <a:rPr lang="en-US" sz="1800" b="1" dirty="0"/>
              <a:t>Clinical practice</a:t>
            </a:r>
          </a:p>
          <a:p>
            <a:pPr lvl="0"/>
            <a:r>
              <a:rPr lang="en-US" sz="1800" b="1" dirty="0"/>
              <a:t>Quality improvement</a:t>
            </a:r>
          </a:p>
          <a:p>
            <a:pPr lvl="0"/>
            <a:r>
              <a:rPr lang="en-GB" sz="1800" dirty="0"/>
              <a:t>References and additional </a:t>
            </a:r>
            <a:r>
              <a:rPr lang="en-GB" dirty="0"/>
              <a:t>resources</a:t>
            </a:r>
            <a:endParaRPr lang="en-GB" sz="1800" dirty="0"/>
          </a:p>
          <a:p>
            <a:pPr marL="0" lvl="0" indent="0">
              <a:buNone/>
            </a:pPr>
            <a:endParaRPr lang="en-GB" sz="1800" dirty="0"/>
          </a:p>
          <a:p>
            <a:endParaRPr lang="en-GB" sz="1800" dirty="0"/>
          </a:p>
          <a:p>
            <a:pPr lvl="0"/>
            <a:endParaRPr lang="en-GB" sz="1800" dirty="0"/>
          </a:p>
        </p:txBody>
      </p:sp>
      <p:sp>
        <p:nvSpPr>
          <p:cNvPr id="5" name="Title 4">
            <a:extLst>
              <a:ext uri="{FF2B5EF4-FFF2-40B4-BE49-F238E27FC236}">
                <a16:creationId xmlns:a16="http://schemas.microsoft.com/office/drawing/2014/main" id="{75733BCC-E12B-4A9A-CBBA-5EEFE8AF7199}"/>
              </a:ext>
            </a:extLst>
          </p:cNvPr>
          <p:cNvSpPr>
            <a:spLocks noGrp="1"/>
          </p:cNvSpPr>
          <p:nvPr>
            <p:ph type="title"/>
          </p:nvPr>
        </p:nvSpPr>
        <p:spPr/>
        <p:txBody>
          <a:bodyPr/>
          <a:lstStyle/>
          <a:p>
            <a:r>
              <a:rPr lang="en-NO"/>
              <a:t>Content</a:t>
            </a:r>
          </a:p>
        </p:txBody>
      </p:sp>
    </p:spTree>
    <p:extLst>
      <p:ext uri="{BB962C8B-B14F-4D97-AF65-F5344CB8AC3E}">
        <p14:creationId xmlns:p14="http://schemas.microsoft.com/office/powerpoint/2010/main" val="150896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baby&#10;&#10;Description automatically generated">
            <a:extLst>
              <a:ext uri="{FF2B5EF4-FFF2-40B4-BE49-F238E27FC236}">
                <a16:creationId xmlns:a16="http://schemas.microsoft.com/office/drawing/2014/main" id="{79C4C22B-C136-5898-2FEA-146A93ED7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551" y="1658378"/>
            <a:ext cx="3581400" cy="4216400"/>
          </a:xfrm>
          <a:prstGeom prst="rect">
            <a:avLst/>
          </a:prstGeom>
        </p:spPr>
      </p:pic>
      <p:sp>
        <p:nvSpPr>
          <p:cNvPr id="3" name="Title 2">
            <a:extLst>
              <a:ext uri="{FF2B5EF4-FFF2-40B4-BE49-F238E27FC236}">
                <a16:creationId xmlns:a16="http://schemas.microsoft.com/office/drawing/2014/main" id="{7BCFC920-8892-C7AB-D545-1D7D3F961587}"/>
              </a:ext>
            </a:extLst>
          </p:cNvPr>
          <p:cNvSpPr>
            <a:spLocks noGrp="1"/>
          </p:cNvSpPr>
          <p:nvPr>
            <p:ph type="title"/>
          </p:nvPr>
        </p:nvSpPr>
        <p:spPr/>
        <p:txBody>
          <a:bodyPr/>
          <a:lstStyle/>
          <a:p>
            <a:r>
              <a:rPr lang="en-GB"/>
              <a:t>What is nurturing, responsive care </a:t>
            </a:r>
            <a:br>
              <a:rPr lang="en-GB"/>
            </a:br>
            <a:r>
              <a:rPr lang="en-GB"/>
              <a:t>for newborns?</a:t>
            </a:r>
            <a:endParaRPr lang="en-NO"/>
          </a:p>
        </p:txBody>
      </p:sp>
      <p:pic>
        <p:nvPicPr>
          <p:cNvPr id="14" name="Content Placeholder 5">
            <a:hlinkClick r:id="rId4"/>
            <a:extLst>
              <a:ext uri="{FF2B5EF4-FFF2-40B4-BE49-F238E27FC236}">
                <a16:creationId xmlns:a16="http://schemas.microsoft.com/office/drawing/2014/main" id="{67B0E947-DDED-09E3-3B33-1DFD53E40C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82" b="1908"/>
          <a:stretch/>
        </p:blipFill>
        <p:spPr>
          <a:xfrm>
            <a:off x="447457" y="1683961"/>
            <a:ext cx="3449221" cy="4892352"/>
          </a:xfrm>
          <a:prstGeom prst="rect">
            <a:avLst/>
          </a:prstGeom>
          <a:ln>
            <a:solidFill>
              <a:schemeClr val="bg1">
                <a:lumMod val="85000"/>
              </a:schemeClr>
            </a:solidFill>
          </a:ln>
        </p:spPr>
      </p:pic>
      <p:grpSp>
        <p:nvGrpSpPr>
          <p:cNvPr id="4" name="Group 3">
            <a:extLst>
              <a:ext uri="{FF2B5EF4-FFF2-40B4-BE49-F238E27FC236}">
                <a16:creationId xmlns:a16="http://schemas.microsoft.com/office/drawing/2014/main" id="{05518316-D8FC-F9B7-FE73-8C117ECBB2C1}"/>
              </a:ext>
            </a:extLst>
          </p:cNvPr>
          <p:cNvGrpSpPr/>
          <p:nvPr/>
        </p:nvGrpSpPr>
        <p:grpSpPr>
          <a:xfrm>
            <a:off x="4175339" y="6079319"/>
            <a:ext cx="3502918" cy="360000"/>
            <a:chOff x="4175339" y="6079319"/>
            <a:chExt cx="3502918" cy="360000"/>
          </a:xfrm>
        </p:grpSpPr>
        <p:sp>
          <p:nvSpPr>
            <p:cNvPr id="15" name="TextBox 14">
              <a:extLst>
                <a:ext uri="{FF2B5EF4-FFF2-40B4-BE49-F238E27FC236}">
                  <a16:creationId xmlns:a16="http://schemas.microsoft.com/office/drawing/2014/main" id="{00FC5E92-993A-3D64-8E52-9E9C7ED8FCDD}"/>
                </a:ext>
              </a:extLst>
            </p:cNvPr>
            <p:cNvSpPr txBox="1"/>
            <p:nvPr/>
          </p:nvSpPr>
          <p:spPr>
            <a:xfrm flipH="1">
              <a:off x="4535339" y="6079319"/>
              <a:ext cx="3142918" cy="297582"/>
            </a:xfrm>
            <a:prstGeom prst="rect">
              <a:avLst/>
            </a:prstGeom>
            <a:noFill/>
          </p:spPr>
          <p:txBody>
            <a:bodyPr wrap="square">
              <a:spAutoFit/>
            </a:bodyPr>
            <a:lstStyle/>
            <a:p>
              <a:pPr>
                <a:lnSpc>
                  <a:spcPts val="1840"/>
                </a:lnSpc>
              </a:pPr>
              <a:r>
                <a:rPr lang="en-US" sz="1100" i="1">
                  <a:latin typeface="Arial" panose="020B0604020202020204" pitchFamily="34" charset="0"/>
                  <a:cs typeface="Arial" panose="020B0604020202020204" pitchFamily="34" charset="0"/>
                  <a:hlinkClick r:id="rId6"/>
                </a:rPr>
                <a:t>Nurturing care and brain architecture</a:t>
              </a:r>
              <a:endParaRPr lang="en-GB" sz="1100" i="1">
                <a:latin typeface="Arial" panose="020B0604020202020204" pitchFamily="34" charset="0"/>
                <a:cs typeface="Arial" panose="020B0604020202020204" pitchFamily="34" charset="0"/>
              </a:endParaRPr>
            </a:p>
          </p:txBody>
        </p:sp>
        <p:pic>
          <p:nvPicPr>
            <p:cNvPr id="2" name="Picture 1" descr="A blue circle with a white camera&#10;&#10;Description automatically generated">
              <a:extLst>
                <a:ext uri="{FF2B5EF4-FFF2-40B4-BE49-F238E27FC236}">
                  <a16:creationId xmlns:a16="http://schemas.microsoft.com/office/drawing/2014/main" id="{D3D8115F-E97F-BA1B-1689-BDDDA51C6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5339" y="6079319"/>
              <a:ext cx="360000" cy="360000"/>
            </a:xfrm>
            <a:prstGeom prst="rect">
              <a:avLst/>
            </a:prstGeom>
          </p:spPr>
        </p:pic>
      </p:grpSp>
      <p:sp>
        <p:nvSpPr>
          <p:cNvPr id="12" name="TextBox 11">
            <a:extLst>
              <a:ext uri="{FF2B5EF4-FFF2-40B4-BE49-F238E27FC236}">
                <a16:creationId xmlns:a16="http://schemas.microsoft.com/office/drawing/2014/main" id="{D36E6E63-877B-4B26-4F26-E21B718DF7C1}"/>
              </a:ext>
            </a:extLst>
          </p:cNvPr>
          <p:cNvSpPr txBox="1"/>
          <p:nvPr/>
        </p:nvSpPr>
        <p:spPr>
          <a:xfrm>
            <a:off x="5055475" y="5625409"/>
            <a:ext cx="2580298" cy="228471"/>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©WHO / Sergey Volkov</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6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cover with a couple of people and a baby&#10;&#10;Description automatically generated">
            <a:extLst>
              <a:ext uri="{FF2B5EF4-FFF2-40B4-BE49-F238E27FC236}">
                <a16:creationId xmlns:a16="http://schemas.microsoft.com/office/drawing/2014/main" id="{6862CA6C-2C09-3733-9592-04370357A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9" y="1794202"/>
            <a:ext cx="1234114" cy="1752442"/>
          </a:xfrm>
          <a:prstGeom prst="rect">
            <a:avLst/>
          </a:prstGeom>
        </p:spPr>
      </p:pic>
      <p:sp>
        <p:nvSpPr>
          <p:cNvPr id="9" name="Rectangle 8">
            <a:extLst>
              <a:ext uri="{FF2B5EF4-FFF2-40B4-BE49-F238E27FC236}">
                <a16:creationId xmlns:a16="http://schemas.microsoft.com/office/drawing/2014/main" id="{81BCA19B-4D5B-3A83-96E5-C90E6BB22404}"/>
              </a:ext>
            </a:extLst>
          </p:cNvPr>
          <p:cNvSpPr/>
          <p:nvPr/>
        </p:nvSpPr>
        <p:spPr>
          <a:xfrm>
            <a:off x="2105637" y="1795244"/>
            <a:ext cx="6568580" cy="4350035"/>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A0472CF9-02D3-3540-293F-A58F33A37875}"/>
              </a:ext>
            </a:extLst>
          </p:cNvPr>
          <p:cNvSpPr>
            <a:spLocks noGrp="1"/>
          </p:cNvSpPr>
          <p:nvPr>
            <p:ph type="title"/>
          </p:nvPr>
        </p:nvSpPr>
        <p:spPr/>
        <p:txBody>
          <a:bodyPr/>
          <a:lstStyle/>
          <a:p>
            <a:r>
              <a:rPr lang="en-US"/>
              <a:t>What is the health worker’s role in nurturing care?</a:t>
            </a:r>
            <a:endParaRPr lang="en-NO"/>
          </a:p>
        </p:txBody>
      </p:sp>
      <p:sp>
        <p:nvSpPr>
          <p:cNvPr id="2" name="Content Placeholder 1">
            <a:extLst>
              <a:ext uri="{FF2B5EF4-FFF2-40B4-BE49-F238E27FC236}">
                <a16:creationId xmlns:a16="http://schemas.microsoft.com/office/drawing/2014/main" id="{717F5B4B-9537-843F-589F-4E37E62567CD}"/>
              </a:ext>
            </a:extLst>
          </p:cNvPr>
          <p:cNvSpPr>
            <a:spLocks noGrp="1"/>
          </p:cNvSpPr>
          <p:nvPr>
            <p:ph idx="1"/>
          </p:nvPr>
        </p:nvSpPr>
        <p:spPr>
          <a:xfrm>
            <a:off x="2181136" y="1889760"/>
            <a:ext cx="6455559" cy="4410358"/>
          </a:xfrm>
          <a:prstGeom prst="rect">
            <a:avLst/>
          </a:prstGeom>
        </p:spPr>
        <p:txBody>
          <a:bodyPr/>
          <a:lstStyle/>
          <a:p>
            <a:r>
              <a:rPr lang="en-GB" sz="1600"/>
              <a:t>Ensure routine follow-up, support the newborn and family by early </a:t>
            </a:r>
            <a:br>
              <a:rPr lang="en-GB" sz="1600"/>
            </a:br>
            <a:r>
              <a:rPr lang="en-GB" sz="1600"/>
              <a:t>detection of disability or developmental delay and link to services.</a:t>
            </a:r>
          </a:p>
          <a:p>
            <a:r>
              <a:rPr lang="en-GB" sz="1600"/>
              <a:t>Prioritize developmentally supportive care to improve </a:t>
            </a:r>
            <a:br>
              <a:rPr lang="en-GB" sz="1600"/>
            </a:br>
            <a:r>
              <a:rPr lang="en-GB" sz="1600"/>
              <a:t>outcomes for all newborns: foster a family-centred, nurturing, </a:t>
            </a:r>
            <a:br>
              <a:rPr lang="en-GB" sz="1600"/>
            </a:br>
            <a:r>
              <a:rPr lang="en-GB" sz="1600"/>
              <a:t>supportive environment.</a:t>
            </a:r>
          </a:p>
          <a:p>
            <a:r>
              <a:rPr lang="en-GB" sz="1600"/>
              <a:t>Link families with early childhood development programmes with </a:t>
            </a:r>
            <a:br>
              <a:rPr lang="en-GB" sz="1600"/>
            </a:br>
            <a:r>
              <a:rPr lang="en-GB" sz="1600"/>
              <a:t>interventions during the first 1000 days.</a:t>
            </a:r>
          </a:p>
          <a:p>
            <a:r>
              <a:rPr lang="en-GB" sz="1600"/>
              <a:t>Support coping, parenting and early stimulation. </a:t>
            </a:r>
            <a:br>
              <a:rPr lang="en-GB" sz="1600"/>
            </a:br>
            <a:r>
              <a:rPr lang="en-GB" sz="1600"/>
              <a:t>Encourage male involvement.</a:t>
            </a:r>
          </a:p>
          <a:p>
            <a:r>
              <a:rPr lang="en-GB" sz="1600"/>
              <a:t>Refer mothers with anxiety or depression to appropriate services.</a:t>
            </a:r>
          </a:p>
          <a:p>
            <a:endParaRPr lang="en-NO" sz="1600"/>
          </a:p>
        </p:txBody>
      </p:sp>
      <p:pic>
        <p:nvPicPr>
          <p:cNvPr id="10" name="Picture 10">
            <a:extLst>
              <a:ext uri="{FF2B5EF4-FFF2-40B4-BE49-F238E27FC236}">
                <a16:creationId xmlns:a16="http://schemas.microsoft.com/office/drawing/2014/main" id="{60605082-4FB1-B2FA-2062-3E8B49116AE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7899" y="3578300"/>
            <a:ext cx="1251833" cy="1251833"/>
          </a:xfrm>
          <a:prstGeom prst="rect">
            <a:avLst/>
          </a:prstGeom>
          <a:noFill/>
          <a:ln>
            <a:noFill/>
          </a:ln>
        </p:spPr>
        <p:style>
          <a:lnRef idx="2">
            <a:schemeClr val="dk1"/>
          </a:lnRef>
          <a:fillRef idx="1">
            <a:schemeClr val="lt1"/>
          </a:fillRef>
          <a:effectRef idx="0">
            <a:schemeClr val="dk1"/>
          </a:effectRef>
          <a:fontRef idx="minor">
            <a:schemeClr val="dk1"/>
          </a:fontRef>
        </p:style>
      </p:pic>
      <p:pic>
        <p:nvPicPr>
          <p:cNvPr id="11" name="Picture 6">
            <a:extLst>
              <a:ext uri="{FF2B5EF4-FFF2-40B4-BE49-F238E27FC236}">
                <a16:creationId xmlns:a16="http://schemas.microsoft.com/office/drawing/2014/main" id="{97963A10-BE6D-9FCE-B06D-1DBD2775993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5896" y="4893446"/>
            <a:ext cx="1251833" cy="1251833"/>
          </a:xfrm>
          <a:prstGeom prst="rect">
            <a:avLst/>
          </a:prstGeom>
          <a:noFill/>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143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E60738-E423-CE25-4688-3705991F9E69}"/>
              </a:ext>
            </a:extLst>
          </p:cNvPr>
          <p:cNvSpPr>
            <a:spLocks noGrp="1"/>
          </p:cNvSpPr>
          <p:nvPr>
            <p:ph type="title"/>
          </p:nvPr>
        </p:nvSpPr>
        <p:spPr/>
        <p:txBody>
          <a:bodyPr/>
          <a:lstStyle/>
          <a:p>
            <a:r>
              <a:rPr lang="en-GB"/>
              <a:t> Practice responsive nurturing care </a:t>
            </a:r>
            <a:endParaRPr lang="en-NO"/>
          </a:p>
        </p:txBody>
      </p:sp>
      <p:pic>
        <p:nvPicPr>
          <p:cNvPr id="4" name="Content Placeholder 13">
            <a:extLst>
              <a:ext uri="{FF2B5EF4-FFF2-40B4-BE49-F238E27FC236}">
                <a16:creationId xmlns:a16="http://schemas.microsoft.com/office/drawing/2014/main" id="{D286962B-6D28-1E54-80DC-83F069215D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24" t="8007" r="2230"/>
          <a:stretch/>
        </p:blipFill>
        <p:spPr>
          <a:xfrm>
            <a:off x="499999" y="1710735"/>
            <a:ext cx="4720930" cy="3009000"/>
          </a:xfrm>
          <a:prstGeom prst="rect">
            <a:avLst/>
          </a:prstGeom>
        </p:spPr>
      </p:pic>
      <p:pic>
        <p:nvPicPr>
          <p:cNvPr id="5" name="Picture 4">
            <a:extLst>
              <a:ext uri="{FF2B5EF4-FFF2-40B4-BE49-F238E27FC236}">
                <a16:creationId xmlns:a16="http://schemas.microsoft.com/office/drawing/2014/main" id="{687D6C9E-76FF-5C82-75D2-3CB7D68774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658" b="11123"/>
          <a:stretch/>
        </p:blipFill>
        <p:spPr>
          <a:xfrm>
            <a:off x="5363958" y="1710735"/>
            <a:ext cx="3279170" cy="4044113"/>
          </a:xfrm>
          <a:prstGeom prst="rect">
            <a:avLst/>
          </a:prstGeom>
        </p:spPr>
      </p:pic>
      <p:pic>
        <p:nvPicPr>
          <p:cNvPr id="6" name="Picture 7">
            <a:extLst>
              <a:ext uri="{FF2B5EF4-FFF2-40B4-BE49-F238E27FC236}">
                <a16:creationId xmlns:a16="http://schemas.microsoft.com/office/drawing/2014/main" id="{CCE70413-E0CC-7D50-71E7-BAD0C1A86A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5479" y="4833463"/>
            <a:ext cx="1467389" cy="146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a:extLst>
              <a:ext uri="{FF2B5EF4-FFF2-40B4-BE49-F238E27FC236}">
                <a16:creationId xmlns:a16="http://schemas.microsoft.com/office/drawing/2014/main" id="{73C83803-2681-0548-7C42-B31B478BADC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56667" y="4832415"/>
            <a:ext cx="1464262" cy="146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69308BE1-AF2E-52CC-76E8-1D464FA64BB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46983" y="4833463"/>
            <a:ext cx="1466655" cy="146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84F02ED-02F8-84F2-4AB7-8DF42D823B36}"/>
              </a:ext>
            </a:extLst>
          </p:cNvPr>
          <p:cNvSpPr txBox="1"/>
          <p:nvPr/>
        </p:nvSpPr>
        <p:spPr>
          <a:xfrm>
            <a:off x="4480637" y="4504291"/>
            <a:ext cx="718978" cy="192360"/>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 UNICEF</a:t>
            </a:r>
            <a:endParaRPr lang="en-US" sz="650" dirty="0">
              <a:solidFill>
                <a:schemeClr val="bg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E7E4910-D057-C3E2-45D8-D5E6421D4F03}"/>
              </a:ext>
            </a:extLst>
          </p:cNvPr>
          <p:cNvGrpSpPr/>
          <p:nvPr/>
        </p:nvGrpSpPr>
        <p:grpSpPr>
          <a:xfrm>
            <a:off x="5381402" y="5939070"/>
            <a:ext cx="4022270" cy="360000"/>
            <a:chOff x="566707" y="4383958"/>
            <a:chExt cx="4022270" cy="360000"/>
          </a:xfrm>
        </p:grpSpPr>
        <p:grpSp>
          <p:nvGrpSpPr>
            <p:cNvPr id="12" name="Group 11">
              <a:extLst>
                <a:ext uri="{FF2B5EF4-FFF2-40B4-BE49-F238E27FC236}">
                  <a16:creationId xmlns:a16="http://schemas.microsoft.com/office/drawing/2014/main" id="{865573AB-804E-2316-90E6-7A238F9B803A}"/>
                </a:ext>
              </a:extLst>
            </p:cNvPr>
            <p:cNvGrpSpPr/>
            <p:nvPr/>
          </p:nvGrpSpPr>
          <p:grpSpPr>
            <a:xfrm>
              <a:off x="690712" y="4440486"/>
              <a:ext cx="3898265" cy="260328"/>
              <a:chOff x="2381314" y="5405811"/>
              <a:chExt cx="3898265" cy="260328"/>
            </a:xfrm>
          </p:grpSpPr>
          <p:sp>
            <p:nvSpPr>
              <p:cNvPr id="14" name="TextBox 13">
                <a:extLst>
                  <a:ext uri="{FF2B5EF4-FFF2-40B4-BE49-F238E27FC236}">
                    <a16:creationId xmlns:a16="http://schemas.microsoft.com/office/drawing/2014/main" id="{A4EBFFAF-38FD-E193-23F1-6B3032A52EEE}"/>
                  </a:ext>
                </a:extLst>
              </p:cNvPr>
              <p:cNvSpPr txBox="1"/>
              <p:nvPr/>
            </p:nvSpPr>
            <p:spPr>
              <a:xfrm>
                <a:off x="2620364" y="5405811"/>
                <a:ext cx="3659215" cy="260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100" i="1" u="sng">
                    <a:solidFill>
                      <a:srgbClr val="0563C1"/>
                    </a:solidFill>
                    <a:effectLst/>
                    <a:latin typeface="Arial" panose="020B0604020202020204" pitchFamily="34" charset="0"/>
                    <a:ea typeface="微软雅黑" panose="020B0503020204020204" pitchFamily="34" charset="-122"/>
                    <a:cs typeface="Arial" panose="020B0604020202020204" pitchFamily="34" charset="0"/>
                    <a:hlinkClick r:id="rId8"/>
                  </a:rPr>
                  <a:t>Serve &amp; return</a:t>
                </a:r>
                <a:endParaRPr kumimoji="0" lang="en-US" altLang="zh-CN"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F713F1DA-D693-D73B-6F5E-CCFA3B5B9C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81314" y="5417418"/>
                <a:ext cx="223731" cy="223731"/>
              </a:xfrm>
              <a:prstGeom prst="rect">
                <a:avLst/>
              </a:prstGeom>
            </p:spPr>
          </p:pic>
        </p:grpSp>
        <p:pic>
          <p:nvPicPr>
            <p:cNvPr id="13" name="Picture 12" descr="A blue circle with a white camera&#10;&#10;Description automatically generated">
              <a:extLst>
                <a:ext uri="{FF2B5EF4-FFF2-40B4-BE49-F238E27FC236}">
                  <a16:creationId xmlns:a16="http://schemas.microsoft.com/office/drawing/2014/main" id="{C420D5E3-1338-E09F-6F91-A237F9C587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
        <p:nvSpPr>
          <p:cNvPr id="16" name="TextBox 15">
            <a:extLst>
              <a:ext uri="{FF2B5EF4-FFF2-40B4-BE49-F238E27FC236}">
                <a16:creationId xmlns:a16="http://schemas.microsoft.com/office/drawing/2014/main" id="{842A4BF1-71C8-A9F0-C497-58B190B52D2B}"/>
              </a:ext>
            </a:extLst>
          </p:cNvPr>
          <p:cNvSpPr txBox="1"/>
          <p:nvPr/>
        </p:nvSpPr>
        <p:spPr>
          <a:xfrm>
            <a:off x="7920123" y="5561304"/>
            <a:ext cx="718978" cy="192360"/>
          </a:xfrm>
          <a:prstGeom prst="rect">
            <a:avLst/>
          </a:prstGeom>
          <a:noFill/>
        </p:spPr>
        <p:txBody>
          <a:bodyPr wrap="square">
            <a:spAutoFit/>
          </a:bodyPr>
          <a:lstStyle/>
          <a:p>
            <a:pPr algn="r"/>
            <a:r>
              <a:rPr lang="en-US" sz="650" b="0" i="0" dirty="0">
                <a:solidFill>
                  <a:schemeClr val="bg1"/>
                </a:solidFill>
                <a:effectLst/>
                <a:latin typeface="Arial" panose="020B0604020202020204" pitchFamily="34" charset="0"/>
                <a:cs typeface="Arial" panose="020B0604020202020204" pitchFamily="34" charset="0"/>
              </a:rPr>
              <a:t>© UNICEF</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315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95855D-0FBF-D534-02AD-63921F9F8696}"/>
              </a:ext>
            </a:extLst>
          </p:cNvPr>
          <p:cNvSpPr>
            <a:spLocks noGrp="1"/>
          </p:cNvSpPr>
          <p:nvPr>
            <p:ph type="title"/>
          </p:nvPr>
        </p:nvSpPr>
        <p:spPr>
          <a:prstGeom prst="rect">
            <a:avLst/>
          </a:prstGeom>
        </p:spPr>
        <p:txBody>
          <a:bodyPr/>
          <a:lstStyle/>
          <a:p>
            <a:pPr lvl="0"/>
            <a:r>
              <a:rPr lang="en-GB"/>
              <a:t>Postnatal care and follow-up visits</a:t>
            </a:r>
            <a:endParaRPr lang="en-NO"/>
          </a:p>
        </p:txBody>
      </p:sp>
    </p:spTree>
    <p:extLst>
      <p:ext uri="{BB962C8B-B14F-4D97-AF65-F5344CB8AC3E}">
        <p14:creationId xmlns:p14="http://schemas.microsoft.com/office/powerpoint/2010/main" val="272220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738A-3C64-9E10-C4D1-297D6DDDE7D5}"/>
              </a:ext>
            </a:extLst>
          </p:cNvPr>
          <p:cNvSpPr>
            <a:spLocks noGrp="1"/>
          </p:cNvSpPr>
          <p:nvPr>
            <p:ph type="title"/>
          </p:nvPr>
        </p:nvSpPr>
        <p:spPr/>
        <p:txBody>
          <a:bodyPr/>
          <a:lstStyle/>
          <a:p>
            <a:r>
              <a:rPr lang="en-US" altLang="zh-CN"/>
              <a:t>What are the recommended timings </a:t>
            </a:r>
            <a:br>
              <a:rPr lang="en-US" altLang="zh-CN"/>
            </a:br>
            <a:r>
              <a:rPr lang="en-US" altLang="zh-CN"/>
              <a:t>for postnatal visits?</a:t>
            </a:r>
            <a:endParaRPr lang="en-NO"/>
          </a:p>
        </p:txBody>
      </p:sp>
      <p:sp>
        <p:nvSpPr>
          <p:cNvPr id="2" name="Content Placeholder 1">
            <a:extLst>
              <a:ext uri="{FF2B5EF4-FFF2-40B4-BE49-F238E27FC236}">
                <a16:creationId xmlns:a16="http://schemas.microsoft.com/office/drawing/2014/main" id="{90668184-D75D-DB2E-51A9-993AB91D9434}"/>
              </a:ext>
            </a:extLst>
          </p:cNvPr>
          <p:cNvSpPr>
            <a:spLocks noGrp="1"/>
          </p:cNvSpPr>
          <p:nvPr>
            <p:ph idx="1"/>
          </p:nvPr>
        </p:nvSpPr>
        <p:spPr>
          <a:xfrm>
            <a:off x="3840480" y="1734853"/>
            <a:ext cx="2994660" cy="4565266"/>
          </a:xfrm>
          <a:prstGeom prst="rect">
            <a:avLst/>
          </a:prstGeom>
        </p:spPr>
        <p:txBody>
          <a:bodyPr/>
          <a:lstStyle/>
          <a:p>
            <a:pPr marL="0" indent="0" defTabSz="652463">
              <a:lnSpc>
                <a:spcPts val="2800"/>
              </a:lnSpc>
              <a:spcBef>
                <a:spcPts val="713"/>
              </a:spcBef>
              <a:buNone/>
            </a:pPr>
            <a:r>
              <a:rPr lang="en-US" altLang="zh-CN" sz="1800">
                <a:solidFill>
                  <a:srgbClr val="525252"/>
                </a:solidFill>
              </a:rPr>
              <a:t>Find the recommendations on page 152.  </a:t>
            </a: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zh-CN" altLang="en-US">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pPr>
            <a:endParaRPr lang="en-US" altLang="zh-CN">
              <a:solidFill>
                <a:srgbClr val="525252"/>
              </a:solidFill>
            </a:endParaRPr>
          </a:p>
          <a:p>
            <a:pPr marL="0" indent="0" defTabSz="652463">
              <a:spcBef>
                <a:spcPts val="713"/>
              </a:spcBef>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buFont typeface="Arial" panose="020B0604020202020204" pitchFamily="34" charset="0"/>
              <a:buNone/>
            </a:pPr>
            <a:endParaRPr lang="en-US" altLang="zh-CN">
              <a:solidFill>
                <a:srgbClr val="525252"/>
              </a:solidFill>
            </a:endParaRPr>
          </a:p>
          <a:p>
            <a:pPr marL="0" indent="0" defTabSz="652463">
              <a:spcBef>
                <a:spcPts val="713"/>
              </a:spcBef>
            </a:pPr>
            <a:endParaRPr lang="nb-NO" altLang="en-US">
              <a:solidFill>
                <a:srgbClr val="525252"/>
              </a:solidFill>
              <a:ea typeface="等线" panose="02010600030101010101" pitchFamily="2" charset="-122"/>
            </a:endParaRPr>
          </a:p>
        </p:txBody>
      </p:sp>
      <p:pic>
        <p:nvPicPr>
          <p:cNvPr id="4" name="Picture 3" descr="A poster of a person holding a baby&#10;&#10;Description automatically generated with low confidence">
            <a:hlinkClick r:id="rId3"/>
            <a:extLst>
              <a:ext uri="{FF2B5EF4-FFF2-40B4-BE49-F238E27FC236}">
                <a16:creationId xmlns:a16="http://schemas.microsoft.com/office/drawing/2014/main" id="{48168663-D8E9-1C20-3E1D-DD1CB2336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047" y="1734853"/>
            <a:ext cx="3168352" cy="4441108"/>
          </a:xfrm>
          <a:prstGeom prst="rect">
            <a:avLst/>
          </a:prstGeom>
        </p:spPr>
      </p:pic>
    </p:spTree>
    <p:extLst>
      <p:ext uri="{BB962C8B-B14F-4D97-AF65-F5344CB8AC3E}">
        <p14:creationId xmlns:p14="http://schemas.microsoft.com/office/powerpoint/2010/main" val="73260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5BEA2-F31C-C83C-296E-F2AB221547BB}"/>
              </a:ext>
            </a:extLst>
          </p:cNvPr>
          <p:cNvSpPr>
            <a:spLocks noGrp="1"/>
          </p:cNvSpPr>
          <p:nvPr>
            <p:ph type="title"/>
          </p:nvPr>
        </p:nvSpPr>
        <p:spPr/>
        <p:txBody>
          <a:bodyPr/>
          <a:lstStyle/>
          <a:p>
            <a:r>
              <a:rPr lang="en-US" altLang="zh-CN"/>
              <a:t> Recommendations</a:t>
            </a:r>
            <a:endParaRPr lang="en-NO"/>
          </a:p>
        </p:txBody>
      </p:sp>
      <p:sp>
        <p:nvSpPr>
          <p:cNvPr id="2" name="Content Placeholder 1">
            <a:extLst>
              <a:ext uri="{FF2B5EF4-FFF2-40B4-BE49-F238E27FC236}">
                <a16:creationId xmlns:a16="http://schemas.microsoft.com/office/drawing/2014/main" id="{E8BEDDC0-221C-5BA2-A0DB-4763A725B3C6}"/>
              </a:ext>
            </a:extLst>
          </p:cNvPr>
          <p:cNvSpPr>
            <a:spLocks noGrp="1"/>
          </p:cNvSpPr>
          <p:nvPr>
            <p:ph idx="1"/>
          </p:nvPr>
        </p:nvSpPr>
        <p:spPr>
          <a:prstGeom prst="rect">
            <a:avLst/>
          </a:prstGeom>
        </p:spPr>
        <p:txBody>
          <a:bodyPr/>
          <a:lstStyle/>
          <a:p>
            <a:pPr marL="0" indent="0">
              <a:lnSpc>
                <a:spcPts val="2100"/>
              </a:lnSpc>
              <a:buNone/>
            </a:pPr>
            <a:r>
              <a:rPr lang="en-GB" sz="1600" b="1"/>
              <a:t>A minimum of four postnatal care contacts is recommended.</a:t>
            </a:r>
          </a:p>
          <a:p>
            <a:pPr>
              <a:lnSpc>
                <a:spcPts val="2100"/>
              </a:lnSpc>
            </a:pPr>
            <a:r>
              <a:rPr lang="en-GB" sz="1600"/>
              <a:t>If birth is in a health facility, healthy women and newborns should receive postnatal </a:t>
            </a:r>
            <a:br>
              <a:rPr lang="en-GB" sz="1600"/>
            </a:br>
            <a:r>
              <a:rPr lang="en-GB" sz="1600"/>
              <a:t>care in the facility for at least 24 hours after birth. </a:t>
            </a:r>
          </a:p>
          <a:p>
            <a:pPr>
              <a:lnSpc>
                <a:spcPts val="2100"/>
              </a:lnSpc>
            </a:pPr>
            <a:r>
              <a:rPr lang="en-GB" sz="1600"/>
              <a:t>If birth is at home, the first postnatal contact should be as early as possible within </a:t>
            </a:r>
            <a:br>
              <a:rPr lang="en-GB" sz="1600"/>
            </a:br>
            <a:r>
              <a:rPr lang="en-GB" sz="1600"/>
              <a:t>24 hours of birth. </a:t>
            </a:r>
          </a:p>
          <a:p>
            <a:pPr>
              <a:lnSpc>
                <a:spcPts val="2100"/>
              </a:lnSpc>
            </a:pPr>
            <a:r>
              <a:rPr lang="en-GB" sz="1600"/>
              <a:t>At least three additional postnatal contacts are recommended for healthy women </a:t>
            </a:r>
            <a:br>
              <a:rPr lang="en-GB" sz="1600"/>
            </a:br>
            <a:r>
              <a:rPr lang="en-GB" sz="1600"/>
              <a:t>and newborns: between 48 and 72 hours, between 7 and 14 days, and during week </a:t>
            </a:r>
            <a:br>
              <a:rPr lang="en-GB" sz="1600"/>
            </a:br>
            <a:r>
              <a:rPr lang="en-GB" sz="1600"/>
              <a:t>six after birth. </a:t>
            </a:r>
          </a:p>
          <a:p>
            <a:pPr>
              <a:lnSpc>
                <a:spcPts val="2100"/>
              </a:lnSpc>
            </a:pPr>
            <a:r>
              <a:rPr lang="en-GB" sz="1600"/>
              <a:t>The number, timing and content of postnatal care contacts should be tailored </a:t>
            </a:r>
            <a:br>
              <a:rPr lang="en-GB" sz="1600"/>
            </a:br>
            <a:r>
              <a:rPr lang="en-GB" sz="1600"/>
              <a:t>to each woman’s and newborn’s health outcomes and needs and guided by </a:t>
            </a:r>
            <a:br>
              <a:rPr lang="en-GB" sz="1600"/>
            </a:br>
            <a:r>
              <a:rPr lang="en-GB" sz="1600"/>
              <a:t>the recommendations in this guideline.</a:t>
            </a:r>
          </a:p>
        </p:txBody>
      </p:sp>
    </p:spTree>
    <p:extLst>
      <p:ext uri="{BB962C8B-B14F-4D97-AF65-F5344CB8AC3E}">
        <p14:creationId xmlns:p14="http://schemas.microsoft.com/office/powerpoint/2010/main" val="30138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79491C-EDDD-3254-EBDB-BABA973F4BEE}"/>
              </a:ext>
            </a:extLst>
          </p:cNvPr>
          <p:cNvSpPr>
            <a:spLocks noGrp="1"/>
          </p:cNvSpPr>
          <p:nvPr>
            <p:ph type="title"/>
          </p:nvPr>
        </p:nvSpPr>
        <p:spPr/>
        <p:txBody>
          <a:bodyPr/>
          <a:lstStyle/>
          <a:p>
            <a:r>
              <a:rPr lang="en-GB"/>
              <a:t>Recommended postnatal care visits</a:t>
            </a:r>
            <a:endParaRPr lang="en-NO"/>
          </a:p>
        </p:txBody>
      </p:sp>
      <p:sp>
        <p:nvSpPr>
          <p:cNvPr id="2" name="Content Placeholder 1">
            <a:extLst>
              <a:ext uri="{FF2B5EF4-FFF2-40B4-BE49-F238E27FC236}">
                <a16:creationId xmlns:a16="http://schemas.microsoft.com/office/drawing/2014/main" id="{88F9FF45-5DEE-22D9-71A6-B06750F37AD9}"/>
              </a:ext>
            </a:extLst>
          </p:cNvPr>
          <p:cNvSpPr>
            <a:spLocks noGrp="1"/>
          </p:cNvSpPr>
          <p:nvPr>
            <p:ph idx="1"/>
          </p:nvPr>
        </p:nvSpPr>
        <p:spPr>
          <a:prstGeom prst="rect">
            <a:avLst/>
          </a:prstGeom>
        </p:spPr>
        <p:txBody>
          <a:bodyPr/>
          <a:lstStyle/>
          <a:p>
            <a:pPr>
              <a:lnSpc>
                <a:spcPts val="2100"/>
              </a:lnSpc>
            </a:pPr>
            <a:r>
              <a:rPr lang="en-GB" sz="1600" b="1"/>
              <a:t>All</a:t>
            </a:r>
            <a:r>
              <a:rPr lang="en-GB" sz="1600"/>
              <a:t> mothers and newborns should have postnatal care visits.</a:t>
            </a:r>
          </a:p>
          <a:p>
            <a:pPr lvl="2">
              <a:lnSpc>
                <a:spcPts val="2100"/>
              </a:lnSpc>
            </a:pPr>
            <a:r>
              <a:rPr lang="en-GB" sz="1600"/>
              <a:t>Small newborns need additional postnatal visits.</a:t>
            </a:r>
          </a:p>
          <a:p>
            <a:pPr>
              <a:lnSpc>
                <a:spcPts val="2100"/>
              </a:lnSpc>
            </a:pPr>
            <a:r>
              <a:rPr lang="en-GB" sz="1600"/>
              <a:t>Newborns born at home should have the first PNC visit as soon as possible after birth.</a:t>
            </a:r>
          </a:p>
          <a:p>
            <a:pPr>
              <a:lnSpc>
                <a:spcPts val="2100"/>
              </a:lnSpc>
            </a:pPr>
            <a:r>
              <a:rPr lang="en-GB" sz="1600"/>
              <a:t>Home visits during the first week after birth by a skilled health personnel or a trained </a:t>
            </a:r>
            <a:br>
              <a:rPr lang="en-GB" sz="1600"/>
            </a:br>
            <a:r>
              <a:rPr lang="en-GB" sz="1600"/>
              <a:t>community health worker are recommended for postnatal care of healthy women </a:t>
            </a:r>
            <a:br>
              <a:rPr lang="en-GB" sz="1600"/>
            </a:br>
            <a:r>
              <a:rPr lang="en-GB" sz="1600"/>
              <a:t>and newborns. </a:t>
            </a:r>
          </a:p>
          <a:p>
            <a:pPr>
              <a:lnSpc>
                <a:spcPts val="2100"/>
              </a:lnSpc>
            </a:pPr>
            <a:r>
              <a:rPr lang="en-GB" sz="1600"/>
              <a:t>Where home visits are not feasible or not preferred, outpatient postnatal care contacts are recommended. </a:t>
            </a:r>
          </a:p>
        </p:txBody>
      </p:sp>
      <p:grpSp>
        <p:nvGrpSpPr>
          <p:cNvPr id="4" name="Group 3">
            <a:extLst>
              <a:ext uri="{FF2B5EF4-FFF2-40B4-BE49-F238E27FC236}">
                <a16:creationId xmlns:a16="http://schemas.microsoft.com/office/drawing/2014/main" id="{E7B37E7F-E7C0-C513-DD84-6A7B9414D012}"/>
              </a:ext>
            </a:extLst>
          </p:cNvPr>
          <p:cNvGrpSpPr/>
          <p:nvPr/>
        </p:nvGrpSpPr>
        <p:grpSpPr>
          <a:xfrm>
            <a:off x="638364" y="5291533"/>
            <a:ext cx="4749293" cy="360000"/>
            <a:chOff x="566707" y="4383958"/>
            <a:chExt cx="4749293" cy="360000"/>
          </a:xfrm>
        </p:grpSpPr>
        <p:grpSp>
          <p:nvGrpSpPr>
            <p:cNvPr id="5" name="Group 4">
              <a:extLst>
                <a:ext uri="{FF2B5EF4-FFF2-40B4-BE49-F238E27FC236}">
                  <a16:creationId xmlns:a16="http://schemas.microsoft.com/office/drawing/2014/main" id="{46E280DF-7A6A-8F1B-A7DE-1780E57C7A4E}"/>
                </a:ext>
              </a:extLst>
            </p:cNvPr>
            <p:cNvGrpSpPr/>
            <p:nvPr/>
          </p:nvGrpSpPr>
          <p:grpSpPr>
            <a:xfrm>
              <a:off x="690712" y="4440486"/>
              <a:ext cx="4625288" cy="261610"/>
              <a:chOff x="2381314" y="5405811"/>
              <a:chExt cx="4625288" cy="261610"/>
            </a:xfrm>
          </p:grpSpPr>
          <p:sp>
            <p:nvSpPr>
              <p:cNvPr id="7" name="TextBox 6">
                <a:extLst>
                  <a:ext uri="{FF2B5EF4-FFF2-40B4-BE49-F238E27FC236}">
                    <a16:creationId xmlns:a16="http://schemas.microsoft.com/office/drawing/2014/main" id="{44FE84DD-F7E2-FF0D-9709-0E09CC6825BE}"/>
                  </a:ext>
                </a:extLst>
              </p:cNvPr>
              <p:cNvSpPr txBox="1"/>
              <p:nvPr/>
            </p:nvSpPr>
            <p:spPr>
              <a:xfrm>
                <a:off x="2620364" y="5405811"/>
                <a:ext cx="4386238" cy="261610"/>
              </a:xfrm>
              <a:prstGeom prst="rect">
                <a:avLst/>
              </a:prstGeom>
              <a:noFill/>
            </p:spPr>
            <p:txBody>
              <a:bodyPr wrap="square">
                <a:spAutoFit/>
              </a:bodyPr>
              <a:lstStyle/>
              <a:p>
                <a:r>
                  <a:rPr lang="en-GB" sz="1100" i="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Home visit for the newborn</a:t>
                </a:r>
                <a:endParaRPr lang="en-GB" sz="1100" i="1">
                  <a:solidFill>
                    <a:srgbClr val="0070C0"/>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5E409B1B-82CD-0CC9-C4D1-8BF265C5D1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6" name="Picture 5" descr="A blue circle with a white camera&#10;&#10;Description automatically generated">
              <a:extLst>
                <a:ext uri="{FF2B5EF4-FFF2-40B4-BE49-F238E27FC236}">
                  <a16:creationId xmlns:a16="http://schemas.microsoft.com/office/drawing/2014/main" id="{CCA4EA72-E9E8-E885-01C1-A3D42D50DF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92745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9FB003-F887-F3F9-351D-5918328FBB8E}"/>
              </a:ext>
            </a:extLst>
          </p:cNvPr>
          <p:cNvSpPr/>
          <p:nvPr/>
        </p:nvSpPr>
        <p:spPr>
          <a:xfrm>
            <a:off x="519047" y="1876993"/>
            <a:ext cx="8007522" cy="4093501"/>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2" name="Title 1">
            <a:extLst>
              <a:ext uri="{FF2B5EF4-FFF2-40B4-BE49-F238E27FC236}">
                <a16:creationId xmlns:a16="http://schemas.microsoft.com/office/drawing/2014/main" id="{C8A115C8-F31B-44D9-A592-8697EFD73A72}"/>
              </a:ext>
            </a:extLst>
          </p:cNvPr>
          <p:cNvSpPr>
            <a:spLocks noGrp="1"/>
          </p:cNvSpPr>
          <p:nvPr>
            <p:ph type="title"/>
          </p:nvPr>
        </p:nvSpPr>
        <p:spPr/>
        <p:txBody>
          <a:bodyPr/>
          <a:lstStyle/>
          <a:p>
            <a:r>
              <a:rPr lang="en-GB"/>
              <a:t>What  are recommended timings for  postnatal care (PNC) visits?</a:t>
            </a:r>
          </a:p>
        </p:txBody>
      </p:sp>
      <p:sp>
        <p:nvSpPr>
          <p:cNvPr id="5" name="Content Placeholder 4">
            <a:extLst>
              <a:ext uri="{FF2B5EF4-FFF2-40B4-BE49-F238E27FC236}">
                <a16:creationId xmlns:a16="http://schemas.microsoft.com/office/drawing/2014/main" id="{B66D4D32-E5BA-23A6-4C01-45930ACE5AFC}"/>
              </a:ext>
            </a:extLst>
          </p:cNvPr>
          <p:cNvSpPr>
            <a:spLocks noGrp="1"/>
          </p:cNvSpPr>
          <p:nvPr>
            <p:ph idx="1"/>
          </p:nvPr>
        </p:nvSpPr>
        <p:spPr>
          <a:xfrm>
            <a:off x="556888" y="1938358"/>
            <a:ext cx="8117649" cy="3890455"/>
          </a:xfrm>
        </p:spPr>
        <p:txBody>
          <a:bodyPr/>
          <a:lstStyle/>
          <a:p>
            <a:pPr marL="0" indent="0">
              <a:buNone/>
            </a:pPr>
            <a:r>
              <a:rPr lang="en-GB" sz="1800" b="1" kern="100">
                <a:effectLst/>
                <a:ea typeface="Aptos" panose="020B0004020202020204" pitchFamily="34" charset="0"/>
              </a:rPr>
              <a:t>WHO recommends all newborns have 4 PNC visits. </a:t>
            </a:r>
            <a:endParaRPr lang="en-NO" sz="1800" b="1" kern="100">
              <a:effectLst/>
              <a:ea typeface="Aptos" panose="020B0004020202020204" pitchFamily="34" charset="0"/>
            </a:endParaRPr>
          </a:p>
          <a:p>
            <a:pPr marL="0" indent="0">
              <a:buNone/>
            </a:pPr>
            <a:r>
              <a:rPr lang="en-GB" sz="1800" b="1" kern="100">
                <a:effectLst/>
                <a:ea typeface="Aptos" panose="020B0004020202020204" pitchFamily="34" charset="0"/>
              </a:rPr>
              <a:t>Small newborns need additional postnatal visits.</a:t>
            </a:r>
            <a:endParaRPr lang="en-NO" b="1" kern="100">
              <a:ea typeface="Aptos" panose="020B0004020202020204" pitchFamily="34" charset="0"/>
            </a:endParaRPr>
          </a:p>
          <a:p>
            <a:pPr lvl="2"/>
            <a:r>
              <a:rPr lang="en-GB" kern="100">
                <a:effectLst/>
                <a:ea typeface="Aptos" panose="020B0004020202020204" pitchFamily="34" charset="0"/>
              </a:rPr>
              <a:t>Day 1, Day 3,  Day 7-14, and at 6 weeks.</a:t>
            </a:r>
            <a:endParaRPr lang="en-NO" kern="100">
              <a:ea typeface="Aptos" panose="020B0004020202020204" pitchFamily="34" charset="0"/>
            </a:endParaRPr>
          </a:p>
          <a:p>
            <a:pPr lvl="2"/>
            <a:r>
              <a:rPr lang="en-GB" sz="1800" kern="100">
                <a:effectLst/>
                <a:ea typeface="Aptos" panose="020B0004020202020204" pitchFamily="34" charset="0"/>
              </a:rPr>
              <a:t>Small newborns need additional follow-up visits.</a:t>
            </a:r>
            <a:endParaRPr lang="en-NO" sz="1800" kern="100">
              <a:effectLst/>
              <a:ea typeface="Aptos" panose="020B0004020202020204" pitchFamily="34" charset="0"/>
            </a:endParaRPr>
          </a:p>
          <a:p>
            <a:pPr lvl="0">
              <a:buFont typeface="Arial" panose="020B0604020202020204" pitchFamily="34" charset="0"/>
              <a:buChar char="•"/>
              <a:tabLst>
                <a:tab pos="457200" algn="l"/>
              </a:tabLst>
            </a:pPr>
            <a:r>
              <a:rPr lang="en-GB" sz="1800" b="1" kern="100">
                <a:effectLst/>
                <a:ea typeface="Aptos" panose="020B0004020202020204" pitchFamily="34" charset="0"/>
              </a:rPr>
              <a:t>All</a:t>
            </a:r>
            <a:r>
              <a:rPr lang="en-GB" sz="1800" kern="100">
                <a:effectLst/>
                <a:ea typeface="Aptos" panose="020B0004020202020204" pitchFamily="34" charset="0"/>
              </a:rPr>
              <a:t> mothers and newborns should have post natal visits.</a:t>
            </a:r>
            <a:endParaRPr lang="en-NO" sz="1800" kern="100">
              <a:effectLst/>
              <a:ea typeface="Aptos" panose="020B0004020202020204" pitchFamily="34" charset="0"/>
            </a:endParaRPr>
          </a:p>
          <a:p>
            <a:pPr lvl="0">
              <a:tabLst>
                <a:tab pos="457200" algn="l"/>
              </a:tabLst>
            </a:pPr>
            <a:r>
              <a:rPr lang="en-GB" sz="1800" kern="100">
                <a:effectLst/>
                <a:ea typeface="Aptos" panose="020B0004020202020204" pitchFamily="34" charset="0"/>
              </a:rPr>
              <a:t>Newborns born at home should have the first PNC visit </a:t>
            </a:r>
            <a:r>
              <a:rPr lang="en-GB" kern="100">
                <a:ea typeface="Aptos" panose="020B0004020202020204" pitchFamily="34" charset="0"/>
              </a:rPr>
              <a:t>as</a:t>
            </a:r>
            <a:br>
              <a:rPr lang="en-GB" kern="100">
                <a:ea typeface="Aptos" panose="020B0004020202020204" pitchFamily="34" charset="0"/>
              </a:rPr>
            </a:br>
            <a:r>
              <a:rPr lang="en-GB" kern="100">
                <a:ea typeface="Aptos" panose="020B0004020202020204" pitchFamily="34" charset="0"/>
              </a:rPr>
              <a:t>soon as </a:t>
            </a:r>
            <a:r>
              <a:rPr lang="en-GB" sz="1800" kern="100">
                <a:effectLst/>
                <a:ea typeface="Aptos" panose="020B0004020202020204" pitchFamily="34" charset="0"/>
              </a:rPr>
              <a:t>possible after birth.</a:t>
            </a:r>
            <a:endParaRPr lang="en-NO" sz="1800" kern="100">
              <a:effectLst/>
              <a:ea typeface="Aptos" panose="020B0004020202020204" pitchFamily="34" charset="0"/>
            </a:endParaRPr>
          </a:p>
          <a:p>
            <a:pPr lvl="0">
              <a:buFont typeface="Arial" panose="020B0604020202020204" pitchFamily="34" charset="0"/>
              <a:buChar char="•"/>
              <a:tabLst>
                <a:tab pos="457200" algn="l"/>
              </a:tabLst>
            </a:pPr>
            <a:r>
              <a:rPr lang="en-GB" sz="1800" kern="100">
                <a:effectLst/>
                <a:ea typeface="Aptos" panose="020B0004020202020204" pitchFamily="34" charset="0"/>
              </a:rPr>
              <a:t>First PNC within 24 hours of delivery is not the same as </a:t>
            </a:r>
            <a:br>
              <a:rPr lang="en-GB" sz="1800" kern="100">
                <a:effectLst/>
                <a:ea typeface="Aptos" panose="020B0004020202020204" pitchFamily="34" charset="0"/>
              </a:rPr>
            </a:br>
            <a:r>
              <a:rPr lang="en-GB" sz="1800" kern="100">
                <a:effectLst/>
                <a:ea typeface="Aptos" panose="020B0004020202020204" pitchFamily="34" charset="0"/>
              </a:rPr>
              <a:t>the standard examination after delivery.</a:t>
            </a:r>
            <a:endParaRPr lang="en-NO" sz="1800" kern="100">
              <a:effectLst/>
              <a:ea typeface="Aptos" panose="020B0004020202020204" pitchFamily="34" charset="0"/>
            </a:endParaRPr>
          </a:p>
          <a:p>
            <a:endParaRPr lang="en-GB"/>
          </a:p>
        </p:txBody>
      </p:sp>
      <p:sp>
        <p:nvSpPr>
          <p:cNvPr id="6" name="Rectangle 5">
            <a:extLst>
              <a:ext uri="{FF2B5EF4-FFF2-40B4-BE49-F238E27FC236}">
                <a16:creationId xmlns:a16="http://schemas.microsoft.com/office/drawing/2014/main" id="{16D513A1-FAEF-C576-0074-AD59C0895C37}"/>
              </a:ext>
            </a:extLst>
          </p:cNvPr>
          <p:cNvSpPr/>
          <p:nvPr/>
        </p:nvSpPr>
        <p:spPr>
          <a:xfrm>
            <a:off x="100989" y="1510144"/>
            <a:ext cx="8573548" cy="4706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nvGrpSpPr>
          <p:cNvPr id="7" name="Group 6">
            <a:extLst>
              <a:ext uri="{FF2B5EF4-FFF2-40B4-BE49-F238E27FC236}">
                <a16:creationId xmlns:a16="http://schemas.microsoft.com/office/drawing/2014/main" id="{446B218C-7444-5813-422E-949B73D5B8C6}"/>
              </a:ext>
            </a:extLst>
          </p:cNvPr>
          <p:cNvGrpSpPr/>
          <p:nvPr/>
        </p:nvGrpSpPr>
        <p:grpSpPr>
          <a:xfrm>
            <a:off x="890656" y="1597814"/>
            <a:ext cx="6491762" cy="4810198"/>
            <a:chOff x="998080" y="1458659"/>
            <a:chExt cx="6491762" cy="4810198"/>
          </a:xfrm>
        </p:grpSpPr>
        <p:grpSp>
          <p:nvGrpSpPr>
            <p:cNvPr id="8" name="Group 7">
              <a:extLst>
                <a:ext uri="{FF2B5EF4-FFF2-40B4-BE49-F238E27FC236}">
                  <a16:creationId xmlns:a16="http://schemas.microsoft.com/office/drawing/2014/main" id="{F99070A7-7394-6761-9F22-B6FE69E60A93}"/>
                </a:ext>
              </a:extLst>
            </p:cNvPr>
            <p:cNvGrpSpPr/>
            <p:nvPr/>
          </p:nvGrpSpPr>
          <p:grpSpPr>
            <a:xfrm>
              <a:off x="998080" y="1458659"/>
              <a:ext cx="6491762" cy="3802487"/>
              <a:chOff x="1972616" y="1359848"/>
              <a:chExt cx="6895088" cy="4038731"/>
            </a:xfrm>
            <a:solidFill>
              <a:schemeClr val="accent5"/>
            </a:solidFill>
          </p:grpSpPr>
          <p:pic>
            <p:nvPicPr>
              <p:cNvPr id="20" name="Picture 2" descr="C:\Users\Joy\Documents\GNAP\lancet\pdfs\jpegs\ENB2_fig5B.jpg">
                <a:extLst>
                  <a:ext uri="{FF2B5EF4-FFF2-40B4-BE49-F238E27FC236}">
                    <a16:creationId xmlns:a16="http://schemas.microsoft.com/office/drawing/2014/main" id="{A7B074A1-3FEF-3782-2300-00D5A4F5B4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7067"/>
              <a:stretch/>
            </p:blipFill>
            <p:spPr bwMode="auto">
              <a:xfrm>
                <a:off x="1972616" y="1359848"/>
                <a:ext cx="6895088" cy="4038731"/>
              </a:xfrm>
              <a:prstGeom prst="rect">
                <a:avLst/>
              </a:prstGeom>
              <a:noFill/>
              <a:ln>
                <a:noFill/>
              </a:ln>
            </p:spPr>
          </p:pic>
          <p:sp>
            <p:nvSpPr>
              <p:cNvPr id="21" name="Right Brace 20">
                <a:extLst>
                  <a:ext uri="{FF2B5EF4-FFF2-40B4-BE49-F238E27FC236}">
                    <a16:creationId xmlns:a16="http://schemas.microsoft.com/office/drawing/2014/main" id="{61F56E00-61FC-D744-495D-C9A7E70D0015}"/>
                  </a:ext>
                </a:extLst>
              </p:cNvPr>
              <p:cNvSpPr/>
              <p:nvPr/>
            </p:nvSpPr>
            <p:spPr>
              <a:xfrm rot="16200000">
                <a:off x="3726465" y="3475903"/>
                <a:ext cx="636405" cy="1450612"/>
              </a:xfrm>
              <a:prstGeom prst="rightBrace">
                <a:avLst>
                  <a:gd name="adj1" fmla="val 8333"/>
                  <a:gd name="adj2" fmla="val 50000"/>
                </a:avLst>
              </a:prstGeom>
              <a:noFill/>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b="1"/>
              </a:p>
            </p:txBody>
          </p:sp>
          <p:sp>
            <p:nvSpPr>
              <p:cNvPr id="22" name="Rectangle 29">
                <a:extLst>
                  <a:ext uri="{FF2B5EF4-FFF2-40B4-BE49-F238E27FC236}">
                    <a16:creationId xmlns:a16="http://schemas.microsoft.com/office/drawing/2014/main" id="{D5084D9E-80AE-9F53-A6DA-E6F8FC3C37A5}"/>
                  </a:ext>
                </a:extLst>
              </p:cNvPr>
              <p:cNvSpPr>
                <a:spLocks noChangeArrowheads="1"/>
              </p:cNvSpPr>
              <p:nvPr/>
            </p:nvSpPr>
            <p:spPr bwMode="auto">
              <a:xfrm>
                <a:off x="3355367" y="3678770"/>
                <a:ext cx="1414608" cy="408472"/>
              </a:xfrm>
              <a:prstGeom prst="flowChartAlternateProcess">
                <a:avLst/>
              </a:prstGeom>
              <a:grpFill/>
              <a:ln w="9525">
                <a:solidFill>
                  <a:schemeClr val="accent2"/>
                </a:solidFill>
                <a:miter lim="800000"/>
                <a:headEnd/>
                <a:tailEnd/>
              </a:ln>
            </p:spPr>
            <p:txBody>
              <a:bodyPr anchor="ctr"/>
              <a:lstStyle/>
              <a:p>
                <a:pPr algn="ctr" defTabSz="914400"/>
                <a:r>
                  <a:rPr lang="en-GB" sz="1100" b="1">
                    <a:latin typeface="Arial" panose="020B0604020202020204" pitchFamily="34" charset="0"/>
                    <a:cs typeface="Arial" panose="020B0604020202020204" pitchFamily="34" charset="0"/>
                  </a:rPr>
                  <a:t>75% of neonatal deaths</a:t>
                </a:r>
              </a:p>
            </p:txBody>
          </p:sp>
          <p:sp>
            <p:nvSpPr>
              <p:cNvPr id="23" name="Rectangle 29">
                <a:extLst>
                  <a:ext uri="{FF2B5EF4-FFF2-40B4-BE49-F238E27FC236}">
                    <a16:creationId xmlns:a16="http://schemas.microsoft.com/office/drawing/2014/main" id="{965CB57D-B717-5BEA-5B44-E9A446864BF4}"/>
                  </a:ext>
                </a:extLst>
              </p:cNvPr>
              <p:cNvSpPr>
                <a:spLocks noChangeArrowheads="1"/>
              </p:cNvSpPr>
              <p:nvPr/>
            </p:nvSpPr>
            <p:spPr bwMode="auto">
              <a:xfrm>
                <a:off x="3254766" y="1594169"/>
                <a:ext cx="2829216" cy="204236"/>
              </a:xfrm>
              <a:prstGeom prst="flowChartAlternateProcess">
                <a:avLst/>
              </a:prstGeom>
              <a:solidFill>
                <a:schemeClr val="accent5">
                  <a:lumMod val="50000"/>
                </a:schemeClr>
              </a:solidFill>
              <a:ln w="9525">
                <a:solidFill>
                  <a:schemeClr val="accent2"/>
                </a:solidFill>
                <a:miter lim="800000"/>
                <a:headEnd/>
                <a:tailEnd/>
              </a:ln>
            </p:spPr>
            <p:txBody>
              <a:bodyPr anchor="ctr"/>
              <a:lstStyle/>
              <a:p>
                <a:pPr algn="ctr" defTabSz="914400"/>
                <a:r>
                  <a:rPr lang="en-GB" sz="1100" b="1">
                    <a:solidFill>
                      <a:schemeClr val="bg1"/>
                    </a:solidFill>
                    <a:latin typeface="Arial" panose="020B0604020202020204" pitchFamily="34" charset="0"/>
                    <a:cs typeface="Arial" panose="020B0604020202020204" pitchFamily="34" charset="0"/>
                  </a:rPr>
                  <a:t>Birth day</a:t>
                </a:r>
              </a:p>
            </p:txBody>
          </p:sp>
        </p:grpSp>
        <p:sp>
          <p:nvSpPr>
            <p:cNvPr id="9" name="TextBox 8">
              <a:extLst>
                <a:ext uri="{FF2B5EF4-FFF2-40B4-BE49-F238E27FC236}">
                  <a16:creationId xmlns:a16="http://schemas.microsoft.com/office/drawing/2014/main" id="{6781B6B9-8AFD-E161-2C01-A4F2465973BA}"/>
                </a:ext>
              </a:extLst>
            </p:cNvPr>
            <p:cNvSpPr txBox="1"/>
            <p:nvPr/>
          </p:nvSpPr>
          <p:spPr>
            <a:xfrm>
              <a:off x="1568302" y="5837970"/>
              <a:ext cx="1942636" cy="430887"/>
            </a:xfrm>
            <a:prstGeom prst="rect">
              <a:avLst/>
            </a:prstGeom>
            <a:solidFill>
              <a:schemeClr val="accent5"/>
            </a:solidFill>
            <a:ln>
              <a:solidFill>
                <a:schemeClr val="accent2"/>
              </a:solidFill>
            </a:ln>
          </p:spPr>
          <p:txBody>
            <a:bodyPr wrap="square" rtlCol="0">
              <a:spAutoFit/>
            </a:bodyPr>
            <a:lstStyle/>
            <a:p>
              <a:pPr algn="ctr"/>
              <a:r>
                <a:rPr lang="en-US" sz="1100" b="1">
                  <a:latin typeface="Arial" panose="020B0604020202020204" pitchFamily="34" charset="0"/>
                  <a:cs typeface="Arial" panose="020B0604020202020204" pitchFamily="34" charset="0"/>
                </a:rPr>
                <a:t>1</a:t>
              </a:r>
              <a:r>
                <a:rPr lang="en-US" sz="1100" b="1" baseline="30000">
                  <a:latin typeface="Arial" panose="020B0604020202020204" pitchFamily="34" charset="0"/>
                  <a:cs typeface="Arial" panose="020B0604020202020204" pitchFamily="34" charset="0"/>
                </a:rPr>
                <a:t>st</a:t>
              </a:r>
              <a:r>
                <a:rPr lang="en-US" sz="1100" b="1">
                  <a:latin typeface="Arial" panose="020B0604020202020204" pitchFamily="34" charset="0"/>
                  <a:cs typeface="Arial" panose="020B0604020202020204" pitchFamily="34" charset="0"/>
                </a:rPr>
                <a:t>: </a:t>
              </a:r>
            </a:p>
            <a:p>
              <a:pPr algn="ctr"/>
              <a:r>
                <a:rPr lang="en-US" sz="1100" b="1">
                  <a:latin typeface="Arial" panose="020B0604020202020204" pitchFamily="34" charset="0"/>
                  <a:cs typeface="Arial" panose="020B0604020202020204" pitchFamily="34" charset="0"/>
                </a:rPr>
                <a:t>Within 24 hours after birth</a:t>
              </a:r>
            </a:p>
          </p:txBody>
        </p:sp>
        <p:sp>
          <p:nvSpPr>
            <p:cNvPr id="10" name="TextBox 9">
              <a:extLst>
                <a:ext uri="{FF2B5EF4-FFF2-40B4-BE49-F238E27FC236}">
                  <a16:creationId xmlns:a16="http://schemas.microsoft.com/office/drawing/2014/main" id="{A0D792FD-3272-0560-67A8-B3084559834A}"/>
                </a:ext>
              </a:extLst>
            </p:cNvPr>
            <p:cNvSpPr txBox="1"/>
            <p:nvPr/>
          </p:nvSpPr>
          <p:spPr>
            <a:xfrm>
              <a:off x="3622664" y="5837649"/>
              <a:ext cx="1284671" cy="430887"/>
            </a:xfrm>
            <a:prstGeom prst="rect">
              <a:avLst/>
            </a:prstGeom>
            <a:solidFill>
              <a:schemeClr val="accent5"/>
            </a:solidFill>
            <a:ln>
              <a:solidFill>
                <a:schemeClr val="accent2"/>
              </a:solidFill>
            </a:ln>
          </p:spPr>
          <p:txBody>
            <a:bodyPr wrap="square" rtlCol="0">
              <a:spAutoFit/>
            </a:bodyPr>
            <a:lstStyle/>
            <a:p>
              <a:pPr algn="ctr"/>
              <a:r>
                <a:rPr lang="en-US" sz="1100" b="1">
                  <a:latin typeface="Arial" panose="020B0604020202020204" pitchFamily="34" charset="0"/>
                  <a:cs typeface="Arial" panose="020B0604020202020204" pitchFamily="34" charset="0"/>
                </a:rPr>
                <a:t>2</a:t>
              </a:r>
              <a:r>
                <a:rPr lang="en-US" sz="1100" b="1" baseline="30000">
                  <a:latin typeface="Arial" panose="020B0604020202020204" pitchFamily="34" charset="0"/>
                  <a:cs typeface="Arial" panose="020B0604020202020204" pitchFamily="34" charset="0"/>
                </a:rPr>
                <a:t>nd</a:t>
              </a:r>
              <a:r>
                <a:rPr lang="en-US" sz="1100" b="1">
                  <a:latin typeface="Arial" panose="020B0604020202020204" pitchFamily="34" charset="0"/>
                  <a:cs typeface="Arial" panose="020B0604020202020204" pitchFamily="34" charset="0"/>
                </a:rPr>
                <a:t>: </a:t>
              </a:r>
            </a:p>
            <a:p>
              <a:pPr algn="ctr"/>
              <a:r>
                <a:rPr lang="en-US" sz="1100" b="1">
                  <a:latin typeface="Arial" panose="020B0604020202020204" pitchFamily="34" charset="0"/>
                  <a:cs typeface="Arial" panose="020B0604020202020204" pitchFamily="34" charset="0"/>
                </a:rPr>
                <a:t> 48-72 hours</a:t>
              </a:r>
            </a:p>
          </p:txBody>
        </p:sp>
        <p:sp>
          <p:nvSpPr>
            <p:cNvPr id="11" name="TextBox 10">
              <a:extLst>
                <a:ext uri="{FF2B5EF4-FFF2-40B4-BE49-F238E27FC236}">
                  <a16:creationId xmlns:a16="http://schemas.microsoft.com/office/drawing/2014/main" id="{C4DD8677-E9A2-99D9-2538-B730D5CF71E1}"/>
                </a:ext>
              </a:extLst>
            </p:cNvPr>
            <p:cNvSpPr txBox="1"/>
            <p:nvPr/>
          </p:nvSpPr>
          <p:spPr>
            <a:xfrm>
              <a:off x="5019061" y="5837649"/>
              <a:ext cx="1138905" cy="430887"/>
            </a:xfrm>
            <a:prstGeom prst="rect">
              <a:avLst/>
            </a:prstGeom>
            <a:solidFill>
              <a:schemeClr val="accent5"/>
            </a:solidFill>
            <a:ln>
              <a:solidFill>
                <a:schemeClr val="accent2"/>
              </a:solidFill>
            </a:ln>
          </p:spPr>
          <p:txBody>
            <a:bodyPr wrap="square" rtlCol="0">
              <a:spAutoFit/>
            </a:bodyPr>
            <a:lstStyle/>
            <a:p>
              <a:pPr algn="ctr"/>
              <a:r>
                <a:rPr lang="en-US" sz="1100" b="1">
                  <a:latin typeface="Arial" panose="020B0604020202020204" pitchFamily="34" charset="0"/>
                  <a:cs typeface="Arial" panose="020B0604020202020204" pitchFamily="34" charset="0"/>
                </a:rPr>
                <a:t>3</a:t>
              </a:r>
              <a:r>
                <a:rPr lang="en-US" sz="1100" b="1" baseline="30000">
                  <a:latin typeface="Arial" panose="020B0604020202020204" pitchFamily="34" charset="0"/>
                  <a:cs typeface="Arial" panose="020B0604020202020204" pitchFamily="34" charset="0"/>
                </a:rPr>
                <a:t>rd</a:t>
              </a:r>
              <a:r>
                <a:rPr lang="en-US" sz="1100" b="1">
                  <a:latin typeface="Arial" panose="020B0604020202020204" pitchFamily="34" charset="0"/>
                  <a:cs typeface="Arial" panose="020B0604020202020204" pitchFamily="34" charset="0"/>
                </a:rPr>
                <a:t>: </a:t>
              </a:r>
            </a:p>
            <a:p>
              <a:pPr algn="ctr"/>
              <a:r>
                <a:rPr lang="en-US" sz="1100" b="1">
                  <a:latin typeface="Arial" panose="020B0604020202020204" pitchFamily="34" charset="0"/>
                  <a:cs typeface="Arial" panose="020B0604020202020204" pitchFamily="34" charset="0"/>
                </a:rPr>
                <a:t>Day 7-14</a:t>
              </a:r>
            </a:p>
          </p:txBody>
        </p:sp>
        <p:sp>
          <p:nvSpPr>
            <p:cNvPr id="12" name="TextBox 11">
              <a:extLst>
                <a:ext uri="{FF2B5EF4-FFF2-40B4-BE49-F238E27FC236}">
                  <a16:creationId xmlns:a16="http://schemas.microsoft.com/office/drawing/2014/main" id="{ADC75A8A-B44B-9010-4A03-D9525E57EBDB}"/>
                </a:ext>
              </a:extLst>
            </p:cNvPr>
            <p:cNvSpPr txBox="1"/>
            <p:nvPr/>
          </p:nvSpPr>
          <p:spPr>
            <a:xfrm>
              <a:off x="6269691" y="5837649"/>
              <a:ext cx="1110637" cy="430887"/>
            </a:xfrm>
            <a:prstGeom prst="rect">
              <a:avLst/>
            </a:prstGeom>
            <a:solidFill>
              <a:schemeClr val="accent5"/>
            </a:solidFill>
            <a:ln>
              <a:solidFill>
                <a:schemeClr val="accent2"/>
              </a:solidFill>
            </a:ln>
          </p:spPr>
          <p:txBody>
            <a:bodyPr wrap="square" rtlCol="0">
              <a:spAutoFit/>
            </a:bodyPr>
            <a:lstStyle/>
            <a:p>
              <a:pPr algn="ctr"/>
              <a:r>
                <a:rPr lang="en-US" sz="1100" b="1">
                  <a:latin typeface="Arial" panose="020B0604020202020204" pitchFamily="34" charset="0"/>
                  <a:cs typeface="Arial" panose="020B0604020202020204" pitchFamily="34" charset="0"/>
                </a:rPr>
                <a:t>4</a:t>
              </a:r>
              <a:r>
                <a:rPr lang="en-US" sz="1100" b="1" baseline="30000">
                  <a:latin typeface="Arial" panose="020B0604020202020204" pitchFamily="34" charset="0"/>
                  <a:cs typeface="Arial" panose="020B0604020202020204" pitchFamily="34" charset="0"/>
                </a:rPr>
                <a:t>th</a:t>
              </a:r>
              <a:r>
                <a:rPr lang="en-US" sz="1100" b="1">
                  <a:latin typeface="Arial" panose="020B0604020202020204" pitchFamily="34" charset="0"/>
                  <a:cs typeface="Arial" panose="020B0604020202020204" pitchFamily="34" charset="0"/>
                </a:rPr>
                <a:t>: </a:t>
              </a:r>
            </a:p>
            <a:p>
              <a:pPr algn="ctr"/>
              <a:r>
                <a:rPr lang="en-US" sz="1100" b="1">
                  <a:latin typeface="Arial" panose="020B0604020202020204" pitchFamily="34" charset="0"/>
                  <a:cs typeface="Arial" panose="020B0604020202020204" pitchFamily="34" charset="0"/>
                </a:rPr>
                <a:t>Week 6</a:t>
              </a:r>
            </a:p>
          </p:txBody>
        </p:sp>
        <p:sp>
          <p:nvSpPr>
            <p:cNvPr id="13" name="Left Brace 12">
              <a:extLst>
                <a:ext uri="{FF2B5EF4-FFF2-40B4-BE49-F238E27FC236}">
                  <a16:creationId xmlns:a16="http://schemas.microsoft.com/office/drawing/2014/main" id="{3319E655-C1E1-131B-1C04-CCD38FFB79C1}"/>
                </a:ext>
              </a:extLst>
            </p:cNvPr>
            <p:cNvSpPr/>
            <p:nvPr/>
          </p:nvSpPr>
          <p:spPr>
            <a:xfrm rot="16200000">
              <a:off x="3978234" y="4434187"/>
              <a:ext cx="384580" cy="1275777"/>
            </a:xfrm>
            <a:prstGeom prst="leftBrace">
              <a:avLst>
                <a:gd name="adj1" fmla="val 8333"/>
                <a:gd name="adj2" fmla="val 50138"/>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187513F4-25BB-2FB2-C8B2-203BDB8C2A31}"/>
                </a:ext>
              </a:extLst>
            </p:cNvPr>
            <p:cNvSpPr/>
            <p:nvPr/>
          </p:nvSpPr>
          <p:spPr>
            <a:xfrm rot="16200000">
              <a:off x="2357662" y="4940134"/>
              <a:ext cx="381416" cy="270855"/>
            </a:xfrm>
            <a:prstGeom prst="leftBrace">
              <a:avLst>
                <a:gd name="adj1" fmla="val 8333"/>
                <a:gd name="adj2" fmla="val 45076"/>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52CFA7B8-24E6-6AE1-D617-0C025C90A4D7}"/>
                </a:ext>
              </a:extLst>
            </p:cNvPr>
            <p:cNvSpPr/>
            <p:nvPr/>
          </p:nvSpPr>
          <p:spPr>
            <a:xfrm rot="16200000">
              <a:off x="2836695" y="4939168"/>
              <a:ext cx="381418" cy="270855"/>
            </a:xfrm>
            <a:prstGeom prst="leftBrace">
              <a:avLst>
                <a:gd name="adj1" fmla="val 8333"/>
                <a:gd name="adj2" fmla="val 50000"/>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85BC542-5E0D-F597-7468-0281871DFC56}"/>
                </a:ext>
              </a:extLst>
            </p:cNvPr>
            <p:cNvCxnSpPr>
              <a:cxnSpLocks/>
            </p:cNvCxnSpPr>
            <p:nvPr/>
          </p:nvCxnSpPr>
          <p:spPr>
            <a:xfrm>
              <a:off x="4172285" y="5242850"/>
              <a:ext cx="1450764" cy="52875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2525D9B-0DB3-7337-8535-0375B6B51196}"/>
                </a:ext>
              </a:extLst>
            </p:cNvPr>
            <p:cNvCxnSpPr>
              <a:cxnSpLocks/>
            </p:cNvCxnSpPr>
            <p:nvPr/>
          </p:nvCxnSpPr>
          <p:spPr>
            <a:xfrm>
              <a:off x="2536034" y="5261146"/>
              <a:ext cx="0" cy="53553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C59D18-BC95-765C-D4C2-2952A90E3522}"/>
                </a:ext>
              </a:extLst>
            </p:cNvPr>
            <p:cNvCxnSpPr>
              <a:cxnSpLocks/>
            </p:cNvCxnSpPr>
            <p:nvPr/>
          </p:nvCxnSpPr>
          <p:spPr>
            <a:xfrm>
              <a:off x="3008916" y="5239275"/>
              <a:ext cx="1235045" cy="57328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ED9480E-DB48-348F-0B1C-D5654979A8B2}"/>
                </a:ext>
              </a:extLst>
            </p:cNvPr>
            <p:cNvSpPr txBox="1"/>
            <p:nvPr/>
          </p:nvSpPr>
          <p:spPr>
            <a:xfrm>
              <a:off x="3936190" y="4823307"/>
              <a:ext cx="1476462" cy="261610"/>
            </a:xfrm>
            <a:prstGeom prst="rect">
              <a:avLst/>
            </a:prstGeom>
            <a:noFill/>
          </p:spPr>
          <p:txBody>
            <a:bodyPr wrap="square" rtlCol="0">
              <a:spAutoFit/>
            </a:bodyPr>
            <a:lstStyle/>
            <a:p>
              <a:r>
                <a:rPr lang="en-NO" sz="1100">
                  <a:latin typeface="Arial" panose="020B0604020202020204" pitchFamily="34" charset="0"/>
                  <a:cs typeface="Arial" panose="020B0604020202020204" pitchFamily="34" charset="0"/>
                </a:rPr>
                <a:t>Day</a:t>
              </a:r>
            </a:p>
          </p:txBody>
        </p:sp>
      </p:grpSp>
    </p:spTree>
    <p:extLst>
      <p:ext uri="{BB962C8B-B14F-4D97-AF65-F5344CB8AC3E}">
        <p14:creationId xmlns:p14="http://schemas.microsoft.com/office/powerpoint/2010/main" val="21238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71A515-2760-F067-099C-74E9DD31B5A0}"/>
              </a:ext>
            </a:extLst>
          </p:cNvPr>
          <p:cNvSpPr/>
          <p:nvPr/>
        </p:nvSpPr>
        <p:spPr>
          <a:xfrm>
            <a:off x="519047" y="1734853"/>
            <a:ext cx="8007522" cy="3706723"/>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24EB2728-94DD-ED6B-02A5-BF70A26FFF31}"/>
              </a:ext>
            </a:extLst>
          </p:cNvPr>
          <p:cNvSpPr>
            <a:spLocks noGrp="1"/>
          </p:cNvSpPr>
          <p:nvPr>
            <p:ph type="title"/>
          </p:nvPr>
        </p:nvSpPr>
        <p:spPr/>
        <p:txBody>
          <a:bodyPr/>
          <a:lstStyle/>
          <a:p>
            <a:r>
              <a:rPr lang="en-GB"/>
              <a:t>How do you tailor postnatal visits to </a:t>
            </a:r>
            <a:br>
              <a:rPr lang="en-GB"/>
            </a:br>
            <a:r>
              <a:rPr lang="en-GB"/>
              <a:t>the needs of mother and newborn?</a:t>
            </a:r>
            <a:endParaRPr lang="en-NO"/>
          </a:p>
        </p:txBody>
      </p:sp>
      <p:sp>
        <p:nvSpPr>
          <p:cNvPr id="2" name="Content Placeholder 1">
            <a:extLst>
              <a:ext uri="{FF2B5EF4-FFF2-40B4-BE49-F238E27FC236}">
                <a16:creationId xmlns:a16="http://schemas.microsoft.com/office/drawing/2014/main" id="{DFD0646D-63E2-A39E-8282-1E61272CE7A9}"/>
              </a:ext>
            </a:extLst>
          </p:cNvPr>
          <p:cNvSpPr>
            <a:spLocks noGrp="1"/>
          </p:cNvSpPr>
          <p:nvPr>
            <p:ph idx="1"/>
          </p:nvPr>
        </p:nvSpPr>
        <p:spPr>
          <a:xfrm>
            <a:off x="617432" y="1821179"/>
            <a:ext cx="7558380" cy="4478939"/>
          </a:xfrm>
          <a:prstGeom prst="rect">
            <a:avLst/>
          </a:prstGeom>
        </p:spPr>
        <p:txBody>
          <a:bodyPr/>
          <a:lstStyle/>
          <a:p>
            <a:pPr marL="0" lvl="0" indent="0">
              <a:lnSpc>
                <a:spcPct val="100000"/>
              </a:lnSpc>
              <a:spcBef>
                <a:spcPts val="1400"/>
              </a:spcBef>
              <a:buNone/>
            </a:pPr>
            <a:r>
              <a:rPr lang="en-GB" b="1"/>
              <a:t>Teach parents how to recognize danger signs and seek care at any time needed</a:t>
            </a:r>
            <a:r>
              <a:rPr lang="en-GB"/>
              <a:t>.</a:t>
            </a:r>
          </a:p>
          <a:p>
            <a:pPr marL="0" lvl="0" indent="0">
              <a:lnSpc>
                <a:spcPct val="100000"/>
              </a:lnSpc>
              <a:spcBef>
                <a:spcPts val="1400"/>
              </a:spcBef>
              <a:spcAft>
                <a:spcPts val="0"/>
              </a:spcAft>
              <a:buNone/>
            </a:pPr>
            <a:r>
              <a:rPr lang="en-GB"/>
              <a:t>Tailor the number, timing and content of scheduled visits to each </a:t>
            </a:r>
            <a:br>
              <a:rPr lang="en-GB"/>
            </a:br>
            <a:r>
              <a:rPr lang="en-GB"/>
              <a:t>woman’s and newborn’s health conditions and needs:</a:t>
            </a:r>
          </a:p>
          <a:p>
            <a:pPr lvl="2">
              <a:lnSpc>
                <a:spcPct val="100000"/>
              </a:lnSpc>
              <a:spcBef>
                <a:spcPts val="1400"/>
              </a:spcBef>
              <a:spcAft>
                <a:spcPts val="0"/>
              </a:spcAft>
              <a:buFont typeface="Arial" panose="020B0604020202020204" pitchFamily="34" charset="0"/>
              <a:buChar char="•"/>
            </a:pPr>
            <a:r>
              <a:rPr lang="en-GB"/>
              <a:t>skills and confidence of the women to care for herself</a:t>
            </a:r>
          </a:p>
          <a:p>
            <a:pPr lvl="2">
              <a:lnSpc>
                <a:spcPct val="100000"/>
              </a:lnSpc>
              <a:spcBef>
                <a:spcPts val="1400"/>
              </a:spcBef>
              <a:spcAft>
                <a:spcPts val="0"/>
              </a:spcAft>
              <a:buFont typeface="Arial" panose="020B0604020202020204" pitchFamily="34" charset="0"/>
              <a:buChar char="•"/>
            </a:pPr>
            <a:r>
              <a:rPr lang="en-GB"/>
              <a:t>skills and confidence of parents/carers/family to care for the newborn</a:t>
            </a:r>
          </a:p>
          <a:p>
            <a:pPr lvl="2">
              <a:lnSpc>
                <a:spcPct val="100000"/>
              </a:lnSpc>
              <a:spcBef>
                <a:spcPts val="1400"/>
              </a:spcBef>
              <a:spcAft>
                <a:spcPts val="0"/>
              </a:spcAft>
              <a:buFont typeface="Arial" panose="020B0604020202020204" pitchFamily="34" charset="0"/>
              <a:buChar char="•"/>
            </a:pPr>
            <a:r>
              <a:rPr lang="en-GB"/>
              <a:t>the home environment </a:t>
            </a:r>
          </a:p>
          <a:p>
            <a:pPr lvl="2">
              <a:lnSpc>
                <a:spcPct val="100000"/>
              </a:lnSpc>
              <a:spcBef>
                <a:spcPts val="1400"/>
              </a:spcBef>
              <a:spcAft>
                <a:spcPts val="0"/>
              </a:spcAft>
              <a:buFont typeface="Arial" panose="020B0604020202020204" pitchFamily="34" charset="0"/>
              <a:buChar char="•"/>
            </a:pPr>
            <a:r>
              <a:rPr lang="en-GB"/>
              <a:t>other factors that may influence the ability to provide care in the home and care-seeking.</a:t>
            </a:r>
          </a:p>
          <a:p>
            <a:pPr>
              <a:lnSpc>
                <a:spcPct val="100000"/>
              </a:lnSpc>
            </a:pPr>
            <a:endParaRPr lang="en-NO"/>
          </a:p>
        </p:txBody>
      </p:sp>
    </p:spTree>
    <p:extLst>
      <p:ext uri="{BB962C8B-B14F-4D97-AF65-F5344CB8AC3E}">
        <p14:creationId xmlns:p14="http://schemas.microsoft.com/office/powerpoint/2010/main" val="42222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2AA3AB-4FBE-E295-4CCF-396F42428097}"/>
              </a:ext>
            </a:extLst>
          </p:cNvPr>
          <p:cNvSpPr>
            <a:spLocks noGrp="1"/>
          </p:cNvSpPr>
          <p:nvPr>
            <p:ph type="title"/>
          </p:nvPr>
        </p:nvSpPr>
        <p:spPr/>
        <p:txBody>
          <a:bodyPr/>
          <a:lstStyle/>
          <a:p>
            <a:r>
              <a:rPr lang="en-US"/>
              <a:t>Assess for discharge readiness </a:t>
            </a:r>
            <a:endParaRPr lang="en-NO"/>
          </a:p>
        </p:txBody>
      </p:sp>
      <p:sp>
        <p:nvSpPr>
          <p:cNvPr id="2" name="Content Placeholder 1">
            <a:extLst>
              <a:ext uri="{FF2B5EF4-FFF2-40B4-BE49-F238E27FC236}">
                <a16:creationId xmlns:a16="http://schemas.microsoft.com/office/drawing/2014/main" id="{9831D1FF-6698-CC87-BE50-0C3B38E776C5}"/>
              </a:ext>
            </a:extLst>
          </p:cNvPr>
          <p:cNvSpPr>
            <a:spLocks noGrp="1"/>
          </p:cNvSpPr>
          <p:nvPr>
            <p:ph idx="1"/>
          </p:nvPr>
        </p:nvSpPr>
        <p:spPr>
          <a:xfrm>
            <a:off x="519047" y="1734853"/>
            <a:ext cx="8228713" cy="4565266"/>
          </a:xfrm>
          <a:prstGeom prst="rect">
            <a:avLst/>
          </a:prstGeom>
        </p:spPr>
        <p:txBody>
          <a:bodyPr/>
          <a:lstStyle/>
          <a:p>
            <a:pPr>
              <a:lnSpc>
                <a:spcPts val="1720"/>
              </a:lnSpc>
              <a:spcBef>
                <a:spcPts val="368"/>
              </a:spcBef>
              <a:spcAft>
                <a:spcPts val="368"/>
              </a:spcAft>
              <a:defRPr/>
            </a:pPr>
            <a:r>
              <a:rPr lang="en-US" sz="1600"/>
              <a:t>Review newborn’s and mother’s clinical records:</a:t>
            </a:r>
          </a:p>
          <a:p>
            <a:pPr marL="342000" lvl="2" indent="-162000">
              <a:lnSpc>
                <a:spcPts val="1900"/>
              </a:lnSpc>
              <a:spcBef>
                <a:spcPts val="400"/>
              </a:spcBef>
              <a:defRPr/>
            </a:pPr>
            <a:r>
              <a:rPr lang="en-US" sz="1600"/>
              <a:t>stability of vital signs </a:t>
            </a:r>
          </a:p>
          <a:p>
            <a:pPr marL="342000" lvl="2" indent="-162000">
              <a:lnSpc>
                <a:spcPts val="1900"/>
              </a:lnSpc>
              <a:spcBef>
                <a:spcPts val="400"/>
              </a:spcBef>
              <a:defRPr/>
            </a:pPr>
            <a:r>
              <a:rPr lang="en-US" sz="1600"/>
              <a:t>weight gain </a:t>
            </a:r>
          </a:p>
          <a:p>
            <a:pPr marL="342000" lvl="2" indent="-162000">
              <a:lnSpc>
                <a:spcPts val="1900"/>
              </a:lnSpc>
              <a:spcBef>
                <a:spcPts val="400"/>
              </a:spcBef>
              <a:defRPr/>
            </a:pPr>
            <a:r>
              <a:rPr lang="en-US" sz="1600"/>
              <a:t>stools and urine output</a:t>
            </a:r>
          </a:p>
          <a:p>
            <a:pPr marL="342000" lvl="2" indent="-162000">
              <a:lnSpc>
                <a:spcPts val="1900"/>
              </a:lnSpc>
              <a:spcBef>
                <a:spcPts val="400"/>
              </a:spcBef>
              <a:defRPr/>
            </a:pPr>
            <a:r>
              <a:rPr lang="en-US" sz="1600"/>
              <a:t>medical conditions </a:t>
            </a:r>
          </a:p>
          <a:p>
            <a:pPr marL="342000" lvl="2" indent="-162000">
              <a:lnSpc>
                <a:spcPts val="1900"/>
              </a:lnSpc>
              <a:spcBef>
                <a:spcPts val="400"/>
              </a:spcBef>
              <a:defRPr/>
            </a:pPr>
            <a:r>
              <a:rPr lang="en-US" sz="1600"/>
              <a:t>treatments and vaccines given</a:t>
            </a:r>
            <a:endParaRPr lang="en-GB" sz="1600"/>
          </a:p>
          <a:p>
            <a:pPr>
              <a:lnSpc>
                <a:spcPts val="1520"/>
              </a:lnSpc>
              <a:spcBef>
                <a:spcPts val="1600"/>
              </a:spcBef>
            </a:pPr>
            <a:r>
              <a:rPr lang="en-US" sz="1600"/>
              <a:t>Observe mother’s mood and interaction with baby.  </a:t>
            </a:r>
          </a:p>
          <a:p>
            <a:pPr>
              <a:lnSpc>
                <a:spcPts val="1520"/>
              </a:lnSpc>
            </a:pPr>
            <a:r>
              <a:rPr lang="en-GB" sz="1600"/>
              <a:t>Perform a full examination including danger signs, assessing breastfeed.</a:t>
            </a:r>
          </a:p>
          <a:p>
            <a:pPr>
              <a:lnSpc>
                <a:spcPts val="1520"/>
              </a:lnSpc>
            </a:pPr>
            <a:r>
              <a:rPr lang="en-US" sz="1600"/>
              <a:t>Screen for neonatal conditions including red reflex and developmental dysplasia of hip.</a:t>
            </a:r>
            <a:endParaRPr lang="en-GB" sz="1600"/>
          </a:p>
          <a:p>
            <a:pPr>
              <a:lnSpc>
                <a:spcPts val="1520"/>
              </a:lnSpc>
            </a:pPr>
            <a:r>
              <a:rPr lang="en-GB" sz="1600"/>
              <a:t>Counsel for safe home care and recognition of danger signs. </a:t>
            </a:r>
          </a:p>
          <a:p>
            <a:pPr>
              <a:lnSpc>
                <a:spcPct val="100000"/>
              </a:lnSpc>
              <a:spcAft>
                <a:spcPts val="368"/>
              </a:spcAft>
              <a:defRPr/>
            </a:pPr>
            <a:r>
              <a:rPr lang="en-GB" sz="1600"/>
              <a:t>Schedule postnatal visits, referrals (developmental, medical, surgical). </a:t>
            </a:r>
          </a:p>
          <a:p>
            <a:pPr>
              <a:lnSpc>
                <a:spcPct val="100000"/>
              </a:lnSpc>
              <a:spcAft>
                <a:spcPts val="368"/>
              </a:spcAft>
              <a:defRPr/>
            </a:pPr>
            <a:r>
              <a:rPr lang="en-GB" sz="1600"/>
              <a:t>Link with community support and parent support groups. </a:t>
            </a:r>
          </a:p>
          <a:p>
            <a:pPr>
              <a:lnSpc>
                <a:spcPts val="1520"/>
              </a:lnSpc>
            </a:pPr>
            <a:r>
              <a:rPr lang="en-GB" sz="1600"/>
              <a:t>Complete discharge record.</a:t>
            </a:r>
          </a:p>
          <a:p>
            <a:pPr>
              <a:lnSpc>
                <a:spcPts val="1720"/>
              </a:lnSpc>
            </a:pPr>
            <a:endParaRPr lang="en-NO" sz="1600"/>
          </a:p>
        </p:txBody>
      </p:sp>
    </p:spTree>
    <p:extLst>
      <p:ext uri="{BB962C8B-B14F-4D97-AF65-F5344CB8AC3E}">
        <p14:creationId xmlns:p14="http://schemas.microsoft.com/office/powerpoint/2010/main" val="18473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21FFE-1F8A-FDB8-4989-F2F7645B4F56}"/>
              </a:ext>
            </a:extLst>
          </p:cNvPr>
          <p:cNvSpPr txBox="1">
            <a:spLocks/>
          </p:cNvSpPr>
          <p:nvPr/>
        </p:nvSpPr>
        <p:spPr>
          <a:xfrm>
            <a:off x="3775852" y="1707356"/>
            <a:ext cx="5055632" cy="459276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accent3">
                    <a:lumMod val="50000"/>
                  </a:schemeClr>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accent3">
                    <a:lumMod val="50000"/>
                  </a:schemeClr>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US" altLang="en-US" b="1" dirty="0">
                <a:solidFill>
                  <a:schemeClr val="tx1"/>
                </a:solidFill>
              </a:rPr>
              <a:t>All mothers and caregivers are supported to give safe, responsive and nurturing care.</a:t>
            </a:r>
          </a:p>
          <a:p>
            <a:r>
              <a:rPr lang="en-US" dirty="0">
                <a:solidFill>
                  <a:schemeClr val="tx1"/>
                </a:solidFill>
              </a:rPr>
              <a:t>Apply discharge criteria to decide if a newborn is </a:t>
            </a:r>
            <a:br>
              <a:rPr lang="en-US" dirty="0">
                <a:solidFill>
                  <a:schemeClr val="tx1"/>
                </a:solidFill>
              </a:rPr>
            </a:br>
            <a:r>
              <a:rPr lang="en-US" dirty="0">
                <a:solidFill>
                  <a:schemeClr val="tx1"/>
                </a:solidFill>
              </a:rPr>
              <a:t>ready to go home </a:t>
            </a:r>
          </a:p>
          <a:p>
            <a:r>
              <a:rPr lang="en-US" dirty="0">
                <a:solidFill>
                  <a:schemeClr val="tx1"/>
                </a:solidFill>
              </a:rPr>
              <a:t>Counsel caregivers on nurturing responsive care </a:t>
            </a:r>
            <a:br>
              <a:rPr lang="en-US" dirty="0">
                <a:solidFill>
                  <a:schemeClr val="tx1"/>
                </a:solidFill>
              </a:rPr>
            </a:br>
            <a:r>
              <a:rPr lang="en-US" dirty="0">
                <a:solidFill>
                  <a:schemeClr val="tx1"/>
                </a:solidFill>
              </a:rPr>
              <a:t>at home and when to return for postnatal visits </a:t>
            </a:r>
            <a:br>
              <a:rPr lang="en-US" dirty="0">
                <a:solidFill>
                  <a:schemeClr val="tx1"/>
                </a:solidFill>
              </a:rPr>
            </a:br>
            <a:r>
              <a:rPr lang="en-US" dirty="0">
                <a:solidFill>
                  <a:schemeClr val="tx1"/>
                </a:solidFill>
              </a:rPr>
              <a:t>and follow-up</a:t>
            </a:r>
          </a:p>
          <a:p>
            <a:r>
              <a:rPr lang="en-US" dirty="0">
                <a:solidFill>
                  <a:schemeClr val="tx1"/>
                </a:solidFill>
              </a:rPr>
              <a:t>Counsel caregivers to identify health problems and danger signs and where and when to seek care</a:t>
            </a:r>
          </a:p>
        </p:txBody>
      </p:sp>
      <p:pic>
        <p:nvPicPr>
          <p:cNvPr id="3" name="Picture 2">
            <a:extLst>
              <a:ext uri="{FF2B5EF4-FFF2-40B4-BE49-F238E27FC236}">
                <a16:creationId xmlns:a16="http://schemas.microsoft.com/office/drawing/2014/main" id="{3A867C0D-B2D5-53C3-C0E2-52D9DF52D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04" y="1734853"/>
            <a:ext cx="3042563" cy="4004489"/>
          </a:xfrm>
          <a:prstGeom prst="rect">
            <a:avLst/>
          </a:prstGeom>
          <a:ln>
            <a:solidFill>
              <a:schemeClr val="bg1">
                <a:lumMod val="75000"/>
              </a:schemeClr>
            </a:solidFill>
          </a:ln>
        </p:spPr>
      </p:pic>
      <p:sp>
        <p:nvSpPr>
          <p:cNvPr id="4" name="Oval 3">
            <a:extLst>
              <a:ext uri="{FF2B5EF4-FFF2-40B4-BE49-F238E27FC236}">
                <a16:creationId xmlns:a16="http://schemas.microsoft.com/office/drawing/2014/main" id="{8862FD1B-BA26-9EEB-8E84-0CB09F7327DC}"/>
              </a:ext>
            </a:extLst>
          </p:cNvPr>
          <p:cNvSpPr/>
          <p:nvPr/>
        </p:nvSpPr>
        <p:spPr>
          <a:xfrm flipV="1">
            <a:off x="419450" y="4699000"/>
            <a:ext cx="2246476" cy="1173294"/>
          </a:xfrm>
          <a:prstGeom prst="ellipse">
            <a:avLst/>
          </a:prstGeom>
          <a:noFill/>
          <a:ln w="19050">
            <a:solidFill>
              <a:srgbClr val="1C86A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219" eaLnBrk="1" fontAlgn="auto" hangingPunct="1">
              <a:spcBef>
                <a:spcPts val="0"/>
              </a:spcBef>
              <a:spcAft>
                <a:spcPts val="0"/>
              </a:spcAft>
              <a:defRPr/>
            </a:pPr>
            <a:endParaRPr lang="en-US" sz="1554" dirty="0"/>
          </a:p>
        </p:txBody>
      </p:sp>
      <p:sp>
        <p:nvSpPr>
          <p:cNvPr id="14" name="Title 5">
            <a:extLst>
              <a:ext uri="{FF2B5EF4-FFF2-40B4-BE49-F238E27FC236}">
                <a16:creationId xmlns:a16="http://schemas.microsoft.com/office/drawing/2014/main" id="{13917753-2C38-2027-DB53-BCDB3CBAC26D}"/>
              </a:ext>
            </a:extLst>
          </p:cNvPr>
          <p:cNvSpPr>
            <a:spLocks noGrp="1"/>
          </p:cNvSpPr>
          <p:nvPr>
            <p:ph type="title"/>
          </p:nvPr>
        </p:nvSpPr>
        <p:spPr>
          <a:xfrm>
            <a:off x="0" y="0"/>
            <a:ext cx="9141354" cy="1734853"/>
          </a:xfrm>
          <a:prstGeom prst="rect">
            <a:avLst/>
          </a:prstGeom>
        </p:spPr>
        <p:txBody>
          <a:bodyPr/>
          <a:lstStyle/>
          <a:p>
            <a:pPr algn="ctr"/>
            <a:r>
              <a:rPr lang="en-GB" sz="4000" dirty="0"/>
              <a:t>Goal and </a:t>
            </a:r>
            <a:r>
              <a:rPr lang="nb-NO" sz="4000" dirty="0"/>
              <a:t>l</a:t>
            </a:r>
            <a:r>
              <a:rPr lang="en-NO" sz="4000"/>
              <a:t>earning </a:t>
            </a:r>
            <a:r>
              <a:rPr lang="en-GB" sz="4000" dirty="0"/>
              <a:t>outcomes</a:t>
            </a:r>
            <a:endParaRPr lang="en-NO" sz="4000"/>
          </a:p>
        </p:txBody>
      </p:sp>
    </p:spTree>
    <p:extLst>
      <p:ext uri="{BB962C8B-B14F-4D97-AF65-F5344CB8AC3E}">
        <p14:creationId xmlns:p14="http://schemas.microsoft.com/office/powerpoint/2010/main" val="39111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86071B-325B-00E9-DF57-22DB9DD1AE3E}"/>
              </a:ext>
            </a:extLst>
          </p:cNvPr>
          <p:cNvSpPr/>
          <p:nvPr/>
        </p:nvSpPr>
        <p:spPr>
          <a:xfrm>
            <a:off x="507304" y="4630763"/>
            <a:ext cx="8117648" cy="128533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6" name="Rectangle 5">
            <a:extLst>
              <a:ext uri="{FF2B5EF4-FFF2-40B4-BE49-F238E27FC236}">
                <a16:creationId xmlns:a16="http://schemas.microsoft.com/office/drawing/2014/main" id="{289B875C-198F-7B2F-0491-362B344751B0}"/>
              </a:ext>
            </a:extLst>
          </p:cNvPr>
          <p:cNvSpPr/>
          <p:nvPr/>
        </p:nvSpPr>
        <p:spPr>
          <a:xfrm>
            <a:off x="519047" y="2088859"/>
            <a:ext cx="8117648" cy="205575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6FC5BC0E-DEE2-74EF-8AC5-CD67C1FB32ED}"/>
              </a:ext>
            </a:extLst>
          </p:cNvPr>
          <p:cNvSpPr>
            <a:spLocks noGrp="1"/>
          </p:cNvSpPr>
          <p:nvPr>
            <p:ph type="title"/>
          </p:nvPr>
        </p:nvSpPr>
        <p:spPr/>
        <p:txBody>
          <a:bodyPr/>
          <a:lstStyle/>
          <a:p>
            <a:r>
              <a:rPr lang="en-US"/>
              <a:t>What is the key content of the following postnatal checks?</a:t>
            </a:r>
            <a:endParaRPr lang="en-NO"/>
          </a:p>
        </p:txBody>
      </p:sp>
      <p:sp>
        <p:nvSpPr>
          <p:cNvPr id="2" name="Content Placeholder 1">
            <a:extLst>
              <a:ext uri="{FF2B5EF4-FFF2-40B4-BE49-F238E27FC236}">
                <a16:creationId xmlns:a16="http://schemas.microsoft.com/office/drawing/2014/main" id="{D23E50D6-18A0-5344-A12C-EA0332014BC2}"/>
              </a:ext>
            </a:extLst>
          </p:cNvPr>
          <p:cNvSpPr>
            <a:spLocks noGrp="1"/>
          </p:cNvSpPr>
          <p:nvPr>
            <p:ph idx="1"/>
          </p:nvPr>
        </p:nvSpPr>
        <p:spPr>
          <a:prstGeom prst="rect">
            <a:avLst/>
          </a:prstGeom>
        </p:spPr>
        <p:txBody>
          <a:bodyPr/>
          <a:lstStyle/>
          <a:p>
            <a:pPr marL="0" indent="0">
              <a:lnSpc>
                <a:spcPct val="100000"/>
              </a:lnSpc>
              <a:buNone/>
            </a:pPr>
            <a:r>
              <a:rPr lang="en-US" sz="1600" b="1"/>
              <a:t>Check 2 (48</a:t>
            </a:r>
            <a:r>
              <a:rPr lang="en-GB" sz="1600"/>
              <a:t>–</a:t>
            </a:r>
            <a:r>
              <a:rPr lang="en-US" sz="1600" b="1"/>
              <a:t>72 hours) and Check 3 (day 7</a:t>
            </a:r>
            <a:r>
              <a:rPr lang="en-GB" sz="1600"/>
              <a:t>–</a:t>
            </a:r>
            <a:r>
              <a:rPr lang="en-US" sz="1600" b="1"/>
              <a:t>14):</a:t>
            </a:r>
          </a:p>
          <a:p>
            <a:pPr>
              <a:lnSpc>
                <a:spcPct val="100000"/>
              </a:lnSpc>
            </a:pPr>
            <a:r>
              <a:rPr lang="en-US" sz="1600"/>
              <a:t>Perform a full examination, including danger signs</a:t>
            </a:r>
          </a:p>
          <a:p>
            <a:pPr>
              <a:lnSpc>
                <a:spcPct val="100000"/>
              </a:lnSpc>
            </a:pPr>
            <a:r>
              <a:rPr lang="en-GB" sz="1600"/>
              <a:t>Check the cord</a:t>
            </a:r>
          </a:p>
          <a:p>
            <a:pPr>
              <a:lnSpc>
                <a:spcPct val="100000"/>
              </a:lnSpc>
            </a:pPr>
            <a:r>
              <a:rPr lang="en-GB" sz="1600"/>
              <a:t>Check birth registered</a:t>
            </a:r>
          </a:p>
          <a:p>
            <a:pPr>
              <a:lnSpc>
                <a:spcPct val="100000"/>
              </a:lnSpc>
            </a:pPr>
            <a:r>
              <a:rPr lang="en-US" sz="1600"/>
              <a:t>Weigh, measure head circumference, record and review growth</a:t>
            </a:r>
          </a:p>
          <a:p>
            <a:pPr>
              <a:lnSpc>
                <a:spcPct val="100000"/>
              </a:lnSpc>
            </a:pPr>
            <a:r>
              <a:rPr lang="en-GB" sz="1600"/>
              <a:t>Check breastfeeding or breast milk feeding (observe)</a:t>
            </a:r>
          </a:p>
          <a:p>
            <a:pPr marL="0" indent="0">
              <a:lnSpc>
                <a:spcPct val="100000"/>
              </a:lnSpc>
              <a:spcBef>
                <a:spcPts val="2200"/>
              </a:spcBef>
              <a:buNone/>
            </a:pPr>
            <a:r>
              <a:rPr lang="en-US" sz="1600" b="1"/>
              <a:t>Check 4: week 6</a:t>
            </a:r>
          </a:p>
          <a:p>
            <a:pPr>
              <a:lnSpc>
                <a:spcPct val="100000"/>
              </a:lnSpc>
            </a:pPr>
            <a:r>
              <a:rPr lang="en-US" sz="1600"/>
              <a:t>Check all above</a:t>
            </a:r>
          </a:p>
          <a:p>
            <a:pPr>
              <a:lnSpc>
                <a:spcPct val="100000"/>
              </a:lnSpc>
            </a:pPr>
            <a:r>
              <a:rPr lang="en-GB" sz="1600"/>
              <a:t>Counsel on family planning</a:t>
            </a:r>
          </a:p>
          <a:p>
            <a:pPr>
              <a:lnSpc>
                <a:spcPct val="100000"/>
              </a:lnSpc>
            </a:pPr>
            <a:r>
              <a:rPr lang="en-GB" sz="1600"/>
              <a:t>Immunize (follow national guidelines)</a:t>
            </a:r>
          </a:p>
          <a:p>
            <a:pPr marL="0" indent="0">
              <a:lnSpc>
                <a:spcPct val="100000"/>
              </a:lnSpc>
              <a:spcBef>
                <a:spcPts val="2400"/>
              </a:spcBef>
              <a:spcAft>
                <a:spcPts val="0"/>
              </a:spcAft>
              <a:buNone/>
              <a:defRPr/>
            </a:pPr>
            <a:r>
              <a:rPr lang="en-GB" sz="1600" b="1"/>
              <a:t>Mother also needs postnatal checks – ideally together with her baby.</a:t>
            </a:r>
          </a:p>
          <a:p>
            <a:pPr>
              <a:lnSpc>
                <a:spcPct val="100000"/>
              </a:lnSpc>
            </a:pPr>
            <a:endParaRPr lang="en-NO" sz="1600"/>
          </a:p>
        </p:txBody>
      </p:sp>
    </p:spTree>
    <p:extLst>
      <p:ext uri="{BB962C8B-B14F-4D97-AF65-F5344CB8AC3E}">
        <p14:creationId xmlns:p14="http://schemas.microsoft.com/office/powerpoint/2010/main" val="421531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BA67F9-F3B2-4E67-BE08-33C33DBC3647}"/>
              </a:ext>
            </a:extLst>
          </p:cNvPr>
          <p:cNvSpPr>
            <a:spLocks noGrp="1"/>
          </p:cNvSpPr>
          <p:nvPr>
            <p:ph type="title"/>
          </p:nvPr>
        </p:nvSpPr>
        <p:spPr/>
        <p:txBody>
          <a:bodyPr/>
          <a:lstStyle/>
          <a:p>
            <a:r>
              <a:rPr lang="en-GB"/>
              <a:t>Postnatal check for Sophie delivered at home</a:t>
            </a:r>
            <a:endParaRPr lang="en-NO"/>
          </a:p>
        </p:txBody>
      </p:sp>
      <p:sp>
        <p:nvSpPr>
          <p:cNvPr id="4" name="Content Placeholder 1">
            <a:extLst>
              <a:ext uri="{FF2B5EF4-FFF2-40B4-BE49-F238E27FC236}">
                <a16:creationId xmlns:a16="http://schemas.microsoft.com/office/drawing/2014/main" id="{FCEB1512-8579-6DA9-DAEF-CAF2F6B25D98}"/>
              </a:ext>
            </a:extLst>
          </p:cNvPr>
          <p:cNvSpPr txBox="1">
            <a:spLocks/>
          </p:cNvSpPr>
          <p:nvPr/>
        </p:nvSpPr>
        <p:spPr>
          <a:xfrm>
            <a:off x="519047" y="1734853"/>
            <a:ext cx="7908673"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a:t>In groups (mother, nurse-midwife, companion).</a:t>
            </a:r>
          </a:p>
          <a:p>
            <a:pPr marL="0" indent="0">
              <a:buFont typeface="Arial" panose="020B0604020202020204" pitchFamily="34" charset="0"/>
              <a:buNone/>
            </a:pPr>
            <a:endParaRPr lang="en-GB" sz="1800" b="1"/>
          </a:p>
          <a:p>
            <a:pPr marL="0" indent="0">
              <a:buFont typeface="Arial" panose="020B0604020202020204" pitchFamily="34" charset="0"/>
              <a:buNone/>
            </a:pPr>
            <a:endParaRPr lang="en-GB" sz="1800" b="1"/>
          </a:p>
          <a:p>
            <a:pPr marL="0" indent="0">
              <a:buFont typeface="Arial" panose="020B0604020202020204" pitchFamily="34" charset="0"/>
              <a:buNone/>
            </a:pPr>
            <a:br>
              <a:rPr lang="en-GB" sz="1800" b="1"/>
            </a:br>
            <a:endParaRPr lang="en-GB" sz="1800" b="1"/>
          </a:p>
          <a:p>
            <a:pPr marL="0" indent="0">
              <a:spcBef>
                <a:spcPts val="352"/>
              </a:spcBef>
              <a:buNone/>
            </a:pPr>
            <a:endParaRPr lang="en-GB" sz="1800" b="1"/>
          </a:p>
          <a:p>
            <a:pPr marL="0" indent="0">
              <a:spcBef>
                <a:spcPts val="352"/>
              </a:spcBef>
              <a:buNone/>
            </a:pPr>
            <a:r>
              <a:rPr lang="en-GB" sz="1800" b="1"/>
              <a:t>Carry out a newborn postnatal check and counsel Ayesha for care </a:t>
            </a:r>
            <a:br>
              <a:rPr lang="en-GB" sz="1800" b="1"/>
            </a:br>
            <a:r>
              <a:rPr lang="en-GB" sz="1800" b="1"/>
              <a:t>at home.</a:t>
            </a:r>
          </a:p>
          <a:p>
            <a:pPr marL="0" indent="0">
              <a:buFont typeface="Arial" panose="020B0604020202020204" pitchFamily="34" charset="0"/>
              <a:buNone/>
            </a:pPr>
            <a:endParaRPr lang="en-US" sz="1800"/>
          </a:p>
          <a:p>
            <a:pPr marL="0" indent="0">
              <a:buFont typeface="Arial" panose="020B0604020202020204" pitchFamily="34" charset="0"/>
              <a:buNone/>
            </a:pPr>
            <a:r>
              <a:rPr lang="en-US" sz="1800"/>
              <a:t>Debrief with your team and facilitator.</a:t>
            </a:r>
          </a:p>
          <a:p>
            <a:endParaRPr lang="en-NO" sz="1800"/>
          </a:p>
        </p:txBody>
      </p:sp>
      <p:sp>
        <p:nvSpPr>
          <p:cNvPr id="6" name="Rectangle 5">
            <a:extLst>
              <a:ext uri="{FF2B5EF4-FFF2-40B4-BE49-F238E27FC236}">
                <a16:creationId xmlns:a16="http://schemas.microsoft.com/office/drawing/2014/main" id="{80980C01-F43C-1C51-3284-A88E2DF0BBD6}"/>
              </a:ext>
            </a:extLst>
          </p:cNvPr>
          <p:cNvSpPr/>
          <p:nvPr/>
        </p:nvSpPr>
        <p:spPr>
          <a:xfrm>
            <a:off x="624680" y="2173102"/>
            <a:ext cx="7977831" cy="1728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2300"/>
              </a:lnSpc>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Sophie was born at home this morning at dawn. </a:t>
            </a:r>
          </a:p>
          <a:p>
            <a:pPr marL="162000" lvl="0" indent="-162000">
              <a:lnSpc>
                <a:spcPts val="2300"/>
              </a:lnSpc>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Her mother Ayesha, after resting for a few hours, has come to the hospital for a postnatal check.</a:t>
            </a:r>
          </a:p>
          <a:p>
            <a:pPr marL="162000" lvl="0" indent="-162000">
              <a:lnSpc>
                <a:spcPts val="2300"/>
              </a:lnSpc>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Sophie has breastfed twice since delivery.</a:t>
            </a:r>
          </a:p>
        </p:txBody>
      </p:sp>
    </p:spTree>
    <p:extLst>
      <p:ext uri="{BB962C8B-B14F-4D97-AF65-F5344CB8AC3E}">
        <p14:creationId xmlns:p14="http://schemas.microsoft.com/office/powerpoint/2010/main" val="24006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502E84-4953-877D-7113-64F6D516593E}"/>
              </a:ext>
            </a:extLst>
          </p:cNvPr>
          <p:cNvSpPr/>
          <p:nvPr/>
        </p:nvSpPr>
        <p:spPr>
          <a:xfrm>
            <a:off x="2781701" y="3622375"/>
            <a:ext cx="5854995" cy="2182181"/>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7" name="Rectangle 6">
            <a:extLst>
              <a:ext uri="{FF2B5EF4-FFF2-40B4-BE49-F238E27FC236}">
                <a16:creationId xmlns:a16="http://schemas.microsoft.com/office/drawing/2014/main" id="{CA2602AE-0D5C-A6AF-5312-0AC3F0F40724}"/>
              </a:ext>
            </a:extLst>
          </p:cNvPr>
          <p:cNvSpPr/>
          <p:nvPr/>
        </p:nvSpPr>
        <p:spPr>
          <a:xfrm>
            <a:off x="2781701" y="1734853"/>
            <a:ext cx="5854995" cy="1780134"/>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46945110-08D2-AEFE-C0CE-EEA17FF29DE2}"/>
              </a:ext>
            </a:extLst>
          </p:cNvPr>
          <p:cNvSpPr>
            <a:spLocks noGrp="1"/>
          </p:cNvSpPr>
          <p:nvPr>
            <p:ph type="title"/>
          </p:nvPr>
        </p:nvSpPr>
        <p:spPr/>
        <p:txBody>
          <a:bodyPr/>
          <a:lstStyle/>
          <a:p>
            <a:r>
              <a:rPr lang="en-US" altLang="en-US" b="1"/>
              <a:t>What newborn screening tests and monitoring of newborns are recommended before discharge?</a:t>
            </a:r>
            <a:endParaRPr lang="en-NO"/>
          </a:p>
        </p:txBody>
      </p:sp>
      <p:sp>
        <p:nvSpPr>
          <p:cNvPr id="2" name="Content Placeholder 1">
            <a:extLst>
              <a:ext uri="{FF2B5EF4-FFF2-40B4-BE49-F238E27FC236}">
                <a16:creationId xmlns:a16="http://schemas.microsoft.com/office/drawing/2014/main" id="{D4048242-DC83-E436-46EA-BBDAFBD70F6C}"/>
              </a:ext>
            </a:extLst>
          </p:cNvPr>
          <p:cNvSpPr>
            <a:spLocks noGrp="1"/>
          </p:cNvSpPr>
          <p:nvPr>
            <p:ph idx="1"/>
          </p:nvPr>
        </p:nvSpPr>
        <p:spPr>
          <a:xfrm>
            <a:off x="2879405" y="1734852"/>
            <a:ext cx="5757289" cy="4917407"/>
          </a:xfrm>
          <a:prstGeom prst="rect">
            <a:avLst/>
          </a:prstGeom>
        </p:spPr>
        <p:txBody>
          <a:bodyPr/>
          <a:lstStyle/>
          <a:p>
            <a:pPr>
              <a:lnSpc>
                <a:spcPts val="2100"/>
              </a:lnSpc>
              <a:defRPr/>
            </a:pPr>
            <a:r>
              <a:rPr lang="en-GB" sz="1600" dirty="0"/>
              <a:t>Screen following national guidelines:</a:t>
            </a:r>
          </a:p>
          <a:p>
            <a:pPr marL="342000" lvl="2">
              <a:lnSpc>
                <a:spcPts val="1900"/>
              </a:lnSpc>
              <a:spcBef>
                <a:spcPts val="400"/>
              </a:spcBef>
              <a:defRPr/>
            </a:pPr>
            <a:r>
              <a:rPr lang="en-GB" sz="1600" dirty="0"/>
              <a:t>Bilirubin by transcutaneous bilirubinometer</a:t>
            </a:r>
          </a:p>
          <a:p>
            <a:pPr marL="342000" lvl="2">
              <a:lnSpc>
                <a:spcPts val="1900"/>
              </a:lnSpc>
              <a:spcBef>
                <a:spcPts val="400"/>
              </a:spcBef>
              <a:defRPr/>
            </a:pPr>
            <a:r>
              <a:rPr lang="en-GB" sz="1600" dirty="0"/>
              <a:t>Hearing (universal newborn hearing screening)</a:t>
            </a:r>
          </a:p>
          <a:p>
            <a:pPr marL="342000" lvl="2">
              <a:lnSpc>
                <a:spcPts val="1900"/>
              </a:lnSpc>
              <a:spcBef>
                <a:spcPts val="400"/>
              </a:spcBef>
              <a:defRPr/>
            </a:pPr>
            <a:r>
              <a:rPr lang="en-GB" sz="1600" dirty="0"/>
              <a:t>Abnormalities of the eyes, including absent red reflex</a:t>
            </a:r>
          </a:p>
          <a:p>
            <a:pPr marL="342000" lvl="2">
              <a:lnSpc>
                <a:spcPts val="1900"/>
              </a:lnSpc>
              <a:spcBef>
                <a:spcPts val="400"/>
              </a:spcBef>
              <a:defRPr/>
            </a:pPr>
            <a:r>
              <a:rPr lang="en-GB" sz="1600" dirty="0"/>
              <a:t>Development dysplasia of hip</a:t>
            </a:r>
            <a:br>
              <a:rPr lang="en-GB" sz="1600" dirty="0"/>
            </a:br>
            <a:endParaRPr lang="en-GB" sz="1600" dirty="0"/>
          </a:p>
          <a:p>
            <a:pPr>
              <a:lnSpc>
                <a:spcPts val="2100"/>
              </a:lnSpc>
              <a:defRPr/>
            </a:pPr>
            <a:r>
              <a:rPr lang="en-GB" sz="1600" dirty="0"/>
              <a:t>Monitor health and development:</a:t>
            </a:r>
          </a:p>
          <a:p>
            <a:pPr lvl="2">
              <a:lnSpc>
                <a:spcPts val="1900"/>
              </a:lnSpc>
              <a:spcBef>
                <a:spcPts val="400"/>
              </a:spcBef>
              <a:defRPr/>
            </a:pPr>
            <a:r>
              <a:rPr lang="en-GB" sz="1600" dirty="0"/>
              <a:t>Monitor growth</a:t>
            </a:r>
          </a:p>
          <a:p>
            <a:pPr lvl="2">
              <a:lnSpc>
                <a:spcPts val="1900"/>
              </a:lnSpc>
              <a:spcBef>
                <a:spcPts val="400"/>
              </a:spcBef>
              <a:defRPr/>
            </a:pPr>
            <a:r>
              <a:rPr lang="en-GB" sz="1600" dirty="0"/>
              <a:t>Monitor child development using standardized tools as </a:t>
            </a:r>
            <a:br>
              <a:rPr lang="en-GB" sz="1600" dirty="0"/>
            </a:br>
            <a:r>
              <a:rPr lang="en-GB" sz="1600" dirty="0"/>
              <a:t>early diagnosis and interventions maximise potential. </a:t>
            </a:r>
          </a:p>
          <a:p>
            <a:pPr lvl="2">
              <a:lnSpc>
                <a:spcPts val="1900"/>
              </a:lnSpc>
              <a:spcBef>
                <a:spcPts val="400"/>
              </a:spcBef>
              <a:defRPr/>
            </a:pPr>
            <a:r>
              <a:rPr lang="en-GB" sz="1600" dirty="0"/>
              <a:t>Connect newborns and their families to quality early </a:t>
            </a:r>
            <a:br>
              <a:rPr lang="en-GB" sz="1600" dirty="0"/>
            </a:br>
            <a:r>
              <a:rPr lang="en-GB" sz="1600" dirty="0"/>
              <a:t>intervention programmes and link families with </a:t>
            </a:r>
            <a:br>
              <a:rPr lang="en-GB" sz="1600" dirty="0"/>
            </a:br>
            <a:r>
              <a:rPr lang="en-GB" sz="1600" dirty="0"/>
              <a:t>support groups.</a:t>
            </a:r>
          </a:p>
          <a:p>
            <a:pPr marL="342000" lvl="1">
              <a:lnSpc>
                <a:spcPts val="2100"/>
              </a:lnSpc>
              <a:buSzPct val="60000"/>
              <a:buFont typeface="Courier New" panose="02070309020205020404" pitchFamily="49" charset="0"/>
              <a:buChar char="o"/>
              <a:defRPr/>
            </a:pPr>
            <a:endParaRPr lang="en-GB" dirty="0"/>
          </a:p>
          <a:p>
            <a:pPr marL="178801" lvl="1" indent="0">
              <a:lnSpc>
                <a:spcPts val="2100"/>
              </a:lnSpc>
              <a:buSzPct val="60000"/>
              <a:buNone/>
              <a:defRPr/>
            </a:pPr>
            <a:r>
              <a:rPr lang="en-GB" sz="1600" b="1" i="1" dirty="0">
                <a:solidFill>
                  <a:srgbClr val="FF6F00"/>
                </a:solidFill>
              </a:rPr>
              <a:t>Refer for specialised follow-up according to condition.</a:t>
            </a:r>
          </a:p>
          <a:p>
            <a:pPr>
              <a:lnSpc>
                <a:spcPts val="2100"/>
              </a:lnSpc>
            </a:pPr>
            <a:endParaRPr lang="en-NO" dirty="0"/>
          </a:p>
        </p:txBody>
      </p:sp>
      <p:pic>
        <p:nvPicPr>
          <p:cNvPr id="4" name="Picture 5" descr="Two people standing in front of a box&#10;&#10;Description automatically generated">
            <a:extLst>
              <a:ext uri="{FF2B5EF4-FFF2-40B4-BE49-F238E27FC236}">
                <a16:creationId xmlns:a16="http://schemas.microsoft.com/office/drawing/2014/main" id="{D1276E06-F5B6-C72D-DE04-B7A19A979C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047" y="1734853"/>
            <a:ext cx="2073952" cy="130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7C056803-9BD8-5ADC-08CD-A8CDFCF71F2C}"/>
              </a:ext>
            </a:extLst>
          </p:cNvPr>
          <p:cNvGrpSpPr/>
          <p:nvPr/>
        </p:nvGrpSpPr>
        <p:grpSpPr>
          <a:xfrm>
            <a:off x="597841" y="6091606"/>
            <a:ext cx="4022270" cy="360000"/>
            <a:chOff x="566707" y="4383958"/>
            <a:chExt cx="4022270" cy="360000"/>
          </a:xfrm>
        </p:grpSpPr>
        <p:grpSp>
          <p:nvGrpSpPr>
            <p:cNvPr id="10" name="Group 9">
              <a:extLst>
                <a:ext uri="{FF2B5EF4-FFF2-40B4-BE49-F238E27FC236}">
                  <a16:creationId xmlns:a16="http://schemas.microsoft.com/office/drawing/2014/main" id="{8B388D22-5B9E-BB0D-2F69-AB497BC6A611}"/>
                </a:ext>
              </a:extLst>
            </p:cNvPr>
            <p:cNvGrpSpPr/>
            <p:nvPr/>
          </p:nvGrpSpPr>
          <p:grpSpPr>
            <a:xfrm>
              <a:off x="690712" y="4440486"/>
              <a:ext cx="3898265" cy="244682"/>
              <a:chOff x="2381314" y="5405811"/>
              <a:chExt cx="3898265" cy="244682"/>
            </a:xfrm>
          </p:grpSpPr>
          <p:sp>
            <p:nvSpPr>
              <p:cNvPr id="12" name="TextBox 11">
                <a:extLst>
                  <a:ext uri="{FF2B5EF4-FFF2-40B4-BE49-F238E27FC236}">
                    <a16:creationId xmlns:a16="http://schemas.microsoft.com/office/drawing/2014/main" id="{5D6C212B-04EE-F8F8-F82B-B09E306436D5}"/>
                  </a:ext>
                </a:extLst>
              </p:cNvPr>
              <p:cNvSpPr txBox="1"/>
              <p:nvPr/>
            </p:nvSpPr>
            <p:spPr>
              <a:xfrm>
                <a:off x="2620364" y="5405811"/>
                <a:ext cx="3659215" cy="244682"/>
              </a:xfrm>
              <a:prstGeom prst="rect">
                <a:avLst/>
              </a:prstGeom>
              <a:noFill/>
            </p:spPr>
            <p:txBody>
              <a:bodyPr wrap="square">
                <a:spAutoFit/>
              </a:bodyPr>
              <a:lstStyle/>
              <a:p>
                <a:pPr marL="0" lvl="1">
                  <a:lnSpc>
                    <a:spcPct val="90000"/>
                  </a:lnSpc>
                  <a:spcBef>
                    <a:spcPts val="400"/>
                  </a:spcBef>
                  <a:defRPr/>
                </a:pPr>
                <a:r>
                  <a:rPr lang="en-GB" sz="1100" i="1">
                    <a:latin typeface="Arial" panose="020B0604020202020204" pitchFamily="34" charset="0"/>
                    <a:cs typeface="Arial" panose="020B0604020202020204" pitchFamily="34" charset="0"/>
                    <a:hlinkClick r:id="rId4"/>
                  </a:rPr>
                  <a:t>Red reflex screening</a:t>
                </a:r>
                <a:endParaRPr lang="en-GB" sz="1100" i="1">
                  <a:latin typeface="Arial" panose="020B060402020202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07CD5C67-F189-6C1F-E4C6-A1F17000D4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1314" y="5417418"/>
                <a:ext cx="223731" cy="223731"/>
              </a:xfrm>
              <a:prstGeom prst="rect">
                <a:avLst/>
              </a:prstGeom>
            </p:spPr>
          </p:pic>
        </p:grpSp>
        <p:pic>
          <p:nvPicPr>
            <p:cNvPr id="11" name="Picture 10" descr="A blue circle with a white camera&#10;&#10;Description automatically generated">
              <a:extLst>
                <a:ext uri="{FF2B5EF4-FFF2-40B4-BE49-F238E27FC236}">
                  <a16:creationId xmlns:a16="http://schemas.microsoft.com/office/drawing/2014/main" id="{2320B040-07FB-98B3-760A-C951D27D73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pic>
        <p:nvPicPr>
          <p:cNvPr id="14" name="Picture 13" descr="A close-up of a baby's foot&#10;&#10;Description automatically generated">
            <a:extLst>
              <a:ext uri="{FF2B5EF4-FFF2-40B4-BE49-F238E27FC236}">
                <a16:creationId xmlns:a16="http://schemas.microsoft.com/office/drawing/2014/main" id="{A984DA6F-C914-9B95-710B-3F3F9F2CD2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047" y="4425087"/>
            <a:ext cx="2050897" cy="1443696"/>
          </a:xfrm>
          <a:prstGeom prst="rect">
            <a:avLst/>
          </a:prstGeom>
        </p:spPr>
      </p:pic>
      <p:sp>
        <p:nvSpPr>
          <p:cNvPr id="15" name="TextBox 14">
            <a:extLst>
              <a:ext uri="{FF2B5EF4-FFF2-40B4-BE49-F238E27FC236}">
                <a16:creationId xmlns:a16="http://schemas.microsoft.com/office/drawing/2014/main" id="{CCB8188B-1B41-3442-E39A-B420C82FC893}"/>
              </a:ext>
            </a:extLst>
          </p:cNvPr>
          <p:cNvSpPr txBox="1"/>
          <p:nvPr/>
        </p:nvSpPr>
        <p:spPr>
          <a:xfrm>
            <a:off x="805453" y="5676422"/>
            <a:ext cx="1764492" cy="192360"/>
          </a:xfrm>
          <a:prstGeom prst="rect">
            <a:avLst/>
          </a:prstGeom>
          <a:noFill/>
        </p:spPr>
        <p:txBody>
          <a:bodyPr wrap="square" rtlCol="0">
            <a:spAutoFit/>
          </a:bodyPr>
          <a:lstStyle/>
          <a:p>
            <a:pPr algn="r"/>
            <a:r>
              <a:rPr lang="en-US" altLang="zh-CN" sz="650" dirty="0">
                <a:solidFill>
                  <a:schemeClr val="bg1"/>
                </a:solidFill>
                <a:latin typeface="Arial" panose="020B0604020202020204" pitchFamily="34" charset="0"/>
                <a:cs typeface="Arial" panose="020B0604020202020204" pitchFamily="34" charset="0"/>
              </a:rPr>
              <a:t>© </a:t>
            </a:r>
            <a:r>
              <a:rPr lang="en-US" sz="650" b="0" i="0" dirty="0">
                <a:solidFill>
                  <a:schemeClr val="bg1"/>
                </a:solidFill>
                <a:effectLst/>
                <a:latin typeface="Arial" panose="020B0604020202020204" pitchFamily="34" charset="0"/>
                <a:cs typeface="Arial" panose="020B0604020202020204" pitchFamily="34" charset="0"/>
              </a:rPr>
              <a:t>WHO / </a:t>
            </a:r>
            <a:r>
              <a:rPr lang="en-US" sz="650" b="0" i="0" dirty="0" err="1">
                <a:solidFill>
                  <a:schemeClr val="bg1"/>
                </a:solidFill>
                <a:effectLst/>
                <a:latin typeface="Arial" panose="020B0604020202020204" pitchFamily="34" charset="0"/>
                <a:cs typeface="Arial" panose="020B0604020202020204" pitchFamily="34" charset="0"/>
              </a:rPr>
              <a:t>Malin</a:t>
            </a:r>
            <a:r>
              <a:rPr lang="en-US" sz="650" b="0" i="0" dirty="0">
                <a:solidFill>
                  <a:schemeClr val="bg1"/>
                </a:solidFill>
                <a:effectLst/>
                <a:latin typeface="Arial" panose="020B0604020202020204" pitchFamily="34" charset="0"/>
                <a:cs typeface="Arial" panose="020B0604020202020204" pitchFamily="34" charset="0"/>
              </a:rPr>
              <a:t> Bring</a:t>
            </a:r>
            <a:endParaRPr lang="en-US" sz="650" dirty="0">
              <a:solidFill>
                <a:schemeClr val="bg1"/>
              </a:solidFill>
              <a:latin typeface="Arial" panose="020B0604020202020204" pitchFamily="34" charset="0"/>
              <a:cs typeface="Arial" panose="020B0604020202020204" pitchFamily="34" charset="0"/>
            </a:endParaRPr>
          </a:p>
        </p:txBody>
      </p:sp>
      <p:pic>
        <p:nvPicPr>
          <p:cNvPr id="18" name="Picture 17" descr="A person in a hospital room&#10;&#10;Description automatically generated">
            <a:extLst>
              <a:ext uri="{FF2B5EF4-FFF2-40B4-BE49-F238E27FC236}">
                <a16:creationId xmlns:a16="http://schemas.microsoft.com/office/drawing/2014/main" id="{20252389-D061-ADA3-1DD9-01EB12DE7BCC}"/>
              </a:ext>
            </a:extLst>
          </p:cNvPr>
          <p:cNvPicPr>
            <a:picLocks noChangeAspect="1"/>
          </p:cNvPicPr>
          <p:nvPr/>
        </p:nvPicPr>
        <p:blipFill rotWithShape="1">
          <a:blip r:embed="rId9">
            <a:extLst>
              <a:ext uri="{28A0092B-C50C-407E-A947-70E740481C1C}">
                <a14:useLocalDpi xmlns:a14="http://schemas.microsoft.com/office/drawing/2010/main" val="0"/>
              </a:ext>
            </a:extLst>
          </a:blip>
          <a:srcRect t="9288" b="6834"/>
          <a:stretch/>
        </p:blipFill>
        <p:spPr>
          <a:xfrm>
            <a:off x="519045" y="3101018"/>
            <a:ext cx="2070331" cy="1265279"/>
          </a:xfrm>
          <a:prstGeom prst="rect">
            <a:avLst/>
          </a:prstGeom>
        </p:spPr>
      </p:pic>
      <p:sp>
        <p:nvSpPr>
          <p:cNvPr id="20" name="TextBox 19">
            <a:extLst>
              <a:ext uri="{FF2B5EF4-FFF2-40B4-BE49-F238E27FC236}">
                <a16:creationId xmlns:a16="http://schemas.microsoft.com/office/drawing/2014/main" id="{534281EC-FBA4-9324-2AAB-73E3C99C46BE}"/>
              </a:ext>
            </a:extLst>
          </p:cNvPr>
          <p:cNvSpPr txBox="1"/>
          <p:nvPr/>
        </p:nvSpPr>
        <p:spPr>
          <a:xfrm>
            <a:off x="519043" y="4165644"/>
            <a:ext cx="1133408" cy="200055"/>
          </a:xfrm>
          <a:prstGeom prst="rect">
            <a:avLst/>
          </a:prstGeom>
          <a:noFill/>
        </p:spPr>
        <p:txBody>
          <a:bodyPr wrap="square" rtlCol="0">
            <a:spAutoFit/>
          </a:bodyPr>
          <a:lstStyle/>
          <a:p>
            <a:pPr algn="l" fontAlgn="base"/>
            <a:r>
              <a:rPr lang="en-US" altLang="zh-CN" sz="600" dirty="0">
                <a:solidFill>
                  <a:schemeClr val="bg1"/>
                </a:solidFill>
                <a:latin typeface="Arial" panose="020B0604020202020204" pitchFamily="34" charset="0"/>
                <a:cs typeface="Arial" panose="020B0604020202020204" pitchFamily="34" charset="0"/>
              </a:rPr>
              <a:t>© </a:t>
            </a:r>
            <a:r>
              <a:rPr lang="en-US" sz="600" b="0" i="0" dirty="0">
                <a:solidFill>
                  <a:schemeClr val="bg1"/>
                </a:solidFill>
                <a:effectLst/>
                <a:latin typeface="Arial" panose="020B0604020202020204" pitchFamily="34" charset="0"/>
                <a:cs typeface="Arial" panose="020B0604020202020204" pitchFamily="34" charset="0"/>
              </a:rPr>
              <a:t>WHO / </a:t>
            </a:r>
            <a:r>
              <a:rPr lang="en-GB" sz="700" b="0" i="0" dirty="0">
                <a:solidFill>
                  <a:schemeClr val="bg1"/>
                </a:solidFill>
                <a:effectLst/>
                <a:latin typeface="inherit"/>
              </a:rPr>
              <a:t>Yoshi Shimizu</a:t>
            </a:r>
          </a:p>
        </p:txBody>
      </p:sp>
    </p:spTree>
    <p:extLst>
      <p:ext uri="{BB962C8B-B14F-4D97-AF65-F5344CB8AC3E}">
        <p14:creationId xmlns:p14="http://schemas.microsoft.com/office/powerpoint/2010/main" val="99339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B51E-6E45-EC6E-2AF6-3E3B738E74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3B7645-5667-CEC9-CA70-561F2996E89F}"/>
              </a:ext>
            </a:extLst>
          </p:cNvPr>
          <p:cNvSpPr>
            <a:spLocks noGrp="1"/>
          </p:cNvSpPr>
          <p:nvPr>
            <p:ph type="title"/>
          </p:nvPr>
        </p:nvSpPr>
        <p:spPr/>
        <p:txBody>
          <a:bodyPr/>
          <a:lstStyle/>
          <a:p>
            <a:r>
              <a:rPr lang="en-GB"/>
              <a:t>Prepare for discharge: </a:t>
            </a:r>
            <a:br>
              <a:rPr lang="en-GB"/>
            </a:br>
            <a:r>
              <a:rPr lang="en-GB"/>
              <a:t>Newborn with a medical condition</a:t>
            </a:r>
            <a:endParaRPr lang="en-NO"/>
          </a:p>
        </p:txBody>
      </p:sp>
      <p:sp>
        <p:nvSpPr>
          <p:cNvPr id="4" name="Content Placeholder 1">
            <a:extLst>
              <a:ext uri="{FF2B5EF4-FFF2-40B4-BE49-F238E27FC236}">
                <a16:creationId xmlns:a16="http://schemas.microsoft.com/office/drawing/2014/main" id="{65C423D9-63BB-B873-728E-BFF97B3D2BD6}"/>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ct val="100000"/>
              </a:lnSpc>
              <a:buNone/>
            </a:pPr>
            <a:r>
              <a:rPr lang="en-GB" altLang="zh-CN" sz="1800"/>
              <a:t>In groups (mother, doctor, father).</a:t>
            </a:r>
          </a:p>
          <a:p>
            <a:pPr marL="0" indent="0">
              <a:lnSpc>
                <a:spcPct val="100000"/>
              </a:lnSpc>
              <a:buNone/>
            </a:pPr>
            <a:endParaRPr lang="en-GB" altLang="zh-CN" sz="1800"/>
          </a:p>
          <a:p>
            <a:pPr marL="0" indent="0">
              <a:lnSpc>
                <a:spcPct val="100000"/>
              </a:lnSpc>
              <a:buFont typeface="Arial" panose="020B0604020202020204" pitchFamily="34" charset="0"/>
              <a:buNone/>
            </a:pPr>
            <a:endParaRPr lang="en-GB" sz="1800" b="1"/>
          </a:p>
          <a:p>
            <a:pPr marL="0" indent="0">
              <a:lnSpc>
                <a:spcPct val="100000"/>
              </a:lnSpc>
              <a:buFont typeface="Arial" panose="020B0604020202020204" pitchFamily="34" charset="0"/>
              <a:buNone/>
            </a:pPr>
            <a:endParaRPr lang="en-GB" sz="1800" b="1"/>
          </a:p>
          <a:p>
            <a:pPr marL="0" indent="0">
              <a:lnSpc>
                <a:spcPct val="100000"/>
              </a:lnSpc>
              <a:buFont typeface="Arial" panose="020B0604020202020204" pitchFamily="34" charset="0"/>
              <a:buNone/>
            </a:pPr>
            <a:br>
              <a:rPr lang="en-GB" sz="1800" b="1"/>
            </a:br>
            <a:endParaRPr lang="en-GB" sz="1800" b="1"/>
          </a:p>
          <a:p>
            <a:pPr marL="0" indent="0">
              <a:lnSpc>
                <a:spcPct val="100000"/>
              </a:lnSpc>
              <a:spcBef>
                <a:spcPts val="352"/>
              </a:spcBef>
              <a:buNone/>
            </a:pPr>
            <a:endParaRPr lang="en-GB" sz="1800" b="1"/>
          </a:p>
          <a:p>
            <a:pPr marL="0" indent="0">
              <a:lnSpc>
                <a:spcPct val="100000"/>
              </a:lnSpc>
              <a:spcAft>
                <a:spcPts val="600"/>
              </a:spcAft>
              <a:buNone/>
            </a:pPr>
            <a:r>
              <a:rPr lang="en-GB" sz="1800" b="1"/>
              <a:t>Prepare for discharge and give appropriate counselling for care at home,               including referrals and follow-up visits required.</a:t>
            </a:r>
          </a:p>
          <a:p>
            <a:pPr marL="0" indent="0">
              <a:buFont typeface="Arial" panose="020B0604020202020204" pitchFamily="34" charset="0"/>
              <a:buNone/>
            </a:pPr>
            <a:endParaRPr lang="en-US" sz="1800"/>
          </a:p>
          <a:p>
            <a:pPr marL="0" indent="0">
              <a:buFont typeface="Arial" panose="020B0604020202020204" pitchFamily="34" charset="0"/>
              <a:buNone/>
            </a:pPr>
            <a:r>
              <a:rPr lang="en-US" sz="1800"/>
              <a:t>Debrief with your team and facilitator.</a:t>
            </a:r>
          </a:p>
          <a:p>
            <a:endParaRPr lang="en-NO" sz="1800"/>
          </a:p>
        </p:txBody>
      </p:sp>
      <p:sp>
        <p:nvSpPr>
          <p:cNvPr id="6" name="Rectangle 5">
            <a:extLst>
              <a:ext uri="{FF2B5EF4-FFF2-40B4-BE49-F238E27FC236}">
                <a16:creationId xmlns:a16="http://schemas.microsoft.com/office/drawing/2014/main" id="{2C7836E7-8DA2-AF04-9604-4CDB88119F1C}"/>
              </a:ext>
            </a:extLst>
          </p:cNvPr>
          <p:cNvSpPr/>
          <p:nvPr/>
        </p:nvSpPr>
        <p:spPr>
          <a:xfrm>
            <a:off x="519048" y="2222798"/>
            <a:ext cx="8083464" cy="20520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2300"/>
              </a:lnSpc>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Harry was born 5 days ago. He has trisomy 21 (Downs Syndrome). </a:t>
            </a:r>
          </a:p>
          <a:p>
            <a:pPr marL="162000" lvl="0" indent="-162000">
              <a:lnSpc>
                <a:spcPts val="2300"/>
              </a:lnSpc>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At first, he was slow to feed and sleepy. His mother Ida supports him to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breastfeed using the dancer hold. </a:t>
            </a:r>
          </a:p>
          <a:p>
            <a:pPr marL="162000" lvl="0" indent="-162000">
              <a:lnSpc>
                <a:spcPts val="2300"/>
              </a:lnSpc>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He is now taking all feeds by breast and has been gaining adequate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weight for the past 3 days.</a:t>
            </a:r>
          </a:p>
        </p:txBody>
      </p:sp>
    </p:spTree>
    <p:extLst>
      <p:ext uri="{BB962C8B-B14F-4D97-AF65-F5344CB8AC3E}">
        <p14:creationId xmlns:p14="http://schemas.microsoft.com/office/powerpoint/2010/main" val="37624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886D1-474F-E9A8-77CF-76C551AB8E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960B86-4C75-89E3-AC52-CBC76A029B5E}"/>
              </a:ext>
            </a:extLst>
          </p:cNvPr>
          <p:cNvSpPr>
            <a:spLocks noGrp="1"/>
          </p:cNvSpPr>
          <p:nvPr>
            <p:ph type="title"/>
          </p:nvPr>
        </p:nvSpPr>
        <p:spPr>
          <a:xfrm>
            <a:off x="1652451" y="281687"/>
            <a:ext cx="6950060" cy="1036800"/>
          </a:xfrm>
        </p:spPr>
        <p:txBody>
          <a:bodyPr/>
          <a:lstStyle/>
          <a:p>
            <a:r>
              <a:rPr lang="en-GB"/>
              <a:t>Prepare for discharge</a:t>
            </a:r>
            <a:endParaRPr lang="en-NO"/>
          </a:p>
        </p:txBody>
      </p:sp>
      <p:sp>
        <p:nvSpPr>
          <p:cNvPr id="4" name="Content Placeholder 1">
            <a:extLst>
              <a:ext uri="{FF2B5EF4-FFF2-40B4-BE49-F238E27FC236}">
                <a16:creationId xmlns:a16="http://schemas.microsoft.com/office/drawing/2014/main" id="{A43C32F8-EE65-43E7-E9EB-541D3312C7F4}"/>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a:t>In groups (mother, nurse-midwife and companion).</a:t>
            </a:r>
          </a:p>
          <a:p>
            <a:pPr marL="0" indent="0">
              <a:buFont typeface="Arial" panose="020B0604020202020204" pitchFamily="34" charset="0"/>
              <a:buNone/>
            </a:pPr>
            <a:endParaRPr lang="en-GB" sz="1800" b="1"/>
          </a:p>
          <a:p>
            <a:pPr marL="0" indent="0">
              <a:lnSpc>
                <a:spcPts val="1500"/>
              </a:lnSpc>
              <a:buFont typeface="Arial" panose="020B0604020202020204" pitchFamily="34" charset="0"/>
              <a:buNone/>
            </a:pPr>
            <a:endParaRPr lang="en-GB" sz="1800" b="1"/>
          </a:p>
          <a:p>
            <a:pPr marL="0" indent="0">
              <a:lnSpc>
                <a:spcPts val="1500"/>
              </a:lnSpc>
              <a:buFont typeface="Arial" panose="020B0604020202020204" pitchFamily="34" charset="0"/>
              <a:buNone/>
            </a:pPr>
            <a:endParaRPr lang="en-GB" sz="1800" b="1"/>
          </a:p>
          <a:p>
            <a:pPr marL="0" indent="0">
              <a:lnSpc>
                <a:spcPts val="1500"/>
              </a:lnSpc>
              <a:spcAft>
                <a:spcPts val="600"/>
              </a:spcAft>
              <a:buNone/>
            </a:pPr>
            <a:endParaRPr lang="en-GB" sz="1800" b="1"/>
          </a:p>
          <a:p>
            <a:pPr marL="0" indent="0">
              <a:spcAft>
                <a:spcPts val="600"/>
              </a:spcAft>
              <a:buNone/>
            </a:pPr>
            <a:r>
              <a:rPr lang="en-GB" sz="1800" b="1"/>
              <a:t>Assess if Ekta is ready for discharge and counsel Leela and her family </a:t>
            </a:r>
            <a:br>
              <a:rPr lang="en-GB" sz="1800" b="1"/>
            </a:br>
            <a:r>
              <a:rPr lang="en-GB" sz="1800" b="1"/>
              <a:t>for care at home.</a:t>
            </a:r>
          </a:p>
          <a:p>
            <a:pPr marL="0" indent="0">
              <a:spcAft>
                <a:spcPts val="600"/>
              </a:spcAft>
              <a:buNone/>
            </a:pPr>
            <a:endParaRPr lang="en-US" sz="1800" b="1"/>
          </a:p>
          <a:p>
            <a:pPr marL="0" indent="0">
              <a:buFont typeface="Arial" panose="020B0604020202020204" pitchFamily="34" charset="0"/>
              <a:buNone/>
            </a:pPr>
            <a:r>
              <a:rPr lang="en-US" sz="1800"/>
              <a:t>Debrief with your team and facilitator.</a:t>
            </a:r>
          </a:p>
          <a:p>
            <a:endParaRPr lang="en-NO" sz="1800"/>
          </a:p>
        </p:txBody>
      </p:sp>
      <p:sp>
        <p:nvSpPr>
          <p:cNvPr id="6" name="Rectangle 5">
            <a:extLst>
              <a:ext uri="{FF2B5EF4-FFF2-40B4-BE49-F238E27FC236}">
                <a16:creationId xmlns:a16="http://schemas.microsoft.com/office/drawing/2014/main" id="{E465DFD5-43B1-92D1-B7DA-8DF8D0CB63A2}"/>
              </a:ext>
            </a:extLst>
          </p:cNvPr>
          <p:cNvSpPr/>
          <p:nvPr/>
        </p:nvSpPr>
        <p:spPr>
          <a:xfrm>
            <a:off x="624680" y="2202920"/>
            <a:ext cx="7977831" cy="1226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Leela gave birth to Ekta 2 days ago by spontaneous vaginal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delivery at term.</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Ekta is breastfeeding well. Leela is preparing to go home. </a:t>
            </a:r>
          </a:p>
        </p:txBody>
      </p:sp>
    </p:spTree>
    <p:extLst>
      <p:ext uri="{BB962C8B-B14F-4D97-AF65-F5344CB8AC3E}">
        <p14:creationId xmlns:p14="http://schemas.microsoft.com/office/powerpoint/2010/main" val="13181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717FED0-F91E-5621-BFBF-5FA92E5FACFC}"/>
              </a:ext>
            </a:extLst>
          </p:cNvPr>
          <p:cNvSpPr>
            <a:spLocks noGrp="1"/>
          </p:cNvSpPr>
          <p:nvPr>
            <p:ph idx="1"/>
          </p:nvPr>
        </p:nvSpPr>
        <p:spPr>
          <a:xfrm>
            <a:off x="897466" y="2178007"/>
            <a:ext cx="6935894" cy="4219858"/>
          </a:xfrm>
        </p:spPr>
        <p:txBody>
          <a:bodyPr/>
          <a:lstStyle/>
          <a:p>
            <a:pPr marL="0" indent="0">
              <a:lnSpc>
                <a:spcPts val="2100"/>
              </a:lnSpc>
              <a:spcAft>
                <a:spcPts val="240"/>
              </a:spcAft>
              <a:buNone/>
            </a:pPr>
            <a:r>
              <a:rPr lang="en-GB" sz="1600" b="1">
                <a:latin typeface="Arial" panose="020B0604020202020204" pitchFamily="34" charset="0"/>
                <a:cs typeface="Arial" panose="020B0604020202020204" pitchFamily="34" charset="0"/>
              </a:rPr>
              <a:t>In this module, you have:</a:t>
            </a:r>
          </a:p>
          <a:p>
            <a:pPr marL="162000" indent="-162000">
              <a:lnSpc>
                <a:spcPts val="2100"/>
              </a:lnSpc>
              <a:spcAft>
                <a:spcPts val="240"/>
              </a:spcAft>
            </a:pPr>
            <a:r>
              <a:rPr lang="en-GB" sz="1600">
                <a:latin typeface="Arial" panose="020B0604020202020204" pitchFamily="34" charset="0"/>
                <a:cs typeface="Arial" panose="020B0604020202020204" pitchFamily="34" charset="0"/>
              </a:rPr>
              <a:t>Applied discharge criteria to decide if a newborn is ready to go home</a:t>
            </a:r>
          </a:p>
          <a:p>
            <a:pPr marL="162000" indent="-162000">
              <a:lnSpc>
                <a:spcPts val="2100"/>
              </a:lnSpc>
              <a:spcAft>
                <a:spcPts val="240"/>
              </a:spcAft>
            </a:pPr>
            <a:r>
              <a:rPr lang="en-GB" sz="1600">
                <a:latin typeface="Arial" panose="020B0604020202020204" pitchFamily="34" charset="0"/>
                <a:cs typeface="Arial" panose="020B0604020202020204" pitchFamily="34" charset="0"/>
              </a:rPr>
              <a:t>Counselled caregivers on</a:t>
            </a:r>
          </a:p>
          <a:p>
            <a:pPr lvl="2" indent="-162000">
              <a:lnSpc>
                <a:spcPts val="2100"/>
              </a:lnSpc>
              <a:spcAft>
                <a:spcPts val="240"/>
              </a:spcAft>
            </a:pPr>
            <a:r>
              <a:rPr lang="en-GB" sz="1600">
                <a:latin typeface="Arial" panose="020B0604020202020204" pitchFamily="34" charset="0"/>
                <a:cs typeface="Arial" panose="020B0604020202020204" pitchFamily="34" charset="0"/>
              </a:rPr>
              <a:t>how to care for the baby at home (including nurturing, responsive care) and when to return for postnatal visits and follow-up</a:t>
            </a:r>
          </a:p>
          <a:p>
            <a:pPr lvl="2" indent="-162000">
              <a:lnSpc>
                <a:spcPts val="2100"/>
              </a:lnSpc>
              <a:spcAft>
                <a:spcPts val="240"/>
              </a:spcAft>
            </a:pPr>
            <a:r>
              <a:rPr lang="en-GB" sz="1600">
                <a:latin typeface="Arial" panose="020B0604020202020204" pitchFamily="34" charset="0"/>
                <a:cs typeface="Arial" panose="020B0604020202020204" pitchFamily="34" charset="0"/>
              </a:rPr>
              <a:t>how to identify health problems and danger signs and where and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when to seek care </a:t>
            </a:r>
          </a:p>
          <a:p>
            <a:pPr lvl="2" indent="-162000">
              <a:lnSpc>
                <a:spcPts val="2100"/>
              </a:lnSpc>
              <a:spcAft>
                <a:spcPts val="240"/>
              </a:spcAft>
            </a:pPr>
            <a:r>
              <a:rPr lang="en-GB" sz="1600">
                <a:latin typeface="Arial" panose="020B0604020202020204" pitchFamily="34" charset="0"/>
                <a:cs typeface="Arial" panose="020B0604020202020204" pitchFamily="34" charset="0"/>
              </a:rPr>
              <a:t>the timing and content of postnatal care visits.</a:t>
            </a:r>
          </a:p>
          <a:p>
            <a:pPr marL="162000" indent="-162000">
              <a:lnSpc>
                <a:spcPts val="2100"/>
              </a:lnSpc>
              <a:spcAft>
                <a:spcPts val="240"/>
              </a:spcAft>
            </a:pPr>
            <a:r>
              <a:rPr lang="en-GB" sz="1600">
                <a:latin typeface="Arial" panose="020B0604020202020204" pitchFamily="34" charset="0"/>
                <a:cs typeface="Arial" panose="020B0604020202020204" pitchFamily="34" charset="0"/>
              </a:rPr>
              <a:t>Demonstrated counselling for nurturing care at home, building the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mother’s confidence and capabilities.</a:t>
            </a:r>
          </a:p>
          <a:p>
            <a:pPr>
              <a:lnSpc>
                <a:spcPts val="2100"/>
              </a:lnSpc>
              <a:spcAft>
                <a:spcPts val="240"/>
              </a:spcAft>
            </a:pPr>
            <a:endParaRPr lang="en-GB" sz="1600">
              <a:latin typeface="Arial" panose="020B0604020202020204" pitchFamily="34" charset="0"/>
              <a:cs typeface="Arial" panose="020B0604020202020204" pitchFamily="34" charset="0"/>
            </a:endParaRPr>
          </a:p>
          <a:p>
            <a:pPr>
              <a:lnSpc>
                <a:spcPts val="2100"/>
              </a:lnSpc>
              <a:spcAft>
                <a:spcPts val="240"/>
              </a:spcAft>
            </a:pPr>
            <a:endParaRPr lang="en-GB" sz="1600">
              <a:latin typeface="Arial" panose="020B0604020202020204" pitchFamily="34" charset="0"/>
              <a:cs typeface="Arial" panose="020B0604020202020204" pitchFamily="34" charset="0"/>
            </a:endParaRPr>
          </a:p>
          <a:p>
            <a:pPr>
              <a:lnSpc>
                <a:spcPts val="2100"/>
              </a:lnSpc>
              <a:spcAft>
                <a:spcPts val="240"/>
              </a:spcAft>
            </a:pPr>
            <a:endParaRPr lang="en-GB" sz="1600">
              <a:latin typeface="Arial" panose="020B0604020202020204" pitchFamily="34" charset="0"/>
              <a:cs typeface="Arial" panose="020B0604020202020204" pitchFamily="34" charset="0"/>
            </a:endParaRPr>
          </a:p>
          <a:p>
            <a:pPr>
              <a:lnSpc>
                <a:spcPts val="2100"/>
              </a:lnSpc>
              <a:spcAft>
                <a:spcPts val="240"/>
              </a:spcAft>
            </a:pPr>
            <a:endParaRPr lang="en-GB" sz="1600">
              <a:latin typeface="Arial" panose="020B0604020202020204" pitchFamily="34" charset="0"/>
              <a:cs typeface="Arial" panose="020B0604020202020204" pitchFamily="34" charset="0"/>
            </a:endParaRPr>
          </a:p>
          <a:p>
            <a:pPr>
              <a:lnSpc>
                <a:spcPts val="2100"/>
              </a:lnSpc>
              <a:spcAft>
                <a:spcPts val="240"/>
              </a:spcAft>
            </a:pPr>
            <a:endParaRPr lang="en-NO" sz="160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A69281B-EE97-1B95-D7D4-182EE5C6DF4F}"/>
              </a:ext>
            </a:extLst>
          </p:cNvPr>
          <p:cNvSpPr txBox="1">
            <a:spLocks/>
          </p:cNvSpPr>
          <p:nvPr/>
        </p:nvSpPr>
        <p:spPr>
          <a:xfrm>
            <a:off x="0" y="587351"/>
            <a:ext cx="9141354" cy="1872070"/>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en-NO"/>
              <a:t>Summary</a:t>
            </a:r>
          </a:p>
        </p:txBody>
      </p:sp>
    </p:spTree>
    <p:extLst>
      <p:ext uri="{BB962C8B-B14F-4D97-AF65-F5344CB8AC3E}">
        <p14:creationId xmlns:p14="http://schemas.microsoft.com/office/powerpoint/2010/main" val="28092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4E269-E886-FAF8-A62D-FFD24D938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6" y="1670670"/>
            <a:ext cx="3454386" cy="4888391"/>
          </a:xfrm>
          <a:prstGeom prst="rect">
            <a:avLst/>
          </a:prstGeom>
          <a:solidFill>
            <a:schemeClr val="bg1"/>
          </a:solidFill>
        </p:spPr>
      </p:pic>
    </p:spTree>
    <p:extLst>
      <p:ext uri="{BB962C8B-B14F-4D97-AF65-F5344CB8AC3E}">
        <p14:creationId xmlns:p14="http://schemas.microsoft.com/office/powerpoint/2010/main" val="276738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6FCD84-A887-F3AD-9A08-F0A8AA086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5" y="1670670"/>
            <a:ext cx="3454386" cy="4888391"/>
          </a:xfrm>
          <a:prstGeom prst="rect">
            <a:avLst/>
          </a:prstGeom>
          <a:solidFill>
            <a:schemeClr val="bg1"/>
          </a:solidFill>
        </p:spPr>
      </p:pic>
    </p:spTree>
    <p:extLst>
      <p:ext uri="{BB962C8B-B14F-4D97-AF65-F5344CB8AC3E}">
        <p14:creationId xmlns:p14="http://schemas.microsoft.com/office/powerpoint/2010/main" val="359964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brochure of a child development program&#10;&#10;Description automatically generated">
            <a:hlinkClick r:id="rId3"/>
            <a:extLst>
              <a:ext uri="{FF2B5EF4-FFF2-40B4-BE49-F238E27FC236}">
                <a16:creationId xmlns:a16="http://schemas.microsoft.com/office/drawing/2014/main" id="{2B39C351-DE7E-02FB-BE2C-87D3DF655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004" y="1712577"/>
            <a:ext cx="1066111" cy="1513877"/>
          </a:xfrm>
          <a:prstGeom prst="rect">
            <a:avLst/>
          </a:prstGeom>
        </p:spPr>
      </p:pic>
      <p:pic>
        <p:nvPicPr>
          <p:cNvPr id="39" name="Picture 38" descr="A blue and yellow cover with white text&#10;&#10;Description automatically generated">
            <a:hlinkClick r:id="rId5"/>
            <a:extLst>
              <a:ext uri="{FF2B5EF4-FFF2-40B4-BE49-F238E27FC236}">
                <a16:creationId xmlns:a16="http://schemas.microsoft.com/office/drawing/2014/main" id="{DCE2C536-0952-7B37-71D2-95CD909154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7198" y="3329010"/>
            <a:ext cx="1053950" cy="1382229"/>
          </a:xfrm>
          <a:prstGeom prst="rect">
            <a:avLst/>
          </a:prstGeom>
        </p:spPr>
      </p:pic>
      <p:pic>
        <p:nvPicPr>
          <p:cNvPr id="20" name="Picture 19" descr="A poster of a child and a baby&#10;&#10;Description automatically generated">
            <a:hlinkClick r:id="rId7"/>
            <a:extLst>
              <a:ext uri="{FF2B5EF4-FFF2-40B4-BE49-F238E27FC236}">
                <a16:creationId xmlns:a16="http://schemas.microsoft.com/office/drawing/2014/main" id="{D1A32D36-D118-F058-EB8C-5C9D6EA26D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2580" y="3329010"/>
            <a:ext cx="1001994" cy="1431420"/>
          </a:xfrm>
          <a:prstGeom prst="rect">
            <a:avLst/>
          </a:prstGeom>
        </p:spPr>
      </p:pic>
      <p:pic>
        <p:nvPicPr>
          <p:cNvPr id="12" name="Picture 11" descr="A book cover of a group of people&#10;&#10;Description automatically generated">
            <a:hlinkClick r:id="rId9"/>
            <a:extLst>
              <a:ext uri="{FF2B5EF4-FFF2-40B4-BE49-F238E27FC236}">
                <a16:creationId xmlns:a16="http://schemas.microsoft.com/office/drawing/2014/main" id="{75171C26-3B01-3A00-9DCF-39C8A574C5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7882" y="1729694"/>
            <a:ext cx="1063706" cy="1519580"/>
          </a:xfrm>
          <a:prstGeom prst="rect">
            <a:avLst/>
          </a:prstGeom>
        </p:spPr>
      </p:pic>
      <p:pic>
        <p:nvPicPr>
          <p:cNvPr id="7" name="Picture 6" descr="A person holding a baby&#10;&#10;Description automatically generated">
            <a:hlinkClick r:id="rId11"/>
            <a:extLst>
              <a:ext uri="{FF2B5EF4-FFF2-40B4-BE49-F238E27FC236}">
                <a16:creationId xmlns:a16="http://schemas.microsoft.com/office/drawing/2014/main" id="{4D3ACD7F-FF50-79AA-D4BD-68C5673500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83501" y="3346274"/>
            <a:ext cx="986853" cy="1462004"/>
          </a:xfrm>
          <a:prstGeom prst="rect">
            <a:avLst/>
          </a:prstGeom>
        </p:spPr>
      </p:pic>
      <p:pic>
        <p:nvPicPr>
          <p:cNvPr id="3" name="Picture 2" descr="A group of women holding babies&#10;&#10;Description automatically generated">
            <a:hlinkClick r:id="rId13"/>
            <a:extLst>
              <a:ext uri="{FF2B5EF4-FFF2-40B4-BE49-F238E27FC236}">
                <a16:creationId xmlns:a16="http://schemas.microsoft.com/office/drawing/2014/main" id="{08ABB52B-5E57-3862-AA9A-FB085F5E714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21665" y="1723506"/>
            <a:ext cx="1025716" cy="1519580"/>
          </a:xfrm>
          <a:prstGeom prst="rect">
            <a:avLst/>
          </a:prstGeom>
        </p:spPr>
      </p:pic>
      <p:grpSp>
        <p:nvGrpSpPr>
          <p:cNvPr id="24" name="Group 23">
            <a:extLst>
              <a:ext uri="{FF2B5EF4-FFF2-40B4-BE49-F238E27FC236}">
                <a16:creationId xmlns:a16="http://schemas.microsoft.com/office/drawing/2014/main" id="{0A595EDF-7A56-926C-5559-0D425215948C}"/>
              </a:ext>
            </a:extLst>
          </p:cNvPr>
          <p:cNvGrpSpPr/>
          <p:nvPr/>
        </p:nvGrpSpPr>
        <p:grpSpPr>
          <a:xfrm>
            <a:off x="621053" y="5491321"/>
            <a:ext cx="3455819" cy="360000"/>
            <a:chOff x="654109" y="5006404"/>
            <a:chExt cx="3455819" cy="360000"/>
          </a:xfrm>
        </p:grpSpPr>
        <p:sp>
          <p:nvSpPr>
            <p:cNvPr id="26" name="TextBox 25">
              <a:extLst>
                <a:ext uri="{FF2B5EF4-FFF2-40B4-BE49-F238E27FC236}">
                  <a16:creationId xmlns:a16="http://schemas.microsoft.com/office/drawing/2014/main" id="{53A1577B-A10A-2D0F-FE50-49778E617A6F}"/>
                </a:ext>
              </a:extLst>
            </p:cNvPr>
            <p:cNvSpPr txBox="1"/>
            <p:nvPr/>
          </p:nvSpPr>
          <p:spPr>
            <a:xfrm>
              <a:off x="1051761" y="5042039"/>
              <a:ext cx="3058167" cy="261610"/>
            </a:xfrm>
            <a:prstGeom prst="rect">
              <a:avLst/>
            </a:prstGeom>
            <a:noFill/>
          </p:spPr>
          <p:txBody>
            <a:bodyPr wrap="square">
              <a:spAutoFit/>
            </a:bodyPr>
            <a:lstStyle/>
            <a:p>
              <a:r>
                <a:rPr lang="en-GB" sz="1100" i="1" u="sng" kern="100">
                  <a:solidFill>
                    <a:srgbClr val="0563C1"/>
                  </a:solidFill>
                  <a:latin typeface="Arial" panose="020B0604020202020204" pitchFamily="34" charset="0"/>
                  <a:ea typeface="Microsoft YaHei" panose="020B0503020204020204" pitchFamily="34" charset="-122"/>
                  <a:cs typeface="Arial" panose="020B0604020202020204" pitchFamily="34" charset="0"/>
                  <a:hlinkClick r:id="rId15"/>
                </a:rPr>
                <a:t>UNICEF Learn ECD</a:t>
              </a:r>
              <a:endParaRPr lang="en-GB" sz="1100" i="1" u="sng" kern="100">
                <a:solidFill>
                  <a:srgbClr val="0563C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30" name="Picture 29" descr="A blue circle with a white camera&#10;&#10;Description automatically generated">
              <a:extLst>
                <a:ext uri="{FF2B5EF4-FFF2-40B4-BE49-F238E27FC236}">
                  <a16:creationId xmlns:a16="http://schemas.microsoft.com/office/drawing/2014/main" id="{C6186B00-77E7-A8CC-BECF-E9BF44B034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4109" y="5006404"/>
              <a:ext cx="360000" cy="360000"/>
            </a:xfrm>
            <a:prstGeom prst="rect">
              <a:avLst/>
            </a:prstGeom>
          </p:spPr>
        </p:pic>
      </p:grpSp>
      <p:sp>
        <p:nvSpPr>
          <p:cNvPr id="33" name="TextBox 32">
            <a:extLst>
              <a:ext uri="{FF2B5EF4-FFF2-40B4-BE49-F238E27FC236}">
                <a16:creationId xmlns:a16="http://schemas.microsoft.com/office/drawing/2014/main" id="{4B8D8799-966B-BD09-F1C4-25DC3AE3800C}"/>
              </a:ext>
            </a:extLst>
          </p:cNvPr>
          <p:cNvSpPr txBox="1"/>
          <p:nvPr/>
        </p:nvSpPr>
        <p:spPr>
          <a:xfrm>
            <a:off x="6312201" y="6158427"/>
            <a:ext cx="4412064" cy="261610"/>
          </a:xfrm>
          <a:prstGeom prst="rect">
            <a:avLst/>
          </a:prstGeom>
          <a:noFill/>
        </p:spPr>
        <p:txBody>
          <a:bodyPr wrap="square" rtlCol="0">
            <a:spAutoFit/>
          </a:bodyPr>
          <a:lstStyle/>
          <a:p>
            <a:pPr marL="0" marR="0" lvl="0" indent="0" defTabSz="870393" rtl="0" eaLnBrk="1" fontAlgn="base" latinLnBrk="0" hangingPunct="1">
              <a:lnSpc>
                <a:spcPct val="100000"/>
              </a:lnSpc>
              <a:spcBef>
                <a:spcPts val="952"/>
              </a:spcBef>
              <a:spcAft>
                <a:spcPct val="0"/>
              </a:spcAft>
              <a:buClrTx/>
              <a:buSzTx/>
              <a:buFont typeface="Arial" panose="020B0604020202020204" pitchFamily="34" charset="0"/>
              <a:buNone/>
              <a:tabLst/>
              <a:defRPr/>
            </a:pPr>
            <a:r>
              <a:rPr kumimoji="0" lang="en-US" sz="1100" b="0" i="1" u="none" strike="noStrike" kern="1200" cap="none" spc="0" normalizeH="0" baseline="0" noProof="0">
                <a:ln>
                  <a:noFill/>
                </a:ln>
                <a:solidFill>
                  <a:srgbClr val="A5A5A5">
                    <a:lumMod val="50000"/>
                  </a:srgbClr>
                </a:solidFill>
                <a:effectLst/>
                <a:uLnTx/>
                <a:uFillTx/>
                <a:latin typeface="Arial" panose="020B0604020202020204" pitchFamily="34" charset="0"/>
                <a:ea typeface="+mn-ea"/>
                <a:cs typeface="Arial" panose="020B0604020202020204" pitchFamily="34" charset="0"/>
                <a:hlinkClick r:id="rId17"/>
              </a:rPr>
              <a:t>Country profiles Countdown 2030</a:t>
            </a:r>
            <a:r>
              <a:rPr kumimoji="0" lang="en-US" sz="1100" b="0" i="1" u="none" strike="noStrike" kern="1200" cap="none" spc="0" normalizeH="0" baseline="0" noProof="0">
                <a:ln>
                  <a:noFill/>
                </a:ln>
                <a:solidFill>
                  <a:srgbClr val="A5A5A5">
                    <a:lumMod val="50000"/>
                  </a:srgbClr>
                </a:solidFill>
                <a:effectLst/>
                <a:uLnTx/>
                <a:uFillTx/>
                <a:latin typeface="Arial" panose="020B0604020202020204" pitchFamily="34" charset="0"/>
                <a:ea typeface="+mn-ea"/>
                <a:cs typeface="Arial" panose="020B0604020202020204" pitchFamily="34" charset="0"/>
              </a:rPr>
              <a:t>.</a:t>
            </a:r>
          </a:p>
        </p:txBody>
      </p:sp>
      <p:sp>
        <p:nvSpPr>
          <p:cNvPr id="34" name="TextBox 33">
            <a:extLst>
              <a:ext uri="{FF2B5EF4-FFF2-40B4-BE49-F238E27FC236}">
                <a16:creationId xmlns:a16="http://schemas.microsoft.com/office/drawing/2014/main" id="{56CCCD17-D865-79F7-2E04-E50CC1C984E4}"/>
              </a:ext>
            </a:extLst>
          </p:cNvPr>
          <p:cNvSpPr txBox="1"/>
          <p:nvPr/>
        </p:nvSpPr>
        <p:spPr>
          <a:xfrm>
            <a:off x="-477520" y="3759200"/>
            <a:ext cx="184731" cy="369332"/>
          </a:xfrm>
          <a:prstGeom prst="rect">
            <a:avLst/>
          </a:prstGeom>
          <a:noFill/>
          <a:ln>
            <a:noFill/>
          </a:ln>
        </p:spPr>
        <p:txBody>
          <a:bodyPr wrap="none" rtlCol="0">
            <a:spAutoFit/>
          </a:bodyPr>
          <a:lstStyle/>
          <a:p>
            <a:endParaRPr lang="en-NO"/>
          </a:p>
        </p:txBody>
      </p:sp>
      <p:sp>
        <p:nvSpPr>
          <p:cNvPr id="4" name="Title 2">
            <a:extLst>
              <a:ext uri="{FF2B5EF4-FFF2-40B4-BE49-F238E27FC236}">
                <a16:creationId xmlns:a16="http://schemas.microsoft.com/office/drawing/2014/main" id="{BC4458E8-1E8A-A84E-D997-EEE7EF33EB20}"/>
              </a:ext>
            </a:extLst>
          </p:cNvPr>
          <p:cNvSpPr txBox="1">
            <a:spLocks/>
          </p:cNvSpPr>
          <p:nvPr/>
        </p:nvSpPr>
        <p:spPr>
          <a:xfrm>
            <a:off x="0" y="0"/>
            <a:ext cx="9141354" cy="1734851"/>
          </a:xfrm>
          <a:prstGeom prst="rect">
            <a:avLst/>
          </a:prstGeom>
        </p:spPr>
        <p:txBody>
          <a:bodyPr vert="horz" lIns="91440" tIns="45720" rIns="91440" bIns="45720" rtlCol="0" anchor="ctr">
            <a:noAutofit/>
          </a:bodyPr>
          <a:lstStyle>
            <a:lvl1pPr algn="ctr" defTabSz="652795" rtl="0" eaLnBrk="1" latinLnBrk="0" hangingPunct="1">
              <a:lnSpc>
                <a:spcPct val="10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a:lstStyle>
          <a:p>
            <a:r>
              <a:rPr lang="en-GB"/>
              <a:t>References and additional resources</a:t>
            </a:r>
            <a:endParaRPr lang="en-NO"/>
          </a:p>
        </p:txBody>
      </p:sp>
      <p:pic>
        <p:nvPicPr>
          <p:cNvPr id="5" name="Content Placeholder 3">
            <a:hlinkClick r:id="rId18"/>
            <a:extLst>
              <a:ext uri="{FF2B5EF4-FFF2-40B4-BE49-F238E27FC236}">
                <a16:creationId xmlns:a16="http://schemas.microsoft.com/office/drawing/2014/main" id="{20957D24-8AAB-C851-8AD9-5CB98BA747E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21053" y="3329010"/>
            <a:ext cx="1029096" cy="1305960"/>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8" name="Picture 7">
            <a:hlinkClick r:id="rId20"/>
            <a:extLst>
              <a:ext uri="{FF2B5EF4-FFF2-40B4-BE49-F238E27FC236}">
                <a16:creationId xmlns:a16="http://schemas.microsoft.com/office/drawing/2014/main" id="{B902E106-11F4-3527-769F-26E23A3C0260}"/>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21053" y="1724011"/>
            <a:ext cx="1047675" cy="1484986"/>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9" name="Picture 8">
            <a:hlinkClick r:id="rId22"/>
            <a:extLst>
              <a:ext uri="{FF2B5EF4-FFF2-40B4-BE49-F238E27FC236}">
                <a16:creationId xmlns:a16="http://schemas.microsoft.com/office/drawing/2014/main" id="{BD06104F-28C4-9883-D410-FD629AE622C9}"/>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095068" y="5040504"/>
            <a:ext cx="1217133" cy="1326183"/>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11" name="Picture 10">
            <a:hlinkClick r:id="rId24"/>
            <a:extLst>
              <a:ext uri="{FF2B5EF4-FFF2-40B4-BE49-F238E27FC236}">
                <a16:creationId xmlns:a16="http://schemas.microsoft.com/office/drawing/2014/main" id="{A3962CE0-001A-24F4-DCA0-086F9F4C8EFE}"/>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5274922" y="1724011"/>
            <a:ext cx="1057120" cy="1507730"/>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15" name="Picture 14">
            <a:hlinkClick r:id="rId26"/>
            <a:extLst>
              <a:ext uri="{FF2B5EF4-FFF2-40B4-BE49-F238E27FC236}">
                <a16:creationId xmlns:a16="http://schemas.microsoft.com/office/drawing/2014/main" id="{0B49DC20-5B39-BA57-9424-9E0B9EEAF731}"/>
              </a:ext>
            </a:extLst>
          </p:cNvPr>
          <p:cNvPicPr>
            <a:picLocks noChangeAspect="1"/>
          </p:cNvPicPr>
          <p:nvPr/>
        </p:nvPicPr>
        <p:blipFill rotWithShape="1">
          <a:blip r:embed="rId27"/>
          <a:srcRect b="2165"/>
          <a:stretch/>
        </p:blipFill>
        <p:spPr>
          <a:xfrm>
            <a:off x="1790499" y="3339112"/>
            <a:ext cx="1029095" cy="1467838"/>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16" name="Picture 2" descr="WHO recommendations on maternal and newborn care for a positive postnatal experience">
            <a:hlinkClick r:id="rId28"/>
            <a:extLst>
              <a:ext uri="{FF2B5EF4-FFF2-40B4-BE49-F238E27FC236}">
                <a16:creationId xmlns:a16="http://schemas.microsoft.com/office/drawing/2014/main" id="{86FF1A9A-7292-ACD3-6234-D813BFEDA5CF}"/>
              </a:ext>
            </a:extLst>
          </p:cNvPr>
          <p:cNvPicPr>
            <a:picLocks noChangeAspect="1" noChangeArrowheads="1"/>
          </p:cNvPicPr>
          <p:nvPr/>
        </p:nvPicPr>
        <p:blipFill>
          <a:blip r:embed="rId29">
            <a:extLst>
              <a:ext uri="{28A0092B-C50C-407E-A947-70E740481C1C}">
                <a14:useLocalDpi xmlns:a14="http://schemas.microsoft.com/office/drawing/2010/main" val="0"/>
              </a:ext>
            </a:extLst>
          </a:blip>
          <a:stretch>
            <a:fillRect/>
          </a:stretch>
        </p:blipFill>
        <p:spPr bwMode="auto">
          <a:xfrm>
            <a:off x="1780172" y="1724011"/>
            <a:ext cx="1058225" cy="1493966"/>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17" name="Picture 16">
            <a:hlinkClick r:id="rId30"/>
            <a:extLst>
              <a:ext uri="{FF2B5EF4-FFF2-40B4-BE49-F238E27FC236}">
                <a16:creationId xmlns:a16="http://schemas.microsoft.com/office/drawing/2014/main" id="{716ACDFE-27AC-0BFE-6572-C34599444F24}"/>
              </a:ext>
            </a:extLst>
          </p:cNvPr>
          <p:cNvPicPr>
            <a:picLocks noChangeAspect="1"/>
          </p:cNvPicPr>
          <p:nvPr/>
        </p:nvPicPr>
        <p:blipFill rotWithShape="1">
          <a:blip r:embed="rId31"/>
          <a:srcRect l="5422" t="3696" r="5731" b="1985"/>
          <a:stretch/>
        </p:blipFill>
        <p:spPr>
          <a:xfrm>
            <a:off x="4114525" y="5040504"/>
            <a:ext cx="908138" cy="1326183"/>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18" name="Content Placeholder 8">
            <a:hlinkClick r:id="rId32"/>
            <a:extLst>
              <a:ext uri="{FF2B5EF4-FFF2-40B4-BE49-F238E27FC236}">
                <a16:creationId xmlns:a16="http://schemas.microsoft.com/office/drawing/2014/main" id="{81CA36E6-5999-5E4E-17BB-6CA82EDEB5D0}"/>
              </a:ext>
            </a:extLst>
          </p:cNvPr>
          <p:cNvPicPr>
            <a:picLocks noChangeAspect="1"/>
          </p:cNvPicPr>
          <p:nvPr/>
        </p:nvPicPr>
        <p:blipFill rotWithShape="1">
          <a:blip r:embed="rId33"/>
          <a:srcRect l="3317" t="1298" r="3785" b="1956"/>
          <a:stretch/>
        </p:blipFill>
        <p:spPr>
          <a:xfrm>
            <a:off x="4115987" y="3339111"/>
            <a:ext cx="1052475" cy="1553708"/>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19" name="Picture 2" descr="WHO guidelines on parenting interventions to prevent maltreatment and enhance parent–child relationships with children aged 0–17 years">
            <a:hlinkClick r:id="rId34"/>
            <a:extLst>
              <a:ext uri="{FF2B5EF4-FFF2-40B4-BE49-F238E27FC236}">
                <a16:creationId xmlns:a16="http://schemas.microsoft.com/office/drawing/2014/main" id="{DD82D490-5655-BEF9-EBE3-779CAB77D84C}"/>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49841" y="1724011"/>
            <a:ext cx="1058225" cy="1493965"/>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27" name="Picture 2">
            <a:hlinkClick r:id="rId36"/>
            <a:extLst>
              <a:ext uri="{FF2B5EF4-FFF2-40B4-BE49-F238E27FC236}">
                <a16:creationId xmlns:a16="http://schemas.microsoft.com/office/drawing/2014/main" id="{6915F2DD-417C-E386-C6E3-ED7E91C74CD3}"/>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433340" y="3334060"/>
            <a:ext cx="1014041" cy="1435258"/>
          </a:xfrm>
          <a:prstGeom prst="rect">
            <a:avLst/>
          </a:prstGeom>
          <a:ln w="6350">
            <a:noFill/>
          </a:ln>
        </p:spPr>
        <p:style>
          <a:lnRef idx="2">
            <a:schemeClr val="dk1"/>
          </a:lnRef>
          <a:fillRef idx="1">
            <a:schemeClr val="lt1"/>
          </a:fillRef>
          <a:effectRef idx="0">
            <a:schemeClr val="dk1"/>
          </a:effectRef>
          <a:fontRef idx="minor">
            <a:schemeClr val="dk1"/>
          </a:fontRef>
        </p:style>
      </p:pic>
      <p:pic>
        <p:nvPicPr>
          <p:cNvPr id="29" name="Picture 28">
            <a:extLst>
              <a:ext uri="{FF2B5EF4-FFF2-40B4-BE49-F238E27FC236}">
                <a16:creationId xmlns:a16="http://schemas.microsoft.com/office/drawing/2014/main" id="{D29012FC-1D83-4ECC-5D11-1FD1F2768238}"/>
              </a:ext>
            </a:extLst>
          </p:cNvPr>
          <p:cNvPicPr>
            <a:picLocks noChangeAspect="1"/>
          </p:cNvPicPr>
          <p:nvPr/>
        </p:nvPicPr>
        <p:blipFill rotWithShape="1">
          <a:blip r:embed="rId38" cstate="screen">
            <a:extLst>
              <a:ext uri="{28A0092B-C50C-407E-A947-70E740481C1C}">
                <a14:useLocalDpi xmlns:a14="http://schemas.microsoft.com/office/drawing/2010/main"/>
              </a:ext>
            </a:extLst>
          </a:blip>
          <a:srcRect/>
          <a:stretch/>
        </p:blipFill>
        <p:spPr>
          <a:xfrm>
            <a:off x="6384606" y="5039553"/>
            <a:ext cx="1687548" cy="1075911"/>
          </a:xfrm>
          <a:prstGeom prst="rect">
            <a:avLst/>
          </a:prstGeom>
          <a:solidFill>
            <a:schemeClr val="bg1"/>
          </a:solidFill>
          <a:ln w="6350">
            <a:noFill/>
          </a:ln>
        </p:spPr>
      </p:pic>
      <p:pic>
        <p:nvPicPr>
          <p:cNvPr id="1026" name="Picture 2" descr="Improving the health and wellbeing of children and adolescents: guidance on scheduled child and adolescent well-care visits">
            <a:hlinkClick r:id="rId39"/>
            <a:extLst>
              <a:ext uri="{FF2B5EF4-FFF2-40B4-BE49-F238E27FC236}">
                <a16:creationId xmlns:a16="http://schemas.microsoft.com/office/drawing/2014/main" id="{7EC6F045-45A0-ED49-BC69-025823E7CF6C}"/>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872256" y="4980362"/>
            <a:ext cx="1058225" cy="14939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erson giving a child a vaccination&#10;&#10;Description automatically generated">
            <a:hlinkClick r:id="rId22"/>
            <a:extLst>
              <a:ext uri="{FF2B5EF4-FFF2-40B4-BE49-F238E27FC236}">
                <a16:creationId xmlns:a16="http://schemas.microsoft.com/office/drawing/2014/main" id="{E7EB19A0-C38E-CC31-929E-B7DC38B7C3DA}"/>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rot="780000">
            <a:off x="5438015" y="5203869"/>
            <a:ext cx="693235" cy="1044044"/>
          </a:xfrm>
          <a:prstGeom prst="rect">
            <a:avLst/>
          </a:prstGeom>
        </p:spPr>
      </p:pic>
    </p:spTree>
    <p:extLst>
      <p:ext uri="{BB962C8B-B14F-4D97-AF65-F5344CB8AC3E}">
        <p14:creationId xmlns:p14="http://schemas.microsoft.com/office/powerpoint/2010/main" val="399701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group of people holding a baby&#10;&#10;Description automatically generated">
            <a:extLst>
              <a:ext uri="{FF2B5EF4-FFF2-40B4-BE49-F238E27FC236}">
                <a16:creationId xmlns:a16="http://schemas.microsoft.com/office/drawing/2014/main" id="{F1870AE5-44BD-1584-EE5B-82761A1EB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01" y="3426291"/>
            <a:ext cx="2743200" cy="2743200"/>
          </a:xfrm>
          <a:prstGeom prst="rect">
            <a:avLst/>
          </a:prstGeom>
        </p:spPr>
      </p:pic>
      <p:pic>
        <p:nvPicPr>
          <p:cNvPr id="4" name="Content Placeholder 4">
            <a:extLst>
              <a:ext uri="{FF2B5EF4-FFF2-40B4-BE49-F238E27FC236}">
                <a16:creationId xmlns:a16="http://schemas.microsoft.com/office/drawing/2014/main" id="{F7377281-3412-109B-7331-43FB99692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485" y="617979"/>
            <a:ext cx="2743200" cy="2743200"/>
          </a:xfrm>
          <a:prstGeom prst="rect">
            <a:avLst/>
          </a:prstGeom>
        </p:spPr>
      </p:pic>
      <p:pic>
        <p:nvPicPr>
          <p:cNvPr id="5" name="Picture 4">
            <a:extLst>
              <a:ext uri="{FF2B5EF4-FFF2-40B4-BE49-F238E27FC236}">
                <a16:creationId xmlns:a16="http://schemas.microsoft.com/office/drawing/2014/main" id="{222EB0B2-3520-C138-6D02-EED3599760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485" y="3426291"/>
            <a:ext cx="2743200" cy="2743200"/>
          </a:xfrm>
          <a:prstGeom prst="rect">
            <a:avLst/>
          </a:prstGeom>
        </p:spPr>
      </p:pic>
      <p:pic>
        <p:nvPicPr>
          <p:cNvPr id="6" name="Picture 5">
            <a:extLst>
              <a:ext uri="{FF2B5EF4-FFF2-40B4-BE49-F238E27FC236}">
                <a16:creationId xmlns:a16="http://schemas.microsoft.com/office/drawing/2014/main" id="{B6B976E0-CAF1-C47B-36B3-1DAE2347A6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901" y="617979"/>
            <a:ext cx="2743200" cy="2743200"/>
          </a:xfrm>
          <a:prstGeom prst="rect">
            <a:avLst/>
          </a:prstGeom>
        </p:spPr>
      </p:pic>
    </p:spTree>
    <p:extLst>
      <p:ext uri="{BB962C8B-B14F-4D97-AF65-F5344CB8AC3E}">
        <p14:creationId xmlns:p14="http://schemas.microsoft.com/office/powerpoint/2010/main" val="207116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a baby lying on a bed&#10;&#10;Description automatically generated">
            <a:extLst>
              <a:ext uri="{FF2B5EF4-FFF2-40B4-BE49-F238E27FC236}">
                <a16:creationId xmlns:a16="http://schemas.microsoft.com/office/drawing/2014/main" id="{AB773EFF-376B-026D-FE14-59454C021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85" y="1716353"/>
            <a:ext cx="2656407" cy="3977869"/>
          </a:xfrm>
          <a:prstGeom prst="rect">
            <a:avLst/>
          </a:prstGeom>
        </p:spPr>
      </p:pic>
      <p:sp>
        <p:nvSpPr>
          <p:cNvPr id="3" name="Title 2">
            <a:extLst>
              <a:ext uri="{FF2B5EF4-FFF2-40B4-BE49-F238E27FC236}">
                <a16:creationId xmlns:a16="http://schemas.microsoft.com/office/drawing/2014/main" id="{D8233322-27D3-8137-377A-C34771DDEDD6}"/>
              </a:ext>
            </a:extLst>
          </p:cNvPr>
          <p:cNvSpPr>
            <a:spLocks noGrp="1"/>
          </p:cNvSpPr>
          <p:nvPr>
            <p:ph type="title"/>
          </p:nvPr>
        </p:nvSpPr>
        <p:spPr>
          <a:prstGeom prst="rect">
            <a:avLst/>
          </a:prstGeom>
        </p:spPr>
        <p:txBody>
          <a:bodyPr/>
          <a:lstStyle/>
          <a:p>
            <a:pPr algn="ctr"/>
            <a:r>
              <a:rPr lang="nb-NO" sz="4000"/>
              <a:t>The situation</a:t>
            </a:r>
            <a:endParaRPr lang="en-NO" sz="4000"/>
          </a:p>
        </p:txBody>
      </p:sp>
      <p:sp>
        <p:nvSpPr>
          <p:cNvPr id="2" name="Content Placeholder 1">
            <a:extLst>
              <a:ext uri="{FF2B5EF4-FFF2-40B4-BE49-F238E27FC236}">
                <a16:creationId xmlns:a16="http://schemas.microsoft.com/office/drawing/2014/main" id="{EC977142-AEB6-94B6-97FB-BCDA7D0DCBB4}"/>
              </a:ext>
            </a:extLst>
          </p:cNvPr>
          <p:cNvSpPr>
            <a:spLocks noGrp="1"/>
          </p:cNvSpPr>
          <p:nvPr>
            <p:ph idx="4294967295"/>
          </p:nvPr>
        </p:nvSpPr>
        <p:spPr>
          <a:xfrm>
            <a:off x="3611881" y="1717675"/>
            <a:ext cx="5532120" cy="3976688"/>
          </a:xfrm>
          <a:prstGeom prst="rect">
            <a:avLst/>
          </a:prstGeom>
        </p:spPr>
        <p:txBody>
          <a:bodyPr/>
          <a:lstStyle/>
          <a:p>
            <a:pPr marL="162000" indent="-162000">
              <a:lnSpc>
                <a:spcPts val="2300"/>
              </a:lnSpc>
              <a:spcBef>
                <a:spcPts val="1000"/>
              </a:spcBef>
              <a:spcAft>
                <a:spcPts val="245"/>
              </a:spcAft>
              <a:defRPr/>
            </a:pPr>
            <a:r>
              <a:rPr lang="en-US" sz="1800">
                <a:latin typeface="Arial" panose="020B0604020202020204" pitchFamily="34" charset="0"/>
                <a:cs typeface="Arial" panose="020B0604020202020204" pitchFamily="34" charset="0"/>
              </a:rPr>
              <a:t>Joy gave birth to Billy 12 hours ago by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spontaneous vaginal delivery.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He weighed 3.5 kg.</a:t>
            </a:r>
          </a:p>
          <a:p>
            <a:pPr marL="162000" indent="-162000">
              <a:lnSpc>
                <a:spcPts val="2300"/>
              </a:lnSpc>
              <a:spcBef>
                <a:spcPts val="1000"/>
              </a:spcBef>
              <a:spcAft>
                <a:spcPts val="245"/>
              </a:spcAft>
              <a:defRPr/>
            </a:pPr>
            <a:r>
              <a:rPr lang="en-US" sz="1800">
                <a:latin typeface="Arial" panose="020B0604020202020204" pitchFamily="34" charset="0"/>
                <a:cs typeface="Arial" panose="020B0604020202020204" pitchFamily="34" charset="0"/>
              </a:rPr>
              <a:t>The midwife has examined Joy and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asked if Billy has taken a breast feed.</a:t>
            </a:r>
          </a:p>
          <a:p>
            <a:pPr marL="162000" indent="-162000">
              <a:lnSpc>
                <a:spcPts val="2300"/>
              </a:lnSpc>
              <a:spcBef>
                <a:spcPts val="1000"/>
              </a:spcBef>
              <a:spcAft>
                <a:spcPts val="245"/>
              </a:spcAft>
              <a:defRPr/>
            </a:pPr>
            <a:r>
              <a:rPr lang="en-US" sz="1800">
                <a:latin typeface="Arial" panose="020B0604020202020204" pitchFamily="34" charset="0"/>
                <a:cs typeface="Arial" panose="020B0604020202020204" pitchFamily="34" charset="0"/>
              </a:rPr>
              <a:t>Joy answered that Billy had been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to the breast twice.</a:t>
            </a:r>
          </a:p>
          <a:p>
            <a:pPr marL="162000" indent="-162000">
              <a:lnSpc>
                <a:spcPts val="2300"/>
              </a:lnSpc>
              <a:spcBef>
                <a:spcPts val="1000"/>
              </a:spcBef>
              <a:spcAft>
                <a:spcPts val="245"/>
              </a:spcAft>
              <a:defRPr/>
            </a:pPr>
            <a:r>
              <a:rPr lang="en-US" sz="1800">
                <a:latin typeface="Arial" panose="020B0604020202020204" pitchFamily="34" charset="0"/>
                <a:cs typeface="Arial" panose="020B0604020202020204" pitchFamily="34" charset="0"/>
              </a:rPr>
              <a:t>The midwife explained to Joy that her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examination is normal and she is free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to go home as soon as her family arrives </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to collect her.</a:t>
            </a:r>
          </a:p>
        </p:txBody>
      </p:sp>
      <p:sp>
        <p:nvSpPr>
          <p:cNvPr id="4" name="TextBox 3">
            <a:extLst>
              <a:ext uri="{FF2B5EF4-FFF2-40B4-BE49-F238E27FC236}">
                <a16:creationId xmlns:a16="http://schemas.microsoft.com/office/drawing/2014/main" id="{D907E299-F1B2-D7C6-A5DF-D11BB04CCC7D}"/>
              </a:ext>
            </a:extLst>
          </p:cNvPr>
          <p:cNvSpPr txBox="1"/>
          <p:nvPr/>
        </p:nvSpPr>
        <p:spPr>
          <a:xfrm>
            <a:off x="2295468" y="5501862"/>
            <a:ext cx="1069524" cy="192360"/>
          </a:xfrm>
          <a:prstGeom prst="rect">
            <a:avLst/>
          </a:prstGeom>
          <a:noFill/>
        </p:spPr>
        <p:txBody>
          <a:bodyPr wrap="none" rtlCol="0">
            <a:spAutoFit/>
          </a:bodyPr>
          <a:lstStyle/>
          <a:p>
            <a:pPr algn="r"/>
            <a:r>
              <a:rPr lang="en-GB" sz="650" dirty="0">
                <a:solidFill>
                  <a:schemeClr val="bg1"/>
                </a:solidFill>
                <a:latin typeface="Arial" panose="020B0604020202020204" pitchFamily="34" charset="0"/>
                <a:cs typeface="Arial" panose="020B0604020202020204" pitchFamily="34" charset="0"/>
              </a:rPr>
              <a:t>©WHO / Yoshi Shimizu </a:t>
            </a:r>
          </a:p>
        </p:txBody>
      </p:sp>
    </p:spTree>
    <p:extLst>
      <p:ext uri="{BB962C8B-B14F-4D97-AF65-F5344CB8AC3E}">
        <p14:creationId xmlns:p14="http://schemas.microsoft.com/office/powerpoint/2010/main" val="29199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CB4D-E65F-8E31-5A44-A8572C45C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26993D-7395-CD12-DD71-92B2536EAD95}"/>
              </a:ext>
            </a:extLst>
          </p:cNvPr>
          <p:cNvSpPr>
            <a:spLocks noGrp="1"/>
          </p:cNvSpPr>
          <p:nvPr>
            <p:ph type="title"/>
          </p:nvPr>
        </p:nvSpPr>
        <p:spPr>
          <a:xfrm>
            <a:off x="1652451" y="281687"/>
            <a:ext cx="6950060" cy="1036800"/>
          </a:xfrm>
        </p:spPr>
        <p:txBody>
          <a:bodyPr/>
          <a:lstStyle/>
          <a:p>
            <a:r>
              <a:rPr lang="en-GB"/>
              <a:t>Prepare for discharge of a preterm newborn</a:t>
            </a:r>
            <a:endParaRPr lang="en-NO"/>
          </a:p>
        </p:txBody>
      </p:sp>
      <p:sp>
        <p:nvSpPr>
          <p:cNvPr id="4" name="Content Placeholder 1">
            <a:extLst>
              <a:ext uri="{FF2B5EF4-FFF2-40B4-BE49-F238E27FC236}">
                <a16:creationId xmlns:a16="http://schemas.microsoft.com/office/drawing/2014/main" id="{859A5918-03B1-BE68-87E1-484EE90F0AC1}"/>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nSpc>
                <a:spcPts val="2300"/>
              </a:lnSpc>
              <a:buNone/>
            </a:pPr>
            <a:r>
              <a:rPr lang="en-GB" altLang="zh-CN" sz="1800"/>
              <a:t>Form groups (mother, neonatal nurse and grandmother).</a:t>
            </a:r>
          </a:p>
          <a:p>
            <a:pPr marL="0" indent="0">
              <a:lnSpc>
                <a:spcPts val="2300"/>
              </a:lnSpc>
              <a:buNone/>
            </a:pPr>
            <a:endParaRPr lang="en-GB" altLang="zh-CN" sz="1800"/>
          </a:p>
          <a:p>
            <a:pPr marL="0" indent="0">
              <a:lnSpc>
                <a:spcPts val="2300"/>
              </a:lnSpc>
              <a:buNone/>
            </a:pPr>
            <a:endParaRPr lang="en-GB" altLang="zh-CN" sz="1800"/>
          </a:p>
          <a:p>
            <a:pPr marL="0" indent="0">
              <a:lnSpc>
                <a:spcPts val="2300"/>
              </a:lnSpc>
              <a:buFont typeface="Arial" panose="020B0604020202020204" pitchFamily="34" charset="0"/>
              <a:buNone/>
            </a:pPr>
            <a:endParaRPr lang="en-GB" sz="1800" b="1"/>
          </a:p>
          <a:p>
            <a:pPr marL="0" indent="0">
              <a:lnSpc>
                <a:spcPts val="2300"/>
              </a:lnSpc>
              <a:buFont typeface="Arial" panose="020B0604020202020204" pitchFamily="34" charset="0"/>
              <a:buNone/>
            </a:pPr>
            <a:endParaRPr lang="en-GB" sz="1800" b="1"/>
          </a:p>
          <a:p>
            <a:pPr marL="0" indent="0">
              <a:lnSpc>
                <a:spcPts val="2300"/>
              </a:lnSpc>
              <a:buFont typeface="Arial" panose="020B0604020202020204" pitchFamily="34" charset="0"/>
              <a:buNone/>
            </a:pPr>
            <a:endParaRPr lang="en-GB" sz="1800" b="1"/>
          </a:p>
          <a:p>
            <a:pPr marL="0" indent="0">
              <a:lnSpc>
                <a:spcPts val="2300"/>
              </a:lnSpc>
              <a:spcAft>
                <a:spcPts val="600"/>
              </a:spcAft>
              <a:buNone/>
            </a:pPr>
            <a:r>
              <a:rPr lang="en-GB" sz="1800" b="1"/>
              <a:t>Prepare for discharge and counsel Amy for care of Samuel at home and </a:t>
            </a:r>
            <a:br>
              <a:rPr lang="en-GB" sz="1800" b="1"/>
            </a:br>
            <a:r>
              <a:rPr lang="en-GB" sz="1800" b="1"/>
              <a:t>follow-up visits required. </a:t>
            </a:r>
          </a:p>
          <a:p>
            <a:pPr marL="0" indent="0">
              <a:lnSpc>
                <a:spcPts val="2300"/>
              </a:lnSpc>
              <a:spcAft>
                <a:spcPts val="600"/>
              </a:spcAft>
              <a:buNone/>
            </a:pPr>
            <a:endParaRPr lang="en-US" sz="1800"/>
          </a:p>
          <a:p>
            <a:pPr marL="0" indent="0">
              <a:lnSpc>
                <a:spcPts val="2300"/>
              </a:lnSpc>
              <a:buFont typeface="Arial" panose="020B0604020202020204" pitchFamily="34" charset="0"/>
              <a:buNone/>
            </a:pPr>
            <a:r>
              <a:rPr lang="en-US" sz="1800"/>
              <a:t>Debrief with your team and facilitator.</a:t>
            </a:r>
          </a:p>
          <a:p>
            <a:pPr>
              <a:lnSpc>
                <a:spcPts val="2300"/>
              </a:lnSpc>
            </a:pPr>
            <a:endParaRPr lang="en-NO" sz="1800"/>
          </a:p>
        </p:txBody>
      </p:sp>
      <p:sp>
        <p:nvSpPr>
          <p:cNvPr id="6" name="Rectangle 5">
            <a:extLst>
              <a:ext uri="{FF2B5EF4-FFF2-40B4-BE49-F238E27FC236}">
                <a16:creationId xmlns:a16="http://schemas.microsoft.com/office/drawing/2014/main" id="{F00F15C1-FDA0-9973-4F15-6F0D73080F1E}"/>
              </a:ext>
            </a:extLst>
          </p:cNvPr>
          <p:cNvSpPr/>
          <p:nvPr/>
        </p:nvSpPr>
        <p:spPr>
          <a:xfrm>
            <a:off x="624680" y="2202920"/>
            <a:ext cx="7977831" cy="21313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Amy, 15 years of age, gave birth to Samuel at 34 weeks 11 days ago.</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He weighed 1975 g at birth. And now weighs 2001 g and is ready for discharge from the hospital.</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He is breastfeeding well and has gained approximately 18 g/day for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the last 4 days. His examination is normal.</a:t>
            </a:r>
          </a:p>
        </p:txBody>
      </p:sp>
    </p:spTree>
    <p:extLst>
      <p:ext uri="{BB962C8B-B14F-4D97-AF65-F5344CB8AC3E}">
        <p14:creationId xmlns:p14="http://schemas.microsoft.com/office/powerpoint/2010/main" val="35855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684E2-A4CF-8E8B-D194-4C1EB145FC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97C10E-43B8-B256-F7F1-174861568133}"/>
              </a:ext>
            </a:extLst>
          </p:cNvPr>
          <p:cNvSpPr>
            <a:spLocks noGrp="1"/>
          </p:cNvSpPr>
          <p:nvPr>
            <p:ph type="title"/>
          </p:nvPr>
        </p:nvSpPr>
        <p:spPr>
          <a:xfrm>
            <a:off x="1652451" y="281687"/>
            <a:ext cx="6950060" cy="1036800"/>
          </a:xfrm>
        </p:spPr>
        <p:txBody>
          <a:bodyPr/>
          <a:lstStyle/>
          <a:p>
            <a:r>
              <a:rPr lang="en-GB"/>
              <a:t>Concerns for child protection</a:t>
            </a:r>
            <a:endParaRPr lang="en-NO"/>
          </a:p>
        </p:txBody>
      </p:sp>
      <p:sp>
        <p:nvSpPr>
          <p:cNvPr id="4" name="Content Placeholder 1">
            <a:extLst>
              <a:ext uri="{FF2B5EF4-FFF2-40B4-BE49-F238E27FC236}">
                <a16:creationId xmlns:a16="http://schemas.microsoft.com/office/drawing/2014/main" id="{D2E495C6-49B8-2884-FC84-ABC136BF6AAC}"/>
              </a:ext>
            </a:extLst>
          </p:cNvPr>
          <p:cNvSpPr txBox="1">
            <a:spLocks/>
          </p:cNvSpPr>
          <p:nvPr/>
        </p:nvSpPr>
        <p:spPr>
          <a:xfrm>
            <a:off x="519047" y="1734853"/>
            <a:ext cx="8117649"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a:t>In groups (mother, nurse and medical officer).</a:t>
            </a:r>
          </a:p>
          <a:p>
            <a:pPr marL="0" indent="0">
              <a:buNone/>
            </a:pPr>
            <a:endParaRPr lang="en-GB" altLang="zh-CN" sz="1800"/>
          </a:p>
          <a:p>
            <a:pPr marL="0" indent="0">
              <a:buNone/>
            </a:pPr>
            <a:endParaRPr lang="en-GB" altLang="zh-CN" sz="1800"/>
          </a:p>
          <a:p>
            <a:pPr marL="0" indent="0">
              <a:buNone/>
            </a:pPr>
            <a:endParaRPr lang="en-GB" altLang="zh-CN" sz="1800"/>
          </a:p>
          <a:p>
            <a:pPr marL="0" indent="0">
              <a:buNone/>
            </a:pPr>
            <a:endParaRPr lang="en-GB" altLang="zh-CN" sz="1800"/>
          </a:p>
          <a:p>
            <a:pPr marL="0" indent="0">
              <a:buFont typeface="Arial" panose="020B0604020202020204" pitchFamily="34" charset="0"/>
              <a:buNone/>
            </a:pPr>
            <a:endParaRPr lang="en-GB" sz="1800" b="1"/>
          </a:p>
          <a:p>
            <a:pPr marL="0" indent="0">
              <a:lnSpc>
                <a:spcPts val="1500"/>
              </a:lnSpc>
              <a:buFont typeface="Arial" panose="020B0604020202020204" pitchFamily="34" charset="0"/>
              <a:buNone/>
            </a:pPr>
            <a:endParaRPr lang="en-GB" sz="1800" b="1"/>
          </a:p>
          <a:p>
            <a:pPr marL="0" indent="0">
              <a:spcAft>
                <a:spcPts val="600"/>
              </a:spcAft>
              <a:buNone/>
            </a:pPr>
            <a:r>
              <a:rPr lang="en-US" sz="1800" b="1"/>
              <a:t>Provide postnatal care for Jean Pierre and Aimee.</a:t>
            </a:r>
          </a:p>
          <a:p>
            <a:pPr marL="0" indent="0">
              <a:buFont typeface="Arial" panose="020B0604020202020204" pitchFamily="34" charset="0"/>
              <a:buNone/>
            </a:pPr>
            <a:endParaRPr lang="en-US" sz="1800"/>
          </a:p>
          <a:p>
            <a:pPr marL="0" indent="0">
              <a:buFont typeface="Arial" panose="020B0604020202020204" pitchFamily="34" charset="0"/>
              <a:buNone/>
            </a:pPr>
            <a:r>
              <a:rPr lang="en-US" sz="1800"/>
              <a:t>Debrief with your team and facilitator.</a:t>
            </a:r>
          </a:p>
          <a:p>
            <a:endParaRPr lang="en-NO" sz="1800"/>
          </a:p>
        </p:txBody>
      </p:sp>
      <p:sp>
        <p:nvSpPr>
          <p:cNvPr id="6" name="Rectangle 5">
            <a:extLst>
              <a:ext uri="{FF2B5EF4-FFF2-40B4-BE49-F238E27FC236}">
                <a16:creationId xmlns:a16="http://schemas.microsoft.com/office/drawing/2014/main" id="{EB3D02E2-F16C-0E18-EDA9-A2F48224A856}"/>
              </a:ext>
            </a:extLst>
          </p:cNvPr>
          <p:cNvSpPr/>
          <p:nvPr/>
        </p:nvSpPr>
        <p:spPr>
          <a:xfrm>
            <a:off x="624680" y="2202920"/>
            <a:ext cx="7977831" cy="23152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Jean Pierre was discharged from hospital 10 days ago.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He has returned for a postnatal care visit.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He has gained no weight since birth. </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On examination he looks lethargic.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He has bruises on his arms and is not moving his left leg. </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His mother Aimee looks anxious and depressed.</a:t>
            </a:r>
          </a:p>
        </p:txBody>
      </p:sp>
    </p:spTree>
    <p:extLst>
      <p:ext uri="{BB962C8B-B14F-4D97-AF65-F5344CB8AC3E}">
        <p14:creationId xmlns:p14="http://schemas.microsoft.com/office/powerpoint/2010/main" val="7504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828C8-3141-EA3A-2C52-71AB8BC6D6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2A96EB-408B-EC20-7FDE-27BAE8B79B94}"/>
              </a:ext>
            </a:extLst>
          </p:cNvPr>
          <p:cNvSpPr>
            <a:spLocks noGrp="1"/>
          </p:cNvSpPr>
          <p:nvPr>
            <p:ph type="title"/>
          </p:nvPr>
        </p:nvSpPr>
        <p:spPr>
          <a:xfrm>
            <a:off x="1652451" y="281687"/>
            <a:ext cx="6950060" cy="1036800"/>
          </a:xfrm>
        </p:spPr>
        <p:txBody>
          <a:bodyPr/>
          <a:lstStyle/>
          <a:p>
            <a:r>
              <a:rPr lang="en-GB"/>
              <a:t>Discharge and follow-up in a humanitarian emergency</a:t>
            </a:r>
            <a:endParaRPr lang="en-NO"/>
          </a:p>
        </p:txBody>
      </p:sp>
      <p:sp>
        <p:nvSpPr>
          <p:cNvPr id="4" name="Content Placeholder 1">
            <a:extLst>
              <a:ext uri="{FF2B5EF4-FFF2-40B4-BE49-F238E27FC236}">
                <a16:creationId xmlns:a16="http://schemas.microsoft.com/office/drawing/2014/main" id="{B9F979FB-4A56-B3D1-4286-3C3156D77D93}"/>
              </a:ext>
            </a:extLst>
          </p:cNvPr>
          <p:cNvSpPr txBox="1">
            <a:spLocks/>
          </p:cNvSpPr>
          <p:nvPr/>
        </p:nvSpPr>
        <p:spPr>
          <a:xfrm>
            <a:off x="519047" y="1734853"/>
            <a:ext cx="8418697" cy="4029843"/>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a:t>In groups (mother, midwife and mother-in-law).</a:t>
            </a:r>
          </a:p>
          <a:p>
            <a:pPr marL="0" indent="0">
              <a:buNone/>
            </a:pPr>
            <a:endParaRPr lang="en-GB" altLang="zh-CN" sz="1800"/>
          </a:p>
          <a:p>
            <a:pPr marL="0" indent="0">
              <a:buNone/>
            </a:pPr>
            <a:endParaRPr lang="en-GB" altLang="zh-CN" sz="1800"/>
          </a:p>
          <a:p>
            <a:pPr marL="0" indent="0">
              <a:buNone/>
            </a:pPr>
            <a:endParaRPr lang="en-GB" altLang="zh-CN" sz="1800"/>
          </a:p>
          <a:p>
            <a:pPr marL="0" indent="0">
              <a:buFont typeface="Arial" panose="020B0604020202020204" pitchFamily="34" charset="0"/>
              <a:buNone/>
            </a:pPr>
            <a:endParaRPr lang="en-GB" sz="1800" b="1"/>
          </a:p>
          <a:p>
            <a:pPr marL="0" indent="0">
              <a:lnSpc>
                <a:spcPts val="1500"/>
              </a:lnSpc>
              <a:buFont typeface="Arial" panose="020B0604020202020204" pitchFamily="34" charset="0"/>
              <a:buNone/>
            </a:pPr>
            <a:endParaRPr lang="en-GB" sz="1800" b="1"/>
          </a:p>
          <a:p>
            <a:pPr marL="0" indent="0">
              <a:lnSpc>
                <a:spcPts val="800"/>
              </a:lnSpc>
              <a:buFont typeface="Arial" panose="020B0604020202020204" pitchFamily="34" charset="0"/>
              <a:buNone/>
            </a:pPr>
            <a:endParaRPr lang="en-GB" sz="1800" b="1"/>
          </a:p>
          <a:p>
            <a:pPr marL="0" indent="0">
              <a:lnSpc>
                <a:spcPts val="1500"/>
              </a:lnSpc>
              <a:buFont typeface="Arial" panose="020B0604020202020204" pitchFamily="34" charset="0"/>
              <a:buNone/>
            </a:pPr>
            <a:endParaRPr lang="en-GB" sz="1800" b="1"/>
          </a:p>
          <a:p>
            <a:pPr marL="0" indent="0">
              <a:spcAft>
                <a:spcPts val="600"/>
              </a:spcAft>
              <a:buNone/>
            </a:pPr>
            <a:r>
              <a:rPr lang="en-GB" sz="1800" b="1"/>
              <a:t>Prepare for discharge and counsel Francoise and her family for care </a:t>
            </a:r>
            <a:br>
              <a:rPr lang="en-GB" sz="1800" b="1"/>
            </a:br>
            <a:r>
              <a:rPr lang="en-GB" sz="1800" b="1"/>
              <a:t>at home and follow-up.</a:t>
            </a:r>
            <a:endParaRPr lang="en-US" sz="1800" b="1"/>
          </a:p>
          <a:p>
            <a:pPr marL="0" indent="0">
              <a:buFont typeface="Arial" panose="020B0604020202020204" pitchFamily="34" charset="0"/>
              <a:buNone/>
            </a:pPr>
            <a:br>
              <a:rPr lang="en-US" sz="1800"/>
            </a:br>
            <a:r>
              <a:rPr lang="en-US" sz="1800"/>
              <a:t>Debrief with your team and facilitator.</a:t>
            </a:r>
          </a:p>
          <a:p>
            <a:endParaRPr lang="en-NO" sz="1800"/>
          </a:p>
        </p:txBody>
      </p:sp>
      <p:sp>
        <p:nvSpPr>
          <p:cNvPr id="6" name="Rectangle 5">
            <a:extLst>
              <a:ext uri="{FF2B5EF4-FFF2-40B4-BE49-F238E27FC236}">
                <a16:creationId xmlns:a16="http://schemas.microsoft.com/office/drawing/2014/main" id="{7D0C3BF1-CB6F-6759-3DAB-7F596E727772}"/>
              </a:ext>
            </a:extLst>
          </p:cNvPr>
          <p:cNvSpPr/>
          <p:nvPr/>
        </p:nvSpPr>
        <p:spPr>
          <a:xfrm>
            <a:off x="624680" y="2173103"/>
            <a:ext cx="7977831" cy="25512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Marie-Christine was born by spontaneous vaginal delivery to Francoise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36 hours ago in a temporary hospital structure. She has been supported throughout by Mariam, her midwife. </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Marie-Christine is breastfeeding well and her examination is normal.</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She weighs 3.2 kgs. </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Francoise and her baby will be discharged to a tent where she is housed with her extended family.</a:t>
            </a:r>
          </a:p>
        </p:txBody>
      </p:sp>
    </p:spTree>
    <p:extLst>
      <p:ext uri="{BB962C8B-B14F-4D97-AF65-F5344CB8AC3E}">
        <p14:creationId xmlns:p14="http://schemas.microsoft.com/office/powerpoint/2010/main" val="3012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white cover with hexagons&#10;&#10;Description automatically generated">
            <a:hlinkClick r:id="rId3"/>
            <a:extLst>
              <a:ext uri="{FF2B5EF4-FFF2-40B4-BE49-F238E27FC236}">
                <a16:creationId xmlns:a16="http://schemas.microsoft.com/office/drawing/2014/main" id="{3101892D-915B-1987-3176-1FB16E44F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88" y="1783416"/>
            <a:ext cx="2331244" cy="3294025"/>
          </a:xfrm>
          <a:prstGeom prst="rect">
            <a:avLst/>
          </a:prstGeom>
        </p:spPr>
      </p:pic>
      <p:sp>
        <p:nvSpPr>
          <p:cNvPr id="3" name="Title 2">
            <a:extLst>
              <a:ext uri="{FF2B5EF4-FFF2-40B4-BE49-F238E27FC236}">
                <a16:creationId xmlns:a16="http://schemas.microsoft.com/office/drawing/2014/main" id="{7CE73DB9-6C32-C059-B125-0C7632FA832B}"/>
              </a:ext>
            </a:extLst>
          </p:cNvPr>
          <p:cNvSpPr>
            <a:spLocks noGrp="1"/>
          </p:cNvSpPr>
          <p:nvPr>
            <p:ph type="title"/>
          </p:nvPr>
        </p:nvSpPr>
        <p:spPr/>
        <p:txBody>
          <a:bodyPr/>
          <a:lstStyle/>
          <a:p>
            <a:endParaRPr lang="en-NO" dirty="0"/>
          </a:p>
        </p:txBody>
      </p:sp>
      <p:sp>
        <p:nvSpPr>
          <p:cNvPr id="5" name="Content Placeholder 1">
            <a:extLst>
              <a:ext uri="{FF2B5EF4-FFF2-40B4-BE49-F238E27FC236}">
                <a16:creationId xmlns:a16="http://schemas.microsoft.com/office/drawing/2014/main" id="{323A8788-E3EE-2196-F43D-DA0360B848FC}"/>
              </a:ext>
            </a:extLst>
          </p:cNvPr>
          <p:cNvSpPr txBox="1">
            <a:spLocks/>
          </p:cNvSpPr>
          <p:nvPr/>
        </p:nvSpPr>
        <p:spPr>
          <a:xfrm>
            <a:off x="3018208" y="1734853"/>
            <a:ext cx="5919536"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fontAlgn="auto">
              <a:lnSpc>
                <a:spcPts val="2300"/>
              </a:lnSpc>
              <a:spcBef>
                <a:spcPts val="0"/>
              </a:spcBef>
              <a:spcAft>
                <a:spcPts val="0"/>
              </a:spcAft>
              <a:buNone/>
              <a:defRPr/>
            </a:pPr>
            <a:r>
              <a:rPr lang="en-US" sz="1800" dirty="0"/>
              <a:t>Form groups (doctor, mother and father).</a:t>
            </a:r>
          </a:p>
          <a:p>
            <a:pPr marL="0" indent="0">
              <a:lnSpc>
                <a:spcPts val="2300"/>
              </a:lnSpc>
              <a:buNone/>
            </a:pPr>
            <a:endParaRPr lang="en-GB" altLang="zh-CN" sz="1800" dirty="0"/>
          </a:p>
          <a:p>
            <a:pPr marL="0" indent="0">
              <a:lnSpc>
                <a:spcPts val="2300"/>
              </a:lnSpc>
              <a:buNone/>
            </a:pPr>
            <a:endParaRPr lang="en-GB" altLang="zh-CN" sz="1800" dirty="0"/>
          </a:p>
          <a:p>
            <a:pPr marL="0" indent="0">
              <a:lnSpc>
                <a:spcPts val="2300"/>
              </a:lnSpc>
              <a:buNone/>
            </a:pPr>
            <a:r>
              <a:rPr lang="en-US" sz="1800" b="1" dirty="0"/>
              <a:t>Examine Aaliyah and decide if she is ready for </a:t>
            </a:r>
            <a:br>
              <a:rPr lang="en-US" sz="1800" b="1" dirty="0"/>
            </a:br>
            <a:r>
              <a:rPr lang="en-US" sz="1800" b="1" dirty="0"/>
              <a:t>discharge,</a:t>
            </a:r>
            <a:r>
              <a:rPr lang="nb-NO" sz="1800" b="1" dirty="0"/>
              <a:t> </a:t>
            </a:r>
            <a:r>
              <a:rPr lang="nb-NO" sz="1800" b="1" dirty="0" err="1"/>
              <a:t>then</a:t>
            </a:r>
            <a:r>
              <a:rPr lang="nb-NO" sz="1800" b="1" dirty="0"/>
              <a:t> </a:t>
            </a:r>
            <a:r>
              <a:rPr lang="nb-NO" sz="1800" b="1" dirty="0" err="1"/>
              <a:t>outline</a:t>
            </a:r>
            <a:r>
              <a:rPr lang="nb-NO" sz="1800" b="1" dirty="0"/>
              <a:t> </a:t>
            </a:r>
            <a:r>
              <a:rPr lang="nb-NO" sz="1800" b="1" dirty="0" err="1"/>
              <a:t>the</a:t>
            </a:r>
            <a:r>
              <a:rPr lang="nb-NO" sz="1800" b="1" dirty="0"/>
              <a:t> </a:t>
            </a:r>
            <a:r>
              <a:rPr lang="nb-NO" sz="1800" b="1" dirty="0" err="1"/>
              <a:t>follow</a:t>
            </a:r>
            <a:r>
              <a:rPr lang="nb-NO" sz="1800" b="1" dirty="0"/>
              <a:t>-up plan to </a:t>
            </a:r>
            <a:br>
              <a:rPr lang="nb-NO" sz="1800" b="1" dirty="0"/>
            </a:br>
            <a:r>
              <a:rPr lang="nb-NO" sz="1800" b="1" dirty="0" err="1"/>
              <a:t>the</a:t>
            </a:r>
            <a:r>
              <a:rPr lang="nb-NO" sz="1800" b="1" dirty="0"/>
              <a:t> </a:t>
            </a:r>
            <a:r>
              <a:rPr lang="nb-NO" sz="1800" b="1" dirty="0" err="1"/>
              <a:t>family</a:t>
            </a:r>
            <a:r>
              <a:rPr lang="nb-NO" sz="1800" b="1" dirty="0"/>
              <a:t>. </a:t>
            </a:r>
            <a:br>
              <a:rPr lang="nb-NO" sz="1800" b="1" dirty="0"/>
            </a:br>
            <a:r>
              <a:rPr lang="en-US" sz="1800" dirty="0"/>
              <a:t>Discharge of baby infected with Zika</a:t>
            </a:r>
            <a:endParaRPr lang="en-NO" sz="1800" dirty="0"/>
          </a:p>
          <a:p>
            <a:pPr marL="0" indent="0">
              <a:lnSpc>
                <a:spcPts val="2300"/>
              </a:lnSpc>
              <a:buNone/>
            </a:pPr>
            <a:endParaRPr lang="en-US" sz="1800" dirty="0"/>
          </a:p>
          <a:p>
            <a:pPr marL="0" indent="0">
              <a:lnSpc>
                <a:spcPts val="2300"/>
              </a:lnSpc>
              <a:buFont typeface="Arial" panose="020B0604020202020204" pitchFamily="34" charset="0"/>
              <a:buNone/>
            </a:pPr>
            <a:r>
              <a:rPr lang="en-US" sz="1800" dirty="0"/>
              <a:t>Debrief with your team and facilitator.</a:t>
            </a:r>
          </a:p>
        </p:txBody>
      </p:sp>
      <p:sp>
        <p:nvSpPr>
          <p:cNvPr id="6" name="Rectangle 5">
            <a:extLst>
              <a:ext uri="{FF2B5EF4-FFF2-40B4-BE49-F238E27FC236}">
                <a16:creationId xmlns:a16="http://schemas.microsoft.com/office/drawing/2014/main" id="{0D12334E-E48A-C828-CDAD-0A72581BE5BA}"/>
              </a:ext>
            </a:extLst>
          </p:cNvPr>
          <p:cNvSpPr/>
          <p:nvPr/>
        </p:nvSpPr>
        <p:spPr>
          <a:xfrm>
            <a:off x="2992966" y="2230352"/>
            <a:ext cx="5609545" cy="7327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lnSpc>
                <a:spcPts val="2100"/>
              </a:lnSpc>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Aaliyah was born to Laila 2 days ago. Laila’s blood test showed she is infected with Zika. </a:t>
            </a:r>
          </a:p>
        </p:txBody>
      </p:sp>
      <p:sp>
        <p:nvSpPr>
          <p:cNvPr id="11" name="TextBox 10">
            <a:extLst>
              <a:ext uri="{FF2B5EF4-FFF2-40B4-BE49-F238E27FC236}">
                <a16:creationId xmlns:a16="http://schemas.microsoft.com/office/drawing/2014/main" id="{6EE56CDD-F0AF-D84C-4877-F3815FBA1B28}"/>
              </a:ext>
            </a:extLst>
          </p:cNvPr>
          <p:cNvSpPr txBox="1"/>
          <p:nvPr/>
        </p:nvSpPr>
        <p:spPr>
          <a:xfrm>
            <a:off x="2286000" y="3243989"/>
            <a:ext cx="4572000" cy="374461"/>
          </a:xfrm>
          <a:prstGeom prst="rect">
            <a:avLst/>
          </a:prstGeom>
          <a:noFill/>
        </p:spPr>
        <p:txBody>
          <a:bodyPr wrap="square">
            <a:spAutoFit/>
          </a:bodyPr>
          <a:lstStyle/>
          <a:p>
            <a:pPr>
              <a:lnSpc>
                <a:spcPts val="2300"/>
              </a:lnSpc>
            </a:pPr>
            <a:endParaRPr lang="en-NO" sz="1800" dirty="0"/>
          </a:p>
        </p:txBody>
      </p:sp>
    </p:spTree>
    <p:extLst>
      <p:ext uri="{BB962C8B-B14F-4D97-AF65-F5344CB8AC3E}">
        <p14:creationId xmlns:p14="http://schemas.microsoft.com/office/powerpoint/2010/main" val="371702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A92BB1-A017-CD88-8A24-38C2C1953CB7}"/>
              </a:ext>
            </a:extLst>
          </p:cNvPr>
          <p:cNvSpPr>
            <a:spLocks noGrp="1"/>
          </p:cNvSpPr>
          <p:nvPr>
            <p:ph type="title"/>
          </p:nvPr>
        </p:nvSpPr>
        <p:spPr/>
        <p:txBody>
          <a:bodyPr/>
          <a:lstStyle/>
          <a:p>
            <a:r>
              <a:rPr lang="en-GB"/>
              <a:t>Samuel is 11 days old: </a:t>
            </a:r>
            <a:br>
              <a:rPr lang="en-GB"/>
            </a:br>
            <a:r>
              <a:rPr lang="en-GB"/>
              <a:t>Assess him for discharge readiness</a:t>
            </a:r>
            <a:endParaRPr lang="en-NO"/>
          </a:p>
        </p:txBody>
      </p:sp>
      <p:sp>
        <p:nvSpPr>
          <p:cNvPr id="2" name="Content Placeholder 1">
            <a:extLst>
              <a:ext uri="{FF2B5EF4-FFF2-40B4-BE49-F238E27FC236}">
                <a16:creationId xmlns:a16="http://schemas.microsoft.com/office/drawing/2014/main" id="{D557499F-B7E4-2D08-E994-F06A2CE23AC6}"/>
              </a:ext>
            </a:extLst>
          </p:cNvPr>
          <p:cNvSpPr>
            <a:spLocks noGrp="1"/>
          </p:cNvSpPr>
          <p:nvPr>
            <p:ph idx="1"/>
          </p:nvPr>
        </p:nvSpPr>
        <p:spPr>
          <a:prstGeom prst="rect">
            <a:avLst/>
          </a:prstGeom>
        </p:spPr>
        <p:txBody>
          <a:bodyPr/>
          <a:lstStyle/>
          <a:p>
            <a:pPr>
              <a:lnSpc>
                <a:spcPts val="2100"/>
              </a:lnSpc>
            </a:pPr>
            <a:r>
              <a:rPr lang="en-GB" sz="1600"/>
              <a:t>Born at 34 weeks, birthweight 1975 g</a:t>
            </a:r>
          </a:p>
          <a:p>
            <a:pPr>
              <a:lnSpc>
                <a:spcPts val="2100"/>
              </a:lnSpc>
            </a:pPr>
            <a:r>
              <a:rPr lang="en-GB" sz="1600"/>
              <a:t>Samuel was given BCG, OPV-0 and hepatitis B (HB-1) vaccines during the week after birth. These immunizations are recorded on an immunization card and child records.</a:t>
            </a:r>
          </a:p>
          <a:p>
            <a:pPr>
              <a:lnSpc>
                <a:spcPts val="2100"/>
              </a:lnSpc>
            </a:pPr>
            <a:r>
              <a:rPr lang="en-GB" sz="1600"/>
              <a:t>Samuel is ready for discharge from hospital on Day 11. His examination is normal.</a:t>
            </a:r>
          </a:p>
          <a:p>
            <a:pPr>
              <a:lnSpc>
                <a:spcPts val="2100"/>
              </a:lnSpc>
            </a:pPr>
            <a:r>
              <a:rPr lang="en-GB" sz="1600"/>
              <a:t>He has been gaining approximately </a:t>
            </a:r>
            <a:r>
              <a:rPr lang="en-GB"/>
              <a:t>30</a:t>
            </a:r>
            <a:r>
              <a:rPr lang="en-GB" sz="1600"/>
              <a:t> g/day in weight for 4 days.</a:t>
            </a:r>
          </a:p>
          <a:p>
            <a:pPr>
              <a:lnSpc>
                <a:spcPts val="2100"/>
              </a:lnSpc>
            </a:pPr>
            <a:r>
              <a:rPr lang="en-GB" sz="1600"/>
              <a:t>Amy is confident in Samuel´s care and is fully breastfeeding every 2</a:t>
            </a:r>
            <a:r>
              <a:rPr lang="en-GB" sz="1600">
                <a:latin typeface="Calibri" panose="020F0502020204030204" pitchFamily="34" charset="0"/>
                <a:cs typeface="Calibri" panose="020F0502020204030204" pitchFamily="34" charset="0"/>
              </a:rPr>
              <a:t>–</a:t>
            </a:r>
            <a:r>
              <a:rPr lang="en-GB" sz="1600"/>
              <a:t>3 hours. </a:t>
            </a:r>
            <a:br>
              <a:rPr lang="en-GB" sz="1600"/>
            </a:br>
            <a:r>
              <a:rPr lang="en-GB" sz="1600"/>
              <a:t>She sings and talks to him, strokes him and has even learned how to massage him. </a:t>
            </a:r>
            <a:br>
              <a:rPr lang="en-GB" sz="1600"/>
            </a:br>
            <a:r>
              <a:rPr lang="en-GB" sz="1600"/>
              <a:t>He is very relaxed, and his grandmother observes, “He seems to be an easy baby”.</a:t>
            </a:r>
          </a:p>
          <a:p>
            <a:pPr>
              <a:lnSpc>
                <a:spcPts val="2100"/>
              </a:lnSpc>
            </a:pPr>
            <a:r>
              <a:rPr lang="en-GB" sz="1600"/>
              <a:t>Amy wants to take Samuel home. She is not anxious or depressed. She is coping </a:t>
            </a:r>
            <a:br>
              <a:rPr lang="en-GB" sz="1600"/>
            </a:br>
            <a:r>
              <a:rPr lang="en-GB" sz="1600"/>
              <a:t>surprisingly well.</a:t>
            </a:r>
            <a:br>
              <a:rPr lang="en-GB" sz="1600"/>
            </a:br>
            <a:endParaRPr lang="en-GB" sz="1600"/>
          </a:p>
          <a:p>
            <a:pPr marL="0" indent="0">
              <a:spcBef>
                <a:spcPts val="300"/>
              </a:spcBef>
              <a:spcAft>
                <a:spcPts val="600"/>
              </a:spcAft>
              <a:buNone/>
            </a:pPr>
            <a:r>
              <a:rPr lang="en-GB" sz="1600" b="1"/>
              <a:t>Can Amy take Samuel home today? </a:t>
            </a:r>
            <a:endParaRPr lang="en-GB" sz="1600"/>
          </a:p>
        </p:txBody>
      </p:sp>
      <p:grpSp>
        <p:nvGrpSpPr>
          <p:cNvPr id="4" name="Group 3">
            <a:extLst>
              <a:ext uri="{FF2B5EF4-FFF2-40B4-BE49-F238E27FC236}">
                <a16:creationId xmlns:a16="http://schemas.microsoft.com/office/drawing/2014/main" id="{03D053C5-9776-B14C-24EF-BC81C615973D}"/>
              </a:ext>
            </a:extLst>
          </p:cNvPr>
          <p:cNvGrpSpPr/>
          <p:nvPr/>
        </p:nvGrpSpPr>
        <p:grpSpPr>
          <a:xfrm>
            <a:off x="608915" y="6095567"/>
            <a:ext cx="4022270" cy="360000"/>
            <a:chOff x="566707" y="4383958"/>
            <a:chExt cx="4022270" cy="360000"/>
          </a:xfrm>
        </p:grpSpPr>
        <p:grpSp>
          <p:nvGrpSpPr>
            <p:cNvPr id="5" name="Group 4">
              <a:extLst>
                <a:ext uri="{FF2B5EF4-FFF2-40B4-BE49-F238E27FC236}">
                  <a16:creationId xmlns:a16="http://schemas.microsoft.com/office/drawing/2014/main" id="{54AA8E5B-EF2E-256C-1DD0-99E9E8FAAE47}"/>
                </a:ext>
              </a:extLst>
            </p:cNvPr>
            <p:cNvGrpSpPr/>
            <p:nvPr/>
          </p:nvGrpSpPr>
          <p:grpSpPr>
            <a:xfrm>
              <a:off x="690712" y="4440486"/>
              <a:ext cx="3898265" cy="276807"/>
              <a:chOff x="2381314" y="5405811"/>
              <a:chExt cx="3898265" cy="276807"/>
            </a:xfrm>
          </p:grpSpPr>
          <p:sp>
            <p:nvSpPr>
              <p:cNvPr id="7" name="TextBox 6">
                <a:extLst>
                  <a:ext uri="{FF2B5EF4-FFF2-40B4-BE49-F238E27FC236}">
                    <a16:creationId xmlns:a16="http://schemas.microsoft.com/office/drawing/2014/main" id="{A2E3C225-9421-9747-7EEC-0F8EE1DAA655}"/>
                  </a:ext>
                </a:extLst>
              </p:cNvPr>
              <p:cNvSpPr txBox="1"/>
              <p:nvPr/>
            </p:nvSpPr>
            <p:spPr>
              <a:xfrm>
                <a:off x="2620364" y="5405811"/>
                <a:ext cx="3659215" cy="276807"/>
              </a:xfrm>
              <a:prstGeom prst="rect">
                <a:avLst/>
              </a:prstGeom>
              <a:noFill/>
            </p:spPr>
            <p:txBody>
              <a:bodyPr wrap="square">
                <a:spAutoFit/>
              </a:bodyPr>
              <a:lstStyle/>
              <a:p>
                <a:pPr marL="192024" marR="0" lvl="0" indent="-192024" algn="l" defTabSz="914400" rtl="0" eaLnBrk="1" fontAlgn="auto" latinLnBrk="0" hangingPunct="1">
                  <a:lnSpc>
                    <a:spcPct val="12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Discharging the small baby</a:t>
                </a:r>
                <a:r>
                  <a:rPr kumimoji="0" lang="en-US" sz="1100" b="0" i="1" u="none"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0:00-6:00 </a:t>
                </a:r>
              </a:p>
            </p:txBody>
          </p:sp>
          <p:pic>
            <p:nvPicPr>
              <p:cNvPr id="8" name="Graphic 7">
                <a:extLst>
                  <a:ext uri="{FF2B5EF4-FFF2-40B4-BE49-F238E27FC236}">
                    <a16:creationId xmlns:a16="http://schemas.microsoft.com/office/drawing/2014/main" id="{9970CED1-D82D-AF67-26F6-19A4483453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6" name="Picture 5" descr="A blue circle with a white camera&#10;&#10;Description automatically generated">
              <a:extLst>
                <a:ext uri="{FF2B5EF4-FFF2-40B4-BE49-F238E27FC236}">
                  <a16:creationId xmlns:a16="http://schemas.microsoft.com/office/drawing/2014/main" id="{E556FE33-942A-C799-CC06-4A7BF14FC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spTree>
    <p:extLst>
      <p:ext uri="{BB962C8B-B14F-4D97-AF65-F5344CB8AC3E}">
        <p14:creationId xmlns:p14="http://schemas.microsoft.com/office/powerpoint/2010/main" val="3222863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B5CDF1-77AB-486E-091F-3785AF38330D}"/>
              </a:ext>
            </a:extLst>
          </p:cNvPr>
          <p:cNvSpPr>
            <a:spLocks noGrp="1"/>
          </p:cNvSpPr>
          <p:nvPr>
            <p:ph type="title"/>
          </p:nvPr>
        </p:nvSpPr>
        <p:spPr/>
        <p:txBody>
          <a:bodyPr/>
          <a:lstStyle/>
          <a:p>
            <a:r>
              <a:rPr lang="en-US" altLang="zh-CN" sz="2500"/>
              <a:t>What support should be given at postnatal visits for responsive care giving</a:t>
            </a:r>
            <a:r>
              <a:rPr lang="en-AU" sz="2500"/>
              <a:t>?</a:t>
            </a:r>
            <a:endParaRPr lang="en-NO" sz="2500"/>
          </a:p>
        </p:txBody>
      </p:sp>
      <p:sp>
        <p:nvSpPr>
          <p:cNvPr id="2" name="Content Placeholder 1">
            <a:extLst>
              <a:ext uri="{FF2B5EF4-FFF2-40B4-BE49-F238E27FC236}">
                <a16:creationId xmlns:a16="http://schemas.microsoft.com/office/drawing/2014/main" id="{AF1983BC-7431-93CF-A84C-F7758D4E551B}"/>
              </a:ext>
            </a:extLst>
          </p:cNvPr>
          <p:cNvSpPr>
            <a:spLocks noGrp="1"/>
          </p:cNvSpPr>
          <p:nvPr>
            <p:ph idx="1"/>
          </p:nvPr>
        </p:nvSpPr>
        <p:spPr>
          <a:xfrm>
            <a:off x="3493008" y="1734853"/>
            <a:ext cx="3904488" cy="4565266"/>
          </a:xfrm>
          <a:prstGeom prst="rect">
            <a:avLst/>
          </a:prstGeom>
        </p:spPr>
        <p:txBody>
          <a:bodyPr/>
          <a:lstStyle/>
          <a:p>
            <a:pPr marL="0" indent="0" defTabSz="652463">
              <a:lnSpc>
                <a:spcPts val="2500"/>
              </a:lnSpc>
              <a:spcBef>
                <a:spcPts val="713"/>
              </a:spcBef>
              <a:buNone/>
            </a:pPr>
            <a:r>
              <a:rPr lang="en-US" altLang="zh-CN" sz="1800">
                <a:solidFill>
                  <a:srgbClr val="525252"/>
                </a:solidFill>
              </a:rPr>
              <a:t>Find the recommendations table 3.2 on page 39</a:t>
            </a:r>
            <a:r>
              <a:rPr lang="nb-NO" altLang="zh-CN" sz="1800">
                <a:solidFill>
                  <a:srgbClr val="525252"/>
                </a:solidFill>
                <a:ea typeface="等线" panose="02010600030101010101" pitchFamily="2" charset="-122"/>
              </a:rPr>
              <a:t>.</a:t>
            </a:r>
            <a:endParaRPr lang="en-US" altLang="zh-CN" sz="1800">
              <a:solidFill>
                <a:srgbClr val="525252"/>
              </a:solidFill>
            </a:endParaRPr>
          </a:p>
        </p:txBody>
      </p:sp>
      <p:pic>
        <p:nvPicPr>
          <p:cNvPr id="4" name="Picture 3" descr="A picture containing text, human face, clothing, person&#10;&#10;Description automatically generated">
            <a:hlinkClick r:id="rId3"/>
            <a:extLst>
              <a:ext uri="{FF2B5EF4-FFF2-40B4-BE49-F238E27FC236}">
                <a16:creationId xmlns:a16="http://schemas.microsoft.com/office/drawing/2014/main" id="{0BF4556D-DA27-81B1-3E3E-2B8A46E38105}"/>
              </a:ext>
            </a:extLst>
          </p:cNvPr>
          <p:cNvPicPr>
            <a:picLocks noChangeAspect="1"/>
          </p:cNvPicPr>
          <p:nvPr/>
        </p:nvPicPr>
        <p:blipFill rotWithShape="1">
          <a:blip r:embed="rId4">
            <a:extLst>
              <a:ext uri="{28A0092B-C50C-407E-A947-70E740481C1C}">
                <a14:useLocalDpi xmlns:a14="http://schemas.microsoft.com/office/drawing/2010/main" val="0"/>
              </a:ext>
            </a:extLst>
          </a:blip>
          <a:srcRect r="2009"/>
          <a:stretch/>
        </p:blipFill>
        <p:spPr>
          <a:xfrm>
            <a:off x="484672" y="1734853"/>
            <a:ext cx="2788624" cy="4012804"/>
          </a:xfrm>
          <a:prstGeom prst="rect">
            <a:avLst/>
          </a:prstGeom>
          <a:solidFill>
            <a:schemeClr val="bg1"/>
          </a:solidFill>
          <a:ln w="6350">
            <a:solidFill>
              <a:schemeClr val="dk1"/>
            </a:solidFill>
          </a:ln>
        </p:spPr>
      </p:pic>
    </p:spTree>
    <p:extLst>
      <p:ext uri="{BB962C8B-B14F-4D97-AF65-F5344CB8AC3E}">
        <p14:creationId xmlns:p14="http://schemas.microsoft.com/office/powerpoint/2010/main" val="139999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566B53-B72D-A882-4B34-5529154708F5}"/>
              </a:ext>
            </a:extLst>
          </p:cNvPr>
          <p:cNvSpPr>
            <a:spLocks noGrp="1"/>
          </p:cNvSpPr>
          <p:nvPr>
            <p:ph type="title"/>
          </p:nvPr>
        </p:nvSpPr>
        <p:spPr/>
        <p:txBody>
          <a:bodyPr/>
          <a:lstStyle/>
          <a:p>
            <a:r>
              <a:rPr lang="en-US" altLang="zh-CN"/>
              <a:t>Supporting caregivers during postnatal visits for responsive care giving</a:t>
            </a:r>
            <a:endParaRPr lang="en-NO"/>
          </a:p>
        </p:txBody>
      </p:sp>
      <p:sp>
        <p:nvSpPr>
          <p:cNvPr id="2" name="Content Placeholder 1">
            <a:extLst>
              <a:ext uri="{FF2B5EF4-FFF2-40B4-BE49-F238E27FC236}">
                <a16:creationId xmlns:a16="http://schemas.microsoft.com/office/drawing/2014/main" id="{F08A7460-A3B0-74C9-6AD4-79649C40950D}"/>
              </a:ext>
            </a:extLst>
          </p:cNvPr>
          <p:cNvSpPr>
            <a:spLocks noGrp="1"/>
          </p:cNvSpPr>
          <p:nvPr>
            <p:ph idx="1"/>
          </p:nvPr>
        </p:nvSpPr>
        <p:spPr>
          <a:prstGeom prst="rect">
            <a:avLst/>
          </a:prstGeom>
        </p:spPr>
        <p:txBody>
          <a:bodyPr/>
          <a:lstStyle/>
          <a:p>
            <a:pPr marL="0" indent="0">
              <a:lnSpc>
                <a:spcPct val="100000"/>
              </a:lnSpc>
              <a:spcAft>
                <a:spcPts val="0"/>
              </a:spcAft>
              <a:buNone/>
            </a:pPr>
            <a:r>
              <a:rPr lang="en-US" sz="1600" b="1"/>
              <a:t>Support them to look closely at their child, for example:</a:t>
            </a:r>
          </a:p>
          <a:p>
            <a:pPr>
              <a:lnSpc>
                <a:spcPct val="100000"/>
              </a:lnSpc>
            </a:pPr>
            <a:r>
              <a:rPr lang="en-GB" sz="1600" b="1"/>
              <a:t>Counsel: </a:t>
            </a:r>
            <a:r>
              <a:rPr lang="en-GB" sz="1600"/>
              <a:t>Coach the mother </a:t>
            </a:r>
            <a:r>
              <a:rPr lang="en-US" sz="1600"/>
              <a:t>look closely at her child during </a:t>
            </a:r>
            <a:r>
              <a:rPr lang="en-GB" sz="1600"/>
              <a:t>an observation of breast-</a:t>
            </a:r>
            <a:br>
              <a:rPr lang="en-GB" sz="1600"/>
            </a:br>
            <a:r>
              <a:rPr lang="en-GB" sz="1600"/>
              <a:t>feeding, and coach the father on how to hold the baby.</a:t>
            </a:r>
          </a:p>
          <a:p>
            <a:pPr lvl="0">
              <a:lnSpc>
                <a:spcPct val="100000"/>
              </a:lnSpc>
            </a:pPr>
            <a:r>
              <a:rPr lang="en-GB" sz="1600" b="1"/>
              <a:t>Ask:</a:t>
            </a:r>
            <a:r>
              <a:rPr lang="en-GB" sz="1600"/>
              <a:t> Will both mother and father attend the early postnatal visits together, if possible? </a:t>
            </a:r>
            <a:br>
              <a:rPr lang="en-GB" sz="1600"/>
            </a:br>
            <a:endParaRPr lang="en-US" sz="1600"/>
          </a:p>
          <a:p>
            <a:pPr marL="0" indent="0">
              <a:lnSpc>
                <a:spcPct val="100000"/>
              </a:lnSpc>
              <a:spcBef>
                <a:spcPts val="2200"/>
              </a:spcBef>
              <a:spcAft>
                <a:spcPts val="0"/>
              </a:spcAft>
              <a:buNone/>
            </a:pPr>
            <a:r>
              <a:rPr lang="en-US" sz="1600" b="1"/>
              <a:t>Support them be aware of the newborn’s signals, for example:</a:t>
            </a:r>
          </a:p>
          <a:p>
            <a:pPr>
              <a:lnSpc>
                <a:spcPct val="100000"/>
              </a:lnSpc>
            </a:pPr>
            <a:r>
              <a:rPr lang="en-GB" sz="1600" b="1"/>
              <a:t>Discuss:</a:t>
            </a:r>
            <a:r>
              <a:rPr lang="en-GB" sz="1600"/>
              <a:t> How does their baby tell them that he/she is hungry, even before crying? </a:t>
            </a:r>
            <a:endParaRPr lang="en-GB" sz="1600">
              <a:sym typeface="Symbol" panose="05050102010706020507" pitchFamily="18" charset="2"/>
            </a:endParaRPr>
          </a:p>
          <a:p>
            <a:pPr lvl="0">
              <a:lnSpc>
                <a:spcPct val="100000"/>
              </a:lnSpc>
            </a:pPr>
            <a:r>
              <a:rPr lang="en-GB" sz="1600" b="1"/>
              <a:t>Counsel: </a:t>
            </a:r>
            <a:r>
              <a:rPr lang="en-GB" sz="1600"/>
              <a:t>With a game, help the father and mother be more responsive to their baby.</a:t>
            </a:r>
            <a:endParaRPr lang="en-US" sz="1600"/>
          </a:p>
          <a:p>
            <a:pPr lvl="0">
              <a:lnSpc>
                <a:spcPct val="100000"/>
              </a:lnSpc>
            </a:pPr>
            <a:r>
              <a:rPr lang="en-GB" sz="1600" b="1"/>
              <a:t>Ask: </a:t>
            </a:r>
            <a:r>
              <a:rPr lang="en-GB" sz="1600"/>
              <a:t>What do they do when their baby does not sleep well? Ask the caregivers show how they know their baby can see and hear. What other strategies could they try to </a:t>
            </a:r>
            <a:br>
              <a:rPr lang="en-GB" sz="1600"/>
            </a:br>
            <a:r>
              <a:rPr lang="en-GB" sz="1600"/>
              <a:t>calm themselves and their baby?</a:t>
            </a:r>
            <a:endParaRPr lang="en-US" sz="1600"/>
          </a:p>
          <a:p>
            <a:pPr>
              <a:lnSpc>
                <a:spcPct val="100000"/>
              </a:lnSpc>
            </a:pPr>
            <a:endParaRPr lang="en-NO" sz="1600"/>
          </a:p>
        </p:txBody>
      </p:sp>
    </p:spTree>
    <p:extLst>
      <p:ext uri="{BB962C8B-B14F-4D97-AF65-F5344CB8AC3E}">
        <p14:creationId xmlns:p14="http://schemas.microsoft.com/office/powerpoint/2010/main" val="40783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E6306-7B08-523D-D8B5-DC70F444113E}"/>
              </a:ext>
            </a:extLst>
          </p:cNvPr>
          <p:cNvSpPr>
            <a:spLocks noGrp="1"/>
          </p:cNvSpPr>
          <p:nvPr>
            <p:ph type="title"/>
          </p:nvPr>
        </p:nvSpPr>
        <p:spPr/>
        <p:txBody>
          <a:bodyPr/>
          <a:lstStyle/>
          <a:p>
            <a:r>
              <a:rPr lang="en-US" altLang="zh-CN"/>
              <a:t>Why is responsive care recommended for ALL newborns?</a:t>
            </a:r>
            <a:endParaRPr lang="en-NO"/>
          </a:p>
        </p:txBody>
      </p:sp>
      <p:sp>
        <p:nvSpPr>
          <p:cNvPr id="5" name="Content Placeholder 1">
            <a:extLst>
              <a:ext uri="{FF2B5EF4-FFF2-40B4-BE49-F238E27FC236}">
                <a16:creationId xmlns:a16="http://schemas.microsoft.com/office/drawing/2014/main" id="{B8A08FAD-4705-2BDB-3EC6-D6D0B955A079}"/>
              </a:ext>
            </a:extLst>
          </p:cNvPr>
          <p:cNvSpPr>
            <a:spLocks noGrp="1"/>
          </p:cNvSpPr>
          <p:nvPr>
            <p:ph idx="1"/>
          </p:nvPr>
        </p:nvSpPr>
        <p:spPr>
          <a:xfrm>
            <a:off x="3593592" y="1734853"/>
            <a:ext cx="2990088" cy="4565266"/>
          </a:xfrm>
          <a:prstGeom prst="rect">
            <a:avLst/>
          </a:prstGeom>
        </p:spPr>
        <p:txBody>
          <a:bodyPr/>
          <a:lstStyle/>
          <a:p>
            <a:pPr marL="0" indent="0" defTabSz="652463">
              <a:spcBef>
                <a:spcPts val="713"/>
              </a:spcBef>
              <a:buNone/>
            </a:pPr>
            <a:r>
              <a:rPr lang="en-US" altLang="zh-CN" sz="1800">
                <a:solidFill>
                  <a:srgbClr val="525252"/>
                </a:solidFill>
              </a:rPr>
              <a:t>Find the recommendations on pages 14</a:t>
            </a:r>
            <a:r>
              <a:rPr lang="en-GB" sz="2000"/>
              <a:t>–</a:t>
            </a:r>
            <a:r>
              <a:rPr lang="en-US" altLang="zh-CN" sz="1800">
                <a:solidFill>
                  <a:srgbClr val="525252"/>
                </a:solidFill>
              </a:rPr>
              <a:t>15.</a:t>
            </a:r>
          </a:p>
          <a:p>
            <a:pPr marL="0" indent="0" defTabSz="652463">
              <a:spcBef>
                <a:spcPts val="713"/>
              </a:spcBef>
              <a:buFont typeface="Arial" panose="020B0604020202020204" pitchFamily="34" charset="0"/>
              <a:buNone/>
            </a:pPr>
            <a:endParaRPr lang="en-US" altLang="zh-CN" sz="2000">
              <a:solidFill>
                <a:srgbClr val="525252"/>
              </a:solidFill>
            </a:endParaRPr>
          </a:p>
          <a:p>
            <a:pPr marL="0" indent="0" defTabSz="652463">
              <a:spcBef>
                <a:spcPts val="713"/>
              </a:spcBef>
              <a:buFont typeface="Arial" panose="020B0604020202020204" pitchFamily="34" charset="0"/>
              <a:buNone/>
            </a:pPr>
            <a:endParaRPr lang="zh-CN" altLang="en-US" sz="2000">
              <a:solidFill>
                <a:srgbClr val="525252"/>
              </a:solidFill>
            </a:endParaRPr>
          </a:p>
          <a:p>
            <a:pPr marL="0" indent="0" defTabSz="652463">
              <a:spcBef>
                <a:spcPts val="713"/>
              </a:spcBef>
              <a:buFont typeface="Arial" panose="020B0604020202020204" pitchFamily="34" charset="0"/>
              <a:buNone/>
            </a:pPr>
            <a:endParaRPr lang="en-US" altLang="zh-CN" sz="2000">
              <a:solidFill>
                <a:srgbClr val="525252"/>
              </a:solidFill>
            </a:endParaRPr>
          </a:p>
          <a:p>
            <a:pPr marL="0" indent="0" defTabSz="652463">
              <a:spcBef>
                <a:spcPts val="713"/>
              </a:spcBef>
              <a:buFont typeface="Arial" panose="020B0604020202020204" pitchFamily="34" charset="0"/>
              <a:buNone/>
            </a:pPr>
            <a:endParaRPr lang="en-US" altLang="zh-CN" sz="2000">
              <a:solidFill>
                <a:srgbClr val="525252"/>
              </a:solidFill>
            </a:endParaRPr>
          </a:p>
          <a:p>
            <a:pPr marL="0" indent="0" defTabSz="652463">
              <a:spcBef>
                <a:spcPts val="713"/>
              </a:spcBef>
              <a:buFont typeface="Arial" panose="020B0604020202020204" pitchFamily="34" charset="0"/>
              <a:buNone/>
            </a:pPr>
            <a:endParaRPr lang="en-US" altLang="zh-CN" sz="2000">
              <a:solidFill>
                <a:srgbClr val="525252"/>
              </a:solidFill>
            </a:endParaRPr>
          </a:p>
          <a:p>
            <a:pPr marL="0" indent="0" defTabSz="652463">
              <a:spcBef>
                <a:spcPts val="713"/>
              </a:spcBef>
            </a:pPr>
            <a:endParaRPr lang="en-US" altLang="zh-CN" sz="2000">
              <a:solidFill>
                <a:srgbClr val="525252"/>
              </a:solidFill>
            </a:endParaRPr>
          </a:p>
          <a:p>
            <a:pPr marL="0" indent="0" defTabSz="652463">
              <a:spcBef>
                <a:spcPts val="713"/>
              </a:spcBef>
            </a:pPr>
            <a:endParaRPr lang="en-US" altLang="zh-CN" sz="2000">
              <a:solidFill>
                <a:srgbClr val="525252"/>
              </a:solidFill>
            </a:endParaRPr>
          </a:p>
          <a:p>
            <a:pPr marL="0" indent="0" defTabSz="652463">
              <a:spcBef>
                <a:spcPts val="713"/>
              </a:spcBef>
              <a:buFont typeface="Arial" panose="020B0604020202020204" pitchFamily="34" charset="0"/>
              <a:buNone/>
            </a:pPr>
            <a:endParaRPr lang="en-US" altLang="zh-CN" sz="2000">
              <a:solidFill>
                <a:srgbClr val="525252"/>
              </a:solidFill>
            </a:endParaRPr>
          </a:p>
          <a:p>
            <a:pPr marL="0" indent="0" defTabSz="652463">
              <a:spcBef>
                <a:spcPts val="713"/>
              </a:spcBef>
              <a:buFont typeface="Arial" panose="020B0604020202020204" pitchFamily="34" charset="0"/>
              <a:buNone/>
            </a:pPr>
            <a:endParaRPr lang="en-US" altLang="zh-CN" sz="2000">
              <a:solidFill>
                <a:srgbClr val="525252"/>
              </a:solidFill>
            </a:endParaRPr>
          </a:p>
          <a:p>
            <a:pPr marL="0" indent="0" defTabSz="652463">
              <a:spcBef>
                <a:spcPts val="713"/>
              </a:spcBef>
              <a:buFont typeface="Arial" panose="020B0604020202020204" pitchFamily="34" charset="0"/>
              <a:buNone/>
            </a:pPr>
            <a:endParaRPr lang="en-US" altLang="zh-CN" sz="2000">
              <a:solidFill>
                <a:srgbClr val="525252"/>
              </a:solidFill>
            </a:endParaRPr>
          </a:p>
          <a:p>
            <a:pPr marL="0" indent="0" defTabSz="652463">
              <a:spcBef>
                <a:spcPts val="713"/>
              </a:spcBef>
              <a:buNone/>
            </a:pPr>
            <a:endParaRPr lang="nb-NO" altLang="en-US" sz="2000">
              <a:solidFill>
                <a:srgbClr val="525252"/>
              </a:solidFill>
              <a:ea typeface="等线" panose="02010600030101010101" pitchFamily="2" charset="-122"/>
            </a:endParaRPr>
          </a:p>
        </p:txBody>
      </p:sp>
      <p:pic>
        <p:nvPicPr>
          <p:cNvPr id="2" name="Picture 1">
            <a:hlinkClick r:id="rId3"/>
            <a:extLst>
              <a:ext uri="{FF2B5EF4-FFF2-40B4-BE49-F238E27FC236}">
                <a16:creationId xmlns:a16="http://schemas.microsoft.com/office/drawing/2014/main" id="{0382CF1F-4EFF-B1C5-32AA-7F41F2691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96" y="1743997"/>
            <a:ext cx="2889919" cy="4104456"/>
          </a:xfrm>
          <a:prstGeom prst="rect">
            <a:avLst/>
          </a:prstGeom>
          <a:ln w="6350">
            <a:solidFill>
              <a:schemeClr val="tx1"/>
            </a:solidFill>
          </a:ln>
        </p:spPr>
      </p:pic>
    </p:spTree>
    <p:extLst>
      <p:ext uri="{BB962C8B-B14F-4D97-AF65-F5344CB8AC3E}">
        <p14:creationId xmlns:p14="http://schemas.microsoft.com/office/powerpoint/2010/main" val="1198563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5E5D8-FCEA-F2DA-E1F0-B28F99C6DEBD}"/>
              </a:ext>
            </a:extLst>
          </p:cNvPr>
          <p:cNvSpPr>
            <a:spLocks noGrp="1"/>
          </p:cNvSpPr>
          <p:nvPr>
            <p:ph type="title"/>
          </p:nvPr>
        </p:nvSpPr>
        <p:spPr/>
        <p:txBody>
          <a:bodyPr/>
          <a:lstStyle/>
          <a:p>
            <a:r>
              <a:rPr lang="en-US" altLang="zh-CN"/>
              <a:t>Recommendations and reasons</a:t>
            </a:r>
            <a:endParaRPr lang="en-NO"/>
          </a:p>
        </p:txBody>
      </p:sp>
      <p:sp>
        <p:nvSpPr>
          <p:cNvPr id="2" name="Content Placeholder 1">
            <a:extLst>
              <a:ext uri="{FF2B5EF4-FFF2-40B4-BE49-F238E27FC236}">
                <a16:creationId xmlns:a16="http://schemas.microsoft.com/office/drawing/2014/main" id="{52A574B8-9007-8899-B403-15C32DD56A98}"/>
              </a:ext>
            </a:extLst>
          </p:cNvPr>
          <p:cNvSpPr>
            <a:spLocks noGrp="1"/>
          </p:cNvSpPr>
          <p:nvPr>
            <p:ph idx="1"/>
          </p:nvPr>
        </p:nvSpPr>
        <p:spPr>
          <a:prstGeom prst="rect">
            <a:avLst/>
          </a:prstGeom>
        </p:spPr>
        <p:txBody>
          <a:bodyPr/>
          <a:lstStyle/>
          <a:p>
            <a:r>
              <a:rPr lang="en-GB" b="1"/>
              <a:t>All infants and children should receive responsive care during the first 3 years of life. </a:t>
            </a:r>
          </a:p>
          <a:p>
            <a:r>
              <a:rPr lang="en-GB" b="1"/>
              <a:t>Parents and other caregivers should be supported to provide </a:t>
            </a:r>
            <a:br>
              <a:rPr lang="en-GB" b="1"/>
            </a:br>
            <a:r>
              <a:rPr lang="en-GB" b="1"/>
              <a:t>responsive care.</a:t>
            </a:r>
          </a:p>
          <a:p>
            <a:r>
              <a:rPr lang="en-GB"/>
              <a:t>Benefits of responsive care:</a:t>
            </a:r>
          </a:p>
          <a:p>
            <a:pPr lvl="2"/>
            <a:r>
              <a:rPr lang="en-GB"/>
              <a:t>Improves newborn’s/infant’s/children’s motor development;</a:t>
            </a:r>
          </a:p>
          <a:p>
            <a:pPr lvl="2"/>
            <a:r>
              <a:rPr lang="en-GB"/>
              <a:t>Improves newborn’s/infant’s/children’s height-for-age;</a:t>
            </a:r>
          </a:p>
          <a:p>
            <a:pPr lvl="2"/>
            <a:r>
              <a:rPr lang="en-GB"/>
              <a:t>Significantly improves caregiver–child interactions,</a:t>
            </a:r>
          </a:p>
          <a:p>
            <a:pPr lvl="2"/>
            <a:r>
              <a:rPr lang="en-GB"/>
              <a:t>Reduces caregiver’s depressive symptoms.</a:t>
            </a:r>
          </a:p>
        </p:txBody>
      </p:sp>
    </p:spTree>
    <p:extLst>
      <p:ext uri="{BB962C8B-B14F-4D97-AF65-F5344CB8AC3E}">
        <p14:creationId xmlns:p14="http://schemas.microsoft.com/office/powerpoint/2010/main" val="2418218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AF94FC-D0A7-1EA1-9AE7-21A34B0B20C6}"/>
              </a:ext>
            </a:extLst>
          </p:cNvPr>
          <p:cNvSpPr/>
          <p:nvPr/>
        </p:nvSpPr>
        <p:spPr>
          <a:xfrm>
            <a:off x="4688878" y="1734852"/>
            <a:ext cx="3947818" cy="3952715"/>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3" name="Title 2">
            <a:extLst>
              <a:ext uri="{FF2B5EF4-FFF2-40B4-BE49-F238E27FC236}">
                <a16:creationId xmlns:a16="http://schemas.microsoft.com/office/drawing/2014/main" id="{45628A38-C745-CF42-1CB6-CC9F0DB6BA05}"/>
              </a:ext>
            </a:extLst>
          </p:cNvPr>
          <p:cNvSpPr>
            <a:spLocks noGrp="1"/>
          </p:cNvSpPr>
          <p:nvPr>
            <p:ph type="title"/>
          </p:nvPr>
        </p:nvSpPr>
        <p:spPr/>
        <p:txBody>
          <a:bodyPr/>
          <a:lstStyle/>
          <a:p>
            <a:r>
              <a:rPr lang="en-US"/>
              <a:t>How can you ensure quality postnatal care and follow-up for all newborns?</a:t>
            </a:r>
            <a:endParaRPr lang="en-NO"/>
          </a:p>
        </p:txBody>
      </p:sp>
      <p:sp>
        <p:nvSpPr>
          <p:cNvPr id="2" name="Content Placeholder 1">
            <a:extLst>
              <a:ext uri="{FF2B5EF4-FFF2-40B4-BE49-F238E27FC236}">
                <a16:creationId xmlns:a16="http://schemas.microsoft.com/office/drawing/2014/main" id="{E34170C5-A03C-9A86-B0C5-DAB409D45234}"/>
              </a:ext>
            </a:extLst>
          </p:cNvPr>
          <p:cNvSpPr>
            <a:spLocks noGrp="1"/>
          </p:cNvSpPr>
          <p:nvPr>
            <p:ph idx="1"/>
          </p:nvPr>
        </p:nvSpPr>
        <p:spPr>
          <a:xfrm>
            <a:off x="4761218" y="1810511"/>
            <a:ext cx="3875478" cy="4489607"/>
          </a:xfrm>
          <a:prstGeom prst="rect">
            <a:avLst/>
          </a:prstGeom>
        </p:spPr>
        <p:txBody>
          <a:bodyPr/>
          <a:lstStyle/>
          <a:p>
            <a:r>
              <a:rPr lang="en-GB" sz="1600"/>
              <a:t>All health workers know the content </a:t>
            </a:r>
            <a:br>
              <a:rPr lang="en-GB" sz="1600"/>
            </a:br>
            <a:r>
              <a:rPr lang="en-GB" sz="1600"/>
              <a:t>and timing of PNC visits.</a:t>
            </a:r>
          </a:p>
          <a:p>
            <a:r>
              <a:rPr lang="en-GB" sz="1600"/>
              <a:t>All health workers know how and </a:t>
            </a:r>
            <a:br>
              <a:rPr lang="en-GB" sz="1600"/>
            </a:br>
            <a:r>
              <a:rPr lang="en-GB" sz="1600"/>
              <a:t>where to register births and deaths.</a:t>
            </a:r>
          </a:p>
          <a:p>
            <a:r>
              <a:rPr lang="en-US" sz="1600"/>
              <a:t>Build the capacity of staff to counsel </a:t>
            </a:r>
            <a:br>
              <a:rPr lang="en-US" sz="1600"/>
            </a:br>
            <a:r>
              <a:rPr lang="en-US" sz="1600"/>
              <a:t>for nurturing, responsive care at home.</a:t>
            </a:r>
          </a:p>
          <a:p>
            <a:r>
              <a:rPr lang="en-US" altLang="en-US" sz="1600"/>
              <a:t>Support nurturing care. </a:t>
            </a:r>
          </a:p>
          <a:p>
            <a:r>
              <a:rPr lang="en-US" sz="1600"/>
              <a:t>Coaching, mentoring, supportive </a:t>
            </a:r>
            <a:br>
              <a:rPr lang="en-US" sz="1600"/>
            </a:br>
            <a:r>
              <a:rPr lang="en-US" sz="1600"/>
              <a:t>supervision.</a:t>
            </a:r>
            <a:endParaRPr lang="en-GB" sz="1600"/>
          </a:p>
          <a:p>
            <a:r>
              <a:rPr lang="en-US" sz="1600"/>
              <a:t>Support quality improvement activities. </a:t>
            </a:r>
            <a:endParaRPr lang="en-GB" sz="1600"/>
          </a:p>
          <a:p>
            <a:endParaRPr lang="en-NO" sz="1600"/>
          </a:p>
        </p:txBody>
      </p:sp>
      <p:grpSp>
        <p:nvGrpSpPr>
          <p:cNvPr id="4" name="Group 3">
            <a:extLst>
              <a:ext uri="{FF2B5EF4-FFF2-40B4-BE49-F238E27FC236}">
                <a16:creationId xmlns:a16="http://schemas.microsoft.com/office/drawing/2014/main" id="{AD45E85B-CD6C-9445-1057-9F25EB8105B2}"/>
              </a:ext>
            </a:extLst>
          </p:cNvPr>
          <p:cNvGrpSpPr/>
          <p:nvPr/>
        </p:nvGrpSpPr>
        <p:grpSpPr>
          <a:xfrm>
            <a:off x="507304" y="1734852"/>
            <a:ext cx="4047328" cy="3229030"/>
            <a:chOff x="4024313" y="2568575"/>
            <a:chExt cx="2590800" cy="2066988"/>
          </a:xfrm>
        </p:grpSpPr>
        <p:pic>
          <p:nvPicPr>
            <p:cNvPr id="5" name="Content Placeholder 5" descr="Two people sitting on a bed&#10;&#10;Description automatically generated">
              <a:extLst>
                <a:ext uri="{FF2B5EF4-FFF2-40B4-BE49-F238E27FC236}">
                  <a16:creationId xmlns:a16="http://schemas.microsoft.com/office/drawing/2014/main" id="{9041A844-373F-4466-72C6-912609293A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4313" y="2568575"/>
              <a:ext cx="2590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95CF65-12E0-87F0-9FAD-5857A2A2D52D}"/>
                </a:ext>
              </a:extLst>
            </p:cNvPr>
            <p:cNvSpPr txBox="1"/>
            <p:nvPr/>
          </p:nvSpPr>
          <p:spPr>
            <a:xfrm>
              <a:off x="4156554" y="4443203"/>
              <a:ext cx="2458559" cy="192360"/>
            </a:xfrm>
            <a:prstGeom prst="rect">
              <a:avLst/>
            </a:prstGeom>
            <a:noFill/>
          </p:spPr>
          <p:txBody>
            <a:bodyPr wrap="square">
              <a:spAutoFit/>
            </a:bodyPr>
            <a:lstStyle/>
            <a:p>
              <a:pPr algn="r"/>
              <a:r>
                <a:rPr lang="en-US" sz="650" b="0" i="0">
                  <a:solidFill>
                    <a:schemeClr val="bg1"/>
                  </a:solidFill>
                  <a:effectLst/>
                  <a:latin typeface="Arial" panose="020B0604020202020204" pitchFamily="34" charset="0"/>
                  <a:cs typeface="Arial" panose="020B0604020202020204" pitchFamily="34" charset="0"/>
                </a:rPr>
                <a:t>© USAID</a:t>
              </a:r>
              <a:endParaRPr lang="en-US" sz="65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10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2ED3E-5132-675C-17DF-37C9CA47A3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702B3E-2C4D-8966-8893-C09CEAF0548E}"/>
              </a:ext>
            </a:extLst>
          </p:cNvPr>
          <p:cNvSpPr>
            <a:spLocks noGrp="1"/>
          </p:cNvSpPr>
          <p:nvPr>
            <p:ph type="title"/>
          </p:nvPr>
        </p:nvSpPr>
        <p:spPr>
          <a:prstGeom prst="rect">
            <a:avLst/>
          </a:prstGeom>
        </p:spPr>
        <p:txBody>
          <a:bodyPr/>
          <a:lstStyle/>
          <a:p>
            <a:pPr algn="ctr"/>
            <a:r>
              <a:rPr lang="nb-NO" sz="4000"/>
              <a:t>The situation</a:t>
            </a:r>
            <a:endParaRPr lang="en-NO" sz="4000"/>
          </a:p>
        </p:txBody>
      </p:sp>
      <p:sp>
        <p:nvSpPr>
          <p:cNvPr id="2" name="Content Placeholder 1">
            <a:extLst>
              <a:ext uri="{FF2B5EF4-FFF2-40B4-BE49-F238E27FC236}">
                <a16:creationId xmlns:a16="http://schemas.microsoft.com/office/drawing/2014/main" id="{7ADF5654-1C5D-41CF-B8D2-E2A9E0041A6A}"/>
              </a:ext>
            </a:extLst>
          </p:cNvPr>
          <p:cNvSpPr>
            <a:spLocks noGrp="1"/>
          </p:cNvSpPr>
          <p:nvPr>
            <p:ph idx="1"/>
          </p:nvPr>
        </p:nvSpPr>
        <p:spPr>
          <a:prstGeom prst="rect">
            <a:avLst/>
          </a:prstGeom>
        </p:spPr>
        <p:txBody>
          <a:bodyPr/>
          <a:lstStyle/>
          <a:p>
            <a:pPr>
              <a:lnSpc>
                <a:spcPct val="110000"/>
              </a:lnSpc>
              <a:spcBef>
                <a:spcPts val="1200"/>
              </a:spcBef>
              <a:defRPr/>
            </a:pPr>
            <a:r>
              <a:rPr lang="en-US" sz="1600">
                <a:latin typeface="Arial" panose="020B0604020202020204" pitchFamily="34" charset="0"/>
                <a:cs typeface="Arial" panose="020B0604020202020204" pitchFamily="34" charset="0"/>
              </a:rPr>
              <a:t>Few women and newborns stay in the facility for the recommended 24 hours after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birth, which is the most critical time for complications. </a:t>
            </a:r>
          </a:p>
          <a:p>
            <a:pPr>
              <a:lnSpc>
                <a:spcPct val="110000"/>
              </a:lnSpc>
              <a:spcBef>
                <a:spcPts val="1200"/>
              </a:spcBef>
              <a:defRPr/>
            </a:pPr>
            <a:r>
              <a:rPr lang="en-US" sz="1600">
                <a:latin typeface="Arial" panose="020B0604020202020204" pitchFamily="34" charset="0"/>
                <a:cs typeface="Arial" panose="020B0604020202020204" pitchFamily="34" charset="0"/>
              </a:rPr>
              <a:t>About 62% of the total neonatal deaths occurred during the ﬁrst 3 days of life.</a:t>
            </a:r>
          </a:p>
          <a:p>
            <a:pPr>
              <a:lnSpc>
                <a:spcPct val="110000"/>
              </a:lnSpc>
              <a:spcBef>
                <a:spcPts val="1200"/>
              </a:spcBef>
              <a:defRPr/>
            </a:pPr>
            <a:r>
              <a:rPr lang="en-US" sz="1600">
                <a:latin typeface="Arial" panose="020B0604020202020204" pitchFamily="34" charset="0"/>
                <a:cs typeface="Arial" panose="020B0604020202020204" pitchFamily="34" charset="0"/>
              </a:rPr>
              <a:t>Barriers to access and delays in seeking postnatal and emergency care contribute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to deaths and disabilities.</a:t>
            </a:r>
          </a:p>
          <a:p>
            <a:pPr>
              <a:lnSpc>
                <a:spcPct val="110000"/>
              </a:lnSpc>
              <a:spcBef>
                <a:spcPts val="1200"/>
              </a:spcBef>
              <a:defRPr/>
            </a:pPr>
            <a:r>
              <a:rPr lang="en-US" sz="1600">
                <a:latin typeface="Arial" panose="020B0604020202020204" pitchFamily="34" charset="0"/>
                <a:cs typeface="Arial" panose="020B0604020202020204" pitchFamily="34" charset="0"/>
              </a:rPr>
              <a:t>Postnatal contacts have one of the lowest levels of coverage across the continuum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of care for women and infants.</a:t>
            </a:r>
          </a:p>
          <a:p>
            <a:pPr>
              <a:lnSpc>
                <a:spcPct val="110000"/>
              </a:lnSpc>
              <a:spcBef>
                <a:spcPts val="1200"/>
              </a:spcBef>
              <a:defRPr/>
            </a:pPr>
            <a:r>
              <a:rPr lang="en-AU" sz="1600">
                <a:latin typeface="Arial" panose="020B0604020202020204" pitchFamily="34" charset="0"/>
                <a:cs typeface="Arial" panose="020B0604020202020204" pitchFamily="34" charset="0"/>
              </a:rPr>
              <a:t>Quality of postnatal care for women and newborns can be relatively poor, and </a:t>
            </a:r>
            <a:br>
              <a:rPr lang="en-AU" sz="1600">
                <a:latin typeface="Arial" panose="020B0604020202020204" pitchFamily="34" charset="0"/>
                <a:cs typeface="Arial" panose="020B0604020202020204" pitchFamily="34" charset="0"/>
              </a:rPr>
            </a:br>
            <a:r>
              <a:rPr lang="en-AU" sz="1600">
                <a:latin typeface="Arial" panose="020B0604020202020204" pitchFamily="34" charset="0"/>
                <a:cs typeface="Arial" panose="020B0604020202020204" pitchFamily="34" charset="0"/>
              </a:rPr>
              <a:t>opportunities to increase well-being and to support nurturing newborn care are lost.</a:t>
            </a:r>
            <a:endParaRPr lang="en-US" sz="1600">
              <a:latin typeface="Arial" panose="020B0604020202020204" pitchFamily="34" charset="0"/>
              <a:cs typeface="Arial" panose="020B0604020202020204" pitchFamily="34" charset="0"/>
            </a:endParaRPr>
          </a:p>
          <a:p>
            <a:pPr>
              <a:spcBef>
                <a:spcPts val="1200"/>
              </a:spcBef>
            </a:pPr>
            <a:endParaRPr lang="en-NO"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0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4191B-8D1B-F548-EA59-C61642D44FB3}"/>
              </a:ext>
            </a:extLst>
          </p:cNvPr>
          <p:cNvSpPr>
            <a:spLocks noGrp="1"/>
          </p:cNvSpPr>
          <p:nvPr>
            <p:ph type="title"/>
          </p:nvPr>
        </p:nvSpPr>
        <p:spPr>
          <a:prstGeom prst="rect">
            <a:avLst/>
          </a:prstGeom>
        </p:spPr>
        <p:txBody>
          <a:bodyPr/>
          <a:lstStyle/>
          <a:p>
            <a:r>
              <a:rPr lang="en-US" sz="4000" b="1">
                <a:solidFill>
                  <a:schemeClr val="tx2"/>
                </a:solidFill>
                <a:latin typeface="Arial" panose="020B0604020202020204" pitchFamily="34" charset="0"/>
                <a:cs typeface="Arial" panose="020B0604020202020204" pitchFamily="34" charset="0"/>
              </a:rPr>
              <a:t>Preparation for discharge</a:t>
            </a:r>
            <a:endParaRPr lang="en-NO"/>
          </a:p>
        </p:txBody>
      </p:sp>
    </p:spTree>
    <p:extLst>
      <p:ext uri="{BB962C8B-B14F-4D97-AF65-F5344CB8AC3E}">
        <p14:creationId xmlns:p14="http://schemas.microsoft.com/office/powerpoint/2010/main" val="425157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ECE87-507C-467B-7525-D5C3085FB2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3D73FF-0B3C-97ED-025F-E11E35B6E5B4}"/>
              </a:ext>
            </a:extLst>
          </p:cNvPr>
          <p:cNvSpPr>
            <a:spLocks noGrp="1"/>
          </p:cNvSpPr>
          <p:nvPr>
            <p:ph type="title"/>
          </p:nvPr>
        </p:nvSpPr>
        <p:spPr/>
        <p:txBody>
          <a:bodyPr/>
          <a:lstStyle/>
          <a:p>
            <a:r>
              <a:rPr lang="en-GB"/>
              <a:t>Prepare for discharge</a:t>
            </a:r>
            <a:endParaRPr lang="en-NO"/>
          </a:p>
        </p:txBody>
      </p:sp>
      <p:sp>
        <p:nvSpPr>
          <p:cNvPr id="4" name="Content Placeholder 1">
            <a:extLst>
              <a:ext uri="{FF2B5EF4-FFF2-40B4-BE49-F238E27FC236}">
                <a16:creationId xmlns:a16="http://schemas.microsoft.com/office/drawing/2014/main" id="{6A77CB97-9523-07C7-DE28-5CDEF61D5C2B}"/>
              </a:ext>
            </a:extLst>
          </p:cNvPr>
          <p:cNvSpPr txBox="1">
            <a:spLocks/>
          </p:cNvSpPr>
          <p:nvPr/>
        </p:nvSpPr>
        <p:spPr>
          <a:xfrm>
            <a:off x="519047" y="1734853"/>
            <a:ext cx="7718173" cy="4565266"/>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buNone/>
            </a:pPr>
            <a:r>
              <a:rPr lang="en-GB" altLang="zh-CN" sz="1800"/>
              <a:t>In groups (mother, nurse-midwife and companion).</a:t>
            </a:r>
            <a:br>
              <a:rPr lang="en-GB" altLang="zh-CN" sz="1800"/>
            </a:br>
            <a:br>
              <a:rPr lang="en-GB" altLang="zh-CN" sz="1800"/>
            </a:br>
            <a:endParaRPr lang="en-GB" altLang="zh-CN" sz="1800"/>
          </a:p>
          <a:p>
            <a:endParaRPr lang="en-GB" sz="1800"/>
          </a:p>
          <a:p>
            <a:pPr marL="0" indent="0">
              <a:buFont typeface="Arial" panose="020B0604020202020204" pitchFamily="34" charset="0"/>
              <a:buNone/>
            </a:pPr>
            <a:endParaRPr lang="en-GB" sz="1800" b="1"/>
          </a:p>
          <a:p>
            <a:pPr marL="0" indent="0">
              <a:buNone/>
            </a:pPr>
            <a:endParaRPr lang="en-GB" sz="1800" b="1"/>
          </a:p>
          <a:p>
            <a:pPr marL="0" indent="0">
              <a:buNone/>
            </a:pPr>
            <a:r>
              <a:rPr lang="en-GB" sz="1800" b="1"/>
              <a:t>Assess if Ekta is ready for discharge and counsel Leela and her </a:t>
            </a:r>
            <a:br>
              <a:rPr lang="en-GB" sz="1800" b="1"/>
            </a:br>
            <a:r>
              <a:rPr lang="en-GB" sz="1800" b="1"/>
              <a:t>family for care at home.</a:t>
            </a:r>
          </a:p>
          <a:p>
            <a:pPr marL="0" indent="0">
              <a:buNone/>
            </a:pPr>
            <a:endParaRPr lang="en-US" sz="1800" b="1"/>
          </a:p>
          <a:p>
            <a:pPr marL="0" indent="0">
              <a:buFont typeface="Arial" panose="020B0604020202020204" pitchFamily="34" charset="0"/>
              <a:buNone/>
            </a:pPr>
            <a:endParaRPr lang="en-US" sz="1800"/>
          </a:p>
          <a:p>
            <a:pPr marL="0" indent="0">
              <a:buFont typeface="Arial" panose="020B0604020202020204" pitchFamily="34" charset="0"/>
              <a:buNone/>
            </a:pPr>
            <a:r>
              <a:rPr lang="en-US" sz="1800"/>
              <a:t>Debrief with your team and facilitator.</a:t>
            </a:r>
          </a:p>
          <a:p>
            <a:endParaRPr lang="en-NO" sz="1800"/>
          </a:p>
        </p:txBody>
      </p:sp>
      <p:sp>
        <p:nvSpPr>
          <p:cNvPr id="6" name="Rectangle 5">
            <a:extLst>
              <a:ext uri="{FF2B5EF4-FFF2-40B4-BE49-F238E27FC236}">
                <a16:creationId xmlns:a16="http://schemas.microsoft.com/office/drawing/2014/main" id="{368F9CC1-CADB-3381-B7A5-54D1D73E8F02}"/>
              </a:ext>
            </a:extLst>
          </p:cNvPr>
          <p:cNvSpPr/>
          <p:nvPr/>
        </p:nvSpPr>
        <p:spPr>
          <a:xfrm>
            <a:off x="590495" y="2178536"/>
            <a:ext cx="8012016" cy="15156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rtlCol="0" anchor="ctr"/>
          <a:lstStyle/>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Leela gave birth to Ekta 2 days ago by spontaneous </a:t>
            </a:r>
            <a:br>
              <a:rPr lang="en-US">
                <a:solidFill>
                  <a:schemeClr val="tx2"/>
                </a:solidFill>
                <a:latin typeface="Arial" panose="020B0604020202020204" pitchFamily="34" charset="0"/>
                <a:cs typeface="Arial" panose="020B0604020202020204" pitchFamily="34" charset="0"/>
              </a:rPr>
            </a:br>
            <a:r>
              <a:rPr lang="en-US">
                <a:solidFill>
                  <a:schemeClr val="tx2"/>
                </a:solidFill>
                <a:latin typeface="Arial" panose="020B0604020202020204" pitchFamily="34" charset="0"/>
                <a:cs typeface="Arial" panose="020B0604020202020204" pitchFamily="34" charset="0"/>
              </a:rPr>
              <a:t>vaginal delivery at term.</a:t>
            </a:r>
          </a:p>
          <a:p>
            <a:pPr marL="162000" lvl="0" indent="-162000">
              <a:spcBef>
                <a:spcPts val="1000"/>
              </a:spcBef>
              <a:spcAft>
                <a:spcPts val="245"/>
              </a:spcAft>
              <a:buFont typeface="Arial" panose="020B0604020202020204" pitchFamily="34" charset="0"/>
              <a:buChar char="•"/>
            </a:pPr>
            <a:r>
              <a:rPr lang="en-US">
                <a:solidFill>
                  <a:schemeClr val="tx2"/>
                </a:solidFill>
                <a:latin typeface="Arial" panose="020B0604020202020204" pitchFamily="34" charset="0"/>
                <a:cs typeface="Arial" panose="020B0604020202020204" pitchFamily="34" charset="0"/>
              </a:rPr>
              <a:t>Ekta is breastfeeding well. Leela is preparing to go home. </a:t>
            </a:r>
          </a:p>
        </p:txBody>
      </p:sp>
    </p:spTree>
    <p:extLst>
      <p:ext uri="{BB962C8B-B14F-4D97-AF65-F5344CB8AC3E}">
        <p14:creationId xmlns:p14="http://schemas.microsoft.com/office/powerpoint/2010/main" val="39037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A01E28-FB67-FFF1-EED7-A42AFC23F127}"/>
              </a:ext>
            </a:extLst>
          </p:cNvPr>
          <p:cNvSpPr>
            <a:spLocks noGrp="1"/>
          </p:cNvSpPr>
          <p:nvPr>
            <p:ph type="title"/>
          </p:nvPr>
        </p:nvSpPr>
        <p:spPr/>
        <p:txBody>
          <a:bodyPr/>
          <a:lstStyle/>
          <a:p>
            <a:r>
              <a:rPr lang="en-US" dirty="0"/>
              <a:t>What criteria assess readiness for discharge? </a:t>
            </a:r>
            <a:endParaRPr lang="en-NO"/>
          </a:p>
        </p:txBody>
      </p:sp>
      <p:sp>
        <p:nvSpPr>
          <p:cNvPr id="6" name="Rectangle 5">
            <a:extLst>
              <a:ext uri="{FF2B5EF4-FFF2-40B4-BE49-F238E27FC236}">
                <a16:creationId xmlns:a16="http://schemas.microsoft.com/office/drawing/2014/main" id="{98E8CF0E-0816-D60C-AEE6-88A049D6A54F}"/>
              </a:ext>
            </a:extLst>
          </p:cNvPr>
          <p:cNvSpPr/>
          <p:nvPr/>
        </p:nvSpPr>
        <p:spPr>
          <a:xfrm>
            <a:off x="2349447" y="1734853"/>
            <a:ext cx="6379527" cy="439162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NO"/>
          </a:p>
        </p:txBody>
      </p:sp>
      <p:sp>
        <p:nvSpPr>
          <p:cNvPr id="7" name="Content Placeholder 1">
            <a:extLst>
              <a:ext uri="{FF2B5EF4-FFF2-40B4-BE49-F238E27FC236}">
                <a16:creationId xmlns:a16="http://schemas.microsoft.com/office/drawing/2014/main" id="{523D2C41-D581-E64A-3E79-F7367383A567}"/>
              </a:ext>
            </a:extLst>
          </p:cNvPr>
          <p:cNvSpPr txBox="1">
            <a:spLocks/>
          </p:cNvSpPr>
          <p:nvPr/>
        </p:nvSpPr>
        <p:spPr>
          <a:xfrm>
            <a:off x="2417379" y="1791083"/>
            <a:ext cx="6379527" cy="4565266"/>
          </a:xfrm>
          <a:prstGeom prst="rect">
            <a:avLst/>
          </a:prstGeom>
        </p:spPr>
        <p:txBody>
          <a:bodyPr vert="horz" lIns="91440" tIns="45720" rIns="91440" bIns="45720" rtlCol="0">
            <a:noAutofit/>
          </a:bodyPr>
          <a:lstStyle>
            <a:lvl1pPr marL="162000" indent="-162000"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300"/>
              </a:lnSpc>
              <a:spcBef>
                <a:spcPts val="1000"/>
              </a:spcBef>
              <a:spcAft>
                <a:spcPts val="245"/>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300"/>
              </a:lnSpc>
              <a:spcBef>
                <a:spcPts val="1000"/>
              </a:spcBef>
              <a:spcAft>
                <a:spcPts val="245"/>
              </a:spcAft>
              <a:buSzPct val="110000"/>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a:lnSpc>
                <a:spcPct val="100000"/>
              </a:lnSpc>
            </a:pPr>
            <a:r>
              <a:rPr lang="en-GB" sz="1500"/>
              <a:t>Mother’s and baby’s physical, emotional and psychological </a:t>
            </a:r>
            <a:br>
              <a:rPr lang="en-GB" sz="1500"/>
            </a:br>
            <a:r>
              <a:rPr lang="en-GB" sz="1500"/>
              <a:t>well-being</a:t>
            </a:r>
          </a:p>
          <a:p>
            <a:pPr>
              <a:lnSpc>
                <a:spcPct val="100000"/>
              </a:lnSpc>
            </a:pPr>
            <a:r>
              <a:rPr lang="en-GB" sz="1500"/>
              <a:t>Skills and confidence of the mother to care for herself and her baby</a:t>
            </a:r>
          </a:p>
          <a:p>
            <a:pPr lvl="2">
              <a:lnSpc>
                <a:spcPct val="100000"/>
              </a:lnSpc>
              <a:spcBef>
                <a:spcPts val="400"/>
              </a:spcBef>
            </a:pPr>
            <a:r>
              <a:rPr lang="en-GB" sz="1500"/>
              <a:t>Breastfeeding established; counselling documented</a:t>
            </a:r>
          </a:p>
          <a:p>
            <a:pPr>
              <a:lnSpc>
                <a:spcPct val="100000"/>
              </a:lnSpc>
            </a:pPr>
            <a:r>
              <a:rPr lang="en-GB" sz="1500"/>
              <a:t>Home environment and factors affecting ability to provide or seek care</a:t>
            </a:r>
          </a:p>
          <a:p>
            <a:pPr>
              <a:lnSpc>
                <a:spcPct val="100000"/>
              </a:lnSpc>
            </a:pPr>
            <a:r>
              <a:rPr lang="en-US" sz="1500"/>
              <a:t>Readiness for discharge: no earlier than 24 hours after birth</a:t>
            </a:r>
          </a:p>
          <a:p>
            <a:pPr lvl="2">
              <a:lnSpc>
                <a:spcPct val="100000"/>
              </a:lnSpc>
              <a:spcBef>
                <a:spcPts val="400"/>
              </a:spcBef>
            </a:pPr>
            <a:r>
              <a:rPr lang="en-US" sz="1500"/>
              <a:t>Feeding intake; stool and urine</a:t>
            </a:r>
          </a:p>
          <a:p>
            <a:pPr>
              <a:lnSpc>
                <a:spcPct val="100000"/>
              </a:lnSpc>
            </a:pPr>
            <a:r>
              <a:rPr lang="en-US" sz="1500"/>
              <a:t>Complete physical examination</a:t>
            </a:r>
          </a:p>
          <a:p>
            <a:pPr lvl="2">
              <a:lnSpc>
                <a:spcPct val="100000"/>
              </a:lnSpc>
              <a:spcBef>
                <a:spcPts val="400"/>
              </a:spcBef>
            </a:pPr>
            <a:r>
              <a:rPr lang="en-US" sz="1500"/>
              <a:t>No danger signs, signs of jaundice, untreated local infection or </a:t>
            </a:r>
            <a:br>
              <a:rPr lang="en-US" sz="1500"/>
            </a:br>
            <a:r>
              <a:rPr lang="en-US" sz="1500"/>
              <a:t>breastfeeding not yet established</a:t>
            </a:r>
          </a:p>
          <a:p>
            <a:pPr>
              <a:lnSpc>
                <a:spcPct val="100000"/>
              </a:lnSpc>
            </a:pPr>
            <a:r>
              <a:rPr lang="en-US" sz="1500"/>
              <a:t>Newborn screening following national guidelines (hearing, vision, </a:t>
            </a:r>
            <a:br>
              <a:rPr lang="en-US" sz="1500"/>
            </a:br>
            <a:r>
              <a:rPr lang="en-US" sz="1500"/>
              <a:t>jaundice, metabolic, developmental dysplasia of the hip)</a:t>
            </a:r>
          </a:p>
          <a:p>
            <a:pPr>
              <a:lnSpc>
                <a:spcPct val="100000"/>
              </a:lnSpc>
            </a:pPr>
            <a:r>
              <a:rPr lang="en-US" sz="1500"/>
              <a:t>Immunization</a:t>
            </a:r>
            <a:endParaRPr lang="en-US" sz="1500" dirty="0"/>
          </a:p>
        </p:txBody>
      </p:sp>
      <p:grpSp>
        <p:nvGrpSpPr>
          <p:cNvPr id="8" name="Group 7">
            <a:extLst>
              <a:ext uri="{FF2B5EF4-FFF2-40B4-BE49-F238E27FC236}">
                <a16:creationId xmlns:a16="http://schemas.microsoft.com/office/drawing/2014/main" id="{233A7C12-38F5-793E-CB3E-DC2ED7EFF370}"/>
              </a:ext>
            </a:extLst>
          </p:cNvPr>
          <p:cNvGrpSpPr/>
          <p:nvPr/>
        </p:nvGrpSpPr>
        <p:grpSpPr>
          <a:xfrm>
            <a:off x="491649" y="1734852"/>
            <a:ext cx="1777180" cy="1777178"/>
            <a:chOff x="491649" y="1734852"/>
            <a:chExt cx="1777180" cy="1777178"/>
          </a:xfrm>
        </p:grpSpPr>
        <p:pic>
          <p:nvPicPr>
            <p:cNvPr id="9" name="Picture 8" descr="Two people looking at a baby&#10;&#10;Description automatically generated">
              <a:extLst>
                <a:ext uri="{FF2B5EF4-FFF2-40B4-BE49-F238E27FC236}">
                  <a16:creationId xmlns:a16="http://schemas.microsoft.com/office/drawing/2014/main" id="{1052326D-9B18-C6C9-0D51-79B5DBDB6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51" y="1734852"/>
              <a:ext cx="1777178" cy="1777178"/>
            </a:xfrm>
            <a:prstGeom prst="rect">
              <a:avLst/>
            </a:prstGeom>
          </p:spPr>
        </p:pic>
        <p:sp>
          <p:nvSpPr>
            <p:cNvPr id="10" name="TextBox 9">
              <a:extLst>
                <a:ext uri="{FF2B5EF4-FFF2-40B4-BE49-F238E27FC236}">
                  <a16:creationId xmlns:a16="http://schemas.microsoft.com/office/drawing/2014/main" id="{148CA309-501B-8B20-A700-22815C97DD9F}"/>
                </a:ext>
              </a:extLst>
            </p:cNvPr>
            <p:cNvSpPr txBox="1"/>
            <p:nvPr/>
          </p:nvSpPr>
          <p:spPr>
            <a:xfrm>
              <a:off x="491649" y="3319670"/>
              <a:ext cx="1777179" cy="192360"/>
            </a:xfrm>
            <a:prstGeom prst="rect">
              <a:avLst/>
            </a:prstGeom>
            <a:noFill/>
          </p:spPr>
          <p:txBody>
            <a:bodyPr wrap="square">
              <a:spAutoFit/>
            </a:bodyPr>
            <a:lstStyle/>
            <a:p>
              <a:pPr algn="r"/>
              <a:r>
                <a:rPr lang="en-US" sz="650" b="0" i="0" dirty="0">
                  <a:effectLst/>
                  <a:latin typeface="Arial" panose="020B0604020202020204" pitchFamily="34" charset="0"/>
                  <a:cs typeface="Arial" panose="020B0604020202020204" pitchFamily="34" charset="0"/>
                </a:rPr>
                <a:t>© WHO / </a:t>
              </a:r>
              <a:r>
                <a:rPr lang="en-US" sz="650" b="0" i="0" dirty="0" err="1">
                  <a:effectLst/>
                  <a:latin typeface="Arial" panose="020B0604020202020204" pitchFamily="34" charset="0"/>
                  <a:cs typeface="Arial" panose="020B0604020202020204" pitchFamily="34" charset="0"/>
                </a:rPr>
                <a:t>Bente</a:t>
              </a:r>
              <a:r>
                <a:rPr lang="en-US" sz="650" b="0" i="0" dirty="0">
                  <a:effectLst/>
                  <a:latin typeface="Arial" panose="020B0604020202020204" pitchFamily="34" charset="0"/>
                  <a:cs typeface="Arial" panose="020B0604020202020204" pitchFamily="34" charset="0"/>
                </a:rPr>
                <a:t> </a:t>
              </a:r>
              <a:r>
                <a:rPr lang="en-US" sz="650" b="0" i="0" dirty="0" err="1">
                  <a:effectLst/>
                  <a:latin typeface="Arial" panose="020B0604020202020204" pitchFamily="34" charset="0"/>
                  <a:cs typeface="Arial" panose="020B0604020202020204" pitchFamily="34" charset="0"/>
                </a:rPr>
                <a:t>Binderup</a:t>
              </a:r>
              <a:endParaRPr lang="en-US" sz="650" dirty="0">
                <a:latin typeface="Arial" panose="020B0604020202020204" pitchFamily="34" charset="0"/>
                <a:cs typeface="Arial" panose="020B0604020202020204" pitchFamily="34" charset="0"/>
              </a:endParaRPr>
            </a:p>
          </p:txBody>
        </p:sp>
      </p:grpSp>
      <p:pic>
        <p:nvPicPr>
          <p:cNvPr id="12" name="Picture 11" descr="A close-up of a baby's foot&#10;&#10;Description automatically generated">
            <a:extLst>
              <a:ext uri="{FF2B5EF4-FFF2-40B4-BE49-F238E27FC236}">
                <a16:creationId xmlns:a16="http://schemas.microsoft.com/office/drawing/2014/main" id="{1A28CFC0-1019-E048-79DA-174E01B2C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38" y="3704675"/>
            <a:ext cx="1777177" cy="1329940"/>
          </a:xfrm>
          <a:prstGeom prst="rect">
            <a:avLst/>
          </a:prstGeom>
        </p:spPr>
      </p:pic>
      <p:sp>
        <p:nvSpPr>
          <p:cNvPr id="13" name="TextBox 12">
            <a:extLst>
              <a:ext uri="{FF2B5EF4-FFF2-40B4-BE49-F238E27FC236}">
                <a16:creationId xmlns:a16="http://schemas.microsoft.com/office/drawing/2014/main" id="{A27BA5ED-C09B-BB33-75A6-0AA2FCE1E597}"/>
              </a:ext>
            </a:extLst>
          </p:cNvPr>
          <p:cNvSpPr txBox="1"/>
          <p:nvPr/>
        </p:nvSpPr>
        <p:spPr>
          <a:xfrm>
            <a:off x="504338" y="4842254"/>
            <a:ext cx="1764492" cy="192360"/>
          </a:xfrm>
          <a:prstGeom prst="rect">
            <a:avLst/>
          </a:prstGeom>
          <a:noFill/>
        </p:spPr>
        <p:txBody>
          <a:bodyPr wrap="square" rtlCol="0">
            <a:spAutoFit/>
          </a:bodyPr>
          <a:lstStyle/>
          <a:p>
            <a:pPr algn="r"/>
            <a:r>
              <a:rPr lang="en-US" altLang="zh-CN" sz="650" dirty="0">
                <a:solidFill>
                  <a:schemeClr val="bg1"/>
                </a:solidFill>
                <a:latin typeface="Arial" panose="020B0604020202020204" pitchFamily="34" charset="0"/>
                <a:cs typeface="Arial" panose="020B0604020202020204" pitchFamily="34" charset="0"/>
              </a:rPr>
              <a:t>© </a:t>
            </a:r>
            <a:r>
              <a:rPr lang="en-US" sz="650" b="0" i="0" dirty="0">
                <a:solidFill>
                  <a:schemeClr val="bg1"/>
                </a:solidFill>
                <a:effectLst/>
                <a:latin typeface="Arial" panose="020B0604020202020204" pitchFamily="34" charset="0"/>
                <a:cs typeface="Arial" panose="020B0604020202020204" pitchFamily="34" charset="0"/>
              </a:rPr>
              <a:t>WHO / </a:t>
            </a:r>
            <a:r>
              <a:rPr lang="en-US" sz="650" b="0" i="0" dirty="0" err="1">
                <a:solidFill>
                  <a:schemeClr val="bg1"/>
                </a:solidFill>
                <a:effectLst/>
                <a:latin typeface="Arial" panose="020B0604020202020204" pitchFamily="34" charset="0"/>
                <a:cs typeface="Arial" panose="020B0604020202020204" pitchFamily="34" charset="0"/>
              </a:rPr>
              <a:t>Malin</a:t>
            </a:r>
            <a:r>
              <a:rPr lang="en-US" sz="650" b="0" i="0" dirty="0">
                <a:solidFill>
                  <a:schemeClr val="bg1"/>
                </a:solidFill>
                <a:effectLst/>
                <a:latin typeface="Arial" panose="020B0604020202020204" pitchFamily="34" charset="0"/>
                <a:cs typeface="Arial" panose="020B0604020202020204" pitchFamily="34" charset="0"/>
              </a:rPr>
              <a:t> Bring</a:t>
            </a:r>
            <a:endParaRPr lang="en-US" sz="6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3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2F10C3-071F-81BF-6147-19D334A83C8D}"/>
              </a:ext>
            </a:extLst>
          </p:cNvPr>
          <p:cNvSpPr>
            <a:spLocks noGrp="1"/>
          </p:cNvSpPr>
          <p:nvPr>
            <p:ph type="title"/>
          </p:nvPr>
        </p:nvSpPr>
        <p:spPr/>
        <p:txBody>
          <a:bodyPr/>
          <a:lstStyle/>
          <a:p>
            <a:r>
              <a:rPr lang="en-US" sz="3000" dirty="0"/>
              <a:t>Developmental d</a:t>
            </a:r>
            <a:r>
              <a:rPr lang="en-US" sz="3000" b="1" dirty="0"/>
              <a:t>ysplasia of the hip</a:t>
            </a:r>
            <a:endParaRPr lang="en-NO" sz="3000"/>
          </a:p>
        </p:txBody>
      </p:sp>
      <p:sp>
        <p:nvSpPr>
          <p:cNvPr id="2" name="Content Placeholder 1">
            <a:extLst>
              <a:ext uri="{FF2B5EF4-FFF2-40B4-BE49-F238E27FC236}">
                <a16:creationId xmlns:a16="http://schemas.microsoft.com/office/drawing/2014/main" id="{7E9CE327-268A-FEF3-1884-623DA535E093}"/>
              </a:ext>
            </a:extLst>
          </p:cNvPr>
          <p:cNvSpPr>
            <a:spLocks noGrp="1"/>
          </p:cNvSpPr>
          <p:nvPr>
            <p:ph idx="1"/>
          </p:nvPr>
        </p:nvSpPr>
        <p:spPr>
          <a:xfrm>
            <a:off x="4874990" y="3658005"/>
            <a:ext cx="2559390" cy="2642114"/>
          </a:xfrm>
          <a:prstGeom prst="rect">
            <a:avLst/>
          </a:prstGeom>
        </p:spPr>
        <p:txBody>
          <a:bodyPr/>
          <a:lstStyle/>
          <a:p>
            <a:pPr marL="0" indent="0" algn="ctr">
              <a:buNone/>
            </a:pPr>
            <a:r>
              <a:rPr lang="en-GB" dirty="0"/>
              <a:t>Barlow manoeuvre</a:t>
            </a:r>
          </a:p>
        </p:txBody>
      </p:sp>
      <p:grpSp>
        <p:nvGrpSpPr>
          <p:cNvPr id="5" name="Group 4">
            <a:extLst>
              <a:ext uri="{FF2B5EF4-FFF2-40B4-BE49-F238E27FC236}">
                <a16:creationId xmlns:a16="http://schemas.microsoft.com/office/drawing/2014/main" id="{C3D7491A-71C7-5BAE-EDFD-B75C28BDE696}"/>
              </a:ext>
            </a:extLst>
          </p:cNvPr>
          <p:cNvGrpSpPr/>
          <p:nvPr/>
        </p:nvGrpSpPr>
        <p:grpSpPr>
          <a:xfrm>
            <a:off x="507304" y="6006900"/>
            <a:ext cx="4022270" cy="360000"/>
            <a:chOff x="566707" y="4383958"/>
            <a:chExt cx="4022270" cy="360000"/>
          </a:xfrm>
        </p:grpSpPr>
        <p:grpSp>
          <p:nvGrpSpPr>
            <p:cNvPr id="6" name="Group 5">
              <a:extLst>
                <a:ext uri="{FF2B5EF4-FFF2-40B4-BE49-F238E27FC236}">
                  <a16:creationId xmlns:a16="http://schemas.microsoft.com/office/drawing/2014/main" id="{A6484885-DBB2-D302-CA6F-ADFDFF77F805}"/>
                </a:ext>
              </a:extLst>
            </p:cNvPr>
            <p:cNvGrpSpPr/>
            <p:nvPr/>
          </p:nvGrpSpPr>
          <p:grpSpPr>
            <a:xfrm>
              <a:off x="690712" y="4440486"/>
              <a:ext cx="3898265" cy="260328"/>
              <a:chOff x="2381314" y="5405811"/>
              <a:chExt cx="3898265" cy="260328"/>
            </a:xfrm>
          </p:grpSpPr>
          <p:sp>
            <p:nvSpPr>
              <p:cNvPr id="8" name="TextBox 7">
                <a:extLst>
                  <a:ext uri="{FF2B5EF4-FFF2-40B4-BE49-F238E27FC236}">
                    <a16:creationId xmlns:a16="http://schemas.microsoft.com/office/drawing/2014/main" id="{415D3595-B600-1FA0-59CC-860C7B833BB6}"/>
                  </a:ext>
                </a:extLst>
              </p:cNvPr>
              <p:cNvSpPr txBox="1"/>
              <p:nvPr/>
            </p:nvSpPr>
            <p:spPr>
              <a:xfrm>
                <a:off x="2620364" y="5405811"/>
                <a:ext cx="3659215" cy="260328"/>
              </a:xfrm>
              <a:prstGeom prst="rect">
                <a:avLst/>
              </a:prstGeom>
              <a:noFill/>
            </p:spPr>
            <p:txBody>
              <a:bodyPr wrap="square">
                <a:spAutoFit/>
              </a:bodyPr>
              <a:lstStyle/>
              <a:p>
                <a:r>
                  <a:rPr lang="en-US" sz="1100" i="1" dirty="0">
                    <a:latin typeface="Arial" panose="020B0604020202020204" pitchFamily="34" charset="0"/>
                    <a:cs typeface="Arial" panose="020B0604020202020204" pitchFamily="34" charset="0"/>
                    <a:hlinkClick r:id="rId3"/>
                  </a:rPr>
                  <a:t>Developmental dysplasia of the hip</a:t>
                </a:r>
                <a:endParaRPr lang="en-GB" sz="1100" i="1"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F787BFB7-6CB1-26B8-09B6-A8CADEC10A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1314" y="5417418"/>
                <a:ext cx="223731" cy="223731"/>
              </a:xfrm>
              <a:prstGeom prst="rect">
                <a:avLst/>
              </a:prstGeom>
            </p:spPr>
          </p:pic>
        </p:grpSp>
        <p:pic>
          <p:nvPicPr>
            <p:cNvPr id="7" name="Picture 6" descr="A blue circle with a white camera&#10;&#10;Description automatically generated">
              <a:extLst>
                <a:ext uri="{FF2B5EF4-FFF2-40B4-BE49-F238E27FC236}">
                  <a16:creationId xmlns:a16="http://schemas.microsoft.com/office/drawing/2014/main" id="{65D7C97C-BF23-56ED-3F08-D760A0ABEE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07" y="4383958"/>
              <a:ext cx="360000" cy="360000"/>
            </a:xfrm>
            <a:prstGeom prst="rect">
              <a:avLst/>
            </a:prstGeom>
          </p:spPr>
        </p:pic>
      </p:grpSp>
      <p:pic>
        <p:nvPicPr>
          <p:cNvPr id="4" name="Content Placeholder 4" descr="A picture containing person, indoor, diaper, skin&#10;&#10;Description automatically generated">
            <a:extLst>
              <a:ext uri="{FF2B5EF4-FFF2-40B4-BE49-F238E27FC236}">
                <a16:creationId xmlns:a16="http://schemas.microsoft.com/office/drawing/2014/main" id="{3F63EA5D-9A3C-1A7D-C03C-7D841DAB3461}"/>
              </a:ext>
            </a:extLst>
          </p:cNvPr>
          <p:cNvPicPr>
            <a:picLocks noChangeAspect="1"/>
          </p:cNvPicPr>
          <p:nvPr/>
        </p:nvPicPr>
        <p:blipFill>
          <a:blip r:embed="rId7"/>
          <a:stretch>
            <a:fillRect/>
          </a:stretch>
        </p:blipFill>
        <p:spPr>
          <a:xfrm>
            <a:off x="519047" y="1774699"/>
            <a:ext cx="4046567" cy="3274379"/>
          </a:xfrm>
          <a:prstGeom prst="rect">
            <a:avLst/>
          </a:prstGeom>
        </p:spPr>
      </p:pic>
      <p:pic>
        <p:nvPicPr>
          <p:cNvPr id="12" name="Content Placeholder 4">
            <a:extLst>
              <a:ext uri="{FF2B5EF4-FFF2-40B4-BE49-F238E27FC236}">
                <a16:creationId xmlns:a16="http://schemas.microsoft.com/office/drawing/2014/main" id="{7251D957-B8CE-26F7-F50D-013561AEC1CE}"/>
              </a:ext>
            </a:extLst>
          </p:cNvPr>
          <p:cNvPicPr>
            <a:picLocks noChangeAspect="1"/>
          </p:cNvPicPr>
          <p:nvPr/>
        </p:nvPicPr>
        <p:blipFill>
          <a:blip r:embed="rId8"/>
          <a:stretch>
            <a:fillRect/>
          </a:stretch>
        </p:blipFill>
        <p:spPr>
          <a:xfrm>
            <a:off x="5065382" y="1774699"/>
            <a:ext cx="1907701" cy="1854315"/>
          </a:xfrm>
          <a:prstGeom prst="rect">
            <a:avLst/>
          </a:prstGeom>
        </p:spPr>
      </p:pic>
      <p:pic>
        <p:nvPicPr>
          <p:cNvPr id="13" name="Picture 12">
            <a:extLst>
              <a:ext uri="{FF2B5EF4-FFF2-40B4-BE49-F238E27FC236}">
                <a16:creationId xmlns:a16="http://schemas.microsoft.com/office/drawing/2014/main" id="{C94C312D-ECCF-1CA1-1778-4B4CA8B2EF6E}"/>
              </a:ext>
            </a:extLst>
          </p:cNvPr>
          <p:cNvPicPr>
            <a:picLocks noChangeAspect="1"/>
          </p:cNvPicPr>
          <p:nvPr/>
        </p:nvPicPr>
        <p:blipFill>
          <a:blip r:embed="rId9"/>
          <a:stretch>
            <a:fillRect/>
          </a:stretch>
        </p:blipFill>
        <p:spPr>
          <a:xfrm>
            <a:off x="5158409" y="4187282"/>
            <a:ext cx="1907701" cy="1752259"/>
          </a:xfrm>
          <a:prstGeom prst="rect">
            <a:avLst/>
          </a:prstGeom>
        </p:spPr>
      </p:pic>
      <p:sp>
        <p:nvSpPr>
          <p:cNvPr id="14" name="Content Placeholder 1">
            <a:extLst>
              <a:ext uri="{FF2B5EF4-FFF2-40B4-BE49-F238E27FC236}">
                <a16:creationId xmlns:a16="http://schemas.microsoft.com/office/drawing/2014/main" id="{1C10029C-7D8B-B900-F743-DAA71A81A372}"/>
              </a:ext>
            </a:extLst>
          </p:cNvPr>
          <p:cNvSpPr txBox="1">
            <a:spLocks/>
          </p:cNvSpPr>
          <p:nvPr/>
        </p:nvSpPr>
        <p:spPr>
          <a:xfrm>
            <a:off x="4832564" y="5968531"/>
            <a:ext cx="2559390" cy="411061"/>
          </a:xfrm>
          <a:prstGeom prst="rect">
            <a:avLst/>
          </a:prstGeom>
        </p:spPr>
        <p:txBody>
          <a:bodyPr vert="horz" lIns="91440" tIns="45720" rIns="91440" bIns="45720" rtlCol="0">
            <a:noAutofit/>
          </a:bodyPr>
          <a:lstStyle>
            <a:lvl1pPr marL="162000" indent="-162000"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1pPr>
            <a:lvl2pPr marL="162000" indent="-163199" algn="l" defTabSz="652795" rtl="0" eaLnBrk="1" latinLnBrk="1" hangingPunct="1">
              <a:lnSpc>
                <a:spcPts val="2100"/>
              </a:lnSpc>
              <a:spcBef>
                <a:spcPts val="1000"/>
              </a:spcBef>
              <a:spcAft>
                <a:spcPts val="245"/>
              </a:spcAft>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324000" indent="-163199" algn="l" defTabSz="652795" rtl="0" eaLnBrk="1" latinLnBrk="1" hangingPunct="1">
              <a:lnSpc>
                <a:spcPts val="2100"/>
              </a:lnSpc>
              <a:spcBef>
                <a:spcPts val="1000"/>
              </a:spcBef>
              <a:spcAft>
                <a:spcPts val="245"/>
              </a:spcAft>
              <a:buSzPct val="60000"/>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3pPr>
            <a:lvl4pPr marL="1142391" indent="-163199" algn="l" defTabSz="652795" rtl="0" eaLnBrk="1" latinLnBrk="0" hangingPunct="1">
              <a:lnSpc>
                <a:spcPct val="90000"/>
              </a:lnSpc>
              <a:spcBef>
                <a:spcPts val="357"/>
              </a:spcBef>
              <a:buFont typeface="Arial" panose="020B0604020202020204" pitchFamily="34" charset="0"/>
              <a:buChar char="•"/>
              <a:defRPr sz="965" b="0" i="0" kern="1200">
                <a:solidFill>
                  <a:schemeClr val="accent3">
                    <a:lumMod val="50000"/>
                  </a:schemeClr>
                </a:solidFill>
                <a:latin typeface="Arial" panose="020B0604020202020204" pitchFamily="34" charset="0"/>
                <a:ea typeface="+mn-ea"/>
                <a:cs typeface="Arial" panose="020B0604020202020204" pitchFamily="34" charset="0"/>
              </a:defRPr>
            </a:lvl4pPr>
            <a:lvl5pPr marL="1468787" indent="-163199" algn="l" defTabSz="652795" rtl="0" eaLnBrk="1" latinLnBrk="0" hangingPunct="1">
              <a:lnSpc>
                <a:spcPct val="90000"/>
              </a:lnSpc>
              <a:spcBef>
                <a:spcPts val="357"/>
              </a:spcBef>
              <a:buFont typeface="Arial" panose="020B0604020202020204" pitchFamily="34" charset="0"/>
              <a:buChar char="•"/>
              <a:defRPr sz="1285" kern="1200">
                <a:solidFill>
                  <a:schemeClr val="accent3">
                    <a:lumMod val="50000"/>
                  </a:schemeClr>
                </a:solidFill>
                <a:latin typeface="+mn-lt"/>
                <a:ea typeface="+mn-ea"/>
                <a:cs typeface="+mn-cs"/>
              </a:defRPr>
            </a:lvl5pPr>
            <a:lvl6pPr marL="1795186"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6pPr>
            <a:lvl7pPr marL="2121582"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7pPr>
            <a:lvl8pPr marL="2447980"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8pPr>
            <a:lvl9pPr marL="2774378" indent="-163199" algn="l" defTabSz="652795" rtl="0" eaLnBrk="1" latinLnBrk="0" hangingPunct="1">
              <a:lnSpc>
                <a:spcPct val="90000"/>
              </a:lnSpc>
              <a:spcBef>
                <a:spcPts val="357"/>
              </a:spcBef>
              <a:buFont typeface="Arial" panose="020B0604020202020204" pitchFamily="34" charset="0"/>
              <a:buChar char="•"/>
              <a:defRPr sz="1285" kern="1200">
                <a:solidFill>
                  <a:schemeClr val="tx1"/>
                </a:solidFill>
                <a:latin typeface="+mn-lt"/>
                <a:ea typeface="+mn-ea"/>
                <a:cs typeface="+mn-cs"/>
              </a:defRPr>
            </a:lvl9pPr>
          </a:lstStyle>
          <a:p>
            <a:pPr marL="0" indent="0" algn="ctr">
              <a:buNone/>
            </a:pPr>
            <a:r>
              <a:rPr lang="en-US" sz="1600" dirty="0"/>
              <a:t>Ortolani </a:t>
            </a:r>
            <a:r>
              <a:rPr lang="en-GB" sz="1600" dirty="0"/>
              <a:t>manoeuvre</a:t>
            </a:r>
          </a:p>
        </p:txBody>
      </p:sp>
      <p:sp>
        <p:nvSpPr>
          <p:cNvPr id="15" name="TextBox 14">
            <a:extLst>
              <a:ext uri="{FF2B5EF4-FFF2-40B4-BE49-F238E27FC236}">
                <a16:creationId xmlns:a16="http://schemas.microsoft.com/office/drawing/2014/main" id="{EC4AB99E-F2BB-ECD6-D7E9-C6040067E5BA}"/>
              </a:ext>
            </a:extLst>
          </p:cNvPr>
          <p:cNvSpPr txBox="1"/>
          <p:nvPr/>
        </p:nvSpPr>
        <p:spPr>
          <a:xfrm>
            <a:off x="1397040" y="4821866"/>
            <a:ext cx="3154260" cy="192360"/>
          </a:xfrm>
          <a:prstGeom prst="rect">
            <a:avLst/>
          </a:prstGeom>
          <a:noFill/>
        </p:spPr>
        <p:txBody>
          <a:bodyPr wrap="square" rtlCol="0">
            <a:spAutoFit/>
          </a:bodyPr>
          <a:lstStyle/>
          <a:p>
            <a:pPr algn="r"/>
            <a:r>
              <a:rPr lang="en-US" sz="650" b="0" i="1" dirty="0">
                <a:solidFill>
                  <a:schemeClr val="bg1"/>
                </a:solidFill>
                <a:effectLst/>
                <a:latin typeface="Arial" panose="020B0604020202020204" pitchFamily="34" charset="0"/>
                <a:cs typeface="Arial" panose="020B0604020202020204" pitchFamily="34" charset="0"/>
              </a:rPr>
              <a:t>© </a:t>
            </a:r>
            <a:r>
              <a:rPr lang="en-US" sz="650" b="0" dirty="0">
                <a:solidFill>
                  <a:schemeClr val="bg1"/>
                </a:solidFill>
                <a:effectLst/>
                <a:latin typeface="Arial" panose="020B0604020202020204" pitchFamily="34" charset="0"/>
                <a:cs typeface="Arial" panose="020B0604020202020204" pitchFamily="34" charset="0"/>
              </a:rPr>
              <a:t>Stanford Newborn Nursery photo gallery</a:t>
            </a:r>
            <a:endParaRPr lang="en-US" sz="65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B39234F-896C-5419-1459-CFAA87E0DF16}"/>
              </a:ext>
            </a:extLst>
          </p:cNvPr>
          <p:cNvSpPr txBox="1"/>
          <p:nvPr/>
        </p:nvSpPr>
        <p:spPr>
          <a:xfrm>
            <a:off x="5810977" y="5761676"/>
            <a:ext cx="1255133" cy="192360"/>
          </a:xfrm>
          <a:prstGeom prst="rect">
            <a:avLst/>
          </a:prstGeom>
          <a:noFill/>
        </p:spPr>
        <p:txBody>
          <a:bodyPr wrap="square" rtlCol="0">
            <a:spAutoFit/>
          </a:bodyPr>
          <a:lstStyle/>
          <a:p>
            <a:pPr algn="r"/>
            <a:r>
              <a:rPr lang="en-US" sz="650" b="0" dirty="0">
                <a:solidFill>
                  <a:schemeClr val="bg1">
                    <a:lumMod val="50000"/>
                  </a:schemeClr>
                </a:solidFill>
                <a:effectLst/>
                <a:latin typeface="Arial" panose="020B0604020202020204" pitchFamily="34" charset="0"/>
                <a:cs typeface="Arial" panose="020B0604020202020204" pitchFamily="34" charset="0"/>
              </a:rPr>
              <a:t>© </a:t>
            </a:r>
            <a:r>
              <a:rPr lang="en-US" sz="650" dirty="0">
                <a:solidFill>
                  <a:schemeClr val="bg1">
                    <a:lumMod val="50000"/>
                  </a:schemeClr>
                </a:solidFill>
                <a:latin typeface="Arial" panose="020B0604020202020204" pitchFamily="34" charset="0"/>
                <a:cs typeface="Arial" panose="020B0604020202020204" pitchFamily="34" charset="0"/>
              </a:rPr>
              <a:t>WHO Euro</a:t>
            </a:r>
          </a:p>
        </p:txBody>
      </p:sp>
      <p:sp>
        <p:nvSpPr>
          <p:cNvPr id="11" name="TextBox 10">
            <a:extLst>
              <a:ext uri="{FF2B5EF4-FFF2-40B4-BE49-F238E27FC236}">
                <a16:creationId xmlns:a16="http://schemas.microsoft.com/office/drawing/2014/main" id="{C15CACED-DA46-6991-D4DD-9A771527DC60}"/>
              </a:ext>
            </a:extLst>
          </p:cNvPr>
          <p:cNvSpPr txBox="1"/>
          <p:nvPr/>
        </p:nvSpPr>
        <p:spPr>
          <a:xfrm>
            <a:off x="507304" y="5117213"/>
            <a:ext cx="4064696" cy="348493"/>
          </a:xfrm>
          <a:prstGeom prst="rect">
            <a:avLst/>
          </a:prstGeom>
          <a:noFill/>
        </p:spPr>
        <p:txBody>
          <a:bodyPr wrap="square" rtlCol="0">
            <a:spAutoFit/>
          </a:bodyPr>
          <a:lstStyle/>
          <a:p>
            <a:pPr algn="ctr" defTabSz="652795" latinLnBrk="1">
              <a:lnSpc>
                <a:spcPts val="2100"/>
              </a:lnSpc>
              <a:spcBef>
                <a:spcPts val="1000"/>
              </a:spcBef>
              <a:spcAft>
                <a:spcPts val="245"/>
              </a:spcAft>
            </a:pPr>
            <a:r>
              <a:rPr lang="en-US" sz="1600" dirty="0">
                <a:latin typeface="Arial" panose="020B0604020202020204" pitchFamily="34" charset="0"/>
                <a:cs typeface="Arial" panose="020B0604020202020204" pitchFamily="34" charset="0"/>
              </a:rPr>
              <a:t>Galeazzi sign – unequal knee height</a:t>
            </a:r>
          </a:p>
        </p:txBody>
      </p:sp>
    </p:spTree>
    <p:extLst>
      <p:ext uri="{BB962C8B-B14F-4D97-AF65-F5344CB8AC3E}">
        <p14:creationId xmlns:p14="http://schemas.microsoft.com/office/powerpoint/2010/main" val="227010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P spid="15" grpId="0"/>
      <p:bldP spid="16" grpId="0"/>
      <p:bldP spid="11" grpId="0"/>
    </p:bldLst>
  </p:timing>
</p:sld>
</file>

<file path=ppt/theme/theme1.xml><?xml version="1.0" encoding="utf-8"?>
<a:theme xmlns:a="http://schemas.openxmlformats.org/drawingml/2006/main" name="2_Custom Design">
  <a:themeElements>
    <a:clrScheme name="Custom 1">
      <a:dk1>
        <a:srgbClr val="404040"/>
      </a:dk1>
      <a:lt1>
        <a:srgbClr val="FFFFFF"/>
      </a:lt1>
      <a:dk2>
        <a:srgbClr val="2B87C3"/>
      </a:dk2>
      <a:lt2>
        <a:srgbClr val="D6ECF7"/>
      </a:lt2>
      <a:accent1>
        <a:srgbClr val="5DB5E4"/>
      </a:accent1>
      <a:accent2>
        <a:srgbClr val="26ACAF"/>
      </a:accent2>
      <a:accent3>
        <a:srgbClr val="00509C"/>
      </a:accent3>
      <a:accent4>
        <a:srgbClr val="007173"/>
      </a:accent4>
      <a:accent5>
        <a:srgbClr val="D4F1F0"/>
      </a:accent5>
      <a:accent6>
        <a:srgbClr val="FCB33C"/>
      </a:accent6>
      <a:hlink>
        <a:srgbClr val="2B87C3"/>
      </a:hlink>
      <a:folHlink>
        <a:srgbClr val="5DB5E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 id="{135A855D-B95B-1B4E-9578-1805F3125630}" vid="{E51A0FBC-D2C7-1E41-A622-DF7D199CA2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F263D28-B99A-A04F-97E3-46A52F842805}">
  <we:reference id="57db97c6-56e5-4674-9af2-c47f9e909233" version="1.0.0.1" store="EXCatalog" storeType="EXCatalog"/>
  <we:alternateReferences>
    <we:reference id="WA200005190" version="1.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50752</TotalTime>
  <Words>7256</Words>
  <Application>Microsoft Macintosh PowerPoint</Application>
  <PresentationFormat>On-screen Show (4:3)</PresentationFormat>
  <Paragraphs>850</Paragraphs>
  <Slides>49</Slides>
  <Notes>49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等线</vt:lpstr>
      <vt:lpstr>等线</vt:lpstr>
      <vt:lpstr>Aptos</vt:lpstr>
      <vt:lpstr>Arial</vt:lpstr>
      <vt:lpstr>Arial </vt:lpstr>
      <vt:lpstr>Calibri</vt:lpstr>
      <vt:lpstr>Courier New</vt:lpstr>
      <vt:lpstr>inherit</vt:lpstr>
      <vt:lpstr>Minion Pro</vt:lpstr>
      <vt:lpstr>Myanmar Text</vt:lpstr>
      <vt:lpstr>Myriad Pro</vt:lpstr>
      <vt:lpstr>Symbol</vt:lpstr>
      <vt:lpstr>System Font Regular</vt:lpstr>
      <vt:lpstr>2_Custom Design</vt:lpstr>
      <vt:lpstr>PowerPoint Presentation</vt:lpstr>
      <vt:lpstr>Content</vt:lpstr>
      <vt:lpstr>Goal and learning outcomes</vt:lpstr>
      <vt:lpstr>The situation</vt:lpstr>
      <vt:lpstr>The situation</vt:lpstr>
      <vt:lpstr>Preparation for discharge</vt:lpstr>
      <vt:lpstr>Prepare for discharge</vt:lpstr>
      <vt:lpstr>What criteria assess readiness for discharge? </vt:lpstr>
      <vt:lpstr>Developmental dysplasia of the hip</vt:lpstr>
      <vt:lpstr>Counselling for care at home</vt:lpstr>
      <vt:lpstr>How do you counsel Joy at discharge?</vt:lpstr>
      <vt:lpstr>How do you counsel for care at home? </vt:lpstr>
      <vt:lpstr>Do you counsel in the same way for every newborn? </vt:lpstr>
      <vt:lpstr>What do you discuss when counselling Joy for safe care at home?</vt:lpstr>
      <vt:lpstr> Advise Leela for thermal care at home</vt:lpstr>
      <vt:lpstr> Advise Leela for hygiene at home </vt:lpstr>
      <vt:lpstr> Advise Leela for cord care at home</vt:lpstr>
      <vt:lpstr>What sleeping position is recommended for newborns and why?</vt:lpstr>
      <vt:lpstr>Recommendation and reasons</vt:lpstr>
      <vt:lpstr>What is nurturing, responsive care  for newborns?</vt:lpstr>
      <vt:lpstr>What is the health worker’s role in nurturing care?</vt:lpstr>
      <vt:lpstr> Practice responsive nurturing care </vt:lpstr>
      <vt:lpstr>Postnatal care and follow-up visits</vt:lpstr>
      <vt:lpstr>What are the recommended timings  for postnatal visits?</vt:lpstr>
      <vt:lpstr> Recommendations</vt:lpstr>
      <vt:lpstr>Recommended postnatal care visits</vt:lpstr>
      <vt:lpstr>What  are recommended timings for  postnatal care (PNC) visits?</vt:lpstr>
      <vt:lpstr>How do you tailor postnatal visits to  the needs of mother and newborn?</vt:lpstr>
      <vt:lpstr>Assess for discharge readiness </vt:lpstr>
      <vt:lpstr>What is the key content of the following postnatal checks?</vt:lpstr>
      <vt:lpstr>Postnatal check for Sophie delivered at home</vt:lpstr>
      <vt:lpstr>What newborn screening tests and monitoring of newborns are recommended before discharge?</vt:lpstr>
      <vt:lpstr>Prepare for discharge:  Newborn with a medical condition</vt:lpstr>
      <vt:lpstr>Prepare for discharge</vt:lpstr>
      <vt:lpstr>PowerPoint Presentation</vt:lpstr>
      <vt:lpstr>PowerPoint Presentation</vt:lpstr>
      <vt:lpstr>PowerPoint Presentation</vt:lpstr>
      <vt:lpstr>PowerPoint Presentation</vt:lpstr>
      <vt:lpstr>PowerPoint Presentation</vt:lpstr>
      <vt:lpstr>Prepare for discharge of a preterm newborn</vt:lpstr>
      <vt:lpstr>Concerns for child protection</vt:lpstr>
      <vt:lpstr>Discharge and follow-up in a humanitarian emergency</vt:lpstr>
      <vt:lpstr>PowerPoint Presentation</vt:lpstr>
      <vt:lpstr>Samuel is 11 days old:  Assess him for discharge readiness</vt:lpstr>
      <vt:lpstr>What support should be given at postnatal visits for responsive care giving?</vt:lpstr>
      <vt:lpstr>Supporting caregivers during postnatal visits for responsive care giving</vt:lpstr>
      <vt:lpstr>Why is responsive care recommended for ALL newborns?</vt:lpstr>
      <vt:lpstr>Recommendations and reasons</vt:lpstr>
      <vt:lpstr>How can you ensure quality postnatal care and follow-up for all newborns?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Discharge and follow up</dc:title>
  <dc:creator>He Tang; Dr HLT</dc:creator>
  <cp:keywords>updated post field testing; adapted from ENCC</cp:keywords>
  <cp:lastModifiedBy>David Pedersen</cp:lastModifiedBy>
  <cp:revision>1424</cp:revision>
  <dcterms:created xsi:type="dcterms:W3CDTF">2020-10-07T10:46:25Z</dcterms:created>
  <dcterms:modified xsi:type="dcterms:W3CDTF">2024-05-10T13:33:00Z</dcterms:modified>
</cp:coreProperties>
</file>