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1.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70"/>
  </p:notesMasterIdLst>
  <p:handoutMasterIdLst>
    <p:handoutMasterId r:id="rId71"/>
  </p:handoutMasterIdLst>
  <p:sldIdLst>
    <p:sldId id="621" r:id="rId2"/>
    <p:sldId id="619" r:id="rId3"/>
    <p:sldId id="429" r:id="rId4"/>
    <p:sldId id="564" r:id="rId5"/>
    <p:sldId id="503" r:id="rId6"/>
    <p:sldId id="525" r:id="rId7"/>
    <p:sldId id="563" r:id="rId8"/>
    <p:sldId id="565" r:id="rId9"/>
    <p:sldId id="566" r:id="rId10"/>
    <p:sldId id="620" r:id="rId11"/>
    <p:sldId id="567" r:id="rId12"/>
    <p:sldId id="568" r:id="rId13"/>
    <p:sldId id="569" r:id="rId14"/>
    <p:sldId id="570" r:id="rId15"/>
    <p:sldId id="571" r:id="rId16"/>
    <p:sldId id="572" r:id="rId17"/>
    <p:sldId id="624" r:id="rId18"/>
    <p:sldId id="623" r:id="rId19"/>
    <p:sldId id="622" r:id="rId20"/>
    <p:sldId id="574" r:id="rId21"/>
    <p:sldId id="575" r:id="rId22"/>
    <p:sldId id="576" r:id="rId23"/>
    <p:sldId id="577" r:id="rId24"/>
    <p:sldId id="578" r:id="rId25"/>
    <p:sldId id="579" r:id="rId26"/>
    <p:sldId id="580" r:id="rId27"/>
    <p:sldId id="581" r:id="rId28"/>
    <p:sldId id="582" r:id="rId29"/>
    <p:sldId id="583" r:id="rId30"/>
    <p:sldId id="584" r:id="rId31"/>
    <p:sldId id="585" r:id="rId32"/>
    <p:sldId id="586" r:id="rId33"/>
    <p:sldId id="587" r:id="rId34"/>
    <p:sldId id="588" r:id="rId35"/>
    <p:sldId id="589" r:id="rId36"/>
    <p:sldId id="590" r:id="rId37"/>
    <p:sldId id="591" r:id="rId38"/>
    <p:sldId id="592" r:id="rId39"/>
    <p:sldId id="593" r:id="rId40"/>
    <p:sldId id="595" r:id="rId41"/>
    <p:sldId id="596" r:id="rId42"/>
    <p:sldId id="597" r:id="rId43"/>
    <p:sldId id="598" r:id="rId44"/>
    <p:sldId id="599" r:id="rId45"/>
    <p:sldId id="600" r:id="rId46"/>
    <p:sldId id="601" r:id="rId47"/>
    <p:sldId id="602" r:id="rId48"/>
    <p:sldId id="603" r:id="rId49"/>
    <p:sldId id="604" r:id="rId50"/>
    <p:sldId id="605" r:id="rId51"/>
    <p:sldId id="625" r:id="rId52"/>
    <p:sldId id="626" r:id="rId53"/>
    <p:sldId id="607" r:id="rId54"/>
    <p:sldId id="608" r:id="rId55"/>
    <p:sldId id="609" r:id="rId56"/>
    <p:sldId id="610" r:id="rId57"/>
    <p:sldId id="611" r:id="rId58"/>
    <p:sldId id="612" r:id="rId59"/>
    <p:sldId id="559" r:id="rId60"/>
    <p:sldId id="558" r:id="rId61"/>
    <p:sldId id="555" r:id="rId62"/>
    <p:sldId id="556" r:id="rId63"/>
    <p:sldId id="618" r:id="rId64"/>
    <p:sldId id="613" r:id="rId65"/>
    <p:sldId id="614" r:id="rId66"/>
    <p:sldId id="615" r:id="rId67"/>
    <p:sldId id="616" r:id="rId68"/>
    <p:sldId id="617" r:id="rId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34919AC-530D-9048-9828-B51E75815086}">
          <p14:sldIdLst>
            <p14:sldId id="621"/>
            <p14:sldId id="619"/>
          </p14:sldIdLst>
        </p14:section>
        <p14:section name="Goal" id="{74197861-F1E7-2A4A-B295-9925107FF036}">
          <p14:sldIdLst>
            <p14:sldId id="429"/>
            <p14:sldId id="564"/>
          </p14:sldIdLst>
        </p14:section>
        <p14:section name="The situation" id="{928E1421-33F2-F844-A2E9-4A85A18A8CBA}">
          <p14:sldIdLst>
            <p14:sldId id="503"/>
          </p14:sldIdLst>
        </p14:section>
        <p14:section name="Monitoring the newborn" id="{58389F31-CADB-7240-9076-006D9E48AD94}">
          <p14:sldIdLst>
            <p14:sldId id="525"/>
            <p14:sldId id="563"/>
            <p14:sldId id="565"/>
            <p14:sldId id="566"/>
          </p14:sldIdLst>
        </p14:section>
        <p14:section name="Examination and complete assessment of the newborn" id="{C81A3631-8B7F-4856-9887-5729ED8D95FF}">
          <p14:sldIdLst>
            <p14:sldId id="620"/>
            <p14:sldId id="567"/>
            <p14:sldId id="568"/>
            <p14:sldId id="569"/>
            <p14:sldId id="570"/>
            <p14:sldId id="571"/>
            <p14:sldId id="572"/>
            <p14:sldId id="624"/>
            <p14:sldId id="623"/>
            <p14:sldId id="622"/>
            <p14:sldId id="574"/>
            <p14:sldId id="575"/>
            <p14:sldId id="576"/>
            <p14:sldId id="577"/>
            <p14:sldId id="578"/>
            <p14:sldId id="579"/>
            <p14:sldId id="580"/>
            <p14:sldId id="581"/>
            <p14:sldId id="582"/>
            <p14:sldId id="583"/>
            <p14:sldId id="584"/>
            <p14:sldId id="585"/>
            <p14:sldId id="586"/>
            <p14:sldId id="587"/>
            <p14:sldId id="588"/>
            <p14:sldId id="589"/>
            <p14:sldId id="590"/>
            <p14:sldId id="591"/>
            <p14:sldId id="592"/>
            <p14:sldId id="593"/>
          </p14:sldIdLst>
        </p14:section>
        <p14:section name="Assessment and re-assessment to make a care plan" id="{0D376F80-3AFE-6948-AB21-C3938A3B75AA}">
          <p14:sldIdLst>
            <p14:sldId id="595"/>
            <p14:sldId id="596"/>
            <p14:sldId id="597"/>
            <p14:sldId id="598"/>
            <p14:sldId id="599"/>
            <p14:sldId id="600"/>
            <p14:sldId id="601"/>
            <p14:sldId id="602"/>
            <p14:sldId id="603"/>
            <p14:sldId id="604"/>
            <p14:sldId id="605"/>
            <p14:sldId id="625"/>
            <p14:sldId id="626"/>
            <p14:sldId id="607"/>
            <p14:sldId id="608"/>
            <p14:sldId id="609"/>
            <p14:sldId id="610"/>
            <p14:sldId id="611"/>
            <p14:sldId id="612"/>
          </p14:sldIdLst>
        </p14:section>
        <p14:section name="Summary" id="{453681CF-C474-2348-81C2-85711C6FF5F7}">
          <p14:sldIdLst>
            <p14:sldId id="559"/>
          </p14:sldIdLst>
        </p14:section>
        <p14:section name="Clinical practice" id="{9939434B-7FD4-7242-A9F7-045D9C7AC57C}">
          <p14:sldIdLst>
            <p14:sldId id="558"/>
          </p14:sldIdLst>
        </p14:section>
        <p14:section name="Quality inprovement" id="{98E390A7-1061-9643-A0B0-DBA693D77ACC}">
          <p14:sldIdLst>
            <p14:sldId id="555"/>
            <p14:sldId id="556"/>
          </p14:sldIdLst>
        </p14:section>
        <p14:section name="Additional simulations" id="{40DB76A8-CD3D-2444-BF57-158AC678AFC8}">
          <p14:sldIdLst>
            <p14:sldId id="618"/>
            <p14:sldId id="613"/>
            <p14:sldId id="614"/>
            <p14:sldId id="615"/>
            <p14:sldId id="616"/>
            <p14:sldId id="617"/>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1126940-D539-C06C-E73C-FD21C71D7984}" name="Wenche Stødle" initials="WS" userId="S::wenche.stodle@laerdal.com::13240b42-f082-4e59-bc10-21d0d23d6f41" providerId="AD"/>
  <p188:author id="{C6DFD55D-3634-A20A-C42A-4F5C511A7B18}" name="Niermeyer, Susan" initials="SN" userId="S::susan.niermeyer@cuanschutz.edu::72c7caa0-e52f-4608-afe1-8d9433e2689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chris" initials="c" lastIdx="1" clrIdx="6">
    <p:extLst>
      <p:ext uri="{19B8F6BF-5375-455C-9EA6-DF929625EA0E}">
        <p15:presenceInfo xmlns:p15="http://schemas.microsoft.com/office/powerpoint/2012/main" userId="S::chris@sarpreg.no::2080fc9a-91fd-4fa4-93c0-5d557b0f6e4d" providerId="AD"/>
      </p:ext>
    </p:extLst>
  </p:cmAuthor>
  <p:cmAuthor id="1" name="Dr Helenlouise Taylor" initials="Dr HLT" lastIdx="182" clrIdx="0">
    <p:extLst>
      <p:ext uri="{19B8F6BF-5375-455C-9EA6-DF929625EA0E}">
        <p15:presenceInfo xmlns:p15="http://schemas.microsoft.com/office/powerpoint/2012/main" userId="Dr Helenlouise Taylor" providerId="None"/>
      </p:ext>
    </p:extLst>
  </p:cmAuthor>
  <p:cmAuthor id="8" name="Microsoft Office User" initials="MOU" lastIdx="1" clrIdx="7">
    <p:extLst>
      <p:ext uri="{19B8F6BF-5375-455C-9EA6-DF929625EA0E}">
        <p15:presenceInfo xmlns:p15="http://schemas.microsoft.com/office/powerpoint/2012/main" userId="Microsoft Office User" providerId="None"/>
      </p:ext>
    </p:extLst>
  </p:cmAuthor>
  <p:cmAuthor id="2" name="Peggy" initials="P" lastIdx="1" clrIdx="1"/>
  <p:cmAuthor id="9" name="Jura Eds" initials="JES" lastIdx="29" clrIdx="8">
    <p:extLst>
      <p:ext uri="{19B8F6BF-5375-455C-9EA6-DF929625EA0E}">
        <p15:presenceInfo xmlns:p15="http://schemas.microsoft.com/office/powerpoint/2012/main" userId="Jura Eds" providerId="None"/>
      </p:ext>
    </p:extLst>
  </p:cmAuthor>
  <p:cmAuthor id="3" name="Chris J. Haaland" initials="CJH" lastIdx="5" clrIdx="2">
    <p:extLst>
      <p:ext uri="{19B8F6BF-5375-455C-9EA6-DF929625EA0E}">
        <p15:presenceInfo xmlns:p15="http://schemas.microsoft.com/office/powerpoint/2012/main" userId="2794b43ad3ba56aa" providerId="Windows Live"/>
      </p:ext>
    </p:extLst>
  </p:cmAuthor>
  <p:cmAuthor id="10" name="Niermeyer, Susan" initials="SN" lastIdx="21" clrIdx="9">
    <p:extLst>
      <p:ext uri="{19B8F6BF-5375-455C-9EA6-DF929625EA0E}">
        <p15:presenceInfo xmlns:p15="http://schemas.microsoft.com/office/powerpoint/2012/main" userId="S::susan.niermeyer@cuanschutz.edu::72c7caa0-e52f-4608-afe1-8d9433e2689d" providerId="AD"/>
      </p:ext>
    </p:extLst>
  </p:cmAuthor>
  <p:cmAuthor id="4" name="Chris J. Haaland" initials="CJH [2]" lastIdx="1" clrIdx="3">
    <p:extLst>
      <p:ext uri="{19B8F6BF-5375-455C-9EA6-DF929625EA0E}">
        <p15:presenceInfo xmlns:p15="http://schemas.microsoft.com/office/powerpoint/2012/main" userId="Chris J. Haaland" providerId="None"/>
      </p:ext>
    </p:extLst>
  </p:cmAuthor>
  <p:cmAuthor id="11" name="David Pedersen" initials="" lastIdx="1" clrIdx="10">
    <p:extLst>
      <p:ext uri="{19B8F6BF-5375-455C-9EA6-DF929625EA0E}">
        <p15:presenceInfo xmlns:p15="http://schemas.microsoft.com/office/powerpoint/2012/main" userId="S::David.Pedersen@laerdal.com::33b13e9c-edae-4f02-b739-2e47d9158c2a" providerId="AD"/>
      </p:ext>
    </p:extLst>
  </p:cmAuthor>
  <p:cmAuthor id="5" name="TANG, He" initials="TH" lastIdx="28" clrIdx="4">
    <p:extLst>
      <p:ext uri="{19B8F6BF-5375-455C-9EA6-DF929625EA0E}">
        <p15:presenceInfo xmlns:p15="http://schemas.microsoft.com/office/powerpoint/2012/main" userId="TANG, He" providerId="None"/>
      </p:ext>
    </p:extLst>
  </p:cmAuthor>
  <p:cmAuthor id="6" name="Anne Svalastog Johnsen" initials="ASJ" lastIdx="20" clrIdx="5">
    <p:extLst>
      <p:ext uri="{19B8F6BF-5375-455C-9EA6-DF929625EA0E}">
        <p15:presenceInfo xmlns:p15="http://schemas.microsoft.com/office/powerpoint/2012/main" userId="S::anne.svalastog.johnsen@laerdal.com::e13644e5-2bbc-481b-beea-b1796622576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9091"/>
    <a:srgbClr val="C49394"/>
    <a:srgbClr val="CF9A9A"/>
    <a:srgbClr val="FF6F00"/>
    <a:srgbClr val="B1B3C5"/>
    <a:srgbClr val="F5F8F6"/>
    <a:srgbClr val="C2C1C2"/>
    <a:srgbClr val="B9BBCC"/>
    <a:srgbClr val="87ABB8"/>
    <a:srgbClr val="F0E0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144" autoAdjust="0"/>
    <p:restoredTop sz="40663" autoAdjust="0"/>
  </p:normalViewPr>
  <p:slideViewPr>
    <p:cSldViewPr snapToGrid="0">
      <p:cViewPr varScale="1">
        <p:scale>
          <a:sx n="27" d="100"/>
          <a:sy n="27" d="100"/>
        </p:scale>
        <p:origin x="1408" y="48"/>
      </p:cViewPr>
      <p:guideLst>
        <p:guide orient="horz" pos="2160"/>
        <p:guide pos="2880"/>
      </p:guideLst>
    </p:cSldViewPr>
  </p:slideViewPr>
  <p:outlineViewPr>
    <p:cViewPr>
      <p:scale>
        <a:sx n="33" d="100"/>
        <a:sy n="33" d="100"/>
      </p:scale>
      <p:origin x="0" y="-11664"/>
    </p:cViewPr>
  </p:outlineViewPr>
  <p:notesTextViewPr>
    <p:cViewPr>
      <p:scale>
        <a:sx n="140" d="100"/>
        <a:sy n="140" d="100"/>
      </p:scale>
      <p:origin x="0" y="0"/>
    </p:cViewPr>
  </p:notesTextViewPr>
  <p:sorterViewPr>
    <p:cViewPr>
      <p:scale>
        <a:sx n="100" d="100"/>
        <a:sy n="100" d="100"/>
      </p:scale>
      <p:origin x="0" y="0"/>
    </p:cViewPr>
  </p:sorterViewPr>
  <p:notesViewPr>
    <p:cSldViewPr snapToGrid="0">
      <p:cViewPr varScale="1">
        <p:scale>
          <a:sx n="52" d="100"/>
          <a:sy n="52" d="100"/>
        </p:scale>
        <p:origin x="2680" y="5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microsoft.com/office/2018/10/relationships/authors" Targe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1DCB769-4218-49BE-B6D2-487F508AB91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3D652C0A-990D-4C9D-99AF-7CB4429AABF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EA5D292-A6EA-45C8-A770-D3ED414D98BE}" type="datetimeFigureOut">
              <a:rPr lang="en-GB" smtClean="0"/>
              <a:t>10/05/2024</a:t>
            </a:fld>
            <a:endParaRPr lang="en-GB" dirty="0"/>
          </a:p>
        </p:txBody>
      </p:sp>
      <p:sp>
        <p:nvSpPr>
          <p:cNvPr id="4" name="Footer Placeholder 3">
            <a:extLst>
              <a:ext uri="{FF2B5EF4-FFF2-40B4-BE49-F238E27FC236}">
                <a16:creationId xmlns:a16="http://schemas.microsoft.com/office/drawing/2014/main" id="{5F1859E2-7EFB-488E-8907-4D270440D69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6077BAA7-E738-4912-91BE-462F00DC4B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E3D8E4B-8E40-4777-AD17-6C0F900220A1}" type="slidenum">
              <a:rPr lang="en-GB" smtClean="0"/>
              <a:t>‹#›</a:t>
            </a:fld>
            <a:endParaRPr lang="en-GB" dirty="0"/>
          </a:p>
        </p:txBody>
      </p:sp>
    </p:spTree>
    <p:extLst>
      <p:ext uri="{BB962C8B-B14F-4D97-AF65-F5344CB8AC3E}">
        <p14:creationId xmlns:p14="http://schemas.microsoft.com/office/powerpoint/2010/main" val="351312166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336E62-41E0-4E1E-96C9-0A742958E2DA}" type="datetimeFigureOut">
              <a:rPr lang="en-US" smtClean="0"/>
              <a:t>5/10/2024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D162FD-23BB-4572-BFF5-F0BCD729EF9C}" type="slidenum">
              <a:rPr lang="en-US" smtClean="0"/>
              <a:t>‹#›</a:t>
            </a:fld>
            <a:endParaRPr lang="en-US" dirty="0"/>
          </a:p>
        </p:txBody>
      </p:sp>
    </p:spTree>
    <p:extLst>
      <p:ext uri="{BB962C8B-B14F-4D97-AF65-F5344CB8AC3E}">
        <p14:creationId xmlns:p14="http://schemas.microsoft.com/office/powerpoint/2010/main" val="117023334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ncbi.nlm.nih.gov/pmc/articles/PMC7888656/"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thelancet.com/journals/langlo/article/PIIS2214-109X(20)30422-8/fulltext"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orldhealthorg.sharepoint.com/:v:/s/ws-whormnch/ER8YmdnmCT9GkKGb2oSJANYBgixuC1F-8DVm1xRI7a4xHw?e=aFaEWb" TargetMode="External"/><Relationship Id="rId2" Type="http://schemas.openxmlformats.org/officeDocument/2006/relationships/slide" Target="../slides/slide57.xml"/><Relationship Id="rId1" Type="http://schemas.openxmlformats.org/officeDocument/2006/relationships/notesMaster" Target="../notesMasters/notesMaster1.xml"/><Relationship Id="rId5" Type="http://schemas.openxmlformats.org/officeDocument/2006/relationships/hyperlink" Target="https://worldhealthorg.sharepoint.com/:v:/s/ws-whormnch/EbOyzdGBPQhKgeS14j98JV0BhQS5q77exk2TOTSEjZI1UA?e=nfOWMW" TargetMode="External"/><Relationship Id="rId4" Type="http://schemas.openxmlformats.org/officeDocument/2006/relationships/hyperlink" Target="https://worldhealthorg.sharepoint.com/:v:/s/ws-whormnch/ESOCTe9l82xNh68byLPUo5MBhkyP-nJVFG3lSMNX4dNHUQ?e=qiTLWN" TargetMode="Externa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r>
              <a:rPr lang="en-GB" sz="1200" kern="100" baseline="30000" dirty="0">
                <a:effectLst/>
                <a:latin typeface="Arial" panose="020B0604020202020204" pitchFamily="34" charset="0"/>
                <a:ea typeface="微软雅黑" panose="020B0503020204020204" pitchFamily="34" charset="-122"/>
                <a:cs typeface="Arial" panose="020B0604020202020204" pitchFamily="34" charset="0"/>
              </a:rPr>
              <a:t>© World Health Organization 2024. All rights reserved.</a:t>
            </a:r>
          </a:p>
          <a:p>
            <a:pPr algn="just"/>
            <a:endParaRPr lang="en-GB" sz="800" dirty="0">
              <a:effectLst/>
              <a:latin typeface="Arial" panose="020B0604020202020204" pitchFamily="34" charset="0"/>
              <a:ea typeface="Myriad Pro"/>
              <a:cs typeface="Arial" panose="020B0604020202020204" pitchFamily="34" charset="0"/>
            </a:endParaRPr>
          </a:p>
          <a:p>
            <a:r>
              <a:rPr lang="en-GB" sz="1400" b="1" i="0" kern="0" dirty="0">
                <a:latin typeface="Arial" panose="020B0604020202020204" pitchFamily="34" charset="0"/>
                <a:cs typeface="Arial" panose="020B0604020202020204" pitchFamily="34" charset="0"/>
              </a:rPr>
              <a:t>Materials for demonstrations, practice, and simulations</a:t>
            </a:r>
          </a:p>
          <a:p>
            <a:endParaRPr lang="en-GB" sz="1400" b="1" i="0" kern="0" dirty="0">
              <a:latin typeface="Arial" panose="020B0604020202020204" pitchFamily="34" charset="0"/>
              <a:cs typeface="Arial" panose="020B0604020202020204" pitchFamily="34" charset="0"/>
            </a:endParaRPr>
          </a:p>
          <a:p>
            <a:r>
              <a:rPr lang="en-GB" sz="1200" spc="-15" dirty="0">
                <a:latin typeface="Arial" panose="020B0604020202020204" pitchFamily="34" charset="0"/>
                <a:ea typeface="Myriad Pro"/>
                <a:cs typeface="Arial" panose="020B0604020202020204" pitchFamily="34" charset="0"/>
              </a:rPr>
              <a:t>Organise o</a:t>
            </a:r>
            <a:r>
              <a:rPr lang="en-GB" sz="1200" i="0" spc="-15" dirty="0">
                <a:latin typeface="Arial" panose="020B0604020202020204" pitchFamily="34" charset="0"/>
                <a:cs typeface="Arial" panose="020B0604020202020204" pitchFamily="34" charset="0"/>
              </a:rPr>
              <a:t>ne </a:t>
            </a:r>
            <a:r>
              <a:rPr lang="en-GB" sz="1200" spc="-15" dirty="0">
                <a:latin typeface="Arial" panose="020B0604020202020204" pitchFamily="34" charset="0"/>
                <a:cs typeface="Arial" panose="020B0604020202020204" pitchFamily="34" charset="0"/>
              </a:rPr>
              <a:t>set per group of 3 participants and a set for the facilitator (as available).</a:t>
            </a:r>
          </a:p>
          <a:p>
            <a:pPr marL="171450" indent="-171450">
              <a:buFont typeface="Arial" panose="020B0604020202020204" pitchFamily="34" charset="0"/>
              <a:buChar char="•"/>
            </a:pPr>
            <a:r>
              <a:rPr lang="en-GB" sz="1200" spc="-15" dirty="0">
                <a:latin typeface="Arial" panose="020B0604020202020204" pitchFamily="34" charset="0"/>
                <a:cs typeface="Arial" panose="020B0604020202020204" pitchFamily="34" charset="0"/>
              </a:rPr>
              <a:t>Alcohol handrub</a:t>
            </a:r>
          </a:p>
          <a:p>
            <a:pPr marL="171450" lvl="0" indent="-171450" eaLnBrk="0" fontAlgn="base" hangingPunct="0">
              <a:spcAft>
                <a:spcPts val="0"/>
              </a:spcAft>
              <a:buSzPts val="1100"/>
              <a:buFont typeface="Arial" panose="020B0604020202020204" pitchFamily="34" charset="0"/>
              <a:buChar char="•"/>
              <a:tabLst>
                <a:tab pos="2052320" algn="l"/>
              </a:tabLst>
            </a:pPr>
            <a:r>
              <a:rPr lang="en-GB" sz="1200" spc="-15" dirty="0">
                <a:latin typeface="Arial" panose="020B0604020202020204" pitchFamily="34" charset="0"/>
                <a:cs typeface="Arial" panose="020B0604020202020204" pitchFamily="34" charset="0"/>
              </a:rPr>
              <a:t>Newborn mannequin and blanket or cloth to wrap</a:t>
            </a:r>
          </a:p>
          <a:p>
            <a:pPr marL="171450" marR="1011555" lvl="0" indent="-171450" eaLnBrk="0" fontAlgn="base" hangingPunct="0">
              <a:spcBef>
                <a:spcPts val="75"/>
              </a:spcBef>
              <a:spcAft>
                <a:spcPts val="0"/>
              </a:spcAft>
              <a:buSzPts val="1100"/>
              <a:buFont typeface="Arial" panose="020B0604020202020204" pitchFamily="34" charset="0"/>
              <a:buChar char="•"/>
              <a:tabLst>
                <a:tab pos="2052320" algn="l"/>
              </a:tabLst>
            </a:pPr>
            <a:r>
              <a:rPr lang="en-GB" sz="1200" spc="-15" dirty="0">
                <a:latin typeface="Arial" panose="020B0604020202020204" pitchFamily="34" charset="0"/>
                <a:cs typeface="Arial" panose="020B0604020202020204" pitchFamily="34" charset="0"/>
              </a:rPr>
              <a:t>Weighing scale (model used in the facility) and cloth to cover baby during weighing</a:t>
            </a:r>
          </a:p>
          <a:p>
            <a:pPr marL="171450" marR="1011555" lvl="0" indent="-171450" eaLnBrk="0" fontAlgn="base" hangingPunct="0">
              <a:spcBef>
                <a:spcPts val="75"/>
              </a:spcBef>
              <a:spcAft>
                <a:spcPts val="0"/>
              </a:spcAft>
              <a:buSzPts val="1100"/>
              <a:buFont typeface="Arial" panose="020B0604020202020204" pitchFamily="34" charset="0"/>
              <a:buChar char="•"/>
              <a:tabLst>
                <a:tab pos="2052320" algn="l"/>
              </a:tabLst>
            </a:pPr>
            <a:r>
              <a:rPr lang="en-GB" sz="1200" spc="-15" dirty="0">
                <a:latin typeface="Arial" panose="020B0604020202020204" pitchFamily="34" charset="0"/>
                <a:cs typeface="Arial" panose="020B0604020202020204" pitchFamily="34" charset="0"/>
              </a:rPr>
              <a:t>Tape measure (for head circumference)</a:t>
            </a:r>
          </a:p>
          <a:p>
            <a:pPr marL="171450" marR="1011555" lvl="0" indent="-171450" eaLnBrk="0" fontAlgn="base" hangingPunct="0">
              <a:spcBef>
                <a:spcPts val="75"/>
              </a:spcBef>
              <a:spcAft>
                <a:spcPts val="0"/>
              </a:spcAft>
              <a:buSzPts val="1100"/>
              <a:buFont typeface="Arial" panose="020B0604020202020204" pitchFamily="34" charset="0"/>
              <a:buChar char="•"/>
              <a:tabLst>
                <a:tab pos="2052320" algn="l"/>
              </a:tabLst>
            </a:pPr>
            <a:r>
              <a:rPr lang="en-GB" sz="1200" spc="-15" dirty="0">
                <a:latin typeface="Arial" panose="020B0604020202020204" pitchFamily="34" charset="0"/>
                <a:cs typeface="Arial" panose="020B0604020202020204" pitchFamily="34" charset="0"/>
              </a:rPr>
              <a:t>Infant length board </a:t>
            </a:r>
          </a:p>
          <a:p>
            <a:pPr marL="171450" marR="1011555" lvl="0" indent="-171450" eaLnBrk="0" fontAlgn="base" hangingPunct="0">
              <a:spcBef>
                <a:spcPts val="75"/>
              </a:spcBef>
              <a:spcAft>
                <a:spcPts val="0"/>
              </a:spcAft>
              <a:buSzPts val="1100"/>
              <a:buFont typeface="Arial" panose="020B0604020202020204" pitchFamily="34" charset="0"/>
              <a:buChar char="•"/>
              <a:tabLst>
                <a:tab pos="2052320" algn="l"/>
              </a:tabLst>
            </a:pPr>
            <a:r>
              <a:rPr lang="en-GB" sz="1200" spc="-15" dirty="0">
                <a:latin typeface="Arial" panose="020B0604020202020204" pitchFamily="34" charset="0"/>
                <a:cs typeface="Arial" panose="020B0604020202020204" pitchFamily="34" charset="0"/>
              </a:rPr>
              <a:t>Direct ophthalmoscope (to demonstrate red reflex)</a:t>
            </a:r>
          </a:p>
          <a:p>
            <a:pPr marL="171450" marR="1011555" lvl="0" indent="-171450" eaLnBrk="0" fontAlgn="base" hangingPunct="0">
              <a:spcBef>
                <a:spcPts val="75"/>
              </a:spcBef>
              <a:spcAft>
                <a:spcPts val="0"/>
              </a:spcAft>
              <a:buSzPts val="1100"/>
              <a:buFont typeface="Arial" panose="020B0604020202020204" pitchFamily="34" charset="0"/>
              <a:buChar char="•"/>
              <a:tabLst>
                <a:tab pos="2052320" algn="l"/>
              </a:tabLst>
            </a:pPr>
            <a:r>
              <a:rPr lang="en-GB" sz="1200" spc="-15" dirty="0">
                <a:latin typeface="Arial" panose="020B0604020202020204" pitchFamily="34" charset="0"/>
                <a:cs typeface="Arial" panose="020B0604020202020204" pitchFamily="34" charset="0"/>
              </a:rPr>
              <a:t>Clock or watch with second hand (for respiratory rate)</a:t>
            </a:r>
          </a:p>
          <a:p>
            <a:pPr marL="171450" marR="1011555" lvl="0" indent="-171450" eaLnBrk="0" fontAlgn="base" hangingPunct="0">
              <a:spcBef>
                <a:spcPts val="75"/>
              </a:spcBef>
              <a:spcAft>
                <a:spcPts val="0"/>
              </a:spcAft>
              <a:buSzPts val="1100"/>
              <a:buFont typeface="Arial" panose="020B0604020202020204" pitchFamily="34" charset="0"/>
              <a:buChar char="•"/>
              <a:tabLst>
                <a:tab pos="2052320" algn="l"/>
              </a:tabLst>
            </a:pPr>
            <a:r>
              <a:rPr lang="en-GB" sz="1200" spc="-15" dirty="0">
                <a:latin typeface="Arial" panose="020B0604020202020204" pitchFamily="34" charset="0"/>
                <a:cs typeface="Arial" panose="020B0604020202020204" pitchFamily="34" charset="0"/>
              </a:rPr>
              <a:t>Thermometer</a:t>
            </a:r>
          </a:p>
          <a:p>
            <a:pPr marL="171450" indent="-171450" eaLnBrk="0" fontAlgn="base" hangingPunct="0">
              <a:buSzPts val="1100"/>
              <a:buFont typeface="Arial" panose="020B0604020202020204" pitchFamily="34" charset="0"/>
              <a:buChar char="•"/>
              <a:tabLst>
                <a:tab pos="2052320" algn="l"/>
              </a:tabLst>
            </a:pPr>
            <a:r>
              <a:rPr lang="en-GB" sz="1200" spc="-15" dirty="0">
                <a:latin typeface="Arial" panose="020B0604020202020204" pitchFamily="34" charset="0"/>
                <a:cs typeface="Arial" panose="020B0604020202020204" pitchFamily="34" charset="0"/>
              </a:rPr>
              <a:t>Examples of growth charts for males and females, term and preterm</a:t>
            </a:r>
          </a:p>
          <a:p>
            <a:pPr marL="171450" indent="-171450" eaLnBrk="0" fontAlgn="base" hangingPunct="0">
              <a:buSzPts val="1100"/>
              <a:buFont typeface="Arial" panose="020B0604020202020204" pitchFamily="34" charset="0"/>
              <a:buChar char="•"/>
              <a:tabLst>
                <a:tab pos="2052320" algn="l"/>
              </a:tabLst>
            </a:pPr>
            <a:r>
              <a:rPr lang="en-GB" sz="1200" spc="-15" dirty="0">
                <a:latin typeface="Arial" panose="020B0604020202020204" pitchFamily="34" charset="0"/>
                <a:cs typeface="Arial" panose="020B0604020202020204" pitchFamily="34" charset="0"/>
              </a:rPr>
              <a:t>Newborn record or physical examination form used in the facility</a:t>
            </a:r>
          </a:p>
          <a:p>
            <a:pPr marL="171450" indent="-171450" eaLnBrk="0" fontAlgn="base" hangingPunct="0">
              <a:buSzPts val="1100"/>
              <a:buFont typeface="Arial" panose="020B0604020202020204" pitchFamily="34" charset="0"/>
              <a:buChar char="•"/>
              <a:tabLst>
                <a:tab pos="2052320" algn="l"/>
              </a:tabLst>
            </a:pPr>
            <a:r>
              <a:rPr lang="en-GB" sz="1200" spc="-15" dirty="0">
                <a:latin typeface="Arial" panose="020B0604020202020204" pitchFamily="34" charset="0"/>
                <a:cs typeface="Arial" panose="020B0604020202020204" pitchFamily="34" charset="0"/>
              </a:rPr>
              <a:t>Vitamin K, 1 or 3 mL syringe, alcohol swab</a:t>
            </a:r>
          </a:p>
          <a:p>
            <a:pPr marL="171450" indent="-171450" eaLnBrk="0" fontAlgn="base" hangingPunct="0">
              <a:buSzPts val="1100"/>
              <a:buFont typeface="Arial" panose="020B0604020202020204" pitchFamily="34" charset="0"/>
              <a:buChar char="•"/>
              <a:tabLst>
                <a:tab pos="2052320" algn="l"/>
              </a:tabLst>
            </a:pPr>
            <a:r>
              <a:rPr lang="en-GB" sz="1200" spc="-15" dirty="0">
                <a:latin typeface="Arial" panose="020B0604020202020204" pitchFamily="34" charset="0"/>
                <a:cs typeface="Arial" panose="020B0604020202020204" pitchFamily="34" charset="0"/>
              </a:rPr>
              <a:t>Eye prophylaxis (as used in the facility)</a:t>
            </a:r>
          </a:p>
          <a:p>
            <a:pPr marL="171450" indent="-171450" eaLnBrk="0" fontAlgn="base" hangingPunct="0">
              <a:buSzPts val="1100"/>
              <a:buFont typeface="Arial" panose="020B0604020202020204" pitchFamily="34" charset="0"/>
              <a:buChar char="•"/>
              <a:tabLst>
                <a:tab pos="2052320" algn="l"/>
              </a:tabLst>
            </a:pPr>
            <a:r>
              <a:rPr lang="en-GB" sz="1200" spc="-15" dirty="0">
                <a:latin typeface="Arial" panose="020B0604020202020204" pitchFamily="34" charset="0"/>
                <a:cs typeface="Arial" panose="020B0604020202020204" pitchFamily="34" charset="0"/>
              </a:rPr>
              <a:t>[Chlorhexidine only if used in the facility]</a:t>
            </a:r>
          </a:p>
        </p:txBody>
      </p:sp>
    </p:spTree>
    <p:extLst>
      <p:ext uri="{BB962C8B-B14F-4D97-AF65-F5344CB8AC3E}">
        <p14:creationId xmlns:p14="http://schemas.microsoft.com/office/powerpoint/2010/main" val="2062570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99522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a:latin typeface="Arial" panose="020B0604020202020204" pitchFamily="34" charset="0"/>
                <a:cs typeface="Arial" panose="020B0604020202020204" pitchFamily="34" charset="0"/>
              </a:rPr>
              <a:t>Prepare to perform a full physical examination and initial assessment while the newborn is in skin-to-skin contact with mother.</a:t>
            </a:r>
          </a:p>
          <a:p>
            <a:r>
              <a:rPr lang="en-GB" sz="1000" dirty="0">
                <a:latin typeface="Arial" panose="020B0604020202020204" pitchFamily="34" charset="0"/>
                <a:cs typeface="Arial" panose="020B0604020202020204" pitchFamily="34" charset="0"/>
              </a:rPr>
              <a:t>Wait until the baby has initiated breastfeeding in the first hour after birth.</a:t>
            </a:r>
          </a:p>
          <a:p>
            <a:r>
              <a:rPr lang="en-GB" sz="1000" dirty="0">
                <a:latin typeface="Arial" panose="020B0604020202020204" pitchFamily="34" charset="0"/>
                <a:cs typeface="Arial" panose="020B0604020202020204" pitchFamily="34" charset="0"/>
              </a:rPr>
              <a:t>Note the time scale (60 – 90 minutes after birth) on the Action Plan.</a:t>
            </a:r>
          </a:p>
          <a:p>
            <a:endParaRPr lang="en-GB" sz="1000" dirty="0">
              <a:latin typeface="Arial" panose="020B0604020202020204" pitchFamily="34" charset="0"/>
              <a:cs typeface="Arial" panose="020B0604020202020204" pitchFamily="34" charset="0"/>
            </a:endParaRPr>
          </a:p>
          <a:p>
            <a:r>
              <a:rPr lang="en-GB" sz="1000" b="1" dirty="0">
                <a:latin typeface="Arial" panose="020B0604020202020204" pitchFamily="34" charset="0"/>
                <a:cs typeface="Arial" panose="020B0604020202020204" pitchFamily="34" charset="0"/>
              </a:rPr>
              <a:t>Assemble the equipment for measuring temperature, examination, and weighing. Gather the supplies for eye care, cord care, vitamin K administration.</a:t>
            </a:r>
          </a:p>
        </p:txBody>
      </p:sp>
    </p:spTree>
    <p:extLst>
      <p:ext uri="{BB962C8B-B14F-4D97-AF65-F5344CB8AC3E}">
        <p14:creationId xmlns:p14="http://schemas.microsoft.com/office/powerpoint/2010/main" val="384355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a:latin typeface="Arial" panose="020B0604020202020204" pitchFamily="34" charset="0"/>
                <a:cs typeface="Arial" panose="020B0604020202020204" pitchFamily="34" charset="0"/>
              </a:rPr>
              <a:t>Risk factors from the antenatal and intrapartum periods should have been identified as part of preparation for birth.</a:t>
            </a:r>
          </a:p>
          <a:p>
            <a:endParaRPr lang="en-GB" sz="1000" dirty="0">
              <a:latin typeface="Arial" panose="020B0604020202020204" pitchFamily="34" charset="0"/>
              <a:cs typeface="Arial" panose="020B0604020202020204" pitchFamily="34" charset="0"/>
            </a:endParaRPr>
          </a:p>
          <a:p>
            <a:r>
              <a:rPr lang="en-GB" sz="1000" b="1" dirty="0">
                <a:latin typeface="Arial" panose="020B0604020202020204" pitchFamily="34" charset="0"/>
                <a:cs typeface="Arial" panose="020B0604020202020204" pitchFamily="34" charset="0"/>
              </a:rPr>
              <a:t>New risk factors during birth and in the first hour may include:</a:t>
            </a:r>
          </a:p>
          <a:p>
            <a:pPr marL="162000" indent="-162000">
              <a:buFont typeface="Arial" panose="020B0604020202020204" pitchFamily="34" charset="0"/>
              <a:buChar char="•"/>
            </a:pPr>
            <a:r>
              <a:rPr lang="en-GB" sz="1000" dirty="0">
                <a:latin typeface="Arial" panose="020B0604020202020204" pitchFamily="34" charset="0"/>
                <a:cs typeface="Arial" panose="020B0604020202020204" pitchFamily="34" charset="0"/>
              </a:rPr>
              <a:t>Signs of infection (fever, uterine tenderness, foul-smelling discharge), bleeding, or hypertensive disorders (convulsions, blurry vision, high blood pressure) in mother. These may mean that mother needs extra help to care for her baby.</a:t>
            </a:r>
          </a:p>
          <a:p>
            <a:pPr marL="162000" indent="-162000">
              <a:buFont typeface="Arial" panose="020B0604020202020204" pitchFamily="34" charset="0"/>
              <a:buChar char="•"/>
            </a:pPr>
            <a:r>
              <a:rPr lang="en-GB" sz="1000" dirty="0">
                <a:latin typeface="Arial" panose="020B0604020202020204" pitchFamily="34" charset="0"/>
                <a:cs typeface="Arial" panose="020B0604020202020204" pitchFamily="34" charset="0"/>
              </a:rPr>
              <a:t>Signs of difficult birth, such as birth trauma, meconium in the amniotic fluid, or need for help to breathe.</a:t>
            </a:r>
          </a:p>
          <a:p>
            <a:pPr marL="162000" indent="-162000">
              <a:buFont typeface="Arial" panose="020B0604020202020204" pitchFamily="34" charset="0"/>
              <a:buChar char="•"/>
            </a:pPr>
            <a:r>
              <a:rPr lang="en-GB" sz="1000" dirty="0">
                <a:latin typeface="Arial" panose="020B0604020202020204" pitchFamily="34" charset="0"/>
                <a:cs typeface="Arial" panose="020B0604020202020204" pitchFamily="34" charset="0"/>
              </a:rPr>
              <a:t>Signs of concern in the first hour – low temperature, fast or difficult breathing, no initiation of breastfeeding.</a:t>
            </a:r>
          </a:p>
        </p:txBody>
      </p:sp>
    </p:spTree>
    <p:extLst>
      <p:ext uri="{BB962C8B-B14F-4D97-AF65-F5344CB8AC3E}">
        <p14:creationId xmlns:p14="http://schemas.microsoft.com/office/powerpoint/2010/main" val="825455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latin typeface="Arial" panose="020B0604020202020204" pitchFamily="34" charset="0"/>
                <a:cs typeface="Arial" panose="020B0604020202020204" pitchFamily="34" charset="0"/>
              </a:rPr>
              <a:t>Measure temperature with a digital or mercury thermometer held under the baby’s arm.  </a:t>
            </a:r>
          </a:p>
          <a:p>
            <a:r>
              <a:rPr lang="en-US" sz="1000" dirty="0">
                <a:latin typeface="Arial" panose="020B0604020202020204" pitchFamily="34" charset="0"/>
                <a:cs typeface="Arial" panose="020B0604020202020204" pitchFamily="34" charset="0"/>
              </a:rPr>
              <a:t>Insert the tip of the thermometer deep into the armpit. </a:t>
            </a:r>
          </a:p>
          <a:p>
            <a:r>
              <a:rPr lang="en-US" sz="1000" dirty="0">
                <a:latin typeface="Arial" panose="020B0604020202020204" pitchFamily="34" charset="0"/>
                <a:cs typeface="Arial" panose="020B0604020202020204" pitchFamily="34" charset="0"/>
              </a:rPr>
              <a:t>Keep it in place by holding the baby’s arm against the chest so the tip does not accidentally move.  </a:t>
            </a:r>
          </a:p>
          <a:p>
            <a:r>
              <a:rPr lang="en-US" sz="1000" dirty="0">
                <a:latin typeface="Arial" panose="020B0604020202020204" pitchFamily="34" charset="0"/>
                <a:cs typeface="Arial" panose="020B0604020202020204" pitchFamily="34" charset="0"/>
              </a:rPr>
              <a:t>Holding it parallel to the body will prevent the tip from slipping out the back of the armpit.</a:t>
            </a:r>
          </a:p>
          <a:p>
            <a:endParaRPr lang="en-US" sz="1000"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Check a baby’s temperature before beginning the physical examination.  </a:t>
            </a:r>
          </a:p>
          <a:p>
            <a:r>
              <a:rPr lang="en-US" sz="1000" dirty="0">
                <a:latin typeface="Arial" panose="020B0604020202020204" pitchFamily="34" charset="0"/>
                <a:cs typeface="Arial" panose="020B0604020202020204" pitchFamily="34" charset="0"/>
              </a:rPr>
              <a:t>If the baby is cold, warm the baby before continuing with the examination.</a:t>
            </a:r>
          </a:p>
          <a:p>
            <a:r>
              <a:rPr lang="en-US" sz="1000" dirty="0">
                <a:latin typeface="Arial" panose="020B0604020202020204" pitchFamily="34" charset="0"/>
                <a:cs typeface="Arial" panose="020B0604020202020204" pitchFamily="34" charset="0"/>
              </a:rPr>
              <a:t>Identify the normal temperature range (in green), abnormally high and low temperatures (in yellow) and temperatures that are a Danger Sign (in red).</a:t>
            </a:r>
          </a:p>
          <a:p>
            <a:endParaRPr lang="en-US" sz="1000"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Record the temperature on the newborn record.</a:t>
            </a:r>
          </a:p>
          <a:p>
            <a:endParaRPr lang="en-NO"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1061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latin typeface="Arial" panose="020B0604020202020204" pitchFamily="34" charset="0"/>
                <a:cs typeface="Arial" panose="020B0604020202020204" pitchFamily="34" charset="0"/>
              </a:rPr>
              <a:t>Weigh all babies, even stillbirths.  </a:t>
            </a:r>
          </a:p>
          <a:p>
            <a:r>
              <a:rPr lang="en-US" sz="1000" b="0" dirty="0">
                <a:latin typeface="Arial" panose="020B0604020202020204" pitchFamily="34" charset="0"/>
                <a:cs typeface="Arial" panose="020B0604020202020204" pitchFamily="34" charset="0"/>
              </a:rPr>
              <a:t>Weight is important in classification and making a care plan.</a:t>
            </a:r>
          </a:p>
          <a:p>
            <a:r>
              <a:rPr lang="en-US" sz="1000" dirty="0">
                <a:latin typeface="Arial" panose="020B0604020202020204" pitchFamily="34" charset="0"/>
                <a:cs typeface="Arial" panose="020B0604020202020204" pitchFamily="34" charset="0"/>
              </a:rPr>
              <a:t>Normal weight ranges from 2500 – 4000 grams.  Babies below 2500 grams have low birth weight.</a:t>
            </a:r>
          </a:p>
          <a:p>
            <a:endParaRPr lang="en-US" sz="1000"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Protect babies from becoming cold during weighing.</a:t>
            </a:r>
          </a:p>
          <a:p>
            <a:pPr marL="162000" indent="-162000">
              <a:buFont typeface="Arial" panose="020B0604020202020204" pitchFamily="34" charset="0"/>
              <a:buChar char="•"/>
            </a:pPr>
            <a:r>
              <a:rPr lang="en-US" sz="1000" dirty="0">
                <a:latin typeface="Arial" panose="020B0604020202020204" pitchFamily="34" charset="0"/>
                <a:cs typeface="Arial" panose="020B0604020202020204" pitchFamily="34" charset="0"/>
              </a:rPr>
              <a:t>Use a cloth large enough to cover the scale and the baby.</a:t>
            </a:r>
          </a:p>
          <a:p>
            <a:pPr marL="162000" indent="-162000">
              <a:buFont typeface="Arial" panose="020B0604020202020204" pitchFamily="34" charset="0"/>
              <a:buChar char="•"/>
            </a:pPr>
            <a:r>
              <a:rPr lang="en-US" sz="1000" dirty="0">
                <a:latin typeface="Arial" panose="020B0604020202020204" pitchFamily="34" charset="0"/>
                <a:cs typeface="Arial" panose="020B0604020202020204" pitchFamily="34" charset="0"/>
              </a:rPr>
              <a:t>Warm the cloth before placing it on the scale if the baby is small.</a:t>
            </a:r>
          </a:p>
          <a:p>
            <a:pPr marL="162000" indent="-162000">
              <a:buFont typeface="Arial" panose="020B0604020202020204" pitchFamily="34" charset="0"/>
              <a:buChar char="•"/>
            </a:pPr>
            <a:r>
              <a:rPr lang="en-US" sz="1000" dirty="0">
                <a:latin typeface="Arial" panose="020B0604020202020204" pitchFamily="34" charset="0"/>
                <a:cs typeface="Arial" panose="020B0604020202020204" pitchFamily="34" charset="0"/>
              </a:rPr>
              <a:t>Warm the room and avoid draughts where newborns are weighed.</a:t>
            </a:r>
          </a:p>
          <a:p>
            <a:endParaRPr lang="en-US" sz="1000"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Record the weight on the newborn record.</a:t>
            </a:r>
          </a:p>
          <a:p>
            <a:endParaRPr lang="en-US" sz="1000" b="1" dirty="0">
              <a:latin typeface="Arial" panose="020B0604020202020204" pitchFamily="34" charset="0"/>
              <a:cs typeface="Arial" panose="020B0604020202020204" pitchFamily="34" charset="0"/>
            </a:endParaRPr>
          </a:p>
          <a:p>
            <a:r>
              <a:rPr lang="en-US" sz="1000" b="0" i="1" dirty="0">
                <a:latin typeface="Arial" panose="020B0604020202020204" pitchFamily="34" charset="0"/>
                <a:cs typeface="Arial" panose="020B0604020202020204" pitchFamily="34" charset="0"/>
              </a:rPr>
              <a:t>View video</a:t>
            </a:r>
          </a:p>
          <a:p>
            <a:endParaRPr lang="en-US" sz="1000" b="0" i="1" dirty="0">
              <a:latin typeface="Arial" panose="020B0604020202020204" pitchFamily="34" charset="0"/>
              <a:cs typeface="Arial" panose="020B0604020202020204" pitchFamily="34" charset="0"/>
            </a:endParaRPr>
          </a:p>
          <a:p>
            <a:pPr>
              <a:lnSpc>
                <a:spcPct val="107000"/>
              </a:lnSpc>
              <a:spcAft>
                <a:spcPts val="800"/>
              </a:spcAft>
            </a:pPr>
            <a:r>
              <a:rPr lang="en-GB" sz="1000" kern="100" dirty="0">
                <a:effectLst/>
                <a:latin typeface="Arial" panose="020B0604020202020204" pitchFamily="34" charset="0"/>
                <a:ea typeface="Calibri" panose="020F0502020204030204" pitchFamily="34" charset="0"/>
                <a:cs typeface="Arial" panose="020B0604020202020204" pitchFamily="34" charset="0"/>
              </a:rPr>
              <a:t>What new knowledge is presented in this video?</a:t>
            </a:r>
          </a:p>
          <a:p>
            <a:pPr>
              <a:lnSpc>
                <a:spcPct val="107000"/>
              </a:lnSpc>
              <a:spcAft>
                <a:spcPts val="800"/>
              </a:spcAft>
            </a:pPr>
            <a:r>
              <a:rPr lang="en-GB" sz="1000" kern="100" dirty="0">
                <a:effectLst/>
                <a:latin typeface="Arial" panose="020B0604020202020204" pitchFamily="34" charset="0"/>
                <a:ea typeface="Calibri" panose="020F0502020204030204" pitchFamily="34" charset="0"/>
                <a:cs typeface="Arial" panose="020B0604020202020204" pitchFamily="34" charset="0"/>
              </a:rPr>
              <a:t>Are there any skills or practices that differ from your current practice?</a:t>
            </a:r>
          </a:p>
          <a:p>
            <a:pPr>
              <a:lnSpc>
                <a:spcPct val="107000"/>
              </a:lnSpc>
              <a:spcAft>
                <a:spcPts val="800"/>
              </a:spcAft>
            </a:pPr>
            <a:r>
              <a:rPr lang="en-GB" sz="1000" kern="100" dirty="0">
                <a:effectLst/>
                <a:latin typeface="Arial" panose="020B0604020202020204" pitchFamily="34" charset="0"/>
                <a:ea typeface="Calibri" panose="020F0502020204030204" pitchFamily="34" charset="0"/>
                <a:cs typeface="Arial" panose="020B0604020202020204" pitchFamily="34" charset="0"/>
              </a:rPr>
              <a:t>What provider behaviours differ from your current practice?</a:t>
            </a:r>
          </a:p>
          <a:p>
            <a:pPr>
              <a:lnSpc>
                <a:spcPct val="107000"/>
              </a:lnSpc>
              <a:spcAft>
                <a:spcPts val="800"/>
              </a:spcAft>
            </a:pPr>
            <a:r>
              <a:rPr lang="en-GB" sz="1000" kern="100" dirty="0">
                <a:effectLst/>
                <a:latin typeface="Arial" panose="020B0604020202020204" pitchFamily="34" charset="0"/>
                <a:ea typeface="Calibri" panose="020F0502020204030204" pitchFamily="34" charset="0"/>
                <a:cs typeface="Arial" panose="020B0604020202020204" pitchFamily="34" charset="0"/>
              </a:rPr>
              <a:t>Does this video highlight any quality gaps in your facility?</a:t>
            </a:r>
          </a:p>
          <a:p>
            <a:endParaRPr lang="en-US" sz="1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86104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latin typeface="Arial" panose="020B0604020202020204" pitchFamily="34" charset="0"/>
                <a:cs typeface="Arial" panose="020B0604020202020204" pitchFamily="34" charset="0"/>
              </a:rPr>
              <a:t>Examine the newborn in a gentle and responsive way.</a:t>
            </a:r>
          </a:p>
          <a:p>
            <a:pPr marL="171450" indent="-171450">
              <a:buFont typeface="Arial" panose="020B0604020202020204" pitchFamily="34" charset="0"/>
              <a:buChar char="•"/>
            </a:pPr>
            <a:r>
              <a:rPr lang="en-US" sz="1000" b="1" dirty="0">
                <a:latin typeface="Arial" panose="020B0604020202020204" pitchFamily="34" charset="0"/>
                <a:cs typeface="Arial" panose="020B0604020202020204" pitchFamily="34" charset="0"/>
              </a:rPr>
              <a:t>Begin by observing while the baby is quiet </a:t>
            </a:r>
            <a:r>
              <a:rPr lang="en-US" sz="1000" b="0" dirty="0">
                <a:latin typeface="Arial" panose="020B0604020202020204" pitchFamily="34" charset="0"/>
                <a:cs typeface="Arial" panose="020B0604020202020204" pitchFamily="34" charset="0"/>
              </a:rPr>
              <a:t>– look and listen to breathing, note posture movement and tone, observe color and any obvious abnormalities.</a:t>
            </a:r>
          </a:p>
          <a:p>
            <a:pPr marL="171450" indent="-171450">
              <a:buFont typeface="Arial" panose="020B0604020202020204" pitchFamily="34" charset="0"/>
              <a:buChar char="•"/>
            </a:pPr>
            <a:r>
              <a:rPr lang="en-US" sz="1000" b="1" dirty="0">
                <a:latin typeface="Arial" panose="020B0604020202020204" pitchFamily="34" charset="0"/>
                <a:cs typeface="Arial" panose="020B0604020202020204" pitchFamily="34" charset="0"/>
              </a:rPr>
              <a:t>Handle the baby gently and maintain skin-to-skin contact </a:t>
            </a:r>
            <a:r>
              <a:rPr lang="en-US" sz="1000" b="0" dirty="0">
                <a:latin typeface="Arial" panose="020B0604020202020204" pitchFamily="34" charset="0"/>
                <a:cs typeface="Arial" panose="020B0604020202020204" pitchFamily="34" charset="0"/>
              </a:rPr>
              <a:t>– feel the head and the abdomen first while the baby is quiet. Note the baby’s tone and movement as you undress the baby. Observe normal reflexes, such as rooting, sucking, grasp as you handle the baby.</a:t>
            </a:r>
          </a:p>
          <a:p>
            <a:pPr marL="171450" indent="-171450">
              <a:buFont typeface="Arial" panose="020B0604020202020204" pitchFamily="34" charset="0"/>
              <a:buChar char="•"/>
            </a:pPr>
            <a:r>
              <a:rPr lang="en-US" sz="1000" b="1" dirty="0">
                <a:latin typeface="Arial" panose="020B0604020202020204" pitchFamily="34" charset="0"/>
                <a:cs typeface="Arial" panose="020B0604020202020204" pitchFamily="34" charset="0"/>
              </a:rPr>
              <a:t>Inspect all parts of the body from head to toe and front to back </a:t>
            </a:r>
            <a:r>
              <a:rPr lang="en-US" sz="1000" b="0" dirty="0">
                <a:latin typeface="Arial" panose="020B0604020202020204" pitchFamily="34" charset="0"/>
                <a:cs typeface="Arial" panose="020B0604020202020204" pitchFamily="34" charset="0"/>
              </a:rPr>
              <a:t>– Be opportunistic as you examine the baby. If the baby yawns, look at the palate and tongue. If the baby’s eyes are open, use that moment to check the red reflex* of the eyes. If you need to manipulate a body part or examine an area that may be painful, reserve that part of the examination until last. Then, help the mother comfort the baby with holding or breastfeeding.</a:t>
            </a:r>
          </a:p>
          <a:p>
            <a:pPr marL="171450" indent="-171450">
              <a:buFont typeface="Arial" panose="020B0604020202020204" pitchFamily="34" charset="0"/>
              <a:buChar char="•"/>
            </a:pPr>
            <a:endParaRPr lang="en-US" sz="1000" b="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000" b="1" dirty="0">
                <a:latin typeface="Arial" panose="020B0604020202020204" pitchFamily="34" charset="0"/>
                <a:cs typeface="Arial" panose="020B0604020202020204" pitchFamily="34" charset="0"/>
              </a:rPr>
              <a:t>Record the findings of the exam on the newborn record.</a:t>
            </a:r>
          </a:p>
          <a:p>
            <a:pPr marL="171450" indent="-171450">
              <a:buFont typeface="Arial" panose="020B0604020202020204" pitchFamily="34" charset="0"/>
              <a:buChar char="•"/>
            </a:pPr>
            <a:endParaRPr lang="en-US" sz="1000" b="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000" b="0" baseline="30000" dirty="0">
                <a:latin typeface="Arial" panose="020B0604020202020204" pitchFamily="34" charset="0"/>
                <a:cs typeface="Arial" panose="020B0604020202020204" pitchFamily="34" charset="0"/>
              </a:rPr>
              <a:t>* Red reflex is assessed with a hand-held direct ophthalmoscope set to “0”. A red reflection from the retina (as viewed through the ophthalmoscope) signals that the focused light reaches the back of the eye without obstruction. The red reflex should be symmetric in both eyes. Tumors or cloudiness of the anterior parts of the eye interfere with the red reflex. A diminished, white, or asymmetrical reflex should prompt referral to an ophthalmologist.</a:t>
            </a:r>
          </a:p>
        </p:txBody>
      </p:sp>
    </p:spTree>
    <p:extLst>
      <p:ext uri="{BB962C8B-B14F-4D97-AF65-F5344CB8AC3E}">
        <p14:creationId xmlns:p14="http://schemas.microsoft.com/office/powerpoint/2010/main" val="25785741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E7634-80FE-C458-F280-60F5CBE049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153370-9400-1684-E432-AED80A8143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E1B2DB-8507-2B52-B96A-581BC8C07B22}"/>
              </a:ext>
            </a:extLst>
          </p:cNvPr>
          <p:cNvSpPr>
            <a:spLocks noGrp="1"/>
          </p:cNvSpPr>
          <p:nvPr>
            <p:ph type="body" idx="1"/>
          </p:nvPr>
        </p:nvSpPr>
        <p:spPr/>
        <p:txBody>
          <a:bodyPr/>
          <a:lstStyle/>
          <a:p>
            <a:r>
              <a:rPr lang="en-US" sz="1000" b="0" i="1" dirty="0">
                <a:latin typeface="Arial" panose="020B0604020202020204" pitchFamily="34" charset="0"/>
                <a:cs typeface="Arial" panose="020B0604020202020204" pitchFamily="34" charset="0"/>
              </a:rPr>
              <a:t>View video</a:t>
            </a:r>
          </a:p>
          <a:p>
            <a:endParaRPr lang="en-US" sz="1000" b="0" i="1" dirty="0">
              <a:latin typeface="Arial" panose="020B0604020202020204" pitchFamily="34" charset="0"/>
              <a:cs typeface="Arial" panose="020B0604020202020204" pitchFamily="34" charset="0"/>
            </a:endParaRPr>
          </a:p>
          <a:p>
            <a:pPr>
              <a:lnSpc>
                <a:spcPct val="107000"/>
              </a:lnSpc>
              <a:spcAft>
                <a:spcPts val="800"/>
              </a:spcAft>
            </a:pPr>
            <a:r>
              <a:rPr lang="en-GB" sz="1000" kern="100" dirty="0">
                <a:effectLst/>
                <a:latin typeface="Arial" panose="020B0604020202020204" pitchFamily="34" charset="0"/>
                <a:ea typeface="Calibri" panose="020F0502020204030204" pitchFamily="34" charset="0"/>
                <a:cs typeface="Arial" panose="020B0604020202020204" pitchFamily="34" charset="0"/>
              </a:rPr>
              <a:t>What new knowledge is presented in this video?</a:t>
            </a:r>
          </a:p>
          <a:p>
            <a:pPr>
              <a:lnSpc>
                <a:spcPct val="107000"/>
              </a:lnSpc>
              <a:spcAft>
                <a:spcPts val="800"/>
              </a:spcAft>
            </a:pPr>
            <a:r>
              <a:rPr lang="en-GB" sz="1000" kern="100" dirty="0">
                <a:effectLst/>
                <a:latin typeface="Arial" panose="020B0604020202020204" pitchFamily="34" charset="0"/>
                <a:ea typeface="Calibri" panose="020F0502020204030204" pitchFamily="34" charset="0"/>
                <a:cs typeface="Arial" panose="020B0604020202020204" pitchFamily="34" charset="0"/>
              </a:rPr>
              <a:t>Are there any skills or practices that differ from your current practice?</a:t>
            </a:r>
          </a:p>
          <a:p>
            <a:pPr>
              <a:lnSpc>
                <a:spcPct val="107000"/>
              </a:lnSpc>
              <a:spcAft>
                <a:spcPts val="800"/>
              </a:spcAft>
            </a:pPr>
            <a:r>
              <a:rPr lang="en-GB" sz="1000" kern="100" dirty="0">
                <a:effectLst/>
                <a:latin typeface="Arial" panose="020B0604020202020204" pitchFamily="34" charset="0"/>
                <a:ea typeface="Calibri" panose="020F0502020204030204" pitchFamily="34" charset="0"/>
                <a:cs typeface="Arial" panose="020B0604020202020204" pitchFamily="34" charset="0"/>
              </a:rPr>
              <a:t>What provider behaviours differ from your current practice?</a:t>
            </a:r>
          </a:p>
          <a:p>
            <a:pPr>
              <a:lnSpc>
                <a:spcPct val="107000"/>
              </a:lnSpc>
              <a:spcAft>
                <a:spcPts val="800"/>
              </a:spcAft>
            </a:pPr>
            <a:r>
              <a:rPr lang="en-GB" sz="1000" kern="100" dirty="0">
                <a:effectLst/>
                <a:latin typeface="Arial" panose="020B0604020202020204" pitchFamily="34" charset="0"/>
                <a:ea typeface="Calibri" panose="020F0502020204030204" pitchFamily="34" charset="0"/>
                <a:cs typeface="Arial" panose="020B0604020202020204" pitchFamily="34" charset="0"/>
              </a:rPr>
              <a:t>Does this video highlight any quality gaps in your facility?</a:t>
            </a:r>
          </a:p>
          <a:p>
            <a:br>
              <a:rPr lang="en-US" sz="1000" b="1" dirty="0">
                <a:latin typeface="Arial" panose="020B0604020202020204" pitchFamily="34" charset="0"/>
                <a:cs typeface="Arial" panose="020B0604020202020204" pitchFamily="34" charset="0"/>
              </a:rPr>
            </a:br>
            <a:r>
              <a:rPr lang="en-US" sz="1000" b="0" dirty="0">
                <a:latin typeface="Arial" panose="020B0604020202020204" pitchFamily="34" charset="0"/>
                <a:cs typeface="Arial" panose="020B0604020202020204" pitchFamily="34" charset="0"/>
              </a:rPr>
              <a:t>If yes, note on the QI template for examination of the newborn.</a:t>
            </a:r>
          </a:p>
          <a:p>
            <a:endParaRPr lang="en-NO" sz="1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4707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Normal posture, movement and tone vary depending upon whether a baby is term or preterm and the fetal position.</a:t>
            </a:r>
            <a:endParaRPr lang="en-NO" b="1"/>
          </a:p>
        </p:txBody>
      </p:sp>
    </p:spTree>
    <p:extLst>
      <p:ext uri="{BB962C8B-B14F-4D97-AF65-F5344CB8AC3E}">
        <p14:creationId xmlns:p14="http://schemas.microsoft.com/office/powerpoint/2010/main" val="42590493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Normal posture, movement and tone vary depending upon whether a baby is term or preterm and the fetal position.</a:t>
            </a:r>
            <a:endParaRPr lang="en-NO" b="1"/>
          </a:p>
        </p:txBody>
      </p:sp>
    </p:spTree>
    <p:extLst>
      <p:ext uri="{BB962C8B-B14F-4D97-AF65-F5344CB8AC3E}">
        <p14:creationId xmlns:p14="http://schemas.microsoft.com/office/powerpoint/2010/main" val="12610438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Normal posture, movement and tone vary depending upon whether a baby is term or preterm and the fetal position.</a:t>
            </a:r>
            <a:endParaRPr lang="en-NO" b="1"/>
          </a:p>
        </p:txBody>
      </p:sp>
    </p:spTree>
    <p:extLst>
      <p:ext uri="{BB962C8B-B14F-4D97-AF65-F5344CB8AC3E}">
        <p14:creationId xmlns:p14="http://schemas.microsoft.com/office/powerpoint/2010/main" val="3545752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095B1-5B9E-488F-12AB-BA6E8BE65B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B1EDB4-C72E-8569-94F3-F51ED113F4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B94C76-F2C0-17C2-2127-BE2B7EE832D6}"/>
              </a:ext>
            </a:extLst>
          </p:cNvPr>
          <p:cNvSpPr>
            <a:spLocks noGrp="1"/>
          </p:cNvSpPr>
          <p:nvPr>
            <p:ph type="body" idx="1"/>
          </p:nvPr>
        </p:nvSpPr>
        <p:spPr/>
        <p:txBody>
          <a:bodyPr/>
          <a:lstStyle/>
          <a:p>
            <a:r>
              <a:rPr lang="en-US" sz="1000" b="1" dirty="0">
                <a:latin typeface="Arial" panose="020B0604020202020204" pitchFamily="34" charset="0"/>
                <a:cs typeface="Arial" panose="020B0604020202020204" pitchFamily="34" charset="0"/>
              </a:rPr>
              <a:t>This module may be completed in two parts.</a:t>
            </a:r>
          </a:p>
          <a:p>
            <a:endParaRPr lang="en-US" sz="1000" b="1"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Part 1 focuses on monitoring immediately after birth, physical examination, and complete initial assessment of the newborn.</a:t>
            </a:r>
          </a:p>
          <a:p>
            <a:r>
              <a:rPr lang="en-US" sz="1000" dirty="0">
                <a:latin typeface="Arial" panose="020B0604020202020204" pitchFamily="34" charset="0"/>
                <a:cs typeface="Arial" panose="020B0604020202020204" pitchFamily="34" charset="0"/>
              </a:rPr>
              <a:t>Part 2 continues with using assessment and re-assessment to make a care plan.</a:t>
            </a:r>
            <a:endParaRPr lang="en-NO"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39259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latin typeface="Arial" panose="020B0604020202020204" pitchFamily="34" charset="0"/>
                <a:cs typeface="Arial" panose="020B0604020202020204" pitchFamily="34" charset="0"/>
              </a:rPr>
              <a:t>The normal </a:t>
            </a:r>
            <a:r>
              <a:rPr lang="en-GB" sz="1000" b="1" noProof="0" dirty="0">
                <a:latin typeface="Arial" panose="020B0604020202020204" pitchFamily="34" charset="0"/>
                <a:cs typeface="Arial" panose="020B0604020202020204" pitchFamily="34" charset="0"/>
              </a:rPr>
              <a:t>colour</a:t>
            </a:r>
            <a:r>
              <a:rPr lang="en-US" sz="1000" b="1" dirty="0">
                <a:latin typeface="Arial" panose="020B0604020202020204" pitchFamily="34" charset="0"/>
                <a:cs typeface="Arial" panose="020B0604020202020204" pitchFamily="34" charset="0"/>
              </a:rPr>
              <a:t> for a newborn is pink.</a:t>
            </a:r>
            <a:br>
              <a:rPr lang="en-US" sz="1000" b="1" dirty="0">
                <a:latin typeface="Arial" panose="020B0604020202020204" pitchFamily="34" charset="0"/>
                <a:cs typeface="Arial" panose="020B0604020202020204" pitchFamily="34" charset="0"/>
              </a:rPr>
            </a:br>
            <a:r>
              <a:rPr lang="en-US" sz="1000" b="0" dirty="0">
                <a:latin typeface="Arial" panose="020B0604020202020204" pitchFamily="34" charset="0"/>
                <a:cs typeface="Arial" panose="020B0604020202020204" pitchFamily="34" charset="0"/>
              </a:rPr>
              <a:t>Pink</a:t>
            </a:r>
            <a:r>
              <a:rPr lang="en-US" sz="1000" dirty="0">
                <a:latin typeface="Arial" panose="020B0604020202020204" pitchFamily="34" charset="0"/>
                <a:cs typeface="Arial" panose="020B0604020202020204" pitchFamily="34" charset="0"/>
              </a:rPr>
              <a:t> color can be observed where pigmentation is lighter, for example on the inside of the lips, tongue, and palms/soles.</a:t>
            </a:r>
          </a:p>
          <a:p>
            <a:endParaRPr lang="en-US" sz="1000"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Newborns may have a bluish color of the palms or soles (as in this photo), called acrocyanosis.</a:t>
            </a:r>
            <a:r>
              <a:rPr lang="en-US" sz="1000" dirty="0">
                <a:latin typeface="Arial" panose="020B0604020202020204" pitchFamily="34" charset="0"/>
                <a:cs typeface="Arial" panose="020B0604020202020204" pitchFamily="34" charset="0"/>
              </a:rPr>
              <a:t> </a:t>
            </a:r>
          </a:p>
          <a:p>
            <a:r>
              <a:rPr lang="en-US" sz="1000" dirty="0">
                <a:latin typeface="Arial" panose="020B0604020202020204" pitchFamily="34" charset="0"/>
                <a:cs typeface="Arial" panose="020B0604020202020204" pitchFamily="34" charset="0"/>
              </a:rPr>
              <a:t>If the hands and feet are warm and the rest of the body is pink, as well as the lips and tongue, this is generally a normal finding.</a:t>
            </a:r>
          </a:p>
          <a:p>
            <a:endParaRPr lang="en-NO"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75136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latin typeface="Arial" panose="020B0604020202020204" pitchFamily="34" charset="0"/>
                <a:cs typeface="Arial" panose="020B0604020202020204" pitchFamily="34" charset="0"/>
              </a:rPr>
              <a:t>Discuss the significance of skin colour.</a:t>
            </a:r>
          </a:p>
          <a:p>
            <a:r>
              <a:rPr lang="en-US" sz="1000" dirty="0">
                <a:latin typeface="Arial" panose="020B0604020202020204" pitchFamily="34" charset="0"/>
                <a:cs typeface="Arial" panose="020B0604020202020204" pitchFamily="34" charset="0"/>
              </a:rPr>
              <a:t>Pallor (white) – low red blood cells (anaemia), low oxygen level, or shock/sepsis</a:t>
            </a:r>
          </a:p>
          <a:p>
            <a:r>
              <a:rPr lang="en-US" sz="1000" dirty="0">
                <a:latin typeface="Arial" panose="020B0604020202020204" pitchFamily="34" charset="0"/>
                <a:cs typeface="Arial" panose="020B0604020202020204" pitchFamily="34" charset="0"/>
              </a:rPr>
              <a:t>Plethora (red) – high red blood cells (</a:t>
            </a:r>
            <a:r>
              <a:rPr lang="en-GB" sz="1000" noProof="0" dirty="0">
                <a:latin typeface="Arial" panose="020B0604020202020204" pitchFamily="34" charset="0"/>
                <a:cs typeface="Arial" panose="020B0604020202020204" pitchFamily="34" charset="0"/>
              </a:rPr>
              <a:t>polycythaemia</a:t>
            </a:r>
            <a:r>
              <a:rPr lang="en-US" sz="1000" dirty="0">
                <a:latin typeface="Arial" panose="020B0604020202020204" pitchFamily="34" charset="0"/>
                <a:cs typeface="Arial" panose="020B0604020202020204" pitchFamily="34" charset="0"/>
              </a:rPr>
              <a:t>)</a:t>
            </a:r>
          </a:p>
          <a:p>
            <a:r>
              <a:rPr lang="en-US" sz="1000" dirty="0">
                <a:latin typeface="Arial" panose="020B0604020202020204" pitchFamily="34" charset="0"/>
                <a:cs typeface="Arial" panose="020B0604020202020204" pitchFamily="34" charset="0"/>
              </a:rPr>
              <a:t>Jaundice (yellow) – high bilirubin (hyperbilirubinaemia)</a:t>
            </a:r>
          </a:p>
          <a:p>
            <a:r>
              <a:rPr lang="en-US" sz="1000" dirty="0">
                <a:latin typeface="Arial" panose="020B0604020202020204" pitchFamily="34" charset="0"/>
                <a:cs typeface="Arial" panose="020B0604020202020204" pitchFamily="34" charset="0"/>
              </a:rPr>
              <a:t>Cyanosis (blue) – low oxygen level, possibly from lung or heart disease</a:t>
            </a:r>
          </a:p>
          <a:p>
            <a:endParaRPr lang="en-US" sz="1000" dirty="0">
              <a:latin typeface="Arial" panose="020B0604020202020204" pitchFamily="34" charset="0"/>
              <a:cs typeface="Arial" panose="020B0604020202020204" pitchFamily="34" charset="0"/>
            </a:endParaRPr>
          </a:p>
          <a:p>
            <a:endParaRPr lang="en-NO"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07510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400"/>
              </a:spcBef>
              <a:spcAft>
                <a:spcPts val="400"/>
              </a:spcAft>
            </a:pPr>
            <a:r>
              <a:rPr lang="nb-NO" sz="1000" b="1" dirty="0">
                <a:latin typeface="Arial" panose="020B0604020202020204" pitchFamily="34" charset="0"/>
                <a:cs typeface="Arial" panose="020B0604020202020204" pitchFamily="34" charset="0"/>
              </a:rPr>
              <a:t>The survey for visible </a:t>
            </a:r>
            <a:r>
              <a:rPr lang="nb-NO" sz="1000" b="1" dirty="0" err="1">
                <a:latin typeface="Arial" panose="020B0604020202020204" pitchFamily="34" charset="0"/>
                <a:cs typeface="Arial" panose="020B0604020202020204" pitchFamily="34" charset="0"/>
              </a:rPr>
              <a:t>congenital</a:t>
            </a:r>
            <a:r>
              <a:rPr lang="nb-NO" sz="1000" b="1" dirty="0">
                <a:latin typeface="Arial" panose="020B0604020202020204" pitchFamily="34" charset="0"/>
                <a:cs typeface="Arial" panose="020B0604020202020204" pitchFamily="34" charset="0"/>
              </a:rPr>
              <a:t> </a:t>
            </a:r>
            <a:r>
              <a:rPr lang="nb-NO" sz="1000" b="1" dirty="0" err="1">
                <a:latin typeface="Arial" panose="020B0604020202020204" pitchFamily="34" charset="0"/>
                <a:cs typeface="Arial" panose="020B0604020202020204" pitchFamily="34" charset="0"/>
              </a:rPr>
              <a:t>disorders</a:t>
            </a:r>
            <a:r>
              <a:rPr lang="nb-NO" sz="1000" b="1" dirty="0">
                <a:latin typeface="Arial" panose="020B0604020202020204" pitchFamily="34" charset="0"/>
                <a:cs typeface="Arial" panose="020B0604020202020204" pitchFamily="34" charset="0"/>
              </a:rPr>
              <a:t> </a:t>
            </a:r>
            <a:r>
              <a:rPr lang="nb-NO" sz="1000" b="1" dirty="0" err="1">
                <a:latin typeface="Arial" panose="020B0604020202020204" pitchFamily="34" charset="0"/>
                <a:cs typeface="Arial" panose="020B0604020202020204" pitchFamily="34" charset="0"/>
              </a:rPr>
              <a:t>includes</a:t>
            </a:r>
            <a:r>
              <a:rPr lang="nb-NO" sz="1000" b="1" dirty="0">
                <a:latin typeface="Arial" panose="020B0604020202020204" pitchFamily="34" charset="0"/>
                <a:cs typeface="Arial" panose="020B0604020202020204" pitchFamily="34" charset="0"/>
              </a:rPr>
              <a:t> </a:t>
            </a:r>
            <a:r>
              <a:rPr lang="nb-NO" sz="1000" b="1" dirty="0" err="1">
                <a:latin typeface="Arial" panose="020B0604020202020204" pitchFamily="34" charset="0"/>
                <a:cs typeface="Arial" panose="020B0604020202020204" pitchFamily="34" charset="0"/>
              </a:rPr>
              <a:t>the</a:t>
            </a:r>
            <a:r>
              <a:rPr lang="nb-NO" sz="1000" b="1" dirty="0">
                <a:latin typeface="Arial" panose="020B0604020202020204" pitchFamily="34" charset="0"/>
                <a:cs typeface="Arial" panose="020B0604020202020204" pitchFamily="34" charset="0"/>
              </a:rPr>
              <a:t> </a:t>
            </a:r>
            <a:r>
              <a:rPr lang="nb-NO" sz="1000" b="1" dirty="0" err="1">
                <a:latin typeface="Arial" panose="020B0604020202020204" pitchFamily="34" charset="0"/>
                <a:cs typeface="Arial" panose="020B0604020202020204" pitchFamily="34" charset="0"/>
              </a:rPr>
              <a:t>following</a:t>
            </a:r>
            <a:r>
              <a:rPr lang="nb-NO" sz="1000" b="1" dirty="0">
                <a:latin typeface="Arial" panose="020B0604020202020204" pitchFamily="34" charset="0"/>
                <a:cs typeface="Arial" panose="020B0604020202020204" pitchFamily="34" charset="0"/>
              </a:rPr>
              <a:t>:</a:t>
            </a:r>
          </a:p>
          <a:p>
            <a:pPr marL="0" lvl="1" indent="-162000">
              <a:spcBef>
                <a:spcPts val="400"/>
              </a:spcBef>
              <a:spcAft>
                <a:spcPts val="400"/>
              </a:spcAft>
              <a:buFont typeface="Arial" panose="020B0604020202020204" pitchFamily="34" charset="0"/>
              <a:buChar char="•"/>
            </a:pPr>
            <a:r>
              <a:rPr lang="en-GB" sz="1000" dirty="0">
                <a:latin typeface="Arial" panose="020B0604020202020204" pitchFamily="34" charset="0"/>
                <a:cs typeface="Arial" panose="020B0604020202020204" pitchFamily="34" charset="0"/>
              </a:rPr>
              <a:t>Open tissue on head, back, abdomen, or pelvic area – neural tube defects, abdominal wall defects, genital anomalies</a:t>
            </a:r>
          </a:p>
          <a:p>
            <a:pPr marL="0" lvl="1" indent="-162000">
              <a:spcBef>
                <a:spcPts val="400"/>
              </a:spcBef>
              <a:spcAft>
                <a:spcPts val="400"/>
              </a:spcAft>
              <a:buFont typeface="Arial" panose="020B0604020202020204" pitchFamily="34" charset="0"/>
              <a:buChar char="•"/>
            </a:pPr>
            <a:r>
              <a:rPr lang="en-GB" sz="1000" dirty="0">
                <a:latin typeface="Arial" panose="020B0604020202020204" pitchFamily="34" charset="0"/>
                <a:cs typeface="Arial" panose="020B0604020202020204" pitchFamily="34" charset="0"/>
              </a:rPr>
              <a:t>Abnormal head circumference (large or small) – macro/microcephaly (also abnormalities of ear size)</a:t>
            </a:r>
          </a:p>
          <a:p>
            <a:pPr marL="0" lvl="1" indent="-162000">
              <a:spcBef>
                <a:spcPts val="400"/>
              </a:spcBef>
              <a:spcAft>
                <a:spcPts val="400"/>
              </a:spcAft>
              <a:buFont typeface="Arial" panose="020B0604020202020204" pitchFamily="34" charset="0"/>
              <a:buChar char="•"/>
            </a:pPr>
            <a:r>
              <a:rPr lang="en-GB" sz="1000" dirty="0">
                <a:latin typeface="Arial" panose="020B0604020202020204" pitchFamily="34" charset="0"/>
                <a:cs typeface="Arial" panose="020B0604020202020204" pitchFamily="34" charset="0"/>
              </a:rPr>
              <a:t>Cleft lip and/or palate – orofacial clefts</a:t>
            </a:r>
          </a:p>
          <a:p>
            <a:pPr marL="0" lvl="1" indent="-162000">
              <a:spcBef>
                <a:spcPts val="400"/>
              </a:spcBef>
              <a:spcAft>
                <a:spcPts val="400"/>
              </a:spcAft>
              <a:buFont typeface="Arial" panose="020B0604020202020204" pitchFamily="34" charset="0"/>
              <a:buChar char="•"/>
            </a:pPr>
            <a:r>
              <a:rPr lang="en-GB" sz="1000" dirty="0">
                <a:latin typeface="Arial" panose="020B0604020202020204" pitchFamily="34" charset="0"/>
                <a:cs typeface="Arial" panose="020B0604020202020204" pitchFamily="34" charset="0"/>
              </a:rPr>
              <a:t>Absent/abnormal red reflex – cataract or tumour </a:t>
            </a:r>
          </a:p>
          <a:p>
            <a:pPr marL="0" marR="0" lvl="1" indent="-162000" algn="l" defTabSz="858439" rtl="0" eaLnBrk="1" fontAlgn="auto" latinLnBrk="0" hangingPunct="1">
              <a:lnSpc>
                <a:spcPct val="100000"/>
              </a:lnSpc>
              <a:spcBef>
                <a:spcPts val="400"/>
              </a:spcBef>
              <a:spcAft>
                <a:spcPts val="400"/>
              </a:spcAft>
              <a:buClrTx/>
              <a:buSzTx/>
              <a:buFont typeface="Arial" panose="020B0604020202020204" pitchFamily="34" charset="0"/>
              <a:buChar char="•"/>
              <a:tabLst/>
              <a:defRPr/>
            </a:pPr>
            <a:r>
              <a:rPr lang="en-GB" sz="1000" dirty="0">
                <a:latin typeface="Arial" panose="020B0604020202020204" pitchFamily="34" charset="0"/>
                <a:cs typeface="Arial" panose="020B0604020202020204" pitchFamily="34" charset="0"/>
              </a:rPr>
              <a:t>No anal opening – imperforate anus; abnormal urethral opening – hypo/epispadias</a:t>
            </a:r>
          </a:p>
          <a:p>
            <a:pPr marL="0" lvl="1" indent="-162000">
              <a:spcBef>
                <a:spcPts val="400"/>
              </a:spcBef>
              <a:spcAft>
                <a:spcPts val="400"/>
              </a:spcAft>
              <a:buFont typeface="Arial" panose="020B0604020202020204" pitchFamily="34" charset="0"/>
              <a:buChar char="•"/>
            </a:pPr>
            <a:r>
              <a:rPr lang="en-GB" sz="1000" dirty="0">
                <a:latin typeface="Arial" panose="020B0604020202020204" pitchFamily="34" charset="0"/>
                <a:cs typeface="Arial" panose="020B0604020202020204" pitchFamily="34" charset="0"/>
              </a:rPr>
              <a:t>Extra or missing fingers or toes or other limb abnormalities – musculoskeletal abnormalities</a:t>
            </a:r>
          </a:p>
          <a:p>
            <a:pPr marL="0" lvl="1" indent="-162000">
              <a:spcBef>
                <a:spcPts val="400"/>
              </a:spcBef>
              <a:spcAft>
                <a:spcPts val="400"/>
              </a:spcAft>
              <a:buFont typeface="Arial" panose="020B0604020202020204" pitchFamily="34" charset="0"/>
              <a:buChar char="•"/>
            </a:pPr>
            <a:r>
              <a:rPr lang="en-GB" sz="1000" dirty="0">
                <a:latin typeface="Arial" panose="020B0604020202020204" pitchFamily="34" charset="0"/>
                <a:cs typeface="Arial" panose="020B0604020202020204" pitchFamily="34" charset="0"/>
              </a:rPr>
              <a:t>Unusual appearance – chromosomal abnormalities, infectious syndromes</a:t>
            </a:r>
          </a:p>
          <a:p>
            <a:pPr lvl="1">
              <a:spcBef>
                <a:spcPts val="400"/>
              </a:spcBef>
              <a:spcAft>
                <a:spcPts val="400"/>
              </a:spcAft>
            </a:pPr>
            <a:endParaRPr lang="en-GB" sz="1000" dirty="0">
              <a:latin typeface="Arial" panose="020B0604020202020204" pitchFamily="34" charset="0"/>
              <a:cs typeface="Arial" panose="020B0604020202020204" pitchFamily="34" charset="0"/>
            </a:endParaRPr>
          </a:p>
          <a:p>
            <a:pPr lvl="0">
              <a:spcBef>
                <a:spcPts val="400"/>
              </a:spcBef>
              <a:spcAft>
                <a:spcPts val="400"/>
              </a:spcAft>
            </a:pPr>
            <a:r>
              <a:rPr lang="en-GB" sz="1000" b="1" dirty="0">
                <a:latin typeface="Arial" panose="020B0604020202020204" pitchFamily="34" charset="0"/>
                <a:cs typeface="Arial" panose="020B0604020202020204" pitchFamily="34" charset="0"/>
              </a:rPr>
              <a:t>Other congenital disorders may not have readily visible signs, but express functional abnormalities:</a:t>
            </a:r>
          </a:p>
          <a:p>
            <a:pPr marL="171450" lvl="0" indent="-171450">
              <a:spcBef>
                <a:spcPts val="400"/>
              </a:spcBef>
              <a:spcAft>
                <a:spcPts val="400"/>
              </a:spcAft>
              <a:buFont typeface="Arial" panose="020B0604020202020204" pitchFamily="34" charset="0"/>
              <a:buChar char="•"/>
            </a:pPr>
            <a:r>
              <a:rPr lang="en-GB" sz="1000" dirty="0">
                <a:latin typeface="Arial" panose="020B0604020202020204" pitchFamily="34" charset="0"/>
                <a:cs typeface="Arial" panose="020B0604020202020204" pitchFamily="34" charset="0"/>
              </a:rPr>
              <a:t>Congenital heart disease – cyanosis, respiratory distress</a:t>
            </a:r>
          </a:p>
          <a:p>
            <a:pPr marL="171450" lvl="0" indent="-171450">
              <a:spcBef>
                <a:spcPts val="400"/>
              </a:spcBef>
              <a:spcAft>
                <a:spcPts val="400"/>
              </a:spcAft>
              <a:buFont typeface="Arial" panose="020B0604020202020204" pitchFamily="34" charset="0"/>
              <a:buChar char="•"/>
            </a:pPr>
            <a:r>
              <a:rPr lang="en-GB" sz="1000" dirty="0">
                <a:latin typeface="Arial" panose="020B0604020202020204" pitchFamily="34" charset="0"/>
                <a:cs typeface="Arial" panose="020B0604020202020204" pitchFamily="34" charset="0"/>
              </a:rPr>
              <a:t>Digestive system disorders – oesophageal atresia, tracheoesophageal fistula, intestinal atresia</a:t>
            </a:r>
          </a:p>
          <a:p>
            <a:pPr marL="171450" lvl="0" indent="-171450">
              <a:spcBef>
                <a:spcPts val="400"/>
              </a:spcBef>
              <a:spcAft>
                <a:spcPts val="400"/>
              </a:spcAft>
              <a:buFont typeface="Arial" panose="020B0604020202020204" pitchFamily="34" charset="0"/>
              <a:buChar char="•"/>
            </a:pPr>
            <a:r>
              <a:rPr lang="en-GB" sz="1000" dirty="0">
                <a:latin typeface="Arial" panose="020B0604020202020204" pitchFamily="34" charset="0"/>
                <a:cs typeface="Arial" panose="020B0604020202020204" pitchFamily="34" charset="0"/>
              </a:rPr>
              <a:t>Urinary system disorders – renal agenesis or collecting system abnormalities</a:t>
            </a:r>
          </a:p>
          <a:p>
            <a:pPr lvl="0">
              <a:spcBef>
                <a:spcPts val="400"/>
              </a:spcBef>
              <a:spcAft>
                <a:spcPts val="400"/>
              </a:spcAft>
            </a:pPr>
            <a:endParaRPr lang="en-GB" sz="1000" dirty="0">
              <a:latin typeface="Arial" panose="020B0604020202020204" pitchFamily="34" charset="0"/>
              <a:cs typeface="Arial" panose="020B0604020202020204" pitchFamily="34" charset="0"/>
            </a:endParaRPr>
          </a:p>
          <a:p>
            <a:pPr lvl="0">
              <a:spcBef>
                <a:spcPts val="400"/>
              </a:spcBef>
              <a:spcAft>
                <a:spcPts val="400"/>
              </a:spcAft>
            </a:pPr>
            <a:r>
              <a:rPr lang="en-GB" sz="1000" b="1" dirty="0">
                <a:latin typeface="Arial" panose="020B0604020202020204" pitchFamily="34" charset="0"/>
                <a:cs typeface="Arial" panose="020B0604020202020204" pitchFamily="34" charset="0"/>
              </a:rPr>
              <a:t>The presence of one congenital anomaly may be a clue to the possibility of others. </a:t>
            </a:r>
          </a:p>
          <a:p>
            <a:pPr lvl="0">
              <a:spcBef>
                <a:spcPts val="400"/>
              </a:spcBef>
              <a:spcAft>
                <a:spcPts val="400"/>
              </a:spcAft>
            </a:pPr>
            <a:r>
              <a:rPr lang="en-GB" sz="1000" b="1" dirty="0">
                <a:latin typeface="Arial" panose="020B0604020202020204" pitchFamily="34" charset="0"/>
                <a:cs typeface="Arial" panose="020B0604020202020204" pitchFamily="34" charset="0"/>
              </a:rPr>
              <a:t>Midline defects and ear abnormalities are highly associated with other congenital problems.</a:t>
            </a:r>
          </a:p>
          <a:p>
            <a:endParaRPr lang="en-NO"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52168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latin typeface="Arial" panose="020B0604020202020204" pitchFamily="34" charset="0"/>
                <a:cs typeface="Arial" panose="020B0604020202020204" pitchFamily="34" charset="0"/>
              </a:rPr>
              <a:t>What do you see?</a:t>
            </a:r>
          </a:p>
          <a:p>
            <a:r>
              <a:rPr lang="en-US" sz="1000" dirty="0">
                <a:latin typeface="Arial" panose="020B0604020202020204" pitchFamily="34" charset="0"/>
                <a:cs typeface="Arial" panose="020B0604020202020204" pitchFamily="34" charset="0"/>
              </a:rPr>
              <a:t>The infant on the left has microcephaly (small head circumference) as a result of congenital CMV infection.</a:t>
            </a:r>
          </a:p>
          <a:p>
            <a:r>
              <a:rPr lang="en-US" sz="1000" dirty="0">
                <a:latin typeface="Arial" panose="020B0604020202020204" pitchFamily="34" charset="0"/>
                <a:cs typeface="Arial" panose="020B0604020202020204" pitchFamily="34" charset="0"/>
              </a:rPr>
              <a:t>The infant on the right has macrocephaly (large head circumference) as a result of congenital toxoplasmosis infection.</a:t>
            </a:r>
          </a:p>
          <a:p>
            <a:endParaRPr lang="en-US" sz="1000"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What do you do?</a:t>
            </a:r>
          </a:p>
          <a:p>
            <a:r>
              <a:rPr lang="en-US" sz="1000" dirty="0">
                <a:latin typeface="Arial" panose="020B0604020202020204" pitchFamily="34" charset="0"/>
                <a:cs typeface="Arial" panose="020B0604020202020204" pitchFamily="34" charset="0"/>
              </a:rPr>
              <a:t>Often, abnormalities of head size are clues to underlying abnormalities of the brain.</a:t>
            </a:r>
          </a:p>
          <a:p>
            <a:r>
              <a:rPr lang="en-US" sz="1000" dirty="0">
                <a:latin typeface="Arial" panose="020B0604020202020204" pitchFamily="34" charset="0"/>
                <a:cs typeface="Arial" panose="020B0604020202020204" pitchFamily="34" charset="0"/>
              </a:rPr>
              <a:t>The causes of abnormal head size are many and diagnostic studies are important to make a care plan.</a:t>
            </a:r>
          </a:p>
          <a:p>
            <a:endParaRPr lang="en-NO"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50813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latin typeface="Arial" panose="020B0604020202020204" pitchFamily="34" charset="0"/>
                <a:cs typeface="Arial" panose="020B0604020202020204" pitchFamily="34" charset="0"/>
              </a:rPr>
              <a:t>What do you see?</a:t>
            </a:r>
          </a:p>
          <a:p>
            <a:r>
              <a:rPr lang="en-US" sz="1000" dirty="0">
                <a:latin typeface="Arial" panose="020B0604020202020204" pitchFamily="34" charset="0"/>
                <a:cs typeface="Arial" panose="020B0604020202020204" pitchFamily="34" charset="0"/>
              </a:rPr>
              <a:t>Examination of the head may reveal significant malformations of brain tissue.</a:t>
            </a:r>
          </a:p>
          <a:p>
            <a:r>
              <a:rPr lang="en-US" sz="1000" dirty="0">
                <a:latin typeface="Arial" panose="020B0604020202020204" pitchFamily="34" charset="0"/>
                <a:cs typeface="Arial" panose="020B0604020202020204" pitchFamily="34" charset="0"/>
              </a:rPr>
              <a:t>On the left, the skull and brain have failed to form completely, resulting in anencephaly, a lethal congenital anomaly.</a:t>
            </a:r>
          </a:p>
          <a:p>
            <a:r>
              <a:rPr lang="en-US" sz="1000" dirty="0">
                <a:latin typeface="Arial" panose="020B0604020202020204" pitchFamily="34" charset="0"/>
                <a:cs typeface="Arial" panose="020B0604020202020204" pitchFamily="34" charset="0"/>
              </a:rPr>
              <a:t>In the middle, there is herniation of brain tissue outside the skull in the occipital region (encephalocele).</a:t>
            </a:r>
          </a:p>
          <a:p>
            <a:r>
              <a:rPr lang="en-US" sz="1000" dirty="0">
                <a:latin typeface="Arial" panose="020B0604020202020204" pitchFamily="34" charset="0"/>
                <a:cs typeface="Arial" panose="020B0604020202020204" pitchFamily="34" charset="0"/>
              </a:rPr>
              <a:t>On the right is an example of herniation of neural tissue in the nasofrontal position.</a:t>
            </a:r>
          </a:p>
          <a:p>
            <a:endParaRPr lang="en-US" sz="1000"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What do you do?</a:t>
            </a:r>
          </a:p>
          <a:p>
            <a:r>
              <a:rPr lang="en-US" sz="1000" dirty="0">
                <a:latin typeface="Arial" panose="020B0604020202020204" pitchFamily="34" charset="0"/>
                <a:cs typeface="Arial" panose="020B0604020202020204" pitchFamily="34" charset="0"/>
              </a:rPr>
              <a:t>Encephalocele can occur at the junction of any suture; it requires neurosurgical evaluation at a specialized </a:t>
            </a:r>
            <a:r>
              <a:rPr lang="en-GB" sz="1000" noProof="0" dirty="0">
                <a:latin typeface="Arial" panose="020B0604020202020204" pitchFamily="34" charset="0"/>
                <a:cs typeface="Arial" panose="020B0604020202020204" pitchFamily="34" charset="0"/>
              </a:rPr>
              <a:t>centre</a:t>
            </a:r>
            <a:r>
              <a:rPr lang="en-US" sz="1000" dirty="0">
                <a:latin typeface="Arial" panose="020B0604020202020204" pitchFamily="34" charset="0"/>
                <a:cs typeface="Arial" panose="020B0604020202020204" pitchFamily="34" charset="0"/>
              </a:rPr>
              <a:t>.</a:t>
            </a:r>
          </a:p>
          <a:p>
            <a:r>
              <a:rPr lang="en-US" sz="1000" dirty="0">
                <a:latin typeface="Arial" panose="020B0604020202020204" pitchFamily="34" charset="0"/>
                <a:cs typeface="Arial" panose="020B0604020202020204" pitchFamily="34" charset="0"/>
              </a:rPr>
              <a:t>Anencephaly is a lethal condition calling for palliative care.  </a:t>
            </a:r>
          </a:p>
          <a:p>
            <a:endParaRPr lang="en-NO"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29364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latin typeface="Arial" panose="020B0604020202020204" pitchFamily="34" charset="0"/>
                <a:cs typeface="Arial" panose="020B0604020202020204" pitchFamily="34" charset="0"/>
              </a:rPr>
              <a:t>What do you see?</a:t>
            </a:r>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Orofacial clefts are among the most common congenital abnormalities (1 of every 700 children is born with a cleft lip and/or palate). In some cases, cleft lip or cleft palate may occur alone. In about half of cases, cleft lip and palate occur together. The cleft may be on one side only (unilateral) or both sides (bilateral).</a:t>
            </a:r>
          </a:p>
          <a:p>
            <a:r>
              <a:rPr lang="en-US" sz="1000" dirty="0">
                <a:latin typeface="Arial" panose="020B0604020202020204" pitchFamily="34" charset="0"/>
                <a:cs typeface="Arial" panose="020B0604020202020204" pitchFamily="34" charset="0"/>
              </a:rPr>
              <a:t>Cleft palate can be missed if the palate is not carefully examined by visualization or palpation of both anterior (hard) and posterior (soft) palate.</a:t>
            </a:r>
          </a:p>
          <a:p>
            <a:endParaRPr lang="en-US" sz="1000"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What do you do?</a:t>
            </a:r>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Support for alternative feeding methods to give breastmilk is an urgent priority to prevent malnutrition. Referral to a </a:t>
            </a:r>
            <a:r>
              <a:rPr lang="en-GB" sz="1000" noProof="0" dirty="0">
                <a:latin typeface="Arial" panose="020B0604020202020204" pitchFamily="34" charset="0"/>
                <a:cs typeface="Arial" panose="020B0604020202020204" pitchFamily="34" charset="0"/>
              </a:rPr>
              <a:t>paediatric</a:t>
            </a:r>
            <a:r>
              <a:rPr lang="en-US" sz="1000" dirty="0">
                <a:latin typeface="Arial" panose="020B0604020202020204" pitchFamily="34" charset="0"/>
                <a:cs typeface="Arial" panose="020B0604020202020204" pitchFamily="34" charset="0"/>
              </a:rPr>
              <a:t> surgery centre should be made for evaluation and planning of repair, as well as counselling and support for the family.</a:t>
            </a:r>
          </a:p>
          <a:p>
            <a:endParaRPr lang="en-NO"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25809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latin typeface="Arial" panose="020B0604020202020204" pitchFamily="34" charset="0"/>
                <a:cs typeface="Arial" panose="020B0604020202020204" pitchFamily="34" charset="0"/>
              </a:rPr>
              <a:t>What do you see?</a:t>
            </a:r>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The ears of newborns show considerable normal variation in size, position, and configuration.  However, certain abnormalities can signal underlying problems with the internal ear.  Ear tags and pits are associated with other facial and kidney abnormalities.  Microtia often signals abnormalities of the internal ear or a syndrome involving other organs.</a:t>
            </a:r>
          </a:p>
          <a:p>
            <a:endParaRPr lang="en-US" sz="1000"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What do you do?</a:t>
            </a:r>
          </a:p>
          <a:p>
            <a:r>
              <a:rPr lang="en-US" sz="1000" dirty="0">
                <a:latin typeface="Arial" panose="020B0604020202020204" pitchFamily="34" charset="0"/>
                <a:cs typeface="Arial" panose="020B0604020202020204" pitchFamily="34" charset="0"/>
              </a:rPr>
              <a:t>Hearing screening is especially important for a newborn with an ear abnormality.</a:t>
            </a:r>
          </a:p>
          <a:p>
            <a:r>
              <a:rPr lang="en-US" sz="1000" dirty="0">
                <a:latin typeface="Arial" panose="020B0604020202020204" pitchFamily="34" charset="0"/>
                <a:cs typeface="Arial" panose="020B0604020202020204" pitchFamily="34" charset="0"/>
              </a:rPr>
              <a:t>Look for other congenital abnormalities that may be part of an identifiable syndrome.</a:t>
            </a:r>
          </a:p>
          <a:p>
            <a:endParaRPr lang="en-NO"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09779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DEC04-0B17-DF24-E164-C85CE3FF9F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143ADE-1602-D543-53D0-BF61F0DCDC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382576-9451-0506-36FE-8ADC017DE4EE}"/>
              </a:ext>
            </a:extLst>
          </p:cNvPr>
          <p:cNvSpPr>
            <a:spLocks noGrp="1"/>
          </p:cNvSpPr>
          <p:nvPr>
            <p:ph type="body" idx="1"/>
          </p:nvPr>
        </p:nvSpPr>
        <p:spPr/>
        <p:txBody>
          <a:bodyPr/>
          <a:lstStyle/>
          <a:p>
            <a:r>
              <a:rPr lang="en-US" sz="1000" b="1" dirty="0">
                <a:latin typeface="Arial" panose="020B0604020202020204" pitchFamily="34" charset="0"/>
                <a:cs typeface="Arial" panose="020B0604020202020204" pitchFamily="34" charset="0"/>
              </a:rPr>
              <a:t>What do you see?</a:t>
            </a:r>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On the left, the cornea is cloudy, obscuring the color of the iris and the pupil in congenital cataract. Absence of the red reflex is a clue to abnormalities of the lens or cornea.</a:t>
            </a:r>
          </a:p>
          <a:p>
            <a:r>
              <a:rPr lang="en-US" sz="1000" dirty="0">
                <a:latin typeface="Arial" panose="020B0604020202020204" pitchFamily="34" charset="0"/>
                <a:cs typeface="Arial" panose="020B0604020202020204" pitchFamily="34" charset="0"/>
              </a:rPr>
              <a:t>On the right, small white dots (Brushfield’s spots) are associated with trisomy 21.</a:t>
            </a:r>
          </a:p>
          <a:p>
            <a:endParaRPr lang="en-US" sz="1000"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What do you do?</a:t>
            </a:r>
          </a:p>
          <a:p>
            <a:r>
              <a:rPr lang="en-US" sz="1000" dirty="0">
                <a:latin typeface="Arial" panose="020B0604020202020204" pitchFamily="34" charset="0"/>
                <a:cs typeface="Arial" panose="020B0604020202020204" pitchFamily="34" charset="0"/>
              </a:rPr>
              <a:t>Abnormalities of the eye often signal conditions that affect a baby’s development.</a:t>
            </a:r>
          </a:p>
          <a:p>
            <a:r>
              <a:rPr lang="en-US" sz="1000" dirty="0">
                <a:latin typeface="Arial" panose="020B0604020202020204" pitchFamily="34" charset="0"/>
                <a:cs typeface="Arial" panose="020B0604020202020204" pitchFamily="34" charset="0"/>
              </a:rPr>
              <a:t>Some conditions (such as cataracts and tumors) call for surgical intervention, so evaluation by an ophthalmologist is important.</a:t>
            </a:r>
          </a:p>
          <a:p>
            <a:r>
              <a:rPr lang="en-US" sz="1000" dirty="0">
                <a:latin typeface="Arial" panose="020B0604020202020204" pitchFamily="34" charset="0"/>
                <a:cs typeface="Arial" panose="020B0604020202020204" pitchFamily="34" charset="0"/>
              </a:rPr>
              <a:t>Absent red reflex is covered in the module “Discharge and follow-up”</a:t>
            </a:r>
          </a:p>
        </p:txBody>
      </p:sp>
    </p:spTree>
    <p:extLst>
      <p:ext uri="{BB962C8B-B14F-4D97-AF65-F5344CB8AC3E}">
        <p14:creationId xmlns:p14="http://schemas.microsoft.com/office/powerpoint/2010/main" val="15375474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C2747-5127-27B3-00D7-9E394C31C8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879B73-AEA4-0540-4C81-30860CA3D2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07C774-2AE3-6E33-2284-D82DD2A52184}"/>
              </a:ext>
            </a:extLst>
          </p:cNvPr>
          <p:cNvSpPr>
            <a:spLocks noGrp="1"/>
          </p:cNvSpPr>
          <p:nvPr>
            <p:ph type="body" idx="1"/>
          </p:nvPr>
        </p:nvSpPr>
        <p:spPr/>
        <p:txBody>
          <a:bodyPr/>
          <a:lstStyle/>
          <a:p>
            <a:r>
              <a:rPr lang="en-US" sz="1000" b="1" dirty="0">
                <a:latin typeface="Arial" panose="020B0604020202020204" pitchFamily="34" charset="0"/>
                <a:cs typeface="Arial" panose="020B0604020202020204" pitchFamily="34" charset="0"/>
              </a:rPr>
              <a:t>What do you see?</a:t>
            </a:r>
          </a:p>
          <a:p>
            <a:r>
              <a:rPr lang="en-US" sz="1000" dirty="0">
                <a:latin typeface="Arial" panose="020B0604020202020204" pitchFamily="34" charset="0"/>
                <a:cs typeface="Arial" panose="020B0604020202020204" pitchFamily="34" charset="0"/>
              </a:rPr>
              <a:t>The infant on the left has closed spina bifida, an opening in the spinal canal with herniation of the spinal cord and the membranes covering it, or the membranes only (meningocele). In the case of closed spina bifida, skin covers the herniation.  </a:t>
            </a:r>
          </a:p>
          <a:p>
            <a:r>
              <a:rPr lang="en-GB" sz="1000" noProof="0" dirty="0">
                <a:latin typeface="Arial" panose="020B0604020202020204" pitchFamily="34" charset="0"/>
                <a:cs typeface="Arial" panose="020B0604020202020204" pitchFamily="34" charset="0"/>
              </a:rPr>
              <a:t>With open spina bifida, there is no skin covering the herniation. On the right the nerve tissue is visible (myelomeningocele); spinal fluid leakage from the sac is a risk for infection.</a:t>
            </a:r>
          </a:p>
          <a:p>
            <a:endParaRPr lang="en-US" sz="1000" b="1"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What do you do?</a:t>
            </a:r>
          </a:p>
          <a:p>
            <a:pPr marL="0" marR="0" lvl="0" indent="0" algn="l" defTabSz="858439" rtl="0" eaLnBrk="1" fontAlgn="auto" latinLnBrk="0" hangingPunct="1">
              <a:lnSpc>
                <a:spcPct val="100000"/>
              </a:lnSpc>
              <a:spcBef>
                <a:spcPts val="0"/>
              </a:spcBef>
              <a:spcAft>
                <a:spcPts val="0"/>
              </a:spcAft>
              <a:buClrTx/>
              <a:buSzTx/>
              <a:buFontTx/>
              <a:buNone/>
              <a:tabLst/>
              <a:defRPr/>
            </a:pPr>
            <a:r>
              <a:rPr lang="en-US" sz="1000" dirty="0">
                <a:latin typeface="Arial" panose="020B0604020202020204" pitchFamily="34" charset="0"/>
                <a:cs typeface="Arial" panose="020B0604020202020204" pitchFamily="34" charset="0"/>
              </a:rPr>
              <a:t>Both lesions require protection and referral to a paediatric neurosurgical centre.</a:t>
            </a:r>
          </a:p>
        </p:txBody>
      </p:sp>
    </p:spTree>
    <p:extLst>
      <p:ext uri="{BB962C8B-B14F-4D97-AF65-F5344CB8AC3E}">
        <p14:creationId xmlns:p14="http://schemas.microsoft.com/office/powerpoint/2010/main" val="37391123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2AD24-13BC-BCE3-48ED-3CB80FC8EC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5E8EF0-4D9C-08DA-6A24-C6F5D235DE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FC84FE-B306-8F9A-18DB-B2FAACD17019}"/>
              </a:ext>
            </a:extLst>
          </p:cNvPr>
          <p:cNvSpPr>
            <a:spLocks noGrp="1"/>
          </p:cNvSpPr>
          <p:nvPr>
            <p:ph type="body" idx="1"/>
          </p:nvPr>
        </p:nvSpPr>
        <p:spPr/>
        <p:txBody>
          <a:bodyPr/>
          <a:lstStyle/>
          <a:p>
            <a:r>
              <a:rPr lang="en-US" sz="1000" b="1" dirty="0">
                <a:latin typeface="Arial" panose="020B0604020202020204" pitchFamily="34" charset="0"/>
                <a:cs typeface="Arial" panose="020B0604020202020204" pitchFamily="34" charset="0"/>
              </a:rPr>
              <a:t>What do you see?</a:t>
            </a:r>
          </a:p>
          <a:p>
            <a:pPr>
              <a:lnSpc>
                <a:spcPct val="100000"/>
              </a:lnSpc>
            </a:pPr>
            <a:r>
              <a:rPr lang="en-US" sz="1000" dirty="0">
                <a:latin typeface="Arial" panose="020B0604020202020204" pitchFamily="34" charset="0"/>
                <a:cs typeface="Arial" panose="020B0604020202020204" pitchFamily="34" charset="0"/>
              </a:rPr>
              <a:t>Omphalocele (on the left) is a defect of the anterior abdominal wall in the midline. There is a centrally located, membrane-covered herniation of gut and sometimes other organs such as liver, spleen, stomach.</a:t>
            </a:r>
          </a:p>
          <a:p>
            <a:pPr>
              <a:lnSpc>
                <a:spcPct val="100000"/>
              </a:lnSpc>
            </a:pPr>
            <a:r>
              <a:rPr lang="en-US" sz="1000" dirty="0">
                <a:latin typeface="Arial" panose="020B0604020202020204" pitchFamily="34" charset="0"/>
                <a:cs typeface="Arial" panose="020B0604020202020204" pitchFamily="34" charset="0"/>
              </a:rPr>
              <a:t>Gastroschisis is a defect of the anterior abdominal wall to the right or left of the midline. The bowel is exposed (no covering membrane) to amniotic fluid during gestation.</a:t>
            </a:r>
          </a:p>
          <a:p>
            <a:endParaRPr lang="en-US" sz="1000"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What do you do?</a:t>
            </a:r>
          </a:p>
          <a:p>
            <a:r>
              <a:rPr lang="en-US" sz="1000" dirty="0">
                <a:latin typeface="Arial" panose="020B0604020202020204" pitchFamily="34" charset="0"/>
                <a:cs typeface="Arial" panose="020B0604020202020204" pitchFamily="34" charset="0"/>
              </a:rPr>
              <a:t>Both conditions require protection of the bowel and urgent referral to a paediatric surgery centre.</a:t>
            </a:r>
          </a:p>
        </p:txBody>
      </p:sp>
    </p:spTree>
    <p:extLst>
      <p:ext uri="{BB962C8B-B14F-4D97-AF65-F5344CB8AC3E}">
        <p14:creationId xmlns:p14="http://schemas.microsoft.com/office/powerpoint/2010/main" val="852839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7763"/>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latin typeface="Arial" panose="020B0604020202020204" pitchFamily="34" charset="0"/>
                <a:cs typeface="Arial" panose="020B0604020202020204" pitchFamily="34" charset="0"/>
              </a:rPr>
              <a:t>Physical examination is a key part of assessment of the newborn.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Physical examination may be comprehensive or focused on certain important features, depending on when and why it is done.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This module considers physical examination as part of the assessment to make a care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There are 3 important purposes for physical examination after birth:</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000" dirty="0">
                <a:latin typeface="Arial" panose="020B0604020202020204" pitchFamily="34" charset="0"/>
                <a:cs typeface="Arial" panose="020B0604020202020204" pitchFamily="34" charset="0"/>
              </a:rPr>
              <a:t>Monitoring – the newborn is monitored with the mother for vital sign stability or signs of illness in the first hour after birth</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000" dirty="0">
                <a:latin typeface="Arial" panose="020B0604020202020204" pitchFamily="34" charset="0"/>
                <a:cs typeface="Arial" panose="020B0604020202020204" pitchFamily="34" charset="0"/>
              </a:rPr>
              <a:t>Assessment – a detailed examination to confirm successful transition and look for congenital anomalies is performed ideally at 60-90 minutes.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000" dirty="0">
                <a:latin typeface="Arial" panose="020B0604020202020204" pitchFamily="34" charset="0"/>
                <a:cs typeface="Arial" panose="020B0604020202020204" pitchFamily="34" charset="0"/>
              </a:rPr>
              <a:t>Re-assessment – focussed examinations to detect changes in condition are performed in the first hours after birth and throughout the stay in the facility.</a:t>
            </a:r>
          </a:p>
        </p:txBody>
      </p:sp>
    </p:spTree>
    <p:extLst>
      <p:ext uri="{BB962C8B-B14F-4D97-AF65-F5344CB8AC3E}">
        <p14:creationId xmlns:p14="http://schemas.microsoft.com/office/powerpoint/2010/main" val="34878992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E9DDC-4826-127F-4436-9D8649DDE0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EAE2DD-2864-9189-FADC-1E4BF69836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57E53B-7B99-0A28-1BF6-7A4ED1843D8E}"/>
              </a:ext>
            </a:extLst>
          </p:cNvPr>
          <p:cNvSpPr>
            <a:spLocks noGrp="1"/>
          </p:cNvSpPr>
          <p:nvPr>
            <p:ph type="body" idx="1"/>
          </p:nvPr>
        </p:nvSpPr>
        <p:spPr/>
        <p:txBody>
          <a:bodyPr/>
          <a:lstStyle/>
          <a:p>
            <a:r>
              <a:rPr lang="en-US" sz="1000" b="1" dirty="0">
                <a:latin typeface="Arial" panose="020B0604020202020204" pitchFamily="34" charset="0"/>
                <a:cs typeface="Arial" panose="020B0604020202020204" pitchFamily="34" charset="0"/>
              </a:rPr>
              <a:t>What do you see?</a:t>
            </a:r>
          </a:p>
          <a:p>
            <a:r>
              <a:rPr lang="en-US" sz="1000" dirty="0">
                <a:latin typeface="Arial" panose="020B0604020202020204" pitchFamily="34" charset="0"/>
                <a:cs typeface="Arial" panose="020B0604020202020204" pitchFamily="34" charset="0"/>
              </a:rPr>
              <a:t>On the left, the anal opening is absent (imperforate anus). The buttocks appear smooth without a defined muscular ring (sphincter).  </a:t>
            </a:r>
          </a:p>
          <a:p>
            <a:r>
              <a:rPr lang="en-US" sz="1000" dirty="0">
                <a:latin typeface="Arial" panose="020B0604020202020204" pitchFamily="34" charset="0"/>
                <a:cs typeface="Arial" panose="020B0604020202020204" pitchFamily="34" charset="0"/>
              </a:rPr>
              <a:t>This congenital malformation can be missed on physical examination unless specifically checked. An infant who does not pass meconium in the first 24 hours should be rechecked for imperforate anus.  </a:t>
            </a:r>
          </a:p>
          <a:p>
            <a:endParaRPr lang="en-US" sz="1000"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What do you do?</a:t>
            </a:r>
          </a:p>
          <a:p>
            <a:r>
              <a:rPr lang="en-US" sz="1000" dirty="0">
                <a:latin typeface="Arial" panose="020B0604020202020204" pitchFamily="34" charset="0"/>
                <a:cs typeface="Arial" panose="020B0604020202020204" pitchFamily="34" charset="0"/>
              </a:rPr>
              <a:t>Imperforate anus requires urgent referral to a paediatric surgery centre. With low imperforate anus, the intervention may be relatively simple. Malformation higher in the intestine involves more complex surgery.</a:t>
            </a:r>
          </a:p>
        </p:txBody>
      </p:sp>
    </p:spTree>
    <p:extLst>
      <p:ext uri="{BB962C8B-B14F-4D97-AF65-F5344CB8AC3E}">
        <p14:creationId xmlns:p14="http://schemas.microsoft.com/office/powerpoint/2010/main" val="36367546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latin typeface="Arial" panose="020B0604020202020204" pitchFamily="34" charset="0"/>
                <a:cs typeface="Arial" panose="020B0604020202020204" pitchFamily="34" charset="0"/>
              </a:rPr>
              <a:t>What do you see?</a:t>
            </a:r>
          </a:p>
          <a:p>
            <a:r>
              <a:rPr lang="en-US" sz="1000" dirty="0">
                <a:latin typeface="Arial" panose="020B0604020202020204" pitchFamily="34" charset="0"/>
                <a:cs typeface="Arial" panose="020B0604020202020204" pitchFamily="34" charset="0"/>
              </a:rPr>
              <a:t>Musculoskeletal abnormalities may take the form of absent structures, extra structures, malformations or deformations.</a:t>
            </a:r>
          </a:p>
          <a:p>
            <a:r>
              <a:rPr lang="en-US" sz="1000" dirty="0">
                <a:latin typeface="Arial" panose="020B0604020202020204" pitchFamily="34" charset="0"/>
                <a:cs typeface="Arial" panose="020B0604020202020204" pitchFamily="34" charset="0"/>
              </a:rPr>
              <a:t>On the left, only the thumb and first two fingers are present; the fourth and fifth fingers are missing. Some babies may have extra fingers or toes (supernumerary digits) that may or may not contain bones.</a:t>
            </a:r>
          </a:p>
          <a:p>
            <a:r>
              <a:rPr lang="en-US" sz="1000" dirty="0">
                <a:latin typeface="Arial" panose="020B0604020202020204" pitchFamily="34" charset="0"/>
                <a:cs typeface="Arial" panose="020B0604020202020204" pitchFamily="34" charset="0"/>
              </a:rPr>
              <a:t>On the right, the forefoot is deviated inward and the ankle joint is flexed downward in the position termed talipes equinovarus or clubfoot. This abnormality occurs with a wide range of severity, and it may accompany other congenital abnormalities.  </a:t>
            </a:r>
          </a:p>
          <a:p>
            <a:endParaRPr lang="en-US" sz="1000"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What do you do?</a:t>
            </a:r>
          </a:p>
          <a:p>
            <a:r>
              <a:rPr lang="en-US" sz="1000" dirty="0">
                <a:latin typeface="Arial" panose="020B0604020202020204" pitchFamily="34" charset="0"/>
                <a:cs typeface="Arial" panose="020B0604020202020204" pitchFamily="34" charset="0"/>
              </a:rPr>
              <a:t>Most cases of musculoskeletal abnormalities require orthopaedic or surgical treatment. Children often require rehabilitation services as they grow.</a:t>
            </a:r>
          </a:p>
          <a:p>
            <a:r>
              <a:rPr lang="en-US" sz="1000" dirty="0">
                <a:latin typeface="Arial" panose="020B0604020202020204" pitchFamily="34" charset="0"/>
                <a:cs typeface="Arial" panose="020B0604020202020204" pitchFamily="34" charset="0"/>
              </a:rPr>
              <a:t>Deformations of the extremities are positional deformities that result from pressure in utero and may resolve spontaneously or with physiotherapy.</a:t>
            </a:r>
          </a:p>
          <a:p>
            <a:endParaRPr lang="en-NO"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83918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latin typeface="Arial" panose="020B0604020202020204" pitchFamily="34" charset="0"/>
                <a:cs typeface="Arial" panose="020B0604020202020204" pitchFamily="34" charset="0"/>
              </a:rPr>
              <a:t>What do you see?</a:t>
            </a:r>
          </a:p>
          <a:p>
            <a:r>
              <a:rPr lang="en-US" sz="1000" dirty="0">
                <a:latin typeface="Arial" panose="020B0604020202020204" pitchFamily="34" charset="0"/>
                <a:cs typeface="Arial" panose="020B0604020202020204" pitchFamily="34" charset="0"/>
              </a:rPr>
              <a:t>If the hip joint does not develop normally, there may be instability or even dislocation of the head of the femur bone.</a:t>
            </a:r>
          </a:p>
          <a:p>
            <a:r>
              <a:rPr lang="en-US" sz="1000" dirty="0">
                <a:latin typeface="Arial" panose="020B0604020202020204" pitchFamily="34" charset="0"/>
                <a:cs typeface="Arial" panose="020B0604020202020204" pitchFamily="34" charset="0"/>
              </a:rPr>
              <a:t>Clues to this condition include unequal knee height when the newborn is lying supine.</a:t>
            </a:r>
          </a:p>
          <a:p>
            <a:endParaRPr lang="en-US" sz="1000" dirty="0">
              <a:latin typeface="Arial" panose="020B0604020202020204" pitchFamily="34" charset="0"/>
              <a:cs typeface="Arial" panose="020B0604020202020204" pitchFamily="34" charset="0"/>
            </a:endParaRPr>
          </a:p>
          <a:p>
            <a:r>
              <a:rPr lang="en-GB" sz="1000" b="1" noProof="0" dirty="0">
                <a:latin typeface="Arial" panose="020B0604020202020204" pitchFamily="34" charset="0"/>
                <a:cs typeface="Arial" panose="020B0604020202020204" pitchFamily="34" charset="0"/>
              </a:rPr>
              <a:t>What do you do?</a:t>
            </a:r>
            <a:endParaRPr lang="en-GB" sz="1000" noProof="0" dirty="0">
              <a:latin typeface="Arial" panose="020B0604020202020204" pitchFamily="34" charset="0"/>
              <a:cs typeface="Arial" panose="020B0604020202020204" pitchFamily="34" charset="0"/>
            </a:endParaRPr>
          </a:p>
          <a:p>
            <a:r>
              <a:rPr lang="en-GB" sz="1000" noProof="0" dirty="0">
                <a:latin typeface="Arial" panose="020B0604020202020204" pitchFamily="34" charset="0"/>
                <a:cs typeface="Arial" panose="020B0604020202020204" pitchFamily="34" charset="0"/>
              </a:rPr>
              <a:t>If there are signs of abnormal hip development, manoeuvres that test the movement of the hips can be helpful (see Discharge and follow-up module).</a:t>
            </a:r>
          </a:p>
          <a:p>
            <a:r>
              <a:rPr lang="en-GB" sz="1000" noProof="0" dirty="0">
                <a:latin typeface="Arial" panose="020B0604020202020204" pitchFamily="34" charset="0"/>
                <a:cs typeface="Arial" panose="020B0604020202020204" pitchFamily="34" charset="0"/>
              </a:rPr>
              <a:t>Abnormal screening examinations should be followed up with hip ultrasound. Prompt diagnosis can lead to better treatment results.</a:t>
            </a:r>
          </a:p>
        </p:txBody>
      </p:sp>
    </p:spTree>
    <p:extLst>
      <p:ext uri="{BB962C8B-B14F-4D97-AF65-F5344CB8AC3E}">
        <p14:creationId xmlns:p14="http://schemas.microsoft.com/office/powerpoint/2010/main" val="42644973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a:latin typeface="Arial" panose="020B0604020202020204" pitchFamily="34" charset="0"/>
                <a:cs typeface="Arial" panose="020B0604020202020204" pitchFamily="34" charset="0"/>
              </a:rPr>
              <a:t>What do you see?</a:t>
            </a:r>
          </a:p>
          <a:p>
            <a:r>
              <a:rPr lang="en-GB" sz="1000" dirty="0">
                <a:latin typeface="Arial" panose="020B0604020202020204" pitchFamily="34" charset="0"/>
                <a:cs typeface="Arial" panose="020B0604020202020204" pitchFamily="34" charset="0"/>
              </a:rPr>
              <a:t>Trisomy 21 is one of the most common abnormalities of chromosome number. It can be recognized in the neonatal period by group of characteristic physical signs (syndrome) and confirmed by chromosomal analysis. The diagnosis is important because of associated major malformations (heart intestines, vertebrae) and medical problems during childhood (hypothyroidism, vision and hearing issues, varying intellectual impairment).</a:t>
            </a:r>
          </a:p>
          <a:p>
            <a:endParaRPr lang="en-GB" sz="1000" dirty="0">
              <a:latin typeface="Arial" panose="020B0604020202020204" pitchFamily="34" charset="0"/>
              <a:cs typeface="Arial" panose="020B0604020202020204" pitchFamily="34" charset="0"/>
            </a:endParaRPr>
          </a:p>
          <a:p>
            <a:r>
              <a:rPr lang="en-GB" sz="1000" b="1" dirty="0">
                <a:latin typeface="Arial" panose="020B0604020202020204" pitchFamily="34" charset="0"/>
                <a:cs typeface="Arial" panose="020B0604020202020204" pitchFamily="34" charset="0"/>
              </a:rPr>
              <a:t>What do you do?</a:t>
            </a:r>
          </a:p>
          <a:p>
            <a:r>
              <a:rPr lang="en-GB" sz="1000" dirty="0">
                <a:latin typeface="Arial" panose="020B0604020202020204" pitchFamily="34" charset="0"/>
                <a:cs typeface="Arial" panose="020B0604020202020204" pitchFamily="34" charset="0"/>
              </a:rPr>
              <a:t>Newborns with trisomy 21 may have feeding difficulty and sometimes breathing difficulty as well.</a:t>
            </a:r>
          </a:p>
          <a:p>
            <a:r>
              <a:rPr lang="en-GB" sz="1000" dirty="0">
                <a:latin typeface="Arial" panose="020B0604020202020204" pitchFamily="34" charset="0"/>
                <a:cs typeface="Arial" panose="020B0604020202020204" pitchFamily="34" charset="0"/>
              </a:rPr>
              <a:t>Children will need special medical and developmental support.</a:t>
            </a:r>
          </a:p>
          <a:p>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91080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dirty="0">
                <a:effectLst/>
                <a:latin typeface="Arial" panose="020B0604020202020204" pitchFamily="34" charset="0"/>
                <a:ea typeface="Calibri" panose="020F0502020204030204" pitchFamily="34" charset="0"/>
              </a:rPr>
              <a:t>Use a printed or digital copy (pdf) of the document to find the recommendations.</a:t>
            </a:r>
            <a:endParaRPr lang="en-NO"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46696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000" i="0" dirty="0">
              <a:latin typeface="Arial" panose="020B0604020202020204" pitchFamily="34" charset="0"/>
              <a:cs typeface="Arial" panose="020B0604020202020204" pitchFamily="34" charset="0"/>
            </a:endParaRPr>
          </a:p>
          <a:p>
            <a:endParaRPr lang="en-NO"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85933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0723153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DCC88-1A3B-BE6A-2FDE-874C69FD95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109A82-EC64-D8B6-C4C0-22B089DC86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093D46-53F4-2B6A-07A8-CBD4401A01F0}"/>
              </a:ext>
            </a:extLst>
          </p:cNvPr>
          <p:cNvSpPr>
            <a:spLocks noGrp="1"/>
          </p:cNvSpPr>
          <p:nvPr>
            <p:ph type="body" idx="1"/>
          </p:nvPr>
        </p:nvSpPr>
        <p:spPr/>
        <p:txBody>
          <a:bodyPr/>
          <a:lstStyle/>
          <a:p>
            <a:r>
              <a:rPr lang="en-US" sz="1000" b="1" dirty="0">
                <a:latin typeface="Arial" panose="020B0604020202020204" pitchFamily="34" charset="0"/>
                <a:cs typeface="Arial" panose="020B0604020202020204" pitchFamily="34" charset="0"/>
              </a:rPr>
              <a:t>What do you see?</a:t>
            </a:r>
          </a:p>
          <a:p>
            <a:r>
              <a:rPr lang="en-US" sz="1000" dirty="0">
                <a:latin typeface="Arial" panose="020B0604020202020204" pitchFamily="34" charset="0"/>
                <a:cs typeface="Arial" panose="020B0604020202020204" pitchFamily="34" charset="0"/>
              </a:rPr>
              <a:t>The infant on the left has </a:t>
            </a:r>
            <a:r>
              <a:rPr lang="en-GB" sz="1000" noProof="0" dirty="0">
                <a:latin typeface="Arial" panose="020B0604020202020204" pitchFamily="34" charset="0"/>
                <a:cs typeface="Arial" panose="020B0604020202020204" pitchFamily="34" charset="0"/>
              </a:rPr>
              <a:t>moulding</a:t>
            </a:r>
            <a:r>
              <a:rPr lang="en-US" sz="1000" dirty="0">
                <a:latin typeface="Arial" panose="020B0604020202020204" pitchFamily="34" charset="0"/>
                <a:cs typeface="Arial" panose="020B0604020202020204" pitchFamily="34" charset="0"/>
              </a:rPr>
              <a:t> of the skull and swelling of the scalp from pressure while entering the birth canal as the presenting part. The swelling (subcutaneous oedema) extends over the midline of the skull. The bones of the skull may overlap one another.</a:t>
            </a:r>
          </a:p>
          <a:p>
            <a:r>
              <a:rPr lang="en-US" sz="1000" dirty="0">
                <a:latin typeface="Arial" panose="020B0604020202020204" pitchFamily="34" charset="0"/>
                <a:cs typeface="Arial" panose="020B0604020202020204" pitchFamily="34" charset="0"/>
              </a:rPr>
              <a:t>The infant on the right has two distinct areas of swelling on either side of the skull. The areas may feel fluid-filled; they do not cross the suture line because the swelling represents a blood collection below the periosteum.</a:t>
            </a:r>
          </a:p>
          <a:p>
            <a:endParaRPr lang="en-US" sz="1000"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What do you do?</a:t>
            </a:r>
          </a:p>
          <a:p>
            <a:r>
              <a:rPr lang="en-US" sz="1000" dirty="0">
                <a:latin typeface="Arial" panose="020B0604020202020204" pitchFamily="34" charset="0"/>
                <a:cs typeface="Arial" panose="020B0604020202020204" pitchFamily="34" charset="0"/>
              </a:rPr>
              <a:t>A caput resolves on its own over three to four days.</a:t>
            </a:r>
          </a:p>
          <a:p>
            <a:r>
              <a:rPr lang="en-US" sz="1000" dirty="0">
                <a:latin typeface="Arial" panose="020B0604020202020204" pitchFamily="34" charset="0"/>
                <a:cs typeface="Arial" panose="020B0604020202020204" pitchFamily="34" charset="0"/>
              </a:rPr>
              <a:t>The blood collection in a cephalohaematoma resolves slowly on its own, but breakdown of the red cells may increase jaundice.</a:t>
            </a:r>
          </a:p>
        </p:txBody>
      </p:sp>
    </p:spTree>
    <p:extLst>
      <p:ext uri="{BB962C8B-B14F-4D97-AF65-F5344CB8AC3E}">
        <p14:creationId xmlns:p14="http://schemas.microsoft.com/office/powerpoint/2010/main" val="2520467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C4E60-2011-FDC9-1F3F-D96BEE3A7A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A9B0D7-1233-D6E0-60F4-C60B87EF01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11FCD8-F6BD-C9A9-D4E4-9B4145C4FCEA}"/>
              </a:ext>
            </a:extLst>
          </p:cNvPr>
          <p:cNvSpPr>
            <a:spLocks noGrp="1"/>
          </p:cNvSpPr>
          <p:nvPr>
            <p:ph type="body" idx="1"/>
          </p:nvPr>
        </p:nvSpPr>
        <p:spPr/>
        <p:txBody>
          <a:bodyPr/>
          <a:lstStyle/>
          <a:p>
            <a:r>
              <a:rPr lang="en-US" sz="1000" b="1" dirty="0">
                <a:latin typeface="Arial" panose="020B0604020202020204" pitchFamily="34" charset="0"/>
                <a:cs typeface="Arial" panose="020B0604020202020204" pitchFamily="34" charset="0"/>
              </a:rPr>
              <a:t>What do you see?</a:t>
            </a:r>
          </a:p>
          <a:p>
            <a:r>
              <a:rPr lang="en-US" sz="1000" dirty="0">
                <a:latin typeface="Arial" panose="020B0604020202020204" pitchFamily="34" charset="0"/>
                <a:cs typeface="Arial" panose="020B0604020202020204" pitchFamily="34" charset="0"/>
              </a:rPr>
              <a:t>The newborn on the left is crying, but the right side of the face is not moving. This baby was delivered by forceps; pressure from the forceps damaged the facial nerve.  </a:t>
            </a:r>
          </a:p>
          <a:p>
            <a:r>
              <a:rPr lang="en-US" sz="1000" dirty="0">
                <a:latin typeface="Arial" panose="020B0604020202020204" pitchFamily="34" charset="0"/>
                <a:cs typeface="Arial" panose="020B0604020202020204" pitchFamily="34" charset="0"/>
              </a:rPr>
              <a:t>On the right, the position of the arm and hand are abnormal. Damage to the nerves controlling the arm and hand can occur when an infant’s neck is stretched to one side during delivery.  </a:t>
            </a:r>
          </a:p>
          <a:p>
            <a:endParaRPr lang="en-US" sz="1000" b="1"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What do you do?</a:t>
            </a:r>
          </a:p>
          <a:p>
            <a:pPr marL="0" marR="0" lvl="0" indent="0" algn="l" defTabSz="858439" rtl="0" eaLnBrk="1" fontAlgn="auto" latinLnBrk="0" hangingPunct="1">
              <a:lnSpc>
                <a:spcPct val="100000"/>
              </a:lnSpc>
              <a:spcBef>
                <a:spcPts val="0"/>
              </a:spcBef>
              <a:spcAft>
                <a:spcPts val="0"/>
              </a:spcAft>
              <a:buClrTx/>
              <a:buSzTx/>
              <a:buFontTx/>
              <a:buNone/>
              <a:tabLst/>
              <a:defRPr/>
            </a:pPr>
            <a:r>
              <a:rPr lang="en-US" sz="1000" dirty="0">
                <a:latin typeface="Arial" panose="020B0604020202020204" pitchFamily="34" charset="0"/>
                <a:cs typeface="Arial" panose="020B0604020202020204" pitchFamily="34" charset="0"/>
              </a:rPr>
              <a:t>Facial nerve palsy can resolve on its own over weeks or months. It may require referral if there are problems with feeding.</a:t>
            </a:r>
          </a:p>
          <a:p>
            <a:pPr marL="0" marR="0" lvl="0" indent="0" algn="l" defTabSz="858439" rtl="0" eaLnBrk="1" fontAlgn="auto" latinLnBrk="0" hangingPunct="1">
              <a:lnSpc>
                <a:spcPct val="100000"/>
              </a:lnSpc>
              <a:spcBef>
                <a:spcPts val="0"/>
              </a:spcBef>
              <a:spcAft>
                <a:spcPts val="0"/>
              </a:spcAft>
              <a:buClrTx/>
              <a:buSzTx/>
              <a:buFontTx/>
              <a:buNone/>
              <a:tabLst/>
              <a:defRPr/>
            </a:pPr>
            <a:r>
              <a:rPr lang="en-US" sz="1000" dirty="0">
                <a:latin typeface="Arial" panose="020B0604020202020204" pitchFamily="34" charset="0"/>
                <a:cs typeface="Arial" panose="020B0604020202020204" pitchFamily="34" charset="0"/>
              </a:rPr>
              <a:t>In Erb’s palsy the function usually returns over several weeks, but referral may be necessary if there is not improvement by 6 weeks.</a:t>
            </a:r>
          </a:p>
          <a:p>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66589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latin typeface="Arial" panose="020B0604020202020204" pitchFamily="34" charset="0"/>
                <a:cs typeface="Arial" panose="020B0604020202020204" pitchFamily="34" charset="0"/>
              </a:rPr>
              <a:t>What do you see?</a:t>
            </a:r>
          </a:p>
          <a:p>
            <a:r>
              <a:rPr lang="en-US" sz="1000" dirty="0">
                <a:latin typeface="Arial" panose="020B0604020202020204" pitchFamily="34" charset="0"/>
                <a:cs typeface="Arial" panose="020B0604020202020204" pitchFamily="34" charset="0"/>
              </a:rPr>
              <a:t>Note asymmetry and depression over the clavicle on the right.</a:t>
            </a:r>
          </a:p>
          <a:p>
            <a:r>
              <a:rPr lang="en-US" sz="1000" dirty="0">
                <a:latin typeface="Arial" panose="020B0604020202020204" pitchFamily="34" charset="0"/>
                <a:cs typeface="Arial" panose="020B0604020202020204" pitchFamily="34" charset="0"/>
              </a:rPr>
              <a:t>What would you expect to find when gently feeling (palpating) the area? There may be a crunching sensation (crepitus), evident discomfort, and even movement (displacement) of the bone if the fracture is complete.</a:t>
            </a:r>
          </a:p>
          <a:p>
            <a:endParaRPr lang="en-US" sz="1000"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What do you do?</a:t>
            </a:r>
          </a:p>
          <a:p>
            <a:r>
              <a:rPr lang="en-US" sz="1000" dirty="0">
                <a:latin typeface="Arial" panose="020B0604020202020204" pitchFamily="34" charset="0"/>
                <a:cs typeface="Arial" panose="020B0604020202020204" pitchFamily="34" charset="0"/>
              </a:rPr>
              <a:t>Newborns with a fracture need gentle handling and may need analgesia with acetaminophen/paracetamol.</a:t>
            </a:r>
          </a:p>
          <a:p>
            <a:r>
              <a:rPr lang="en-US" sz="1000" dirty="0">
                <a:latin typeface="Arial" panose="020B0604020202020204" pitchFamily="34" charset="0"/>
                <a:cs typeface="Arial" panose="020B0604020202020204" pitchFamily="34" charset="0"/>
              </a:rPr>
              <a:t>Clavicle fractures generally heal on their own, but they may heal with a prominent lump at the site of the fracture.  </a:t>
            </a:r>
          </a:p>
        </p:txBody>
      </p:sp>
    </p:spTree>
    <p:extLst>
      <p:ext uri="{BB962C8B-B14F-4D97-AF65-F5344CB8AC3E}">
        <p14:creationId xmlns:p14="http://schemas.microsoft.com/office/powerpoint/2010/main" val="1186309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8C83D-5B25-76B9-1E70-C3DAD658F3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BA561B-6D5F-B0EC-6300-27035B6EF76D}"/>
              </a:ext>
            </a:extLst>
          </p:cNvPr>
          <p:cNvSpPr>
            <a:spLocks noGrp="1" noRot="1" noChangeAspect="1"/>
          </p:cNvSpPr>
          <p:nvPr>
            <p:ph type="sldImg"/>
          </p:nvPr>
        </p:nvSpPr>
        <p:spPr>
          <a:xfrm>
            <a:off x="1371600" y="1147763"/>
            <a:ext cx="4114800" cy="3086100"/>
          </a:xfrm>
        </p:spPr>
      </p:sp>
      <p:sp>
        <p:nvSpPr>
          <p:cNvPr id="3" name="Notes Placeholder 2">
            <a:extLst>
              <a:ext uri="{FF2B5EF4-FFF2-40B4-BE49-F238E27FC236}">
                <a16:creationId xmlns:a16="http://schemas.microsoft.com/office/drawing/2014/main" id="{6F4970D7-54DE-5774-8853-AC5070E8CE7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latin typeface="Arial" panose="020B0604020202020204" pitchFamily="34" charset="0"/>
                <a:cs typeface="Arial" panose="020B0604020202020204" pitchFamily="34" charset="0"/>
              </a:rPr>
              <a:t>The physical examination is a key part of assessment and making a care plan throughout the facility stay.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The table shows 3 different types of assessment and how the focus of the examination changes depending upon when and why it is performed.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latin typeface="Arial" panose="020B0604020202020204" pitchFamily="34" charset="0"/>
                <a:cs typeface="Arial" panose="020B0604020202020204" pitchFamily="34" charset="0"/>
              </a:rPr>
              <a:t>Monitor</a:t>
            </a:r>
            <a:r>
              <a:rPr lang="en-GB" sz="1000" dirty="0">
                <a:latin typeface="Arial" panose="020B0604020202020204" pitchFamily="34" charset="0"/>
                <a:cs typeface="Arial" panose="020B0604020202020204" pitchFamily="34" charset="0"/>
              </a:rPr>
              <a:t>: Immediately after birth the examination focuses on breathing and colour, the most critical transition at birth. A rapid visual scan gives an impression of the newborn’s size and maturity, as well as any obvious malformations or signs of illness. Temperature is monitored by touch while the newborn is skin-to-skin with mother.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latin typeface="Arial" panose="020B0604020202020204" pitchFamily="34" charset="0"/>
                <a:cs typeface="Arial" panose="020B0604020202020204" pitchFamily="34" charset="0"/>
              </a:rPr>
              <a:t>Assess</a:t>
            </a:r>
            <a:r>
              <a:rPr lang="en-GB" sz="1000" dirty="0">
                <a:latin typeface="Arial" panose="020B0604020202020204" pitchFamily="34" charset="0"/>
                <a:cs typeface="Arial" panose="020B0604020202020204" pitchFamily="34" charset="0"/>
              </a:rPr>
              <a:t>: A full assessment at 60-90 minutes includes temperature measured with a thermometer, weight on a scale, and a complete physical examination looking especially for congenital abnormalities or signs of birth trauma. Paired with assessment of risk factors, the complete examination forms the basis for making an initial care plan. Basic steps to prevent disease (eye care, cord care, vitamin K) accompany this assessment.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latin typeface="Arial" panose="020B0604020202020204" pitchFamily="34" charset="0"/>
                <a:cs typeface="Arial" panose="020B0604020202020204" pitchFamily="34" charset="0"/>
              </a:rPr>
              <a:t>Re-assess</a:t>
            </a:r>
            <a:r>
              <a:rPr lang="en-GB" sz="1000" dirty="0">
                <a:latin typeface="Arial" panose="020B0604020202020204" pitchFamily="34" charset="0"/>
                <a:cs typeface="Arial" panose="020B0604020202020204" pitchFamily="34" charset="0"/>
              </a:rPr>
              <a:t>: If there is a change in the newborn’s status or routinely as part of daily care, later examinations scan for changes or any Danger Signs. Signs of possible infection can be detected early with a combination of observations by the mother and the health worker.</a:t>
            </a:r>
          </a:p>
        </p:txBody>
      </p:sp>
    </p:spTree>
    <p:extLst>
      <p:ext uri="{BB962C8B-B14F-4D97-AF65-F5344CB8AC3E}">
        <p14:creationId xmlns:p14="http://schemas.microsoft.com/office/powerpoint/2010/main" val="8129848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6003618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latin typeface="Arial" panose="020B0604020202020204" pitchFamily="34" charset="0"/>
                <a:cs typeface="Arial" panose="020B0604020202020204" pitchFamily="34" charset="0"/>
              </a:rPr>
              <a:t>As part of care with the initial complete assessment, all babies need preventive interventions.</a:t>
            </a:r>
          </a:p>
          <a:p>
            <a:endParaRPr lang="en-US" sz="1000" b="1"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Not all national guidelines recommend medication to prevent eye infections.</a:t>
            </a:r>
          </a:p>
          <a:p>
            <a:r>
              <a:rPr lang="en-US" sz="1000" dirty="0">
                <a:latin typeface="Arial" panose="020B0604020202020204" pitchFamily="34" charset="0"/>
                <a:cs typeface="Arial" panose="020B0604020202020204" pitchFamily="34" charset="0"/>
              </a:rPr>
              <a:t>When screening for sexually transmitted diseases is strong, the risk of eye infections may be low.</a:t>
            </a: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Avoiding any contact with the eye or lid while applying the ointment helps prevent infection, as does using the ointment for a single patient only.</a:t>
            </a:r>
          </a:p>
          <a:p>
            <a:endParaRPr lang="en-NO"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20669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latin typeface="Arial" panose="020B0604020202020204" pitchFamily="34" charset="0"/>
                <a:cs typeface="Arial" panose="020B0604020202020204" pitchFamily="34" charset="0"/>
              </a:rPr>
              <a:t>Correct cord care helps prevent serious infections.</a:t>
            </a:r>
          </a:p>
          <a:p>
            <a:r>
              <a:rPr lang="en-US" sz="1000" dirty="0">
                <a:latin typeface="Arial" panose="020B0604020202020204" pitchFamily="34" charset="0"/>
                <a:cs typeface="Arial" panose="020B0604020202020204" pitchFamily="34" charset="0"/>
              </a:rPr>
              <a:t>Follow national guidelines for chlorhexidine use. </a:t>
            </a:r>
          </a:p>
          <a:p>
            <a:r>
              <a:rPr lang="en-US" sz="1000" dirty="0">
                <a:latin typeface="Arial" panose="020B0604020202020204" pitchFamily="34" charset="0"/>
                <a:cs typeface="Arial" panose="020B0604020202020204" pitchFamily="34" charset="0"/>
              </a:rPr>
              <a:t>Chlorhexidine is recommended in areas where other potentially harmful substances may be applied to the cord.</a:t>
            </a:r>
          </a:p>
          <a:p>
            <a:r>
              <a:rPr lang="en-US" sz="1000" dirty="0">
                <a:latin typeface="Arial" panose="020B0604020202020204" pitchFamily="34" charset="0"/>
                <a:cs typeface="Arial" panose="020B0604020202020204" pitchFamily="34" charset="0"/>
              </a:rPr>
              <a:t>Bathing should be delayed for at least 24 hours after birth. Keep the cord dry during bathing.</a:t>
            </a:r>
            <a:endParaRPr lang="en-NO" sz="1000">
              <a:latin typeface="Arial" panose="020B0604020202020204" pitchFamily="34" charset="0"/>
              <a:cs typeface="Arial" panose="020B0604020202020204" pitchFamily="34" charset="0"/>
            </a:endParaRPr>
          </a:p>
          <a:p>
            <a:endParaRPr lang="en-NO"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60852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Follow national guidelines for chlorhexidine use.</a:t>
            </a:r>
          </a:p>
          <a:p>
            <a:endParaRPr lang="en-NO"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53901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latin typeface="Arial" panose="020B0604020202020204" pitchFamily="34" charset="0"/>
                <a:cs typeface="Arial" panose="020B0604020202020204" pitchFamily="34" charset="0"/>
              </a:rPr>
              <a:t>Vitamin K protects babies from serious bleeding.  All babies who are breastfed should receive vitamin K.</a:t>
            </a:r>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Some babies are at high risk of bleeding:</a:t>
            </a:r>
          </a:p>
          <a:p>
            <a:pPr marL="162000" indent="-162000">
              <a:buFont typeface="Arial" panose="020B0604020202020204" pitchFamily="34" charset="0"/>
              <a:buChar char="•"/>
            </a:pPr>
            <a:r>
              <a:rPr lang="en-US" sz="1000" dirty="0">
                <a:latin typeface="Arial" panose="020B0604020202020204" pitchFamily="34" charset="0"/>
                <a:cs typeface="Arial" panose="020B0604020202020204" pitchFamily="34" charset="0"/>
              </a:rPr>
              <a:t>requiring surgical procedures</a:t>
            </a:r>
          </a:p>
          <a:p>
            <a:pPr marL="162000" indent="-162000">
              <a:buFont typeface="Arial" panose="020B0604020202020204" pitchFamily="34" charset="0"/>
              <a:buChar char="•"/>
            </a:pPr>
            <a:r>
              <a:rPr lang="en-US" sz="1000" dirty="0">
                <a:latin typeface="Arial" panose="020B0604020202020204" pitchFamily="34" charset="0"/>
                <a:cs typeface="Arial" panose="020B0604020202020204" pitchFamily="34" charset="0"/>
              </a:rPr>
              <a:t>experienced birth trauma</a:t>
            </a:r>
          </a:p>
          <a:p>
            <a:pPr marL="162000" indent="-162000">
              <a:buFont typeface="Arial" panose="020B0604020202020204" pitchFamily="34" charset="0"/>
              <a:buChar char="•"/>
            </a:pPr>
            <a:r>
              <a:rPr lang="en-US" sz="1000" dirty="0">
                <a:latin typeface="Arial" panose="020B0604020202020204" pitchFamily="34" charset="0"/>
                <a:cs typeface="Arial" panose="020B0604020202020204" pitchFamily="34" charset="0"/>
              </a:rPr>
              <a:t>preterm</a:t>
            </a:r>
          </a:p>
          <a:p>
            <a:pPr marL="162000" indent="-162000">
              <a:buFont typeface="Arial" panose="020B0604020202020204" pitchFamily="34" charset="0"/>
              <a:buChar char="•"/>
            </a:pPr>
            <a:r>
              <a:rPr lang="en-US" sz="1000" dirty="0">
                <a:latin typeface="Arial" panose="020B0604020202020204" pitchFamily="34" charset="0"/>
                <a:cs typeface="Arial" panose="020B0604020202020204" pitchFamily="34" charset="0"/>
              </a:rPr>
              <a:t>exposed to maternal medication known to interfere with vitamin K (for example, some anticonvulsants)</a:t>
            </a:r>
          </a:p>
          <a:p>
            <a:endParaRPr lang="en-NO"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53173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latin typeface="Arial" panose="020B0604020202020204" pitchFamily="34" charset="0"/>
                <a:cs typeface="Arial" panose="020B0604020202020204" pitchFamily="34" charset="0"/>
              </a:rPr>
              <a:t>Classify the newborn by 90 minutes based on temperature, weight, examination, feeding, and risk factors to direct further care.</a:t>
            </a:r>
          </a:p>
          <a:p>
            <a:endParaRPr lang="en-US" sz="1000" b="1" dirty="0">
              <a:latin typeface="Arial" panose="020B0604020202020204" pitchFamily="34" charset="0"/>
              <a:cs typeface="Arial" panose="020B0604020202020204" pitchFamily="34" charset="0"/>
            </a:endParaRPr>
          </a:p>
          <a:p>
            <a:r>
              <a:rPr lang="en-US" sz="1000" b="0" dirty="0">
                <a:latin typeface="Arial" panose="020B0604020202020204" pitchFamily="34" charset="0"/>
                <a:cs typeface="Arial" panose="020B0604020202020204" pitchFamily="34" charset="0"/>
              </a:rPr>
              <a:t>Are the same criteria for classification used in your health facility? If not, what is different?</a:t>
            </a:r>
          </a:p>
          <a:p>
            <a:endParaRPr lang="en-US" sz="1000" b="0" dirty="0">
              <a:latin typeface="Arial" panose="020B0604020202020204" pitchFamily="34" charset="0"/>
              <a:cs typeface="Arial" panose="020B0604020202020204" pitchFamily="34" charset="0"/>
            </a:endParaRPr>
          </a:p>
          <a:p>
            <a:r>
              <a:rPr lang="en-US" sz="1000" b="0" dirty="0">
                <a:latin typeface="Arial" panose="020B0604020202020204" pitchFamily="34" charset="0"/>
                <a:cs typeface="Arial" panose="020B0604020202020204" pitchFamily="34" charset="0"/>
              </a:rPr>
              <a:t>How is the plan of care for a newborn recorded and communicated in your facility?</a:t>
            </a:r>
          </a:p>
          <a:p>
            <a:endParaRPr lang="en-NO"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97242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874026" cy="3600450"/>
          </a:xfrm>
        </p:spPr>
        <p:txBody>
          <a:bodyPr/>
          <a:lstStyle/>
          <a:p>
            <a:pPr algn="l"/>
            <a:r>
              <a:rPr lang="en-GB" altLang="zh-CN" sz="1000" b="1" i="0" dirty="0">
                <a:latin typeface="Arial" panose="020B0604020202020204" pitchFamily="34" charset="0"/>
                <a:cs typeface="Arial" panose="020B0604020202020204" pitchFamily="34" charset="0"/>
              </a:rPr>
              <a:t>Simulation</a:t>
            </a:r>
          </a:p>
          <a:p>
            <a:pPr algn="l"/>
            <a:endParaRPr lang="en-GB" altLang="zh-CN" sz="1000" b="1" i="0" dirty="0">
              <a:latin typeface="Arial" panose="020B0604020202020204" pitchFamily="34" charset="0"/>
              <a:cs typeface="Arial" panose="020B0604020202020204" pitchFamily="34" charset="0"/>
            </a:endParaRPr>
          </a:p>
          <a:p>
            <a:pPr algn="l"/>
            <a:r>
              <a:rPr lang="en-GB" altLang="zh-CN" sz="1000" b="1" i="0" dirty="0">
                <a:latin typeface="Arial" panose="020B0604020202020204" pitchFamily="34" charset="0"/>
                <a:cs typeface="Arial" panose="020B0604020202020204" pitchFamily="34" charset="0"/>
              </a:rPr>
              <a:t>Skills and performance </a:t>
            </a:r>
            <a:r>
              <a:rPr lang="en-GB" altLang="zh-CN" sz="1000" b="0" i="0" dirty="0">
                <a:latin typeface="Arial" panose="020B0604020202020204" pitchFamily="34" charset="0"/>
                <a:cs typeface="Arial" panose="020B0604020202020204" pitchFamily="34" charset="0"/>
              </a:rPr>
              <a:t>– participants demonstrate complete assessment, care to prevent disease, and classification for ongoing care.</a:t>
            </a:r>
            <a:endParaRPr lang="en-GB" altLang="zh-CN" sz="1000" b="1" i="0" dirty="0">
              <a:latin typeface="Arial" panose="020B0604020202020204" pitchFamily="34" charset="0"/>
              <a:cs typeface="Arial" panose="020B0604020202020204" pitchFamily="34" charset="0"/>
            </a:endParaRPr>
          </a:p>
          <a:p>
            <a:pPr algn="l"/>
            <a:r>
              <a:rPr lang="en-GB" altLang="zh-CN" sz="1000" b="0" i="0" dirty="0">
                <a:latin typeface="Arial" panose="020B0604020202020204" pitchFamily="34" charset="0"/>
                <a:cs typeface="Arial" panose="020B0604020202020204" pitchFamily="34" charset="0"/>
              </a:rPr>
              <a:t>1.   Assessing</a:t>
            </a:r>
          </a:p>
          <a:p>
            <a:pPr marL="457200" lvl="0" indent="-171450" algn="l">
              <a:buFont typeface="Arial" panose="020B0604020202020204" pitchFamily="34" charset="0"/>
              <a:buChar char="•"/>
            </a:pPr>
            <a:r>
              <a:rPr lang="en-GB" altLang="zh-CN" sz="1000" b="0" i="0" dirty="0">
                <a:latin typeface="Arial" panose="020B0604020202020204" pitchFamily="34" charset="0"/>
                <a:cs typeface="Arial" panose="020B0604020202020204" pitchFamily="34" charset="0"/>
              </a:rPr>
              <a:t>Review the risk factors from antenatal and intrapartum care and care of the newborn in the first hour after birth (initiation of breastfeeding).</a:t>
            </a:r>
          </a:p>
          <a:p>
            <a:pPr marL="457200" lvl="0" indent="-171450" algn="l">
              <a:buFont typeface="Arial" panose="020B0604020202020204" pitchFamily="34" charset="0"/>
              <a:buChar char="•"/>
            </a:pPr>
            <a:r>
              <a:rPr lang="en-GB" altLang="zh-CN" sz="1000" b="0" i="0" dirty="0">
                <a:latin typeface="Arial" panose="020B0604020202020204" pitchFamily="34" charset="0"/>
                <a:cs typeface="Arial" panose="020B0604020202020204" pitchFamily="34" charset="0"/>
              </a:rPr>
              <a:t>Obtain temperature and weight.</a:t>
            </a:r>
          </a:p>
          <a:p>
            <a:pPr marL="457200" lvl="0" indent="-171450" algn="l">
              <a:buFont typeface="Arial" panose="020B0604020202020204" pitchFamily="34" charset="0"/>
              <a:buChar char="•"/>
            </a:pPr>
            <a:r>
              <a:rPr lang="en-GB" altLang="zh-CN" sz="1000" b="0" i="0" dirty="0">
                <a:latin typeface="Arial" panose="020B0604020202020204" pitchFamily="34" charset="0"/>
                <a:cs typeface="Arial" panose="020B0604020202020204" pitchFamily="34" charset="0"/>
              </a:rPr>
              <a:t>Perform a complete physical examination (normal findings).</a:t>
            </a:r>
          </a:p>
          <a:p>
            <a:pPr marL="0" indent="0" algn="l">
              <a:buFont typeface="Arial" panose="020B0604020202020204" pitchFamily="34" charset="0"/>
              <a:buNone/>
            </a:pPr>
            <a:r>
              <a:rPr lang="en-GB" altLang="zh-CN" sz="1000" b="0" i="0" dirty="0">
                <a:latin typeface="Arial" panose="020B0604020202020204" pitchFamily="34" charset="0"/>
                <a:cs typeface="Arial" panose="020B0604020202020204" pitchFamily="34" charset="0"/>
              </a:rPr>
              <a:t>2.  Preventing disease</a:t>
            </a:r>
          </a:p>
          <a:p>
            <a:pPr marL="457200" indent="-171450" algn="l">
              <a:buFont typeface="Arial" panose="020B0604020202020204" pitchFamily="34" charset="0"/>
              <a:buChar char="•"/>
            </a:pPr>
            <a:r>
              <a:rPr lang="en-GB" altLang="zh-CN" sz="1000" b="0" i="0" dirty="0">
                <a:latin typeface="Arial" panose="020B0604020202020204" pitchFamily="34" charset="0"/>
                <a:cs typeface="Arial" panose="020B0604020202020204" pitchFamily="34" charset="0"/>
              </a:rPr>
              <a:t>Give eye care and cord care according to national guidelines</a:t>
            </a:r>
          </a:p>
          <a:p>
            <a:pPr marL="457200" indent="-171450" algn="l">
              <a:buFont typeface="Arial" panose="020B0604020202020204" pitchFamily="34" charset="0"/>
              <a:buChar char="•"/>
            </a:pPr>
            <a:r>
              <a:rPr lang="en-GB" altLang="zh-CN" sz="1000" b="0" i="0" dirty="0">
                <a:latin typeface="Arial" panose="020B0604020202020204" pitchFamily="34" charset="0"/>
                <a:cs typeface="Arial" panose="020B0604020202020204" pitchFamily="34" charset="0"/>
              </a:rPr>
              <a:t>Administer vitamin K</a:t>
            </a:r>
          </a:p>
          <a:p>
            <a:pPr marL="0" indent="0" algn="l">
              <a:buFont typeface="Arial" panose="020B0604020202020204" pitchFamily="34" charset="0"/>
              <a:buNone/>
            </a:pPr>
            <a:r>
              <a:rPr lang="en-GB" altLang="zh-CN" sz="1000" b="0" i="0" dirty="0">
                <a:latin typeface="Arial" panose="020B0604020202020204" pitchFamily="34" charset="0"/>
                <a:cs typeface="Arial" panose="020B0604020202020204" pitchFamily="34" charset="0"/>
              </a:rPr>
              <a:t>3.  Classifying</a:t>
            </a:r>
          </a:p>
          <a:p>
            <a:pPr marL="457200" lvl="0" indent="-162000" algn="l">
              <a:buFont typeface="Arial" panose="020B0604020202020204" pitchFamily="34" charset="0"/>
              <a:buChar char="•"/>
            </a:pPr>
            <a:r>
              <a:rPr lang="en-GB" altLang="zh-CN" sz="1000" b="0" i="0" dirty="0">
                <a:latin typeface="Arial" panose="020B0604020202020204" pitchFamily="34" charset="0"/>
                <a:cs typeface="Arial" panose="020B0604020202020204" pitchFamily="34" charset="0"/>
              </a:rPr>
              <a:t>Based on the assessment data, classify as receiving intermediate care.</a:t>
            </a:r>
          </a:p>
          <a:p>
            <a:pPr marL="171450" indent="-171450" algn="l">
              <a:buFont typeface="Arial" panose="020B0604020202020204" pitchFamily="34" charset="0"/>
              <a:buChar char="•"/>
            </a:pPr>
            <a:endParaRPr lang="en-GB" altLang="zh-CN" sz="1000" b="0" i="0" dirty="0">
              <a:latin typeface="Arial" panose="020B0604020202020204" pitchFamily="34" charset="0"/>
              <a:cs typeface="Arial" panose="020B0604020202020204" pitchFamily="34" charset="0"/>
            </a:endParaRPr>
          </a:p>
          <a:p>
            <a:pPr marL="0" indent="0" algn="l">
              <a:buFont typeface="Arial" panose="020B0604020202020204" pitchFamily="34" charset="0"/>
              <a:buNone/>
            </a:pPr>
            <a:r>
              <a:rPr lang="en-GB" altLang="zh-CN" sz="1000" b="1" i="0" dirty="0">
                <a:latin typeface="Arial" panose="020B0604020202020204" pitchFamily="34" charset="0"/>
                <a:cs typeface="Arial" panose="020B0604020202020204" pitchFamily="34" charset="0"/>
              </a:rPr>
              <a:t>Debriefing </a:t>
            </a:r>
            <a:r>
              <a:rPr lang="en-GB" altLang="zh-CN" sz="1000" b="0" i="0" dirty="0">
                <a:latin typeface="Arial" panose="020B0604020202020204" pitchFamily="34" charset="0"/>
                <a:cs typeface="Arial" panose="020B0604020202020204" pitchFamily="34" charset="0"/>
              </a:rPr>
              <a:t>– participants self-reflect and give feedback to one another in their roles.</a:t>
            </a:r>
            <a:endParaRPr lang="en-GB" altLang="zh-CN" sz="1000" b="1" i="0" dirty="0">
              <a:latin typeface="Arial" panose="020B0604020202020204" pitchFamily="34" charset="0"/>
              <a:cs typeface="Arial" panose="020B0604020202020204" pitchFamily="34" charset="0"/>
            </a:endParaRPr>
          </a:p>
          <a:p>
            <a:pPr marL="0" indent="0" algn="l">
              <a:buFont typeface="Arial" panose="020B0604020202020204" pitchFamily="34" charset="0"/>
              <a:buNone/>
            </a:pPr>
            <a:r>
              <a:rPr lang="en-GB" altLang="zh-CN" sz="1000" b="0" i="1" dirty="0">
                <a:latin typeface="Arial" panose="020B0604020202020204" pitchFamily="34" charset="0"/>
                <a:cs typeface="Arial" panose="020B0604020202020204" pitchFamily="34" charset="0"/>
              </a:rPr>
              <a:t>Provision of care (performance objectives)</a:t>
            </a:r>
            <a:endParaRPr lang="en-GB" altLang="zh-CN" sz="1000" b="0" i="0" dirty="0">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en-GB" altLang="zh-CN" sz="1000" i="0" dirty="0">
                <a:latin typeface="Arial" panose="020B0604020202020204" pitchFamily="34" charset="0"/>
                <a:cs typeface="Arial" panose="020B0604020202020204" pitchFamily="34" charset="0"/>
              </a:rPr>
              <a:t>What was done well?</a:t>
            </a:r>
          </a:p>
          <a:p>
            <a:pPr marL="171450" indent="-171450" algn="l">
              <a:buFont typeface="Arial" panose="020B0604020202020204" pitchFamily="34" charset="0"/>
              <a:buChar char="•"/>
            </a:pPr>
            <a:r>
              <a:rPr lang="en-GB" altLang="zh-CN" sz="1000" i="0" dirty="0">
                <a:latin typeface="Arial" panose="020B0604020202020204" pitchFamily="34" charset="0"/>
                <a:cs typeface="Arial" panose="020B0604020202020204" pitchFamily="34" charset="0"/>
              </a:rPr>
              <a:t>What could have been done better?</a:t>
            </a:r>
          </a:p>
          <a:p>
            <a:pPr marL="171450" indent="-171450" algn="l">
              <a:buFont typeface="Arial" panose="020B0604020202020204" pitchFamily="34" charset="0"/>
              <a:buChar char="•"/>
            </a:pPr>
            <a:r>
              <a:rPr lang="en-GB" altLang="zh-CN" sz="1000" i="0" dirty="0">
                <a:latin typeface="Arial" panose="020B0604020202020204" pitchFamily="34" charset="0"/>
                <a:cs typeface="Arial" panose="020B0604020202020204" pitchFamily="34" charset="0"/>
              </a:rPr>
              <a:t>What will you change the next time?</a:t>
            </a:r>
          </a:p>
          <a:p>
            <a:pPr marL="171450" indent="-171450" algn="l">
              <a:buFont typeface="Arial" panose="020B0604020202020204" pitchFamily="34" charset="0"/>
              <a:buChar char="•"/>
            </a:pPr>
            <a:r>
              <a:rPr lang="en-GB" altLang="zh-CN" sz="1000" i="0" dirty="0">
                <a:latin typeface="Arial" panose="020B0604020202020204" pitchFamily="34" charset="0"/>
                <a:cs typeface="Arial" panose="020B0604020202020204" pitchFamily="34" charset="0"/>
              </a:rPr>
              <a:t>Was data recorded and used?</a:t>
            </a:r>
          </a:p>
          <a:p>
            <a:pPr marL="171450" indent="-171450" algn="l">
              <a:buFont typeface="Arial" panose="020B0604020202020204" pitchFamily="34" charset="0"/>
              <a:buChar char="•"/>
            </a:pPr>
            <a:endParaRPr lang="en-GB" altLang="zh-CN" sz="1000" b="0" i="0" dirty="0">
              <a:latin typeface="Arial" panose="020B0604020202020204" pitchFamily="34" charset="0"/>
              <a:cs typeface="Arial" panose="020B0604020202020204" pitchFamily="34" charset="0"/>
            </a:endParaRPr>
          </a:p>
          <a:p>
            <a:pPr marL="0" indent="0" algn="l">
              <a:buFont typeface="Arial" panose="020B0604020202020204" pitchFamily="34" charset="0"/>
              <a:buNone/>
            </a:pPr>
            <a:r>
              <a:rPr lang="en-GB" altLang="zh-CN" sz="1000" b="0" i="1" dirty="0">
                <a:latin typeface="Arial" panose="020B0604020202020204" pitchFamily="34" charset="0"/>
                <a:cs typeface="Arial" panose="020B0604020202020204" pitchFamily="34" charset="0"/>
              </a:rPr>
              <a:t>Experience of care</a:t>
            </a:r>
          </a:p>
          <a:p>
            <a:pPr marL="162000" indent="-162000" algn="l">
              <a:buFont typeface="Arial" panose="020B0604020202020204" pitchFamily="34" charset="0"/>
              <a:buChar char="•"/>
            </a:pPr>
            <a:r>
              <a:rPr lang="en-GB" altLang="zh-CN" sz="1000" i="0" dirty="0">
                <a:latin typeface="Arial" panose="020B0604020202020204" pitchFamily="34" charset="0"/>
                <a:cs typeface="Arial" panose="020B0604020202020204" pitchFamily="34" charset="0"/>
              </a:rPr>
              <a:t>Was the communication with mother and the companion effective and respectful?</a:t>
            </a:r>
          </a:p>
          <a:p>
            <a:pPr marL="162000" indent="-162000" algn="l">
              <a:buFont typeface="Arial" panose="020B0604020202020204" pitchFamily="34" charset="0"/>
              <a:buChar char="•"/>
            </a:pPr>
            <a:r>
              <a:rPr lang="en-GB" altLang="zh-CN" sz="1000" i="0" dirty="0">
                <a:latin typeface="Arial" panose="020B0604020202020204" pitchFamily="34" charset="0"/>
                <a:cs typeface="Arial" panose="020B0604020202020204" pitchFamily="34" charset="0"/>
              </a:rPr>
              <a:t>Was the examination performed gently, moving from observation to palpation to more active handling?</a:t>
            </a:r>
          </a:p>
          <a:p>
            <a:pPr marL="162000" indent="-162000" algn="l">
              <a:buFont typeface="Arial" panose="020B0604020202020204" pitchFamily="34" charset="0"/>
              <a:buChar char="•"/>
            </a:pPr>
            <a:r>
              <a:rPr lang="en-GB" altLang="zh-CN" sz="1000" i="0" dirty="0">
                <a:latin typeface="Arial" panose="020B0604020202020204" pitchFamily="34" charset="0"/>
                <a:cs typeface="Arial" panose="020B0604020202020204" pitchFamily="34" charset="0"/>
              </a:rPr>
              <a:t>Were national guidelines followed for disease prevention (cord care, eye care)?</a:t>
            </a:r>
          </a:p>
          <a:p>
            <a:pPr marL="162000" indent="-162000" algn="l">
              <a:buFont typeface="Arial" panose="020B0604020202020204" pitchFamily="34" charset="0"/>
              <a:buChar char="•"/>
            </a:pPr>
            <a:r>
              <a:rPr lang="en-GB" altLang="zh-CN" sz="1000" i="0" dirty="0">
                <a:latin typeface="Arial" panose="020B0604020202020204" pitchFamily="34" charset="0"/>
                <a:cs typeface="Arial" panose="020B0604020202020204" pitchFamily="34" charset="0"/>
              </a:rPr>
              <a:t>How was discomfort reduced during procedures such an IM injection?</a:t>
            </a:r>
          </a:p>
          <a:p>
            <a:pPr marL="162000" indent="-162000" algn="l">
              <a:buFont typeface="Arial" panose="020B0604020202020204" pitchFamily="34" charset="0"/>
              <a:buChar char="•"/>
            </a:pPr>
            <a:r>
              <a:rPr lang="en-GB" altLang="zh-CN" sz="1000" i="0" dirty="0">
                <a:latin typeface="Arial" panose="020B0604020202020204" pitchFamily="34" charset="0"/>
                <a:cs typeface="Arial" panose="020B0604020202020204" pitchFamily="34" charset="0"/>
              </a:rPr>
              <a:t>Were infection prevention practices followed?</a:t>
            </a:r>
          </a:p>
          <a:p>
            <a:pPr algn="l"/>
            <a:endParaRPr lang="en-GB" altLang="zh-CN" sz="1000"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4333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latin typeface="Arial" panose="020B0604020202020204" pitchFamily="34" charset="0"/>
                <a:cs typeface="Arial" panose="020B0604020202020204" pitchFamily="34" charset="0"/>
              </a:rPr>
              <a:t>Which newborns are at highest risk of infection?</a:t>
            </a:r>
          </a:p>
          <a:p>
            <a:pPr marL="162000" indent="-162000">
              <a:buFont typeface="Arial" panose="020B0604020202020204" pitchFamily="34" charset="0"/>
              <a:buChar char="•"/>
            </a:pPr>
            <a:r>
              <a:rPr lang="en-US" sz="1000" dirty="0">
                <a:latin typeface="Arial" panose="020B0604020202020204" pitchFamily="34" charset="0"/>
                <a:cs typeface="Arial" panose="020B0604020202020204" pitchFamily="34" charset="0"/>
              </a:rPr>
              <a:t>infants born to mothers with infection</a:t>
            </a:r>
          </a:p>
          <a:p>
            <a:pPr marL="162000" indent="-162000">
              <a:buFont typeface="Arial" panose="020B0604020202020204" pitchFamily="34" charset="0"/>
              <a:buChar char="•"/>
            </a:pPr>
            <a:r>
              <a:rPr lang="en-US" sz="1000" dirty="0">
                <a:latin typeface="Arial" panose="020B0604020202020204" pitchFamily="34" charset="0"/>
                <a:cs typeface="Arial" panose="020B0604020202020204" pitchFamily="34" charset="0"/>
              </a:rPr>
              <a:t>infants who are very low birthweight or born prematurely</a:t>
            </a:r>
          </a:p>
          <a:p>
            <a:endParaRPr lang="en-US" sz="1000"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How do infants acquire infections?</a:t>
            </a:r>
          </a:p>
          <a:p>
            <a:pPr marL="162000" indent="-162000">
              <a:buFont typeface="Arial" panose="020B0604020202020204" pitchFamily="34" charset="0"/>
              <a:buChar char="•"/>
            </a:pPr>
            <a:r>
              <a:rPr lang="en-US" sz="1000" dirty="0">
                <a:latin typeface="Arial" panose="020B0604020202020204" pitchFamily="34" charset="0"/>
                <a:cs typeface="Arial" panose="020B0604020202020204" pitchFamily="34" charset="0"/>
              </a:rPr>
              <a:t>In utero: syphilis, cytomegalovirus, rubella, chicken pox, toxoplasmosis, HIV, TB</a:t>
            </a:r>
          </a:p>
          <a:p>
            <a:pPr marL="162000" indent="-162000">
              <a:buFont typeface="Arial" panose="020B0604020202020204" pitchFamily="34" charset="0"/>
              <a:buChar char="•"/>
            </a:pPr>
            <a:r>
              <a:rPr lang="en-US" sz="1000" dirty="0">
                <a:latin typeface="Arial" panose="020B0604020202020204" pitchFamily="34" charset="0"/>
                <a:cs typeface="Arial" panose="020B0604020202020204" pitchFamily="34" charset="0"/>
              </a:rPr>
              <a:t>In the birth canal: </a:t>
            </a:r>
            <a:r>
              <a:rPr lang="en-GB" sz="1000" dirty="0">
                <a:latin typeface="Arial" panose="020B0604020202020204" pitchFamily="34" charset="0"/>
                <a:cs typeface="Arial" panose="020B0604020202020204" pitchFamily="34" charset="0"/>
              </a:rPr>
              <a:t>group B streptococcus, chlamydia E. coli, staphylococcus, gonococcus, Listeria, hepatitis B, HIV, herpes simplex</a:t>
            </a:r>
            <a:endParaRPr lang="en-US" sz="1000" dirty="0">
              <a:latin typeface="Arial" panose="020B0604020202020204" pitchFamily="34" charset="0"/>
              <a:cs typeface="Arial" panose="020B0604020202020204" pitchFamily="34" charset="0"/>
            </a:endParaRPr>
          </a:p>
          <a:p>
            <a:pPr marL="162000" marR="0" lvl="0" indent="-162000" algn="l" defTabSz="85843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latin typeface="Arial" panose="020B0604020202020204" pitchFamily="34" charset="0"/>
                <a:cs typeface="Arial" panose="020B0604020202020204" pitchFamily="34" charset="0"/>
              </a:rPr>
              <a:t>In the health facility: suboptimal cleaning, disinfection and sterilization practice; poor hand hygiene</a:t>
            </a:r>
          </a:p>
          <a:p>
            <a:pPr marL="162000" marR="0" lvl="0" indent="-162000" algn="l" defTabSz="85843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latin typeface="Arial" panose="020B0604020202020204" pitchFamily="34" charset="0"/>
                <a:cs typeface="Arial" panose="020B0604020202020204" pitchFamily="34" charset="0"/>
              </a:rPr>
              <a:t>In the home: home delivery with poor hygiene (no use of clean delivery kit); contamination of umbilical stump or feeding utensils, poor hand hygiene</a:t>
            </a:r>
          </a:p>
          <a:p>
            <a:endParaRPr lang="en-NO">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39089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100" b="1" dirty="0">
                <a:latin typeface="Arial" panose="020B0604020202020204" pitchFamily="34" charset="0"/>
                <a:cs typeface="Arial" panose="020B0604020202020204" pitchFamily="34" charset="0"/>
              </a:rPr>
              <a:t>Practice</a:t>
            </a:r>
            <a:r>
              <a:rPr lang="en-US" b="1" dirty="0">
                <a:latin typeface="Arial" panose="020B0604020202020204" pitchFamily="34" charset="0"/>
                <a:cs typeface="Arial" panose="020B0604020202020204" pitchFamily="34" charset="0"/>
              </a:rPr>
              <a:t> the steps to re-assess a newborn in the first hours after birth.  </a:t>
            </a:r>
          </a:p>
          <a:p>
            <a:pPr algn="l"/>
            <a:r>
              <a:rPr lang="en-US" dirty="0">
                <a:latin typeface="Arial" panose="020B0604020202020204" pitchFamily="34" charset="0"/>
                <a:cs typeface="Arial" panose="020B0604020202020204" pitchFamily="34" charset="0"/>
              </a:rPr>
              <a:t>The first 4-6 hours after birth represent a transition period when many of the newborn’s body systems are becoming established.  </a:t>
            </a:r>
          </a:p>
          <a:p>
            <a:pPr algn="l"/>
            <a:r>
              <a:rPr lang="en-US" dirty="0">
                <a:latin typeface="Arial" panose="020B0604020202020204" pitchFamily="34" charset="0"/>
                <a:cs typeface="Arial" panose="020B0604020202020204" pitchFamily="34" charset="0"/>
              </a:rPr>
              <a:t>Frequent re-assessment is important to document both improved and worsening condition.</a:t>
            </a:r>
          </a:p>
          <a:p>
            <a:pPr algn="l"/>
            <a:endParaRPr lang="en-US" dirty="0">
              <a:latin typeface="Arial" panose="020B0604020202020204" pitchFamily="34" charset="0"/>
              <a:cs typeface="Arial" panose="020B0604020202020204" pitchFamily="34" charset="0"/>
            </a:endParaRPr>
          </a:p>
          <a:p>
            <a:pPr algn="l"/>
            <a:r>
              <a:rPr lang="en-US" b="1" dirty="0">
                <a:latin typeface="Arial" panose="020B0604020202020204" pitchFamily="34" charset="0"/>
                <a:cs typeface="Arial" panose="020B0604020202020204" pitchFamily="34" charset="0"/>
              </a:rPr>
              <a:t>Review the Danger Signs: </a:t>
            </a:r>
            <a:br>
              <a:rPr lang="en-US" b="1"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temperature (too hot to cold), breathing (too fast, chest indrawing), not feeding, movement (lethargic or not moving, convulsions).</a:t>
            </a:r>
          </a:p>
          <a:p>
            <a:pPr algn="l"/>
            <a:endParaRPr lang="en-US" dirty="0">
              <a:latin typeface="Arial" panose="020B0604020202020204" pitchFamily="34" charset="0"/>
              <a:cs typeface="Arial" panose="020B0604020202020204" pitchFamily="34" charset="0"/>
            </a:endParaRPr>
          </a:p>
          <a:p>
            <a:endParaRPr lang="en-NO">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91890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548DE-A77B-3B47-1410-05943C4E3D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6C2B9D-A732-6012-F21B-87CF83D519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FE07D5-C8E8-01E8-1313-47F54C8019AF}"/>
              </a:ext>
            </a:extLst>
          </p:cNvPr>
          <p:cNvSpPr>
            <a:spLocks noGrp="1"/>
          </p:cNvSpPr>
          <p:nvPr>
            <p:ph type="body" idx="1"/>
          </p:nvPr>
        </p:nvSpPr>
        <p:spPr/>
        <p:txBody>
          <a:bodyPr/>
          <a:lstStyle/>
          <a:p>
            <a:pPr marL="0" marR="0" lvl="0" indent="0" algn="l" defTabSz="87039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dirty="0">
                <a:ln>
                  <a:noFill/>
                </a:ln>
                <a:solidFill>
                  <a:srgbClr val="A5A5A5">
                    <a:lumMod val="50000"/>
                  </a:srgbClr>
                </a:solidFill>
                <a:effectLst/>
                <a:uLnTx/>
                <a:uFillTx/>
                <a:latin typeface="Arial" panose="020B0604020202020204" pitchFamily="34" charset="0"/>
                <a:ea typeface="+mn-ea"/>
                <a:cs typeface="Arial" panose="020B0604020202020204" pitchFamily="34" charset="0"/>
              </a:rPr>
              <a:t>Simulation</a:t>
            </a:r>
          </a:p>
          <a:p>
            <a:pPr marL="0" marR="0" lvl="0" indent="0" algn="l" defTabSz="870393"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0" b="1" i="0" u="none" strike="noStrike" kern="1200" cap="none" spc="0" normalizeH="0" baseline="0" noProof="0" dirty="0">
              <a:ln>
                <a:noFill/>
              </a:ln>
              <a:solidFill>
                <a:srgbClr val="A5A5A5">
                  <a:lumMod val="50000"/>
                </a:srgbClr>
              </a:solidFill>
              <a:effectLst/>
              <a:uLnTx/>
              <a:uFillTx/>
              <a:latin typeface="Arial" panose="020B0604020202020204" pitchFamily="34" charset="0"/>
              <a:ea typeface="+mn-ea"/>
              <a:cs typeface="Arial" panose="020B0604020202020204" pitchFamily="34" charset="0"/>
            </a:endParaRPr>
          </a:p>
          <a:p>
            <a:pPr marL="0" marR="0" lvl="0" indent="0" algn="l" defTabSz="87039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dirty="0">
                <a:ln>
                  <a:noFill/>
                </a:ln>
                <a:solidFill>
                  <a:srgbClr val="A5A5A5">
                    <a:lumMod val="50000"/>
                  </a:srgbClr>
                </a:solidFill>
                <a:effectLst/>
                <a:uLnTx/>
                <a:uFillTx/>
                <a:latin typeface="Arial" panose="020B0604020202020204" pitchFamily="34" charset="0"/>
                <a:ea typeface="+mn-ea"/>
                <a:cs typeface="Arial" panose="020B0604020202020204" pitchFamily="34" charset="0"/>
              </a:rPr>
              <a:t>Skills and performance </a:t>
            </a:r>
            <a:r>
              <a:rPr kumimoji="0" lang="en-US" sz="1000" b="0" i="0" u="none" strike="noStrike" kern="1200" cap="none" spc="0" normalizeH="0" baseline="0" noProof="0" dirty="0">
                <a:ln>
                  <a:noFill/>
                </a:ln>
                <a:solidFill>
                  <a:srgbClr val="A5A5A5">
                    <a:lumMod val="50000"/>
                  </a:srgbClr>
                </a:solidFill>
                <a:effectLst/>
                <a:uLnTx/>
                <a:uFillTx/>
                <a:latin typeface="Arial" panose="020B0604020202020204" pitchFamily="34" charset="0"/>
                <a:ea typeface="+mn-ea"/>
                <a:cs typeface="Arial" panose="020B0604020202020204" pitchFamily="34" charset="0"/>
              </a:rPr>
              <a:t>– participants demonstrate re-assessment of a newborn in the first hours after birth.</a:t>
            </a:r>
          </a:p>
          <a:p>
            <a:pPr marL="0" marR="0" lvl="0" indent="0" algn="l" defTabSz="87039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srgbClr val="A5A5A5">
                    <a:lumMod val="50000"/>
                  </a:srgbClr>
                </a:solidFill>
                <a:effectLst/>
                <a:uLnTx/>
                <a:uFillTx/>
                <a:latin typeface="Arial" panose="020B0604020202020204" pitchFamily="34" charset="0"/>
                <a:ea typeface="+mn-ea"/>
                <a:cs typeface="Arial" panose="020B0604020202020204" pitchFamily="34" charset="0"/>
              </a:rPr>
              <a:t>1.   Re-assessing</a:t>
            </a:r>
          </a:p>
          <a:p>
            <a:pPr marL="457200" marR="0" lvl="0" indent="-228600" algn="l" defTabSz="87039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A5A5A5">
                    <a:lumMod val="50000"/>
                  </a:srgbClr>
                </a:solidFill>
                <a:effectLst/>
                <a:uLnTx/>
                <a:uFillTx/>
                <a:latin typeface="Arial" panose="020B0604020202020204" pitchFamily="34" charset="0"/>
                <a:ea typeface="+mn-ea"/>
                <a:cs typeface="Arial" panose="020B0604020202020204" pitchFamily="34" charset="0"/>
              </a:rPr>
              <a:t>Ask mother about her baby and her concerns.</a:t>
            </a:r>
          </a:p>
          <a:p>
            <a:pPr marL="457200" marR="0" lvl="0" indent="-228600" algn="l" defTabSz="87039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A5A5A5">
                    <a:lumMod val="50000"/>
                  </a:srgbClr>
                </a:solidFill>
                <a:effectLst/>
                <a:uLnTx/>
                <a:uFillTx/>
                <a:latin typeface="Arial" panose="020B0604020202020204" pitchFamily="34" charset="0"/>
                <a:ea typeface="+mn-ea"/>
                <a:cs typeface="Arial" panose="020B0604020202020204" pitchFamily="34" charset="0"/>
              </a:rPr>
              <a:t>Measure temperature </a:t>
            </a:r>
            <a:r>
              <a:rPr kumimoji="0" lang="en-US" sz="1000" b="1" i="0" u="none" strike="noStrike" kern="1200" cap="none" spc="0" normalizeH="0" baseline="0" noProof="0" dirty="0">
                <a:ln>
                  <a:noFill/>
                </a:ln>
                <a:solidFill>
                  <a:srgbClr val="A5A5A5">
                    <a:lumMod val="50000"/>
                  </a:srgbClr>
                </a:solidFill>
                <a:effectLst/>
                <a:uLnTx/>
                <a:uFillTx/>
                <a:latin typeface="Arial" panose="020B0604020202020204" pitchFamily="34" charset="0"/>
                <a:ea typeface="+mn-ea"/>
                <a:cs typeface="Arial" panose="020B0604020202020204" pitchFamily="34" charset="0"/>
              </a:rPr>
              <a:t>– temperature is 35.9°C. </a:t>
            </a:r>
          </a:p>
          <a:p>
            <a:pPr marL="457200" marR="0" lvl="0" indent="-228600" algn="l" defTabSz="87039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A5A5A5">
                    <a:lumMod val="50000"/>
                  </a:srgbClr>
                </a:solidFill>
                <a:effectLst/>
                <a:uLnTx/>
                <a:uFillTx/>
                <a:latin typeface="Arial" panose="020B0604020202020204" pitchFamily="34" charset="0"/>
                <a:ea typeface="+mn-ea"/>
                <a:cs typeface="Arial" panose="020B0604020202020204" pitchFamily="34" charset="0"/>
              </a:rPr>
              <a:t>Check notes for feeding pattern and risk factors.	  </a:t>
            </a:r>
          </a:p>
          <a:p>
            <a:pPr marL="457200" marR="0" lvl="0" indent="-228600" algn="l" defTabSz="87039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A5A5A5">
                    <a:lumMod val="50000"/>
                  </a:srgbClr>
                </a:solidFill>
                <a:effectLst/>
                <a:uLnTx/>
                <a:uFillTx/>
                <a:latin typeface="Arial" panose="020B0604020202020204" pitchFamily="34" charset="0"/>
                <a:ea typeface="+mn-ea"/>
                <a:cs typeface="Arial" panose="020B0604020202020204" pitchFamily="34" charset="0"/>
              </a:rPr>
              <a:t>Perform a focused physical examination – </a:t>
            </a:r>
            <a:r>
              <a:rPr kumimoji="0" lang="en-US" sz="1000" b="1" i="0" u="none" strike="noStrike" kern="1200" cap="none" spc="0" normalizeH="0" baseline="0" noProof="0" dirty="0">
                <a:ln>
                  <a:noFill/>
                </a:ln>
                <a:solidFill>
                  <a:srgbClr val="A5A5A5">
                    <a:lumMod val="50000"/>
                  </a:srgbClr>
                </a:solidFill>
                <a:effectLst/>
                <a:uLnTx/>
                <a:uFillTx/>
                <a:latin typeface="Arial" panose="020B0604020202020204" pitchFamily="34" charset="0"/>
                <a:ea typeface="+mn-ea"/>
                <a:cs typeface="Arial" panose="020B0604020202020204" pitchFamily="34" charset="0"/>
              </a:rPr>
              <a:t>normal findings except cold hands and feet.</a:t>
            </a:r>
          </a:p>
          <a:p>
            <a:pPr marL="799200" marR="0" lvl="2" indent="-162000" algn="l" defTabSz="870393"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000" b="0" i="0" u="none" strike="noStrike" kern="1200" cap="none" spc="0" normalizeH="0" baseline="0" noProof="0" dirty="0">
                <a:ln>
                  <a:noFill/>
                </a:ln>
                <a:solidFill>
                  <a:srgbClr val="A5A5A5">
                    <a:lumMod val="50000"/>
                  </a:srgbClr>
                </a:solidFill>
                <a:effectLst/>
                <a:uLnTx/>
                <a:uFillTx/>
                <a:latin typeface="Arial" panose="020B0604020202020204" pitchFamily="34" charset="0"/>
                <a:ea typeface="+mn-ea"/>
                <a:cs typeface="Arial" panose="020B0604020202020204" pitchFamily="34" charset="0"/>
              </a:rPr>
              <a:t>Check breathing</a:t>
            </a:r>
          </a:p>
          <a:p>
            <a:pPr marL="799200" marR="0" lvl="2" indent="-162000" algn="l" defTabSz="870393"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000" b="0" i="0" u="none" strike="noStrike" kern="1200" cap="none" spc="0" normalizeH="0" baseline="0" noProof="0" dirty="0">
                <a:ln>
                  <a:noFill/>
                </a:ln>
                <a:solidFill>
                  <a:srgbClr val="A5A5A5">
                    <a:lumMod val="50000"/>
                  </a:srgbClr>
                </a:solidFill>
                <a:effectLst/>
                <a:uLnTx/>
                <a:uFillTx/>
                <a:latin typeface="Arial" panose="020B0604020202020204" pitchFamily="34" charset="0"/>
                <a:ea typeface="+mn-ea"/>
                <a:cs typeface="Arial" panose="020B0604020202020204" pitchFamily="34" charset="0"/>
              </a:rPr>
              <a:t>I</a:t>
            </a:r>
            <a:r>
              <a:rPr lang="en-US" sz="1000" i="0" dirty="0">
                <a:solidFill>
                  <a:srgbClr val="A5A5A5">
                    <a:lumMod val="50000"/>
                  </a:srgbClr>
                </a:solidFill>
                <a:latin typeface="Arial" panose="020B0604020202020204" pitchFamily="34" charset="0"/>
                <a:cs typeface="Arial" panose="020B0604020202020204" pitchFamily="34" charset="0"/>
              </a:rPr>
              <a:t>dentify any </a:t>
            </a:r>
            <a:r>
              <a:rPr lang="en-US" sz="1000" i="0" dirty="0">
                <a:solidFill>
                  <a:srgbClr val="FF0000"/>
                </a:solidFill>
                <a:latin typeface="Arial" panose="020B0604020202020204" pitchFamily="34" charset="0"/>
                <a:cs typeface="Arial" panose="020B0604020202020204" pitchFamily="34" charset="0"/>
              </a:rPr>
              <a:t>Danger Signs</a:t>
            </a:r>
            <a:endParaRPr kumimoji="0" lang="en-US" sz="1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a:p>
            <a:pPr marL="457200" marR="0" lvl="0" indent="-228600" algn="l" defTabSz="8703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000" i="0" dirty="0">
                <a:solidFill>
                  <a:srgbClr val="A5A5A5">
                    <a:lumMod val="50000"/>
                  </a:srgbClr>
                </a:solidFill>
                <a:latin typeface="Arial" panose="020B0604020202020204" pitchFamily="34" charset="0"/>
                <a:cs typeface="Arial" panose="020B0604020202020204" pitchFamily="34" charset="0"/>
              </a:rPr>
              <a:t>Change the care plan: Improve thermal care.</a:t>
            </a:r>
          </a:p>
          <a:p>
            <a:pPr marL="457200" marR="0" lvl="0" indent="-228600" algn="l" defTabSz="8703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000" i="0" dirty="0">
                <a:solidFill>
                  <a:srgbClr val="A5A5A5">
                    <a:lumMod val="50000"/>
                  </a:srgbClr>
                </a:solidFill>
                <a:latin typeface="Arial" panose="020B0604020202020204" pitchFamily="34" charset="0"/>
                <a:cs typeface="Arial" panose="020B0604020202020204" pitchFamily="34" charset="0"/>
              </a:rPr>
              <a:t>Communicate the findings and plan to the mother.</a:t>
            </a:r>
          </a:p>
          <a:p>
            <a:pPr marL="457200" marR="0" lvl="0" indent="-228600" algn="l" defTabSz="87039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00" b="0" i="0" u="none" strike="noStrike" kern="1200" cap="none" spc="0" normalizeH="0" noProof="0" dirty="0">
                <a:ln>
                  <a:noFill/>
                </a:ln>
                <a:solidFill>
                  <a:srgbClr val="A5A5A5">
                    <a:lumMod val="50000"/>
                  </a:srgbClr>
                </a:solidFill>
                <a:effectLst/>
                <a:uLnTx/>
                <a:uFillTx/>
                <a:latin typeface="Arial" panose="020B0604020202020204" pitchFamily="34" charset="0"/>
                <a:ea typeface="+mn-ea"/>
                <a:cs typeface="Arial" panose="020B0604020202020204" pitchFamily="34" charset="0"/>
              </a:rPr>
              <a:t>Re-check temperature.</a:t>
            </a:r>
            <a:endParaRPr kumimoji="0" lang="en-US" sz="1000" b="1" i="0" u="none" strike="noStrike" kern="1200" cap="none" spc="0" normalizeH="0" noProof="0" dirty="0">
              <a:ln>
                <a:noFill/>
              </a:ln>
              <a:solidFill>
                <a:srgbClr val="A5A5A5">
                  <a:lumMod val="50000"/>
                </a:srgbClr>
              </a:solidFill>
              <a:effectLst/>
              <a:uLnTx/>
              <a:uFillTx/>
              <a:latin typeface="Arial" panose="020B0604020202020204" pitchFamily="34" charset="0"/>
              <a:ea typeface="+mn-ea"/>
              <a:cs typeface="Arial" panose="020B0604020202020204" pitchFamily="34" charset="0"/>
            </a:endParaRPr>
          </a:p>
          <a:p>
            <a:pPr marL="0" marR="0" lvl="0" indent="0" algn="l" defTabSz="870393"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000" b="1" i="0" u="none" strike="noStrike" kern="1200" cap="none" spc="0" normalizeH="0" baseline="0" noProof="0" dirty="0">
              <a:ln>
                <a:noFill/>
              </a:ln>
              <a:solidFill>
                <a:srgbClr val="A5A5A5">
                  <a:lumMod val="50000"/>
                </a:srgbClr>
              </a:solidFill>
              <a:effectLst/>
              <a:uLnTx/>
              <a:uFillTx/>
              <a:latin typeface="Arial" panose="020B0604020202020204" pitchFamily="34" charset="0"/>
              <a:ea typeface="+mn-ea"/>
              <a:cs typeface="Arial" panose="020B0604020202020204" pitchFamily="34" charset="0"/>
            </a:endParaRPr>
          </a:p>
          <a:p>
            <a:pPr marL="0" marR="0" lvl="0" indent="0" algn="l" defTabSz="870393"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000" b="1" i="0" u="none" strike="noStrike" kern="1200" cap="none" spc="0" normalizeH="0" baseline="0" noProof="0" dirty="0">
                <a:ln>
                  <a:noFill/>
                </a:ln>
                <a:solidFill>
                  <a:srgbClr val="A5A5A5">
                    <a:lumMod val="50000"/>
                  </a:srgbClr>
                </a:solidFill>
                <a:effectLst/>
                <a:uLnTx/>
                <a:uFillTx/>
                <a:latin typeface="Arial" panose="020B0604020202020204" pitchFamily="34" charset="0"/>
                <a:ea typeface="+mn-ea"/>
                <a:cs typeface="Arial" panose="020B0604020202020204" pitchFamily="34" charset="0"/>
              </a:rPr>
              <a:t>Debriefing </a:t>
            </a:r>
            <a:r>
              <a:rPr kumimoji="0" lang="en-US" sz="1000" b="0" i="0" u="none" strike="noStrike" kern="1200" cap="none" spc="0" normalizeH="0" baseline="0" noProof="0" dirty="0">
                <a:ln>
                  <a:noFill/>
                </a:ln>
                <a:solidFill>
                  <a:srgbClr val="A5A5A5">
                    <a:lumMod val="50000"/>
                  </a:srgbClr>
                </a:solidFill>
                <a:effectLst/>
                <a:uLnTx/>
                <a:uFillTx/>
                <a:latin typeface="Arial" panose="020B0604020202020204" pitchFamily="34" charset="0"/>
                <a:ea typeface="+mn-ea"/>
                <a:cs typeface="Arial" panose="020B0604020202020204" pitchFamily="34" charset="0"/>
              </a:rPr>
              <a:t>– participants self-reflect and give feedback to one another in their roles.</a:t>
            </a:r>
            <a:endParaRPr kumimoji="0" lang="en-US" sz="1000" b="1" i="0" u="none" strike="noStrike" kern="1200" cap="none" spc="0" normalizeH="0" baseline="0" noProof="0" dirty="0">
              <a:ln>
                <a:noFill/>
              </a:ln>
              <a:solidFill>
                <a:srgbClr val="A5A5A5">
                  <a:lumMod val="50000"/>
                </a:srgbClr>
              </a:solidFill>
              <a:effectLst/>
              <a:uLnTx/>
              <a:uFillTx/>
              <a:latin typeface="Arial" panose="020B0604020202020204" pitchFamily="34" charset="0"/>
              <a:ea typeface="+mn-ea"/>
              <a:cs typeface="Arial" panose="020B0604020202020204" pitchFamily="34" charset="0"/>
            </a:endParaRPr>
          </a:p>
          <a:p>
            <a:pPr marL="0" marR="0" lvl="0" indent="0" algn="l" defTabSz="870393"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000" b="0" i="1" u="none" strike="noStrike" kern="1200" cap="none" spc="0" normalizeH="0" baseline="0" noProof="0" dirty="0">
                <a:ln>
                  <a:noFill/>
                </a:ln>
                <a:solidFill>
                  <a:srgbClr val="A5A5A5">
                    <a:lumMod val="50000"/>
                  </a:srgbClr>
                </a:solidFill>
                <a:effectLst/>
                <a:uLnTx/>
                <a:uFillTx/>
                <a:latin typeface="Arial" panose="020B0604020202020204" pitchFamily="34" charset="0"/>
                <a:ea typeface="+mn-ea"/>
                <a:cs typeface="Arial" panose="020B0604020202020204" pitchFamily="34" charset="0"/>
              </a:rPr>
              <a:t>Provision of care (performance objectives)</a:t>
            </a:r>
          </a:p>
          <a:p>
            <a:pPr marL="162000" marR="0" lvl="0" indent="-162000" algn="l" defTabSz="87039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A5A5A5">
                    <a:lumMod val="50000"/>
                  </a:srgbClr>
                </a:solidFill>
                <a:effectLst/>
                <a:uLnTx/>
                <a:uFillTx/>
                <a:latin typeface="Arial" panose="020B0604020202020204" pitchFamily="34" charset="0"/>
                <a:ea typeface="+mn-ea"/>
                <a:cs typeface="Arial" panose="020B0604020202020204" pitchFamily="34" charset="0"/>
              </a:rPr>
              <a:t>What was done well?</a:t>
            </a:r>
          </a:p>
          <a:p>
            <a:pPr marL="162000" marR="0" lvl="0" indent="-162000" algn="l" defTabSz="87039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A5A5A5">
                    <a:lumMod val="50000"/>
                  </a:srgbClr>
                </a:solidFill>
                <a:effectLst/>
                <a:uLnTx/>
                <a:uFillTx/>
                <a:latin typeface="Arial" panose="020B0604020202020204" pitchFamily="34" charset="0"/>
                <a:ea typeface="+mn-ea"/>
                <a:cs typeface="Arial" panose="020B0604020202020204" pitchFamily="34" charset="0"/>
              </a:rPr>
              <a:t>What could have been done better?</a:t>
            </a:r>
          </a:p>
          <a:p>
            <a:pPr marL="162000" marR="0" lvl="0" indent="-162000" algn="l" defTabSz="87039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A5A5A5">
                    <a:lumMod val="50000"/>
                  </a:srgbClr>
                </a:solidFill>
                <a:effectLst/>
                <a:uLnTx/>
                <a:uFillTx/>
                <a:latin typeface="Arial" panose="020B0604020202020204" pitchFamily="34" charset="0"/>
                <a:ea typeface="+mn-ea"/>
                <a:cs typeface="Arial" panose="020B0604020202020204" pitchFamily="34" charset="0"/>
              </a:rPr>
              <a:t>What will you change the next time?</a:t>
            </a:r>
          </a:p>
          <a:p>
            <a:pPr marL="162000" marR="0" lvl="0" indent="-162000" algn="l" defTabSz="87039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A5A5A5">
                    <a:lumMod val="50000"/>
                  </a:srgbClr>
                </a:solidFill>
                <a:effectLst/>
                <a:uLnTx/>
                <a:uFillTx/>
                <a:latin typeface="Arial" panose="020B0604020202020204" pitchFamily="34" charset="0"/>
                <a:ea typeface="+mn-ea"/>
                <a:cs typeface="Arial" panose="020B0604020202020204" pitchFamily="34" charset="0"/>
              </a:rPr>
              <a:t>Was data recorded and used?</a:t>
            </a:r>
          </a:p>
          <a:p>
            <a:pPr marL="0" marR="0" lvl="0" indent="0" algn="l" defTabSz="870393"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000" b="0" i="1" u="none" strike="noStrike" kern="1200" cap="none" spc="0" normalizeH="0" baseline="0" noProof="0" dirty="0">
                <a:ln>
                  <a:noFill/>
                </a:ln>
                <a:solidFill>
                  <a:srgbClr val="A5A5A5">
                    <a:lumMod val="50000"/>
                  </a:srgbClr>
                </a:solidFill>
                <a:effectLst/>
                <a:uLnTx/>
                <a:uFillTx/>
                <a:latin typeface="Arial" panose="020B0604020202020204" pitchFamily="34" charset="0"/>
                <a:ea typeface="+mn-ea"/>
                <a:cs typeface="Arial" panose="020B0604020202020204" pitchFamily="34" charset="0"/>
              </a:rPr>
              <a:t>Experience of care</a:t>
            </a:r>
          </a:p>
          <a:p>
            <a:pPr marL="162000" marR="0" lvl="0" indent="-162000" algn="l" defTabSz="87039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A5A5A5">
                    <a:lumMod val="50000"/>
                  </a:srgbClr>
                </a:solidFill>
                <a:effectLst/>
                <a:uLnTx/>
                <a:uFillTx/>
                <a:latin typeface="Arial" panose="020B0604020202020204" pitchFamily="34" charset="0"/>
                <a:ea typeface="+mn-ea"/>
                <a:cs typeface="Arial" panose="020B0604020202020204" pitchFamily="34" charset="0"/>
              </a:rPr>
              <a:t>Were the mother’s concerns listened to and her questions answered?</a:t>
            </a:r>
          </a:p>
          <a:p>
            <a:pPr marL="162000" marR="0" lvl="0" indent="-162000" algn="l" defTabSz="87039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A5A5A5">
                    <a:lumMod val="50000"/>
                  </a:srgbClr>
                </a:solidFill>
                <a:effectLst/>
                <a:uLnTx/>
                <a:uFillTx/>
                <a:latin typeface="Arial" panose="020B0604020202020204" pitchFamily="34" charset="0"/>
                <a:ea typeface="+mn-ea"/>
                <a:cs typeface="Arial" panose="020B0604020202020204" pitchFamily="34" charset="0"/>
              </a:rPr>
              <a:t>Were the findings and plan explained to the mother?</a:t>
            </a:r>
          </a:p>
          <a:p>
            <a:pPr marL="162000" marR="0" lvl="0" indent="-162000" algn="l" defTabSz="87039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A5A5A5">
                    <a:lumMod val="50000"/>
                  </a:srgbClr>
                </a:solidFill>
                <a:effectLst/>
                <a:uLnTx/>
                <a:uFillTx/>
                <a:latin typeface="Arial" panose="020B0604020202020204" pitchFamily="34" charset="0"/>
                <a:ea typeface="+mn-ea"/>
                <a:cs typeface="Arial" panose="020B0604020202020204" pitchFamily="34" charset="0"/>
              </a:rPr>
              <a:t>Was handling of the baby gentle?</a:t>
            </a:r>
          </a:p>
          <a:p>
            <a:pPr marL="162000" marR="0" lvl="0" indent="-162000" algn="l" defTabSz="87039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A5A5A5">
                    <a:lumMod val="50000"/>
                  </a:srgbClr>
                </a:solidFill>
                <a:effectLst/>
                <a:uLnTx/>
                <a:uFillTx/>
                <a:latin typeface="Arial" panose="020B0604020202020204" pitchFamily="34" charset="0"/>
                <a:ea typeface="+mn-ea"/>
                <a:cs typeface="Arial" panose="020B0604020202020204" pitchFamily="34" charset="0"/>
              </a:rPr>
              <a:t>Were infection prevention practices followed?</a:t>
            </a: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indent="0" algn="l">
              <a:buFont typeface="Arial" panose="020B0604020202020204" pitchFamily="34" charset="0"/>
              <a:buNone/>
            </a:pPr>
            <a:endParaRPr lang="zh-CN" altLang="zh-CN" sz="1000" i="0" dirty="0">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3678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Arial" panose="020B0604020202020204" pitchFamily="34" charset="0"/>
                <a:cs typeface="Arial" panose="020B0604020202020204" pitchFamily="34" charset="0"/>
              </a:rPr>
              <a:t>Ella is separated from her mother and left alone. She has an identity number taped on her chest.</a:t>
            </a:r>
          </a:p>
          <a:p>
            <a:r>
              <a:rPr lang="en-US" sz="1000" dirty="0">
                <a:latin typeface="Arial" panose="020B0604020202020204" pitchFamily="34" charset="0"/>
                <a:cs typeface="Arial" panose="020B0604020202020204" pitchFamily="34" charset="0"/>
              </a:rPr>
              <a:t>In a 2021 study in Nepal, only 3% of more than 30,000 babies observed after vaginal delivery were placed skin-to-skin. </a:t>
            </a:r>
          </a:p>
          <a:p>
            <a:r>
              <a:rPr lang="en-US" sz="1000" dirty="0">
                <a:latin typeface="Arial" panose="020B0604020202020204" pitchFamily="34" charset="0"/>
                <a:cs typeface="Arial" panose="020B0604020202020204" pitchFamily="34" charset="0"/>
              </a:rPr>
              <a:t>Mistreatment was more likely for female infants, those born to younger women, and those from disadvantaged groups.</a:t>
            </a:r>
          </a:p>
          <a:p>
            <a:endParaRPr lang="en-US" sz="1000"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What is the situation in your health facility?  </a:t>
            </a:r>
          </a:p>
          <a:p>
            <a:r>
              <a:rPr lang="en-US" sz="1000" b="1" dirty="0">
                <a:latin typeface="Arial" panose="020B0604020202020204" pitchFamily="34" charset="0"/>
                <a:cs typeface="Arial" panose="020B0604020202020204" pitchFamily="34" charset="0"/>
              </a:rPr>
              <a:t>Are newborns and mothers separated? </a:t>
            </a:r>
          </a:p>
          <a:p>
            <a:r>
              <a:rPr lang="en-US" sz="1000" b="1" dirty="0">
                <a:latin typeface="Arial" panose="020B0604020202020204" pitchFamily="34" charset="0"/>
                <a:cs typeface="Arial" panose="020B0604020202020204" pitchFamily="34" charset="0"/>
              </a:rPr>
              <a:t>Why are they separated?</a:t>
            </a:r>
          </a:p>
          <a:p>
            <a:endParaRPr lang="en-US" sz="1000" b="1" dirty="0">
              <a:latin typeface="Arial" panose="020B0604020202020204" pitchFamily="34" charset="0"/>
              <a:cs typeface="Arial" panose="020B0604020202020204" pitchFamily="34" charset="0"/>
            </a:endParaRPr>
          </a:p>
          <a:p>
            <a:r>
              <a:rPr lang="en-US" sz="1000" b="0" i="1" dirty="0">
                <a:latin typeface="Arial" panose="020B0604020202020204" pitchFamily="34" charset="0"/>
                <a:cs typeface="Arial" panose="020B0604020202020204" pitchFamily="34" charset="0"/>
              </a:rPr>
              <a:t>To learn more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KC A, et al. </a:t>
            </a:r>
            <a:r>
              <a:rPr lang="en-US" sz="1000" dirty="0">
                <a:latin typeface="Arial" panose="020B0604020202020204" pitchFamily="34" charset="0"/>
                <a:cs typeface="Arial" panose="020B0604020202020204" pitchFamily="34" charset="0"/>
                <a:hlinkClick r:id="rId3"/>
              </a:rPr>
              <a:t>Mistreatment of newborns after childbirth in health facilities in Nepal</a:t>
            </a:r>
            <a:r>
              <a:rPr lang="en-GB" sz="1000" dirty="0">
                <a:latin typeface="Arial" panose="020B0604020202020204" pitchFamily="34" charset="0"/>
                <a:cs typeface="Arial" panose="020B0604020202020204" pitchFamily="34" charset="0"/>
              </a:rPr>
              <a:t> PLoS One 2021; 16(2):e0246352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Sacks E et al. </a:t>
            </a:r>
            <a:r>
              <a:rPr lang="en-US" sz="1000" dirty="0">
                <a:latin typeface="Arial" panose="020B0604020202020204" pitchFamily="34" charset="0"/>
                <a:cs typeface="Arial" panose="020B0604020202020204" pitchFamily="34" charset="0"/>
                <a:hlinkClick r:id="rId4"/>
              </a:rPr>
              <a:t>The first 2 hours after birth; prevalence and factors associated with neonatal care practices </a:t>
            </a:r>
            <a:r>
              <a:rPr lang="en-US" sz="1000" dirty="0">
                <a:latin typeface="Arial" panose="020B0604020202020204" pitchFamily="34" charset="0"/>
                <a:cs typeface="Arial" panose="020B0604020202020204" pitchFamily="34" charset="0"/>
              </a:rPr>
              <a:t> </a:t>
            </a:r>
            <a:r>
              <a:rPr lang="en-GB" sz="1000" dirty="0">
                <a:latin typeface="Arial" panose="020B0604020202020204" pitchFamily="34" charset="0"/>
                <a:cs typeface="Arial" panose="020B0604020202020204" pitchFamily="34" charset="0"/>
              </a:rPr>
              <a:t>Lancet Global Health 2021; 9(1):E72-80.</a:t>
            </a:r>
          </a:p>
          <a:p>
            <a:endParaRPr lang="en-US" sz="1000" b="0"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40717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C42E0-EA6C-22A3-0AC9-C526257111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23AA5F-453B-725D-7F6E-CABC74036C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00B860-D067-6FDB-922B-D317B67C6410}"/>
              </a:ext>
            </a:extLst>
          </p:cNvPr>
          <p:cNvSpPr>
            <a:spLocks noGrp="1"/>
          </p:cNvSpPr>
          <p:nvPr>
            <p:ph type="body" idx="1"/>
          </p:nvPr>
        </p:nvSpPr>
        <p:spPr/>
        <p:txBody>
          <a:bodyPr/>
          <a:lstStyle/>
          <a:p>
            <a:pPr algn="l"/>
            <a:r>
              <a:rPr lang="en-US" sz="1000" b="1" dirty="0">
                <a:latin typeface="Arial" panose="020B0604020202020204" pitchFamily="34" charset="0"/>
                <a:cs typeface="Arial" panose="020B0604020202020204" pitchFamily="34" charset="0"/>
              </a:rPr>
              <a:t>Compare the daily re-assessment to that done in the first hours after birth.  </a:t>
            </a:r>
            <a:endParaRPr lang="en-US" sz="1000" dirty="0">
              <a:latin typeface="Arial" panose="020B0604020202020204" pitchFamily="34" charset="0"/>
              <a:cs typeface="Arial" panose="020B0604020202020204" pitchFamily="34" charset="0"/>
            </a:endParaRPr>
          </a:p>
          <a:p>
            <a:pPr algn="l"/>
            <a:r>
              <a:rPr lang="en-US" sz="1000" b="0" dirty="0">
                <a:latin typeface="Arial" panose="020B0604020202020204" pitchFamily="34" charset="0"/>
                <a:cs typeface="Arial" panose="020B0604020202020204" pitchFamily="34" charset="0"/>
              </a:rPr>
              <a:t>What is the same?  </a:t>
            </a:r>
          </a:p>
          <a:p>
            <a:pPr algn="l"/>
            <a:r>
              <a:rPr lang="en-US" sz="1000" b="0" dirty="0">
                <a:latin typeface="Arial" panose="020B0604020202020204" pitchFamily="34" charset="0"/>
                <a:cs typeface="Arial" panose="020B0604020202020204" pitchFamily="34" charset="0"/>
              </a:rPr>
              <a:t>What is different?</a:t>
            </a:r>
          </a:p>
          <a:p>
            <a:pPr algn="l"/>
            <a:endParaRPr lang="en-US" sz="1000" dirty="0">
              <a:latin typeface="Arial" panose="020B0604020202020204" pitchFamily="34" charset="0"/>
              <a:cs typeface="Arial" panose="020B0604020202020204" pitchFamily="34" charset="0"/>
            </a:endParaRPr>
          </a:p>
          <a:p>
            <a:pPr algn="l"/>
            <a:r>
              <a:rPr lang="en-US" sz="1000" b="1" dirty="0">
                <a:latin typeface="Arial" panose="020B0604020202020204" pitchFamily="34" charset="0"/>
                <a:cs typeface="Arial" panose="020B0604020202020204" pitchFamily="34" charset="0"/>
              </a:rPr>
              <a:t>Practice </a:t>
            </a:r>
            <a:r>
              <a:rPr lang="en-GB" sz="1000" b="1" noProof="0" dirty="0">
                <a:latin typeface="Arial" panose="020B0604020202020204" pitchFamily="34" charset="0"/>
                <a:cs typeface="Arial" panose="020B0604020202020204" pitchFamily="34" charset="0"/>
              </a:rPr>
              <a:t>organising</a:t>
            </a:r>
            <a:r>
              <a:rPr lang="en-US" sz="1000" b="1" dirty="0">
                <a:latin typeface="Arial" panose="020B0604020202020204" pitchFamily="34" charset="0"/>
                <a:cs typeface="Arial" panose="020B0604020202020204" pitchFamily="34" charset="0"/>
              </a:rPr>
              <a:t> the daily assessment of a newborn.</a:t>
            </a:r>
          </a:p>
        </p:txBody>
      </p:sp>
    </p:spTree>
    <p:extLst>
      <p:ext uri="{BB962C8B-B14F-4D97-AF65-F5344CB8AC3E}">
        <p14:creationId xmlns:p14="http://schemas.microsoft.com/office/powerpoint/2010/main" val="33374241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sz="1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16191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sz="1000" b="1" dirty="0">
                <a:latin typeface="Arial" panose="020B0604020202020204" pitchFamily="34" charset="0"/>
                <a:cs typeface="Arial" panose="020B0604020202020204" pitchFamily="34" charset="0"/>
              </a:rPr>
              <a:t>What do you see?</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How is this young adolescent mother interacting with her baby?</a:t>
            </a:r>
          </a:p>
          <a:p>
            <a:pPr marL="171450" indent="-171450">
              <a:buFont typeface="Arial" panose="020B0604020202020204" pitchFamily="34" charset="0"/>
              <a:buChar char="•"/>
            </a:pPr>
            <a:endParaRPr lang="en-GB" sz="1000" dirty="0">
              <a:latin typeface="Arial" panose="020B0604020202020204" pitchFamily="34" charset="0"/>
              <a:cs typeface="Arial" panose="020B0604020202020204" pitchFamily="34" charset="0"/>
            </a:endParaRPr>
          </a:p>
          <a:p>
            <a:pPr marL="0" indent="0">
              <a:buFontTx/>
              <a:buNone/>
            </a:pPr>
            <a:r>
              <a:rPr lang="en-GB" sz="1000" b="1" dirty="0">
                <a:latin typeface="Arial" panose="020B0604020202020204" pitchFamily="34" charset="0"/>
                <a:cs typeface="Arial" panose="020B0604020202020204" pitchFamily="34" charset="0"/>
              </a:rPr>
              <a:t>What do you do?</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How would you assess her mood?</a:t>
            </a:r>
          </a:p>
          <a:p>
            <a:pPr marL="171450" indent="-171450">
              <a:buFont typeface="Arial" panose="020B0604020202020204" pitchFamily="34" charset="0"/>
              <a:buChar char="•"/>
            </a:pPr>
            <a:endParaRPr lang="en-GB" sz="1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43933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1" dirty="0">
                <a:latin typeface="Arial" panose="020B0604020202020204" pitchFamily="34" charset="0"/>
                <a:cs typeface="Arial" panose="020B0604020202020204" pitchFamily="34" charset="0"/>
              </a:rPr>
              <a:t>View video</a:t>
            </a:r>
          </a:p>
          <a:p>
            <a:r>
              <a:rPr lang="en-US" sz="1000" b="0" dirty="0">
                <a:latin typeface="Arial" panose="020B0604020202020204" pitchFamily="34" charset="0"/>
                <a:cs typeface="Arial" panose="020B0604020202020204" pitchFamily="34" charset="0"/>
              </a:rPr>
              <a:t>What new knowledge is presented in this video?</a:t>
            </a:r>
          </a:p>
          <a:p>
            <a:r>
              <a:rPr lang="en-US" sz="1000" b="0" dirty="0">
                <a:latin typeface="Arial" panose="020B0604020202020204" pitchFamily="34" charset="0"/>
                <a:cs typeface="Arial" panose="020B0604020202020204" pitchFamily="34" charset="0"/>
              </a:rPr>
              <a:t>Are there any skills or practices that differ from your current practice?</a:t>
            </a:r>
          </a:p>
          <a:p>
            <a:r>
              <a:rPr lang="en-US" sz="1000" b="0" dirty="0">
                <a:latin typeface="Arial" panose="020B0604020202020204" pitchFamily="34" charset="0"/>
                <a:cs typeface="Arial" panose="020B0604020202020204" pitchFamily="34" charset="0"/>
              </a:rPr>
              <a:t>What provider </a:t>
            </a:r>
            <a:r>
              <a:rPr lang="en-GB" sz="1000" b="0" noProof="0" dirty="0">
                <a:latin typeface="Arial" panose="020B0604020202020204" pitchFamily="34" charset="0"/>
                <a:cs typeface="Arial" panose="020B0604020202020204" pitchFamily="34" charset="0"/>
              </a:rPr>
              <a:t>behaviours</a:t>
            </a:r>
            <a:r>
              <a:rPr lang="en-US" sz="1000" b="0" dirty="0">
                <a:latin typeface="Arial" panose="020B0604020202020204" pitchFamily="34" charset="0"/>
                <a:cs typeface="Arial" panose="020B0604020202020204" pitchFamily="34" charset="0"/>
              </a:rPr>
              <a:t> differ from your current practic</a:t>
            </a:r>
            <a:r>
              <a:rPr lang="en-GB" sz="1000" b="0" noProof="0" dirty="0">
                <a:latin typeface="Arial" panose="020B0604020202020204" pitchFamily="34" charset="0"/>
                <a:cs typeface="Arial" panose="020B0604020202020204" pitchFamily="34" charset="0"/>
              </a:rPr>
              <a:t>e?</a:t>
            </a:r>
          </a:p>
          <a:p>
            <a:r>
              <a:rPr lang="en-US" sz="1000" b="0" dirty="0">
                <a:latin typeface="Arial" panose="020B0604020202020204" pitchFamily="34" charset="0"/>
                <a:cs typeface="Arial" panose="020B0604020202020204" pitchFamily="34" charset="0"/>
              </a:rPr>
              <a:t>Does this video highlight any quality gaps in your facility?</a:t>
            </a:r>
          </a:p>
          <a:p>
            <a:endParaRPr lang="en-US" sz="1000" b="0"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What method is used to screen jaundice in your facility?</a:t>
            </a:r>
          </a:p>
          <a:p>
            <a:endParaRPr lang="en-US" sz="1000" b="1"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When does jaundice become dangerous?  </a:t>
            </a:r>
          </a:p>
          <a:p>
            <a:r>
              <a:rPr lang="en-US" sz="1000" dirty="0">
                <a:latin typeface="Arial" panose="020B0604020202020204" pitchFamily="34" charset="0"/>
                <a:cs typeface="Arial" panose="020B0604020202020204" pitchFamily="34" charset="0"/>
              </a:rPr>
              <a:t>Any jaundice that is visible on the day of birth or jaundice that reaches the palms and soles requires immediate treatment and may need referral.</a:t>
            </a:r>
          </a:p>
          <a:p>
            <a:endParaRPr lang="en-US" sz="1000" dirty="0">
              <a:latin typeface="Arial" panose="020B0604020202020204" pitchFamily="34" charset="0"/>
              <a:cs typeface="Arial" panose="020B0604020202020204" pitchFamily="34" charset="0"/>
            </a:endParaRPr>
          </a:p>
          <a:p>
            <a:endParaRPr lang="en-US" sz="10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17617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000" b="1" err="1">
                <a:solidFill>
                  <a:srgbClr val="24809F"/>
                </a:solidFill>
                <a:latin typeface="Arial" panose="020B0604020202020204" pitchFamily="34" charset="0"/>
                <a:cs typeface="Arial" panose="020B0604020202020204" pitchFamily="34" charset="0"/>
              </a:rPr>
              <a:t>What</a:t>
            </a:r>
            <a:r>
              <a:rPr lang="nb-NO" sz="1000" b="1">
                <a:solidFill>
                  <a:srgbClr val="24809F"/>
                </a:solidFill>
                <a:latin typeface="Arial" panose="020B0604020202020204" pitchFamily="34" charset="0"/>
                <a:cs typeface="Arial" panose="020B0604020202020204" pitchFamily="34" charset="0"/>
              </a:rPr>
              <a:t> </a:t>
            </a:r>
            <a:r>
              <a:rPr lang="nb-NO" sz="1000" b="1" err="1">
                <a:solidFill>
                  <a:srgbClr val="24809F"/>
                </a:solidFill>
                <a:latin typeface="Arial" panose="020B0604020202020204" pitchFamily="34" charset="0"/>
                <a:cs typeface="Arial" panose="020B0604020202020204" pitchFamily="34" charset="0"/>
              </a:rPr>
              <a:t>signs</a:t>
            </a:r>
            <a:r>
              <a:rPr lang="nb-NO" sz="1000" b="1">
                <a:solidFill>
                  <a:srgbClr val="24809F"/>
                </a:solidFill>
                <a:latin typeface="Arial" panose="020B0604020202020204" pitchFamily="34" charset="0"/>
                <a:cs typeface="Arial" panose="020B0604020202020204" pitchFamily="34" charset="0"/>
              </a:rPr>
              <a:t> </a:t>
            </a:r>
            <a:r>
              <a:rPr lang="nb-NO" sz="1000" b="1" err="1">
                <a:solidFill>
                  <a:srgbClr val="24809F"/>
                </a:solidFill>
                <a:latin typeface="Arial" panose="020B0604020202020204" pitchFamily="34" charset="0"/>
                <a:cs typeface="Arial" panose="020B0604020202020204" pitchFamily="34" charset="0"/>
              </a:rPr>
              <a:t>of</a:t>
            </a:r>
            <a:r>
              <a:rPr lang="nb-NO" sz="1000" b="1">
                <a:solidFill>
                  <a:srgbClr val="24809F"/>
                </a:solidFill>
                <a:latin typeface="Arial" panose="020B0604020202020204" pitchFamily="34" charset="0"/>
                <a:cs typeface="Arial" panose="020B0604020202020204" pitchFamily="34" charset="0"/>
              </a:rPr>
              <a:t> </a:t>
            </a:r>
            <a:r>
              <a:rPr lang="nb-NO" sz="1000" b="1" err="1">
                <a:solidFill>
                  <a:srgbClr val="24809F"/>
                </a:solidFill>
                <a:latin typeface="Arial" panose="020B0604020202020204" pitchFamily="34" charset="0"/>
                <a:cs typeface="Arial" panose="020B0604020202020204" pitchFamily="34" charset="0"/>
              </a:rPr>
              <a:t>infection</a:t>
            </a:r>
            <a:r>
              <a:rPr lang="nb-NO" sz="1000" b="1">
                <a:solidFill>
                  <a:srgbClr val="24809F"/>
                </a:solidFill>
                <a:latin typeface="Arial" panose="020B0604020202020204" pitchFamily="34" charset="0"/>
                <a:cs typeface="Arial" panose="020B0604020202020204" pitchFamily="34" charset="0"/>
              </a:rPr>
              <a:t> do </a:t>
            </a:r>
            <a:r>
              <a:rPr lang="nb-NO" sz="1000" b="1" err="1">
                <a:solidFill>
                  <a:srgbClr val="24809F"/>
                </a:solidFill>
                <a:latin typeface="Arial" panose="020B0604020202020204" pitchFamily="34" charset="0"/>
                <a:cs typeface="Arial" panose="020B0604020202020204" pitchFamily="34" charset="0"/>
              </a:rPr>
              <a:t>you</a:t>
            </a:r>
            <a:r>
              <a:rPr lang="nb-NO" sz="1000" b="1">
                <a:solidFill>
                  <a:srgbClr val="24809F"/>
                </a:solidFill>
                <a:latin typeface="Arial" panose="020B0604020202020204" pitchFamily="34" charset="0"/>
                <a:cs typeface="Arial" panose="020B0604020202020204" pitchFamily="34" charset="0"/>
              </a:rPr>
              <a:t> </a:t>
            </a:r>
            <a:r>
              <a:rPr lang="nb-NO" sz="1000" b="1" err="1">
                <a:solidFill>
                  <a:srgbClr val="24809F"/>
                </a:solidFill>
                <a:latin typeface="Arial" panose="020B0604020202020204" pitchFamily="34" charset="0"/>
                <a:cs typeface="Arial" panose="020B0604020202020204" pitchFamily="34" charset="0"/>
              </a:rPr>
              <a:t>look</a:t>
            </a:r>
            <a:r>
              <a:rPr lang="nb-NO" sz="1000" b="1">
                <a:solidFill>
                  <a:srgbClr val="24809F"/>
                </a:solidFill>
                <a:latin typeface="Arial" panose="020B0604020202020204" pitchFamily="34" charset="0"/>
                <a:cs typeface="Arial" panose="020B0604020202020204" pitchFamily="34" charset="0"/>
              </a:rPr>
              <a:t> for in a </a:t>
            </a:r>
            <a:r>
              <a:rPr lang="nb-NO" sz="1000" b="1" err="1">
                <a:solidFill>
                  <a:srgbClr val="24809F"/>
                </a:solidFill>
                <a:latin typeface="Arial" panose="020B0604020202020204" pitchFamily="34" charset="0"/>
                <a:cs typeface="Arial" panose="020B0604020202020204" pitchFamily="34" charset="0"/>
              </a:rPr>
              <a:t>newborn</a:t>
            </a:r>
            <a:r>
              <a:rPr lang="nb-NO" sz="1000" b="1">
                <a:solidFill>
                  <a:srgbClr val="24809F"/>
                </a:solidFill>
                <a:latin typeface="Arial" panose="020B0604020202020204" pitchFamily="34" charset="0"/>
                <a:cs typeface="Arial" panose="020B0604020202020204" pitchFamily="34" charset="0"/>
              </a:rPr>
              <a:t>?</a:t>
            </a:r>
            <a:endParaRPr lang="en-GB" sz="1000" b="1" dirty="0">
              <a:latin typeface="Arial" panose="020B0604020202020204" pitchFamily="34" charset="0"/>
              <a:cs typeface="Arial" panose="020B0604020202020204" pitchFamily="34" charset="0"/>
            </a:endParaRPr>
          </a:p>
          <a:p>
            <a:endParaRPr lang="en-NO"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71193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58439" rtl="0" eaLnBrk="1" fontAlgn="auto" latinLnBrk="0" hangingPunct="1">
              <a:lnSpc>
                <a:spcPct val="100000"/>
              </a:lnSpc>
              <a:spcBef>
                <a:spcPts val="0"/>
              </a:spcBef>
              <a:spcAft>
                <a:spcPts val="0"/>
              </a:spcAft>
              <a:buClrTx/>
              <a:buSzTx/>
              <a:buFontTx/>
              <a:buNone/>
              <a:tabLst/>
              <a:defRPr/>
            </a:pPr>
            <a:r>
              <a:rPr lang="en-US" sz="1000" b="1" dirty="0">
                <a:latin typeface="Arial" panose="020B0604020202020204" pitchFamily="34" charset="0"/>
                <a:cs typeface="Arial" panose="020B0604020202020204" pitchFamily="34" charset="0"/>
              </a:rPr>
              <a:t>What do you see?</a:t>
            </a:r>
          </a:p>
          <a:p>
            <a:pPr marL="0" marR="0" lvl="0" indent="0" algn="l" defTabSz="858439" rtl="0" eaLnBrk="1" fontAlgn="auto" latinLnBrk="0" hangingPunct="1">
              <a:lnSpc>
                <a:spcPct val="100000"/>
              </a:lnSpc>
              <a:spcBef>
                <a:spcPts val="0"/>
              </a:spcBef>
              <a:spcAft>
                <a:spcPts val="0"/>
              </a:spcAft>
              <a:buClrTx/>
              <a:buSzTx/>
              <a:buFontTx/>
              <a:buNone/>
              <a:tabLst/>
              <a:defRPr/>
            </a:pPr>
            <a:r>
              <a:rPr lang="en-US" sz="1000" dirty="0">
                <a:latin typeface="Arial" panose="020B0604020202020204" pitchFamily="34" charset="0"/>
                <a:cs typeface="Arial" panose="020B0604020202020204" pitchFamily="34" charset="0"/>
              </a:rPr>
              <a:t>The umbilicus in the upper left panel is normal.</a:t>
            </a:r>
          </a:p>
          <a:p>
            <a:pPr marL="0" marR="0" lvl="0" indent="0" algn="l" defTabSz="858439" rtl="0" eaLnBrk="1" fontAlgn="auto" latinLnBrk="0" hangingPunct="1">
              <a:lnSpc>
                <a:spcPct val="100000"/>
              </a:lnSpc>
              <a:spcBef>
                <a:spcPts val="0"/>
              </a:spcBef>
              <a:spcAft>
                <a:spcPts val="0"/>
              </a:spcAft>
              <a:buClrTx/>
              <a:buSzTx/>
              <a:buFontTx/>
              <a:buNone/>
              <a:tabLst/>
              <a:defRPr/>
            </a:pPr>
            <a:r>
              <a:rPr lang="en-US" sz="1000" dirty="0">
                <a:latin typeface="Arial" panose="020B0604020202020204" pitchFamily="34" charset="0"/>
                <a:cs typeface="Arial" panose="020B0604020202020204" pitchFamily="34" charset="0"/>
              </a:rPr>
              <a:t>Redness which spreads onto the skin at the base of the cord and the surrounding abdomen (upper right) may indicate an infection, termed omphalitis.</a:t>
            </a:r>
          </a:p>
          <a:p>
            <a:pPr marL="0" marR="0" lvl="0" indent="0" algn="l" defTabSz="858439" rtl="0" eaLnBrk="1" fontAlgn="auto" latinLnBrk="0" hangingPunct="1">
              <a:lnSpc>
                <a:spcPct val="100000"/>
              </a:lnSpc>
              <a:spcBef>
                <a:spcPts val="0"/>
              </a:spcBef>
              <a:spcAft>
                <a:spcPts val="0"/>
              </a:spcAft>
              <a:buClrTx/>
              <a:buSzTx/>
              <a:buFontTx/>
              <a:buNone/>
              <a:tabLst/>
              <a:defRPr/>
            </a:pPr>
            <a:r>
              <a:rPr lang="en-US" sz="1000" dirty="0">
                <a:latin typeface="Arial" panose="020B0604020202020204" pitchFamily="34" charset="0"/>
                <a:cs typeface="Arial" panose="020B0604020202020204" pitchFamily="34" charset="0"/>
              </a:rPr>
              <a:t>Redness can also result from irritation by the dried umbilical stump (lower right) or from skin of the cord adherent to the Wharton’s jelly (lower left).</a:t>
            </a:r>
          </a:p>
          <a:p>
            <a:pPr marL="0" marR="0" lvl="0" indent="0" algn="l" defTabSz="858439" rtl="0" eaLnBrk="1" fontAlgn="auto" latinLnBrk="0" hangingPunct="1">
              <a:lnSpc>
                <a:spcPct val="100000"/>
              </a:lnSpc>
              <a:spcBef>
                <a:spcPts val="0"/>
              </a:spcBef>
              <a:spcAft>
                <a:spcPts val="0"/>
              </a:spcAft>
              <a:buClrTx/>
              <a:buSzTx/>
              <a:buFontTx/>
              <a:buNone/>
              <a:tabLst/>
              <a:defRPr/>
            </a:pPr>
            <a:endParaRPr lang="en-US" sz="1000" dirty="0">
              <a:latin typeface="Arial" panose="020B0604020202020204" pitchFamily="34" charset="0"/>
              <a:cs typeface="Arial" panose="020B0604020202020204" pitchFamily="34" charset="0"/>
            </a:endParaRPr>
          </a:p>
          <a:p>
            <a:pPr marL="0" marR="0" lvl="0" indent="0" algn="l" defTabSz="858439" rtl="0" eaLnBrk="1" fontAlgn="auto" latinLnBrk="0" hangingPunct="1">
              <a:lnSpc>
                <a:spcPct val="100000"/>
              </a:lnSpc>
              <a:spcBef>
                <a:spcPts val="0"/>
              </a:spcBef>
              <a:spcAft>
                <a:spcPts val="0"/>
              </a:spcAft>
              <a:buClrTx/>
              <a:buSzTx/>
              <a:buFontTx/>
              <a:buNone/>
              <a:tabLst/>
              <a:defRPr/>
            </a:pPr>
            <a:r>
              <a:rPr lang="en-US" sz="1000" b="1" dirty="0">
                <a:latin typeface="Arial" panose="020B0604020202020204" pitchFamily="34" charset="0"/>
                <a:cs typeface="Arial" panose="020B0604020202020204" pitchFamily="34" charset="0"/>
              </a:rPr>
              <a:t>What do you do?</a:t>
            </a:r>
          </a:p>
          <a:p>
            <a:pPr marL="0" marR="0" lvl="0" indent="0" algn="l" defTabSz="858439" rtl="0" eaLnBrk="1" fontAlgn="auto" latinLnBrk="0" hangingPunct="1">
              <a:lnSpc>
                <a:spcPct val="100000"/>
              </a:lnSpc>
              <a:spcBef>
                <a:spcPts val="0"/>
              </a:spcBef>
              <a:spcAft>
                <a:spcPts val="0"/>
              </a:spcAft>
              <a:buClrTx/>
              <a:buSzTx/>
              <a:buFontTx/>
              <a:buNone/>
              <a:tabLst/>
              <a:defRPr/>
            </a:pPr>
            <a:r>
              <a:rPr lang="en-US" sz="1000" dirty="0">
                <a:latin typeface="Arial" panose="020B0604020202020204" pitchFamily="34" charset="0"/>
                <a:cs typeface="Arial" panose="020B0604020202020204" pitchFamily="34" charset="0"/>
              </a:rPr>
              <a:t>A newborn with omphalitis requires IV antibiotics; the infection can spread to the bloodstream or cause destruction of tissue of the abdominal wall.</a:t>
            </a:r>
          </a:p>
          <a:p>
            <a:pPr marL="0" marR="0" lvl="0" indent="0" algn="l" defTabSz="858439" rtl="0" eaLnBrk="1" fontAlgn="auto" latinLnBrk="0" hangingPunct="1">
              <a:lnSpc>
                <a:spcPct val="100000"/>
              </a:lnSpc>
              <a:spcBef>
                <a:spcPts val="0"/>
              </a:spcBef>
              <a:spcAft>
                <a:spcPts val="0"/>
              </a:spcAft>
              <a:buClrTx/>
              <a:buSzTx/>
              <a:buFontTx/>
              <a:buNone/>
              <a:tabLst/>
              <a:defRPr/>
            </a:pPr>
            <a:r>
              <a:rPr lang="en-US" sz="1000" dirty="0">
                <a:latin typeface="Arial" panose="020B0604020202020204" pitchFamily="34" charset="0"/>
                <a:cs typeface="Arial" panose="020B0604020202020204" pitchFamily="34" charset="0"/>
              </a:rPr>
              <a:t>Localized redness may disappear with protection of the skin from irritation or making sure the base of the cord is dry.</a:t>
            </a:r>
            <a:endParaRPr lang="en-NO" sz="1000">
              <a:latin typeface="Arial" panose="020B0604020202020204" pitchFamily="34" charset="0"/>
              <a:cs typeface="Arial" panose="020B0604020202020204" pitchFamily="34" charset="0"/>
            </a:endParaRPr>
          </a:p>
          <a:p>
            <a:endParaRPr lang="en-NO"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98915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Arial" panose="020B0604020202020204" pitchFamily="34" charset="0"/>
                <a:cs typeface="Arial" panose="020B0604020202020204" pitchFamily="34" charset="0"/>
              </a:rPr>
              <a:t>Congenital syphilis may have visible signs of nasal discharge (mucopurulent rhinitis) and skin rash (peeling, jaundice). </a:t>
            </a:r>
          </a:p>
          <a:p>
            <a:r>
              <a:rPr lang="en-US" sz="1000" dirty="0">
                <a:latin typeface="Arial" panose="020B0604020202020204" pitchFamily="34" charset="0"/>
                <a:cs typeface="Arial" panose="020B0604020202020204" pitchFamily="34" charset="0"/>
              </a:rPr>
              <a:t>In addition, physical findings include enlarged liver and spleen. </a:t>
            </a:r>
          </a:p>
          <a:p>
            <a:r>
              <a:rPr lang="en-US" sz="1000" dirty="0">
                <a:latin typeface="Arial" panose="020B0604020202020204" pitchFamily="34" charset="0"/>
                <a:cs typeface="Arial" panose="020B0604020202020204" pitchFamily="34" charset="0"/>
              </a:rPr>
              <a:t>Eye findings may include cataracts and inflammation of the retina and optic nerve.</a:t>
            </a:r>
          </a:p>
          <a:p>
            <a:endParaRPr lang="en-US" sz="1000"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What congenital infections are common in your experience?</a:t>
            </a:r>
          </a:p>
          <a:p>
            <a:endParaRPr lang="en-NO"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95562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latin typeface="Arial" panose="020B0604020202020204" pitchFamily="34" charset="0"/>
                <a:cs typeface="Arial" panose="020B0604020202020204" pitchFamily="34" charset="0"/>
              </a:rPr>
              <a:t>Practice measuring weight length and head circumference with locally available equipment and supplies.</a:t>
            </a:r>
          </a:p>
          <a:p>
            <a:endParaRPr lang="en-US" sz="1000" dirty="0">
              <a:latin typeface="Arial" panose="020B0604020202020204" pitchFamily="34" charset="0"/>
              <a:cs typeface="Arial" panose="020B0604020202020204" pitchFamily="34" charset="0"/>
            </a:endParaRPr>
          </a:p>
          <a:p>
            <a:pPr>
              <a:lnSpc>
                <a:spcPct val="150000"/>
              </a:lnSpc>
            </a:pPr>
            <a:r>
              <a:rPr lang="en-US" sz="1000" i="1" dirty="0">
                <a:latin typeface="Arial" panose="020B0604020202020204" pitchFamily="34" charset="0"/>
                <a:cs typeface="Arial" panose="020B0604020202020204" pitchFamily="34" charset="0"/>
              </a:rPr>
              <a:t>To learn more </a:t>
            </a:r>
            <a:br>
              <a:rPr lang="en-US" sz="1000" i="1" dirty="0">
                <a:latin typeface="Arial" panose="020B0604020202020204" pitchFamily="34" charset="0"/>
                <a:cs typeface="Arial" panose="020B0604020202020204" pitchFamily="34" charset="0"/>
              </a:rPr>
            </a:br>
            <a:r>
              <a:rPr lang="en-GB" sz="1000" i="1" baseline="0" dirty="0">
                <a:solidFill>
                  <a:srgbClr val="0000FF"/>
                </a:solidFill>
                <a:effectLst/>
                <a:highlight>
                  <a:srgbClr val="F3F2F1"/>
                </a:highlight>
                <a:latin typeface="Arial" panose="020B0604020202020204" pitchFamily="34" charset="0"/>
                <a:ea typeface="Times New Roman" panose="02020603050405020304" pitchFamily="18" charset="0"/>
                <a:hlinkClick r:id="rId3"/>
              </a:rPr>
              <a:t> How to measure head circumference</a:t>
            </a:r>
            <a:endParaRPr lang="en-NO" sz="1000" i="1" baseline="0" dirty="0">
              <a:effectLst/>
              <a:highlight>
                <a:srgbClr val="FFFFFF"/>
              </a:highlight>
              <a:latin typeface="Arial" panose="020B0604020202020204" pitchFamily="34" charset="0"/>
              <a:ea typeface="Times New Roman" panose="02020603050405020304" pitchFamily="18" charset="0"/>
            </a:endParaRPr>
          </a:p>
          <a:p>
            <a:pPr>
              <a:lnSpc>
                <a:spcPct val="150000"/>
              </a:lnSpc>
            </a:pPr>
            <a:r>
              <a:rPr lang="en-GB" sz="1000" i="1" baseline="0" dirty="0">
                <a:solidFill>
                  <a:srgbClr val="2C363A"/>
                </a:solidFill>
                <a:effectLst/>
                <a:highlight>
                  <a:srgbClr val="FFFFFF"/>
                </a:highlight>
                <a:latin typeface="Arial" panose="020B0604020202020204" pitchFamily="34" charset="0"/>
                <a:ea typeface="Times New Roman" panose="02020603050405020304" pitchFamily="18" charset="0"/>
              </a:rPr>
              <a:t> </a:t>
            </a:r>
            <a:r>
              <a:rPr lang="en-GB" sz="1000" i="1" baseline="0" dirty="0">
                <a:solidFill>
                  <a:srgbClr val="0000FF"/>
                </a:solidFill>
                <a:effectLst/>
                <a:highlight>
                  <a:srgbClr val="F3F2F1"/>
                </a:highlight>
                <a:latin typeface="Arial" panose="020B0604020202020204" pitchFamily="34" charset="0"/>
                <a:ea typeface="Times New Roman" panose="02020603050405020304" pitchFamily="18" charset="0"/>
                <a:hlinkClick r:id="rId4"/>
              </a:rPr>
              <a:t>How to measure length</a:t>
            </a:r>
            <a:endParaRPr lang="en-NO" sz="1000" i="1" baseline="0" dirty="0">
              <a:effectLst/>
              <a:highlight>
                <a:srgbClr val="FFFFFF"/>
              </a:highlight>
              <a:latin typeface="Arial" panose="020B0604020202020204" pitchFamily="34" charset="0"/>
              <a:ea typeface="Times New Roman" panose="02020603050405020304" pitchFamily="18" charset="0"/>
            </a:endParaRPr>
          </a:p>
          <a:p>
            <a:pPr>
              <a:lnSpc>
                <a:spcPct val="150000"/>
              </a:lnSpc>
            </a:pPr>
            <a:r>
              <a:rPr lang="en-GB" sz="1000" i="1" baseline="0" dirty="0">
                <a:solidFill>
                  <a:srgbClr val="2C363A"/>
                </a:solidFill>
                <a:effectLst/>
                <a:highlight>
                  <a:srgbClr val="FFFFFF"/>
                </a:highlight>
                <a:latin typeface="Arial" panose="020B0604020202020204" pitchFamily="34" charset="0"/>
                <a:ea typeface="Times New Roman" panose="02020603050405020304" pitchFamily="18" charset="0"/>
              </a:rPr>
              <a:t> </a:t>
            </a:r>
            <a:r>
              <a:rPr lang="en-GB" sz="1000" i="1" baseline="0" dirty="0">
                <a:solidFill>
                  <a:srgbClr val="0000FF"/>
                </a:solidFill>
                <a:effectLst/>
                <a:highlight>
                  <a:srgbClr val="F3F2F1"/>
                </a:highlight>
                <a:latin typeface="Arial" panose="020B0604020202020204" pitchFamily="34" charset="0"/>
                <a:ea typeface="Times New Roman" panose="02020603050405020304" pitchFamily="18" charset="0"/>
                <a:hlinkClick r:id="rId5"/>
              </a:rPr>
              <a:t>How to weigh accurately</a:t>
            </a:r>
            <a:endParaRPr lang="en-NO" sz="1000" i="1" baseline="0" dirty="0">
              <a:effectLst/>
              <a:highlight>
                <a:srgbClr val="FFFFFF"/>
              </a:highlight>
              <a:latin typeface="Arial" panose="020B0604020202020204" pitchFamily="34" charset="0"/>
              <a:ea typeface="Times New Roman" panose="02020603050405020304" pitchFamily="18" charset="0"/>
            </a:endParaRPr>
          </a:p>
          <a:p>
            <a:br>
              <a:rPr lang="en-GB" sz="1000" kern="100" dirty="0">
                <a:effectLst/>
                <a:latin typeface="Arial" panose="020B0604020202020204" pitchFamily="34" charset="0"/>
                <a:ea typeface="Calibri" panose="020F0502020204030204" pitchFamily="34" charset="0"/>
                <a:cs typeface="Arial" panose="020B0604020202020204" pitchFamily="34" charset="0"/>
              </a:rPr>
            </a:br>
            <a:r>
              <a:rPr lang="en-GB" sz="1000" kern="100" dirty="0">
                <a:effectLst/>
                <a:latin typeface="Arial" panose="020B0604020202020204" pitchFamily="34" charset="0"/>
                <a:ea typeface="Calibri" panose="020F0502020204030204" pitchFamily="34" charset="0"/>
                <a:cs typeface="Arial" panose="020B0604020202020204" pitchFamily="34" charset="0"/>
              </a:rPr>
              <a:t>Are there any skills or practices that differ from your current practice?</a:t>
            </a:r>
          </a:p>
          <a:p>
            <a:pPr>
              <a:lnSpc>
                <a:spcPct val="107000"/>
              </a:lnSpc>
              <a:spcAft>
                <a:spcPts val="800"/>
              </a:spcAft>
            </a:pPr>
            <a:r>
              <a:rPr lang="en-GB" sz="1000" kern="100" dirty="0">
                <a:effectLst/>
                <a:latin typeface="Arial" panose="020B0604020202020204" pitchFamily="34" charset="0"/>
                <a:ea typeface="Calibri" panose="020F0502020204030204" pitchFamily="34" charset="0"/>
                <a:cs typeface="Arial" panose="020B0604020202020204" pitchFamily="34" charset="0"/>
              </a:rPr>
              <a:t>Do these videos highlight any quality gaps in your facility?</a:t>
            </a:r>
          </a:p>
        </p:txBody>
      </p:sp>
    </p:spTree>
    <p:extLst>
      <p:ext uri="{BB962C8B-B14F-4D97-AF65-F5344CB8AC3E}">
        <p14:creationId xmlns:p14="http://schemas.microsoft.com/office/powerpoint/2010/main" val="29168937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AFDA6-CD72-77E4-D8D9-3EBC15B520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C94ACE-A914-D21A-645C-9FA1EA0E6A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CF7FE6-3792-84F5-6F31-D0B1B147FD1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000" b="1" i="0" dirty="0">
                <a:latin typeface="Arial" panose="020B0604020202020204" pitchFamily="34" charset="0"/>
                <a:cs typeface="Arial" panose="020B0604020202020204" pitchFamily="34" charset="0"/>
              </a:rPr>
              <a:t>Simulation</a:t>
            </a:r>
          </a:p>
          <a:p>
            <a:pPr algn="l"/>
            <a:endParaRPr lang="en-US" altLang="zh-CN" sz="1000" b="1" i="0" dirty="0">
              <a:latin typeface="Arial" panose="020B0604020202020204" pitchFamily="34" charset="0"/>
              <a:cs typeface="Arial" panose="020B0604020202020204" pitchFamily="34" charset="0"/>
            </a:endParaRPr>
          </a:p>
          <a:p>
            <a:pPr algn="l"/>
            <a:r>
              <a:rPr lang="en-US" altLang="zh-CN" sz="1000" b="1" i="0" dirty="0">
                <a:latin typeface="Arial" panose="020B0604020202020204" pitchFamily="34" charset="0"/>
                <a:cs typeface="Arial" panose="020B0604020202020204" pitchFamily="34" charset="0"/>
              </a:rPr>
              <a:t>Skills and performance </a:t>
            </a:r>
            <a:r>
              <a:rPr lang="en-US" altLang="zh-CN" sz="1000" b="0" i="0" dirty="0">
                <a:latin typeface="Arial" panose="020B0604020202020204" pitchFamily="34" charset="0"/>
                <a:cs typeface="Arial" panose="020B0604020202020204" pitchFamily="34" charset="0"/>
              </a:rPr>
              <a:t>– participants demonstrate daily re-assessment of the newborn and updating of the care plan.</a:t>
            </a:r>
            <a:endParaRPr lang="en-US" altLang="zh-CN" sz="1000" i="0" dirty="0">
              <a:latin typeface="Arial" panose="020B0604020202020204" pitchFamily="34" charset="0"/>
              <a:cs typeface="Arial" panose="020B0604020202020204" pitchFamily="34" charset="0"/>
            </a:endParaRPr>
          </a:p>
          <a:p>
            <a:pPr marL="228600" marR="0" lvl="0" indent="-228600" algn="l" defTabSz="870393" rtl="0" eaLnBrk="1" fontAlgn="auto" latinLnBrk="0" hangingPunct="1">
              <a:lnSpc>
                <a:spcPct val="100000"/>
              </a:lnSpc>
              <a:spcBef>
                <a:spcPts val="0"/>
              </a:spcBef>
              <a:spcAft>
                <a:spcPts val="0"/>
              </a:spcAft>
              <a:buClrTx/>
              <a:buSzTx/>
              <a:buFont typeface="+mj-lt"/>
              <a:buAutoNum type="arabicPeriod"/>
              <a:tabLst/>
              <a:defRPr/>
            </a:pPr>
            <a:r>
              <a:rPr kumimoji="0" lang="en-US" sz="1000" b="1" i="0" u="none" strike="noStrike" kern="1200" cap="none" spc="0" normalizeH="0" baseline="0" noProof="0" dirty="0">
                <a:ln>
                  <a:noFill/>
                </a:ln>
                <a:solidFill>
                  <a:srgbClr val="A5A5A5">
                    <a:lumMod val="50000"/>
                  </a:srgbClr>
                </a:solidFill>
                <a:effectLst/>
                <a:uLnTx/>
                <a:uFillTx/>
                <a:latin typeface="Arial" panose="020B0604020202020204" pitchFamily="34" charset="0"/>
                <a:ea typeface="+mn-ea"/>
                <a:cs typeface="Arial" panose="020B0604020202020204" pitchFamily="34" charset="0"/>
              </a:rPr>
              <a:t>Asking</a:t>
            </a:r>
            <a:r>
              <a:rPr kumimoji="0" lang="en-US" sz="1000" b="0" i="0" u="none" strike="noStrike" kern="1200" cap="none" spc="0" normalizeH="0" baseline="0" noProof="0" dirty="0">
                <a:ln>
                  <a:noFill/>
                </a:ln>
                <a:solidFill>
                  <a:srgbClr val="A5A5A5">
                    <a:lumMod val="50000"/>
                  </a:srgbClr>
                </a:solidFill>
                <a:effectLst/>
                <a:uLnTx/>
                <a:uFillTx/>
                <a:latin typeface="Arial" panose="020B0604020202020204" pitchFamily="34" charset="0"/>
                <a:ea typeface="+mn-ea"/>
                <a:cs typeface="Arial" panose="020B0604020202020204" pitchFamily="34" charset="0"/>
              </a:rPr>
              <a:t> the mother about her baby and any concerns – </a:t>
            </a:r>
            <a:r>
              <a:rPr kumimoji="0" lang="en-US" sz="1000" b="1" i="0" u="none" strike="noStrike" kern="1200" cap="none" spc="0" normalizeH="0" baseline="0" noProof="0" dirty="0">
                <a:ln>
                  <a:noFill/>
                </a:ln>
                <a:solidFill>
                  <a:srgbClr val="A5A5A5">
                    <a:lumMod val="50000"/>
                  </a:srgbClr>
                </a:solidFill>
                <a:effectLst/>
                <a:uLnTx/>
                <a:uFillTx/>
                <a:latin typeface="Arial" panose="020B0604020202020204" pitchFamily="34" charset="0"/>
                <a:ea typeface="+mn-ea"/>
                <a:cs typeface="Arial" panose="020B0604020202020204" pitchFamily="34" charset="0"/>
              </a:rPr>
              <a:t>the baby is not feeding and his abdomen is distended</a:t>
            </a:r>
            <a:br>
              <a:rPr kumimoji="0" lang="en-US" sz="1000" b="1" i="0" u="none" strike="noStrike" kern="1200" cap="none" spc="0" normalizeH="0" baseline="0" noProof="0" dirty="0">
                <a:ln>
                  <a:noFill/>
                </a:ln>
                <a:solidFill>
                  <a:srgbClr val="A5A5A5">
                    <a:lumMod val="50000"/>
                  </a:srgbClr>
                </a:solidFill>
                <a:effectLst/>
                <a:uLnTx/>
                <a:uFillTx/>
                <a:latin typeface="Arial" panose="020B0604020202020204" pitchFamily="34" charset="0"/>
                <a:ea typeface="+mn-ea"/>
                <a:cs typeface="Arial" panose="020B0604020202020204" pitchFamily="34" charset="0"/>
              </a:rPr>
            </a:br>
            <a:endParaRPr kumimoji="0" lang="nb-NO" sz="500" b="1" i="0" u="none" strike="noStrike" kern="1200" cap="none" spc="0" normalizeH="0" baseline="0" noProof="0" dirty="0">
              <a:ln>
                <a:noFill/>
              </a:ln>
              <a:solidFill>
                <a:srgbClr val="A5A5A5">
                  <a:lumMod val="50000"/>
                </a:srgbClr>
              </a:solidFill>
              <a:effectLst/>
              <a:uLnTx/>
              <a:uFillTx/>
              <a:latin typeface="Arial" panose="020B0604020202020204" pitchFamily="34" charset="0"/>
              <a:ea typeface="+mn-ea"/>
              <a:cs typeface="Arial" panose="020B0604020202020204" pitchFamily="34" charset="0"/>
            </a:endParaRPr>
          </a:p>
          <a:p>
            <a:pPr marL="228600" marR="0" lvl="0" indent="-228600" algn="l" defTabSz="870393" rtl="0" eaLnBrk="1" fontAlgn="auto" latinLnBrk="0" hangingPunct="1">
              <a:lnSpc>
                <a:spcPct val="100000"/>
              </a:lnSpc>
              <a:spcBef>
                <a:spcPts val="0"/>
              </a:spcBef>
              <a:spcAft>
                <a:spcPts val="0"/>
              </a:spcAft>
              <a:buClrTx/>
              <a:buSzTx/>
              <a:buFont typeface="+mj-lt"/>
              <a:buAutoNum type="arabicPeriod"/>
              <a:tabLst/>
              <a:defRPr/>
            </a:pPr>
            <a:r>
              <a:rPr kumimoji="0" lang="en-US" sz="1000" b="1" i="0" u="none" strike="noStrike" kern="1200" cap="none" spc="0" normalizeH="0" baseline="0" noProof="0" dirty="0">
                <a:ln>
                  <a:noFill/>
                </a:ln>
                <a:solidFill>
                  <a:srgbClr val="A5A5A5">
                    <a:lumMod val="50000"/>
                  </a:srgbClr>
                </a:solidFill>
                <a:effectLst/>
                <a:uLnTx/>
                <a:uFillTx/>
                <a:latin typeface="Arial" panose="020B0604020202020204" pitchFamily="34" charset="0"/>
                <a:ea typeface="+mn-ea"/>
                <a:cs typeface="Arial" panose="020B0604020202020204" pitchFamily="34" charset="0"/>
              </a:rPr>
              <a:t>Checking</a:t>
            </a:r>
            <a:r>
              <a:rPr kumimoji="0" lang="en-US" sz="1000" b="0" i="0" u="none" strike="noStrike" kern="1200" cap="none" spc="0" normalizeH="0" baseline="0" noProof="0" dirty="0">
                <a:ln>
                  <a:noFill/>
                </a:ln>
                <a:solidFill>
                  <a:srgbClr val="A5A5A5">
                    <a:lumMod val="50000"/>
                  </a:srgbClr>
                </a:solidFill>
                <a:effectLst/>
                <a:uLnTx/>
                <a:uFillTx/>
                <a:latin typeface="Arial" panose="020B0604020202020204" pitchFamily="34" charset="0"/>
                <a:ea typeface="+mn-ea"/>
                <a:cs typeface="Arial" panose="020B0604020202020204" pitchFamily="34" charset="0"/>
              </a:rPr>
              <a:t> the notes of the mother and of the baby. </a:t>
            </a:r>
          </a:p>
          <a:p>
            <a:pPr marL="457200" lvl="1" indent="-171450">
              <a:lnSpc>
                <a:spcPct val="100000"/>
              </a:lnSpc>
              <a:spcBef>
                <a:spcPts val="0"/>
              </a:spcBef>
              <a:buFont typeface="Arial" panose="020B0604020202020204" pitchFamily="34" charset="0"/>
              <a:buChar char="•"/>
              <a:defRPr/>
            </a:pPr>
            <a:r>
              <a:rPr lang="en-US" sz="1000" i="0" dirty="0">
                <a:solidFill>
                  <a:srgbClr val="A5A5A5">
                    <a:lumMod val="50000"/>
                  </a:srgbClr>
                </a:solidFill>
                <a:latin typeface="Arial" panose="020B0604020202020204" pitchFamily="34" charset="0"/>
                <a:cs typeface="Arial" panose="020B0604020202020204" pitchFamily="34" charset="0"/>
              </a:rPr>
              <a:t>Temperature – last temperature 36.5°C taken 4 hours ago</a:t>
            </a:r>
          </a:p>
          <a:p>
            <a:pPr marL="457200" lvl="1" indent="-171450">
              <a:lnSpc>
                <a:spcPct val="100000"/>
              </a:lnSpc>
              <a:spcBef>
                <a:spcPts val="0"/>
              </a:spcBef>
              <a:buFont typeface="Arial" panose="020B0604020202020204" pitchFamily="34" charset="0"/>
              <a:buChar char="•"/>
              <a:defRPr/>
            </a:pPr>
            <a:r>
              <a:rPr kumimoji="0" lang="en-US" sz="1000" b="0" i="0" u="none" strike="noStrike" kern="1200" cap="none" spc="0" normalizeH="0" baseline="0" noProof="0" dirty="0">
                <a:ln>
                  <a:noFill/>
                </a:ln>
                <a:solidFill>
                  <a:srgbClr val="A5A5A5">
                    <a:lumMod val="50000"/>
                  </a:srgbClr>
                </a:solidFill>
                <a:effectLst/>
                <a:uLnTx/>
                <a:uFillTx/>
                <a:latin typeface="Arial" panose="020B0604020202020204" pitchFamily="34" charset="0"/>
                <a:cs typeface="Arial" panose="020B0604020202020204" pitchFamily="34" charset="0"/>
              </a:rPr>
              <a:t>Weight – 1900 grams</a:t>
            </a:r>
          </a:p>
          <a:p>
            <a:pPr marL="457200" lvl="1" indent="-171450">
              <a:lnSpc>
                <a:spcPct val="100000"/>
              </a:lnSpc>
              <a:spcBef>
                <a:spcPts val="0"/>
              </a:spcBef>
              <a:buFont typeface="Arial" panose="020B0604020202020204" pitchFamily="34" charset="0"/>
              <a:buChar char="•"/>
              <a:defRPr/>
            </a:pPr>
            <a:r>
              <a:rPr lang="en-US" sz="1000" i="0" dirty="0">
                <a:solidFill>
                  <a:srgbClr val="A5A5A5">
                    <a:lumMod val="50000"/>
                  </a:srgbClr>
                </a:solidFill>
                <a:latin typeface="Arial" panose="020B0604020202020204" pitchFamily="34" charset="0"/>
                <a:cs typeface="Arial" panose="020B0604020202020204" pitchFamily="34" charset="0"/>
              </a:rPr>
              <a:t>Intake and output – normal wet diapers, no stool today</a:t>
            </a:r>
          </a:p>
          <a:p>
            <a:pPr marL="457200" lvl="1" indent="-171450">
              <a:lnSpc>
                <a:spcPct val="100000"/>
              </a:lnSpc>
              <a:spcBef>
                <a:spcPts val="0"/>
              </a:spcBef>
              <a:buFont typeface="Arial" panose="020B0604020202020204" pitchFamily="34" charset="0"/>
              <a:buChar char="•"/>
              <a:defRPr/>
            </a:pPr>
            <a:r>
              <a:rPr kumimoji="0" lang="en-US" sz="1000" b="0" i="0" u="none" strike="noStrike" kern="1200" cap="none" spc="0" normalizeH="0" baseline="0" noProof="0" dirty="0">
                <a:ln>
                  <a:noFill/>
                </a:ln>
                <a:solidFill>
                  <a:srgbClr val="A5A5A5">
                    <a:lumMod val="50000"/>
                  </a:srgbClr>
                </a:solidFill>
                <a:effectLst/>
                <a:uLnTx/>
                <a:uFillTx/>
                <a:latin typeface="Arial" panose="020B0604020202020204" pitchFamily="34" charset="0"/>
                <a:cs typeface="Arial" panose="020B0604020202020204" pitchFamily="34" charset="0"/>
              </a:rPr>
              <a:t>Any conditions needing treatment – none</a:t>
            </a:r>
            <a:br>
              <a:rPr kumimoji="0" lang="en-US" sz="1000" b="0" i="0" u="none" strike="noStrike" kern="1200" cap="none" spc="0" normalizeH="0" baseline="0" noProof="0" dirty="0">
                <a:ln>
                  <a:noFill/>
                </a:ln>
                <a:solidFill>
                  <a:srgbClr val="A5A5A5">
                    <a:lumMod val="50000"/>
                  </a:srgbClr>
                </a:solidFill>
                <a:effectLst/>
                <a:uLnTx/>
                <a:uFillTx/>
                <a:latin typeface="Arial" panose="020B0604020202020204" pitchFamily="34" charset="0"/>
                <a:cs typeface="Arial" panose="020B0604020202020204" pitchFamily="34" charset="0"/>
              </a:rPr>
            </a:br>
            <a:endParaRPr kumimoji="0" lang="nb-NO" sz="500" b="0" i="0" u="none" strike="noStrike" kern="1200" cap="none" spc="0" normalizeH="0" baseline="0" noProof="0" dirty="0">
              <a:ln>
                <a:noFill/>
              </a:ln>
              <a:solidFill>
                <a:srgbClr val="A5A5A5">
                  <a:lumMod val="50000"/>
                </a:srgbClr>
              </a:solidFill>
              <a:effectLst/>
              <a:uLnTx/>
              <a:uFillTx/>
              <a:latin typeface="Arial" panose="020B0604020202020204" pitchFamily="34" charset="0"/>
              <a:cs typeface="Arial" panose="020B0604020202020204" pitchFamily="34" charset="0"/>
            </a:endParaRPr>
          </a:p>
          <a:p>
            <a:pPr marL="229325" marR="0" lvl="0" indent="-228600" algn="l" defTabSz="870393" rtl="0" eaLnBrk="1" fontAlgn="auto" latinLnBrk="0" hangingPunct="1">
              <a:lnSpc>
                <a:spcPct val="100000"/>
              </a:lnSpc>
              <a:spcBef>
                <a:spcPts val="0"/>
              </a:spcBef>
              <a:spcAft>
                <a:spcPts val="0"/>
              </a:spcAft>
              <a:buClrTx/>
              <a:buSzTx/>
              <a:buFont typeface="+mj-lt"/>
              <a:buAutoNum type="arabicPeriod"/>
              <a:tabLst/>
              <a:defRPr/>
            </a:pPr>
            <a:r>
              <a:rPr lang="en-GB" sz="1000" b="1" i="0" noProof="0" dirty="0">
                <a:solidFill>
                  <a:srgbClr val="A5A5A5">
                    <a:lumMod val="50000"/>
                  </a:srgbClr>
                </a:solidFill>
                <a:latin typeface="Arial" panose="020B0604020202020204" pitchFamily="34" charset="0"/>
                <a:cs typeface="Arial" panose="020B0604020202020204" pitchFamily="34" charset="0"/>
              </a:rPr>
              <a:t>Examining </a:t>
            </a:r>
            <a:r>
              <a:rPr lang="en-GB" sz="1000" i="0" noProof="0" dirty="0">
                <a:solidFill>
                  <a:srgbClr val="A5A5A5">
                    <a:lumMod val="50000"/>
                  </a:srgbClr>
                </a:solidFill>
                <a:latin typeface="Arial" panose="020B0604020202020204" pitchFamily="34" charset="0"/>
                <a:cs typeface="Arial" panose="020B0604020202020204" pitchFamily="34" charset="0"/>
              </a:rPr>
              <a:t>the baby</a:t>
            </a:r>
            <a:endParaRPr kumimoji="0" lang="nb-NO" sz="1000" b="1" i="0" u="none" strike="noStrike" kern="1200" cap="none" spc="0" normalizeH="0" baseline="0" noProof="0" dirty="0">
              <a:ln>
                <a:noFill/>
              </a:ln>
              <a:solidFill>
                <a:srgbClr val="A5A5A5">
                  <a:lumMod val="50000"/>
                </a:srgbClr>
              </a:solidFill>
              <a:effectLst/>
              <a:uLnTx/>
              <a:uFillTx/>
              <a:latin typeface="Arial" panose="020B0604020202020204" pitchFamily="34" charset="0"/>
              <a:ea typeface="+mn-ea"/>
              <a:cs typeface="Arial" panose="020B0604020202020204" pitchFamily="34" charset="0"/>
            </a:endParaRPr>
          </a:p>
          <a:p>
            <a:pPr marL="457200" marR="0" lvl="1" indent="-228600" algn="l" defTabSz="87039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i="0" dirty="0">
                <a:solidFill>
                  <a:srgbClr val="A5A5A5">
                    <a:lumMod val="50000"/>
                  </a:srgbClr>
                </a:solidFill>
                <a:latin typeface="Arial" panose="020B0604020202020204" pitchFamily="34" charset="0"/>
                <a:cs typeface="Arial" panose="020B0604020202020204" pitchFamily="34" charset="0"/>
              </a:rPr>
              <a:t>Look and listen (breathing, cry)</a:t>
            </a:r>
            <a:r>
              <a:rPr kumimoji="0" lang="en-US" sz="1000" b="0" i="0" u="none" strike="noStrike" kern="1200" cap="none" spc="0" normalizeH="0" baseline="0" noProof="0" dirty="0">
                <a:ln>
                  <a:noFill/>
                </a:ln>
                <a:solidFill>
                  <a:srgbClr val="A5A5A5">
                    <a:lumMod val="50000"/>
                  </a:srgbClr>
                </a:solidFill>
                <a:effectLst/>
                <a:uLnTx/>
                <a:uFillTx/>
                <a:latin typeface="Arial" panose="020B0604020202020204" pitchFamily="34" charset="0"/>
                <a:ea typeface="+mn-ea"/>
                <a:cs typeface="Arial" panose="020B0604020202020204" pitchFamily="34" charset="0"/>
              </a:rPr>
              <a:t> </a:t>
            </a:r>
            <a:r>
              <a:rPr kumimoji="0" lang="en-US" sz="1000" b="1" i="0" u="none" strike="noStrike" kern="1200" cap="none" spc="0" normalizeH="0" baseline="0" noProof="0" dirty="0">
                <a:ln>
                  <a:noFill/>
                </a:ln>
                <a:solidFill>
                  <a:srgbClr val="A5A5A5">
                    <a:lumMod val="50000"/>
                  </a:srgbClr>
                </a:solidFill>
                <a:effectLst/>
                <a:uLnTx/>
                <a:uFillTx/>
                <a:latin typeface="Arial" panose="020B0604020202020204" pitchFamily="34" charset="0"/>
                <a:ea typeface="+mn-ea"/>
                <a:cs typeface="Arial" panose="020B0604020202020204" pitchFamily="34" charset="0"/>
              </a:rPr>
              <a:t>BEFORE</a:t>
            </a:r>
            <a:r>
              <a:rPr kumimoji="0" lang="en-US" sz="1000" b="0" i="0" u="none" strike="noStrike" kern="1200" cap="none" spc="0" normalizeH="0" baseline="0" noProof="0" dirty="0">
                <a:ln>
                  <a:noFill/>
                </a:ln>
                <a:solidFill>
                  <a:srgbClr val="A5A5A5">
                    <a:lumMod val="50000"/>
                  </a:srgbClr>
                </a:solidFill>
                <a:effectLst/>
                <a:uLnTx/>
                <a:uFillTx/>
                <a:latin typeface="Arial" panose="020B0604020202020204" pitchFamily="34" charset="0"/>
                <a:ea typeface="+mn-ea"/>
                <a:cs typeface="Arial" panose="020B0604020202020204" pitchFamily="34" charset="0"/>
              </a:rPr>
              <a:t> touching</a:t>
            </a:r>
            <a:endParaRPr kumimoji="0" lang="nb-NO" sz="1000" b="0" i="0" u="none" strike="noStrike" kern="1200" cap="none" spc="0" normalizeH="0" baseline="0" noProof="0" dirty="0">
              <a:ln>
                <a:noFill/>
              </a:ln>
              <a:solidFill>
                <a:srgbClr val="A5A5A5">
                  <a:lumMod val="50000"/>
                </a:srgbClr>
              </a:solidFill>
              <a:effectLst/>
              <a:uLnTx/>
              <a:uFillTx/>
              <a:latin typeface="Arial" panose="020B0604020202020204" pitchFamily="34" charset="0"/>
              <a:ea typeface="+mn-ea"/>
              <a:cs typeface="Arial" panose="020B0604020202020204" pitchFamily="34" charset="0"/>
            </a:endParaRPr>
          </a:p>
          <a:p>
            <a:pPr marL="457200" marR="0" lvl="1" indent="-228600" algn="l" defTabSz="87039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i="0" dirty="0">
                <a:solidFill>
                  <a:srgbClr val="A5A5A5">
                    <a:lumMod val="50000"/>
                  </a:srgbClr>
                </a:solidFill>
                <a:latin typeface="Arial" panose="020B0604020202020204" pitchFamily="34" charset="0"/>
                <a:cs typeface="Arial" panose="020B0604020202020204" pitchFamily="34" charset="0"/>
              </a:rPr>
              <a:t>Note</a:t>
            </a:r>
            <a:r>
              <a:rPr lang="en-US" sz="1000" i="0" noProof="0" dirty="0">
                <a:solidFill>
                  <a:srgbClr val="A5A5A5">
                    <a:lumMod val="50000"/>
                  </a:srgbClr>
                </a:solidFill>
                <a:latin typeface="Arial" panose="020B0604020202020204" pitchFamily="34" charset="0"/>
                <a:cs typeface="Arial" panose="020B0604020202020204" pitchFamily="34" charset="0"/>
              </a:rPr>
              <a:t> changes (jaundice, infection) – </a:t>
            </a:r>
            <a:r>
              <a:rPr lang="en-US" sz="1000" b="1" i="0" noProof="0" dirty="0">
                <a:solidFill>
                  <a:srgbClr val="FF0000"/>
                </a:solidFill>
                <a:latin typeface="Arial" panose="020B0604020202020204" pitchFamily="34" charset="0"/>
                <a:cs typeface="Arial" panose="020B0604020202020204" pitchFamily="34" charset="0"/>
              </a:rPr>
              <a:t>full, tense abdomen with redness of abdominal wall</a:t>
            </a:r>
          </a:p>
          <a:p>
            <a:pPr marL="457200" marR="0" lvl="1" indent="-228600" algn="l" defTabSz="87039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dirty="0">
                <a:ln>
                  <a:noFill/>
                </a:ln>
                <a:solidFill>
                  <a:srgbClr val="A5A5A5">
                    <a:lumMod val="50000"/>
                  </a:srgbClr>
                </a:solidFill>
                <a:effectLst/>
                <a:uLnTx/>
                <a:uFillTx/>
                <a:latin typeface="Arial" panose="020B0604020202020204" pitchFamily="34" charset="0"/>
                <a:ea typeface="+mn-ea"/>
                <a:cs typeface="Arial" panose="020B0604020202020204" pitchFamily="34" charset="0"/>
              </a:rPr>
              <a:t>Identify </a:t>
            </a:r>
            <a:r>
              <a:rPr kumimoji="0" lang="en-US" sz="1000" b="0" i="0" u="none" strike="noStrike" kern="1200" cap="none" spc="0" normalizeH="0" baseline="0" dirty="0">
                <a:ln>
                  <a:noFill/>
                </a:ln>
                <a:solidFill>
                  <a:srgbClr val="C00000"/>
                </a:solidFill>
                <a:effectLst/>
                <a:uLnTx/>
                <a:uFillTx/>
                <a:latin typeface="Arial" panose="020B0604020202020204" pitchFamily="34" charset="0"/>
                <a:ea typeface="+mn-ea"/>
                <a:cs typeface="Arial" panose="020B0604020202020204" pitchFamily="34" charset="0"/>
              </a:rPr>
              <a:t>Danger Signs – </a:t>
            </a:r>
            <a:r>
              <a:rPr kumimoji="0" lang="en-US" sz="1000" b="1" i="0" u="none" strike="noStrike" kern="1200" cap="none" spc="0" normalizeH="0" baseline="0" dirty="0">
                <a:ln>
                  <a:noFill/>
                </a:ln>
                <a:solidFill>
                  <a:srgbClr val="C00000"/>
                </a:solidFill>
                <a:effectLst/>
                <a:uLnTx/>
                <a:uFillTx/>
                <a:latin typeface="Arial" panose="020B0604020202020204" pitchFamily="34" charset="0"/>
                <a:ea typeface="+mn-ea"/>
                <a:cs typeface="Arial" panose="020B0604020202020204" pitchFamily="34" charset="0"/>
              </a:rPr>
              <a:t>not feeding</a:t>
            </a:r>
            <a:br>
              <a:rPr kumimoji="0" lang="en-US" sz="1000" b="1" i="0" u="none" strike="noStrike" kern="1200" cap="none" spc="0" normalizeH="0" baseline="0" dirty="0">
                <a:ln>
                  <a:noFill/>
                </a:ln>
                <a:solidFill>
                  <a:srgbClr val="C00000"/>
                </a:solidFill>
                <a:effectLst/>
                <a:uLnTx/>
                <a:uFillTx/>
                <a:latin typeface="Arial" panose="020B0604020202020204" pitchFamily="34" charset="0"/>
                <a:ea typeface="+mn-ea"/>
                <a:cs typeface="Arial" panose="020B0604020202020204" pitchFamily="34" charset="0"/>
              </a:rPr>
            </a:br>
            <a:endParaRPr kumimoji="0" lang="en-US" sz="5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228600" marR="0" lvl="0" indent="-228600" algn="l" defTabSz="870393" rtl="0" eaLnBrk="1" fontAlgn="auto" latinLnBrk="0" hangingPunct="1">
              <a:lnSpc>
                <a:spcPct val="100000"/>
              </a:lnSpc>
              <a:spcBef>
                <a:spcPts val="0"/>
              </a:spcBef>
              <a:spcAft>
                <a:spcPts val="0"/>
              </a:spcAft>
              <a:buClrTx/>
              <a:buSzTx/>
              <a:buFont typeface="+mj-lt"/>
              <a:buAutoNum type="arabicPeriod"/>
              <a:tabLst/>
              <a:defRPr/>
            </a:pPr>
            <a:r>
              <a:rPr kumimoji="0" lang="en-US" sz="1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Identifying </a:t>
            </a:r>
            <a:r>
              <a:rPr kumimoji="0" lang="en-US" sz="1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 need for advanced care and antibiotics.</a:t>
            </a:r>
          </a:p>
          <a:p>
            <a:pPr marL="228600" marR="0" lvl="0" indent="-228600" algn="l" defTabSz="870393" rtl="0" eaLnBrk="1" fontAlgn="auto" latinLnBrk="0" hangingPunct="1">
              <a:lnSpc>
                <a:spcPct val="100000"/>
              </a:lnSpc>
              <a:spcBef>
                <a:spcPts val="0"/>
              </a:spcBef>
              <a:spcAft>
                <a:spcPts val="0"/>
              </a:spcAft>
              <a:buClrTx/>
              <a:buSzTx/>
              <a:buFont typeface="+mj-lt"/>
              <a:buAutoNum type="arabicPeriod"/>
              <a:tabLst/>
              <a:defRPr/>
            </a:pPr>
            <a:r>
              <a:rPr kumimoji="0" lang="en-US" sz="1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Communicating </a:t>
            </a:r>
            <a:r>
              <a:rPr kumimoji="0" lang="en-US" sz="1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with the mother.</a:t>
            </a:r>
          </a:p>
          <a:p>
            <a:pPr marL="4377" marR="0" lvl="0" indent="0" algn="l" defTabSz="870393" rtl="0" eaLnBrk="1" fontAlgn="auto" latinLnBrk="0" hangingPunct="1">
              <a:lnSpc>
                <a:spcPct val="110000"/>
              </a:lnSpc>
              <a:spcBef>
                <a:spcPts val="300"/>
              </a:spcBef>
              <a:spcAft>
                <a:spcPts val="0"/>
              </a:spcAft>
              <a:buClrTx/>
              <a:buSzTx/>
              <a:buFont typeface="Arial" panose="020B0604020202020204" pitchFamily="34" charset="0"/>
              <a:buNone/>
              <a:tabLst/>
              <a:defRPr/>
            </a:pPr>
            <a:endParaRPr kumimoji="0" lang="en-US" sz="1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377" marR="0" lvl="0" indent="0" algn="l" defTabSz="870393" rtl="0" eaLnBrk="1" fontAlgn="auto" latinLnBrk="0" hangingPunct="1">
              <a:lnSpc>
                <a:spcPct val="110000"/>
              </a:lnSpc>
              <a:spcBef>
                <a:spcPts val="300"/>
              </a:spcBef>
              <a:spcAft>
                <a:spcPts val="0"/>
              </a:spcAft>
              <a:buClrTx/>
              <a:buSzTx/>
              <a:buFontTx/>
              <a:buNone/>
              <a:tabLst/>
              <a:defRPr/>
            </a:pPr>
            <a:r>
              <a:rPr kumimoji="0" lang="en-US" sz="1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Debriefing </a:t>
            </a:r>
            <a:r>
              <a:rPr kumimoji="0" lang="en-US" sz="1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participants self-reflect and give feedback to one another in their roles.</a:t>
            </a:r>
            <a:endParaRPr kumimoji="0" lang="en-US" sz="1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377" marR="0" lvl="0" indent="0" algn="l" defTabSz="870393" rtl="0" eaLnBrk="1" fontAlgn="auto" latinLnBrk="0" hangingPunct="1">
              <a:lnSpc>
                <a:spcPct val="110000"/>
              </a:lnSpc>
              <a:spcBef>
                <a:spcPts val="300"/>
              </a:spcBef>
              <a:spcAft>
                <a:spcPts val="0"/>
              </a:spcAft>
              <a:buClrTx/>
              <a:buSzTx/>
              <a:buFontTx/>
              <a:buNone/>
              <a:tabLst/>
              <a:defRPr/>
            </a:pPr>
            <a:r>
              <a:rPr kumimoji="0" lang="en-US" sz="1000" b="0" i="1"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Provision of care (performance objectives):</a:t>
            </a:r>
          </a:p>
          <a:p>
            <a:pPr marL="175827" marR="0" lvl="0" indent="-171450" algn="l" defTabSz="870393" rtl="0" eaLnBrk="1" fontAlgn="auto" latinLnBrk="0" hangingPunct="1">
              <a:lnSpc>
                <a:spcPct val="110000"/>
              </a:lnSpc>
              <a:spcBef>
                <a:spcPts val="3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What was done well?</a:t>
            </a:r>
          </a:p>
          <a:p>
            <a:pPr marL="175827" marR="0" lvl="0" indent="-171450" algn="l" defTabSz="870393" rtl="0" eaLnBrk="1" fontAlgn="auto" latinLnBrk="0" hangingPunct="1">
              <a:lnSpc>
                <a:spcPct val="110000"/>
              </a:lnSpc>
              <a:spcBef>
                <a:spcPts val="3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What could have been done better?</a:t>
            </a:r>
          </a:p>
          <a:p>
            <a:pPr marL="175827" marR="0" lvl="0" indent="-171450" algn="l" defTabSz="870393" rtl="0" eaLnBrk="1" fontAlgn="auto" latinLnBrk="0" hangingPunct="1">
              <a:lnSpc>
                <a:spcPct val="110000"/>
              </a:lnSpc>
              <a:spcBef>
                <a:spcPts val="3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What will you change the next time?</a:t>
            </a:r>
          </a:p>
          <a:p>
            <a:pPr marL="175827" marR="0" lvl="0" indent="-171450" algn="l" defTabSz="870393" rtl="0" eaLnBrk="1" fontAlgn="auto" latinLnBrk="0" hangingPunct="1">
              <a:lnSpc>
                <a:spcPct val="110000"/>
              </a:lnSpc>
              <a:spcBef>
                <a:spcPts val="3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Was data recorded and used?</a:t>
            </a:r>
            <a:endParaRPr kumimoji="0" lang="en-US" sz="1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377" marR="0" lvl="0" indent="0" algn="l" defTabSz="870393" rtl="0" eaLnBrk="1" fontAlgn="auto" latinLnBrk="0" hangingPunct="1">
              <a:lnSpc>
                <a:spcPct val="110000"/>
              </a:lnSpc>
              <a:spcBef>
                <a:spcPts val="300"/>
              </a:spcBef>
              <a:spcAft>
                <a:spcPts val="0"/>
              </a:spcAft>
              <a:buClrTx/>
              <a:buSzTx/>
              <a:buFont typeface="Arial" panose="020B0604020202020204" pitchFamily="34" charset="0"/>
              <a:buNone/>
              <a:tabLst/>
              <a:defRPr/>
            </a:pPr>
            <a:r>
              <a:rPr kumimoji="0" lang="en-US" sz="1000" b="0" i="1"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Experience of care:</a:t>
            </a:r>
          </a:p>
          <a:p>
            <a:pPr marL="175827" marR="0" lvl="0" indent="-171450" algn="l" defTabSz="870393" rtl="0" eaLnBrk="1" fontAlgn="auto" latinLnBrk="0" hangingPunct="1">
              <a:lnSpc>
                <a:spcPct val="110000"/>
              </a:lnSpc>
              <a:spcBef>
                <a:spcPts val="3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Did the health workers explain their actions and findings?</a:t>
            </a:r>
          </a:p>
          <a:p>
            <a:pPr marL="175827" marR="0" lvl="0" indent="-171450" algn="l" defTabSz="870393" rtl="0" eaLnBrk="1" fontAlgn="auto" latinLnBrk="0" hangingPunct="1">
              <a:lnSpc>
                <a:spcPct val="110000"/>
              </a:lnSpc>
              <a:spcBef>
                <a:spcPts val="3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Was the mother’s understanding of the plan confirmed and her consent obtained?</a:t>
            </a:r>
          </a:p>
          <a:p>
            <a:pPr marL="175827" marR="0" lvl="0" indent="-171450" algn="l" defTabSz="870393" rtl="0" eaLnBrk="1" fontAlgn="auto" latinLnBrk="0" hangingPunct="1">
              <a:lnSpc>
                <a:spcPct val="110000"/>
              </a:lnSpc>
              <a:spcBef>
                <a:spcPts val="3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Was handling of the baby gentle?</a:t>
            </a:r>
          </a:p>
          <a:p>
            <a:pPr marL="175827" marR="0" lvl="0" indent="-171450" algn="l" defTabSz="870393" rtl="0" eaLnBrk="1" fontAlgn="auto" latinLnBrk="0" hangingPunct="1">
              <a:lnSpc>
                <a:spcPct val="110000"/>
              </a:lnSpc>
              <a:spcBef>
                <a:spcPts val="3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Were infection practices followed?</a:t>
            </a:r>
          </a:p>
        </p:txBody>
      </p:sp>
    </p:spTree>
    <p:extLst>
      <p:ext uri="{BB962C8B-B14F-4D97-AF65-F5344CB8AC3E}">
        <p14:creationId xmlns:p14="http://schemas.microsoft.com/office/powerpoint/2010/main" val="24342130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7740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8469387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a:effectLst/>
                <a:latin typeface="Arial" panose="020B0604020202020204" pitchFamily="34" charset="0"/>
                <a:ea typeface="Calibri" panose="020F0502020204030204" pitchFamily="34" charset="0"/>
              </a:rPr>
              <a:t>Review the Clinical practice checklist before observing or practicing in the clinical area.</a:t>
            </a:r>
            <a:endParaRPr lang="en-US" sz="1000" b="1" dirty="0">
              <a:latin typeface="Arial" panose="020B0604020202020204" pitchFamily="34" charset="0"/>
              <a:cs typeface="Arial" panose="020B0604020202020204" pitchFamily="34" charset="0"/>
            </a:endParaRPr>
          </a:p>
          <a:p>
            <a:endParaRPr lang="en-US" sz="1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33771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000" b="0" dirty="0">
                <a:latin typeface="Arial" panose="020B0604020202020204" pitchFamily="34" charset="0"/>
                <a:cs typeface="Arial" panose="020B0604020202020204" pitchFamily="34" charset="0"/>
              </a:rPr>
              <a:t>After the clinical practice, discuss the observations made, possible reasons for practices, and changes needed to improve the quality of essential newborn care.</a:t>
            </a:r>
          </a:p>
          <a:p>
            <a:endParaRPr lang="en-US" altLang="zh-CN" sz="1000" b="1" dirty="0">
              <a:latin typeface="Arial" panose="020B0604020202020204" pitchFamily="34" charset="0"/>
              <a:cs typeface="Arial" panose="020B0604020202020204" pitchFamily="34" charset="0"/>
            </a:endParaRPr>
          </a:p>
          <a:p>
            <a:r>
              <a:rPr lang="en-US" altLang="zh-CN" sz="1000" b="1" dirty="0">
                <a:latin typeface="Arial" panose="020B0604020202020204" pitchFamily="34" charset="0"/>
                <a:cs typeface="Arial" panose="020B0604020202020204" pitchFamily="34" charset="0"/>
              </a:rPr>
              <a:t>What new things will you do?</a:t>
            </a:r>
          </a:p>
          <a:p>
            <a:r>
              <a:rPr lang="en-US" altLang="zh-CN" sz="1000" b="1" dirty="0">
                <a:latin typeface="Arial" panose="020B0604020202020204" pitchFamily="34" charset="0"/>
                <a:cs typeface="Arial" panose="020B0604020202020204" pitchFamily="34" charset="0"/>
              </a:rPr>
              <a:t>What old things will you not do?</a:t>
            </a:r>
          </a:p>
          <a:p>
            <a:r>
              <a:rPr lang="en-US" altLang="zh-CN" sz="1000" b="1" dirty="0">
                <a:latin typeface="Arial" panose="020B0604020202020204" pitchFamily="34" charset="0"/>
                <a:cs typeface="Arial" panose="020B0604020202020204" pitchFamily="34" charset="0"/>
              </a:rPr>
              <a:t>How will you make a change?</a:t>
            </a:r>
          </a:p>
          <a:p>
            <a:endParaRPr lang="en-US" altLang="zh-CN" sz="1000" b="0" dirty="0">
              <a:latin typeface="Arial" panose="020B0604020202020204" pitchFamily="34" charset="0"/>
              <a:cs typeface="Arial" panose="020B0604020202020204" pitchFamily="34" charset="0"/>
            </a:endParaRPr>
          </a:p>
          <a:p>
            <a:r>
              <a:rPr lang="en-US" altLang="zh-CN" sz="1000" b="1" dirty="0">
                <a:latin typeface="Arial" panose="020B0604020202020204" pitchFamily="34" charset="0"/>
                <a:cs typeface="Arial" panose="020B0604020202020204" pitchFamily="34" charset="0"/>
              </a:rPr>
              <a:t>Use your reflections to fill out the QI template.</a:t>
            </a:r>
            <a:endParaRPr lang="zh-CN" altLang="en-US" sz="1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561610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Tree>
    <p:extLst>
      <p:ext uri="{BB962C8B-B14F-4D97-AF65-F5344CB8AC3E}">
        <p14:creationId xmlns:p14="http://schemas.microsoft.com/office/powerpoint/2010/main" val="37931189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Tree>
    <p:extLst>
      <p:ext uri="{BB962C8B-B14F-4D97-AF65-F5344CB8AC3E}">
        <p14:creationId xmlns:p14="http://schemas.microsoft.com/office/powerpoint/2010/main" val="4208722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6C77F-31A0-E3D5-0B8F-3F9F53E29B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E67D03-889E-A740-90EA-376D92C1B4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63A907-88B5-9510-7EBC-D61C3BCD2414}"/>
              </a:ext>
            </a:extLst>
          </p:cNvPr>
          <p:cNvSpPr>
            <a:spLocks noGrp="1"/>
          </p:cNvSpPr>
          <p:nvPr>
            <p:ph type="body" idx="1"/>
          </p:nvPr>
        </p:nvSpPr>
        <p:spPr/>
        <p:txBody>
          <a:bodyPr/>
          <a:lstStyle/>
          <a:p>
            <a:pPr marL="0" indent="0"/>
            <a:r>
              <a:rPr lang="en-US" sz="1000" b="1" i="0" spc="0" dirty="0">
                <a:effectLst/>
                <a:latin typeface="Arial" panose="020B0604020202020204" pitchFamily="34" charset="0"/>
                <a:ea typeface="Myriad Pro" panose="020B0503030403020204"/>
                <a:cs typeface="Arial" panose="020B0604020202020204" pitchFamily="34" charset="0"/>
              </a:rPr>
              <a:t>Simulation</a:t>
            </a:r>
          </a:p>
          <a:p>
            <a:pPr marL="0" indent="0"/>
            <a:endParaRPr lang="en-US" sz="1000" b="1" i="0" spc="0" dirty="0">
              <a:effectLst/>
              <a:latin typeface="Arial" panose="020B0604020202020204" pitchFamily="34" charset="0"/>
              <a:ea typeface="Myriad Pro" panose="020B0503030403020204"/>
              <a:cs typeface="Arial" panose="020B0604020202020204" pitchFamily="34" charset="0"/>
            </a:endParaRPr>
          </a:p>
          <a:p>
            <a:pPr marL="0" indent="0"/>
            <a:r>
              <a:rPr lang="en-US" sz="1000" b="1" i="0" spc="0" dirty="0">
                <a:effectLst/>
                <a:latin typeface="Arial" panose="020B0604020202020204" pitchFamily="34" charset="0"/>
                <a:ea typeface="Myriad Pro" panose="020B0503030403020204"/>
                <a:cs typeface="Arial" panose="020B0604020202020204" pitchFamily="34" charset="0"/>
              </a:rPr>
              <a:t>Skills and performance – </a:t>
            </a:r>
            <a:r>
              <a:rPr lang="en-US" sz="1000" b="0" i="0" spc="0" dirty="0">
                <a:effectLst/>
                <a:latin typeface="Arial" panose="020B0604020202020204" pitchFamily="34" charset="0"/>
                <a:ea typeface="Myriad Pro" panose="020B0503030403020204"/>
                <a:cs typeface="Arial" panose="020B0604020202020204" pitchFamily="34" charset="0"/>
              </a:rPr>
              <a:t>participants demonstrate a systematic examination of a newborn and effective, respectful communication.</a:t>
            </a:r>
            <a:endParaRPr lang="en-GB" sz="1000" b="0" i="0" spc="0" dirty="0">
              <a:effectLst/>
              <a:latin typeface="Arial" panose="020B0604020202020204" pitchFamily="34" charset="0"/>
              <a:ea typeface="Myriad Pro" panose="020B0503030403020204"/>
              <a:cs typeface="Arial" panose="020B0604020202020204" pitchFamily="34" charset="0"/>
            </a:endParaRPr>
          </a:p>
          <a:p>
            <a:pPr marL="228600" marR="0" lvl="0" indent="-228600" algn="l" defTabSz="858439" rtl="0" eaLnBrk="1" fontAlgn="auto" latinLnBrk="0" hangingPunct="1">
              <a:lnSpc>
                <a:spcPct val="100000"/>
              </a:lnSpc>
              <a:spcBef>
                <a:spcPts val="0"/>
              </a:spcBef>
              <a:spcAft>
                <a:spcPts val="0"/>
              </a:spcAft>
              <a:buClrTx/>
              <a:buSzTx/>
              <a:buFont typeface="+mj-lt"/>
              <a:buAutoNum type="arabicPeriod"/>
              <a:tabLst/>
              <a:defRPr/>
            </a:pPr>
            <a:r>
              <a:rPr lang="en-US" sz="1000" b="0" i="0" spc="0" dirty="0">
                <a:effectLst/>
                <a:latin typeface="Arial" panose="020B0604020202020204" pitchFamily="34" charset="0"/>
                <a:ea typeface="Myriad Pro" panose="020B0503030403020204"/>
                <a:cs typeface="Arial" panose="020B0604020202020204" pitchFamily="34" charset="0"/>
              </a:rPr>
              <a:t>Obtaining consent and explain the procedure of physical examination</a:t>
            </a:r>
            <a:endParaRPr lang="en-GB" sz="1000" b="0" i="0" spc="0" dirty="0">
              <a:effectLst/>
              <a:latin typeface="Arial" panose="020B0604020202020204" pitchFamily="34" charset="0"/>
              <a:ea typeface="Myriad Pro" panose="020B0503030403020204"/>
              <a:cs typeface="Arial" panose="020B0604020202020204" pitchFamily="34" charset="0"/>
            </a:endParaRPr>
          </a:p>
          <a:p>
            <a:pPr marL="228600" marR="0" lvl="0" indent="-228600" algn="l" defTabSz="858439" rtl="0" eaLnBrk="1" fontAlgn="auto" latinLnBrk="0" hangingPunct="1">
              <a:lnSpc>
                <a:spcPct val="100000"/>
              </a:lnSpc>
              <a:spcBef>
                <a:spcPts val="0"/>
              </a:spcBef>
              <a:spcAft>
                <a:spcPts val="0"/>
              </a:spcAft>
              <a:buClrTx/>
              <a:buSzTx/>
              <a:buFont typeface="+mj-lt"/>
              <a:buAutoNum type="arabicPeriod"/>
              <a:tabLst/>
              <a:defRPr/>
            </a:pPr>
            <a:r>
              <a:rPr lang="en-GB" sz="1000" b="0" i="0" spc="0" dirty="0">
                <a:effectLst/>
                <a:latin typeface="Arial" panose="020B0604020202020204" pitchFamily="34" charset="0"/>
                <a:cs typeface="Arial" panose="020B0604020202020204" pitchFamily="34" charset="0"/>
              </a:rPr>
              <a:t>Carrying out examination of the newborn – </a:t>
            </a:r>
            <a:r>
              <a:rPr lang="en-GB" sz="1000" b="1" i="0" spc="0" dirty="0">
                <a:effectLst/>
                <a:latin typeface="Arial" panose="020B0604020202020204" pitchFamily="34" charset="0"/>
                <a:cs typeface="Arial" panose="020B0604020202020204" pitchFamily="34" charset="0"/>
              </a:rPr>
              <a:t>normal findings</a:t>
            </a:r>
            <a:endParaRPr lang="en-GB" sz="1000" b="1" i="0" spc="0" dirty="0">
              <a:latin typeface="Arial" panose="020B0604020202020204" pitchFamily="34" charset="0"/>
              <a:cs typeface="Arial" panose="020B0604020202020204" pitchFamily="34" charset="0"/>
            </a:endParaRPr>
          </a:p>
          <a:p>
            <a:pPr marL="369450" indent="-171450">
              <a:spcBef>
                <a:spcPts val="600"/>
              </a:spcBef>
              <a:buFont typeface="Courier New" panose="02070309020205020404" pitchFamily="49" charset="0"/>
              <a:buChar char="o"/>
            </a:pPr>
            <a:r>
              <a:rPr lang="en-GB" sz="1000" b="0" i="0" spc="0" dirty="0">
                <a:latin typeface="Arial" panose="020B0604020202020204" pitchFamily="34" charset="0"/>
                <a:cs typeface="Arial" panose="020B0604020202020204" pitchFamily="34" charset="0"/>
              </a:rPr>
              <a:t>Breathing</a:t>
            </a:r>
          </a:p>
          <a:p>
            <a:pPr marL="369450" indent="-171450">
              <a:spcBef>
                <a:spcPts val="600"/>
              </a:spcBef>
              <a:buFont typeface="Courier New" panose="02070309020205020404" pitchFamily="49" charset="0"/>
              <a:buChar char="o"/>
            </a:pPr>
            <a:r>
              <a:rPr lang="en-GB" sz="1000" b="0" i="0" spc="0" dirty="0">
                <a:latin typeface="Arial" panose="020B0604020202020204" pitchFamily="34" charset="0"/>
                <a:cs typeface="Arial" panose="020B0604020202020204" pitchFamily="34" charset="0"/>
              </a:rPr>
              <a:t>Posture, movement, tone</a:t>
            </a:r>
          </a:p>
          <a:p>
            <a:pPr marL="369450" indent="-171450">
              <a:spcBef>
                <a:spcPts val="600"/>
              </a:spcBef>
              <a:buFont typeface="Courier New" panose="02070309020205020404" pitchFamily="49" charset="0"/>
              <a:buChar char="o"/>
            </a:pPr>
            <a:r>
              <a:rPr lang="en-GB" sz="1000" b="0" i="0" spc="0" dirty="0">
                <a:latin typeface="Arial" panose="020B0604020202020204" pitchFamily="34" charset="0"/>
                <a:cs typeface="Arial" panose="020B0604020202020204" pitchFamily="34" charset="0"/>
              </a:rPr>
              <a:t>Colour</a:t>
            </a:r>
          </a:p>
          <a:p>
            <a:pPr marL="369450" indent="-171450">
              <a:spcBef>
                <a:spcPts val="600"/>
              </a:spcBef>
              <a:buFont typeface="Courier New" panose="02070309020205020404" pitchFamily="49" charset="0"/>
              <a:buChar char="o"/>
            </a:pPr>
            <a:r>
              <a:rPr lang="en-GB" sz="1000" b="0" i="0" spc="0" dirty="0">
                <a:latin typeface="Arial" panose="020B0604020202020204" pitchFamily="34" charset="0"/>
                <a:cs typeface="Arial" panose="020B0604020202020204" pitchFamily="34" charset="0"/>
              </a:rPr>
              <a:t>Congenital malformations, unusual appearance</a:t>
            </a:r>
          </a:p>
          <a:p>
            <a:pPr marL="369450" indent="-171450">
              <a:spcBef>
                <a:spcPts val="600"/>
              </a:spcBef>
              <a:buFont typeface="Courier New" panose="02070309020205020404" pitchFamily="49" charset="0"/>
              <a:buChar char="o"/>
            </a:pPr>
            <a:r>
              <a:rPr lang="en-GB" sz="1000" b="0" i="0" spc="0" dirty="0">
                <a:latin typeface="Arial" panose="020B0604020202020204" pitchFamily="34" charset="0"/>
                <a:cs typeface="Arial" panose="020B0604020202020204" pitchFamily="34" charset="0"/>
              </a:rPr>
              <a:t>Signs of trauma, infection </a:t>
            </a:r>
          </a:p>
          <a:p>
            <a:pPr marL="0" marR="0" lvl="0" indent="0" algn="l" defTabSz="914400" rtl="0" eaLnBrk="1" fontAlgn="auto" latinLnBrk="0" hangingPunct="1">
              <a:lnSpc>
                <a:spcPct val="100000"/>
              </a:lnSpc>
              <a:spcBef>
                <a:spcPts val="600"/>
              </a:spcBef>
              <a:spcAft>
                <a:spcPts val="0"/>
              </a:spcAft>
              <a:buClrTx/>
              <a:buSzTx/>
              <a:buFontTx/>
              <a:buNone/>
              <a:tabLst/>
              <a:defRPr/>
            </a:pPr>
            <a:r>
              <a:rPr lang="en-US" sz="1000" b="0" i="0" spc="0" dirty="0">
                <a:effectLst/>
                <a:latin typeface="Arial" panose="020B0604020202020204" pitchFamily="34" charset="0"/>
                <a:ea typeface="Myriad Pro" panose="020B0503030403020204"/>
                <a:cs typeface="Arial" panose="020B0604020202020204" pitchFamily="34" charset="0"/>
              </a:rPr>
              <a:t>3. Observing mother’s interaction</a:t>
            </a:r>
          </a:p>
          <a:p>
            <a:pPr marL="0" marR="0" lvl="0" indent="0" algn="l" defTabSz="914400" rtl="0" eaLnBrk="1" fontAlgn="auto" latinLnBrk="0" hangingPunct="1">
              <a:lnSpc>
                <a:spcPct val="100000"/>
              </a:lnSpc>
              <a:spcBef>
                <a:spcPts val="600"/>
              </a:spcBef>
              <a:spcAft>
                <a:spcPts val="0"/>
              </a:spcAft>
              <a:buClrTx/>
              <a:buSzTx/>
              <a:buFont typeface="+mj-lt"/>
              <a:buNone/>
              <a:tabLst/>
              <a:defRPr/>
            </a:pPr>
            <a:r>
              <a:rPr lang="en-US" sz="1000" b="0" i="0" spc="0" dirty="0">
                <a:effectLst/>
                <a:latin typeface="Arial" panose="020B0604020202020204" pitchFamily="34" charset="0"/>
                <a:ea typeface="Myriad Pro" panose="020B0503030403020204"/>
                <a:cs typeface="Arial" panose="020B0604020202020204" pitchFamily="34" charset="0"/>
              </a:rPr>
              <a:t>4. Communicating and documenting findings of the examination</a:t>
            </a:r>
            <a:endParaRPr lang="en-GB" sz="1000" b="0" i="0" spc="0" dirty="0">
              <a:effectLst/>
              <a:latin typeface="Arial" panose="020B0604020202020204" pitchFamily="34" charset="0"/>
              <a:ea typeface="Myriad Pro" panose="020B0503030403020204"/>
              <a:cs typeface="Arial" panose="020B0604020202020204" pitchFamily="34" charset="0"/>
            </a:endParaRPr>
          </a:p>
          <a:p>
            <a:pPr>
              <a:spcBef>
                <a:spcPts val="600"/>
              </a:spcBef>
            </a:pPr>
            <a:endParaRPr lang="en-GB" sz="1000" b="0" i="0" spc="0" dirty="0">
              <a:latin typeface="Arial" panose="020B0604020202020204" pitchFamily="34" charset="0"/>
              <a:cs typeface="Arial" panose="020B0604020202020204" pitchFamily="34" charset="0"/>
            </a:endParaRPr>
          </a:p>
          <a:p>
            <a:pPr marL="0" indent="0">
              <a:buNone/>
            </a:pPr>
            <a:r>
              <a:rPr lang="en-GB" sz="1000" b="1" i="0" spc="0" dirty="0">
                <a:effectLst/>
                <a:latin typeface="Arial" panose="020B0604020202020204" pitchFamily="34" charset="0"/>
                <a:ea typeface="Myriad Pro" panose="020B0503030403020204"/>
                <a:cs typeface="Arial" panose="020B0604020202020204" pitchFamily="34" charset="0"/>
              </a:rPr>
              <a:t>Debriefing </a:t>
            </a:r>
            <a:r>
              <a:rPr lang="en-GB" sz="1000" b="0" i="0" spc="0" dirty="0">
                <a:effectLst/>
                <a:latin typeface="Arial" panose="020B0604020202020204" pitchFamily="34" charset="0"/>
                <a:ea typeface="Myriad Pro" panose="020B0503030403020204"/>
                <a:cs typeface="Arial" panose="020B0604020202020204" pitchFamily="34" charset="0"/>
              </a:rPr>
              <a:t>– participants self-reflect and give feedback to one another in their roles.</a:t>
            </a:r>
            <a:endParaRPr lang="en-GB" sz="1000" b="1" i="0" spc="0" dirty="0">
              <a:effectLst/>
              <a:latin typeface="Arial" panose="020B0604020202020204" pitchFamily="34" charset="0"/>
              <a:ea typeface="Myriad Pro" panose="020B0503030403020204"/>
              <a:cs typeface="Arial" panose="020B0604020202020204" pitchFamily="34" charset="0"/>
            </a:endParaRPr>
          </a:p>
          <a:p>
            <a:pPr marL="0" indent="0">
              <a:buNone/>
            </a:pPr>
            <a:r>
              <a:rPr lang="en-GB" sz="1000" b="0" i="1" spc="0" dirty="0">
                <a:effectLst/>
                <a:latin typeface="Arial" panose="020B0604020202020204" pitchFamily="34" charset="0"/>
                <a:ea typeface="Myriad Pro" panose="020B0503030403020204"/>
                <a:cs typeface="Arial" panose="020B0604020202020204" pitchFamily="34" charset="0"/>
              </a:rPr>
              <a:t>Provision of care (performance objectives)</a:t>
            </a:r>
          </a:p>
          <a:p>
            <a:pPr marL="171450" indent="-171450">
              <a:buFont typeface="Arial" panose="020B0604020202020204" pitchFamily="34" charset="0"/>
              <a:buChar char="•"/>
            </a:pPr>
            <a:r>
              <a:rPr lang="en-GB" sz="1000" i="0" spc="0" dirty="0">
                <a:effectLst/>
                <a:latin typeface="Arial" panose="020B0604020202020204" pitchFamily="34" charset="0"/>
                <a:ea typeface="Myriad Pro" panose="020B0503030403020204"/>
                <a:cs typeface="Arial" panose="020B0604020202020204" pitchFamily="34" charset="0"/>
              </a:rPr>
              <a:t>What was done well?  </a:t>
            </a:r>
          </a:p>
          <a:p>
            <a:pPr marL="171450" indent="-171450">
              <a:buFont typeface="Arial" panose="020B0604020202020204" pitchFamily="34" charset="0"/>
              <a:buChar char="•"/>
            </a:pPr>
            <a:r>
              <a:rPr lang="en-GB" sz="1000" i="0" spc="0" dirty="0">
                <a:effectLst/>
                <a:latin typeface="Arial" panose="020B0604020202020204" pitchFamily="34" charset="0"/>
                <a:ea typeface="Myriad Pro" panose="020B0503030403020204"/>
                <a:cs typeface="Arial" panose="020B0604020202020204" pitchFamily="34" charset="0"/>
              </a:rPr>
              <a:t>What could have been done better? </a:t>
            </a:r>
          </a:p>
          <a:p>
            <a:pPr marL="171450" indent="-171450">
              <a:buFont typeface="Arial" panose="020B0604020202020204" pitchFamily="34" charset="0"/>
              <a:buChar char="•"/>
            </a:pPr>
            <a:r>
              <a:rPr lang="en-GB" sz="1000" i="0" spc="0" dirty="0">
                <a:effectLst/>
                <a:latin typeface="Arial" panose="020B0604020202020204" pitchFamily="34" charset="0"/>
                <a:ea typeface="Myriad Pro" panose="020B0503030403020204"/>
                <a:cs typeface="Arial" panose="020B0604020202020204" pitchFamily="34" charset="0"/>
              </a:rPr>
              <a:t>What will you change the next time?</a:t>
            </a:r>
          </a:p>
          <a:p>
            <a:pPr marL="171450" indent="-171450">
              <a:buFont typeface="Arial" panose="020B0604020202020204" pitchFamily="34" charset="0"/>
              <a:buChar char="•"/>
            </a:pPr>
            <a:r>
              <a:rPr lang="en-GB" sz="1000" i="0" spc="0" dirty="0">
                <a:effectLst/>
                <a:latin typeface="Arial" panose="020B0604020202020204" pitchFamily="34" charset="0"/>
                <a:ea typeface="Myriad Pro" panose="020B0503030403020204"/>
                <a:cs typeface="Arial" panose="020B0604020202020204" pitchFamily="34" charset="0"/>
              </a:rPr>
              <a:t>Was data recorded and used?</a:t>
            </a:r>
          </a:p>
          <a:p>
            <a:pPr marL="171450" indent="-171450">
              <a:buFont typeface="Arial" panose="020B0604020202020204" pitchFamily="34" charset="0"/>
              <a:buChar char="•"/>
            </a:pPr>
            <a:endParaRPr lang="en-GB" sz="1000" i="0" spc="0" dirty="0">
              <a:effectLst/>
              <a:latin typeface="Arial" panose="020B0604020202020204" pitchFamily="34" charset="0"/>
              <a:ea typeface="Myriad Pro" panose="020B0503030403020204"/>
              <a:cs typeface="Arial" panose="020B0604020202020204" pitchFamily="34" charset="0"/>
            </a:endParaRPr>
          </a:p>
          <a:p>
            <a:pPr marL="0" indent="0">
              <a:buFont typeface="Arial" panose="020B0604020202020204" pitchFamily="34" charset="0"/>
              <a:buNone/>
            </a:pPr>
            <a:r>
              <a:rPr lang="en-GB" sz="1000" b="0" i="1" spc="0" dirty="0">
                <a:effectLst/>
                <a:latin typeface="Arial" panose="020B0604020202020204" pitchFamily="34" charset="0"/>
                <a:ea typeface="Myriad Pro" panose="020B0503030403020204"/>
                <a:cs typeface="Arial" panose="020B0604020202020204" pitchFamily="34" charset="0"/>
              </a:rPr>
              <a:t>Experience of care</a:t>
            </a:r>
          </a:p>
          <a:p>
            <a:pPr marL="162000" indent="-162000">
              <a:buFont typeface="Arial" panose="020B0604020202020204" pitchFamily="34" charset="0"/>
              <a:buChar char="•"/>
            </a:pPr>
            <a:r>
              <a:rPr lang="en-GB" sz="1000" i="0" spc="0" dirty="0">
                <a:effectLst/>
                <a:latin typeface="Arial" panose="020B0604020202020204" pitchFamily="34" charset="0"/>
                <a:ea typeface="Myriad Pro" panose="020B0503030403020204"/>
                <a:cs typeface="Arial" panose="020B0604020202020204" pitchFamily="34" charset="0"/>
              </a:rPr>
              <a:t>Was the communication respectful and the language appropriate?</a:t>
            </a:r>
          </a:p>
          <a:p>
            <a:pPr marL="162000" indent="-162000">
              <a:buFont typeface="Arial" panose="020B0604020202020204" pitchFamily="34" charset="0"/>
              <a:buChar char="•"/>
            </a:pPr>
            <a:r>
              <a:rPr lang="en-GB" sz="1000" i="0" spc="0" dirty="0">
                <a:effectLst/>
                <a:latin typeface="Arial" panose="020B0604020202020204" pitchFamily="34" charset="0"/>
                <a:ea typeface="Myriad Pro" panose="020B0503030403020204"/>
                <a:cs typeface="Arial" panose="020B0604020202020204" pitchFamily="34" charset="0"/>
              </a:rPr>
              <a:t>Was handling of the baby gentle?</a:t>
            </a:r>
          </a:p>
          <a:p>
            <a:pPr marL="162000" indent="-162000">
              <a:buFont typeface="Arial" panose="020B0604020202020204" pitchFamily="34" charset="0"/>
              <a:buChar char="•"/>
            </a:pPr>
            <a:r>
              <a:rPr lang="en-GB" sz="1000" i="0" spc="0" dirty="0">
                <a:effectLst/>
                <a:latin typeface="Arial" panose="020B0604020202020204" pitchFamily="34" charset="0"/>
                <a:ea typeface="Myriad Pro" panose="020B0503030403020204"/>
                <a:cs typeface="Arial" panose="020B0604020202020204" pitchFamily="34" charset="0"/>
              </a:rPr>
              <a:t>Were infection prevention practices followed?</a:t>
            </a:r>
            <a:endParaRPr lang="nb-NO" sz="1000" i="0" spc="0" dirty="0">
              <a:latin typeface="Arial" panose="020B0604020202020204" pitchFamily="34" charset="0"/>
              <a:cs typeface="Arial" panose="020B0604020202020204" pitchFamily="34" charset="0"/>
            </a:endParaRPr>
          </a:p>
          <a:p>
            <a:endParaRPr lang="en-NO" sz="1000" i="0" spc="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12285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19DA5-1D28-8DC3-8DD4-5EC0C777E2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13A1AE-E800-3701-0891-AC24E8925F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2ECF28-01B8-8D93-5BD7-FBD50DD7A47C}"/>
              </a:ext>
            </a:extLst>
          </p:cNvPr>
          <p:cNvSpPr>
            <a:spLocks noGrp="1"/>
          </p:cNvSpPr>
          <p:nvPr>
            <p:ph type="body" idx="1"/>
          </p:nvPr>
        </p:nvSpPr>
        <p:spPr/>
        <p:txBody>
          <a:bodyPr/>
          <a:lstStyle/>
          <a:p>
            <a:pPr marL="0"/>
            <a:r>
              <a:rPr lang="en-US" sz="1000" b="1" i="0" dirty="0">
                <a:effectLst/>
                <a:latin typeface="Arial" panose="020B0604020202020204" pitchFamily="34" charset="0"/>
                <a:ea typeface="Myriad Pro" panose="020B0503030403020204"/>
                <a:cs typeface="Arial" panose="020B0604020202020204" pitchFamily="34" charset="0"/>
              </a:rPr>
              <a:t>Simulation</a:t>
            </a:r>
          </a:p>
          <a:p>
            <a:pPr marL="0"/>
            <a:endParaRPr lang="en-US" sz="1000" b="1" i="0" dirty="0">
              <a:effectLst/>
              <a:latin typeface="Arial" panose="020B0604020202020204" pitchFamily="34" charset="0"/>
              <a:ea typeface="Myriad Pro" panose="020B0503030403020204"/>
              <a:cs typeface="Arial" panose="020B0604020202020204" pitchFamily="34" charset="0"/>
            </a:endParaRPr>
          </a:p>
          <a:p>
            <a:pPr marL="0"/>
            <a:r>
              <a:rPr lang="en-US" sz="1000" b="1" i="0" dirty="0">
                <a:effectLst/>
                <a:latin typeface="Arial" panose="020B0604020202020204" pitchFamily="34" charset="0"/>
                <a:ea typeface="Myriad Pro" panose="020B0503030403020204"/>
                <a:cs typeface="Arial" panose="020B0604020202020204" pitchFamily="34" charset="0"/>
              </a:rPr>
              <a:t>Skills and</a:t>
            </a:r>
            <a:r>
              <a:rPr lang="en-US" sz="1000" b="1" i="0" spc="-30" dirty="0">
                <a:effectLst/>
                <a:latin typeface="Arial" panose="020B0604020202020204" pitchFamily="34" charset="0"/>
                <a:ea typeface="Myriad Pro" panose="020B0503030403020204"/>
                <a:cs typeface="Arial" panose="020B0604020202020204" pitchFamily="34" charset="0"/>
              </a:rPr>
              <a:t> </a:t>
            </a:r>
            <a:r>
              <a:rPr lang="en-US" sz="1000" b="1" i="0" dirty="0">
                <a:effectLst/>
                <a:latin typeface="Arial" panose="020B0604020202020204" pitchFamily="34" charset="0"/>
                <a:ea typeface="Myriad Pro" panose="020B0503030403020204"/>
                <a:cs typeface="Arial" panose="020B0604020202020204" pitchFamily="34" charset="0"/>
              </a:rPr>
              <a:t>performance </a:t>
            </a:r>
            <a:r>
              <a:rPr lang="en-US" sz="1000" b="0" i="0" dirty="0">
                <a:effectLst/>
                <a:latin typeface="Arial" panose="020B0604020202020204" pitchFamily="34" charset="0"/>
                <a:ea typeface="Myriad Pro" panose="020B0503030403020204"/>
                <a:cs typeface="Arial" panose="020B0604020202020204" pitchFamily="34" charset="0"/>
              </a:rPr>
              <a:t>– participants demonstrate examination of the newborn, classification and making a care plan, communication with the family.</a:t>
            </a:r>
            <a:endParaRPr lang="en-GB" sz="1000" b="0" i="0" dirty="0">
              <a:effectLst/>
              <a:latin typeface="Arial" panose="020B0604020202020204" pitchFamily="34" charset="0"/>
              <a:ea typeface="Myriad Pro" panose="020B0503030403020204"/>
              <a:cs typeface="Arial" panose="020B0604020202020204" pitchFamily="34" charset="0"/>
            </a:endParaRPr>
          </a:p>
          <a:p>
            <a:pPr marL="228600" indent="-228600">
              <a:spcBef>
                <a:spcPts val="80"/>
              </a:spcBef>
              <a:spcAft>
                <a:spcPts val="0"/>
              </a:spcAft>
              <a:buFont typeface="+mj-lt"/>
              <a:buAutoNum type="arabicPeriod"/>
            </a:pPr>
            <a:r>
              <a:rPr lang="en-US" sz="1000" i="0" dirty="0">
                <a:effectLst/>
                <a:latin typeface="Arial" panose="020B0604020202020204" pitchFamily="34" charset="0"/>
                <a:ea typeface="Myriad Pro" panose="020B0503030403020204"/>
                <a:cs typeface="Arial" panose="020B0604020202020204" pitchFamily="34" charset="0"/>
              </a:rPr>
              <a:t>Examining the newborn (complete </a:t>
            </a:r>
            <a:r>
              <a:rPr lang="en-US" sz="1000" i="0" spc="-15" dirty="0">
                <a:effectLst/>
                <a:latin typeface="Arial" panose="020B0604020202020204" pitchFamily="34" charset="0"/>
                <a:ea typeface="Myriad Pro" panose="020B0503030403020204"/>
                <a:cs typeface="Arial" panose="020B0604020202020204" pitchFamily="34" charset="0"/>
              </a:rPr>
              <a:t>physical assessment </a:t>
            </a:r>
            <a:r>
              <a:rPr lang="en-US" sz="1000" i="0" dirty="0">
                <a:effectLst/>
                <a:latin typeface="Arial" panose="020B0604020202020204" pitchFamily="34" charset="0"/>
                <a:ea typeface="Myriad Pro" panose="020B0503030403020204"/>
                <a:cs typeface="Arial" panose="020B0604020202020204" pitchFamily="34" charset="0"/>
              </a:rPr>
              <a:t>in skin‐to‐skin </a:t>
            </a:r>
            <a:r>
              <a:rPr lang="en-US" sz="1000" i="0" spc="-15" dirty="0">
                <a:effectLst/>
                <a:latin typeface="Arial" panose="020B0604020202020204" pitchFamily="34" charset="0"/>
                <a:ea typeface="Myriad Pro" panose="020B0503030403020204"/>
                <a:cs typeface="Arial" panose="020B0604020202020204" pitchFamily="34" charset="0"/>
              </a:rPr>
              <a:t>contact </a:t>
            </a:r>
            <a:r>
              <a:rPr lang="en-US" sz="1000" i="0" dirty="0">
                <a:effectLst/>
                <a:latin typeface="Arial" panose="020B0604020202020204" pitchFamily="34" charset="0"/>
                <a:ea typeface="Myriad Pro" panose="020B0503030403020204"/>
                <a:cs typeface="Arial" panose="020B0604020202020204" pitchFamily="34" charset="0"/>
              </a:rPr>
              <a:t>with the mother) – </a:t>
            </a:r>
            <a:r>
              <a:rPr lang="en-US" sz="1000" b="1" i="0" dirty="0">
                <a:effectLst/>
                <a:latin typeface="Arial" panose="020B0604020202020204" pitchFamily="34" charset="0"/>
                <a:ea typeface="Myriad Pro" panose="020B0503030403020204"/>
                <a:cs typeface="Arial" panose="020B0604020202020204" pitchFamily="34" charset="0"/>
              </a:rPr>
              <a:t>note spina bifida</a:t>
            </a:r>
          </a:p>
          <a:p>
            <a:pPr marL="228600" indent="-228600">
              <a:spcBef>
                <a:spcPts val="80"/>
              </a:spcBef>
              <a:spcAft>
                <a:spcPts val="0"/>
              </a:spcAft>
              <a:buFont typeface="+mj-lt"/>
              <a:buAutoNum type="arabicPeriod"/>
            </a:pPr>
            <a:r>
              <a:rPr lang="en-US" sz="1000" i="0" dirty="0">
                <a:effectLst/>
                <a:latin typeface="Arial" panose="020B0604020202020204" pitchFamily="34" charset="0"/>
                <a:ea typeface="Myriad Pro" panose="020B0503030403020204"/>
                <a:cs typeface="Arial" panose="020B0604020202020204" pitchFamily="34" charset="0"/>
              </a:rPr>
              <a:t>Providing eye and umbilical</a:t>
            </a:r>
            <a:r>
              <a:rPr lang="en-US" sz="1000" i="0" spc="-20" dirty="0">
                <a:effectLst/>
                <a:latin typeface="Arial" panose="020B0604020202020204" pitchFamily="34" charset="0"/>
                <a:ea typeface="Myriad Pro" panose="020B0503030403020204"/>
                <a:cs typeface="Arial" panose="020B0604020202020204" pitchFamily="34" charset="0"/>
              </a:rPr>
              <a:t> </a:t>
            </a:r>
            <a:r>
              <a:rPr lang="en-US" sz="1000" i="0" spc="-15" dirty="0">
                <a:effectLst/>
                <a:latin typeface="Arial" panose="020B0604020202020204" pitchFamily="34" charset="0"/>
                <a:ea typeface="Myriad Pro" panose="020B0503030403020204"/>
                <a:cs typeface="Arial" panose="020B0604020202020204" pitchFamily="34" charset="0"/>
              </a:rPr>
              <a:t>cord</a:t>
            </a:r>
            <a:r>
              <a:rPr lang="en-US" sz="1000" i="0" spc="-20" dirty="0">
                <a:effectLst/>
                <a:latin typeface="Arial" panose="020B0604020202020204" pitchFamily="34" charset="0"/>
                <a:ea typeface="Myriad Pro" panose="020B0503030403020204"/>
                <a:cs typeface="Arial" panose="020B0604020202020204" pitchFamily="34" charset="0"/>
              </a:rPr>
              <a:t> </a:t>
            </a:r>
            <a:r>
              <a:rPr lang="en-US" sz="1000" i="0" dirty="0">
                <a:effectLst/>
                <a:latin typeface="Arial" panose="020B0604020202020204" pitchFamily="34" charset="0"/>
                <a:ea typeface="Myriad Pro" panose="020B0503030403020204"/>
                <a:cs typeface="Arial" panose="020B0604020202020204" pitchFamily="34" charset="0"/>
              </a:rPr>
              <a:t>care, </a:t>
            </a:r>
            <a:r>
              <a:rPr lang="en-US" sz="1000" i="0" spc="-15" dirty="0">
                <a:effectLst/>
                <a:latin typeface="Arial" panose="020B0604020202020204" pitchFamily="34" charset="0"/>
                <a:ea typeface="Myriad Pro" panose="020B0503030403020204"/>
                <a:cs typeface="Arial" panose="020B0604020202020204" pitchFamily="34" charset="0"/>
              </a:rPr>
              <a:t>Vitamin</a:t>
            </a:r>
            <a:r>
              <a:rPr lang="en-US" sz="1000" i="0" spc="-20" dirty="0">
                <a:effectLst/>
                <a:latin typeface="Arial" panose="020B0604020202020204" pitchFamily="34" charset="0"/>
                <a:ea typeface="Myriad Pro" panose="020B0503030403020204"/>
                <a:cs typeface="Arial" panose="020B0604020202020204" pitchFamily="34" charset="0"/>
              </a:rPr>
              <a:t> </a:t>
            </a:r>
            <a:r>
              <a:rPr lang="en-US" sz="1000" i="0" dirty="0">
                <a:effectLst/>
                <a:latin typeface="Arial" panose="020B0604020202020204" pitchFamily="34" charset="0"/>
                <a:ea typeface="Myriad Pro" panose="020B0503030403020204"/>
                <a:cs typeface="Arial" panose="020B0604020202020204" pitchFamily="34" charset="0"/>
              </a:rPr>
              <a:t>K </a:t>
            </a:r>
            <a:r>
              <a:rPr lang="en-US" sz="1000" i="0" spc="-15" dirty="0">
                <a:effectLst/>
                <a:latin typeface="Arial" panose="020B0604020202020204" pitchFamily="34" charset="0"/>
                <a:ea typeface="Myriad Pro" panose="020B0503030403020204"/>
                <a:cs typeface="Arial" panose="020B0604020202020204" pitchFamily="34" charset="0"/>
              </a:rPr>
              <a:t>according </a:t>
            </a:r>
            <a:r>
              <a:rPr lang="en-US" sz="1000" i="0" dirty="0">
                <a:effectLst/>
                <a:latin typeface="Arial" panose="020B0604020202020204" pitchFamily="34" charset="0"/>
                <a:ea typeface="Myriad Pro" panose="020B0503030403020204"/>
                <a:cs typeface="Arial" panose="020B0604020202020204" pitchFamily="34" charset="0"/>
              </a:rPr>
              <a:t>to national guidelines</a:t>
            </a:r>
          </a:p>
          <a:p>
            <a:pPr marL="228600" indent="-228600">
              <a:spcBef>
                <a:spcPts val="80"/>
              </a:spcBef>
              <a:spcAft>
                <a:spcPts val="0"/>
              </a:spcAft>
              <a:buFont typeface="+mj-lt"/>
              <a:buAutoNum type="arabicPeriod"/>
            </a:pPr>
            <a:r>
              <a:rPr lang="en-US" sz="1000" i="0" dirty="0">
                <a:effectLst/>
                <a:latin typeface="Arial" panose="020B0604020202020204" pitchFamily="34" charset="0"/>
                <a:ea typeface="Myriad Pro" panose="020B0503030403020204"/>
                <a:cs typeface="Arial" panose="020B0604020202020204" pitchFamily="34" charset="0"/>
              </a:rPr>
              <a:t>Classifying Petra as needing advanced care and immediate protection from infection and hypothermia</a:t>
            </a:r>
          </a:p>
          <a:p>
            <a:pPr marL="228600" marR="1470025" lvl="0" indent="-228600">
              <a:lnSpc>
                <a:spcPct val="105000"/>
              </a:lnSpc>
              <a:buSzPts val="1100"/>
              <a:buFont typeface="+mj-lt"/>
              <a:buAutoNum type="arabicPeriod"/>
              <a:tabLst>
                <a:tab pos="478155" algn="l"/>
                <a:tab pos="478790" algn="l"/>
              </a:tabLst>
            </a:pPr>
            <a:r>
              <a:rPr lang="en-US" sz="1000" i="0" dirty="0">
                <a:effectLst/>
                <a:latin typeface="Arial" panose="020B0604020202020204" pitchFamily="34" charset="0"/>
                <a:ea typeface="Myriad Pro" panose="020B0503030403020204"/>
                <a:cs typeface="Arial" panose="020B0604020202020204" pitchFamily="34" charset="0"/>
              </a:rPr>
              <a:t>Completing the newborn record and</a:t>
            </a:r>
            <a:r>
              <a:rPr lang="en-US" sz="1000" i="0" spc="-30" dirty="0">
                <a:effectLst/>
                <a:latin typeface="Arial" panose="020B0604020202020204" pitchFamily="34" charset="0"/>
                <a:ea typeface="Myriad Pro" panose="020B0503030403020204"/>
                <a:cs typeface="Arial" panose="020B0604020202020204" pitchFamily="34" charset="0"/>
              </a:rPr>
              <a:t> </a:t>
            </a:r>
            <a:r>
              <a:rPr lang="en-US" sz="1000" i="0" dirty="0">
                <a:effectLst/>
                <a:latin typeface="Arial" panose="020B0604020202020204" pitchFamily="34" charset="0"/>
                <a:ea typeface="Myriad Pro" panose="020B0503030403020204"/>
                <a:cs typeface="Arial" panose="020B0604020202020204" pitchFamily="34" charset="0"/>
              </a:rPr>
              <a:t>relevant surveillance</a:t>
            </a:r>
            <a:r>
              <a:rPr lang="en-US" sz="1000" i="0" spc="-5" dirty="0">
                <a:effectLst/>
                <a:latin typeface="Arial" panose="020B0604020202020204" pitchFamily="34" charset="0"/>
                <a:ea typeface="Myriad Pro" panose="020B0503030403020204"/>
                <a:cs typeface="Arial" panose="020B0604020202020204" pitchFamily="34" charset="0"/>
              </a:rPr>
              <a:t> </a:t>
            </a:r>
            <a:r>
              <a:rPr lang="en-US" sz="1000" i="0" dirty="0">
                <a:effectLst/>
                <a:latin typeface="Arial" panose="020B0604020202020204" pitchFamily="34" charset="0"/>
                <a:ea typeface="Myriad Pro" panose="020B0503030403020204"/>
                <a:cs typeface="Arial" panose="020B0604020202020204" pitchFamily="34" charset="0"/>
              </a:rPr>
              <a:t>documentation</a:t>
            </a:r>
          </a:p>
          <a:p>
            <a:pPr marL="228600" marR="1470025" lvl="0" indent="-228600">
              <a:lnSpc>
                <a:spcPct val="105000"/>
              </a:lnSpc>
              <a:buSzPts val="1100"/>
              <a:buFont typeface="+mj-lt"/>
              <a:buAutoNum type="arabicPeriod"/>
              <a:tabLst>
                <a:tab pos="478155" algn="l"/>
                <a:tab pos="478790" algn="l"/>
              </a:tabLst>
            </a:pPr>
            <a:r>
              <a:rPr lang="en-US" sz="1000" dirty="0">
                <a:latin typeface="Arial" panose="020B0604020202020204" pitchFamily="34" charset="0"/>
                <a:ea typeface="Myriad Pro" panose="020B0503030403020204"/>
                <a:cs typeface="Arial" panose="020B0604020202020204" pitchFamily="34" charset="0"/>
              </a:rPr>
              <a:t>C</a:t>
            </a:r>
            <a:r>
              <a:rPr lang="en-US" sz="1000" i="0" dirty="0">
                <a:effectLst/>
                <a:latin typeface="Arial" panose="020B0604020202020204" pitchFamily="34" charset="0"/>
                <a:ea typeface="Myriad Pro" panose="020B0503030403020204"/>
                <a:cs typeface="Arial" panose="020B0604020202020204" pitchFamily="34" charset="0"/>
              </a:rPr>
              <a:t>ommunicating with the family</a:t>
            </a:r>
          </a:p>
          <a:p>
            <a:pPr marL="228600" marR="1470025" indent="-228600">
              <a:lnSpc>
                <a:spcPct val="105000"/>
              </a:lnSpc>
              <a:buSzPts val="1100"/>
              <a:buFont typeface="+mj-lt"/>
              <a:buAutoNum type="arabicPeriod"/>
              <a:tabLst>
                <a:tab pos="478155" algn="l"/>
                <a:tab pos="478790" algn="l"/>
              </a:tabLst>
            </a:pPr>
            <a:r>
              <a:rPr lang="nb-NO" sz="1000" i="0" dirty="0" err="1">
                <a:latin typeface="Arial" panose="020B0604020202020204" pitchFamily="34" charset="0"/>
                <a:cs typeface="Arial" panose="020B0604020202020204" pitchFamily="34" charset="0"/>
              </a:rPr>
              <a:t>Referring</a:t>
            </a:r>
            <a:r>
              <a:rPr lang="nb-NO" sz="1000" i="0" dirty="0">
                <a:latin typeface="Arial" panose="020B0604020202020204" pitchFamily="34" charset="0"/>
                <a:cs typeface="Arial" panose="020B0604020202020204" pitchFamily="34" charset="0"/>
              </a:rPr>
              <a:t> </a:t>
            </a:r>
            <a:r>
              <a:rPr lang="nb-NO" sz="1000" i="0" dirty="0" err="1">
                <a:latin typeface="Arial" panose="020B0604020202020204" pitchFamily="34" charset="0"/>
                <a:cs typeface="Arial" panose="020B0604020202020204" pitchFamily="34" charset="0"/>
              </a:rPr>
              <a:t>the</a:t>
            </a:r>
            <a:r>
              <a:rPr lang="nb-NO" sz="1000" i="0" dirty="0">
                <a:latin typeface="Arial" panose="020B0604020202020204" pitchFamily="34" charset="0"/>
                <a:cs typeface="Arial" panose="020B0604020202020204" pitchFamily="34" charset="0"/>
              </a:rPr>
              <a:t> newborn to a </a:t>
            </a:r>
            <a:r>
              <a:rPr lang="nb-NO" sz="1000" i="0" dirty="0" err="1">
                <a:latin typeface="Arial" panose="020B0604020202020204" pitchFamily="34" charset="0"/>
                <a:cs typeface="Arial" panose="020B0604020202020204" pitchFamily="34" charset="0"/>
              </a:rPr>
              <a:t>neurosurgical</a:t>
            </a:r>
            <a:r>
              <a:rPr lang="nb-NO" sz="1000" i="0" dirty="0">
                <a:latin typeface="Arial" panose="020B0604020202020204" pitchFamily="34" charset="0"/>
                <a:cs typeface="Arial" panose="020B0604020202020204" pitchFamily="34" charset="0"/>
              </a:rPr>
              <a:t> </a:t>
            </a:r>
            <a:r>
              <a:rPr lang="nb-NO" sz="1000" i="0" dirty="0" err="1">
                <a:latin typeface="Arial" panose="020B0604020202020204" pitchFamily="34" charset="0"/>
                <a:cs typeface="Arial" panose="020B0604020202020204" pitchFamily="34" charset="0"/>
              </a:rPr>
              <a:t>centre</a:t>
            </a:r>
            <a:r>
              <a:rPr lang="nb-NO" sz="1000" i="0" dirty="0">
                <a:latin typeface="Arial" panose="020B0604020202020204" pitchFamily="34" charset="0"/>
                <a:cs typeface="Arial" panose="020B0604020202020204" pitchFamily="34" charset="0"/>
              </a:rPr>
              <a:t> </a:t>
            </a:r>
          </a:p>
          <a:p>
            <a:pPr marL="0" marR="1470025" indent="0">
              <a:lnSpc>
                <a:spcPct val="105000"/>
              </a:lnSpc>
              <a:buSzPts val="1100"/>
              <a:buFont typeface="Arial" panose="020B0604020202020204" pitchFamily="34" charset="0"/>
              <a:buNone/>
              <a:tabLst>
                <a:tab pos="478155" algn="l"/>
                <a:tab pos="478790" algn="l"/>
              </a:tabLst>
            </a:pPr>
            <a:endParaRPr lang="nb-NO" sz="1000" i="0" dirty="0">
              <a:latin typeface="Arial" panose="020B0604020202020204" pitchFamily="34" charset="0"/>
              <a:cs typeface="Arial" panose="020B0604020202020204" pitchFamily="34" charset="0"/>
            </a:endParaRPr>
          </a:p>
          <a:p>
            <a:pPr marL="0" marR="1216660" lvl="0" indent="0">
              <a:lnSpc>
                <a:spcPct val="105000"/>
              </a:lnSpc>
              <a:buSzPts val="1100"/>
              <a:buFont typeface="Myriad Pro" panose="020B0503030403020204"/>
              <a:buNone/>
              <a:tabLst>
                <a:tab pos="478155" algn="l"/>
                <a:tab pos="478790" algn="l"/>
              </a:tabLst>
            </a:pPr>
            <a:r>
              <a:rPr lang="en-US" sz="1000" b="1" i="0" dirty="0">
                <a:effectLst/>
                <a:latin typeface="Arial" panose="020B0604020202020204" pitchFamily="34" charset="0"/>
                <a:ea typeface="Myriad Pro" panose="020B0503030403020204"/>
                <a:cs typeface="Arial" panose="020B0604020202020204" pitchFamily="34" charset="0"/>
              </a:rPr>
              <a:t>Debriefing </a:t>
            </a:r>
            <a:r>
              <a:rPr lang="en-US" sz="1000" b="0" i="0" dirty="0">
                <a:effectLst/>
                <a:latin typeface="Arial" panose="020B0604020202020204" pitchFamily="34" charset="0"/>
                <a:ea typeface="Myriad Pro" panose="020B0503030403020204"/>
                <a:cs typeface="Arial" panose="020B0604020202020204" pitchFamily="34" charset="0"/>
              </a:rPr>
              <a:t>– participants self-reflect and give feedback to one another in their roles.</a:t>
            </a:r>
            <a:endParaRPr lang="en-US" sz="1000" b="1" i="0" dirty="0">
              <a:effectLst/>
              <a:latin typeface="Arial" panose="020B0604020202020204" pitchFamily="34" charset="0"/>
              <a:ea typeface="Myriad Pro" panose="020B0503030403020204"/>
              <a:cs typeface="Arial" panose="020B0604020202020204" pitchFamily="34" charset="0"/>
            </a:endParaRPr>
          </a:p>
          <a:p>
            <a:pPr marL="0" marR="1216660" lvl="0" indent="0">
              <a:lnSpc>
                <a:spcPct val="105000"/>
              </a:lnSpc>
              <a:buSzPts val="1100"/>
              <a:buFont typeface="Myriad Pro" panose="020B0503030403020204"/>
              <a:buNone/>
              <a:tabLst>
                <a:tab pos="478155" algn="l"/>
                <a:tab pos="478790" algn="l"/>
              </a:tabLst>
            </a:pPr>
            <a:r>
              <a:rPr lang="en-US" sz="1000" b="0" i="1" dirty="0">
                <a:effectLst/>
                <a:latin typeface="Arial" panose="020B0604020202020204" pitchFamily="34" charset="0"/>
                <a:ea typeface="Myriad Pro" panose="020B0503030403020204"/>
                <a:cs typeface="Arial" panose="020B0604020202020204" pitchFamily="34" charset="0"/>
              </a:rPr>
              <a:t>Provision of care (performance objectives)</a:t>
            </a:r>
          </a:p>
          <a:p>
            <a:pPr marL="162000" marR="1216660" lvl="0" indent="-162000">
              <a:lnSpc>
                <a:spcPct val="105000"/>
              </a:lnSpc>
              <a:buSzPts val="1100"/>
              <a:buFont typeface="Arial" panose="020B0604020202020204" pitchFamily="34" charset="0"/>
              <a:buChar char="•"/>
              <a:tabLst>
                <a:tab pos="478155" algn="l"/>
                <a:tab pos="478790" algn="l"/>
              </a:tabLst>
            </a:pPr>
            <a:r>
              <a:rPr lang="en-US" sz="1000" i="0" dirty="0">
                <a:effectLst/>
                <a:latin typeface="Arial" panose="020B0604020202020204" pitchFamily="34" charset="0"/>
                <a:ea typeface="Myriad Pro" panose="020B0503030403020204"/>
                <a:cs typeface="Arial" panose="020B0604020202020204" pitchFamily="34" charset="0"/>
              </a:rPr>
              <a:t>What was done well?</a:t>
            </a:r>
          </a:p>
          <a:p>
            <a:pPr marL="162000" marR="1216660" lvl="0" indent="-162000">
              <a:lnSpc>
                <a:spcPct val="105000"/>
              </a:lnSpc>
              <a:buSzPts val="1100"/>
              <a:buFont typeface="Arial" panose="020B0604020202020204" pitchFamily="34" charset="0"/>
              <a:buChar char="•"/>
              <a:tabLst>
                <a:tab pos="478155" algn="l"/>
                <a:tab pos="478790" algn="l"/>
              </a:tabLst>
            </a:pPr>
            <a:r>
              <a:rPr lang="en-US" sz="1000" i="0" dirty="0">
                <a:effectLst/>
                <a:latin typeface="Arial" panose="020B0604020202020204" pitchFamily="34" charset="0"/>
                <a:ea typeface="Myriad Pro" panose="020B0503030403020204"/>
                <a:cs typeface="Arial" panose="020B0604020202020204" pitchFamily="34" charset="0"/>
              </a:rPr>
              <a:t>What could have been done better? </a:t>
            </a:r>
          </a:p>
          <a:p>
            <a:pPr marL="162000" marR="1216660" lvl="0" indent="-162000">
              <a:lnSpc>
                <a:spcPct val="105000"/>
              </a:lnSpc>
              <a:buSzPts val="1100"/>
              <a:buFont typeface="Arial" panose="020B0604020202020204" pitchFamily="34" charset="0"/>
              <a:buChar char="•"/>
              <a:tabLst>
                <a:tab pos="478155" algn="l"/>
                <a:tab pos="478790" algn="l"/>
              </a:tabLst>
            </a:pPr>
            <a:r>
              <a:rPr lang="en-US" sz="1000" i="0" dirty="0">
                <a:effectLst/>
                <a:latin typeface="Arial" panose="020B0604020202020204" pitchFamily="34" charset="0"/>
                <a:ea typeface="Myriad Pro" panose="020B0503030403020204"/>
                <a:cs typeface="Arial" panose="020B0604020202020204" pitchFamily="34" charset="0"/>
              </a:rPr>
              <a:t>What will you change the next time?</a:t>
            </a:r>
          </a:p>
          <a:p>
            <a:pPr marL="162000" marR="1216660" lvl="0" indent="-162000">
              <a:lnSpc>
                <a:spcPct val="105000"/>
              </a:lnSpc>
              <a:buSzPts val="1100"/>
              <a:buFont typeface="Arial" panose="020B0604020202020204" pitchFamily="34" charset="0"/>
              <a:buChar char="•"/>
              <a:tabLst>
                <a:tab pos="478155" algn="l"/>
                <a:tab pos="478790" algn="l"/>
              </a:tabLst>
            </a:pPr>
            <a:r>
              <a:rPr lang="en-US" sz="1000" i="0" dirty="0">
                <a:effectLst/>
                <a:latin typeface="Arial" panose="020B0604020202020204" pitchFamily="34" charset="0"/>
                <a:ea typeface="Myriad Pro" panose="020B0503030403020204"/>
                <a:cs typeface="Arial" panose="020B0604020202020204" pitchFamily="34" charset="0"/>
              </a:rPr>
              <a:t>Was data recorded and used?</a:t>
            </a:r>
          </a:p>
          <a:p>
            <a:pPr marL="162000" marR="1216660" lvl="0" indent="-162000">
              <a:lnSpc>
                <a:spcPct val="105000"/>
              </a:lnSpc>
              <a:buSzPts val="1100"/>
              <a:buFont typeface="Arial" panose="020B0604020202020204" pitchFamily="34" charset="0"/>
              <a:buChar char="•"/>
              <a:tabLst>
                <a:tab pos="478155" algn="l"/>
                <a:tab pos="478790" algn="l"/>
              </a:tabLst>
            </a:pPr>
            <a:endParaRPr lang="en-US" sz="1000" b="1" i="0" dirty="0">
              <a:effectLst/>
              <a:latin typeface="Arial" panose="020B0604020202020204" pitchFamily="34" charset="0"/>
              <a:ea typeface="Myriad Pro" panose="020B0503030403020204"/>
              <a:cs typeface="Arial" panose="020B0604020202020204" pitchFamily="34" charset="0"/>
            </a:endParaRPr>
          </a:p>
          <a:p>
            <a:pPr marL="0" marR="1216660" lvl="0" indent="0">
              <a:lnSpc>
                <a:spcPct val="105000"/>
              </a:lnSpc>
              <a:buSzPts val="1100"/>
              <a:buFont typeface="Myriad Pro" panose="020B0503030403020204"/>
              <a:buNone/>
              <a:tabLst>
                <a:tab pos="478155" algn="l"/>
                <a:tab pos="478790" algn="l"/>
              </a:tabLst>
            </a:pPr>
            <a:r>
              <a:rPr lang="en-US" sz="1000" b="0" i="1" dirty="0">
                <a:effectLst/>
                <a:latin typeface="Arial" panose="020B0604020202020204" pitchFamily="34" charset="0"/>
                <a:ea typeface="Myriad Pro" panose="020B0503030403020204"/>
                <a:cs typeface="Arial" panose="020B0604020202020204" pitchFamily="34" charset="0"/>
              </a:rPr>
              <a:t>Experience of care</a:t>
            </a:r>
          </a:p>
          <a:p>
            <a:pPr marL="171450" marR="1216660" lvl="0" indent="-171450">
              <a:lnSpc>
                <a:spcPct val="105000"/>
              </a:lnSpc>
              <a:buSzPts val="1100"/>
              <a:buFont typeface="Arial" panose="020B0604020202020204" pitchFamily="34" charset="0"/>
              <a:buChar char="•"/>
              <a:tabLst>
                <a:tab pos="478155" algn="l"/>
                <a:tab pos="478790" algn="l"/>
              </a:tabLst>
            </a:pPr>
            <a:r>
              <a:rPr lang="en-US" sz="1000" i="0" dirty="0">
                <a:effectLst/>
                <a:latin typeface="Arial" panose="020B0604020202020204" pitchFamily="34" charset="0"/>
                <a:ea typeface="Myriad Pro" panose="020B0503030403020204"/>
                <a:cs typeface="Arial" panose="020B0604020202020204" pitchFamily="34" charset="0"/>
              </a:rPr>
              <a:t>Was the congenital malformation explained with</a:t>
            </a:r>
            <a:r>
              <a:rPr lang="en-US" sz="1000" i="0" spc="-45" dirty="0">
                <a:effectLst/>
                <a:latin typeface="Arial" panose="020B0604020202020204" pitchFamily="34" charset="0"/>
                <a:ea typeface="Myriad Pro" panose="020B0503030403020204"/>
                <a:cs typeface="Arial" panose="020B0604020202020204" pitchFamily="34" charset="0"/>
              </a:rPr>
              <a:t> </a:t>
            </a:r>
            <a:r>
              <a:rPr lang="en-US" sz="1000" i="0" dirty="0">
                <a:effectLst/>
                <a:latin typeface="Arial" panose="020B0604020202020204" pitchFamily="34" charset="0"/>
                <a:ea typeface="Myriad Pro" panose="020B0503030403020204"/>
                <a:cs typeface="Arial" panose="020B0604020202020204" pitchFamily="34" charset="0"/>
              </a:rPr>
              <a:t>empathy</a:t>
            </a:r>
            <a:r>
              <a:rPr lang="en-US" sz="1000" i="0" spc="-50" dirty="0">
                <a:effectLst/>
                <a:latin typeface="Arial" panose="020B0604020202020204" pitchFamily="34" charset="0"/>
                <a:ea typeface="Myriad Pro" panose="020B0503030403020204"/>
                <a:cs typeface="Arial" panose="020B0604020202020204" pitchFamily="34" charset="0"/>
              </a:rPr>
              <a:t> </a:t>
            </a:r>
            <a:r>
              <a:rPr lang="en-US" sz="1000" i="0" dirty="0">
                <a:effectLst/>
                <a:latin typeface="Arial" panose="020B0604020202020204" pitchFamily="34" charset="0"/>
                <a:ea typeface="Myriad Pro" panose="020B0503030403020204"/>
                <a:cs typeface="Arial" panose="020B0604020202020204" pitchFamily="34" charset="0"/>
              </a:rPr>
              <a:t>and</a:t>
            </a:r>
            <a:r>
              <a:rPr lang="en-US" sz="1000" i="0" spc="-45" dirty="0">
                <a:effectLst/>
                <a:latin typeface="Arial" panose="020B0604020202020204" pitchFamily="34" charset="0"/>
                <a:ea typeface="Myriad Pro" panose="020B0503030403020204"/>
                <a:cs typeface="Arial" panose="020B0604020202020204" pitchFamily="34" charset="0"/>
              </a:rPr>
              <a:t> </a:t>
            </a:r>
            <a:r>
              <a:rPr lang="en-US" sz="1000" i="0" dirty="0">
                <a:effectLst/>
                <a:latin typeface="Arial" panose="020B0604020202020204" pitchFamily="34" charset="0"/>
                <a:ea typeface="Myriad Pro" panose="020B0503030403020204"/>
                <a:cs typeface="Arial" panose="020B0604020202020204" pitchFamily="34" charset="0"/>
              </a:rPr>
              <a:t>clarity,</a:t>
            </a:r>
            <a:r>
              <a:rPr lang="en-US" sz="1000" i="0" spc="-50" dirty="0">
                <a:effectLst/>
                <a:latin typeface="Arial" panose="020B0604020202020204" pitchFamily="34" charset="0"/>
                <a:ea typeface="Myriad Pro" panose="020B0503030403020204"/>
                <a:cs typeface="Arial" panose="020B0604020202020204" pitchFamily="34" charset="0"/>
              </a:rPr>
              <a:t> </a:t>
            </a:r>
            <a:r>
              <a:rPr lang="en-US" sz="1000" i="0" dirty="0">
                <a:effectLst/>
                <a:latin typeface="Arial" panose="020B0604020202020204" pitchFamily="34" charset="0"/>
                <a:ea typeface="Myriad Pro" panose="020B0503030403020204"/>
                <a:cs typeface="Arial" panose="020B0604020202020204" pitchFamily="34" charset="0"/>
              </a:rPr>
              <a:t>answering</a:t>
            </a:r>
            <a:r>
              <a:rPr lang="en-US" sz="1000" i="0" spc="-45" dirty="0">
                <a:effectLst/>
                <a:latin typeface="Arial" panose="020B0604020202020204" pitchFamily="34" charset="0"/>
                <a:ea typeface="Myriad Pro" panose="020B0503030403020204"/>
                <a:cs typeface="Arial" panose="020B0604020202020204" pitchFamily="34" charset="0"/>
              </a:rPr>
              <a:t> </a:t>
            </a:r>
            <a:r>
              <a:rPr lang="en-US" sz="1000" i="0" dirty="0">
                <a:effectLst/>
                <a:latin typeface="Arial" panose="020B0604020202020204" pitchFamily="34" charset="0"/>
                <a:ea typeface="Myriad Pro" panose="020B0503030403020204"/>
                <a:cs typeface="Arial" panose="020B0604020202020204" pitchFamily="34" charset="0"/>
              </a:rPr>
              <a:t>questions</a:t>
            </a:r>
            <a:r>
              <a:rPr lang="en-US" sz="1000" i="0" spc="-50" dirty="0">
                <a:effectLst/>
                <a:latin typeface="Arial" panose="020B0604020202020204" pitchFamily="34" charset="0"/>
                <a:ea typeface="Myriad Pro" panose="020B0503030403020204"/>
                <a:cs typeface="Arial" panose="020B0604020202020204" pitchFamily="34" charset="0"/>
              </a:rPr>
              <a:t> </a:t>
            </a:r>
            <a:r>
              <a:rPr lang="en-US" sz="1000" i="0" dirty="0">
                <a:effectLst/>
                <a:latin typeface="Arial" panose="020B0604020202020204" pitchFamily="34" charset="0"/>
                <a:ea typeface="Myriad Pro" panose="020B0503030403020204"/>
                <a:cs typeface="Arial" panose="020B0604020202020204" pitchFamily="34" charset="0"/>
              </a:rPr>
              <a:t>with simple</a:t>
            </a:r>
            <a:r>
              <a:rPr lang="en-US" sz="1000" i="0" spc="-5" dirty="0">
                <a:effectLst/>
                <a:latin typeface="Arial" panose="020B0604020202020204" pitchFamily="34" charset="0"/>
                <a:ea typeface="Myriad Pro" panose="020B0503030403020204"/>
                <a:cs typeface="Arial" panose="020B0604020202020204" pitchFamily="34" charset="0"/>
              </a:rPr>
              <a:t> </a:t>
            </a:r>
            <a:r>
              <a:rPr lang="en-US" sz="1000" i="0" spc="-15" dirty="0">
                <a:effectLst/>
                <a:latin typeface="Arial" panose="020B0604020202020204" pitchFamily="34" charset="0"/>
                <a:ea typeface="Myriad Pro" panose="020B0503030403020204"/>
                <a:cs typeface="Arial" panose="020B0604020202020204" pitchFamily="34" charset="0"/>
              </a:rPr>
              <a:t>language?</a:t>
            </a:r>
          </a:p>
          <a:p>
            <a:pPr marL="171450" marR="1088390" lvl="0" indent="-171450">
              <a:lnSpc>
                <a:spcPct val="105000"/>
              </a:lnSpc>
              <a:spcAft>
                <a:spcPts val="0"/>
              </a:spcAft>
              <a:buSzPts val="1100"/>
              <a:buFont typeface="Arial" panose="020B0604020202020204" pitchFamily="34" charset="0"/>
              <a:buChar char="•"/>
              <a:tabLst>
                <a:tab pos="1945640" algn="l"/>
              </a:tabLst>
            </a:pPr>
            <a:r>
              <a:rPr lang="en-US" sz="1000" i="0" kern="1200" spc="-15" dirty="0">
                <a:solidFill>
                  <a:schemeClr val="tx1"/>
                </a:solidFill>
                <a:effectLst/>
                <a:latin typeface="Arial" panose="020B0604020202020204" pitchFamily="34" charset="0"/>
                <a:ea typeface="Myriad Pro" panose="020B0503030403020204"/>
                <a:cs typeface="Arial" panose="020B0604020202020204" pitchFamily="34" charset="0"/>
              </a:rPr>
              <a:t>Were the findings of the examination, the support and treatment needed and referral of Petra explained fully.</a:t>
            </a:r>
          </a:p>
          <a:p>
            <a:pPr marL="171450" marR="1088390" lvl="0" indent="-171450">
              <a:lnSpc>
                <a:spcPct val="105000"/>
              </a:lnSpc>
              <a:spcAft>
                <a:spcPts val="0"/>
              </a:spcAft>
              <a:buSzPts val="1100"/>
              <a:buFont typeface="Arial" panose="020B0604020202020204" pitchFamily="34" charset="0"/>
              <a:buChar char="•"/>
              <a:tabLst>
                <a:tab pos="1945640" algn="l"/>
              </a:tabLst>
            </a:pPr>
            <a:r>
              <a:rPr lang="en-US" sz="1000" i="0" kern="1200" spc="-15" dirty="0">
                <a:solidFill>
                  <a:schemeClr val="tx1"/>
                </a:solidFill>
                <a:effectLst/>
                <a:latin typeface="Arial" panose="020B0604020202020204" pitchFamily="34" charset="0"/>
                <a:ea typeface="Myriad Pro" panose="020B0503030403020204"/>
                <a:cs typeface="Arial" panose="020B0604020202020204" pitchFamily="34" charset="0"/>
              </a:rPr>
              <a:t>Were cultural beliefs and stigma discussed?</a:t>
            </a:r>
          </a:p>
          <a:p>
            <a:pPr marL="171450" marR="1088390" lvl="0" indent="-171450">
              <a:lnSpc>
                <a:spcPct val="105000"/>
              </a:lnSpc>
              <a:spcAft>
                <a:spcPts val="0"/>
              </a:spcAft>
              <a:buSzPts val="1100"/>
              <a:buFont typeface="Arial" panose="020B0604020202020204" pitchFamily="34" charset="0"/>
              <a:buChar char="•"/>
              <a:tabLst>
                <a:tab pos="1945640" algn="l"/>
              </a:tabLst>
            </a:pPr>
            <a:r>
              <a:rPr lang="en-US" sz="1000" i="0" kern="1200" spc="-15" dirty="0">
                <a:solidFill>
                  <a:schemeClr val="tx1"/>
                </a:solidFill>
                <a:effectLst/>
                <a:latin typeface="Arial" panose="020B0604020202020204" pitchFamily="34" charset="0"/>
                <a:ea typeface="Myriad Pro" panose="020B0503030403020204"/>
                <a:cs typeface="Arial" panose="020B0604020202020204" pitchFamily="34" charset="0"/>
              </a:rPr>
              <a:t>Was Petra’s family connected with a parent support group?</a:t>
            </a:r>
            <a:endParaRPr lang="en-GB" sz="1000" i="0" kern="1200" spc="-15" dirty="0">
              <a:solidFill>
                <a:schemeClr val="tx1"/>
              </a:solidFill>
              <a:effectLst/>
              <a:latin typeface="Arial" panose="020B0604020202020204" pitchFamily="34" charset="0"/>
              <a:ea typeface="Myriad Pro" panose="020B0503030403020204"/>
              <a:cs typeface="Arial" panose="020B0604020202020204" pitchFamily="34" charset="0"/>
            </a:endParaRPr>
          </a:p>
          <a:p>
            <a:pPr marL="0">
              <a:spcBef>
                <a:spcPts val="80"/>
              </a:spcBef>
              <a:spcAft>
                <a:spcPts val="0"/>
              </a:spcAft>
            </a:pPr>
            <a:endParaRPr lang="nb-NO" sz="1000"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53022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D14F4-0175-5E20-CEAB-3E9902BDDD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680D28-B391-E750-5AC9-BB82DB09F8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2B70BD-D430-855B-8B62-CA9C4A665AEA}"/>
              </a:ext>
            </a:extLst>
          </p:cNvPr>
          <p:cNvSpPr>
            <a:spLocks noGrp="1"/>
          </p:cNvSpPr>
          <p:nvPr>
            <p:ph type="body" idx="1"/>
          </p:nvPr>
        </p:nvSpPr>
        <p:spPr/>
        <p:txBody>
          <a:bodyPr/>
          <a:lstStyle/>
          <a:p>
            <a:pPr marL="0"/>
            <a:r>
              <a:rPr lang="en-US" sz="1000" b="1" i="0" spc="0" dirty="0">
                <a:effectLst/>
                <a:latin typeface="Arial" panose="020B0604020202020204" pitchFamily="34" charset="0"/>
                <a:ea typeface="Myriad Pro" panose="020B0503030403020204"/>
                <a:cs typeface="Arial" panose="020B0604020202020204" pitchFamily="34" charset="0"/>
              </a:rPr>
              <a:t>Simulation</a:t>
            </a:r>
          </a:p>
          <a:p>
            <a:pPr marL="0"/>
            <a:endParaRPr lang="en-US" sz="1000" b="1" i="0" spc="0" dirty="0">
              <a:effectLst/>
              <a:latin typeface="Arial" panose="020B0604020202020204" pitchFamily="34" charset="0"/>
              <a:ea typeface="Myriad Pro" panose="020B0503030403020204"/>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spc="0" dirty="0">
                <a:effectLst/>
                <a:latin typeface="Arial" panose="020B0604020202020204" pitchFamily="34" charset="0"/>
                <a:ea typeface="Myriad Pro" panose="020B0503030403020204"/>
                <a:cs typeface="Arial" panose="020B0604020202020204" pitchFamily="34" charset="0"/>
              </a:rPr>
              <a:t>Skills and performance – </a:t>
            </a:r>
            <a:r>
              <a:rPr lang="en-US" sz="1000" b="0" i="0" spc="0" dirty="0">
                <a:effectLst/>
                <a:latin typeface="Arial" panose="020B0604020202020204" pitchFamily="34" charset="0"/>
                <a:ea typeface="Myriad Pro" panose="020B0503030403020204"/>
                <a:cs typeface="Arial" panose="020B0604020202020204" pitchFamily="34" charset="0"/>
              </a:rPr>
              <a:t>participants demonstrate </a:t>
            </a:r>
            <a:r>
              <a:rPr lang="en-US" sz="1000" b="0" i="0" dirty="0">
                <a:effectLst/>
                <a:latin typeface="Arial" panose="020B0604020202020204" pitchFamily="34" charset="0"/>
                <a:ea typeface="Myriad Pro" panose="020B0503030403020204"/>
                <a:cs typeface="Arial" panose="020B0604020202020204" pitchFamily="34" charset="0"/>
              </a:rPr>
              <a:t>examination of the newborn, classification and making a care plan, communication with the family.</a:t>
            </a:r>
          </a:p>
          <a:p>
            <a:pPr marL="228600" indent="-228600">
              <a:spcBef>
                <a:spcPts val="80"/>
              </a:spcBef>
              <a:spcAft>
                <a:spcPts val="0"/>
              </a:spcAft>
              <a:buFont typeface="+mj-lt"/>
              <a:buAutoNum type="arabicPeriod"/>
            </a:pPr>
            <a:r>
              <a:rPr lang="en-US" sz="1000" i="0" dirty="0">
                <a:effectLst/>
                <a:latin typeface="Arial" panose="020B0604020202020204" pitchFamily="34" charset="0"/>
                <a:ea typeface="Myriad Pro" panose="020B0503030403020204"/>
                <a:cs typeface="Arial" panose="020B0604020202020204" pitchFamily="34" charset="0"/>
              </a:rPr>
              <a:t>Examining the newborn (complete </a:t>
            </a:r>
            <a:r>
              <a:rPr lang="en-US" sz="1000" i="0" spc="-15" dirty="0">
                <a:effectLst/>
                <a:latin typeface="Arial" panose="020B0604020202020204" pitchFamily="34" charset="0"/>
                <a:ea typeface="Myriad Pro" panose="020B0503030403020204"/>
                <a:cs typeface="Arial" panose="020B0604020202020204" pitchFamily="34" charset="0"/>
              </a:rPr>
              <a:t>physical assessment </a:t>
            </a:r>
            <a:r>
              <a:rPr lang="en-US" sz="1000" i="0" dirty="0">
                <a:effectLst/>
                <a:latin typeface="Arial" panose="020B0604020202020204" pitchFamily="34" charset="0"/>
                <a:ea typeface="Myriad Pro" panose="020B0503030403020204"/>
                <a:cs typeface="Arial" panose="020B0604020202020204" pitchFamily="34" charset="0"/>
              </a:rPr>
              <a:t>in skin‐to‐skin </a:t>
            </a:r>
            <a:r>
              <a:rPr lang="en-US" sz="1000" i="0" spc="-15" dirty="0">
                <a:effectLst/>
                <a:latin typeface="Arial" panose="020B0604020202020204" pitchFamily="34" charset="0"/>
                <a:ea typeface="Myriad Pro" panose="020B0503030403020204"/>
                <a:cs typeface="Arial" panose="020B0604020202020204" pitchFamily="34" charset="0"/>
              </a:rPr>
              <a:t>contact </a:t>
            </a:r>
            <a:r>
              <a:rPr lang="en-US" sz="1000" i="0" dirty="0">
                <a:effectLst/>
                <a:latin typeface="Arial" panose="020B0604020202020204" pitchFamily="34" charset="0"/>
                <a:ea typeface="Myriad Pro" panose="020B0503030403020204"/>
                <a:cs typeface="Arial" panose="020B0604020202020204" pitchFamily="34" charset="0"/>
              </a:rPr>
              <a:t>with the mother) – </a:t>
            </a:r>
            <a:r>
              <a:rPr lang="en-US" sz="1000" b="1" i="0" dirty="0">
                <a:effectLst/>
                <a:latin typeface="Arial" panose="020B0604020202020204" pitchFamily="34" charset="0"/>
                <a:ea typeface="Myriad Pro" panose="020B0503030403020204"/>
                <a:cs typeface="Arial" panose="020B0604020202020204" pitchFamily="34" charset="0"/>
              </a:rPr>
              <a:t>note abnormal movements (convulsions)</a:t>
            </a:r>
          </a:p>
          <a:p>
            <a:pPr marL="228600" indent="-228600">
              <a:spcBef>
                <a:spcPts val="80"/>
              </a:spcBef>
              <a:spcAft>
                <a:spcPts val="0"/>
              </a:spcAft>
              <a:buFont typeface="+mj-lt"/>
              <a:buAutoNum type="arabicPeriod"/>
            </a:pPr>
            <a:r>
              <a:rPr lang="en-US" sz="1000" i="0" dirty="0">
                <a:effectLst/>
                <a:latin typeface="Arial" panose="020B0604020202020204" pitchFamily="34" charset="0"/>
                <a:ea typeface="Myriad Pro" panose="020B0503030403020204"/>
                <a:cs typeface="Arial" panose="020B0604020202020204" pitchFamily="34" charset="0"/>
              </a:rPr>
              <a:t>Providing eye and umbilical</a:t>
            </a:r>
            <a:r>
              <a:rPr lang="en-US" sz="1000" i="0" spc="-20" dirty="0">
                <a:effectLst/>
                <a:latin typeface="Arial" panose="020B0604020202020204" pitchFamily="34" charset="0"/>
                <a:ea typeface="Myriad Pro" panose="020B0503030403020204"/>
                <a:cs typeface="Arial" panose="020B0604020202020204" pitchFamily="34" charset="0"/>
              </a:rPr>
              <a:t> </a:t>
            </a:r>
            <a:r>
              <a:rPr lang="en-US" sz="1000" i="0" spc="-15" dirty="0">
                <a:effectLst/>
                <a:latin typeface="Arial" panose="020B0604020202020204" pitchFamily="34" charset="0"/>
                <a:ea typeface="Myriad Pro" panose="020B0503030403020204"/>
                <a:cs typeface="Arial" panose="020B0604020202020204" pitchFamily="34" charset="0"/>
              </a:rPr>
              <a:t>cord</a:t>
            </a:r>
            <a:r>
              <a:rPr lang="en-US" sz="1000" i="0" spc="-20" dirty="0">
                <a:effectLst/>
                <a:latin typeface="Arial" panose="020B0604020202020204" pitchFamily="34" charset="0"/>
                <a:ea typeface="Myriad Pro" panose="020B0503030403020204"/>
                <a:cs typeface="Arial" panose="020B0604020202020204" pitchFamily="34" charset="0"/>
              </a:rPr>
              <a:t> </a:t>
            </a:r>
            <a:r>
              <a:rPr lang="en-US" sz="1000" i="0" dirty="0">
                <a:effectLst/>
                <a:latin typeface="Arial" panose="020B0604020202020204" pitchFamily="34" charset="0"/>
                <a:ea typeface="Myriad Pro" panose="020B0503030403020204"/>
                <a:cs typeface="Arial" panose="020B0604020202020204" pitchFamily="34" charset="0"/>
              </a:rPr>
              <a:t>care, </a:t>
            </a:r>
            <a:r>
              <a:rPr lang="en-US" sz="1000" i="0" spc="-15" dirty="0">
                <a:effectLst/>
                <a:latin typeface="Arial" panose="020B0604020202020204" pitchFamily="34" charset="0"/>
                <a:ea typeface="Myriad Pro" panose="020B0503030403020204"/>
                <a:cs typeface="Arial" panose="020B0604020202020204" pitchFamily="34" charset="0"/>
              </a:rPr>
              <a:t>Vitamin</a:t>
            </a:r>
            <a:r>
              <a:rPr lang="en-US" sz="1000" i="0" spc="-20" dirty="0">
                <a:effectLst/>
                <a:latin typeface="Arial" panose="020B0604020202020204" pitchFamily="34" charset="0"/>
                <a:ea typeface="Myriad Pro" panose="020B0503030403020204"/>
                <a:cs typeface="Arial" panose="020B0604020202020204" pitchFamily="34" charset="0"/>
              </a:rPr>
              <a:t> </a:t>
            </a:r>
            <a:r>
              <a:rPr lang="en-US" sz="1000" i="0" dirty="0">
                <a:effectLst/>
                <a:latin typeface="Arial" panose="020B0604020202020204" pitchFamily="34" charset="0"/>
                <a:ea typeface="Myriad Pro" panose="020B0503030403020204"/>
                <a:cs typeface="Arial" panose="020B0604020202020204" pitchFamily="34" charset="0"/>
              </a:rPr>
              <a:t>K </a:t>
            </a:r>
            <a:r>
              <a:rPr lang="en-US" sz="1000" i="0" spc="-15" dirty="0">
                <a:effectLst/>
                <a:latin typeface="Arial" panose="020B0604020202020204" pitchFamily="34" charset="0"/>
                <a:ea typeface="Myriad Pro" panose="020B0503030403020204"/>
                <a:cs typeface="Arial" panose="020B0604020202020204" pitchFamily="34" charset="0"/>
              </a:rPr>
              <a:t>according </a:t>
            </a:r>
            <a:r>
              <a:rPr lang="en-US" sz="1000" i="0" dirty="0">
                <a:effectLst/>
                <a:latin typeface="Arial" panose="020B0604020202020204" pitchFamily="34" charset="0"/>
                <a:ea typeface="Myriad Pro" panose="020B0503030403020204"/>
                <a:cs typeface="Arial" panose="020B0604020202020204" pitchFamily="34" charset="0"/>
              </a:rPr>
              <a:t>to national guidelines</a:t>
            </a:r>
          </a:p>
          <a:p>
            <a:pPr marL="228600" indent="-228600">
              <a:spcBef>
                <a:spcPts val="80"/>
              </a:spcBef>
              <a:spcAft>
                <a:spcPts val="0"/>
              </a:spcAft>
              <a:buFont typeface="+mj-lt"/>
              <a:buAutoNum type="arabicPeriod"/>
            </a:pPr>
            <a:r>
              <a:rPr lang="en-US" sz="1000" i="0" dirty="0">
                <a:effectLst/>
                <a:latin typeface="Arial" panose="020B0604020202020204" pitchFamily="34" charset="0"/>
                <a:ea typeface="Myriad Pro" panose="020B0503030403020204"/>
                <a:cs typeface="Arial" panose="020B0604020202020204" pitchFamily="34" charset="0"/>
              </a:rPr>
              <a:t>Classifying Roberto as needing advanced care and make a plan for immediate management</a:t>
            </a:r>
          </a:p>
          <a:p>
            <a:pPr marL="228600" marR="1470025" lvl="0" indent="-228600">
              <a:lnSpc>
                <a:spcPct val="105000"/>
              </a:lnSpc>
              <a:buSzPts val="1100"/>
              <a:buFont typeface="+mj-lt"/>
              <a:buAutoNum type="arabicPeriod"/>
              <a:tabLst>
                <a:tab pos="478155" algn="l"/>
                <a:tab pos="478790" algn="l"/>
              </a:tabLst>
            </a:pPr>
            <a:r>
              <a:rPr lang="en-US" sz="1000" i="0" dirty="0">
                <a:effectLst/>
                <a:latin typeface="Arial" panose="020B0604020202020204" pitchFamily="34" charset="0"/>
                <a:ea typeface="Myriad Pro" panose="020B0503030403020204"/>
                <a:cs typeface="Arial" panose="020B0604020202020204" pitchFamily="34" charset="0"/>
              </a:rPr>
              <a:t>Completing the newborn record</a:t>
            </a:r>
          </a:p>
          <a:p>
            <a:pPr marL="228600" marR="1470025" lvl="0" indent="-228600">
              <a:lnSpc>
                <a:spcPct val="105000"/>
              </a:lnSpc>
              <a:buSzPts val="1100"/>
              <a:buFont typeface="+mj-lt"/>
              <a:buAutoNum type="arabicPeriod"/>
              <a:tabLst>
                <a:tab pos="478155" algn="l"/>
                <a:tab pos="478790" algn="l"/>
              </a:tabLst>
            </a:pPr>
            <a:r>
              <a:rPr lang="en-US" sz="1000" dirty="0">
                <a:latin typeface="Arial" panose="020B0604020202020204" pitchFamily="34" charset="0"/>
                <a:ea typeface="Myriad Pro" panose="020B0503030403020204"/>
                <a:cs typeface="Arial" panose="020B0604020202020204" pitchFamily="34" charset="0"/>
              </a:rPr>
              <a:t>C</a:t>
            </a:r>
            <a:r>
              <a:rPr lang="en-US" sz="1000" i="0" dirty="0">
                <a:effectLst/>
                <a:latin typeface="Arial" panose="020B0604020202020204" pitchFamily="34" charset="0"/>
                <a:ea typeface="Myriad Pro" panose="020B0503030403020204"/>
                <a:cs typeface="Arial" panose="020B0604020202020204" pitchFamily="34" charset="0"/>
              </a:rPr>
              <a:t>ommunicating with the family</a:t>
            </a:r>
          </a:p>
          <a:p>
            <a:pPr marL="228600" marR="1470025" indent="-228600">
              <a:lnSpc>
                <a:spcPct val="105000"/>
              </a:lnSpc>
              <a:buSzPts val="1100"/>
              <a:buFont typeface="+mj-lt"/>
              <a:buAutoNum type="arabicPeriod"/>
              <a:tabLst>
                <a:tab pos="478155" algn="l"/>
                <a:tab pos="478790" algn="l"/>
              </a:tabLst>
            </a:pPr>
            <a:r>
              <a:rPr lang="nb-NO" sz="1000" i="0" dirty="0" err="1">
                <a:latin typeface="Arial" panose="020B0604020202020204" pitchFamily="34" charset="0"/>
                <a:cs typeface="Arial" panose="020B0604020202020204" pitchFamily="34" charset="0"/>
              </a:rPr>
              <a:t>Referring</a:t>
            </a:r>
            <a:r>
              <a:rPr lang="nb-NO" sz="1000" i="0" dirty="0">
                <a:latin typeface="Arial" panose="020B0604020202020204" pitchFamily="34" charset="0"/>
                <a:cs typeface="Arial" panose="020B0604020202020204" pitchFamily="34" charset="0"/>
              </a:rPr>
              <a:t> </a:t>
            </a:r>
            <a:r>
              <a:rPr lang="nb-NO" sz="1000" i="0" dirty="0" err="1">
                <a:latin typeface="Arial" panose="020B0604020202020204" pitchFamily="34" charset="0"/>
                <a:cs typeface="Arial" panose="020B0604020202020204" pitchFamily="34" charset="0"/>
              </a:rPr>
              <a:t>the</a:t>
            </a:r>
            <a:r>
              <a:rPr lang="nb-NO" sz="1000" i="0" dirty="0">
                <a:latin typeface="Arial" panose="020B0604020202020204" pitchFamily="34" charset="0"/>
                <a:cs typeface="Arial" panose="020B0604020202020204" pitchFamily="34" charset="0"/>
              </a:rPr>
              <a:t> newborn to a </a:t>
            </a:r>
            <a:r>
              <a:rPr lang="nb-NO" sz="1000" i="0" dirty="0" err="1">
                <a:latin typeface="Arial" panose="020B0604020202020204" pitchFamily="34" charset="0"/>
                <a:cs typeface="Arial" panose="020B0604020202020204" pitchFamily="34" charset="0"/>
              </a:rPr>
              <a:t>centre</a:t>
            </a:r>
            <a:r>
              <a:rPr lang="nb-NO" sz="1000" i="0" dirty="0">
                <a:latin typeface="Arial" panose="020B0604020202020204" pitchFamily="34" charset="0"/>
                <a:cs typeface="Arial" panose="020B0604020202020204" pitchFamily="34" charset="0"/>
              </a:rPr>
              <a:t> providing </a:t>
            </a:r>
            <a:r>
              <a:rPr lang="nb-NO" sz="1000" i="0" dirty="0" err="1">
                <a:latin typeface="Arial" panose="020B0604020202020204" pitchFamily="34" charset="0"/>
                <a:cs typeface="Arial" panose="020B0604020202020204" pitchFamily="34" charset="0"/>
              </a:rPr>
              <a:t>specialized</a:t>
            </a:r>
            <a:r>
              <a:rPr lang="nb-NO" sz="1000" i="0" dirty="0">
                <a:latin typeface="Arial" panose="020B0604020202020204" pitchFamily="34" charset="0"/>
                <a:cs typeface="Arial" panose="020B0604020202020204" pitchFamily="34" charset="0"/>
              </a:rPr>
              <a:t> </a:t>
            </a:r>
            <a:r>
              <a:rPr lang="nb-NO" sz="1000" i="0" dirty="0" err="1">
                <a:latin typeface="Arial" panose="020B0604020202020204" pitchFamily="34" charset="0"/>
                <a:cs typeface="Arial" panose="020B0604020202020204" pitchFamily="34" charset="0"/>
              </a:rPr>
              <a:t>care</a:t>
            </a:r>
            <a:r>
              <a:rPr lang="nb-NO" sz="1000" i="0" dirty="0">
                <a:latin typeface="Arial" panose="020B0604020202020204" pitchFamily="34" charset="0"/>
                <a:cs typeface="Arial" panose="020B0604020202020204" pitchFamily="34" charset="0"/>
              </a:rPr>
              <a:t> </a:t>
            </a:r>
          </a:p>
          <a:p>
            <a:pPr marL="0"/>
            <a:endParaRPr lang="en-US" sz="1000" i="0" spc="0" dirty="0">
              <a:effectLst/>
              <a:latin typeface="Arial" panose="020B0604020202020204" pitchFamily="34" charset="0"/>
              <a:cs typeface="Arial" panose="020B0604020202020204" pitchFamily="34" charset="0"/>
            </a:endParaRPr>
          </a:p>
          <a:p>
            <a:pPr marL="0" lvl="0" indent="0">
              <a:spcBef>
                <a:spcPts val="75"/>
              </a:spcBef>
              <a:spcAft>
                <a:spcPts val="0"/>
              </a:spcAft>
              <a:buSzPts val="1100"/>
              <a:buFont typeface="Myriad Pro" panose="020B0503030403020204"/>
              <a:buNone/>
              <a:tabLst>
                <a:tab pos="1944370" algn="l"/>
              </a:tabLst>
            </a:pPr>
            <a:r>
              <a:rPr lang="en-US" sz="1000" b="1" i="0" spc="0" dirty="0">
                <a:effectLst/>
                <a:latin typeface="Arial" panose="020B0604020202020204" pitchFamily="34" charset="0"/>
                <a:cs typeface="Arial" panose="020B0604020202020204" pitchFamily="34" charset="0"/>
              </a:rPr>
              <a:t>Debriefing </a:t>
            </a:r>
            <a:r>
              <a:rPr lang="en-US" sz="1000" b="0" i="0" spc="0" dirty="0">
                <a:effectLst/>
                <a:latin typeface="Arial" panose="020B0604020202020204" pitchFamily="34" charset="0"/>
                <a:cs typeface="Arial" panose="020B0604020202020204" pitchFamily="34" charset="0"/>
              </a:rPr>
              <a:t>– participants self-reflect and give feedback to one another in their roles.</a:t>
            </a:r>
            <a:endParaRPr lang="en-US" sz="1000" b="1" i="0" spc="0" dirty="0">
              <a:effectLst/>
              <a:latin typeface="Arial" panose="020B0604020202020204" pitchFamily="34" charset="0"/>
              <a:cs typeface="Arial" panose="020B0604020202020204" pitchFamily="34" charset="0"/>
            </a:endParaRPr>
          </a:p>
          <a:p>
            <a:pPr marL="0" lvl="0" indent="0">
              <a:spcBef>
                <a:spcPts val="75"/>
              </a:spcBef>
              <a:spcAft>
                <a:spcPts val="0"/>
              </a:spcAft>
              <a:buSzPts val="1100"/>
              <a:buFont typeface="Myriad Pro" panose="020B0503030403020204"/>
              <a:buNone/>
              <a:tabLst>
                <a:tab pos="1944370" algn="l"/>
              </a:tabLst>
            </a:pPr>
            <a:r>
              <a:rPr lang="en-US" sz="1000" b="0" i="1" spc="0" dirty="0">
                <a:effectLst/>
                <a:latin typeface="Arial" panose="020B0604020202020204" pitchFamily="34" charset="0"/>
                <a:cs typeface="Arial" panose="020B0604020202020204" pitchFamily="34" charset="0"/>
              </a:rPr>
              <a:t>Provision of care (performance objectives)</a:t>
            </a:r>
            <a:endParaRPr lang="en-GB" sz="1000" b="0" i="1" spc="0" dirty="0">
              <a:effectLst/>
              <a:latin typeface="Arial" panose="020B0604020202020204" pitchFamily="34" charset="0"/>
              <a:ea typeface="Myriad Pro" panose="020B0503030403020204"/>
              <a:cs typeface="Arial" panose="020B0604020202020204" pitchFamily="34" charset="0"/>
            </a:endParaRPr>
          </a:p>
          <a:p>
            <a:pPr marL="162000" indent="-162000">
              <a:buFont typeface="Arial" panose="020B0604020202020204" pitchFamily="34" charset="0"/>
              <a:buChar char="•"/>
            </a:pPr>
            <a:r>
              <a:rPr lang="en-GB" sz="1000" b="0" i="0" spc="0" dirty="0">
                <a:effectLst/>
                <a:latin typeface="Arial" panose="020B0604020202020204" pitchFamily="34" charset="0"/>
                <a:ea typeface="Myriad Pro" panose="020B0503030403020204"/>
                <a:cs typeface="Arial" panose="020B0604020202020204" pitchFamily="34" charset="0"/>
              </a:rPr>
              <a:t>What was done well? </a:t>
            </a:r>
          </a:p>
          <a:p>
            <a:pPr marL="162000" indent="-162000">
              <a:buFont typeface="Arial" panose="020B0604020202020204" pitchFamily="34" charset="0"/>
              <a:buChar char="•"/>
            </a:pPr>
            <a:r>
              <a:rPr lang="en-GB" sz="1000" b="0" i="0" spc="0" dirty="0">
                <a:effectLst/>
                <a:latin typeface="Arial" panose="020B0604020202020204" pitchFamily="34" charset="0"/>
                <a:ea typeface="Myriad Pro" panose="020B0503030403020204"/>
                <a:cs typeface="Arial" panose="020B0604020202020204" pitchFamily="34" charset="0"/>
              </a:rPr>
              <a:t>What could have been done better? </a:t>
            </a:r>
          </a:p>
          <a:p>
            <a:pPr marL="162000" indent="-162000">
              <a:buFont typeface="Arial" panose="020B0604020202020204" pitchFamily="34" charset="0"/>
              <a:buChar char="•"/>
            </a:pPr>
            <a:r>
              <a:rPr lang="en-GB" sz="1000" b="0" i="0" spc="0" dirty="0">
                <a:effectLst/>
                <a:latin typeface="Arial" panose="020B0604020202020204" pitchFamily="34" charset="0"/>
                <a:ea typeface="Myriad Pro" panose="020B0503030403020204"/>
                <a:cs typeface="Arial" panose="020B0604020202020204" pitchFamily="34" charset="0"/>
              </a:rPr>
              <a:t>What will you change the next time?</a:t>
            </a:r>
          </a:p>
          <a:p>
            <a:pPr marL="162000" indent="-162000">
              <a:buFont typeface="Arial" panose="020B0604020202020204" pitchFamily="34" charset="0"/>
              <a:buChar char="•"/>
            </a:pPr>
            <a:r>
              <a:rPr lang="en-GB" sz="1000" b="0" i="0" spc="0" dirty="0">
                <a:effectLst/>
                <a:latin typeface="Arial" panose="020B0604020202020204" pitchFamily="34" charset="0"/>
                <a:ea typeface="Myriad Pro" panose="020B0503030403020204"/>
                <a:cs typeface="Arial" panose="020B0604020202020204" pitchFamily="34" charset="0"/>
              </a:rPr>
              <a:t>Did you consider a serious bacterial infection or very serious disease?</a:t>
            </a:r>
          </a:p>
          <a:p>
            <a:pPr marL="162000" indent="-162000">
              <a:buFont typeface="Arial" panose="020B0604020202020204" pitchFamily="34" charset="0"/>
              <a:buChar char="•"/>
            </a:pPr>
            <a:r>
              <a:rPr lang="en-GB" sz="1000" b="0" i="0" spc="0" dirty="0">
                <a:effectLst/>
                <a:latin typeface="Arial" panose="020B0604020202020204" pitchFamily="34" charset="0"/>
                <a:ea typeface="Myriad Pro" panose="020B0503030403020204"/>
                <a:cs typeface="Arial" panose="020B0604020202020204" pitchFamily="34" charset="0"/>
              </a:rPr>
              <a:t>Did you follow guidelines for managing newborn infection and give first dose of IM/IV antibiotics? Give anticonvulsant? Measure and treat low blood sugar?</a:t>
            </a:r>
          </a:p>
          <a:p>
            <a:pPr marL="162000" indent="-162000">
              <a:buFont typeface="Arial" panose="020B0604020202020204" pitchFamily="34" charset="0"/>
              <a:buChar char="•"/>
            </a:pPr>
            <a:r>
              <a:rPr lang="en-GB" sz="1000" b="0" i="0" spc="0" dirty="0">
                <a:effectLst/>
                <a:latin typeface="Arial" panose="020B0604020202020204" pitchFamily="34" charset="0"/>
                <a:ea typeface="Myriad Pro" panose="020B0503030403020204"/>
                <a:cs typeface="Arial" panose="020B0604020202020204" pitchFamily="34" charset="0"/>
              </a:rPr>
              <a:t>Was data recorded and used? </a:t>
            </a:r>
          </a:p>
          <a:p>
            <a:pPr marL="162000" indent="-162000">
              <a:buFont typeface="Arial" panose="020B0604020202020204" pitchFamily="34" charset="0"/>
              <a:buChar char="•"/>
            </a:pPr>
            <a:r>
              <a:rPr lang="en-GB" sz="1000" b="0" i="0" spc="0" dirty="0">
                <a:effectLst/>
                <a:latin typeface="Arial" panose="020B0604020202020204" pitchFamily="34" charset="0"/>
                <a:ea typeface="Myriad Pro" panose="020B0503030403020204"/>
                <a:cs typeface="Arial" panose="020B0604020202020204" pitchFamily="34" charset="0"/>
              </a:rPr>
              <a:t>Did you communicate urgent referral to the appropriate facility?</a:t>
            </a:r>
          </a:p>
          <a:p>
            <a:pPr marL="162000" indent="-162000">
              <a:buFont typeface="Arial" panose="020B0604020202020204" pitchFamily="34" charset="0"/>
              <a:buChar char="•"/>
            </a:pPr>
            <a:endParaRPr lang="en-GB" sz="1000" i="0" spc="0" dirty="0">
              <a:effectLst/>
              <a:latin typeface="Arial" panose="020B0604020202020204" pitchFamily="34" charset="0"/>
              <a:ea typeface="Myriad Pro" panose="020B0503030403020204"/>
              <a:cs typeface="Arial" panose="020B0604020202020204" pitchFamily="34" charset="0"/>
            </a:endParaRPr>
          </a:p>
          <a:p>
            <a:pPr marL="0" indent="0">
              <a:buFont typeface="Arial" panose="020B0604020202020204" pitchFamily="34" charset="0"/>
              <a:buNone/>
            </a:pPr>
            <a:r>
              <a:rPr lang="en-GB" sz="1000" b="0" i="1" spc="0" dirty="0">
                <a:effectLst/>
                <a:latin typeface="Arial" panose="020B0604020202020204" pitchFamily="34" charset="0"/>
                <a:ea typeface="Myriad Pro" panose="020B0503030403020204"/>
                <a:cs typeface="Arial" panose="020B0604020202020204" pitchFamily="34" charset="0"/>
              </a:rPr>
              <a:t>Experience of care</a:t>
            </a:r>
          </a:p>
          <a:p>
            <a:pPr marL="171450" lvl="0" indent="-171450">
              <a:lnSpc>
                <a:spcPct val="107000"/>
              </a:lnSpc>
              <a:buFont typeface="Arial" panose="020B0604020202020204" pitchFamily="34" charset="0"/>
              <a:buChar char="•"/>
            </a:pPr>
            <a:r>
              <a:rPr lang="en-GB" sz="1000" kern="100" dirty="0">
                <a:effectLst/>
                <a:latin typeface="Arial" panose="020B0604020202020204" pitchFamily="34" charset="0"/>
                <a:ea typeface="Calibri" panose="020F0502020204030204" pitchFamily="34" charset="0"/>
                <a:cs typeface="Arial" panose="020B0604020202020204" pitchFamily="34" charset="0"/>
              </a:rPr>
              <a:t>Was the language clear and appropriate?</a:t>
            </a:r>
          </a:p>
          <a:p>
            <a:pPr marL="171450" lvl="0" indent="-171450">
              <a:lnSpc>
                <a:spcPct val="107000"/>
              </a:lnSpc>
              <a:spcAft>
                <a:spcPts val="800"/>
              </a:spcAft>
              <a:buFont typeface="Arial" panose="020B0604020202020204" pitchFamily="34" charset="0"/>
              <a:buChar char="•"/>
            </a:pPr>
            <a:r>
              <a:rPr lang="en-GB" sz="1000" kern="100" dirty="0">
                <a:effectLst/>
                <a:latin typeface="Arial" panose="020B0604020202020204" pitchFamily="34" charset="0"/>
                <a:ea typeface="Calibri" panose="020F0502020204030204" pitchFamily="34" charset="0"/>
                <a:cs typeface="Arial" panose="020B0604020202020204" pitchFamily="34" charset="0"/>
              </a:rPr>
              <a:t>Was the communication respectful? </a:t>
            </a:r>
          </a:p>
          <a:p>
            <a:pPr marL="171450" lvl="0" indent="-171450">
              <a:lnSpc>
                <a:spcPct val="107000"/>
              </a:lnSpc>
              <a:spcAft>
                <a:spcPts val="800"/>
              </a:spcAft>
              <a:buFont typeface="Arial" panose="020B0604020202020204" pitchFamily="34" charset="0"/>
              <a:buChar char="•"/>
            </a:pPr>
            <a:r>
              <a:rPr lang="en-GB" sz="1000" dirty="0">
                <a:latin typeface="Arial" panose="020B0604020202020204" pitchFamily="34" charset="0"/>
                <a:ea typeface="Myriad Pro" panose="020B0503030403020204"/>
                <a:cs typeface="Arial" panose="020B0604020202020204" pitchFamily="34" charset="0"/>
              </a:rPr>
              <a:t>Was consent obtained for referral?</a:t>
            </a:r>
            <a:endParaRPr lang="en-GB" sz="1000" b="0" i="0" spc="0" dirty="0">
              <a:effectLst/>
              <a:latin typeface="Arial" panose="020B0604020202020204" pitchFamily="34" charset="0"/>
              <a:ea typeface="Myriad Pro" panose="020B0503030403020204"/>
              <a:cs typeface="Arial" panose="020B0604020202020204" pitchFamily="34" charset="0"/>
            </a:endParaRPr>
          </a:p>
        </p:txBody>
      </p:sp>
    </p:spTree>
    <p:extLst>
      <p:ext uri="{BB962C8B-B14F-4D97-AF65-F5344CB8AC3E}">
        <p14:creationId xmlns:p14="http://schemas.microsoft.com/office/powerpoint/2010/main" val="32031128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AA6CB-A6F7-87DC-11D0-7A68C3CD78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D94164-96E9-71EA-E6A8-60751CAF9F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6F39F9-BA69-8078-C7B2-99F176235631}"/>
              </a:ext>
            </a:extLst>
          </p:cNvPr>
          <p:cNvSpPr>
            <a:spLocks noGrp="1"/>
          </p:cNvSpPr>
          <p:nvPr>
            <p:ph type="body" idx="1"/>
          </p:nvPr>
        </p:nvSpPr>
        <p:spPr/>
        <p:txBody>
          <a:bodyPr/>
          <a:lstStyle/>
          <a:p>
            <a:pPr marL="0" marR="941070" lvl="0" indent="0">
              <a:lnSpc>
                <a:spcPct val="105000"/>
              </a:lnSpc>
              <a:spcBef>
                <a:spcPts val="80"/>
              </a:spcBef>
              <a:spcAft>
                <a:spcPts val="0"/>
              </a:spcAft>
              <a:buSzPts val="1100"/>
              <a:buFont typeface="Myriad Pro" panose="020B0503030403020204"/>
              <a:buNone/>
              <a:tabLst>
                <a:tab pos="1944370" algn="l"/>
              </a:tabLst>
            </a:pPr>
            <a:r>
              <a:rPr lang="en-US" sz="1000" b="1" i="0" spc="0" dirty="0">
                <a:effectLst/>
                <a:latin typeface="Arial" panose="020B0604020202020204" pitchFamily="34" charset="0"/>
                <a:ea typeface="Myriad Pro" panose="020B0503030403020204"/>
                <a:cs typeface="Arial" panose="020B0604020202020204" pitchFamily="34" charset="0"/>
              </a:rPr>
              <a:t>Simulation</a:t>
            </a:r>
          </a:p>
          <a:p>
            <a:pPr marL="0" marR="941070" lvl="0" indent="0">
              <a:lnSpc>
                <a:spcPct val="105000"/>
              </a:lnSpc>
              <a:spcBef>
                <a:spcPts val="80"/>
              </a:spcBef>
              <a:spcAft>
                <a:spcPts val="0"/>
              </a:spcAft>
              <a:buSzPts val="1100"/>
              <a:buFont typeface="Myriad Pro" panose="020B0503030403020204"/>
              <a:buNone/>
              <a:tabLst>
                <a:tab pos="1944370" algn="l"/>
              </a:tabLst>
            </a:pPr>
            <a:endParaRPr lang="en-US" sz="1000" b="1" i="0" spc="0" dirty="0">
              <a:effectLst/>
              <a:latin typeface="Arial" panose="020B0604020202020204" pitchFamily="34" charset="0"/>
              <a:ea typeface="Myriad Pro" panose="020B0503030403020204"/>
              <a:cs typeface="Arial" panose="020B0604020202020204" pitchFamily="34" charset="0"/>
            </a:endParaRPr>
          </a:p>
          <a:p>
            <a:pPr marL="0" marR="941070" lvl="0" indent="0" algn="l" defTabSz="914400" rtl="0" eaLnBrk="1" fontAlgn="auto" latinLnBrk="0" hangingPunct="1">
              <a:lnSpc>
                <a:spcPct val="105000"/>
              </a:lnSpc>
              <a:spcBef>
                <a:spcPts val="80"/>
              </a:spcBef>
              <a:spcAft>
                <a:spcPts val="0"/>
              </a:spcAft>
              <a:buClrTx/>
              <a:buSzPts val="1100"/>
              <a:buFont typeface="Myriad Pro" panose="020B0503030403020204"/>
              <a:buNone/>
              <a:tabLst>
                <a:tab pos="1944370" algn="l"/>
              </a:tabLst>
              <a:defRPr/>
            </a:pPr>
            <a:r>
              <a:rPr lang="en-US" sz="1000" b="1" i="0" spc="0" dirty="0">
                <a:effectLst/>
                <a:latin typeface="Arial" panose="020B0604020202020204" pitchFamily="34" charset="0"/>
                <a:ea typeface="Myriad Pro" panose="020B0503030403020204"/>
                <a:cs typeface="Arial" panose="020B0604020202020204" pitchFamily="34" charset="0"/>
              </a:rPr>
              <a:t>Skills and performance </a:t>
            </a:r>
            <a:r>
              <a:rPr lang="en-US" sz="1000" b="0" i="0" spc="0" dirty="0">
                <a:effectLst/>
                <a:latin typeface="Arial" panose="020B0604020202020204" pitchFamily="34" charset="0"/>
                <a:ea typeface="Myriad Pro" panose="020B0503030403020204"/>
                <a:cs typeface="Arial" panose="020B0604020202020204" pitchFamily="34" charset="0"/>
              </a:rPr>
              <a:t>– participants demonstrate </a:t>
            </a:r>
            <a:r>
              <a:rPr lang="en-US" sz="1000" b="0" i="0" dirty="0">
                <a:effectLst/>
                <a:latin typeface="Arial" panose="020B0604020202020204" pitchFamily="34" charset="0"/>
                <a:ea typeface="Myriad Pro" panose="020B0503030403020204"/>
                <a:cs typeface="Arial" panose="020B0604020202020204" pitchFamily="34" charset="0"/>
              </a:rPr>
              <a:t>examination of the newborn, classification and making a care plan, communication with the family.</a:t>
            </a:r>
          </a:p>
          <a:p>
            <a:pPr marL="228600" indent="-228600">
              <a:spcBef>
                <a:spcPts val="80"/>
              </a:spcBef>
              <a:spcAft>
                <a:spcPts val="0"/>
              </a:spcAft>
              <a:buFont typeface="+mj-lt"/>
              <a:buAutoNum type="arabicPeriod"/>
            </a:pPr>
            <a:r>
              <a:rPr lang="en-US" sz="1000" i="0" dirty="0">
                <a:effectLst/>
                <a:latin typeface="Arial" panose="020B0604020202020204" pitchFamily="34" charset="0"/>
                <a:ea typeface="Myriad Pro" panose="020B0503030403020204"/>
                <a:cs typeface="Arial" panose="020B0604020202020204" pitchFamily="34" charset="0"/>
              </a:rPr>
              <a:t>Examining the newborn (complete </a:t>
            </a:r>
            <a:r>
              <a:rPr lang="en-US" sz="1000" i="0" spc="-15" dirty="0">
                <a:effectLst/>
                <a:latin typeface="Arial" panose="020B0604020202020204" pitchFamily="34" charset="0"/>
                <a:ea typeface="Myriad Pro" panose="020B0503030403020204"/>
                <a:cs typeface="Arial" panose="020B0604020202020204" pitchFamily="34" charset="0"/>
              </a:rPr>
              <a:t>physical assessment </a:t>
            </a:r>
            <a:r>
              <a:rPr lang="en-US" sz="1000" i="0" dirty="0">
                <a:effectLst/>
                <a:latin typeface="Arial" panose="020B0604020202020204" pitchFamily="34" charset="0"/>
                <a:ea typeface="Myriad Pro" panose="020B0503030403020204"/>
                <a:cs typeface="Arial" panose="020B0604020202020204" pitchFamily="34" charset="0"/>
              </a:rPr>
              <a:t>in skin‐to‐skin </a:t>
            </a:r>
            <a:r>
              <a:rPr lang="en-US" sz="1000" i="0" spc="-15" dirty="0">
                <a:effectLst/>
                <a:latin typeface="Arial" panose="020B0604020202020204" pitchFamily="34" charset="0"/>
                <a:ea typeface="Myriad Pro" panose="020B0503030403020204"/>
                <a:cs typeface="Arial" panose="020B0604020202020204" pitchFamily="34" charset="0"/>
              </a:rPr>
              <a:t>contact </a:t>
            </a:r>
            <a:r>
              <a:rPr lang="en-US" sz="1000" i="0" dirty="0">
                <a:effectLst/>
                <a:latin typeface="Arial" panose="020B0604020202020204" pitchFamily="34" charset="0"/>
                <a:ea typeface="Myriad Pro" panose="020B0503030403020204"/>
                <a:cs typeface="Arial" panose="020B0604020202020204" pitchFamily="34" charset="0"/>
              </a:rPr>
              <a:t>with the mother) – </a:t>
            </a:r>
            <a:r>
              <a:rPr lang="en-US" sz="1000" b="1" i="0" dirty="0">
                <a:effectLst/>
                <a:latin typeface="Arial" panose="020B0604020202020204" pitchFamily="34" charset="0"/>
                <a:ea typeface="Myriad Pro" panose="020B0503030403020204"/>
                <a:cs typeface="Arial" panose="020B0604020202020204" pitchFamily="34" charset="0"/>
              </a:rPr>
              <a:t>note cleft palate</a:t>
            </a:r>
          </a:p>
          <a:p>
            <a:pPr marL="228600" indent="-228600">
              <a:spcBef>
                <a:spcPts val="80"/>
              </a:spcBef>
              <a:spcAft>
                <a:spcPts val="0"/>
              </a:spcAft>
              <a:buFont typeface="+mj-lt"/>
              <a:buAutoNum type="arabicPeriod"/>
            </a:pPr>
            <a:r>
              <a:rPr lang="en-US" sz="1000" i="0" dirty="0">
                <a:effectLst/>
                <a:latin typeface="Arial" panose="020B0604020202020204" pitchFamily="34" charset="0"/>
                <a:ea typeface="Myriad Pro" panose="020B0503030403020204"/>
                <a:cs typeface="Arial" panose="020B0604020202020204" pitchFamily="34" charset="0"/>
              </a:rPr>
              <a:t>Providing eye and umbilical</a:t>
            </a:r>
            <a:r>
              <a:rPr lang="en-US" sz="1000" i="0" spc="-20" dirty="0">
                <a:effectLst/>
                <a:latin typeface="Arial" panose="020B0604020202020204" pitchFamily="34" charset="0"/>
                <a:ea typeface="Myriad Pro" panose="020B0503030403020204"/>
                <a:cs typeface="Arial" panose="020B0604020202020204" pitchFamily="34" charset="0"/>
              </a:rPr>
              <a:t> </a:t>
            </a:r>
            <a:r>
              <a:rPr lang="en-US" sz="1000" i="0" spc="-15" dirty="0">
                <a:effectLst/>
                <a:latin typeface="Arial" panose="020B0604020202020204" pitchFamily="34" charset="0"/>
                <a:ea typeface="Myriad Pro" panose="020B0503030403020204"/>
                <a:cs typeface="Arial" panose="020B0604020202020204" pitchFamily="34" charset="0"/>
              </a:rPr>
              <a:t>cord</a:t>
            </a:r>
            <a:r>
              <a:rPr lang="en-US" sz="1000" i="0" spc="-20" dirty="0">
                <a:effectLst/>
                <a:latin typeface="Arial" panose="020B0604020202020204" pitchFamily="34" charset="0"/>
                <a:ea typeface="Myriad Pro" panose="020B0503030403020204"/>
                <a:cs typeface="Arial" panose="020B0604020202020204" pitchFamily="34" charset="0"/>
              </a:rPr>
              <a:t> </a:t>
            </a:r>
            <a:r>
              <a:rPr lang="en-US" sz="1000" i="0" dirty="0">
                <a:effectLst/>
                <a:latin typeface="Arial" panose="020B0604020202020204" pitchFamily="34" charset="0"/>
                <a:ea typeface="Myriad Pro" panose="020B0503030403020204"/>
                <a:cs typeface="Arial" panose="020B0604020202020204" pitchFamily="34" charset="0"/>
              </a:rPr>
              <a:t>care, </a:t>
            </a:r>
            <a:r>
              <a:rPr lang="en-US" sz="1000" i="0" spc="-15" dirty="0">
                <a:effectLst/>
                <a:latin typeface="Arial" panose="020B0604020202020204" pitchFamily="34" charset="0"/>
                <a:ea typeface="Myriad Pro" panose="020B0503030403020204"/>
                <a:cs typeface="Arial" panose="020B0604020202020204" pitchFamily="34" charset="0"/>
              </a:rPr>
              <a:t>Vitamin</a:t>
            </a:r>
            <a:r>
              <a:rPr lang="en-US" sz="1000" i="0" spc="-20" dirty="0">
                <a:effectLst/>
                <a:latin typeface="Arial" panose="020B0604020202020204" pitchFamily="34" charset="0"/>
                <a:ea typeface="Myriad Pro" panose="020B0503030403020204"/>
                <a:cs typeface="Arial" panose="020B0604020202020204" pitchFamily="34" charset="0"/>
              </a:rPr>
              <a:t> </a:t>
            </a:r>
            <a:r>
              <a:rPr lang="en-US" sz="1000" i="0" dirty="0">
                <a:effectLst/>
                <a:latin typeface="Arial" panose="020B0604020202020204" pitchFamily="34" charset="0"/>
                <a:ea typeface="Myriad Pro" panose="020B0503030403020204"/>
                <a:cs typeface="Arial" panose="020B0604020202020204" pitchFamily="34" charset="0"/>
              </a:rPr>
              <a:t>K </a:t>
            </a:r>
            <a:r>
              <a:rPr lang="en-US" sz="1000" i="0" spc="-15" dirty="0">
                <a:effectLst/>
                <a:latin typeface="Arial" panose="020B0604020202020204" pitchFamily="34" charset="0"/>
                <a:ea typeface="Myriad Pro" panose="020B0503030403020204"/>
                <a:cs typeface="Arial" panose="020B0604020202020204" pitchFamily="34" charset="0"/>
              </a:rPr>
              <a:t>according </a:t>
            </a:r>
            <a:r>
              <a:rPr lang="en-US" sz="1000" i="0" dirty="0">
                <a:effectLst/>
                <a:latin typeface="Arial" panose="020B0604020202020204" pitchFamily="34" charset="0"/>
                <a:ea typeface="Myriad Pro" panose="020B0503030403020204"/>
                <a:cs typeface="Arial" panose="020B0604020202020204" pitchFamily="34" charset="0"/>
              </a:rPr>
              <a:t>to national guidelines</a:t>
            </a:r>
          </a:p>
          <a:p>
            <a:pPr marL="228600" indent="-228600">
              <a:spcBef>
                <a:spcPts val="80"/>
              </a:spcBef>
              <a:spcAft>
                <a:spcPts val="0"/>
              </a:spcAft>
              <a:buFont typeface="+mj-lt"/>
              <a:buAutoNum type="arabicPeriod"/>
            </a:pPr>
            <a:r>
              <a:rPr lang="en-US" sz="1000" i="0" dirty="0">
                <a:effectLst/>
                <a:latin typeface="Arial" panose="020B0604020202020204" pitchFamily="34" charset="0"/>
                <a:ea typeface="Myriad Pro" panose="020B0503030403020204"/>
                <a:cs typeface="Arial" panose="020B0604020202020204" pitchFamily="34" charset="0"/>
              </a:rPr>
              <a:t>Classifying Ayesha as needing referral to an experienced breastfeeding counsellor and make a plan for immediate management</a:t>
            </a:r>
          </a:p>
          <a:p>
            <a:pPr marL="228600" marR="1470025" lvl="0" indent="-228600">
              <a:lnSpc>
                <a:spcPct val="105000"/>
              </a:lnSpc>
              <a:buSzPts val="1100"/>
              <a:buFont typeface="+mj-lt"/>
              <a:buAutoNum type="arabicPeriod"/>
              <a:tabLst>
                <a:tab pos="478155" algn="l"/>
                <a:tab pos="478790" algn="l"/>
              </a:tabLst>
            </a:pPr>
            <a:r>
              <a:rPr lang="en-US" sz="1000" i="0" dirty="0">
                <a:effectLst/>
                <a:latin typeface="Arial" panose="020B0604020202020204" pitchFamily="34" charset="0"/>
                <a:ea typeface="Myriad Pro" panose="020B0503030403020204"/>
                <a:cs typeface="Arial" panose="020B0604020202020204" pitchFamily="34" charset="0"/>
              </a:rPr>
              <a:t>Completing the newborn record and relevant surveillance documentation</a:t>
            </a:r>
          </a:p>
          <a:p>
            <a:pPr marL="228600" marR="1470025" lvl="0" indent="-228600">
              <a:lnSpc>
                <a:spcPct val="105000"/>
              </a:lnSpc>
              <a:buSzPts val="1100"/>
              <a:buFont typeface="+mj-lt"/>
              <a:buAutoNum type="arabicPeriod"/>
              <a:tabLst>
                <a:tab pos="478155" algn="l"/>
                <a:tab pos="478790" algn="l"/>
              </a:tabLst>
            </a:pPr>
            <a:r>
              <a:rPr lang="en-US" sz="1000" dirty="0">
                <a:latin typeface="Arial" panose="020B0604020202020204" pitchFamily="34" charset="0"/>
                <a:ea typeface="Myriad Pro" panose="020B0503030403020204"/>
                <a:cs typeface="Arial" panose="020B0604020202020204" pitchFamily="34" charset="0"/>
              </a:rPr>
              <a:t>C</a:t>
            </a:r>
            <a:r>
              <a:rPr lang="en-US" sz="1000" i="0" dirty="0">
                <a:effectLst/>
                <a:latin typeface="Arial" panose="020B0604020202020204" pitchFamily="34" charset="0"/>
                <a:ea typeface="Myriad Pro" panose="020B0503030403020204"/>
                <a:cs typeface="Arial" panose="020B0604020202020204" pitchFamily="34" charset="0"/>
              </a:rPr>
              <a:t>ommunicating with the family</a:t>
            </a:r>
          </a:p>
          <a:p>
            <a:pPr marL="228600" marR="1470025" indent="-228600">
              <a:lnSpc>
                <a:spcPct val="105000"/>
              </a:lnSpc>
              <a:buSzPts val="1100"/>
              <a:buFont typeface="+mj-lt"/>
              <a:buAutoNum type="arabicPeriod"/>
              <a:tabLst>
                <a:tab pos="478155" algn="l"/>
                <a:tab pos="478790" algn="l"/>
              </a:tabLst>
            </a:pPr>
            <a:r>
              <a:rPr lang="nb-NO" sz="1000" i="0" dirty="0">
                <a:latin typeface="Arial" panose="020B0604020202020204" pitchFamily="34" charset="0"/>
                <a:cs typeface="Arial" panose="020B0604020202020204" pitchFamily="34" charset="0"/>
              </a:rPr>
              <a:t>Referring the newborn to a centre providing specialised care</a:t>
            </a:r>
          </a:p>
          <a:p>
            <a:pPr marL="0" marR="941070" lvl="0" indent="0">
              <a:lnSpc>
                <a:spcPct val="105000"/>
              </a:lnSpc>
              <a:spcBef>
                <a:spcPts val="80"/>
              </a:spcBef>
              <a:spcAft>
                <a:spcPts val="0"/>
              </a:spcAft>
              <a:buSzPts val="1100"/>
              <a:buFont typeface="Myriad Pro" panose="020B0503030403020204"/>
              <a:buNone/>
              <a:tabLst>
                <a:tab pos="1944370" algn="l"/>
              </a:tabLst>
            </a:pPr>
            <a:endParaRPr lang="en-US" sz="1000" i="0" spc="0" dirty="0">
              <a:effectLst/>
              <a:latin typeface="Arial" panose="020B0604020202020204" pitchFamily="34" charset="0"/>
              <a:ea typeface="Myriad Pro" panose="020B0503030403020204"/>
              <a:cs typeface="Arial" panose="020B0604020202020204" pitchFamily="34" charset="0"/>
            </a:endParaRPr>
          </a:p>
          <a:p>
            <a:pPr marL="0" indent="0">
              <a:buNone/>
            </a:pPr>
            <a:r>
              <a:rPr lang="en-GB" sz="1000" b="1" i="0" spc="0" dirty="0">
                <a:effectLst/>
                <a:latin typeface="Arial" panose="020B0604020202020204" pitchFamily="34" charset="0"/>
                <a:ea typeface="Myriad Pro" panose="020B0503030403020204"/>
                <a:cs typeface="Arial" panose="020B0604020202020204" pitchFamily="34" charset="0"/>
              </a:rPr>
              <a:t>Debriefing </a:t>
            </a:r>
            <a:r>
              <a:rPr lang="en-GB" sz="1000" b="0" i="0" spc="0" dirty="0">
                <a:effectLst/>
                <a:latin typeface="Arial" panose="020B0604020202020204" pitchFamily="34" charset="0"/>
                <a:ea typeface="Myriad Pro" panose="020B0503030403020204"/>
                <a:cs typeface="Arial" panose="020B0604020202020204" pitchFamily="34" charset="0"/>
              </a:rPr>
              <a:t>– participants self-reflect and give feedback to one another in their roles.</a:t>
            </a:r>
            <a:endParaRPr lang="en-GB" sz="1000" b="1" i="0" spc="0" dirty="0">
              <a:effectLst/>
              <a:latin typeface="Arial" panose="020B0604020202020204" pitchFamily="34" charset="0"/>
              <a:ea typeface="Myriad Pro" panose="020B0503030403020204"/>
              <a:cs typeface="Arial" panose="020B0604020202020204" pitchFamily="34" charset="0"/>
            </a:endParaRPr>
          </a:p>
          <a:p>
            <a:pPr marL="0" indent="0">
              <a:buNone/>
            </a:pPr>
            <a:r>
              <a:rPr lang="en-GB" sz="1000" b="0" i="1" spc="0" dirty="0">
                <a:effectLst/>
                <a:latin typeface="Arial" panose="020B0604020202020204" pitchFamily="34" charset="0"/>
                <a:ea typeface="Myriad Pro" panose="020B0503030403020204"/>
                <a:cs typeface="Arial" panose="020B0604020202020204" pitchFamily="34" charset="0"/>
              </a:rPr>
              <a:t>Provision of care (performance objectives)</a:t>
            </a:r>
          </a:p>
          <a:p>
            <a:pPr marL="162000" indent="-162000">
              <a:buFont typeface="Arial" panose="020B0604020202020204" pitchFamily="34" charset="0"/>
              <a:buChar char="•"/>
            </a:pPr>
            <a:r>
              <a:rPr lang="en-GB" sz="1000" b="0" i="0" spc="0" dirty="0">
                <a:effectLst/>
                <a:latin typeface="Arial" panose="020B0604020202020204" pitchFamily="34" charset="0"/>
                <a:ea typeface="Myriad Pro" panose="020B0503030403020204"/>
                <a:cs typeface="Arial" panose="020B0604020202020204" pitchFamily="34" charset="0"/>
              </a:rPr>
              <a:t>What was done well? </a:t>
            </a:r>
          </a:p>
          <a:p>
            <a:pPr marL="162000" indent="-162000">
              <a:buFont typeface="Arial" panose="020B0604020202020204" pitchFamily="34" charset="0"/>
              <a:buChar char="•"/>
            </a:pPr>
            <a:r>
              <a:rPr lang="en-GB" sz="1000" b="0" i="0" spc="0" dirty="0">
                <a:effectLst/>
                <a:latin typeface="Arial" panose="020B0604020202020204" pitchFamily="34" charset="0"/>
                <a:ea typeface="Myriad Pro" panose="020B0503030403020204"/>
                <a:cs typeface="Arial" panose="020B0604020202020204" pitchFamily="34" charset="0"/>
              </a:rPr>
              <a:t>What could have been done better?  </a:t>
            </a:r>
          </a:p>
          <a:p>
            <a:pPr marL="162000" indent="-162000">
              <a:buFont typeface="Arial" panose="020B0604020202020204" pitchFamily="34" charset="0"/>
              <a:buChar char="•"/>
            </a:pPr>
            <a:r>
              <a:rPr lang="en-GB" sz="1000" b="0" i="0" spc="0" dirty="0">
                <a:effectLst/>
                <a:latin typeface="Arial" panose="020B0604020202020204" pitchFamily="34" charset="0"/>
                <a:ea typeface="Myriad Pro" panose="020B0503030403020204"/>
                <a:cs typeface="Arial" panose="020B0604020202020204" pitchFamily="34" charset="0"/>
              </a:rPr>
              <a:t>What will you change the next time?</a:t>
            </a:r>
          </a:p>
          <a:p>
            <a:pPr marL="162000" indent="-162000">
              <a:buFont typeface="Arial" panose="020B0604020202020204" pitchFamily="34" charset="0"/>
              <a:buChar char="•"/>
            </a:pPr>
            <a:r>
              <a:rPr lang="en-GB" sz="1000" dirty="0">
                <a:latin typeface="Arial" panose="020B0604020202020204" pitchFamily="34" charset="0"/>
                <a:ea typeface="Myriad Pro" panose="020B0503030403020204"/>
                <a:cs typeface="Arial" panose="020B0604020202020204" pitchFamily="34" charset="0"/>
              </a:rPr>
              <a:t>Was the baby examined for other associated anomalies – heart, eyes, jaw?</a:t>
            </a:r>
            <a:endParaRPr lang="en-GB" sz="1000" b="0" i="0" spc="0" dirty="0">
              <a:effectLst/>
              <a:latin typeface="Arial" panose="020B0604020202020204" pitchFamily="34" charset="0"/>
              <a:ea typeface="Myriad Pro" panose="020B0503030403020204"/>
              <a:cs typeface="Arial" panose="020B0604020202020204" pitchFamily="34" charset="0"/>
            </a:endParaRPr>
          </a:p>
          <a:p>
            <a:pPr marL="162000" indent="-162000">
              <a:buFont typeface="Arial" panose="020B0604020202020204" pitchFamily="34" charset="0"/>
              <a:buChar char="•"/>
            </a:pPr>
            <a:r>
              <a:rPr lang="en-GB" sz="1000" b="0" i="0" spc="0" dirty="0">
                <a:effectLst/>
                <a:latin typeface="Arial" panose="020B0604020202020204" pitchFamily="34" charset="0"/>
                <a:ea typeface="Myriad Pro" panose="020B0503030403020204"/>
                <a:cs typeface="Arial" panose="020B0604020202020204" pitchFamily="34" charset="0"/>
              </a:rPr>
              <a:t>Was data recorded (newborn record and national surveillance reporting forms for congenital malformations)?</a:t>
            </a:r>
            <a:endParaRPr lang="en-US" sz="1000" b="1" i="0" spc="0" dirty="0">
              <a:effectLst/>
              <a:latin typeface="Arial" panose="020B0604020202020204" pitchFamily="34" charset="0"/>
              <a:ea typeface="Myriad Pro" panose="020B0503030403020204"/>
              <a:cs typeface="Arial" panose="020B0604020202020204" pitchFamily="34" charset="0"/>
            </a:endParaRPr>
          </a:p>
          <a:p>
            <a:pPr marL="0" marR="941070" lvl="0" indent="0" algn="l" defTabSz="858439" rtl="0" eaLnBrk="1" fontAlgn="auto" latinLnBrk="0" hangingPunct="1">
              <a:lnSpc>
                <a:spcPct val="105000"/>
              </a:lnSpc>
              <a:spcBef>
                <a:spcPts val="80"/>
              </a:spcBef>
              <a:spcAft>
                <a:spcPts val="0"/>
              </a:spcAft>
              <a:buClrTx/>
              <a:buSzPts val="1100"/>
              <a:buFont typeface="Myriad Pro" panose="020B0503030403020204"/>
              <a:buNone/>
              <a:tabLst>
                <a:tab pos="1944370" algn="l"/>
              </a:tabLst>
              <a:defRPr/>
            </a:pPr>
            <a:r>
              <a:rPr lang="en-US" sz="1000" b="0" i="1" spc="0" dirty="0">
                <a:effectLst/>
                <a:latin typeface="Arial" panose="020B0604020202020204" pitchFamily="34" charset="0"/>
                <a:ea typeface="Myriad Pro" panose="020B0503030403020204"/>
                <a:cs typeface="Arial" panose="020B0604020202020204" pitchFamily="34" charset="0"/>
              </a:rPr>
              <a:t>Experience of care</a:t>
            </a:r>
          </a:p>
          <a:p>
            <a:pPr marL="162000" marR="941070" lvl="0" indent="-162000" algn="l" defTabSz="858439" rtl="0" eaLnBrk="1" fontAlgn="auto" latinLnBrk="0" hangingPunct="1">
              <a:lnSpc>
                <a:spcPct val="105000"/>
              </a:lnSpc>
              <a:spcBef>
                <a:spcPts val="80"/>
              </a:spcBef>
              <a:spcAft>
                <a:spcPts val="0"/>
              </a:spcAft>
              <a:buClrTx/>
              <a:buSzPts val="1100"/>
              <a:buFont typeface="Arial" panose="020B0604020202020204" pitchFamily="34" charset="0"/>
              <a:buChar char="•"/>
              <a:tabLst>
                <a:tab pos="1944370" algn="l"/>
              </a:tabLst>
              <a:defRPr/>
            </a:pPr>
            <a:r>
              <a:rPr lang="en-US" sz="1000" b="0" i="0" spc="0" dirty="0">
                <a:effectLst/>
                <a:latin typeface="Arial" panose="020B0604020202020204" pitchFamily="34" charset="0"/>
                <a:ea typeface="Myriad Pro" panose="020B0503030403020204"/>
                <a:cs typeface="Arial" panose="020B0604020202020204" pitchFamily="34" charset="0"/>
              </a:rPr>
              <a:t>Was handling of the baby gentle?</a:t>
            </a:r>
          </a:p>
          <a:p>
            <a:pPr marL="162000" marR="941070" lvl="0" indent="-162000" algn="l" defTabSz="858439" rtl="0" eaLnBrk="1" fontAlgn="auto" latinLnBrk="0" hangingPunct="1">
              <a:lnSpc>
                <a:spcPct val="105000"/>
              </a:lnSpc>
              <a:spcBef>
                <a:spcPts val="80"/>
              </a:spcBef>
              <a:spcAft>
                <a:spcPts val="0"/>
              </a:spcAft>
              <a:buClrTx/>
              <a:buSzPts val="1100"/>
              <a:buFont typeface="Arial" panose="020B0604020202020204" pitchFamily="34" charset="0"/>
              <a:buChar char="•"/>
              <a:tabLst>
                <a:tab pos="1944370" algn="l"/>
              </a:tabLst>
              <a:defRPr/>
            </a:pPr>
            <a:r>
              <a:rPr lang="en-US" sz="1000" b="0" i="0" kern="1200" spc="0" dirty="0">
                <a:solidFill>
                  <a:schemeClr val="tx1"/>
                </a:solidFill>
                <a:effectLst/>
                <a:latin typeface="Arial" panose="020B0604020202020204" pitchFamily="34" charset="0"/>
                <a:ea typeface="Myriad Pro" panose="020B0503030403020204"/>
                <a:cs typeface="Arial" panose="020B0604020202020204" pitchFamily="34" charset="0"/>
              </a:rPr>
              <a:t>Were cultural beliefs and stigma discussed?</a:t>
            </a:r>
          </a:p>
          <a:p>
            <a:pPr marL="162000" marR="941070" lvl="0" indent="-162000" algn="l" defTabSz="858439" rtl="0" eaLnBrk="1" fontAlgn="auto" latinLnBrk="0" hangingPunct="1">
              <a:lnSpc>
                <a:spcPct val="105000"/>
              </a:lnSpc>
              <a:spcBef>
                <a:spcPts val="80"/>
              </a:spcBef>
              <a:spcAft>
                <a:spcPts val="0"/>
              </a:spcAft>
              <a:buClrTx/>
              <a:buSzPts val="1100"/>
              <a:buFont typeface="Arial" panose="020B0604020202020204" pitchFamily="34" charset="0"/>
              <a:buChar char="•"/>
              <a:tabLst>
                <a:tab pos="1944370" algn="l"/>
              </a:tabLst>
              <a:defRPr/>
            </a:pPr>
            <a:r>
              <a:rPr lang="en-US" sz="1000" b="0" i="0" kern="1200" spc="0" dirty="0">
                <a:solidFill>
                  <a:schemeClr val="tx1"/>
                </a:solidFill>
                <a:effectLst/>
                <a:latin typeface="Arial" panose="020B0604020202020204" pitchFamily="34" charset="0"/>
                <a:ea typeface="Myriad Pro" panose="020B0503030403020204"/>
                <a:cs typeface="Arial" panose="020B0604020202020204" pitchFamily="34" charset="0"/>
              </a:rPr>
              <a:t>Was Ayesha’s family connected with a parent support group?</a:t>
            </a:r>
            <a:endParaRPr lang="nb-NO" sz="1000" b="0" i="0" spc="0" dirty="0">
              <a:latin typeface="Arial" panose="020B0604020202020204" pitchFamily="34" charset="0"/>
              <a:cs typeface="Arial" panose="020B0604020202020204" pitchFamily="34" charset="0"/>
            </a:endParaRPr>
          </a:p>
          <a:p>
            <a:pPr marL="108000" marR="941070" lvl="0" indent="-342900">
              <a:lnSpc>
                <a:spcPct val="105000"/>
              </a:lnSpc>
              <a:spcBef>
                <a:spcPts val="80"/>
              </a:spcBef>
              <a:spcAft>
                <a:spcPts val="0"/>
              </a:spcAft>
              <a:buSzPts val="1100"/>
              <a:buFont typeface="Myriad Pro" panose="020B0503030403020204"/>
              <a:buAutoNum type="arabicPeriod"/>
              <a:tabLst>
                <a:tab pos="1944370" algn="l"/>
              </a:tabLst>
            </a:pPr>
            <a:endParaRPr lang="nb-NO" sz="1000" i="0" spc="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261056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4BCD7-6D9F-020B-48DE-8379E25A13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573226-6AF7-F93E-E0D3-9ACFC0C745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90DF4B-4C7A-4B19-7C35-B88FA930B673}"/>
              </a:ext>
            </a:extLst>
          </p:cNvPr>
          <p:cNvSpPr>
            <a:spLocks noGrp="1"/>
          </p:cNvSpPr>
          <p:nvPr>
            <p:ph type="body" idx="1"/>
          </p:nvPr>
        </p:nvSpPr>
        <p:spPr/>
        <p:txBody>
          <a:bodyPr/>
          <a:lstStyle/>
          <a:p>
            <a:pPr marL="0" marR="941070" lvl="0" indent="0">
              <a:lnSpc>
                <a:spcPct val="105000"/>
              </a:lnSpc>
              <a:spcBef>
                <a:spcPts val="80"/>
              </a:spcBef>
              <a:spcAft>
                <a:spcPts val="0"/>
              </a:spcAft>
              <a:buSzPts val="1100"/>
              <a:buFont typeface="Myriad Pro" panose="020B0503030403020204"/>
              <a:buNone/>
              <a:tabLst>
                <a:tab pos="1944370" algn="l"/>
              </a:tabLst>
            </a:pPr>
            <a:r>
              <a:rPr lang="en-US" sz="1000" b="1" i="0" spc="0" dirty="0">
                <a:effectLst/>
                <a:latin typeface="Arial" panose="020B0604020202020204" pitchFamily="34" charset="0"/>
                <a:ea typeface="Myriad Pro" panose="020B0503030403020204"/>
                <a:cs typeface="Arial" panose="020B0604020202020204" pitchFamily="34" charset="0"/>
              </a:rPr>
              <a:t>Simulation</a:t>
            </a:r>
          </a:p>
          <a:p>
            <a:pPr marL="0" marR="941070" lvl="0" indent="0">
              <a:lnSpc>
                <a:spcPct val="105000"/>
              </a:lnSpc>
              <a:spcBef>
                <a:spcPts val="80"/>
              </a:spcBef>
              <a:spcAft>
                <a:spcPts val="0"/>
              </a:spcAft>
              <a:buSzPts val="1100"/>
              <a:buFont typeface="Myriad Pro" panose="020B0503030403020204"/>
              <a:buNone/>
              <a:tabLst>
                <a:tab pos="1944370" algn="l"/>
              </a:tabLst>
            </a:pPr>
            <a:endParaRPr lang="en-US" sz="1000" b="1" i="0" spc="0" dirty="0">
              <a:effectLst/>
              <a:latin typeface="Arial" panose="020B0604020202020204" pitchFamily="34" charset="0"/>
              <a:ea typeface="Myriad Pro" panose="020B0503030403020204"/>
              <a:cs typeface="Arial" panose="020B0604020202020204" pitchFamily="34" charset="0"/>
            </a:endParaRPr>
          </a:p>
          <a:p>
            <a:pPr marL="0" marR="941070" lvl="0" indent="0">
              <a:lnSpc>
                <a:spcPct val="105000"/>
              </a:lnSpc>
              <a:spcBef>
                <a:spcPts val="80"/>
              </a:spcBef>
              <a:spcAft>
                <a:spcPts val="0"/>
              </a:spcAft>
              <a:buSzPts val="1100"/>
              <a:buFont typeface="Myriad Pro" panose="020B0503030403020204"/>
              <a:buNone/>
              <a:tabLst>
                <a:tab pos="1944370" algn="l"/>
              </a:tabLst>
            </a:pPr>
            <a:r>
              <a:rPr lang="en-US" sz="1000" b="1" i="0" spc="0" dirty="0">
                <a:effectLst/>
                <a:latin typeface="Arial" panose="020B0604020202020204" pitchFamily="34" charset="0"/>
                <a:ea typeface="Myriad Pro" panose="020B0503030403020204"/>
                <a:cs typeface="Arial" panose="020B0604020202020204" pitchFamily="34" charset="0"/>
              </a:rPr>
              <a:t>Skills and performance </a:t>
            </a:r>
            <a:r>
              <a:rPr lang="en-US" sz="1000" b="0" i="0" spc="0" dirty="0">
                <a:effectLst/>
                <a:latin typeface="Arial" panose="020B0604020202020204" pitchFamily="34" charset="0"/>
                <a:ea typeface="Myriad Pro" panose="020B0503030403020204"/>
                <a:cs typeface="Arial" panose="020B0604020202020204" pitchFamily="34" charset="0"/>
              </a:rPr>
              <a:t>– participants demonstrate </a:t>
            </a:r>
            <a:r>
              <a:rPr lang="en-US" sz="1000" b="0" i="0" dirty="0">
                <a:effectLst/>
                <a:latin typeface="Arial" panose="020B0604020202020204" pitchFamily="34" charset="0"/>
                <a:ea typeface="Myriad Pro" panose="020B0503030403020204"/>
                <a:cs typeface="Arial" panose="020B0604020202020204" pitchFamily="34" charset="0"/>
              </a:rPr>
              <a:t>examination of the newborn, classification and making a care plan, communication with the family.</a:t>
            </a:r>
            <a:endParaRPr lang="en-US" sz="1000" b="0" i="0" spc="0" dirty="0">
              <a:effectLst/>
              <a:latin typeface="Arial" panose="020B0604020202020204" pitchFamily="34" charset="0"/>
              <a:ea typeface="Myriad Pro" panose="020B0503030403020204"/>
              <a:cs typeface="Arial" panose="020B0604020202020204" pitchFamily="34" charset="0"/>
            </a:endParaRPr>
          </a:p>
          <a:p>
            <a:pPr marL="228600" marR="941070" lvl="0" indent="-228600">
              <a:lnSpc>
                <a:spcPct val="105000"/>
              </a:lnSpc>
              <a:spcBef>
                <a:spcPts val="80"/>
              </a:spcBef>
              <a:spcAft>
                <a:spcPts val="0"/>
              </a:spcAft>
              <a:buSzPts val="1100"/>
              <a:buFont typeface="+mj-lt"/>
              <a:buAutoNum type="arabicPeriod"/>
              <a:tabLst>
                <a:tab pos="1944370" algn="l"/>
              </a:tabLst>
            </a:pPr>
            <a:r>
              <a:rPr lang="en-US" sz="1000" i="0" spc="0" dirty="0">
                <a:effectLst/>
                <a:latin typeface="Arial" panose="020B0604020202020204" pitchFamily="34" charset="0"/>
                <a:ea typeface="Myriad Pro" panose="020B0503030403020204"/>
                <a:cs typeface="Arial" panose="020B0604020202020204" pitchFamily="34" charset="0"/>
              </a:rPr>
              <a:t>Performing systematic examinations of both newborns including weight, length, and head circumference – </a:t>
            </a:r>
            <a:r>
              <a:rPr lang="en-US" sz="1000" b="1" i="0" spc="0" dirty="0">
                <a:effectLst/>
                <a:latin typeface="Arial" panose="020B0604020202020204" pitchFamily="34" charset="0"/>
                <a:ea typeface="Myriad Pro" panose="020B0503030403020204"/>
                <a:cs typeface="Arial" panose="020B0604020202020204" pitchFamily="34" charset="0"/>
              </a:rPr>
              <a:t>note discordant weights of 1900 and 4100 grams</a:t>
            </a:r>
          </a:p>
          <a:p>
            <a:pPr marL="228600" marR="941070" lvl="0" indent="-228600">
              <a:lnSpc>
                <a:spcPct val="105000"/>
              </a:lnSpc>
              <a:spcBef>
                <a:spcPts val="80"/>
              </a:spcBef>
              <a:spcAft>
                <a:spcPts val="0"/>
              </a:spcAft>
              <a:buSzPts val="1100"/>
              <a:buFont typeface="+mj-lt"/>
              <a:buAutoNum type="arabicPeriod"/>
              <a:tabLst>
                <a:tab pos="1944370" algn="l"/>
              </a:tabLst>
            </a:pPr>
            <a:r>
              <a:rPr lang="en-US" sz="1000" i="0" spc="0" dirty="0">
                <a:effectLst/>
                <a:latin typeface="Arial" panose="020B0604020202020204" pitchFamily="34" charset="0"/>
                <a:ea typeface="Myriad Pro" panose="020B0503030403020204"/>
                <a:cs typeface="Arial" panose="020B0604020202020204" pitchFamily="34" charset="0"/>
              </a:rPr>
              <a:t>Classifying both babies as needing intermediate care and make a management plan</a:t>
            </a:r>
          </a:p>
          <a:p>
            <a:pPr marL="228600" marR="941070" lvl="0" indent="-228600" algn="l" defTabSz="858439" rtl="0" eaLnBrk="1" fontAlgn="auto" latinLnBrk="0" hangingPunct="1">
              <a:lnSpc>
                <a:spcPct val="105000"/>
              </a:lnSpc>
              <a:spcBef>
                <a:spcPts val="80"/>
              </a:spcBef>
              <a:spcAft>
                <a:spcPts val="0"/>
              </a:spcAft>
              <a:buClrTx/>
              <a:buSzPts val="1100"/>
              <a:buFont typeface="+mj-lt"/>
              <a:buAutoNum type="arabicPeriod"/>
              <a:tabLst>
                <a:tab pos="1944370" algn="l"/>
              </a:tabLst>
              <a:defRPr/>
            </a:pPr>
            <a:r>
              <a:rPr lang="en-US" sz="1000" i="0" spc="0" dirty="0">
                <a:effectLst/>
                <a:latin typeface="Arial" panose="020B0604020202020204" pitchFamily="34" charset="0"/>
                <a:ea typeface="Myriad Pro" panose="020B0503030403020204"/>
                <a:cs typeface="Arial" panose="020B0604020202020204" pitchFamily="34" charset="0"/>
              </a:rPr>
              <a:t>Communicating the findings of the examinations and the care plan for the twins</a:t>
            </a:r>
          </a:p>
          <a:p>
            <a:pPr marL="342900" marR="941070" lvl="0" indent="-342900" algn="l" defTabSz="858439" rtl="0" eaLnBrk="1" fontAlgn="auto" latinLnBrk="0" hangingPunct="1">
              <a:lnSpc>
                <a:spcPct val="105000"/>
              </a:lnSpc>
              <a:spcBef>
                <a:spcPts val="80"/>
              </a:spcBef>
              <a:spcAft>
                <a:spcPts val="0"/>
              </a:spcAft>
              <a:buClrTx/>
              <a:buSzPts val="1100"/>
              <a:buFont typeface="Myriad Pro" panose="020B0503030403020204"/>
              <a:buAutoNum type="arabicPeriod"/>
              <a:tabLst>
                <a:tab pos="1944370" algn="l"/>
              </a:tabLst>
              <a:defRPr/>
            </a:pPr>
            <a:endParaRPr lang="en-US" sz="1000" i="0" spc="0" dirty="0">
              <a:effectLst/>
              <a:latin typeface="Arial" panose="020B0604020202020204" pitchFamily="34" charset="0"/>
              <a:ea typeface="Myriad Pro" panose="020B0503030403020204"/>
              <a:cs typeface="Arial" panose="020B0604020202020204" pitchFamily="34" charset="0"/>
            </a:endParaRPr>
          </a:p>
          <a:p>
            <a:pPr marL="0" indent="0">
              <a:buNone/>
            </a:pPr>
            <a:r>
              <a:rPr lang="en-GB" sz="1000" b="1" i="0" spc="0" dirty="0">
                <a:effectLst/>
                <a:latin typeface="Arial" panose="020B0604020202020204" pitchFamily="34" charset="0"/>
                <a:ea typeface="Myriad Pro" panose="020B0503030403020204"/>
                <a:cs typeface="Arial" panose="020B0604020202020204" pitchFamily="34" charset="0"/>
              </a:rPr>
              <a:t>Debriefing </a:t>
            </a:r>
            <a:r>
              <a:rPr lang="en-GB" sz="1000" b="0" i="0" spc="0" dirty="0">
                <a:effectLst/>
                <a:latin typeface="Arial" panose="020B0604020202020204" pitchFamily="34" charset="0"/>
                <a:ea typeface="Myriad Pro" panose="020B0503030403020204"/>
                <a:cs typeface="Arial" panose="020B0604020202020204" pitchFamily="34" charset="0"/>
              </a:rPr>
              <a:t>– participants self-reflect and give feedback to one another in their roles.</a:t>
            </a:r>
            <a:endParaRPr lang="en-GB" sz="1000" b="1" i="0" spc="0" dirty="0">
              <a:effectLst/>
              <a:latin typeface="Arial" panose="020B0604020202020204" pitchFamily="34" charset="0"/>
              <a:ea typeface="Myriad Pro" panose="020B0503030403020204"/>
              <a:cs typeface="Arial" panose="020B0604020202020204" pitchFamily="34" charset="0"/>
            </a:endParaRPr>
          </a:p>
          <a:p>
            <a:pPr marL="0" indent="0">
              <a:buNone/>
            </a:pPr>
            <a:r>
              <a:rPr lang="en-GB" sz="1000" b="0" i="1" spc="0" dirty="0">
                <a:effectLst/>
                <a:latin typeface="Arial" panose="020B0604020202020204" pitchFamily="34" charset="0"/>
                <a:ea typeface="Myriad Pro" panose="020B0503030403020204"/>
                <a:cs typeface="Arial" panose="020B0604020202020204" pitchFamily="34" charset="0"/>
              </a:rPr>
              <a:t>Provision of care (performance objectives)</a:t>
            </a:r>
          </a:p>
          <a:p>
            <a:pPr marL="162000" indent="-162000">
              <a:buFont typeface="Arial" panose="020B0604020202020204" pitchFamily="34" charset="0"/>
              <a:buChar char="•"/>
            </a:pPr>
            <a:r>
              <a:rPr lang="en-GB" sz="1000" b="0" i="0" spc="0" dirty="0">
                <a:effectLst/>
                <a:latin typeface="Arial" panose="020B0604020202020204" pitchFamily="34" charset="0"/>
                <a:ea typeface="Myriad Pro" panose="020B0503030403020204"/>
                <a:cs typeface="Arial" panose="020B0604020202020204" pitchFamily="34" charset="0"/>
              </a:rPr>
              <a:t>What was done well? </a:t>
            </a:r>
          </a:p>
          <a:p>
            <a:pPr marL="162000" indent="-162000">
              <a:buFont typeface="Arial" panose="020B0604020202020204" pitchFamily="34" charset="0"/>
              <a:buChar char="•"/>
            </a:pPr>
            <a:r>
              <a:rPr lang="en-GB" sz="1000" b="0" i="0" spc="0" dirty="0">
                <a:effectLst/>
                <a:latin typeface="Arial" panose="020B0604020202020204" pitchFamily="34" charset="0"/>
                <a:ea typeface="Myriad Pro" panose="020B0503030403020204"/>
                <a:cs typeface="Arial" panose="020B0604020202020204" pitchFamily="34" charset="0"/>
              </a:rPr>
              <a:t>What could have been done better? </a:t>
            </a:r>
          </a:p>
          <a:p>
            <a:pPr marL="162000" indent="-162000">
              <a:buFont typeface="Arial" panose="020B0604020202020204" pitchFamily="34" charset="0"/>
              <a:buChar char="•"/>
            </a:pPr>
            <a:r>
              <a:rPr lang="en-GB" sz="1000" b="0" i="0" spc="0" dirty="0">
                <a:effectLst/>
                <a:latin typeface="Arial" panose="020B0604020202020204" pitchFamily="34" charset="0"/>
                <a:ea typeface="Myriad Pro" panose="020B0503030403020204"/>
                <a:cs typeface="Arial" panose="020B0604020202020204" pitchFamily="34" charset="0"/>
              </a:rPr>
              <a:t>What will you change the next time?</a:t>
            </a:r>
          </a:p>
          <a:p>
            <a:pPr marL="162000" indent="-162000">
              <a:buFont typeface="Arial" panose="020B0604020202020204" pitchFamily="34" charset="0"/>
              <a:buChar char="•"/>
            </a:pPr>
            <a:r>
              <a:rPr lang="en-GB" sz="1000" dirty="0">
                <a:latin typeface="Arial" panose="020B0604020202020204" pitchFamily="34" charset="0"/>
                <a:ea typeface="Myriad Pro" panose="020B0503030403020204"/>
                <a:cs typeface="Arial" panose="020B0604020202020204" pitchFamily="34" charset="0"/>
              </a:rPr>
              <a:t>Did the care plan include breastfeeding support and assessment and management of hypoglycaemia?</a:t>
            </a:r>
            <a:endParaRPr lang="en-GB" sz="1000" b="0" i="0" spc="0" dirty="0">
              <a:effectLst/>
              <a:latin typeface="Arial" panose="020B0604020202020204" pitchFamily="34" charset="0"/>
              <a:ea typeface="Myriad Pro" panose="020B0503030403020204"/>
              <a:cs typeface="Arial" panose="020B0604020202020204" pitchFamily="34" charset="0"/>
            </a:endParaRPr>
          </a:p>
          <a:p>
            <a:pPr marL="162000" indent="-162000">
              <a:buFont typeface="Arial" panose="020B0604020202020204" pitchFamily="34" charset="0"/>
              <a:buChar char="•"/>
            </a:pPr>
            <a:r>
              <a:rPr lang="en-GB" sz="1000" b="0" i="0" spc="0" dirty="0">
                <a:effectLst/>
                <a:latin typeface="Arial" panose="020B0604020202020204" pitchFamily="34" charset="0"/>
                <a:ea typeface="Myriad Pro" panose="020B0503030403020204"/>
                <a:cs typeface="Arial" panose="020B0604020202020204" pitchFamily="34" charset="0"/>
              </a:rPr>
              <a:t>Was data recorded and used?</a:t>
            </a:r>
            <a:endParaRPr lang="en-GB" sz="1000" b="0" i="1" spc="0" dirty="0">
              <a:effectLst/>
              <a:latin typeface="Arial" panose="020B0604020202020204" pitchFamily="34" charset="0"/>
              <a:ea typeface="Myriad Pro" panose="020B0503030403020204"/>
              <a:cs typeface="Arial" panose="020B0604020202020204" pitchFamily="34" charset="0"/>
            </a:endParaRPr>
          </a:p>
          <a:p>
            <a:pPr marL="0" marR="941070" lvl="0" indent="0" algn="l" defTabSz="858439" rtl="0" eaLnBrk="1" fontAlgn="auto" latinLnBrk="0" hangingPunct="1">
              <a:lnSpc>
                <a:spcPct val="105000"/>
              </a:lnSpc>
              <a:spcBef>
                <a:spcPts val="80"/>
              </a:spcBef>
              <a:spcAft>
                <a:spcPts val="0"/>
              </a:spcAft>
              <a:buClrTx/>
              <a:buSzPts val="1100"/>
              <a:buFont typeface="Myriad Pro" panose="020B0503030403020204"/>
              <a:buNone/>
              <a:tabLst>
                <a:tab pos="1944370" algn="l"/>
              </a:tabLst>
              <a:defRPr/>
            </a:pPr>
            <a:r>
              <a:rPr lang="en-GB" sz="1000" b="0" i="1" spc="0" dirty="0">
                <a:effectLst/>
                <a:latin typeface="Arial" panose="020B0604020202020204" pitchFamily="34" charset="0"/>
                <a:ea typeface="Myriad Pro" panose="020B0503030403020204"/>
                <a:cs typeface="Arial" panose="020B0604020202020204" pitchFamily="34" charset="0"/>
              </a:rPr>
              <a:t>Experience of care</a:t>
            </a:r>
          </a:p>
          <a:p>
            <a:pPr marL="162000" marR="941070" lvl="0" indent="-162000" algn="l" defTabSz="858439" rtl="0" eaLnBrk="1" fontAlgn="auto" latinLnBrk="0" hangingPunct="1">
              <a:lnSpc>
                <a:spcPct val="105000"/>
              </a:lnSpc>
              <a:spcBef>
                <a:spcPts val="80"/>
              </a:spcBef>
              <a:spcAft>
                <a:spcPts val="0"/>
              </a:spcAft>
              <a:buClrTx/>
              <a:buSzPts val="1100"/>
              <a:buFont typeface="Arial" panose="020B0604020202020204" pitchFamily="34" charset="0"/>
              <a:buChar char="•"/>
              <a:tabLst>
                <a:tab pos="1944370" algn="l"/>
              </a:tabLst>
              <a:defRPr/>
            </a:pPr>
            <a:r>
              <a:rPr lang="en-GB" sz="1000" b="0" i="0" spc="0" dirty="0">
                <a:effectLst/>
                <a:latin typeface="Arial" panose="020B0604020202020204" pitchFamily="34" charset="0"/>
                <a:ea typeface="Myriad Pro" panose="020B0503030403020204"/>
                <a:cs typeface="Arial" panose="020B0604020202020204" pitchFamily="34" charset="0"/>
              </a:rPr>
              <a:t>Was the communication respectful and the language appropriate?</a:t>
            </a:r>
          </a:p>
          <a:p>
            <a:pPr marL="162000" marR="941070" lvl="0" indent="-162000" algn="l" defTabSz="858439" rtl="0" eaLnBrk="1" fontAlgn="auto" latinLnBrk="0" hangingPunct="1">
              <a:lnSpc>
                <a:spcPct val="105000"/>
              </a:lnSpc>
              <a:spcBef>
                <a:spcPts val="80"/>
              </a:spcBef>
              <a:spcAft>
                <a:spcPts val="0"/>
              </a:spcAft>
              <a:buClrTx/>
              <a:buSzPts val="1100"/>
              <a:buFont typeface="Arial" panose="020B0604020202020204" pitchFamily="34" charset="0"/>
              <a:buChar char="•"/>
              <a:tabLst>
                <a:tab pos="1944370" algn="l"/>
              </a:tabLst>
              <a:defRPr/>
            </a:pPr>
            <a:r>
              <a:rPr lang="en-GB" sz="1000" b="0" i="0" spc="0" dirty="0">
                <a:effectLst/>
                <a:latin typeface="Arial" panose="020B0604020202020204" pitchFamily="34" charset="0"/>
                <a:ea typeface="Myriad Pro" panose="020B0503030403020204"/>
                <a:cs typeface="Arial" panose="020B0604020202020204" pitchFamily="34" charset="0"/>
              </a:rPr>
              <a:t>Was handling of the babies gentle?</a:t>
            </a:r>
          </a:p>
          <a:p>
            <a:pPr marL="162000" marR="941070" lvl="0" indent="-162000" algn="l" defTabSz="858439" rtl="0" eaLnBrk="1" fontAlgn="auto" latinLnBrk="0" hangingPunct="1">
              <a:lnSpc>
                <a:spcPct val="105000"/>
              </a:lnSpc>
              <a:spcBef>
                <a:spcPts val="80"/>
              </a:spcBef>
              <a:spcAft>
                <a:spcPts val="0"/>
              </a:spcAft>
              <a:buClrTx/>
              <a:buSzPts val="1100"/>
              <a:buFont typeface="Arial" panose="020B0604020202020204" pitchFamily="34" charset="0"/>
              <a:buChar char="•"/>
              <a:tabLst>
                <a:tab pos="1944370" algn="l"/>
              </a:tabLst>
              <a:defRPr/>
            </a:pPr>
            <a:r>
              <a:rPr lang="en-GB" sz="1000" b="0" i="0" spc="0" dirty="0">
                <a:effectLst/>
                <a:latin typeface="Arial" panose="020B0604020202020204" pitchFamily="34" charset="0"/>
                <a:ea typeface="Myriad Pro" panose="020B0503030403020204"/>
                <a:cs typeface="Arial" panose="020B0604020202020204" pitchFamily="34" charset="0"/>
              </a:rPr>
              <a:t>Were infection prevention practices followed?</a:t>
            </a:r>
            <a:endParaRPr lang="nb-NO" sz="1000" b="0" i="0" spc="0" dirty="0">
              <a:latin typeface="Arial" panose="020B0604020202020204" pitchFamily="34" charset="0"/>
              <a:cs typeface="Arial" panose="020B0604020202020204" pitchFamily="34" charset="0"/>
            </a:endParaRPr>
          </a:p>
          <a:p>
            <a:endParaRPr lang="en-NO" sz="1000" i="0" spc="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5843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000" b="1" dirty="0">
                <a:latin typeface="Arial" panose="020B0604020202020204" pitchFamily="34" charset="0"/>
                <a:cs typeface="Arial" panose="020B0604020202020204" pitchFamily="34" charset="0"/>
              </a:rPr>
              <a:t>Baseline simulation</a:t>
            </a:r>
          </a:p>
          <a:p>
            <a:pPr algn="l"/>
            <a:endParaRPr lang="en-US" altLang="zh-CN" sz="1000" b="1" i="0" dirty="0">
              <a:latin typeface="Arial" panose="020B0604020202020204" pitchFamily="34" charset="0"/>
              <a:cs typeface="Arial" panose="020B0604020202020204" pitchFamily="34" charset="0"/>
            </a:endParaRPr>
          </a:p>
          <a:p>
            <a:pPr algn="l"/>
            <a:r>
              <a:rPr lang="en-US" altLang="zh-CN" sz="1000" b="1" i="0" dirty="0">
                <a:latin typeface="Arial" panose="020B0604020202020204" pitchFamily="34" charset="0"/>
                <a:cs typeface="Arial" panose="020B0604020202020204" pitchFamily="34" charset="0"/>
              </a:rPr>
              <a:t>Skills and performance – </a:t>
            </a:r>
            <a:r>
              <a:rPr lang="en-US" altLang="zh-CN" sz="1000" b="0" i="0" dirty="0">
                <a:latin typeface="Arial" panose="020B0604020202020204" pitchFamily="34" charset="0"/>
                <a:cs typeface="Arial" panose="020B0604020202020204" pitchFamily="34" charset="0"/>
              </a:rPr>
              <a:t>participants demonstrate monitoring and assessment for ongoing care in the first hour after birth.</a:t>
            </a:r>
            <a:endParaRPr lang="en-US" altLang="zh-CN" sz="1000" b="1" i="0" dirty="0">
              <a:latin typeface="Arial" panose="020B0604020202020204" pitchFamily="34" charset="0"/>
              <a:cs typeface="Arial" panose="020B0604020202020204" pitchFamily="34" charset="0"/>
            </a:endParaRPr>
          </a:p>
          <a:p>
            <a:pPr marL="0" lvl="0" indent="0" algn="l">
              <a:buFontTx/>
              <a:buNone/>
            </a:pPr>
            <a:r>
              <a:rPr lang="en-US" altLang="zh-CN" sz="1000" b="0" i="0" dirty="0">
                <a:latin typeface="Arial" panose="020B0604020202020204" pitchFamily="34" charset="0"/>
                <a:cs typeface="Arial" panose="020B0604020202020204" pitchFamily="34" charset="0"/>
              </a:rPr>
              <a:t>1. Monitoring</a:t>
            </a:r>
          </a:p>
          <a:p>
            <a:pPr marL="162000" lvl="1" indent="-162000">
              <a:buFont typeface="Arial" panose="020B0604020202020204" pitchFamily="34" charset="0"/>
              <a:buChar char="•"/>
            </a:pPr>
            <a:r>
              <a:rPr lang="en-US" sz="1000" i="0" dirty="0">
                <a:latin typeface="Arial" panose="020B0604020202020204" pitchFamily="34" charset="0"/>
                <a:cs typeface="Arial" panose="020B0604020202020204" pitchFamily="34" charset="0"/>
              </a:rPr>
              <a:t>Breathing/color (look, listen, and feel)</a:t>
            </a:r>
          </a:p>
          <a:p>
            <a:pPr marL="162000" lvl="1" indent="-162000">
              <a:buFont typeface="Arial" panose="020B0604020202020204" pitchFamily="34" charset="0"/>
              <a:buChar char="•"/>
            </a:pPr>
            <a:r>
              <a:rPr lang="en-US" sz="1000" i="0" dirty="0">
                <a:latin typeface="Arial" panose="020B0604020202020204" pitchFamily="34" charset="0"/>
                <a:cs typeface="Arial" panose="020B0604020202020204" pitchFamily="34" charset="0"/>
              </a:rPr>
              <a:t>Temperature (feel tummy and toes)</a:t>
            </a:r>
          </a:p>
          <a:p>
            <a:pPr marL="162000" lvl="1" indent="-162000">
              <a:buFont typeface="Arial" panose="020B0604020202020204" pitchFamily="34" charset="0"/>
              <a:buChar char="•"/>
            </a:pPr>
            <a:r>
              <a:rPr lang="en-US" sz="1000" i="0" dirty="0">
                <a:latin typeface="Arial" panose="020B0604020202020204" pitchFamily="34" charset="0"/>
                <a:cs typeface="Arial" panose="020B0604020202020204" pitchFamily="34" charset="0"/>
              </a:rPr>
              <a:t>Size/maturity/abnormalities (look for obvious signs)</a:t>
            </a:r>
          </a:p>
          <a:p>
            <a:pPr marL="0" indent="0">
              <a:buFont typeface="+mj-lt"/>
              <a:buNone/>
            </a:pPr>
            <a:r>
              <a:rPr lang="en-US" sz="1000" b="0" i="0" dirty="0">
                <a:latin typeface="Arial" panose="020B0604020202020204" pitchFamily="34" charset="0"/>
                <a:cs typeface="Arial" panose="020B0604020202020204" pitchFamily="34" charset="0"/>
              </a:rPr>
              <a:t>2. Assessing to make a care plan</a:t>
            </a:r>
          </a:p>
          <a:p>
            <a:pPr marL="165600" lvl="1" indent="-171450">
              <a:buFont typeface="Arial" panose="020B0604020202020204" pitchFamily="34" charset="0"/>
              <a:buChar char="•"/>
            </a:pPr>
            <a:r>
              <a:rPr lang="en-US" sz="1000" b="0" i="0" dirty="0">
                <a:latin typeface="Arial" panose="020B0604020202020204" pitchFamily="34" charset="0"/>
                <a:cs typeface="Arial" panose="020B0604020202020204" pitchFamily="34" charset="0"/>
              </a:rPr>
              <a:t>Continue skin-to-skin care.</a:t>
            </a:r>
          </a:p>
          <a:p>
            <a:pPr marL="165600" lvl="1" indent="-171450">
              <a:buFont typeface="Arial" panose="020B0604020202020204" pitchFamily="34" charset="0"/>
              <a:buChar char="•"/>
            </a:pPr>
            <a:r>
              <a:rPr lang="en-US" sz="1000" b="0" i="0" dirty="0">
                <a:latin typeface="Arial" panose="020B0604020202020204" pitchFamily="34" charset="0"/>
                <a:cs typeface="Arial" panose="020B0604020202020204" pitchFamily="34" charset="0"/>
              </a:rPr>
              <a:t>Initiate breastfeeding.</a:t>
            </a:r>
          </a:p>
          <a:p>
            <a:pPr marL="165600" lvl="1" indent="-171450">
              <a:buFont typeface="Arial" panose="020B0604020202020204" pitchFamily="34" charset="0"/>
              <a:buChar char="•"/>
            </a:pPr>
            <a:r>
              <a:rPr lang="en-US" sz="1000" b="0" i="0" dirty="0">
                <a:latin typeface="Arial" panose="020B0604020202020204" pitchFamily="34" charset="0"/>
                <a:cs typeface="Arial" panose="020B0604020202020204" pitchFamily="34" charset="0"/>
              </a:rPr>
              <a:t>Give special attention to warmth.</a:t>
            </a:r>
          </a:p>
          <a:p>
            <a:pPr marL="165600" lvl="1" indent="-171450">
              <a:buFont typeface="Arial" panose="020B0604020202020204" pitchFamily="34" charset="0"/>
              <a:buChar char="•"/>
            </a:pPr>
            <a:r>
              <a:rPr lang="en-US" sz="1000" b="0" i="0" dirty="0">
                <a:latin typeface="Arial" panose="020B0604020202020204" pitchFamily="34" charset="0"/>
                <a:cs typeface="Arial" panose="020B0604020202020204" pitchFamily="34" charset="0"/>
              </a:rPr>
              <a:t>Communicate findings to the mother.</a:t>
            </a:r>
          </a:p>
          <a:p>
            <a:pPr marL="0" indent="0">
              <a:buFont typeface="Arial" panose="020B0604020202020204" pitchFamily="34" charset="0"/>
              <a:buNone/>
            </a:pPr>
            <a:endParaRPr lang="en-US" sz="1000" i="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000" b="1" i="0" dirty="0">
                <a:latin typeface="Arial" panose="020B0604020202020204" pitchFamily="34" charset="0"/>
                <a:cs typeface="Arial" panose="020B0604020202020204" pitchFamily="34" charset="0"/>
              </a:rPr>
              <a:t>Debriefing – </a:t>
            </a:r>
            <a:r>
              <a:rPr lang="en-US" sz="1000" b="0" i="0" dirty="0">
                <a:latin typeface="Arial" panose="020B0604020202020204" pitchFamily="34" charset="0"/>
                <a:cs typeface="Arial" panose="020B0604020202020204" pitchFamily="34" charset="0"/>
              </a:rPr>
              <a:t>participants self-reflect and give feedback to one another in their roles.</a:t>
            </a:r>
          </a:p>
          <a:p>
            <a:pPr marL="0" indent="0">
              <a:buFont typeface="Arial" panose="020B0604020202020204" pitchFamily="34" charset="0"/>
              <a:buNone/>
            </a:pPr>
            <a:r>
              <a:rPr lang="en-US" sz="1000" b="0" i="1" dirty="0">
                <a:latin typeface="Arial" panose="020B0604020202020204" pitchFamily="34" charset="0"/>
                <a:cs typeface="Arial" panose="020B0604020202020204" pitchFamily="34" charset="0"/>
              </a:rPr>
              <a:t>Provision of care (performance objectives)</a:t>
            </a:r>
          </a:p>
          <a:p>
            <a:pPr marL="162000" lvl="0" indent="-162000">
              <a:buFont typeface="Arial" panose="020B0604020202020204" pitchFamily="34" charset="0"/>
              <a:buChar char="•"/>
            </a:pPr>
            <a:r>
              <a:rPr lang="en-US" sz="1000" b="0" i="0" dirty="0">
                <a:latin typeface="Arial" panose="020B0604020202020204" pitchFamily="34" charset="0"/>
                <a:cs typeface="Arial" panose="020B0604020202020204" pitchFamily="34" charset="0"/>
              </a:rPr>
              <a:t>What was done well?</a:t>
            </a:r>
          </a:p>
          <a:p>
            <a:pPr marL="162000" lvl="0" indent="-162000">
              <a:buFont typeface="Arial" panose="020B0604020202020204" pitchFamily="34" charset="0"/>
              <a:buChar char="•"/>
            </a:pPr>
            <a:r>
              <a:rPr lang="en-US" sz="1000" b="0" i="0" dirty="0">
                <a:latin typeface="Arial" panose="020B0604020202020204" pitchFamily="34" charset="0"/>
                <a:cs typeface="Arial" panose="020B0604020202020204" pitchFamily="34" charset="0"/>
              </a:rPr>
              <a:t>What could have been done better?</a:t>
            </a:r>
          </a:p>
          <a:p>
            <a:pPr marL="162000" lvl="0" indent="-162000">
              <a:buFont typeface="Arial" panose="020B0604020202020204" pitchFamily="34" charset="0"/>
              <a:buChar char="•"/>
            </a:pPr>
            <a:r>
              <a:rPr lang="en-US" sz="1000" b="0" i="0" dirty="0">
                <a:latin typeface="Arial" panose="020B0604020202020204" pitchFamily="34" charset="0"/>
                <a:cs typeface="Arial" panose="020B0604020202020204" pitchFamily="34" charset="0"/>
              </a:rPr>
              <a:t>What will you change the next time?</a:t>
            </a:r>
          </a:p>
          <a:p>
            <a:pPr marL="162000" lvl="0" indent="-162000">
              <a:buFont typeface="Arial" panose="020B0604020202020204" pitchFamily="34" charset="0"/>
              <a:buChar char="•"/>
            </a:pPr>
            <a:r>
              <a:rPr lang="en-US" sz="1000" b="0" i="0" dirty="0">
                <a:latin typeface="Arial" panose="020B0604020202020204" pitchFamily="34" charset="0"/>
                <a:cs typeface="Arial" panose="020B0604020202020204" pitchFamily="34" charset="0"/>
              </a:rPr>
              <a:t>Was data recorded and used?</a:t>
            </a:r>
          </a:p>
          <a:p>
            <a:pPr marL="162000" lvl="0" indent="-162000">
              <a:buFont typeface="Arial" panose="020B0604020202020204" pitchFamily="34" charset="0"/>
              <a:buChar char="•"/>
            </a:pPr>
            <a:endParaRPr lang="en-US" sz="1000" b="0" i="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000" b="0" i="1" dirty="0">
                <a:latin typeface="Arial" panose="020B0604020202020204" pitchFamily="34" charset="0"/>
                <a:cs typeface="Arial" panose="020B0604020202020204" pitchFamily="34" charset="0"/>
              </a:rPr>
              <a:t>Experience of care</a:t>
            </a:r>
          </a:p>
          <a:p>
            <a:pPr marL="162000" indent="-162000" algn="l">
              <a:buFont typeface="Arial" panose="020B0604020202020204" pitchFamily="34" charset="0"/>
              <a:buChar char="•"/>
            </a:pPr>
            <a:r>
              <a:rPr lang="en-US" altLang="zh-CN" sz="1000" b="0" i="0" dirty="0">
                <a:latin typeface="Arial" panose="020B0604020202020204" pitchFamily="34" charset="0"/>
                <a:cs typeface="Arial" panose="020B0604020202020204" pitchFamily="34" charset="0"/>
              </a:rPr>
              <a:t>Was the communication respectful and the language appropriate?</a:t>
            </a:r>
          </a:p>
          <a:p>
            <a:pPr marL="162000" indent="-162000" algn="l">
              <a:buFont typeface="Arial" panose="020B0604020202020204" pitchFamily="34" charset="0"/>
              <a:buChar char="•"/>
            </a:pPr>
            <a:r>
              <a:rPr lang="en-US" altLang="zh-CN" sz="1000" b="0" i="0" dirty="0">
                <a:latin typeface="Arial" panose="020B0604020202020204" pitchFamily="34" charset="0"/>
                <a:cs typeface="Arial" panose="020B0604020202020204" pitchFamily="34" charset="0"/>
              </a:rPr>
              <a:t>Was skin-to-skin contact maintained?</a:t>
            </a:r>
          </a:p>
          <a:p>
            <a:pPr marL="162000" indent="-162000" algn="l">
              <a:buFont typeface="Arial" panose="020B0604020202020204" pitchFamily="34" charset="0"/>
              <a:buChar char="•"/>
            </a:pPr>
            <a:r>
              <a:rPr lang="en-US" altLang="zh-CN" sz="1000" b="0" i="0" dirty="0">
                <a:latin typeface="Arial" panose="020B0604020202020204" pitchFamily="34" charset="0"/>
                <a:cs typeface="Arial" panose="020B0604020202020204" pitchFamily="34" charset="0"/>
              </a:rPr>
              <a:t>Was handling of the baby gentle with minimal interruption of initiation of breastfeeding?</a:t>
            </a:r>
          </a:p>
          <a:p>
            <a:pPr marL="342000" lvl="1" indent="-162000" algn="l">
              <a:buSzPct val="60000"/>
              <a:buFont typeface="Courier New" panose="02070309020205020404" pitchFamily="49" charset="0"/>
              <a:buChar char="o"/>
            </a:pPr>
            <a:r>
              <a:rPr lang="en-US" altLang="zh-CN" sz="1000" i="0" dirty="0">
                <a:latin typeface="Arial" panose="020B0604020202020204" pitchFamily="34" charset="0"/>
                <a:cs typeface="Arial" panose="020B0604020202020204" pitchFamily="34" charset="0"/>
              </a:rPr>
              <a:t>Breathing - look for chest indrawing, fast or slow breathing; listen for extra sounds; feel breathing rate under blanket</a:t>
            </a:r>
          </a:p>
          <a:p>
            <a:pPr marL="342000" lvl="1" indent="-162000" algn="l">
              <a:buSzPct val="60000"/>
              <a:buFont typeface="Courier New" panose="02070309020205020404" pitchFamily="49" charset="0"/>
              <a:buChar char="o"/>
            </a:pPr>
            <a:r>
              <a:rPr lang="en-US" altLang="zh-CN" sz="1000" i="0" dirty="0">
                <a:latin typeface="Arial" panose="020B0604020202020204" pitchFamily="34" charset="0"/>
                <a:cs typeface="Arial" panose="020B0604020202020204" pitchFamily="34" charset="0"/>
              </a:rPr>
              <a:t>Color – look for pink color of face and lips</a:t>
            </a:r>
          </a:p>
          <a:p>
            <a:pPr marL="342000" lvl="1" indent="-162000" algn="l">
              <a:buSzPct val="60000"/>
              <a:buFont typeface="Courier New" panose="02070309020205020404" pitchFamily="49" charset="0"/>
              <a:buChar char="o"/>
            </a:pPr>
            <a:r>
              <a:rPr lang="en-US" altLang="zh-CN" sz="1000" i="0" dirty="0">
                <a:latin typeface="Arial" panose="020B0604020202020204" pitchFamily="34" charset="0"/>
                <a:cs typeface="Arial" panose="020B0604020202020204" pitchFamily="34" charset="0"/>
              </a:rPr>
              <a:t>Temperature – feel tummy and toes or forehead and hands</a:t>
            </a:r>
          </a:p>
          <a:p>
            <a:pPr marL="342000" lvl="1" indent="-162000" algn="l">
              <a:buSzPct val="60000"/>
              <a:buFont typeface="Courier New" panose="02070309020205020404" pitchFamily="49" charset="0"/>
              <a:buChar char="o"/>
            </a:pPr>
            <a:r>
              <a:rPr lang="en-US" altLang="zh-CN" sz="1000" i="0" dirty="0">
                <a:latin typeface="Arial" panose="020B0604020202020204" pitchFamily="34" charset="0"/>
                <a:cs typeface="Arial" panose="020B0604020202020204" pitchFamily="34" charset="0"/>
              </a:rPr>
              <a:t>Rapid general assessment – look to see</a:t>
            </a:r>
          </a:p>
          <a:p>
            <a:pPr marL="540000" lvl="2" indent="-171450" algn="l">
              <a:buFontTx/>
              <a:buChar char="-"/>
            </a:pPr>
            <a:r>
              <a:rPr lang="en-US" altLang="zh-CN" sz="1000" i="0" dirty="0">
                <a:latin typeface="Arial" panose="020B0604020202020204" pitchFamily="34" charset="0"/>
                <a:cs typeface="Arial" panose="020B0604020202020204" pitchFamily="34" charset="0"/>
              </a:rPr>
              <a:t>Size – large or small</a:t>
            </a:r>
          </a:p>
          <a:p>
            <a:pPr marL="540000" lvl="2" indent="-171450" algn="l">
              <a:buFontTx/>
              <a:buChar char="-"/>
            </a:pPr>
            <a:r>
              <a:rPr lang="en-US" altLang="zh-CN" sz="1000" i="0" dirty="0">
                <a:latin typeface="Arial" panose="020B0604020202020204" pitchFamily="34" charset="0"/>
                <a:cs typeface="Arial" panose="020B0604020202020204" pitchFamily="34" charset="0"/>
              </a:rPr>
              <a:t>Maturity – term, preterm, or postmature</a:t>
            </a:r>
          </a:p>
          <a:p>
            <a:pPr marL="540000" lvl="2" indent="-171450" algn="l">
              <a:buFontTx/>
              <a:buChar char="-"/>
            </a:pPr>
            <a:r>
              <a:rPr lang="en-US" altLang="zh-CN" sz="1000" i="0" dirty="0">
                <a:latin typeface="Arial" panose="020B0604020202020204" pitchFamily="34" charset="0"/>
                <a:cs typeface="Arial" panose="020B0604020202020204" pitchFamily="34" charset="0"/>
              </a:rPr>
              <a:t>Birth trauma or anomalies – obvious differences from normal</a:t>
            </a:r>
          </a:p>
          <a:p>
            <a:pPr marL="162000" indent="-162000" algn="l">
              <a:buFont typeface="Arial" panose="020B0604020202020204" pitchFamily="34" charset="0"/>
              <a:buChar char="•"/>
            </a:pPr>
            <a:r>
              <a:rPr lang="en-US" altLang="zh-CN" sz="1000" b="0" i="0" dirty="0">
                <a:latin typeface="Arial" panose="020B0604020202020204" pitchFamily="34" charset="0"/>
                <a:cs typeface="Arial" panose="020B0604020202020204" pitchFamily="34" charset="0"/>
              </a:rPr>
              <a:t>Were infection prevention practices followed?</a:t>
            </a:r>
            <a:endParaRPr lang="zh-CN" altLang="zh-CN" sz="1000" b="0" i="0" dirty="0">
              <a:latin typeface="Arial" panose="020B0604020202020204" pitchFamily="34" charset="0"/>
              <a:cs typeface="Arial" panose="020B0604020202020204" pitchFamily="34" charset="0"/>
            </a:endParaRPr>
          </a:p>
          <a:p>
            <a:endParaRPr lang="en-NO" sz="1000"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2648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Newborns in the first minutes and hours may breathe faster and more irregularly than later in the first day.</a:t>
            </a:r>
          </a:p>
        </p:txBody>
      </p:sp>
    </p:spTree>
    <p:extLst>
      <p:ext uri="{BB962C8B-B14F-4D97-AF65-F5344CB8AC3E}">
        <p14:creationId xmlns:p14="http://schemas.microsoft.com/office/powerpoint/2010/main" val="3382195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1" dirty="0">
                <a:latin typeface="Arial" panose="020B0604020202020204" pitchFamily="34" charset="0"/>
                <a:cs typeface="Arial" panose="020B0604020202020204" pitchFamily="34" charset="0"/>
              </a:rPr>
              <a:t>View video</a:t>
            </a:r>
          </a:p>
          <a:p>
            <a:endParaRPr lang="en-US" sz="1000" b="0" i="1" dirty="0">
              <a:latin typeface="Arial" panose="020B0604020202020204" pitchFamily="34" charset="0"/>
              <a:cs typeface="Arial" panose="020B0604020202020204" pitchFamily="34" charset="0"/>
            </a:endParaRPr>
          </a:p>
          <a:p>
            <a:r>
              <a:rPr lang="en-US" sz="1000" b="0" dirty="0">
                <a:latin typeface="Arial" panose="020B0604020202020204" pitchFamily="34" charset="0"/>
                <a:cs typeface="Arial" panose="020B0604020202020204" pitchFamily="34" charset="0"/>
              </a:rPr>
              <a:t>What is new knowledge for you in this video?</a:t>
            </a:r>
          </a:p>
          <a:p>
            <a:r>
              <a:rPr lang="en-US" sz="1000" b="0" dirty="0">
                <a:latin typeface="Arial" panose="020B0604020202020204" pitchFamily="34" charset="0"/>
                <a:cs typeface="Arial" panose="020B0604020202020204" pitchFamily="34" charset="0"/>
              </a:rPr>
              <a:t>Are there any skills or practices that differ from your current practice?</a:t>
            </a:r>
          </a:p>
          <a:p>
            <a:r>
              <a:rPr lang="en-US" sz="1000" b="0" dirty="0">
                <a:latin typeface="Arial" panose="020B0604020202020204" pitchFamily="34" charset="0"/>
                <a:cs typeface="Arial" panose="020B0604020202020204" pitchFamily="34" charset="0"/>
              </a:rPr>
              <a:t>What provider behaviours differ from your current practice?</a:t>
            </a:r>
          </a:p>
          <a:p>
            <a:r>
              <a:rPr lang="en-US" sz="1000" b="0" dirty="0">
                <a:latin typeface="Arial" panose="020B0604020202020204" pitchFamily="34" charset="0"/>
                <a:cs typeface="Arial" panose="020B0604020202020204" pitchFamily="34" charset="0"/>
              </a:rPr>
              <a:t>Does this video highlight a quality gaps in your facility? </a:t>
            </a:r>
            <a:br>
              <a:rPr lang="en-US" sz="1000" b="1" dirty="0">
                <a:latin typeface="Arial" panose="020B0604020202020204" pitchFamily="34" charset="0"/>
                <a:cs typeface="Arial" panose="020B0604020202020204" pitchFamily="34" charset="0"/>
              </a:rPr>
            </a:br>
            <a:endParaRPr lang="en-US" sz="1000" b="1"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If yes, note on the QI template for examination of the newborn.</a:t>
            </a:r>
          </a:p>
          <a:p>
            <a:endParaRPr lang="en-NO"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7313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2_Masterslide">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5CBA450C-FB93-009C-FFFF-DAF1942B5672}"/>
              </a:ext>
            </a:extLst>
          </p:cNvPr>
          <p:cNvSpPr>
            <a:spLocks noGrp="1"/>
          </p:cNvSpPr>
          <p:nvPr>
            <p:ph idx="10" hasCustomPrompt="1"/>
          </p:nvPr>
        </p:nvSpPr>
        <p:spPr>
          <a:xfrm>
            <a:off x="741050" y="1604225"/>
            <a:ext cx="7861461" cy="4565266"/>
          </a:xfrm>
          <a:prstGeom prst="rect">
            <a:avLst/>
          </a:prstGeom>
        </p:spPr>
        <p:txBody>
          <a:bodyPr vert="horz" lIns="91440" tIns="45720" rIns="91440" bIns="45720" rtlCol="0">
            <a:noAutofit/>
          </a:bodyPr>
          <a:lstStyle>
            <a:lvl1pPr marL="285750" indent="-285750" algn="l" defTabSz="652795" rtl="0" eaLnBrk="1" latinLnBrk="1" hangingPunct="1">
              <a:lnSpc>
                <a:spcPts val="2100"/>
              </a:lnSpc>
              <a:spcBef>
                <a:spcPts val="1000"/>
              </a:spcBef>
              <a:spcAft>
                <a:spcPts val="245"/>
              </a:spcAft>
              <a:buFont typeface="Arial" panose="020B0604020202020204" pitchFamily="34" charset="0"/>
              <a:buChar char="•"/>
              <a:defRPr sz="1800" b="1" i="0" kern="1200">
                <a:solidFill>
                  <a:schemeClr val="tx2"/>
                </a:solidFill>
                <a:latin typeface="Arial" panose="020B0604020202020204" pitchFamily="34" charset="0"/>
                <a:ea typeface="+mn-ea"/>
                <a:cs typeface="Arial" panose="020B0604020202020204" pitchFamily="34" charset="0"/>
              </a:defRPr>
            </a:lvl1pPr>
            <a:lvl2pPr marL="285750" indent="-285750" algn="l" defTabSz="652795" rtl="0" eaLnBrk="1" latinLnBrk="1" hangingPunct="1">
              <a:lnSpc>
                <a:spcPts val="2100"/>
              </a:lnSpc>
              <a:spcBef>
                <a:spcPts val="1000"/>
              </a:spcBef>
              <a:spcAft>
                <a:spcPts val="245"/>
              </a:spcAft>
              <a:buFont typeface="Arial" panose="020B0604020202020204" pitchFamily="34" charset="0"/>
              <a:buChar char="•"/>
              <a:defRPr sz="1800" b="1" i="0" kern="1200">
                <a:solidFill>
                  <a:schemeClr val="tx1"/>
                </a:solidFill>
                <a:latin typeface="Arial" panose="020B0604020202020204" pitchFamily="34" charset="0"/>
                <a:ea typeface="+mn-ea"/>
                <a:cs typeface="Arial" panose="020B0604020202020204" pitchFamily="34" charset="0"/>
              </a:defRPr>
            </a:lvl2pPr>
            <a:lvl3pPr marL="446551" indent="-285750" algn="l" defTabSz="652795" rtl="0" eaLnBrk="1" latinLnBrk="1" hangingPunct="1">
              <a:lnSpc>
                <a:spcPts val="2100"/>
              </a:lnSpc>
              <a:spcBef>
                <a:spcPts val="1000"/>
              </a:spcBef>
              <a:spcAft>
                <a:spcPts val="245"/>
              </a:spcAft>
              <a:buSzPct val="60000"/>
              <a:buFont typeface="Arial" panose="020B0604020202020204" pitchFamily="34" charset="0"/>
              <a:buChar char="•"/>
              <a:defRPr sz="1800" b="1"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lvl="0"/>
            <a:r>
              <a:rPr lang="nb-NO" dirty="0"/>
              <a:t>Klikk for å redigere tekststiler i malen</a:t>
            </a:r>
          </a:p>
          <a:p>
            <a:pPr lvl="0"/>
            <a:endParaRPr lang="nb-NO" dirty="0"/>
          </a:p>
        </p:txBody>
      </p:sp>
      <p:sp>
        <p:nvSpPr>
          <p:cNvPr id="7" name="Title 1">
            <a:extLst>
              <a:ext uri="{FF2B5EF4-FFF2-40B4-BE49-F238E27FC236}">
                <a16:creationId xmlns:a16="http://schemas.microsoft.com/office/drawing/2014/main" id="{87E3BBA1-AF9E-9EC2-1C27-8AD8A0387665}"/>
              </a:ext>
            </a:extLst>
          </p:cNvPr>
          <p:cNvSpPr>
            <a:spLocks noGrp="1"/>
          </p:cNvSpPr>
          <p:nvPr>
            <p:ph type="title"/>
          </p:nvPr>
        </p:nvSpPr>
        <p:spPr>
          <a:xfrm>
            <a:off x="741050" y="446089"/>
            <a:ext cx="7861461" cy="872398"/>
          </a:xfrm>
          <a:prstGeom prst="rect">
            <a:avLst/>
          </a:prstGeom>
        </p:spPr>
        <p:txBody>
          <a:bodyPr vert="horz" lIns="91440" tIns="45720" rIns="91440" bIns="45720" rtlCol="0" anchor="ctr">
            <a:noAutofit/>
          </a:bodyPr>
          <a:lstStyle>
            <a:lvl1pPr algn="l" defTabSz="652795" rtl="0" eaLnBrk="1" latinLnBrk="0" hangingPunct="1">
              <a:lnSpc>
                <a:spcPct val="100000"/>
              </a:lnSpc>
              <a:spcBef>
                <a:spcPct val="0"/>
              </a:spcBef>
              <a:buNone/>
              <a:defRPr sz="4000" b="1" i="0" kern="1200">
                <a:solidFill>
                  <a:schemeClr val="tx2"/>
                </a:solidFill>
                <a:latin typeface="Arial" panose="020B0604020202020204" pitchFamily="34" charset="0"/>
                <a:ea typeface="+mj-ea"/>
                <a:cs typeface="Arial" panose="020B0604020202020204" pitchFamily="34" charset="0"/>
              </a:defRPr>
            </a:lvl1pPr>
          </a:lstStyle>
          <a:p>
            <a:endParaRPr lang="en-US" dirty="0"/>
          </a:p>
        </p:txBody>
      </p:sp>
    </p:spTree>
    <p:extLst>
      <p:ext uri="{BB962C8B-B14F-4D97-AF65-F5344CB8AC3E}">
        <p14:creationId xmlns:p14="http://schemas.microsoft.com/office/powerpoint/2010/main" val="70960486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Master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DB8ED3-D59A-58B5-293F-BC055532DEE9}"/>
              </a:ext>
            </a:extLst>
          </p:cNvPr>
          <p:cNvSpPr>
            <a:spLocks noGrp="1"/>
          </p:cNvSpPr>
          <p:nvPr>
            <p:ph type="title"/>
          </p:nvPr>
        </p:nvSpPr>
        <p:spPr>
          <a:xfrm>
            <a:off x="1652451" y="281687"/>
            <a:ext cx="6950060" cy="1036800"/>
          </a:xfrm>
          <a:prstGeom prst="rect">
            <a:avLst/>
          </a:prstGeom>
        </p:spPr>
        <p:txBody>
          <a:bodyPr vert="horz" lIns="91440" tIns="45720" rIns="91440" bIns="45720" rtlCol="0" anchor="ctr">
            <a:noAutofit/>
          </a:bodyPr>
          <a:lstStyle>
            <a:lvl1pPr algn="l" defTabSz="652795" rtl="0" eaLnBrk="1" latinLnBrk="0" hangingPunct="1">
              <a:lnSpc>
                <a:spcPct val="10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endParaRPr lang="en-US" dirty="0"/>
          </a:p>
        </p:txBody>
      </p:sp>
      <p:pic>
        <p:nvPicPr>
          <p:cNvPr id="6" name="Picture 5">
            <a:extLst>
              <a:ext uri="{FF2B5EF4-FFF2-40B4-BE49-F238E27FC236}">
                <a16:creationId xmlns:a16="http://schemas.microsoft.com/office/drawing/2014/main" id="{D7861761-DDFD-C645-335B-D8F211D0D1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047" y="279805"/>
            <a:ext cx="1036800" cy="1036800"/>
          </a:xfrm>
          <a:prstGeom prst="rect">
            <a:avLst/>
          </a:prstGeom>
        </p:spPr>
      </p:pic>
      <p:sp>
        <p:nvSpPr>
          <p:cNvPr id="7" name="Content Placeholder 2">
            <a:extLst>
              <a:ext uri="{FF2B5EF4-FFF2-40B4-BE49-F238E27FC236}">
                <a16:creationId xmlns:a16="http://schemas.microsoft.com/office/drawing/2014/main" id="{F9E69354-6344-3E4B-36DC-89335342322A}"/>
              </a:ext>
            </a:extLst>
          </p:cNvPr>
          <p:cNvSpPr>
            <a:spLocks noGrp="1"/>
          </p:cNvSpPr>
          <p:nvPr>
            <p:ph idx="1" hasCustomPrompt="1"/>
          </p:nvPr>
        </p:nvSpPr>
        <p:spPr>
          <a:xfrm>
            <a:off x="519047" y="1734853"/>
            <a:ext cx="8117649" cy="4565266"/>
          </a:xfrm>
          <a:prstGeom prst="rect">
            <a:avLst/>
          </a:prstGeom>
        </p:spPr>
        <p:txBody>
          <a:bodyPr vert="horz" lIns="91440" tIns="45720" rIns="91440" bIns="45720" rtlCol="0">
            <a:noAutofit/>
          </a:bodyPr>
          <a:lstStyle>
            <a:lvl1pPr marL="162000" indent="-162000"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300"/>
              </a:lnSpc>
              <a:spcBef>
                <a:spcPts val="1000"/>
              </a:spcBef>
              <a:spcAft>
                <a:spcPts val="245"/>
              </a:spcAft>
              <a:buSzPct val="110000"/>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lvl="0"/>
            <a:r>
              <a:rPr lang="nb-NO" dirty="0"/>
              <a:t>Klikk for å redigere tekststiler i malen</a:t>
            </a:r>
          </a:p>
          <a:p>
            <a:pPr lvl="1"/>
            <a:r>
              <a:rPr lang="nb-NO" dirty="0"/>
              <a:t>Andre nivå</a:t>
            </a:r>
          </a:p>
          <a:p>
            <a:pPr lvl="2"/>
            <a:r>
              <a:rPr lang="nb-NO" dirty="0"/>
              <a:t>Tredje nivå</a:t>
            </a:r>
          </a:p>
        </p:txBody>
      </p:sp>
    </p:spTree>
    <p:extLst>
      <p:ext uri="{BB962C8B-B14F-4D97-AF65-F5344CB8AC3E}">
        <p14:creationId xmlns:p14="http://schemas.microsoft.com/office/powerpoint/2010/main" val="309325921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Master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998C21-6211-9EC5-74C9-B0E321666635}"/>
              </a:ext>
            </a:extLst>
          </p:cNvPr>
          <p:cNvSpPr/>
          <p:nvPr userDrawn="1"/>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1">
            <a:extLst>
              <a:ext uri="{FF2B5EF4-FFF2-40B4-BE49-F238E27FC236}">
                <a16:creationId xmlns:a16="http://schemas.microsoft.com/office/drawing/2014/main" id="{95112D9C-539C-0523-8E91-0C1D5FBB5475}"/>
              </a:ext>
            </a:extLst>
          </p:cNvPr>
          <p:cNvSpPr>
            <a:spLocks noGrp="1"/>
          </p:cNvSpPr>
          <p:nvPr>
            <p:ph type="title"/>
          </p:nvPr>
        </p:nvSpPr>
        <p:spPr>
          <a:xfrm>
            <a:off x="0" y="587351"/>
            <a:ext cx="9141354" cy="2482896"/>
          </a:xfrm>
          <a:prstGeom prst="rect">
            <a:avLst/>
          </a:prstGeom>
        </p:spPr>
        <p:txBody>
          <a:bodyPr vert="horz" lIns="91440" tIns="45720" rIns="91440" bIns="45720" rtlCol="0" anchor="ctr">
            <a:noAutofit/>
          </a:bodyPr>
          <a:lstStyle>
            <a:lvl1pPr algn="ctr" defTabSz="652795" rtl="0" eaLnBrk="1" latinLnBrk="0" hangingPunct="1">
              <a:lnSpc>
                <a:spcPct val="100000"/>
              </a:lnSpc>
              <a:spcBef>
                <a:spcPct val="0"/>
              </a:spcBef>
              <a:buNone/>
              <a:defRPr sz="4000" b="1" i="0" kern="1200">
                <a:solidFill>
                  <a:schemeClr val="tx2"/>
                </a:solidFill>
                <a:latin typeface="Arial" panose="020B0604020202020204" pitchFamily="34" charset="0"/>
                <a:ea typeface="+mj-ea"/>
                <a:cs typeface="Arial" panose="020B0604020202020204" pitchFamily="34" charset="0"/>
              </a:defRPr>
            </a:lvl1pPr>
          </a:lstStyle>
          <a:p>
            <a:endParaRPr lang="en-US" dirty="0"/>
          </a:p>
        </p:txBody>
      </p:sp>
      <p:sp>
        <p:nvSpPr>
          <p:cNvPr id="5" name="Content Placeholder 2">
            <a:extLst>
              <a:ext uri="{FF2B5EF4-FFF2-40B4-BE49-F238E27FC236}">
                <a16:creationId xmlns:a16="http://schemas.microsoft.com/office/drawing/2014/main" id="{6748E861-A366-4867-73B6-137C54285E13}"/>
              </a:ext>
            </a:extLst>
          </p:cNvPr>
          <p:cNvSpPr>
            <a:spLocks noGrp="1"/>
          </p:cNvSpPr>
          <p:nvPr>
            <p:ph idx="1" hasCustomPrompt="1"/>
          </p:nvPr>
        </p:nvSpPr>
        <p:spPr>
          <a:xfrm>
            <a:off x="519047" y="2537637"/>
            <a:ext cx="8117649" cy="3762482"/>
          </a:xfrm>
          <a:prstGeom prst="rect">
            <a:avLst/>
          </a:prstGeom>
        </p:spPr>
        <p:txBody>
          <a:bodyPr vert="horz" lIns="91440" tIns="45720" rIns="91440" bIns="45720" rtlCol="0">
            <a:noAutofit/>
          </a:bodyPr>
          <a:lstStyle>
            <a:lvl1pPr marL="162000" indent="-162000"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300"/>
              </a:lnSpc>
              <a:spcBef>
                <a:spcPts val="1000"/>
              </a:spcBef>
              <a:spcAft>
                <a:spcPts val="245"/>
              </a:spcAft>
              <a:buSzPct val="110000"/>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lvl="0"/>
            <a:r>
              <a:rPr lang="nb-NO" dirty="0"/>
              <a:t>Klikk for å redigere tekststiler i malen</a:t>
            </a:r>
          </a:p>
          <a:p>
            <a:pPr lvl="1"/>
            <a:r>
              <a:rPr lang="nb-NO" dirty="0"/>
              <a:t>Andre nivå</a:t>
            </a:r>
          </a:p>
          <a:p>
            <a:pPr lvl="2"/>
            <a:r>
              <a:rPr lang="nb-NO" dirty="0"/>
              <a:t>Tredje nivå</a:t>
            </a:r>
          </a:p>
        </p:txBody>
      </p:sp>
    </p:spTree>
    <p:extLst>
      <p:ext uri="{BB962C8B-B14F-4D97-AF65-F5344CB8AC3E}">
        <p14:creationId xmlns:p14="http://schemas.microsoft.com/office/powerpoint/2010/main" val="71167843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5_Master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998C21-6211-9EC5-74C9-B0E321666635}"/>
              </a:ext>
            </a:extLst>
          </p:cNvPr>
          <p:cNvSpPr/>
          <p:nvPr userDrawn="1"/>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1">
            <a:extLst>
              <a:ext uri="{FF2B5EF4-FFF2-40B4-BE49-F238E27FC236}">
                <a16:creationId xmlns:a16="http://schemas.microsoft.com/office/drawing/2014/main" id="{2228446C-F206-954E-A73B-5400F1EF9F6F}"/>
              </a:ext>
            </a:extLst>
          </p:cNvPr>
          <p:cNvSpPr txBox="1">
            <a:spLocks/>
          </p:cNvSpPr>
          <p:nvPr userDrawn="1"/>
        </p:nvSpPr>
        <p:spPr>
          <a:xfrm>
            <a:off x="2574100" y="0"/>
            <a:ext cx="6231698" cy="2124728"/>
          </a:xfrm>
          <a:prstGeom prst="rect">
            <a:avLst/>
          </a:prstGeom>
        </p:spPr>
        <p:txBody>
          <a:bodyPr vert="horz" lIns="91440" tIns="45720" rIns="91440" bIns="45720" rtlCol="0" anchor="ctr">
            <a:noAutofit/>
          </a:bodyPr>
          <a:lstStyle>
            <a:lvl1pPr algn="ctr" defTabSz="652795" rtl="0" eaLnBrk="1" latinLnBrk="0" hangingPunct="1">
              <a:lnSpc>
                <a:spcPct val="100000"/>
              </a:lnSpc>
              <a:spcBef>
                <a:spcPct val="0"/>
              </a:spcBef>
              <a:buNone/>
              <a:defRPr sz="4000" b="1" i="0" kern="1200">
                <a:solidFill>
                  <a:schemeClr val="tx2"/>
                </a:solidFill>
                <a:latin typeface="Arial" panose="020B0604020202020204" pitchFamily="34" charset="0"/>
                <a:ea typeface="+mj-ea"/>
                <a:cs typeface="Arial" panose="020B0604020202020204" pitchFamily="34" charset="0"/>
              </a:defRPr>
            </a:lvl1pPr>
          </a:lstStyle>
          <a:p>
            <a:pPr algn="l"/>
            <a:r>
              <a:rPr lang="en-US" dirty="0"/>
              <a:t>Quality improvement</a:t>
            </a:r>
            <a:endParaRPr lang="en-NO"/>
          </a:p>
        </p:txBody>
      </p:sp>
      <p:pic>
        <p:nvPicPr>
          <p:cNvPr id="8" name="Picture 7">
            <a:extLst>
              <a:ext uri="{FF2B5EF4-FFF2-40B4-BE49-F238E27FC236}">
                <a16:creationId xmlns:a16="http://schemas.microsoft.com/office/drawing/2014/main" id="{1CFAF1FE-3B17-8112-6855-DCF3C1493D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87571" y="543964"/>
            <a:ext cx="1036800" cy="1036800"/>
          </a:xfrm>
          <a:prstGeom prst="rect">
            <a:avLst/>
          </a:prstGeom>
        </p:spPr>
      </p:pic>
    </p:spTree>
    <p:extLst>
      <p:ext uri="{BB962C8B-B14F-4D97-AF65-F5344CB8AC3E}">
        <p14:creationId xmlns:p14="http://schemas.microsoft.com/office/powerpoint/2010/main" val="120607435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Master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998C21-6211-9EC5-74C9-B0E321666635}"/>
              </a:ext>
            </a:extLst>
          </p:cNvPr>
          <p:cNvSpPr/>
          <p:nvPr userDrawn="1"/>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1">
            <a:extLst>
              <a:ext uri="{FF2B5EF4-FFF2-40B4-BE49-F238E27FC236}">
                <a16:creationId xmlns:a16="http://schemas.microsoft.com/office/drawing/2014/main" id="{1A821E37-B6B3-AA9D-E0A7-261E54378FB7}"/>
              </a:ext>
            </a:extLst>
          </p:cNvPr>
          <p:cNvSpPr txBox="1">
            <a:spLocks/>
          </p:cNvSpPr>
          <p:nvPr userDrawn="1"/>
        </p:nvSpPr>
        <p:spPr>
          <a:xfrm>
            <a:off x="2931090" y="0"/>
            <a:ext cx="6212910" cy="2124728"/>
          </a:xfrm>
          <a:prstGeom prst="rect">
            <a:avLst/>
          </a:prstGeom>
        </p:spPr>
        <p:txBody>
          <a:bodyPr vert="horz" lIns="91440" tIns="45720" rIns="91440" bIns="45720" rtlCol="0" anchor="ctr">
            <a:noAutofit/>
          </a:bodyPr>
          <a:lstStyle>
            <a:lvl1pPr algn="ctr" defTabSz="652795" rtl="0" eaLnBrk="1" latinLnBrk="0" hangingPunct="1">
              <a:lnSpc>
                <a:spcPct val="100000"/>
              </a:lnSpc>
              <a:spcBef>
                <a:spcPct val="0"/>
              </a:spcBef>
              <a:buNone/>
              <a:defRPr sz="4000" b="1" i="0" kern="1200">
                <a:solidFill>
                  <a:schemeClr val="tx2"/>
                </a:solidFill>
                <a:latin typeface="Arial" panose="020B0604020202020204" pitchFamily="34" charset="0"/>
                <a:ea typeface="+mj-ea"/>
                <a:cs typeface="Arial" panose="020B0604020202020204" pitchFamily="34" charset="0"/>
              </a:defRPr>
            </a:lvl1pPr>
          </a:lstStyle>
          <a:p>
            <a:pPr algn="l"/>
            <a:r>
              <a:rPr lang="nb-NO" err="1"/>
              <a:t>Clinical</a:t>
            </a:r>
            <a:r>
              <a:rPr lang="nb-NO"/>
              <a:t> </a:t>
            </a:r>
            <a:r>
              <a:rPr lang="nb-NO" err="1"/>
              <a:t>practice</a:t>
            </a:r>
            <a:endParaRPr lang="en-NO"/>
          </a:p>
        </p:txBody>
      </p:sp>
      <p:pic>
        <p:nvPicPr>
          <p:cNvPr id="8" name="Picture 7" descr="A white line on a blue circle&#10;&#10;Description automatically generated">
            <a:extLst>
              <a:ext uri="{FF2B5EF4-FFF2-40B4-BE49-F238E27FC236}">
                <a16:creationId xmlns:a16="http://schemas.microsoft.com/office/drawing/2014/main" id="{044FF46C-9E36-3DD6-64B9-7E42966ED6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25772" y="543964"/>
            <a:ext cx="1036800" cy="1036800"/>
          </a:xfrm>
          <a:prstGeom prst="rect">
            <a:avLst/>
          </a:prstGeom>
        </p:spPr>
      </p:pic>
    </p:spTree>
    <p:extLst>
      <p:ext uri="{BB962C8B-B14F-4D97-AF65-F5344CB8AC3E}">
        <p14:creationId xmlns:p14="http://schemas.microsoft.com/office/powerpoint/2010/main" val="265353434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Master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DB8ED3-D59A-58B5-293F-BC055532DEE9}"/>
              </a:ext>
            </a:extLst>
          </p:cNvPr>
          <p:cNvSpPr>
            <a:spLocks noGrp="1"/>
          </p:cNvSpPr>
          <p:nvPr>
            <p:ph type="title"/>
          </p:nvPr>
        </p:nvSpPr>
        <p:spPr>
          <a:xfrm>
            <a:off x="1652451" y="281687"/>
            <a:ext cx="6950060" cy="1036800"/>
          </a:xfrm>
          <a:prstGeom prst="rect">
            <a:avLst/>
          </a:prstGeom>
        </p:spPr>
        <p:txBody>
          <a:bodyPr vert="horz" lIns="91440" tIns="45720" rIns="91440" bIns="45720" rtlCol="0" anchor="ctr">
            <a:noAutofit/>
          </a:bodyPr>
          <a:lstStyle>
            <a:lvl1pPr algn="l" defTabSz="652795" rtl="0" eaLnBrk="1" latinLnBrk="0" hangingPunct="1">
              <a:lnSpc>
                <a:spcPct val="10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endParaRPr lang="en-US" dirty="0"/>
          </a:p>
        </p:txBody>
      </p:sp>
      <p:pic>
        <p:nvPicPr>
          <p:cNvPr id="3" name="Picture 2" descr="A blue circle with white outline of a person with a stethoscope and a glove&#10;&#10;Description automatically generated">
            <a:extLst>
              <a:ext uri="{FF2B5EF4-FFF2-40B4-BE49-F238E27FC236}">
                <a16:creationId xmlns:a16="http://schemas.microsoft.com/office/drawing/2014/main" id="{22B1FB48-674B-CC2F-BF01-B15685C5F0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047" y="281687"/>
            <a:ext cx="1036800" cy="1036800"/>
          </a:xfrm>
          <a:prstGeom prst="rect">
            <a:avLst/>
          </a:prstGeom>
        </p:spPr>
      </p:pic>
      <p:sp>
        <p:nvSpPr>
          <p:cNvPr id="5" name="Content Placeholder 2">
            <a:extLst>
              <a:ext uri="{FF2B5EF4-FFF2-40B4-BE49-F238E27FC236}">
                <a16:creationId xmlns:a16="http://schemas.microsoft.com/office/drawing/2014/main" id="{B64F8010-FA22-EBDD-A6C8-9EEDE366BF0F}"/>
              </a:ext>
            </a:extLst>
          </p:cNvPr>
          <p:cNvSpPr>
            <a:spLocks noGrp="1"/>
          </p:cNvSpPr>
          <p:nvPr>
            <p:ph idx="1" hasCustomPrompt="1"/>
          </p:nvPr>
        </p:nvSpPr>
        <p:spPr>
          <a:xfrm>
            <a:off x="519047" y="1734853"/>
            <a:ext cx="8117649" cy="4565266"/>
          </a:xfrm>
          <a:prstGeom prst="rect">
            <a:avLst/>
          </a:prstGeom>
        </p:spPr>
        <p:txBody>
          <a:bodyPr vert="horz" lIns="91440" tIns="45720" rIns="91440" bIns="45720" rtlCol="0">
            <a:noAutofit/>
          </a:bodyPr>
          <a:lstStyle>
            <a:lvl1pPr marL="162000" indent="-162000"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300"/>
              </a:lnSpc>
              <a:spcBef>
                <a:spcPts val="1000"/>
              </a:spcBef>
              <a:spcAft>
                <a:spcPts val="245"/>
              </a:spcAft>
              <a:buSzPct val="110000"/>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lvl="0"/>
            <a:r>
              <a:rPr lang="nb-NO" dirty="0"/>
              <a:t>Klikk for å redigere tekststiler i malen</a:t>
            </a:r>
          </a:p>
          <a:p>
            <a:pPr lvl="1"/>
            <a:r>
              <a:rPr lang="nb-NO" dirty="0"/>
              <a:t>Andre nivå</a:t>
            </a:r>
          </a:p>
          <a:p>
            <a:pPr lvl="2"/>
            <a:r>
              <a:rPr lang="nb-NO" dirty="0"/>
              <a:t>Tredje nivå</a:t>
            </a:r>
          </a:p>
        </p:txBody>
      </p:sp>
    </p:spTree>
    <p:extLst>
      <p:ext uri="{BB962C8B-B14F-4D97-AF65-F5344CB8AC3E}">
        <p14:creationId xmlns:p14="http://schemas.microsoft.com/office/powerpoint/2010/main" val="14953422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Master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DB8ED3-D59A-58B5-293F-BC055532DEE9}"/>
              </a:ext>
            </a:extLst>
          </p:cNvPr>
          <p:cNvSpPr>
            <a:spLocks noGrp="1"/>
          </p:cNvSpPr>
          <p:nvPr>
            <p:ph type="title"/>
          </p:nvPr>
        </p:nvSpPr>
        <p:spPr>
          <a:xfrm>
            <a:off x="1652451" y="281687"/>
            <a:ext cx="6950060" cy="1036800"/>
          </a:xfrm>
          <a:prstGeom prst="rect">
            <a:avLst/>
          </a:prstGeom>
        </p:spPr>
        <p:txBody>
          <a:bodyPr vert="horz" lIns="91440" tIns="45720" rIns="91440" bIns="45720" rtlCol="0" anchor="ctr">
            <a:noAutofit/>
          </a:bodyPr>
          <a:lstStyle>
            <a:lvl1pPr algn="l" defTabSz="652795" rtl="0" eaLnBrk="1" latinLnBrk="0" hangingPunct="1">
              <a:lnSpc>
                <a:spcPct val="10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endParaRPr lang="en-US" dirty="0"/>
          </a:p>
        </p:txBody>
      </p:sp>
      <p:pic>
        <p:nvPicPr>
          <p:cNvPr id="5" name="Picture 4" descr="A blue circle with a white camera&#10;&#10;Description automatically generated">
            <a:extLst>
              <a:ext uri="{FF2B5EF4-FFF2-40B4-BE49-F238E27FC236}">
                <a16:creationId xmlns:a16="http://schemas.microsoft.com/office/drawing/2014/main" id="{50887172-A9FD-2CA3-CB66-DC10F95FC5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6649" y="283245"/>
            <a:ext cx="1037556" cy="1037556"/>
          </a:xfrm>
          <a:prstGeom prst="rect">
            <a:avLst/>
          </a:prstGeom>
        </p:spPr>
      </p:pic>
      <p:sp>
        <p:nvSpPr>
          <p:cNvPr id="7" name="Content Placeholder 2">
            <a:extLst>
              <a:ext uri="{FF2B5EF4-FFF2-40B4-BE49-F238E27FC236}">
                <a16:creationId xmlns:a16="http://schemas.microsoft.com/office/drawing/2014/main" id="{87E3F2D5-99C0-CDB8-830E-3A5AC11C5989}"/>
              </a:ext>
            </a:extLst>
          </p:cNvPr>
          <p:cNvSpPr>
            <a:spLocks noGrp="1"/>
          </p:cNvSpPr>
          <p:nvPr>
            <p:ph idx="1" hasCustomPrompt="1"/>
          </p:nvPr>
        </p:nvSpPr>
        <p:spPr>
          <a:xfrm>
            <a:off x="519047" y="1734853"/>
            <a:ext cx="8117649" cy="4565266"/>
          </a:xfrm>
          <a:prstGeom prst="rect">
            <a:avLst/>
          </a:prstGeom>
        </p:spPr>
        <p:txBody>
          <a:bodyPr vert="horz" lIns="91440" tIns="45720" rIns="91440" bIns="45720" rtlCol="0">
            <a:noAutofit/>
          </a:bodyPr>
          <a:lstStyle>
            <a:lvl1pPr marL="162000" indent="-162000"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300"/>
              </a:lnSpc>
              <a:spcBef>
                <a:spcPts val="1000"/>
              </a:spcBef>
              <a:spcAft>
                <a:spcPts val="245"/>
              </a:spcAft>
              <a:buSzPct val="110000"/>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lvl="0"/>
            <a:r>
              <a:rPr lang="nb-NO" dirty="0"/>
              <a:t>Klikk for å redigere tekststiler i malen</a:t>
            </a:r>
          </a:p>
          <a:p>
            <a:pPr lvl="1"/>
            <a:r>
              <a:rPr lang="nb-NO" dirty="0"/>
              <a:t>Andre nivå</a:t>
            </a:r>
          </a:p>
          <a:p>
            <a:pPr lvl="2"/>
            <a:r>
              <a:rPr lang="nb-NO" dirty="0"/>
              <a:t>Tredje nivå</a:t>
            </a:r>
          </a:p>
        </p:txBody>
      </p:sp>
    </p:spTree>
    <p:extLst>
      <p:ext uri="{BB962C8B-B14F-4D97-AF65-F5344CB8AC3E}">
        <p14:creationId xmlns:p14="http://schemas.microsoft.com/office/powerpoint/2010/main" val="61262365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Master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DB8ED3-D59A-58B5-293F-BC055532DEE9}"/>
              </a:ext>
            </a:extLst>
          </p:cNvPr>
          <p:cNvSpPr>
            <a:spLocks noGrp="1"/>
          </p:cNvSpPr>
          <p:nvPr>
            <p:ph type="title"/>
          </p:nvPr>
        </p:nvSpPr>
        <p:spPr>
          <a:xfrm>
            <a:off x="1652451" y="281687"/>
            <a:ext cx="6950060" cy="1036800"/>
          </a:xfrm>
          <a:prstGeom prst="rect">
            <a:avLst/>
          </a:prstGeom>
        </p:spPr>
        <p:txBody>
          <a:bodyPr vert="horz" lIns="91440" tIns="45720" rIns="91440" bIns="45720" rtlCol="0" anchor="ctr">
            <a:noAutofit/>
          </a:bodyPr>
          <a:lstStyle>
            <a:lvl1pPr algn="l" defTabSz="652795" rtl="0" eaLnBrk="1" latinLnBrk="0" hangingPunct="1">
              <a:lnSpc>
                <a:spcPct val="10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endParaRPr lang="en-US" dirty="0"/>
          </a:p>
        </p:txBody>
      </p:sp>
      <p:pic>
        <p:nvPicPr>
          <p:cNvPr id="5" name="Picture 4" descr="A white question mark in a blue circle&#10;&#10;Description automatically generated">
            <a:extLst>
              <a:ext uri="{FF2B5EF4-FFF2-40B4-BE49-F238E27FC236}">
                <a16:creationId xmlns:a16="http://schemas.microsoft.com/office/drawing/2014/main" id="{6770B3D7-AE47-0E20-7788-86B12F932B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047" y="281687"/>
            <a:ext cx="1036800" cy="1036800"/>
          </a:xfrm>
          <a:prstGeom prst="rect">
            <a:avLst/>
          </a:prstGeom>
        </p:spPr>
      </p:pic>
      <p:sp>
        <p:nvSpPr>
          <p:cNvPr id="6" name="Content Placeholder 2">
            <a:extLst>
              <a:ext uri="{FF2B5EF4-FFF2-40B4-BE49-F238E27FC236}">
                <a16:creationId xmlns:a16="http://schemas.microsoft.com/office/drawing/2014/main" id="{323E9CAA-DB27-EB46-B014-44AA51F3B788}"/>
              </a:ext>
            </a:extLst>
          </p:cNvPr>
          <p:cNvSpPr>
            <a:spLocks noGrp="1"/>
          </p:cNvSpPr>
          <p:nvPr>
            <p:ph idx="1" hasCustomPrompt="1"/>
          </p:nvPr>
        </p:nvSpPr>
        <p:spPr>
          <a:xfrm>
            <a:off x="519047" y="1734853"/>
            <a:ext cx="8117649" cy="4565266"/>
          </a:xfrm>
          <a:prstGeom prst="rect">
            <a:avLst/>
          </a:prstGeom>
        </p:spPr>
        <p:txBody>
          <a:bodyPr vert="horz" lIns="91440" tIns="45720" rIns="91440" bIns="45720" rtlCol="0">
            <a:noAutofit/>
          </a:bodyPr>
          <a:lstStyle>
            <a:lvl1pPr marL="162000" indent="-162000"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300"/>
              </a:lnSpc>
              <a:spcBef>
                <a:spcPts val="1000"/>
              </a:spcBef>
              <a:spcAft>
                <a:spcPts val="245"/>
              </a:spcAft>
              <a:buSzPct val="110000"/>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lvl="0"/>
            <a:r>
              <a:rPr lang="nb-NO" dirty="0"/>
              <a:t>Klikk for å redigere tekststiler i malen</a:t>
            </a:r>
          </a:p>
          <a:p>
            <a:pPr lvl="1"/>
            <a:r>
              <a:rPr lang="nb-NO" dirty="0"/>
              <a:t>Andre nivå</a:t>
            </a:r>
          </a:p>
          <a:p>
            <a:pPr lvl="2"/>
            <a:r>
              <a:rPr lang="nb-NO" dirty="0"/>
              <a:t>Tredje nivå</a:t>
            </a:r>
          </a:p>
        </p:txBody>
      </p:sp>
    </p:spTree>
    <p:extLst>
      <p:ext uri="{BB962C8B-B14F-4D97-AF65-F5344CB8AC3E}">
        <p14:creationId xmlns:p14="http://schemas.microsoft.com/office/powerpoint/2010/main" val="63497062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Master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DB8ED3-D59A-58B5-293F-BC055532DEE9}"/>
              </a:ext>
            </a:extLst>
          </p:cNvPr>
          <p:cNvSpPr>
            <a:spLocks noGrp="1"/>
          </p:cNvSpPr>
          <p:nvPr>
            <p:ph type="title"/>
          </p:nvPr>
        </p:nvSpPr>
        <p:spPr>
          <a:xfrm>
            <a:off x="1652451" y="281687"/>
            <a:ext cx="6950060" cy="1036800"/>
          </a:xfrm>
          <a:prstGeom prst="rect">
            <a:avLst/>
          </a:prstGeom>
        </p:spPr>
        <p:txBody>
          <a:bodyPr vert="horz" lIns="91440" tIns="45720" rIns="91440" bIns="45720" rtlCol="0" anchor="ctr">
            <a:noAutofit/>
          </a:bodyPr>
          <a:lstStyle>
            <a:lvl1pPr algn="l" defTabSz="652795" rtl="0" eaLnBrk="1" latinLnBrk="0" hangingPunct="1">
              <a:lnSpc>
                <a:spcPct val="10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endParaRPr lang="en-US" dirty="0"/>
          </a:p>
        </p:txBody>
      </p:sp>
      <p:pic>
        <p:nvPicPr>
          <p:cNvPr id="3" name="Picture 2" descr="A white outline of a person holding a baby&#10;&#10;Description automatically generated">
            <a:extLst>
              <a:ext uri="{FF2B5EF4-FFF2-40B4-BE49-F238E27FC236}">
                <a16:creationId xmlns:a16="http://schemas.microsoft.com/office/drawing/2014/main" id="{887AB98C-4CE0-1819-D8D1-47938157B4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047" y="280724"/>
            <a:ext cx="1036800" cy="1036800"/>
          </a:xfrm>
          <a:prstGeom prst="rect">
            <a:avLst/>
          </a:prstGeom>
        </p:spPr>
      </p:pic>
      <p:sp>
        <p:nvSpPr>
          <p:cNvPr id="7" name="Content Placeholder 2">
            <a:extLst>
              <a:ext uri="{FF2B5EF4-FFF2-40B4-BE49-F238E27FC236}">
                <a16:creationId xmlns:a16="http://schemas.microsoft.com/office/drawing/2014/main" id="{0903758B-072F-4036-9C60-8673127B082E}"/>
              </a:ext>
            </a:extLst>
          </p:cNvPr>
          <p:cNvSpPr>
            <a:spLocks noGrp="1"/>
          </p:cNvSpPr>
          <p:nvPr>
            <p:ph idx="1" hasCustomPrompt="1"/>
          </p:nvPr>
        </p:nvSpPr>
        <p:spPr>
          <a:xfrm>
            <a:off x="519047" y="1734853"/>
            <a:ext cx="8117649" cy="4565266"/>
          </a:xfrm>
          <a:prstGeom prst="rect">
            <a:avLst/>
          </a:prstGeom>
        </p:spPr>
        <p:txBody>
          <a:bodyPr vert="horz" lIns="91440" tIns="45720" rIns="91440" bIns="45720" rtlCol="0">
            <a:noAutofit/>
          </a:bodyPr>
          <a:lstStyle>
            <a:lvl1pPr marL="162000" indent="-162000"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300"/>
              </a:lnSpc>
              <a:spcBef>
                <a:spcPts val="1000"/>
              </a:spcBef>
              <a:spcAft>
                <a:spcPts val="245"/>
              </a:spcAft>
              <a:buSzPct val="110000"/>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lvl="0"/>
            <a:r>
              <a:rPr lang="nb-NO" dirty="0"/>
              <a:t>Klikk for å redigere tekststiler i malen</a:t>
            </a:r>
          </a:p>
          <a:p>
            <a:pPr lvl="1"/>
            <a:r>
              <a:rPr lang="nb-NO" dirty="0"/>
              <a:t>Andre nivå</a:t>
            </a:r>
          </a:p>
          <a:p>
            <a:pPr lvl="2"/>
            <a:r>
              <a:rPr lang="nb-NO" dirty="0"/>
              <a:t>Tredje nivå</a:t>
            </a:r>
          </a:p>
        </p:txBody>
      </p:sp>
    </p:spTree>
    <p:extLst>
      <p:ext uri="{BB962C8B-B14F-4D97-AF65-F5344CB8AC3E}">
        <p14:creationId xmlns:p14="http://schemas.microsoft.com/office/powerpoint/2010/main" val="319785042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Master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DB8ED3-D59A-58B5-293F-BC055532DEE9}"/>
              </a:ext>
            </a:extLst>
          </p:cNvPr>
          <p:cNvSpPr>
            <a:spLocks noGrp="1"/>
          </p:cNvSpPr>
          <p:nvPr>
            <p:ph type="title"/>
          </p:nvPr>
        </p:nvSpPr>
        <p:spPr>
          <a:xfrm>
            <a:off x="1652451" y="281687"/>
            <a:ext cx="6950060" cy="1036800"/>
          </a:xfrm>
          <a:prstGeom prst="rect">
            <a:avLst/>
          </a:prstGeom>
        </p:spPr>
        <p:txBody>
          <a:bodyPr vert="horz" lIns="91440" tIns="45720" rIns="91440" bIns="45720" rtlCol="0" anchor="ctr">
            <a:noAutofit/>
          </a:bodyPr>
          <a:lstStyle>
            <a:lvl1pPr algn="l" defTabSz="652795" rtl="0" eaLnBrk="1" latinLnBrk="0" hangingPunct="1">
              <a:lnSpc>
                <a:spcPct val="10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endParaRPr lang="en-US" dirty="0"/>
          </a:p>
        </p:txBody>
      </p:sp>
      <p:pic>
        <p:nvPicPr>
          <p:cNvPr id="6" name="Picture 5" descr="A white magnifying glass in a green circle&#10;&#10;Description automatically generated">
            <a:extLst>
              <a:ext uri="{FF2B5EF4-FFF2-40B4-BE49-F238E27FC236}">
                <a16:creationId xmlns:a16="http://schemas.microsoft.com/office/drawing/2014/main" id="{97FE8ADC-462B-833D-0CCB-4994A25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047" y="279805"/>
            <a:ext cx="1036800" cy="1036800"/>
          </a:xfrm>
          <a:prstGeom prst="rect">
            <a:avLst/>
          </a:prstGeom>
        </p:spPr>
      </p:pic>
      <p:sp>
        <p:nvSpPr>
          <p:cNvPr id="7" name="Content Placeholder 2">
            <a:extLst>
              <a:ext uri="{FF2B5EF4-FFF2-40B4-BE49-F238E27FC236}">
                <a16:creationId xmlns:a16="http://schemas.microsoft.com/office/drawing/2014/main" id="{F3344823-1392-1CC2-EA89-E1417B562326}"/>
              </a:ext>
            </a:extLst>
          </p:cNvPr>
          <p:cNvSpPr>
            <a:spLocks noGrp="1"/>
          </p:cNvSpPr>
          <p:nvPr>
            <p:ph idx="1" hasCustomPrompt="1"/>
          </p:nvPr>
        </p:nvSpPr>
        <p:spPr>
          <a:xfrm>
            <a:off x="519047" y="1734853"/>
            <a:ext cx="8117649" cy="4565266"/>
          </a:xfrm>
          <a:prstGeom prst="rect">
            <a:avLst/>
          </a:prstGeom>
        </p:spPr>
        <p:txBody>
          <a:bodyPr vert="horz" lIns="91440" tIns="45720" rIns="91440" bIns="45720" rtlCol="0">
            <a:noAutofit/>
          </a:bodyPr>
          <a:lstStyle>
            <a:lvl1pPr marL="162000" indent="-162000"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300"/>
              </a:lnSpc>
              <a:spcBef>
                <a:spcPts val="1000"/>
              </a:spcBef>
              <a:spcAft>
                <a:spcPts val="245"/>
              </a:spcAft>
              <a:buSzPct val="110000"/>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lvl="0"/>
            <a:r>
              <a:rPr lang="nb-NO" dirty="0"/>
              <a:t>Klikk for å redigere tekststiler i malen</a:t>
            </a:r>
          </a:p>
          <a:p>
            <a:pPr lvl="1"/>
            <a:r>
              <a:rPr lang="nb-NO" dirty="0"/>
              <a:t>Andre nivå</a:t>
            </a:r>
          </a:p>
          <a:p>
            <a:pPr lvl="2"/>
            <a:r>
              <a:rPr lang="nb-NO" dirty="0"/>
              <a:t>Tredje nivå</a:t>
            </a:r>
          </a:p>
        </p:txBody>
      </p:sp>
    </p:spTree>
    <p:extLst>
      <p:ext uri="{BB962C8B-B14F-4D97-AF65-F5344CB8AC3E}">
        <p14:creationId xmlns:p14="http://schemas.microsoft.com/office/powerpoint/2010/main" val="159185408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Master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DB8ED3-D59A-58B5-293F-BC055532DEE9}"/>
              </a:ext>
            </a:extLst>
          </p:cNvPr>
          <p:cNvSpPr>
            <a:spLocks noGrp="1"/>
          </p:cNvSpPr>
          <p:nvPr>
            <p:ph type="title"/>
          </p:nvPr>
        </p:nvSpPr>
        <p:spPr>
          <a:xfrm>
            <a:off x="1652451" y="281687"/>
            <a:ext cx="6950060" cy="1036800"/>
          </a:xfrm>
          <a:prstGeom prst="rect">
            <a:avLst/>
          </a:prstGeom>
        </p:spPr>
        <p:txBody>
          <a:bodyPr vert="horz" lIns="91440" tIns="45720" rIns="91440" bIns="45720" rtlCol="0" anchor="ctr">
            <a:noAutofit/>
          </a:bodyPr>
          <a:lstStyle>
            <a:lvl1pPr algn="l" defTabSz="652795" rtl="0" eaLnBrk="1" latinLnBrk="0" hangingPunct="1">
              <a:lnSpc>
                <a:spcPct val="10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endParaRPr lang="en-US" dirty="0"/>
          </a:p>
        </p:txBody>
      </p:sp>
      <p:pic>
        <p:nvPicPr>
          <p:cNvPr id="5" name="Picture 4" descr="A white line on a blue circle&#10;&#10;Description automatically generated">
            <a:extLst>
              <a:ext uri="{FF2B5EF4-FFF2-40B4-BE49-F238E27FC236}">
                <a16:creationId xmlns:a16="http://schemas.microsoft.com/office/drawing/2014/main" id="{1A93FD4F-DA62-8B0E-CD87-C647D9CB1B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047" y="279805"/>
            <a:ext cx="1036800" cy="1036800"/>
          </a:xfrm>
          <a:prstGeom prst="rect">
            <a:avLst/>
          </a:prstGeom>
        </p:spPr>
      </p:pic>
      <p:sp>
        <p:nvSpPr>
          <p:cNvPr id="7" name="Content Placeholder 2">
            <a:extLst>
              <a:ext uri="{FF2B5EF4-FFF2-40B4-BE49-F238E27FC236}">
                <a16:creationId xmlns:a16="http://schemas.microsoft.com/office/drawing/2014/main" id="{0FD55016-75E5-B6A5-3872-67D30B82C0A6}"/>
              </a:ext>
            </a:extLst>
          </p:cNvPr>
          <p:cNvSpPr>
            <a:spLocks noGrp="1"/>
          </p:cNvSpPr>
          <p:nvPr>
            <p:ph idx="1" hasCustomPrompt="1"/>
          </p:nvPr>
        </p:nvSpPr>
        <p:spPr>
          <a:xfrm>
            <a:off x="519047" y="1734853"/>
            <a:ext cx="8117649" cy="4565266"/>
          </a:xfrm>
          <a:prstGeom prst="rect">
            <a:avLst/>
          </a:prstGeom>
        </p:spPr>
        <p:txBody>
          <a:bodyPr vert="horz" lIns="91440" tIns="45720" rIns="91440" bIns="45720" rtlCol="0">
            <a:noAutofit/>
          </a:bodyPr>
          <a:lstStyle>
            <a:lvl1pPr marL="162000" indent="-162000"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300"/>
              </a:lnSpc>
              <a:spcBef>
                <a:spcPts val="1000"/>
              </a:spcBef>
              <a:spcAft>
                <a:spcPts val="245"/>
              </a:spcAft>
              <a:buSzPct val="110000"/>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lvl="0"/>
            <a:r>
              <a:rPr lang="nb-NO" dirty="0"/>
              <a:t>Klikk for å redigere tekststiler i malen</a:t>
            </a:r>
          </a:p>
          <a:p>
            <a:pPr lvl="1"/>
            <a:r>
              <a:rPr lang="nb-NO" dirty="0"/>
              <a:t>Andre nivå</a:t>
            </a:r>
          </a:p>
          <a:p>
            <a:pPr lvl="2"/>
            <a:r>
              <a:rPr lang="nb-NO" dirty="0"/>
              <a:t>Tredje nivå</a:t>
            </a:r>
          </a:p>
        </p:txBody>
      </p:sp>
    </p:spTree>
    <p:extLst>
      <p:ext uri="{BB962C8B-B14F-4D97-AF65-F5344CB8AC3E}">
        <p14:creationId xmlns:p14="http://schemas.microsoft.com/office/powerpoint/2010/main" val="148811757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Master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DB8ED3-D59A-58B5-293F-BC055532DEE9}"/>
              </a:ext>
            </a:extLst>
          </p:cNvPr>
          <p:cNvSpPr>
            <a:spLocks noGrp="1"/>
          </p:cNvSpPr>
          <p:nvPr>
            <p:ph type="title"/>
          </p:nvPr>
        </p:nvSpPr>
        <p:spPr>
          <a:xfrm>
            <a:off x="1652451" y="281687"/>
            <a:ext cx="6950060" cy="1036800"/>
          </a:xfrm>
          <a:prstGeom prst="rect">
            <a:avLst/>
          </a:prstGeom>
        </p:spPr>
        <p:txBody>
          <a:bodyPr vert="horz" lIns="91440" tIns="45720" rIns="91440" bIns="45720" rtlCol="0" anchor="ctr">
            <a:noAutofit/>
          </a:bodyPr>
          <a:lstStyle>
            <a:lvl1pPr algn="l" defTabSz="652795" rtl="0" eaLnBrk="1" latinLnBrk="0" hangingPunct="1">
              <a:lnSpc>
                <a:spcPct val="10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endParaRPr lang="en-US" dirty="0"/>
          </a:p>
        </p:txBody>
      </p:sp>
      <p:pic>
        <p:nvPicPr>
          <p:cNvPr id="6" name="Picture 5" descr="A blue circle with white outline of people holding a card&#10;&#10;Description automatically generated">
            <a:extLst>
              <a:ext uri="{FF2B5EF4-FFF2-40B4-BE49-F238E27FC236}">
                <a16:creationId xmlns:a16="http://schemas.microsoft.com/office/drawing/2014/main" id="{DF3EF673-4429-2081-B35E-2A5AFC6BC0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046" y="279804"/>
            <a:ext cx="1036801" cy="1036801"/>
          </a:xfrm>
          <a:prstGeom prst="rect">
            <a:avLst/>
          </a:prstGeom>
        </p:spPr>
      </p:pic>
      <p:sp>
        <p:nvSpPr>
          <p:cNvPr id="7" name="Content Placeholder 2">
            <a:extLst>
              <a:ext uri="{FF2B5EF4-FFF2-40B4-BE49-F238E27FC236}">
                <a16:creationId xmlns:a16="http://schemas.microsoft.com/office/drawing/2014/main" id="{DB484DDE-AFED-8B90-1E56-425B3AD45497}"/>
              </a:ext>
            </a:extLst>
          </p:cNvPr>
          <p:cNvSpPr>
            <a:spLocks noGrp="1"/>
          </p:cNvSpPr>
          <p:nvPr>
            <p:ph idx="1" hasCustomPrompt="1"/>
          </p:nvPr>
        </p:nvSpPr>
        <p:spPr>
          <a:xfrm>
            <a:off x="519047" y="1734853"/>
            <a:ext cx="8117649" cy="4565266"/>
          </a:xfrm>
          <a:prstGeom prst="rect">
            <a:avLst/>
          </a:prstGeom>
        </p:spPr>
        <p:txBody>
          <a:bodyPr vert="horz" lIns="91440" tIns="45720" rIns="91440" bIns="45720" rtlCol="0">
            <a:noAutofit/>
          </a:bodyPr>
          <a:lstStyle>
            <a:lvl1pPr marL="162000" indent="-162000"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300"/>
              </a:lnSpc>
              <a:spcBef>
                <a:spcPts val="1000"/>
              </a:spcBef>
              <a:spcAft>
                <a:spcPts val="245"/>
              </a:spcAft>
              <a:buSzPct val="110000"/>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lvl="0"/>
            <a:r>
              <a:rPr lang="nb-NO" dirty="0"/>
              <a:t>Klikk for å redigere tekststiler i malen</a:t>
            </a:r>
          </a:p>
          <a:p>
            <a:pPr lvl="1"/>
            <a:r>
              <a:rPr lang="nb-NO" dirty="0"/>
              <a:t>Andre nivå</a:t>
            </a:r>
          </a:p>
          <a:p>
            <a:pPr lvl="2"/>
            <a:r>
              <a:rPr lang="nb-NO" dirty="0"/>
              <a:t>Tredje nivå</a:t>
            </a:r>
          </a:p>
        </p:txBody>
      </p:sp>
    </p:spTree>
    <p:extLst>
      <p:ext uri="{BB962C8B-B14F-4D97-AF65-F5344CB8AC3E}">
        <p14:creationId xmlns:p14="http://schemas.microsoft.com/office/powerpoint/2010/main" val="86816312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Master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DB8ED3-D59A-58B5-293F-BC055532DEE9}"/>
              </a:ext>
            </a:extLst>
          </p:cNvPr>
          <p:cNvSpPr>
            <a:spLocks noGrp="1"/>
          </p:cNvSpPr>
          <p:nvPr>
            <p:ph type="title"/>
          </p:nvPr>
        </p:nvSpPr>
        <p:spPr>
          <a:xfrm>
            <a:off x="1652451" y="281687"/>
            <a:ext cx="6950060" cy="1036800"/>
          </a:xfrm>
          <a:prstGeom prst="rect">
            <a:avLst/>
          </a:prstGeom>
        </p:spPr>
        <p:txBody>
          <a:bodyPr vert="horz" lIns="91440" tIns="45720" rIns="91440" bIns="45720" rtlCol="0" anchor="ctr">
            <a:noAutofit/>
          </a:bodyPr>
          <a:lstStyle>
            <a:lvl1pPr algn="l" defTabSz="652795" rtl="0" eaLnBrk="1" latinLnBrk="0" hangingPunct="1">
              <a:lnSpc>
                <a:spcPct val="10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endParaRPr lang="en-US" dirty="0"/>
          </a:p>
        </p:txBody>
      </p:sp>
      <p:pic>
        <p:nvPicPr>
          <p:cNvPr id="5" name="Picture 4">
            <a:extLst>
              <a:ext uri="{FF2B5EF4-FFF2-40B4-BE49-F238E27FC236}">
                <a16:creationId xmlns:a16="http://schemas.microsoft.com/office/drawing/2014/main" id="{A41B308B-13A0-4380-FC7D-0E3893C03B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047" y="279805"/>
            <a:ext cx="1036800" cy="1036800"/>
          </a:xfrm>
          <a:prstGeom prst="rect">
            <a:avLst/>
          </a:prstGeom>
        </p:spPr>
      </p:pic>
      <p:sp>
        <p:nvSpPr>
          <p:cNvPr id="7" name="Content Placeholder 2">
            <a:extLst>
              <a:ext uri="{FF2B5EF4-FFF2-40B4-BE49-F238E27FC236}">
                <a16:creationId xmlns:a16="http://schemas.microsoft.com/office/drawing/2014/main" id="{9899C412-CF67-9E57-ECFC-A38D5100AA44}"/>
              </a:ext>
            </a:extLst>
          </p:cNvPr>
          <p:cNvSpPr>
            <a:spLocks noGrp="1"/>
          </p:cNvSpPr>
          <p:nvPr>
            <p:ph idx="1" hasCustomPrompt="1"/>
          </p:nvPr>
        </p:nvSpPr>
        <p:spPr>
          <a:xfrm>
            <a:off x="519047" y="1734853"/>
            <a:ext cx="8117649" cy="4565266"/>
          </a:xfrm>
          <a:prstGeom prst="rect">
            <a:avLst/>
          </a:prstGeom>
        </p:spPr>
        <p:txBody>
          <a:bodyPr vert="horz" lIns="91440" tIns="45720" rIns="91440" bIns="45720" rtlCol="0">
            <a:noAutofit/>
          </a:bodyPr>
          <a:lstStyle>
            <a:lvl1pPr marL="162000" indent="-162000"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300"/>
              </a:lnSpc>
              <a:spcBef>
                <a:spcPts val="1000"/>
              </a:spcBef>
              <a:spcAft>
                <a:spcPts val="245"/>
              </a:spcAft>
              <a:buSzPct val="110000"/>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lvl="0"/>
            <a:r>
              <a:rPr lang="nb-NO" dirty="0"/>
              <a:t>Klikk for å redigere tekststiler i malen</a:t>
            </a:r>
          </a:p>
          <a:p>
            <a:pPr lvl="1"/>
            <a:r>
              <a:rPr lang="nb-NO" dirty="0"/>
              <a:t>Andre nivå</a:t>
            </a:r>
          </a:p>
          <a:p>
            <a:pPr lvl="2"/>
            <a:r>
              <a:rPr lang="nb-NO" dirty="0"/>
              <a:t>Tredje nivå</a:t>
            </a:r>
          </a:p>
        </p:txBody>
      </p:sp>
    </p:spTree>
    <p:extLst>
      <p:ext uri="{BB962C8B-B14F-4D97-AF65-F5344CB8AC3E}">
        <p14:creationId xmlns:p14="http://schemas.microsoft.com/office/powerpoint/2010/main" val="56182332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44A377D1-1368-4358-5AE0-43AFD9F29AC8}"/>
              </a:ext>
            </a:extLst>
          </p:cNvPr>
          <p:cNvSpPr txBox="1">
            <a:spLocks/>
          </p:cNvSpPr>
          <p:nvPr userDrawn="1"/>
        </p:nvSpPr>
        <p:spPr>
          <a:xfrm>
            <a:off x="6557554" y="6499041"/>
            <a:ext cx="2208759" cy="222478"/>
          </a:xfrm>
          <a:prstGeom prst="rect">
            <a:avLst/>
          </a:prstGeom>
        </p:spPr>
        <p:txBody>
          <a:bodyPr vert="horz" lIns="91440" tIns="45720" rIns="91440" bIns="45720" rtlCol="0" anchor="b"/>
          <a:lstStyle>
            <a:defPPr>
              <a:defRPr lang="en-US"/>
            </a:defPPr>
            <a:lvl1pPr marL="0" algn="r" defTabSz="914400" rtl="0" eaLnBrk="1" latinLnBrk="0" hangingPunct="1">
              <a:defRPr sz="621"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50" dirty="0">
                <a:solidFill>
                  <a:schemeClr val="tx1">
                    <a:lumMod val="60000"/>
                    <a:lumOff val="40000"/>
                  </a:schemeClr>
                </a:solidFill>
              </a:rPr>
              <a:t>Page </a:t>
            </a:r>
            <a:fld id="{B53566B0-E8D1-8743-94DD-8A91F501F096}" type="slidenum">
              <a:rPr lang="en-US" sz="650" smtClean="0">
                <a:solidFill>
                  <a:schemeClr val="tx1">
                    <a:lumMod val="60000"/>
                    <a:lumOff val="40000"/>
                  </a:schemeClr>
                </a:solidFill>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650" dirty="0">
                <a:solidFill>
                  <a:schemeClr val="tx1">
                    <a:lumMod val="60000"/>
                    <a:lumOff val="40000"/>
                  </a:schemeClr>
                </a:solidFill>
              </a:rPr>
              <a:t> </a:t>
            </a:r>
          </a:p>
        </p:txBody>
      </p:sp>
    </p:spTree>
    <p:extLst>
      <p:ext uri="{BB962C8B-B14F-4D97-AF65-F5344CB8AC3E}">
        <p14:creationId xmlns:p14="http://schemas.microsoft.com/office/powerpoint/2010/main" val="1987881483"/>
      </p:ext>
    </p:extLst>
  </p:cSld>
  <p:clrMap bg1="lt1" tx1="dk1" bg2="lt2" tx2="dk2" accent1="accent1" accent2="accent2" accent3="accent3" accent4="accent4" accent5="accent5" accent6="accent6" hlink="hlink" folHlink="folHlink"/>
  <p:sldLayoutIdLst>
    <p:sldLayoutId id="2147483734" r:id="rId1"/>
    <p:sldLayoutId id="2147483663" r:id="rId2"/>
    <p:sldLayoutId id="2147483722" r:id="rId3"/>
    <p:sldLayoutId id="2147483721" r:id="rId4"/>
    <p:sldLayoutId id="2147483724" r:id="rId5"/>
    <p:sldLayoutId id="2147483725" r:id="rId6"/>
    <p:sldLayoutId id="2147483726" r:id="rId7"/>
    <p:sldLayoutId id="2147483727" r:id="rId8"/>
    <p:sldLayoutId id="2147483728" r:id="rId9"/>
    <p:sldLayoutId id="2147483729" r:id="rId10"/>
    <p:sldLayoutId id="2147483733" r:id="rId11"/>
    <p:sldLayoutId id="2147483736" r:id="rId12"/>
    <p:sldLayoutId id="2147483735" r:id="rId13"/>
  </p:sldLayoutIdLst>
  <p:hf sldNum="0" hdr="0" ftr="0" dt="0"/>
  <p:txStyles>
    <p:titleStyle>
      <a:lvl1pPr algn="l" defTabSz="630598" rtl="0" eaLnBrk="1" latinLnBrk="0" hangingPunct="1">
        <a:lnSpc>
          <a:spcPct val="90000"/>
        </a:lnSpc>
        <a:spcBef>
          <a:spcPct val="0"/>
        </a:spcBef>
        <a:buNone/>
        <a:defRPr sz="3035" kern="1200">
          <a:solidFill>
            <a:schemeClr val="tx1"/>
          </a:solidFill>
          <a:latin typeface="+mj-lt"/>
          <a:ea typeface="+mj-ea"/>
          <a:cs typeface="+mj-cs"/>
        </a:defRPr>
      </a:lvl1pPr>
    </p:titleStyle>
    <p:bodyStyle>
      <a:lvl1pPr marL="157649" indent="-157649" algn="l" defTabSz="630598" rtl="0" eaLnBrk="1" latinLnBrk="0" hangingPunct="1">
        <a:lnSpc>
          <a:spcPct val="90000"/>
        </a:lnSpc>
        <a:spcBef>
          <a:spcPts val="690"/>
        </a:spcBef>
        <a:buFont typeface="Arial" panose="020B0604020202020204" pitchFamily="34" charset="0"/>
        <a:buChar char="•"/>
        <a:defRPr sz="1931" kern="1200">
          <a:solidFill>
            <a:schemeClr val="tx1"/>
          </a:solidFill>
          <a:latin typeface="+mn-lt"/>
          <a:ea typeface="+mn-ea"/>
          <a:cs typeface="+mn-cs"/>
        </a:defRPr>
      </a:lvl1pPr>
      <a:lvl2pPr marL="472949" indent="-157649" algn="l" defTabSz="630598" rtl="0" eaLnBrk="1" latinLnBrk="0" hangingPunct="1">
        <a:lnSpc>
          <a:spcPct val="90000"/>
        </a:lnSpc>
        <a:spcBef>
          <a:spcPts val="345"/>
        </a:spcBef>
        <a:buFont typeface="Arial" panose="020B0604020202020204" pitchFamily="34" charset="0"/>
        <a:buChar char="•"/>
        <a:defRPr sz="1655" kern="1200">
          <a:solidFill>
            <a:schemeClr val="tx1"/>
          </a:solidFill>
          <a:latin typeface="+mn-lt"/>
          <a:ea typeface="+mn-ea"/>
          <a:cs typeface="+mn-cs"/>
        </a:defRPr>
      </a:lvl2pPr>
      <a:lvl3pPr marL="788247" indent="-157649" algn="l" defTabSz="630598" rtl="0" eaLnBrk="1" latinLnBrk="0" hangingPunct="1">
        <a:lnSpc>
          <a:spcPct val="90000"/>
        </a:lnSpc>
        <a:spcBef>
          <a:spcPts val="345"/>
        </a:spcBef>
        <a:buFont typeface="Arial" panose="020B0604020202020204" pitchFamily="34" charset="0"/>
        <a:buChar char="•"/>
        <a:defRPr sz="1379" kern="1200">
          <a:solidFill>
            <a:schemeClr val="tx1"/>
          </a:solidFill>
          <a:latin typeface="+mn-lt"/>
          <a:ea typeface="+mn-ea"/>
          <a:cs typeface="+mn-cs"/>
        </a:defRPr>
      </a:lvl3pPr>
      <a:lvl4pPr marL="1103546" indent="-157649" algn="l" defTabSz="630598" rtl="0" eaLnBrk="1" latinLnBrk="0" hangingPunct="1">
        <a:lnSpc>
          <a:spcPct val="90000"/>
        </a:lnSpc>
        <a:spcBef>
          <a:spcPts val="345"/>
        </a:spcBef>
        <a:buFont typeface="Arial" panose="020B0604020202020204" pitchFamily="34" charset="0"/>
        <a:buChar char="•"/>
        <a:defRPr sz="1241" kern="1200">
          <a:solidFill>
            <a:schemeClr val="tx1"/>
          </a:solidFill>
          <a:latin typeface="+mn-lt"/>
          <a:ea typeface="+mn-ea"/>
          <a:cs typeface="+mn-cs"/>
        </a:defRPr>
      </a:lvl4pPr>
      <a:lvl5pPr marL="1418845" indent="-157649" algn="l" defTabSz="630598" rtl="0" eaLnBrk="1" latinLnBrk="0" hangingPunct="1">
        <a:lnSpc>
          <a:spcPct val="90000"/>
        </a:lnSpc>
        <a:spcBef>
          <a:spcPts val="345"/>
        </a:spcBef>
        <a:buFont typeface="Arial" panose="020B0604020202020204" pitchFamily="34" charset="0"/>
        <a:buChar char="•"/>
        <a:defRPr sz="1241" kern="1200">
          <a:solidFill>
            <a:schemeClr val="tx1"/>
          </a:solidFill>
          <a:latin typeface="+mn-lt"/>
          <a:ea typeface="+mn-ea"/>
          <a:cs typeface="+mn-cs"/>
        </a:defRPr>
      </a:lvl5pPr>
      <a:lvl6pPr marL="1734143" indent="-157649" algn="l" defTabSz="630598" rtl="0" eaLnBrk="1" latinLnBrk="0" hangingPunct="1">
        <a:lnSpc>
          <a:spcPct val="90000"/>
        </a:lnSpc>
        <a:spcBef>
          <a:spcPts val="345"/>
        </a:spcBef>
        <a:buFont typeface="Arial" panose="020B0604020202020204" pitchFamily="34" charset="0"/>
        <a:buChar char="•"/>
        <a:defRPr sz="1241" kern="1200">
          <a:solidFill>
            <a:schemeClr val="tx1"/>
          </a:solidFill>
          <a:latin typeface="+mn-lt"/>
          <a:ea typeface="+mn-ea"/>
          <a:cs typeface="+mn-cs"/>
        </a:defRPr>
      </a:lvl6pPr>
      <a:lvl7pPr marL="2049442" indent="-157649" algn="l" defTabSz="630598" rtl="0" eaLnBrk="1" latinLnBrk="0" hangingPunct="1">
        <a:lnSpc>
          <a:spcPct val="90000"/>
        </a:lnSpc>
        <a:spcBef>
          <a:spcPts val="345"/>
        </a:spcBef>
        <a:buFont typeface="Arial" panose="020B0604020202020204" pitchFamily="34" charset="0"/>
        <a:buChar char="•"/>
        <a:defRPr sz="1241" kern="1200">
          <a:solidFill>
            <a:schemeClr val="tx1"/>
          </a:solidFill>
          <a:latin typeface="+mn-lt"/>
          <a:ea typeface="+mn-ea"/>
          <a:cs typeface="+mn-cs"/>
        </a:defRPr>
      </a:lvl7pPr>
      <a:lvl8pPr marL="2364741" indent="-157649" algn="l" defTabSz="630598" rtl="0" eaLnBrk="1" latinLnBrk="0" hangingPunct="1">
        <a:lnSpc>
          <a:spcPct val="90000"/>
        </a:lnSpc>
        <a:spcBef>
          <a:spcPts val="345"/>
        </a:spcBef>
        <a:buFont typeface="Arial" panose="020B0604020202020204" pitchFamily="34" charset="0"/>
        <a:buChar char="•"/>
        <a:defRPr sz="1241" kern="1200">
          <a:solidFill>
            <a:schemeClr val="tx1"/>
          </a:solidFill>
          <a:latin typeface="+mn-lt"/>
          <a:ea typeface="+mn-ea"/>
          <a:cs typeface="+mn-cs"/>
        </a:defRPr>
      </a:lvl8pPr>
      <a:lvl9pPr marL="2680040" indent="-157649" algn="l" defTabSz="630598" rtl="0" eaLnBrk="1" latinLnBrk="0" hangingPunct="1">
        <a:lnSpc>
          <a:spcPct val="90000"/>
        </a:lnSpc>
        <a:spcBef>
          <a:spcPts val="345"/>
        </a:spcBef>
        <a:buFont typeface="Arial" panose="020B0604020202020204" pitchFamily="34" charset="0"/>
        <a:buChar char="•"/>
        <a:defRPr sz="1241" kern="1200">
          <a:solidFill>
            <a:schemeClr val="tx1"/>
          </a:solidFill>
          <a:latin typeface="+mn-lt"/>
          <a:ea typeface="+mn-ea"/>
          <a:cs typeface="+mn-cs"/>
        </a:defRPr>
      </a:lvl9pPr>
    </p:bodyStyle>
    <p:otherStyle>
      <a:defPPr>
        <a:defRPr lang="nb-NO"/>
      </a:defPPr>
      <a:lvl1pPr marL="0" algn="l" defTabSz="630598" rtl="0" eaLnBrk="1" latinLnBrk="0" hangingPunct="1">
        <a:defRPr sz="1241" kern="1200">
          <a:solidFill>
            <a:schemeClr val="tx1"/>
          </a:solidFill>
          <a:latin typeface="+mn-lt"/>
          <a:ea typeface="+mn-ea"/>
          <a:cs typeface="+mn-cs"/>
        </a:defRPr>
      </a:lvl1pPr>
      <a:lvl2pPr marL="315299" algn="l" defTabSz="630598" rtl="0" eaLnBrk="1" latinLnBrk="0" hangingPunct="1">
        <a:defRPr sz="1241" kern="1200">
          <a:solidFill>
            <a:schemeClr val="tx1"/>
          </a:solidFill>
          <a:latin typeface="+mn-lt"/>
          <a:ea typeface="+mn-ea"/>
          <a:cs typeface="+mn-cs"/>
        </a:defRPr>
      </a:lvl2pPr>
      <a:lvl3pPr marL="630598" algn="l" defTabSz="630598" rtl="0" eaLnBrk="1" latinLnBrk="0" hangingPunct="1">
        <a:defRPr sz="1241" kern="1200">
          <a:solidFill>
            <a:schemeClr val="tx1"/>
          </a:solidFill>
          <a:latin typeface="+mn-lt"/>
          <a:ea typeface="+mn-ea"/>
          <a:cs typeface="+mn-cs"/>
        </a:defRPr>
      </a:lvl3pPr>
      <a:lvl4pPr marL="945896" algn="l" defTabSz="630598" rtl="0" eaLnBrk="1" latinLnBrk="0" hangingPunct="1">
        <a:defRPr sz="1241" kern="1200">
          <a:solidFill>
            <a:schemeClr val="tx1"/>
          </a:solidFill>
          <a:latin typeface="+mn-lt"/>
          <a:ea typeface="+mn-ea"/>
          <a:cs typeface="+mn-cs"/>
        </a:defRPr>
      </a:lvl4pPr>
      <a:lvl5pPr marL="1261196" algn="l" defTabSz="630598" rtl="0" eaLnBrk="1" latinLnBrk="0" hangingPunct="1">
        <a:defRPr sz="1241" kern="1200">
          <a:solidFill>
            <a:schemeClr val="tx1"/>
          </a:solidFill>
          <a:latin typeface="+mn-lt"/>
          <a:ea typeface="+mn-ea"/>
          <a:cs typeface="+mn-cs"/>
        </a:defRPr>
      </a:lvl5pPr>
      <a:lvl6pPr marL="1576495" algn="l" defTabSz="630598" rtl="0" eaLnBrk="1" latinLnBrk="0" hangingPunct="1">
        <a:defRPr sz="1241" kern="1200">
          <a:solidFill>
            <a:schemeClr val="tx1"/>
          </a:solidFill>
          <a:latin typeface="+mn-lt"/>
          <a:ea typeface="+mn-ea"/>
          <a:cs typeface="+mn-cs"/>
        </a:defRPr>
      </a:lvl6pPr>
      <a:lvl7pPr marL="1891793" algn="l" defTabSz="630598" rtl="0" eaLnBrk="1" latinLnBrk="0" hangingPunct="1">
        <a:defRPr sz="1241" kern="1200">
          <a:solidFill>
            <a:schemeClr val="tx1"/>
          </a:solidFill>
          <a:latin typeface="+mn-lt"/>
          <a:ea typeface="+mn-ea"/>
          <a:cs typeface="+mn-cs"/>
        </a:defRPr>
      </a:lvl7pPr>
      <a:lvl8pPr marL="2207092" algn="l" defTabSz="630598" rtl="0" eaLnBrk="1" latinLnBrk="0" hangingPunct="1">
        <a:defRPr sz="1241" kern="1200">
          <a:solidFill>
            <a:schemeClr val="tx1"/>
          </a:solidFill>
          <a:latin typeface="+mn-lt"/>
          <a:ea typeface="+mn-ea"/>
          <a:cs typeface="+mn-cs"/>
        </a:defRPr>
      </a:lvl8pPr>
      <a:lvl9pPr marL="2522390" algn="l" defTabSz="630598" rtl="0" eaLnBrk="1" latinLnBrk="0" hangingPunct="1">
        <a:defRPr sz="124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hyperlink" Target="https://globalhealthmedia.org/portfolio-items/basic-skills/?portfolioCats=191%2C94%2C13%2C23%2C65" TargetMode="External"/><Relationship Id="rId7"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hyperlink" Target="http://globalhealthmedia.org/portfolio-items/how-to-express-breastmilk/?portfolioID=5623"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s://globalhealthmedia.org/portfolio-items/newborn-physical-exam" TargetMode="External"/><Relationship Id="rId7"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who.canto.global/b/UARH7" TargetMode="External"/><Relationship Id="rId7"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hyperlink" Target="https://who.canto.global/b/LB3D3"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hyperlink" Target="https://www.who.int/publications/i/item/9789240015418"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37.emf"/><Relationship Id="rId4" Type="http://schemas.openxmlformats.org/officeDocument/2006/relationships/image" Target="../media/image36.emf"/></Relationships>
</file>

<file path=ppt/slides/_rels/slide2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40.emf"/><Relationship Id="rId4" Type="http://schemas.openxmlformats.org/officeDocument/2006/relationships/image" Target="../media/image39.emf"/></Relationships>
</file>

<file path=ppt/slides/_rels/slide2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43.emf"/></Relationships>
</file>

<file path=ppt/slides/_rels/slide2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45.emf"/></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47.emf"/></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49.emf"/></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hyperlink" Target="https://www.who.int/news-room/fact-sheets/detail/birth-defects" TargetMode="External"/><Relationship Id="rId2" Type="http://schemas.openxmlformats.org/officeDocument/2006/relationships/notesSlide" Target="../notesSlides/notesSlide34.xml"/><Relationship Id="rId1" Type="http://schemas.openxmlformats.org/officeDocument/2006/relationships/slideLayout" Target="../slideLayouts/slideLayout10.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hemeOverride" Target="../theme/themeOverride1.xml"/><Relationship Id="rId5" Type="http://schemas.openxmlformats.org/officeDocument/2006/relationships/image" Target="../media/image62.pn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21.jpeg"/></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21.jpeg"/></Relationships>
</file>

<file path=ppt/slides/_rels/slide4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21.jpeg"/></Relationships>
</file>

<file path=ppt/slides/_rels/slide4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5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s://globalhealthmedia.org/videos/jaundice/?portfolioCats=191%2C94%2C13%2C23%2C65" TargetMode="External"/><Relationship Id="rId7" Type="http://schemas.openxmlformats.org/officeDocument/2006/relationships/image" Target="../media/image20.svg"/><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hyperlink" Target="https://globalhealthmedia.org/portfolio-items/jaundice/?portfolioCats=191%2C94%2C13%2C23%2C65" TargetMode="External"/><Relationship Id="rId4" Type="http://schemas.openxmlformats.org/officeDocument/2006/relationships/image" Target="../media/image70.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jpeg"/></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7.xml"/><Relationship Id="rId1" Type="http://schemas.openxmlformats.org/officeDocument/2006/relationships/slideLayout" Target="../slideLayouts/slideLayout5.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5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8" Type="http://schemas.openxmlformats.org/officeDocument/2006/relationships/hyperlink" Target="https://apps.who.int/iris/rest/bitstreams/1271261/retrieve" TargetMode="External"/><Relationship Id="rId13" Type="http://schemas.openxmlformats.org/officeDocument/2006/relationships/image" Target="../media/image84.png"/><Relationship Id="rId18" Type="http://schemas.openxmlformats.org/officeDocument/2006/relationships/hyperlink" Target="https://apps.who.int/iris/rest/bitstreams/1326076/retrieve" TargetMode="External"/><Relationship Id="rId3" Type="http://schemas.openxmlformats.org/officeDocument/2006/relationships/hyperlink" Target="https://www.youtube.com/watch?v=nEKdp2g1WIA" TargetMode="External"/><Relationship Id="rId21" Type="http://schemas.openxmlformats.org/officeDocument/2006/relationships/image" Target="../media/image88.emf"/><Relationship Id="rId7" Type="http://schemas.openxmlformats.org/officeDocument/2006/relationships/image" Target="../media/image2.png"/><Relationship Id="rId12" Type="http://schemas.openxmlformats.org/officeDocument/2006/relationships/hyperlink" Target="https://apps.who.int/iris/bitstream/handle/10665/326495/9789241515887-eng.pdf?ua=1" TargetMode="External"/><Relationship Id="rId17" Type="http://schemas.openxmlformats.org/officeDocument/2006/relationships/image" Target="../media/image86.png"/><Relationship Id="rId25" Type="http://schemas.openxmlformats.org/officeDocument/2006/relationships/image" Target="../media/image90.png"/><Relationship Id="rId2" Type="http://schemas.openxmlformats.org/officeDocument/2006/relationships/notesSlide" Target="../notesSlides/notesSlide62.xml"/><Relationship Id="rId16" Type="http://schemas.openxmlformats.org/officeDocument/2006/relationships/hyperlink" Target="https://usaidmomentum.org/resource/the-silent-burden-a-landscape-analysis-brief-of-common-perinatal-mental-disorders-in-low-and-middle-income-countries/" TargetMode="External"/><Relationship Id="rId20" Type="http://schemas.openxmlformats.org/officeDocument/2006/relationships/hyperlink" Target="https://www.who.int/publications/i/item/9789290619659" TargetMode="External"/><Relationship Id="rId1" Type="http://schemas.openxmlformats.org/officeDocument/2006/relationships/slideLayout" Target="../slideLayouts/slideLayout11.xml"/><Relationship Id="rId6" Type="http://schemas.openxmlformats.org/officeDocument/2006/relationships/image" Target="../media/image20.svg"/><Relationship Id="rId11" Type="http://schemas.openxmlformats.org/officeDocument/2006/relationships/image" Target="../media/image83.png"/><Relationship Id="rId24" Type="http://schemas.openxmlformats.org/officeDocument/2006/relationships/hyperlink" Target="http://apps.who.int/iris/bitstream/10665/249155/1/9789241511216-eng.pdf?ua=1" TargetMode="External"/><Relationship Id="rId5" Type="http://schemas.openxmlformats.org/officeDocument/2006/relationships/image" Target="../media/image19.png"/><Relationship Id="rId15" Type="http://schemas.openxmlformats.org/officeDocument/2006/relationships/image" Target="../media/image85.png"/><Relationship Id="rId23" Type="http://schemas.openxmlformats.org/officeDocument/2006/relationships/image" Target="../media/image89.png"/><Relationship Id="rId10" Type="http://schemas.openxmlformats.org/officeDocument/2006/relationships/hyperlink" Target="https://apps.who.int/iris/rest/bitstreams/1299348/retrieve" TargetMode="External"/><Relationship Id="rId19" Type="http://schemas.openxmlformats.org/officeDocument/2006/relationships/image" Target="../media/image87.png"/><Relationship Id="rId4" Type="http://schemas.openxmlformats.org/officeDocument/2006/relationships/hyperlink" Target="https://globalhealthmedia.org/portfolio-items/newborn-physical-exam" TargetMode="External"/><Relationship Id="rId9" Type="http://schemas.openxmlformats.org/officeDocument/2006/relationships/image" Target="../media/image82.png"/><Relationship Id="rId14" Type="http://schemas.openxmlformats.org/officeDocument/2006/relationships/hyperlink" Target="https://apps.who.int/iris/rest/bitstreams/1320658/retrieve" TargetMode="External"/><Relationship Id="rId22" Type="http://schemas.openxmlformats.org/officeDocument/2006/relationships/hyperlink" Target="https://apps.who.int/iris/handle/10665/352485"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globalhealthmedia.org/portfolio-items/breathing-problems/?portfolioCats=191%2C94%2C13%2C23%2C65" TargetMode="External"/><Relationship Id="rId7"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8D5EE8-CDE4-BABE-BEBA-42C90331E4AC}"/>
              </a:ext>
            </a:extLst>
          </p:cNvPr>
          <p:cNvSpPr/>
          <p:nvPr/>
        </p:nvSpPr>
        <p:spPr>
          <a:xfrm>
            <a:off x="0" y="-77002"/>
            <a:ext cx="9144000" cy="6935001"/>
          </a:xfrm>
          <a:prstGeom prst="rect">
            <a:avLst/>
          </a:prstGeom>
          <a:solidFill>
            <a:srgbClr val="E6E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itle 1">
            <a:extLst>
              <a:ext uri="{FF2B5EF4-FFF2-40B4-BE49-F238E27FC236}">
                <a16:creationId xmlns:a16="http://schemas.microsoft.com/office/drawing/2014/main" id="{E063D62E-8571-C7CB-0B36-C41987D98138}"/>
              </a:ext>
            </a:extLst>
          </p:cNvPr>
          <p:cNvSpPr txBox="1">
            <a:spLocks/>
          </p:cNvSpPr>
          <p:nvPr/>
        </p:nvSpPr>
        <p:spPr>
          <a:xfrm>
            <a:off x="0" y="731520"/>
            <a:ext cx="9144000" cy="1089343"/>
          </a:xfrm>
          <a:prstGeom prst="rect">
            <a:avLst/>
          </a:prstGeom>
        </p:spPr>
        <p:txBody>
          <a:bodyPr>
            <a:normAutofit/>
          </a:bodyPr>
          <a:lstStyle>
            <a:lvl1pPr algn="l" defTabSz="840797" rtl="0" eaLnBrk="1" latinLnBrk="0" hangingPunct="1">
              <a:lnSpc>
                <a:spcPct val="90000"/>
              </a:lnSpc>
              <a:spcBef>
                <a:spcPct val="0"/>
              </a:spcBef>
              <a:buNone/>
              <a:defRPr sz="4046" kern="1200">
                <a:solidFill>
                  <a:schemeClr val="tx1"/>
                </a:solidFill>
                <a:latin typeface="+mj-lt"/>
                <a:ea typeface="+mj-ea"/>
                <a:cs typeface="+mj-cs"/>
              </a:defRPr>
            </a:lvl1pPr>
          </a:lstStyle>
          <a:p>
            <a:pPr algn="ctr"/>
            <a:r>
              <a:rPr lang="en-US" sz="4000" b="1" dirty="0">
                <a:solidFill>
                  <a:schemeClr val="tx2"/>
                </a:solidFill>
                <a:latin typeface="Arial" panose="020B0604020202020204" pitchFamily="34" charset="0"/>
                <a:cs typeface="Arial" panose="020B0604020202020204" pitchFamily="34" charset="0"/>
              </a:rPr>
              <a:t>Examination of the newborn</a:t>
            </a:r>
          </a:p>
        </p:txBody>
      </p:sp>
      <p:sp>
        <p:nvSpPr>
          <p:cNvPr id="7" name="Oval 6">
            <a:extLst>
              <a:ext uri="{FF2B5EF4-FFF2-40B4-BE49-F238E27FC236}">
                <a16:creationId xmlns:a16="http://schemas.microsoft.com/office/drawing/2014/main" id="{E55499DE-8F08-A1CB-0389-446FE5E83F12}"/>
              </a:ext>
            </a:extLst>
          </p:cNvPr>
          <p:cNvSpPr/>
          <p:nvPr/>
        </p:nvSpPr>
        <p:spPr>
          <a:xfrm>
            <a:off x="2761763" y="1828800"/>
            <a:ext cx="3615184" cy="3615184"/>
          </a:xfrm>
          <a:prstGeom prst="ellipse">
            <a:avLst/>
          </a:prstGeom>
          <a:noFill/>
          <a:ln w="88900" cmpd="sng">
            <a:solidFill>
              <a:schemeClr val="bg1">
                <a:alpha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1914"/>
            <a:endParaRPr lang="en-US" sz="1166" dirty="0">
              <a:solidFill>
                <a:prstClr val="white"/>
              </a:solidFill>
              <a:latin typeface="Calibri"/>
            </a:endParaRPr>
          </a:p>
        </p:txBody>
      </p:sp>
      <p:pic>
        <p:nvPicPr>
          <p:cNvPr id="8" name="Picture 7" descr="Logo&#10;&#10;Description automatically generated">
            <a:extLst>
              <a:ext uri="{FF2B5EF4-FFF2-40B4-BE49-F238E27FC236}">
                <a16:creationId xmlns:a16="http://schemas.microsoft.com/office/drawing/2014/main" id="{3CD84C26-30E1-9AEE-71BD-66327FACD803}"/>
              </a:ext>
            </a:extLst>
          </p:cNvPr>
          <p:cNvPicPr>
            <a:picLocks noChangeAspect="1"/>
          </p:cNvPicPr>
          <p:nvPr/>
        </p:nvPicPr>
        <p:blipFill>
          <a:blip r:embed="rId3"/>
          <a:stretch>
            <a:fillRect/>
          </a:stretch>
        </p:blipFill>
        <p:spPr>
          <a:xfrm>
            <a:off x="2026919" y="1455420"/>
            <a:ext cx="4637963" cy="4480502"/>
          </a:xfrm>
          <a:prstGeom prst="rect">
            <a:avLst/>
          </a:prstGeom>
        </p:spPr>
      </p:pic>
      <p:pic>
        <p:nvPicPr>
          <p:cNvPr id="2" name="Picture 1" descr="A picture containing logo&#10;&#10;Description automatically generated">
            <a:extLst>
              <a:ext uri="{FF2B5EF4-FFF2-40B4-BE49-F238E27FC236}">
                <a16:creationId xmlns:a16="http://schemas.microsoft.com/office/drawing/2014/main" id="{C805BB2F-ECFB-C498-29CC-A4B56ACDD7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5687" y="5719434"/>
            <a:ext cx="2012626" cy="621375"/>
          </a:xfrm>
          <a:prstGeom prst="rect">
            <a:avLst/>
          </a:prstGeom>
        </p:spPr>
      </p:pic>
    </p:spTree>
    <p:extLst>
      <p:ext uri="{BB962C8B-B14F-4D97-AF65-F5344CB8AC3E}">
        <p14:creationId xmlns:p14="http://schemas.microsoft.com/office/powerpoint/2010/main" val="322054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54AAA-52C0-28B0-4382-527DC951C1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F9CE48-8277-D438-BB9F-0BA3B9DBF97B}"/>
              </a:ext>
            </a:extLst>
          </p:cNvPr>
          <p:cNvSpPr>
            <a:spLocks noGrp="1"/>
          </p:cNvSpPr>
          <p:nvPr>
            <p:ph type="title"/>
          </p:nvPr>
        </p:nvSpPr>
        <p:spPr/>
        <p:txBody>
          <a:bodyPr/>
          <a:lstStyle/>
          <a:p>
            <a:r>
              <a:rPr lang="en-US" dirty="0"/>
              <a:t>Examination and complete assessment of the newborn</a:t>
            </a:r>
            <a:endParaRPr lang="en-NO"/>
          </a:p>
        </p:txBody>
      </p:sp>
    </p:spTree>
    <p:extLst>
      <p:ext uri="{BB962C8B-B14F-4D97-AF65-F5344CB8AC3E}">
        <p14:creationId xmlns:p14="http://schemas.microsoft.com/office/powerpoint/2010/main" val="1681647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56CD8C-4A2F-8304-0F73-CE6844A27FBC}"/>
              </a:ext>
            </a:extLst>
          </p:cNvPr>
          <p:cNvSpPr>
            <a:spLocks noGrp="1"/>
          </p:cNvSpPr>
          <p:nvPr>
            <p:ph type="title"/>
          </p:nvPr>
        </p:nvSpPr>
        <p:spPr/>
        <p:txBody>
          <a:bodyPr/>
          <a:lstStyle/>
          <a:p>
            <a:r>
              <a:rPr lang="nb-NO"/>
              <a:t>Prepare to a</a:t>
            </a:r>
            <a:r>
              <a:rPr lang="nb-NO" sz="2800"/>
              <a:t>ssess a newborn after birth</a:t>
            </a:r>
            <a:endParaRPr lang="en-NO"/>
          </a:p>
        </p:txBody>
      </p:sp>
      <p:sp>
        <p:nvSpPr>
          <p:cNvPr id="6" name="Content Placeholder 1">
            <a:extLst>
              <a:ext uri="{FF2B5EF4-FFF2-40B4-BE49-F238E27FC236}">
                <a16:creationId xmlns:a16="http://schemas.microsoft.com/office/drawing/2014/main" id="{201822BC-EE00-634F-9227-B163888F974C}"/>
              </a:ext>
            </a:extLst>
          </p:cNvPr>
          <p:cNvSpPr>
            <a:spLocks noGrp="1"/>
          </p:cNvSpPr>
          <p:nvPr>
            <p:ph idx="1"/>
          </p:nvPr>
        </p:nvSpPr>
        <p:spPr>
          <a:xfrm>
            <a:off x="3381697" y="1734853"/>
            <a:ext cx="5698507" cy="4565266"/>
          </a:xfrm>
          <a:prstGeom prst="rect">
            <a:avLst/>
          </a:prstGeom>
        </p:spPr>
        <p:txBody>
          <a:bodyPr/>
          <a:lstStyle/>
          <a:p>
            <a:r>
              <a:rPr lang="en-US" b="1" dirty="0"/>
              <a:t>Identify risk factors </a:t>
            </a:r>
            <a:r>
              <a:rPr lang="en-US" dirty="0"/>
              <a:t>that affect care of the </a:t>
            </a:r>
            <a:br>
              <a:rPr lang="en-US" dirty="0"/>
            </a:br>
            <a:r>
              <a:rPr lang="en-US" dirty="0"/>
              <a:t>newborn.</a:t>
            </a:r>
          </a:p>
          <a:p>
            <a:r>
              <a:rPr lang="en-US" dirty="0"/>
              <a:t>Keep the newborn skin-to-skin with mother after </a:t>
            </a:r>
            <a:br>
              <a:rPr lang="en-US" dirty="0"/>
            </a:br>
            <a:r>
              <a:rPr lang="en-US" dirty="0"/>
              <a:t>early initiation of breastfeeding. Obtain consent </a:t>
            </a:r>
            <a:br>
              <a:rPr lang="en-US" dirty="0"/>
            </a:br>
            <a:r>
              <a:rPr lang="en-US" dirty="0"/>
              <a:t>and explain what you are doing and observing.</a:t>
            </a:r>
          </a:p>
          <a:p>
            <a:r>
              <a:rPr lang="en-US" dirty="0"/>
              <a:t>Move equipment and supplies to the newborn, </a:t>
            </a:r>
            <a:br>
              <a:rPr lang="en-US" dirty="0"/>
            </a:br>
            <a:r>
              <a:rPr lang="en-US" dirty="0"/>
              <a:t>rather than moving the newborn to equipment </a:t>
            </a:r>
            <a:br>
              <a:rPr lang="en-US" dirty="0"/>
            </a:br>
            <a:r>
              <a:rPr lang="en-US" dirty="0"/>
              <a:t>and supplies.</a:t>
            </a:r>
          </a:p>
          <a:p>
            <a:r>
              <a:rPr lang="en-US" dirty="0"/>
              <a:t>Wash hands.</a:t>
            </a:r>
          </a:p>
          <a:p>
            <a:r>
              <a:rPr lang="en-US" dirty="0"/>
              <a:t>Measure </a:t>
            </a:r>
            <a:r>
              <a:rPr lang="en-US" b="1" dirty="0"/>
              <a:t>temperature</a:t>
            </a:r>
            <a:r>
              <a:rPr lang="en-US" dirty="0"/>
              <a:t> first, then begin the </a:t>
            </a:r>
            <a:br>
              <a:rPr lang="en-US" dirty="0"/>
            </a:br>
            <a:r>
              <a:rPr lang="en-US" b="1" dirty="0"/>
              <a:t>examination</a:t>
            </a:r>
            <a:r>
              <a:rPr lang="en-US" dirty="0"/>
              <a:t> as you </a:t>
            </a:r>
            <a:r>
              <a:rPr lang="en-US" b="1" dirty="0"/>
              <a:t>weigh</a:t>
            </a:r>
            <a:r>
              <a:rPr lang="en-US" dirty="0"/>
              <a:t> the baby.</a:t>
            </a:r>
          </a:p>
          <a:p>
            <a:r>
              <a:rPr lang="en-US" dirty="0"/>
              <a:t>Provide treatment to </a:t>
            </a:r>
            <a:r>
              <a:rPr lang="en-US" b="1" dirty="0"/>
              <a:t>prevent disease </a:t>
            </a:r>
            <a:r>
              <a:rPr lang="en-US" dirty="0"/>
              <a:t>and </a:t>
            </a:r>
            <a:r>
              <a:rPr lang="en-US" b="1" dirty="0"/>
              <a:t>classify </a:t>
            </a:r>
            <a:br>
              <a:rPr lang="en-US" dirty="0"/>
            </a:br>
            <a:r>
              <a:rPr lang="en-US" dirty="0"/>
              <a:t>the newborn for ongoing care after the examination.</a:t>
            </a:r>
            <a:br>
              <a:rPr lang="en-US" dirty="0"/>
            </a:br>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858E046F-7707-571B-CF3D-FB7BDF3C9C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305" y="1734853"/>
            <a:ext cx="2726318" cy="3588261"/>
          </a:xfrm>
          <a:prstGeom prst="rect">
            <a:avLst/>
          </a:prstGeom>
          <a:ln>
            <a:solidFill>
              <a:schemeClr val="bg1">
                <a:lumMod val="75000"/>
              </a:schemeClr>
            </a:solidFill>
          </a:ln>
        </p:spPr>
      </p:pic>
      <p:sp>
        <p:nvSpPr>
          <p:cNvPr id="5" name="Oval 4">
            <a:extLst>
              <a:ext uri="{FF2B5EF4-FFF2-40B4-BE49-F238E27FC236}">
                <a16:creationId xmlns:a16="http://schemas.microsoft.com/office/drawing/2014/main" id="{9E6F8529-A3ED-9225-CB56-EB202893166B}"/>
              </a:ext>
            </a:extLst>
          </p:cNvPr>
          <p:cNvSpPr/>
          <p:nvPr/>
        </p:nvSpPr>
        <p:spPr>
          <a:xfrm>
            <a:off x="359230" y="1494065"/>
            <a:ext cx="2970168" cy="1441190"/>
          </a:xfrm>
          <a:prstGeom prst="ellipse">
            <a:avLst/>
          </a:prstGeom>
          <a:noFill/>
          <a:ln w="28575">
            <a:solidFill>
              <a:srgbClr val="1C86A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9219" eaLnBrk="1" fontAlgn="auto" hangingPunct="1">
              <a:spcBef>
                <a:spcPts val="0"/>
              </a:spcBef>
              <a:spcAft>
                <a:spcPts val="0"/>
              </a:spcAft>
              <a:defRPr/>
            </a:pPr>
            <a:endParaRPr lang="en-US" sz="1554" dirty="0"/>
          </a:p>
        </p:txBody>
      </p:sp>
    </p:spTree>
    <p:extLst>
      <p:ext uri="{BB962C8B-B14F-4D97-AF65-F5344CB8AC3E}">
        <p14:creationId xmlns:p14="http://schemas.microsoft.com/office/powerpoint/2010/main" val="242031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6">
                                            <p:txEl>
                                              <p:pRg st="4" end="4"/>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5" grpId="0" animBg="1"/>
      <p:bldP spid="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A66C1B-2A6E-1501-CF44-121CCC0C0DE5}"/>
              </a:ext>
            </a:extLst>
          </p:cNvPr>
          <p:cNvSpPr/>
          <p:nvPr/>
        </p:nvSpPr>
        <p:spPr>
          <a:xfrm>
            <a:off x="1863760" y="1734854"/>
            <a:ext cx="6772935" cy="383467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 name="Title 2">
            <a:extLst>
              <a:ext uri="{FF2B5EF4-FFF2-40B4-BE49-F238E27FC236}">
                <a16:creationId xmlns:a16="http://schemas.microsoft.com/office/drawing/2014/main" id="{172AAF93-AB52-8DAA-377B-CB916D01D8A0}"/>
              </a:ext>
            </a:extLst>
          </p:cNvPr>
          <p:cNvSpPr>
            <a:spLocks noGrp="1"/>
          </p:cNvSpPr>
          <p:nvPr>
            <p:ph type="title"/>
          </p:nvPr>
        </p:nvSpPr>
        <p:spPr/>
        <p:txBody>
          <a:bodyPr/>
          <a:lstStyle/>
          <a:p>
            <a:r>
              <a:rPr lang="en-US" sz="2800" dirty="0"/>
              <a:t> What risk factors should be identified?</a:t>
            </a:r>
            <a:endParaRPr lang="en-NO"/>
          </a:p>
        </p:txBody>
      </p:sp>
      <p:sp>
        <p:nvSpPr>
          <p:cNvPr id="2" name="Content Placeholder 1">
            <a:extLst>
              <a:ext uri="{FF2B5EF4-FFF2-40B4-BE49-F238E27FC236}">
                <a16:creationId xmlns:a16="http://schemas.microsoft.com/office/drawing/2014/main" id="{168C4E99-D735-A5C3-06CD-B13652B420E9}"/>
              </a:ext>
            </a:extLst>
          </p:cNvPr>
          <p:cNvSpPr>
            <a:spLocks noGrp="1"/>
          </p:cNvSpPr>
          <p:nvPr>
            <p:ph idx="1"/>
          </p:nvPr>
        </p:nvSpPr>
        <p:spPr>
          <a:xfrm>
            <a:off x="1913861" y="1807535"/>
            <a:ext cx="6722836" cy="4492584"/>
          </a:xfrm>
          <a:prstGeom prst="rect">
            <a:avLst/>
          </a:prstGeom>
        </p:spPr>
        <p:txBody>
          <a:bodyPr/>
          <a:lstStyle/>
          <a:p>
            <a:r>
              <a:rPr lang="en-US" dirty="0"/>
              <a:t>Review any risk factors identified before birth (antenatal </a:t>
            </a:r>
            <a:br>
              <a:rPr lang="en-US" dirty="0"/>
            </a:br>
            <a:r>
              <a:rPr lang="en-US" dirty="0"/>
              <a:t>and intrapartum).</a:t>
            </a:r>
          </a:p>
          <a:p>
            <a:r>
              <a:rPr lang="en-US" dirty="0"/>
              <a:t>Identify new risk factors during birth and in the first hour </a:t>
            </a:r>
            <a:br>
              <a:rPr lang="en-US" dirty="0"/>
            </a:br>
            <a:r>
              <a:rPr lang="en-US" dirty="0"/>
              <a:t>after birth.</a:t>
            </a:r>
          </a:p>
          <a:p>
            <a:pPr lvl="2"/>
            <a:r>
              <a:rPr lang="en-US" dirty="0"/>
              <a:t>Signs of infection, bleeding, or hypertensive disorders </a:t>
            </a:r>
            <a:br>
              <a:rPr lang="en-US" dirty="0"/>
            </a:br>
            <a:r>
              <a:rPr lang="en-US" dirty="0"/>
              <a:t>in mother</a:t>
            </a:r>
          </a:p>
          <a:p>
            <a:pPr lvl="2"/>
            <a:r>
              <a:rPr lang="en-US" dirty="0"/>
              <a:t>Difficult birth – vacuum or forceps (birth trauma), meconium </a:t>
            </a:r>
            <a:br>
              <a:rPr lang="en-US" dirty="0"/>
            </a:br>
            <a:r>
              <a:rPr lang="en-US" dirty="0"/>
              <a:t>in amniotic fluid, need for help to breathe</a:t>
            </a:r>
          </a:p>
          <a:p>
            <a:pPr lvl="2"/>
            <a:r>
              <a:rPr lang="en-US" dirty="0"/>
              <a:t>Signs of concern in baby’s first hour – low temperature, </a:t>
            </a:r>
            <a:br>
              <a:rPr lang="en-US" dirty="0"/>
            </a:br>
            <a:r>
              <a:rPr lang="en-US" dirty="0"/>
              <a:t>fast or difficult breathing, no latch or breastfeeding</a:t>
            </a:r>
          </a:p>
          <a:p>
            <a:pPr marL="160801" lvl="2" indent="0">
              <a:buNone/>
            </a:pPr>
            <a:endParaRPr lang="en-US" dirty="0"/>
          </a:p>
          <a:p>
            <a:pPr lvl="1"/>
            <a:endParaRPr lang="en-US" dirty="0"/>
          </a:p>
        </p:txBody>
      </p:sp>
      <p:pic>
        <p:nvPicPr>
          <p:cNvPr id="4" name="Picture 3" descr="A picture containing drawing, clock&#10;&#10;Description automatically generated">
            <a:extLst>
              <a:ext uri="{FF2B5EF4-FFF2-40B4-BE49-F238E27FC236}">
                <a16:creationId xmlns:a16="http://schemas.microsoft.com/office/drawing/2014/main" id="{B1A6CAD8-1439-F9E2-FA93-1E68923400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226" y="1734853"/>
            <a:ext cx="1481064" cy="1303980"/>
          </a:xfrm>
          <a:prstGeom prst="rect">
            <a:avLst/>
          </a:prstGeom>
        </p:spPr>
      </p:pic>
      <p:sp>
        <p:nvSpPr>
          <p:cNvPr id="5" name="Content Placeholder 1">
            <a:extLst>
              <a:ext uri="{FF2B5EF4-FFF2-40B4-BE49-F238E27FC236}">
                <a16:creationId xmlns:a16="http://schemas.microsoft.com/office/drawing/2014/main" id="{C47A04E7-1BDE-6992-ED49-A5276370B39C}"/>
              </a:ext>
            </a:extLst>
          </p:cNvPr>
          <p:cNvSpPr txBox="1">
            <a:spLocks/>
          </p:cNvSpPr>
          <p:nvPr/>
        </p:nvSpPr>
        <p:spPr>
          <a:xfrm>
            <a:off x="1973179" y="5764188"/>
            <a:ext cx="6233529" cy="547122"/>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buNone/>
            </a:pPr>
            <a:r>
              <a:rPr lang="en-US" sz="1800" b="1" dirty="0"/>
              <a:t>Where do you find this information in your facility?</a:t>
            </a:r>
          </a:p>
        </p:txBody>
      </p:sp>
    </p:spTree>
    <p:extLst>
      <p:ext uri="{BB962C8B-B14F-4D97-AF65-F5344CB8AC3E}">
        <p14:creationId xmlns:p14="http://schemas.microsoft.com/office/powerpoint/2010/main" val="41250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uiExpand="1" build="p"/>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C8A3AF-A85D-1666-545F-8628DA8CD076}"/>
              </a:ext>
            </a:extLst>
          </p:cNvPr>
          <p:cNvSpPr>
            <a:spLocks noGrp="1"/>
          </p:cNvSpPr>
          <p:nvPr>
            <p:ph type="title"/>
          </p:nvPr>
        </p:nvSpPr>
        <p:spPr/>
        <p:txBody>
          <a:bodyPr/>
          <a:lstStyle/>
          <a:p>
            <a:r>
              <a:rPr lang="en-US" dirty="0"/>
              <a:t>M</a:t>
            </a:r>
            <a:r>
              <a:rPr lang="en-US" sz="2800" dirty="0"/>
              <a:t>easure temperature</a:t>
            </a:r>
            <a:endParaRPr lang="en-NO"/>
          </a:p>
        </p:txBody>
      </p:sp>
      <p:sp>
        <p:nvSpPr>
          <p:cNvPr id="7" name="Content Placeholder 1">
            <a:extLst>
              <a:ext uri="{FF2B5EF4-FFF2-40B4-BE49-F238E27FC236}">
                <a16:creationId xmlns:a16="http://schemas.microsoft.com/office/drawing/2014/main" id="{ECD1EC06-8482-ADEE-B192-23872FED1B2B}"/>
              </a:ext>
            </a:extLst>
          </p:cNvPr>
          <p:cNvSpPr>
            <a:spLocks noGrp="1"/>
          </p:cNvSpPr>
          <p:nvPr>
            <p:ph idx="1"/>
          </p:nvPr>
        </p:nvSpPr>
        <p:spPr>
          <a:xfrm>
            <a:off x="3353710" y="4792979"/>
            <a:ext cx="5282986" cy="1507139"/>
          </a:xfrm>
          <a:prstGeom prst="rect">
            <a:avLst/>
          </a:prstGeom>
        </p:spPr>
        <p:txBody>
          <a:bodyPr/>
          <a:lstStyle/>
          <a:p>
            <a:r>
              <a:rPr lang="en-US" b="1" dirty="0"/>
              <a:t>Why is temperature important?</a:t>
            </a:r>
          </a:p>
          <a:p>
            <a:r>
              <a:rPr lang="en-US" b="1" dirty="0"/>
              <a:t>What is the normal range of temperature?</a:t>
            </a:r>
          </a:p>
          <a:p>
            <a:r>
              <a:rPr lang="en-US" b="1" dirty="0"/>
              <a:t>Where do you record the temperature?</a:t>
            </a:r>
          </a:p>
          <a:p>
            <a:endParaRPr lang="en-US" dirty="0"/>
          </a:p>
        </p:txBody>
      </p:sp>
      <p:pic>
        <p:nvPicPr>
          <p:cNvPr id="4" name="Picture 3" descr="A close up of a logo&#10;&#10;Description automatically generated">
            <a:extLst>
              <a:ext uri="{FF2B5EF4-FFF2-40B4-BE49-F238E27FC236}">
                <a16:creationId xmlns:a16="http://schemas.microsoft.com/office/drawing/2014/main" id="{DD72302A-6282-9B24-E42B-6AF4584634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53710" y="1610303"/>
            <a:ext cx="5133504" cy="3182677"/>
          </a:xfrm>
          <a:prstGeom prst="rect">
            <a:avLst/>
          </a:prstGeom>
        </p:spPr>
      </p:pic>
      <p:pic>
        <p:nvPicPr>
          <p:cNvPr id="5" name="Picture 4">
            <a:extLst>
              <a:ext uri="{FF2B5EF4-FFF2-40B4-BE49-F238E27FC236}">
                <a16:creationId xmlns:a16="http://schemas.microsoft.com/office/drawing/2014/main" id="{BF3AF37E-8B0B-7061-412C-719B2EA7D7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305" y="1734853"/>
            <a:ext cx="2726318" cy="3588261"/>
          </a:xfrm>
          <a:prstGeom prst="rect">
            <a:avLst/>
          </a:prstGeom>
          <a:ln>
            <a:solidFill>
              <a:schemeClr val="bg1">
                <a:lumMod val="75000"/>
              </a:schemeClr>
            </a:solidFill>
          </a:ln>
        </p:spPr>
      </p:pic>
      <p:sp>
        <p:nvSpPr>
          <p:cNvPr id="6" name="Oval 5">
            <a:extLst>
              <a:ext uri="{FF2B5EF4-FFF2-40B4-BE49-F238E27FC236}">
                <a16:creationId xmlns:a16="http://schemas.microsoft.com/office/drawing/2014/main" id="{0BE6C187-B164-6827-6D35-232C14D5F445}"/>
              </a:ext>
            </a:extLst>
          </p:cNvPr>
          <p:cNvSpPr/>
          <p:nvPr/>
        </p:nvSpPr>
        <p:spPr>
          <a:xfrm>
            <a:off x="1059181" y="2240281"/>
            <a:ext cx="341810" cy="441960"/>
          </a:xfrm>
          <a:prstGeom prst="ellipse">
            <a:avLst/>
          </a:prstGeom>
          <a:noFill/>
          <a:ln w="28575">
            <a:solidFill>
              <a:srgbClr val="1C86A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9219" eaLnBrk="1" fontAlgn="auto" hangingPunct="1">
              <a:spcBef>
                <a:spcPts val="0"/>
              </a:spcBef>
              <a:spcAft>
                <a:spcPts val="0"/>
              </a:spcAft>
              <a:defRPr/>
            </a:pPr>
            <a:endParaRPr lang="en-US" sz="1554" dirty="0"/>
          </a:p>
        </p:txBody>
      </p:sp>
    </p:spTree>
    <p:extLst>
      <p:ext uri="{BB962C8B-B14F-4D97-AF65-F5344CB8AC3E}">
        <p14:creationId xmlns:p14="http://schemas.microsoft.com/office/powerpoint/2010/main" val="234666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1"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6" grpId="0" animBg="1"/>
      <p:bldP spid="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546388-E394-85B2-0FA8-A9705227E28B}"/>
              </a:ext>
            </a:extLst>
          </p:cNvPr>
          <p:cNvSpPr>
            <a:spLocks noGrp="1"/>
          </p:cNvSpPr>
          <p:nvPr>
            <p:ph idx="4294967295"/>
          </p:nvPr>
        </p:nvSpPr>
        <p:spPr>
          <a:xfrm>
            <a:off x="3477473" y="1734853"/>
            <a:ext cx="5159223" cy="3036527"/>
          </a:xfrm>
          <a:prstGeom prst="rect">
            <a:avLst/>
          </a:prstGeom>
        </p:spPr>
        <p:txBody>
          <a:bodyPr/>
          <a:lstStyle/>
          <a:p>
            <a:pPr marL="162000" indent="-162000">
              <a:lnSpc>
                <a:spcPts val="2100"/>
              </a:lnSpc>
            </a:pPr>
            <a:r>
              <a:rPr lang="en-GB" sz="1800" dirty="0">
                <a:latin typeface="Arial" panose="020B0604020202020204" pitchFamily="34" charset="0"/>
                <a:cs typeface="Arial" panose="020B0604020202020204" pitchFamily="34" charset="0"/>
              </a:rPr>
              <a:t>Take the scale to the newborn and clean it.</a:t>
            </a:r>
          </a:p>
          <a:p>
            <a:pPr marL="162000" indent="-162000">
              <a:lnSpc>
                <a:spcPts val="2100"/>
              </a:lnSpc>
            </a:pPr>
            <a:r>
              <a:rPr lang="en-GB" sz="1800" dirty="0">
                <a:latin typeface="Arial" panose="020B0604020202020204" pitchFamily="34" charset="0"/>
                <a:cs typeface="Arial" panose="020B0604020202020204" pitchFamily="34" charset="0"/>
              </a:rPr>
              <a:t>Cover the pan with a clean cloth.</a:t>
            </a:r>
          </a:p>
          <a:p>
            <a:pPr marL="162000" indent="-162000">
              <a:lnSpc>
                <a:spcPts val="2100"/>
              </a:lnSpc>
            </a:pPr>
            <a:r>
              <a:rPr lang="en-GB" sz="1800" dirty="0">
                <a:latin typeface="Arial" panose="020B0604020202020204" pitchFamily="34" charset="0"/>
                <a:cs typeface="Arial" panose="020B0604020202020204" pitchFamily="34" charset="0"/>
              </a:rPr>
              <a:t>Set scale to zero.</a:t>
            </a:r>
          </a:p>
          <a:p>
            <a:pPr marL="162000" indent="-162000">
              <a:lnSpc>
                <a:spcPts val="2100"/>
              </a:lnSpc>
            </a:pPr>
            <a:r>
              <a:rPr lang="en-GB" sz="1800" dirty="0">
                <a:latin typeface="Arial" panose="020B0604020202020204" pitchFamily="34" charset="0"/>
                <a:cs typeface="Arial" panose="020B0604020202020204" pitchFamily="34" charset="0"/>
              </a:rPr>
              <a:t>Remove all clothing including the diaper.</a:t>
            </a:r>
          </a:p>
          <a:p>
            <a:pPr marL="162000" indent="-162000">
              <a:lnSpc>
                <a:spcPts val="2100"/>
              </a:lnSpc>
            </a:pPr>
            <a:r>
              <a:rPr lang="en-GB" sz="1800" dirty="0">
                <a:latin typeface="Arial" panose="020B0604020202020204" pitchFamily="34" charset="0"/>
                <a:cs typeface="Arial" panose="020B0604020202020204" pitchFamily="34" charset="0"/>
              </a:rPr>
              <a:t>Cover and wait until newborn stops moving </a:t>
            </a:r>
            <a:br>
              <a:rPr lang="en-GB" sz="1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on scale.</a:t>
            </a:r>
          </a:p>
          <a:p>
            <a:pPr marL="162000" indent="-162000">
              <a:lnSpc>
                <a:spcPts val="2100"/>
              </a:lnSpc>
            </a:pPr>
            <a:r>
              <a:rPr lang="en-GB" sz="1800" dirty="0">
                <a:latin typeface="Arial" panose="020B0604020202020204" pitchFamily="34" charset="0"/>
                <a:cs typeface="Arial" panose="020B0604020202020204" pitchFamily="34" charset="0"/>
              </a:rPr>
              <a:t>Read and record the weight.</a:t>
            </a:r>
          </a:p>
          <a:p>
            <a:pPr marL="162000" indent="-162000">
              <a:lnSpc>
                <a:spcPts val="2100"/>
              </a:lnSpc>
            </a:pPr>
            <a:r>
              <a:rPr lang="en-GB" sz="1800" dirty="0">
                <a:latin typeface="Arial" panose="020B0604020202020204" pitchFamily="34" charset="0"/>
                <a:cs typeface="Arial" panose="020B0604020202020204" pitchFamily="34" charset="0"/>
              </a:rPr>
              <a:t>Return newborn to skin-to-skin contact with </a:t>
            </a:r>
            <a:br>
              <a:rPr lang="en-GB" sz="1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mother and cover.</a:t>
            </a:r>
          </a:p>
          <a:p>
            <a:pPr marL="0" indent="0">
              <a:lnSpc>
                <a:spcPts val="2100"/>
              </a:lnSpc>
              <a:buNone/>
            </a:pPr>
            <a:endParaRPr lang="en-NO" sz="18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FB2D4CB6-5D88-8277-8EC4-5338B84F1D60}"/>
              </a:ext>
            </a:extLst>
          </p:cNvPr>
          <p:cNvSpPr>
            <a:spLocks noGrp="1"/>
          </p:cNvSpPr>
          <p:nvPr>
            <p:ph type="title"/>
          </p:nvPr>
        </p:nvSpPr>
        <p:spPr/>
        <p:txBody>
          <a:bodyPr/>
          <a:lstStyle/>
          <a:p>
            <a:r>
              <a:rPr lang="en-GB" dirty="0"/>
              <a:t>W</a:t>
            </a:r>
            <a:r>
              <a:rPr lang="en-GB" sz="2800" dirty="0"/>
              <a:t>eigh a newborn</a:t>
            </a:r>
            <a:endParaRPr lang="en-NO" dirty="0"/>
          </a:p>
        </p:txBody>
      </p:sp>
      <p:sp>
        <p:nvSpPr>
          <p:cNvPr id="6" name="Content Placeholder 1">
            <a:extLst>
              <a:ext uri="{FF2B5EF4-FFF2-40B4-BE49-F238E27FC236}">
                <a16:creationId xmlns:a16="http://schemas.microsoft.com/office/drawing/2014/main" id="{0B8910D5-1CE3-9D44-D92F-F8D3C6819073}"/>
              </a:ext>
            </a:extLst>
          </p:cNvPr>
          <p:cNvSpPr txBox="1">
            <a:spLocks/>
          </p:cNvSpPr>
          <p:nvPr/>
        </p:nvSpPr>
        <p:spPr>
          <a:xfrm>
            <a:off x="3477473" y="4991386"/>
            <a:ext cx="5529023" cy="1584927"/>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spcBef>
                <a:spcPts val="600"/>
              </a:spcBef>
              <a:buNone/>
            </a:pPr>
            <a:r>
              <a:rPr lang="en-US" sz="1800" b="1" dirty="0">
                <a:latin typeface="Arial" panose="020B0604020202020204" pitchFamily="34" charset="0"/>
                <a:cs typeface="Arial" panose="020B0604020202020204" pitchFamily="34" charset="0"/>
              </a:rPr>
              <a:t>Why is the weight of a newborn important?</a:t>
            </a:r>
          </a:p>
          <a:p>
            <a:pPr marL="0" indent="0">
              <a:spcBef>
                <a:spcPts val="600"/>
              </a:spcBef>
              <a:buNone/>
            </a:pPr>
            <a:r>
              <a:rPr lang="en-US" sz="1800" b="1" dirty="0">
                <a:latin typeface="Arial" panose="020B0604020202020204" pitchFamily="34" charset="0"/>
                <a:cs typeface="Arial" panose="020B0604020202020204" pitchFamily="34" charset="0"/>
              </a:rPr>
              <a:t>What is the normal range of weight?</a:t>
            </a:r>
          </a:p>
          <a:p>
            <a:pPr marL="0" indent="0">
              <a:spcBef>
                <a:spcPts val="600"/>
              </a:spcBef>
              <a:buNone/>
            </a:pPr>
            <a:r>
              <a:rPr lang="en-US" sz="1800" b="1" dirty="0">
                <a:latin typeface="Arial" panose="020B0604020202020204" pitchFamily="34" charset="0"/>
                <a:cs typeface="Arial" panose="020B0604020202020204" pitchFamily="34" charset="0"/>
              </a:rPr>
              <a:t>Where do you record the weight?</a:t>
            </a:r>
          </a:p>
        </p:txBody>
      </p:sp>
      <p:grpSp>
        <p:nvGrpSpPr>
          <p:cNvPr id="7" name="Group 6">
            <a:extLst>
              <a:ext uri="{FF2B5EF4-FFF2-40B4-BE49-F238E27FC236}">
                <a16:creationId xmlns:a16="http://schemas.microsoft.com/office/drawing/2014/main" id="{1BDD0484-6852-FFDE-5769-AE496D30675F}"/>
              </a:ext>
            </a:extLst>
          </p:cNvPr>
          <p:cNvGrpSpPr/>
          <p:nvPr/>
        </p:nvGrpSpPr>
        <p:grpSpPr>
          <a:xfrm>
            <a:off x="507304" y="5958179"/>
            <a:ext cx="4022270" cy="360000"/>
            <a:chOff x="566707" y="4383958"/>
            <a:chExt cx="4022270" cy="360000"/>
          </a:xfrm>
        </p:grpSpPr>
        <p:grpSp>
          <p:nvGrpSpPr>
            <p:cNvPr id="8" name="Group 7">
              <a:extLst>
                <a:ext uri="{FF2B5EF4-FFF2-40B4-BE49-F238E27FC236}">
                  <a16:creationId xmlns:a16="http://schemas.microsoft.com/office/drawing/2014/main" id="{65422754-D210-E0CE-9091-19B3265DCB7F}"/>
                </a:ext>
              </a:extLst>
            </p:cNvPr>
            <p:cNvGrpSpPr/>
            <p:nvPr/>
          </p:nvGrpSpPr>
          <p:grpSpPr>
            <a:xfrm>
              <a:off x="690712" y="4440486"/>
              <a:ext cx="3898265" cy="260328"/>
              <a:chOff x="2381314" y="5405811"/>
              <a:chExt cx="3898265" cy="260328"/>
            </a:xfrm>
          </p:grpSpPr>
          <p:sp>
            <p:nvSpPr>
              <p:cNvPr id="10" name="TextBox 9">
                <a:extLst>
                  <a:ext uri="{FF2B5EF4-FFF2-40B4-BE49-F238E27FC236}">
                    <a16:creationId xmlns:a16="http://schemas.microsoft.com/office/drawing/2014/main" id="{97CFBE71-E49A-CD28-49C2-C81995C1ABD0}"/>
                  </a:ext>
                </a:extLst>
              </p:cNvPr>
              <p:cNvSpPr txBox="1"/>
              <p:nvPr/>
            </p:nvSpPr>
            <p:spPr>
              <a:xfrm>
                <a:off x="2620364" y="5405811"/>
                <a:ext cx="3659215" cy="260328"/>
              </a:xfrm>
              <a:prstGeom prst="rect">
                <a:avLst/>
              </a:prstGeom>
              <a:noFill/>
            </p:spPr>
            <p:txBody>
              <a:bodyPr wrap="square">
                <a:spAutoFit/>
              </a:bodyPr>
              <a:lstStyle/>
              <a:p>
                <a:pPr>
                  <a:lnSpc>
                    <a:spcPct val="107000"/>
                  </a:lnSpc>
                  <a:spcAft>
                    <a:spcPts val="800"/>
                  </a:spcAft>
                </a:pPr>
                <a:r>
                  <a:rPr lang="en-US" sz="1100" i="1" u="sng" dirty="0">
                    <a:solidFill>
                      <a:srgbClr val="0070C0"/>
                    </a:solidFill>
                    <a:latin typeface="Arial" panose="020B0604020202020204" pitchFamily="34" charset="0"/>
                    <a:cs typeface="Arial" panose="020B0604020202020204" pitchFamily="34" charset="0"/>
                    <a:hlinkClick r:id="rId3"/>
                  </a:rPr>
                  <a:t>Weigh the baby, 3:58-5:15</a:t>
                </a:r>
                <a:endParaRPr lang="en-GB" sz="1100" i="1" u="sng" dirty="0">
                  <a:solidFill>
                    <a:srgbClr val="0070C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endParaRPr>
              </a:p>
            </p:txBody>
          </p:sp>
          <p:pic>
            <p:nvPicPr>
              <p:cNvPr id="11" name="Graphic 10">
                <a:extLst>
                  <a:ext uri="{FF2B5EF4-FFF2-40B4-BE49-F238E27FC236}">
                    <a16:creationId xmlns:a16="http://schemas.microsoft.com/office/drawing/2014/main" id="{58818853-7C05-2407-7E3A-631DCF0DBD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81314" y="5417418"/>
                <a:ext cx="223731" cy="223731"/>
              </a:xfrm>
              <a:prstGeom prst="rect">
                <a:avLst/>
              </a:prstGeom>
            </p:spPr>
          </p:pic>
        </p:grpSp>
        <p:pic>
          <p:nvPicPr>
            <p:cNvPr id="9" name="Picture 8" descr="A blue circle with a white camera&#10;&#10;Description automatically generated">
              <a:extLst>
                <a:ext uri="{FF2B5EF4-FFF2-40B4-BE49-F238E27FC236}">
                  <a16:creationId xmlns:a16="http://schemas.microsoft.com/office/drawing/2014/main" id="{41CC3455-D106-06EF-939F-5E267F0B15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6707" y="4383958"/>
              <a:ext cx="360000" cy="360000"/>
            </a:xfrm>
            <a:prstGeom prst="rect">
              <a:avLst/>
            </a:prstGeom>
          </p:spPr>
        </p:pic>
      </p:grpSp>
      <p:pic>
        <p:nvPicPr>
          <p:cNvPr id="12" name="Picture 11">
            <a:extLst>
              <a:ext uri="{FF2B5EF4-FFF2-40B4-BE49-F238E27FC236}">
                <a16:creationId xmlns:a16="http://schemas.microsoft.com/office/drawing/2014/main" id="{FFAE95CF-D272-3A2B-2225-8C393EF353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7305" y="1734853"/>
            <a:ext cx="2726318" cy="3588261"/>
          </a:xfrm>
          <a:prstGeom prst="rect">
            <a:avLst/>
          </a:prstGeom>
          <a:ln>
            <a:solidFill>
              <a:schemeClr val="bg1">
                <a:lumMod val="75000"/>
              </a:schemeClr>
            </a:solidFill>
          </a:ln>
        </p:spPr>
      </p:pic>
      <p:sp>
        <p:nvSpPr>
          <p:cNvPr id="13" name="Oval 12">
            <a:extLst>
              <a:ext uri="{FF2B5EF4-FFF2-40B4-BE49-F238E27FC236}">
                <a16:creationId xmlns:a16="http://schemas.microsoft.com/office/drawing/2014/main" id="{DAD0F995-5BFD-0F6C-AF6A-7F02ABDF99BA}"/>
              </a:ext>
            </a:extLst>
          </p:cNvPr>
          <p:cNvSpPr/>
          <p:nvPr/>
        </p:nvSpPr>
        <p:spPr>
          <a:xfrm>
            <a:off x="1310641" y="2240281"/>
            <a:ext cx="341810" cy="441960"/>
          </a:xfrm>
          <a:prstGeom prst="ellipse">
            <a:avLst/>
          </a:prstGeom>
          <a:noFill/>
          <a:ln w="28575">
            <a:solidFill>
              <a:srgbClr val="1C86A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9219" eaLnBrk="1" fontAlgn="auto" hangingPunct="1">
              <a:spcBef>
                <a:spcPts val="0"/>
              </a:spcBef>
              <a:spcAft>
                <a:spcPts val="0"/>
              </a:spcAft>
              <a:defRPr/>
            </a:pPr>
            <a:endParaRPr lang="en-US" sz="1554" dirty="0"/>
          </a:p>
        </p:txBody>
      </p:sp>
    </p:spTree>
    <p:extLst>
      <p:ext uri="{BB962C8B-B14F-4D97-AF65-F5344CB8AC3E}">
        <p14:creationId xmlns:p14="http://schemas.microsoft.com/office/powerpoint/2010/main" val="1819325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1"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76D8CC-338D-E651-A9E8-87069E6A99AE}"/>
              </a:ext>
            </a:extLst>
          </p:cNvPr>
          <p:cNvSpPr>
            <a:spLocks noGrp="1"/>
          </p:cNvSpPr>
          <p:nvPr>
            <p:ph type="title"/>
          </p:nvPr>
        </p:nvSpPr>
        <p:spPr/>
        <p:txBody>
          <a:bodyPr/>
          <a:lstStyle/>
          <a:p>
            <a:r>
              <a:rPr lang="en-US" dirty="0"/>
              <a:t>E</a:t>
            </a:r>
            <a:r>
              <a:rPr lang="nb-NO" dirty="0" err="1"/>
              <a:t>xamine</a:t>
            </a:r>
            <a:r>
              <a:rPr lang="nb-NO" dirty="0"/>
              <a:t> a newborn</a:t>
            </a:r>
            <a:endParaRPr lang="en-NO" dirty="0"/>
          </a:p>
        </p:txBody>
      </p:sp>
      <p:sp>
        <p:nvSpPr>
          <p:cNvPr id="6" name="Content Placeholder 1">
            <a:extLst>
              <a:ext uri="{FF2B5EF4-FFF2-40B4-BE49-F238E27FC236}">
                <a16:creationId xmlns:a16="http://schemas.microsoft.com/office/drawing/2014/main" id="{647D6320-99B2-59A6-6082-6D45B7F0CAE2}"/>
              </a:ext>
            </a:extLst>
          </p:cNvPr>
          <p:cNvSpPr>
            <a:spLocks noGrp="1"/>
          </p:cNvSpPr>
          <p:nvPr>
            <p:ph idx="1"/>
          </p:nvPr>
        </p:nvSpPr>
        <p:spPr>
          <a:xfrm>
            <a:off x="3345712" y="1734853"/>
            <a:ext cx="5450958" cy="4565266"/>
          </a:xfrm>
          <a:prstGeom prst="rect">
            <a:avLst/>
          </a:prstGeom>
        </p:spPr>
        <p:txBody>
          <a:bodyPr/>
          <a:lstStyle/>
          <a:p>
            <a:pPr marL="0" indent="0">
              <a:lnSpc>
                <a:spcPts val="1700"/>
              </a:lnSpc>
              <a:buNone/>
            </a:pPr>
            <a:r>
              <a:rPr lang="en-US" sz="1600" b="1" dirty="0"/>
              <a:t>Examine the newborn in a gentle and responsive way.</a:t>
            </a:r>
          </a:p>
          <a:p>
            <a:pPr>
              <a:lnSpc>
                <a:spcPts val="1700"/>
              </a:lnSpc>
            </a:pPr>
            <a:r>
              <a:rPr lang="en-US" sz="1600" dirty="0"/>
              <a:t>Begin by observing while the baby is quiet.</a:t>
            </a:r>
          </a:p>
          <a:p>
            <a:pPr>
              <a:lnSpc>
                <a:spcPts val="1700"/>
              </a:lnSpc>
            </a:pPr>
            <a:r>
              <a:rPr lang="en-US" sz="1600" dirty="0"/>
              <a:t>Look, listen and feel.</a:t>
            </a:r>
          </a:p>
          <a:p>
            <a:pPr>
              <a:lnSpc>
                <a:spcPts val="2100"/>
              </a:lnSpc>
            </a:pPr>
            <a:r>
              <a:rPr lang="en-US" sz="1600" dirty="0"/>
              <a:t>Then, undress the baby to inspect all parts of the body </a:t>
            </a:r>
            <a:br>
              <a:rPr lang="en-US" sz="1600" dirty="0"/>
            </a:br>
            <a:r>
              <a:rPr lang="en-US" sz="1600" dirty="0"/>
              <a:t>from head to toe and front to back.</a:t>
            </a:r>
          </a:p>
          <a:p>
            <a:pPr lvl="2">
              <a:lnSpc>
                <a:spcPts val="1700"/>
              </a:lnSpc>
            </a:pPr>
            <a:r>
              <a:rPr lang="en-US" sz="1600" dirty="0"/>
              <a:t>Breathing (grunting or noisy breathing, chest </a:t>
            </a:r>
            <a:br>
              <a:rPr lang="en-US" sz="1600" dirty="0"/>
            </a:br>
            <a:r>
              <a:rPr lang="en-US" sz="1600" dirty="0"/>
              <a:t>in-drawing, fast or slow breathing) </a:t>
            </a:r>
          </a:p>
          <a:p>
            <a:pPr lvl="2">
              <a:lnSpc>
                <a:spcPts val="1700"/>
              </a:lnSpc>
            </a:pPr>
            <a:r>
              <a:rPr lang="en-US" sz="1600" dirty="0"/>
              <a:t>Posture, movement and tone, reflexes </a:t>
            </a:r>
          </a:p>
          <a:p>
            <a:pPr lvl="2">
              <a:lnSpc>
                <a:spcPts val="1700"/>
              </a:lnSpc>
            </a:pPr>
            <a:r>
              <a:rPr lang="en-US" sz="1600" dirty="0"/>
              <a:t>Colour (cyanosis – blue, pallor – pale, plethora- red, </a:t>
            </a:r>
            <a:br>
              <a:rPr lang="en-US" sz="1600" dirty="0"/>
            </a:br>
            <a:r>
              <a:rPr lang="en-US" sz="1600" dirty="0"/>
              <a:t>jaundice – yellow)</a:t>
            </a:r>
          </a:p>
          <a:p>
            <a:pPr lvl="2">
              <a:lnSpc>
                <a:spcPts val="1700"/>
              </a:lnSpc>
            </a:pPr>
            <a:r>
              <a:rPr lang="en-US" sz="1600" dirty="0"/>
              <a:t>Congenital malformations, unusual appearance</a:t>
            </a:r>
          </a:p>
          <a:p>
            <a:pPr lvl="2">
              <a:lnSpc>
                <a:spcPts val="1700"/>
              </a:lnSpc>
            </a:pPr>
            <a:r>
              <a:rPr lang="en-US" sz="1600" dirty="0"/>
              <a:t>Signs of trauma (birth injury), infection</a:t>
            </a:r>
          </a:p>
          <a:p>
            <a:pPr>
              <a:lnSpc>
                <a:spcPts val="2100"/>
              </a:lnSpc>
            </a:pPr>
            <a:r>
              <a:rPr lang="en-US" sz="1600" dirty="0"/>
              <a:t>Record the findings of the exam together with </a:t>
            </a:r>
            <a:br>
              <a:rPr lang="en-US" sz="1600" dirty="0"/>
            </a:br>
            <a:r>
              <a:rPr lang="en-US" sz="1600" dirty="0"/>
              <a:t>temperature and weight.</a:t>
            </a:r>
          </a:p>
        </p:txBody>
      </p:sp>
      <p:pic>
        <p:nvPicPr>
          <p:cNvPr id="4" name="Picture 3">
            <a:extLst>
              <a:ext uri="{FF2B5EF4-FFF2-40B4-BE49-F238E27FC236}">
                <a16:creationId xmlns:a16="http://schemas.microsoft.com/office/drawing/2014/main" id="{2D3C7A24-4A8B-E1AB-93D8-158BF70759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305" y="1734853"/>
            <a:ext cx="2726318" cy="3588261"/>
          </a:xfrm>
          <a:prstGeom prst="rect">
            <a:avLst/>
          </a:prstGeom>
          <a:ln>
            <a:solidFill>
              <a:schemeClr val="bg1">
                <a:lumMod val="75000"/>
              </a:schemeClr>
            </a:solidFill>
          </a:ln>
        </p:spPr>
      </p:pic>
      <p:sp>
        <p:nvSpPr>
          <p:cNvPr id="5" name="Oval 4">
            <a:extLst>
              <a:ext uri="{FF2B5EF4-FFF2-40B4-BE49-F238E27FC236}">
                <a16:creationId xmlns:a16="http://schemas.microsoft.com/office/drawing/2014/main" id="{27989AB0-E2E2-D8F9-F616-A9C1B91BD47F}"/>
              </a:ext>
            </a:extLst>
          </p:cNvPr>
          <p:cNvSpPr/>
          <p:nvPr/>
        </p:nvSpPr>
        <p:spPr>
          <a:xfrm>
            <a:off x="1565665" y="2263141"/>
            <a:ext cx="341810" cy="441959"/>
          </a:xfrm>
          <a:prstGeom prst="ellipse">
            <a:avLst/>
          </a:prstGeom>
          <a:noFill/>
          <a:ln w="28575">
            <a:solidFill>
              <a:srgbClr val="1C86A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9219" eaLnBrk="1" fontAlgn="auto" hangingPunct="1">
              <a:spcBef>
                <a:spcPts val="0"/>
              </a:spcBef>
              <a:spcAft>
                <a:spcPts val="0"/>
              </a:spcAft>
              <a:defRPr/>
            </a:pPr>
            <a:endParaRPr lang="en-US" sz="1554" dirty="0"/>
          </a:p>
        </p:txBody>
      </p:sp>
    </p:spTree>
    <p:extLst>
      <p:ext uri="{BB962C8B-B14F-4D97-AF65-F5344CB8AC3E}">
        <p14:creationId xmlns:p14="http://schemas.microsoft.com/office/powerpoint/2010/main" val="50100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1"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P spid="5" grpId="0" animBg="1"/>
      <p:bldP spid="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8C7223-813B-022D-6E72-E1046D71DBF9}"/>
            </a:ext>
          </a:extLst>
        </p:cNvPr>
        <p:cNvGrpSpPr/>
        <p:nvPr/>
      </p:nvGrpSpPr>
      <p:grpSpPr>
        <a:xfrm>
          <a:off x="0" y="0"/>
          <a:ext cx="0" cy="0"/>
          <a:chOff x="0" y="0"/>
          <a:chExt cx="0" cy="0"/>
        </a:xfrm>
      </p:grpSpPr>
      <p:pic>
        <p:nvPicPr>
          <p:cNvPr id="2" name="Plassholder for innhold 8" descr="Et bilde som inneholder mann, kvinne, ser, foto&#10;&#10;Automatisk generert beskrivelse">
            <a:hlinkClick r:id="rId3"/>
            <a:extLst>
              <a:ext uri="{FF2B5EF4-FFF2-40B4-BE49-F238E27FC236}">
                <a16:creationId xmlns:a16="http://schemas.microsoft.com/office/drawing/2014/main" id="{465CA642-B398-F76C-CCC1-EE0D0D4F22B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0883" y="1729064"/>
            <a:ext cx="6414159" cy="3596189"/>
          </a:xfrm>
          <a:prstGeom prst="rect">
            <a:avLst/>
          </a:prstGeom>
        </p:spPr>
      </p:pic>
      <p:sp>
        <p:nvSpPr>
          <p:cNvPr id="3" name="Title 2">
            <a:extLst>
              <a:ext uri="{FF2B5EF4-FFF2-40B4-BE49-F238E27FC236}">
                <a16:creationId xmlns:a16="http://schemas.microsoft.com/office/drawing/2014/main" id="{A0DD1718-066D-F964-5AAB-6BA03C36F301}"/>
              </a:ext>
            </a:extLst>
          </p:cNvPr>
          <p:cNvSpPr>
            <a:spLocks noGrp="1"/>
          </p:cNvSpPr>
          <p:nvPr>
            <p:ph type="title"/>
          </p:nvPr>
        </p:nvSpPr>
        <p:spPr/>
        <p:txBody>
          <a:bodyPr/>
          <a:lstStyle/>
          <a:p>
            <a:r>
              <a:rPr lang="en-GB" sz="2800" dirty="0"/>
              <a:t>Newborn examination </a:t>
            </a:r>
            <a:endParaRPr lang="en-NO"/>
          </a:p>
        </p:txBody>
      </p:sp>
      <p:grpSp>
        <p:nvGrpSpPr>
          <p:cNvPr id="5" name="Group 4">
            <a:extLst>
              <a:ext uri="{FF2B5EF4-FFF2-40B4-BE49-F238E27FC236}">
                <a16:creationId xmlns:a16="http://schemas.microsoft.com/office/drawing/2014/main" id="{ECCAA20E-4DF2-6E18-1F24-A0CA158AEA26}"/>
              </a:ext>
            </a:extLst>
          </p:cNvPr>
          <p:cNvGrpSpPr/>
          <p:nvPr/>
        </p:nvGrpSpPr>
        <p:grpSpPr>
          <a:xfrm>
            <a:off x="549730" y="5519271"/>
            <a:ext cx="4022270" cy="360000"/>
            <a:chOff x="566707" y="4383958"/>
            <a:chExt cx="4022270" cy="360000"/>
          </a:xfrm>
        </p:grpSpPr>
        <p:grpSp>
          <p:nvGrpSpPr>
            <p:cNvPr id="6" name="Group 5">
              <a:extLst>
                <a:ext uri="{FF2B5EF4-FFF2-40B4-BE49-F238E27FC236}">
                  <a16:creationId xmlns:a16="http://schemas.microsoft.com/office/drawing/2014/main" id="{84A42834-6AA6-9A53-7F12-8EEEEDFC042C}"/>
                </a:ext>
              </a:extLst>
            </p:cNvPr>
            <p:cNvGrpSpPr/>
            <p:nvPr/>
          </p:nvGrpSpPr>
          <p:grpSpPr>
            <a:xfrm>
              <a:off x="690712" y="4440486"/>
              <a:ext cx="3898265" cy="260328"/>
              <a:chOff x="2381314" y="5405811"/>
              <a:chExt cx="3898265" cy="260328"/>
            </a:xfrm>
          </p:grpSpPr>
          <p:sp>
            <p:nvSpPr>
              <p:cNvPr id="8" name="TextBox 7">
                <a:extLst>
                  <a:ext uri="{FF2B5EF4-FFF2-40B4-BE49-F238E27FC236}">
                    <a16:creationId xmlns:a16="http://schemas.microsoft.com/office/drawing/2014/main" id="{68858346-9C5B-D4F9-E4CF-C8236F53E061}"/>
                  </a:ext>
                </a:extLst>
              </p:cNvPr>
              <p:cNvSpPr txBox="1"/>
              <p:nvPr/>
            </p:nvSpPr>
            <p:spPr>
              <a:xfrm>
                <a:off x="2620364" y="5405811"/>
                <a:ext cx="3659215" cy="260328"/>
              </a:xfrm>
              <a:prstGeom prst="rect">
                <a:avLst/>
              </a:prstGeom>
              <a:noFill/>
            </p:spPr>
            <p:txBody>
              <a:bodyPr wrap="square">
                <a:spAutoFit/>
              </a:bodyPr>
              <a:lstStyle/>
              <a:p>
                <a:r>
                  <a:rPr lang="en-US" sz="1100" i="1" dirty="0">
                    <a:solidFill>
                      <a:srgbClr val="0070C0"/>
                    </a:solidFill>
                    <a:latin typeface="Arial" panose="020B0604020202020204" pitchFamily="34" charset="0"/>
                    <a:cs typeface="Arial" panose="020B0604020202020204" pitchFamily="34" charset="0"/>
                    <a:hlinkClick r:id="rId3"/>
                  </a:rPr>
                  <a:t>Newborn physical exam</a:t>
                </a:r>
                <a:endParaRPr lang="en-US" sz="1100" i="1" dirty="0">
                  <a:solidFill>
                    <a:srgbClr val="0070C0"/>
                  </a:solidFill>
                  <a:latin typeface="Arial" panose="020B0604020202020204" pitchFamily="34" charset="0"/>
                  <a:cs typeface="Arial" panose="020B0604020202020204" pitchFamily="34" charset="0"/>
                </a:endParaRPr>
              </a:p>
            </p:txBody>
          </p:sp>
          <p:pic>
            <p:nvPicPr>
              <p:cNvPr id="9" name="Graphic 8">
                <a:extLst>
                  <a:ext uri="{FF2B5EF4-FFF2-40B4-BE49-F238E27FC236}">
                    <a16:creationId xmlns:a16="http://schemas.microsoft.com/office/drawing/2014/main" id="{B94DC2BC-8F0C-680E-B330-EB60C3B9A58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81314" y="5417418"/>
                <a:ext cx="223731" cy="223731"/>
              </a:xfrm>
              <a:prstGeom prst="rect">
                <a:avLst/>
              </a:prstGeom>
            </p:spPr>
          </p:pic>
        </p:grpSp>
        <p:pic>
          <p:nvPicPr>
            <p:cNvPr id="7" name="Picture 6" descr="A blue circle with a white camera&#10;&#10;Description automatically generated">
              <a:extLst>
                <a:ext uri="{FF2B5EF4-FFF2-40B4-BE49-F238E27FC236}">
                  <a16:creationId xmlns:a16="http://schemas.microsoft.com/office/drawing/2014/main" id="{E6346F4B-219E-88E6-9D63-D96982E67C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6707" y="4383958"/>
              <a:ext cx="360000" cy="360000"/>
            </a:xfrm>
            <a:prstGeom prst="rect">
              <a:avLst/>
            </a:prstGeom>
          </p:spPr>
        </p:pic>
      </p:grpSp>
    </p:spTree>
    <p:extLst>
      <p:ext uri="{BB962C8B-B14F-4D97-AF65-F5344CB8AC3E}">
        <p14:creationId xmlns:p14="http://schemas.microsoft.com/office/powerpoint/2010/main" val="30855091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1754BE1-FD0F-CF15-5EA6-E08E8C57C30B}"/>
              </a:ext>
            </a:extLst>
          </p:cNvPr>
          <p:cNvSpPr/>
          <p:nvPr/>
        </p:nvSpPr>
        <p:spPr>
          <a:xfrm>
            <a:off x="3370444" y="1696202"/>
            <a:ext cx="5230212" cy="162824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 name="Title 2">
            <a:extLst>
              <a:ext uri="{FF2B5EF4-FFF2-40B4-BE49-F238E27FC236}">
                <a16:creationId xmlns:a16="http://schemas.microsoft.com/office/drawing/2014/main" id="{10FF1989-91DD-A5DF-208E-D1450412A9CD}"/>
              </a:ext>
            </a:extLst>
          </p:cNvPr>
          <p:cNvSpPr>
            <a:spLocks noGrp="1"/>
          </p:cNvSpPr>
          <p:nvPr>
            <p:ph type="title"/>
          </p:nvPr>
        </p:nvSpPr>
        <p:spPr/>
        <p:txBody>
          <a:bodyPr/>
          <a:lstStyle/>
          <a:p>
            <a:r>
              <a:rPr lang="en-US" sz="2800" dirty="0"/>
              <a:t>What are normal </a:t>
            </a:r>
            <a:r>
              <a:rPr lang="nb-NO" sz="2800" err="1"/>
              <a:t>posture</a:t>
            </a:r>
            <a:r>
              <a:rPr lang="nb-NO" sz="2800"/>
              <a:t>, </a:t>
            </a:r>
            <a:r>
              <a:rPr lang="nb-NO" sz="2800" err="1"/>
              <a:t>movement</a:t>
            </a:r>
            <a:r>
              <a:rPr lang="nb-NO" sz="2800"/>
              <a:t>, and tone?</a:t>
            </a:r>
            <a:endParaRPr lang="en-NO"/>
          </a:p>
        </p:txBody>
      </p:sp>
      <p:sp>
        <p:nvSpPr>
          <p:cNvPr id="2" name="Content Placeholder 1">
            <a:extLst>
              <a:ext uri="{FF2B5EF4-FFF2-40B4-BE49-F238E27FC236}">
                <a16:creationId xmlns:a16="http://schemas.microsoft.com/office/drawing/2014/main" id="{CE6931D3-9FB7-A240-BF9C-12505D552F13}"/>
              </a:ext>
            </a:extLst>
          </p:cNvPr>
          <p:cNvSpPr>
            <a:spLocks noGrp="1"/>
          </p:cNvSpPr>
          <p:nvPr>
            <p:ph idx="1"/>
          </p:nvPr>
        </p:nvSpPr>
        <p:spPr>
          <a:xfrm>
            <a:off x="3406484" y="1757915"/>
            <a:ext cx="5230212" cy="4542203"/>
          </a:xfrm>
          <a:prstGeom prst="rect">
            <a:avLst/>
          </a:prstGeom>
        </p:spPr>
        <p:txBody>
          <a:bodyPr/>
          <a:lstStyle/>
          <a:p>
            <a:pPr marL="0" indent="0">
              <a:buNone/>
            </a:pPr>
            <a:r>
              <a:rPr lang="en-US" b="1" dirty="0"/>
              <a:t>Term newborn</a:t>
            </a:r>
          </a:p>
          <a:p>
            <a:pPr lvl="1" indent="-162000">
              <a:lnSpc>
                <a:spcPts val="1500"/>
              </a:lnSpc>
              <a:buFont typeface="Arial" panose="020B0604020202020204" pitchFamily="34" charset="0"/>
              <a:buChar char="•"/>
            </a:pPr>
            <a:r>
              <a:rPr lang="en-US" dirty="0"/>
              <a:t>Loosely clenched fist</a:t>
            </a:r>
          </a:p>
          <a:p>
            <a:pPr lvl="1" indent="-162000">
              <a:lnSpc>
                <a:spcPts val="1500"/>
              </a:lnSpc>
              <a:buFont typeface="Arial" panose="020B0604020202020204" pitchFamily="34" charset="0"/>
              <a:buChar char="•"/>
            </a:pPr>
            <a:r>
              <a:rPr lang="en-US" dirty="0"/>
              <a:t>Flexed arms, hips and knees</a:t>
            </a:r>
          </a:p>
          <a:p>
            <a:pPr lvl="1" indent="-162000">
              <a:lnSpc>
                <a:spcPts val="1500"/>
              </a:lnSpc>
              <a:buFont typeface="Arial" panose="020B0604020202020204" pitchFamily="34" charset="0"/>
              <a:buChar char="•"/>
            </a:pPr>
            <a:r>
              <a:rPr lang="en-US" dirty="0"/>
              <a:t>Head lag mild-moderate</a:t>
            </a:r>
            <a:endParaRPr lang="en-NO"/>
          </a:p>
        </p:txBody>
      </p:sp>
      <p:grpSp>
        <p:nvGrpSpPr>
          <p:cNvPr id="20" name="Group 19">
            <a:extLst>
              <a:ext uri="{FF2B5EF4-FFF2-40B4-BE49-F238E27FC236}">
                <a16:creationId xmlns:a16="http://schemas.microsoft.com/office/drawing/2014/main" id="{AE152014-F84C-A8D2-D940-16491944E1B7}"/>
              </a:ext>
            </a:extLst>
          </p:cNvPr>
          <p:cNvGrpSpPr/>
          <p:nvPr/>
        </p:nvGrpSpPr>
        <p:grpSpPr>
          <a:xfrm>
            <a:off x="535340" y="1690657"/>
            <a:ext cx="2693331" cy="4878729"/>
            <a:chOff x="493264" y="1734853"/>
            <a:chExt cx="2693331" cy="4878729"/>
          </a:xfrm>
        </p:grpSpPr>
        <p:pic>
          <p:nvPicPr>
            <p:cNvPr id="11" name="Picture 10">
              <a:extLst>
                <a:ext uri="{FF2B5EF4-FFF2-40B4-BE49-F238E27FC236}">
                  <a16:creationId xmlns:a16="http://schemas.microsoft.com/office/drawing/2014/main" id="{3D2A8B21-6DD7-A801-92F6-2C5C861B284A}"/>
                </a:ext>
              </a:extLst>
            </p:cNvPr>
            <p:cNvPicPr>
              <a:picLocks noChangeAspect="1"/>
            </p:cNvPicPr>
            <p:nvPr/>
          </p:nvPicPr>
          <p:blipFill>
            <a:blip r:embed="rId3"/>
            <a:stretch>
              <a:fillRect/>
            </a:stretch>
          </p:blipFill>
          <p:spPr>
            <a:xfrm>
              <a:off x="501268" y="1734853"/>
              <a:ext cx="2685327" cy="4878729"/>
            </a:xfrm>
            <a:prstGeom prst="rect">
              <a:avLst/>
            </a:prstGeom>
          </p:spPr>
        </p:pic>
        <p:sp>
          <p:nvSpPr>
            <p:cNvPr id="12" name="TextBox 11">
              <a:extLst>
                <a:ext uri="{FF2B5EF4-FFF2-40B4-BE49-F238E27FC236}">
                  <a16:creationId xmlns:a16="http://schemas.microsoft.com/office/drawing/2014/main" id="{A9578F3D-D857-F854-DB57-27CB43E90725}"/>
                </a:ext>
              </a:extLst>
            </p:cNvPr>
            <p:cNvSpPr txBox="1"/>
            <p:nvPr/>
          </p:nvSpPr>
          <p:spPr>
            <a:xfrm>
              <a:off x="493264" y="6418723"/>
              <a:ext cx="2685327" cy="192360"/>
            </a:xfrm>
            <a:prstGeom prst="rect">
              <a:avLst/>
            </a:prstGeom>
            <a:noFill/>
          </p:spPr>
          <p:txBody>
            <a:bodyPr wrap="square" rtlCol="0">
              <a:spAutoFit/>
            </a:bodyPr>
            <a:lstStyle/>
            <a:p>
              <a:pPr algn="r"/>
              <a:r>
                <a:rPr lang="en-US" sz="650" dirty="0">
                  <a:solidFill>
                    <a:schemeClr val="bg1"/>
                  </a:solidFill>
                  <a:latin typeface="Arial" panose="020B0604020202020204" pitchFamily="34" charset="0"/>
                  <a:cs typeface="Arial" panose="020B0604020202020204" pitchFamily="34" charset="0"/>
                </a:rPr>
                <a:t>© Stanford Newborn Nursery Photo Gallery</a:t>
              </a:r>
            </a:p>
          </p:txBody>
        </p:sp>
      </p:grpSp>
    </p:spTree>
    <p:extLst>
      <p:ext uri="{BB962C8B-B14F-4D97-AF65-F5344CB8AC3E}">
        <p14:creationId xmlns:p14="http://schemas.microsoft.com/office/powerpoint/2010/main" val="10089805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FF1989-91DD-A5DF-208E-D1450412A9CD}"/>
              </a:ext>
            </a:extLst>
          </p:cNvPr>
          <p:cNvSpPr>
            <a:spLocks noGrp="1"/>
          </p:cNvSpPr>
          <p:nvPr>
            <p:ph type="title"/>
          </p:nvPr>
        </p:nvSpPr>
        <p:spPr/>
        <p:txBody>
          <a:bodyPr/>
          <a:lstStyle/>
          <a:p>
            <a:r>
              <a:rPr lang="en-US" sz="2800" dirty="0"/>
              <a:t>What are normal </a:t>
            </a:r>
            <a:r>
              <a:rPr lang="nb-NO" sz="2800" err="1"/>
              <a:t>posture</a:t>
            </a:r>
            <a:r>
              <a:rPr lang="nb-NO" sz="2800"/>
              <a:t>, </a:t>
            </a:r>
            <a:r>
              <a:rPr lang="nb-NO" sz="2800" err="1"/>
              <a:t>movement</a:t>
            </a:r>
            <a:r>
              <a:rPr lang="nb-NO" sz="2800"/>
              <a:t>, and tone?</a:t>
            </a:r>
            <a:endParaRPr lang="en-NO"/>
          </a:p>
        </p:txBody>
      </p:sp>
      <p:grpSp>
        <p:nvGrpSpPr>
          <p:cNvPr id="18" name="Group 17">
            <a:extLst>
              <a:ext uri="{FF2B5EF4-FFF2-40B4-BE49-F238E27FC236}">
                <a16:creationId xmlns:a16="http://schemas.microsoft.com/office/drawing/2014/main" id="{78D0C473-729E-EB5A-3EF7-E3C191531DF1}"/>
              </a:ext>
            </a:extLst>
          </p:cNvPr>
          <p:cNvGrpSpPr/>
          <p:nvPr/>
        </p:nvGrpSpPr>
        <p:grpSpPr>
          <a:xfrm>
            <a:off x="541489" y="1703200"/>
            <a:ext cx="3819327" cy="2554118"/>
            <a:chOff x="-1742280" y="480246"/>
            <a:chExt cx="4363403" cy="2917961"/>
          </a:xfrm>
        </p:grpSpPr>
        <p:pic>
          <p:nvPicPr>
            <p:cNvPr id="13" name="Picture 12">
              <a:extLst>
                <a:ext uri="{FF2B5EF4-FFF2-40B4-BE49-F238E27FC236}">
                  <a16:creationId xmlns:a16="http://schemas.microsoft.com/office/drawing/2014/main" id="{DBA20698-FD5A-3BC6-D0E8-4FB2DCF2C71C}"/>
                </a:ext>
              </a:extLst>
            </p:cNvPr>
            <p:cNvPicPr>
              <a:picLocks noChangeAspect="1"/>
            </p:cNvPicPr>
            <p:nvPr/>
          </p:nvPicPr>
          <p:blipFill>
            <a:blip r:embed="rId3"/>
            <a:stretch>
              <a:fillRect/>
            </a:stretch>
          </p:blipFill>
          <p:spPr>
            <a:xfrm>
              <a:off x="-1742280" y="480246"/>
              <a:ext cx="4363403" cy="2908935"/>
            </a:xfrm>
            <a:prstGeom prst="rect">
              <a:avLst/>
            </a:prstGeom>
          </p:spPr>
        </p:pic>
        <p:sp>
          <p:nvSpPr>
            <p:cNvPr id="14" name="TextBox 13">
              <a:extLst>
                <a:ext uri="{FF2B5EF4-FFF2-40B4-BE49-F238E27FC236}">
                  <a16:creationId xmlns:a16="http://schemas.microsoft.com/office/drawing/2014/main" id="{BBFF557B-6AF2-D137-C2AD-B908DF059487}"/>
                </a:ext>
              </a:extLst>
            </p:cNvPr>
            <p:cNvSpPr txBox="1"/>
            <p:nvPr/>
          </p:nvSpPr>
          <p:spPr>
            <a:xfrm>
              <a:off x="1625233" y="3200848"/>
              <a:ext cx="995890" cy="197359"/>
            </a:xfrm>
            <a:prstGeom prst="rect">
              <a:avLst/>
            </a:prstGeom>
            <a:noFill/>
          </p:spPr>
          <p:txBody>
            <a:bodyPr wrap="square" rtlCol="0">
              <a:spAutoFit/>
            </a:bodyPr>
            <a:lstStyle/>
            <a:p>
              <a:pPr algn="r"/>
              <a:r>
                <a:rPr lang="en-US" sz="650" i="1" dirty="0">
                  <a:solidFill>
                    <a:schemeClr val="bg1"/>
                  </a:solidFill>
                  <a:latin typeface="Arial" panose="020B0604020202020204" pitchFamily="34" charset="0"/>
                  <a:cs typeface="Arial" panose="020B0604020202020204" pitchFamily="34" charset="0"/>
                </a:rPr>
                <a:t>© </a:t>
              </a:r>
              <a:r>
                <a:rPr lang="en-US" sz="650" dirty="0">
                  <a:solidFill>
                    <a:schemeClr val="bg1"/>
                  </a:solidFill>
                  <a:latin typeface="Arial" panose="020B0604020202020204" pitchFamily="34" charset="0"/>
                  <a:cs typeface="Arial" panose="020B0604020202020204" pitchFamily="34" charset="0"/>
                </a:rPr>
                <a:t>UNICEF</a:t>
              </a:r>
            </a:p>
          </p:txBody>
        </p:sp>
      </p:grpSp>
      <p:sp>
        <p:nvSpPr>
          <p:cNvPr id="19" name="Rectangle 18">
            <a:extLst>
              <a:ext uri="{FF2B5EF4-FFF2-40B4-BE49-F238E27FC236}">
                <a16:creationId xmlns:a16="http://schemas.microsoft.com/office/drawing/2014/main" id="{48EDB6B4-DD96-C7E2-3DD4-0D2216EB82EB}"/>
              </a:ext>
            </a:extLst>
          </p:cNvPr>
          <p:cNvSpPr/>
          <p:nvPr/>
        </p:nvSpPr>
        <p:spPr>
          <a:xfrm>
            <a:off x="4514452" y="1703200"/>
            <a:ext cx="4088059" cy="1238196"/>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Content Placeholder 1">
            <a:extLst>
              <a:ext uri="{FF2B5EF4-FFF2-40B4-BE49-F238E27FC236}">
                <a16:creationId xmlns:a16="http://schemas.microsoft.com/office/drawing/2014/main" id="{DA4F3ABB-03F3-507C-1512-EF7AD6C39749}"/>
              </a:ext>
            </a:extLst>
          </p:cNvPr>
          <p:cNvSpPr txBox="1">
            <a:spLocks/>
          </p:cNvSpPr>
          <p:nvPr/>
        </p:nvSpPr>
        <p:spPr>
          <a:xfrm>
            <a:off x="4607472" y="1784031"/>
            <a:ext cx="3284210" cy="1510053"/>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buNone/>
            </a:pPr>
            <a:r>
              <a:rPr lang="en-US" b="1" dirty="0"/>
              <a:t>Preterm newborn</a:t>
            </a:r>
          </a:p>
          <a:p>
            <a:pPr lvl="1" indent="-162000">
              <a:lnSpc>
                <a:spcPts val="1500"/>
              </a:lnSpc>
            </a:pPr>
            <a:r>
              <a:rPr lang="en-US" dirty="0"/>
              <a:t>Limbs may be extended</a:t>
            </a:r>
          </a:p>
          <a:p>
            <a:pPr lvl="1" indent="-162000">
              <a:lnSpc>
                <a:spcPts val="1500"/>
              </a:lnSpc>
            </a:pPr>
            <a:r>
              <a:rPr lang="en-US" dirty="0"/>
              <a:t>Head lag prominent</a:t>
            </a:r>
            <a:endParaRPr lang="en-NO"/>
          </a:p>
        </p:txBody>
      </p:sp>
      <p:sp>
        <p:nvSpPr>
          <p:cNvPr id="22" name="Rectangle 21">
            <a:extLst>
              <a:ext uri="{FF2B5EF4-FFF2-40B4-BE49-F238E27FC236}">
                <a16:creationId xmlns:a16="http://schemas.microsoft.com/office/drawing/2014/main" id="{F50F0BEE-FB15-5415-3CE1-17DCD2D1D00F}"/>
              </a:ext>
            </a:extLst>
          </p:cNvPr>
          <p:cNvSpPr/>
          <p:nvPr/>
        </p:nvSpPr>
        <p:spPr>
          <a:xfrm>
            <a:off x="4520827" y="1690657"/>
            <a:ext cx="4088059" cy="138942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 name="Content Placeholder 1">
            <a:extLst>
              <a:ext uri="{FF2B5EF4-FFF2-40B4-BE49-F238E27FC236}">
                <a16:creationId xmlns:a16="http://schemas.microsoft.com/office/drawing/2014/main" id="{4368C5EF-F71C-DB22-990C-F8937F28AC37}"/>
              </a:ext>
            </a:extLst>
          </p:cNvPr>
          <p:cNvSpPr txBox="1">
            <a:spLocks/>
          </p:cNvSpPr>
          <p:nvPr/>
        </p:nvSpPr>
        <p:spPr>
          <a:xfrm>
            <a:off x="4607694" y="1739348"/>
            <a:ext cx="4086578" cy="1510053"/>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buNone/>
            </a:pPr>
            <a:r>
              <a:rPr lang="en-US" sz="1800" b="1" dirty="0"/>
              <a:t>Babies born in the breech position </a:t>
            </a:r>
          </a:p>
          <a:p>
            <a:r>
              <a:rPr lang="en-US" sz="1800" dirty="0"/>
              <a:t>Fully flexed hips and knees</a:t>
            </a:r>
          </a:p>
          <a:p>
            <a:r>
              <a:rPr lang="en-US" sz="1800" dirty="0"/>
              <a:t>Legs may even reach head or ears</a:t>
            </a:r>
          </a:p>
        </p:txBody>
      </p:sp>
    </p:spTree>
    <p:extLst>
      <p:ext uri="{BB962C8B-B14F-4D97-AF65-F5344CB8AC3E}">
        <p14:creationId xmlns:p14="http://schemas.microsoft.com/office/powerpoint/2010/main" val="1787828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C20DEDC6-E61E-8779-8E8C-2B669ADE3C3E}"/>
              </a:ext>
            </a:extLst>
          </p:cNvPr>
          <p:cNvSpPr/>
          <p:nvPr/>
        </p:nvSpPr>
        <p:spPr>
          <a:xfrm>
            <a:off x="4520827" y="1690657"/>
            <a:ext cx="4088059" cy="138942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 name="Title 2">
            <a:extLst>
              <a:ext uri="{FF2B5EF4-FFF2-40B4-BE49-F238E27FC236}">
                <a16:creationId xmlns:a16="http://schemas.microsoft.com/office/drawing/2014/main" id="{10FF1989-91DD-A5DF-208E-D1450412A9CD}"/>
              </a:ext>
            </a:extLst>
          </p:cNvPr>
          <p:cNvSpPr>
            <a:spLocks noGrp="1"/>
          </p:cNvSpPr>
          <p:nvPr>
            <p:ph type="title"/>
          </p:nvPr>
        </p:nvSpPr>
        <p:spPr/>
        <p:txBody>
          <a:bodyPr/>
          <a:lstStyle/>
          <a:p>
            <a:r>
              <a:rPr lang="en-US" sz="2800" dirty="0"/>
              <a:t>What are normal </a:t>
            </a:r>
            <a:r>
              <a:rPr lang="nb-NO" sz="2800" err="1"/>
              <a:t>posture</a:t>
            </a:r>
            <a:r>
              <a:rPr lang="nb-NO" sz="2800"/>
              <a:t>, </a:t>
            </a:r>
            <a:r>
              <a:rPr lang="nb-NO" sz="2800" err="1"/>
              <a:t>movement</a:t>
            </a:r>
            <a:r>
              <a:rPr lang="nb-NO" sz="2800"/>
              <a:t>, and tone?</a:t>
            </a:r>
            <a:endParaRPr lang="en-NO"/>
          </a:p>
        </p:txBody>
      </p:sp>
      <p:grpSp>
        <p:nvGrpSpPr>
          <p:cNvPr id="6" name="Group 5">
            <a:extLst>
              <a:ext uri="{FF2B5EF4-FFF2-40B4-BE49-F238E27FC236}">
                <a16:creationId xmlns:a16="http://schemas.microsoft.com/office/drawing/2014/main" id="{43160523-B6DF-2A22-FE91-DD50C50E6C35}"/>
              </a:ext>
            </a:extLst>
          </p:cNvPr>
          <p:cNvGrpSpPr/>
          <p:nvPr/>
        </p:nvGrpSpPr>
        <p:grpSpPr>
          <a:xfrm>
            <a:off x="549730" y="5167343"/>
            <a:ext cx="4022270" cy="568810"/>
            <a:chOff x="566707" y="4375750"/>
            <a:chExt cx="4022270" cy="568810"/>
          </a:xfrm>
        </p:grpSpPr>
        <p:grpSp>
          <p:nvGrpSpPr>
            <p:cNvPr id="7" name="Group 6">
              <a:extLst>
                <a:ext uri="{FF2B5EF4-FFF2-40B4-BE49-F238E27FC236}">
                  <a16:creationId xmlns:a16="http://schemas.microsoft.com/office/drawing/2014/main" id="{7CCD892E-3EB1-D49C-E998-72659F164CA2}"/>
                </a:ext>
              </a:extLst>
            </p:cNvPr>
            <p:cNvGrpSpPr/>
            <p:nvPr/>
          </p:nvGrpSpPr>
          <p:grpSpPr>
            <a:xfrm>
              <a:off x="690712" y="4375750"/>
              <a:ext cx="3898265" cy="568810"/>
              <a:chOff x="2381314" y="5341075"/>
              <a:chExt cx="3898265" cy="568810"/>
            </a:xfrm>
          </p:grpSpPr>
          <p:sp>
            <p:nvSpPr>
              <p:cNvPr id="9" name="TextBox 8">
                <a:extLst>
                  <a:ext uri="{FF2B5EF4-FFF2-40B4-BE49-F238E27FC236}">
                    <a16:creationId xmlns:a16="http://schemas.microsoft.com/office/drawing/2014/main" id="{39358FF5-E250-CD9E-0D7F-931184223DC9}"/>
                  </a:ext>
                </a:extLst>
              </p:cNvPr>
              <p:cNvSpPr txBox="1"/>
              <p:nvPr/>
            </p:nvSpPr>
            <p:spPr>
              <a:xfrm>
                <a:off x="2620364" y="5341075"/>
                <a:ext cx="3659215" cy="568810"/>
              </a:xfrm>
              <a:prstGeom prst="rect">
                <a:avLst/>
              </a:prstGeom>
              <a:noFill/>
            </p:spPr>
            <p:txBody>
              <a:bodyPr wrap="square">
                <a:spAutoFit/>
              </a:bodyPr>
              <a:lstStyle/>
              <a:p>
                <a:pPr marL="162000" indent="-162000">
                  <a:lnSpc>
                    <a:spcPct val="150000"/>
                  </a:lnSpc>
                  <a:buFont typeface="Arial" panose="020B0604020202020204" pitchFamily="34" charset="0"/>
                  <a:buChar char="•"/>
                </a:pPr>
                <a:r>
                  <a:rPr lang="en-US" altLang="zh-CN" sz="1100" i="1" dirty="0">
                    <a:solidFill>
                      <a:srgbClr val="0070C0"/>
                    </a:solidFill>
                    <a:latin typeface="Arial" panose="020B0604020202020204" pitchFamily="34" charset="0"/>
                    <a:cs typeface="Arial" panose="020B0604020202020204" pitchFamily="34" charset="0"/>
                    <a:hlinkClick r:id="rId3"/>
                  </a:rPr>
                  <a:t>Normal movements </a:t>
                </a:r>
                <a:endParaRPr lang="en-US" altLang="zh-CN" sz="1100" i="1" dirty="0">
                  <a:solidFill>
                    <a:srgbClr val="0070C0"/>
                  </a:solidFill>
                  <a:latin typeface="Arial" panose="020B0604020202020204" pitchFamily="34" charset="0"/>
                  <a:cs typeface="Arial" panose="020B0604020202020204" pitchFamily="34" charset="0"/>
                </a:endParaRPr>
              </a:p>
              <a:p>
                <a:pPr marL="162000" indent="-162000">
                  <a:lnSpc>
                    <a:spcPct val="150000"/>
                  </a:lnSpc>
                  <a:buFont typeface="Arial" panose="020B0604020202020204" pitchFamily="34" charset="0"/>
                  <a:buChar char="•"/>
                </a:pPr>
                <a:r>
                  <a:rPr lang="en-US" altLang="zh-CN" sz="1100" i="1" dirty="0">
                    <a:solidFill>
                      <a:srgbClr val="0070C0"/>
                    </a:solidFill>
                    <a:latin typeface="Arial" panose="020B0604020202020204" pitchFamily="34" charset="0"/>
                    <a:cs typeface="Arial" panose="020B0604020202020204" pitchFamily="34" charset="0"/>
                    <a:hlinkClick r:id="rId4"/>
                  </a:rPr>
                  <a:t>Abnormal movements </a:t>
                </a:r>
                <a:endParaRPr lang="zh-CN" altLang="en-US" sz="1100" i="1">
                  <a:solidFill>
                    <a:srgbClr val="0070C0"/>
                  </a:solidFill>
                  <a:latin typeface="Arial" panose="020B0604020202020204" pitchFamily="34" charset="0"/>
                  <a:cs typeface="Arial" panose="020B0604020202020204" pitchFamily="34" charset="0"/>
                </a:endParaRPr>
              </a:p>
            </p:txBody>
          </p:sp>
          <p:pic>
            <p:nvPicPr>
              <p:cNvPr id="10" name="Graphic 9">
                <a:extLst>
                  <a:ext uri="{FF2B5EF4-FFF2-40B4-BE49-F238E27FC236}">
                    <a16:creationId xmlns:a16="http://schemas.microsoft.com/office/drawing/2014/main" id="{B9D28EFA-0A87-69CB-CBA9-8C50A7C2B3C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81314" y="5417418"/>
                <a:ext cx="223731" cy="223731"/>
              </a:xfrm>
              <a:prstGeom prst="rect">
                <a:avLst/>
              </a:prstGeom>
            </p:spPr>
          </p:pic>
        </p:grpSp>
        <p:pic>
          <p:nvPicPr>
            <p:cNvPr id="8" name="Picture 7" descr="A blue circle with a white camera&#10;&#10;Description automatically generated">
              <a:extLst>
                <a:ext uri="{FF2B5EF4-FFF2-40B4-BE49-F238E27FC236}">
                  <a16:creationId xmlns:a16="http://schemas.microsoft.com/office/drawing/2014/main" id="{9736DC5E-2790-F017-70B3-52C71D635E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6707" y="4383958"/>
              <a:ext cx="360000" cy="360000"/>
            </a:xfrm>
            <a:prstGeom prst="rect">
              <a:avLst/>
            </a:prstGeom>
          </p:spPr>
        </p:pic>
      </p:grpSp>
      <p:grpSp>
        <p:nvGrpSpPr>
          <p:cNvPr id="15" name="Group 14">
            <a:extLst>
              <a:ext uri="{FF2B5EF4-FFF2-40B4-BE49-F238E27FC236}">
                <a16:creationId xmlns:a16="http://schemas.microsoft.com/office/drawing/2014/main" id="{3D56FEE9-19C6-34DE-E471-D874BF341576}"/>
              </a:ext>
            </a:extLst>
          </p:cNvPr>
          <p:cNvGrpSpPr/>
          <p:nvPr/>
        </p:nvGrpSpPr>
        <p:grpSpPr>
          <a:xfrm>
            <a:off x="499446" y="1687905"/>
            <a:ext cx="3825702" cy="2767043"/>
            <a:chOff x="8809181" y="4082847"/>
            <a:chExt cx="2365222" cy="1482047"/>
          </a:xfrm>
        </p:grpSpPr>
        <p:pic>
          <p:nvPicPr>
            <p:cNvPr id="16" name="Picture 15">
              <a:extLst>
                <a:ext uri="{FF2B5EF4-FFF2-40B4-BE49-F238E27FC236}">
                  <a16:creationId xmlns:a16="http://schemas.microsoft.com/office/drawing/2014/main" id="{FA9FD6A2-CADF-4C2F-E88C-062DD8588C2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809181" y="4082847"/>
              <a:ext cx="2365222" cy="1482047"/>
            </a:xfrm>
            <a:prstGeom prst="rect">
              <a:avLst/>
            </a:prstGeom>
          </p:spPr>
        </p:pic>
        <p:sp>
          <p:nvSpPr>
            <p:cNvPr id="17" name="TextBox 16">
              <a:extLst>
                <a:ext uri="{FF2B5EF4-FFF2-40B4-BE49-F238E27FC236}">
                  <a16:creationId xmlns:a16="http://schemas.microsoft.com/office/drawing/2014/main" id="{2D16BFC7-9201-38F1-3C48-8C423F4BBAB3}"/>
                </a:ext>
              </a:extLst>
            </p:cNvPr>
            <p:cNvSpPr txBox="1"/>
            <p:nvPr/>
          </p:nvSpPr>
          <p:spPr>
            <a:xfrm>
              <a:off x="8978195" y="5440025"/>
              <a:ext cx="2190298" cy="119913"/>
            </a:xfrm>
            <a:prstGeom prst="rect">
              <a:avLst/>
            </a:prstGeom>
            <a:noFill/>
          </p:spPr>
          <p:txBody>
            <a:bodyPr wrap="square">
              <a:spAutoFit/>
            </a:bodyPr>
            <a:lstStyle/>
            <a:p>
              <a:pPr algn="r"/>
              <a:r>
                <a:rPr lang="en-US" sz="650" dirty="0">
                  <a:solidFill>
                    <a:schemeClr val="bg1"/>
                  </a:solidFill>
                  <a:latin typeface="Arial" panose="020B0604020202020204" pitchFamily="34" charset="0"/>
                  <a:cs typeface="Arial" panose="020B0604020202020204" pitchFamily="34" charset="0"/>
                </a:rPr>
                <a:t>©Jose Fabella Hospital</a:t>
              </a:r>
            </a:p>
          </p:txBody>
        </p:sp>
      </p:grpSp>
      <p:sp>
        <p:nvSpPr>
          <p:cNvPr id="5" name="Content Placeholder 1">
            <a:extLst>
              <a:ext uri="{FF2B5EF4-FFF2-40B4-BE49-F238E27FC236}">
                <a16:creationId xmlns:a16="http://schemas.microsoft.com/office/drawing/2014/main" id="{4368C5EF-F71C-DB22-990C-F8937F28AC37}"/>
              </a:ext>
            </a:extLst>
          </p:cNvPr>
          <p:cNvSpPr txBox="1">
            <a:spLocks/>
          </p:cNvSpPr>
          <p:nvPr/>
        </p:nvSpPr>
        <p:spPr>
          <a:xfrm>
            <a:off x="4588966" y="1766926"/>
            <a:ext cx="4013545" cy="1211742"/>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buNone/>
            </a:pPr>
            <a:r>
              <a:rPr lang="en-US" sz="1800" b="1" dirty="0"/>
              <a:t>Babies born in the breech position </a:t>
            </a:r>
          </a:p>
          <a:p>
            <a:r>
              <a:rPr lang="en-US" sz="1800" dirty="0"/>
              <a:t>Fully flexed hips and knees</a:t>
            </a:r>
          </a:p>
          <a:p>
            <a:r>
              <a:rPr lang="en-US" sz="1800" dirty="0"/>
              <a:t>Legs may even reach head or ears</a:t>
            </a:r>
          </a:p>
        </p:txBody>
      </p:sp>
    </p:spTree>
    <p:extLst>
      <p:ext uri="{BB962C8B-B14F-4D97-AF65-F5344CB8AC3E}">
        <p14:creationId xmlns:p14="http://schemas.microsoft.com/office/powerpoint/2010/main" val="142932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B60F6-760E-638E-6CAD-74C5B8FCF7F2}"/>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35C8EF9-FAE5-451C-AF98-79096A9E2F50}"/>
              </a:ext>
            </a:extLst>
          </p:cNvPr>
          <p:cNvSpPr>
            <a:spLocks noGrp="1"/>
          </p:cNvSpPr>
          <p:nvPr>
            <p:ph idx="10"/>
          </p:nvPr>
        </p:nvSpPr>
        <p:spPr>
          <a:xfrm>
            <a:off x="741049" y="1421345"/>
            <a:ext cx="7861461" cy="5099030"/>
          </a:xfrm>
        </p:spPr>
        <p:txBody>
          <a:bodyPr/>
          <a:lstStyle/>
          <a:p>
            <a:pPr marL="0" lvl="0" indent="0">
              <a:buNone/>
            </a:pPr>
            <a:r>
              <a:rPr lang="en-GB" sz="1800" b="1" dirty="0"/>
              <a:t>Part 1</a:t>
            </a:r>
          </a:p>
          <a:p>
            <a:pPr lvl="0"/>
            <a:r>
              <a:rPr lang="en-GB" sz="1800" b="1" dirty="0"/>
              <a:t>Goal and </a:t>
            </a:r>
            <a:r>
              <a:rPr lang="nb-NO" sz="1800" b="1" dirty="0"/>
              <a:t>l</a:t>
            </a:r>
            <a:r>
              <a:rPr lang="en-NO" sz="1800" b="1" dirty="0"/>
              <a:t>earning </a:t>
            </a:r>
            <a:r>
              <a:rPr lang="en-GB" sz="1800" b="1" dirty="0"/>
              <a:t>outcomes</a:t>
            </a:r>
          </a:p>
          <a:p>
            <a:pPr lvl="0"/>
            <a:r>
              <a:rPr lang="en-GB" sz="1800" b="1" dirty="0"/>
              <a:t>The situation</a:t>
            </a:r>
          </a:p>
          <a:p>
            <a:pPr lvl="0"/>
            <a:r>
              <a:rPr lang="en-US" dirty="0"/>
              <a:t>Monitoring the newborn immediately after birth</a:t>
            </a:r>
            <a:endParaRPr lang="en-US" sz="1800" b="1" dirty="0"/>
          </a:p>
          <a:p>
            <a:pPr lvl="0"/>
            <a:r>
              <a:rPr lang="en-US" dirty="0"/>
              <a:t>Examination and complete assessment of the newborn</a:t>
            </a:r>
            <a:br>
              <a:rPr lang="en-US" dirty="0"/>
            </a:br>
            <a:endParaRPr lang="en-US" dirty="0"/>
          </a:p>
          <a:p>
            <a:pPr marL="0" lvl="0" indent="0">
              <a:buNone/>
            </a:pPr>
            <a:r>
              <a:rPr lang="en-US" dirty="0"/>
              <a:t>Part 2</a:t>
            </a:r>
          </a:p>
          <a:p>
            <a:pPr lvl="0"/>
            <a:r>
              <a:rPr lang="en-US" dirty="0"/>
              <a:t>Assessment and re-assessment to make a care plan</a:t>
            </a:r>
          </a:p>
          <a:p>
            <a:pPr lvl="0"/>
            <a:r>
              <a:rPr lang="en-US" sz="1800" b="1" dirty="0"/>
              <a:t>Summary</a:t>
            </a:r>
          </a:p>
          <a:p>
            <a:pPr lvl="0"/>
            <a:r>
              <a:rPr lang="en-US" sz="1800" b="1" dirty="0"/>
              <a:t>Clinical practice</a:t>
            </a:r>
          </a:p>
          <a:p>
            <a:pPr lvl="0"/>
            <a:r>
              <a:rPr lang="en-US" sz="1800" b="1" dirty="0"/>
              <a:t>Quality improvement</a:t>
            </a:r>
          </a:p>
          <a:p>
            <a:pPr lvl="0"/>
            <a:r>
              <a:rPr lang="en-US" altLang="en-NO" dirty="0"/>
              <a:t>References and additional resources</a:t>
            </a:r>
            <a:endParaRPr lang="nb-NO" altLang="en-NO" sz="1800" b="1" dirty="0"/>
          </a:p>
        </p:txBody>
      </p:sp>
      <p:sp>
        <p:nvSpPr>
          <p:cNvPr id="5" name="Title 4">
            <a:extLst>
              <a:ext uri="{FF2B5EF4-FFF2-40B4-BE49-F238E27FC236}">
                <a16:creationId xmlns:a16="http://schemas.microsoft.com/office/drawing/2014/main" id="{72022681-342C-727B-D6A2-693A89E2834A}"/>
              </a:ext>
            </a:extLst>
          </p:cNvPr>
          <p:cNvSpPr>
            <a:spLocks noGrp="1"/>
          </p:cNvSpPr>
          <p:nvPr>
            <p:ph type="title"/>
          </p:nvPr>
        </p:nvSpPr>
        <p:spPr/>
        <p:txBody>
          <a:bodyPr/>
          <a:lstStyle/>
          <a:p>
            <a:r>
              <a:rPr lang="en-NO"/>
              <a:t>Content</a:t>
            </a:r>
          </a:p>
        </p:txBody>
      </p:sp>
    </p:spTree>
    <p:extLst>
      <p:ext uri="{BB962C8B-B14F-4D97-AF65-F5344CB8AC3E}">
        <p14:creationId xmlns:p14="http://schemas.microsoft.com/office/powerpoint/2010/main" val="3990143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944B2E-4E34-6277-1E82-19A6AB339C23}"/>
              </a:ext>
            </a:extLst>
          </p:cNvPr>
          <p:cNvSpPr>
            <a:spLocks noGrp="1"/>
          </p:cNvSpPr>
          <p:nvPr>
            <p:ph type="title"/>
          </p:nvPr>
        </p:nvSpPr>
        <p:spPr/>
        <p:txBody>
          <a:bodyPr/>
          <a:lstStyle/>
          <a:p>
            <a:r>
              <a:rPr lang="en-US" sz="2800" dirty="0"/>
              <a:t>What is normal colour for a newborn?</a:t>
            </a:r>
            <a:endParaRPr lang="en-NO" dirty="0"/>
          </a:p>
        </p:txBody>
      </p:sp>
      <p:pic>
        <p:nvPicPr>
          <p:cNvPr id="4" name="Picture 3">
            <a:extLst>
              <a:ext uri="{FF2B5EF4-FFF2-40B4-BE49-F238E27FC236}">
                <a16:creationId xmlns:a16="http://schemas.microsoft.com/office/drawing/2014/main" id="{1373864A-93E3-9BBB-1C93-62E7D712E557}"/>
              </a:ext>
            </a:extLst>
          </p:cNvPr>
          <p:cNvPicPr>
            <a:picLocks noChangeAspect="1"/>
          </p:cNvPicPr>
          <p:nvPr/>
        </p:nvPicPr>
        <p:blipFill>
          <a:blip r:embed="rId3"/>
          <a:stretch>
            <a:fillRect/>
          </a:stretch>
        </p:blipFill>
        <p:spPr>
          <a:xfrm>
            <a:off x="513985" y="1734853"/>
            <a:ext cx="8116029" cy="4565266"/>
          </a:xfrm>
          <a:prstGeom prst="rect">
            <a:avLst/>
          </a:prstGeom>
        </p:spPr>
      </p:pic>
      <p:sp>
        <p:nvSpPr>
          <p:cNvPr id="5" name="TextBox 4">
            <a:extLst>
              <a:ext uri="{FF2B5EF4-FFF2-40B4-BE49-F238E27FC236}">
                <a16:creationId xmlns:a16="http://schemas.microsoft.com/office/drawing/2014/main" id="{BA548A71-5399-22E9-5667-65F2A0BC4D08}"/>
              </a:ext>
            </a:extLst>
          </p:cNvPr>
          <p:cNvSpPr txBox="1"/>
          <p:nvPr/>
        </p:nvSpPr>
        <p:spPr>
          <a:xfrm>
            <a:off x="1055171" y="6091850"/>
            <a:ext cx="7574843" cy="192360"/>
          </a:xfrm>
          <a:prstGeom prst="rect">
            <a:avLst/>
          </a:prstGeom>
          <a:noFill/>
        </p:spPr>
        <p:txBody>
          <a:bodyPr wrap="square" rtlCol="0">
            <a:spAutoFit/>
          </a:bodyPr>
          <a:lstStyle/>
          <a:p>
            <a:pPr algn="r"/>
            <a:r>
              <a:rPr lang="en-US" sz="650" b="0" dirty="0">
                <a:solidFill>
                  <a:schemeClr val="bg1"/>
                </a:solidFill>
                <a:effectLst/>
                <a:latin typeface="Arial" panose="020B0604020202020204" pitchFamily="34" charset="0"/>
                <a:cs typeface="Arial" panose="020B0604020202020204" pitchFamily="34" charset="0"/>
              </a:rPr>
              <a:t>© UNICEF /</a:t>
            </a:r>
            <a:r>
              <a:rPr lang="en-GB" sz="650" b="0" dirty="0">
                <a:solidFill>
                  <a:schemeClr val="bg1"/>
                </a:solidFill>
                <a:effectLst/>
                <a:latin typeface="Arial" panose="020B0604020202020204" pitchFamily="34" charset="0"/>
                <a:cs typeface="Arial" panose="020B0604020202020204" pitchFamily="34" charset="0"/>
              </a:rPr>
              <a:t>Ilvy</a:t>
            </a:r>
            <a:r>
              <a:rPr lang="en-US" sz="650" b="0" dirty="0">
                <a:solidFill>
                  <a:schemeClr val="bg1"/>
                </a:solidFill>
                <a:effectLst/>
                <a:latin typeface="Arial" panose="020B0604020202020204" pitchFamily="34" charset="0"/>
                <a:cs typeface="Arial" panose="020B0604020202020204" pitchFamily="34" charset="0"/>
              </a:rPr>
              <a:t> </a:t>
            </a:r>
            <a:r>
              <a:rPr lang="en-GB" sz="650" b="0" dirty="0">
                <a:solidFill>
                  <a:schemeClr val="bg1"/>
                </a:solidFill>
                <a:effectLst/>
                <a:latin typeface="Arial" panose="020B0604020202020204" pitchFamily="34" charset="0"/>
                <a:cs typeface="Arial" panose="020B0604020202020204" pitchFamily="34" charset="0"/>
              </a:rPr>
              <a:t>Njiokiktjien</a:t>
            </a:r>
            <a:r>
              <a:rPr lang="en-US" sz="650" b="0" dirty="0">
                <a:solidFill>
                  <a:schemeClr val="bg1"/>
                </a:solidFill>
                <a:effectLst/>
                <a:latin typeface="Arial" panose="020B0604020202020204" pitchFamily="34" charset="0"/>
                <a:cs typeface="Arial" panose="020B0604020202020204" pitchFamily="34" charset="0"/>
              </a:rPr>
              <a:t> </a:t>
            </a:r>
            <a:endParaRPr lang="en-US" sz="65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11092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DC9287-7A65-5E84-D203-1A3E7179F89A}"/>
              </a:ext>
            </a:extLst>
          </p:cNvPr>
          <p:cNvSpPr>
            <a:spLocks noGrp="1"/>
          </p:cNvSpPr>
          <p:nvPr>
            <p:ph idx="4294967295"/>
          </p:nvPr>
        </p:nvSpPr>
        <p:spPr>
          <a:xfrm>
            <a:off x="399301" y="3792181"/>
            <a:ext cx="1262768" cy="404747"/>
          </a:xfrm>
          <a:prstGeom prst="rect">
            <a:avLst/>
          </a:prstGeom>
        </p:spPr>
        <p:txBody>
          <a:bodyPr/>
          <a:lstStyle/>
          <a:p>
            <a:pPr marL="0" indent="0">
              <a:buNone/>
            </a:pPr>
            <a:r>
              <a:rPr lang="en-US" dirty="0"/>
              <a:t>Pallor</a:t>
            </a:r>
          </a:p>
        </p:txBody>
      </p:sp>
      <p:sp>
        <p:nvSpPr>
          <p:cNvPr id="3" name="Title 2">
            <a:extLst>
              <a:ext uri="{FF2B5EF4-FFF2-40B4-BE49-F238E27FC236}">
                <a16:creationId xmlns:a16="http://schemas.microsoft.com/office/drawing/2014/main" id="{6634890E-4B97-E59F-32B7-1F441200C4D2}"/>
              </a:ext>
            </a:extLst>
          </p:cNvPr>
          <p:cNvSpPr>
            <a:spLocks noGrp="1"/>
          </p:cNvSpPr>
          <p:nvPr>
            <p:ph type="title"/>
          </p:nvPr>
        </p:nvSpPr>
        <p:spPr/>
        <p:txBody>
          <a:bodyPr/>
          <a:lstStyle/>
          <a:p>
            <a:r>
              <a:rPr lang="en-US" sz="2800" dirty="0"/>
              <a:t>What is the significance of skin </a:t>
            </a:r>
            <a:r>
              <a:rPr lang="en-GB" sz="2800" dirty="0"/>
              <a:t>colour</a:t>
            </a:r>
            <a:r>
              <a:rPr lang="en-US" sz="2800" dirty="0"/>
              <a:t> in a newborn?</a:t>
            </a:r>
            <a:endParaRPr lang="en-NO"/>
          </a:p>
        </p:txBody>
      </p:sp>
      <p:pic>
        <p:nvPicPr>
          <p:cNvPr id="4" name="Picture 3">
            <a:extLst>
              <a:ext uri="{FF2B5EF4-FFF2-40B4-BE49-F238E27FC236}">
                <a16:creationId xmlns:a16="http://schemas.microsoft.com/office/drawing/2014/main" id="{67720787-BDA7-F5A7-DCDA-E2C97F7DDD1C}"/>
              </a:ext>
            </a:extLst>
          </p:cNvPr>
          <p:cNvPicPr>
            <a:picLocks noChangeAspect="1"/>
          </p:cNvPicPr>
          <p:nvPr/>
        </p:nvPicPr>
        <p:blipFill>
          <a:blip r:embed="rId3"/>
          <a:stretch>
            <a:fillRect/>
          </a:stretch>
        </p:blipFill>
        <p:spPr>
          <a:xfrm>
            <a:off x="5152547" y="4171200"/>
            <a:ext cx="3495035" cy="2011158"/>
          </a:xfrm>
          <a:prstGeom prst="rect">
            <a:avLst/>
          </a:prstGeom>
        </p:spPr>
      </p:pic>
      <p:pic>
        <p:nvPicPr>
          <p:cNvPr id="5" name="Picture 4">
            <a:extLst>
              <a:ext uri="{FF2B5EF4-FFF2-40B4-BE49-F238E27FC236}">
                <a16:creationId xmlns:a16="http://schemas.microsoft.com/office/drawing/2014/main" id="{C98E76C5-2996-4E19-D015-D2829D5472F6}"/>
              </a:ext>
            </a:extLst>
          </p:cNvPr>
          <p:cNvPicPr>
            <a:picLocks noChangeAspect="1"/>
          </p:cNvPicPr>
          <p:nvPr/>
        </p:nvPicPr>
        <p:blipFill rotWithShape="1">
          <a:blip r:embed="rId4"/>
          <a:srcRect l="21013" t="14912" r="12096" b="25737"/>
          <a:stretch/>
        </p:blipFill>
        <p:spPr>
          <a:xfrm>
            <a:off x="5152547" y="1734853"/>
            <a:ext cx="3472406" cy="2046442"/>
          </a:xfrm>
          <a:prstGeom prst="rect">
            <a:avLst/>
          </a:prstGeom>
        </p:spPr>
      </p:pic>
      <p:pic>
        <p:nvPicPr>
          <p:cNvPr id="6" name="Picture 5">
            <a:extLst>
              <a:ext uri="{FF2B5EF4-FFF2-40B4-BE49-F238E27FC236}">
                <a16:creationId xmlns:a16="http://schemas.microsoft.com/office/drawing/2014/main" id="{878D6F29-C280-1F0E-F2C4-1934AA32B950}"/>
              </a:ext>
            </a:extLst>
          </p:cNvPr>
          <p:cNvPicPr>
            <a:picLocks noChangeAspect="1"/>
          </p:cNvPicPr>
          <p:nvPr/>
        </p:nvPicPr>
        <p:blipFill rotWithShape="1">
          <a:blip r:embed="rId5"/>
          <a:srcRect l="44113" t="21999" r="7082" b="33476"/>
          <a:stretch/>
        </p:blipFill>
        <p:spPr>
          <a:xfrm>
            <a:off x="508161" y="4171200"/>
            <a:ext cx="3472405" cy="2005313"/>
          </a:xfrm>
          <a:prstGeom prst="rect">
            <a:avLst/>
          </a:prstGeom>
        </p:spPr>
      </p:pic>
      <p:pic>
        <p:nvPicPr>
          <p:cNvPr id="7" name="Picture 6">
            <a:extLst>
              <a:ext uri="{FF2B5EF4-FFF2-40B4-BE49-F238E27FC236}">
                <a16:creationId xmlns:a16="http://schemas.microsoft.com/office/drawing/2014/main" id="{9966DDBC-0256-00D1-8C0C-360087F42C0A}"/>
              </a:ext>
            </a:extLst>
          </p:cNvPr>
          <p:cNvPicPr>
            <a:picLocks noChangeAspect="1"/>
          </p:cNvPicPr>
          <p:nvPr/>
        </p:nvPicPr>
        <p:blipFill rotWithShape="1">
          <a:blip r:embed="rId6"/>
          <a:srcRect l="32047" t="33316" r="28267" b="31960"/>
          <a:stretch/>
        </p:blipFill>
        <p:spPr>
          <a:xfrm>
            <a:off x="507304" y="1727827"/>
            <a:ext cx="3520385" cy="2053468"/>
          </a:xfrm>
          <a:prstGeom prst="rect">
            <a:avLst/>
          </a:prstGeom>
        </p:spPr>
      </p:pic>
      <p:sp>
        <p:nvSpPr>
          <p:cNvPr id="8" name="Content Placeholder 1">
            <a:extLst>
              <a:ext uri="{FF2B5EF4-FFF2-40B4-BE49-F238E27FC236}">
                <a16:creationId xmlns:a16="http://schemas.microsoft.com/office/drawing/2014/main" id="{08F9604A-F4E4-E486-479E-54181F9714EA}"/>
              </a:ext>
            </a:extLst>
          </p:cNvPr>
          <p:cNvSpPr txBox="1">
            <a:spLocks/>
          </p:cNvSpPr>
          <p:nvPr/>
        </p:nvSpPr>
        <p:spPr>
          <a:xfrm>
            <a:off x="387558" y="6243307"/>
            <a:ext cx="1262768" cy="404747"/>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buFont typeface="Arial" panose="020B0604020202020204" pitchFamily="34" charset="0"/>
              <a:buNone/>
            </a:pPr>
            <a:r>
              <a:rPr lang="en-US" sz="1800" dirty="0"/>
              <a:t>Plethora</a:t>
            </a:r>
          </a:p>
        </p:txBody>
      </p:sp>
      <p:sp>
        <p:nvSpPr>
          <p:cNvPr id="9" name="Content Placeholder 1">
            <a:extLst>
              <a:ext uri="{FF2B5EF4-FFF2-40B4-BE49-F238E27FC236}">
                <a16:creationId xmlns:a16="http://schemas.microsoft.com/office/drawing/2014/main" id="{D7F0532A-6488-785E-189E-31A277C19A7F}"/>
              </a:ext>
            </a:extLst>
          </p:cNvPr>
          <p:cNvSpPr txBox="1">
            <a:spLocks/>
          </p:cNvSpPr>
          <p:nvPr/>
        </p:nvSpPr>
        <p:spPr>
          <a:xfrm>
            <a:off x="5047501" y="3792181"/>
            <a:ext cx="1262768" cy="404747"/>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buFont typeface="Arial" panose="020B0604020202020204" pitchFamily="34" charset="0"/>
              <a:buNone/>
            </a:pPr>
            <a:r>
              <a:rPr lang="en-US" sz="1800" dirty="0"/>
              <a:t>Jaundice</a:t>
            </a:r>
          </a:p>
        </p:txBody>
      </p:sp>
      <p:sp>
        <p:nvSpPr>
          <p:cNvPr id="10" name="Content Placeholder 1">
            <a:extLst>
              <a:ext uri="{FF2B5EF4-FFF2-40B4-BE49-F238E27FC236}">
                <a16:creationId xmlns:a16="http://schemas.microsoft.com/office/drawing/2014/main" id="{A35B7DAA-C6E1-E952-9D90-A5B4808C43D9}"/>
              </a:ext>
            </a:extLst>
          </p:cNvPr>
          <p:cNvSpPr txBox="1">
            <a:spLocks/>
          </p:cNvSpPr>
          <p:nvPr/>
        </p:nvSpPr>
        <p:spPr>
          <a:xfrm>
            <a:off x="5035758" y="6243307"/>
            <a:ext cx="1262768" cy="404747"/>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buFont typeface="Arial" panose="020B0604020202020204" pitchFamily="34" charset="0"/>
              <a:buNone/>
            </a:pPr>
            <a:r>
              <a:rPr lang="en-US" sz="1800" dirty="0"/>
              <a:t>Cyanosis</a:t>
            </a:r>
          </a:p>
        </p:txBody>
      </p:sp>
      <p:sp>
        <p:nvSpPr>
          <p:cNvPr id="11" name="TextBox 10">
            <a:extLst>
              <a:ext uri="{FF2B5EF4-FFF2-40B4-BE49-F238E27FC236}">
                <a16:creationId xmlns:a16="http://schemas.microsoft.com/office/drawing/2014/main" id="{E003FDA8-3A63-48B1-CD4F-32186FE28569}"/>
              </a:ext>
            </a:extLst>
          </p:cNvPr>
          <p:cNvSpPr txBox="1"/>
          <p:nvPr/>
        </p:nvSpPr>
        <p:spPr>
          <a:xfrm>
            <a:off x="6200159" y="6176513"/>
            <a:ext cx="2540696" cy="292388"/>
          </a:xfrm>
          <a:prstGeom prst="rect">
            <a:avLst/>
          </a:prstGeom>
          <a:noFill/>
        </p:spPr>
        <p:txBody>
          <a:bodyPr wrap="square" rtlCol="0">
            <a:spAutoFit/>
          </a:bodyPr>
          <a:lstStyle/>
          <a:p>
            <a:pPr algn="r"/>
            <a:r>
              <a:rPr lang="en-US" sz="650" dirty="0">
                <a:effectLst/>
                <a:latin typeface="Arial" panose="020B0604020202020204" pitchFamily="34" charset="0"/>
                <a:cs typeface="Arial" panose="020B0604020202020204" pitchFamily="34" charset="0"/>
              </a:rPr>
              <a:t>©</a:t>
            </a:r>
            <a:r>
              <a:rPr lang="en-US" sz="650" dirty="0">
                <a:latin typeface="Arial" panose="020B0604020202020204" pitchFamily="34" charset="0"/>
                <a:cs typeface="Arial" panose="020B0604020202020204" pitchFamily="34" charset="0"/>
              </a:rPr>
              <a:t> Stanford Newborn Medicine Photo Gallery</a:t>
            </a:r>
          </a:p>
          <a:p>
            <a:pPr algn="r"/>
            <a:endParaRPr lang="en-NO" sz="65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160DD11-1095-1F20-1A73-8F865922B62E}"/>
              </a:ext>
            </a:extLst>
          </p:cNvPr>
          <p:cNvSpPr txBox="1"/>
          <p:nvPr/>
        </p:nvSpPr>
        <p:spPr>
          <a:xfrm>
            <a:off x="772356" y="3566424"/>
            <a:ext cx="3255333" cy="192360"/>
          </a:xfrm>
          <a:prstGeom prst="rect">
            <a:avLst/>
          </a:prstGeom>
          <a:noFill/>
        </p:spPr>
        <p:txBody>
          <a:bodyPr wrap="square" rtlCol="0">
            <a:spAutoFit/>
          </a:bodyPr>
          <a:lstStyle/>
          <a:p>
            <a:pPr algn="r"/>
            <a:r>
              <a:rPr lang="en-US" sz="650" b="0" i="1" dirty="0">
                <a:solidFill>
                  <a:schemeClr val="bg1"/>
                </a:solidFill>
                <a:effectLst/>
                <a:latin typeface="Arial" panose="020B0604020202020204" pitchFamily="34" charset="0"/>
                <a:cs typeface="Arial" panose="020B0604020202020204" pitchFamily="34" charset="0"/>
              </a:rPr>
              <a:t>© </a:t>
            </a:r>
            <a:r>
              <a:rPr lang="en-US" sz="650" dirty="0">
                <a:solidFill>
                  <a:schemeClr val="bg1"/>
                </a:solidFill>
                <a:latin typeface="Arial" panose="020B0604020202020204" pitchFamily="34" charset="0"/>
                <a:cs typeface="Arial" panose="020B0604020202020204" pitchFamily="34" charset="0"/>
              </a:rPr>
              <a:t>UNICEF/Sewunet</a:t>
            </a:r>
          </a:p>
        </p:txBody>
      </p:sp>
    </p:spTree>
    <p:extLst>
      <p:ext uri="{BB962C8B-B14F-4D97-AF65-F5344CB8AC3E}">
        <p14:creationId xmlns:p14="http://schemas.microsoft.com/office/powerpoint/2010/main" val="76220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8"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ECC454-2FFE-35DB-339A-80570F54DB2B}"/>
              </a:ext>
            </a:extLst>
          </p:cNvPr>
          <p:cNvSpPr/>
          <p:nvPr/>
        </p:nvSpPr>
        <p:spPr>
          <a:xfrm>
            <a:off x="2656114" y="1734853"/>
            <a:ext cx="5946397" cy="4644176"/>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 name="Title 2">
            <a:extLst>
              <a:ext uri="{FF2B5EF4-FFF2-40B4-BE49-F238E27FC236}">
                <a16:creationId xmlns:a16="http://schemas.microsoft.com/office/drawing/2014/main" id="{028DBF10-44D4-24B7-F06D-6C9F5083AA38}"/>
              </a:ext>
            </a:extLst>
          </p:cNvPr>
          <p:cNvSpPr>
            <a:spLocks noGrp="1"/>
          </p:cNvSpPr>
          <p:nvPr>
            <p:ph type="title"/>
          </p:nvPr>
        </p:nvSpPr>
        <p:spPr/>
        <p:txBody>
          <a:bodyPr/>
          <a:lstStyle/>
          <a:p>
            <a:r>
              <a:rPr lang="en-US" sz="2800" dirty="0"/>
              <a:t>How to look for congenital anomalies?</a:t>
            </a:r>
            <a:endParaRPr lang="en-NO"/>
          </a:p>
        </p:txBody>
      </p:sp>
      <p:sp>
        <p:nvSpPr>
          <p:cNvPr id="9" name="Content Placeholder 1">
            <a:extLst>
              <a:ext uri="{FF2B5EF4-FFF2-40B4-BE49-F238E27FC236}">
                <a16:creationId xmlns:a16="http://schemas.microsoft.com/office/drawing/2014/main" id="{7E5F267F-3F17-B352-7BBA-6A9FF4A419FE}"/>
              </a:ext>
            </a:extLst>
          </p:cNvPr>
          <p:cNvSpPr>
            <a:spLocks noGrp="1"/>
          </p:cNvSpPr>
          <p:nvPr>
            <p:ph idx="1"/>
          </p:nvPr>
        </p:nvSpPr>
        <p:spPr>
          <a:xfrm>
            <a:off x="2690299" y="1734853"/>
            <a:ext cx="5946397" cy="4565266"/>
          </a:xfrm>
        </p:spPr>
        <p:txBody>
          <a:bodyPr/>
          <a:lstStyle/>
          <a:p>
            <a:r>
              <a:rPr lang="en-GB" sz="1600" dirty="0"/>
              <a:t>Look for:</a:t>
            </a:r>
          </a:p>
          <a:p>
            <a:pPr lvl="2">
              <a:spcBef>
                <a:spcPts val="400"/>
              </a:spcBef>
            </a:pPr>
            <a:r>
              <a:rPr lang="en-GB" sz="1600" dirty="0"/>
              <a:t>Open tissue on head, back, abdomen, or pelvic area</a:t>
            </a:r>
          </a:p>
          <a:p>
            <a:pPr lvl="2">
              <a:spcBef>
                <a:spcPts val="400"/>
              </a:spcBef>
            </a:pPr>
            <a:r>
              <a:rPr lang="en-GB" sz="1600" dirty="0"/>
              <a:t>Abnormal head circumference (large or small)</a:t>
            </a:r>
          </a:p>
          <a:p>
            <a:pPr lvl="2">
              <a:spcBef>
                <a:spcPts val="400"/>
              </a:spcBef>
            </a:pPr>
            <a:r>
              <a:rPr lang="en-GB" sz="1600" dirty="0"/>
              <a:t>Cleft lip and/or palate</a:t>
            </a:r>
          </a:p>
          <a:p>
            <a:pPr lvl="2">
              <a:spcBef>
                <a:spcPts val="400"/>
              </a:spcBef>
            </a:pPr>
            <a:r>
              <a:rPr lang="en-GB" sz="1600" dirty="0"/>
              <a:t>Absent/abnormal red reflex</a:t>
            </a:r>
          </a:p>
          <a:p>
            <a:pPr lvl="2">
              <a:spcBef>
                <a:spcPts val="400"/>
              </a:spcBef>
            </a:pPr>
            <a:r>
              <a:rPr lang="en-GB" sz="1600" dirty="0"/>
              <a:t>No anal opening, abnormal urethral opening</a:t>
            </a:r>
          </a:p>
          <a:p>
            <a:pPr lvl="2">
              <a:spcBef>
                <a:spcPts val="400"/>
              </a:spcBef>
            </a:pPr>
            <a:r>
              <a:rPr lang="en-GB" sz="1600" dirty="0"/>
              <a:t>Extra or missing fingers or toes or other limb abnormalities</a:t>
            </a:r>
          </a:p>
          <a:p>
            <a:pPr lvl="2">
              <a:spcBef>
                <a:spcPts val="400"/>
              </a:spcBef>
            </a:pPr>
            <a:r>
              <a:rPr lang="en-GB" sz="1600" dirty="0"/>
              <a:t>Unusual appearance</a:t>
            </a:r>
          </a:p>
          <a:p>
            <a:r>
              <a:rPr lang="en-GB" sz="1600" dirty="0"/>
              <a:t>Communicate findings to family.</a:t>
            </a:r>
          </a:p>
          <a:p>
            <a:r>
              <a:rPr lang="en-GB" sz="1600" dirty="0"/>
              <a:t>Document and refer for investigation and management.</a:t>
            </a:r>
          </a:p>
          <a:p>
            <a:r>
              <a:rPr lang="en-GB" sz="1600" dirty="0"/>
              <a:t>Report to national surveillance registry.</a:t>
            </a:r>
          </a:p>
          <a:p>
            <a:endParaRPr lang="en-NO" sz="1600" dirty="0"/>
          </a:p>
        </p:txBody>
      </p:sp>
      <p:pic>
        <p:nvPicPr>
          <p:cNvPr id="5" name="Picture 4" descr="A blue and white cover with hexagons&#10;&#10;Description automatically generated">
            <a:hlinkClick r:id="rId3"/>
            <a:extLst>
              <a:ext uri="{FF2B5EF4-FFF2-40B4-BE49-F238E27FC236}">
                <a16:creationId xmlns:a16="http://schemas.microsoft.com/office/drawing/2014/main" id="{0C088CDC-AC28-8BC3-8B71-616DC27B28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305" y="1734853"/>
            <a:ext cx="1971964" cy="2783949"/>
          </a:xfrm>
          <a:prstGeom prst="rect">
            <a:avLst/>
          </a:prstGeom>
          <a:ln w="6350">
            <a:solidFill>
              <a:schemeClr val="tx1"/>
            </a:solidFill>
          </a:ln>
        </p:spPr>
      </p:pic>
    </p:spTree>
    <p:extLst>
      <p:ext uri="{BB962C8B-B14F-4D97-AF65-F5344CB8AC3E}">
        <p14:creationId xmlns:p14="http://schemas.microsoft.com/office/powerpoint/2010/main" val="347400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F34CD7-AE50-3CF5-25B8-E8F166B7C0C8}"/>
              </a:ext>
            </a:extLst>
          </p:cNvPr>
          <p:cNvSpPr>
            <a:spLocks noGrp="1"/>
          </p:cNvSpPr>
          <p:nvPr>
            <p:ph type="title"/>
          </p:nvPr>
        </p:nvSpPr>
        <p:spPr/>
        <p:txBody>
          <a:bodyPr/>
          <a:lstStyle/>
          <a:p>
            <a:r>
              <a:rPr lang="en-US" sz="2800" dirty="0"/>
              <a:t>Abnormalities of head size</a:t>
            </a:r>
            <a:endParaRPr lang="en-NO"/>
          </a:p>
        </p:txBody>
      </p:sp>
      <p:pic>
        <p:nvPicPr>
          <p:cNvPr id="4" name="Picture 3">
            <a:extLst>
              <a:ext uri="{FF2B5EF4-FFF2-40B4-BE49-F238E27FC236}">
                <a16:creationId xmlns:a16="http://schemas.microsoft.com/office/drawing/2014/main" id="{21A0CF2B-7313-5CB3-4978-A5EF4BAC83B9}"/>
              </a:ext>
            </a:extLst>
          </p:cNvPr>
          <p:cNvPicPr>
            <a:picLocks noChangeAspect="1"/>
          </p:cNvPicPr>
          <p:nvPr/>
        </p:nvPicPr>
        <p:blipFill>
          <a:blip r:embed="rId3"/>
          <a:stretch>
            <a:fillRect/>
          </a:stretch>
        </p:blipFill>
        <p:spPr>
          <a:xfrm>
            <a:off x="519047" y="1734853"/>
            <a:ext cx="3716412" cy="2872547"/>
          </a:xfrm>
          <a:prstGeom prst="rect">
            <a:avLst/>
          </a:prstGeom>
        </p:spPr>
      </p:pic>
      <p:pic>
        <p:nvPicPr>
          <p:cNvPr id="5" name="Picture 4">
            <a:extLst>
              <a:ext uri="{FF2B5EF4-FFF2-40B4-BE49-F238E27FC236}">
                <a16:creationId xmlns:a16="http://schemas.microsoft.com/office/drawing/2014/main" id="{DAD35324-EDF7-3CBA-7366-15A526BB8449}"/>
              </a:ext>
            </a:extLst>
          </p:cNvPr>
          <p:cNvPicPr>
            <a:picLocks noChangeAspect="1"/>
          </p:cNvPicPr>
          <p:nvPr/>
        </p:nvPicPr>
        <p:blipFill>
          <a:blip r:embed="rId4"/>
          <a:stretch>
            <a:fillRect/>
          </a:stretch>
        </p:blipFill>
        <p:spPr>
          <a:xfrm>
            <a:off x="4836049" y="1734853"/>
            <a:ext cx="3891882" cy="3871290"/>
          </a:xfrm>
          <a:prstGeom prst="rect">
            <a:avLst/>
          </a:prstGeom>
        </p:spPr>
      </p:pic>
      <p:sp>
        <p:nvSpPr>
          <p:cNvPr id="6" name="Content Placeholder 1">
            <a:extLst>
              <a:ext uri="{FF2B5EF4-FFF2-40B4-BE49-F238E27FC236}">
                <a16:creationId xmlns:a16="http://schemas.microsoft.com/office/drawing/2014/main" id="{6AE10B1A-5252-4668-A5AF-11B1B4AC198D}"/>
              </a:ext>
            </a:extLst>
          </p:cNvPr>
          <p:cNvSpPr>
            <a:spLocks noGrp="1"/>
          </p:cNvSpPr>
          <p:nvPr>
            <p:ph idx="4294967295"/>
          </p:nvPr>
        </p:nvSpPr>
        <p:spPr>
          <a:xfrm>
            <a:off x="416069" y="4619019"/>
            <a:ext cx="1698373" cy="404747"/>
          </a:xfrm>
          <a:prstGeom prst="rect">
            <a:avLst/>
          </a:prstGeom>
        </p:spPr>
        <p:txBody>
          <a:bodyPr/>
          <a:lstStyle/>
          <a:p>
            <a:pPr marL="0" indent="0">
              <a:buNone/>
            </a:pPr>
            <a:r>
              <a:rPr lang="en-US" dirty="0"/>
              <a:t>Microcephaly</a:t>
            </a:r>
          </a:p>
        </p:txBody>
      </p:sp>
      <p:sp>
        <p:nvSpPr>
          <p:cNvPr id="7" name="Content Placeholder 1">
            <a:extLst>
              <a:ext uri="{FF2B5EF4-FFF2-40B4-BE49-F238E27FC236}">
                <a16:creationId xmlns:a16="http://schemas.microsoft.com/office/drawing/2014/main" id="{02691B8E-E40D-558C-9EAF-5A2747DAE20A}"/>
              </a:ext>
            </a:extLst>
          </p:cNvPr>
          <p:cNvSpPr txBox="1">
            <a:spLocks/>
          </p:cNvSpPr>
          <p:nvPr/>
        </p:nvSpPr>
        <p:spPr>
          <a:xfrm>
            <a:off x="4738350" y="5609619"/>
            <a:ext cx="1776750" cy="404747"/>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buNone/>
            </a:pPr>
            <a:r>
              <a:rPr lang="en-US" sz="1800" dirty="0"/>
              <a:t>Macrocephaly</a:t>
            </a:r>
          </a:p>
        </p:txBody>
      </p:sp>
      <p:sp>
        <p:nvSpPr>
          <p:cNvPr id="8" name="TextBox 7">
            <a:extLst>
              <a:ext uri="{FF2B5EF4-FFF2-40B4-BE49-F238E27FC236}">
                <a16:creationId xmlns:a16="http://schemas.microsoft.com/office/drawing/2014/main" id="{8E00211A-C656-3C2F-2E6B-58D608178E67}"/>
              </a:ext>
            </a:extLst>
          </p:cNvPr>
          <p:cNvSpPr txBox="1"/>
          <p:nvPr/>
        </p:nvSpPr>
        <p:spPr>
          <a:xfrm>
            <a:off x="1694763" y="4301229"/>
            <a:ext cx="2540696" cy="292388"/>
          </a:xfrm>
          <a:prstGeom prst="rect">
            <a:avLst/>
          </a:prstGeom>
          <a:noFill/>
        </p:spPr>
        <p:txBody>
          <a:bodyPr wrap="square" rtlCol="0">
            <a:spAutoFit/>
          </a:bodyPr>
          <a:lstStyle/>
          <a:p>
            <a:pPr algn="r"/>
            <a:r>
              <a:rPr lang="en-US" sz="650" b="0" i="1" dirty="0">
                <a:solidFill>
                  <a:schemeClr val="bg1"/>
                </a:solidFill>
                <a:effectLst/>
                <a:latin typeface="Arial" panose="020B0604020202020204" pitchFamily="34" charset="0"/>
                <a:cs typeface="Arial" panose="020B0604020202020204" pitchFamily="34" charset="0"/>
              </a:rPr>
              <a:t>©</a:t>
            </a:r>
            <a:r>
              <a:rPr lang="en-US" sz="650" b="0" dirty="0">
                <a:solidFill>
                  <a:schemeClr val="bg1"/>
                </a:solidFill>
                <a:effectLst/>
                <a:latin typeface="Arial" panose="020B0604020202020204" pitchFamily="34" charset="0"/>
                <a:cs typeface="Arial" panose="020B0604020202020204" pitchFamily="34" charset="0"/>
              </a:rPr>
              <a:t>Isikay S, Yilmaz K. Congenital cytomegalovirus infection </a:t>
            </a:r>
            <a:r>
              <a:rPr lang="en-US" sz="650" dirty="0">
                <a:solidFill>
                  <a:schemeClr val="bg1"/>
                </a:solidFill>
                <a:latin typeface="Arial" panose="020B0604020202020204" pitchFamily="34" charset="0"/>
                <a:cs typeface="Arial" panose="020B0604020202020204" pitchFamily="34" charset="0"/>
              </a:rPr>
              <a:t>and finger anomaly. Case Reports. 2013;2013bcr2013009486</a:t>
            </a:r>
          </a:p>
        </p:txBody>
      </p:sp>
      <p:sp>
        <p:nvSpPr>
          <p:cNvPr id="9" name="TextBox 8">
            <a:extLst>
              <a:ext uri="{FF2B5EF4-FFF2-40B4-BE49-F238E27FC236}">
                <a16:creationId xmlns:a16="http://schemas.microsoft.com/office/drawing/2014/main" id="{D5F8AA28-878F-21A1-C172-236376C6B556}"/>
              </a:ext>
            </a:extLst>
          </p:cNvPr>
          <p:cNvSpPr txBox="1"/>
          <p:nvPr/>
        </p:nvSpPr>
        <p:spPr>
          <a:xfrm>
            <a:off x="6187235" y="5300253"/>
            <a:ext cx="2540696" cy="292388"/>
          </a:xfrm>
          <a:prstGeom prst="rect">
            <a:avLst/>
          </a:prstGeom>
          <a:noFill/>
        </p:spPr>
        <p:txBody>
          <a:bodyPr wrap="square" rtlCol="0">
            <a:spAutoFit/>
          </a:bodyPr>
          <a:lstStyle/>
          <a:p>
            <a:pPr algn="r"/>
            <a:r>
              <a:rPr lang="en-US" sz="650" dirty="0">
                <a:solidFill>
                  <a:schemeClr val="bg1"/>
                </a:solidFill>
                <a:latin typeface="Arial" panose="020B0604020202020204" pitchFamily="34" charset="0"/>
                <a:cs typeface="Arial" panose="020B0604020202020204" pitchFamily="34" charset="0"/>
              </a:rPr>
              <a:t>© Nagalo K et al. Congenital toxoplasmosis. </a:t>
            </a:r>
          </a:p>
          <a:p>
            <a:pPr algn="r"/>
            <a:r>
              <a:rPr lang="en-US" sz="650" dirty="0">
                <a:solidFill>
                  <a:schemeClr val="bg1"/>
                </a:solidFill>
                <a:latin typeface="Arial" panose="020B0604020202020204" pitchFamily="34" charset="0"/>
                <a:cs typeface="Arial" panose="020B0604020202020204" pitchFamily="34" charset="0"/>
              </a:rPr>
              <a:t>Open Journal of </a:t>
            </a:r>
            <a:r>
              <a:rPr lang="en-GB" sz="650" dirty="0">
                <a:solidFill>
                  <a:schemeClr val="bg1"/>
                </a:solidFill>
                <a:latin typeface="Arial" panose="020B0604020202020204" pitchFamily="34" charset="0"/>
                <a:cs typeface="Arial" panose="020B0604020202020204" pitchFamily="34" charset="0"/>
              </a:rPr>
              <a:t>paediatrics</a:t>
            </a:r>
            <a:r>
              <a:rPr lang="en-US" sz="650" dirty="0">
                <a:solidFill>
                  <a:schemeClr val="bg1"/>
                </a:solidFill>
                <a:latin typeface="Arial" panose="020B0604020202020204" pitchFamily="34" charset="0"/>
                <a:cs typeface="Arial" panose="020B0604020202020204" pitchFamily="34" charset="0"/>
              </a:rPr>
              <a:t> 2022, 12:213.</a:t>
            </a:r>
          </a:p>
        </p:txBody>
      </p:sp>
    </p:spTree>
    <p:extLst>
      <p:ext uri="{BB962C8B-B14F-4D97-AF65-F5344CB8AC3E}">
        <p14:creationId xmlns:p14="http://schemas.microsoft.com/office/powerpoint/2010/main" val="351386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BF2503-A31A-A84C-A605-11C8F520879A}"/>
              </a:ext>
            </a:extLst>
          </p:cNvPr>
          <p:cNvSpPr>
            <a:spLocks noGrp="1"/>
          </p:cNvSpPr>
          <p:nvPr>
            <p:ph type="title"/>
          </p:nvPr>
        </p:nvSpPr>
        <p:spPr/>
        <p:txBody>
          <a:bodyPr/>
          <a:lstStyle/>
          <a:p>
            <a:r>
              <a:rPr lang="en-US" sz="2800" dirty="0"/>
              <a:t>Neural tube defects: cranial</a:t>
            </a:r>
            <a:endParaRPr lang="en-NO"/>
          </a:p>
        </p:txBody>
      </p:sp>
      <p:pic>
        <p:nvPicPr>
          <p:cNvPr id="4" name="Content Placeholder 8">
            <a:extLst>
              <a:ext uri="{FF2B5EF4-FFF2-40B4-BE49-F238E27FC236}">
                <a16:creationId xmlns:a16="http://schemas.microsoft.com/office/drawing/2014/main" id="{31B21665-685B-0430-749D-6401A89F6C61}"/>
              </a:ext>
            </a:extLst>
          </p:cNvPr>
          <p:cNvPicPr>
            <a:picLocks noChangeAspect="1"/>
          </p:cNvPicPr>
          <p:nvPr/>
        </p:nvPicPr>
        <p:blipFill>
          <a:blip r:embed="rId3"/>
          <a:stretch>
            <a:fillRect/>
          </a:stretch>
        </p:blipFill>
        <p:spPr>
          <a:xfrm>
            <a:off x="6425776" y="1734854"/>
            <a:ext cx="2222031" cy="2605410"/>
          </a:xfrm>
          <a:prstGeom prst="rect">
            <a:avLst/>
          </a:prstGeom>
        </p:spPr>
      </p:pic>
      <p:pic>
        <p:nvPicPr>
          <p:cNvPr id="5" name="Picture 4">
            <a:extLst>
              <a:ext uri="{FF2B5EF4-FFF2-40B4-BE49-F238E27FC236}">
                <a16:creationId xmlns:a16="http://schemas.microsoft.com/office/drawing/2014/main" id="{8AF9FA61-B551-75B5-FCDB-F8A525C732E9}"/>
              </a:ext>
            </a:extLst>
          </p:cNvPr>
          <p:cNvPicPr>
            <a:picLocks noChangeAspect="1"/>
          </p:cNvPicPr>
          <p:nvPr/>
        </p:nvPicPr>
        <p:blipFill>
          <a:blip r:embed="rId4"/>
          <a:stretch>
            <a:fillRect/>
          </a:stretch>
        </p:blipFill>
        <p:spPr>
          <a:xfrm>
            <a:off x="507304" y="1734853"/>
            <a:ext cx="2592729" cy="2581154"/>
          </a:xfrm>
          <a:prstGeom prst="rect">
            <a:avLst/>
          </a:prstGeom>
        </p:spPr>
      </p:pic>
      <p:pic>
        <p:nvPicPr>
          <p:cNvPr id="6" name="Picture 5">
            <a:extLst>
              <a:ext uri="{FF2B5EF4-FFF2-40B4-BE49-F238E27FC236}">
                <a16:creationId xmlns:a16="http://schemas.microsoft.com/office/drawing/2014/main" id="{16D1B20F-CDAA-C0AC-06E3-88FEC565E062}"/>
              </a:ext>
            </a:extLst>
          </p:cNvPr>
          <p:cNvPicPr>
            <a:picLocks noChangeAspect="1"/>
          </p:cNvPicPr>
          <p:nvPr/>
        </p:nvPicPr>
        <p:blipFill rotWithShape="1">
          <a:blip r:embed="rId5"/>
          <a:srcRect l="-1" r="9795"/>
          <a:stretch/>
        </p:blipFill>
        <p:spPr>
          <a:xfrm>
            <a:off x="3224020" y="1734852"/>
            <a:ext cx="3100580" cy="2585687"/>
          </a:xfrm>
          <a:prstGeom prst="rect">
            <a:avLst/>
          </a:prstGeom>
        </p:spPr>
      </p:pic>
      <p:sp>
        <p:nvSpPr>
          <p:cNvPr id="7" name="Content Placeholder 1">
            <a:extLst>
              <a:ext uri="{FF2B5EF4-FFF2-40B4-BE49-F238E27FC236}">
                <a16:creationId xmlns:a16="http://schemas.microsoft.com/office/drawing/2014/main" id="{2D5BFDCD-5DAA-0309-72B1-AFFF0583EEFB}"/>
              </a:ext>
            </a:extLst>
          </p:cNvPr>
          <p:cNvSpPr>
            <a:spLocks noGrp="1"/>
          </p:cNvSpPr>
          <p:nvPr>
            <p:ph idx="4294967295"/>
          </p:nvPr>
        </p:nvSpPr>
        <p:spPr>
          <a:xfrm>
            <a:off x="408244" y="4327626"/>
            <a:ext cx="1583714" cy="404747"/>
          </a:xfrm>
          <a:prstGeom prst="rect">
            <a:avLst/>
          </a:prstGeom>
        </p:spPr>
        <p:txBody>
          <a:bodyPr/>
          <a:lstStyle/>
          <a:p>
            <a:pPr marL="0" indent="0">
              <a:buNone/>
            </a:pPr>
            <a:r>
              <a:rPr lang="en-US" dirty="0"/>
              <a:t>Anencephaly</a:t>
            </a:r>
          </a:p>
        </p:txBody>
      </p:sp>
      <p:sp>
        <p:nvSpPr>
          <p:cNvPr id="8" name="Content Placeholder 1">
            <a:extLst>
              <a:ext uri="{FF2B5EF4-FFF2-40B4-BE49-F238E27FC236}">
                <a16:creationId xmlns:a16="http://schemas.microsoft.com/office/drawing/2014/main" id="{845B90A1-7673-46BB-65AA-D2309E50D9F1}"/>
              </a:ext>
            </a:extLst>
          </p:cNvPr>
          <p:cNvSpPr txBox="1">
            <a:spLocks/>
          </p:cNvSpPr>
          <p:nvPr/>
        </p:nvSpPr>
        <p:spPr>
          <a:xfrm>
            <a:off x="3122892" y="4327626"/>
            <a:ext cx="2927725" cy="404747"/>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buFont typeface="Arial" panose="020B0604020202020204" pitchFamily="34" charset="0"/>
              <a:buNone/>
            </a:pPr>
            <a:r>
              <a:rPr lang="en-US" sz="1800" dirty="0"/>
              <a:t>Encephalocele - occipital</a:t>
            </a:r>
          </a:p>
        </p:txBody>
      </p:sp>
      <p:sp>
        <p:nvSpPr>
          <p:cNvPr id="9" name="Content Placeholder 1">
            <a:extLst>
              <a:ext uri="{FF2B5EF4-FFF2-40B4-BE49-F238E27FC236}">
                <a16:creationId xmlns:a16="http://schemas.microsoft.com/office/drawing/2014/main" id="{60454B50-F5E5-9FD4-5FF7-D1BF3B65DDE9}"/>
              </a:ext>
            </a:extLst>
          </p:cNvPr>
          <p:cNvSpPr txBox="1">
            <a:spLocks/>
          </p:cNvSpPr>
          <p:nvPr/>
        </p:nvSpPr>
        <p:spPr>
          <a:xfrm>
            <a:off x="6417287" y="4327626"/>
            <a:ext cx="2185224" cy="404747"/>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buFont typeface="Arial" panose="020B0604020202020204" pitchFamily="34" charset="0"/>
              <a:buNone/>
            </a:pPr>
            <a:r>
              <a:rPr lang="en-US" sz="1800" dirty="0"/>
              <a:t>Encephalocele </a:t>
            </a:r>
            <a:br>
              <a:rPr lang="en-US" sz="1800" dirty="0"/>
            </a:br>
            <a:r>
              <a:rPr lang="en-US" sz="1800" dirty="0"/>
              <a:t>- nasofrontal</a:t>
            </a:r>
          </a:p>
        </p:txBody>
      </p:sp>
      <p:sp>
        <p:nvSpPr>
          <p:cNvPr id="11" name="Content Placeholder 1">
            <a:extLst>
              <a:ext uri="{FF2B5EF4-FFF2-40B4-BE49-F238E27FC236}">
                <a16:creationId xmlns:a16="http://schemas.microsoft.com/office/drawing/2014/main" id="{63738CE5-C4DB-E990-549B-3BB8AEC3F780}"/>
              </a:ext>
            </a:extLst>
          </p:cNvPr>
          <p:cNvSpPr txBox="1">
            <a:spLocks/>
          </p:cNvSpPr>
          <p:nvPr/>
        </p:nvSpPr>
        <p:spPr>
          <a:xfrm>
            <a:off x="6050618" y="6093587"/>
            <a:ext cx="2679648" cy="404747"/>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lgn="r">
              <a:buNone/>
            </a:pPr>
            <a:r>
              <a:rPr lang="en-US" sz="650" b="0" i="0" u="none" strike="noStrike" baseline="0" dirty="0">
                <a:latin typeface="Arial" panose="020B0604020202020204" pitchFamily="34" charset="0"/>
                <a:cs typeface="Arial" panose="020B0604020202020204" pitchFamily="34" charset="0"/>
              </a:rPr>
              <a:t>© CDC–Beijing Medical University collaborative project.</a:t>
            </a:r>
            <a:endParaRPr lang="en-US" sz="6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033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836F4C-45D7-9A44-91C2-50A637F9F9B3}"/>
              </a:ext>
            </a:extLst>
          </p:cNvPr>
          <p:cNvSpPr>
            <a:spLocks noGrp="1"/>
          </p:cNvSpPr>
          <p:nvPr>
            <p:ph type="title"/>
          </p:nvPr>
        </p:nvSpPr>
        <p:spPr/>
        <p:txBody>
          <a:bodyPr/>
          <a:lstStyle/>
          <a:p>
            <a:r>
              <a:rPr lang="en-US" sz="2800" dirty="0"/>
              <a:t>Orofacial clefts</a:t>
            </a:r>
            <a:endParaRPr lang="en-NO"/>
          </a:p>
        </p:txBody>
      </p:sp>
      <p:pic>
        <p:nvPicPr>
          <p:cNvPr id="4" name="Content Placeholder 6">
            <a:extLst>
              <a:ext uri="{FF2B5EF4-FFF2-40B4-BE49-F238E27FC236}">
                <a16:creationId xmlns:a16="http://schemas.microsoft.com/office/drawing/2014/main" id="{4788C649-2098-5DF0-2B3A-8E335DFBF1B9}"/>
              </a:ext>
            </a:extLst>
          </p:cNvPr>
          <p:cNvPicPr>
            <a:picLocks noChangeAspect="1"/>
          </p:cNvPicPr>
          <p:nvPr/>
        </p:nvPicPr>
        <p:blipFill rotWithShape="1">
          <a:blip r:embed="rId3"/>
          <a:srcRect t="31410"/>
          <a:stretch/>
        </p:blipFill>
        <p:spPr>
          <a:xfrm>
            <a:off x="3741420" y="1650840"/>
            <a:ext cx="2616491" cy="2021113"/>
          </a:xfrm>
          <a:prstGeom prst="rect">
            <a:avLst/>
          </a:prstGeom>
        </p:spPr>
      </p:pic>
      <p:pic>
        <p:nvPicPr>
          <p:cNvPr id="5" name="Picture 4">
            <a:extLst>
              <a:ext uri="{FF2B5EF4-FFF2-40B4-BE49-F238E27FC236}">
                <a16:creationId xmlns:a16="http://schemas.microsoft.com/office/drawing/2014/main" id="{8AD01393-979F-0926-7ED3-EBA38CE73DBD}"/>
              </a:ext>
            </a:extLst>
          </p:cNvPr>
          <p:cNvPicPr>
            <a:picLocks noChangeAspect="1"/>
          </p:cNvPicPr>
          <p:nvPr/>
        </p:nvPicPr>
        <p:blipFill rotWithShape="1">
          <a:blip r:embed="rId4"/>
          <a:srcRect t="31371"/>
          <a:stretch/>
        </p:blipFill>
        <p:spPr>
          <a:xfrm>
            <a:off x="529266" y="1650840"/>
            <a:ext cx="2639900" cy="2021114"/>
          </a:xfrm>
          <a:prstGeom prst="rect">
            <a:avLst/>
          </a:prstGeom>
        </p:spPr>
      </p:pic>
      <p:pic>
        <p:nvPicPr>
          <p:cNvPr id="6" name="Picture 5">
            <a:extLst>
              <a:ext uri="{FF2B5EF4-FFF2-40B4-BE49-F238E27FC236}">
                <a16:creationId xmlns:a16="http://schemas.microsoft.com/office/drawing/2014/main" id="{04616772-E1CB-EEEC-9F82-0B4D42476BE9}"/>
              </a:ext>
            </a:extLst>
          </p:cNvPr>
          <p:cNvPicPr>
            <a:picLocks noChangeAspect="1"/>
          </p:cNvPicPr>
          <p:nvPr/>
        </p:nvPicPr>
        <p:blipFill>
          <a:blip r:embed="rId5"/>
          <a:stretch>
            <a:fillRect/>
          </a:stretch>
        </p:blipFill>
        <p:spPr>
          <a:xfrm>
            <a:off x="536503" y="3752244"/>
            <a:ext cx="2625426" cy="2100341"/>
          </a:xfrm>
          <a:prstGeom prst="rect">
            <a:avLst/>
          </a:prstGeom>
        </p:spPr>
      </p:pic>
      <p:sp>
        <p:nvSpPr>
          <p:cNvPr id="7" name="Content Placeholder 1">
            <a:extLst>
              <a:ext uri="{FF2B5EF4-FFF2-40B4-BE49-F238E27FC236}">
                <a16:creationId xmlns:a16="http://schemas.microsoft.com/office/drawing/2014/main" id="{00F0CE37-CEE6-A1EE-94F8-0E4B05641339}"/>
              </a:ext>
            </a:extLst>
          </p:cNvPr>
          <p:cNvSpPr txBox="1">
            <a:spLocks/>
          </p:cNvSpPr>
          <p:nvPr/>
        </p:nvSpPr>
        <p:spPr>
          <a:xfrm>
            <a:off x="460686" y="5898833"/>
            <a:ext cx="3598996" cy="404747"/>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buNone/>
            </a:pPr>
            <a:r>
              <a:rPr lang="en-US" sz="1800" dirty="0"/>
              <a:t>Unilateral cleft lip and palate</a:t>
            </a:r>
          </a:p>
        </p:txBody>
      </p:sp>
      <p:sp>
        <p:nvSpPr>
          <p:cNvPr id="8" name="Content Placeholder 1">
            <a:extLst>
              <a:ext uri="{FF2B5EF4-FFF2-40B4-BE49-F238E27FC236}">
                <a16:creationId xmlns:a16="http://schemas.microsoft.com/office/drawing/2014/main" id="{B648B4D1-DE1B-E7F7-B988-2073365DFC58}"/>
              </a:ext>
            </a:extLst>
          </p:cNvPr>
          <p:cNvSpPr txBox="1">
            <a:spLocks/>
          </p:cNvSpPr>
          <p:nvPr/>
        </p:nvSpPr>
        <p:spPr>
          <a:xfrm>
            <a:off x="5876368" y="6093587"/>
            <a:ext cx="2874065" cy="404747"/>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lgn="r">
              <a:buNone/>
            </a:pPr>
            <a:r>
              <a:rPr lang="en-US" sz="650" b="0" i="0" u="none" strike="noStrike" baseline="0" dirty="0">
                <a:latin typeface="Arial" panose="020B0604020202020204" pitchFamily="34" charset="0"/>
                <a:cs typeface="Arial" panose="020B0604020202020204" pitchFamily="34" charset="0"/>
              </a:rPr>
              <a:t>© Dr. Jaime Frías, Dr. Pedro Santiago, Dr. Miguel Yanez, EEUU</a:t>
            </a:r>
          </a:p>
        </p:txBody>
      </p:sp>
      <p:sp>
        <p:nvSpPr>
          <p:cNvPr id="9" name="Content Placeholder 1">
            <a:extLst>
              <a:ext uri="{FF2B5EF4-FFF2-40B4-BE49-F238E27FC236}">
                <a16:creationId xmlns:a16="http://schemas.microsoft.com/office/drawing/2014/main" id="{651B660D-D65B-DE5C-AFB1-481FD831D22B}"/>
              </a:ext>
            </a:extLst>
          </p:cNvPr>
          <p:cNvSpPr txBox="1">
            <a:spLocks/>
          </p:cNvSpPr>
          <p:nvPr/>
        </p:nvSpPr>
        <p:spPr>
          <a:xfrm>
            <a:off x="3651395" y="3740121"/>
            <a:ext cx="3416298" cy="404747"/>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buFont typeface="Arial" panose="020B0604020202020204" pitchFamily="34" charset="0"/>
              <a:buNone/>
            </a:pPr>
            <a:r>
              <a:rPr lang="en-US" sz="1800" dirty="0"/>
              <a:t>Bilateral cleft lip and palate</a:t>
            </a:r>
          </a:p>
        </p:txBody>
      </p:sp>
      <p:sp>
        <p:nvSpPr>
          <p:cNvPr id="2" name="Oval 1">
            <a:extLst>
              <a:ext uri="{FF2B5EF4-FFF2-40B4-BE49-F238E27FC236}">
                <a16:creationId xmlns:a16="http://schemas.microsoft.com/office/drawing/2014/main" id="{D2AB2A19-3BC7-6633-020A-2F93FF0C84EE}"/>
              </a:ext>
            </a:extLst>
          </p:cNvPr>
          <p:cNvSpPr/>
          <p:nvPr/>
        </p:nvSpPr>
        <p:spPr>
          <a:xfrm>
            <a:off x="536503" y="3206126"/>
            <a:ext cx="318262" cy="268356"/>
          </a:xfrm>
          <a:prstGeom prst="ellipse">
            <a:avLst/>
          </a:prstGeom>
          <a:solidFill>
            <a:srgbClr val="CAE4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a:extLst>
              <a:ext uri="{FF2B5EF4-FFF2-40B4-BE49-F238E27FC236}">
                <a16:creationId xmlns:a16="http://schemas.microsoft.com/office/drawing/2014/main" id="{9F283907-49E1-112F-FD6E-DF02CFB9A612}"/>
              </a:ext>
            </a:extLst>
          </p:cNvPr>
          <p:cNvSpPr/>
          <p:nvPr/>
        </p:nvSpPr>
        <p:spPr>
          <a:xfrm>
            <a:off x="3741420" y="3206126"/>
            <a:ext cx="318262" cy="268356"/>
          </a:xfrm>
          <a:prstGeom prst="ellipse">
            <a:avLst/>
          </a:prstGeom>
          <a:solidFill>
            <a:srgbClr val="F0E0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97674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F2A7E2-7796-614C-DCB8-4DB9906354E6}"/>
              </a:ext>
            </a:extLst>
          </p:cNvPr>
          <p:cNvSpPr>
            <a:spLocks noGrp="1"/>
          </p:cNvSpPr>
          <p:nvPr>
            <p:ph type="title"/>
          </p:nvPr>
        </p:nvSpPr>
        <p:spPr/>
        <p:txBody>
          <a:bodyPr/>
          <a:lstStyle/>
          <a:p>
            <a:r>
              <a:rPr lang="en-US" sz="2800" dirty="0"/>
              <a:t>Ear abnormalities</a:t>
            </a:r>
            <a:endParaRPr lang="en-NO"/>
          </a:p>
        </p:txBody>
      </p:sp>
      <p:sp>
        <p:nvSpPr>
          <p:cNvPr id="4" name="Content Placeholder 1">
            <a:extLst>
              <a:ext uri="{FF2B5EF4-FFF2-40B4-BE49-F238E27FC236}">
                <a16:creationId xmlns:a16="http://schemas.microsoft.com/office/drawing/2014/main" id="{3FA98418-50E0-2174-29BE-48C2C0298D65}"/>
              </a:ext>
            </a:extLst>
          </p:cNvPr>
          <p:cNvSpPr txBox="1">
            <a:spLocks/>
          </p:cNvSpPr>
          <p:nvPr/>
        </p:nvSpPr>
        <p:spPr>
          <a:xfrm>
            <a:off x="5876368" y="6093587"/>
            <a:ext cx="2874065" cy="404747"/>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lgn="r">
              <a:buNone/>
            </a:pPr>
            <a:r>
              <a:rPr lang="en-US" sz="650" dirty="0"/>
              <a:t>© Stanford Newborn Nursery</a:t>
            </a:r>
          </a:p>
        </p:txBody>
      </p:sp>
      <p:sp>
        <p:nvSpPr>
          <p:cNvPr id="5" name="Content Placeholder 1">
            <a:extLst>
              <a:ext uri="{FF2B5EF4-FFF2-40B4-BE49-F238E27FC236}">
                <a16:creationId xmlns:a16="http://schemas.microsoft.com/office/drawing/2014/main" id="{4AA85D4D-937D-44E2-8C1F-4EE9E4AA2C92}"/>
              </a:ext>
            </a:extLst>
          </p:cNvPr>
          <p:cNvSpPr txBox="1">
            <a:spLocks/>
          </p:cNvSpPr>
          <p:nvPr/>
        </p:nvSpPr>
        <p:spPr>
          <a:xfrm>
            <a:off x="2615960" y="3237199"/>
            <a:ext cx="1416557" cy="404747"/>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lgn="ctr">
              <a:buFont typeface="Arial" panose="020B0604020202020204" pitchFamily="34" charset="0"/>
              <a:buNone/>
            </a:pPr>
            <a:r>
              <a:rPr lang="en-US" sz="1800" dirty="0"/>
              <a:t>Normal</a:t>
            </a:r>
          </a:p>
        </p:txBody>
      </p:sp>
      <p:pic>
        <p:nvPicPr>
          <p:cNvPr id="6" name="Content Placeholder 4">
            <a:extLst>
              <a:ext uri="{FF2B5EF4-FFF2-40B4-BE49-F238E27FC236}">
                <a16:creationId xmlns:a16="http://schemas.microsoft.com/office/drawing/2014/main" id="{21777895-0095-28A3-7681-46E962F71A65}"/>
              </a:ext>
            </a:extLst>
          </p:cNvPr>
          <p:cNvPicPr>
            <a:picLocks noChangeAspect="1"/>
          </p:cNvPicPr>
          <p:nvPr/>
        </p:nvPicPr>
        <p:blipFill rotWithShape="1">
          <a:blip r:embed="rId3"/>
          <a:srcRect r="59512"/>
          <a:stretch/>
        </p:blipFill>
        <p:spPr>
          <a:xfrm>
            <a:off x="2622835" y="1318487"/>
            <a:ext cx="3514033" cy="1932949"/>
          </a:xfrm>
          <a:prstGeom prst="rect">
            <a:avLst/>
          </a:prstGeom>
        </p:spPr>
      </p:pic>
      <p:sp>
        <p:nvSpPr>
          <p:cNvPr id="7" name="Content Placeholder 1">
            <a:extLst>
              <a:ext uri="{FF2B5EF4-FFF2-40B4-BE49-F238E27FC236}">
                <a16:creationId xmlns:a16="http://schemas.microsoft.com/office/drawing/2014/main" id="{F129F201-134B-2B88-C66F-2D17BA72402B}"/>
              </a:ext>
            </a:extLst>
          </p:cNvPr>
          <p:cNvSpPr txBox="1">
            <a:spLocks/>
          </p:cNvSpPr>
          <p:nvPr/>
        </p:nvSpPr>
        <p:spPr>
          <a:xfrm>
            <a:off x="4235117" y="3239918"/>
            <a:ext cx="1677546" cy="404747"/>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lgn="ctr">
              <a:buFont typeface="Arial" panose="020B0604020202020204" pitchFamily="34" charset="0"/>
              <a:buNone/>
            </a:pPr>
            <a:r>
              <a:rPr lang="en-US" sz="1800" dirty="0"/>
              <a:t>Normal</a:t>
            </a:r>
          </a:p>
        </p:txBody>
      </p:sp>
      <p:sp>
        <p:nvSpPr>
          <p:cNvPr id="8" name="Content Placeholder 1">
            <a:extLst>
              <a:ext uri="{FF2B5EF4-FFF2-40B4-BE49-F238E27FC236}">
                <a16:creationId xmlns:a16="http://schemas.microsoft.com/office/drawing/2014/main" id="{2AF8AB97-89F8-7559-5F33-B503DFECC01C}"/>
              </a:ext>
            </a:extLst>
          </p:cNvPr>
          <p:cNvSpPr txBox="1">
            <a:spLocks/>
          </p:cNvSpPr>
          <p:nvPr/>
        </p:nvSpPr>
        <p:spPr>
          <a:xfrm>
            <a:off x="1251289" y="5960481"/>
            <a:ext cx="1711921" cy="404747"/>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lgn="ctr">
              <a:buFont typeface="Arial" panose="020B0604020202020204" pitchFamily="34" charset="0"/>
              <a:buNone/>
            </a:pPr>
            <a:r>
              <a:rPr lang="en-US" sz="1800" dirty="0"/>
              <a:t>Ear tag</a:t>
            </a:r>
          </a:p>
        </p:txBody>
      </p:sp>
      <p:sp>
        <p:nvSpPr>
          <p:cNvPr id="9" name="Content Placeholder 1">
            <a:extLst>
              <a:ext uri="{FF2B5EF4-FFF2-40B4-BE49-F238E27FC236}">
                <a16:creationId xmlns:a16="http://schemas.microsoft.com/office/drawing/2014/main" id="{1C2812B7-D0F4-EA28-6AB9-F042AC97B5B9}"/>
              </a:ext>
            </a:extLst>
          </p:cNvPr>
          <p:cNvSpPr txBox="1">
            <a:spLocks/>
          </p:cNvSpPr>
          <p:nvPr/>
        </p:nvSpPr>
        <p:spPr>
          <a:xfrm>
            <a:off x="3149985" y="5960481"/>
            <a:ext cx="2157664" cy="404747"/>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lgn="ctr">
              <a:buFont typeface="Arial" panose="020B0604020202020204" pitchFamily="34" charset="0"/>
              <a:buNone/>
            </a:pPr>
            <a:r>
              <a:rPr lang="en-US" sz="1800" dirty="0"/>
              <a:t>Ear pit</a:t>
            </a:r>
          </a:p>
        </p:txBody>
      </p:sp>
      <p:sp>
        <p:nvSpPr>
          <p:cNvPr id="10" name="Content Placeholder 1">
            <a:extLst>
              <a:ext uri="{FF2B5EF4-FFF2-40B4-BE49-F238E27FC236}">
                <a16:creationId xmlns:a16="http://schemas.microsoft.com/office/drawing/2014/main" id="{1CF67337-DCD6-97AC-284F-7A59E64CA193}"/>
              </a:ext>
            </a:extLst>
          </p:cNvPr>
          <p:cNvSpPr txBox="1">
            <a:spLocks/>
          </p:cNvSpPr>
          <p:nvPr/>
        </p:nvSpPr>
        <p:spPr>
          <a:xfrm>
            <a:off x="5526526" y="5960481"/>
            <a:ext cx="1744208" cy="404747"/>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lgn="ctr">
              <a:buFont typeface="Arial" panose="020B0604020202020204" pitchFamily="34" charset="0"/>
              <a:buNone/>
            </a:pPr>
            <a:r>
              <a:rPr lang="en-US" sz="1800" dirty="0"/>
              <a:t>Microtia</a:t>
            </a:r>
          </a:p>
        </p:txBody>
      </p:sp>
      <p:pic>
        <p:nvPicPr>
          <p:cNvPr id="11" name="Content Placeholder 4">
            <a:extLst>
              <a:ext uri="{FF2B5EF4-FFF2-40B4-BE49-F238E27FC236}">
                <a16:creationId xmlns:a16="http://schemas.microsoft.com/office/drawing/2014/main" id="{84EBDA64-F5FB-ABEF-7244-0EBFC50DC6A0}"/>
              </a:ext>
            </a:extLst>
          </p:cNvPr>
          <p:cNvPicPr>
            <a:picLocks noChangeAspect="1"/>
          </p:cNvPicPr>
          <p:nvPr/>
        </p:nvPicPr>
        <p:blipFill rotWithShape="1">
          <a:blip r:embed="rId3"/>
          <a:srcRect l="39334"/>
          <a:stretch/>
        </p:blipFill>
        <p:spPr>
          <a:xfrm>
            <a:off x="995039" y="3649727"/>
            <a:ext cx="6275695" cy="2303903"/>
          </a:xfrm>
          <a:prstGeom prst="rect">
            <a:avLst/>
          </a:prstGeom>
        </p:spPr>
      </p:pic>
    </p:spTree>
    <p:extLst>
      <p:ext uri="{BB962C8B-B14F-4D97-AF65-F5344CB8AC3E}">
        <p14:creationId xmlns:p14="http://schemas.microsoft.com/office/powerpoint/2010/main" val="39882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BE2A0-5723-6DE0-DAFF-79C5DEB8D858}"/>
            </a:ext>
          </a:extLst>
        </p:cNvPr>
        <p:cNvGrpSpPr/>
        <p:nvPr/>
      </p:nvGrpSpPr>
      <p:grpSpPr>
        <a:xfrm>
          <a:off x="0" y="0"/>
          <a:ext cx="0" cy="0"/>
          <a:chOff x="0" y="0"/>
          <a:chExt cx="0" cy="0"/>
        </a:xfrm>
      </p:grpSpPr>
      <p:pic>
        <p:nvPicPr>
          <p:cNvPr id="10" name="Content Placeholder 4">
            <a:extLst>
              <a:ext uri="{FF2B5EF4-FFF2-40B4-BE49-F238E27FC236}">
                <a16:creationId xmlns:a16="http://schemas.microsoft.com/office/drawing/2014/main" id="{16D9C231-9CA7-BE39-384A-E8266AEFDB9D}"/>
              </a:ext>
            </a:extLst>
          </p:cNvPr>
          <p:cNvPicPr>
            <a:picLocks noChangeAspect="1"/>
          </p:cNvPicPr>
          <p:nvPr/>
        </p:nvPicPr>
        <p:blipFill rotWithShape="1">
          <a:blip r:embed="rId3"/>
          <a:srcRect r="1390"/>
          <a:stretch/>
        </p:blipFill>
        <p:spPr>
          <a:xfrm>
            <a:off x="519047" y="1742622"/>
            <a:ext cx="3353706" cy="2874659"/>
          </a:xfrm>
          <a:prstGeom prst="rect">
            <a:avLst/>
          </a:prstGeom>
        </p:spPr>
      </p:pic>
      <p:sp>
        <p:nvSpPr>
          <p:cNvPr id="3" name="Title 2">
            <a:extLst>
              <a:ext uri="{FF2B5EF4-FFF2-40B4-BE49-F238E27FC236}">
                <a16:creationId xmlns:a16="http://schemas.microsoft.com/office/drawing/2014/main" id="{0D7E7E42-CFAA-C26D-5AA5-3E93977290E1}"/>
              </a:ext>
            </a:extLst>
          </p:cNvPr>
          <p:cNvSpPr>
            <a:spLocks noGrp="1"/>
          </p:cNvSpPr>
          <p:nvPr>
            <p:ph type="title"/>
          </p:nvPr>
        </p:nvSpPr>
        <p:spPr/>
        <p:txBody>
          <a:bodyPr/>
          <a:lstStyle/>
          <a:p>
            <a:r>
              <a:rPr lang="en-US" sz="2800" dirty="0"/>
              <a:t>Eye abnormalities</a:t>
            </a:r>
            <a:endParaRPr lang="en-NO"/>
          </a:p>
        </p:txBody>
      </p:sp>
      <p:sp>
        <p:nvSpPr>
          <p:cNvPr id="6" name="Content Placeholder 1">
            <a:extLst>
              <a:ext uri="{FF2B5EF4-FFF2-40B4-BE49-F238E27FC236}">
                <a16:creationId xmlns:a16="http://schemas.microsoft.com/office/drawing/2014/main" id="{E1C35321-6F4E-BAED-50EB-CB19153D473A}"/>
              </a:ext>
            </a:extLst>
          </p:cNvPr>
          <p:cNvSpPr>
            <a:spLocks noGrp="1"/>
          </p:cNvSpPr>
          <p:nvPr>
            <p:ph idx="4294967295"/>
          </p:nvPr>
        </p:nvSpPr>
        <p:spPr>
          <a:xfrm>
            <a:off x="427607" y="4620944"/>
            <a:ext cx="1262768" cy="404747"/>
          </a:xfrm>
          <a:prstGeom prst="rect">
            <a:avLst/>
          </a:prstGeom>
        </p:spPr>
        <p:txBody>
          <a:bodyPr/>
          <a:lstStyle/>
          <a:p>
            <a:pPr marL="0" indent="0">
              <a:buNone/>
            </a:pPr>
            <a:r>
              <a:rPr lang="en-US" dirty="0"/>
              <a:t>Cataract</a:t>
            </a:r>
          </a:p>
        </p:txBody>
      </p:sp>
      <p:sp>
        <p:nvSpPr>
          <p:cNvPr id="7" name="Content Placeholder 1">
            <a:extLst>
              <a:ext uri="{FF2B5EF4-FFF2-40B4-BE49-F238E27FC236}">
                <a16:creationId xmlns:a16="http://schemas.microsoft.com/office/drawing/2014/main" id="{2608FFA6-0E94-7A93-5163-8FFF4A461377}"/>
              </a:ext>
            </a:extLst>
          </p:cNvPr>
          <p:cNvSpPr txBox="1">
            <a:spLocks/>
          </p:cNvSpPr>
          <p:nvPr/>
        </p:nvSpPr>
        <p:spPr>
          <a:xfrm>
            <a:off x="3903233" y="4620944"/>
            <a:ext cx="2092472" cy="404747"/>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buFont typeface="Arial" panose="020B0604020202020204" pitchFamily="34" charset="0"/>
              <a:buNone/>
            </a:pPr>
            <a:r>
              <a:rPr lang="en-US" sz="1800" dirty="0"/>
              <a:t>Brushfield’s spots</a:t>
            </a:r>
          </a:p>
        </p:txBody>
      </p:sp>
      <p:sp>
        <p:nvSpPr>
          <p:cNvPr id="8" name="TextBox 7">
            <a:extLst>
              <a:ext uri="{FF2B5EF4-FFF2-40B4-BE49-F238E27FC236}">
                <a16:creationId xmlns:a16="http://schemas.microsoft.com/office/drawing/2014/main" id="{B856C516-CF43-2780-3FD8-C2010E85C8C9}"/>
              </a:ext>
            </a:extLst>
          </p:cNvPr>
          <p:cNvSpPr txBox="1"/>
          <p:nvPr/>
        </p:nvSpPr>
        <p:spPr>
          <a:xfrm>
            <a:off x="1332057" y="4391847"/>
            <a:ext cx="2540696" cy="192360"/>
          </a:xfrm>
          <a:prstGeom prst="rect">
            <a:avLst/>
          </a:prstGeom>
          <a:noFill/>
        </p:spPr>
        <p:txBody>
          <a:bodyPr wrap="square" rtlCol="0">
            <a:spAutoFit/>
          </a:bodyPr>
          <a:lstStyle/>
          <a:p>
            <a:pPr algn="r"/>
            <a:r>
              <a:rPr lang="en-US" sz="650" dirty="0">
                <a:solidFill>
                  <a:schemeClr val="bg1"/>
                </a:solidFill>
                <a:latin typeface="Arial" panose="020B0604020202020204" pitchFamily="34" charset="0"/>
                <a:cs typeface="Arial" panose="020B0604020202020204" pitchFamily="34" charset="0"/>
              </a:rPr>
              <a:t>© Stanford Newborn Nursery Photo Gallery</a:t>
            </a:r>
          </a:p>
        </p:txBody>
      </p:sp>
      <p:pic>
        <p:nvPicPr>
          <p:cNvPr id="11" name="Picture 10">
            <a:extLst>
              <a:ext uri="{FF2B5EF4-FFF2-40B4-BE49-F238E27FC236}">
                <a16:creationId xmlns:a16="http://schemas.microsoft.com/office/drawing/2014/main" id="{DD1880A6-C4A2-A24A-1D8E-FD01CC5445E6}"/>
              </a:ext>
            </a:extLst>
          </p:cNvPr>
          <p:cNvPicPr>
            <a:picLocks noChangeAspect="1"/>
          </p:cNvPicPr>
          <p:nvPr/>
        </p:nvPicPr>
        <p:blipFill>
          <a:blip r:embed="rId4"/>
          <a:stretch>
            <a:fillRect/>
          </a:stretch>
        </p:blipFill>
        <p:spPr>
          <a:xfrm>
            <a:off x="4003476" y="1742622"/>
            <a:ext cx="3113603" cy="2873645"/>
          </a:xfrm>
          <a:prstGeom prst="rect">
            <a:avLst/>
          </a:prstGeom>
        </p:spPr>
      </p:pic>
      <p:sp>
        <p:nvSpPr>
          <p:cNvPr id="9" name="TextBox 8">
            <a:extLst>
              <a:ext uri="{FF2B5EF4-FFF2-40B4-BE49-F238E27FC236}">
                <a16:creationId xmlns:a16="http://schemas.microsoft.com/office/drawing/2014/main" id="{DCEFFC3E-83C3-A531-7453-77DF049E5D35}"/>
              </a:ext>
            </a:extLst>
          </p:cNvPr>
          <p:cNvSpPr txBox="1"/>
          <p:nvPr/>
        </p:nvSpPr>
        <p:spPr>
          <a:xfrm>
            <a:off x="4564328" y="4291819"/>
            <a:ext cx="2540696" cy="292388"/>
          </a:xfrm>
          <a:prstGeom prst="rect">
            <a:avLst/>
          </a:prstGeom>
          <a:noFill/>
        </p:spPr>
        <p:txBody>
          <a:bodyPr wrap="square" rtlCol="0">
            <a:spAutoFit/>
          </a:bodyPr>
          <a:lstStyle/>
          <a:p>
            <a:pPr algn="r"/>
            <a:r>
              <a:rPr lang="en-US" sz="650" dirty="0">
                <a:solidFill>
                  <a:schemeClr val="bg1"/>
                </a:solidFill>
                <a:latin typeface="Arial" panose="020B0604020202020204" pitchFamily="34" charset="0"/>
                <a:cs typeface="Arial" panose="020B0604020202020204" pitchFamily="34" charset="0"/>
              </a:rPr>
              <a:t>© Haseeb A et al. Down syndrome: a review of ocular manifestations. Ther Adv Ophthal 2022; 14:1</a:t>
            </a:r>
          </a:p>
        </p:txBody>
      </p:sp>
    </p:spTree>
    <p:extLst>
      <p:ext uri="{BB962C8B-B14F-4D97-AF65-F5344CB8AC3E}">
        <p14:creationId xmlns:p14="http://schemas.microsoft.com/office/powerpoint/2010/main" val="3379452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542B0-4EC7-013B-E94F-7FB414103E0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B93C1FC-A585-1776-A532-BAE8AECC3456}"/>
              </a:ext>
            </a:extLst>
          </p:cNvPr>
          <p:cNvSpPr>
            <a:spLocks noGrp="1"/>
          </p:cNvSpPr>
          <p:nvPr>
            <p:ph type="title"/>
          </p:nvPr>
        </p:nvSpPr>
        <p:spPr/>
        <p:txBody>
          <a:bodyPr/>
          <a:lstStyle/>
          <a:p>
            <a:r>
              <a:rPr lang="en-US" dirty="0"/>
              <a:t>Neural tube defects: spina bifida</a:t>
            </a:r>
            <a:endParaRPr lang="en-NO"/>
          </a:p>
        </p:txBody>
      </p:sp>
      <p:sp>
        <p:nvSpPr>
          <p:cNvPr id="6" name="Content Placeholder 1">
            <a:extLst>
              <a:ext uri="{FF2B5EF4-FFF2-40B4-BE49-F238E27FC236}">
                <a16:creationId xmlns:a16="http://schemas.microsoft.com/office/drawing/2014/main" id="{44635B92-B4F9-1B27-0CC7-7FF415630E2D}"/>
              </a:ext>
            </a:extLst>
          </p:cNvPr>
          <p:cNvSpPr>
            <a:spLocks noGrp="1"/>
          </p:cNvSpPr>
          <p:nvPr>
            <p:ph idx="4294967295"/>
          </p:nvPr>
        </p:nvSpPr>
        <p:spPr>
          <a:xfrm>
            <a:off x="417246" y="5504453"/>
            <a:ext cx="3454565" cy="404747"/>
          </a:xfrm>
          <a:prstGeom prst="rect">
            <a:avLst/>
          </a:prstGeom>
        </p:spPr>
        <p:txBody>
          <a:bodyPr/>
          <a:lstStyle/>
          <a:p>
            <a:pPr marL="0" indent="0">
              <a:buNone/>
            </a:pPr>
            <a:r>
              <a:rPr lang="en-US" dirty="0"/>
              <a:t>Meningocele </a:t>
            </a:r>
            <a:br>
              <a:rPr lang="en-US" dirty="0"/>
            </a:br>
            <a:r>
              <a:rPr lang="en-US" dirty="0"/>
              <a:t>– closed spina bifida</a:t>
            </a:r>
          </a:p>
        </p:txBody>
      </p:sp>
      <p:sp>
        <p:nvSpPr>
          <p:cNvPr id="7" name="Content Placeholder 1">
            <a:extLst>
              <a:ext uri="{FF2B5EF4-FFF2-40B4-BE49-F238E27FC236}">
                <a16:creationId xmlns:a16="http://schemas.microsoft.com/office/drawing/2014/main" id="{4A76B231-B98F-F5DB-F6C7-0140CB0F93C8}"/>
              </a:ext>
            </a:extLst>
          </p:cNvPr>
          <p:cNvSpPr txBox="1">
            <a:spLocks/>
          </p:cNvSpPr>
          <p:nvPr/>
        </p:nvSpPr>
        <p:spPr>
          <a:xfrm>
            <a:off x="2856992" y="5495792"/>
            <a:ext cx="3019376" cy="815631"/>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buFont typeface="Arial" panose="020B0604020202020204" pitchFamily="34" charset="0"/>
              <a:buNone/>
            </a:pPr>
            <a:r>
              <a:rPr lang="en-US" sz="1800" dirty="0"/>
              <a:t>Myelomeningocele </a:t>
            </a:r>
            <a:br>
              <a:rPr lang="en-US" sz="1800" dirty="0"/>
            </a:br>
            <a:r>
              <a:rPr lang="en-US" sz="1800" dirty="0"/>
              <a:t>– open spina bifida</a:t>
            </a:r>
          </a:p>
        </p:txBody>
      </p:sp>
      <p:sp>
        <p:nvSpPr>
          <p:cNvPr id="2" name="Content Placeholder 1">
            <a:extLst>
              <a:ext uri="{FF2B5EF4-FFF2-40B4-BE49-F238E27FC236}">
                <a16:creationId xmlns:a16="http://schemas.microsoft.com/office/drawing/2014/main" id="{F14D84E2-E324-5BA3-28D7-011E0CC5F291}"/>
              </a:ext>
            </a:extLst>
          </p:cNvPr>
          <p:cNvSpPr txBox="1">
            <a:spLocks/>
          </p:cNvSpPr>
          <p:nvPr/>
        </p:nvSpPr>
        <p:spPr>
          <a:xfrm>
            <a:off x="5876368" y="6093587"/>
            <a:ext cx="2874065" cy="404747"/>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lgn="r">
              <a:buNone/>
            </a:pPr>
            <a:r>
              <a:rPr lang="en-US" sz="650" dirty="0"/>
              <a:t>© CDC–Beijing Medical University collaborative project</a:t>
            </a:r>
          </a:p>
        </p:txBody>
      </p:sp>
      <p:pic>
        <p:nvPicPr>
          <p:cNvPr id="4" name="Picture 3">
            <a:extLst>
              <a:ext uri="{FF2B5EF4-FFF2-40B4-BE49-F238E27FC236}">
                <a16:creationId xmlns:a16="http://schemas.microsoft.com/office/drawing/2014/main" id="{071A6646-A3CB-4D72-B183-4532D7527F34}"/>
              </a:ext>
            </a:extLst>
          </p:cNvPr>
          <p:cNvPicPr>
            <a:picLocks noChangeAspect="1"/>
          </p:cNvPicPr>
          <p:nvPr/>
        </p:nvPicPr>
        <p:blipFill>
          <a:blip r:embed="rId3"/>
          <a:stretch>
            <a:fillRect/>
          </a:stretch>
        </p:blipFill>
        <p:spPr>
          <a:xfrm>
            <a:off x="519046" y="1742622"/>
            <a:ext cx="2315241" cy="3742443"/>
          </a:xfrm>
          <a:prstGeom prst="rect">
            <a:avLst/>
          </a:prstGeom>
        </p:spPr>
      </p:pic>
      <p:pic>
        <p:nvPicPr>
          <p:cNvPr id="5" name="Picture 4">
            <a:extLst>
              <a:ext uri="{FF2B5EF4-FFF2-40B4-BE49-F238E27FC236}">
                <a16:creationId xmlns:a16="http://schemas.microsoft.com/office/drawing/2014/main" id="{CA789B63-050E-C065-6D53-E630FE3F53A9}"/>
              </a:ext>
            </a:extLst>
          </p:cNvPr>
          <p:cNvPicPr>
            <a:picLocks noChangeAspect="1"/>
          </p:cNvPicPr>
          <p:nvPr/>
        </p:nvPicPr>
        <p:blipFill>
          <a:blip r:embed="rId4"/>
          <a:stretch>
            <a:fillRect/>
          </a:stretch>
        </p:blipFill>
        <p:spPr>
          <a:xfrm>
            <a:off x="2961959" y="1739599"/>
            <a:ext cx="2874065" cy="3744380"/>
          </a:xfrm>
          <a:prstGeom prst="rect">
            <a:avLst/>
          </a:prstGeom>
        </p:spPr>
      </p:pic>
    </p:spTree>
    <p:extLst>
      <p:ext uri="{BB962C8B-B14F-4D97-AF65-F5344CB8AC3E}">
        <p14:creationId xmlns:p14="http://schemas.microsoft.com/office/powerpoint/2010/main" val="247597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B01D4-50C8-4F17-2F39-03DAB3DCF40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FE9D9F6-75FF-99D1-80AE-CD68A2DF685F}"/>
              </a:ext>
            </a:extLst>
          </p:cNvPr>
          <p:cNvSpPr>
            <a:spLocks noGrp="1"/>
          </p:cNvSpPr>
          <p:nvPr>
            <p:ph type="title"/>
          </p:nvPr>
        </p:nvSpPr>
        <p:spPr/>
        <p:txBody>
          <a:bodyPr/>
          <a:lstStyle/>
          <a:p>
            <a:r>
              <a:rPr lang="en-US" sz="2800" dirty="0"/>
              <a:t>Abdominal wall defects</a:t>
            </a:r>
            <a:endParaRPr lang="en-NO"/>
          </a:p>
        </p:txBody>
      </p:sp>
      <p:sp>
        <p:nvSpPr>
          <p:cNvPr id="6" name="Content Placeholder 1">
            <a:extLst>
              <a:ext uri="{FF2B5EF4-FFF2-40B4-BE49-F238E27FC236}">
                <a16:creationId xmlns:a16="http://schemas.microsoft.com/office/drawing/2014/main" id="{C29FC552-B002-D308-E8A9-010258B7E0CA}"/>
              </a:ext>
            </a:extLst>
          </p:cNvPr>
          <p:cNvSpPr>
            <a:spLocks noGrp="1"/>
          </p:cNvSpPr>
          <p:nvPr>
            <p:ph idx="4294967295"/>
          </p:nvPr>
        </p:nvSpPr>
        <p:spPr>
          <a:xfrm>
            <a:off x="471033" y="4557492"/>
            <a:ext cx="3454565" cy="404747"/>
          </a:xfrm>
          <a:prstGeom prst="rect">
            <a:avLst/>
          </a:prstGeom>
        </p:spPr>
        <p:txBody>
          <a:bodyPr/>
          <a:lstStyle/>
          <a:p>
            <a:pPr marL="0" marR="0" lvl="0" indent="0" defTabSz="914400" rtl="0" eaLnBrk="1" fontAlgn="auto" latinLnBrk="0" hangingPunct="1">
              <a:lnSpc>
                <a:spcPct val="90000"/>
              </a:lnSpc>
              <a:spcBef>
                <a:spcPts val="1000"/>
              </a:spcBef>
              <a:spcAft>
                <a:spcPts val="0"/>
              </a:spcAft>
              <a:buClrTx/>
              <a:buSzTx/>
              <a:buFont typeface="Courier New" panose="02070309020205020404" pitchFamily="49" charset="0"/>
              <a:buNone/>
              <a:tabLst/>
              <a:defRPr/>
            </a:pPr>
            <a:r>
              <a:rPr kumimoji="0" lang="en-GB" i="0" u="none" strike="noStrike" kern="1200" cap="none" spc="0" normalizeH="0" baseline="0" noProof="0" dirty="0">
                <a:ln>
                  <a:noFill/>
                </a:ln>
                <a:effectLst/>
                <a:uLnTx/>
                <a:uFillTx/>
              </a:rPr>
              <a:t>Omphalocele</a:t>
            </a:r>
            <a:endParaRPr kumimoji="0" lang="en-NO" i="0" u="none" strike="noStrike" kern="1200" cap="none" spc="0" normalizeH="0" baseline="0" noProof="0">
              <a:ln>
                <a:noFill/>
              </a:ln>
              <a:effectLst/>
              <a:uLnTx/>
              <a:uFillTx/>
            </a:endParaRPr>
          </a:p>
        </p:txBody>
      </p:sp>
      <p:sp>
        <p:nvSpPr>
          <p:cNvPr id="7" name="Content Placeholder 1">
            <a:extLst>
              <a:ext uri="{FF2B5EF4-FFF2-40B4-BE49-F238E27FC236}">
                <a16:creationId xmlns:a16="http://schemas.microsoft.com/office/drawing/2014/main" id="{093FB650-FC83-BB50-877D-A596B267D7D0}"/>
              </a:ext>
            </a:extLst>
          </p:cNvPr>
          <p:cNvSpPr txBox="1">
            <a:spLocks/>
          </p:cNvSpPr>
          <p:nvPr/>
        </p:nvSpPr>
        <p:spPr>
          <a:xfrm>
            <a:off x="4739145" y="4557491"/>
            <a:ext cx="2176128" cy="404747"/>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buNone/>
            </a:pPr>
            <a:r>
              <a:rPr lang="en-US" sz="1800" dirty="0"/>
              <a:t>Gastroschisis</a:t>
            </a:r>
          </a:p>
        </p:txBody>
      </p:sp>
      <p:sp>
        <p:nvSpPr>
          <p:cNvPr id="2" name="Content Placeholder 1">
            <a:extLst>
              <a:ext uri="{FF2B5EF4-FFF2-40B4-BE49-F238E27FC236}">
                <a16:creationId xmlns:a16="http://schemas.microsoft.com/office/drawing/2014/main" id="{AD2C7651-4E9D-B6F8-DC43-0149B94D2FD4}"/>
              </a:ext>
            </a:extLst>
          </p:cNvPr>
          <p:cNvSpPr txBox="1">
            <a:spLocks/>
          </p:cNvSpPr>
          <p:nvPr/>
        </p:nvSpPr>
        <p:spPr>
          <a:xfrm>
            <a:off x="5876368" y="6093587"/>
            <a:ext cx="2874065" cy="404747"/>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lgn="r">
              <a:buNone/>
            </a:pPr>
            <a:r>
              <a:rPr lang="en-US" sz="650" dirty="0"/>
              <a:t>© CDC–Beijing Medical University collaborative project.</a:t>
            </a:r>
          </a:p>
        </p:txBody>
      </p:sp>
      <p:pic>
        <p:nvPicPr>
          <p:cNvPr id="8" name="Content Placeholder 3">
            <a:extLst>
              <a:ext uri="{FF2B5EF4-FFF2-40B4-BE49-F238E27FC236}">
                <a16:creationId xmlns:a16="http://schemas.microsoft.com/office/drawing/2014/main" id="{00DA25C8-7519-C988-5F90-D1B9065D315F}"/>
              </a:ext>
            </a:extLst>
          </p:cNvPr>
          <p:cNvPicPr>
            <a:picLocks noChangeAspect="1"/>
          </p:cNvPicPr>
          <p:nvPr/>
        </p:nvPicPr>
        <p:blipFill rotWithShape="1">
          <a:blip r:embed="rId3"/>
          <a:srcRect l="51379" t="6075" r="5786" b="20388"/>
          <a:stretch/>
        </p:blipFill>
        <p:spPr>
          <a:xfrm>
            <a:off x="591668" y="1801906"/>
            <a:ext cx="4101353" cy="2731592"/>
          </a:xfrm>
          <a:prstGeom prst="rect">
            <a:avLst/>
          </a:prstGeom>
        </p:spPr>
      </p:pic>
      <p:pic>
        <p:nvPicPr>
          <p:cNvPr id="9" name="Picture 8">
            <a:extLst>
              <a:ext uri="{FF2B5EF4-FFF2-40B4-BE49-F238E27FC236}">
                <a16:creationId xmlns:a16="http://schemas.microsoft.com/office/drawing/2014/main" id="{C4C641F4-7D8E-7E5E-C05C-3F968F381361}"/>
              </a:ext>
            </a:extLst>
          </p:cNvPr>
          <p:cNvPicPr>
            <a:picLocks noChangeAspect="1"/>
          </p:cNvPicPr>
          <p:nvPr/>
        </p:nvPicPr>
        <p:blipFill rotWithShape="1">
          <a:blip r:embed="rId4"/>
          <a:srcRect t="1888"/>
          <a:stretch/>
        </p:blipFill>
        <p:spPr>
          <a:xfrm>
            <a:off x="4795117" y="1801906"/>
            <a:ext cx="3773780" cy="2731592"/>
          </a:xfrm>
          <a:prstGeom prst="rect">
            <a:avLst/>
          </a:prstGeom>
        </p:spPr>
      </p:pic>
      <p:sp>
        <p:nvSpPr>
          <p:cNvPr id="4" name="Oval 3">
            <a:extLst>
              <a:ext uri="{FF2B5EF4-FFF2-40B4-BE49-F238E27FC236}">
                <a16:creationId xmlns:a16="http://schemas.microsoft.com/office/drawing/2014/main" id="{8843E394-7F33-EFCA-8AAB-3E3BB9B69F70}"/>
              </a:ext>
            </a:extLst>
          </p:cNvPr>
          <p:cNvSpPr/>
          <p:nvPr/>
        </p:nvSpPr>
        <p:spPr>
          <a:xfrm>
            <a:off x="4253738" y="3997569"/>
            <a:ext cx="318262" cy="457199"/>
          </a:xfrm>
          <a:prstGeom prst="ellipse">
            <a:avLst/>
          </a:prstGeom>
          <a:solidFill>
            <a:srgbClr val="87AB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878026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121FFE-1F8A-FDB8-4989-F2F7645B4F56}"/>
              </a:ext>
            </a:extLst>
          </p:cNvPr>
          <p:cNvSpPr txBox="1">
            <a:spLocks/>
          </p:cNvSpPr>
          <p:nvPr/>
        </p:nvSpPr>
        <p:spPr>
          <a:xfrm>
            <a:off x="1347317" y="1587547"/>
            <a:ext cx="6147707" cy="823573"/>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accent3">
                    <a:lumMod val="50000"/>
                  </a:schemeClr>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accent3">
                    <a:lumMod val="50000"/>
                  </a:schemeClr>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accent3">
                    <a:lumMod val="50000"/>
                  </a:schemeClr>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lvl="0" indent="0" algn="ctr" defTabSz="429219" latinLnBrk="0">
              <a:lnSpc>
                <a:spcPts val="2300"/>
              </a:lnSpc>
              <a:spcBef>
                <a:spcPts val="0"/>
              </a:spcBef>
              <a:spcAft>
                <a:spcPts val="0"/>
              </a:spcAft>
              <a:buNone/>
              <a:defRPr/>
            </a:pPr>
            <a:r>
              <a:rPr lang="en-US" sz="1800" b="1" dirty="0">
                <a:solidFill>
                  <a:srgbClr val="A5A5A5">
                    <a:lumMod val="50000"/>
                  </a:srgbClr>
                </a:solidFill>
              </a:rPr>
              <a:t>All newborns will be assessed to provide individualized, evidence-based care.</a:t>
            </a:r>
          </a:p>
        </p:txBody>
      </p:sp>
      <p:pic>
        <p:nvPicPr>
          <p:cNvPr id="3" name="Picture 2">
            <a:extLst>
              <a:ext uri="{FF2B5EF4-FFF2-40B4-BE49-F238E27FC236}">
                <a16:creationId xmlns:a16="http://schemas.microsoft.com/office/drawing/2014/main" id="{3A867C0D-B2D5-53C3-C0E2-52D9DF52DC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6233" y="2411120"/>
            <a:ext cx="3027425" cy="3984565"/>
          </a:xfrm>
          <a:prstGeom prst="rect">
            <a:avLst/>
          </a:prstGeom>
          <a:ln>
            <a:solidFill>
              <a:schemeClr val="bg1">
                <a:lumMod val="75000"/>
              </a:schemeClr>
            </a:solidFill>
          </a:ln>
        </p:spPr>
      </p:pic>
      <p:sp>
        <p:nvSpPr>
          <p:cNvPr id="4" name="Oval 3">
            <a:extLst>
              <a:ext uri="{FF2B5EF4-FFF2-40B4-BE49-F238E27FC236}">
                <a16:creationId xmlns:a16="http://schemas.microsoft.com/office/drawing/2014/main" id="{8862FD1B-BA26-9EEB-8E84-0CB09F7327DC}"/>
              </a:ext>
            </a:extLst>
          </p:cNvPr>
          <p:cNvSpPr/>
          <p:nvPr/>
        </p:nvSpPr>
        <p:spPr>
          <a:xfrm>
            <a:off x="6135678" y="2986121"/>
            <a:ext cx="1801274" cy="570745"/>
          </a:xfrm>
          <a:prstGeom prst="ellipse">
            <a:avLst/>
          </a:prstGeom>
          <a:noFill/>
          <a:ln w="28575">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9219" eaLnBrk="1" fontAlgn="auto" hangingPunct="1">
              <a:spcBef>
                <a:spcPts val="0"/>
              </a:spcBef>
              <a:spcAft>
                <a:spcPts val="0"/>
              </a:spcAft>
              <a:defRPr/>
            </a:pPr>
            <a:endParaRPr lang="en-US" sz="1554" dirty="0"/>
          </a:p>
        </p:txBody>
      </p:sp>
      <p:sp>
        <p:nvSpPr>
          <p:cNvPr id="9" name="Title 5">
            <a:extLst>
              <a:ext uri="{FF2B5EF4-FFF2-40B4-BE49-F238E27FC236}">
                <a16:creationId xmlns:a16="http://schemas.microsoft.com/office/drawing/2014/main" id="{DD28A1C5-5015-1537-F9CF-32CF31C62942}"/>
              </a:ext>
            </a:extLst>
          </p:cNvPr>
          <p:cNvSpPr>
            <a:spLocks noGrp="1"/>
          </p:cNvSpPr>
          <p:nvPr>
            <p:ph type="title"/>
          </p:nvPr>
        </p:nvSpPr>
        <p:spPr>
          <a:xfrm>
            <a:off x="0" y="0"/>
            <a:ext cx="9144000" cy="1707356"/>
          </a:xfrm>
          <a:prstGeom prst="rect">
            <a:avLst/>
          </a:prstGeom>
        </p:spPr>
        <p:txBody>
          <a:bodyPr/>
          <a:lstStyle/>
          <a:p>
            <a:pPr algn="ctr"/>
            <a:r>
              <a:rPr lang="en-GB" sz="4000" dirty="0"/>
              <a:t>Goal and </a:t>
            </a:r>
            <a:r>
              <a:rPr lang="nb-NO" sz="4000"/>
              <a:t>l</a:t>
            </a:r>
            <a:r>
              <a:rPr lang="en-NO" sz="4000"/>
              <a:t>earning </a:t>
            </a:r>
            <a:r>
              <a:rPr lang="en-GB" sz="4000" dirty="0"/>
              <a:t>outcomes</a:t>
            </a:r>
            <a:endParaRPr lang="en-NO" sz="4000"/>
          </a:p>
        </p:txBody>
      </p:sp>
      <p:sp>
        <p:nvSpPr>
          <p:cNvPr id="11" name="Content Placeholder 1">
            <a:extLst>
              <a:ext uri="{FF2B5EF4-FFF2-40B4-BE49-F238E27FC236}">
                <a16:creationId xmlns:a16="http://schemas.microsoft.com/office/drawing/2014/main" id="{60D394AD-F063-46DA-8D40-582D37D15B75}"/>
              </a:ext>
            </a:extLst>
          </p:cNvPr>
          <p:cNvSpPr txBox="1">
            <a:spLocks/>
          </p:cNvSpPr>
          <p:nvPr/>
        </p:nvSpPr>
        <p:spPr>
          <a:xfrm>
            <a:off x="3244717" y="2451263"/>
            <a:ext cx="1927382" cy="977737"/>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accent3">
                    <a:lumMod val="50000"/>
                  </a:schemeClr>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accent3">
                    <a:lumMod val="50000"/>
                  </a:schemeClr>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accent3">
                    <a:lumMod val="50000"/>
                  </a:schemeClr>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a:lnSpc>
                <a:spcPts val="2300"/>
              </a:lnSpc>
              <a:spcBef>
                <a:spcPts val="1500"/>
              </a:spcBef>
            </a:pPr>
            <a:r>
              <a:rPr lang="en-US" sz="1800" b="1" dirty="0">
                <a:solidFill>
                  <a:srgbClr val="A5A5A5">
                    <a:lumMod val="50000"/>
                  </a:srgbClr>
                </a:solidFill>
              </a:rPr>
              <a:t>Monitor</a:t>
            </a:r>
            <a:r>
              <a:rPr lang="en-US" sz="1800" dirty="0">
                <a:solidFill>
                  <a:schemeClr val="tx1"/>
                </a:solidFill>
              </a:rPr>
              <a:t> </a:t>
            </a:r>
            <a:br>
              <a:rPr lang="en-US" sz="1800" dirty="0">
                <a:solidFill>
                  <a:schemeClr val="tx1"/>
                </a:solidFill>
              </a:rPr>
            </a:br>
            <a:r>
              <a:rPr lang="en-US" sz="1800" dirty="0">
                <a:solidFill>
                  <a:schemeClr val="tx1"/>
                </a:solidFill>
              </a:rPr>
              <a:t>with mother </a:t>
            </a:r>
            <a:br>
              <a:rPr lang="en-US" sz="1800" dirty="0">
                <a:solidFill>
                  <a:schemeClr val="tx1"/>
                </a:solidFill>
              </a:rPr>
            </a:br>
            <a:r>
              <a:rPr lang="en-US" sz="1800" dirty="0">
                <a:solidFill>
                  <a:schemeClr val="tx1"/>
                </a:solidFill>
              </a:rPr>
              <a:t>in first hour</a:t>
            </a:r>
          </a:p>
        </p:txBody>
      </p:sp>
      <p:pic>
        <p:nvPicPr>
          <p:cNvPr id="13" name="Picture 12">
            <a:extLst>
              <a:ext uri="{FF2B5EF4-FFF2-40B4-BE49-F238E27FC236}">
                <a16:creationId xmlns:a16="http://schemas.microsoft.com/office/drawing/2014/main" id="{6A88A3A4-C78C-D301-D82F-382E2DEEAE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412" y="2469834"/>
            <a:ext cx="2240968" cy="3984565"/>
          </a:xfrm>
          <a:prstGeom prst="rect">
            <a:avLst/>
          </a:prstGeom>
          <a:solidFill>
            <a:schemeClr val="bg1"/>
          </a:solidFill>
          <a:ln w="9525">
            <a:solidFill>
              <a:schemeClr val="bg1">
                <a:lumMod val="75000"/>
              </a:schemeClr>
            </a:solidFill>
          </a:ln>
        </p:spPr>
      </p:pic>
      <p:sp>
        <p:nvSpPr>
          <p:cNvPr id="14" name="Oval 13">
            <a:extLst>
              <a:ext uri="{FF2B5EF4-FFF2-40B4-BE49-F238E27FC236}">
                <a16:creationId xmlns:a16="http://schemas.microsoft.com/office/drawing/2014/main" id="{035222AA-05C6-0724-FAA0-23D7F8E4F9D7}"/>
              </a:ext>
            </a:extLst>
          </p:cNvPr>
          <p:cNvSpPr/>
          <p:nvPr/>
        </p:nvSpPr>
        <p:spPr>
          <a:xfrm>
            <a:off x="6720904" y="4096836"/>
            <a:ext cx="624502" cy="248742"/>
          </a:xfrm>
          <a:prstGeom prst="ellipse">
            <a:avLst/>
          </a:prstGeom>
          <a:noFill/>
          <a:ln w="28575">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9219" eaLnBrk="1" fontAlgn="auto" hangingPunct="1">
              <a:spcBef>
                <a:spcPts val="0"/>
              </a:spcBef>
              <a:spcAft>
                <a:spcPts val="0"/>
              </a:spcAft>
              <a:defRPr/>
            </a:pPr>
            <a:endParaRPr lang="en-US" sz="1554" dirty="0"/>
          </a:p>
        </p:txBody>
      </p:sp>
      <p:sp>
        <p:nvSpPr>
          <p:cNvPr id="15" name="Oval 14">
            <a:extLst>
              <a:ext uri="{FF2B5EF4-FFF2-40B4-BE49-F238E27FC236}">
                <a16:creationId xmlns:a16="http://schemas.microsoft.com/office/drawing/2014/main" id="{4564D694-2C81-DC24-B685-BBD6CCB6BC77}"/>
              </a:ext>
            </a:extLst>
          </p:cNvPr>
          <p:cNvSpPr/>
          <p:nvPr/>
        </p:nvSpPr>
        <p:spPr>
          <a:xfrm>
            <a:off x="6720903" y="5218120"/>
            <a:ext cx="624502" cy="241227"/>
          </a:xfrm>
          <a:prstGeom prst="ellipse">
            <a:avLst/>
          </a:prstGeom>
          <a:noFill/>
          <a:ln w="28575">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9219" eaLnBrk="1" fontAlgn="auto" hangingPunct="1">
              <a:spcBef>
                <a:spcPts val="0"/>
              </a:spcBef>
              <a:spcAft>
                <a:spcPts val="0"/>
              </a:spcAft>
              <a:defRPr/>
            </a:pPr>
            <a:endParaRPr lang="en-US" sz="1554" dirty="0"/>
          </a:p>
        </p:txBody>
      </p:sp>
      <p:sp>
        <p:nvSpPr>
          <p:cNvPr id="16" name="Oval 15">
            <a:extLst>
              <a:ext uri="{FF2B5EF4-FFF2-40B4-BE49-F238E27FC236}">
                <a16:creationId xmlns:a16="http://schemas.microsoft.com/office/drawing/2014/main" id="{5EDB9050-C4AA-4828-77D5-D719B17B329E}"/>
              </a:ext>
            </a:extLst>
          </p:cNvPr>
          <p:cNvSpPr/>
          <p:nvPr/>
        </p:nvSpPr>
        <p:spPr>
          <a:xfrm>
            <a:off x="1431311" y="5167172"/>
            <a:ext cx="479222" cy="292175"/>
          </a:xfrm>
          <a:prstGeom prst="ellipse">
            <a:avLst/>
          </a:prstGeom>
          <a:noFill/>
          <a:ln w="28575">
            <a:solidFill>
              <a:srgbClr val="1C86A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9219" eaLnBrk="1" fontAlgn="auto" hangingPunct="1">
              <a:spcBef>
                <a:spcPts val="0"/>
              </a:spcBef>
              <a:spcAft>
                <a:spcPts val="0"/>
              </a:spcAft>
              <a:defRPr/>
            </a:pPr>
            <a:endParaRPr lang="en-US" sz="1554" dirty="0"/>
          </a:p>
        </p:txBody>
      </p:sp>
      <p:cxnSp>
        <p:nvCxnSpPr>
          <p:cNvPr id="20" name="Straight Connector 19">
            <a:extLst>
              <a:ext uri="{FF2B5EF4-FFF2-40B4-BE49-F238E27FC236}">
                <a16:creationId xmlns:a16="http://schemas.microsoft.com/office/drawing/2014/main" id="{7025FAE1-03EC-7670-C3AD-E80B75B8F35E}"/>
              </a:ext>
            </a:extLst>
          </p:cNvPr>
          <p:cNvCxnSpPr>
            <a:cxnSpLocks/>
          </p:cNvCxnSpPr>
          <p:nvPr/>
        </p:nvCxnSpPr>
        <p:spPr>
          <a:xfrm flipH="1">
            <a:off x="4719711" y="4260630"/>
            <a:ext cx="2012015" cy="376765"/>
          </a:xfrm>
          <a:prstGeom prst="line">
            <a:avLst/>
          </a:prstGeom>
          <a:ln w="28575">
            <a:solidFill>
              <a:schemeClr val="accent2">
                <a:lumMod val="75000"/>
              </a:schemeClr>
            </a:solidFill>
            <a:head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0D3F4A4-C3E1-01E5-13BB-2B17609C7E48}"/>
              </a:ext>
            </a:extLst>
          </p:cNvPr>
          <p:cNvCxnSpPr>
            <a:cxnSpLocks/>
          </p:cNvCxnSpPr>
          <p:nvPr/>
        </p:nvCxnSpPr>
        <p:spPr>
          <a:xfrm flipH="1" flipV="1">
            <a:off x="4719711" y="4818185"/>
            <a:ext cx="2001192" cy="500485"/>
          </a:xfrm>
          <a:prstGeom prst="line">
            <a:avLst/>
          </a:prstGeom>
          <a:ln w="28575">
            <a:solidFill>
              <a:schemeClr val="accent2">
                <a:lumMod val="75000"/>
              </a:schemeClr>
            </a:solidFill>
            <a:head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F4E7A97-9E33-B160-F369-6F394AA5206A}"/>
              </a:ext>
            </a:extLst>
          </p:cNvPr>
          <p:cNvCxnSpPr>
            <a:cxnSpLocks/>
            <a:stCxn id="16" idx="7"/>
          </p:cNvCxnSpPr>
          <p:nvPr/>
        </p:nvCxnSpPr>
        <p:spPr>
          <a:xfrm flipV="1">
            <a:off x="1840353" y="2665828"/>
            <a:ext cx="1478678" cy="2544132"/>
          </a:xfrm>
          <a:prstGeom prst="line">
            <a:avLst/>
          </a:prstGeom>
          <a:ln w="28575">
            <a:solidFill>
              <a:schemeClr val="accent2">
                <a:lumMod val="75000"/>
              </a:schemeClr>
            </a:solidFill>
            <a:head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99D4436-BA57-E1BA-BED2-C2A1E1F68C62}"/>
              </a:ext>
            </a:extLst>
          </p:cNvPr>
          <p:cNvCxnSpPr>
            <a:cxnSpLocks/>
          </p:cNvCxnSpPr>
          <p:nvPr/>
        </p:nvCxnSpPr>
        <p:spPr>
          <a:xfrm flipH="1">
            <a:off x="4445391" y="3294903"/>
            <a:ext cx="1690287" cy="376765"/>
          </a:xfrm>
          <a:prstGeom prst="line">
            <a:avLst/>
          </a:prstGeom>
          <a:ln w="28575">
            <a:solidFill>
              <a:schemeClr val="accent2">
                <a:lumMod val="75000"/>
              </a:schemeClr>
            </a:solidFill>
            <a:head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C3F0393-90C9-53D1-9930-BD12B985CBB9}"/>
              </a:ext>
            </a:extLst>
          </p:cNvPr>
          <p:cNvSpPr txBox="1"/>
          <p:nvPr/>
        </p:nvSpPr>
        <p:spPr>
          <a:xfrm>
            <a:off x="3262622" y="3492651"/>
            <a:ext cx="2120094" cy="1284967"/>
          </a:xfrm>
          <a:prstGeom prst="rect">
            <a:avLst/>
          </a:prstGeom>
          <a:noFill/>
        </p:spPr>
        <p:txBody>
          <a:bodyPr wrap="square" rtlCol="0">
            <a:spAutoFit/>
          </a:bodyPr>
          <a:lstStyle/>
          <a:p>
            <a:pPr marL="162000" indent="-162000" defTabSz="652795" latinLnBrk="1">
              <a:lnSpc>
                <a:spcPts val="2300"/>
              </a:lnSpc>
              <a:spcBef>
                <a:spcPts val="1500"/>
              </a:spcBef>
              <a:spcAft>
                <a:spcPts val="245"/>
              </a:spcAft>
              <a:buFont typeface="Arial" panose="020B0604020202020204" pitchFamily="34" charset="0"/>
              <a:buChar char="•"/>
            </a:pPr>
            <a:r>
              <a:rPr lang="en-US" b="1" dirty="0">
                <a:solidFill>
                  <a:srgbClr val="A5A5A5">
                    <a:lumMod val="50000"/>
                  </a:srgbClr>
                </a:solidFill>
                <a:latin typeface="Arial" panose="020B0604020202020204" pitchFamily="34" charset="0"/>
                <a:cs typeface="Arial" panose="020B0604020202020204" pitchFamily="34" charset="0"/>
              </a:rPr>
              <a:t>Assess, </a:t>
            </a:r>
            <a:br>
              <a:rPr lang="en-US" b="1"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prevent disease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and classify</a:t>
            </a:r>
          </a:p>
          <a:p>
            <a:pPr marL="285750" indent="-285750">
              <a:lnSpc>
                <a:spcPts val="2300"/>
              </a:lnSpc>
              <a:buFont typeface="Arial" panose="020B0604020202020204" pitchFamily="34" charset="0"/>
              <a:buChar char="•"/>
            </a:pPr>
            <a:endParaRPr lang="en-NO"/>
          </a:p>
        </p:txBody>
      </p:sp>
      <p:sp>
        <p:nvSpPr>
          <p:cNvPr id="26" name="TextBox 25">
            <a:extLst>
              <a:ext uri="{FF2B5EF4-FFF2-40B4-BE49-F238E27FC236}">
                <a16:creationId xmlns:a16="http://schemas.microsoft.com/office/drawing/2014/main" id="{AC2E97AB-79E8-714B-125C-A3C42F969A2E}"/>
              </a:ext>
            </a:extLst>
          </p:cNvPr>
          <p:cNvSpPr txBox="1"/>
          <p:nvPr/>
        </p:nvSpPr>
        <p:spPr>
          <a:xfrm>
            <a:off x="3244717" y="4526697"/>
            <a:ext cx="1763865" cy="1284967"/>
          </a:xfrm>
          <a:prstGeom prst="rect">
            <a:avLst/>
          </a:prstGeom>
          <a:noFill/>
        </p:spPr>
        <p:txBody>
          <a:bodyPr wrap="square" rtlCol="0">
            <a:spAutoFit/>
          </a:bodyPr>
          <a:lstStyle/>
          <a:p>
            <a:pPr marL="162000" indent="-162000" defTabSz="652795" latinLnBrk="1">
              <a:lnSpc>
                <a:spcPts val="2300"/>
              </a:lnSpc>
              <a:spcBef>
                <a:spcPts val="1500"/>
              </a:spcBef>
              <a:spcAft>
                <a:spcPts val="245"/>
              </a:spcAft>
              <a:buFont typeface="Arial" panose="020B0604020202020204" pitchFamily="34" charset="0"/>
              <a:buChar char="•"/>
            </a:pPr>
            <a:r>
              <a:rPr lang="en-US" b="1" dirty="0">
                <a:solidFill>
                  <a:srgbClr val="A5A5A5">
                    <a:lumMod val="50000"/>
                  </a:srgbClr>
                </a:solidFill>
                <a:latin typeface="Arial" panose="020B0604020202020204" pitchFamily="34" charset="0"/>
                <a:cs typeface="Arial" panose="020B0604020202020204" pitchFamily="34" charset="0"/>
              </a:rPr>
              <a:t>Re-assess</a:t>
            </a:r>
            <a:r>
              <a:rPr lang="en-US" b="1" dirty="0">
                <a:latin typeface="Arial" panose="020B0604020202020204" pitchFamily="34" charset="0"/>
                <a:cs typeface="Arial" panose="020B0604020202020204" pitchFamily="34" charset="0"/>
              </a:rPr>
              <a:t> </a:t>
            </a:r>
            <a:br>
              <a:rPr lang="en-US" b="1"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daily until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discharge</a:t>
            </a:r>
          </a:p>
          <a:p>
            <a:pPr marL="285750" indent="-285750">
              <a:lnSpc>
                <a:spcPts val="2300"/>
              </a:lnSpc>
              <a:buFont typeface="Arial" panose="020B0604020202020204" pitchFamily="34" charset="0"/>
              <a:buChar char="•"/>
            </a:pPr>
            <a:endParaRPr lang="en-NO"/>
          </a:p>
        </p:txBody>
      </p:sp>
    </p:spTree>
    <p:extLst>
      <p:ext uri="{BB962C8B-B14F-4D97-AF65-F5344CB8AC3E}">
        <p14:creationId xmlns:p14="http://schemas.microsoft.com/office/powerpoint/2010/main" val="391113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21" presetClass="entr" presetSubtype="1" fill="hold" grpId="1"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heel(1)">
                                      <p:cBhvr>
                                        <p:cTn id="13" dur="20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childTnLst>
                                </p:cTn>
                              </p:par>
                              <p:par>
                                <p:cTn id="22" presetID="21" presetClass="entr" presetSubtype="1" fill="hold" grpId="1"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heel(1)">
                                      <p:cBhvr>
                                        <p:cTn id="24" dur="2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21" presetClass="entr" presetSubtype="1" fill="hold" grpId="1"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heel(1)">
                                      <p:cBhvr>
                                        <p:cTn id="35" dur="20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childTnLst>
                                </p:cTn>
                              </p:par>
                              <p:par>
                                <p:cTn id="40" presetID="21" presetClass="entr" presetSubtype="1" fill="hold" grpId="1"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heel(1)">
                                      <p:cBhvr>
                                        <p:cTn id="4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1" grpId="0"/>
      <p:bldP spid="14" grpId="0" animBg="1"/>
      <p:bldP spid="14" grpId="1" animBg="1"/>
      <p:bldP spid="15" grpId="0" animBg="1"/>
      <p:bldP spid="15" grpId="1" animBg="1"/>
      <p:bldP spid="16" grpId="0" animBg="1"/>
      <p:bldP spid="16" grpId="1" animBg="1"/>
      <p:bldP spid="24" grpId="0"/>
      <p:bldP spid="2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5A398-636B-BA0E-2420-B8F35445845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BAD8A5E-0D34-4860-DE2B-0E5889A93A2A}"/>
              </a:ext>
            </a:extLst>
          </p:cNvPr>
          <p:cNvSpPr>
            <a:spLocks noGrp="1"/>
          </p:cNvSpPr>
          <p:nvPr>
            <p:ph type="title"/>
          </p:nvPr>
        </p:nvSpPr>
        <p:spPr/>
        <p:txBody>
          <a:bodyPr/>
          <a:lstStyle/>
          <a:p>
            <a:r>
              <a:rPr lang="en-US" sz="2800" dirty="0"/>
              <a:t>Imperforate anus</a:t>
            </a:r>
            <a:endParaRPr lang="en-NO"/>
          </a:p>
        </p:txBody>
      </p:sp>
      <p:sp>
        <p:nvSpPr>
          <p:cNvPr id="2" name="Content Placeholder 1">
            <a:extLst>
              <a:ext uri="{FF2B5EF4-FFF2-40B4-BE49-F238E27FC236}">
                <a16:creationId xmlns:a16="http://schemas.microsoft.com/office/drawing/2014/main" id="{0943F759-CE0E-5F7A-AB35-8328DDAF4D48}"/>
              </a:ext>
            </a:extLst>
          </p:cNvPr>
          <p:cNvSpPr txBox="1">
            <a:spLocks/>
          </p:cNvSpPr>
          <p:nvPr/>
        </p:nvSpPr>
        <p:spPr>
          <a:xfrm>
            <a:off x="5876368" y="6093587"/>
            <a:ext cx="2874065" cy="404747"/>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lgn="r">
              <a:buNone/>
            </a:pPr>
            <a:r>
              <a:rPr lang="en-US" sz="650" dirty="0"/>
              <a:t>© Stanford Newborn Nursery photo gallery</a:t>
            </a:r>
          </a:p>
        </p:txBody>
      </p:sp>
      <p:sp>
        <p:nvSpPr>
          <p:cNvPr id="12" name="Content Placeholder 1">
            <a:extLst>
              <a:ext uri="{FF2B5EF4-FFF2-40B4-BE49-F238E27FC236}">
                <a16:creationId xmlns:a16="http://schemas.microsoft.com/office/drawing/2014/main" id="{9544CB00-90B1-DE55-F5F4-3A0EA0AD9FB3}"/>
              </a:ext>
            </a:extLst>
          </p:cNvPr>
          <p:cNvSpPr txBox="1">
            <a:spLocks/>
          </p:cNvSpPr>
          <p:nvPr/>
        </p:nvSpPr>
        <p:spPr>
          <a:xfrm>
            <a:off x="450216" y="4634445"/>
            <a:ext cx="3454565" cy="404747"/>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defTabSz="914400" latinLnBrk="0">
              <a:lnSpc>
                <a:spcPct val="90000"/>
              </a:lnSpc>
              <a:spcAft>
                <a:spcPts val="0"/>
              </a:spcAft>
              <a:buFont typeface="Courier New" panose="02070309020205020404" pitchFamily="49" charset="0"/>
              <a:buNone/>
              <a:defRPr/>
            </a:pPr>
            <a:r>
              <a:rPr lang="en-GB" sz="1800" dirty="0"/>
              <a:t>Imperforate anus</a:t>
            </a:r>
          </a:p>
        </p:txBody>
      </p:sp>
      <p:sp>
        <p:nvSpPr>
          <p:cNvPr id="13" name="Content Placeholder 1">
            <a:extLst>
              <a:ext uri="{FF2B5EF4-FFF2-40B4-BE49-F238E27FC236}">
                <a16:creationId xmlns:a16="http://schemas.microsoft.com/office/drawing/2014/main" id="{B3D078BB-CD5E-9A1A-B108-8F6AD6CA05A8}"/>
              </a:ext>
            </a:extLst>
          </p:cNvPr>
          <p:cNvSpPr txBox="1">
            <a:spLocks/>
          </p:cNvSpPr>
          <p:nvPr/>
        </p:nvSpPr>
        <p:spPr>
          <a:xfrm>
            <a:off x="3558145" y="4611283"/>
            <a:ext cx="2176128" cy="404747"/>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buNone/>
            </a:pPr>
            <a:r>
              <a:rPr lang="en-US" sz="1800" dirty="0"/>
              <a:t>Normal anus</a:t>
            </a:r>
          </a:p>
        </p:txBody>
      </p:sp>
      <p:pic>
        <p:nvPicPr>
          <p:cNvPr id="14" name="Content Placeholder 6">
            <a:extLst>
              <a:ext uri="{FF2B5EF4-FFF2-40B4-BE49-F238E27FC236}">
                <a16:creationId xmlns:a16="http://schemas.microsoft.com/office/drawing/2014/main" id="{5AE48923-8678-5659-0341-0378E27C72DF}"/>
              </a:ext>
            </a:extLst>
          </p:cNvPr>
          <p:cNvPicPr>
            <a:picLocks noChangeAspect="1"/>
          </p:cNvPicPr>
          <p:nvPr/>
        </p:nvPicPr>
        <p:blipFill>
          <a:blip r:embed="rId3"/>
          <a:stretch>
            <a:fillRect/>
          </a:stretch>
        </p:blipFill>
        <p:spPr>
          <a:xfrm>
            <a:off x="517708" y="1729174"/>
            <a:ext cx="2939970" cy="2858947"/>
          </a:xfrm>
          <a:prstGeom prst="rect">
            <a:avLst/>
          </a:prstGeom>
        </p:spPr>
      </p:pic>
      <p:pic>
        <p:nvPicPr>
          <p:cNvPr id="15" name="Picture 14">
            <a:extLst>
              <a:ext uri="{FF2B5EF4-FFF2-40B4-BE49-F238E27FC236}">
                <a16:creationId xmlns:a16="http://schemas.microsoft.com/office/drawing/2014/main" id="{3E2623D9-AAAE-B255-40C1-C175F8D7A2C2}"/>
              </a:ext>
            </a:extLst>
          </p:cNvPr>
          <p:cNvPicPr>
            <a:picLocks noChangeAspect="1"/>
          </p:cNvPicPr>
          <p:nvPr/>
        </p:nvPicPr>
        <p:blipFill>
          <a:blip r:embed="rId4"/>
          <a:stretch>
            <a:fillRect/>
          </a:stretch>
        </p:blipFill>
        <p:spPr>
          <a:xfrm>
            <a:off x="3614117" y="1729175"/>
            <a:ext cx="2600087" cy="2858946"/>
          </a:xfrm>
          <a:prstGeom prst="rect">
            <a:avLst/>
          </a:prstGeom>
        </p:spPr>
      </p:pic>
    </p:spTree>
    <p:extLst>
      <p:ext uri="{BB962C8B-B14F-4D97-AF65-F5344CB8AC3E}">
        <p14:creationId xmlns:p14="http://schemas.microsoft.com/office/powerpoint/2010/main" val="79188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3D241C-A02F-44BC-4581-ED46AD7D6348}"/>
              </a:ext>
            </a:extLst>
          </p:cNvPr>
          <p:cNvSpPr>
            <a:spLocks noGrp="1"/>
          </p:cNvSpPr>
          <p:nvPr>
            <p:ph type="title"/>
          </p:nvPr>
        </p:nvSpPr>
        <p:spPr/>
        <p:txBody>
          <a:bodyPr/>
          <a:lstStyle/>
          <a:p>
            <a:r>
              <a:rPr lang="en-US" sz="2800" dirty="0"/>
              <a:t>Musculoskeletal abnormalities</a:t>
            </a:r>
            <a:endParaRPr lang="en-NO"/>
          </a:p>
        </p:txBody>
      </p:sp>
      <p:sp>
        <p:nvSpPr>
          <p:cNvPr id="4" name="Content Placeholder 1">
            <a:extLst>
              <a:ext uri="{FF2B5EF4-FFF2-40B4-BE49-F238E27FC236}">
                <a16:creationId xmlns:a16="http://schemas.microsoft.com/office/drawing/2014/main" id="{C3B4C463-8202-26F2-30B8-FFD1A03CF431}"/>
              </a:ext>
            </a:extLst>
          </p:cNvPr>
          <p:cNvSpPr txBox="1">
            <a:spLocks/>
          </p:cNvSpPr>
          <p:nvPr/>
        </p:nvSpPr>
        <p:spPr>
          <a:xfrm>
            <a:off x="417242" y="3774409"/>
            <a:ext cx="2998310" cy="1214726"/>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defTabSz="914400" latinLnBrk="0">
              <a:lnSpc>
                <a:spcPct val="90000"/>
              </a:lnSpc>
              <a:spcAft>
                <a:spcPts val="0"/>
              </a:spcAft>
              <a:buFont typeface="Courier New" panose="02070309020205020404" pitchFamily="49" charset="0"/>
              <a:buNone/>
              <a:defRPr/>
            </a:pPr>
            <a:r>
              <a:rPr lang="en-GB" sz="1800" dirty="0"/>
              <a:t>Congenital absence of digits (fourth and fifth fingers)</a:t>
            </a:r>
          </a:p>
        </p:txBody>
      </p:sp>
      <p:sp>
        <p:nvSpPr>
          <p:cNvPr id="5" name="Content Placeholder 1">
            <a:extLst>
              <a:ext uri="{FF2B5EF4-FFF2-40B4-BE49-F238E27FC236}">
                <a16:creationId xmlns:a16="http://schemas.microsoft.com/office/drawing/2014/main" id="{17681127-7AE4-E437-32E3-277AD83F1A1F}"/>
              </a:ext>
            </a:extLst>
          </p:cNvPr>
          <p:cNvSpPr txBox="1">
            <a:spLocks/>
          </p:cNvSpPr>
          <p:nvPr/>
        </p:nvSpPr>
        <p:spPr>
          <a:xfrm>
            <a:off x="3307979" y="5188558"/>
            <a:ext cx="3355091" cy="404747"/>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buNone/>
            </a:pPr>
            <a:r>
              <a:rPr lang="en-US" sz="1800" dirty="0"/>
              <a:t>Club foot talipes equinovarus</a:t>
            </a:r>
          </a:p>
        </p:txBody>
      </p:sp>
      <p:pic>
        <p:nvPicPr>
          <p:cNvPr id="8" name="Content Placeholder 3">
            <a:extLst>
              <a:ext uri="{FF2B5EF4-FFF2-40B4-BE49-F238E27FC236}">
                <a16:creationId xmlns:a16="http://schemas.microsoft.com/office/drawing/2014/main" id="{1BB6545F-FD6F-F087-A358-4A5B53986B6C}"/>
              </a:ext>
            </a:extLst>
          </p:cNvPr>
          <p:cNvPicPr>
            <a:picLocks noChangeAspect="1"/>
          </p:cNvPicPr>
          <p:nvPr/>
        </p:nvPicPr>
        <p:blipFill rotWithShape="1">
          <a:blip r:embed="rId3"/>
          <a:srcRect l="1413" t="3692" r="51816" b="10181"/>
          <a:stretch/>
        </p:blipFill>
        <p:spPr>
          <a:xfrm>
            <a:off x="517715" y="1735898"/>
            <a:ext cx="2790265" cy="2038511"/>
          </a:xfrm>
          <a:prstGeom prst="rect">
            <a:avLst/>
          </a:prstGeom>
        </p:spPr>
      </p:pic>
      <p:sp>
        <p:nvSpPr>
          <p:cNvPr id="9" name="Content Placeholder 1">
            <a:extLst>
              <a:ext uri="{FF2B5EF4-FFF2-40B4-BE49-F238E27FC236}">
                <a16:creationId xmlns:a16="http://schemas.microsoft.com/office/drawing/2014/main" id="{228A85F5-F172-F251-84BD-0B5582751755}"/>
              </a:ext>
            </a:extLst>
          </p:cNvPr>
          <p:cNvSpPr txBox="1">
            <a:spLocks/>
          </p:cNvSpPr>
          <p:nvPr/>
        </p:nvSpPr>
        <p:spPr>
          <a:xfrm>
            <a:off x="1845801" y="3469344"/>
            <a:ext cx="1415062" cy="265622"/>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lgn="r">
              <a:buNone/>
            </a:pPr>
            <a:r>
              <a:rPr lang="en-US" sz="650" dirty="0">
                <a:solidFill>
                  <a:schemeClr val="bg1"/>
                </a:solidFill>
              </a:rPr>
              <a:t>© ECLAMC</a:t>
            </a:r>
          </a:p>
        </p:txBody>
      </p:sp>
      <p:pic>
        <p:nvPicPr>
          <p:cNvPr id="10" name="Picture 9">
            <a:extLst>
              <a:ext uri="{FF2B5EF4-FFF2-40B4-BE49-F238E27FC236}">
                <a16:creationId xmlns:a16="http://schemas.microsoft.com/office/drawing/2014/main" id="{1ADBD0CD-776A-4C32-9829-C391682B5799}"/>
              </a:ext>
            </a:extLst>
          </p:cNvPr>
          <p:cNvPicPr>
            <a:picLocks noChangeAspect="1"/>
          </p:cNvPicPr>
          <p:nvPr/>
        </p:nvPicPr>
        <p:blipFill rotWithShape="1">
          <a:blip r:embed="rId4"/>
          <a:srcRect l="3312" t="1986" r="6342" b="4416"/>
          <a:stretch/>
        </p:blipFill>
        <p:spPr>
          <a:xfrm>
            <a:off x="3415552" y="1741396"/>
            <a:ext cx="2904565" cy="3429000"/>
          </a:xfrm>
          <a:prstGeom prst="rect">
            <a:avLst/>
          </a:prstGeom>
        </p:spPr>
      </p:pic>
      <p:sp>
        <p:nvSpPr>
          <p:cNvPr id="12" name="Content Placeholder 1">
            <a:extLst>
              <a:ext uri="{FF2B5EF4-FFF2-40B4-BE49-F238E27FC236}">
                <a16:creationId xmlns:a16="http://schemas.microsoft.com/office/drawing/2014/main" id="{8C0E7DB1-2909-F718-F2C4-44A06DC2E982}"/>
              </a:ext>
            </a:extLst>
          </p:cNvPr>
          <p:cNvSpPr txBox="1">
            <a:spLocks/>
          </p:cNvSpPr>
          <p:nvPr/>
        </p:nvSpPr>
        <p:spPr>
          <a:xfrm>
            <a:off x="4197533" y="4844591"/>
            <a:ext cx="2131310" cy="265622"/>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lgn="r">
              <a:buNone/>
            </a:pPr>
            <a:r>
              <a:rPr lang="en-US" sz="650" dirty="0">
                <a:solidFill>
                  <a:schemeClr val="bg1"/>
                </a:solidFill>
              </a:rPr>
              <a:t>© Dr. Idalina Montes &amp; Dr. Rafael Longo (PR)</a:t>
            </a:r>
          </a:p>
        </p:txBody>
      </p:sp>
      <p:sp>
        <p:nvSpPr>
          <p:cNvPr id="2" name="Oval 1">
            <a:extLst>
              <a:ext uri="{FF2B5EF4-FFF2-40B4-BE49-F238E27FC236}">
                <a16:creationId xmlns:a16="http://schemas.microsoft.com/office/drawing/2014/main" id="{15C466A8-9D78-EB5F-F9B5-59B05DA40ABA}"/>
              </a:ext>
            </a:extLst>
          </p:cNvPr>
          <p:cNvSpPr/>
          <p:nvPr/>
        </p:nvSpPr>
        <p:spPr>
          <a:xfrm>
            <a:off x="2752761" y="3277670"/>
            <a:ext cx="318262" cy="349099"/>
          </a:xfrm>
          <a:prstGeom prst="ellipse">
            <a:avLst/>
          </a:prstGeom>
          <a:solidFill>
            <a:srgbClr val="B1B3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81322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00BA7C-1E7D-BA7B-168A-450B8384F8C8}"/>
              </a:ext>
            </a:extLst>
          </p:cNvPr>
          <p:cNvSpPr>
            <a:spLocks noGrp="1"/>
          </p:cNvSpPr>
          <p:nvPr>
            <p:ph type="title"/>
          </p:nvPr>
        </p:nvSpPr>
        <p:spPr/>
        <p:txBody>
          <a:bodyPr/>
          <a:lstStyle/>
          <a:p>
            <a:r>
              <a:rPr lang="en-US" sz="2800" dirty="0"/>
              <a:t>Musculoskeletal abnormalities</a:t>
            </a:r>
            <a:endParaRPr lang="en-NO"/>
          </a:p>
        </p:txBody>
      </p:sp>
      <p:sp>
        <p:nvSpPr>
          <p:cNvPr id="4" name="Content Placeholder 1">
            <a:extLst>
              <a:ext uri="{FF2B5EF4-FFF2-40B4-BE49-F238E27FC236}">
                <a16:creationId xmlns:a16="http://schemas.microsoft.com/office/drawing/2014/main" id="{A197CB2B-0761-860E-7279-2D62FAD0FC69}"/>
              </a:ext>
            </a:extLst>
          </p:cNvPr>
          <p:cNvSpPr txBox="1">
            <a:spLocks/>
          </p:cNvSpPr>
          <p:nvPr/>
        </p:nvSpPr>
        <p:spPr>
          <a:xfrm>
            <a:off x="423965" y="5439761"/>
            <a:ext cx="3993393" cy="1136552"/>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buNone/>
            </a:pPr>
            <a:r>
              <a:rPr lang="en-US" sz="1800" dirty="0"/>
              <a:t>Developmental dysplasia of the hip</a:t>
            </a:r>
          </a:p>
          <a:p>
            <a:pPr marL="0" indent="0">
              <a:buNone/>
            </a:pPr>
            <a:r>
              <a:rPr lang="en-US" sz="1800" dirty="0"/>
              <a:t>Galeazzi sign – unequal knee height</a:t>
            </a:r>
          </a:p>
        </p:txBody>
      </p:sp>
      <p:pic>
        <p:nvPicPr>
          <p:cNvPr id="6" name="Content Placeholder 4" descr="A picture containing person, indoor, diaper, skin&#10;&#10;Description automatically generated">
            <a:extLst>
              <a:ext uri="{FF2B5EF4-FFF2-40B4-BE49-F238E27FC236}">
                <a16:creationId xmlns:a16="http://schemas.microsoft.com/office/drawing/2014/main" id="{B426BFFC-5C47-AC18-912E-4F7645AEBE8A}"/>
              </a:ext>
            </a:extLst>
          </p:cNvPr>
          <p:cNvPicPr>
            <a:picLocks noChangeAspect="1"/>
          </p:cNvPicPr>
          <p:nvPr/>
        </p:nvPicPr>
        <p:blipFill>
          <a:blip r:embed="rId3"/>
          <a:stretch>
            <a:fillRect/>
          </a:stretch>
        </p:blipFill>
        <p:spPr>
          <a:xfrm>
            <a:off x="519047" y="1734853"/>
            <a:ext cx="4530175" cy="3665701"/>
          </a:xfrm>
          <a:prstGeom prst="rect">
            <a:avLst/>
          </a:prstGeom>
        </p:spPr>
      </p:pic>
      <p:sp>
        <p:nvSpPr>
          <p:cNvPr id="7" name="Content Placeholder 1">
            <a:extLst>
              <a:ext uri="{FF2B5EF4-FFF2-40B4-BE49-F238E27FC236}">
                <a16:creationId xmlns:a16="http://schemas.microsoft.com/office/drawing/2014/main" id="{5F74F742-EE37-03E0-A805-BC926C224E50}"/>
              </a:ext>
            </a:extLst>
          </p:cNvPr>
          <p:cNvSpPr txBox="1">
            <a:spLocks/>
          </p:cNvSpPr>
          <p:nvPr/>
        </p:nvSpPr>
        <p:spPr>
          <a:xfrm>
            <a:off x="2584408" y="5073722"/>
            <a:ext cx="2471538" cy="265622"/>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lgn="r">
              <a:buNone/>
            </a:pPr>
            <a:r>
              <a:rPr lang="en-US" sz="650" b="0" i="1" dirty="0">
                <a:solidFill>
                  <a:schemeClr val="bg1"/>
                </a:solidFill>
                <a:effectLst/>
              </a:rPr>
              <a:t>© </a:t>
            </a:r>
            <a:r>
              <a:rPr lang="en-US" sz="650" b="0" dirty="0">
                <a:solidFill>
                  <a:schemeClr val="bg1"/>
                </a:solidFill>
                <a:effectLst/>
              </a:rPr>
              <a:t>Stanford Newborn Nursery photo gallery</a:t>
            </a:r>
            <a:endParaRPr lang="en-US" sz="650" dirty="0">
              <a:solidFill>
                <a:schemeClr val="bg1"/>
              </a:solidFill>
            </a:endParaRPr>
          </a:p>
        </p:txBody>
      </p:sp>
    </p:spTree>
    <p:extLst>
      <p:ext uri="{BB962C8B-B14F-4D97-AF65-F5344CB8AC3E}">
        <p14:creationId xmlns:p14="http://schemas.microsoft.com/office/powerpoint/2010/main" val="31706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6460F8-49C3-6938-3D6C-2AB634CBE1FE}"/>
              </a:ext>
            </a:extLst>
          </p:cNvPr>
          <p:cNvSpPr>
            <a:spLocks noGrp="1"/>
          </p:cNvSpPr>
          <p:nvPr>
            <p:ph type="title"/>
          </p:nvPr>
        </p:nvSpPr>
        <p:spPr>
          <a:xfrm>
            <a:off x="1652450" y="281687"/>
            <a:ext cx="7410867" cy="1036800"/>
          </a:xfrm>
        </p:spPr>
        <p:txBody>
          <a:bodyPr/>
          <a:lstStyle/>
          <a:p>
            <a:r>
              <a:rPr lang="en-US" sz="2800" dirty="0"/>
              <a:t>Chromosomal abnormalities – trisomy 21</a:t>
            </a:r>
            <a:endParaRPr lang="en-NO"/>
          </a:p>
        </p:txBody>
      </p:sp>
      <p:pic>
        <p:nvPicPr>
          <p:cNvPr id="4" name="Content Placeholder 7">
            <a:extLst>
              <a:ext uri="{FF2B5EF4-FFF2-40B4-BE49-F238E27FC236}">
                <a16:creationId xmlns:a16="http://schemas.microsoft.com/office/drawing/2014/main" id="{94DB5C96-A4AC-1755-615E-E38F287494F2}"/>
              </a:ext>
            </a:extLst>
          </p:cNvPr>
          <p:cNvPicPr>
            <a:picLocks noChangeAspect="1"/>
          </p:cNvPicPr>
          <p:nvPr/>
        </p:nvPicPr>
        <p:blipFill>
          <a:blip r:embed="rId3"/>
          <a:stretch>
            <a:fillRect/>
          </a:stretch>
        </p:blipFill>
        <p:spPr>
          <a:xfrm>
            <a:off x="2440152" y="1734849"/>
            <a:ext cx="1774701" cy="2224075"/>
          </a:xfrm>
          <a:prstGeom prst="rect">
            <a:avLst/>
          </a:prstGeom>
        </p:spPr>
      </p:pic>
      <p:pic>
        <p:nvPicPr>
          <p:cNvPr id="5" name="Picture 4">
            <a:extLst>
              <a:ext uri="{FF2B5EF4-FFF2-40B4-BE49-F238E27FC236}">
                <a16:creationId xmlns:a16="http://schemas.microsoft.com/office/drawing/2014/main" id="{F365B212-D7C5-7D8E-529A-BE32112DDC18}"/>
              </a:ext>
            </a:extLst>
          </p:cNvPr>
          <p:cNvPicPr>
            <a:picLocks noChangeAspect="1"/>
          </p:cNvPicPr>
          <p:nvPr/>
        </p:nvPicPr>
        <p:blipFill rotWithShape="1">
          <a:blip r:embed="rId4"/>
          <a:srcRect l="11106" r="9039"/>
          <a:stretch/>
        </p:blipFill>
        <p:spPr>
          <a:xfrm>
            <a:off x="463923" y="1734850"/>
            <a:ext cx="1875865" cy="2224075"/>
          </a:xfrm>
          <a:prstGeom prst="rect">
            <a:avLst/>
          </a:prstGeom>
        </p:spPr>
      </p:pic>
      <p:pic>
        <p:nvPicPr>
          <p:cNvPr id="6" name="Picture 5">
            <a:extLst>
              <a:ext uri="{FF2B5EF4-FFF2-40B4-BE49-F238E27FC236}">
                <a16:creationId xmlns:a16="http://schemas.microsoft.com/office/drawing/2014/main" id="{BAA5A34A-5912-ED2C-A1BC-D55BDF66EE32}"/>
              </a:ext>
            </a:extLst>
          </p:cNvPr>
          <p:cNvPicPr>
            <a:picLocks noChangeAspect="1"/>
          </p:cNvPicPr>
          <p:nvPr/>
        </p:nvPicPr>
        <p:blipFill>
          <a:blip r:embed="rId5"/>
          <a:stretch>
            <a:fillRect/>
          </a:stretch>
        </p:blipFill>
        <p:spPr>
          <a:xfrm>
            <a:off x="6197715" y="1734848"/>
            <a:ext cx="2560513" cy="1935654"/>
          </a:xfrm>
          <a:prstGeom prst="rect">
            <a:avLst/>
          </a:prstGeom>
        </p:spPr>
      </p:pic>
      <p:pic>
        <p:nvPicPr>
          <p:cNvPr id="7" name="Picture 6">
            <a:extLst>
              <a:ext uri="{FF2B5EF4-FFF2-40B4-BE49-F238E27FC236}">
                <a16:creationId xmlns:a16="http://schemas.microsoft.com/office/drawing/2014/main" id="{DC877B6B-D602-3B86-3A7E-90DCF813B4EE}"/>
              </a:ext>
            </a:extLst>
          </p:cNvPr>
          <p:cNvPicPr>
            <a:picLocks noChangeAspect="1"/>
          </p:cNvPicPr>
          <p:nvPr/>
        </p:nvPicPr>
        <p:blipFill rotWithShape="1">
          <a:blip r:embed="rId6"/>
          <a:srcRect l="14542" t="22822" r="34153" b="226"/>
          <a:stretch/>
        </p:blipFill>
        <p:spPr>
          <a:xfrm>
            <a:off x="4327894" y="1734848"/>
            <a:ext cx="1756780" cy="2224075"/>
          </a:xfrm>
          <a:prstGeom prst="rect">
            <a:avLst/>
          </a:prstGeom>
        </p:spPr>
      </p:pic>
      <p:sp>
        <p:nvSpPr>
          <p:cNvPr id="8" name="Content Placeholder 1">
            <a:extLst>
              <a:ext uri="{FF2B5EF4-FFF2-40B4-BE49-F238E27FC236}">
                <a16:creationId xmlns:a16="http://schemas.microsoft.com/office/drawing/2014/main" id="{3076A253-6613-1BAA-B993-B807E5E71BF1}"/>
              </a:ext>
            </a:extLst>
          </p:cNvPr>
          <p:cNvSpPr txBox="1">
            <a:spLocks/>
          </p:cNvSpPr>
          <p:nvPr/>
        </p:nvSpPr>
        <p:spPr>
          <a:xfrm>
            <a:off x="5876368" y="6093587"/>
            <a:ext cx="2874065" cy="404747"/>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lgn="r">
              <a:buNone/>
            </a:pPr>
            <a:r>
              <a:rPr lang="en-US" sz="650" b="0" i="1" dirty="0">
                <a:effectLst/>
              </a:rPr>
              <a:t>©</a:t>
            </a:r>
            <a:r>
              <a:rPr lang="en-US" sz="650" dirty="0"/>
              <a:t> Stanford Newborn Nursery Photo Gallery</a:t>
            </a:r>
          </a:p>
        </p:txBody>
      </p:sp>
      <p:sp>
        <p:nvSpPr>
          <p:cNvPr id="9" name="Content Placeholder 1">
            <a:extLst>
              <a:ext uri="{FF2B5EF4-FFF2-40B4-BE49-F238E27FC236}">
                <a16:creationId xmlns:a16="http://schemas.microsoft.com/office/drawing/2014/main" id="{93ED97BD-AE35-DA6F-C9B8-6C6C9D9B06CC}"/>
              </a:ext>
            </a:extLst>
          </p:cNvPr>
          <p:cNvSpPr txBox="1">
            <a:spLocks/>
          </p:cNvSpPr>
          <p:nvPr/>
        </p:nvSpPr>
        <p:spPr>
          <a:xfrm>
            <a:off x="381565" y="4029621"/>
            <a:ext cx="1969612" cy="404747"/>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defTabSz="914400" latinLnBrk="0">
              <a:lnSpc>
                <a:spcPct val="90000"/>
              </a:lnSpc>
              <a:spcAft>
                <a:spcPts val="0"/>
              </a:spcAft>
              <a:buFont typeface="Courier New" panose="02070309020205020404" pitchFamily="49" charset="0"/>
              <a:buNone/>
              <a:defRPr/>
            </a:pPr>
            <a:r>
              <a:rPr lang="en-GB" sz="1800" dirty="0"/>
              <a:t>Facial appearance</a:t>
            </a:r>
          </a:p>
        </p:txBody>
      </p:sp>
      <p:sp>
        <p:nvSpPr>
          <p:cNvPr id="10" name="Content Placeholder 1">
            <a:extLst>
              <a:ext uri="{FF2B5EF4-FFF2-40B4-BE49-F238E27FC236}">
                <a16:creationId xmlns:a16="http://schemas.microsoft.com/office/drawing/2014/main" id="{6DAB3281-CB68-4B7B-2863-306FD351DE50}"/>
              </a:ext>
            </a:extLst>
          </p:cNvPr>
          <p:cNvSpPr txBox="1">
            <a:spLocks/>
          </p:cNvSpPr>
          <p:nvPr/>
        </p:nvSpPr>
        <p:spPr>
          <a:xfrm>
            <a:off x="2358282" y="4029621"/>
            <a:ext cx="1969612" cy="384577"/>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defTabSz="914400" latinLnBrk="0">
              <a:lnSpc>
                <a:spcPct val="90000"/>
              </a:lnSpc>
              <a:spcAft>
                <a:spcPts val="0"/>
              </a:spcAft>
              <a:buNone/>
              <a:defRPr/>
            </a:pPr>
            <a:r>
              <a:rPr lang="en-US" sz="1800" dirty="0"/>
              <a:t>Toe gap</a:t>
            </a:r>
          </a:p>
        </p:txBody>
      </p:sp>
      <p:sp>
        <p:nvSpPr>
          <p:cNvPr id="11" name="Content Placeholder 1">
            <a:extLst>
              <a:ext uri="{FF2B5EF4-FFF2-40B4-BE49-F238E27FC236}">
                <a16:creationId xmlns:a16="http://schemas.microsoft.com/office/drawing/2014/main" id="{6FB5DC83-376C-F79C-7C24-F47CF7E323D4}"/>
              </a:ext>
            </a:extLst>
          </p:cNvPr>
          <p:cNvSpPr txBox="1">
            <a:spLocks/>
          </p:cNvSpPr>
          <p:nvPr/>
        </p:nvSpPr>
        <p:spPr>
          <a:xfrm>
            <a:off x="4231644" y="4029621"/>
            <a:ext cx="1969612" cy="357683"/>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defTabSz="914400" latinLnBrk="0">
              <a:lnSpc>
                <a:spcPct val="90000"/>
              </a:lnSpc>
              <a:spcAft>
                <a:spcPts val="0"/>
              </a:spcAft>
              <a:buNone/>
              <a:defRPr/>
            </a:pPr>
            <a:r>
              <a:rPr lang="en-US" sz="1800" dirty="0"/>
              <a:t>Nuchal folds</a:t>
            </a:r>
          </a:p>
        </p:txBody>
      </p:sp>
      <p:sp>
        <p:nvSpPr>
          <p:cNvPr id="12" name="Content Placeholder 1">
            <a:extLst>
              <a:ext uri="{FF2B5EF4-FFF2-40B4-BE49-F238E27FC236}">
                <a16:creationId xmlns:a16="http://schemas.microsoft.com/office/drawing/2014/main" id="{2C339DE6-70B2-ECD4-2497-2770C6588EC5}"/>
              </a:ext>
            </a:extLst>
          </p:cNvPr>
          <p:cNvSpPr txBox="1">
            <a:spLocks/>
          </p:cNvSpPr>
          <p:nvPr/>
        </p:nvSpPr>
        <p:spPr>
          <a:xfrm>
            <a:off x="6098424" y="4029621"/>
            <a:ext cx="2082653" cy="357683"/>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defTabSz="914400" latinLnBrk="0">
              <a:lnSpc>
                <a:spcPct val="90000"/>
              </a:lnSpc>
              <a:spcAft>
                <a:spcPts val="0"/>
              </a:spcAft>
              <a:buNone/>
              <a:defRPr/>
            </a:pPr>
            <a:r>
              <a:rPr lang="en-US" sz="1800" dirty="0"/>
              <a:t>Dorsal edema</a:t>
            </a:r>
          </a:p>
        </p:txBody>
      </p:sp>
    </p:spTree>
    <p:extLst>
      <p:ext uri="{BB962C8B-B14F-4D97-AF65-F5344CB8AC3E}">
        <p14:creationId xmlns:p14="http://schemas.microsoft.com/office/powerpoint/2010/main" val="3837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EA9C53-BC43-29E2-A075-23D91BFD4CBD}"/>
              </a:ext>
            </a:extLst>
          </p:cNvPr>
          <p:cNvSpPr>
            <a:spLocks noGrp="1"/>
          </p:cNvSpPr>
          <p:nvPr>
            <p:ph idx="4294967295"/>
          </p:nvPr>
        </p:nvSpPr>
        <p:spPr>
          <a:xfrm>
            <a:off x="4161865" y="1734853"/>
            <a:ext cx="3029581" cy="4565266"/>
          </a:xfrm>
          <a:prstGeom prst="rect">
            <a:avLst/>
          </a:prstGeom>
        </p:spPr>
        <p:txBody>
          <a:bodyPr/>
          <a:lstStyle/>
          <a:p>
            <a:pPr marL="0" indent="0">
              <a:buNone/>
            </a:pPr>
            <a:r>
              <a:rPr lang="en-US" altLang="zh-CN" sz="1800" dirty="0">
                <a:latin typeface="Arial" panose="020B0604020202020204" pitchFamily="34" charset="0"/>
                <a:cs typeface="Arial" panose="020B0604020202020204" pitchFamily="34" charset="0"/>
              </a:rPr>
              <a:t>Find the recommendations on page 3.</a:t>
            </a:r>
          </a:p>
        </p:txBody>
      </p:sp>
      <p:sp>
        <p:nvSpPr>
          <p:cNvPr id="3" name="Title 2">
            <a:extLst>
              <a:ext uri="{FF2B5EF4-FFF2-40B4-BE49-F238E27FC236}">
                <a16:creationId xmlns:a16="http://schemas.microsoft.com/office/drawing/2014/main" id="{E998E2EE-5651-9546-DF35-99B496E97B35}"/>
              </a:ext>
            </a:extLst>
          </p:cNvPr>
          <p:cNvSpPr>
            <a:spLocks noGrp="1"/>
          </p:cNvSpPr>
          <p:nvPr>
            <p:ph type="title"/>
          </p:nvPr>
        </p:nvSpPr>
        <p:spPr/>
        <p:txBody>
          <a:bodyPr/>
          <a:lstStyle/>
          <a:p>
            <a:r>
              <a:rPr lang="en-US" altLang="zh-CN" sz="2800" dirty="0"/>
              <a:t>What preventive practices decrease the frequency of congenital disorders?</a:t>
            </a:r>
            <a:endParaRPr lang="en-NO"/>
          </a:p>
        </p:txBody>
      </p:sp>
      <p:pic>
        <p:nvPicPr>
          <p:cNvPr id="5" name="Picture 4">
            <a:hlinkClick r:id="rId3"/>
            <a:extLst>
              <a:ext uri="{FF2B5EF4-FFF2-40B4-BE49-F238E27FC236}">
                <a16:creationId xmlns:a16="http://schemas.microsoft.com/office/drawing/2014/main" id="{5B8F3B65-CB71-277E-7280-43DDCED39A16}"/>
              </a:ext>
            </a:extLst>
          </p:cNvPr>
          <p:cNvPicPr>
            <a:picLocks noChangeAspect="1"/>
          </p:cNvPicPr>
          <p:nvPr/>
        </p:nvPicPr>
        <p:blipFill>
          <a:blip r:embed="rId4"/>
          <a:stretch>
            <a:fillRect/>
          </a:stretch>
        </p:blipFill>
        <p:spPr>
          <a:xfrm>
            <a:off x="519366" y="1734853"/>
            <a:ext cx="3561907" cy="4303971"/>
          </a:xfrm>
          <a:prstGeom prst="rect">
            <a:avLst/>
          </a:prstGeom>
          <a:ln w="6350">
            <a:solidFill>
              <a:schemeClr val="tx1"/>
            </a:solidFill>
          </a:ln>
        </p:spPr>
      </p:pic>
    </p:spTree>
    <p:extLst>
      <p:ext uri="{BB962C8B-B14F-4D97-AF65-F5344CB8AC3E}">
        <p14:creationId xmlns:p14="http://schemas.microsoft.com/office/powerpoint/2010/main" val="14856584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213D2E-9EC2-BB4A-4F16-498BB54628A2}"/>
              </a:ext>
            </a:extLst>
          </p:cNvPr>
          <p:cNvSpPr>
            <a:spLocks noGrp="1"/>
          </p:cNvSpPr>
          <p:nvPr>
            <p:ph type="title"/>
          </p:nvPr>
        </p:nvSpPr>
        <p:spPr/>
        <p:txBody>
          <a:bodyPr/>
          <a:lstStyle/>
          <a:p>
            <a:pPr>
              <a:lnSpc>
                <a:spcPts val="3060"/>
              </a:lnSpc>
            </a:pPr>
            <a:r>
              <a:rPr lang="en-US" altLang="zh-CN" sz="2800" dirty="0"/>
              <a:t>Recommendations for adolescent girls and women to prevent congenital disorders </a:t>
            </a:r>
            <a:endParaRPr lang="en-NO" dirty="0"/>
          </a:p>
        </p:txBody>
      </p:sp>
      <p:sp>
        <p:nvSpPr>
          <p:cNvPr id="2" name="Content Placeholder 1">
            <a:extLst>
              <a:ext uri="{FF2B5EF4-FFF2-40B4-BE49-F238E27FC236}">
                <a16:creationId xmlns:a16="http://schemas.microsoft.com/office/drawing/2014/main" id="{833A5F82-9F91-5450-3CCF-745D27CFA0F1}"/>
              </a:ext>
            </a:extLst>
          </p:cNvPr>
          <p:cNvSpPr>
            <a:spLocks noGrp="1"/>
          </p:cNvSpPr>
          <p:nvPr>
            <p:ph idx="4294967295"/>
          </p:nvPr>
        </p:nvSpPr>
        <p:spPr>
          <a:xfrm>
            <a:off x="519047" y="1734853"/>
            <a:ext cx="8315570" cy="4565266"/>
          </a:xfrm>
          <a:prstGeom prst="rect">
            <a:avLst/>
          </a:prstGeom>
        </p:spPr>
        <p:txBody>
          <a:bodyPr/>
          <a:lstStyle/>
          <a:p>
            <a:pPr>
              <a:lnSpc>
                <a:spcPct val="110000"/>
              </a:lnSpc>
            </a:pPr>
            <a:r>
              <a:rPr lang="en-US" altLang="zh-CN" dirty="0"/>
              <a:t>Maintaining a healthy diet and weight.</a:t>
            </a:r>
          </a:p>
          <a:p>
            <a:pPr>
              <a:lnSpc>
                <a:spcPct val="110000"/>
              </a:lnSpc>
            </a:pPr>
            <a:r>
              <a:rPr lang="en-US" altLang="zh-CN" dirty="0"/>
              <a:t>Consuming adequate folic acid, as well as other dietary vitamins and minerals.</a:t>
            </a:r>
          </a:p>
          <a:p>
            <a:pPr>
              <a:lnSpc>
                <a:spcPct val="110000"/>
              </a:lnSpc>
            </a:pPr>
            <a:r>
              <a:rPr lang="en-US" altLang="zh-CN" dirty="0"/>
              <a:t>Avoiding harmful substances, especially alcohol and tobacco.</a:t>
            </a:r>
          </a:p>
          <a:p>
            <a:pPr>
              <a:lnSpc>
                <a:spcPct val="110000"/>
              </a:lnSpc>
            </a:pPr>
            <a:r>
              <a:rPr lang="en-US" altLang="zh-CN" dirty="0"/>
              <a:t>Avoiding exposure to infections known to be associated with congenital </a:t>
            </a:r>
            <a:br>
              <a:rPr lang="en-US" altLang="zh-CN" dirty="0"/>
            </a:br>
            <a:r>
              <a:rPr lang="en-US" altLang="zh-CN" dirty="0"/>
              <a:t>disorders.</a:t>
            </a:r>
          </a:p>
          <a:p>
            <a:pPr>
              <a:lnSpc>
                <a:spcPct val="110000"/>
              </a:lnSpc>
            </a:pPr>
            <a:r>
              <a:rPr lang="en-US" altLang="zh-CN" dirty="0"/>
              <a:t>Reducing environmental exposure to hazardous substances.</a:t>
            </a:r>
          </a:p>
          <a:p>
            <a:pPr>
              <a:lnSpc>
                <a:spcPct val="110000"/>
              </a:lnSpc>
            </a:pPr>
            <a:r>
              <a:rPr lang="en-US" altLang="zh-CN" dirty="0"/>
              <a:t>Controlling diabetes prior to and during pregnancy.</a:t>
            </a:r>
          </a:p>
          <a:p>
            <a:pPr>
              <a:lnSpc>
                <a:spcPct val="110000"/>
              </a:lnSpc>
            </a:pPr>
            <a:r>
              <a:rPr lang="en-US" altLang="zh-CN" dirty="0"/>
              <a:t>Vaccination against rubella virus.</a:t>
            </a:r>
          </a:p>
          <a:p>
            <a:pPr>
              <a:lnSpc>
                <a:spcPct val="110000"/>
              </a:lnSpc>
            </a:pPr>
            <a:r>
              <a:rPr lang="en-US" altLang="zh-CN" dirty="0"/>
              <a:t>Ensuring that any exposure of pregnant women to medications or medical </a:t>
            </a:r>
            <a:br>
              <a:rPr lang="en-US" altLang="zh-CN" dirty="0"/>
            </a:br>
            <a:r>
              <a:rPr lang="en-US" altLang="zh-CN" dirty="0"/>
              <a:t>radiation is justified and based on careful analysis of risk and benefit.</a:t>
            </a:r>
          </a:p>
        </p:txBody>
      </p:sp>
    </p:spTree>
    <p:extLst>
      <p:ext uri="{BB962C8B-B14F-4D97-AF65-F5344CB8AC3E}">
        <p14:creationId xmlns:p14="http://schemas.microsoft.com/office/powerpoint/2010/main" val="1030186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5655F8A-E4C7-8396-ABB0-62CF82B5D4EA}"/>
              </a:ext>
            </a:extLst>
          </p:cNvPr>
          <p:cNvSpPr/>
          <p:nvPr/>
        </p:nvSpPr>
        <p:spPr>
          <a:xfrm>
            <a:off x="2921876" y="1734853"/>
            <a:ext cx="5791021" cy="421229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 name="Title 2">
            <a:extLst>
              <a:ext uri="{FF2B5EF4-FFF2-40B4-BE49-F238E27FC236}">
                <a16:creationId xmlns:a16="http://schemas.microsoft.com/office/drawing/2014/main" id="{ED91EBC2-47BA-2490-092B-4FCB77E93AE5}"/>
              </a:ext>
            </a:extLst>
          </p:cNvPr>
          <p:cNvSpPr>
            <a:spLocks noGrp="1"/>
          </p:cNvSpPr>
          <p:nvPr>
            <p:ph type="title"/>
          </p:nvPr>
        </p:nvSpPr>
        <p:spPr/>
        <p:txBody>
          <a:bodyPr/>
          <a:lstStyle/>
          <a:p>
            <a:r>
              <a:rPr lang="en-US" sz="2800" dirty="0"/>
              <a:t>How to l</a:t>
            </a:r>
            <a:r>
              <a:rPr lang="nb-NO" sz="2800" err="1"/>
              <a:t>ook</a:t>
            </a:r>
            <a:r>
              <a:rPr lang="nb-NO" sz="2800"/>
              <a:t> for </a:t>
            </a:r>
            <a:r>
              <a:rPr lang="nb-NO" sz="2800" err="1"/>
              <a:t>birth</a:t>
            </a:r>
            <a:r>
              <a:rPr lang="nb-NO" sz="2800"/>
              <a:t> injuries?</a:t>
            </a:r>
            <a:endParaRPr lang="en-NO"/>
          </a:p>
        </p:txBody>
      </p:sp>
      <p:sp>
        <p:nvSpPr>
          <p:cNvPr id="2" name="Content Placeholder 1">
            <a:extLst>
              <a:ext uri="{FF2B5EF4-FFF2-40B4-BE49-F238E27FC236}">
                <a16:creationId xmlns:a16="http://schemas.microsoft.com/office/drawing/2014/main" id="{8820AF81-1359-51FA-E9A1-9F0A999BA35A}"/>
              </a:ext>
            </a:extLst>
          </p:cNvPr>
          <p:cNvSpPr>
            <a:spLocks noGrp="1"/>
          </p:cNvSpPr>
          <p:nvPr>
            <p:ph idx="1"/>
          </p:nvPr>
        </p:nvSpPr>
        <p:spPr>
          <a:xfrm>
            <a:off x="2991295" y="1793357"/>
            <a:ext cx="5617049" cy="4506761"/>
          </a:xfrm>
          <a:prstGeom prst="rect">
            <a:avLst/>
          </a:prstGeom>
        </p:spPr>
        <p:txBody>
          <a:bodyPr/>
          <a:lstStyle/>
          <a:p>
            <a:r>
              <a:rPr lang="en-GB" dirty="0"/>
              <a:t>Look for:</a:t>
            </a:r>
          </a:p>
          <a:p>
            <a:pPr lvl="2">
              <a:spcBef>
                <a:spcPts val="400"/>
              </a:spcBef>
            </a:pPr>
            <a:r>
              <a:rPr lang="en-GB" dirty="0"/>
              <a:t>Lumps or swelling on the head, body, limbs</a:t>
            </a:r>
          </a:p>
          <a:p>
            <a:pPr lvl="2">
              <a:spcBef>
                <a:spcPts val="400"/>
              </a:spcBef>
            </a:pPr>
            <a:r>
              <a:rPr lang="en-GB" dirty="0"/>
              <a:t>Bruises, cuts, or abrasions</a:t>
            </a:r>
          </a:p>
          <a:p>
            <a:pPr lvl="2">
              <a:spcBef>
                <a:spcPts val="400"/>
              </a:spcBef>
            </a:pPr>
            <a:r>
              <a:rPr lang="en-GB" dirty="0"/>
              <a:t>Abnormal position of legs, arms, hands/feet</a:t>
            </a:r>
          </a:p>
          <a:p>
            <a:pPr lvl="2">
              <a:spcBef>
                <a:spcPts val="400"/>
              </a:spcBef>
            </a:pPr>
            <a:r>
              <a:rPr lang="en-GB" dirty="0"/>
              <a:t>Asymmetrical limb movement or limb that does </a:t>
            </a:r>
            <a:br>
              <a:rPr lang="en-GB" dirty="0"/>
            </a:br>
            <a:r>
              <a:rPr lang="en-GB" dirty="0"/>
              <a:t>not move</a:t>
            </a:r>
          </a:p>
          <a:p>
            <a:pPr lvl="2">
              <a:spcBef>
                <a:spcPts val="400"/>
              </a:spcBef>
            </a:pPr>
            <a:r>
              <a:rPr lang="en-GB" dirty="0"/>
              <a:t>Signs of fractures, including swelling, redness, </a:t>
            </a:r>
            <a:br>
              <a:rPr lang="en-GB" dirty="0"/>
            </a:br>
            <a:r>
              <a:rPr lang="en-GB" dirty="0"/>
              <a:t>crepitus or crying when affected part touched</a:t>
            </a:r>
          </a:p>
          <a:p>
            <a:r>
              <a:rPr lang="en-GB" dirty="0"/>
              <a:t>Communicate findings to the family and explain </a:t>
            </a:r>
            <a:br>
              <a:rPr lang="en-GB" dirty="0"/>
            </a:br>
            <a:r>
              <a:rPr lang="en-GB" dirty="0"/>
              <a:t>their significance.</a:t>
            </a:r>
          </a:p>
          <a:p>
            <a:r>
              <a:rPr lang="en-GB" dirty="0"/>
              <a:t>Refer for further management if necessary.</a:t>
            </a:r>
          </a:p>
          <a:p>
            <a:endParaRPr lang="en-GB" dirty="0"/>
          </a:p>
        </p:txBody>
      </p:sp>
      <p:grpSp>
        <p:nvGrpSpPr>
          <p:cNvPr id="4" name="Group 3">
            <a:extLst>
              <a:ext uri="{FF2B5EF4-FFF2-40B4-BE49-F238E27FC236}">
                <a16:creationId xmlns:a16="http://schemas.microsoft.com/office/drawing/2014/main" id="{AFBCA0C0-F0B5-B978-6AE3-2C5B75674E2B}"/>
              </a:ext>
            </a:extLst>
          </p:cNvPr>
          <p:cNvGrpSpPr/>
          <p:nvPr/>
        </p:nvGrpSpPr>
        <p:grpSpPr>
          <a:xfrm>
            <a:off x="483698" y="1734852"/>
            <a:ext cx="2337507" cy="4212291"/>
            <a:chOff x="6851256" y="1736725"/>
            <a:chExt cx="1949820" cy="3057082"/>
          </a:xfrm>
        </p:grpSpPr>
        <p:pic>
          <p:nvPicPr>
            <p:cNvPr id="5" name="Picture 4">
              <a:extLst>
                <a:ext uri="{FF2B5EF4-FFF2-40B4-BE49-F238E27FC236}">
                  <a16:creationId xmlns:a16="http://schemas.microsoft.com/office/drawing/2014/main" id="{53650C59-EB30-307D-2A94-4E3E9D4380FE}"/>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1256" y="1736725"/>
              <a:ext cx="1949820" cy="3057082"/>
            </a:xfrm>
            <a:prstGeom prst="rect">
              <a:avLst/>
            </a:prstGeom>
            <a:noFill/>
            <a:ln w="9525">
              <a:noFill/>
              <a:miter lim="800000"/>
              <a:headEnd/>
              <a:tailEnd/>
            </a:ln>
          </p:spPr>
        </p:pic>
        <p:sp>
          <p:nvSpPr>
            <p:cNvPr id="6" name="TextBox 5">
              <a:extLst>
                <a:ext uri="{FF2B5EF4-FFF2-40B4-BE49-F238E27FC236}">
                  <a16:creationId xmlns:a16="http://schemas.microsoft.com/office/drawing/2014/main" id="{FBA22475-FB1F-BD9D-0408-8039E5749016}"/>
                </a:ext>
              </a:extLst>
            </p:cNvPr>
            <p:cNvSpPr txBox="1"/>
            <p:nvPr/>
          </p:nvSpPr>
          <p:spPr>
            <a:xfrm>
              <a:off x="7232449" y="4632537"/>
              <a:ext cx="1565390" cy="161270"/>
            </a:xfrm>
            <a:prstGeom prst="rect">
              <a:avLst/>
            </a:prstGeom>
            <a:noFill/>
          </p:spPr>
          <p:txBody>
            <a:bodyPr wrap="square" rtlCol="0">
              <a:spAutoFit/>
            </a:bodyPr>
            <a:lstStyle/>
            <a:p>
              <a:pPr algn="r"/>
              <a:r>
                <a:rPr lang="en-GB" sz="650" dirty="0">
                  <a:latin typeface="Arial" panose="020B0604020202020204" pitchFamily="34" charset="0"/>
                  <a:cs typeface="Arial" panose="020B0604020202020204" pitchFamily="34" charset="0"/>
                </a:rPr>
                <a:t>©</a:t>
              </a:r>
              <a:r>
                <a:rPr lang="en-GB" sz="650" dirty="0">
                  <a:solidFill>
                    <a:schemeClr val="bg1"/>
                  </a:solidFill>
                  <a:latin typeface="Arial" panose="020B0604020202020204" pitchFamily="34" charset="0"/>
                  <a:cs typeface="Arial" panose="020B0604020202020204" pitchFamily="34" charset="0"/>
                </a:rPr>
                <a:t> </a:t>
              </a:r>
              <a:r>
                <a:rPr lang="en-GB" sz="650" dirty="0">
                  <a:latin typeface="Arial" panose="020B0604020202020204" pitchFamily="34" charset="0"/>
                  <a:cs typeface="Arial" panose="020B0604020202020204" pitchFamily="34" charset="0"/>
                </a:rPr>
                <a:t>WHO/Dr Helenlouise Taylor</a:t>
              </a:r>
            </a:p>
          </p:txBody>
        </p:sp>
      </p:grpSp>
    </p:spTree>
    <p:extLst>
      <p:ext uri="{BB962C8B-B14F-4D97-AF65-F5344CB8AC3E}">
        <p14:creationId xmlns:p14="http://schemas.microsoft.com/office/powerpoint/2010/main" val="2325185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P spid="2"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C23CE-D502-B348-EA98-C6920CE25B6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A30C7A3-1E7A-8709-659E-2CB521BE50C0}"/>
              </a:ext>
            </a:extLst>
          </p:cNvPr>
          <p:cNvSpPr>
            <a:spLocks noGrp="1"/>
          </p:cNvSpPr>
          <p:nvPr>
            <p:ph type="title"/>
          </p:nvPr>
        </p:nvSpPr>
        <p:spPr>
          <a:xfrm>
            <a:off x="1652450" y="281687"/>
            <a:ext cx="7410867" cy="1036800"/>
          </a:xfrm>
        </p:spPr>
        <p:txBody>
          <a:bodyPr/>
          <a:lstStyle/>
          <a:p>
            <a:r>
              <a:rPr lang="en-GB" sz="2800" dirty="0"/>
              <a:t>Birth trauma with soft tissue injury</a:t>
            </a:r>
            <a:endParaRPr lang="en-NO"/>
          </a:p>
        </p:txBody>
      </p:sp>
      <p:sp>
        <p:nvSpPr>
          <p:cNvPr id="9" name="Content Placeholder 1">
            <a:extLst>
              <a:ext uri="{FF2B5EF4-FFF2-40B4-BE49-F238E27FC236}">
                <a16:creationId xmlns:a16="http://schemas.microsoft.com/office/drawing/2014/main" id="{B23F851D-D55A-12D1-5618-3CF8C2E1BDAB}"/>
              </a:ext>
            </a:extLst>
          </p:cNvPr>
          <p:cNvSpPr txBox="1">
            <a:spLocks/>
          </p:cNvSpPr>
          <p:nvPr/>
        </p:nvSpPr>
        <p:spPr>
          <a:xfrm>
            <a:off x="383622" y="5018975"/>
            <a:ext cx="3583259" cy="404747"/>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defTabSz="914400" latinLnBrk="0">
              <a:lnSpc>
                <a:spcPct val="90000"/>
              </a:lnSpc>
              <a:spcAft>
                <a:spcPts val="0"/>
              </a:spcAft>
              <a:buFont typeface="Courier New" panose="02070309020205020404" pitchFamily="49" charset="0"/>
              <a:buNone/>
              <a:defRPr/>
            </a:pPr>
            <a:r>
              <a:rPr lang="en-GB" sz="1800" dirty="0">
                <a:solidFill>
                  <a:srgbClr val="A5A5A5">
                    <a:lumMod val="50000"/>
                  </a:srgbClr>
                </a:solidFill>
              </a:rPr>
              <a:t>Caput succedaneum</a:t>
            </a:r>
          </a:p>
        </p:txBody>
      </p:sp>
      <p:sp>
        <p:nvSpPr>
          <p:cNvPr id="10" name="Content Placeholder 1">
            <a:extLst>
              <a:ext uri="{FF2B5EF4-FFF2-40B4-BE49-F238E27FC236}">
                <a16:creationId xmlns:a16="http://schemas.microsoft.com/office/drawing/2014/main" id="{15E30D2A-6076-882F-90FD-E544CEB4878E}"/>
              </a:ext>
            </a:extLst>
          </p:cNvPr>
          <p:cNvSpPr txBox="1">
            <a:spLocks/>
          </p:cNvSpPr>
          <p:nvPr/>
        </p:nvSpPr>
        <p:spPr>
          <a:xfrm>
            <a:off x="2346893" y="3990711"/>
            <a:ext cx="1969612" cy="404747"/>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Courier New" panose="02070309020205020404" pitchFamily="49" charset="0"/>
              <a:buNone/>
              <a:tabLst/>
              <a:defRPr/>
            </a:pPr>
            <a:r>
              <a:rPr kumimoji="0" lang="en-US" altLang="en-US" sz="1600" b="0" i="0" u="none" strike="noStrike" kern="1200" cap="none" spc="0" normalizeH="0" baseline="0" noProof="0" dirty="0">
                <a:ln>
                  <a:noFill/>
                </a:ln>
                <a:solidFill>
                  <a:srgbClr val="A5A5A5">
                    <a:lumMod val="50000"/>
                  </a:srgbClr>
                </a:solidFill>
                <a:effectLst/>
                <a:uLnTx/>
                <a:uFillTx/>
                <a:latin typeface="Arial" panose="020B0604020202020204" pitchFamily="34" charset="0"/>
                <a:ea typeface="+mn-ea"/>
                <a:cs typeface="Arial" panose="020B0604020202020204" pitchFamily="34" charset="0"/>
              </a:rPr>
              <a:t>Cephalohematoma</a:t>
            </a:r>
          </a:p>
        </p:txBody>
      </p:sp>
      <p:pic>
        <p:nvPicPr>
          <p:cNvPr id="13" name="Picture 12" descr="Essential Newborn Care Course 2 017">
            <a:extLst>
              <a:ext uri="{FF2B5EF4-FFF2-40B4-BE49-F238E27FC236}">
                <a16:creationId xmlns:a16="http://schemas.microsoft.com/office/drawing/2014/main" id="{E895D3F2-5595-D2B8-5A74-38C229F3454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7541" y="1590795"/>
            <a:ext cx="4276319" cy="3360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49B357D4-00BF-36C1-1AB6-5DC870B5D1D4}"/>
              </a:ext>
            </a:extLst>
          </p:cNvPr>
          <p:cNvSpPr txBox="1"/>
          <p:nvPr/>
        </p:nvSpPr>
        <p:spPr>
          <a:xfrm>
            <a:off x="2234658" y="4754537"/>
            <a:ext cx="2539202" cy="192360"/>
          </a:xfrm>
          <a:prstGeom prst="rect">
            <a:avLst/>
          </a:prstGeom>
          <a:noFill/>
        </p:spPr>
        <p:txBody>
          <a:bodyPr wrap="square">
            <a:spAutoFit/>
          </a:bodyPr>
          <a:lstStyle/>
          <a:p>
            <a:pPr algn="r"/>
            <a:r>
              <a:rPr lang="en-US" sz="650" dirty="0">
                <a:latin typeface="Arial" panose="020B0604020202020204" pitchFamily="34" charset="0"/>
                <a:cs typeface="Arial" panose="020B0604020202020204" pitchFamily="34" charset="0"/>
              </a:rPr>
              <a:t>© Jose Fabella Hospital</a:t>
            </a:r>
          </a:p>
        </p:txBody>
      </p:sp>
      <p:pic>
        <p:nvPicPr>
          <p:cNvPr id="15" name="Picture 3">
            <a:extLst>
              <a:ext uri="{FF2B5EF4-FFF2-40B4-BE49-F238E27FC236}">
                <a16:creationId xmlns:a16="http://schemas.microsoft.com/office/drawing/2014/main" id="{A1404139-28D9-2A55-15C4-86F0700E730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78990" y="1587311"/>
            <a:ext cx="3767469" cy="336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4B748092-04A6-2201-52E6-DBBF71F0BD1B}"/>
              </a:ext>
            </a:extLst>
          </p:cNvPr>
          <p:cNvSpPr txBox="1"/>
          <p:nvPr/>
        </p:nvSpPr>
        <p:spPr>
          <a:xfrm>
            <a:off x="6122497" y="4754537"/>
            <a:ext cx="2539202" cy="192360"/>
          </a:xfrm>
          <a:prstGeom prst="rect">
            <a:avLst/>
          </a:prstGeom>
          <a:noFill/>
        </p:spPr>
        <p:txBody>
          <a:bodyPr wrap="square">
            <a:spAutoFit/>
          </a:bodyPr>
          <a:lstStyle/>
          <a:p>
            <a:pPr marL="0" marR="0" lvl="0" indent="0" algn="r" defTabSz="429219" rtl="0" eaLnBrk="1" fontAlgn="auto" latinLnBrk="0" hangingPunct="1">
              <a:lnSpc>
                <a:spcPct val="100000"/>
              </a:lnSpc>
              <a:spcBef>
                <a:spcPts val="0"/>
              </a:spcBef>
              <a:spcAft>
                <a:spcPts val="0"/>
              </a:spcAft>
              <a:buClrTx/>
              <a:buSzTx/>
              <a:buFontTx/>
              <a:buNone/>
              <a:tabLst/>
              <a:defRPr/>
            </a:pPr>
            <a:r>
              <a:rPr lang="en-US" sz="650" dirty="0">
                <a:latin typeface="Arial" panose="020B0604020202020204" pitchFamily="34" charset="0"/>
                <a:cs typeface="Arial" panose="020B0604020202020204" pitchFamily="34" charset="0"/>
              </a:rPr>
              <a:t>© Janelle </a:t>
            </a:r>
            <a:r>
              <a:rPr kumimoji="0" lang="en-US" sz="650" b="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Aby</a:t>
            </a:r>
            <a:endParaRPr kumimoji="0" lang="en-US" sz="650" b="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7" name="Content Placeholder 1">
            <a:extLst>
              <a:ext uri="{FF2B5EF4-FFF2-40B4-BE49-F238E27FC236}">
                <a16:creationId xmlns:a16="http://schemas.microsoft.com/office/drawing/2014/main" id="{A2724F2B-4BF7-9768-D455-4BA1D839ED78}"/>
              </a:ext>
            </a:extLst>
          </p:cNvPr>
          <p:cNvSpPr txBox="1">
            <a:spLocks/>
          </p:cNvSpPr>
          <p:nvPr/>
        </p:nvSpPr>
        <p:spPr>
          <a:xfrm>
            <a:off x="4780811" y="5032422"/>
            <a:ext cx="3583259" cy="404747"/>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defTabSz="914400" latinLnBrk="0">
              <a:lnSpc>
                <a:spcPct val="90000"/>
              </a:lnSpc>
              <a:spcAft>
                <a:spcPts val="0"/>
              </a:spcAft>
              <a:buFont typeface="Courier New" panose="02070309020205020404" pitchFamily="49" charset="0"/>
              <a:buNone/>
              <a:defRPr/>
            </a:pPr>
            <a:r>
              <a:rPr kumimoji="0" lang="en-US" altLang="en-US" sz="1800" b="0" i="0" u="none" strike="noStrike" kern="1200" cap="none" spc="0" normalizeH="0" baseline="0" noProof="0" dirty="0">
                <a:ln>
                  <a:noFill/>
                </a:ln>
                <a:solidFill>
                  <a:srgbClr val="A5A5A5">
                    <a:lumMod val="50000"/>
                  </a:srgbClr>
                </a:solidFill>
                <a:effectLst/>
                <a:uLnTx/>
                <a:uFillTx/>
              </a:rPr>
              <a:t>Cephalohaematoma</a:t>
            </a:r>
            <a:endParaRPr lang="en-GB" sz="1800" dirty="0">
              <a:solidFill>
                <a:srgbClr val="A5A5A5">
                  <a:lumMod val="50000"/>
                </a:srgbClr>
              </a:solidFill>
            </a:endParaRPr>
          </a:p>
        </p:txBody>
      </p:sp>
    </p:spTree>
    <p:extLst>
      <p:ext uri="{BB962C8B-B14F-4D97-AF65-F5344CB8AC3E}">
        <p14:creationId xmlns:p14="http://schemas.microsoft.com/office/powerpoint/2010/main" val="947521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4AADA622-C7C4-7740-B12D-C7226FF67492}"/>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ED19C1B-8D9E-5FD7-FEC1-F847BA0E0E44}"/>
              </a:ext>
            </a:extLst>
          </p:cNvPr>
          <p:cNvPicPr>
            <a:picLocks noGrp="1" noChangeAspect="1"/>
          </p:cNvPicPr>
          <p:nvPr>
            <p:ph idx="4294967295"/>
          </p:nvPr>
        </p:nvPicPr>
        <p:blipFill>
          <a:blip r:embed="rId4"/>
          <a:stretch>
            <a:fillRect/>
          </a:stretch>
        </p:blipFill>
        <p:spPr>
          <a:xfrm>
            <a:off x="4572001" y="1587312"/>
            <a:ext cx="2650864" cy="3878918"/>
          </a:xfrm>
          <a:prstGeom prst="rect">
            <a:avLst/>
          </a:prstGeom>
        </p:spPr>
      </p:pic>
      <p:sp>
        <p:nvSpPr>
          <p:cNvPr id="3" name="Title 2">
            <a:extLst>
              <a:ext uri="{FF2B5EF4-FFF2-40B4-BE49-F238E27FC236}">
                <a16:creationId xmlns:a16="http://schemas.microsoft.com/office/drawing/2014/main" id="{C5140AB9-0359-83FD-DF21-D9C912933A60}"/>
              </a:ext>
            </a:extLst>
          </p:cNvPr>
          <p:cNvSpPr>
            <a:spLocks noGrp="1"/>
          </p:cNvSpPr>
          <p:nvPr>
            <p:ph type="title"/>
          </p:nvPr>
        </p:nvSpPr>
        <p:spPr>
          <a:xfrm>
            <a:off x="1652450" y="281687"/>
            <a:ext cx="7410867" cy="1036800"/>
          </a:xfrm>
        </p:spPr>
        <p:txBody>
          <a:bodyPr/>
          <a:lstStyle/>
          <a:p>
            <a:r>
              <a:rPr lang="en-US" sz="2800" dirty="0"/>
              <a:t>Birth trauma with nerve injury</a:t>
            </a:r>
            <a:endParaRPr lang="en-NO"/>
          </a:p>
        </p:txBody>
      </p:sp>
      <p:pic>
        <p:nvPicPr>
          <p:cNvPr id="4" name="Picture 3">
            <a:extLst>
              <a:ext uri="{FF2B5EF4-FFF2-40B4-BE49-F238E27FC236}">
                <a16:creationId xmlns:a16="http://schemas.microsoft.com/office/drawing/2014/main" id="{33F3263D-300D-3B20-7365-C9F371DE6D6A}"/>
              </a:ext>
            </a:extLst>
          </p:cNvPr>
          <p:cNvPicPr>
            <a:picLocks noChangeAspect="1"/>
          </p:cNvPicPr>
          <p:nvPr/>
        </p:nvPicPr>
        <p:blipFill>
          <a:blip r:embed="rId5"/>
          <a:stretch>
            <a:fillRect/>
          </a:stretch>
        </p:blipFill>
        <p:spPr>
          <a:xfrm>
            <a:off x="497541" y="1587311"/>
            <a:ext cx="3932261" cy="3999323"/>
          </a:xfrm>
          <a:prstGeom prst="rect">
            <a:avLst/>
          </a:prstGeom>
        </p:spPr>
      </p:pic>
      <p:sp>
        <p:nvSpPr>
          <p:cNvPr id="9" name="Content Placeholder 1">
            <a:extLst>
              <a:ext uri="{FF2B5EF4-FFF2-40B4-BE49-F238E27FC236}">
                <a16:creationId xmlns:a16="http://schemas.microsoft.com/office/drawing/2014/main" id="{307D12CD-4280-24C2-22EA-FC1804AFF6F7}"/>
              </a:ext>
            </a:extLst>
          </p:cNvPr>
          <p:cNvSpPr txBox="1">
            <a:spLocks/>
          </p:cNvSpPr>
          <p:nvPr/>
        </p:nvSpPr>
        <p:spPr>
          <a:xfrm>
            <a:off x="387952" y="5450711"/>
            <a:ext cx="3583259" cy="404747"/>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buNone/>
            </a:pPr>
            <a:r>
              <a:rPr lang="en-GB" sz="1800" dirty="0"/>
              <a:t>Nerve damage: facial nerve palsy</a:t>
            </a:r>
            <a:endParaRPr lang="en-US" sz="1800" dirty="0"/>
          </a:p>
        </p:txBody>
      </p:sp>
      <p:sp>
        <p:nvSpPr>
          <p:cNvPr id="14" name="TextBox 13">
            <a:extLst>
              <a:ext uri="{FF2B5EF4-FFF2-40B4-BE49-F238E27FC236}">
                <a16:creationId xmlns:a16="http://schemas.microsoft.com/office/drawing/2014/main" id="{52FAEDB0-E782-E2B5-7423-E069F345FA0E}"/>
              </a:ext>
            </a:extLst>
          </p:cNvPr>
          <p:cNvSpPr txBox="1"/>
          <p:nvPr/>
        </p:nvSpPr>
        <p:spPr>
          <a:xfrm>
            <a:off x="6216846" y="6117843"/>
            <a:ext cx="2539202" cy="192360"/>
          </a:xfrm>
          <a:prstGeom prst="rect">
            <a:avLst/>
          </a:prstGeom>
          <a:noFill/>
        </p:spPr>
        <p:txBody>
          <a:bodyPr wrap="square">
            <a:spAutoFit/>
          </a:bodyPr>
          <a:lstStyle/>
          <a:p>
            <a:pPr algn="r"/>
            <a:r>
              <a:rPr lang="en-US" sz="650" dirty="0">
                <a:latin typeface="Arial" panose="020B0604020202020204" pitchFamily="34" charset="0"/>
                <a:cs typeface="Arial" panose="020B0604020202020204" pitchFamily="34" charset="0"/>
              </a:rPr>
              <a:t>© Jose Fabella Hospital</a:t>
            </a:r>
          </a:p>
        </p:txBody>
      </p:sp>
      <p:sp>
        <p:nvSpPr>
          <p:cNvPr id="17" name="Content Placeholder 1">
            <a:extLst>
              <a:ext uri="{FF2B5EF4-FFF2-40B4-BE49-F238E27FC236}">
                <a16:creationId xmlns:a16="http://schemas.microsoft.com/office/drawing/2014/main" id="{8251887A-EEE7-44B5-07D9-5EEDD4D72144}"/>
              </a:ext>
            </a:extLst>
          </p:cNvPr>
          <p:cNvSpPr txBox="1">
            <a:spLocks/>
          </p:cNvSpPr>
          <p:nvPr/>
        </p:nvSpPr>
        <p:spPr>
          <a:xfrm>
            <a:off x="4461550" y="5450711"/>
            <a:ext cx="3583259" cy="853323"/>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buNone/>
            </a:pPr>
            <a:r>
              <a:rPr lang="en-GB" sz="1800" dirty="0"/>
              <a:t>Nerve damage: Erb</a:t>
            </a:r>
            <a:r>
              <a:rPr lang="en-US" sz="1800" dirty="0"/>
              <a:t>’</a:t>
            </a:r>
            <a:r>
              <a:rPr lang="en-GB" sz="1800" dirty="0"/>
              <a:t>s palsy</a:t>
            </a:r>
            <a:endParaRPr lang="en-US" sz="1800" dirty="0"/>
          </a:p>
        </p:txBody>
      </p:sp>
      <p:sp>
        <p:nvSpPr>
          <p:cNvPr id="2" name="Oval 1">
            <a:extLst>
              <a:ext uri="{FF2B5EF4-FFF2-40B4-BE49-F238E27FC236}">
                <a16:creationId xmlns:a16="http://schemas.microsoft.com/office/drawing/2014/main" id="{F4C33622-5DC2-766C-8A1B-4B1A8F96415D}"/>
              </a:ext>
            </a:extLst>
          </p:cNvPr>
          <p:cNvSpPr/>
          <p:nvPr/>
        </p:nvSpPr>
        <p:spPr>
          <a:xfrm>
            <a:off x="3827578" y="5025580"/>
            <a:ext cx="318262" cy="268356"/>
          </a:xfrm>
          <a:prstGeom prst="ellipse">
            <a:avLst/>
          </a:prstGeom>
          <a:solidFill>
            <a:srgbClr val="C2C1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Oval 5">
            <a:extLst>
              <a:ext uri="{FF2B5EF4-FFF2-40B4-BE49-F238E27FC236}">
                <a16:creationId xmlns:a16="http://schemas.microsoft.com/office/drawing/2014/main" id="{170EF8BA-8247-D793-9FE2-54E1BD0640A3}"/>
              </a:ext>
            </a:extLst>
          </p:cNvPr>
          <p:cNvSpPr/>
          <p:nvPr/>
        </p:nvSpPr>
        <p:spPr>
          <a:xfrm>
            <a:off x="4785890" y="4951708"/>
            <a:ext cx="318262" cy="304747"/>
          </a:xfrm>
          <a:prstGeom prst="ellipse">
            <a:avLst/>
          </a:prstGeom>
          <a:solidFill>
            <a:srgbClr val="F5F8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39417769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37B316-6E10-BDD5-E434-D343AF3F75E2}"/>
              </a:ext>
            </a:extLst>
          </p:cNvPr>
          <p:cNvSpPr>
            <a:spLocks noGrp="1"/>
          </p:cNvSpPr>
          <p:nvPr>
            <p:ph type="title"/>
          </p:nvPr>
        </p:nvSpPr>
        <p:spPr/>
        <p:txBody>
          <a:bodyPr/>
          <a:lstStyle/>
          <a:p>
            <a:r>
              <a:rPr lang="en-US" sz="2800" dirty="0"/>
              <a:t>Birth trauma with fracture</a:t>
            </a:r>
            <a:endParaRPr lang="en-NO"/>
          </a:p>
        </p:txBody>
      </p:sp>
      <p:sp>
        <p:nvSpPr>
          <p:cNvPr id="5" name="Content Placeholder 1">
            <a:extLst>
              <a:ext uri="{FF2B5EF4-FFF2-40B4-BE49-F238E27FC236}">
                <a16:creationId xmlns:a16="http://schemas.microsoft.com/office/drawing/2014/main" id="{A8B6536C-07A1-80F6-4B25-BF5F92EE575B}"/>
              </a:ext>
            </a:extLst>
          </p:cNvPr>
          <p:cNvSpPr txBox="1">
            <a:spLocks/>
          </p:cNvSpPr>
          <p:nvPr/>
        </p:nvSpPr>
        <p:spPr>
          <a:xfrm>
            <a:off x="416132" y="5408776"/>
            <a:ext cx="3583259" cy="404747"/>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Courier New" panose="02070309020205020404" pitchFamily="49" charset="0"/>
              <a:buNone/>
              <a:tabLst/>
              <a:defRPr/>
            </a:pPr>
            <a:r>
              <a:rPr kumimoji="0" lang="en-GB"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Clavicle fracture</a:t>
            </a:r>
            <a:endParaRPr kumimoji="0" lang="nb-NO" sz="18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pic>
        <p:nvPicPr>
          <p:cNvPr id="7" name="Content Placeholder 5" descr="A close up of a baby&#10;&#10;Description automatically generated">
            <a:extLst>
              <a:ext uri="{FF2B5EF4-FFF2-40B4-BE49-F238E27FC236}">
                <a16:creationId xmlns:a16="http://schemas.microsoft.com/office/drawing/2014/main" id="{50D69F82-9760-37BD-518A-EB4E6A70A9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7767" y="1734852"/>
            <a:ext cx="4827268" cy="3606205"/>
          </a:xfrm>
          <a:prstGeom prst="rect">
            <a:avLst/>
          </a:prstGeom>
        </p:spPr>
      </p:pic>
      <p:sp>
        <p:nvSpPr>
          <p:cNvPr id="6" name="TextBox 5">
            <a:extLst>
              <a:ext uri="{FF2B5EF4-FFF2-40B4-BE49-F238E27FC236}">
                <a16:creationId xmlns:a16="http://schemas.microsoft.com/office/drawing/2014/main" id="{5FDFB51A-9473-F202-A44C-7720D830C8F7}"/>
              </a:ext>
            </a:extLst>
          </p:cNvPr>
          <p:cNvSpPr txBox="1"/>
          <p:nvPr/>
        </p:nvSpPr>
        <p:spPr>
          <a:xfrm>
            <a:off x="2783580" y="5140408"/>
            <a:ext cx="2539202" cy="192360"/>
          </a:xfrm>
          <a:prstGeom prst="rect">
            <a:avLst/>
          </a:prstGeom>
          <a:noFill/>
        </p:spPr>
        <p:txBody>
          <a:bodyPr wrap="square">
            <a:spAutoFit/>
          </a:bodyPr>
          <a:lstStyle/>
          <a:p>
            <a:pPr algn="r"/>
            <a:r>
              <a:rPr lang="en-US" sz="650" dirty="0">
                <a:solidFill>
                  <a:schemeClr val="bg1"/>
                </a:solidFill>
                <a:latin typeface="Arial" panose="020B0604020202020204" pitchFamily="34" charset="0"/>
                <a:cs typeface="Arial" panose="020B0604020202020204" pitchFamily="34" charset="0"/>
              </a:rPr>
              <a:t>© Jose Fabella Hospital</a:t>
            </a:r>
          </a:p>
        </p:txBody>
      </p:sp>
    </p:spTree>
    <p:extLst>
      <p:ext uri="{BB962C8B-B14F-4D97-AF65-F5344CB8AC3E}">
        <p14:creationId xmlns:p14="http://schemas.microsoft.com/office/powerpoint/2010/main" val="43391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66F0B-534B-5A57-1473-A1A8B402410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6AE9B5-E31A-C807-3B86-26589F574C93}"/>
              </a:ext>
            </a:extLst>
          </p:cNvPr>
          <p:cNvSpPr txBox="1">
            <a:spLocks/>
          </p:cNvSpPr>
          <p:nvPr/>
        </p:nvSpPr>
        <p:spPr>
          <a:xfrm>
            <a:off x="3775852" y="1707356"/>
            <a:ext cx="5055632" cy="823573"/>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accent3">
                    <a:lumMod val="50000"/>
                  </a:schemeClr>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accent3">
                    <a:lumMod val="50000"/>
                  </a:schemeClr>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accent3">
                    <a:lumMod val="50000"/>
                  </a:schemeClr>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lvl="0" indent="0" defTabSz="429219" latinLnBrk="0">
              <a:lnSpc>
                <a:spcPts val="2300"/>
              </a:lnSpc>
              <a:spcBef>
                <a:spcPts val="0"/>
              </a:spcBef>
              <a:spcAft>
                <a:spcPts val="0"/>
              </a:spcAft>
              <a:buNone/>
              <a:defRPr/>
            </a:pPr>
            <a:r>
              <a:rPr lang="en-US" sz="1800" b="1" dirty="0">
                <a:solidFill>
                  <a:srgbClr val="A5A5A5">
                    <a:lumMod val="50000"/>
                  </a:srgbClr>
                </a:solidFill>
              </a:rPr>
              <a:t>All newborns will be assessed to provide individualized, evidence-based care.</a:t>
            </a:r>
          </a:p>
        </p:txBody>
      </p:sp>
      <p:pic>
        <p:nvPicPr>
          <p:cNvPr id="3" name="Picture 2">
            <a:extLst>
              <a:ext uri="{FF2B5EF4-FFF2-40B4-BE49-F238E27FC236}">
                <a16:creationId xmlns:a16="http://schemas.microsoft.com/office/drawing/2014/main" id="{37643A95-ACB2-EF4A-EFFC-AD62EF548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304" y="1734853"/>
            <a:ext cx="3042563" cy="4004489"/>
          </a:xfrm>
          <a:prstGeom prst="rect">
            <a:avLst/>
          </a:prstGeom>
          <a:ln>
            <a:solidFill>
              <a:schemeClr val="bg1">
                <a:lumMod val="75000"/>
              </a:schemeClr>
            </a:solidFill>
          </a:ln>
        </p:spPr>
      </p:pic>
      <p:sp>
        <p:nvSpPr>
          <p:cNvPr id="9" name="Title 5">
            <a:extLst>
              <a:ext uri="{FF2B5EF4-FFF2-40B4-BE49-F238E27FC236}">
                <a16:creationId xmlns:a16="http://schemas.microsoft.com/office/drawing/2014/main" id="{105724DC-E4AE-64C3-E1AC-67F14F8F5296}"/>
              </a:ext>
            </a:extLst>
          </p:cNvPr>
          <p:cNvSpPr>
            <a:spLocks noGrp="1"/>
          </p:cNvSpPr>
          <p:nvPr>
            <p:ph type="title"/>
          </p:nvPr>
        </p:nvSpPr>
        <p:spPr>
          <a:xfrm>
            <a:off x="0" y="0"/>
            <a:ext cx="9144000" cy="1707356"/>
          </a:xfrm>
          <a:prstGeom prst="rect">
            <a:avLst/>
          </a:prstGeom>
        </p:spPr>
        <p:txBody>
          <a:bodyPr/>
          <a:lstStyle/>
          <a:p>
            <a:pPr algn="ctr"/>
            <a:r>
              <a:rPr lang="en-GB" sz="4000" dirty="0"/>
              <a:t>Goal and </a:t>
            </a:r>
            <a:r>
              <a:rPr lang="nb-NO" sz="4000"/>
              <a:t>l</a:t>
            </a:r>
            <a:r>
              <a:rPr lang="en-NO" sz="4000"/>
              <a:t>earning </a:t>
            </a:r>
            <a:r>
              <a:rPr lang="en-GB" sz="4000" dirty="0"/>
              <a:t>outcomes</a:t>
            </a:r>
            <a:endParaRPr lang="en-NO" sz="4000"/>
          </a:p>
        </p:txBody>
      </p:sp>
      <p:graphicFrame>
        <p:nvGraphicFramePr>
          <p:cNvPr id="10" name="Table 6">
            <a:extLst>
              <a:ext uri="{FF2B5EF4-FFF2-40B4-BE49-F238E27FC236}">
                <a16:creationId xmlns:a16="http://schemas.microsoft.com/office/drawing/2014/main" id="{9A2BACBA-1D4D-A2AB-8A7D-362C92D0D9BC}"/>
              </a:ext>
            </a:extLst>
          </p:cNvPr>
          <p:cNvGraphicFramePr>
            <a:graphicFrameLocks noGrp="1"/>
          </p:cNvGraphicFramePr>
          <p:nvPr>
            <p:extLst>
              <p:ext uri="{D42A27DB-BD31-4B8C-83A1-F6EECF244321}">
                <p14:modId xmlns:p14="http://schemas.microsoft.com/office/powerpoint/2010/main" val="2715082984"/>
              </p:ext>
            </p:extLst>
          </p:nvPr>
        </p:nvGraphicFramePr>
        <p:xfrm>
          <a:off x="3853543" y="2653394"/>
          <a:ext cx="4337957" cy="3085949"/>
        </p:xfrm>
        <a:graphic>
          <a:graphicData uri="http://schemas.openxmlformats.org/drawingml/2006/table">
            <a:tbl>
              <a:tblPr bandRow="1">
                <a:tableStyleId>{073A0DAA-6AF3-43AB-8588-CEC1D06C72B9}</a:tableStyleId>
              </a:tblPr>
              <a:tblGrid>
                <a:gridCol w="870857">
                  <a:extLst>
                    <a:ext uri="{9D8B030D-6E8A-4147-A177-3AD203B41FA5}">
                      <a16:colId xmlns:a16="http://schemas.microsoft.com/office/drawing/2014/main" val="1075668833"/>
                    </a:ext>
                  </a:extLst>
                </a:gridCol>
                <a:gridCol w="2164080">
                  <a:extLst>
                    <a:ext uri="{9D8B030D-6E8A-4147-A177-3AD203B41FA5}">
                      <a16:colId xmlns:a16="http://schemas.microsoft.com/office/drawing/2014/main" val="422831490"/>
                    </a:ext>
                  </a:extLst>
                </a:gridCol>
                <a:gridCol w="1303020">
                  <a:extLst>
                    <a:ext uri="{9D8B030D-6E8A-4147-A177-3AD203B41FA5}">
                      <a16:colId xmlns:a16="http://schemas.microsoft.com/office/drawing/2014/main" val="2549602512"/>
                    </a:ext>
                  </a:extLst>
                </a:gridCol>
              </a:tblGrid>
              <a:tr h="863413">
                <a:tc>
                  <a:txBody>
                    <a:bodyPr/>
                    <a:lstStyle/>
                    <a:p>
                      <a:r>
                        <a:rPr lang="en-US" b="1" dirty="0"/>
                        <a:t>Monitor</a:t>
                      </a:r>
                    </a:p>
                    <a:p>
                      <a:endParaRPr lang="en-US" b="1" dirty="0"/>
                    </a:p>
                    <a:p>
                      <a:endParaRPr lang="en-US" b="1" dirty="0"/>
                    </a:p>
                  </a:txBody>
                  <a:tcPr marL="108000" anchor="ctr">
                    <a:solidFill>
                      <a:schemeClr val="bg2">
                        <a:lumMod val="90000"/>
                      </a:schemeClr>
                    </a:solidFill>
                  </a:tcPr>
                </a:tc>
                <a:tc>
                  <a:txBody>
                    <a:bodyPr/>
                    <a:lstStyle/>
                    <a:p>
                      <a:pPr marL="162000" indent="-162000">
                        <a:buFont typeface="Arial" panose="020B0604020202020204" pitchFamily="34" charset="0"/>
                        <a:buChar char="•"/>
                      </a:pPr>
                      <a:r>
                        <a:rPr lang="en-US" dirty="0"/>
                        <a:t>Breathing/color</a:t>
                      </a:r>
                    </a:p>
                    <a:p>
                      <a:pPr marL="162000" indent="-162000">
                        <a:buFont typeface="Arial" panose="020B0604020202020204" pitchFamily="34" charset="0"/>
                        <a:buChar char="•"/>
                      </a:pPr>
                      <a:r>
                        <a:rPr lang="en-US" dirty="0"/>
                        <a:t>Temperature</a:t>
                      </a:r>
                    </a:p>
                    <a:p>
                      <a:pPr marL="162000" indent="-162000">
                        <a:buFont typeface="Arial" panose="020B0604020202020204" pitchFamily="34" charset="0"/>
                        <a:buChar char="•"/>
                      </a:pPr>
                      <a:r>
                        <a:rPr lang="en-US" dirty="0"/>
                        <a:t>Size/maturity/abnormalities</a:t>
                      </a:r>
                    </a:p>
                  </a:txBody>
                  <a:tcPr marL="108000" anchor="ctr">
                    <a:solidFill>
                      <a:schemeClr val="bg2">
                        <a:lumMod val="90000"/>
                      </a:schemeClr>
                    </a:solidFill>
                  </a:tcPr>
                </a:tc>
                <a:tc>
                  <a:txBody>
                    <a:bodyPr/>
                    <a:lstStyle/>
                    <a:p>
                      <a:r>
                        <a:rPr lang="en-US" dirty="0"/>
                        <a:t>Continue skin-</a:t>
                      </a:r>
                      <a:br>
                        <a:rPr lang="en-US" dirty="0"/>
                      </a:br>
                      <a:r>
                        <a:rPr lang="en-US" dirty="0"/>
                        <a:t>to-skin care</a:t>
                      </a:r>
                    </a:p>
                  </a:txBody>
                  <a:tcPr marL="108000" anchor="ctr">
                    <a:solidFill>
                      <a:schemeClr val="bg2">
                        <a:lumMod val="90000"/>
                      </a:schemeClr>
                    </a:solidFill>
                  </a:tcPr>
                </a:tc>
                <a:extLst>
                  <a:ext uri="{0D108BD9-81ED-4DB2-BD59-A6C34878D82A}">
                    <a16:rowId xmlns:a16="http://schemas.microsoft.com/office/drawing/2014/main" val="1874011811"/>
                  </a:ext>
                </a:extLst>
              </a:tr>
              <a:tr h="1111268">
                <a:tc>
                  <a:txBody>
                    <a:bodyPr/>
                    <a:lstStyle/>
                    <a:p>
                      <a:r>
                        <a:rPr lang="en-US" b="1" dirty="0"/>
                        <a:t>Assess</a:t>
                      </a:r>
                    </a:p>
                    <a:p>
                      <a:endParaRPr lang="en-US" b="1" dirty="0"/>
                    </a:p>
                    <a:p>
                      <a:endParaRPr lang="en-US" b="1" dirty="0"/>
                    </a:p>
                    <a:p>
                      <a:endParaRPr lang="en-US" b="1" dirty="0"/>
                    </a:p>
                  </a:txBody>
                  <a:tcPr marL="108000" anchor="ctr">
                    <a:solidFill>
                      <a:schemeClr val="bg2"/>
                    </a:solidFill>
                  </a:tcPr>
                </a:tc>
                <a:tc>
                  <a:txBody>
                    <a:bodyPr/>
                    <a:lstStyle/>
                    <a:p>
                      <a:pPr marL="162000" indent="-162000">
                        <a:buFont typeface="Arial" panose="020B0604020202020204" pitchFamily="34" charset="0"/>
                        <a:buChar char="•"/>
                      </a:pPr>
                      <a:r>
                        <a:rPr lang="en-US" dirty="0"/>
                        <a:t>Temperature</a:t>
                      </a:r>
                    </a:p>
                    <a:p>
                      <a:pPr marL="162000" indent="-162000">
                        <a:buFont typeface="Arial" panose="020B0604020202020204" pitchFamily="34" charset="0"/>
                        <a:buChar char="•"/>
                      </a:pPr>
                      <a:r>
                        <a:rPr lang="en-US" dirty="0"/>
                        <a:t>Weight</a:t>
                      </a:r>
                    </a:p>
                    <a:p>
                      <a:pPr marL="162000" indent="-162000">
                        <a:buFont typeface="Arial" panose="020B0604020202020204" pitchFamily="34" charset="0"/>
                        <a:buChar char="•"/>
                      </a:pPr>
                      <a:r>
                        <a:rPr lang="en-US" dirty="0"/>
                        <a:t>Complete examination</a:t>
                      </a:r>
                    </a:p>
                    <a:p>
                      <a:pPr marL="162000" indent="-162000">
                        <a:buFont typeface="Arial" panose="020B0604020202020204" pitchFamily="34" charset="0"/>
                        <a:buChar char="•"/>
                      </a:pPr>
                      <a:r>
                        <a:rPr lang="en-US" dirty="0"/>
                        <a:t>+risk factors</a:t>
                      </a:r>
                    </a:p>
                  </a:txBody>
                  <a:tcPr marL="108000" anchor="ctr">
                    <a:solidFill>
                      <a:schemeClr val="bg2"/>
                    </a:solidFill>
                  </a:tcPr>
                </a:tc>
                <a:tc>
                  <a:txBody>
                    <a:bodyPr/>
                    <a:lstStyle/>
                    <a:p>
                      <a:r>
                        <a:rPr lang="en-US" dirty="0"/>
                        <a:t>Prevent disease</a:t>
                      </a:r>
                    </a:p>
                    <a:p>
                      <a:r>
                        <a:rPr lang="en-US" dirty="0"/>
                        <a:t>Classify for </a:t>
                      </a:r>
                      <a:br>
                        <a:rPr lang="en-US" dirty="0"/>
                      </a:br>
                      <a:r>
                        <a:rPr lang="en-US" dirty="0"/>
                        <a:t>ongoing care</a:t>
                      </a:r>
                    </a:p>
                  </a:txBody>
                  <a:tcPr marL="108000" anchor="ctr">
                    <a:solidFill>
                      <a:schemeClr val="bg2"/>
                    </a:solidFill>
                  </a:tcPr>
                </a:tc>
                <a:extLst>
                  <a:ext uri="{0D108BD9-81ED-4DB2-BD59-A6C34878D82A}">
                    <a16:rowId xmlns:a16="http://schemas.microsoft.com/office/drawing/2014/main" val="1367097180"/>
                  </a:ext>
                </a:extLst>
              </a:tr>
              <a:tr h="1111268">
                <a:tc>
                  <a:txBody>
                    <a:bodyPr/>
                    <a:lstStyle/>
                    <a:p>
                      <a:r>
                        <a:rPr lang="en-US" b="1" dirty="0"/>
                        <a:t>Re-assess</a:t>
                      </a:r>
                    </a:p>
                    <a:p>
                      <a:endParaRPr lang="en-US" b="1" dirty="0"/>
                    </a:p>
                    <a:p>
                      <a:endParaRPr lang="en-US" b="1" dirty="0"/>
                    </a:p>
                    <a:p>
                      <a:endParaRPr lang="en-US" b="1" dirty="0"/>
                    </a:p>
                  </a:txBody>
                  <a:tcPr marL="108000" anchor="ctr">
                    <a:solidFill>
                      <a:schemeClr val="bg2">
                        <a:lumMod val="90000"/>
                      </a:schemeClr>
                    </a:solidFill>
                  </a:tcPr>
                </a:tc>
                <a:tc>
                  <a:txBody>
                    <a:bodyPr/>
                    <a:lstStyle/>
                    <a:p>
                      <a:pPr marL="162000" indent="-162000">
                        <a:buFont typeface="Arial" panose="020B0604020202020204" pitchFamily="34" charset="0"/>
                        <a:buChar char="•"/>
                      </a:pPr>
                      <a:r>
                        <a:rPr lang="en-US" dirty="0"/>
                        <a:t>Temperature</a:t>
                      </a:r>
                    </a:p>
                    <a:p>
                      <a:pPr marL="162000" indent="-162000">
                        <a:buFont typeface="Arial" panose="020B0604020202020204" pitchFamily="34" charset="0"/>
                        <a:buChar char="•"/>
                      </a:pPr>
                      <a:r>
                        <a:rPr lang="en-US" dirty="0"/>
                        <a:t>Weight </a:t>
                      </a:r>
                    </a:p>
                    <a:p>
                      <a:pPr marL="162000" indent="-162000">
                        <a:buFont typeface="Arial" panose="020B0604020202020204" pitchFamily="34" charset="0"/>
                        <a:buChar char="•"/>
                      </a:pPr>
                      <a:r>
                        <a:rPr lang="en-US" dirty="0"/>
                        <a:t>Focused examination</a:t>
                      </a:r>
                    </a:p>
                    <a:p>
                      <a:pPr marL="162000" indent="-162000">
                        <a:buFont typeface="Arial" panose="020B0604020202020204" pitchFamily="34" charset="0"/>
                        <a:buChar char="•"/>
                      </a:pPr>
                      <a:r>
                        <a:rPr lang="en-US" dirty="0"/>
                        <a:t>+feeding, output</a:t>
                      </a:r>
                    </a:p>
                  </a:txBody>
                  <a:tcPr marL="108000" anchor="ctr">
                    <a:solidFill>
                      <a:schemeClr val="bg2">
                        <a:lumMod val="90000"/>
                      </a:schemeClr>
                    </a:solidFill>
                  </a:tcPr>
                </a:tc>
                <a:tc>
                  <a:txBody>
                    <a:bodyPr/>
                    <a:lstStyle/>
                    <a:p>
                      <a:r>
                        <a:rPr lang="en-US" dirty="0"/>
                        <a:t>Continue or </a:t>
                      </a:r>
                      <a:br>
                        <a:rPr lang="en-US" dirty="0"/>
                      </a:br>
                      <a:r>
                        <a:rPr lang="en-US" dirty="0"/>
                        <a:t>change ongoing care</a:t>
                      </a:r>
                    </a:p>
                  </a:txBody>
                  <a:tcPr marL="108000" anchor="ctr">
                    <a:solidFill>
                      <a:schemeClr val="bg2">
                        <a:lumMod val="90000"/>
                      </a:schemeClr>
                    </a:solidFill>
                  </a:tcPr>
                </a:tc>
                <a:extLst>
                  <a:ext uri="{0D108BD9-81ED-4DB2-BD59-A6C34878D82A}">
                    <a16:rowId xmlns:a16="http://schemas.microsoft.com/office/drawing/2014/main" val="3058453756"/>
                  </a:ext>
                </a:extLst>
              </a:tr>
            </a:tbl>
          </a:graphicData>
        </a:graphic>
      </p:graphicFrame>
      <p:sp>
        <p:nvSpPr>
          <p:cNvPr id="5" name="Oval 4">
            <a:extLst>
              <a:ext uri="{FF2B5EF4-FFF2-40B4-BE49-F238E27FC236}">
                <a16:creationId xmlns:a16="http://schemas.microsoft.com/office/drawing/2014/main" id="{E103073B-60DA-46CA-0DFC-ADECA276CE67}"/>
              </a:ext>
            </a:extLst>
          </p:cNvPr>
          <p:cNvSpPr/>
          <p:nvPr/>
        </p:nvSpPr>
        <p:spPr>
          <a:xfrm>
            <a:off x="1041451" y="2144683"/>
            <a:ext cx="1884630" cy="814647"/>
          </a:xfrm>
          <a:prstGeom prst="ellipse">
            <a:avLst/>
          </a:prstGeom>
          <a:noFill/>
          <a:ln w="28575">
            <a:solidFill>
              <a:srgbClr val="1C86A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9219" eaLnBrk="1" fontAlgn="auto" hangingPunct="1">
              <a:spcBef>
                <a:spcPts val="0"/>
              </a:spcBef>
              <a:spcAft>
                <a:spcPts val="0"/>
              </a:spcAft>
              <a:defRPr/>
            </a:pPr>
            <a:endParaRPr lang="en-US" sz="1554" dirty="0"/>
          </a:p>
        </p:txBody>
      </p:sp>
    </p:spTree>
    <p:extLst>
      <p:ext uri="{BB962C8B-B14F-4D97-AF65-F5344CB8AC3E}">
        <p14:creationId xmlns:p14="http://schemas.microsoft.com/office/powerpoint/2010/main" val="407159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1"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B5FA8-814F-4087-72C8-6EF551F9D5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3E2B31-C22A-1A1D-75FE-C135825D0F38}"/>
              </a:ext>
            </a:extLst>
          </p:cNvPr>
          <p:cNvSpPr>
            <a:spLocks noGrp="1"/>
          </p:cNvSpPr>
          <p:nvPr>
            <p:ph type="title"/>
          </p:nvPr>
        </p:nvSpPr>
        <p:spPr>
          <a:xfrm>
            <a:off x="0" y="1131048"/>
            <a:ext cx="9141354" cy="2482896"/>
          </a:xfrm>
        </p:spPr>
        <p:txBody>
          <a:bodyPr/>
          <a:lstStyle/>
          <a:p>
            <a:r>
              <a:rPr lang="en-GB" dirty="0"/>
              <a:t>Part 2</a:t>
            </a:r>
            <a:br>
              <a:rPr lang="en-GB" dirty="0"/>
            </a:br>
            <a:br>
              <a:rPr lang="en-GB" dirty="0"/>
            </a:br>
            <a:r>
              <a:rPr lang="en-GB" dirty="0"/>
              <a:t>Assessment and re-assessment</a:t>
            </a:r>
            <a:br>
              <a:rPr lang="en-GB" dirty="0"/>
            </a:br>
            <a:r>
              <a:rPr lang="en-GB" dirty="0"/>
              <a:t>to make a care plan</a:t>
            </a:r>
            <a:endParaRPr lang="en-NO"/>
          </a:p>
        </p:txBody>
      </p:sp>
    </p:spTree>
    <p:extLst>
      <p:ext uri="{BB962C8B-B14F-4D97-AF65-F5344CB8AC3E}">
        <p14:creationId xmlns:p14="http://schemas.microsoft.com/office/powerpoint/2010/main" val="27205997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D57232-6D2F-C3F0-608B-880A3E15368B}"/>
              </a:ext>
            </a:extLst>
          </p:cNvPr>
          <p:cNvSpPr>
            <a:spLocks noGrp="1"/>
          </p:cNvSpPr>
          <p:nvPr>
            <p:ph type="title"/>
          </p:nvPr>
        </p:nvSpPr>
        <p:spPr/>
        <p:txBody>
          <a:bodyPr/>
          <a:lstStyle/>
          <a:p>
            <a:r>
              <a:rPr lang="en-US" sz="2800" dirty="0"/>
              <a:t>Provide eye care</a:t>
            </a:r>
            <a:endParaRPr lang="en-NO"/>
          </a:p>
        </p:txBody>
      </p:sp>
      <p:sp>
        <p:nvSpPr>
          <p:cNvPr id="2" name="Content Placeholder 1">
            <a:extLst>
              <a:ext uri="{FF2B5EF4-FFF2-40B4-BE49-F238E27FC236}">
                <a16:creationId xmlns:a16="http://schemas.microsoft.com/office/drawing/2014/main" id="{8EA2E0E4-CA53-5299-8B48-4317E2E4FD76}"/>
              </a:ext>
            </a:extLst>
          </p:cNvPr>
          <p:cNvSpPr>
            <a:spLocks noGrp="1"/>
          </p:cNvSpPr>
          <p:nvPr>
            <p:ph idx="1"/>
          </p:nvPr>
        </p:nvSpPr>
        <p:spPr>
          <a:xfrm>
            <a:off x="3360525" y="3045708"/>
            <a:ext cx="5414882" cy="2199688"/>
          </a:xfrm>
          <a:prstGeom prst="rect">
            <a:avLst/>
          </a:prstGeom>
        </p:spPr>
        <p:txBody>
          <a:bodyPr/>
          <a:lstStyle/>
          <a:p>
            <a:pPr>
              <a:lnSpc>
                <a:spcPts val="2100"/>
              </a:lnSpc>
              <a:spcBef>
                <a:spcPts val="600"/>
              </a:spcBef>
            </a:pPr>
            <a:r>
              <a:rPr lang="en-GB" sz="1600" dirty="0"/>
              <a:t>Use the medication recommended in your national </a:t>
            </a:r>
            <a:br>
              <a:rPr lang="en-GB" sz="1600" dirty="0"/>
            </a:br>
            <a:r>
              <a:rPr lang="en-GB" sz="1600" dirty="0"/>
              <a:t>guidelines</a:t>
            </a:r>
          </a:p>
          <a:p>
            <a:pPr>
              <a:lnSpc>
                <a:spcPts val="2100"/>
              </a:lnSpc>
              <a:spcBef>
                <a:spcPts val="600"/>
              </a:spcBef>
            </a:pPr>
            <a:r>
              <a:rPr lang="en-GB" sz="1600" dirty="0"/>
              <a:t>Pull down the lower lid of the eye</a:t>
            </a:r>
          </a:p>
          <a:p>
            <a:pPr>
              <a:lnSpc>
                <a:spcPts val="2100"/>
              </a:lnSpc>
              <a:spcBef>
                <a:spcPts val="600"/>
              </a:spcBef>
            </a:pPr>
            <a:r>
              <a:rPr lang="en-GB" sz="1600" dirty="0"/>
              <a:t>Apply a line of ointment along the inside of the lower lid, </a:t>
            </a:r>
            <a:br>
              <a:rPr lang="en-GB" sz="1600" dirty="0"/>
            </a:br>
            <a:r>
              <a:rPr lang="en-GB" sz="1600" dirty="0"/>
              <a:t>from inner to outer side</a:t>
            </a:r>
          </a:p>
          <a:p>
            <a:pPr>
              <a:lnSpc>
                <a:spcPts val="2100"/>
              </a:lnSpc>
              <a:spcBef>
                <a:spcPts val="600"/>
              </a:spcBef>
            </a:pPr>
            <a:r>
              <a:rPr lang="en-GB" sz="1600" dirty="0"/>
              <a:t>Repeat for the other eye</a:t>
            </a:r>
          </a:p>
        </p:txBody>
      </p:sp>
      <p:pic>
        <p:nvPicPr>
          <p:cNvPr id="5" name="Picture 4" descr="A picture containing clock&#10;&#10;Description automatically generated">
            <a:extLst>
              <a:ext uri="{FF2B5EF4-FFF2-40B4-BE49-F238E27FC236}">
                <a16:creationId xmlns:a16="http://schemas.microsoft.com/office/drawing/2014/main" id="{CAA8F39C-F5D7-EAF2-88B6-630A7CF350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64772" y="1706501"/>
            <a:ext cx="1328761" cy="1310855"/>
          </a:xfrm>
          <a:prstGeom prst="rect">
            <a:avLst/>
          </a:prstGeom>
        </p:spPr>
      </p:pic>
      <p:sp>
        <p:nvSpPr>
          <p:cNvPr id="6" name="Content Placeholder 1">
            <a:extLst>
              <a:ext uri="{FF2B5EF4-FFF2-40B4-BE49-F238E27FC236}">
                <a16:creationId xmlns:a16="http://schemas.microsoft.com/office/drawing/2014/main" id="{E58C53E7-7DC9-4990-3457-422BC461AA33}"/>
              </a:ext>
            </a:extLst>
          </p:cNvPr>
          <p:cNvSpPr txBox="1">
            <a:spLocks/>
          </p:cNvSpPr>
          <p:nvPr/>
        </p:nvSpPr>
        <p:spPr>
          <a:xfrm>
            <a:off x="3360524" y="5300770"/>
            <a:ext cx="5521205" cy="2294447"/>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buNone/>
            </a:pPr>
            <a:r>
              <a:rPr lang="en-US" b="1" dirty="0"/>
              <a:t>Why is eye care important?</a:t>
            </a:r>
          </a:p>
          <a:p>
            <a:pPr marL="0" indent="0">
              <a:buNone/>
            </a:pPr>
            <a:r>
              <a:rPr lang="en-US" b="1" dirty="0"/>
              <a:t>What will you do to prevent introducing infection </a:t>
            </a:r>
            <a:br>
              <a:rPr lang="en-US" b="1" dirty="0"/>
            </a:br>
            <a:r>
              <a:rPr lang="en-US" b="1" dirty="0"/>
              <a:t>when providing eye care?</a:t>
            </a:r>
          </a:p>
        </p:txBody>
      </p:sp>
      <p:pic>
        <p:nvPicPr>
          <p:cNvPr id="4" name="Picture 3">
            <a:extLst>
              <a:ext uri="{FF2B5EF4-FFF2-40B4-BE49-F238E27FC236}">
                <a16:creationId xmlns:a16="http://schemas.microsoft.com/office/drawing/2014/main" id="{6E5AD055-A4D9-DA55-C83C-8610860484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157" y="1788193"/>
            <a:ext cx="2726318" cy="3588261"/>
          </a:xfrm>
          <a:prstGeom prst="rect">
            <a:avLst/>
          </a:prstGeom>
          <a:ln>
            <a:solidFill>
              <a:schemeClr val="bg1">
                <a:lumMod val="75000"/>
              </a:schemeClr>
            </a:solidFill>
          </a:ln>
        </p:spPr>
      </p:pic>
      <p:sp>
        <p:nvSpPr>
          <p:cNvPr id="7" name="Oval 6">
            <a:extLst>
              <a:ext uri="{FF2B5EF4-FFF2-40B4-BE49-F238E27FC236}">
                <a16:creationId xmlns:a16="http://schemas.microsoft.com/office/drawing/2014/main" id="{A1A1DD57-77C9-6007-C4F3-562BFBC90429}"/>
              </a:ext>
            </a:extLst>
          </p:cNvPr>
          <p:cNvSpPr/>
          <p:nvPr/>
        </p:nvSpPr>
        <p:spPr>
          <a:xfrm>
            <a:off x="1685411" y="2301241"/>
            <a:ext cx="288471" cy="441960"/>
          </a:xfrm>
          <a:prstGeom prst="ellipse">
            <a:avLst/>
          </a:prstGeom>
          <a:noFill/>
          <a:ln w="28575">
            <a:solidFill>
              <a:srgbClr val="1C86A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9219" eaLnBrk="1" fontAlgn="auto" hangingPunct="1">
              <a:spcBef>
                <a:spcPts val="0"/>
              </a:spcBef>
              <a:spcAft>
                <a:spcPts val="0"/>
              </a:spcAft>
              <a:defRPr/>
            </a:pPr>
            <a:endParaRPr lang="en-US" sz="1554" dirty="0"/>
          </a:p>
        </p:txBody>
      </p:sp>
    </p:spTree>
    <p:extLst>
      <p:ext uri="{BB962C8B-B14F-4D97-AF65-F5344CB8AC3E}">
        <p14:creationId xmlns:p14="http://schemas.microsoft.com/office/powerpoint/2010/main" val="243712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1"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7" grpId="0" animBg="1"/>
      <p:bldP spid="7"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B7F9D7-CF06-AE30-F4C6-1BCC5202F0C5}"/>
              </a:ext>
            </a:extLst>
          </p:cNvPr>
          <p:cNvSpPr>
            <a:spLocks noGrp="1"/>
          </p:cNvSpPr>
          <p:nvPr>
            <p:ph type="title"/>
          </p:nvPr>
        </p:nvSpPr>
        <p:spPr/>
        <p:txBody>
          <a:bodyPr/>
          <a:lstStyle/>
          <a:p>
            <a:r>
              <a:rPr lang="en-US" sz="2800" dirty="0"/>
              <a:t> Provide cord care</a:t>
            </a:r>
            <a:endParaRPr lang="en-NO"/>
          </a:p>
        </p:txBody>
      </p:sp>
      <p:sp>
        <p:nvSpPr>
          <p:cNvPr id="7" name="Content Placeholder 1">
            <a:extLst>
              <a:ext uri="{FF2B5EF4-FFF2-40B4-BE49-F238E27FC236}">
                <a16:creationId xmlns:a16="http://schemas.microsoft.com/office/drawing/2014/main" id="{3092B6E8-3779-8BD7-E552-A2AD9125602C}"/>
              </a:ext>
            </a:extLst>
          </p:cNvPr>
          <p:cNvSpPr txBox="1">
            <a:spLocks/>
          </p:cNvSpPr>
          <p:nvPr/>
        </p:nvSpPr>
        <p:spPr>
          <a:xfrm>
            <a:off x="3344710" y="3052583"/>
            <a:ext cx="5639270" cy="2947271"/>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a:spcBef>
                <a:spcPts val="600"/>
              </a:spcBef>
            </a:pPr>
            <a:r>
              <a:rPr lang="en-US" sz="1600" dirty="0"/>
              <a:t>Keep the cord exposed and dry.</a:t>
            </a:r>
          </a:p>
          <a:p>
            <a:pPr>
              <a:spcBef>
                <a:spcPts val="600"/>
              </a:spcBef>
            </a:pPr>
            <a:r>
              <a:rPr lang="en-US" sz="1600" dirty="0"/>
              <a:t>Apply nothing to the cord unless a medication(for example, chlorhexidine) is recommended by your health authority.</a:t>
            </a:r>
          </a:p>
          <a:p>
            <a:pPr>
              <a:spcBef>
                <a:spcPts val="600"/>
              </a:spcBef>
            </a:pPr>
            <a:r>
              <a:rPr lang="en-US" sz="1600" dirty="0"/>
              <a:t>If the stump is soiled, wash it with clean water and </a:t>
            </a:r>
            <a:br>
              <a:rPr lang="en-US" sz="1600" dirty="0"/>
            </a:br>
            <a:r>
              <a:rPr lang="en-US" sz="1600" dirty="0"/>
              <a:t>dry with a clean cloth.</a:t>
            </a:r>
          </a:p>
          <a:p>
            <a:pPr>
              <a:spcBef>
                <a:spcPts val="600"/>
              </a:spcBef>
            </a:pPr>
            <a:r>
              <a:rPr lang="en-US" sz="1600" dirty="0"/>
              <a:t>If bleeding, put an extra tie tightly around the cord.</a:t>
            </a:r>
          </a:p>
        </p:txBody>
      </p:sp>
      <p:sp>
        <p:nvSpPr>
          <p:cNvPr id="8" name="Content Placeholder 1">
            <a:extLst>
              <a:ext uri="{FF2B5EF4-FFF2-40B4-BE49-F238E27FC236}">
                <a16:creationId xmlns:a16="http://schemas.microsoft.com/office/drawing/2014/main" id="{A74C32B1-7551-BDFE-6E24-E262EFD3806D}"/>
              </a:ext>
            </a:extLst>
          </p:cNvPr>
          <p:cNvSpPr txBox="1">
            <a:spLocks/>
          </p:cNvSpPr>
          <p:nvPr/>
        </p:nvSpPr>
        <p:spPr>
          <a:xfrm>
            <a:off x="3399149" y="5135765"/>
            <a:ext cx="5744851" cy="1561349"/>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lnSpc>
                <a:spcPct val="100000"/>
              </a:lnSpc>
              <a:buNone/>
            </a:pPr>
            <a:r>
              <a:rPr lang="en-US" sz="1600" b="1" dirty="0"/>
              <a:t>Why is cord care important?</a:t>
            </a:r>
          </a:p>
          <a:p>
            <a:pPr marL="0" indent="0">
              <a:lnSpc>
                <a:spcPct val="100000"/>
              </a:lnSpc>
              <a:buNone/>
            </a:pPr>
            <a:r>
              <a:rPr lang="en-US" sz="1600" b="1" dirty="0"/>
              <a:t>Is chlorhexidine recommended by the </a:t>
            </a:r>
            <a:br>
              <a:rPr lang="en-US" sz="1600" b="1" dirty="0"/>
            </a:br>
            <a:r>
              <a:rPr lang="en-US" sz="1600" b="1" dirty="0"/>
              <a:t>Ministry of Health?</a:t>
            </a:r>
          </a:p>
          <a:p>
            <a:pPr marL="0" indent="0">
              <a:lnSpc>
                <a:spcPct val="100000"/>
              </a:lnSpc>
              <a:buNone/>
            </a:pPr>
            <a:r>
              <a:rPr lang="en-US" sz="1600" b="1" dirty="0"/>
              <a:t>When should a baby be bathed for the first time?</a:t>
            </a:r>
          </a:p>
        </p:txBody>
      </p:sp>
      <p:grpSp>
        <p:nvGrpSpPr>
          <p:cNvPr id="10" name="Group 9">
            <a:extLst>
              <a:ext uri="{FF2B5EF4-FFF2-40B4-BE49-F238E27FC236}">
                <a16:creationId xmlns:a16="http://schemas.microsoft.com/office/drawing/2014/main" id="{5B438FBF-C652-1573-8B6D-0EA65425D111}"/>
              </a:ext>
            </a:extLst>
          </p:cNvPr>
          <p:cNvGrpSpPr/>
          <p:nvPr/>
        </p:nvGrpSpPr>
        <p:grpSpPr>
          <a:xfrm>
            <a:off x="3399149" y="1607336"/>
            <a:ext cx="1819119" cy="1362896"/>
            <a:chOff x="507305" y="5353594"/>
            <a:chExt cx="1788736" cy="1340133"/>
          </a:xfrm>
        </p:grpSpPr>
        <p:pic>
          <p:nvPicPr>
            <p:cNvPr id="5" name="Picture 4" descr="Diagram&#10;&#10;Description automatically generated">
              <a:extLst>
                <a:ext uri="{FF2B5EF4-FFF2-40B4-BE49-F238E27FC236}">
                  <a16:creationId xmlns:a16="http://schemas.microsoft.com/office/drawing/2014/main" id="{CA25B956-B74F-EC9C-B4A7-FCCBD283FCA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7305" y="5353989"/>
              <a:ext cx="1788736" cy="1339738"/>
            </a:xfrm>
            <a:prstGeom prst="rect">
              <a:avLst/>
            </a:prstGeom>
          </p:spPr>
        </p:pic>
        <p:sp>
          <p:nvSpPr>
            <p:cNvPr id="6" name="Rectangle 5">
              <a:extLst>
                <a:ext uri="{FF2B5EF4-FFF2-40B4-BE49-F238E27FC236}">
                  <a16:creationId xmlns:a16="http://schemas.microsoft.com/office/drawing/2014/main" id="{5A073EB1-D2F7-A3B3-2C2D-8C5E29473C2B}"/>
                </a:ext>
              </a:extLst>
            </p:cNvPr>
            <p:cNvSpPr/>
            <p:nvPr/>
          </p:nvSpPr>
          <p:spPr>
            <a:xfrm>
              <a:off x="698798" y="5353594"/>
              <a:ext cx="1070280" cy="1561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4" name="Picture 3">
            <a:extLst>
              <a:ext uri="{FF2B5EF4-FFF2-40B4-BE49-F238E27FC236}">
                <a16:creationId xmlns:a16="http://schemas.microsoft.com/office/drawing/2014/main" id="{714F82A0-C67A-0EAF-6524-050917F185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157" y="1788193"/>
            <a:ext cx="2726318" cy="3588261"/>
          </a:xfrm>
          <a:prstGeom prst="rect">
            <a:avLst/>
          </a:prstGeom>
          <a:ln>
            <a:solidFill>
              <a:schemeClr val="bg1">
                <a:lumMod val="75000"/>
              </a:schemeClr>
            </a:solidFill>
          </a:ln>
        </p:spPr>
      </p:pic>
      <p:sp>
        <p:nvSpPr>
          <p:cNvPr id="11" name="Oval 10">
            <a:extLst>
              <a:ext uri="{FF2B5EF4-FFF2-40B4-BE49-F238E27FC236}">
                <a16:creationId xmlns:a16="http://schemas.microsoft.com/office/drawing/2014/main" id="{674623CC-F616-7C45-E197-0620BA1C4EFA}"/>
              </a:ext>
            </a:extLst>
          </p:cNvPr>
          <p:cNvSpPr/>
          <p:nvPr/>
        </p:nvSpPr>
        <p:spPr>
          <a:xfrm>
            <a:off x="1685411" y="2301241"/>
            <a:ext cx="288471" cy="441960"/>
          </a:xfrm>
          <a:prstGeom prst="ellipse">
            <a:avLst/>
          </a:prstGeom>
          <a:noFill/>
          <a:ln w="28575">
            <a:solidFill>
              <a:srgbClr val="1C86A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9219" eaLnBrk="1" fontAlgn="auto" hangingPunct="1">
              <a:spcBef>
                <a:spcPts val="0"/>
              </a:spcBef>
              <a:spcAft>
                <a:spcPts val="0"/>
              </a:spcAft>
              <a:defRPr/>
            </a:pPr>
            <a:endParaRPr lang="en-US" sz="1554" dirty="0"/>
          </a:p>
        </p:txBody>
      </p:sp>
    </p:spTree>
    <p:extLst>
      <p:ext uri="{BB962C8B-B14F-4D97-AF65-F5344CB8AC3E}">
        <p14:creationId xmlns:p14="http://schemas.microsoft.com/office/powerpoint/2010/main" val="379877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1"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P spid="8" grpId="0" build="p" bldLvl="5"/>
      <p:bldP spid="11" grpId="0" animBg="1"/>
      <p:bldP spid="11"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BEF989-E550-A3B3-E0BF-A15FB6B066B2}"/>
              </a:ext>
            </a:extLst>
          </p:cNvPr>
          <p:cNvSpPr>
            <a:spLocks noGrp="1"/>
          </p:cNvSpPr>
          <p:nvPr>
            <p:ph type="title"/>
          </p:nvPr>
        </p:nvSpPr>
        <p:spPr/>
        <p:txBody>
          <a:bodyPr/>
          <a:lstStyle/>
          <a:p>
            <a:r>
              <a:rPr lang="en-US" sz="2800" dirty="0"/>
              <a:t> Apply chlorhexidine cord care</a:t>
            </a:r>
            <a:endParaRPr lang="en-NO"/>
          </a:p>
        </p:txBody>
      </p:sp>
      <p:sp>
        <p:nvSpPr>
          <p:cNvPr id="2" name="Content Placeholder 1">
            <a:extLst>
              <a:ext uri="{FF2B5EF4-FFF2-40B4-BE49-F238E27FC236}">
                <a16:creationId xmlns:a16="http://schemas.microsoft.com/office/drawing/2014/main" id="{069ADACF-AC30-5728-BCFE-0747E196AC21}"/>
              </a:ext>
            </a:extLst>
          </p:cNvPr>
          <p:cNvSpPr>
            <a:spLocks noGrp="1"/>
          </p:cNvSpPr>
          <p:nvPr>
            <p:ph idx="1"/>
          </p:nvPr>
        </p:nvSpPr>
        <p:spPr>
          <a:xfrm>
            <a:off x="5387163" y="1734853"/>
            <a:ext cx="3249533" cy="4565266"/>
          </a:xfrm>
          <a:prstGeom prst="rect">
            <a:avLst/>
          </a:prstGeom>
        </p:spPr>
        <p:txBody>
          <a:bodyPr/>
          <a:lstStyle/>
          <a:p>
            <a:pPr marL="285750" indent="-285750">
              <a:spcBef>
                <a:spcPts val="600"/>
              </a:spcBef>
              <a:buFont typeface="Arial" panose="020B0604020202020204" pitchFamily="34" charset="0"/>
              <a:buChar char="•"/>
            </a:pPr>
            <a:r>
              <a:rPr lang="en-US" dirty="0"/>
              <a:t>Use gloves if available</a:t>
            </a:r>
          </a:p>
          <a:p>
            <a:pPr marL="285750" indent="-285750">
              <a:spcBef>
                <a:spcPts val="600"/>
              </a:spcBef>
              <a:buFont typeface="Arial" panose="020B0604020202020204" pitchFamily="34" charset="0"/>
              <a:buChar char="•"/>
            </a:pPr>
            <a:r>
              <a:rPr lang="en-US" dirty="0"/>
              <a:t>Apply 7.1% chlorhexidine </a:t>
            </a:r>
            <a:br>
              <a:rPr lang="en-US" dirty="0"/>
            </a:br>
            <a:r>
              <a:rPr lang="en-US" dirty="0"/>
              <a:t>digluconate (solution or </a:t>
            </a:r>
            <a:br>
              <a:rPr lang="en-US" dirty="0"/>
            </a:br>
            <a:r>
              <a:rPr lang="en-US" dirty="0"/>
              <a:t>gel) to the base of the cord</a:t>
            </a:r>
          </a:p>
          <a:p>
            <a:pPr marL="285750" indent="-285750">
              <a:spcBef>
                <a:spcPts val="600"/>
              </a:spcBef>
              <a:buFont typeface="Arial" panose="020B0604020202020204" pitchFamily="34" charset="0"/>
              <a:buChar char="•"/>
            </a:pPr>
            <a:r>
              <a:rPr lang="en-US" dirty="0"/>
              <a:t>Repeat daily for the first </a:t>
            </a:r>
            <a:br>
              <a:rPr lang="en-US" dirty="0"/>
            </a:br>
            <a:r>
              <a:rPr lang="en-US" dirty="0"/>
              <a:t>7 days</a:t>
            </a:r>
          </a:p>
        </p:txBody>
      </p:sp>
      <p:pic>
        <p:nvPicPr>
          <p:cNvPr id="4" name="Picture 2" descr="Chlorhexidine for umbilical cord care – Healthy Newborn Network">
            <a:extLst>
              <a:ext uri="{FF2B5EF4-FFF2-40B4-BE49-F238E27FC236}">
                <a16:creationId xmlns:a16="http://schemas.microsoft.com/office/drawing/2014/main" id="{A63EE9D7-6BAB-0F3C-E08F-982A9C6EA3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361" r="17988"/>
          <a:stretch/>
        </p:blipFill>
        <p:spPr bwMode="auto">
          <a:xfrm>
            <a:off x="519048" y="1734854"/>
            <a:ext cx="4758632" cy="39264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B706DAD-30F4-0B20-8C67-0BE2E6D09254}"/>
              </a:ext>
            </a:extLst>
          </p:cNvPr>
          <p:cNvSpPr txBox="1"/>
          <p:nvPr/>
        </p:nvSpPr>
        <p:spPr>
          <a:xfrm>
            <a:off x="5479525" y="4440989"/>
            <a:ext cx="3110675" cy="1200329"/>
          </a:xfrm>
          <a:prstGeom prst="rect">
            <a:avLst/>
          </a:prstGeom>
          <a:noFill/>
          <a:ln w="38100" cmpd="sng">
            <a:solidFill>
              <a:schemeClr val="tx1"/>
            </a:solid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r>
              <a:rPr lang="en-US" b="1" dirty="0">
                <a:latin typeface="Arial" panose="020B0604020202020204" pitchFamily="34" charset="0"/>
                <a:cs typeface="Arial" panose="020B0604020202020204" pitchFamily="34" charset="0"/>
              </a:rPr>
              <a:t>WARNING:</a:t>
            </a:r>
          </a:p>
          <a:p>
            <a:r>
              <a:rPr lang="en-US" b="1" dirty="0">
                <a:latin typeface="Arial" panose="020B0604020202020204" pitchFamily="34" charset="0"/>
                <a:cs typeface="Arial" panose="020B0604020202020204" pitchFamily="34" charset="0"/>
              </a:rPr>
              <a:t>Application of chlorhexidine to the eye has resulted in blindness.</a:t>
            </a:r>
          </a:p>
        </p:txBody>
      </p:sp>
      <p:sp>
        <p:nvSpPr>
          <p:cNvPr id="7" name="TextBox 6">
            <a:extLst>
              <a:ext uri="{FF2B5EF4-FFF2-40B4-BE49-F238E27FC236}">
                <a16:creationId xmlns:a16="http://schemas.microsoft.com/office/drawing/2014/main" id="{A83FF0A9-ABC1-E41C-96D4-219DC5669A6D}"/>
              </a:ext>
            </a:extLst>
          </p:cNvPr>
          <p:cNvSpPr txBox="1"/>
          <p:nvPr/>
        </p:nvSpPr>
        <p:spPr>
          <a:xfrm>
            <a:off x="3548272" y="5472048"/>
            <a:ext cx="1729408" cy="192360"/>
          </a:xfrm>
          <a:prstGeom prst="rect">
            <a:avLst/>
          </a:prstGeom>
          <a:noFill/>
        </p:spPr>
        <p:txBody>
          <a:bodyPr wrap="square" rtlCol="0">
            <a:spAutoFit/>
          </a:bodyPr>
          <a:lstStyle/>
          <a:p>
            <a:pPr algn="r"/>
            <a:r>
              <a:rPr lang="en-GB" sz="650" dirty="0">
                <a:solidFill>
                  <a:schemeClr val="bg1"/>
                </a:solidFill>
              </a:rPr>
              <a:t>©Healthynewbornnetwork</a:t>
            </a:r>
          </a:p>
        </p:txBody>
      </p:sp>
    </p:spTree>
    <p:extLst>
      <p:ext uri="{BB962C8B-B14F-4D97-AF65-F5344CB8AC3E}">
        <p14:creationId xmlns:p14="http://schemas.microsoft.com/office/powerpoint/2010/main" val="3543446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21DED8-2AB0-833D-E4A6-D18D84DCC875}"/>
              </a:ext>
            </a:extLst>
          </p:cNvPr>
          <p:cNvSpPr>
            <a:spLocks noGrp="1"/>
          </p:cNvSpPr>
          <p:nvPr>
            <p:ph idx="4294967295"/>
          </p:nvPr>
        </p:nvSpPr>
        <p:spPr>
          <a:xfrm>
            <a:off x="3285467" y="3228570"/>
            <a:ext cx="5131496" cy="2651949"/>
          </a:xfrm>
          <a:prstGeom prst="rect">
            <a:avLst/>
          </a:prstGeom>
        </p:spPr>
        <p:txBody>
          <a:bodyPr/>
          <a:lstStyle/>
          <a:p>
            <a:pPr>
              <a:lnSpc>
                <a:spcPts val="2100"/>
              </a:lnSpc>
              <a:spcBef>
                <a:spcPts val="600"/>
              </a:spcBef>
            </a:pPr>
            <a:r>
              <a:rPr lang="en-US" sz="1600" dirty="0">
                <a:latin typeface="Arial" panose="020B0604020202020204" pitchFamily="34" charset="0"/>
                <a:cs typeface="Arial" panose="020B0604020202020204" pitchFamily="34" charset="0"/>
              </a:rPr>
              <a:t>Encourage mother to breastfeed or hold the newborn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skin-to-skin.</a:t>
            </a:r>
          </a:p>
          <a:p>
            <a:pPr>
              <a:lnSpc>
                <a:spcPts val="2100"/>
              </a:lnSpc>
              <a:spcBef>
                <a:spcPts val="600"/>
              </a:spcBef>
            </a:pPr>
            <a:r>
              <a:rPr lang="en-US" sz="1600" dirty="0">
                <a:latin typeface="Arial" panose="020B0604020202020204" pitchFamily="34" charset="0"/>
                <a:cs typeface="Arial" panose="020B0604020202020204" pitchFamily="34" charset="0"/>
              </a:rPr>
              <a:t>Draw up 1 mg Vitamin K in 1mL syringe with 23-27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gauge needle.</a:t>
            </a:r>
          </a:p>
          <a:p>
            <a:pPr>
              <a:lnSpc>
                <a:spcPts val="2100"/>
              </a:lnSpc>
              <a:spcBef>
                <a:spcPts val="600"/>
              </a:spcBef>
            </a:pPr>
            <a:r>
              <a:rPr lang="en-US" sz="1600" dirty="0">
                <a:latin typeface="Arial" panose="020B0604020202020204" pitchFamily="34" charset="0"/>
                <a:cs typeface="Arial" panose="020B0604020202020204" pitchFamily="34" charset="0"/>
              </a:rPr>
              <a:t>Clean injection site on front outside of thigh with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isopropyl alcohol; allow to dry.</a:t>
            </a:r>
          </a:p>
          <a:p>
            <a:pPr>
              <a:lnSpc>
                <a:spcPts val="2100"/>
              </a:lnSpc>
              <a:spcBef>
                <a:spcPts val="600"/>
              </a:spcBef>
            </a:pPr>
            <a:r>
              <a:rPr lang="en-US" sz="1600" dirty="0">
                <a:latin typeface="Arial" panose="020B0604020202020204" pitchFamily="34" charset="0"/>
                <a:cs typeface="Arial" panose="020B0604020202020204" pitchFamily="34" charset="0"/>
              </a:rPr>
              <a:t>Inject medication quickly into muscle.</a:t>
            </a:r>
          </a:p>
          <a:p>
            <a:pPr>
              <a:lnSpc>
                <a:spcPts val="2100"/>
              </a:lnSpc>
              <a:spcBef>
                <a:spcPts val="600"/>
              </a:spcBef>
            </a:pPr>
            <a:r>
              <a:rPr lang="en-US" sz="1600" dirty="0">
                <a:latin typeface="Arial" panose="020B0604020202020204" pitchFamily="34" charset="0"/>
                <a:cs typeface="Arial" panose="020B0604020202020204" pitchFamily="34" charset="0"/>
              </a:rPr>
              <a:t>Dispose of syringe and needle correctly.</a:t>
            </a:r>
          </a:p>
          <a:p>
            <a:pPr marL="0" indent="0">
              <a:lnSpc>
                <a:spcPts val="2100"/>
              </a:lnSpc>
              <a:buNone/>
            </a:pPr>
            <a:endParaRPr lang="en-US" sz="16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8E492C06-388F-06EA-1818-9C9CC40830D8}"/>
              </a:ext>
            </a:extLst>
          </p:cNvPr>
          <p:cNvSpPr>
            <a:spLocks noGrp="1"/>
          </p:cNvSpPr>
          <p:nvPr>
            <p:ph type="title"/>
          </p:nvPr>
        </p:nvSpPr>
        <p:spPr/>
        <p:txBody>
          <a:bodyPr/>
          <a:lstStyle/>
          <a:p>
            <a:r>
              <a:rPr lang="en-US" sz="2800" dirty="0">
                <a:solidFill>
                  <a:srgbClr val="2C87C4"/>
                </a:solidFill>
              </a:rPr>
              <a:t>Give vitamin K</a:t>
            </a:r>
            <a:endParaRPr lang="en-NO">
              <a:solidFill>
                <a:srgbClr val="2C87C4"/>
              </a:solidFill>
            </a:endParaRPr>
          </a:p>
        </p:txBody>
      </p:sp>
      <p:pic>
        <p:nvPicPr>
          <p:cNvPr id="5" name="Picture 4" descr="A picture containing drawing&#10;&#10;Description automatically generated">
            <a:extLst>
              <a:ext uri="{FF2B5EF4-FFF2-40B4-BE49-F238E27FC236}">
                <a16:creationId xmlns:a16="http://schemas.microsoft.com/office/drawing/2014/main" id="{EDAE4926-EB5C-677B-4AAD-9A2B26828FE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00708" y="1826293"/>
            <a:ext cx="1677776" cy="1336007"/>
          </a:xfrm>
          <a:prstGeom prst="rect">
            <a:avLst/>
          </a:prstGeom>
        </p:spPr>
      </p:pic>
      <p:sp>
        <p:nvSpPr>
          <p:cNvPr id="6" name="Content Placeholder 1">
            <a:extLst>
              <a:ext uri="{FF2B5EF4-FFF2-40B4-BE49-F238E27FC236}">
                <a16:creationId xmlns:a16="http://schemas.microsoft.com/office/drawing/2014/main" id="{3D4A6E8A-D7EB-6FD5-6550-1627E4D76CFD}"/>
              </a:ext>
            </a:extLst>
          </p:cNvPr>
          <p:cNvSpPr txBox="1">
            <a:spLocks/>
          </p:cNvSpPr>
          <p:nvPr/>
        </p:nvSpPr>
        <p:spPr>
          <a:xfrm>
            <a:off x="3285467" y="5880519"/>
            <a:ext cx="4681916" cy="1391588"/>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buNone/>
            </a:pPr>
            <a:r>
              <a:rPr lang="en-US" sz="1600" b="1" dirty="0"/>
              <a:t>Why is vitamin K important?</a:t>
            </a:r>
            <a:br>
              <a:rPr lang="en-US" sz="1600" b="1" dirty="0"/>
            </a:br>
            <a:r>
              <a:rPr lang="en-US" sz="1600" b="1" dirty="0"/>
              <a:t>Who needs vitamin K?</a:t>
            </a:r>
          </a:p>
        </p:txBody>
      </p:sp>
      <p:pic>
        <p:nvPicPr>
          <p:cNvPr id="4" name="Picture 3">
            <a:extLst>
              <a:ext uri="{FF2B5EF4-FFF2-40B4-BE49-F238E27FC236}">
                <a16:creationId xmlns:a16="http://schemas.microsoft.com/office/drawing/2014/main" id="{3B5405F8-F94D-419F-1186-90101FCEF1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488" y="1826293"/>
            <a:ext cx="2726318" cy="3588261"/>
          </a:xfrm>
          <a:prstGeom prst="rect">
            <a:avLst/>
          </a:prstGeom>
          <a:ln>
            <a:solidFill>
              <a:schemeClr val="bg1">
                <a:lumMod val="75000"/>
              </a:schemeClr>
            </a:solidFill>
          </a:ln>
        </p:spPr>
      </p:pic>
      <p:sp>
        <p:nvSpPr>
          <p:cNvPr id="7" name="Oval 6">
            <a:extLst>
              <a:ext uri="{FF2B5EF4-FFF2-40B4-BE49-F238E27FC236}">
                <a16:creationId xmlns:a16="http://schemas.microsoft.com/office/drawing/2014/main" id="{B3A53BC2-4CE3-43C6-9309-358B9B1BBBA0}"/>
              </a:ext>
            </a:extLst>
          </p:cNvPr>
          <p:cNvSpPr/>
          <p:nvPr/>
        </p:nvSpPr>
        <p:spPr>
          <a:xfrm>
            <a:off x="2186900" y="2339341"/>
            <a:ext cx="288471" cy="441960"/>
          </a:xfrm>
          <a:prstGeom prst="ellipse">
            <a:avLst/>
          </a:prstGeom>
          <a:noFill/>
          <a:ln w="28575">
            <a:solidFill>
              <a:srgbClr val="1C86A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9219" eaLnBrk="1" fontAlgn="auto" hangingPunct="1">
              <a:spcBef>
                <a:spcPts val="0"/>
              </a:spcBef>
              <a:spcAft>
                <a:spcPts val="0"/>
              </a:spcAft>
              <a:defRPr/>
            </a:pPr>
            <a:endParaRPr lang="en-US" sz="1554" dirty="0"/>
          </a:p>
        </p:txBody>
      </p:sp>
    </p:spTree>
    <p:extLst>
      <p:ext uri="{BB962C8B-B14F-4D97-AF65-F5344CB8AC3E}">
        <p14:creationId xmlns:p14="http://schemas.microsoft.com/office/powerpoint/2010/main" val="414805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1" presetClass="entr" presetSubtype="1" fill="hold" grpId="1"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par>
                                <p:cTn id="11" presetID="1" presetClass="entr" presetSubtype="0" fill="hold" grpId="3"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build="p" bldLvl="2"/>
      <p:bldP spid="7" grpId="0" animBg="1"/>
      <p:bldP spid="7" grpId="1" animBg="1"/>
      <p:bldP spid="7" grpId="3"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482741-2550-FE3C-11D1-6E219E4AB58A}"/>
              </a:ext>
            </a:extLst>
          </p:cNvPr>
          <p:cNvSpPr>
            <a:spLocks noGrp="1"/>
          </p:cNvSpPr>
          <p:nvPr>
            <p:ph type="title"/>
          </p:nvPr>
        </p:nvSpPr>
        <p:spPr/>
        <p:txBody>
          <a:bodyPr/>
          <a:lstStyle/>
          <a:p>
            <a:r>
              <a:rPr lang="en-US" sz="2800" dirty="0"/>
              <a:t>How to classify for ongoing care?</a:t>
            </a:r>
            <a:endParaRPr lang="en-NO"/>
          </a:p>
        </p:txBody>
      </p:sp>
      <p:sp>
        <p:nvSpPr>
          <p:cNvPr id="2" name="Content Placeholder 1">
            <a:extLst>
              <a:ext uri="{FF2B5EF4-FFF2-40B4-BE49-F238E27FC236}">
                <a16:creationId xmlns:a16="http://schemas.microsoft.com/office/drawing/2014/main" id="{FEF4B1BF-CDB3-8703-A9BF-EA9CD0386FDA}"/>
              </a:ext>
            </a:extLst>
          </p:cNvPr>
          <p:cNvSpPr>
            <a:spLocks noGrp="1"/>
          </p:cNvSpPr>
          <p:nvPr>
            <p:ph idx="1"/>
          </p:nvPr>
        </p:nvSpPr>
        <p:spPr>
          <a:xfrm>
            <a:off x="3140149" y="1734853"/>
            <a:ext cx="5496547" cy="4565266"/>
          </a:xfrm>
          <a:prstGeom prst="rect">
            <a:avLst/>
          </a:prstGeom>
        </p:spPr>
        <p:txBody>
          <a:bodyPr/>
          <a:lstStyle/>
          <a:p>
            <a:pPr marL="0" indent="0">
              <a:lnSpc>
                <a:spcPct val="100000"/>
              </a:lnSpc>
              <a:spcBef>
                <a:spcPts val="0"/>
              </a:spcBef>
              <a:buNone/>
            </a:pPr>
            <a:r>
              <a:rPr lang="en-US" sz="1600" b="1" i="1" dirty="0">
                <a:solidFill>
                  <a:srgbClr val="92D050"/>
                </a:solidFill>
              </a:rPr>
              <a:t>ROUTINE</a:t>
            </a:r>
            <a:r>
              <a:rPr lang="en-US" sz="1600" i="1" dirty="0"/>
              <a:t> care</a:t>
            </a:r>
          </a:p>
          <a:p>
            <a:pPr>
              <a:lnSpc>
                <a:spcPct val="100000"/>
              </a:lnSpc>
              <a:spcBef>
                <a:spcPts val="0"/>
              </a:spcBef>
            </a:pPr>
            <a:r>
              <a:rPr lang="en-US" sz="1600" dirty="0"/>
              <a:t>Temperature 36.5 – 37.5°C</a:t>
            </a:r>
          </a:p>
          <a:p>
            <a:pPr>
              <a:lnSpc>
                <a:spcPct val="100000"/>
              </a:lnSpc>
              <a:spcBef>
                <a:spcPts val="0"/>
              </a:spcBef>
            </a:pPr>
            <a:r>
              <a:rPr lang="en-US" sz="1600" dirty="0"/>
              <a:t>Weight </a:t>
            </a:r>
            <a:r>
              <a:rPr lang="en-US" sz="1600" u="sng" dirty="0"/>
              <a:t>&gt;</a:t>
            </a:r>
            <a:r>
              <a:rPr lang="en-US" sz="1600" dirty="0"/>
              <a:t> 2500 grams</a:t>
            </a:r>
          </a:p>
          <a:p>
            <a:pPr>
              <a:lnSpc>
                <a:spcPct val="100000"/>
              </a:lnSpc>
              <a:spcBef>
                <a:spcPts val="0"/>
              </a:spcBef>
            </a:pPr>
            <a:r>
              <a:rPr lang="en-US" sz="1600" dirty="0"/>
              <a:t>Feeding well, normal exam, no risk factors</a:t>
            </a:r>
          </a:p>
          <a:p>
            <a:pPr>
              <a:lnSpc>
                <a:spcPct val="100000"/>
              </a:lnSpc>
              <a:spcBef>
                <a:spcPts val="0"/>
              </a:spcBef>
            </a:pPr>
            <a:endParaRPr lang="en-US" sz="1600" dirty="0">
              <a:solidFill>
                <a:schemeClr val="accent6"/>
              </a:solidFill>
            </a:endParaRPr>
          </a:p>
          <a:p>
            <a:pPr marL="0" indent="0">
              <a:lnSpc>
                <a:spcPct val="100000"/>
              </a:lnSpc>
              <a:spcBef>
                <a:spcPts val="0"/>
              </a:spcBef>
              <a:buNone/>
            </a:pPr>
            <a:r>
              <a:rPr lang="en-US" sz="1600" b="1" i="1" dirty="0">
                <a:solidFill>
                  <a:schemeClr val="accent6"/>
                </a:solidFill>
              </a:rPr>
              <a:t>INTERMEDIATE</a:t>
            </a:r>
            <a:r>
              <a:rPr lang="en-US" sz="1600" i="1" dirty="0">
                <a:solidFill>
                  <a:schemeClr val="accent6"/>
                </a:solidFill>
              </a:rPr>
              <a:t> </a:t>
            </a:r>
            <a:r>
              <a:rPr lang="en-US" sz="1600" i="1" dirty="0"/>
              <a:t>care</a:t>
            </a:r>
          </a:p>
          <a:p>
            <a:pPr>
              <a:lnSpc>
                <a:spcPct val="100000"/>
              </a:lnSpc>
              <a:spcBef>
                <a:spcPts val="0"/>
              </a:spcBef>
            </a:pPr>
            <a:r>
              <a:rPr lang="en-US" sz="1600" dirty="0"/>
              <a:t>Temperature 35.5-36.5 or 37.6-38°C</a:t>
            </a:r>
          </a:p>
          <a:p>
            <a:pPr>
              <a:lnSpc>
                <a:spcPct val="100000"/>
              </a:lnSpc>
              <a:spcBef>
                <a:spcPts val="0"/>
              </a:spcBef>
            </a:pPr>
            <a:r>
              <a:rPr lang="en-US" sz="1600" dirty="0"/>
              <a:t>Weight 1500 - &lt;2500 grams</a:t>
            </a:r>
          </a:p>
          <a:p>
            <a:pPr>
              <a:lnSpc>
                <a:spcPct val="100000"/>
              </a:lnSpc>
              <a:spcBef>
                <a:spcPts val="0"/>
              </a:spcBef>
            </a:pPr>
            <a:r>
              <a:rPr lang="en-US" sz="1600" dirty="0"/>
              <a:t>Feeding difficulty, breathing difficulty that is </a:t>
            </a:r>
            <a:br>
              <a:rPr lang="en-US" sz="1600" dirty="0"/>
            </a:br>
            <a:r>
              <a:rPr lang="en-US" sz="1600" dirty="0"/>
              <a:t>improving OR risk factors but newborn looks well</a:t>
            </a:r>
          </a:p>
          <a:p>
            <a:pPr>
              <a:lnSpc>
                <a:spcPct val="100000"/>
              </a:lnSpc>
              <a:spcBef>
                <a:spcPts val="0"/>
              </a:spcBef>
            </a:pPr>
            <a:endParaRPr lang="en-US" sz="1600" dirty="0"/>
          </a:p>
          <a:p>
            <a:pPr marL="0" indent="0">
              <a:lnSpc>
                <a:spcPct val="100000"/>
              </a:lnSpc>
              <a:spcBef>
                <a:spcPts val="0"/>
              </a:spcBef>
              <a:buNone/>
            </a:pPr>
            <a:r>
              <a:rPr lang="en-US" sz="1600" b="1" i="1" dirty="0">
                <a:solidFill>
                  <a:srgbClr val="C00000"/>
                </a:solidFill>
              </a:rPr>
              <a:t>ADVANCED</a:t>
            </a:r>
            <a:r>
              <a:rPr lang="en-US" sz="1600" i="1" dirty="0"/>
              <a:t> care</a:t>
            </a:r>
          </a:p>
          <a:p>
            <a:pPr>
              <a:lnSpc>
                <a:spcPct val="100000"/>
              </a:lnSpc>
              <a:spcBef>
                <a:spcPts val="0"/>
              </a:spcBef>
            </a:pPr>
            <a:r>
              <a:rPr lang="en-US" sz="1600" dirty="0">
                <a:solidFill>
                  <a:srgbClr val="C00000"/>
                </a:solidFill>
              </a:rPr>
              <a:t>Danger Sign </a:t>
            </a:r>
            <a:r>
              <a:rPr lang="en-US" sz="1600" dirty="0"/>
              <a:t>is present</a:t>
            </a:r>
          </a:p>
          <a:p>
            <a:pPr>
              <a:lnSpc>
                <a:spcPct val="100000"/>
              </a:lnSpc>
              <a:spcBef>
                <a:spcPts val="0"/>
              </a:spcBef>
            </a:pPr>
            <a:r>
              <a:rPr lang="en-US" sz="1600" dirty="0"/>
              <a:t>Weight &lt; 1500 grams</a:t>
            </a:r>
          </a:p>
          <a:p>
            <a:pPr>
              <a:lnSpc>
                <a:spcPct val="100000"/>
              </a:lnSpc>
              <a:spcBef>
                <a:spcPts val="0"/>
              </a:spcBef>
            </a:pPr>
            <a:r>
              <a:rPr lang="en-US" sz="1600" dirty="0"/>
              <a:t>Malformation, birth injury or jaundice on exam</a:t>
            </a:r>
          </a:p>
          <a:p>
            <a:pPr>
              <a:lnSpc>
                <a:spcPct val="100000"/>
              </a:lnSpc>
              <a:spcBef>
                <a:spcPts val="0"/>
              </a:spcBef>
            </a:pPr>
            <a:r>
              <a:rPr lang="en-US" sz="1600" dirty="0"/>
              <a:t>Risk factors and newborn looks unwell</a:t>
            </a:r>
          </a:p>
          <a:p>
            <a:endParaRPr lang="en-NO" dirty="0"/>
          </a:p>
        </p:txBody>
      </p:sp>
      <p:pic>
        <p:nvPicPr>
          <p:cNvPr id="4" name="Picture 3">
            <a:extLst>
              <a:ext uri="{FF2B5EF4-FFF2-40B4-BE49-F238E27FC236}">
                <a16:creationId xmlns:a16="http://schemas.microsoft.com/office/drawing/2014/main" id="{72CED573-2E22-760B-2CF8-8E8DCE77DC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047" y="1734853"/>
            <a:ext cx="2481137" cy="3265564"/>
          </a:xfrm>
          <a:prstGeom prst="rect">
            <a:avLst/>
          </a:prstGeom>
          <a:ln>
            <a:solidFill>
              <a:schemeClr val="bg1">
                <a:lumMod val="75000"/>
              </a:schemeClr>
            </a:solidFill>
          </a:ln>
        </p:spPr>
      </p:pic>
      <p:sp>
        <p:nvSpPr>
          <p:cNvPr id="5" name="Oval 4">
            <a:extLst>
              <a:ext uri="{FF2B5EF4-FFF2-40B4-BE49-F238E27FC236}">
                <a16:creationId xmlns:a16="http://schemas.microsoft.com/office/drawing/2014/main" id="{10D14E05-04B8-2169-CE77-5A505BC5751F}"/>
              </a:ext>
            </a:extLst>
          </p:cNvPr>
          <p:cNvSpPr/>
          <p:nvPr/>
        </p:nvSpPr>
        <p:spPr>
          <a:xfrm>
            <a:off x="519047" y="2118360"/>
            <a:ext cx="2481137" cy="868680"/>
          </a:xfrm>
          <a:prstGeom prst="ellipse">
            <a:avLst/>
          </a:prstGeom>
          <a:noFill/>
          <a:ln w="28575">
            <a:solidFill>
              <a:srgbClr val="1C86A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9219" eaLnBrk="1" fontAlgn="auto" hangingPunct="1">
              <a:spcBef>
                <a:spcPts val="0"/>
              </a:spcBef>
              <a:spcAft>
                <a:spcPts val="0"/>
              </a:spcAft>
              <a:defRPr/>
            </a:pPr>
            <a:endParaRPr lang="en-US" sz="1554" dirty="0"/>
          </a:p>
        </p:txBody>
      </p:sp>
    </p:spTree>
    <p:extLst>
      <p:ext uri="{BB962C8B-B14F-4D97-AF65-F5344CB8AC3E}">
        <p14:creationId xmlns:p14="http://schemas.microsoft.com/office/powerpoint/2010/main" val="194049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1" presetClass="entr" presetSubtype="1" fill="hold" grpId="1"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5" grpId="0" animBg="1"/>
      <p:bldP spid="5"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4E0E3F-EDDF-0123-25F8-996CFC766DAE}"/>
              </a:ext>
            </a:extLst>
          </p:cNvPr>
          <p:cNvSpPr>
            <a:spLocks noGrp="1"/>
          </p:cNvSpPr>
          <p:nvPr>
            <p:ph type="title"/>
          </p:nvPr>
        </p:nvSpPr>
        <p:spPr/>
        <p:txBody>
          <a:bodyPr/>
          <a:lstStyle/>
          <a:p>
            <a:r>
              <a:rPr lang="en-GB" dirty="0"/>
              <a:t>Assessment</a:t>
            </a:r>
            <a:r>
              <a:rPr lang="en-GB" sz="2800" dirty="0"/>
              <a:t> of the newborn </a:t>
            </a:r>
            <a:endParaRPr lang="en-NO"/>
          </a:p>
        </p:txBody>
      </p:sp>
      <p:pic>
        <p:nvPicPr>
          <p:cNvPr id="5" name="Picture 4">
            <a:extLst>
              <a:ext uri="{FF2B5EF4-FFF2-40B4-BE49-F238E27FC236}">
                <a16:creationId xmlns:a16="http://schemas.microsoft.com/office/drawing/2014/main" id="{ED94725F-EB0D-B095-4BC6-D394FDC565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047" y="1734853"/>
            <a:ext cx="2481137" cy="3265564"/>
          </a:xfrm>
          <a:prstGeom prst="rect">
            <a:avLst/>
          </a:prstGeom>
          <a:ln>
            <a:solidFill>
              <a:schemeClr val="bg1">
                <a:lumMod val="75000"/>
              </a:schemeClr>
            </a:solidFill>
          </a:ln>
        </p:spPr>
      </p:pic>
      <p:sp>
        <p:nvSpPr>
          <p:cNvPr id="6" name="Oval 5">
            <a:extLst>
              <a:ext uri="{FF2B5EF4-FFF2-40B4-BE49-F238E27FC236}">
                <a16:creationId xmlns:a16="http://schemas.microsoft.com/office/drawing/2014/main" id="{C7E9BD7C-B815-43B3-CF58-DE3DC8064761}"/>
              </a:ext>
            </a:extLst>
          </p:cNvPr>
          <p:cNvSpPr/>
          <p:nvPr/>
        </p:nvSpPr>
        <p:spPr>
          <a:xfrm>
            <a:off x="934425" y="1966306"/>
            <a:ext cx="1650380" cy="675802"/>
          </a:xfrm>
          <a:prstGeom prst="ellipse">
            <a:avLst/>
          </a:prstGeom>
          <a:noFill/>
          <a:ln w="28575">
            <a:solidFill>
              <a:srgbClr val="1C86A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9219" eaLnBrk="1" fontAlgn="auto" hangingPunct="1">
              <a:spcBef>
                <a:spcPts val="0"/>
              </a:spcBef>
              <a:spcAft>
                <a:spcPts val="0"/>
              </a:spcAft>
              <a:defRPr/>
            </a:pPr>
            <a:endParaRPr lang="en-US" sz="1554" dirty="0"/>
          </a:p>
        </p:txBody>
      </p:sp>
      <p:sp>
        <p:nvSpPr>
          <p:cNvPr id="7" name="Content Placeholder 1">
            <a:extLst>
              <a:ext uri="{FF2B5EF4-FFF2-40B4-BE49-F238E27FC236}">
                <a16:creationId xmlns:a16="http://schemas.microsoft.com/office/drawing/2014/main" id="{772CEE4D-7CE4-3666-094C-9E26C6F74075}"/>
              </a:ext>
            </a:extLst>
          </p:cNvPr>
          <p:cNvSpPr txBox="1">
            <a:spLocks/>
          </p:cNvSpPr>
          <p:nvPr/>
        </p:nvSpPr>
        <p:spPr>
          <a:xfrm>
            <a:off x="3160059" y="1734853"/>
            <a:ext cx="5476637" cy="4565266"/>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lnSpc>
                <a:spcPts val="2500"/>
              </a:lnSpc>
              <a:spcBef>
                <a:spcPts val="800"/>
              </a:spcBef>
              <a:buNone/>
            </a:pPr>
            <a:r>
              <a:rPr lang="en-GB" sz="1800" dirty="0"/>
              <a:t>Form groups (nurse, mother, companion). </a:t>
            </a:r>
            <a:br>
              <a:rPr lang="en-GB" sz="1800" dirty="0"/>
            </a:br>
            <a:endParaRPr lang="en-GB" sz="1800" dirty="0"/>
          </a:p>
          <a:p>
            <a:endParaRPr lang="en-GB" sz="1800" dirty="0"/>
          </a:p>
          <a:p>
            <a:pPr marL="0" indent="0">
              <a:buFont typeface="Arial" panose="020B0604020202020204" pitchFamily="34" charset="0"/>
              <a:buNone/>
            </a:pPr>
            <a:endParaRPr lang="en-GB" sz="1800" b="1" dirty="0"/>
          </a:p>
          <a:p>
            <a:pPr marL="0" indent="0">
              <a:buFont typeface="Arial" panose="020B0604020202020204" pitchFamily="34" charset="0"/>
              <a:buNone/>
            </a:pPr>
            <a:br>
              <a:rPr lang="en-GB" sz="1800" b="1" dirty="0"/>
            </a:br>
            <a:endParaRPr lang="en-GB" sz="1800" b="1" dirty="0"/>
          </a:p>
          <a:p>
            <a:pPr marL="0" indent="0">
              <a:buFont typeface="Arial" panose="020B0604020202020204" pitchFamily="34" charset="0"/>
              <a:buNone/>
            </a:pPr>
            <a:endParaRPr lang="en-GB" sz="1800" b="1" dirty="0"/>
          </a:p>
          <a:p>
            <a:pPr marL="0" indent="0">
              <a:spcBef>
                <a:spcPts val="800"/>
              </a:spcBef>
              <a:buNone/>
            </a:pPr>
            <a:r>
              <a:rPr lang="en-GB" sz="1800" b="1" dirty="0"/>
              <a:t>Assess, prevent disease, and classify Moses.</a:t>
            </a:r>
          </a:p>
          <a:p>
            <a:pPr marL="0" indent="0">
              <a:spcBef>
                <a:spcPts val="800"/>
              </a:spcBef>
              <a:buNone/>
            </a:pPr>
            <a:r>
              <a:rPr lang="en-GB" sz="1800" b="1" dirty="0"/>
              <a:t>Communicate with mother as you perform </a:t>
            </a:r>
            <a:br>
              <a:rPr lang="en-GB" sz="1800" b="1" dirty="0"/>
            </a:br>
            <a:r>
              <a:rPr lang="en-GB" sz="1800" b="1" dirty="0"/>
              <a:t>the actions.</a:t>
            </a:r>
          </a:p>
          <a:p>
            <a:pPr marL="0" indent="0">
              <a:buFont typeface="Arial" panose="020B0604020202020204" pitchFamily="34" charset="0"/>
              <a:buNone/>
            </a:pPr>
            <a:endParaRPr lang="en-US" sz="1800" dirty="0"/>
          </a:p>
          <a:p>
            <a:pPr marL="0" indent="0">
              <a:buFont typeface="Arial" panose="020B0604020202020204" pitchFamily="34" charset="0"/>
              <a:buNone/>
            </a:pPr>
            <a:r>
              <a:rPr lang="en-US" sz="1800" dirty="0"/>
              <a:t>Debrief with your team and facilitator.</a:t>
            </a:r>
          </a:p>
          <a:p>
            <a:endParaRPr lang="en-NO" sz="1800" dirty="0"/>
          </a:p>
        </p:txBody>
      </p:sp>
      <p:sp>
        <p:nvSpPr>
          <p:cNvPr id="8" name="Rectangle 7">
            <a:extLst>
              <a:ext uri="{FF2B5EF4-FFF2-40B4-BE49-F238E27FC236}">
                <a16:creationId xmlns:a16="http://schemas.microsoft.com/office/drawing/2014/main" id="{ACF282B9-AB26-E7C0-F46C-AFBB59514010}"/>
              </a:ext>
            </a:extLst>
          </p:cNvPr>
          <p:cNvSpPr/>
          <p:nvPr/>
        </p:nvSpPr>
        <p:spPr>
          <a:xfrm>
            <a:off x="3220203" y="2202919"/>
            <a:ext cx="5382308" cy="20533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rtlCol="0" anchor="ctr"/>
          <a:lstStyle/>
          <a:p>
            <a:pPr marL="162000" lvl="0" indent="-162000">
              <a:lnSpc>
                <a:spcPts val="2300"/>
              </a:lnSpc>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Moses is 90 minutes old. </a:t>
            </a:r>
          </a:p>
          <a:p>
            <a:pPr marL="162000" lvl="0" indent="-162000">
              <a:lnSpc>
                <a:spcPts val="2300"/>
              </a:lnSpc>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Pregnancy and birth were uncomplicated. </a:t>
            </a:r>
          </a:p>
          <a:p>
            <a:pPr marL="162000" lvl="0" indent="-162000">
              <a:lnSpc>
                <a:spcPts val="2300"/>
              </a:lnSpc>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He breastfed in the first hour after birth. </a:t>
            </a:r>
            <a:br>
              <a:rPr lang="en-US" dirty="0">
                <a:solidFill>
                  <a:schemeClr val="tx2"/>
                </a:solidFill>
                <a:latin typeface="Arial" panose="020B0604020202020204" pitchFamily="34" charset="0"/>
                <a:cs typeface="Arial" panose="020B0604020202020204" pitchFamily="34" charset="0"/>
              </a:rPr>
            </a:br>
            <a:r>
              <a:rPr lang="en-US" dirty="0">
                <a:solidFill>
                  <a:schemeClr val="tx2"/>
                </a:solidFill>
                <a:latin typeface="Arial" panose="020B0604020202020204" pitchFamily="34" charset="0"/>
                <a:cs typeface="Arial" panose="020B0604020202020204" pitchFamily="34" charset="0"/>
              </a:rPr>
              <a:t>His weight is 1920 grams and his temperature </a:t>
            </a:r>
            <a:br>
              <a:rPr lang="en-US" dirty="0">
                <a:solidFill>
                  <a:schemeClr val="tx2"/>
                </a:solidFill>
                <a:latin typeface="Arial" panose="020B0604020202020204" pitchFamily="34" charset="0"/>
                <a:cs typeface="Arial" panose="020B0604020202020204" pitchFamily="34" charset="0"/>
              </a:rPr>
            </a:br>
            <a:r>
              <a:rPr lang="en-US" dirty="0">
                <a:solidFill>
                  <a:schemeClr val="tx2"/>
                </a:solidFill>
                <a:latin typeface="Arial" panose="020B0604020202020204" pitchFamily="34" charset="0"/>
                <a:cs typeface="Arial" panose="020B0604020202020204" pitchFamily="34" charset="0"/>
              </a:rPr>
              <a:t>is 36.8°C.</a:t>
            </a:r>
          </a:p>
        </p:txBody>
      </p:sp>
    </p:spTree>
    <p:extLst>
      <p:ext uri="{BB962C8B-B14F-4D97-AF65-F5344CB8AC3E}">
        <p14:creationId xmlns:p14="http://schemas.microsoft.com/office/powerpoint/2010/main" val="179678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1" uiExpand="1" build="p" bldLvl="5"/>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823DEE-75B7-E7E3-9A41-06B9619D1487}"/>
              </a:ext>
            </a:extLst>
          </p:cNvPr>
          <p:cNvSpPr/>
          <p:nvPr/>
        </p:nvSpPr>
        <p:spPr>
          <a:xfrm>
            <a:off x="578069" y="1734853"/>
            <a:ext cx="8117648" cy="465985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 name="Title 2">
            <a:extLst>
              <a:ext uri="{FF2B5EF4-FFF2-40B4-BE49-F238E27FC236}">
                <a16:creationId xmlns:a16="http://schemas.microsoft.com/office/drawing/2014/main" id="{810CF60F-87E2-2B3A-C5BD-025F76F94CEB}"/>
              </a:ext>
            </a:extLst>
          </p:cNvPr>
          <p:cNvSpPr>
            <a:spLocks noGrp="1"/>
          </p:cNvSpPr>
          <p:nvPr>
            <p:ph type="title"/>
          </p:nvPr>
        </p:nvSpPr>
        <p:spPr/>
        <p:txBody>
          <a:bodyPr/>
          <a:lstStyle/>
          <a:p>
            <a:r>
              <a:rPr lang="en-GB" sz="2800" dirty="0">
                <a:solidFill>
                  <a:srgbClr val="24809F"/>
                </a:solidFill>
              </a:rPr>
              <a:t>Which newborns require </a:t>
            </a:r>
            <a:r>
              <a:rPr lang="en-GB" dirty="0">
                <a:solidFill>
                  <a:srgbClr val="24809F"/>
                </a:solidFill>
              </a:rPr>
              <a:t>assessment</a:t>
            </a:r>
            <a:r>
              <a:rPr lang="en-GB" sz="2800" dirty="0">
                <a:solidFill>
                  <a:srgbClr val="24809F"/>
                </a:solidFill>
              </a:rPr>
              <a:t> for infection at birth?</a:t>
            </a:r>
            <a:endParaRPr lang="en-NO"/>
          </a:p>
        </p:txBody>
      </p:sp>
      <p:sp>
        <p:nvSpPr>
          <p:cNvPr id="2" name="Content Placeholder 1">
            <a:extLst>
              <a:ext uri="{FF2B5EF4-FFF2-40B4-BE49-F238E27FC236}">
                <a16:creationId xmlns:a16="http://schemas.microsoft.com/office/drawing/2014/main" id="{95140A0C-27C4-B4E4-110E-F50A68960C44}"/>
              </a:ext>
            </a:extLst>
          </p:cNvPr>
          <p:cNvSpPr>
            <a:spLocks noGrp="1"/>
          </p:cNvSpPr>
          <p:nvPr>
            <p:ph idx="1"/>
          </p:nvPr>
        </p:nvSpPr>
        <p:spPr>
          <a:xfrm>
            <a:off x="701749" y="1784470"/>
            <a:ext cx="7934947" cy="4565266"/>
          </a:xfrm>
          <a:prstGeom prst="rect">
            <a:avLst/>
          </a:prstGeom>
        </p:spPr>
        <p:txBody>
          <a:bodyPr/>
          <a:lstStyle/>
          <a:p>
            <a:r>
              <a:rPr lang="en-GB" dirty="0"/>
              <a:t>Prolonged rupture of membranes (&gt;18 hours)</a:t>
            </a:r>
          </a:p>
          <a:p>
            <a:r>
              <a:rPr lang="en-GB" dirty="0"/>
              <a:t>Foul-smelling amniotic fluid or pus</a:t>
            </a:r>
            <a:endParaRPr lang="en-US" dirty="0"/>
          </a:p>
          <a:p>
            <a:r>
              <a:rPr lang="en-GB" dirty="0"/>
              <a:t>Maternal fever &gt;38 </a:t>
            </a:r>
            <a:r>
              <a:rPr lang="en-GB" baseline="30000" dirty="0"/>
              <a:t>°</a:t>
            </a:r>
            <a:r>
              <a:rPr lang="en-GB" dirty="0"/>
              <a:t>C </a:t>
            </a:r>
          </a:p>
          <a:p>
            <a:r>
              <a:rPr lang="en-GB" dirty="0"/>
              <a:t>Maternal TB</a:t>
            </a:r>
          </a:p>
          <a:p>
            <a:r>
              <a:rPr lang="en-GB" dirty="0"/>
              <a:t>Maternal HIV</a:t>
            </a:r>
          </a:p>
          <a:p>
            <a:r>
              <a:rPr lang="en-GB" dirty="0"/>
              <a:t>Maternal syphilis, gonococcus</a:t>
            </a:r>
          </a:p>
          <a:p>
            <a:r>
              <a:rPr lang="en-GB" dirty="0"/>
              <a:t>Maternal chlamydia</a:t>
            </a:r>
          </a:p>
          <a:p>
            <a:r>
              <a:rPr lang="en-GB" dirty="0"/>
              <a:t>Maternal group B streptococcus</a:t>
            </a:r>
          </a:p>
          <a:p>
            <a:pPr marL="0" indent="0">
              <a:spcBef>
                <a:spcPts val="1800"/>
              </a:spcBef>
              <a:buNone/>
            </a:pPr>
            <a:r>
              <a:rPr lang="en-US" b="1" dirty="0"/>
              <a:t>All </a:t>
            </a:r>
            <a:r>
              <a:rPr lang="en-GB" b="1" dirty="0"/>
              <a:t>require assessment and management. </a:t>
            </a:r>
          </a:p>
          <a:p>
            <a:pPr marL="0" indent="0">
              <a:buNone/>
            </a:pPr>
            <a:r>
              <a:rPr lang="en-GB" b="1" dirty="0"/>
              <a:t>Check guidelines for current recommended treatment.</a:t>
            </a:r>
          </a:p>
          <a:p>
            <a:pPr marL="0" indent="0">
              <a:buNone/>
            </a:pPr>
            <a:endParaRPr lang="en-GB" dirty="0"/>
          </a:p>
          <a:p>
            <a:endParaRPr lang="en-NO"/>
          </a:p>
        </p:txBody>
      </p:sp>
    </p:spTree>
    <p:extLst>
      <p:ext uri="{BB962C8B-B14F-4D97-AF65-F5344CB8AC3E}">
        <p14:creationId xmlns:p14="http://schemas.microsoft.com/office/powerpoint/2010/main" val="268468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B82163-6FF2-458D-9E75-8F8E6F2BD2BA}"/>
              </a:ext>
            </a:extLst>
          </p:cNvPr>
          <p:cNvSpPr>
            <a:spLocks noGrp="1"/>
          </p:cNvSpPr>
          <p:nvPr>
            <p:ph type="title"/>
          </p:nvPr>
        </p:nvSpPr>
        <p:spPr/>
        <p:txBody>
          <a:bodyPr/>
          <a:lstStyle/>
          <a:p>
            <a:r>
              <a:rPr lang="en-GB" sz="2800" dirty="0"/>
              <a:t>Re-assess a newborn in the first hours after birth</a:t>
            </a:r>
            <a:endParaRPr lang="en-NO"/>
          </a:p>
        </p:txBody>
      </p:sp>
      <p:sp>
        <p:nvSpPr>
          <p:cNvPr id="2" name="Content Placeholder 1">
            <a:extLst>
              <a:ext uri="{FF2B5EF4-FFF2-40B4-BE49-F238E27FC236}">
                <a16:creationId xmlns:a16="http://schemas.microsoft.com/office/drawing/2014/main" id="{DC20DCBD-D8B0-4590-5B32-D63DCFA46F76}"/>
              </a:ext>
            </a:extLst>
          </p:cNvPr>
          <p:cNvSpPr>
            <a:spLocks noGrp="1"/>
          </p:cNvSpPr>
          <p:nvPr>
            <p:ph idx="1"/>
          </p:nvPr>
        </p:nvSpPr>
        <p:spPr>
          <a:xfrm>
            <a:off x="3097619" y="1734853"/>
            <a:ext cx="5539077" cy="4565266"/>
          </a:xfrm>
          <a:prstGeom prst="rect">
            <a:avLst/>
          </a:prstGeom>
        </p:spPr>
        <p:txBody>
          <a:bodyPr/>
          <a:lstStyle/>
          <a:p>
            <a:pPr marL="194400" marR="0" lvl="0" indent="-193675" algn="l" defTabSz="870393" rtl="0" eaLnBrk="1" fontAlgn="auto" latinLnBrk="0" hangingPunct="1">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A5A5A5">
                    <a:lumMod val="50000"/>
                  </a:srgbClr>
                </a:solidFill>
                <a:effectLst/>
                <a:uLnTx/>
                <a:uFillTx/>
              </a:rPr>
              <a:t>Ask</a:t>
            </a:r>
            <a:r>
              <a:rPr kumimoji="0" lang="en-US" sz="1600" b="0" i="0" u="none" strike="noStrike" kern="1200" cap="none" spc="0" normalizeH="0" baseline="0" noProof="0" dirty="0">
                <a:ln>
                  <a:noFill/>
                </a:ln>
                <a:solidFill>
                  <a:srgbClr val="A5A5A5">
                    <a:lumMod val="50000"/>
                  </a:srgbClr>
                </a:solidFill>
                <a:effectLst/>
                <a:uLnTx/>
                <a:uFillTx/>
              </a:rPr>
              <a:t> the mother about her baby and any concerns.</a:t>
            </a:r>
          </a:p>
          <a:p>
            <a:pPr marL="194400" marR="0" lvl="0" indent="-193675" algn="l" defTabSz="870393" rtl="0" eaLnBrk="1" fontAlgn="auto" latinLnBrk="0" hangingPunct="1">
              <a:lnSpc>
                <a:spcPts val="1000"/>
              </a:lnSpc>
              <a:spcBef>
                <a:spcPts val="0"/>
              </a:spcBef>
              <a:spcAft>
                <a:spcPts val="0"/>
              </a:spcAft>
              <a:buClrTx/>
              <a:buSzTx/>
              <a:buFont typeface="Arial" panose="020B0604020202020204" pitchFamily="34" charset="0"/>
              <a:buChar char="•"/>
              <a:tabLst/>
              <a:defRPr/>
            </a:pPr>
            <a:endParaRPr kumimoji="0" lang="nb-NO" sz="1600" b="0" i="0" u="none" strike="noStrike" kern="1200" cap="none" spc="0" normalizeH="0" baseline="0" noProof="0" dirty="0">
              <a:ln>
                <a:noFill/>
              </a:ln>
              <a:solidFill>
                <a:srgbClr val="A5A5A5">
                  <a:lumMod val="50000"/>
                </a:srgbClr>
              </a:solidFill>
              <a:effectLst/>
              <a:uLnTx/>
              <a:uFillTx/>
            </a:endParaRPr>
          </a:p>
          <a:p>
            <a:pPr marL="194400" marR="0" lvl="0" indent="-193675" algn="l" defTabSz="870393" rtl="0" eaLnBrk="1" fontAlgn="auto" latinLnBrk="0" hangingPunct="1">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A5A5A5">
                    <a:lumMod val="50000"/>
                  </a:srgbClr>
                </a:solidFill>
                <a:effectLst/>
                <a:uLnTx/>
                <a:uFillTx/>
              </a:rPr>
              <a:t>Check</a:t>
            </a:r>
            <a:r>
              <a:rPr kumimoji="0" lang="en-US" sz="1600" b="0" i="0" u="none" strike="noStrike" kern="1200" cap="none" spc="0" normalizeH="0" baseline="0" noProof="0" dirty="0">
                <a:ln>
                  <a:noFill/>
                </a:ln>
                <a:solidFill>
                  <a:srgbClr val="A5A5A5">
                    <a:lumMod val="50000"/>
                  </a:srgbClr>
                </a:solidFill>
                <a:effectLst/>
                <a:uLnTx/>
                <a:uFillTx/>
              </a:rPr>
              <a:t> the notes of the mother and of the baby.</a:t>
            </a:r>
          </a:p>
          <a:p>
            <a:pPr marL="356400" lvl="2" indent="-193675" defTabSz="870393" latinLnBrk="0">
              <a:lnSpc>
                <a:spcPts val="2100"/>
              </a:lnSpc>
              <a:spcBef>
                <a:spcPts val="0"/>
              </a:spcBef>
              <a:spcAft>
                <a:spcPts val="0"/>
              </a:spcAft>
              <a:defRPr/>
            </a:pPr>
            <a:r>
              <a:rPr lang="en-US" sz="1600" dirty="0"/>
              <a:t>Temperature</a:t>
            </a:r>
          </a:p>
          <a:p>
            <a:pPr marL="356400" lvl="2" indent="-193675" defTabSz="870393" latinLnBrk="0">
              <a:lnSpc>
                <a:spcPts val="2100"/>
              </a:lnSpc>
              <a:spcBef>
                <a:spcPts val="0"/>
              </a:spcBef>
              <a:spcAft>
                <a:spcPts val="0"/>
              </a:spcAft>
              <a:defRPr/>
            </a:pPr>
            <a:r>
              <a:rPr lang="en-US" sz="1600" dirty="0"/>
              <a:t>Breathing</a:t>
            </a:r>
          </a:p>
          <a:p>
            <a:pPr marL="356400" lvl="2" indent="-193675" defTabSz="870393" latinLnBrk="0">
              <a:lnSpc>
                <a:spcPts val="2100"/>
              </a:lnSpc>
              <a:spcBef>
                <a:spcPts val="0"/>
              </a:spcBef>
              <a:spcAft>
                <a:spcPts val="0"/>
              </a:spcAft>
              <a:defRPr/>
            </a:pPr>
            <a:r>
              <a:rPr lang="en-US" sz="1600" dirty="0"/>
              <a:t>Feeding</a:t>
            </a:r>
          </a:p>
          <a:p>
            <a:pPr marL="356400" lvl="2" indent="-193675" defTabSz="870393" latinLnBrk="0">
              <a:lnSpc>
                <a:spcPts val="2100"/>
              </a:lnSpc>
              <a:spcBef>
                <a:spcPts val="0"/>
              </a:spcBef>
              <a:spcAft>
                <a:spcPts val="0"/>
              </a:spcAft>
              <a:defRPr/>
            </a:pPr>
            <a:r>
              <a:rPr lang="en-US" sz="1600" dirty="0"/>
              <a:t>Any conditions needing treatment</a:t>
            </a:r>
          </a:p>
          <a:p>
            <a:pPr marL="356400" lvl="2" indent="-193675" defTabSz="870393" latinLnBrk="0">
              <a:lnSpc>
                <a:spcPts val="1000"/>
              </a:lnSpc>
              <a:spcBef>
                <a:spcPts val="0"/>
              </a:spcBef>
              <a:spcAft>
                <a:spcPts val="0"/>
              </a:spcAft>
              <a:defRPr/>
            </a:pPr>
            <a:endParaRPr lang="nb-NO" sz="1600" dirty="0"/>
          </a:p>
          <a:p>
            <a:pPr marL="194400" marR="0" lvl="0" indent="-193675" algn="l" defTabSz="870393" rtl="0" eaLnBrk="1" fontAlgn="auto" latinLnBrk="0" hangingPunct="1">
              <a:spcBef>
                <a:spcPts val="0"/>
              </a:spcBef>
              <a:spcAft>
                <a:spcPts val="0"/>
              </a:spcAft>
              <a:buClrTx/>
              <a:buSzTx/>
              <a:buFont typeface="Arial" panose="020B0604020202020204" pitchFamily="34" charset="0"/>
              <a:buChar char="•"/>
              <a:tabLst/>
              <a:defRPr/>
            </a:pPr>
            <a:r>
              <a:rPr lang="en-GB" sz="1600" b="1" noProof="0" dirty="0">
                <a:solidFill>
                  <a:srgbClr val="A5A5A5">
                    <a:lumMod val="50000"/>
                  </a:srgbClr>
                </a:solidFill>
              </a:rPr>
              <a:t>Examine </a:t>
            </a:r>
            <a:r>
              <a:rPr lang="en-GB" sz="1600" noProof="0" dirty="0">
                <a:solidFill>
                  <a:srgbClr val="A5A5A5">
                    <a:lumMod val="50000"/>
                  </a:srgbClr>
                </a:solidFill>
              </a:rPr>
              <a:t>the baby.</a:t>
            </a:r>
            <a:endParaRPr lang="nb-NO" sz="1600" b="1" dirty="0">
              <a:solidFill>
                <a:srgbClr val="A5A5A5">
                  <a:lumMod val="50000"/>
                </a:srgbClr>
              </a:solidFill>
            </a:endParaRPr>
          </a:p>
          <a:p>
            <a:pPr marL="356400" lvl="2" indent="-193675" defTabSz="870393" latinLnBrk="0">
              <a:lnSpc>
                <a:spcPts val="2100"/>
              </a:lnSpc>
              <a:spcBef>
                <a:spcPts val="0"/>
              </a:spcBef>
              <a:spcAft>
                <a:spcPts val="0"/>
              </a:spcAft>
              <a:defRPr/>
            </a:pPr>
            <a:r>
              <a:rPr lang="en-US" sz="1600" dirty="0"/>
              <a:t>Look and listen (breathing, cry) BEFORE touching</a:t>
            </a:r>
            <a:endParaRPr lang="nb-NO" sz="1600" dirty="0"/>
          </a:p>
          <a:p>
            <a:pPr marL="356400" lvl="2" indent="-193675" defTabSz="870393" latinLnBrk="0">
              <a:lnSpc>
                <a:spcPts val="2100"/>
              </a:lnSpc>
              <a:spcBef>
                <a:spcPts val="0"/>
              </a:spcBef>
              <a:spcAft>
                <a:spcPts val="0"/>
              </a:spcAft>
              <a:defRPr/>
            </a:pPr>
            <a:r>
              <a:rPr lang="en-US" sz="1600" dirty="0"/>
              <a:t>Note changes (temperature, breathing)</a:t>
            </a:r>
          </a:p>
          <a:p>
            <a:pPr marL="356400" lvl="2" indent="-193675" defTabSz="870393" latinLnBrk="0">
              <a:lnSpc>
                <a:spcPts val="2100"/>
              </a:lnSpc>
              <a:spcBef>
                <a:spcPts val="0"/>
              </a:spcBef>
              <a:spcAft>
                <a:spcPts val="0"/>
              </a:spcAft>
              <a:defRPr/>
            </a:pPr>
            <a:r>
              <a:rPr lang="en-US" sz="1600" dirty="0"/>
              <a:t>Identify </a:t>
            </a:r>
            <a:r>
              <a:rPr lang="en-US" sz="1600" dirty="0">
                <a:solidFill>
                  <a:srgbClr val="C00000"/>
                </a:solidFill>
              </a:rPr>
              <a:t>Danger Signs</a:t>
            </a:r>
          </a:p>
          <a:p>
            <a:pPr marL="356400" lvl="2" indent="-193675" defTabSz="870393" latinLnBrk="0">
              <a:lnSpc>
                <a:spcPts val="1000"/>
              </a:lnSpc>
              <a:spcBef>
                <a:spcPts val="0"/>
              </a:spcBef>
              <a:spcAft>
                <a:spcPts val="0"/>
              </a:spcAft>
              <a:defRPr/>
            </a:pPr>
            <a:endParaRPr lang="en-US" sz="1600" dirty="0"/>
          </a:p>
          <a:p>
            <a:pPr marL="194400" marR="0" lvl="0" indent="-193675" algn="l" defTabSz="870393" rtl="0" eaLnBrk="1" fontAlgn="auto" latinLnBrk="0" hangingPunct="1">
              <a:spcBef>
                <a:spcPts val="0"/>
              </a:spcBef>
              <a:spcAft>
                <a:spcPts val="0"/>
              </a:spcAft>
              <a:buClrTx/>
              <a:buSzTx/>
              <a:buFont typeface="Arial" panose="020B0604020202020204" pitchFamily="34" charset="0"/>
              <a:buChar char="•"/>
              <a:tabLst/>
              <a:defRPr/>
            </a:pPr>
            <a:r>
              <a:rPr lang="en-US" sz="1600" b="1" dirty="0">
                <a:solidFill>
                  <a:srgbClr val="A5A5A5">
                    <a:lumMod val="50000"/>
                  </a:srgbClr>
                </a:solidFill>
              </a:rPr>
              <a:t>Assess</a:t>
            </a:r>
            <a:r>
              <a:rPr kumimoji="0" lang="en-US" sz="1600" b="0" i="0" u="none" strike="noStrike" kern="1200" cap="none" spc="0" normalizeH="0" noProof="0" dirty="0">
                <a:ln>
                  <a:noFill/>
                </a:ln>
                <a:solidFill>
                  <a:srgbClr val="A5A5A5">
                    <a:lumMod val="50000"/>
                  </a:srgbClr>
                </a:solidFill>
                <a:effectLst/>
                <a:uLnTx/>
                <a:uFillTx/>
              </a:rPr>
              <a:t> a breastfeed.</a:t>
            </a:r>
            <a:endParaRPr lang="en-US" sz="1600" dirty="0">
              <a:solidFill>
                <a:srgbClr val="A5A5A5">
                  <a:lumMod val="50000"/>
                </a:srgbClr>
              </a:solidFill>
            </a:endParaRPr>
          </a:p>
          <a:p>
            <a:pPr marL="356400" lvl="2" indent="-193675" defTabSz="870393" latinLnBrk="0">
              <a:spcBef>
                <a:spcPts val="0"/>
              </a:spcBef>
              <a:spcAft>
                <a:spcPts val="0"/>
              </a:spcAft>
              <a:defRPr/>
            </a:pPr>
            <a:r>
              <a:rPr lang="en-US" sz="1600" dirty="0"/>
              <a:t>Especially if early initiation of breastfeeding in </a:t>
            </a:r>
            <a:br>
              <a:rPr lang="en-US" sz="1600" dirty="0"/>
            </a:br>
            <a:r>
              <a:rPr lang="en-US" sz="1600" dirty="0"/>
              <a:t>doubt due to small size or breathing difficulty.</a:t>
            </a:r>
            <a:endParaRPr lang="nb-NO" sz="1600" dirty="0"/>
          </a:p>
          <a:p>
            <a:pPr marL="0" indent="0">
              <a:buNone/>
            </a:pPr>
            <a:endParaRPr lang="en-US" dirty="0"/>
          </a:p>
        </p:txBody>
      </p:sp>
      <p:pic>
        <p:nvPicPr>
          <p:cNvPr id="4" name="Picture 3">
            <a:extLst>
              <a:ext uri="{FF2B5EF4-FFF2-40B4-BE49-F238E27FC236}">
                <a16:creationId xmlns:a16="http://schemas.microsoft.com/office/drawing/2014/main" id="{AB4C6F3C-F830-BD65-A78F-74CD3A0906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047" y="1734853"/>
            <a:ext cx="2481137" cy="3265564"/>
          </a:xfrm>
          <a:prstGeom prst="rect">
            <a:avLst/>
          </a:prstGeom>
          <a:ln>
            <a:solidFill>
              <a:schemeClr val="bg1">
                <a:lumMod val="75000"/>
              </a:schemeClr>
            </a:solidFill>
          </a:ln>
        </p:spPr>
      </p:pic>
      <p:sp>
        <p:nvSpPr>
          <p:cNvPr id="5" name="Oval 4">
            <a:extLst>
              <a:ext uri="{FF2B5EF4-FFF2-40B4-BE49-F238E27FC236}">
                <a16:creationId xmlns:a16="http://schemas.microsoft.com/office/drawing/2014/main" id="{AE6DC203-DAA8-525A-1C3C-F69BCBAED118}"/>
              </a:ext>
            </a:extLst>
          </p:cNvPr>
          <p:cNvSpPr/>
          <p:nvPr/>
        </p:nvSpPr>
        <p:spPr>
          <a:xfrm>
            <a:off x="1317667" y="3116580"/>
            <a:ext cx="806970" cy="164503"/>
          </a:xfrm>
          <a:prstGeom prst="ellipse">
            <a:avLst/>
          </a:prstGeom>
          <a:noFill/>
          <a:ln w="28575">
            <a:solidFill>
              <a:srgbClr val="1C86A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9219" eaLnBrk="1" fontAlgn="auto" hangingPunct="1">
              <a:spcBef>
                <a:spcPts val="0"/>
              </a:spcBef>
              <a:spcAft>
                <a:spcPts val="0"/>
              </a:spcAft>
              <a:defRPr/>
            </a:pPr>
            <a:endParaRPr lang="en-US" sz="1554" dirty="0"/>
          </a:p>
        </p:txBody>
      </p:sp>
    </p:spTree>
    <p:extLst>
      <p:ext uri="{BB962C8B-B14F-4D97-AF65-F5344CB8AC3E}">
        <p14:creationId xmlns:p14="http://schemas.microsoft.com/office/powerpoint/2010/main" val="32617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1"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
                                            <p:txEl>
                                              <p:pRg st="8" end="8"/>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
                                            <p:txEl>
                                              <p:pRg st="9" end="9"/>
                                            </p:txEl>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
                                            <p:txEl>
                                              <p:pRg st="10" end="10"/>
                                            </p:txEl>
                                          </p:spTgt>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
                                            <p:txEl>
                                              <p:pRg st="13" end="13"/>
                                            </p:txEl>
                                          </p:spTgt>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5" grpId="0" animBg="1"/>
      <p:bldP spid="5"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12C78-BAD5-0F2C-8540-A836D288DD8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20939D3-CC02-8086-4500-C254211ADD6E}"/>
              </a:ext>
            </a:extLst>
          </p:cNvPr>
          <p:cNvSpPr>
            <a:spLocks noGrp="1"/>
          </p:cNvSpPr>
          <p:nvPr>
            <p:ph type="title"/>
          </p:nvPr>
        </p:nvSpPr>
        <p:spPr/>
        <p:txBody>
          <a:bodyPr/>
          <a:lstStyle/>
          <a:p>
            <a:r>
              <a:rPr lang="en-GB" sz="2800" dirty="0"/>
              <a:t>Re-assess the newborn </a:t>
            </a:r>
            <a:endParaRPr lang="en-NO"/>
          </a:p>
        </p:txBody>
      </p:sp>
      <p:pic>
        <p:nvPicPr>
          <p:cNvPr id="5" name="Picture 4">
            <a:extLst>
              <a:ext uri="{FF2B5EF4-FFF2-40B4-BE49-F238E27FC236}">
                <a16:creationId xmlns:a16="http://schemas.microsoft.com/office/drawing/2014/main" id="{827A2E8D-12D6-0B24-C49B-EF42AEA14F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047" y="1734853"/>
            <a:ext cx="2481137" cy="3265564"/>
          </a:xfrm>
          <a:prstGeom prst="rect">
            <a:avLst/>
          </a:prstGeom>
          <a:ln>
            <a:solidFill>
              <a:schemeClr val="bg1">
                <a:lumMod val="75000"/>
              </a:schemeClr>
            </a:solidFill>
          </a:ln>
        </p:spPr>
      </p:pic>
      <p:sp>
        <p:nvSpPr>
          <p:cNvPr id="6" name="Oval 5">
            <a:extLst>
              <a:ext uri="{FF2B5EF4-FFF2-40B4-BE49-F238E27FC236}">
                <a16:creationId xmlns:a16="http://schemas.microsoft.com/office/drawing/2014/main" id="{2890ADBE-3D3E-EA52-411C-6BEA2E9EC71D}"/>
              </a:ext>
            </a:extLst>
          </p:cNvPr>
          <p:cNvSpPr/>
          <p:nvPr/>
        </p:nvSpPr>
        <p:spPr>
          <a:xfrm>
            <a:off x="1320981" y="3103133"/>
            <a:ext cx="830580" cy="188873"/>
          </a:xfrm>
          <a:prstGeom prst="ellipse">
            <a:avLst/>
          </a:prstGeom>
          <a:noFill/>
          <a:ln w="28575">
            <a:solidFill>
              <a:srgbClr val="1C86A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9219" eaLnBrk="1" fontAlgn="auto" hangingPunct="1">
              <a:spcBef>
                <a:spcPts val="0"/>
              </a:spcBef>
              <a:spcAft>
                <a:spcPts val="0"/>
              </a:spcAft>
              <a:defRPr/>
            </a:pPr>
            <a:endParaRPr lang="en-US" sz="1554" dirty="0"/>
          </a:p>
        </p:txBody>
      </p:sp>
      <p:sp>
        <p:nvSpPr>
          <p:cNvPr id="7" name="Content Placeholder 1">
            <a:extLst>
              <a:ext uri="{FF2B5EF4-FFF2-40B4-BE49-F238E27FC236}">
                <a16:creationId xmlns:a16="http://schemas.microsoft.com/office/drawing/2014/main" id="{98C4102B-53F0-B462-4385-21358FC88510}"/>
              </a:ext>
            </a:extLst>
          </p:cNvPr>
          <p:cNvSpPr txBox="1">
            <a:spLocks/>
          </p:cNvSpPr>
          <p:nvPr/>
        </p:nvSpPr>
        <p:spPr>
          <a:xfrm>
            <a:off x="3160059" y="1734853"/>
            <a:ext cx="5476637" cy="4565266"/>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spcBef>
                <a:spcPts val="800"/>
              </a:spcBef>
              <a:buNone/>
            </a:pPr>
            <a:r>
              <a:rPr lang="en-GB" sz="1800" dirty="0"/>
              <a:t>Form groups (nurse, mother, companion). </a:t>
            </a:r>
          </a:p>
          <a:p>
            <a:pPr>
              <a:lnSpc>
                <a:spcPts val="1500"/>
              </a:lnSpc>
            </a:pPr>
            <a:endParaRPr lang="en-GB" sz="1800" dirty="0"/>
          </a:p>
          <a:p>
            <a:pPr marL="0" indent="0">
              <a:buFont typeface="Arial" panose="020B0604020202020204" pitchFamily="34" charset="0"/>
              <a:buNone/>
            </a:pPr>
            <a:endParaRPr lang="en-GB" sz="1800" b="1" dirty="0"/>
          </a:p>
          <a:p>
            <a:pPr marL="0" indent="0">
              <a:buFont typeface="Arial" panose="020B0604020202020204" pitchFamily="34" charset="0"/>
              <a:buNone/>
            </a:pPr>
            <a:endParaRPr lang="en-GB" sz="1800" b="1" dirty="0"/>
          </a:p>
          <a:p>
            <a:pPr marL="0" indent="0">
              <a:spcBef>
                <a:spcPts val="800"/>
              </a:spcBef>
              <a:buNone/>
            </a:pPr>
            <a:r>
              <a:rPr lang="en-GB" sz="1800" b="1" dirty="0"/>
              <a:t>Re-assess Moses and communicate your </a:t>
            </a:r>
            <a:br>
              <a:rPr lang="en-GB" sz="1800" b="1" dirty="0"/>
            </a:br>
            <a:r>
              <a:rPr lang="en-GB" sz="1800" b="1" dirty="0"/>
              <a:t>findings.</a:t>
            </a:r>
          </a:p>
          <a:p>
            <a:pPr marL="0" indent="0">
              <a:buFont typeface="Arial" panose="020B0604020202020204" pitchFamily="34" charset="0"/>
              <a:buNone/>
            </a:pPr>
            <a:endParaRPr lang="en-US" sz="1800" dirty="0"/>
          </a:p>
          <a:p>
            <a:pPr marL="0" indent="0">
              <a:buFont typeface="Arial" panose="020B0604020202020204" pitchFamily="34" charset="0"/>
              <a:buNone/>
            </a:pPr>
            <a:r>
              <a:rPr lang="en-US" sz="1800" dirty="0"/>
              <a:t>Debrief with your team and facilitator.</a:t>
            </a:r>
          </a:p>
          <a:p>
            <a:endParaRPr lang="en-NO" sz="1800"/>
          </a:p>
        </p:txBody>
      </p:sp>
      <p:sp>
        <p:nvSpPr>
          <p:cNvPr id="8" name="Rectangle 7">
            <a:extLst>
              <a:ext uri="{FF2B5EF4-FFF2-40B4-BE49-F238E27FC236}">
                <a16:creationId xmlns:a16="http://schemas.microsoft.com/office/drawing/2014/main" id="{566F42FE-0196-1E53-3D2D-C7CABFC8456D}"/>
              </a:ext>
            </a:extLst>
          </p:cNvPr>
          <p:cNvSpPr/>
          <p:nvPr/>
        </p:nvSpPr>
        <p:spPr>
          <a:xfrm>
            <a:off x="3220203" y="2202920"/>
            <a:ext cx="5382308" cy="9865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rtlCol="0" anchor="ctr"/>
          <a:lstStyle/>
          <a:p>
            <a:pPr marL="162000" lvl="0" indent="-162000">
              <a:lnSpc>
                <a:spcPts val="1820"/>
              </a:lnSpc>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Moses is 4 hours old.</a:t>
            </a:r>
          </a:p>
          <a:p>
            <a:pPr marL="162000" lvl="0" indent="-162000">
              <a:lnSpc>
                <a:spcPts val="1820"/>
              </a:lnSpc>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His mother tells you that he feels cold. </a:t>
            </a:r>
          </a:p>
        </p:txBody>
      </p:sp>
    </p:spTree>
    <p:extLst>
      <p:ext uri="{BB962C8B-B14F-4D97-AF65-F5344CB8AC3E}">
        <p14:creationId xmlns:p14="http://schemas.microsoft.com/office/powerpoint/2010/main" val="184777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1"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1" nodeType="clickEffect">
                                  <p:stCondLst>
                                    <p:cond delay="0"/>
                                  </p:stCondLst>
                                  <p:childTnLst>
                                    <p:set>
                                      <p:cBhvr>
                                        <p:cTn id="11"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childTnLst>
                                    <p:set>
                                      <p:cBhvr>
                                        <p:cTn id="15"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1" uiExpand="1" build="p" bldLvl="5"/>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aby lying on a pink towel&#10;&#10;Description automatically generated">
            <a:extLst>
              <a:ext uri="{FF2B5EF4-FFF2-40B4-BE49-F238E27FC236}">
                <a16:creationId xmlns:a16="http://schemas.microsoft.com/office/drawing/2014/main" id="{3EC5B913-5FA8-9678-1A15-1C78C74CEF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194" y="1583552"/>
            <a:ext cx="3670300" cy="4203700"/>
          </a:xfrm>
          <a:prstGeom prst="rect">
            <a:avLst/>
          </a:prstGeom>
        </p:spPr>
      </p:pic>
      <p:sp>
        <p:nvSpPr>
          <p:cNvPr id="2" name="Content Placeholder 1">
            <a:extLst>
              <a:ext uri="{FF2B5EF4-FFF2-40B4-BE49-F238E27FC236}">
                <a16:creationId xmlns:a16="http://schemas.microsoft.com/office/drawing/2014/main" id="{EC977142-AEB6-94B6-97FB-BCDA7D0DCBB4}"/>
              </a:ext>
            </a:extLst>
          </p:cNvPr>
          <p:cNvSpPr>
            <a:spLocks noGrp="1"/>
          </p:cNvSpPr>
          <p:nvPr>
            <p:ph idx="4294967295"/>
          </p:nvPr>
        </p:nvSpPr>
        <p:spPr>
          <a:xfrm>
            <a:off x="4712860" y="1584325"/>
            <a:ext cx="3671860" cy="3306082"/>
          </a:xfrm>
          <a:prstGeom prst="rect">
            <a:avLst/>
          </a:prstGeom>
        </p:spPr>
        <p:txBody>
          <a:bodyPr/>
          <a:lstStyle/>
          <a:p>
            <a:pPr marL="0" indent="0">
              <a:lnSpc>
                <a:spcPts val="2300"/>
              </a:lnSpc>
              <a:buNone/>
            </a:pPr>
            <a:r>
              <a:rPr lang="en-GB" sz="1800" dirty="0">
                <a:latin typeface="Arial" panose="020B0604020202020204" pitchFamily="34" charset="0"/>
                <a:cs typeface="Arial" panose="020B0604020202020204" pitchFamily="34" charset="0"/>
              </a:rPr>
              <a:t>Ella has just been born. </a:t>
            </a:r>
          </a:p>
          <a:p>
            <a:pPr marL="0" indent="0">
              <a:lnSpc>
                <a:spcPts val="2300"/>
              </a:lnSpc>
              <a:buNone/>
            </a:pPr>
            <a:r>
              <a:rPr lang="en-GB" sz="1800" dirty="0">
                <a:latin typeface="Arial" panose="020B0604020202020204" pitchFamily="34" charset="0"/>
                <a:cs typeface="Arial" panose="020B0604020202020204" pitchFamily="34" charset="0"/>
              </a:rPr>
              <a:t>The doctor will examine her now in the delivery room. </a:t>
            </a:r>
          </a:p>
          <a:p>
            <a:pPr marL="0" indent="0">
              <a:lnSpc>
                <a:spcPts val="2300"/>
              </a:lnSpc>
              <a:buNone/>
            </a:pPr>
            <a:endParaRPr lang="en-GB" sz="1800" b="1" dirty="0">
              <a:latin typeface="Arial" panose="020B0604020202020204" pitchFamily="34" charset="0"/>
              <a:cs typeface="Arial" panose="020B0604020202020204" pitchFamily="34" charset="0"/>
            </a:endParaRPr>
          </a:p>
          <a:p>
            <a:pPr marL="0" indent="0">
              <a:lnSpc>
                <a:spcPts val="2300"/>
              </a:lnSpc>
              <a:spcBef>
                <a:spcPts val="1000"/>
              </a:spcBef>
              <a:buNone/>
            </a:pPr>
            <a:r>
              <a:rPr lang="en-GB" sz="1800" b="1" dirty="0">
                <a:latin typeface="Arial" panose="020B0604020202020204" pitchFamily="34" charset="0"/>
                <a:cs typeface="Arial" panose="020B0604020202020204" pitchFamily="34" charset="0"/>
              </a:rPr>
              <a:t>When and where would you examine Ella?</a:t>
            </a:r>
          </a:p>
          <a:p>
            <a:pPr marL="0" indent="0">
              <a:lnSpc>
                <a:spcPts val="2300"/>
              </a:lnSpc>
              <a:spcBef>
                <a:spcPts val="1000"/>
              </a:spcBef>
              <a:buNone/>
            </a:pPr>
            <a:r>
              <a:rPr lang="en-GB" sz="1800" b="1" dirty="0">
                <a:latin typeface="Arial" panose="020B0604020202020204" pitchFamily="34" charset="0"/>
                <a:cs typeface="Arial" panose="020B0604020202020204" pitchFamily="34" charset="0"/>
              </a:rPr>
              <a:t>How can you provide respectful care to Ella and her mother</a:t>
            </a:r>
            <a:endParaRPr lang="en-US" sz="1800" dirty="0">
              <a:latin typeface="Arial" panose="020B0604020202020204" pitchFamily="34" charset="0"/>
              <a:cs typeface="Arial" panose="020B0604020202020204" pitchFamily="34" charset="0"/>
            </a:endParaRPr>
          </a:p>
          <a:p>
            <a:pPr marL="0" indent="0">
              <a:lnSpc>
                <a:spcPts val="2300"/>
              </a:lnSpc>
              <a:buNone/>
            </a:pPr>
            <a:endParaRPr lang="en-US" sz="1800" dirty="0">
              <a:latin typeface="Arial" panose="020B0604020202020204" pitchFamily="34" charset="0"/>
              <a:cs typeface="Arial" panose="020B0604020202020204" pitchFamily="34" charset="0"/>
            </a:endParaRPr>
          </a:p>
          <a:p>
            <a:pPr marL="0" indent="0">
              <a:lnSpc>
                <a:spcPts val="2300"/>
              </a:lnSpc>
              <a:buNone/>
            </a:pPr>
            <a:endParaRPr lang="en-US" sz="1800" dirty="0">
              <a:latin typeface="Arial" panose="020B0604020202020204" pitchFamily="34" charset="0"/>
              <a:cs typeface="Arial" panose="020B0604020202020204" pitchFamily="34" charset="0"/>
            </a:endParaRPr>
          </a:p>
          <a:p>
            <a:pPr marL="0" indent="0">
              <a:lnSpc>
                <a:spcPts val="2300"/>
              </a:lnSpc>
              <a:buNone/>
            </a:pPr>
            <a:endParaRPr lang="en-US" sz="1800" dirty="0">
              <a:latin typeface="Arial" panose="020B0604020202020204" pitchFamily="34" charset="0"/>
              <a:cs typeface="Arial" panose="020B0604020202020204" pitchFamily="34" charset="0"/>
            </a:endParaRPr>
          </a:p>
        </p:txBody>
      </p:sp>
      <p:sp>
        <p:nvSpPr>
          <p:cNvPr id="11" name="Title 2">
            <a:extLst>
              <a:ext uri="{FF2B5EF4-FFF2-40B4-BE49-F238E27FC236}">
                <a16:creationId xmlns:a16="http://schemas.microsoft.com/office/drawing/2014/main" id="{97C75D42-F8B1-78BB-C850-7474EEEEE2ED}"/>
              </a:ext>
            </a:extLst>
          </p:cNvPr>
          <p:cNvSpPr>
            <a:spLocks noGrp="1"/>
          </p:cNvSpPr>
          <p:nvPr>
            <p:ph type="title"/>
          </p:nvPr>
        </p:nvSpPr>
        <p:spPr>
          <a:xfrm>
            <a:off x="0" y="0"/>
            <a:ext cx="9144000" cy="1583552"/>
          </a:xfrm>
          <a:prstGeom prst="rect">
            <a:avLst/>
          </a:prstGeom>
        </p:spPr>
        <p:txBody>
          <a:bodyPr/>
          <a:lstStyle/>
          <a:p>
            <a:pPr algn="ctr"/>
            <a:r>
              <a:rPr lang="nb-NO" sz="4000"/>
              <a:t>The situation</a:t>
            </a:r>
            <a:endParaRPr lang="en-NO" sz="4000"/>
          </a:p>
        </p:txBody>
      </p:sp>
      <p:sp>
        <p:nvSpPr>
          <p:cNvPr id="16" name="TextBox 15">
            <a:extLst>
              <a:ext uri="{FF2B5EF4-FFF2-40B4-BE49-F238E27FC236}">
                <a16:creationId xmlns:a16="http://schemas.microsoft.com/office/drawing/2014/main" id="{A9B909FF-0B07-FA95-B43F-67E103E508DF}"/>
              </a:ext>
            </a:extLst>
          </p:cNvPr>
          <p:cNvSpPr txBox="1"/>
          <p:nvPr/>
        </p:nvSpPr>
        <p:spPr>
          <a:xfrm>
            <a:off x="2976921" y="5579723"/>
            <a:ext cx="1524573" cy="192360"/>
          </a:xfrm>
          <a:prstGeom prst="rect">
            <a:avLst/>
          </a:prstGeom>
          <a:noFill/>
        </p:spPr>
        <p:txBody>
          <a:bodyPr wrap="square">
            <a:spAutoFit/>
          </a:bodyPr>
          <a:lstStyle/>
          <a:p>
            <a:pPr algn="r"/>
            <a:r>
              <a:rPr lang="en-GB" sz="650" dirty="0">
                <a:solidFill>
                  <a:schemeClr val="bg1"/>
                </a:solidFill>
                <a:latin typeface="Arial" panose="020B0604020202020204" pitchFamily="34" charset="0"/>
                <a:cs typeface="Arial" panose="020B0604020202020204" pitchFamily="34" charset="0"/>
              </a:rPr>
              <a:t>© WHO/Dr Helenlouise Taylor</a:t>
            </a:r>
          </a:p>
        </p:txBody>
      </p:sp>
    </p:spTree>
    <p:extLst>
      <p:ext uri="{BB962C8B-B14F-4D97-AF65-F5344CB8AC3E}">
        <p14:creationId xmlns:p14="http://schemas.microsoft.com/office/powerpoint/2010/main" val="2919919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1268B-385B-FCAC-841A-07D83F16907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94181DC-9675-BA99-0628-38EE02ABBB16}"/>
              </a:ext>
            </a:extLst>
          </p:cNvPr>
          <p:cNvSpPr>
            <a:spLocks noGrp="1"/>
          </p:cNvSpPr>
          <p:nvPr>
            <p:ph type="title"/>
          </p:nvPr>
        </p:nvSpPr>
        <p:spPr>
          <a:xfrm>
            <a:off x="1630678" y="281687"/>
            <a:ext cx="7600407" cy="1036800"/>
          </a:xfrm>
        </p:spPr>
        <p:txBody>
          <a:bodyPr/>
          <a:lstStyle/>
          <a:p>
            <a:r>
              <a:rPr lang="en-GB" sz="2800" dirty="0"/>
              <a:t>Re-assess a newborn daily until discharge</a:t>
            </a:r>
            <a:endParaRPr lang="en-NO" dirty="0"/>
          </a:p>
        </p:txBody>
      </p:sp>
      <p:sp>
        <p:nvSpPr>
          <p:cNvPr id="11" name="Content Placeholder 10">
            <a:extLst>
              <a:ext uri="{FF2B5EF4-FFF2-40B4-BE49-F238E27FC236}">
                <a16:creationId xmlns:a16="http://schemas.microsoft.com/office/drawing/2014/main" id="{65A7E0F0-0679-4B92-D07C-070AEE937964}"/>
              </a:ext>
            </a:extLst>
          </p:cNvPr>
          <p:cNvSpPr>
            <a:spLocks noGrp="1"/>
          </p:cNvSpPr>
          <p:nvPr>
            <p:ph idx="1"/>
          </p:nvPr>
        </p:nvSpPr>
        <p:spPr>
          <a:xfrm>
            <a:off x="3159650" y="1734853"/>
            <a:ext cx="8117649" cy="4565266"/>
          </a:xfrm>
        </p:spPr>
        <p:txBody>
          <a:bodyPr/>
          <a:lstStyle/>
          <a:p>
            <a:pPr marL="194400" indent="-193675" defTabSz="870393" latinLnBrk="0">
              <a:lnSpc>
                <a:spcPct val="100000"/>
              </a:lnSpc>
              <a:spcBef>
                <a:spcPts val="100"/>
              </a:spcBef>
              <a:spcAft>
                <a:spcPts val="0"/>
              </a:spcAft>
              <a:defRPr/>
            </a:pPr>
            <a:r>
              <a:rPr lang="en-US" sz="1600" b="1" dirty="0">
                <a:solidFill>
                  <a:srgbClr val="A5A5A5">
                    <a:lumMod val="50000"/>
                  </a:srgbClr>
                </a:solidFill>
              </a:rPr>
              <a:t>Ask</a:t>
            </a:r>
            <a:r>
              <a:rPr lang="en-US" sz="1600" dirty="0">
                <a:solidFill>
                  <a:srgbClr val="A5A5A5">
                    <a:lumMod val="50000"/>
                  </a:srgbClr>
                </a:solidFill>
              </a:rPr>
              <a:t> the mother about her baby and any concerns.</a:t>
            </a:r>
          </a:p>
          <a:p>
            <a:pPr marL="194400" indent="-193675" defTabSz="870393" latinLnBrk="0">
              <a:lnSpc>
                <a:spcPct val="100000"/>
              </a:lnSpc>
              <a:spcBef>
                <a:spcPts val="100"/>
              </a:spcBef>
              <a:spcAft>
                <a:spcPts val="0"/>
              </a:spcAft>
              <a:defRPr/>
            </a:pPr>
            <a:endParaRPr lang="nb-NO" sz="1600" dirty="0">
              <a:solidFill>
                <a:srgbClr val="A5A5A5">
                  <a:lumMod val="50000"/>
                </a:srgbClr>
              </a:solidFill>
            </a:endParaRPr>
          </a:p>
          <a:p>
            <a:pPr marL="194400" indent="-193675" defTabSz="870393" latinLnBrk="0">
              <a:lnSpc>
                <a:spcPct val="100000"/>
              </a:lnSpc>
              <a:spcBef>
                <a:spcPts val="100"/>
              </a:spcBef>
              <a:spcAft>
                <a:spcPts val="0"/>
              </a:spcAft>
              <a:defRPr/>
            </a:pPr>
            <a:r>
              <a:rPr lang="en-US" sz="1600" b="1" dirty="0">
                <a:solidFill>
                  <a:srgbClr val="A5A5A5">
                    <a:lumMod val="50000"/>
                  </a:srgbClr>
                </a:solidFill>
              </a:rPr>
              <a:t>Check</a:t>
            </a:r>
            <a:r>
              <a:rPr lang="en-US" sz="1600" dirty="0">
                <a:solidFill>
                  <a:srgbClr val="A5A5A5">
                    <a:lumMod val="50000"/>
                  </a:srgbClr>
                </a:solidFill>
              </a:rPr>
              <a:t> the notes of the mother and of the baby.</a:t>
            </a:r>
          </a:p>
          <a:p>
            <a:pPr marL="356400" lvl="2" indent="-193675" defTabSz="870393" latinLnBrk="0">
              <a:lnSpc>
                <a:spcPct val="100000"/>
              </a:lnSpc>
              <a:spcBef>
                <a:spcPts val="100"/>
              </a:spcBef>
              <a:spcAft>
                <a:spcPts val="0"/>
              </a:spcAft>
              <a:defRPr/>
            </a:pPr>
            <a:r>
              <a:rPr lang="en-US" sz="1600" dirty="0"/>
              <a:t>Temperature</a:t>
            </a:r>
          </a:p>
          <a:p>
            <a:pPr marL="356400" lvl="2" indent="-193675" defTabSz="870393" latinLnBrk="0">
              <a:lnSpc>
                <a:spcPct val="100000"/>
              </a:lnSpc>
              <a:spcBef>
                <a:spcPts val="100"/>
              </a:spcBef>
              <a:spcAft>
                <a:spcPts val="0"/>
              </a:spcAft>
              <a:defRPr/>
            </a:pPr>
            <a:r>
              <a:rPr lang="en-US" sz="1600" dirty="0"/>
              <a:t>Weight</a:t>
            </a:r>
          </a:p>
          <a:p>
            <a:pPr marL="356400" lvl="2" indent="-193675" defTabSz="870393" latinLnBrk="0">
              <a:lnSpc>
                <a:spcPct val="100000"/>
              </a:lnSpc>
              <a:spcBef>
                <a:spcPts val="100"/>
              </a:spcBef>
              <a:spcAft>
                <a:spcPts val="0"/>
              </a:spcAft>
              <a:defRPr/>
            </a:pPr>
            <a:r>
              <a:rPr lang="en-US" sz="1600" dirty="0"/>
              <a:t>Intake and output</a:t>
            </a:r>
          </a:p>
          <a:p>
            <a:pPr marL="356400" lvl="2" indent="-193675" defTabSz="870393" latinLnBrk="0">
              <a:lnSpc>
                <a:spcPct val="100000"/>
              </a:lnSpc>
              <a:spcBef>
                <a:spcPts val="100"/>
              </a:spcBef>
              <a:spcAft>
                <a:spcPts val="0"/>
              </a:spcAft>
              <a:defRPr/>
            </a:pPr>
            <a:r>
              <a:rPr lang="en-US" sz="1600" dirty="0"/>
              <a:t>Any conditions needing treatment</a:t>
            </a:r>
          </a:p>
          <a:p>
            <a:pPr marL="356400" lvl="2" indent="-193675" defTabSz="870393" latinLnBrk="0">
              <a:lnSpc>
                <a:spcPct val="100000"/>
              </a:lnSpc>
              <a:spcBef>
                <a:spcPts val="100"/>
              </a:spcBef>
              <a:spcAft>
                <a:spcPts val="0"/>
              </a:spcAft>
              <a:defRPr/>
            </a:pPr>
            <a:endParaRPr lang="nb-NO" sz="1600" dirty="0"/>
          </a:p>
          <a:p>
            <a:pPr marL="194400" indent="-193675" defTabSz="870393" latinLnBrk="0">
              <a:lnSpc>
                <a:spcPct val="100000"/>
              </a:lnSpc>
              <a:spcBef>
                <a:spcPts val="100"/>
              </a:spcBef>
              <a:spcAft>
                <a:spcPts val="0"/>
              </a:spcAft>
              <a:defRPr/>
            </a:pPr>
            <a:r>
              <a:rPr lang="en-GB" sz="1600" b="1" dirty="0">
                <a:solidFill>
                  <a:srgbClr val="A5A5A5">
                    <a:lumMod val="50000"/>
                  </a:srgbClr>
                </a:solidFill>
              </a:rPr>
              <a:t>Examine </a:t>
            </a:r>
            <a:r>
              <a:rPr lang="en-GB" sz="1600" dirty="0">
                <a:solidFill>
                  <a:srgbClr val="A5A5A5">
                    <a:lumMod val="50000"/>
                  </a:srgbClr>
                </a:solidFill>
              </a:rPr>
              <a:t>the baby.</a:t>
            </a:r>
            <a:endParaRPr lang="nb-NO" sz="1600" b="1" dirty="0">
              <a:solidFill>
                <a:srgbClr val="A5A5A5">
                  <a:lumMod val="50000"/>
                </a:srgbClr>
              </a:solidFill>
            </a:endParaRPr>
          </a:p>
          <a:p>
            <a:pPr marL="356400" lvl="2" indent="-193675" defTabSz="870393" latinLnBrk="0">
              <a:lnSpc>
                <a:spcPct val="100000"/>
              </a:lnSpc>
              <a:spcBef>
                <a:spcPts val="100"/>
              </a:spcBef>
              <a:spcAft>
                <a:spcPts val="0"/>
              </a:spcAft>
              <a:defRPr/>
            </a:pPr>
            <a:r>
              <a:rPr lang="en-US" sz="1600" dirty="0"/>
              <a:t>Look and listen (breathing, cry) BEFORE touching</a:t>
            </a:r>
            <a:endParaRPr lang="nb-NO" sz="1600" dirty="0"/>
          </a:p>
          <a:p>
            <a:pPr marL="356400" lvl="2" indent="-193675" defTabSz="870393" latinLnBrk="0">
              <a:lnSpc>
                <a:spcPct val="100000"/>
              </a:lnSpc>
              <a:spcBef>
                <a:spcPts val="100"/>
              </a:spcBef>
              <a:spcAft>
                <a:spcPts val="0"/>
              </a:spcAft>
              <a:defRPr/>
            </a:pPr>
            <a:r>
              <a:rPr lang="en-US" sz="1600" dirty="0"/>
              <a:t>Note changes (</a:t>
            </a:r>
            <a:r>
              <a:rPr lang="en-GB" sz="1600" dirty="0"/>
              <a:t>jaundice, infection</a:t>
            </a:r>
            <a:r>
              <a:rPr lang="en-US" sz="1600" dirty="0"/>
              <a:t>)</a:t>
            </a:r>
          </a:p>
          <a:p>
            <a:pPr marL="356400" lvl="2" indent="-193675" defTabSz="870393" latinLnBrk="0">
              <a:lnSpc>
                <a:spcPct val="100000"/>
              </a:lnSpc>
              <a:spcBef>
                <a:spcPts val="100"/>
              </a:spcBef>
              <a:spcAft>
                <a:spcPts val="0"/>
              </a:spcAft>
              <a:defRPr/>
            </a:pPr>
            <a:r>
              <a:rPr lang="en-US" sz="1600" dirty="0"/>
              <a:t>Identify </a:t>
            </a:r>
            <a:r>
              <a:rPr lang="en-US" sz="1600" dirty="0">
                <a:solidFill>
                  <a:srgbClr val="C00000"/>
                </a:solidFill>
              </a:rPr>
              <a:t>Danger Signs</a:t>
            </a:r>
          </a:p>
          <a:p>
            <a:pPr marL="356400" lvl="2" indent="-193675" defTabSz="870393" latinLnBrk="0">
              <a:lnSpc>
                <a:spcPct val="100000"/>
              </a:lnSpc>
              <a:spcBef>
                <a:spcPts val="100"/>
              </a:spcBef>
              <a:spcAft>
                <a:spcPts val="0"/>
              </a:spcAft>
              <a:defRPr/>
            </a:pPr>
            <a:endParaRPr lang="en-US" sz="1600" dirty="0"/>
          </a:p>
          <a:p>
            <a:pPr marL="194400" indent="-193675" defTabSz="870393" latinLnBrk="0">
              <a:lnSpc>
                <a:spcPct val="100000"/>
              </a:lnSpc>
              <a:spcBef>
                <a:spcPts val="100"/>
              </a:spcBef>
              <a:spcAft>
                <a:spcPts val="0"/>
              </a:spcAft>
              <a:defRPr/>
            </a:pPr>
            <a:r>
              <a:rPr lang="en-US" sz="1600" b="1" dirty="0">
                <a:solidFill>
                  <a:srgbClr val="A5A5A5">
                    <a:lumMod val="50000"/>
                  </a:srgbClr>
                </a:solidFill>
              </a:rPr>
              <a:t>Assess</a:t>
            </a:r>
            <a:r>
              <a:rPr lang="en-US" sz="1600" dirty="0">
                <a:solidFill>
                  <a:srgbClr val="A5A5A5">
                    <a:lumMod val="50000"/>
                  </a:srgbClr>
                </a:solidFill>
              </a:rPr>
              <a:t> growth (weight, length, head circumference) </a:t>
            </a:r>
            <a:br>
              <a:rPr lang="en-US" sz="1600" dirty="0">
                <a:solidFill>
                  <a:srgbClr val="A5A5A5">
                    <a:lumMod val="50000"/>
                  </a:srgbClr>
                </a:solidFill>
              </a:rPr>
            </a:br>
            <a:r>
              <a:rPr lang="en-US" sz="1600" dirty="0">
                <a:solidFill>
                  <a:srgbClr val="A5A5A5">
                    <a:lumMod val="50000"/>
                  </a:srgbClr>
                </a:solidFill>
              </a:rPr>
              <a:t>and observe a breastfeeding</a:t>
            </a:r>
          </a:p>
          <a:p>
            <a:pPr marL="356400" lvl="2" indent="-193675" defTabSz="870393" latinLnBrk="0">
              <a:lnSpc>
                <a:spcPct val="100000"/>
              </a:lnSpc>
              <a:spcBef>
                <a:spcPts val="100"/>
              </a:spcBef>
              <a:spcAft>
                <a:spcPts val="0"/>
              </a:spcAft>
              <a:defRPr/>
            </a:pPr>
            <a:r>
              <a:rPr lang="en-US" sz="1600" dirty="0"/>
              <a:t>In all newborns prior to discharge</a:t>
            </a:r>
          </a:p>
          <a:p>
            <a:pPr marL="356400" lvl="2" indent="-193675" defTabSz="870393" latinLnBrk="0">
              <a:lnSpc>
                <a:spcPct val="100000"/>
              </a:lnSpc>
              <a:spcBef>
                <a:spcPts val="100"/>
              </a:spcBef>
              <a:spcAft>
                <a:spcPts val="0"/>
              </a:spcAft>
              <a:defRPr/>
            </a:pPr>
            <a:r>
              <a:rPr lang="en-US" sz="1600" dirty="0"/>
              <a:t>Throughout the facility stay in small babies</a:t>
            </a:r>
          </a:p>
          <a:p>
            <a:pPr marL="0" indent="0">
              <a:lnSpc>
                <a:spcPct val="100000"/>
              </a:lnSpc>
              <a:spcBef>
                <a:spcPts val="100"/>
              </a:spcBef>
              <a:buFont typeface="Arial" panose="020B0604020202020204" pitchFamily="34" charset="0"/>
              <a:buNone/>
            </a:pPr>
            <a:endParaRPr lang="en-US" sz="1600" dirty="0"/>
          </a:p>
        </p:txBody>
      </p:sp>
      <p:pic>
        <p:nvPicPr>
          <p:cNvPr id="5" name="Picture 4">
            <a:extLst>
              <a:ext uri="{FF2B5EF4-FFF2-40B4-BE49-F238E27FC236}">
                <a16:creationId xmlns:a16="http://schemas.microsoft.com/office/drawing/2014/main" id="{4E3A22FA-A30F-D5A7-B641-46745B8653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047" y="1734853"/>
            <a:ext cx="2481137" cy="3265564"/>
          </a:xfrm>
          <a:prstGeom prst="rect">
            <a:avLst/>
          </a:prstGeom>
          <a:ln>
            <a:solidFill>
              <a:schemeClr val="bg1">
                <a:lumMod val="75000"/>
              </a:schemeClr>
            </a:solidFill>
          </a:ln>
        </p:spPr>
      </p:pic>
      <p:sp>
        <p:nvSpPr>
          <p:cNvPr id="6" name="Oval 5">
            <a:extLst>
              <a:ext uri="{FF2B5EF4-FFF2-40B4-BE49-F238E27FC236}">
                <a16:creationId xmlns:a16="http://schemas.microsoft.com/office/drawing/2014/main" id="{C2290E80-AF39-73C1-5E0F-7F7D19F1CDD6}"/>
              </a:ext>
            </a:extLst>
          </p:cNvPr>
          <p:cNvSpPr/>
          <p:nvPr/>
        </p:nvSpPr>
        <p:spPr>
          <a:xfrm>
            <a:off x="678513" y="4040840"/>
            <a:ext cx="1486466" cy="477131"/>
          </a:xfrm>
          <a:prstGeom prst="ellipse">
            <a:avLst/>
          </a:prstGeom>
          <a:noFill/>
          <a:ln w="28575">
            <a:solidFill>
              <a:srgbClr val="1C86A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9219" eaLnBrk="1" fontAlgn="auto" hangingPunct="1">
              <a:spcBef>
                <a:spcPts val="0"/>
              </a:spcBef>
              <a:spcAft>
                <a:spcPts val="0"/>
              </a:spcAft>
              <a:defRPr/>
            </a:pPr>
            <a:endParaRPr lang="en-US" sz="1554" dirty="0"/>
          </a:p>
        </p:txBody>
      </p:sp>
    </p:spTree>
    <p:extLst>
      <p:ext uri="{BB962C8B-B14F-4D97-AF65-F5344CB8AC3E}">
        <p14:creationId xmlns:p14="http://schemas.microsoft.com/office/powerpoint/2010/main" val="9054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1"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1">
                                            <p:txEl>
                                              <p:pRg st="10" end="10"/>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1">
                                            <p:txEl>
                                              <p:pRg st="11" end="11"/>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1">
                                            <p:txEl>
                                              <p:pRg st="13" end="13"/>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1">
                                            <p:txEl>
                                              <p:pRg st="13" end="13"/>
                                            </p:txEl>
                                          </p:spTgt>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1">
                                            <p:txEl>
                                              <p:pRg st="14" end="14"/>
                                            </p:txEl>
                                          </p:spTgt>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1">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295DED3-6394-978A-F8ED-DEFBD1F4674D}"/>
              </a:ext>
            </a:extLst>
          </p:cNvPr>
          <p:cNvSpPr/>
          <p:nvPr/>
        </p:nvSpPr>
        <p:spPr>
          <a:xfrm>
            <a:off x="508764" y="1734853"/>
            <a:ext cx="8188349" cy="297891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 name="Title 2">
            <a:extLst>
              <a:ext uri="{FF2B5EF4-FFF2-40B4-BE49-F238E27FC236}">
                <a16:creationId xmlns:a16="http://schemas.microsoft.com/office/drawing/2014/main" id="{845DB936-87ED-6C44-0BF9-DF30363E6452}"/>
              </a:ext>
            </a:extLst>
          </p:cNvPr>
          <p:cNvSpPr>
            <a:spLocks noGrp="1"/>
          </p:cNvSpPr>
          <p:nvPr>
            <p:ph type="title"/>
          </p:nvPr>
        </p:nvSpPr>
        <p:spPr/>
        <p:txBody>
          <a:bodyPr/>
          <a:lstStyle/>
          <a:p>
            <a:r>
              <a:rPr lang="en-US" sz="2800" dirty="0"/>
              <a:t>What else can be observed during the newborn examination?</a:t>
            </a:r>
            <a:endParaRPr lang="en-NO"/>
          </a:p>
        </p:txBody>
      </p:sp>
      <p:sp>
        <p:nvSpPr>
          <p:cNvPr id="2" name="Content Placeholder 1">
            <a:extLst>
              <a:ext uri="{FF2B5EF4-FFF2-40B4-BE49-F238E27FC236}">
                <a16:creationId xmlns:a16="http://schemas.microsoft.com/office/drawing/2014/main" id="{9224D52D-0F86-B9E4-4B02-47DF6CC9615F}"/>
              </a:ext>
            </a:extLst>
          </p:cNvPr>
          <p:cNvSpPr>
            <a:spLocks noGrp="1"/>
          </p:cNvSpPr>
          <p:nvPr>
            <p:ph idx="1"/>
          </p:nvPr>
        </p:nvSpPr>
        <p:spPr>
          <a:xfrm>
            <a:off x="568663" y="1798063"/>
            <a:ext cx="8117649" cy="4523319"/>
          </a:xfrm>
          <a:prstGeom prst="rect">
            <a:avLst/>
          </a:prstGeom>
        </p:spPr>
        <p:txBody>
          <a:bodyPr/>
          <a:lstStyle/>
          <a:p>
            <a:r>
              <a:rPr lang="en-US" dirty="0"/>
              <a:t>How mother interacts with her baby gives clues to her mental health </a:t>
            </a:r>
            <a:br>
              <a:rPr lang="en-US" dirty="0"/>
            </a:br>
            <a:r>
              <a:rPr lang="en-US" dirty="0"/>
              <a:t>and emotions.</a:t>
            </a:r>
          </a:p>
          <a:p>
            <a:r>
              <a:rPr lang="en-US" dirty="0"/>
              <a:t>A mother who is anxious, depressed or profoundly sad may have</a:t>
            </a:r>
          </a:p>
          <a:p>
            <a:pPr lvl="2">
              <a:spcBef>
                <a:spcPts val="400"/>
              </a:spcBef>
            </a:pPr>
            <a:r>
              <a:rPr lang="en-US" dirty="0"/>
              <a:t>Increased difficulty breastfeeding</a:t>
            </a:r>
          </a:p>
          <a:p>
            <a:pPr lvl="2">
              <a:spcBef>
                <a:spcPts val="400"/>
              </a:spcBef>
            </a:pPr>
            <a:r>
              <a:rPr lang="en-US" dirty="0"/>
              <a:t>Poorer nurturing care practices</a:t>
            </a:r>
          </a:p>
          <a:p>
            <a:r>
              <a:rPr lang="en-US" dirty="0"/>
              <a:t>Common perinatal mental disorders (CPMD) affect both women’s and </a:t>
            </a:r>
            <a:br>
              <a:rPr lang="en-US" dirty="0"/>
            </a:br>
            <a:r>
              <a:rPr lang="en-US" dirty="0"/>
              <a:t>children’s outcomes.</a:t>
            </a:r>
          </a:p>
          <a:p>
            <a:pPr marL="0" indent="0">
              <a:buNone/>
            </a:pPr>
            <a:endParaRPr lang="en-NO"/>
          </a:p>
        </p:txBody>
      </p:sp>
    </p:spTree>
    <p:extLst>
      <p:ext uri="{BB962C8B-B14F-4D97-AF65-F5344CB8AC3E}">
        <p14:creationId xmlns:p14="http://schemas.microsoft.com/office/powerpoint/2010/main" val="2222382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B30A10E-9A3E-F29C-3EDB-EAD6ABEBE4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161" y="1904905"/>
            <a:ext cx="3873714" cy="2584593"/>
          </a:xfrm>
          <a:prstGeom prst="rect">
            <a:avLst/>
          </a:prstGeom>
        </p:spPr>
      </p:pic>
      <p:sp>
        <p:nvSpPr>
          <p:cNvPr id="3" name="Title 2">
            <a:extLst>
              <a:ext uri="{FF2B5EF4-FFF2-40B4-BE49-F238E27FC236}">
                <a16:creationId xmlns:a16="http://schemas.microsoft.com/office/drawing/2014/main" id="{845DB936-87ED-6C44-0BF9-DF30363E6452}"/>
              </a:ext>
            </a:extLst>
          </p:cNvPr>
          <p:cNvSpPr>
            <a:spLocks noGrp="1"/>
          </p:cNvSpPr>
          <p:nvPr>
            <p:ph type="title"/>
          </p:nvPr>
        </p:nvSpPr>
        <p:spPr/>
        <p:txBody>
          <a:bodyPr/>
          <a:lstStyle/>
          <a:p>
            <a:r>
              <a:rPr lang="en-US" sz="2800" dirty="0"/>
              <a:t>What else can be observed during the newborn examination?</a:t>
            </a:r>
            <a:endParaRPr lang="en-NO"/>
          </a:p>
        </p:txBody>
      </p:sp>
      <p:grpSp>
        <p:nvGrpSpPr>
          <p:cNvPr id="4" name="Group 3">
            <a:extLst>
              <a:ext uri="{FF2B5EF4-FFF2-40B4-BE49-F238E27FC236}">
                <a16:creationId xmlns:a16="http://schemas.microsoft.com/office/drawing/2014/main" id="{482CAB12-5459-A948-4477-14E63DA2F4A6}"/>
              </a:ext>
            </a:extLst>
          </p:cNvPr>
          <p:cNvGrpSpPr/>
          <p:nvPr/>
        </p:nvGrpSpPr>
        <p:grpSpPr>
          <a:xfrm>
            <a:off x="4499715" y="1904905"/>
            <a:ext cx="4125986" cy="3662664"/>
            <a:chOff x="2209800" y="1153352"/>
            <a:chExt cx="5691576" cy="4551295"/>
          </a:xfrm>
        </p:grpSpPr>
        <p:pic>
          <p:nvPicPr>
            <p:cNvPr id="5" name="Picture 4">
              <a:extLst>
                <a:ext uri="{FF2B5EF4-FFF2-40B4-BE49-F238E27FC236}">
                  <a16:creationId xmlns:a16="http://schemas.microsoft.com/office/drawing/2014/main" id="{F4318D96-6CA4-9C03-D9A4-B80DCF50E5C3}"/>
                </a:ext>
              </a:extLst>
            </p:cNvPr>
            <p:cNvPicPr>
              <a:picLocks noChangeAspect="1"/>
            </p:cNvPicPr>
            <p:nvPr/>
          </p:nvPicPr>
          <p:blipFill>
            <a:blip r:embed="rId4"/>
            <a:stretch>
              <a:fillRect/>
            </a:stretch>
          </p:blipFill>
          <p:spPr>
            <a:xfrm>
              <a:off x="2209800" y="1153352"/>
              <a:ext cx="5691576" cy="4551295"/>
            </a:xfrm>
            <a:prstGeom prst="rect">
              <a:avLst/>
            </a:prstGeom>
          </p:spPr>
        </p:pic>
        <p:sp>
          <p:nvSpPr>
            <p:cNvPr id="6" name="TextBox 5">
              <a:extLst>
                <a:ext uri="{FF2B5EF4-FFF2-40B4-BE49-F238E27FC236}">
                  <a16:creationId xmlns:a16="http://schemas.microsoft.com/office/drawing/2014/main" id="{9999743C-CFE9-9325-62A8-69AD336F681E}"/>
                </a:ext>
              </a:extLst>
            </p:cNvPr>
            <p:cNvSpPr txBox="1"/>
            <p:nvPr/>
          </p:nvSpPr>
          <p:spPr>
            <a:xfrm>
              <a:off x="6361266" y="5469207"/>
              <a:ext cx="1530627" cy="234798"/>
            </a:xfrm>
            <a:prstGeom prst="rect">
              <a:avLst/>
            </a:prstGeom>
            <a:noFill/>
          </p:spPr>
          <p:txBody>
            <a:bodyPr wrap="square" rtlCol="0">
              <a:spAutoFit/>
            </a:bodyPr>
            <a:lstStyle/>
            <a:p>
              <a:pPr algn="r"/>
              <a:r>
                <a:rPr lang="en-GB" sz="650" dirty="0">
                  <a:latin typeface="Arial" panose="020B0604020202020204" pitchFamily="34" charset="0"/>
                  <a:cs typeface="Arial" panose="020B0604020202020204" pitchFamily="34" charset="0"/>
                </a:rPr>
                <a:t>©USAID Momentum.org</a:t>
              </a:r>
            </a:p>
          </p:txBody>
        </p:sp>
      </p:grpSp>
      <p:sp>
        <p:nvSpPr>
          <p:cNvPr id="10" name="Rectangle 9">
            <a:extLst>
              <a:ext uri="{FF2B5EF4-FFF2-40B4-BE49-F238E27FC236}">
                <a16:creationId xmlns:a16="http://schemas.microsoft.com/office/drawing/2014/main" id="{736632B1-5B74-5862-864E-CA463BD00476}"/>
              </a:ext>
            </a:extLst>
          </p:cNvPr>
          <p:cNvSpPr/>
          <p:nvPr/>
        </p:nvSpPr>
        <p:spPr>
          <a:xfrm flipH="1">
            <a:off x="2576301" y="4299382"/>
            <a:ext cx="1823025" cy="192360"/>
          </a:xfrm>
          <a:prstGeom prst="rect">
            <a:avLst/>
          </a:prstGeom>
        </p:spPr>
        <p:txBody>
          <a:bodyPr wrap="square">
            <a:spAutoFit/>
          </a:bodyPr>
          <a:lstStyle/>
          <a:p>
            <a:pPr algn="r"/>
            <a:r>
              <a:rPr lang="en-US" sz="650" dirty="0">
                <a:solidFill>
                  <a:schemeClr val="bg1"/>
                </a:solidFill>
                <a:latin typeface="Arial" panose="020B0604020202020204" pitchFamily="34" charset="0"/>
                <a:cs typeface="Arial" panose="020B0604020202020204" pitchFamily="34" charset="0"/>
              </a:rPr>
              <a:t>© WHO/Yoshi Shimizu</a:t>
            </a:r>
          </a:p>
        </p:txBody>
      </p:sp>
    </p:spTree>
    <p:extLst>
      <p:ext uri="{BB962C8B-B14F-4D97-AF65-F5344CB8AC3E}">
        <p14:creationId xmlns:p14="http://schemas.microsoft.com/office/powerpoint/2010/main" val="104548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511C6D-6F80-4D5D-14BF-00C1BBACD517}"/>
              </a:ext>
            </a:extLst>
          </p:cNvPr>
          <p:cNvSpPr>
            <a:spLocks noGrp="1"/>
          </p:cNvSpPr>
          <p:nvPr>
            <p:ph type="title"/>
          </p:nvPr>
        </p:nvSpPr>
        <p:spPr/>
        <p:txBody>
          <a:bodyPr/>
          <a:lstStyle/>
          <a:p>
            <a:r>
              <a:rPr lang="nb-NO" sz="2800" err="1"/>
              <a:t>Check</a:t>
            </a:r>
            <a:r>
              <a:rPr lang="nb-NO" sz="2800"/>
              <a:t> </a:t>
            </a:r>
            <a:r>
              <a:rPr lang="nb-NO" sz="2800" err="1"/>
              <a:t>the</a:t>
            </a:r>
            <a:r>
              <a:rPr lang="nb-NO" sz="2800"/>
              <a:t> </a:t>
            </a:r>
            <a:r>
              <a:rPr lang="nb-NO" sz="2800" err="1"/>
              <a:t>colour</a:t>
            </a:r>
            <a:r>
              <a:rPr lang="en-GB" sz="2800" dirty="0"/>
              <a:t> for jaundice </a:t>
            </a:r>
            <a:endParaRPr lang="en-NO"/>
          </a:p>
        </p:txBody>
      </p:sp>
      <p:pic>
        <p:nvPicPr>
          <p:cNvPr id="4" name="Picture 3" descr="A picture containing person, indoor, holding, sitting&#10;&#10;Description automatically generated">
            <a:hlinkClick r:id="rId3"/>
            <a:extLst>
              <a:ext uri="{FF2B5EF4-FFF2-40B4-BE49-F238E27FC236}">
                <a16:creationId xmlns:a16="http://schemas.microsoft.com/office/drawing/2014/main" id="{DC4FD198-28B6-0098-602A-8B0800A31B7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4302"/>
          <a:stretch/>
        </p:blipFill>
        <p:spPr>
          <a:xfrm>
            <a:off x="519047" y="1742695"/>
            <a:ext cx="6035632" cy="3359161"/>
          </a:xfrm>
          <a:prstGeom prst="rect">
            <a:avLst/>
          </a:prstGeom>
        </p:spPr>
      </p:pic>
      <p:grpSp>
        <p:nvGrpSpPr>
          <p:cNvPr id="5" name="Group 4">
            <a:extLst>
              <a:ext uri="{FF2B5EF4-FFF2-40B4-BE49-F238E27FC236}">
                <a16:creationId xmlns:a16="http://schemas.microsoft.com/office/drawing/2014/main" id="{F4E70C7A-5873-8123-CFB5-DFD451974139}"/>
              </a:ext>
            </a:extLst>
          </p:cNvPr>
          <p:cNvGrpSpPr/>
          <p:nvPr/>
        </p:nvGrpSpPr>
        <p:grpSpPr>
          <a:xfrm>
            <a:off x="516110" y="5519271"/>
            <a:ext cx="4022270" cy="360000"/>
            <a:chOff x="566707" y="4383958"/>
            <a:chExt cx="4022270" cy="360000"/>
          </a:xfrm>
        </p:grpSpPr>
        <p:grpSp>
          <p:nvGrpSpPr>
            <p:cNvPr id="6" name="Group 5">
              <a:extLst>
                <a:ext uri="{FF2B5EF4-FFF2-40B4-BE49-F238E27FC236}">
                  <a16:creationId xmlns:a16="http://schemas.microsoft.com/office/drawing/2014/main" id="{955FC985-A24E-8D34-D9D0-64A2E01CF97D}"/>
                </a:ext>
              </a:extLst>
            </p:cNvPr>
            <p:cNvGrpSpPr/>
            <p:nvPr/>
          </p:nvGrpSpPr>
          <p:grpSpPr>
            <a:xfrm>
              <a:off x="690712" y="4440486"/>
              <a:ext cx="3898265" cy="260328"/>
              <a:chOff x="2381314" y="5405811"/>
              <a:chExt cx="3898265" cy="260328"/>
            </a:xfrm>
          </p:grpSpPr>
          <p:sp>
            <p:nvSpPr>
              <p:cNvPr id="8" name="TextBox 7">
                <a:extLst>
                  <a:ext uri="{FF2B5EF4-FFF2-40B4-BE49-F238E27FC236}">
                    <a16:creationId xmlns:a16="http://schemas.microsoft.com/office/drawing/2014/main" id="{FF6C7DA0-C93D-C247-2CD8-E9D673C2B0B7}"/>
                  </a:ext>
                </a:extLst>
              </p:cNvPr>
              <p:cNvSpPr txBox="1"/>
              <p:nvPr/>
            </p:nvSpPr>
            <p:spPr>
              <a:xfrm>
                <a:off x="2620364" y="5405811"/>
                <a:ext cx="3659215" cy="260328"/>
              </a:xfrm>
              <a:prstGeom prst="rect">
                <a:avLst/>
              </a:prstGeom>
              <a:noFill/>
            </p:spPr>
            <p:txBody>
              <a:bodyPr wrap="square">
                <a:spAutoFit/>
              </a:bodyPr>
              <a:lstStyle/>
              <a:p>
                <a:pPr marL="0" indent="0">
                  <a:buNone/>
                </a:pPr>
                <a:r>
                  <a:rPr lang="en-US" sz="1100" i="1" dirty="0">
                    <a:solidFill>
                      <a:srgbClr val="0070C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Check for jaundice</a:t>
                </a:r>
                <a:r>
                  <a:rPr lang="en-US" sz="1100" i="1" dirty="0">
                    <a:solidFill>
                      <a:srgbClr val="0070C0"/>
                    </a:solidFill>
                    <a:latin typeface="Arial" panose="020B0604020202020204" pitchFamily="34" charset="0"/>
                    <a:cs typeface="Arial" panose="020B0604020202020204" pitchFamily="34" charset="0"/>
                  </a:rPr>
                  <a:t> </a:t>
                </a:r>
              </a:p>
            </p:txBody>
          </p:sp>
          <p:pic>
            <p:nvPicPr>
              <p:cNvPr id="9" name="Graphic 8">
                <a:extLst>
                  <a:ext uri="{FF2B5EF4-FFF2-40B4-BE49-F238E27FC236}">
                    <a16:creationId xmlns:a16="http://schemas.microsoft.com/office/drawing/2014/main" id="{E03ED7B3-309D-6693-51DE-ACDB90BBA8D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81314" y="5417418"/>
                <a:ext cx="223731" cy="223731"/>
              </a:xfrm>
              <a:prstGeom prst="rect">
                <a:avLst/>
              </a:prstGeom>
            </p:spPr>
          </p:pic>
        </p:grpSp>
        <p:pic>
          <p:nvPicPr>
            <p:cNvPr id="7" name="Picture 6" descr="A blue circle with a white camera&#10;&#10;Description automatically generated">
              <a:extLst>
                <a:ext uri="{FF2B5EF4-FFF2-40B4-BE49-F238E27FC236}">
                  <a16:creationId xmlns:a16="http://schemas.microsoft.com/office/drawing/2014/main" id="{ABBB76B8-85DC-D49B-1B0B-0720812FD1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6707" y="4383958"/>
              <a:ext cx="360000" cy="360000"/>
            </a:xfrm>
            <a:prstGeom prst="rect">
              <a:avLst/>
            </a:prstGeom>
          </p:spPr>
        </p:pic>
      </p:grpSp>
    </p:spTree>
    <p:extLst>
      <p:ext uri="{BB962C8B-B14F-4D97-AF65-F5344CB8AC3E}">
        <p14:creationId xmlns:p14="http://schemas.microsoft.com/office/powerpoint/2010/main" val="17109866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706977-7E27-E815-526E-9E451458D2BA}"/>
              </a:ext>
            </a:extLst>
          </p:cNvPr>
          <p:cNvSpPr/>
          <p:nvPr/>
        </p:nvSpPr>
        <p:spPr>
          <a:xfrm>
            <a:off x="2262157" y="5211984"/>
            <a:ext cx="5426423" cy="1327258"/>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NO"/>
          </a:p>
        </p:txBody>
      </p:sp>
      <p:sp>
        <p:nvSpPr>
          <p:cNvPr id="9" name="Rectangle 8">
            <a:extLst>
              <a:ext uri="{FF2B5EF4-FFF2-40B4-BE49-F238E27FC236}">
                <a16:creationId xmlns:a16="http://schemas.microsoft.com/office/drawing/2014/main" id="{D9E3A6CA-DA99-7B13-1B9D-B4608262059A}"/>
              </a:ext>
            </a:extLst>
          </p:cNvPr>
          <p:cNvSpPr/>
          <p:nvPr/>
        </p:nvSpPr>
        <p:spPr>
          <a:xfrm>
            <a:off x="2262157" y="4278279"/>
            <a:ext cx="5426423" cy="874058"/>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NO"/>
          </a:p>
        </p:txBody>
      </p:sp>
      <p:sp>
        <p:nvSpPr>
          <p:cNvPr id="8" name="Rectangle 7">
            <a:extLst>
              <a:ext uri="{FF2B5EF4-FFF2-40B4-BE49-F238E27FC236}">
                <a16:creationId xmlns:a16="http://schemas.microsoft.com/office/drawing/2014/main" id="{23167372-04A6-D7DE-A052-90CE011CB983}"/>
              </a:ext>
            </a:extLst>
          </p:cNvPr>
          <p:cNvSpPr/>
          <p:nvPr/>
        </p:nvSpPr>
        <p:spPr>
          <a:xfrm>
            <a:off x="2262157" y="1734852"/>
            <a:ext cx="5426423" cy="2470811"/>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NO"/>
          </a:p>
        </p:txBody>
      </p:sp>
      <p:sp>
        <p:nvSpPr>
          <p:cNvPr id="3" name="Title 2">
            <a:extLst>
              <a:ext uri="{FF2B5EF4-FFF2-40B4-BE49-F238E27FC236}">
                <a16:creationId xmlns:a16="http://schemas.microsoft.com/office/drawing/2014/main" id="{E7A36EC0-D949-57CD-CD47-4A039F92BDA9}"/>
              </a:ext>
            </a:extLst>
          </p:cNvPr>
          <p:cNvSpPr>
            <a:spLocks noGrp="1"/>
          </p:cNvSpPr>
          <p:nvPr>
            <p:ph type="title"/>
          </p:nvPr>
        </p:nvSpPr>
        <p:spPr/>
        <p:txBody>
          <a:bodyPr/>
          <a:lstStyle/>
          <a:p>
            <a:r>
              <a:rPr lang="en-GB" dirty="0"/>
              <a:t>What are signs of infection in a newborn?</a:t>
            </a:r>
            <a:endParaRPr lang="en-NO"/>
          </a:p>
        </p:txBody>
      </p:sp>
      <p:sp>
        <p:nvSpPr>
          <p:cNvPr id="2" name="Content Placeholder 1">
            <a:extLst>
              <a:ext uri="{FF2B5EF4-FFF2-40B4-BE49-F238E27FC236}">
                <a16:creationId xmlns:a16="http://schemas.microsoft.com/office/drawing/2014/main" id="{2F783037-A19B-1AE3-FE8C-2B3AAFA25182}"/>
              </a:ext>
            </a:extLst>
          </p:cNvPr>
          <p:cNvSpPr>
            <a:spLocks noGrp="1"/>
          </p:cNvSpPr>
          <p:nvPr>
            <p:ph idx="1"/>
          </p:nvPr>
        </p:nvSpPr>
        <p:spPr>
          <a:xfrm>
            <a:off x="2333037" y="1835887"/>
            <a:ext cx="6374539" cy="2432604"/>
          </a:xfrm>
          <a:prstGeom prst="rect">
            <a:avLst/>
          </a:prstGeom>
        </p:spPr>
        <p:txBody>
          <a:bodyPr/>
          <a:lstStyle/>
          <a:p>
            <a:pPr>
              <a:lnSpc>
                <a:spcPts val="1600"/>
              </a:lnSpc>
              <a:spcBef>
                <a:spcPts val="800"/>
              </a:spcBef>
            </a:pPr>
            <a:r>
              <a:rPr lang="en-US" sz="1600" dirty="0"/>
              <a:t>Fast breathing (&gt; 60 breaths per minute)</a:t>
            </a:r>
          </a:p>
          <a:p>
            <a:pPr>
              <a:lnSpc>
                <a:spcPts val="1600"/>
              </a:lnSpc>
              <a:spcBef>
                <a:spcPts val="800"/>
              </a:spcBef>
            </a:pPr>
            <a:r>
              <a:rPr lang="en-GB" sz="1600" dirty="0"/>
              <a:t>Severe chest in-drawing or grunting</a:t>
            </a:r>
          </a:p>
          <a:p>
            <a:pPr>
              <a:lnSpc>
                <a:spcPts val="1600"/>
              </a:lnSpc>
              <a:spcBef>
                <a:spcPts val="800"/>
              </a:spcBef>
            </a:pPr>
            <a:r>
              <a:rPr lang="en-US" sz="1600" dirty="0"/>
              <a:t>Slow breathing or gasping (&lt; 30 breaths per minute)</a:t>
            </a:r>
          </a:p>
          <a:p>
            <a:pPr>
              <a:lnSpc>
                <a:spcPts val="1600"/>
              </a:lnSpc>
              <a:spcBef>
                <a:spcPts val="800"/>
              </a:spcBef>
            </a:pPr>
            <a:r>
              <a:rPr lang="en-GB" sz="1600" dirty="0"/>
              <a:t>High or low temperature</a:t>
            </a:r>
          </a:p>
          <a:p>
            <a:pPr>
              <a:lnSpc>
                <a:spcPts val="1600"/>
              </a:lnSpc>
              <a:spcBef>
                <a:spcPts val="800"/>
              </a:spcBef>
            </a:pPr>
            <a:r>
              <a:rPr lang="en-US" sz="1600" dirty="0"/>
              <a:t>Not feeding well, stopped feeding, vomiting </a:t>
            </a:r>
            <a:endParaRPr lang="en-GB" sz="1600" dirty="0"/>
          </a:p>
          <a:p>
            <a:pPr>
              <a:lnSpc>
                <a:spcPts val="1600"/>
              </a:lnSpc>
              <a:spcBef>
                <a:spcPts val="800"/>
              </a:spcBef>
            </a:pPr>
            <a:r>
              <a:rPr lang="en-GB" sz="1600" dirty="0"/>
              <a:t>Fits or convulsions</a:t>
            </a:r>
          </a:p>
          <a:p>
            <a:pPr>
              <a:lnSpc>
                <a:spcPts val="1600"/>
              </a:lnSpc>
              <a:spcBef>
                <a:spcPts val="800"/>
              </a:spcBef>
            </a:pPr>
            <a:r>
              <a:rPr lang="en-GB" sz="1600" dirty="0"/>
              <a:t>Floppy or stiff</a:t>
            </a:r>
          </a:p>
          <a:p>
            <a:pPr>
              <a:lnSpc>
                <a:spcPts val="1600"/>
              </a:lnSpc>
            </a:pPr>
            <a:endParaRPr lang="en-GB" sz="1600" dirty="0"/>
          </a:p>
          <a:p>
            <a:pPr marL="0" indent="0">
              <a:lnSpc>
                <a:spcPts val="1600"/>
              </a:lnSpc>
              <a:buNone/>
            </a:pPr>
            <a:endParaRPr lang="en-NO" sz="1600"/>
          </a:p>
        </p:txBody>
      </p:sp>
      <p:sp>
        <p:nvSpPr>
          <p:cNvPr id="5" name="Content Placeholder 1">
            <a:extLst>
              <a:ext uri="{FF2B5EF4-FFF2-40B4-BE49-F238E27FC236}">
                <a16:creationId xmlns:a16="http://schemas.microsoft.com/office/drawing/2014/main" id="{12762D95-62A3-2D8C-5CA3-2E5D4377189A}"/>
              </a:ext>
            </a:extLst>
          </p:cNvPr>
          <p:cNvSpPr txBox="1">
            <a:spLocks/>
          </p:cNvSpPr>
          <p:nvPr/>
        </p:nvSpPr>
        <p:spPr>
          <a:xfrm>
            <a:off x="2333037" y="4394391"/>
            <a:ext cx="6295103" cy="670429"/>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a:lnSpc>
                <a:spcPts val="1600"/>
              </a:lnSpc>
              <a:spcBef>
                <a:spcPts val="800"/>
              </a:spcBef>
            </a:pPr>
            <a:r>
              <a:rPr lang="en-US" dirty="0"/>
              <a:t>Fast heart rate, &gt;180/minute</a:t>
            </a:r>
          </a:p>
          <a:p>
            <a:pPr>
              <a:lnSpc>
                <a:spcPts val="1600"/>
              </a:lnSpc>
              <a:spcBef>
                <a:spcPts val="800"/>
              </a:spcBef>
            </a:pPr>
            <a:r>
              <a:rPr lang="en-US" dirty="0"/>
              <a:t>Cyanosis (blue color), grey or very pale</a:t>
            </a:r>
          </a:p>
          <a:p>
            <a:pPr>
              <a:lnSpc>
                <a:spcPts val="1600"/>
              </a:lnSpc>
              <a:spcBef>
                <a:spcPts val="800"/>
              </a:spcBef>
            </a:pPr>
            <a:endParaRPr lang="en-GB" sz="1600" dirty="0">
              <a:latin typeface="Arial" panose="020B0604020202020204" pitchFamily="34" charset="0"/>
              <a:cs typeface="Arial" panose="020B0604020202020204" pitchFamily="34" charset="0"/>
            </a:endParaRPr>
          </a:p>
        </p:txBody>
      </p:sp>
      <p:sp>
        <p:nvSpPr>
          <p:cNvPr id="10" name="Content Placeholder 1">
            <a:extLst>
              <a:ext uri="{FF2B5EF4-FFF2-40B4-BE49-F238E27FC236}">
                <a16:creationId xmlns:a16="http://schemas.microsoft.com/office/drawing/2014/main" id="{4D9A9128-FD91-0B59-8B73-F116D58ECBAB}"/>
              </a:ext>
            </a:extLst>
          </p:cNvPr>
          <p:cNvSpPr txBox="1">
            <a:spLocks/>
          </p:cNvSpPr>
          <p:nvPr/>
        </p:nvSpPr>
        <p:spPr>
          <a:xfrm>
            <a:off x="2333037" y="5362832"/>
            <a:ext cx="6606191" cy="1176410"/>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a:lnSpc>
                <a:spcPts val="1600"/>
              </a:lnSpc>
              <a:spcBef>
                <a:spcPts val="800"/>
              </a:spcBef>
            </a:pPr>
            <a:r>
              <a:rPr lang="en-GB" dirty="0"/>
              <a:t>Bulging fontanelle </a:t>
            </a:r>
          </a:p>
          <a:p>
            <a:pPr>
              <a:lnSpc>
                <a:spcPts val="1600"/>
              </a:lnSpc>
              <a:spcBef>
                <a:spcPts val="800"/>
              </a:spcBef>
            </a:pPr>
            <a:r>
              <a:rPr lang="en-GB" dirty="0"/>
              <a:t>Abdominal distension</a:t>
            </a:r>
          </a:p>
          <a:p>
            <a:pPr>
              <a:lnSpc>
                <a:spcPts val="1600"/>
              </a:lnSpc>
              <a:spcBef>
                <a:spcPts val="800"/>
              </a:spcBef>
            </a:pPr>
            <a:r>
              <a:rPr lang="en-US" dirty="0"/>
              <a:t>Skin, eye, or umbilical redness, swelling, discharge</a:t>
            </a:r>
          </a:p>
          <a:p>
            <a:pPr>
              <a:lnSpc>
                <a:spcPct val="100000"/>
              </a:lnSpc>
              <a:spcBef>
                <a:spcPts val="800"/>
              </a:spcBef>
              <a:buNone/>
            </a:pPr>
            <a:endParaRPr lang="en-US" sz="1600" dirty="0">
              <a:latin typeface="Arial" panose="020B0604020202020204" pitchFamily="34" charset="0"/>
              <a:cs typeface="Arial" panose="020B0604020202020204" pitchFamily="34" charset="0"/>
            </a:endParaRPr>
          </a:p>
          <a:p>
            <a:pPr>
              <a:lnSpc>
                <a:spcPct val="100000"/>
              </a:lnSpc>
              <a:spcBef>
                <a:spcPts val="800"/>
              </a:spcBef>
            </a:pPr>
            <a:endParaRPr lang="en-GB" sz="1600" dirty="0">
              <a:latin typeface="Arial" panose="020B0604020202020204" pitchFamily="34" charset="0"/>
              <a:cs typeface="Arial" panose="020B0604020202020204" pitchFamily="34" charset="0"/>
            </a:endParaRPr>
          </a:p>
        </p:txBody>
      </p:sp>
      <p:sp>
        <p:nvSpPr>
          <p:cNvPr id="12" name="Content Placeholder 1">
            <a:extLst>
              <a:ext uri="{FF2B5EF4-FFF2-40B4-BE49-F238E27FC236}">
                <a16:creationId xmlns:a16="http://schemas.microsoft.com/office/drawing/2014/main" id="{1B260EA4-F884-84F1-E5AE-3098F74E5399}"/>
              </a:ext>
            </a:extLst>
          </p:cNvPr>
          <p:cNvSpPr txBox="1">
            <a:spLocks/>
          </p:cNvSpPr>
          <p:nvPr/>
        </p:nvSpPr>
        <p:spPr>
          <a:xfrm>
            <a:off x="524423" y="1734852"/>
            <a:ext cx="1654001" cy="607845"/>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buNone/>
            </a:pPr>
            <a:r>
              <a:rPr lang="en-US" sz="1600" b="1" dirty="0">
                <a:solidFill>
                  <a:srgbClr val="C00000"/>
                </a:solidFill>
              </a:rPr>
              <a:t>Danger Signs</a:t>
            </a:r>
          </a:p>
        </p:txBody>
      </p:sp>
      <p:sp>
        <p:nvSpPr>
          <p:cNvPr id="13" name="Content Placeholder 1">
            <a:extLst>
              <a:ext uri="{FF2B5EF4-FFF2-40B4-BE49-F238E27FC236}">
                <a16:creationId xmlns:a16="http://schemas.microsoft.com/office/drawing/2014/main" id="{4506188E-C5E2-DCEB-C4D3-39467AFBCB24}"/>
              </a:ext>
            </a:extLst>
          </p:cNvPr>
          <p:cNvSpPr txBox="1">
            <a:spLocks/>
          </p:cNvSpPr>
          <p:nvPr/>
        </p:nvSpPr>
        <p:spPr>
          <a:xfrm>
            <a:off x="524423" y="4278279"/>
            <a:ext cx="1438848" cy="607845"/>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buNone/>
            </a:pPr>
            <a:r>
              <a:rPr lang="en-US" b="1" dirty="0"/>
              <a:t>Vital</a:t>
            </a:r>
            <a:r>
              <a:rPr lang="en-US" sz="1600" b="1" dirty="0"/>
              <a:t> Signs</a:t>
            </a:r>
          </a:p>
        </p:txBody>
      </p:sp>
      <p:sp>
        <p:nvSpPr>
          <p:cNvPr id="14" name="Content Placeholder 1">
            <a:extLst>
              <a:ext uri="{FF2B5EF4-FFF2-40B4-BE49-F238E27FC236}">
                <a16:creationId xmlns:a16="http://schemas.microsoft.com/office/drawing/2014/main" id="{CA56908F-D24B-94A5-F83D-1E18E236BB04}"/>
              </a:ext>
            </a:extLst>
          </p:cNvPr>
          <p:cNvSpPr txBox="1">
            <a:spLocks/>
          </p:cNvSpPr>
          <p:nvPr/>
        </p:nvSpPr>
        <p:spPr>
          <a:xfrm>
            <a:off x="524423" y="5213096"/>
            <a:ext cx="1654001" cy="607845"/>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buNone/>
            </a:pPr>
            <a:r>
              <a:rPr lang="en-US" sz="1600" b="1" dirty="0"/>
              <a:t>Physical Signs</a:t>
            </a:r>
          </a:p>
        </p:txBody>
      </p:sp>
    </p:spTree>
    <p:extLst>
      <p:ext uri="{BB962C8B-B14F-4D97-AF65-F5344CB8AC3E}">
        <p14:creationId xmlns:p14="http://schemas.microsoft.com/office/powerpoint/2010/main" val="294011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P spid="8" grpId="0" animBg="1"/>
      <p:bldP spid="2" grpId="0" uiExpand="1" build="p"/>
      <p:bldP spid="5" grpId="0" uiExpand="1" build="p" bldLvl="2"/>
      <p:bldP spid="10" grpId="0" uiExpand="1" build="p" bldLvl="2"/>
      <p:bldP spid="12" grpId="0"/>
      <p:bldP spid="13" grpId="0"/>
      <p:bldP spid="1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1234F9-62F7-1753-BD45-5E255B5AA60C}"/>
              </a:ext>
            </a:extLst>
          </p:cNvPr>
          <p:cNvSpPr>
            <a:spLocks noGrp="1"/>
          </p:cNvSpPr>
          <p:nvPr>
            <p:ph type="title"/>
          </p:nvPr>
        </p:nvSpPr>
        <p:spPr/>
        <p:txBody>
          <a:bodyPr/>
          <a:lstStyle/>
          <a:p>
            <a:r>
              <a:rPr lang="en-US" b="1" dirty="0"/>
              <a:t>Which umbilicus is normal?</a:t>
            </a:r>
            <a:endParaRPr lang="en-NO"/>
          </a:p>
        </p:txBody>
      </p:sp>
      <p:pic>
        <p:nvPicPr>
          <p:cNvPr id="5" name="Picture 3" descr="Essential Newborn Care Course 2 048">
            <a:extLst>
              <a:ext uri="{FF2B5EF4-FFF2-40B4-BE49-F238E27FC236}">
                <a16:creationId xmlns:a16="http://schemas.microsoft.com/office/drawing/2014/main" id="{7D43A4AF-8140-9C3E-4920-7772FF872BB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07304" y="1734570"/>
            <a:ext cx="2489038" cy="233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Essential Newborn Care Course 2 001">
            <a:extLst>
              <a:ext uri="{FF2B5EF4-FFF2-40B4-BE49-F238E27FC236}">
                <a16:creationId xmlns:a16="http://schemas.microsoft.com/office/drawing/2014/main" id="{72C073C6-2769-80EC-6BDB-29285F790B61}"/>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653"/>
          <a:stretch/>
        </p:blipFill>
        <p:spPr bwMode="auto">
          <a:xfrm>
            <a:off x="507304" y="4139095"/>
            <a:ext cx="2504382" cy="2362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8E1C195B-F4D8-17FA-90FB-DCF29CF8884A}"/>
              </a:ext>
            </a:extLst>
          </p:cNvPr>
          <p:cNvPicPr>
            <a:picLocks noChangeAspect="1"/>
          </p:cNvPicPr>
          <p:nvPr/>
        </p:nvPicPr>
        <p:blipFill>
          <a:blip r:embed="rId5"/>
          <a:stretch>
            <a:fillRect/>
          </a:stretch>
        </p:blipFill>
        <p:spPr>
          <a:xfrm>
            <a:off x="3128311" y="1734569"/>
            <a:ext cx="2949759" cy="2321921"/>
          </a:xfrm>
          <a:prstGeom prst="rect">
            <a:avLst/>
          </a:prstGeom>
        </p:spPr>
      </p:pic>
      <p:pic>
        <p:nvPicPr>
          <p:cNvPr id="11" name="Picture 10">
            <a:extLst>
              <a:ext uri="{FF2B5EF4-FFF2-40B4-BE49-F238E27FC236}">
                <a16:creationId xmlns:a16="http://schemas.microsoft.com/office/drawing/2014/main" id="{9FEED974-E3FF-E438-818E-B830F35D74DA}"/>
              </a:ext>
            </a:extLst>
          </p:cNvPr>
          <p:cNvPicPr>
            <a:picLocks noChangeAspect="1"/>
          </p:cNvPicPr>
          <p:nvPr/>
        </p:nvPicPr>
        <p:blipFill>
          <a:blip r:embed="rId6"/>
          <a:stretch>
            <a:fillRect/>
          </a:stretch>
        </p:blipFill>
        <p:spPr>
          <a:xfrm>
            <a:off x="3128312" y="4184140"/>
            <a:ext cx="2949758" cy="2321920"/>
          </a:xfrm>
          <a:prstGeom prst="rect">
            <a:avLst/>
          </a:prstGeom>
        </p:spPr>
      </p:pic>
      <p:sp>
        <p:nvSpPr>
          <p:cNvPr id="12" name="TextBox 11">
            <a:extLst>
              <a:ext uri="{FF2B5EF4-FFF2-40B4-BE49-F238E27FC236}">
                <a16:creationId xmlns:a16="http://schemas.microsoft.com/office/drawing/2014/main" id="{84B7A5B7-43B2-E5C1-A43A-09F3E493645C}"/>
              </a:ext>
            </a:extLst>
          </p:cNvPr>
          <p:cNvSpPr txBox="1"/>
          <p:nvPr/>
        </p:nvSpPr>
        <p:spPr>
          <a:xfrm>
            <a:off x="1362551" y="6287284"/>
            <a:ext cx="1649135" cy="292388"/>
          </a:xfrm>
          <a:prstGeom prst="rect">
            <a:avLst/>
          </a:prstGeom>
          <a:noFill/>
        </p:spPr>
        <p:txBody>
          <a:bodyPr wrap="square" rtlCol="0">
            <a:spAutoFit/>
          </a:bodyPr>
          <a:lstStyle/>
          <a:p>
            <a:pPr algn="r"/>
            <a:r>
              <a:rPr lang="en-US" sz="650" dirty="0">
                <a:solidFill>
                  <a:schemeClr val="bg1"/>
                </a:solidFill>
                <a:latin typeface="Arial" panose="020B0604020202020204" pitchFamily="34" charset="0"/>
                <a:cs typeface="Arial" panose="020B0604020202020204" pitchFamily="34" charset="0"/>
              </a:rPr>
              <a:t>©Jose Fabella Hospital</a:t>
            </a:r>
          </a:p>
          <a:p>
            <a:pPr algn="r"/>
            <a:endParaRPr lang="en-NO" sz="65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4F6969C8-32E0-95B2-0A55-982ED9ADF105}"/>
              </a:ext>
            </a:extLst>
          </p:cNvPr>
          <p:cNvSpPr txBox="1"/>
          <p:nvPr/>
        </p:nvSpPr>
        <p:spPr>
          <a:xfrm>
            <a:off x="4021659" y="6287284"/>
            <a:ext cx="2041601" cy="292388"/>
          </a:xfrm>
          <a:prstGeom prst="rect">
            <a:avLst/>
          </a:prstGeom>
          <a:noFill/>
        </p:spPr>
        <p:txBody>
          <a:bodyPr wrap="square" rtlCol="0">
            <a:spAutoFit/>
          </a:bodyPr>
          <a:lstStyle/>
          <a:p>
            <a:pPr algn="r"/>
            <a:r>
              <a:rPr lang="en-US" sz="650" dirty="0">
                <a:solidFill>
                  <a:schemeClr val="bg1"/>
                </a:solidFill>
                <a:latin typeface="Arial" panose="020B0604020202020204" pitchFamily="34" charset="0"/>
                <a:cs typeface="Arial" panose="020B0604020202020204" pitchFamily="34" charset="0"/>
              </a:rPr>
              <a:t>© Stanford Newborn Nursery Photo Gallery</a:t>
            </a:r>
          </a:p>
          <a:p>
            <a:pPr algn="r"/>
            <a:endParaRPr lang="en-NO" sz="65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95667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37C179-E010-F1AF-A9B3-7EF5AF7D296E}"/>
              </a:ext>
            </a:extLst>
          </p:cNvPr>
          <p:cNvSpPr>
            <a:spLocks noGrp="1"/>
          </p:cNvSpPr>
          <p:nvPr>
            <p:ph type="title"/>
          </p:nvPr>
        </p:nvSpPr>
        <p:spPr/>
        <p:txBody>
          <a:bodyPr/>
          <a:lstStyle/>
          <a:p>
            <a:r>
              <a:rPr lang="en-NO"/>
              <a:t>What congenital infection is present?</a:t>
            </a:r>
          </a:p>
        </p:txBody>
      </p:sp>
      <p:pic>
        <p:nvPicPr>
          <p:cNvPr id="4" name="Picture 3">
            <a:extLst>
              <a:ext uri="{FF2B5EF4-FFF2-40B4-BE49-F238E27FC236}">
                <a16:creationId xmlns:a16="http://schemas.microsoft.com/office/drawing/2014/main" id="{0D709EAF-39DA-5E1A-11C2-F0A1D9885305}"/>
              </a:ext>
            </a:extLst>
          </p:cNvPr>
          <p:cNvPicPr>
            <a:picLocks noChangeAspect="1"/>
          </p:cNvPicPr>
          <p:nvPr/>
        </p:nvPicPr>
        <p:blipFill>
          <a:blip r:embed="rId3"/>
          <a:stretch>
            <a:fillRect/>
          </a:stretch>
        </p:blipFill>
        <p:spPr>
          <a:xfrm>
            <a:off x="507303" y="1734852"/>
            <a:ext cx="8219707" cy="3980147"/>
          </a:xfrm>
          <a:prstGeom prst="rect">
            <a:avLst/>
          </a:prstGeom>
        </p:spPr>
      </p:pic>
      <p:sp>
        <p:nvSpPr>
          <p:cNvPr id="2" name="Oval 1">
            <a:extLst>
              <a:ext uri="{FF2B5EF4-FFF2-40B4-BE49-F238E27FC236}">
                <a16:creationId xmlns:a16="http://schemas.microsoft.com/office/drawing/2014/main" id="{67755D3E-5C37-11ED-D645-42BA6164CA79}"/>
              </a:ext>
            </a:extLst>
          </p:cNvPr>
          <p:cNvSpPr/>
          <p:nvPr/>
        </p:nvSpPr>
        <p:spPr>
          <a:xfrm>
            <a:off x="5486400" y="5129784"/>
            <a:ext cx="201168" cy="329184"/>
          </a:xfrm>
          <a:prstGeom prst="ellipse">
            <a:avLst/>
          </a:prstGeom>
          <a:solidFill>
            <a:srgbClr val="C090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9440594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B712EE-02FF-0F36-EC8E-B8F1C7661C46}"/>
              </a:ext>
            </a:extLst>
          </p:cNvPr>
          <p:cNvSpPr>
            <a:spLocks noGrp="1"/>
          </p:cNvSpPr>
          <p:nvPr>
            <p:ph idx="4294967295"/>
          </p:nvPr>
        </p:nvSpPr>
        <p:spPr>
          <a:xfrm>
            <a:off x="4571999" y="2106681"/>
            <a:ext cx="2480515" cy="430887"/>
          </a:xfrm>
          <a:prstGeom prst="rect">
            <a:avLst/>
          </a:prstGeom>
        </p:spPr>
        <p:txBody>
          <a:bodyPr/>
          <a:lstStyle/>
          <a:p>
            <a:pPr defTabSz="914400" eaLnBrk="0" fontAlgn="base" hangingPunct="0">
              <a:lnSpc>
                <a:spcPct val="150000"/>
              </a:lnSpc>
              <a:spcBef>
                <a:spcPct val="0"/>
              </a:spcBef>
              <a:spcAft>
                <a:spcPct val="0"/>
              </a:spcAft>
            </a:pPr>
            <a:r>
              <a:rPr lang="it-IT" altLang="en-US" sz="1600" dirty="0">
                <a:ea typeface="Calibri" panose="020F0502020204030204" pitchFamily="34" charset="0"/>
              </a:rPr>
              <a:t>Weight</a:t>
            </a:r>
            <a:endParaRPr lang="en-US" altLang="en-US" sz="1600" dirty="0"/>
          </a:p>
        </p:txBody>
      </p:sp>
      <p:sp>
        <p:nvSpPr>
          <p:cNvPr id="3" name="Title 2">
            <a:extLst>
              <a:ext uri="{FF2B5EF4-FFF2-40B4-BE49-F238E27FC236}">
                <a16:creationId xmlns:a16="http://schemas.microsoft.com/office/drawing/2014/main" id="{E036BE88-3AD7-BAA7-59C1-5D42E41AFA6B}"/>
              </a:ext>
            </a:extLst>
          </p:cNvPr>
          <p:cNvSpPr>
            <a:spLocks noGrp="1"/>
          </p:cNvSpPr>
          <p:nvPr>
            <p:ph type="title"/>
          </p:nvPr>
        </p:nvSpPr>
        <p:spPr/>
        <p:txBody>
          <a:bodyPr/>
          <a:lstStyle/>
          <a:p>
            <a:r>
              <a:rPr lang="en-GB" dirty="0"/>
              <a:t>Document growth measurements</a:t>
            </a:r>
            <a:endParaRPr lang="en-NO"/>
          </a:p>
        </p:txBody>
      </p:sp>
      <p:pic>
        <p:nvPicPr>
          <p:cNvPr id="4" name="Picture 3">
            <a:extLst>
              <a:ext uri="{FF2B5EF4-FFF2-40B4-BE49-F238E27FC236}">
                <a16:creationId xmlns:a16="http://schemas.microsoft.com/office/drawing/2014/main" id="{9CFB5812-6FEB-DDE5-E3DA-4D6DE746AD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7874" y="1465700"/>
            <a:ext cx="3619244" cy="2517735"/>
          </a:xfrm>
          <a:prstGeom prst="rect">
            <a:avLst/>
          </a:prstGeom>
        </p:spPr>
      </p:pic>
      <p:pic>
        <p:nvPicPr>
          <p:cNvPr id="5" name="Picture 4">
            <a:extLst>
              <a:ext uri="{FF2B5EF4-FFF2-40B4-BE49-F238E27FC236}">
                <a16:creationId xmlns:a16="http://schemas.microsoft.com/office/drawing/2014/main" id="{8CE6262A-FDDC-C0FA-3266-1025A7F4E15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0162" y="2898356"/>
            <a:ext cx="3524256" cy="2443144"/>
          </a:xfrm>
          <a:prstGeom prst="rect">
            <a:avLst/>
          </a:prstGeom>
        </p:spPr>
      </p:pic>
      <p:pic>
        <p:nvPicPr>
          <p:cNvPr id="6" name="Picture 5">
            <a:extLst>
              <a:ext uri="{FF2B5EF4-FFF2-40B4-BE49-F238E27FC236}">
                <a16:creationId xmlns:a16="http://schemas.microsoft.com/office/drawing/2014/main" id="{3EF43C5A-FA3F-D1F6-F48B-1BE8BCACC76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70162" y="4130648"/>
            <a:ext cx="3487163" cy="2445665"/>
          </a:xfrm>
          <a:prstGeom prst="rect">
            <a:avLst/>
          </a:prstGeom>
        </p:spPr>
      </p:pic>
      <p:pic>
        <p:nvPicPr>
          <p:cNvPr id="7" name="Picture 6">
            <a:extLst>
              <a:ext uri="{FF2B5EF4-FFF2-40B4-BE49-F238E27FC236}">
                <a16:creationId xmlns:a16="http://schemas.microsoft.com/office/drawing/2014/main" id="{4450A3BA-BA79-8A8C-F59D-E4B60BC59293}"/>
              </a:ext>
            </a:extLst>
          </p:cNvPr>
          <p:cNvPicPr>
            <a:picLocks noChangeAspect="1"/>
          </p:cNvPicPr>
          <p:nvPr/>
        </p:nvPicPr>
        <p:blipFill>
          <a:blip r:embed="rId6"/>
          <a:stretch>
            <a:fillRect/>
          </a:stretch>
        </p:blipFill>
        <p:spPr>
          <a:xfrm>
            <a:off x="4253432" y="5111662"/>
            <a:ext cx="4153982" cy="1464651"/>
          </a:xfrm>
          <a:prstGeom prst="rect">
            <a:avLst/>
          </a:prstGeom>
        </p:spPr>
      </p:pic>
      <p:sp>
        <p:nvSpPr>
          <p:cNvPr id="8" name="Content Placeholder 1">
            <a:extLst>
              <a:ext uri="{FF2B5EF4-FFF2-40B4-BE49-F238E27FC236}">
                <a16:creationId xmlns:a16="http://schemas.microsoft.com/office/drawing/2014/main" id="{B6748FAB-17CC-4869-3D20-C87EA9E705F2}"/>
              </a:ext>
            </a:extLst>
          </p:cNvPr>
          <p:cNvSpPr txBox="1">
            <a:spLocks/>
          </p:cNvSpPr>
          <p:nvPr/>
        </p:nvSpPr>
        <p:spPr>
          <a:xfrm>
            <a:off x="4572000" y="3429000"/>
            <a:ext cx="3980329" cy="430887"/>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defTabSz="914400" eaLnBrk="0" fontAlgn="base" hangingPunct="0">
              <a:lnSpc>
                <a:spcPct val="150000"/>
              </a:lnSpc>
              <a:spcBef>
                <a:spcPct val="0"/>
              </a:spcBef>
              <a:spcAft>
                <a:spcPct val="0"/>
              </a:spcAft>
            </a:pPr>
            <a:r>
              <a:rPr lang="it-IT" altLang="en-US" err="1">
                <a:ea typeface="Calibri" panose="020F0502020204030204" pitchFamily="34" charset="0"/>
              </a:rPr>
              <a:t>Length</a:t>
            </a:r>
            <a:r>
              <a:rPr lang="it-IT" altLang="en-US">
                <a:ea typeface="Calibri" panose="020F0502020204030204" pitchFamily="34" charset="0"/>
              </a:rPr>
              <a:t> (crown to </a:t>
            </a:r>
            <a:r>
              <a:rPr lang="it-IT" altLang="en-US" err="1">
                <a:ea typeface="Calibri" panose="020F0502020204030204" pitchFamily="34" charset="0"/>
              </a:rPr>
              <a:t>heel</a:t>
            </a:r>
            <a:r>
              <a:rPr lang="it-IT" altLang="en-US">
                <a:ea typeface="Calibri" panose="020F0502020204030204" pitchFamily="34" charset="0"/>
              </a:rPr>
              <a:t> </a:t>
            </a:r>
            <a:r>
              <a:rPr lang="it-IT" altLang="en-US" err="1">
                <a:ea typeface="Calibri" panose="020F0502020204030204" pitchFamily="34" charset="0"/>
              </a:rPr>
              <a:t>length</a:t>
            </a:r>
            <a:r>
              <a:rPr lang="it-IT" altLang="en-US">
                <a:ea typeface="Calibri" panose="020F0502020204030204" pitchFamily="34" charset="0"/>
              </a:rPr>
              <a:t>)</a:t>
            </a:r>
            <a:endParaRPr lang="en-US" altLang="en-US" dirty="0"/>
          </a:p>
        </p:txBody>
      </p:sp>
      <p:sp>
        <p:nvSpPr>
          <p:cNvPr id="9" name="Content Placeholder 1">
            <a:extLst>
              <a:ext uri="{FF2B5EF4-FFF2-40B4-BE49-F238E27FC236}">
                <a16:creationId xmlns:a16="http://schemas.microsoft.com/office/drawing/2014/main" id="{62EB28A4-1CEC-1017-355B-78529E1085B1}"/>
              </a:ext>
            </a:extLst>
          </p:cNvPr>
          <p:cNvSpPr txBox="1">
            <a:spLocks/>
          </p:cNvSpPr>
          <p:nvPr/>
        </p:nvSpPr>
        <p:spPr>
          <a:xfrm>
            <a:off x="4572000" y="4563744"/>
            <a:ext cx="2480515" cy="406394"/>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defTabSz="914400" eaLnBrk="0" fontAlgn="base" hangingPunct="0">
              <a:lnSpc>
                <a:spcPct val="150000"/>
              </a:lnSpc>
              <a:spcBef>
                <a:spcPct val="0"/>
              </a:spcBef>
              <a:spcAft>
                <a:spcPct val="0"/>
              </a:spcAft>
            </a:pPr>
            <a:r>
              <a:rPr lang="it-IT" altLang="en-US" dirty="0">
                <a:ea typeface="Calibri" panose="020F0502020204030204" pitchFamily="34" charset="0"/>
              </a:rPr>
              <a:t>Head </a:t>
            </a:r>
            <a:r>
              <a:rPr lang="en-US" altLang="en-US" dirty="0">
                <a:ea typeface="Calibri" panose="020F0502020204030204" pitchFamily="34" charset="0"/>
              </a:rPr>
              <a:t>circumference</a:t>
            </a:r>
            <a:endParaRPr lang="en-US" altLang="en-US" dirty="0"/>
          </a:p>
        </p:txBody>
      </p:sp>
    </p:spTree>
    <p:extLst>
      <p:ext uri="{BB962C8B-B14F-4D97-AF65-F5344CB8AC3E}">
        <p14:creationId xmlns:p14="http://schemas.microsoft.com/office/powerpoint/2010/main" val="317410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8" grpId="0"/>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8FEDA-2B66-4A87-B3BE-A604B43A5A2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CBDBCB6-60AB-8AD1-69EE-B216AB53C343}"/>
              </a:ext>
            </a:extLst>
          </p:cNvPr>
          <p:cNvSpPr>
            <a:spLocks noGrp="1"/>
          </p:cNvSpPr>
          <p:nvPr>
            <p:ph type="title"/>
          </p:nvPr>
        </p:nvSpPr>
        <p:spPr/>
        <p:txBody>
          <a:bodyPr/>
          <a:lstStyle/>
          <a:p>
            <a:r>
              <a:rPr lang="en-GB" sz="2800" dirty="0"/>
              <a:t>Re-assess the newborn daily</a:t>
            </a:r>
            <a:endParaRPr lang="en-NO"/>
          </a:p>
        </p:txBody>
      </p:sp>
      <p:pic>
        <p:nvPicPr>
          <p:cNvPr id="5" name="Picture 4">
            <a:extLst>
              <a:ext uri="{FF2B5EF4-FFF2-40B4-BE49-F238E27FC236}">
                <a16:creationId xmlns:a16="http://schemas.microsoft.com/office/drawing/2014/main" id="{28DF533D-124C-684D-B03B-BD19EAABB2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047" y="1734852"/>
            <a:ext cx="2543533" cy="3347687"/>
          </a:xfrm>
          <a:prstGeom prst="rect">
            <a:avLst/>
          </a:prstGeom>
          <a:ln>
            <a:solidFill>
              <a:schemeClr val="bg1">
                <a:lumMod val="75000"/>
              </a:schemeClr>
            </a:solidFill>
          </a:ln>
        </p:spPr>
      </p:pic>
      <p:sp>
        <p:nvSpPr>
          <p:cNvPr id="6" name="Oval 5">
            <a:extLst>
              <a:ext uri="{FF2B5EF4-FFF2-40B4-BE49-F238E27FC236}">
                <a16:creationId xmlns:a16="http://schemas.microsoft.com/office/drawing/2014/main" id="{151AA85B-728D-A860-70E8-DBFA022FB93D}"/>
              </a:ext>
            </a:extLst>
          </p:cNvPr>
          <p:cNvSpPr/>
          <p:nvPr/>
        </p:nvSpPr>
        <p:spPr>
          <a:xfrm>
            <a:off x="1095791" y="4114800"/>
            <a:ext cx="1230552" cy="322488"/>
          </a:xfrm>
          <a:prstGeom prst="ellipse">
            <a:avLst/>
          </a:prstGeom>
          <a:noFill/>
          <a:ln w="28575">
            <a:solidFill>
              <a:srgbClr val="1C86A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9219" eaLnBrk="1" fontAlgn="auto" hangingPunct="1">
              <a:spcBef>
                <a:spcPts val="0"/>
              </a:spcBef>
              <a:spcAft>
                <a:spcPts val="0"/>
              </a:spcAft>
              <a:defRPr/>
            </a:pPr>
            <a:endParaRPr lang="en-US" sz="1554" dirty="0"/>
          </a:p>
        </p:txBody>
      </p:sp>
      <p:sp>
        <p:nvSpPr>
          <p:cNvPr id="7" name="Content Placeholder 1">
            <a:extLst>
              <a:ext uri="{FF2B5EF4-FFF2-40B4-BE49-F238E27FC236}">
                <a16:creationId xmlns:a16="http://schemas.microsoft.com/office/drawing/2014/main" id="{F6F7DCA0-22DB-1F1C-8546-50C5EEC7791F}"/>
              </a:ext>
            </a:extLst>
          </p:cNvPr>
          <p:cNvSpPr txBox="1">
            <a:spLocks/>
          </p:cNvSpPr>
          <p:nvPr/>
        </p:nvSpPr>
        <p:spPr>
          <a:xfrm>
            <a:off x="3228809" y="1734853"/>
            <a:ext cx="5476637" cy="4565266"/>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spcBef>
                <a:spcPts val="800"/>
              </a:spcBef>
              <a:buNone/>
            </a:pPr>
            <a:r>
              <a:rPr lang="en-GB" sz="1800" dirty="0"/>
              <a:t>Form groups (nurse, doctor, mother).</a:t>
            </a:r>
          </a:p>
          <a:p>
            <a:pPr marL="0" indent="0">
              <a:spcBef>
                <a:spcPts val="800"/>
              </a:spcBef>
              <a:buNone/>
            </a:pPr>
            <a:endParaRPr lang="en-GB" sz="1800" dirty="0"/>
          </a:p>
          <a:p>
            <a:pPr marL="0" indent="0">
              <a:spcBef>
                <a:spcPts val="800"/>
              </a:spcBef>
              <a:buNone/>
            </a:pPr>
            <a:endParaRPr lang="en-GB" sz="1800" dirty="0"/>
          </a:p>
          <a:p>
            <a:pPr marL="0" indent="0">
              <a:spcBef>
                <a:spcPts val="800"/>
              </a:spcBef>
              <a:buNone/>
            </a:pPr>
            <a:endParaRPr lang="en-GB" sz="1800" dirty="0"/>
          </a:p>
          <a:p>
            <a:pPr marL="0" indent="0">
              <a:buFont typeface="Arial" panose="020B0604020202020204" pitchFamily="34" charset="0"/>
              <a:buNone/>
            </a:pPr>
            <a:endParaRPr lang="en-GB" sz="1800" b="1" dirty="0"/>
          </a:p>
          <a:p>
            <a:pPr marL="0" indent="0">
              <a:buFont typeface="Arial" panose="020B0604020202020204" pitchFamily="34" charset="0"/>
              <a:buNone/>
            </a:pPr>
            <a:endParaRPr lang="en-GB" sz="1800" b="1" dirty="0"/>
          </a:p>
          <a:p>
            <a:pPr marL="0" indent="0">
              <a:spcBef>
                <a:spcPts val="800"/>
              </a:spcBef>
              <a:buNone/>
            </a:pPr>
            <a:r>
              <a:rPr lang="en-GB" sz="1800" b="1" dirty="0"/>
              <a:t>Re-assess Moses, update the care plan, and </a:t>
            </a:r>
            <a:br>
              <a:rPr lang="en-GB" sz="1800" b="1" dirty="0"/>
            </a:br>
            <a:r>
              <a:rPr lang="en-GB" sz="1800" b="1" dirty="0"/>
              <a:t>communicate with mother.</a:t>
            </a:r>
          </a:p>
          <a:p>
            <a:pPr marL="0" indent="0">
              <a:spcBef>
                <a:spcPts val="800"/>
              </a:spcBef>
              <a:buNone/>
            </a:pPr>
            <a:endParaRPr lang="en-US" sz="1800" dirty="0"/>
          </a:p>
          <a:p>
            <a:pPr marL="0" indent="0">
              <a:buFont typeface="Arial" panose="020B0604020202020204" pitchFamily="34" charset="0"/>
              <a:buNone/>
            </a:pPr>
            <a:r>
              <a:rPr lang="en-US" sz="1800" dirty="0"/>
              <a:t>Debrief with your team and facilitator.</a:t>
            </a:r>
          </a:p>
          <a:p>
            <a:endParaRPr lang="en-NO" sz="1800"/>
          </a:p>
        </p:txBody>
      </p:sp>
      <p:sp>
        <p:nvSpPr>
          <p:cNvPr id="8" name="Rectangle 7">
            <a:extLst>
              <a:ext uri="{FF2B5EF4-FFF2-40B4-BE49-F238E27FC236}">
                <a16:creationId xmlns:a16="http://schemas.microsoft.com/office/drawing/2014/main" id="{4F5F42DD-584B-61F6-287E-4B505C02CF62}"/>
              </a:ext>
            </a:extLst>
          </p:cNvPr>
          <p:cNvSpPr/>
          <p:nvPr/>
        </p:nvSpPr>
        <p:spPr>
          <a:xfrm>
            <a:off x="3288953" y="2202919"/>
            <a:ext cx="5382308" cy="16678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rtlCol="0" anchor="ctr"/>
          <a:lstStyle/>
          <a:p>
            <a:pPr marL="162000" lvl="0" indent="-162000">
              <a:lnSpc>
                <a:spcPts val="2300"/>
              </a:lnSpc>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Moses is 4 days old.</a:t>
            </a:r>
          </a:p>
          <a:p>
            <a:pPr marL="162000" lvl="0" indent="-162000">
              <a:lnSpc>
                <a:spcPts val="2300"/>
              </a:lnSpc>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He is taking expressed breast milk by cup, </a:t>
            </a:r>
            <a:br>
              <a:rPr lang="en-US" dirty="0">
                <a:solidFill>
                  <a:schemeClr val="tx2"/>
                </a:solidFill>
                <a:latin typeface="Arial" panose="020B0604020202020204" pitchFamily="34" charset="0"/>
                <a:cs typeface="Arial" panose="020B0604020202020204" pitchFamily="34" charset="0"/>
              </a:rPr>
            </a:br>
            <a:r>
              <a:rPr lang="en-US" dirty="0">
                <a:solidFill>
                  <a:schemeClr val="tx2"/>
                </a:solidFill>
                <a:latin typeface="Arial" panose="020B0604020202020204" pitchFamily="34" charset="0"/>
                <a:cs typeface="Arial" panose="020B0604020202020204" pitchFamily="34" charset="0"/>
              </a:rPr>
              <a:t>but he refused his last feed. </a:t>
            </a:r>
          </a:p>
          <a:p>
            <a:pPr marL="162000" lvl="0" indent="-162000">
              <a:lnSpc>
                <a:spcPts val="2300"/>
              </a:lnSpc>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His abdomen is full and tense.</a:t>
            </a:r>
          </a:p>
        </p:txBody>
      </p:sp>
    </p:spTree>
    <p:extLst>
      <p:ext uri="{BB962C8B-B14F-4D97-AF65-F5344CB8AC3E}">
        <p14:creationId xmlns:p14="http://schemas.microsoft.com/office/powerpoint/2010/main" val="197597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1"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1" nodeType="clickEffect">
                                  <p:stCondLst>
                                    <p:cond delay="0"/>
                                  </p:stCondLst>
                                  <p:childTnLst>
                                    <p:set>
                                      <p:cBhvr>
                                        <p:cTn id="11"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childTnLst>
                                    <p:set>
                                      <p:cBhvr>
                                        <p:cTn id="15"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1" uiExpand="1" build="p" bldLvl="5"/>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4B9A4-0DB8-F22D-63D1-8E98124CBF8F}"/>
              </a:ext>
            </a:extLst>
          </p:cNvPr>
          <p:cNvSpPr>
            <a:spLocks noGrp="1"/>
          </p:cNvSpPr>
          <p:nvPr>
            <p:ph type="title"/>
          </p:nvPr>
        </p:nvSpPr>
        <p:spPr/>
        <p:txBody>
          <a:bodyPr anchor="t"/>
          <a:lstStyle/>
          <a:p>
            <a:r>
              <a:rPr lang="en-AU" sz="4000" dirty="0"/>
              <a:t>Summary: </a:t>
            </a:r>
            <a:br>
              <a:rPr lang="en-AU" sz="4000" dirty="0"/>
            </a:br>
            <a:r>
              <a:rPr lang="en-AU" sz="4000" dirty="0"/>
              <a:t>Examination of the newborn</a:t>
            </a:r>
            <a:endParaRPr lang="en-NO"/>
          </a:p>
        </p:txBody>
      </p:sp>
      <p:sp>
        <p:nvSpPr>
          <p:cNvPr id="9" name="Content Placeholder 8">
            <a:extLst>
              <a:ext uri="{FF2B5EF4-FFF2-40B4-BE49-F238E27FC236}">
                <a16:creationId xmlns:a16="http://schemas.microsoft.com/office/drawing/2014/main" id="{7733E0B3-1DF9-5551-6E1D-18B291C80FD2}"/>
              </a:ext>
            </a:extLst>
          </p:cNvPr>
          <p:cNvSpPr>
            <a:spLocks noGrp="1"/>
          </p:cNvSpPr>
          <p:nvPr>
            <p:ph idx="1"/>
          </p:nvPr>
        </p:nvSpPr>
        <p:spPr>
          <a:xfrm>
            <a:off x="886047" y="2330604"/>
            <a:ext cx="7750649" cy="3969515"/>
          </a:xfrm>
          <a:prstGeom prst="rect">
            <a:avLst/>
          </a:prstGeom>
        </p:spPr>
        <p:txBody>
          <a:bodyPr/>
          <a:lstStyle/>
          <a:p>
            <a:pPr marL="0" indent="0">
              <a:buNone/>
            </a:pPr>
            <a:r>
              <a:rPr lang="en-GB" b="1" dirty="0"/>
              <a:t>In this module, you have:</a:t>
            </a:r>
          </a:p>
          <a:p>
            <a:r>
              <a:rPr lang="en-GB" dirty="0"/>
              <a:t>Assessed and re-assessed the newborn throughout the stay in the facility by identifying risk factors, measuring temperature, weighing, and </a:t>
            </a:r>
            <a:br>
              <a:rPr lang="en-GB" dirty="0"/>
            </a:br>
            <a:r>
              <a:rPr lang="en-GB" dirty="0"/>
              <a:t>performing physical examination</a:t>
            </a:r>
          </a:p>
          <a:p>
            <a:pPr lvl="2">
              <a:lnSpc>
                <a:spcPts val="2100"/>
              </a:lnSpc>
            </a:pPr>
            <a:r>
              <a:rPr lang="en-GB" dirty="0"/>
              <a:t>Monitoring during skin-to-skin care</a:t>
            </a:r>
          </a:p>
          <a:p>
            <a:pPr lvl="2">
              <a:lnSpc>
                <a:spcPts val="2100"/>
              </a:lnSpc>
            </a:pPr>
            <a:r>
              <a:rPr lang="en-GB" dirty="0"/>
              <a:t>Assessment at 60-90 minutes after birth</a:t>
            </a:r>
          </a:p>
          <a:p>
            <a:pPr lvl="2">
              <a:lnSpc>
                <a:spcPts val="2100"/>
              </a:lnSpc>
            </a:pPr>
            <a:r>
              <a:rPr lang="en-GB" dirty="0"/>
              <a:t>Re-assessment daily or with change in condition</a:t>
            </a:r>
          </a:p>
          <a:p>
            <a:r>
              <a:rPr lang="en-GB" dirty="0"/>
              <a:t>Prevented disease by providing eye care, cord care, and giving </a:t>
            </a:r>
            <a:br>
              <a:rPr lang="en-GB" dirty="0"/>
            </a:br>
            <a:r>
              <a:rPr lang="en-GB" dirty="0"/>
              <a:t>vitamin K to all newborns</a:t>
            </a:r>
          </a:p>
          <a:p>
            <a:r>
              <a:rPr lang="en-GB" dirty="0"/>
              <a:t>Classified the newborn to determine further care and updated the care </a:t>
            </a:r>
            <a:br>
              <a:rPr lang="en-GB" dirty="0"/>
            </a:br>
            <a:r>
              <a:rPr lang="en-GB" dirty="0"/>
              <a:t>plan based on re-assessment</a:t>
            </a:r>
          </a:p>
          <a:p>
            <a:endParaRPr lang="en-GB" dirty="0"/>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280922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4191B-8D1B-F548-EA59-C61642D44FB3}"/>
              </a:ext>
            </a:extLst>
          </p:cNvPr>
          <p:cNvSpPr>
            <a:spLocks noGrp="1"/>
          </p:cNvSpPr>
          <p:nvPr>
            <p:ph type="title"/>
          </p:nvPr>
        </p:nvSpPr>
        <p:spPr/>
        <p:txBody>
          <a:bodyPr/>
          <a:lstStyle/>
          <a:p>
            <a:r>
              <a:rPr lang="en-US" dirty="0"/>
              <a:t>Monitoring</a:t>
            </a:r>
            <a:r>
              <a:rPr lang="en-US" sz="4000" b="1" dirty="0">
                <a:solidFill>
                  <a:schemeClr val="tx2"/>
                </a:solidFill>
                <a:latin typeface="Arial" panose="020B0604020202020204" pitchFamily="34" charset="0"/>
                <a:cs typeface="Arial" panose="020B0604020202020204" pitchFamily="34" charset="0"/>
              </a:rPr>
              <a:t> the newborn</a:t>
            </a:r>
            <a:br>
              <a:rPr lang="en-US" sz="4000" b="1" dirty="0">
                <a:solidFill>
                  <a:schemeClr val="tx2"/>
                </a:solidFill>
                <a:latin typeface="Arial" panose="020B0604020202020204" pitchFamily="34" charset="0"/>
                <a:cs typeface="Arial" panose="020B0604020202020204" pitchFamily="34" charset="0"/>
              </a:rPr>
            </a:br>
            <a:r>
              <a:rPr lang="en-US" sz="4000" b="1" dirty="0">
                <a:solidFill>
                  <a:schemeClr val="tx2"/>
                </a:solidFill>
                <a:latin typeface="Arial" panose="020B0604020202020204" pitchFamily="34" charset="0"/>
                <a:cs typeface="Arial" panose="020B0604020202020204" pitchFamily="34" charset="0"/>
              </a:rPr>
              <a:t>immediately after birth</a:t>
            </a:r>
            <a:endParaRPr lang="en-NO"/>
          </a:p>
        </p:txBody>
      </p:sp>
    </p:spTree>
    <p:extLst>
      <p:ext uri="{BB962C8B-B14F-4D97-AF65-F5344CB8AC3E}">
        <p14:creationId xmlns:p14="http://schemas.microsoft.com/office/powerpoint/2010/main" val="42515712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9DDF15-6653-FF3D-31A9-CA54E96683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1247" y="1805388"/>
            <a:ext cx="3221505" cy="4558836"/>
          </a:xfrm>
          <a:prstGeom prst="rect">
            <a:avLst/>
          </a:prstGeom>
          <a:solidFill>
            <a:schemeClr val="bg1"/>
          </a:solidFill>
          <a:ln w="6350">
            <a:noFill/>
          </a:ln>
        </p:spPr>
      </p:pic>
    </p:spTree>
    <p:extLst>
      <p:ext uri="{BB962C8B-B14F-4D97-AF65-F5344CB8AC3E}">
        <p14:creationId xmlns:p14="http://schemas.microsoft.com/office/powerpoint/2010/main" val="27673825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E8234B-68B4-C30B-DE35-D4F5B5AC72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7195" y="1987825"/>
            <a:ext cx="3209610" cy="4542003"/>
          </a:xfrm>
          <a:prstGeom prst="rect">
            <a:avLst/>
          </a:prstGeom>
          <a:solidFill>
            <a:schemeClr val="bg1"/>
          </a:solidFill>
        </p:spPr>
      </p:pic>
    </p:spTree>
    <p:extLst>
      <p:ext uri="{BB962C8B-B14F-4D97-AF65-F5344CB8AC3E}">
        <p14:creationId xmlns:p14="http://schemas.microsoft.com/office/powerpoint/2010/main" val="15311121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476ED95-0BEB-AF13-07C4-AB8DE0395972}"/>
              </a:ext>
            </a:extLst>
          </p:cNvPr>
          <p:cNvGrpSpPr/>
          <p:nvPr/>
        </p:nvGrpSpPr>
        <p:grpSpPr>
          <a:xfrm>
            <a:off x="1050406" y="5672437"/>
            <a:ext cx="3412264" cy="682238"/>
            <a:chOff x="566707" y="4440486"/>
            <a:chExt cx="3412264" cy="682238"/>
          </a:xfrm>
        </p:grpSpPr>
        <p:grpSp>
          <p:nvGrpSpPr>
            <p:cNvPr id="5" name="Group 4">
              <a:extLst>
                <a:ext uri="{FF2B5EF4-FFF2-40B4-BE49-F238E27FC236}">
                  <a16:creationId xmlns:a16="http://schemas.microsoft.com/office/drawing/2014/main" id="{232E53A2-83DD-33DD-B899-3D55A37A2157}"/>
                </a:ext>
              </a:extLst>
            </p:cNvPr>
            <p:cNvGrpSpPr/>
            <p:nvPr/>
          </p:nvGrpSpPr>
          <p:grpSpPr>
            <a:xfrm>
              <a:off x="690712" y="4440486"/>
              <a:ext cx="3288259" cy="682238"/>
              <a:chOff x="2381314" y="5405811"/>
              <a:chExt cx="3288259" cy="682238"/>
            </a:xfrm>
          </p:grpSpPr>
          <p:sp>
            <p:nvSpPr>
              <p:cNvPr id="7" name="TextBox 6">
                <a:extLst>
                  <a:ext uri="{FF2B5EF4-FFF2-40B4-BE49-F238E27FC236}">
                    <a16:creationId xmlns:a16="http://schemas.microsoft.com/office/drawing/2014/main" id="{F0E32C02-A321-6C06-B436-019CF69A65DF}"/>
                  </a:ext>
                </a:extLst>
              </p:cNvPr>
              <p:cNvSpPr txBox="1"/>
              <p:nvPr/>
            </p:nvSpPr>
            <p:spPr>
              <a:xfrm>
                <a:off x="2620364" y="5405811"/>
                <a:ext cx="3049209" cy="682238"/>
              </a:xfrm>
              <a:prstGeom prst="rect">
                <a:avLst/>
              </a:prstGeom>
              <a:noFill/>
            </p:spPr>
            <p:txBody>
              <a:bodyPr wrap="square">
                <a:spAutoFit/>
              </a:bodyPr>
              <a:lstStyle/>
              <a:p>
                <a:pPr marL="171450" indent="-171450">
                  <a:lnSpc>
                    <a:spcPts val="1500"/>
                  </a:lnSpc>
                  <a:buClr>
                    <a:schemeClr val="tx2"/>
                  </a:buClr>
                  <a:buFont typeface="Arial" panose="020B0604020202020204" pitchFamily="34" charset="0"/>
                  <a:buChar char="•"/>
                </a:pPr>
                <a:r>
                  <a:rPr lang="en-US" altLang="zh-CN" sz="1100" i="1" dirty="0">
                    <a:solidFill>
                      <a:schemeClr val="tx2"/>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Examination of the newborn baby</a:t>
                </a:r>
              </a:p>
              <a:p>
                <a:pPr marL="171450" indent="-171450">
                  <a:lnSpc>
                    <a:spcPts val="1500"/>
                  </a:lnSpc>
                  <a:buClr>
                    <a:schemeClr val="tx2"/>
                  </a:buClr>
                  <a:buFont typeface="Arial" panose="020B0604020202020204" pitchFamily="34" charset="0"/>
                  <a:buChar char="•"/>
                </a:pPr>
                <a:r>
                  <a:rPr lang="en-US" altLang="zh-CN" sz="1100" i="1" dirty="0">
                    <a:solidFill>
                      <a:schemeClr val="tx2"/>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Basic skills</a:t>
                </a:r>
                <a:endParaRPr lang="en-US" altLang="zh-CN" sz="1100" i="1" dirty="0">
                  <a:solidFill>
                    <a:schemeClr val="tx2"/>
                  </a:solidFill>
                  <a:latin typeface="Arial" panose="020B0604020202020204" pitchFamily="34" charset="0"/>
                  <a:cs typeface="Arial" panose="020B0604020202020204" pitchFamily="34" charset="0"/>
                </a:endParaRPr>
              </a:p>
              <a:p>
                <a:pPr marL="171450" indent="-171450">
                  <a:lnSpc>
                    <a:spcPts val="1500"/>
                  </a:lnSpc>
                  <a:buClr>
                    <a:schemeClr val="tx2"/>
                  </a:buClr>
                  <a:buFont typeface="Arial" panose="020B0604020202020204" pitchFamily="34" charset="0"/>
                  <a:buChar char="•"/>
                </a:pPr>
                <a:r>
                  <a:rPr lang="en-US" sz="1100" i="1" dirty="0">
                    <a:solidFill>
                      <a:schemeClr val="tx2"/>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Newborn</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 </a:t>
                </a:r>
                <a:r>
                  <a:rPr lang="en-US" sz="1100" i="1" dirty="0">
                    <a:solidFill>
                      <a:schemeClr val="tx2"/>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examination</a:t>
                </a:r>
                <a:endParaRPr lang="en-US" altLang="zh-CN" sz="1100" i="1" dirty="0">
                  <a:solidFill>
                    <a:schemeClr val="tx2"/>
                  </a:solidFill>
                  <a:latin typeface="Arial" panose="020B0604020202020204" pitchFamily="34" charset="0"/>
                  <a:cs typeface="Arial" panose="020B0604020202020204" pitchFamily="34" charset="0"/>
                </a:endParaRPr>
              </a:p>
            </p:txBody>
          </p:sp>
          <p:pic>
            <p:nvPicPr>
              <p:cNvPr id="8" name="Graphic 7">
                <a:extLst>
                  <a:ext uri="{FF2B5EF4-FFF2-40B4-BE49-F238E27FC236}">
                    <a16:creationId xmlns:a16="http://schemas.microsoft.com/office/drawing/2014/main" id="{FDAC1380-7BC0-BA5A-66A3-07EBC49544F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81314" y="5417418"/>
                <a:ext cx="223731" cy="223731"/>
              </a:xfrm>
              <a:prstGeom prst="rect">
                <a:avLst/>
              </a:prstGeom>
            </p:spPr>
          </p:pic>
        </p:grpSp>
        <p:pic>
          <p:nvPicPr>
            <p:cNvPr id="6" name="Picture 5" descr="A blue circle with a white camera&#10;&#10;Description automatically generated">
              <a:extLst>
                <a:ext uri="{FF2B5EF4-FFF2-40B4-BE49-F238E27FC236}">
                  <a16:creationId xmlns:a16="http://schemas.microsoft.com/office/drawing/2014/main" id="{04221A9A-535D-4934-A0B5-8D412FE633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6707" y="4443918"/>
              <a:ext cx="360000" cy="360000"/>
            </a:xfrm>
            <a:prstGeom prst="rect">
              <a:avLst/>
            </a:prstGeom>
          </p:spPr>
        </p:pic>
      </p:grpSp>
      <p:pic>
        <p:nvPicPr>
          <p:cNvPr id="13" name="Picture 12">
            <a:hlinkClick r:id="rId8"/>
            <a:extLst>
              <a:ext uri="{FF2B5EF4-FFF2-40B4-BE49-F238E27FC236}">
                <a16:creationId xmlns:a16="http://schemas.microsoft.com/office/drawing/2014/main" id="{705AF871-9746-49A8-F12D-EE0AED5545C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705091" y="3793953"/>
            <a:ext cx="1154116" cy="1641085"/>
          </a:xfrm>
          <a:prstGeom prst="rect">
            <a:avLst/>
          </a:prstGeom>
          <a:ln>
            <a:noFill/>
          </a:ln>
        </p:spPr>
        <p:style>
          <a:lnRef idx="2">
            <a:schemeClr val="dk1"/>
          </a:lnRef>
          <a:fillRef idx="1">
            <a:schemeClr val="lt1"/>
          </a:fillRef>
          <a:effectRef idx="0">
            <a:schemeClr val="dk1"/>
          </a:effectRef>
          <a:fontRef idx="minor">
            <a:schemeClr val="dk1"/>
          </a:fontRef>
        </p:style>
      </p:pic>
      <p:pic>
        <p:nvPicPr>
          <p:cNvPr id="14" name="Picture 13">
            <a:hlinkClick r:id="rId10"/>
            <a:extLst>
              <a:ext uri="{FF2B5EF4-FFF2-40B4-BE49-F238E27FC236}">
                <a16:creationId xmlns:a16="http://schemas.microsoft.com/office/drawing/2014/main" id="{D6BDEEDF-FE27-86D6-3DD1-1661A5160B6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388069" y="1963714"/>
            <a:ext cx="1130059" cy="1608511"/>
          </a:xfrm>
          <a:prstGeom prst="rect">
            <a:avLst/>
          </a:prstGeom>
          <a:ln>
            <a:noFill/>
          </a:ln>
        </p:spPr>
        <p:style>
          <a:lnRef idx="2">
            <a:schemeClr val="dk1"/>
          </a:lnRef>
          <a:fillRef idx="1">
            <a:schemeClr val="lt1"/>
          </a:fillRef>
          <a:effectRef idx="0">
            <a:schemeClr val="dk1"/>
          </a:effectRef>
          <a:fontRef idx="minor">
            <a:schemeClr val="dk1"/>
          </a:fontRef>
        </p:style>
      </p:pic>
      <p:pic>
        <p:nvPicPr>
          <p:cNvPr id="19" name="Picture 18">
            <a:hlinkClick r:id="rId12"/>
            <a:extLst>
              <a:ext uri="{FF2B5EF4-FFF2-40B4-BE49-F238E27FC236}">
                <a16:creationId xmlns:a16="http://schemas.microsoft.com/office/drawing/2014/main" id="{D33803FB-2CCB-6359-B988-F26BE2BB79C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028932" y="3793953"/>
            <a:ext cx="1134168" cy="1641085"/>
          </a:xfrm>
          <a:prstGeom prst="rect">
            <a:avLst/>
          </a:prstGeom>
          <a:ln w="0">
            <a:solidFill>
              <a:schemeClr val="bg1">
                <a:lumMod val="75000"/>
              </a:schemeClr>
            </a:solidFill>
          </a:ln>
        </p:spPr>
        <p:style>
          <a:lnRef idx="2">
            <a:schemeClr val="dk1"/>
          </a:lnRef>
          <a:fillRef idx="1">
            <a:schemeClr val="lt1"/>
          </a:fillRef>
          <a:effectRef idx="0">
            <a:schemeClr val="dk1"/>
          </a:effectRef>
          <a:fontRef idx="minor">
            <a:schemeClr val="dk1"/>
          </a:fontRef>
        </p:style>
      </p:pic>
      <p:pic>
        <p:nvPicPr>
          <p:cNvPr id="20" name="Picture 19">
            <a:hlinkClick r:id="rId14"/>
            <a:extLst>
              <a:ext uri="{FF2B5EF4-FFF2-40B4-BE49-F238E27FC236}">
                <a16:creationId xmlns:a16="http://schemas.microsoft.com/office/drawing/2014/main" id="{2DED3FD5-4E58-9754-B974-6D0B14AC4C1C}"/>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701815" y="1963714"/>
            <a:ext cx="1131692" cy="1608511"/>
          </a:xfrm>
          <a:prstGeom prst="rect">
            <a:avLst/>
          </a:prstGeom>
          <a:ln w="6350">
            <a:solidFill>
              <a:schemeClr val="bg1">
                <a:lumMod val="75000"/>
              </a:schemeClr>
            </a:solidFill>
          </a:ln>
        </p:spPr>
        <p:style>
          <a:lnRef idx="2">
            <a:schemeClr val="dk1"/>
          </a:lnRef>
          <a:fillRef idx="1">
            <a:schemeClr val="lt1"/>
          </a:fillRef>
          <a:effectRef idx="0">
            <a:schemeClr val="dk1"/>
          </a:effectRef>
          <a:fontRef idx="minor">
            <a:schemeClr val="dk1"/>
          </a:fontRef>
        </p:style>
      </p:pic>
      <p:pic>
        <p:nvPicPr>
          <p:cNvPr id="23" name="Picture 22">
            <a:hlinkClick r:id="rId16"/>
            <a:extLst>
              <a:ext uri="{FF2B5EF4-FFF2-40B4-BE49-F238E27FC236}">
                <a16:creationId xmlns:a16="http://schemas.microsoft.com/office/drawing/2014/main" id="{EDEC89FD-D33B-FB3E-5978-74550700F661}"/>
              </a:ext>
            </a:extLst>
          </p:cNvPr>
          <p:cNvPicPr/>
          <p:nvPr/>
        </p:nvPicPr>
        <p:blipFill rotWithShape="1">
          <a:blip r:embed="rId17" cstate="screen">
            <a:extLst>
              <a:ext uri="{28A0092B-C50C-407E-A947-70E740481C1C}">
                <a14:useLocalDpi xmlns:a14="http://schemas.microsoft.com/office/drawing/2010/main"/>
              </a:ext>
            </a:extLst>
          </a:blip>
          <a:srcRect l="1441" t="703" r="5641" b="1955"/>
          <a:stretch/>
        </p:blipFill>
        <p:spPr bwMode="auto">
          <a:xfrm>
            <a:off x="6329924" y="3799350"/>
            <a:ext cx="1134168" cy="1644797"/>
          </a:xfrm>
          <a:prstGeom prst="rect">
            <a:avLst/>
          </a:prstGeom>
          <a:ln w="6350">
            <a:solidFill>
              <a:schemeClr val="bg1">
                <a:lumMod val="75000"/>
              </a:schemeClr>
            </a:solidFill>
          </a:ln>
          <a:extLst>
            <a:ext uri="{53640926-AAD7-44D8-BBD7-CCE9431645EC}">
              <a14:shadowObscured xmlns:a14="http://schemas.microsoft.com/office/drawing/2010/main"/>
            </a:ext>
          </a:extLst>
        </p:spPr>
        <p:style>
          <a:lnRef idx="2">
            <a:schemeClr val="dk1"/>
          </a:lnRef>
          <a:fillRef idx="1">
            <a:schemeClr val="lt1"/>
          </a:fillRef>
          <a:effectRef idx="0">
            <a:schemeClr val="dk1"/>
          </a:effectRef>
          <a:fontRef idx="minor">
            <a:schemeClr val="dk1"/>
          </a:fontRef>
        </p:style>
      </p:pic>
      <p:pic>
        <p:nvPicPr>
          <p:cNvPr id="24" name="Picture 23">
            <a:hlinkClick r:id="rId18"/>
            <a:extLst>
              <a:ext uri="{FF2B5EF4-FFF2-40B4-BE49-F238E27FC236}">
                <a16:creationId xmlns:a16="http://schemas.microsoft.com/office/drawing/2014/main" id="{D44AF819-EE1A-364D-70C1-6380040070C9}"/>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5021589" y="1963715"/>
            <a:ext cx="1120253" cy="1608510"/>
          </a:xfrm>
          <a:prstGeom prst="rect">
            <a:avLst/>
          </a:prstGeom>
          <a:ln w="6350">
            <a:solidFill>
              <a:schemeClr val="bg1">
                <a:lumMod val="75000"/>
              </a:schemeClr>
            </a:solidFill>
          </a:ln>
        </p:spPr>
        <p:style>
          <a:lnRef idx="2">
            <a:schemeClr val="dk1"/>
          </a:lnRef>
          <a:fillRef idx="1">
            <a:schemeClr val="lt1"/>
          </a:fillRef>
          <a:effectRef idx="0">
            <a:schemeClr val="dk1"/>
          </a:effectRef>
          <a:fontRef idx="minor">
            <a:schemeClr val="dk1"/>
          </a:fontRef>
        </p:style>
      </p:pic>
      <p:pic>
        <p:nvPicPr>
          <p:cNvPr id="26" name="Picture 25">
            <a:hlinkClick r:id="rId20"/>
            <a:extLst>
              <a:ext uri="{FF2B5EF4-FFF2-40B4-BE49-F238E27FC236}">
                <a16:creationId xmlns:a16="http://schemas.microsoft.com/office/drawing/2014/main" id="{8B1B800E-A58A-2015-AF0C-CB1FF13A5A5C}"/>
              </a:ext>
            </a:extLst>
          </p:cNvPr>
          <p:cNvPicPr>
            <a:picLocks noChangeAspect="1"/>
          </p:cNvPicPr>
          <p:nvPr/>
        </p:nvPicPr>
        <p:blipFill>
          <a:blip r:embed="rId21"/>
          <a:stretch>
            <a:fillRect/>
          </a:stretch>
        </p:blipFill>
        <p:spPr>
          <a:xfrm>
            <a:off x="1099236" y="3793953"/>
            <a:ext cx="2418892" cy="1369699"/>
          </a:xfrm>
          <a:prstGeom prst="rect">
            <a:avLst/>
          </a:prstGeom>
          <a:ln>
            <a:noFill/>
          </a:ln>
        </p:spPr>
        <p:style>
          <a:lnRef idx="2">
            <a:schemeClr val="dk1"/>
          </a:lnRef>
          <a:fillRef idx="1">
            <a:schemeClr val="lt1"/>
          </a:fillRef>
          <a:effectRef idx="0">
            <a:schemeClr val="dk1"/>
          </a:effectRef>
          <a:fontRef idx="minor">
            <a:schemeClr val="dk1"/>
          </a:fontRef>
        </p:style>
      </p:pic>
      <p:pic>
        <p:nvPicPr>
          <p:cNvPr id="30" name="Picture 29">
            <a:hlinkClick r:id="rId22"/>
            <a:extLst>
              <a:ext uri="{FF2B5EF4-FFF2-40B4-BE49-F238E27FC236}">
                <a16:creationId xmlns:a16="http://schemas.microsoft.com/office/drawing/2014/main" id="{26F3503E-3600-FECD-37C5-4FEAB2CBA64E}"/>
              </a:ext>
            </a:extLst>
          </p:cNvPr>
          <p:cNvPicPr>
            <a:picLocks noChangeAspect="1"/>
          </p:cNvPicPr>
          <p:nvPr/>
        </p:nvPicPr>
        <p:blipFill>
          <a:blip r:embed="rId23"/>
          <a:stretch>
            <a:fillRect/>
          </a:stretch>
        </p:blipFill>
        <p:spPr>
          <a:xfrm>
            <a:off x="6329924" y="1963715"/>
            <a:ext cx="1134746" cy="1608510"/>
          </a:xfrm>
          <a:prstGeom prst="rect">
            <a:avLst/>
          </a:prstGeom>
          <a:ln>
            <a:noFill/>
          </a:ln>
        </p:spPr>
        <p:style>
          <a:lnRef idx="2">
            <a:schemeClr val="dk1"/>
          </a:lnRef>
          <a:fillRef idx="1">
            <a:schemeClr val="lt1"/>
          </a:fillRef>
          <a:effectRef idx="0">
            <a:schemeClr val="dk1"/>
          </a:effectRef>
          <a:fontRef idx="minor">
            <a:schemeClr val="dk1"/>
          </a:fontRef>
        </p:style>
      </p:pic>
      <p:pic>
        <p:nvPicPr>
          <p:cNvPr id="9" name="Picture 8" descr="A graphic of a person holding a baby&#10;&#10;Description automatically generated">
            <a:hlinkClick r:id="rId24"/>
            <a:extLst>
              <a:ext uri="{FF2B5EF4-FFF2-40B4-BE49-F238E27FC236}">
                <a16:creationId xmlns:a16="http://schemas.microsoft.com/office/drawing/2014/main" id="{5CBDF2C1-A926-01DA-5A3F-23B34F8C4D90}"/>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99236" y="1962394"/>
            <a:ext cx="1143025" cy="1611149"/>
          </a:xfrm>
          <a:prstGeom prst="rect">
            <a:avLst/>
          </a:prstGeom>
        </p:spPr>
      </p:pic>
      <p:sp>
        <p:nvSpPr>
          <p:cNvPr id="12" name="Title 2">
            <a:extLst>
              <a:ext uri="{FF2B5EF4-FFF2-40B4-BE49-F238E27FC236}">
                <a16:creationId xmlns:a16="http://schemas.microsoft.com/office/drawing/2014/main" id="{12867F73-C9C0-D8C3-7951-5251CFD6BD5D}"/>
              </a:ext>
            </a:extLst>
          </p:cNvPr>
          <p:cNvSpPr txBox="1">
            <a:spLocks/>
          </p:cNvSpPr>
          <p:nvPr/>
        </p:nvSpPr>
        <p:spPr>
          <a:xfrm>
            <a:off x="7226" y="-176"/>
            <a:ext cx="9141354" cy="1800900"/>
          </a:xfrm>
          <a:prstGeom prst="rect">
            <a:avLst/>
          </a:prstGeom>
        </p:spPr>
        <p:txBody>
          <a:bodyPr vert="horz" lIns="91440" tIns="45720" rIns="91440" bIns="45720" rtlCol="0" anchor="ctr">
            <a:noAutofit/>
          </a:bodyPr>
          <a:lstStyle>
            <a:lvl1pPr algn="ctr" defTabSz="652795" rtl="0" eaLnBrk="1" latinLnBrk="0" hangingPunct="1">
              <a:lnSpc>
                <a:spcPct val="100000"/>
              </a:lnSpc>
              <a:spcBef>
                <a:spcPct val="0"/>
              </a:spcBef>
              <a:buNone/>
              <a:defRPr sz="4000" b="1" i="0" kern="1200">
                <a:solidFill>
                  <a:schemeClr val="tx2"/>
                </a:solidFill>
                <a:latin typeface="Arial" panose="020B0604020202020204" pitchFamily="34" charset="0"/>
                <a:ea typeface="+mj-ea"/>
                <a:cs typeface="Arial" panose="020B0604020202020204" pitchFamily="34" charset="0"/>
              </a:defRPr>
            </a:lvl1pPr>
          </a:lstStyle>
          <a:p>
            <a:r>
              <a:rPr lang="en-GB" dirty="0"/>
              <a:t>References and </a:t>
            </a:r>
            <a:br>
              <a:rPr lang="en-GB" dirty="0"/>
            </a:br>
            <a:r>
              <a:rPr lang="en-GB" dirty="0"/>
              <a:t>additional resources</a:t>
            </a:r>
            <a:endParaRPr lang="en-NO"/>
          </a:p>
        </p:txBody>
      </p:sp>
    </p:spTree>
    <p:extLst>
      <p:ext uri="{BB962C8B-B14F-4D97-AF65-F5344CB8AC3E}">
        <p14:creationId xmlns:p14="http://schemas.microsoft.com/office/powerpoint/2010/main" val="39970111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B39710-140E-61F1-48FF-A21175B2299F}"/>
              </a:ext>
            </a:extLst>
          </p:cNvPr>
          <p:cNvSpPr>
            <a:spLocks noGrp="1"/>
          </p:cNvSpPr>
          <p:nvPr>
            <p:ph type="title"/>
          </p:nvPr>
        </p:nvSpPr>
        <p:spPr>
          <a:xfrm>
            <a:off x="0" y="69191"/>
            <a:ext cx="9141354" cy="2482896"/>
          </a:xfrm>
        </p:spPr>
        <p:txBody>
          <a:bodyPr/>
          <a:lstStyle/>
          <a:p>
            <a:r>
              <a:rPr lang="en-GB" dirty="0"/>
              <a:t>Additional simulations</a:t>
            </a:r>
            <a:endParaRPr lang="en-NO"/>
          </a:p>
        </p:txBody>
      </p:sp>
      <p:sp>
        <p:nvSpPr>
          <p:cNvPr id="6" name="TextBox 5">
            <a:extLst>
              <a:ext uri="{FF2B5EF4-FFF2-40B4-BE49-F238E27FC236}">
                <a16:creationId xmlns:a16="http://schemas.microsoft.com/office/drawing/2014/main" id="{7CD318D7-F0C5-1E75-9519-8ADEFE6E7F37}"/>
              </a:ext>
            </a:extLst>
          </p:cNvPr>
          <p:cNvSpPr txBox="1"/>
          <p:nvPr/>
        </p:nvSpPr>
        <p:spPr>
          <a:xfrm>
            <a:off x="0" y="1882140"/>
            <a:ext cx="9144000" cy="646331"/>
          </a:xfrm>
          <a:prstGeom prst="rect">
            <a:avLst/>
          </a:prstGeom>
          <a:noFill/>
        </p:spPr>
        <p:txBody>
          <a:bodyPr wrap="square" rtlCol="0">
            <a:spAutoFit/>
          </a:bodyPr>
          <a:lstStyle/>
          <a:p>
            <a:pPr algn="ctr"/>
            <a:r>
              <a:rPr lang="en-US" sz="1800" dirty="0">
                <a:solidFill>
                  <a:schemeClr val="tx2"/>
                </a:solidFill>
                <a:latin typeface="Arial" panose="020B0604020202020204" pitchFamily="34" charset="0"/>
                <a:cs typeface="Arial" panose="020B0604020202020204" pitchFamily="34" charset="0"/>
              </a:rPr>
              <a:t>Select simulations to build skills and performance </a:t>
            </a:r>
          </a:p>
          <a:p>
            <a:pPr algn="ctr"/>
            <a:endParaRPr lang="en-NO"/>
          </a:p>
        </p:txBody>
      </p:sp>
      <p:pic>
        <p:nvPicPr>
          <p:cNvPr id="7" name="Picture 6">
            <a:extLst>
              <a:ext uri="{FF2B5EF4-FFF2-40B4-BE49-F238E27FC236}">
                <a16:creationId xmlns:a16="http://schemas.microsoft.com/office/drawing/2014/main" id="{C784B203-23B8-F8A8-9B93-2EFBF9806395}"/>
              </a:ext>
            </a:extLst>
          </p:cNvPr>
          <p:cNvPicPr>
            <a:picLocks noChangeAspect="1"/>
          </p:cNvPicPr>
          <p:nvPr/>
        </p:nvPicPr>
        <p:blipFill>
          <a:blip r:embed="rId3"/>
          <a:stretch>
            <a:fillRect/>
          </a:stretch>
        </p:blipFill>
        <p:spPr>
          <a:xfrm>
            <a:off x="3363350" y="2909814"/>
            <a:ext cx="2414653" cy="2910444"/>
          </a:xfrm>
          <a:prstGeom prst="rect">
            <a:avLst/>
          </a:prstGeom>
        </p:spPr>
      </p:pic>
      <p:sp>
        <p:nvSpPr>
          <p:cNvPr id="3" name="TextBox 2">
            <a:extLst>
              <a:ext uri="{FF2B5EF4-FFF2-40B4-BE49-F238E27FC236}">
                <a16:creationId xmlns:a16="http://schemas.microsoft.com/office/drawing/2014/main" id="{E2CF18F8-2AB4-CBC4-967B-27C9BA5384AB}"/>
              </a:ext>
            </a:extLst>
          </p:cNvPr>
          <p:cNvSpPr txBox="1"/>
          <p:nvPr/>
        </p:nvSpPr>
        <p:spPr>
          <a:xfrm>
            <a:off x="4756298" y="5528934"/>
            <a:ext cx="1021705" cy="292388"/>
          </a:xfrm>
          <a:prstGeom prst="rect">
            <a:avLst/>
          </a:prstGeom>
          <a:noFill/>
        </p:spPr>
        <p:txBody>
          <a:bodyPr wrap="square" rtlCol="0">
            <a:spAutoFit/>
          </a:bodyPr>
          <a:lstStyle/>
          <a:p>
            <a:pPr algn="r"/>
            <a:r>
              <a:rPr lang="en-GB" sz="650" dirty="0">
                <a:solidFill>
                  <a:schemeClr val="bg1"/>
                </a:solidFill>
                <a:latin typeface="Arial" panose="020B0604020202020204" pitchFamily="34" charset="0"/>
                <a:cs typeface="Arial" panose="020B0604020202020204" pitchFamily="34" charset="0"/>
              </a:rPr>
              <a:t>©WHO/</a:t>
            </a:r>
            <a:br>
              <a:rPr lang="en-GB" sz="650" dirty="0">
                <a:solidFill>
                  <a:schemeClr val="bg1"/>
                </a:solidFill>
                <a:latin typeface="Arial" panose="020B0604020202020204" pitchFamily="34" charset="0"/>
                <a:cs typeface="Arial" panose="020B0604020202020204" pitchFamily="34" charset="0"/>
              </a:rPr>
            </a:br>
            <a:r>
              <a:rPr lang="en-GB" sz="650" dirty="0">
                <a:solidFill>
                  <a:schemeClr val="bg1"/>
                </a:solidFill>
                <a:latin typeface="Arial" panose="020B0604020202020204" pitchFamily="34" charset="0"/>
                <a:cs typeface="Arial" panose="020B0604020202020204" pitchFamily="34" charset="0"/>
              </a:rPr>
              <a:t>Dr Helenlouise Taylor</a:t>
            </a:r>
          </a:p>
        </p:txBody>
      </p:sp>
    </p:spTree>
    <p:extLst>
      <p:ext uri="{BB962C8B-B14F-4D97-AF65-F5344CB8AC3E}">
        <p14:creationId xmlns:p14="http://schemas.microsoft.com/office/powerpoint/2010/main" val="16360768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C981E-36CA-C786-FD54-3EA0F295AFA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EACFBFA-9563-DB6E-90F5-8A28031EFE92}"/>
              </a:ext>
            </a:extLst>
          </p:cNvPr>
          <p:cNvSpPr>
            <a:spLocks noGrp="1"/>
          </p:cNvSpPr>
          <p:nvPr>
            <p:ph type="title"/>
          </p:nvPr>
        </p:nvSpPr>
        <p:spPr>
          <a:xfrm>
            <a:off x="1652451" y="281687"/>
            <a:ext cx="6950060" cy="1036800"/>
          </a:xfrm>
        </p:spPr>
        <p:txBody>
          <a:bodyPr/>
          <a:lstStyle/>
          <a:p>
            <a:r>
              <a:rPr lang="en-GB" dirty="0"/>
              <a:t>Examine Annie at 90 minutes of age</a:t>
            </a:r>
            <a:endParaRPr lang="en-NO"/>
          </a:p>
        </p:txBody>
      </p:sp>
      <p:sp>
        <p:nvSpPr>
          <p:cNvPr id="4" name="Content Placeholder 1">
            <a:extLst>
              <a:ext uri="{FF2B5EF4-FFF2-40B4-BE49-F238E27FC236}">
                <a16:creationId xmlns:a16="http://schemas.microsoft.com/office/drawing/2014/main" id="{26B0A3A8-1A3C-BF2D-4B93-9C966B625EAC}"/>
              </a:ext>
            </a:extLst>
          </p:cNvPr>
          <p:cNvSpPr txBox="1">
            <a:spLocks/>
          </p:cNvSpPr>
          <p:nvPr/>
        </p:nvSpPr>
        <p:spPr>
          <a:xfrm>
            <a:off x="519047" y="1734853"/>
            <a:ext cx="8117649" cy="4565266"/>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lnSpc>
                <a:spcPts val="2300"/>
              </a:lnSpc>
              <a:buNone/>
            </a:pPr>
            <a:r>
              <a:rPr lang="en-GB" sz="1800" dirty="0"/>
              <a:t>Form groups (mother, nurse, companion). </a:t>
            </a:r>
          </a:p>
          <a:p>
            <a:pPr>
              <a:lnSpc>
                <a:spcPts val="2300"/>
              </a:lnSpc>
            </a:pPr>
            <a:endParaRPr lang="en-GB" sz="1800" dirty="0"/>
          </a:p>
          <a:p>
            <a:pPr marL="0" indent="0">
              <a:lnSpc>
                <a:spcPts val="2300"/>
              </a:lnSpc>
              <a:buFont typeface="Arial" panose="020B0604020202020204" pitchFamily="34" charset="0"/>
              <a:buNone/>
            </a:pPr>
            <a:endParaRPr lang="en-GB" sz="1800" b="1" dirty="0"/>
          </a:p>
          <a:p>
            <a:pPr marL="0" indent="0">
              <a:lnSpc>
                <a:spcPts val="2300"/>
              </a:lnSpc>
              <a:buNone/>
            </a:pPr>
            <a:br>
              <a:rPr lang="en-GB" sz="1800" b="1" dirty="0"/>
            </a:br>
            <a:r>
              <a:rPr lang="en-GB" sz="1800" b="1" dirty="0"/>
              <a:t>Carry out newborn examination. </a:t>
            </a:r>
            <a:br>
              <a:rPr lang="en-GB" sz="1800" b="1" dirty="0"/>
            </a:br>
            <a:r>
              <a:rPr lang="en-GB" sz="1800" b="1" dirty="0"/>
              <a:t>Communicate with the family and document the findings</a:t>
            </a:r>
            <a:r>
              <a:rPr lang="en-US" sz="1800" b="1" dirty="0"/>
              <a:t>.</a:t>
            </a:r>
          </a:p>
          <a:p>
            <a:pPr marL="0" indent="0">
              <a:lnSpc>
                <a:spcPts val="2300"/>
              </a:lnSpc>
              <a:buNone/>
            </a:pPr>
            <a:endParaRPr lang="en-US" sz="1800" b="1" dirty="0"/>
          </a:p>
          <a:p>
            <a:pPr marL="0" indent="0">
              <a:lnSpc>
                <a:spcPts val="2300"/>
              </a:lnSpc>
              <a:buFont typeface="Arial" panose="020B0604020202020204" pitchFamily="34" charset="0"/>
              <a:buNone/>
            </a:pPr>
            <a:r>
              <a:rPr lang="en-US" sz="1800" dirty="0"/>
              <a:t>Debrief with your team and facilitator.</a:t>
            </a:r>
          </a:p>
          <a:p>
            <a:pPr>
              <a:lnSpc>
                <a:spcPts val="2300"/>
              </a:lnSpc>
            </a:pPr>
            <a:endParaRPr lang="en-NO" sz="1800" dirty="0"/>
          </a:p>
        </p:txBody>
      </p:sp>
      <p:sp>
        <p:nvSpPr>
          <p:cNvPr id="6" name="Rectangle 5">
            <a:extLst>
              <a:ext uri="{FF2B5EF4-FFF2-40B4-BE49-F238E27FC236}">
                <a16:creationId xmlns:a16="http://schemas.microsoft.com/office/drawing/2014/main" id="{0D8F6F7A-6FA0-6FAC-3CD4-74D2037D28F5}"/>
              </a:ext>
            </a:extLst>
          </p:cNvPr>
          <p:cNvSpPr/>
          <p:nvPr/>
        </p:nvSpPr>
        <p:spPr>
          <a:xfrm>
            <a:off x="624680" y="2202920"/>
            <a:ext cx="7977831" cy="9033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rtlCol="0" anchor="ctr"/>
          <a:lstStyle/>
          <a:p>
            <a:pPr marL="162000" lvl="0" indent="-162000">
              <a:lnSpc>
                <a:spcPts val="1820"/>
              </a:lnSpc>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 Annie was born 90 minutes ago at term. </a:t>
            </a:r>
          </a:p>
          <a:p>
            <a:pPr marL="162000" lvl="0" indent="-162000">
              <a:lnSpc>
                <a:spcPts val="1820"/>
              </a:lnSpc>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 She just finished breastfeeding.</a:t>
            </a:r>
          </a:p>
        </p:txBody>
      </p:sp>
    </p:spTree>
    <p:extLst>
      <p:ext uri="{BB962C8B-B14F-4D97-AF65-F5344CB8AC3E}">
        <p14:creationId xmlns:p14="http://schemas.microsoft.com/office/powerpoint/2010/main" val="355409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uiExpand="1" build="p" bldLvl="5"/>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7EA7D-35CB-BDDF-0ABB-9661CACB113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C810545-D840-07B3-0804-60FB345347DF}"/>
              </a:ext>
            </a:extLst>
          </p:cNvPr>
          <p:cNvSpPr>
            <a:spLocks noGrp="1"/>
          </p:cNvSpPr>
          <p:nvPr>
            <p:ph type="title"/>
          </p:nvPr>
        </p:nvSpPr>
        <p:spPr>
          <a:xfrm>
            <a:off x="1652451" y="281687"/>
            <a:ext cx="6950060" cy="1036800"/>
          </a:xfrm>
        </p:spPr>
        <p:txBody>
          <a:bodyPr/>
          <a:lstStyle/>
          <a:p>
            <a:r>
              <a:rPr lang="en-GB" dirty="0"/>
              <a:t>Examine Petra who has a congenital malformation</a:t>
            </a:r>
            <a:endParaRPr lang="en-NO"/>
          </a:p>
        </p:txBody>
      </p:sp>
      <p:sp>
        <p:nvSpPr>
          <p:cNvPr id="4" name="Content Placeholder 1">
            <a:extLst>
              <a:ext uri="{FF2B5EF4-FFF2-40B4-BE49-F238E27FC236}">
                <a16:creationId xmlns:a16="http://schemas.microsoft.com/office/drawing/2014/main" id="{606A7D9A-0D5C-316E-81AD-EEAE31872564}"/>
              </a:ext>
            </a:extLst>
          </p:cNvPr>
          <p:cNvSpPr txBox="1">
            <a:spLocks/>
          </p:cNvSpPr>
          <p:nvPr/>
        </p:nvSpPr>
        <p:spPr>
          <a:xfrm>
            <a:off x="519047" y="1734853"/>
            <a:ext cx="8117649" cy="4565266"/>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lnSpc>
                <a:spcPts val="2600"/>
              </a:lnSpc>
              <a:buNone/>
            </a:pPr>
            <a:r>
              <a:rPr lang="en-GB" sz="1800" dirty="0"/>
              <a:t>Form groups (mother, doctor, companion). </a:t>
            </a:r>
          </a:p>
          <a:p>
            <a:pPr marL="0" indent="0">
              <a:lnSpc>
                <a:spcPts val="2600"/>
              </a:lnSpc>
              <a:buNone/>
            </a:pPr>
            <a:endParaRPr lang="en-GB" sz="1800" dirty="0"/>
          </a:p>
          <a:p>
            <a:pPr>
              <a:lnSpc>
                <a:spcPts val="2600"/>
              </a:lnSpc>
            </a:pPr>
            <a:endParaRPr lang="en-GB" sz="1800" dirty="0"/>
          </a:p>
          <a:p>
            <a:endParaRPr lang="en-GB" sz="1800" dirty="0"/>
          </a:p>
          <a:p>
            <a:pPr marL="0" indent="0">
              <a:lnSpc>
                <a:spcPts val="1200"/>
              </a:lnSpc>
              <a:buFont typeface="Arial" panose="020B0604020202020204" pitchFamily="34" charset="0"/>
              <a:buNone/>
            </a:pPr>
            <a:endParaRPr lang="en-GB" sz="1800" b="1" dirty="0"/>
          </a:p>
          <a:p>
            <a:pPr marL="0" indent="0">
              <a:lnSpc>
                <a:spcPts val="1200"/>
              </a:lnSpc>
              <a:buNone/>
            </a:pPr>
            <a:br>
              <a:rPr lang="en-GB" sz="1800" b="1" dirty="0"/>
            </a:br>
            <a:r>
              <a:rPr lang="en-GB" sz="1800" b="1" dirty="0"/>
              <a:t>Carry out a newborn examination.</a:t>
            </a:r>
          </a:p>
          <a:p>
            <a:pPr marL="0" indent="0">
              <a:buNone/>
            </a:pPr>
            <a:r>
              <a:rPr lang="en-GB" sz="1800" b="1" dirty="0"/>
              <a:t>Classify and make a care plan.</a:t>
            </a:r>
          </a:p>
          <a:p>
            <a:pPr marL="0" indent="0">
              <a:buNone/>
            </a:pPr>
            <a:r>
              <a:rPr lang="en-GB" sz="1800" b="1" dirty="0"/>
              <a:t>Communicate with family and document findings.</a:t>
            </a:r>
            <a:endParaRPr lang="en-GB" sz="1800" dirty="0"/>
          </a:p>
          <a:p>
            <a:pPr marL="0" indent="0">
              <a:buFont typeface="Arial" panose="020B0604020202020204" pitchFamily="34" charset="0"/>
              <a:buNone/>
            </a:pPr>
            <a:endParaRPr lang="en-US" sz="1800" dirty="0"/>
          </a:p>
          <a:p>
            <a:pPr marL="0" indent="0">
              <a:buFont typeface="Arial" panose="020B0604020202020204" pitchFamily="34" charset="0"/>
              <a:buNone/>
            </a:pPr>
            <a:r>
              <a:rPr lang="en-US" sz="1800" dirty="0"/>
              <a:t>Debrief with your team and facilitator.</a:t>
            </a:r>
          </a:p>
          <a:p>
            <a:endParaRPr lang="en-NO" sz="1800"/>
          </a:p>
        </p:txBody>
      </p:sp>
      <p:sp>
        <p:nvSpPr>
          <p:cNvPr id="6" name="Rectangle 5">
            <a:extLst>
              <a:ext uri="{FF2B5EF4-FFF2-40B4-BE49-F238E27FC236}">
                <a16:creationId xmlns:a16="http://schemas.microsoft.com/office/drawing/2014/main" id="{CFF69547-3F86-27AF-06B1-FF2C2C103D7B}"/>
              </a:ext>
            </a:extLst>
          </p:cNvPr>
          <p:cNvSpPr/>
          <p:nvPr/>
        </p:nvSpPr>
        <p:spPr>
          <a:xfrm>
            <a:off x="624680" y="2202919"/>
            <a:ext cx="7977831" cy="16602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rtlCol="0" anchor="ctr"/>
          <a:lstStyle/>
          <a:p>
            <a:pPr marL="162000" lvl="0" indent="-162000">
              <a:lnSpc>
                <a:spcPts val="2300"/>
              </a:lnSpc>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Petra was born 90 minutes ago. </a:t>
            </a:r>
          </a:p>
          <a:p>
            <a:pPr marL="162000" lvl="0" indent="-162000">
              <a:lnSpc>
                <a:spcPts val="2300"/>
              </a:lnSpc>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You observe an open lesion on her back. Her mother has not yet noticed the lesion.</a:t>
            </a:r>
          </a:p>
          <a:p>
            <a:pPr marL="162000" lvl="0" indent="-162000">
              <a:lnSpc>
                <a:spcPts val="2300"/>
              </a:lnSpc>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She is breastfeeding well.</a:t>
            </a:r>
          </a:p>
        </p:txBody>
      </p:sp>
    </p:spTree>
    <p:extLst>
      <p:ext uri="{BB962C8B-B14F-4D97-AF65-F5344CB8AC3E}">
        <p14:creationId xmlns:p14="http://schemas.microsoft.com/office/powerpoint/2010/main" val="323328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uiExpand="1" build="p" bldLvl="5"/>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8A057-6193-B7C9-4815-C2D737632A5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48BE1FA-81F8-055C-E833-DCDC85E88AB5}"/>
              </a:ext>
            </a:extLst>
          </p:cNvPr>
          <p:cNvSpPr>
            <a:spLocks noGrp="1"/>
          </p:cNvSpPr>
          <p:nvPr>
            <p:ph type="title"/>
          </p:nvPr>
        </p:nvSpPr>
        <p:spPr>
          <a:xfrm>
            <a:off x="1652451" y="281687"/>
            <a:ext cx="6950060" cy="1036800"/>
          </a:xfrm>
        </p:spPr>
        <p:txBody>
          <a:bodyPr/>
          <a:lstStyle/>
          <a:p>
            <a:r>
              <a:rPr lang="en-GB" dirty="0"/>
              <a:t>Examine Roberto who has danger signs</a:t>
            </a:r>
            <a:endParaRPr lang="en-NO"/>
          </a:p>
        </p:txBody>
      </p:sp>
      <p:sp>
        <p:nvSpPr>
          <p:cNvPr id="4" name="Content Placeholder 1">
            <a:extLst>
              <a:ext uri="{FF2B5EF4-FFF2-40B4-BE49-F238E27FC236}">
                <a16:creationId xmlns:a16="http://schemas.microsoft.com/office/drawing/2014/main" id="{68FB28A2-0B1A-3A39-880F-3B713CCF1A03}"/>
              </a:ext>
            </a:extLst>
          </p:cNvPr>
          <p:cNvSpPr txBox="1">
            <a:spLocks/>
          </p:cNvSpPr>
          <p:nvPr/>
        </p:nvSpPr>
        <p:spPr>
          <a:xfrm>
            <a:off x="519047" y="1734853"/>
            <a:ext cx="8117649" cy="4565266"/>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lnSpc>
                <a:spcPts val="2300"/>
              </a:lnSpc>
              <a:buNone/>
            </a:pPr>
            <a:r>
              <a:rPr lang="en-GB" sz="1800" dirty="0"/>
              <a:t>Form groups (mother, doctor, companion). </a:t>
            </a:r>
          </a:p>
          <a:p>
            <a:pPr>
              <a:lnSpc>
                <a:spcPts val="2300"/>
              </a:lnSpc>
            </a:pPr>
            <a:endParaRPr lang="en-GB" sz="1800" dirty="0"/>
          </a:p>
          <a:p>
            <a:pPr>
              <a:lnSpc>
                <a:spcPts val="2300"/>
              </a:lnSpc>
            </a:pPr>
            <a:endParaRPr lang="en-GB" sz="1800" dirty="0"/>
          </a:p>
          <a:p>
            <a:pPr marL="0" indent="0">
              <a:lnSpc>
                <a:spcPts val="2300"/>
              </a:lnSpc>
              <a:buFont typeface="Arial" panose="020B0604020202020204" pitchFamily="34" charset="0"/>
              <a:buNone/>
            </a:pPr>
            <a:endParaRPr lang="en-GB" sz="1800" b="1" dirty="0"/>
          </a:p>
          <a:p>
            <a:pPr marL="0" indent="0">
              <a:lnSpc>
                <a:spcPts val="2300"/>
              </a:lnSpc>
              <a:buFont typeface="Arial" panose="020B0604020202020204" pitchFamily="34" charset="0"/>
              <a:buNone/>
            </a:pPr>
            <a:endParaRPr lang="en-GB" sz="1800" b="1" dirty="0"/>
          </a:p>
          <a:p>
            <a:pPr marL="0" indent="0">
              <a:lnSpc>
                <a:spcPts val="2300"/>
              </a:lnSpc>
              <a:spcBef>
                <a:spcPts val="500"/>
              </a:spcBef>
              <a:buNone/>
            </a:pPr>
            <a:br>
              <a:rPr lang="en-GB" sz="1800" b="1" dirty="0"/>
            </a:br>
            <a:r>
              <a:rPr lang="en-GB" sz="1800" b="1" dirty="0"/>
              <a:t>Carry out a newborn examination.</a:t>
            </a:r>
          </a:p>
          <a:p>
            <a:pPr marL="0" indent="0">
              <a:lnSpc>
                <a:spcPts val="2300"/>
              </a:lnSpc>
              <a:spcBef>
                <a:spcPts val="500"/>
              </a:spcBef>
              <a:buNone/>
            </a:pPr>
            <a:r>
              <a:rPr lang="en-GB" sz="1800" b="1" dirty="0"/>
              <a:t>Classify and make a care plan.</a:t>
            </a:r>
          </a:p>
          <a:p>
            <a:pPr marL="0" indent="0">
              <a:lnSpc>
                <a:spcPts val="2300"/>
              </a:lnSpc>
              <a:spcBef>
                <a:spcPts val="500"/>
              </a:spcBef>
              <a:buNone/>
            </a:pPr>
            <a:r>
              <a:rPr lang="en-GB" sz="1800" b="1" dirty="0"/>
              <a:t>Communicate with the family.</a:t>
            </a:r>
            <a:endParaRPr lang="en-GB" sz="1800" dirty="0"/>
          </a:p>
          <a:p>
            <a:pPr marL="0" indent="0">
              <a:lnSpc>
                <a:spcPts val="2300"/>
              </a:lnSpc>
              <a:buFont typeface="Arial" panose="020B0604020202020204" pitchFamily="34" charset="0"/>
              <a:buNone/>
            </a:pPr>
            <a:endParaRPr lang="en-US" sz="1800" dirty="0"/>
          </a:p>
          <a:p>
            <a:pPr marL="0" indent="0">
              <a:lnSpc>
                <a:spcPts val="2300"/>
              </a:lnSpc>
              <a:buFont typeface="Arial" panose="020B0604020202020204" pitchFamily="34" charset="0"/>
              <a:buNone/>
            </a:pPr>
            <a:r>
              <a:rPr lang="en-US" sz="1800" dirty="0"/>
              <a:t>Debrief with your team and facilitator.</a:t>
            </a:r>
          </a:p>
          <a:p>
            <a:pPr>
              <a:lnSpc>
                <a:spcPts val="2300"/>
              </a:lnSpc>
            </a:pPr>
            <a:endParaRPr lang="en-NO" sz="1800"/>
          </a:p>
        </p:txBody>
      </p:sp>
      <p:sp>
        <p:nvSpPr>
          <p:cNvPr id="6" name="Rectangle 5">
            <a:extLst>
              <a:ext uri="{FF2B5EF4-FFF2-40B4-BE49-F238E27FC236}">
                <a16:creationId xmlns:a16="http://schemas.microsoft.com/office/drawing/2014/main" id="{C46735FC-E8B6-F46E-5534-CF8A9E6CC32C}"/>
              </a:ext>
            </a:extLst>
          </p:cNvPr>
          <p:cNvSpPr/>
          <p:nvPr/>
        </p:nvSpPr>
        <p:spPr>
          <a:xfrm>
            <a:off x="624680" y="2202920"/>
            <a:ext cx="7977831" cy="176656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rtlCol="0" anchor="ctr"/>
          <a:lstStyle/>
          <a:p>
            <a:pPr marL="162000" lvl="0" indent="-162000">
              <a:lnSpc>
                <a:spcPts val="2300"/>
              </a:lnSpc>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Roberto was born at home with no support after a long, difficult </a:t>
            </a:r>
            <a:r>
              <a:rPr lang="en-GB" dirty="0">
                <a:solidFill>
                  <a:schemeClr val="tx2"/>
                </a:solidFill>
                <a:latin typeface="Arial" panose="020B0604020202020204" pitchFamily="34" charset="0"/>
                <a:cs typeface="Arial" panose="020B0604020202020204" pitchFamily="34" charset="0"/>
              </a:rPr>
              <a:t>labour</a:t>
            </a:r>
            <a:r>
              <a:rPr lang="en-US" dirty="0">
                <a:solidFill>
                  <a:schemeClr val="tx2"/>
                </a:solidFill>
                <a:latin typeface="Arial" panose="020B0604020202020204" pitchFamily="34" charset="0"/>
                <a:cs typeface="Arial" panose="020B0604020202020204" pitchFamily="34" charset="0"/>
              </a:rPr>
              <a:t>. </a:t>
            </a:r>
          </a:p>
          <a:p>
            <a:pPr marL="162000" lvl="0" indent="-162000">
              <a:lnSpc>
                <a:spcPts val="2300"/>
              </a:lnSpc>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His mother is concerned that he was making strange movements with his </a:t>
            </a:r>
            <a:br>
              <a:rPr lang="en-US" dirty="0">
                <a:solidFill>
                  <a:schemeClr val="tx2"/>
                </a:solidFill>
                <a:latin typeface="Arial" panose="020B0604020202020204" pitchFamily="34" charset="0"/>
                <a:cs typeface="Arial" panose="020B0604020202020204" pitchFamily="34" charset="0"/>
              </a:rPr>
            </a:br>
            <a:r>
              <a:rPr lang="en-US" dirty="0">
                <a:solidFill>
                  <a:schemeClr val="tx2"/>
                </a:solidFill>
                <a:latin typeface="Arial" panose="020B0604020202020204" pitchFamily="34" charset="0"/>
                <a:cs typeface="Arial" panose="020B0604020202020204" pitchFamily="34" charset="0"/>
              </a:rPr>
              <a:t>mouth and eyes.</a:t>
            </a:r>
          </a:p>
          <a:p>
            <a:pPr marL="162000" lvl="0" indent="-162000">
              <a:lnSpc>
                <a:spcPts val="2300"/>
              </a:lnSpc>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He is floppy and his mouth is twitching.</a:t>
            </a:r>
          </a:p>
        </p:txBody>
      </p:sp>
    </p:spTree>
    <p:extLst>
      <p:ext uri="{BB962C8B-B14F-4D97-AF65-F5344CB8AC3E}">
        <p14:creationId xmlns:p14="http://schemas.microsoft.com/office/powerpoint/2010/main" val="168122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uiExpand="1" build="p" bldLvl="5"/>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2F0C0-1163-2F26-7B4F-75EFFBD20E7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3BF3781-2D30-D365-717D-27BADF256C31}"/>
              </a:ext>
            </a:extLst>
          </p:cNvPr>
          <p:cNvSpPr>
            <a:spLocks noGrp="1"/>
          </p:cNvSpPr>
          <p:nvPr>
            <p:ph type="title"/>
          </p:nvPr>
        </p:nvSpPr>
        <p:spPr>
          <a:xfrm>
            <a:off x="1652451" y="281687"/>
            <a:ext cx="6950060" cy="1036800"/>
          </a:xfrm>
        </p:spPr>
        <p:txBody>
          <a:bodyPr/>
          <a:lstStyle/>
          <a:p>
            <a:r>
              <a:rPr lang="en-GB" dirty="0"/>
              <a:t>Examine Ayesha who has congenital malformation</a:t>
            </a:r>
            <a:endParaRPr lang="en-NO"/>
          </a:p>
        </p:txBody>
      </p:sp>
      <p:sp>
        <p:nvSpPr>
          <p:cNvPr id="4" name="Content Placeholder 1">
            <a:extLst>
              <a:ext uri="{FF2B5EF4-FFF2-40B4-BE49-F238E27FC236}">
                <a16:creationId xmlns:a16="http://schemas.microsoft.com/office/drawing/2014/main" id="{135ECC64-CFB5-EB85-1F6B-148F63EC458B}"/>
              </a:ext>
            </a:extLst>
          </p:cNvPr>
          <p:cNvSpPr txBox="1">
            <a:spLocks/>
          </p:cNvSpPr>
          <p:nvPr/>
        </p:nvSpPr>
        <p:spPr>
          <a:xfrm>
            <a:off x="519047" y="1734853"/>
            <a:ext cx="8117649" cy="4565266"/>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buNone/>
            </a:pPr>
            <a:r>
              <a:rPr lang="en-GB" sz="1800" b="1" spc="-60" dirty="0"/>
              <a:t> </a:t>
            </a:r>
            <a:r>
              <a:rPr lang="en-GB" sz="1800" dirty="0"/>
              <a:t>Form groups (mother, midwife, companion).</a:t>
            </a:r>
          </a:p>
          <a:p>
            <a:pPr marL="0" indent="0">
              <a:lnSpc>
                <a:spcPct val="150000"/>
              </a:lnSpc>
              <a:spcBef>
                <a:spcPts val="0"/>
              </a:spcBef>
              <a:buNone/>
            </a:pPr>
            <a:endParaRPr lang="en-GB" sz="1800" dirty="0"/>
          </a:p>
          <a:p>
            <a:pPr marL="0" indent="0">
              <a:lnSpc>
                <a:spcPct val="150000"/>
              </a:lnSpc>
              <a:spcBef>
                <a:spcPts val="0"/>
              </a:spcBef>
              <a:buNone/>
            </a:pPr>
            <a:endParaRPr lang="en-GB" sz="1800" dirty="0"/>
          </a:p>
          <a:p>
            <a:pPr marL="0" indent="0">
              <a:lnSpc>
                <a:spcPct val="150000"/>
              </a:lnSpc>
              <a:spcBef>
                <a:spcPts val="0"/>
              </a:spcBef>
              <a:buNone/>
            </a:pPr>
            <a:endParaRPr lang="en-GB" sz="1800" dirty="0"/>
          </a:p>
          <a:p>
            <a:pPr marL="0" indent="0">
              <a:lnSpc>
                <a:spcPts val="2660"/>
              </a:lnSpc>
              <a:spcBef>
                <a:spcPts val="0"/>
              </a:spcBef>
              <a:buNone/>
            </a:pPr>
            <a:endParaRPr lang="en-GB" sz="1800" b="1" dirty="0"/>
          </a:p>
          <a:p>
            <a:pPr marL="0" indent="0">
              <a:lnSpc>
                <a:spcPts val="2660"/>
              </a:lnSpc>
              <a:spcBef>
                <a:spcPts val="0"/>
              </a:spcBef>
              <a:buNone/>
            </a:pPr>
            <a:endParaRPr lang="en-GB" sz="1800" b="1" dirty="0"/>
          </a:p>
          <a:p>
            <a:pPr marL="0" indent="0">
              <a:lnSpc>
                <a:spcPct val="150000"/>
              </a:lnSpc>
              <a:spcBef>
                <a:spcPts val="0"/>
              </a:spcBef>
              <a:buNone/>
            </a:pPr>
            <a:r>
              <a:rPr lang="en-GB" sz="1800" b="1" dirty="0"/>
              <a:t>Carry out a newborn examination.</a:t>
            </a:r>
          </a:p>
          <a:p>
            <a:pPr marL="0" indent="0">
              <a:lnSpc>
                <a:spcPct val="150000"/>
              </a:lnSpc>
              <a:spcBef>
                <a:spcPts val="0"/>
              </a:spcBef>
              <a:buNone/>
            </a:pPr>
            <a:r>
              <a:rPr lang="en-GB" sz="1800" b="1" dirty="0"/>
              <a:t>Classify and make a care plan.</a:t>
            </a:r>
          </a:p>
          <a:p>
            <a:pPr marL="0" indent="0">
              <a:buNone/>
            </a:pPr>
            <a:r>
              <a:rPr lang="en-GB" sz="1800" b="1" dirty="0"/>
              <a:t>Communicate with family and document findings.</a:t>
            </a:r>
            <a:endParaRPr lang="en-US" sz="1800" dirty="0"/>
          </a:p>
          <a:p>
            <a:pPr marL="0" indent="0">
              <a:lnSpc>
                <a:spcPct val="150000"/>
              </a:lnSpc>
              <a:spcBef>
                <a:spcPts val="0"/>
              </a:spcBef>
              <a:buNone/>
            </a:pPr>
            <a:endParaRPr lang="en-GB" sz="1800" b="1" dirty="0"/>
          </a:p>
          <a:p>
            <a:pPr marL="0" indent="0">
              <a:lnSpc>
                <a:spcPct val="150000"/>
              </a:lnSpc>
              <a:spcBef>
                <a:spcPts val="0"/>
              </a:spcBef>
              <a:buNone/>
            </a:pPr>
            <a:r>
              <a:rPr lang="en-GB" sz="1800" dirty="0"/>
              <a:t>Debrief with your team and facilitator.</a:t>
            </a:r>
          </a:p>
        </p:txBody>
      </p:sp>
      <p:sp>
        <p:nvSpPr>
          <p:cNvPr id="6" name="Rectangle 5">
            <a:extLst>
              <a:ext uri="{FF2B5EF4-FFF2-40B4-BE49-F238E27FC236}">
                <a16:creationId xmlns:a16="http://schemas.microsoft.com/office/drawing/2014/main" id="{CA6D5F7E-F8F0-B499-2BC7-CF1303ADBC9D}"/>
              </a:ext>
            </a:extLst>
          </p:cNvPr>
          <p:cNvSpPr/>
          <p:nvPr/>
        </p:nvSpPr>
        <p:spPr>
          <a:xfrm>
            <a:off x="624680" y="2202920"/>
            <a:ext cx="7977831" cy="17213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rtlCol="0" anchor="ctr"/>
          <a:lstStyle/>
          <a:p>
            <a:pPr marL="162000" lvl="0" indent="-162000">
              <a:lnSpc>
                <a:spcPts val="1820"/>
              </a:lnSpc>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Ayesha was born 60 minutes ago. </a:t>
            </a:r>
          </a:p>
          <a:p>
            <a:pPr marL="162000" lvl="0" indent="-162000">
              <a:lnSpc>
                <a:spcPts val="1820"/>
              </a:lnSpc>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She is trying to breastfeed.</a:t>
            </a:r>
          </a:p>
          <a:p>
            <a:pPr marL="162000" lvl="0" indent="-162000">
              <a:lnSpc>
                <a:spcPts val="1820"/>
              </a:lnSpc>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She coughs and splutters, then cries. </a:t>
            </a:r>
          </a:p>
          <a:p>
            <a:pPr marL="162000" lvl="0" indent="-162000">
              <a:lnSpc>
                <a:spcPts val="1820"/>
              </a:lnSpc>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You observe a cleft in her palate.</a:t>
            </a:r>
          </a:p>
        </p:txBody>
      </p:sp>
    </p:spTree>
    <p:extLst>
      <p:ext uri="{BB962C8B-B14F-4D97-AF65-F5344CB8AC3E}">
        <p14:creationId xmlns:p14="http://schemas.microsoft.com/office/powerpoint/2010/main" val="204705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uiExpand="1" build="p" bldLvl="5"/>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D5A2C-1EC7-1221-E811-4AD1B39B84FC}"/>
            </a:ext>
          </a:extLst>
        </p:cNvPr>
        <p:cNvGrpSpPr/>
        <p:nvPr/>
      </p:nvGrpSpPr>
      <p:grpSpPr>
        <a:xfrm>
          <a:off x="0" y="0"/>
          <a:ext cx="0" cy="0"/>
          <a:chOff x="0" y="0"/>
          <a:chExt cx="0" cy="0"/>
        </a:xfrm>
      </p:grpSpPr>
      <p:sp>
        <p:nvSpPr>
          <p:cNvPr id="4" name="Content Placeholder 1">
            <a:extLst>
              <a:ext uri="{FF2B5EF4-FFF2-40B4-BE49-F238E27FC236}">
                <a16:creationId xmlns:a16="http://schemas.microsoft.com/office/drawing/2014/main" id="{0A7D11FA-40BB-15AC-DD41-F49D2A4DB210}"/>
              </a:ext>
            </a:extLst>
          </p:cNvPr>
          <p:cNvSpPr txBox="1">
            <a:spLocks/>
          </p:cNvSpPr>
          <p:nvPr/>
        </p:nvSpPr>
        <p:spPr>
          <a:xfrm>
            <a:off x="3557750" y="1771565"/>
            <a:ext cx="5044760" cy="4528553"/>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buNone/>
            </a:pPr>
            <a:r>
              <a:rPr lang="en-GB" sz="1800" b="1" spc="-60" dirty="0"/>
              <a:t> </a:t>
            </a:r>
            <a:r>
              <a:rPr lang="en-GB" sz="1800" dirty="0"/>
              <a:t>Form groups (mother, doctor, companion).</a:t>
            </a:r>
          </a:p>
          <a:p>
            <a:pPr marL="0" indent="0">
              <a:lnSpc>
                <a:spcPct val="150000"/>
              </a:lnSpc>
              <a:spcBef>
                <a:spcPts val="0"/>
              </a:spcBef>
              <a:buNone/>
            </a:pPr>
            <a:endParaRPr lang="en-GB" sz="1800" dirty="0"/>
          </a:p>
          <a:p>
            <a:pPr marL="0" indent="0">
              <a:lnSpc>
                <a:spcPct val="150000"/>
              </a:lnSpc>
              <a:spcBef>
                <a:spcPts val="0"/>
              </a:spcBef>
              <a:buNone/>
            </a:pPr>
            <a:r>
              <a:rPr lang="en-GB" sz="1800" dirty="0"/>
              <a:t> </a:t>
            </a:r>
          </a:p>
          <a:p>
            <a:pPr marL="0" indent="0">
              <a:lnSpc>
                <a:spcPct val="150000"/>
              </a:lnSpc>
              <a:spcBef>
                <a:spcPts val="0"/>
              </a:spcBef>
              <a:buNone/>
            </a:pPr>
            <a:endParaRPr lang="en-GB" sz="1800" dirty="0"/>
          </a:p>
          <a:p>
            <a:pPr marL="0" indent="0">
              <a:lnSpc>
                <a:spcPct val="150000"/>
              </a:lnSpc>
              <a:spcBef>
                <a:spcPts val="0"/>
              </a:spcBef>
              <a:buNone/>
            </a:pPr>
            <a:endParaRPr lang="en-GB" sz="1800" b="1" dirty="0"/>
          </a:p>
          <a:p>
            <a:pPr marL="0" indent="0">
              <a:lnSpc>
                <a:spcPct val="150000"/>
              </a:lnSpc>
              <a:spcBef>
                <a:spcPts val="0"/>
              </a:spcBef>
              <a:buNone/>
            </a:pPr>
            <a:endParaRPr lang="en-GB" sz="1800" b="1" dirty="0"/>
          </a:p>
          <a:p>
            <a:pPr marL="0" indent="0">
              <a:lnSpc>
                <a:spcPct val="150000"/>
              </a:lnSpc>
              <a:spcBef>
                <a:spcPts val="0"/>
              </a:spcBef>
              <a:buNone/>
            </a:pPr>
            <a:r>
              <a:rPr lang="en-GB" sz="1800" b="1" dirty="0"/>
              <a:t>Carry out newborn examinations.</a:t>
            </a:r>
          </a:p>
          <a:p>
            <a:pPr marL="0" indent="0">
              <a:lnSpc>
                <a:spcPct val="150000"/>
              </a:lnSpc>
              <a:spcBef>
                <a:spcPts val="0"/>
              </a:spcBef>
              <a:buNone/>
            </a:pPr>
            <a:r>
              <a:rPr lang="en-GB" sz="1800" b="1" dirty="0"/>
              <a:t>Classify and make care plans.</a:t>
            </a:r>
          </a:p>
          <a:p>
            <a:pPr marL="0" indent="0">
              <a:buNone/>
            </a:pPr>
            <a:r>
              <a:rPr lang="en-GB" sz="1800" b="1" dirty="0"/>
              <a:t>Communicate with family and document    </a:t>
            </a:r>
            <a:br>
              <a:rPr lang="en-GB" sz="1800" b="1" dirty="0"/>
            </a:br>
            <a:r>
              <a:rPr lang="en-GB" sz="1800" b="1" dirty="0"/>
              <a:t>findings.</a:t>
            </a:r>
            <a:endParaRPr lang="en-US" sz="1800" dirty="0"/>
          </a:p>
          <a:p>
            <a:pPr marL="0" indent="0">
              <a:lnSpc>
                <a:spcPts val="1060"/>
              </a:lnSpc>
              <a:spcBef>
                <a:spcPts val="0"/>
              </a:spcBef>
              <a:buNone/>
            </a:pPr>
            <a:endParaRPr lang="en-GB" sz="1800" b="1" dirty="0"/>
          </a:p>
          <a:p>
            <a:pPr marL="0" indent="0">
              <a:lnSpc>
                <a:spcPct val="150000"/>
              </a:lnSpc>
              <a:spcBef>
                <a:spcPts val="0"/>
              </a:spcBef>
              <a:buNone/>
            </a:pPr>
            <a:r>
              <a:rPr lang="en-GB" sz="1800" dirty="0"/>
              <a:t>Debrief with your team and facilitator.</a:t>
            </a:r>
            <a:endParaRPr lang="en-NO" sz="1800"/>
          </a:p>
        </p:txBody>
      </p:sp>
      <p:sp>
        <p:nvSpPr>
          <p:cNvPr id="3" name="Title 2">
            <a:extLst>
              <a:ext uri="{FF2B5EF4-FFF2-40B4-BE49-F238E27FC236}">
                <a16:creationId xmlns:a16="http://schemas.microsoft.com/office/drawing/2014/main" id="{6AEBC394-2C62-1156-6574-C4704EF92078}"/>
              </a:ext>
            </a:extLst>
          </p:cNvPr>
          <p:cNvSpPr>
            <a:spLocks noGrp="1"/>
          </p:cNvSpPr>
          <p:nvPr>
            <p:ph type="title"/>
          </p:nvPr>
        </p:nvSpPr>
        <p:spPr>
          <a:xfrm>
            <a:off x="1652451" y="281687"/>
            <a:ext cx="6950060" cy="1036800"/>
          </a:xfrm>
        </p:spPr>
        <p:txBody>
          <a:bodyPr/>
          <a:lstStyle/>
          <a:p>
            <a:r>
              <a:rPr lang="en-GB" dirty="0"/>
              <a:t>Examine and classify twins Gloria </a:t>
            </a:r>
            <a:br>
              <a:rPr lang="en-GB" dirty="0"/>
            </a:br>
            <a:r>
              <a:rPr lang="en-GB" dirty="0"/>
              <a:t>and Joy</a:t>
            </a:r>
            <a:endParaRPr lang="en-NO"/>
          </a:p>
        </p:txBody>
      </p:sp>
      <p:sp>
        <p:nvSpPr>
          <p:cNvPr id="6" name="Rectangle 5">
            <a:extLst>
              <a:ext uri="{FF2B5EF4-FFF2-40B4-BE49-F238E27FC236}">
                <a16:creationId xmlns:a16="http://schemas.microsoft.com/office/drawing/2014/main" id="{86317AC9-69DE-FCF6-2B88-3D90DE358EF3}"/>
              </a:ext>
            </a:extLst>
          </p:cNvPr>
          <p:cNvSpPr/>
          <p:nvPr/>
        </p:nvSpPr>
        <p:spPr>
          <a:xfrm>
            <a:off x="3660121" y="2198124"/>
            <a:ext cx="4942389" cy="20534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rtlCol="0" anchor="ctr"/>
          <a:lstStyle/>
          <a:p>
            <a:pPr marL="162000" lvl="0" indent="-162000">
              <a:lnSpc>
                <a:spcPts val="2300"/>
              </a:lnSpc>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Twins were born 90 minutes ago at </a:t>
            </a:r>
            <a:br>
              <a:rPr lang="en-US" dirty="0">
                <a:solidFill>
                  <a:schemeClr val="tx2"/>
                </a:solidFill>
                <a:latin typeface="Arial" panose="020B0604020202020204" pitchFamily="34" charset="0"/>
                <a:cs typeface="Arial" panose="020B0604020202020204" pitchFamily="34" charset="0"/>
              </a:rPr>
            </a:br>
            <a:r>
              <a:rPr lang="en-US" dirty="0">
                <a:solidFill>
                  <a:schemeClr val="tx2"/>
                </a:solidFill>
                <a:latin typeface="Arial" panose="020B0604020202020204" pitchFamily="34" charset="0"/>
                <a:cs typeface="Arial" panose="020B0604020202020204" pitchFamily="34" charset="0"/>
              </a:rPr>
              <a:t>38 weeks gestation.</a:t>
            </a:r>
          </a:p>
          <a:p>
            <a:pPr marL="162000" lvl="0" indent="-162000">
              <a:lnSpc>
                <a:spcPts val="2300"/>
              </a:lnSpc>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Both are breathing well.</a:t>
            </a:r>
          </a:p>
          <a:p>
            <a:pPr marL="162000" lvl="0" indent="-162000">
              <a:lnSpc>
                <a:spcPts val="2300"/>
              </a:lnSpc>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Only Gloria (wrapped in the cloth) has breastfed.  </a:t>
            </a:r>
          </a:p>
        </p:txBody>
      </p:sp>
      <p:pic>
        <p:nvPicPr>
          <p:cNvPr id="5" name="Picture 4">
            <a:extLst>
              <a:ext uri="{FF2B5EF4-FFF2-40B4-BE49-F238E27FC236}">
                <a16:creationId xmlns:a16="http://schemas.microsoft.com/office/drawing/2014/main" id="{501E6920-F5C9-0C0E-1437-B1CDBD1AA588}"/>
              </a:ext>
            </a:extLst>
          </p:cNvPr>
          <p:cNvPicPr>
            <a:picLocks noChangeAspect="1"/>
          </p:cNvPicPr>
          <p:nvPr/>
        </p:nvPicPr>
        <p:blipFill>
          <a:blip r:embed="rId3"/>
          <a:stretch>
            <a:fillRect/>
          </a:stretch>
        </p:blipFill>
        <p:spPr>
          <a:xfrm>
            <a:off x="421542" y="1816723"/>
            <a:ext cx="3054169" cy="2434835"/>
          </a:xfrm>
          <a:prstGeom prst="rect">
            <a:avLst/>
          </a:prstGeom>
        </p:spPr>
      </p:pic>
      <p:sp>
        <p:nvSpPr>
          <p:cNvPr id="7" name="TextBox 6">
            <a:extLst>
              <a:ext uri="{FF2B5EF4-FFF2-40B4-BE49-F238E27FC236}">
                <a16:creationId xmlns:a16="http://schemas.microsoft.com/office/drawing/2014/main" id="{163779F7-C613-E120-27EE-CCD48FB15B38}"/>
              </a:ext>
            </a:extLst>
          </p:cNvPr>
          <p:cNvSpPr txBox="1"/>
          <p:nvPr/>
        </p:nvSpPr>
        <p:spPr>
          <a:xfrm>
            <a:off x="958513" y="4035841"/>
            <a:ext cx="2512612" cy="192360"/>
          </a:xfrm>
          <a:prstGeom prst="rect">
            <a:avLst/>
          </a:prstGeom>
          <a:noFill/>
        </p:spPr>
        <p:txBody>
          <a:bodyPr wrap="square" rtlCol="0">
            <a:spAutoFit/>
          </a:bodyPr>
          <a:lstStyle/>
          <a:p>
            <a:pPr algn="r"/>
            <a:r>
              <a:rPr lang="en-GB" sz="650" dirty="0">
                <a:solidFill>
                  <a:schemeClr val="tx1">
                    <a:lumMod val="60000"/>
                    <a:lumOff val="40000"/>
                  </a:schemeClr>
                </a:solidFill>
                <a:latin typeface="Arial" panose="020B0604020202020204" pitchFamily="34" charset="0"/>
                <a:cs typeface="Arial" panose="020B0604020202020204" pitchFamily="34" charset="0"/>
              </a:rPr>
              <a:t>©WHO/Dr Helenlouise Taylor</a:t>
            </a:r>
          </a:p>
        </p:txBody>
      </p:sp>
    </p:spTree>
    <p:extLst>
      <p:ext uri="{BB962C8B-B14F-4D97-AF65-F5344CB8AC3E}">
        <p14:creationId xmlns:p14="http://schemas.microsoft.com/office/powerpoint/2010/main" val="2546732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4EE15A-0024-3291-3029-F0E5860F5470}"/>
              </a:ext>
            </a:extLst>
          </p:cNvPr>
          <p:cNvSpPr>
            <a:spLocks noGrp="1"/>
          </p:cNvSpPr>
          <p:nvPr>
            <p:ph type="title"/>
          </p:nvPr>
        </p:nvSpPr>
        <p:spPr/>
        <p:txBody>
          <a:bodyPr/>
          <a:lstStyle/>
          <a:p>
            <a:r>
              <a:rPr lang="en-GB" dirty="0"/>
              <a:t>Monitor</a:t>
            </a:r>
            <a:r>
              <a:rPr lang="en-GB" sz="2800" dirty="0"/>
              <a:t> a newborn at birth</a:t>
            </a:r>
            <a:endParaRPr lang="en-NO"/>
          </a:p>
        </p:txBody>
      </p:sp>
      <p:sp>
        <p:nvSpPr>
          <p:cNvPr id="4" name="Content Placeholder 1">
            <a:extLst>
              <a:ext uri="{FF2B5EF4-FFF2-40B4-BE49-F238E27FC236}">
                <a16:creationId xmlns:a16="http://schemas.microsoft.com/office/drawing/2014/main" id="{31CDB842-C1B9-DD4E-AE24-11C683F9A91C}"/>
              </a:ext>
            </a:extLst>
          </p:cNvPr>
          <p:cNvSpPr txBox="1">
            <a:spLocks/>
          </p:cNvSpPr>
          <p:nvPr/>
        </p:nvSpPr>
        <p:spPr>
          <a:xfrm>
            <a:off x="3325141" y="1734853"/>
            <a:ext cx="5347592" cy="4565266"/>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spcBef>
                <a:spcPts val="800"/>
              </a:spcBef>
              <a:buNone/>
            </a:pPr>
            <a:r>
              <a:rPr lang="en-GB" sz="1800" dirty="0"/>
              <a:t>Form groups (nurse, mother, companion)</a:t>
            </a:r>
          </a:p>
          <a:p>
            <a:pPr marL="0" indent="0">
              <a:spcBef>
                <a:spcPts val="800"/>
              </a:spcBef>
              <a:buNone/>
            </a:pPr>
            <a:endParaRPr lang="en-GB" sz="1800" dirty="0"/>
          </a:p>
          <a:p>
            <a:pPr marL="0" indent="0">
              <a:spcBef>
                <a:spcPts val="800"/>
              </a:spcBef>
              <a:buNone/>
            </a:pPr>
            <a:endParaRPr lang="en-GB" sz="1800" dirty="0"/>
          </a:p>
          <a:p>
            <a:endParaRPr lang="en-GB" sz="1800" dirty="0"/>
          </a:p>
          <a:p>
            <a:pPr marL="0" indent="0">
              <a:buFont typeface="Arial" panose="020B0604020202020204" pitchFamily="34" charset="0"/>
              <a:buNone/>
            </a:pPr>
            <a:endParaRPr lang="en-GB" sz="1800" b="1" dirty="0"/>
          </a:p>
          <a:p>
            <a:pPr marL="0" indent="0">
              <a:lnSpc>
                <a:spcPts val="1400"/>
              </a:lnSpc>
              <a:buFont typeface="Arial" panose="020B0604020202020204" pitchFamily="34" charset="0"/>
              <a:buNone/>
            </a:pPr>
            <a:br>
              <a:rPr lang="en-GB" sz="1800" b="1" dirty="0"/>
            </a:br>
            <a:endParaRPr lang="en-GB" sz="1800" b="1" dirty="0"/>
          </a:p>
          <a:p>
            <a:pPr marL="0" indent="0">
              <a:spcBef>
                <a:spcPts val="800"/>
              </a:spcBef>
              <a:buNone/>
            </a:pPr>
            <a:r>
              <a:rPr lang="en-GB" sz="1800" b="1" dirty="0"/>
              <a:t>Monitor and assess Moses with his mother.</a:t>
            </a:r>
          </a:p>
          <a:p>
            <a:pPr marL="0" indent="0">
              <a:buFont typeface="Arial" panose="020B0604020202020204" pitchFamily="34" charset="0"/>
              <a:buNone/>
            </a:pPr>
            <a:endParaRPr lang="en-US" sz="1800" dirty="0"/>
          </a:p>
          <a:p>
            <a:pPr marL="0" indent="0">
              <a:buFont typeface="Arial" panose="020B0604020202020204" pitchFamily="34" charset="0"/>
              <a:buNone/>
            </a:pPr>
            <a:r>
              <a:rPr lang="en-US" sz="1800" dirty="0"/>
              <a:t>Debrief with your team and facilitator.</a:t>
            </a:r>
          </a:p>
          <a:p>
            <a:endParaRPr lang="en-NO" sz="1800"/>
          </a:p>
        </p:txBody>
      </p:sp>
      <p:sp>
        <p:nvSpPr>
          <p:cNvPr id="5" name="Rectangle 4">
            <a:extLst>
              <a:ext uri="{FF2B5EF4-FFF2-40B4-BE49-F238E27FC236}">
                <a16:creationId xmlns:a16="http://schemas.microsoft.com/office/drawing/2014/main" id="{F70DE1CE-0F53-BA8A-EC75-79F3EBDF890A}"/>
              </a:ext>
            </a:extLst>
          </p:cNvPr>
          <p:cNvSpPr/>
          <p:nvPr/>
        </p:nvSpPr>
        <p:spPr>
          <a:xfrm>
            <a:off x="3313058" y="2202921"/>
            <a:ext cx="5289453" cy="18415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rtlCol="0" anchor="ctr"/>
          <a:lstStyle/>
          <a:p>
            <a:pPr marL="162000" lvl="0" indent="-162000">
              <a:lnSpc>
                <a:spcPts val="1920"/>
              </a:lnSpc>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Moses is 5 minutes old.</a:t>
            </a:r>
          </a:p>
          <a:p>
            <a:pPr marL="162000" lvl="0" indent="-162000">
              <a:lnSpc>
                <a:spcPts val="1920"/>
              </a:lnSpc>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He is skin-to-skin with his mother. </a:t>
            </a:r>
          </a:p>
          <a:p>
            <a:pPr marL="162000" lvl="0" indent="-162000">
              <a:lnSpc>
                <a:spcPts val="1920"/>
              </a:lnSpc>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You have just clamped and cut the cord. </a:t>
            </a:r>
          </a:p>
          <a:p>
            <a:pPr marL="162000" lvl="0" indent="-162000">
              <a:lnSpc>
                <a:spcPts val="1920"/>
              </a:lnSpc>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He appears small but is pink and breathing well.</a:t>
            </a:r>
          </a:p>
        </p:txBody>
      </p:sp>
      <p:pic>
        <p:nvPicPr>
          <p:cNvPr id="6" name="Picture 5">
            <a:extLst>
              <a:ext uri="{FF2B5EF4-FFF2-40B4-BE49-F238E27FC236}">
                <a16:creationId xmlns:a16="http://schemas.microsoft.com/office/drawing/2014/main" id="{BFB67E56-276F-55A1-E8FC-E2F4D45026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680" y="1796217"/>
            <a:ext cx="2385220" cy="4241053"/>
          </a:xfrm>
          <a:prstGeom prst="rect">
            <a:avLst/>
          </a:prstGeom>
          <a:solidFill>
            <a:schemeClr val="bg1"/>
          </a:solidFill>
          <a:ln w="9525">
            <a:solidFill>
              <a:schemeClr val="bg1">
                <a:lumMod val="75000"/>
              </a:schemeClr>
            </a:solidFill>
          </a:ln>
        </p:spPr>
      </p:pic>
      <p:sp>
        <p:nvSpPr>
          <p:cNvPr id="2" name="Oval 1">
            <a:extLst>
              <a:ext uri="{FF2B5EF4-FFF2-40B4-BE49-F238E27FC236}">
                <a16:creationId xmlns:a16="http://schemas.microsoft.com/office/drawing/2014/main" id="{1F1E3C3F-2877-A9BD-903C-A8B4BB0188F3}"/>
              </a:ext>
            </a:extLst>
          </p:cNvPr>
          <p:cNvSpPr/>
          <p:nvPr/>
        </p:nvSpPr>
        <p:spPr>
          <a:xfrm>
            <a:off x="939920" y="4683279"/>
            <a:ext cx="1194577" cy="365400"/>
          </a:xfrm>
          <a:prstGeom prst="ellipse">
            <a:avLst/>
          </a:prstGeom>
          <a:noFill/>
          <a:ln w="28575">
            <a:solidFill>
              <a:srgbClr val="1C86A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9219" eaLnBrk="1" fontAlgn="auto" hangingPunct="1">
              <a:spcBef>
                <a:spcPts val="0"/>
              </a:spcBef>
              <a:spcAft>
                <a:spcPts val="0"/>
              </a:spcAft>
              <a:defRPr/>
            </a:pPr>
            <a:endParaRPr lang="en-US" sz="1554" dirty="0"/>
          </a:p>
        </p:txBody>
      </p:sp>
    </p:spTree>
    <p:extLst>
      <p:ext uri="{BB962C8B-B14F-4D97-AF65-F5344CB8AC3E}">
        <p14:creationId xmlns:p14="http://schemas.microsoft.com/office/powerpoint/2010/main" val="62737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2" grpId="0" animBg="1"/>
      <p:bldP spid="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C801ED-71C7-5CC1-4E15-0C57A7027E3F}"/>
              </a:ext>
            </a:extLst>
          </p:cNvPr>
          <p:cNvSpPr/>
          <p:nvPr/>
        </p:nvSpPr>
        <p:spPr>
          <a:xfrm>
            <a:off x="2013099" y="1734852"/>
            <a:ext cx="6623598" cy="3141948"/>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 name="Title 2">
            <a:extLst>
              <a:ext uri="{FF2B5EF4-FFF2-40B4-BE49-F238E27FC236}">
                <a16:creationId xmlns:a16="http://schemas.microsoft.com/office/drawing/2014/main" id="{B21FB4FE-574C-E76E-9ABB-9C2103703ACD}"/>
              </a:ext>
            </a:extLst>
          </p:cNvPr>
          <p:cNvSpPr>
            <a:spLocks noGrp="1"/>
          </p:cNvSpPr>
          <p:nvPr>
            <p:ph type="title"/>
          </p:nvPr>
        </p:nvSpPr>
        <p:spPr/>
        <p:txBody>
          <a:bodyPr/>
          <a:lstStyle/>
          <a:p>
            <a:r>
              <a:rPr lang="en-GB" dirty="0"/>
              <a:t>What are normal respiratory rate and breathing patterns?</a:t>
            </a:r>
            <a:endParaRPr lang="en-NO"/>
          </a:p>
        </p:txBody>
      </p:sp>
      <p:sp>
        <p:nvSpPr>
          <p:cNvPr id="2" name="Content Placeholder 1">
            <a:extLst>
              <a:ext uri="{FF2B5EF4-FFF2-40B4-BE49-F238E27FC236}">
                <a16:creationId xmlns:a16="http://schemas.microsoft.com/office/drawing/2014/main" id="{A05A2FE0-2546-DB30-8FD6-67CA49CEE424}"/>
              </a:ext>
            </a:extLst>
          </p:cNvPr>
          <p:cNvSpPr>
            <a:spLocks noGrp="1"/>
          </p:cNvSpPr>
          <p:nvPr>
            <p:ph idx="1"/>
          </p:nvPr>
        </p:nvSpPr>
        <p:spPr>
          <a:xfrm>
            <a:off x="2076601" y="1800447"/>
            <a:ext cx="6525910" cy="4499672"/>
          </a:xfrm>
          <a:prstGeom prst="rect">
            <a:avLst/>
          </a:prstGeom>
        </p:spPr>
        <p:txBody>
          <a:bodyPr/>
          <a:lstStyle/>
          <a:p>
            <a:r>
              <a:rPr lang="en-US" dirty="0"/>
              <a:t>30 to 60 breaths per minute</a:t>
            </a:r>
          </a:p>
          <a:p>
            <a:pPr marL="194400" indent="-194400"/>
            <a:r>
              <a:rPr lang="en-US" dirty="0"/>
              <a:t>Easy movement of chest with each breath</a:t>
            </a:r>
          </a:p>
          <a:p>
            <a:r>
              <a:rPr lang="en-US" dirty="0"/>
              <a:t>No chest in-drawing</a:t>
            </a:r>
          </a:p>
          <a:p>
            <a:r>
              <a:rPr lang="en-US" dirty="0"/>
              <a:t>No grunting on breathing out</a:t>
            </a:r>
          </a:p>
          <a:p>
            <a:pPr marL="194400" indent="-194400"/>
            <a:r>
              <a:rPr lang="en-US" dirty="0"/>
              <a:t>Small babies (&lt; 2.5 kg at birth or &lt; 37 weeks gestation) may:</a:t>
            </a:r>
          </a:p>
          <a:p>
            <a:pPr marL="356400" lvl="2" indent="-194400">
              <a:lnSpc>
                <a:spcPts val="2100"/>
              </a:lnSpc>
              <a:spcBef>
                <a:spcPts val="600"/>
              </a:spcBef>
            </a:pPr>
            <a:r>
              <a:rPr lang="en-US" dirty="0"/>
              <a:t>Have some mild chest in-drawing</a:t>
            </a:r>
          </a:p>
          <a:p>
            <a:pPr marL="356400" lvl="2" indent="-194400">
              <a:lnSpc>
                <a:spcPts val="2100"/>
              </a:lnSpc>
              <a:spcBef>
                <a:spcPts val="600"/>
              </a:spcBef>
            </a:pPr>
            <a:r>
              <a:rPr lang="en-US" dirty="0"/>
              <a:t>Periodically stop breathing for a few seconds</a:t>
            </a:r>
          </a:p>
          <a:p>
            <a:endParaRPr lang="en-NO"/>
          </a:p>
        </p:txBody>
      </p:sp>
      <p:pic>
        <p:nvPicPr>
          <p:cNvPr id="4" name="Picture 3" descr="A picture containing drawing, clock&#10;&#10;Description automatically generated">
            <a:extLst>
              <a:ext uri="{FF2B5EF4-FFF2-40B4-BE49-F238E27FC236}">
                <a16:creationId xmlns:a16="http://schemas.microsoft.com/office/drawing/2014/main" id="{381252A8-D6EA-9A83-1EBA-A7D8C8AD9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2285" y="1734853"/>
            <a:ext cx="1535531" cy="1351935"/>
          </a:xfrm>
          <a:prstGeom prst="rect">
            <a:avLst/>
          </a:prstGeom>
        </p:spPr>
      </p:pic>
      <p:sp>
        <p:nvSpPr>
          <p:cNvPr id="6" name="TextBox 5">
            <a:extLst>
              <a:ext uri="{FF2B5EF4-FFF2-40B4-BE49-F238E27FC236}">
                <a16:creationId xmlns:a16="http://schemas.microsoft.com/office/drawing/2014/main" id="{ABAFD8BB-90E8-D8F7-7ECD-9165E7B22388}"/>
              </a:ext>
            </a:extLst>
          </p:cNvPr>
          <p:cNvSpPr txBox="1"/>
          <p:nvPr/>
        </p:nvSpPr>
        <p:spPr>
          <a:xfrm>
            <a:off x="526093" y="5003800"/>
            <a:ext cx="8348597" cy="1287532"/>
          </a:xfrm>
          <a:prstGeom prst="rect">
            <a:avLst/>
          </a:prstGeom>
          <a:noFill/>
        </p:spPr>
        <p:txBody>
          <a:bodyPr wrap="square" rtlCol="0">
            <a:spAutoFit/>
          </a:bodyPr>
          <a:lstStyle/>
          <a:p>
            <a:pPr marL="194400" indent="-194400" algn="ctr">
              <a:lnSpc>
                <a:spcPct val="150000"/>
              </a:lnSpc>
            </a:pPr>
            <a:r>
              <a:rPr lang="en-US" b="1" dirty="0">
                <a:latin typeface="Arial" panose="020B0604020202020204" pitchFamily="34" charset="0"/>
                <a:cs typeface="Arial" panose="020B0604020202020204" pitchFamily="34" charset="0"/>
              </a:rPr>
              <a:t>When assessing breathing, count the number of breaths for a full minute.</a:t>
            </a:r>
          </a:p>
          <a:p>
            <a:pPr marL="194400" indent="-194400" algn="ctr">
              <a:lnSpc>
                <a:spcPct val="150000"/>
              </a:lnSpc>
            </a:pPr>
            <a:r>
              <a:rPr lang="en-US" sz="1600" dirty="0">
                <a:solidFill>
                  <a:schemeClr val="tx2"/>
                </a:solidFill>
                <a:latin typeface="Arial" panose="020B0604020202020204" pitchFamily="34" charset="0"/>
                <a:cs typeface="Arial" panose="020B0604020202020204" pitchFamily="34" charset="0"/>
              </a:rPr>
              <a:t>Babies may breathe irregularly (up to 80 breaths per minute) for short periods.</a:t>
            </a:r>
          </a:p>
          <a:p>
            <a:pPr marL="194400" indent="-194400" algn="ctr">
              <a:lnSpc>
                <a:spcPct val="150000"/>
              </a:lnSpc>
            </a:pPr>
            <a:r>
              <a:rPr lang="en-US" b="1" dirty="0">
                <a:latin typeface="Arial" panose="020B0604020202020204" pitchFamily="34" charset="0"/>
                <a:cs typeface="Arial" panose="020B0604020202020204" pitchFamily="34" charset="0"/>
              </a:rPr>
              <a:t>Repeat the count if &lt;30 or &gt;60 or unsure of breaths per minute.</a:t>
            </a:r>
            <a:endParaRPr lang="en-GB"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097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uiExpand="1" build="p"/>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E14D34-4D92-441B-1B94-FA47CEC263DC}"/>
              </a:ext>
            </a:extLst>
          </p:cNvPr>
          <p:cNvSpPr>
            <a:spLocks noGrp="1"/>
          </p:cNvSpPr>
          <p:nvPr>
            <p:ph type="title"/>
          </p:nvPr>
        </p:nvSpPr>
        <p:spPr/>
        <p:txBody>
          <a:bodyPr/>
          <a:lstStyle/>
          <a:p>
            <a:r>
              <a:rPr lang="nb-NO" sz="2800" err="1"/>
              <a:t>Check</a:t>
            </a:r>
            <a:r>
              <a:rPr lang="nb-NO" sz="2800"/>
              <a:t> </a:t>
            </a:r>
            <a:r>
              <a:rPr lang="nb-NO" sz="2800" err="1"/>
              <a:t>breathing</a:t>
            </a:r>
            <a:endParaRPr lang="en-NO"/>
          </a:p>
        </p:txBody>
      </p:sp>
      <p:pic>
        <p:nvPicPr>
          <p:cNvPr id="4" name="Immagine 7">
            <a:hlinkClick r:id="rId3"/>
            <a:extLst>
              <a:ext uri="{FF2B5EF4-FFF2-40B4-BE49-F238E27FC236}">
                <a16:creationId xmlns:a16="http://schemas.microsoft.com/office/drawing/2014/main" id="{B400E542-6188-FBAB-96B8-E304DF1F478B}"/>
              </a:ext>
            </a:extLst>
          </p:cNvPr>
          <p:cNvPicPr/>
          <p:nvPr/>
        </p:nvPicPr>
        <p:blipFill rotWithShape="1">
          <a:blip r:embed="rId4" cstate="screen">
            <a:extLst>
              <a:ext uri="{28A0092B-C50C-407E-A947-70E740481C1C}">
                <a14:useLocalDpi xmlns:a14="http://schemas.microsoft.com/office/drawing/2010/main"/>
              </a:ext>
            </a:extLst>
          </a:blip>
          <a:srcRect t="-2"/>
          <a:stretch/>
        </p:blipFill>
        <p:spPr bwMode="auto">
          <a:xfrm>
            <a:off x="510883" y="1726689"/>
            <a:ext cx="6338887" cy="3572589"/>
          </a:xfrm>
          <a:prstGeom prst="rect">
            <a:avLst/>
          </a:prstGeom>
          <a:noFill/>
          <a:ln>
            <a:noFill/>
          </a:ln>
        </p:spPr>
      </p:pic>
      <p:grpSp>
        <p:nvGrpSpPr>
          <p:cNvPr id="5" name="Group 4">
            <a:extLst>
              <a:ext uri="{FF2B5EF4-FFF2-40B4-BE49-F238E27FC236}">
                <a16:creationId xmlns:a16="http://schemas.microsoft.com/office/drawing/2014/main" id="{7E67ABE0-4EA6-6467-1F87-AA0288712038}"/>
              </a:ext>
            </a:extLst>
          </p:cNvPr>
          <p:cNvGrpSpPr/>
          <p:nvPr/>
        </p:nvGrpSpPr>
        <p:grpSpPr>
          <a:xfrm>
            <a:off x="549730" y="5519271"/>
            <a:ext cx="4022270" cy="360000"/>
            <a:chOff x="566707" y="4383958"/>
            <a:chExt cx="4022270" cy="360000"/>
          </a:xfrm>
        </p:grpSpPr>
        <p:grpSp>
          <p:nvGrpSpPr>
            <p:cNvPr id="6" name="Group 5">
              <a:extLst>
                <a:ext uri="{FF2B5EF4-FFF2-40B4-BE49-F238E27FC236}">
                  <a16:creationId xmlns:a16="http://schemas.microsoft.com/office/drawing/2014/main" id="{6F01B8F1-8A4F-8400-D15B-944B9EF989F7}"/>
                </a:ext>
              </a:extLst>
            </p:cNvPr>
            <p:cNvGrpSpPr/>
            <p:nvPr/>
          </p:nvGrpSpPr>
          <p:grpSpPr>
            <a:xfrm>
              <a:off x="690712" y="4440486"/>
              <a:ext cx="3898265" cy="260328"/>
              <a:chOff x="2381314" y="5405811"/>
              <a:chExt cx="3898265" cy="260328"/>
            </a:xfrm>
          </p:grpSpPr>
          <p:sp>
            <p:nvSpPr>
              <p:cNvPr id="8" name="TextBox 7">
                <a:extLst>
                  <a:ext uri="{FF2B5EF4-FFF2-40B4-BE49-F238E27FC236}">
                    <a16:creationId xmlns:a16="http://schemas.microsoft.com/office/drawing/2014/main" id="{CC7A13FF-7DD1-D451-2711-057C8D5E3B6C}"/>
                  </a:ext>
                </a:extLst>
              </p:cNvPr>
              <p:cNvSpPr txBox="1"/>
              <p:nvPr/>
            </p:nvSpPr>
            <p:spPr>
              <a:xfrm>
                <a:off x="2620364" y="5405811"/>
                <a:ext cx="3659215" cy="260328"/>
              </a:xfrm>
              <a:prstGeom prst="rect">
                <a:avLst/>
              </a:prstGeom>
              <a:noFill/>
            </p:spPr>
            <p:txBody>
              <a:bodyPr wrap="square">
                <a:spAutoFit/>
              </a:bodyPr>
              <a:lstStyle/>
              <a:p>
                <a:r>
                  <a:rPr lang="en-US" sz="1100" i="1" dirty="0">
                    <a:solidFill>
                      <a:srgbClr val="0070C0"/>
                    </a:solidFill>
                    <a:latin typeface="Arial" panose="020B0604020202020204" pitchFamily="34" charset="0"/>
                    <a:cs typeface="Arial" panose="020B0604020202020204" pitchFamily="34" charset="0"/>
                    <a:hlinkClick r:id="rId3"/>
                  </a:rPr>
                  <a:t>Breathing problems </a:t>
                </a:r>
                <a:endParaRPr lang="en-US" sz="1100" i="1" dirty="0">
                  <a:solidFill>
                    <a:srgbClr val="0070C0"/>
                  </a:solidFill>
                  <a:latin typeface="Arial" panose="020B0604020202020204" pitchFamily="34" charset="0"/>
                  <a:cs typeface="Arial" panose="020B0604020202020204" pitchFamily="34" charset="0"/>
                </a:endParaRPr>
              </a:p>
            </p:txBody>
          </p:sp>
          <p:pic>
            <p:nvPicPr>
              <p:cNvPr id="9" name="Graphic 8">
                <a:extLst>
                  <a:ext uri="{FF2B5EF4-FFF2-40B4-BE49-F238E27FC236}">
                    <a16:creationId xmlns:a16="http://schemas.microsoft.com/office/drawing/2014/main" id="{F283E2EA-1426-3792-1BF3-E7FF8AA0ECF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81314" y="5417418"/>
                <a:ext cx="223731" cy="223731"/>
              </a:xfrm>
              <a:prstGeom prst="rect">
                <a:avLst/>
              </a:prstGeom>
            </p:spPr>
          </p:pic>
        </p:grpSp>
        <p:pic>
          <p:nvPicPr>
            <p:cNvPr id="7" name="Picture 6" descr="A blue circle with a white camera&#10;&#10;Description automatically generated">
              <a:extLst>
                <a:ext uri="{FF2B5EF4-FFF2-40B4-BE49-F238E27FC236}">
                  <a16:creationId xmlns:a16="http://schemas.microsoft.com/office/drawing/2014/main" id="{55B5B7F1-8EE9-2918-71AA-748CCCA526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6707" y="4383958"/>
              <a:ext cx="360000" cy="360000"/>
            </a:xfrm>
            <a:prstGeom prst="rect">
              <a:avLst/>
            </a:prstGeom>
          </p:spPr>
        </p:pic>
      </p:grpSp>
    </p:spTree>
    <p:extLst>
      <p:ext uri="{BB962C8B-B14F-4D97-AF65-F5344CB8AC3E}">
        <p14:creationId xmlns:p14="http://schemas.microsoft.com/office/powerpoint/2010/main" val="4214937599"/>
      </p:ext>
    </p:extLst>
  </p:cSld>
  <p:clrMapOvr>
    <a:masterClrMapping/>
  </p:clrMapOvr>
</p:sld>
</file>

<file path=ppt/theme/theme1.xml><?xml version="1.0" encoding="utf-8"?>
<a:theme xmlns:a="http://schemas.openxmlformats.org/drawingml/2006/main" name="2_Custom Design">
  <a:themeElements>
    <a:clrScheme name="Custom 1">
      <a:dk1>
        <a:srgbClr val="404040"/>
      </a:dk1>
      <a:lt1>
        <a:srgbClr val="FFFFFF"/>
      </a:lt1>
      <a:dk2>
        <a:srgbClr val="2B87C3"/>
      </a:dk2>
      <a:lt2>
        <a:srgbClr val="D6ECF7"/>
      </a:lt2>
      <a:accent1>
        <a:srgbClr val="5DB5E4"/>
      </a:accent1>
      <a:accent2>
        <a:srgbClr val="26ACAF"/>
      </a:accent2>
      <a:accent3>
        <a:srgbClr val="00509C"/>
      </a:accent3>
      <a:accent4>
        <a:srgbClr val="007173"/>
      </a:accent4>
      <a:accent5>
        <a:srgbClr val="D4F1F0"/>
      </a:accent5>
      <a:accent6>
        <a:srgbClr val="FCB33C"/>
      </a:accent6>
      <a:hlink>
        <a:srgbClr val="2B87C3"/>
      </a:hlink>
      <a:folHlink>
        <a:srgbClr val="5DB5E4"/>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L" id="{135A855D-B95B-1B4E-9578-1805F3125630}" vid="{E51A0FBC-D2C7-1E41-A622-DF7D199CA2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rgbClr val="404040"/>
    </a:dk1>
    <a:lt1>
      <a:srgbClr val="FFFFFF"/>
    </a:lt1>
    <a:dk2>
      <a:srgbClr val="2B87C3"/>
    </a:dk2>
    <a:lt2>
      <a:srgbClr val="D6ECF7"/>
    </a:lt2>
    <a:accent1>
      <a:srgbClr val="5DB5E4"/>
    </a:accent1>
    <a:accent2>
      <a:srgbClr val="26ACAF"/>
    </a:accent2>
    <a:accent3>
      <a:srgbClr val="00509C"/>
    </a:accent3>
    <a:accent4>
      <a:srgbClr val="007173"/>
    </a:accent4>
    <a:accent5>
      <a:srgbClr val="D4F1F0"/>
    </a:accent5>
    <a:accent6>
      <a:srgbClr val="FCB33C"/>
    </a:accent6>
    <a:hlink>
      <a:srgbClr val="2B87C3"/>
    </a:hlink>
    <a:folHlink>
      <a:srgbClr val="5DB5E4"/>
    </a:folHlink>
  </a:clrScheme>
</a:themeOverride>
</file>

<file path=docProps/app.xml><?xml version="1.0" encoding="utf-8"?>
<Properties xmlns="http://schemas.openxmlformats.org/officeDocument/2006/extended-properties" xmlns:vt="http://schemas.openxmlformats.org/officeDocument/2006/docPropsVTypes">
  <Template/>
  <TotalTime>46707</TotalTime>
  <Words>9194</Words>
  <Application>Microsoft Office PowerPoint</Application>
  <PresentationFormat>On-screen Show (4:3)</PresentationFormat>
  <Paragraphs>1040</Paragraphs>
  <Slides>68</Slides>
  <Notes>68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68</vt:i4>
      </vt:variant>
    </vt:vector>
  </HeadingPairs>
  <TitlesOfParts>
    <vt:vector size="74" baseType="lpstr">
      <vt:lpstr>Arial</vt:lpstr>
      <vt:lpstr>Calibri</vt:lpstr>
      <vt:lpstr>Courier New</vt:lpstr>
      <vt:lpstr>Myriad Pro</vt:lpstr>
      <vt:lpstr>System Font Regular</vt:lpstr>
      <vt:lpstr>2_Custom Design</vt:lpstr>
      <vt:lpstr>PowerPoint Presentation</vt:lpstr>
      <vt:lpstr>Content</vt:lpstr>
      <vt:lpstr>Goal and learning outcomes</vt:lpstr>
      <vt:lpstr>Goal and learning outcomes</vt:lpstr>
      <vt:lpstr>The situation</vt:lpstr>
      <vt:lpstr>Monitoring the newborn immediately after birth</vt:lpstr>
      <vt:lpstr>Monitor a newborn at birth</vt:lpstr>
      <vt:lpstr>What are normal respiratory rate and breathing patterns?</vt:lpstr>
      <vt:lpstr>Check breathing</vt:lpstr>
      <vt:lpstr>Examination and complete assessment of the newborn</vt:lpstr>
      <vt:lpstr>Prepare to assess a newborn after birth</vt:lpstr>
      <vt:lpstr> What risk factors should be identified?</vt:lpstr>
      <vt:lpstr>Measure temperature</vt:lpstr>
      <vt:lpstr>Weigh a newborn</vt:lpstr>
      <vt:lpstr>Examine a newborn</vt:lpstr>
      <vt:lpstr>Newborn examination </vt:lpstr>
      <vt:lpstr>What are normal posture, movement, and tone?</vt:lpstr>
      <vt:lpstr>What are normal posture, movement, and tone?</vt:lpstr>
      <vt:lpstr>What are normal posture, movement, and tone?</vt:lpstr>
      <vt:lpstr>What is normal colour for a newborn?</vt:lpstr>
      <vt:lpstr>What is the significance of skin colour in a newborn?</vt:lpstr>
      <vt:lpstr>How to look for congenital anomalies?</vt:lpstr>
      <vt:lpstr>Abnormalities of head size</vt:lpstr>
      <vt:lpstr>Neural tube defects: cranial</vt:lpstr>
      <vt:lpstr>Orofacial clefts</vt:lpstr>
      <vt:lpstr>Ear abnormalities</vt:lpstr>
      <vt:lpstr>Eye abnormalities</vt:lpstr>
      <vt:lpstr>Neural tube defects: spina bifida</vt:lpstr>
      <vt:lpstr>Abdominal wall defects</vt:lpstr>
      <vt:lpstr>Imperforate anus</vt:lpstr>
      <vt:lpstr>Musculoskeletal abnormalities</vt:lpstr>
      <vt:lpstr>Musculoskeletal abnormalities</vt:lpstr>
      <vt:lpstr>Chromosomal abnormalities – trisomy 21</vt:lpstr>
      <vt:lpstr>What preventive practices decrease the frequency of congenital disorders?</vt:lpstr>
      <vt:lpstr>Recommendations for adolescent girls and women to prevent congenital disorders </vt:lpstr>
      <vt:lpstr>How to look for birth injuries?</vt:lpstr>
      <vt:lpstr>Birth trauma with soft tissue injury</vt:lpstr>
      <vt:lpstr>Birth trauma with nerve injury</vt:lpstr>
      <vt:lpstr>Birth trauma with fracture</vt:lpstr>
      <vt:lpstr>Part 2  Assessment and re-assessment to make a care plan</vt:lpstr>
      <vt:lpstr>Provide eye care</vt:lpstr>
      <vt:lpstr> Provide cord care</vt:lpstr>
      <vt:lpstr> Apply chlorhexidine cord care</vt:lpstr>
      <vt:lpstr>Give vitamin K</vt:lpstr>
      <vt:lpstr>How to classify for ongoing care?</vt:lpstr>
      <vt:lpstr>Assessment of the newborn </vt:lpstr>
      <vt:lpstr>Which newborns require assessment for infection at birth?</vt:lpstr>
      <vt:lpstr>Re-assess a newborn in the first hours after birth</vt:lpstr>
      <vt:lpstr>Re-assess the newborn </vt:lpstr>
      <vt:lpstr>Re-assess a newborn daily until discharge</vt:lpstr>
      <vt:lpstr>What else can be observed during the newborn examination?</vt:lpstr>
      <vt:lpstr>What else can be observed during the newborn examination?</vt:lpstr>
      <vt:lpstr>Check the colour for jaundice </vt:lpstr>
      <vt:lpstr>What are signs of infection in a newborn?</vt:lpstr>
      <vt:lpstr>Which umbilicus is normal?</vt:lpstr>
      <vt:lpstr>What congenital infection is present?</vt:lpstr>
      <vt:lpstr>Document growth measurements</vt:lpstr>
      <vt:lpstr>Re-assess the newborn daily</vt:lpstr>
      <vt:lpstr>Summary:  Examination of the newborn</vt:lpstr>
      <vt:lpstr>PowerPoint Presentation</vt:lpstr>
      <vt:lpstr>PowerPoint Presentation</vt:lpstr>
      <vt:lpstr>PowerPoint Presentation</vt:lpstr>
      <vt:lpstr>Additional simulations</vt:lpstr>
      <vt:lpstr>Examine Annie at 90 minutes of age</vt:lpstr>
      <vt:lpstr>Examine Petra who has a congenital malformation</vt:lpstr>
      <vt:lpstr>Examine Roberto who has danger signs</vt:lpstr>
      <vt:lpstr>Examine Ayesha who has congenital malformation</vt:lpstr>
      <vt:lpstr>Examine and classify twins Gloria  and Joy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Examination of the newborn</dc:title>
  <dc:creator>Updated Prof Susan Niermeyer</dc:creator>
  <cp:keywords>reviewed Dr HLT; updated post field testing</cp:keywords>
  <cp:lastModifiedBy>Dr Helenlouise Taylor</cp:lastModifiedBy>
  <cp:revision>1398</cp:revision>
  <dcterms:created xsi:type="dcterms:W3CDTF">2020-10-07T10:46:25Z</dcterms:created>
  <dcterms:modified xsi:type="dcterms:W3CDTF">2024-05-10T10:44:22Z</dcterms:modified>
</cp:coreProperties>
</file>